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bookmarkIdSeed="2">
  <p:sldMasterIdLst>
    <p:sldMasterId id="2147483658" r:id="rId1"/>
    <p:sldMasterId id="2147483664" r:id="rId2"/>
    <p:sldMasterId id="2147483670" r:id="rId3"/>
  </p:sldMasterIdLst>
  <p:notesMasterIdLst>
    <p:notesMasterId r:id="rId15"/>
  </p:notesMasterIdLst>
  <p:handoutMasterIdLst>
    <p:handoutMasterId r:id="rId16"/>
  </p:handoutMasterIdLst>
  <p:sldIdLst>
    <p:sldId id="933" r:id="rId4"/>
    <p:sldId id="979" r:id="rId5"/>
    <p:sldId id="934" r:id="rId6"/>
    <p:sldId id="966" r:id="rId7"/>
    <p:sldId id="967" r:id="rId8"/>
    <p:sldId id="981" r:id="rId9"/>
    <p:sldId id="980" r:id="rId10"/>
    <p:sldId id="969" r:id="rId11"/>
    <p:sldId id="976" r:id="rId12"/>
    <p:sldId id="972" r:id="rId13"/>
    <p:sldId id="953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>
          <p15:clr>
            <a:srgbClr val="A4A3A4"/>
          </p15:clr>
        </p15:guide>
        <p15:guide id="2" pos="3840">
          <p15:clr>
            <a:srgbClr val="A4A3A4"/>
          </p15:clr>
        </p15:guide>
        <p15:guide id="3" pos="415">
          <p15:clr>
            <a:srgbClr val="A4A3A4"/>
          </p15:clr>
        </p15:guide>
        <p15:guide id="4" orient="horz" pos="4133">
          <p15:clr>
            <a:srgbClr val="A4A3A4"/>
          </p15:clr>
        </p15:guide>
        <p15:guide id="5" pos="72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2">
          <p15:clr>
            <a:srgbClr val="A4A3A4"/>
          </p15:clr>
        </p15:guide>
        <p15:guide id="2" pos="213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2" name="作者" initials="A" lastIdx="6" clrIdx="1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2"/>
    <a:srgbClr val="006CBA"/>
    <a:srgbClr val="CBD3E4"/>
    <a:srgbClr val="E7EAF2"/>
    <a:srgbClr val="006AB7"/>
    <a:srgbClr val="006CBB"/>
    <a:srgbClr val="DD9297"/>
    <a:srgbClr val="C4D6E5"/>
    <a:srgbClr val="C00000"/>
    <a:srgbClr val="27A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71222" autoAdjust="0"/>
  </p:normalViewPr>
  <p:slideViewPr>
    <p:cSldViewPr snapToGrid="0">
      <p:cViewPr varScale="1">
        <p:scale>
          <a:sx n="47" d="100"/>
          <a:sy n="47" d="100"/>
        </p:scale>
        <p:origin x="1452" y="40"/>
      </p:cViewPr>
      <p:guideLst>
        <p:guide orient="horz" pos="640"/>
        <p:guide pos="3840"/>
        <p:guide pos="415"/>
        <p:guide orient="horz" pos="4133"/>
        <p:guide pos="7265"/>
      </p:guideLst>
    </p:cSldViewPr>
  </p:slideViewPr>
  <p:outlineViewPr>
    <p:cViewPr>
      <p:scale>
        <a:sx n="66" d="100"/>
        <a:sy n="66" d="100"/>
      </p:scale>
      <p:origin x="0" y="-345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24" y="48"/>
      </p:cViewPr>
      <p:guideLst>
        <p:guide orient="horz" pos="2882"/>
        <p:guide pos="21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5" Type="http://schemas.openxmlformats.org/officeDocument/2006/relationships/slide" Target="slides/slide6.xml"/><Relationship Id="rId4" Type="http://schemas.openxmlformats.org/officeDocument/2006/relationships/slide" Target="slides/slide5.xml"/><Relationship Id="rId9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600C7-59E9-4D35-BF27-2C32C12EEC9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19C974B-A356-4E02-A1E0-0ABF70DB864D}">
      <dgm:prSet phldrT="[文本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CN" altLang="en-US" sz="1400" b="1" dirty="0" smtClean="0">
              <a:effectLst/>
              <a:latin typeface="+mn-ea"/>
              <a:ea typeface="+mn-ea"/>
            </a:rPr>
            <a:t>弥补目录空白</a:t>
          </a:r>
          <a:endParaRPr lang="zh-CN" altLang="en-US" sz="1400" b="1" dirty="0">
            <a:effectLst/>
            <a:latin typeface="+mn-ea"/>
            <a:ea typeface="+mn-ea"/>
          </a:endParaRPr>
        </a:p>
      </dgm:t>
    </dgm:pt>
    <dgm:pt modelId="{B6236D16-6333-481A-AD55-E43C0EFC8B70}" type="parTrans" cxnId="{67DF3903-0C38-481D-9971-A26E97410EBD}">
      <dgm:prSet/>
      <dgm:spPr/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5070DAD7-CFE9-4C32-AA05-24E8471C1CFD}" type="sibTrans" cxnId="{67DF3903-0C38-481D-9971-A26E97410EBD}">
      <dgm:prSet/>
      <dgm:spPr/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AFAB2BD6-1788-4F3B-8607-89E119F61F60}">
      <dgm:prSet phldrT="[文本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CN" altLang="en-US" sz="1400" b="1" dirty="0" smtClean="0">
              <a:latin typeface="+mn-ea"/>
              <a:ea typeface="+mn-ea"/>
            </a:rPr>
            <a:t>不增管理难度</a:t>
          </a:r>
          <a:endParaRPr lang="zh-CN" altLang="en-US" sz="1400" b="1" dirty="0">
            <a:latin typeface="+mn-ea"/>
            <a:ea typeface="+mn-ea"/>
          </a:endParaRPr>
        </a:p>
      </dgm:t>
    </dgm:pt>
    <dgm:pt modelId="{0793191C-322C-437E-A42B-8725B9E16635}" type="parTrans" cxnId="{60C30F82-95FC-44D7-AE3F-380648A1EC29}">
      <dgm:prSet/>
      <dgm:spPr/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CE17C628-29DE-47B5-83E7-46FD458D05CA}" type="sibTrans" cxnId="{60C30F82-95FC-44D7-AE3F-380648A1EC29}">
      <dgm:prSet/>
      <dgm:spPr/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219619D7-DF77-43AB-B7F9-329871403288}">
      <dgm:prSet phldrT="[文本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CN" altLang="en-US" sz="1400" b="1" dirty="0" smtClean="0">
              <a:latin typeface="+mn-ea"/>
              <a:ea typeface="+mn-ea"/>
            </a:rPr>
            <a:t>疗效不佳选择</a:t>
          </a:r>
          <a:endParaRPr lang="zh-CN" altLang="en-US" sz="1400" b="1" dirty="0">
            <a:latin typeface="+mn-ea"/>
            <a:ea typeface="+mn-ea"/>
          </a:endParaRPr>
        </a:p>
      </dgm:t>
    </dgm:pt>
    <dgm:pt modelId="{01A47008-73F6-4D34-A1D6-FB5E92281BAB}" type="parTrans" cxnId="{C10A1E75-2B8B-4D6C-B5D2-761579B6C9A8}">
      <dgm:prSet/>
      <dgm:spPr/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A5C9F532-0F53-452B-BDF4-593C2018BDA8}" type="sibTrans" cxnId="{C10A1E75-2B8B-4D6C-B5D2-761579B6C9A8}">
      <dgm:prSet/>
      <dgm:spPr/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61C25471-D45B-4391-8CCD-C5759E08935A}">
      <dgm:prSet phldrT="[文本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CN" altLang="en-US" sz="1400" b="1" dirty="0" smtClean="0">
              <a:latin typeface="+mn-ea"/>
              <a:ea typeface="+mn-ea"/>
            </a:rPr>
            <a:t>基金影响有限</a:t>
          </a:r>
          <a:endParaRPr lang="zh-CN" altLang="en-US" sz="1400" b="1" dirty="0">
            <a:latin typeface="+mn-ea"/>
            <a:ea typeface="+mn-ea"/>
          </a:endParaRPr>
        </a:p>
      </dgm:t>
    </dgm:pt>
    <dgm:pt modelId="{98DECF59-0EF3-4ADC-93F9-6E9BC33E17CE}" type="parTrans" cxnId="{763392F2-90A1-4D94-B908-3C91F312B1BC}">
      <dgm:prSet/>
      <dgm:spPr/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FEEC6EAD-8958-444B-BD47-02724650AFC4}" type="sibTrans" cxnId="{763392F2-90A1-4D94-B908-3C91F312B1BC}">
      <dgm:prSet/>
      <dgm:spPr/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B4B16612-5423-4DF7-819D-F13488841C49}">
      <dgm:prSet phldrT="[文本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CN" altLang="en-US" sz="1400" b="1" dirty="0" smtClean="0">
              <a:latin typeface="+mn-ea"/>
              <a:ea typeface="+mn-ea"/>
            </a:rPr>
            <a:t>决策简便可靠</a:t>
          </a:r>
          <a:endParaRPr lang="zh-CN" altLang="en-US" sz="1400" b="1" dirty="0">
            <a:latin typeface="+mn-ea"/>
            <a:ea typeface="+mn-ea"/>
          </a:endParaRPr>
        </a:p>
      </dgm:t>
    </dgm:pt>
    <dgm:pt modelId="{D10C78F2-BEF9-469D-9850-3CAD3FA45FC9}" type="parTrans" cxnId="{6A677CB9-AED6-4CA0-A182-44F8FC25111D}">
      <dgm:prSet/>
      <dgm:spPr/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911208C9-2FC9-4A5C-AF39-4AC02525D6D6}" type="sibTrans" cxnId="{6A677CB9-AED6-4CA0-A182-44F8FC25111D}">
      <dgm:prSet/>
      <dgm:spPr/>
      <dgm:t>
        <a:bodyPr/>
        <a:lstStyle/>
        <a:p>
          <a:endParaRPr lang="zh-CN" altLang="en-US" sz="1400">
            <a:latin typeface="+mn-ea"/>
            <a:ea typeface="+mn-ea"/>
          </a:endParaRPr>
        </a:p>
      </dgm:t>
    </dgm:pt>
    <dgm:pt modelId="{AD204077-F4CE-494D-A2B2-4147E2F76767}" type="pres">
      <dgm:prSet presAssocID="{52A600C7-59E9-4D35-BF27-2C32C12EEC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F741C78-FAA1-4713-8522-E000DB182FFB}" type="pres">
      <dgm:prSet presAssocID="{519C974B-A356-4E02-A1E0-0ABF70DB864D}" presName="parentLin" presStyleCnt="0"/>
      <dgm:spPr/>
    </dgm:pt>
    <dgm:pt modelId="{3D2257E9-8DF5-4137-BA9D-7FAF06A176DB}" type="pres">
      <dgm:prSet presAssocID="{519C974B-A356-4E02-A1E0-0ABF70DB864D}" presName="parentLeftMargin" presStyleLbl="node1" presStyleIdx="0" presStyleCnt="5"/>
      <dgm:spPr/>
      <dgm:t>
        <a:bodyPr/>
        <a:lstStyle/>
        <a:p>
          <a:endParaRPr lang="zh-CN" altLang="en-US"/>
        </a:p>
      </dgm:t>
    </dgm:pt>
    <dgm:pt modelId="{6757D63E-6998-4022-B403-3FC86108AE0D}" type="pres">
      <dgm:prSet presAssocID="{519C974B-A356-4E02-A1E0-0ABF70DB864D}" presName="parentText" presStyleLbl="node1" presStyleIdx="0" presStyleCnt="5" custScaleX="22237" custLinFactNeighborX="-100000" custLinFactNeighborY="3980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D78A41-995D-450D-A76B-B9E1C38DBD13}" type="pres">
      <dgm:prSet presAssocID="{519C974B-A356-4E02-A1E0-0ABF70DB864D}" presName="negativeSpace" presStyleCnt="0"/>
      <dgm:spPr/>
    </dgm:pt>
    <dgm:pt modelId="{BC8AC48A-D9A9-474D-A8C2-E58C0C67A55D}" type="pres">
      <dgm:prSet presAssocID="{519C974B-A356-4E02-A1E0-0ABF70DB864D}" presName="childText" presStyleLbl="conFgAcc1" presStyleIdx="0" presStyleCnt="5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zh-CN" altLang="en-US"/>
        </a:p>
      </dgm:t>
    </dgm:pt>
    <dgm:pt modelId="{A66A6FFA-7460-4B4F-85E6-5292F46FDC6C}" type="pres">
      <dgm:prSet presAssocID="{5070DAD7-CFE9-4C32-AA05-24E8471C1CFD}" presName="spaceBetweenRectangles" presStyleCnt="0"/>
      <dgm:spPr/>
    </dgm:pt>
    <dgm:pt modelId="{9FC79930-5DD9-4B91-B55D-7DBD72D7FDBA}" type="pres">
      <dgm:prSet presAssocID="{AFAB2BD6-1788-4F3B-8607-89E119F61F60}" presName="parentLin" presStyleCnt="0"/>
      <dgm:spPr/>
    </dgm:pt>
    <dgm:pt modelId="{5FFFA4D4-2FDD-4140-BA06-2EAF6F2AE60A}" type="pres">
      <dgm:prSet presAssocID="{AFAB2BD6-1788-4F3B-8607-89E119F61F60}" presName="parentLeftMargin" presStyleLbl="node1" presStyleIdx="0" presStyleCnt="5"/>
      <dgm:spPr/>
      <dgm:t>
        <a:bodyPr/>
        <a:lstStyle/>
        <a:p>
          <a:endParaRPr lang="zh-CN" altLang="en-US"/>
        </a:p>
      </dgm:t>
    </dgm:pt>
    <dgm:pt modelId="{C85CA95A-401B-4FFA-84D3-D1F926103D4B}" type="pres">
      <dgm:prSet presAssocID="{AFAB2BD6-1788-4F3B-8607-89E119F61F60}" presName="parentText" presStyleLbl="node1" presStyleIdx="1" presStyleCnt="5" custScaleX="22237" custLinFactNeighborX="-100000" custLinFactNeighborY="3980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7286ECA-B8DB-4650-924B-A4E615B1CB33}" type="pres">
      <dgm:prSet presAssocID="{AFAB2BD6-1788-4F3B-8607-89E119F61F60}" presName="negativeSpace" presStyleCnt="0"/>
      <dgm:spPr/>
    </dgm:pt>
    <dgm:pt modelId="{53207E42-4370-4F93-BF3A-C945E8E6E959}" type="pres">
      <dgm:prSet presAssocID="{AFAB2BD6-1788-4F3B-8607-89E119F61F60}" presName="childText" presStyleLbl="conFgAcc1" presStyleIdx="1" presStyleCnt="5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zh-CN" altLang="en-US"/>
        </a:p>
      </dgm:t>
    </dgm:pt>
    <dgm:pt modelId="{8AEF73A5-C0B3-4365-B35D-215096DDEF27}" type="pres">
      <dgm:prSet presAssocID="{CE17C628-29DE-47B5-83E7-46FD458D05CA}" presName="spaceBetweenRectangles" presStyleCnt="0"/>
      <dgm:spPr/>
    </dgm:pt>
    <dgm:pt modelId="{68BD2507-60B6-40B7-89DA-4B7A5A97DE84}" type="pres">
      <dgm:prSet presAssocID="{219619D7-DF77-43AB-B7F9-329871403288}" presName="parentLin" presStyleCnt="0"/>
      <dgm:spPr/>
    </dgm:pt>
    <dgm:pt modelId="{0FA106C9-9F4D-48A6-90B5-1BF9E743130B}" type="pres">
      <dgm:prSet presAssocID="{219619D7-DF77-43AB-B7F9-329871403288}" presName="parentLeftMargin" presStyleLbl="node1" presStyleIdx="1" presStyleCnt="5"/>
      <dgm:spPr/>
      <dgm:t>
        <a:bodyPr/>
        <a:lstStyle/>
        <a:p>
          <a:endParaRPr lang="zh-CN" altLang="en-US"/>
        </a:p>
      </dgm:t>
    </dgm:pt>
    <dgm:pt modelId="{E455AC16-2704-4DBE-AE34-1FA605FC01BF}" type="pres">
      <dgm:prSet presAssocID="{219619D7-DF77-43AB-B7F9-329871403288}" presName="parentText" presStyleLbl="node1" presStyleIdx="2" presStyleCnt="5" custScaleX="22237" custLinFactNeighborX="-100000" custLinFactNeighborY="3980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28EE54-6DE8-4597-820B-447920CE1725}" type="pres">
      <dgm:prSet presAssocID="{219619D7-DF77-43AB-B7F9-329871403288}" presName="negativeSpace" presStyleCnt="0"/>
      <dgm:spPr/>
    </dgm:pt>
    <dgm:pt modelId="{DF2CE445-E039-41E3-8D64-1153E189AE11}" type="pres">
      <dgm:prSet presAssocID="{219619D7-DF77-43AB-B7F9-329871403288}" presName="childText" presStyleLbl="conFgAcc1" presStyleIdx="2" presStyleCnt="5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zh-CN" altLang="en-US"/>
        </a:p>
      </dgm:t>
    </dgm:pt>
    <dgm:pt modelId="{D5F3F26F-A0B9-40B8-8289-B0E03C073D15}" type="pres">
      <dgm:prSet presAssocID="{A5C9F532-0F53-452B-BDF4-593C2018BDA8}" presName="spaceBetweenRectangles" presStyleCnt="0"/>
      <dgm:spPr/>
    </dgm:pt>
    <dgm:pt modelId="{2443F781-33BE-4905-A8A0-11437C537175}" type="pres">
      <dgm:prSet presAssocID="{B4B16612-5423-4DF7-819D-F13488841C49}" presName="parentLin" presStyleCnt="0"/>
      <dgm:spPr/>
    </dgm:pt>
    <dgm:pt modelId="{1E1FA42A-F874-417E-803C-0C0C01DC9EB3}" type="pres">
      <dgm:prSet presAssocID="{B4B16612-5423-4DF7-819D-F13488841C49}" presName="parentLeftMargin" presStyleLbl="node1" presStyleIdx="2" presStyleCnt="5"/>
      <dgm:spPr/>
      <dgm:t>
        <a:bodyPr/>
        <a:lstStyle/>
        <a:p>
          <a:endParaRPr lang="zh-CN" altLang="en-US"/>
        </a:p>
      </dgm:t>
    </dgm:pt>
    <dgm:pt modelId="{FACECC0B-4EE9-4898-9641-F31A9DF11D06}" type="pres">
      <dgm:prSet presAssocID="{B4B16612-5423-4DF7-819D-F13488841C49}" presName="parentText" presStyleLbl="node1" presStyleIdx="3" presStyleCnt="5" custScaleX="22237" custLinFactNeighborX="-100000" custLinFactNeighborY="3980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A8B2C41-97D7-4A68-BA27-E4F54BD9DB0B}" type="pres">
      <dgm:prSet presAssocID="{B4B16612-5423-4DF7-819D-F13488841C49}" presName="negativeSpace" presStyleCnt="0"/>
      <dgm:spPr/>
    </dgm:pt>
    <dgm:pt modelId="{E23424EA-DFEA-450A-A41C-7C43F751899A}" type="pres">
      <dgm:prSet presAssocID="{B4B16612-5423-4DF7-819D-F13488841C49}" presName="childText" presStyleLbl="conFgAcc1" presStyleIdx="3" presStyleCnt="5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zh-CN" altLang="en-US"/>
        </a:p>
      </dgm:t>
    </dgm:pt>
    <dgm:pt modelId="{8792E8C8-52EE-46BD-ADAE-ACA59696B76D}" type="pres">
      <dgm:prSet presAssocID="{911208C9-2FC9-4A5C-AF39-4AC02525D6D6}" presName="spaceBetweenRectangles" presStyleCnt="0"/>
      <dgm:spPr/>
    </dgm:pt>
    <dgm:pt modelId="{DC6541B8-C238-41F8-9726-D02261FD9DAD}" type="pres">
      <dgm:prSet presAssocID="{61C25471-D45B-4391-8CCD-C5759E08935A}" presName="parentLin" presStyleCnt="0"/>
      <dgm:spPr/>
    </dgm:pt>
    <dgm:pt modelId="{31799A58-6841-4544-B486-174316374F2A}" type="pres">
      <dgm:prSet presAssocID="{61C25471-D45B-4391-8CCD-C5759E08935A}" presName="parentLeftMargin" presStyleLbl="node1" presStyleIdx="3" presStyleCnt="5"/>
      <dgm:spPr/>
      <dgm:t>
        <a:bodyPr/>
        <a:lstStyle/>
        <a:p>
          <a:endParaRPr lang="zh-CN" altLang="en-US"/>
        </a:p>
      </dgm:t>
    </dgm:pt>
    <dgm:pt modelId="{A42CC958-A6CF-4A91-B132-78E3AFDE5EA4}" type="pres">
      <dgm:prSet presAssocID="{61C25471-D45B-4391-8CCD-C5759E08935A}" presName="parentText" presStyleLbl="node1" presStyleIdx="4" presStyleCnt="5" custScaleX="22237" custLinFactNeighborX="-100000" custLinFactNeighborY="3980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E297C9-8291-45BA-BC98-CF154348AEF9}" type="pres">
      <dgm:prSet presAssocID="{61C25471-D45B-4391-8CCD-C5759E08935A}" presName="negativeSpace" presStyleCnt="0"/>
      <dgm:spPr/>
    </dgm:pt>
    <dgm:pt modelId="{98BEA183-2642-42D8-94A6-1968756170B1}" type="pres">
      <dgm:prSet presAssocID="{61C25471-D45B-4391-8CCD-C5759E08935A}" presName="childText" presStyleLbl="conFgAcc1" presStyleIdx="4" presStyleCnt="5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6A677CB9-AED6-4CA0-A182-44F8FC25111D}" srcId="{52A600C7-59E9-4D35-BF27-2C32C12EEC9F}" destId="{B4B16612-5423-4DF7-819D-F13488841C49}" srcOrd="3" destOrd="0" parTransId="{D10C78F2-BEF9-469D-9850-3CAD3FA45FC9}" sibTransId="{911208C9-2FC9-4A5C-AF39-4AC02525D6D6}"/>
    <dgm:cxn modelId="{FE7A541E-4D51-45C3-92A4-866F7FBFF8D7}" type="presOf" srcId="{519C974B-A356-4E02-A1E0-0ABF70DB864D}" destId="{3D2257E9-8DF5-4137-BA9D-7FAF06A176DB}" srcOrd="0" destOrd="0" presId="urn:microsoft.com/office/officeart/2005/8/layout/list1"/>
    <dgm:cxn modelId="{0E9FD53F-F2D4-47B4-893C-D046A238CDE3}" type="presOf" srcId="{219619D7-DF77-43AB-B7F9-329871403288}" destId="{0FA106C9-9F4D-48A6-90B5-1BF9E743130B}" srcOrd="0" destOrd="0" presId="urn:microsoft.com/office/officeart/2005/8/layout/list1"/>
    <dgm:cxn modelId="{C10A1E75-2B8B-4D6C-B5D2-761579B6C9A8}" srcId="{52A600C7-59E9-4D35-BF27-2C32C12EEC9F}" destId="{219619D7-DF77-43AB-B7F9-329871403288}" srcOrd="2" destOrd="0" parTransId="{01A47008-73F6-4D34-A1D6-FB5E92281BAB}" sibTransId="{A5C9F532-0F53-452B-BDF4-593C2018BDA8}"/>
    <dgm:cxn modelId="{60C30F82-95FC-44D7-AE3F-380648A1EC29}" srcId="{52A600C7-59E9-4D35-BF27-2C32C12EEC9F}" destId="{AFAB2BD6-1788-4F3B-8607-89E119F61F60}" srcOrd="1" destOrd="0" parTransId="{0793191C-322C-437E-A42B-8725B9E16635}" sibTransId="{CE17C628-29DE-47B5-83E7-46FD458D05CA}"/>
    <dgm:cxn modelId="{763392F2-90A1-4D94-B908-3C91F312B1BC}" srcId="{52A600C7-59E9-4D35-BF27-2C32C12EEC9F}" destId="{61C25471-D45B-4391-8CCD-C5759E08935A}" srcOrd="4" destOrd="0" parTransId="{98DECF59-0EF3-4ADC-93F9-6E9BC33E17CE}" sibTransId="{FEEC6EAD-8958-444B-BD47-02724650AFC4}"/>
    <dgm:cxn modelId="{8B232785-2331-4FDA-88EF-DA2A127B4CC0}" type="presOf" srcId="{AFAB2BD6-1788-4F3B-8607-89E119F61F60}" destId="{5FFFA4D4-2FDD-4140-BA06-2EAF6F2AE60A}" srcOrd="0" destOrd="0" presId="urn:microsoft.com/office/officeart/2005/8/layout/list1"/>
    <dgm:cxn modelId="{18E027DC-2BBF-4A94-B40F-A808514B8C8B}" type="presOf" srcId="{519C974B-A356-4E02-A1E0-0ABF70DB864D}" destId="{6757D63E-6998-4022-B403-3FC86108AE0D}" srcOrd="1" destOrd="0" presId="urn:microsoft.com/office/officeart/2005/8/layout/list1"/>
    <dgm:cxn modelId="{67DF3903-0C38-481D-9971-A26E97410EBD}" srcId="{52A600C7-59E9-4D35-BF27-2C32C12EEC9F}" destId="{519C974B-A356-4E02-A1E0-0ABF70DB864D}" srcOrd="0" destOrd="0" parTransId="{B6236D16-6333-481A-AD55-E43C0EFC8B70}" sibTransId="{5070DAD7-CFE9-4C32-AA05-24E8471C1CFD}"/>
    <dgm:cxn modelId="{253E8ED1-B82B-4446-AE68-A76D0C91AA3C}" type="presOf" srcId="{AFAB2BD6-1788-4F3B-8607-89E119F61F60}" destId="{C85CA95A-401B-4FFA-84D3-D1F926103D4B}" srcOrd="1" destOrd="0" presId="urn:microsoft.com/office/officeart/2005/8/layout/list1"/>
    <dgm:cxn modelId="{E1C7B580-66FF-4BD7-9D93-2CCA7BA4BF34}" type="presOf" srcId="{61C25471-D45B-4391-8CCD-C5759E08935A}" destId="{A42CC958-A6CF-4A91-B132-78E3AFDE5EA4}" srcOrd="1" destOrd="0" presId="urn:microsoft.com/office/officeart/2005/8/layout/list1"/>
    <dgm:cxn modelId="{F6ADF0EF-CFED-4A37-940D-7E29DCEDB9B7}" type="presOf" srcId="{B4B16612-5423-4DF7-819D-F13488841C49}" destId="{FACECC0B-4EE9-4898-9641-F31A9DF11D06}" srcOrd="1" destOrd="0" presId="urn:microsoft.com/office/officeart/2005/8/layout/list1"/>
    <dgm:cxn modelId="{D3ED3F06-BF1D-40EF-A2A3-DD17792677D6}" type="presOf" srcId="{52A600C7-59E9-4D35-BF27-2C32C12EEC9F}" destId="{AD204077-F4CE-494D-A2B2-4147E2F76767}" srcOrd="0" destOrd="0" presId="urn:microsoft.com/office/officeart/2005/8/layout/list1"/>
    <dgm:cxn modelId="{F3592209-7BE6-4C29-8752-27A223CCF1D0}" type="presOf" srcId="{219619D7-DF77-43AB-B7F9-329871403288}" destId="{E455AC16-2704-4DBE-AE34-1FA605FC01BF}" srcOrd="1" destOrd="0" presId="urn:microsoft.com/office/officeart/2005/8/layout/list1"/>
    <dgm:cxn modelId="{53F021ED-2AA3-4E7C-A4BB-4824AA37BCA2}" type="presOf" srcId="{B4B16612-5423-4DF7-819D-F13488841C49}" destId="{1E1FA42A-F874-417E-803C-0C0C01DC9EB3}" srcOrd="0" destOrd="0" presId="urn:microsoft.com/office/officeart/2005/8/layout/list1"/>
    <dgm:cxn modelId="{8592CD07-11C9-452B-BE8F-B2961088B6B2}" type="presOf" srcId="{61C25471-D45B-4391-8CCD-C5759E08935A}" destId="{31799A58-6841-4544-B486-174316374F2A}" srcOrd="0" destOrd="0" presId="urn:microsoft.com/office/officeart/2005/8/layout/list1"/>
    <dgm:cxn modelId="{E988D76B-24D7-43CA-A761-FB83E90BFA20}" type="presParOf" srcId="{AD204077-F4CE-494D-A2B2-4147E2F76767}" destId="{7F741C78-FAA1-4713-8522-E000DB182FFB}" srcOrd="0" destOrd="0" presId="urn:microsoft.com/office/officeart/2005/8/layout/list1"/>
    <dgm:cxn modelId="{E9DCE327-566F-40FA-9B0C-09E86C882EA7}" type="presParOf" srcId="{7F741C78-FAA1-4713-8522-E000DB182FFB}" destId="{3D2257E9-8DF5-4137-BA9D-7FAF06A176DB}" srcOrd="0" destOrd="0" presId="urn:microsoft.com/office/officeart/2005/8/layout/list1"/>
    <dgm:cxn modelId="{36A29323-DCDB-4B5C-A106-4247A96A3DF6}" type="presParOf" srcId="{7F741C78-FAA1-4713-8522-E000DB182FFB}" destId="{6757D63E-6998-4022-B403-3FC86108AE0D}" srcOrd="1" destOrd="0" presId="urn:microsoft.com/office/officeart/2005/8/layout/list1"/>
    <dgm:cxn modelId="{A13FD34B-307F-45FB-8284-274275605FA3}" type="presParOf" srcId="{AD204077-F4CE-494D-A2B2-4147E2F76767}" destId="{01D78A41-995D-450D-A76B-B9E1C38DBD13}" srcOrd="1" destOrd="0" presId="urn:microsoft.com/office/officeart/2005/8/layout/list1"/>
    <dgm:cxn modelId="{0BC33C06-564D-49E8-828C-A565155D9B7C}" type="presParOf" srcId="{AD204077-F4CE-494D-A2B2-4147E2F76767}" destId="{BC8AC48A-D9A9-474D-A8C2-E58C0C67A55D}" srcOrd="2" destOrd="0" presId="urn:microsoft.com/office/officeart/2005/8/layout/list1"/>
    <dgm:cxn modelId="{BCA52302-802F-4A7D-A6DB-AAFED202B54B}" type="presParOf" srcId="{AD204077-F4CE-494D-A2B2-4147E2F76767}" destId="{A66A6FFA-7460-4B4F-85E6-5292F46FDC6C}" srcOrd="3" destOrd="0" presId="urn:microsoft.com/office/officeart/2005/8/layout/list1"/>
    <dgm:cxn modelId="{B8F1722B-86A0-4433-ABC7-AE76165E8D28}" type="presParOf" srcId="{AD204077-F4CE-494D-A2B2-4147E2F76767}" destId="{9FC79930-5DD9-4B91-B55D-7DBD72D7FDBA}" srcOrd="4" destOrd="0" presId="urn:microsoft.com/office/officeart/2005/8/layout/list1"/>
    <dgm:cxn modelId="{92801100-0C7A-463B-8861-AAEB6B304A58}" type="presParOf" srcId="{9FC79930-5DD9-4B91-B55D-7DBD72D7FDBA}" destId="{5FFFA4D4-2FDD-4140-BA06-2EAF6F2AE60A}" srcOrd="0" destOrd="0" presId="urn:microsoft.com/office/officeart/2005/8/layout/list1"/>
    <dgm:cxn modelId="{47A1C3A5-9286-4888-AE1E-00E4F7889902}" type="presParOf" srcId="{9FC79930-5DD9-4B91-B55D-7DBD72D7FDBA}" destId="{C85CA95A-401B-4FFA-84D3-D1F926103D4B}" srcOrd="1" destOrd="0" presId="urn:microsoft.com/office/officeart/2005/8/layout/list1"/>
    <dgm:cxn modelId="{7E5F56FE-7CA7-4FDA-9901-45BEEC147B73}" type="presParOf" srcId="{AD204077-F4CE-494D-A2B2-4147E2F76767}" destId="{17286ECA-B8DB-4650-924B-A4E615B1CB33}" srcOrd="5" destOrd="0" presId="urn:microsoft.com/office/officeart/2005/8/layout/list1"/>
    <dgm:cxn modelId="{0CD98E95-29B5-474E-9E62-1168F94431FF}" type="presParOf" srcId="{AD204077-F4CE-494D-A2B2-4147E2F76767}" destId="{53207E42-4370-4F93-BF3A-C945E8E6E959}" srcOrd="6" destOrd="0" presId="urn:microsoft.com/office/officeart/2005/8/layout/list1"/>
    <dgm:cxn modelId="{4C618531-962D-402C-A87F-D5DEEA1D2E36}" type="presParOf" srcId="{AD204077-F4CE-494D-A2B2-4147E2F76767}" destId="{8AEF73A5-C0B3-4365-B35D-215096DDEF27}" srcOrd="7" destOrd="0" presId="urn:microsoft.com/office/officeart/2005/8/layout/list1"/>
    <dgm:cxn modelId="{ED18C398-F3D3-4FF6-8A6A-F0C588545373}" type="presParOf" srcId="{AD204077-F4CE-494D-A2B2-4147E2F76767}" destId="{68BD2507-60B6-40B7-89DA-4B7A5A97DE84}" srcOrd="8" destOrd="0" presId="urn:microsoft.com/office/officeart/2005/8/layout/list1"/>
    <dgm:cxn modelId="{31F6668A-C2F0-4E01-8901-67433B9C12DC}" type="presParOf" srcId="{68BD2507-60B6-40B7-89DA-4B7A5A97DE84}" destId="{0FA106C9-9F4D-48A6-90B5-1BF9E743130B}" srcOrd="0" destOrd="0" presId="urn:microsoft.com/office/officeart/2005/8/layout/list1"/>
    <dgm:cxn modelId="{239978BC-4144-4AF6-B601-24B7E74AF5E3}" type="presParOf" srcId="{68BD2507-60B6-40B7-89DA-4B7A5A97DE84}" destId="{E455AC16-2704-4DBE-AE34-1FA605FC01BF}" srcOrd="1" destOrd="0" presId="urn:microsoft.com/office/officeart/2005/8/layout/list1"/>
    <dgm:cxn modelId="{16C944E4-6B04-47F9-AD87-0C44181629FF}" type="presParOf" srcId="{AD204077-F4CE-494D-A2B2-4147E2F76767}" destId="{9C28EE54-6DE8-4597-820B-447920CE1725}" srcOrd="9" destOrd="0" presId="urn:microsoft.com/office/officeart/2005/8/layout/list1"/>
    <dgm:cxn modelId="{C22919D0-B15E-44B7-ACB8-3A739F9C35D1}" type="presParOf" srcId="{AD204077-F4CE-494D-A2B2-4147E2F76767}" destId="{DF2CE445-E039-41E3-8D64-1153E189AE11}" srcOrd="10" destOrd="0" presId="urn:microsoft.com/office/officeart/2005/8/layout/list1"/>
    <dgm:cxn modelId="{A478D89F-DEF8-4CE8-A19D-7D1D26EB09B5}" type="presParOf" srcId="{AD204077-F4CE-494D-A2B2-4147E2F76767}" destId="{D5F3F26F-A0B9-40B8-8289-B0E03C073D15}" srcOrd="11" destOrd="0" presId="urn:microsoft.com/office/officeart/2005/8/layout/list1"/>
    <dgm:cxn modelId="{7F211ABC-E62F-4620-881B-B71A657AA12A}" type="presParOf" srcId="{AD204077-F4CE-494D-A2B2-4147E2F76767}" destId="{2443F781-33BE-4905-A8A0-11437C537175}" srcOrd="12" destOrd="0" presId="urn:microsoft.com/office/officeart/2005/8/layout/list1"/>
    <dgm:cxn modelId="{4F621F9A-C504-4D2E-89E8-93C27BEB96CB}" type="presParOf" srcId="{2443F781-33BE-4905-A8A0-11437C537175}" destId="{1E1FA42A-F874-417E-803C-0C0C01DC9EB3}" srcOrd="0" destOrd="0" presId="urn:microsoft.com/office/officeart/2005/8/layout/list1"/>
    <dgm:cxn modelId="{A3C6D5E2-805F-44F3-9519-376036B15FB8}" type="presParOf" srcId="{2443F781-33BE-4905-A8A0-11437C537175}" destId="{FACECC0B-4EE9-4898-9641-F31A9DF11D06}" srcOrd="1" destOrd="0" presId="urn:microsoft.com/office/officeart/2005/8/layout/list1"/>
    <dgm:cxn modelId="{F7391F97-47B4-4A0F-A276-DAD1DC4EA102}" type="presParOf" srcId="{AD204077-F4CE-494D-A2B2-4147E2F76767}" destId="{0A8B2C41-97D7-4A68-BA27-E4F54BD9DB0B}" srcOrd="13" destOrd="0" presId="urn:microsoft.com/office/officeart/2005/8/layout/list1"/>
    <dgm:cxn modelId="{8789AF06-7E7E-4A95-BC3C-D032C2AE1251}" type="presParOf" srcId="{AD204077-F4CE-494D-A2B2-4147E2F76767}" destId="{E23424EA-DFEA-450A-A41C-7C43F751899A}" srcOrd="14" destOrd="0" presId="urn:microsoft.com/office/officeart/2005/8/layout/list1"/>
    <dgm:cxn modelId="{DF7576A0-82EF-4429-B0D0-C62426D519C9}" type="presParOf" srcId="{AD204077-F4CE-494D-A2B2-4147E2F76767}" destId="{8792E8C8-52EE-46BD-ADAE-ACA59696B76D}" srcOrd="15" destOrd="0" presId="urn:microsoft.com/office/officeart/2005/8/layout/list1"/>
    <dgm:cxn modelId="{2A75E677-6534-4728-AB68-3C9065912F50}" type="presParOf" srcId="{AD204077-F4CE-494D-A2B2-4147E2F76767}" destId="{DC6541B8-C238-41F8-9726-D02261FD9DAD}" srcOrd="16" destOrd="0" presId="urn:microsoft.com/office/officeart/2005/8/layout/list1"/>
    <dgm:cxn modelId="{1C566EEC-29E1-494A-8BB0-0BF7E99D3D42}" type="presParOf" srcId="{DC6541B8-C238-41F8-9726-D02261FD9DAD}" destId="{31799A58-6841-4544-B486-174316374F2A}" srcOrd="0" destOrd="0" presId="urn:microsoft.com/office/officeart/2005/8/layout/list1"/>
    <dgm:cxn modelId="{0165B46D-F9B0-4F26-BF99-8DC031EE1CA7}" type="presParOf" srcId="{DC6541B8-C238-41F8-9726-D02261FD9DAD}" destId="{A42CC958-A6CF-4A91-B132-78E3AFDE5EA4}" srcOrd="1" destOrd="0" presId="urn:microsoft.com/office/officeart/2005/8/layout/list1"/>
    <dgm:cxn modelId="{5549369C-FB29-486F-817D-596CD56EDB46}" type="presParOf" srcId="{AD204077-F4CE-494D-A2B2-4147E2F76767}" destId="{53E297C9-8291-45BA-BC98-CF154348AEF9}" srcOrd="17" destOrd="0" presId="urn:microsoft.com/office/officeart/2005/8/layout/list1"/>
    <dgm:cxn modelId="{8000239A-33E6-4C80-8DD1-FD3E5134CC32}" type="presParOf" srcId="{AD204077-F4CE-494D-A2B2-4147E2F76767}" destId="{98BEA183-2642-42D8-94A6-1968756170B1}" srcOrd="18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AC48A-D9A9-474D-A8C2-E58C0C67A55D}">
      <dsp:nvSpPr>
        <dsp:cNvPr id="0" name=""/>
        <dsp:cNvSpPr/>
      </dsp:nvSpPr>
      <dsp:spPr>
        <a:xfrm>
          <a:off x="0" y="349025"/>
          <a:ext cx="11122799" cy="5040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7D63E-6998-4022-B403-3FC86108AE0D}">
      <dsp:nvSpPr>
        <dsp:cNvPr id="0" name=""/>
        <dsp:cNvSpPr/>
      </dsp:nvSpPr>
      <dsp:spPr>
        <a:xfrm>
          <a:off x="0" y="288851"/>
          <a:ext cx="1731363" cy="5904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291" tIns="0" rIns="29429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effectLst/>
              <a:latin typeface="+mn-ea"/>
              <a:ea typeface="+mn-ea"/>
            </a:rPr>
            <a:t>弥补目录空白</a:t>
          </a:r>
          <a:endParaRPr lang="zh-CN" altLang="en-US" sz="1400" b="1" kern="1200" dirty="0">
            <a:effectLst/>
            <a:latin typeface="+mn-ea"/>
            <a:ea typeface="+mn-ea"/>
          </a:endParaRPr>
        </a:p>
      </dsp:txBody>
      <dsp:txXfrm>
        <a:off x="28821" y="317672"/>
        <a:ext cx="1673721" cy="532758"/>
      </dsp:txXfrm>
    </dsp:sp>
    <dsp:sp modelId="{53207E42-4370-4F93-BF3A-C945E8E6E959}">
      <dsp:nvSpPr>
        <dsp:cNvPr id="0" name=""/>
        <dsp:cNvSpPr/>
      </dsp:nvSpPr>
      <dsp:spPr>
        <a:xfrm>
          <a:off x="0" y="1256225"/>
          <a:ext cx="11122799" cy="5040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CA95A-401B-4FFA-84D3-D1F926103D4B}">
      <dsp:nvSpPr>
        <dsp:cNvPr id="0" name=""/>
        <dsp:cNvSpPr/>
      </dsp:nvSpPr>
      <dsp:spPr>
        <a:xfrm>
          <a:off x="0" y="1196051"/>
          <a:ext cx="1731363" cy="5904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291" tIns="0" rIns="29429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+mn-ea"/>
              <a:ea typeface="+mn-ea"/>
            </a:rPr>
            <a:t>不增管理难度</a:t>
          </a:r>
          <a:endParaRPr lang="zh-CN" altLang="en-US" sz="1400" b="1" kern="1200" dirty="0">
            <a:latin typeface="+mn-ea"/>
            <a:ea typeface="+mn-ea"/>
          </a:endParaRPr>
        </a:p>
      </dsp:txBody>
      <dsp:txXfrm>
        <a:off x="28821" y="1224872"/>
        <a:ext cx="1673721" cy="532758"/>
      </dsp:txXfrm>
    </dsp:sp>
    <dsp:sp modelId="{DF2CE445-E039-41E3-8D64-1153E189AE11}">
      <dsp:nvSpPr>
        <dsp:cNvPr id="0" name=""/>
        <dsp:cNvSpPr/>
      </dsp:nvSpPr>
      <dsp:spPr>
        <a:xfrm>
          <a:off x="0" y="2163425"/>
          <a:ext cx="11122799" cy="5040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5AC16-2704-4DBE-AE34-1FA605FC01BF}">
      <dsp:nvSpPr>
        <dsp:cNvPr id="0" name=""/>
        <dsp:cNvSpPr/>
      </dsp:nvSpPr>
      <dsp:spPr>
        <a:xfrm>
          <a:off x="0" y="2103251"/>
          <a:ext cx="1731363" cy="5904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291" tIns="0" rIns="29429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+mn-ea"/>
              <a:ea typeface="+mn-ea"/>
            </a:rPr>
            <a:t>疗效不佳选择</a:t>
          </a:r>
          <a:endParaRPr lang="zh-CN" altLang="en-US" sz="1400" b="1" kern="1200" dirty="0">
            <a:latin typeface="+mn-ea"/>
            <a:ea typeface="+mn-ea"/>
          </a:endParaRPr>
        </a:p>
      </dsp:txBody>
      <dsp:txXfrm>
        <a:off x="28821" y="2132072"/>
        <a:ext cx="1673721" cy="532758"/>
      </dsp:txXfrm>
    </dsp:sp>
    <dsp:sp modelId="{E23424EA-DFEA-450A-A41C-7C43F751899A}">
      <dsp:nvSpPr>
        <dsp:cNvPr id="0" name=""/>
        <dsp:cNvSpPr/>
      </dsp:nvSpPr>
      <dsp:spPr>
        <a:xfrm>
          <a:off x="0" y="3070625"/>
          <a:ext cx="11122799" cy="5040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CECC0B-4EE9-4898-9641-F31A9DF11D06}">
      <dsp:nvSpPr>
        <dsp:cNvPr id="0" name=""/>
        <dsp:cNvSpPr/>
      </dsp:nvSpPr>
      <dsp:spPr>
        <a:xfrm>
          <a:off x="0" y="3010451"/>
          <a:ext cx="1731363" cy="5904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291" tIns="0" rIns="29429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+mn-ea"/>
              <a:ea typeface="+mn-ea"/>
            </a:rPr>
            <a:t>决策简便可靠</a:t>
          </a:r>
          <a:endParaRPr lang="zh-CN" altLang="en-US" sz="1400" b="1" kern="1200" dirty="0">
            <a:latin typeface="+mn-ea"/>
            <a:ea typeface="+mn-ea"/>
          </a:endParaRPr>
        </a:p>
      </dsp:txBody>
      <dsp:txXfrm>
        <a:off x="28821" y="3039272"/>
        <a:ext cx="1673721" cy="532758"/>
      </dsp:txXfrm>
    </dsp:sp>
    <dsp:sp modelId="{98BEA183-2642-42D8-94A6-1968756170B1}">
      <dsp:nvSpPr>
        <dsp:cNvPr id="0" name=""/>
        <dsp:cNvSpPr/>
      </dsp:nvSpPr>
      <dsp:spPr>
        <a:xfrm>
          <a:off x="0" y="3977825"/>
          <a:ext cx="11122799" cy="5040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CC958-A6CF-4A91-B132-78E3AFDE5EA4}">
      <dsp:nvSpPr>
        <dsp:cNvPr id="0" name=""/>
        <dsp:cNvSpPr/>
      </dsp:nvSpPr>
      <dsp:spPr>
        <a:xfrm>
          <a:off x="0" y="3917651"/>
          <a:ext cx="1731363" cy="5904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291" tIns="0" rIns="29429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+mn-ea"/>
              <a:ea typeface="+mn-ea"/>
            </a:rPr>
            <a:t>基金影响有限</a:t>
          </a:r>
          <a:endParaRPr lang="zh-CN" altLang="en-US" sz="1400" b="1" kern="1200" dirty="0">
            <a:latin typeface="+mn-ea"/>
            <a:ea typeface="+mn-ea"/>
          </a:endParaRPr>
        </a:p>
      </dsp:txBody>
      <dsp:txXfrm>
        <a:off x="28821" y="3946472"/>
        <a:ext cx="167372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14CB0-9E86-411B-B8C0-9763AE22A026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C6897-AD94-4FA6-B251-5F6E8530E3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042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8F2AF-B165-49ED-8D49-F91D3C9FFCC7}" type="datetimeFigureOut">
              <a:rPr lang="zh-CN" altLang="en-US" smtClean="0"/>
              <a:t>2022/7/12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F3238-B197-4DD0-8393-B222E6E855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29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F3238-B197-4DD0-8393-B222E6E8551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594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F3238-B197-4DD0-8393-B222E6E8551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410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F3238-B197-4DD0-8393-B222E6E8551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341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3D5-6189-471C-B0C5-70BB47A3411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115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13" name="内容占位符 2"/>
          <p:cNvSpPr>
            <a:spLocks noGrp="1"/>
          </p:cNvSpPr>
          <p:nvPr>
            <p:ph idx="1" hasCustomPrompt="1"/>
          </p:nvPr>
        </p:nvSpPr>
        <p:spPr>
          <a:xfrm>
            <a:off x="669924" y="1123950"/>
            <a:ext cx="10850563" cy="5019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单击此处添加文本</a:t>
            </a:r>
            <a:r>
              <a:rPr lang="en-US" altLang="zh-CN" dirty="0"/>
              <a:t>-14pt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单击此处添加标题 </a:t>
            </a:r>
            <a:r>
              <a:rPr lang="en-US" altLang="zh-CN" dirty="0"/>
              <a:t>-16pt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图片占位符 2"/>
          <p:cNvSpPr>
            <a:spLocks noGrp="1"/>
          </p:cNvSpPr>
          <p:nvPr>
            <p:ph type="pic" sz="quarter" idx="13" hasCustomPrompt="1"/>
          </p:nvPr>
        </p:nvSpPr>
        <p:spPr>
          <a:xfrm>
            <a:off x="740231" y="490335"/>
            <a:ext cx="10798626" cy="32398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Click the placeholder and paste image via Images Library</a:t>
            </a:r>
          </a:p>
        </p:txBody>
      </p:sp>
      <p:sp>
        <p:nvSpPr>
          <p:cNvPr id="9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673100" y="5870477"/>
            <a:ext cx="4183743" cy="276323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marL="0" indent="0" algn="l"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sp>
        <p:nvSpPr>
          <p:cNvPr id="10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673100" y="5496462"/>
            <a:ext cx="4183743" cy="27632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1" name="标题 3"/>
          <p:cNvSpPr>
            <a:spLocks noGrp="1"/>
          </p:cNvSpPr>
          <p:nvPr>
            <p:ph type="title"/>
          </p:nvPr>
        </p:nvSpPr>
        <p:spPr>
          <a:xfrm>
            <a:off x="669924" y="3905710"/>
            <a:ext cx="10850563" cy="78919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14" name="副标题 2"/>
          <p:cNvSpPr>
            <a:spLocks noGrp="1"/>
          </p:cNvSpPr>
          <p:nvPr>
            <p:ph type="subTitle" idx="1"/>
          </p:nvPr>
        </p:nvSpPr>
        <p:spPr>
          <a:xfrm>
            <a:off x="669924" y="4787607"/>
            <a:ext cx="10850562" cy="27632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000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Rectangle 12"/>
          <p:cNvSpPr>
            <a:spLocks noChangeAspect="1"/>
          </p:cNvSpPr>
          <p:nvPr userDrawn="1"/>
        </p:nvSpPr>
        <p:spPr>
          <a:xfrm>
            <a:off x="740214" y="3723237"/>
            <a:ext cx="10800000" cy="15479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1026" name="Picture 2" descr="L:\罗欣上海\A14企业传播部\企业传播部__Private\企业传播相关\VI手册2021\logo\原版 logo+股票代码组合横版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587" y="5571480"/>
            <a:ext cx="1495462" cy="72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750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图片占位符 2"/>
          <p:cNvSpPr>
            <a:spLocks noGrp="1"/>
          </p:cNvSpPr>
          <p:nvPr>
            <p:ph type="pic" sz="quarter" idx="13" hasCustomPrompt="1"/>
          </p:nvPr>
        </p:nvSpPr>
        <p:spPr>
          <a:xfrm>
            <a:off x="740231" y="490335"/>
            <a:ext cx="10798626" cy="32398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Click the placeholder and paste image via Images Library</a:t>
            </a:r>
          </a:p>
        </p:txBody>
      </p:sp>
      <p:sp>
        <p:nvSpPr>
          <p:cNvPr id="9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673100" y="5870477"/>
            <a:ext cx="4183743" cy="276323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marL="0" indent="0" algn="l"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sp>
        <p:nvSpPr>
          <p:cNvPr id="10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673100" y="5496462"/>
            <a:ext cx="4183743" cy="27632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1" name="标题 3"/>
          <p:cNvSpPr>
            <a:spLocks noGrp="1"/>
          </p:cNvSpPr>
          <p:nvPr>
            <p:ph type="title"/>
          </p:nvPr>
        </p:nvSpPr>
        <p:spPr>
          <a:xfrm>
            <a:off x="669924" y="3905710"/>
            <a:ext cx="10850563" cy="78919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14" name="副标题 2"/>
          <p:cNvSpPr>
            <a:spLocks noGrp="1"/>
          </p:cNvSpPr>
          <p:nvPr>
            <p:ph type="subTitle" idx="1"/>
          </p:nvPr>
        </p:nvSpPr>
        <p:spPr>
          <a:xfrm>
            <a:off x="669924" y="4787607"/>
            <a:ext cx="10850562" cy="27632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000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Rectangle 12"/>
          <p:cNvSpPr>
            <a:spLocks noChangeAspect="1"/>
          </p:cNvSpPr>
          <p:nvPr userDrawn="1"/>
        </p:nvSpPr>
        <p:spPr>
          <a:xfrm>
            <a:off x="740214" y="3723237"/>
            <a:ext cx="10800000" cy="15479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1026" name="Picture 2" descr="L:\罗欣上海\A14企业传播部\企业传播部__Private\企业传播相关\VI手册2021\logo\原版 logo+股票代码组合横版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587" y="5571480"/>
            <a:ext cx="1495462" cy="72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141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3C3C36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669924" y="6440949"/>
            <a:ext cx="4140201" cy="20638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罗欣药业  传递健康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3DB80-B894-403A-B48E-6FDC1A72010E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6">
                    <a:tint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3C3C36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" name="内容占位符 2"/>
          <p:cNvSpPr>
            <a:spLocks noGrp="1"/>
          </p:cNvSpPr>
          <p:nvPr>
            <p:ph idx="1" hasCustomPrompt="1"/>
          </p:nvPr>
        </p:nvSpPr>
        <p:spPr>
          <a:xfrm>
            <a:off x="669924" y="1123950"/>
            <a:ext cx="10850563" cy="5019675"/>
          </a:xfr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  <a:r>
              <a:rPr lang="en-US" altLang="zh-CN" dirty="0"/>
              <a:t>-14pt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单击此处添加标题 </a:t>
            </a:r>
            <a:r>
              <a:rPr lang="en-US" altLang="zh-CN" dirty="0"/>
              <a:t>-16pt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04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3C3C36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69924" y="6440949"/>
            <a:ext cx="4140201" cy="20638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罗欣药业  传递健康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3DB80-B894-403A-B48E-6FDC1A72010E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6">
                    <a:tint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3C3C36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单击此处添加标题 </a:t>
            </a:r>
            <a:r>
              <a:rPr lang="en-US" altLang="zh-CN" dirty="0"/>
              <a:t>-16pt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33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48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10601351" y="5025275"/>
            <a:ext cx="996923" cy="1118350"/>
            <a:chOff x="10414026" y="3521683"/>
            <a:chExt cx="1111224" cy="1246573"/>
          </a:xfrm>
        </p:grpSpPr>
        <p:sp>
          <p:nvSpPr>
            <p:cNvPr id="12" name="Rectangle 26"/>
            <p:cNvSpPr>
              <a:spLocks noChangeArrowheads="1"/>
            </p:cNvSpPr>
            <p:nvPr/>
          </p:nvSpPr>
          <p:spPr bwMode="auto">
            <a:xfrm>
              <a:off x="10494963" y="4614368"/>
              <a:ext cx="94935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3C3C36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微信关注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endParaRPr>
            </a:p>
          </p:txBody>
        </p:sp>
        <p:pic>
          <p:nvPicPr>
            <p:cNvPr id="16" name="图片 1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4026" y="3521683"/>
              <a:ext cx="1111224" cy="1111224"/>
            </a:xfrm>
            <a:prstGeom prst="rect">
              <a:avLst/>
            </a:prstGeom>
          </p:spPr>
        </p:pic>
      </p:grpSp>
      <p:sp>
        <p:nvSpPr>
          <p:cNvPr id="8" name="标题 1"/>
          <p:cNvSpPr>
            <a:spLocks noGrp="1"/>
          </p:cNvSpPr>
          <p:nvPr>
            <p:ph type="ctrTitle" hasCustomPrompt="1"/>
          </p:nvPr>
        </p:nvSpPr>
        <p:spPr>
          <a:xfrm>
            <a:off x="729661" y="4389008"/>
            <a:ext cx="10848975" cy="575747"/>
          </a:xfrm>
          <a:prstGeom prst="rect">
            <a:avLst/>
          </a:prstGeom>
        </p:spPr>
        <p:txBody>
          <a:bodyPr rIns="0" anchor="t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spc="300">
                <a:solidFill>
                  <a:schemeClr val="accent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65" name="Rectangle 12"/>
          <p:cNvSpPr>
            <a:spLocks noChangeAspect="1"/>
          </p:cNvSpPr>
          <p:nvPr userDrawn="1"/>
        </p:nvSpPr>
        <p:spPr>
          <a:xfrm>
            <a:off x="769242" y="3727027"/>
            <a:ext cx="10800000" cy="15479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图片占位符 2"/>
          <p:cNvSpPr>
            <a:spLocks noGrp="1"/>
          </p:cNvSpPr>
          <p:nvPr>
            <p:ph type="pic" sz="quarter" idx="13" hasCustomPrompt="1"/>
          </p:nvPr>
        </p:nvSpPr>
        <p:spPr>
          <a:xfrm>
            <a:off x="740231" y="490335"/>
            <a:ext cx="10798626" cy="32398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Click the placeholder and paste image via Images Library</a:t>
            </a:r>
          </a:p>
        </p:txBody>
      </p:sp>
    </p:spTree>
    <p:extLst>
      <p:ext uri="{BB962C8B-B14F-4D97-AF65-F5344CB8AC3E}">
        <p14:creationId xmlns:p14="http://schemas.microsoft.com/office/powerpoint/2010/main" val="658012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 bwMode="auto">
      <p:bgPr>
        <a:gradFill rotWithShape="0">
          <a:gsLst>
            <a:gs pos="0">
              <a:srgbClr val="D7D9E1"/>
            </a:gs>
            <a:gs pos="25999">
              <a:srgbClr val="EBECF0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3C3C36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69924" y="6440949"/>
            <a:ext cx="4140201" cy="2063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C3C3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2EB6E4-2829-4E00-9C68-D59EAB2196FF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3C3C36">
                    <a:tint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3C3C36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56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think-cell 幻灯片" r:id="rId5" imgW="12700" imgH="12700" progId="TCLayout.ActiveDocument.1">
                  <p:embed/>
                </p:oleObj>
              </mc:Choice>
              <mc:Fallback>
                <p:oleObj name="think-cell 幻灯片" r:id="rId5" imgW="12700" imgH="12700" progId="TCLayout.ActiveDocument.1">
                  <p:embed/>
                  <p:pic>
                    <p:nvPicPr>
                      <p:cNvPr id="3" name="对象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3C3C36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3DB80-B894-403A-B48E-6FDC1A72010E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6">
                    <a:tint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3C3C36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单击此处添加标题 </a:t>
            </a:r>
            <a:r>
              <a:rPr lang="en-US" altLang="zh-CN" dirty="0"/>
              <a:t>-18pt</a:t>
            </a:r>
            <a:endParaRPr lang="en-US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60400" y="6426017"/>
            <a:ext cx="4139543" cy="274344"/>
          </a:xfrm>
          <a:prstGeom prst="rect">
            <a:avLst/>
          </a:prstGeom>
        </p:spPr>
      </p:pic>
      <p:sp>
        <p:nvSpPr>
          <p:cNvPr id="11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660400" y="1208667"/>
            <a:ext cx="4183743" cy="27632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+mn-ea"/>
                <a:ea typeface="+mn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文字内容编辑</a:t>
            </a:r>
            <a:endParaRPr lang="en-US" altLang="zh-CN" dirty="0"/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4" hasCustomPrompt="1"/>
          </p:nvPr>
        </p:nvSpPr>
        <p:spPr>
          <a:xfrm>
            <a:off x="660400" y="6149694"/>
            <a:ext cx="4183743" cy="27632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050" b="0">
                <a:solidFill>
                  <a:schemeClr val="tx1"/>
                </a:solidFill>
                <a:latin typeface="+mn-ea"/>
                <a:ea typeface="+mn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数据来源：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916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3C3C36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3DB80-B894-403A-B48E-6FDC1A72010E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6">
                    <a:tint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3C3C36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67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69924" y="6440949"/>
            <a:ext cx="4140201" cy="206381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>
                <a:solidFill>
                  <a:srgbClr val="3C3C36">
                    <a:tint val="75000"/>
                  </a:srgbClr>
                </a:solidFill>
              </a:rPr>
              <a:t>罗欣药业传递健康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单击此处添加标题 </a:t>
            </a:r>
            <a:r>
              <a:rPr lang="en-US" altLang="zh-CN" dirty="0"/>
              <a:t>-16pt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图片占位符 2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403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 err="1"/>
              <a:t>ClicktheplaceholderandpasteimageviaImagesLibrary</a:t>
            </a:r>
            <a:endParaRPr lang="en-US" altLang="zh-CN" dirty="0"/>
          </a:p>
        </p:txBody>
      </p:sp>
      <p:sp>
        <p:nvSpPr>
          <p:cNvPr id="65" name="Rectangle 12"/>
          <p:cNvSpPr>
            <a:spLocks noChangeAspect="1"/>
          </p:cNvSpPr>
          <p:nvPr userDrawn="1"/>
        </p:nvSpPr>
        <p:spPr>
          <a:xfrm>
            <a:off x="0" y="4046335"/>
            <a:ext cx="12192000" cy="17474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10601351" y="5025275"/>
            <a:ext cx="996923" cy="1118350"/>
            <a:chOff x="10414026" y="3521683"/>
            <a:chExt cx="1111224" cy="1246573"/>
          </a:xfrm>
        </p:grpSpPr>
        <p:sp>
          <p:nvSpPr>
            <p:cNvPr id="12" name="Rectangle 26"/>
            <p:cNvSpPr>
              <a:spLocks noChangeArrowheads="1"/>
            </p:cNvSpPr>
            <p:nvPr/>
          </p:nvSpPr>
          <p:spPr bwMode="auto">
            <a:xfrm>
              <a:off x="10494963" y="4614368"/>
              <a:ext cx="94935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dist"/>
              <a:r>
                <a:rPr lang="zh-CN" altLang="en-US" sz="1000" dirty="0">
                  <a:solidFill>
                    <a:srgbClr val="3C3C36"/>
                  </a:solidFill>
                  <a:latin typeface="微软雅黑" panose="020B0503020204020204" charset="-122"/>
                  <a:cs typeface="+mn-ea"/>
                  <a:sym typeface="+mn-lt"/>
                </a:rPr>
                <a:t>微信关注</a:t>
              </a:r>
              <a:endParaRPr lang="zh-CN" altLang="zh-CN" dirty="0">
                <a:solidFill>
                  <a:srgbClr val="3C3C36"/>
                </a:solidFill>
              </a:endParaRPr>
            </a:p>
          </p:txBody>
        </p:sp>
        <p:pic>
          <p:nvPicPr>
            <p:cNvPr id="16" name="图片 1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4026" y="3521683"/>
              <a:ext cx="1111224" cy="1111224"/>
            </a:xfrm>
            <a:prstGeom prst="rect">
              <a:avLst/>
            </a:prstGeom>
          </p:spPr>
        </p:pic>
      </p:grpSp>
      <p:sp>
        <p:nvSpPr>
          <p:cNvPr id="8" name="标题 1"/>
          <p:cNvSpPr>
            <a:spLocks noGrp="1"/>
          </p:cNvSpPr>
          <p:nvPr>
            <p:ph type="ctrTitle" hasCustomPrompt="1"/>
          </p:nvPr>
        </p:nvSpPr>
        <p:spPr>
          <a:xfrm>
            <a:off x="729661" y="4389008"/>
            <a:ext cx="10848975" cy="575747"/>
          </a:xfrm>
          <a:prstGeom prst="rect">
            <a:avLst/>
          </a:prstGeom>
        </p:spPr>
        <p:txBody>
          <a:bodyPr rIns="0" anchor="t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spc="300">
                <a:solidFill>
                  <a:schemeClr val="accent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图片占位符 2"/>
          <p:cNvSpPr>
            <a:spLocks noGrp="1"/>
          </p:cNvSpPr>
          <p:nvPr>
            <p:ph type="pic" sz="quarter" idx="13" hasCustomPrompt="1"/>
          </p:nvPr>
        </p:nvSpPr>
        <p:spPr>
          <a:xfrm>
            <a:off x="740231" y="490335"/>
            <a:ext cx="10798626" cy="32398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Click the placeholder and paste image via Images Library</a:t>
            </a:r>
          </a:p>
        </p:txBody>
      </p:sp>
      <p:sp>
        <p:nvSpPr>
          <p:cNvPr id="9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673100" y="5870477"/>
            <a:ext cx="4183743" cy="276323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marL="0" indent="0" algn="l"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sp>
        <p:nvSpPr>
          <p:cNvPr id="10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673100" y="5496462"/>
            <a:ext cx="4183743" cy="27632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1" name="标题 3"/>
          <p:cNvSpPr>
            <a:spLocks noGrp="1"/>
          </p:cNvSpPr>
          <p:nvPr>
            <p:ph type="title"/>
          </p:nvPr>
        </p:nvSpPr>
        <p:spPr>
          <a:xfrm>
            <a:off x="669924" y="3905710"/>
            <a:ext cx="10850563" cy="78919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14" name="副标题 2"/>
          <p:cNvSpPr>
            <a:spLocks noGrp="1"/>
          </p:cNvSpPr>
          <p:nvPr>
            <p:ph type="subTitle" idx="1"/>
          </p:nvPr>
        </p:nvSpPr>
        <p:spPr>
          <a:xfrm>
            <a:off x="669924" y="4787607"/>
            <a:ext cx="10850562" cy="27632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000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Rectangle 12"/>
          <p:cNvSpPr>
            <a:spLocks noChangeAspect="1"/>
          </p:cNvSpPr>
          <p:nvPr userDrawn="1"/>
        </p:nvSpPr>
        <p:spPr>
          <a:xfrm>
            <a:off x="740214" y="3723237"/>
            <a:ext cx="10800000" cy="15479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026" name="Picture 2" descr="L:\罗欣上海\A14企业传播部\企业传播部__Private\企业传播相关\VI手册2021\logo\原版 logo+股票代码组合横版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587" y="5571480"/>
            <a:ext cx="1495462" cy="72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3C3C36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6">
                    <a:tint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罗欣药业传递健康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3DB80-B894-403A-B48E-6FDC1A72010E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6">
                    <a:tint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3C3C36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" name="内容占位符 2"/>
          <p:cNvSpPr>
            <a:spLocks noGrp="1"/>
          </p:cNvSpPr>
          <p:nvPr>
            <p:ph idx="1" hasCustomPrompt="1"/>
          </p:nvPr>
        </p:nvSpPr>
        <p:spPr>
          <a:xfrm>
            <a:off x="669924" y="1123950"/>
            <a:ext cx="10850563" cy="5019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单击此处添加文本</a:t>
            </a:r>
            <a:r>
              <a:rPr lang="en-US" altLang="zh-CN" dirty="0"/>
              <a:t>-14pt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单击此处添加标题 </a:t>
            </a:r>
            <a:r>
              <a:rPr lang="en-US" altLang="zh-CN" dirty="0"/>
              <a:t>-16pt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60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3C3C36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6">
                    <a:tint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罗欣药业传递健康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3DB80-B894-403A-B48E-6FDC1A72010E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6">
                    <a:tint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3C3C36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单击此处添加标题 </a:t>
            </a:r>
            <a:r>
              <a:rPr lang="en-US" altLang="zh-CN" dirty="0"/>
              <a:t>-16pt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17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09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图片占位符 2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403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 err="1"/>
              <a:t>ClicktheplaceholderandpasteimageviaImagesLibrary</a:t>
            </a:r>
            <a:endParaRPr lang="en-US" altLang="zh-CN" dirty="0"/>
          </a:p>
        </p:txBody>
      </p:sp>
      <p:sp>
        <p:nvSpPr>
          <p:cNvPr id="65" name="Rectangle 12"/>
          <p:cNvSpPr>
            <a:spLocks noChangeAspect="1"/>
          </p:cNvSpPr>
          <p:nvPr userDrawn="1"/>
        </p:nvSpPr>
        <p:spPr>
          <a:xfrm>
            <a:off x="0" y="4046335"/>
            <a:ext cx="12192000" cy="17474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10601351" y="5025275"/>
            <a:ext cx="996923" cy="1118350"/>
            <a:chOff x="10414026" y="3521683"/>
            <a:chExt cx="1111224" cy="1246573"/>
          </a:xfrm>
        </p:grpSpPr>
        <p:sp>
          <p:nvSpPr>
            <p:cNvPr id="12" name="Rectangle 26"/>
            <p:cNvSpPr>
              <a:spLocks noChangeArrowheads="1"/>
            </p:cNvSpPr>
            <p:nvPr/>
          </p:nvSpPr>
          <p:spPr bwMode="auto">
            <a:xfrm>
              <a:off x="10494963" y="4614368"/>
              <a:ext cx="94935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3C3C36"/>
                  </a:solidFill>
                  <a:effectLst/>
                  <a:uLnTx/>
                  <a:uFillTx/>
                  <a:latin typeface="微软雅黑" panose="020B0503020204020204" charset="-122"/>
                  <a:ea typeface="微软雅黑"/>
                  <a:cs typeface="+mn-ea"/>
                  <a:sym typeface="+mn-lt"/>
                </a:rPr>
                <a:t>微信关注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endParaRPr>
            </a:p>
          </p:txBody>
        </p:sp>
        <p:pic>
          <p:nvPicPr>
            <p:cNvPr id="16" name="图片 1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4026" y="3521683"/>
              <a:ext cx="1111224" cy="1111224"/>
            </a:xfrm>
            <a:prstGeom prst="rect">
              <a:avLst/>
            </a:prstGeom>
          </p:spPr>
        </p:pic>
      </p:grpSp>
      <p:sp>
        <p:nvSpPr>
          <p:cNvPr id="8" name="标题 1"/>
          <p:cNvSpPr>
            <a:spLocks noGrp="1"/>
          </p:cNvSpPr>
          <p:nvPr>
            <p:ph type="ctrTitle" hasCustomPrompt="1"/>
          </p:nvPr>
        </p:nvSpPr>
        <p:spPr>
          <a:xfrm>
            <a:off x="729661" y="4389008"/>
            <a:ext cx="10848975" cy="575747"/>
          </a:xfrm>
          <a:prstGeom prst="rect">
            <a:avLst/>
          </a:prstGeom>
        </p:spPr>
        <p:txBody>
          <a:bodyPr rIns="0" anchor="t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spc="300">
                <a:solidFill>
                  <a:schemeClr val="accent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5839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8.xml"/><Relationship Id="rId7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9.xml"/><Relationship Id="rId9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/>
          <p:cNvGraphicFramePr>
            <a:graphicFrameLocks noChangeAspect="1"/>
          </p:cNvGraphicFramePr>
          <p:nvPr userDrawn="1">
            <p:custDataLst>
              <p:tags r:id="rId8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3" name="think-cell 幻灯片" r:id="rId9" imgW="12700" imgH="12700" progId="TCLayout.ActiveDocument.1">
                  <p:embed/>
                </p:oleObj>
              </mc:Choice>
              <mc:Fallback>
                <p:oleObj name="think-cell 幻灯片" r:id="rId9" imgW="12700" imgH="12700" progId="TCLayout.ActiveDocument.1">
                  <p:embed/>
                  <p:pic>
                    <p:nvPicPr>
                      <p:cNvPr id="0" name="图片 313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440949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0949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pic>
        <p:nvPicPr>
          <p:cNvPr id="50" name="图片 49" descr="图片包含 物体&#10;&#10;自动生成的说明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56104"/>
            <a:ext cx="1441801" cy="516542"/>
          </a:xfrm>
          <a:prstGeom prst="rect">
            <a:avLst/>
          </a:prstGeom>
        </p:spPr>
      </p:pic>
      <p:cxnSp>
        <p:nvCxnSpPr>
          <p:cNvPr id="93" name="直接连接符 92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单击此处添加文本</a:t>
            </a:r>
            <a:r>
              <a:rPr lang="en-US" altLang="zh-CN" dirty="0"/>
              <a:t>-14pt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6"/>
          <p:cNvSpPr>
            <a:spLocks noGrp="1"/>
          </p:cNvSpPr>
          <p:nvPr>
            <p:ph type="title"/>
          </p:nvPr>
        </p:nvSpPr>
        <p:spPr>
          <a:xfrm>
            <a:off x="660400" y="1"/>
            <a:ext cx="9416854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单击此处添加标题 </a:t>
            </a:r>
            <a:r>
              <a:rPr lang="en-US" altLang="zh-CN" dirty="0"/>
              <a:t>-16pt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/>
          <p:cNvGraphicFramePr>
            <a:graphicFrameLocks noChangeAspect="1"/>
          </p:cNvGraphicFramePr>
          <p:nvPr userDrawn="1">
            <p:custDataLst>
              <p:tags r:id="rId8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" name="think-cell 幻灯片" r:id="rId9" imgW="12700" imgH="12700" progId="TCLayout.ActiveDocument.1">
                  <p:embed/>
                </p:oleObj>
              </mc:Choice>
              <mc:Fallback>
                <p:oleObj name="think-cell 幻灯片" r:id="rId9" imgW="12700" imgH="12700" progId="TCLayout.ActiveDocument.1">
                  <p:embed/>
                  <p:pic>
                    <p:nvPicPr>
                      <p:cNvPr id="3" name="对象 2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440949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3C3C36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440949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C3C36">
                    <a:tint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罗欣药业传递健康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0949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3DB80-B894-403A-B48E-6FDC1A72010E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6">
                    <a:tint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3C3C36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50" name="图片 49" descr="图片包含 物体&#10;&#10;自动生成的说明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56104"/>
            <a:ext cx="1441801" cy="516542"/>
          </a:xfrm>
          <a:prstGeom prst="rect">
            <a:avLst/>
          </a:prstGeom>
        </p:spPr>
      </p:pic>
      <p:cxnSp>
        <p:nvCxnSpPr>
          <p:cNvPr id="93" name="直接连接符 92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单击此处添加文本</a:t>
            </a:r>
            <a:r>
              <a:rPr lang="en-US" altLang="zh-CN" dirty="0"/>
              <a:t>-14pt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6"/>
          <p:cNvSpPr>
            <a:spLocks noGrp="1"/>
          </p:cNvSpPr>
          <p:nvPr>
            <p:ph type="title"/>
          </p:nvPr>
        </p:nvSpPr>
        <p:spPr>
          <a:xfrm>
            <a:off x="660400" y="1"/>
            <a:ext cx="9416854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单击此处添加标题 </a:t>
            </a:r>
            <a:r>
              <a:rPr lang="en-US" altLang="zh-CN" dirty="0"/>
              <a:t>-16pt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14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440949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3C3C36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0949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3DB80-B894-403A-B48E-6FDC1A72010E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C3C36">
                    <a:tint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3C3C36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93" name="直接连接符 92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单击此处添加文本</a:t>
            </a:r>
            <a:r>
              <a:rPr lang="en-US" altLang="zh-CN" dirty="0"/>
              <a:t>-14pt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6"/>
          <p:cNvSpPr>
            <a:spLocks noGrp="1"/>
          </p:cNvSpPr>
          <p:nvPr>
            <p:ph type="title"/>
          </p:nvPr>
        </p:nvSpPr>
        <p:spPr>
          <a:xfrm>
            <a:off x="660400" y="1"/>
            <a:ext cx="9416854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单击此处添加标题 </a:t>
            </a:r>
            <a:r>
              <a:rPr lang="en-US" altLang="zh-CN" dirty="0"/>
              <a:t>-16pt</a:t>
            </a:r>
            <a:endParaRPr 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428" y="295822"/>
            <a:ext cx="1184059" cy="57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1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华文行楷" panose="02010800040101010101" pitchFamily="2" charset="-122"/>
          <a:ea typeface="华文行楷" panose="02010800040101010101" pitchFamily="2" charset="-122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accent1">
              <a:lumMod val="75000"/>
            </a:schemeClr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>
              <a:lumMod val="75000"/>
            </a:schemeClr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>
              <a:lumMod val="75000"/>
            </a:schemeClr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>
              <a:lumMod val="75000"/>
            </a:schemeClr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>
              <a:lumMod val="75000"/>
            </a:schemeClr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88294" y="5095239"/>
            <a:ext cx="10850563" cy="789199"/>
          </a:xfrm>
        </p:spPr>
        <p:txBody>
          <a:bodyPr>
            <a:noAutofit/>
          </a:bodyPr>
          <a:lstStyle/>
          <a:p>
            <a:pPr lvl="0" algn="ctr">
              <a:spcBef>
                <a:spcPts val="1200"/>
              </a:spcBef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类化学创新药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替戈拉生片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(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泰欣赞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®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000" dirty="0" smtClean="0">
                <a:solidFill>
                  <a:srgbClr val="3C3C36"/>
                </a:solidFill>
                <a:latin typeface="微软雅黑"/>
                <a:ea typeface="微软雅黑"/>
                <a:cs typeface="+mn-cs"/>
              </a:rPr>
              <a:t>罗</a:t>
            </a:r>
            <a:r>
              <a:rPr lang="zh-CN" altLang="en-US" sz="2000" dirty="0">
                <a:solidFill>
                  <a:srgbClr val="3C3C36"/>
                </a:solidFill>
                <a:latin typeface="微软雅黑"/>
                <a:ea typeface="微软雅黑"/>
                <a:cs typeface="+mn-cs"/>
              </a:rPr>
              <a:t>欣药业</a:t>
            </a:r>
            <a:r>
              <a:rPr lang="en-US" altLang="zh-CN" sz="2000" dirty="0">
                <a:solidFill>
                  <a:srgbClr val="3C3C36"/>
                </a:solidFill>
                <a:latin typeface="微软雅黑"/>
                <a:ea typeface="微软雅黑"/>
                <a:cs typeface="+mn-cs"/>
              </a:rPr>
              <a:t>(</a:t>
            </a:r>
            <a:r>
              <a:rPr lang="zh-CN" altLang="en-US" sz="2000" dirty="0">
                <a:solidFill>
                  <a:srgbClr val="3C3C36"/>
                </a:solidFill>
                <a:latin typeface="微软雅黑"/>
                <a:ea typeface="微软雅黑"/>
                <a:cs typeface="+mn-cs"/>
              </a:rPr>
              <a:t>上海</a:t>
            </a:r>
            <a:r>
              <a:rPr lang="en-US" altLang="zh-CN" sz="2000" dirty="0">
                <a:solidFill>
                  <a:srgbClr val="3C3C36"/>
                </a:solidFill>
                <a:latin typeface="微软雅黑"/>
                <a:ea typeface="微软雅黑"/>
                <a:cs typeface="+mn-cs"/>
              </a:rPr>
              <a:t>)</a:t>
            </a:r>
            <a:r>
              <a:rPr lang="zh-CN" altLang="en-US" sz="2000" dirty="0">
                <a:solidFill>
                  <a:srgbClr val="3C3C36"/>
                </a:solidFill>
                <a:latin typeface="微软雅黑"/>
                <a:ea typeface="微软雅黑"/>
                <a:cs typeface="+mn-cs"/>
              </a:rPr>
              <a:t>有限公司</a:t>
            </a:r>
            <a:br>
              <a:rPr lang="zh-CN" altLang="en-US" sz="2000" dirty="0">
                <a:solidFill>
                  <a:srgbClr val="3C3C36"/>
                </a:solidFill>
                <a:latin typeface="微软雅黑"/>
                <a:ea typeface="微软雅黑"/>
                <a:cs typeface="+mn-cs"/>
              </a:rPr>
            </a:b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标题 2"/>
          <p:cNvSpPr txBox="1">
            <a:spLocks/>
          </p:cNvSpPr>
          <p:nvPr/>
        </p:nvSpPr>
        <p:spPr>
          <a:xfrm>
            <a:off x="458467" y="6215000"/>
            <a:ext cx="5861254" cy="4245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en-US" altLang="zh-CN" sz="16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en-US" altLang="zh-CN" sz="16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en-US" altLang="zh-CN" sz="1600" i="1" dirty="0" smtClean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2022</a:t>
            </a:r>
            <a:r>
              <a:rPr lang="zh-CN" altLang="en-US" sz="1600" i="1" dirty="0" smtClean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年</a:t>
            </a:r>
            <a:r>
              <a:rPr lang="en-US" altLang="zh-CN" sz="1600" i="1" dirty="0" smtClean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7</a:t>
            </a:r>
            <a:r>
              <a:rPr lang="zh-CN" altLang="en-US" sz="1600" i="1" dirty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月</a:t>
            </a:r>
            <a:endParaRPr lang="en-US" sz="1600" i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35" b="35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49382" y="-130587"/>
            <a:ext cx="9416854" cy="1028700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替戈拉生是国家“重大新药创制”科技重大专项支持的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类新药</a:t>
            </a:r>
          </a:p>
        </p:txBody>
      </p:sp>
      <p:sp>
        <p:nvSpPr>
          <p:cNvPr id="9" name="标题 3"/>
          <p:cNvSpPr txBox="1">
            <a:spLocks/>
          </p:cNvSpPr>
          <p:nvPr/>
        </p:nvSpPr>
        <p:spPr>
          <a:xfrm>
            <a:off x="249382" y="0"/>
            <a:ext cx="10129612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/>
          </a:p>
        </p:txBody>
      </p:sp>
      <p:sp>
        <p:nvSpPr>
          <p:cNvPr id="10" name="同侧圆角矩形 4"/>
          <p:cNvSpPr txBox="1"/>
          <p:nvPr/>
        </p:nvSpPr>
        <p:spPr>
          <a:xfrm>
            <a:off x="660400" y="1444527"/>
            <a:ext cx="9628772" cy="105418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国家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1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类化学创新</a:t>
            </a:r>
            <a:r>
              <a:rPr lang="zh-CN" altLang="en-US" sz="1600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药</a:t>
            </a:r>
            <a:endParaRPr lang="en-US" altLang="zh-CN" sz="1600" b="1" dirty="0" smtClean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 smtClean="0">
                <a:latin typeface="+mn-ea"/>
              </a:rPr>
              <a:t>2020</a:t>
            </a:r>
            <a:r>
              <a:rPr lang="zh-CN" altLang="en-US" sz="1600" dirty="0" smtClean="0">
                <a:latin typeface="+mn-ea"/>
              </a:rPr>
              <a:t>年国家</a:t>
            </a:r>
            <a:r>
              <a:rPr lang="zh-CN" altLang="en-US" sz="1600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“重大新药创制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”</a:t>
            </a:r>
            <a:r>
              <a:rPr lang="zh-CN" altLang="en-US" sz="1600" dirty="0">
                <a:latin typeface="+mn-ea"/>
              </a:rPr>
              <a:t>科技重大专项支持</a:t>
            </a:r>
            <a:r>
              <a:rPr lang="zh-CN" altLang="en-US" sz="1400" dirty="0">
                <a:latin typeface="+mn-ea"/>
              </a:rPr>
              <a:t>（</a:t>
            </a:r>
            <a:r>
              <a:rPr lang="en-US" altLang="zh-CN" sz="1400" dirty="0">
                <a:latin typeface="+mn-ea"/>
              </a:rPr>
              <a:t>2020ZX09101013</a:t>
            </a:r>
            <a:r>
              <a:rPr lang="zh-CN" altLang="en-US" sz="1400" dirty="0">
                <a:latin typeface="+mn-ea"/>
              </a:rPr>
              <a:t>）</a:t>
            </a:r>
          </a:p>
        </p:txBody>
      </p:sp>
      <p:sp>
        <p:nvSpPr>
          <p:cNvPr id="11" name="同侧圆角矩形 4"/>
          <p:cNvSpPr txBox="1"/>
          <p:nvPr/>
        </p:nvSpPr>
        <p:spPr>
          <a:xfrm>
            <a:off x="656820" y="2748284"/>
            <a:ext cx="9314735" cy="105418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>
            <a:defPPr>
              <a:defRPr lang="zh-CN"/>
            </a:defPPr>
            <a:lvl1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  <a:defRPr b="1">
                <a:latin typeface="+mn-ea"/>
              </a:defRPr>
            </a:lvl1pPr>
            <a:lvl2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 b="1">
                <a:latin typeface="+mn-ea"/>
              </a:defRPr>
            </a:lvl2pPr>
          </a:lstStyle>
          <a:p>
            <a:pPr marL="0" indent="0">
              <a:buNone/>
            </a:pPr>
            <a:r>
              <a:rPr lang="zh-CN" altLang="en-US" sz="1600" dirty="0"/>
              <a:t>拥有自主</a:t>
            </a:r>
            <a:r>
              <a:rPr lang="zh-CN" altLang="en-US" sz="1600" dirty="0" smtClean="0"/>
              <a:t>知识产权</a:t>
            </a:r>
            <a:endParaRPr lang="en-US" altLang="zh-CN" sz="16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sz="1600" b="0" dirty="0" smtClean="0"/>
              <a:t>制定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</a:rPr>
              <a:t>项国家标准</a:t>
            </a:r>
            <a:r>
              <a:rPr lang="zh-CN" altLang="en-US" sz="1400" b="0" dirty="0"/>
              <a:t>（</a:t>
            </a:r>
            <a:r>
              <a:rPr lang="en-US" altLang="zh-CN" sz="1400" b="0" dirty="0"/>
              <a:t>YBH03052022</a:t>
            </a:r>
            <a:r>
              <a:rPr lang="zh-CN" altLang="en-US" sz="1400" b="0" dirty="0"/>
              <a:t>）</a:t>
            </a:r>
            <a:r>
              <a:rPr lang="zh-CN" altLang="en-US" sz="1600" b="0" dirty="0"/>
              <a:t>和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</a:rPr>
              <a:t>项原料药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</a:rPr>
              <a:t>标准</a:t>
            </a:r>
            <a:endParaRPr lang="en-US" altLang="zh-CN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sz="1600" b="0" dirty="0" smtClean="0"/>
              <a:t>受理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</a:rPr>
              <a:t>项发明专利</a:t>
            </a:r>
            <a:r>
              <a:rPr lang="zh-CN" altLang="en-US" sz="1400" b="0" dirty="0"/>
              <a:t>（</a:t>
            </a:r>
            <a:r>
              <a:rPr lang="en-US" altLang="zh-CN" sz="1400" b="0" dirty="0"/>
              <a:t>202210027255.1</a:t>
            </a:r>
            <a:r>
              <a:rPr lang="zh-CN" altLang="en-US" sz="1400" b="0" dirty="0"/>
              <a:t>）</a:t>
            </a:r>
          </a:p>
        </p:txBody>
      </p:sp>
      <p:sp>
        <p:nvSpPr>
          <p:cNvPr id="12" name="同侧圆角矩形 4"/>
          <p:cNvSpPr txBox="1"/>
          <p:nvPr/>
        </p:nvSpPr>
        <p:spPr>
          <a:xfrm>
            <a:off x="656820" y="4223343"/>
            <a:ext cx="7140323" cy="105418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>
            <a:defPPr>
              <a:defRPr lang="zh-CN"/>
            </a:defPPr>
            <a:lvl1pPr lvl="0" indent="0">
              <a:lnSpc>
                <a:spcPct val="150000"/>
              </a:lnSpc>
              <a:buFont typeface="Wingdings" panose="05000000000000000000" pitchFamily="2" charset="2"/>
              <a:buNone/>
              <a:defRPr sz="1600" b="0">
                <a:latin typeface="+mn-ea"/>
              </a:defRPr>
            </a:lvl1pPr>
            <a:lvl2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 sz="1600" b="0">
                <a:latin typeface="+mn-ea"/>
              </a:defRPr>
            </a:lvl2pPr>
          </a:lstStyle>
          <a:p>
            <a:r>
              <a:rPr lang="zh-CN" altLang="en-US" b="1" dirty="0"/>
              <a:t>国产原料药和生产</a:t>
            </a: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dirty="0" smtClean="0"/>
              <a:t>依托</a:t>
            </a:r>
            <a:r>
              <a:rPr lang="en-US" altLang="zh-CN" dirty="0" err="1"/>
              <a:t>QbD</a:t>
            </a:r>
            <a:r>
              <a:rPr lang="zh-CN" altLang="en-US" dirty="0"/>
              <a:t>（质量源于设计）理念和技术，在中国实现原料药、生产等全程本土化</a:t>
            </a:r>
          </a:p>
        </p:txBody>
      </p:sp>
      <p:sp>
        <p:nvSpPr>
          <p:cNvPr id="14" name="矩形 13"/>
          <p:cNvSpPr/>
          <p:nvPr/>
        </p:nvSpPr>
        <p:spPr>
          <a:xfrm>
            <a:off x="11182350" y="1"/>
            <a:ext cx="1009650" cy="3047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创新性</a:t>
            </a:r>
            <a:endParaRPr lang="zh-CN" altLang="en-US" sz="1600" b="1" dirty="0"/>
          </a:p>
        </p:txBody>
      </p:sp>
      <p:sp>
        <p:nvSpPr>
          <p:cNvPr id="13" name="副标题 1"/>
          <p:cNvSpPr txBox="1">
            <a:spLocks/>
          </p:cNvSpPr>
          <p:nvPr/>
        </p:nvSpPr>
        <p:spPr>
          <a:xfrm>
            <a:off x="7671251" y="1815890"/>
            <a:ext cx="3849236" cy="3667432"/>
          </a:xfrm>
          <a:prstGeom prst="roundRect">
            <a:avLst>
              <a:gd name="adj" fmla="val 0"/>
            </a:avLst>
          </a:prstGeom>
          <a:blipFill dpi="0" rotWithShape="1">
            <a:blip r:embed="rId2" cstate="print">
              <a:alphaModFix amt="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首个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自研自产的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钾离子竞争性酸阻滞剂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(P-CAB)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山东省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首个 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类化学创新药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临沂革命老区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首个 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类创新药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0065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76940" y="-168581"/>
            <a:ext cx="9899447" cy="1028700"/>
          </a:xfrm>
        </p:spPr>
        <p:txBody>
          <a:bodyPr anchor="b">
            <a:norm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替戈拉生弥补目录国内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P-CAB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空白，临床决策更简便可靠，获益更多不同类型的患者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60398" y="6442112"/>
            <a:ext cx="3557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1.FASS et al. Aliment </a:t>
            </a:r>
            <a:r>
              <a:rPr lang="en-US" altLang="zh-CN" sz="800" dirty="0" err="1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Pharmacol</a:t>
            </a: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Ther</a:t>
            </a: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2005;22:79–94.</a:t>
            </a:r>
          </a:p>
          <a:p>
            <a:pPr>
              <a:defRPr/>
            </a:pP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2.Wu Z. et al. </a:t>
            </a:r>
            <a:r>
              <a:rPr lang="en-US" altLang="zh-CN" sz="800" dirty="0" err="1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PLoS</a:t>
            </a: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One. 2013;8(10):e71934. Published 2013 Oct 2</a:t>
            </a:r>
            <a:endParaRPr lang="zh-CN" altLang="en-US" sz="8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4292220468"/>
              </p:ext>
            </p:extLst>
          </p:nvPr>
        </p:nvGraphicFramePr>
        <p:xfrm>
          <a:off x="660398" y="1137255"/>
          <a:ext cx="11122799" cy="4535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576184" y="1405755"/>
            <a:ext cx="9110991" cy="83099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目录中仅有日本武田公司的伏诺拉生，替戈拉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生为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国内首个自主研发的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P-CAB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全流程本土化生产，保障药品的安全供应，促进国内经济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发展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622398" y="2394916"/>
            <a:ext cx="8592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反流性食管炎有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明确的诊断标准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，指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征清晰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，临床不易滥用，</a:t>
            </a:r>
            <a:r>
              <a:rPr lang="zh-CN" altLang="en-US" sz="1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不会增加临床管理难度</a:t>
            </a:r>
            <a:endParaRPr lang="en-US" altLang="zh-CN" sz="16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76184" y="3175235"/>
            <a:ext cx="8954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大于</a:t>
            </a:r>
            <a:r>
              <a:rPr lang="en-US" altLang="zh-CN" sz="1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PPI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治疗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患者仍存在夜间烧心症状，严重影响睡眠与生活质量</a:t>
            </a:r>
            <a:r>
              <a:rPr lang="en-US" altLang="zh-CN" sz="1600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，替戈拉生提供更加有效的选择</a:t>
            </a:r>
            <a:endParaRPr lang="en-US" altLang="zh-CN" sz="16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76184" y="4230991"/>
            <a:ext cx="919923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1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53%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的患者为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CYP2C19</a:t>
            </a:r>
            <a:r>
              <a:rPr lang="zh-CN" altLang="en-US" sz="1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快代谢基因型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PPI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疗效无法保证</a:t>
            </a:r>
            <a:r>
              <a:rPr lang="en-US" altLang="zh-CN" sz="1600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，替戈拉生不受基因型影响，</a:t>
            </a:r>
            <a:r>
              <a:rPr lang="zh-CN" altLang="en-US" sz="1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临床决策更简便和可靠</a:t>
            </a:r>
            <a:endParaRPr lang="en-US" altLang="zh-CN" sz="16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576315" y="5104632"/>
            <a:ext cx="6763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存量替代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，对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医保基金</a:t>
            </a:r>
            <a:r>
              <a:rPr lang="zh-CN" altLang="en-US" sz="1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影响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也可以保障患者基本的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需求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182350" y="1"/>
            <a:ext cx="1009650" cy="3047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公平性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04747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359332" y="60254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药品基本信息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C3C36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16" name="Group 284"/>
          <p:cNvGrpSpPr/>
          <p:nvPr/>
        </p:nvGrpSpPr>
        <p:grpSpPr>
          <a:xfrm>
            <a:off x="2570741" y="551347"/>
            <a:ext cx="669711" cy="523220"/>
            <a:chOff x="-4600575" y="1592263"/>
            <a:chExt cx="4446587" cy="3724275"/>
          </a:xfrm>
          <a:solidFill>
            <a:schemeClr val="tx1"/>
          </a:solidFill>
        </p:grpSpPr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-4600575" y="2065338"/>
              <a:ext cx="3246438" cy="3251200"/>
            </a:xfrm>
            <a:custGeom>
              <a:avLst/>
              <a:gdLst>
                <a:gd name="T0" fmla="*/ 1932 w 2045"/>
                <a:gd name="T1" fmla="*/ 1934 h 2048"/>
                <a:gd name="T2" fmla="*/ 113 w 2045"/>
                <a:gd name="T3" fmla="*/ 1934 h 2048"/>
                <a:gd name="T4" fmla="*/ 113 w 2045"/>
                <a:gd name="T5" fmla="*/ 114 h 2048"/>
                <a:gd name="T6" fmla="*/ 1231 w 2045"/>
                <a:gd name="T7" fmla="*/ 114 h 2048"/>
                <a:gd name="T8" fmla="*/ 1231 w 2045"/>
                <a:gd name="T9" fmla="*/ 0 h 2048"/>
                <a:gd name="T10" fmla="*/ 0 w 2045"/>
                <a:gd name="T11" fmla="*/ 0 h 2048"/>
                <a:gd name="T12" fmla="*/ 0 w 2045"/>
                <a:gd name="T13" fmla="*/ 2048 h 2048"/>
                <a:gd name="T14" fmla="*/ 2045 w 2045"/>
                <a:gd name="T15" fmla="*/ 2048 h 2048"/>
                <a:gd name="T16" fmla="*/ 2045 w 2045"/>
                <a:gd name="T17" fmla="*/ 1533 h 2048"/>
                <a:gd name="T18" fmla="*/ 1932 w 2045"/>
                <a:gd name="T19" fmla="*/ 1533 h 2048"/>
                <a:gd name="T20" fmla="*/ 1932 w 2045"/>
                <a:gd name="T21" fmla="*/ 193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5" h="2048">
                  <a:moveTo>
                    <a:pt x="1932" y="1934"/>
                  </a:moveTo>
                  <a:lnTo>
                    <a:pt x="113" y="1934"/>
                  </a:lnTo>
                  <a:lnTo>
                    <a:pt x="113" y="114"/>
                  </a:lnTo>
                  <a:lnTo>
                    <a:pt x="1231" y="114"/>
                  </a:lnTo>
                  <a:lnTo>
                    <a:pt x="1231" y="0"/>
                  </a:lnTo>
                  <a:lnTo>
                    <a:pt x="0" y="0"/>
                  </a:lnTo>
                  <a:lnTo>
                    <a:pt x="0" y="2048"/>
                  </a:lnTo>
                  <a:lnTo>
                    <a:pt x="2045" y="2048"/>
                  </a:lnTo>
                  <a:lnTo>
                    <a:pt x="2045" y="1533"/>
                  </a:lnTo>
                  <a:lnTo>
                    <a:pt x="1932" y="1533"/>
                  </a:lnTo>
                  <a:lnTo>
                    <a:pt x="1932" y="19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-4000500" y="4078288"/>
              <a:ext cx="977900" cy="180975"/>
            </a:xfrm>
            <a:custGeom>
              <a:avLst/>
              <a:gdLst>
                <a:gd name="T0" fmla="*/ 588 w 616"/>
                <a:gd name="T1" fmla="*/ 114 h 114"/>
                <a:gd name="T2" fmla="*/ 616 w 616"/>
                <a:gd name="T3" fmla="*/ 0 h 114"/>
                <a:gd name="T4" fmla="*/ 0 w 616"/>
                <a:gd name="T5" fmla="*/ 0 h 114"/>
                <a:gd name="T6" fmla="*/ 0 w 616"/>
                <a:gd name="T7" fmla="*/ 114 h 114"/>
                <a:gd name="T8" fmla="*/ 588 w 616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6" h="114">
                  <a:moveTo>
                    <a:pt x="588" y="114"/>
                  </a:moveTo>
                  <a:lnTo>
                    <a:pt x="616" y="0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588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9" name="Freeform 24"/>
            <p:cNvSpPr>
              <a:spLocks noEditPoints="1"/>
            </p:cNvSpPr>
            <p:nvPr/>
          </p:nvSpPr>
          <p:spPr bwMode="auto">
            <a:xfrm>
              <a:off x="-2887663" y="1592263"/>
              <a:ext cx="2733675" cy="2667000"/>
            </a:xfrm>
            <a:custGeom>
              <a:avLst/>
              <a:gdLst>
                <a:gd name="T0" fmla="*/ 655 w 727"/>
                <a:gd name="T1" fmla="*/ 54 h 709"/>
                <a:gd name="T2" fmla="*/ 562 w 727"/>
                <a:gd name="T3" fmla="*/ 0 h 709"/>
                <a:gd name="T4" fmla="*/ 562 w 727"/>
                <a:gd name="T5" fmla="*/ 0 h 709"/>
                <a:gd name="T6" fmla="*/ 535 w 727"/>
                <a:gd name="T7" fmla="*/ 11 h 709"/>
                <a:gd name="T8" fmla="*/ 57 w 727"/>
                <a:gd name="T9" fmla="*/ 489 h 709"/>
                <a:gd name="T10" fmla="*/ 0 w 727"/>
                <a:gd name="T11" fmla="*/ 709 h 709"/>
                <a:gd name="T12" fmla="*/ 220 w 727"/>
                <a:gd name="T13" fmla="*/ 652 h 709"/>
                <a:gd name="T14" fmla="*/ 698 w 727"/>
                <a:gd name="T15" fmla="*/ 174 h 709"/>
                <a:gd name="T16" fmla="*/ 655 w 727"/>
                <a:gd name="T17" fmla="*/ 54 h 709"/>
                <a:gd name="T18" fmla="*/ 99 w 727"/>
                <a:gd name="T19" fmla="*/ 516 h 709"/>
                <a:gd name="T20" fmla="*/ 155 w 727"/>
                <a:gd name="T21" fmla="*/ 554 h 709"/>
                <a:gd name="T22" fmla="*/ 193 w 727"/>
                <a:gd name="T23" fmla="*/ 609 h 709"/>
                <a:gd name="T24" fmla="*/ 67 w 727"/>
                <a:gd name="T25" fmla="*/ 642 h 709"/>
                <a:gd name="T26" fmla="*/ 99 w 727"/>
                <a:gd name="T27" fmla="*/ 516 h 709"/>
                <a:gd name="T28" fmla="*/ 230 w 727"/>
                <a:gd name="T29" fmla="*/ 574 h 709"/>
                <a:gd name="T30" fmla="*/ 188 w 727"/>
                <a:gd name="T31" fmla="*/ 520 h 709"/>
                <a:gd name="T32" fmla="*/ 135 w 727"/>
                <a:gd name="T33" fmla="*/ 479 h 709"/>
                <a:gd name="T34" fmla="*/ 565 w 727"/>
                <a:gd name="T35" fmla="*/ 49 h 709"/>
                <a:gd name="T36" fmla="*/ 621 w 727"/>
                <a:gd name="T37" fmla="*/ 88 h 709"/>
                <a:gd name="T38" fmla="*/ 660 w 727"/>
                <a:gd name="T39" fmla="*/ 144 h 709"/>
                <a:gd name="T40" fmla="*/ 230 w 727"/>
                <a:gd name="T41" fmla="*/ 574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7" h="709">
                  <a:moveTo>
                    <a:pt x="655" y="54"/>
                  </a:moveTo>
                  <a:cubicBezTo>
                    <a:pt x="643" y="41"/>
                    <a:pt x="599" y="0"/>
                    <a:pt x="562" y="0"/>
                  </a:cubicBezTo>
                  <a:cubicBezTo>
                    <a:pt x="562" y="0"/>
                    <a:pt x="562" y="0"/>
                    <a:pt x="562" y="0"/>
                  </a:cubicBezTo>
                  <a:cubicBezTo>
                    <a:pt x="548" y="0"/>
                    <a:pt x="540" y="6"/>
                    <a:pt x="535" y="11"/>
                  </a:cubicBezTo>
                  <a:cubicBezTo>
                    <a:pt x="57" y="489"/>
                    <a:pt x="57" y="489"/>
                    <a:pt x="57" y="489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220" y="652"/>
                    <a:pt x="220" y="652"/>
                    <a:pt x="220" y="652"/>
                  </a:cubicBezTo>
                  <a:cubicBezTo>
                    <a:pt x="698" y="174"/>
                    <a:pt x="698" y="174"/>
                    <a:pt x="698" y="174"/>
                  </a:cubicBezTo>
                  <a:cubicBezTo>
                    <a:pt x="727" y="145"/>
                    <a:pt x="693" y="91"/>
                    <a:pt x="655" y="54"/>
                  </a:cubicBezTo>
                  <a:close/>
                  <a:moveTo>
                    <a:pt x="99" y="516"/>
                  </a:moveTo>
                  <a:cubicBezTo>
                    <a:pt x="109" y="518"/>
                    <a:pt x="130" y="530"/>
                    <a:pt x="155" y="554"/>
                  </a:cubicBezTo>
                  <a:cubicBezTo>
                    <a:pt x="179" y="578"/>
                    <a:pt x="191" y="600"/>
                    <a:pt x="193" y="609"/>
                  </a:cubicBezTo>
                  <a:cubicBezTo>
                    <a:pt x="67" y="642"/>
                    <a:pt x="67" y="642"/>
                    <a:pt x="67" y="642"/>
                  </a:cubicBezTo>
                  <a:lnTo>
                    <a:pt x="99" y="516"/>
                  </a:lnTo>
                  <a:close/>
                  <a:moveTo>
                    <a:pt x="230" y="574"/>
                  </a:moveTo>
                  <a:cubicBezTo>
                    <a:pt x="220" y="555"/>
                    <a:pt x="205" y="536"/>
                    <a:pt x="188" y="520"/>
                  </a:cubicBezTo>
                  <a:cubicBezTo>
                    <a:pt x="180" y="512"/>
                    <a:pt x="159" y="492"/>
                    <a:pt x="135" y="479"/>
                  </a:cubicBezTo>
                  <a:cubicBezTo>
                    <a:pt x="565" y="49"/>
                    <a:pt x="565" y="49"/>
                    <a:pt x="565" y="49"/>
                  </a:cubicBezTo>
                  <a:cubicBezTo>
                    <a:pt x="574" y="51"/>
                    <a:pt x="596" y="63"/>
                    <a:pt x="621" y="88"/>
                  </a:cubicBezTo>
                  <a:cubicBezTo>
                    <a:pt x="646" y="113"/>
                    <a:pt x="658" y="135"/>
                    <a:pt x="660" y="144"/>
                  </a:cubicBezTo>
                  <a:lnTo>
                    <a:pt x="230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7627969" y="61780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安全性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C3C36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21" name="Group 97"/>
          <p:cNvGrpSpPr/>
          <p:nvPr/>
        </p:nvGrpSpPr>
        <p:grpSpPr>
          <a:xfrm>
            <a:off x="6875967" y="601743"/>
            <a:ext cx="577516" cy="539286"/>
            <a:chOff x="-4413250" y="1636713"/>
            <a:chExt cx="4041775" cy="3606801"/>
          </a:xfrm>
          <a:solidFill>
            <a:schemeClr val="tx1"/>
          </a:solidFill>
        </p:grpSpPr>
        <p:sp>
          <p:nvSpPr>
            <p:cNvPr id="22" name="Freeform 102"/>
            <p:cNvSpPr>
              <a:spLocks/>
            </p:cNvSpPr>
            <p:nvPr/>
          </p:nvSpPr>
          <p:spPr bwMode="auto">
            <a:xfrm>
              <a:off x="-4413250" y="1993901"/>
              <a:ext cx="3248025" cy="3249613"/>
            </a:xfrm>
            <a:custGeom>
              <a:avLst/>
              <a:gdLst>
                <a:gd name="T0" fmla="*/ 1933 w 2046"/>
                <a:gd name="T1" fmla="*/ 1933 h 2047"/>
                <a:gd name="T2" fmla="*/ 113 w 2046"/>
                <a:gd name="T3" fmla="*/ 1933 h 2047"/>
                <a:gd name="T4" fmla="*/ 113 w 2046"/>
                <a:gd name="T5" fmla="*/ 114 h 2047"/>
                <a:gd name="T6" fmla="*/ 319 w 2046"/>
                <a:gd name="T7" fmla="*/ 114 h 2047"/>
                <a:gd name="T8" fmla="*/ 319 w 2046"/>
                <a:gd name="T9" fmla="*/ 0 h 2047"/>
                <a:gd name="T10" fmla="*/ 0 w 2046"/>
                <a:gd name="T11" fmla="*/ 0 h 2047"/>
                <a:gd name="T12" fmla="*/ 0 w 2046"/>
                <a:gd name="T13" fmla="*/ 2047 h 2047"/>
                <a:gd name="T14" fmla="*/ 2046 w 2046"/>
                <a:gd name="T15" fmla="*/ 2047 h 2047"/>
                <a:gd name="T16" fmla="*/ 2046 w 2046"/>
                <a:gd name="T17" fmla="*/ 1678 h 2047"/>
                <a:gd name="T18" fmla="*/ 1933 w 2046"/>
                <a:gd name="T19" fmla="*/ 1678 h 2047"/>
                <a:gd name="T20" fmla="*/ 1933 w 2046"/>
                <a:gd name="T21" fmla="*/ 1933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6" h="2047">
                  <a:moveTo>
                    <a:pt x="1933" y="1933"/>
                  </a:moveTo>
                  <a:lnTo>
                    <a:pt x="113" y="1933"/>
                  </a:lnTo>
                  <a:lnTo>
                    <a:pt x="113" y="114"/>
                  </a:lnTo>
                  <a:lnTo>
                    <a:pt x="319" y="114"/>
                  </a:lnTo>
                  <a:lnTo>
                    <a:pt x="319" y="0"/>
                  </a:lnTo>
                  <a:lnTo>
                    <a:pt x="0" y="0"/>
                  </a:lnTo>
                  <a:lnTo>
                    <a:pt x="0" y="2047"/>
                  </a:lnTo>
                  <a:lnTo>
                    <a:pt x="2046" y="2047"/>
                  </a:lnTo>
                  <a:lnTo>
                    <a:pt x="2046" y="1678"/>
                  </a:lnTo>
                  <a:lnTo>
                    <a:pt x="1933" y="1678"/>
                  </a:lnTo>
                  <a:lnTo>
                    <a:pt x="1933" y="19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3" name="Freeform 103"/>
            <p:cNvSpPr>
              <a:spLocks noEditPoints="1"/>
            </p:cNvSpPr>
            <p:nvPr/>
          </p:nvSpPr>
          <p:spPr bwMode="auto">
            <a:xfrm>
              <a:off x="-3756025" y="1636713"/>
              <a:ext cx="3384550" cy="2990850"/>
            </a:xfrm>
            <a:custGeom>
              <a:avLst/>
              <a:gdLst>
                <a:gd name="T0" fmla="*/ 838 w 900"/>
                <a:gd name="T1" fmla="*/ 409 h 795"/>
                <a:gd name="T2" fmla="*/ 895 w 900"/>
                <a:gd name="T3" fmla="*/ 254 h 795"/>
                <a:gd name="T4" fmla="*/ 641 w 900"/>
                <a:gd name="T5" fmla="*/ 0 h 795"/>
                <a:gd name="T6" fmla="*/ 447 w 900"/>
                <a:gd name="T7" fmla="*/ 90 h 795"/>
                <a:gd name="T8" fmla="*/ 254 w 900"/>
                <a:gd name="T9" fmla="*/ 0 h 795"/>
                <a:gd name="T10" fmla="*/ 0 w 900"/>
                <a:gd name="T11" fmla="*/ 254 h 795"/>
                <a:gd name="T12" fmla="*/ 90 w 900"/>
                <a:gd name="T13" fmla="*/ 448 h 795"/>
                <a:gd name="T14" fmla="*/ 437 w 900"/>
                <a:gd name="T15" fmla="*/ 795 h 795"/>
                <a:gd name="T16" fmla="*/ 458 w 900"/>
                <a:gd name="T17" fmla="*/ 795 h 795"/>
                <a:gd name="T18" fmla="*/ 583 w 900"/>
                <a:gd name="T19" fmla="*/ 670 h 795"/>
                <a:gd name="T20" fmla="*/ 583 w 900"/>
                <a:gd name="T21" fmla="*/ 726 h 795"/>
                <a:gd name="T22" fmla="*/ 739 w 900"/>
                <a:gd name="T23" fmla="*/ 726 h 795"/>
                <a:gd name="T24" fmla="*/ 739 w 900"/>
                <a:gd name="T25" fmla="*/ 565 h 795"/>
                <a:gd name="T26" fmla="*/ 900 w 900"/>
                <a:gd name="T27" fmla="*/ 565 h 795"/>
                <a:gd name="T28" fmla="*/ 900 w 900"/>
                <a:gd name="T29" fmla="*/ 409 h 795"/>
                <a:gd name="T30" fmla="*/ 838 w 900"/>
                <a:gd name="T31" fmla="*/ 409 h 795"/>
                <a:gd name="T32" fmla="*/ 447 w 900"/>
                <a:gd name="T33" fmla="*/ 738 h 795"/>
                <a:gd name="T34" fmla="*/ 125 w 900"/>
                <a:gd name="T35" fmla="*/ 415 h 795"/>
                <a:gd name="T36" fmla="*/ 48 w 900"/>
                <a:gd name="T37" fmla="*/ 254 h 795"/>
                <a:gd name="T38" fmla="*/ 254 w 900"/>
                <a:gd name="T39" fmla="*/ 48 h 795"/>
                <a:gd name="T40" fmla="*/ 427 w 900"/>
                <a:gd name="T41" fmla="*/ 143 h 795"/>
                <a:gd name="T42" fmla="*/ 434 w 900"/>
                <a:gd name="T43" fmla="*/ 154 h 795"/>
                <a:gd name="T44" fmla="*/ 460 w 900"/>
                <a:gd name="T45" fmla="*/ 154 h 795"/>
                <a:gd name="T46" fmla="*/ 468 w 900"/>
                <a:gd name="T47" fmla="*/ 143 h 795"/>
                <a:gd name="T48" fmla="*/ 641 w 900"/>
                <a:gd name="T49" fmla="*/ 48 h 795"/>
                <a:gd name="T50" fmla="*/ 847 w 900"/>
                <a:gd name="T51" fmla="*/ 254 h 795"/>
                <a:gd name="T52" fmla="*/ 775 w 900"/>
                <a:gd name="T53" fmla="*/ 409 h 795"/>
                <a:gd name="T54" fmla="*/ 739 w 900"/>
                <a:gd name="T55" fmla="*/ 409 h 795"/>
                <a:gd name="T56" fmla="*/ 739 w 900"/>
                <a:gd name="T57" fmla="*/ 248 h 795"/>
                <a:gd name="T58" fmla="*/ 583 w 900"/>
                <a:gd name="T59" fmla="*/ 248 h 795"/>
                <a:gd name="T60" fmla="*/ 583 w 900"/>
                <a:gd name="T61" fmla="*/ 409 h 795"/>
                <a:gd name="T62" fmla="*/ 422 w 900"/>
                <a:gd name="T63" fmla="*/ 409 h 795"/>
                <a:gd name="T64" fmla="*/ 422 w 900"/>
                <a:gd name="T65" fmla="*/ 565 h 795"/>
                <a:gd name="T66" fmla="*/ 583 w 900"/>
                <a:gd name="T67" fmla="*/ 565 h 795"/>
                <a:gd name="T68" fmla="*/ 583 w 900"/>
                <a:gd name="T69" fmla="*/ 602 h 795"/>
                <a:gd name="T70" fmla="*/ 447 w 900"/>
                <a:gd name="T71" fmla="*/ 738 h 795"/>
                <a:gd name="T72" fmla="*/ 852 w 900"/>
                <a:gd name="T73" fmla="*/ 517 h 795"/>
                <a:gd name="T74" fmla="*/ 691 w 900"/>
                <a:gd name="T75" fmla="*/ 517 h 795"/>
                <a:gd name="T76" fmla="*/ 691 w 900"/>
                <a:gd name="T77" fmla="*/ 678 h 795"/>
                <a:gd name="T78" fmla="*/ 631 w 900"/>
                <a:gd name="T79" fmla="*/ 678 h 795"/>
                <a:gd name="T80" fmla="*/ 631 w 900"/>
                <a:gd name="T81" fmla="*/ 517 h 795"/>
                <a:gd name="T82" fmla="*/ 470 w 900"/>
                <a:gd name="T83" fmla="*/ 517 h 795"/>
                <a:gd name="T84" fmla="*/ 470 w 900"/>
                <a:gd name="T85" fmla="*/ 457 h 795"/>
                <a:gd name="T86" fmla="*/ 631 w 900"/>
                <a:gd name="T87" fmla="*/ 457 h 795"/>
                <a:gd name="T88" fmla="*/ 631 w 900"/>
                <a:gd name="T89" fmla="*/ 296 h 795"/>
                <a:gd name="T90" fmla="*/ 691 w 900"/>
                <a:gd name="T91" fmla="*/ 296 h 795"/>
                <a:gd name="T92" fmla="*/ 691 w 900"/>
                <a:gd name="T93" fmla="*/ 457 h 795"/>
                <a:gd name="T94" fmla="*/ 852 w 900"/>
                <a:gd name="T95" fmla="*/ 457 h 795"/>
                <a:gd name="T96" fmla="*/ 852 w 900"/>
                <a:gd name="T97" fmla="*/ 517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0" h="795">
                  <a:moveTo>
                    <a:pt x="838" y="409"/>
                  </a:moveTo>
                  <a:cubicBezTo>
                    <a:pt x="868" y="369"/>
                    <a:pt x="895" y="318"/>
                    <a:pt x="895" y="254"/>
                  </a:cubicBezTo>
                  <a:cubicBezTo>
                    <a:pt x="895" y="114"/>
                    <a:pt x="781" y="0"/>
                    <a:pt x="641" y="0"/>
                  </a:cubicBezTo>
                  <a:cubicBezTo>
                    <a:pt x="565" y="0"/>
                    <a:pt x="495" y="33"/>
                    <a:pt x="447" y="90"/>
                  </a:cubicBezTo>
                  <a:cubicBezTo>
                    <a:pt x="399" y="33"/>
                    <a:pt x="329" y="0"/>
                    <a:pt x="254" y="0"/>
                  </a:cubicBezTo>
                  <a:cubicBezTo>
                    <a:pt x="114" y="0"/>
                    <a:pt x="0" y="114"/>
                    <a:pt x="0" y="254"/>
                  </a:cubicBezTo>
                  <a:cubicBezTo>
                    <a:pt x="0" y="341"/>
                    <a:pt x="51" y="407"/>
                    <a:pt x="90" y="448"/>
                  </a:cubicBezTo>
                  <a:cubicBezTo>
                    <a:pt x="437" y="795"/>
                    <a:pt x="437" y="795"/>
                    <a:pt x="437" y="795"/>
                  </a:cubicBezTo>
                  <a:cubicBezTo>
                    <a:pt x="458" y="795"/>
                    <a:pt x="458" y="795"/>
                    <a:pt x="458" y="795"/>
                  </a:cubicBezTo>
                  <a:cubicBezTo>
                    <a:pt x="583" y="670"/>
                    <a:pt x="583" y="670"/>
                    <a:pt x="583" y="670"/>
                  </a:cubicBezTo>
                  <a:cubicBezTo>
                    <a:pt x="583" y="726"/>
                    <a:pt x="583" y="726"/>
                    <a:pt x="583" y="726"/>
                  </a:cubicBezTo>
                  <a:cubicBezTo>
                    <a:pt x="739" y="726"/>
                    <a:pt x="739" y="726"/>
                    <a:pt x="739" y="726"/>
                  </a:cubicBezTo>
                  <a:cubicBezTo>
                    <a:pt x="739" y="565"/>
                    <a:pt x="739" y="565"/>
                    <a:pt x="739" y="565"/>
                  </a:cubicBezTo>
                  <a:cubicBezTo>
                    <a:pt x="900" y="565"/>
                    <a:pt x="900" y="565"/>
                    <a:pt x="900" y="565"/>
                  </a:cubicBezTo>
                  <a:cubicBezTo>
                    <a:pt x="900" y="409"/>
                    <a:pt x="900" y="409"/>
                    <a:pt x="900" y="409"/>
                  </a:cubicBezTo>
                  <a:lnTo>
                    <a:pt x="838" y="409"/>
                  </a:lnTo>
                  <a:close/>
                  <a:moveTo>
                    <a:pt x="447" y="738"/>
                  </a:moveTo>
                  <a:cubicBezTo>
                    <a:pt x="125" y="415"/>
                    <a:pt x="125" y="415"/>
                    <a:pt x="125" y="415"/>
                  </a:cubicBezTo>
                  <a:cubicBezTo>
                    <a:pt x="72" y="359"/>
                    <a:pt x="48" y="307"/>
                    <a:pt x="48" y="254"/>
                  </a:cubicBezTo>
                  <a:cubicBezTo>
                    <a:pt x="48" y="141"/>
                    <a:pt x="140" y="48"/>
                    <a:pt x="254" y="48"/>
                  </a:cubicBezTo>
                  <a:cubicBezTo>
                    <a:pt x="324" y="48"/>
                    <a:pt x="389" y="83"/>
                    <a:pt x="427" y="143"/>
                  </a:cubicBezTo>
                  <a:cubicBezTo>
                    <a:pt x="434" y="154"/>
                    <a:pt x="434" y="154"/>
                    <a:pt x="434" y="154"/>
                  </a:cubicBezTo>
                  <a:cubicBezTo>
                    <a:pt x="460" y="154"/>
                    <a:pt x="460" y="154"/>
                    <a:pt x="460" y="154"/>
                  </a:cubicBezTo>
                  <a:cubicBezTo>
                    <a:pt x="468" y="143"/>
                    <a:pt x="468" y="143"/>
                    <a:pt x="468" y="143"/>
                  </a:cubicBezTo>
                  <a:cubicBezTo>
                    <a:pt x="506" y="83"/>
                    <a:pt x="571" y="48"/>
                    <a:pt x="641" y="48"/>
                  </a:cubicBezTo>
                  <a:cubicBezTo>
                    <a:pt x="755" y="48"/>
                    <a:pt x="847" y="141"/>
                    <a:pt x="847" y="254"/>
                  </a:cubicBezTo>
                  <a:cubicBezTo>
                    <a:pt x="847" y="306"/>
                    <a:pt x="824" y="355"/>
                    <a:pt x="775" y="409"/>
                  </a:cubicBezTo>
                  <a:cubicBezTo>
                    <a:pt x="739" y="409"/>
                    <a:pt x="739" y="409"/>
                    <a:pt x="739" y="409"/>
                  </a:cubicBezTo>
                  <a:cubicBezTo>
                    <a:pt x="739" y="248"/>
                    <a:pt x="739" y="248"/>
                    <a:pt x="739" y="248"/>
                  </a:cubicBezTo>
                  <a:cubicBezTo>
                    <a:pt x="583" y="248"/>
                    <a:pt x="583" y="248"/>
                    <a:pt x="583" y="248"/>
                  </a:cubicBezTo>
                  <a:cubicBezTo>
                    <a:pt x="583" y="409"/>
                    <a:pt x="583" y="409"/>
                    <a:pt x="583" y="409"/>
                  </a:cubicBezTo>
                  <a:cubicBezTo>
                    <a:pt x="422" y="409"/>
                    <a:pt x="422" y="409"/>
                    <a:pt x="422" y="409"/>
                  </a:cubicBezTo>
                  <a:cubicBezTo>
                    <a:pt x="422" y="565"/>
                    <a:pt x="422" y="565"/>
                    <a:pt x="422" y="565"/>
                  </a:cubicBezTo>
                  <a:cubicBezTo>
                    <a:pt x="583" y="565"/>
                    <a:pt x="583" y="565"/>
                    <a:pt x="583" y="565"/>
                  </a:cubicBezTo>
                  <a:cubicBezTo>
                    <a:pt x="583" y="602"/>
                    <a:pt x="583" y="602"/>
                    <a:pt x="583" y="602"/>
                  </a:cubicBezTo>
                  <a:lnTo>
                    <a:pt x="447" y="738"/>
                  </a:lnTo>
                  <a:close/>
                  <a:moveTo>
                    <a:pt x="852" y="517"/>
                  </a:moveTo>
                  <a:cubicBezTo>
                    <a:pt x="691" y="517"/>
                    <a:pt x="691" y="517"/>
                    <a:pt x="691" y="517"/>
                  </a:cubicBezTo>
                  <a:cubicBezTo>
                    <a:pt x="691" y="678"/>
                    <a:pt x="691" y="678"/>
                    <a:pt x="691" y="678"/>
                  </a:cubicBezTo>
                  <a:cubicBezTo>
                    <a:pt x="631" y="678"/>
                    <a:pt x="631" y="678"/>
                    <a:pt x="631" y="678"/>
                  </a:cubicBezTo>
                  <a:cubicBezTo>
                    <a:pt x="631" y="517"/>
                    <a:pt x="631" y="517"/>
                    <a:pt x="631" y="517"/>
                  </a:cubicBezTo>
                  <a:cubicBezTo>
                    <a:pt x="470" y="517"/>
                    <a:pt x="470" y="517"/>
                    <a:pt x="470" y="517"/>
                  </a:cubicBezTo>
                  <a:cubicBezTo>
                    <a:pt x="470" y="457"/>
                    <a:pt x="470" y="457"/>
                    <a:pt x="470" y="457"/>
                  </a:cubicBezTo>
                  <a:cubicBezTo>
                    <a:pt x="631" y="457"/>
                    <a:pt x="631" y="457"/>
                    <a:pt x="631" y="457"/>
                  </a:cubicBezTo>
                  <a:cubicBezTo>
                    <a:pt x="631" y="296"/>
                    <a:pt x="631" y="296"/>
                    <a:pt x="631" y="296"/>
                  </a:cubicBezTo>
                  <a:cubicBezTo>
                    <a:pt x="691" y="296"/>
                    <a:pt x="691" y="296"/>
                    <a:pt x="691" y="296"/>
                  </a:cubicBezTo>
                  <a:cubicBezTo>
                    <a:pt x="691" y="457"/>
                    <a:pt x="691" y="457"/>
                    <a:pt x="691" y="457"/>
                  </a:cubicBezTo>
                  <a:cubicBezTo>
                    <a:pt x="852" y="457"/>
                    <a:pt x="852" y="457"/>
                    <a:pt x="852" y="457"/>
                  </a:cubicBezTo>
                  <a:lnTo>
                    <a:pt x="852" y="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3359332" y="149517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有效性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C3C36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25" name="Group 46"/>
          <p:cNvGrpSpPr/>
          <p:nvPr/>
        </p:nvGrpSpPr>
        <p:grpSpPr>
          <a:xfrm>
            <a:off x="2570741" y="1487609"/>
            <a:ext cx="625643" cy="516424"/>
            <a:chOff x="-4098925" y="1101725"/>
            <a:chExt cx="4102100" cy="4048126"/>
          </a:xfrm>
          <a:solidFill>
            <a:schemeClr val="tx1"/>
          </a:solidFill>
        </p:grpSpPr>
        <p:sp>
          <p:nvSpPr>
            <p:cNvPr id="26" name="Freeform 39"/>
            <p:cNvSpPr>
              <a:spLocks/>
            </p:cNvSpPr>
            <p:nvPr/>
          </p:nvSpPr>
          <p:spPr bwMode="auto">
            <a:xfrm>
              <a:off x="-4098925" y="1900238"/>
              <a:ext cx="3248025" cy="3249613"/>
            </a:xfrm>
            <a:custGeom>
              <a:avLst/>
              <a:gdLst>
                <a:gd name="T0" fmla="*/ 1933 w 2046"/>
                <a:gd name="T1" fmla="*/ 1933 h 2047"/>
                <a:gd name="T2" fmla="*/ 113 w 2046"/>
                <a:gd name="T3" fmla="*/ 1933 h 2047"/>
                <a:gd name="T4" fmla="*/ 113 w 2046"/>
                <a:gd name="T5" fmla="*/ 114 h 2047"/>
                <a:gd name="T6" fmla="*/ 263 w 2046"/>
                <a:gd name="T7" fmla="*/ 114 h 2047"/>
                <a:gd name="T8" fmla="*/ 263 w 2046"/>
                <a:gd name="T9" fmla="*/ 0 h 2047"/>
                <a:gd name="T10" fmla="*/ 0 w 2046"/>
                <a:gd name="T11" fmla="*/ 0 h 2047"/>
                <a:gd name="T12" fmla="*/ 0 w 2046"/>
                <a:gd name="T13" fmla="*/ 2047 h 2047"/>
                <a:gd name="T14" fmla="*/ 2046 w 2046"/>
                <a:gd name="T15" fmla="*/ 2047 h 2047"/>
                <a:gd name="T16" fmla="*/ 2046 w 2046"/>
                <a:gd name="T17" fmla="*/ 1808 h 2047"/>
                <a:gd name="T18" fmla="*/ 1933 w 2046"/>
                <a:gd name="T19" fmla="*/ 1808 h 2047"/>
                <a:gd name="T20" fmla="*/ 1933 w 2046"/>
                <a:gd name="T21" fmla="*/ 1933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6" h="2047">
                  <a:moveTo>
                    <a:pt x="1933" y="1933"/>
                  </a:moveTo>
                  <a:lnTo>
                    <a:pt x="113" y="1933"/>
                  </a:lnTo>
                  <a:lnTo>
                    <a:pt x="113" y="114"/>
                  </a:lnTo>
                  <a:lnTo>
                    <a:pt x="263" y="114"/>
                  </a:lnTo>
                  <a:lnTo>
                    <a:pt x="263" y="0"/>
                  </a:lnTo>
                  <a:lnTo>
                    <a:pt x="0" y="0"/>
                  </a:lnTo>
                  <a:lnTo>
                    <a:pt x="0" y="2047"/>
                  </a:lnTo>
                  <a:lnTo>
                    <a:pt x="2046" y="2047"/>
                  </a:lnTo>
                  <a:lnTo>
                    <a:pt x="2046" y="1808"/>
                  </a:lnTo>
                  <a:lnTo>
                    <a:pt x="1933" y="1808"/>
                  </a:lnTo>
                  <a:lnTo>
                    <a:pt x="1933" y="19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7" name="Rectangle 40"/>
            <p:cNvSpPr>
              <a:spLocks noChangeArrowheads="1"/>
            </p:cNvSpPr>
            <p:nvPr/>
          </p:nvSpPr>
          <p:spPr bwMode="auto">
            <a:xfrm>
              <a:off x="-2779713" y="2068513"/>
              <a:ext cx="1655763" cy="180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-3362325" y="1101725"/>
              <a:ext cx="2820988" cy="3397250"/>
            </a:xfrm>
            <a:custGeom>
              <a:avLst/>
              <a:gdLst>
                <a:gd name="T0" fmla="*/ 1663 w 1777"/>
                <a:gd name="T1" fmla="*/ 2026 h 2140"/>
                <a:gd name="T2" fmla="*/ 114 w 1777"/>
                <a:gd name="T3" fmla="*/ 2026 h 2140"/>
                <a:gd name="T4" fmla="*/ 114 w 1777"/>
                <a:gd name="T5" fmla="*/ 114 h 2140"/>
                <a:gd name="T6" fmla="*/ 1663 w 1777"/>
                <a:gd name="T7" fmla="*/ 114 h 2140"/>
                <a:gd name="T8" fmla="*/ 1663 w 1777"/>
                <a:gd name="T9" fmla="*/ 711 h 2140"/>
                <a:gd name="T10" fmla="*/ 1777 w 1777"/>
                <a:gd name="T11" fmla="*/ 598 h 2140"/>
                <a:gd name="T12" fmla="*/ 1777 w 1777"/>
                <a:gd name="T13" fmla="*/ 0 h 2140"/>
                <a:gd name="T14" fmla="*/ 0 w 1777"/>
                <a:gd name="T15" fmla="*/ 0 h 2140"/>
                <a:gd name="T16" fmla="*/ 0 w 1777"/>
                <a:gd name="T17" fmla="*/ 2140 h 2140"/>
                <a:gd name="T18" fmla="*/ 1777 w 1777"/>
                <a:gd name="T19" fmla="*/ 2140 h 2140"/>
                <a:gd name="T20" fmla="*/ 1777 w 1777"/>
                <a:gd name="T21" fmla="*/ 1455 h 2140"/>
                <a:gd name="T22" fmla="*/ 1663 w 1777"/>
                <a:gd name="T23" fmla="*/ 1569 h 2140"/>
                <a:gd name="T24" fmla="*/ 1663 w 1777"/>
                <a:gd name="T25" fmla="*/ 2026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77" h="2140">
                  <a:moveTo>
                    <a:pt x="1663" y="2026"/>
                  </a:moveTo>
                  <a:lnTo>
                    <a:pt x="114" y="2026"/>
                  </a:lnTo>
                  <a:lnTo>
                    <a:pt x="114" y="114"/>
                  </a:lnTo>
                  <a:lnTo>
                    <a:pt x="1663" y="114"/>
                  </a:lnTo>
                  <a:lnTo>
                    <a:pt x="1663" y="711"/>
                  </a:lnTo>
                  <a:lnTo>
                    <a:pt x="1777" y="598"/>
                  </a:lnTo>
                  <a:lnTo>
                    <a:pt x="1777" y="0"/>
                  </a:lnTo>
                  <a:lnTo>
                    <a:pt x="0" y="0"/>
                  </a:lnTo>
                  <a:lnTo>
                    <a:pt x="0" y="2140"/>
                  </a:lnTo>
                  <a:lnTo>
                    <a:pt x="1777" y="2140"/>
                  </a:lnTo>
                  <a:lnTo>
                    <a:pt x="1777" y="1455"/>
                  </a:lnTo>
                  <a:lnTo>
                    <a:pt x="1663" y="1569"/>
                  </a:lnTo>
                  <a:lnTo>
                    <a:pt x="1663" y="20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-2779713" y="2617788"/>
              <a:ext cx="1655763" cy="180975"/>
            </a:xfrm>
            <a:custGeom>
              <a:avLst/>
              <a:gdLst>
                <a:gd name="T0" fmla="*/ 0 w 1043"/>
                <a:gd name="T1" fmla="*/ 114 h 114"/>
                <a:gd name="T2" fmla="*/ 936 w 1043"/>
                <a:gd name="T3" fmla="*/ 114 h 114"/>
                <a:gd name="T4" fmla="*/ 1043 w 1043"/>
                <a:gd name="T5" fmla="*/ 7 h 114"/>
                <a:gd name="T6" fmla="*/ 1043 w 1043"/>
                <a:gd name="T7" fmla="*/ 0 h 114"/>
                <a:gd name="T8" fmla="*/ 0 w 1043"/>
                <a:gd name="T9" fmla="*/ 0 h 114"/>
                <a:gd name="T10" fmla="*/ 0 w 1043"/>
                <a:gd name="T11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3" h="114">
                  <a:moveTo>
                    <a:pt x="0" y="114"/>
                  </a:moveTo>
                  <a:lnTo>
                    <a:pt x="936" y="114"/>
                  </a:lnTo>
                  <a:lnTo>
                    <a:pt x="1043" y="7"/>
                  </a:lnTo>
                  <a:lnTo>
                    <a:pt x="1043" y="0"/>
                  </a:lnTo>
                  <a:lnTo>
                    <a:pt x="0" y="0"/>
                  </a:lnTo>
                  <a:lnTo>
                    <a:pt x="0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0" name="Freeform 43"/>
            <p:cNvSpPr>
              <a:spLocks noEditPoints="1"/>
            </p:cNvSpPr>
            <p:nvPr/>
          </p:nvSpPr>
          <p:spPr bwMode="auto">
            <a:xfrm>
              <a:off x="-2293938" y="2174875"/>
              <a:ext cx="2297113" cy="1966913"/>
            </a:xfrm>
            <a:custGeom>
              <a:avLst/>
              <a:gdLst>
                <a:gd name="T0" fmla="*/ 263 w 1447"/>
                <a:gd name="T1" fmla="*/ 504 h 1239"/>
                <a:gd name="T2" fmla="*/ 0 w 1447"/>
                <a:gd name="T3" fmla="*/ 765 h 1239"/>
                <a:gd name="T4" fmla="*/ 471 w 1447"/>
                <a:gd name="T5" fmla="*/ 1239 h 1239"/>
                <a:gd name="T6" fmla="*/ 1447 w 1447"/>
                <a:gd name="T7" fmla="*/ 263 h 1239"/>
                <a:gd name="T8" fmla="*/ 1184 w 1447"/>
                <a:gd name="T9" fmla="*/ 0 h 1239"/>
                <a:gd name="T10" fmla="*/ 471 w 1447"/>
                <a:gd name="T11" fmla="*/ 713 h 1239"/>
                <a:gd name="T12" fmla="*/ 263 w 1447"/>
                <a:gd name="T13" fmla="*/ 504 h 1239"/>
                <a:gd name="T14" fmla="*/ 1286 w 1447"/>
                <a:gd name="T15" fmla="*/ 263 h 1239"/>
                <a:gd name="T16" fmla="*/ 471 w 1447"/>
                <a:gd name="T17" fmla="*/ 1078 h 1239"/>
                <a:gd name="T18" fmla="*/ 161 w 1447"/>
                <a:gd name="T19" fmla="*/ 765 h 1239"/>
                <a:gd name="T20" fmla="*/ 263 w 1447"/>
                <a:gd name="T21" fmla="*/ 663 h 1239"/>
                <a:gd name="T22" fmla="*/ 471 w 1447"/>
                <a:gd name="T23" fmla="*/ 874 h 1239"/>
                <a:gd name="T24" fmla="*/ 1184 w 1447"/>
                <a:gd name="T25" fmla="*/ 161 h 1239"/>
                <a:gd name="T26" fmla="*/ 1286 w 1447"/>
                <a:gd name="T27" fmla="*/ 263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7" h="1239">
                  <a:moveTo>
                    <a:pt x="263" y="504"/>
                  </a:moveTo>
                  <a:lnTo>
                    <a:pt x="0" y="765"/>
                  </a:lnTo>
                  <a:lnTo>
                    <a:pt x="471" y="1239"/>
                  </a:lnTo>
                  <a:lnTo>
                    <a:pt x="1447" y="263"/>
                  </a:lnTo>
                  <a:lnTo>
                    <a:pt x="1184" y="0"/>
                  </a:lnTo>
                  <a:lnTo>
                    <a:pt x="471" y="713"/>
                  </a:lnTo>
                  <a:lnTo>
                    <a:pt x="263" y="504"/>
                  </a:lnTo>
                  <a:close/>
                  <a:moveTo>
                    <a:pt x="1286" y="263"/>
                  </a:moveTo>
                  <a:lnTo>
                    <a:pt x="471" y="1078"/>
                  </a:lnTo>
                  <a:lnTo>
                    <a:pt x="161" y="765"/>
                  </a:lnTo>
                  <a:lnTo>
                    <a:pt x="263" y="663"/>
                  </a:lnTo>
                  <a:lnTo>
                    <a:pt x="471" y="874"/>
                  </a:lnTo>
                  <a:lnTo>
                    <a:pt x="1184" y="161"/>
                  </a:lnTo>
                  <a:lnTo>
                    <a:pt x="1286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7627969" y="152242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经济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性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C3C36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32" name="Group 72"/>
          <p:cNvGrpSpPr/>
          <p:nvPr/>
        </p:nvGrpSpPr>
        <p:grpSpPr>
          <a:xfrm>
            <a:off x="6875967" y="1495174"/>
            <a:ext cx="556203" cy="523220"/>
            <a:chOff x="-3667125" y="960438"/>
            <a:chExt cx="3667125" cy="3551237"/>
          </a:xfrm>
          <a:solidFill>
            <a:schemeClr val="tx1"/>
          </a:solidFill>
        </p:grpSpPr>
        <p:sp>
          <p:nvSpPr>
            <p:cNvPr id="33" name="Freeform 65"/>
            <p:cNvSpPr>
              <a:spLocks/>
            </p:cNvSpPr>
            <p:nvPr/>
          </p:nvSpPr>
          <p:spPr bwMode="auto">
            <a:xfrm>
              <a:off x="-3667125" y="1260475"/>
              <a:ext cx="3249613" cy="3251200"/>
            </a:xfrm>
            <a:custGeom>
              <a:avLst/>
              <a:gdLst>
                <a:gd name="T0" fmla="*/ 1933 w 2047"/>
                <a:gd name="T1" fmla="*/ 1934 h 2048"/>
                <a:gd name="T2" fmla="*/ 114 w 2047"/>
                <a:gd name="T3" fmla="*/ 1934 h 2048"/>
                <a:gd name="T4" fmla="*/ 114 w 2047"/>
                <a:gd name="T5" fmla="*/ 114 h 2048"/>
                <a:gd name="T6" fmla="*/ 265 w 2047"/>
                <a:gd name="T7" fmla="*/ 114 h 2048"/>
                <a:gd name="T8" fmla="*/ 265 w 2047"/>
                <a:gd name="T9" fmla="*/ 0 h 2048"/>
                <a:gd name="T10" fmla="*/ 0 w 2047"/>
                <a:gd name="T11" fmla="*/ 0 h 2048"/>
                <a:gd name="T12" fmla="*/ 0 w 2047"/>
                <a:gd name="T13" fmla="*/ 2048 h 2048"/>
                <a:gd name="T14" fmla="*/ 2047 w 2047"/>
                <a:gd name="T15" fmla="*/ 2048 h 2048"/>
                <a:gd name="T16" fmla="*/ 2047 w 2047"/>
                <a:gd name="T17" fmla="*/ 1735 h 2048"/>
                <a:gd name="T18" fmla="*/ 1933 w 2047"/>
                <a:gd name="T19" fmla="*/ 1735 h 2048"/>
                <a:gd name="T20" fmla="*/ 1933 w 2047"/>
                <a:gd name="T21" fmla="*/ 193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7" h="2048">
                  <a:moveTo>
                    <a:pt x="1933" y="1934"/>
                  </a:moveTo>
                  <a:lnTo>
                    <a:pt x="114" y="1934"/>
                  </a:lnTo>
                  <a:lnTo>
                    <a:pt x="114" y="114"/>
                  </a:lnTo>
                  <a:lnTo>
                    <a:pt x="265" y="114"/>
                  </a:lnTo>
                  <a:lnTo>
                    <a:pt x="265" y="0"/>
                  </a:lnTo>
                  <a:lnTo>
                    <a:pt x="0" y="0"/>
                  </a:lnTo>
                  <a:lnTo>
                    <a:pt x="0" y="2048"/>
                  </a:lnTo>
                  <a:lnTo>
                    <a:pt x="2047" y="2048"/>
                  </a:lnTo>
                  <a:lnTo>
                    <a:pt x="2047" y="1735"/>
                  </a:lnTo>
                  <a:lnTo>
                    <a:pt x="1933" y="1735"/>
                  </a:lnTo>
                  <a:lnTo>
                    <a:pt x="1933" y="19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4" name="Freeform 66"/>
            <p:cNvSpPr>
              <a:spLocks noEditPoints="1"/>
            </p:cNvSpPr>
            <p:nvPr/>
          </p:nvSpPr>
          <p:spPr bwMode="auto">
            <a:xfrm>
              <a:off x="-3076575" y="960438"/>
              <a:ext cx="3076575" cy="2787650"/>
            </a:xfrm>
            <a:custGeom>
              <a:avLst/>
              <a:gdLst>
                <a:gd name="T0" fmla="*/ 1561 w 1938"/>
                <a:gd name="T1" fmla="*/ 794 h 1756"/>
                <a:gd name="T2" fmla="*/ 1561 w 1938"/>
                <a:gd name="T3" fmla="*/ 1642 h 1756"/>
                <a:gd name="T4" fmla="*/ 1419 w 1938"/>
                <a:gd name="T5" fmla="*/ 1642 h 1756"/>
                <a:gd name="T6" fmla="*/ 1419 w 1938"/>
                <a:gd name="T7" fmla="*/ 0 h 1756"/>
                <a:gd name="T8" fmla="*/ 1040 w 1938"/>
                <a:gd name="T9" fmla="*/ 0 h 1756"/>
                <a:gd name="T10" fmla="*/ 1040 w 1938"/>
                <a:gd name="T11" fmla="*/ 1642 h 1756"/>
                <a:gd name="T12" fmla="*/ 898 w 1938"/>
                <a:gd name="T13" fmla="*/ 1642 h 1756"/>
                <a:gd name="T14" fmla="*/ 898 w 1938"/>
                <a:gd name="T15" fmla="*/ 554 h 1756"/>
                <a:gd name="T16" fmla="*/ 521 w 1938"/>
                <a:gd name="T17" fmla="*/ 552 h 1756"/>
                <a:gd name="T18" fmla="*/ 521 w 1938"/>
                <a:gd name="T19" fmla="*/ 1642 h 1756"/>
                <a:gd name="T20" fmla="*/ 379 w 1938"/>
                <a:gd name="T21" fmla="*/ 1642 h 1756"/>
                <a:gd name="T22" fmla="*/ 379 w 1938"/>
                <a:gd name="T23" fmla="*/ 405 h 1756"/>
                <a:gd name="T24" fmla="*/ 0 w 1938"/>
                <a:gd name="T25" fmla="*/ 405 h 1756"/>
                <a:gd name="T26" fmla="*/ 0 w 1938"/>
                <a:gd name="T27" fmla="*/ 1756 h 1756"/>
                <a:gd name="T28" fmla="*/ 1938 w 1938"/>
                <a:gd name="T29" fmla="*/ 1756 h 1756"/>
                <a:gd name="T30" fmla="*/ 1938 w 1938"/>
                <a:gd name="T31" fmla="*/ 794 h 1756"/>
                <a:gd name="T32" fmla="*/ 1561 w 1938"/>
                <a:gd name="T33" fmla="*/ 794 h 1756"/>
                <a:gd name="T34" fmla="*/ 114 w 1938"/>
                <a:gd name="T35" fmla="*/ 1642 h 1756"/>
                <a:gd name="T36" fmla="*/ 114 w 1938"/>
                <a:gd name="T37" fmla="*/ 519 h 1756"/>
                <a:gd name="T38" fmla="*/ 265 w 1938"/>
                <a:gd name="T39" fmla="*/ 519 h 1756"/>
                <a:gd name="T40" fmla="*/ 265 w 1938"/>
                <a:gd name="T41" fmla="*/ 1642 h 1756"/>
                <a:gd name="T42" fmla="*/ 114 w 1938"/>
                <a:gd name="T43" fmla="*/ 1642 h 1756"/>
                <a:gd name="T44" fmla="*/ 635 w 1938"/>
                <a:gd name="T45" fmla="*/ 1642 h 1756"/>
                <a:gd name="T46" fmla="*/ 635 w 1938"/>
                <a:gd name="T47" fmla="*/ 666 h 1756"/>
                <a:gd name="T48" fmla="*/ 784 w 1938"/>
                <a:gd name="T49" fmla="*/ 666 h 1756"/>
                <a:gd name="T50" fmla="*/ 784 w 1938"/>
                <a:gd name="T51" fmla="*/ 1642 h 1756"/>
                <a:gd name="T52" fmla="*/ 635 w 1938"/>
                <a:gd name="T53" fmla="*/ 1642 h 1756"/>
                <a:gd name="T54" fmla="*/ 1154 w 1938"/>
                <a:gd name="T55" fmla="*/ 1642 h 1756"/>
                <a:gd name="T56" fmla="*/ 1154 w 1938"/>
                <a:gd name="T57" fmla="*/ 113 h 1756"/>
                <a:gd name="T58" fmla="*/ 1305 w 1938"/>
                <a:gd name="T59" fmla="*/ 113 h 1756"/>
                <a:gd name="T60" fmla="*/ 1305 w 1938"/>
                <a:gd name="T61" fmla="*/ 1642 h 1756"/>
                <a:gd name="T62" fmla="*/ 1154 w 1938"/>
                <a:gd name="T63" fmla="*/ 1642 h 1756"/>
                <a:gd name="T64" fmla="*/ 1675 w 1938"/>
                <a:gd name="T65" fmla="*/ 1642 h 1756"/>
                <a:gd name="T66" fmla="*/ 1675 w 1938"/>
                <a:gd name="T67" fmla="*/ 907 h 1756"/>
                <a:gd name="T68" fmla="*/ 1824 w 1938"/>
                <a:gd name="T69" fmla="*/ 907 h 1756"/>
                <a:gd name="T70" fmla="*/ 1824 w 1938"/>
                <a:gd name="T71" fmla="*/ 1642 h 1756"/>
                <a:gd name="T72" fmla="*/ 1675 w 1938"/>
                <a:gd name="T73" fmla="*/ 1642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38" h="1756">
                  <a:moveTo>
                    <a:pt x="1561" y="794"/>
                  </a:moveTo>
                  <a:lnTo>
                    <a:pt x="1561" y="1642"/>
                  </a:lnTo>
                  <a:lnTo>
                    <a:pt x="1419" y="1642"/>
                  </a:lnTo>
                  <a:lnTo>
                    <a:pt x="1419" y="0"/>
                  </a:lnTo>
                  <a:lnTo>
                    <a:pt x="1040" y="0"/>
                  </a:lnTo>
                  <a:lnTo>
                    <a:pt x="1040" y="1642"/>
                  </a:lnTo>
                  <a:lnTo>
                    <a:pt x="898" y="1642"/>
                  </a:lnTo>
                  <a:lnTo>
                    <a:pt x="898" y="554"/>
                  </a:lnTo>
                  <a:lnTo>
                    <a:pt x="521" y="552"/>
                  </a:lnTo>
                  <a:lnTo>
                    <a:pt x="521" y="1642"/>
                  </a:lnTo>
                  <a:lnTo>
                    <a:pt x="379" y="1642"/>
                  </a:lnTo>
                  <a:lnTo>
                    <a:pt x="379" y="405"/>
                  </a:lnTo>
                  <a:lnTo>
                    <a:pt x="0" y="405"/>
                  </a:lnTo>
                  <a:lnTo>
                    <a:pt x="0" y="1756"/>
                  </a:lnTo>
                  <a:lnTo>
                    <a:pt x="1938" y="1756"/>
                  </a:lnTo>
                  <a:lnTo>
                    <a:pt x="1938" y="794"/>
                  </a:lnTo>
                  <a:lnTo>
                    <a:pt x="1561" y="794"/>
                  </a:lnTo>
                  <a:close/>
                  <a:moveTo>
                    <a:pt x="114" y="1642"/>
                  </a:moveTo>
                  <a:lnTo>
                    <a:pt x="114" y="519"/>
                  </a:lnTo>
                  <a:lnTo>
                    <a:pt x="265" y="519"/>
                  </a:lnTo>
                  <a:lnTo>
                    <a:pt x="265" y="1642"/>
                  </a:lnTo>
                  <a:lnTo>
                    <a:pt x="114" y="1642"/>
                  </a:lnTo>
                  <a:close/>
                  <a:moveTo>
                    <a:pt x="635" y="1642"/>
                  </a:moveTo>
                  <a:lnTo>
                    <a:pt x="635" y="666"/>
                  </a:lnTo>
                  <a:lnTo>
                    <a:pt x="784" y="666"/>
                  </a:lnTo>
                  <a:lnTo>
                    <a:pt x="784" y="1642"/>
                  </a:lnTo>
                  <a:lnTo>
                    <a:pt x="635" y="1642"/>
                  </a:lnTo>
                  <a:close/>
                  <a:moveTo>
                    <a:pt x="1154" y="1642"/>
                  </a:moveTo>
                  <a:lnTo>
                    <a:pt x="1154" y="113"/>
                  </a:lnTo>
                  <a:lnTo>
                    <a:pt x="1305" y="113"/>
                  </a:lnTo>
                  <a:lnTo>
                    <a:pt x="1305" y="1642"/>
                  </a:lnTo>
                  <a:lnTo>
                    <a:pt x="1154" y="1642"/>
                  </a:lnTo>
                  <a:close/>
                  <a:moveTo>
                    <a:pt x="1675" y="1642"/>
                  </a:moveTo>
                  <a:lnTo>
                    <a:pt x="1675" y="907"/>
                  </a:lnTo>
                  <a:lnTo>
                    <a:pt x="1824" y="907"/>
                  </a:lnTo>
                  <a:lnTo>
                    <a:pt x="1824" y="1642"/>
                  </a:lnTo>
                  <a:lnTo>
                    <a:pt x="1675" y="16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3368476" y="246697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创新性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C3C36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36" name="Group 242"/>
          <p:cNvGrpSpPr/>
          <p:nvPr/>
        </p:nvGrpSpPr>
        <p:grpSpPr>
          <a:xfrm>
            <a:off x="2566763" y="2342017"/>
            <a:ext cx="633663" cy="627337"/>
            <a:chOff x="-4121150" y="1349376"/>
            <a:chExt cx="3989387" cy="4186238"/>
          </a:xfrm>
          <a:solidFill>
            <a:schemeClr val="tx1"/>
          </a:solidFill>
        </p:grpSpPr>
        <p:sp>
          <p:nvSpPr>
            <p:cNvPr id="37" name="Freeform 243"/>
            <p:cNvSpPr>
              <a:spLocks/>
            </p:cNvSpPr>
            <p:nvPr/>
          </p:nvSpPr>
          <p:spPr bwMode="auto">
            <a:xfrm>
              <a:off x="-4121150" y="2286001"/>
              <a:ext cx="3249613" cy="3249613"/>
            </a:xfrm>
            <a:custGeom>
              <a:avLst/>
              <a:gdLst>
                <a:gd name="T0" fmla="*/ 1933 w 2047"/>
                <a:gd name="T1" fmla="*/ 1933 h 2047"/>
                <a:gd name="T2" fmla="*/ 114 w 2047"/>
                <a:gd name="T3" fmla="*/ 1933 h 2047"/>
                <a:gd name="T4" fmla="*/ 114 w 2047"/>
                <a:gd name="T5" fmla="*/ 114 h 2047"/>
                <a:gd name="T6" fmla="*/ 256 w 2047"/>
                <a:gd name="T7" fmla="*/ 114 h 2047"/>
                <a:gd name="T8" fmla="*/ 256 w 2047"/>
                <a:gd name="T9" fmla="*/ 0 h 2047"/>
                <a:gd name="T10" fmla="*/ 0 w 2047"/>
                <a:gd name="T11" fmla="*/ 0 h 2047"/>
                <a:gd name="T12" fmla="*/ 0 w 2047"/>
                <a:gd name="T13" fmla="*/ 2047 h 2047"/>
                <a:gd name="T14" fmla="*/ 2047 w 2047"/>
                <a:gd name="T15" fmla="*/ 2047 h 2047"/>
                <a:gd name="T16" fmla="*/ 2047 w 2047"/>
                <a:gd name="T17" fmla="*/ 1786 h 2047"/>
                <a:gd name="T18" fmla="*/ 1933 w 2047"/>
                <a:gd name="T19" fmla="*/ 1786 h 2047"/>
                <a:gd name="T20" fmla="*/ 1933 w 2047"/>
                <a:gd name="T21" fmla="*/ 1933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7" h="2047">
                  <a:moveTo>
                    <a:pt x="1933" y="1933"/>
                  </a:moveTo>
                  <a:lnTo>
                    <a:pt x="114" y="1933"/>
                  </a:lnTo>
                  <a:lnTo>
                    <a:pt x="114" y="114"/>
                  </a:lnTo>
                  <a:lnTo>
                    <a:pt x="256" y="114"/>
                  </a:lnTo>
                  <a:lnTo>
                    <a:pt x="256" y="0"/>
                  </a:lnTo>
                  <a:lnTo>
                    <a:pt x="0" y="0"/>
                  </a:lnTo>
                  <a:lnTo>
                    <a:pt x="0" y="2047"/>
                  </a:lnTo>
                  <a:lnTo>
                    <a:pt x="2047" y="2047"/>
                  </a:lnTo>
                  <a:lnTo>
                    <a:pt x="2047" y="1786"/>
                  </a:lnTo>
                  <a:lnTo>
                    <a:pt x="1933" y="1786"/>
                  </a:lnTo>
                  <a:lnTo>
                    <a:pt x="1933" y="19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8" name="Freeform 244"/>
            <p:cNvSpPr>
              <a:spLocks noEditPoints="1"/>
            </p:cNvSpPr>
            <p:nvPr/>
          </p:nvSpPr>
          <p:spPr bwMode="auto">
            <a:xfrm>
              <a:off x="-3624263" y="2782888"/>
              <a:ext cx="1931988" cy="2206625"/>
            </a:xfrm>
            <a:custGeom>
              <a:avLst/>
              <a:gdLst>
                <a:gd name="T0" fmla="*/ 257 w 514"/>
                <a:gd name="T1" fmla="*/ 328 h 587"/>
                <a:gd name="T2" fmla="*/ 466 w 514"/>
                <a:gd name="T3" fmla="*/ 587 h 587"/>
                <a:gd name="T4" fmla="*/ 514 w 514"/>
                <a:gd name="T5" fmla="*/ 587 h 587"/>
                <a:gd name="T6" fmla="*/ 438 w 514"/>
                <a:gd name="T7" fmla="*/ 361 h 587"/>
                <a:gd name="T8" fmla="*/ 346 w 514"/>
                <a:gd name="T9" fmla="*/ 297 h 587"/>
                <a:gd name="T10" fmla="*/ 418 w 514"/>
                <a:gd name="T11" fmla="*/ 162 h 587"/>
                <a:gd name="T12" fmla="*/ 257 w 514"/>
                <a:gd name="T13" fmla="*/ 0 h 587"/>
                <a:gd name="T14" fmla="*/ 95 w 514"/>
                <a:gd name="T15" fmla="*/ 162 h 587"/>
                <a:gd name="T16" fmla="*/ 168 w 514"/>
                <a:gd name="T17" fmla="*/ 297 h 587"/>
                <a:gd name="T18" fmla="*/ 76 w 514"/>
                <a:gd name="T19" fmla="*/ 361 h 587"/>
                <a:gd name="T20" fmla="*/ 0 w 514"/>
                <a:gd name="T21" fmla="*/ 587 h 587"/>
                <a:gd name="T22" fmla="*/ 48 w 514"/>
                <a:gd name="T23" fmla="*/ 587 h 587"/>
                <a:gd name="T24" fmla="*/ 257 w 514"/>
                <a:gd name="T25" fmla="*/ 328 h 587"/>
                <a:gd name="T26" fmla="*/ 257 w 514"/>
                <a:gd name="T27" fmla="*/ 48 h 587"/>
                <a:gd name="T28" fmla="*/ 370 w 514"/>
                <a:gd name="T29" fmla="*/ 162 h 587"/>
                <a:gd name="T30" fmla="*/ 257 w 514"/>
                <a:gd name="T31" fmla="*/ 275 h 587"/>
                <a:gd name="T32" fmla="*/ 143 w 514"/>
                <a:gd name="T33" fmla="*/ 162 h 587"/>
                <a:gd name="T34" fmla="*/ 257 w 514"/>
                <a:gd name="T35" fmla="*/ 48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4" h="587">
                  <a:moveTo>
                    <a:pt x="257" y="328"/>
                  </a:moveTo>
                  <a:cubicBezTo>
                    <a:pt x="361" y="328"/>
                    <a:pt x="466" y="408"/>
                    <a:pt x="466" y="587"/>
                  </a:cubicBezTo>
                  <a:cubicBezTo>
                    <a:pt x="514" y="587"/>
                    <a:pt x="514" y="587"/>
                    <a:pt x="514" y="587"/>
                  </a:cubicBezTo>
                  <a:cubicBezTo>
                    <a:pt x="514" y="495"/>
                    <a:pt x="487" y="417"/>
                    <a:pt x="438" y="361"/>
                  </a:cubicBezTo>
                  <a:cubicBezTo>
                    <a:pt x="412" y="332"/>
                    <a:pt x="381" y="310"/>
                    <a:pt x="346" y="297"/>
                  </a:cubicBezTo>
                  <a:cubicBezTo>
                    <a:pt x="389" y="268"/>
                    <a:pt x="418" y="218"/>
                    <a:pt x="418" y="162"/>
                  </a:cubicBezTo>
                  <a:cubicBezTo>
                    <a:pt x="418" y="73"/>
                    <a:pt x="346" y="0"/>
                    <a:pt x="257" y="0"/>
                  </a:cubicBezTo>
                  <a:cubicBezTo>
                    <a:pt x="168" y="0"/>
                    <a:pt x="95" y="73"/>
                    <a:pt x="95" y="162"/>
                  </a:cubicBezTo>
                  <a:cubicBezTo>
                    <a:pt x="95" y="218"/>
                    <a:pt x="124" y="268"/>
                    <a:pt x="168" y="297"/>
                  </a:cubicBezTo>
                  <a:cubicBezTo>
                    <a:pt x="133" y="310"/>
                    <a:pt x="101" y="332"/>
                    <a:pt x="76" y="361"/>
                  </a:cubicBezTo>
                  <a:cubicBezTo>
                    <a:pt x="26" y="417"/>
                    <a:pt x="0" y="495"/>
                    <a:pt x="0" y="587"/>
                  </a:cubicBezTo>
                  <a:cubicBezTo>
                    <a:pt x="48" y="587"/>
                    <a:pt x="48" y="587"/>
                    <a:pt x="48" y="587"/>
                  </a:cubicBezTo>
                  <a:cubicBezTo>
                    <a:pt x="48" y="408"/>
                    <a:pt x="153" y="328"/>
                    <a:pt x="257" y="328"/>
                  </a:cubicBezTo>
                  <a:close/>
                  <a:moveTo>
                    <a:pt x="257" y="48"/>
                  </a:moveTo>
                  <a:cubicBezTo>
                    <a:pt x="319" y="48"/>
                    <a:pt x="370" y="99"/>
                    <a:pt x="370" y="162"/>
                  </a:cubicBezTo>
                  <a:cubicBezTo>
                    <a:pt x="370" y="224"/>
                    <a:pt x="319" y="275"/>
                    <a:pt x="257" y="275"/>
                  </a:cubicBezTo>
                  <a:cubicBezTo>
                    <a:pt x="194" y="275"/>
                    <a:pt x="143" y="224"/>
                    <a:pt x="143" y="162"/>
                  </a:cubicBezTo>
                  <a:cubicBezTo>
                    <a:pt x="143" y="99"/>
                    <a:pt x="194" y="48"/>
                    <a:pt x="25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9" name="Freeform 245"/>
            <p:cNvSpPr>
              <a:spLocks noEditPoints="1"/>
            </p:cNvSpPr>
            <p:nvPr/>
          </p:nvSpPr>
          <p:spPr bwMode="auto">
            <a:xfrm>
              <a:off x="-3071813" y="4260851"/>
              <a:ext cx="819150" cy="744538"/>
            </a:xfrm>
            <a:custGeom>
              <a:avLst/>
              <a:gdLst>
                <a:gd name="T0" fmla="*/ 109 w 218"/>
                <a:gd name="T1" fmla="*/ 11 h 198"/>
                <a:gd name="T2" fmla="*/ 70 w 218"/>
                <a:gd name="T3" fmla="*/ 0 h 198"/>
                <a:gd name="T4" fmla="*/ 0 w 218"/>
                <a:gd name="T5" fmla="*/ 70 h 198"/>
                <a:gd name="T6" fmla="*/ 23 w 218"/>
                <a:gd name="T7" fmla="*/ 123 h 198"/>
                <a:gd name="T8" fmla="*/ 91 w 218"/>
                <a:gd name="T9" fmla="*/ 191 h 198"/>
                <a:gd name="T10" fmla="*/ 99 w 218"/>
                <a:gd name="T11" fmla="*/ 198 h 198"/>
                <a:gd name="T12" fmla="*/ 119 w 218"/>
                <a:gd name="T13" fmla="*/ 198 h 198"/>
                <a:gd name="T14" fmla="*/ 194 w 218"/>
                <a:gd name="T15" fmla="*/ 123 h 198"/>
                <a:gd name="T16" fmla="*/ 194 w 218"/>
                <a:gd name="T17" fmla="*/ 123 h 198"/>
                <a:gd name="T18" fmla="*/ 218 w 218"/>
                <a:gd name="T19" fmla="*/ 70 h 198"/>
                <a:gd name="T20" fmla="*/ 147 w 218"/>
                <a:gd name="T21" fmla="*/ 0 h 198"/>
                <a:gd name="T22" fmla="*/ 109 w 218"/>
                <a:gd name="T23" fmla="*/ 11 h 198"/>
                <a:gd name="T24" fmla="*/ 168 w 218"/>
                <a:gd name="T25" fmla="*/ 70 h 198"/>
                <a:gd name="T26" fmla="*/ 158 w 218"/>
                <a:gd name="T27" fmla="*/ 89 h 198"/>
                <a:gd name="T28" fmla="*/ 109 w 218"/>
                <a:gd name="T29" fmla="*/ 138 h 198"/>
                <a:gd name="T30" fmla="*/ 59 w 218"/>
                <a:gd name="T31" fmla="*/ 89 h 198"/>
                <a:gd name="T32" fmla="*/ 49 w 218"/>
                <a:gd name="T33" fmla="*/ 70 h 198"/>
                <a:gd name="T34" fmla="*/ 70 w 218"/>
                <a:gd name="T35" fmla="*/ 49 h 198"/>
                <a:gd name="T36" fmla="*/ 88 w 218"/>
                <a:gd name="T37" fmla="*/ 59 h 198"/>
                <a:gd name="T38" fmla="*/ 95 w 218"/>
                <a:gd name="T39" fmla="*/ 70 h 198"/>
                <a:gd name="T40" fmla="*/ 122 w 218"/>
                <a:gd name="T41" fmla="*/ 70 h 198"/>
                <a:gd name="T42" fmla="*/ 129 w 218"/>
                <a:gd name="T43" fmla="*/ 59 h 198"/>
                <a:gd name="T44" fmla="*/ 147 w 218"/>
                <a:gd name="T45" fmla="*/ 49 h 198"/>
                <a:gd name="T46" fmla="*/ 168 w 218"/>
                <a:gd name="T47" fmla="*/ 7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8" h="198">
                  <a:moveTo>
                    <a:pt x="109" y="11"/>
                  </a:moveTo>
                  <a:cubicBezTo>
                    <a:pt x="97" y="4"/>
                    <a:pt x="84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89"/>
                    <a:pt x="7" y="106"/>
                    <a:pt x="23" y="123"/>
                  </a:cubicBezTo>
                  <a:cubicBezTo>
                    <a:pt x="91" y="191"/>
                    <a:pt x="91" y="191"/>
                    <a:pt x="91" y="191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119" y="198"/>
                    <a:pt x="119" y="198"/>
                    <a:pt x="119" y="198"/>
                  </a:cubicBezTo>
                  <a:cubicBezTo>
                    <a:pt x="194" y="123"/>
                    <a:pt x="194" y="123"/>
                    <a:pt x="194" y="123"/>
                  </a:cubicBezTo>
                  <a:cubicBezTo>
                    <a:pt x="194" y="123"/>
                    <a:pt x="194" y="123"/>
                    <a:pt x="194" y="123"/>
                  </a:cubicBezTo>
                  <a:cubicBezTo>
                    <a:pt x="210" y="106"/>
                    <a:pt x="218" y="89"/>
                    <a:pt x="218" y="70"/>
                  </a:cubicBezTo>
                  <a:cubicBezTo>
                    <a:pt x="218" y="32"/>
                    <a:pt x="186" y="0"/>
                    <a:pt x="147" y="0"/>
                  </a:cubicBezTo>
                  <a:cubicBezTo>
                    <a:pt x="133" y="0"/>
                    <a:pt x="120" y="4"/>
                    <a:pt x="109" y="11"/>
                  </a:cubicBezTo>
                  <a:close/>
                  <a:moveTo>
                    <a:pt x="168" y="70"/>
                  </a:moveTo>
                  <a:cubicBezTo>
                    <a:pt x="168" y="74"/>
                    <a:pt x="167" y="79"/>
                    <a:pt x="158" y="89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50" y="79"/>
                    <a:pt x="49" y="74"/>
                    <a:pt x="49" y="70"/>
                  </a:cubicBezTo>
                  <a:cubicBezTo>
                    <a:pt x="49" y="59"/>
                    <a:pt x="59" y="49"/>
                    <a:pt x="70" y="49"/>
                  </a:cubicBezTo>
                  <a:cubicBezTo>
                    <a:pt x="77" y="49"/>
                    <a:pt x="84" y="53"/>
                    <a:pt x="88" y="59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122" y="70"/>
                    <a:pt x="122" y="70"/>
                    <a:pt x="122" y="70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33" y="53"/>
                    <a:pt x="140" y="49"/>
                    <a:pt x="147" y="49"/>
                  </a:cubicBezTo>
                  <a:cubicBezTo>
                    <a:pt x="159" y="49"/>
                    <a:pt x="168" y="59"/>
                    <a:pt x="168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0" name="Freeform 246"/>
            <p:cNvSpPr>
              <a:spLocks/>
            </p:cNvSpPr>
            <p:nvPr/>
          </p:nvSpPr>
          <p:spPr bwMode="auto">
            <a:xfrm>
              <a:off x="-1541463" y="3478213"/>
              <a:ext cx="511175" cy="180975"/>
            </a:xfrm>
            <a:custGeom>
              <a:avLst/>
              <a:gdLst>
                <a:gd name="T0" fmla="*/ 136 w 136"/>
                <a:gd name="T1" fmla="*/ 24 h 48"/>
                <a:gd name="T2" fmla="*/ 112 w 136"/>
                <a:gd name="T3" fmla="*/ 0 h 48"/>
                <a:gd name="T4" fmla="*/ 24 w 136"/>
                <a:gd name="T5" fmla="*/ 0 h 48"/>
                <a:gd name="T6" fmla="*/ 0 w 136"/>
                <a:gd name="T7" fmla="*/ 24 h 48"/>
                <a:gd name="T8" fmla="*/ 24 w 136"/>
                <a:gd name="T9" fmla="*/ 48 h 48"/>
                <a:gd name="T10" fmla="*/ 112 w 136"/>
                <a:gd name="T11" fmla="*/ 48 h 48"/>
                <a:gd name="T12" fmla="*/ 136 w 136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48">
                  <a:moveTo>
                    <a:pt x="136" y="24"/>
                  </a:moveTo>
                  <a:cubicBezTo>
                    <a:pt x="136" y="11"/>
                    <a:pt x="125" y="0"/>
                    <a:pt x="11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25" y="48"/>
                    <a:pt x="136" y="37"/>
                    <a:pt x="13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1" name="Freeform 247"/>
            <p:cNvSpPr>
              <a:spLocks/>
            </p:cNvSpPr>
            <p:nvPr/>
          </p:nvSpPr>
          <p:spPr bwMode="auto">
            <a:xfrm>
              <a:off x="-1495425" y="3790951"/>
              <a:ext cx="417513" cy="179388"/>
            </a:xfrm>
            <a:custGeom>
              <a:avLst/>
              <a:gdLst>
                <a:gd name="T0" fmla="*/ 24 w 111"/>
                <a:gd name="T1" fmla="*/ 0 h 48"/>
                <a:gd name="T2" fmla="*/ 0 w 111"/>
                <a:gd name="T3" fmla="*/ 24 h 48"/>
                <a:gd name="T4" fmla="*/ 24 w 111"/>
                <a:gd name="T5" fmla="*/ 48 h 48"/>
                <a:gd name="T6" fmla="*/ 87 w 111"/>
                <a:gd name="T7" fmla="*/ 48 h 48"/>
                <a:gd name="T8" fmla="*/ 111 w 111"/>
                <a:gd name="T9" fmla="*/ 24 h 48"/>
                <a:gd name="T10" fmla="*/ 87 w 111"/>
                <a:gd name="T11" fmla="*/ 0 h 48"/>
                <a:gd name="T12" fmla="*/ 24 w 111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101" y="48"/>
                    <a:pt x="111" y="37"/>
                    <a:pt x="111" y="24"/>
                  </a:cubicBezTo>
                  <a:cubicBezTo>
                    <a:pt x="111" y="11"/>
                    <a:pt x="101" y="0"/>
                    <a:pt x="87" y="0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2" name="Freeform 10"/>
            <p:cNvSpPr>
              <a:spLocks noEditPoints="1"/>
            </p:cNvSpPr>
            <p:nvPr/>
          </p:nvSpPr>
          <p:spPr bwMode="auto">
            <a:xfrm>
              <a:off x="-1827213" y="1876426"/>
              <a:ext cx="1079500" cy="1455738"/>
            </a:xfrm>
            <a:custGeom>
              <a:avLst/>
              <a:gdLst>
                <a:gd name="T0" fmla="*/ 144 w 287"/>
                <a:gd name="T1" fmla="*/ 0 h 387"/>
                <a:gd name="T2" fmla="*/ 0 w 287"/>
                <a:gd name="T3" fmla="*/ 143 h 387"/>
                <a:gd name="T4" fmla="*/ 26 w 287"/>
                <a:gd name="T5" fmla="*/ 226 h 387"/>
                <a:gd name="T6" fmla="*/ 48 w 287"/>
                <a:gd name="T7" fmla="*/ 280 h 387"/>
                <a:gd name="T8" fmla="*/ 53 w 287"/>
                <a:gd name="T9" fmla="*/ 331 h 387"/>
                <a:gd name="T10" fmla="*/ 109 w 287"/>
                <a:gd name="T11" fmla="*/ 387 h 387"/>
                <a:gd name="T12" fmla="*/ 178 w 287"/>
                <a:gd name="T13" fmla="*/ 387 h 387"/>
                <a:gd name="T14" fmla="*/ 235 w 287"/>
                <a:gd name="T15" fmla="*/ 331 h 387"/>
                <a:gd name="T16" fmla="*/ 239 w 287"/>
                <a:gd name="T17" fmla="*/ 280 h 387"/>
                <a:gd name="T18" fmla="*/ 261 w 287"/>
                <a:gd name="T19" fmla="*/ 226 h 387"/>
                <a:gd name="T20" fmla="*/ 287 w 287"/>
                <a:gd name="T21" fmla="*/ 143 h 387"/>
                <a:gd name="T22" fmla="*/ 144 w 287"/>
                <a:gd name="T23" fmla="*/ 0 h 387"/>
                <a:gd name="T24" fmla="*/ 218 w 287"/>
                <a:gd name="T25" fmla="*/ 206 h 387"/>
                <a:gd name="T26" fmla="*/ 193 w 287"/>
                <a:gd name="T27" fmla="*/ 266 h 387"/>
                <a:gd name="T28" fmla="*/ 187 w 287"/>
                <a:gd name="T29" fmla="*/ 330 h 387"/>
                <a:gd name="T30" fmla="*/ 187 w 287"/>
                <a:gd name="T31" fmla="*/ 331 h 387"/>
                <a:gd name="T32" fmla="*/ 178 w 287"/>
                <a:gd name="T33" fmla="*/ 339 h 387"/>
                <a:gd name="T34" fmla="*/ 109 w 287"/>
                <a:gd name="T35" fmla="*/ 339 h 387"/>
                <a:gd name="T36" fmla="*/ 101 w 287"/>
                <a:gd name="T37" fmla="*/ 331 h 387"/>
                <a:gd name="T38" fmla="*/ 101 w 287"/>
                <a:gd name="T39" fmla="*/ 330 h 387"/>
                <a:gd name="T40" fmla="*/ 94 w 287"/>
                <a:gd name="T41" fmla="*/ 266 h 387"/>
                <a:gd name="T42" fmla="*/ 70 w 287"/>
                <a:gd name="T43" fmla="*/ 206 h 387"/>
                <a:gd name="T44" fmla="*/ 48 w 287"/>
                <a:gd name="T45" fmla="*/ 143 h 387"/>
                <a:gd name="T46" fmla="*/ 144 w 287"/>
                <a:gd name="T47" fmla="*/ 48 h 387"/>
                <a:gd name="T48" fmla="*/ 239 w 287"/>
                <a:gd name="T49" fmla="*/ 143 h 387"/>
                <a:gd name="T50" fmla="*/ 218 w 287"/>
                <a:gd name="T51" fmla="*/ 206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7" h="387">
                  <a:moveTo>
                    <a:pt x="144" y="0"/>
                  </a:moveTo>
                  <a:cubicBezTo>
                    <a:pt x="65" y="0"/>
                    <a:pt x="0" y="64"/>
                    <a:pt x="0" y="143"/>
                  </a:cubicBezTo>
                  <a:cubicBezTo>
                    <a:pt x="0" y="172"/>
                    <a:pt x="13" y="198"/>
                    <a:pt x="26" y="226"/>
                  </a:cubicBezTo>
                  <a:cubicBezTo>
                    <a:pt x="34" y="244"/>
                    <a:pt x="43" y="261"/>
                    <a:pt x="48" y="280"/>
                  </a:cubicBezTo>
                  <a:cubicBezTo>
                    <a:pt x="50" y="286"/>
                    <a:pt x="52" y="311"/>
                    <a:pt x="53" y="331"/>
                  </a:cubicBezTo>
                  <a:cubicBezTo>
                    <a:pt x="53" y="362"/>
                    <a:pt x="78" y="387"/>
                    <a:pt x="109" y="387"/>
                  </a:cubicBezTo>
                  <a:cubicBezTo>
                    <a:pt x="178" y="387"/>
                    <a:pt x="178" y="387"/>
                    <a:pt x="178" y="387"/>
                  </a:cubicBezTo>
                  <a:cubicBezTo>
                    <a:pt x="209" y="387"/>
                    <a:pt x="235" y="362"/>
                    <a:pt x="235" y="331"/>
                  </a:cubicBezTo>
                  <a:cubicBezTo>
                    <a:pt x="235" y="311"/>
                    <a:pt x="237" y="286"/>
                    <a:pt x="239" y="280"/>
                  </a:cubicBezTo>
                  <a:cubicBezTo>
                    <a:pt x="245" y="261"/>
                    <a:pt x="253" y="244"/>
                    <a:pt x="261" y="226"/>
                  </a:cubicBezTo>
                  <a:cubicBezTo>
                    <a:pt x="275" y="198"/>
                    <a:pt x="287" y="172"/>
                    <a:pt x="287" y="143"/>
                  </a:cubicBezTo>
                  <a:cubicBezTo>
                    <a:pt x="287" y="64"/>
                    <a:pt x="223" y="0"/>
                    <a:pt x="144" y="0"/>
                  </a:cubicBezTo>
                  <a:close/>
                  <a:moveTo>
                    <a:pt x="218" y="206"/>
                  </a:moveTo>
                  <a:cubicBezTo>
                    <a:pt x="209" y="224"/>
                    <a:pt x="200" y="244"/>
                    <a:pt x="193" y="266"/>
                  </a:cubicBezTo>
                  <a:cubicBezTo>
                    <a:pt x="189" y="281"/>
                    <a:pt x="187" y="319"/>
                    <a:pt x="187" y="330"/>
                  </a:cubicBezTo>
                  <a:cubicBezTo>
                    <a:pt x="187" y="330"/>
                    <a:pt x="187" y="330"/>
                    <a:pt x="187" y="331"/>
                  </a:cubicBezTo>
                  <a:cubicBezTo>
                    <a:pt x="187" y="335"/>
                    <a:pt x="183" y="339"/>
                    <a:pt x="178" y="339"/>
                  </a:cubicBezTo>
                  <a:cubicBezTo>
                    <a:pt x="109" y="339"/>
                    <a:pt x="109" y="339"/>
                    <a:pt x="109" y="339"/>
                  </a:cubicBezTo>
                  <a:cubicBezTo>
                    <a:pt x="105" y="339"/>
                    <a:pt x="101" y="335"/>
                    <a:pt x="101" y="331"/>
                  </a:cubicBezTo>
                  <a:cubicBezTo>
                    <a:pt x="101" y="330"/>
                    <a:pt x="101" y="330"/>
                    <a:pt x="101" y="330"/>
                  </a:cubicBezTo>
                  <a:cubicBezTo>
                    <a:pt x="101" y="319"/>
                    <a:pt x="99" y="281"/>
                    <a:pt x="94" y="266"/>
                  </a:cubicBezTo>
                  <a:cubicBezTo>
                    <a:pt x="88" y="244"/>
                    <a:pt x="78" y="224"/>
                    <a:pt x="70" y="206"/>
                  </a:cubicBezTo>
                  <a:cubicBezTo>
                    <a:pt x="58" y="182"/>
                    <a:pt x="48" y="161"/>
                    <a:pt x="48" y="143"/>
                  </a:cubicBezTo>
                  <a:cubicBezTo>
                    <a:pt x="48" y="91"/>
                    <a:pt x="91" y="48"/>
                    <a:pt x="144" y="48"/>
                  </a:cubicBezTo>
                  <a:cubicBezTo>
                    <a:pt x="196" y="48"/>
                    <a:pt x="239" y="91"/>
                    <a:pt x="239" y="143"/>
                  </a:cubicBezTo>
                  <a:cubicBezTo>
                    <a:pt x="239" y="161"/>
                    <a:pt x="229" y="182"/>
                    <a:pt x="218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3" name="Freeform 11"/>
            <p:cNvSpPr>
              <a:spLocks/>
            </p:cNvSpPr>
            <p:nvPr/>
          </p:nvSpPr>
          <p:spPr bwMode="auto">
            <a:xfrm>
              <a:off x="-2300288" y="1770063"/>
              <a:ext cx="393700" cy="293688"/>
            </a:xfrm>
            <a:custGeom>
              <a:avLst/>
              <a:gdLst>
                <a:gd name="T0" fmla="*/ 16 w 105"/>
                <a:gd name="T1" fmla="*/ 48 h 78"/>
                <a:gd name="T2" fmla="*/ 66 w 105"/>
                <a:gd name="T3" fmla="*/ 75 h 78"/>
                <a:gd name="T4" fmla="*/ 77 w 105"/>
                <a:gd name="T5" fmla="*/ 78 h 78"/>
                <a:gd name="T6" fmla="*/ 98 w 105"/>
                <a:gd name="T7" fmla="*/ 65 h 78"/>
                <a:gd name="T8" fmla="*/ 88 w 105"/>
                <a:gd name="T9" fmla="*/ 32 h 78"/>
                <a:gd name="T10" fmla="*/ 39 w 105"/>
                <a:gd name="T11" fmla="*/ 6 h 78"/>
                <a:gd name="T12" fmla="*/ 7 w 105"/>
                <a:gd name="T13" fmla="*/ 16 h 78"/>
                <a:gd name="T14" fmla="*/ 16 w 105"/>
                <a:gd name="T15" fmla="*/ 4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8">
                  <a:moveTo>
                    <a:pt x="16" y="48"/>
                  </a:moveTo>
                  <a:cubicBezTo>
                    <a:pt x="66" y="75"/>
                    <a:pt x="66" y="75"/>
                    <a:pt x="66" y="75"/>
                  </a:cubicBezTo>
                  <a:cubicBezTo>
                    <a:pt x="69" y="77"/>
                    <a:pt x="73" y="78"/>
                    <a:pt x="77" y="78"/>
                  </a:cubicBezTo>
                  <a:cubicBezTo>
                    <a:pt x="86" y="78"/>
                    <a:pt x="94" y="73"/>
                    <a:pt x="98" y="65"/>
                  </a:cubicBezTo>
                  <a:cubicBezTo>
                    <a:pt x="105" y="53"/>
                    <a:pt x="100" y="39"/>
                    <a:pt x="88" y="3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7" y="0"/>
                    <a:pt x="13" y="4"/>
                    <a:pt x="7" y="16"/>
                  </a:cubicBezTo>
                  <a:cubicBezTo>
                    <a:pt x="0" y="28"/>
                    <a:pt x="5" y="42"/>
                    <a:pt x="1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4" name="Freeform 12"/>
            <p:cNvSpPr>
              <a:spLocks/>
            </p:cNvSpPr>
            <p:nvPr/>
          </p:nvSpPr>
          <p:spPr bwMode="auto">
            <a:xfrm>
              <a:off x="-1709738" y="1349376"/>
              <a:ext cx="261938" cy="395288"/>
            </a:xfrm>
            <a:custGeom>
              <a:avLst/>
              <a:gdLst>
                <a:gd name="T0" fmla="*/ 21 w 70"/>
                <a:gd name="T1" fmla="*/ 88 h 105"/>
                <a:gd name="T2" fmla="*/ 43 w 70"/>
                <a:gd name="T3" fmla="*/ 105 h 105"/>
                <a:gd name="T4" fmla="*/ 50 w 70"/>
                <a:gd name="T5" fmla="*/ 103 h 105"/>
                <a:gd name="T6" fmla="*/ 66 w 70"/>
                <a:gd name="T7" fmla="*/ 74 h 105"/>
                <a:gd name="T8" fmla="*/ 50 w 70"/>
                <a:gd name="T9" fmla="*/ 20 h 105"/>
                <a:gd name="T10" fmla="*/ 20 w 70"/>
                <a:gd name="T11" fmla="*/ 4 h 105"/>
                <a:gd name="T12" fmla="*/ 4 w 70"/>
                <a:gd name="T13" fmla="*/ 34 h 105"/>
                <a:gd name="T14" fmla="*/ 21 w 70"/>
                <a:gd name="T15" fmla="*/ 8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05">
                  <a:moveTo>
                    <a:pt x="21" y="88"/>
                  </a:moveTo>
                  <a:cubicBezTo>
                    <a:pt x="24" y="98"/>
                    <a:pt x="33" y="105"/>
                    <a:pt x="43" y="105"/>
                  </a:cubicBezTo>
                  <a:cubicBezTo>
                    <a:pt x="46" y="105"/>
                    <a:pt x="48" y="104"/>
                    <a:pt x="50" y="103"/>
                  </a:cubicBezTo>
                  <a:cubicBezTo>
                    <a:pt x="63" y="100"/>
                    <a:pt x="70" y="86"/>
                    <a:pt x="66" y="74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6" y="7"/>
                    <a:pt x="33" y="0"/>
                    <a:pt x="20" y="4"/>
                  </a:cubicBezTo>
                  <a:cubicBezTo>
                    <a:pt x="7" y="8"/>
                    <a:pt x="0" y="21"/>
                    <a:pt x="4" y="34"/>
                  </a:cubicBezTo>
                  <a:lnTo>
                    <a:pt x="21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5" name="Freeform 13"/>
            <p:cNvSpPr>
              <a:spLocks/>
            </p:cNvSpPr>
            <p:nvPr/>
          </p:nvSpPr>
          <p:spPr bwMode="auto">
            <a:xfrm>
              <a:off x="-627063" y="1785938"/>
              <a:ext cx="390525" cy="293688"/>
            </a:xfrm>
            <a:custGeom>
              <a:avLst/>
              <a:gdLst>
                <a:gd name="T0" fmla="*/ 88 w 104"/>
                <a:gd name="T1" fmla="*/ 49 h 78"/>
                <a:gd name="T2" fmla="*/ 98 w 104"/>
                <a:gd name="T3" fmla="*/ 16 h 78"/>
                <a:gd name="T4" fmla="*/ 65 w 104"/>
                <a:gd name="T5" fmla="*/ 6 h 78"/>
                <a:gd name="T6" fmla="*/ 16 w 104"/>
                <a:gd name="T7" fmla="*/ 33 h 78"/>
                <a:gd name="T8" fmla="*/ 6 w 104"/>
                <a:gd name="T9" fmla="*/ 65 h 78"/>
                <a:gd name="T10" fmla="*/ 27 w 104"/>
                <a:gd name="T11" fmla="*/ 78 h 78"/>
                <a:gd name="T12" fmla="*/ 38 w 104"/>
                <a:gd name="T13" fmla="*/ 75 h 78"/>
                <a:gd name="T14" fmla="*/ 88 w 104"/>
                <a:gd name="T15" fmla="*/ 4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78">
                  <a:moveTo>
                    <a:pt x="88" y="49"/>
                  </a:moveTo>
                  <a:cubicBezTo>
                    <a:pt x="99" y="43"/>
                    <a:pt x="104" y="28"/>
                    <a:pt x="98" y="16"/>
                  </a:cubicBezTo>
                  <a:cubicBezTo>
                    <a:pt x="91" y="5"/>
                    <a:pt x="77" y="0"/>
                    <a:pt x="65" y="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4" y="39"/>
                    <a:pt x="0" y="54"/>
                    <a:pt x="6" y="65"/>
                  </a:cubicBezTo>
                  <a:cubicBezTo>
                    <a:pt x="10" y="73"/>
                    <a:pt x="18" y="78"/>
                    <a:pt x="27" y="78"/>
                  </a:cubicBezTo>
                  <a:cubicBezTo>
                    <a:pt x="31" y="78"/>
                    <a:pt x="35" y="77"/>
                    <a:pt x="38" y="75"/>
                  </a:cubicBezTo>
                  <a:lnTo>
                    <a:pt x="88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6" name="Freeform 14"/>
            <p:cNvSpPr>
              <a:spLocks/>
            </p:cNvSpPr>
            <p:nvPr/>
          </p:nvSpPr>
          <p:spPr bwMode="auto">
            <a:xfrm>
              <a:off x="-522288" y="2401888"/>
              <a:ext cx="390525" cy="188913"/>
            </a:xfrm>
            <a:custGeom>
              <a:avLst/>
              <a:gdLst>
                <a:gd name="T0" fmla="*/ 80 w 104"/>
                <a:gd name="T1" fmla="*/ 2 h 50"/>
                <a:gd name="T2" fmla="*/ 24 w 104"/>
                <a:gd name="T3" fmla="*/ 1 h 50"/>
                <a:gd name="T4" fmla="*/ 0 w 104"/>
                <a:gd name="T5" fmla="*/ 24 h 50"/>
                <a:gd name="T6" fmla="*/ 23 w 104"/>
                <a:gd name="T7" fmla="*/ 49 h 50"/>
                <a:gd name="T8" fmla="*/ 79 w 104"/>
                <a:gd name="T9" fmla="*/ 50 h 50"/>
                <a:gd name="T10" fmla="*/ 80 w 104"/>
                <a:gd name="T11" fmla="*/ 50 h 50"/>
                <a:gd name="T12" fmla="*/ 104 w 104"/>
                <a:gd name="T13" fmla="*/ 26 h 50"/>
                <a:gd name="T14" fmla="*/ 80 w 104"/>
                <a:gd name="T1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50">
                  <a:moveTo>
                    <a:pt x="80" y="2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3" y="49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93" y="50"/>
                    <a:pt x="104" y="39"/>
                    <a:pt x="104" y="26"/>
                  </a:cubicBezTo>
                  <a:cubicBezTo>
                    <a:pt x="104" y="13"/>
                    <a:pt x="94" y="2"/>
                    <a:pt x="8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7" name="Freeform 15"/>
            <p:cNvSpPr>
              <a:spLocks/>
            </p:cNvSpPr>
            <p:nvPr/>
          </p:nvSpPr>
          <p:spPr bwMode="auto">
            <a:xfrm>
              <a:off x="-2443163" y="2395538"/>
              <a:ext cx="393700" cy="187325"/>
            </a:xfrm>
            <a:custGeom>
              <a:avLst/>
              <a:gdLst>
                <a:gd name="T0" fmla="*/ 24 w 105"/>
                <a:gd name="T1" fmla="*/ 48 h 50"/>
                <a:gd name="T2" fmla="*/ 80 w 105"/>
                <a:gd name="T3" fmla="*/ 50 h 50"/>
                <a:gd name="T4" fmla="*/ 81 w 105"/>
                <a:gd name="T5" fmla="*/ 50 h 50"/>
                <a:gd name="T6" fmla="*/ 105 w 105"/>
                <a:gd name="T7" fmla="*/ 26 h 50"/>
                <a:gd name="T8" fmla="*/ 81 w 105"/>
                <a:gd name="T9" fmla="*/ 2 h 50"/>
                <a:gd name="T10" fmla="*/ 25 w 105"/>
                <a:gd name="T11" fmla="*/ 0 h 50"/>
                <a:gd name="T12" fmla="*/ 1 w 105"/>
                <a:gd name="T13" fmla="*/ 24 h 50"/>
                <a:gd name="T14" fmla="*/ 24 w 105"/>
                <a:gd name="T1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50">
                  <a:moveTo>
                    <a:pt x="24" y="48"/>
                  </a:moveTo>
                  <a:cubicBezTo>
                    <a:pt x="80" y="50"/>
                    <a:pt x="80" y="50"/>
                    <a:pt x="80" y="50"/>
                  </a:cubicBezTo>
                  <a:cubicBezTo>
                    <a:pt x="80" y="50"/>
                    <a:pt x="81" y="50"/>
                    <a:pt x="81" y="50"/>
                  </a:cubicBezTo>
                  <a:cubicBezTo>
                    <a:pt x="94" y="50"/>
                    <a:pt x="104" y="39"/>
                    <a:pt x="105" y="26"/>
                  </a:cubicBezTo>
                  <a:cubicBezTo>
                    <a:pt x="105" y="13"/>
                    <a:pt x="95" y="2"/>
                    <a:pt x="81" y="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1" y="10"/>
                    <a:pt x="1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8" name="Freeform 16"/>
            <p:cNvSpPr>
              <a:spLocks/>
            </p:cNvSpPr>
            <p:nvPr/>
          </p:nvSpPr>
          <p:spPr bwMode="auto">
            <a:xfrm>
              <a:off x="-1052513" y="1368426"/>
              <a:ext cx="285750" cy="387350"/>
            </a:xfrm>
            <a:custGeom>
              <a:avLst/>
              <a:gdLst>
                <a:gd name="T0" fmla="*/ 18 w 76"/>
                <a:gd name="T1" fmla="*/ 101 h 103"/>
                <a:gd name="T2" fmla="*/ 27 w 76"/>
                <a:gd name="T3" fmla="*/ 103 h 103"/>
                <a:gd name="T4" fmla="*/ 49 w 76"/>
                <a:gd name="T5" fmla="*/ 88 h 103"/>
                <a:gd name="T6" fmla="*/ 71 w 76"/>
                <a:gd name="T7" fmla="*/ 36 h 103"/>
                <a:gd name="T8" fmla="*/ 58 w 76"/>
                <a:gd name="T9" fmla="*/ 5 h 103"/>
                <a:gd name="T10" fmla="*/ 26 w 76"/>
                <a:gd name="T11" fmla="*/ 18 h 103"/>
                <a:gd name="T12" fmla="*/ 5 w 76"/>
                <a:gd name="T13" fmla="*/ 70 h 103"/>
                <a:gd name="T14" fmla="*/ 18 w 76"/>
                <a:gd name="T15" fmla="*/ 10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103">
                  <a:moveTo>
                    <a:pt x="18" y="101"/>
                  </a:moveTo>
                  <a:cubicBezTo>
                    <a:pt x="21" y="102"/>
                    <a:pt x="24" y="103"/>
                    <a:pt x="27" y="103"/>
                  </a:cubicBezTo>
                  <a:cubicBezTo>
                    <a:pt x="37" y="103"/>
                    <a:pt x="46" y="97"/>
                    <a:pt x="49" y="88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6" y="24"/>
                    <a:pt x="70" y="10"/>
                    <a:pt x="58" y="5"/>
                  </a:cubicBezTo>
                  <a:cubicBezTo>
                    <a:pt x="45" y="0"/>
                    <a:pt x="31" y="6"/>
                    <a:pt x="26" y="18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0" y="82"/>
                    <a:pt x="6" y="96"/>
                    <a:pt x="18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7637113" y="249879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公平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性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C3C36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50" name="Group 14"/>
          <p:cNvGrpSpPr/>
          <p:nvPr/>
        </p:nvGrpSpPr>
        <p:grpSpPr>
          <a:xfrm>
            <a:off x="6901834" y="2465882"/>
            <a:ext cx="555768" cy="523220"/>
            <a:chOff x="-3902075" y="1182688"/>
            <a:chExt cx="3648075" cy="4013201"/>
          </a:xfrm>
          <a:solidFill>
            <a:schemeClr val="tx1"/>
          </a:solidFill>
        </p:grpSpPr>
        <p:sp>
          <p:nvSpPr>
            <p:cNvPr id="51" name="Freeform 20"/>
            <p:cNvSpPr>
              <a:spLocks/>
            </p:cNvSpPr>
            <p:nvPr/>
          </p:nvSpPr>
          <p:spPr bwMode="auto">
            <a:xfrm>
              <a:off x="-3902075" y="1946276"/>
              <a:ext cx="3249613" cy="3249613"/>
            </a:xfrm>
            <a:custGeom>
              <a:avLst/>
              <a:gdLst>
                <a:gd name="T0" fmla="*/ 1933 w 2047"/>
                <a:gd name="T1" fmla="*/ 1933 h 2047"/>
                <a:gd name="T2" fmla="*/ 113 w 2047"/>
                <a:gd name="T3" fmla="*/ 1933 h 2047"/>
                <a:gd name="T4" fmla="*/ 113 w 2047"/>
                <a:gd name="T5" fmla="*/ 114 h 2047"/>
                <a:gd name="T6" fmla="*/ 516 w 2047"/>
                <a:gd name="T7" fmla="*/ 114 h 2047"/>
                <a:gd name="T8" fmla="*/ 516 w 2047"/>
                <a:gd name="T9" fmla="*/ 0 h 2047"/>
                <a:gd name="T10" fmla="*/ 0 w 2047"/>
                <a:gd name="T11" fmla="*/ 0 h 2047"/>
                <a:gd name="T12" fmla="*/ 0 w 2047"/>
                <a:gd name="T13" fmla="*/ 2047 h 2047"/>
                <a:gd name="T14" fmla="*/ 2047 w 2047"/>
                <a:gd name="T15" fmla="*/ 2047 h 2047"/>
                <a:gd name="T16" fmla="*/ 2047 w 2047"/>
                <a:gd name="T17" fmla="*/ 1689 h 2047"/>
                <a:gd name="T18" fmla="*/ 1933 w 2047"/>
                <a:gd name="T19" fmla="*/ 1689 h 2047"/>
                <a:gd name="T20" fmla="*/ 1933 w 2047"/>
                <a:gd name="T21" fmla="*/ 1933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7" h="2047">
                  <a:moveTo>
                    <a:pt x="1933" y="1933"/>
                  </a:moveTo>
                  <a:lnTo>
                    <a:pt x="113" y="1933"/>
                  </a:lnTo>
                  <a:lnTo>
                    <a:pt x="113" y="114"/>
                  </a:lnTo>
                  <a:lnTo>
                    <a:pt x="516" y="114"/>
                  </a:lnTo>
                  <a:lnTo>
                    <a:pt x="516" y="0"/>
                  </a:lnTo>
                  <a:lnTo>
                    <a:pt x="0" y="0"/>
                  </a:lnTo>
                  <a:lnTo>
                    <a:pt x="0" y="2047"/>
                  </a:lnTo>
                  <a:lnTo>
                    <a:pt x="2047" y="2047"/>
                  </a:lnTo>
                  <a:lnTo>
                    <a:pt x="2047" y="1689"/>
                  </a:lnTo>
                  <a:lnTo>
                    <a:pt x="1933" y="1689"/>
                  </a:lnTo>
                  <a:lnTo>
                    <a:pt x="1933" y="19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2" name="Freeform 21"/>
            <p:cNvSpPr>
              <a:spLocks noEditPoints="1"/>
            </p:cNvSpPr>
            <p:nvPr/>
          </p:nvSpPr>
          <p:spPr bwMode="auto">
            <a:xfrm>
              <a:off x="-3079750" y="1182688"/>
              <a:ext cx="2825750" cy="3167063"/>
            </a:xfrm>
            <a:custGeom>
              <a:avLst/>
              <a:gdLst>
                <a:gd name="T0" fmla="*/ 751 w 751"/>
                <a:gd name="T1" fmla="*/ 504 h 842"/>
                <a:gd name="T2" fmla="*/ 750 w 751"/>
                <a:gd name="T3" fmla="*/ 401 h 842"/>
                <a:gd name="T4" fmla="*/ 647 w 751"/>
                <a:gd name="T5" fmla="*/ 300 h 842"/>
                <a:gd name="T6" fmla="*/ 556 w 751"/>
                <a:gd name="T7" fmla="*/ 301 h 842"/>
                <a:gd name="T8" fmla="*/ 553 w 751"/>
                <a:gd name="T9" fmla="*/ 239 h 842"/>
                <a:gd name="T10" fmla="*/ 550 w 751"/>
                <a:gd name="T11" fmla="*/ 47 h 842"/>
                <a:gd name="T12" fmla="*/ 472 w 751"/>
                <a:gd name="T13" fmla="*/ 0 h 842"/>
                <a:gd name="T14" fmla="*/ 397 w 751"/>
                <a:gd name="T15" fmla="*/ 59 h 842"/>
                <a:gd name="T16" fmla="*/ 390 w 751"/>
                <a:gd name="T17" fmla="*/ 96 h 842"/>
                <a:gd name="T18" fmla="*/ 220 w 751"/>
                <a:gd name="T19" fmla="*/ 374 h 842"/>
                <a:gd name="T20" fmla="*/ 48 w 751"/>
                <a:gd name="T21" fmla="*/ 374 h 842"/>
                <a:gd name="T22" fmla="*/ 0 w 751"/>
                <a:gd name="T23" fmla="*/ 422 h 842"/>
                <a:gd name="T24" fmla="*/ 0 w 751"/>
                <a:gd name="T25" fmla="*/ 842 h 842"/>
                <a:gd name="T26" fmla="*/ 176 w 751"/>
                <a:gd name="T27" fmla="*/ 842 h 842"/>
                <a:gd name="T28" fmla="*/ 224 w 751"/>
                <a:gd name="T29" fmla="*/ 805 h 842"/>
                <a:gd name="T30" fmla="*/ 395 w 751"/>
                <a:gd name="T31" fmla="*/ 805 h 842"/>
                <a:gd name="T32" fmla="*/ 498 w 751"/>
                <a:gd name="T33" fmla="*/ 804 h 842"/>
                <a:gd name="T34" fmla="*/ 632 w 751"/>
                <a:gd name="T35" fmla="*/ 795 h 842"/>
                <a:gd name="T36" fmla="*/ 714 w 751"/>
                <a:gd name="T37" fmla="*/ 669 h 842"/>
                <a:gd name="T38" fmla="*/ 730 w 751"/>
                <a:gd name="T39" fmla="*/ 566 h 842"/>
                <a:gd name="T40" fmla="*/ 48 w 751"/>
                <a:gd name="T41" fmla="*/ 794 h 842"/>
                <a:gd name="T42" fmla="*/ 176 w 751"/>
                <a:gd name="T43" fmla="*/ 422 h 842"/>
                <a:gd name="T44" fmla="*/ 690 w 751"/>
                <a:gd name="T45" fmla="*/ 604 h 842"/>
                <a:gd name="T46" fmla="*/ 651 w 751"/>
                <a:gd name="T47" fmla="*/ 659 h 842"/>
                <a:gd name="T48" fmla="*/ 625 w 751"/>
                <a:gd name="T49" fmla="*/ 747 h 842"/>
                <a:gd name="T50" fmla="*/ 473 w 751"/>
                <a:gd name="T51" fmla="*/ 757 h 842"/>
                <a:gd name="T52" fmla="*/ 228 w 751"/>
                <a:gd name="T53" fmla="*/ 757 h 842"/>
                <a:gd name="T54" fmla="*/ 254 w 751"/>
                <a:gd name="T55" fmla="*/ 417 h 842"/>
                <a:gd name="T56" fmla="*/ 437 w 751"/>
                <a:gd name="T57" fmla="*/ 107 h 842"/>
                <a:gd name="T58" fmla="*/ 472 w 751"/>
                <a:gd name="T59" fmla="*/ 48 h 842"/>
                <a:gd name="T60" fmla="*/ 509 w 751"/>
                <a:gd name="T61" fmla="*/ 72 h 842"/>
                <a:gd name="T62" fmla="*/ 473 w 751"/>
                <a:gd name="T63" fmla="*/ 295 h 842"/>
                <a:gd name="T64" fmla="*/ 490 w 751"/>
                <a:gd name="T65" fmla="*/ 351 h 842"/>
                <a:gd name="T66" fmla="*/ 621 w 751"/>
                <a:gd name="T67" fmla="*/ 347 h 842"/>
                <a:gd name="T68" fmla="*/ 649 w 751"/>
                <a:gd name="T69" fmla="*/ 348 h 842"/>
                <a:gd name="T70" fmla="*/ 665 w 751"/>
                <a:gd name="T71" fmla="*/ 451 h 842"/>
                <a:gd name="T72" fmla="*/ 661 w 751"/>
                <a:gd name="T73" fmla="*/ 557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1" h="842">
                  <a:moveTo>
                    <a:pt x="730" y="566"/>
                  </a:moveTo>
                  <a:cubicBezTo>
                    <a:pt x="744" y="549"/>
                    <a:pt x="751" y="527"/>
                    <a:pt x="751" y="504"/>
                  </a:cubicBezTo>
                  <a:cubicBezTo>
                    <a:pt x="751" y="484"/>
                    <a:pt x="746" y="466"/>
                    <a:pt x="737" y="451"/>
                  </a:cubicBezTo>
                  <a:cubicBezTo>
                    <a:pt x="745" y="436"/>
                    <a:pt x="750" y="419"/>
                    <a:pt x="750" y="401"/>
                  </a:cubicBezTo>
                  <a:cubicBezTo>
                    <a:pt x="750" y="345"/>
                    <a:pt x="704" y="300"/>
                    <a:pt x="649" y="300"/>
                  </a:cubicBezTo>
                  <a:cubicBezTo>
                    <a:pt x="648" y="300"/>
                    <a:pt x="647" y="300"/>
                    <a:pt x="647" y="300"/>
                  </a:cubicBezTo>
                  <a:cubicBezTo>
                    <a:pt x="638" y="299"/>
                    <a:pt x="629" y="299"/>
                    <a:pt x="621" y="299"/>
                  </a:cubicBezTo>
                  <a:cubicBezTo>
                    <a:pt x="597" y="299"/>
                    <a:pt x="577" y="300"/>
                    <a:pt x="556" y="301"/>
                  </a:cubicBezTo>
                  <a:cubicBezTo>
                    <a:pt x="546" y="301"/>
                    <a:pt x="535" y="301"/>
                    <a:pt x="524" y="302"/>
                  </a:cubicBezTo>
                  <a:cubicBezTo>
                    <a:pt x="535" y="280"/>
                    <a:pt x="543" y="261"/>
                    <a:pt x="553" y="239"/>
                  </a:cubicBezTo>
                  <a:cubicBezTo>
                    <a:pt x="557" y="230"/>
                    <a:pt x="557" y="230"/>
                    <a:pt x="557" y="230"/>
                  </a:cubicBezTo>
                  <a:cubicBezTo>
                    <a:pt x="586" y="163"/>
                    <a:pt x="584" y="101"/>
                    <a:pt x="550" y="47"/>
                  </a:cubicBezTo>
                  <a:cubicBezTo>
                    <a:pt x="542" y="35"/>
                    <a:pt x="523" y="4"/>
                    <a:pt x="482" y="0"/>
                  </a:cubicBezTo>
                  <a:cubicBezTo>
                    <a:pt x="479" y="0"/>
                    <a:pt x="475" y="0"/>
                    <a:pt x="472" y="0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435" y="0"/>
                    <a:pt x="406" y="22"/>
                    <a:pt x="397" y="59"/>
                  </a:cubicBezTo>
                  <a:cubicBezTo>
                    <a:pt x="395" y="68"/>
                    <a:pt x="393" y="76"/>
                    <a:pt x="392" y="84"/>
                  </a:cubicBezTo>
                  <a:cubicBezTo>
                    <a:pt x="392" y="88"/>
                    <a:pt x="391" y="93"/>
                    <a:pt x="390" y="96"/>
                  </a:cubicBezTo>
                  <a:cubicBezTo>
                    <a:pt x="384" y="125"/>
                    <a:pt x="366" y="161"/>
                    <a:pt x="351" y="176"/>
                  </a:cubicBezTo>
                  <a:cubicBezTo>
                    <a:pt x="297" y="231"/>
                    <a:pt x="244" y="322"/>
                    <a:pt x="220" y="374"/>
                  </a:cubicBezTo>
                  <a:cubicBezTo>
                    <a:pt x="176" y="374"/>
                    <a:pt x="176" y="374"/>
                    <a:pt x="176" y="374"/>
                  </a:cubicBezTo>
                  <a:cubicBezTo>
                    <a:pt x="48" y="374"/>
                    <a:pt x="48" y="374"/>
                    <a:pt x="48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0" y="794"/>
                    <a:pt x="0" y="794"/>
                    <a:pt x="0" y="794"/>
                  </a:cubicBezTo>
                  <a:cubicBezTo>
                    <a:pt x="0" y="842"/>
                    <a:pt x="0" y="842"/>
                    <a:pt x="0" y="842"/>
                  </a:cubicBezTo>
                  <a:cubicBezTo>
                    <a:pt x="48" y="842"/>
                    <a:pt x="48" y="842"/>
                    <a:pt x="48" y="842"/>
                  </a:cubicBezTo>
                  <a:cubicBezTo>
                    <a:pt x="176" y="842"/>
                    <a:pt x="176" y="842"/>
                    <a:pt x="176" y="842"/>
                  </a:cubicBezTo>
                  <a:cubicBezTo>
                    <a:pt x="224" y="842"/>
                    <a:pt x="224" y="842"/>
                    <a:pt x="224" y="842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7" y="805"/>
                    <a:pt x="227" y="805"/>
                    <a:pt x="227" y="805"/>
                  </a:cubicBezTo>
                  <a:cubicBezTo>
                    <a:pt x="228" y="805"/>
                    <a:pt x="322" y="805"/>
                    <a:pt x="395" y="805"/>
                  </a:cubicBezTo>
                  <a:cubicBezTo>
                    <a:pt x="435" y="805"/>
                    <a:pt x="462" y="805"/>
                    <a:pt x="475" y="805"/>
                  </a:cubicBezTo>
                  <a:cubicBezTo>
                    <a:pt x="482" y="804"/>
                    <a:pt x="490" y="804"/>
                    <a:pt x="498" y="804"/>
                  </a:cubicBezTo>
                  <a:cubicBezTo>
                    <a:pt x="540" y="803"/>
                    <a:pt x="583" y="801"/>
                    <a:pt x="627" y="796"/>
                  </a:cubicBezTo>
                  <a:cubicBezTo>
                    <a:pt x="629" y="795"/>
                    <a:pt x="630" y="795"/>
                    <a:pt x="632" y="795"/>
                  </a:cubicBezTo>
                  <a:cubicBezTo>
                    <a:pt x="681" y="789"/>
                    <a:pt x="718" y="748"/>
                    <a:pt x="718" y="698"/>
                  </a:cubicBezTo>
                  <a:cubicBezTo>
                    <a:pt x="718" y="688"/>
                    <a:pt x="716" y="679"/>
                    <a:pt x="714" y="669"/>
                  </a:cubicBezTo>
                  <a:cubicBezTo>
                    <a:pt x="729" y="652"/>
                    <a:pt x="738" y="629"/>
                    <a:pt x="738" y="604"/>
                  </a:cubicBezTo>
                  <a:cubicBezTo>
                    <a:pt x="738" y="591"/>
                    <a:pt x="735" y="578"/>
                    <a:pt x="730" y="566"/>
                  </a:cubicBezTo>
                  <a:close/>
                  <a:moveTo>
                    <a:pt x="176" y="794"/>
                  </a:moveTo>
                  <a:cubicBezTo>
                    <a:pt x="48" y="794"/>
                    <a:pt x="48" y="794"/>
                    <a:pt x="48" y="794"/>
                  </a:cubicBezTo>
                  <a:cubicBezTo>
                    <a:pt x="48" y="422"/>
                    <a:pt x="48" y="422"/>
                    <a:pt x="48" y="422"/>
                  </a:cubicBezTo>
                  <a:cubicBezTo>
                    <a:pt x="176" y="422"/>
                    <a:pt x="176" y="422"/>
                    <a:pt x="176" y="422"/>
                  </a:cubicBezTo>
                  <a:lnTo>
                    <a:pt x="176" y="794"/>
                  </a:lnTo>
                  <a:close/>
                  <a:moveTo>
                    <a:pt x="690" y="604"/>
                  </a:moveTo>
                  <a:cubicBezTo>
                    <a:pt x="690" y="629"/>
                    <a:pt x="673" y="649"/>
                    <a:pt x="651" y="655"/>
                  </a:cubicBezTo>
                  <a:cubicBezTo>
                    <a:pt x="651" y="657"/>
                    <a:pt x="651" y="658"/>
                    <a:pt x="651" y="659"/>
                  </a:cubicBezTo>
                  <a:cubicBezTo>
                    <a:pt x="662" y="668"/>
                    <a:pt x="670" y="682"/>
                    <a:pt x="670" y="698"/>
                  </a:cubicBezTo>
                  <a:cubicBezTo>
                    <a:pt x="670" y="724"/>
                    <a:pt x="650" y="745"/>
                    <a:pt x="625" y="747"/>
                  </a:cubicBezTo>
                  <a:cubicBezTo>
                    <a:pt x="624" y="747"/>
                    <a:pt x="622" y="748"/>
                    <a:pt x="620" y="748"/>
                  </a:cubicBezTo>
                  <a:cubicBezTo>
                    <a:pt x="572" y="755"/>
                    <a:pt x="522" y="755"/>
                    <a:pt x="473" y="757"/>
                  </a:cubicBezTo>
                  <a:cubicBezTo>
                    <a:pt x="459" y="757"/>
                    <a:pt x="429" y="757"/>
                    <a:pt x="395" y="757"/>
                  </a:cubicBezTo>
                  <a:cubicBezTo>
                    <a:pt x="321" y="757"/>
                    <a:pt x="228" y="757"/>
                    <a:pt x="228" y="757"/>
                  </a:cubicBezTo>
                  <a:cubicBezTo>
                    <a:pt x="228" y="433"/>
                    <a:pt x="228" y="433"/>
                    <a:pt x="228" y="433"/>
                  </a:cubicBezTo>
                  <a:cubicBezTo>
                    <a:pt x="228" y="433"/>
                    <a:pt x="243" y="433"/>
                    <a:pt x="254" y="417"/>
                  </a:cubicBezTo>
                  <a:cubicBezTo>
                    <a:pt x="263" y="388"/>
                    <a:pt x="323" y="273"/>
                    <a:pt x="385" y="210"/>
                  </a:cubicBezTo>
                  <a:cubicBezTo>
                    <a:pt x="409" y="186"/>
                    <a:pt x="430" y="140"/>
                    <a:pt x="437" y="107"/>
                  </a:cubicBezTo>
                  <a:cubicBezTo>
                    <a:pt x="440" y="95"/>
                    <a:pt x="440" y="83"/>
                    <a:pt x="443" y="71"/>
                  </a:cubicBezTo>
                  <a:cubicBezTo>
                    <a:pt x="447" y="55"/>
                    <a:pt x="457" y="48"/>
                    <a:pt x="472" y="48"/>
                  </a:cubicBezTo>
                  <a:cubicBezTo>
                    <a:pt x="474" y="48"/>
                    <a:pt x="476" y="48"/>
                    <a:pt x="478" y="48"/>
                  </a:cubicBezTo>
                  <a:cubicBezTo>
                    <a:pt x="493" y="49"/>
                    <a:pt x="502" y="60"/>
                    <a:pt x="509" y="72"/>
                  </a:cubicBezTo>
                  <a:cubicBezTo>
                    <a:pt x="537" y="117"/>
                    <a:pt x="533" y="165"/>
                    <a:pt x="513" y="211"/>
                  </a:cubicBezTo>
                  <a:cubicBezTo>
                    <a:pt x="499" y="242"/>
                    <a:pt x="490" y="265"/>
                    <a:pt x="473" y="295"/>
                  </a:cubicBezTo>
                  <a:cubicBezTo>
                    <a:pt x="466" y="308"/>
                    <a:pt x="458" y="325"/>
                    <a:pt x="468" y="341"/>
                  </a:cubicBezTo>
                  <a:cubicBezTo>
                    <a:pt x="474" y="349"/>
                    <a:pt x="482" y="351"/>
                    <a:pt x="490" y="351"/>
                  </a:cubicBezTo>
                  <a:cubicBezTo>
                    <a:pt x="497" y="351"/>
                    <a:pt x="504" y="350"/>
                    <a:pt x="511" y="350"/>
                  </a:cubicBezTo>
                  <a:cubicBezTo>
                    <a:pt x="554" y="349"/>
                    <a:pt x="583" y="347"/>
                    <a:pt x="621" y="347"/>
                  </a:cubicBezTo>
                  <a:cubicBezTo>
                    <a:pt x="629" y="347"/>
                    <a:pt x="638" y="347"/>
                    <a:pt x="647" y="348"/>
                  </a:cubicBezTo>
                  <a:cubicBezTo>
                    <a:pt x="648" y="348"/>
                    <a:pt x="648" y="348"/>
                    <a:pt x="649" y="348"/>
                  </a:cubicBezTo>
                  <a:cubicBezTo>
                    <a:pt x="678" y="348"/>
                    <a:pt x="702" y="371"/>
                    <a:pt x="702" y="401"/>
                  </a:cubicBezTo>
                  <a:cubicBezTo>
                    <a:pt x="702" y="424"/>
                    <a:pt x="686" y="445"/>
                    <a:pt x="665" y="451"/>
                  </a:cubicBezTo>
                  <a:cubicBezTo>
                    <a:pt x="687" y="458"/>
                    <a:pt x="703" y="479"/>
                    <a:pt x="703" y="504"/>
                  </a:cubicBezTo>
                  <a:cubicBezTo>
                    <a:pt x="703" y="530"/>
                    <a:pt x="685" y="551"/>
                    <a:pt x="661" y="557"/>
                  </a:cubicBezTo>
                  <a:cubicBezTo>
                    <a:pt x="678" y="566"/>
                    <a:pt x="690" y="584"/>
                    <a:pt x="690" y="6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339993" y="395616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目录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3C3C3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90"/>
                    </a14:imgEffect>
                    <a14:imgEffect>
                      <a14:saturation sa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127" b="25127"/>
          <a:stretch>
            <a:fillRect/>
          </a:stretch>
        </p:blipFill>
        <p:spPr>
          <a:blipFill dpi="0" rotWithShape="1">
            <a:blip r:embed="rId4"/>
            <a:srcRect/>
            <a:stretch>
              <a:fillRect/>
            </a:stretch>
          </a:blipFill>
          <a:effectLst>
            <a:outerShdw blurRad="50800" dist="50800" sx="1000" sy="1000" algn="ctr" rotWithShape="0">
              <a:srgbClr val="000000"/>
            </a:outerShdw>
          </a:effectLst>
        </p:spPr>
      </p:pic>
      <p:sp>
        <p:nvSpPr>
          <p:cNvPr id="54" name="文本框 53"/>
          <p:cNvSpPr txBox="1"/>
          <p:nvPr/>
        </p:nvSpPr>
        <p:spPr>
          <a:xfrm>
            <a:off x="2041138" y="497233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药品基本信息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106CB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55" name="Group 284"/>
          <p:cNvGrpSpPr/>
          <p:nvPr/>
        </p:nvGrpSpPr>
        <p:grpSpPr>
          <a:xfrm>
            <a:off x="1406246" y="4907629"/>
            <a:ext cx="604604" cy="456758"/>
            <a:chOff x="-4600575" y="1592263"/>
            <a:chExt cx="4446587" cy="3724275"/>
          </a:xfrm>
          <a:solidFill>
            <a:schemeClr val="tx1"/>
          </a:solidFill>
        </p:grpSpPr>
        <p:sp>
          <p:nvSpPr>
            <p:cNvPr id="56" name="Freeform 22"/>
            <p:cNvSpPr>
              <a:spLocks/>
            </p:cNvSpPr>
            <p:nvPr/>
          </p:nvSpPr>
          <p:spPr bwMode="auto">
            <a:xfrm>
              <a:off x="-4600575" y="2065338"/>
              <a:ext cx="3246438" cy="3251200"/>
            </a:xfrm>
            <a:custGeom>
              <a:avLst/>
              <a:gdLst>
                <a:gd name="T0" fmla="*/ 1932 w 2045"/>
                <a:gd name="T1" fmla="*/ 1934 h 2048"/>
                <a:gd name="T2" fmla="*/ 113 w 2045"/>
                <a:gd name="T3" fmla="*/ 1934 h 2048"/>
                <a:gd name="T4" fmla="*/ 113 w 2045"/>
                <a:gd name="T5" fmla="*/ 114 h 2048"/>
                <a:gd name="T6" fmla="*/ 1231 w 2045"/>
                <a:gd name="T7" fmla="*/ 114 h 2048"/>
                <a:gd name="T8" fmla="*/ 1231 w 2045"/>
                <a:gd name="T9" fmla="*/ 0 h 2048"/>
                <a:gd name="T10" fmla="*/ 0 w 2045"/>
                <a:gd name="T11" fmla="*/ 0 h 2048"/>
                <a:gd name="T12" fmla="*/ 0 w 2045"/>
                <a:gd name="T13" fmla="*/ 2048 h 2048"/>
                <a:gd name="T14" fmla="*/ 2045 w 2045"/>
                <a:gd name="T15" fmla="*/ 2048 h 2048"/>
                <a:gd name="T16" fmla="*/ 2045 w 2045"/>
                <a:gd name="T17" fmla="*/ 1533 h 2048"/>
                <a:gd name="T18" fmla="*/ 1932 w 2045"/>
                <a:gd name="T19" fmla="*/ 1533 h 2048"/>
                <a:gd name="T20" fmla="*/ 1932 w 2045"/>
                <a:gd name="T21" fmla="*/ 193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5" h="2048">
                  <a:moveTo>
                    <a:pt x="1932" y="1934"/>
                  </a:moveTo>
                  <a:lnTo>
                    <a:pt x="113" y="1934"/>
                  </a:lnTo>
                  <a:lnTo>
                    <a:pt x="113" y="114"/>
                  </a:lnTo>
                  <a:lnTo>
                    <a:pt x="1231" y="114"/>
                  </a:lnTo>
                  <a:lnTo>
                    <a:pt x="1231" y="0"/>
                  </a:lnTo>
                  <a:lnTo>
                    <a:pt x="0" y="0"/>
                  </a:lnTo>
                  <a:lnTo>
                    <a:pt x="0" y="2048"/>
                  </a:lnTo>
                  <a:lnTo>
                    <a:pt x="2045" y="2048"/>
                  </a:lnTo>
                  <a:lnTo>
                    <a:pt x="2045" y="1533"/>
                  </a:lnTo>
                  <a:lnTo>
                    <a:pt x="1932" y="1533"/>
                  </a:lnTo>
                  <a:lnTo>
                    <a:pt x="1932" y="19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7" name="Freeform 23"/>
            <p:cNvSpPr>
              <a:spLocks/>
            </p:cNvSpPr>
            <p:nvPr/>
          </p:nvSpPr>
          <p:spPr bwMode="auto">
            <a:xfrm>
              <a:off x="-4000500" y="4078288"/>
              <a:ext cx="977900" cy="180975"/>
            </a:xfrm>
            <a:custGeom>
              <a:avLst/>
              <a:gdLst>
                <a:gd name="T0" fmla="*/ 588 w 616"/>
                <a:gd name="T1" fmla="*/ 114 h 114"/>
                <a:gd name="T2" fmla="*/ 616 w 616"/>
                <a:gd name="T3" fmla="*/ 0 h 114"/>
                <a:gd name="T4" fmla="*/ 0 w 616"/>
                <a:gd name="T5" fmla="*/ 0 h 114"/>
                <a:gd name="T6" fmla="*/ 0 w 616"/>
                <a:gd name="T7" fmla="*/ 114 h 114"/>
                <a:gd name="T8" fmla="*/ 588 w 616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6" h="114">
                  <a:moveTo>
                    <a:pt x="588" y="114"/>
                  </a:moveTo>
                  <a:lnTo>
                    <a:pt x="616" y="0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588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8" name="Freeform 24"/>
            <p:cNvSpPr>
              <a:spLocks noEditPoints="1"/>
            </p:cNvSpPr>
            <p:nvPr/>
          </p:nvSpPr>
          <p:spPr bwMode="auto">
            <a:xfrm>
              <a:off x="-2887663" y="1592263"/>
              <a:ext cx="2733675" cy="2667000"/>
            </a:xfrm>
            <a:custGeom>
              <a:avLst/>
              <a:gdLst>
                <a:gd name="T0" fmla="*/ 655 w 727"/>
                <a:gd name="T1" fmla="*/ 54 h 709"/>
                <a:gd name="T2" fmla="*/ 562 w 727"/>
                <a:gd name="T3" fmla="*/ 0 h 709"/>
                <a:gd name="T4" fmla="*/ 562 w 727"/>
                <a:gd name="T5" fmla="*/ 0 h 709"/>
                <a:gd name="T6" fmla="*/ 535 w 727"/>
                <a:gd name="T7" fmla="*/ 11 h 709"/>
                <a:gd name="T8" fmla="*/ 57 w 727"/>
                <a:gd name="T9" fmla="*/ 489 h 709"/>
                <a:gd name="T10" fmla="*/ 0 w 727"/>
                <a:gd name="T11" fmla="*/ 709 h 709"/>
                <a:gd name="T12" fmla="*/ 220 w 727"/>
                <a:gd name="T13" fmla="*/ 652 h 709"/>
                <a:gd name="T14" fmla="*/ 698 w 727"/>
                <a:gd name="T15" fmla="*/ 174 h 709"/>
                <a:gd name="T16" fmla="*/ 655 w 727"/>
                <a:gd name="T17" fmla="*/ 54 h 709"/>
                <a:gd name="T18" fmla="*/ 99 w 727"/>
                <a:gd name="T19" fmla="*/ 516 h 709"/>
                <a:gd name="T20" fmla="*/ 155 w 727"/>
                <a:gd name="T21" fmla="*/ 554 h 709"/>
                <a:gd name="T22" fmla="*/ 193 w 727"/>
                <a:gd name="T23" fmla="*/ 609 h 709"/>
                <a:gd name="T24" fmla="*/ 67 w 727"/>
                <a:gd name="T25" fmla="*/ 642 h 709"/>
                <a:gd name="T26" fmla="*/ 99 w 727"/>
                <a:gd name="T27" fmla="*/ 516 h 709"/>
                <a:gd name="T28" fmla="*/ 230 w 727"/>
                <a:gd name="T29" fmla="*/ 574 h 709"/>
                <a:gd name="T30" fmla="*/ 188 w 727"/>
                <a:gd name="T31" fmla="*/ 520 h 709"/>
                <a:gd name="T32" fmla="*/ 135 w 727"/>
                <a:gd name="T33" fmla="*/ 479 h 709"/>
                <a:gd name="T34" fmla="*/ 565 w 727"/>
                <a:gd name="T35" fmla="*/ 49 h 709"/>
                <a:gd name="T36" fmla="*/ 621 w 727"/>
                <a:gd name="T37" fmla="*/ 88 h 709"/>
                <a:gd name="T38" fmla="*/ 660 w 727"/>
                <a:gd name="T39" fmla="*/ 144 h 709"/>
                <a:gd name="T40" fmla="*/ 230 w 727"/>
                <a:gd name="T41" fmla="*/ 574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7" h="709">
                  <a:moveTo>
                    <a:pt x="655" y="54"/>
                  </a:moveTo>
                  <a:cubicBezTo>
                    <a:pt x="643" y="41"/>
                    <a:pt x="599" y="0"/>
                    <a:pt x="562" y="0"/>
                  </a:cubicBezTo>
                  <a:cubicBezTo>
                    <a:pt x="562" y="0"/>
                    <a:pt x="562" y="0"/>
                    <a:pt x="562" y="0"/>
                  </a:cubicBezTo>
                  <a:cubicBezTo>
                    <a:pt x="548" y="0"/>
                    <a:pt x="540" y="6"/>
                    <a:pt x="535" y="11"/>
                  </a:cubicBezTo>
                  <a:cubicBezTo>
                    <a:pt x="57" y="489"/>
                    <a:pt x="57" y="489"/>
                    <a:pt x="57" y="489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220" y="652"/>
                    <a:pt x="220" y="652"/>
                    <a:pt x="220" y="652"/>
                  </a:cubicBezTo>
                  <a:cubicBezTo>
                    <a:pt x="698" y="174"/>
                    <a:pt x="698" y="174"/>
                    <a:pt x="698" y="174"/>
                  </a:cubicBezTo>
                  <a:cubicBezTo>
                    <a:pt x="727" y="145"/>
                    <a:pt x="693" y="91"/>
                    <a:pt x="655" y="54"/>
                  </a:cubicBezTo>
                  <a:close/>
                  <a:moveTo>
                    <a:pt x="99" y="516"/>
                  </a:moveTo>
                  <a:cubicBezTo>
                    <a:pt x="109" y="518"/>
                    <a:pt x="130" y="530"/>
                    <a:pt x="155" y="554"/>
                  </a:cubicBezTo>
                  <a:cubicBezTo>
                    <a:pt x="179" y="578"/>
                    <a:pt x="191" y="600"/>
                    <a:pt x="193" y="609"/>
                  </a:cubicBezTo>
                  <a:cubicBezTo>
                    <a:pt x="67" y="642"/>
                    <a:pt x="67" y="642"/>
                    <a:pt x="67" y="642"/>
                  </a:cubicBezTo>
                  <a:lnTo>
                    <a:pt x="99" y="516"/>
                  </a:lnTo>
                  <a:close/>
                  <a:moveTo>
                    <a:pt x="230" y="574"/>
                  </a:moveTo>
                  <a:cubicBezTo>
                    <a:pt x="220" y="555"/>
                    <a:pt x="205" y="536"/>
                    <a:pt x="188" y="520"/>
                  </a:cubicBezTo>
                  <a:cubicBezTo>
                    <a:pt x="180" y="512"/>
                    <a:pt x="159" y="492"/>
                    <a:pt x="135" y="479"/>
                  </a:cubicBezTo>
                  <a:cubicBezTo>
                    <a:pt x="565" y="49"/>
                    <a:pt x="565" y="49"/>
                    <a:pt x="565" y="49"/>
                  </a:cubicBezTo>
                  <a:cubicBezTo>
                    <a:pt x="574" y="51"/>
                    <a:pt x="596" y="63"/>
                    <a:pt x="621" y="88"/>
                  </a:cubicBezTo>
                  <a:cubicBezTo>
                    <a:pt x="646" y="113"/>
                    <a:pt x="658" y="135"/>
                    <a:pt x="660" y="144"/>
                  </a:cubicBezTo>
                  <a:lnTo>
                    <a:pt x="230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2084727" y="574415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安全性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3C3C36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60" name="Group 97"/>
          <p:cNvGrpSpPr/>
          <p:nvPr/>
        </p:nvGrpSpPr>
        <p:grpSpPr>
          <a:xfrm>
            <a:off x="1406246" y="5744152"/>
            <a:ext cx="523350" cy="479158"/>
            <a:chOff x="-4413250" y="1636713"/>
            <a:chExt cx="4041775" cy="3606801"/>
          </a:xfrm>
          <a:solidFill>
            <a:schemeClr val="tx1"/>
          </a:solidFill>
        </p:grpSpPr>
        <p:sp>
          <p:nvSpPr>
            <p:cNvPr id="61" name="Freeform 102"/>
            <p:cNvSpPr>
              <a:spLocks/>
            </p:cNvSpPr>
            <p:nvPr/>
          </p:nvSpPr>
          <p:spPr bwMode="auto">
            <a:xfrm>
              <a:off x="-4413250" y="1993901"/>
              <a:ext cx="3248025" cy="3249613"/>
            </a:xfrm>
            <a:custGeom>
              <a:avLst/>
              <a:gdLst>
                <a:gd name="T0" fmla="*/ 1933 w 2046"/>
                <a:gd name="T1" fmla="*/ 1933 h 2047"/>
                <a:gd name="T2" fmla="*/ 113 w 2046"/>
                <a:gd name="T3" fmla="*/ 1933 h 2047"/>
                <a:gd name="T4" fmla="*/ 113 w 2046"/>
                <a:gd name="T5" fmla="*/ 114 h 2047"/>
                <a:gd name="T6" fmla="*/ 319 w 2046"/>
                <a:gd name="T7" fmla="*/ 114 h 2047"/>
                <a:gd name="T8" fmla="*/ 319 w 2046"/>
                <a:gd name="T9" fmla="*/ 0 h 2047"/>
                <a:gd name="T10" fmla="*/ 0 w 2046"/>
                <a:gd name="T11" fmla="*/ 0 h 2047"/>
                <a:gd name="T12" fmla="*/ 0 w 2046"/>
                <a:gd name="T13" fmla="*/ 2047 h 2047"/>
                <a:gd name="T14" fmla="*/ 2046 w 2046"/>
                <a:gd name="T15" fmla="*/ 2047 h 2047"/>
                <a:gd name="T16" fmla="*/ 2046 w 2046"/>
                <a:gd name="T17" fmla="*/ 1678 h 2047"/>
                <a:gd name="T18" fmla="*/ 1933 w 2046"/>
                <a:gd name="T19" fmla="*/ 1678 h 2047"/>
                <a:gd name="T20" fmla="*/ 1933 w 2046"/>
                <a:gd name="T21" fmla="*/ 1933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6" h="2047">
                  <a:moveTo>
                    <a:pt x="1933" y="1933"/>
                  </a:moveTo>
                  <a:lnTo>
                    <a:pt x="113" y="1933"/>
                  </a:lnTo>
                  <a:lnTo>
                    <a:pt x="113" y="114"/>
                  </a:lnTo>
                  <a:lnTo>
                    <a:pt x="319" y="114"/>
                  </a:lnTo>
                  <a:lnTo>
                    <a:pt x="319" y="0"/>
                  </a:lnTo>
                  <a:lnTo>
                    <a:pt x="0" y="0"/>
                  </a:lnTo>
                  <a:lnTo>
                    <a:pt x="0" y="2047"/>
                  </a:lnTo>
                  <a:lnTo>
                    <a:pt x="2046" y="2047"/>
                  </a:lnTo>
                  <a:lnTo>
                    <a:pt x="2046" y="1678"/>
                  </a:lnTo>
                  <a:lnTo>
                    <a:pt x="1933" y="1678"/>
                  </a:lnTo>
                  <a:lnTo>
                    <a:pt x="1933" y="19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2" name="Freeform 103"/>
            <p:cNvSpPr>
              <a:spLocks noEditPoints="1"/>
            </p:cNvSpPr>
            <p:nvPr/>
          </p:nvSpPr>
          <p:spPr bwMode="auto">
            <a:xfrm>
              <a:off x="-3756025" y="1636713"/>
              <a:ext cx="3384550" cy="2990850"/>
            </a:xfrm>
            <a:custGeom>
              <a:avLst/>
              <a:gdLst>
                <a:gd name="T0" fmla="*/ 838 w 900"/>
                <a:gd name="T1" fmla="*/ 409 h 795"/>
                <a:gd name="T2" fmla="*/ 895 w 900"/>
                <a:gd name="T3" fmla="*/ 254 h 795"/>
                <a:gd name="T4" fmla="*/ 641 w 900"/>
                <a:gd name="T5" fmla="*/ 0 h 795"/>
                <a:gd name="T6" fmla="*/ 447 w 900"/>
                <a:gd name="T7" fmla="*/ 90 h 795"/>
                <a:gd name="T8" fmla="*/ 254 w 900"/>
                <a:gd name="T9" fmla="*/ 0 h 795"/>
                <a:gd name="T10" fmla="*/ 0 w 900"/>
                <a:gd name="T11" fmla="*/ 254 h 795"/>
                <a:gd name="T12" fmla="*/ 90 w 900"/>
                <a:gd name="T13" fmla="*/ 448 h 795"/>
                <a:gd name="T14" fmla="*/ 437 w 900"/>
                <a:gd name="T15" fmla="*/ 795 h 795"/>
                <a:gd name="T16" fmla="*/ 458 w 900"/>
                <a:gd name="T17" fmla="*/ 795 h 795"/>
                <a:gd name="T18" fmla="*/ 583 w 900"/>
                <a:gd name="T19" fmla="*/ 670 h 795"/>
                <a:gd name="T20" fmla="*/ 583 w 900"/>
                <a:gd name="T21" fmla="*/ 726 h 795"/>
                <a:gd name="T22" fmla="*/ 739 w 900"/>
                <a:gd name="T23" fmla="*/ 726 h 795"/>
                <a:gd name="T24" fmla="*/ 739 w 900"/>
                <a:gd name="T25" fmla="*/ 565 h 795"/>
                <a:gd name="T26" fmla="*/ 900 w 900"/>
                <a:gd name="T27" fmla="*/ 565 h 795"/>
                <a:gd name="T28" fmla="*/ 900 w 900"/>
                <a:gd name="T29" fmla="*/ 409 h 795"/>
                <a:gd name="T30" fmla="*/ 838 w 900"/>
                <a:gd name="T31" fmla="*/ 409 h 795"/>
                <a:gd name="T32" fmla="*/ 447 w 900"/>
                <a:gd name="T33" fmla="*/ 738 h 795"/>
                <a:gd name="T34" fmla="*/ 125 w 900"/>
                <a:gd name="T35" fmla="*/ 415 h 795"/>
                <a:gd name="T36" fmla="*/ 48 w 900"/>
                <a:gd name="T37" fmla="*/ 254 h 795"/>
                <a:gd name="T38" fmla="*/ 254 w 900"/>
                <a:gd name="T39" fmla="*/ 48 h 795"/>
                <a:gd name="T40" fmla="*/ 427 w 900"/>
                <a:gd name="T41" fmla="*/ 143 h 795"/>
                <a:gd name="T42" fmla="*/ 434 w 900"/>
                <a:gd name="T43" fmla="*/ 154 h 795"/>
                <a:gd name="T44" fmla="*/ 460 w 900"/>
                <a:gd name="T45" fmla="*/ 154 h 795"/>
                <a:gd name="T46" fmla="*/ 468 w 900"/>
                <a:gd name="T47" fmla="*/ 143 h 795"/>
                <a:gd name="T48" fmla="*/ 641 w 900"/>
                <a:gd name="T49" fmla="*/ 48 h 795"/>
                <a:gd name="T50" fmla="*/ 847 w 900"/>
                <a:gd name="T51" fmla="*/ 254 h 795"/>
                <a:gd name="T52" fmla="*/ 775 w 900"/>
                <a:gd name="T53" fmla="*/ 409 h 795"/>
                <a:gd name="T54" fmla="*/ 739 w 900"/>
                <a:gd name="T55" fmla="*/ 409 h 795"/>
                <a:gd name="T56" fmla="*/ 739 w 900"/>
                <a:gd name="T57" fmla="*/ 248 h 795"/>
                <a:gd name="T58" fmla="*/ 583 w 900"/>
                <a:gd name="T59" fmla="*/ 248 h 795"/>
                <a:gd name="T60" fmla="*/ 583 w 900"/>
                <a:gd name="T61" fmla="*/ 409 h 795"/>
                <a:gd name="T62" fmla="*/ 422 w 900"/>
                <a:gd name="T63" fmla="*/ 409 h 795"/>
                <a:gd name="T64" fmla="*/ 422 w 900"/>
                <a:gd name="T65" fmla="*/ 565 h 795"/>
                <a:gd name="T66" fmla="*/ 583 w 900"/>
                <a:gd name="T67" fmla="*/ 565 h 795"/>
                <a:gd name="T68" fmla="*/ 583 w 900"/>
                <a:gd name="T69" fmla="*/ 602 h 795"/>
                <a:gd name="T70" fmla="*/ 447 w 900"/>
                <a:gd name="T71" fmla="*/ 738 h 795"/>
                <a:gd name="T72" fmla="*/ 852 w 900"/>
                <a:gd name="T73" fmla="*/ 517 h 795"/>
                <a:gd name="T74" fmla="*/ 691 w 900"/>
                <a:gd name="T75" fmla="*/ 517 h 795"/>
                <a:gd name="T76" fmla="*/ 691 w 900"/>
                <a:gd name="T77" fmla="*/ 678 h 795"/>
                <a:gd name="T78" fmla="*/ 631 w 900"/>
                <a:gd name="T79" fmla="*/ 678 h 795"/>
                <a:gd name="T80" fmla="*/ 631 w 900"/>
                <a:gd name="T81" fmla="*/ 517 h 795"/>
                <a:gd name="T82" fmla="*/ 470 w 900"/>
                <a:gd name="T83" fmla="*/ 517 h 795"/>
                <a:gd name="T84" fmla="*/ 470 w 900"/>
                <a:gd name="T85" fmla="*/ 457 h 795"/>
                <a:gd name="T86" fmla="*/ 631 w 900"/>
                <a:gd name="T87" fmla="*/ 457 h 795"/>
                <a:gd name="T88" fmla="*/ 631 w 900"/>
                <a:gd name="T89" fmla="*/ 296 h 795"/>
                <a:gd name="T90" fmla="*/ 691 w 900"/>
                <a:gd name="T91" fmla="*/ 296 h 795"/>
                <a:gd name="T92" fmla="*/ 691 w 900"/>
                <a:gd name="T93" fmla="*/ 457 h 795"/>
                <a:gd name="T94" fmla="*/ 852 w 900"/>
                <a:gd name="T95" fmla="*/ 457 h 795"/>
                <a:gd name="T96" fmla="*/ 852 w 900"/>
                <a:gd name="T97" fmla="*/ 517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0" h="795">
                  <a:moveTo>
                    <a:pt x="838" y="409"/>
                  </a:moveTo>
                  <a:cubicBezTo>
                    <a:pt x="868" y="369"/>
                    <a:pt x="895" y="318"/>
                    <a:pt x="895" y="254"/>
                  </a:cubicBezTo>
                  <a:cubicBezTo>
                    <a:pt x="895" y="114"/>
                    <a:pt x="781" y="0"/>
                    <a:pt x="641" y="0"/>
                  </a:cubicBezTo>
                  <a:cubicBezTo>
                    <a:pt x="565" y="0"/>
                    <a:pt x="495" y="33"/>
                    <a:pt x="447" y="90"/>
                  </a:cubicBezTo>
                  <a:cubicBezTo>
                    <a:pt x="399" y="33"/>
                    <a:pt x="329" y="0"/>
                    <a:pt x="254" y="0"/>
                  </a:cubicBezTo>
                  <a:cubicBezTo>
                    <a:pt x="114" y="0"/>
                    <a:pt x="0" y="114"/>
                    <a:pt x="0" y="254"/>
                  </a:cubicBezTo>
                  <a:cubicBezTo>
                    <a:pt x="0" y="341"/>
                    <a:pt x="51" y="407"/>
                    <a:pt x="90" y="448"/>
                  </a:cubicBezTo>
                  <a:cubicBezTo>
                    <a:pt x="437" y="795"/>
                    <a:pt x="437" y="795"/>
                    <a:pt x="437" y="795"/>
                  </a:cubicBezTo>
                  <a:cubicBezTo>
                    <a:pt x="458" y="795"/>
                    <a:pt x="458" y="795"/>
                    <a:pt x="458" y="795"/>
                  </a:cubicBezTo>
                  <a:cubicBezTo>
                    <a:pt x="583" y="670"/>
                    <a:pt x="583" y="670"/>
                    <a:pt x="583" y="670"/>
                  </a:cubicBezTo>
                  <a:cubicBezTo>
                    <a:pt x="583" y="726"/>
                    <a:pt x="583" y="726"/>
                    <a:pt x="583" y="726"/>
                  </a:cubicBezTo>
                  <a:cubicBezTo>
                    <a:pt x="739" y="726"/>
                    <a:pt x="739" y="726"/>
                    <a:pt x="739" y="726"/>
                  </a:cubicBezTo>
                  <a:cubicBezTo>
                    <a:pt x="739" y="565"/>
                    <a:pt x="739" y="565"/>
                    <a:pt x="739" y="565"/>
                  </a:cubicBezTo>
                  <a:cubicBezTo>
                    <a:pt x="900" y="565"/>
                    <a:pt x="900" y="565"/>
                    <a:pt x="900" y="565"/>
                  </a:cubicBezTo>
                  <a:cubicBezTo>
                    <a:pt x="900" y="409"/>
                    <a:pt x="900" y="409"/>
                    <a:pt x="900" y="409"/>
                  </a:cubicBezTo>
                  <a:lnTo>
                    <a:pt x="838" y="409"/>
                  </a:lnTo>
                  <a:close/>
                  <a:moveTo>
                    <a:pt x="447" y="738"/>
                  </a:moveTo>
                  <a:cubicBezTo>
                    <a:pt x="125" y="415"/>
                    <a:pt x="125" y="415"/>
                    <a:pt x="125" y="415"/>
                  </a:cubicBezTo>
                  <a:cubicBezTo>
                    <a:pt x="72" y="359"/>
                    <a:pt x="48" y="307"/>
                    <a:pt x="48" y="254"/>
                  </a:cubicBezTo>
                  <a:cubicBezTo>
                    <a:pt x="48" y="141"/>
                    <a:pt x="140" y="48"/>
                    <a:pt x="254" y="48"/>
                  </a:cubicBezTo>
                  <a:cubicBezTo>
                    <a:pt x="324" y="48"/>
                    <a:pt x="389" y="83"/>
                    <a:pt x="427" y="143"/>
                  </a:cubicBezTo>
                  <a:cubicBezTo>
                    <a:pt x="434" y="154"/>
                    <a:pt x="434" y="154"/>
                    <a:pt x="434" y="154"/>
                  </a:cubicBezTo>
                  <a:cubicBezTo>
                    <a:pt x="460" y="154"/>
                    <a:pt x="460" y="154"/>
                    <a:pt x="460" y="154"/>
                  </a:cubicBezTo>
                  <a:cubicBezTo>
                    <a:pt x="468" y="143"/>
                    <a:pt x="468" y="143"/>
                    <a:pt x="468" y="143"/>
                  </a:cubicBezTo>
                  <a:cubicBezTo>
                    <a:pt x="506" y="83"/>
                    <a:pt x="571" y="48"/>
                    <a:pt x="641" y="48"/>
                  </a:cubicBezTo>
                  <a:cubicBezTo>
                    <a:pt x="755" y="48"/>
                    <a:pt x="847" y="141"/>
                    <a:pt x="847" y="254"/>
                  </a:cubicBezTo>
                  <a:cubicBezTo>
                    <a:pt x="847" y="306"/>
                    <a:pt x="824" y="355"/>
                    <a:pt x="775" y="409"/>
                  </a:cubicBezTo>
                  <a:cubicBezTo>
                    <a:pt x="739" y="409"/>
                    <a:pt x="739" y="409"/>
                    <a:pt x="739" y="409"/>
                  </a:cubicBezTo>
                  <a:cubicBezTo>
                    <a:pt x="739" y="248"/>
                    <a:pt x="739" y="248"/>
                    <a:pt x="739" y="248"/>
                  </a:cubicBezTo>
                  <a:cubicBezTo>
                    <a:pt x="583" y="248"/>
                    <a:pt x="583" y="248"/>
                    <a:pt x="583" y="248"/>
                  </a:cubicBezTo>
                  <a:cubicBezTo>
                    <a:pt x="583" y="409"/>
                    <a:pt x="583" y="409"/>
                    <a:pt x="583" y="409"/>
                  </a:cubicBezTo>
                  <a:cubicBezTo>
                    <a:pt x="422" y="409"/>
                    <a:pt x="422" y="409"/>
                    <a:pt x="422" y="409"/>
                  </a:cubicBezTo>
                  <a:cubicBezTo>
                    <a:pt x="422" y="565"/>
                    <a:pt x="422" y="565"/>
                    <a:pt x="422" y="565"/>
                  </a:cubicBezTo>
                  <a:cubicBezTo>
                    <a:pt x="583" y="565"/>
                    <a:pt x="583" y="565"/>
                    <a:pt x="583" y="565"/>
                  </a:cubicBezTo>
                  <a:cubicBezTo>
                    <a:pt x="583" y="602"/>
                    <a:pt x="583" y="602"/>
                    <a:pt x="583" y="602"/>
                  </a:cubicBezTo>
                  <a:lnTo>
                    <a:pt x="447" y="738"/>
                  </a:lnTo>
                  <a:close/>
                  <a:moveTo>
                    <a:pt x="852" y="517"/>
                  </a:moveTo>
                  <a:cubicBezTo>
                    <a:pt x="691" y="517"/>
                    <a:pt x="691" y="517"/>
                    <a:pt x="691" y="517"/>
                  </a:cubicBezTo>
                  <a:cubicBezTo>
                    <a:pt x="691" y="678"/>
                    <a:pt x="691" y="678"/>
                    <a:pt x="691" y="678"/>
                  </a:cubicBezTo>
                  <a:cubicBezTo>
                    <a:pt x="631" y="678"/>
                    <a:pt x="631" y="678"/>
                    <a:pt x="631" y="678"/>
                  </a:cubicBezTo>
                  <a:cubicBezTo>
                    <a:pt x="631" y="517"/>
                    <a:pt x="631" y="517"/>
                    <a:pt x="631" y="517"/>
                  </a:cubicBezTo>
                  <a:cubicBezTo>
                    <a:pt x="470" y="517"/>
                    <a:pt x="470" y="517"/>
                    <a:pt x="470" y="517"/>
                  </a:cubicBezTo>
                  <a:cubicBezTo>
                    <a:pt x="470" y="457"/>
                    <a:pt x="470" y="457"/>
                    <a:pt x="470" y="457"/>
                  </a:cubicBezTo>
                  <a:cubicBezTo>
                    <a:pt x="631" y="457"/>
                    <a:pt x="631" y="457"/>
                    <a:pt x="631" y="457"/>
                  </a:cubicBezTo>
                  <a:cubicBezTo>
                    <a:pt x="631" y="296"/>
                    <a:pt x="631" y="296"/>
                    <a:pt x="631" y="296"/>
                  </a:cubicBezTo>
                  <a:cubicBezTo>
                    <a:pt x="691" y="296"/>
                    <a:pt x="691" y="296"/>
                    <a:pt x="691" y="296"/>
                  </a:cubicBezTo>
                  <a:cubicBezTo>
                    <a:pt x="691" y="457"/>
                    <a:pt x="691" y="457"/>
                    <a:pt x="691" y="457"/>
                  </a:cubicBezTo>
                  <a:cubicBezTo>
                    <a:pt x="852" y="457"/>
                    <a:pt x="852" y="457"/>
                    <a:pt x="852" y="457"/>
                  </a:cubicBezTo>
                  <a:lnTo>
                    <a:pt x="852" y="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5328326" y="498931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有效性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C3C36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64" name="Group 46"/>
          <p:cNvGrpSpPr/>
          <p:nvPr/>
        </p:nvGrpSpPr>
        <p:grpSpPr>
          <a:xfrm>
            <a:off x="4651409" y="4954707"/>
            <a:ext cx="608716" cy="461994"/>
            <a:chOff x="-4098925" y="1101725"/>
            <a:chExt cx="4102100" cy="4048126"/>
          </a:xfrm>
          <a:solidFill>
            <a:schemeClr val="tx1"/>
          </a:solidFill>
        </p:grpSpPr>
        <p:sp>
          <p:nvSpPr>
            <p:cNvPr id="65" name="Freeform 39"/>
            <p:cNvSpPr>
              <a:spLocks/>
            </p:cNvSpPr>
            <p:nvPr/>
          </p:nvSpPr>
          <p:spPr bwMode="auto">
            <a:xfrm>
              <a:off x="-4098925" y="1900238"/>
              <a:ext cx="3248025" cy="3249613"/>
            </a:xfrm>
            <a:custGeom>
              <a:avLst/>
              <a:gdLst>
                <a:gd name="T0" fmla="*/ 1933 w 2046"/>
                <a:gd name="T1" fmla="*/ 1933 h 2047"/>
                <a:gd name="T2" fmla="*/ 113 w 2046"/>
                <a:gd name="T3" fmla="*/ 1933 h 2047"/>
                <a:gd name="T4" fmla="*/ 113 w 2046"/>
                <a:gd name="T5" fmla="*/ 114 h 2047"/>
                <a:gd name="T6" fmla="*/ 263 w 2046"/>
                <a:gd name="T7" fmla="*/ 114 h 2047"/>
                <a:gd name="T8" fmla="*/ 263 w 2046"/>
                <a:gd name="T9" fmla="*/ 0 h 2047"/>
                <a:gd name="T10" fmla="*/ 0 w 2046"/>
                <a:gd name="T11" fmla="*/ 0 h 2047"/>
                <a:gd name="T12" fmla="*/ 0 w 2046"/>
                <a:gd name="T13" fmla="*/ 2047 h 2047"/>
                <a:gd name="T14" fmla="*/ 2046 w 2046"/>
                <a:gd name="T15" fmla="*/ 2047 h 2047"/>
                <a:gd name="T16" fmla="*/ 2046 w 2046"/>
                <a:gd name="T17" fmla="*/ 1808 h 2047"/>
                <a:gd name="T18" fmla="*/ 1933 w 2046"/>
                <a:gd name="T19" fmla="*/ 1808 h 2047"/>
                <a:gd name="T20" fmla="*/ 1933 w 2046"/>
                <a:gd name="T21" fmla="*/ 1933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6" h="2047">
                  <a:moveTo>
                    <a:pt x="1933" y="1933"/>
                  </a:moveTo>
                  <a:lnTo>
                    <a:pt x="113" y="1933"/>
                  </a:lnTo>
                  <a:lnTo>
                    <a:pt x="113" y="114"/>
                  </a:lnTo>
                  <a:lnTo>
                    <a:pt x="263" y="114"/>
                  </a:lnTo>
                  <a:lnTo>
                    <a:pt x="263" y="0"/>
                  </a:lnTo>
                  <a:lnTo>
                    <a:pt x="0" y="0"/>
                  </a:lnTo>
                  <a:lnTo>
                    <a:pt x="0" y="2047"/>
                  </a:lnTo>
                  <a:lnTo>
                    <a:pt x="2046" y="2047"/>
                  </a:lnTo>
                  <a:lnTo>
                    <a:pt x="2046" y="1808"/>
                  </a:lnTo>
                  <a:lnTo>
                    <a:pt x="1933" y="1808"/>
                  </a:lnTo>
                  <a:lnTo>
                    <a:pt x="1933" y="19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6" name="Rectangle 40"/>
            <p:cNvSpPr>
              <a:spLocks noChangeArrowheads="1"/>
            </p:cNvSpPr>
            <p:nvPr/>
          </p:nvSpPr>
          <p:spPr bwMode="auto">
            <a:xfrm>
              <a:off x="-2779713" y="2068513"/>
              <a:ext cx="1655763" cy="180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7" name="Freeform 41"/>
            <p:cNvSpPr>
              <a:spLocks/>
            </p:cNvSpPr>
            <p:nvPr/>
          </p:nvSpPr>
          <p:spPr bwMode="auto">
            <a:xfrm>
              <a:off x="-3362325" y="1101725"/>
              <a:ext cx="2820988" cy="3397250"/>
            </a:xfrm>
            <a:custGeom>
              <a:avLst/>
              <a:gdLst>
                <a:gd name="T0" fmla="*/ 1663 w 1777"/>
                <a:gd name="T1" fmla="*/ 2026 h 2140"/>
                <a:gd name="T2" fmla="*/ 114 w 1777"/>
                <a:gd name="T3" fmla="*/ 2026 h 2140"/>
                <a:gd name="T4" fmla="*/ 114 w 1777"/>
                <a:gd name="T5" fmla="*/ 114 h 2140"/>
                <a:gd name="T6" fmla="*/ 1663 w 1777"/>
                <a:gd name="T7" fmla="*/ 114 h 2140"/>
                <a:gd name="T8" fmla="*/ 1663 w 1777"/>
                <a:gd name="T9" fmla="*/ 711 h 2140"/>
                <a:gd name="T10" fmla="*/ 1777 w 1777"/>
                <a:gd name="T11" fmla="*/ 598 h 2140"/>
                <a:gd name="T12" fmla="*/ 1777 w 1777"/>
                <a:gd name="T13" fmla="*/ 0 h 2140"/>
                <a:gd name="T14" fmla="*/ 0 w 1777"/>
                <a:gd name="T15" fmla="*/ 0 h 2140"/>
                <a:gd name="T16" fmla="*/ 0 w 1777"/>
                <a:gd name="T17" fmla="*/ 2140 h 2140"/>
                <a:gd name="T18" fmla="*/ 1777 w 1777"/>
                <a:gd name="T19" fmla="*/ 2140 h 2140"/>
                <a:gd name="T20" fmla="*/ 1777 w 1777"/>
                <a:gd name="T21" fmla="*/ 1455 h 2140"/>
                <a:gd name="T22" fmla="*/ 1663 w 1777"/>
                <a:gd name="T23" fmla="*/ 1569 h 2140"/>
                <a:gd name="T24" fmla="*/ 1663 w 1777"/>
                <a:gd name="T25" fmla="*/ 2026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77" h="2140">
                  <a:moveTo>
                    <a:pt x="1663" y="2026"/>
                  </a:moveTo>
                  <a:lnTo>
                    <a:pt x="114" y="2026"/>
                  </a:lnTo>
                  <a:lnTo>
                    <a:pt x="114" y="114"/>
                  </a:lnTo>
                  <a:lnTo>
                    <a:pt x="1663" y="114"/>
                  </a:lnTo>
                  <a:lnTo>
                    <a:pt x="1663" y="711"/>
                  </a:lnTo>
                  <a:lnTo>
                    <a:pt x="1777" y="598"/>
                  </a:lnTo>
                  <a:lnTo>
                    <a:pt x="1777" y="0"/>
                  </a:lnTo>
                  <a:lnTo>
                    <a:pt x="0" y="0"/>
                  </a:lnTo>
                  <a:lnTo>
                    <a:pt x="0" y="2140"/>
                  </a:lnTo>
                  <a:lnTo>
                    <a:pt x="1777" y="2140"/>
                  </a:lnTo>
                  <a:lnTo>
                    <a:pt x="1777" y="1455"/>
                  </a:lnTo>
                  <a:lnTo>
                    <a:pt x="1663" y="1569"/>
                  </a:lnTo>
                  <a:lnTo>
                    <a:pt x="1663" y="20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8" name="Freeform 42"/>
            <p:cNvSpPr>
              <a:spLocks/>
            </p:cNvSpPr>
            <p:nvPr/>
          </p:nvSpPr>
          <p:spPr bwMode="auto">
            <a:xfrm>
              <a:off x="-2779713" y="2617788"/>
              <a:ext cx="1655763" cy="180975"/>
            </a:xfrm>
            <a:custGeom>
              <a:avLst/>
              <a:gdLst>
                <a:gd name="T0" fmla="*/ 0 w 1043"/>
                <a:gd name="T1" fmla="*/ 114 h 114"/>
                <a:gd name="T2" fmla="*/ 936 w 1043"/>
                <a:gd name="T3" fmla="*/ 114 h 114"/>
                <a:gd name="T4" fmla="*/ 1043 w 1043"/>
                <a:gd name="T5" fmla="*/ 7 h 114"/>
                <a:gd name="T6" fmla="*/ 1043 w 1043"/>
                <a:gd name="T7" fmla="*/ 0 h 114"/>
                <a:gd name="T8" fmla="*/ 0 w 1043"/>
                <a:gd name="T9" fmla="*/ 0 h 114"/>
                <a:gd name="T10" fmla="*/ 0 w 1043"/>
                <a:gd name="T11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3" h="114">
                  <a:moveTo>
                    <a:pt x="0" y="114"/>
                  </a:moveTo>
                  <a:lnTo>
                    <a:pt x="936" y="114"/>
                  </a:lnTo>
                  <a:lnTo>
                    <a:pt x="1043" y="7"/>
                  </a:lnTo>
                  <a:lnTo>
                    <a:pt x="1043" y="0"/>
                  </a:lnTo>
                  <a:lnTo>
                    <a:pt x="0" y="0"/>
                  </a:lnTo>
                  <a:lnTo>
                    <a:pt x="0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9" name="Freeform 43"/>
            <p:cNvSpPr>
              <a:spLocks noEditPoints="1"/>
            </p:cNvSpPr>
            <p:nvPr/>
          </p:nvSpPr>
          <p:spPr bwMode="auto">
            <a:xfrm>
              <a:off x="-2293938" y="2174875"/>
              <a:ext cx="2297113" cy="1966913"/>
            </a:xfrm>
            <a:custGeom>
              <a:avLst/>
              <a:gdLst>
                <a:gd name="T0" fmla="*/ 263 w 1447"/>
                <a:gd name="T1" fmla="*/ 504 h 1239"/>
                <a:gd name="T2" fmla="*/ 0 w 1447"/>
                <a:gd name="T3" fmla="*/ 765 h 1239"/>
                <a:gd name="T4" fmla="*/ 471 w 1447"/>
                <a:gd name="T5" fmla="*/ 1239 h 1239"/>
                <a:gd name="T6" fmla="*/ 1447 w 1447"/>
                <a:gd name="T7" fmla="*/ 263 h 1239"/>
                <a:gd name="T8" fmla="*/ 1184 w 1447"/>
                <a:gd name="T9" fmla="*/ 0 h 1239"/>
                <a:gd name="T10" fmla="*/ 471 w 1447"/>
                <a:gd name="T11" fmla="*/ 713 h 1239"/>
                <a:gd name="T12" fmla="*/ 263 w 1447"/>
                <a:gd name="T13" fmla="*/ 504 h 1239"/>
                <a:gd name="T14" fmla="*/ 1286 w 1447"/>
                <a:gd name="T15" fmla="*/ 263 h 1239"/>
                <a:gd name="T16" fmla="*/ 471 w 1447"/>
                <a:gd name="T17" fmla="*/ 1078 h 1239"/>
                <a:gd name="T18" fmla="*/ 161 w 1447"/>
                <a:gd name="T19" fmla="*/ 765 h 1239"/>
                <a:gd name="T20" fmla="*/ 263 w 1447"/>
                <a:gd name="T21" fmla="*/ 663 h 1239"/>
                <a:gd name="T22" fmla="*/ 471 w 1447"/>
                <a:gd name="T23" fmla="*/ 874 h 1239"/>
                <a:gd name="T24" fmla="*/ 1184 w 1447"/>
                <a:gd name="T25" fmla="*/ 161 h 1239"/>
                <a:gd name="T26" fmla="*/ 1286 w 1447"/>
                <a:gd name="T27" fmla="*/ 263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7" h="1239">
                  <a:moveTo>
                    <a:pt x="263" y="504"/>
                  </a:moveTo>
                  <a:lnTo>
                    <a:pt x="0" y="765"/>
                  </a:lnTo>
                  <a:lnTo>
                    <a:pt x="471" y="1239"/>
                  </a:lnTo>
                  <a:lnTo>
                    <a:pt x="1447" y="263"/>
                  </a:lnTo>
                  <a:lnTo>
                    <a:pt x="1184" y="0"/>
                  </a:lnTo>
                  <a:lnTo>
                    <a:pt x="471" y="713"/>
                  </a:lnTo>
                  <a:lnTo>
                    <a:pt x="263" y="504"/>
                  </a:lnTo>
                  <a:close/>
                  <a:moveTo>
                    <a:pt x="1286" y="263"/>
                  </a:moveTo>
                  <a:lnTo>
                    <a:pt x="471" y="1078"/>
                  </a:lnTo>
                  <a:lnTo>
                    <a:pt x="161" y="765"/>
                  </a:lnTo>
                  <a:lnTo>
                    <a:pt x="263" y="663"/>
                  </a:lnTo>
                  <a:lnTo>
                    <a:pt x="471" y="874"/>
                  </a:lnTo>
                  <a:lnTo>
                    <a:pt x="1184" y="161"/>
                  </a:lnTo>
                  <a:lnTo>
                    <a:pt x="1286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5314346" y="574181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经济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性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3C3C3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71" name="Group 72"/>
          <p:cNvGrpSpPr/>
          <p:nvPr/>
        </p:nvGrpSpPr>
        <p:grpSpPr>
          <a:xfrm>
            <a:off x="4668573" y="5675109"/>
            <a:ext cx="556203" cy="523220"/>
            <a:chOff x="-3667125" y="960438"/>
            <a:chExt cx="3667125" cy="3551237"/>
          </a:xfrm>
          <a:solidFill>
            <a:schemeClr val="tx1"/>
          </a:solidFill>
        </p:grpSpPr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-3667125" y="1260475"/>
              <a:ext cx="3249613" cy="3251200"/>
            </a:xfrm>
            <a:custGeom>
              <a:avLst/>
              <a:gdLst>
                <a:gd name="T0" fmla="*/ 1933 w 2047"/>
                <a:gd name="T1" fmla="*/ 1934 h 2048"/>
                <a:gd name="T2" fmla="*/ 114 w 2047"/>
                <a:gd name="T3" fmla="*/ 1934 h 2048"/>
                <a:gd name="T4" fmla="*/ 114 w 2047"/>
                <a:gd name="T5" fmla="*/ 114 h 2048"/>
                <a:gd name="T6" fmla="*/ 265 w 2047"/>
                <a:gd name="T7" fmla="*/ 114 h 2048"/>
                <a:gd name="T8" fmla="*/ 265 w 2047"/>
                <a:gd name="T9" fmla="*/ 0 h 2048"/>
                <a:gd name="T10" fmla="*/ 0 w 2047"/>
                <a:gd name="T11" fmla="*/ 0 h 2048"/>
                <a:gd name="T12" fmla="*/ 0 w 2047"/>
                <a:gd name="T13" fmla="*/ 2048 h 2048"/>
                <a:gd name="T14" fmla="*/ 2047 w 2047"/>
                <a:gd name="T15" fmla="*/ 2048 h 2048"/>
                <a:gd name="T16" fmla="*/ 2047 w 2047"/>
                <a:gd name="T17" fmla="*/ 1735 h 2048"/>
                <a:gd name="T18" fmla="*/ 1933 w 2047"/>
                <a:gd name="T19" fmla="*/ 1735 h 2048"/>
                <a:gd name="T20" fmla="*/ 1933 w 2047"/>
                <a:gd name="T21" fmla="*/ 193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7" h="2048">
                  <a:moveTo>
                    <a:pt x="1933" y="1934"/>
                  </a:moveTo>
                  <a:lnTo>
                    <a:pt x="114" y="1934"/>
                  </a:lnTo>
                  <a:lnTo>
                    <a:pt x="114" y="114"/>
                  </a:lnTo>
                  <a:lnTo>
                    <a:pt x="265" y="114"/>
                  </a:lnTo>
                  <a:lnTo>
                    <a:pt x="265" y="0"/>
                  </a:lnTo>
                  <a:lnTo>
                    <a:pt x="0" y="0"/>
                  </a:lnTo>
                  <a:lnTo>
                    <a:pt x="0" y="2048"/>
                  </a:lnTo>
                  <a:lnTo>
                    <a:pt x="2047" y="2048"/>
                  </a:lnTo>
                  <a:lnTo>
                    <a:pt x="2047" y="1735"/>
                  </a:lnTo>
                  <a:lnTo>
                    <a:pt x="1933" y="1735"/>
                  </a:lnTo>
                  <a:lnTo>
                    <a:pt x="1933" y="19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3" name="Freeform 66"/>
            <p:cNvSpPr>
              <a:spLocks noEditPoints="1"/>
            </p:cNvSpPr>
            <p:nvPr/>
          </p:nvSpPr>
          <p:spPr bwMode="auto">
            <a:xfrm>
              <a:off x="-3076575" y="960438"/>
              <a:ext cx="3076575" cy="2787650"/>
            </a:xfrm>
            <a:custGeom>
              <a:avLst/>
              <a:gdLst>
                <a:gd name="T0" fmla="*/ 1561 w 1938"/>
                <a:gd name="T1" fmla="*/ 794 h 1756"/>
                <a:gd name="T2" fmla="*/ 1561 w 1938"/>
                <a:gd name="T3" fmla="*/ 1642 h 1756"/>
                <a:gd name="T4" fmla="*/ 1419 w 1938"/>
                <a:gd name="T5" fmla="*/ 1642 h 1756"/>
                <a:gd name="T6" fmla="*/ 1419 w 1938"/>
                <a:gd name="T7" fmla="*/ 0 h 1756"/>
                <a:gd name="T8" fmla="*/ 1040 w 1938"/>
                <a:gd name="T9" fmla="*/ 0 h 1756"/>
                <a:gd name="T10" fmla="*/ 1040 w 1938"/>
                <a:gd name="T11" fmla="*/ 1642 h 1756"/>
                <a:gd name="T12" fmla="*/ 898 w 1938"/>
                <a:gd name="T13" fmla="*/ 1642 h 1756"/>
                <a:gd name="T14" fmla="*/ 898 w 1938"/>
                <a:gd name="T15" fmla="*/ 554 h 1756"/>
                <a:gd name="T16" fmla="*/ 521 w 1938"/>
                <a:gd name="T17" fmla="*/ 552 h 1756"/>
                <a:gd name="T18" fmla="*/ 521 w 1938"/>
                <a:gd name="T19" fmla="*/ 1642 h 1756"/>
                <a:gd name="T20" fmla="*/ 379 w 1938"/>
                <a:gd name="T21" fmla="*/ 1642 h 1756"/>
                <a:gd name="T22" fmla="*/ 379 w 1938"/>
                <a:gd name="T23" fmla="*/ 405 h 1756"/>
                <a:gd name="T24" fmla="*/ 0 w 1938"/>
                <a:gd name="T25" fmla="*/ 405 h 1756"/>
                <a:gd name="T26" fmla="*/ 0 w 1938"/>
                <a:gd name="T27" fmla="*/ 1756 h 1756"/>
                <a:gd name="T28" fmla="*/ 1938 w 1938"/>
                <a:gd name="T29" fmla="*/ 1756 h 1756"/>
                <a:gd name="T30" fmla="*/ 1938 w 1938"/>
                <a:gd name="T31" fmla="*/ 794 h 1756"/>
                <a:gd name="T32" fmla="*/ 1561 w 1938"/>
                <a:gd name="T33" fmla="*/ 794 h 1756"/>
                <a:gd name="T34" fmla="*/ 114 w 1938"/>
                <a:gd name="T35" fmla="*/ 1642 h 1756"/>
                <a:gd name="T36" fmla="*/ 114 w 1938"/>
                <a:gd name="T37" fmla="*/ 519 h 1756"/>
                <a:gd name="T38" fmla="*/ 265 w 1938"/>
                <a:gd name="T39" fmla="*/ 519 h 1756"/>
                <a:gd name="T40" fmla="*/ 265 w 1938"/>
                <a:gd name="T41" fmla="*/ 1642 h 1756"/>
                <a:gd name="T42" fmla="*/ 114 w 1938"/>
                <a:gd name="T43" fmla="*/ 1642 h 1756"/>
                <a:gd name="T44" fmla="*/ 635 w 1938"/>
                <a:gd name="T45" fmla="*/ 1642 h 1756"/>
                <a:gd name="T46" fmla="*/ 635 w 1938"/>
                <a:gd name="T47" fmla="*/ 666 h 1756"/>
                <a:gd name="T48" fmla="*/ 784 w 1938"/>
                <a:gd name="T49" fmla="*/ 666 h 1756"/>
                <a:gd name="T50" fmla="*/ 784 w 1938"/>
                <a:gd name="T51" fmla="*/ 1642 h 1756"/>
                <a:gd name="T52" fmla="*/ 635 w 1938"/>
                <a:gd name="T53" fmla="*/ 1642 h 1756"/>
                <a:gd name="T54" fmla="*/ 1154 w 1938"/>
                <a:gd name="T55" fmla="*/ 1642 h 1756"/>
                <a:gd name="T56" fmla="*/ 1154 w 1938"/>
                <a:gd name="T57" fmla="*/ 113 h 1756"/>
                <a:gd name="T58" fmla="*/ 1305 w 1938"/>
                <a:gd name="T59" fmla="*/ 113 h 1756"/>
                <a:gd name="T60" fmla="*/ 1305 w 1938"/>
                <a:gd name="T61" fmla="*/ 1642 h 1756"/>
                <a:gd name="T62" fmla="*/ 1154 w 1938"/>
                <a:gd name="T63" fmla="*/ 1642 h 1756"/>
                <a:gd name="T64" fmla="*/ 1675 w 1938"/>
                <a:gd name="T65" fmla="*/ 1642 h 1756"/>
                <a:gd name="T66" fmla="*/ 1675 w 1938"/>
                <a:gd name="T67" fmla="*/ 907 h 1756"/>
                <a:gd name="T68" fmla="*/ 1824 w 1938"/>
                <a:gd name="T69" fmla="*/ 907 h 1756"/>
                <a:gd name="T70" fmla="*/ 1824 w 1938"/>
                <a:gd name="T71" fmla="*/ 1642 h 1756"/>
                <a:gd name="T72" fmla="*/ 1675 w 1938"/>
                <a:gd name="T73" fmla="*/ 1642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38" h="1756">
                  <a:moveTo>
                    <a:pt x="1561" y="794"/>
                  </a:moveTo>
                  <a:lnTo>
                    <a:pt x="1561" y="1642"/>
                  </a:lnTo>
                  <a:lnTo>
                    <a:pt x="1419" y="1642"/>
                  </a:lnTo>
                  <a:lnTo>
                    <a:pt x="1419" y="0"/>
                  </a:lnTo>
                  <a:lnTo>
                    <a:pt x="1040" y="0"/>
                  </a:lnTo>
                  <a:lnTo>
                    <a:pt x="1040" y="1642"/>
                  </a:lnTo>
                  <a:lnTo>
                    <a:pt x="898" y="1642"/>
                  </a:lnTo>
                  <a:lnTo>
                    <a:pt x="898" y="554"/>
                  </a:lnTo>
                  <a:lnTo>
                    <a:pt x="521" y="552"/>
                  </a:lnTo>
                  <a:lnTo>
                    <a:pt x="521" y="1642"/>
                  </a:lnTo>
                  <a:lnTo>
                    <a:pt x="379" y="1642"/>
                  </a:lnTo>
                  <a:lnTo>
                    <a:pt x="379" y="405"/>
                  </a:lnTo>
                  <a:lnTo>
                    <a:pt x="0" y="405"/>
                  </a:lnTo>
                  <a:lnTo>
                    <a:pt x="0" y="1756"/>
                  </a:lnTo>
                  <a:lnTo>
                    <a:pt x="1938" y="1756"/>
                  </a:lnTo>
                  <a:lnTo>
                    <a:pt x="1938" y="794"/>
                  </a:lnTo>
                  <a:lnTo>
                    <a:pt x="1561" y="794"/>
                  </a:lnTo>
                  <a:close/>
                  <a:moveTo>
                    <a:pt x="114" y="1642"/>
                  </a:moveTo>
                  <a:lnTo>
                    <a:pt x="114" y="519"/>
                  </a:lnTo>
                  <a:lnTo>
                    <a:pt x="265" y="519"/>
                  </a:lnTo>
                  <a:lnTo>
                    <a:pt x="265" y="1642"/>
                  </a:lnTo>
                  <a:lnTo>
                    <a:pt x="114" y="1642"/>
                  </a:lnTo>
                  <a:close/>
                  <a:moveTo>
                    <a:pt x="635" y="1642"/>
                  </a:moveTo>
                  <a:lnTo>
                    <a:pt x="635" y="666"/>
                  </a:lnTo>
                  <a:lnTo>
                    <a:pt x="784" y="666"/>
                  </a:lnTo>
                  <a:lnTo>
                    <a:pt x="784" y="1642"/>
                  </a:lnTo>
                  <a:lnTo>
                    <a:pt x="635" y="1642"/>
                  </a:lnTo>
                  <a:close/>
                  <a:moveTo>
                    <a:pt x="1154" y="1642"/>
                  </a:moveTo>
                  <a:lnTo>
                    <a:pt x="1154" y="113"/>
                  </a:lnTo>
                  <a:lnTo>
                    <a:pt x="1305" y="113"/>
                  </a:lnTo>
                  <a:lnTo>
                    <a:pt x="1305" y="1642"/>
                  </a:lnTo>
                  <a:lnTo>
                    <a:pt x="1154" y="1642"/>
                  </a:lnTo>
                  <a:close/>
                  <a:moveTo>
                    <a:pt x="1675" y="1642"/>
                  </a:moveTo>
                  <a:lnTo>
                    <a:pt x="1675" y="907"/>
                  </a:lnTo>
                  <a:lnTo>
                    <a:pt x="1824" y="907"/>
                  </a:lnTo>
                  <a:lnTo>
                    <a:pt x="1824" y="1642"/>
                  </a:lnTo>
                  <a:lnTo>
                    <a:pt x="1675" y="16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8306102" y="499696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创新性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3C3C36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75" name="Group 242"/>
          <p:cNvGrpSpPr/>
          <p:nvPr/>
        </p:nvGrpSpPr>
        <p:grpSpPr>
          <a:xfrm>
            <a:off x="7538667" y="4864971"/>
            <a:ext cx="701295" cy="626324"/>
            <a:chOff x="-4121150" y="1349376"/>
            <a:chExt cx="3989387" cy="4186238"/>
          </a:xfrm>
          <a:solidFill>
            <a:schemeClr val="tx1"/>
          </a:solidFill>
        </p:grpSpPr>
        <p:sp>
          <p:nvSpPr>
            <p:cNvPr id="76" name="Freeform 243"/>
            <p:cNvSpPr>
              <a:spLocks/>
            </p:cNvSpPr>
            <p:nvPr/>
          </p:nvSpPr>
          <p:spPr bwMode="auto">
            <a:xfrm>
              <a:off x="-4121150" y="2286001"/>
              <a:ext cx="3249613" cy="3249613"/>
            </a:xfrm>
            <a:custGeom>
              <a:avLst/>
              <a:gdLst>
                <a:gd name="T0" fmla="*/ 1933 w 2047"/>
                <a:gd name="T1" fmla="*/ 1933 h 2047"/>
                <a:gd name="T2" fmla="*/ 114 w 2047"/>
                <a:gd name="T3" fmla="*/ 1933 h 2047"/>
                <a:gd name="T4" fmla="*/ 114 w 2047"/>
                <a:gd name="T5" fmla="*/ 114 h 2047"/>
                <a:gd name="T6" fmla="*/ 256 w 2047"/>
                <a:gd name="T7" fmla="*/ 114 h 2047"/>
                <a:gd name="T8" fmla="*/ 256 w 2047"/>
                <a:gd name="T9" fmla="*/ 0 h 2047"/>
                <a:gd name="T10" fmla="*/ 0 w 2047"/>
                <a:gd name="T11" fmla="*/ 0 h 2047"/>
                <a:gd name="T12" fmla="*/ 0 w 2047"/>
                <a:gd name="T13" fmla="*/ 2047 h 2047"/>
                <a:gd name="T14" fmla="*/ 2047 w 2047"/>
                <a:gd name="T15" fmla="*/ 2047 h 2047"/>
                <a:gd name="T16" fmla="*/ 2047 w 2047"/>
                <a:gd name="T17" fmla="*/ 1786 h 2047"/>
                <a:gd name="T18" fmla="*/ 1933 w 2047"/>
                <a:gd name="T19" fmla="*/ 1786 h 2047"/>
                <a:gd name="T20" fmla="*/ 1933 w 2047"/>
                <a:gd name="T21" fmla="*/ 1933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7" h="2047">
                  <a:moveTo>
                    <a:pt x="1933" y="1933"/>
                  </a:moveTo>
                  <a:lnTo>
                    <a:pt x="114" y="1933"/>
                  </a:lnTo>
                  <a:lnTo>
                    <a:pt x="114" y="114"/>
                  </a:lnTo>
                  <a:lnTo>
                    <a:pt x="256" y="114"/>
                  </a:lnTo>
                  <a:lnTo>
                    <a:pt x="256" y="0"/>
                  </a:lnTo>
                  <a:lnTo>
                    <a:pt x="0" y="0"/>
                  </a:lnTo>
                  <a:lnTo>
                    <a:pt x="0" y="2047"/>
                  </a:lnTo>
                  <a:lnTo>
                    <a:pt x="2047" y="2047"/>
                  </a:lnTo>
                  <a:lnTo>
                    <a:pt x="2047" y="1786"/>
                  </a:lnTo>
                  <a:lnTo>
                    <a:pt x="1933" y="1786"/>
                  </a:lnTo>
                  <a:lnTo>
                    <a:pt x="1933" y="19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7" name="Freeform 244"/>
            <p:cNvSpPr>
              <a:spLocks noEditPoints="1"/>
            </p:cNvSpPr>
            <p:nvPr/>
          </p:nvSpPr>
          <p:spPr bwMode="auto">
            <a:xfrm>
              <a:off x="-3624263" y="2782888"/>
              <a:ext cx="1931988" cy="2206625"/>
            </a:xfrm>
            <a:custGeom>
              <a:avLst/>
              <a:gdLst>
                <a:gd name="T0" fmla="*/ 257 w 514"/>
                <a:gd name="T1" fmla="*/ 328 h 587"/>
                <a:gd name="T2" fmla="*/ 466 w 514"/>
                <a:gd name="T3" fmla="*/ 587 h 587"/>
                <a:gd name="T4" fmla="*/ 514 w 514"/>
                <a:gd name="T5" fmla="*/ 587 h 587"/>
                <a:gd name="T6" fmla="*/ 438 w 514"/>
                <a:gd name="T7" fmla="*/ 361 h 587"/>
                <a:gd name="T8" fmla="*/ 346 w 514"/>
                <a:gd name="T9" fmla="*/ 297 h 587"/>
                <a:gd name="T10" fmla="*/ 418 w 514"/>
                <a:gd name="T11" fmla="*/ 162 h 587"/>
                <a:gd name="T12" fmla="*/ 257 w 514"/>
                <a:gd name="T13" fmla="*/ 0 h 587"/>
                <a:gd name="T14" fmla="*/ 95 w 514"/>
                <a:gd name="T15" fmla="*/ 162 h 587"/>
                <a:gd name="T16" fmla="*/ 168 w 514"/>
                <a:gd name="T17" fmla="*/ 297 h 587"/>
                <a:gd name="T18" fmla="*/ 76 w 514"/>
                <a:gd name="T19" fmla="*/ 361 h 587"/>
                <a:gd name="T20" fmla="*/ 0 w 514"/>
                <a:gd name="T21" fmla="*/ 587 h 587"/>
                <a:gd name="T22" fmla="*/ 48 w 514"/>
                <a:gd name="T23" fmla="*/ 587 h 587"/>
                <a:gd name="T24" fmla="*/ 257 w 514"/>
                <a:gd name="T25" fmla="*/ 328 h 587"/>
                <a:gd name="T26" fmla="*/ 257 w 514"/>
                <a:gd name="T27" fmla="*/ 48 h 587"/>
                <a:gd name="T28" fmla="*/ 370 w 514"/>
                <a:gd name="T29" fmla="*/ 162 h 587"/>
                <a:gd name="T30" fmla="*/ 257 w 514"/>
                <a:gd name="T31" fmla="*/ 275 h 587"/>
                <a:gd name="T32" fmla="*/ 143 w 514"/>
                <a:gd name="T33" fmla="*/ 162 h 587"/>
                <a:gd name="T34" fmla="*/ 257 w 514"/>
                <a:gd name="T35" fmla="*/ 48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4" h="587">
                  <a:moveTo>
                    <a:pt x="257" y="328"/>
                  </a:moveTo>
                  <a:cubicBezTo>
                    <a:pt x="361" y="328"/>
                    <a:pt x="466" y="408"/>
                    <a:pt x="466" y="587"/>
                  </a:cubicBezTo>
                  <a:cubicBezTo>
                    <a:pt x="514" y="587"/>
                    <a:pt x="514" y="587"/>
                    <a:pt x="514" y="587"/>
                  </a:cubicBezTo>
                  <a:cubicBezTo>
                    <a:pt x="514" y="495"/>
                    <a:pt x="487" y="417"/>
                    <a:pt x="438" y="361"/>
                  </a:cubicBezTo>
                  <a:cubicBezTo>
                    <a:pt x="412" y="332"/>
                    <a:pt x="381" y="310"/>
                    <a:pt x="346" y="297"/>
                  </a:cubicBezTo>
                  <a:cubicBezTo>
                    <a:pt x="389" y="268"/>
                    <a:pt x="418" y="218"/>
                    <a:pt x="418" y="162"/>
                  </a:cubicBezTo>
                  <a:cubicBezTo>
                    <a:pt x="418" y="73"/>
                    <a:pt x="346" y="0"/>
                    <a:pt x="257" y="0"/>
                  </a:cubicBezTo>
                  <a:cubicBezTo>
                    <a:pt x="168" y="0"/>
                    <a:pt x="95" y="73"/>
                    <a:pt x="95" y="162"/>
                  </a:cubicBezTo>
                  <a:cubicBezTo>
                    <a:pt x="95" y="218"/>
                    <a:pt x="124" y="268"/>
                    <a:pt x="168" y="297"/>
                  </a:cubicBezTo>
                  <a:cubicBezTo>
                    <a:pt x="133" y="310"/>
                    <a:pt x="101" y="332"/>
                    <a:pt x="76" y="361"/>
                  </a:cubicBezTo>
                  <a:cubicBezTo>
                    <a:pt x="26" y="417"/>
                    <a:pt x="0" y="495"/>
                    <a:pt x="0" y="587"/>
                  </a:cubicBezTo>
                  <a:cubicBezTo>
                    <a:pt x="48" y="587"/>
                    <a:pt x="48" y="587"/>
                    <a:pt x="48" y="587"/>
                  </a:cubicBezTo>
                  <a:cubicBezTo>
                    <a:pt x="48" y="408"/>
                    <a:pt x="153" y="328"/>
                    <a:pt x="257" y="328"/>
                  </a:cubicBezTo>
                  <a:close/>
                  <a:moveTo>
                    <a:pt x="257" y="48"/>
                  </a:moveTo>
                  <a:cubicBezTo>
                    <a:pt x="319" y="48"/>
                    <a:pt x="370" y="99"/>
                    <a:pt x="370" y="162"/>
                  </a:cubicBezTo>
                  <a:cubicBezTo>
                    <a:pt x="370" y="224"/>
                    <a:pt x="319" y="275"/>
                    <a:pt x="257" y="275"/>
                  </a:cubicBezTo>
                  <a:cubicBezTo>
                    <a:pt x="194" y="275"/>
                    <a:pt x="143" y="224"/>
                    <a:pt x="143" y="162"/>
                  </a:cubicBezTo>
                  <a:cubicBezTo>
                    <a:pt x="143" y="99"/>
                    <a:pt x="194" y="48"/>
                    <a:pt x="25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8" name="Freeform 245"/>
            <p:cNvSpPr>
              <a:spLocks noEditPoints="1"/>
            </p:cNvSpPr>
            <p:nvPr/>
          </p:nvSpPr>
          <p:spPr bwMode="auto">
            <a:xfrm>
              <a:off x="-3071813" y="4260851"/>
              <a:ext cx="819150" cy="744538"/>
            </a:xfrm>
            <a:custGeom>
              <a:avLst/>
              <a:gdLst>
                <a:gd name="T0" fmla="*/ 109 w 218"/>
                <a:gd name="T1" fmla="*/ 11 h 198"/>
                <a:gd name="T2" fmla="*/ 70 w 218"/>
                <a:gd name="T3" fmla="*/ 0 h 198"/>
                <a:gd name="T4" fmla="*/ 0 w 218"/>
                <a:gd name="T5" fmla="*/ 70 h 198"/>
                <a:gd name="T6" fmla="*/ 23 w 218"/>
                <a:gd name="T7" fmla="*/ 123 h 198"/>
                <a:gd name="T8" fmla="*/ 91 w 218"/>
                <a:gd name="T9" fmla="*/ 191 h 198"/>
                <a:gd name="T10" fmla="*/ 99 w 218"/>
                <a:gd name="T11" fmla="*/ 198 h 198"/>
                <a:gd name="T12" fmla="*/ 119 w 218"/>
                <a:gd name="T13" fmla="*/ 198 h 198"/>
                <a:gd name="T14" fmla="*/ 194 w 218"/>
                <a:gd name="T15" fmla="*/ 123 h 198"/>
                <a:gd name="T16" fmla="*/ 194 w 218"/>
                <a:gd name="T17" fmla="*/ 123 h 198"/>
                <a:gd name="T18" fmla="*/ 218 w 218"/>
                <a:gd name="T19" fmla="*/ 70 h 198"/>
                <a:gd name="T20" fmla="*/ 147 w 218"/>
                <a:gd name="T21" fmla="*/ 0 h 198"/>
                <a:gd name="T22" fmla="*/ 109 w 218"/>
                <a:gd name="T23" fmla="*/ 11 h 198"/>
                <a:gd name="T24" fmla="*/ 168 w 218"/>
                <a:gd name="T25" fmla="*/ 70 h 198"/>
                <a:gd name="T26" fmla="*/ 158 w 218"/>
                <a:gd name="T27" fmla="*/ 89 h 198"/>
                <a:gd name="T28" fmla="*/ 109 w 218"/>
                <a:gd name="T29" fmla="*/ 138 h 198"/>
                <a:gd name="T30" fmla="*/ 59 w 218"/>
                <a:gd name="T31" fmla="*/ 89 h 198"/>
                <a:gd name="T32" fmla="*/ 49 w 218"/>
                <a:gd name="T33" fmla="*/ 70 h 198"/>
                <a:gd name="T34" fmla="*/ 70 w 218"/>
                <a:gd name="T35" fmla="*/ 49 h 198"/>
                <a:gd name="T36" fmla="*/ 88 w 218"/>
                <a:gd name="T37" fmla="*/ 59 h 198"/>
                <a:gd name="T38" fmla="*/ 95 w 218"/>
                <a:gd name="T39" fmla="*/ 70 h 198"/>
                <a:gd name="T40" fmla="*/ 122 w 218"/>
                <a:gd name="T41" fmla="*/ 70 h 198"/>
                <a:gd name="T42" fmla="*/ 129 w 218"/>
                <a:gd name="T43" fmla="*/ 59 h 198"/>
                <a:gd name="T44" fmla="*/ 147 w 218"/>
                <a:gd name="T45" fmla="*/ 49 h 198"/>
                <a:gd name="T46" fmla="*/ 168 w 218"/>
                <a:gd name="T47" fmla="*/ 7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8" h="198">
                  <a:moveTo>
                    <a:pt x="109" y="11"/>
                  </a:moveTo>
                  <a:cubicBezTo>
                    <a:pt x="97" y="4"/>
                    <a:pt x="84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89"/>
                    <a:pt x="7" y="106"/>
                    <a:pt x="23" y="123"/>
                  </a:cubicBezTo>
                  <a:cubicBezTo>
                    <a:pt x="91" y="191"/>
                    <a:pt x="91" y="191"/>
                    <a:pt x="91" y="191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119" y="198"/>
                    <a:pt x="119" y="198"/>
                    <a:pt x="119" y="198"/>
                  </a:cubicBezTo>
                  <a:cubicBezTo>
                    <a:pt x="194" y="123"/>
                    <a:pt x="194" y="123"/>
                    <a:pt x="194" y="123"/>
                  </a:cubicBezTo>
                  <a:cubicBezTo>
                    <a:pt x="194" y="123"/>
                    <a:pt x="194" y="123"/>
                    <a:pt x="194" y="123"/>
                  </a:cubicBezTo>
                  <a:cubicBezTo>
                    <a:pt x="210" y="106"/>
                    <a:pt x="218" y="89"/>
                    <a:pt x="218" y="70"/>
                  </a:cubicBezTo>
                  <a:cubicBezTo>
                    <a:pt x="218" y="32"/>
                    <a:pt x="186" y="0"/>
                    <a:pt x="147" y="0"/>
                  </a:cubicBezTo>
                  <a:cubicBezTo>
                    <a:pt x="133" y="0"/>
                    <a:pt x="120" y="4"/>
                    <a:pt x="109" y="11"/>
                  </a:cubicBezTo>
                  <a:close/>
                  <a:moveTo>
                    <a:pt x="168" y="70"/>
                  </a:moveTo>
                  <a:cubicBezTo>
                    <a:pt x="168" y="74"/>
                    <a:pt x="167" y="79"/>
                    <a:pt x="158" y="89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50" y="79"/>
                    <a:pt x="49" y="74"/>
                    <a:pt x="49" y="70"/>
                  </a:cubicBezTo>
                  <a:cubicBezTo>
                    <a:pt x="49" y="59"/>
                    <a:pt x="59" y="49"/>
                    <a:pt x="70" y="49"/>
                  </a:cubicBezTo>
                  <a:cubicBezTo>
                    <a:pt x="77" y="49"/>
                    <a:pt x="84" y="53"/>
                    <a:pt x="88" y="59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122" y="70"/>
                    <a:pt x="122" y="70"/>
                    <a:pt x="122" y="70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33" y="53"/>
                    <a:pt x="140" y="49"/>
                    <a:pt x="147" y="49"/>
                  </a:cubicBezTo>
                  <a:cubicBezTo>
                    <a:pt x="159" y="49"/>
                    <a:pt x="168" y="59"/>
                    <a:pt x="168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9" name="Freeform 246"/>
            <p:cNvSpPr>
              <a:spLocks/>
            </p:cNvSpPr>
            <p:nvPr/>
          </p:nvSpPr>
          <p:spPr bwMode="auto">
            <a:xfrm>
              <a:off x="-1541463" y="3478213"/>
              <a:ext cx="511175" cy="180975"/>
            </a:xfrm>
            <a:custGeom>
              <a:avLst/>
              <a:gdLst>
                <a:gd name="T0" fmla="*/ 136 w 136"/>
                <a:gd name="T1" fmla="*/ 24 h 48"/>
                <a:gd name="T2" fmla="*/ 112 w 136"/>
                <a:gd name="T3" fmla="*/ 0 h 48"/>
                <a:gd name="T4" fmla="*/ 24 w 136"/>
                <a:gd name="T5" fmla="*/ 0 h 48"/>
                <a:gd name="T6" fmla="*/ 0 w 136"/>
                <a:gd name="T7" fmla="*/ 24 h 48"/>
                <a:gd name="T8" fmla="*/ 24 w 136"/>
                <a:gd name="T9" fmla="*/ 48 h 48"/>
                <a:gd name="T10" fmla="*/ 112 w 136"/>
                <a:gd name="T11" fmla="*/ 48 h 48"/>
                <a:gd name="T12" fmla="*/ 136 w 136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48">
                  <a:moveTo>
                    <a:pt x="136" y="24"/>
                  </a:moveTo>
                  <a:cubicBezTo>
                    <a:pt x="136" y="11"/>
                    <a:pt x="125" y="0"/>
                    <a:pt x="11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25" y="48"/>
                    <a:pt x="136" y="37"/>
                    <a:pt x="13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0" name="Freeform 247"/>
            <p:cNvSpPr>
              <a:spLocks/>
            </p:cNvSpPr>
            <p:nvPr/>
          </p:nvSpPr>
          <p:spPr bwMode="auto">
            <a:xfrm>
              <a:off x="-1495425" y="3790951"/>
              <a:ext cx="417513" cy="179388"/>
            </a:xfrm>
            <a:custGeom>
              <a:avLst/>
              <a:gdLst>
                <a:gd name="T0" fmla="*/ 24 w 111"/>
                <a:gd name="T1" fmla="*/ 0 h 48"/>
                <a:gd name="T2" fmla="*/ 0 w 111"/>
                <a:gd name="T3" fmla="*/ 24 h 48"/>
                <a:gd name="T4" fmla="*/ 24 w 111"/>
                <a:gd name="T5" fmla="*/ 48 h 48"/>
                <a:gd name="T6" fmla="*/ 87 w 111"/>
                <a:gd name="T7" fmla="*/ 48 h 48"/>
                <a:gd name="T8" fmla="*/ 111 w 111"/>
                <a:gd name="T9" fmla="*/ 24 h 48"/>
                <a:gd name="T10" fmla="*/ 87 w 111"/>
                <a:gd name="T11" fmla="*/ 0 h 48"/>
                <a:gd name="T12" fmla="*/ 24 w 111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101" y="48"/>
                    <a:pt x="111" y="37"/>
                    <a:pt x="111" y="24"/>
                  </a:cubicBezTo>
                  <a:cubicBezTo>
                    <a:pt x="111" y="11"/>
                    <a:pt x="101" y="0"/>
                    <a:pt x="87" y="0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1" name="Freeform 10"/>
            <p:cNvSpPr>
              <a:spLocks noEditPoints="1"/>
            </p:cNvSpPr>
            <p:nvPr/>
          </p:nvSpPr>
          <p:spPr bwMode="auto">
            <a:xfrm>
              <a:off x="-1827213" y="1876426"/>
              <a:ext cx="1079500" cy="1455738"/>
            </a:xfrm>
            <a:custGeom>
              <a:avLst/>
              <a:gdLst>
                <a:gd name="T0" fmla="*/ 144 w 287"/>
                <a:gd name="T1" fmla="*/ 0 h 387"/>
                <a:gd name="T2" fmla="*/ 0 w 287"/>
                <a:gd name="T3" fmla="*/ 143 h 387"/>
                <a:gd name="T4" fmla="*/ 26 w 287"/>
                <a:gd name="T5" fmla="*/ 226 h 387"/>
                <a:gd name="T6" fmla="*/ 48 w 287"/>
                <a:gd name="T7" fmla="*/ 280 h 387"/>
                <a:gd name="T8" fmla="*/ 53 w 287"/>
                <a:gd name="T9" fmla="*/ 331 h 387"/>
                <a:gd name="T10" fmla="*/ 109 w 287"/>
                <a:gd name="T11" fmla="*/ 387 h 387"/>
                <a:gd name="T12" fmla="*/ 178 w 287"/>
                <a:gd name="T13" fmla="*/ 387 h 387"/>
                <a:gd name="T14" fmla="*/ 235 w 287"/>
                <a:gd name="T15" fmla="*/ 331 h 387"/>
                <a:gd name="T16" fmla="*/ 239 w 287"/>
                <a:gd name="T17" fmla="*/ 280 h 387"/>
                <a:gd name="T18" fmla="*/ 261 w 287"/>
                <a:gd name="T19" fmla="*/ 226 h 387"/>
                <a:gd name="T20" fmla="*/ 287 w 287"/>
                <a:gd name="T21" fmla="*/ 143 h 387"/>
                <a:gd name="T22" fmla="*/ 144 w 287"/>
                <a:gd name="T23" fmla="*/ 0 h 387"/>
                <a:gd name="T24" fmla="*/ 218 w 287"/>
                <a:gd name="T25" fmla="*/ 206 h 387"/>
                <a:gd name="T26" fmla="*/ 193 w 287"/>
                <a:gd name="T27" fmla="*/ 266 h 387"/>
                <a:gd name="T28" fmla="*/ 187 w 287"/>
                <a:gd name="T29" fmla="*/ 330 h 387"/>
                <a:gd name="T30" fmla="*/ 187 w 287"/>
                <a:gd name="T31" fmla="*/ 331 h 387"/>
                <a:gd name="T32" fmla="*/ 178 w 287"/>
                <a:gd name="T33" fmla="*/ 339 h 387"/>
                <a:gd name="T34" fmla="*/ 109 w 287"/>
                <a:gd name="T35" fmla="*/ 339 h 387"/>
                <a:gd name="T36" fmla="*/ 101 w 287"/>
                <a:gd name="T37" fmla="*/ 331 h 387"/>
                <a:gd name="T38" fmla="*/ 101 w 287"/>
                <a:gd name="T39" fmla="*/ 330 h 387"/>
                <a:gd name="T40" fmla="*/ 94 w 287"/>
                <a:gd name="T41" fmla="*/ 266 h 387"/>
                <a:gd name="T42" fmla="*/ 70 w 287"/>
                <a:gd name="T43" fmla="*/ 206 h 387"/>
                <a:gd name="T44" fmla="*/ 48 w 287"/>
                <a:gd name="T45" fmla="*/ 143 h 387"/>
                <a:gd name="T46" fmla="*/ 144 w 287"/>
                <a:gd name="T47" fmla="*/ 48 h 387"/>
                <a:gd name="T48" fmla="*/ 239 w 287"/>
                <a:gd name="T49" fmla="*/ 143 h 387"/>
                <a:gd name="T50" fmla="*/ 218 w 287"/>
                <a:gd name="T51" fmla="*/ 206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7" h="387">
                  <a:moveTo>
                    <a:pt x="144" y="0"/>
                  </a:moveTo>
                  <a:cubicBezTo>
                    <a:pt x="65" y="0"/>
                    <a:pt x="0" y="64"/>
                    <a:pt x="0" y="143"/>
                  </a:cubicBezTo>
                  <a:cubicBezTo>
                    <a:pt x="0" y="172"/>
                    <a:pt x="13" y="198"/>
                    <a:pt x="26" y="226"/>
                  </a:cubicBezTo>
                  <a:cubicBezTo>
                    <a:pt x="34" y="244"/>
                    <a:pt x="43" y="261"/>
                    <a:pt x="48" y="280"/>
                  </a:cubicBezTo>
                  <a:cubicBezTo>
                    <a:pt x="50" y="286"/>
                    <a:pt x="52" y="311"/>
                    <a:pt x="53" y="331"/>
                  </a:cubicBezTo>
                  <a:cubicBezTo>
                    <a:pt x="53" y="362"/>
                    <a:pt x="78" y="387"/>
                    <a:pt x="109" y="387"/>
                  </a:cubicBezTo>
                  <a:cubicBezTo>
                    <a:pt x="178" y="387"/>
                    <a:pt x="178" y="387"/>
                    <a:pt x="178" y="387"/>
                  </a:cubicBezTo>
                  <a:cubicBezTo>
                    <a:pt x="209" y="387"/>
                    <a:pt x="235" y="362"/>
                    <a:pt x="235" y="331"/>
                  </a:cubicBezTo>
                  <a:cubicBezTo>
                    <a:pt x="235" y="311"/>
                    <a:pt x="237" y="286"/>
                    <a:pt x="239" y="280"/>
                  </a:cubicBezTo>
                  <a:cubicBezTo>
                    <a:pt x="245" y="261"/>
                    <a:pt x="253" y="244"/>
                    <a:pt x="261" y="226"/>
                  </a:cubicBezTo>
                  <a:cubicBezTo>
                    <a:pt x="275" y="198"/>
                    <a:pt x="287" y="172"/>
                    <a:pt x="287" y="143"/>
                  </a:cubicBezTo>
                  <a:cubicBezTo>
                    <a:pt x="287" y="64"/>
                    <a:pt x="223" y="0"/>
                    <a:pt x="144" y="0"/>
                  </a:cubicBezTo>
                  <a:close/>
                  <a:moveTo>
                    <a:pt x="218" y="206"/>
                  </a:moveTo>
                  <a:cubicBezTo>
                    <a:pt x="209" y="224"/>
                    <a:pt x="200" y="244"/>
                    <a:pt x="193" y="266"/>
                  </a:cubicBezTo>
                  <a:cubicBezTo>
                    <a:pt x="189" y="281"/>
                    <a:pt x="187" y="319"/>
                    <a:pt x="187" y="330"/>
                  </a:cubicBezTo>
                  <a:cubicBezTo>
                    <a:pt x="187" y="330"/>
                    <a:pt x="187" y="330"/>
                    <a:pt x="187" y="331"/>
                  </a:cubicBezTo>
                  <a:cubicBezTo>
                    <a:pt x="187" y="335"/>
                    <a:pt x="183" y="339"/>
                    <a:pt x="178" y="339"/>
                  </a:cubicBezTo>
                  <a:cubicBezTo>
                    <a:pt x="109" y="339"/>
                    <a:pt x="109" y="339"/>
                    <a:pt x="109" y="339"/>
                  </a:cubicBezTo>
                  <a:cubicBezTo>
                    <a:pt x="105" y="339"/>
                    <a:pt x="101" y="335"/>
                    <a:pt x="101" y="331"/>
                  </a:cubicBezTo>
                  <a:cubicBezTo>
                    <a:pt x="101" y="330"/>
                    <a:pt x="101" y="330"/>
                    <a:pt x="101" y="330"/>
                  </a:cubicBezTo>
                  <a:cubicBezTo>
                    <a:pt x="101" y="319"/>
                    <a:pt x="99" y="281"/>
                    <a:pt x="94" y="266"/>
                  </a:cubicBezTo>
                  <a:cubicBezTo>
                    <a:pt x="88" y="244"/>
                    <a:pt x="78" y="224"/>
                    <a:pt x="70" y="206"/>
                  </a:cubicBezTo>
                  <a:cubicBezTo>
                    <a:pt x="58" y="182"/>
                    <a:pt x="48" y="161"/>
                    <a:pt x="48" y="143"/>
                  </a:cubicBezTo>
                  <a:cubicBezTo>
                    <a:pt x="48" y="91"/>
                    <a:pt x="91" y="48"/>
                    <a:pt x="144" y="48"/>
                  </a:cubicBezTo>
                  <a:cubicBezTo>
                    <a:pt x="196" y="48"/>
                    <a:pt x="239" y="91"/>
                    <a:pt x="239" y="143"/>
                  </a:cubicBezTo>
                  <a:cubicBezTo>
                    <a:pt x="239" y="161"/>
                    <a:pt x="229" y="182"/>
                    <a:pt x="218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2" name="Freeform 11"/>
            <p:cNvSpPr>
              <a:spLocks/>
            </p:cNvSpPr>
            <p:nvPr/>
          </p:nvSpPr>
          <p:spPr bwMode="auto">
            <a:xfrm>
              <a:off x="-2300288" y="1770063"/>
              <a:ext cx="393700" cy="293688"/>
            </a:xfrm>
            <a:custGeom>
              <a:avLst/>
              <a:gdLst>
                <a:gd name="T0" fmla="*/ 16 w 105"/>
                <a:gd name="T1" fmla="*/ 48 h 78"/>
                <a:gd name="T2" fmla="*/ 66 w 105"/>
                <a:gd name="T3" fmla="*/ 75 h 78"/>
                <a:gd name="T4" fmla="*/ 77 w 105"/>
                <a:gd name="T5" fmla="*/ 78 h 78"/>
                <a:gd name="T6" fmla="*/ 98 w 105"/>
                <a:gd name="T7" fmla="*/ 65 h 78"/>
                <a:gd name="T8" fmla="*/ 88 w 105"/>
                <a:gd name="T9" fmla="*/ 32 h 78"/>
                <a:gd name="T10" fmla="*/ 39 w 105"/>
                <a:gd name="T11" fmla="*/ 6 h 78"/>
                <a:gd name="T12" fmla="*/ 7 w 105"/>
                <a:gd name="T13" fmla="*/ 16 h 78"/>
                <a:gd name="T14" fmla="*/ 16 w 105"/>
                <a:gd name="T15" fmla="*/ 4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8">
                  <a:moveTo>
                    <a:pt x="16" y="48"/>
                  </a:moveTo>
                  <a:cubicBezTo>
                    <a:pt x="66" y="75"/>
                    <a:pt x="66" y="75"/>
                    <a:pt x="66" y="75"/>
                  </a:cubicBezTo>
                  <a:cubicBezTo>
                    <a:pt x="69" y="77"/>
                    <a:pt x="73" y="78"/>
                    <a:pt x="77" y="78"/>
                  </a:cubicBezTo>
                  <a:cubicBezTo>
                    <a:pt x="86" y="78"/>
                    <a:pt x="94" y="73"/>
                    <a:pt x="98" y="65"/>
                  </a:cubicBezTo>
                  <a:cubicBezTo>
                    <a:pt x="105" y="53"/>
                    <a:pt x="100" y="39"/>
                    <a:pt x="88" y="3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7" y="0"/>
                    <a:pt x="13" y="4"/>
                    <a:pt x="7" y="16"/>
                  </a:cubicBezTo>
                  <a:cubicBezTo>
                    <a:pt x="0" y="28"/>
                    <a:pt x="5" y="42"/>
                    <a:pt x="1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3" name="Freeform 12"/>
            <p:cNvSpPr>
              <a:spLocks/>
            </p:cNvSpPr>
            <p:nvPr/>
          </p:nvSpPr>
          <p:spPr bwMode="auto">
            <a:xfrm>
              <a:off x="-1709738" y="1349376"/>
              <a:ext cx="261938" cy="395288"/>
            </a:xfrm>
            <a:custGeom>
              <a:avLst/>
              <a:gdLst>
                <a:gd name="T0" fmla="*/ 21 w 70"/>
                <a:gd name="T1" fmla="*/ 88 h 105"/>
                <a:gd name="T2" fmla="*/ 43 w 70"/>
                <a:gd name="T3" fmla="*/ 105 h 105"/>
                <a:gd name="T4" fmla="*/ 50 w 70"/>
                <a:gd name="T5" fmla="*/ 103 h 105"/>
                <a:gd name="T6" fmla="*/ 66 w 70"/>
                <a:gd name="T7" fmla="*/ 74 h 105"/>
                <a:gd name="T8" fmla="*/ 50 w 70"/>
                <a:gd name="T9" fmla="*/ 20 h 105"/>
                <a:gd name="T10" fmla="*/ 20 w 70"/>
                <a:gd name="T11" fmla="*/ 4 h 105"/>
                <a:gd name="T12" fmla="*/ 4 w 70"/>
                <a:gd name="T13" fmla="*/ 34 h 105"/>
                <a:gd name="T14" fmla="*/ 21 w 70"/>
                <a:gd name="T15" fmla="*/ 8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05">
                  <a:moveTo>
                    <a:pt x="21" y="88"/>
                  </a:moveTo>
                  <a:cubicBezTo>
                    <a:pt x="24" y="98"/>
                    <a:pt x="33" y="105"/>
                    <a:pt x="43" y="105"/>
                  </a:cubicBezTo>
                  <a:cubicBezTo>
                    <a:pt x="46" y="105"/>
                    <a:pt x="48" y="104"/>
                    <a:pt x="50" y="103"/>
                  </a:cubicBezTo>
                  <a:cubicBezTo>
                    <a:pt x="63" y="100"/>
                    <a:pt x="70" y="86"/>
                    <a:pt x="66" y="74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6" y="7"/>
                    <a:pt x="33" y="0"/>
                    <a:pt x="20" y="4"/>
                  </a:cubicBezTo>
                  <a:cubicBezTo>
                    <a:pt x="7" y="8"/>
                    <a:pt x="0" y="21"/>
                    <a:pt x="4" y="34"/>
                  </a:cubicBezTo>
                  <a:lnTo>
                    <a:pt x="21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4" name="Freeform 13"/>
            <p:cNvSpPr>
              <a:spLocks/>
            </p:cNvSpPr>
            <p:nvPr/>
          </p:nvSpPr>
          <p:spPr bwMode="auto">
            <a:xfrm>
              <a:off x="-627063" y="1785938"/>
              <a:ext cx="390525" cy="293688"/>
            </a:xfrm>
            <a:custGeom>
              <a:avLst/>
              <a:gdLst>
                <a:gd name="T0" fmla="*/ 88 w 104"/>
                <a:gd name="T1" fmla="*/ 49 h 78"/>
                <a:gd name="T2" fmla="*/ 98 w 104"/>
                <a:gd name="T3" fmla="*/ 16 h 78"/>
                <a:gd name="T4" fmla="*/ 65 w 104"/>
                <a:gd name="T5" fmla="*/ 6 h 78"/>
                <a:gd name="T6" fmla="*/ 16 w 104"/>
                <a:gd name="T7" fmla="*/ 33 h 78"/>
                <a:gd name="T8" fmla="*/ 6 w 104"/>
                <a:gd name="T9" fmla="*/ 65 h 78"/>
                <a:gd name="T10" fmla="*/ 27 w 104"/>
                <a:gd name="T11" fmla="*/ 78 h 78"/>
                <a:gd name="T12" fmla="*/ 38 w 104"/>
                <a:gd name="T13" fmla="*/ 75 h 78"/>
                <a:gd name="T14" fmla="*/ 88 w 104"/>
                <a:gd name="T15" fmla="*/ 4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78">
                  <a:moveTo>
                    <a:pt x="88" y="49"/>
                  </a:moveTo>
                  <a:cubicBezTo>
                    <a:pt x="99" y="43"/>
                    <a:pt x="104" y="28"/>
                    <a:pt x="98" y="16"/>
                  </a:cubicBezTo>
                  <a:cubicBezTo>
                    <a:pt x="91" y="5"/>
                    <a:pt x="77" y="0"/>
                    <a:pt x="65" y="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4" y="39"/>
                    <a:pt x="0" y="54"/>
                    <a:pt x="6" y="65"/>
                  </a:cubicBezTo>
                  <a:cubicBezTo>
                    <a:pt x="10" y="73"/>
                    <a:pt x="18" y="78"/>
                    <a:pt x="27" y="78"/>
                  </a:cubicBezTo>
                  <a:cubicBezTo>
                    <a:pt x="31" y="78"/>
                    <a:pt x="35" y="77"/>
                    <a:pt x="38" y="75"/>
                  </a:cubicBezTo>
                  <a:lnTo>
                    <a:pt x="88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-522288" y="2401888"/>
              <a:ext cx="390525" cy="188913"/>
            </a:xfrm>
            <a:custGeom>
              <a:avLst/>
              <a:gdLst>
                <a:gd name="T0" fmla="*/ 80 w 104"/>
                <a:gd name="T1" fmla="*/ 2 h 50"/>
                <a:gd name="T2" fmla="*/ 24 w 104"/>
                <a:gd name="T3" fmla="*/ 1 h 50"/>
                <a:gd name="T4" fmla="*/ 0 w 104"/>
                <a:gd name="T5" fmla="*/ 24 h 50"/>
                <a:gd name="T6" fmla="*/ 23 w 104"/>
                <a:gd name="T7" fmla="*/ 49 h 50"/>
                <a:gd name="T8" fmla="*/ 79 w 104"/>
                <a:gd name="T9" fmla="*/ 50 h 50"/>
                <a:gd name="T10" fmla="*/ 80 w 104"/>
                <a:gd name="T11" fmla="*/ 50 h 50"/>
                <a:gd name="T12" fmla="*/ 104 w 104"/>
                <a:gd name="T13" fmla="*/ 26 h 50"/>
                <a:gd name="T14" fmla="*/ 80 w 104"/>
                <a:gd name="T1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50">
                  <a:moveTo>
                    <a:pt x="80" y="2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3" y="49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93" y="50"/>
                    <a:pt x="104" y="39"/>
                    <a:pt x="104" y="26"/>
                  </a:cubicBezTo>
                  <a:cubicBezTo>
                    <a:pt x="104" y="13"/>
                    <a:pt x="94" y="2"/>
                    <a:pt x="8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6" name="Freeform 15"/>
            <p:cNvSpPr>
              <a:spLocks/>
            </p:cNvSpPr>
            <p:nvPr/>
          </p:nvSpPr>
          <p:spPr bwMode="auto">
            <a:xfrm>
              <a:off x="-2443163" y="2395538"/>
              <a:ext cx="393700" cy="187325"/>
            </a:xfrm>
            <a:custGeom>
              <a:avLst/>
              <a:gdLst>
                <a:gd name="T0" fmla="*/ 24 w 105"/>
                <a:gd name="T1" fmla="*/ 48 h 50"/>
                <a:gd name="T2" fmla="*/ 80 w 105"/>
                <a:gd name="T3" fmla="*/ 50 h 50"/>
                <a:gd name="T4" fmla="*/ 81 w 105"/>
                <a:gd name="T5" fmla="*/ 50 h 50"/>
                <a:gd name="T6" fmla="*/ 105 w 105"/>
                <a:gd name="T7" fmla="*/ 26 h 50"/>
                <a:gd name="T8" fmla="*/ 81 w 105"/>
                <a:gd name="T9" fmla="*/ 2 h 50"/>
                <a:gd name="T10" fmla="*/ 25 w 105"/>
                <a:gd name="T11" fmla="*/ 0 h 50"/>
                <a:gd name="T12" fmla="*/ 1 w 105"/>
                <a:gd name="T13" fmla="*/ 24 h 50"/>
                <a:gd name="T14" fmla="*/ 24 w 105"/>
                <a:gd name="T1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50">
                  <a:moveTo>
                    <a:pt x="24" y="48"/>
                  </a:moveTo>
                  <a:cubicBezTo>
                    <a:pt x="80" y="50"/>
                    <a:pt x="80" y="50"/>
                    <a:pt x="80" y="50"/>
                  </a:cubicBezTo>
                  <a:cubicBezTo>
                    <a:pt x="80" y="50"/>
                    <a:pt x="81" y="50"/>
                    <a:pt x="81" y="50"/>
                  </a:cubicBezTo>
                  <a:cubicBezTo>
                    <a:pt x="94" y="50"/>
                    <a:pt x="104" y="39"/>
                    <a:pt x="105" y="26"/>
                  </a:cubicBezTo>
                  <a:cubicBezTo>
                    <a:pt x="105" y="13"/>
                    <a:pt x="95" y="2"/>
                    <a:pt x="81" y="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1" y="10"/>
                    <a:pt x="1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7" name="Freeform 16"/>
            <p:cNvSpPr>
              <a:spLocks/>
            </p:cNvSpPr>
            <p:nvPr/>
          </p:nvSpPr>
          <p:spPr bwMode="auto">
            <a:xfrm>
              <a:off x="-1052513" y="1368426"/>
              <a:ext cx="285750" cy="387350"/>
            </a:xfrm>
            <a:custGeom>
              <a:avLst/>
              <a:gdLst>
                <a:gd name="T0" fmla="*/ 18 w 76"/>
                <a:gd name="T1" fmla="*/ 101 h 103"/>
                <a:gd name="T2" fmla="*/ 27 w 76"/>
                <a:gd name="T3" fmla="*/ 103 h 103"/>
                <a:gd name="T4" fmla="*/ 49 w 76"/>
                <a:gd name="T5" fmla="*/ 88 h 103"/>
                <a:gd name="T6" fmla="*/ 71 w 76"/>
                <a:gd name="T7" fmla="*/ 36 h 103"/>
                <a:gd name="T8" fmla="*/ 58 w 76"/>
                <a:gd name="T9" fmla="*/ 5 h 103"/>
                <a:gd name="T10" fmla="*/ 26 w 76"/>
                <a:gd name="T11" fmla="*/ 18 h 103"/>
                <a:gd name="T12" fmla="*/ 5 w 76"/>
                <a:gd name="T13" fmla="*/ 70 h 103"/>
                <a:gd name="T14" fmla="*/ 18 w 76"/>
                <a:gd name="T15" fmla="*/ 10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103">
                  <a:moveTo>
                    <a:pt x="18" y="101"/>
                  </a:moveTo>
                  <a:cubicBezTo>
                    <a:pt x="21" y="102"/>
                    <a:pt x="24" y="103"/>
                    <a:pt x="27" y="103"/>
                  </a:cubicBezTo>
                  <a:cubicBezTo>
                    <a:pt x="37" y="103"/>
                    <a:pt x="46" y="97"/>
                    <a:pt x="49" y="88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6" y="24"/>
                    <a:pt x="70" y="10"/>
                    <a:pt x="58" y="5"/>
                  </a:cubicBezTo>
                  <a:cubicBezTo>
                    <a:pt x="45" y="0"/>
                    <a:pt x="31" y="6"/>
                    <a:pt x="26" y="18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0" y="82"/>
                    <a:pt x="6" y="96"/>
                    <a:pt x="18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102" name="文本框 101"/>
          <p:cNvSpPr txBox="1"/>
          <p:nvPr/>
        </p:nvSpPr>
        <p:spPr>
          <a:xfrm>
            <a:off x="8285898" y="573862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公平性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C3C36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103" name="Group 14"/>
          <p:cNvGrpSpPr/>
          <p:nvPr/>
        </p:nvGrpSpPr>
        <p:grpSpPr>
          <a:xfrm>
            <a:off x="7574861" y="5675479"/>
            <a:ext cx="567791" cy="494115"/>
            <a:chOff x="-3902075" y="1182688"/>
            <a:chExt cx="3648075" cy="4013201"/>
          </a:xfrm>
          <a:solidFill>
            <a:schemeClr val="tx1"/>
          </a:solidFill>
        </p:grpSpPr>
        <p:sp>
          <p:nvSpPr>
            <p:cNvPr id="104" name="Freeform 20"/>
            <p:cNvSpPr>
              <a:spLocks/>
            </p:cNvSpPr>
            <p:nvPr/>
          </p:nvSpPr>
          <p:spPr bwMode="auto">
            <a:xfrm>
              <a:off x="-3902075" y="1946276"/>
              <a:ext cx="3249613" cy="3249613"/>
            </a:xfrm>
            <a:custGeom>
              <a:avLst/>
              <a:gdLst>
                <a:gd name="T0" fmla="*/ 1933 w 2047"/>
                <a:gd name="T1" fmla="*/ 1933 h 2047"/>
                <a:gd name="T2" fmla="*/ 113 w 2047"/>
                <a:gd name="T3" fmla="*/ 1933 h 2047"/>
                <a:gd name="T4" fmla="*/ 113 w 2047"/>
                <a:gd name="T5" fmla="*/ 114 h 2047"/>
                <a:gd name="T6" fmla="*/ 516 w 2047"/>
                <a:gd name="T7" fmla="*/ 114 h 2047"/>
                <a:gd name="T8" fmla="*/ 516 w 2047"/>
                <a:gd name="T9" fmla="*/ 0 h 2047"/>
                <a:gd name="T10" fmla="*/ 0 w 2047"/>
                <a:gd name="T11" fmla="*/ 0 h 2047"/>
                <a:gd name="T12" fmla="*/ 0 w 2047"/>
                <a:gd name="T13" fmla="*/ 2047 h 2047"/>
                <a:gd name="T14" fmla="*/ 2047 w 2047"/>
                <a:gd name="T15" fmla="*/ 2047 h 2047"/>
                <a:gd name="T16" fmla="*/ 2047 w 2047"/>
                <a:gd name="T17" fmla="*/ 1689 h 2047"/>
                <a:gd name="T18" fmla="*/ 1933 w 2047"/>
                <a:gd name="T19" fmla="*/ 1689 h 2047"/>
                <a:gd name="T20" fmla="*/ 1933 w 2047"/>
                <a:gd name="T21" fmla="*/ 1933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7" h="2047">
                  <a:moveTo>
                    <a:pt x="1933" y="1933"/>
                  </a:moveTo>
                  <a:lnTo>
                    <a:pt x="113" y="1933"/>
                  </a:lnTo>
                  <a:lnTo>
                    <a:pt x="113" y="114"/>
                  </a:lnTo>
                  <a:lnTo>
                    <a:pt x="516" y="114"/>
                  </a:lnTo>
                  <a:lnTo>
                    <a:pt x="516" y="0"/>
                  </a:lnTo>
                  <a:lnTo>
                    <a:pt x="0" y="0"/>
                  </a:lnTo>
                  <a:lnTo>
                    <a:pt x="0" y="2047"/>
                  </a:lnTo>
                  <a:lnTo>
                    <a:pt x="2047" y="2047"/>
                  </a:lnTo>
                  <a:lnTo>
                    <a:pt x="2047" y="1689"/>
                  </a:lnTo>
                  <a:lnTo>
                    <a:pt x="1933" y="1689"/>
                  </a:lnTo>
                  <a:lnTo>
                    <a:pt x="1933" y="19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5" name="Freeform 21"/>
            <p:cNvSpPr>
              <a:spLocks noEditPoints="1"/>
            </p:cNvSpPr>
            <p:nvPr/>
          </p:nvSpPr>
          <p:spPr bwMode="auto">
            <a:xfrm>
              <a:off x="-3079750" y="1182688"/>
              <a:ext cx="2825750" cy="3167063"/>
            </a:xfrm>
            <a:custGeom>
              <a:avLst/>
              <a:gdLst>
                <a:gd name="T0" fmla="*/ 751 w 751"/>
                <a:gd name="T1" fmla="*/ 504 h 842"/>
                <a:gd name="T2" fmla="*/ 750 w 751"/>
                <a:gd name="T3" fmla="*/ 401 h 842"/>
                <a:gd name="T4" fmla="*/ 647 w 751"/>
                <a:gd name="T5" fmla="*/ 300 h 842"/>
                <a:gd name="T6" fmla="*/ 556 w 751"/>
                <a:gd name="T7" fmla="*/ 301 h 842"/>
                <a:gd name="T8" fmla="*/ 553 w 751"/>
                <a:gd name="T9" fmla="*/ 239 h 842"/>
                <a:gd name="T10" fmla="*/ 550 w 751"/>
                <a:gd name="T11" fmla="*/ 47 h 842"/>
                <a:gd name="T12" fmla="*/ 472 w 751"/>
                <a:gd name="T13" fmla="*/ 0 h 842"/>
                <a:gd name="T14" fmla="*/ 397 w 751"/>
                <a:gd name="T15" fmla="*/ 59 h 842"/>
                <a:gd name="T16" fmla="*/ 390 w 751"/>
                <a:gd name="T17" fmla="*/ 96 h 842"/>
                <a:gd name="T18" fmla="*/ 220 w 751"/>
                <a:gd name="T19" fmla="*/ 374 h 842"/>
                <a:gd name="T20" fmla="*/ 48 w 751"/>
                <a:gd name="T21" fmla="*/ 374 h 842"/>
                <a:gd name="T22" fmla="*/ 0 w 751"/>
                <a:gd name="T23" fmla="*/ 422 h 842"/>
                <a:gd name="T24" fmla="*/ 0 w 751"/>
                <a:gd name="T25" fmla="*/ 842 h 842"/>
                <a:gd name="T26" fmla="*/ 176 w 751"/>
                <a:gd name="T27" fmla="*/ 842 h 842"/>
                <a:gd name="T28" fmla="*/ 224 w 751"/>
                <a:gd name="T29" fmla="*/ 805 h 842"/>
                <a:gd name="T30" fmla="*/ 395 w 751"/>
                <a:gd name="T31" fmla="*/ 805 h 842"/>
                <a:gd name="T32" fmla="*/ 498 w 751"/>
                <a:gd name="T33" fmla="*/ 804 h 842"/>
                <a:gd name="T34" fmla="*/ 632 w 751"/>
                <a:gd name="T35" fmla="*/ 795 h 842"/>
                <a:gd name="T36" fmla="*/ 714 w 751"/>
                <a:gd name="T37" fmla="*/ 669 h 842"/>
                <a:gd name="T38" fmla="*/ 730 w 751"/>
                <a:gd name="T39" fmla="*/ 566 h 842"/>
                <a:gd name="T40" fmla="*/ 48 w 751"/>
                <a:gd name="T41" fmla="*/ 794 h 842"/>
                <a:gd name="T42" fmla="*/ 176 w 751"/>
                <a:gd name="T43" fmla="*/ 422 h 842"/>
                <a:gd name="T44" fmla="*/ 690 w 751"/>
                <a:gd name="T45" fmla="*/ 604 h 842"/>
                <a:gd name="T46" fmla="*/ 651 w 751"/>
                <a:gd name="T47" fmla="*/ 659 h 842"/>
                <a:gd name="T48" fmla="*/ 625 w 751"/>
                <a:gd name="T49" fmla="*/ 747 h 842"/>
                <a:gd name="T50" fmla="*/ 473 w 751"/>
                <a:gd name="T51" fmla="*/ 757 h 842"/>
                <a:gd name="T52" fmla="*/ 228 w 751"/>
                <a:gd name="T53" fmla="*/ 757 h 842"/>
                <a:gd name="T54" fmla="*/ 254 w 751"/>
                <a:gd name="T55" fmla="*/ 417 h 842"/>
                <a:gd name="T56" fmla="*/ 437 w 751"/>
                <a:gd name="T57" fmla="*/ 107 h 842"/>
                <a:gd name="T58" fmla="*/ 472 w 751"/>
                <a:gd name="T59" fmla="*/ 48 h 842"/>
                <a:gd name="T60" fmla="*/ 509 w 751"/>
                <a:gd name="T61" fmla="*/ 72 h 842"/>
                <a:gd name="T62" fmla="*/ 473 w 751"/>
                <a:gd name="T63" fmla="*/ 295 h 842"/>
                <a:gd name="T64" fmla="*/ 490 w 751"/>
                <a:gd name="T65" fmla="*/ 351 h 842"/>
                <a:gd name="T66" fmla="*/ 621 w 751"/>
                <a:gd name="T67" fmla="*/ 347 h 842"/>
                <a:gd name="T68" fmla="*/ 649 w 751"/>
                <a:gd name="T69" fmla="*/ 348 h 842"/>
                <a:gd name="T70" fmla="*/ 665 w 751"/>
                <a:gd name="T71" fmla="*/ 451 h 842"/>
                <a:gd name="T72" fmla="*/ 661 w 751"/>
                <a:gd name="T73" fmla="*/ 557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1" h="842">
                  <a:moveTo>
                    <a:pt x="730" y="566"/>
                  </a:moveTo>
                  <a:cubicBezTo>
                    <a:pt x="744" y="549"/>
                    <a:pt x="751" y="527"/>
                    <a:pt x="751" y="504"/>
                  </a:cubicBezTo>
                  <a:cubicBezTo>
                    <a:pt x="751" y="484"/>
                    <a:pt x="746" y="466"/>
                    <a:pt x="737" y="451"/>
                  </a:cubicBezTo>
                  <a:cubicBezTo>
                    <a:pt x="745" y="436"/>
                    <a:pt x="750" y="419"/>
                    <a:pt x="750" y="401"/>
                  </a:cubicBezTo>
                  <a:cubicBezTo>
                    <a:pt x="750" y="345"/>
                    <a:pt x="704" y="300"/>
                    <a:pt x="649" y="300"/>
                  </a:cubicBezTo>
                  <a:cubicBezTo>
                    <a:pt x="648" y="300"/>
                    <a:pt x="647" y="300"/>
                    <a:pt x="647" y="300"/>
                  </a:cubicBezTo>
                  <a:cubicBezTo>
                    <a:pt x="638" y="299"/>
                    <a:pt x="629" y="299"/>
                    <a:pt x="621" y="299"/>
                  </a:cubicBezTo>
                  <a:cubicBezTo>
                    <a:pt x="597" y="299"/>
                    <a:pt x="577" y="300"/>
                    <a:pt x="556" y="301"/>
                  </a:cubicBezTo>
                  <a:cubicBezTo>
                    <a:pt x="546" y="301"/>
                    <a:pt x="535" y="301"/>
                    <a:pt x="524" y="302"/>
                  </a:cubicBezTo>
                  <a:cubicBezTo>
                    <a:pt x="535" y="280"/>
                    <a:pt x="543" y="261"/>
                    <a:pt x="553" y="239"/>
                  </a:cubicBezTo>
                  <a:cubicBezTo>
                    <a:pt x="557" y="230"/>
                    <a:pt x="557" y="230"/>
                    <a:pt x="557" y="230"/>
                  </a:cubicBezTo>
                  <a:cubicBezTo>
                    <a:pt x="586" y="163"/>
                    <a:pt x="584" y="101"/>
                    <a:pt x="550" y="47"/>
                  </a:cubicBezTo>
                  <a:cubicBezTo>
                    <a:pt x="542" y="35"/>
                    <a:pt x="523" y="4"/>
                    <a:pt x="482" y="0"/>
                  </a:cubicBezTo>
                  <a:cubicBezTo>
                    <a:pt x="479" y="0"/>
                    <a:pt x="475" y="0"/>
                    <a:pt x="472" y="0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435" y="0"/>
                    <a:pt x="406" y="22"/>
                    <a:pt x="397" y="59"/>
                  </a:cubicBezTo>
                  <a:cubicBezTo>
                    <a:pt x="395" y="68"/>
                    <a:pt x="393" y="76"/>
                    <a:pt x="392" y="84"/>
                  </a:cubicBezTo>
                  <a:cubicBezTo>
                    <a:pt x="392" y="88"/>
                    <a:pt x="391" y="93"/>
                    <a:pt x="390" y="96"/>
                  </a:cubicBezTo>
                  <a:cubicBezTo>
                    <a:pt x="384" y="125"/>
                    <a:pt x="366" y="161"/>
                    <a:pt x="351" y="176"/>
                  </a:cubicBezTo>
                  <a:cubicBezTo>
                    <a:pt x="297" y="231"/>
                    <a:pt x="244" y="322"/>
                    <a:pt x="220" y="374"/>
                  </a:cubicBezTo>
                  <a:cubicBezTo>
                    <a:pt x="176" y="374"/>
                    <a:pt x="176" y="374"/>
                    <a:pt x="176" y="374"/>
                  </a:cubicBezTo>
                  <a:cubicBezTo>
                    <a:pt x="48" y="374"/>
                    <a:pt x="48" y="374"/>
                    <a:pt x="48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0" y="794"/>
                    <a:pt x="0" y="794"/>
                    <a:pt x="0" y="794"/>
                  </a:cubicBezTo>
                  <a:cubicBezTo>
                    <a:pt x="0" y="842"/>
                    <a:pt x="0" y="842"/>
                    <a:pt x="0" y="842"/>
                  </a:cubicBezTo>
                  <a:cubicBezTo>
                    <a:pt x="48" y="842"/>
                    <a:pt x="48" y="842"/>
                    <a:pt x="48" y="842"/>
                  </a:cubicBezTo>
                  <a:cubicBezTo>
                    <a:pt x="176" y="842"/>
                    <a:pt x="176" y="842"/>
                    <a:pt x="176" y="842"/>
                  </a:cubicBezTo>
                  <a:cubicBezTo>
                    <a:pt x="224" y="842"/>
                    <a:pt x="224" y="842"/>
                    <a:pt x="224" y="842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7" y="805"/>
                    <a:pt x="227" y="805"/>
                    <a:pt x="227" y="805"/>
                  </a:cubicBezTo>
                  <a:cubicBezTo>
                    <a:pt x="228" y="805"/>
                    <a:pt x="322" y="805"/>
                    <a:pt x="395" y="805"/>
                  </a:cubicBezTo>
                  <a:cubicBezTo>
                    <a:pt x="435" y="805"/>
                    <a:pt x="462" y="805"/>
                    <a:pt x="475" y="805"/>
                  </a:cubicBezTo>
                  <a:cubicBezTo>
                    <a:pt x="482" y="804"/>
                    <a:pt x="490" y="804"/>
                    <a:pt x="498" y="804"/>
                  </a:cubicBezTo>
                  <a:cubicBezTo>
                    <a:pt x="540" y="803"/>
                    <a:pt x="583" y="801"/>
                    <a:pt x="627" y="796"/>
                  </a:cubicBezTo>
                  <a:cubicBezTo>
                    <a:pt x="629" y="795"/>
                    <a:pt x="630" y="795"/>
                    <a:pt x="632" y="795"/>
                  </a:cubicBezTo>
                  <a:cubicBezTo>
                    <a:pt x="681" y="789"/>
                    <a:pt x="718" y="748"/>
                    <a:pt x="718" y="698"/>
                  </a:cubicBezTo>
                  <a:cubicBezTo>
                    <a:pt x="718" y="688"/>
                    <a:pt x="716" y="679"/>
                    <a:pt x="714" y="669"/>
                  </a:cubicBezTo>
                  <a:cubicBezTo>
                    <a:pt x="729" y="652"/>
                    <a:pt x="738" y="629"/>
                    <a:pt x="738" y="604"/>
                  </a:cubicBezTo>
                  <a:cubicBezTo>
                    <a:pt x="738" y="591"/>
                    <a:pt x="735" y="578"/>
                    <a:pt x="730" y="566"/>
                  </a:cubicBezTo>
                  <a:close/>
                  <a:moveTo>
                    <a:pt x="176" y="794"/>
                  </a:moveTo>
                  <a:cubicBezTo>
                    <a:pt x="48" y="794"/>
                    <a:pt x="48" y="794"/>
                    <a:pt x="48" y="794"/>
                  </a:cubicBezTo>
                  <a:cubicBezTo>
                    <a:pt x="48" y="422"/>
                    <a:pt x="48" y="422"/>
                    <a:pt x="48" y="422"/>
                  </a:cubicBezTo>
                  <a:cubicBezTo>
                    <a:pt x="176" y="422"/>
                    <a:pt x="176" y="422"/>
                    <a:pt x="176" y="422"/>
                  </a:cubicBezTo>
                  <a:lnTo>
                    <a:pt x="176" y="794"/>
                  </a:lnTo>
                  <a:close/>
                  <a:moveTo>
                    <a:pt x="690" y="604"/>
                  </a:moveTo>
                  <a:cubicBezTo>
                    <a:pt x="690" y="629"/>
                    <a:pt x="673" y="649"/>
                    <a:pt x="651" y="655"/>
                  </a:cubicBezTo>
                  <a:cubicBezTo>
                    <a:pt x="651" y="657"/>
                    <a:pt x="651" y="658"/>
                    <a:pt x="651" y="659"/>
                  </a:cubicBezTo>
                  <a:cubicBezTo>
                    <a:pt x="662" y="668"/>
                    <a:pt x="670" y="682"/>
                    <a:pt x="670" y="698"/>
                  </a:cubicBezTo>
                  <a:cubicBezTo>
                    <a:pt x="670" y="724"/>
                    <a:pt x="650" y="745"/>
                    <a:pt x="625" y="747"/>
                  </a:cubicBezTo>
                  <a:cubicBezTo>
                    <a:pt x="624" y="747"/>
                    <a:pt x="622" y="748"/>
                    <a:pt x="620" y="748"/>
                  </a:cubicBezTo>
                  <a:cubicBezTo>
                    <a:pt x="572" y="755"/>
                    <a:pt x="522" y="755"/>
                    <a:pt x="473" y="757"/>
                  </a:cubicBezTo>
                  <a:cubicBezTo>
                    <a:pt x="459" y="757"/>
                    <a:pt x="429" y="757"/>
                    <a:pt x="395" y="757"/>
                  </a:cubicBezTo>
                  <a:cubicBezTo>
                    <a:pt x="321" y="757"/>
                    <a:pt x="228" y="757"/>
                    <a:pt x="228" y="757"/>
                  </a:cubicBezTo>
                  <a:cubicBezTo>
                    <a:pt x="228" y="433"/>
                    <a:pt x="228" y="433"/>
                    <a:pt x="228" y="433"/>
                  </a:cubicBezTo>
                  <a:cubicBezTo>
                    <a:pt x="228" y="433"/>
                    <a:pt x="243" y="433"/>
                    <a:pt x="254" y="417"/>
                  </a:cubicBezTo>
                  <a:cubicBezTo>
                    <a:pt x="263" y="388"/>
                    <a:pt x="323" y="273"/>
                    <a:pt x="385" y="210"/>
                  </a:cubicBezTo>
                  <a:cubicBezTo>
                    <a:pt x="409" y="186"/>
                    <a:pt x="430" y="140"/>
                    <a:pt x="437" y="107"/>
                  </a:cubicBezTo>
                  <a:cubicBezTo>
                    <a:pt x="440" y="95"/>
                    <a:pt x="440" y="83"/>
                    <a:pt x="443" y="71"/>
                  </a:cubicBezTo>
                  <a:cubicBezTo>
                    <a:pt x="447" y="55"/>
                    <a:pt x="457" y="48"/>
                    <a:pt x="472" y="48"/>
                  </a:cubicBezTo>
                  <a:cubicBezTo>
                    <a:pt x="474" y="48"/>
                    <a:pt x="476" y="48"/>
                    <a:pt x="478" y="48"/>
                  </a:cubicBezTo>
                  <a:cubicBezTo>
                    <a:pt x="493" y="49"/>
                    <a:pt x="502" y="60"/>
                    <a:pt x="509" y="72"/>
                  </a:cubicBezTo>
                  <a:cubicBezTo>
                    <a:pt x="537" y="117"/>
                    <a:pt x="533" y="165"/>
                    <a:pt x="513" y="211"/>
                  </a:cubicBezTo>
                  <a:cubicBezTo>
                    <a:pt x="499" y="242"/>
                    <a:pt x="490" y="265"/>
                    <a:pt x="473" y="295"/>
                  </a:cubicBezTo>
                  <a:cubicBezTo>
                    <a:pt x="466" y="308"/>
                    <a:pt x="458" y="325"/>
                    <a:pt x="468" y="341"/>
                  </a:cubicBezTo>
                  <a:cubicBezTo>
                    <a:pt x="474" y="349"/>
                    <a:pt x="482" y="351"/>
                    <a:pt x="490" y="351"/>
                  </a:cubicBezTo>
                  <a:cubicBezTo>
                    <a:pt x="497" y="351"/>
                    <a:pt x="504" y="350"/>
                    <a:pt x="511" y="350"/>
                  </a:cubicBezTo>
                  <a:cubicBezTo>
                    <a:pt x="554" y="349"/>
                    <a:pt x="583" y="347"/>
                    <a:pt x="621" y="347"/>
                  </a:cubicBezTo>
                  <a:cubicBezTo>
                    <a:pt x="629" y="347"/>
                    <a:pt x="638" y="347"/>
                    <a:pt x="647" y="348"/>
                  </a:cubicBezTo>
                  <a:cubicBezTo>
                    <a:pt x="648" y="348"/>
                    <a:pt x="648" y="348"/>
                    <a:pt x="649" y="348"/>
                  </a:cubicBezTo>
                  <a:cubicBezTo>
                    <a:pt x="678" y="348"/>
                    <a:pt x="702" y="371"/>
                    <a:pt x="702" y="401"/>
                  </a:cubicBezTo>
                  <a:cubicBezTo>
                    <a:pt x="702" y="424"/>
                    <a:pt x="686" y="445"/>
                    <a:pt x="665" y="451"/>
                  </a:cubicBezTo>
                  <a:cubicBezTo>
                    <a:pt x="687" y="458"/>
                    <a:pt x="703" y="479"/>
                    <a:pt x="703" y="504"/>
                  </a:cubicBezTo>
                  <a:cubicBezTo>
                    <a:pt x="703" y="530"/>
                    <a:pt x="685" y="551"/>
                    <a:pt x="661" y="557"/>
                  </a:cubicBezTo>
                  <a:cubicBezTo>
                    <a:pt x="678" y="566"/>
                    <a:pt x="690" y="584"/>
                    <a:pt x="690" y="6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323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1600" y="472204"/>
            <a:ext cx="965940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替戈拉生片，国家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类新药，国家“重大新药创制”科技重大专项成果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4555" y="1753900"/>
            <a:ext cx="41239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通用名称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：</a:t>
            </a:r>
            <a:r>
              <a:rPr lang="zh-CN" altLang="en-US" sz="1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替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戈拉生</a:t>
            </a:r>
            <a:r>
              <a:rPr lang="zh-CN" altLang="en-US" sz="1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片</a:t>
            </a:r>
            <a:endParaRPr lang="en-US" altLang="zh-CN" sz="1600" b="1" dirty="0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【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商品名称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】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：</a:t>
            </a:r>
            <a:r>
              <a:rPr lang="zh-CN" altLang="en-US" sz="1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泰欣赞</a:t>
            </a:r>
            <a:r>
              <a:rPr lang="en-US" altLang="zh-CN" sz="1400" b="1" baseline="30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®</a:t>
            </a:r>
            <a:endParaRPr lang="en-US" altLang="zh-CN" sz="1400" b="1" baseline="300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规格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50mg</a:t>
            </a:r>
          </a:p>
          <a:p>
            <a:pPr>
              <a:lnSpc>
                <a:spcPct val="200000"/>
              </a:lnSpc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药理作用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K+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竞争性方式可逆性抑制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H+/K+-ATP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酶活性，从而抑制胃酸分泌</a:t>
            </a:r>
            <a:endParaRPr lang="en-US" altLang="zh-CN" sz="16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适应症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反流性食管炎</a:t>
            </a:r>
            <a:endParaRPr lang="en-US" altLang="zh-CN" sz="1600" b="1" dirty="0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用法用量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成人</a:t>
            </a:r>
            <a:r>
              <a:rPr lang="en-US" altLang="zh-CN" sz="1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50mg</a:t>
            </a:r>
            <a:r>
              <a:rPr lang="zh-CN" altLang="en-US" sz="1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每日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一次，</a:t>
            </a:r>
            <a:r>
              <a:rPr lang="zh-CN" altLang="en-US" sz="1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   续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治疗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</a:t>
            </a:r>
            <a:r>
              <a:rPr lang="zh-CN" altLang="en-US" sz="1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本品可空腹或餐后</a:t>
            </a:r>
            <a:r>
              <a:rPr lang="zh-CN" altLang="zh-CN" sz="1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服用</a:t>
            </a:r>
            <a:endParaRPr lang="en-US" altLang="zh-CN" sz="1600" b="1" dirty="0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9" t="22007" r="18642" b="22349"/>
          <a:stretch/>
        </p:blipFill>
        <p:spPr>
          <a:xfrm>
            <a:off x="4627661" y="2446581"/>
            <a:ext cx="2623197" cy="159988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345083" y="1753900"/>
            <a:ext cx="47324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大陆首次上市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16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目前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大陆地区同通用名药品的上市情况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：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无</a:t>
            </a:r>
            <a:endParaRPr lang="en-US" altLang="zh-CN" sz="16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全球首个上市国家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地区及上市时间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/2022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16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是否为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OTC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药品：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否</a:t>
            </a:r>
            <a:endParaRPr lang="en-US" altLang="zh-CN" sz="16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参照药品建议：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富马酸伏诺拉生</a:t>
            </a:r>
            <a:r>
              <a:rPr lang="zh-CN" altLang="en-US" sz="1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片</a:t>
            </a:r>
            <a:endParaRPr lang="en-US" altLang="zh-CN" sz="16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82350" y="1"/>
            <a:ext cx="1009650" cy="3047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基本信息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06044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27474" y="-133989"/>
            <a:ext cx="9416854" cy="1028700"/>
          </a:xfrm>
        </p:spPr>
        <p:txBody>
          <a:bodyPr>
            <a:normAutofit/>
          </a:bodyPr>
          <a:lstStyle/>
          <a:p>
            <a:pPr lvl="0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反流性食管炎（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）现状严峻，仍存在大量未被满足的治疗需求</a:t>
            </a:r>
          </a:p>
        </p:txBody>
      </p:sp>
      <p:sp>
        <p:nvSpPr>
          <p:cNvPr id="8" name="矩形 7"/>
          <p:cNvSpPr/>
          <p:nvPr/>
        </p:nvSpPr>
        <p:spPr>
          <a:xfrm>
            <a:off x="7748247" y="6402515"/>
            <a:ext cx="4863465" cy="4140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fr-FR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8.Ishizaki T et al. Aliment Pharmacol Ther. 1999;13 (suppl.3):27-36.(Drawing figures)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.</a:t>
            </a: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9.Huang CC, et al. Am J </a:t>
            </a:r>
            <a:r>
              <a:rPr lang="en-US" altLang="zh-CN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Cardiol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. 2010 Jun 15;105(12):1705-9.</a:t>
            </a: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10.Satoh K, et al. J </a:t>
            </a:r>
            <a:r>
              <a:rPr lang="en-US" altLang="zh-CN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Gastroenterol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. 2016 Mar;51(3):177-94. </a:t>
            </a:r>
          </a:p>
        </p:txBody>
      </p:sp>
      <p:sp>
        <p:nvSpPr>
          <p:cNvPr id="9" name="矩形 8"/>
          <p:cNvSpPr/>
          <p:nvPr/>
        </p:nvSpPr>
        <p:spPr>
          <a:xfrm>
            <a:off x="5100414" y="6371220"/>
            <a:ext cx="288096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4.Ours TM, et al. Am J </a:t>
            </a:r>
            <a:r>
              <a:rPr lang="en-US" altLang="zh-CN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Gastroenterol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. 2003 Mar;98(3):545.</a:t>
            </a: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fr-FR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5.FASS et al. Aliment Pharmacol Ther. 2005;22:79–94</a:t>
            </a:r>
            <a:endParaRPr lang="en-US" altLang="zh-CN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6.Higuchi K, et al. Intern Med. 2013;52(13):1447-54.</a:t>
            </a: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7.</a:t>
            </a:r>
            <a:r>
              <a:rPr lang="en-US" altLang="zh-CN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Chey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 et al., </a:t>
            </a:r>
            <a:r>
              <a:rPr lang="en-US" altLang="zh-CN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Curr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 Med Res </a:t>
            </a:r>
            <a:r>
              <a:rPr lang="en-US" altLang="zh-CN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Opin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. 2009,25:1869–78.</a:t>
            </a:r>
          </a:p>
        </p:txBody>
      </p:sp>
      <p:sp>
        <p:nvSpPr>
          <p:cNvPr id="5" name="矩形 4"/>
          <p:cNvSpPr/>
          <p:nvPr/>
        </p:nvSpPr>
        <p:spPr>
          <a:xfrm>
            <a:off x="1301514" y="6425081"/>
            <a:ext cx="337330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1.</a:t>
            </a:r>
            <a:r>
              <a:rPr lang="zh-CN" alt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周金池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zh-CN" alt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等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zh-CN" alt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胃肠病学和肝病学杂志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,2020,29(09):1012-1020. </a:t>
            </a:r>
          </a:p>
          <a:p>
            <a:pPr>
              <a:defRPr/>
            </a:pP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2.Yu X, et al. Value in Health, 2021, 24:S98.</a:t>
            </a:r>
          </a:p>
          <a:p>
            <a:pPr>
              <a:defRPr/>
            </a:pP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3.Chen G, et al. </a:t>
            </a:r>
            <a:r>
              <a:rPr lang="en-US" altLang="zh-CN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Eur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Arch </a:t>
            </a:r>
            <a:r>
              <a:rPr lang="en-US" altLang="zh-CN" sz="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Otorhinolaryngol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. 2021 Dec;278(12):4901-4908.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427809" y="2784992"/>
            <a:ext cx="82430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200000"/>
              </a:lnSpc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通常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3-5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天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的口服治疗才能稳定抑制胃酸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分泌</a:t>
            </a:r>
            <a:r>
              <a:rPr lang="en-US" altLang="zh-CN" sz="1600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200000"/>
              </a:lnSpc>
            </a:pPr>
            <a:r>
              <a:rPr lang="en-US" altLang="zh-CN" sz="1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&gt;75%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夜间症状控制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不佳</a:t>
            </a:r>
            <a:r>
              <a:rPr lang="en-US" altLang="zh-CN" sz="1600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200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患者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接受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PPI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维持治疗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个月，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LA C/D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级患者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复发率高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达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24%-</a:t>
            </a:r>
            <a:r>
              <a:rPr lang="en-US" altLang="zh-CN" sz="1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41%</a:t>
            </a:r>
            <a:r>
              <a:rPr lang="en-US" altLang="zh-CN" sz="1600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6-7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200000"/>
              </a:lnSpc>
            </a:pPr>
            <a:r>
              <a:rPr lang="en-US" altLang="zh-CN" sz="1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50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患者无法做到餐前服用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PPI</a:t>
            </a:r>
            <a:r>
              <a:rPr lang="en-US" altLang="zh-CN" sz="1600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8</a:t>
            </a:r>
            <a:endParaRPr lang="en-US" altLang="zh-CN" sz="16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200000"/>
              </a:lnSpc>
            </a:pPr>
            <a:r>
              <a:rPr lang="zh-CN" altLang="en-US" sz="1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亚洲人群具有</a:t>
            </a:r>
            <a:r>
              <a:rPr lang="en-US" altLang="zh-CN" sz="1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CYP2C19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基因</a:t>
            </a:r>
            <a:r>
              <a:rPr lang="zh-CN" altLang="en-US" sz="1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多态性，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药物疗效会受不同基因型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影响</a:t>
            </a:r>
            <a:r>
              <a:rPr lang="en-US" altLang="zh-CN" sz="1600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9</a:t>
            </a:r>
            <a:endParaRPr lang="en-US" altLang="zh-CN" sz="16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200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PPIs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与氯吡格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雷等</a:t>
            </a:r>
            <a:r>
              <a:rPr lang="zh-CN" altLang="en-US" sz="1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竞争</a:t>
            </a:r>
            <a:r>
              <a:rPr lang="en-US" altLang="zh-CN" sz="1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CYP2C19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代谢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通道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，联合使用会产生竞争性抑制作用，影响氯吡格雷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疗效；</a:t>
            </a:r>
            <a:r>
              <a:rPr lang="en-US" altLang="zh-CN" sz="1600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伏诺拉生与阿托伐他汀联用增加其血液暴露量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 </a:t>
            </a:r>
            <a:endParaRPr lang="en-US" altLang="zh-CN" sz="1600" baseline="300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14834" y="1499487"/>
            <a:ext cx="10956055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反流性食管炎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）是胃食管反流病（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GERD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）的分型之一，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长期胃酸刺激导致食管黏膜炎症，内镜下可见食管远段黏膜破损食管黏膜糜烂，</a:t>
            </a:r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长期不愈合进一步引起出血、癌前病变等严重</a:t>
            </a:r>
            <a:r>
              <a:rPr lang="zh-CN" altLang="en-US" sz="1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后果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r>
              <a:rPr kumimoji="0" lang="zh-CN" altLang="en-US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GERD</a:t>
            </a:r>
            <a:r>
              <a:rPr kumimoji="0" lang="zh-CN" altLang="en-US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患病率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7.69%</a:t>
            </a:r>
            <a:r>
              <a:rPr kumimoji="0" lang="en-US" altLang="zh-CN" sz="1400" i="0" u="non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0" lang="zh-CN" altLang="en-US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其中</a:t>
            </a:r>
            <a:r>
              <a:rPr kumimoji="0" lang="en-US" altLang="zh-CN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RE</a:t>
            </a:r>
            <a:r>
              <a:rPr kumimoji="0" lang="zh-CN" altLang="en-US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患者占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15.5%</a:t>
            </a:r>
            <a:r>
              <a:rPr kumimoji="0" lang="en-US" altLang="zh-CN" sz="140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zh-CN" altLang="en-US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，确诊率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18.41%</a:t>
            </a:r>
            <a:r>
              <a:rPr kumimoji="0" lang="zh-CN" altLang="en-US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，约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220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kumimoji="0" lang="zh-CN" altLang="en-US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kumimoji="0" lang="en-US" altLang="zh-CN" sz="140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18" name="矩形 17"/>
          <p:cNvSpPr/>
          <p:nvPr/>
        </p:nvSpPr>
        <p:spPr>
          <a:xfrm>
            <a:off x="11182350" y="1"/>
            <a:ext cx="1009650" cy="3047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基本信息</a:t>
            </a:r>
            <a:endParaRPr lang="zh-CN" altLang="en-US" sz="1600" b="1" dirty="0"/>
          </a:p>
        </p:txBody>
      </p:sp>
      <p:sp>
        <p:nvSpPr>
          <p:cNvPr id="2" name="矩形 1"/>
          <p:cNvSpPr/>
          <p:nvPr/>
        </p:nvSpPr>
        <p:spPr>
          <a:xfrm>
            <a:off x="726503" y="1138361"/>
            <a:ext cx="10944387" cy="3735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中国</a:t>
            </a:r>
            <a:r>
              <a:rPr lang="zh-CN" altLang="en-US" b="1" dirty="0" smtClean="0">
                <a:solidFill>
                  <a:schemeClr val="bg1"/>
                </a:solidFill>
              </a:rPr>
              <a:t>反流性食管炎确诊约</a:t>
            </a:r>
            <a:r>
              <a:rPr lang="en-US" altLang="zh-CN" b="1" dirty="0" smtClean="0">
                <a:solidFill>
                  <a:schemeClr val="bg1"/>
                </a:solidFill>
              </a:rPr>
              <a:t>220</a:t>
            </a:r>
            <a:r>
              <a:rPr lang="zh-CN" altLang="en-US" b="1" dirty="0" smtClean="0">
                <a:solidFill>
                  <a:schemeClr val="bg1"/>
                </a:solidFill>
              </a:rPr>
              <a:t>万人，如果长期不愈合后果严重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38134" y="2551650"/>
            <a:ext cx="1093275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现有治疗以</a:t>
            </a:r>
            <a:r>
              <a:rPr lang="en-US" altLang="zh-CN" b="1" dirty="0">
                <a:solidFill>
                  <a:schemeClr val="bg1"/>
                </a:solidFill>
              </a:rPr>
              <a:t>PPI</a:t>
            </a:r>
            <a:r>
              <a:rPr lang="zh-CN" altLang="en-US" b="1" dirty="0">
                <a:solidFill>
                  <a:schemeClr val="bg1"/>
                </a:solidFill>
              </a:rPr>
              <a:t>为主，仍有未被满足的需求</a:t>
            </a:r>
          </a:p>
        </p:txBody>
      </p:sp>
      <p:sp>
        <p:nvSpPr>
          <p:cNvPr id="6" name="矩形 5"/>
          <p:cNvSpPr/>
          <p:nvPr/>
        </p:nvSpPr>
        <p:spPr>
          <a:xfrm>
            <a:off x="726502" y="2957422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起效慢 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721951" y="3473300"/>
            <a:ext cx="2331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夜间酸突破控制不佳 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721951" y="3950380"/>
            <a:ext cx="210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治疗有效率不理想 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714984" y="4507754"/>
            <a:ext cx="2331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餐前服用影响依从性 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721951" y="4980949"/>
            <a:ext cx="1869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疗效个体差异大 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714984" y="5454921"/>
            <a:ext cx="2331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药物相互作用风险高 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47274" y="2850234"/>
            <a:ext cx="10923616" cy="3474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09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88451" y="-139383"/>
            <a:ext cx="9416854" cy="1028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替戈拉生整体安全性良好与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PPI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类似，药物相互作用更少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69924" y="6337868"/>
            <a:ext cx="631729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defRPr/>
            </a:pP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1. </a:t>
            </a:r>
            <a:r>
              <a:rPr lang="zh-CN" altLang="en-US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替戈拉生上市说明书</a:t>
            </a:r>
            <a:endParaRPr lang="en-US" altLang="zh-CN" sz="7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2. </a:t>
            </a:r>
            <a:r>
              <a:rPr lang="en-US" altLang="zh-CN" sz="7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Kwang</a:t>
            </a: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Jae Lee</a:t>
            </a:r>
            <a:r>
              <a:rPr lang="zh-CN" altLang="en-US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, et al. </a:t>
            </a: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Aliment </a:t>
            </a:r>
            <a:r>
              <a:rPr lang="en-US" altLang="zh-CN" sz="7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Pharmacol</a:t>
            </a: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7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Ther</a:t>
            </a: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. 2019 Apr;49(7):864-872.</a:t>
            </a:r>
          </a:p>
          <a:p>
            <a:pPr lvl="0">
              <a:defRPr/>
            </a:pP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3</a:t>
            </a:r>
            <a:r>
              <a:rPr lang="da-DK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. Nishihara M, et al. Eur J Drug Metab Pharmacokinet. 2019 Apr;44(2):217-227</a:t>
            </a:r>
            <a:endParaRPr lang="en-US" altLang="zh-CN" sz="7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4</a:t>
            </a: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zh-CN" alt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Hwang S, et al.  Front Pharmacol. 2021 Nov 11;12:754849</a:t>
            </a:r>
            <a:r>
              <a:rPr lang="zh-CN" altLang="en-US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.</a:t>
            </a:r>
            <a:endParaRPr lang="en-US" altLang="zh-CN" sz="7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五边形 8"/>
          <p:cNvSpPr/>
          <p:nvPr/>
        </p:nvSpPr>
        <p:spPr>
          <a:xfrm rot="5400000">
            <a:off x="2888868" y="-1038644"/>
            <a:ext cx="710590" cy="5167525"/>
          </a:xfrm>
          <a:prstGeom prst="homePlate">
            <a:avLst>
              <a:gd name="adj" fmla="val 29845"/>
            </a:avLst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五边形 16"/>
          <p:cNvSpPr/>
          <p:nvPr/>
        </p:nvSpPr>
        <p:spPr>
          <a:xfrm rot="5400000">
            <a:off x="8536950" y="-1079254"/>
            <a:ext cx="710591" cy="5256482"/>
          </a:xfrm>
          <a:prstGeom prst="homePlate">
            <a:avLst>
              <a:gd name="adj" fmla="val 26744"/>
            </a:avLst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716833" y="1260960"/>
            <a:ext cx="3404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药品说明书收载的安全性信息</a:t>
            </a:r>
            <a:r>
              <a:rPr lang="en-US" altLang="zh-CN" b="1" baseline="30000" dirty="0" smtClean="0">
                <a:solidFill>
                  <a:schemeClr val="bg1"/>
                </a:solidFill>
              </a:rPr>
              <a:t>1</a:t>
            </a:r>
            <a:endParaRPr lang="zh-CN" altLang="en-US" b="1" baseline="30000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084732" y="1266940"/>
            <a:ext cx="373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对比</a:t>
            </a:r>
            <a:r>
              <a:rPr lang="zh-CN" altLang="en-US" b="1" dirty="0" smtClean="0">
                <a:solidFill>
                  <a:schemeClr val="bg1"/>
                </a:solidFill>
              </a:rPr>
              <a:t>目录内药品安全性优势与不足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0" name="Freeform 4"/>
          <p:cNvSpPr>
            <a:spLocks/>
          </p:cNvSpPr>
          <p:nvPr/>
        </p:nvSpPr>
        <p:spPr bwMode="auto">
          <a:xfrm>
            <a:off x="675638" y="1823292"/>
            <a:ext cx="5152287" cy="4408540"/>
          </a:xfrm>
          <a:custGeom>
            <a:avLst/>
            <a:gdLst>
              <a:gd name="T0" fmla="*/ 2551 w 2551"/>
              <a:gd name="T1" fmla="*/ 2008 h 2008"/>
              <a:gd name="T2" fmla="*/ 2551 w 2551"/>
              <a:gd name="T3" fmla="*/ 0 h 2008"/>
              <a:gd name="T4" fmla="*/ 1274 w 2551"/>
              <a:gd name="T5" fmla="*/ 97 h 2008"/>
              <a:gd name="T6" fmla="*/ 0 w 2551"/>
              <a:gd name="T7" fmla="*/ 0 h 2008"/>
              <a:gd name="T8" fmla="*/ 0 w 2551"/>
              <a:gd name="T9" fmla="*/ 2008 h 2008"/>
              <a:gd name="T10" fmla="*/ 2551 w 2551"/>
              <a:gd name="T11" fmla="*/ 2008 h 2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51" h="2008">
                <a:moveTo>
                  <a:pt x="2551" y="2008"/>
                </a:moveTo>
                <a:lnTo>
                  <a:pt x="2551" y="0"/>
                </a:lnTo>
                <a:lnTo>
                  <a:pt x="1274" y="97"/>
                </a:lnTo>
                <a:lnTo>
                  <a:pt x="0" y="0"/>
                </a:lnTo>
                <a:lnTo>
                  <a:pt x="0" y="2008"/>
                </a:lnTo>
                <a:lnTo>
                  <a:pt x="2551" y="2008"/>
                </a:lnTo>
              </a:path>
            </a:pathLst>
          </a:custGeom>
          <a:noFill/>
          <a:ln w="63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4"/>
          <p:cNvSpPr>
            <a:spLocks/>
          </p:cNvSpPr>
          <p:nvPr/>
        </p:nvSpPr>
        <p:spPr bwMode="auto">
          <a:xfrm>
            <a:off x="6264005" y="1837820"/>
            <a:ext cx="5256482" cy="4394011"/>
          </a:xfrm>
          <a:custGeom>
            <a:avLst/>
            <a:gdLst>
              <a:gd name="T0" fmla="*/ 2551 w 2551"/>
              <a:gd name="T1" fmla="*/ 2008 h 2008"/>
              <a:gd name="T2" fmla="*/ 2551 w 2551"/>
              <a:gd name="T3" fmla="*/ 0 h 2008"/>
              <a:gd name="T4" fmla="*/ 1274 w 2551"/>
              <a:gd name="T5" fmla="*/ 97 h 2008"/>
              <a:gd name="T6" fmla="*/ 0 w 2551"/>
              <a:gd name="T7" fmla="*/ 0 h 2008"/>
              <a:gd name="T8" fmla="*/ 0 w 2551"/>
              <a:gd name="T9" fmla="*/ 2008 h 2008"/>
              <a:gd name="T10" fmla="*/ 2551 w 2551"/>
              <a:gd name="T11" fmla="*/ 2008 h 2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51" h="2008">
                <a:moveTo>
                  <a:pt x="2551" y="2008"/>
                </a:moveTo>
                <a:lnTo>
                  <a:pt x="2551" y="0"/>
                </a:lnTo>
                <a:lnTo>
                  <a:pt x="1274" y="97"/>
                </a:lnTo>
                <a:lnTo>
                  <a:pt x="0" y="0"/>
                </a:lnTo>
                <a:lnTo>
                  <a:pt x="0" y="2008"/>
                </a:lnTo>
                <a:lnTo>
                  <a:pt x="2551" y="2008"/>
                </a:lnTo>
              </a:path>
            </a:pathLst>
          </a:custGeom>
          <a:noFill/>
          <a:ln w="63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669924" y="2006451"/>
            <a:ext cx="549803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zh-C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国内临床试验中报告的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常见</a:t>
            </a:r>
            <a:r>
              <a:rPr kumimoji="0" lang="zh-CN" altLang="zh-CN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不良反应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肝功能异常、肝损伤、肝脂肪变性 </a:t>
            </a:r>
          </a:p>
          <a:p>
            <a:pPr marL="628650" marR="0" lvl="1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高尿酸血症、高甘油三酯血症</a:t>
            </a:r>
          </a:p>
          <a:p>
            <a:pPr marL="628650" marR="0" lvl="1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腹胀、高胃泌素血症</a:t>
            </a:r>
          </a:p>
          <a:p>
            <a:pPr marL="628650" marR="0" lvl="1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肾功能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损害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60400" y="3382365"/>
            <a:ext cx="566808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国外临床研究中，以下不良反应发生率均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1%</a:t>
            </a:r>
            <a:endParaRPr kumimoji="0" lang="en-US" altLang="zh-CN" sz="1400" b="1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胃肠系统疾病：腹部不适，胃溃疡，胃息肉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血液及淋巴系统疾病：淋巴结炎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全身性疾病及给药部位各种反应：疲乏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感染及侵袭类疾病：毛囊炎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皮肤及皮下组织疾病：脂溢性皮炎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心脏器官疾病：室性期外收缩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耳及迷路类疾病：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耳痛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9924" y="5633666"/>
            <a:ext cx="4948678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目前尚无本品上市后药物不良反应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报告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292463" y="5258740"/>
            <a:ext cx="51995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安全性方面的不足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上市时间短，尚无长期使用安全性</a:t>
            </a:r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证据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264004" y="2002634"/>
            <a:ext cx="52564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整体安全性良好，与</a:t>
            </a:r>
            <a:r>
              <a:rPr lang="en-US" altLang="zh-CN" sz="16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PPI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类似</a:t>
            </a:r>
            <a:endParaRPr lang="en-US" altLang="zh-CN" sz="1600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与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艾司奥美拉唑相比，替戈拉生药物相关的不良事件</a:t>
            </a: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发生率相似</a:t>
            </a:r>
            <a:r>
              <a:rPr lang="en-US" altLang="zh-CN" sz="1600" baseline="30000" dirty="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endParaRPr lang="en-US" altLang="zh-CN" sz="1600" baseline="300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lvl="1"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药物相互作用更少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与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PPI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相比</a:t>
            </a: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，较少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经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CYP2C19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代谢，与氯吡格雷相互作用风险</a:t>
            </a: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小</a:t>
            </a:r>
            <a:r>
              <a:rPr lang="en-US" altLang="zh-CN" sz="1600" baseline="300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与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伏诺拉生相比，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替戈拉生对阿托伐他汀的血浆暴露量无显著</a:t>
            </a:r>
            <a:r>
              <a:rPr lang="zh-CN" alt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影响</a:t>
            </a:r>
            <a:r>
              <a:rPr lang="en-US" altLang="zh-CN" sz="1600" b="1" baseline="30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endParaRPr lang="zh-CN" altLang="en-US" sz="1600" b="1" baseline="30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182350" y="1"/>
            <a:ext cx="1009650" cy="3047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安全性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14492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7446" y="-69690"/>
            <a:ext cx="9416854" cy="1028700"/>
          </a:xfrm>
        </p:spPr>
        <p:txBody>
          <a:bodyPr>
            <a:normAutofit/>
          </a:bodyPr>
          <a:lstStyle/>
          <a:p>
            <a:pPr lvl="0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替戈拉生起效速度快，黏膜愈合率高，夜间症状控制更好</a:t>
            </a:r>
            <a:endParaRPr lang="zh-CN" altLang="en-US" sz="2400" dirty="0"/>
          </a:p>
        </p:txBody>
      </p:sp>
      <p:sp>
        <p:nvSpPr>
          <p:cNvPr id="20" name="文本框 19"/>
          <p:cNvSpPr txBox="1"/>
          <p:nvPr/>
        </p:nvSpPr>
        <p:spPr>
          <a:xfrm>
            <a:off x="519914" y="1344905"/>
            <a:ext cx="4122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替戈拉生和对照药物比疗效的优势：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599" y="6440949"/>
            <a:ext cx="2909888" cy="206381"/>
          </a:xfrm>
        </p:spPr>
        <p:txBody>
          <a:bodyPr/>
          <a:lstStyle/>
          <a:p>
            <a:r>
              <a:rPr lang="en-US" altLang="zh-CN" dirty="0" smtClean="0">
                <a:solidFill>
                  <a:srgbClr val="3C3C36">
                    <a:tint val="75000"/>
                  </a:srgbClr>
                </a:solidFill>
              </a:rPr>
              <a:t>5</a:t>
            </a:r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9914" y="6016388"/>
            <a:ext cx="6317298" cy="6309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defRPr/>
            </a:pPr>
            <a:r>
              <a:rPr lang="en-US" altLang="zh-CN" sz="7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1.He </a:t>
            </a:r>
            <a:r>
              <a:rPr lang="en-US" altLang="zh-CN" sz="7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J, et al. </a:t>
            </a:r>
            <a:r>
              <a:rPr lang="en-US" altLang="zh-CN" sz="7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Clin</a:t>
            </a:r>
            <a:r>
              <a:rPr lang="en-US" altLang="zh-CN" sz="7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Drug </a:t>
            </a:r>
            <a:r>
              <a:rPr lang="en-US" altLang="zh-CN" sz="7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Investig</a:t>
            </a:r>
            <a:r>
              <a:rPr lang="en-US" altLang="zh-CN" sz="7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2021;41(1):89-97. </a:t>
            </a:r>
            <a:endParaRPr lang="en-US" altLang="zh-CN" sz="700" dirty="0" smtClean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sz="7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2.Sunwoo </a:t>
            </a:r>
            <a:r>
              <a:rPr lang="en-US" altLang="zh-CN" sz="7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J, et al. Aliment </a:t>
            </a:r>
            <a:r>
              <a:rPr lang="en-US" altLang="zh-CN" sz="7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Pharmacol</a:t>
            </a:r>
            <a:r>
              <a:rPr lang="en-US" altLang="zh-CN" sz="7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7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Ther</a:t>
            </a:r>
            <a:r>
              <a:rPr lang="en-US" altLang="zh-CN" sz="7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. 2020 Dec;52(11-12):1640-1647.</a:t>
            </a:r>
          </a:p>
          <a:p>
            <a:pPr>
              <a:defRPr/>
            </a:pP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3</a:t>
            </a: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NC821602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中国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III</a:t>
            </a:r>
            <a:r>
              <a:rPr lang="zh-CN" alt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期临床</a:t>
            </a:r>
            <a:r>
              <a:rPr lang="zh-CN" altLang="en-US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报告</a:t>
            </a:r>
            <a:endParaRPr lang="en-US" altLang="zh-CN" sz="7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4</a:t>
            </a:r>
            <a:r>
              <a:rPr lang="en-US" altLang="zh-CN" sz="7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Yang E, et al. Br J </a:t>
            </a:r>
            <a:r>
              <a:rPr lang="en-US" altLang="zh-CN" sz="7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Clin</a:t>
            </a:r>
            <a:r>
              <a:rPr lang="en-US" altLang="zh-CN" sz="7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7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Pharmacol</a:t>
            </a:r>
            <a:r>
              <a:rPr lang="en-US" altLang="zh-CN" sz="7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2022 Jul;88(7):</a:t>
            </a:r>
            <a:r>
              <a:rPr lang="en-US" altLang="zh-CN" sz="7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3288-3296.</a:t>
            </a:r>
          </a:p>
          <a:p>
            <a:pPr>
              <a:defRPr/>
            </a:pPr>
            <a:r>
              <a:rPr lang="da-DK" altLang="zh-CN" sz="7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 Sungpil </a:t>
            </a:r>
            <a:r>
              <a:rPr lang="da-DK" altLang="zh-CN" sz="7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Han et al.Clin Ther. 2021 Aug;43(8):1371-1380.</a:t>
            </a:r>
            <a:endParaRPr lang="en-US" altLang="zh-CN" sz="7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82350" y="1"/>
            <a:ext cx="1009650" cy="3047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/>
              <a:t>有效性</a:t>
            </a:r>
          </a:p>
        </p:txBody>
      </p:sp>
      <p:sp>
        <p:nvSpPr>
          <p:cNvPr id="5" name="矩形 4"/>
          <p:cNvSpPr/>
          <p:nvPr/>
        </p:nvSpPr>
        <p:spPr>
          <a:xfrm>
            <a:off x="932736" y="1958183"/>
            <a:ext cx="62616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 dirty="0" smtClean="0">
                <a:latin typeface="+mn-ea"/>
              </a:rPr>
              <a:t>起效快</a:t>
            </a:r>
            <a:r>
              <a:rPr lang="zh-CN" altLang="en-US" dirty="0" smtClean="0">
                <a:latin typeface="+mn-ea"/>
              </a:rPr>
              <a:t>，服药</a:t>
            </a:r>
            <a:r>
              <a:rPr lang="zh-CN" altLang="en-US" dirty="0">
                <a:latin typeface="+mn-ea"/>
              </a:rPr>
              <a:t>后</a:t>
            </a: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30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分钟</a:t>
            </a:r>
            <a:r>
              <a:rPr lang="zh-CN" altLang="en-US" dirty="0">
                <a:latin typeface="+mn-ea"/>
              </a:rPr>
              <a:t>血药浓度达</a:t>
            </a:r>
            <a:r>
              <a:rPr lang="zh-CN" altLang="en-US" dirty="0" smtClean="0">
                <a:latin typeface="+mn-ea"/>
              </a:rPr>
              <a:t>峰</a:t>
            </a:r>
            <a:r>
              <a:rPr lang="en-US" altLang="zh-CN" baseline="30000" dirty="0">
                <a:latin typeface="+mn-ea"/>
              </a:rPr>
              <a:t>1 </a:t>
            </a:r>
            <a:r>
              <a:rPr lang="zh-CN" altLang="en-US" b="1" dirty="0" smtClean="0">
                <a:latin typeface="+mn-ea"/>
              </a:rPr>
              <a:t>，</a:t>
            </a:r>
            <a:r>
              <a:rPr lang="en-US" altLang="zh-CN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30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分钟</a:t>
            </a:r>
            <a:r>
              <a:rPr lang="zh-CN" altLang="en-US" dirty="0" smtClean="0">
                <a:latin typeface="+mn-ea"/>
              </a:rPr>
              <a:t>胃内</a:t>
            </a:r>
            <a:r>
              <a:rPr lang="en-US" altLang="zh-CN" dirty="0">
                <a:latin typeface="+mn-ea"/>
              </a:rPr>
              <a:t>p</a:t>
            </a:r>
            <a:r>
              <a:rPr lang="en-US" altLang="zh-CN" dirty="0" smtClean="0">
                <a:latin typeface="+mn-ea"/>
              </a:rPr>
              <a:t>H&gt;4</a:t>
            </a:r>
            <a:r>
              <a:rPr lang="en-US" altLang="zh-CN" baseline="30000" dirty="0" smtClean="0">
                <a:latin typeface="+mn-ea"/>
              </a:rPr>
              <a:t>2</a:t>
            </a:r>
            <a:endParaRPr lang="zh-CN" altLang="en-US" baseline="30000" dirty="0">
              <a:latin typeface="+mn-ea"/>
            </a:endParaRPr>
          </a:p>
          <a:p>
            <a:pPr>
              <a:defRPr/>
            </a:pPr>
            <a:endParaRPr lang="zh-CN" altLang="en-US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32736" y="2571461"/>
            <a:ext cx="6489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+mn-ea"/>
              </a:rPr>
              <a:t>8</a:t>
            </a:r>
            <a:r>
              <a:rPr lang="zh-CN" altLang="en-US" dirty="0">
                <a:latin typeface="+mn-ea"/>
              </a:rPr>
              <a:t>周黏膜愈合率高达</a:t>
            </a: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91.1%</a:t>
            </a:r>
            <a:r>
              <a:rPr lang="zh-CN" altLang="en-US" b="1" dirty="0">
                <a:latin typeface="+mn-ea"/>
              </a:rPr>
              <a:t>，</a:t>
            </a:r>
            <a:r>
              <a:rPr lang="en-US" altLang="zh-CN" dirty="0">
                <a:solidFill>
                  <a:schemeClr val="dk1"/>
                </a:solidFill>
                <a:latin typeface="+mn-ea"/>
              </a:rPr>
              <a:t>LA C/D</a:t>
            </a:r>
            <a:r>
              <a:rPr lang="zh-CN" altLang="en-US" dirty="0">
                <a:solidFill>
                  <a:schemeClr val="dk1"/>
                </a:solidFill>
                <a:latin typeface="+mn-ea"/>
              </a:rPr>
              <a:t>级</a:t>
            </a:r>
            <a:r>
              <a:rPr lang="zh-CN" altLang="en-US" b="1" dirty="0">
                <a:solidFill>
                  <a:schemeClr val="dk1"/>
                </a:solidFill>
                <a:latin typeface="+mn-ea"/>
              </a:rPr>
              <a:t>患者黏膜愈合率</a:t>
            </a:r>
            <a:r>
              <a:rPr lang="en-US" altLang="zh-CN" b="1" dirty="0" smtClean="0">
                <a:solidFill>
                  <a:srgbClr val="FF0000"/>
                </a:solidFill>
                <a:latin typeface="+mn-ea"/>
              </a:rPr>
              <a:t>100%</a:t>
            </a:r>
            <a:r>
              <a:rPr lang="en-US" altLang="zh-CN" baseline="30000" dirty="0">
                <a:latin typeface="+mn-ea"/>
              </a:rPr>
              <a:t>3</a:t>
            </a:r>
            <a:endParaRPr lang="zh-CN" altLang="en-US" baseline="30000" dirty="0">
              <a:latin typeface="+mn-ea"/>
            </a:endParaRPr>
          </a:p>
          <a:p>
            <a:endParaRPr lang="zh-CN" altLang="en-US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32736" y="3243156"/>
            <a:ext cx="104136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schemeClr val="dk1"/>
                </a:solidFill>
                <a:latin typeface="+mn-ea"/>
              </a:rPr>
              <a:t>夜间</a:t>
            </a:r>
            <a:r>
              <a:rPr lang="en-US" altLang="zh-CN" dirty="0">
                <a:solidFill>
                  <a:schemeClr val="dk1"/>
                </a:solidFill>
                <a:latin typeface="+mn-ea"/>
              </a:rPr>
              <a:t>10</a:t>
            </a:r>
            <a:r>
              <a:rPr lang="zh-CN" altLang="en-US" dirty="0" smtClean="0">
                <a:solidFill>
                  <a:schemeClr val="dk1"/>
                </a:solidFill>
                <a:latin typeface="+mn-ea"/>
              </a:rPr>
              <a:t>点给</a:t>
            </a:r>
            <a:r>
              <a:rPr lang="zh-CN" altLang="en-US" dirty="0">
                <a:solidFill>
                  <a:schemeClr val="dk1"/>
                </a:solidFill>
                <a:latin typeface="+mn-ea"/>
              </a:rPr>
              <a:t>药后，替戈拉生</a:t>
            </a:r>
            <a:r>
              <a:rPr lang="en-US" altLang="zh-CN" b="1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</a:rPr>
              <a:t>小时</a:t>
            </a:r>
            <a:r>
              <a:rPr lang="en-US" altLang="zh-CN" dirty="0" smtClean="0">
                <a:solidFill>
                  <a:schemeClr val="dk1"/>
                </a:solidFill>
                <a:latin typeface="+mn-ea"/>
              </a:rPr>
              <a:t>pH</a:t>
            </a:r>
            <a:r>
              <a:rPr lang="zh-CN" altLang="en-US" dirty="0">
                <a:solidFill>
                  <a:schemeClr val="dk1"/>
                </a:solidFill>
                <a:latin typeface="+mn-ea"/>
              </a:rPr>
              <a:t>值升至</a:t>
            </a:r>
            <a:r>
              <a:rPr lang="en-US" altLang="zh-CN" dirty="0">
                <a:solidFill>
                  <a:schemeClr val="dk1"/>
                </a:solidFill>
                <a:latin typeface="+mn-ea"/>
              </a:rPr>
              <a:t>4</a:t>
            </a:r>
            <a:r>
              <a:rPr lang="zh-CN" altLang="en-US" dirty="0">
                <a:solidFill>
                  <a:schemeClr val="dk1"/>
                </a:solidFill>
                <a:latin typeface="+mn-ea"/>
              </a:rPr>
              <a:t>以上</a:t>
            </a:r>
            <a:r>
              <a:rPr lang="zh-CN" altLang="en-US" dirty="0" smtClean="0">
                <a:solidFill>
                  <a:schemeClr val="dk1"/>
                </a:solidFill>
                <a:latin typeface="+mn-ea"/>
              </a:rPr>
              <a:t>，对比</a:t>
            </a:r>
            <a:r>
              <a:rPr lang="zh-CN" altLang="en-US" dirty="0" smtClean="0">
                <a:latin typeface="+mn-ea"/>
              </a:rPr>
              <a:t>伏诺拉生</a:t>
            </a:r>
            <a:r>
              <a:rPr lang="en-US" altLang="zh-CN" dirty="0" smtClean="0">
                <a:latin typeface="+mn-ea"/>
              </a:rPr>
              <a:t>/</a:t>
            </a:r>
            <a:r>
              <a:rPr lang="zh-CN" altLang="en-US" dirty="0" smtClean="0">
                <a:latin typeface="+mn-ea"/>
              </a:rPr>
              <a:t>艾司奥美拉唑需要</a:t>
            </a:r>
            <a:r>
              <a:rPr lang="en-US" altLang="zh-CN" b="1" dirty="0" smtClean="0">
                <a:solidFill>
                  <a:srgbClr val="00B050"/>
                </a:solidFill>
                <a:latin typeface="+mn-ea"/>
              </a:rPr>
              <a:t>4</a:t>
            </a:r>
            <a:r>
              <a:rPr lang="zh-CN" altLang="en-US" b="1" dirty="0" smtClean="0">
                <a:solidFill>
                  <a:srgbClr val="00B050"/>
                </a:solidFill>
                <a:latin typeface="+mn-ea"/>
              </a:rPr>
              <a:t>小时</a:t>
            </a:r>
            <a:r>
              <a:rPr lang="en-US" altLang="zh-CN" dirty="0" smtClean="0">
                <a:solidFill>
                  <a:schemeClr val="dk1"/>
                </a:solidFill>
                <a:latin typeface="+mn-ea"/>
              </a:rPr>
              <a:t>pH</a:t>
            </a:r>
            <a:r>
              <a:rPr lang="zh-CN" altLang="en-US" dirty="0" smtClean="0">
                <a:solidFill>
                  <a:schemeClr val="dk1"/>
                </a:solidFill>
                <a:latin typeface="+mn-ea"/>
              </a:rPr>
              <a:t>升至</a:t>
            </a:r>
            <a:r>
              <a:rPr lang="en-US" altLang="zh-CN" dirty="0" smtClean="0">
                <a:solidFill>
                  <a:schemeClr val="dk1"/>
                </a:solidFill>
                <a:latin typeface="+mn-ea"/>
              </a:rPr>
              <a:t>4</a:t>
            </a:r>
            <a:r>
              <a:rPr lang="zh-CN" altLang="en-US" dirty="0" smtClean="0">
                <a:solidFill>
                  <a:schemeClr val="dk1"/>
                </a:solidFill>
                <a:latin typeface="+mn-ea"/>
              </a:rPr>
              <a:t>以上</a:t>
            </a:r>
            <a:r>
              <a:rPr lang="zh-CN" altLang="en-US" b="1" dirty="0" smtClean="0">
                <a:solidFill>
                  <a:schemeClr val="dk1"/>
                </a:solidFill>
                <a:latin typeface="+mn-ea"/>
              </a:rPr>
              <a:t>更快抑制夜间胃酸分泌</a:t>
            </a:r>
            <a:r>
              <a:rPr lang="en-US" altLang="zh-CN" baseline="30000" dirty="0" smtClean="0">
                <a:latin typeface="+mn-ea"/>
              </a:rPr>
              <a:t>4 </a:t>
            </a:r>
            <a:endParaRPr lang="zh-CN" altLang="en-US" baseline="30000" dirty="0">
              <a:latin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18309" y="4555103"/>
            <a:ext cx="7106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zh-CN" altLang="en-US" kern="100" dirty="0" smtClean="0">
                <a:latin typeface="+mj-ea"/>
                <a:ea typeface="+mj-ea"/>
                <a:cs typeface="Times New Roman" panose="02020603050405020304" pitchFamily="18" charset="0"/>
              </a:rPr>
              <a:t>疗效</a:t>
            </a:r>
            <a:r>
              <a:rPr lang="zh-CN" altLang="en-US" b="1" kern="100" dirty="0" smtClean="0">
                <a:latin typeface="+mj-ea"/>
                <a:ea typeface="+mj-ea"/>
                <a:cs typeface="Times New Roman" panose="02020603050405020304" pitchFamily="18" charset="0"/>
              </a:rPr>
              <a:t>个体差异小</a:t>
            </a:r>
            <a:r>
              <a:rPr lang="zh-CN" altLang="en-US" kern="100" dirty="0" smtClean="0">
                <a:latin typeface="+mj-ea"/>
                <a:ea typeface="+mj-ea"/>
                <a:cs typeface="Times New Roman" panose="02020603050405020304" pitchFamily="18" charset="0"/>
              </a:rPr>
              <a:t>，</a:t>
            </a:r>
            <a:r>
              <a:rPr lang="zh-CN" altLang="zh-CN" kern="100" dirty="0" smtClean="0">
                <a:latin typeface="+mj-ea"/>
                <a:ea typeface="+mj-ea"/>
                <a:cs typeface="Times New Roman" panose="02020603050405020304" pitchFamily="18" charset="0"/>
              </a:rPr>
              <a:t>与</a:t>
            </a:r>
            <a:r>
              <a:rPr lang="zh-CN" altLang="zh-CN" kern="100" dirty="0">
                <a:latin typeface="+mj-ea"/>
                <a:ea typeface="+mj-ea"/>
                <a:cs typeface="Times New Roman" panose="02020603050405020304" pitchFamily="18" charset="0"/>
              </a:rPr>
              <a:t>艾司奥美拉唑相比，不受</a:t>
            </a:r>
            <a:r>
              <a:rPr lang="en-US" altLang="zh-CN" sz="1400" kern="100" dirty="0">
                <a:latin typeface="+mj-ea"/>
                <a:ea typeface="+mj-ea"/>
                <a:cs typeface="Times New Roman" panose="02020603050405020304" pitchFamily="18" charset="0"/>
              </a:rPr>
              <a:t>CYP2C19</a:t>
            </a:r>
            <a:r>
              <a:rPr lang="en-US" altLang="zh-CN" kern="100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zh-CN" altLang="zh-CN" kern="100" dirty="0">
                <a:latin typeface="+mj-ea"/>
                <a:ea typeface="+mj-ea"/>
                <a:cs typeface="Times New Roman" panose="02020603050405020304" pitchFamily="18" charset="0"/>
              </a:rPr>
              <a:t>基因型</a:t>
            </a:r>
            <a:r>
              <a:rPr lang="zh-CN" altLang="zh-CN" kern="100" dirty="0" smtClean="0">
                <a:latin typeface="+mj-ea"/>
                <a:ea typeface="+mj-ea"/>
                <a:cs typeface="Times New Roman" panose="02020603050405020304" pitchFamily="18" charset="0"/>
              </a:rPr>
              <a:t>影响</a:t>
            </a:r>
            <a:r>
              <a:rPr lang="en-US" altLang="zh-CN" baseline="30000" dirty="0" smtClean="0">
                <a:latin typeface="+mn-ea"/>
              </a:rPr>
              <a:t>4</a:t>
            </a:r>
            <a:endParaRPr lang="zh-CN" altLang="en-US" baseline="30000" dirty="0">
              <a:latin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32736" y="5281497"/>
            <a:ext cx="67088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空腹和进食条件下，抑酸效果没有显著</a:t>
            </a:r>
            <a:r>
              <a:rPr lang="zh-CN" altLang="en-US" dirty="0" smtClean="0"/>
              <a:t>差异，疗效</a:t>
            </a:r>
            <a:r>
              <a:rPr lang="zh-CN" altLang="en-US" b="1" dirty="0" smtClean="0"/>
              <a:t>不受食物影响</a:t>
            </a:r>
            <a:r>
              <a:rPr lang="en-US" altLang="zh-CN" baseline="30000" dirty="0" smtClean="0">
                <a:latin typeface="+mn-ea"/>
              </a:rPr>
              <a:t>5</a:t>
            </a:r>
            <a:endParaRPr lang="zh-CN" altLang="en-US" baseline="30000" dirty="0">
              <a:latin typeface="+mn-ea"/>
            </a:endParaRPr>
          </a:p>
          <a:p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50361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2715" y="-4531"/>
            <a:ext cx="9416854" cy="1028700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P-CAB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获得国内外指南共识一致推荐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991137"/>
              </p:ext>
            </p:extLst>
          </p:nvPr>
        </p:nvGraphicFramePr>
        <p:xfrm>
          <a:off x="786581" y="1357468"/>
          <a:ext cx="10658167" cy="4416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5364">
                  <a:extLst>
                    <a:ext uri="{9D8B030D-6E8A-4147-A177-3AD203B41FA5}">
                      <a16:colId xmlns:a16="http://schemas.microsoft.com/office/drawing/2014/main" val="2604259543"/>
                    </a:ext>
                  </a:extLst>
                </a:gridCol>
                <a:gridCol w="4769097">
                  <a:extLst>
                    <a:ext uri="{9D8B030D-6E8A-4147-A177-3AD203B41FA5}">
                      <a16:colId xmlns:a16="http://schemas.microsoft.com/office/drawing/2014/main" val="526580826"/>
                    </a:ext>
                  </a:extLst>
                </a:gridCol>
                <a:gridCol w="3353706">
                  <a:extLst>
                    <a:ext uri="{9D8B030D-6E8A-4147-A177-3AD203B41FA5}">
                      <a16:colId xmlns:a16="http://schemas.microsoft.com/office/drawing/2014/main" val="2049952740"/>
                    </a:ext>
                  </a:extLst>
                </a:gridCol>
              </a:tblGrid>
              <a:tr h="76971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指南</a:t>
                      </a:r>
                      <a:r>
                        <a:rPr lang="en-US" altLang="zh-CN" sz="1600" dirty="0" smtClean="0"/>
                        <a:t>/</a:t>
                      </a:r>
                      <a:r>
                        <a:rPr lang="zh-CN" altLang="en-US" sz="1600" dirty="0" smtClean="0"/>
                        <a:t>共识名称</a:t>
                      </a:r>
                      <a:endParaRPr lang="zh-CN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指南中相关内容</a:t>
                      </a:r>
                      <a:endParaRPr lang="zh-CN" altLang="en-US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推荐级别</a:t>
                      </a:r>
                      <a:endParaRPr lang="zh-CN" alt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766804"/>
                  </a:ext>
                </a:extLst>
              </a:tr>
              <a:tr h="769717">
                <a:tc rowSpan="2">
                  <a:txBody>
                    <a:bodyPr/>
                    <a:lstStyle/>
                    <a:p>
                      <a:pPr algn="l"/>
                      <a:r>
                        <a:rPr lang="en-US" altLang="zh-CN" sz="1200" b="1" dirty="0" smtClean="0">
                          <a:latin typeface="+mj-ea"/>
                          <a:ea typeface="+mj-ea"/>
                        </a:rPr>
                        <a:t>2020</a:t>
                      </a:r>
                      <a:r>
                        <a:rPr lang="zh-CN" altLang="en-US" sz="1200" b="1" dirty="0" smtClean="0">
                          <a:latin typeface="+mj-ea"/>
                          <a:ea typeface="+mj-ea"/>
                        </a:rPr>
                        <a:t>年中国胃食管反流病专家共识</a:t>
                      </a:r>
                      <a:r>
                        <a:rPr lang="en-US" altLang="zh-CN" sz="1200" b="1" baseline="30000" dirty="0" smtClean="0">
                          <a:latin typeface="+mj-ea"/>
                          <a:ea typeface="+mj-ea"/>
                        </a:rPr>
                        <a:t>1</a:t>
                      </a:r>
                      <a:endParaRPr lang="zh-CN" altLang="en-US" sz="1200" b="1" baseline="300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b="0" dirty="0" smtClean="0">
                          <a:latin typeface="+mj-ea"/>
                          <a:ea typeface="+mj-ea"/>
                        </a:rPr>
                        <a:t>共识意见</a:t>
                      </a:r>
                      <a:r>
                        <a:rPr lang="en-US" altLang="zh-CN" sz="1200" b="0" dirty="0" smtClean="0">
                          <a:latin typeface="+mj-ea"/>
                          <a:ea typeface="+mj-ea"/>
                        </a:rPr>
                        <a:t>10</a:t>
                      </a:r>
                      <a:r>
                        <a:rPr lang="zh-CN" altLang="en-US" sz="1200" b="0" dirty="0" smtClean="0">
                          <a:latin typeface="+mj-ea"/>
                          <a:ea typeface="+mj-ea"/>
                        </a:rPr>
                        <a:t>：</a:t>
                      </a:r>
                      <a:r>
                        <a:rPr lang="en-US" altLang="zh-CN" sz="1200" b="0" dirty="0" smtClean="0">
                          <a:latin typeface="+mj-ea"/>
                          <a:ea typeface="+mj-ea"/>
                        </a:rPr>
                        <a:t>PPI</a:t>
                      </a:r>
                      <a:r>
                        <a:rPr lang="zh-CN" altLang="en-US" sz="1200" b="0" dirty="0" smtClean="0">
                          <a:latin typeface="+mj-ea"/>
                          <a:ea typeface="+mj-ea"/>
                        </a:rPr>
                        <a:t>或</a:t>
                      </a:r>
                      <a:r>
                        <a:rPr lang="en-US" altLang="zh-CN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j-ea"/>
                        </a:rPr>
                        <a:t>P-CAB</a:t>
                      </a:r>
                      <a:r>
                        <a:rPr lang="zh-CN" altLang="en-US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j-ea"/>
                        </a:rPr>
                        <a:t>是治疗</a:t>
                      </a:r>
                      <a:r>
                        <a:rPr lang="en-US" altLang="zh-CN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j-ea"/>
                        </a:rPr>
                        <a:t>GERD</a:t>
                      </a:r>
                      <a:r>
                        <a:rPr lang="zh-CN" altLang="en-US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j-ea"/>
                        </a:rPr>
                        <a:t>的首选药物</a:t>
                      </a:r>
                      <a:endParaRPr lang="zh-CN" alt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推荐级别：</a:t>
                      </a:r>
                      <a:r>
                        <a:rPr lang="en-US" altLang="zh-CN" sz="11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A+</a:t>
                      </a:r>
                      <a:r>
                        <a:rPr lang="zh-CN" altLang="en-US" sz="1100" b="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，</a:t>
                      </a:r>
                      <a:r>
                        <a:rPr lang="en-US" altLang="zh-CN" sz="11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58.6%</a:t>
                      </a:r>
                      <a:r>
                        <a:rPr lang="zh-CN" altLang="en-US" sz="11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；证据等级：中等质量</a:t>
                      </a:r>
                      <a:endParaRPr lang="zh-CN" altLang="en-US" sz="1100" b="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907033"/>
                  </a:ext>
                </a:extLst>
              </a:tr>
              <a:tr h="733844"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200" b="0" dirty="0" smtClean="0">
                          <a:latin typeface="+mj-ea"/>
                          <a:ea typeface="+mj-ea"/>
                        </a:rPr>
                        <a:t>共识意见</a:t>
                      </a:r>
                      <a:r>
                        <a:rPr lang="en-US" altLang="zh-CN" sz="1200" b="0" dirty="0" smtClean="0">
                          <a:latin typeface="+mj-ea"/>
                          <a:ea typeface="+mj-ea"/>
                        </a:rPr>
                        <a:t>12</a:t>
                      </a:r>
                      <a:r>
                        <a:rPr lang="zh-CN" altLang="en-US" sz="1200" b="0" dirty="0" smtClean="0">
                          <a:solidFill>
                            <a:srgbClr val="006AB7"/>
                          </a:solidFill>
                          <a:latin typeface="+mj-ea"/>
                          <a:ea typeface="+mj-ea"/>
                        </a:rPr>
                        <a:t>： </a:t>
                      </a:r>
                      <a:r>
                        <a:rPr lang="en-US" altLang="zh-CN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P-CAB</a:t>
                      </a:r>
                      <a:r>
                        <a:rPr lang="zh-CN" altLang="en-US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用于长期维持治疗</a:t>
                      </a:r>
                      <a:endParaRPr lang="zh-CN" altLang="en-US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推荐级别：</a:t>
                      </a:r>
                      <a:r>
                        <a:rPr lang="en-US" altLang="zh-CN" sz="11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A+</a:t>
                      </a:r>
                      <a:r>
                        <a:rPr lang="zh-CN" altLang="en-US" sz="11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，</a:t>
                      </a:r>
                      <a:r>
                        <a:rPr lang="en-US" altLang="zh-CN" sz="11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80.0%</a:t>
                      </a:r>
                      <a:r>
                        <a:rPr lang="zh-CN" altLang="en-US" sz="11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；证据等级：中等质量</a:t>
                      </a:r>
                      <a:endParaRPr lang="zh-CN" altLang="en-US" sz="1100" b="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799032"/>
                  </a:ext>
                </a:extLst>
              </a:tr>
              <a:tr h="1315394">
                <a:tc>
                  <a:txBody>
                    <a:bodyPr/>
                    <a:lstStyle/>
                    <a:p>
                      <a:r>
                        <a:rPr lang="en-US" altLang="zh-CN" sz="1200" b="1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2021</a:t>
                      </a:r>
                      <a:r>
                        <a:rPr lang="zh-CN" altLang="en-US" sz="1200" b="1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日本胃食管反流病临床治疗循证指南</a:t>
                      </a:r>
                      <a:r>
                        <a:rPr lang="en-US" altLang="zh-CN" sz="1200" b="1" kern="1200" baseline="300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2</a:t>
                      </a:r>
                      <a:endParaRPr lang="zh-CN" altLang="en-US" sz="1200" b="1" kern="1200" baseline="300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EA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dirty="0" smtClean="0">
                          <a:latin typeface="+mj-ea"/>
                          <a:ea typeface="+mj-ea"/>
                        </a:rPr>
                        <a:t>PPI</a:t>
                      </a:r>
                      <a:r>
                        <a:rPr lang="zh-CN" altLang="en-US" sz="1200" b="0" dirty="0" smtClean="0">
                          <a:latin typeface="+mj-ea"/>
                          <a:ea typeface="+mj-ea"/>
                        </a:rPr>
                        <a:t>和</a:t>
                      </a:r>
                      <a:r>
                        <a:rPr lang="en-US" altLang="zh-CN" sz="1200" b="0" dirty="0" smtClean="0">
                          <a:latin typeface="+mj-ea"/>
                          <a:ea typeface="+mj-ea"/>
                        </a:rPr>
                        <a:t>P-CAB</a:t>
                      </a:r>
                      <a:r>
                        <a:rPr lang="zh-CN" altLang="en-US" sz="1200" b="0" dirty="0" smtClean="0">
                          <a:latin typeface="+mj-ea"/>
                          <a:ea typeface="+mj-ea"/>
                        </a:rPr>
                        <a:t>在轻度反流性食管炎的初始治疗中均能实现食管粘膜愈合。这两类药物均被推荐</a:t>
                      </a:r>
                      <a:r>
                        <a:rPr lang="zh-CN" altLang="en-US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作为轻度反流性食管炎患者的一线治疗。</a:t>
                      </a:r>
                      <a:endParaRPr lang="zh-CN" altLang="en-US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rgbClr val="E7EA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推荐级别：</a:t>
                      </a:r>
                      <a:r>
                        <a:rPr lang="zh-CN" altLang="en-US" sz="11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强烈建议</a:t>
                      </a:r>
                      <a:r>
                        <a:rPr lang="zh-CN" altLang="en-US" sz="11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，</a:t>
                      </a:r>
                      <a:r>
                        <a:rPr lang="en-US" altLang="zh-CN" sz="11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100%</a:t>
                      </a:r>
                      <a:r>
                        <a:rPr lang="zh-CN" altLang="en-US" sz="11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；同意；证据水平：</a:t>
                      </a:r>
                      <a:r>
                        <a:rPr lang="en-US" altLang="zh-CN" sz="11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B</a:t>
                      </a:r>
                      <a:endParaRPr lang="zh-CN" altLang="en-US" sz="1100" b="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048925"/>
                  </a:ext>
                </a:extLst>
              </a:tr>
              <a:tr h="828210">
                <a:tc>
                  <a:txBody>
                    <a:bodyPr/>
                    <a:lstStyle/>
                    <a:p>
                      <a:r>
                        <a:rPr lang="en-US" altLang="zh-CN" sz="1200" b="1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2020</a:t>
                      </a:r>
                      <a:r>
                        <a:rPr lang="zh-CN" altLang="en-US" sz="1200" b="1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年首尔胃食管反流病诊疗共识</a:t>
                      </a:r>
                      <a:r>
                        <a:rPr lang="en-US" altLang="zh-CN" sz="1200" b="1" kern="1200" baseline="300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3</a:t>
                      </a:r>
                      <a:endParaRPr lang="zh-CN" altLang="en-US" sz="1200" b="1" kern="1200" baseline="300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2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共识意见</a:t>
                      </a:r>
                      <a:r>
                        <a:rPr lang="en-US" altLang="zh-CN" sz="12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21</a:t>
                      </a:r>
                      <a:r>
                        <a:rPr lang="zh-CN" altLang="en-US" sz="12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：</a:t>
                      </a:r>
                      <a:r>
                        <a:rPr lang="zh-CN" altLang="en-US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推荐</a:t>
                      </a:r>
                      <a:r>
                        <a:rPr lang="en-US" altLang="zh-CN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P-CAB</a:t>
                      </a:r>
                      <a:r>
                        <a:rPr lang="zh-CN" altLang="en-US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类药物作为胃食管反流病的首选治疗药物</a:t>
                      </a:r>
                      <a:endParaRPr lang="zh-CN" altLang="en-US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推荐级别：</a:t>
                      </a:r>
                      <a:r>
                        <a:rPr lang="zh-CN" altLang="en-US" sz="11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强</a:t>
                      </a:r>
                      <a:r>
                        <a:rPr lang="zh-CN" altLang="en-US" sz="11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，</a:t>
                      </a:r>
                      <a:r>
                        <a:rPr lang="en-US" altLang="zh-CN" sz="11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66.7%</a:t>
                      </a:r>
                      <a:r>
                        <a:rPr lang="zh-CN" altLang="en-US" sz="11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；证据水平：中等</a:t>
                      </a:r>
                      <a:endParaRPr lang="zh-CN" altLang="en-US" sz="1600" b="0" dirty="0">
                        <a:latin typeface="+mj-ea"/>
                        <a:ea typeface="+mj-ea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482270"/>
                  </a:ext>
                </a:extLst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11182350" y="1"/>
            <a:ext cx="1009650" cy="3047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有效性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6581" y="6365353"/>
            <a:ext cx="10658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1.Chinese Society of Gastroenterology, Chinese Medical </a:t>
            </a:r>
            <a:r>
              <a:rPr lang="en-US" altLang="zh-CN" sz="800" dirty="0" err="1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Association.Chin</a:t>
            </a: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J Dig 2020,40(10):649-663</a:t>
            </a:r>
            <a:r>
              <a:rPr lang="en-US" altLang="zh-CN" sz="800" dirty="0" smtClean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</a:p>
          <a:p>
            <a:pPr lvl="0">
              <a:defRPr/>
            </a:pPr>
            <a:r>
              <a:rPr lang="en-US" altLang="zh-CN" sz="800" dirty="0" smtClean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2.Katsuhiko </a:t>
            </a:r>
            <a:r>
              <a:rPr lang="en-US" altLang="zh-CN" sz="800" dirty="0" err="1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Iwakiri</a:t>
            </a: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et </a:t>
            </a:r>
            <a:r>
              <a:rPr lang="en-US" altLang="zh-CN" sz="800" dirty="0" err="1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al.J</a:t>
            </a: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Gastroenterol</a:t>
            </a: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2022 Apr;57(4):267-285. </a:t>
            </a:r>
            <a:endParaRPr lang="en-US" altLang="zh-CN" sz="800" dirty="0" smtClean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sz="800" dirty="0" smtClean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3.Korean </a:t>
            </a: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Society of </a:t>
            </a:r>
            <a:r>
              <a:rPr lang="en-US" altLang="zh-CN" sz="800" dirty="0" err="1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Neurogastroenterology</a:t>
            </a: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and </a:t>
            </a:r>
            <a:r>
              <a:rPr lang="en-US" altLang="zh-CN" sz="800" dirty="0" err="1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Motility.J</a:t>
            </a: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Neurogastroenterol</a:t>
            </a: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Motil</a:t>
            </a: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2021 Oct 30;27(4):453-481.</a:t>
            </a:r>
            <a:endParaRPr lang="zh-CN" altLang="en-US" sz="8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44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58223" y="-104553"/>
            <a:ext cx="9416854" cy="1028700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替戈拉生创新带来疗效和安全性的获益</a:t>
            </a:r>
          </a:p>
        </p:txBody>
      </p:sp>
      <p:sp>
        <p:nvSpPr>
          <p:cNvPr id="25" name="object 4"/>
          <p:cNvSpPr txBox="1"/>
          <p:nvPr/>
        </p:nvSpPr>
        <p:spPr>
          <a:xfrm>
            <a:off x="258223" y="6243458"/>
            <a:ext cx="6164163" cy="586059"/>
          </a:xfrm>
          <a:prstGeom prst="rect">
            <a:avLst/>
          </a:prstGeom>
        </p:spPr>
        <p:txBody>
          <a:bodyPr vert="horz" wrap="square" lIns="0" tIns="92711" rIns="0" bIns="0" rtlCol="0">
            <a:spAutoFit/>
          </a:bodyPr>
          <a:lstStyle/>
          <a:p>
            <a:pPr>
              <a:defRPr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1.Scarpignato C, et al. Ann N Y </a:t>
            </a:r>
            <a:r>
              <a:rPr lang="en-US" altLang="zh-CN" sz="8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Acad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Sci. 2020 Dec;1482(1):193-212</a:t>
            </a:r>
          </a:p>
          <a:p>
            <a:pPr lvl="0"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Marcus EA,  et al.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Aliment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Pharmacol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Ther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2020Sep;52(6):1074-1075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</a:p>
          <a:p>
            <a:pPr>
              <a:defRPr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3.Scott DR, et al. Aliment </a:t>
            </a:r>
            <a:r>
              <a:rPr lang="en-US" altLang="zh-CN" sz="8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Pharmacol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Ther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2015;42:1315–26.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Tanaka S,et al.J Med Chem. 2022 Jun 9;65(11):7843-7853</a:t>
            </a:r>
            <a:r>
              <a:rPr lang="zh-CN" altLang="en-US" sz="8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" name="五边形 25"/>
          <p:cNvSpPr/>
          <p:nvPr/>
        </p:nvSpPr>
        <p:spPr>
          <a:xfrm rot="5400000">
            <a:off x="1648355" y="-128643"/>
            <a:ext cx="1083114" cy="3720045"/>
          </a:xfrm>
          <a:prstGeom prst="homePlate">
            <a:avLst>
              <a:gd name="adj" fmla="val 29845"/>
            </a:avLst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Freeform 4"/>
          <p:cNvSpPr>
            <a:spLocks/>
          </p:cNvSpPr>
          <p:nvPr/>
        </p:nvSpPr>
        <p:spPr bwMode="auto">
          <a:xfrm>
            <a:off x="345128" y="2201302"/>
            <a:ext cx="3709075" cy="4030529"/>
          </a:xfrm>
          <a:custGeom>
            <a:avLst/>
            <a:gdLst>
              <a:gd name="T0" fmla="*/ 2551 w 2551"/>
              <a:gd name="T1" fmla="*/ 2008 h 2008"/>
              <a:gd name="T2" fmla="*/ 2551 w 2551"/>
              <a:gd name="T3" fmla="*/ 0 h 2008"/>
              <a:gd name="T4" fmla="*/ 1274 w 2551"/>
              <a:gd name="T5" fmla="*/ 97 h 2008"/>
              <a:gd name="T6" fmla="*/ 0 w 2551"/>
              <a:gd name="T7" fmla="*/ 0 h 2008"/>
              <a:gd name="T8" fmla="*/ 0 w 2551"/>
              <a:gd name="T9" fmla="*/ 2008 h 2008"/>
              <a:gd name="T10" fmla="*/ 2551 w 2551"/>
              <a:gd name="T11" fmla="*/ 2008 h 2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51" h="2008">
                <a:moveTo>
                  <a:pt x="2551" y="2008"/>
                </a:moveTo>
                <a:lnTo>
                  <a:pt x="2551" y="0"/>
                </a:lnTo>
                <a:lnTo>
                  <a:pt x="1274" y="97"/>
                </a:lnTo>
                <a:lnTo>
                  <a:pt x="0" y="0"/>
                </a:lnTo>
                <a:lnTo>
                  <a:pt x="0" y="2008"/>
                </a:lnTo>
                <a:lnTo>
                  <a:pt x="2551" y="2008"/>
                </a:lnTo>
              </a:path>
            </a:pathLst>
          </a:custGeom>
          <a:noFill/>
          <a:ln w="63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五边形 39"/>
          <p:cNvSpPr/>
          <p:nvPr/>
        </p:nvSpPr>
        <p:spPr>
          <a:xfrm rot="5400000">
            <a:off x="5550318" y="-128644"/>
            <a:ext cx="1083114" cy="3720045"/>
          </a:xfrm>
          <a:prstGeom prst="homePlate">
            <a:avLst>
              <a:gd name="adj" fmla="val 29845"/>
            </a:avLst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Freeform 4"/>
          <p:cNvSpPr>
            <a:spLocks/>
          </p:cNvSpPr>
          <p:nvPr/>
        </p:nvSpPr>
        <p:spPr bwMode="auto">
          <a:xfrm>
            <a:off x="4247091" y="2201301"/>
            <a:ext cx="3709075" cy="4030529"/>
          </a:xfrm>
          <a:custGeom>
            <a:avLst/>
            <a:gdLst>
              <a:gd name="T0" fmla="*/ 2551 w 2551"/>
              <a:gd name="T1" fmla="*/ 2008 h 2008"/>
              <a:gd name="T2" fmla="*/ 2551 w 2551"/>
              <a:gd name="T3" fmla="*/ 0 h 2008"/>
              <a:gd name="T4" fmla="*/ 1274 w 2551"/>
              <a:gd name="T5" fmla="*/ 97 h 2008"/>
              <a:gd name="T6" fmla="*/ 0 w 2551"/>
              <a:gd name="T7" fmla="*/ 0 h 2008"/>
              <a:gd name="T8" fmla="*/ 0 w 2551"/>
              <a:gd name="T9" fmla="*/ 2008 h 2008"/>
              <a:gd name="T10" fmla="*/ 2551 w 2551"/>
              <a:gd name="T11" fmla="*/ 2008 h 2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51" h="2008">
                <a:moveTo>
                  <a:pt x="2551" y="2008"/>
                </a:moveTo>
                <a:lnTo>
                  <a:pt x="2551" y="0"/>
                </a:lnTo>
                <a:lnTo>
                  <a:pt x="1274" y="97"/>
                </a:lnTo>
                <a:lnTo>
                  <a:pt x="0" y="0"/>
                </a:lnTo>
                <a:lnTo>
                  <a:pt x="0" y="2008"/>
                </a:lnTo>
                <a:lnTo>
                  <a:pt x="2551" y="2008"/>
                </a:lnTo>
              </a:path>
            </a:pathLst>
          </a:custGeom>
          <a:noFill/>
          <a:ln w="63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" name="五边形 41"/>
          <p:cNvSpPr/>
          <p:nvPr/>
        </p:nvSpPr>
        <p:spPr>
          <a:xfrm rot="5400000">
            <a:off x="9448015" y="-128641"/>
            <a:ext cx="1083115" cy="3720045"/>
          </a:xfrm>
          <a:prstGeom prst="homePlate">
            <a:avLst>
              <a:gd name="adj" fmla="val 29845"/>
            </a:avLst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4" name="Freeform 4"/>
          <p:cNvSpPr>
            <a:spLocks/>
          </p:cNvSpPr>
          <p:nvPr/>
        </p:nvSpPr>
        <p:spPr bwMode="auto">
          <a:xfrm>
            <a:off x="8167693" y="2201300"/>
            <a:ext cx="3709075" cy="4030529"/>
          </a:xfrm>
          <a:custGeom>
            <a:avLst/>
            <a:gdLst>
              <a:gd name="T0" fmla="*/ 2551 w 2551"/>
              <a:gd name="T1" fmla="*/ 2008 h 2008"/>
              <a:gd name="T2" fmla="*/ 2551 w 2551"/>
              <a:gd name="T3" fmla="*/ 0 h 2008"/>
              <a:gd name="T4" fmla="*/ 1274 w 2551"/>
              <a:gd name="T5" fmla="*/ 97 h 2008"/>
              <a:gd name="T6" fmla="*/ 0 w 2551"/>
              <a:gd name="T7" fmla="*/ 0 h 2008"/>
              <a:gd name="T8" fmla="*/ 0 w 2551"/>
              <a:gd name="T9" fmla="*/ 2008 h 2008"/>
              <a:gd name="T10" fmla="*/ 2551 w 2551"/>
              <a:gd name="T11" fmla="*/ 2008 h 2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51" h="2008">
                <a:moveTo>
                  <a:pt x="2551" y="2008"/>
                </a:moveTo>
                <a:lnTo>
                  <a:pt x="2551" y="0"/>
                </a:lnTo>
                <a:lnTo>
                  <a:pt x="1274" y="97"/>
                </a:lnTo>
                <a:lnTo>
                  <a:pt x="0" y="0"/>
                </a:lnTo>
                <a:lnTo>
                  <a:pt x="0" y="2008"/>
                </a:lnTo>
                <a:lnTo>
                  <a:pt x="2551" y="2008"/>
                </a:lnTo>
              </a:path>
            </a:pathLst>
          </a:custGeom>
          <a:noFill/>
          <a:ln w="63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410181" y="1233064"/>
            <a:ext cx="3593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机制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创新：</a:t>
            </a:r>
            <a:endParaRPr lang="en-US" altLang="zh-CN" sz="1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首剂可达到最大抑酸作用</a:t>
            </a:r>
            <a:r>
              <a:rPr lang="en-US" altLang="zh-CN" sz="1600" b="1" baseline="30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1600" b="1" baseline="30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60578" y="2490639"/>
            <a:ext cx="3269025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以钾离子竞争性方式可逆性抑制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H+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K+-ATP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酶活性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marR="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无需酸激活，可同时抑制静息、激活态的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H+-K+- ATP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酶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697205" y="4046218"/>
            <a:ext cx="3479750" cy="1721938"/>
            <a:chOff x="608779" y="3480886"/>
            <a:chExt cx="3776581" cy="1826200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8779" y="3480886"/>
              <a:ext cx="3282696" cy="1826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6234" y="4136129"/>
              <a:ext cx="2550349" cy="389226"/>
            </a:xfrm>
            <a:prstGeom prst="rect">
              <a:avLst/>
            </a:prstGeom>
          </p:spPr>
        </p:pic>
        <p:grpSp>
          <p:nvGrpSpPr>
            <p:cNvPr id="50" name="组合 49"/>
            <p:cNvGrpSpPr/>
            <p:nvPr/>
          </p:nvGrpSpPr>
          <p:grpSpPr>
            <a:xfrm>
              <a:off x="3325536" y="4899831"/>
              <a:ext cx="1059824" cy="351886"/>
              <a:chOff x="3322206" y="4883150"/>
              <a:chExt cx="1059824" cy="351886"/>
            </a:xfrm>
          </p:grpSpPr>
          <p:cxnSp>
            <p:nvCxnSpPr>
              <p:cNvPr id="51" name="直接连接符 50"/>
              <p:cNvCxnSpPr/>
              <p:nvPr/>
            </p:nvCxnSpPr>
            <p:spPr>
              <a:xfrm>
                <a:off x="3322206" y="4979504"/>
                <a:ext cx="197091" cy="0"/>
              </a:xfrm>
              <a:prstGeom prst="line">
                <a:avLst/>
              </a:prstGeom>
              <a:ln>
                <a:solidFill>
                  <a:srgbClr val="C4D6E5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3322206" y="5140738"/>
                <a:ext cx="197091" cy="0"/>
              </a:xfrm>
              <a:prstGeom prst="line">
                <a:avLst/>
              </a:prstGeom>
              <a:ln>
                <a:solidFill>
                  <a:srgbClr val="DD9297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" name="文本框 52"/>
              <p:cNvSpPr txBox="1"/>
              <p:nvPr/>
            </p:nvSpPr>
            <p:spPr>
              <a:xfrm>
                <a:off x="3483252" y="4883150"/>
                <a:ext cx="89777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 smtClean="0"/>
                  <a:t>P-CAB</a:t>
                </a:r>
                <a:endParaRPr lang="zh-CN" altLang="en-US" sz="700" dirty="0"/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3484256" y="5034981"/>
                <a:ext cx="89777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00" dirty="0" smtClean="0"/>
                  <a:t>PPI</a:t>
                </a:r>
                <a:endParaRPr lang="zh-CN" altLang="en-US" sz="700" dirty="0"/>
              </a:p>
            </p:txBody>
          </p:sp>
        </p:grpSp>
      </p:grpSp>
      <p:sp>
        <p:nvSpPr>
          <p:cNvPr id="55" name="文本框 54"/>
          <p:cNvSpPr txBox="1"/>
          <p:nvPr/>
        </p:nvSpPr>
        <p:spPr>
          <a:xfrm>
            <a:off x="4200743" y="1202915"/>
            <a:ext cx="3985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结合位点创新：</a:t>
            </a:r>
            <a:endParaRPr lang="en-US" altLang="zh-CN" sz="1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分钟起效缓解症状</a:t>
            </a:r>
            <a:r>
              <a:rPr lang="en-US" altLang="zh-CN" sz="1600" b="1" baseline="30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2-3</a:t>
            </a:r>
            <a:endParaRPr lang="en-US" altLang="zh-CN" sz="1600" b="1" baseline="30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4381601" y="2490639"/>
            <a:ext cx="3533588" cy="1100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结合位点与伏诺拉生相比更靠近管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腔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lvl="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起效更快，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分钟血药浓度达峰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lvl="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分钟快速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提升胃内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pH&gt;4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2539" y="4046218"/>
            <a:ext cx="3309933" cy="2020095"/>
          </a:xfrm>
          <a:prstGeom prst="rect">
            <a:avLst/>
          </a:prstGeom>
        </p:spPr>
      </p:pic>
      <p:sp>
        <p:nvSpPr>
          <p:cNvPr id="58" name="文本框 57"/>
          <p:cNvSpPr txBox="1"/>
          <p:nvPr/>
        </p:nvSpPr>
        <p:spPr>
          <a:xfrm>
            <a:off x="8186054" y="1202915"/>
            <a:ext cx="3679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安全性创新：</a:t>
            </a:r>
            <a:endParaRPr lang="en-US" altLang="zh-CN" sz="1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更少的药物相互作用</a:t>
            </a:r>
            <a:r>
              <a:rPr lang="en-US" altLang="zh-CN" sz="16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59" name="矩形 58"/>
          <p:cNvSpPr/>
          <p:nvPr/>
        </p:nvSpPr>
        <p:spPr>
          <a:xfrm>
            <a:off x="8228809" y="2490639"/>
            <a:ext cx="351381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替戈拉生以苯并咪唑基团为主要结构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主要经 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CYP3A4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代谢，与经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CYP2C19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代谢的药物（如氯吡格雷）相互作用少</a:t>
            </a: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0497" y="4046218"/>
            <a:ext cx="2170272" cy="1891019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1182350" y="1"/>
            <a:ext cx="1009650" cy="3047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创新性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53683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25320" y="-209550"/>
            <a:ext cx="9783918" cy="1028700"/>
          </a:xfrm>
        </p:spPr>
        <p:txBody>
          <a:bodyPr>
            <a:norm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替戈拉生创新机制，极速起效，作用时间长，更少的药物间相互作用，弥补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PPI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的不足</a:t>
            </a:r>
          </a:p>
        </p:txBody>
      </p:sp>
      <p:sp>
        <p:nvSpPr>
          <p:cNvPr id="29" name="矩形 28"/>
          <p:cNvSpPr/>
          <p:nvPr/>
        </p:nvSpPr>
        <p:spPr>
          <a:xfrm>
            <a:off x="126196" y="6203300"/>
            <a:ext cx="3980815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R="0" lvl="0" indent="-158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He J, et al. </a:t>
            </a:r>
            <a:r>
              <a:rPr lang="en-US" altLang="zh-CN" sz="800" dirty="0" err="1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Clin</a:t>
            </a: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Drug </a:t>
            </a:r>
            <a:r>
              <a:rPr lang="en-US" altLang="zh-CN" sz="800" dirty="0" err="1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Investig</a:t>
            </a: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. 2021 Jan;41(1):89-97. </a:t>
            </a:r>
          </a:p>
          <a:p>
            <a:pPr marR="0" lvl="0" indent="-158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zh-CN" sz="800" dirty="0" err="1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Scarpignato</a:t>
            </a: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C, et al. Ann N Y </a:t>
            </a:r>
            <a:r>
              <a:rPr lang="en-US" altLang="zh-CN" sz="800" dirty="0" err="1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Acad</a:t>
            </a: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Sci . 2020 Dec;1482(1):193-212. </a:t>
            </a:r>
          </a:p>
          <a:p>
            <a:pPr marR="0" lvl="0" indent="-158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Han S, et al. </a:t>
            </a:r>
            <a:r>
              <a:rPr lang="en-US" altLang="zh-CN" sz="800" dirty="0" err="1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Clin</a:t>
            </a: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</a:t>
            </a:r>
            <a:r>
              <a:rPr lang="en-US" altLang="zh-CN" sz="800" dirty="0" err="1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Ther</a:t>
            </a: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. 2021 Aug;43(8):1371-1380.</a:t>
            </a:r>
          </a:p>
          <a:p>
            <a:pPr marR="0" lvl="0" indent="-158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altLang="zh-CN" sz="8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Yang E, et al. Br J Clin Pharmacol. 2022 Feb 10. </a:t>
            </a:r>
          </a:p>
        </p:txBody>
      </p:sp>
      <p:sp>
        <p:nvSpPr>
          <p:cNvPr id="30" name="object 6"/>
          <p:cNvSpPr txBox="1"/>
          <p:nvPr/>
        </p:nvSpPr>
        <p:spPr>
          <a:xfrm>
            <a:off x="3896208" y="6223740"/>
            <a:ext cx="5934075" cy="6379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5. </a:t>
            </a:r>
            <a:r>
              <a:rPr kumimoji="0" lang="nl-NL" altLang="zh-CN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Akazawa</a:t>
            </a:r>
            <a:r>
              <a:rPr kumimoji="0" lang="nl-NL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. Therap Adv Gastroenterol. 2016;9:845-52</a:t>
            </a:r>
            <a:r>
              <a:rPr kumimoji="0" lang="en-US" alt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.</a:t>
            </a:r>
          </a:p>
          <a:p>
            <a:pPr marL="9525" marR="0" lvl="0" algn="l" defTabSz="9144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6.Otake 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K, et al. Adv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Ther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. 2016 Jul;33(7):1140-57.  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lvl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7.</a:t>
            </a:r>
            <a:r>
              <a:rPr kumimoji="0" lang="da-DK" altLang="zh-CN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Yang </a:t>
            </a:r>
            <a:r>
              <a:rPr kumimoji="0" lang="da-DK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X, et al. Dig Dis Sci. 2017;63(2):302-311. </a:t>
            </a:r>
          </a:p>
          <a:p>
            <a:pPr marR="0" lvl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8.</a:t>
            </a:r>
            <a:r>
              <a:rPr kumimoji="0" lang="fr-FR" altLang="zh-CN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Hwang </a:t>
            </a:r>
            <a:r>
              <a:rPr kumimoji="0" lang="fr-FR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S, et al.  Front Pharmacol. 2021 Nov 11;12:754849.</a:t>
            </a:r>
            <a:endParaRPr kumimoji="0" lang="da-DK" altLang="zh-CN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R="0" lvl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9.</a:t>
            </a:r>
            <a:r>
              <a:rPr kumimoji="0" lang="fr-FR" altLang="zh-CN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Jai </a:t>
            </a:r>
            <a:r>
              <a:rPr kumimoji="0" lang="fr-FR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Moo Shin 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et al. </a:t>
            </a:r>
            <a:r>
              <a:rPr kumimoji="0" lang="fr-FR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 Neurogastroenterol Motil 2013;19:25-35</a:t>
            </a:r>
          </a:p>
        </p:txBody>
      </p:sp>
      <p:sp>
        <p:nvSpPr>
          <p:cNvPr id="7" name="矩形 6"/>
          <p:cNvSpPr/>
          <p:nvPr/>
        </p:nvSpPr>
        <p:spPr>
          <a:xfrm>
            <a:off x="11182350" y="1"/>
            <a:ext cx="1009650" cy="3047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创新性</a:t>
            </a:r>
            <a:endParaRPr lang="zh-CN" altLang="en-US" sz="1600" b="1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790127"/>
              </p:ext>
            </p:extLst>
          </p:nvPr>
        </p:nvGraphicFramePr>
        <p:xfrm>
          <a:off x="685013" y="1220382"/>
          <a:ext cx="5351720" cy="4777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787">
                  <a:extLst>
                    <a:ext uri="{9D8B030D-6E8A-4147-A177-3AD203B41FA5}">
                      <a16:colId xmlns:a16="http://schemas.microsoft.com/office/drawing/2014/main" val="1995397203"/>
                    </a:ext>
                  </a:extLst>
                </a:gridCol>
                <a:gridCol w="1938867">
                  <a:extLst>
                    <a:ext uri="{9D8B030D-6E8A-4147-A177-3AD203B41FA5}">
                      <a16:colId xmlns:a16="http://schemas.microsoft.com/office/drawing/2014/main" val="1490070114"/>
                    </a:ext>
                  </a:extLst>
                </a:gridCol>
                <a:gridCol w="1761066">
                  <a:extLst>
                    <a:ext uri="{9D8B030D-6E8A-4147-A177-3AD203B41FA5}">
                      <a16:colId xmlns:a16="http://schemas.microsoft.com/office/drawing/2014/main" val="1615903433"/>
                    </a:ext>
                  </a:extLst>
                </a:gridCol>
              </a:tblGrid>
              <a:tr h="5308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auto">
                        <a:lnSpc>
                          <a:spcPct val="130000"/>
                        </a:lnSpc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特性</a:t>
                      </a:r>
                    </a:p>
                  </a:txBody>
                  <a:tcPr marL="125003" marR="125003" marT="62502" marB="62502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替戈拉生</a:t>
                      </a:r>
                      <a:r>
                        <a:rPr lang="en-US" altLang="zh-CN" sz="1600" baseline="300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1-4</a:t>
                      </a:r>
                      <a:endParaRPr lang="en-US" altLang="zh-CN" sz="1600" b="1" baseline="30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5003" marR="125003" marT="62502" marB="62502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fontAlgn="auto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PPI</a:t>
                      </a:r>
                      <a:r>
                        <a:rPr lang="en-US" altLang="zh-CN" sz="1600" baseline="300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5-9</a:t>
                      </a:r>
                      <a:endParaRPr lang="en-US" altLang="zh-CN" sz="1600" b="1" baseline="30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5003" marR="125003" marT="62502" marB="62502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131071"/>
                  </a:ext>
                </a:extLst>
              </a:tr>
              <a:tr h="53081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b="1" dirty="0" smtClean="0">
                          <a:latin typeface="+mj-ea"/>
                          <a:ea typeface="+mj-ea"/>
                        </a:rPr>
                        <a:t>起效更快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30</a:t>
                      </a:r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分钟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1" dirty="0" smtClean="0">
                          <a:latin typeface="+mj-ea"/>
                          <a:ea typeface="+mj-ea"/>
                        </a:rPr>
                        <a:t>1-5</a:t>
                      </a:r>
                      <a:r>
                        <a:rPr lang="zh-CN" altLang="en-US" sz="1400" b="1" dirty="0" smtClean="0">
                          <a:latin typeface="+mj-ea"/>
                          <a:ea typeface="+mj-ea"/>
                        </a:rPr>
                        <a:t>小时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140008"/>
                  </a:ext>
                </a:extLst>
              </a:tr>
              <a:tr h="53081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b="1" dirty="0" smtClean="0">
                          <a:latin typeface="+mj-ea"/>
                          <a:ea typeface="+mj-ea"/>
                        </a:rPr>
                        <a:t>质子泵抑制类型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b="1" dirty="0" smtClean="0">
                          <a:latin typeface="+mj-ea"/>
                          <a:ea typeface="+mj-ea"/>
                        </a:rPr>
                        <a:t>激活型</a:t>
                      </a:r>
                      <a:r>
                        <a:rPr lang="en-US" altLang="zh-CN" sz="1400" b="1" dirty="0" smtClean="0">
                          <a:latin typeface="+mj-ea"/>
                          <a:ea typeface="+mj-ea"/>
                        </a:rPr>
                        <a:t>+</a:t>
                      </a:r>
                      <a:r>
                        <a:rPr lang="zh-CN" altLang="en-US" sz="1400" b="1" dirty="0" smtClean="0">
                          <a:latin typeface="+mj-ea"/>
                          <a:ea typeface="+mj-ea"/>
                        </a:rPr>
                        <a:t>静息型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b="1" dirty="0" smtClean="0">
                          <a:latin typeface="+mj-ea"/>
                          <a:ea typeface="+mj-ea"/>
                        </a:rPr>
                        <a:t>激活型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6481459"/>
                  </a:ext>
                </a:extLst>
              </a:tr>
              <a:tr h="53081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b="1" dirty="0" smtClean="0">
                          <a:latin typeface="+mj-ea"/>
                          <a:ea typeface="+mj-ea"/>
                        </a:rPr>
                        <a:t>首剂全效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b="1" dirty="0" smtClean="0">
                          <a:latin typeface="+mj-ea"/>
                          <a:ea typeface="+mj-ea"/>
                        </a:rPr>
                        <a:t>是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b="1" dirty="0" smtClean="0">
                          <a:latin typeface="+mj-ea"/>
                          <a:ea typeface="+mj-ea"/>
                        </a:rPr>
                        <a:t>否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140167"/>
                  </a:ext>
                </a:extLst>
              </a:tr>
              <a:tr h="53081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b="1" dirty="0" smtClean="0">
                          <a:latin typeface="+mj-ea"/>
                          <a:ea typeface="+mj-ea"/>
                        </a:rPr>
                        <a:t>结合方式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b="1" dirty="0" smtClean="0">
                          <a:latin typeface="+mj-ea"/>
                          <a:ea typeface="+mj-ea"/>
                        </a:rPr>
                        <a:t>离子结合，可逆</a:t>
                      </a:r>
                      <a:endParaRPr lang="en-US" altLang="zh-CN" sz="1400" b="1" dirty="0" smtClean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b="1" dirty="0" smtClean="0">
                          <a:latin typeface="+mj-ea"/>
                          <a:ea typeface="+mj-ea"/>
                        </a:rPr>
                        <a:t>共价结合，不可逆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5667515"/>
                  </a:ext>
                </a:extLst>
              </a:tr>
              <a:tr h="53081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b="1" dirty="0" smtClean="0">
                          <a:latin typeface="+mj-ea"/>
                          <a:ea typeface="+mj-ea"/>
                        </a:rPr>
                        <a:t>酸稳定性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b="1" dirty="0" smtClean="0">
                          <a:latin typeface="+mj-ea"/>
                          <a:ea typeface="+mj-ea"/>
                        </a:rPr>
                        <a:t>稳定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b="1" dirty="0" smtClean="0">
                          <a:latin typeface="+mj-ea"/>
                          <a:ea typeface="+mj-ea"/>
                        </a:rPr>
                        <a:t>不稳定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8132396"/>
                  </a:ext>
                </a:extLst>
              </a:tr>
              <a:tr h="53081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b="1" dirty="0" smtClean="0">
                          <a:latin typeface="+mj-ea"/>
                          <a:ea typeface="+mj-ea"/>
                        </a:rPr>
                        <a:t>半衰期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3.8-4.6</a:t>
                      </a:r>
                      <a:r>
                        <a:rPr lang="zh-CN" altLang="en-US" sz="1400" b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小时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0.5-2.1</a:t>
                      </a:r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小时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6872212"/>
                  </a:ext>
                </a:extLst>
              </a:tr>
              <a:tr h="53081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b="1" dirty="0" smtClean="0">
                          <a:latin typeface="+mj-ea"/>
                          <a:ea typeface="+mj-ea"/>
                        </a:rPr>
                        <a:t>前体药物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否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是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245045"/>
                  </a:ext>
                </a:extLst>
              </a:tr>
              <a:tr h="53081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1" dirty="0" smtClean="0">
                          <a:latin typeface="+mj-ea"/>
                          <a:ea typeface="+mj-ea"/>
                        </a:rPr>
                        <a:t>CYP2C19</a:t>
                      </a:r>
                      <a:r>
                        <a:rPr lang="zh-CN" altLang="en-US" sz="1400" b="1" dirty="0" smtClean="0">
                          <a:latin typeface="+mj-ea"/>
                          <a:ea typeface="+mj-ea"/>
                        </a:rPr>
                        <a:t>基因多态性影响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b="1" dirty="0" smtClean="0">
                          <a:latin typeface="+mj-ea"/>
                          <a:ea typeface="+mj-ea"/>
                        </a:rPr>
                        <a:t>否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b="1" dirty="0" smtClean="0">
                          <a:latin typeface="+mj-ea"/>
                          <a:ea typeface="+mj-ea"/>
                        </a:rPr>
                        <a:t>是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0962677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6737387" y="2901954"/>
            <a:ext cx="485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b="1" dirty="0" smtClean="0">
                <a:latin typeface="+mj-ea"/>
              </a:rPr>
              <a:t>半衰期长，控</a:t>
            </a:r>
            <a:r>
              <a:rPr lang="zh-CN" altLang="en-US" b="1" dirty="0">
                <a:latin typeface="+mj-ea"/>
              </a:rPr>
              <a:t>酸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+mj-ea"/>
              </a:rPr>
              <a:t>持久，有效控制夜间酸突破</a:t>
            </a:r>
          </a:p>
        </p:txBody>
      </p:sp>
      <p:sp>
        <p:nvSpPr>
          <p:cNvPr id="4" name="矩形 3"/>
          <p:cNvSpPr/>
          <p:nvPr/>
        </p:nvSpPr>
        <p:spPr>
          <a:xfrm>
            <a:off x="6750528" y="3654283"/>
            <a:ext cx="416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b="1" dirty="0">
                <a:latin typeface="+mj-ea"/>
              </a:rPr>
              <a:t>无需酸激活，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+mj-ea"/>
              </a:rPr>
              <a:t>抑酸疗效不受进食影响</a:t>
            </a:r>
          </a:p>
        </p:txBody>
      </p:sp>
      <p:sp>
        <p:nvSpPr>
          <p:cNvPr id="11" name="矩形 10"/>
          <p:cNvSpPr/>
          <p:nvPr/>
        </p:nvSpPr>
        <p:spPr>
          <a:xfrm>
            <a:off x="6750528" y="2230340"/>
            <a:ext cx="4151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 smtClean="0">
                <a:latin typeface="+mj-ea"/>
              </a:rPr>
              <a:t>30</a:t>
            </a:r>
            <a:r>
              <a:rPr lang="zh-CN" altLang="en-US" b="1" dirty="0" smtClean="0">
                <a:latin typeface="+mj-ea"/>
              </a:rPr>
              <a:t>分钟起效</a:t>
            </a:r>
            <a:r>
              <a:rPr lang="en-US" altLang="zh-CN" b="1" dirty="0" smtClean="0">
                <a:latin typeface="+mj-ea"/>
              </a:rPr>
              <a:t>,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+mj-ea"/>
              </a:rPr>
              <a:t>快速缓解症状</a:t>
            </a:r>
          </a:p>
        </p:txBody>
      </p:sp>
      <p:sp>
        <p:nvSpPr>
          <p:cNvPr id="12" name="矩形 11"/>
          <p:cNvSpPr/>
          <p:nvPr/>
        </p:nvSpPr>
        <p:spPr>
          <a:xfrm>
            <a:off x="6750527" y="4406612"/>
            <a:ext cx="5166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zh-CN" b="1" dirty="0"/>
              <a:t>不受</a:t>
            </a:r>
            <a:r>
              <a:rPr lang="en-US" altLang="zh-CN" b="1" dirty="0"/>
              <a:t>CYP2C19 </a:t>
            </a:r>
            <a:r>
              <a:rPr lang="zh-CN" altLang="zh-CN" b="1" dirty="0" smtClean="0"/>
              <a:t>基因</a:t>
            </a:r>
            <a:r>
              <a:rPr lang="zh-CN" altLang="en-US" b="1" dirty="0" smtClean="0"/>
              <a:t>多态性影响</a:t>
            </a:r>
            <a:r>
              <a:rPr lang="zh-CN" altLang="en-US" b="1" dirty="0"/>
              <a:t>，</a:t>
            </a: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</a:rPr>
              <a:t>个体差异小，药物相互作用更少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5013" y="1719942"/>
            <a:ext cx="5313016" cy="4321628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78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62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3&quot;&gt;&lt;elem m_fUsage=&quot;1.00000000000000000000E+00&quot;&gt;&lt;m_msothmcolidx val=&quot;0&quot;/&gt;&lt;m_rgb r=&quot;6C&quot; g=&quot;22&quot; b=&quot;6F&quot;/&gt;&lt;/elem&gt;&lt;elem m_fUsage=&quot;9.00000000000000022204E-01&quot;&gt;&lt;m_msothmcolidx val=&quot;0&quot;/&gt;&lt;m_rgb r=&quot;98&quot; g=&quot;30&quot; b=&quot;9A&quot;/&gt;&lt;/elem&gt;&lt;elem m_fUsage=&quot;8.10000000000000053291E-01&quot;&gt;&lt;m_msothmcolidx val=&quot;0&quot;/&gt;&lt;m_rgb r=&quot;FC&quot; g=&quot;69&quot; b=&quot;45&quot;/&gt;&lt;/elem&gt;&lt;/m_vecMRU&gt;&lt;/m_mruColor&gt;&lt;m_eweekdayFirstOfWeek val=&quot;2&quot;/&gt;&lt;m_eweekdayFirstOfWorkweek val=&quot;2&quot;/&gt;&lt;m_eweekdayFirstOfWeekend val=&quot;7&quot;/&gt;&lt;/CPresentation&gt;&lt;/root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r0KQRucIwkucTfZqamGw"/>
</p:tagLst>
</file>

<file path=ppt/theme/theme1.xml><?xml version="1.0" encoding="utf-8"?>
<a:theme xmlns:a="http://schemas.openxmlformats.org/drawingml/2006/main" name="1_Designed by iSlide">
  <a:themeElements>
    <a:clrScheme name="自定义 98">
      <a:dk1>
        <a:srgbClr val="3C3C36"/>
      </a:dk1>
      <a:lt1>
        <a:srgbClr val="FFFFFF"/>
      </a:lt1>
      <a:dk2>
        <a:srgbClr val="44546A"/>
      </a:dk2>
      <a:lt2>
        <a:srgbClr val="E6E4E4"/>
      </a:lt2>
      <a:accent1>
        <a:srgbClr val="0065B2"/>
      </a:accent1>
      <a:accent2>
        <a:srgbClr val="4BB679"/>
      </a:accent2>
      <a:accent3>
        <a:srgbClr val="00A6AB"/>
      </a:accent3>
      <a:accent4>
        <a:srgbClr val="B73A47"/>
      </a:accent4>
      <a:accent5>
        <a:srgbClr val="45ABC5"/>
      </a:accent5>
      <a:accent6>
        <a:srgbClr val="45A7AA"/>
      </a:accent6>
      <a:hlink>
        <a:srgbClr val="196CAE"/>
      </a:hlink>
      <a:folHlink>
        <a:srgbClr val="E6E4E4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175" cap="rnd">
          <a:solidFill>
            <a:schemeClr val="bg1">
              <a:lumMod val="75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signed by iSlide">
  <a:themeElements>
    <a:clrScheme name="自定义 98">
      <a:dk1>
        <a:srgbClr val="3C3C36"/>
      </a:dk1>
      <a:lt1>
        <a:srgbClr val="FFFFFF"/>
      </a:lt1>
      <a:dk2>
        <a:srgbClr val="44546A"/>
      </a:dk2>
      <a:lt2>
        <a:srgbClr val="E6E4E4"/>
      </a:lt2>
      <a:accent1>
        <a:srgbClr val="0065B2"/>
      </a:accent1>
      <a:accent2>
        <a:srgbClr val="4BB679"/>
      </a:accent2>
      <a:accent3>
        <a:srgbClr val="00A6AB"/>
      </a:accent3>
      <a:accent4>
        <a:srgbClr val="B73A47"/>
      </a:accent4>
      <a:accent5>
        <a:srgbClr val="45ABC5"/>
      </a:accent5>
      <a:accent6>
        <a:srgbClr val="45A7AA"/>
      </a:accent6>
      <a:hlink>
        <a:srgbClr val="196CAE"/>
      </a:hlink>
      <a:folHlink>
        <a:srgbClr val="E6E4E4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175" cap="rnd">
          <a:solidFill>
            <a:schemeClr val="bg1">
              <a:lumMod val="75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signed by iSlide">
  <a:themeElements>
    <a:clrScheme name="自定义 98">
      <a:dk1>
        <a:srgbClr val="3C3C36"/>
      </a:dk1>
      <a:lt1>
        <a:srgbClr val="FFFFFF"/>
      </a:lt1>
      <a:dk2>
        <a:srgbClr val="44546A"/>
      </a:dk2>
      <a:lt2>
        <a:srgbClr val="E6E4E4"/>
      </a:lt2>
      <a:accent1>
        <a:srgbClr val="0065B2"/>
      </a:accent1>
      <a:accent2>
        <a:srgbClr val="4BB679"/>
      </a:accent2>
      <a:accent3>
        <a:srgbClr val="00A6AB"/>
      </a:accent3>
      <a:accent4>
        <a:srgbClr val="B73A47"/>
      </a:accent4>
      <a:accent5>
        <a:srgbClr val="45ABC5"/>
      </a:accent5>
      <a:accent6>
        <a:srgbClr val="45A7AA"/>
      </a:accent6>
      <a:hlink>
        <a:srgbClr val="196CAE"/>
      </a:hlink>
      <a:folHlink>
        <a:srgbClr val="E6E4E4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175" cap="rnd">
          <a:solidFill>
            <a:schemeClr val="bg1">
              <a:lumMod val="75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1928</Words>
  <Application>Microsoft Office PowerPoint</Application>
  <PresentationFormat>宽屏</PresentationFormat>
  <Paragraphs>210</Paragraphs>
  <Slides>11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等线</vt:lpstr>
      <vt:lpstr>华文楷体</vt:lpstr>
      <vt:lpstr>华文细黑</vt:lpstr>
      <vt:lpstr>华文行楷</vt:lpstr>
      <vt:lpstr>宋体</vt:lpstr>
      <vt:lpstr>微软雅黑</vt:lpstr>
      <vt:lpstr>Arial</vt:lpstr>
      <vt:lpstr>Calibri</vt:lpstr>
      <vt:lpstr>Times New Roman</vt:lpstr>
      <vt:lpstr>Wingdings</vt:lpstr>
      <vt:lpstr>1_Designed by iSlide</vt:lpstr>
      <vt:lpstr>2_Designed by iSlide</vt:lpstr>
      <vt:lpstr>Designed by iSlide</vt:lpstr>
      <vt:lpstr>think-cell 幻灯片</vt:lpstr>
      <vt:lpstr>国家I类化学创新药-替戈拉生片 (泰欣赞®)  罗欣药业(上海)有限公司 </vt:lpstr>
      <vt:lpstr>PowerPoint 演示文稿</vt:lpstr>
      <vt:lpstr>PowerPoint 演示文稿</vt:lpstr>
      <vt:lpstr>反流性食管炎（RE）现状严峻，仍存在大量未被满足的治疗需求</vt:lpstr>
      <vt:lpstr>替戈拉生整体安全性良好与PPI类似，药物相互作用更少</vt:lpstr>
      <vt:lpstr>替戈拉生起效速度快，黏膜愈合率高，夜间症状控制更好</vt:lpstr>
      <vt:lpstr>P-CAB获得国内外指南共识一致推荐</vt:lpstr>
      <vt:lpstr>替戈拉生创新带来疗效和安全性的获益</vt:lpstr>
      <vt:lpstr>替戈拉生创新机制，极速起效，作用时间长，更少的药物间相互作用，弥补PPI的不足</vt:lpstr>
      <vt:lpstr>替戈拉生是国家“重大新药创制”科技重大专项支持的1类新药</vt:lpstr>
      <vt:lpstr>替戈拉生弥补目录国内P-CAB空白，临床决策更简便可靠，获益更多不同类型的患者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11</cp:revision>
  <dcterms:created xsi:type="dcterms:W3CDTF">2021-08-30T08:27:00Z</dcterms:created>
  <dcterms:modified xsi:type="dcterms:W3CDTF">2022-07-12T09:20:23Z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F90C2D939C964D91B69149C4BB2A2B41</vt:lpwstr>
  </property>
  <property fmtid="{D5CDD505-2E9C-101B-9397-08002B2CF9AE}" pid="3" name="KSOProductBuildVer">
    <vt:lpwstr>2052-11.1.0.10938</vt:lpwstr>
  </property>
</Properties>
</file>