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Lst>
  <p:notesMasterIdLst>
    <p:notesMasterId r:id="rId13"/>
  </p:notesMasterIdLst>
  <p:handoutMasterIdLst>
    <p:handoutMasterId r:id="rId14"/>
  </p:handoutMasterIdLst>
  <p:sldIdLst>
    <p:sldId id="933" r:id="rId2"/>
    <p:sldId id="1010" r:id="rId3"/>
    <p:sldId id="1034" r:id="rId4"/>
    <p:sldId id="1035" r:id="rId5"/>
    <p:sldId id="1036" r:id="rId6"/>
    <p:sldId id="1049" r:id="rId7"/>
    <p:sldId id="1048" r:id="rId8"/>
    <p:sldId id="1042" r:id="rId9"/>
    <p:sldId id="1045" r:id="rId10"/>
    <p:sldId id="1039" r:id="rId11"/>
    <p:sldId id="1040" r:id="rId12"/>
  </p:sldIdLst>
  <p:sldSz cx="12192000"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9" userDrawn="1">
          <p15:clr>
            <a:srgbClr val="A4A3A4"/>
          </p15:clr>
        </p15:guide>
        <p15:guide id="2" pos="21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作者"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E7B"/>
    <a:srgbClr val="106CB0"/>
    <a:srgbClr val="0665AB"/>
    <a:srgbClr val="0065B2"/>
    <a:srgbClr val="3C3C36"/>
    <a:srgbClr val="44546A"/>
    <a:srgbClr val="CBD3E4"/>
    <a:srgbClr val="5EB281"/>
    <a:srgbClr val="0667AF"/>
    <a:srgbClr val="6AB7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11" autoAdjust="0"/>
    <p:restoredTop sz="92630" autoAdjust="0"/>
  </p:normalViewPr>
  <p:slideViewPr>
    <p:cSldViewPr snapToGrid="0">
      <p:cViewPr varScale="1">
        <p:scale>
          <a:sx n="92" d="100"/>
          <a:sy n="92" d="100"/>
        </p:scale>
        <p:origin x="379" y="77"/>
      </p:cViewPr>
      <p:guideLst/>
    </p:cSldViewPr>
  </p:slideViewPr>
  <p:notesTextViewPr>
    <p:cViewPr>
      <p:scale>
        <a:sx n="3" d="2"/>
        <a:sy n="3" d="2"/>
      </p:scale>
      <p:origin x="0" y="0"/>
    </p:cViewPr>
  </p:notesTextViewPr>
  <p:sorterViewPr>
    <p:cViewPr>
      <p:scale>
        <a:sx n="160" d="100"/>
        <a:sy n="160" d="100"/>
      </p:scale>
      <p:origin x="0" y="-11548"/>
    </p:cViewPr>
  </p:sorterViewPr>
  <p:notesViewPr>
    <p:cSldViewPr snapToGrid="0">
      <p:cViewPr varScale="1">
        <p:scale>
          <a:sx n="54" d="100"/>
          <a:sy n="54" d="100"/>
        </p:scale>
        <p:origin x="-2928" y="-84"/>
      </p:cViewPr>
      <p:guideLst>
        <p:guide orient="horz" pos="3129"/>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2114CB0-9E86-411B-B8C0-9763AE22A026}" type="datetimeFigureOut">
              <a:rPr lang="zh-CN" altLang="en-US" smtClean="0"/>
              <a:t>2022/7/12</a:t>
            </a:fld>
            <a:endParaRPr lang="zh-CN" altLang="en-US"/>
          </a:p>
        </p:txBody>
      </p:sp>
      <p:sp>
        <p:nvSpPr>
          <p:cNvPr id="4" name="页脚占位符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A9C6897-AD94-4FA6-B251-5F6E8530E37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0B8F2AF-B165-49ED-8D49-F91D3C9FFCC7}" type="datetimeFigureOut">
              <a:rPr lang="zh-CN" altLang="en-US" smtClean="0"/>
              <a:t>2022/7/12</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790F3238-B197-4DD0-8393-B222E6E85519}" type="slidenum">
              <a:rPr lang="zh-CN" altLang="en-US" smtClean="0"/>
              <a:t>‹#›</a:t>
            </a:fld>
            <a:endParaRPr lang="zh-CN" altLang="en-US"/>
          </a:p>
        </p:txBody>
      </p:sp>
    </p:spTree>
    <p:extLst>
      <p:ext uri="{BB962C8B-B14F-4D97-AF65-F5344CB8AC3E}">
        <p14:creationId xmlns:p14="http://schemas.microsoft.com/office/powerpoint/2010/main" val="335256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0F3238-B197-4DD0-8393-B222E6E85519}" type="slidenum">
              <a:rPr lang="zh-CN" altLang="en-US" smtClean="0"/>
              <a:t>1</a:t>
            </a:fld>
            <a:endParaRPr lang="zh-CN" altLang="en-US"/>
          </a:p>
        </p:txBody>
      </p:sp>
    </p:spTree>
    <p:extLst>
      <p:ext uri="{BB962C8B-B14F-4D97-AF65-F5344CB8AC3E}">
        <p14:creationId xmlns:p14="http://schemas.microsoft.com/office/powerpoint/2010/main" val="278686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0F3238-B197-4DD0-8393-B222E6E85519}" type="slidenum">
              <a:rPr lang="zh-CN" altLang="en-US" smtClean="0"/>
              <a:t>5</a:t>
            </a:fld>
            <a:endParaRPr lang="zh-CN" altLang="en-US"/>
          </a:p>
        </p:txBody>
      </p:sp>
    </p:spTree>
    <p:extLst>
      <p:ext uri="{BB962C8B-B14F-4D97-AF65-F5344CB8AC3E}">
        <p14:creationId xmlns:p14="http://schemas.microsoft.com/office/powerpoint/2010/main" val="343560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0F3238-B197-4DD0-8393-B222E6E85519}" type="slidenum">
              <a:rPr lang="zh-CN" altLang="en-US" smtClean="0"/>
              <a:t>11</a:t>
            </a:fld>
            <a:endParaRPr lang="zh-CN" altLang="en-US"/>
          </a:p>
        </p:txBody>
      </p:sp>
    </p:spTree>
    <p:extLst>
      <p:ext uri="{BB962C8B-B14F-4D97-AF65-F5344CB8AC3E}">
        <p14:creationId xmlns:p14="http://schemas.microsoft.com/office/powerpoint/2010/main" val="4067550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Ref idx="1001">
        <a:schemeClr val="bg1"/>
      </p:bgRef>
    </p:bg>
    <p:spTree>
      <p:nvGrpSpPr>
        <p:cNvPr id="1" name=""/>
        <p:cNvGrpSpPr/>
        <p:nvPr/>
      </p:nvGrpSpPr>
      <p:grpSpPr>
        <a:xfrm>
          <a:off x="0" y="0"/>
          <a:ext cx="0" cy="0"/>
          <a:chOff x="0" y="0"/>
          <a:chExt cx="0" cy="0"/>
        </a:xfrm>
      </p:grpSpPr>
      <p:sp>
        <p:nvSpPr>
          <p:cNvPr id="19" name="图片占位符 2"/>
          <p:cNvSpPr>
            <a:spLocks noGrp="1"/>
          </p:cNvSpPr>
          <p:nvPr>
            <p:ph type="pic" sz="quarter" idx="13" hasCustomPrompt="1"/>
          </p:nvPr>
        </p:nvSpPr>
        <p:spPr>
          <a:xfrm>
            <a:off x="740231" y="490335"/>
            <a:ext cx="10798626" cy="3239835"/>
          </a:xfrm>
          <a:prstGeom prst="rect">
            <a:avLst/>
          </a:prstGeom>
          <a:solidFill>
            <a:schemeClr val="tx2">
              <a:lumMod val="20000"/>
              <a:lumOff val="80000"/>
            </a:schemeClr>
          </a:solidFill>
        </p:spPr>
        <p:txBody>
          <a:bodyPr>
            <a:normAutofit/>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sz="1200"/>
            </a:lvl1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the placeholder and paste image via Images Library</a:t>
            </a:r>
          </a:p>
        </p:txBody>
      </p:sp>
      <p:sp>
        <p:nvSpPr>
          <p:cNvPr id="9" name="文本占位符 13"/>
          <p:cNvSpPr>
            <a:spLocks noGrp="1"/>
          </p:cNvSpPr>
          <p:nvPr>
            <p:ph type="body" sz="quarter" idx="11" hasCustomPrompt="1"/>
          </p:nvPr>
        </p:nvSpPr>
        <p:spPr>
          <a:xfrm>
            <a:off x="673100" y="5870477"/>
            <a:ext cx="4183743" cy="276323"/>
          </a:xfrm>
          <a:prstGeom prst="rect">
            <a:avLst/>
          </a:prstGeom>
        </p:spPr>
        <p:txBody>
          <a:bodyPr bIns="0" anchor="b">
            <a:normAutofit/>
          </a:bodyPr>
          <a:lstStyle>
            <a:lvl1pPr marL="0" indent="0" algn="l">
              <a:buNone/>
              <a:defRPr sz="12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10" name="文本占位符 13"/>
          <p:cNvSpPr>
            <a:spLocks noGrp="1"/>
          </p:cNvSpPr>
          <p:nvPr>
            <p:ph type="body" sz="quarter" idx="10" hasCustomPrompt="1"/>
          </p:nvPr>
        </p:nvSpPr>
        <p:spPr>
          <a:xfrm>
            <a:off x="673100" y="5496462"/>
            <a:ext cx="4183743" cy="276323"/>
          </a:xfrm>
          <a:prstGeom prst="rect">
            <a:avLst/>
          </a:prstGeom>
        </p:spPr>
        <p:txBody>
          <a:bodyPr anchor="b">
            <a:normAutofit/>
          </a:bodyPr>
          <a:lstStyle>
            <a:lvl1pPr marL="0" indent="0" algn="l">
              <a:buNone/>
              <a:defRPr sz="12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11" name="标题 3"/>
          <p:cNvSpPr>
            <a:spLocks noGrp="1"/>
          </p:cNvSpPr>
          <p:nvPr>
            <p:ph type="title"/>
          </p:nvPr>
        </p:nvSpPr>
        <p:spPr>
          <a:xfrm>
            <a:off x="669924" y="3905710"/>
            <a:ext cx="10850563" cy="789199"/>
          </a:xfrm>
          <a:prstGeom prst="rect">
            <a:avLst/>
          </a:prstGeom>
        </p:spPr>
        <p:txBody>
          <a:bodyPr anchor="b">
            <a:normAutofit/>
          </a:bodyPr>
          <a:lstStyle>
            <a:lvl1pPr>
              <a:lnSpc>
                <a:spcPct val="100000"/>
              </a:lnSpc>
              <a:defRPr sz="2800">
                <a:solidFill>
                  <a:schemeClr val="accent1"/>
                </a:solidFill>
                <a:latin typeface="微软雅黑" panose="020B0503020204020204" charset="-122"/>
                <a:ea typeface="微软雅黑" panose="020B0503020204020204" charset="-122"/>
              </a:defRPr>
            </a:lvl1pPr>
          </a:lstStyle>
          <a:p>
            <a:r>
              <a:rPr lang="en-US" altLang="zh-CN" dirty="0"/>
              <a:t>Click to edit Master title style</a:t>
            </a:r>
            <a:endParaRPr lang="en-US" dirty="0"/>
          </a:p>
        </p:txBody>
      </p:sp>
      <p:sp>
        <p:nvSpPr>
          <p:cNvPr id="14" name="副标题 2"/>
          <p:cNvSpPr>
            <a:spLocks noGrp="1"/>
          </p:cNvSpPr>
          <p:nvPr>
            <p:ph type="subTitle" idx="1"/>
          </p:nvPr>
        </p:nvSpPr>
        <p:spPr>
          <a:xfrm>
            <a:off x="669924" y="4787607"/>
            <a:ext cx="10850562" cy="276323"/>
          </a:xfrm>
          <a:prstGeom prst="roundRect">
            <a:avLst>
              <a:gd name="adj" fmla="val 0"/>
            </a:avLst>
          </a:prstGeom>
          <a:noFill/>
          <a:ln>
            <a:noFill/>
          </a:ln>
        </p:spPr>
        <p:txBody>
          <a:bodyPr anchor="t">
            <a:noAutofit/>
          </a:bodyPr>
          <a:lstStyle>
            <a:lvl1pPr marL="0" indent="0" algn="l">
              <a:buNone/>
              <a:defRPr sz="2000" i="0" u="none">
                <a:solidFill>
                  <a:schemeClr val="accent1"/>
                </a:solidFill>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Rectangle 12"/>
          <p:cNvSpPr>
            <a:spLocks noChangeAspect="1"/>
          </p:cNvSpPr>
          <p:nvPr userDrawn="1"/>
        </p:nvSpPr>
        <p:spPr>
          <a:xfrm>
            <a:off x="740214" y="3723237"/>
            <a:ext cx="10800000" cy="154798"/>
          </a:xfrm>
          <a:prstGeom prst="rect">
            <a:avLst/>
          </a:prstGeom>
          <a:gradFill>
            <a:gsLst>
              <a:gs pos="0">
                <a:schemeClr val="accent1"/>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a:ea typeface="微软雅黑" panose="020B0503020204020204" charset="-122"/>
            </a:endParaRPr>
          </a:p>
        </p:txBody>
      </p:sp>
      <p:pic>
        <p:nvPicPr>
          <p:cNvPr id="1026" name="Picture 2" descr="L:\罗欣上海\A14企业传播部\企业传播部__Private\企业传播相关\VI手册2021\logo\原版 logo+股票代码组合横版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91587" y="5571480"/>
            <a:ext cx="1495462" cy="72215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a:xfrm>
            <a:off x="669924" y="6440949"/>
            <a:ext cx="4140201" cy="206381"/>
          </a:xfrm>
          <a:prstGeom prst="rect">
            <a:avLst/>
          </a:prstGeom>
        </p:spPr>
        <p:txBody>
          <a:bodyPr/>
          <a:lstStyle/>
          <a:p>
            <a:r>
              <a:rPr lang="zh-CN" altLang="en-US" dirty="0"/>
              <a:t>罗欣药业  传递健康</a:t>
            </a:r>
          </a:p>
        </p:txBody>
      </p:sp>
      <p:sp>
        <p:nvSpPr>
          <p:cNvPr id="9" name="灯片编号占位符 8"/>
          <p:cNvSpPr>
            <a:spLocks noGrp="1"/>
          </p:cNvSpPr>
          <p:nvPr>
            <p:ph type="sldNum" sz="quarter" idx="12"/>
          </p:nvPr>
        </p:nvSpPr>
        <p:spPr/>
        <p:txBody>
          <a:bodyPr/>
          <a:lstStyle/>
          <a:p>
            <a:fld id="{5DD3DB80-B894-403A-B48E-6FDC1A72010E}" type="slidenum">
              <a:rPr lang="zh-CN" altLang="en-US" smtClean="0"/>
              <a:t>‹#›</a:t>
            </a:fld>
            <a:endParaRPr lang="zh-CN" altLang="en-US" dirty="0"/>
          </a:p>
        </p:txBody>
      </p:sp>
      <p:sp>
        <p:nvSpPr>
          <p:cNvPr id="13" name="内容占位符 2"/>
          <p:cNvSpPr>
            <a:spLocks noGrp="1"/>
          </p:cNvSpPr>
          <p:nvPr>
            <p:ph idx="1" hasCustomPrompt="1"/>
          </p:nvPr>
        </p:nvSpPr>
        <p:spPr>
          <a:xfrm>
            <a:off x="669924" y="1123950"/>
            <a:ext cx="10850563" cy="5019675"/>
          </a:xfrm>
        </p:spPr>
        <p:txBody>
          <a:bodyPr/>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zh-CN" altLang="en-US" dirty="0"/>
              <a:t>单击此处添加文本</a:t>
            </a:r>
            <a:r>
              <a:rPr lang="en-US" altLang="zh-CN" dirty="0"/>
              <a:t>-14pt</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标题 4"/>
          <p:cNvSpPr>
            <a:spLocks noGrp="1"/>
          </p:cNvSpPr>
          <p:nvPr>
            <p:ph type="title" hasCustomPrompt="1"/>
          </p:nvPr>
        </p:nvSpPr>
        <p:spPr/>
        <p:txBody>
          <a:bodyPr>
            <a:normAutofit/>
          </a:bodyPr>
          <a:lstStyle>
            <a:lvl1pPr>
              <a:defRPr sz="2800">
                <a:latin typeface="微软雅黑" panose="020B0503020204020204" charset="-122"/>
                <a:ea typeface="微软雅黑" panose="020B0503020204020204" charset="-122"/>
              </a:defRPr>
            </a:lvl1pPr>
          </a:lstStyle>
          <a:p>
            <a:r>
              <a:rPr lang="zh-CN" altLang="en-US" dirty="0"/>
              <a:t>单击此处添加标题 </a:t>
            </a:r>
            <a:r>
              <a:rPr lang="en-US" altLang="zh-CN" dirty="0"/>
              <a:t>-16pt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a:xfrm>
            <a:off x="669924" y="6440949"/>
            <a:ext cx="4140201" cy="206381"/>
          </a:xfrm>
          <a:prstGeom prst="rect">
            <a:avLst/>
          </a:prstGeom>
        </p:spPr>
        <p:txBody>
          <a:bodyPr/>
          <a:lstStyle/>
          <a:p>
            <a:r>
              <a:rPr lang="zh-CN" altLang="en-US" dirty="0"/>
              <a:t>罗欣药业  传递健康</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a:t>
            </a:fld>
            <a:endParaRPr lang="zh-CN" altLang="en-US" dirty="0"/>
          </a:p>
        </p:txBody>
      </p:sp>
      <p:sp>
        <p:nvSpPr>
          <p:cNvPr id="9" name="标题 8"/>
          <p:cNvSpPr>
            <a:spLocks noGrp="1"/>
          </p:cNvSpPr>
          <p:nvPr>
            <p:ph type="title" hasCustomPrompt="1"/>
          </p:nvPr>
        </p:nvSpPr>
        <p:spPr/>
        <p:txBody>
          <a:bodyPr>
            <a:normAutofit/>
          </a:bodyPr>
          <a:lstStyle>
            <a:lvl1pPr>
              <a:defRPr sz="2800">
                <a:latin typeface="微软雅黑" panose="020B0503020204020204" charset="-122"/>
                <a:ea typeface="微软雅黑" panose="020B0503020204020204" charset="-122"/>
              </a:defRPr>
            </a:lvl1pPr>
          </a:lstStyle>
          <a:p>
            <a:r>
              <a:rPr lang="zh-CN" altLang="en-US" dirty="0"/>
              <a:t>单击此处添加标题 </a:t>
            </a:r>
            <a:r>
              <a:rPr lang="en-US" altLang="zh-CN" dirty="0"/>
              <a:t>-16pt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Ref idx="1001">
        <a:schemeClr val="bg1"/>
      </p:bgRef>
    </p:bg>
    <p:spTree>
      <p:nvGrpSpPr>
        <p:cNvPr id="1" name=""/>
        <p:cNvGrpSpPr/>
        <p:nvPr/>
      </p:nvGrpSpPr>
      <p:grpSpPr>
        <a:xfrm>
          <a:off x="0" y="0"/>
          <a:ext cx="0" cy="0"/>
          <a:chOff x="0" y="0"/>
          <a:chExt cx="0" cy="0"/>
        </a:xfrm>
      </p:grpSpPr>
      <p:grpSp>
        <p:nvGrpSpPr>
          <p:cNvPr id="11" name="组合 10"/>
          <p:cNvGrpSpPr/>
          <p:nvPr userDrawn="1"/>
        </p:nvGrpSpPr>
        <p:grpSpPr>
          <a:xfrm>
            <a:off x="10601351" y="5025275"/>
            <a:ext cx="996923" cy="1118350"/>
            <a:chOff x="10414026" y="3521683"/>
            <a:chExt cx="1111224" cy="1246573"/>
          </a:xfrm>
        </p:grpSpPr>
        <p:sp>
          <p:nvSpPr>
            <p:cNvPr id="12" name="Rectangle 26"/>
            <p:cNvSpPr>
              <a:spLocks noChangeArrowheads="1"/>
            </p:cNvSpPr>
            <p:nvPr/>
          </p:nvSpPr>
          <p:spPr bwMode="auto">
            <a:xfrm>
              <a:off x="10494963" y="4614368"/>
              <a:ext cx="94935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dist" defTabSz="914400" rtl="0" eaLnBrk="0" fontAlgn="base" latinLnBrk="0" hangingPunct="0">
                <a:lnSpc>
                  <a:spcPct val="100000"/>
                </a:lnSpc>
                <a:spcBef>
                  <a:spcPct val="0"/>
                </a:spcBef>
                <a:spcAft>
                  <a:spcPct val="0"/>
                </a:spcAft>
                <a:buClrTx/>
                <a:buSzTx/>
                <a:buFontTx/>
                <a:buNone/>
              </a:pPr>
              <a:r>
                <a:rPr lang="zh-CN" altLang="en-US" sz="1000" dirty="0">
                  <a:latin typeface="+mn-ea"/>
                  <a:cs typeface="+mn-ea"/>
                  <a:sym typeface="+mn-lt"/>
                </a:rPr>
                <a:t>微信关注</a:t>
              </a:r>
              <a:endParaRPr kumimoji="0" lang="zh-CN" altLang="zh-CN" sz="1800" b="0" i="0" u="none" strike="noStrike" cap="none" normalizeH="0" baseline="0" dirty="0">
                <a:ln>
                  <a:noFill/>
                </a:ln>
                <a:effectLst/>
              </a:endParaRPr>
            </a:p>
          </p:txBody>
        </p:sp>
        <p:pic>
          <p:nvPicPr>
            <p:cNvPr id="16" name="图片 15"/>
            <p:cNvPicPr/>
            <p:nvPr/>
          </p:nvPicPr>
          <p:blipFill>
            <a:blip r:embed="rId2" cstate="print">
              <a:extLst>
                <a:ext uri="{28A0092B-C50C-407E-A947-70E740481C1C}">
                  <a14:useLocalDpi xmlns:a14="http://schemas.microsoft.com/office/drawing/2010/main" val="0"/>
                </a:ext>
              </a:extLst>
            </a:blip>
            <a:stretch>
              <a:fillRect/>
            </a:stretch>
          </p:blipFill>
          <p:spPr>
            <a:xfrm>
              <a:off x="10414026" y="3521683"/>
              <a:ext cx="1111224" cy="1111224"/>
            </a:xfrm>
            <a:prstGeom prst="rect">
              <a:avLst/>
            </a:prstGeom>
          </p:spPr>
        </p:pic>
      </p:grpSp>
      <p:sp>
        <p:nvSpPr>
          <p:cNvPr id="8" name="标题 1"/>
          <p:cNvSpPr>
            <a:spLocks noGrp="1"/>
          </p:cNvSpPr>
          <p:nvPr>
            <p:ph type="ctrTitle" hasCustomPrompt="1"/>
          </p:nvPr>
        </p:nvSpPr>
        <p:spPr>
          <a:xfrm>
            <a:off x="729661" y="4389008"/>
            <a:ext cx="10848975" cy="575747"/>
          </a:xfrm>
          <a:prstGeom prst="rect">
            <a:avLst/>
          </a:prstGeom>
        </p:spPr>
        <p:txBody>
          <a:bodyPr rIns="0" anchor="t">
            <a:noAutofit/>
          </a:bodyPr>
          <a:lstStyle>
            <a:lvl1pPr marL="0" indent="0" algn="r">
              <a:buFont typeface="Arial" panose="020B0604020202020204" pitchFamily="34" charset="0"/>
              <a:buNone/>
              <a:defRPr sz="1800" spc="300">
                <a:solidFill>
                  <a:schemeClr val="accent1"/>
                </a:solidFill>
              </a:defRPr>
            </a:lvl1pPr>
          </a:lstStyle>
          <a:p>
            <a:r>
              <a:rPr lang="en-US" altLang="zh-CN" dirty="0"/>
              <a:t>Conclusion</a:t>
            </a:r>
            <a:endParaRPr lang="zh-CN" altLang="en-US" dirty="0"/>
          </a:p>
        </p:txBody>
      </p:sp>
      <p:sp>
        <p:nvSpPr>
          <p:cNvPr id="65" name="Rectangle 12"/>
          <p:cNvSpPr>
            <a:spLocks noChangeAspect="1"/>
          </p:cNvSpPr>
          <p:nvPr userDrawn="1"/>
        </p:nvSpPr>
        <p:spPr>
          <a:xfrm>
            <a:off x="769242" y="3727027"/>
            <a:ext cx="10800000" cy="154797"/>
          </a:xfrm>
          <a:prstGeom prst="rect">
            <a:avLst/>
          </a:prstGeom>
          <a:gradFill>
            <a:gsLst>
              <a:gs pos="0">
                <a:schemeClr val="accent1"/>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rgbClr val="FFFFFF"/>
              </a:solidFill>
              <a:latin typeface="Arial" panose="020B0604020202020204"/>
              <a:ea typeface="微软雅黑" panose="020B0503020204020204" charset="-122"/>
            </a:endParaRPr>
          </a:p>
        </p:txBody>
      </p:sp>
      <p:sp>
        <p:nvSpPr>
          <p:cNvPr id="9" name="图片占位符 2"/>
          <p:cNvSpPr>
            <a:spLocks noGrp="1"/>
          </p:cNvSpPr>
          <p:nvPr>
            <p:ph type="pic" sz="quarter" idx="13" hasCustomPrompt="1"/>
          </p:nvPr>
        </p:nvSpPr>
        <p:spPr>
          <a:xfrm>
            <a:off x="740231" y="490335"/>
            <a:ext cx="10798626" cy="3239835"/>
          </a:xfrm>
          <a:prstGeom prst="rect">
            <a:avLst/>
          </a:prstGeom>
          <a:solidFill>
            <a:schemeClr val="tx2">
              <a:lumMod val="20000"/>
              <a:lumOff val="80000"/>
            </a:schemeClr>
          </a:solidFill>
        </p:spPr>
        <p:txBody>
          <a:bodyPr>
            <a:normAutofit/>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sz="1200"/>
            </a:lvl1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the placeholder and paste image via Images Library</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bg bwMode="auto">
      <p:bgPr>
        <a:gradFill rotWithShape="0">
          <a:gsLst>
            <a:gs pos="0">
              <a:srgbClr val="D7D9E1"/>
            </a:gs>
            <a:gs pos="25999">
              <a:srgbClr val="EBECF0"/>
            </a:gs>
            <a:gs pos="100000">
              <a:srgbClr val="FFFFFF"/>
            </a:gs>
          </a:gsLst>
          <a:lin ang="5400000" scaled="1"/>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mn-lt"/>
              </a:defRPr>
            </a:lvl1pPr>
          </a:lstStyle>
          <a:p>
            <a:pPr>
              <a:defRPr/>
            </a:pPr>
            <a:endParaRPr lang="zh-CN" altLang="en-US"/>
          </a:p>
        </p:txBody>
      </p:sp>
      <p:sp>
        <p:nvSpPr>
          <p:cNvPr id="3" name="页脚占位符 2"/>
          <p:cNvSpPr>
            <a:spLocks noGrp="1"/>
          </p:cNvSpPr>
          <p:nvPr>
            <p:ph type="ftr" sz="quarter" idx="11"/>
          </p:nvPr>
        </p:nvSpPr>
        <p:spPr>
          <a:xfrm>
            <a:off x="669924" y="6440949"/>
            <a:ext cx="4140201" cy="206381"/>
          </a:xfrm>
          <a:prstGeom prst="rect">
            <a:avLst/>
          </a:prstGeom>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9B2EB6E4-2829-4E00-9C68-D59EAB2196F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57" name="think-cell 幻灯片" r:id="rId5" imgW="12700" imgH="12700" progId="TCLayout.ActiveDocument.1">
                  <p:embed/>
                </p:oleObj>
              </mc:Choice>
              <mc:Fallback>
                <p:oleObj name="think-cell 幻灯片" r:id="rId5" imgW="12700" imgH="12700" progId="TCLayout.ActiveDocument.1">
                  <p:embed/>
                  <p:pic>
                    <p:nvPicPr>
                      <p:cNvPr id="0" name="图片 5158"/>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矩形 1"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zh-CN" altLang="en-US" b="1" dirty="0">
              <a:solidFill>
                <a:srgbClr val="FFFFFF"/>
              </a:solidFill>
              <a:sym typeface="Arial" panose="020B0604020202020204" pitchFamily="34" charset="0"/>
            </a:endParaRPr>
          </a:p>
        </p:txBody>
      </p:sp>
      <p:sp>
        <p:nvSpPr>
          <p:cNvPr id="7" name="日期占位符 6"/>
          <p:cNvSpPr>
            <a:spLocks noGrp="1"/>
          </p:cNvSpPr>
          <p:nvPr>
            <p:ph type="dt" sz="half" idx="10"/>
          </p:nvPr>
        </p:nvSpPr>
        <p:spPr/>
        <p:txBody>
          <a:bodyPr/>
          <a:lstStyle/>
          <a:p>
            <a:endParaRPr lang="zh-CN" altLang="en-US" dirty="0">
              <a:solidFill>
                <a:srgbClr val="3C3C36">
                  <a:tint val="75000"/>
                </a:srgbClr>
              </a:solidFill>
            </a:endParaRPr>
          </a:p>
        </p:txBody>
      </p:sp>
      <p:sp>
        <p:nvSpPr>
          <p:cNvPr id="9" name="灯片编号占位符 8"/>
          <p:cNvSpPr>
            <a:spLocks noGrp="1"/>
          </p:cNvSpPr>
          <p:nvPr>
            <p:ph type="sldNum" sz="quarter" idx="12"/>
          </p:nvPr>
        </p:nvSpPr>
        <p:spPr/>
        <p:txBody>
          <a:bodyPr/>
          <a:lstStyle/>
          <a:p>
            <a:fld id="{5DD3DB80-B894-403A-B48E-6FDC1A72010E}" type="slidenum">
              <a:rPr lang="zh-CN" altLang="en-US" smtClean="0">
                <a:solidFill>
                  <a:srgbClr val="3C3C36">
                    <a:tint val="75000"/>
                  </a:srgbClr>
                </a:solidFill>
              </a:rPr>
              <a:t>‹#›</a:t>
            </a:fld>
            <a:endParaRPr lang="zh-CN" altLang="en-US" dirty="0">
              <a:solidFill>
                <a:srgbClr val="3C3C36">
                  <a:tint val="75000"/>
                </a:srgbClr>
              </a:solidFill>
            </a:endParaRPr>
          </a:p>
        </p:txBody>
      </p:sp>
      <p:sp>
        <p:nvSpPr>
          <p:cNvPr id="5" name="标题 4"/>
          <p:cNvSpPr>
            <a:spLocks noGrp="1"/>
          </p:cNvSpPr>
          <p:nvPr>
            <p:ph type="title" hasCustomPrompt="1"/>
          </p:nvPr>
        </p:nvSpPr>
        <p:spPr/>
        <p:txBody>
          <a:bodyPr>
            <a:normAutofit/>
          </a:bodyPr>
          <a:lstStyle>
            <a:lvl1pPr>
              <a:defRPr sz="1800">
                <a:solidFill>
                  <a:schemeClr val="accent1">
                    <a:lumMod val="75000"/>
                  </a:schemeClr>
                </a:solidFill>
              </a:defRPr>
            </a:lvl1pPr>
          </a:lstStyle>
          <a:p>
            <a:r>
              <a:rPr lang="zh-CN" altLang="en-US" dirty="0"/>
              <a:t>单击此处添加标题 </a:t>
            </a:r>
            <a:r>
              <a:rPr lang="en-US" altLang="zh-CN" dirty="0"/>
              <a:t>-18pt</a:t>
            </a:r>
            <a:endParaRPr lang="en-US" dirty="0"/>
          </a:p>
        </p:txBody>
      </p:sp>
      <p:pic>
        <p:nvPicPr>
          <p:cNvPr id="10" name="图片 9"/>
          <p:cNvPicPr>
            <a:picLocks noChangeAspect="1"/>
          </p:cNvPicPr>
          <p:nvPr userDrawn="1"/>
        </p:nvPicPr>
        <p:blipFill>
          <a:blip r:embed="rId7"/>
          <a:stretch>
            <a:fillRect/>
          </a:stretch>
        </p:blipFill>
        <p:spPr>
          <a:xfrm>
            <a:off x="660400" y="6426017"/>
            <a:ext cx="4139543" cy="274344"/>
          </a:xfrm>
          <a:prstGeom prst="rect">
            <a:avLst/>
          </a:prstGeom>
        </p:spPr>
      </p:pic>
      <p:sp>
        <p:nvSpPr>
          <p:cNvPr id="11" name="文本占位符 13"/>
          <p:cNvSpPr>
            <a:spLocks noGrp="1"/>
          </p:cNvSpPr>
          <p:nvPr>
            <p:ph type="body" sz="quarter" idx="13" hasCustomPrompt="1"/>
          </p:nvPr>
        </p:nvSpPr>
        <p:spPr>
          <a:xfrm>
            <a:off x="660400" y="1208667"/>
            <a:ext cx="4183743" cy="276323"/>
          </a:xfrm>
          <a:prstGeom prst="rect">
            <a:avLst/>
          </a:prstGeom>
        </p:spPr>
        <p:txBody>
          <a:bodyPr anchor="b">
            <a:noAutofit/>
          </a:bodyPr>
          <a:lstStyle>
            <a:lvl1pPr marL="0" indent="0" algn="l">
              <a:buNone/>
              <a:defRPr sz="1400" b="0">
                <a:solidFill>
                  <a:schemeClr val="tx1"/>
                </a:solidFill>
                <a:latin typeface="+mn-ea"/>
                <a:ea typeface="+mn-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文字内容编辑</a:t>
            </a:r>
            <a:endParaRPr lang="en-US" altLang="zh-CN" dirty="0"/>
          </a:p>
        </p:txBody>
      </p:sp>
      <p:sp>
        <p:nvSpPr>
          <p:cNvPr id="12" name="文本占位符 13"/>
          <p:cNvSpPr>
            <a:spLocks noGrp="1"/>
          </p:cNvSpPr>
          <p:nvPr>
            <p:ph type="body" sz="quarter" idx="14" hasCustomPrompt="1"/>
          </p:nvPr>
        </p:nvSpPr>
        <p:spPr>
          <a:xfrm>
            <a:off x="660400" y="6149694"/>
            <a:ext cx="4183743" cy="276323"/>
          </a:xfrm>
          <a:prstGeom prst="rect">
            <a:avLst/>
          </a:prstGeom>
        </p:spPr>
        <p:txBody>
          <a:bodyPr anchor="b">
            <a:noAutofit/>
          </a:bodyPr>
          <a:lstStyle>
            <a:lvl1pPr marL="0" indent="0" algn="l">
              <a:buNone/>
              <a:defRPr sz="1050" b="0">
                <a:solidFill>
                  <a:schemeClr val="tx1"/>
                </a:solidFill>
                <a:latin typeface="+mn-ea"/>
                <a:ea typeface="+mn-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数据来源：</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灯片编号占位符 3"/>
          <p:cNvSpPr>
            <a:spLocks noGrp="1"/>
          </p:cNvSpPr>
          <p:nvPr>
            <p:ph type="sldNum" sz="quarter" idx="11"/>
          </p:nvPr>
        </p:nvSpPr>
        <p:spPr/>
        <p:txBody>
          <a:bodyPr/>
          <a:lstStyle/>
          <a:p>
            <a:fld id="{5DD3DB80-B894-403A-B48E-6FDC1A72010E}" type="slidenum">
              <a:rPr lang="zh-CN" altLang="en-US" smtClean="0"/>
              <a:t>‹#›</a:t>
            </a:fld>
            <a:endParaRPr lang="zh-CN" altLang="en-US" dirty="0"/>
          </a:p>
        </p:txBody>
      </p:sp>
    </p:spTree>
    <p:extLst>
      <p:ext uri="{BB962C8B-B14F-4D97-AF65-F5344CB8AC3E}">
        <p14:creationId xmlns:p14="http://schemas.microsoft.com/office/powerpoint/2010/main" val="303582988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5401732" y="6440949"/>
            <a:ext cx="1388536" cy="20638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599" y="6440949"/>
            <a:ext cx="2909888" cy="206381"/>
          </a:xfrm>
          <a:prstGeom prst="rect">
            <a:avLst/>
          </a:prstGeom>
        </p:spPr>
        <p:txBody>
          <a:bodyPr vert="horz" lIns="91440" tIns="45720" rIns="91440" bIns="45720" rtlCol="0" anchor="ctr"/>
          <a:lstStyle>
            <a:lvl1pPr algn="r">
              <a:defRPr sz="1000">
                <a:solidFill>
                  <a:schemeClr val="tx1">
                    <a:tint val="75000"/>
                  </a:schemeClr>
                </a:solidFill>
              </a:defRPr>
            </a:lvl1pPr>
          </a:lstStyle>
          <a:p>
            <a:fld id="{5DD3DB80-B894-403A-B48E-6FDC1A72010E}" type="slidenum">
              <a:rPr lang="zh-CN" altLang="en-US" smtClean="0"/>
              <a:t>‹#›</a:t>
            </a:fld>
            <a:endParaRPr lang="zh-CN" altLang="en-US" dirty="0"/>
          </a:p>
        </p:txBody>
      </p:sp>
      <p:cxnSp>
        <p:nvCxnSpPr>
          <p:cNvPr id="93" name="直接连接符 92"/>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dirty="0"/>
              <a:t>单击此处添加文本</a:t>
            </a:r>
            <a:r>
              <a:rPr lang="en-US" altLang="zh-CN" dirty="0"/>
              <a:t>-14pt</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标题占位符 6"/>
          <p:cNvSpPr>
            <a:spLocks noGrp="1"/>
          </p:cNvSpPr>
          <p:nvPr>
            <p:ph type="title"/>
          </p:nvPr>
        </p:nvSpPr>
        <p:spPr>
          <a:xfrm>
            <a:off x="660400" y="1"/>
            <a:ext cx="9416854" cy="1028700"/>
          </a:xfrm>
          <a:prstGeom prst="rect">
            <a:avLst/>
          </a:prstGeom>
        </p:spPr>
        <p:txBody>
          <a:bodyPr vert="horz" lIns="91440" tIns="45720" rIns="91440" bIns="45720" rtlCol="0" anchor="b">
            <a:normAutofit/>
          </a:bodyPr>
          <a:lstStyle/>
          <a:p>
            <a:r>
              <a:rPr lang="zh-CN" altLang="en-US" dirty="0"/>
              <a:t>单击此处添加标题 </a:t>
            </a:r>
            <a:r>
              <a:rPr lang="en-US" altLang="zh-CN" dirty="0"/>
              <a:t>-16pt</a:t>
            </a:r>
            <a:endParaRPr lang="en-US" dirty="0"/>
          </a:p>
        </p:txBody>
      </p:sp>
      <p:pic>
        <p:nvPicPr>
          <p:cNvPr id="2" name="图片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336428" y="295822"/>
            <a:ext cx="1184059" cy="57177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0" r:id="rId7"/>
    <p:sldLayoutId id="2147483661" r:id="rId8"/>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dt="0"/>
  <p:txStyles>
    <p:titleStyle>
      <a:lvl1pPr algn="l" defTabSz="913765" rtl="0" eaLnBrk="1" latinLnBrk="0" hangingPunct="1">
        <a:lnSpc>
          <a:spcPct val="90000"/>
        </a:lnSpc>
        <a:spcBef>
          <a:spcPct val="0"/>
        </a:spcBef>
        <a:buNone/>
        <a:defRPr sz="3600" b="1" kern="1200">
          <a:solidFill>
            <a:schemeClr val="accent1">
              <a:lumMod val="75000"/>
            </a:schemeClr>
          </a:solidFill>
          <a:latin typeface="华文行楷" panose="02010800040101010101" pitchFamily="2" charset="-122"/>
          <a:ea typeface="华文行楷" panose="02010800040101010101" pitchFamily="2" charset="-122"/>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1400" kern="1200">
          <a:solidFill>
            <a:schemeClr val="accent1">
              <a:lumMod val="75000"/>
            </a:schemeClr>
          </a:solidFill>
          <a:latin typeface="华文楷体" panose="02010600040101010101" pitchFamily="2" charset="-122"/>
          <a:ea typeface="华文楷体" panose="02010600040101010101" pitchFamily="2" charset="-122"/>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华文楷体" panose="02010600040101010101" pitchFamily="2" charset="-122"/>
          <a:ea typeface="华文楷体" panose="02010600040101010101" pitchFamily="2" charset="-122"/>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华文楷体" panose="02010600040101010101" pitchFamily="2" charset="-122"/>
          <a:ea typeface="华文楷体" panose="02010600040101010101" pitchFamily="2" charset="-122"/>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华文楷体" panose="02010600040101010101" pitchFamily="2" charset="-122"/>
          <a:ea typeface="华文楷体" panose="02010600040101010101" pitchFamily="2" charset="-122"/>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华文楷体" panose="02010600040101010101" pitchFamily="2" charset="-122"/>
          <a:ea typeface="华文楷体" panose="02010600040101010101" pitchFamily="2" charset="-122"/>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4283283"/>
            <a:ext cx="12192000" cy="984885"/>
          </a:xfrm>
          <a:prstGeom prst="rect">
            <a:avLst/>
          </a:prstGeom>
          <a:noFill/>
        </p:spPr>
        <p:txBody>
          <a:bodyPr wrap="square" rtlCol="0">
            <a:spAutoFit/>
          </a:bodyPr>
          <a:lstStyle/>
          <a:p>
            <a:pPr algn="ctr"/>
            <a:r>
              <a:rPr lang="zh-CN" altLang="en-US" sz="2800" b="1" dirty="0" smtClean="0">
                <a:latin typeface="+mj-ea"/>
                <a:ea typeface="+mj-ea"/>
              </a:rPr>
              <a:t>儿童专用</a:t>
            </a:r>
            <a:r>
              <a:rPr lang="en-US" altLang="zh-CN" sz="2800" b="1" dirty="0" smtClean="0">
                <a:latin typeface="+mj-ea"/>
                <a:ea typeface="+mj-ea"/>
              </a:rPr>
              <a:t>2</a:t>
            </a:r>
            <a:r>
              <a:rPr lang="zh-CN" altLang="en-US" sz="2800" b="1" dirty="0" smtClean="0">
                <a:latin typeface="+mj-ea"/>
                <a:ea typeface="+mj-ea"/>
              </a:rPr>
              <a:t>类新药</a:t>
            </a:r>
            <a:r>
              <a:rPr lang="en-US" altLang="zh-CN" sz="2800" b="1" dirty="0" smtClean="0">
                <a:latin typeface="+mj-ea"/>
                <a:ea typeface="+mj-ea"/>
              </a:rPr>
              <a:t>-</a:t>
            </a:r>
            <a:r>
              <a:rPr lang="zh-CN" altLang="en-US" sz="2800" b="1" dirty="0" smtClean="0">
                <a:latin typeface="+mj-ea"/>
                <a:ea typeface="+mj-ea"/>
              </a:rPr>
              <a:t>盐酸氨溴索喷雾剂（罗润畅</a:t>
            </a:r>
            <a:r>
              <a:rPr lang="en-US" altLang="zh-CN" sz="2800" b="1" baseline="30000" dirty="0" smtClean="0">
                <a:latin typeface="+mj-ea"/>
                <a:ea typeface="+mj-ea"/>
              </a:rPr>
              <a:t>®</a:t>
            </a:r>
            <a:r>
              <a:rPr lang="zh-CN" altLang="en-US" sz="2800" b="1" dirty="0" smtClean="0">
                <a:latin typeface="+mj-ea"/>
                <a:ea typeface="+mj-ea"/>
              </a:rPr>
              <a:t>）</a:t>
            </a:r>
            <a:endParaRPr lang="en-US" altLang="zh-CN" sz="2800" b="1" dirty="0">
              <a:latin typeface="+mj-ea"/>
              <a:ea typeface="+mj-ea"/>
            </a:endParaRPr>
          </a:p>
          <a:p>
            <a:pPr algn="ctr">
              <a:spcBef>
                <a:spcPts val="1200"/>
              </a:spcBef>
            </a:pPr>
            <a:r>
              <a:rPr lang="zh-CN" altLang="en-US" sz="2000" b="1" dirty="0" smtClean="0">
                <a:latin typeface="+mj-ea"/>
                <a:ea typeface="+mj-ea"/>
              </a:rPr>
              <a:t>罗</a:t>
            </a:r>
            <a:r>
              <a:rPr lang="zh-CN" altLang="en-US" sz="2000" b="1" dirty="0">
                <a:latin typeface="+mj-ea"/>
                <a:ea typeface="+mj-ea"/>
              </a:rPr>
              <a:t>欣药业</a:t>
            </a:r>
            <a:r>
              <a:rPr lang="en-US" altLang="zh-CN" sz="2000" b="1" dirty="0">
                <a:latin typeface="+mj-ea"/>
                <a:ea typeface="+mj-ea"/>
              </a:rPr>
              <a:t>(</a:t>
            </a:r>
            <a:r>
              <a:rPr lang="zh-CN" altLang="en-US" sz="2000" b="1" dirty="0">
                <a:latin typeface="+mj-ea"/>
                <a:ea typeface="+mj-ea"/>
              </a:rPr>
              <a:t>上海</a:t>
            </a:r>
            <a:r>
              <a:rPr lang="en-US" altLang="zh-CN" sz="2000" b="1" dirty="0">
                <a:latin typeface="+mj-ea"/>
                <a:ea typeface="+mj-ea"/>
              </a:rPr>
              <a:t>)</a:t>
            </a:r>
            <a:r>
              <a:rPr lang="zh-CN" altLang="en-US" sz="2000" b="1" dirty="0">
                <a:latin typeface="+mj-ea"/>
                <a:ea typeface="+mj-ea"/>
              </a:rPr>
              <a:t>有限公司</a:t>
            </a:r>
          </a:p>
        </p:txBody>
      </p:sp>
      <p:pic>
        <p:nvPicPr>
          <p:cNvPr id="4" name="图片占位符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12" b="712"/>
          <a:stretch>
            <a:fillRect/>
          </a:stretch>
        </p:blipFill>
        <p:spPr/>
      </p:pic>
      <p:sp>
        <p:nvSpPr>
          <p:cNvPr id="7" name="文本占位符 6"/>
          <p:cNvSpPr>
            <a:spLocks noGrp="1"/>
          </p:cNvSpPr>
          <p:nvPr>
            <p:ph type="body" sz="quarter" idx="11"/>
          </p:nvPr>
        </p:nvSpPr>
        <p:spPr>
          <a:xfrm>
            <a:off x="740231" y="6190517"/>
            <a:ext cx="4183743" cy="276323"/>
          </a:xfrm>
        </p:spPr>
        <p:txBody>
          <a:bodyPr>
            <a:normAutofit/>
          </a:bodyPr>
          <a:lstStyle/>
          <a:p>
            <a:r>
              <a:rPr lang="en-US" altLang="zh-CN" sz="1600" b="1" i="1" dirty="0" smtClean="0">
                <a:latin typeface="+mn-ea"/>
                <a:ea typeface="+mn-ea"/>
              </a:rPr>
              <a:t>2022</a:t>
            </a:r>
            <a:r>
              <a:rPr lang="zh-CN" altLang="en-US" sz="1600" b="1" i="1" dirty="0" smtClean="0">
                <a:latin typeface="+mn-ea"/>
                <a:ea typeface="+mn-ea"/>
              </a:rPr>
              <a:t>年</a:t>
            </a:r>
            <a:r>
              <a:rPr lang="en-US" altLang="zh-CN" sz="1600" b="1" i="1" dirty="0" smtClean="0">
                <a:latin typeface="+mn-ea"/>
                <a:ea typeface="+mn-ea"/>
              </a:rPr>
              <a:t>7</a:t>
            </a:r>
            <a:r>
              <a:rPr lang="zh-CN" altLang="en-US" sz="1600" b="1" i="1" dirty="0" smtClean="0">
                <a:latin typeface="+mn-ea"/>
                <a:ea typeface="+mn-ea"/>
              </a:rPr>
              <a:t>月</a:t>
            </a:r>
            <a:endParaRPr lang="zh-CN" altLang="en-US" sz="1600" b="1" i="1" dirty="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灯片编号占位符 2"/>
          <p:cNvSpPr txBox="1">
            <a:spLocks/>
          </p:cNvSpPr>
          <p:nvPr/>
        </p:nvSpPr>
        <p:spPr>
          <a:xfrm>
            <a:off x="-2416629" y="6452058"/>
            <a:ext cx="2909888" cy="206381"/>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9</a:t>
            </a:r>
            <a:endParaRPr lang="zh-CN" altLang="en-US" dirty="0"/>
          </a:p>
        </p:txBody>
      </p:sp>
      <p:sp>
        <p:nvSpPr>
          <p:cNvPr id="26" name="trophy-cup-silhouette_47847">
            <a:extLst>
              <a:ext uri="{FF2B5EF4-FFF2-40B4-BE49-F238E27FC236}">
                <a16:creationId xmlns:a16="http://schemas.microsoft.com/office/drawing/2014/main" id="{54405246-CCE2-4201-BBB1-D3F3EB6E740D}"/>
              </a:ext>
            </a:extLst>
          </p:cNvPr>
          <p:cNvSpPr/>
          <p:nvPr/>
        </p:nvSpPr>
        <p:spPr>
          <a:xfrm>
            <a:off x="1368489" y="2820908"/>
            <a:ext cx="407069" cy="380318"/>
          </a:xfrm>
          <a:custGeom>
            <a:avLst/>
            <a:gdLst>
              <a:gd name="T0" fmla="*/ 331 w 412"/>
              <a:gd name="T1" fmla="*/ 20 h 335"/>
              <a:gd name="T2" fmla="*/ 330 w 412"/>
              <a:gd name="T3" fmla="*/ 0 h 335"/>
              <a:gd name="T4" fmla="*/ 207 w 412"/>
              <a:gd name="T5" fmla="*/ 0 h 335"/>
              <a:gd name="T6" fmla="*/ 207 w 412"/>
              <a:gd name="T7" fmla="*/ 0 h 335"/>
              <a:gd name="T8" fmla="*/ 206 w 412"/>
              <a:gd name="T9" fmla="*/ 0 h 335"/>
              <a:gd name="T10" fmla="*/ 206 w 412"/>
              <a:gd name="T11" fmla="*/ 0 h 335"/>
              <a:gd name="T12" fmla="*/ 206 w 412"/>
              <a:gd name="T13" fmla="*/ 0 h 335"/>
              <a:gd name="T14" fmla="*/ 82 w 412"/>
              <a:gd name="T15" fmla="*/ 0 h 335"/>
              <a:gd name="T16" fmla="*/ 82 w 412"/>
              <a:gd name="T17" fmla="*/ 20 h 335"/>
              <a:gd name="T18" fmla="*/ 0 w 412"/>
              <a:gd name="T19" fmla="*/ 20 h 335"/>
              <a:gd name="T20" fmla="*/ 0 w 412"/>
              <a:gd name="T21" fmla="*/ 34 h 335"/>
              <a:gd name="T22" fmla="*/ 45 w 412"/>
              <a:gd name="T23" fmla="*/ 149 h 335"/>
              <a:gd name="T24" fmla="*/ 115 w 412"/>
              <a:gd name="T25" fmla="*/ 174 h 335"/>
              <a:gd name="T26" fmla="*/ 128 w 412"/>
              <a:gd name="T27" fmla="*/ 174 h 335"/>
              <a:gd name="T28" fmla="*/ 182 w 412"/>
              <a:gd name="T29" fmla="*/ 218 h 335"/>
              <a:gd name="T30" fmla="*/ 182 w 412"/>
              <a:gd name="T31" fmla="*/ 277 h 335"/>
              <a:gd name="T32" fmla="*/ 122 w 412"/>
              <a:gd name="T33" fmla="*/ 277 h 335"/>
              <a:gd name="T34" fmla="*/ 122 w 412"/>
              <a:gd name="T35" fmla="*/ 314 h 335"/>
              <a:gd name="T36" fmla="*/ 102 w 412"/>
              <a:gd name="T37" fmla="*/ 314 h 335"/>
              <a:gd name="T38" fmla="*/ 102 w 412"/>
              <a:gd name="T39" fmla="*/ 335 h 335"/>
              <a:gd name="T40" fmla="*/ 206 w 412"/>
              <a:gd name="T41" fmla="*/ 335 h 335"/>
              <a:gd name="T42" fmla="*/ 207 w 412"/>
              <a:gd name="T43" fmla="*/ 335 h 335"/>
              <a:gd name="T44" fmla="*/ 310 w 412"/>
              <a:gd name="T45" fmla="*/ 335 h 335"/>
              <a:gd name="T46" fmla="*/ 310 w 412"/>
              <a:gd name="T47" fmla="*/ 314 h 335"/>
              <a:gd name="T48" fmla="*/ 290 w 412"/>
              <a:gd name="T49" fmla="*/ 314 h 335"/>
              <a:gd name="T50" fmla="*/ 290 w 412"/>
              <a:gd name="T51" fmla="*/ 277 h 335"/>
              <a:gd name="T52" fmla="*/ 231 w 412"/>
              <a:gd name="T53" fmla="*/ 277 h 335"/>
              <a:gd name="T54" fmla="*/ 231 w 412"/>
              <a:gd name="T55" fmla="*/ 218 h 335"/>
              <a:gd name="T56" fmla="*/ 285 w 412"/>
              <a:gd name="T57" fmla="*/ 174 h 335"/>
              <a:gd name="T58" fmla="*/ 297 w 412"/>
              <a:gd name="T59" fmla="*/ 174 h 335"/>
              <a:gd name="T60" fmla="*/ 367 w 412"/>
              <a:gd name="T61" fmla="*/ 149 h 335"/>
              <a:gd name="T62" fmla="*/ 412 w 412"/>
              <a:gd name="T63" fmla="*/ 34 h 335"/>
              <a:gd name="T64" fmla="*/ 412 w 412"/>
              <a:gd name="T65" fmla="*/ 20 h 335"/>
              <a:gd name="T66" fmla="*/ 331 w 412"/>
              <a:gd name="T67" fmla="*/ 20 h 335"/>
              <a:gd name="T68" fmla="*/ 63 w 412"/>
              <a:gd name="T69" fmla="*/ 129 h 335"/>
              <a:gd name="T70" fmla="*/ 28 w 412"/>
              <a:gd name="T71" fmla="*/ 47 h 335"/>
              <a:gd name="T72" fmla="*/ 83 w 412"/>
              <a:gd name="T73" fmla="*/ 47 h 335"/>
              <a:gd name="T74" fmla="*/ 104 w 412"/>
              <a:gd name="T75" fmla="*/ 132 h 335"/>
              <a:gd name="T76" fmla="*/ 111 w 412"/>
              <a:gd name="T77" fmla="*/ 147 h 335"/>
              <a:gd name="T78" fmla="*/ 63 w 412"/>
              <a:gd name="T79" fmla="*/ 129 h 335"/>
              <a:gd name="T80" fmla="*/ 349 w 412"/>
              <a:gd name="T81" fmla="*/ 129 h 335"/>
              <a:gd name="T82" fmla="*/ 301 w 412"/>
              <a:gd name="T83" fmla="*/ 147 h 335"/>
              <a:gd name="T84" fmla="*/ 308 w 412"/>
              <a:gd name="T85" fmla="*/ 132 h 335"/>
              <a:gd name="T86" fmla="*/ 329 w 412"/>
              <a:gd name="T87" fmla="*/ 47 h 335"/>
              <a:gd name="T88" fmla="*/ 384 w 412"/>
              <a:gd name="T89" fmla="*/ 47 h 335"/>
              <a:gd name="T90" fmla="*/ 349 w 412"/>
              <a:gd name="T91" fmla="*/ 12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2" h="335">
                <a:moveTo>
                  <a:pt x="331" y="20"/>
                </a:moveTo>
                <a:cubicBezTo>
                  <a:pt x="331" y="8"/>
                  <a:pt x="330" y="0"/>
                  <a:pt x="330" y="0"/>
                </a:cubicBezTo>
                <a:lnTo>
                  <a:pt x="207" y="0"/>
                </a:lnTo>
                <a:lnTo>
                  <a:pt x="207" y="0"/>
                </a:lnTo>
                <a:lnTo>
                  <a:pt x="206" y="0"/>
                </a:lnTo>
                <a:lnTo>
                  <a:pt x="206" y="0"/>
                </a:lnTo>
                <a:lnTo>
                  <a:pt x="206" y="0"/>
                </a:lnTo>
                <a:lnTo>
                  <a:pt x="82" y="0"/>
                </a:lnTo>
                <a:cubicBezTo>
                  <a:pt x="82" y="0"/>
                  <a:pt x="82" y="8"/>
                  <a:pt x="82" y="20"/>
                </a:cubicBezTo>
                <a:lnTo>
                  <a:pt x="0" y="20"/>
                </a:lnTo>
                <a:lnTo>
                  <a:pt x="0" y="34"/>
                </a:lnTo>
                <a:cubicBezTo>
                  <a:pt x="0" y="37"/>
                  <a:pt x="1" y="110"/>
                  <a:pt x="45" y="149"/>
                </a:cubicBezTo>
                <a:cubicBezTo>
                  <a:pt x="64" y="166"/>
                  <a:pt x="87" y="174"/>
                  <a:pt x="115" y="174"/>
                </a:cubicBezTo>
                <a:cubicBezTo>
                  <a:pt x="119" y="174"/>
                  <a:pt x="123" y="174"/>
                  <a:pt x="128" y="174"/>
                </a:cubicBezTo>
                <a:cubicBezTo>
                  <a:pt x="143" y="195"/>
                  <a:pt x="161" y="210"/>
                  <a:pt x="182" y="218"/>
                </a:cubicBezTo>
                <a:lnTo>
                  <a:pt x="182" y="277"/>
                </a:lnTo>
                <a:lnTo>
                  <a:pt x="122" y="277"/>
                </a:lnTo>
                <a:lnTo>
                  <a:pt x="122" y="314"/>
                </a:lnTo>
                <a:lnTo>
                  <a:pt x="102" y="314"/>
                </a:lnTo>
                <a:lnTo>
                  <a:pt x="102" y="335"/>
                </a:lnTo>
                <a:lnTo>
                  <a:pt x="206" y="335"/>
                </a:lnTo>
                <a:lnTo>
                  <a:pt x="207" y="335"/>
                </a:lnTo>
                <a:lnTo>
                  <a:pt x="310" y="335"/>
                </a:lnTo>
                <a:lnTo>
                  <a:pt x="310" y="314"/>
                </a:lnTo>
                <a:lnTo>
                  <a:pt x="290" y="314"/>
                </a:lnTo>
                <a:lnTo>
                  <a:pt x="290" y="277"/>
                </a:lnTo>
                <a:lnTo>
                  <a:pt x="231" y="277"/>
                </a:lnTo>
                <a:lnTo>
                  <a:pt x="231" y="218"/>
                </a:lnTo>
                <a:cubicBezTo>
                  <a:pt x="251" y="210"/>
                  <a:pt x="269" y="195"/>
                  <a:pt x="285" y="174"/>
                </a:cubicBezTo>
                <a:cubicBezTo>
                  <a:pt x="289" y="174"/>
                  <a:pt x="293" y="174"/>
                  <a:pt x="297" y="174"/>
                </a:cubicBezTo>
                <a:cubicBezTo>
                  <a:pt x="325" y="174"/>
                  <a:pt x="348" y="166"/>
                  <a:pt x="367" y="149"/>
                </a:cubicBezTo>
                <a:cubicBezTo>
                  <a:pt x="412" y="110"/>
                  <a:pt x="412" y="37"/>
                  <a:pt x="412" y="34"/>
                </a:cubicBezTo>
                <a:lnTo>
                  <a:pt x="412" y="20"/>
                </a:lnTo>
                <a:lnTo>
                  <a:pt x="331" y="20"/>
                </a:lnTo>
                <a:close/>
                <a:moveTo>
                  <a:pt x="63" y="129"/>
                </a:moveTo>
                <a:cubicBezTo>
                  <a:pt x="38" y="107"/>
                  <a:pt x="30" y="68"/>
                  <a:pt x="28" y="47"/>
                </a:cubicBezTo>
                <a:lnTo>
                  <a:pt x="83" y="47"/>
                </a:lnTo>
                <a:cubicBezTo>
                  <a:pt x="86" y="73"/>
                  <a:pt x="91" y="105"/>
                  <a:pt x="104" y="132"/>
                </a:cubicBezTo>
                <a:cubicBezTo>
                  <a:pt x="106" y="138"/>
                  <a:pt x="109" y="142"/>
                  <a:pt x="111" y="147"/>
                </a:cubicBezTo>
                <a:cubicBezTo>
                  <a:pt x="92" y="146"/>
                  <a:pt x="76" y="140"/>
                  <a:pt x="63" y="129"/>
                </a:cubicBezTo>
                <a:close/>
                <a:moveTo>
                  <a:pt x="349" y="129"/>
                </a:moveTo>
                <a:cubicBezTo>
                  <a:pt x="336" y="141"/>
                  <a:pt x="320" y="146"/>
                  <a:pt x="301" y="147"/>
                </a:cubicBezTo>
                <a:cubicBezTo>
                  <a:pt x="304" y="142"/>
                  <a:pt x="306" y="138"/>
                  <a:pt x="308" y="132"/>
                </a:cubicBezTo>
                <a:cubicBezTo>
                  <a:pt x="321" y="105"/>
                  <a:pt x="327" y="73"/>
                  <a:pt x="329" y="47"/>
                </a:cubicBezTo>
                <a:lnTo>
                  <a:pt x="384" y="47"/>
                </a:lnTo>
                <a:cubicBezTo>
                  <a:pt x="382" y="68"/>
                  <a:pt x="375" y="107"/>
                  <a:pt x="349" y="12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confont-10927-5209564">
            <a:extLst>
              <a:ext uri="{FF2B5EF4-FFF2-40B4-BE49-F238E27FC236}">
                <a16:creationId xmlns:a16="http://schemas.microsoft.com/office/drawing/2014/main" id="{54405246-CCE2-4201-BBB1-D3F3EB6E740D}"/>
              </a:ext>
            </a:extLst>
          </p:cNvPr>
          <p:cNvSpPr/>
          <p:nvPr/>
        </p:nvSpPr>
        <p:spPr>
          <a:xfrm>
            <a:off x="1890137" y="4353274"/>
            <a:ext cx="360000" cy="396000"/>
          </a:xfrm>
          <a:custGeom>
            <a:avLst/>
            <a:gdLst>
              <a:gd name="connsiteX0" fmla="*/ 196843 w 479492"/>
              <a:gd name="connsiteY0" fmla="*/ 568123 h 607851"/>
              <a:gd name="connsiteX1" fmla="*/ 282640 w 479492"/>
              <a:gd name="connsiteY1" fmla="*/ 568123 h 607851"/>
              <a:gd name="connsiteX2" fmla="*/ 302584 w 479492"/>
              <a:gd name="connsiteY2" fmla="*/ 588026 h 607851"/>
              <a:gd name="connsiteX3" fmla="*/ 282640 w 479492"/>
              <a:gd name="connsiteY3" fmla="*/ 607851 h 607851"/>
              <a:gd name="connsiteX4" fmla="*/ 196843 w 479492"/>
              <a:gd name="connsiteY4" fmla="*/ 607851 h 607851"/>
              <a:gd name="connsiteX5" fmla="*/ 176978 w 479492"/>
              <a:gd name="connsiteY5" fmla="*/ 588026 h 607851"/>
              <a:gd name="connsiteX6" fmla="*/ 196843 w 479492"/>
              <a:gd name="connsiteY6" fmla="*/ 568123 h 607851"/>
              <a:gd name="connsiteX7" fmla="*/ 179780 w 479492"/>
              <a:gd name="connsiteY7" fmla="*/ 508918 h 607851"/>
              <a:gd name="connsiteX8" fmla="*/ 299705 w 479492"/>
              <a:gd name="connsiteY8" fmla="*/ 508918 h 607851"/>
              <a:gd name="connsiteX9" fmla="*/ 319732 w 479492"/>
              <a:gd name="connsiteY9" fmla="*/ 528892 h 607851"/>
              <a:gd name="connsiteX10" fmla="*/ 299705 w 479492"/>
              <a:gd name="connsiteY10" fmla="*/ 548787 h 607851"/>
              <a:gd name="connsiteX11" fmla="*/ 179780 w 479492"/>
              <a:gd name="connsiteY11" fmla="*/ 548787 h 607851"/>
              <a:gd name="connsiteX12" fmla="*/ 159831 w 479492"/>
              <a:gd name="connsiteY12" fmla="*/ 528892 h 607851"/>
              <a:gd name="connsiteX13" fmla="*/ 179780 w 479492"/>
              <a:gd name="connsiteY13" fmla="*/ 508918 h 607851"/>
              <a:gd name="connsiteX14" fmla="*/ 49460 w 479492"/>
              <a:gd name="connsiteY14" fmla="*/ 326070 h 607851"/>
              <a:gd name="connsiteX15" fmla="*/ 62057 w 479492"/>
              <a:gd name="connsiteY15" fmla="*/ 330362 h 607851"/>
              <a:gd name="connsiteX16" fmla="*/ 70194 w 479492"/>
              <a:gd name="connsiteY16" fmla="*/ 348546 h 607851"/>
              <a:gd name="connsiteX17" fmla="*/ 65734 w 479492"/>
              <a:gd name="connsiteY17" fmla="*/ 362751 h 607851"/>
              <a:gd name="connsiteX18" fmla="*/ 50868 w 479492"/>
              <a:gd name="connsiteY18" fmla="*/ 371335 h 607851"/>
              <a:gd name="connsiteX19" fmla="*/ 37020 w 479492"/>
              <a:gd name="connsiteY19" fmla="*/ 367589 h 607851"/>
              <a:gd name="connsiteX20" fmla="*/ 27162 w 479492"/>
              <a:gd name="connsiteY20" fmla="*/ 350576 h 607851"/>
              <a:gd name="connsiteX21" fmla="*/ 30839 w 479492"/>
              <a:gd name="connsiteY21" fmla="*/ 336762 h 607851"/>
              <a:gd name="connsiteX22" fmla="*/ 429894 w 479492"/>
              <a:gd name="connsiteY22" fmla="*/ 325999 h 607851"/>
              <a:gd name="connsiteX23" fmla="*/ 448585 w 479492"/>
              <a:gd name="connsiteY23" fmla="*/ 336768 h 607851"/>
              <a:gd name="connsiteX24" fmla="*/ 452339 w 479492"/>
              <a:gd name="connsiteY24" fmla="*/ 350580 h 607851"/>
              <a:gd name="connsiteX25" fmla="*/ 442485 w 479492"/>
              <a:gd name="connsiteY25" fmla="*/ 367591 h 607851"/>
              <a:gd name="connsiteX26" fmla="*/ 428643 w 479492"/>
              <a:gd name="connsiteY26" fmla="*/ 371337 h 607851"/>
              <a:gd name="connsiteX27" fmla="*/ 413472 w 479492"/>
              <a:gd name="connsiteY27" fmla="*/ 362597 h 607851"/>
              <a:gd name="connsiteX28" fmla="*/ 409092 w 479492"/>
              <a:gd name="connsiteY28" fmla="*/ 348395 h 607851"/>
              <a:gd name="connsiteX29" fmla="*/ 417225 w 479492"/>
              <a:gd name="connsiteY29" fmla="*/ 330291 h 607851"/>
              <a:gd name="connsiteX30" fmla="*/ 429894 w 479492"/>
              <a:gd name="connsiteY30" fmla="*/ 325999 h 607851"/>
              <a:gd name="connsiteX31" fmla="*/ 447678 w 479492"/>
              <a:gd name="connsiteY31" fmla="*/ 219459 h 607851"/>
              <a:gd name="connsiteX32" fmla="*/ 469408 w 479492"/>
              <a:gd name="connsiteY32" fmla="*/ 219459 h 607851"/>
              <a:gd name="connsiteX33" fmla="*/ 479492 w 479492"/>
              <a:gd name="connsiteY33" fmla="*/ 229620 h 607851"/>
              <a:gd name="connsiteX34" fmla="*/ 479492 w 479492"/>
              <a:gd name="connsiteY34" fmla="*/ 249316 h 607851"/>
              <a:gd name="connsiteX35" fmla="*/ 469408 w 479492"/>
              <a:gd name="connsiteY35" fmla="*/ 259399 h 607851"/>
              <a:gd name="connsiteX36" fmla="*/ 447599 w 479492"/>
              <a:gd name="connsiteY36" fmla="*/ 259399 h 607851"/>
              <a:gd name="connsiteX37" fmla="*/ 438845 w 479492"/>
              <a:gd name="connsiteY37" fmla="*/ 249473 h 607851"/>
              <a:gd name="connsiteX38" fmla="*/ 439548 w 479492"/>
              <a:gd name="connsiteY38" fmla="*/ 239468 h 607851"/>
              <a:gd name="connsiteX39" fmla="*/ 438845 w 479492"/>
              <a:gd name="connsiteY39" fmla="*/ 229464 h 607851"/>
              <a:gd name="connsiteX40" fmla="*/ 447678 w 479492"/>
              <a:gd name="connsiteY40" fmla="*/ 219459 h 607851"/>
              <a:gd name="connsiteX41" fmla="*/ 10160 w 479492"/>
              <a:gd name="connsiteY41" fmla="*/ 219459 h 607851"/>
              <a:gd name="connsiteX42" fmla="*/ 31809 w 479492"/>
              <a:gd name="connsiteY42" fmla="*/ 219459 h 607851"/>
              <a:gd name="connsiteX43" fmla="*/ 40719 w 479492"/>
              <a:gd name="connsiteY43" fmla="*/ 229464 h 607851"/>
              <a:gd name="connsiteX44" fmla="*/ 39937 w 479492"/>
              <a:gd name="connsiteY44" fmla="*/ 239468 h 607851"/>
              <a:gd name="connsiteX45" fmla="*/ 40719 w 479492"/>
              <a:gd name="connsiteY45" fmla="*/ 249473 h 607851"/>
              <a:gd name="connsiteX46" fmla="*/ 31887 w 479492"/>
              <a:gd name="connsiteY46" fmla="*/ 259399 h 607851"/>
              <a:gd name="connsiteX47" fmla="*/ 10160 w 479492"/>
              <a:gd name="connsiteY47" fmla="*/ 259399 h 607851"/>
              <a:gd name="connsiteX48" fmla="*/ 0 w 479492"/>
              <a:gd name="connsiteY48" fmla="*/ 249316 h 607851"/>
              <a:gd name="connsiteX49" fmla="*/ 0 w 479492"/>
              <a:gd name="connsiteY49" fmla="*/ 229620 h 607851"/>
              <a:gd name="connsiteX50" fmla="*/ 10160 w 479492"/>
              <a:gd name="connsiteY50" fmla="*/ 219459 h 607851"/>
              <a:gd name="connsiteX51" fmla="*/ 279456 w 479492"/>
              <a:gd name="connsiteY51" fmla="*/ 176970 h 607851"/>
              <a:gd name="connsiteX52" fmla="*/ 277814 w 479492"/>
              <a:gd name="connsiteY52" fmla="*/ 177127 h 607851"/>
              <a:gd name="connsiteX53" fmla="*/ 205459 w 479492"/>
              <a:gd name="connsiteY53" fmla="*/ 295047 h 607851"/>
              <a:gd name="connsiteX54" fmla="*/ 207806 w 479492"/>
              <a:gd name="connsiteY54" fmla="*/ 297077 h 607851"/>
              <a:gd name="connsiteX55" fmla="*/ 209448 w 479492"/>
              <a:gd name="connsiteY55" fmla="*/ 293875 h 607851"/>
              <a:gd name="connsiteX56" fmla="*/ 240424 w 479492"/>
              <a:gd name="connsiteY56" fmla="*/ 242256 h 607851"/>
              <a:gd name="connsiteX57" fmla="*/ 242458 w 479492"/>
              <a:gd name="connsiteY57" fmla="*/ 241631 h 607851"/>
              <a:gd name="connsiteX58" fmla="*/ 242379 w 479492"/>
              <a:gd name="connsiteY58" fmla="*/ 245536 h 607851"/>
              <a:gd name="connsiteX59" fmla="*/ 210309 w 479492"/>
              <a:gd name="connsiteY59" fmla="*/ 344011 h 607851"/>
              <a:gd name="connsiteX60" fmla="*/ 216019 w 479492"/>
              <a:gd name="connsiteY60" fmla="*/ 350649 h 607851"/>
              <a:gd name="connsiteX61" fmla="*/ 227517 w 479492"/>
              <a:gd name="connsiteY61" fmla="*/ 350649 h 607851"/>
              <a:gd name="connsiteX62" fmla="*/ 234323 w 479492"/>
              <a:gd name="connsiteY62" fmla="*/ 343933 h 607851"/>
              <a:gd name="connsiteX63" fmla="*/ 234323 w 479492"/>
              <a:gd name="connsiteY63" fmla="*/ 307385 h 607851"/>
              <a:gd name="connsiteX64" fmla="*/ 241050 w 479492"/>
              <a:gd name="connsiteY64" fmla="*/ 300591 h 607851"/>
              <a:gd name="connsiteX65" fmla="*/ 285088 w 479492"/>
              <a:gd name="connsiteY65" fmla="*/ 182281 h 607851"/>
              <a:gd name="connsiteX66" fmla="*/ 279456 w 479492"/>
              <a:gd name="connsiteY66" fmla="*/ 176970 h 607851"/>
              <a:gd name="connsiteX67" fmla="*/ 279456 w 479492"/>
              <a:gd name="connsiteY67" fmla="*/ 151434 h 607851"/>
              <a:gd name="connsiteX68" fmla="*/ 310432 w 479492"/>
              <a:gd name="connsiteY68" fmla="*/ 179547 h 607851"/>
              <a:gd name="connsiteX69" fmla="*/ 289860 w 479492"/>
              <a:gd name="connsiteY69" fmla="*/ 302778 h 607851"/>
              <a:gd name="connsiteX70" fmla="*/ 259823 w 479492"/>
              <a:gd name="connsiteY70" fmla="*/ 322926 h 607851"/>
              <a:gd name="connsiteX71" fmla="*/ 259823 w 479492"/>
              <a:gd name="connsiteY71" fmla="*/ 343933 h 607851"/>
              <a:gd name="connsiteX72" fmla="*/ 227517 w 479492"/>
              <a:gd name="connsiteY72" fmla="*/ 376185 h 607851"/>
              <a:gd name="connsiteX73" fmla="*/ 216019 w 479492"/>
              <a:gd name="connsiteY73" fmla="*/ 376185 h 607851"/>
              <a:gd name="connsiteX74" fmla="*/ 192005 w 479492"/>
              <a:gd name="connsiteY74" fmla="*/ 365174 h 607851"/>
              <a:gd name="connsiteX75" fmla="*/ 185043 w 479492"/>
              <a:gd name="connsiteY75" fmla="*/ 339872 h 607851"/>
              <a:gd name="connsiteX76" fmla="*/ 189658 w 479492"/>
              <a:gd name="connsiteY76" fmla="*/ 315507 h 607851"/>
              <a:gd name="connsiteX77" fmla="*/ 183713 w 479492"/>
              <a:gd name="connsiteY77" fmla="*/ 308400 h 607851"/>
              <a:gd name="connsiteX78" fmla="*/ 172528 w 479492"/>
              <a:gd name="connsiteY78" fmla="*/ 221717 h 607851"/>
              <a:gd name="connsiteX79" fmla="*/ 271400 w 479492"/>
              <a:gd name="connsiteY79" fmla="*/ 152527 h 607851"/>
              <a:gd name="connsiteX80" fmla="*/ 279456 w 479492"/>
              <a:gd name="connsiteY80" fmla="*/ 151434 h 607851"/>
              <a:gd name="connsiteX81" fmla="*/ 239781 w 479492"/>
              <a:gd name="connsiteY81" fmla="*/ 113182 h 607851"/>
              <a:gd name="connsiteX82" fmla="*/ 116678 w 479492"/>
              <a:gd name="connsiteY82" fmla="*/ 236036 h 607851"/>
              <a:gd name="connsiteX83" fmla="*/ 152968 w 479492"/>
              <a:gd name="connsiteY83" fmla="*/ 340381 h 607851"/>
              <a:gd name="connsiteX84" fmla="*/ 189492 w 479492"/>
              <a:gd name="connsiteY84" fmla="*/ 426605 h 607851"/>
              <a:gd name="connsiteX85" fmla="*/ 205134 w 479492"/>
              <a:gd name="connsiteY85" fmla="*/ 438789 h 607851"/>
              <a:gd name="connsiteX86" fmla="*/ 274115 w 479492"/>
              <a:gd name="connsiteY86" fmla="*/ 438789 h 607851"/>
              <a:gd name="connsiteX87" fmla="*/ 289757 w 479492"/>
              <a:gd name="connsiteY87" fmla="*/ 426605 h 607851"/>
              <a:gd name="connsiteX88" fmla="*/ 326985 w 479492"/>
              <a:gd name="connsiteY88" fmla="*/ 338350 h 607851"/>
              <a:gd name="connsiteX89" fmla="*/ 327064 w 479492"/>
              <a:gd name="connsiteY89" fmla="*/ 338272 h 607851"/>
              <a:gd name="connsiteX90" fmla="*/ 362806 w 479492"/>
              <a:gd name="connsiteY90" fmla="*/ 236036 h 607851"/>
              <a:gd name="connsiteX91" fmla="*/ 239781 w 479492"/>
              <a:gd name="connsiteY91" fmla="*/ 113182 h 607851"/>
              <a:gd name="connsiteX92" fmla="*/ 428664 w 479492"/>
              <a:gd name="connsiteY92" fmla="*/ 107459 h 607851"/>
              <a:gd name="connsiteX93" fmla="*/ 442495 w 479492"/>
              <a:gd name="connsiteY93" fmla="*/ 111128 h 607851"/>
              <a:gd name="connsiteX94" fmla="*/ 452341 w 479492"/>
              <a:gd name="connsiteY94" fmla="*/ 128222 h 607851"/>
              <a:gd name="connsiteX95" fmla="*/ 448590 w 479492"/>
              <a:gd name="connsiteY95" fmla="*/ 142038 h 607851"/>
              <a:gd name="connsiteX96" fmla="*/ 430305 w 479492"/>
              <a:gd name="connsiteY96" fmla="*/ 152576 h 607851"/>
              <a:gd name="connsiteX97" fmla="*/ 417178 w 479492"/>
              <a:gd name="connsiteY97" fmla="*/ 148517 h 607851"/>
              <a:gd name="connsiteX98" fmla="*/ 407176 w 479492"/>
              <a:gd name="connsiteY98" fmla="*/ 131501 h 607851"/>
              <a:gd name="connsiteX99" fmla="*/ 410223 w 479492"/>
              <a:gd name="connsiteY99" fmla="*/ 118075 h 607851"/>
              <a:gd name="connsiteX100" fmla="*/ 50872 w 479492"/>
              <a:gd name="connsiteY100" fmla="*/ 107459 h 607851"/>
              <a:gd name="connsiteX101" fmla="*/ 69260 w 479492"/>
              <a:gd name="connsiteY101" fmla="*/ 118075 h 607851"/>
              <a:gd name="connsiteX102" fmla="*/ 72312 w 479492"/>
              <a:gd name="connsiteY102" fmla="*/ 131501 h 607851"/>
              <a:gd name="connsiteX103" fmla="*/ 62374 w 479492"/>
              <a:gd name="connsiteY103" fmla="*/ 148517 h 607851"/>
              <a:gd name="connsiteX104" fmla="*/ 49150 w 479492"/>
              <a:gd name="connsiteY104" fmla="*/ 152576 h 607851"/>
              <a:gd name="connsiteX105" fmla="*/ 30840 w 479492"/>
              <a:gd name="connsiteY105" fmla="*/ 142038 h 607851"/>
              <a:gd name="connsiteX106" fmla="*/ 27162 w 479492"/>
              <a:gd name="connsiteY106" fmla="*/ 128222 h 607851"/>
              <a:gd name="connsiteX107" fmla="*/ 37022 w 479492"/>
              <a:gd name="connsiteY107" fmla="*/ 111128 h 607851"/>
              <a:gd name="connsiteX108" fmla="*/ 50872 w 479492"/>
              <a:gd name="connsiteY108" fmla="*/ 107459 h 607851"/>
              <a:gd name="connsiteX109" fmla="*/ 239781 w 479492"/>
              <a:gd name="connsiteY109" fmla="*/ 79598 h 607851"/>
              <a:gd name="connsiteX110" fmla="*/ 396436 w 479492"/>
              <a:gd name="connsiteY110" fmla="*/ 236036 h 607851"/>
              <a:gd name="connsiteX111" fmla="*/ 357018 w 479492"/>
              <a:gd name="connsiteY111" fmla="*/ 353424 h 607851"/>
              <a:gd name="connsiteX112" fmla="*/ 316896 w 479492"/>
              <a:gd name="connsiteY112" fmla="*/ 465110 h 607851"/>
              <a:gd name="connsiteX113" fmla="*/ 309544 w 479492"/>
              <a:gd name="connsiteY113" fmla="*/ 472295 h 607851"/>
              <a:gd name="connsiteX114" fmla="*/ 169939 w 479492"/>
              <a:gd name="connsiteY114" fmla="*/ 472295 h 607851"/>
              <a:gd name="connsiteX115" fmla="*/ 162588 w 479492"/>
              <a:gd name="connsiteY115" fmla="*/ 465110 h 607851"/>
              <a:gd name="connsiteX116" fmla="*/ 122935 w 479492"/>
              <a:gd name="connsiteY116" fmla="*/ 355298 h 607851"/>
              <a:gd name="connsiteX117" fmla="*/ 83126 w 479492"/>
              <a:gd name="connsiteY117" fmla="*/ 236036 h 607851"/>
              <a:gd name="connsiteX118" fmla="*/ 239781 w 479492"/>
              <a:gd name="connsiteY118" fmla="*/ 79598 h 607851"/>
              <a:gd name="connsiteX119" fmla="*/ 351172 w 479492"/>
              <a:gd name="connsiteY119" fmla="*/ 27158 h 607851"/>
              <a:gd name="connsiteX120" fmla="*/ 368136 w 479492"/>
              <a:gd name="connsiteY120" fmla="*/ 37004 h 607851"/>
              <a:gd name="connsiteX121" fmla="*/ 371889 w 479492"/>
              <a:gd name="connsiteY121" fmla="*/ 50835 h 607851"/>
              <a:gd name="connsiteX122" fmla="*/ 361257 w 479492"/>
              <a:gd name="connsiteY122" fmla="*/ 69198 h 607851"/>
              <a:gd name="connsiteX123" fmla="*/ 347810 w 479492"/>
              <a:gd name="connsiteY123" fmla="*/ 72245 h 607851"/>
              <a:gd name="connsiteX124" fmla="*/ 330767 w 479492"/>
              <a:gd name="connsiteY124" fmla="*/ 62322 h 607851"/>
              <a:gd name="connsiteX125" fmla="*/ 326780 w 479492"/>
              <a:gd name="connsiteY125" fmla="*/ 49116 h 607851"/>
              <a:gd name="connsiteX126" fmla="*/ 337334 w 479492"/>
              <a:gd name="connsiteY126" fmla="*/ 30831 h 607851"/>
              <a:gd name="connsiteX127" fmla="*/ 351172 w 479492"/>
              <a:gd name="connsiteY127" fmla="*/ 27158 h 607851"/>
              <a:gd name="connsiteX128" fmla="*/ 128396 w 479492"/>
              <a:gd name="connsiteY128" fmla="*/ 27158 h 607851"/>
              <a:gd name="connsiteX129" fmla="*/ 142231 w 479492"/>
              <a:gd name="connsiteY129" fmla="*/ 30831 h 607851"/>
              <a:gd name="connsiteX130" fmla="*/ 152783 w 479492"/>
              <a:gd name="connsiteY130" fmla="*/ 49116 h 607851"/>
              <a:gd name="connsiteX131" fmla="*/ 148719 w 479492"/>
              <a:gd name="connsiteY131" fmla="*/ 62322 h 607851"/>
              <a:gd name="connsiteX132" fmla="*/ 131679 w 479492"/>
              <a:gd name="connsiteY132" fmla="*/ 72245 h 607851"/>
              <a:gd name="connsiteX133" fmla="*/ 118312 w 479492"/>
              <a:gd name="connsiteY133" fmla="*/ 69198 h 607851"/>
              <a:gd name="connsiteX134" fmla="*/ 107604 w 479492"/>
              <a:gd name="connsiteY134" fmla="*/ 50757 h 607851"/>
              <a:gd name="connsiteX135" fmla="*/ 111356 w 479492"/>
              <a:gd name="connsiteY135" fmla="*/ 37004 h 607851"/>
              <a:gd name="connsiteX136" fmla="*/ 229920 w 479492"/>
              <a:gd name="connsiteY136" fmla="*/ 0 h 607851"/>
              <a:gd name="connsiteX137" fmla="*/ 249651 w 479492"/>
              <a:gd name="connsiteY137" fmla="*/ 0 h 607851"/>
              <a:gd name="connsiteX138" fmla="*/ 259752 w 479492"/>
              <a:gd name="connsiteY138" fmla="*/ 10145 h 607851"/>
              <a:gd name="connsiteX139" fmla="*/ 259752 w 479492"/>
              <a:gd name="connsiteY139" fmla="*/ 31761 h 607851"/>
              <a:gd name="connsiteX140" fmla="*/ 249808 w 479492"/>
              <a:gd name="connsiteY140" fmla="*/ 40579 h 607851"/>
              <a:gd name="connsiteX141" fmla="*/ 239786 w 479492"/>
              <a:gd name="connsiteY141" fmla="*/ 39876 h 607851"/>
              <a:gd name="connsiteX142" fmla="*/ 229763 w 479492"/>
              <a:gd name="connsiteY142" fmla="*/ 40579 h 607851"/>
              <a:gd name="connsiteX143" fmla="*/ 219741 w 479492"/>
              <a:gd name="connsiteY143" fmla="*/ 31761 h 607851"/>
              <a:gd name="connsiteX144" fmla="*/ 219741 w 479492"/>
              <a:gd name="connsiteY144" fmla="*/ 10145 h 607851"/>
              <a:gd name="connsiteX145" fmla="*/ 229920 w 479492"/>
              <a:gd name="connsiteY145"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79492" h="607851">
                <a:moveTo>
                  <a:pt x="196843" y="568123"/>
                </a:moveTo>
                <a:lnTo>
                  <a:pt x="282640" y="568123"/>
                </a:lnTo>
                <a:cubicBezTo>
                  <a:pt x="293668" y="568123"/>
                  <a:pt x="302584" y="577021"/>
                  <a:pt x="302584" y="588026"/>
                </a:cubicBezTo>
                <a:cubicBezTo>
                  <a:pt x="302584" y="598953"/>
                  <a:pt x="293668" y="607851"/>
                  <a:pt x="282640" y="607851"/>
                </a:cubicBezTo>
                <a:lnTo>
                  <a:pt x="196843" y="607851"/>
                </a:lnTo>
                <a:cubicBezTo>
                  <a:pt x="185894" y="607851"/>
                  <a:pt x="176978" y="598953"/>
                  <a:pt x="176978" y="588026"/>
                </a:cubicBezTo>
                <a:cubicBezTo>
                  <a:pt x="176978" y="577021"/>
                  <a:pt x="185894" y="568123"/>
                  <a:pt x="196843" y="568123"/>
                </a:cubicBezTo>
                <a:close/>
                <a:moveTo>
                  <a:pt x="179780" y="508918"/>
                </a:moveTo>
                <a:lnTo>
                  <a:pt x="299705" y="508918"/>
                </a:lnTo>
                <a:cubicBezTo>
                  <a:pt x="310736" y="508918"/>
                  <a:pt x="319732" y="517812"/>
                  <a:pt x="319732" y="528892"/>
                </a:cubicBezTo>
                <a:cubicBezTo>
                  <a:pt x="319732" y="539893"/>
                  <a:pt x="310736" y="548787"/>
                  <a:pt x="299705" y="548787"/>
                </a:cubicBezTo>
                <a:lnTo>
                  <a:pt x="179780" y="548787"/>
                </a:lnTo>
                <a:cubicBezTo>
                  <a:pt x="168749" y="548787"/>
                  <a:pt x="159831" y="539893"/>
                  <a:pt x="159831" y="528892"/>
                </a:cubicBezTo>
                <a:cubicBezTo>
                  <a:pt x="159831" y="517812"/>
                  <a:pt x="168749" y="508918"/>
                  <a:pt x="179780" y="508918"/>
                </a:cubicBezTo>
                <a:close/>
                <a:moveTo>
                  <a:pt x="49460" y="326070"/>
                </a:moveTo>
                <a:cubicBezTo>
                  <a:pt x="54311" y="323260"/>
                  <a:pt x="59866" y="325211"/>
                  <a:pt x="62057" y="330362"/>
                </a:cubicBezTo>
                <a:cubicBezTo>
                  <a:pt x="64639" y="336450"/>
                  <a:pt x="67377" y="342537"/>
                  <a:pt x="70194" y="348546"/>
                </a:cubicBezTo>
                <a:cubicBezTo>
                  <a:pt x="72541" y="353619"/>
                  <a:pt x="70585" y="359941"/>
                  <a:pt x="65734" y="362751"/>
                </a:cubicBezTo>
                <a:lnTo>
                  <a:pt x="50868" y="371335"/>
                </a:lnTo>
                <a:cubicBezTo>
                  <a:pt x="46018" y="374067"/>
                  <a:pt x="39837" y="372428"/>
                  <a:pt x="37020" y="367589"/>
                </a:cubicBezTo>
                <a:lnTo>
                  <a:pt x="27162" y="350576"/>
                </a:lnTo>
                <a:cubicBezTo>
                  <a:pt x="24345" y="345737"/>
                  <a:pt x="25988" y="339571"/>
                  <a:pt x="30839" y="336762"/>
                </a:cubicBezTo>
                <a:close/>
                <a:moveTo>
                  <a:pt x="429894" y="325999"/>
                </a:moveTo>
                <a:lnTo>
                  <a:pt x="448585" y="336768"/>
                </a:lnTo>
                <a:cubicBezTo>
                  <a:pt x="453434" y="339577"/>
                  <a:pt x="455076" y="345742"/>
                  <a:pt x="452339" y="350580"/>
                </a:cubicBezTo>
                <a:lnTo>
                  <a:pt x="442485" y="367591"/>
                </a:lnTo>
                <a:cubicBezTo>
                  <a:pt x="439670" y="372429"/>
                  <a:pt x="433492" y="374068"/>
                  <a:pt x="428643" y="371337"/>
                </a:cubicBezTo>
                <a:lnTo>
                  <a:pt x="413472" y="362597"/>
                </a:lnTo>
                <a:cubicBezTo>
                  <a:pt x="408623" y="359788"/>
                  <a:pt x="406668" y="353467"/>
                  <a:pt x="409092" y="348395"/>
                </a:cubicBezTo>
                <a:cubicBezTo>
                  <a:pt x="411908" y="342386"/>
                  <a:pt x="414567" y="336378"/>
                  <a:pt x="417225" y="330291"/>
                </a:cubicBezTo>
                <a:cubicBezTo>
                  <a:pt x="419415" y="325141"/>
                  <a:pt x="425046" y="323190"/>
                  <a:pt x="429894" y="325999"/>
                </a:cubicBezTo>
                <a:close/>
                <a:moveTo>
                  <a:pt x="447678" y="219459"/>
                </a:moveTo>
                <a:lnTo>
                  <a:pt x="469408" y="219459"/>
                </a:lnTo>
                <a:cubicBezTo>
                  <a:pt x="474958" y="219459"/>
                  <a:pt x="479492" y="223992"/>
                  <a:pt x="479492" y="229620"/>
                </a:cubicBezTo>
                <a:lnTo>
                  <a:pt x="479492" y="249316"/>
                </a:lnTo>
                <a:cubicBezTo>
                  <a:pt x="479492" y="254866"/>
                  <a:pt x="474958" y="259399"/>
                  <a:pt x="469408" y="259399"/>
                </a:cubicBezTo>
                <a:lnTo>
                  <a:pt x="447599" y="259399"/>
                </a:lnTo>
                <a:cubicBezTo>
                  <a:pt x="441971" y="259399"/>
                  <a:pt x="438141" y="254944"/>
                  <a:pt x="438845" y="249473"/>
                </a:cubicBezTo>
                <a:cubicBezTo>
                  <a:pt x="439235" y="246112"/>
                  <a:pt x="439548" y="242829"/>
                  <a:pt x="439548" y="239468"/>
                </a:cubicBezTo>
                <a:cubicBezTo>
                  <a:pt x="439548" y="236029"/>
                  <a:pt x="439235" y="232746"/>
                  <a:pt x="438845" y="229464"/>
                </a:cubicBezTo>
                <a:cubicBezTo>
                  <a:pt x="438141" y="223914"/>
                  <a:pt x="442049" y="219459"/>
                  <a:pt x="447678" y="219459"/>
                </a:cubicBezTo>
                <a:close/>
                <a:moveTo>
                  <a:pt x="10160" y="219459"/>
                </a:moveTo>
                <a:lnTo>
                  <a:pt x="31809" y="219459"/>
                </a:lnTo>
                <a:cubicBezTo>
                  <a:pt x="37436" y="219459"/>
                  <a:pt x="41422" y="223914"/>
                  <a:pt x="40719" y="229464"/>
                </a:cubicBezTo>
                <a:cubicBezTo>
                  <a:pt x="40250" y="232746"/>
                  <a:pt x="39937" y="236029"/>
                  <a:pt x="39937" y="239468"/>
                </a:cubicBezTo>
                <a:cubicBezTo>
                  <a:pt x="39937" y="242829"/>
                  <a:pt x="40250" y="246112"/>
                  <a:pt x="40719" y="249473"/>
                </a:cubicBezTo>
                <a:cubicBezTo>
                  <a:pt x="41422" y="254944"/>
                  <a:pt x="37514" y="259399"/>
                  <a:pt x="31887" y="259399"/>
                </a:cubicBezTo>
                <a:lnTo>
                  <a:pt x="10160" y="259399"/>
                </a:lnTo>
                <a:cubicBezTo>
                  <a:pt x="4533" y="259399"/>
                  <a:pt x="0" y="254866"/>
                  <a:pt x="0" y="249316"/>
                </a:cubicBezTo>
                <a:lnTo>
                  <a:pt x="0" y="229620"/>
                </a:lnTo>
                <a:cubicBezTo>
                  <a:pt x="0" y="223992"/>
                  <a:pt x="4533" y="219459"/>
                  <a:pt x="10160" y="219459"/>
                </a:cubicBezTo>
                <a:close/>
                <a:moveTo>
                  <a:pt x="279456" y="176970"/>
                </a:moveTo>
                <a:cubicBezTo>
                  <a:pt x="278909" y="176970"/>
                  <a:pt x="278361" y="177048"/>
                  <a:pt x="277814" y="177127"/>
                </a:cubicBezTo>
                <a:cubicBezTo>
                  <a:pt x="161733" y="207270"/>
                  <a:pt x="193178" y="275133"/>
                  <a:pt x="205459" y="295047"/>
                </a:cubicBezTo>
                <a:cubicBezTo>
                  <a:pt x="206319" y="296374"/>
                  <a:pt x="207102" y="297077"/>
                  <a:pt x="207806" y="297077"/>
                </a:cubicBezTo>
                <a:cubicBezTo>
                  <a:pt x="208666" y="297077"/>
                  <a:pt x="209292" y="295984"/>
                  <a:pt x="209448" y="293875"/>
                </a:cubicBezTo>
                <a:cubicBezTo>
                  <a:pt x="211795" y="261389"/>
                  <a:pt x="230412" y="247020"/>
                  <a:pt x="240424" y="242256"/>
                </a:cubicBezTo>
                <a:cubicBezTo>
                  <a:pt x="241284" y="241787"/>
                  <a:pt x="241988" y="241631"/>
                  <a:pt x="242458" y="241631"/>
                </a:cubicBezTo>
                <a:cubicBezTo>
                  <a:pt x="244022" y="241631"/>
                  <a:pt x="244100" y="243271"/>
                  <a:pt x="242379" y="245536"/>
                </a:cubicBezTo>
                <a:cubicBezTo>
                  <a:pt x="223763" y="269901"/>
                  <a:pt x="213438" y="324878"/>
                  <a:pt x="210309" y="344011"/>
                </a:cubicBezTo>
                <a:cubicBezTo>
                  <a:pt x="209683" y="347681"/>
                  <a:pt x="212264" y="350649"/>
                  <a:pt x="216019" y="350649"/>
                </a:cubicBezTo>
                <a:lnTo>
                  <a:pt x="227517" y="350649"/>
                </a:lnTo>
                <a:cubicBezTo>
                  <a:pt x="231272" y="350649"/>
                  <a:pt x="234323" y="347681"/>
                  <a:pt x="234323" y="343933"/>
                </a:cubicBezTo>
                <a:lnTo>
                  <a:pt x="234323" y="307385"/>
                </a:lnTo>
                <a:cubicBezTo>
                  <a:pt x="234323" y="303637"/>
                  <a:pt x="237295" y="300825"/>
                  <a:pt x="241050" y="300591"/>
                </a:cubicBezTo>
                <a:cubicBezTo>
                  <a:pt x="296900" y="297155"/>
                  <a:pt x="287904" y="208442"/>
                  <a:pt x="285088" y="182281"/>
                </a:cubicBezTo>
                <a:cubicBezTo>
                  <a:pt x="284697" y="179079"/>
                  <a:pt x="282351" y="176970"/>
                  <a:pt x="279456" y="176970"/>
                </a:cubicBezTo>
                <a:close/>
                <a:moveTo>
                  <a:pt x="279456" y="151434"/>
                </a:moveTo>
                <a:cubicBezTo>
                  <a:pt x="295414" y="151434"/>
                  <a:pt x="308711" y="163538"/>
                  <a:pt x="310432" y="179547"/>
                </a:cubicBezTo>
                <a:cubicBezTo>
                  <a:pt x="314500" y="217188"/>
                  <a:pt x="316768" y="270838"/>
                  <a:pt x="289860" y="302778"/>
                </a:cubicBezTo>
                <a:cubicBezTo>
                  <a:pt x="281725" y="312383"/>
                  <a:pt x="271556" y="319177"/>
                  <a:pt x="259823" y="322926"/>
                </a:cubicBezTo>
                <a:lnTo>
                  <a:pt x="259823" y="343933"/>
                </a:lnTo>
                <a:cubicBezTo>
                  <a:pt x="259823" y="361660"/>
                  <a:pt x="245352" y="376185"/>
                  <a:pt x="227517" y="376185"/>
                </a:cubicBezTo>
                <a:lnTo>
                  <a:pt x="216019" y="376185"/>
                </a:lnTo>
                <a:cubicBezTo>
                  <a:pt x="206710" y="376185"/>
                  <a:pt x="197950" y="372202"/>
                  <a:pt x="192005" y="365174"/>
                </a:cubicBezTo>
                <a:cubicBezTo>
                  <a:pt x="186138" y="358224"/>
                  <a:pt x="183557" y="349009"/>
                  <a:pt x="185043" y="339872"/>
                </a:cubicBezTo>
                <a:cubicBezTo>
                  <a:pt x="186216" y="332922"/>
                  <a:pt x="187703" y="324566"/>
                  <a:pt x="189658" y="315507"/>
                </a:cubicBezTo>
                <a:cubicBezTo>
                  <a:pt x="187390" y="313555"/>
                  <a:pt x="185434" y="311134"/>
                  <a:pt x="183713" y="308400"/>
                </a:cubicBezTo>
                <a:cubicBezTo>
                  <a:pt x="175344" y="294734"/>
                  <a:pt x="157431" y="259046"/>
                  <a:pt x="172528" y="221717"/>
                </a:cubicBezTo>
                <a:cubicBezTo>
                  <a:pt x="185512" y="189465"/>
                  <a:pt x="218835" y="166115"/>
                  <a:pt x="271400" y="152527"/>
                </a:cubicBezTo>
                <a:cubicBezTo>
                  <a:pt x="274059" y="151824"/>
                  <a:pt x="276719" y="151434"/>
                  <a:pt x="279456" y="151434"/>
                </a:cubicBezTo>
                <a:close/>
                <a:moveTo>
                  <a:pt x="239781" y="113182"/>
                </a:moveTo>
                <a:cubicBezTo>
                  <a:pt x="171895" y="113182"/>
                  <a:pt x="116678" y="168322"/>
                  <a:pt x="116678" y="236036"/>
                </a:cubicBezTo>
                <a:cubicBezTo>
                  <a:pt x="116678" y="267433"/>
                  <a:pt x="134275" y="302814"/>
                  <a:pt x="152968" y="340381"/>
                </a:cubicBezTo>
                <a:cubicBezTo>
                  <a:pt x="166889" y="368185"/>
                  <a:pt x="181202" y="396848"/>
                  <a:pt x="189492" y="426605"/>
                </a:cubicBezTo>
                <a:cubicBezTo>
                  <a:pt x="191369" y="433478"/>
                  <a:pt x="198251" y="438789"/>
                  <a:pt x="205134" y="438789"/>
                </a:cubicBezTo>
                <a:lnTo>
                  <a:pt x="274115" y="438789"/>
                </a:lnTo>
                <a:cubicBezTo>
                  <a:pt x="281076" y="438789"/>
                  <a:pt x="287958" y="433400"/>
                  <a:pt x="289757" y="426605"/>
                </a:cubicBezTo>
                <a:cubicBezTo>
                  <a:pt x="298126" y="395755"/>
                  <a:pt x="312829" y="366623"/>
                  <a:pt x="326985" y="338350"/>
                </a:cubicBezTo>
                <a:lnTo>
                  <a:pt x="327064" y="338272"/>
                </a:lnTo>
                <a:cubicBezTo>
                  <a:pt x="345443" y="301642"/>
                  <a:pt x="362806" y="267121"/>
                  <a:pt x="362806" y="236036"/>
                </a:cubicBezTo>
                <a:cubicBezTo>
                  <a:pt x="362806" y="168322"/>
                  <a:pt x="307589" y="113182"/>
                  <a:pt x="239781" y="113182"/>
                </a:cubicBezTo>
                <a:close/>
                <a:moveTo>
                  <a:pt x="428664" y="107459"/>
                </a:moveTo>
                <a:cubicBezTo>
                  <a:pt x="433509" y="104649"/>
                  <a:pt x="439682" y="106288"/>
                  <a:pt x="442495" y="111128"/>
                </a:cubicBezTo>
                <a:lnTo>
                  <a:pt x="452341" y="128222"/>
                </a:lnTo>
                <a:cubicBezTo>
                  <a:pt x="455076" y="133062"/>
                  <a:pt x="453435" y="139228"/>
                  <a:pt x="448590" y="142038"/>
                </a:cubicBezTo>
                <a:lnTo>
                  <a:pt x="430305" y="152576"/>
                </a:lnTo>
                <a:cubicBezTo>
                  <a:pt x="425539" y="155386"/>
                  <a:pt x="419756" y="153513"/>
                  <a:pt x="417178" y="148517"/>
                </a:cubicBezTo>
                <a:cubicBezTo>
                  <a:pt x="414130" y="142663"/>
                  <a:pt x="410770" y="136965"/>
                  <a:pt x="407176" y="131501"/>
                </a:cubicBezTo>
                <a:cubicBezTo>
                  <a:pt x="404128" y="126817"/>
                  <a:pt x="405378" y="120885"/>
                  <a:pt x="410223" y="118075"/>
                </a:cubicBezTo>
                <a:close/>
                <a:moveTo>
                  <a:pt x="50872" y="107459"/>
                </a:moveTo>
                <a:lnTo>
                  <a:pt x="69260" y="118075"/>
                </a:lnTo>
                <a:cubicBezTo>
                  <a:pt x="74112" y="120885"/>
                  <a:pt x="75364" y="126817"/>
                  <a:pt x="72312" y="131501"/>
                </a:cubicBezTo>
                <a:cubicBezTo>
                  <a:pt x="68713" y="137043"/>
                  <a:pt x="65426" y="142663"/>
                  <a:pt x="62374" y="148517"/>
                </a:cubicBezTo>
                <a:cubicBezTo>
                  <a:pt x="59792" y="153513"/>
                  <a:pt x="54002" y="155386"/>
                  <a:pt x="49150" y="152576"/>
                </a:cubicBezTo>
                <a:lnTo>
                  <a:pt x="30840" y="142038"/>
                </a:lnTo>
                <a:cubicBezTo>
                  <a:pt x="25988" y="139228"/>
                  <a:pt x="24345" y="133062"/>
                  <a:pt x="27162" y="128222"/>
                </a:cubicBezTo>
                <a:lnTo>
                  <a:pt x="37022" y="111128"/>
                </a:lnTo>
                <a:cubicBezTo>
                  <a:pt x="39838" y="106288"/>
                  <a:pt x="46020" y="104649"/>
                  <a:pt x="50872" y="107459"/>
                </a:cubicBezTo>
                <a:close/>
                <a:moveTo>
                  <a:pt x="239781" y="79598"/>
                </a:moveTo>
                <a:cubicBezTo>
                  <a:pt x="326125" y="79598"/>
                  <a:pt x="396436" y="149812"/>
                  <a:pt x="396436" y="236036"/>
                </a:cubicBezTo>
                <a:cubicBezTo>
                  <a:pt x="396436" y="275087"/>
                  <a:pt x="376414" y="314919"/>
                  <a:pt x="357018" y="353424"/>
                </a:cubicBezTo>
                <a:cubicBezTo>
                  <a:pt x="338795" y="389741"/>
                  <a:pt x="319868" y="427308"/>
                  <a:pt x="316896" y="465110"/>
                </a:cubicBezTo>
                <a:cubicBezTo>
                  <a:pt x="316583" y="469171"/>
                  <a:pt x="313377" y="472295"/>
                  <a:pt x="309544" y="472295"/>
                </a:cubicBezTo>
                <a:lnTo>
                  <a:pt x="169939" y="472295"/>
                </a:lnTo>
                <a:cubicBezTo>
                  <a:pt x="166185" y="472295"/>
                  <a:pt x="162900" y="469171"/>
                  <a:pt x="162588" y="465110"/>
                </a:cubicBezTo>
                <a:cubicBezTo>
                  <a:pt x="159537" y="428636"/>
                  <a:pt x="140923" y="391381"/>
                  <a:pt x="122935" y="355298"/>
                </a:cubicBezTo>
                <a:cubicBezTo>
                  <a:pt x="103382" y="316013"/>
                  <a:pt x="83126" y="275400"/>
                  <a:pt x="83126" y="236036"/>
                </a:cubicBezTo>
                <a:cubicBezTo>
                  <a:pt x="83126" y="149812"/>
                  <a:pt x="153359" y="79598"/>
                  <a:pt x="239781" y="79598"/>
                </a:cubicBezTo>
                <a:close/>
                <a:moveTo>
                  <a:pt x="351172" y="27158"/>
                </a:moveTo>
                <a:lnTo>
                  <a:pt x="368136" y="37004"/>
                </a:lnTo>
                <a:cubicBezTo>
                  <a:pt x="372983" y="39739"/>
                  <a:pt x="374703" y="45990"/>
                  <a:pt x="371889" y="50835"/>
                </a:cubicBezTo>
                <a:lnTo>
                  <a:pt x="361257" y="69198"/>
                </a:lnTo>
                <a:cubicBezTo>
                  <a:pt x="358442" y="74043"/>
                  <a:pt x="352501" y="75293"/>
                  <a:pt x="347810" y="72245"/>
                </a:cubicBezTo>
                <a:cubicBezTo>
                  <a:pt x="342338" y="68651"/>
                  <a:pt x="336631" y="65369"/>
                  <a:pt x="330767" y="62322"/>
                </a:cubicBezTo>
                <a:cubicBezTo>
                  <a:pt x="325842" y="59743"/>
                  <a:pt x="323966" y="53960"/>
                  <a:pt x="326780" y="49116"/>
                </a:cubicBezTo>
                <a:lnTo>
                  <a:pt x="337334" y="30831"/>
                </a:lnTo>
                <a:cubicBezTo>
                  <a:pt x="340071" y="25986"/>
                  <a:pt x="346325" y="24345"/>
                  <a:pt x="351172" y="27158"/>
                </a:cubicBezTo>
                <a:close/>
                <a:moveTo>
                  <a:pt x="128396" y="27158"/>
                </a:moveTo>
                <a:cubicBezTo>
                  <a:pt x="133242" y="24345"/>
                  <a:pt x="139417" y="25986"/>
                  <a:pt x="142231" y="30831"/>
                </a:cubicBezTo>
                <a:lnTo>
                  <a:pt x="152783" y="49116"/>
                </a:lnTo>
                <a:cubicBezTo>
                  <a:pt x="155597" y="53960"/>
                  <a:pt x="153721" y="59743"/>
                  <a:pt x="148719" y="62322"/>
                </a:cubicBezTo>
                <a:cubicBezTo>
                  <a:pt x="142856" y="65369"/>
                  <a:pt x="137228" y="68651"/>
                  <a:pt x="131679" y="72245"/>
                </a:cubicBezTo>
                <a:cubicBezTo>
                  <a:pt x="126989" y="75293"/>
                  <a:pt x="121048" y="74043"/>
                  <a:pt x="118312" y="69198"/>
                </a:cubicBezTo>
                <a:lnTo>
                  <a:pt x="107604" y="50757"/>
                </a:lnTo>
                <a:cubicBezTo>
                  <a:pt x="104790" y="45990"/>
                  <a:pt x="106510" y="39739"/>
                  <a:pt x="111356" y="37004"/>
                </a:cubicBezTo>
                <a:close/>
                <a:moveTo>
                  <a:pt x="229920" y="0"/>
                </a:moveTo>
                <a:lnTo>
                  <a:pt x="249651" y="0"/>
                </a:lnTo>
                <a:cubicBezTo>
                  <a:pt x="255211" y="0"/>
                  <a:pt x="259752" y="4526"/>
                  <a:pt x="259752" y="10145"/>
                </a:cubicBezTo>
                <a:lnTo>
                  <a:pt x="259752" y="31761"/>
                </a:lnTo>
                <a:cubicBezTo>
                  <a:pt x="259752" y="37379"/>
                  <a:pt x="255289" y="41281"/>
                  <a:pt x="249808" y="40579"/>
                </a:cubicBezTo>
                <a:cubicBezTo>
                  <a:pt x="246519" y="40188"/>
                  <a:pt x="243153" y="39876"/>
                  <a:pt x="239786" y="39876"/>
                </a:cubicBezTo>
                <a:cubicBezTo>
                  <a:pt x="236340" y="39876"/>
                  <a:pt x="233052" y="40188"/>
                  <a:pt x="229763" y="40579"/>
                </a:cubicBezTo>
                <a:cubicBezTo>
                  <a:pt x="224204" y="41281"/>
                  <a:pt x="219741" y="37379"/>
                  <a:pt x="219741" y="31761"/>
                </a:cubicBezTo>
                <a:lnTo>
                  <a:pt x="219741" y="10145"/>
                </a:lnTo>
                <a:cubicBezTo>
                  <a:pt x="219741" y="4526"/>
                  <a:pt x="224282" y="0"/>
                  <a:pt x="22992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íśľíḓe">
            <a:extLst>
              <a:ext uri="{FF2B5EF4-FFF2-40B4-BE49-F238E27FC236}">
                <a16:creationId xmlns:a16="http://schemas.microsoft.com/office/drawing/2014/main" id="{7A93B305-536C-4EAF-B595-8DFB285FC645}"/>
              </a:ext>
            </a:extLst>
          </p:cNvPr>
          <p:cNvSpPr/>
          <p:nvPr/>
        </p:nvSpPr>
        <p:spPr>
          <a:xfrm>
            <a:off x="947890" y="1968054"/>
            <a:ext cx="6247923" cy="644764"/>
          </a:xfrm>
          <a:prstGeom prst="roundRect">
            <a:avLst>
              <a:gd name="adj" fmla="val 0"/>
            </a:avLst>
          </a:prstGeom>
          <a:solidFill>
            <a:schemeClr val="accent1">
              <a:lumMod val="75000"/>
            </a:schemeClr>
          </a:solidFill>
          <a:ln w="6055" cap="flat">
            <a:noFill/>
            <a:prstDash val="solid"/>
            <a:miter/>
          </a:ln>
        </p:spPr>
        <p:txBody>
          <a:bodyPr rtlCol="0" anchor="ctr"/>
          <a:lstStyle/>
          <a:p>
            <a:pPr lvl="0" algn="ctr">
              <a:defRPr/>
            </a:pPr>
            <a:r>
              <a:rPr lang="zh-CN" altLang="en-US" sz="2000" b="1" dirty="0">
                <a:solidFill>
                  <a:schemeClr val="bg1"/>
                </a:solidFill>
                <a:latin typeface="Calibri" panose="020F0502020204030204" pitchFamily="34" charset="0"/>
                <a:ea typeface="微软雅黑" panose="020B0503020204020204" pitchFamily="34" charset="-122"/>
                <a:cs typeface="Calibri" panose="020F0502020204030204" pitchFamily="34" charset="0"/>
              </a:rPr>
              <a:t>国家“重大新药创制”科技重大专项支持</a:t>
            </a:r>
          </a:p>
        </p:txBody>
      </p:sp>
      <p:sp>
        <p:nvSpPr>
          <p:cNvPr id="44" name="íśľíḓe">
            <a:extLst>
              <a:ext uri="{FF2B5EF4-FFF2-40B4-BE49-F238E27FC236}">
                <a16:creationId xmlns:a16="http://schemas.microsoft.com/office/drawing/2014/main" id="{7A93B305-536C-4EAF-B595-8DFB285FC645}"/>
              </a:ext>
            </a:extLst>
          </p:cNvPr>
          <p:cNvSpPr/>
          <p:nvPr/>
        </p:nvSpPr>
        <p:spPr>
          <a:xfrm>
            <a:off x="956338" y="3581088"/>
            <a:ext cx="6250856" cy="603728"/>
          </a:xfrm>
          <a:prstGeom prst="roundRect">
            <a:avLst>
              <a:gd name="adj" fmla="val 0"/>
            </a:avLst>
          </a:prstGeom>
          <a:solidFill>
            <a:schemeClr val="accent1">
              <a:lumMod val="75000"/>
            </a:schemeClr>
          </a:solidFill>
          <a:ln w="6055" cap="flat">
            <a:noFill/>
            <a:prstDash val="solid"/>
            <a:miter/>
          </a:ln>
        </p:spPr>
        <p:txBody>
          <a:bodyPr rtlCol="0" anchor="ctr"/>
          <a:lstStyle/>
          <a:p>
            <a:pPr lvl="0" algn="ctr">
              <a:defRPr/>
            </a:pPr>
            <a:r>
              <a:rPr lang="zh-CN" altLang="en-US" sz="2000" b="1" dirty="0">
                <a:solidFill>
                  <a:schemeClr val="bg1"/>
                </a:solidFill>
                <a:latin typeface="Calibri" panose="020F0502020204030204" pitchFamily="34" charset="0"/>
                <a:ea typeface="微软雅黑" panose="020B0503020204020204" pitchFamily="34" charset="-122"/>
                <a:cs typeface="Calibri" panose="020F0502020204030204" pitchFamily="34" charset="0"/>
              </a:rPr>
              <a:t>创新专利</a:t>
            </a:r>
            <a:endParaRPr lang="en-US" altLang="zh-CN" sz="1600" b="1" baseline="300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4" name="Rounded Rectangle 12"/>
          <p:cNvSpPr/>
          <p:nvPr/>
        </p:nvSpPr>
        <p:spPr>
          <a:xfrm>
            <a:off x="9777298" y="6307459"/>
            <a:ext cx="2110289" cy="387060"/>
          </a:xfrm>
          <a:prstGeom prst="roundRect">
            <a:avLst/>
          </a:prstGeom>
          <a:solidFill>
            <a:srgbClr val="56A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600" b="1" dirty="0" smtClean="0">
                <a:solidFill>
                  <a:schemeClr val="bg1"/>
                </a:solidFill>
                <a:latin typeface="Calibri" panose="020F0502020204030204" pitchFamily="34" charset="0"/>
                <a:ea typeface="微软雅黑" panose="020B0503020204020204" pitchFamily="34" charset="-122"/>
                <a:cs typeface="Calibri" panose="020F0502020204030204" pitchFamily="34" charset="0"/>
              </a:rPr>
              <a:t>儿童专用药</a:t>
            </a:r>
            <a:endParaRPr lang="en-US" altLang="zh-CN" sz="16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pic>
        <p:nvPicPr>
          <p:cNvPr id="51" name="Picture 5"/>
          <p:cNvPicPr>
            <a:picLocks noChangeAspect="1" noChangeArrowheads="1"/>
          </p:cNvPicPr>
          <p:nvPr/>
        </p:nvPicPr>
        <p:blipFill>
          <a:blip r:embed="rId2"/>
          <a:srcRect/>
          <a:stretch>
            <a:fillRect/>
          </a:stretch>
        </p:blipFill>
        <p:spPr bwMode="auto">
          <a:xfrm>
            <a:off x="7790985" y="2088994"/>
            <a:ext cx="1254645" cy="3712929"/>
          </a:xfrm>
          <a:prstGeom prst="rect">
            <a:avLst/>
          </a:prstGeom>
          <a:solidFill>
            <a:srgbClr val="106CB0"/>
          </a:solidFill>
          <a:ln w="6055" cap="flat">
            <a:noFill/>
            <a:prstDash val="solid"/>
            <a:miter/>
          </a:ln>
        </p:spPr>
      </p:pic>
      <p:pic>
        <p:nvPicPr>
          <p:cNvPr id="55" name="图片 54" descr="瓶子0"/>
          <p:cNvPicPr>
            <a:picLocks noChangeAspect="1"/>
          </p:cNvPicPr>
          <p:nvPr/>
        </p:nvPicPr>
        <p:blipFill>
          <a:blip r:embed="rId3"/>
          <a:stretch>
            <a:fillRect/>
          </a:stretch>
        </p:blipFill>
        <p:spPr>
          <a:xfrm>
            <a:off x="9520599" y="2002236"/>
            <a:ext cx="1398239" cy="3900476"/>
          </a:xfrm>
          <a:prstGeom prst="rect">
            <a:avLst/>
          </a:prstGeom>
        </p:spPr>
      </p:pic>
      <p:sp>
        <p:nvSpPr>
          <p:cNvPr id="2" name="矩形 1"/>
          <p:cNvSpPr/>
          <p:nvPr/>
        </p:nvSpPr>
        <p:spPr>
          <a:xfrm>
            <a:off x="1210180" y="4245356"/>
            <a:ext cx="5527475" cy="2062103"/>
          </a:xfrm>
          <a:prstGeom prst="rect">
            <a:avLst/>
          </a:prstGeom>
        </p:spPr>
        <p:txBody>
          <a:bodyPr wrap="none">
            <a:spAutoFit/>
          </a:bodyPr>
          <a:lstStyle/>
          <a:p>
            <a:pPr marL="285750" indent="-285750" algn="ctr">
              <a:lnSpc>
                <a:spcPct val="150000"/>
              </a:lnSpc>
              <a:buFont typeface="Wingdings" panose="05000000000000000000" pitchFamily="2" charset="2"/>
              <a:buChar char="ü"/>
              <a:defRPr/>
            </a:pPr>
            <a:r>
              <a:rPr lang="zh-CN" altLang="en-US" sz="1600" dirty="0">
                <a:latin typeface="+mn-ea"/>
                <a:cs typeface="Calibri" panose="020F0502020204030204" pitchFamily="34" charset="0"/>
              </a:rPr>
              <a:t>一种盐酸氨溴索化合物的精制方法（原料药）</a:t>
            </a:r>
            <a:r>
              <a:rPr lang="zh-CN" altLang="en-US" sz="800" dirty="0">
                <a:latin typeface="+mn-ea"/>
                <a:cs typeface="Calibri" panose="020F0502020204030204" pitchFamily="34" charset="0"/>
              </a:rPr>
              <a:t>证书号第</a:t>
            </a:r>
            <a:r>
              <a:rPr lang="pt-BR" altLang="zh-CN" sz="800" dirty="0">
                <a:latin typeface="+mn-ea"/>
                <a:cs typeface="Calibri" panose="020F0502020204030204" pitchFamily="34" charset="0"/>
              </a:rPr>
              <a:t>1252856</a:t>
            </a:r>
            <a:r>
              <a:rPr lang="zh-CN" altLang="en-US" sz="800" dirty="0" smtClean="0">
                <a:latin typeface="+mn-ea"/>
                <a:cs typeface="Calibri" panose="020F0502020204030204" pitchFamily="34" charset="0"/>
              </a:rPr>
              <a:t>号</a:t>
            </a:r>
            <a:endParaRPr lang="en-US" altLang="zh-CN" sz="800" dirty="0">
              <a:latin typeface="+mn-ea"/>
              <a:cs typeface="Calibri" panose="020F0502020204030204" pitchFamily="34" charset="0"/>
            </a:endParaRPr>
          </a:p>
          <a:p>
            <a:pPr marL="285750" indent="-285750" algn="ctr">
              <a:lnSpc>
                <a:spcPct val="150000"/>
              </a:lnSpc>
              <a:buFont typeface="Wingdings" panose="05000000000000000000" pitchFamily="2" charset="2"/>
              <a:buChar char="ü"/>
              <a:defRPr/>
            </a:pPr>
            <a:r>
              <a:rPr lang="zh-CN" altLang="en-US" sz="1600" dirty="0" smtClean="0">
                <a:latin typeface="+mn-ea"/>
                <a:cs typeface="Calibri" panose="020F0502020204030204" pitchFamily="34" charset="0"/>
              </a:rPr>
              <a:t> 一</a:t>
            </a:r>
            <a:r>
              <a:rPr lang="zh-CN" altLang="en-US" sz="1600" dirty="0">
                <a:latin typeface="+mn-ea"/>
                <a:cs typeface="Calibri" panose="020F0502020204030204" pitchFamily="34" charset="0"/>
              </a:rPr>
              <a:t>种呼吸系统药物口服喷雾剂的制备方法 </a:t>
            </a:r>
            <a:r>
              <a:rPr lang="zh-CN" altLang="en-US" sz="800" dirty="0">
                <a:latin typeface="+mn-ea"/>
                <a:cs typeface="Calibri" panose="020F0502020204030204" pitchFamily="34" charset="0"/>
              </a:rPr>
              <a:t>申请号：</a:t>
            </a:r>
            <a:r>
              <a:rPr lang="en-US" altLang="zh-CN" sz="800" dirty="0" smtClean="0">
                <a:latin typeface="+mn-ea"/>
                <a:cs typeface="Calibri" panose="020F0502020204030204" pitchFamily="34" charset="0"/>
              </a:rPr>
              <a:t>202011154237.7</a:t>
            </a:r>
          </a:p>
          <a:p>
            <a:pPr marL="285750" lvl="0" indent="-285750" algn="ctr">
              <a:lnSpc>
                <a:spcPct val="150000"/>
              </a:lnSpc>
              <a:buFont typeface="Wingdings" panose="05000000000000000000" pitchFamily="2" charset="2"/>
              <a:buChar char="ü"/>
              <a:defRPr/>
            </a:pPr>
            <a:r>
              <a:rPr lang="zh-CN" altLang="en-US" sz="1600" dirty="0" smtClean="0">
                <a:latin typeface="+mn-ea"/>
                <a:cs typeface="Calibri" panose="020F0502020204030204" pitchFamily="34" charset="0"/>
              </a:rPr>
              <a:t> 一</a:t>
            </a:r>
            <a:r>
              <a:rPr lang="zh-CN" altLang="en-US" sz="1600" dirty="0">
                <a:latin typeface="+mn-ea"/>
                <a:cs typeface="Calibri" panose="020F0502020204030204" pitchFamily="34" charset="0"/>
              </a:rPr>
              <a:t>种呼吸系统药物口服喷雾剂及制备方法 </a:t>
            </a:r>
            <a:r>
              <a:rPr lang="zh-CN" altLang="en-US" sz="800" dirty="0">
                <a:latin typeface="+mn-ea"/>
                <a:cs typeface="Calibri" panose="020F0502020204030204" pitchFamily="34" charset="0"/>
              </a:rPr>
              <a:t>申请号：</a:t>
            </a:r>
            <a:r>
              <a:rPr lang="en-US" altLang="zh-CN" sz="800" dirty="0" smtClean="0">
                <a:latin typeface="+mn-ea"/>
                <a:cs typeface="Calibri" panose="020F0502020204030204" pitchFamily="34" charset="0"/>
              </a:rPr>
              <a:t>202011155459.0</a:t>
            </a:r>
          </a:p>
          <a:p>
            <a:pPr marL="285750" lvl="0" indent="-285750" algn="ctr">
              <a:lnSpc>
                <a:spcPct val="150000"/>
              </a:lnSpc>
              <a:buFont typeface="Wingdings" panose="05000000000000000000" pitchFamily="2" charset="2"/>
              <a:buChar char="ü"/>
              <a:defRPr/>
            </a:pPr>
            <a:r>
              <a:rPr lang="zh-CN" altLang="en-US" sz="1600" dirty="0" smtClean="0">
                <a:latin typeface="+mn-ea"/>
                <a:cs typeface="Calibri" panose="020F0502020204030204" pitchFamily="34" charset="0"/>
              </a:rPr>
              <a:t> 一</a:t>
            </a:r>
            <a:r>
              <a:rPr lang="zh-CN" altLang="en-US" sz="1600" dirty="0">
                <a:latin typeface="+mn-ea"/>
                <a:cs typeface="Calibri" panose="020F0502020204030204" pitchFamily="34" charset="0"/>
              </a:rPr>
              <a:t>种盐酸氨溴索口腔喷雾剂及制备方法 </a:t>
            </a:r>
            <a:r>
              <a:rPr lang="zh-CN" altLang="en-US" sz="1600" dirty="0" smtClean="0">
                <a:latin typeface="+mn-ea"/>
                <a:cs typeface="Calibri" panose="020F0502020204030204" pitchFamily="34" charset="0"/>
              </a:rPr>
              <a:t>   </a:t>
            </a:r>
            <a:r>
              <a:rPr lang="zh-CN" altLang="en-US" sz="800" dirty="0" smtClean="0">
                <a:latin typeface="+mn-ea"/>
                <a:cs typeface="Calibri" panose="020F0502020204030204" pitchFamily="34" charset="0"/>
              </a:rPr>
              <a:t>申请</a:t>
            </a:r>
            <a:r>
              <a:rPr lang="zh-CN" altLang="en-US" sz="800" dirty="0">
                <a:latin typeface="+mn-ea"/>
                <a:cs typeface="Calibri" panose="020F0502020204030204" pitchFamily="34" charset="0"/>
              </a:rPr>
              <a:t>号：</a:t>
            </a:r>
            <a:r>
              <a:rPr lang="en-US" altLang="zh-CN" sz="800" dirty="0">
                <a:latin typeface="+mn-ea"/>
                <a:cs typeface="Calibri" panose="020F0502020204030204" pitchFamily="34" charset="0"/>
              </a:rPr>
              <a:t>202110991013.X</a:t>
            </a:r>
            <a:endParaRPr lang="zh-CN" altLang="en-US" sz="800" dirty="0">
              <a:latin typeface="+mn-ea"/>
              <a:cs typeface="Calibri" panose="020F0502020204030204" pitchFamily="34" charset="0"/>
            </a:endParaRPr>
          </a:p>
          <a:p>
            <a:pPr marL="171450" lvl="0" indent="-171450" algn="ctr">
              <a:buFont typeface="Wingdings" panose="05000000000000000000" pitchFamily="2" charset="2"/>
              <a:buChar char="ü"/>
              <a:defRPr/>
            </a:pPr>
            <a:endParaRPr lang="zh-CN" altLang="en-US" sz="800" dirty="0">
              <a:latin typeface="+mn-ea"/>
              <a:cs typeface="Calibri" panose="020F0502020204030204" pitchFamily="34" charset="0"/>
            </a:endParaRPr>
          </a:p>
          <a:p>
            <a:pPr marL="171450" indent="-171450" algn="ctr">
              <a:buFont typeface="Wingdings" panose="05000000000000000000" pitchFamily="2" charset="2"/>
              <a:buChar char="ü"/>
              <a:defRPr/>
            </a:pPr>
            <a:endParaRPr lang="en-US" altLang="zh-CN" sz="800" dirty="0">
              <a:latin typeface="+mn-ea"/>
              <a:cs typeface="Calibri" panose="020F0502020204030204" pitchFamily="34" charset="0"/>
            </a:endParaRPr>
          </a:p>
          <a:p>
            <a:pPr marL="285750" lvl="0" indent="-285750" algn="ctr">
              <a:buFont typeface="Wingdings" panose="05000000000000000000" pitchFamily="2" charset="2"/>
              <a:buChar char="ü"/>
              <a:defRPr/>
            </a:pPr>
            <a:endParaRPr lang="zh-CN" altLang="en-US" sz="1600" dirty="0">
              <a:latin typeface="+mn-ea"/>
              <a:cs typeface="Calibri" panose="020F0502020204030204" pitchFamily="34" charset="0"/>
            </a:endParaRPr>
          </a:p>
        </p:txBody>
      </p:sp>
      <p:sp>
        <p:nvSpPr>
          <p:cNvPr id="48" name="íśľíḓe">
            <a:extLst>
              <a:ext uri="{FF2B5EF4-FFF2-40B4-BE49-F238E27FC236}">
                <a16:creationId xmlns:a16="http://schemas.microsoft.com/office/drawing/2014/main" id="{7A93B305-536C-4EAF-B595-8DFB285FC645}"/>
              </a:ext>
            </a:extLst>
          </p:cNvPr>
          <p:cNvSpPr/>
          <p:nvPr/>
        </p:nvSpPr>
        <p:spPr>
          <a:xfrm>
            <a:off x="947890" y="2795089"/>
            <a:ext cx="6250856" cy="603728"/>
          </a:xfrm>
          <a:prstGeom prst="roundRect">
            <a:avLst>
              <a:gd name="adj" fmla="val 0"/>
            </a:avLst>
          </a:prstGeom>
          <a:solidFill>
            <a:schemeClr val="accent1">
              <a:lumMod val="75000"/>
            </a:schemeClr>
          </a:solidFill>
          <a:ln w="6055" cap="flat">
            <a:noFill/>
            <a:prstDash val="solid"/>
            <a:miter/>
          </a:ln>
        </p:spPr>
        <p:txBody>
          <a:bodyPr rtlCol="0" anchor="ctr"/>
          <a:lstStyle/>
          <a:p>
            <a:pPr algn="ctr">
              <a:defRPr/>
            </a:pPr>
            <a:r>
              <a:rPr lang="en-US" altLang="zh-CN" sz="2000" b="1" dirty="0" smtClean="0">
                <a:solidFill>
                  <a:schemeClr val="bg1"/>
                </a:solidFill>
                <a:latin typeface="Calibri" panose="020F0502020204030204" pitchFamily="34" charset="0"/>
                <a:ea typeface="微软雅黑" panose="020B0503020204020204" pitchFamily="34" charset="-122"/>
                <a:cs typeface="Calibri" panose="020F0502020204030204" pitchFamily="34" charset="0"/>
              </a:rPr>
              <a:t>2.4</a:t>
            </a:r>
            <a:r>
              <a:rPr lang="zh-CN" altLang="en-US" sz="2000" b="1" dirty="0">
                <a:solidFill>
                  <a:schemeClr val="bg1"/>
                </a:solidFill>
                <a:latin typeface="Calibri" panose="020F0502020204030204" pitchFamily="34" charset="0"/>
                <a:ea typeface="微软雅黑" panose="020B0503020204020204" pitchFamily="34" charset="-122"/>
                <a:cs typeface="Calibri" panose="020F0502020204030204" pitchFamily="34" charset="0"/>
              </a:rPr>
              <a:t>类新药</a:t>
            </a:r>
            <a:endParaRPr lang="en-US" altLang="zh-CN" sz="20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3" name="矩形 2"/>
          <p:cNvSpPr/>
          <p:nvPr/>
        </p:nvSpPr>
        <p:spPr>
          <a:xfrm>
            <a:off x="947890" y="4184816"/>
            <a:ext cx="6259304" cy="1717896"/>
          </a:xfrm>
          <a:prstGeom prst="rect">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4241" y="419573"/>
            <a:ext cx="9512540" cy="523220"/>
          </a:xfrm>
          <a:prstGeom prst="rect">
            <a:avLst/>
          </a:prstGeom>
        </p:spPr>
        <p:txBody>
          <a:bodyPr wrap="none">
            <a:spAutoFit/>
          </a:bodyPr>
          <a:lstStyle/>
          <a:p>
            <a:r>
              <a:rPr lang="zh-CN" altLang="en-US" sz="2400" b="1" dirty="0">
                <a:latin typeface="+mn-ea"/>
              </a:rPr>
              <a:t>盐酸氨溴索喷雾</a:t>
            </a:r>
            <a:r>
              <a:rPr lang="zh-CN" altLang="en-US" sz="2400" b="1" dirty="0" smtClean="0">
                <a:latin typeface="+mn-ea"/>
              </a:rPr>
              <a:t>剂是国家</a:t>
            </a:r>
            <a:r>
              <a:rPr lang="zh-CN" altLang="en-US" sz="2800" b="1" dirty="0">
                <a:latin typeface="+mn-ea"/>
              </a:rPr>
              <a:t>“</a:t>
            </a:r>
            <a:r>
              <a:rPr lang="zh-CN" altLang="en-US" sz="2400" b="1" dirty="0">
                <a:latin typeface="+mn-ea"/>
              </a:rPr>
              <a:t>重大新药创制”专项支持成果，创新专利</a:t>
            </a:r>
            <a:endParaRPr lang="zh-CN" altLang="en-US" sz="2800" b="1" dirty="0">
              <a:latin typeface="+mn-ea"/>
            </a:endParaRPr>
          </a:p>
        </p:txBody>
      </p:sp>
      <p:sp>
        <p:nvSpPr>
          <p:cNvPr id="28" name="矩形 27"/>
          <p:cNvSpPr/>
          <p:nvPr/>
        </p:nvSpPr>
        <p:spPr>
          <a:xfrm>
            <a:off x="11182350" y="1"/>
            <a:ext cx="1009650" cy="304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创新性</a:t>
            </a:r>
            <a:endParaRPr lang="zh-CN" altLang="en-US" sz="1600" b="1" dirty="0"/>
          </a:p>
        </p:txBody>
      </p:sp>
    </p:spTree>
    <p:extLst>
      <p:ext uri="{BB962C8B-B14F-4D97-AF65-F5344CB8AC3E}">
        <p14:creationId xmlns:p14="http://schemas.microsoft.com/office/powerpoint/2010/main" val="3780668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2"/>
          <p:cNvSpPr txBox="1">
            <a:spLocks/>
          </p:cNvSpPr>
          <p:nvPr/>
        </p:nvSpPr>
        <p:spPr>
          <a:xfrm>
            <a:off x="-2416629" y="6452058"/>
            <a:ext cx="2909888" cy="206381"/>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10</a:t>
            </a:r>
            <a:endParaRPr lang="zh-CN" altLang="en-US" dirty="0"/>
          </a:p>
        </p:txBody>
      </p:sp>
      <p:sp>
        <p:nvSpPr>
          <p:cNvPr id="19" name="Rounded Rectangle 18"/>
          <p:cNvSpPr/>
          <p:nvPr/>
        </p:nvSpPr>
        <p:spPr>
          <a:xfrm>
            <a:off x="2419005" y="1812135"/>
            <a:ext cx="7489766" cy="717515"/>
          </a:xfrm>
          <a:prstGeom prst="roundRect">
            <a:avLst/>
          </a:prstGeom>
          <a:noFill/>
          <a:ln w="25400" cap="flat">
            <a:noFill/>
            <a:prstDash val="solid"/>
            <a:miter/>
          </a:ln>
          <a:scene3d>
            <a:camera prst="orthographicFront"/>
            <a:lightRig rig="threePt" dir="t"/>
          </a:scene3d>
          <a:sp3d>
            <a:bevelT w="38100" h="38100"/>
            <a:bevelB w="25400" h="25400"/>
          </a:sp3d>
        </p:spPr>
        <p:txBody>
          <a:bodyPr rtlCol="0" anchor="ctr"/>
          <a:lstStyle/>
          <a:p>
            <a:pPr>
              <a:lnSpc>
                <a:spcPct val="130000"/>
              </a:lnSpc>
            </a:pPr>
            <a:r>
              <a:rPr lang="zh-CN" altLang="en-US" sz="1400" i="1" dirty="0">
                <a:latin typeface="+mn-ea"/>
              </a:rPr>
              <a:t>根据中国大陆</a:t>
            </a:r>
            <a:r>
              <a:rPr lang="en-US" altLang="zh-CN" sz="1400" i="1" dirty="0">
                <a:latin typeface="+mn-ea"/>
              </a:rPr>
              <a:t>2~6</a:t>
            </a:r>
            <a:r>
              <a:rPr lang="zh-CN" altLang="en-US" sz="1400" i="1" dirty="0">
                <a:latin typeface="+mn-ea"/>
              </a:rPr>
              <a:t>岁儿童总数</a:t>
            </a:r>
            <a:r>
              <a:rPr lang="en-US" altLang="zh-CN" sz="1400" i="1" baseline="30000" dirty="0">
                <a:latin typeface="+mn-ea"/>
                <a:cs typeface="Calibri" panose="020F0502020204030204" pitchFamily="34" charset="0"/>
              </a:rPr>
              <a:t>[1] </a:t>
            </a:r>
            <a:r>
              <a:rPr lang="zh-CN" altLang="en-US" sz="1400" i="1" dirty="0">
                <a:latin typeface="+mn-ea"/>
              </a:rPr>
              <a:t>、所有目标疾病（</a:t>
            </a:r>
            <a:r>
              <a:rPr lang="zh-CN" altLang="en-US" sz="1400" dirty="0"/>
              <a:t>急性上呼吸道感染</a:t>
            </a:r>
            <a:r>
              <a:rPr lang="en-US" altLang="zh-CN" sz="1400" i="1" baseline="30000" dirty="0">
                <a:latin typeface="+mn-ea"/>
                <a:cs typeface="Calibri" panose="020F0502020204030204" pitchFamily="34" charset="0"/>
              </a:rPr>
              <a:t>[2] </a:t>
            </a:r>
            <a:r>
              <a:rPr lang="zh-CN" altLang="en-US" sz="1400" dirty="0"/>
              <a:t>、肺炎</a:t>
            </a:r>
            <a:r>
              <a:rPr lang="en-US" altLang="zh-CN" sz="1400" i="1" baseline="30000" dirty="0">
                <a:latin typeface="+mn-ea"/>
                <a:cs typeface="Calibri" panose="020F0502020204030204" pitchFamily="34" charset="0"/>
              </a:rPr>
              <a:t>[3]</a:t>
            </a:r>
            <a:r>
              <a:rPr lang="zh-CN" altLang="en-US" sz="1400" dirty="0"/>
              <a:t>和支气管炎</a:t>
            </a:r>
            <a:r>
              <a:rPr lang="en-US" altLang="zh-CN" sz="1400" i="1" baseline="30000" dirty="0">
                <a:latin typeface="+mn-ea"/>
                <a:cs typeface="Calibri" panose="020F0502020204030204" pitchFamily="34" charset="0"/>
              </a:rPr>
              <a:t>[4]</a:t>
            </a:r>
            <a:r>
              <a:rPr lang="zh-CN" altLang="en-US" sz="1400" dirty="0"/>
              <a:t>等</a:t>
            </a:r>
            <a:r>
              <a:rPr lang="zh-CN" altLang="en-US" sz="1400" i="1" dirty="0">
                <a:latin typeface="+mn-ea"/>
              </a:rPr>
              <a:t>）的祛痰用药占比</a:t>
            </a:r>
            <a:r>
              <a:rPr lang="en-US" altLang="zh-CN" sz="1400" i="1" baseline="30000" dirty="0">
                <a:latin typeface="+mn-ea"/>
                <a:cs typeface="Calibri" panose="020F0502020204030204" pitchFamily="34" charset="0"/>
              </a:rPr>
              <a:t>[5]</a:t>
            </a:r>
            <a:r>
              <a:rPr lang="zh-CN" altLang="en-US" sz="1400" i="1" smtClean="0">
                <a:latin typeface="+mn-ea"/>
              </a:rPr>
              <a:t>等 </a:t>
            </a:r>
            <a:r>
              <a:rPr lang="zh-CN" altLang="en-US" sz="1400" smtClean="0"/>
              <a:t>推算</a:t>
            </a:r>
            <a:r>
              <a:rPr lang="en-US" altLang="zh-CN" sz="1400" dirty="0"/>
              <a:t>2022</a:t>
            </a:r>
            <a:r>
              <a:rPr lang="zh-CN" altLang="en-US" sz="1400" dirty="0"/>
              <a:t>年该年龄段医院内使用祛痰药约为</a:t>
            </a:r>
            <a:r>
              <a:rPr lang="en-US" altLang="zh-CN" sz="1400" dirty="0"/>
              <a:t>18.8</a:t>
            </a:r>
            <a:r>
              <a:rPr lang="zh-CN" altLang="en-US" sz="1400" dirty="0"/>
              <a:t>百万人次</a:t>
            </a:r>
            <a:r>
              <a:rPr lang="zh-CN" altLang="en-US" sz="1400" b="1" dirty="0">
                <a:latin typeface="+mj-ea"/>
              </a:rPr>
              <a:t>。</a:t>
            </a:r>
            <a:endParaRPr lang="en-US" altLang="zh-CN" sz="1400" b="1" dirty="0">
              <a:latin typeface="+mj-ea"/>
            </a:endParaRPr>
          </a:p>
        </p:txBody>
      </p:sp>
      <p:sp>
        <p:nvSpPr>
          <p:cNvPr id="25" name="Rounded Rectangle 18"/>
          <p:cNvSpPr/>
          <p:nvPr/>
        </p:nvSpPr>
        <p:spPr>
          <a:xfrm>
            <a:off x="2914650" y="2672909"/>
            <a:ext cx="8399084" cy="780183"/>
          </a:xfrm>
          <a:prstGeom prst="roundRect">
            <a:avLst/>
          </a:prstGeom>
          <a:noFill/>
          <a:ln w="25400" cap="flat">
            <a:noFill/>
            <a:prstDash val="solid"/>
            <a:miter/>
          </a:ln>
          <a:scene3d>
            <a:camera prst="orthographicFront"/>
            <a:lightRig rig="threePt" dir="t"/>
          </a:scene3d>
          <a:sp3d>
            <a:bevelT w="38100" h="38100"/>
            <a:bevelB w="25400" h="25400"/>
          </a:sp3d>
        </p:spPr>
        <p:txBody>
          <a:bodyPr rtlCol="0" anchor="ctr"/>
          <a:lstStyle/>
          <a:p>
            <a:r>
              <a:rPr lang="zh-CN" altLang="en-US" sz="1600" dirty="0">
                <a:latin typeface="+mn-ea"/>
              </a:rPr>
              <a:t>盐酸氨溴索在儿科中应用广泛</a:t>
            </a:r>
            <a:r>
              <a:rPr lang="zh-CN" altLang="en-US" sz="1600" dirty="0" smtClean="0">
                <a:latin typeface="+mn-ea"/>
              </a:rPr>
              <a:t>，目录内 </a:t>
            </a:r>
            <a:r>
              <a:rPr lang="zh-CN" altLang="en-US" sz="1600" b="1" dirty="0" smtClean="0">
                <a:solidFill>
                  <a:schemeClr val="accent1">
                    <a:lumMod val="75000"/>
                  </a:schemeClr>
                </a:solidFill>
                <a:latin typeface="+mn-ea"/>
              </a:rPr>
              <a:t>低</a:t>
            </a:r>
            <a:r>
              <a:rPr lang="zh-CN" altLang="en-US" sz="1600" b="1" dirty="0">
                <a:solidFill>
                  <a:schemeClr val="accent1">
                    <a:lumMod val="75000"/>
                  </a:schemeClr>
                </a:solidFill>
                <a:latin typeface="+mn-ea"/>
              </a:rPr>
              <a:t>龄儿童适用</a:t>
            </a:r>
            <a:r>
              <a:rPr lang="zh-CN" altLang="en-US" sz="1600" b="1" dirty="0" smtClean="0">
                <a:solidFill>
                  <a:schemeClr val="accent1">
                    <a:lumMod val="75000"/>
                  </a:schemeClr>
                </a:solidFill>
                <a:latin typeface="+mn-ea"/>
              </a:rPr>
              <a:t>剂型不足</a:t>
            </a:r>
            <a:r>
              <a:rPr lang="zh-CN" altLang="en-US" sz="1600" b="1" dirty="0" smtClean="0">
                <a:latin typeface="+mn-ea"/>
              </a:rPr>
              <a:t>，</a:t>
            </a:r>
            <a:r>
              <a:rPr lang="zh-CN" altLang="en-US" sz="1600" dirty="0">
                <a:latin typeface="+mn-ea"/>
              </a:rPr>
              <a:t>本品</a:t>
            </a:r>
            <a:r>
              <a:rPr lang="zh-CN" altLang="en-US" sz="1600" dirty="0" smtClean="0">
                <a:latin typeface="+mn-ea"/>
              </a:rPr>
              <a:t>可 </a:t>
            </a:r>
            <a:r>
              <a:rPr lang="zh-CN" altLang="en-US" sz="1600" b="1" dirty="0" smtClean="0">
                <a:solidFill>
                  <a:schemeClr val="accent1">
                    <a:lumMod val="75000"/>
                  </a:schemeClr>
                </a:solidFill>
                <a:latin typeface="+mn-ea"/>
              </a:rPr>
              <a:t>填补 </a:t>
            </a:r>
            <a:r>
              <a:rPr lang="zh-CN" altLang="en-US" sz="1600" dirty="0" smtClean="0">
                <a:latin typeface="+mn-ea"/>
              </a:rPr>
              <a:t>目前</a:t>
            </a:r>
            <a:r>
              <a:rPr lang="zh-CN" altLang="en-US" sz="1600" dirty="0">
                <a:latin typeface="+mn-ea"/>
              </a:rPr>
              <a:t>医保目录</a:t>
            </a:r>
            <a:r>
              <a:rPr lang="zh-CN" altLang="en-US" sz="1600" dirty="0" smtClean="0">
                <a:latin typeface="+mn-ea"/>
              </a:rPr>
              <a:t>中 </a:t>
            </a:r>
            <a:r>
              <a:rPr lang="zh-CN" altLang="en-US" sz="1600" b="1" dirty="0" smtClean="0">
                <a:solidFill>
                  <a:schemeClr val="accent1">
                    <a:lumMod val="75000"/>
                  </a:schemeClr>
                </a:solidFill>
                <a:latin typeface="+mn-ea"/>
              </a:rPr>
              <a:t>口服</a:t>
            </a:r>
            <a:r>
              <a:rPr lang="zh-CN" altLang="en-US" sz="1600" b="1" dirty="0">
                <a:solidFill>
                  <a:schemeClr val="accent1">
                    <a:lumMod val="75000"/>
                  </a:schemeClr>
                </a:solidFill>
                <a:latin typeface="+mn-ea"/>
              </a:rPr>
              <a:t>喷雾剂型的空白</a:t>
            </a:r>
            <a:r>
              <a:rPr lang="zh-CN" altLang="en-US" sz="1600" b="1" dirty="0" smtClean="0">
                <a:latin typeface="+mn-ea"/>
              </a:rPr>
              <a:t>，</a:t>
            </a:r>
            <a:r>
              <a:rPr lang="zh-CN" altLang="en-US" sz="1600" dirty="0" smtClean="0">
                <a:latin typeface="+mn-ea"/>
              </a:rPr>
              <a:t>减少低龄儿童因为服药困难，导致遗撒，呕吐和窒息的风险。</a:t>
            </a:r>
            <a:endParaRPr lang="zh-CN" altLang="en-US" sz="1600" dirty="0">
              <a:latin typeface="+mn-ea"/>
            </a:endParaRPr>
          </a:p>
        </p:txBody>
      </p:sp>
      <p:sp>
        <p:nvSpPr>
          <p:cNvPr id="31" name="Rounded Rectangle 18"/>
          <p:cNvSpPr/>
          <p:nvPr/>
        </p:nvSpPr>
        <p:spPr>
          <a:xfrm>
            <a:off x="2963171" y="3601900"/>
            <a:ext cx="8399247" cy="1011726"/>
          </a:xfrm>
          <a:prstGeom prst="roundRect">
            <a:avLst/>
          </a:prstGeom>
          <a:noFill/>
          <a:ln w="25400" cap="flat">
            <a:noFill/>
            <a:prstDash val="solid"/>
            <a:miter/>
          </a:ln>
          <a:scene3d>
            <a:camera prst="orthographicFront"/>
            <a:lightRig rig="threePt" dir="t"/>
          </a:scene3d>
          <a:sp3d>
            <a:bevelT w="38100" h="38100"/>
            <a:bevelB w="25400" h="25400"/>
          </a:sp3d>
        </p:spPr>
        <p:txBody>
          <a:bodyPr rtlCol="0" anchor="ctr"/>
          <a:lstStyle/>
          <a:p>
            <a:r>
              <a:rPr lang="zh-CN" altLang="en-US" sz="1600" dirty="0" smtClean="0">
                <a:latin typeface="+mn-ea"/>
              </a:rPr>
              <a:t>明确规定 </a:t>
            </a:r>
            <a:r>
              <a:rPr lang="en-US" altLang="zh-CN" sz="1600" b="1" dirty="0" smtClean="0">
                <a:solidFill>
                  <a:schemeClr val="accent1">
                    <a:lumMod val="75000"/>
                  </a:schemeClr>
                </a:solidFill>
                <a:latin typeface="+mn-ea"/>
              </a:rPr>
              <a:t>2-6</a:t>
            </a:r>
            <a:r>
              <a:rPr lang="zh-CN" altLang="en-US" sz="1600" b="1" dirty="0">
                <a:solidFill>
                  <a:schemeClr val="accent1">
                    <a:lumMod val="75000"/>
                  </a:schemeClr>
                </a:solidFill>
                <a:latin typeface="+mn-ea"/>
              </a:rPr>
              <a:t>岁适用人群</a:t>
            </a:r>
            <a:r>
              <a:rPr lang="zh-CN" altLang="en-US" sz="1600" b="1" dirty="0">
                <a:latin typeface="+mn-ea"/>
              </a:rPr>
              <a:t>、</a:t>
            </a:r>
            <a:r>
              <a:rPr lang="zh-CN" altLang="en-US" sz="1600" dirty="0">
                <a:latin typeface="+mn-ea"/>
              </a:rPr>
              <a:t>适应症和用法</a:t>
            </a:r>
            <a:r>
              <a:rPr lang="zh-CN" altLang="en-US" sz="1600" dirty="0" smtClean="0">
                <a:latin typeface="+mn-ea"/>
              </a:rPr>
              <a:t>用量明确</a:t>
            </a:r>
            <a:r>
              <a:rPr lang="zh-CN" altLang="en-US" sz="1600" b="1" dirty="0" smtClean="0">
                <a:latin typeface="+mn-ea"/>
              </a:rPr>
              <a:t>，</a:t>
            </a:r>
            <a:r>
              <a:rPr lang="zh-CN" altLang="en-US" sz="1600" b="1" dirty="0" smtClean="0">
                <a:solidFill>
                  <a:schemeClr val="accent1">
                    <a:lumMod val="75000"/>
                  </a:schemeClr>
                </a:solidFill>
                <a:latin typeface="+mn-ea"/>
              </a:rPr>
              <a:t>说明书书写规范</a:t>
            </a:r>
            <a:r>
              <a:rPr lang="zh-CN" altLang="en-US" sz="1600" b="1" dirty="0" smtClean="0">
                <a:latin typeface="+mn-ea"/>
              </a:rPr>
              <a:t>，</a:t>
            </a:r>
            <a:r>
              <a:rPr lang="zh-CN" altLang="en-US" sz="1600" b="1" dirty="0" smtClean="0">
                <a:solidFill>
                  <a:schemeClr val="accent1">
                    <a:lumMod val="75000"/>
                  </a:schemeClr>
                </a:solidFill>
                <a:latin typeface="+mn-ea"/>
              </a:rPr>
              <a:t>避免</a:t>
            </a:r>
            <a:r>
              <a:rPr lang="zh-CN" altLang="en-US" sz="1600" b="1" dirty="0">
                <a:solidFill>
                  <a:schemeClr val="accent1">
                    <a:lumMod val="75000"/>
                  </a:schemeClr>
                </a:solidFill>
                <a:latin typeface="+mn-ea"/>
              </a:rPr>
              <a:t>临床</a:t>
            </a:r>
            <a:r>
              <a:rPr lang="zh-CN" altLang="en-US" sz="1600" b="1" dirty="0" smtClean="0">
                <a:solidFill>
                  <a:schemeClr val="accent1">
                    <a:lumMod val="75000"/>
                  </a:schemeClr>
                </a:solidFill>
                <a:latin typeface="+mn-ea"/>
              </a:rPr>
              <a:t>滥用</a:t>
            </a:r>
            <a:r>
              <a:rPr lang="zh-CN" altLang="en-US" sz="1600" b="1" dirty="0">
                <a:latin typeface="+mn-ea"/>
              </a:rPr>
              <a:t>；</a:t>
            </a:r>
            <a:r>
              <a:rPr lang="zh-CN" altLang="en-US" sz="1600" dirty="0" smtClean="0">
                <a:latin typeface="+mn-ea"/>
              </a:rPr>
              <a:t>临床对于 </a:t>
            </a:r>
            <a:r>
              <a:rPr lang="zh-CN" altLang="en-US" sz="1600" b="1" dirty="0" smtClean="0">
                <a:solidFill>
                  <a:schemeClr val="accent1">
                    <a:lumMod val="75000"/>
                  </a:schemeClr>
                </a:solidFill>
                <a:latin typeface="+mn-ea"/>
              </a:rPr>
              <a:t>盐酸</a:t>
            </a:r>
            <a:r>
              <a:rPr lang="zh-CN" altLang="en-US" sz="1600" b="1" dirty="0">
                <a:solidFill>
                  <a:schemeClr val="accent1">
                    <a:lumMod val="75000"/>
                  </a:schemeClr>
                </a:solidFill>
                <a:latin typeface="+mn-ea"/>
              </a:rPr>
              <a:t>氨溴索使用经验丰富</a:t>
            </a:r>
            <a:r>
              <a:rPr lang="zh-CN" altLang="en-US" sz="1600" b="1" dirty="0">
                <a:latin typeface="+mn-ea"/>
              </a:rPr>
              <a:t>，</a:t>
            </a:r>
            <a:r>
              <a:rPr lang="zh-CN" altLang="en-US" sz="1600" dirty="0">
                <a:latin typeface="+mn-ea"/>
              </a:rPr>
              <a:t>可保障儿童用药安全和有效</a:t>
            </a:r>
            <a:r>
              <a:rPr lang="zh-CN" altLang="en-US" sz="1600" b="1" dirty="0">
                <a:solidFill>
                  <a:schemeClr val="accent1">
                    <a:lumMod val="75000"/>
                  </a:schemeClr>
                </a:solidFill>
                <a:latin typeface="+mn-ea"/>
              </a:rPr>
              <a:t>，管理难度小</a:t>
            </a:r>
            <a:r>
              <a:rPr lang="zh-CN" altLang="en-US" sz="1600" b="1" dirty="0">
                <a:latin typeface="+mn-ea"/>
              </a:rPr>
              <a:t>。</a:t>
            </a:r>
          </a:p>
        </p:txBody>
      </p:sp>
      <p:sp>
        <p:nvSpPr>
          <p:cNvPr id="38" name="Rounded Rectangle 12"/>
          <p:cNvSpPr/>
          <p:nvPr/>
        </p:nvSpPr>
        <p:spPr>
          <a:xfrm>
            <a:off x="9724997" y="6292548"/>
            <a:ext cx="2110289" cy="387060"/>
          </a:xfrm>
          <a:prstGeom prst="roundRect">
            <a:avLst/>
          </a:prstGeom>
          <a:solidFill>
            <a:srgbClr val="56A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600" b="1" dirty="0" smtClean="0">
                <a:solidFill>
                  <a:schemeClr val="bg1"/>
                </a:solidFill>
                <a:latin typeface="Calibri" panose="020F0502020204030204" pitchFamily="34" charset="0"/>
                <a:ea typeface="微软雅黑" panose="020B0503020204020204" pitchFamily="34" charset="-122"/>
                <a:cs typeface="Calibri" panose="020F0502020204030204" pitchFamily="34" charset="0"/>
              </a:rPr>
              <a:t>儿童专用药</a:t>
            </a:r>
            <a:endParaRPr lang="en-US" altLang="zh-CN" sz="16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32" name="矩形 31"/>
          <p:cNvSpPr/>
          <p:nvPr/>
        </p:nvSpPr>
        <p:spPr>
          <a:xfrm>
            <a:off x="154246" y="5723260"/>
            <a:ext cx="7903904" cy="1061829"/>
          </a:xfrm>
          <a:prstGeom prst="rect">
            <a:avLst/>
          </a:prstGeom>
        </p:spPr>
        <p:txBody>
          <a:bodyPr wrap="square" anchor="ctr">
            <a:spAutoFit/>
          </a:bodyPr>
          <a:lstStyle/>
          <a:p>
            <a:pPr indent="381000"/>
            <a:r>
              <a:rPr lang="zh-CN" altLang="en-US" sz="700" kern="100" dirty="0">
                <a:latin typeface="+mj-ea"/>
                <a:cs typeface="Times New Roman" panose="02020603050405020304" pitchFamily="18" charset="0"/>
              </a:rPr>
              <a:t>参考文献：</a:t>
            </a:r>
            <a:endParaRPr lang="en-US" altLang="zh-CN" sz="700" kern="100" dirty="0">
              <a:latin typeface="+mj-ea"/>
              <a:cs typeface="Times New Roman" panose="02020603050405020304" pitchFamily="18" charset="0"/>
            </a:endParaRPr>
          </a:p>
          <a:p>
            <a:pPr indent="381000"/>
            <a:r>
              <a:rPr lang="en-US" altLang="zh-CN" sz="700" kern="100" dirty="0">
                <a:latin typeface="+mj-ea"/>
                <a:cs typeface="Times New Roman" panose="02020603050405020304" pitchFamily="18" charset="0"/>
              </a:rPr>
              <a:t>1</a:t>
            </a:r>
            <a:r>
              <a:rPr lang="zh-CN" altLang="en-US" sz="700" kern="100" dirty="0">
                <a:latin typeface="+mj-ea"/>
                <a:cs typeface="Times New Roman" panose="02020603050405020304" pitchFamily="18" charset="0"/>
              </a:rPr>
              <a:t>、</a:t>
            </a:r>
            <a:r>
              <a:rPr lang="en-US" altLang="zh-CN" sz="700" kern="100" dirty="0">
                <a:latin typeface="+mj-ea"/>
                <a:cs typeface="Times New Roman" panose="02020603050405020304" pitchFamily="18" charset="0"/>
              </a:rPr>
              <a:t>2022</a:t>
            </a:r>
            <a:r>
              <a:rPr lang="zh-CN" altLang="en-US" sz="700" kern="100" dirty="0">
                <a:latin typeface="+mj-ea"/>
                <a:cs typeface="Times New Roman" panose="02020603050405020304" pitchFamily="18" charset="0"/>
              </a:rPr>
              <a:t>年</a:t>
            </a:r>
            <a:r>
              <a:rPr lang="en-US" altLang="zh-CN" sz="700" kern="100" dirty="0">
                <a:latin typeface="+mj-ea"/>
                <a:cs typeface="Times New Roman" panose="02020603050405020304" pitchFamily="18" charset="0"/>
              </a:rPr>
              <a:t>2~6</a:t>
            </a:r>
            <a:r>
              <a:rPr lang="zh-CN" altLang="en-US" sz="700" kern="100" dirty="0">
                <a:latin typeface="+mj-ea"/>
                <a:cs typeface="Times New Roman" panose="02020603050405020304" pitchFamily="18" charset="0"/>
              </a:rPr>
              <a:t>岁人群数来源于</a:t>
            </a:r>
            <a:r>
              <a:rPr lang="en-US" altLang="zh-CN" sz="700" kern="100" dirty="0">
                <a:latin typeface="+mj-ea"/>
                <a:cs typeface="Times New Roman" panose="02020603050405020304" pitchFamily="18" charset="0"/>
              </a:rPr>
              <a:t>2021</a:t>
            </a:r>
            <a:r>
              <a:rPr lang="zh-CN" altLang="en-US" sz="700" kern="100" dirty="0">
                <a:latin typeface="+mj-ea"/>
                <a:cs typeface="Times New Roman" panose="02020603050405020304" pitchFamily="18" charset="0"/>
              </a:rPr>
              <a:t>年年鉴中</a:t>
            </a:r>
            <a:r>
              <a:rPr lang="en-US" altLang="zh-CN" sz="700" kern="100" dirty="0">
                <a:latin typeface="+mj-ea"/>
                <a:cs typeface="Times New Roman" panose="02020603050405020304" pitchFamily="18" charset="0"/>
              </a:rPr>
              <a:t>2020</a:t>
            </a:r>
            <a:r>
              <a:rPr lang="zh-CN" altLang="en-US" sz="700" kern="100" dirty="0">
                <a:latin typeface="+mj-ea"/>
                <a:cs typeface="Times New Roman" panose="02020603050405020304" pitchFamily="18" charset="0"/>
              </a:rPr>
              <a:t>年</a:t>
            </a:r>
            <a:r>
              <a:rPr lang="en-US" altLang="zh-CN" sz="700" kern="100" dirty="0">
                <a:latin typeface="+mj-ea"/>
                <a:cs typeface="Times New Roman" panose="02020603050405020304" pitchFamily="18" charset="0"/>
              </a:rPr>
              <a:t>0~4</a:t>
            </a:r>
            <a:r>
              <a:rPr lang="zh-CN" altLang="en-US" sz="700" kern="100" dirty="0">
                <a:latin typeface="+mj-ea"/>
                <a:cs typeface="Times New Roman" panose="02020603050405020304" pitchFamily="18" charset="0"/>
              </a:rPr>
              <a:t>岁人群推算而</a:t>
            </a:r>
            <a:r>
              <a:rPr lang="zh-CN" altLang="en-US" sz="700" kern="100" dirty="0" smtClean="0">
                <a:latin typeface="+mj-ea"/>
                <a:cs typeface="Times New Roman" panose="02020603050405020304" pitchFamily="18" charset="0"/>
              </a:rPr>
              <a:t>来</a:t>
            </a:r>
            <a:endParaRPr lang="en-US" altLang="zh-CN" sz="700" kern="100" dirty="0" smtClean="0">
              <a:latin typeface="+mj-ea"/>
              <a:cs typeface="Times New Roman" panose="02020603050405020304" pitchFamily="18" charset="0"/>
            </a:endParaRPr>
          </a:p>
          <a:p>
            <a:pPr indent="381000"/>
            <a:r>
              <a:rPr lang="en-US" altLang="zh-CN" sz="700" kern="100" dirty="0">
                <a:latin typeface="+mj-ea"/>
                <a:cs typeface="Times New Roman" panose="02020603050405020304" pitchFamily="18" charset="0"/>
              </a:rPr>
              <a:t>2</a:t>
            </a:r>
            <a:r>
              <a:rPr lang="zh-CN" altLang="en-US" sz="700" kern="100" dirty="0" smtClean="0">
                <a:latin typeface="+mj-ea"/>
                <a:cs typeface="Times New Roman" panose="02020603050405020304" pitchFamily="18" charset="0"/>
              </a:rPr>
              <a:t>、</a:t>
            </a:r>
            <a:r>
              <a:rPr lang="en-US" altLang="zh-CN" sz="700" kern="100" dirty="0" smtClean="0">
                <a:latin typeface="+mj-ea"/>
                <a:cs typeface="Times New Roman" panose="02020603050405020304" pitchFamily="18" charset="0"/>
              </a:rPr>
              <a:t>2</a:t>
            </a:r>
            <a:r>
              <a:rPr lang="en-US" altLang="zh-CN" sz="700" kern="100" dirty="0">
                <a:latin typeface="+mj-ea"/>
                <a:cs typeface="Times New Roman" panose="02020603050405020304" pitchFamily="18" charset="0"/>
              </a:rPr>
              <a:t>~6</a:t>
            </a:r>
            <a:r>
              <a:rPr lang="zh-CN" altLang="en-US" sz="700" kern="100" dirty="0">
                <a:latin typeface="+mj-ea"/>
                <a:cs typeface="Times New Roman" panose="02020603050405020304" pitchFamily="18" charset="0"/>
              </a:rPr>
              <a:t>岁儿童上呼吸道感染发病率文献</a:t>
            </a:r>
            <a:r>
              <a:rPr lang="en-US" altLang="zh-CN" sz="700" kern="100" dirty="0">
                <a:latin typeface="+mj-ea"/>
                <a:cs typeface="Times New Roman" panose="02020603050405020304" pitchFamily="18" charset="0"/>
              </a:rPr>
              <a:t>《Global burden of upper respiratory infections in 204 countries </a:t>
            </a:r>
            <a:r>
              <a:rPr lang="en-US" altLang="zh-CN" sz="700" kern="100" dirty="0" err="1" smtClean="0">
                <a:latin typeface="+mj-ea"/>
                <a:cs typeface="Times New Roman" panose="02020603050405020304" pitchFamily="18" charset="0"/>
              </a:rPr>
              <a:t>andterritories</a:t>
            </a:r>
            <a:r>
              <a:rPr lang="en-US" altLang="zh-CN" sz="700" kern="100" dirty="0">
                <a:latin typeface="+mj-ea"/>
                <a:cs typeface="Times New Roman" panose="02020603050405020304" pitchFamily="18" charset="0"/>
              </a:rPr>
              <a:t>, from 1990 to 2019》</a:t>
            </a:r>
          </a:p>
          <a:p>
            <a:pPr indent="381000"/>
            <a:r>
              <a:rPr lang="en-US" altLang="zh-CN" sz="700" kern="100" dirty="0">
                <a:latin typeface="+mj-ea"/>
                <a:cs typeface="Times New Roman" panose="02020603050405020304" pitchFamily="18" charset="0"/>
              </a:rPr>
              <a:t>3</a:t>
            </a:r>
            <a:r>
              <a:rPr lang="zh-CN" altLang="en-US" sz="700" kern="100" dirty="0" smtClean="0">
                <a:latin typeface="+mj-ea"/>
                <a:cs typeface="Times New Roman" panose="02020603050405020304" pitchFamily="18" charset="0"/>
              </a:rPr>
              <a:t>、 </a:t>
            </a:r>
            <a:r>
              <a:rPr lang="en-US" altLang="zh-CN" sz="700" kern="100" dirty="0">
                <a:latin typeface="+mj-ea"/>
                <a:cs typeface="Times New Roman" panose="02020603050405020304" pitchFamily="18" charset="0"/>
              </a:rPr>
              <a:t>2~6</a:t>
            </a:r>
            <a:r>
              <a:rPr lang="zh-CN" altLang="en-US" sz="700" kern="100" dirty="0">
                <a:latin typeface="+mj-ea"/>
                <a:cs typeface="Times New Roman" panose="02020603050405020304" pitchFamily="18" charset="0"/>
              </a:rPr>
              <a:t>岁儿童肺炎发病率来源于文献</a:t>
            </a:r>
            <a:r>
              <a:rPr lang="en-US" altLang="zh-CN" sz="700" kern="100" dirty="0">
                <a:latin typeface="+mj-ea"/>
                <a:cs typeface="Times New Roman" panose="02020603050405020304" pitchFamily="18" charset="0"/>
              </a:rPr>
              <a:t>《</a:t>
            </a:r>
            <a:r>
              <a:rPr lang="zh-CN" altLang="en-US" sz="700" kern="100" dirty="0">
                <a:latin typeface="+mj-ea"/>
                <a:cs typeface="Times New Roman" panose="02020603050405020304" pitchFamily="18" charset="0"/>
              </a:rPr>
              <a:t>中国大陆肺炎发病率与死亡率</a:t>
            </a:r>
            <a:r>
              <a:rPr lang="en-US" altLang="zh-CN" sz="700" kern="100" dirty="0">
                <a:latin typeface="+mj-ea"/>
                <a:cs typeface="Times New Roman" panose="02020603050405020304" pitchFamily="18" charset="0"/>
              </a:rPr>
              <a:t>:1985-2008</a:t>
            </a:r>
            <a:r>
              <a:rPr lang="zh-CN" altLang="en-US" sz="700" kern="100" dirty="0">
                <a:latin typeface="+mj-ea"/>
                <a:cs typeface="Times New Roman" panose="02020603050405020304" pitchFamily="18" charset="0"/>
              </a:rPr>
              <a:t>年中英文文献的系统分析</a:t>
            </a:r>
            <a:r>
              <a:rPr lang="en-US" altLang="zh-CN" sz="700" kern="100" dirty="0">
                <a:latin typeface="+mj-ea"/>
                <a:cs typeface="Times New Roman" panose="02020603050405020304" pitchFamily="18" charset="0"/>
              </a:rPr>
              <a:t>》</a:t>
            </a:r>
            <a:r>
              <a:rPr lang="zh-CN" altLang="en-US" sz="700" kern="100" dirty="0">
                <a:latin typeface="+mj-ea"/>
                <a:cs typeface="Times New Roman" panose="02020603050405020304" pitchFamily="18" charset="0"/>
              </a:rPr>
              <a:t>中≤</a:t>
            </a:r>
            <a:r>
              <a:rPr lang="en-US" altLang="zh-CN" sz="700" kern="100" dirty="0">
                <a:latin typeface="+mj-ea"/>
                <a:cs typeface="Times New Roman" panose="02020603050405020304" pitchFamily="18" charset="0"/>
              </a:rPr>
              <a:t>5</a:t>
            </a:r>
            <a:r>
              <a:rPr lang="zh-CN" altLang="en-US" sz="700" kern="100" dirty="0">
                <a:latin typeface="+mj-ea"/>
                <a:cs typeface="Times New Roman" panose="02020603050405020304" pitchFamily="18" charset="0"/>
              </a:rPr>
              <a:t>岁儿童</a:t>
            </a:r>
            <a:endParaRPr lang="en-US" altLang="zh-CN" sz="700" kern="100" dirty="0">
              <a:latin typeface="+mj-ea"/>
              <a:cs typeface="Times New Roman" panose="02020603050405020304" pitchFamily="18" charset="0"/>
            </a:endParaRPr>
          </a:p>
          <a:p>
            <a:pPr indent="381000"/>
            <a:r>
              <a:rPr lang="en-US" altLang="zh-CN" sz="700" kern="100" dirty="0">
                <a:latin typeface="+mj-ea"/>
                <a:cs typeface="Times New Roman" panose="02020603050405020304" pitchFamily="18" charset="0"/>
              </a:rPr>
              <a:t>4</a:t>
            </a:r>
            <a:r>
              <a:rPr lang="zh-CN" altLang="en-US" sz="700" kern="100" dirty="0" smtClean="0">
                <a:latin typeface="+mj-ea"/>
                <a:cs typeface="Times New Roman" panose="02020603050405020304" pitchFamily="18" charset="0"/>
              </a:rPr>
              <a:t>、</a:t>
            </a:r>
            <a:r>
              <a:rPr lang="zh-CN" altLang="en-US" sz="700" kern="100" dirty="0">
                <a:latin typeface="+mj-ea"/>
                <a:cs typeface="Times New Roman" panose="02020603050405020304" pitchFamily="18" charset="0"/>
              </a:rPr>
              <a:t>全国多样本专家数据调研结果显示，儿童肺炎、支气管炎、上呼吸道感染的就诊率占比分别为</a:t>
            </a:r>
            <a:r>
              <a:rPr lang="en-US" altLang="zh-CN" sz="700" kern="100" dirty="0">
                <a:latin typeface="+mj-ea"/>
                <a:cs typeface="Times New Roman" panose="02020603050405020304" pitchFamily="18" charset="0"/>
              </a:rPr>
              <a:t>18%</a:t>
            </a:r>
            <a:r>
              <a:rPr lang="zh-CN" altLang="en-US" sz="700" kern="100" dirty="0">
                <a:latin typeface="+mj-ea"/>
                <a:cs typeface="Times New Roman" panose="02020603050405020304" pitchFamily="18" charset="0"/>
              </a:rPr>
              <a:t>、</a:t>
            </a:r>
            <a:r>
              <a:rPr lang="en-US" altLang="zh-CN" sz="700" kern="100" dirty="0">
                <a:latin typeface="+mj-ea"/>
                <a:cs typeface="Times New Roman" panose="02020603050405020304" pitchFamily="18" charset="0"/>
              </a:rPr>
              <a:t>21%</a:t>
            </a:r>
            <a:r>
              <a:rPr lang="zh-CN" altLang="en-US" sz="700" kern="100" dirty="0">
                <a:latin typeface="+mj-ea"/>
                <a:cs typeface="Times New Roman" panose="02020603050405020304" pitchFamily="18" charset="0"/>
              </a:rPr>
              <a:t>、</a:t>
            </a:r>
            <a:r>
              <a:rPr lang="en-US" altLang="zh-CN" sz="700" kern="100" dirty="0">
                <a:latin typeface="+mj-ea"/>
                <a:cs typeface="Times New Roman" panose="02020603050405020304" pitchFamily="18" charset="0"/>
              </a:rPr>
              <a:t>33%</a:t>
            </a:r>
            <a:r>
              <a:rPr lang="zh-CN" altLang="en-US" sz="700" kern="100" dirty="0">
                <a:latin typeface="+mj-ea"/>
                <a:cs typeface="Times New Roman" panose="02020603050405020304" pitchFamily="18" charset="0"/>
              </a:rPr>
              <a:t>；</a:t>
            </a:r>
            <a:r>
              <a:rPr lang="en-US" altLang="zh-CN" sz="700" kern="100" dirty="0">
                <a:latin typeface="+mj-ea"/>
                <a:cs typeface="Times New Roman" panose="02020603050405020304" pitchFamily="18" charset="0"/>
              </a:rPr>
              <a:t>2~6</a:t>
            </a:r>
            <a:r>
              <a:rPr lang="zh-CN" altLang="en-US" sz="700" kern="100" dirty="0">
                <a:latin typeface="+mj-ea"/>
                <a:cs typeface="Times New Roman" panose="02020603050405020304" pitchFamily="18" charset="0"/>
              </a:rPr>
              <a:t>岁儿童</a:t>
            </a:r>
            <a:r>
              <a:rPr lang="zh-CN" altLang="en-US" sz="700" kern="100" dirty="0" smtClean="0">
                <a:latin typeface="+mj-ea"/>
                <a:cs typeface="Times New Roman" panose="02020603050405020304" pitchFamily="18" charset="0"/>
              </a:rPr>
              <a:t>支气管炎</a:t>
            </a:r>
            <a:r>
              <a:rPr lang="zh-CN" altLang="en-US" sz="700" kern="100" dirty="0">
                <a:latin typeface="+mj-ea"/>
                <a:cs typeface="Times New Roman" panose="02020603050405020304" pitchFamily="18" charset="0"/>
              </a:rPr>
              <a:t>发病率系根据肺炎与支气管炎就诊率占比的</a:t>
            </a:r>
            <a:r>
              <a:rPr lang="zh-CN" altLang="en-US" sz="700" kern="100" dirty="0" smtClean="0">
                <a:latin typeface="+mj-ea"/>
                <a:cs typeface="Times New Roman" panose="02020603050405020304" pitchFamily="18" charset="0"/>
              </a:rPr>
              <a:t>比例</a:t>
            </a:r>
            <a:endParaRPr lang="en-US" altLang="zh-CN" sz="700" kern="100" dirty="0" smtClean="0">
              <a:latin typeface="+mj-ea"/>
              <a:cs typeface="Times New Roman" panose="02020603050405020304" pitchFamily="18" charset="0"/>
            </a:endParaRPr>
          </a:p>
          <a:p>
            <a:pPr indent="381000"/>
            <a:r>
              <a:rPr lang="en-US" altLang="zh-CN" sz="700" kern="100" dirty="0">
                <a:latin typeface="+mj-ea"/>
                <a:cs typeface="Times New Roman" panose="02020603050405020304" pitchFamily="18" charset="0"/>
              </a:rPr>
              <a:t> </a:t>
            </a:r>
            <a:r>
              <a:rPr lang="en-US" altLang="zh-CN" sz="700" kern="100" dirty="0" smtClean="0">
                <a:latin typeface="+mj-ea"/>
                <a:cs typeface="Times New Roman" panose="02020603050405020304" pitchFamily="18" charset="0"/>
              </a:rPr>
              <a:t>    </a:t>
            </a:r>
            <a:r>
              <a:rPr lang="zh-CN" altLang="en-US" sz="700" kern="100" dirty="0" smtClean="0">
                <a:latin typeface="+mj-ea"/>
                <a:cs typeface="Times New Roman" panose="02020603050405020304" pitchFamily="18" charset="0"/>
              </a:rPr>
              <a:t>换算</a:t>
            </a:r>
            <a:r>
              <a:rPr lang="zh-CN" altLang="en-US" sz="700" kern="100" dirty="0">
                <a:latin typeface="+mj-ea"/>
                <a:cs typeface="Times New Roman" panose="02020603050405020304" pitchFamily="18" charset="0"/>
              </a:rPr>
              <a:t>得到：支气管炎发病率</a:t>
            </a:r>
            <a:r>
              <a:rPr lang="en-US" altLang="zh-CN" sz="700" kern="100" dirty="0">
                <a:latin typeface="+mj-ea"/>
                <a:cs typeface="Times New Roman" panose="02020603050405020304" pitchFamily="18" charset="0"/>
              </a:rPr>
              <a:t>=</a:t>
            </a:r>
            <a:r>
              <a:rPr lang="zh-CN" altLang="en-US" sz="700" kern="100" dirty="0">
                <a:latin typeface="+mj-ea"/>
                <a:cs typeface="Times New Roman" panose="02020603050405020304" pitchFamily="18" charset="0"/>
              </a:rPr>
              <a:t>肺炎发病率（</a:t>
            </a:r>
            <a:r>
              <a:rPr lang="en-US" altLang="zh-CN" sz="700" kern="100" dirty="0">
                <a:latin typeface="+mj-ea"/>
                <a:cs typeface="Times New Roman" panose="02020603050405020304" pitchFamily="18" charset="0"/>
              </a:rPr>
              <a:t>0.22</a:t>
            </a:r>
            <a:r>
              <a:rPr lang="zh-CN" altLang="en-US" sz="700" kern="100" dirty="0">
                <a:latin typeface="+mj-ea"/>
                <a:cs typeface="Times New Roman" panose="02020603050405020304" pitchFamily="18" charset="0"/>
              </a:rPr>
              <a:t>人次</a:t>
            </a:r>
            <a:r>
              <a:rPr lang="en-US" altLang="zh-CN" sz="700" kern="100" dirty="0">
                <a:latin typeface="+mj-ea"/>
                <a:cs typeface="Times New Roman" panose="02020603050405020304" pitchFamily="18" charset="0"/>
              </a:rPr>
              <a:t>/</a:t>
            </a:r>
            <a:r>
              <a:rPr lang="zh-CN" altLang="en-US" sz="700" kern="100" dirty="0">
                <a:latin typeface="+mj-ea"/>
                <a:cs typeface="Times New Roman" panose="02020603050405020304" pitchFamily="18" charset="0"/>
              </a:rPr>
              <a:t>年）*</a:t>
            </a:r>
            <a:r>
              <a:rPr lang="en-US" altLang="zh-CN" sz="700" kern="100" dirty="0">
                <a:latin typeface="+mj-ea"/>
                <a:cs typeface="Times New Roman" panose="02020603050405020304" pitchFamily="18" charset="0"/>
              </a:rPr>
              <a:t>[</a:t>
            </a:r>
            <a:r>
              <a:rPr lang="zh-CN" altLang="en-US" sz="700" kern="100" dirty="0">
                <a:latin typeface="+mj-ea"/>
                <a:cs typeface="Times New Roman" panose="02020603050405020304" pitchFamily="18" charset="0"/>
              </a:rPr>
              <a:t>支气管炎就诊率</a:t>
            </a:r>
            <a:r>
              <a:rPr lang="zh-CN" altLang="en-US" sz="700" kern="100" dirty="0" smtClean="0">
                <a:latin typeface="+mj-ea"/>
                <a:cs typeface="Times New Roman" panose="02020603050405020304" pitchFamily="18" charset="0"/>
              </a:rPr>
              <a:t>占比</a:t>
            </a:r>
            <a:r>
              <a:rPr lang="zh-CN" altLang="en-US" sz="700" kern="100" dirty="0">
                <a:latin typeface="+mj-ea"/>
                <a:cs typeface="Times New Roman" panose="02020603050405020304" pitchFamily="18" charset="0"/>
              </a:rPr>
              <a:t>（</a:t>
            </a:r>
            <a:r>
              <a:rPr lang="en-US" altLang="zh-CN" sz="700" kern="100" dirty="0">
                <a:latin typeface="+mj-ea"/>
                <a:cs typeface="Times New Roman" panose="02020603050405020304" pitchFamily="18" charset="0"/>
              </a:rPr>
              <a:t>21%</a:t>
            </a:r>
            <a:r>
              <a:rPr lang="zh-CN" altLang="en-US" sz="700" kern="100" dirty="0">
                <a:latin typeface="+mj-ea"/>
                <a:cs typeface="Times New Roman" panose="02020603050405020304" pitchFamily="18" charset="0"/>
              </a:rPr>
              <a:t>）</a:t>
            </a:r>
            <a:r>
              <a:rPr lang="en-US" altLang="zh-CN" sz="700" kern="100" dirty="0">
                <a:latin typeface="+mj-ea"/>
                <a:cs typeface="Times New Roman" panose="02020603050405020304" pitchFamily="18" charset="0"/>
              </a:rPr>
              <a:t>/</a:t>
            </a:r>
            <a:r>
              <a:rPr lang="zh-CN" altLang="en-US" sz="700" kern="100" dirty="0">
                <a:latin typeface="+mj-ea"/>
                <a:cs typeface="Times New Roman" panose="02020603050405020304" pitchFamily="18" charset="0"/>
              </a:rPr>
              <a:t>肺炎就诊率占比（</a:t>
            </a:r>
            <a:r>
              <a:rPr lang="en-US" altLang="zh-CN" sz="700" kern="100" dirty="0">
                <a:latin typeface="+mj-ea"/>
                <a:cs typeface="Times New Roman" panose="02020603050405020304" pitchFamily="18" charset="0"/>
              </a:rPr>
              <a:t>18%</a:t>
            </a:r>
            <a:r>
              <a:rPr lang="zh-CN" altLang="en-US" sz="700" kern="100" dirty="0">
                <a:latin typeface="+mj-ea"/>
                <a:cs typeface="Times New Roman" panose="02020603050405020304" pitchFamily="18" charset="0"/>
              </a:rPr>
              <a:t>）</a:t>
            </a:r>
            <a:r>
              <a:rPr lang="en-US" altLang="zh-CN" sz="700" kern="100" dirty="0" smtClean="0">
                <a:latin typeface="+mj-ea"/>
                <a:cs typeface="Times New Roman" panose="02020603050405020304" pitchFamily="18" charset="0"/>
              </a:rPr>
              <a:t>]</a:t>
            </a:r>
            <a:endParaRPr lang="en-US" altLang="zh-CN" sz="700" kern="100" dirty="0">
              <a:latin typeface="+mj-ea"/>
              <a:cs typeface="Times New Roman" panose="02020603050405020304" pitchFamily="18" charset="0"/>
            </a:endParaRPr>
          </a:p>
          <a:p>
            <a:pPr indent="381000"/>
            <a:r>
              <a:rPr lang="en-US" altLang="zh-CN" sz="700" kern="100" dirty="0">
                <a:latin typeface="+mj-ea"/>
                <a:cs typeface="Times New Roman" panose="02020603050405020304" pitchFamily="18" charset="0"/>
              </a:rPr>
              <a:t>5</a:t>
            </a:r>
            <a:r>
              <a:rPr lang="zh-CN" altLang="en-US" sz="700" kern="100" dirty="0" smtClean="0">
                <a:latin typeface="+mj-ea"/>
                <a:cs typeface="Times New Roman" panose="02020603050405020304" pitchFamily="18" charset="0"/>
              </a:rPr>
              <a:t>、</a:t>
            </a:r>
            <a:r>
              <a:rPr lang="zh-CN" altLang="en-US" sz="700" kern="100" dirty="0">
                <a:latin typeface="+mj-ea"/>
                <a:cs typeface="Times New Roman" panose="02020603050405020304" pitchFamily="18" charset="0"/>
              </a:rPr>
              <a:t>所有目标疾病的祛痰用药占比均来自于全国多样本专家数据调研</a:t>
            </a:r>
            <a:endParaRPr lang="en-US" altLang="zh-CN" sz="700" kern="100" dirty="0">
              <a:latin typeface="+mj-ea"/>
              <a:cs typeface="Times New Roman" panose="02020603050405020304" pitchFamily="18" charset="0"/>
            </a:endParaRPr>
          </a:p>
          <a:p>
            <a:pPr indent="381000"/>
            <a:endParaRPr lang="en-US" altLang="zh-CN" sz="700" kern="100" dirty="0">
              <a:latin typeface="+mj-ea"/>
              <a:cs typeface="Times New Roman" panose="02020603050405020304" pitchFamily="18" charset="0"/>
            </a:endParaRPr>
          </a:p>
          <a:p>
            <a:pPr indent="381000"/>
            <a:endParaRPr lang="en-US" altLang="zh-CN" sz="700" kern="100" dirty="0" smtClean="0">
              <a:latin typeface="+mj-ea"/>
              <a:ea typeface="+mj-ea"/>
              <a:cs typeface="Times New Roman" panose="02020603050405020304" pitchFamily="18" charset="0"/>
            </a:endParaRPr>
          </a:p>
        </p:txBody>
      </p:sp>
      <p:sp>
        <p:nvSpPr>
          <p:cNvPr id="33" name="Rounded Rectangle 18"/>
          <p:cNvSpPr/>
          <p:nvPr/>
        </p:nvSpPr>
        <p:spPr>
          <a:xfrm>
            <a:off x="2990688" y="4756833"/>
            <a:ext cx="8399246" cy="919402"/>
          </a:xfrm>
          <a:prstGeom prst="roundRect">
            <a:avLst/>
          </a:prstGeom>
          <a:noFill/>
          <a:ln w="25400" cap="flat">
            <a:noFill/>
            <a:prstDash val="solid"/>
            <a:miter/>
          </a:ln>
          <a:scene3d>
            <a:camera prst="orthographicFront"/>
            <a:lightRig rig="threePt" dir="t"/>
          </a:scene3d>
          <a:sp3d>
            <a:bevelT w="38100" h="38100"/>
            <a:bevelB w="25400" h="25400"/>
          </a:sp3d>
        </p:spPr>
        <p:txBody>
          <a:bodyPr rtlCol="0" anchor="ctr"/>
          <a:lstStyle/>
          <a:p>
            <a:r>
              <a:rPr lang="zh-CN" altLang="en-US" sz="1600" dirty="0">
                <a:latin typeface="+mn-ea"/>
              </a:rPr>
              <a:t>本</a:t>
            </a:r>
            <a:r>
              <a:rPr lang="zh-CN" altLang="en-US" sz="1600" dirty="0" smtClean="0">
                <a:latin typeface="+mn-ea"/>
              </a:rPr>
              <a:t>品满足 </a:t>
            </a:r>
            <a:r>
              <a:rPr lang="zh-CN" altLang="en-US" sz="1600" b="1" dirty="0" smtClean="0">
                <a:solidFill>
                  <a:schemeClr val="accent1">
                    <a:lumMod val="75000"/>
                  </a:schemeClr>
                </a:solidFill>
                <a:latin typeface="+mn-ea"/>
              </a:rPr>
              <a:t>现有吞咽困难或不能完全吞咽 </a:t>
            </a:r>
            <a:r>
              <a:rPr lang="zh-CN" altLang="en-US" sz="1600" dirty="0" smtClean="0">
                <a:latin typeface="+mn-ea"/>
              </a:rPr>
              <a:t>的低龄儿童的临床需求，</a:t>
            </a:r>
            <a:r>
              <a:rPr lang="zh-CN" altLang="en-US" sz="1600" b="1" dirty="0" smtClean="0">
                <a:solidFill>
                  <a:schemeClr val="accent1">
                    <a:lumMod val="75000"/>
                  </a:schemeClr>
                </a:solidFill>
                <a:latin typeface="+mn-ea"/>
              </a:rPr>
              <a:t>提供</a:t>
            </a:r>
            <a:r>
              <a:rPr lang="zh-CN" altLang="en-US" sz="1600" b="1" dirty="0">
                <a:solidFill>
                  <a:schemeClr val="accent1">
                    <a:lumMod val="75000"/>
                  </a:schemeClr>
                </a:solidFill>
                <a:latin typeface="+mn-ea"/>
              </a:rPr>
              <a:t>更</a:t>
            </a:r>
            <a:r>
              <a:rPr lang="zh-CN" altLang="en-US" sz="1600" b="1" dirty="0" smtClean="0">
                <a:solidFill>
                  <a:schemeClr val="accent1">
                    <a:lumMod val="75000"/>
                  </a:schemeClr>
                </a:solidFill>
                <a:latin typeface="+mn-ea"/>
              </a:rPr>
              <a:t>容易接受 </a:t>
            </a:r>
            <a:r>
              <a:rPr lang="zh-CN" altLang="en-US" sz="1600" dirty="0" smtClean="0">
                <a:latin typeface="+mn-ea"/>
              </a:rPr>
              <a:t>的</a:t>
            </a:r>
            <a:r>
              <a:rPr lang="zh-CN" altLang="en-US" sz="1600" dirty="0">
                <a:latin typeface="+mn-ea"/>
              </a:rPr>
              <a:t>给药方式，保障更多患儿的喂药便利</a:t>
            </a:r>
            <a:r>
              <a:rPr lang="zh-CN" altLang="en-US" sz="1600" dirty="0" smtClean="0">
                <a:latin typeface="+mn-ea"/>
              </a:rPr>
              <a:t>性。</a:t>
            </a:r>
            <a:endParaRPr lang="zh-CN" altLang="en-US" sz="1600" dirty="0">
              <a:latin typeface="+mn-ea"/>
            </a:endParaRPr>
          </a:p>
        </p:txBody>
      </p:sp>
      <p:sp>
        <p:nvSpPr>
          <p:cNvPr id="15" name="圆角矩形 4"/>
          <p:cNvSpPr txBox="1"/>
          <p:nvPr/>
        </p:nvSpPr>
        <p:spPr>
          <a:xfrm>
            <a:off x="789530" y="2796621"/>
            <a:ext cx="1932134" cy="532758"/>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90827" tIns="0" rIns="290827" bIns="0" numCol="1" spcCol="1270" anchor="ctr" anchorCtr="0">
            <a:noAutofit/>
          </a:bodyPr>
          <a:lstStyle/>
          <a:p>
            <a:pPr algn="ctr" defTabSz="622300">
              <a:lnSpc>
                <a:spcPct val="90000"/>
              </a:lnSpc>
              <a:spcBef>
                <a:spcPct val="0"/>
              </a:spcBef>
              <a:spcAft>
                <a:spcPct val="35000"/>
              </a:spcAft>
            </a:pPr>
            <a:r>
              <a:rPr lang="zh-CN" altLang="en-US" sz="1600" b="1" dirty="0">
                <a:latin typeface="+mn-ea"/>
              </a:rPr>
              <a:t>弥补目录空白</a:t>
            </a:r>
          </a:p>
        </p:txBody>
      </p:sp>
      <p:sp>
        <p:nvSpPr>
          <p:cNvPr id="18" name="圆角矩形 4"/>
          <p:cNvSpPr txBox="1"/>
          <p:nvPr/>
        </p:nvSpPr>
        <p:spPr>
          <a:xfrm>
            <a:off x="789530" y="3870357"/>
            <a:ext cx="1891120" cy="532758"/>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90827" tIns="0" rIns="290827" bIns="0" numCol="1" spcCol="1270" anchor="ctr" anchorCtr="0">
            <a:noAutofit/>
          </a:bodyPr>
          <a:lstStyle/>
          <a:p>
            <a:pPr lvl="0" algn="l" defTabSz="622300">
              <a:lnSpc>
                <a:spcPct val="90000"/>
              </a:lnSpc>
              <a:spcBef>
                <a:spcPct val="0"/>
              </a:spcBef>
              <a:spcAft>
                <a:spcPct val="35000"/>
              </a:spcAft>
            </a:pPr>
            <a:r>
              <a:rPr lang="zh-CN" altLang="en-US" sz="1600" b="1" kern="1200" dirty="0" smtClean="0">
                <a:latin typeface="+mn-ea"/>
                <a:ea typeface="+mn-ea"/>
              </a:rPr>
              <a:t>临床易于管理</a:t>
            </a:r>
            <a:endParaRPr lang="zh-CN" altLang="en-US" sz="1600" b="1" kern="1200" dirty="0">
              <a:latin typeface="+mn-ea"/>
              <a:ea typeface="+mn-ea"/>
            </a:endParaRPr>
          </a:p>
        </p:txBody>
      </p:sp>
      <p:sp>
        <p:nvSpPr>
          <p:cNvPr id="22" name="圆角矩形 4"/>
          <p:cNvSpPr txBox="1"/>
          <p:nvPr/>
        </p:nvSpPr>
        <p:spPr>
          <a:xfrm>
            <a:off x="821385" y="4979204"/>
            <a:ext cx="1827409" cy="532758"/>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90827" tIns="0" rIns="290827" bIns="0" numCol="1" spcCol="1270" anchor="ctr" anchorCtr="0">
            <a:noAutofit/>
          </a:bodyPr>
          <a:lstStyle/>
          <a:p>
            <a:pPr defTabSz="622300">
              <a:lnSpc>
                <a:spcPct val="90000"/>
              </a:lnSpc>
              <a:spcBef>
                <a:spcPct val="0"/>
              </a:spcBef>
              <a:spcAft>
                <a:spcPct val="35000"/>
              </a:spcAft>
            </a:pPr>
            <a:r>
              <a:rPr lang="zh-CN" altLang="en-US" sz="1600" b="1" dirty="0">
                <a:latin typeface="+mn-ea"/>
              </a:rPr>
              <a:t>惠及更多患儿</a:t>
            </a:r>
          </a:p>
        </p:txBody>
      </p:sp>
      <p:sp>
        <p:nvSpPr>
          <p:cNvPr id="26" name="圆角矩形 4"/>
          <p:cNvSpPr txBox="1"/>
          <p:nvPr/>
        </p:nvSpPr>
        <p:spPr>
          <a:xfrm>
            <a:off x="4102608" y="1339655"/>
            <a:ext cx="3986785" cy="48086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90827" tIns="0" rIns="290827" bIns="0" numCol="1" spcCol="1270" anchor="ctr" anchorCtr="0">
            <a:noAutofit/>
          </a:bodyPr>
          <a:lstStyle/>
          <a:p>
            <a:pPr lvl="0" algn="ctr" defTabSz="622300">
              <a:lnSpc>
                <a:spcPct val="90000"/>
              </a:lnSpc>
              <a:spcBef>
                <a:spcPct val="0"/>
              </a:spcBef>
              <a:spcAft>
                <a:spcPct val="35000"/>
              </a:spcAft>
            </a:pPr>
            <a:r>
              <a:rPr lang="zh-CN" altLang="en-US" sz="1600" b="1" i="1" kern="1200" dirty="0" smtClean="0">
                <a:solidFill>
                  <a:schemeClr val="accent1">
                    <a:lumMod val="75000"/>
                  </a:schemeClr>
                </a:solidFill>
                <a:latin typeface="+mn-ea"/>
                <a:ea typeface="+mn-ea"/>
              </a:rPr>
              <a:t>年发病患者总数</a:t>
            </a:r>
            <a:endParaRPr lang="zh-CN" altLang="en-US" sz="1600" b="1" i="1" kern="1200" dirty="0">
              <a:solidFill>
                <a:schemeClr val="accent1">
                  <a:lumMod val="75000"/>
                </a:schemeClr>
              </a:solidFill>
              <a:latin typeface="+mn-ea"/>
              <a:ea typeface="+mn-ea"/>
            </a:endParaRPr>
          </a:p>
        </p:txBody>
      </p:sp>
      <p:sp>
        <p:nvSpPr>
          <p:cNvPr id="2" name="矩形 1"/>
          <p:cNvSpPr/>
          <p:nvPr/>
        </p:nvSpPr>
        <p:spPr>
          <a:xfrm>
            <a:off x="249496" y="478251"/>
            <a:ext cx="7879080" cy="461665"/>
          </a:xfrm>
          <a:prstGeom prst="rect">
            <a:avLst/>
          </a:prstGeom>
        </p:spPr>
        <p:txBody>
          <a:bodyPr wrap="none">
            <a:spAutoFit/>
          </a:bodyPr>
          <a:lstStyle/>
          <a:p>
            <a:r>
              <a:rPr lang="zh-CN" altLang="en-US" sz="2400" b="1" dirty="0" smtClean="0">
                <a:latin typeface="+mn-ea"/>
              </a:rPr>
              <a:t>独家</a:t>
            </a:r>
            <a:r>
              <a:rPr lang="zh-CN" altLang="en-US" sz="2400" b="1" dirty="0">
                <a:latin typeface="+mn-ea"/>
              </a:rPr>
              <a:t>创新剂型满足服药困难或不能吞咽的低龄儿童的需要</a:t>
            </a:r>
          </a:p>
        </p:txBody>
      </p:sp>
      <p:cxnSp>
        <p:nvCxnSpPr>
          <p:cNvPr id="6" name="直接连接符 5"/>
          <p:cNvCxnSpPr/>
          <p:nvPr/>
        </p:nvCxnSpPr>
        <p:spPr>
          <a:xfrm>
            <a:off x="2628900" y="1743075"/>
            <a:ext cx="7116290" cy="11910"/>
          </a:xfrm>
          <a:prstGeom prst="line">
            <a:avLst/>
          </a:prstGeom>
          <a:ln w="539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600199" y="1311080"/>
            <a:ext cx="8820151" cy="1286381"/>
          </a:xfrm>
          <a:prstGeom prst="rect">
            <a:avLst/>
          </a:prstGeom>
          <a:noFill/>
          <a:ln w="222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lt;strong&gt;夹子&lt;/strong&gt;-快图网-免费PNG图片免抠PNG高清背景素材库kuaipng.com"/>
          <p:cNvPicPr>
            <a:picLocks noChangeAspect="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9795816" y="1009649"/>
            <a:ext cx="310938" cy="522813"/>
          </a:xfrm>
          <a:prstGeom prst="rect">
            <a:avLst/>
          </a:prstGeom>
        </p:spPr>
      </p:pic>
      <p:sp>
        <p:nvSpPr>
          <p:cNvPr id="21" name="矩形 20"/>
          <p:cNvSpPr/>
          <p:nvPr/>
        </p:nvSpPr>
        <p:spPr>
          <a:xfrm>
            <a:off x="11182350" y="1"/>
            <a:ext cx="1009650" cy="30479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公平性</a:t>
            </a:r>
            <a:endParaRPr lang="zh-CN" altLang="en-US" sz="1600" b="1" dirty="0"/>
          </a:p>
        </p:txBody>
      </p:sp>
    </p:spTree>
    <p:extLst>
      <p:ext uri="{BB962C8B-B14F-4D97-AF65-F5344CB8AC3E}">
        <p14:creationId xmlns:p14="http://schemas.microsoft.com/office/powerpoint/2010/main" val="2980525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5" name="文本框 14"/>
          <p:cNvSpPr txBox="1"/>
          <p:nvPr/>
        </p:nvSpPr>
        <p:spPr>
          <a:xfrm>
            <a:off x="3359332" y="602549"/>
            <a:ext cx="2031325" cy="461665"/>
          </a:xfrm>
          <a:prstGeom prst="rect">
            <a:avLst/>
          </a:prstGeom>
          <a:noFill/>
        </p:spPr>
        <p:txBody>
          <a:bodyPr wrap="none" rtlCol="0">
            <a:spAutoFit/>
          </a:bodyPr>
          <a:lstStyle/>
          <a:p>
            <a:r>
              <a:rPr lang="zh-CN" altLang="en-US" sz="2400" dirty="0" smtClean="0">
                <a:latin typeface="+mn-ea"/>
              </a:rPr>
              <a:t>药品基本信息</a:t>
            </a:r>
            <a:endParaRPr lang="zh-CN" altLang="en-US" sz="2400" dirty="0">
              <a:latin typeface="+mn-ea"/>
            </a:endParaRPr>
          </a:p>
        </p:txBody>
      </p:sp>
      <p:grpSp>
        <p:nvGrpSpPr>
          <p:cNvPr id="16" name="Group 284"/>
          <p:cNvGrpSpPr/>
          <p:nvPr/>
        </p:nvGrpSpPr>
        <p:grpSpPr>
          <a:xfrm>
            <a:off x="2570741" y="551347"/>
            <a:ext cx="669711" cy="523220"/>
            <a:chOff x="-4600575" y="1592263"/>
            <a:chExt cx="4446587" cy="3724275"/>
          </a:xfrm>
          <a:solidFill>
            <a:schemeClr val="tx1"/>
          </a:solidFill>
        </p:grpSpPr>
        <p:sp>
          <p:nvSpPr>
            <p:cNvPr id="17" name="Freeform 22"/>
            <p:cNvSpPr>
              <a:spLocks/>
            </p:cNvSpPr>
            <p:nvPr/>
          </p:nvSpPr>
          <p:spPr bwMode="auto">
            <a:xfrm>
              <a:off x="-4600575" y="2065338"/>
              <a:ext cx="3246438" cy="3251200"/>
            </a:xfrm>
            <a:custGeom>
              <a:avLst/>
              <a:gdLst>
                <a:gd name="T0" fmla="*/ 1932 w 2045"/>
                <a:gd name="T1" fmla="*/ 1934 h 2048"/>
                <a:gd name="T2" fmla="*/ 113 w 2045"/>
                <a:gd name="T3" fmla="*/ 1934 h 2048"/>
                <a:gd name="T4" fmla="*/ 113 w 2045"/>
                <a:gd name="T5" fmla="*/ 114 h 2048"/>
                <a:gd name="T6" fmla="*/ 1231 w 2045"/>
                <a:gd name="T7" fmla="*/ 114 h 2048"/>
                <a:gd name="T8" fmla="*/ 1231 w 2045"/>
                <a:gd name="T9" fmla="*/ 0 h 2048"/>
                <a:gd name="T10" fmla="*/ 0 w 2045"/>
                <a:gd name="T11" fmla="*/ 0 h 2048"/>
                <a:gd name="T12" fmla="*/ 0 w 2045"/>
                <a:gd name="T13" fmla="*/ 2048 h 2048"/>
                <a:gd name="T14" fmla="*/ 2045 w 2045"/>
                <a:gd name="T15" fmla="*/ 2048 h 2048"/>
                <a:gd name="T16" fmla="*/ 2045 w 2045"/>
                <a:gd name="T17" fmla="*/ 1533 h 2048"/>
                <a:gd name="T18" fmla="*/ 1932 w 2045"/>
                <a:gd name="T19" fmla="*/ 1533 h 2048"/>
                <a:gd name="T20" fmla="*/ 1932 w 2045"/>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5" h="2048">
                  <a:moveTo>
                    <a:pt x="1932" y="1934"/>
                  </a:moveTo>
                  <a:lnTo>
                    <a:pt x="113" y="1934"/>
                  </a:lnTo>
                  <a:lnTo>
                    <a:pt x="113" y="114"/>
                  </a:lnTo>
                  <a:lnTo>
                    <a:pt x="1231" y="114"/>
                  </a:lnTo>
                  <a:lnTo>
                    <a:pt x="1231" y="0"/>
                  </a:lnTo>
                  <a:lnTo>
                    <a:pt x="0" y="0"/>
                  </a:lnTo>
                  <a:lnTo>
                    <a:pt x="0" y="2048"/>
                  </a:lnTo>
                  <a:lnTo>
                    <a:pt x="2045" y="2048"/>
                  </a:lnTo>
                  <a:lnTo>
                    <a:pt x="2045" y="1533"/>
                  </a:lnTo>
                  <a:lnTo>
                    <a:pt x="1932" y="1533"/>
                  </a:lnTo>
                  <a:lnTo>
                    <a:pt x="1932" y="19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18" name="Freeform 23"/>
            <p:cNvSpPr>
              <a:spLocks/>
            </p:cNvSpPr>
            <p:nvPr/>
          </p:nvSpPr>
          <p:spPr bwMode="auto">
            <a:xfrm>
              <a:off x="-4000500" y="4078288"/>
              <a:ext cx="977900" cy="180975"/>
            </a:xfrm>
            <a:custGeom>
              <a:avLst/>
              <a:gdLst>
                <a:gd name="T0" fmla="*/ 588 w 616"/>
                <a:gd name="T1" fmla="*/ 114 h 114"/>
                <a:gd name="T2" fmla="*/ 616 w 616"/>
                <a:gd name="T3" fmla="*/ 0 h 114"/>
                <a:gd name="T4" fmla="*/ 0 w 616"/>
                <a:gd name="T5" fmla="*/ 0 h 114"/>
                <a:gd name="T6" fmla="*/ 0 w 616"/>
                <a:gd name="T7" fmla="*/ 114 h 114"/>
                <a:gd name="T8" fmla="*/ 588 w 616"/>
                <a:gd name="T9" fmla="*/ 114 h 114"/>
              </a:gdLst>
              <a:ahLst/>
              <a:cxnLst>
                <a:cxn ang="0">
                  <a:pos x="T0" y="T1"/>
                </a:cxn>
                <a:cxn ang="0">
                  <a:pos x="T2" y="T3"/>
                </a:cxn>
                <a:cxn ang="0">
                  <a:pos x="T4" y="T5"/>
                </a:cxn>
                <a:cxn ang="0">
                  <a:pos x="T6" y="T7"/>
                </a:cxn>
                <a:cxn ang="0">
                  <a:pos x="T8" y="T9"/>
                </a:cxn>
              </a:cxnLst>
              <a:rect l="0" t="0" r="r" b="b"/>
              <a:pathLst>
                <a:path w="616" h="114">
                  <a:moveTo>
                    <a:pt x="588" y="114"/>
                  </a:moveTo>
                  <a:lnTo>
                    <a:pt x="616" y="0"/>
                  </a:lnTo>
                  <a:lnTo>
                    <a:pt x="0" y="0"/>
                  </a:lnTo>
                  <a:lnTo>
                    <a:pt x="0" y="114"/>
                  </a:lnTo>
                  <a:lnTo>
                    <a:pt x="588"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19" name="Freeform 24"/>
            <p:cNvSpPr>
              <a:spLocks noEditPoints="1"/>
            </p:cNvSpPr>
            <p:nvPr/>
          </p:nvSpPr>
          <p:spPr bwMode="auto">
            <a:xfrm>
              <a:off x="-2887663" y="1592263"/>
              <a:ext cx="2733675" cy="2667000"/>
            </a:xfrm>
            <a:custGeom>
              <a:avLst/>
              <a:gdLst>
                <a:gd name="T0" fmla="*/ 655 w 727"/>
                <a:gd name="T1" fmla="*/ 54 h 709"/>
                <a:gd name="T2" fmla="*/ 562 w 727"/>
                <a:gd name="T3" fmla="*/ 0 h 709"/>
                <a:gd name="T4" fmla="*/ 562 w 727"/>
                <a:gd name="T5" fmla="*/ 0 h 709"/>
                <a:gd name="T6" fmla="*/ 535 w 727"/>
                <a:gd name="T7" fmla="*/ 11 h 709"/>
                <a:gd name="T8" fmla="*/ 57 w 727"/>
                <a:gd name="T9" fmla="*/ 489 h 709"/>
                <a:gd name="T10" fmla="*/ 0 w 727"/>
                <a:gd name="T11" fmla="*/ 709 h 709"/>
                <a:gd name="T12" fmla="*/ 220 w 727"/>
                <a:gd name="T13" fmla="*/ 652 h 709"/>
                <a:gd name="T14" fmla="*/ 698 w 727"/>
                <a:gd name="T15" fmla="*/ 174 h 709"/>
                <a:gd name="T16" fmla="*/ 655 w 727"/>
                <a:gd name="T17" fmla="*/ 54 h 709"/>
                <a:gd name="T18" fmla="*/ 99 w 727"/>
                <a:gd name="T19" fmla="*/ 516 h 709"/>
                <a:gd name="T20" fmla="*/ 155 w 727"/>
                <a:gd name="T21" fmla="*/ 554 h 709"/>
                <a:gd name="T22" fmla="*/ 193 w 727"/>
                <a:gd name="T23" fmla="*/ 609 h 709"/>
                <a:gd name="T24" fmla="*/ 67 w 727"/>
                <a:gd name="T25" fmla="*/ 642 h 709"/>
                <a:gd name="T26" fmla="*/ 99 w 727"/>
                <a:gd name="T27" fmla="*/ 516 h 709"/>
                <a:gd name="T28" fmla="*/ 230 w 727"/>
                <a:gd name="T29" fmla="*/ 574 h 709"/>
                <a:gd name="T30" fmla="*/ 188 w 727"/>
                <a:gd name="T31" fmla="*/ 520 h 709"/>
                <a:gd name="T32" fmla="*/ 135 w 727"/>
                <a:gd name="T33" fmla="*/ 479 h 709"/>
                <a:gd name="T34" fmla="*/ 565 w 727"/>
                <a:gd name="T35" fmla="*/ 49 h 709"/>
                <a:gd name="T36" fmla="*/ 621 w 727"/>
                <a:gd name="T37" fmla="*/ 88 h 709"/>
                <a:gd name="T38" fmla="*/ 660 w 727"/>
                <a:gd name="T39" fmla="*/ 144 h 709"/>
                <a:gd name="T40" fmla="*/ 230 w 727"/>
                <a:gd name="T41" fmla="*/ 5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7" h="709">
                  <a:moveTo>
                    <a:pt x="655" y="54"/>
                  </a:moveTo>
                  <a:cubicBezTo>
                    <a:pt x="643" y="41"/>
                    <a:pt x="599" y="0"/>
                    <a:pt x="562" y="0"/>
                  </a:cubicBezTo>
                  <a:cubicBezTo>
                    <a:pt x="562" y="0"/>
                    <a:pt x="562" y="0"/>
                    <a:pt x="562" y="0"/>
                  </a:cubicBezTo>
                  <a:cubicBezTo>
                    <a:pt x="548" y="0"/>
                    <a:pt x="540" y="6"/>
                    <a:pt x="535" y="11"/>
                  </a:cubicBezTo>
                  <a:cubicBezTo>
                    <a:pt x="57" y="489"/>
                    <a:pt x="57" y="489"/>
                    <a:pt x="57" y="489"/>
                  </a:cubicBezTo>
                  <a:cubicBezTo>
                    <a:pt x="0" y="709"/>
                    <a:pt x="0" y="709"/>
                    <a:pt x="0" y="709"/>
                  </a:cubicBezTo>
                  <a:cubicBezTo>
                    <a:pt x="220" y="652"/>
                    <a:pt x="220" y="652"/>
                    <a:pt x="220" y="652"/>
                  </a:cubicBezTo>
                  <a:cubicBezTo>
                    <a:pt x="698" y="174"/>
                    <a:pt x="698" y="174"/>
                    <a:pt x="698" y="174"/>
                  </a:cubicBezTo>
                  <a:cubicBezTo>
                    <a:pt x="727" y="145"/>
                    <a:pt x="693" y="91"/>
                    <a:pt x="655" y="54"/>
                  </a:cubicBezTo>
                  <a:close/>
                  <a:moveTo>
                    <a:pt x="99" y="516"/>
                  </a:moveTo>
                  <a:cubicBezTo>
                    <a:pt x="109" y="518"/>
                    <a:pt x="130" y="530"/>
                    <a:pt x="155" y="554"/>
                  </a:cubicBezTo>
                  <a:cubicBezTo>
                    <a:pt x="179" y="578"/>
                    <a:pt x="191" y="600"/>
                    <a:pt x="193" y="609"/>
                  </a:cubicBezTo>
                  <a:cubicBezTo>
                    <a:pt x="67" y="642"/>
                    <a:pt x="67" y="642"/>
                    <a:pt x="67" y="642"/>
                  </a:cubicBezTo>
                  <a:lnTo>
                    <a:pt x="99" y="516"/>
                  </a:lnTo>
                  <a:close/>
                  <a:moveTo>
                    <a:pt x="230" y="574"/>
                  </a:moveTo>
                  <a:cubicBezTo>
                    <a:pt x="220" y="555"/>
                    <a:pt x="205" y="536"/>
                    <a:pt x="188" y="520"/>
                  </a:cubicBezTo>
                  <a:cubicBezTo>
                    <a:pt x="180" y="512"/>
                    <a:pt x="159" y="492"/>
                    <a:pt x="135" y="479"/>
                  </a:cubicBezTo>
                  <a:cubicBezTo>
                    <a:pt x="565" y="49"/>
                    <a:pt x="565" y="49"/>
                    <a:pt x="565" y="49"/>
                  </a:cubicBezTo>
                  <a:cubicBezTo>
                    <a:pt x="574" y="51"/>
                    <a:pt x="596" y="63"/>
                    <a:pt x="621" y="88"/>
                  </a:cubicBezTo>
                  <a:cubicBezTo>
                    <a:pt x="646" y="113"/>
                    <a:pt x="658" y="135"/>
                    <a:pt x="660" y="144"/>
                  </a:cubicBezTo>
                  <a:lnTo>
                    <a:pt x="230" y="5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grpSp>
      <p:sp>
        <p:nvSpPr>
          <p:cNvPr id="20" name="文本框 19"/>
          <p:cNvSpPr txBox="1"/>
          <p:nvPr/>
        </p:nvSpPr>
        <p:spPr>
          <a:xfrm>
            <a:off x="7627969" y="617809"/>
            <a:ext cx="1107996" cy="461665"/>
          </a:xfrm>
          <a:prstGeom prst="rect">
            <a:avLst/>
          </a:prstGeom>
          <a:noFill/>
        </p:spPr>
        <p:txBody>
          <a:bodyPr wrap="none" rtlCol="0">
            <a:spAutoFit/>
          </a:bodyPr>
          <a:lstStyle/>
          <a:p>
            <a:r>
              <a:rPr lang="zh-CN" altLang="en-US" sz="2400" dirty="0" smtClean="0">
                <a:latin typeface="+mn-ea"/>
              </a:rPr>
              <a:t>安全性</a:t>
            </a:r>
            <a:endParaRPr lang="zh-CN" altLang="en-US" sz="2400" dirty="0">
              <a:latin typeface="+mn-ea"/>
            </a:endParaRPr>
          </a:p>
        </p:txBody>
      </p:sp>
      <p:grpSp>
        <p:nvGrpSpPr>
          <p:cNvPr id="21" name="Group 97"/>
          <p:cNvGrpSpPr/>
          <p:nvPr/>
        </p:nvGrpSpPr>
        <p:grpSpPr>
          <a:xfrm>
            <a:off x="6875967" y="601743"/>
            <a:ext cx="577516" cy="539286"/>
            <a:chOff x="-4413250" y="1636713"/>
            <a:chExt cx="4041775" cy="3606801"/>
          </a:xfrm>
          <a:solidFill>
            <a:schemeClr val="tx1"/>
          </a:solidFill>
        </p:grpSpPr>
        <p:sp>
          <p:nvSpPr>
            <p:cNvPr id="22" name="Freeform 102"/>
            <p:cNvSpPr>
              <a:spLocks/>
            </p:cNvSpPr>
            <p:nvPr/>
          </p:nvSpPr>
          <p:spPr bwMode="auto">
            <a:xfrm>
              <a:off x="-4413250" y="1993901"/>
              <a:ext cx="3248025" cy="3249613"/>
            </a:xfrm>
            <a:custGeom>
              <a:avLst/>
              <a:gdLst>
                <a:gd name="T0" fmla="*/ 1933 w 2046"/>
                <a:gd name="T1" fmla="*/ 1933 h 2047"/>
                <a:gd name="T2" fmla="*/ 113 w 2046"/>
                <a:gd name="T3" fmla="*/ 1933 h 2047"/>
                <a:gd name="T4" fmla="*/ 113 w 2046"/>
                <a:gd name="T5" fmla="*/ 114 h 2047"/>
                <a:gd name="T6" fmla="*/ 319 w 2046"/>
                <a:gd name="T7" fmla="*/ 114 h 2047"/>
                <a:gd name="T8" fmla="*/ 319 w 2046"/>
                <a:gd name="T9" fmla="*/ 0 h 2047"/>
                <a:gd name="T10" fmla="*/ 0 w 2046"/>
                <a:gd name="T11" fmla="*/ 0 h 2047"/>
                <a:gd name="T12" fmla="*/ 0 w 2046"/>
                <a:gd name="T13" fmla="*/ 2047 h 2047"/>
                <a:gd name="T14" fmla="*/ 2046 w 2046"/>
                <a:gd name="T15" fmla="*/ 2047 h 2047"/>
                <a:gd name="T16" fmla="*/ 2046 w 2046"/>
                <a:gd name="T17" fmla="*/ 1678 h 2047"/>
                <a:gd name="T18" fmla="*/ 1933 w 2046"/>
                <a:gd name="T19" fmla="*/ 1678 h 2047"/>
                <a:gd name="T20" fmla="*/ 1933 w 2046"/>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7">
                  <a:moveTo>
                    <a:pt x="1933" y="1933"/>
                  </a:moveTo>
                  <a:lnTo>
                    <a:pt x="113" y="1933"/>
                  </a:lnTo>
                  <a:lnTo>
                    <a:pt x="113" y="114"/>
                  </a:lnTo>
                  <a:lnTo>
                    <a:pt x="319" y="114"/>
                  </a:lnTo>
                  <a:lnTo>
                    <a:pt x="319" y="0"/>
                  </a:lnTo>
                  <a:lnTo>
                    <a:pt x="0" y="0"/>
                  </a:lnTo>
                  <a:lnTo>
                    <a:pt x="0" y="2047"/>
                  </a:lnTo>
                  <a:lnTo>
                    <a:pt x="2046" y="2047"/>
                  </a:lnTo>
                  <a:lnTo>
                    <a:pt x="2046" y="1678"/>
                  </a:lnTo>
                  <a:lnTo>
                    <a:pt x="1933" y="1678"/>
                  </a:lnTo>
                  <a:lnTo>
                    <a:pt x="1933" y="19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23" name="Freeform 103"/>
            <p:cNvSpPr>
              <a:spLocks noEditPoints="1"/>
            </p:cNvSpPr>
            <p:nvPr/>
          </p:nvSpPr>
          <p:spPr bwMode="auto">
            <a:xfrm>
              <a:off x="-3756025" y="1636713"/>
              <a:ext cx="3384550" cy="2990850"/>
            </a:xfrm>
            <a:custGeom>
              <a:avLst/>
              <a:gdLst>
                <a:gd name="T0" fmla="*/ 838 w 900"/>
                <a:gd name="T1" fmla="*/ 409 h 795"/>
                <a:gd name="T2" fmla="*/ 895 w 900"/>
                <a:gd name="T3" fmla="*/ 254 h 795"/>
                <a:gd name="T4" fmla="*/ 641 w 900"/>
                <a:gd name="T5" fmla="*/ 0 h 795"/>
                <a:gd name="T6" fmla="*/ 447 w 900"/>
                <a:gd name="T7" fmla="*/ 90 h 795"/>
                <a:gd name="T8" fmla="*/ 254 w 900"/>
                <a:gd name="T9" fmla="*/ 0 h 795"/>
                <a:gd name="T10" fmla="*/ 0 w 900"/>
                <a:gd name="T11" fmla="*/ 254 h 795"/>
                <a:gd name="T12" fmla="*/ 90 w 900"/>
                <a:gd name="T13" fmla="*/ 448 h 795"/>
                <a:gd name="T14" fmla="*/ 437 w 900"/>
                <a:gd name="T15" fmla="*/ 795 h 795"/>
                <a:gd name="T16" fmla="*/ 458 w 900"/>
                <a:gd name="T17" fmla="*/ 795 h 795"/>
                <a:gd name="T18" fmla="*/ 583 w 900"/>
                <a:gd name="T19" fmla="*/ 670 h 795"/>
                <a:gd name="T20" fmla="*/ 583 w 900"/>
                <a:gd name="T21" fmla="*/ 726 h 795"/>
                <a:gd name="T22" fmla="*/ 739 w 900"/>
                <a:gd name="T23" fmla="*/ 726 h 795"/>
                <a:gd name="T24" fmla="*/ 739 w 900"/>
                <a:gd name="T25" fmla="*/ 565 h 795"/>
                <a:gd name="T26" fmla="*/ 900 w 900"/>
                <a:gd name="T27" fmla="*/ 565 h 795"/>
                <a:gd name="T28" fmla="*/ 900 w 900"/>
                <a:gd name="T29" fmla="*/ 409 h 795"/>
                <a:gd name="T30" fmla="*/ 838 w 900"/>
                <a:gd name="T31" fmla="*/ 409 h 795"/>
                <a:gd name="T32" fmla="*/ 447 w 900"/>
                <a:gd name="T33" fmla="*/ 738 h 795"/>
                <a:gd name="T34" fmla="*/ 125 w 900"/>
                <a:gd name="T35" fmla="*/ 415 h 795"/>
                <a:gd name="T36" fmla="*/ 48 w 900"/>
                <a:gd name="T37" fmla="*/ 254 h 795"/>
                <a:gd name="T38" fmla="*/ 254 w 900"/>
                <a:gd name="T39" fmla="*/ 48 h 795"/>
                <a:gd name="T40" fmla="*/ 427 w 900"/>
                <a:gd name="T41" fmla="*/ 143 h 795"/>
                <a:gd name="T42" fmla="*/ 434 w 900"/>
                <a:gd name="T43" fmla="*/ 154 h 795"/>
                <a:gd name="T44" fmla="*/ 460 w 900"/>
                <a:gd name="T45" fmla="*/ 154 h 795"/>
                <a:gd name="T46" fmla="*/ 468 w 900"/>
                <a:gd name="T47" fmla="*/ 143 h 795"/>
                <a:gd name="T48" fmla="*/ 641 w 900"/>
                <a:gd name="T49" fmla="*/ 48 h 795"/>
                <a:gd name="T50" fmla="*/ 847 w 900"/>
                <a:gd name="T51" fmla="*/ 254 h 795"/>
                <a:gd name="T52" fmla="*/ 775 w 900"/>
                <a:gd name="T53" fmla="*/ 409 h 795"/>
                <a:gd name="T54" fmla="*/ 739 w 900"/>
                <a:gd name="T55" fmla="*/ 409 h 795"/>
                <a:gd name="T56" fmla="*/ 739 w 900"/>
                <a:gd name="T57" fmla="*/ 248 h 795"/>
                <a:gd name="T58" fmla="*/ 583 w 900"/>
                <a:gd name="T59" fmla="*/ 248 h 795"/>
                <a:gd name="T60" fmla="*/ 583 w 900"/>
                <a:gd name="T61" fmla="*/ 409 h 795"/>
                <a:gd name="T62" fmla="*/ 422 w 900"/>
                <a:gd name="T63" fmla="*/ 409 h 795"/>
                <a:gd name="T64" fmla="*/ 422 w 900"/>
                <a:gd name="T65" fmla="*/ 565 h 795"/>
                <a:gd name="T66" fmla="*/ 583 w 900"/>
                <a:gd name="T67" fmla="*/ 565 h 795"/>
                <a:gd name="T68" fmla="*/ 583 w 900"/>
                <a:gd name="T69" fmla="*/ 602 h 795"/>
                <a:gd name="T70" fmla="*/ 447 w 900"/>
                <a:gd name="T71" fmla="*/ 738 h 795"/>
                <a:gd name="T72" fmla="*/ 852 w 900"/>
                <a:gd name="T73" fmla="*/ 517 h 795"/>
                <a:gd name="T74" fmla="*/ 691 w 900"/>
                <a:gd name="T75" fmla="*/ 517 h 795"/>
                <a:gd name="T76" fmla="*/ 691 w 900"/>
                <a:gd name="T77" fmla="*/ 678 h 795"/>
                <a:gd name="T78" fmla="*/ 631 w 900"/>
                <a:gd name="T79" fmla="*/ 678 h 795"/>
                <a:gd name="T80" fmla="*/ 631 w 900"/>
                <a:gd name="T81" fmla="*/ 517 h 795"/>
                <a:gd name="T82" fmla="*/ 470 w 900"/>
                <a:gd name="T83" fmla="*/ 517 h 795"/>
                <a:gd name="T84" fmla="*/ 470 w 900"/>
                <a:gd name="T85" fmla="*/ 457 h 795"/>
                <a:gd name="T86" fmla="*/ 631 w 900"/>
                <a:gd name="T87" fmla="*/ 457 h 795"/>
                <a:gd name="T88" fmla="*/ 631 w 900"/>
                <a:gd name="T89" fmla="*/ 296 h 795"/>
                <a:gd name="T90" fmla="*/ 691 w 900"/>
                <a:gd name="T91" fmla="*/ 296 h 795"/>
                <a:gd name="T92" fmla="*/ 691 w 900"/>
                <a:gd name="T93" fmla="*/ 457 h 795"/>
                <a:gd name="T94" fmla="*/ 852 w 900"/>
                <a:gd name="T95" fmla="*/ 457 h 795"/>
                <a:gd name="T96" fmla="*/ 852 w 900"/>
                <a:gd name="T97" fmla="*/ 51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0" h="795">
                  <a:moveTo>
                    <a:pt x="838" y="409"/>
                  </a:moveTo>
                  <a:cubicBezTo>
                    <a:pt x="868" y="369"/>
                    <a:pt x="895" y="318"/>
                    <a:pt x="895" y="254"/>
                  </a:cubicBezTo>
                  <a:cubicBezTo>
                    <a:pt x="895" y="114"/>
                    <a:pt x="781" y="0"/>
                    <a:pt x="641" y="0"/>
                  </a:cubicBezTo>
                  <a:cubicBezTo>
                    <a:pt x="565" y="0"/>
                    <a:pt x="495" y="33"/>
                    <a:pt x="447" y="90"/>
                  </a:cubicBezTo>
                  <a:cubicBezTo>
                    <a:pt x="399" y="33"/>
                    <a:pt x="329" y="0"/>
                    <a:pt x="254" y="0"/>
                  </a:cubicBezTo>
                  <a:cubicBezTo>
                    <a:pt x="114" y="0"/>
                    <a:pt x="0" y="114"/>
                    <a:pt x="0" y="254"/>
                  </a:cubicBezTo>
                  <a:cubicBezTo>
                    <a:pt x="0" y="341"/>
                    <a:pt x="51" y="407"/>
                    <a:pt x="90" y="448"/>
                  </a:cubicBezTo>
                  <a:cubicBezTo>
                    <a:pt x="437" y="795"/>
                    <a:pt x="437" y="795"/>
                    <a:pt x="437" y="795"/>
                  </a:cubicBezTo>
                  <a:cubicBezTo>
                    <a:pt x="458" y="795"/>
                    <a:pt x="458" y="795"/>
                    <a:pt x="458" y="795"/>
                  </a:cubicBezTo>
                  <a:cubicBezTo>
                    <a:pt x="583" y="670"/>
                    <a:pt x="583" y="670"/>
                    <a:pt x="583" y="670"/>
                  </a:cubicBezTo>
                  <a:cubicBezTo>
                    <a:pt x="583" y="726"/>
                    <a:pt x="583" y="726"/>
                    <a:pt x="583" y="726"/>
                  </a:cubicBezTo>
                  <a:cubicBezTo>
                    <a:pt x="739" y="726"/>
                    <a:pt x="739" y="726"/>
                    <a:pt x="739" y="726"/>
                  </a:cubicBezTo>
                  <a:cubicBezTo>
                    <a:pt x="739" y="565"/>
                    <a:pt x="739" y="565"/>
                    <a:pt x="739" y="565"/>
                  </a:cubicBezTo>
                  <a:cubicBezTo>
                    <a:pt x="900" y="565"/>
                    <a:pt x="900" y="565"/>
                    <a:pt x="900" y="565"/>
                  </a:cubicBezTo>
                  <a:cubicBezTo>
                    <a:pt x="900" y="409"/>
                    <a:pt x="900" y="409"/>
                    <a:pt x="900" y="409"/>
                  </a:cubicBezTo>
                  <a:lnTo>
                    <a:pt x="838" y="409"/>
                  </a:lnTo>
                  <a:close/>
                  <a:moveTo>
                    <a:pt x="447" y="738"/>
                  </a:moveTo>
                  <a:cubicBezTo>
                    <a:pt x="125" y="415"/>
                    <a:pt x="125" y="415"/>
                    <a:pt x="125" y="415"/>
                  </a:cubicBezTo>
                  <a:cubicBezTo>
                    <a:pt x="72" y="359"/>
                    <a:pt x="48" y="307"/>
                    <a:pt x="48" y="254"/>
                  </a:cubicBezTo>
                  <a:cubicBezTo>
                    <a:pt x="48" y="141"/>
                    <a:pt x="140" y="48"/>
                    <a:pt x="254" y="48"/>
                  </a:cubicBezTo>
                  <a:cubicBezTo>
                    <a:pt x="324" y="48"/>
                    <a:pt x="389" y="83"/>
                    <a:pt x="427" y="143"/>
                  </a:cubicBezTo>
                  <a:cubicBezTo>
                    <a:pt x="434" y="154"/>
                    <a:pt x="434" y="154"/>
                    <a:pt x="434" y="154"/>
                  </a:cubicBezTo>
                  <a:cubicBezTo>
                    <a:pt x="460" y="154"/>
                    <a:pt x="460" y="154"/>
                    <a:pt x="460" y="154"/>
                  </a:cubicBezTo>
                  <a:cubicBezTo>
                    <a:pt x="468" y="143"/>
                    <a:pt x="468" y="143"/>
                    <a:pt x="468" y="143"/>
                  </a:cubicBezTo>
                  <a:cubicBezTo>
                    <a:pt x="506" y="83"/>
                    <a:pt x="571" y="48"/>
                    <a:pt x="641" y="48"/>
                  </a:cubicBezTo>
                  <a:cubicBezTo>
                    <a:pt x="755" y="48"/>
                    <a:pt x="847" y="141"/>
                    <a:pt x="847" y="254"/>
                  </a:cubicBezTo>
                  <a:cubicBezTo>
                    <a:pt x="847" y="306"/>
                    <a:pt x="824" y="355"/>
                    <a:pt x="775" y="409"/>
                  </a:cubicBezTo>
                  <a:cubicBezTo>
                    <a:pt x="739" y="409"/>
                    <a:pt x="739" y="409"/>
                    <a:pt x="739" y="409"/>
                  </a:cubicBezTo>
                  <a:cubicBezTo>
                    <a:pt x="739" y="248"/>
                    <a:pt x="739" y="248"/>
                    <a:pt x="739" y="248"/>
                  </a:cubicBezTo>
                  <a:cubicBezTo>
                    <a:pt x="583" y="248"/>
                    <a:pt x="583" y="248"/>
                    <a:pt x="583" y="248"/>
                  </a:cubicBezTo>
                  <a:cubicBezTo>
                    <a:pt x="583" y="409"/>
                    <a:pt x="583" y="409"/>
                    <a:pt x="583" y="409"/>
                  </a:cubicBezTo>
                  <a:cubicBezTo>
                    <a:pt x="422" y="409"/>
                    <a:pt x="422" y="409"/>
                    <a:pt x="422" y="409"/>
                  </a:cubicBezTo>
                  <a:cubicBezTo>
                    <a:pt x="422" y="565"/>
                    <a:pt x="422" y="565"/>
                    <a:pt x="422" y="565"/>
                  </a:cubicBezTo>
                  <a:cubicBezTo>
                    <a:pt x="583" y="565"/>
                    <a:pt x="583" y="565"/>
                    <a:pt x="583" y="565"/>
                  </a:cubicBezTo>
                  <a:cubicBezTo>
                    <a:pt x="583" y="602"/>
                    <a:pt x="583" y="602"/>
                    <a:pt x="583" y="602"/>
                  </a:cubicBezTo>
                  <a:lnTo>
                    <a:pt x="447" y="738"/>
                  </a:lnTo>
                  <a:close/>
                  <a:moveTo>
                    <a:pt x="852" y="517"/>
                  </a:moveTo>
                  <a:cubicBezTo>
                    <a:pt x="691" y="517"/>
                    <a:pt x="691" y="517"/>
                    <a:pt x="691" y="517"/>
                  </a:cubicBezTo>
                  <a:cubicBezTo>
                    <a:pt x="691" y="678"/>
                    <a:pt x="691" y="678"/>
                    <a:pt x="691" y="678"/>
                  </a:cubicBezTo>
                  <a:cubicBezTo>
                    <a:pt x="631" y="678"/>
                    <a:pt x="631" y="678"/>
                    <a:pt x="631" y="678"/>
                  </a:cubicBezTo>
                  <a:cubicBezTo>
                    <a:pt x="631" y="517"/>
                    <a:pt x="631" y="517"/>
                    <a:pt x="631" y="517"/>
                  </a:cubicBezTo>
                  <a:cubicBezTo>
                    <a:pt x="470" y="517"/>
                    <a:pt x="470" y="517"/>
                    <a:pt x="470" y="517"/>
                  </a:cubicBezTo>
                  <a:cubicBezTo>
                    <a:pt x="470" y="457"/>
                    <a:pt x="470" y="457"/>
                    <a:pt x="470" y="457"/>
                  </a:cubicBezTo>
                  <a:cubicBezTo>
                    <a:pt x="631" y="457"/>
                    <a:pt x="631" y="457"/>
                    <a:pt x="631" y="457"/>
                  </a:cubicBezTo>
                  <a:cubicBezTo>
                    <a:pt x="631" y="296"/>
                    <a:pt x="631" y="296"/>
                    <a:pt x="631" y="296"/>
                  </a:cubicBezTo>
                  <a:cubicBezTo>
                    <a:pt x="691" y="296"/>
                    <a:pt x="691" y="296"/>
                    <a:pt x="691" y="296"/>
                  </a:cubicBezTo>
                  <a:cubicBezTo>
                    <a:pt x="691" y="457"/>
                    <a:pt x="691" y="457"/>
                    <a:pt x="691" y="457"/>
                  </a:cubicBezTo>
                  <a:cubicBezTo>
                    <a:pt x="852" y="457"/>
                    <a:pt x="852" y="457"/>
                    <a:pt x="852" y="457"/>
                  </a:cubicBezTo>
                  <a:lnTo>
                    <a:pt x="852" y="5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grpSp>
      <p:sp>
        <p:nvSpPr>
          <p:cNvPr id="24" name="文本框 23"/>
          <p:cNvSpPr txBox="1"/>
          <p:nvPr/>
        </p:nvSpPr>
        <p:spPr>
          <a:xfrm>
            <a:off x="3359332" y="1495174"/>
            <a:ext cx="1107996" cy="461665"/>
          </a:xfrm>
          <a:prstGeom prst="rect">
            <a:avLst/>
          </a:prstGeom>
          <a:noFill/>
        </p:spPr>
        <p:txBody>
          <a:bodyPr wrap="none" rtlCol="0">
            <a:spAutoFit/>
          </a:bodyPr>
          <a:lstStyle/>
          <a:p>
            <a:r>
              <a:rPr lang="zh-CN" altLang="en-US" sz="2400" dirty="0" smtClean="0">
                <a:latin typeface="+mn-ea"/>
              </a:rPr>
              <a:t>有效性</a:t>
            </a:r>
            <a:endParaRPr lang="zh-CN" altLang="en-US" sz="2400" dirty="0">
              <a:latin typeface="+mn-ea"/>
            </a:endParaRPr>
          </a:p>
        </p:txBody>
      </p:sp>
      <p:grpSp>
        <p:nvGrpSpPr>
          <p:cNvPr id="25" name="Group 46"/>
          <p:cNvGrpSpPr/>
          <p:nvPr/>
        </p:nvGrpSpPr>
        <p:grpSpPr>
          <a:xfrm>
            <a:off x="2570741" y="1487609"/>
            <a:ext cx="625643" cy="516424"/>
            <a:chOff x="-4098925" y="1101725"/>
            <a:chExt cx="4102100" cy="4048126"/>
          </a:xfrm>
          <a:solidFill>
            <a:schemeClr val="tx1"/>
          </a:solidFill>
        </p:grpSpPr>
        <p:sp>
          <p:nvSpPr>
            <p:cNvPr id="26" name="Freeform 39"/>
            <p:cNvSpPr>
              <a:spLocks/>
            </p:cNvSpPr>
            <p:nvPr/>
          </p:nvSpPr>
          <p:spPr bwMode="auto">
            <a:xfrm>
              <a:off x="-4098925" y="1900238"/>
              <a:ext cx="3248025" cy="3249613"/>
            </a:xfrm>
            <a:custGeom>
              <a:avLst/>
              <a:gdLst>
                <a:gd name="T0" fmla="*/ 1933 w 2046"/>
                <a:gd name="T1" fmla="*/ 1933 h 2047"/>
                <a:gd name="T2" fmla="*/ 113 w 2046"/>
                <a:gd name="T3" fmla="*/ 1933 h 2047"/>
                <a:gd name="T4" fmla="*/ 113 w 2046"/>
                <a:gd name="T5" fmla="*/ 114 h 2047"/>
                <a:gd name="T6" fmla="*/ 263 w 2046"/>
                <a:gd name="T7" fmla="*/ 114 h 2047"/>
                <a:gd name="T8" fmla="*/ 263 w 2046"/>
                <a:gd name="T9" fmla="*/ 0 h 2047"/>
                <a:gd name="T10" fmla="*/ 0 w 2046"/>
                <a:gd name="T11" fmla="*/ 0 h 2047"/>
                <a:gd name="T12" fmla="*/ 0 w 2046"/>
                <a:gd name="T13" fmla="*/ 2047 h 2047"/>
                <a:gd name="T14" fmla="*/ 2046 w 2046"/>
                <a:gd name="T15" fmla="*/ 2047 h 2047"/>
                <a:gd name="T16" fmla="*/ 2046 w 2046"/>
                <a:gd name="T17" fmla="*/ 1808 h 2047"/>
                <a:gd name="T18" fmla="*/ 1933 w 2046"/>
                <a:gd name="T19" fmla="*/ 1808 h 2047"/>
                <a:gd name="T20" fmla="*/ 1933 w 2046"/>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7">
                  <a:moveTo>
                    <a:pt x="1933" y="1933"/>
                  </a:moveTo>
                  <a:lnTo>
                    <a:pt x="113" y="1933"/>
                  </a:lnTo>
                  <a:lnTo>
                    <a:pt x="113" y="114"/>
                  </a:lnTo>
                  <a:lnTo>
                    <a:pt x="263" y="114"/>
                  </a:lnTo>
                  <a:lnTo>
                    <a:pt x="263" y="0"/>
                  </a:lnTo>
                  <a:lnTo>
                    <a:pt x="0" y="0"/>
                  </a:lnTo>
                  <a:lnTo>
                    <a:pt x="0" y="2047"/>
                  </a:lnTo>
                  <a:lnTo>
                    <a:pt x="2046" y="2047"/>
                  </a:lnTo>
                  <a:lnTo>
                    <a:pt x="2046" y="1808"/>
                  </a:lnTo>
                  <a:lnTo>
                    <a:pt x="1933" y="1808"/>
                  </a:lnTo>
                  <a:lnTo>
                    <a:pt x="1933" y="19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27" name="Rectangle 40"/>
            <p:cNvSpPr>
              <a:spLocks noChangeArrowheads="1"/>
            </p:cNvSpPr>
            <p:nvPr/>
          </p:nvSpPr>
          <p:spPr bwMode="auto">
            <a:xfrm>
              <a:off x="-2779713" y="2068513"/>
              <a:ext cx="1655763"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28" name="Freeform 41"/>
            <p:cNvSpPr>
              <a:spLocks/>
            </p:cNvSpPr>
            <p:nvPr/>
          </p:nvSpPr>
          <p:spPr bwMode="auto">
            <a:xfrm>
              <a:off x="-3362325" y="1101725"/>
              <a:ext cx="2820988" cy="3397250"/>
            </a:xfrm>
            <a:custGeom>
              <a:avLst/>
              <a:gdLst>
                <a:gd name="T0" fmla="*/ 1663 w 1777"/>
                <a:gd name="T1" fmla="*/ 2026 h 2140"/>
                <a:gd name="T2" fmla="*/ 114 w 1777"/>
                <a:gd name="T3" fmla="*/ 2026 h 2140"/>
                <a:gd name="T4" fmla="*/ 114 w 1777"/>
                <a:gd name="T5" fmla="*/ 114 h 2140"/>
                <a:gd name="T6" fmla="*/ 1663 w 1777"/>
                <a:gd name="T7" fmla="*/ 114 h 2140"/>
                <a:gd name="T8" fmla="*/ 1663 w 1777"/>
                <a:gd name="T9" fmla="*/ 711 h 2140"/>
                <a:gd name="T10" fmla="*/ 1777 w 1777"/>
                <a:gd name="T11" fmla="*/ 598 h 2140"/>
                <a:gd name="T12" fmla="*/ 1777 w 1777"/>
                <a:gd name="T13" fmla="*/ 0 h 2140"/>
                <a:gd name="T14" fmla="*/ 0 w 1777"/>
                <a:gd name="T15" fmla="*/ 0 h 2140"/>
                <a:gd name="T16" fmla="*/ 0 w 1777"/>
                <a:gd name="T17" fmla="*/ 2140 h 2140"/>
                <a:gd name="T18" fmla="*/ 1777 w 1777"/>
                <a:gd name="T19" fmla="*/ 2140 h 2140"/>
                <a:gd name="T20" fmla="*/ 1777 w 1777"/>
                <a:gd name="T21" fmla="*/ 1455 h 2140"/>
                <a:gd name="T22" fmla="*/ 1663 w 1777"/>
                <a:gd name="T23" fmla="*/ 1569 h 2140"/>
                <a:gd name="T24" fmla="*/ 1663 w 1777"/>
                <a:gd name="T25" fmla="*/ 2026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7" h="2140">
                  <a:moveTo>
                    <a:pt x="1663" y="2026"/>
                  </a:moveTo>
                  <a:lnTo>
                    <a:pt x="114" y="2026"/>
                  </a:lnTo>
                  <a:lnTo>
                    <a:pt x="114" y="114"/>
                  </a:lnTo>
                  <a:lnTo>
                    <a:pt x="1663" y="114"/>
                  </a:lnTo>
                  <a:lnTo>
                    <a:pt x="1663" y="711"/>
                  </a:lnTo>
                  <a:lnTo>
                    <a:pt x="1777" y="598"/>
                  </a:lnTo>
                  <a:lnTo>
                    <a:pt x="1777" y="0"/>
                  </a:lnTo>
                  <a:lnTo>
                    <a:pt x="0" y="0"/>
                  </a:lnTo>
                  <a:lnTo>
                    <a:pt x="0" y="2140"/>
                  </a:lnTo>
                  <a:lnTo>
                    <a:pt x="1777" y="2140"/>
                  </a:lnTo>
                  <a:lnTo>
                    <a:pt x="1777" y="1455"/>
                  </a:lnTo>
                  <a:lnTo>
                    <a:pt x="1663" y="1569"/>
                  </a:lnTo>
                  <a:lnTo>
                    <a:pt x="1663" y="20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29" name="Freeform 42"/>
            <p:cNvSpPr>
              <a:spLocks/>
            </p:cNvSpPr>
            <p:nvPr/>
          </p:nvSpPr>
          <p:spPr bwMode="auto">
            <a:xfrm>
              <a:off x="-2779713" y="2617788"/>
              <a:ext cx="1655763" cy="180975"/>
            </a:xfrm>
            <a:custGeom>
              <a:avLst/>
              <a:gdLst>
                <a:gd name="T0" fmla="*/ 0 w 1043"/>
                <a:gd name="T1" fmla="*/ 114 h 114"/>
                <a:gd name="T2" fmla="*/ 936 w 1043"/>
                <a:gd name="T3" fmla="*/ 114 h 114"/>
                <a:gd name="T4" fmla="*/ 1043 w 1043"/>
                <a:gd name="T5" fmla="*/ 7 h 114"/>
                <a:gd name="T6" fmla="*/ 1043 w 1043"/>
                <a:gd name="T7" fmla="*/ 0 h 114"/>
                <a:gd name="T8" fmla="*/ 0 w 1043"/>
                <a:gd name="T9" fmla="*/ 0 h 114"/>
                <a:gd name="T10" fmla="*/ 0 w 1043"/>
                <a:gd name="T11" fmla="*/ 114 h 114"/>
              </a:gdLst>
              <a:ahLst/>
              <a:cxnLst>
                <a:cxn ang="0">
                  <a:pos x="T0" y="T1"/>
                </a:cxn>
                <a:cxn ang="0">
                  <a:pos x="T2" y="T3"/>
                </a:cxn>
                <a:cxn ang="0">
                  <a:pos x="T4" y="T5"/>
                </a:cxn>
                <a:cxn ang="0">
                  <a:pos x="T6" y="T7"/>
                </a:cxn>
                <a:cxn ang="0">
                  <a:pos x="T8" y="T9"/>
                </a:cxn>
                <a:cxn ang="0">
                  <a:pos x="T10" y="T11"/>
                </a:cxn>
              </a:cxnLst>
              <a:rect l="0" t="0" r="r" b="b"/>
              <a:pathLst>
                <a:path w="1043" h="114">
                  <a:moveTo>
                    <a:pt x="0" y="114"/>
                  </a:moveTo>
                  <a:lnTo>
                    <a:pt x="936" y="114"/>
                  </a:lnTo>
                  <a:lnTo>
                    <a:pt x="1043" y="7"/>
                  </a:lnTo>
                  <a:lnTo>
                    <a:pt x="1043" y="0"/>
                  </a:lnTo>
                  <a:lnTo>
                    <a:pt x="0" y="0"/>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30" name="Freeform 43"/>
            <p:cNvSpPr>
              <a:spLocks noEditPoints="1"/>
            </p:cNvSpPr>
            <p:nvPr/>
          </p:nvSpPr>
          <p:spPr bwMode="auto">
            <a:xfrm>
              <a:off x="-2293938" y="2174875"/>
              <a:ext cx="2297113" cy="1966913"/>
            </a:xfrm>
            <a:custGeom>
              <a:avLst/>
              <a:gdLst>
                <a:gd name="T0" fmla="*/ 263 w 1447"/>
                <a:gd name="T1" fmla="*/ 504 h 1239"/>
                <a:gd name="T2" fmla="*/ 0 w 1447"/>
                <a:gd name="T3" fmla="*/ 765 h 1239"/>
                <a:gd name="T4" fmla="*/ 471 w 1447"/>
                <a:gd name="T5" fmla="*/ 1239 h 1239"/>
                <a:gd name="T6" fmla="*/ 1447 w 1447"/>
                <a:gd name="T7" fmla="*/ 263 h 1239"/>
                <a:gd name="T8" fmla="*/ 1184 w 1447"/>
                <a:gd name="T9" fmla="*/ 0 h 1239"/>
                <a:gd name="T10" fmla="*/ 471 w 1447"/>
                <a:gd name="T11" fmla="*/ 713 h 1239"/>
                <a:gd name="T12" fmla="*/ 263 w 1447"/>
                <a:gd name="T13" fmla="*/ 504 h 1239"/>
                <a:gd name="T14" fmla="*/ 1286 w 1447"/>
                <a:gd name="T15" fmla="*/ 263 h 1239"/>
                <a:gd name="T16" fmla="*/ 471 w 1447"/>
                <a:gd name="T17" fmla="*/ 1078 h 1239"/>
                <a:gd name="T18" fmla="*/ 161 w 1447"/>
                <a:gd name="T19" fmla="*/ 765 h 1239"/>
                <a:gd name="T20" fmla="*/ 263 w 1447"/>
                <a:gd name="T21" fmla="*/ 663 h 1239"/>
                <a:gd name="T22" fmla="*/ 471 w 1447"/>
                <a:gd name="T23" fmla="*/ 874 h 1239"/>
                <a:gd name="T24" fmla="*/ 1184 w 1447"/>
                <a:gd name="T25" fmla="*/ 161 h 1239"/>
                <a:gd name="T26" fmla="*/ 1286 w 1447"/>
                <a:gd name="T27" fmla="*/ 263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7" h="1239">
                  <a:moveTo>
                    <a:pt x="263" y="504"/>
                  </a:moveTo>
                  <a:lnTo>
                    <a:pt x="0" y="765"/>
                  </a:lnTo>
                  <a:lnTo>
                    <a:pt x="471" y="1239"/>
                  </a:lnTo>
                  <a:lnTo>
                    <a:pt x="1447" y="263"/>
                  </a:lnTo>
                  <a:lnTo>
                    <a:pt x="1184" y="0"/>
                  </a:lnTo>
                  <a:lnTo>
                    <a:pt x="471" y="713"/>
                  </a:lnTo>
                  <a:lnTo>
                    <a:pt x="263" y="504"/>
                  </a:lnTo>
                  <a:close/>
                  <a:moveTo>
                    <a:pt x="1286" y="263"/>
                  </a:moveTo>
                  <a:lnTo>
                    <a:pt x="471" y="1078"/>
                  </a:lnTo>
                  <a:lnTo>
                    <a:pt x="161" y="765"/>
                  </a:lnTo>
                  <a:lnTo>
                    <a:pt x="263" y="663"/>
                  </a:lnTo>
                  <a:lnTo>
                    <a:pt x="471" y="874"/>
                  </a:lnTo>
                  <a:lnTo>
                    <a:pt x="1184" y="161"/>
                  </a:lnTo>
                  <a:lnTo>
                    <a:pt x="1286"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grpSp>
      <p:sp>
        <p:nvSpPr>
          <p:cNvPr id="31" name="文本框 30"/>
          <p:cNvSpPr txBox="1"/>
          <p:nvPr/>
        </p:nvSpPr>
        <p:spPr>
          <a:xfrm>
            <a:off x="7627969" y="1522426"/>
            <a:ext cx="1107996" cy="461665"/>
          </a:xfrm>
          <a:prstGeom prst="rect">
            <a:avLst/>
          </a:prstGeom>
          <a:noFill/>
        </p:spPr>
        <p:txBody>
          <a:bodyPr wrap="none" rtlCol="0">
            <a:spAutoFit/>
          </a:bodyPr>
          <a:lstStyle/>
          <a:p>
            <a:r>
              <a:rPr lang="zh-CN" altLang="en-US" sz="2400" dirty="0">
                <a:latin typeface="+mn-ea"/>
              </a:rPr>
              <a:t>经济</a:t>
            </a:r>
            <a:r>
              <a:rPr lang="zh-CN" altLang="en-US" sz="2400" dirty="0" smtClean="0">
                <a:latin typeface="+mn-ea"/>
              </a:rPr>
              <a:t>性</a:t>
            </a:r>
            <a:endParaRPr lang="zh-CN" altLang="en-US" sz="2400" dirty="0">
              <a:latin typeface="+mn-ea"/>
            </a:endParaRPr>
          </a:p>
        </p:txBody>
      </p:sp>
      <p:grpSp>
        <p:nvGrpSpPr>
          <p:cNvPr id="32" name="Group 72"/>
          <p:cNvGrpSpPr/>
          <p:nvPr/>
        </p:nvGrpSpPr>
        <p:grpSpPr>
          <a:xfrm>
            <a:off x="6875967" y="1495174"/>
            <a:ext cx="556203" cy="523220"/>
            <a:chOff x="-3667125" y="960438"/>
            <a:chExt cx="3667125" cy="3551237"/>
          </a:xfrm>
          <a:solidFill>
            <a:schemeClr val="tx1"/>
          </a:solidFill>
        </p:grpSpPr>
        <p:sp>
          <p:nvSpPr>
            <p:cNvPr id="33" name="Freeform 65"/>
            <p:cNvSpPr>
              <a:spLocks/>
            </p:cNvSpPr>
            <p:nvPr/>
          </p:nvSpPr>
          <p:spPr bwMode="auto">
            <a:xfrm>
              <a:off x="-3667125" y="1260475"/>
              <a:ext cx="3249613" cy="3251200"/>
            </a:xfrm>
            <a:custGeom>
              <a:avLst/>
              <a:gdLst>
                <a:gd name="T0" fmla="*/ 1933 w 2047"/>
                <a:gd name="T1" fmla="*/ 1934 h 2048"/>
                <a:gd name="T2" fmla="*/ 114 w 2047"/>
                <a:gd name="T3" fmla="*/ 1934 h 2048"/>
                <a:gd name="T4" fmla="*/ 114 w 2047"/>
                <a:gd name="T5" fmla="*/ 114 h 2048"/>
                <a:gd name="T6" fmla="*/ 265 w 2047"/>
                <a:gd name="T7" fmla="*/ 114 h 2048"/>
                <a:gd name="T8" fmla="*/ 265 w 2047"/>
                <a:gd name="T9" fmla="*/ 0 h 2048"/>
                <a:gd name="T10" fmla="*/ 0 w 2047"/>
                <a:gd name="T11" fmla="*/ 0 h 2048"/>
                <a:gd name="T12" fmla="*/ 0 w 2047"/>
                <a:gd name="T13" fmla="*/ 2048 h 2048"/>
                <a:gd name="T14" fmla="*/ 2047 w 2047"/>
                <a:gd name="T15" fmla="*/ 2048 h 2048"/>
                <a:gd name="T16" fmla="*/ 2047 w 2047"/>
                <a:gd name="T17" fmla="*/ 1735 h 2048"/>
                <a:gd name="T18" fmla="*/ 1933 w 2047"/>
                <a:gd name="T19" fmla="*/ 1735 h 2048"/>
                <a:gd name="T20" fmla="*/ 1933 w 2047"/>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8">
                  <a:moveTo>
                    <a:pt x="1933" y="1934"/>
                  </a:moveTo>
                  <a:lnTo>
                    <a:pt x="114" y="1934"/>
                  </a:lnTo>
                  <a:lnTo>
                    <a:pt x="114" y="114"/>
                  </a:lnTo>
                  <a:lnTo>
                    <a:pt x="265" y="114"/>
                  </a:lnTo>
                  <a:lnTo>
                    <a:pt x="265" y="0"/>
                  </a:lnTo>
                  <a:lnTo>
                    <a:pt x="0" y="0"/>
                  </a:lnTo>
                  <a:lnTo>
                    <a:pt x="0" y="2048"/>
                  </a:lnTo>
                  <a:lnTo>
                    <a:pt x="2047" y="2048"/>
                  </a:lnTo>
                  <a:lnTo>
                    <a:pt x="2047" y="1735"/>
                  </a:lnTo>
                  <a:lnTo>
                    <a:pt x="1933" y="1735"/>
                  </a:lnTo>
                  <a:lnTo>
                    <a:pt x="1933" y="19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34" name="Freeform 66"/>
            <p:cNvSpPr>
              <a:spLocks noEditPoints="1"/>
            </p:cNvSpPr>
            <p:nvPr/>
          </p:nvSpPr>
          <p:spPr bwMode="auto">
            <a:xfrm>
              <a:off x="-3076575" y="960438"/>
              <a:ext cx="3076575" cy="2787650"/>
            </a:xfrm>
            <a:custGeom>
              <a:avLst/>
              <a:gdLst>
                <a:gd name="T0" fmla="*/ 1561 w 1938"/>
                <a:gd name="T1" fmla="*/ 794 h 1756"/>
                <a:gd name="T2" fmla="*/ 1561 w 1938"/>
                <a:gd name="T3" fmla="*/ 1642 h 1756"/>
                <a:gd name="T4" fmla="*/ 1419 w 1938"/>
                <a:gd name="T5" fmla="*/ 1642 h 1756"/>
                <a:gd name="T6" fmla="*/ 1419 w 1938"/>
                <a:gd name="T7" fmla="*/ 0 h 1756"/>
                <a:gd name="T8" fmla="*/ 1040 w 1938"/>
                <a:gd name="T9" fmla="*/ 0 h 1756"/>
                <a:gd name="T10" fmla="*/ 1040 w 1938"/>
                <a:gd name="T11" fmla="*/ 1642 h 1756"/>
                <a:gd name="T12" fmla="*/ 898 w 1938"/>
                <a:gd name="T13" fmla="*/ 1642 h 1756"/>
                <a:gd name="T14" fmla="*/ 898 w 1938"/>
                <a:gd name="T15" fmla="*/ 554 h 1756"/>
                <a:gd name="T16" fmla="*/ 521 w 1938"/>
                <a:gd name="T17" fmla="*/ 552 h 1756"/>
                <a:gd name="T18" fmla="*/ 521 w 1938"/>
                <a:gd name="T19" fmla="*/ 1642 h 1756"/>
                <a:gd name="T20" fmla="*/ 379 w 1938"/>
                <a:gd name="T21" fmla="*/ 1642 h 1756"/>
                <a:gd name="T22" fmla="*/ 379 w 1938"/>
                <a:gd name="T23" fmla="*/ 405 h 1756"/>
                <a:gd name="T24" fmla="*/ 0 w 1938"/>
                <a:gd name="T25" fmla="*/ 405 h 1756"/>
                <a:gd name="T26" fmla="*/ 0 w 1938"/>
                <a:gd name="T27" fmla="*/ 1756 h 1756"/>
                <a:gd name="T28" fmla="*/ 1938 w 1938"/>
                <a:gd name="T29" fmla="*/ 1756 h 1756"/>
                <a:gd name="T30" fmla="*/ 1938 w 1938"/>
                <a:gd name="T31" fmla="*/ 794 h 1756"/>
                <a:gd name="T32" fmla="*/ 1561 w 1938"/>
                <a:gd name="T33" fmla="*/ 794 h 1756"/>
                <a:gd name="T34" fmla="*/ 114 w 1938"/>
                <a:gd name="T35" fmla="*/ 1642 h 1756"/>
                <a:gd name="T36" fmla="*/ 114 w 1938"/>
                <a:gd name="T37" fmla="*/ 519 h 1756"/>
                <a:gd name="T38" fmla="*/ 265 w 1938"/>
                <a:gd name="T39" fmla="*/ 519 h 1756"/>
                <a:gd name="T40" fmla="*/ 265 w 1938"/>
                <a:gd name="T41" fmla="*/ 1642 h 1756"/>
                <a:gd name="T42" fmla="*/ 114 w 1938"/>
                <a:gd name="T43" fmla="*/ 1642 h 1756"/>
                <a:gd name="T44" fmla="*/ 635 w 1938"/>
                <a:gd name="T45" fmla="*/ 1642 h 1756"/>
                <a:gd name="T46" fmla="*/ 635 w 1938"/>
                <a:gd name="T47" fmla="*/ 666 h 1756"/>
                <a:gd name="T48" fmla="*/ 784 w 1938"/>
                <a:gd name="T49" fmla="*/ 666 h 1756"/>
                <a:gd name="T50" fmla="*/ 784 w 1938"/>
                <a:gd name="T51" fmla="*/ 1642 h 1756"/>
                <a:gd name="T52" fmla="*/ 635 w 1938"/>
                <a:gd name="T53" fmla="*/ 1642 h 1756"/>
                <a:gd name="T54" fmla="*/ 1154 w 1938"/>
                <a:gd name="T55" fmla="*/ 1642 h 1756"/>
                <a:gd name="T56" fmla="*/ 1154 w 1938"/>
                <a:gd name="T57" fmla="*/ 113 h 1756"/>
                <a:gd name="T58" fmla="*/ 1305 w 1938"/>
                <a:gd name="T59" fmla="*/ 113 h 1756"/>
                <a:gd name="T60" fmla="*/ 1305 w 1938"/>
                <a:gd name="T61" fmla="*/ 1642 h 1756"/>
                <a:gd name="T62" fmla="*/ 1154 w 1938"/>
                <a:gd name="T63" fmla="*/ 1642 h 1756"/>
                <a:gd name="T64" fmla="*/ 1675 w 1938"/>
                <a:gd name="T65" fmla="*/ 1642 h 1756"/>
                <a:gd name="T66" fmla="*/ 1675 w 1938"/>
                <a:gd name="T67" fmla="*/ 907 h 1756"/>
                <a:gd name="T68" fmla="*/ 1824 w 1938"/>
                <a:gd name="T69" fmla="*/ 907 h 1756"/>
                <a:gd name="T70" fmla="*/ 1824 w 1938"/>
                <a:gd name="T71" fmla="*/ 1642 h 1756"/>
                <a:gd name="T72" fmla="*/ 1675 w 1938"/>
                <a:gd name="T73" fmla="*/ 1642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8" h="1756">
                  <a:moveTo>
                    <a:pt x="1561" y="794"/>
                  </a:moveTo>
                  <a:lnTo>
                    <a:pt x="1561" y="1642"/>
                  </a:lnTo>
                  <a:lnTo>
                    <a:pt x="1419" y="1642"/>
                  </a:lnTo>
                  <a:lnTo>
                    <a:pt x="1419" y="0"/>
                  </a:lnTo>
                  <a:lnTo>
                    <a:pt x="1040" y="0"/>
                  </a:lnTo>
                  <a:lnTo>
                    <a:pt x="1040" y="1642"/>
                  </a:lnTo>
                  <a:lnTo>
                    <a:pt x="898" y="1642"/>
                  </a:lnTo>
                  <a:lnTo>
                    <a:pt x="898" y="554"/>
                  </a:lnTo>
                  <a:lnTo>
                    <a:pt x="521" y="552"/>
                  </a:lnTo>
                  <a:lnTo>
                    <a:pt x="521" y="1642"/>
                  </a:lnTo>
                  <a:lnTo>
                    <a:pt x="379" y="1642"/>
                  </a:lnTo>
                  <a:lnTo>
                    <a:pt x="379" y="405"/>
                  </a:lnTo>
                  <a:lnTo>
                    <a:pt x="0" y="405"/>
                  </a:lnTo>
                  <a:lnTo>
                    <a:pt x="0" y="1756"/>
                  </a:lnTo>
                  <a:lnTo>
                    <a:pt x="1938" y="1756"/>
                  </a:lnTo>
                  <a:lnTo>
                    <a:pt x="1938" y="794"/>
                  </a:lnTo>
                  <a:lnTo>
                    <a:pt x="1561" y="794"/>
                  </a:lnTo>
                  <a:close/>
                  <a:moveTo>
                    <a:pt x="114" y="1642"/>
                  </a:moveTo>
                  <a:lnTo>
                    <a:pt x="114" y="519"/>
                  </a:lnTo>
                  <a:lnTo>
                    <a:pt x="265" y="519"/>
                  </a:lnTo>
                  <a:lnTo>
                    <a:pt x="265" y="1642"/>
                  </a:lnTo>
                  <a:lnTo>
                    <a:pt x="114" y="1642"/>
                  </a:lnTo>
                  <a:close/>
                  <a:moveTo>
                    <a:pt x="635" y="1642"/>
                  </a:moveTo>
                  <a:lnTo>
                    <a:pt x="635" y="666"/>
                  </a:lnTo>
                  <a:lnTo>
                    <a:pt x="784" y="666"/>
                  </a:lnTo>
                  <a:lnTo>
                    <a:pt x="784" y="1642"/>
                  </a:lnTo>
                  <a:lnTo>
                    <a:pt x="635" y="1642"/>
                  </a:lnTo>
                  <a:close/>
                  <a:moveTo>
                    <a:pt x="1154" y="1642"/>
                  </a:moveTo>
                  <a:lnTo>
                    <a:pt x="1154" y="113"/>
                  </a:lnTo>
                  <a:lnTo>
                    <a:pt x="1305" y="113"/>
                  </a:lnTo>
                  <a:lnTo>
                    <a:pt x="1305" y="1642"/>
                  </a:lnTo>
                  <a:lnTo>
                    <a:pt x="1154" y="1642"/>
                  </a:lnTo>
                  <a:close/>
                  <a:moveTo>
                    <a:pt x="1675" y="1642"/>
                  </a:moveTo>
                  <a:lnTo>
                    <a:pt x="1675" y="907"/>
                  </a:lnTo>
                  <a:lnTo>
                    <a:pt x="1824" y="907"/>
                  </a:lnTo>
                  <a:lnTo>
                    <a:pt x="1824" y="1642"/>
                  </a:lnTo>
                  <a:lnTo>
                    <a:pt x="1675" y="16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grpSp>
      <p:sp>
        <p:nvSpPr>
          <p:cNvPr id="35" name="文本框 34"/>
          <p:cNvSpPr txBox="1"/>
          <p:nvPr/>
        </p:nvSpPr>
        <p:spPr>
          <a:xfrm>
            <a:off x="3368476" y="2466976"/>
            <a:ext cx="1107996" cy="461665"/>
          </a:xfrm>
          <a:prstGeom prst="rect">
            <a:avLst/>
          </a:prstGeom>
          <a:noFill/>
        </p:spPr>
        <p:txBody>
          <a:bodyPr wrap="none" rtlCol="0">
            <a:spAutoFit/>
          </a:bodyPr>
          <a:lstStyle/>
          <a:p>
            <a:r>
              <a:rPr lang="zh-CN" altLang="en-US" sz="2400" dirty="0" smtClean="0">
                <a:latin typeface="+mn-ea"/>
              </a:rPr>
              <a:t>创新性</a:t>
            </a:r>
            <a:endParaRPr lang="zh-CN" altLang="en-US" sz="2400" dirty="0">
              <a:latin typeface="+mn-ea"/>
            </a:endParaRPr>
          </a:p>
        </p:txBody>
      </p:sp>
      <p:grpSp>
        <p:nvGrpSpPr>
          <p:cNvPr id="36" name="Group 242"/>
          <p:cNvGrpSpPr/>
          <p:nvPr/>
        </p:nvGrpSpPr>
        <p:grpSpPr>
          <a:xfrm>
            <a:off x="2566763" y="2342017"/>
            <a:ext cx="633663" cy="627337"/>
            <a:chOff x="-4121150" y="1349376"/>
            <a:chExt cx="3989387" cy="4186238"/>
          </a:xfrm>
          <a:solidFill>
            <a:schemeClr val="tx1"/>
          </a:solidFill>
        </p:grpSpPr>
        <p:sp>
          <p:nvSpPr>
            <p:cNvPr id="37" name="Freeform 243"/>
            <p:cNvSpPr>
              <a:spLocks/>
            </p:cNvSpPr>
            <p:nvPr/>
          </p:nvSpPr>
          <p:spPr bwMode="auto">
            <a:xfrm>
              <a:off x="-4121150" y="2286001"/>
              <a:ext cx="3249613" cy="3249613"/>
            </a:xfrm>
            <a:custGeom>
              <a:avLst/>
              <a:gdLst>
                <a:gd name="T0" fmla="*/ 1933 w 2047"/>
                <a:gd name="T1" fmla="*/ 1933 h 2047"/>
                <a:gd name="T2" fmla="*/ 114 w 2047"/>
                <a:gd name="T3" fmla="*/ 1933 h 2047"/>
                <a:gd name="T4" fmla="*/ 114 w 2047"/>
                <a:gd name="T5" fmla="*/ 114 h 2047"/>
                <a:gd name="T6" fmla="*/ 256 w 2047"/>
                <a:gd name="T7" fmla="*/ 114 h 2047"/>
                <a:gd name="T8" fmla="*/ 256 w 2047"/>
                <a:gd name="T9" fmla="*/ 0 h 2047"/>
                <a:gd name="T10" fmla="*/ 0 w 2047"/>
                <a:gd name="T11" fmla="*/ 0 h 2047"/>
                <a:gd name="T12" fmla="*/ 0 w 2047"/>
                <a:gd name="T13" fmla="*/ 2047 h 2047"/>
                <a:gd name="T14" fmla="*/ 2047 w 2047"/>
                <a:gd name="T15" fmla="*/ 2047 h 2047"/>
                <a:gd name="T16" fmla="*/ 2047 w 2047"/>
                <a:gd name="T17" fmla="*/ 1786 h 2047"/>
                <a:gd name="T18" fmla="*/ 1933 w 2047"/>
                <a:gd name="T19" fmla="*/ 1786 h 2047"/>
                <a:gd name="T20" fmla="*/ 1933 w 2047"/>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7">
                  <a:moveTo>
                    <a:pt x="1933" y="1933"/>
                  </a:moveTo>
                  <a:lnTo>
                    <a:pt x="114" y="1933"/>
                  </a:lnTo>
                  <a:lnTo>
                    <a:pt x="114" y="114"/>
                  </a:lnTo>
                  <a:lnTo>
                    <a:pt x="256" y="114"/>
                  </a:lnTo>
                  <a:lnTo>
                    <a:pt x="256" y="0"/>
                  </a:lnTo>
                  <a:lnTo>
                    <a:pt x="0" y="0"/>
                  </a:lnTo>
                  <a:lnTo>
                    <a:pt x="0" y="2047"/>
                  </a:lnTo>
                  <a:lnTo>
                    <a:pt x="2047" y="2047"/>
                  </a:lnTo>
                  <a:lnTo>
                    <a:pt x="2047" y="1786"/>
                  </a:lnTo>
                  <a:lnTo>
                    <a:pt x="1933" y="1786"/>
                  </a:lnTo>
                  <a:lnTo>
                    <a:pt x="1933" y="19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38" name="Freeform 244"/>
            <p:cNvSpPr>
              <a:spLocks noEditPoints="1"/>
            </p:cNvSpPr>
            <p:nvPr/>
          </p:nvSpPr>
          <p:spPr bwMode="auto">
            <a:xfrm>
              <a:off x="-3624263" y="2782888"/>
              <a:ext cx="1931988" cy="2206625"/>
            </a:xfrm>
            <a:custGeom>
              <a:avLst/>
              <a:gdLst>
                <a:gd name="T0" fmla="*/ 257 w 514"/>
                <a:gd name="T1" fmla="*/ 328 h 587"/>
                <a:gd name="T2" fmla="*/ 466 w 514"/>
                <a:gd name="T3" fmla="*/ 587 h 587"/>
                <a:gd name="T4" fmla="*/ 514 w 514"/>
                <a:gd name="T5" fmla="*/ 587 h 587"/>
                <a:gd name="T6" fmla="*/ 438 w 514"/>
                <a:gd name="T7" fmla="*/ 361 h 587"/>
                <a:gd name="T8" fmla="*/ 346 w 514"/>
                <a:gd name="T9" fmla="*/ 297 h 587"/>
                <a:gd name="T10" fmla="*/ 418 w 514"/>
                <a:gd name="T11" fmla="*/ 162 h 587"/>
                <a:gd name="T12" fmla="*/ 257 w 514"/>
                <a:gd name="T13" fmla="*/ 0 h 587"/>
                <a:gd name="T14" fmla="*/ 95 w 514"/>
                <a:gd name="T15" fmla="*/ 162 h 587"/>
                <a:gd name="T16" fmla="*/ 168 w 514"/>
                <a:gd name="T17" fmla="*/ 297 h 587"/>
                <a:gd name="T18" fmla="*/ 76 w 514"/>
                <a:gd name="T19" fmla="*/ 361 h 587"/>
                <a:gd name="T20" fmla="*/ 0 w 514"/>
                <a:gd name="T21" fmla="*/ 587 h 587"/>
                <a:gd name="T22" fmla="*/ 48 w 514"/>
                <a:gd name="T23" fmla="*/ 587 h 587"/>
                <a:gd name="T24" fmla="*/ 257 w 514"/>
                <a:gd name="T25" fmla="*/ 328 h 587"/>
                <a:gd name="T26" fmla="*/ 257 w 514"/>
                <a:gd name="T27" fmla="*/ 48 h 587"/>
                <a:gd name="T28" fmla="*/ 370 w 514"/>
                <a:gd name="T29" fmla="*/ 162 h 587"/>
                <a:gd name="T30" fmla="*/ 257 w 514"/>
                <a:gd name="T31" fmla="*/ 275 h 587"/>
                <a:gd name="T32" fmla="*/ 143 w 514"/>
                <a:gd name="T33" fmla="*/ 162 h 587"/>
                <a:gd name="T34" fmla="*/ 257 w 514"/>
                <a:gd name="T35" fmla="*/ 4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4" h="587">
                  <a:moveTo>
                    <a:pt x="257" y="328"/>
                  </a:moveTo>
                  <a:cubicBezTo>
                    <a:pt x="361" y="328"/>
                    <a:pt x="466" y="408"/>
                    <a:pt x="466" y="587"/>
                  </a:cubicBezTo>
                  <a:cubicBezTo>
                    <a:pt x="514" y="587"/>
                    <a:pt x="514" y="587"/>
                    <a:pt x="514" y="587"/>
                  </a:cubicBezTo>
                  <a:cubicBezTo>
                    <a:pt x="514" y="495"/>
                    <a:pt x="487" y="417"/>
                    <a:pt x="438" y="361"/>
                  </a:cubicBezTo>
                  <a:cubicBezTo>
                    <a:pt x="412" y="332"/>
                    <a:pt x="381" y="310"/>
                    <a:pt x="346" y="297"/>
                  </a:cubicBezTo>
                  <a:cubicBezTo>
                    <a:pt x="389" y="268"/>
                    <a:pt x="418" y="218"/>
                    <a:pt x="418" y="162"/>
                  </a:cubicBezTo>
                  <a:cubicBezTo>
                    <a:pt x="418" y="73"/>
                    <a:pt x="346" y="0"/>
                    <a:pt x="257" y="0"/>
                  </a:cubicBezTo>
                  <a:cubicBezTo>
                    <a:pt x="168" y="0"/>
                    <a:pt x="95" y="73"/>
                    <a:pt x="95" y="162"/>
                  </a:cubicBezTo>
                  <a:cubicBezTo>
                    <a:pt x="95" y="218"/>
                    <a:pt x="124" y="268"/>
                    <a:pt x="168" y="297"/>
                  </a:cubicBezTo>
                  <a:cubicBezTo>
                    <a:pt x="133" y="310"/>
                    <a:pt x="101" y="332"/>
                    <a:pt x="76" y="361"/>
                  </a:cubicBezTo>
                  <a:cubicBezTo>
                    <a:pt x="26" y="417"/>
                    <a:pt x="0" y="495"/>
                    <a:pt x="0" y="587"/>
                  </a:cubicBezTo>
                  <a:cubicBezTo>
                    <a:pt x="48" y="587"/>
                    <a:pt x="48" y="587"/>
                    <a:pt x="48" y="587"/>
                  </a:cubicBezTo>
                  <a:cubicBezTo>
                    <a:pt x="48" y="408"/>
                    <a:pt x="153" y="328"/>
                    <a:pt x="257" y="328"/>
                  </a:cubicBezTo>
                  <a:close/>
                  <a:moveTo>
                    <a:pt x="257" y="48"/>
                  </a:moveTo>
                  <a:cubicBezTo>
                    <a:pt x="319" y="48"/>
                    <a:pt x="370" y="99"/>
                    <a:pt x="370" y="162"/>
                  </a:cubicBezTo>
                  <a:cubicBezTo>
                    <a:pt x="370" y="224"/>
                    <a:pt x="319" y="275"/>
                    <a:pt x="257" y="275"/>
                  </a:cubicBezTo>
                  <a:cubicBezTo>
                    <a:pt x="194" y="275"/>
                    <a:pt x="143" y="224"/>
                    <a:pt x="143" y="162"/>
                  </a:cubicBezTo>
                  <a:cubicBezTo>
                    <a:pt x="143" y="99"/>
                    <a:pt x="194" y="48"/>
                    <a:pt x="257"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39" name="Freeform 245"/>
            <p:cNvSpPr>
              <a:spLocks noEditPoints="1"/>
            </p:cNvSpPr>
            <p:nvPr/>
          </p:nvSpPr>
          <p:spPr bwMode="auto">
            <a:xfrm>
              <a:off x="-3071813" y="4260851"/>
              <a:ext cx="819150" cy="744538"/>
            </a:xfrm>
            <a:custGeom>
              <a:avLst/>
              <a:gdLst>
                <a:gd name="T0" fmla="*/ 109 w 218"/>
                <a:gd name="T1" fmla="*/ 11 h 198"/>
                <a:gd name="T2" fmla="*/ 70 w 218"/>
                <a:gd name="T3" fmla="*/ 0 h 198"/>
                <a:gd name="T4" fmla="*/ 0 w 218"/>
                <a:gd name="T5" fmla="*/ 70 h 198"/>
                <a:gd name="T6" fmla="*/ 23 w 218"/>
                <a:gd name="T7" fmla="*/ 123 h 198"/>
                <a:gd name="T8" fmla="*/ 91 w 218"/>
                <a:gd name="T9" fmla="*/ 191 h 198"/>
                <a:gd name="T10" fmla="*/ 99 w 218"/>
                <a:gd name="T11" fmla="*/ 198 h 198"/>
                <a:gd name="T12" fmla="*/ 119 w 218"/>
                <a:gd name="T13" fmla="*/ 198 h 198"/>
                <a:gd name="T14" fmla="*/ 194 w 218"/>
                <a:gd name="T15" fmla="*/ 123 h 198"/>
                <a:gd name="T16" fmla="*/ 194 w 218"/>
                <a:gd name="T17" fmla="*/ 123 h 198"/>
                <a:gd name="T18" fmla="*/ 218 w 218"/>
                <a:gd name="T19" fmla="*/ 70 h 198"/>
                <a:gd name="T20" fmla="*/ 147 w 218"/>
                <a:gd name="T21" fmla="*/ 0 h 198"/>
                <a:gd name="T22" fmla="*/ 109 w 218"/>
                <a:gd name="T23" fmla="*/ 11 h 198"/>
                <a:gd name="T24" fmla="*/ 168 w 218"/>
                <a:gd name="T25" fmla="*/ 70 h 198"/>
                <a:gd name="T26" fmla="*/ 158 w 218"/>
                <a:gd name="T27" fmla="*/ 89 h 198"/>
                <a:gd name="T28" fmla="*/ 109 w 218"/>
                <a:gd name="T29" fmla="*/ 138 h 198"/>
                <a:gd name="T30" fmla="*/ 59 w 218"/>
                <a:gd name="T31" fmla="*/ 89 h 198"/>
                <a:gd name="T32" fmla="*/ 49 w 218"/>
                <a:gd name="T33" fmla="*/ 70 h 198"/>
                <a:gd name="T34" fmla="*/ 70 w 218"/>
                <a:gd name="T35" fmla="*/ 49 h 198"/>
                <a:gd name="T36" fmla="*/ 88 w 218"/>
                <a:gd name="T37" fmla="*/ 59 h 198"/>
                <a:gd name="T38" fmla="*/ 95 w 218"/>
                <a:gd name="T39" fmla="*/ 70 h 198"/>
                <a:gd name="T40" fmla="*/ 122 w 218"/>
                <a:gd name="T41" fmla="*/ 70 h 198"/>
                <a:gd name="T42" fmla="*/ 129 w 218"/>
                <a:gd name="T43" fmla="*/ 59 h 198"/>
                <a:gd name="T44" fmla="*/ 147 w 218"/>
                <a:gd name="T45" fmla="*/ 49 h 198"/>
                <a:gd name="T46" fmla="*/ 168 w 218"/>
                <a:gd name="T47" fmla="*/ 7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198">
                  <a:moveTo>
                    <a:pt x="109" y="11"/>
                  </a:moveTo>
                  <a:cubicBezTo>
                    <a:pt x="97" y="4"/>
                    <a:pt x="84" y="0"/>
                    <a:pt x="70" y="0"/>
                  </a:cubicBezTo>
                  <a:cubicBezTo>
                    <a:pt x="31" y="0"/>
                    <a:pt x="0" y="32"/>
                    <a:pt x="0" y="70"/>
                  </a:cubicBezTo>
                  <a:cubicBezTo>
                    <a:pt x="0" y="89"/>
                    <a:pt x="7" y="106"/>
                    <a:pt x="23" y="123"/>
                  </a:cubicBezTo>
                  <a:cubicBezTo>
                    <a:pt x="91" y="191"/>
                    <a:pt x="91" y="191"/>
                    <a:pt x="91" y="191"/>
                  </a:cubicBezTo>
                  <a:cubicBezTo>
                    <a:pt x="99" y="198"/>
                    <a:pt x="99" y="198"/>
                    <a:pt x="99" y="198"/>
                  </a:cubicBezTo>
                  <a:cubicBezTo>
                    <a:pt x="119" y="198"/>
                    <a:pt x="119" y="198"/>
                    <a:pt x="119" y="198"/>
                  </a:cubicBezTo>
                  <a:cubicBezTo>
                    <a:pt x="194" y="123"/>
                    <a:pt x="194" y="123"/>
                    <a:pt x="194" y="123"/>
                  </a:cubicBezTo>
                  <a:cubicBezTo>
                    <a:pt x="194" y="123"/>
                    <a:pt x="194" y="123"/>
                    <a:pt x="194" y="123"/>
                  </a:cubicBezTo>
                  <a:cubicBezTo>
                    <a:pt x="210" y="106"/>
                    <a:pt x="218" y="89"/>
                    <a:pt x="218" y="70"/>
                  </a:cubicBezTo>
                  <a:cubicBezTo>
                    <a:pt x="218" y="32"/>
                    <a:pt x="186" y="0"/>
                    <a:pt x="147" y="0"/>
                  </a:cubicBezTo>
                  <a:cubicBezTo>
                    <a:pt x="133" y="0"/>
                    <a:pt x="120" y="4"/>
                    <a:pt x="109" y="11"/>
                  </a:cubicBezTo>
                  <a:close/>
                  <a:moveTo>
                    <a:pt x="168" y="70"/>
                  </a:moveTo>
                  <a:cubicBezTo>
                    <a:pt x="168" y="74"/>
                    <a:pt x="167" y="79"/>
                    <a:pt x="158" y="89"/>
                  </a:cubicBezTo>
                  <a:cubicBezTo>
                    <a:pt x="109" y="138"/>
                    <a:pt x="109" y="138"/>
                    <a:pt x="109" y="138"/>
                  </a:cubicBezTo>
                  <a:cubicBezTo>
                    <a:pt x="59" y="89"/>
                    <a:pt x="59" y="89"/>
                    <a:pt x="59" y="89"/>
                  </a:cubicBezTo>
                  <a:cubicBezTo>
                    <a:pt x="50" y="79"/>
                    <a:pt x="49" y="74"/>
                    <a:pt x="49" y="70"/>
                  </a:cubicBezTo>
                  <a:cubicBezTo>
                    <a:pt x="49" y="59"/>
                    <a:pt x="59" y="49"/>
                    <a:pt x="70" y="49"/>
                  </a:cubicBezTo>
                  <a:cubicBezTo>
                    <a:pt x="77" y="49"/>
                    <a:pt x="84" y="53"/>
                    <a:pt x="88" y="59"/>
                  </a:cubicBezTo>
                  <a:cubicBezTo>
                    <a:pt x="95" y="70"/>
                    <a:pt x="95" y="70"/>
                    <a:pt x="95" y="70"/>
                  </a:cubicBezTo>
                  <a:cubicBezTo>
                    <a:pt x="122" y="70"/>
                    <a:pt x="122" y="70"/>
                    <a:pt x="122" y="70"/>
                  </a:cubicBezTo>
                  <a:cubicBezTo>
                    <a:pt x="129" y="59"/>
                    <a:pt x="129" y="59"/>
                    <a:pt x="129" y="59"/>
                  </a:cubicBezTo>
                  <a:cubicBezTo>
                    <a:pt x="133" y="53"/>
                    <a:pt x="140" y="49"/>
                    <a:pt x="147" y="49"/>
                  </a:cubicBezTo>
                  <a:cubicBezTo>
                    <a:pt x="159" y="49"/>
                    <a:pt x="168" y="59"/>
                    <a:pt x="16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40" name="Freeform 246"/>
            <p:cNvSpPr>
              <a:spLocks/>
            </p:cNvSpPr>
            <p:nvPr/>
          </p:nvSpPr>
          <p:spPr bwMode="auto">
            <a:xfrm>
              <a:off x="-1541463" y="3478213"/>
              <a:ext cx="511175" cy="180975"/>
            </a:xfrm>
            <a:custGeom>
              <a:avLst/>
              <a:gdLst>
                <a:gd name="T0" fmla="*/ 136 w 136"/>
                <a:gd name="T1" fmla="*/ 24 h 48"/>
                <a:gd name="T2" fmla="*/ 112 w 136"/>
                <a:gd name="T3" fmla="*/ 0 h 48"/>
                <a:gd name="T4" fmla="*/ 24 w 136"/>
                <a:gd name="T5" fmla="*/ 0 h 48"/>
                <a:gd name="T6" fmla="*/ 0 w 136"/>
                <a:gd name="T7" fmla="*/ 24 h 48"/>
                <a:gd name="T8" fmla="*/ 24 w 136"/>
                <a:gd name="T9" fmla="*/ 48 h 48"/>
                <a:gd name="T10" fmla="*/ 112 w 136"/>
                <a:gd name="T11" fmla="*/ 48 h 48"/>
                <a:gd name="T12" fmla="*/ 136 w 136"/>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136" h="48">
                  <a:moveTo>
                    <a:pt x="136" y="24"/>
                  </a:moveTo>
                  <a:cubicBezTo>
                    <a:pt x="136" y="11"/>
                    <a:pt x="125" y="0"/>
                    <a:pt x="112" y="0"/>
                  </a:cubicBezTo>
                  <a:cubicBezTo>
                    <a:pt x="24" y="0"/>
                    <a:pt x="24" y="0"/>
                    <a:pt x="24" y="0"/>
                  </a:cubicBezTo>
                  <a:cubicBezTo>
                    <a:pt x="11" y="0"/>
                    <a:pt x="0" y="11"/>
                    <a:pt x="0" y="24"/>
                  </a:cubicBezTo>
                  <a:cubicBezTo>
                    <a:pt x="0" y="37"/>
                    <a:pt x="11" y="48"/>
                    <a:pt x="24" y="48"/>
                  </a:cubicBezTo>
                  <a:cubicBezTo>
                    <a:pt x="112" y="48"/>
                    <a:pt x="112" y="48"/>
                    <a:pt x="112" y="48"/>
                  </a:cubicBezTo>
                  <a:cubicBezTo>
                    <a:pt x="125" y="48"/>
                    <a:pt x="136" y="37"/>
                    <a:pt x="13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41" name="Freeform 247"/>
            <p:cNvSpPr>
              <a:spLocks/>
            </p:cNvSpPr>
            <p:nvPr/>
          </p:nvSpPr>
          <p:spPr bwMode="auto">
            <a:xfrm>
              <a:off x="-1495425" y="3790951"/>
              <a:ext cx="417513" cy="179388"/>
            </a:xfrm>
            <a:custGeom>
              <a:avLst/>
              <a:gdLst>
                <a:gd name="T0" fmla="*/ 24 w 111"/>
                <a:gd name="T1" fmla="*/ 0 h 48"/>
                <a:gd name="T2" fmla="*/ 0 w 111"/>
                <a:gd name="T3" fmla="*/ 24 h 48"/>
                <a:gd name="T4" fmla="*/ 24 w 111"/>
                <a:gd name="T5" fmla="*/ 48 h 48"/>
                <a:gd name="T6" fmla="*/ 87 w 111"/>
                <a:gd name="T7" fmla="*/ 48 h 48"/>
                <a:gd name="T8" fmla="*/ 111 w 111"/>
                <a:gd name="T9" fmla="*/ 24 h 48"/>
                <a:gd name="T10" fmla="*/ 87 w 111"/>
                <a:gd name="T11" fmla="*/ 0 h 48"/>
                <a:gd name="T12" fmla="*/ 24 w 11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11" h="48">
                  <a:moveTo>
                    <a:pt x="24" y="0"/>
                  </a:moveTo>
                  <a:cubicBezTo>
                    <a:pt x="11" y="0"/>
                    <a:pt x="0" y="11"/>
                    <a:pt x="0" y="24"/>
                  </a:cubicBezTo>
                  <a:cubicBezTo>
                    <a:pt x="0" y="37"/>
                    <a:pt x="11" y="48"/>
                    <a:pt x="24" y="48"/>
                  </a:cubicBezTo>
                  <a:cubicBezTo>
                    <a:pt x="87" y="48"/>
                    <a:pt x="87" y="48"/>
                    <a:pt x="87" y="48"/>
                  </a:cubicBezTo>
                  <a:cubicBezTo>
                    <a:pt x="101" y="48"/>
                    <a:pt x="111" y="37"/>
                    <a:pt x="111" y="24"/>
                  </a:cubicBezTo>
                  <a:cubicBezTo>
                    <a:pt x="111" y="11"/>
                    <a:pt x="101" y="0"/>
                    <a:pt x="87" y="0"/>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42" name="Freeform 10"/>
            <p:cNvSpPr>
              <a:spLocks noEditPoints="1"/>
            </p:cNvSpPr>
            <p:nvPr/>
          </p:nvSpPr>
          <p:spPr bwMode="auto">
            <a:xfrm>
              <a:off x="-1827213" y="1876426"/>
              <a:ext cx="1079500" cy="1455738"/>
            </a:xfrm>
            <a:custGeom>
              <a:avLst/>
              <a:gdLst>
                <a:gd name="T0" fmla="*/ 144 w 287"/>
                <a:gd name="T1" fmla="*/ 0 h 387"/>
                <a:gd name="T2" fmla="*/ 0 w 287"/>
                <a:gd name="T3" fmla="*/ 143 h 387"/>
                <a:gd name="T4" fmla="*/ 26 w 287"/>
                <a:gd name="T5" fmla="*/ 226 h 387"/>
                <a:gd name="T6" fmla="*/ 48 w 287"/>
                <a:gd name="T7" fmla="*/ 280 h 387"/>
                <a:gd name="T8" fmla="*/ 53 w 287"/>
                <a:gd name="T9" fmla="*/ 331 h 387"/>
                <a:gd name="T10" fmla="*/ 109 w 287"/>
                <a:gd name="T11" fmla="*/ 387 h 387"/>
                <a:gd name="T12" fmla="*/ 178 w 287"/>
                <a:gd name="T13" fmla="*/ 387 h 387"/>
                <a:gd name="T14" fmla="*/ 235 w 287"/>
                <a:gd name="T15" fmla="*/ 331 h 387"/>
                <a:gd name="T16" fmla="*/ 239 w 287"/>
                <a:gd name="T17" fmla="*/ 280 h 387"/>
                <a:gd name="T18" fmla="*/ 261 w 287"/>
                <a:gd name="T19" fmla="*/ 226 h 387"/>
                <a:gd name="T20" fmla="*/ 287 w 287"/>
                <a:gd name="T21" fmla="*/ 143 h 387"/>
                <a:gd name="T22" fmla="*/ 144 w 287"/>
                <a:gd name="T23" fmla="*/ 0 h 387"/>
                <a:gd name="T24" fmla="*/ 218 w 287"/>
                <a:gd name="T25" fmla="*/ 206 h 387"/>
                <a:gd name="T26" fmla="*/ 193 w 287"/>
                <a:gd name="T27" fmla="*/ 266 h 387"/>
                <a:gd name="T28" fmla="*/ 187 w 287"/>
                <a:gd name="T29" fmla="*/ 330 h 387"/>
                <a:gd name="T30" fmla="*/ 187 w 287"/>
                <a:gd name="T31" fmla="*/ 331 h 387"/>
                <a:gd name="T32" fmla="*/ 178 w 287"/>
                <a:gd name="T33" fmla="*/ 339 h 387"/>
                <a:gd name="T34" fmla="*/ 109 w 287"/>
                <a:gd name="T35" fmla="*/ 339 h 387"/>
                <a:gd name="T36" fmla="*/ 101 w 287"/>
                <a:gd name="T37" fmla="*/ 331 h 387"/>
                <a:gd name="T38" fmla="*/ 101 w 287"/>
                <a:gd name="T39" fmla="*/ 330 h 387"/>
                <a:gd name="T40" fmla="*/ 94 w 287"/>
                <a:gd name="T41" fmla="*/ 266 h 387"/>
                <a:gd name="T42" fmla="*/ 70 w 287"/>
                <a:gd name="T43" fmla="*/ 206 h 387"/>
                <a:gd name="T44" fmla="*/ 48 w 287"/>
                <a:gd name="T45" fmla="*/ 143 h 387"/>
                <a:gd name="T46" fmla="*/ 144 w 287"/>
                <a:gd name="T47" fmla="*/ 48 h 387"/>
                <a:gd name="T48" fmla="*/ 239 w 287"/>
                <a:gd name="T49" fmla="*/ 143 h 387"/>
                <a:gd name="T50" fmla="*/ 218 w 287"/>
                <a:gd name="T51" fmla="*/ 20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387">
                  <a:moveTo>
                    <a:pt x="144" y="0"/>
                  </a:moveTo>
                  <a:cubicBezTo>
                    <a:pt x="65" y="0"/>
                    <a:pt x="0" y="64"/>
                    <a:pt x="0" y="143"/>
                  </a:cubicBezTo>
                  <a:cubicBezTo>
                    <a:pt x="0" y="172"/>
                    <a:pt x="13" y="198"/>
                    <a:pt x="26" y="226"/>
                  </a:cubicBezTo>
                  <a:cubicBezTo>
                    <a:pt x="34" y="244"/>
                    <a:pt x="43" y="261"/>
                    <a:pt x="48" y="280"/>
                  </a:cubicBezTo>
                  <a:cubicBezTo>
                    <a:pt x="50" y="286"/>
                    <a:pt x="52" y="311"/>
                    <a:pt x="53" y="331"/>
                  </a:cubicBezTo>
                  <a:cubicBezTo>
                    <a:pt x="53" y="362"/>
                    <a:pt x="78" y="387"/>
                    <a:pt x="109" y="387"/>
                  </a:cubicBezTo>
                  <a:cubicBezTo>
                    <a:pt x="178" y="387"/>
                    <a:pt x="178" y="387"/>
                    <a:pt x="178" y="387"/>
                  </a:cubicBezTo>
                  <a:cubicBezTo>
                    <a:pt x="209" y="387"/>
                    <a:pt x="235" y="362"/>
                    <a:pt x="235" y="331"/>
                  </a:cubicBezTo>
                  <a:cubicBezTo>
                    <a:pt x="235" y="311"/>
                    <a:pt x="237" y="286"/>
                    <a:pt x="239" y="280"/>
                  </a:cubicBezTo>
                  <a:cubicBezTo>
                    <a:pt x="245" y="261"/>
                    <a:pt x="253" y="244"/>
                    <a:pt x="261" y="226"/>
                  </a:cubicBezTo>
                  <a:cubicBezTo>
                    <a:pt x="275" y="198"/>
                    <a:pt x="287" y="172"/>
                    <a:pt x="287" y="143"/>
                  </a:cubicBezTo>
                  <a:cubicBezTo>
                    <a:pt x="287" y="64"/>
                    <a:pt x="223" y="0"/>
                    <a:pt x="144" y="0"/>
                  </a:cubicBezTo>
                  <a:close/>
                  <a:moveTo>
                    <a:pt x="218" y="206"/>
                  </a:moveTo>
                  <a:cubicBezTo>
                    <a:pt x="209" y="224"/>
                    <a:pt x="200" y="244"/>
                    <a:pt x="193" y="266"/>
                  </a:cubicBezTo>
                  <a:cubicBezTo>
                    <a:pt x="189" y="281"/>
                    <a:pt x="187" y="319"/>
                    <a:pt x="187" y="330"/>
                  </a:cubicBezTo>
                  <a:cubicBezTo>
                    <a:pt x="187" y="330"/>
                    <a:pt x="187" y="330"/>
                    <a:pt x="187" y="331"/>
                  </a:cubicBezTo>
                  <a:cubicBezTo>
                    <a:pt x="187" y="335"/>
                    <a:pt x="183" y="339"/>
                    <a:pt x="178" y="339"/>
                  </a:cubicBezTo>
                  <a:cubicBezTo>
                    <a:pt x="109" y="339"/>
                    <a:pt x="109" y="339"/>
                    <a:pt x="109" y="339"/>
                  </a:cubicBezTo>
                  <a:cubicBezTo>
                    <a:pt x="105" y="339"/>
                    <a:pt x="101" y="335"/>
                    <a:pt x="101" y="331"/>
                  </a:cubicBezTo>
                  <a:cubicBezTo>
                    <a:pt x="101" y="330"/>
                    <a:pt x="101" y="330"/>
                    <a:pt x="101" y="330"/>
                  </a:cubicBezTo>
                  <a:cubicBezTo>
                    <a:pt x="101" y="319"/>
                    <a:pt x="99" y="281"/>
                    <a:pt x="94" y="266"/>
                  </a:cubicBezTo>
                  <a:cubicBezTo>
                    <a:pt x="88" y="244"/>
                    <a:pt x="78" y="224"/>
                    <a:pt x="70" y="206"/>
                  </a:cubicBezTo>
                  <a:cubicBezTo>
                    <a:pt x="58" y="182"/>
                    <a:pt x="48" y="161"/>
                    <a:pt x="48" y="143"/>
                  </a:cubicBezTo>
                  <a:cubicBezTo>
                    <a:pt x="48" y="91"/>
                    <a:pt x="91" y="48"/>
                    <a:pt x="144" y="48"/>
                  </a:cubicBezTo>
                  <a:cubicBezTo>
                    <a:pt x="196" y="48"/>
                    <a:pt x="239" y="91"/>
                    <a:pt x="239" y="143"/>
                  </a:cubicBezTo>
                  <a:cubicBezTo>
                    <a:pt x="239" y="161"/>
                    <a:pt x="229" y="182"/>
                    <a:pt x="218"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43" name="Freeform 11"/>
            <p:cNvSpPr>
              <a:spLocks/>
            </p:cNvSpPr>
            <p:nvPr/>
          </p:nvSpPr>
          <p:spPr bwMode="auto">
            <a:xfrm>
              <a:off x="-2300288" y="1770063"/>
              <a:ext cx="393700" cy="293688"/>
            </a:xfrm>
            <a:custGeom>
              <a:avLst/>
              <a:gdLst>
                <a:gd name="T0" fmla="*/ 16 w 105"/>
                <a:gd name="T1" fmla="*/ 48 h 78"/>
                <a:gd name="T2" fmla="*/ 66 w 105"/>
                <a:gd name="T3" fmla="*/ 75 h 78"/>
                <a:gd name="T4" fmla="*/ 77 w 105"/>
                <a:gd name="T5" fmla="*/ 78 h 78"/>
                <a:gd name="T6" fmla="*/ 98 w 105"/>
                <a:gd name="T7" fmla="*/ 65 h 78"/>
                <a:gd name="T8" fmla="*/ 88 w 105"/>
                <a:gd name="T9" fmla="*/ 32 h 78"/>
                <a:gd name="T10" fmla="*/ 39 w 105"/>
                <a:gd name="T11" fmla="*/ 6 h 78"/>
                <a:gd name="T12" fmla="*/ 7 w 105"/>
                <a:gd name="T13" fmla="*/ 16 h 78"/>
                <a:gd name="T14" fmla="*/ 16 w 105"/>
                <a:gd name="T15" fmla="*/ 4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8">
                  <a:moveTo>
                    <a:pt x="16" y="48"/>
                  </a:moveTo>
                  <a:cubicBezTo>
                    <a:pt x="66" y="75"/>
                    <a:pt x="66" y="75"/>
                    <a:pt x="66" y="75"/>
                  </a:cubicBezTo>
                  <a:cubicBezTo>
                    <a:pt x="69" y="77"/>
                    <a:pt x="73" y="78"/>
                    <a:pt x="77" y="78"/>
                  </a:cubicBezTo>
                  <a:cubicBezTo>
                    <a:pt x="86" y="78"/>
                    <a:pt x="94" y="73"/>
                    <a:pt x="98" y="65"/>
                  </a:cubicBezTo>
                  <a:cubicBezTo>
                    <a:pt x="105" y="53"/>
                    <a:pt x="100" y="39"/>
                    <a:pt x="88" y="32"/>
                  </a:cubicBezTo>
                  <a:cubicBezTo>
                    <a:pt x="39" y="6"/>
                    <a:pt x="39" y="6"/>
                    <a:pt x="39" y="6"/>
                  </a:cubicBezTo>
                  <a:cubicBezTo>
                    <a:pt x="27" y="0"/>
                    <a:pt x="13" y="4"/>
                    <a:pt x="7" y="16"/>
                  </a:cubicBezTo>
                  <a:cubicBezTo>
                    <a:pt x="0" y="28"/>
                    <a:pt x="5" y="42"/>
                    <a:pt x="1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44" name="Freeform 12"/>
            <p:cNvSpPr>
              <a:spLocks/>
            </p:cNvSpPr>
            <p:nvPr/>
          </p:nvSpPr>
          <p:spPr bwMode="auto">
            <a:xfrm>
              <a:off x="-1709738" y="1349376"/>
              <a:ext cx="261938" cy="395288"/>
            </a:xfrm>
            <a:custGeom>
              <a:avLst/>
              <a:gdLst>
                <a:gd name="T0" fmla="*/ 21 w 70"/>
                <a:gd name="T1" fmla="*/ 88 h 105"/>
                <a:gd name="T2" fmla="*/ 43 w 70"/>
                <a:gd name="T3" fmla="*/ 105 h 105"/>
                <a:gd name="T4" fmla="*/ 50 w 70"/>
                <a:gd name="T5" fmla="*/ 103 h 105"/>
                <a:gd name="T6" fmla="*/ 66 w 70"/>
                <a:gd name="T7" fmla="*/ 74 h 105"/>
                <a:gd name="T8" fmla="*/ 50 w 70"/>
                <a:gd name="T9" fmla="*/ 20 h 105"/>
                <a:gd name="T10" fmla="*/ 20 w 70"/>
                <a:gd name="T11" fmla="*/ 4 h 105"/>
                <a:gd name="T12" fmla="*/ 4 w 70"/>
                <a:gd name="T13" fmla="*/ 34 h 105"/>
                <a:gd name="T14" fmla="*/ 21 w 70"/>
                <a:gd name="T15" fmla="*/ 88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05">
                  <a:moveTo>
                    <a:pt x="21" y="88"/>
                  </a:moveTo>
                  <a:cubicBezTo>
                    <a:pt x="24" y="98"/>
                    <a:pt x="33" y="105"/>
                    <a:pt x="43" y="105"/>
                  </a:cubicBezTo>
                  <a:cubicBezTo>
                    <a:pt x="46" y="105"/>
                    <a:pt x="48" y="104"/>
                    <a:pt x="50" y="103"/>
                  </a:cubicBezTo>
                  <a:cubicBezTo>
                    <a:pt x="63" y="100"/>
                    <a:pt x="70" y="86"/>
                    <a:pt x="66" y="74"/>
                  </a:cubicBezTo>
                  <a:cubicBezTo>
                    <a:pt x="50" y="20"/>
                    <a:pt x="50" y="20"/>
                    <a:pt x="50" y="20"/>
                  </a:cubicBezTo>
                  <a:cubicBezTo>
                    <a:pt x="46" y="7"/>
                    <a:pt x="33" y="0"/>
                    <a:pt x="20" y="4"/>
                  </a:cubicBezTo>
                  <a:cubicBezTo>
                    <a:pt x="7" y="8"/>
                    <a:pt x="0" y="21"/>
                    <a:pt x="4" y="34"/>
                  </a:cubicBezTo>
                  <a:lnTo>
                    <a:pt x="21"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45" name="Freeform 13"/>
            <p:cNvSpPr>
              <a:spLocks/>
            </p:cNvSpPr>
            <p:nvPr/>
          </p:nvSpPr>
          <p:spPr bwMode="auto">
            <a:xfrm>
              <a:off x="-627063" y="1785938"/>
              <a:ext cx="390525" cy="293688"/>
            </a:xfrm>
            <a:custGeom>
              <a:avLst/>
              <a:gdLst>
                <a:gd name="T0" fmla="*/ 88 w 104"/>
                <a:gd name="T1" fmla="*/ 49 h 78"/>
                <a:gd name="T2" fmla="*/ 98 w 104"/>
                <a:gd name="T3" fmla="*/ 16 h 78"/>
                <a:gd name="T4" fmla="*/ 65 w 104"/>
                <a:gd name="T5" fmla="*/ 6 h 78"/>
                <a:gd name="T6" fmla="*/ 16 w 104"/>
                <a:gd name="T7" fmla="*/ 33 h 78"/>
                <a:gd name="T8" fmla="*/ 6 w 104"/>
                <a:gd name="T9" fmla="*/ 65 h 78"/>
                <a:gd name="T10" fmla="*/ 27 w 104"/>
                <a:gd name="T11" fmla="*/ 78 h 78"/>
                <a:gd name="T12" fmla="*/ 38 w 104"/>
                <a:gd name="T13" fmla="*/ 75 h 78"/>
                <a:gd name="T14" fmla="*/ 88 w 104"/>
                <a:gd name="T15" fmla="*/ 4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78">
                  <a:moveTo>
                    <a:pt x="88" y="49"/>
                  </a:moveTo>
                  <a:cubicBezTo>
                    <a:pt x="99" y="43"/>
                    <a:pt x="104" y="28"/>
                    <a:pt x="98" y="16"/>
                  </a:cubicBezTo>
                  <a:cubicBezTo>
                    <a:pt x="91" y="5"/>
                    <a:pt x="77" y="0"/>
                    <a:pt x="65" y="6"/>
                  </a:cubicBezTo>
                  <a:cubicBezTo>
                    <a:pt x="16" y="33"/>
                    <a:pt x="16" y="33"/>
                    <a:pt x="16" y="33"/>
                  </a:cubicBezTo>
                  <a:cubicBezTo>
                    <a:pt x="4" y="39"/>
                    <a:pt x="0" y="54"/>
                    <a:pt x="6" y="65"/>
                  </a:cubicBezTo>
                  <a:cubicBezTo>
                    <a:pt x="10" y="73"/>
                    <a:pt x="18" y="78"/>
                    <a:pt x="27" y="78"/>
                  </a:cubicBezTo>
                  <a:cubicBezTo>
                    <a:pt x="31" y="78"/>
                    <a:pt x="35" y="77"/>
                    <a:pt x="38" y="75"/>
                  </a:cubicBezTo>
                  <a:lnTo>
                    <a:pt x="8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46" name="Freeform 14"/>
            <p:cNvSpPr>
              <a:spLocks/>
            </p:cNvSpPr>
            <p:nvPr/>
          </p:nvSpPr>
          <p:spPr bwMode="auto">
            <a:xfrm>
              <a:off x="-522288" y="2401888"/>
              <a:ext cx="390525" cy="188913"/>
            </a:xfrm>
            <a:custGeom>
              <a:avLst/>
              <a:gdLst>
                <a:gd name="T0" fmla="*/ 80 w 104"/>
                <a:gd name="T1" fmla="*/ 2 h 50"/>
                <a:gd name="T2" fmla="*/ 24 w 104"/>
                <a:gd name="T3" fmla="*/ 1 h 50"/>
                <a:gd name="T4" fmla="*/ 0 w 104"/>
                <a:gd name="T5" fmla="*/ 24 h 50"/>
                <a:gd name="T6" fmla="*/ 23 w 104"/>
                <a:gd name="T7" fmla="*/ 49 h 50"/>
                <a:gd name="T8" fmla="*/ 79 w 104"/>
                <a:gd name="T9" fmla="*/ 50 h 50"/>
                <a:gd name="T10" fmla="*/ 80 w 104"/>
                <a:gd name="T11" fmla="*/ 50 h 50"/>
                <a:gd name="T12" fmla="*/ 104 w 104"/>
                <a:gd name="T13" fmla="*/ 26 h 50"/>
                <a:gd name="T14" fmla="*/ 80 w 104"/>
                <a:gd name="T15" fmla="*/ 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50">
                  <a:moveTo>
                    <a:pt x="80" y="2"/>
                  </a:moveTo>
                  <a:cubicBezTo>
                    <a:pt x="24" y="1"/>
                    <a:pt x="24" y="1"/>
                    <a:pt x="24" y="1"/>
                  </a:cubicBezTo>
                  <a:cubicBezTo>
                    <a:pt x="11" y="0"/>
                    <a:pt x="0" y="11"/>
                    <a:pt x="0" y="24"/>
                  </a:cubicBezTo>
                  <a:cubicBezTo>
                    <a:pt x="0" y="37"/>
                    <a:pt x="10" y="48"/>
                    <a:pt x="23" y="49"/>
                  </a:cubicBezTo>
                  <a:cubicBezTo>
                    <a:pt x="79" y="50"/>
                    <a:pt x="79" y="50"/>
                    <a:pt x="79" y="50"/>
                  </a:cubicBezTo>
                  <a:cubicBezTo>
                    <a:pt x="80" y="50"/>
                    <a:pt x="80" y="50"/>
                    <a:pt x="80" y="50"/>
                  </a:cubicBezTo>
                  <a:cubicBezTo>
                    <a:pt x="93" y="50"/>
                    <a:pt x="104" y="39"/>
                    <a:pt x="104" y="26"/>
                  </a:cubicBezTo>
                  <a:cubicBezTo>
                    <a:pt x="104" y="13"/>
                    <a:pt x="94" y="2"/>
                    <a:pt x="8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47" name="Freeform 15"/>
            <p:cNvSpPr>
              <a:spLocks/>
            </p:cNvSpPr>
            <p:nvPr/>
          </p:nvSpPr>
          <p:spPr bwMode="auto">
            <a:xfrm>
              <a:off x="-2443163" y="2395538"/>
              <a:ext cx="393700" cy="187325"/>
            </a:xfrm>
            <a:custGeom>
              <a:avLst/>
              <a:gdLst>
                <a:gd name="T0" fmla="*/ 24 w 105"/>
                <a:gd name="T1" fmla="*/ 48 h 50"/>
                <a:gd name="T2" fmla="*/ 80 w 105"/>
                <a:gd name="T3" fmla="*/ 50 h 50"/>
                <a:gd name="T4" fmla="*/ 81 w 105"/>
                <a:gd name="T5" fmla="*/ 50 h 50"/>
                <a:gd name="T6" fmla="*/ 105 w 105"/>
                <a:gd name="T7" fmla="*/ 26 h 50"/>
                <a:gd name="T8" fmla="*/ 81 w 105"/>
                <a:gd name="T9" fmla="*/ 2 h 50"/>
                <a:gd name="T10" fmla="*/ 25 w 105"/>
                <a:gd name="T11" fmla="*/ 0 h 50"/>
                <a:gd name="T12" fmla="*/ 1 w 105"/>
                <a:gd name="T13" fmla="*/ 24 h 50"/>
                <a:gd name="T14" fmla="*/ 24 w 105"/>
                <a:gd name="T15" fmla="*/ 48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50">
                  <a:moveTo>
                    <a:pt x="24" y="48"/>
                  </a:moveTo>
                  <a:cubicBezTo>
                    <a:pt x="80" y="50"/>
                    <a:pt x="80" y="50"/>
                    <a:pt x="80" y="50"/>
                  </a:cubicBezTo>
                  <a:cubicBezTo>
                    <a:pt x="80" y="50"/>
                    <a:pt x="81" y="50"/>
                    <a:pt x="81" y="50"/>
                  </a:cubicBezTo>
                  <a:cubicBezTo>
                    <a:pt x="94" y="50"/>
                    <a:pt x="104" y="39"/>
                    <a:pt x="105" y="26"/>
                  </a:cubicBezTo>
                  <a:cubicBezTo>
                    <a:pt x="105" y="13"/>
                    <a:pt x="95" y="2"/>
                    <a:pt x="81" y="2"/>
                  </a:cubicBezTo>
                  <a:cubicBezTo>
                    <a:pt x="25" y="0"/>
                    <a:pt x="25" y="0"/>
                    <a:pt x="25" y="0"/>
                  </a:cubicBezTo>
                  <a:cubicBezTo>
                    <a:pt x="12" y="0"/>
                    <a:pt x="1" y="10"/>
                    <a:pt x="1" y="24"/>
                  </a:cubicBezTo>
                  <a:cubicBezTo>
                    <a:pt x="0" y="37"/>
                    <a:pt x="11" y="48"/>
                    <a:pt x="2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48" name="Freeform 16"/>
            <p:cNvSpPr>
              <a:spLocks/>
            </p:cNvSpPr>
            <p:nvPr/>
          </p:nvSpPr>
          <p:spPr bwMode="auto">
            <a:xfrm>
              <a:off x="-1052513" y="1368426"/>
              <a:ext cx="285750" cy="387350"/>
            </a:xfrm>
            <a:custGeom>
              <a:avLst/>
              <a:gdLst>
                <a:gd name="T0" fmla="*/ 18 w 76"/>
                <a:gd name="T1" fmla="*/ 101 h 103"/>
                <a:gd name="T2" fmla="*/ 27 w 76"/>
                <a:gd name="T3" fmla="*/ 103 h 103"/>
                <a:gd name="T4" fmla="*/ 49 w 76"/>
                <a:gd name="T5" fmla="*/ 88 h 103"/>
                <a:gd name="T6" fmla="*/ 71 w 76"/>
                <a:gd name="T7" fmla="*/ 36 h 103"/>
                <a:gd name="T8" fmla="*/ 58 w 76"/>
                <a:gd name="T9" fmla="*/ 5 h 103"/>
                <a:gd name="T10" fmla="*/ 26 w 76"/>
                <a:gd name="T11" fmla="*/ 18 h 103"/>
                <a:gd name="T12" fmla="*/ 5 w 76"/>
                <a:gd name="T13" fmla="*/ 70 h 103"/>
                <a:gd name="T14" fmla="*/ 18 w 76"/>
                <a:gd name="T15" fmla="*/ 10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03">
                  <a:moveTo>
                    <a:pt x="18" y="101"/>
                  </a:moveTo>
                  <a:cubicBezTo>
                    <a:pt x="21" y="102"/>
                    <a:pt x="24" y="103"/>
                    <a:pt x="27" y="103"/>
                  </a:cubicBezTo>
                  <a:cubicBezTo>
                    <a:pt x="37" y="103"/>
                    <a:pt x="46" y="97"/>
                    <a:pt x="49" y="88"/>
                  </a:cubicBezTo>
                  <a:cubicBezTo>
                    <a:pt x="71" y="36"/>
                    <a:pt x="71" y="36"/>
                    <a:pt x="71" y="36"/>
                  </a:cubicBezTo>
                  <a:cubicBezTo>
                    <a:pt x="76" y="24"/>
                    <a:pt x="70" y="10"/>
                    <a:pt x="58" y="5"/>
                  </a:cubicBezTo>
                  <a:cubicBezTo>
                    <a:pt x="45" y="0"/>
                    <a:pt x="31" y="6"/>
                    <a:pt x="26" y="18"/>
                  </a:cubicBezTo>
                  <a:cubicBezTo>
                    <a:pt x="5" y="70"/>
                    <a:pt x="5" y="70"/>
                    <a:pt x="5" y="70"/>
                  </a:cubicBezTo>
                  <a:cubicBezTo>
                    <a:pt x="0" y="82"/>
                    <a:pt x="6" y="96"/>
                    <a:pt x="18"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grpSp>
      <p:sp>
        <p:nvSpPr>
          <p:cNvPr id="49" name="文本框 48"/>
          <p:cNvSpPr txBox="1"/>
          <p:nvPr/>
        </p:nvSpPr>
        <p:spPr>
          <a:xfrm>
            <a:off x="7637113" y="2498792"/>
            <a:ext cx="1107996" cy="461665"/>
          </a:xfrm>
          <a:prstGeom prst="rect">
            <a:avLst/>
          </a:prstGeom>
          <a:noFill/>
        </p:spPr>
        <p:txBody>
          <a:bodyPr wrap="none" rtlCol="0">
            <a:spAutoFit/>
          </a:bodyPr>
          <a:lstStyle/>
          <a:p>
            <a:r>
              <a:rPr lang="zh-CN" altLang="en-US" sz="2400" dirty="0">
                <a:latin typeface="+mn-ea"/>
              </a:rPr>
              <a:t>公平</a:t>
            </a:r>
            <a:r>
              <a:rPr lang="zh-CN" altLang="en-US" sz="2400" dirty="0" smtClean="0">
                <a:latin typeface="+mn-ea"/>
              </a:rPr>
              <a:t>性</a:t>
            </a:r>
            <a:endParaRPr lang="zh-CN" altLang="en-US" sz="2400" dirty="0">
              <a:latin typeface="+mn-ea"/>
            </a:endParaRPr>
          </a:p>
        </p:txBody>
      </p:sp>
      <p:grpSp>
        <p:nvGrpSpPr>
          <p:cNvPr id="50" name="Group 14"/>
          <p:cNvGrpSpPr/>
          <p:nvPr/>
        </p:nvGrpSpPr>
        <p:grpSpPr>
          <a:xfrm>
            <a:off x="6901834" y="2465882"/>
            <a:ext cx="555768" cy="523220"/>
            <a:chOff x="-3902075" y="1182688"/>
            <a:chExt cx="3648075" cy="4013201"/>
          </a:xfrm>
          <a:solidFill>
            <a:schemeClr val="tx1"/>
          </a:solidFill>
        </p:grpSpPr>
        <p:sp>
          <p:nvSpPr>
            <p:cNvPr id="51" name="Freeform 20"/>
            <p:cNvSpPr>
              <a:spLocks/>
            </p:cNvSpPr>
            <p:nvPr/>
          </p:nvSpPr>
          <p:spPr bwMode="auto">
            <a:xfrm>
              <a:off x="-3902075" y="1946276"/>
              <a:ext cx="3249613" cy="3249613"/>
            </a:xfrm>
            <a:custGeom>
              <a:avLst/>
              <a:gdLst>
                <a:gd name="T0" fmla="*/ 1933 w 2047"/>
                <a:gd name="T1" fmla="*/ 1933 h 2047"/>
                <a:gd name="T2" fmla="*/ 113 w 2047"/>
                <a:gd name="T3" fmla="*/ 1933 h 2047"/>
                <a:gd name="T4" fmla="*/ 113 w 2047"/>
                <a:gd name="T5" fmla="*/ 114 h 2047"/>
                <a:gd name="T6" fmla="*/ 516 w 2047"/>
                <a:gd name="T7" fmla="*/ 114 h 2047"/>
                <a:gd name="T8" fmla="*/ 516 w 2047"/>
                <a:gd name="T9" fmla="*/ 0 h 2047"/>
                <a:gd name="T10" fmla="*/ 0 w 2047"/>
                <a:gd name="T11" fmla="*/ 0 h 2047"/>
                <a:gd name="T12" fmla="*/ 0 w 2047"/>
                <a:gd name="T13" fmla="*/ 2047 h 2047"/>
                <a:gd name="T14" fmla="*/ 2047 w 2047"/>
                <a:gd name="T15" fmla="*/ 2047 h 2047"/>
                <a:gd name="T16" fmla="*/ 2047 w 2047"/>
                <a:gd name="T17" fmla="*/ 1689 h 2047"/>
                <a:gd name="T18" fmla="*/ 1933 w 2047"/>
                <a:gd name="T19" fmla="*/ 1689 h 2047"/>
                <a:gd name="T20" fmla="*/ 1933 w 2047"/>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7">
                  <a:moveTo>
                    <a:pt x="1933" y="1933"/>
                  </a:moveTo>
                  <a:lnTo>
                    <a:pt x="113" y="1933"/>
                  </a:lnTo>
                  <a:lnTo>
                    <a:pt x="113" y="114"/>
                  </a:lnTo>
                  <a:lnTo>
                    <a:pt x="516" y="114"/>
                  </a:lnTo>
                  <a:lnTo>
                    <a:pt x="516" y="0"/>
                  </a:lnTo>
                  <a:lnTo>
                    <a:pt x="0" y="0"/>
                  </a:lnTo>
                  <a:lnTo>
                    <a:pt x="0" y="2047"/>
                  </a:lnTo>
                  <a:lnTo>
                    <a:pt x="2047" y="2047"/>
                  </a:lnTo>
                  <a:lnTo>
                    <a:pt x="2047" y="1689"/>
                  </a:lnTo>
                  <a:lnTo>
                    <a:pt x="1933" y="1689"/>
                  </a:lnTo>
                  <a:lnTo>
                    <a:pt x="1933" y="19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sp>
          <p:nvSpPr>
            <p:cNvPr id="52" name="Freeform 21"/>
            <p:cNvSpPr>
              <a:spLocks noEditPoints="1"/>
            </p:cNvSpPr>
            <p:nvPr/>
          </p:nvSpPr>
          <p:spPr bwMode="auto">
            <a:xfrm>
              <a:off x="-3079750" y="1182688"/>
              <a:ext cx="2825750" cy="3167063"/>
            </a:xfrm>
            <a:custGeom>
              <a:avLst/>
              <a:gdLst>
                <a:gd name="T0" fmla="*/ 751 w 751"/>
                <a:gd name="T1" fmla="*/ 504 h 842"/>
                <a:gd name="T2" fmla="*/ 750 w 751"/>
                <a:gd name="T3" fmla="*/ 401 h 842"/>
                <a:gd name="T4" fmla="*/ 647 w 751"/>
                <a:gd name="T5" fmla="*/ 300 h 842"/>
                <a:gd name="T6" fmla="*/ 556 w 751"/>
                <a:gd name="T7" fmla="*/ 301 h 842"/>
                <a:gd name="T8" fmla="*/ 553 w 751"/>
                <a:gd name="T9" fmla="*/ 239 h 842"/>
                <a:gd name="T10" fmla="*/ 550 w 751"/>
                <a:gd name="T11" fmla="*/ 47 h 842"/>
                <a:gd name="T12" fmla="*/ 472 w 751"/>
                <a:gd name="T13" fmla="*/ 0 h 842"/>
                <a:gd name="T14" fmla="*/ 397 w 751"/>
                <a:gd name="T15" fmla="*/ 59 h 842"/>
                <a:gd name="T16" fmla="*/ 390 w 751"/>
                <a:gd name="T17" fmla="*/ 96 h 842"/>
                <a:gd name="T18" fmla="*/ 220 w 751"/>
                <a:gd name="T19" fmla="*/ 374 h 842"/>
                <a:gd name="T20" fmla="*/ 48 w 751"/>
                <a:gd name="T21" fmla="*/ 374 h 842"/>
                <a:gd name="T22" fmla="*/ 0 w 751"/>
                <a:gd name="T23" fmla="*/ 422 h 842"/>
                <a:gd name="T24" fmla="*/ 0 w 751"/>
                <a:gd name="T25" fmla="*/ 842 h 842"/>
                <a:gd name="T26" fmla="*/ 176 w 751"/>
                <a:gd name="T27" fmla="*/ 842 h 842"/>
                <a:gd name="T28" fmla="*/ 224 w 751"/>
                <a:gd name="T29" fmla="*/ 805 h 842"/>
                <a:gd name="T30" fmla="*/ 395 w 751"/>
                <a:gd name="T31" fmla="*/ 805 h 842"/>
                <a:gd name="T32" fmla="*/ 498 w 751"/>
                <a:gd name="T33" fmla="*/ 804 h 842"/>
                <a:gd name="T34" fmla="*/ 632 w 751"/>
                <a:gd name="T35" fmla="*/ 795 h 842"/>
                <a:gd name="T36" fmla="*/ 714 w 751"/>
                <a:gd name="T37" fmla="*/ 669 h 842"/>
                <a:gd name="T38" fmla="*/ 730 w 751"/>
                <a:gd name="T39" fmla="*/ 566 h 842"/>
                <a:gd name="T40" fmla="*/ 48 w 751"/>
                <a:gd name="T41" fmla="*/ 794 h 842"/>
                <a:gd name="T42" fmla="*/ 176 w 751"/>
                <a:gd name="T43" fmla="*/ 422 h 842"/>
                <a:gd name="T44" fmla="*/ 690 w 751"/>
                <a:gd name="T45" fmla="*/ 604 h 842"/>
                <a:gd name="T46" fmla="*/ 651 w 751"/>
                <a:gd name="T47" fmla="*/ 659 h 842"/>
                <a:gd name="T48" fmla="*/ 625 w 751"/>
                <a:gd name="T49" fmla="*/ 747 h 842"/>
                <a:gd name="T50" fmla="*/ 473 w 751"/>
                <a:gd name="T51" fmla="*/ 757 h 842"/>
                <a:gd name="T52" fmla="*/ 228 w 751"/>
                <a:gd name="T53" fmla="*/ 757 h 842"/>
                <a:gd name="T54" fmla="*/ 254 w 751"/>
                <a:gd name="T55" fmla="*/ 417 h 842"/>
                <a:gd name="T56" fmla="*/ 437 w 751"/>
                <a:gd name="T57" fmla="*/ 107 h 842"/>
                <a:gd name="T58" fmla="*/ 472 w 751"/>
                <a:gd name="T59" fmla="*/ 48 h 842"/>
                <a:gd name="T60" fmla="*/ 509 w 751"/>
                <a:gd name="T61" fmla="*/ 72 h 842"/>
                <a:gd name="T62" fmla="*/ 473 w 751"/>
                <a:gd name="T63" fmla="*/ 295 h 842"/>
                <a:gd name="T64" fmla="*/ 490 w 751"/>
                <a:gd name="T65" fmla="*/ 351 h 842"/>
                <a:gd name="T66" fmla="*/ 621 w 751"/>
                <a:gd name="T67" fmla="*/ 347 h 842"/>
                <a:gd name="T68" fmla="*/ 649 w 751"/>
                <a:gd name="T69" fmla="*/ 348 h 842"/>
                <a:gd name="T70" fmla="*/ 665 w 751"/>
                <a:gd name="T71" fmla="*/ 451 h 842"/>
                <a:gd name="T72" fmla="*/ 661 w 751"/>
                <a:gd name="T73" fmla="*/ 55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842">
                  <a:moveTo>
                    <a:pt x="730" y="566"/>
                  </a:moveTo>
                  <a:cubicBezTo>
                    <a:pt x="744" y="549"/>
                    <a:pt x="751" y="527"/>
                    <a:pt x="751" y="504"/>
                  </a:cubicBezTo>
                  <a:cubicBezTo>
                    <a:pt x="751" y="484"/>
                    <a:pt x="746" y="466"/>
                    <a:pt x="737" y="451"/>
                  </a:cubicBezTo>
                  <a:cubicBezTo>
                    <a:pt x="745" y="436"/>
                    <a:pt x="750" y="419"/>
                    <a:pt x="750" y="401"/>
                  </a:cubicBezTo>
                  <a:cubicBezTo>
                    <a:pt x="750" y="345"/>
                    <a:pt x="704" y="300"/>
                    <a:pt x="649" y="300"/>
                  </a:cubicBezTo>
                  <a:cubicBezTo>
                    <a:pt x="648" y="300"/>
                    <a:pt x="647" y="300"/>
                    <a:pt x="647" y="300"/>
                  </a:cubicBezTo>
                  <a:cubicBezTo>
                    <a:pt x="638" y="299"/>
                    <a:pt x="629" y="299"/>
                    <a:pt x="621" y="299"/>
                  </a:cubicBezTo>
                  <a:cubicBezTo>
                    <a:pt x="597" y="299"/>
                    <a:pt x="577" y="300"/>
                    <a:pt x="556" y="301"/>
                  </a:cubicBezTo>
                  <a:cubicBezTo>
                    <a:pt x="546" y="301"/>
                    <a:pt x="535" y="301"/>
                    <a:pt x="524" y="302"/>
                  </a:cubicBezTo>
                  <a:cubicBezTo>
                    <a:pt x="535" y="280"/>
                    <a:pt x="543" y="261"/>
                    <a:pt x="553" y="239"/>
                  </a:cubicBezTo>
                  <a:cubicBezTo>
                    <a:pt x="557" y="230"/>
                    <a:pt x="557" y="230"/>
                    <a:pt x="557" y="230"/>
                  </a:cubicBezTo>
                  <a:cubicBezTo>
                    <a:pt x="586" y="163"/>
                    <a:pt x="584" y="101"/>
                    <a:pt x="550" y="47"/>
                  </a:cubicBezTo>
                  <a:cubicBezTo>
                    <a:pt x="542" y="35"/>
                    <a:pt x="523" y="4"/>
                    <a:pt x="482" y="0"/>
                  </a:cubicBezTo>
                  <a:cubicBezTo>
                    <a:pt x="479" y="0"/>
                    <a:pt x="475" y="0"/>
                    <a:pt x="472" y="0"/>
                  </a:cubicBezTo>
                  <a:cubicBezTo>
                    <a:pt x="472" y="0"/>
                    <a:pt x="472" y="0"/>
                    <a:pt x="472" y="0"/>
                  </a:cubicBezTo>
                  <a:cubicBezTo>
                    <a:pt x="435" y="0"/>
                    <a:pt x="406" y="22"/>
                    <a:pt x="397" y="59"/>
                  </a:cubicBezTo>
                  <a:cubicBezTo>
                    <a:pt x="395" y="68"/>
                    <a:pt x="393" y="76"/>
                    <a:pt x="392" y="84"/>
                  </a:cubicBezTo>
                  <a:cubicBezTo>
                    <a:pt x="392" y="88"/>
                    <a:pt x="391" y="93"/>
                    <a:pt x="390" y="96"/>
                  </a:cubicBezTo>
                  <a:cubicBezTo>
                    <a:pt x="384" y="125"/>
                    <a:pt x="366" y="161"/>
                    <a:pt x="351" y="176"/>
                  </a:cubicBezTo>
                  <a:cubicBezTo>
                    <a:pt x="297" y="231"/>
                    <a:pt x="244" y="322"/>
                    <a:pt x="220" y="374"/>
                  </a:cubicBezTo>
                  <a:cubicBezTo>
                    <a:pt x="176" y="374"/>
                    <a:pt x="176" y="374"/>
                    <a:pt x="176" y="374"/>
                  </a:cubicBezTo>
                  <a:cubicBezTo>
                    <a:pt x="48" y="374"/>
                    <a:pt x="48" y="374"/>
                    <a:pt x="48" y="374"/>
                  </a:cubicBezTo>
                  <a:cubicBezTo>
                    <a:pt x="0" y="374"/>
                    <a:pt x="0" y="374"/>
                    <a:pt x="0" y="374"/>
                  </a:cubicBezTo>
                  <a:cubicBezTo>
                    <a:pt x="0" y="422"/>
                    <a:pt x="0" y="422"/>
                    <a:pt x="0" y="422"/>
                  </a:cubicBezTo>
                  <a:cubicBezTo>
                    <a:pt x="0" y="794"/>
                    <a:pt x="0" y="794"/>
                    <a:pt x="0" y="794"/>
                  </a:cubicBezTo>
                  <a:cubicBezTo>
                    <a:pt x="0" y="842"/>
                    <a:pt x="0" y="842"/>
                    <a:pt x="0" y="842"/>
                  </a:cubicBezTo>
                  <a:cubicBezTo>
                    <a:pt x="48" y="842"/>
                    <a:pt x="48" y="842"/>
                    <a:pt x="48" y="842"/>
                  </a:cubicBezTo>
                  <a:cubicBezTo>
                    <a:pt x="176" y="842"/>
                    <a:pt x="176" y="842"/>
                    <a:pt x="176" y="842"/>
                  </a:cubicBezTo>
                  <a:cubicBezTo>
                    <a:pt x="224" y="842"/>
                    <a:pt x="224" y="842"/>
                    <a:pt x="224" y="842"/>
                  </a:cubicBezTo>
                  <a:cubicBezTo>
                    <a:pt x="224" y="805"/>
                    <a:pt x="224" y="805"/>
                    <a:pt x="224" y="805"/>
                  </a:cubicBezTo>
                  <a:cubicBezTo>
                    <a:pt x="227" y="805"/>
                    <a:pt x="227" y="805"/>
                    <a:pt x="227" y="805"/>
                  </a:cubicBezTo>
                  <a:cubicBezTo>
                    <a:pt x="228" y="805"/>
                    <a:pt x="322" y="805"/>
                    <a:pt x="395" y="805"/>
                  </a:cubicBezTo>
                  <a:cubicBezTo>
                    <a:pt x="435" y="805"/>
                    <a:pt x="462" y="805"/>
                    <a:pt x="475" y="805"/>
                  </a:cubicBezTo>
                  <a:cubicBezTo>
                    <a:pt x="482" y="804"/>
                    <a:pt x="490" y="804"/>
                    <a:pt x="498" y="804"/>
                  </a:cubicBezTo>
                  <a:cubicBezTo>
                    <a:pt x="540" y="803"/>
                    <a:pt x="583" y="801"/>
                    <a:pt x="627" y="796"/>
                  </a:cubicBezTo>
                  <a:cubicBezTo>
                    <a:pt x="629" y="795"/>
                    <a:pt x="630" y="795"/>
                    <a:pt x="632" y="795"/>
                  </a:cubicBezTo>
                  <a:cubicBezTo>
                    <a:pt x="681" y="789"/>
                    <a:pt x="718" y="748"/>
                    <a:pt x="718" y="698"/>
                  </a:cubicBezTo>
                  <a:cubicBezTo>
                    <a:pt x="718" y="688"/>
                    <a:pt x="716" y="679"/>
                    <a:pt x="714" y="669"/>
                  </a:cubicBezTo>
                  <a:cubicBezTo>
                    <a:pt x="729" y="652"/>
                    <a:pt x="738" y="629"/>
                    <a:pt x="738" y="604"/>
                  </a:cubicBezTo>
                  <a:cubicBezTo>
                    <a:pt x="738" y="591"/>
                    <a:pt x="735" y="578"/>
                    <a:pt x="730" y="566"/>
                  </a:cubicBezTo>
                  <a:close/>
                  <a:moveTo>
                    <a:pt x="176" y="794"/>
                  </a:moveTo>
                  <a:cubicBezTo>
                    <a:pt x="48" y="794"/>
                    <a:pt x="48" y="794"/>
                    <a:pt x="48" y="794"/>
                  </a:cubicBezTo>
                  <a:cubicBezTo>
                    <a:pt x="48" y="422"/>
                    <a:pt x="48" y="422"/>
                    <a:pt x="48" y="422"/>
                  </a:cubicBezTo>
                  <a:cubicBezTo>
                    <a:pt x="176" y="422"/>
                    <a:pt x="176" y="422"/>
                    <a:pt x="176" y="422"/>
                  </a:cubicBezTo>
                  <a:lnTo>
                    <a:pt x="176" y="794"/>
                  </a:lnTo>
                  <a:close/>
                  <a:moveTo>
                    <a:pt x="690" y="604"/>
                  </a:moveTo>
                  <a:cubicBezTo>
                    <a:pt x="690" y="629"/>
                    <a:pt x="673" y="649"/>
                    <a:pt x="651" y="655"/>
                  </a:cubicBezTo>
                  <a:cubicBezTo>
                    <a:pt x="651" y="657"/>
                    <a:pt x="651" y="658"/>
                    <a:pt x="651" y="659"/>
                  </a:cubicBezTo>
                  <a:cubicBezTo>
                    <a:pt x="662" y="668"/>
                    <a:pt x="670" y="682"/>
                    <a:pt x="670" y="698"/>
                  </a:cubicBezTo>
                  <a:cubicBezTo>
                    <a:pt x="670" y="724"/>
                    <a:pt x="650" y="745"/>
                    <a:pt x="625" y="747"/>
                  </a:cubicBezTo>
                  <a:cubicBezTo>
                    <a:pt x="624" y="747"/>
                    <a:pt x="622" y="748"/>
                    <a:pt x="620" y="748"/>
                  </a:cubicBezTo>
                  <a:cubicBezTo>
                    <a:pt x="572" y="755"/>
                    <a:pt x="522" y="755"/>
                    <a:pt x="473" y="757"/>
                  </a:cubicBezTo>
                  <a:cubicBezTo>
                    <a:pt x="459" y="757"/>
                    <a:pt x="429" y="757"/>
                    <a:pt x="395" y="757"/>
                  </a:cubicBezTo>
                  <a:cubicBezTo>
                    <a:pt x="321" y="757"/>
                    <a:pt x="228" y="757"/>
                    <a:pt x="228" y="757"/>
                  </a:cubicBezTo>
                  <a:cubicBezTo>
                    <a:pt x="228" y="433"/>
                    <a:pt x="228" y="433"/>
                    <a:pt x="228" y="433"/>
                  </a:cubicBezTo>
                  <a:cubicBezTo>
                    <a:pt x="228" y="433"/>
                    <a:pt x="243" y="433"/>
                    <a:pt x="254" y="417"/>
                  </a:cubicBezTo>
                  <a:cubicBezTo>
                    <a:pt x="263" y="388"/>
                    <a:pt x="323" y="273"/>
                    <a:pt x="385" y="210"/>
                  </a:cubicBezTo>
                  <a:cubicBezTo>
                    <a:pt x="409" y="186"/>
                    <a:pt x="430" y="140"/>
                    <a:pt x="437" y="107"/>
                  </a:cubicBezTo>
                  <a:cubicBezTo>
                    <a:pt x="440" y="95"/>
                    <a:pt x="440" y="83"/>
                    <a:pt x="443" y="71"/>
                  </a:cubicBezTo>
                  <a:cubicBezTo>
                    <a:pt x="447" y="55"/>
                    <a:pt x="457" y="48"/>
                    <a:pt x="472" y="48"/>
                  </a:cubicBezTo>
                  <a:cubicBezTo>
                    <a:pt x="474" y="48"/>
                    <a:pt x="476" y="48"/>
                    <a:pt x="478" y="48"/>
                  </a:cubicBezTo>
                  <a:cubicBezTo>
                    <a:pt x="493" y="49"/>
                    <a:pt x="502" y="60"/>
                    <a:pt x="509" y="72"/>
                  </a:cubicBezTo>
                  <a:cubicBezTo>
                    <a:pt x="537" y="117"/>
                    <a:pt x="533" y="165"/>
                    <a:pt x="513" y="211"/>
                  </a:cubicBezTo>
                  <a:cubicBezTo>
                    <a:pt x="499" y="242"/>
                    <a:pt x="490" y="265"/>
                    <a:pt x="473" y="295"/>
                  </a:cubicBezTo>
                  <a:cubicBezTo>
                    <a:pt x="466" y="308"/>
                    <a:pt x="458" y="325"/>
                    <a:pt x="468" y="341"/>
                  </a:cubicBezTo>
                  <a:cubicBezTo>
                    <a:pt x="474" y="349"/>
                    <a:pt x="482" y="351"/>
                    <a:pt x="490" y="351"/>
                  </a:cubicBezTo>
                  <a:cubicBezTo>
                    <a:pt x="497" y="351"/>
                    <a:pt x="504" y="350"/>
                    <a:pt x="511" y="350"/>
                  </a:cubicBezTo>
                  <a:cubicBezTo>
                    <a:pt x="554" y="349"/>
                    <a:pt x="583" y="347"/>
                    <a:pt x="621" y="347"/>
                  </a:cubicBezTo>
                  <a:cubicBezTo>
                    <a:pt x="629" y="347"/>
                    <a:pt x="638" y="347"/>
                    <a:pt x="647" y="348"/>
                  </a:cubicBezTo>
                  <a:cubicBezTo>
                    <a:pt x="648" y="348"/>
                    <a:pt x="648" y="348"/>
                    <a:pt x="649" y="348"/>
                  </a:cubicBezTo>
                  <a:cubicBezTo>
                    <a:pt x="678" y="348"/>
                    <a:pt x="702" y="371"/>
                    <a:pt x="702" y="401"/>
                  </a:cubicBezTo>
                  <a:cubicBezTo>
                    <a:pt x="702" y="424"/>
                    <a:pt x="686" y="445"/>
                    <a:pt x="665" y="451"/>
                  </a:cubicBezTo>
                  <a:cubicBezTo>
                    <a:pt x="687" y="458"/>
                    <a:pt x="703" y="479"/>
                    <a:pt x="703" y="504"/>
                  </a:cubicBezTo>
                  <a:cubicBezTo>
                    <a:pt x="703" y="530"/>
                    <a:pt x="685" y="551"/>
                    <a:pt x="661" y="557"/>
                  </a:cubicBezTo>
                  <a:cubicBezTo>
                    <a:pt x="678" y="566"/>
                    <a:pt x="690" y="584"/>
                    <a:pt x="690" y="6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n-ea"/>
              </a:endParaRPr>
            </a:p>
          </p:txBody>
        </p:sp>
      </p:grpSp>
      <p:sp>
        <p:nvSpPr>
          <p:cNvPr id="4" name="文本框 3"/>
          <p:cNvSpPr txBox="1"/>
          <p:nvPr/>
        </p:nvSpPr>
        <p:spPr>
          <a:xfrm>
            <a:off x="5339993" y="3956162"/>
            <a:ext cx="902811" cy="523220"/>
          </a:xfrm>
          <a:prstGeom prst="rect">
            <a:avLst/>
          </a:prstGeom>
          <a:noFill/>
        </p:spPr>
        <p:txBody>
          <a:bodyPr wrap="none" rtlCol="0">
            <a:spAutoFit/>
          </a:bodyPr>
          <a:lstStyle/>
          <a:p>
            <a:r>
              <a:rPr lang="zh-CN" altLang="en-US" sz="2800" b="1" dirty="0" smtClean="0"/>
              <a:t>目录</a:t>
            </a:r>
            <a:endParaRPr lang="zh-CN" altLang="en-US" sz="2800" b="1" dirty="0"/>
          </a:p>
        </p:txBody>
      </p:sp>
      <p:pic>
        <p:nvPicPr>
          <p:cNvPr id="12" name="图片占位符 11"/>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colorTemperature colorTemp="5390"/>
                    </a14:imgEffect>
                    <a14:imgEffect>
                      <a14:saturation sat="56000"/>
                    </a14:imgEffect>
                  </a14:imgLayer>
                </a14:imgProps>
              </a:ext>
              <a:ext uri="{28A0092B-C50C-407E-A947-70E740481C1C}">
                <a14:useLocalDpi xmlns:a14="http://schemas.microsoft.com/office/drawing/2010/main" val="0"/>
              </a:ext>
            </a:extLst>
          </a:blip>
          <a:srcRect t="25127" b="25127"/>
          <a:stretch>
            <a:fillRect/>
          </a:stretch>
        </p:blipFill>
        <p:spPr>
          <a:blipFill dpi="0" rotWithShape="1">
            <a:blip r:embed="rId4"/>
            <a:srcRect/>
            <a:stretch>
              <a:fillRect/>
            </a:stretch>
          </a:blipFill>
          <a:effectLst>
            <a:outerShdw blurRad="50800" dist="50800" sx="1000" sy="1000" algn="ctr" rotWithShape="0">
              <a:srgbClr val="000000"/>
            </a:outerShdw>
          </a:effectLst>
        </p:spPr>
      </p:pic>
      <p:sp>
        <p:nvSpPr>
          <p:cNvPr id="54" name="文本框 53"/>
          <p:cNvSpPr txBox="1"/>
          <p:nvPr/>
        </p:nvSpPr>
        <p:spPr>
          <a:xfrm>
            <a:off x="2041138" y="4972331"/>
            <a:ext cx="1723549" cy="400110"/>
          </a:xfrm>
          <a:prstGeom prst="rect">
            <a:avLst/>
          </a:prstGeom>
          <a:noFill/>
        </p:spPr>
        <p:txBody>
          <a:bodyPr wrap="none" rtlCol="0">
            <a:spAutoFit/>
          </a:bodyPr>
          <a:lstStyle/>
          <a:p>
            <a:r>
              <a:rPr lang="zh-CN" altLang="en-US" sz="2000" b="1" dirty="0" smtClean="0"/>
              <a:t>药品基本信息</a:t>
            </a:r>
            <a:endParaRPr lang="zh-CN" altLang="en-US" sz="2000" b="1" dirty="0">
              <a:solidFill>
                <a:srgbClr val="106CB0"/>
              </a:solidFill>
            </a:endParaRPr>
          </a:p>
        </p:txBody>
      </p:sp>
      <p:grpSp>
        <p:nvGrpSpPr>
          <p:cNvPr id="55" name="Group 284"/>
          <p:cNvGrpSpPr/>
          <p:nvPr/>
        </p:nvGrpSpPr>
        <p:grpSpPr>
          <a:xfrm>
            <a:off x="1406246" y="4907629"/>
            <a:ext cx="604604" cy="456758"/>
            <a:chOff x="-4600575" y="1592263"/>
            <a:chExt cx="4446587" cy="3724275"/>
          </a:xfrm>
          <a:solidFill>
            <a:schemeClr val="tx1"/>
          </a:solidFill>
        </p:grpSpPr>
        <p:sp>
          <p:nvSpPr>
            <p:cNvPr id="56" name="Freeform 22"/>
            <p:cNvSpPr>
              <a:spLocks/>
            </p:cNvSpPr>
            <p:nvPr/>
          </p:nvSpPr>
          <p:spPr bwMode="auto">
            <a:xfrm>
              <a:off x="-4600575" y="2065338"/>
              <a:ext cx="3246438" cy="3251200"/>
            </a:xfrm>
            <a:custGeom>
              <a:avLst/>
              <a:gdLst>
                <a:gd name="T0" fmla="*/ 1932 w 2045"/>
                <a:gd name="T1" fmla="*/ 1934 h 2048"/>
                <a:gd name="T2" fmla="*/ 113 w 2045"/>
                <a:gd name="T3" fmla="*/ 1934 h 2048"/>
                <a:gd name="T4" fmla="*/ 113 w 2045"/>
                <a:gd name="T5" fmla="*/ 114 h 2048"/>
                <a:gd name="T6" fmla="*/ 1231 w 2045"/>
                <a:gd name="T7" fmla="*/ 114 h 2048"/>
                <a:gd name="T8" fmla="*/ 1231 w 2045"/>
                <a:gd name="T9" fmla="*/ 0 h 2048"/>
                <a:gd name="T10" fmla="*/ 0 w 2045"/>
                <a:gd name="T11" fmla="*/ 0 h 2048"/>
                <a:gd name="T12" fmla="*/ 0 w 2045"/>
                <a:gd name="T13" fmla="*/ 2048 h 2048"/>
                <a:gd name="T14" fmla="*/ 2045 w 2045"/>
                <a:gd name="T15" fmla="*/ 2048 h 2048"/>
                <a:gd name="T16" fmla="*/ 2045 w 2045"/>
                <a:gd name="T17" fmla="*/ 1533 h 2048"/>
                <a:gd name="T18" fmla="*/ 1932 w 2045"/>
                <a:gd name="T19" fmla="*/ 1533 h 2048"/>
                <a:gd name="T20" fmla="*/ 1932 w 2045"/>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5" h="2048">
                  <a:moveTo>
                    <a:pt x="1932" y="1934"/>
                  </a:moveTo>
                  <a:lnTo>
                    <a:pt x="113" y="1934"/>
                  </a:lnTo>
                  <a:lnTo>
                    <a:pt x="113" y="114"/>
                  </a:lnTo>
                  <a:lnTo>
                    <a:pt x="1231" y="114"/>
                  </a:lnTo>
                  <a:lnTo>
                    <a:pt x="1231" y="0"/>
                  </a:lnTo>
                  <a:lnTo>
                    <a:pt x="0" y="0"/>
                  </a:lnTo>
                  <a:lnTo>
                    <a:pt x="0" y="2048"/>
                  </a:lnTo>
                  <a:lnTo>
                    <a:pt x="2045" y="2048"/>
                  </a:lnTo>
                  <a:lnTo>
                    <a:pt x="2045" y="1533"/>
                  </a:lnTo>
                  <a:lnTo>
                    <a:pt x="1932" y="1533"/>
                  </a:lnTo>
                  <a:lnTo>
                    <a:pt x="1932" y="19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3"/>
            <p:cNvSpPr>
              <a:spLocks/>
            </p:cNvSpPr>
            <p:nvPr/>
          </p:nvSpPr>
          <p:spPr bwMode="auto">
            <a:xfrm>
              <a:off x="-4000500" y="4078288"/>
              <a:ext cx="977900" cy="180975"/>
            </a:xfrm>
            <a:custGeom>
              <a:avLst/>
              <a:gdLst>
                <a:gd name="T0" fmla="*/ 588 w 616"/>
                <a:gd name="T1" fmla="*/ 114 h 114"/>
                <a:gd name="T2" fmla="*/ 616 w 616"/>
                <a:gd name="T3" fmla="*/ 0 h 114"/>
                <a:gd name="T4" fmla="*/ 0 w 616"/>
                <a:gd name="T5" fmla="*/ 0 h 114"/>
                <a:gd name="T6" fmla="*/ 0 w 616"/>
                <a:gd name="T7" fmla="*/ 114 h 114"/>
                <a:gd name="T8" fmla="*/ 588 w 616"/>
                <a:gd name="T9" fmla="*/ 114 h 114"/>
              </a:gdLst>
              <a:ahLst/>
              <a:cxnLst>
                <a:cxn ang="0">
                  <a:pos x="T0" y="T1"/>
                </a:cxn>
                <a:cxn ang="0">
                  <a:pos x="T2" y="T3"/>
                </a:cxn>
                <a:cxn ang="0">
                  <a:pos x="T4" y="T5"/>
                </a:cxn>
                <a:cxn ang="0">
                  <a:pos x="T6" y="T7"/>
                </a:cxn>
                <a:cxn ang="0">
                  <a:pos x="T8" y="T9"/>
                </a:cxn>
              </a:cxnLst>
              <a:rect l="0" t="0" r="r" b="b"/>
              <a:pathLst>
                <a:path w="616" h="114">
                  <a:moveTo>
                    <a:pt x="588" y="114"/>
                  </a:moveTo>
                  <a:lnTo>
                    <a:pt x="616" y="0"/>
                  </a:lnTo>
                  <a:lnTo>
                    <a:pt x="0" y="0"/>
                  </a:lnTo>
                  <a:lnTo>
                    <a:pt x="0" y="114"/>
                  </a:lnTo>
                  <a:lnTo>
                    <a:pt x="588"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4"/>
            <p:cNvSpPr>
              <a:spLocks noEditPoints="1"/>
            </p:cNvSpPr>
            <p:nvPr/>
          </p:nvSpPr>
          <p:spPr bwMode="auto">
            <a:xfrm>
              <a:off x="-2887663" y="1592263"/>
              <a:ext cx="2733675" cy="2667000"/>
            </a:xfrm>
            <a:custGeom>
              <a:avLst/>
              <a:gdLst>
                <a:gd name="T0" fmla="*/ 655 w 727"/>
                <a:gd name="T1" fmla="*/ 54 h 709"/>
                <a:gd name="T2" fmla="*/ 562 w 727"/>
                <a:gd name="T3" fmla="*/ 0 h 709"/>
                <a:gd name="T4" fmla="*/ 562 w 727"/>
                <a:gd name="T5" fmla="*/ 0 h 709"/>
                <a:gd name="T6" fmla="*/ 535 w 727"/>
                <a:gd name="T7" fmla="*/ 11 h 709"/>
                <a:gd name="T8" fmla="*/ 57 w 727"/>
                <a:gd name="T9" fmla="*/ 489 h 709"/>
                <a:gd name="T10" fmla="*/ 0 w 727"/>
                <a:gd name="T11" fmla="*/ 709 h 709"/>
                <a:gd name="T12" fmla="*/ 220 w 727"/>
                <a:gd name="T13" fmla="*/ 652 h 709"/>
                <a:gd name="T14" fmla="*/ 698 w 727"/>
                <a:gd name="T15" fmla="*/ 174 h 709"/>
                <a:gd name="T16" fmla="*/ 655 w 727"/>
                <a:gd name="T17" fmla="*/ 54 h 709"/>
                <a:gd name="T18" fmla="*/ 99 w 727"/>
                <a:gd name="T19" fmla="*/ 516 h 709"/>
                <a:gd name="T20" fmla="*/ 155 w 727"/>
                <a:gd name="T21" fmla="*/ 554 h 709"/>
                <a:gd name="T22" fmla="*/ 193 w 727"/>
                <a:gd name="T23" fmla="*/ 609 h 709"/>
                <a:gd name="T24" fmla="*/ 67 w 727"/>
                <a:gd name="T25" fmla="*/ 642 h 709"/>
                <a:gd name="T26" fmla="*/ 99 w 727"/>
                <a:gd name="T27" fmla="*/ 516 h 709"/>
                <a:gd name="T28" fmla="*/ 230 w 727"/>
                <a:gd name="T29" fmla="*/ 574 h 709"/>
                <a:gd name="T30" fmla="*/ 188 w 727"/>
                <a:gd name="T31" fmla="*/ 520 h 709"/>
                <a:gd name="T32" fmla="*/ 135 w 727"/>
                <a:gd name="T33" fmla="*/ 479 h 709"/>
                <a:gd name="T34" fmla="*/ 565 w 727"/>
                <a:gd name="T35" fmla="*/ 49 h 709"/>
                <a:gd name="T36" fmla="*/ 621 w 727"/>
                <a:gd name="T37" fmla="*/ 88 h 709"/>
                <a:gd name="T38" fmla="*/ 660 w 727"/>
                <a:gd name="T39" fmla="*/ 144 h 709"/>
                <a:gd name="T40" fmla="*/ 230 w 727"/>
                <a:gd name="T41" fmla="*/ 5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7" h="709">
                  <a:moveTo>
                    <a:pt x="655" y="54"/>
                  </a:moveTo>
                  <a:cubicBezTo>
                    <a:pt x="643" y="41"/>
                    <a:pt x="599" y="0"/>
                    <a:pt x="562" y="0"/>
                  </a:cubicBezTo>
                  <a:cubicBezTo>
                    <a:pt x="562" y="0"/>
                    <a:pt x="562" y="0"/>
                    <a:pt x="562" y="0"/>
                  </a:cubicBezTo>
                  <a:cubicBezTo>
                    <a:pt x="548" y="0"/>
                    <a:pt x="540" y="6"/>
                    <a:pt x="535" y="11"/>
                  </a:cubicBezTo>
                  <a:cubicBezTo>
                    <a:pt x="57" y="489"/>
                    <a:pt x="57" y="489"/>
                    <a:pt x="57" y="489"/>
                  </a:cubicBezTo>
                  <a:cubicBezTo>
                    <a:pt x="0" y="709"/>
                    <a:pt x="0" y="709"/>
                    <a:pt x="0" y="709"/>
                  </a:cubicBezTo>
                  <a:cubicBezTo>
                    <a:pt x="220" y="652"/>
                    <a:pt x="220" y="652"/>
                    <a:pt x="220" y="652"/>
                  </a:cubicBezTo>
                  <a:cubicBezTo>
                    <a:pt x="698" y="174"/>
                    <a:pt x="698" y="174"/>
                    <a:pt x="698" y="174"/>
                  </a:cubicBezTo>
                  <a:cubicBezTo>
                    <a:pt x="727" y="145"/>
                    <a:pt x="693" y="91"/>
                    <a:pt x="655" y="54"/>
                  </a:cubicBezTo>
                  <a:close/>
                  <a:moveTo>
                    <a:pt x="99" y="516"/>
                  </a:moveTo>
                  <a:cubicBezTo>
                    <a:pt x="109" y="518"/>
                    <a:pt x="130" y="530"/>
                    <a:pt x="155" y="554"/>
                  </a:cubicBezTo>
                  <a:cubicBezTo>
                    <a:pt x="179" y="578"/>
                    <a:pt x="191" y="600"/>
                    <a:pt x="193" y="609"/>
                  </a:cubicBezTo>
                  <a:cubicBezTo>
                    <a:pt x="67" y="642"/>
                    <a:pt x="67" y="642"/>
                    <a:pt x="67" y="642"/>
                  </a:cubicBezTo>
                  <a:lnTo>
                    <a:pt x="99" y="516"/>
                  </a:lnTo>
                  <a:close/>
                  <a:moveTo>
                    <a:pt x="230" y="574"/>
                  </a:moveTo>
                  <a:cubicBezTo>
                    <a:pt x="220" y="555"/>
                    <a:pt x="205" y="536"/>
                    <a:pt x="188" y="520"/>
                  </a:cubicBezTo>
                  <a:cubicBezTo>
                    <a:pt x="180" y="512"/>
                    <a:pt x="159" y="492"/>
                    <a:pt x="135" y="479"/>
                  </a:cubicBezTo>
                  <a:cubicBezTo>
                    <a:pt x="565" y="49"/>
                    <a:pt x="565" y="49"/>
                    <a:pt x="565" y="49"/>
                  </a:cubicBezTo>
                  <a:cubicBezTo>
                    <a:pt x="574" y="51"/>
                    <a:pt x="596" y="63"/>
                    <a:pt x="621" y="88"/>
                  </a:cubicBezTo>
                  <a:cubicBezTo>
                    <a:pt x="646" y="113"/>
                    <a:pt x="658" y="135"/>
                    <a:pt x="660" y="144"/>
                  </a:cubicBezTo>
                  <a:lnTo>
                    <a:pt x="230" y="5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9" name="文本框 58"/>
          <p:cNvSpPr txBox="1"/>
          <p:nvPr/>
        </p:nvSpPr>
        <p:spPr>
          <a:xfrm>
            <a:off x="2084727" y="5744152"/>
            <a:ext cx="954107" cy="400110"/>
          </a:xfrm>
          <a:prstGeom prst="rect">
            <a:avLst/>
          </a:prstGeom>
          <a:noFill/>
        </p:spPr>
        <p:txBody>
          <a:bodyPr wrap="none" rtlCol="0">
            <a:spAutoFit/>
          </a:bodyPr>
          <a:lstStyle/>
          <a:p>
            <a:r>
              <a:rPr lang="zh-CN" altLang="en-US" sz="2000" b="1" dirty="0" smtClean="0">
                <a:latin typeface="+mn-ea"/>
              </a:rPr>
              <a:t>安全性</a:t>
            </a:r>
            <a:endParaRPr lang="zh-CN" altLang="en-US" sz="2800" b="1" dirty="0">
              <a:latin typeface="+mn-ea"/>
            </a:endParaRPr>
          </a:p>
        </p:txBody>
      </p:sp>
      <p:grpSp>
        <p:nvGrpSpPr>
          <p:cNvPr id="60" name="Group 97"/>
          <p:cNvGrpSpPr/>
          <p:nvPr/>
        </p:nvGrpSpPr>
        <p:grpSpPr>
          <a:xfrm>
            <a:off x="1406246" y="5744152"/>
            <a:ext cx="523350" cy="479158"/>
            <a:chOff x="-4413250" y="1636713"/>
            <a:chExt cx="4041775" cy="3606801"/>
          </a:xfrm>
          <a:solidFill>
            <a:schemeClr val="tx1"/>
          </a:solidFill>
        </p:grpSpPr>
        <p:sp>
          <p:nvSpPr>
            <p:cNvPr id="61" name="Freeform 102"/>
            <p:cNvSpPr>
              <a:spLocks/>
            </p:cNvSpPr>
            <p:nvPr/>
          </p:nvSpPr>
          <p:spPr bwMode="auto">
            <a:xfrm>
              <a:off x="-4413250" y="1993901"/>
              <a:ext cx="3248025" cy="3249613"/>
            </a:xfrm>
            <a:custGeom>
              <a:avLst/>
              <a:gdLst>
                <a:gd name="T0" fmla="*/ 1933 w 2046"/>
                <a:gd name="T1" fmla="*/ 1933 h 2047"/>
                <a:gd name="T2" fmla="*/ 113 w 2046"/>
                <a:gd name="T3" fmla="*/ 1933 h 2047"/>
                <a:gd name="T4" fmla="*/ 113 w 2046"/>
                <a:gd name="T5" fmla="*/ 114 h 2047"/>
                <a:gd name="T6" fmla="*/ 319 w 2046"/>
                <a:gd name="T7" fmla="*/ 114 h 2047"/>
                <a:gd name="T8" fmla="*/ 319 w 2046"/>
                <a:gd name="T9" fmla="*/ 0 h 2047"/>
                <a:gd name="T10" fmla="*/ 0 w 2046"/>
                <a:gd name="T11" fmla="*/ 0 h 2047"/>
                <a:gd name="T12" fmla="*/ 0 w 2046"/>
                <a:gd name="T13" fmla="*/ 2047 h 2047"/>
                <a:gd name="T14" fmla="*/ 2046 w 2046"/>
                <a:gd name="T15" fmla="*/ 2047 h 2047"/>
                <a:gd name="T16" fmla="*/ 2046 w 2046"/>
                <a:gd name="T17" fmla="*/ 1678 h 2047"/>
                <a:gd name="T18" fmla="*/ 1933 w 2046"/>
                <a:gd name="T19" fmla="*/ 1678 h 2047"/>
                <a:gd name="T20" fmla="*/ 1933 w 2046"/>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7">
                  <a:moveTo>
                    <a:pt x="1933" y="1933"/>
                  </a:moveTo>
                  <a:lnTo>
                    <a:pt x="113" y="1933"/>
                  </a:lnTo>
                  <a:lnTo>
                    <a:pt x="113" y="114"/>
                  </a:lnTo>
                  <a:lnTo>
                    <a:pt x="319" y="114"/>
                  </a:lnTo>
                  <a:lnTo>
                    <a:pt x="319" y="0"/>
                  </a:lnTo>
                  <a:lnTo>
                    <a:pt x="0" y="0"/>
                  </a:lnTo>
                  <a:lnTo>
                    <a:pt x="0" y="2047"/>
                  </a:lnTo>
                  <a:lnTo>
                    <a:pt x="2046" y="2047"/>
                  </a:lnTo>
                  <a:lnTo>
                    <a:pt x="2046" y="1678"/>
                  </a:lnTo>
                  <a:lnTo>
                    <a:pt x="1933" y="1678"/>
                  </a:lnTo>
                  <a:lnTo>
                    <a:pt x="1933" y="19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03"/>
            <p:cNvSpPr>
              <a:spLocks noEditPoints="1"/>
            </p:cNvSpPr>
            <p:nvPr/>
          </p:nvSpPr>
          <p:spPr bwMode="auto">
            <a:xfrm>
              <a:off x="-3756025" y="1636713"/>
              <a:ext cx="3384550" cy="2990850"/>
            </a:xfrm>
            <a:custGeom>
              <a:avLst/>
              <a:gdLst>
                <a:gd name="T0" fmla="*/ 838 w 900"/>
                <a:gd name="T1" fmla="*/ 409 h 795"/>
                <a:gd name="T2" fmla="*/ 895 w 900"/>
                <a:gd name="T3" fmla="*/ 254 h 795"/>
                <a:gd name="T4" fmla="*/ 641 w 900"/>
                <a:gd name="T5" fmla="*/ 0 h 795"/>
                <a:gd name="T6" fmla="*/ 447 w 900"/>
                <a:gd name="T7" fmla="*/ 90 h 795"/>
                <a:gd name="T8" fmla="*/ 254 w 900"/>
                <a:gd name="T9" fmla="*/ 0 h 795"/>
                <a:gd name="T10" fmla="*/ 0 w 900"/>
                <a:gd name="T11" fmla="*/ 254 h 795"/>
                <a:gd name="T12" fmla="*/ 90 w 900"/>
                <a:gd name="T13" fmla="*/ 448 h 795"/>
                <a:gd name="T14" fmla="*/ 437 w 900"/>
                <a:gd name="T15" fmla="*/ 795 h 795"/>
                <a:gd name="T16" fmla="*/ 458 w 900"/>
                <a:gd name="T17" fmla="*/ 795 h 795"/>
                <a:gd name="T18" fmla="*/ 583 w 900"/>
                <a:gd name="T19" fmla="*/ 670 h 795"/>
                <a:gd name="T20" fmla="*/ 583 w 900"/>
                <a:gd name="T21" fmla="*/ 726 h 795"/>
                <a:gd name="T22" fmla="*/ 739 w 900"/>
                <a:gd name="T23" fmla="*/ 726 h 795"/>
                <a:gd name="T24" fmla="*/ 739 w 900"/>
                <a:gd name="T25" fmla="*/ 565 h 795"/>
                <a:gd name="T26" fmla="*/ 900 w 900"/>
                <a:gd name="T27" fmla="*/ 565 h 795"/>
                <a:gd name="T28" fmla="*/ 900 w 900"/>
                <a:gd name="T29" fmla="*/ 409 h 795"/>
                <a:gd name="T30" fmla="*/ 838 w 900"/>
                <a:gd name="T31" fmla="*/ 409 h 795"/>
                <a:gd name="T32" fmla="*/ 447 w 900"/>
                <a:gd name="T33" fmla="*/ 738 h 795"/>
                <a:gd name="T34" fmla="*/ 125 w 900"/>
                <a:gd name="T35" fmla="*/ 415 h 795"/>
                <a:gd name="T36" fmla="*/ 48 w 900"/>
                <a:gd name="T37" fmla="*/ 254 h 795"/>
                <a:gd name="T38" fmla="*/ 254 w 900"/>
                <a:gd name="T39" fmla="*/ 48 h 795"/>
                <a:gd name="T40" fmla="*/ 427 w 900"/>
                <a:gd name="T41" fmla="*/ 143 h 795"/>
                <a:gd name="T42" fmla="*/ 434 w 900"/>
                <a:gd name="T43" fmla="*/ 154 h 795"/>
                <a:gd name="T44" fmla="*/ 460 w 900"/>
                <a:gd name="T45" fmla="*/ 154 h 795"/>
                <a:gd name="T46" fmla="*/ 468 w 900"/>
                <a:gd name="T47" fmla="*/ 143 h 795"/>
                <a:gd name="T48" fmla="*/ 641 w 900"/>
                <a:gd name="T49" fmla="*/ 48 h 795"/>
                <a:gd name="T50" fmla="*/ 847 w 900"/>
                <a:gd name="T51" fmla="*/ 254 h 795"/>
                <a:gd name="T52" fmla="*/ 775 w 900"/>
                <a:gd name="T53" fmla="*/ 409 h 795"/>
                <a:gd name="T54" fmla="*/ 739 w 900"/>
                <a:gd name="T55" fmla="*/ 409 h 795"/>
                <a:gd name="T56" fmla="*/ 739 w 900"/>
                <a:gd name="T57" fmla="*/ 248 h 795"/>
                <a:gd name="T58" fmla="*/ 583 w 900"/>
                <a:gd name="T59" fmla="*/ 248 h 795"/>
                <a:gd name="T60" fmla="*/ 583 w 900"/>
                <a:gd name="T61" fmla="*/ 409 h 795"/>
                <a:gd name="T62" fmla="*/ 422 w 900"/>
                <a:gd name="T63" fmla="*/ 409 h 795"/>
                <a:gd name="T64" fmla="*/ 422 w 900"/>
                <a:gd name="T65" fmla="*/ 565 h 795"/>
                <a:gd name="T66" fmla="*/ 583 w 900"/>
                <a:gd name="T67" fmla="*/ 565 h 795"/>
                <a:gd name="T68" fmla="*/ 583 w 900"/>
                <a:gd name="T69" fmla="*/ 602 h 795"/>
                <a:gd name="T70" fmla="*/ 447 w 900"/>
                <a:gd name="T71" fmla="*/ 738 h 795"/>
                <a:gd name="T72" fmla="*/ 852 w 900"/>
                <a:gd name="T73" fmla="*/ 517 h 795"/>
                <a:gd name="T74" fmla="*/ 691 w 900"/>
                <a:gd name="T75" fmla="*/ 517 h 795"/>
                <a:gd name="T76" fmla="*/ 691 w 900"/>
                <a:gd name="T77" fmla="*/ 678 h 795"/>
                <a:gd name="T78" fmla="*/ 631 w 900"/>
                <a:gd name="T79" fmla="*/ 678 h 795"/>
                <a:gd name="T80" fmla="*/ 631 w 900"/>
                <a:gd name="T81" fmla="*/ 517 h 795"/>
                <a:gd name="T82" fmla="*/ 470 w 900"/>
                <a:gd name="T83" fmla="*/ 517 h 795"/>
                <a:gd name="T84" fmla="*/ 470 w 900"/>
                <a:gd name="T85" fmla="*/ 457 h 795"/>
                <a:gd name="T86" fmla="*/ 631 w 900"/>
                <a:gd name="T87" fmla="*/ 457 h 795"/>
                <a:gd name="T88" fmla="*/ 631 w 900"/>
                <a:gd name="T89" fmla="*/ 296 h 795"/>
                <a:gd name="T90" fmla="*/ 691 w 900"/>
                <a:gd name="T91" fmla="*/ 296 h 795"/>
                <a:gd name="T92" fmla="*/ 691 w 900"/>
                <a:gd name="T93" fmla="*/ 457 h 795"/>
                <a:gd name="T94" fmla="*/ 852 w 900"/>
                <a:gd name="T95" fmla="*/ 457 h 795"/>
                <a:gd name="T96" fmla="*/ 852 w 900"/>
                <a:gd name="T97" fmla="*/ 51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0" h="795">
                  <a:moveTo>
                    <a:pt x="838" y="409"/>
                  </a:moveTo>
                  <a:cubicBezTo>
                    <a:pt x="868" y="369"/>
                    <a:pt x="895" y="318"/>
                    <a:pt x="895" y="254"/>
                  </a:cubicBezTo>
                  <a:cubicBezTo>
                    <a:pt x="895" y="114"/>
                    <a:pt x="781" y="0"/>
                    <a:pt x="641" y="0"/>
                  </a:cubicBezTo>
                  <a:cubicBezTo>
                    <a:pt x="565" y="0"/>
                    <a:pt x="495" y="33"/>
                    <a:pt x="447" y="90"/>
                  </a:cubicBezTo>
                  <a:cubicBezTo>
                    <a:pt x="399" y="33"/>
                    <a:pt x="329" y="0"/>
                    <a:pt x="254" y="0"/>
                  </a:cubicBezTo>
                  <a:cubicBezTo>
                    <a:pt x="114" y="0"/>
                    <a:pt x="0" y="114"/>
                    <a:pt x="0" y="254"/>
                  </a:cubicBezTo>
                  <a:cubicBezTo>
                    <a:pt x="0" y="341"/>
                    <a:pt x="51" y="407"/>
                    <a:pt x="90" y="448"/>
                  </a:cubicBezTo>
                  <a:cubicBezTo>
                    <a:pt x="437" y="795"/>
                    <a:pt x="437" y="795"/>
                    <a:pt x="437" y="795"/>
                  </a:cubicBezTo>
                  <a:cubicBezTo>
                    <a:pt x="458" y="795"/>
                    <a:pt x="458" y="795"/>
                    <a:pt x="458" y="795"/>
                  </a:cubicBezTo>
                  <a:cubicBezTo>
                    <a:pt x="583" y="670"/>
                    <a:pt x="583" y="670"/>
                    <a:pt x="583" y="670"/>
                  </a:cubicBezTo>
                  <a:cubicBezTo>
                    <a:pt x="583" y="726"/>
                    <a:pt x="583" y="726"/>
                    <a:pt x="583" y="726"/>
                  </a:cubicBezTo>
                  <a:cubicBezTo>
                    <a:pt x="739" y="726"/>
                    <a:pt x="739" y="726"/>
                    <a:pt x="739" y="726"/>
                  </a:cubicBezTo>
                  <a:cubicBezTo>
                    <a:pt x="739" y="565"/>
                    <a:pt x="739" y="565"/>
                    <a:pt x="739" y="565"/>
                  </a:cubicBezTo>
                  <a:cubicBezTo>
                    <a:pt x="900" y="565"/>
                    <a:pt x="900" y="565"/>
                    <a:pt x="900" y="565"/>
                  </a:cubicBezTo>
                  <a:cubicBezTo>
                    <a:pt x="900" y="409"/>
                    <a:pt x="900" y="409"/>
                    <a:pt x="900" y="409"/>
                  </a:cubicBezTo>
                  <a:lnTo>
                    <a:pt x="838" y="409"/>
                  </a:lnTo>
                  <a:close/>
                  <a:moveTo>
                    <a:pt x="447" y="738"/>
                  </a:moveTo>
                  <a:cubicBezTo>
                    <a:pt x="125" y="415"/>
                    <a:pt x="125" y="415"/>
                    <a:pt x="125" y="415"/>
                  </a:cubicBezTo>
                  <a:cubicBezTo>
                    <a:pt x="72" y="359"/>
                    <a:pt x="48" y="307"/>
                    <a:pt x="48" y="254"/>
                  </a:cubicBezTo>
                  <a:cubicBezTo>
                    <a:pt x="48" y="141"/>
                    <a:pt x="140" y="48"/>
                    <a:pt x="254" y="48"/>
                  </a:cubicBezTo>
                  <a:cubicBezTo>
                    <a:pt x="324" y="48"/>
                    <a:pt x="389" y="83"/>
                    <a:pt x="427" y="143"/>
                  </a:cubicBezTo>
                  <a:cubicBezTo>
                    <a:pt x="434" y="154"/>
                    <a:pt x="434" y="154"/>
                    <a:pt x="434" y="154"/>
                  </a:cubicBezTo>
                  <a:cubicBezTo>
                    <a:pt x="460" y="154"/>
                    <a:pt x="460" y="154"/>
                    <a:pt x="460" y="154"/>
                  </a:cubicBezTo>
                  <a:cubicBezTo>
                    <a:pt x="468" y="143"/>
                    <a:pt x="468" y="143"/>
                    <a:pt x="468" y="143"/>
                  </a:cubicBezTo>
                  <a:cubicBezTo>
                    <a:pt x="506" y="83"/>
                    <a:pt x="571" y="48"/>
                    <a:pt x="641" y="48"/>
                  </a:cubicBezTo>
                  <a:cubicBezTo>
                    <a:pt x="755" y="48"/>
                    <a:pt x="847" y="141"/>
                    <a:pt x="847" y="254"/>
                  </a:cubicBezTo>
                  <a:cubicBezTo>
                    <a:pt x="847" y="306"/>
                    <a:pt x="824" y="355"/>
                    <a:pt x="775" y="409"/>
                  </a:cubicBezTo>
                  <a:cubicBezTo>
                    <a:pt x="739" y="409"/>
                    <a:pt x="739" y="409"/>
                    <a:pt x="739" y="409"/>
                  </a:cubicBezTo>
                  <a:cubicBezTo>
                    <a:pt x="739" y="248"/>
                    <a:pt x="739" y="248"/>
                    <a:pt x="739" y="248"/>
                  </a:cubicBezTo>
                  <a:cubicBezTo>
                    <a:pt x="583" y="248"/>
                    <a:pt x="583" y="248"/>
                    <a:pt x="583" y="248"/>
                  </a:cubicBezTo>
                  <a:cubicBezTo>
                    <a:pt x="583" y="409"/>
                    <a:pt x="583" y="409"/>
                    <a:pt x="583" y="409"/>
                  </a:cubicBezTo>
                  <a:cubicBezTo>
                    <a:pt x="422" y="409"/>
                    <a:pt x="422" y="409"/>
                    <a:pt x="422" y="409"/>
                  </a:cubicBezTo>
                  <a:cubicBezTo>
                    <a:pt x="422" y="565"/>
                    <a:pt x="422" y="565"/>
                    <a:pt x="422" y="565"/>
                  </a:cubicBezTo>
                  <a:cubicBezTo>
                    <a:pt x="583" y="565"/>
                    <a:pt x="583" y="565"/>
                    <a:pt x="583" y="565"/>
                  </a:cubicBezTo>
                  <a:cubicBezTo>
                    <a:pt x="583" y="602"/>
                    <a:pt x="583" y="602"/>
                    <a:pt x="583" y="602"/>
                  </a:cubicBezTo>
                  <a:lnTo>
                    <a:pt x="447" y="738"/>
                  </a:lnTo>
                  <a:close/>
                  <a:moveTo>
                    <a:pt x="852" y="517"/>
                  </a:moveTo>
                  <a:cubicBezTo>
                    <a:pt x="691" y="517"/>
                    <a:pt x="691" y="517"/>
                    <a:pt x="691" y="517"/>
                  </a:cubicBezTo>
                  <a:cubicBezTo>
                    <a:pt x="691" y="678"/>
                    <a:pt x="691" y="678"/>
                    <a:pt x="691" y="678"/>
                  </a:cubicBezTo>
                  <a:cubicBezTo>
                    <a:pt x="631" y="678"/>
                    <a:pt x="631" y="678"/>
                    <a:pt x="631" y="678"/>
                  </a:cubicBezTo>
                  <a:cubicBezTo>
                    <a:pt x="631" y="517"/>
                    <a:pt x="631" y="517"/>
                    <a:pt x="631" y="517"/>
                  </a:cubicBezTo>
                  <a:cubicBezTo>
                    <a:pt x="470" y="517"/>
                    <a:pt x="470" y="517"/>
                    <a:pt x="470" y="517"/>
                  </a:cubicBezTo>
                  <a:cubicBezTo>
                    <a:pt x="470" y="457"/>
                    <a:pt x="470" y="457"/>
                    <a:pt x="470" y="457"/>
                  </a:cubicBezTo>
                  <a:cubicBezTo>
                    <a:pt x="631" y="457"/>
                    <a:pt x="631" y="457"/>
                    <a:pt x="631" y="457"/>
                  </a:cubicBezTo>
                  <a:cubicBezTo>
                    <a:pt x="631" y="296"/>
                    <a:pt x="631" y="296"/>
                    <a:pt x="631" y="296"/>
                  </a:cubicBezTo>
                  <a:cubicBezTo>
                    <a:pt x="691" y="296"/>
                    <a:pt x="691" y="296"/>
                    <a:pt x="691" y="296"/>
                  </a:cubicBezTo>
                  <a:cubicBezTo>
                    <a:pt x="691" y="457"/>
                    <a:pt x="691" y="457"/>
                    <a:pt x="691" y="457"/>
                  </a:cubicBezTo>
                  <a:cubicBezTo>
                    <a:pt x="852" y="457"/>
                    <a:pt x="852" y="457"/>
                    <a:pt x="852" y="457"/>
                  </a:cubicBezTo>
                  <a:lnTo>
                    <a:pt x="852" y="5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3" name="文本框 62"/>
          <p:cNvSpPr txBox="1"/>
          <p:nvPr/>
        </p:nvSpPr>
        <p:spPr>
          <a:xfrm>
            <a:off x="5328326" y="4989318"/>
            <a:ext cx="954107" cy="400110"/>
          </a:xfrm>
          <a:prstGeom prst="rect">
            <a:avLst/>
          </a:prstGeom>
          <a:noFill/>
        </p:spPr>
        <p:txBody>
          <a:bodyPr wrap="none" rtlCol="0">
            <a:spAutoFit/>
          </a:bodyPr>
          <a:lstStyle/>
          <a:p>
            <a:r>
              <a:rPr lang="zh-CN" altLang="en-US" sz="2000" b="1" dirty="0" smtClean="0">
                <a:latin typeface="+mn-ea"/>
              </a:rPr>
              <a:t>有效性</a:t>
            </a:r>
            <a:endParaRPr lang="zh-CN" altLang="en-US" sz="2400" b="1" dirty="0">
              <a:latin typeface="+mn-ea"/>
            </a:endParaRPr>
          </a:p>
        </p:txBody>
      </p:sp>
      <p:grpSp>
        <p:nvGrpSpPr>
          <p:cNvPr id="64" name="Group 46"/>
          <p:cNvGrpSpPr/>
          <p:nvPr/>
        </p:nvGrpSpPr>
        <p:grpSpPr>
          <a:xfrm>
            <a:off x="4651409" y="4954707"/>
            <a:ext cx="608716" cy="461994"/>
            <a:chOff x="-4098925" y="1101725"/>
            <a:chExt cx="4102100" cy="4048126"/>
          </a:xfrm>
          <a:solidFill>
            <a:schemeClr val="tx1"/>
          </a:solidFill>
        </p:grpSpPr>
        <p:sp>
          <p:nvSpPr>
            <p:cNvPr id="65" name="Freeform 39"/>
            <p:cNvSpPr>
              <a:spLocks/>
            </p:cNvSpPr>
            <p:nvPr/>
          </p:nvSpPr>
          <p:spPr bwMode="auto">
            <a:xfrm>
              <a:off x="-4098925" y="1900238"/>
              <a:ext cx="3248025" cy="3249613"/>
            </a:xfrm>
            <a:custGeom>
              <a:avLst/>
              <a:gdLst>
                <a:gd name="T0" fmla="*/ 1933 w 2046"/>
                <a:gd name="T1" fmla="*/ 1933 h 2047"/>
                <a:gd name="T2" fmla="*/ 113 w 2046"/>
                <a:gd name="T3" fmla="*/ 1933 h 2047"/>
                <a:gd name="T4" fmla="*/ 113 w 2046"/>
                <a:gd name="T5" fmla="*/ 114 h 2047"/>
                <a:gd name="T6" fmla="*/ 263 w 2046"/>
                <a:gd name="T7" fmla="*/ 114 h 2047"/>
                <a:gd name="T8" fmla="*/ 263 w 2046"/>
                <a:gd name="T9" fmla="*/ 0 h 2047"/>
                <a:gd name="T10" fmla="*/ 0 w 2046"/>
                <a:gd name="T11" fmla="*/ 0 h 2047"/>
                <a:gd name="T12" fmla="*/ 0 w 2046"/>
                <a:gd name="T13" fmla="*/ 2047 h 2047"/>
                <a:gd name="T14" fmla="*/ 2046 w 2046"/>
                <a:gd name="T15" fmla="*/ 2047 h 2047"/>
                <a:gd name="T16" fmla="*/ 2046 w 2046"/>
                <a:gd name="T17" fmla="*/ 1808 h 2047"/>
                <a:gd name="T18" fmla="*/ 1933 w 2046"/>
                <a:gd name="T19" fmla="*/ 1808 h 2047"/>
                <a:gd name="T20" fmla="*/ 1933 w 2046"/>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7">
                  <a:moveTo>
                    <a:pt x="1933" y="1933"/>
                  </a:moveTo>
                  <a:lnTo>
                    <a:pt x="113" y="1933"/>
                  </a:lnTo>
                  <a:lnTo>
                    <a:pt x="113" y="114"/>
                  </a:lnTo>
                  <a:lnTo>
                    <a:pt x="263" y="114"/>
                  </a:lnTo>
                  <a:lnTo>
                    <a:pt x="263" y="0"/>
                  </a:lnTo>
                  <a:lnTo>
                    <a:pt x="0" y="0"/>
                  </a:lnTo>
                  <a:lnTo>
                    <a:pt x="0" y="2047"/>
                  </a:lnTo>
                  <a:lnTo>
                    <a:pt x="2046" y="2047"/>
                  </a:lnTo>
                  <a:lnTo>
                    <a:pt x="2046" y="1808"/>
                  </a:lnTo>
                  <a:lnTo>
                    <a:pt x="1933" y="1808"/>
                  </a:lnTo>
                  <a:lnTo>
                    <a:pt x="1933" y="19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40"/>
            <p:cNvSpPr>
              <a:spLocks noChangeArrowheads="1"/>
            </p:cNvSpPr>
            <p:nvPr/>
          </p:nvSpPr>
          <p:spPr bwMode="auto">
            <a:xfrm>
              <a:off x="-2779713" y="2068513"/>
              <a:ext cx="1655763"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41"/>
            <p:cNvSpPr>
              <a:spLocks/>
            </p:cNvSpPr>
            <p:nvPr/>
          </p:nvSpPr>
          <p:spPr bwMode="auto">
            <a:xfrm>
              <a:off x="-3362325" y="1101725"/>
              <a:ext cx="2820988" cy="3397250"/>
            </a:xfrm>
            <a:custGeom>
              <a:avLst/>
              <a:gdLst>
                <a:gd name="T0" fmla="*/ 1663 w 1777"/>
                <a:gd name="T1" fmla="*/ 2026 h 2140"/>
                <a:gd name="T2" fmla="*/ 114 w 1777"/>
                <a:gd name="T3" fmla="*/ 2026 h 2140"/>
                <a:gd name="T4" fmla="*/ 114 w 1777"/>
                <a:gd name="T5" fmla="*/ 114 h 2140"/>
                <a:gd name="T6" fmla="*/ 1663 w 1777"/>
                <a:gd name="T7" fmla="*/ 114 h 2140"/>
                <a:gd name="T8" fmla="*/ 1663 w 1777"/>
                <a:gd name="T9" fmla="*/ 711 h 2140"/>
                <a:gd name="T10" fmla="*/ 1777 w 1777"/>
                <a:gd name="T11" fmla="*/ 598 h 2140"/>
                <a:gd name="T12" fmla="*/ 1777 w 1777"/>
                <a:gd name="T13" fmla="*/ 0 h 2140"/>
                <a:gd name="T14" fmla="*/ 0 w 1777"/>
                <a:gd name="T15" fmla="*/ 0 h 2140"/>
                <a:gd name="T16" fmla="*/ 0 w 1777"/>
                <a:gd name="T17" fmla="*/ 2140 h 2140"/>
                <a:gd name="T18" fmla="*/ 1777 w 1777"/>
                <a:gd name="T19" fmla="*/ 2140 h 2140"/>
                <a:gd name="T20" fmla="*/ 1777 w 1777"/>
                <a:gd name="T21" fmla="*/ 1455 h 2140"/>
                <a:gd name="T22" fmla="*/ 1663 w 1777"/>
                <a:gd name="T23" fmla="*/ 1569 h 2140"/>
                <a:gd name="T24" fmla="*/ 1663 w 1777"/>
                <a:gd name="T25" fmla="*/ 2026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7" h="2140">
                  <a:moveTo>
                    <a:pt x="1663" y="2026"/>
                  </a:moveTo>
                  <a:lnTo>
                    <a:pt x="114" y="2026"/>
                  </a:lnTo>
                  <a:lnTo>
                    <a:pt x="114" y="114"/>
                  </a:lnTo>
                  <a:lnTo>
                    <a:pt x="1663" y="114"/>
                  </a:lnTo>
                  <a:lnTo>
                    <a:pt x="1663" y="711"/>
                  </a:lnTo>
                  <a:lnTo>
                    <a:pt x="1777" y="598"/>
                  </a:lnTo>
                  <a:lnTo>
                    <a:pt x="1777" y="0"/>
                  </a:lnTo>
                  <a:lnTo>
                    <a:pt x="0" y="0"/>
                  </a:lnTo>
                  <a:lnTo>
                    <a:pt x="0" y="2140"/>
                  </a:lnTo>
                  <a:lnTo>
                    <a:pt x="1777" y="2140"/>
                  </a:lnTo>
                  <a:lnTo>
                    <a:pt x="1777" y="1455"/>
                  </a:lnTo>
                  <a:lnTo>
                    <a:pt x="1663" y="1569"/>
                  </a:lnTo>
                  <a:lnTo>
                    <a:pt x="1663" y="20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42"/>
            <p:cNvSpPr>
              <a:spLocks/>
            </p:cNvSpPr>
            <p:nvPr/>
          </p:nvSpPr>
          <p:spPr bwMode="auto">
            <a:xfrm>
              <a:off x="-2779713" y="2617788"/>
              <a:ext cx="1655763" cy="180975"/>
            </a:xfrm>
            <a:custGeom>
              <a:avLst/>
              <a:gdLst>
                <a:gd name="T0" fmla="*/ 0 w 1043"/>
                <a:gd name="T1" fmla="*/ 114 h 114"/>
                <a:gd name="T2" fmla="*/ 936 w 1043"/>
                <a:gd name="T3" fmla="*/ 114 h 114"/>
                <a:gd name="T4" fmla="*/ 1043 w 1043"/>
                <a:gd name="T5" fmla="*/ 7 h 114"/>
                <a:gd name="T6" fmla="*/ 1043 w 1043"/>
                <a:gd name="T7" fmla="*/ 0 h 114"/>
                <a:gd name="T8" fmla="*/ 0 w 1043"/>
                <a:gd name="T9" fmla="*/ 0 h 114"/>
                <a:gd name="T10" fmla="*/ 0 w 1043"/>
                <a:gd name="T11" fmla="*/ 114 h 114"/>
              </a:gdLst>
              <a:ahLst/>
              <a:cxnLst>
                <a:cxn ang="0">
                  <a:pos x="T0" y="T1"/>
                </a:cxn>
                <a:cxn ang="0">
                  <a:pos x="T2" y="T3"/>
                </a:cxn>
                <a:cxn ang="0">
                  <a:pos x="T4" y="T5"/>
                </a:cxn>
                <a:cxn ang="0">
                  <a:pos x="T6" y="T7"/>
                </a:cxn>
                <a:cxn ang="0">
                  <a:pos x="T8" y="T9"/>
                </a:cxn>
                <a:cxn ang="0">
                  <a:pos x="T10" y="T11"/>
                </a:cxn>
              </a:cxnLst>
              <a:rect l="0" t="0" r="r" b="b"/>
              <a:pathLst>
                <a:path w="1043" h="114">
                  <a:moveTo>
                    <a:pt x="0" y="114"/>
                  </a:moveTo>
                  <a:lnTo>
                    <a:pt x="936" y="114"/>
                  </a:lnTo>
                  <a:lnTo>
                    <a:pt x="1043" y="7"/>
                  </a:lnTo>
                  <a:lnTo>
                    <a:pt x="1043" y="0"/>
                  </a:lnTo>
                  <a:lnTo>
                    <a:pt x="0" y="0"/>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43"/>
            <p:cNvSpPr>
              <a:spLocks noEditPoints="1"/>
            </p:cNvSpPr>
            <p:nvPr/>
          </p:nvSpPr>
          <p:spPr bwMode="auto">
            <a:xfrm>
              <a:off x="-2293938" y="2174875"/>
              <a:ext cx="2297113" cy="1966913"/>
            </a:xfrm>
            <a:custGeom>
              <a:avLst/>
              <a:gdLst>
                <a:gd name="T0" fmla="*/ 263 w 1447"/>
                <a:gd name="T1" fmla="*/ 504 h 1239"/>
                <a:gd name="T2" fmla="*/ 0 w 1447"/>
                <a:gd name="T3" fmla="*/ 765 h 1239"/>
                <a:gd name="T4" fmla="*/ 471 w 1447"/>
                <a:gd name="T5" fmla="*/ 1239 h 1239"/>
                <a:gd name="T6" fmla="*/ 1447 w 1447"/>
                <a:gd name="T7" fmla="*/ 263 h 1239"/>
                <a:gd name="T8" fmla="*/ 1184 w 1447"/>
                <a:gd name="T9" fmla="*/ 0 h 1239"/>
                <a:gd name="T10" fmla="*/ 471 w 1447"/>
                <a:gd name="T11" fmla="*/ 713 h 1239"/>
                <a:gd name="T12" fmla="*/ 263 w 1447"/>
                <a:gd name="T13" fmla="*/ 504 h 1239"/>
                <a:gd name="T14" fmla="*/ 1286 w 1447"/>
                <a:gd name="T15" fmla="*/ 263 h 1239"/>
                <a:gd name="T16" fmla="*/ 471 w 1447"/>
                <a:gd name="T17" fmla="*/ 1078 h 1239"/>
                <a:gd name="T18" fmla="*/ 161 w 1447"/>
                <a:gd name="T19" fmla="*/ 765 h 1239"/>
                <a:gd name="T20" fmla="*/ 263 w 1447"/>
                <a:gd name="T21" fmla="*/ 663 h 1239"/>
                <a:gd name="T22" fmla="*/ 471 w 1447"/>
                <a:gd name="T23" fmla="*/ 874 h 1239"/>
                <a:gd name="T24" fmla="*/ 1184 w 1447"/>
                <a:gd name="T25" fmla="*/ 161 h 1239"/>
                <a:gd name="T26" fmla="*/ 1286 w 1447"/>
                <a:gd name="T27" fmla="*/ 263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7" h="1239">
                  <a:moveTo>
                    <a:pt x="263" y="504"/>
                  </a:moveTo>
                  <a:lnTo>
                    <a:pt x="0" y="765"/>
                  </a:lnTo>
                  <a:lnTo>
                    <a:pt x="471" y="1239"/>
                  </a:lnTo>
                  <a:lnTo>
                    <a:pt x="1447" y="263"/>
                  </a:lnTo>
                  <a:lnTo>
                    <a:pt x="1184" y="0"/>
                  </a:lnTo>
                  <a:lnTo>
                    <a:pt x="471" y="713"/>
                  </a:lnTo>
                  <a:lnTo>
                    <a:pt x="263" y="504"/>
                  </a:lnTo>
                  <a:close/>
                  <a:moveTo>
                    <a:pt x="1286" y="263"/>
                  </a:moveTo>
                  <a:lnTo>
                    <a:pt x="471" y="1078"/>
                  </a:lnTo>
                  <a:lnTo>
                    <a:pt x="161" y="765"/>
                  </a:lnTo>
                  <a:lnTo>
                    <a:pt x="263" y="663"/>
                  </a:lnTo>
                  <a:lnTo>
                    <a:pt x="471" y="874"/>
                  </a:lnTo>
                  <a:lnTo>
                    <a:pt x="1184" y="161"/>
                  </a:lnTo>
                  <a:lnTo>
                    <a:pt x="1286"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 name="文本框 69"/>
          <p:cNvSpPr txBox="1"/>
          <p:nvPr/>
        </p:nvSpPr>
        <p:spPr>
          <a:xfrm>
            <a:off x="5314346" y="5741812"/>
            <a:ext cx="954107" cy="400110"/>
          </a:xfrm>
          <a:prstGeom prst="rect">
            <a:avLst/>
          </a:prstGeom>
          <a:noFill/>
        </p:spPr>
        <p:txBody>
          <a:bodyPr wrap="none" rtlCol="0">
            <a:spAutoFit/>
          </a:bodyPr>
          <a:lstStyle/>
          <a:p>
            <a:r>
              <a:rPr lang="zh-CN" altLang="en-US" sz="2000" b="1" dirty="0"/>
              <a:t>经济</a:t>
            </a:r>
            <a:r>
              <a:rPr lang="zh-CN" altLang="en-US" sz="2000" b="1" dirty="0" smtClean="0"/>
              <a:t>性</a:t>
            </a:r>
            <a:endParaRPr lang="zh-CN" altLang="en-US" sz="2000" b="1" dirty="0"/>
          </a:p>
        </p:txBody>
      </p:sp>
      <p:grpSp>
        <p:nvGrpSpPr>
          <p:cNvPr id="71" name="Group 72"/>
          <p:cNvGrpSpPr/>
          <p:nvPr/>
        </p:nvGrpSpPr>
        <p:grpSpPr>
          <a:xfrm>
            <a:off x="4668573" y="5675109"/>
            <a:ext cx="556203" cy="523220"/>
            <a:chOff x="-3667125" y="960438"/>
            <a:chExt cx="3667125" cy="3551237"/>
          </a:xfrm>
          <a:solidFill>
            <a:schemeClr val="tx1"/>
          </a:solidFill>
        </p:grpSpPr>
        <p:sp>
          <p:nvSpPr>
            <p:cNvPr id="72" name="Freeform 65"/>
            <p:cNvSpPr>
              <a:spLocks/>
            </p:cNvSpPr>
            <p:nvPr/>
          </p:nvSpPr>
          <p:spPr bwMode="auto">
            <a:xfrm>
              <a:off x="-3667125" y="1260475"/>
              <a:ext cx="3249613" cy="3251200"/>
            </a:xfrm>
            <a:custGeom>
              <a:avLst/>
              <a:gdLst>
                <a:gd name="T0" fmla="*/ 1933 w 2047"/>
                <a:gd name="T1" fmla="*/ 1934 h 2048"/>
                <a:gd name="T2" fmla="*/ 114 w 2047"/>
                <a:gd name="T3" fmla="*/ 1934 h 2048"/>
                <a:gd name="T4" fmla="*/ 114 w 2047"/>
                <a:gd name="T5" fmla="*/ 114 h 2048"/>
                <a:gd name="T6" fmla="*/ 265 w 2047"/>
                <a:gd name="T7" fmla="*/ 114 h 2048"/>
                <a:gd name="T8" fmla="*/ 265 w 2047"/>
                <a:gd name="T9" fmla="*/ 0 h 2048"/>
                <a:gd name="T10" fmla="*/ 0 w 2047"/>
                <a:gd name="T11" fmla="*/ 0 h 2048"/>
                <a:gd name="T12" fmla="*/ 0 w 2047"/>
                <a:gd name="T13" fmla="*/ 2048 h 2048"/>
                <a:gd name="T14" fmla="*/ 2047 w 2047"/>
                <a:gd name="T15" fmla="*/ 2048 h 2048"/>
                <a:gd name="T16" fmla="*/ 2047 w 2047"/>
                <a:gd name="T17" fmla="*/ 1735 h 2048"/>
                <a:gd name="T18" fmla="*/ 1933 w 2047"/>
                <a:gd name="T19" fmla="*/ 1735 h 2048"/>
                <a:gd name="T20" fmla="*/ 1933 w 2047"/>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8">
                  <a:moveTo>
                    <a:pt x="1933" y="1934"/>
                  </a:moveTo>
                  <a:lnTo>
                    <a:pt x="114" y="1934"/>
                  </a:lnTo>
                  <a:lnTo>
                    <a:pt x="114" y="114"/>
                  </a:lnTo>
                  <a:lnTo>
                    <a:pt x="265" y="114"/>
                  </a:lnTo>
                  <a:lnTo>
                    <a:pt x="265" y="0"/>
                  </a:lnTo>
                  <a:lnTo>
                    <a:pt x="0" y="0"/>
                  </a:lnTo>
                  <a:lnTo>
                    <a:pt x="0" y="2048"/>
                  </a:lnTo>
                  <a:lnTo>
                    <a:pt x="2047" y="2048"/>
                  </a:lnTo>
                  <a:lnTo>
                    <a:pt x="2047" y="1735"/>
                  </a:lnTo>
                  <a:lnTo>
                    <a:pt x="1933" y="1735"/>
                  </a:lnTo>
                  <a:lnTo>
                    <a:pt x="1933" y="19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p:cNvSpPr>
              <a:spLocks noEditPoints="1"/>
            </p:cNvSpPr>
            <p:nvPr/>
          </p:nvSpPr>
          <p:spPr bwMode="auto">
            <a:xfrm>
              <a:off x="-3076575" y="960438"/>
              <a:ext cx="3076575" cy="2787650"/>
            </a:xfrm>
            <a:custGeom>
              <a:avLst/>
              <a:gdLst>
                <a:gd name="T0" fmla="*/ 1561 w 1938"/>
                <a:gd name="T1" fmla="*/ 794 h 1756"/>
                <a:gd name="T2" fmla="*/ 1561 w 1938"/>
                <a:gd name="T3" fmla="*/ 1642 h 1756"/>
                <a:gd name="T4" fmla="*/ 1419 w 1938"/>
                <a:gd name="T5" fmla="*/ 1642 h 1756"/>
                <a:gd name="T6" fmla="*/ 1419 w 1938"/>
                <a:gd name="T7" fmla="*/ 0 h 1756"/>
                <a:gd name="T8" fmla="*/ 1040 w 1938"/>
                <a:gd name="T9" fmla="*/ 0 h 1756"/>
                <a:gd name="T10" fmla="*/ 1040 w 1938"/>
                <a:gd name="T11" fmla="*/ 1642 h 1756"/>
                <a:gd name="T12" fmla="*/ 898 w 1938"/>
                <a:gd name="T13" fmla="*/ 1642 h 1756"/>
                <a:gd name="T14" fmla="*/ 898 w 1938"/>
                <a:gd name="T15" fmla="*/ 554 h 1756"/>
                <a:gd name="T16" fmla="*/ 521 w 1938"/>
                <a:gd name="T17" fmla="*/ 552 h 1756"/>
                <a:gd name="T18" fmla="*/ 521 w 1938"/>
                <a:gd name="T19" fmla="*/ 1642 h 1756"/>
                <a:gd name="T20" fmla="*/ 379 w 1938"/>
                <a:gd name="T21" fmla="*/ 1642 h 1756"/>
                <a:gd name="T22" fmla="*/ 379 w 1938"/>
                <a:gd name="T23" fmla="*/ 405 h 1756"/>
                <a:gd name="T24" fmla="*/ 0 w 1938"/>
                <a:gd name="T25" fmla="*/ 405 h 1756"/>
                <a:gd name="T26" fmla="*/ 0 w 1938"/>
                <a:gd name="T27" fmla="*/ 1756 h 1756"/>
                <a:gd name="T28" fmla="*/ 1938 w 1938"/>
                <a:gd name="T29" fmla="*/ 1756 h 1756"/>
                <a:gd name="T30" fmla="*/ 1938 w 1938"/>
                <a:gd name="T31" fmla="*/ 794 h 1756"/>
                <a:gd name="T32" fmla="*/ 1561 w 1938"/>
                <a:gd name="T33" fmla="*/ 794 h 1756"/>
                <a:gd name="T34" fmla="*/ 114 w 1938"/>
                <a:gd name="T35" fmla="*/ 1642 h 1756"/>
                <a:gd name="T36" fmla="*/ 114 w 1938"/>
                <a:gd name="T37" fmla="*/ 519 h 1756"/>
                <a:gd name="T38" fmla="*/ 265 w 1938"/>
                <a:gd name="T39" fmla="*/ 519 h 1756"/>
                <a:gd name="T40" fmla="*/ 265 w 1938"/>
                <a:gd name="T41" fmla="*/ 1642 h 1756"/>
                <a:gd name="T42" fmla="*/ 114 w 1938"/>
                <a:gd name="T43" fmla="*/ 1642 h 1756"/>
                <a:gd name="T44" fmla="*/ 635 w 1938"/>
                <a:gd name="T45" fmla="*/ 1642 h 1756"/>
                <a:gd name="T46" fmla="*/ 635 w 1938"/>
                <a:gd name="T47" fmla="*/ 666 h 1756"/>
                <a:gd name="T48" fmla="*/ 784 w 1938"/>
                <a:gd name="T49" fmla="*/ 666 h 1756"/>
                <a:gd name="T50" fmla="*/ 784 w 1938"/>
                <a:gd name="T51" fmla="*/ 1642 h 1756"/>
                <a:gd name="T52" fmla="*/ 635 w 1938"/>
                <a:gd name="T53" fmla="*/ 1642 h 1756"/>
                <a:gd name="T54" fmla="*/ 1154 w 1938"/>
                <a:gd name="T55" fmla="*/ 1642 h 1756"/>
                <a:gd name="T56" fmla="*/ 1154 w 1938"/>
                <a:gd name="T57" fmla="*/ 113 h 1756"/>
                <a:gd name="T58" fmla="*/ 1305 w 1938"/>
                <a:gd name="T59" fmla="*/ 113 h 1756"/>
                <a:gd name="T60" fmla="*/ 1305 w 1938"/>
                <a:gd name="T61" fmla="*/ 1642 h 1756"/>
                <a:gd name="T62" fmla="*/ 1154 w 1938"/>
                <a:gd name="T63" fmla="*/ 1642 h 1756"/>
                <a:gd name="T64" fmla="*/ 1675 w 1938"/>
                <a:gd name="T65" fmla="*/ 1642 h 1756"/>
                <a:gd name="T66" fmla="*/ 1675 w 1938"/>
                <a:gd name="T67" fmla="*/ 907 h 1756"/>
                <a:gd name="T68" fmla="*/ 1824 w 1938"/>
                <a:gd name="T69" fmla="*/ 907 h 1756"/>
                <a:gd name="T70" fmla="*/ 1824 w 1938"/>
                <a:gd name="T71" fmla="*/ 1642 h 1756"/>
                <a:gd name="T72" fmla="*/ 1675 w 1938"/>
                <a:gd name="T73" fmla="*/ 1642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8" h="1756">
                  <a:moveTo>
                    <a:pt x="1561" y="794"/>
                  </a:moveTo>
                  <a:lnTo>
                    <a:pt x="1561" y="1642"/>
                  </a:lnTo>
                  <a:lnTo>
                    <a:pt x="1419" y="1642"/>
                  </a:lnTo>
                  <a:lnTo>
                    <a:pt x="1419" y="0"/>
                  </a:lnTo>
                  <a:lnTo>
                    <a:pt x="1040" y="0"/>
                  </a:lnTo>
                  <a:lnTo>
                    <a:pt x="1040" y="1642"/>
                  </a:lnTo>
                  <a:lnTo>
                    <a:pt x="898" y="1642"/>
                  </a:lnTo>
                  <a:lnTo>
                    <a:pt x="898" y="554"/>
                  </a:lnTo>
                  <a:lnTo>
                    <a:pt x="521" y="552"/>
                  </a:lnTo>
                  <a:lnTo>
                    <a:pt x="521" y="1642"/>
                  </a:lnTo>
                  <a:lnTo>
                    <a:pt x="379" y="1642"/>
                  </a:lnTo>
                  <a:lnTo>
                    <a:pt x="379" y="405"/>
                  </a:lnTo>
                  <a:lnTo>
                    <a:pt x="0" y="405"/>
                  </a:lnTo>
                  <a:lnTo>
                    <a:pt x="0" y="1756"/>
                  </a:lnTo>
                  <a:lnTo>
                    <a:pt x="1938" y="1756"/>
                  </a:lnTo>
                  <a:lnTo>
                    <a:pt x="1938" y="794"/>
                  </a:lnTo>
                  <a:lnTo>
                    <a:pt x="1561" y="794"/>
                  </a:lnTo>
                  <a:close/>
                  <a:moveTo>
                    <a:pt x="114" y="1642"/>
                  </a:moveTo>
                  <a:lnTo>
                    <a:pt x="114" y="519"/>
                  </a:lnTo>
                  <a:lnTo>
                    <a:pt x="265" y="519"/>
                  </a:lnTo>
                  <a:lnTo>
                    <a:pt x="265" y="1642"/>
                  </a:lnTo>
                  <a:lnTo>
                    <a:pt x="114" y="1642"/>
                  </a:lnTo>
                  <a:close/>
                  <a:moveTo>
                    <a:pt x="635" y="1642"/>
                  </a:moveTo>
                  <a:lnTo>
                    <a:pt x="635" y="666"/>
                  </a:lnTo>
                  <a:lnTo>
                    <a:pt x="784" y="666"/>
                  </a:lnTo>
                  <a:lnTo>
                    <a:pt x="784" y="1642"/>
                  </a:lnTo>
                  <a:lnTo>
                    <a:pt x="635" y="1642"/>
                  </a:lnTo>
                  <a:close/>
                  <a:moveTo>
                    <a:pt x="1154" y="1642"/>
                  </a:moveTo>
                  <a:lnTo>
                    <a:pt x="1154" y="113"/>
                  </a:lnTo>
                  <a:lnTo>
                    <a:pt x="1305" y="113"/>
                  </a:lnTo>
                  <a:lnTo>
                    <a:pt x="1305" y="1642"/>
                  </a:lnTo>
                  <a:lnTo>
                    <a:pt x="1154" y="1642"/>
                  </a:lnTo>
                  <a:close/>
                  <a:moveTo>
                    <a:pt x="1675" y="1642"/>
                  </a:moveTo>
                  <a:lnTo>
                    <a:pt x="1675" y="907"/>
                  </a:lnTo>
                  <a:lnTo>
                    <a:pt x="1824" y="907"/>
                  </a:lnTo>
                  <a:lnTo>
                    <a:pt x="1824" y="1642"/>
                  </a:lnTo>
                  <a:lnTo>
                    <a:pt x="1675" y="16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4" name="文本框 73"/>
          <p:cNvSpPr txBox="1"/>
          <p:nvPr/>
        </p:nvSpPr>
        <p:spPr>
          <a:xfrm>
            <a:off x="8306102" y="4996960"/>
            <a:ext cx="954107" cy="400110"/>
          </a:xfrm>
          <a:prstGeom prst="rect">
            <a:avLst/>
          </a:prstGeom>
          <a:noFill/>
        </p:spPr>
        <p:txBody>
          <a:bodyPr wrap="none" rtlCol="0">
            <a:spAutoFit/>
          </a:bodyPr>
          <a:lstStyle/>
          <a:p>
            <a:r>
              <a:rPr lang="zh-CN" altLang="en-US" sz="2000" b="1" dirty="0" smtClean="0">
                <a:latin typeface="+mn-ea"/>
              </a:rPr>
              <a:t>创新性</a:t>
            </a:r>
            <a:endParaRPr lang="zh-CN" altLang="en-US" sz="2800" b="1" dirty="0">
              <a:latin typeface="+mn-ea"/>
            </a:endParaRPr>
          </a:p>
        </p:txBody>
      </p:sp>
      <p:grpSp>
        <p:nvGrpSpPr>
          <p:cNvPr id="75" name="Group 242"/>
          <p:cNvGrpSpPr/>
          <p:nvPr/>
        </p:nvGrpSpPr>
        <p:grpSpPr>
          <a:xfrm>
            <a:off x="7538667" y="4864971"/>
            <a:ext cx="701295" cy="626324"/>
            <a:chOff x="-4121150" y="1349376"/>
            <a:chExt cx="3989387" cy="4186238"/>
          </a:xfrm>
          <a:solidFill>
            <a:schemeClr val="tx1"/>
          </a:solidFill>
        </p:grpSpPr>
        <p:sp>
          <p:nvSpPr>
            <p:cNvPr id="76" name="Freeform 243"/>
            <p:cNvSpPr>
              <a:spLocks/>
            </p:cNvSpPr>
            <p:nvPr/>
          </p:nvSpPr>
          <p:spPr bwMode="auto">
            <a:xfrm>
              <a:off x="-4121150" y="2286001"/>
              <a:ext cx="3249613" cy="3249613"/>
            </a:xfrm>
            <a:custGeom>
              <a:avLst/>
              <a:gdLst>
                <a:gd name="T0" fmla="*/ 1933 w 2047"/>
                <a:gd name="T1" fmla="*/ 1933 h 2047"/>
                <a:gd name="T2" fmla="*/ 114 w 2047"/>
                <a:gd name="T3" fmla="*/ 1933 h 2047"/>
                <a:gd name="T4" fmla="*/ 114 w 2047"/>
                <a:gd name="T5" fmla="*/ 114 h 2047"/>
                <a:gd name="T6" fmla="*/ 256 w 2047"/>
                <a:gd name="T7" fmla="*/ 114 h 2047"/>
                <a:gd name="T8" fmla="*/ 256 w 2047"/>
                <a:gd name="T9" fmla="*/ 0 h 2047"/>
                <a:gd name="T10" fmla="*/ 0 w 2047"/>
                <a:gd name="T11" fmla="*/ 0 h 2047"/>
                <a:gd name="T12" fmla="*/ 0 w 2047"/>
                <a:gd name="T13" fmla="*/ 2047 h 2047"/>
                <a:gd name="T14" fmla="*/ 2047 w 2047"/>
                <a:gd name="T15" fmla="*/ 2047 h 2047"/>
                <a:gd name="T16" fmla="*/ 2047 w 2047"/>
                <a:gd name="T17" fmla="*/ 1786 h 2047"/>
                <a:gd name="T18" fmla="*/ 1933 w 2047"/>
                <a:gd name="T19" fmla="*/ 1786 h 2047"/>
                <a:gd name="T20" fmla="*/ 1933 w 2047"/>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7">
                  <a:moveTo>
                    <a:pt x="1933" y="1933"/>
                  </a:moveTo>
                  <a:lnTo>
                    <a:pt x="114" y="1933"/>
                  </a:lnTo>
                  <a:lnTo>
                    <a:pt x="114" y="114"/>
                  </a:lnTo>
                  <a:lnTo>
                    <a:pt x="256" y="114"/>
                  </a:lnTo>
                  <a:lnTo>
                    <a:pt x="256" y="0"/>
                  </a:lnTo>
                  <a:lnTo>
                    <a:pt x="0" y="0"/>
                  </a:lnTo>
                  <a:lnTo>
                    <a:pt x="0" y="2047"/>
                  </a:lnTo>
                  <a:lnTo>
                    <a:pt x="2047" y="2047"/>
                  </a:lnTo>
                  <a:lnTo>
                    <a:pt x="2047" y="1786"/>
                  </a:lnTo>
                  <a:lnTo>
                    <a:pt x="1933" y="1786"/>
                  </a:lnTo>
                  <a:lnTo>
                    <a:pt x="1933" y="19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44"/>
            <p:cNvSpPr>
              <a:spLocks noEditPoints="1"/>
            </p:cNvSpPr>
            <p:nvPr/>
          </p:nvSpPr>
          <p:spPr bwMode="auto">
            <a:xfrm>
              <a:off x="-3624263" y="2782888"/>
              <a:ext cx="1931988" cy="2206625"/>
            </a:xfrm>
            <a:custGeom>
              <a:avLst/>
              <a:gdLst>
                <a:gd name="T0" fmla="*/ 257 w 514"/>
                <a:gd name="T1" fmla="*/ 328 h 587"/>
                <a:gd name="T2" fmla="*/ 466 w 514"/>
                <a:gd name="T3" fmla="*/ 587 h 587"/>
                <a:gd name="T4" fmla="*/ 514 w 514"/>
                <a:gd name="T5" fmla="*/ 587 h 587"/>
                <a:gd name="T6" fmla="*/ 438 w 514"/>
                <a:gd name="T7" fmla="*/ 361 h 587"/>
                <a:gd name="T8" fmla="*/ 346 w 514"/>
                <a:gd name="T9" fmla="*/ 297 h 587"/>
                <a:gd name="T10" fmla="*/ 418 w 514"/>
                <a:gd name="T11" fmla="*/ 162 h 587"/>
                <a:gd name="T12" fmla="*/ 257 w 514"/>
                <a:gd name="T13" fmla="*/ 0 h 587"/>
                <a:gd name="T14" fmla="*/ 95 w 514"/>
                <a:gd name="T15" fmla="*/ 162 h 587"/>
                <a:gd name="T16" fmla="*/ 168 w 514"/>
                <a:gd name="T17" fmla="*/ 297 h 587"/>
                <a:gd name="T18" fmla="*/ 76 w 514"/>
                <a:gd name="T19" fmla="*/ 361 h 587"/>
                <a:gd name="T20" fmla="*/ 0 w 514"/>
                <a:gd name="T21" fmla="*/ 587 h 587"/>
                <a:gd name="T22" fmla="*/ 48 w 514"/>
                <a:gd name="T23" fmla="*/ 587 h 587"/>
                <a:gd name="T24" fmla="*/ 257 w 514"/>
                <a:gd name="T25" fmla="*/ 328 h 587"/>
                <a:gd name="T26" fmla="*/ 257 w 514"/>
                <a:gd name="T27" fmla="*/ 48 h 587"/>
                <a:gd name="T28" fmla="*/ 370 w 514"/>
                <a:gd name="T29" fmla="*/ 162 h 587"/>
                <a:gd name="T30" fmla="*/ 257 w 514"/>
                <a:gd name="T31" fmla="*/ 275 h 587"/>
                <a:gd name="T32" fmla="*/ 143 w 514"/>
                <a:gd name="T33" fmla="*/ 162 h 587"/>
                <a:gd name="T34" fmla="*/ 257 w 514"/>
                <a:gd name="T35" fmla="*/ 4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4" h="587">
                  <a:moveTo>
                    <a:pt x="257" y="328"/>
                  </a:moveTo>
                  <a:cubicBezTo>
                    <a:pt x="361" y="328"/>
                    <a:pt x="466" y="408"/>
                    <a:pt x="466" y="587"/>
                  </a:cubicBezTo>
                  <a:cubicBezTo>
                    <a:pt x="514" y="587"/>
                    <a:pt x="514" y="587"/>
                    <a:pt x="514" y="587"/>
                  </a:cubicBezTo>
                  <a:cubicBezTo>
                    <a:pt x="514" y="495"/>
                    <a:pt x="487" y="417"/>
                    <a:pt x="438" y="361"/>
                  </a:cubicBezTo>
                  <a:cubicBezTo>
                    <a:pt x="412" y="332"/>
                    <a:pt x="381" y="310"/>
                    <a:pt x="346" y="297"/>
                  </a:cubicBezTo>
                  <a:cubicBezTo>
                    <a:pt x="389" y="268"/>
                    <a:pt x="418" y="218"/>
                    <a:pt x="418" y="162"/>
                  </a:cubicBezTo>
                  <a:cubicBezTo>
                    <a:pt x="418" y="73"/>
                    <a:pt x="346" y="0"/>
                    <a:pt x="257" y="0"/>
                  </a:cubicBezTo>
                  <a:cubicBezTo>
                    <a:pt x="168" y="0"/>
                    <a:pt x="95" y="73"/>
                    <a:pt x="95" y="162"/>
                  </a:cubicBezTo>
                  <a:cubicBezTo>
                    <a:pt x="95" y="218"/>
                    <a:pt x="124" y="268"/>
                    <a:pt x="168" y="297"/>
                  </a:cubicBezTo>
                  <a:cubicBezTo>
                    <a:pt x="133" y="310"/>
                    <a:pt x="101" y="332"/>
                    <a:pt x="76" y="361"/>
                  </a:cubicBezTo>
                  <a:cubicBezTo>
                    <a:pt x="26" y="417"/>
                    <a:pt x="0" y="495"/>
                    <a:pt x="0" y="587"/>
                  </a:cubicBezTo>
                  <a:cubicBezTo>
                    <a:pt x="48" y="587"/>
                    <a:pt x="48" y="587"/>
                    <a:pt x="48" y="587"/>
                  </a:cubicBezTo>
                  <a:cubicBezTo>
                    <a:pt x="48" y="408"/>
                    <a:pt x="153" y="328"/>
                    <a:pt x="257" y="328"/>
                  </a:cubicBezTo>
                  <a:close/>
                  <a:moveTo>
                    <a:pt x="257" y="48"/>
                  </a:moveTo>
                  <a:cubicBezTo>
                    <a:pt x="319" y="48"/>
                    <a:pt x="370" y="99"/>
                    <a:pt x="370" y="162"/>
                  </a:cubicBezTo>
                  <a:cubicBezTo>
                    <a:pt x="370" y="224"/>
                    <a:pt x="319" y="275"/>
                    <a:pt x="257" y="275"/>
                  </a:cubicBezTo>
                  <a:cubicBezTo>
                    <a:pt x="194" y="275"/>
                    <a:pt x="143" y="224"/>
                    <a:pt x="143" y="162"/>
                  </a:cubicBezTo>
                  <a:cubicBezTo>
                    <a:pt x="143" y="99"/>
                    <a:pt x="194" y="48"/>
                    <a:pt x="257"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45"/>
            <p:cNvSpPr>
              <a:spLocks noEditPoints="1"/>
            </p:cNvSpPr>
            <p:nvPr/>
          </p:nvSpPr>
          <p:spPr bwMode="auto">
            <a:xfrm>
              <a:off x="-3071813" y="4260851"/>
              <a:ext cx="819150" cy="744538"/>
            </a:xfrm>
            <a:custGeom>
              <a:avLst/>
              <a:gdLst>
                <a:gd name="T0" fmla="*/ 109 w 218"/>
                <a:gd name="T1" fmla="*/ 11 h 198"/>
                <a:gd name="T2" fmla="*/ 70 w 218"/>
                <a:gd name="T3" fmla="*/ 0 h 198"/>
                <a:gd name="T4" fmla="*/ 0 w 218"/>
                <a:gd name="T5" fmla="*/ 70 h 198"/>
                <a:gd name="T6" fmla="*/ 23 w 218"/>
                <a:gd name="T7" fmla="*/ 123 h 198"/>
                <a:gd name="T8" fmla="*/ 91 w 218"/>
                <a:gd name="T9" fmla="*/ 191 h 198"/>
                <a:gd name="T10" fmla="*/ 99 w 218"/>
                <a:gd name="T11" fmla="*/ 198 h 198"/>
                <a:gd name="T12" fmla="*/ 119 w 218"/>
                <a:gd name="T13" fmla="*/ 198 h 198"/>
                <a:gd name="T14" fmla="*/ 194 w 218"/>
                <a:gd name="T15" fmla="*/ 123 h 198"/>
                <a:gd name="T16" fmla="*/ 194 w 218"/>
                <a:gd name="T17" fmla="*/ 123 h 198"/>
                <a:gd name="T18" fmla="*/ 218 w 218"/>
                <a:gd name="T19" fmla="*/ 70 h 198"/>
                <a:gd name="T20" fmla="*/ 147 w 218"/>
                <a:gd name="T21" fmla="*/ 0 h 198"/>
                <a:gd name="T22" fmla="*/ 109 w 218"/>
                <a:gd name="T23" fmla="*/ 11 h 198"/>
                <a:gd name="T24" fmla="*/ 168 w 218"/>
                <a:gd name="T25" fmla="*/ 70 h 198"/>
                <a:gd name="T26" fmla="*/ 158 w 218"/>
                <a:gd name="T27" fmla="*/ 89 h 198"/>
                <a:gd name="T28" fmla="*/ 109 w 218"/>
                <a:gd name="T29" fmla="*/ 138 h 198"/>
                <a:gd name="T30" fmla="*/ 59 w 218"/>
                <a:gd name="T31" fmla="*/ 89 h 198"/>
                <a:gd name="T32" fmla="*/ 49 w 218"/>
                <a:gd name="T33" fmla="*/ 70 h 198"/>
                <a:gd name="T34" fmla="*/ 70 w 218"/>
                <a:gd name="T35" fmla="*/ 49 h 198"/>
                <a:gd name="T36" fmla="*/ 88 w 218"/>
                <a:gd name="T37" fmla="*/ 59 h 198"/>
                <a:gd name="T38" fmla="*/ 95 w 218"/>
                <a:gd name="T39" fmla="*/ 70 h 198"/>
                <a:gd name="T40" fmla="*/ 122 w 218"/>
                <a:gd name="T41" fmla="*/ 70 h 198"/>
                <a:gd name="T42" fmla="*/ 129 w 218"/>
                <a:gd name="T43" fmla="*/ 59 h 198"/>
                <a:gd name="T44" fmla="*/ 147 w 218"/>
                <a:gd name="T45" fmla="*/ 49 h 198"/>
                <a:gd name="T46" fmla="*/ 168 w 218"/>
                <a:gd name="T47" fmla="*/ 7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198">
                  <a:moveTo>
                    <a:pt x="109" y="11"/>
                  </a:moveTo>
                  <a:cubicBezTo>
                    <a:pt x="97" y="4"/>
                    <a:pt x="84" y="0"/>
                    <a:pt x="70" y="0"/>
                  </a:cubicBezTo>
                  <a:cubicBezTo>
                    <a:pt x="31" y="0"/>
                    <a:pt x="0" y="32"/>
                    <a:pt x="0" y="70"/>
                  </a:cubicBezTo>
                  <a:cubicBezTo>
                    <a:pt x="0" y="89"/>
                    <a:pt x="7" y="106"/>
                    <a:pt x="23" y="123"/>
                  </a:cubicBezTo>
                  <a:cubicBezTo>
                    <a:pt x="91" y="191"/>
                    <a:pt x="91" y="191"/>
                    <a:pt x="91" y="191"/>
                  </a:cubicBezTo>
                  <a:cubicBezTo>
                    <a:pt x="99" y="198"/>
                    <a:pt x="99" y="198"/>
                    <a:pt x="99" y="198"/>
                  </a:cubicBezTo>
                  <a:cubicBezTo>
                    <a:pt x="119" y="198"/>
                    <a:pt x="119" y="198"/>
                    <a:pt x="119" y="198"/>
                  </a:cubicBezTo>
                  <a:cubicBezTo>
                    <a:pt x="194" y="123"/>
                    <a:pt x="194" y="123"/>
                    <a:pt x="194" y="123"/>
                  </a:cubicBezTo>
                  <a:cubicBezTo>
                    <a:pt x="194" y="123"/>
                    <a:pt x="194" y="123"/>
                    <a:pt x="194" y="123"/>
                  </a:cubicBezTo>
                  <a:cubicBezTo>
                    <a:pt x="210" y="106"/>
                    <a:pt x="218" y="89"/>
                    <a:pt x="218" y="70"/>
                  </a:cubicBezTo>
                  <a:cubicBezTo>
                    <a:pt x="218" y="32"/>
                    <a:pt x="186" y="0"/>
                    <a:pt x="147" y="0"/>
                  </a:cubicBezTo>
                  <a:cubicBezTo>
                    <a:pt x="133" y="0"/>
                    <a:pt x="120" y="4"/>
                    <a:pt x="109" y="11"/>
                  </a:cubicBezTo>
                  <a:close/>
                  <a:moveTo>
                    <a:pt x="168" y="70"/>
                  </a:moveTo>
                  <a:cubicBezTo>
                    <a:pt x="168" y="74"/>
                    <a:pt x="167" y="79"/>
                    <a:pt x="158" y="89"/>
                  </a:cubicBezTo>
                  <a:cubicBezTo>
                    <a:pt x="109" y="138"/>
                    <a:pt x="109" y="138"/>
                    <a:pt x="109" y="138"/>
                  </a:cubicBezTo>
                  <a:cubicBezTo>
                    <a:pt x="59" y="89"/>
                    <a:pt x="59" y="89"/>
                    <a:pt x="59" y="89"/>
                  </a:cubicBezTo>
                  <a:cubicBezTo>
                    <a:pt x="50" y="79"/>
                    <a:pt x="49" y="74"/>
                    <a:pt x="49" y="70"/>
                  </a:cubicBezTo>
                  <a:cubicBezTo>
                    <a:pt x="49" y="59"/>
                    <a:pt x="59" y="49"/>
                    <a:pt x="70" y="49"/>
                  </a:cubicBezTo>
                  <a:cubicBezTo>
                    <a:pt x="77" y="49"/>
                    <a:pt x="84" y="53"/>
                    <a:pt x="88" y="59"/>
                  </a:cubicBezTo>
                  <a:cubicBezTo>
                    <a:pt x="95" y="70"/>
                    <a:pt x="95" y="70"/>
                    <a:pt x="95" y="70"/>
                  </a:cubicBezTo>
                  <a:cubicBezTo>
                    <a:pt x="122" y="70"/>
                    <a:pt x="122" y="70"/>
                    <a:pt x="122" y="70"/>
                  </a:cubicBezTo>
                  <a:cubicBezTo>
                    <a:pt x="129" y="59"/>
                    <a:pt x="129" y="59"/>
                    <a:pt x="129" y="59"/>
                  </a:cubicBezTo>
                  <a:cubicBezTo>
                    <a:pt x="133" y="53"/>
                    <a:pt x="140" y="49"/>
                    <a:pt x="147" y="49"/>
                  </a:cubicBezTo>
                  <a:cubicBezTo>
                    <a:pt x="159" y="49"/>
                    <a:pt x="168" y="59"/>
                    <a:pt x="16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46"/>
            <p:cNvSpPr>
              <a:spLocks/>
            </p:cNvSpPr>
            <p:nvPr/>
          </p:nvSpPr>
          <p:spPr bwMode="auto">
            <a:xfrm>
              <a:off x="-1541463" y="3478213"/>
              <a:ext cx="511175" cy="180975"/>
            </a:xfrm>
            <a:custGeom>
              <a:avLst/>
              <a:gdLst>
                <a:gd name="T0" fmla="*/ 136 w 136"/>
                <a:gd name="T1" fmla="*/ 24 h 48"/>
                <a:gd name="T2" fmla="*/ 112 w 136"/>
                <a:gd name="T3" fmla="*/ 0 h 48"/>
                <a:gd name="T4" fmla="*/ 24 w 136"/>
                <a:gd name="T5" fmla="*/ 0 h 48"/>
                <a:gd name="T6" fmla="*/ 0 w 136"/>
                <a:gd name="T7" fmla="*/ 24 h 48"/>
                <a:gd name="T8" fmla="*/ 24 w 136"/>
                <a:gd name="T9" fmla="*/ 48 h 48"/>
                <a:gd name="T10" fmla="*/ 112 w 136"/>
                <a:gd name="T11" fmla="*/ 48 h 48"/>
                <a:gd name="T12" fmla="*/ 136 w 136"/>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136" h="48">
                  <a:moveTo>
                    <a:pt x="136" y="24"/>
                  </a:moveTo>
                  <a:cubicBezTo>
                    <a:pt x="136" y="11"/>
                    <a:pt x="125" y="0"/>
                    <a:pt x="112" y="0"/>
                  </a:cubicBezTo>
                  <a:cubicBezTo>
                    <a:pt x="24" y="0"/>
                    <a:pt x="24" y="0"/>
                    <a:pt x="24" y="0"/>
                  </a:cubicBezTo>
                  <a:cubicBezTo>
                    <a:pt x="11" y="0"/>
                    <a:pt x="0" y="11"/>
                    <a:pt x="0" y="24"/>
                  </a:cubicBezTo>
                  <a:cubicBezTo>
                    <a:pt x="0" y="37"/>
                    <a:pt x="11" y="48"/>
                    <a:pt x="24" y="48"/>
                  </a:cubicBezTo>
                  <a:cubicBezTo>
                    <a:pt x="112" y="48"/>
                    <a:pt x="112" y="48"/>
                    <a:pt x="112" y="48"/>
                  </a:cubicBezTo>
                  <a:cubicBezTo>
                    <a:pt x="125" y="48"/>
                    <a:pt x="136" y="37"/>
                    <a:pt x="13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47"/>
            <p:cNvSpPr>
              <a:spLocks/>
            </p:cNvSpPr>
            <p:nvPr/>
          </p:nvSpPr>
          <p:spPr bwMode="auto">
            <a:xfrm>
              <a:off x="-1495425" y="3790951"/>
              <a:ext cx="417513" cy="179388"/>
            </a:xfrm>
            <a:custGeom>
              <a:avLst/>
              <a:gdLst>
                <a:gd name="T0" fmla="*/ 24 w 111"/>
                <a:gd name="T1" fmla="*/ 0 h 48"/>
                <a:gd name="T2" fmla="*/ 0 w 111"/>
                <a:gd name="T3" fmla="*/ 24 h 48"/>
                <a:gd name="T4" fmla="*/ 24 w 111"/>
                <a:gd name="T5" fmla="*/ 48 h 48"/>
                <a:gd name="T6" fmla="*/ 87 w 111"/>
                <a:gd name="T7" fmla="*/ 48 h 48"/>
                <a:gd name="T8" fmla="*/ 111 w 111"/>
                <a:gd name="T9" fmla="*/ 24 h 48"/>
                <a:gd name="T10" fmla="*/ 87 w 111"/>
                <a:gd name="T11" fmla="*/ 0 h 48"/>
                <a:gd name="T12" fmla="*/ 24 w 11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11" h="48">
                  <a:moveTo>
                    <a:pt x="24" y="0"/>
                  </a:moveTo>
                  <a:cubicBezTo>
                    <a:pt x="11" y="0"/>
                    <a:pt x="0" y="11"/>
                    <a:pt x="0" y="24"/>
                  </a:cubicBezTo>
                  <a:cubicBezTo>
                    <a:pt x="0" y="37"/>
                    <a:pt x="11" y="48"/>
                    <a:pt x="24" y="48"/>
                  </a:cubicBezTo>
                  <a:cubicBezTo>
                    <a:pt x="87" y="48"/>
                    <a:pt x="87" y="48"/>
                    <a:pt x="87" y="48"/>
                  </a:cubicBezTo>
                  <a:cubicBezTo>
                    <a:pt x="101" y="48"/>
                    <a:pt x="111" y="37"/>
                    <a:pt x="111" y="24"/>
                  </a:cubicBezTo>
                  <a:cubicBezTo>
                    <a:pt x="111" y="11"/>
                    <a:pt x="101" y="0"/>
                    <a:pt x="87" y="0"/>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0"/>
            <p:cNvSpPr>
              <a:spLocks noEditPoints="1"/>
            </p:cNvSpPr>
            <p:nvPr/>
          </p:nvSpPr>
          <p:spPr bwMode="auto">
            <a:xfrm>
              <a:off x="-1827213" y="1876426"/>
              <a:ext cx="1079500" cy="1455738"/>
            </a:xfrm>
            <a:custGeom>
              <a:avLst/>
              <a:gdLst>
                <a:gd name="T0" fmla="*/ 144 w 287"/>
                <a:gd name="T1" fmla="*/ 0 h 387"/>
                <a:gd name="T2" fmla="*/ 0 w 287"/>
                <a:gd name="T3" fmla="*/ 143 h 387"/>
                <a:gd name="T4" fmla="*/ 26 w 287"/>
                <a:gd name="T5" fmla="*/ 226 h 387"/>
                <a:gd name="T6" fmla="*/ 48 w 287"/>
                <a:gd name="T7" fmla="*/ 280 h 387"/>
                <a:gd name="T8" fmla="*/ 53 w 287"/>
                <a:gd name="T9" fmla="*/ 331 h 387"/>
                <a:gd name="T10" fmla="*/ 109 w 287"/>
                <a:gd name="T11" fmla="*/ 387 h 387"/>
                <a:gd name="T12" fmla="*/ 178 w 287"/>
                <a:gd name="T13" fmla="*/ 387 h 387"/>
                <a:gd name="T14" fmla="*/ 235 w 287"/>
                <a:gd name="T15" fmla="*/ 331 h 387"/>
                <a:gd name="T16" fmla="*/ 239 w 287"/>
                <a:gd name="T17" fmla="*/ 280 h 387"/>
                <a:gd name="T18" fmla="*/ 261 w 287"/>
                <a:gd name="T19" fmla="*/ 226 h 387"/>
                <a:gd name="T20" fmla="*/ 287 w 287"/>
                <a:gd name="T21" fmla="*/ 143 h 387"/>
                <a:gd name="T22" fmla="*/ 144 w 287"/>
                <a:gd name="T23" fmla="*/ 0 h 387"/>
                <a:gd name="T24" fmla="*/ 218 w 287"/>
                <a:gd name="T25" fmla="*/ 206 h 387"/>
                <a:gd name="T26" fmla="*/ 193 w 287"/>
                <a:gd name="T27" fmla="*/ 266 h 387"/>
                <a:gd name="T28" fmla="*/ 187 w 287"/>
                <a:gd name="T29" fmla="*/ 330 h 387"/>
                <a:gd name="T30" fmla="*/ 187 w 287"/>
                <a:gd name="T31" fmla="*/ 331 h 387"/>
                <a:gd name="T32" fmla="*/ 178 w 287"/>
                <a:gd name="T33" fmla="*/ 339 h 387"/>
                <a:gd name="T34" fmla="*/ 109 w 287"/>
                <a:gd name="T35" fmla="*/ 339 h 387"/>
                <a:gd name="T36" fmla="*/ 101 w 287"/>
                <a:gd name="T37" fmla="*/ 331 h 387"/>
                <a:gd name="T38" fmla="*/ 101 w 287"/>
                <a:gd name="T39" fmla="*/ 330 h 387"/>
                <a:gd name="T40" fmla="*/ 94 w 287"/>
                <a:gd name="T41" fmla="*/ 266 h 387"/>
                <a:gd name="T42" fmla="*/ 70 w 287"/>
                <a:gd name="T43" fmla="*/ 206 h 387"/>
                <a:gd name="T44" fmla="*/ 48 w 287"/>
                <a:gd name="T45" fmla="*/ 143 h 387"/>
                <a:gd name="T46" fmla="*/ 144 w 287"/>
                <a:gd name="T47" fmla="*/ 48 h 387"/>
                <a:gd name="T48" fmla="*/ 239 w 287"/>
                <a:gd name="T49" fmla="*/ 143 h 387"/>
                <a:gd name="T50" fmla="*/ 218 w 287"/>
                <a:gd name="T51" fmla="*/ 20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387">
                  <a:moveTo>
                    <a:pt x="144" y="0"/>
                  </a:moveTo>
                  <a:cubicBezTo>
                    <a:pt x="65" y="0"/>
                    <a:pt x="0" y="64"/>
                    <a:pt x="0" y="143"/>
                  </a:cubicBezTo>
                  <a:cubicBezTo>
                    <a:pt x="0" y="172"/>
                    <a:pt x="13" y="198"/>
                    <a:pt x="26" y="226"/>
                  </a:cubicBezTo>
                  <a:cubicBezTo>
                    <a:pt x="34" y="244"/>
                    <a:pt x="43" y="261"/>
                    <a:pt x="48" y="280"/>
                  </a:cubicBezTo>
                  <a:cubicBezTo>
                    <a:pt x="50" y="286"/>
                    <a:pt x="52" y="311"/>
                    <a:pt x="53" y="331"/>
                  </a:cubicBezTo>
                  <a:cubicBezTo>
                    <a:pt x="53" y="362"/>
                    <a:pt x="78" y="387"/>
                    <a:pt x="109" y="387"/>
                  </a:cubicBezTo>
                  <a:cubicBezTo>
                    <a:pt x="178" y="387"/>
                    <a:pt x="178" y="387"/>
                    <a:pt x="178" y="387"/>
                  </a:cubicBezTo>
                  <a:cubicBezTo>
                    <a:pt x="209" y="387"/>
                    <a:pt x="235" y="362"/>
                    <a:pt x="235" y="331"/>
                  </a:cubicBezTo>
                  <a:cubicBezTo>
                    <a:pt x="235" y="311"/>
                    <a:pt x="237" y="286"/>
                    <a:pt x="239" y="280"/>
                  </a:cubicBezTo>
                  <a:cubicBezTo>
                    <a:pt x="245" y="261"/>
                    <a:pt x="253" y="244"/>
                    <a:pt x="261" y="226"/>
                  </a:cubicBezTo>
                  <a:cubicBezTo>
                    <a:pt x="275" y="198"/>
                    <a:pt x="287" y="172"/>
                    <a:pt x="287" y="143"/>
                  </a:cubicBezTo>
                  <a:cubicBezTo>
                    <a:pt x="287" y="64"/>
                    <a:pt x="223" y="0"/>
                    <a:pt x="144" y="0"/>
                  </a:cubicBezTo>
                  <a:close/>
                  <a:moveTo>
                    <a:pt x="218" y="206"/>
                  </a:moveTo>
                  <a:cubicBezTo>
                    <a:pt x="209" y="224"/>
                    <a:pt x="200" y="244"/>
                    <a:pt x="193" y="266"/>
                  </a:cubicBezTo>
                  <a:cubicBezTo>
                    <a:pt x="189" y="281"/>
                    <a:pt x="187" y="319"/>
                    <a:pt x="187" y="330"/>
                  </a:cubicBezTo>
                  <a:cubicBezTo>
                    <a:pt x="187" y="330"/>
                    <a:pt x="187" y="330"/>
                    <a:pt x="187" y="331"/>
                  </a:cubicBezTo>
                  <a:cubicBezTo>
                    <a:pt x="187" y="335"/>
                    <a:pt x="183" y="339"/>
                    <a:pt x="178" y="339"/>
                  </a:cubicBezTo>
                  <a:cubicBezTo>
                    <a:pt x="109" y="339"/>
                    <a:pt x="109" y="339"/>
                    <a:pt x="109" y="339"/>
                  </a:cubicBezTo>
                  <a:cubicBezTo>
                    <a:pt x="105" y="339"/>
                    <a:pt x="101" y="335"/>
                    <a:pt x="101" y="331"/>
                  </a:cubicBezTo>
                  <a:cubicBezTo>
                    <a:pt x="101" y="330"/>
                    <a:pt x="101" y="330"/>
                    <a:pt x="101" y="330"/>
                  </a:cubicBezTo>
                  <a:cubicBezTo>
                    <a:pt x="101" y="319"/>
                    <a:pt x="99" y="281"/>
                    <a:pt x="94" y="266"/>
                  </a:cubicBezTo>
                  <a:cubicBezTo>
                    <a:pt x="88" y="244"/>
                    <a:pt x="78" y="224"/>
                    <a:pt x="70" y="206"/>
                  </a:cubicBezTo>
                  <a:cubicBezTo>
                    <a:pt x="58" y="182"/>
                    <a:pt x="48" y="161"/>
                    <a:pt x="48" y="143"/>
                  </a:cubicBezTo>
                  <a:cubicBezTo>
                    <a:pt x="48" y="91"/>
                    <a:pt x="91" y="48"/>
                    <a:pt x="144" y="48"/>
                  </a:cubicBezTo>
                  <a:cubicBezTo>
                    <a:pt x="196" y="48"/>
                    <a:pt x="239" y="91"/>
                    <a:pt x="239" y="143"/>
                  </a:cubicBezTo>
                  <a:cubicBezTo>
                    <a:pt x="239" y="161"/>
                    <a:pt x="229" y="182"/>
                    <a:pt x="218"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1"/>
            <p:cNvSpPr>
              <a:spLocks/>
            </p:cNvSpPr>
            <p:nvPr/>
          </p:nvSpPr>
          <p:spPr bwMode="auto">
            <a:xfrm>
              <a:off x="-2300288" y="1770063"/>
              <a:ext cx="393700" cy="293688"/>
            </a:xfrm>
            <a:custGeom>
              <a:avLst/>
              <a:gdLst>
                <a:gd name="T0" fmla="*/ 16 w 105"/>
                <a:gd name="T1" fmla="*/ 48 h 78"/>
                <a:gd name="T2" fmla="*/ 66 w 105"/>
                <a:gd name="T3" fmla="*/ 75 h 78"/>
                <a:gd name="T4" fmla="*/ 77 w 105"/>
                <a:gd name="T5" fmla="*/ 78 h 78"/>
                <a:gd name="T6" fmla="*/ 98 w 105"/>
                <a:gd name="T7" fmla="*/ 65 h 78"/>
                <a:gd name="T8" fmla="*/ 88 w 105"/>
                <a:gd name="T9" fmla="*/ 32 h 78"/>
                <a:gd name="T10" fmla="*/ 39 w 105"/>
                <a:gd name="T11" fmla="*/ 6 h 78"/>
                <a:gd name="T12" fmla="*/ 7 w 105"/>
                <a:gd name="T13" fmla="*/ 16 h 78"/>
                <a:gd name="T14" fmla="*/ 16 w 105"/>
                <a:gd name="T15" fmla="*/ 4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8">
                  <a:moveTo>
                    <a:pt x="16" y="48"/>
                  </a:moveTo>
                  <a:cubicBezTo>
                    <a:pt x="66" y="75"/>
                    <a:pt x="66" y="75"/>
                    <a:pt x="66" y="75"/>
                  </a:cubicBezTo>
                  <a:cubicBezTo>
                    <a:pt x="69" y="77"/>
                    <a:pt x="73" y="78"/>
                    <a:pt x="77" y="78"/>
                  </a:cubicBezTo>
                  <a:cubicBezTo>
                    <a:pt x="86" y="78"/>
                    <a:pt x="94" y="73"/>
                    <a:pt x="98" y="65"/>
                  </a:cubicBezTo>
                  <a:cubicBezTo>
                    <a:pt x="105" y="53"/>
                    <a:pt x="100" y="39"/>
                    <a:pt x="88" y="32"/>
                  </a:cubicBezTo>
                  <a:cubicBezTo>
                    <a:pt x="39" y="6"/>
                    <a:pt x="39" y="6"/>
                    <a:pt x="39" y="6"/>
                  </a:cubicBezTo>
                  <a:cubicBezTo>
                    <a:pt x="27" y="0"/>
                    <a:pt x="13" y="4"/>
                    <a:pt x="7" y="16"/>
                  </a:cubicBezTo>
                  <a:cubicBezTo>
                    <a:pt x="0" y="28"/>
                    <a:pt x="5" y="42"/>
                    <a:pt x="1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2"/>
            <p:cNvSpPr>
              <a:spLocks/>
            </p:cNvSpPr>
            <p:nvPr/>
          </p:nvSpPr>
          <p:spPr bwMode="auto">
            <a:xfrm>
              <a:off x="-1709738" y="1349376"/>
              <a:ext cx="261938" cy="395288"/>
            </a:xfrm>
            <a:custGeom>
              <a:avLst/>
              <a:gdLst>
                <a:gd name="T0" fmla="*/ 21 w 70"/>
                <a:gd name="T1" fmla="*/ 88 h 105"/>
                <a:gd name="T2" fmla="*/ 43 w 70"/>
                <a:gd name="T3" fmla="*/ 105 h 105"/>
                <a:gd name="T4" fmla="*/ 50 w 70"/>
                <a:gd name="T5" fmla="*/ 103 h 105"/>
                <a:gd name="T6" fmla="*/ 66 w 70"/>
                <a:gd name="T7" fmla="*/ 74 h 105"/>
                <a:gd name="T8" fmla="*/ 50 w 70"/>
                <a:gd name="T9" fmla="*/ 20 h 105"/>
                <a:gd name="T10" fmla="*/ 20 w 70"/>
                <a:gd name="T11" fmla="*/ 4 h 105"/>
                <a:gd name="T12" fmla="*/ 4 w 70"/>
                <a:gd name="T13" fmla="*/ 34 h 105"/>
                <a:gd name="T14" fmla="*/ 21 w 70"/>
                <a:gd name="T15" fmla="*/ 88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05">
                  <a:moveTo>
                    <a:pt x="21" y="88"/>
                  </a:moveTo>
                  <a:cubicBezTo>
                    <a:pt x="24" y="98"/>
                    <a:pt x="33" y="105"/>
                    <a:pt x="43" y="105"/>
                  </a:cubicBezTo>
                  <a:cubicBezTo>
                    <a:pt x="46" y="105"/>
                    <a:pt x="48" y="104"/>
                    <a:pt x="50" y="103"/>
                  </a:cubicBezTo>
                  <a:cubicBezTo>
                    <a:pt x="63" y="100"/>
                    <a:pt x="70" y="86"/>
                    <a:pt x="66" y="74"/>
                  </a:cubicBezTo>
                  <a:cubicBezTo>
                    <a:pt x="50" y="20"/>
                    <a:pt x="50" y="20"/>
                    <a:pt x="50" y="20"/>
                  </a:cubicBezTo>
                  <a:cubicBezTo>
                    <a:pt x="46" y="7"/>
                    <a:pt x="33" y="0"/>
                    <a:pt x="20" y="4"/>
                  </a:cubicBezTo>
                  <a:cubicBezTo>
                    <a:pt x="7" y="8"/>
                    <a:pt x="0" y="21"/>
                    <a:pt x="4" y="34"/>
                  </a:cubicBezTo>
                  <a:lnTo>
                    <a:pt x="21"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3"/>
            <p:cNvSpPr>
              <a:spLocks/>
            </p:cNvSpPr>
            <p:nvPr/>
          </p:nvSpPr>
          <p:spPr bwMode="auto">
            <a:xfrm>
              <a:off x="-627063" y="1785938"/>
              <a:ext cx="390525" cy="293688"/>
            </a:xfrm>
            <a:custGeom>
              <a:avLst/>
              <a:gdLst>
                <a:gd name="T0" fmla="*/ 88 w 104"/>
                <a:gd name="T1" fmla="*/ 49 h 78"/>
                <a:gd name="T2" fmla="*/ 98 w 104"/>
                <a:gd name="T3" fmla="*/ 16 h 78"/>
                <a:gd name="T4" fmla="*/ 65 w 104"/>
                <a:gd name="T5" fmla="*/ 6 h 78"/>
                <a:gd name="T6" fmla="*/ 16 w 104"/>
                <a:gd name="T7" fmla="*/ 33 h 78"/>
                <a:gd name="T8" fmla="*/ 6 w 104"/>
                <a:gd name="T9" fmla="*/ 65 h 78"/>
                <a:gd name="T10" fmla="*/ 27 w 104"/>
                <a:gd name="T11" fmla="*/ 78 h 78"/>
                <a:gd name="T12" fmla="*/ 38 w 104"/>
                <a:gd name="T13" fmla="*/ 75 h 78"/>
                <a:gd name="T14" fmla="*/ 88 w 104"/>
                <a:gd name="T15" fmla="*/ 4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78">
                  <a:moveTo>
                    <a:pt x="88" y="49"/>
                  </a:moveTo>
                  <a:cubicBezTo>
                    <a:pt x="99" y="43"/>
                    <a:pt x="104" y="28"/>
                    <a:pt x="98" y="16"/>
                  </a:cubicBezTo>
                  <a:cubicBezTo>
                    <a:pt x="91" y="5"/>
                    <a:pt x="77" y="0"/>
                    <a:pt x="65" y="6"/>
                  </a:cubicBezTo>
                  <a:cubicBezTo>
                    <a:pt x="16" y="33"/>
                    <a:pt x="16" y="33"/>
                    <a:pt x="16" y="33"/>
                  </a:cubicBezTo>
                  <a:cubicBezTo>
                    <a:pt x="4" y="39"/>
                    <a:pt x="0" y="54"/>
                    <a:pt x="6" y="65"/>
                  </a:cubicBezTo>
                  <a:cubicBezTo>
                    <a:pt x="10" y="73"/>
                    <a:pt x="18" y="78"/>
                    <a:pt x="27" y="78"/>
                  </a:cubicBezTo>
                  <a:cubicBezTo>
                    <a:pt x="31" y="78"/>
                    <a:pt x="35" y="77"/>
                    <a:pt x="38" y="75"/>
                  </a:cubicBezTo>
                  <a:lnTo>
                    <a:pt x="8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4"/>
            <p:cNvSpPr>
              <a:spLocks/>
            </p:cNvSpPr>
            <p:nvPr/>
          </p:nvSpPr>
          <p:spPr bwMode="auto">
            <a:xfrm>
              <a:off x="-522288" y="2401888"/>
              <a:ext cx="390525" cy="188913"/>
            </a:xfrm>
            <a:custGeom>
              <a:avLst/>
              <a:gdLst>
                <a:gd name="T0" fmla="*/ 80 w 104"/>
                <a:gd name="T1" fmla="*/ 2 h 50"/>
                <a:gd name="T2" fmla="*/ 24 w 104"/>
                <a:gd name="T3" fmla="*/ 1 h 50"/>
                <a:gd name="T4" fmla="*/ 0 w 104"/>
                <a:gd name="T5" fmla="*/ 24 h 50"/>
                <a:gd name="T6" fmla="*/ 23 w 104"/>
                <a:gd name="T7" fmla="*/ 49 h 50"/>
                <a:gd name="T8" fmla="*/ 79 w 104"/>
                <a:gd name="T9" fmla="*/ 50 h 50"/>
                <a:gd name="T10" fmla="*/ 80 w 104"/>
                <a:gd name="T11" fmla="*/ 50 h 50"/>
                <a:gd name="T12" fmla="*/ 104 w 104"/>
                <a:gd name="T13" fmla="*/ 26 h 50"/>
                <a:gd name="T14" fmla="*/ 80 w 104"/>
                <a:gd name="T15" fmla="*/ 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50">
                  <a:moveTo>
                    <a:pt x="80" y="2"/>
                  </a:moveTo>
                  <a:cubicBezTo>
                    <a:pt x="24" y="1"/>
                    <a:pt x="24" y="1"/>
                    <a:pt x="24" y="1"/>
                  </a:cubicBezTo>
                  <a:cubicBezTo>
                    <a:pt x="11" y="0"/>
                    <a:pt x="0" y="11"/>
                    <a:pt x="0" y="24"/>
                  </a:cubicBezTo>
                  <a:cubicBezTo>
                    <a:pt x="0" y="37"/>
                    <a:pt x="10" y="48"/>
                    <a:pt x="23" y="49"/>
                  </a:cubicBezTo>
                  <a:cubicBezTo>
                    <a:pt x="79" y="50"/>
                    <a:pt x="79" y="50"/>
                    <a:pt x="79" y="50"/>
                  </a:cubicBezTo>
                  <a:cubicBezTo>
                    <a:pt x="80" y="50"/>
                    <a:pt x="80" y="50"/>
                    <a:pt x="80" y="50"/>
                  </a:cubicBezTo>
                  <a:cubicBezTo>
                    <a:pt x="93" y="50"/>
                    <a:pt x="104" y="39"/>
                    <a:pt x="104" y="26"/>
                  </a:cubicBezTo>
                  <a:cubicBezTo>
                    <a:pt x="104" y="13"/>
                    <a:pt x="94" y="2"/>
                    <a:pt x="8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5"/>
            <p:cNvSpPr>
              <a:spLocks/>
            </p:cNvSpPr>
            <p:nvPr/>
          </p:nvSpPr>
          <p:spPr bwMode="auto">
            <a:xfrm>
              <a:off x="-2443163" y="2395538"/>
              <a:ext cx="393700" cy="187325"/>
            </a:xfrm>
            <a:custGeom>
              <a:avLst/>
              <a:gdLst>
                <a:gd name="T0" fmla="*/ 24 w 105"/>
                <a:gd name="T1" fmla="*/ 48 h 50"/>
                <a:gd name="T2" fmla="*/ 80 w 105"/>
                <a:gd name="T3" fmla="*/ 50 h 50"/>
                <a:gd name="T4" fmla="*/ 81 w 105"/>
                <a:gd name="T5" fmla="*/ 50 h 50"/>
                <a:gd name="T6" fmla="*/ 105 w 105"/>
                <a:gd name="T7" fmla="*/ 26 h 50"/>
                <a:gd name="T8" fmla="*/ 81 w 105"/>
                <a:gd name="T9" fmla="*/ 2 h 50"/>
                <a:gd name="T10" fmla="*/ 25 w 105"/>
                <a:gd name="T11" fmla="*/ 0 h 50"/>
                <a:gd name="T12" fmla="*/ 1 w 105"/>
                <a:gd name="T13" fmla="*/ 24 h 50"/>
                <a:gd name="T14" fmla="*/ 24 w 105"/>
                <a:gd name="T15" fmla="*/ 48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50">
                  <a:moveTo>
                    <a:pt x="24" y="48"/>
                  </a:moveTo>
                  <a:cubicBezTo>
                    <a:pt x="80" y="50"/>
                    <a:pt x="80" y="50"/>
                    <a:pt x="80" y="50"/>
                  </a:cubicBezTo>
                  <a:cubicBezTo>
                    <a:pt x="80" y="50"/>
                    <a:pt x="81" y="50"/>
                    <a:pt x="81" y="50"/>
                  </a:cubicBezTo>
                  <a:cubicBezTo>
                    <a:pt x="94" y="50"/>
                    <a:pt x="104" y="39"/>
                    <a:pt x="105" y="26"/>
                  </a:cubicBezTo>
                  <a:cubicBezTo>
                    <a:pt x="105" y="13"/>
                    <a:pt x="95" y="2"/>
                    <a:pt x="81" y="2"/>
                  </a:cubicBezTo>
                  <a:cubicBezTo>
                    <a:pt x="25" y="0"/>
                    <a:pt x="25" y="0"/>
                    <a:pt x="25" y="0"/>
                  </a:cubicBezTo>
                  <a:cubicBezTo>
                    <a:pt x="12" y="0"/>
                    <a:pt x="1" y="10"/>
                    <a:pt x="1" y="24"/>
                  </a:cubicBezTo>
                  <a:cubicBezTo>
                    <a:pt x="0" y="37"/>
                    <a:pt x="11" y="48"/>
                    <a:pt x="2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6"/>
            <p:cNvSpPr>
              <a:spLocks/>
            </p:cNvSpPr>
            <p:nvPr/>
          </p:nvSpPr>
          <p:spPr bwMode="auto">
            <a:xfrm>
              <a:off x="-1052513" y="1368426"/>
              <a:ext cx="285750" cy="387350"/>
            </a:xfrm>
            <a:custGeom>
              <a:avLst/>
              <a:gdLst>
                <a:gd name="T0" fmla="*/ 18 w 76"/>
                <a:gd name="T1" fmla="*/ 101 h 103"/>
                <a:gd name="T2" fmla="*/ 27 w 76"/>
                <a:gd name="T3" fmla="*/ 103 h 103"/>
                <a:gd name="T4" fmla="*/ 49 w 76"/>
                <a:gd name="T5" fmla="*/ 88 h 103"/>
                <a:gd name="T6" fmla="*/ 71 w 76"/>
                <a:gd name="T7" fmla="*/ 36 h 103"/>
                <a:gd name="T8" fmla="*/ 58 w 76"/>
                <a:gd name="T9" fmla="*/ 5 h 103"/>
                <a:gd name="T10" fmla="*/ 26 w 76"/>
                <a:gd name="T11" fmla="*/ 18 h 103"/>
                <a:gd name="T12" fmla="*/ 5 w 76"/>
                <a:gd name="T13" fmla="*/ 70 h 103"/>
                <a:gd name="T14" fmla="*/ 18 w 76"/>
                <a:gd name="T15" fmla="*/ 10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03">
                  <a:moveTo>
                    <a:pt x="18" y="101"/>
                  </a:moveTo>
                  <a:cubicBezTo>
                    <a:pt x="21" y="102"/>
                    <a:pt x="24" y="103"/>
                    <a:pt x="27" y="103"/>
                  </a:cubicBezTo>
                  <a:cubicBezTo>
                    <a:pt x="37" y="103"/>
                    <a:pt x="46" y="97"/>
                    <a:pt x="49" y="88"/>
                  </a:cubicBezTo>
                  <a:cubicBezTo>
                    <a:pt x="71" y="36"/>
                    <a:pt x="71" y="36"/>
                    <a:pt x="71" y="36"/>
                  </a:cubicBezTo>
                  <a:cubicBezTo>
                    <a:pt x="76" y="24"/>
                    <a:pt x="70" y="10"/>
                    <a:pt x="58" y="5"/>
                  </a:cubicBezTo>
                  <a:cubicBezTo>
                    <a:pt x="45" y="0"/>
                    <a:pt x="31" y="6"/>
                    <a:pt x="26" y="18"/>
                  </a:cubicBezTo>
                  <a:cubicBezTo>
                    <a:pt x="5" y="70"/>
                    <a:pt x="5" y="70"/>
                    <a:pt x="5" y="70"/>
                  </a:cubicBezTo>
                  <a:cubicBezTo>
                    <a:pt x="0" y="82"/>
                    <a:pt x="6" y="96"/>
                    <a:pt x="18"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2" name="文本框 101"/>
          <p:cNvSpPr txBox="1"/>
          <p:nvPr/>
        </p:nvSpPr>
        <p:spPr>
          <a:xfrm>
            <a:off x="8285898" y="5738627"/>
            <a:ext cx="954107" cy="400110"/>
          </a:xfrm>
          <a:prstGeom prst="rect">
            <a:avLst/>
          </a:prstGeom>
          <a:noFill/>
        </p:spPr>
        <p:txBody>
          <a:bodyPr wrap="none" rtlCol="0">
            <a:spAutoFit/>
          </a:bodyPr>
          <a:lstStyle/>
          <a:p>
            <a:r>
              <a:rPr lang="zh-CN" altLang="en-US" sz="2000" b="1" dirty="0" smtClean="0">
                <a:latin typeface="+mn-ea"/>
              </a:rPr>
              <a:t>公平性</a:t>
            </a:r>
            <a:endParaRPr lang="zh-CN" altLang="en-US" sz="2400" b="1" dirty="0">
              <a:latin typeface="+mn-ea"/>
            </a:endParaRPr>
          </a:p>
        </p:txBody>
      </p:sp>
      <p:grpSp>
        <p:nvGrpSpPr>
          <p:cNvPr id="103" name="Group 14"/>
          <p:cNvGrpSpPr/>
          <p:nvPr/>
        </p:nvGrpSpPr>
        <p:grpSpPr>
          <a:xfrm>
            <a:off x="7574861" y="5675479"/>
            <a:ext cx="567791" cy="494115"/>
            <a:chOff x="-3902075" y="1182688"/>
            <a:chExt cx="3648075" cy="4013201"/>
          </a:xfrm>
          <a:solidFill>
            <a:schemeClr val="tx1"/>
          </a:solidFill>
        </p:grpSpPr>
        <p:sp>
          <p:nvSpPr>
            <p:cNvPr id="104" name="Freeform 20"/>
            <p:cNvSpPr>
              <a:spLocks/>
            </p:cNvSpPr>
            <p:nvPr/>
          </p:nvSpPr>
          <p:spPr bwMode="auto">
            <a:xfrm>
              <a:off x="-3902075" y="1946276"/>
              <a:ext cx="3249613" cy="3249613"/>
            </a:xfrm>
            <a:custGeom>
              <a:avLst/>
              <a:gdLst>
                <a:gd name="T0" fmla="*/ 1933 w 2047"/>
                <a:gd name="T1" fmla="*/ 1933 h 2047"/>
                <a:gd name="T2" fmla="*/ 113 w 2047"/>
                <a:gd name="T3" fmla="*/ 1933 h 2047"/>
                <a:gd name="T4" fmla="*/ 113 w 2047"/>
                <a:gd name="T5" fmla="*/ 114 h 2047"/>
                <a:gd name="T6" fmla="*/ 516 w 2047"/>
                <a:gd name="T7" fmla="*/ 114 h 2047"/>
                <a:gd name="T8" fmla="*/ 516 w 2047"/>
                <a:gd name="T9" fmla="*/ 0 h 2047"/>
                <a:gd name="T10" fmla="*/ 0 w 2047"/>
                <a:gd name="T11" fmla="*/ 0 h 2047"/>
                <a:gd name="T12" fmla="*/ 0 w 2047"/>
                <a:gd name="T13" fmla="*/ 2047 h 2047"/>
                <a:gd name="T14" fmla="*/ 2047 w 2047"/>
                <a:gd name="T15" fmla="*/ 2047 h 2047"/>
                <a:gd name="T16" fmla="*/ 2047 w 2047"/>
                <a:gd name="T17" fmla="*/ 1689 h 2047"/>
                <a:gd name="T18" fmla="*/ 1933 w 2047"/>
                <a:gd name="T19" fmla="*/ 1689 h 2047"/>
                <a:gd name="T20" fmla="*/ 1933 w 2047"/>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7">
                  <a:moveTo>
                    <a:pt x="1933" y="1933"/>
                  </a:moveTo>
                  <a:lnTo>
                    <a:pt x="113" y="1933"/>
                  </a:lnTo>
                  <a:lnTo>
                    <a:pt x="113" y="114"/>
                  </a:lnTo>
                  <a:lnTo>
                    <a:pt x="516" y="114"/>
                  </a:lnTo>
                  <a:lnTo>
                    <a:pt x="516" y="0"/>
                  </a:lnTo>
                  <a:lnTo>
                    <a:pt x="0" y="0"/>
                  </a:lnTo>
                  <a:lnTo>
                    <a:pt x="0" y="2047"/>
                  </a:lnTo>
                  <a:lnTo>
                    <a:pt x="2047" y="2047"/>
                  </a:lnTo>
                  <a:lnTo>
                    <a:pt x="2047" y="1689"/>
                  </a:lnTo>
                  <a:lnTo>
                    <a:pt x="1933" y="1689"/>
                  </a:lnTo>
                  <a:lnTo>
                    <a:pt x="1933" y="19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1"/>
            <p:cNvSpPr>
              <a:spLocks noEditPoints="1"/>
            </p:cNvSpPr>
            <p:nvPr/>
          </p:nvSpPr>
          <p:spPr bwMode="auto">
            <a:xfrm>
              <a:off x="-3079750" y="1182688"/>
              <a:ext cx="2825750" cy="3167063"/>
            </a:xfrm>
            <a:custGeom>
              <a:avLst/>
              <a:gdLst>
                <a:gd name="T0" fmla="*/ 751 w 751"/>
                <a:gd name="T1" fmla="*/ 504 h 842"/>
                <a:gd name="T2" fmla="*/ 750 w 751"/>
                <a:gd name="T3" fmla="*/ 401 h 842"/>
                <a:gd name="T4" fmla="*/ 647 w 751"/>
                <a:gd name="T5" fmla="*/ 300 h 842"/>
                <a:gd name="T6" fmla="*/ 556 w 751"/>
                <a:gd name="T7" fmla="*/ 301 h 842"/>
                <a:gd name="T8" fmla="*/ 553 w 751"/>
                <a:gd name="T9" fmla="*/ 239 h 842"/>
                <a:gd name="T10" fmla="*/ 550 w 751"/>
                <a:gd name="T11" fmla="*/ 47 h 842"/>
                <a:gd name="T12" fmla="*/ 472 w 751"/>
                <a:gd name="T13" fmla="*/ 0 h 842"/>
                <a:gd name="T14" fmla="*/ 397 w 751"/>
                <a:gd name="T15" fmla="*/ 59 h 842"/>
                <a:gd name="T16" fmla="*/ 390 w 751"/>
                <a:gd name="T17" fmla="*/ 96 h 842"/>
                <a:gd name="T18" fmla="*/ 220 w 751"/>
                <a:gd name="T19" fmla="*/ 374 h 842"/>
                <a:gd name="T20" fmla="*/ 48 w 751"/>
                <a:gd name="T21" fmla="*/ 374 h 842"/>
                <a:gd name="T22" fmla="*/ 0 w 751"/>
                <a:gd name="T23" fmla="*/ 422 h 842"/>
                <a:gd name="T24" fmla="*/ 0 w 751"/>
                <a:gd name="T25" fmla="*/ 842 h 842"/>
                <a:gd name="T26" fmla="*/ 176 w 751"/>
                <a:gd name="T27" fmla="*/ 842 h 842"/>
                <a:gd name="T28" fmla="*/ 224 w 751"/>
                <a:gd name="T29" fmla="*/ 805 h 842"/>
                <a:gd name="T30" fmla="*/ 395 w 751"/>
                <a:gd name="T31" fmla="*/ 805 h 842"/>
                <a:gd name="T32" fmla="*/ 498 w 751"/>
                <a:gd name="T33" fmla="*/ 804 h 842"/>
                <a:gd name="T34" fmla="*/ 632 w 751"/>
                <a:gd name="T35" fmla="*/ 795 h 842"/>
                <a:gd name="T36" fmla="*/ 714 w 751"/>
                <a:gd name="T37" fmla="*/ 669 h 842"/>
                <a:gd name="T38" fmla="*/ 730 w 751"/>
                <a:gd name="T39" fmla="*/ 566 h 842"/>
                <a:gd name="T40" fmla="*/ 48 w 751"/>
                <a:gd name="T41" fmla="*/ 794 h 842"/>
                <a:gd name="T42" fmla="*/ 176 w 751"/>
                <a:gd name="T43" fmla="*/ 422 h 842"/>
                <a:gd name="T44" fmla="*/ 690 w 751"/>
                <a:gd name="T45" fmla="*/ 604 h 842"/>
                <a:gd name="T46" fmla="*/ 651 w 751"/>
                <a:gd name="T47" fmla="*/ 659 h 842"/>
                <a:gd name="T48" fmla="*/ 625 w 751"/>
                <a:gd name="T49" fmla="*/ 747 h 842"/>
                <a:gd name="T50" fmla="*/ 473 w 751"/>
                <a:gd name="T51" fmla="*/ 757 h 842"/>
                <a:gd name="T52" fmla="*/ 228 w 751"/>
                <a:gd name="T53" fmla="*/ 757 h 842"/>
                <a:gd name="T54" fmla="*/ 254 w 751"/>
                <a:gd name="T55" fmla="*/ 417 h 842"/>
                <a:gd name="T56" fmla="*/ 437 w 751"/>
                <a:gd name="T57" fmla="*/ 107 h 842"/>
                <a:gd name="T58" fmla="*/ 472 w 751"/>
                <a:gd name="T59" fmla="*/ 48 h 842"/>
                <a:gd name="T60" fmla="*/ 509 w 751"/>
                <a:gd name="T61" fmla="*/ 72 h 842"/>
                <a:gd name="T62" fmla="*/ 473 w 751"/>
                <a:gd name="T63" fmla="*/ 295 h 842"/>
                <a:gd name="T64" fmla="*/ 490 w 751"/>
                <a:gd name="T65" fmla="*/ 351 h 842"/>
                <a:gd name="T66" fmla="*/ 621 w 751"/>
                <a:gd name="T67" fmla="*/ 347 h 842"/>
                <a:gd name="T68" fmla="*/ 649 w 751"/>
                <a:gd name="T69" fmla="*/ 348 h 842"/>
                <a:gd name="T70" fmla="*/ 665 w 751"/>
                <a:gd name="T71" fmla="*/ 451 h 842"/>
                <a:gd name="T72" fmla="*/ 661 w 751"/>
                <a:gd name="T73" fmla="*/ 55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842">
                  <a:moveTo>
                    <a:pt x="730" y="566"/>
                  </a:moveTo>
                  <a:cubicBezTo>
                    <a:pt x="744" y="549"/>
                    <a:pt x="751" y="527"/>
                    <a:pt x="751" y="504"/>
                  </a:cubicBezTo>
                  <a:cubicBezTo>
                    <a:pt x="751" y="484"/>
                    <a:pt x="746" y="466"/>
                    <a:pt x="737" y="451"/>
                  </a:cubicBezTo>
                  <a:cubicBezTo>
                    <a:pt x="745" y="436"/>
                    <a:pt x="750" y="419"/>
                    <a:pt x="750" y="401"/>
                  </a:cubicBezTo>
                  <a:cubicBezTo>
                    <a:pt x="750" y="345"/>
                    <a:pt x="704" y="300"/>
                    <a:pt x="649" y="300"/>
                  </a:cubicBezTo>
                  <a:cubicBezTo>
                    <a:pt x="648" y="300"/>
                    <a:pt x="647" y="300"/>
                    <a:pt x="647" y="300"/>
                  </a:cubicBezTo>
                  <a:cubicBezTo>
                    <a:pt x="638" y="299"/>
                    <a:pt x="629" y="299"/>
                    <a:pt x="621" y="299"/>
                  </a:cubicBezTo>
                  <a:cubicBezTo>
                    <a:pt x="597" y="299"/>
                    <a:pt x="577" y="300"/>
                    <a:pt x="556" y="301"/>
                  </a:cubicBezTo>
                  <a:cubicBezTo>
                    <a:pt x="546" y="301"/>
                    <a:pt x="535" y="301"/>
                    <a:pt x="524" y="302"/>
                  </a:cubicBezTo>
                  <a:cubicBezTo>
                    <a:pt x="535" y="280"/>
                    <a:pt x="543" y="261"/>
                    <a:pt x="553" y="239"/>
                  </a:cubicBezTo>
                  <a:cubicBezTo>
                    <a:pt x="557" y="230"/>
                    <a:pt x="557" y="230"/>
                    <a:pt x="557" y="230"/>
                  </a:cubicBezTo>
                  <a:cubicBezTo>
                    <a:pt x="586" y="163"/>
                    <a:pt x="584" y="101"/>
                    <a:pt x="550" y="47"/>
                  </a:cubicBezTo>
                  <a:cubicBezTo>
                    <a:pt x="542" y="35"/>
                    <a:pt x="523" y="4"/>
                    <a:pt x="482" y="0"/>
                  </a:cubicBezTo>
                  <a:cubicBezTo>
                    <a:pt x="479" y="0"/>
                    <a:pt x="475" y="0"/>
                    <a:pt x="472" y="0"/>
                  </a:cubicBezTo>
                  <a:cubicBezTo>
                    <a:pt x="472" y="0"/>
                    <a:pt x="472" y="0"/>
                    <a:pt x="472" y="0"/>
                  </a:cubicBezTo>
                  <a:cubicBezTo>
                    <a:pt x="435" y="0"/>
                    <a:pt x="406" y="22"/>
                    <a:pt x="397" y="59"/>
                  </a:cubicBezTo>
                  <a:cubicBezTo>
                    <a:pt x="395" y="68"/>
                    <a:pt x="393" y="76"/>
                    <a:pt x="392" y="84"/>
                  </a:cubicBezTo>
                  <a:cubicBezTo>
                    <a:pt x="392" y="88"/>
                    <a:pt x="391" y="93"/>
                    <a:pt x="390" y="96"/>
                  </a:cubicBezTo>
                  <a:cubicBezTo>
                    <a:pt x="384" y="125"/>
                    <a:pt x="366" y="161"/>
                    <a:pt x="351" y="176"/>
                  </a:cubicBezTo>
                  <a:cubicBezTo>
                    <a:pt x="297" y="231"/>
                    <a:pt x="244" y="322"/>
                    <a:pt x="220" y="374"/>
                  </a:cubicBezTo>
                  <a:cubicBezTo>
                    <a:pt x="176" y="374"/>
                    <a:pt x="176" y="374"/>
                    <a:pt x="176" y="374"/>
                  </a:cubicBezTo>
                  <a:cubicBezTo>
                    <a:pt x="48" y="374"/>
                    <a:pt x="48" y="374"/>
                    <a:pt x="48" y="374"/>
                  </a:cubicBezTo>
                  <a:cubicBezTo>
                    <a:pt x="0" y="374"/>
                    <a:pt x="0" y="374"/>
                    <a:pt x="0" y="374"/>
                  </a:cubicBezTo>
                  <a:cubicBezTo>
                    <a:pt x="0" y="422"/>
                    <a:pt x="0" y="422"/>
                    <a:pt x="0" y="422"/>
                  </a:cubicBezTo>
                  <a:cubicBezTo>
                    <a:pt x="0" y="794"/>
                    <a:pt x="0" y="794"/>
                    <a:pt x="0" y="794"/>
                  </a:cubicBezTo>
                  <a:cubicBezTo>
                    <a:pt x="0" y="842"/>
                    <a:pt x="0" y="842"/>
                    <a:pt x="0" y="842"/>
                  </a:cubicBezTo>
                  <a:cubicBezTo>
                    <a:pt x="48" y="842"/>
                    <a:pt x="48" y="842"/>
                    <a:pt x="48" y="842"/>
                  </a:cubicBezTo>
                  <a:cubicBezTo>
                    <a:pt x="176" y="842"/>
                    <a:pt x="176" y="842"/>
                    <a:pt x="176" y="842"/>
                  </a:cubicBezTo>
                  <a:cubicBezTo>
                    <a:pt x="224" y="842"/>
                    <a:pt x="224" y="842"/>
                    <a:pt x="224" y="842"/>
                  </a:cubicBezTo>
                  <a:cubicBezTo>
                    <a:pt x="224" y="805"/>
                    <a:pt x="224" y="805"/>
                    <a:pt x="224" y="805"/>
                  </a:cubicBezTo>
                  <a:cubicBezTo>
                    <a:pt x="227" y="805"/>
                    <a:pt x="227" y="805"/>
                    <a:pt x="227" y="805"/>
                  </a:cubicBezTo>
                  <a:cubicBezTo>
                    <a:pt x="228" y="805"/>
                    <a:pt x="322" y="805"/>
                    <a:pt x="395" y="805"/>
                  </a:cubicBezTo>
                  <a:cubicBezTo>
                    <a:pt x="435" y="805"/>
                    <a:pt x="462" y="805"/>
                    <a:pt x="475" y="805"/>
                  </a:cubicBezTo>
                  <a:cubicBezTo>
                    <a:pt x="482" y="804"/>
                    <a:pt x="490" y="804"/>
                    <a:pt x="498" y="804"/>
                  </a:cubicBezTo>
                  <a:cubicBezTo>
                    <a:pt x="540" y="803"/>
                    <a:pt x="583" y="801"/>
                    <a:pt x="627" y="796"/>
                  </a:cubicBezTo>
                  <a:cubicBezTo>
                    <a:pt x="629" y="795"/>
                    <a:pt x="630" y="795"/>
                    <a:pt x="632" y="795"/>
                  </a:cubicBezTo>
                  <a:cubicBezTo>
                    <a:pt x="681" y="789"/>
                    <a:pt x="718" y="748"/>
                    <a:pt x="718" y="698"/>
                  </a:cubicBezTo>
                  <a:cubicBezTo>
                    <a:pt x="718" y="688"/>
                    <a:pt x="716" y="679"/>
                    <a:pt x="714" y="669"/>
                  </a:cubicBezTo>
                  <a:cubicBezTo>
                    <a:pt x="729" y="652"/>
                    <a:pt x="738" y="629"/>
                    <a:pt x="738" y="604"/>
                  </a:cubicBezTo>
                  <a:cubicBezTo>
                    <a:pt x="738" y="591"/>
                    <a:pt x="735" y="578"/>
                    <a:pt x="730" y="566"/>
                  </a:cubicBezTo>
                  <a:close/>
                  <a:moveTo>
                    <a:pt x="176" y="794"/>
                  </a:moveTo>
                  <a:cubicBezTo>
                    <a:pt x="48" y="794"/>
                    <a:pt x="48" y="794"/>
                    <a:pt x="48" y="794"/>
                  </a:cubicBezTo>
                  <a:cubicBezTo>
                    <a:pt x="48" y="422"/>
                    <a:pt x="48" y="422"/>
                    <a:pt x="48" y="422"/>
                  </a:cubicBezTo>
                  <a:cubicBezTo>
                    <a:pt x="176" y="422"/>
                    <a:pt x="176" y="422"/>
                    <a:pt x="176" y="422"/>
                  </a:cubicBezTo>
                  <a:lnTo>
                    <a:pt x="176" y="794"/>
                  </a:lnTo>
                  <a:close/>
                  <a:moveTo>
                    <a:pt x="690" y="604"/>
                  </a:moveTo>
                  <a:cubicBezTo>
                    <a:pt x="690" y="629"/>
                    <a:pt x="673" y="649"/>
                    <a:pt x="651" y="655"/>
                  </a:cubicBezTo>
                  <a:cubicBezTo>
                    <a:pt x="651" y="657"/>
                    <a:pt x="651" y="658"/>
                    <a:pt x="651" y="659"/>
                  </a:cubicBezTo>
                  <a:cubicBezTo>
                    <a:pt x="662" y="668"/>
                    <a:pt x="670" y="682"/>
                    <a:pt x="670" y="698"/>
                  </a:cubicBezTo>
                  <a:cubicBezTo>
                    <a:pt x="670" y="724"/>
                    <a:pt x="650" y="745"/>
                    <a:pt x="625" y="747"/>
                  </a:cubicBezTo>
                  <a:cubicBezTo>
                    <a:pt x="624" y="747"/>
                    <a:pt x="622" y="748"/>
                    <a:pt x="620" y="748"/>
                  </a:cubicBezTo>
                  <a:cubicBezTo>
                    <a:pt x="572" y="755"/>
                    <a:pt x="522" y="755"/>
                    <a:pt x="473" y="757"/>
                  </a:cubicBezTo>
                  <a:cubicBezTo>
                    <a:pt x="459" y="757"/>
                    <a:pt x="429" y="757"/>
                    <a:pt x="395" y="757"/>
                  </a:cubicBezTo>
                  <a:cubicBezTo>
                    <a:pt x="321" y="757"/>
                    <a:pt x="228" y="757"/>
                    <a:pt x="228" y="757"/>
                  </a:cubicBezTo>
                  <a:cubicBezTo>
                    <a:pt x="228" y="433"/>
                    <a:pt x="228" y="433"/>
                    <a:pt x="228" y="433"/>
                  </a:cubicBezTo>
                  <a:cubicBezTo>
                    <a:pt x="228" y="433"/>
                    <a:pt x="243" y="433"/>
                    <a:pt x="254" y="417"/>
                  </a:cubicBezTo>
                  <a:cubicBezTo>
                    <a:pt x="263" y="388"/>
                    <a:pt x="323" y="273"/>
                    <a:pt x="385" y="210"/>
                  </a:cubicBezTo>
                  <a:cubicBezTo>
                    <a:pt x="409" y="186"/>
                    <a:pt x="430" y="140"/>
                    <a:pt x="437" y="107"/>
                  </a:cubicBezTo>
                  <a:cubicBezTo>
                    <a:pt x="440" y="95"/>
                    <a:pt x="440" y="83"/>
                    <a:pt x="443" y="71"/>
                  </a:cubicBezTo>
                  <a:cubicBezTo>
                    <a:pt x="447" y="55"/>
                    <a:pt x="457" y="48"/>
                    <a:pt x="472" y="48"/>
                  </a:cubicBezTo>
                  <a:cubicBezTo>
                    <a:pt x="474" y="48"/>
                    <a:pt x="476" y="48"/>
                    <a:pt x="478" y="48"/>
                  </a:cubicBezTo>
                  <a:cubicBezTo>
                    <a:pt x="493" y="49"/>
                    <a:pt x="502" y="60"/>
                    <a:pt x="509" y="72"/>
                  </a:cubicBezTo>
                  <a:cubicBezTo>
                    <a:pt x="537" y="117"/>
                    <a:pt x="533" y="165"/>
                    <a:pt x="513" y="211"/>
                  </a:cubicBezTo>
                  <a:cubicBezTo>
                    <a:pt x="499" y="242"/>
                    <a:pt x="490" y="265"/>
                    <a:pt x="473" y="295"/>
                  </a:cubicBezTo>
                  <a:cubicBezTo>
                    <a:pt x="466" y="308"/>
                    <a:pt x="458" y="325"/>
                    <a:pt x="468" y="341"/>
                  </a:cubicBezTo>
                  <a:cubicBezTo>
                    <a:pt x="474" y="349"/>
                    <a:pt x="482" y="351"/>
                    <a:pt x="490" y="351"/>
                  </a:cubicBezTo>
                  <a:cubicBezTo>
                    <a:pt x="497" y="351"/>
                    <a:pt x="504" y="350"/>
                    <a:pt x="511" y="350"/>
                  </a:cubicBezTo>
                  <a:cubicBezTo>
                    <a:pt x="554" y="349"/>
                    <a:pt x="583" y="347"/>
                    <a:pt x="621" y="347"/>
                  </a:cubicBezTo>
                  <a:cubicBezTo>
                    <a:pt x="629" y="347"/>
                    <a:pt x="638" y="347"/>
                    <a:pt x="647" y="348"/>
                  </a:cubicBezTo>
                  <a:cubicBezTo>
                    <a:pt x="648" y="348"/>
                    <a:pt x="648" y="348"/>
                    <a:pt x="649" y="348"/>
                  </a:cubicBezTo>
                  <a:cubicBezTo>
                    <a:pt x="678" y="348"/>
                    <a:pt x="702" y="371"/>
                    <a:pt x="702" y="401"/>
                  </a:cubicBezTo>
                  <a:cubicBezTo>
                    <a:pt x="702" y="424"/>
                    <a:pt x="686" y="445"/>
                    <a:pt x="665" y="451"/>
                  </a:cubicBezTo>
                  <a:cubicBezTo>
                    <a:pt x="687" y="458"/>
                    <a:pt x="703" y="479"/>
                    <a:pt x="703" y="504"/>
                  </a:cubicBezTo>
                  <a:cubicBezTo>
                    <a:pt x="703" y="530"/>
                    <a:pt x="685" y="551"/>
                    <a:pt x="661" y="557"/>
                  </a:cubicBezTo>
                  <a:cubicBezTo>
                    <a:pt x="678" y="566"/>
                    <a:pt x="690" y="584"/>
                    <a:pt x="690" y="6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24563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7351408" y="1035544"/>
            <a:ext cx="4155270" cy="52358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83868" y="2032944"/>
            <a:ext cx="6549035" cy="4278094"/>
          </a:xfrm>
          <a:prstGeom prst="rect">
            <a:avLst/>
          </a:prstGeom>
          <a:noFill/>
        </p:spPr>
        <p:txBody>
          <a:bodyPr wrap="square" rtlCol="0">
            <a:spAutoFit/>
          </a:bodyPr>
          <a:lstStyle/>
          <a:p>
            <a:pPr marL="285750" indent="-285750">
              <a:buFont typeface="Wingdings" panose="05000000000000000000" pitchFamily="2" charset="2"/>
              <a:buChar char="ü"/>
            </a:pPr>
            <a:r>
              <a:rPr lang="zh-CN" altLang="en-US" sz="1600" dirty="0" smtClean="0"/>
              <a:t>通用</a:t>
            </a:r>
            <a:r>
              <a:rPr lang="zh-CN" altLang="en-US" sz="1600" dirty="0"/>
              <a:t>名：</a:t>
            </a:r>
            <a:r>
              <a:rPr lang="zh-CN" altLang="en-US" sz="1600" dirty="0">
                <a:solidFill>
                  <a:schemeClr val="accent1">
                    <a:lumMod val="75000"/>
                  </a:schemeClr>
                </a:solidFill>
                <a:latin typeface="+mn-ea"/>
              </a:rPr>
              <a:t>盐酸氨溴索喷雾</a:t>
            </a:r>
            <a:r>
              <a:rPr lang="zh-CN" altLang="en-US" sz="1600" dirty="0" smtClean="0">
                <a:solidFill>
                  <a:schemeClr val="accent1">
                    <a:lumMod val="75000"/>
                  </a:schemeClr>
                </a:solidFill>
                <a:latin typeface="+mn-ea"/>
              </a:rPr>
              <a:t>剂</a:t>
            </a:r>
            <a:endParaRPr lang="en-US" altLang="zh-CN" sz="1600" dirty="0" smtClean="0">
              <a:solidFill>
                <a:schemeClr val="accent1">
                  <a:lumMod val="75000"/>
                </a:schemeClr>
              </a:solidFill>
              <a:latin typeface="+mn-ea"/>
            </a:endParaRPr>
          </a:p>
          <a:p>
            <a:endParaRPr lang="en-US" altLang="zh-CN" sz="1600" dirty="0" smtClean="0">
              <a:solidFill>
                <a:schemeClr val="accent1"/>
              </a:solidFill>
              <a:latin typeface="+mn-ea"/>
            </a:endParaRPr>
          </a:p>
          <a:p>
            <a:pPr marL="285750" indent="-285750">
              <a:buFont typeface="Wingdings" panose="05000000000000000000" pitchFamily="2" charset="2"/>
              <a:buChar char="ü"/>
            </a:pPr>
            <a:r>
              <a:rPr lang="zh-CN" altLang="en-US" sz="1600" dirty="0">
                <a:latin typeface="+mn-ea"/>
              </a:rPr>
              <a:t>注册</a:t>
            </a:r>
            <a:r>
              <a:rPr lang="zh-CN" altLang="en-US" sz="1600" dirty="0" smtClean="0">
                <a:latin typeface="+mn-ea"/>
              </a:rPr>
              <a:t>规格：</a:t>
            </a:r>
            <a:r>
              <a:rPr lang="en-US" altLang="zh-CN" sz="1600" dirty="0">
                <a:solidFill>
                  <a:schemeClr val="accent1">
                    <a:lumMod val="75000"/>
                  </a:schemeClr>
                </a:solidFill>
                <a:latin typeface="+mn-ea"/>
              </a:rPr>
              <a:t>13.5ml</a:t>
            </a:r>
            <a:r>
              <a:rPr lang="zh-CN" altLang="en-US" sz="1600" dirty="0">
                <a:solidFill>
                  <a:schemeClr val="accent1">
                    <a:lumMod val="75000"/>
                  </a:schemeClr>
                </a:solidFill>
                <a:latin typeface="+mn-ea"/>
              </a:rPr>
              <a:t>：</a:t>
            </a:r>
            <a:r>
              <a:rPr lang="en-US" altLang="zh-CN" sz="1600" dirty="0">
                <a:solidFill>
                  <a:schemeClr val="accent1">
                    <a:lumMod val="75000"/>
                  </a:schemeClr>
                </a:solidFill>
                <a:latin typeface="+mn-ea"/>
              </a:rPr>
              <a:t>0.675g</a:t>
            </a:r>
            <a:r>
              <a:rPr lang="zh-CN" altLang="en-US" sz="1600" dirty="0">
                <a:solidFill>
                  <a:schemeClr val="accent1">
                    <a:lumMod val="75000"/>
                  </a:schemeClr>
                </a:solidFill>
                <a:latin typeface="+mn-ea"/>
              </a:rPr>
              <a:t>，每喷含盐酸氨溴索</a:t>
            </a:r>
            <a:r>
              <a:rPr lang="en-US" altLang="zh-CN" sz="1600" dirty="0">
                <a:solidFill>
                  <a:schemeClr val="accent1">
                    <a:lumMod val="75000"/>
                  </a:schemeClr>
                </a:solidFill>
                <a:latin typeface="+mn-ea"/>
              </a:rPr>
              <a:t>7.5mg</a:t>
            </a:r>
            <a:r>
              <a:rPr lang="zh-CN" altLang="en-US" sz="1600" dirty="0">
                <a:solidFill>
                  <a:schemeClr val="accent1">
                    <a:lumMod val="75000"/>
                  </a:schemeClr>
                </a:solidFill>
                <a:latin typeface="+mn-ea"/>
              </a:rPr>
              <a:t>，每瓶</a:t>
            </a:r>
            <a:r>
              <a:rPr lang="en-US" altLang="zh-CN" sz="1600" dirty="0">
                <a:solidFill>
                  <a:schemeClr val="accent1">
                    <a:lumMod val="75000"/>
                  </a:schemeClr>
                </a:solidFill>
                <a:latin typeface="+mn-ea"/>
              </a:rPr>
              <a:t>90</a:t>
            </a:r>
            <a:r>
              <a:rPr lang="zh-CN" altLang="en-US" sz="1600" dirty="0" smtClean="0">
                <a:solidFill>
                  <a:schemeClr val="accent1">
                    <a:lumMod val="75000"/>
                  </a:schemeClr>
                </a:solidFill>
                <a:latin typeface="+mn-ea"/>
              </a:rPr>
              <a:t>喷（</a:t>
            </a:r>
            <a:r>
              <a:rPr lang="en-US" altLang="zh-CN" sz="1600" dirty="0" smtClean="0">
                <a:solidFill>
                  <a:schemeClr val="accent1">
                    <a:lumMod val="75000"/>
                  </a:schemeClr>
                </a:solidFill>
                <a:latin typeface="+mn-ea"/>
              </a:rPr>
              <a:t>30</a:t>
            </a:r>
            <a:r>
              <a:rPr lang="zh-CN" altLang="en-US" sz="1600" dirty="0" smtClean="0">
                <a:solidFill>
                  <a:schemeClr val="accent1">
                    <a:lumMod val="75000"/>
                  </a:schemeClr>
                </a:solidFill>
                <a:latin typeface="+mn-ea"/>
              </a:rPr>
              <a:t>喷</a:t>
            </a:r>
            <a:r>
              <a:rPr lang="zh-CN" altLang="en-US" sz="1600" dirty="0">
                <a:solidFill>
                  <a:schemeClr val="accent1">
                    <a:lumMod val="75000"/>
                  </a:schemeClr>
                </a:solidFill>
                <a:latin typeface="+mn-ea"/>
              </a:rPr>
              <a:t>、</a:t>
            </a:r>
            <a:r>
              <a:rPr lang="en-US" altLang="zh-CN" sz="1600" dirty="0" smtClean="0">
                <a:solidFill>
                  <a:schemeClr val="accent1">
                    <a:lumMod val="75000"/>
                  </a:schemeClr>
                </a:solidFill>
                <a:latin typeface="+mn-ea"/>
              </a:rPr>
              <a:t>50</a:t>
            </a:r>
            <a:r>
              <a:rPr lang="zh-CN" altLang="en-US" sz="1600" dirty="0" smtClean="0">
                <a:solidFill>
                  <a:schemeClr val="accent1">
                    <a:lumMod val="75000"/>
                  </a:schemeClr>
                </a:solidFill>
                <a:latin typeface="+mn-ea"/>
              </a:rPr>
              <a:t>喷桃子味预计</a:t>
            </a:r>
            <a:r>
              <a:rPr lang="en-US" altLang="zh-CN" sz="1600" dirty="0" smtClean="0">
                <a:solidFill>
                  <a:schemeClr val="accent1">
                    <a:lumMod val="75000"/>
                  </a:schemeClr>
                </a:solidFill>
                <a:latin typeface="+mn-ea"/>
              </a:rPr>
              <a:t>Q4</a:t>
            </a:r>
            <a:r>
              <a:rPr lang="zh-CN" altLang="en-US" sz="1600" dirty="0" smtClean="0">
                <a:solidFill>
                  <a:schemeClr val="accent1">
                    <a:lumMod val="75000"/>
                  </a:schemeClr>
                </a:solidFill>
                <a:latin typeface="+mn-ea"/>
              </a:rPr>
              <a:t>获批）</a:t>
            </a:r>
            <a:endParaRPr lang="en-US" altLang="zh-CN" sz="1600" dirty="0">
              <a:solidFill>
                <a:schemeClr val="accent1">
                  <a:lumMod val="75000"/>
                </a:schemeClr>
              </a:solidFill>
              <a:latin typeface="+mn-ea"/>
            </a:endParaRPr>
          </a:p>
          <a:p>
            <a:pPr marL="285750" indent="-285750">
              <a:buFont typeface="Wingdings" panose="05000000000000000000" pitchFamily="2" charset="2"/>
              <a:buChar char="ü"/>
            </a:pPr>
            <a:endParaRPr lang="en-US" altLang="zh-CN" sz="1600" dirty="0" smtClean="0">
              <a:solidFill>
                <a:schemeClr val="accent1"/>
              </a:solidFill>
              <a:latin typeface="+mn-ea"/>
            </a:endParaRPr>
          </a:p>
          <a:p>
            <a:pPr marL="285750" indent="-285750">
              <a:buFont typeface="Wingdings" panose="05000000000000000000" pitchFamily="2" charset="2"/>
              <a:buChar char="ü"/>
            </a:pPr>
            <a:r>
              <a:rPr lang="zh-CN" altLang="en-US" sz="1600" dirty="0" smtClean="0">
                <a:latin typeface="+mn-ea"/>
              </a:rPr>
              <a:t>中国大陆首次上市时间：</a:t>
            </a:r>
            <a:r>
              <a:rPr lang="en-US" altLang="zh-CN" sz="1600" dirty="0">
                <a:solidFill>
                  <a:schemeClr val="accent1">
                    <a:lumMod val="75000"/>
                  </a:schemeClr>
                </a:solidFill>
                <a:latin typeface="+mn-ea"/>
              </a:rPr>
              <a:t>2021</a:t>
            </a:r>
            <a:r>
              <a:rPr lang="zh-CN" altLang="en-US" sz="1600" dirty="0">
                <a:solidFill>
                  <a:schemeClr val="accent1">
                    <a:lumMod val="75000"/>
                  </a:schemeClr>
                </a:solidFill>
                <a:latin typeface="+mn-ea"/>
              </a:rPr>
              <a:t>年</a:t>
            </a:r>
            <a:r>
              <a:rPr lang="en-US" altLang="zh-CN" sz="1600" dirty="0">
                <a:solidFill>
                  <a:schemeClr val="accent1">
                    <a:lumMod val="75000"/>
                  </a:schemeClr>
                </a:solidFill>
                <a:latin typeface="+mn-ea"/>
              </a:rPr>
              <a:t>7</a:t>
            </a:r>
            <a:r>
              <a:rPr lang="zh-CN" altLang="en-US" sz="1600" dirty="0">
                <a:solidFill>
                  <a:schemeClr val="accent1">
                    <a:lumMod val="75000"/>
                  </a:schemeClr>
                </a:solidFill>
                <a:latin typeface="+mn-ea"/>
              </a:rPr>
              <a:t>月</a:t>
            </a:r>
            <a:r>
              <a:rPr lang="en-US" altLang="zh-CN" sz="1600" dirty="0">
                <a:solidFill>
                  <a:schemeClr val="accent1">
                    <a:lumMod val="75000"/>
                  </a:schemeClr>
                </a:solidFill>
                <a:latin typeface="+mn-ea"/>
              </a:rPr>
              <a:t>28</a:t>
            </a:r>
            <a:r>
              <a:rPr lang="zh-CN" altLang="en-US" sz="1600" dirty="0">
                <a:solidFill>
                  <a:schemeClr val="accent1">
                    <a:lumMod val="75000"/>
                  </a:schemeClr>
                </a:solidFill>
                <a:latin typeface="+mn-ea"/>
              </a:rPr>
              <a:t>日</a:t>
            </a:r>
            <a:endParaRPr lang="en-US" altLang="zh-CN" sz="1600" dirty="0">
              <a:solidFill>
                <a:schemeClr val="accent1">
                  <a:lumMod val="75000"/>
                </a:schemeClr>
              </a:solidFill>
              <a:latin typeface="+mn-ea"/>
            </a:endParaRPr>
          </a:p>
          <a:p>
            <a:pPr marL="285750" indent="-285750">
              <a:buFont typeface="Wingdings" panose="05000000000000000000" pitchFamily="2" charset="2"/>
              <a:buChar char="ü"/>
            </a:pPr>
            <a:endParaRPr lang="en-US" altLang="zh-CN" sz="1600" dirty="0" smtClean="0">
              <a:solidFill>
                <a:schemeClr val="accent1"/>
              </a:solidFill>
              <a:latin typeface="+mn-ea"/>
            </a:endParaRPr>
          </a:p>
          <a:p>
            <a:pPr marL="285750" indent="-285750">
              <a:buFont typeface="Wingdings" panose="05000000000000000000" pitchFamily="2" charset="2"/>
              <a:buChar char="ü"/>
            </a:pPr>
            <a:r>
              <a:rPr lang="zh-CN" altLang="en-US" sz="1600" dirty="0" smtClean="0">
                <a:latin typeface="+mn-ea"/>
              </a:rPr>
              <a:t>目前大陆地区通用名药品的上市情况：</a:t>
            </a:r>
            <a:r>
              <a:rPr lang="zh-CN" altLang="en-US" sz="1600" dirty="0">
                <a:solidFill>
                  <a:schemeClr val="accent1">
                    <a:lumMod val="75000"/>
                  </a:schemeClr>
                </a:solidFill>
                <a:latin typeface="+mn-ea"/>
              </a:rPr>
              <a:t>独家</a:t>
            </a:r>
            <a:endParaRPr lang="en-US" altLang="zh-CN" sz="1600" dirty="0">
              <a:solidFill>
                <a:schemeClr val="accent1">
                  <a:lumMod val="75000"/>
                </a:schemeClr>
              </a:solidFill>
              <a:latin typeface="+mn-ea"/>
            </a:endParaRPr>
          </a:p>
          <a:p>
            <a:pPr marL="285750" indent="-285750">
              <a:buFont typeface="Wingdings" panose="05000000000000000000" pitchFamily="2" charset="2"/>
              <a:buChar char="ü"/>
            </a:pPr>
            <a:endParaRPr lang="en-US" altLang="zh-CN" sz="1600" dirty="0" smtClean="0">
              <a:solidFill>
                <a:schemeClr val="accent1"/>
              </a:solidFill>
              <a:latin typeface="+mn-ea"/>
            </a:endParaRPr>
          </a:p>
          <a:p>
            <a:pPr marL="285750" indent="-285750">
              <a:buFont typeface="Wingdings" panose="05000000000000000000" pitchFamily="2" charset="2"/>
              <a:buChar char="ü"/>
            </a:pPr>
            <a:r>
              <a:rPr lang="zh-CN" altLang="en-US" sz="1600" dirty="0" smtClean="0">
                <a:latin typeface="+mn-ea"/>
              </a:rPr>
              <a:t>全球首个上市国家</a:t>
            </a:r>
            <a:r>
              <a:rPr lang="en-US" altLang="zh-CN" sz="1600" dirty="0" smtClean="0">
                <a:latin typeface="+mn-ea"/>
              </a:rPr>
              <a:t>/</a:t>
            </a:r>
            <a:r>
              <a:rPr lang="zh-CN" altLang="en-US" sz="1600" dirty="0" smtClean="0">
                <a:latin typeface="+mn-ea"/>
              </a:rPr>
              <a:t>地区及上市时间：</a:t>
            </a:r>
            <a:r>
              <a:rPr lang="zh-CN" altLang="en-US" sz="1600" dirty="0">
                <a:solidFill>
                  <a:schemeClr val="accent1">
                    <a:lumMod val="75000"/>
                  </a:schemeClr>
                </a:solidFill>
                <a:latin typeface="+mn-ea"/>
              </a:rPr>
              <a:t>中国，</a:t>
            </a:r>
            <a:r>
              <a:rPr lang="en-US" altLang="zh-CN" sz="1600" dirty="0">
                <a:solidFill>
                  <a:schemeClr val="accent1">
                    <a:lumMod val="75000"/>
                  </a:schemeClr>
                </a:solidFill>
                <a:latin typeface="+mn-ea"/>
              </a:rPr>
              <a:t>2021</a:t>
            </a:r>
            <a:r>
              <a:rPr lang="zh-CN" altLang="en-US" sz="1600" dirty="0">
                <a:solidFill>
                  <a:schemeClr val="accent1">
                    <a:lumMod val="75000"/>
                  </a:schemeClr>
                </a:solidFill>
                <a:latin typeface="+mn-ea"/>
              </a:rPr>
              <a:t>年</a:t>
            </a:r>
            <a:r>
              <a:rPr lang="en-US" altLang="zh-CN" sz="1600" dirty="0">
                <a:solidFill>
                  <a:schemeClr val="accent1">
                    <a:lumMod val="75000"/>
                  </a:schemeClr>
                </a:solidFill>
                <a:latin typeface="+mn-ea"/>
              </a:rPr>
              <a:t>7</a:t>
            </a:r>
            <a:r>
              <a:rPr lang="zh-CN" altLang="en-US" sz="1600" dirty="0">
                <a:solidFill>
                  <a:schemeClr val="accent1">
                    <a:lumMod val="75000"/>
                  </a:schemeClr>
                </a:solidFill>
                <a:latin typeface="+mn-ea"/>
              </a:rPr>
              <a:t>月</a:t>
            </a:r>
            <a:r>
              <a:rPr lang="en-US" altLang="zh-CN" sz="1600" dirty="0">
                <a:solidFill>
                  <a:schemeClr val="accent1">
                    <a:lumMod val="75000"/>
                  </a:schemeClr>
                </a:solidFill>
                <a:latin typeface="+mn-ea"/>
              </a:rPr>
              <a:t>28</a:t>
            </a:r>
            <a:r>
              <a:rPr lang="zh-CN" altLang="en-US" sz="1600" dirty="0">
                <a:solidFill>
                  <a:schemeClr val="accent1">
                    <a:lumMod val="75000"/>
                  </a:schemeClr>
                </a:solidFill>
                <a:latin typeface="+mn-ea"/>
              </a:rPr>
              <a:t>日</a:t>
            </a:r>
            <a:endParaRPr lang="en-US" altLang="zh-CN" sz="1600" dirty="0">
              <a:solidFill>
                <a:schemeClr val="accent1">
                  <a:lumMod val="75000"/>
                </a:schemeClr>
              </a:solidFill>
              <a:latin typeface="+mn-ea"/>
            </a:endParaRPr>
          </a:p>
          <a:p>
            <a:pPr marL="285750" indent="-285750">
              <a:buFont typeface="Wingdings" panose="05000000000000000000" pitchFamily="2" charset="2"/>
              <a:buChar char="ü"/>
            </a:pPr>
            <a:endParaRPr lang="en-US" altLang="zh-CN" sz="1600" dirty="0" smtClean="0">
              <a:solidFill>
                <a:schemeClr val="accent1"/>
              </a:solidFill>
              <a:latin typeface="+mn-ea"/>
            </a:endParaRPr>
          </a:p>
          <a:p>
            <a:pPr marL="285750" indent="-285750">
              <a:buFont typeface="Wingdings" panose="05000000000000000000" pitchFamily="2" charset="2"/>
              <a:buChar char="ü"/>
            </a:pPr>
            <a:r>
              <a:rPr lang="zh-CN" altLang="en-US" sz="1600" dirty="0" smtClean="0">
                <a:latin typeface="+mn-ea"/>
              </a:rPr>
              <a:t>是否为</a:t>
            </a:r>
            <a:r>
              <a:rPr lang="en-US" altLang="zh-CN" sz="1600" dirty="0" smtClean="0">
                <a:latin typeface="+mn-ea"/>
              </a:rPr>
              <a:t>OTC</a:t>
            </a:r>
            <a:r>
              <a:rPr lang="zh-CN" altLang="en-US" sz="1600" dirty="0" smtClean="0">
                <a:latin typeface="+mn-ea"/>
              </a:rPr>
              <a:t>药品：</a:t>
            </a:r>
            <a:r>
              <a:rPr lang="zh-CN" altLang="en-US" sz="1600" dirty="0">
                <a:solidFill>
                  <a:schemeClr val="accent1">
                    <a:lumMod val="75000"/>
                  </a:schemeClr>
                </a:solidFill>
                <a:latin typeface="+mn-ea"/>
              </a:rPr>
              <a:t>否</a:t>
            </a:r>
            <a:endParaRPr lang="en-US" altLang="zh-CN" sz="1600" dirty="0">
              <a:solidFill>
                <a:schemeClr val="accent1">
                  <a:lumMod val="75000"/>
                </a:schemeClr>
              </a:solidFill>
              <a:latin typeface="+mn-ea"/>
            </a:endParaRPr>
          </a:p>
          <a:p>
            <a:endParaRPr lang="en-US" altLang="zh-CN" sz="1600" dirty="0" smtClean="0">
              <a:latin typeface="+mn-ea"/>
            </a:endParaRPr>
          </a:p>
          <a:p>
            <a:pPr marL="285750" indent="-285750">
              <a:buFont typeface="Wingdings" panose="05000000000000000000" pitchFamily="2" charset="2"/>
              <a:buChar char="ü"/>
            </a:pPr>
            <a:r>
              <a:rPr lang="zh-CN" altLang="en-US" sz="1600" dirty="0" smtClean="0">
                <a:latin typeface="+mn-ea"/>
              </a:rPr>
              <a:t>适应症</a:t>
            </a:r>
            <a:r>
              <a:rPr lang="zh-CN" altLang="en-US" sz="1600" dirty="0">
                <a:latin typeface="+mn-ea"/>
              </a:rPr>
              <a:t>：</a:t>
            </a:r>
            <a:r>
              <a:rPr lang="zh-CN" altLang="en-US" sz="1600" dirty="0">
                <a:solidFill>
                  <a:schemeClr val="accent1">
                    <a:lumMod val="75000"/>
                  </a:schemeClr>
                </a:solidFill>
                <a:latin typeface="+mn-ea"/>
              </a:rPr>
              <a:t>适用于</a:t>
            </a:r>
            <a:r>
              <a:rPr lang="en-US" altLang="zh-CN" sz="1600" dirty="0">
                <a:solidFill>
                  <a:schemeClr val="accent1">
                    <a:lumMod val="75000"/>
                  </a:schemeClr>
                </a:solidFill>
                <a:latin typeface="+mn-ea"/>
              </a:rPr>
              <a:t>2-6</a:t>
            </a:r>
            <a:r>
              <a:rPr lang="zh-CN" altLang="en-US" sz="1600" dirty="0">
                <a:solidFill>
                  <a:schemeClr val="accent1">
                    <a:lumMod val="75000"/>
                  </a:schemeClr>
                </a:solidFill>
                <a:latin typeface="+mn-ea"/>
              </a:rPr>
              <a:t>岁儿童的痰液粘稠及排痰困难</a:t>
            </a:r>
            <a:endParaRPr lang="en-US" altLang="zh-CN" sz="1600" dirty="0">
              <a:solidFill>
                <a:schemeClr val="accent1">
                  <a:lumMod val="75000"/>
                </a:schemeClr>
              </a:solidFill>
              <a:latin typeface="+mn-ea"/>
            </a:endParaRPr>
          </a:p>
          <a:p>
            <a:pPr marL="285750" indent="-285750">
              <a:buFont typeface="Wingdings" panose="05000000000000000000" pitchFamily="2" charset="2"/>
              <a:buChar char="ü"/>
            </a:pPr>
            <a:endParaRPr lang="en-US" altLang="zh-CN" sz="1600" dirty="0" smtClean="0">
              <a:latin typeface="+mn-ea"/>
            </a:endParaRPr>
          </a:p>
          <a:p>
            <a:pPr marL="285750" indent="-285750">
              <a:buFont typeface="Wingdings" panose="05000000000000000000" pitchFamily="2" charset="2"/>
              <a:buChar char="ü"/>
            </a:pPr>
            <a:r>
              <a:rPr lang="zh-CN" altLang="en-US" sz="1600" dirty="0" smtClean="0">
                <a:latin typeface="+mn-ea"/>
              </a:rPr>
              <a:t>用量</a:t>
            </a:r>
            <a:r>
              <a:rPr lang="zh-CN" altLang="en-US" sz="1600" dirty="0">
                <a:latin typeface="+mn-ea"/>
              </a:rPr>
              <a:t>：</a:t>
            </a:r>
            <a:r>
              <a:rPr lang="zh-CN" altLang="en-US" sz="1600" dirty="0">
                <a:solidFill>
                  <a:schemeClr val="accent1">
                    <a:lumMod val="75000"/>
                  </a:schemeClr>
                </a:solidFill>
                <a:latin typeface="+mn-ea"/>
              </a:rPr>
              <a:t>每次</a:t>
            </a:r>
            <a:r>
              <a:rPr lang="en-US" altLang="zh-CN" sz="1600" dirty="0">
                <a:solidFill>
                  <a:schemeClr val="accent1">
                    <a:lumMod val="75000"/>
                  </a:schemeClr>
                </a:solidFill>
                <a:latin typeface="+mn-ea"/>
              </a:rPr>
              <a:t>2</a:t>
            </a:r>
            <a:r>
              <a:rPr lang="zh-CN" altLang="en-US" sz="1600" dirty="0">
                <a:solidFill>
                  <a:schemeClr val="accent1">
                    <a:lumMod val="75000"/>
                  </a:schemeClr>
                </a:solidFill>
                <a:latin typeface="+mn-ea"/>
              </a:rPr>
              <a:t>喷（</a:t>
            </a:r>
            <a:r>
              <a:rPr lang="en-US" altLang="zh-CN" sz="1600" dirty="0">
                <a:solidFill>
                  <a:schemeClr val="accent1">
                    <a:lumMod val="75000"/>
                  </a:schemeClr>
                </a:solidFill>
                <a:latin typeface="+mn-ea"/>
              </a:rPr>
              <a:t>15mg</a:t>
            </a:r>
            <a:r>
              <a:rPr lang="zh-CN" altLang="en-US" sz="1600" dirty="0">
                <a:solidFill>
                  <a:schemeClr val="accent1">
                    <a:lumMod val="75000"/>
                  </a:schemeClr>
                </a:solidFill>
                <a:latin typeface="+mn-ea"/>
              </a:rPr>
              <a:t>），每日</a:t>
            </a:r>
            <a:r>
              <a:rPr lang="en-US" altLang="zh-CN" sz="1600" dirty="0">
                <a:solidFill>
                  <a:schemeClr val="accent1">
                    <a:lumMod val="75000"/>
                  </a:schemeClr>
                </a:solidFill>
                <a:latin typeface="+mn-ea"/>
              </a:rPr>
              <a:t>3</a:t>
            </a:r>
            <a:r>
              <a:rPr lang="zh-CN" altLang="en-US" sz="1600" dirty="0">
                <a:solidFill>
                  <a:schemeClr val="accent1">
                    <a:lumMod val="75000"/>
                  </a:schemeClr>
                </a:solidFill>
                <a:latin typeface="+mn-ea"/>
              </a:rPr>
              <a:t>次</a:t>
            </a:r>
            <a:endParaRPr lang="en-US" altLang="zh-CN" sz="1600" dirty="0">
              <a:solidFill>
                <a:schemeClr val="accent1">
                  <a:lumMod val="75000"/>
                </a:schemeClr>
              </a:solidFill>
              <a:latin typeface="+mn-ea"/>
            </a:endParaRPr>
          </a:p>
          <a:p>
            <a:pPr marL="285750" indent="-285750">
              <a:buFont typeface="Wingdings" panose="05000000000000000000" pitchFamily="2" charset="2"/>
              <a:buChar char="ü"/>
            </a:pPr>
            <a:endParaRPr lang="en-US" altLang="zh-CN" sz="1600" dirty="0">
              <a:solidFill>
                <a:schemeClr val="accent1">
                  <a:lumMod val="75000"/>
                </a:schemeClr>
              </a:solidFill>
              <a:latin typeface="+mn-ea"/>
            </a:endParaRPr>
          </a:p>
        </p:txBody>
      </p:sp>
      <p:sp>
        <p:nvSpPr>
          <p:cNvPr id="13" name="灯片编号占位符 2"/>
          <p:cNvSpPr>
            <a:spLocks noGrp="1"/>
          </p:cNvSpPr>
          <p:nvPr>
            <p:ph type="sldNum" sz="quarter" idx="12"/>
          </p:nvPr>
        </p:nvSpPr>
        <p:spPr>
          <a:xfrm>
            <a:off x="-2416629" y="6452058"/>
            <a:ext cx="2909888" cy="206381"/>
          </a:xfrm>
        </p:spPr>
        <p:txBody>
          <a:bodyPr/>
          <a:lstStyle/>
          <a:p>
            <a:r>
              <a:rPr lang="en-US" altLang="zh-CN" dirty="0" smtClean="0"/>
              <a:t>1</a:t>
            </a:r>
            <a:endParaRPr lang="zh-CN" altLang="en-US" dirty="0"/>
          </a:p>
        </p:txBody>
      </p:sp>
      <p:sp>
        <p:nvSpPr>
          <p:cNvPr id="15" name="Rounded Rectangle 12"/>
          <p:cNvSpPr/>
          <p:nvPr/>
        </p:nvSpPr>
        <p:spPr>
          <a:xfrm>
            <a:off x="9764924" y="6271380"/>
            <a:ext cx="2110289" cy="387060"/>
          </a:xfrm>
          <a:prstGeom prst="roundRect">
            <a:avLst/>
          </a:prstGeom>
          <a:solidFill>
            <a:srgbClr val="56A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600" b="1" dirty="0" smtClean="0">
                <a:solidFill>
                  <a:schemeClr val="bg1"/>
                </a:solidFill>
                <a:latin typeface="Calibri" panose="020F0502020204030204" pitchFamily="34" charset="0"/>
                <a:ea typeface="微软雅黑" panose="020B0503020204020204" pitchFamily="34" charset="-122"/>
                <a:cs typeface="Calibri" panose="020F0502020204030204" pitchFamily="34" charset="0"/>
              </a:rPr>
              <a:t>儿童专用药</a:t>
            </a:r>
            <a:endParaRPr lang="en-US" altLang="zh-CN" sz="16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4" name="矩形 13"/>
          <p:cNvSpPr/>
          <p:nvPr/>
        </p:nvSpPr>
        <p:spPr>
          <a:xfrm>
            <a:off x="254100" y="475852"/>
            <a:ext cx="7249100" cy="461665"/>
          </a:xfrm>
          <a:prstGeom prst="rect">
            <a:avLst/>
          </a:prstGeom>
        </p:spPr>
        <p:txBody>
          <a:bodyPr wrap="none">
            <a:spAutoFit/>
          </a:bodyPr>
          <a:lstStyle/>
          <a:p>
            <a:r>
              <a:rPr lang="zh-CN" altLang="en-US" sz="2400" b="1" dirty="0" smtClean="0">
                <a:latin typeface="+mn-ea"/>
              </a:rPr>
              <a:t>盐酸氨溴索喷雾剂</a:t>
            </a:r>
            <a:r>
              <a:rPr lang="en-US" altLang="zh-CN" sz="2400" b="1" dirty="0" smtClean="0">
                <a:latin typeface="+mn-ea"/>
              </a:rPr>
              <a:t>-</a:t>
            </a:r>
            <a:r>
              <a:rPr lang="zh-CN" altLang="en-US" sz="2400" b="1" dirty="0" smtClean="0">
                <a:latin typeface="+mn-ea"/>
              </a:rPr>
              <a:t>儿童专用药，作为</a:t>
            </a:r>
            <a:r>
              <a:rPr lang="en-US" altLang="zh-CN" sz="2400" b="1" dirty="0" smtClean="0">
                <a:latin typeface="+mn-ea"/>
              </a:rPr>
              <a:t>2.4</a:t>
            </a:r>
            <a:r>
              <a:rPr lang="zh-CN" altLang="en-US" sz="2400" b="1" dirty="0" smtClean="0">
                <a:latin typeface="+mn-ea"/>
              </a:rPr>
              <a:t>类新药获批</a:t>
            </a:r>
            <a:endParaRPr lang="zh-CN" altLang="en-US" sz="2400" b="1" dirty="0">
              <a:latin typeface="+mn-ea"/>
            </a:endParaRPr>
          </a:p>
        </p:txBody>
      </p:sp>
      <p:sp>
        <p:nvSpPr>
          <p:cNvPr id="16" name="矩形 15"/>
          <p:cNvSpPr/>
          <p:nvPr/>
        </p:nvSpPr>
        <p:spPr>
          <a:xfrm>
            <a:off x="327252" y="1221339"/>
            <a:ext cx="6649434" cy="615553"/>
          </a:xfrm>
          <a:prstGeom prst="rect">
            <a:avLst/>
          </a:prstGeom>
          <a:solidFill>
            <a:schemeClr val="accent1">
              <a:lumMod val="75000"/>
            </a:schemeClr>
          </a:solidFill>
        </p:spPr>
        <p:txBody>
          <a:bodyPr wrap="square">
            <a:spAutoFit/>
          </a:bodyPr>
          <a:lstStyle/>
          <a:p>
            <a:r>
              <a:rPr lang="zh-CN" altLang="en-US" b="1" dirty="0">
                <a:solidFill>
                  <a:schemeClr val="bg1"/>
                </a:solidFill>
                <a:latin typeface="+mn-ea"/>
              </a:rPr>
              <a:t>参照药品建议</a:t>
            </a:r>
            <a:r>
              <a:rPr lang="zh-CN" altLang="en-US" dirty="0" smtClean="0">
                <a:solidFill>
                  <a:schemeClr val="bg1"/>
                </a:solidFill>
                <a:latin typeface="+mn-ea"/>
              </a:rPr>
              <a:t>：</a:t>
            </a:r>
            <a:r>
              <a:rPr lang="zh-CN" altLang="en-US" b="1" dirty="0" smtClean="0">
                <a:solidFill>
                  <a:schemeClr val="bg1"/>
                </a:solidFill>
                <a:latin typeface="+mn-ea"/>
              </a:rPr>
              <a:t>盐酸</a:t>
            </a:r>
            <a:r>
              <a:rPr lang="zh-CN" altLang="en-US" b="1" dirty="0">
                <a:solidFill>
                  <a:schemeClr val="bg1"/>
                </a:solidFill>
                <a:latin typeface="+mn-ea"/>
              </a:rPr>
              <a:t>氨溴索</a:t>
            </a:r>
            <a:r>
              <a:rPr lang="zh-CN" altLang="en-US" b="1" dirty="0" smtClean="0">
                <a:solidFill>
                  <a:schemeClr val="bg1"/>
                </a:solidFill>
                <a:latin typeface="+mn-ea"/>
              </a:rPr>
              <a:t>滴剂</a:t>
            </a:r>
            <a:endParaRPr lang="en-US" altLang="zh-CN" dirty="0">
              <a:solidFill>
                <a:schemeClr val="bg1"/>
              </a:solidFill>
              <a:latin typeface="+mn-ea"/>
            </a:endParaRPr>
          </a:p>
          <a:p>
            <a:r>
              <a:rPr lang="zh-CN" altLang="en-US" sz="1600" dirty="0" smtClean="0">
                <a:solidFill>
                  <a:schemeClr val="bg1"/>
                </a:solidFill>
                <a:latin typeface="+mn-ea"/>
              </a:rPr>
              <a:t>目录内口服制剂中的儿童</a:t>
            </a:r>
            <a:r>
              <a:rPr lang="zh-CN" altLang="en-US" sz="1600" dirty="0">
                <a:solidFill>
                  <a:schemeClr val="bg1"/>
                </a:solidFill>
                <a:latin typeface="+mn-ea"/>
              </a:rPr>
              <a:t>专用药</a:t>
            </a:r>
            <a:r>
              <a:rPr lang="zh-CN" altLang="en-US" sz="1600" dirty="0" smtClean="0">
                <a:solidFill>
                  <a:schemeClr val="bg1"/>
                </a:solidFill>
                <a:latin typeface="+mn-ea"/>
              </a:rPr>
              <a:t>，相同的浓缩</a:t>
            </a:r>
            <a:r>
              <a:rPr lang="zh-CN" altLang="en-US" sz="1600" dirty="0">
                <a:solidFill>
                  <a:schemeClr val="bg1"/>
                </a:solidFill>
                <a:latin typeface="+mn-ea"/>
              </a:rPr>
              <a:t>剂型，药物化学成分</a:t>
            </a:r>
            <a:r>
              <a:rPr lang="zh-CN" altLang="en-US" sz="1600" dirty="0" smtClean="0">
                <a:solidFill>
                  <a:schemeClr val="bg1"/>
                </a:solidFill>
                <a:latin typeface="+mn-ea"/>
              </a:rPr>
              <a:t>一致</a:t>
            </a:r>
            <a:endParaRPr lang="zh-CN" altLang="en-US" sz="1600" dirty="0">
              <a:solidFill>
                <a:schemeClr val="bg1"/>
              </a:solidFill>
              <a:latin typeface="+mn-ea"/>
            </a:endParaRPr>
          </a:p>
        </p:txBody>
      </p:sp>
      <p:sp>
        <p:nvSpPr>
          <p:cNvPr id="17" name="矩形 16"/>
          <p:cNvSpPr/>
          <p:nvPr/>
        </p:nvSpPr>
        <p:spPr>
          <a:xfrm>
            <a:off x="7333303" y="1035543"/>
            <a:ext cx="4041833" cy="1154162"/>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zh-CN" altLang="en-US" sz="1600" dirty="0">
                <a:latin typeface="+mn-ea"/>
              </a:rPr>
              <a:t>用法</a:t>
            </a:r>
            <a:r>
              <a:rPr lang="zh-CN" altLang="en-US" dirty="0">
                <a:latin typeface="+mn-ea"/>
              </a:rPr>
              <a:t>：</a:t>
            </a:r>
            <a:r>
              <a:rPr lang="zh-CN" altLang="en-US" sz="1400" dirty="0">
                <a:solidFill>
                  <a:schemeClr val="accent1">
                    <a:lumMod val="75000"/>
                  </a:schemeClr>
                </a:solidFill>
                <a:latin typeface="+mn-ea"/>
              </a:rPr>
              <a:t>在首次使用本品之前，除去帽盖</a:t>
            </a:r>
            <a:r>
              <a:rPr lang="zh-CN" altLang="en-US" sz="1400" dirty="0" smtClean="0">
                <a:solidFill>
                  <a:schemeClr val="accent1">
                    <a:lumMod val="75000"/>
                  </a:schemeClr>
                </a:solidFill>
                <a:latin typeface="+mn-ea"/>
              </a:rPr>
              <a:t>，弃</a:t>
            </a:r>
            <a:r>
              <a:rPr lang="zh-CN" altLang="en-US" sz="1400" dirty="0">
                <a:solidFill>
                  <a:schemeClr val="accent1">
                    <a:lumMod val="75000"/>
                  </a:schemeClr>
                </a:solidFill>
                <a:latin typeface="+mn-ea"/>
              </a:rPr>
              <a:t>去前</a:t>
            </a:r>
            <a:r>
              <a:rPr lang="en-US" altLang="zh-CN" sz="1400" dirty="0">
                <a:solidFill>
                  <a:schemeClr val="accent1">
                    <a:lumMod val="75000"/>
                  </a:schemeClr>
                </a:solidFill>
                <a:latin typeface="+mn-ea"/>
              </a:rPr>
              <a:t>5</a:t>
            </a:r>
            <a:r>
              <a:rPr lang="zh-CN" altLang="en-US" sz="1400" dirty="0">
                <a:solidFill>
                  <a:schemeClr val="accent1">
                    <a:lumMod val="75000"/>
                  </a:schemeClr>
                </a:solidFill>
                <a:latin typeface="+mn-ea"/>
              </a:rPr>
              <a:t>喷</a:t>
            </a:r>
            <a:r>
              <a:rPr lang="zh-CN" altLang="en-US" sz="1400" dirty="0" smtClean="0">
                <a:solidFill>
                  <a:schemeClr val="accent1">
                    <a:lumMod val="75000"/>
                  </a:schemeClr>
                </a:solidFill>
                <a:latin typeface="+mn-ea"/>
              </a:rPr>
              <a:t>后 </a:t>
            </a:r>
            <a:r>
              <a:rPr lang="zh-CN" altLang="en-US" sz="1400" b="1" dirty="0" smtClean="0">
                <a:solidFill>
                  <a:schemeClr val="accent1">
                    <a:lumMod val="75000"/>
                  </a:schemeClr>
                </a:solidFill>
                <a:latin typeface="+mn-ea"/>
              </a:rPr>
              <a:t>将</a:t>
            </a:r>
            <a:r>
              <a:rPr lang="zh-CN" altLang="en-US" sz="1400" b="1" dirty="0">
                <a:solidFill>
                  <a:schemeClr val="accent1">
                    <a:lumMod val="75000"/>
                  </a:schemeClr>
                </a:solidFill>
                <a:latin typeface="+mn-ea"/>
              </a:rPr>
              <a:t>喷杆放入张开的嘴中，再按压喷雾泵</a:t>
            </a:r>
            <a:r>
              <a:rPr lang="zh-CN" altLang="en-US" sz="1400" dirty="0">
                <a:solidFill>
                  <a:schemeClr val="accent1">
                    <a:lumMod val="75000"/>
                  </a:schemeClr>
                </a:solidFill>
                <a:latin typeface="+mn-ea"/>
              </a:rPr>
              <a:t>，并</a:t>
            </a:r>
            <a:r>
              <a:rPr lang="zh-CN" altLang="en-US" sz="1400" dirty="0" smtClean="0">
                <a:solidFill>
                  <a:schemeClr val="accent1">
                    <a:lumMod val="75000"/>
                  </a:schemeClr>
                </a:solidFill>
                <a:latin typeface="+mn-ea"/>
              </a:rPr>
              <a:t>进行 </a:t>
            </a:r>
            <a:r>
              <a:rPr lang="zh-CN" altLang="en-US" sz="1400" b="1" dirty="0" smtClean="0">
                <a:solidFill>
                  <a:schemeClr val="accent1">
                    <a:lumMod val="75000"/>
                  </a:schemeClr>
                </a:solidFill>
                <a:latin typeface="+mn-ea"/>
              </a:rPr>
              <a:t>吞咽</a:t>
            </a:r>
            <a:r>
              <a:rPr lang="zh-CN" altLang="en-US" sz="1400" dirty="0" smtClean="0">
                <a:solidFill>
                  <a:schemeClr val="accent1">
                    <a:lumMod val="75000"/>
                  </a:schemeClr>
                </a:solidFill>
                <a:latin typeface="+mn-ea"/>
              </a:rPr>
              <a:t>。</a:t>
            </a:r>
            <a:endParaRPr lang="en-US" altLang="zh-CN" sz="1600" dirty="0">
              <a:solidFill>
                <a:schemeClr val="accent1">
                  <a:lumMod val="75000"/>
                </a:schemeClr>
              </a:solidFill>
              <a:latin typeface="+mn-ea"/>
            </a:endParaRPr>
          </a:p>
        </p:txBody>
      </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7365" y="2189705"/>
            <a:ext cx="2224728" cy="3493381"/>
          </a:xfrm>
          <a:prstGeom prst="rect">
            <a:avLst/>
          </a:prstGeom>
        </p:spPr>
      </p:pic>
      <p:pic>
        <p:nvPicPr>
          <p:cNvPr id="19" name="图片 18" descr="瓶子0"/>
          <p:cNvPicPr>
            <a:picLocks noChangeAspect="1"/>
          </p:cNvPicPr>
          <p:nvPr/>
        </p:nvPicPr>
        <p:blipFill>
          <a:blip r:embed="rId3"/>
          <a:stretch>
            <a:fillRect/>
          </a:stretch>
        </p:blipFill>
        <p:spPr>
          <a:xfrm>
            <a:off x="8085327" y="3643984"/>
            <a:ext cx="826955" cy="2215557"/>
          </a:xfrm>
          <a:prstGeom prst="rect">
            <a:avLst/>
          </a:prstGeom>
        </p:spPr>
      </p:pic>
      <p:cxnSp>
        <p:nvCxnSpPr>
          <p:cNvPr id="21" name="直接连接符 20"/>
          <p:cNvCxnSpPr/>
          <p:nvPr/>
        </p:nvCxnSpPr>
        <p:spPr>
          <a:xfrm>
            <a:off x="7333304" y="1035543"/>
            <a:ext cx="0" cy="5029274"/>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1182350" y="1"/>
            <a:ext cx="1009650" cy="30479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基本信息</a:t>
            </a:r>
            <a:endParaRPr lang="zh-CN" altLang="en-US" sz="1600" b="1" dirty="0"/>
          </a:p>
        </p:txBody>
      </p:sp>
    </p:spTree>
    <p:extLst>
      <p:ext uri="{BB962C8B-B14F-4D97-AF65-F5344CB8AC3E}">
        <p14:creationId xmlns:p14="http://schemas.microsoft.com/office/powerpoint/2010/main" val="1012503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75710" y="1982683"/>
            <a:ext cx="5501757" cy="2492990"/>
          </a:xfrm>
          <a:prstGeom prst="rect">
            <a:avLst/>
          </a:prstGeom>
          <a:noFill/>
        </p:spPr>
        <p:txBody>
          <a:bodyPr wrap="square" rtlCol="0">
            <a:spAutoFit/>
          </a:bodyPr>
          <a:lstStyle/>
          <a:p>
            <a:pPr>
              <a:lnSpc>
                <a:spcPct val="130000"/>
              </a:lnSpc>
            </a:pPr>
            <a:endParaRPr lang="en-US" altLang="zh-CN" sz="1200" dirty="0"/>
          </a:p>
          <a:p>
            <a:pPr>
              <a:lnSpc>
                <a:spcPct val="130000"/>
              </a:lnSpc>
            </a:pPr>
            <a:r>
              <a:rPr lang="zh-CN" altLang="en-US" sz="1200" dirty="0" smtClean="0"/>
              <a:t>引起</a:t>
            </a:r>
            <a:r>
              <a:rPr lang="en-US" altLang="zh-CN" sz="1200" dirty="0" smtClean="0"/>
              <a:t>2~6</a:t>
            </a:r>
            <a:r>
              <a:rPr lang="zh-CN" altLang="en-US" sz="1200" dirty="0" smtClean="0"/>
              <a:t>岁小儿痰液粘稠及排痰困难症状的多为呼吸道感染性疾病，其中包括：</a:t>
            </a:r>
            <a:endParaRPr lang="en-US" altLang="zh-CN" sz="1200" dirty="0" smtClean="0"/>
          </a:p>
          <a:p>
            <a:pPr>
              <a:lnSpc>
                <a:spcPct val="130000"/>
              </a:lnSpc>
            </a:pPr>
            <a:endParaRPr lang="en-US" altLang="zh-CN" sz="1200" dirty="0" smtClean="0"/>
          </a:p>
          <a:p>
            <a:pPr marL="171450" indent="-171450">
              <a:lnSpc>
                <a:spcPct val="130000"/>
              </a:lnSpc>
              <a:buFont typeface="Wingdings" panose="05000000000000000000" pitchFamily="2" charset="2"/>
              <a:buChar char="ü"/>
            </a:pPr>
            <a:r>
              <a:rPr lang="zh-CN" altLang="en-US" sz="1200" dirty="0" smtClean="0"/>
              <a:t>最</a:t>
            </a:r>
            <a:r>
              <a:rPr lang="zh-CN" altLang="en-US" sz="1200" dirty="0"/>
              <a:t>常见</a:t>
            </a:r>
            <a:r>
              <a:rPr lang="zh-CN" altLang="en-US" sz="1200" dirty="0" smtClean="0"/>
              <a:t>的为急性上呼吸道感染，学龄前儿童上呼吸道感染年发病率为每</a:t>
            </a:r>
            <a:r>
              <a:rPr lang="en-US" altLang="zh-CN" sz="1200" dirty="0" smtClean="0"/>
              <a:t>300,532.1</a:t>
            </a:r>
            <a:r>
              <a:rPr lang="zh-CN" altLang="en-US" sz="1200" dirty="0" smtClean="0"/>
              <a:t>次</a:t>
            </a:r>
            <a:r>
              <a:rPr lang="en-US" altLang="zh-CN" sz="1200" dirty="0" smtClean="0"/>
              <a:t>/100,000</a:t>
            </a:r>
            <a:r>
              <a:rPr lang="zh-CN" altLang="en-US" sz="1200" dirty="0" smtClean="0"/>
              <a:t>人</a:t>
            </a:r>
            <a:r>
              <a:rPr lang="en-US" altLang="zh-CN" sz="1200" baseline="30000" dirty="0" smtClean="0"/>
              <a:t>[1]</a:t>
            </a:r>
            <a:endParaRPr lang="en-US" altLang="zh-CN" sz="1200" baseline="30000" dirty="0"/>
          </a:p>
          <a:p>
            <a:pPr marL="171450" indent="-171450">
              <a:lnSpc>
                <a:spcPct val="130000"/>
              </a:lnSpc>
              <a:buFont typeface="Wingdings" panose="05000000000000000000" pitchFamily="2" charset="2"/>
              <a:buChar char="ü"/>
            </a:pPr>
            <a:r>
              <a:rPr lang="zh-CN" altLang="en-US" sz="1200" dirty="0" smtClean="0"/>
              <a:t>肺炎伴有</a:t>
            </a:r>
            <a:r>
              <a:rPr lang="zh-CN" altLang="en-US" sz="1200" dirty="0"/>
              <a:t>发热、咳嗽</a:t>
            </a:r>
            <a:r>
              <a:rPr lang="zh-CN" altLang="en-US" sz="1200" dirty="0" smtClean="0"/>
              <a:t>、咯痰等</a:t>
            </a:r>
            <a:r>
              <a:rPr lang="zh-CN" altLang="en-US" sz="1200" dirty="0"/>
              <a:t>，学龄前儿童肺炎</a:t>
            </a:r>
            <a:r>
              <a:rPr lang="zh-CN" altLang="en-US" sz="1200" dirty="0" smtClean="0"/>
              <a:t>发病率为</a:t>
            </a:r>
            <a:r>
              <a:rPr lang="en-US" altLang="zh-CN" sz="1200" dirty="0" smtClean="0"/>
              <a:t>0.22</a:t>
            </a:r>
            <a:r>
              <a:rPr lang="zh-CN" altLang="en-US" sz="1200" dirty="0"/>
              <a:t>人次</a:t>
            </a:r>
            <a:r>
              <a:rPr lang="en-US" altLang="zh-CN" sz="1200" dirty="0"/>
              <a:t>/</a:t>
            </a:r>
            <a:r>
              <a:rPr lang="zh-CN" altLang="en-US" sz="1200" dirty="0" smtClean="0"/>
              <a:t>年</a:t>
            </a:r>
            <a:r>
              <a:rPr lang="en-US" altLang="zh-CN" sz="1200" baseline="30000" dirty="0" smtClean="0"/>
              <a:t>[2]</a:t>
            </a:r>
            <a:endParaRPr lang="en-US" altLang="zh-CN" sz="1200" dirty="0" smtClean="0"/>
          </a:p>
          <a:p>
            <a:pPr marL="171450" indent="-171450">
              <a:lnSpc>
                <a:spcPct val="130000"/>
              </a:lnSpc>
              <a:buFont typeface="Wingdings" panose="05000000000000000000" pitchFamily="2" charset="2"/>
              <a:buChar char="ü"/>
            </a:pPr>
            <a:r>
              <a:rPr lang="zh-CN" altLang="en-US" sz="1200" dirty="0" smtClean="0"/>
              <a:t>支气管炎是儿童常见</a:t>
            </a:r>
            <a:r>
              <a:rPr lang="zh-CN" altLang="en-US" sz="1200" dirty="0"/>
              <a:t>呼吸道</a:t>
            </a:r>
            <a:r>
              <a:rPr lang="zh-CN" altLang="en-US" sz="1200" dirty="0" smtClean="0"/>
              <a:t>疾病，学龄前儿童支气管炎</a:t>
            </a:r>
            <a:r>
              <a:rPr lang="zh-CN" altLang="en-US" sz="1200" dirty="0"/>
              <a:t>发病率</a:t>
            </a:r>
            <a:r>
              <a:rPr lang="en-US" altLang="zh-CN" sz="1200" dirty="0" smtClean="0"/>
              <a:t>0.26</a:t>
            </a:r>
            <a:r>
              <a:rPr lang="zh-CN" altLang="en-US" sz="1200" dirty="0"/>
              <a:t>人次</a:t>
            </a:r>
            <a:r>
              <a:rPr lang="en-US" altLang="zh-CN" sz="1200" dirty="0"/>
              <a:t>/</a:t>
            </a:r>
            <a:r>
              <a:rPr lang="zh-CN" altLang="en-US" sz="1200" dirty="0" smtClean="0"/>
              <a:t>年</a:t>
            </a:r>
            <a:r>
              <a:rPr lang="en-US" altLang="zh-CN" sz="1200" baseline="30000" dirty="0" smtClean="0"/>
              <a:t>[3]</a:t>
            </a:r>
            <a:endParaRPr lang="en-US" altLang="zh-CN" sz="1200" dirty="0" smtClean="0"/>
          </a:p>
          <a:p>
            <a:pPr marL="285750" indent="-285750">
              <a:lnSpc>
                <a:spcPct val="130000"/>
              </a:lnSpc>
              <a:buFont typeface="Wingdings" panose="05000000000000000000" pitchFamily="2" charset="2"/>
              <a:buChar char="n"/>
            </a:pPr>
            <a:endParaRPr lang="en-US" altLang="zh-CN" sz="1200" dirty="0"/>
          </a:p>
          <a:p>
            <a:pPr lvl="0">
              <a:lnSpc>
                <a:spcPct val="130000"/>
              </a:lnSpc>
              <a:defRPr/>
            </a:pPr>
            <a:r>
              <a:rPr lang="zh-CN" altLang="en-US" sz="1200" dirty="0">
                <a:solidFill>
                  <a:srgbClr val="3C3C36"/>
                </a:solidFill>
              </a:rPr>
              <a:t>根据中国大陆</a:t>
            </a:r>
            <a:r>
              <a:rPr lang="en-US" altLang="zh-CN" sz="1200" dirty="0">
                <a:solidFill>
                  <a:srgbClr val="3C3C36"/>
                </a:solidFill>
              </a:rPr>
              <a:t>2~6</a:t>
            </a:r>
            <a:r>
              <a:rPr lang="zh-CN" altLang="en-US" sz="1200" dirty="0">
                <a:solidFill>
                  <a:srgbClr val="3C3C36"/>
                </a:solidFill>
              </a:rPr>
              <a:t>岁儿童总数</a:t>
            </a:r>
            <a:r>
              <a:rPr lang="en-US" altLang="zh-CN" sz="1200" baseline="30000" dirty="0">
                <a:solidFill>
                  <a:srgbClr val="3C3C36"/>
                </a:solidFill>
              </a:rPr>
              <a:t>[4] </a:t>
            </a:r>
            <a:r>
              <a:rPr lang="zh-CN" altLang="en-US" sz="1200" dirty="0">
                <a:solidFill>
                  <a:srgbClr val="3C3C36"/>
                </a:solidFill>
              </a:rPr>
              <a:t>、所有目标疾病的祛痰用药占比</a:t>
            </a:r>
            <a:r>
              <a:rPr lang="en-US" altLang="zh-CN" sz="1200" baseline="30000" dirty="0">
                <a:solidFill>
                  <a:srgbClr val="3C3C36"/>
                </a:solidFill>
              </a:rPr>
              <a:t>[5]</a:t>
            </a:r>
            <a:r>
              <a:rPr lang="zh-CN" altLang="en-US" sz="1200" dirty="0">
                <a:solidFill>
                  <a:srgbClr val="3C3C36"/>
                </a:solidFill>
              </a:rPr>
              <a:t>等推算</a:t>
            </a:r>
            <a:r>
              <a:rPr lang="en-US" altLang="zh-CN" sz="1200" dirty="0">
                <a:solidFill>
                  <a:srgbClr val="3C3C36"/>
                </a:solidFill>
              </a:rPr>
              <a:t>2022</a:t>
            </a:r>
            <a:r>
              <a:rPr lang="zh-CN" altLang="en-US" sz="1200" dirty="0">
                <a:solidFill>
                  <a:srgbClr val="3C3C36"/>
                </a:solidFill>
              </a:rPr>
              <a:t>年该年龄段医院内使用祛痰药约</a:t>
            </a:r>
            <a:r>
              <a:rPr lang="zh-CN" altLang="en-US" sz="1100" dirty="0">
                <a:solidFill>
                  <a:srgbClr val="3C3C36"/>
                </a:solidFill>
              </a:rPr>
              <a:t>为</a:t>
            </a:r>
            <a:r>
              <a:rPr lang="en-US" altLang="zh-CN" sz="1200" dirty="0">
                <a:solidFill>
                  <a:srgbClr val="3C3C36"/>
                </a:solidFill>
              </a:rPr>
              <a:t>18.8</a:t>
            </a:r>
            <a:r>
              <a:rPr lang="zh-CN" altLang="en-US" sz="1200" dirty="0">
                <a:solidFill>
                  <a:srgbClr val="3C3C36"/>
                </a:solidFill>
              </a:rPr>
              <a:t>百万</a:t>
            </a:r>
            <a:r>
              <a:rPr lang="zh-CN" altLang="en-US" sz="1200" dirty="0" smtClean="0">
                <a:solidFill>
                  <a:srgbClr val="3C3C36"/>
                </a:solidFill>
              </a:rPr>
              <a:t>人次</a:t>
            </a:r>
            <a:r>
              <a:rPr lang="zh-CN" altLang="en-US" sz="1200" b="1" dirty="0">
                <a:solidFill>
                  <a:srgbClr val="3C3C36"/>
                </a:solidFill>
                <a:latin typeface="微软雅黑"/>
              </a:rPr>
              <a:t>。</a:t>
            </a:r>
            <a:endParaRPr lang="en-US" altLang="zh-CN" b="1" dirty="0">
              <a:solidFill>
                <a:srgbClr val="3C3C36"/>
              </a:solidFill>
              <a:latin typeface="微软雅黑"/>
            </a:endParaRPr>
          </a:p>
        </p:txBody>
      </p:sp>
      <p:sp>
        <p:nvSpPr>
          <p:cNvPr id="8" name="文本框 7"/>
          <p:cNvSpPr txBox="1"/>
          <p:nvPr/>
        </p:nvSpPr>
        <p:spPr>
          <a:xfrm>
            <a:off x="262484" y="463645"/>
            <a:ext cx="5416868" cy="461665"/>
          </a:xfrm>
          <a:prstGeom prst="rect">
            <a:avLst/>
          </a:prstGeom>
          <a:noFill/>
        </p:spPr>
        <p:txBody>
          <a:bodyPr wrap="none" rtlCol="0">
            <a:spAutoFit/>
          </a:bodyPr>
          <a:lstStyle/>
          <a:p>
            <a:r>
              <a:rPr lang="zh-CN" altLang="en-US" sz="2400" b="1" dirty="0" smtClean="0">
                <a:latin typeface="+mn-ea"/>
              </a:rPr>
              <a:t>低</a:t>
            </a:r>
            <a:r>
              <a:rPr lang="zh-CN" altLang="en-US" sz="2400" b="1" dirty="0">
                <a:latin typeface="+mn-ea"/>
              </a:rPr>
              <a:t>龄</a:t>
            </a:r>
            <a:r>
              <a:rPr lang="zh-CN" altLang="en-US" sz="2400" b="1" dirty="0" smtClean="0">
                <a:latin typeface="+mn-ea"/>
              </a:rPr>
              <a:t>儿童应用祛痰药顺应性差，喂药难</a:t>
            </a:r>
            <a:endParaRPr lang="zh-CN" altLang="en-US" sz="2400" b="1" dirty="0">
              <a:latin typeface="+mn-ea"/>
            </a:endParaRPr>
          </a:p>
        </p:txBody>
      </p:sp>
      <p:sp>
        <p:nvSpPr>
          <p:cNvPr id="13" name="灯片编号占位符 2"/>
          <p:cNvSpPr txBox="1">
            <a:spLocks/>
          </p:cNvSpPr>
          <p:nvPr/>
        </p:nvSpPr>
        <p:spPr>
          <a:xfrm>
            <a:off x="-2416629" y="6452058"/>
            <a:ext cx="2909888" cy="206381"/>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2</a:t>
            </a:r>
            <a:endParaRPr lang="zh-CN" altLang="en-US" dirty="0"/>
          </a:p>
        </p:txBody>
      </p:sp>
      <p:sp>
        <p:nvSpPr>
          <p:cNvPr id="21" name="Rectangle 28"/>
          <p:cNvSpPr/>
          <p:nvPr/>
        </p:nvSpPr>
        <p:spPr>
          <a:xfrm>
            <a:off x="6321821" y="2801794"/>
            <a:ext cx="5428219" cy="2190830"/>
          </a:xfrm>
          <a:prstGeom prst="rect">
            <a:avLst/>
          </a:prstGeom>
          <a:solidFill>
            <a:schemeClr val="bg1">
              <a:lumMod val="9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endParaRPr>
          </a:p>
        </p:txBody>
      </p:sp>
      <p:sp>
        <p:nvSpPr>
          <p:cNvPr id="23" name="Rounded Rectangle 18"/>
          <p:cNvSpPr/>
          <p:nvPr/>
        </p:nvSpPr>
        <p:spPr>
          <a:xfrm>
            <a:off x="6321821" y="2494691"/>
            <a:ext cx="5428219" cy="23594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ü"/>
            </a:pPr>
            <a:r>
              <a:rPr lang="zh-CN" altLang="en-US" sz="2000" dirty="0" smtClean="0">
                <a:solidFill>
                  <a:schemeClr val="tx1"/>
                </a:solidFill>
                <a:latin typeface="+mj-ea"/>
                <a:ea typeface="+mj-ea"/>
              </a:rPr>
              <a:t>低龄儿童在使用祛痰药中，仍存在 </a:t>
            </a:r>
            <a:r>
              <a:rPr lang="zh-CN" altLang="en-US" sz="2000" b="1" dirty="0" smtClean="0">
                <a:solidFill>
                  <a:schemeClr val="accent1">
                    <a:lumMod val="75000"/>
                  </a:schemeClr>
                </a:solidFill>
                <a:latin typeface="+mj-ea"/>
                <a:ea typeface="+mj-ea"/>
              </a:rPr>
              <a:t>遗撒</a:t>
            </a:r>
            <a:r>
              <a:rPr lang="zh-CN" altLang="en-US" sz="2000" b="1" dirty="0">
                <a:solidFill>
                  <a:schemeClr val="accent1">
                    <a:lumMod val="75000"/>
                  </a:schemeClr>
                </a:solidFill>
                <a:latin typeface="+mj-ea"/>
                <a:ea typeface="+mj-ea"/>
              </a:rPr>
              <a:t>、</a:t>
            </a:r>
            <a:r>
              <a:rPr lang="zh-CN" altLang="en-US" sz="2000" b="1" dirty="0" smtClean="0">
                <a:solidFill>
                  <a:schemeClr val="accent1">
                    <a:lumMod val="75000"/>
                  </a:schemeClr>
                </a:solidFill>
                <a:latin typeface="+mj-ea"/>
                <a:ea typeface="+mj-ea"/>
              </a:rPr>
              <a:t>呕吐</a:t>
            </a:r>
            <a:r>
              <a:rPr lang="zh-CN" altLang="en-US" sz="2000" b="1" dirty="0">
                <a:solidFill>
                  <a:schemeClr val="accent1">
                    <a:lumMod val="75000"/>
                  </a:schemeClr>
                </a:solidFill>
                <a:latin typeface="+mj-ea"/>
                <a:ea typeface="+mj-ea"/>
              </a:rPr>
              <a:t>或</a:t>
            </a:r>
            <a:r>
              <a:rPr lang="zh-CN" altLang="en-US" sz="2000" b="1" dirty="0" smtClean="0">
                <a:solidFill>
                  <a:schemeClr val="accent1">
                    <a:lumMod val="75000"/>
                  </a:schemeClr>
                </a:solidFill>
                <a:latin typeface="+mj-ea"/>
                <a:ea typeface="+mj-ea"/>
              </a:rPr>
              <a:t>窒息的风险</a:t>
            </a:r>
            <a:r>
              <a:rPr lang="zh-CN" altLang="en-US" sz="2000" b="1" dirty="0">
                <a:solidFill>
                  <a:schemeClr val="tx1"/>
                </a:solidFill>
                <a:latin typeface="+mj-ea"/>
                <a:ea typeface="+mj-ea"/>
              </a:rPr>
              <a:t>。</a:t>
            </a:r>
            <a:endParaRPr lang="en-US" altLang="zh-CN" sz="2000" b="1" dirty="0" smtClean="0">
              <a:solidFill>
                <a:schemeClr val="tx1"/>
              </a:solidFill>
              <a:latin typeface="+mj-ea"/>
              <a:ea typeface="+mj-ea"/>
            </a:endParaRPr>
          </a:p>
          <a:p>
            <a:pPr marL="342900" indent="-342900">
              <a:lnSpc>
                <a:spcPct val="150000"/>
              </a:lnSpc>
              <a:buFont typeface="Wingdings" panose="05000000000000000000" pitchFamily="2" charset="2"/>
              <a:buChar char="ü"/>
            </a:pPr>
            <a:r>
              <a:rPr lang="zh-CN" altLang="en-US" sz="2000" dirty="0" smtClean="0">
                <a:solidFill>
                  <a:schemeClr val="tx1"/>
                </a:solidFill>
                <a:latin typeface="+mj-ea"/>
                <a:ea typeface="+mj-ea"/>
              </a:rPr>
              <a:t>低龄儿童不愿意服药，</a:t>
            </a:r>
            <a:r>
              <a:rPr lang="zh-CN" altLang="en-US" sz="2000" b="1" dirty="0" smtClean="0">
                <a:solidFill>
                  <a:schemeClr val="accent1">
                    <a:lumMod val="75000"/>
                  </a:schemeClr>
                </a:solidFill>
                <a:latin typeface="+mj-ea"/>
                <a:ea typeface="+mj-ea"/>
              </a:rPr>
              <a:t>顺应差</a:t>
            </a:r>
            <a:r>
              <a:rPr lang="zh-CN" altLang="en-US" sz="2000" b="1" dirty="0" smtClean="0">
                <a:solidFill>
                  <a:schemeClr val="tx1"/>
                </a:solidFill>
                <a:latin typeface="+mj-ea"/>
                <a:ea typeface="+mj-ea"/>
              </a:rPr>
              <a:t>。</a:t>
            </a:r>
            <a:endParaRPr lang="en-US" altLang="zh-CN" sz="2000" b="1" dirty="0" smtClean="0">
              <a:solidFill>
                <a:schemeClr val="tx1"/>
              </a:solidFill>
              <a:latin typeface="+mj-ea"/>
              <a:ea typeface="+mj-ea"/>
            </a:endParaRPr>
          </a:p>
          <a:p>
            <a:pPr marL="342900" indent="-342900">
              <a:lnSpc>
                <a:spcPct val="150000"/>
              </a:lnSpc>
              <a:buFont typeface="Wingdings" panose="05000000000000000000" pitchFamily="2" charset="2"/>
              <a:buChar char="ü"/>
            </a:pPr>
            <a:r>
              <a:rPr lang="zh-CN" altLang="en-US" sz="2000" dirty="0" smtClean="0">
                <a:solidFill>
                  <a:schemeClr val="tx1"/>
                </a:solidFill>
                <a:latin typeface="+mj-ea"/>
                <a:ea typeface="+mj-ea"/>
              </a:rPr>
              <a:t>家长喂药时间长，</a:t>
            </a:r>
            <a:r>
              <a:rPr lang="zh-CN" altLang="en-US" sz="2000" b="1" dirty="0" smtClean="0">
                <a:solidFill>
                  <a:schemeClr val="accent1">
                    <a:lumMod val="75000"/>
                  </a:schemeClr>
                </a:solidFill>
                <a:latin typeface="+mj-ea"/>
                <a:ea typeface="+mj-ea"/>
              </a:rPr>
              <a:t>喂药困难</a:t>
            </a:r>
            <a:r>
              <a:rPr lang="zh-CN" altLang="en-US" sz="2000" b="1" dirty="0">
                <a:solidFill>
                  <a:schemeClr val="tx1"/>
                </a:solidFill>
                <a:latin typeface="+mj-ea"/>
                <a:ea typeface="+mj-ea"/>
              </a:rPr>
              <a:t>。</a:t>
            </a:r>
          </a:p>
        </p:txBody>
      </p:sp>
      <p:sp>
        <p:nvSpPr>
          <p:cNvPr id="25" name="Rounded Rectangle 12"/>
          <p:cNvSpPr/>
          <p:nvPr/>
        </p:nvSpPr>
        <p:spPr>
          <a:xfrm>
            <a:off x="9748440" y="6361718"/>
            <a:ext cx="2110289" cy="387060"/>
          </a:xfrm>
          <a:prstGeom prst="roundRect">
            <a:avLst/>
          </a:prstGeom>
          <a:solidFill>
            <a:srgbClr val="56A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600" b="1" dirty="0" smtClean="0">
                <a:solidFill>
                  <a:schemeClr val="bg1"/>
                </a:solidFill>
                <a:latin typeface="Calibri" panose="020F0502020204030204" pitchFamily="34" charset="0"/>
                <a:ea typeface="微软雅黑" panose="020B0503020204020204" pitchFamily="34" charset="-122"/>
                <a:cs typeface="Calibri" panose="020F0502020204030204" pitchFamily="34" charset="0"/>
              </a:rPr>
              <a:t>儿童专用药</a:t>
            </a:r>
            <a:endParaRPr lang="en-US" altLang="zh-CN" sz="16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6" name="矩形 25"/>
          <p:cNvSpPr/>
          <p:nvPr/>
        </p:nvSpPr>
        <p:spPr>
          <a:xfrm>
            <a:off x="98649" y="4935676"/>
            <a:ext cx="5744538" cy="1061829"/>
          </a:xfrm>
          <a:prstGeom prst="rect">
            <a:avLst/>
          </a:prstGeom>
        </p:spPr>
        <p:txBody>
          <a:bodyPr wrap="square" anchor="ctr">
            <a:spAutoFit/>
          </a:bodyPr>
          <a:lstStyle/>
          <a:p>
            <a:pPr indent="381000"/>
            <a:r>
              <a:rPr lang="zh-CN" altLang="en-US" sz="700" kern="100" dirty="0">
                <a:latin typeface="+mj-ea"/>
                <a:ea typeface="+mj-ea"/>
                <a:cs typeface="Times New Roman" panose="02020603050405020304" pitchFamily="18" charset="0"/>
              </a:rPr>
              <a:t>参考文献</a:t>
            </a:r>
            <a:r>
              <a:rPr lang="zh-CN" altLang="en-US" sz="700" kern="100" dirty="0" smtClean="0">
                <a:latin typeface="+mj-ea"/>
                <a:ea typeface="+mj-ea"/>
                <a:cs typeface="Times New Roman" panose="02020603050405020304" pitchFamily="18" charset="0"/>
              </a:rPr>
              <a:t>：</a:t>
            </a:r>
            <a:endParaRPr lang="en-US" altLang="zh-CN" sz="700" kern="100" dirty="0" smtClean="0">
              <a:latin typeface="+mj-ea"/>
              <a:ea typeface="+mj-ea"/>
              <a:cs typeface="Times New Roman" panose="02020603050405020304" pitchFamily="18" charset="0"/>
            </a:endParaRPr>
          </a:p>
          <a:p>
            <a:pPr indent="381000"/>
            <a:r>
              <a:rPr lang="en-US" altLang="zh-CN" sz="700" kern="100" dirty="0" smtClean="0">
                <a:latin typeface="+mj-ea"/>
                <a:ea typeface="+mj-ea"/>
                <a:cs typeface="Times New Roman" panose="02020603050405020304" pitchFamily="18" charset="0"/>
              </a:rPr>
              <a:t>1</a:t>
            </a:r>
            <a:r>
              <a:rPr lang="zh-CN" altLang="en-US" sz="700" kern="100" dirty="0" smtClean="0">
                <a:latin typeface="+mj-ea"/>
                <a:ea typeface="+mj-ea"/>
                <a:cs typeface="Times New Roman" panose="02020603050405020304" pitchFamily="18" charset="0"/>
              </a:rPr>
              <a:t>、</a:t>
            </a:r>
            <a:r>
              <a:rPr lang="en-US" altLang="zh-CN" sz="700" kern="100" dirty="0">
                <a:latin typeface="+mj-ea"/>
                <a:ea typeface="+mj-ea"/>
                <a:cs typeface="Times New Roman" panose="02020603050405020304" pitchFamily="18" charset="0"/>
              </a:rPr>
              <a:t>2~6</a:t>
            </a:r>
            <a:r>
              <a:rPr lang="zh-CN" altLang="en-US" sz="700" kern="100" dirty="0">
                <a:latin typeface="+mj-ea"/>
                <a:ea typeface="+mj-ea"/>
                <a:cs typeface="Times New Roman" panose="02020603050405020304" pitchFamily="18" charset="0"/>
              </a:rPr>
              <a:t>岁儿童上呼吸道感染发病率文献</a:t>
            </a:r>
            <a:r>
              <a:rPr lang="en-US" altLang="zh-CN" sz="700" kern="100" dirty="0">
                <a:latin typeface="+mj-ea"/>
                <a:ea typeface="+mj-ea"/>
                <a:cs typeface="Times New Roman" panose="02020603050405020304" pitchFamily="18" charset="0"/>
              </a:rPr>
              <a:t>《Global burden of upper respiratory infections in 204 countries and</a:t>
            </a:r>
          </a:p>
          <a:p>
            <a:pPr indent="381000"/>
            <a:r>
              <a:rPr lang="en-US" altLang="zh-CN" sz="700" kern="100" dirty="0">
                <a:latin typeface="+mj-ea"/>
                <a:ea typeface="+mj-ea"/>
                <a:cs typeface="Times New Roman" panose="02020603050405020304" pitchFamily="18" charset="0"/>
              </a:rPr>
              <a:t>territories, from 1990 to 2019</a:t>
            </a:r>
            <a:r>
              <a:rPr lang="en-US" altLang="zh-CN" sz="700" kern="100" dirty="0" smtClean="0">
                <a:latin typeface="+mj-ea"/>
                <a:ea typeface="+mj-ea"/>
                <a:cs typeface="Times New Roman" panose="02020603050405020304" pitchFamily="18" charset="0"/>
              </a:rPr>
              <a:t>》</a:t>
            </a:r>
          </a:p>
          <a:p>
            <a:pPr indent="381000"/>
            <a:r>
              <a:rPr lang="en-US" altLang="zh-CN" sz="700" kern="100" dirty="0" smtClean="0">
                <a:latin typeface="+mj-ea"/>
                <a:ea typeface="+mj-ea"/>
                <a:cs typeface="Times New Roman" panose="02020603050405020304" pitchFamily="18" charset="0"/>
              </a:rPr>
              <a:t>2</a:t>
            </a:r>
            <a:r>
              <a:rPr lang="zh-CN" altLang="en-US" sz="700" kern="100" dirty="0">
                <a:latin typeface="+mj-ea"/>
                <a:ea typeface="+mj-ea"/>
                <a:cs typeface="Times New Roman" panose="02020603050405020304" pitchFamily="18" charset="0"/>
              </a:rPr>
              <a:t>、 </a:t>
            </a:r>
            <a:r>
              <a:rPr lang="en-US" altLang="zh-CN" sz="700" kern="100" dirty="0">
                <a:latin typeface="+mj-ea"/>
                <a:ea typeface="+mj-ea"/>
                <a:cs typeface="Times New Roman" panose="02020603050405020304" pitchFamily="18" charset="0"/>
              </a:rPr>
              <a:t>2~6</a:t>
            </a:r>
            <a:r>
              <a:rPr lang="zh-CN" altLang="en-US" sz="700" kern="100" dirty="0">
                <a:latin typeface="+mj-ea"/>
                <a:ea typeface="+mj-ea"/>
                <a:cs typeface="Times New Roman" panose="02020603050405020304" pitchFamily="18" charset="0"/>
              </a:rPr>
              <a:t>岁儿童肺炎发病率来源于文献</a:t>
            </a:r>
            <a:r>
              <a:rPr lang="en-US" altLang="zh-CN" sz="700" kern="100" dirty="0">
                <a:latin typeface="+mj-ea"/>
                <a:ea typeface="+mj-ea"/>
                <a:cs typeface="Times New Roman" panose="02020603050405020304" pitchFamily="18" charset="0"/>
              </a:rPr>
              <a:t>《</a:t>
            </a:r>
            <a:r>
              <a:rPr lang="zh-CN" altLang="en-US" sz="700" kern="100" dirty="0">
                <a:latin typeface="+mj-ea"/>
                <a:ea typeface="+mj-ea"/>
                <a:cs typeface="Times New Roman" panose="02020603050405020304" pitchFamily="18" charset="0"/>
              </a:rPr>
              <a:t>中国大陆肺炎发病率与死亡率</a:t>
            </a:r>
            <a:r>
              <a:rPr lang="en-US" altLang="zh-CN" sz="700" kern="100" dirty="0">
                <a:latin typeface="+mj-ea"/>
                <a:ea typeface="+mj-ea"/>
                <a:cs typeface="Times New Roman" panose="02020603050405020304" pitchFamily="18" charset="0"/>
              </a:rPr>
              <a:t>:1985-2008</a:t>
            </a:r>
            <a:r>
              <a:rPr lang="zh-CN" altLang="en-US" sz="700" kern="100" dirty="0">
                <a:latin typeface="+mj-ea"/>
                <a:ea typeface="+mj-ea"/>
                <a:cs typeface="Times New Roman" panose="02020603050405020304" pitchFamily="18" charset="0"/>
              </a:rPr>
              <a:t>年中英文文献的系统分析</a:t>
            </a:r>
            <a:r>
              <a:rPr lang="en-US" altLang="zh-CN" sz="700" kern="100" dirty="0">
                <a:latin typeface="+mj-ea"/>
                <a:ea typeface="+mj-ea"/>
                <a:cs typeface="Times New Roman" panose="02020603050405020304" pitchFamily="18" charset="0"/>
              </a:rPr>
              <a:t>》</a:t>
            </a:r>
            <a:r>
              <a:rPr lang="zh-CN" altLang="en-US" sz="700" kern="100" dirty="0">
                <a:latin typeface="+mj-ea"/>
                <a:ea typeface="+mj-ea"/>
                <a:cs typeface="Times New Roman" panose="02020603050405020304" pitchFamily="18" charset="0"/>
              </a:rPr>
              <a:t>中≤</a:t>
            </a:r>
            <a:r>
              <a:rPr lang="en-US" altLang="zh-CN" sz="700" kern="100" dirty="0">
                <a:latin typeface="+mj-ea"/>
                <a:ea typeface="+mj-ea"/>
                <a:cs typeface="Times New Roman" panose="02020603050405020304" pitchFamily="18" charset="0"/>
              </a:rPr>
              <a:t>5</a:t>
            </a:r>
            <a:r>
              <a:rPr lang="zh-CN" altLang="en-US" sz="700" kern="100" dirty="0">
                <a:latin typeface="+mj-ea"/>
                <a:ea typeface="+mj-ea"/>
                <a:cs typeface="Times New Roman" panose="02020603050405020304" pitchFamily="18" charset="0"/>
              </a:rPr>
              <a:t>岁</a:t>
            </a:r>
            <a:r>
              <a:rPr lang="zh-CN" altLang="en-US" sz="700" kern="100" dirty="0" smtClean="0">
                <a:latin typeface="+mj-ea"/>
                <a:ea typeface="+mj-ea"/>
                <a:cs typeface="Times New Roman" panose="02020603050405020304" pitchFamily="18" charset="0"/>
              </a:rPr>
              <a:t>儿童</a:t>
            </a:r>
            <a:endParaRPr lang="en-US" altLang="zh-CN" sz="700" kern="100" dirty="0" smtClean="0">
              <a:latin typeface="+mj-ea"/>
              <a:ea typeface="+mj-ea"/>
              <a:cs typeface="Times New Roman" panose="02020603050405020304" pitchFamily="18" charset="0"/>
            </a:endParaRPr>
          </a:p>
          <a:p>
            <a:pPr indent="381000"/>
            <a:r>
              <a:rPr lang="en-US" altLang="zh-CN" sz="700" kern="100" dirty="0" smtClean="0">
                <a:latin typeface="+mj-ea"/>
                <a:ea typeface="+mj-ea"/>
                <a:cs typeface="Times New Roman" panose="02020603050405020304" pitchFamily="18" charset="0"/>
              </a:rPr>
              <a:t>3</a:t>
            </a:r>
            <a:r>
              <a:rPr lang="zh-CN" altLang="en-US" sz="700" kern="100" dirty="0" smtClean="0">
                <a:latin typeface="+mj-ea"/>
                <a:ea typeface="+mj-ea"/>
                <a:cs typeface="Times New Roman" panose="02020603050405020304" pitchFamily="18" charset="0"/>
              </a:rPr>
              <a:t>、</a:t>
            </a:r>
            <a:r>
              <a:rPr lang="zh-CN" altLang="en-US" sz="700" kern="100" dirty="0">
                <a:latin typeface="+mj-ea"/>
                <a:cs typeface="Times New Roman" panose="02020603050405020304" pitchFamily="18" charset="0"/>
              </a:rPr>
              <a:t>全国多样本专家数据调研结果显示，儿童肺炎、支气管炎、上呼吸道感染的就诊率占比分别为</a:t>
            </a:r>
            <a:r>
              <a:rPr lang="en-US" altLang="zh-CN" sz="700" kern="100" dirty="0">
                <a:latin typeface="+mj-ea"/>
                <a:cs typeface="Times New Roman" panose="02020603050405020304" pitchFamily="18" charset="0"/>
              </a:rPr>
              <a:t>18%</a:t>
            </a:r>
            <a:r>
              <a:rPr lang="zh-CN" altLang="en-US" sz="700" kern="100" dirty="0">
                <a:latin typeface="+mj-ea"/>
                <a:cs typeface="Times New Roman" panose="02020603050405020304" pitchFamily="18" charset="0"/>
              </a:rPr>
              <a:t>、</a:t>
            </a:r>
            <a:r>
              <a:rPr lang="en-US" altLang="zh-CN" sz="700" kern="100" dirty="0">
                <a:latin typeface="+mj-ea"/>
                <a:cs typeface="Times New Roman" panose="02020603050405020304" pitchFamily="18" charset="0"/>
              </a:rPr>
              <a:t>21%</a:t>
            </a:r>
            <a:r>
              <a:rPr lang="zh-CN" altLang="en-US" sz="700" kern="100" dirty="0">
                <a:latin typeface="+mj-ea"/>
                <a:cs typeface="Times New Roman" panose="02020603050405020304" pitchFamily="18" charset="0"/>
              </a:rPr>
              <a:t>、</a:t>
            </a:r>
            <a:r>
              <a:rPr lang="en-US" altLang="zh-CN" sz="700" kern="100" dirty="0">
                <a:latin typeface="+mj-ea"/>
                <a:cs typeface="Times New Roman" panose="02020603050405020304" pitchFamily="18" charset="0"/>
              </a:rPr>
              <a:t>33%</a:t>
            </a:r>
            <a:r>
              <a:rPr lang="zh-CN" altLang="en-US" sz="700" kern="100" dirty="0">
                <a:latin typeface="+mj-ea"/>
                <a:cs typeface="Times New Roman" panose="02020603050405020304" pitchFamily="18" charset="0"/>
              </a:rPr>
              <a:t>；</a:t>
            </a:r>
            <a:r>
              <a:rPr lang="en-US" altLang="zh-CN" sz="700" kern="100" dirty="0">
                <a:latin typeface="+mj-ea"/>
                <a:cs typeface="Times New Roman" panose="02020603050405020304" pitchFamily="18" charset="0"/>
              </a:rPr>
              <a:t>2~6</a:t>
            </a:r>
            <a:r>
              <a:rPr lang="zh-CN" altLang="en-US" sz="700" kern="100" dirty="0">
                <a:latin typeface="+mj-ea"/>
                <a:cs typeface="Times New Roman" panose="02020603050405020304" pitchFamily="18" charset="0"/>
              </a:rPr>
              <a:t>岁儿童</a:t>
            </a:r>
            <a:r>
              <a:rPr lang="zh-CN" altLang="en-US" sz="700" kern="100" dirty="0" smtClean="0">
                <a:latin typeface="+mj-ea"/>
                <a:cs typeface="Times New Roman" panose="02020603050405020304" pitchFamily="18" charset="0"/>
              </a:rPr>
              <a:t>支</a:t>
            </a:r>
            <a:endParaRPr lang="en-US" altLang="zh-CN" sz="700" kern="100" dirty="0" smtClean="0">
              <a:latin typeface="+mj-ea"/>
              <a:cs typeface="Times New Roman" panose="02020603050405020304" pitchFamily="18" charset="0"/>
            </a:endParaRPr>
          </a:p>
          <a:p>
            <a:pPr indent="381000"/>
            <a:r>
              <a:rPr lang="zh-CN" altLang="en-US" sz="700" kern="100" dirty="0" smtClean="0">
                <a:latin typeface="+mj-ea"/>
                <a:cs typeface="Times New Roman" panose="02020603050405020304" pitchFamily="18" charset="0"/>
              </a:rPr>
              <a:t>气管炎</a:t>
            </a:r>
            <a:r>
              <a:rPr lang="zh-CN" altLang="en-US" sz="700" kern="100" dirty="0">
                <a:latin typeface="+mj-ea"/>
                <a:cs typeface="Times New Roman" panose="02020603050405020304" pitchFamily="18" charset="0"/>
              </a:rPr>
              <a:t>发病率系根据</a:t>
            </a:r>
            <a:r>
              <a:rPr lang="zh-CN" altLang="en-US" sz="700" kern="100" dirty="0" smtClean="0">
                <a:latin typeface="+mj-ea"/>
                <a:cs typeface="Times New Roman" panose="02020603050405020304" pitchFamily="18" charset="0"/>
              </a:rPr>
              <a:t>肺炎与</a:t>
            </a:r>
            <a:r>
              <a:rPr lang="zh-CN" altLang="en-US" sz="700" kern="100" dirty="0">
                <a:latin typeface="+mj-ea"/>
                <a:cs typeface="Times New Roman" panose="02020603050405020304" pitchFamily="18" charset="0"/>
              </a:rPr>
              <a:t>支气管炎就诊率占比的比例换算得到：支气管炎发病率</a:t>
            </a:r>
            <a:r>
              <a:rPr lang="en-US" altLang="zh-CN" sz="700" kern="100" dirty="0">
                <a:latin typeface="+mj-ea"/>
                <a:cs typeface="Times New Roman" panose="02020603050405020304" pitchFamily="18" charset="0"/>
              </a:rPr>
              <a:t>=</a:t>
            </a:r>
            <a:r>
              <a:rPr lang="zh-CN" altLang="en-US" sz="700" kern="100" dirty="0">
                <a:latin typeface="+mj-ea"/>
                <a:cs typeface="Times New Roman" panose="02020603050405020304" pitchFamily="18" charset="0"/>
              </a:rPr>
              <a:t>肺炎发病率（</a:t>
            </a:r>
            <a:r>
              <a:rPr lang="en-US" altLang="zh-CN" sz="700" kern="100" dirty="0">
                <a:latin typeface="+mj-ea"/>
                <a:cs typeface="Times New Roman" panose="02020603050405020304" pitchFamily="18" charset="0"/>
              </a:rPr>
              <a:t>0.22</a:t>
            </a:r>
            <a:r>
              <a:rPr lang="zh-CN" altLang="en-US" sz="700" kern="100" dirty="0">
                <a:latin typeface="+mj-ea"/>
                <a:cs typeface="Times New Roman" panose="02020603050405020304" pitchFamily="18" charset="0"/>
              </a:rPr>
              <a:t>人次</a:t>
            </a:r>
            <a:r>
              <a:rPr lang="en-US" altLang="zh-CN" sz="700" kern="100" dirty="0">
                <a:latin typeface="+mj-ea"/>
                <a:cs typeface="Times New Roman" panose="02020603050405020304" pitchFamily="18" charset="0"/>
              </a:rPr>
              <a:t>/</a:t>
            </a:r>
            <a:r>
              <a:rPr lang="zh-CN" altLang="en-US" sz="700" kern="100" dirty="0">
                <a:latin typeface="+mj-ea"/>
                <a:cs typeface="Times New Roman" panose="02020603050405020304" pitchFamily="18" charset="0"/>
              </a:rPr>
              <a:t>年）*</a:t>
            </a:r>
            <a:r>
              <a:rPr lang="en-US" altLang="zh-CN" sz="700" kern="100" dirty="0">
                <a:latin typeface="+mj-ea"/>
                <a:cs typeface="Times New Roman" panose="02020603050405020304" pitchFamily="18" charset="0"/>
              </a:rPr>
              <a:t>[</a:t>
            </a:r>
            <a:r>
              <a:rPr lang="zh-CN" altLang="en-US" sz="700" kern="100" dirty="0">
                <a:latin typeface="+mj-ea"/>
                <a:cs typeface="Times New Roman" panose="02020603050405020304" pitchFamily="18" charset="0"/>
              </a:rPr>
              <a:t>支气管炎就诊率</a:t>
            </a:r>
            <a:r>
              <a:rPr lang="zh-CN" altLang="en-US" sz="700" kern="100" dirty="0" smtClean="0">
                <a:latin typeface="+mj-ea"/>
                <a:cs typeface="Times New Roman" panose="02020603050405020304" pitchFamily="18" charset="0"/>
              </a:rPr>
              <a:t>占</a:t>
            </a:r>
            <a:endParaRPr lang="en-US" altLang="zh-CN" sz="700" kern="100" dirty="0" smtClean="0">
              <a:latin typeface="+mj-ea"/>
              <a:cs typeface="Times New Roman" panose="02020603050405020304" pitchFamily="18" charset="0"/>
            </a:endParaRPr>
          </a:p>
          <a:p>
            <a:pPr indent="381000"/>
            <a:r>
              <a:rPr lang="zh-CN" altLang="en-US" sz="700" kern="100" dirty="0" smtClean="0">
                <a:latin typeface="+mj-ea"/>
                <a:cs typeface="Times New Roman" panose="02020603050405020304" pitchFamily="18" charset="0"/>
              </a:rPr>
              <a:t>比</a:t>
            </a:r>
            <a:r>
              <a:rPr lang="zh-CN" altLang="en-US" sz="700" kern="100" dirty="0">
                <a:latin typeface="+mj-ea"/>
                <a:cs typeface="Times New Roman" panose="02020603050405020304" pitchFamily="18" charset="0"/>
              </a:rPr>
              <a:t>（</a:t>
            </a:r>
            <a:r>
              <a:rPr lang="en-US" altLang="zh-CN" sz="700" kern="100" dirty="0">
                <a:latin typeface="+mj-ea"/>
                <a:cs typeface="Times New Roman" panose="02020603050405020304" pitchFamily="18" charset="0"/>
              </a:rPr>
              <a:t>21%</a:t>
            </a:r>
            <a:r>
              <a:rPr lang="zh-CN" altLang="en-US" sz="700" kern="100" dirty="0">
                <a:latin typeface="+mj-ea"/>
                <a:cs typeface="Times New Roman" panose="02020603050405020304" pitchFamily="18" charset="0"/>
              </a:rPr>
              <a:t>）</a:t>
            </a:r>
            <a:r>
              <a:rPr lang="en-US" altLang="zh-CN" sz="700" kern="100" dirty="0">
                <a:latin typeface="+mj-ea"/>
                <a:cs typeface="Times New Roman" panose="02020603050405020304" pitchFamily="18" charset="0"/>
              </a:rPr>
              <a:t>/</a:t>
            </a:r>
            <a:r>
              <a:rPr lang="zh-CN" altLang="en-US" sz="700" kern="100" dirty="0">
                <a:latin typeface="+mj-ea"/>
                <a:cs typeface="Times New Roman" panose="02020603050405020304" pitchFamily="18" charset="0"/>
              </a:rPr>
              <a:t>肺炎就诊率占比（</a:t>
            </a:r>
            <a:r>
              <a:rPr lang="en-US" altLang="zh-CN" sz="700" kern="100" dirty="0">
                <a:latin typeface="+mj-ea"/>
                <a:cs typeface="Times New Roman" panose="02020603050405020304" pitchFamily="18" charset="0"/>
              </a:rPr>
              <a:t>18%</a:t>
            </a:r>
            <a:r>
              <a:rPr lang="zh-CN" altLang="en-US" sz="700" kern="100" dirty="0">
                <a:latin typeface="+mj-ea"/>
                <a:cs typeface="Times New Roman" panose="02020603050405020304" pitchFamily="18" charset="0"/>
              </a:rPr>
              <a:t>）</a:t>
            </a:r>
            <a:r>
              <a:rPr lang="en-US" altLang="zh-CN" sz="700" kern="100" dirty="0" smtClean="0">
                <a:latin typeface="+mj-ea"/>
                <a:cs typeface="Times New Roman" panose="02020603050405020304" pitchFamily="18" charset="0"/>
              </a:rPr>
              <a:t>]</a:t>
            </a:r>
            <a:endParaRPr lang="en-US" altLang="zh-CN" sz="700" kern="100" dirty="0" smtClean="0">
              <a:latin typeface="+mj-ea"/>
              <a:ea typeface="+mj-ea"/>
              <a:cs typeface="Times New Roman" panose="02020603050405020304" pitchFamily="18" charset="0"/>
            </a:endParaRPr>
          </a:p>
          <a:p>
            <a:pPr indent="381000"/>
            <a:r>
              <a:rPr lang="en-US" altLang="zh-CN" sz="700" kern="100" dirty="0">
                <a:latin typeface="+mj-ea"/>
                <a:ea typeface="+mj-ea"/>
                <a:cs typeface="Times New Roman" panose="02020603050405020304" pitchFamily="18" charset="0"/>
              </a:rPr>
              <a:t>4</a:t>
            </a:r>
            <a:r>
              <a:rPr lang="zh-CN" altLang="en-US" sz="700" kern="100" dirty="0" smtClean="0">
                <a:latin typeface="+mj-ea"/>
                <a:ea typeface="+mj-ea"/>
                <a:cs typeface="Times New Roman" panose="02020603050405020304" pitchFamily="18" charset="0"/>
              </a:rPr>
              <a:t>、 </a:t>
            </a:r>
            <a:r>
              <a:rPr lang="en-US" altLang="zh-CN" sz="700" kern="100" dirty="0">
                <a:latin typeface="+mj-ea"/>
                <a:ea typeface="+mj-ea"/>
                <a:cs typeface="Times New Roman" panose="02020603050405020304" pitchFamily="18" charset="0"/>
              </a:rPr>
              <a:t>2022</a:t>
            </a:r>
            <a:r>
              <a:rPr lang="zh-CN" altLang="en-US" sz="700" kern="100" dirty="0">
                <a:latin typeface="+mj-ea"/>
                <a:ea typeface="+mj-ea"/>
                <a:cs typeface="Times New Roman" panose="02020603050405020304" pitchFamily="18" charset="0"/>
              </a:rPr>
              <a:t>年</a:t>
            </a:r>
            <a:r>
              <a:rPr lang="en-US" altLang="zh-CN" sz="700" kern="100" dirty="0">
                <a:latin typeface="+mj-ea"/>
                <a:ea typeface="+mj-ea"/>
                <a:cs typeface="Times New Roman" panose="02020603050405020304" pitchFamily="18" charset="0"/>
              </a:rPr>
              <a:t>2~6</a:t>
            </a:r>
            <a:r>
              <a:rPr lang="zh-CN" altLang="en-US" sz="700" kern="100" dirty="0">
                <a:latin typeface="+mj-ea"/>
                <a:ea typeface="+mj-ea"/>
                <a:cs typeface="Times New Roman" panose="02020603050405020304" pitchFamily="18" charset="0"/>
              </a:rPr>
              <a:t>岁人群数来源于</a:t>
            </a:r>
            <a:r>
              <a:rPr lang="en-US" altLang="zh-CN" sz="700" kern="100" dirty="0">
                <a:latin typeface="+mj-ea"/>
                <a:ea typeface="+mj-ea"/>
                <a:cs typeface="Times New Roman" panose="02020603050405020304" pitchFamily="18" charset="0"/>
              </a:rPr>
              <a:t>2021</a:t>
            </a:r>
            <a:r>
              <a:rPr lang="zh-CN" altLang="en-US" sz="700" kern="100" dirty="0">
                <a:latin typeface="+mj-ea"/>
                <a:ea typeface="+mj-ea"/>
                <a:cs typeface="Times New Roman" panose="02020603050405020304" pitchFamily="18" charset="0"/>
              </a:rPr>
              <a:t>年年鉴中</a:t>
            </a:r>
            <a:r>
              <a:rPr lang="en-US" altLang="zh-CN" sz="700" kern="100" dirty="0">
                <a:latin typeface="+mj-ea"/>
                <a:ea typeface="+mj-ea"/>
                <a:cs typeface="Times New Roman" panose="02020603050405020304" pitchFamily="18" charset="0"/>
              </a:rPr>
              <a:t>2020</a:t>
            </a:r>
            <a:r>
              <a:rPr lang="zh-CN" altLang="en-US" sz="700" kern="100" dirty="0">
                <a:latin typeface="+mj-ea"/>
                <a:ea typeface="+mj-ea"/>
                <a:cs typeface="Times New Roman" panose="02020603050405020304" pitchFamily="18" charset="0"/>
              </a:rPr>
              <a:t>年</a:t>
            </a:r>
            <a:r>
              <a:rPr lang="en-US" altLang="zh-CN" sz="700" kern="100" dirty="0">
                <a:latin typeface="+mj-ea"/>
                <a:ea typeface="+mj-ea"/>
                <a:cs typeface="Times New Roman" panose="02020603050405020304" pitchFamily="18" charset="0"/>
              </a:rPr>
              <a:t>0~4</a:t>
            </a:r>
            <a:r>
              <a:rPr lang="zh-CN" altLang="en-US" sz="700" kern="100" dirty="0">
                <a:latin typeface="+mj-ea"/>
                <a:ea typeface="+mj-ea"/>
                <a:cs typeface="Times New Roman" panose="02020603050405020304" pitchFamily="18" charset="0"/>
              </a:rPr>
              <a:t>岁人群推算而</a:t>
            </a:r>
            <a:r>
              <a:rPr lang="zh-CN" altLang="en-US" sz="700" kern="100" dirty="0" smtClean="0">
                <a:latin typeface="+mj-ea"/>
                <a:ea typeface="+mj-ea"/>
                <a:cs typeface="Times New Roman" panose="02020603050405020304" pitchFamily="18" charset="0"/>
              </a:rPr>
              <a:t>来</a:t>
            </a:r>
            <a:endParaRPr lang="en-US" altLang="zh-CN" sz="700" kern="100" dirty="0" smtClean="0">
              <a:latin typeface="+mj-ea"/>
              <a:ea typeface="+mj-ea"/>
              <a:cs typeface="Times New Roman" panose="02020603050405020304" pitchFamily="18" charset="0"/>
            </a:endParaRPr>
          </a:p>
          <a:p>
            <a:pPr indent="381000"/>
            <a:r>
              <a:rPr lang="en-US" altLang="zh-CN" sz="700" kern="100" dirty="0">
                <a:latin typeface="+mj-ea"/>
                <a:ea typeface="+mj-ea"/>
                <a:cs typeface="Times New Roman" panose="02020603050405020304" pitchFamily="18" charset="0"/>
              </a:rPr>
              <a:t>5</a:t>
            </a:r>
            <a:r>
              <a:rPr lang="zh-CN" altLang="en-US" sz="700" kern="100" dirty="0" smtClean="0">
                <a:latin typeface="+mj-ea"/>
                <a:ea typeface="+mj-ea"/>
                <a:cs typeface="Times New Roman" panose="02020603050405020304" pitchFamily="18" charset="0"/>
              </a:rPr>
              <a:t>、</a:t>
            </a:r>
            <a:r>
              <a:rPr lang="zh-CN" altLang="en-US" sz="700" kern="100" dirty="0">
                <a:latin typeface="+mj-ea"/>
                <a:ea typeface="+mj-ea"/>
                <a:cs typeface="Times New Roman" panose="02020603050405020304" pitchFamily="18" charset="0"/>
              </a:rPr>
              <a:t>所有目标疾病的祛痰用药占比均来自于全国多样本专家数据</a:t>
            </a:r>
            <a:r>
              <a:rPr lang="zh-CN" altLang="en-US" sz="700" kern="100" dirty="0" smtClean="0">
                <a:latin typeface="+mj-ea"/>
                <a:ea typeface="+mj-ea"/>
                <a:cs typeface="Times New Roman" panose="02020603050405020304" pitchFamily="18" charset="0"/>
              </a:rPr>
              <a:t>调研</a:t>
            </a:r>
            <a:endParaRPr lang="en-US" altLang="zh-CN" sz="700" kern="100" dirty="0" smtClean="0">
              <a:latin typeface="+mj-ea"/>
              <a:ea typeface="+mj-ea"/>
              <a:cs typeface="Times New Roman" panose="02020603050405020304" pitchFamily="18" charset="0"/>
            </a:endParaRPr>
          </a:p>
        </p:txBody>
      </p:sp>
      <p:sp>
        <p:nvSpPr>
          <p:cNvPr id="22" name="Rectangle 28"/>
          <p:cNvSpPr/>
          <p:nvPr/>
        </p:nvSpPr>
        <p:spPr>
          <a:xfrm>
            <a:off x="567267" y="1512266"/>
            <a:ext cx="5308600" cy="556697"/>
          </a:xfrm>
          <a:prstGeom prst="rect">
            <a:avLst/>
          </a:prstGeom>
          <a:solidFill>
            <a:schemeClr val="bg1"/>
          </a:solidFill>
          <a:ln w="25400" cap="flat">
            <a:noFill/>
            <a:prstDash val="solid"/>
            <a:miter/>
          </a:ln>
          <a:scene3d>
            <a:camera prst="orthographicFront"/>
            <a:lightRig rig="threePt" dir="t"/>
          </a:scene3d>
          <a:sp3d>
            <a:bevelT w="38100" h="38100"/>
            <a:bevelB w="25400" h="25400"/>
          </a:sp3d>
        </p:spPr>
        <p:txBody>
          <a:bodyPr rtlCol="0" anchor="ctr"/>
          <a:lstStyle/>
          <a:p>
            <a:pPr algn="ctr"/>
            <a:r>
              <a:rPr lang="zh-CN" altLang="en-US" b="1" dirty="0" smtClean="0">
                <a:latin typeface="+mn-ea"/>
              </a:rPr>
              <a:t>祛痰药在低龄儿童中应用广泛</a:t>
            </a:r>
            <a:endParaRPr lang="zh-CN" altLang="en-US" b="1" dirty="0">
              <a:latin typeface="+mn-ea"/>
            </a:endParaRPr>
          </a:p>
        </p:txBody>
      </p:sp>
      <p:sp>
        <p:nvSpPr>
          <p:cNvPr id="17" name="Rectangle 28"/>
          <p:cNvSpPr/>
          <p:nvPr/>
        </p:nvSpPr>
        <p:spPr>
          <a:xfrm>
            <a:off x="6321821" y="1512266"/>
            <a:ext cx="5308600" cy="556697"/>
          </a:xfrm>
          <a:prstGeom prst="rect">
            <a:avLst/>
          </a:prstGeom>
          <a:solidFill>
            <a:schemeClr val="bg1"/>
          </a:solidFill>
          <a:ln w="25400" cap="flat">
            <a:noFill/>
            <a:prstDash val="solid"/>
            <a:miter/>
          </a:ln>
          <a:scene3d>
            <a:camera prst="orthographicFront"/>
            <a:lightRig rig="threePt" dir="t"/>
          </a:scene3d>
          <a:sp3d>
            <a:bevelT w="38100" h="38100"/>
            <a:bevelB w="25400" h="25400"/>
          </a:sp3d>
        </p:spPr>
        <p:txBody>
          <a:bodyPr rtlCol="0" anchor="ctr"/>
          <a:lstStyle/>
          <a:p>
            <a:pPr algn="ctr"/>
            <a:r>
              <a:rPr lang="zh-CN" altLang="en-US" b="1" dirty="0">
                <a:latin typeface="+mn-ea"/>
              </a:rPr>
              <a:t>低龄儿童应用祛痰药顺应性差</a:t>
            </a:r>
            <a:endParaRPr lang="en-US" altLang="zh-CN" b="1" dirty="0">
              <a:latin typeface="+mn-ea"/>
            </a:endParaRPr>
          </a:p>
        </p:txBody>
      </p:sp>
      <p:sp>
        <p:nvSpPr>
          <p:cNvPr id="15" name="矩形 14"/>
          <p:cNvSpPr/>
          <p:nvPr/>
        </p:nvSpPr>
        <p:spPr>
          <a:xfrm>
            <a:off x="11182350" y="1"/>
            <a:ext cx="1009650" cy="30479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基本信息</a:t>
            </a:r>
            <a:endParaRPr lang="zh-CN" altLang="en-US" sz="1600" b="1" dirty="0"/>
          </a:p>
        </p:txBody>
      </p:sp>
    </p:spTree>
    <p:extLst>
      <p:ext uri="{BB962C8B-B14F-4D97-AF65-F5344CB8AC3E}">
        <p14:creationId xmlns:p14="http://schemas.microsoft.com/office/powerpoint/2010/main" val="1322617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92554" y="1881439"/>
            <a:ext cx="5182785" cy="4439677"/>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zh-CN" altLang="en-US" sz="1400" dirty="0" smtClean="0">
                <a:latin typeface="+mn-ea"/>
              </a:rPr>
              <a:t>不良反应：</a:t>
            </a:r>
            <a:r>
              <a:rPr lang="zh-CN" altLang="en-US" sz="1100" dirty="0">
                <a:latin typeface="+mn-ea"/>
              </a:rPr>
              <a:t>常见（≥</a:t>
            </a:r>
            <a:r>
              <a:rPr lang="en-US" altLang="zh-CN" sz="1100" dirty="0">
                <a:latin typeface="+mn-ea"/>
              </a:rPr>
              <a:t>1/100</a:t>
            </a:r>
            <a:r>
              <a:rPr lang="zh-CN" altLang="en-US" sz="1100" dirty="0">
                <a:latin typeface="+mn-ea"/>
              </a:rPr>
              <a:t>至</a:t>
            </a:r>
            <a:r>
              <a:rPr lang="en-US" altLang="zh-CN" sz="1100" dirty="0">
                <a:latin typeface="+mn-ea"/>
              </a:rPr>
              <a:t>&lt;1/10</a:t>
            </a:r>
            <a:r>
              <a:rPr lang="zh-CN" altLang="en-US" sz="1100" dirty="0">
                <a:latin typeface="+mn-ea"/>
              </a:rPr>
              <a:t>）：恶心。偶见（≥</a:t>
            </a:r>
            <a:r>
              <a:rPr lang="en-US" altLang="zh-CN" sz="1100" dirty="0">
                <a:latin typeface="+mn-ea"/>
              </a:rPr>
              <a:t>1/1000</a:t>
            </a:r>
            <a:r>
              <a:rPr lang="zh-CN" altLang="en-US" sz="1100" dirty="0">
                <a:latin typeface="+mn-ea"/>
              </a:rPr>
              <a:t>至</a:t>
            </a:r>
            <a:r>
              <a:rPr lang="en-US" altLang="zh-CN" sz="1100" dirty="0">
                <a:latin typeface="+mn-ea"/>
              </a:rPr>
              <a:t>&lt;1/100</a:t>
            </a:r>
            <a:r>
              <a:rPr lang="zh-CN" altLang="en-US" sz="1100" dirty="0">
                <a:latin typeface="+mn-ea"/>
              </a:rPr>
              <a:t>）：口干、流涎增加、便秘、排尿困难、面部肿胀、发热、发冷、鼻腔分泌物增加、气促。罕见（≥</a:t>
            </a:r>
            <a:r>
              <a:rPr lang="en-US" altLang="zh-CN" sz="1100" dirty="0">
                <a:latin typeface="+mn-ea"/>
              </a:rPr>
              <a:t>1/10000</a:t>
            </a:r>
            <a:r>
              <a:rPr lang="zh-CN" altLang="en-US" sz="1100" dirty="0">
                <a:latin typeface="+mn-ea"/>
              </a:rPr>
              <a:t>至</a:t>
            </a:r>
            <a:r>
              <a:rPr lang="en-US" altLang="zh-CN" sz="1100" dirty="0">
                <a:latin typeface="+mn-ea"/>
              </a:rPr>
              <a:t>&lt;1/1000</a:t>
            </a:r>
            <a:r>
              <a:rPr lang="zh-CN" altLang="en-US" sz="1100" dirty="0">
                <a:latin typeface="+mn-ea"/>
              </a:rPr>
              <a:t>）：超敏反应、呕吐、腹痛、腹泻、消化不良、皮疹、荨麻疹。未知（无法从可用数据估算）：过敏反应（如过敏性休克）、血管神经性水肿、瘙痒、严重的不良皮肤反应包括多形性红斑、史蒂文斯</a:t>
            </a:r>
            <a:r>
              <a:rPr lang="en-US" altLang="zh-CN" sz="1100" dirty="0">
                <a:latin typeface="+mn-ea"/>
              </a:rPr>
              <a:t>-</a:t>
            </a:r>
            <a:r>
              <a:rPr lang="zh-CN" altLang="en-US" sz="1100" dirty="0">
                <a:latin typeface="+mn-ea"/>
              </a:rPr>
              <a:t>约翰逊综合征、中毒性表皮坏死松解症（</a:t>
            </a:r>
            <a:r>
              <a:rPr lang="en-US" altLang="zh-CN" sz="1100" dirty="0">
                <a:latin typeface="+mn-ea"/>
              </a:rPr>
              <a:t>TEN</a:t>
            </a:r>
            <a:r>
              <a:rPr lang="zh-CN" altLang="en-US" sz="1100" dirty="0">
                <a:latin typeface="+mn-ea"/>
              </a:rPr>
              <a:t>）和急性全身性异常性脓疱病（</a:t>
            </a:r>
            <a:r>
              <a:rPr lang="en-US" altLang="zh-CN" sz="1100" dirty="0">
                <a:latin typeface="+mn-ea"/>
              </a:rPr>
              <a:t>AGEP</a:t>
            </a:r>
            <a:r>
              <a:rPr lang="zh-CN" altLang="en-US" sz="1100" dirty="0" smtClean="0">
                <a:latin typeface="+mn-ea"/>
              </a:rPr>
              <a:t>）。</a:t>
            </a:r>
            <a:endParaRPr lang="en-US" altLang="zh-CN" sz="1100" dirty="0">
              <a:latin typeface="+mn-ea"/>
            </a:endParaRPr>
          </a:p>
          <a:p>
            <a:pPr marL="285750" indent="-285750">
              <a:lnSpc>
                <a:spcPct val="150000"/>
              </a:lnSpc>
              <a:buFont typeface="Wingdings" panose="05000000000000000000" pitchFamily="2" charset="2"/>
              <a:buChar char="ü"/>
            </a:pPr>
            <a:r>
              <a:rPr lang="zh-CN" altLang="en-US" sz="1400" dirty="0" smtClean="0">
                <a:latin typeface="+mn-ea"/>
              </a:rPr>
              <a:t>禁忌：</a:t>
            </a:r>
            <a:r>
              <a:rPr lang="zh-CN" altLang="en-US" sz="1100" dirty="0">
                <a:latin typeface="+mn-ea"/>
              </a:rPr>
              <a:t>对本品中的活性成分或者任何其他药物成分过敏者禁用。</a:t>
            </a:r>
            <a:endParaRPr lang="en-US" altLang="zh-CN" sz="1100" dirty="0">
              <a:latin typeface="+mn-ea"/>
            </a:endParaRPr>
          </a:p>
          <a:p>
            <a:pPr marL="285750" indent="-285750">
              <a:lnSpc>
                <a:spcPct val="150000"/>
              </a:lnSpc>
              <a:buFont typeface="Wingdings" panose="05000000000000000000" pitchFamily="2" charset="2"/>
              <a:buChar char="ü"/>
            </a:pPr>
            <a:r>
              <a:rPr lang="zh-CN" altLang="en-US" sz="1400" dirty="0" smtClean="0">
                <a:latin typeface="+mn-ea"/>
              </a:rPr>
              <a:t>注意事项：</a:t>
            </a:r>
            <a:r>
              <a:rPr lang="zh-CN" altLang="en-US" sz="1100" dirty="0">
                <a:latin typeface="+mn-ea"/>
              </a:rPr>
              <a:t>如果出现进行性皮疹的症状，应立即停用盐酸氨溴索并寻求医生建议。中</a:t>
            </a:r>
            <a:r>
              <a:rPr lang="en-US" altLang="zh-CN" sz="1100" dirty="0">
                <a:latin typeface="+mn-ea"/>
              </a:rPr>
              <a:t>/</a:t>
            </a:r>
            <a:r>
              <a:rPr lang="zh-CN" altLang="en-US" sz="1100" dirty="0">
                <a:latin typeface="+mn-ea"/>
              </a:rPr>
              <a:t>重度肝</a:t>
            </a:r>
            <a:r>
              <a:rPr lang="en-US" altLang="zh-CN" sz="1100" dirty="0">
                <a:latin typeface="+mn-ea"/>
              </a:rPr>
              <a:t>/</a:t>
            </a:r>
            <a:r>
              <a:rPr lang="zh-CN" altLang="en-US" sz="1100" dirty="0">
                <a:latin typeface="+mn-ea"/>
              </a:rPr>
              <a:t>肾功能不全患者慎用。胃或十二指肠溃疡患者慎用。与粘液积聚过多的罕见支气管疾病慎用。如服用过量或发生严重不良反应时应立即就医。过敏体质者慎用。本</a:t>
            </a:r>
            <a:r>
              <a:rPr lang="zh-CN" altLang="en-US" sz="1100" dirty="0" smtClean="0">
                <a:latin typeface="+mn-ea"/>
              </a:rPr>
              <a:t>品性状</a:t>
            </a:r>
            <a:r>
              <a:rPr lang="zh-CN" altLang="en-US" sz="1100" dirty="0">
                <a:latin typeface="+mn-ea"/>
              </a:rPr>
              <a:t>发生改变时禁止</a:t>
            </a:r>
            <a:r>
              <a:rPr lang="zh-CN" altLang="en-US" sz="1100" dirty="0" smtClean="0">
                <a:latin typeface="+mn-ea"/>
              </a:rPr>
              <a:t>使用。</a:t>
            </a:r>
            <a:endParaRPr lang="en-US" altLang="zh-CN" sz="1100" dirty="0" smtClean="0">
              <a:latin typeface="+mn-ea"/>
            </a:endParaRPr>
          </a:p>
          <a:p>
            <a:pPr marL="285750" indent="-285750">
              <a:lnSpc>
                <a:spcPct val="150000"/>
              </a:lnSpc>
              <a:buFont typeface="Wingdings" panose="05000000000000000000" pitchFamily="2" charset="2"/>
              <a:buChar char="ü"/>
            </a:pPr>
            <a:r>
              <a:rPr lang="zh-CN" altLang="en-US" sz="1400" dirty="0" smtClean="0">
                <a:latin typeface="+mn-ea"/>
              </a:rPr>
              <a:t>药物相互作用：</a:t>
            </a:r>
            <a:r>
              <a:rPr lang="zh-CN" altLang="en-US" sz="1100" dirty="0">
                <a:latin typeface="+mn-ea"/>
              </a:rPr>
              <a:t>本品不建议伴随镇咳治疗同时使用。本品与一些抗生素（阿莫西林、头孢呋辛、红霉素、强力霉素等）同时服用，可导致抗生素在肺组织浓度升高。与其他药物的相互作用尚不明确。</a:t>
            </a:r>
          </a:p>
          <a:p>
            <a:pPr marL="285750" indent="-285750">
              <a:buFont typeface="Wingdings" panose="05000000000000000000" pitchFamily="2" charset="2"/>
              <a:buChar char="ü"/>
            </a:pPr>
            <a:endParaRPr lang="en-US" altLang="zh-CN" sz="1400" dirty="0" smtClean="0">
              <a:latin typeface="+mn-ea"/>
            </a:endParaRPr>
          </a:p>
        </p:txBody>
      </p:sp>
      <p:sp>
        <p:nvSpPr>
          <p:cNvPr id="12" name="灯片编号占位符 2"/>
          <p:cNvSpPr txBox="1">
            <a:spLocks/>
          </p:cNvSpPr>
          <p:nvPr/>
        </p:nvSpPr>
        <p:spPr>
          <a:xfrm>
            <a:off x="-2416629" y="6452058"/>
            <a:ext cx="2909888" cy="206381"/>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3</a:t>
            </a:r>
            <a:endParaRPr lang="zh-CN" altLang="en-US" dirty="0"/>
          </a:p>
        </p:txBody>
      </p:sp>
      <p:sp>
        <p:nvSpPr>
          <p:cNvPr id="13" name="Rounded Rectangle 18"/>
          <p:cNvSpPr/>
          <p:nvPr/>
        </p:nvSpPr>
        <p:spPr>
          <a:xfrm>
            <a:off x="5943605" y="1449439"/>
            <a:ext cx="5544266" cy="432000"/>
          </a:xfrm>
          <a:prstGeom prst="roundRect">
            <a:avLst/>
          </a:prstGeom>
          <a:solidFill>
            <a:schemeClr val="bg1"/>
          </a:solidFill>
          <a:ln w="25400" cap="flat">
            <a:noFill/>
            <a:prstDash val="solid"/>
            <a:miter/>
          </a:ln>
          <a:scene3d>
            <a:camera prst="orthographicFront"/>
            <a:lightRig rig="threePt" dir="t"/>
          </a:scene3d>
          <a:sp3d>
            <a:bevelT w="38100" h="38100"/>
            <a:bevelB w="25400" h="25400"/>
          </a:sp3d>
        </p:spPr>
        <p:txBody>
          <a:bodyPr rtlCol="0" anchor="ctr"/>
          <a:lstStyle/>
          <a:p>
            <a:pPr algn="ctr"/>
            <a:r>
              <a:rPr lang="zh-CN" altLang="en-US" b="1" dirty="0">
                <a:latin typeface="+mn-ea"/>
              </a:rPr>
              <a:t>安全性方面优势</a:t>
            </a:r>
          </a:p>
        </p:txBody>
      </p:sp>
      <p:sp>
        <p:nvSpPr>
          <p:cNvPr id="14" name="Rectangle 28"/>
          <p:cNvSpPr/>
          <p:nvPr/>
        </p:nvSpPr>
        <p:spPr>
          <a:xfrm>
            <a:off x="5930561" y="2354852"/>
            <a:ext cx="5570354" cy="1657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zh-CN" altLang="en-US" sz="1600" dirty="0" smtClean="0">
                <a:solidFill>
                  <a:schemeClr val="tx1"/>
                </a:solidFill>
              </a:rPr>
              <a:t>在</a:t>
            </a:r>
            <a:r>
              <a:rPr lang="zh-CN" altLang="en-US" sz="1600" dirty="0">
                <a:solidFill>
                  <a:schemeClr val="tx1"/>
                </a:solidFill>
              </a:rPr>
              <a:t>本药品上市前开展的生物等效性研究</a:t>
            </a:r>
            <a:r>
              <a:rPr lang="en-US" altLang="zh-CN" sz="1600" baseline="30000" dirty="0" smtClean="0">
                <a:solidFill>
                  <a:schemeClr val="tx1"/>
                </a:solidFill>
              </a:rPr>
              <a:t>[2]</a:t>
            </a:r>
            <a:r>
              <a:rPr lang="zh-CN" altLang="en-US" sz="1600" dirty="0">
                <a:solidFill>
                  <a:schemeClr val="tx1"/>
                </a:solidFill>
              </a:rPr>
              <a:t>及上市后开展的一项多中心、随机阳性药对照的临床试验</a:t>
            </a:r>
            <a:r>
              <a:rPr lang="en-US" altLang="zh-CN" sz="1600" baseline="30000" dirty="0" smtClean="0">
                <a:solidFill>
                  <a:schemeClr val="tx1"/>
                </a:solidFill>
              </a:rPr>
              <a:t>[3]</a:t>
            </a:r>
            <a:r>
              <a:rPr lang="zh-CN" altLang="en-US" sz="1600" dirty="0">
                <a:solidFill>
                  <a:schemeClr val="tx1"/>
                </a:solidFill>
              </a:rPr>
              <a:t>均未出现药物</a:t>
            </a:r>
            <a:r>
              <a:rPr lang="zh-CN" altLang="en-US" sz="1600" dirty="0" smtClean="0">
                <a:solidFill>
                  <a:schemeClr val="tx1"/>
                </a:solidFill>
              </a:rPr>
              <a:t>不良反应</a:t>
            </a:r>
            <a:endParaRPr lang="en-US" altLang="zh-CN" sz="1600" dirty="0">
              <a:solidFill>
                <a:schemeClr val="tx1"/>
              </a:solidFill>
            </a:endParaRPr>
          </a:p>
          <a:p>
            <a:pPr marL="285750" indent="-285750">
              <a:lnSpc>
                <a:spcPct val="150000"/>
              </a:lnSpc>
              <a:buFont typeface="Wingdings" panose="05000000000000000000" pitchFamily="2" charset="2"/>
              <a:buChar char="ü"/>
            </a:pPr>
            <a:r>
              <a:rPr lang="zh-CN" altLang="en-US" sz="1600" dirty="0" smtClean="0">
                <a:solidFill>
                  <a:schemeClr val="tx1"/>
                </a:solidFill>
              </a:rPr>
              <a:t>纯化水</a:t>
            </a:r>
            <a:r>
              <a:rPr lang="zh-CN" altLang="en-US" sz="1600" dirty="0">
                <a:solidFill>
                  <a:schemeClr val="tx1"/>
                </a:solidFill>
              </a:rPr>
              <a:t>作为溶</a:t>
            </a:r>
            <a:r>
              <a:rPr lang="zh-CN" altLang="en-US" sz="1600" dirty="0" smtClean="0">
                <a:solidFill>
                  <a:schemeClr val="tx1"/>
                </a:solidFill>
              </a:rPr>
              <a:t>媒，在 </a:t>
            </a:r>
            <a:r>
              <a:rPr lang="zh-CN" altLang="en-US" sz="1600" b="1" dirty="0" smtClean="0">
                <a:solidFill>
                  <a:schemeClr val="accent1">
                    <a:lumMod val="75000"/>
                  </a:schemeClr>
                </a:solidFill>
              </a:rPr>
              <a:t>辅料使用 </a:t>
            </a:r>
            <a:r>
              <a:rPr lang="zh-CN" altLang="en-US" sz="1600" dirty="0" smtClean="0">
                <a:solidFill>
                  <a:schemeClr val="tx1"/>
                </a:solidFill>
              </a:rPr>
              <a:t>上</a:t>
            </a:r>
            <a:r>
              <a:rPr lang="zh-CN" altLang="en-US" sz="1600" dirty="0">
                <a:solidFill>
                  <a:schemeClr val="tx1"/>
                </a:solidFill>
              </a:rPr>
              <a:t>，</a:t>
            </a:r>
            <a:r>
              <a:rPr lang="zh-CN" altLang="en-US" sz="1600" b="1" dirty="0">
                <a:solidFill>
                  <a:schemeClr val="accent1">
                    <a:lumMod val="75000"/>
                  </a:schemeClr>
                </a:solidFill>
              </a:rPr>
              <a:t>本药品不含乙醇、丙二醇、山梨</a:t>
            </a:r>
            <a:r>
              <a:rPr lang="zh-CN" altLang="en-US" sz="1600" b="1" dirty="0" smtClean="0">
                <a:solidFill>
                  <a:schemeClr val="accent1">
                    <a:lumMod val="75000"/>
                  </a:schemeClr>
                </a:solidFill>
              </a:rPr>
              <a:t>醇 </a:t>
            </a:r>
            <a:r>
              <a:rPr lang="zh-CN" altLang="en-US" sz="1600" dirty="0" smtClean="0">
                <a:solidFill>
                  <a:schemeClr val="tx1"/>
                </a:solidFill>
              </a:rPr>
              <a:t>等</a:t>
            </a:r>
            <a:r>
              <a:rPr lang="zh-CN" altLang="en-US" sz="1600" dirty="0">
                <a:solidFill>
                  <a:schemeClr val="tx1"/>
                </a:solidFill>
              </a:rPr>
              <a:t>对儿童有潜在风险的</a:t>
            </a:r>
            <a:r>
              <a:rPr lang="zh-CN" altLang="en-US" sz="1600" dirty="0" smtClean="0">
                <a:solidFill>
                  <a:schemeClr val="tx1"/>
                </a:solidFill>
              </a:rPr>
              <a:t>辅料</a:t>
            </a:r>
            <a:r>
              <a:rPr lang="en-US" altLang="zh-CN" sz="1600" baseline="30000" dirty="0" smtClean="0">
                <a:solidFill>
                  <a:schemeClr val="tx1"/>
                </a:solidFill>
              </a:rPr>
              <a:t>[4]</a:t>
            </a:r>
            <a:endParaRPr lang="zh-CN" altLang="en-US" sz="1600" dirty="0">
              <a:solidFill>
                <a:schemeClr val="tx1"/>
              </a:solidFill>
            </a:endParaRPr>
          </a:p>
        </p:txBody>
      </p:sp>
      <p:sp>
        <p:nvSpPr>
          <p:cNvPr id="15" name="Rounded Rectangle 18"/>
          <p:cNvSpPr/>
          <p:nvPr/>
        </p:nvSpPr>
        <p:spPr>
          <a:xfrm>
            <a:off x="5952622" y="4400337"/>
            <a:ext cx="5544266" cy="432000"/>
          </a:xfrm>
          <a:prstGeom prst="roundRect">
            <a:avLst/>
          </a:prstGeom>
          <a:solidFill>
            <a:schemeClr val="bg1"/>
          </a:solidFill>
          <a:ln w="25400" cap="flat">
            <a:noFill/>
            <a:prstDash val="solid"/>
            <a:miter/>
          </a:ln>
          <a:scene3d>
            <a:camera prst="orthographicFront"/>
            <a:lightRig rig="threePt" dir="t"/>
          </a:scene3d>
          <a:sp3d>
            <a:bevelT w="38100" h="38100"/>
            <a:bevelB w="25400" h="25400"/>
          </a:sp3d>
        </p:spPr>
        <p:txBody>
          <a:bodyPr rtlCol="0" anchor="ctr"/>
          <a:lstStyle/>
          <a:p>
            <a:pPr algn="ctr"/>
            <a:r>
              <a:rPr lang="zh-CN" altLang="en-US" b="1" dirty="0">
                <a:latin typeface="+mn-ea"/>
              </a:rPr>
              <a:t>不足</a:t>
            </a:r>
          </a:p>
        </p:txBody>
      </p:sp>
      <p:sp>
        <p:nvSpPr>
          <p:cNvPr id="16" name="Rectangle 28"/>
          <p:cNvSpPr/>
          <p:nvPr/>
        </p:nvSpPr>
        <p:spPr>
          <a:xfrm>
            <a:off x="5868790" y="4987687"/>
            <a:ext cx="5544266" cy="562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400" dirty="0">
                <a:solidFill>
                  <a:schemeClr val="tx1"/>
                </a:solidFill>
              </a:rPr>
              <a:t>盐酸氨溴索的药物安全性良好</a:t>
            </a:r>
            <a:r>
              <a:rPr lang="zh-CN" altLang="en-US" sz="1400" dirty="0" smtClean="0">
                <a:solidFill>
                  <a:schemeClr val="tx1"/>
                </a:solidFill>
              </a:rPr>
              <a:t>，本品的上市后大样本真实世界研究正在进行中</a:t>
            </a:r>
            <a:endParaRPr lang="en-US" altLang="zh-CN" sz="1400" dirty="0">
              <a:solidFill>
                <a:schemeClr val="tx1"/>
              </a:solidFill>
            </a:endParaRPr>
          </a:p>
        </p:txBody>
      </p:sp>
      <p:sp>
        <p:nvSpPr>
          <p:cNvPr id="17" name="矩形 16"/>
          <p:cNvSpPr/>
          <p:nvPr/>
        </p:nvSpPr>
        <p:spPr>
          <a:xfrm>
            <a:off x="5455104" y="5600276"/>
            <a:ext cx="7924800" cy="738664"/>
          </a:xfrm>
          <a:prstGeom prst="rect">
            <a:avLst/>
          </a:prstGeom>
        </p:spPr>
        <p:txBody>
          <a:bodyPr wrap="square" anchor="ctr">
            <a:spAutoFit/>
          </a:bodyPr>
          <a:lstStyle/>
          <a:p>
            <a:pPr indent="381000"/>
            <a:r>
              <a:rPr lang="zh-CN" altLang="en-US" sz="700" kern="100" dirty="0">
                <a:latin typeface="+mj-ea"/>
                <a:ea typeface="+mj-ea"/>
                <a:cs typeface="Times New Roman" panose="02020603050405020304" pitchFamily="18" charset="0"/>
              </a:rPr>
              <a:t>参考文献</a:t>
            </a:r>
            <a:r>
              <a:rPr lang="zh-CN" altLang="en-US" sz="700" kern="100" dirty="0" smtClean="0">
                <a:latin typeface="+mj-ea"/>
                <a:ea typeface="+mj-ea"/>
                <a:cs typeface="Times New Roman" panose="02020603050405020304" pitchFamily="18" charset="0"/>
              </a:rPr>
              <a:t>：</a:t>
            </a:r>
            <a:endParaRPr lang="en-US" altLang="zh-CN" sz="700" kern="100" dirty="0" smtClean="0">
              <a:latin typeface="+mj-ea"/>
              <a:ea typeface="+mj-ea"/>
              <a:cs typeface="Times New Roman" panose="02020603050405020304" pitchFamily="18" charset="0"/>
            </a:endParaRPr>
          </a:p>
          <a:p>
            <a:pPr indent="381000"/>
            <a:r>
              <a:rPr lang="en-US" altLang="zh-CN" sz="700" kern="100" dirty="0" smtClean="0">
                <a:latin typeface="+mj-ea"/>
                <a:ea typeface="+mj-ea"/>
                <a:cs typeface="Times New Roman" panose="02020603050405020304" pitchFamily="18" charset="0"/>
              </a:rPr>
              <a:t>1</a:t>
            </a:r>
            <a:r>
              <a:rPr lang="zh-CN" altLang="en-US" sz="700" kern="100" dirty="0">
                <a:latin typeface="+mj-ea"/>
                <a:ea typeface="+mj-ea"/>
                <a:cs typeface="Times New Roman" panose="02020603050405020304" pitchFamily="18" charset="0"/>
              </a:rPr>
              <a:t>、盐酸氨溴索喷雾剂说明书</a:t>
            </a:r>
            <a:r>
              <a:rPr lang="en-US" altLang="zh-CN" sz="700" kern="100" dirty="0">
                <a:latin typeface="+mj-ea"/>
                <a:ea typeface="+mj-ea"/>
                <a:cs typeface="Times New Roman" panose="02020603050405020304" pitchFamily="18" charset="0"/>
              </a:rPr>
              <a:t>[1</a:t>
            </a:r>
            <a:r>
              <a:rPr lang="en-US" altLang="zh-CN" sz="700" kern="100" dirty="0" smtClean="0">
                <a:latin typeface="+mj-ea"/>
                <a:ea typeface="+mj-ea"/>
                <a:cs typeface="Times New Roman" panose="02020603050405020304" pitchFamily="18" charset="0"/>
              </a:rPr>
              <a:t>]</a:t>
            </a:r>
          </a:p>
          <a:p>
            <a:pPr indent="381000"/>
            <a:r>
              <a:rPr lang="en-US" altLang="zh-CN" sz="700" kern="100" dirty="0" smtClean="0">
                <a:latin typeface="+mj-ea"/>
                <a:ea typeface="+mj-ea"/>
                <a:cs typeface="Times New Roman" panose="02020603050405020304" pitchFamily="18" charset="0"/>
              </a:rPr>
              <a:t>2</a:t>
            </a:r>
            <a:r>
              <a:rPr lang="zh-CN" altLang="en-US" sz="700" kern="100" dirty="0" smtClean="0">
                <a:latin typeface="+mj-ea"/>
                <a:ea typeface="+mj-ea"/>
                <a:cs typeface="Times New Roman" panose="02020603050405020304" pitchFamily="18" charset="0"/>
              </a:rPr>
              <a:t>、盐酸</a:t>
            </a:r>
            <a:r>
              <a:rPr lang="zh-CN" altLang="en-US" sz="700" kern="100" dirty="0">
                <a:latin typeface="+mj-ea"/>
                <a:ea typeface="+mj-ea"/>
                <a:cs typeface="Times New Roman" panose="02020603050405020304" pitchFamily="18" charset="0"/>
              </a:rPr>
              <a:t>氨溴索喷雾剂在中国健康受试者中的生物等效性研究</a:t>
            </a:r>
          </a:p>
          <a:p>
            <a:pPr indent="381000"/>
            <a:r>
              <a:rPr lang="en-US" altLang="zh-CN" sz="700" kern="100" dirty="0">
                <a:latin typeface="+mj-ea"/>
                <a:ea typeface="+mj-ea"/>
                <a:cs typeface="Times New Roman" panose="02020603050405020304" pitchFamily="18" charset="0"/>
              </a:rPr>
              <a:t>3</a:t>
            </a:r>
            <a:r>
              <a:rPr lang="zh-CN" altLang="en-US" sz="700" kern="100" dirty="0" smtClean="0">
                <a:latin typeface="+mj-ea"/>
                <a:ea typeface="+mj-ea"/>
                <a:cs typeface="Times New Roman" panose="02020603050405020304" pitchFamily="18" charset="0"/>
              </a:rPr>
              <a:t>、</a:t>
            </a:r>
            <a:r>
              <a:rPr lang="zh-CN" altLang="en-US" sz="700" kern="100" dirty="0">
                <a:latin typeface="+mj-ea"/>
                <a:ea typeface="+mj-ea"/>
                <a:cs typeface="Times New Roman" panose="02020603050405020304" pitchFamily="18" charset="0"/>
              </a:rPr>
              <a:t>罗润畅</a:t>
            </a:r>
            <a:r>
              <a:rPr lang="en-US" altLang="zh-CN" sz="700" kern="100" baseline="30000" dirty="0">
                <a:latin typeface="+mj-ea"/>
                <a:ea typeface="+mj-ea"/>
                <a:cs typeface="Times New Roman" panose="02020603050405020304" pitchFamily="18" charset="0"/>
              </a:rPr>
              <a:t>®</a:t>
            </a:r>
            <a:r>
              <a:rPr lang="zh-CN" altLang="en-US" sz="700" kern="100" dirty="0">
                <a:latin typeface="+mj-ea"/>
                <a:ea typeface="+mj-ea"/>
                <a:cs typeface="Times New Roman" panose="02020603050405020304" pitchFamily="18" charset="0"/>
              </a:rPr>
              <a:t>治疗急性呼吸道感染性疾病的有效性、安全性、依从性和经济性的前瞻性、多中心、开放性随机对照研究（</a:t>
            </a:r>
            <a:r>
              <a:rPr lang="en-US" altLang="zh-CN" sz="700" kern="100" dirty="0">
                <a:latin typeface="+mj-ea"/>
                <a:ea typeface="+mj-ea"/>
                <a:cs typeface="Times New Roman" panose="02020603050405020304" pitchFamily="18" charset="0"/>
              </a:rPr>
              <a:t>Respire Care Study</a:t>
            </a:r>
            <a:r>
              <a:rPr lang="zh-CN" altLang="en-US" sz="700" kern="100" dirty="0" smtClean="0">
                <a:latin typeface="+mj-ea"/>
                <a:ea typeface="+mj-ea"/>
                <a:cs typeface="Times New Roman" panose="02020603050405020304" pitchFamily="18" charset="0"/>
              </a:rPr>
              <a:t>）</a:t>
            </a:r>
            <a:endParaRPr lang="en-US" altLang="zh-CN" sz="700" kern="100" dirty="0" smtClean="0">
              <a:latin typeface="+mj-ea"/>
              <a:ea typeface="+mj-ea"/>
              <a:cs typeface="Times New Roman" panose="02020603050405020304" pitchFamily="18" charset="0"/>
            </a:endParaRPr>
          </a:p>
          <a:p>
            <a:pPr indent="381000"/>
            <a:r>
              <a:rPr lang="en-US" altLang="zh-CN" sz="700" kern="100" dirty="0">
                <a:latin typeface="+mj-ea"/>
                <a:ea typeface="+mj-ea"/>
                <a:cs typeface="Times New Roman" panose="02020603050405020304" pitchFamily="18" charset="0"/>
              </a:rPr>
              <a:t>  </a:t>
            </a:r>
            <a:r>
              <a:rPr lang="en-US" altLang="zh-CN" sz="700" kern="100" dirty="0" smtClean="0">
                <a:latin typeface="+mj-ea"/>
                <a:ea typeface="+mj-ea"/>
                <a:cs typeface="Times New Roman" panose="02020603050405020304" pitchFamily="18" charset="0"/>
              </a:rPr>
              <a:t>    </a:t>
            </a:r>
            <a:r>
              <a:rPr lang="zh-CN" altLang="en-US" sz="700" kern="100" dirty="0" smtClean="0">
                <a:latin typeface="+mj-ea"/>
                <a:ea typeface="+mj-ea"/>
                <a:cs typeface="Times New Roman" panose="02020603050405020304" pitchFamily="18" charset="0"/>
              </a:rPr>
              <a:t>中期</a:t>
            </a:r>
            <a:r>
              <a:rPr lang="zh-CN" altLang="en-US" sz="700" kern="100" dirty="0">
                <a:latin typeface="+mj-ea"/>
                <a:ea typeface="+mj-ea"/>
                <a:cs typeface="Times New Roman" panose="02020603050405020304" pitchFamily="18" charset="0"/>
              </a:rPr>
              <a:t>分析报告</a:t>
            </a:r>
          </a:p>
          <a:p>
            <a:pPr indent="381000"/>
            <a:r>
              <a:rPr lang="en-US" altLang="zh-CN" sz="700" kern="100" dirty="0">
                <a:latin typeface="+mj-ea"/>
                <a:ea typeface="+mj-ea"/>
                <a:cs typeface="Times New Roman" panose="02020603050405020304" pitchFamily="18" charset="0"/>
              </a:rPr>
              <a:t>4</a:t>
            </a:r>
            <a:r>
              <a:rPr lang="zh-CN" altLang="en-US" sz="700" kern="100" dirty="0" smtClean="0">
                <a:latin typeface="+mj-ea"/>
                <a:ea typeface="+mj-ea"/>
                <a:cs typeface="Times New Roman" panose="02020603050405020304" pitchFamily="18" charset="0"/>
              </a:rPr>
              <a:t>、</a:t>
            </a:r>
            <a:r>
              <a:rPr lang="en-US" altLang="zh-CN" sz="700" kern="100" dirty="0">
                <a:latin typeface="+mj-ea"/>
                <a:ea typeface="+mj-ea"/>
                <a:cs typeface="Times New Roman" panose="02020603050405020304" pitchFamily="18" charset="0"/>
              </a:rPr>
              <a:t>《</a:t>
            </a:r>
            <a:r>
              <a:rPr lang="zh-CN" altLang="en-US" sz="700" kern="100" dirty="0">
                <a:latin typeface="+mj-ea"/>
                <a:ea typeface="+mj-ea"/>
                <a:cs typeface="Times New Roman" panose="02020603050405020304" pitchFamily="18" charset="0"/>
              </a:rPr>
              <a:t>儿童用药（化学药品）药学开发指导原则（试行）</a:t>
            </a:r>
            <a:r>
              <a:rPr lang="en-US" altLang="zh-CN" sz="700" kern="100" dirty="0" smtClean="0">
                <a:latin typeface="+mj-ea"/>
                <a:ea typeface="+mj-ea"/>
                <a:cs typeface="Times New Roman" panose="02020603050405020304" pitchFamily="18" charset="0"/>
              </a:rPr>
              <a:t>》</a:t>
            </a:r>
          </a:p>
        </p:txBody>
      </p:sp>
      <p:sp>
        <p:nvSpPr>
          <p:cNvPr id="18" name="Rounded Rectangle 12"/>
          <p:cNvSpPr/>
          <p:nvPr/>
        </p:nvSpPr>
        <p:spPr>
          <a:xfrm>
            <a:off x="9794160" y="6271379"/>
            <a:ext cx="2110289" cy="387060"/>
          </a:xfrm>
          <a:prstGeom prst="roundRect">
            <a:avLst/>
          </a:prstGeom>
          <a:solidFill>
            <a:srgbClr val="56A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600" b="1" dirty="0" smtClean="0">
                <a:solidFill>
                  <a:schemeClr val="bg1"/>
                </a:solidFill>
                <a:latin typeface="Calibri" panose="020F0502020204030204" pitchFamily="34" charset="0"/>
                <a:ea typeface="微软雅黑" panose="020B0503020204020204" pitchFamily="34" charset="-122"/>
                <a:cs typeface="Calibri" panose="020F0502020204030204" pitchFamily="34" charset="0"/>
              </a:rPr>
              <a:t>儿童专用药</a:t>
            </a:r>
            <a:endParaRPr lang="en-US" altLang="zh-CN" sz="16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0" name="Rectangle 28"/>
          <p:cNvSpPr/>
          <p:nvPr/>
        </p:nvSpPr>
        <p:spPr>
          <a:xfrm>
            <a:off x="751051" y="1344743"/>
            <a:ext cx="4704053" cy="556697"/>
          </a:xfrm>
          <a:prstGeom prst="rect">
            <a:avLst/>
          </a:prstGeom>
          <a:solidFill>
            <a:schemeClr val="bg1"/>
          </a:solidFill>
          <a:ln w="25400" cap="flat">
            <a:noFill/>
            <a:prstDash val="solid"/>
            <a:miter/>
          </a:ln>
          <a:scene3d>
            <a:camera prst="orthographicFront"/>
            <a:lightRig rig="threePt" dir="t"/>
          </a:scene3d>
          <a:sp3d>
            <a:bevelT w="38100" h="38100"/>
            <a:bevelB w="25400" h="25400"/>
          </a:sp3d>
        </p:spPr>
        <p:txBody>
          <a:bodyPr rtlCol="0" anchor="ctr"/>
          <a:lstStyle/>
          <a:p>
            <a:pPr algn="ctr"/>
            <a:r>
              <a:rPr lang="zh-CN" altLang="en-US" b="1" dirty="0">
                <a:solidFill>
                  <a:schemeClr val="tx1"/>
                </a:solidFill>
                <a:latin typeface="+mn-ea"/>
              </a:rPr>
              <a:t>附下内容来自盐酸氨溴</a:t>
            </a:r>
            <a:r>
              <a:rPr lang="zh-CN" altLang="en-US" b="1" dirty="0" smtClean="0">
                <a:solidFill>
                  <a:schemeClr val="tx1"/>
                </a:solidFill>
                <a:latin typeface="+mn-ea"/>
              </a:rPr>
              <a:t>索喷雾剂说明书</a:t>
            </a:r>
            <a:r>
              <a:rPr lang="en-US" altLang="zh-CN" baseline="30000" dirty="0" smtClean="0"/>
              <a:t>[1]</a:t>
            </a:r>
            <a:endParaRPr lang="en-US" altLang="zh-CN" b="1" dirty="0">
              <a:solidFill>
                <a:schemeClr val="tx1"/>
              </a:solidFill>
              <a:latin typeface="+mn-ea"/>
            </a:endParaRPr>
          </a:p>
        </p:txBody>
      </p:sp>
      <p:sp>
        <p:nvSpPr>
          <p:cNvPr id="2" name="矩形 1"/>
          <p:cNvSpPr/>
          <p:nvPr/>
        </p:nvSpPr>
        <p:spPr>
          <a:xfrm>
            <a:off x="282667" y="489241"/>
            <a:ext cx="8278228" cy="461665"/>
          </a:xfrm>
          <a:prstGeom prst="rect">
            <a:avLst/>
          </a:prstGeom>
          <a:noFill/>
        </p:spPr>
        <p:txBody>
          <a:bodyPr wrap="none" rtlCol="0">
            <a:spAutoFit/>
          </a:bodyPr>
          <a:lstStyle/>
          <a:p>
            <a:r>
              <a:rPr lang="zh-CN" altLang="en-US" sz="2400" b="1" dirty="0">
                <a:latin typeface="+mn-ea"/>
              </a:rPr>
              <a:t>盐酸氨溴索喷雾剂</a:t>
            </a:r>
            <a:r>
              <a:rPr lang="zh-CN" altLang="en-US" sz="2400" b="1" dirty="0" smtClean="0">
                <a:latin typeface="+mn-ea"/>
              </a:rPr>
              <a:t>不</a:t>
            </a:r>
            <a:r>
              <a:rPr lang="zh-CN" altLang="en-US" sz="2400" b="1" dirty="0">
                <a:latin typeface="+mn-ea"/>
              </a:rPr>
              <a:t>含对儿童有潜在风险的辅料，安全性好 </a:t>
            </a:r>
          </a:p>
        </p:txBody>
      </p:sp>
      <p:sp>
        <p:nvSpPr>
          <p:cNvPr id="19" name="矩形 18"/>
          <p:cNvSpPr/>
          <p:nvPr/>
        </p:nvSpPr>
        <p:spPr>
          <a:xfrm>
            <a:off x="11182350" y="1"/>
            <a:ext cx="1009650" cy="30479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安全性</a:t>
            </a:r>
            <a:endParaRPr lang="zh-CN" altLang="en-US" sz="1600" b="1" dirty="0"/>
          </a:p>
        </p:txBody>
      </p:sp>
    </p:spTree>
    <p:extLst>
      <p:ext uri="{BB962C8B-B14F-4D97-AF65-F5344CB8AC3E}">
        <p14:creationId xmlns:p14="http://schemas.microsoft.com/office/powerpoint/2010/main" val="1633057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灯片编号占位符 2"/>
          <p:cNvSpPr txBox="1">
            <a:spLocks/>
          </p:cNvSpPr>
          <p:nvPr/>
        </p:nvSpPr>
        <p:spPr>
          <a:xfrm>
            <a:off x="-2416629" y="6452058"/>
            <a:ext cx="2909888" cy="206381"/>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4</a:t>
            </a:r>
            <a:endParaRPr lang="zh-CN" altLang="en-US" dirty="0"/>
          </a:p>
        </p:txBody>
      </p:sp>
      <p:sp>
        <p:nvSpPr>
          <p:cNvPr id="78" name="Rounded Rectangle 12"/>
          <p:cNvSpPr/>
          <p:nvPr/>
        </p:nvSpPr>
        <p:spPr>
          <a:xfrm>
            <a:off x="9780943" y="6276917"/>
            <a:ext cx="2110289" cy="387060"/>
          </a:xfrm>
          <a:prstGeom prst="roundRect">
            <a:avLst/>
          </a:prstGeom>
          <a:solidFill>
            <a:srgbClr val="56A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600" b="1" dirty="0" smtClean="0">
                <a:solidFill>
                  <a:schemeClr val="bg1"/>
                </a:solidFill>
                <a:latin typeface="Calibri" panose="020F0502020204030204" pitchFamily="34" charset="0"/>
                <a:ea typeface="微软雅黑" panose="020B0503020204020204" pitchFamily="34" charset="-122"/>
                <a:cs typeface="Calibri" panose="020F0502020204030204" pitchFamily="34" charset="0"/>
              </a:rPr>
              <a:t>儿童专用药</a:t>
            </a:r>
            <a:endParaRPr lang="en-US" altLang="zh-CN" sz="16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3" name="矩形 22"/>
          <p:cNvSpPr/>
          <p:nvPr/>
        </p:nvSpPr>
        <p:spPr>
          <a:xfrm>
            <a:off x="436936" y="5713291"/>
            <a:ext cx="10702567" cy="307777"/>
          </a:xfrm>
          <a:prstGeom prst="rect">
            <a:avLst/>
          </a:prstGeom>
        </p:spPr>
        <p:txBody>
          <a:bodyPr wrap="square" anchor="ctr">
            <a:spAutoFit/>
          </a:bodyPr>
          <a:lstStyle/>
          <a:p>
            <a:pPr indent="381000"/>
            <a:r>
              <a:rPr lang="zh-CN" altLang="en-US" sz="700" kern="100" dirty="0">
                <a:latin typeface="+mj-ea"/>
                <a:cs typeface="Times New Roman" panose="02020603050405020304" pitchFamily="18" charset="0"/>
              </a:rPr>
              <a:t>参考文献：</a:t>
            </a:r>
            <a:endParaRPr lang="en-US" altLang="zh-CN" sz="700" kern="100" dirty="0">
              <a:latin typeface="+mj-ea"/>
              <a:cs typeface="Times New Roman" panose="02020603050405020304" pitchFamily="18" charset="0"/>
            </a:endParaRPr>
          </a:p>
          <a:p>
            <a:pPr indent="381000"/>
            <a:r>
              <a:rPr lang="en-US" altLang="zh-CN" sz="700" kern="100" dirty="0">
                <a:latin typeface="+mj-ea"/>
                <a:cs typeface="Times New Roman" panose="02020603050405020304" pitchFamily="18" charset="0"/>
              </a:rPr>
              <a:t>1</a:t>
            </a:r>
            <a:r>
              <a:rPr lang="zh-CN" altLang="en-US" sz="700" kern="100" dirty="0">
                <a:latin typeface="+mj-ea"/>
                <a:cs typeface="Times New Roman" panose="02020603050405020304" pitchFamily="18" charset="0"/>
              </a:rPr>
              <a:t>、罗润畅</a:t>
            </a:r>
            <a:r>
              <a:rPr lang="en-US" altLang="zh-CN" sz="700" kern="100" dirty="0">
                <a:latin typeface="+mj-ea"/>
                <a:cs typeface="Times New Roman" panose="02020603050405020304" pitchFamily="18" charset="0"/>
              </a:rPr>
              <a:t>®</a:t>
            </a:r>
            <a:r>
              <a:rPr lang="zh-CN" altLang="en-US" sz="700" kern="100" dirty="0">
                <a:latin typeface="+mj-ea"/>
                <a:cs typeface="Times New Roman" panose="02020603050405020304" pitchFamily="18" charset="0"/>
              </a:rPr>
              <a:t>治疗急性呼吸道感染性疾病的有效性、安全性、依从性和经济性的前瞻性、多中心、开放性随机对照研究（</a:t>
            </a:r>
            <a:r>
              <a:rPr lang="en-US" altLang="zh-CN" sz="700" kern="100" dirty="0">
                <a:latin typeface="+mj-ea"/>
                <a:cs typeface="Times New Roman" panose="02020603050405020304" pitchFamily="18" charset="0"/>
              </a:rPr>
              <a:t>Respire Care Study</a:t>
            </a:r>
            <a:r>
              <a:rPr lang="zh-CN" altLang="en-US" sz="700" kern="100" dirty="0">
                <a:latin typeface="+mj-ea"/>
                <a:cs typeface="Times New Roman" panose="02020603050405020304" pitchFamily="18" charset="0"/>
              </a:rPr>
              <a:t>）中期分析报告</a:t>
            </a:r>
            <a:endParaRPr lang="en-US" altLang="zh-CN" sz="700" kern="100" dirty="0">
              <a:latin typeface="+mj-ea"/>
              <a:cs typeface="Times New Roman" panose="02020603050405020304" pitchFamily="18" charset="0"/>
            </a:endParaRPr>
          </a:p>
        </p:txBody>
      </p:sp>
      <p:sp>
        <p:nvSpPr>
          <p:cNvPr id="4" name="矩形 3"/>
          <p:cNvSpPr/>
          <p:nvPr/>
        </p:nvSpPr>
        <p:spPr>
          <a:xfrm>
            <a:off x="786542" y="4941886"/>
            <a:ext cx="4923571" cy="512956"/>
          </a:xfrm>
          <a:prstGeom prst="rect">
            <a:avLst/>
          </a:prstGeom>
          <a:noFill/>
          <a:ln w="25400" cap="flat">
            <a:noFill/>
            <a:prstDash val="solid"/>
            <a:miter/>
          </a:ln>
          <a:scene3d>
            <a:camera prst="orthographicFront"/>
            <a:lightRig rig="threePt" dir="t"/>
          </a:scene3d>
          <a:sp3d>
            <a:bevelT w="38100" h="38100"/>
            <a:bevelB w="25400" h="25400"/>
          </a:sp3d>
        </p:spPr>
        <p:txBody>
          <a:bodyPr rtlCol="0" anchor="ctr"/>
          <a:lstStyle/>
          <a:p>
            <a:r>
              <a:rPr lang="zh-CN" altLang="en-US" sz="1400" dirty="0">
                <a:latin typeface="+mn-ea"/>
              </a:rPr>
              <a:t>与对照药品疗效方面的不足：暂无更多临床研究数据</a:t>
            </a:r>
          </a:p>
        </p:txBody>
      </p:sp>
      <p:sp>
        <p:nvSpPr>
          <p:cNvPr id="16" name="Rounded Rectangle 18"/>
          <p:cNvSpPr/>
          <p:nvPr/>
        </p:nvSpPr>
        <p:spPr>
          <a:xfrm>
            <a:off x="765222" y="2316230"/>
            <a:ext cx="10612408" cy="2381686"/>
          </a:xfrm>
          <a:prstGeom prst="roundRect">
            <a:avLst/>
          </a:prstGeom>
          <a:solidFill>
            <a:schemeClr val="bg1">
              <a:lumMod val="9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CN" sz="1400" b="1" dirty="0" smtClean="0">
              <a:solidFill>
                <a:schemeClr val="tx1"/>
              </a:solidFill>
              <a:latin typeface="+mn-ea"/>
            </a:endParaRPr>
          </a:p>
          <a:p>
            <a:pPr marL="285750" indent="-285750">
              <a:lnSpc>
                <a:spcPct val="150000"/>
              </a:lnSpc>
              <a:buFont typeface="Wingdings" panose="05000000000000000000" pitchFamily="2" charset="2"/>
              <a:buChar char="ü"/>
            </a:pPr>
            <a:r>
              <a:rPr lang="zh-CN" altLang="en-US" sz="1400" dirty="0" smtClean="0">
                <a:solidFill>
                  <a:schemeClr val="tx1"/>
                </a:solidFill>
                <a:latin typeface="+mn-ea"/>
              </a:rPr>
              <a:t>盐酸</a:t>
            </a:r>
            <a:r>
              <a:rPr lang="zh-CN" altLang="en-US" sz="1400" dirty="0">
                <a:solidFill>
                  <a:schemeClr val="tx1"/>
                </a:solidFill>
                <a:latin typeface="+mn-ea"/>
              </a:rPr>
              <a:t>氨溴索喷雾剂组</a:t>
            </a:r>
            <a:r>
              <a:rPr lang="zh-CN" altLang="en-US" sz="1400" dirty="0" smtClean="0">
                <a:solidFill>
                  <a:schemeClr val="tx1"/>
                </a:solidFill>
                <a:latin typeface="+mn-ea"/>
              </a:rPr>
              <a:t>的 </a:t>
            </a:r>
            <a:r>
              <a:rPr lang="zh-CN" altLang="en-US" sz="1600" b="1" dirty="0" smtClean="0">
                <a:solidFill>
                  <a:schemeClr val="accent1">
                    <a:lumMod val="75000"/>
                  </a:schemeClr>
                </a:solidFill>
                <a:latin typeface="+mn-ea"/>
              </a:rPr>
              <a:t>咳嗽</a:t>
            </a:r>
            <a:r>
              <a:rPr lang="zh-CN" altLang="en-US" sz="1600" b="1" dirty="0">
                <a:solidFill>
                  <a:schemeClr val="accent1">
                    <a:lumMod val="75000"/>
                  </a:schemeClr>
                </a:solidFill>
                <a:latin typeface="+mn-ea"/>
              </a:rPr>
              <a:t>症状</a:t>
            </a:r>
            <a:r>
              <a:rPr lang="zh-CN" altLang="en-US" sz="1600" b="1" dirty="0" smtClean="0">
                <a:solidFill>
                  <a:schemeClr val="accent1">
                    <a:lumMod val="75000"/>
                  </a:schemeClr>
                </a:solidFill>
                <a:latin typeface="+mn-ea"/>
              </a:rPr>
              <a:t>评分 </a:t>
            </a:r>
            <a:r>
              <a:rPr lang="zh-CN" altLang="en-US" sz="1400" dirty="0" smtClean="0">
                <a:solidFill>
                  <a:schemeClr val="tx1"/>
                </a:solidFill>
                <a:latin typeface="+mn-ea"/>
              </a:rPr>
              <a:t>相比基线 </a:t>
            </a:r>
            <a:r>
              <a:rPr lang="zh-CN" altLang="en-US" sz="1600" b="1" dirty="0" smtClean="0">
                <a:solidFill>
                  <a:schemeClr val="accent1">
                    <a:lumMod val="75000"/>
                  </a:schemeClr>
                </a:solidFill>
                <a:latin typeface="+mn-ea"/>
              </a:rPr>
              <a:t>降低 </a:t>
            </a:r>
            <a:r>
              <a:rPr lang="en-US" altLang="zh-CN" sz="1600" b="1" dirty="0" smtClean="0">
                <a:solidFill>
                  <a:srgbClr val="FF0000"/>
                </a:solidFill>
                <a:latin typeface="+mn-ea"/>
              </a:rPr>
              <a:t>79.3%</a:t>
            </a:r>
            <a:r>
              <a:rPr lang="zh-CN" altLang="en-US" sz="1400" dirty="0">
                <a:solidFill>
                  <a:schemeClr val="tx1"/>
                </a:solidFill>
                <a:latin typeface="+mn-ea"/>
              </a:rPr>
              <a:t> </a:t>
            </a:r>
            <a:r>
              <a:rPr lang="en-US" altLang="zh-CN" sz="1400" dirty="0" smtClean="0">
                <a:solidFill>
                  <a:schemeClr val="tx1"/>
                </a:solidFill>
                <a:latin typeface="+mn-ea"/>
              </a:rPr>
              <a:t>vs </a:t>
            </a:r>
            <a:r>
              <a:rPr lang="en-US" altLang="zh-CN" sz="1400" b="1" dirty="0" smtClean="0">
                <a:solidFill>
                  <a:schemeClr val="accent2">
                    <a:lumMod val="75000"/>
                  </a:schemeClr>
                </a:solidFill>
                <a:latin typeface="+mn-ea"/>
              </a:rPr>
              <a:t>70.7%</a:t>
            </a:r>
            <a:r>
              <a:rPr lang="zh-CN" altLang="en-US" sz="1400" dirty="0">
                <a:solidFill>
                  <a:schemeClr val="tx1"/>
                </a:solidFill>
                <a:latin typeface="+mn-ea"/>
              </a:rPr>
              <a:t>（</a:t>
            </a:r>
            <a:r>
              <a:rPr lang="zh-CN" altLang="en-US" sz="1400" dirty="0" smtClean="0">
                <a:solidFill>
                  <a:schemeClr val="tx1"/>
                </a:solidFill>
                <a:latin typeface="+mn-ea"/>
              </a:rPr>
              <a:t>盐酸</a:t>
            </a:r>
            <a:r>
              <a:rPr lang="zh-CN" altLang="en-US" sz="1400" dirty="0">
                <a:solidFill>
                  <a:schemeClr val="tx1"/>
                </a:solidFill>
                <a:latin typeface="+mn-ea"/>
              </a:rPr>
              <a:t>氨溴索口服溶液</a:t>
            </a:r>
            <a:r>
              <a:rPr lang="zh-CN" altLang="en-US" sz="1400" dirty="0" smtClean="0">
                <a:solidFill>
                  <a:schemeClr val="tx1"/>
                </a:solidFill>
                <a:latin typeface="+mn-ea"/>
              </a:rPr>
              <a:t>组）</a:t>
            </a:r>
            <a:r>
              <a:rPr lang="en-US" altLang="zh-CN" sz="1100" dirty="0" smtClean="0">
                <a:solidFill>
                  <a:schemeClr val="tx1"/>
                </a:solidFill>
                <a:latin typeface="+mn-ea"/>
              </a:rPr>
              <a:t>P=0.0075</a:t>
            </a:r>
            <a:r>
              <a:rPr lang="zh-CN" altLang="en-US" sz="1400" dirty="0" smtClean="0">
                <a:solidFill>
                  <a:schemeClr val="tx1"/>
                </a:solidFill>
                <a:latin typeface="+mn-ea"/>
              </a:rPr>
              <a:t>。</a:t>
            </a:r>
            <a:r>
              <a:rPr lang="zh-CN" altLang="en-US" sz="1400" dirty="0">
                <a:solidFill>
                  <a:schemeClr val="tx1"/>
                </a:solidFill>
                <a:latin typeface="+mn-ea"/>
              </a:rPr>
              <a:t>同时，盐酸氨溴索喷雾剂可以更好</a:t>
            </a:r>
            <a:r>
              <a:rPr lang="zh-CN" altLang="en-US" sz="1400" dirty="0" smtClean="0">
                <a:solidFill>
                  <a:schemeClr val="tx1"/>
                </a:solidFill>
                <a:latin typeface="+mn-ea"/>
              </a:rPr>
              <a:t>地 </a:t>
            </a:r>
            <a:r>
              <a:rPr lang="zh-CN" altLang="en-US" sz="1600" b="1" dirty="0" smtClean="0">
                <a:solidFill>
                  <a:schemeClr val="accent1">
                    <a:lumMod val="75000"/>
                  </a:schemeClr>
                </a:solidFill>
                <a:latin typeface="+mn-ea"/>
              </a:rPr>
              <a:t>改善</a:t>
            </a:r>
            <a:r>
              <a:rPr lang="zh-CN" altLang="en-US" sz="1600" b="1" dirty="0">
                <a:solidFill>
                  <a:schemeClr val="accent1">
                    <a:lumMod val="75000"/>
                  </a:schemeClr>
                </a:solidFill>
                <a:latin typeface="+mn-ea"/>
              </a:rPr>
              <a:t>患者生活质量</a:t>
            </a:r>
            <a:r>
              <a:rPr lang="zh-CN" altLang="en-US" sz="1400" dirty="0">
                <a:solidFill>
                  <a:schemeClr val="tx1"/>
                </a:solidFill>
                <a:latin typeface="+mn-ea"/>
              </a:rPr>
              <a:t>，生活质量改善程度</a:t>
            </a:r>
            <a:r>
              <a:rPr lang="zh-CN" altLang="en-US" sz="1200" dirty="0">
                <a:solidFill>
                  <a:schemeClr val="tx1"/>
                </a:solidFill>
                <a:latin typeface="+mn-ea"/>
              </a:rPr>
              <a:t>为 </a:t>
            </a:r>
            <a:r>
              <a:rPr lang="en-US" altLang="zh-CN" sz="1600" b="1" dirty="0">
                <a:solidFill>
                  <a:srgbClr val="FF0000"/>
                </a:solidFill>
                <a:latin typeface="+mn-ea"/>
              </a:rPr>
              <a:t>72.4</a:t>
            </a:r>
            <a:r>
              <a:rPr lang="en-US" altLang="zh-CN" sz="1600" b="1" dirty="0" smtClean="0">
                <a:solidFill>
                  <a:srgbClr val="FF0000"/>
                </a:solidFill>
                <a:latin typeface="+mn-ea"/>
              </a:rPr>
              <a:t>%</a:t>
            </a:r>
            <a:r>
              <a:rPr lang="zh-CN" altLang="en-US" sz="1400" dirty="0">
                <a:solidFill>
                  <a:schemeClr val="tx1"/>
                </a:solidFill>
                <a:latin typeface="+mn-ea"/>
              </a:rPr>
              <a:t> </a:t>
            </a:r>
            <a:r>
              <a:rPr lang="en-US" altLang="zh-CN" sz="1400" dirty="0" smtClean="0">
                <a:solidFill>
                  <a:schemeClr val="tx1"/>
                </a:solidFill>
                <a:latin typeface="+mn-ea"/>
              </a:rPr>
              <a:t>vs  </a:t>
            </a:r>
            <a:r>
              <a:rPr lang="en-US" altLang="zh-CN" sz="1400" b="1" dirty="0" smtClean="0">
                <a:solidFill>
                  <a:schemeClr val="accent2">
                    <a:lumMod val="75000"/>
                  </a:schemeClr>
                </a:solidFill>
                <a:latin typeface="+mn-ea"/>
              </a:rPr>
              <a:t>46.7%</a:t>
            </a:r>
            <a:r>
              <a:rPr lang="zh-CN" altLang="en-US" sz="1400" dirty="0" smtClean="0">
                <a:solidFill>
                  <a:schemeClr val="tx1"/>
                </a:solidFill>
                <a:latin typeface="+mn-ea"/>
              </a:rPr>
              <a:t>（盐酸</a:t>
            </a:r>
            <a:r>
              <a:rPr lang="zh-CN" altLang="en-US" sz="1400" dirty="0">
                <a:solidFill>
                  <a:schemeClr val="tx1"/>
                </a:solidFill>
                <a:latin typeface="+mn-ea"/>
              </a:rPr>
              <a:t>氨溴索口服溶液</a:t>
            </a:r>
            <a:r>
              <a:rPr lang="zh-CN" altLang="en-US" sz="1400" dirty="0" smtClean="0">
                <a:solidFill>
                  <a:schemeClr val="tx1"/>
                </a:solidFill>
                <a:latin typeface="+mn-ea"/>
              </a:rPr>
              <a:t>组）</a:t>
            </a:r>
            <a:r>
              <a:rPr lang="en-US" altLang="zh-CN" sz="1100" dirty="0" smtClean="0">
                <a:solidFill>
                  <a:schemeClr val="tx1"/>
                </a:solidFill>
                <a:latin typeface="+mn-ea"/>
              </a:rPr>
              <a:t>P</a:t>
            </a:r>
            <a:r>
              <a:rPr lang="zh-CN" altLang="en-US" sz="1100" dirty="0">
                <a:solidFill>
                  <a:schemeClr val="tx1"/>
                </a:solidFill>
                <a:latin typeface="+mn-ea"/>
              </a:rPr>
              <a:t>＜</a:t>
            </a:r>
            <a:r>
              <a:rPr lang="en-US" altLang="zh-CN" sz="1100" dirty="0" smtClean="0">
                <a:solidFill>
                  <a:schemeClr val="tx1"/>
                </a:solidFill>
                <a:latin typeface="+mn-ea"/>
              </a:rPr>
              <a:t>0.0001</a:t>
            </a:r>
            <a:r>
              <a:rPr lang="zh-CN" altLang="en-US" sz="1400" dirty="0" smtClean="0">
                <a:solidFill>
                  <a:schemeClr val="tx1"/>
                </a:solidFill>
                <a:latin typeface="+mn-ea"/>
              </a:rPr>
              <a:t>。</a:t>
            </a:r>
            <a:endParaRPr lang="en-US" altLang="zh-CN" sz="1400" dirty="0" smtClean="0">
              <a:solidFill>
                <a:schemeClr val="tx1"/>
              </a:solidFill>
              <a:latin typeface="+mn-ea"/>
            </a:endParaRPr>
          </a:p>
          <a:p>
            <a:pPr>
              <a:lnSpc>
                <a:spcPct val="150000"/>
              </a:lnSpc>
            </a:pPr>
            <a:endParaRPr lang="en-US" altLang="zh-CN" sz="1400" dirty="0" smtClean="0">
              <a:solidFill>
                <a:schemeClr val="tx1"/>
              </a:solidFill>
              <a:latin typeface="+mn-ea"/>
            </a:endParaRPr>
          </a:p>
          <a:p>
            <a:pPr marL="285750" indent="-285750">
              <a:lnSpc>
                <a:spcPct val="150000"/>
              </a:lnSpc>
              <a:buFont typeface="Wingdings" panose="05000000000000000000" pitchFamily="2" charset="2"/>
              <a:buChar char="ü"/>
            </a:pPr>
            <a:r>
              <a:rPr lang="zh-CN" altLang="en-US" sz="1400" dirty="0" smtClean="0">
                <a:solidFill>
                  <a:schemeClr val="tx1"/>
                </a:solidFill>
                <a:latin typeface="+mn-ea"/>
              </a:rPr>
              <a:t>盐酸</a:t>
            </a:r>
            <a:r>
              <a:rPr lang="zh-CN" altLang="en-US" sz="1400" dirty="0">
                <a:solidFill>
                  <a:schemeClr val="tx1"/>
                </a:solidFill>
                <a:latin typeface="+mn-ea"/>
              </a:rPr>
              <a:t>氨溴索喷雾剂组患</a:t>
            </a:r>
            <a:r>
              <a:rPr lang="zh-CN" altLang="en-US" sz="1400" dirty="0" smtClean="0">
                <a:solidFill>
                  <a:schemeClr val="tx1"/>
                </a:solidFill>
                <a:latin typeface="+mn-ea"/>
              </a:rPr>
              <a:t>儿</a:t>
            </a:r>
            <a:r>
              <a:rPr lang="zh-CN" altLang="en-US" sz="1400" dirty="0">
                <a:solidFill>
                  <a:schemeClr val="tx1"/>
                </a:solidFill>
                <a:latin typeface="+mn-ea"/>
              </a:rPr>
              <a:t>依从性更好，家长给患</a:t>
            </a:r>
            <a:r>
              <a:rPr lang="zh-CN" altLang="en-US" sz="1400" dirty="0" smtClean="0">
                <a:solidFill>
                  <a:schemeClr val="tx1"/>
                </a:solidFill>
                <a:latin typeface="+mn-ea"/>
              </a:rPr>
              <a:t>儿 </a:t>
            </a:r>
            <a:r>
              <a:rPr lang="zh-CN" altLang="en-US" sz="1600" b="1" dirty="0" smtClean="0">
                <a:solidFill>
                  <a:schemeClr val="accent1">
                    <a:lumMod val="75000"/>
                  </a:schemeClr>
                </a:solidFill>
                <a:latin typeface="+mn-ea"/>
              </a:rPr>
              <a:t>喂药 </a:t>
            </a:r>
            <a:r>
              <a:rPr lang="zh-CN" altLang="en-US" sz="1400" dirty="0" smtClean="0">
                <a:solidFill>
                  <a:schemeClr val="tx1"/>
                </a:solidFill>
                <a:latin typeface="+mn-ea"/>
              </a:rPr>
              <a:t>花费</a:t>
            </a:r>
            <a:r>
              <a:rPr lang="zh-CN" altLang="en-US" sz="1400" dirty="0">
                <a:solidFill>
                  <a:schemeClr val="tx1"/>
                </a:solidFill>
                <a:latin typeface="+mn-ea"/>
              </a:rPr>
              <a:t>的时间在 </a:t>
            </a:r>
            <a:r>
              <a:rPr lang="en-US" altLang="zh-CN" sz="1600" b="1" dirty="0">
                <a:solidFill>
                  <a:schemeClr val="accent1">
                    <a:lumMod val="75000"/>
                  </a:schemeClr>
                </a:solidFill>
                <a:latin typeface="+mn-ea"/>
              </a:rPr>
              <a:t>2</a:t>
            </a:r>
            <a:r>
              <a:rPr lang="zh-CN" altLang="en-US" sz="1600" b="1" dirty="0">
                <a:solidFill>
                  <a:schemeClr val="accent1">
                    <a:lumMod val="75000"/>
                  </a:schemeClr>
                </a:solidFill>
                <a:latin typeface="+mn-ea"/>
              </a:rPr>
              <a:t>分钟</a:t>
            </a:r>
            <a:r>
              <a:rPr lang="zh-CN" altLang="en-US" sz="1600" b="1" dirty="0" smtClean="0">
                <a:solidFill>
                  <a:schemeClr val="accent1">
                    <a:lumMod val="75000"/>
                  </a:schemeClr>
                </a:solidFill>
                <a:latin typeface="+mn-ea"/>
              </a:rPr>
              <a:t>以内 </a:t>
            </a:r>
            <a:r>
              <a:rPr lang="zh-CN" altLang="en-US" sz="1400" dirty="0" smtClean="0">
                <a:solidFill>
                  <a:schemeClr val="tx1"/>
                </a:solidFill>
                <a:latin typeface="+mn-ea"/>
              </a:rPr>
              <a:t>的</a:t>
            </a:r>
            <a:r>
              <a:rPr lang="zh-CN" altLang="en-US" sz="1400" dirty="0">
                <a:solidFill>
                  <a:schemeClr val="tx1"/>
                </a:solidFill>
                <a:latin typeface="+mn-ea"/>
              </a:rPr>
              <a:t>患儿</a:t>
            </a:r>
            <a:r>
              <a:rPr lang="zh-CN" altLang="en-US" sz="1400" dirty="0" smtClean="0">
                <a:solidFill>
                  <a:schemeClr val="tx1"/>
                </a:solidFill>
                <a:latin typeface="+mn-ea"/>
              </a:rPr>
              <a:t>为 </a:t>
            </a:r>
            <a:r>
              <a:rPr lang="en-US" altLang="zh-CN" sz="1600" b="1" dirty="0" smtClean="0">
                <a:solidFill>
                  <a:srgbClr val="FF0000"/>
                </a:solidFill>
                <a:latin typeface="+mn-ea"/>
              </a:rPr>
              <a:t>100%</a:t>
            </a:r>
            <a:r>
              <a:rPr lang="zh-CN" altLang="en-US" b="1" dirty="0">
                <a:solidFill>
                  <a:srgbClr val="FF0000"/>
                </a:solidFill>
                <a:latin typeface="+mn-ea"/>
              </a:rPr>
              <a:t> </a:t>
            </a:r>
            <a:r>
              <a:rPr lang="en-US" altLang="zh-CN" sz="1400" dirty="0">
                <a:solidFill>
                  <a:schemeClr val="tx1"/>
                </a:solidFill>
                <a:latin typeface="+mn-ea"/>
              </a:rPr>
              <a:t>vs </a:t>
            </a:r>
            <a:r>
              <a:rPr lang="en-US" altLang="zh-CN" sz="1400" b="1" dirty="0">
                <a:solidFill>
                  <a:schemeClr val="accent2">
                    <a:lumMod val="75000"/>
                  </a:schemeClr>
                </a:solidFill>
                <a:latin typeface="+mn-ea"/>
              </a:rPr>
              <a:t>47.37</a:t>
            </a:r>
            <a:r>
              <a:rPr lang="en-US" altLang="zh-CN" sz="1400" b="1" dirty="0" smtClean="0">
                <a:solidFill>
                  <a:schemeClr val="accent2">
                    <a:lumMod val="75000"/>
                  </a:schemeClr>
                </a:solidFill>
                <a:latin typeface="+mn-ea"/>
              </a:rPr>
              <a:t>%</a:t>
            </a:r>
            <a:r>
              <a:rPr lang="zh-CN" altLang="en-US" sz="1400" dirty="0" smtClean="0">
                <a:solidFill>
                  <a:schemeClr val="tx1"/>
                </a:solidFill>
                <a:latin typeface="+mn-ea"/>
              </a:rPr>
              <a:t>（盐酸氨</a:t>
            </a:r>
            <a:r>
              <a:rPr lang="zh-CN" altLang="en-US" sz="1400" dirty="0">
                <a:solidFill>
                  <a:schemeClr val="tx1"/>
                </a:solidFill>
                <a:latin typeface="+mn-ea"/>
              </a:rPr>
              <a:t>溴索口服溶液</a:t>
            </a:r>
            <a:r>
              <a:rPr lang="zh-CN" altLang="en-US" sz="1400" dirty="0" smtClean="0">
                <a:solidFill>
                  <a:schemeClr val="tx1"/>
                </a:solidFill>
                <a:latin typeface="+mn-ea"/>
              </a:rPr>
              <a:t>组）</a:t>
            </a:r>
            <a:r>
              <a:rPr lang="en-US" altLang="zh-CN" sz="1100" dirty="0" smtClean="0">
                <a:solidFill>
                  <a:schemeClr val="tx1"/>
                </a:solidFill>
                <a:latin typeface="+mn-ea"/>
              </a:rPr>
              <a:t>P</a:t>
            </a:r>
            <a:r>
              <a:rPr lang="zh-CN" altLang="en-US" sz="1100" dirty="0">
                <a:solidFill>
                  <a:schemeClr val="tx1"/>
                </a:solidFill>
                <a:latin typeface="+mn-ea"/>
              </a:rPr>
              <a:t>＜</a:t>
            </a:r>
            <a:r>
              <a:rPr lang="en-US" altLang="zh-CN" sz="1100" dirty="0" smtClean="0">
                <a:solidFill>
                  <a:schemeClr val="tx1"/>
                </a:solidFill>
                <a:latin typeface="+mn-ea"/>
              </a:rPr>
              <a:t>0.0001</a:t>
            </a:r>
            <a:r>
              <a:rPr lang="zh-CN" altLang="en-US" sz="1400" dirty="0" smtClean="0">
                <a:solidFill>
                  <a:schemeClr val="tx1"/>
                </a:solidFill>
                <a:latin typeface="+mn-ea"/>
              </a:rPr>
              <a:t>；</a:t>
            </a:r>
            <a:r>
              <a:rPr lang="zh-CN" altLang="en-US" sz="1400" dirty="0">
                <a:solidFill>
                  <a:schemeClr val="tx1"/>
                </a:solidFill>
                <a:latin typeface="+mn-ea"/>
              </a:rPr>
              <a:t>患儿</a:t>
            </a:r>
            <a:r>
              <a:rPr lang="zh-CN" altLang="en-US" sz="1400" dirty="0" smtClean="0">
                <a:solidFill>
                  <a:schemeClr val="tx1"/>
                </a:solidFill>
                <a:latin typeface="+mn-ea"/>
              </a:rPr>
              <a:t>服药 </a:t>
            </a:r>
            <a:r>
              <a:rPr lang="zh-CN" altLang="en-US" sz="1600" b="1" dirty="0" smtClean="0">
                <a:solidFill>
                  <a:schemeClr val="accent1">
                    <a:lumMod val="75000"/>
                  </a:schemeClr>
                </a:solidFill>
                <a:latin typeface="+mn-ea"/>
              </a:rPr>
              <a:t>全部吞咽的</a:t>
            </a:r>
            <a:r>
              <a:rPr lang="zh-CN" altLang="en-US" sz="1600" b="1" dirty="0">
                <a:solidFill>
                  <a:schemeClr val="accent1">
                    <a:lumMod val="75000"/>
                  </a:schemeClr>
                </a:solidFill>
                <a:latin typeface="+mn-ea"/>
              </a:rPr>
              <a:t>比例为 </a:t>
            </a:r>
            <a:r>
              <a:rPr lang="en-US" altLang="zh-CN" sz="1600" b="1" dirty="0" smtClean="0">
                <a:solidFill>
                  <a:srgbClr val="FF0000"/>
                </a:solidFill>
                <a:latin typeface="+mn-ea"/>
              </a:rPr>
              <a:t>89.09%</a:t>
            </a:r>
            <a:r>
              <a:rPr lang="zh-CN" altLang="en-US" sz="1400" dirty="0">
                <a:solidFill>
                  <a:schemeClr val="tx1"/>
                </a:solidFill>
                <a:latin typeface="+mn-ea"/>
              </a:rPr>
              <a:t> </a:t>
            </a:r>
            <a:r>
              <a:rPr lang="en-US" altLang="zh-CN" sz="1400" dirty="0" smtClean="0">
                <a:solidFill>
                  <a:schemeClr val="tx1"/>
                </a:solidFill>
                <a:latin typeface="+mn-ea"/>
              </a:rPr>
              <a:t>vs </a:t>
            </a:r>
            <a:r>
              <a:rPr lang="en-US" altLang="zh-CN" sz="1400" b="1" dirty="0">
                <a:solidFill>
                  <a:schemeClr val="accent2">
                    <a:lumMod val="75000"/>
                  </a:schemeClr>
                </a:solidFill>
                <a:latin typeface="+mn-ea"/>
              </a:rPr>
              <a:t>15.79%</a:t>
            </a:r>
            <a:r>
              <a:rPr lang="zh-CN" altLang="en-US" sz="1400" dirty="0" smtClean="0">
                <a:solidFill>
                  <a:schemeClr val="tx1"/>
                </a:solidFill>
                <a:latin typeface="+mn-ea"/>
              </a:rPr>
              <a:t>（盐酸氨</a:t>
            </a:r>
            <a:r>
              <a:rPr lang="zh-CN" altLang="en-US" sz="1400" dirty="0">
                <a:solidFill>
                  <a:schemeClr val="tx1"/>
                </a:solidFill>
                <a:latin typeface="+mn-ea"/>
              </a:rPr>
              <a:t>溴索口服溶液</a:t>
            </a:r>
            <a:r>
              <a:rPr lang="zh-CN" altLang="en-US" sz="1400" dirty="0" smtClean="0">
                <a:solidFill>
                  <a:schemeClr val="tx1"/>
                </a:solidFill>
                <a:latin typeface="+mn-ea"/>
              </a:rPr>
              <a:t>组）</a:t>
            </a:r>
            <a:r>
              <a:rPr lang="en-US" altLang="zh-CN" sz="1100" dirty="0" smtClean="0">
                <a:solidFill>
                  <a:schemeClr val="tx1"/>
                </a:solidFill>
                <a:latin typeface="+mn-ea"/>
              </a:rPr>
              <a:t>P</a:t>
            </a:r>
            <a:r>
              <a:rPr lang="zh-CN" altLang="en-US" sz="1100" dirty="0">
                <a:solidFill>
                  <a:schemeClr val="tx1"/>
                </a:solidFill>
                <a:latin typeface="+mn-ea"/>
              </a:rPr>
              <a:t>＜</a:t>
            </a:r>
            <a:r>
              <a:rPr lang="en-US" altLang="zh-CN" sz="1100" dirty="0" smtClean="0">
                <a:solidFill>
                  <a:schemeClr val="tx1"/>
                </a:solidFill>
                <a:latin typeface="+mn-ea"/>
              </a:rPr>
              <a:t>0.0001</a:t>
            </a:r>
            <a:r>
              <a:rPr lang="zh-CN" altLang="en-US" sz="1100" dirty="0" smtClean="0">
                <a:solidFill>
                  <a:schemeClr val="tx1"/>
                </a:solidFill>
                <a:latin typeface="+mn-ea"/>
              </a:rPr>
              <a:t>。</a:t>
            </a:r>
            <a:endParaRPr lang="en-US" altLang="zh-CN" sz="1100" dirty="0">
              <a:solidFill>
                <a:schemeClr val="tx1"/>
              </a:solidFill>
              <a:latin typeface="+mn-ea"/>
            </a:endParaRPr>
          </a:p>
          <a:p>
            <a:pPr>
              <a:lnSpc>
                <a:spcPct val="150000"/>
              </a:lnSpc>
            </a:pPr>
            <a:endParaRPr lang="zh-CN" altLang="en-US" sz="1100" dirty="0">
              <a:solidFill>
                <a:schemeClr val="tx1"/>
              </a:solidFill>
              <a:latin typeface="+mn-ea"/>
            </a:endParaRPr>
          </a:p>
        </p:txBody>
      </p:sp>
      <p:grpSp>
        <p:nvGrpSpPr>
          <p:cNvPr id="6" name="组合 5"/>
          <p:cNvGrpSpPr/>
          <p:nvPr/>
        </p:nvGrpSpPr>
        <p:grpSpPr>
          <a:xfrm>
            <a:off x="794426" y="1398200"/>
            <a:ext cx="10616455" cy="1107996"/>
            <a:chOff x="794426" y="1298448"/>
            <a:chExt cx="10616455" cy="1107996"/>
          </a:xfrm>
        </p:grpSpPr>
        <p:sp>
          <p:nvSpPr>
            <p:cNvPr id="2" name="矩形 1"/>
            <p:cNvSpPr/>
            <p:nvPr/>
          </p:nvSpPr>
          <p:spPr>
            <a:xfrm>
              <a:off x="794426" y="1323387"/>
              <a:ext cx="10616455" cy="758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03168" y="1298448"/>
              <a:ext cx="10316518" cy="1107996"/>
            </a:xfrm>
            <a:prstGeom prst="rect">
              <a:avLst/>
            </a:prstGeom>
          </p:spPr>
          <p:txBody>
            <a:bodyPr wrap="square">
              <a:spAutoFit/>
            </a:bodyPr>
            <a:lstStyle/>
            <a:p>
              <a:pPr>
                <a:lnSpc>
                  <a:spcPct val="150000"/>
                </a:lnSpc>
              </a:pPr>
              <a:r>
                <a:rPr lang="zh-CN" altLang="en-US" sz="1400" b="1" dirty="0">
                  <a:latin typeface="+mn-ea"/>
                </a:rPr>
                <a:t>上市后的多中心、随机阳性药对照的临床试验</a:t>
              </a:r>
              <a:r>
                <a:rPr lang="en-US" altLang="zh-CN" sz="1100" b="1" baseline="30000" dirty="0">
                  <a:latin typeface="+mn-ea"/>
                </a:rPr>
                <a:t>[1]</a:t>
              </a:r>
              <a:r>
                <a:rPr lang="zh-CN" altLang="en-US" sz="1400" b="1" dirty="0">
                  <a:latin typeface="+mn-ea"/>
                </a:rPr>
                <a:t>结果显示盐酸氨溴索喷雾</a:t>
              </a:r>
              <a:r>
                <a:rPr lang="zh-CN" altLang="en-US" sz="1400" b="1" dirty="0" smtClean="0">
                  <a:latin typeface="+mn-ea"/>
                </a:rPr>
                <a:t>剂对于急性上呼吸道感染、急性支气管炎、急性肺炎等急性呼吸道感染的</a:t>
              </a:r>
              <a:r>
                <a:rPr lang="en-US" altLang="zh-CN" sz="1400" b="1" dirty="0" smtClean="0">
                  <a:latin typeface="+mn-ea"/>
                </a:rPr>
                <a:t>2</a:t>
              </a:r>
              <a:r>
                <a:rPr lang="zh-CN" altLang="en-US" sz="1400" b="1" dirty="0" smtClean="0">
                  <a:latin typeface="+mn-ea"/>
                </a:rPr>
                <a:t>至</a:t>
              </a:r>
              <a:r>
                <a:rPr lang="en-US" altLang="zh-CN" sz="1400" b="1" dirty="0" smtClean="0">
                  <a:latin typeface="+mn-ea"/>
                </a:rPr>
                <a:t>6</a:t>
              </a:r>
              <a:r>
                <a:rPr lang="zh-CN" altLang="en-US" sz="1400" b="1" dirty="0" smtClean="0">
                  <a:latin typeface="+mn-ea"/>
                </a:rPr>
                <a:t>岁患儿咳嗽、咳痰的 </a:t>
              </a:r>
              <a:r>
                <a:rPr lang="zh-CN" altLang="en-US" sz="1600" b="1" dirty="0" smtClean="0">
                  <a:solidFill>
                    <a:schemeClr val="accent1">
                      <a:lumMod val="75000"/>
                    </a:schemeClr>
                  </a:solidFill>
                  <a:latin typeface="+mn-ea"/>
                </a:rPr>
                <a:t>治疗结果显著优于对照组</a:t>
              </a:r>
              <a:r>
                <a:rPr lang="zh-CN" altLang="en-US" sz="1400" b="1" dirty="0" smtClean="0">
                  <a:latin typeface="+mn-ea"/>
                </a:rPr>
                <a:t>：</a:t>
              </a:r>
              <a:endParaRPr lang="en-US" altLang="zh-CN" sz="1400" b="1" dirty="0">
                <a:latin typeface="+mn-ea"/>
              </a:endParaRPr>
            </a:p>
            <a:p>
              <a:pPr>
                <a:lnSpc>
                  <a:spcPct val="150000"/>
                </a:lnSpc>
              </a:pPr>
              <a:endParaRPr lang="en-US" altLang="zh-CN" sz="1400" b="1" dirty="0">
                <a:latin typeface="+mn-ea"/>
              </a:endParaRPr>
            </a:p>
          </p:txBody>
        </p:sp>
      </p:grpSp>
      <p:sp>
        <p:nvSpPr>
          <p:cNvPr id="5" name="矩形 4"/>
          <p:cNvSpPr/>
          <p:nvPr/>
        </p:nvSpPr>
        <p:spPr>
          <a:xfrm>
            <a:off x="270681" y="480692"/>
            <a:ext cx="8186857" cy="461665"/>
          </a:xfrm>
          <a:prstGeom prst="rect">
            <a:avLst/>
          </a:prstGeom>
        </p:spPr>
        <p:txBody>
          <a:bodyPr wrap="none">
            <a:spAutoFit/>
          </a:bodyPr>
          <a:lstStyle/>
          <a:p>
            <a:r>
              <a:rPr lang="zh-CN" altLang="en-US" sz="2400" b="1" dirty="0">
                <a:latin typeface="+mn-ea"/>
              </a:rPr>
              <a:t>盐酸氨溴索喷雾剂与对照药品</a:t>
            </a:r>
            <a:r>
              <a:rPr lang="zh-CN" altLang="en-US" sz="2400" b="1" dirty="0" smtClean="0">
                <a:latin typeface="+mn-ea"/>
              </a:rPr>
              <a:t>相比：疗效</a:t>
            </a:r>
            <a:r>
              <a:rPr lang="zh-CN" altLang="en-US" sz="2400" b="1" dirty="0">
                <a:latin typeface="+mn-ea"/>
              </a:rPr>
              <a:t>更优、依从性更好</a:t>
            </a:r>
          </a:p>
        </p:txBody>
      </p:sp>
      <p:sp>
        <p:nvSpPr>
          <p:cNvPr id="17" name="矩形 16"/>
          <p:cNvSpPr/>
          <p:nvPr/>
        </p:nvSpPr>
        <p:spPr>
          <a:xfrm>
            <a:off x="11182350" y="1"/>
            <a:ext cx="1009650" cy="30479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有效性</a:t>
            </a:r>
          </a:p>
        </p:txBody>
      </p:sp>
    </p:spTree>
    <p:extLst>
      <p:ext uri="{BB962C8B-B14F-4D97-AF65-F5344CB8AC3E}">
        <p14:creationId xmlns:p14="http://schemas.microsoft.com/office/powerpoint/2010/main" val="2559884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42159" y="500505"/>
            <a:ext cx="8013732" cy="461665"/>
          </a:xfrm>
          <a:prstGeom prst="rect">
            <a:avLst/>
          </a:prstGeom>
          <a:noFill/>
        </p:spPr>
        <p:txBody>
          <a:bodyPr wrap="none" rtlCol="0">
            <a:spAutoFit/>
          </a:bodyPr>
          <a:lstStyle/>
          <a:p>
            <a:r>
              <a:rPr lang="zh-CN" altLang="en-US" sz="2400" b="1" dirty="0">
                <a:latin typeface="+mn-ea"/>
              </a:rPr>
              <a:t>盐酸氨溴索喷雾</a:t>
            </a:r>
            <a:r>
              <a:rPr lang="zh-CN" altLang="en-US" sz="2400" b="1" dirty="0" smtClean="0">
                <a:latin typeface="+mn-ea"/>
              </a:rPr>
              <a:t>剂是共识推荐的儿童专属喷雾型祛痰用药</a:t>
            </a:r>
            <a:endParaRPr lang="zh-CN" altLang="en-US" sz="2400" b="1" dirty="0">
              <a:latin typeface="+mn-ea"/>
            </a:endParaRPr>
          </a:p>
        </p:txBody>
      </p:sp>
      <p:sp>
        <p:nvSpPr>
          <p:cNvPr id="15" name="灯片编号占位符 2"/>
          <p:cNvSpPr txBox="1">
            <a:spLocks/>
          </p:cNvSpPr>
          <p:nvPr/>
        </p:nvSpPr>
        <p:spPr>
          <a:xfrm>
            <a:off x="-2416629" y="6452058"/>
            <a:ext cx="2909888" cy="206381"/>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5</a:t>
            </a:r>
            <a:endParaRPr lang="zh-CN" altLang="en-US" dirty="0"/>
          </a:p>
        </p:txBody>
      </p:sp>
      <p:graphicFrame>
        <p:nvGraphicFramePr>
          <p:cNvPr id="2" name="表格 1"/>
          <p:cNvGraphicFramePr>
            <a:graphicFrameLocks noGrp="1"/>
          </p:cNvGraphicFramePr>
          <p:nvPr>
            <p:extLst>
              <p:ext uri="{D42A27DB-BD31-4B8C-83A1-F6EECF244321}">
                <p14:modId xmlns:p14="http://schemas.microsoft.com/office/powerpoint/2010/main" val="1981718744"/>
              </p:ext>
            </p:extLst>
          </p:nvPr>
        </p:nvGraphicFramePr>
        <p:xfrm>
          <a:off x="315311" y="1340937"/>
          <a:ext cx="11595539" cy="4381947"/>
        </p:xfrm>
        <a:graphic>
          <a:graphicData uri="http://schemas.openxmlformats.org/drawingml/2006/table">
            <a:tbl>
              <a:tblPr firstRow="1" bandRow="1">
                <a:tableStyleId>{9D7B26C5-4107-4FEC-AEDC-1716B250A1EF}</a:tableStyleId>
              </a:tblPr>
              <a:tblGrid>
                <a:gridCol w="4485289">
                  <a:extLst>
                    <a:ext uri="{9D8B030D-6E8A-4147-A177-3AD203B41FA5}">
                      <a16:colId xmlns:a16="http://schemas.microsoft.com/office/drawing/2014/main" val="4072908823"/>
                    </a:ext>
                  </a:extLst>
                </a:gridCol>
                <a:gridCol w="1056290">
                  <a:extLst>
                    <a:ext uri="{9D8B030D-6E8A-4147-A177-3AD203B41FA5}">
                      <a16:colId xmlns:a16="http://schemas.microsoft.com/office/drawing/2014/main" val="3810898392"/>
                    </a:ext>
                  </a:extLst>
                </a:gridCol>
                <a:gridCol w="6053960">
                  <a:extLst>
                    <a:ext uri="{9D8B030D-6E8A-4147-A177-3AD203B41FA5}">
                      <a16:colId xmlns:a16="http://schemas.microsoft.com/office/drawing/2014/main" val="3802475438"/>
                    </a:ext>
                  </a:extLst>
                </a:gridCol>
              </a:tblGrid>
              <a:tr h="609299">
                <a:tc>
                  <a:txBody>
                    <a:bodyPr/>
                    <a:lstStyle/>
                    <a:p>
                      <a:pPr algn="ctr"/>
                      <a:r>
                        <a:rPr lang="zh-CN" altLang="en-US" sz="1600" b="1" i="0" dirty="0" smtClean="0">
                          <a:latin typeface="+mn-ea"/>
                          <a:ea typeface="+mn-ea"/>
                        </a:rPr>
                        <a:t>临床指南</a:t>
                      </a:r>
                      <a:r>
                        <a:rPr lang="en-US" altLang="zh-CN" sz="1600" b="1" i="0" dirty="0" smtClean="0">
                          <a:latin typeface="+mn-ea"/>
                          <a:ea typeface="+mn-ea"/>
                        </a:rPr>
                        <a:t>/</a:t>
                      </a:r>
                      <a:r>
                        <a:rPr lang="zh-CN" altLang="en-US" sz="1600" b="1" i="0" dirty="0" smtClean="0">
                          <a:latin typeface="+mn-ea"/>
                          <a:ea typeface="+mn-ea"/>
                        </a:rPr>
                        <a:t>诊疗规范</a:t>
                      </a:r>
                      <a:endParaRPr lang="zh-CN" altLang="en-US" sz="1600" b="1" i="0" dirty="0">
                        <a:latin typeface="+mn-ea"/>
                        <a:ea typeface="+mn-ea"/>
                      </a:endParaRPr>
                    </a:p>
                  </a:txBody>
                  <a:tcPr anchor="ctr"/>
                </a:tc>
                <a:tc>
                  <a:txBody>
                    <a:bodyPr/>
                    <a:lstStyle/>
                    <a:p>
                      <a:pPr algn="ctr"/>
                      <a:r>
                        <a:rPr lang="zh-CN" altLang="en-US" sz="1600" b="1" i="0" dirty="0" smtClean="0">
                          <a:latin typeface="+mn-ea"/>
                          <a:ea typeface="+mn-ea"/>
                        </a:rPr>
                        <a:t>年份</a:t>
                      </a:r>
                      <a:endParaRPr lang="zh-CN" altLang="en-US" sz="1600" b="1" i="0" dirty="0">
                        <a:latin typeface="+mn-ea"/>
                        <a:ea typeface="+mn-ea"/>
                      </a:endParaRPr>
                    </a:p>
                  </a:txBody>
                  <a:tcPr anchor="ctr"/>
                </a:tc>
                <a:tc>
                  <a:txBody>
                    <a:bodyPr/>
                    <a:lstStyle/>
                    <a:p>
                      <a:pPr algn="ctr"/>
                      <a:r>
                        <a:rPr lang="zh-CN" altLang="en-US" sz="1600" b="1" i="0" dirty="0" smtClean="0">
                          <a:latin typeface="+mn-ea"/>
                          <a:ea typeface="+mn-ea"/>
                        </a:rPr>
                        <a:t>推荐内容</a:t>
                      </a:r>
                      <a:endParaRPr lang="zh-CN" altLang="en-US" sz="1600" b="1" i="0" dirty="0">
                        <a:latin typeface="+mn-ea"/>
                        <a:ea typeface="+mn-ea"/>
                      </a:endParaRPr>
                    </a:p>
                  </a:txBody>
                  <a:tcPr anchor="ctr"/>
                </a:tc>
                <a:extLst>
                  <a:ext uri="{0D108BD9-81ED-4DB2-BD59-A6C34878D82A}">
                    <a16:rowId xmlns:a16="http://schemas.microsoft.com/office/drawing/2014/main" val="3799041189"/>
                  </a:ext>
                </a:extLst>
              </a:tr>
              <a:tr h="851350">
                <a:tc>
                  <a:txBody>
                    <a:bodyPr/>
                    <a:lstStyle/>
                    <a:p>
                      <a:pPr algn="ctr"/>
                      <a:r>
                        <a:rPr lang="zh-CN" altLang="en-US" sz="1400" b="1" dirty="0" smtClean="0">
                          <a:latin typeface="+mn-ea"/>
                          <a:ea typeface="+mn-ea"/>
                        </a:rPr>
                        <a:t>儿童咳嗽祛痰止咳治疗专家共识</a:t>
                      </a:r>
                      <a:endParaRPr lang="zh-CN" altLang="en-US" sz="1400" b="1" dirty="0">
                        <a:solidFill>
                          <a:schemeClr val="tx1"/>
                        </a:solidFill>
                        <a:latin typeface="+mn-ea"/>
                        <a:ea typeface="+mn-ea"/>
                      </a:endParaRPr>
                    </a:p>
                  </a:txBody>
                  <a:tcPr anchor="ctr">
                    <a:solidFill>
                      <a:schemeClr val="bg1">
                        <a:lumMod val="75000"/>
                        <a:alpha val="20000"/>
                      </a:schemeClr>
                    </a:solidFill>
                  </a:tcPr>
                </a:tc>
                <a:tc>
                  <a:txBody>
                    <a:bodyPr/>
                    <a:lstStyle/>
                    <a:p>
                      <a:pPr algn="ctr"/>
                      <a:r>
                        <a:rPr lang="en-US" altLang="zh-CN" sz="1200" i="1" dirty="0" smtClean="0">
                          <a:latin typeface="+mn-ea"/>
                          <a:ea typeface="+mn-ea"/>
                          <a:cs typeface="Calibri" panose="020F0502020204030204" pitchFamily="34" charset="0"/>
                        </a:rPr>
                        <a:t>2022</a:t>
                      </a:r>
                      <a:endParaRPr lang="zh-CN" altLang="en-US" sz="1200" i="1" dirty="0">
                        <a:solidFill>
                          <a:schemeClr val="tx1"/>
                        </a:solidFill>
                        <a:latin typeface="+mn-ea"/>
                        <a:ea typeface="+mn-ea"/>
                        <a:cs typeface="Calibri" panose="020F0502020204030204" pitchFamily="34" charset="0"/>
                      </a:endParaRPr>
                    </a:p>
                  </a:txBody>
                  <a:tcPr anchor="ctr">
                    <a:solidFill>
                      <a:schemeClr val="bg1">
                        <a:lumMod val="75000"/>
                        <a:alpha val="20000"/>
                      </a:schemeClr>
                    </a:solidFill>
                  </a:tcPr>
                </a:tc>
                <a:tc>
                  <a:txBody>
                    <a:bodyPr/>
                    <a:lstStyle/>
                    <a:p>
                      <a:pPr algn="l"/>
                      <a:r>
                        <a:rPr lang="zh-CN" altLang="en-US" sz="1400" b="1" dirty="0" smtClean="0">
                          <a:solidFill>
                            <a:schemeClr val="accent1">
                              <a:lumMod val="75000"/>
                            </a:schemeClr>
                          </a:solidFill>
                          <a:latin typeface="+mn-ea"/>
                          <a:ea typeface="+mn-ea"/>
                        </a:rPr>
                        <a:t>盐酸氨溴索喷雾剂 </a:t>
                      </a:r>
                      <a:r>
                        <a:rPr lang="zh-CN" altLang="en-US" sz="1400" dirty="0" smtClean="0">
                          <a:latin typeface="+mn-ea"/>
                          <a:ea typeface="+mn-ea"/>
                        </a:rPr>
                        <a:t>采用 </a:t>
                      </a:r>
                      <a:r>
                        <a:rPr lang="zh-CN" altLang="en-US" sz="1400" b="1" dirty="0" smtClean="0">
                          <a:solidFill>
                            <a:schemeClr val="accent1">
                              <a:lumMod val="75000"/>
                            </a:schemeClr>
                          </a:solidFill>
                          <a:latin typeface="+mn-ea"/>
                          <a:ea typeface="+mn-ea"/>
                        </a:rPr>
                        <a:t>定量阀给药</a:t>
                      </a:r>
                      <a:r>
                        <a:rPr lang="zh-CN" altLang="en-US" sz="1400" dirty="0" smtClean="0">
                          <a:latin typeface="+mn-ea"/>
                          <a:ea typeface="+mn-ea"/>
                        </a:rPr>
                        <a:t>，有效保证了儿童给药剂量的精准度，使用简便，是 </a:t>
                      </a:r>
                      <a:r>
                        <a:rPr lang="zh-CN" altLang="en-US" sz="1400" b="1" dirty="0" smtClean="0">
                          <a:solidFill>
                            <a:schemeClr val="accent1">
                              <a:lumMod val="75000"/>
                            </a:schemeClr>
                          </a:solidFill>
                          <a:latin typeface="+mn-ea"/>
                          <a:ea typeface="+mn-ea"/>
                        </a:rPr>
                        <a:t>儿童专属喷雾型祛痰用药</a:t>
                      </a:r>
                      <a:r>
                        <a:rPr lang="zh-CN" altLang="en-US" sz="1400" dirty="0" smtClean="0">
                          <a:latin typeface="+mn-ea"/>
                          <a:ea typeface="+mn-ea"/>
                        </a:rPr>
                        <a:t>，并与盐酸氨溴索口服溶液具有生物等效性。</a:t>
                      </a:r>
                      <a:endParaRPr lang="zh-CN" altLang="en-US" sz="1400" dirty="0" smtClean="0">
                        <a:solidFill>
                          <a:schemeClr val="tx1"/>
                        </a:solidFill>
                        <a:latin typeface="+mn-ea"/>
                        <a:ea typeface="+mn-ea"/>
                      </a:endParaRPr>
                    </a:p>
                  </a:txBody>
                  <a:tcPr anchor="ctr">
                    <a:solidFill>
                      <a:schemeClr val="bg1">
                        <a:lumMod val="75000"/>
                        <a:alpha val="20000"/>
                      </a:schemeClr>
                    </a:solidFill>
                  </a:tcPr>
                </a:tc>
                <a:extLst>
                  <a:ext uri="{0D108BD9-81ED-4DB2-BD59-A6C34878D82A}">
                    <a16:rowId xmlns:a16="http://schemas.microsoft.com/office/drawing/2014/main" val="295425947"/>
                  </a:ext>
                </a:extLst>
              </a:tr>
              <a:tr h="609299">
                <a:tc>
                  <a:txBody>
                    <a:bodyPr/>
                    <a:lstStyle/>
                    <a:p>
                      <a:pPr algn="ctr"/>
                      <a:r>
                        <a:rPr lang="en-US" altLang="zh-CN" sz="1400" b="1" dirty="0" smtClean="0">
                          <a:latin typeface="+mn-ea"/>
                          <a:ea typeface="+mn-ea"/>
                        </a:rPr>
                        <a:t>JRS</a:t>
                      </a:r>
                      <a:r>
                        <a:rPr lang="zh-CN" altLang="en-US" sz="1400" b="1" dirty="0" smtClean="0">
                          <a:latin typeface="+mn-ea"/>
                          <a:ea typeface="+mn-ea"/>
                        </a:rPr>
                        <a:t>指南：咳嗽和咳痰的管理</a:t>
                      </a:r>
                      <a:endParaRPr lang="zh-CN" altLang="en-US" sz="1400" b="1" dirty="0">
                        <a:solidFill>
                          <a:schemeClr val="tx1"/>
                        </a:solidFill>
                        <a:latin typeface="+mn-ea"/>
                        <a:ea typeface="+mn-ea"/>
                      </a:endParaRPr>
                    </a:p>
                  </a:txBody>
                  <a:tcPr anchor="ctr"/>
                </a:tc>
                <a:tc>
                  <a:txBody>
                    <a:bodyPr/>
                    <a:lstStyle/>
                    <a:p>
                      <a:pPr algn="ctr"/>
                      <a:r>
                        <a:rPr lang="en-US" altLang="zh-CN" sz="1200" i="1" dirty="0" smtClean="0">
                          <a:latin typeface="+mn-ea"/>
                          <a:ea typeface="+mn-ea"/>
                          <a:cs typeface="Calibri" panose="020F0502020204030204" pitchFamily="34" charset="0"/>
                        </a:rPr>
                        <a:t>2021</a:t>
                      </a:r>
                      <a:endParaRPr lang="zh-CN" altLang="en-US" sz="1200" i="1" dirty="0">
                        <a:solidFill>
                          <a:schemeClr val="tx1"/>
                        </a:solidFill>
                        <a:latin typeface="+mn-ea"/>
                        <a:ea typeface="+mn-ea"/>
                        <a:cs typeface="Calibri" panose="020F0502020204030204" pitchFamily="34" charset="0"/>
                      </a:endParaRPr>
                    </a:p>
                  </a:txBody>
                  <a:tcPr anchor="ctr"/>
                </a:tc>
                <a:tc>
                  <a:txBody>
                    <a:bodyPr/>
                    <a:lstStyle/>
                    <a:p>
                      <a:pPr algn="l"/>
                      <a:r>
                        <a:rPr lang="zh-CN" altLang="en-US" sz="1400" dirty="0" smtClean="0">
                          <a:latin typeface="+mn-ea"/>
                          <a:ea typeface="+mn-ea"/>
                        </a:rPr>
                        <a:t>根据痰的性质和病理基础疾病，对于粘液痰，可使用黏液调节剂如 </a:t>
                      </a:r>
                      <a:r>
                        <a:rPr lang="zh-CN" altLang="en-US" sz="1400" b="1" dirty="0" smtClean="0">
                          <a:solidFill>
                            <a:schemeClr val="accent1">
                              <a:lumMod val="75000"/>
                            </a:schemeClr>
                          </a:solidFill>
                          <a:latin typeface="+mn-ea"/>
                          <a:ea typeface="+mn-ea"/>
                        </a:rPr>
                        <a:t>氨溴索</a:t>
                      </a:r>
                      <a:r>
                        <a:rPr lang="zh-CN" altLang="en-US" sz="1400" dirty="0" smtClean="0">
                          <a:latin typeface="+mn-ea"/>
                          <a:ea typeface="+mn-ea"/>
                        </a:rPr>
                        <a:t>。</a:t>
                      </a:r>
                      <a:endParaRPr lang="zh-CN" altLang="en-US" sz="1400" dirty="0">
                        <a:solidFill>
                          <a:schemeClr val="tx1"/>
                        </a:solidFill>
                        <a:latin typeface="+mn-ea"/>
                        <a:ea typeface="+mn-ea"/>
                      </a:endParaRPr>
                    </a:p>
                  </a:txBody>
                  <a:tcPr anchor="ctr"/>
                </a:tc>
                <a:extLst>
                  <a:ext uri="{0D108BD9-81ED-4DB2-BD59-A6C34878D82A}">
                    <a16:rowId xmlns:a16="http://schemas.microsoft.com/office/drawing/2014/main" val="3198595639"/>
                  </a:ext>
                </a:extLst>
              </a:tr>
              <a:tr h="609299">
                <a:tc>
                  <a:txBody>
                    <a:bodyPr/>
                    <a:lstStyle/>
                    <a:p>
                      <a:pPr algn="ctr"/>
                      <a:r>
                        <a:rPr lang="zh-CN" altLang="en-US" sz="1400" b="1" dirty="0" smtClean="0">
                          <a:latin typeface="+mn-ea"/>
                          <a:ea typeface="+mn-ea"/>
                        </a:rPr>
                        <a:t>中国儿童慢性湿性咳嗽的诊断与治疗专家共识</a:t>
                      </a:r>
                      <a:endParaRPr lang="zh-CN" altLang="en-US" sz="1400" b="1" dirty="0">
                        <a:solidFill>
                          <a:schemeClr val="tx1"/>
                        </a:solidFill>
                        <a:latin typeface="+mn-ea"/>
                        <a:ea typeface="+mn-ea"/>
                      </a:endParaRPr>
                    </a:p>
                  </a:txBody>
                  <a:tcPr anchor="ctr">
                    <a:solidFill>
                      <a:schemeClr val="bg1">
                        <a:lumMod val="75000"/>
                        <a:alpha val="20000"/>
                      </a:schemeClr>
                    </a:solidFill>
                  </a:tcPr>
                </a:tc>
                <a:tc>
                  <a:txBody>
                    <a:bodyPr/>
                    <a:lstStyle/>
                    <a:p>
                      <a:pPr algn="ctr"/>
                      <a:r>
                        <a:rPr lang="en-US" altLang="zh-CN" sz="1200" i="1" dirty="0" smtClean="0">
                          <a:latin typeface="+mn-ea"/>
                          <a:ea typeface="+mn-ea"/>
                          <a:cs typeface="Calibri" panose="020F0502020204030204" pitchFamily="34" charset="0"/>
                        </a:rPr>
                        <a:t>2019</a:t>
                      </a:r>
                      <a:endParaRPr lang="zh-CN" altLang="en-US" sz="1200" i="1" dirty="0">
                        <a:solidFill>
                          <a:schemeClr val="tx1"/>
                        </a:solidFill>
                        <a:latin typeface="+mn-ea"/>
                        <a:ea typeface="+mn-ea"/>
                        <a:cs typeface="Calibri" panose="020F0502020204030204" pitchFamily="34" charset="0"/>
                      </a:endParaRPr>
                    </a:p>
                  </a:txBody>
                  <a:tcPr anchor="ctr">
                    <a:solidFill>
                      <a:schemeClr val="bg1">
                        <a:lumMod val="75000"/>
                        <a:alpha val="20000"/>
                      </a:schemeClr>
                    </a:solidFill>
                  </a:tcPr>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zh-CN" altLang="en-US" sz="1400" b="1" dirty="0" smtClean="0">
                          <a:solidFill>
                            <a:schemeClr val="accent1">
                              <a:lumMod val="75000"/>
                            </a:schemeClr>
                          </a:solidFill>
                          <a:latin typeface="+mn-ea"/>
                          <a:ea typeface="+mn-ea"/>
                        </a:rPr>
                        <a:t>氨溴索 </a:t>
                      </a:r>
                      <a:r>
                        <a:rPr lang="zh-CN" altLang="en-US" sz="1400" dirty="0" smtClean="0">
                          <a:latin typeface="+mn-ea"/>
                          <a:ea typeface="+mn-ea"/>
                        </a:rPr>
                        <a:t>是儿童慢性湿性咳嗽的常用药物。</a:t>
                      </a:r>
                      <a:endParaRPr lang="zh-CN" altLang="en-US" sz="1400" dirty="0" smtClean="0">
                        <a:solidFill>
                          <a:schemeClr val="tx1"/>
                        </a:solidFill>
                        <a:latin typeface="+mn-ea"/>
                        <a:ea typeface="+mn-ea"/>
                      </a:endParaRPr>
                    </a:p>
                  </a:txBody>
                  <a:tcPr anchor="ctr">
                    <a:solidFill>
                      <a:schemeClr val="bg1">
                        <a:lumMod val="75000"/>
                        <a:alpha val="20000"/>
                      </a:schemeClr>
                    </a:solidFill>
                  </a:tcPr>
                </a:tc>
                <a:extLst>
                  <a:ext uri="{0D108BD9-81ED-4DB2-BD59-A6C34878D82A}">
                    <a16:rowId xmlns:a16="http://schemas.microsoft.com/office/drawing/2014/main" val="2451977479"/>
                  </a:ext>
                </a:extLst>
              </a:tr>
              <a:tr h="851350">
                <a:tc>
                  <a:txBody>
                    <a:bodyPr/>
                    <a:lstStyle/>
                    <a:p>
                      <a:pPr algn="ctr"/>
                      <a:r>
                        <a:rPr lang="zh-CN" altLang="en-US" sz="1400" b="1" dirty="0" smtClean="0">
                          <a:latin typeface="+mn-ea"/>
                          <a:ea typeface="+mn-ea"/>
                        </a:rPr>
                        <a:t>中国儿童难治性肺炎呼吸内镜介入诊疗专家共识</a:t>
                      </a:r>
                      <a:endParaRPr lang="zh-CN" altLang="en-US" sz="1400" b="1" dirty="0">
                        <a:solidFill>
                          <a:schemeClr val="tx1"/>
                        </a:solidFill>
                        <a:latin typeface="+mn-ea"/>
                        <a:ea typeface="+mn-ea"/>
                      </a:endParaRPr>
                    </a:p>
                  </a:txBody>
                  <a:tcPr anchor="ctr"/>
                </a:tc>
                <a:tc>
                  <a:txBody>
                    <a:bodyPr/>
                    <a:lstStyle/>
                    <a:p>
                      <a:pPr algn="ctr"/>
                      <a:r>
                        <a:rPr lang="en-US" altLang="zh-CN" sz="1200" i="1" dirty="0" smtClean="0">
                          <a:latin typeface="+mn-ea"/>
                          <a:ea typeface="+mn-ea"/>
                          <a:cs typeface="Calibri" panose="020F0502020204030204" pitchFamily="34" charset="0"/>
                        </a:rPr>
                        <a:t>2019</a:t>
                      </a:r>
                      <a:endParaRPr lang="zh-CN" altLang="en-US" sz="1200" i="1" dirty="0">
                        <a:solidFill>
                          <a:schemeClr val="tx1"/>
                        </a:solidFill>
                        <a:latin typeface="+mn-ea"/>
                        <a:ea typeface="+mn-ea"/>
                        <a:cs typeface="Calibri" panose="020F0502020204030204" pitchFamily="34" charset="0"/>
                      </a:endParaRPr>
                    </a:p>
                  </a:txBody>
                  <a:tcPr anchor="ctr"/>
                </a:tc>
                <a:tc>
                  <a:txBody>
                    <a:bodyPr/>
                    <a:lstStyle/>
                    <a:p>
                      <a:pPr algn="l"/>
                      <a:r>
                        <a:rPr lang="zh-CN" altLang="en-US" sz="1400" dirty="0" smtClean="0">
                          <a:latin typeface="+mn-ea"/>
                          <a:ea typeface="+mn-ea"/>
                        </a:rPr>
                        <a:t>对于难治性肺炎的治疗辅以祛痰、雾化吸入、拍背、吸痰、保持呼吸道通畅等对症支持治疗，</a:t>
                      </a:r>
                      <a:r>
                        <a:rPr lang="zh-CN" altLang="en-US" sz="1400" b="1" dirty="0" smtClean="0">
                          <a:solidFill>
                            <a:schemeClr val="accent1">
                              <a:lumMod val="75000"/>
                            </a:schemeClr>
                          </a:solidFill>
                          <a:latin typeface="+mn-ea"/>
                          <a:ea typeface="+mn-ea"/>
                        </a:rPr>
                        <a:t>祛痰药物如氨溴索等</a:t>
                      </a:r>
                      <a:r>
                        <a:rPr lang="zh-CN" altLang="en-US" sz="1400" dirty="0" smtClean="0">
                          <a:latin typeface="+mn-ea"/>
                          <a:ea typeface="+mn-ea"/>
                        </a:rPr>
                        <a:t>。</a:t>
                      </a:r>
                      <a:endParaRPr lang="zh-CN" altLang="en-US" sz="1400" dirty="0">
                        <a:solidFill>
                          <a:schemeClr val="tx1"/>
                        </a:solidFill>
                        <a:latin typeface="+mn-ea"/>
                        <a:ea typeface="+mn-ea"/>
                      </a:endParaRPr>
                    </a:p>
                  </a:txBody>
                  <a:tcPr anchor="ctr"/>
                </a:tc>
                <a:extLst>
                  <a:ext uri="{0D108BD9-81ED-4DB2-BD59-A6C34878D82A}">
                    <a16:rowId xmlns:a16="http://schemas.microsoft.com/office/drawing/2014/main" val="1887192400"/>
                  </a:ext>
                </a:extLst>
              </a:tr>
              <a:tr h="851350">
                <a:tc>
                  <a:txBody>
                    <a:bodyPr/>
                    <a:lstStyle/>
                    <a:p>
                      <a:pPr algn="ctr"/>
                      <a:r>
                        <a:rPr lang="en-US" altLang="zh-CN" sz="1400" b="1" dirty="0" smtClean="0">
                          <a:latin typeface="+mn-ea"/>
                          <a:ea typeface="+mn-ea"/>
                        </a:rPr>
                        <a:t>《</a:t>
                      </a:r>
                      <a:r>
                        <a:rPr lang="zh-CN" altLang="en-US" sz="1400" b="1" dirty="0" smtClean="0">
                          <a:latin typeface="+mn-ea"/>
                          <a:ea typeface="+mn-ea"/>
                        </a:rPr>
                        <a:t>儿童用药（化学药品）药学开发指导原则（试行）</a:t>
                      </a:r>
                      <a:r>
                        <a:rPr lang="en-US" altLang="zh-CN" sz="1400" b="1" dirty="0" smtClean="0">
                          <a:latin typeface="+mn-ea"/>
                          <a:ea typeface="+mn-ea"/>
                        </a:rPr>
                        <a:t>》</a:t>
                      </a:r>
                      <a:endParaRPr lang="zh-CN" altLang="en-US" sz="1400" b="1" dirty="0">
                        <a:solidFill>
                          <a:schemeClr val="tx1"/>
                        </a:solidFill>
                        <a:latin typeface="+mn-ea"/>
                        <a:ea typeface="+mn-ea"/>
                      </a:endParaRPr>
                    </a:p>
                  </a:txBody>
                  <a:tcPr anchor="ctr">
                    <a:solidFill>
                      <a:schemeClr val="bg1">
                        <a:lumMod val="75000"/>
                        <a:alpha val="20000"/>
                      </a:schemeClr>
                    </a:solidFill>
                  </a:tcPr>
                </a:tc>
                <a:tc>
                  <a:txBody>
                    <a:bodyPr/>
                    <a:lstStyle/>
                    <a:p>
                      <a:pPr algn="ctr"/>
                      <a:r>
                        <a:rPr lang="en-US" altLang="zh-CN" sz="1200" i="1" dirty="0" smtClean="0">
                          <a:latin typeface="+mn-ea"/>
                          <a:ea typeface="+mn-ea"/>
                          <a:cs typeface="Calibri" panose="020F0502020204030204" pitchFamily="34" charset="0"/>
                        </a:rPr>
                        <a:t>2020</a:t>
                      </a:r>
                      <a:endParaRPr lang="zh-CN" altLang="en-US" sz="1200" i="1" dirty="0">
                        <a:solidFill>
                          <a:schemeClr val="tx1"/>
                        </a:solidFill>
                        <a:latin typeface="+mn-ea"/>
                        <a:ea typeface="+mn-ea"/>
                        <a:cs typeface="Calibri" panose="020F0502020204030204" pitchFamily="34" charset="0"/>
                      </a:endParaRPr>
                    </a:p>
                  </a:txBody>
                  <a:tcPr anchor="ctr">
                    <a:solidFill>
                      <a:schemeClr val="bg1">
                        <a:lumMod val="75000"/>
                        <a:alpha val="20000"/>
                      </a:schemeClr>
                    </a:solidFill>
                  </a:tcPr>
                </a:tc>
                <a:tc>
                  <a:txBody>
                    <a:bodyPr/>
                    <a:lstStyle/>
                    <a:p>
                      <a:pPr algn="l"/>
                      <a:r>
                        <a:rPr lang="zh-CN" altLang="en-US" sz="1400" dirty="0" smtClean="0">
                          <a:latin typeface="+mn-ea"/>
                          <a:ea typeface="+mn-ea"/>
                        </a:rPr>
                        <a:t>提出口服液体剂型为</a:t>
                      </a:r>
                      <a:r>
                        <a:rPr lang="en-US" altLang="zh-CN" sz="1400" dirty="0" smtClean="0">
                          <a:latin typeface="+mn-ea"/>
                          <a:ea typeface="+mn-ea"/>
                        </a:rPr>
                        <a:t>2~5</a:t>
                      </a:r>
                      <a:r>
                        <a:rPr lang="zh-CN" altLang="en-US" sz="1400" dirty="0" smtClean="0">
                          <a:latin typeface="+mn-ea"/>
                          <a:ea typeface="+mn-ea"/>
                        </a:rPr>
                        <a:t>岁（学龄前）儿童 </a:t>
                      </a:r>
                      <a:r>
                        <a:rPr lang="zh-CN" altLang="en-US" sz="1400" b="1" dirty="0" smtClean="0">
                          <a:solidFill>
                            <a:schemeClr val="accent1">
                              <a:lumMod val="75000"/>
                            </a:schemeClr>
                          </a:solidFill>
                          <a:latin typeface="+mn-ea"/>
                          <a:ea typeface="+mn-ea"/>
                        </a:rPr>
                        <a:t>最适宜的优选剂型</a:t>
                      </a:r>
                      <a:r>
                        <a:rPr lang="zh-CN" altLang="en-US" sz="1400" dirty="0" smtClean="0">
                          <a:latin typeface="+mn-ea"/>
                          <a:ea typeface="+mn-ea"/>
                        </a:rPr>
                        <a:t>。</a:t>
                      </a:r>
                      <a:endParaRPr lang="zh-CN" altLang="en-US" sz="1400" dirty="0">
                        <a:solidFill>
                          <a:schemeClr val="tx1"/>
                        </a:solidFill>
                        <a:latin typeface="+mn-ea"/>
                        <a:ea typeface="+mn-ea"/>
                      </a:endParaRPr>
                    </a:p>
                  </a:txBody>
                  <a:tcPr anchor="ctr">
                    <a:solidFill>
                      <a:schemeClr val="bg1">
                        <a:lumMod val="75000"/>
                        <a:alpha val="20000"/>
                      </a:schemeClr>
                    </a:solidFill>
                  </a:tcPr>
                </a:tc>
                <a:extLst>
                  <a:ext uri="{0D108BD9-81ED-4DB2-BD59-A6C34878D82A}">
                    <a16:rowId xmlns:a16="http://schemas.microsoft.com/office/drawing/2014/main" val="1238861233"/>
                  </a:ext>
                </a:extLst>
              </a:tr>
            </a:tbl>
          </a:graphicData>
        </a:graphic>
      </p:graphicFrame>
      <p:sp>
        <p:nvSpPr>
          <p:cNvPr id="16" name="Rounded Rectangle 12"/>
          <p:cNvSpPr/>
          <p:nvPr/>
        </p:nvSpPr>
        <p:spPr>
          <a:xfrm>
            <a:off x="9800561" y="6276917"/>
            <a:ext cx="2110289" cy="387060"/>
          </a:xfrm>
          <a:prstGeom prst="roundRect">
            <a:avLst/>
          </a:prstGeom>
          <a:solidFill>
            <a:srgbClr val="56A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600" b="1" dirty="0" smtClean="0">
                <a:solidFill>
                  <a:schemeClr val="bg1"/>
                </a:solidFill>
                <a:latin typeface="Calibri" panose="020F0502020204030204" pitchFamily="34" charset="0"/>
                <a:ea typeface="微软雅黑" panose="020B0503020204020204" pitchFamily="34" charset="-122"/>
                <a:cs typeface="Calibri" panose="020F0502020204030204" pitchFamily="34" charset="0"/>
              </a:rPr>
              <a:t>儿童专用药</a:t>
            </a:r>
            <a:endParaRPr lang="en-US" altLang="zh-CN" sz="16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cxnSp>
        <p:nvCxnSpPr>
          <p:cNvPr id="4" name="直接连接符 3"/>
          <p:cNvCxnSpPr/>
          <p:nvPr/>
        </p:nvCxnSpPr>
        <p:spPr>
          <a:xfrm>
            <a:off x="315311" y="1340937"/>
            <a:ext cx="11595539" cy="0"/>
          </a:xfrm>
          <a:prstGeom prst="line">
            <a:avLst/>
          </a:prstGeom>
          <a:ln w="349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15311" y="1950537"/>
            <a:ext cx="11595539" cy="0"/>
          </a:xfrm>
          <a:prstGeom prst="line">
            <a:avLst/>
          </a:prstGeom>
          <a:ln w="349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15311" y="5722884"/>
            <a:ext cx="11595539" cy="0"/>
          </a:xfrm>
          <a:prstGeom prst="line">
            <a:avLst/>
          </a:prstGeom>
          <a:ln w="349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1182350" y="1"/>
            <a:ext cx="1009650" cy="30479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有效性</a:t>
            </a:r>
          </a:p>
        </p:txBody>
      </p:sp>
    </p:spTree>
    <p:extLst>
      <p:ext uri="{BB962C8B-B14F-4D97-AF65-F5344CB8AC3E}">
        <p14:creationId xmlns:p14="http://schemas.microsoft.com/office/powerpoint/2010/main" val="2221391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1491" y="515094"/>
            <a:ext cx="7571303" cy="461665"/>
          </a:xfrm>
          <a:prstGeom prst="rect">
            <a:avLst/>
          </a:prstGeom>
          <a:noFill/>
        </p:spPr>
        <p:txBody>
          <a:bodyPr wrap="none" rtlCol="0">
            <a:spAutoFit/>
          </a:bodyPr>
          <a:lstStyle/>
          <a:p>
            <a:r>
              <a:rPr lang="en-US" altLang="zh-CN" sz="2400" b="1" dirty="0" smtClean="0">
                <a:latin typeface="+mn-ea"/>
              </a:rPr>
              <a:t>《</a:t>
            </a:r>
            <a:r>
              <a:rPr lang="zh-CN" altLang="en-US" sz="2400" b="1" dirty="0">
                <a:latin typeface="+mn-ea"/>
              </a:rPr>
              <a:t>技术评审报告</a:t>
            </a:r>
            <a:r>
              <a:rPr lang="en-US" altLang="zh-CN" sz="2400" b="1" dirty="0" smtClean="0">
                <a:latin typeface="+mn-ea"/>
              </a:rPr>
              <a:t>》</a:t>
            </a:r>
            <a:r>
              <a:rPr lang="zh-CN" altLang="en-US" sz="2400" b="1" dirty="0" smtClean="0">
                <a:latin typeface="+mn-ea"/>
              </a:rPr>
              <a:t>肯定了本品研发是基于儿童治疗需求</a:t>
            </a:r>
            <a:endParaRPr lang="zh-CN" altLang="en-US" sz="2800" b="1" dirty="0">
              <a:latin typeface="+mn-ea"/>
            </a:endParaRPr>
          </a:p>
        </p:txBody>
      </p:sp>
      <p:sp>
        <p:nvSpPr>
          <p:cNvPr id="15" name="灯片编号占位符 2"/>
          <p:cNvSpPr txBox="1">
            <a:spLocks/>
          </p:cNvSpPr>
          <p:nvPr/>
        </p:nvSpPr>
        <p:spPr>
          <a:xfrm>
            <a:off x="-2416629" y="6452058"/>
            <a:ext cx="2909888" cy="206381"/>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6</a:t>
            </a:r>
            <a:endParaRPr lang="zh-CN" altLang="en-US" dirty="0"/>
          </a:p>
        </p:txBody>
      </p:sp>
      <p:sp>
        <p:nvSpPr>
          <p:cNvPr id="16" name="Rounded Rectangle 12"/>
          <p:cNvSpPr/>
          <p:nvPr/>
        </p:nvSpPr>
        <p:spPr>
          <a:xfrm>
            <a:off x="9743919" y="6271379"/>
            <a:ext cx="2110289" cy="387060"/>
          </a:xfrm>
          <a:prstGeom prst="roundRect">
            <a:avLst/>
          </a:prstGeom>
          <a:solidFill>
            <a:srgbClr val="56A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600" b="1" dirty="0" smtClean="0">
                <a:solidFill>
                  <a:schemeClr val="bg1"/>
                </a:solidFill>
                <a:latin typeface="Calibri" panose="020F0502020204030204" pitchFamily="34" charset="0"/>
                <a:ea typeface="微软雅黑" panose="020B0503020204020204" pitchFamily="34" charset="-122"/>
                <a:cs typeface="Calibri" panose="020F0502020204030204" pitchFamily="34" charset="0"/>
              </a:rPr>
              <a:t>儿童专用药</a:t>
            </a:r>
            <a:endParaRPr lang="en-US" altLang="zh-CN" sz="16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9" name="Rectangle 28"/>
          <p:cNvSpPr/>
          <p:nvPr/>
        </p:nvSpPr>
        <p:spPr>
          <a:xfrm>
            <a:off x="654269" y="2025869"/>
            <a:ext cx="10870324" cy="3799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endParaRPr>
          </a:p>
        </p:txBody>
      </p:sp>
      <p:sp>
        <p:nvSpPr>
          <p:cNvPr id="20" name="Rounded Rectangle 18"/>
          <p:cNvSpPr/>
          <p:nvPr/>
        </p:nvSpPr>
        <p:spPr>
          <a:xfrm>
            <a:off x="1170999" y="2049259"/>
            <a:ext cx="9850003" cy="3886892"/>
          </a:xfrm>
          <a:prstGeom prst="roundRect">
            <a:avLst>
              <a:gd name="adj" fmla="val 2267"/>
            </a:avLst>
          </a:prstGeom>
          <a:noFill/>
          <a:ln>
            <a:noFill/>
          </a:ln>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Wingdings" panose="05000000000000000000" pitchFamily="2" charset="2"/>
              <a:buChar char="ü"/>
            </a:pPr>
            <a:r>
              <a:rPr lang="zh-CN" altLang="en-US" sz="1600" dirty="0">
                <a:solidFill>
                  <a:schemeClr val="tx1"/>
                </a:solidFill>
                <a:latin typeface="+mj-ea"/>
                <a:ea typeface="+mj-ea"/>
              </a:rPr>
              <a:t>本品基于我国儿科临床实际需求，针对 </a:t>
            </a:r>
            <a:r>
              <a:rPr lang="en-US" altLang="zh-CN" sz="1600" dirty="0">
                <a:solidFill>
                  <a:schemeClr val="tx1"/>
                </a:solidFill>
                <a:latin typeface="+mj-ea"/>
                <a:ea typeface="+mj-ea"/>
              </a:rPr>
              <a:t>2-6 </a:t>
            </a:r>
            <a:r>
              <a:rPr lang="zh-CN" altLang="en-US" sz="1600" dirty="0">
                <a:solidFill>
                  <a:schemeClr val="tx1"/>
                </a:solidFill>
                <a:latin typeface="+mj-ea"/>
                <a:ea typeface="+mj-ea"/>
              </a:rPr>
              <a:t>岁儿童祛痰治疗研发，</a:t>
            </a:r>
            <a:r>
              <a:rPr lang="zh-CN" altLang="en-US" sz="1600" dirty="0" smtClean="0">
                <a:solidFill>
                  <a:schemeClr val="tx1"/>
                </a:solidFill>
                <a:latin typeface="+mj-ea"/>
                <a:ea typeface="+mj-ea"/>
              </a:rPr>
              <a:t>采用 </a:t>
            </a:r>
            <a:r>
              <a:rPr lang="zh-CN" altLang="en-US" b="1" dirty="0" smtClean="0">
                <a:solidFill>
                  <a:schemeClr val="accent1">
                    <a:lumMod val="75000"/>
                  </a:schemeClr>
                </a:solidFill>
                <a:latin typeface="+mj-ea"/>
                <a:ea typeface="+mj-ea"/>
              </a:rPr>
              <a:t>定量</a:t>
            </a:r>
            <a:r>
              <a:rPr lang="zh-CN" altLang="en-US" b="1" dirty="0">
                <a:solidFill>
                  <a:schemeClr val="accent1">
                    <a:lumMod val="75000"/>
                  </a:schemeClr>
                </a:solidFill>
                <a:latin typeface="+mj-ea"/>
                <a:ea typeface="+mj-ea"/>
              </a:rPr>
              <a:t>口腔</a:t>
            </a:r>
            <a:r>
              <a:rPr lang="zh-CN" altLang="en-US" b="1" dirty="0" smtClean="0">
                <a:solidFill>
                  <a:schemeClr val="accent1">
                    <a:lumMod val="75000"/>
                  </a:schemeClr>
                </a:solidFill>
                <a:latin typeface="+mj-ea"/>
                <a:ea typeface="+mj-ea"/>
              </a:rPr>
              <a:t>喷雾 </a:t>
            </a:r>
            <a:r>
              <a:rPr lang="zh-CN" altLang="en-US" sz="1600" dirty="0" smtClean="0">
                <a:solidFill>
                  <a:schemeClr val="tx1"/>
                </a:solidFill>
                <a:latin typeface="+mj-ea"/>
                <a:ea typeface="+mj-ea"/>
              </a:rPr>
              <a:t>给</a:t>
            </a:r>
            <a:r>
              <a:rPr lang="zh-CN" altLang="en-US" sz="1600" dirty="0">
                <a:solidFill>
                  <a:schemeClr val="tx1"/>
                </a:solidFill>
                <a:latin typeface="+mj-ea"/>
                <a:ea typeface="+mj-ea"/>
              </a:rPr>
              <a:t>药，相对于其他口服制剂，</a:t>
            </a:r>
            <a:r>
              <a:rPr lang="zh-CN" altLang="en-US" b="1" dirty="0">
                <a:solidFill>
                  <a:schemeClr val="accent1">
                    <a:lumMod val="75000"/>
                  </a:schemeClr>
                </a:solidFill>
                <a:latin typeface="+mj-ea"/>
                <a:ea typeface="+mj-ea"/>
              </a:rPr>
              <a:t>可以避免遗撒、呕吐或窒息风险</a:t>
            </a:r>
            <a:r>
              <a:rPr lang="zh-CN" altLang="en-US" sz="1600" dirty="0">
                <a:solidFill>
                  <a:schemeClr val="tx1"/>
                </a:solidFill>
                <a:latin typeface="+mj-ea"/>
                <a:ea typeface="+mj-ea"/>
              </a:rPr>
              <a:t>，给药剂量准确，</a:t>
            </a:r>
            <a:r>
              <a:rPr lang="zh-CN" altLang="en-US" sz="1600" dirty="0" smtClean="0">
                <a:solidFill>
                  <a:schemeClr val="tx1"/>
                </a:solidFill>
                <a:latin typeface="+mj-ea"/>
                <a:ea typeface="+mj-ea"/>
              </a:rPr>
              <a:t>对于 </a:t>
            </a:r>
            <a:r>
              <a:rPr lang="zh-CN" altLang="en-US" b="1" dirty="0" smtClean="0">
                <a:solidFill>
                  <a:schemeClr val="accent1">
                    <a:lumMod val="75000"/>
                  </a:schemeClr>
                </a:solidFill>
                <a:latin typeface="+mj-ea"/>
                <a:ea typeface="+mj-ea"/>
              </a:rPr>
              <a:t>年龄小且不</a:t>
            </a:r>
            <a:r>
              <a:rPr lang="zh-CN" altLang="en-US" b="1" dirty="0">
                <a:solidFill>
                  <a:schemeClr val="accent1">
                    <a:lumMod val="75000"/>
                  </a:schemeClr>
                </a:solidFill>
                <a:latin typeface="+mj-ea"/>
                <a:ea typeface="+mj-ea"/>
              </a:rPr>
              <a:t>配合</a:t>
            </a:r>
            <a:r>
              <a:rPr lang="zh-CN" altLang="en-US" b="1" dirty="0" smtClean="0">
                <a:solidFill>
                  <a:schemeClr val="accent1">
                    <a:lumMod val="75000"/>
                  </a:schemeClr>
                </a:solidFill>
                <a:latin typeface="+mj-ea"/>
                <a:ea typeface="+mj-ea"/>
              </a:rPr>
              <a:t>服药的</a:t>
            </a:r>
            <a:r>
              <a:rPr lang="zh-CN" altLang="en-US" b="1" dirty="0">
                <a:solidFill>
                  <a:schemeClr val="accent1">
                    <a:lumMod val="75000"/>
                  </a:schemeClr>
                </a:solidFill>
                <a:latin typeface="+mj-ea"/>
                <a:ea typeface="+mj-ea"/>
              </a:rPr>
              <a:t>儿童具有较好</a:t>
            </a:r>
            <a:r>
              <a:rPr lang="zh-CN" altLang="en-US" b="1" dirty="0" smtClean="0">
                <a:solidFill>
                  <a:schemeClr val="accent1">
                    <a:lumMod val="75000"/>
                  </a:schemeClr>
                </a:solidFill>
                <a:latin typeface="+mj-ea"/>
                <a:ea typeface="+mj-ea"/>
              </a:rPr>
              <a:t>的顺应性</a:t>
            </a:r>
            <a:r>
              <a:rPr lang="zh-CN" altLang="en-US" sz="1600" dirty="0">
                <a:solidFill>
                  <a:schemeClr val="tx1"/>
                </a:solidFill>
                <a:latin typeface="+mj-ea"/>
                <a:ea typeface="+mj-ea"/>
              </a:rPr>
              <a:t>。 </a:t>
            </a:r>
            <a:endParaRPr lang="en-US" altLang="zh-CN" sz="1600" dirty="0" smtClean="0">
              <a:solidFill>
                <a:schemeClr val="tx1"/>
              </a:solidFill>
              <a:latin typeface="+mj-ea"/>
              <a:ea typeface="+mj-ea"/>
            </a:endParaRPr>
          </a:p>
          <a:p>
            <a:pPr marL="285750" indent="-285750">
              <a:lnSpc>
                <a:spcPct val="200000"/>
              </a:lnSpc>
              <a:buFont typeface="Wingdings" panose="05000000000000000000" pitchFamily="2" charset="2"/>
              <a:buChar char="ü"/>
            </a:pPr>
            <a:r>
              <a:rPr lang="zh-CN" altLang="en-US" sz="1600" dirty="0" smtClean="0">
                <a:solidFill>
                  <a:schemeClr val="tx1"/>
                </a:solidFill>
                <a:latin typeface="+mj-ea"/>
                <a:ea typeface="+mj-ea"/>
              </a:rPr>
              <a:t>本</a:t>
            </a:r>
            <a:r>
              <a:rPr lang="zh-CN" altLang="en-US" sz="1600" dirty="0">
                <a:solidFill>
                  <a:schemeClr val="tx1"/>
                </a:solidFill>
                <a:latin typeface="+mj-ea"/>
                <a:ea typeface="+mj-ea"/>
              </a:rPr>
              <a:t>品开展了与国外上市的盐酸氨溴索口腔喷雾溶液及国内上市的盐酸氨溴索口服溶液对比</a:t>
            </a:r>
            <a:r>
              <a:rPr lang="zh-CN" altLang="en-US" sz="1600" dirty="0" smtClean="0">
                <a:solidFill>
                  <a:schemeClr val="tx1"/>
                </a:solidFill>
                <a:latin typeface="+mj-ea"/>
                <a:ea typeface="+mj-ea"/>
              </a:rPr>
              <a:t>的</a:t>
            </a:r>
            <a:r>
              <a:rPr lang="en-US" altLang="zh-CN" sz="1600" dirty="0" smtClean="0">
                <a:solidFill>
                  <a:schemeClr val="tx1"/>
                </a:solidFill>
                <a:latin typeface="+mj-ea"/>
                <a:ea typeface="+mj-ea"/>
              </a:rPr>
              <a:t>BE</a:t>
            </a:r>
            <a:r>
              <a:rPr lang="zh-CN" altLang="en-US" sz="1600" dirty="0" smtClean="0">
                <a:solidFill>
                  <a:schemeClr val="tx1"/>
                </a:solidFill>
                <a:latin typeface="+mj-ea"/>
                <a:ea typeface="+mj-ea"/>
              </a:rPr>
              <a:t>研究</a:t>
            </a:r>
            <a:r>
              <a:rPr lang="zh-CN" altLang="en-US" sz="1600" dirty="0">
                <a:solidFill>
                  <a:schemeClr val="tx1"/>
                </a:solidFill>
                <a:latin typeface="+mj-ea"/>
                <a:ea typeface="+mj-ea"/>
              </a:rPr>
              <a:t>，研究结果支持本品与盐酸氨溴索口腔喷雾溶液</a:t>
            </a:r>
            <a:r>
              <a:rPr lang="zh-CN" altLang="en-US" sz="1600" dirty="0" smtClean="0">
                <a:solidFill>
                  <a:schemeClr val="tx1"/>
                </a:solidFill>
                <a:latin typeface="+mj-ea"/>
                <a:ea typeface="+mj-ea"/>
              </a:rPr>
              <a:t>具有 </a:t>
            </a:r>
            <a:r>
              <a:rPr lang="zh-CN" altLang="en-US" b="1" dirty="0" smtClean="0">
                <a:solidFill>
                  <a:schemeClr val="accent1">
                    <a:lumMod val="75000"/>
                  </a:schemeClr>
                </a:solidFill>
                <a:latin typeface="+mj-ea"/>
                <a:ea typeface="+mj-ea"/>
              </a:rPr>
              <a:t>可</a:t>
            </a:r>
            <a:r>
              <a:rPr lang="zh-CN" altLang="en-US" b="1" dirty="0">
                <a:solidFill>
                  <a:schemeClr val="accent1">
                    <a:lumMod val="75000"/>
                  </a:schemeClr>
                </a:solidFill>
                <a:latin typeface="+mj-ea"/>
                <a:ea typeface="+mj-ea"/>
              </a:rPr>
              <a:t>比的疗效和安全性特征基础</a:t>
            </a:r>
            <a:r>
              <a:rPr lang="zh-CN" altLang="en-US" sz="1600" dirty="0">
                <a:solidFill>
                  <a:schemeClr val="tx1"/>
                </a:solidFill>
                <a:latin typeface="+mj-ea"/>
                <a:ea typeface="+mj-ea"/>
              </a:rPr>
              <a:t>，</a:t>
            </a:r>
            <a:r>
              <a:rPr lang="zh-CN" altLang="en-US" sz="1600" dirty="0" smtClean="0">
                <a:solidFill>
                  <a:schemeClr val="tx1"/>
                </a:solidFill>
                <a:latin typeface="+mj-ea"/>
                <a:ea typeface="+mj-ea"/>
              </a:rPr>
              <a:t>同时也</a:t>
            </a:r>
            <a:r>
              <a:rPr lang="zh-CN" altLang="en-US" sz="1600" dirty="0">
                <a:solidFill>
                  <a:schemeClr val="tx1"/>
                </a:solidFill>
                <a:latin typeface="+mj-ea"/>
                <a:ea typeface="+mj-ea"/>
              </a:rPr>
              <a:t>支持桥接国内已上市的盐酸氨溴索口服溶液已批准的 </a:t>
            </a:r>
            <a:r>
              <a:rPr lang="en-US" altLang="zh-CN" sz="1600" dirty="0">
                <a:solidFill>
                  <a:schemeClr val="tx1"/>
                </a:solidFill>
                <a:latin typeface="+mj-ea"/>
                <a:ea typeface="+mj-ea"/>
              </a:rPr>
              <a:t>2-6 </a:t>
            </a:r>
            <a:r>
              <a:rPr lang="zh-CN" altLang="en-US" sz="1600" dirty="0">
                <a:solidFill>
                  <a:schemeClr val="tx1"/>
                </a:solidFill>
                <a:latin typeface="+mj-ea"/>
                <a:ea typeface="+mj-ea"/>
              </a:rPr>
              <a:t>岁儿童应用的安全有效性特征</a:t>
            </a:r>
            <a:r>
              <a:rPr lang="zh-CN" altLang="en-US" sz="1600" dirty="0" smtClean="0">
                <a:solidFill>
                  <a:schemeClr val="tx1"/>
                </a:solidFill>
                <a:latin typeface="+mj-ea"/>
                <a:ea typeface="+mj-ea"/>
              </a:rPr>
              <a:t>。</a:t>
            </a:r>
            <a:endParaRPr lang="en-US" altLang="zh-CN" sz="1600" dirty="0" smtClean="0">
              <a:solidFill>
                <a:schemeClr val="tx1"/>
              </a:solidFill>
              <a:latin typeface="+mj-ea"/>
              <a:ea typeface="+mj-ea"/>
            </a:endParaRPr>
          </a:p>
          <a:p>
            <a:pPr marL="285750" indent="-285750">
              <a:lnSpc>
                <a:spcPct val="200000"/>
              </a:lnSpc>
              <a:buFont typeface="Wingdings" panose="05000000000000000000" pitchFamily="2" charset="2"/>
              <a:buChar char="ü"/>
            </a:pPr>
            <a:r>
              <a:rPr lang="zh-CN" altLang="en-US" sz="1600" dirty="0" smtClean="0">
                <a:solidFill>
                  <a:schemeClr val="tx1"/>
                </a:solidFill>
                <a:latin typeface="+mj-ea"/>
                <a:ea typeface="+mj-ea"/>
              </a:rPr>
              <a:t>本</a:t>
            </a:r>
            <a:r>
              <a:rPr lang="zh-CN" altLang="en-US" sz="1600" dirty="0">
                <a:solidFill>
                  <a:schemeClr val="tx1"/>
                </a:solidFill>
                <a:latin typeface="+mj-ea"/>
                <a:ea typeface="+mj-ea"/>
              </a:rPr>
              <a:t>品的每喷给药量（主药含量）、使用人群和使用人群对应的剂量与国内已上市的盐酸氨溴索口服溶液一致。</a:t>
            </a:r>
          </a:p>
        </p:txBody>
      </p:sp>
      <p:sp>
        <p:nvSpPr>
          <p:cNvPr id="2" name="矩形 1"/>
          <p:cNvSpPr/>
          <p:nvPr/>
        </p:nvSpPr>
        <p:spPr>
          <a:xfrm>
            <a:off x="3695343" y="1328459"/>
            <a:ext cx="4801314" cy="400110"/>
          </a:xfrm>
          <a:prstGeom prst="rect">
            <a:avLst/>
          </a:prstGeom>
        </p:spPr>
        <p:txBody>
          <a:bodyPr wrap="none">
            <a:spAutoFit/>
          </a:bodyPr>
          <a:lstStyle/>
          <a:p>
            <a:r>
              <a:rPr lang="en-US" altLang="zh-CN" sz="2000" b="1" dirty="0">
                <a:latin typeface="+mn-ea"/>
              </a:rPr>
              <a:t>《</a:t>
            </a:r>
            <a:r>
              <a:rPr lang="zh-CN" altLang="en-US" sz="2000" b="1" dirty="0">
                <a:latin typeface="+mn-ea"/>
              </a:rPr>
              <a:t>技术评审报告</a:t>
            </a:r>
            <a:r>
              <a:rPr lang="en-US" altLang="zh-CN" sz="2000" b="1" dirty="0">
                <a:latin typeface="+mn-ea"/>
              </a:rPr>
              <a:t>》</a:t>
            </a:r>
            <a:r>
              <a:rPr lang="zh-CN" altLang="en-US" sz="2000" b="1" dirty="0">
                <a:latin typeface="+mn-ea"/>
              </a:rPr>
              <a:t>关于本药品有效性表述</a:t>
            </a:r>
          </a:p>
        </p:txBody>
      </p:sp>
      <p:sp>
        <p:nvSpPr>
          <p:cNvPr id="17" name="矩形 16"/>
          <p:cNvSpPr/>
          <p:nvPr/>
        </p:nvSpPr>
        <p:spPr>
          <a:xfrm>
            <a:off x="11182350" y="1"/>
            <a:ext cx="1009650" cy="30479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有效性</a:t>
            </a:r>
          </a:p>
        </p:txBody>
      </p:sp>
    </p:spTree>
    <p:extLst>
      <p:ext uri="{BB962C8B-B14F-4D97-AF65-F5344CB8AC3E}">
        <p14:creationId xmlns:p14="http://schemas.microsoft.com/office/powerpoint/2010/main" val="4162502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66672" y="513573"/>
            <a:ext cx="8186857" cy="461665"/>
          </a:xfrm>
          <a:prstGeom prst="rect">
            <a:avLst/>
          </a:prstGeom>
          <a:noFill/>
        </p:spPr>
        <p:txBody>
          <a:bodyPr wrap="none" rtlCol="0">
            <a:spAutoFit/>
          </a:bodyPr>
          <a:lstStyle/>
          <a:p>
            <a:r>
              <a:rPr lang="zh-CN" altLang="en-US" sz="2400" b="1" dirty="0" smtClean="0">
                <a:latin typeface="+mn-ea"/>
              </a:rPr>
              <a:t>与常用仿制药相比：提升低龄儿童顺应性，疗效和安全性好</a:t>
            </a:r>
            <a:endParaRPr lang="zh-CN" altLang="en-US" sz="2400" b="1" dirty="0">
              <a:latin typeface="+mn-ea"/>
            </a:endParaRPr>
          </a:p>
        </p:txBody>
      </p:sp>
      <p:sp>
        <p:nvSpPr>
          <p:cNvPr id="22" name="灯片编号占位符 2"/>
          <p:cNvSpPr txBox="1">
            <a:spLocks/>
          </p:cNvSpPr>
          <p:nvPr/>
        </p:nvSpPr>
        <p:spPr>
          <a:xfrm>
            <a:off x="-2416629" y="6452058"/>
            <a:ext cx="2909888" cy="206381"/>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8</a:t>
            </a:r>
            <a:endParaRPr lang="zh-CN" altLang="en-US" dirty="0"/>
          </a:p>
        </p:txBody>
      </p:sp>
      <p:grpSp>
        <p:nvGrpSpPr>
          <p:cNvPr id="21" name="ïṣ1iḓè"/>
          <p:cNvGrpSpPr/>
          <p:nvPr/>
        </p:nvGrpSpPr>
        <p:grpSpPr>
          <a:xfrm>
            <a:off x="833660" y="2158408"/>
            <a:ext cx="3123839" cy="769981"/>
            <a:chOff x="6359159" y="1130300"/>
            <a:chExt cx="3398744" cy="2010101"/>
          </a:xfrm>
          <a:solidFill>
            <a:schemeClr val="accent1">
              <a:lumMod val="75000"/>
            </a:schemeClr>
          </a:solidFill>
        </p:grpSpPr>
        <p:sp>
          <p:nvSpPr>
            <p:cNvPr id="23" name="íśľíḓe">
              <a:extLst>
                <a:ext uri="{FF2B5EF4-FFF2-40B4-BE49-F238E27FC236}">
                  <a16:creationId xmlns:a16="http://schemas.microsoft.com/office/drawing/2014/main" id="{7A93B305-536C-4EAF-B595-8DFB285FC645}"/>
                </a:ext>
              </a:extLst>
            </p:cNvPr>
            <p:cNvSpPr/>
            <p:nvPr/>
          </p:nvSpPr>
          <p:spPr>
            <a:xfrm>
              <a:off x="6439915" y="1228604"/>
              <a:ext cx="3317988" cy="1911797"/>
            </a:xfrm>
            <a:prstGeom prst="roundRect">
              <a:avLst>
                <a:gd name="adj" fmla="val 0"/>
              </a:avLst>
            </a:prstGeom>
            <a:grpFill/>
            <a:ln w="6055" cap="flat">
              <a:noFill/>
              <a:prstDash val="solid"/>
              <a:miter/>
            </a:ln>
          </p:spPr>
          <p:txBody>
            <a:bodyPr rtlCol="0" anchor="ctr"/>
            <a:lstStyle/>
            <a:p>
              <a:endParaRPr lang="zh-CN" altLang="en-US">
                <a:solidFill>
                  <a:schemeClr val="tx2"/>
                </a:solidFill>
              </a:endParaRPr>
            </a:p>
          </p:txBody>
        </p:sp>
        <p:grpSp>
          <p:nvGrpSpPr>
            <p:cNvPr id="24" name="iśľíḓè">
              <a:extLst>
                <a:ext uri="{FF2B5EF4-FFF2-40B4-BE49-F238E27FC236}">
                  <a16:creationId xmlns:a16="http://schemas.microsoft.com/office/drawing/2014/main" id="{52E007AF-8E9A-4601-8FFA-DA51118D8F3B}"/>
                </a:ext>
              </a:extLst>
            </p:cNvPr>
            <p:cNvGrpSpPr/>
            <p:nvPr/>
          </p:nvGrpSpPr>
          <p:grpSpPr>
            <a:xfrm>
              <a:off x="6359159" y="1130300"/>
              <a:ext cx="3317988" cy="1911797"/>
              <a:chOff x="7628968" y="3410174"/>
              <a:chExt cx="3317988" cy="1911797"/>
            </a:xfrm>
            <a:grpFill/>
          </p:grpSpPr>
          <p:sp>
            <p:nvSpPr>
              <p:cNvPr id="25" name="îṥḷidè">
                <a:extLst>
                  <a:ext uri="{FF2B5EF4-FFF2-40B4-BE49-F238E27FC236}">
                    <a16:creationId xmlns:a16="http://schemas.microsoft.com/office/drawing/2014/main" id="{7A93B305-536C-4EAF-B595-8DFB285FC645}"/>
                  </a:ext>
                </a:extLst>
              </p:cNvPr>
              <p:cNvSpPr/>
              <p:nvPr/>
            </p:nvSpPr>
            <p:spPr>
              <a:xfrm>
                <a:off x="7628968" y="3410174"/>
                <a:ext cx="3317988" cy="1911797"/>
              </a:xfrm>
              <a:prstGeom prst="roundRect">
                <a:avLst>
                  <a:gd name="adj" fmla="val 0"/>
                </a:avLst>
              </a:prstGeom>
              <a:grpFill/>
              <a:ln w="25400" cap="flat">
                <a:noFill/>
                <a:prstDash val="solid"/>
                <a:miter/>
              </a:ln>
            </p:spPr>
            <p:txBody>
              <a:bodyPr rtlCol="0" anchor="ctr"/>
              <a:lstStyle/>
              <a:p>
                <a:endParaRPr lang="zh-CN" altLang="en-US">
                  <a:solidFill>
                    <a:schemeClr val="tx2"/>
                  </a:solidFill>
                </a:endParaRPr>
              </a:p>
            </p:txBody>
          </p:sp>
          <p:sp>
            <p:nvSpPr>
              <p:cNvPr id="26" name="îṡ1îḍe">
                <a:extLst>
                  <a:ext uri="{FF2B5EF4-FFF2-40B4-BE49-F238E27FC236}">
                    <a16:creationId xmlns:a16="http://schemas.microsoft.com/office/drawing/2014/main" id="{6CDA2368-A3BF-40B1-801B-45F46EC80A71}"/>
                  </a:ext>
                </a:extLst>
              </p:cNvPr>
              <p:cNvSpPr/>
              <p:nvPr/>
            </p:nvSpPr>
            <p:spPr>
              <a:xfrm>
                <a:off x="7709724" y="3529845"/>
                <a:ext cx="3160914" cy="16159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1">
                <a:noAutofit/>
              </a:bodyPr>
              <a:lstStyle/>
              <a:p>
                <a:pPr lvl="0" algn="ctr">
                  <a:defRPr/>
                </a:pPr>
                <a:r>
                  <a:rPr lang="zh-CN" altLang="en-US" sz="2000" b="1" dirty="0" smtClean="0">
                    <a:solidFill>
                      <a:schemeClr val="bg1"/>
                    </a:solidFill>
                    <a:latin typeface="Calibri" panose="020F0502020204030204" pitchFamily="34" charset="0"/>
                    <a:ea typeface="微软雅黑" panose="020B0503020204020204" pitchFamily="34" charset="-122"/>
                    <a:cs typeface="Calibri" panose="020F0502020204030204" pitchFamily="34" charset="0"/>
                  </a:rPr>
                  <a:t>口服定量喷雾</a:t>
                </a:r>
                <a:endParaRPr lang="en-US" sz="1600" b="1" baseline="300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sp>
        <p:nvSpPr>
          <p:cNvPr id="27" name="Rounded Rectangle 18"/>
          <p:cNvSpPr/>
          <p:nvPr/>
        </p:nvSpPr>
        <p:spPr>
          <a:xfrm>
            <a:off x="4935054" y="2154010"/>
            <a:ext cx="6667316" cy="769981"/>
          </a:xfrm>
          <a:prstGeom prst="roundRect">
            <a:avLst/>
          </a:prstGeom>
          <a:noFill/>
          <a:ln w="25400" cap="flat">
            <a:noFill/>
            <a:prstDash val="solid"/>
            <a:miter/>
          </a:ln>
          <a:scene3d>
            <a:camera prst="orthographicFront"/>
            <a:lightRig rig="threePt" dir="t"/>
          </a:scene3d>
          <a:sp3d>
            <a:bevelT w="38100" h="38100"/>
            <a:bevelB w="25400" h="25400"/>
          </a:sp3d>
        </p:spPr>
        <p:txBody>
          <a:bodyPr rtlCol="0" anchor="ctr"/>
          <a:lstStyle/>
          <a:p>
            <a:r>
              <a:rPr lang="zh-CN" altLang="en-US" b="1" dirty="0" smtClean="0">
                <a:solidFill>
                  <a:schemeClr val="accent1">
                    <a:lumMod val="75000"/>
                  </a:schemeClr>
                </a:solidFill>
                <a:latin typeface="+mn-ea"/>
              </a:rPr>
              <a:t>每喷出药量精</a:t>
            </a:r>
            <a:r>
              <a:rPr lang="zh-CN" altLang="en-US" b="1" dirty="0">
                <a:solidFill>
                  <a:schemeClr val="accent1">
                    <a:lumMod val="75000"/>
                  </a:schemeClr>
                </a:solidFill>
                <a:latin typeface="+mn-ea"/>
              </a:rPr>
              <a:t>准</a:t>
            </a:r>
            <a:r>
              <a:rPr lang="zh-CN" altLang="en-US" dirty="0" smtClean="0">
                <a:solidFill>
                  <a:schemeClr val="tx1"/>
                </a:solidFill>
                <a:latin typeface="+mn-ea"/>
              </a:rPr>
              <a:t>，喂药方便快速，给药剂量准确，减少</a:t>
            </a:r>
            <a:r>
              <a:rPr lang="zh-CN" altLang="en-US" dirty="0">
                <a:latin typeface="+mn-ea"/>
              </a:rPr>
              <a:t>低</a:t>
            </a:r>
            <a:r>
              <a:rPr lang="zh-CN" altLang="en-US" dirty="0" smtClean="0">
                <a:latin typeface="+mn-ea"/>
              </a:rPr>
              <a:t>龄儿童遗撒，呕吐和窒息风险，确保疗效</a:t>
            </a:r>
            <a:endParaRPr lang="zh-CN" altLang="en-US" dirty="0">
              <a:solidFill>
                <a:schemeClr val="tx1"/>
              </a:solidFill>
              <a:latin typeface="+mn-ea"/>
            </a:endParaRPr>
          </a:p>
        </p:txBody>
      </p:sp>
      <p:grpSp>
        <p:nvGrpSpPr>
          <p:cNvPr id="28" name="ïṣ1iḓè"/>
          <p:cNvGrpSpPr/>
          <p:nvPr/>
        </p:nvGrpSpPr>
        <p:grpSpPr>
          <a:xfrm>
            <a:off x="833659" y="3129285"/>
            <a:ext cx="3123839" cy="769981"/>
            <a:chOff x="6359159" y="1130300"/>
            <a:chExt cx="3398744" cy="2010101"/>
          </a:xfrm>
          <a:solidFill>
            <a:schemeClr val="accent1">
              <a:lumMod val="75000"/>
            </a:schemeClr>
          </a:solidFill>
        </p:grpSpPr>
        <p:sp>
          <p:nvSpPr>
            <p:cNvPr id="29" name="íśľíḓe">
              <a:extLst>
                <a:ext uri="{FF2B5EF4-FFF2-40B4-BE49-F238E27FC236}">
                  <a16:creationId xmlns:a16="http://schemas.microsoft.com/office/drawing/2014/main" id="{7A93B305-536C-4EAF-B595-8DFB285FC645}"/>
                </a:ext>
              </a:extLst>
            </p:cNvPr>
            <p:cNvSpPr/>
            <p:nvPr/>
          </p:nvSpPr>
          <p:spPr>
            <a:xfrm>
              <a:off x="6439915" y="1228604"/>
              <a:ext cx="3317988" cy="1911797"/>
            </a:xfrm>
            <a:prstGeom prst="roundRect">
              <a:avLst>
                <a:gd name="adj" fmla="val 0"/>
              </a:avLst>
            </a:prstGeom>
            <a:grpFill/>
            <a:ln w="6055" cap="flat">
              <a:noFill/>
              <a:prstDash val="solid"/>
              <a:miter/>
            </a:ln>
          </p:spPr>
          <p:txBody>
            <a:bodyPr rtlCol="0" anchor="ctr"/>
            <a:lstStyle/>
            <a:p>
              <a:endParaRPr lang="zh-CN" altLang="en-US">
                <a:solidFill>
                  <a:schemeClr val="tx2"/>
                </a:solidFill>
              </a:endParaRPr>
            </a:p>
          </p:txBody>
        </p:sp>
        <p:grpSp>
          <p:nvGrpSpPr>
            <p:cNvPr id="30" name="iśľíḓè">
              <a:extLst>
                <a:ext uri="{FF2B5EF4-FFF2-40B4-BE49-F238E27FC236}">
                  <a16:creationId xmlns:a16="http://schemas.microsoft.com/office/drawing/2014/main" id="{52E007AF-8E9A-4601-8FFA-DA51118D8F3B}"/>
                </a:ext>
              </a:extLst>
            </p:cNvPr>
            <p:cNvGrpSpPr/>
            <p:nvPr/>
          </p:nvGrpSpPr>
          <p:grpSpPr>
            <a:xfrm>
              <a:off x="6359159" y="1130300"/>
              <a:ext cx="3317987" cy="1911797"/>
              <a:chOff x="7628968" y="3410174"/>
              <a:chExt cx="3317987" cy="1911797"/>
            </a:xfrm>
            <a:grpFill/>
          </p:grpSpPr>
          <p:sp>
            <p:nvSpPr>
              <p:cNvPr id="31" name="îṥḷidè">
                <a:extLst>
                  <a:ext uri="{FF2B5EF4-FFF2-40B4-BE49-F238E27FC236}">
                    <a16:creationId xmlns:a16="http://schemas.microsoft.com/office/drawing/2014/main" id="{7A93B305-536C-4EAF-B595-8DFB285FC645}"/>
                  </a:ext>
                </a:extLst>
              </p:cNvPr>
              <p:cNvSpPr/>
              <p:nvPr/>
            </p:nvSpPr>
            <p:spPr>
              <a:xfrm>
                <a:off x="7628968" y="3410174"/>
                <a:ext cx="3317987" cy="1911797"/>
              </a:xfrm>
              <a:prstGeom prst="roundRect">
                <a:avLst>
                  <a:gd name="adj" fmla="val 0"/>
                </a:avLst>
              </a:prstGeom>
              <a:grpFill/>
              <a:ln w="25400" cap="flat">
                <a:noFill/>
                <a:prstDash val="solid"/>
                <a:miter/>
              </a:ln>
            </p:spPr>
            <p:txBody>
              <a:bodyPr rtlCol="0" anchor="ctr"/>
              <a:lstStyle/>
              <a:p>
                <a:endParaRPr lang="zh-CN" altLang="en-US">
                  <a:solidFill>
                    <a:schemeClr val="tx2"/>
                  </a:solidFill>
                </a:endParaRPr>
              </a:p>
            </p:txBody>
          </p:sp>
          <p:sp>
            <p:nvSpPr>
              <p:cNvPr id="32" name="îṡ1îḍe">
                <a:extLst>
                  <a:ext uri="{FF2B5EF4-FFF2-40B4-BE49-F238E27FC236}">
                    <a16:creationId xmlns:a16="http://schemas.microsoft.com/office/drawing/2014/main" id="{6CDA2368-A3BF-40B1-801B-45F46EC80A71}"/>
                  </a:ext>
                </a:extLst>
              </p:cNvPr>
              <p:cNvSpPr/>
              <p:nvPr/>
            </p:nvSpPr>
            <p:spPr>
              <a:xfrm>
                <a:off x="7709724" y="3529845"/>
                <a:ext cx="3160914" cy="16159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1">
                <a:noAutofit/>
              </a:bodyPr>
              <a:lstStyle/>
              <a:p>
                <a:pPr algn="ctr">
                  <a:defRPr/>
                </a:pPr>
                <a:r>
                  <a:rPr lang="zh-CN" altLang="en-US" sz="2000" b="1" dirty="0">
                    <a:solidFill>
                      <a:schemeClr val="bg1"/>
                    </a:solidFill>
                    <a:latin typeface="Calibri" panose="020F0502020204030204" pitchFamily="34" charset="0"/>
                    <a:ea typeface="微软雅黑" panose="020B0503020204020204" pitchFamily="34" charset="-122"/>
                    <a:cs typeface="Calibri" panose="020F0502020204030204" pitchFamily="34" charset="0"/>
                  </a:rPr>
                  <a:t>药物高度浓缩</a:t>
                </a:r>
                <a:endParaRPr lang="en-US" altLang="zh-CN" sz="20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grpSp>
      </p:grpSp>
      <p:sp>
        <p:nvSpPr>
          <p:cNvPr id="33" name="Rounded Rectangle 18"/>
          <p:cNvSpPr/>
          <p:nvPr/>
        </p:nvSpPr>
        <p:spPr>
          <a:xfrm>
            <a:off x="4967437" y="3112640"/>
            <a:ext cx="6602550" cy="769981"/>
          </a:xfrm>
          <a:prstGeom prst="roundRect">
            <a:avLst/>
          </a:prstGeom>
          <a:noFill/>
          <a:ln w="25400" cap="flat">
            <a:noFill/>
            <a:prstDash val="solid"/>
            <a:miter/>
          </a:ln>
          <a:scene3d>
            <a:camera prst="orthographicFront"/>
            <a:lightRig rig="threePt" dir="t"/>
          </a:scene3d>
          <a:sp3d>
            <a:bevelT w="38100" h="38100"/>
            <a:bevelB w="25400" h="25400"/>
          </a:sp3d>
        </p:spPr>
        <p:txBody>
          <a:bodyPr rtlCol="0" anchor="ctr"/>
          <a:lstStyle/>
          <a:p>
            <a:r>
              <a:rPr lang="zh-CN" altLang="en-US" b="1" dirty="0" smtClean="0">
                <a:solidFill>
                  <a:schemeClr val="accent1">
                    <a:lumMod val="75000"/>
                  </a:schemeClr>
                </a:solidFill>
                <a:latin typeface="+mn-ea"/>
              </a:rPr>
              <a:t>给药体积小</a:t>
            </a:r>
            <a:r>
              <a:rPr lang="zh-CN" altLang="en-US" dirty="0" smtClean="0">
                <a:solidFill>
                  <a:schemeClr val="tx1"/>
                </a:solidFill>
                <a:latin typeface="+mn-ea"/>
              </a:rPr>
              <a:t>，</a:t>
            </a:r>
            <a:r>
              <a:rPr lang="zh-CN" altLang="en-US" dirty="0" smtClean="0">
                <a:latin typeface="+mn-ea"/>
              </a:rPr>
              <a:t>易于</a:t>
            </a:r>
            <a:r>
              <a:rPr lang="zh-CN" altLang="en-US" dirty="0" smtClean="0">
                <a:solidFill>
                  <a:schemeClr val="tx1"/>
                </a:solidFill>
                <a:latin typeface="+mn-ea"/>
              </a:rPr>
              <a:t>患</a:t>
            </a:r>
            <a:r>
              <a:rPr lang="zh-CN" altLang="en-US" dirty="0">
                <a:solidFill>
                  <a:schemeClr val="tx1"/>
                </a:solidFill>
                <a:latin typeface="+mn-ea"/>
              </a:rPr>
              <a:t>儿</a:t>
            </a:r>
            <a:r>
              <a:rPr lang="zh-CN" altLang="en-US" dirty="0" smtClean="0">
                <a:solidFill>
                  <a:schemeClr val="tx1"/>
                </a:solidFill>
                <a:latin typeface="+mn-ea"/>
              </a:rPr>
              <a:t>吞咽，适合服药不配合的低龄儿童</a:t>
            </a:r>
            <a:endParaRPr lang="zh-CN" altLang="en-US" dirty="0">
              <a:solidFill>
                <a:schemeClr val="tx1"/>
              </a:solidFill>
              <a:latin typeface="+mn-ea"/>
            </a:endParaRPr>
          </a:p>
        </p:txBody>
      </p:sp>
      <p:sp>
        <p:nvSpPr>
          <p:cNvPr id="39" name="Rounded Rectangle 18"/>
          <p:cNvSpPr/>
          <p:nvPr/>
        </p:nvSpPr>
        <p:spPr>
          <a:xfrm>
            <a:off x="4967437" y="4102763"/>
            <a:ext cx="6602550" cy="769981"/>
          </a:xfrm>
          <a:prstGeom prst="roundRect">
            <a:avLst/>
          </a:prstGeom>
          <a:noFill/>
          <a:ln w="25400" cap="flat">
            <a:noFill/>
            <a:prstDash val="solid"/>
            <a:miter/>
          </a:ln>
          <a:scene3d>
            <a:camera prst="orthographicFront"/>
            <a:lightRig rig="threePt" dir="t"/>
          </a:scene3d>
          <a:sp3d>
            <a:bevelT w="38100" h="38100"/>
            <a:bevelB w="25400" h="25400"/>
          </a:sp3d>
        </p:spPr>
        <p:txBody>
          <a:bodyPr rtlCol="0" anchor="ctr"/>
          <a:lstStyle/>
          <a:p>
            <a:r>
              <a:rPr lang="zh-CN" altLang="en-US" b="1" dirty="0" smtClean="0">
                <a:solidFill>
                  <a:schemeClr val="accent1">
                    <a:lumMod val="75000"/>
                  </a:schemeClr>
                </a:solidFill>
                <a:latin typeface="+mn-ea"/>
              </a:rPr>
              <a:t>携带</a:t>
            </a:r>
            <a:r>
              <a:rPr lang="zh-CN" altLang="en-US" b="1" dirty="0">
                <a:solidFill>
                  <a:schemeClr val="accent1">
                    <a:lumMod val="75000"/>
                  </a:schemeClr>
                </a:solidFill>
                <a:latin typeface="+mn-ea"/>
              </a:rPr>
              <a:t>轻便</a:t>
            </a:r>
            <a:r>
              <a:rPr lang="zh-CN" altLang="en-US" dirty="0" smtClean="0">
                <a:solidFill>
                  <a:schemeClr val="accent1">
                    <a:lumMod val="75000"/>
                  </a:schemeClr>
                </a:solidFill>
                <a:latin typeface="+mn-ea"/>
              </a:rPr>
              <a:t>、</a:t>
            </a:r>
            <a:r>
              <a:rPr lang="zh-CN" altLang="en-US" dirty="0">
                <a:solidFill>
                  <a:schemeClr val="tx1"/>
                </a:solidFill>
                <a:latin typeface="+mn-ea"/>
              </a:rPr>
              <a:t>容器密闭，减少用药过程的污染</a:t>
            </a:r>
          </a:p>
        </p:txBody>
      </p:sp>
      <p:grpSp>
        <p:nvGrpSpPr>
          <p:cNvPr id="40" name="ïṣ1iḓè"/>
          <p:cNvGrpSpPr/>
          <p:nvPr/>
        </p:nvGrpSpPr>
        <p:grpSpPr>
          <a:xfrm>
            <a:off x="793819" y="5094048"/>
            <a:ext cx="3271934" cy="769981"/>
            <a:chOff x="6359159" y="1130300"/>
            <a:chExt cx="3398744" cy="2010101"/>
          </a:xfrm>
          <a:noFill/>
        </p:grpSpPr>
        <p:sp>
          <p:nvSpPr>
            <p:cNvPr id="41" name="íśľíḓe">
              <a:extLst>
                <a:ext uri="{FF2B5EF4-FFF2-40B4-BE49-F238E27FC236}">
                  <a16:creationId xmlns:a16="http://schemas.microsoft.com/office/drawing/2014/main" id="{7A93B305-536C-4EAF-B595-8DFB285FC645}"/>
                </a:ext>
              </a:extLst>
            </p:cNvPr>
            <p:cNvSpPr/>
            <p:nvPr/>
          </p:nvSpPr>
          <p:spPr>
            <a:xfrm>
              <a:off x="6439915" y="1228604"/>
              <a:ext cx="3317988" cy="1911797"/>
            </a:xfrm>
            <a:prstGeom prst="roundRect">
              <a:avLst>
                <a:gd name="adj" fmla="val 0"/>
              </a:avLst>
            </a:prstGeom>
            <a:grpFill/>
            <a:ln w="6055" cap="flat">
              <a:noFill/>
              <a:prstDash val="solid"/>
              <a:miter/>
            </a:ln>
          </p:spPr>
          <p:txBody>
            <a:bodyPr rtlCol="0" anchor="ctr"/>
            <a:lstStyle/>
            <a:p>
              <a:endParaRPr lang="zh-CN" altLang="en-US">
                <a:solidFill>
                  <a:schemeClr val="tx2"/>
                </a:solidFill>
              </a:endParaRPr>
            </a:p>
          </p:txBody>
        </p:sp>
        <p:sp>
          <p:nvSpPr>
            <p:cNvPr id="43" name="îṥḷidè">
              <a:extLst>
                <a:ext uri="{FF2B5EF4-FFF2-40B4-BE49-F238E27FC236}">
                  <a16:creationId xmlns:a16="http://schemas.microsoft.com/office/drawing/2014/main" id="{7A93B305-536C-4EAF-B595-8DFB285FC645}"/>
                </a:ext>
              </a:extLst>
            </p:cNvPr>
            <p:cNvSpPr/>
            <p:nvPr/>
          </p:nvSpPr>
          <p:spPr>
            <a:xfrm>
              <a:off x="6359159" y="1130300"/>
              <a:ext cx="3317987" cy="1911797"/>
            </a:xfrm>
            <a:prstGeom prst="roundRect">
              <a:avLst>
                <a:gd name="adj" fmla="val 0"/>
              </a:avLst>
            </a:prstGeom>
            <a:grpFill/>
            <a:ln w="25400" cap="flat">
              <a:noFill/>
              <a:prstDash val="solid"/>
              <a:miter/>
            </a:ln>
          </p:spPr>
          <p:txBody>
            <a:bodyPr rtlCol="0" anchor="ctr"/>
            <a:lstStyle/>
            <a:p>
              <a:endParaRPr lang="zh-CN" altLang="en-US">
                <a:solidFill>
                  <a:schemeClr val="tx2"/>
                </a:solidFill>
              </a:endParaRPr>
            </a:p>
          </p:txBody>
        </p:sp>
      </p:grpSp>
      <p:sp>
        <p:nvSpPr>
          <p:cNvPr id="45" name="Rounded Rectangle 18"/>
          <p:cNvSpPr/>
          <p:nvPr/>
        </p:nvSpPr>
        <p:spPr>
          <a:xfrm>
            <a:off x="4935917" y="5150531"/>
            <a:ext cx="6602550" cy="769981"/>
          </a:xfrm>
          <a:prstGeom prst="roundRect">
            <a:avLst/>
          </a:prstGeom>
          <a:noFill/>
          <a:ln w="25400" cap="flat">
            <a:noFill/>
            <a:prstDash val="solid"/>
            <a:miter/>
          </a:ln>
          <a:scene3d>
            <a:camera prst="orthographicFront"/>
            <a:lightRig rig="threePt" dir="t"/>
          </a:scene3d>
          <a:sp3d>
            <a:bevelT w="38100" h="38100"/>
            <a:bevelB w="25400" h="25400"/>
          </a:sp3d>
        </p:spPr>
        <p:txBody>
          <a:bodyPr rtlCol="0" anchor="ctr"/>
          <a:lstStyle/>
          <a:p>
            <a:r>
              <a:rPr lang="zh-CN" altLang="en-US" b="1" dirty="0" smtClean="0">
                <a:solidFill>
                  <a:schemeClr val="accent1">
                    <a:lumMod val="75000"/>
                  </a:schemeClr>
                </a:solidFill>
                <a:latin typeface="+mn-ea"/>
              </a:rPr>
              <a:t>纯化水作为溶媒，无</a:t>
            </a:r>
            <a:r>
              <a:rPr lang="zh-CN" altLang="en-US" b="1" dirty="0">
                <a:solidFill>
                  <a:schemeClr val="accent1">
                    <a:lumMod val="75000"/>
                  </a:schemeClr>
                </a:solidFill>
                <a:latin typeface="+mn-ea"/>
              </a:rPr>
              <a:t>酒精、丙二醇等</a:t>
            </a:r>
            <a:r>
              <a:rPr lang="zh-CN" altLang="en-US" b="1" dirty="0" smtClean="0">
                <a:solidFill>
                  <a:schemeClr val="accent1">
                    <a:lumMod val="50000"/>
                  </a:schemeClr>
                </a:solidFill>
                <a:latin typeface="+mn-ea"/>
              </a:rPr>
              <a:t> </a:t>
            </a:r>
            <a:r>
              <a:rPr lang="zh-CN" altLang="en-US" dirty="0">
                <a:latin typeface="+mn-ea"/>
              </a:rPr>
              <a:t>有</a:t>
            </a:r>
            <a:r>
              <a:rPr lang="zh-CN" altLang="en-US" dirty="0" smtClean="0">
                <a:latin typeface="+mn-ea"/>
              </a:rPr>
              <a:t>儿童潜在危害的辅料，</a:t>
            </a:r>
            <a:endParaRPr lang="en-US" altLang="zh-CN" dirty="0">
              <a:latin typeface="+mn-ea"/>
            </a:endParaRPr>
          </a:p>
          <a:p>
            <a:r>
              <a:rPr lang="zh-CN" altLang="en-US" dirty="0" smtClean="0">
                <a:solidFill>
                  <a:schemeClr val="tx1"/>
                </a:solidFill>
                <a:latin typeface="+mn-ea"/>
              </a:rPr>
              <a:t>用药</a:t>
            </a:r>
            <a:r>
              <a:rPr lang="zh-CN" altLang="en-US" dirty="0">
                <a:solidFill>
                  <a:schemeClr val="tx1"/>
                </a:solidFill>
                <a:latin typeface="+mn-ea"/>
              </a:rPr>
              <a:t>更安全，</a:t>
            </a:r>
            <a:r>
              <a:rPr lang="zh-CN" altLang="en-US" dirty="0">
                <a:latin typeface="+mn-ea"/>
              </a:rPr>
              <a:t>口感清凉</a:t>
            </a:r>
            <a:r>
              <a:rPr lang="zh-CN" altLang="en-US" dirty="0">
                <a:solidFill>
                  <a:schemeClr val="tx1"/>
                </a:solidFill>
                <a:latin typeface="+mn-ea"/>
              </a:rPr>
              <a:t>，接受度高</a:t>
            </a:r>
          </a:p>
        </p:txBody>
      </p:sp>
      <p:sp>
        <p:nvSpPr>
          <p:cNvPr id="2" name="矩形 1"/>
          <p:cNvSpPr/>
          <p:nvPr/>
        </p:nvSpPr>
        <p:spPr>
          <a:xfrm>
            <a:off x="793819" y="1460872"/>
            <a:ext cx="3123839" cy="433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创新点</a:t>
            </a:r>
            <a:endParaRPr lang="zh-CN" altLang="en-US" sz="2000" b="1" dirty="0">
              <a:solidFill>
                <a:schemeClr val="tx1"/>
              </a:solidFill>
            </a:endParaRPr>
          </a:p>
        </p:txBody>
      </p:sp>
      <p:sp>
        <p:nvSpPr>
          <p:cNvPr id="47" name="矩形 46"/>
          <p:cNvSpPr/>
          <p:nvPr/>
        </p:nvSpPr>
        <p:spPr>
          <a:xfrm>
            <a:off x="4065753" y="1455635"/>
            <a:ext cx="7472714" cy="433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与常用仿制药相比的优势</a:t>
            </a:r>
            <a:endParaRPr lang="zh-CN" altLang="en-US" sz="2000" b="1" dirty="0">
              <a:solidFill>
                <a:schemeClr val="tx1"/>
              </a:solidFill>
            </a:endParaRPr>
          </a:p>
        </p:txBody>
      </p:sp>
      <p:sp>
        <p:nvSpPr>
          <p:cNvPr id="48" name="Rounded Rectangle 12"/>
          <p:cNvSpPr/>
          <p:nvPr/>
        </p:nvSpPr>
        <p:spPr>
          <a:xfrm>
            <a:off x="9739890" y="6295265"/>
            <a:ext cx="2110289" cy="387060"/>
          </a:xfrm>
          <a:prstGeom prst="roundRect">
            <a:avLst/>
          </a:prstGeom>
          <a:solidFill>
            <a:srgbClr val="56A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600" b="1" dirty="0" smtClean="0">
                <a:solidFill>
                  <a:schemeClr val="bg1"/>
                </a:solidFill>
                <a:latin typeface="Calibri" panose="020F0502020204030204" pitchFamily="34" charset="0"/>
                <a:ea typeface="微软雅黑" panose="020B0503020204020204" pitchFamily="34" charset="-122"/>
                <a:cs typeface="Calibri" panose="020F0502020204030204" pitchFamily="34" charset="0"/>
              </a:rPr>
              <a:t>儿童专用药</a:t>
            </a:r>
            <a:endParaRPr lang="en-US" altLang="zh-CN" sz="16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grpSp>
        <p:nvGrpSpPr>
          <p:cNvPr id="46" name="ïṣ1iḓè"/>
          <p:cNvGrpSpPr/>
          <p:nvPr/>
        </p:nvGrpSpPr>
        <p:grpSpPr>
          <a:xfrm>
            <a:off x="833659" y="4057103"/>
            <a:ext cx="3123839" cy="769981"/>
            <a:chOff x="6359159" y="1130300"/>
            <a:chExt cx="3398744" cy="2010101"/>
          </a:xfrm>
          <a:solidFill>
            <a:schemeClr val="accent1">
              <a:lumMod val="75000"/>
            </a:schemeClr>
          </a:solidFill>
        </p:grpSpPr>
        <p:sp>
          <p:nvSpPr>
            <p:cNvPr id="49" name="íśľíḓe">
              <a:extLst>
                <a:ext uri="{FF2B5EF4-FFF2-40B4-BE49-F238E27FC236}">
                  <a16:creationId xmlns:a16="http://schemas.microsoft.com/office/drawing/2014/main" id="{7A93B305-536C-4EAF-B595-8DFB285FC645}"/>
                </a:ext>
              </a:extLst>
            </p:cNvPr>
            <p:cNvSpPr/>
            <p:nvPr/>
          </p:nvSpPr>
          <p:spPr>
            <a:xfrm>
              <a:off x="6439915" y="1228604"/>
              <a:ext cx="3317988" cy="1911797"/>
            </a:xfrm>
            <a:prstGeom prst="roundRect">
              <a:avLst>
                <a:gd name="adj" fmla="val 0"/>
              </a:avLst>
            </a:prstGeom>
            <a:grpFill/>
            <a:ln w="6055" cap="flat">
              <a:noFill/>
              <a:prstDash val="solid"/>
              <a:miter/>
            </a:ln>
          </p:spPr>
          <p:txBody>
            <a:bodyPr rtlCol="0" anchor="ctr"/>
            <a:lstStyle/>
            <a:p>
              <a:endParaRPr lang="zh-CN" altLang="en-US">
                <a:solidFill>
                  <a:schemeClr val="tx2"/>
                </a:solidFill>
              </a:endParaRPr>
            </a:p>
          </p:txBody>
        </p:sp>
        <p:grpSp>
          <p:nvGrpSpPr>
            <p:cNvPr id="50" name="iśľíḓè">
              <a:extLst>
                <a:ext uri="{FF2B5EF4-FFF2-40B4-BE49-F238E27FC236}">
                  <a16:creationId xmlns:a16="http://schemas.microsoft.com/office/drawing/2014/main" id="{52E007AF-8E9A-4601-8FFA-DA51118D8F3B}"/>
                </a:ext>
              </a:extLst>
            </p:cNvPr>
            <p:cNvGrpSpPr/>
            <p:nvPr/>
          </p:nvGrpSpPr>
          <p:grpSpPr>
            <a:xfrm>
              <a:off x="6359159" y="1130300"/>
              <a:ext cx="3317988" cy="1911797"/>
              <a:chOff x="7628968" y="3410174"/>
              <a:chExt cx="3317988" cy="1911797"/>
            </a:xfrm>
            <a:grpFill/>
          </p:grpSpPr>
          <p:sp>
            <p:nvSpPr>
              <p:cNvPr id="51" name="îṥḷidè">
                <a:extLst>
                  <a:ext uri="{FF2B5EF4-FFF2-40B4-BE49-F238E27FC236}">
                    <a16:creationId xmlns:a16="http://schemas.microsoft.com/office/drawing/2014/main" id="{7A93B305-536C-4EAF-B595-8DFB285FC645}"/>
                  </a:ext>
                </a:extLst>
              </p:cNvPr>
              <p:cNvSpPr/>
              <p:nvPr/>
            </p:nvSpPr>
            <p:spPr>
              <a:xfrm>
                <a:off x="7628968" y="3410174"/>
                <a:ext cx="3317988" cy="1911797"/>
              </a:xfrm>
              <a:prstGeom prst="roundRect">
                <a:avLst>
                  <a:gd name="adj" fmla="val 0"/>
                </a:avLst>
              </a:prstGeom>
              <a:grpFill/>
              <a:ln w="25400" cap="flat">
                <a:noFill/>
                <a:prstDash val="solid"/>
                <a:miter/>
              </a:ln>
            </p:spPr>
            <p:txBody>
              <a:bodyPr rtlCol="0" anchor="ctr"/>
              <a:lstStyle/>
              <a:p>
                <a:endParaRPr lang="zh-CN" altLang="en-US">
                  <a:solidFill>
                    <a:schemeClr val="tx2"/>
                  </a:solidFill>
                </a:endParaRPr>
              </a:p>
            </p:txBody>
          </p:sp>
          <p:sp>
            <p:nvSpPr>
              <p:cNvPr id="52" name="îṡ1îḍe">
                <a:extLst>
                  <a:ext uri="{FF2B5EF4-FFF2-40B4-BE49-F238E27FC236}">
                    <a16:creationId xmlns:a16="http://schemas.microsoft.com/office/drawing/2014/main" id="{6CDA2368-A3BF-40B1-801B-45F46EC80A71}"/>
                  </a:ext>
                </a:extLst>
              </p:cNvPr>
              <p:cNvSpPr/>
              <p:nvPr/>
            </p:nvSpPr>
            <p:spPr>
              <a:xfrm>
                <a:off x="7709724" y="3529845"/>
                <a:ext cx="3160914" cy="16159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1">
                <a:noAutofit/>
              </a:bodyPr>
              <a:lstStyle/>
              <a:p>
                <a:pPr lvl="0" algn="ctr">
                  <a:defRPr/>
                </a:pPr>
                <a:r>
                  <a:rPr lang="zh-CN" altLang="en-US" sz="2000" b="1" dirty="0" smtClean="0">
                    <a:solidFill>
                      <a:schemeClr val="bg1"/>
                    </a:solidFill>
                    <a:latin typeface="Calibri" panose="020F0502020204030204" pitchFamily="34" charset="0"/>
                    <a:ea typeface="微软雅黑" panose="020B0503020204020204" pitchFamily="34" charset="-122"/>
                    <a:cs typeface="Calibri" panose="020F0502020204030204" pitchFamily="34" charset="0"/>
                  </a:rPr>
                  <a:t>轻便密闭容器</a:t>
                </a:r>
                <a:endParaRPr lang="en-US" sz="1600" b="1" baseline="300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grpSp>
        <p:nvGrpSpPr>
          <p:cNvPr id="53" name="ïṣ1iḓè"/>
          <p:cNvGrpSpPr/>
          <p:nvPr/>
        </p:nvGrpSpPr>
        <p:grpSpPr>
          <a:xfrm>
            <a:off x="856485" y="5131704"/>
            <a:ext cx="3123839" cy="769981"/>
            <a:chOff x="6359159" y="1130300"/>
            <a:chExt cx="3398744" cy="2010101"/>
          </a:xfrm>
          <a:solidFill>
            <a:schemeClr val="accent1">
              <a:lumMod val="75000"/>
            </a:schemeClr>
          </a:solidFill>
        </p:grpSpPr>
        <p:sp>
          <p:nvSpPr>
            <p:cNvPr id="54" name="íśľíḓe">
              <a:extLst>
                <a:ext uri="{FF2B5EF4-FFF2-40B4-BE49-F238E27FC236}">
                  <a16:creationId xmlns:a16="http://schemas.microsoft.com/office/drawing/2014/main" id="{7A93B305-536C-4EAF-B595-8DFB285FC645}"/>
                </a:ext>
              </a:extLst>
            </p:cNvPr>
            <p:cNvSpPr/>
            <p:nvPr/>
          </p:nvSpPr>
          <p:spPr>
            <a:xfrm>
              <a:off x="6439915" y="1228604"/>
              <a:ext cx="3317988" cy="1911797"/>
            </a:xfrm>
            <a:prstGeom prst="roundRect">
              <a:avLst>
                <a:gd name="adj" fmla="val 0"/>
              </a:avLst>
            </a:prstGeom>
            <a:grpFill/>
            <a:ln w="6055" cap="flat">
              <a:noFill/>
              <a:prstDash val="solid"/>
              <a:miter/>
            </a:ln>
          </p:spPr>
          <p:txBody>
            <a:bodyPr rtlCol="0" anchor="ctr"/>
            <a:lstStyle/>
            <a:p>
              <a:endParaRPr lang="zh-CN" altLang="en-US">
                <a:solidFill>
                  <a:schemeClr val="tx2"/>
                </a:solidFill>
              </a:endParaRPr>
            </a:p>
          </p:txBody>
        </p:sp>
        <p:grpSp>
          <p:nvGrpSpPr>
            <p:cNvPr id="55" name="iśľíḓè">
              <a:extLst>
                <a:ext uri="{FF2B5EF4-FFF2-40B4-BE49-F238E27FC236}">
                  <a16:creationId xmlns:a16="http://schemas.microsoft.com/office/drawing/2014/main" id="{52E007AF-8E9A-4601-8FFA-DA51118D8F3B}"/>
                </a:ext>
              </a:extLst>
            </p:cNvPr>
            <p:cNvGrpSpPr/>
            <p:nvPr/>
          </p:nvGrpSpPr>
          <p:grpSpPr>
            <a:xfrm>
              <a:off x="6359159" y="1130300"/>
              <a:ext cx="3317987" cy="1911797"/>
              <a:chOff x="7628968" y="3410174"/>
              <a:chExt cx="3317987" cy="1911797"/>
            </a:xfrm>
            <a:grpFill/>
          </p:grpSpPr>
          <p:sp>
            <p:nvSpPr>
              <p:cNvPr id="56" name="îṥḷidè">
                <a:extLst>
                  <a:ext uri="{FF2B5EF4-FFF2-40B4-BE49-F238E27FC236}">
                    <a16:creationId xmlns:a16="http://schemas.microsoft.com/office/drawing/2014/main" id="{7A93B305-536C-4EAF-B595-8DFB285FC645}"/>
                  </a:ext>
                </a:extLst>
              </p:cNvPr>
              <p:cNvSpPr/>
              <p:nvPr/>
            </p:nvSpPr>
            <p:spPr>
              <a:xfrm>
                <a:off x="7628968" y="3410174"/>
                <a:ext cx="3317987" cy="1911797"/>
              </a:xfrm>
              <a:prstGeom prst="roundRect">
                <a:avLst>
                  <a:gd name="adj" fmla="val 0"/>
                </a:avLst>
              </a:prstGeom>
              <a:grpFill/>
              <a:ln w="25400" cap="flat">
                <a:noFill/>
                <a:prstDash val="solid"/>
                <a:miter/>
              </a:ln>
            </p:spPr>
            <p:txBody>
              <a:bodyPr rtlCol="0" anchor="ctr"/>
              <a:lstStyle/>
              <a:p>
                <a:endParaRPr lang="zh-CN" altLang="en-US">
                  <a:solidFill>
                    <a:schemeClr val="tx2"/>
                  </a:solidFill>
                </a:endParaRPr>
              </a:p>
            </p:txBody>
          </p:sp>
          <p:sp>
            <p:nvSpPr>
              <p:cNvPr id="57" name="îṡ1îḍe">
                <a:extLst>
                  <a:ext uri="{FF2B5EF4-FFF2-40B4-BE49-F238E27FC236}">
                    <a16:creationId xmlns:a16="http://schemas.microsoft.com/office/drawing/2014/main" id="{6CDA2368-A3BF-40B1-801B-45F46EC80A71}"/>
                  </a:ext>
                </a:extLst>
              </p:cNvPr>
              <p:cNvSpPr/>
              <p:nvPr/>
            </p:nvSpPr>
            <p:spPr>
              <a:xfrm>
                <a:off x="7709724" y="3529845"/>
                <a:ext cx="3160914" cy="16159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1">
                <a:noAutofit/>
              </a:bodyPr>
              <a:lstStyle/>
              <a:p>
                <a:pPr algn="ctr">
                  <a:defRPr/>
                </a:pPr>
                <a:r>
                  <a:rPr lang="zh-CN" altLang="en-US" sz="2000" b="1" dirty="0" smtClean="0">
                    <a:solidFill>
                      <a:schemeClr val="bg1"/>
                    </a:solidFill>
                    <a:latin typeface="Calibri" panose="020F0502020204030204" pitchFamily="34" charset="0"/>
                    <a:ea typeface="微软雅黑" panose="020B0503020204020204" pitchFamily="34" charset="-122"/>
                    <a:cs typeface="Calibri" panose="020F0502020204030204" pitchFamily="34" charset="0"/>
                  </a:rPr>
                  <a:t>辅料安全优化</a:t>
                </a:r>
                <a:endParaRPr lang="en-US" altLang="zh-CN" sz="20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grpSp>
      </p:grpSp>
      <p:sp>
        <p:nvSpPr>
          <p:cNvPr id="58" name="矩形 57"/>
          <p:cNvSpPr/>
          <p:nvPr/>
        </p:nvSpPr>
        <p:spPr>
          <a:xfrm>
            <a:off x="11182350" y="1"/>
            <a:ext cx="1009650" cy="304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创新性</a:t>
            </a:r>
            <a:endParaRPr lang="zh-CN" altLang="en-US" sz="1600" b="1" dirty="0"/>
          </a:p>
        </p:txBody>
      </p:sp>
    </p:spTree>
    <p:extLst>
      <p:ext uri="{BB962C8B-B14F-4D97-AF65-F5344CB8AC3E}">
        <p14:creationId xmlns:p14="http://schemas.microsoft.com/office/powerpoint/2010/main" val="2341876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jr0KQRucIwkucTfZqamGw"/>
</p:tagLst>
</file>

<file path=ppt/theme/theme1.xml><?xml version="1.0" encoding="utf-8"?>
<a:theme xmlns:a="http://schemas.openxmlformats.org/drawingml/2006/main" name="Designed by iSlide">
  <a:themeElements>
    <a:clrScheme name="自定义 98">
      <a:dk1>
        <a:srgbClr val="3C3C36"/>
      </a:dk1>
      <a:lt1>
        <a:srgbClr val="FFFFFF"/>
      </a:lt1>
      <a:dk2>
        <a:srgbClr val="44546A"/>
      </a:dk2>
      <a:lt2>
        <a:srgbClr val="E6E4E4"/>
      </a:lt2>
      <a:accent1>
        <a:srgbClr val="0065B2"/>
      </a:accent1>
      <a:accent2>
        <a:srgbClr val="4BB679"/>
      </a:accent2>
      <a:accent3>
        <a:srgbClr val="00A6AB"/>
      </a:accent3>
      <a:accent4>
        <a:srgbClr val="B73A47"/>
      </a:accent4>
      <a:accent5>
        <a:srgbClr val="45ABC5"/>
      </a:accent5>
      <a:accent6>
        <a:srgbClr val="45A7AA"/>
      </a:accent6>
      <a:hlink>
        <a:srgbClr val="196CAE"/>
      </a:hlink>
      <a:folHlink>
        <a:srgbClr val="E6E4E4"/>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175" cap="rnd">
          <a:solidFill>
            <a:schemeClr val="bg1">
              <a:lumMod val="75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2424</Words>
  <Application>Microsoft Office PowerPoint</Application>
  <PresentationFormat>宽屏</PresentationFormat>
  <Paragraphs>175</Paragraphs>
  <Slides>11</Slides>
  <Notes>3</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22" baseType="lpstr">
      <vt:lpstr>等线</vt:lpstr>
      <vt:lpstr>华文楷体</vt:lpstr>
      <vt:lpstr>华文行楷</vt:lpstr>
      <vt:lpstr>宋体</vt:lpstr>
      <vt:lpstr>微软雅黑</vt:lpstr>
      <vt:lpstr>Arial</vt:lpstr>
      <vt:lpstr>Calibri</vt:lpstr>
      <vt:lpstr>Times New Roman</vt:lpstr>
      <vt:lpstr>Wingdings</vt:lpstr>
      <vt:lpstr>Designed by iSlide</vt:lpstr>
      <vt:lpstr>think-cell 幻灯片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cp:revision>
  <dcterms:created xsi:type="dcterms:W3CDTF">2021-08-30T08:27:00Z</dcterms:created>
  <dcterms:modified xsi:type="dcterms:W3CDTF">2022-07-12T11:44:37Z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D56E56E508DB4C0C9D8E4DE1C2961DB0</vt:lpwstr>
  </property>
  <property fmtid="{D5CDD505-2E9C-101B-9397-08002B2CF9AE}" pid="3" name="KSOProductBuildVer">
    <vt:lpwstr>2052-11.1.0.10700</vt:lpwstr>
  </property>
</Properties>
</file>