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75" r:id="rId4"/>
    <p:sldId id="269" r:id="rId5"/>
    <p:sldId id="270" r:id="rId6"/>
    <p:sldId id="271" r:id="rId7"/>
    <p:sldId id="272" r:id="rId8"/>
    <p:sldId id="273" r:id="rId9"/>
    <p:sldId id="274"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58B7"/>
    <a:srgbClr val="4D56B5"/>
    <a:srgbClr val="FFFFFF"/>
    <a:srgbClr val="F0F0F0"/>
    <a:srgbClr val="DCECF8"/>
    <a:srgbClr val="CEE5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4C1A8A3-306A-4EB7-A6B1-4F7E0EB9C5D6}" styleName="中度样式 3 - 强调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中度样式 3 - 强调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119" autoAdjust="0"/>
    <p:restoredTop sz="94660"/>
  </p:normalViewPr>
  <p:slideViewPr>
    <p:cSldViewPr snapToGrid="0" showGuides="1">
      <p:cViewPr varScale="1">
        <p:scale>
          <a:sx n="81" d="100"/>
          <a:sy n="81" d="100"/>
        </p:scale>
        <p:origin x="62" y="173"/>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BBDAA51-CEB9-9CAA-BB1D-007C5627F70E}"/>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9DDA7C18-1568-B47A-DC18-27C10FFFA1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9FEC6850-D329-16B4-29F8-E821A4B2F742}"/>
              </a:ext>
            </a:extLst>
          </p:cNvPr>
          <p:cNvSpPr>
            <a:spLocks noGrp="1"/>
          </p:cNvSpPr>
          <p:nvPr>
            <p:ph type="dt" sz="half" idx="10"/>
          </p:nvPr>
        </p:nvSpPr>
        <p:spPr/>
        <p:txBody>
          <a:bodyPr/>
          <a:lstStyle/>
          <a:p>
            <a:fld id="{07150B45-3F75-432F-88A4-2965641DFA22}" type="datetimeFigureOut">
              <a:rPr lang="zh-CN" altLang="en-US" smtClean="0"/>
              <a:t>2022-7-13</a:t>
            </a:fld>
            <a:endParaRPr lang="zh-CN" altLang="en-US"/>
          </a:p>
        </p:txBody>
      </p:sp>
      <p:sp>
        <p:nvSpPr>
          <p:cNvPr id="5" name="页脚占位符 4">
            <a:extLst>
              <a:ext uri="{FF2B5EF4-FFF2-40B4-BE49-F238E27FC236}">
                <a16:creationId xmlns:a16="http://schemas.microsoft.com/office/drawing/2014/main" id="{8BB6FA6A-6C19-F50A-089D-9CEB165FFF7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B90A219-9737-C2F8-6C69-3436BF670C17}"/>
              </a:ext>
            </a:extLst>
          </p:cNvPr>
          <p:cNvSpPr>
            <a:spLocks noGrp="1"/>
          </p:cNvSpPr>
          <p:nvPr>
            <p:ph type="sldNum" sz="quarter" idx="12"/>
          </p:nvPr>
        </p:nvSpPr>
        <p:spPr/>
        <p:txBody>
          <a:bodyPr/>
          <a:lstStyle/>
          <a:p>
            <a:fld id="{BDA74B08-A7D3-4518-B1A0-26D403D692DA}" type="slidenum">
              <a:rPr lang="zh-CN" altLang="en-US" smtClean="0"/>
              <a:t>‹#›</a:t>
            </a:fld>
            <a:endParaRPr lang="zh-CN" altLang="en-US"/>
          </a:p>
        </p:txBody>
      </p:sp>
    </p:spTree>
    <p:extLst>
      <p:ext uri="{BB962C8B-B14F-4D97-AF65-F5344CB8AC3E}">
        <p14:creationId xmlns:p14="http://schemas.microsoft.com/office/powerpoint/2010/main" val="2939286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626D69-0CCD-FF3E-FB9F-41055384E9A2}"/>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FA6C258C-BADD-EA52-29C8-ADD548755B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686640FF-8E5C-0C10-D1D4-65AE491BA0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FDD04BAB-3D61-F858-1226-9CB5616C9229}"/>
              </a:ext>
            </a:extLst>
          </p:cNvPr>
          <p:cNvSpPr>
            <a:spLocks noGrp="1"/>
          </p:cNvSpPr>
          <p:nvPr>
            <p:ph type="dt" sz="half" idx="10"/>
          </p:nvPr>
        </p:nvSpPr>
        <p:spPr/>
        <p:txBody>
          <a:bodyPr/>
          <a:lstStyle/>
          <a:p>
            <a:fld id="{07150B45-3F75-432F-88A4-2965641DFA22}" type="datetimeFigureOut">
              <a:rPr lang="zh-CN" altLang="en-US" smtClean="0"/>
              <a:t>2022-7-13</a:t>
            </a:fld>
            <a:endParaRPr lang="zh-CN" altLang="en-US"/>
          </a:p>
        </p:txBody>
      </p:sp>
      <p:sp>
        <p:nvSpPr>
          <p:cNvPr id="6" name="页脚占位符 5">
            <a:extLst>
              <a:ext uri="{FF2B5EF4-FFF2-40B4-BE49-F238E27FC236}">
                <a16:creationId xmlns:a16="http://schemas.microsoft.com/office/drawing/2014/main" id="{DE64D793-F797-C31A-F6A8-5F25ACDA082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A778636-6CD7-F3EA-6032-5922CB110157}"/>
              </a:ext>
            </a:extLst>
          </p:cNvPr>
          <p:cNvSpPr>
            <a:spLocks noGrp="1"/>
          </p:cNvSpPr>
          <p:nvPr>
            <p:ph type="sldNum" sz="quarter" idx="12"/>
          </p:nvPr>
        </p:nvSpPr>
        <p:spPr/>
        <p:txBody>
          <a:bodyPr/>
          <a:lstStyle/>
          <a:p>
            <a:fld id="{BDA74B08-A7D3-4518-B1A0-26D403D692DA}" type="slidenum">
              <a:rPr lang="zh-CN" altLang="en-US" smtClean="0"/>
              <a:t>‹#›</a:t>
            </a:fld>
            <a:endParaRPr lang="zh-CN" altLang="en-US"/>
          </a:p>
        </p:txBody>
      </p:sp>
    </p:spTree>
    <p:extLst>
      <p:ext uri="{BB962C8B-B14F-4D97-AF65-F5344CB8AC3E}">
        <p14:creationId xmlns:p14="http://schemas.microsoft.com/office/powerpoint/2010/main" val="1087590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D432CA5-5AB5-EA38-463B-141AEF40FE6B}"/>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A7A79389-4334-3F78-83D9-70B8196A5CC7}"/>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6828A77-2677-5801-E379-19BCC89105EC}"/>
              </a:ext>
            </a:extLst>
          </p:cNvPr>
          <p:cNvSpPr>
            <a:spLocks noGrp="1"/>
          </p:cNvSpPr>
          <p:nvPr>
            <p:ph type="dt" sz="half" idx="10"/>
          </p:nvPr>
        </p:nvSpPr>
        <p:spPr/>
        <p:txBody>
          <a:bodyPr/>
          <a:lstStyle/>
          <a:p>
            <a:fld id="{07150B45-3F75-432F-88A4-2965641DFA22}" type="datetimeFigureOut">
              <a:rPr lang="zh-CN" altLang="en-US" smtClean="0"/>
              <a:t>2022-7-13</a:t>
            </a:fld>
            <a:endParaRPr lang="zh-CN" altLang="en-US"/>
          </a:p>
        </p:txBody>
      </p:sp>
      <p:sp>
        <p:nvSpPr>
          <p:cNvPr id="5" name="页脚占位符 4">
            <a:extLst>
              <a:ext uri="{FF2B5EF4-FFF2-40B4-BE49-F238E27FC236}">
                <a16:creationId xmlns:a16="http://schemas.microsoft.com/office/drawing/2014/main" id="{1A671216-EC90-D2C9-F248-E4C8243476E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62594E9-5211-DFD6-EC3C-1A131EBD0F34}"/>
              </a:ext>
            </a:extLst>
          </p:cNvPr>
          <p:cNvSpPr>
            <a:spLocks noGrp="1"/>
          </p:cNvSpPr>
          <p:nvPr>
            <p:ph type="sldNum" sz="quarter" idx="12"/>
          </p:nvPr>
        </p:nvSpPr>
        <p:spPr/>
        <p:txBody>
          <a:bodyPr/>
          <a:lstStyle/>
          <a:p>
            <a:fld id="{BDA74B08-A7D3-4518-B1A0-26D403D692DA}" type="slidenum">
              <a:rPr lang="zh-CN" altLang="en-US" smtClean="0"/>
              <a:t>‹#›</a:t>
            </a:fld>
            <a:endParaRPr lang="zh-CN" altLang="en-US"/>
          </a:p>
        </p:txBody>
      </p:sp>
    </p:spTree>
    <p:extLst>
      <p:ext uri="{BB962C8B-B14F-4D97-AF65-F5344CB8AC3E}">
        <p14:creationId xmlns:p14="http://schemas.microsoft.com/office/powerpoint/2010/main" val="42877763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DE655E58-4A19-50B5-3910-1C3D36ABD5A0}"/>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BBEF7659-20DB-FA15-9039-C97238461789}"/>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8320B01-5ED4-88B3-5744-7278C9FD4BAF}"/>
              </a:ext>
            </a:extLst>
          </p:cNvPr>
          <p:cNvSpPr>
            <a:spLocks noGrp="1"/>
          </p:cNvSpPr>
          <p:nvPr>
            <p:ph type="dt" sz="half" idx="10"/>
          </p:nvPr>
        </p:nvSpPr>
        <p:spPr/>
        <p:txBody>
          <a:bodyPr/>
          <a:lstStyle/>
          <a:p>
            <a:fld id="{07150B45-3F75-432F-88A4-2965641DFA22}" type="datetimeFigureOut">
              <a:rPr lang="zh-CN" altLang="en-US" smtClean="0"/>
              <a:t>2022-7-13</a:t>
            </a:fld>
            <a:endParaRPr lang="zh-CN" altLang="en-US"/>
          </a:p>
        </p:txBody>
      </p:sp>
      <p:sp>
        <p:nvSpPr>
          <p:cNvPr id="5" name="页脚占位符 4">
            <a:extLst>
              <a:ext uri="{FF2B5EF4-FFF2-40B4-BE49-F238E27FC236}">
                <a16:creationId xmlns:a16="http://schemas.microsoft.com/office/drawing/2014/main" id="{2C7F65F9-62D8-BF65-DC55-2B1A24CC9ED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C040529-AADA-6C83-2450-24B84DD233F4}"/>
              </a:ext>
            </a:extLst>
          </p:cNvPr>
          <p:cNvSpPr>
            <a:spLocks noGrp="1"/>
          </p:cNvSpPr>
          <p:nvPr>
            <p:ph type="sldNum" sz="quarter" idx="12"/>
          </p:nvPr>
        </p:nvSpPr>
        <p:spPr/>
        <p:txBody>
          <a:bodyPr/>
          <a:lstStyle/>
          <a:p>
            <a:fld id="{BDA74B08-A7D3-4518-B1A0-26D403D692DA}" type="slidenum">
              <a:rPr lang="zh-CN" altLang="en-US" smtClean="0"/>
              <a:t>‹#›</a:t>
            </a:fld>
            <a:endParaRPr lang="zh-CN" altLang="en-US"/>
          </a:p>
        </p:txBody>
      </p:sp>
    </p:spTree>
    <p:extLst>
      <p:ext uri="{BB962C8B-B14F-4D97-AF65-F5344CB8AC3E}">
        <p14:creationId xmlns:p14="http://schemas.microsoft.com/office/powerpoint/2010/main" val="3285918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866DE60-3E09-09DD-4D5D-E4289DAB4AE5}"/>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45D85EE5-09EB-F417-20E3-1122A6F3B5B6}"/>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377052D-3DF8-1ADF-9B02-EF5FA48AA839}"/>
              </a:ext>
            </a:extLst>
          </p:cNvPr>
          <p:cNvSpPr>
            <a:spLocks noGrp="1"/>
          </p:cNvSpPr>
          <p:nvPr>
            <p:ph type="dt" sz="half" idx="10"/>
          </p:nvPr>
        </p:nvSpPr>
        <p:spPr/>
        <p:txBody>
          <a:bodyPr/>
          <a:lstStyle/>
          <a:p>
            <a:fld id="{07150B45-3F75-432F-88A4-2965641DFA22}" type="datetimeFigureOut">
              <a:rPr lang="zh-CN" altLang="en-US" smtClean="0"/>
              <a:t>2022-7-13</a:t>
            </a:fld>
            <a:endParaRPr lang="zh-CN" altLang="en-US"/>
          </a:p>
        </p:txBody>
      </p:sp>
      <p:sp>
        <p:nvSpPr>
          <p:cNvPr id="5" name="页脚占位符 4">
            <a:extLst>
              <a:ext uri="{FF2B5EF4-FFF2-40B4-BE49-F238E27FC236}">
                <a16:creationId xmlns:a16="http://schemas.microsoft.com/office/drawing/2014/main" id="{33690F12-F34F-7966-FA23-41380E13E84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6CFBF85-162B-F698-B355-E19001DCDED6}"/>
              </a:ext>
            </a:extLst>
          </p:cNvPr>
          <p:cNvSpPr>
            <a:spLocks noGrp="1"/>
          </p:cNvSpPr>
          <p:nvPr>
            <p:ph type="sldNum" sz="quarter" idx="12"/>
          </p:nvPr>
        </p:nvSpPr>
        <p:spPr/>
        <p:txBody>
          <a:bodyPr/>
          <a:lstStyle/>
          <a:p>
            <a:fld id="{BDA74B08-A7D3-4518-B1A0-26D403D692DA}" type="slidenum">
              <a:rPr lang="zh-CN" altLang="en-US" smtClean="0"/>
              <a:t>‹#›</a:t>
            </a:fld>
            <a:endParaRPr lang="zh-CN" altLang="en-US"/>
          </a:p>
        </p:txBody>
      </p:sp>
    </p:spTree>
    <p:extLst>
      <p:ext uri="{BB962C8B-B14F-4D97-AF65-F5344CB8AC3E}">
        <p14:creationId xmlns:p14="http://schemas.microsoft.com/office/powerpoint/2010/main" val="4180141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CCA451E-1B06-07EF-FFA4-7CA0C8567D4F}"/>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250A26A9-E915-35DA-98D7-B40915C7A5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06AB8FF1-24E3-2F02-F817-B2EA88EBAFCD}"/>
              </a:ext>
            </a:extLst>
          </p:cNvPr>
          <p:cNvSpPr>
            <a:spLocks noGrp="1"/>
          </p:cNvSpPr>
          <p:nvPr>
            <p:ph type="dt" sz="half" idx="10"/>
          </p:nvPr>
        </p:nvSpPr>
        <p:spPr/>
        <p:txBody>
          <a:bodyPr/>
          <a:lstStyle/>
          <a:p>
            <a:fld id="{07150B45-3F75-432F-88A4-2965641DFA22}" type="datetimeFigureOut">
              <a:rPr lang="zh-CN" altLang="en-US" smtClean="0"/>
              <a:t>2022-7-13</a:t>
            </a:fld>
            <a:endParaRPr lang="zh-CN" altLang="en-US"/>
          </a:p>
        </p:txBody>
      </p:sp>
      <p:sp>
        <p:nvSpPr>
          <p:cNvPr id="5" name="页脚占位符 4">
            <a:extLst>
              <a:ext uri="{FF2B5EF4-FFF2-40B4-BE49-F238E27FC236}">
                <a16:creationId xmlns:a16="http://schemas.microsoft.com/office/drawing/2014/main" id="{E191A132-CF74-177E-F161-EE6EBF9B4E7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2ED5A60-B25F-18B7-11DD-E8C893072BB0}"/>
              </a:ext>
            </a:extLst>
          </p:cNvPr>
          <p:cNvSpPr>
            <a:spLocks noGrp="1"/>
          </p:cNvSpPr>
          <p:nvPr>
            <p:ph type="sldNum" sz="quarter" idx="12"/>
          </p:nvPr>
        </p:nvSpPr>
        <p:spPr/>
        <p:txBody>
          <a:bodyPr/>
          <a:lstStyle/>
          <a:p>
            <a:fld id="{BDA74B08-A7D3-4518-B1A0-26D403D692DA}" type="slidenum">
              <a:rPr lang="zh-CN" altLang="en-US" smtClean="0"/>
              <a:t>‹#›</a:t>
            </a:fld>
            <a:endParaRPr lang="zh-CN" altLang="en-US"/>
          </a:p>
        </p:txBody>
      </p:sp>
    </p:spTree>
    <p:extLst>
      <p:ext uri="{BB962C8B-B14F-4D97-AF65-F5344CB8AC3E}">
        <p14:creationId xmlns:p14="http://schemas.microsoft.com/office/powerpoint/2010/main" val="2457500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BF585C5-6510-A0A6-2988-7726213DD00A}"/>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2EA7532B-3877-5B04-AD7F-95DB15A081D3}"/>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896162B8-7E0C-4007-C330-902F5848C006}"/>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9F5D8FF4-FCC4-AABD-54D9-BD653463045B}"/>
              </a:ext>
            </a:extLst>
          </p:cNvPr>
          <p:cNvSpPr>
            <a:spLocks noGrp="1"/>
          </p:cNvSpPr>
          <p:nvPr>
            <p:ph type="dt" sz="half" idx="10"/>
          </p:nvPr>
        </p:nvSpPr>
        <p:spPr/>
        <p:txBody>
          <a:bodyPr/>
          <a:lstStyle/>
          <a:p>
            <a:fld id="{07150B45-3F75-432F-88A4-2965641DFA22}" type="datetimeFigureOut">
              <a:rPr lang="zh-CN" altLang="en-US" smtClean="0"/>
              <a:t>2022-7-13</a:t>
            </a:fld>
            <a:endParaRPr lang="zh-CN" altLang="en-US"/>
          </a:p>
        </p:txBody>
      </p:sp>
      <p:sp>
        <p:nvSpPr>
          <p:cNvPr id="6" name="页脚占位符 5">
            <a:extLst>
              <a:ext uri="{FF2B5EF4-FFF2-40B4-BE49-F238E27FC236}">
                <a16:creationId xmlns:a16="http://schemas.microsoft.com/office/drawing/2014/main" id="{670D6899-DD30-CF25-050D-767B545EFADE}"/>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5146BAF-3D1B-7A5F-A099-756CF801B390}"/>
              </a:ext>
            </a:extLst>
          </p:cNvPr>
          <p:cNvSpPr>
            <a:spLocks noGrp="1"/>
          </p:cNvSpPr>
          <p:nvPr>
            <p:ph type="sldNum" sz="quarter" idx="12"/>
          </p:nvPr>
        </p:nvSpPr>
        <p:spPr/>
        <p:txBody>
          <a:bodyPr/>
          <a:lstStyle/>
          <a:p>
            <a:fld id="{BDA74B08-A7D3-4518-B1A0-26D403D692DA}" type="slidenum">
              <a:rPr lang="zh-CN" altLang="en-US" smtClean="0"/>
              <a:t>‹#›</a:t>
            </a:fld>
            <a:endParaRPr lang="zh-CN" altLang="en-US"/>
          </a:p>
        </p:txBody>
      </p:sp>
    </p:spTree>
    <p:extLst>
      <p:ext uri="{BB962C8B-B14F-4D97-AF65-F5344CB8AC3E}">
        <p14:creationId xmlns:p14="http://schemas.microsoft.com/office/powerpoint/2010/main" val="638380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67A0773-F8A7-3F7B-7465-3722E506F567}"/>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6339C89F-47C4-7CDF-D583-19634079E6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EB836FCF-1815-17AA-8112-E717911127CB}"/>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476E8E84-0834-01D9-CCE3-0689187F59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566DF6CB-65A9-8B8E-D359-4FEB3AF79D5C}"/>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56918101-A13F-2FA1-76E7-6C0A9160D42C}"/>
              </a:ext>
            </a:extLst>
          </p:cNvPr>
          <p:cNvSpPr>
            <a:spLocks noGrp="1"/>
          </p:cNvSpPr>
          <p:nvPr>
            <p:ph type="dt" sz="half" idx="10"/>
          </p:nvPr>
        </p:nvSpPr>
        <p:spPr/>
        <p:txBody>
          <a:bodyPr/>
          <a:lstStyle/>
          <a:p>
            <a:fld id="{07150B45-3F75-432F-88A4-2965641DFA22}" type="datetimeFigureOut">
              <a:rPr lang="zh-CN" altLang="en-US" smtClean="0"/>
              <a:t>2022-7-13</a:t>
            </a:fld>
            <a:endParaRPr lang="zh-CN" altLang="en-US"/>
          </a:p>
        </p:txBody>
      </p:sp>
      <p:sp>
        <p:nvSpPr>
          <p:cNvPr id="8" name="页脚占位符 7">
            <a:extLst>
              <a:ext uri="{FF2B5EF4-FFF2-40B4-BE49-F238E27FC236}">
                <a16:creationId xmlns:a16="http://schemas.microsoft.com/office/drawing/2014/main" id="{7A5616F3-4D15-82F9-045B-680689E0EB4E}"/>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5A6BF140-B6FE-8707-6939-AFFD7994D9B1}"/>
              </a:ext>
            </a:extLst>
          </p:cNvPr>
          <p:cNvSpPr>
            <a:spLocks noGrp="1"/>
          </p:cNvSpPr>
          <p:nvPr>
            <p:ph type="sldNum" sz="quarter" idx="12"/>
          </p:nvPr>
        </p:nvSpPr>
        <p:spPr/>
        <p:txBody>
          <a:bodyPr/>
          <a:lstStyle/>
          <a:p>
            <a:fld id="{BDA74B08-A7D3-4518-B1A0-26D403D692DA}" type="slidenum">
              <a:rPr lang="zh-CN" altLang="en-US" smtClean="0"/>
              <a:t>‹#›</a:t>
            </a:fld>
            <a:endParaRPr lang="zh-CN" altLang="en-US"/>
          </a:p>
        </p:txBody>
      </p:sp>
    </p:spTree>
    <p:extLst>
      <p:ext uri="{BB962C8B-B14F-4D97-AF65-F5344CB8AC3E}">
        <p14:creationId xmlns:p14="http://schemas.microsoft.com/office/powerpoint/2010/main" val="1431189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C42052B-11F7-816C-2C5F-E729A0E45875}"/>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2259800A-A571-0DDC-A106-94F2F8397053}"/>
              </a:ext>
            </a:extLst>
          </p:cNvPr>
          <p:cNvSpPr>
            <a:spLocks noGrp="1"/>
          </p:cNvSpPr>
          <p:nvPr>
            <p:ph type="dt" sz="half" idx="10"/>
          </p:nvPr>
        </p:nvSpPr>
        <p:spPr/>
        <p:txBody>
          <a:bodyPr/>
          <a:lstStyle/>
          <a:p>
            <a:fld id="{07150B45-3F75-432F-88A4-2965641DFA22}" type="datetimeFigureOut">
              <a:rPr lang="zh-CN" altLang="en-US" smtClean="0"/>
              <a:t>2022-7-13</a:t>
            </a:fld>
            <a:endParaRPr lang="zh-CN" altLang="en-US"/>
          </a:p>
        </p:txBody>
      </p:sp>
      <p:sp>
        <p:nvSpPr>
          <p:cNvPr id="4" name="页脚占位符 3">
            <a:extLst>
              <a:ext uri="{FF2B5EF4-FFF2-40B4-BE49-F238E27FC236}">
                <a16:creationId xmlns:a16="http://schemas.microsoft.com/office/drawing/2014/main" id="{47692E9D-CF67-46C8-7987-225E18888920}"/>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53890337-94A5-F4D8-4DDE-0705D155A2B2}"/>
              </a:ext>
            </a:extLst>
          </p:cNvPr>
          <p:cNvSpPr>
            <a:spLocks noGrp="1"/>
          </p:cNvSpPr>
          <p:nvPr>
            <p:ph type="sldNum" sz="quarter" idx="12"/>
          </p:nvPr>
        </p:nvSpPr>
        <p:spPr/>
        <p:txBody>
          <a:bodyPr/>
          <a:lstStyle/>
          <a:p>
            <a:fld id="{BDA74B08-A7D3-4518-B1A0-26D403D692DA}" type="slidenum">
              <a:rPr lang="zh-CN" altLang="en-US" smtClean="0"/>
              <a:t>‹#›</a:t>
            </a:fld>
            <a:endParaRPr lang="zh-CN" altLang="en-US"/>
          </a:p>
        </p:txBody>
      </p:sp>
    </p:spTree>
    <p:extLst>
      <p:ext uri="{BB962C8B-B14F-4D97-AF65-F5344CB8AC3E}">
        <p14:creationId xmlns:p14="http://schemas.microsoft.com/office/powerpoint/2010/main" val="1118365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FF2A8B92-B08E-5F92-19D3-383F85178ABD}"/>
              </a:ext>
            </a:extLst>
          </p:cNvPr>
          <p:cNvSpPr>
            <a:spLocks noGrp="1"/>
          </p:cNvSpPr>
          <p:nvPr>
            <p:ph type="dt" sz="half" idx="10"/>
          </p:nvPr>
        </p:nvSpPr>
        <p:spPr/>
        <p:txBody>
          <a:bodyPr/>
          <a:lstStyle/>
          <a:p>
            <a:fld id="{07150B45-3F75-432F-88A4-2965641DFA22}" type="datetimeFigureOut">
              <a:rPr lang="zh-CN" altLang="en-US" smtClean="0"/>
              <a:t>2022-7-13</a:t>
            </a:fld>
            <a:endParaRPr lang="zh-CN" altLang="en-US"/>
          </a:p>
        </p:txBody>
      </p:sp>
      <p:sp>
        <p:nvSpPr>
          <p:cNvPr id="3" name="页脚占位符 2">
            <a:extLst>
              <a:ext uri="{FF2B5EF4-FFF2-40B4-BE49-F238E27FC236}">
                <a16:creationId xmlns:a16="http://schemas.microsoft.com/office/drawing/2014/main" id="{AE300A70-FD43-C42C-BD01-9AA0EC6D021D}"/>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410C9528-B1DC-459B-95DF-A5C50D95161D}"/>
              </a:ext>
            </a:extLst>
          </p:cNvPr>
          <p:cNvSpPr>
            <a:spLocks noGrp="1"/>
          </p:cNvSpPr>
          <p:nvPr>
            <p:ph type="sldNum" sz="quarter" idx="12"/>
          </p:nvPr>
        </p:nvSpPr>
        <p:spPr/>
        <p:txBody>
          <a:bodyPr/>
          <a:lstStyle/>
          <a:p>
            <a:fld id="{BDA74B08-A7D3-4518-B1A0-26D403D692DA}" type="slidenum">
              <a:rPr lang="zh-CN" altLang="en-US" smtClean="0"/>
              <a:t>‹#›</a:t>
            </a:fld>
            <a:endParaRPr lang="zh-CN" altLang="en-US"/>
          </a:p>
        </p:txBody>
      </p:sp>
    </p:spTree>
    <p:extLst>
      <p:ext uri="{BB962C8B-B14F-4D97-AF65-F5344CB8AC3E}">
        <p14:creationId xmlns:p14="http://schemas.microsoft.com/office/powerpoint/2010/main" val="2778930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3F6E6C8C-BF62-840D-6469-CCD99483F20B}"/>
              </a:ext>
            </a:extLst>
          </p:cNvPr>
          <p:cNvSpPr/>
          <p:nvPr userDrawn="1"/>
        </p:nvSpPr>
        <p:spPr>
          <a:xfrm>
            <a:off x="0" y="0"/>
            <a:ext cx="12192000" cy="6858000"/>
          </a:xfrm>
          <a:prstGeom prst="rect">
            <a:avLst/>
          </a:prstGeom>
          <a:solidFill>
            <a:srgbClr val="CEE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 name="矩形 6">
            <a:extLst>
              <a:ext uri="{FF2B5EF4-FFF2-40B4-BE49-F238E27FC236}">
                <a16:creationId xmlns:a16="http://schemas.microsoft.com/office/drawing/2014/main" id="{F2C5050E-BDA4-8EAA-73CF-0B42290243DA}"/>
              </a:ext>
            </a:extLst>
          </p:cNvPr>
          <p:cNvSpPr/>
          <p:nvPr userDrawn="1"/>
        </p:nvSpPr>
        <p:spPr>
          <a:xfrm>
            <a:off x="0" y="486137"/>
            <a:ext cx="12192000" cy="5885726"/>
          </a:xfrm>
          <a:prstGeom prst="rect">
            <a:avLst/>
          </a:prstGeom>
          <a:solidFill>
            <a:srgbClr val="DCEC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266BF29A-3CF3-AF9B-4403-C208270D08F1}"/>
              </a:ext>
            </a:extLst>
          </p:cNvPr>
          <p:cNvSpPr/>
          <p:nvPr userDrawn="1"/>
        </p:nvSpPr>
        <p:spPr>
          <a:xfrm>
            <a:off x="-1" y="694011"/>
            <a:ext cx="12192001" cy="54699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object 12">
            <a:extLst>
              <a:ext uri="{FF2B5EF4-FFF2-40B4-BE49-F238E27FC236}">
                <a16:creationId xmlns:a16="http://schemas.microsoft.com/office/drawing/2014/main" id="{5F16CA7B-852B-7535-BBE7-B6955BA87061}"/>
              </a:ext>
            </a:extLst>
          </p:cNvPr>
          <p:cNvSpPr/>
          <p:nvPr userDrawn="1"/>
        </p:nvSpPr>
        <p:spPr>
          <a:xfrm rot="5400000">
            <a:off x="141694" y="30231"/>
            <a:ext cx="1236139" cy="1175679"/>
          </a:xfrm>
          <a:prstGeom prst="rect">
            <a:avLst/>
          </a:prstGeom>
          <a:blipFill>
            <a:blip r:embed="rId2" cstate="print"/>
            <a:stretch>
              <a:fillRect l="-120980"/>
            </a:stretch>
          </a:blipFill>
        </p:spPr>
        <p:txBody>
          <a:bodyPr wrap="square" lIns="0" tIns="0" rIns="0" bIns="0" rtlCol="0"/>
          <a:lstStyle/>
          <a:p>
            <a:endParaRPr dirty="0"/>
          </a:p>
        </p:txBody>
      </p:sp>
      <p:cxnSp>
        <p:nvCxnSpPr>
          <p:cNvPr id="29" name="直接连接符 28">
            <a:extLst>
              <a:ext uri="{FF2B5EF4-FFF2-40B4-BE49-F238E27FC236}">
                <a16:creationId xmlns:a16="http://schemas.microsoft.com/office/drawing/2014/main" id="{47277288-7C53-710D-0705-8F547C36FC57}"/>
              </a:ext>
            </a:extLst>
          </p:cNvPr>
          <p:cNvCxnSpPr>
            <a:cxnSpLocks/>
          </p:cNvCxnSpPr>
          <p:nvPr userDrawn="1"/>
        </p:nvCxnSpPr>
        <p:spPr>
          <a:xfrm>
            <a:off x="1463349" y="1199667"/>
            <a:ext cx="967335" cy="0"/>
          </a:xfrm>
          <a:prstGeom prst="line">
            <a:avLst/>
          </a:prstGeom>
          <a:ln w="38100">
            <a:solidFill>
              <a:srgbClr val="4D56B5"/>
            </a:solidFill>
          </a:ln>
        </p:spPr>
        <p:style>
          <a:lnRef idx="1">
            <a:schemeClr val="accent1"/>
          </a:lnRef>
          <a:fillRef idx="0">
            <a:schemeClr val="accent1"/>
          </a:fillRef>
          <a:effectRef idx="0">
            <a:schemeClr val="accent1"/>
          </a:effectRef>
          <a:fontRef idx="minor">
            <a:schemeClr val="tx1"/>
          </a:fontRef>
        </p:style>
      </p:cxnSp>
      <p:sp>
        <p:nvSpPr>
          <p:cNvPr id="34" name="文本占位符 33">
            <a:extLst>
              <a:ext uri="{FF2B5EF4-FFF2-40B4-BE49-F238E27FC236}">
                <a16:creationId xmlns:a16="http://schemas.microsoft.com/office/drawing/2014/main" id="{A0143B6C-07DD-1AB9-01FC-870F44F02FE1}"/>
              </a:ext>
            </a:extLst>
          </p:cNvPr>
          <p:cNvSpPr>
            <a:spLocks noGrp="1"/>
          </p:cNvSpPr>
          <p:nvPr>
            <p:ph type="body" sz="quarter" idx="10"/>
          </p:nvPr>
        </p:nvSpPr>
        <p:spPr>
          <a:xfrm>
            <a:off x="1347603" y="694009"/>
            <a:ext cx="3282271" cy="549177"/>
          </a:xfrm>
          <a:ln>
            <a:noFill/>
          </a:ln>
        </p:spPr>
        <p:txBody>
          <a:bodyPr anchor="ctr">
            <a:normAutofit/>
          </a:bodyPr>
          <a:lstStyle>
            <a:lvl1pPr marL="0" indent="0">
              <a:buNone/>
              <a:defRPr sz="2400">
                <a:solidFill>
                  <a:srgbClr val="3858B7"/>
                </a:solidFill>
              </a:defRPr>
            </a:lvl1pPr>
          </a:lstStyle>
          <a:p>
            <a:pPr lvl="0"/>
            <a:r>
              <a:rPr lang="zh-CN" altLang="en-US" dirty="0"/>
              <a:t>单击此处编辑母版文本</a:t>
            </a:r>
          </a:p>
        </p:txBody>
      </p:sp>
      <p:sp>
        <p:nvSpPr>
          <p:cNvPr id="39" name="文本占位符 33">
            <a:extLst>
              <a:ext uri="{FF2B5EF4-FFF2-40B4-BE49-F238E27FC236}">
                <a16:creationId xmlns:a16="http://schemas.microsoft.com/office/drawing/2014/main" id="{30AA58BF-A95E-80E1-8BEF-DC9F47F49DA7}"/>
              </a:ext>
            </a:extLst>
          </p:cNvPr>
          <p:cNvSpPr>
            <a:spLocks noGrp="1"/>
          </p:cNvSpPr>
          <p:nvPr>
            <p:ph type="body" sz="quarter" idx="11" hasCustomPrompt="1"/>
          </p:nvPr>
        </p:nvSpPr>
        <p:spPr>
          <a:xfrm>
            <a:off x="1347603" y="1133790"/>
            <a:ext cx="3282271" cy="549177"/>
          </a:xfrm>
          <a:ln>
            <a:noFill/>
          </a:ln>
        </p:spPr>
        <p:txBody>
          <a:bodyPr anchor="ctr">
            <a:normAutofit/>
          </a:bodyPr>
          <a:lstStyle>
            <a:lvl1pPr marL="0" indent="0">
              <a:buNone/>
              <a:defRPr sz="1400">
                <a:solidFill>
                  <a:schemeClr val="accent3">
                    <a:lumMod val="20000"/>
                    <a:lumOff val="80000"/>
                  </a:schemeClr>
                </a:solidFill>
                <a:latin typeface="Arial" panose="020B0604020202020204" pitchFamily="34" charset="0"/>
                <a:cs typeface="Arial" panose="020B0604020202020204" pitchFamily="34" charset="0"/>
              </a:defRPr>
            </a:lvl1pPr>
          </a:lstStyle>
          <a:p>
            <a:pPr lvl="0"/>
            <a:r>
              <a:rPr lang="en-US" altLang="zh-CN" dirty="0"/>
              <a:t>Basic Information</a:t>
            </a:r>
            <a:endParaRPr lang="zh-CN" altLang="en-US" dirty="0"/>
          </a:p>
        </p:txBody>
      </p:sp>
      <p:sp>
        <p:nvSpPr>
          <p:cNvPr id="40" name="文本占位符 33">
            <a:extLst>
              <a:ext uri="{FF2B5EF4-FFF2-40B4-BE49-F238E27FC236}">
                <a16:creationId xmlns:a16="http://schemas.microsoft.com/office/drawing/2014/main" id="{24E70A21-D4A6-A082-F891-7E89A5762E41}"/>
              </a:ext>
            </a:extLst>
          </p:cNvPr>
          <p:cNvSpPr>
            <a:spLocks noGrp="1"/>
          </p:cNvSpPr>
          <p:nvPr>
            <p:ph type="body" sz="quarter" idx="12" hasCustomPrompt="1"/>
          </p:nvPr>
        </p:nvSpPr>
        <p:spPr>
          <a:xfrm>
            <a:off x="380888" y="516311"/>
            <a:ext cx="757752" cy="549177"/>
          </a:xfrm>
          <a:ln>
            <a:noFill/>
          </a:ln>
        </p:spPr>
        <p:txBody>
          <a:bodyPr anchor="ctr">
            <a:noAutofit/>
          </a:bodyPr>
          <a:lstStyle>
            <a:lvl1pPr marL="0" indent="0">
              <a:buNone/>
              <a:defRPr sz="4000">
                <a:solidFill>
                  <a:schemeClr val="bg1"/>
                </a:solidFill>
                <a:latin typeface="Arial" panose="020B0604020202020204" pitchFamily="34" charset="0"/>
                <a:cs typeface="Arial" panose="020B0604020202020204" pitchFamily="34" charset="0"/>
              </a:defRPr>
            </a:lvl1pPr>
          </a:lstStyle>
          <a:p>
            <a:pPr lvl="0"/>
            <a:r>
              <a:rPr lang="en-US" altLang="zh-CN" dirty="0"/>
              <a:t>01</a:t>
            </a:r>
            <a:endParaRPr lang="zh-CN" altLang="en-US" dirty="0"/>
          </a:p>
        </p:txBody>
      </p:sp>
    </p:spTree>
    <p:extLst>
      <p:ext uri="{BB962C8B-B14F-4D97-AF65-F5344CB8AC3E}">
        <p14:creationId xmlns:p14="http://schemas.microsoft.com/office/powerpoint/2010/main" val="3357261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57E6443-C7CA-4D1E-6CEC-FE3634BC1A3A}"/>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D20BFC87-9E92-5EB0-BAF5-CF92CAC681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222E5966-8B3B-E21E-DEB9-69D2C0FC0E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B5C4F415-10DE-1CB1-AA65-334E42F6EFA6}"/>
              </a:ext>
            </a:extLst>
          </p:cNvPr>
          <p:cNvSpPr>
            <a:spLocks noGrp="1"/>
          </p:cNvSpPr>
          <p:nvPr>
            <p:ph type="dt" sz="half" idx="10"/>
          </p:nvPr>
        </p:nvSpPr>
        <p:spPr/>
        <p:txBody>
          <a:bodyPr/>
          <a:lstStyle/>
          <a:p>
            <a:fld id="{07150B45-3F75-432F-88A4-2965641DFA22}" type="datetimeFigureOut">
              <a:rPr lang="zh-CN" altLang="en-US" smtClean="0"/>
              <a:t>2022-7-13</a:t>
            </a:fld>
            <a:endParaRPr lang="zh-CN" altLang="en-US"/>
          </a:p>
        </p:txBody>
      </p:sp>
      <p:sp>
        <p:nvSpPr>
          <p:cNvPr id="6" name="页脚占位符 5">
            <a:extLst>
              <a:ext uri="{FF2B5EF4-FFF2-40B4-BE49-F238E27FC236}">
                <a16:creationId xmlns:a16="http://schemas.microsoft.com/office/drawing/2014/main" id="{E3E124D8-5037-8917-C8B7-2B1D42544C6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8AA0ADA-3141-182E-2D68-AE84188841FA}"/>
              </a:ext>
            </a:extLst>
          </p:cNvPr>
          <p:cNvSpPr>
            <a:spLocks noGrp="1"/>
          </p:cNvSpPr>
          <p:nvPr>
            <p:ph type="sldNum" sz="quarter" idx="12"/>
          </p:nvPr>
        </p:nvSpPr>
        <p:spPr/>
        <p:txBody>
          <a:bodyPr/>
          <a:lstStyle/>
          <a:p>
            <a:fld id="{BDA74B08-A7D3-4518-B1A0-26D403D692DA}" type="slidenum">
              <a:rPr lang="zh-CN" altLang="en-US" smtClean="0"/>
              <a:t>‹#›</a:t>
            </a:fld>
            <a:endParaRPr lang="zh-CN" altLang="en-US"/>
          </a:p>
        </p:txBody>
      </p:sp>
    </p:spTree>
    <p:extLst>
      <p:ext uri="{BB962C8B-B14F-4D97-AF65-F5344CB8AC3E}">
        <p14:creationId xmlns:p14="http://schemas.microsoft.com/office/powerpoint/2010/main" val="219558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033A7736-561B-3217-E1A9-8159766863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1023D592-808F-70A7-D089-FEC5127F07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AEB824DF-5CB4-2F38-30F3-E80E217045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150B45-3F75-432F-88A4-2965641DFA22}" type="datetimeFigureOut">
              <a:rPr lang="zh-CN" altLang="en-US" smtClean="0"/>
              <a:t>2022-7-13</a:t>
            </a:fld>
            <a:endParaRPr lang="zh-CN" altLang="en-US"/>
          </a:p>
        </p:txBody>
      </p:sp>
      <p:sp>
        <p:nvSpPr>
          <p:cNvPr id="5" name="页脚占位符 4">
            <a:extLst>
              <a:ext uri="{FF2B5EF4-FFF2-40B4-BE49-F238E27FC236}">
                <a16:creationId xmlns:a16="http://schemas.microsoft.com/office/drawing/2014/main" id="{DCEA43A7-B6A6-0B34-C7F3-C3E565E21A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B00298A8-8E72-F290-A650-75D1B801E4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A74B08-A7D3-4518-B1A0-26D403D692DA}" type="slidenum">
              <a:rPr lang="zh-CN" altLang="en-US" smtClean="0"/>
              <a:t>‹#›</a:t>
            </a:fld>
            <a:endParaRPr lang="zh-CN" altLang="en-US"/>
          </a:p>
        </p:txBody>
      </p:sp>
    </p:spTree>
    <p:extLst>
      <p:ext uri="{BB962C8B-B14F-4D97-AF65-F5344CB8AC3E}">
        <p14:creationId xmlns:p14="http://schemas.microsoft.com/office/powerpoint/2010/main" val="385291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7400B479-23C4-F819-1820-D74D4F781982}"/>
              </a:ext>
            </a:extLst>
          </p:cNvPr>
          <p:cNvSpPr/>
          <p:nvPr/>
        </p:nvSpPr>
        <p:spPr>
          <a:xfrm>
            <a:off x="0" y="0"/>
            <a:ext cx="12192000" cy="6858000"/>
          </a:xfrm>
          <a:prstGeom prst="rect">
            <a:avLst/>
          </a:prstGeom>
          <a:solidFill>
            <a:srgbClr val="CEE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9" name="组合 8">
            <a:extLst>
              <a:ext uri="{FF2B5EF4-FFF2-40B4-BE49-F238E27FC236}">
                <a16:creationId xmlns:a16="http://schemas.microsoft.com/office/drawing/2014/main" id="{E4AA7257-4488-B7D1-1E34-FA4C0FED6349}"/>
              </a:ext>
            </a:extLst>
          </p:cNvPr>
          <p:cNvGrpSpPr/>
          <p:nvPr/>
        </p:nvGrpSpPr>
        <p:grpSpPr>
          <a:xfrm>
            <a:off x="3563815" y="324091"/>
            <a:ext cx="5064370" cy="6209818"/>
            <a:chOff x="3165190" y="590861"/>
            <a:chExt cx="4295710" cy="5188598"/>
          </a:xfrm>
        </p:grpSpPr>
        <p:sp>
          <p:nvSpPr>
            <p:cNvPr id="7" name="矩形 6">
              <a:extLst>
                <a:ext uri="{FF2B5EF4-FFF2-40B4-BE49-F238E27FC236}">
                  <a16:creationId xmlns:a16="http://schemas.microsoft.com/office/drawing/2014/main" id="{E790499D-2291-575B-062F-AF7310F6788E}"/>
                </a:ext>
              </a:extLst>
            </p:cNvPr>
            <p:cNvSpPr/>
            <p:nvPr/>
          </p:nvSpPr>
          <p:spPr>
            <a:xfrm>
              <a:off x="3165190" y="590861"/>
              <a:ext cx="4295710" cy="5188598"/>
            </a:xfrm>
            <a:prstGeom prst="rect">
              <a:avLst/>
            </a:prstGeom>
            <a:solidFill>
              <a:srgbClr val="DCEC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矩形 7">
              <a:extLst>
                <a:ext uri="{FF2B5EF4-FFF2-40B4-BE49-F238E27FC236}">
                  <a16:creationId xmlns:a16="http://schemas.microsoft.com/office/drawing/2014/main" id="{42201830-5974-EF3F-58E5-FE2EFD2BD800}"/>
                </a:ext>
              </a:extLst>
            </p:cNvPr>
            <p:cNvSpPr/>
            <p:nvPr/>
          </p:nvSpPr>
          <p:spPr>
            <a:xfrm>
              <a:off x="3372686" y="790237"/>
              <a:ext cx="3880719" cy="47898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pic>
        <p:nvPicPr>
          <p:cNvPr id="11" name="图片 10">
            <a:extLst>
              <a:ext uri="{FF2B5EF4-FFF2-40B4-BE49-F238E27FC236}">
                <a16:creationId xmlns:a16="http://schemas.microsoft.com/office/drawing/2014/main" id="{0BC87172-20F1-3A2E-1E7B-AC4F5EEA714D}"/>
              </a:ext>
            </a:extLst>
          </p:cNvPr>
          <p:cNvPicPr>
            <a:picLocks noChangeAspect="1"/>
          </p:cNvPicPr>
          <p:nvPr/>
        </p:nvPicPr>
        <p:blipFill>
          <a:blip r:embed="rId2"/>
          <a:stretch>
            <a:fillRect/>
          </a:stretch>
        </p:blipFill>
        <p:spPr>
          <a:xfrm>
            <a:off x="4451300" y="855930"/>
            <a:ext cx="3117899" cy="3138825"/>
          </a:xfrm>
          <a:prstGeom prst="rect">
            <a:avLst/>
          </a:prstGeom>
        </p:spPr>
      </p:pic>
      <p:sp>
        <p:nvSpPr>
          <p:cNvPr id="13" name="矩形: 圆角 12">
            <a:extLst>
              <a:ext uri="{FF2B5EF4-FFF2-40B4-BE49-F238E27FC236}">
                <a16:creationId xmlns:a16="http://schemas.microsoft.com/office/drawing/2014/main" id="{DDAFF39C-1AAF-48E5-9781-E93181274DD7}"/>
              </a:ext>
            </a:extLst>
          </p:cNvPr>
          <p:cNvSpPr/>
          <p:nvPr/>
        </p:nvSpPr>
        <p:spPr>
          <a:xfrm>
            <a:off x="4179333" y="5789032"/>
            <a:ext cx="3833333" cy="36576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cs typeface="+mn-ea"/>
                <a:sym typeface="+mn-lt"/>
              </a:rPr>
              <a:t>石家庄欧意和医药销售有限公司</a:t>
            </a:r>
          </a:p>
        </p:txBody>
      </p:sp>
      <p:sp>
        <p:nvSpPr>
          <p:cNvPr id="10" name="标题 1">
            <a:extLst>
              <a:ext uri="{FF2B5EF4-FFF2-40B4-BE49-F238E27FC236}">
                <a16:creationId xmlns:a16="http://schemas.microsoft.com/office/drawing/2014/main" id="{FE0265A3-6FD7-6851-0077-A94B4B0141F4}"/>
              </a:ext>
            </a:extLst>
          </p:cNvPr>
          <p:cNvSpPr txBox="1">
            <a:spLocks/>
          </p:cNvSpPr>
          <p:nvPr/>
        </p:nvSpPr>
        <p:spPr>
          <a:xfrm>
            <a:off x="942949" y="3793907"/>
            <a:ext cx="10134600" cy="21222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2400" b="1" spc="20" dirty="0">
                <a:solidFill>
                  <a:schemeClr val="tx2"/>
                </a:solidFill>
                <a:latin typeface="+mn-lt"/>
                <a:ea typeface="+mn-ea"/>
                <a:cs typeface="+mn-ea"/>
                <a:sym typeface="+mn-lt"/>
              </a:rPr>
              <a:t>度维利塞</a:t>
            </a:r>
            <a:r>
              <a:rPr lang="zh-CN" altLang="en-US" sz="2400" b="1" spc="10" dirty="0">
                <a:solidFill>
                  <a:schemeClr val="tx2"/>
                </a:solidFill>
                <a:latin typeface="+mn-lt"/>
                <a:ea typeface="+mn-ea"/>
                <a:cs typeface="+mn-ea"/>
                <a:sym typeface="+mn-lt"/>
              </a:rPr>
              <a:t>胶囊</a:t>
            </a:r>
            <a:br>
              <a:rPr lang="en-US" altLang="zh-CN" sz="2400" b="1" spc="10" dirty="0">
                <a:solidFill>
                  <a:schemeClr val="tx2"/>
                </a:solidFill>
                <a:latin typeface="+mn-lt"/>
                <a:ea typeface="+mn-ea"/>
                <a:cs typeface="+mn-ea"/>
                <a:sym typeface="+mn-lt"/>
              </a:rPr>
            </a:br>
            <a:br>
              <a:rPr lang="en-US" altLang="zh-CN" sz="2400" b="1" spc="10" dirty="0">
                <a:solidFill>
                  <a:schemeClr val="tx2"/>
                </a:solidFill>
                <a:latin typeface="+mn-lt"/>
                <a:ea typeface="+mn-ea"/>
                <a:cs typeface="+mn-ea"/>
                <a:sym typeface="+mn-lt"/>
              </a:rPr>
            </a:br>
            <a:r>
              <a:rPr lang="en-US" altLang="zh-CN" sz="2400" b="1" spc="10" dirty="0">
                <a:solidFill>
                  <a:schemeClr val="tx2"/>
                </a:solidFill>
                <a:latin typeface="+mn-lt"/>
                <a:ea typeface="+mn-ea"/>
                <a:cs typeface="+mn-ea"/>
                <a:sym typeface="+mn-lt"/>
              </a:rPr>
              <a:t>    (</a:t>
            </a:r>
            <a:r>
              <a:rPr lang="zh-CN" altLang="en-US" sz="2400" b="1" spc="10" dirty="0">
                <a:solidFill>
                  <a:schemeClr val="tx2"/>
                </a:solidFill>
                <a:latin typeface="+mn-lt"/>
                <a:ea typeface="+mn-ea"/>
                <a:cs typeface="+mn-ea"/>
                <a:sym typeface="+mn-lt"/>
              </a:rPr>
              <a:t>克必妥</a:t>
            </a:r>
            <a:r>
              <a:rPr lang="en-US" altLang="zh-CN" sz="2400" b="1" cap="all" spc="-300" baseline="30000" dirty="0">
                <a:solidFill>
                  <a:srgbClr val="44546A"/>
                </a:solidFill>
                <a:latin typeface="+mn-lt"/>
                <a:ea typeface="+mn-ea"/>
                <a:cs typeface="+mn-ea"/>
                <a:sym typeface="+mn-lt"/>
              </a:rPr>
              <a:t>®</a:t>
            </a:r>
            <a:r>
              <a:rPr lang="en-US" altLang="zh-CN" sz="2400" b="1" spc="10" dirty="0">
                <a:solidFill>
                  <a:schemeClr val="tx2"/>
                </a:solidFill>
                <a:latin typeface="+mn-lt"/>
                <a:ea typeface="+mn-ea"/>
                <a:cs typeface="+mn-ea"/>
                <a:sym typeface="+mn-lt"/>
              </a:rPr>
              <a:t> )</a:t>
            </a:r>
            <a:br>
              <a:rPr lang="en-US" altLang="zh-CN" sz="2400" b="1" cap="all" spc="-300" baseline="30000" dirty="0">
                <a:solidFill>
                  <a:srgbClr val="44546A"/>
                </a:solidFill>
                <a:latin typeface="+mn-lt"/>
                <a:ea typeface="+mn-ea"/>
                <a:cs typeface="+mn-ea"/>
                <a:sym typeface="+mn-lt"/>
              </a:rPr>
            </a:br>
            <a:br>
              <a:rPr lang="en-US" altLang="zh-CN" sz="2400" b="1" cap="all" spc="-300" baseline="30000" dirty="0">
                <a:solidFill>
                  <a:srgbClr val="44546A"/>
                </a:solidFill>
                <a:latin typeface="+mn-lt"/>
                <a:ea typeface="+mn-ea"/>
                <a:cs typeface="+mn-ea"/>
                <a:sym typeface="+mn-lt"/>
              </a:rPr>
            </a:br>
            <a:r>
              <a:rPr lang="en-US" altLang="zh-CN" sz="2400" b="1" cap="all" spc="-300" baseline="30000" dirty="0">
                <a:solidFill>
                  <a:srgbClr val="44546A"/>
                </a:solidFill>
                <a:latin typeface="+mn-lt"/>
                <a:ea typeface="+mn-ea"/>
                <a:cs typeface="+mn-ea"/>
                <a:sym typeface="+mn-lt"/>
              </a:rPr>
              <a:t>           </a:t>
            </a:r>
          </a:p>
        </p:txBody>
      </p:sp>
    </p:spTree>
    <p:extLst>
      <p:ext uri="{BB962C8B-B14F-4D97-AF65-F5344CB8AC3E}">
        <p14:creationId xmlns:p14="http://schemas.microsoft.com/office/powerpoint/2010/main" val="2995635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7400B479-23C4-F819-1820-D74D4F781982}"/>
              </a:ext>
            </a:extLst>
          </p:cNvPr>
          <p:cNvSpPr>
            <a:spLocks noGrp="1" noRot="1" noMove="1" noResize="1" noEditPoints="1" noAdjustHandles="1" noChangeArrowheads="1" noChangeShapeType="1"/>
          </p:cNvSpPr>
          <p:nvPr/>
        </p:nvSpPr>
        <p:spPr>
          <a:xfrm>
            <a:off x="0" y="0"/>
            <a:ext cx="12192000" cy="6858000"/>
          </a:xfrm>
          <a:prstGeom prst="rect">
            <a:avLst/>
          </a:prstGeom>
          <a:solidFill>
            <a:srgbClr val="CEE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7" name="矩形 6">
            <a:extLst>
              <a:ext uri="{FF2B5EF4-FFF2-40B4-BE49-F238E27FC236}">
                <a16:creationId xmlns:a16="http://schemas.microsoft.com/office/drawing/2014/main" id="{E790499D-2291-575B-062F-AF7310F6788E}"/>
              </a:ext>
            </a:extLst>
          </p:cNvPr>
          <p:cNvSpPr/>
          <p:nvPr/>
        </p:nvSpPr>
        <p:spPr>
          <a:xfrm>
            <a:off x="4225835" y="697386"/>
            <a:ext cx="3368040" cy="1074961"/>
          </a:xfrm>
          <a:prstGeom prst="rect">
            <a:avLst/>
          </a:prstGeom>
          <a:solidFill>
            <a:srgbClr val="DCEC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矩形 7">
            <a:extLst>
              <a:ext uri="{FF2B5EF4-FFF2-40B4-BE49-F238E27FC236}">
                <a16:creationId xmlns:a16="http://schemas.microsoft.com/office/drawing/2014/main" id="{42201830-5974-EF3F-58E5-FE2EFD2BD800}"/>
              </a:ext>
            </a:extLst>
          </p:cNvPr>
          <p:cNvSpPr/>
          <p:nvPr/>
        </p:nvSpPr>
        <p:spPr>
          <a:xfrm>
            <a:off x="4336307" y="779212"/>
            <a:ext cx="3147096" cy="911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object 12">
            <a:extLst>
              <a:ext uri="{FF2B5EF4-FFF2-40B4-BE49-F238E27FC236}">
                <a16:creationId xmlns:a16="http://schemas.microsoft.com/office/drawing/2014/main" id="{0E8332BD-F386-D9DD-921A-DD521E10E2B2}"/>
              </a:ext>
            </a:extLst>
          </p:cNvPr>
          <p:cNvSpPr/>
          <p:nvPr/>
        </p:nvSpPr>
        <p:spPr>
          <a:xfrm>
            <a:off x="-1" y="697386"/>
            <a:ext cx="2731626" cy="987175"/>
          </a:xfrm>
          <a:prstGeom prst="rect">
            <a:avLst/>
          </a:prstGeom>
          <a:blipFill>
            <a:blip r:embed="rId2" cstate="print"/>
            <a:stretch>
              <a:fillRect/>
            </a:stretch>
          </a:blipFill>
        </p:spPr>
        <p:txBody>
          <a:bodyPr wrap="square" lIns="0" tIns="0" rIns="0" bIns="0" rtlCol="0"/>
          <a:lstStyle/>
          <a:p>
            <a:endParaRPr dirty="0">
              <a:cs typeface="+mn-ea"/>
              <a:sym typeface="+mn-lt"/>
            </a:endParaRPr>
          </a:p>
        </p:txBody>
      </p:sp>
      <p:sp>
        <p:nvSpPr>
          <p:cNvPr id="14" name="矩形 13">
            <a:extLst>
              <a:ext uri="{FF2B5EF4-FFF2-40B4-BE49-F238E27FC236}">
                <a16:creationId xmlns:a16="http://schemas.microsoft.com/office/drawing/2014/main" id="{C6C269E6-D2B5-0CD6-490E-F32D981B381C}"/>
              </a:ext>
            </a:extLst>
          </p:cNvPr>
          <p:cNvSpPr/>
          <p:nvPr/>
        </p:nvSpPr>
        <p:spPr>
          <a:xfrm>
            <a:off x="8210007" y="697386"/>
            <a:ext cx="3368040" cy="1074961"/>
          </a:xfrm>
          <a:prstGeom prst="rect">
            <a:avLst/>
          </a:prstGeom>
          <a:solidFill>
            <a:srgbClr val="DCEC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矩形 14">
            <a:extLst>
              <a:ext uri="{FF2B5EF4-FFF2-40B4-BE49-F238E27FC236}">
                <a16:creationId xmlns:a16="http://schemas.microsoft.com/office/drawing/2014/main" id="{51B870A4-62DF-BE0B-0987-8107E78E161F}"/>
              </a:ext>
            </a:extLst>
          </p:cNvPr>
          <p:cNvSpPr/>
          <p:nvPr/>
        </p:nvSpPr>
        <p:spPr>
          <a:xfrm>
            <a:off x="8320479" y="779212"/>
            <a:ext cx="3147096" cy="911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矩形 15">
            <a:extLst>
              <a:ext uri="{FF2B5EF4-FFF2-40B4-BE49-F238E27FC236}">
                <a16:creationId xmlns:a16="http://schemas.microsoft.com/office/drawing/2014/main" id="{BDF72362-CE26-72DB-A817-9800ECAF7237}"/>
              </a:ext>
            </a:extLst>
          </p:cNvPr>
          <p:cNvSpPr/>
          <p:nvPr/>
        </p:nvSpPr>
        <p:spPr>
          <a:xfrm>
            <a:off x="4225835" y="2473935"/>
            <a:ext cx="3368040" cy="1074961"/>
          </a:xfrm>
          <a:prstGeom prst="rect">
            <a:avLst/>
          </a:prstGeom>
          <a:solidFill>
            <a:srgbClr val="DCEC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矩形 16">
            <a:extLst>
              <a:ext uri="{FF2B5EF4-FFF2-40B4-BE49-F238E27FC236}">
                <a16:creationId xmlns:a16="http://schemas.microsoft.com/office/drawing/2014/main" id="{413986DC-8C41-D291-CC43-527D2FA1BA05}"/>
              </a:ext>
            </a:extLst>
          </p:cNvPr>
          <p:cNvSpPr/>
          <p:nvPr/>
        </p:nvSpPr>
        <p:spPr>
          <a:xfrm>
            <a:off x="4336307" y="2555761"/>
            <a:ext cx="3147096" cy="911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矩形 17">
            <a:extLst>
              <a:ext uri="{FF2B5EF4-FFF2-40B4-BE49-F238E27FC236}">
                <a16:creationId xmlns:a16="http://schemas.microsoft.com/office/drawing/2014/main" id="{DA6BFAE2-C3AD-7CE8-1944-51DED510353E}"/>
              </a:ext>
            </a:extLst>
          </p:cNvPr>
          <p:cNvSpPr/>
          <p:nvPr/>
        </p:nvSpPr>
        <p:spPr>
          <a:xfrm>
            <a:off x="8210007" y="2473935"/>
            <a:ext cx="3368040" cy="1074961"/>
          </a:xfrm>
          <a:prstGeom prst="rect">
            <a:avLst/>
          </a:prstGeom>
          <a:solidFill>
            <a:srgbClr val="DCEC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矩形 18">
            <a:extLst>
              <a:ext uri="{FF2B5EF4-FFF2-40B4-BE49-F238E27FC236}">
                <a16:creationId xmlns:a16="http://schemas.microsoft.com/office/drawing/2014/main" id="{59A512D4-F915-D349-1D34-35E87D02B2AF}"/>
              </a:ext>
            </a:extLst>
          </p:cNvPr>
          <p:cNvSpPr/>
          <p:nvPr/>
        </p:nvSpPr>
        <p:spPr>
          <a:xfrm>
            <a:off x="8320479" y="2555761"/>
            <a:ext cx="3147096" cy="911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矩形 19">
            <a:extLst>
              <a:ext uri="{FF2B5EF4-FFF2-40B4-BE49-F238E27FC236}">
                <a16:creationId xmlns:a16="http://schemas.microsoft.com/office/drawing/2014/main" id="{AB3427B6-A29A-E8C0-5BFD-ABF1E0BE1ED2}"/>
              </a:ext>
            </a:extLst>
          </p:cNvPr>
          <p:cNvSpPr/>
          <p:nvPr/>
        </p:nvSpPr>
        <p:spPr>
          <a:xfrm>
            <a:off x="4225835" y="4211295"/>
            <a:ext cx="3368040" cy="1074961"/>
          </a:xfrm>
          <a:prstGeom prst="rect">
            <a:avLst/>
          </a:prstGeom>
          <a:solidFill>
            <a:srgbClr val="DCEC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矩形 20">
            <a:extLst>
              <a:ext uri="{FF2B5EF4-FFF2-40B4-BE49-F238E27FC236}">
                <a16:creationId xmlns:a16="http://schemas.microsoft.com/office/drawing/2014/main" id="{A587B465-D5FF-A323-C8B5-197E1D11ACDD}"/>
              </a:ext>
            </a:extLst>
          </p:cNvPr>
          <p:cNvSpPr/>
          <p:nvPr/>
        </p:nvSpPr>
        <p:spPr>
          <a:xfrm>
            <a:off x="4336307" y="4293121"/>
            <a:ext cx="3147096" cy="911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文本框 23">
            <a:extLst>
              <a:ext uri="{FF2B5EF4-FFF2-40B4-BE49-F238E27FC236}">
                <a16:creationId xmlns:a16="http://schemas.microsoft.com/office/drawing/2014/main" id="{2EDB856D-285A-DA91-2332-9CB2FEDBDBDC}"/>
              </a:ext>
            </a:extLst>
          </p:cNvPr>
          <p:cNvSpPr txBox="1"/>
          <p:nvPr/>
        </p:nvSpPr>
        <p:spPr>
          <a:xfrm>
            <a:off x="678536" y="760086"/>
            <a:ext cx="1592779" cy="861774"/>
          </a:xfrm>
          <a:prstGeom prst="rect">
            <a:avLst/>
          </a:prstGeom>
          <a:noFill/>
        </p:spPr>
        <p:txBody>
          <a:bodyPr wrap="square" rtlCol="0">
            <a:spAutoFit/>
          </a:bodyPr>
          <a:lstStyle/>
          <a:p>
            <a:r>
              <a:rPr lang="zh-CN" altLang="en-US" sz="3200" b="1" dirty="0">
                <a:solidFill>
                  <a:schemeClr val="bg1"/>
                </a:solidFill>
                <a:cs typeface="+mn-ea"/>
                <a:sym typeface="+mn-lt"/>
              </a:rPr>
              <a:t>目   录</a:t>
            </a:r>
            <a:endParaRPr lang="en-US" altLang="zh-CN" sz="3200" b="1" dirty="0">
              <a:solidFill>
                <a:schemeClr val="bg1"/>
              </a:solidFill>
              <a:cs typeface="+mn-ea"/>
              <a:sym typeface="+mn-lt"/>
            </a:endParaRPr>
          </a:p>
          <a:p>
            <a:pPr algn="dist"/>
            <a:r>
              <a:rPr lang="en-US" altLang="zh-CN" dirty="0">
                <a:solidFill>
                  <a:schemeClr val="bg1"/>
                </a:solidFill>
                <a:cs typeface="+mn-ea"/>
                <a:sym typeface="+mn-lt"/>
              </a:rPr>
              <a:t>CONTENTS</a:t>
            </a:r>
            <a:endParaRPr lang="zh-CN" altLang="en-US" dirty="0">
              <a:solidFill>
                <a:schemeClr val="bg1"/>
              </a:solidFill>
              <a:cs typeface="+mn-ea"/>
              <a:sym typeface="+mn-lt"/>
            </a:endParaRPr>
          </a:p>
        </p:txBody>
      </p:sp>
      <p:sp>
        <p:nvSpPr>
          <p:cNvPr id="3" name="文本框 2">
            <a:extLst>
              <a:ext uri="{FF2B5EF4-FFF2-40B4-BE49-F238E27FC236}">
                <a16:creationId xmlns:a16="http://schemas.microsoft.com/office/drawing/2014/main" id="{F115E88F-884B-9C6A-DEAA-7C78DA688645}"/>
              </a:ext>
            </a:extLst>
          </p:cNvPr>
          <p:cNvSpPr txBox="1"/>
          <p:nvPr/>
        </p:nvSpPr>
        <p:spPr>
          <a:xfrm>
            <a:off x="4490977" y="1006307"/>
            <a:ext cx="2992426" cy="523220"/>
          </a:xfrm>
          <a:prstGeom prst="rect">
            <a:avLst/>
          </a:prstGeom>
          <a:noFill/>
        </p:spPr>
        <p:txBody>
          <a:bodyPr wrap="square" rtlCol="0">
            <a:spAutoFit/>
          </a:bodyPr>
          <a:lstStyle/>
          <a:p>
            <a:r>
              <a:rPr lang="en-US" altLang="zh-CN" sz="2800" b="1" dirty="0">
                <a:solidFill>
                  <a:srgbClr val="4D56B5"/>
                </a:solidFill>
                <a:cs typeface="+mn-ea"/>
                <a:sym typeface="+mn-lt"/>
              </a:rPr>
              <a:t>01  </a:t>
            </a:r>
            <a:r>
              <a:rPr lang="zh-CN" altLang="en-US" sz="2800" b="1" dirty="0">
                <a:solidFill>
                  <a:srgbClr val="4D56B5"/>
                </a:solidFill>
                <a:cs typeface="+mn-ea"/>
                <a:sym typeface="+mn-lt"/>
              </a:rPr>
              <a:t>药品基本信息</a:t>
            </a:r>
          </a:p>
        </p:txBody>
      </p:sp>
      <p:sp>
        <p:nvSpPr>
          <p:cNvPr id="41" name="文本框 40">
            <a:extLst>
              <a:ext uri="{FF2B5EF4-FFF2-40B4-BE49-F238E27FC236}">
                <a16:creationId xmlns:a16="http://schemas.microsoft.com/office/drawing/2014/main" id="{D596AEAF-7B74-E940-6955-3E306B48F08C}"/>
              </a:ext>
            </a:extLst>
          </p:cNvPr>
          <p:cNvSpPr txBox="1"/>
          <p:nvPr/>
        </p:nvSpPr>
        <p:spPr>
          <a:xfrm>
            <a:off x="8472668" y="1006307"/>
            <a:ext cx="2882095" cy="523220"/>
          </a:xfrm>
          <a:prstGeom prst="rect">
            <a:avLst/>
          </a:prstGeom>
          <a:noFill/>
        </p:spPr>
        <p:txBody>
          <a:bodyPr wrap="square" rtlCol="0">
            <a:spAutoFit/>
          </a:bodyPr>
          <a:lstStyle/>
          <a:p>
            <a:r>
              <a:rPr lang="en-US" altLang="zh-CN" sz="2800" b="1" dirty="0">
                <a:solidFill>
                  <a:srgbClr val="4D56B5"/>
                </a:solidFill>
                <a:cs typeface="+mn-ea"/>
                <a:sym typeface="+mn-lt"/>
              </a:rPr>
              <a:t>02  	</a:t>
            </a:r>
            <a:r>
              <a:rPr lang="zh-CN" altLang="en-US" sz="2800" b="1" dirty="0">
                <a:solidFill>
                  <a:srgbClr val="4D56B5"/>
                </a:solidFill>
                <a:cs typeface="+mn-ea"/>
                <a:sym typeface="+mn-lt"/>
              </a:rPr>
              <a:t>安全性</a:t>
            </a:r>
          </a:p>
        </p:txBody>
      </p:sp>
      <p:sp>
        <p:nvSpPr>
          <p:cNvPr id="42" name="文本框 41">
            <a:extLst>
              <a:ext uri="{FF2B5EF4-FFF2-40B4-BE49-F238E27FC236}">
                <a16:creationId xmlns:a16="http://schemas.microsoft.com/office/drawing/2014/main" id="{87C09485-CD30-4208-F587-1BD16BFBCA83}"/>
              </a:ext>
            </a:extLst>
          </p:cNvPr>
          <p:cNvSpPr txBox="1"/>
          <p:nvPr/>
        </p:nvSpPr>
        <p:spPr>
          <a:xfrm>
            <a:off x="4490977" y="2788809"/>
            <a:ext cx="2882095" cy="523220"/>
          </a:xfrm>
          <a:prstGeom prst="rect">
            <a:avLst/>
          </a:prstGeom>
          <a:noFill/>
        </p:spPr>
        <p:txBody>
          <a:bodyPr wrap="square" rtlCol="0">
            <a:spAutoFit/>
          </a:bodyPr>
          <a:lstStyle/>
          <a:p>
            <a:r>
              <a:rPr lang="en-US" altLang="zh-CN" sz="2800" b="1" dirty="0">
                <a:solidFill>
                  <a:srgbClr val="4D56B5"/>
                </a:solidFill>
                <a:cs typeface="+mn-ea"/>
                <a:sym typeface="+mn-lt"/>
              </a:rPr>
              <a:t>03  	</a:t>
            </a:r>
            <a:r>
              <a:rPr lang="zh-CN" altLang="en-US" sz="2800" b="1" dirty="0">
                <a:solidFill>
                  <a:srgbClr val="4D56B5"/>
                </a:solidFill>
                <a:cs typeface="+mn-ea"/>
                <a:sym typeface="+mn-lt"/>
              </a:rPr>
              <a:t>有效性</a:t>
            </a:r>
          </a:p>
        </p:txBody>
      </p:sp>
      <p:sp>
        <p:nvSpPr>
          <p:cNvPr id="43" name="文本框 42">
            <a:extLst>
              <a:ext uri="{FF2B5EF4-FFF2-40B4-BE49-F238E27FC236}">
                <a16:creationId xmlns:a16="http://schemas.microsoft.com/office/drawing/2014/main" id="{30888B7C-D1D3-007B-B540-2D2C3AC2A325}"/>
              </a:ext>
            </a:extLst>
          </p:cNvPr>
          <p:cNvSpPr txBox="1"/>
          <p:nvPr/>
        </p:nvSpPr>
        <p:spPr>
          <a:xfrm>
            <a:off x="8472668" y="2788809"/>
            <a:ext cx="2882095" cy="523220"/>
          </a:xfrm>
          <a:prstGeom prst="rect">
            <a:avLst/>
          </a:prstGeom>
          <a:noFill/>
        </p:spPr>
        <p:txBody>
          <a:bodyPr wrap="square" rtlCol="0">
            <a:spAutoFit/>
          </a:bodyPr>
          <a:lstStyle/>
          <a:p>
            <a:r>
              <a:rPr lang="en-US" altLang="zh-CN" sz="2800" b="1" dirty="0">
                <a:solidFill>
                  <a:srgbClr val="4D56B5"/>
                </a:solidFill>
                <a:cs typeface="+mn-ea"/>
                <a:sym typeface="+mn-lt"/>
              </a:rPr>
              <a:t>04  	</a:t>
            </a:r>
            <a:r>
              <a:rPr lang="zh-CN" altLang="en-US" sz="2800" b="1" dirty="0">
                <a:solidFill>
                  <a:srgbClr val="4D56B5"/>
                </a:solidFill>
                <a:cs typeface="+mn-ea"/>
                <a:sym typeface="+mn-lt"/>
              </a:rPr>
              <a:t>创新性</a:t>
            </a:r>
          </a:p>
        </p:txBody>
      </p:sp>
      <p:sp>
        <p:nvSpPr>
          <p:cNvPr id="44" name="文本框 43">
            <a:extLst>
              <a:ext uri="{FF2B5EF4-FFF2-40B4-BE49-F238E27FC236}">
                <a16:creationId xmlns:a16="http://schemas.microsoft.com/office/drawing/2014/main" id="{48A1B5D9-75A6-75A3-10BB-E87BBEBD777C}"/>
              </a:ext>
            </a:extLst>
          </p:cNvPr>
          <p:cNvSpPr txBox="1"/>
          <p:nvPr/>
        </p:nvSpPr>
        <p:spPr>
          <a:xfrm>
            <a:off x="4490977" y="4501862"/>
            <a:ext cx="2882095" cy="523220"/>
          </a:xfrm>
          <a:prstGeom prst="rect">
            <a:avLst/>
          </a:prstGeom>
          <a:noFill/>
        </p:spPr>
        <p:txBody>
          <a:bodyPr wrap="square" rtlCol="0">
            <a:spAutoFit/>
          </a:bodyPr>
          <a:lstStyle/>
          <a:p>
            <a:r>
              <a:rPr lang="en-US" altLang="zh-CN" sz="2800" b="1" dirty="0">
                <a:solidFill>
                  <a:srgbClr val="4D56B5"/>
                </a:solidFill>
                <a:cs typeface="+mn-ea"/>
                <a:sym typeface="+mn-lt"/>
              </a:rPr>
              <a:t>05  	</a:t>
            </a:r>
            <a:r>
              <a:rPr lang="zh-CN" altLang="en-US" sz="2800" b="1" dirty="0">
                <a:solidFill>
                  <a:srgbClr val="4D56B5"/>
                </a:solidFill>
                <a:cs typeface="+mn-ea"/>
                <a:sym typeface="+mn-lt"/>
              </a:rPr>
              <a:t>公平性</a:t>
            </a:r>
          </a:p>
        </p:txBody>
      </p:sp>
      <p:pic>
        <p:nvPicPr>
          <p:cNvPr id="5" name="图片 4">
            <a:extLst>
              <a:ext uri="{FF2B5EF4-FFF2-40B4-BE49-F238E27FC236}">
                <a16:creationId xmlns:a16="http://schemas.microsoft.com/office/drawing/2014/main" id="{9B1091FD-13C6-2F04-29EC-FBF9D4C9F8A8}"/>
              </a:ext>
            </a:extLst>
          </p:cNvPr>
          <p:cNvPicPr>
            <a:picLocks noChangeAspect="1"/>
          </p:cNvPicPr>
          <p:nvPr/>
        </p:nvPicPr>
        <p:blipFill>
          <a:blip r:embed="rId3"/>
          <a:stretch>
            <a:fillRect/>
          </a:stretch>
        </p:blipFill>
        <p:spPr>
          <a:xfrm>
            <a:off x="815904" y="3063473"/>
            <a:ext cx="2910822" cy="2876777"/>
          </a:xfrm>
          <a:prstGeom prst="rect">
            <a:avLst/>
          </a:prstGeom>
        </p:spPr>
      </p:pic>
    </p:spTree>
    <p:extLst>
      <p:ext uri="{BB962C8B-B14F-4D97-AF65-F5344CB8AC3E}">
        <p14:creationId xmlns:p14="http://schemas.microsoft.com/office/powerpoint/2010/main" val="963616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a:extLst>
              <a:ext uri="{FF2B5EF4-FFF2-40B4-BE49-F238E27FC236}">
                <a16:creationId xmlns:a16="http://schemas.microsoft.com/office/drawing/2014/main" id="{B5C26FC7-13B6-5FE9-88EA-4D8CC3554E2E}"/>
              </a:ext>
            </a:extLst>
          </p:cNvPr>
          <p:cNvSpPr>
            <a:spLocks noGrp="1"/>
          </p:cNvSpPr>
          <p:nvPr>
            <p:ph type="body" sz="quarter" idx="10"/>
          </p:nvPr>
        </p:nvSpPr>
        <p:spPr/>
        <p:txBody>
          <a:bodyPr/>
          <a:lstStyle/>
          <a:p>
            <a:r>
              <a:rPr lang="zh-CN" altLang="en-US" b="1" dirty="0">
                <a:cs typeface="+mn-ea"/>
                <a:sym typeface="+mn-lt"/>
              </a:rPr>
              <a:t>药品基本信息</a:t>
            </a:r>
          </a:p>
        </p:txBody>
      </p:sp>
      <p:sp>
        <p:nvSpPr>
          <p:cNvPr id="5" name="文本占位符 4">
            <a:extLst>
              <a:ext uri="{FF2B5EF4-FFF2-40B4-BE49-F238E27FC236}">
                <a16:creationId xmlns:a16="http://schemas.microsoft.com/office/drawing/2014/main" id="{1C2DBD2F-8864-9996-00BF-AFEAF876871C}"/>
              </a:ext>
            </a:extLst>
          </p:cNvPr>
          <p:cNvSpPr>
            <a:spLocks noGrp="1"/>
          </p:cNvSpPr>
          <p:nvPr>
            <p:ph type="body" sz="quarter" idx="11"/>
          </p:nvPr>
        </p:nvSpPr>
        <p:spPr/>
        <p:txBody>
          <a:bodyPr/>
          <a:lstStyle/>
          <a:p>
            <a:r>
              <a:rPr lang="en-US" altLang="zh-CN" dirty="0">
                <a:latin typeface="+mn-lt"/>
                <a:cs typeface="+mn-ea"/>
                <a:sym typeface="+mn-lt"/>
              </a:rPr>
              <a:t>Basic Information</a:t>
            </a:r>
            <a:endParaRPr lang="zh-CN" altLang="en-US" dirty="0">
              <a:latin typeface="+mn-lt"/>
              <a:cs typeface="+mn-ea"/>
              <a:sym typeface="+mn-lt"/>
            </a:endParaRPr>
          </a:p>
        </p:txBody>
      </p:sp>
      <p:sp>
        <p:nvSpPr>
          <p:cNvPr id="6" name="文本占位符 5">
            <a:extLst>
              <a:ext uri="{FF2B5EF4-FFF2-40B4-BE49-F238E27FC236}">
                <a16:creationId xmlns:a16="http://schemas.microsoft.com/office/drawing/2014/main" id="{E855CF6D-9A29-E0DA-D989-C1239FFD28D6}"/>
              </a:ext>
            </a:extLst>
          </p:cNvPr>
          <p:cNvSpPr>
            <a:spLocks noGrp="1"/>
          </p:cNvSpPr>
          <p:nvPr>
            <p:ph type="body" sz="quarter" idx="12"/>
          </p:nvPr>
        </p:nvSpPr>
        <p:spPr/>
        <p:txBody>
          <a:bodyPr/>
          <a:lstStyle/>
          <a:p>
            <a:r>
              <a:rPr lang="en-US" altLang="zh-CN" dirty="0">
                <a:latin typeface="+mn-lt"/>
                <a:cs typeface="+mn-ea"/>
                <a:sym typeface="+mn-lt"/>
              </a:rPr>
              <a:t>01</a:t>
            </a:r>
            <a:endParaRPr lang="zh-CN" altLang="en-US" dirty="0">
              <a:latin typeface="+mn-lt"/>
              <a:cs typeface="+mn-ea"/>
              <a:sym typeface="+mn-lt"/>
            </a:endParaRPr>
          </a:p>
        </p:txBody>
      </p:sp>
      <p:pic>
        <p:nvPicPr>
          <p:cNvPr id="12" name="图片 11">
            <a:extLst>
              <a:ext uri="{FF2B5EF4-FFF2-40B4-BE49-F238E27FC236}">
                <a16:creationId xmlns:a16="http://schemas.microsoft.com/office/drawing/2014/main" id="{92E6BC46-6B34-F7F4-3F61-236287DFB9C2}"/>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500" b="99500" l="9500" r="91500">
                        <a14:foregroundMark x1="9500" y1="44000" x2="9500" y2="44000"/>
                        <a14:foregroundMark x1="50000" y1="8500" x2="50000" y2="8500"/>
                        <a14:foregroundMark x1="42500" y1="4500" x2="42500" y2="4500"/>
                        <a14:foregroundMark x1="52500" y1="95000" x2="52500" y2="95000"/>
                        <a14:foregroundMark x1="49000" y1="500" x2="49000" y2="500"/>
                        <a14:foregroundMark x1="91500" y1="39000" x2="91500" y2="39000"/>
                        <a14:foregroundMark x1="49000" y1="99500" x2="49000" y2="99500"/>
                        <a14:backgroundMark x1="10000" y1="83500" x2="10000" y2="83500"/>
                      </a14:backgroundRemoval>
                    </a14:imgEffect>
                  </a14:imgLayer>
                </a14:imgProps>
              </a:ext>
            </a:extLst>
          </a:blip>
          <a:stretch>
            <a:fillRect/>
          </a:stretch>
        </p:blipFill>
        <p:spPr>
          <a:xfrm>
            <a:off x="297851" y="1472002"/>
            <a:ext cx="710970" cy="710970"/>
          </a:xfrm>
          <a:prstGeom prst="rect">
            <a:avLst/>
          </a:prstGeom>
        </p:spPr>
      </p:pic>
      <p:sp>
        <p:nvSpPr>
          <p:cNvPr id="7" name="文本框 6">
            <a:extLst>
              <a:ext uri="{FF2B5EF4-FFF2-40B4-BE49-F238E27FC236}">
                <a16:creationId xmlns:a16="http://schemas.microsoft.com/office/drawing/2014/main" id="{2FD929D9-51C9-4F89-877B-B3C2931CB35D}"/>
              </a:ext>
            </a:extLst>
          </p:cNvPr>
          <p:cNvSpPr txBox="1"/>
          <p:nvPr/>
        </p:nvSpPr>
        <p:spPr>
          <a:xfrm>
            <a:off x="1347603" y="1416364"/>
            <a:ext cx="9584878" cy="4307846"/>
          </a:xfrm>
          <a:prstGeom prst="rect">
            <a:avLst/>
          </a:prstGeom>
          <a:noFill/>
        </p:spPr>
        <p:txBody>
          <a:bodyPr wrap="square">
            <a:spAutoFit/>
          </a:bodyPr>
          <a:lstStyle/>
          <a:p>
            <a:pPr marL="342900" indent="-342900">
              <a:lnSpc>
                <a:spcPct val="200000"/>
              </a:lnSpc>
              <a:buFont typeface="Wingdings" panose="05000000000000000000" pitchFamily="2" charset="2"/>
              <a:buChar char="u"/>
              <a:defRPr/>
            </a:pPr>
            <a:r>
              <a:rPr lang="zh-CN" altLang="en-US" sz="2000" b="1" dirty="0">
                <a:solidFill>
                  <a:srgbClr val="3858B7"/>
                </a:solidFill>
                <a:cs typeface="+mn-ea"/>
                <a:sym typeface="+mn-lt"/>
              </a:rPr>
              <a:t>通用名</a:t>
            </a:r>
            <a:r>
              <a:rPr lang="zh-CN" altLang="en-US" sz="2000" dirty="0">
                <a:solidFill>
                  <a:srgbClr val="3858B7"/>
                </a:solidFill>
                <a:cs typeface="+mn-ea"/>
                <a:sym typeface="+mn-lt"/>
              </a:rPr>
              <a:t>：</a:t>
            </a:r>
            <a:r>
              <a:rPr lang="zh-CN" altLang="zh-CN" kern="100" dirty="0">
                <a:solidFill>
                  <a:prstClr val="black"/>
                </a:solidFill>
                <a:cs typeface="+mn-ea"/>
                <a:sym typeface="+mn-lt"/>
              </a:rPr>
              <a:t>度维利塞胶囊</a:t>
            </a:r>
            <a:endParaRPr lang="en-US" altLang="zh-CN" kern="100" dirty="0">
              <a:solidFill>
                <a:prstClr val="black"/>
              </a:solidFill>
              <a:cs typeface="+mn-ea"/>
              <a:sym typeface="+mn-lt"/>
            </a:endParaRPr>
          </a:p>
          <a:p>
            <a:pPr marL="342900" indent="-342900">
              <a:lnSpc>
                <a:spcPct val="200000"/>
              </a:lnSpc>
              <a:buFont typeface="Wingdings" panose="05000000000000000000" pitchFamily="2" charset="2"/>
              <a:buChar char="u"/>
              <a:defRPr/>
            </a:pPr>
            <a:r>
              <a:rPr lang="zh-CN" altLang="en-US" sz="2000" b="1" kern="100" dirty="0">
                <a:solidFill>
                  <a:schemeClr val="accent1"/>
                </a:solidFill>
                <a:cs typeface="+mn-ea"/>
                <a:sym typeface="+mn-lt"/>
              </a:rPr>
              <a:t>注册规格：</a:t>
            </a:r>
            <a:r>
              <a:rPr lang="en-US" altLang="zh-CN" dirty="0">
                <a:solidFill>
                  <a:prstClr val="black"/>
                </a:solidFill>
                <a:cs typeface="+mn-ea"/>
                <a:sym typeface="+mn-lt"/>
              </a:rPr>
              <a:t>15mg/</a:t>
            </a:r>
            <a:r>
              <a:rPr lang="zh-CN" altLang="en-US" dirty="0">
                <a:solidFill>
                  <a:prstClr val="black"/>
                </a:solidFill>
                <a:cs typeface="+mn-ea"/>
                <a:sym typeface="+mn-lt"/>
              </a:rPr>
              <a:t>粒、</a:t>
            </a:r>
            <a:r>
              <a:rPr lang="en-US" altLang="zh-CN" dirty="0">
                <a:solidFill>
                  <a:prstClr val="black"/>
                </a:solidFill>
                <a:cs typeface="+mn-ea"/>
                <a:sym typeface="+mn-lt"/>
              </a:rPr>
              <a:t>25mg/</a:t>
            </a:r>
            <a:r>
              <a:rPr lang="zh-CN" altLang="en-US" dirty="0">
                <a:solidFill>
                  <a:prstClr val="black"/>
                </a:solidFill>
                <a:cs typeface="+mn-ea"/>
                <a:sym typeface="+mn-lt"/>
              </a:rPr>
              <a:t>粒</a:t>
            </a:r>
            <a:endParaRPr lang="en-US" altLang="zh-CN" dirty="0">
              <a:solidFill>
                <a:prstClr val="black"/>
              </a:solidFill>
              <a:cs typeface="+mn-ea"/>
              <a:sym typeface="+mn-lt"/>
            </a:endParaRPr>
          </a:p>
          <a:p>
            <a:pPr marL="342900" indent="-342900">
              <a:lnSpc>
                <a:spcPct val="200000"/>
              </a:lnSpc>
              <a:buFont typeface="Wingdings" panose="05000000000000000000" pitchFamily="2" charset="2"/>
              <a:buChar char="u"/>
              <a:defRPr/>
            </a:pPr>
            <a:r>
              <a:rPr lang="zh-CN" altLang="en-US" sz="2000" b="1" kern="100" dirty="0">
                <a:solidFill>
                  <a:schemeClr val="accent1"/>
                </a:solidFill>
                <a:cs typeface="+mn-ea"/>
                <a:sym typeface="+mn-lt"/>
              </a:rPr>
              <a:t>中国大陆首次上市时间：</a:t>
            </a:r>
            <a:r>
              <a:rPr lang="en-US" altLang="zh-CN" kern="100" dirty="0">
                <a:solidFill>
                  <a:prstClr val="black"/>
                </a:solidFill>
                <a:cs typeface="+mn-ea"/>
                <a:sym typeface="+mn-lt"/>
              </a:rPr>
              <a:t>2022</a:t>
            </a:r>
            <a:r>
              <a:rPr lang="zh-CN" altLang="en-US" kern="100" dirty="0">
                <a:solidFill>
                  <a:prstClr val="black"/>
                </a:solidFill>
                <a:cs typeface="+mn-ea"/>
                <a:sym typeface="+mn-lt"/>
              </a:rPr>
              <a:t>年</a:t>
            </a:r>
            <a:r>
              <a:rPr lang="en-US" altLang="zh-CN" kern="100" dirty="0">
                <a:solidFill>
                  <a:prstClr val="black"/>
                </a:solidFill>
                <a:cs typeface="+mn-ea"/>
                <a:sym typeface="+mn-lt"/>
              </a:rPr>
              <a:t>3</a:t>
            </a:r>
            <a:r>
              <a:rPr lang="zh-CN" altLang="en-US" kern="100" dirty="0">
                <a:solidFill>
                  <a:prstClr val="black"/>
                </a:solidFill>
                <a:cs typeface="+mn-ea"/>
                <a:sym typeface="+mn-lt"/>
              </a:rPr>
              <a:t>月</a:t>
            </a:r>
            <a:endParaRPr lang="en-US" altLang="zh-CN" kern="100" dirty="0">
              <a:solidFill>
                <a:prstClr val="black"/>
              </a:solidFill>
              <a:cs typeface="+mn-ea"/>
              <a:sym typeface="+mn-lt"/>
            </a:endParaRPr>
          </a:p>
          <a:p>
            <a:pPr marL="342900" indent="-342900">
              <a:lnSpc>
                <a:spcPct val="200000"/>
              </a:lnSpc>
              <a:buFont typeface="Wingdings" panose="05000000000000000000" pitchFamily="2" charset="2"/>
              <a:buChar char="u"/>
              <a:defRPr/>
            </a:pPr>
            <a:r>
              <a:rPr lang="zh-CN" altLang="en-US" sz="2000" b="1" kern="100" dirty="0">
                <a:solidFill>
                  <a:schemeClr val="accent1"/>
                </a:solidFill>
                <a:cs typeface="+mn-ea"/>
                <a:sym typeface="+mn-lt"/>
              </a:rPr>
              <a:t>目前大陆地区同通用名药品的上市情况：</a:t>
            </a:r>
            <a:r>
              <a:rPr lang="zh-CN" altLang="en-US" kern="100" dirty="0">
                <a:solidFill>
                  <a:prstClr val="black"/>
                </a:solidFill>
                <a:cs typeface="+mn-ea"/>
                <a:sym typeface="+mn-lt"/>
              </a:rPr>
              <a:t>无</a:t>
            </a:r>
            <a:endParaRPr lang="en-US" altLang="zh-CN" kern="100" dirty="0">
              <a:solidFill>
                <a:prstClr val="black"/>
              </a:solidFill>
              <a:cs typeface="+mn-ea"/>
              <a:sym typeface="+mn-lt"/>
            </a:endParaRPr>
          </a:p>
          <a:p>
            <a:pPr marL="342900" indent="-342900">
              <a:lnSpc>
                <a:spcPct val="200000"/>
              </a:lnSpc>
              <a:buFont typeface="Wingdings" panose="05000000000000000000" pitchFamily="2" charset="2"/>
              <a:buChar char="u"/>
              <a:defRPr/>
            </a:pPr>
            <a:r>
              <a:rPr lang="zh-CN" altLang="en-US" sz="2000" b="1" kern="100" dirty="0">
                <a:solidFill>
                  <a:schemeClr val="accent1"/>
                </a:solidFill>
                <a:cs typeface="+mn-ea"/>
                <a:sym typeface="+mn-lt"/>
              </a:rPr>
              <a:t>全球首个上市国家</a:t>
            </a:r>
            <a:r>
              <a:rPr lang="en-US" altLang="zh-CN" sz="2000" b="1" kern="100" dirty="0">
                <a:solidFill>
                  <a:schemeClr val="accent1"/>
                </a:solidFill>
                <a:cs typeface="+mn-ea"/>
                <a:sym typeface="+mn-lt"/>
              </a:rPr>
              <a:t>/</a:t>
            </a:r>
            <a:r>
              <a:rPr lang="zh-CN" altLang="en-US" sz="2000" b="1" kern="100" dirty="0">
                <a:solidFill>
                  <a:schemeClr val="accent1"/>
                </a:solidFill>
                <a:cs typeface="+mn-ea"/>
                <a:sym typeface="+mn-lt"/>
              </a:rPr>
              <a:t>地区及上市时间：</a:t>
            </a:r>
            <a:r>
              <a:rPr lang="zh-CN" altLang="en-US" kern="100" dirty="0">
                <a:solidFill>
                  <a:prstClr val="black"/>
                </a:solidFill>
                <a:cs typeface="+mn-ea"/>
                <a:sym typeface="+mn-lt"/>
              </a:rPr>
              <a:t>美国、</a:t>
            </a:r>
            <a:r>
              <a:rPr lang="en-US" altLang="zh-CN" kern="100" dirty="0">
                <a:solidFill>
                  <a:prstClr val="black"/>
                </a:solidFill>
                <a:cs typeface="+mn-ea"/>
                <a:sym typeface="+mn-lt"/>
              </a:rPr>
              <a:t>2018</a:t>
            </a:r>
            <a:r>
              <a:rPr lang="zh-CN" altLang="en-US" kern="100" dirty="0">
                <a:solidFill>
                  <a:prstClr val="black"/>
                </a:solidFill>
                <a:cs typeface="+mn-ea"/>
                <a:sym typeface="+mn-lt"/>
              </a:rPr>
              <a:t>年</a:t>
            </a:r>
            <a:r>
              <a:rPr lang="en-US" altLang="zh-CN" kern="100" dirty="0">
                <a:solidFill>
                  <a:prstClr val="black"/>
                </a:solidFill>
                <a:cs typeface="+mn-ea"/>
                <a:sym typeface="+mn-lt"/>
              </a:rPr>
              <a:t>9</a:t>
            </a:r>
            <a:r>
              <a:rPr lang="zh-CN" altLang="en-US" kern="100" dirty="0">
                <a:solidFill>
                  <a:prstClr val="black"/>
                </a:solidFill>
                <a:cs typeface="+mn-ea"/>
                <a:sym typeface="+mn-lt"/>
              </a:rPr>
              <a:t>月</a:t>
            </a:r>
            <a:endParaRPr lang="en-US" altLang="zh-CN" kern="100" dirty="0">
              <a:solidFill>
                <a:prstClr val="black"/>
              </a:solidFill>
              <a:cs typeface="+mn-ea"/>
              <a:sym typeface="+mn-lt"/>
            </a:endParaRPr>
          </a:p>
          <a:p>
            <a:pPr marL="342900" indent="-342900">
              <a:lnSpc>
                <a:spcPct val="200000"/>
              </a:lnSpc>
              <a:buFont typeface="Wingdings" panose="05000000000000000000" pitchFamily="2" charset="2"/>
              <a:buChar char="u"/>
              <a:defRPr/>
            </a:pPr>
            <a:r>
              <a:rPr lang="zh-CN" altLang="en-US" sz="2000" b="1" kern="100" dirty="0">
                <a:solidFill>
                  <a:schemeClr val="accent1"/>
                </a:solidFill>
                <a:cs typeface="+mn-ea"/>
                <a:sym typeface="+mn-lt"/>
              </a:rPr>
              <a:t>是否为</a:t>
            </a:r>
            <a:r>
              <a:rPr lang="en-US" altLang="zh-CN" sz="2000" b="1" kern="100" dirty="0">
                <a:solidFill>
                  <a:schemeClr val="accent1"/>
                </a:solidFill>
                <a:cs typeface="+mn-ea"/>
                <a:sym typeface="+mn-lt"/>
              </a:rPr>
              <a:t>OTC</a:t>
            </a:r>
            <a:r>
              <a:rPr lang="zh-CN" altLang="en-US" sz="2000" b="1" kern="100" dirty="0">
                <a:solidFill>
                  <a:schemeClr val="accent1"/>
                </a:solidFill>
                <a:cs typeface="+mn-ea"/>
                <a:sym typeface="+mn-lt"/>
              </a:rPr>
              <a:t>药品：</a:t>
            </a:r>
            <a:r>
              <a:rPr lang="zh-CN" altLang="en-US" kern="100" dirty="0">
                <a:solidFill>
                  <a:prstClr val="black"/>
                </a:solidFill>
                <a:cs typeface="+mn-ea"/>
                <a:sym typeface="+mn-lt"/>
              </a:rPr>
              <a:t>否</a:t>
            </a:r>
            <a:endParaRPr lang="en-US" altLang="zh-CN" kern="100" dirty="0">
              <a:solidFill>
                <a:prstClr val="black"/>
              </a:solidFill>
              <a:cs typeface="+mn-ea"/>
              <a:sym typeface="+mn-lt"/>
            </a:endParaRPr>
          </a:p>
          <a:p>
            <a:pPr marL="342900" indent="-342900">
              <a:lnSpc>
                <a:spcPct val="200000"/>
              </a:lnSpc>
              <a:buFont typeface="Wingdings" panose="05000000000000000000" pitchFamily="2" charset="2"/>
              <a:buChar char="u"/>
              <a:defRPr/>
            </a:pPr>
            <a:r>
              <a:rPr lang="zh-CN" altLang="en-US" sz="2000" b="1" kern="100" dirty="0">
                <a:solidFill>
                  <a:schemeClr val="accent1"/>
                </a:solidFill>
                <a:cs typeface="+mn-ea"/>
                <a:sym typeface="+mn-lt"/>
              </a:rPr>
              <a:t>参照药品建议：</a:t>
            </a:r>
            <a:r>
              <a:rPr lang="zh-CN" altLang="en-US" kern="100" dirty="0">
                <a:solidFill>
                  <a:prstClr val="black"/>
                </a:solidFill>
                <a:cs typeface="+mn-ea"/>
                <a:sym typeface="+mn-lt"/>
              </a:rPr>
              <a:t>盐酸苯达莫司汀联合利妥昔单抗注射液（</a:t>
            </a:r>
            <a:r>
              <a:rPr lang="en-US" altLang="zh-CN" kern="100" dirty="0">
                <a:solidFill>
                  <a:prstClr val="black"/>
                </a:solidFill>
                <a:cs typeface="+mn-ea"/>
                <a:sym typeface="+mn-lt"/>
              </a:rPr>
              <a:t>BR</a:t>
            </a:r>
            <a:r>
              <a:rPr lang="zh-CN" altLang="en-US" kern="100" dirty="0">
                <a:solidFill>
                  <a:prstClr val="black"/>
                </a:solidFill>
                <a:cs typeface="+mn-ea"/>
                <a:sym typeface="+mn-lt"/>
              </a:rPr>
              <a:t>）</a:t>
            </a:r>
            <a:endParaRPr lang="en-US" altLang="zh-CN" dirty="0">
              <a:solidFill>
                <a:prstClr val="black"/>
              </a:solidFill>
              <a:cs typeface="+mn-ea"/>
              <a:sym typeface="+mn-lt"/>
            </a:endParaRPr>
          </a:p>
        </p:txBody>
      </p:sp>
    </p:spTree>
    <p:extLst>
      <p:ext uri="{BB962C8B-B14F-4D97-AF65-F5344CB8AC3E}">
        <p14:creationId xmlns:p14="http://schemas.microsoft.com/office/powerpoint/2010/main" val="438069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FAC25F2B-A354-D383-033C-AB484F107B64}"/>
              </a:ext>
            </a:extLst>
          </p:cNvPr>
          <p:cNvSpPr/>
          <p:nvPr/>
        </p:nvSpPr>
        <p:spPr>
          <a:xfrm>
            <a:off x="0" y="0"/>
            <a:ext cx="12192000" cy="6858000"/>
          </a:xfrm>
          <a:prstGeom prst="rect">
            <a:avLst/>
          </a:prstGeom>
          <a:solidFill>
            <a:srgbClr val="CEE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6" name="矩形 5">
            <a:extLst>
              <a:ext uri="{FF2B5EF4-FFF2-40B4-BE49-F238E27FC236}">
                <a16:creationId xmlns:a16="http://schemas.microsoft.com/office/drawing/2014/main" id="{9F32C9A8-21B9-3ADA-F04D-20C5451B2D4B}"/>
              </a:ext>
            </a:extLst>
          </p:cNvPr>
          <p:cNvSpPr>
            <a:spLocks noGrp="1" noRot="1" noMove="1" noResize="1" noEditPoints="1" noAdjustHandles="1" noChangeArrowheads="1" noChangeShapeType="1"/>
          </p:cNvSpPr>
          <p:nvPr/>
        </p:nvSpPr>
        <p:spPr>
          <a:xfrm>
            <a:off x="0" y="0"/>
            <a:ext cx="12192000" cy="6858000"/>
          </a:xfrm>
          <a:prstGeom prst="rect">
            <a:avLst/>
          </a:prstGeom>
          <a:solidFill>
            <a:srgbClr val="DCEC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矩形 6">
            <a:extLst>
              <a:ext uri="{FF2B5EF4-FFF2-40B4-BE49-F238E27FC236}">
                <a16:creationId xmlns:a16="http://schemas.microsoft.com/office/drawing/2014/main" id="{7BB027AC-5B5B-1080-C986-0DF0E3E438C1}"/>
              </a:ext>
            </a:extLst>
          </p:cNvPr>
          <p:cNvSpPr>
            <a:spLocks noGrp="1" noRot="1" noMove="1" noResize="1" noEditPoints="1" noAdjustHandles="1" noChangeArrowheads="1" noChangeShapeType="1"/>
          </p:cNvSpPr>
          <p:nvPr/>
        </p:nvSpPr>
        <p:spPr>
          <a:xfrm>
            <a:off x="341454" y="0"/>
            <a:ext cx="11509093"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文本占位符 33">
            <a:extLst>
              <a:ext uri="{FF2B5EF4-FFF2-40B4-BE49-F238E27FC236}">
                <a16:creationId xmlns:a16="http://schemas.microsoft.com/office/drawing/2014/main" id="{987D3714-95C1-F390-EC92-434F4504CCE8}"/>
              </a:ext>
            </a:extLst>
          </p:cNvPr>
          <p:cNvSpPr txBox="1">
            <a:spLocks/>
          </p:cNvSpPr>
          <p:nvPr/>
        </p:nvSpPr>
        <p:spPr>
          <a:xfrm>
            <a:off x="2034906" y="486144"/>
            <a:ext cx="3282271" cy="549177"/>
          </a:xfrm>
          <a:prstGeom prst="rect">
            <a:avLst/>
          </a:prstGeom>
          <a:ln>
            <a:noFill/>
          </a:ln>
        </p:spPr>
        <p:txBody>
          <a:bodyPr vert="horz" lIns="91440" tIns="45720" rIns="91440" bIns="45720" rtlCol="0" anchor="ctr">
            <a:normAutofit lnSpcReduction="10000"/>
          </a:bodyPr>
          <a:lstStyle>
            <a:defPPr>
              <a:defRPr lang="zh-CN"/>
            </a:defPPr>
            <a:lvl1pPr marL="0" indent="0" algn="l" defTabSz="914400" rtl="0" eaLnBrk="1" latinLnBrk="0" hangingPunct="1">
              <a:buNone/>
              <a:defRPr sz="2400" kern="1200">
                <a:solidFill>
                  <a:srgbClr val="3858B7"/>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3200" b="1" dirty="0">
                <a:cs typeface="+mn-ea"/>
                <a:sym typeface="+mn-lt"/>
              </a:rPr>
              <a:t>药品基本信息</a:t>
            </a:r>
          </a:p>
        </p:txBody>
      </p:sp>
      <p:sp>
        <p:nvSpPr>
          <p:cNvPr id="13" name="object 12">
            <a:extLst>
              <a:ext uri="{FF2B5EF4-FFF2-40B4-BE49-F238E27FC236}">
                <a16:creationId xmlns:a16="http://schemas.microsoft.com/office/drawing/2014/main" id="{5ECBAA7E-1D0C-E27D-C594-74078A455B32}"/>
              </a:ext>
            </a:extLst>
          </p:cNvPr>
          <p:cNvSpPr/>
          <p:nvPr/>
        </p:nvSpPr>
        <p:spPr>
          <a:xfrm>
            <a:off x="-1" y="267145"/>
            <a:ext cx="1909824" cy="987175"/>
          </a:xfrm>
          <a:prstGeom prst="rect">
            <a:avLst/>
          </a:prstGeom>
          <a:blipFill>
            <a:blip r:embed="rId2" cstate="print"/>
            <a:stretch>
              <a:fillRect/>
            </a:stretch>
          </a:blipFill>
        </p:spPr>
        <p:txBody>
          <a:bodyPr wrap="square" lIns="0" tIns="0" rIns="0" bIns="0" rtlCol="0"/>
          <a:lstStyle/>
          <a:p>
            <a:endParaRPr dirty="0">
              <a:cs typeface="+mn-ea"/>
              <a:sym typeface="+mn-lt"/>
            </a:endParaRPr>
          </a:p>
        </p:txBody>
      </p:sp>
      <p:sp>
        <p:nvSpPr>
          <p:cNvPr id="14" name="文本占位符 5">
            <a:extLst>
              <a:ext uri="{FF2B5EF4-FFF2-40B4-BE49-F238E27FC236}">
                <a16:creationId xmlns:a16="http://schemas.microsoft.com/office/drawing/2014/main" id="{B97D3703-6D23-5883-2175-E3A1066F7940}"/>
              </a:ext>
            </a:extLst>
          </p:cNvPr>
          <p:cNvSpPr txBox="1">
            <a:spLocks/>
          </p:cNvSpPr>
          <p:nvPr/>
        </p:nvSpPr>
        <p:spPr>
          <a:xfrm>
            <a:off x="729364" y="358822"/>
            <a:ext cx="975819" cy="803819"/>
          </a:xfrm>
          <a:prstGeom prst="rect">
            <a:avLst/>
          </a:prstGeom>
        </p:spPr>
        <p:txBody>
          <a:bodyPr vert="horz" lIns="91440" tIns="45720" rIns="91440" bIns="45720" rtlCol="0" anchor="ctr"/>
          <a:lstStyle>
            <a:defPPr>
              <a:defRPr lang="zh-CN"/>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5400" dirty="0">
                <a:solidFill>
                  <a:schemeClr val="bg1"/>
                </a:solidFill>
                <a:cs typeface="+mn-ea"/>
                <a:sym typeface="+mn-lt"/>
              </a:rPr>
              <a:t>01</a:t>
            </a:r>
            <a:endParaRPr lang="zh-CN" altLang="en-US" sz="5400" dirty="0">
              <a:solidFill>
                <a:schemeClr val="bg1"/>
              </a:solidFill>
              <a:cs typeface="+mn-ea"/>
              <a:sym typeface="+mn-lt"/>
            </a:endParaRPr>
          </a:p>
        </p:txBody>
      </p:sp>
      <p:grpSp>
        <p:nvGrpSpPr>
          <p:cNvPr id="31" name="组合 30">
            <a:extLst>
              <a:ext uri="{FF2B5EF4-FFF2-40B4-BE49-F238E27FC236}">
                <a16:creationId xmlns:a16="http://schemas.microsoft.com/office/drawing/2014/main" id="{465EBB95-D4D9-1DD0-42AE-6552D8042463}"/>
              </a:ext>
            </a:extLst>
          </p:cNvPr>
          <p:cNvGrpSpPr/>
          <p:nvPr/>
        </p:nvGrpSpPr>
        <p:grpSpPr>
          <a:xfrm>
            <a:off x="1621409" y="1521465"/>
            <a:ext cx="9571617" cy="998139"/>
            <a:chOff x="2181519" y="1592882"/>
            <a:chExt cx="8941750" cy="998139"/>
          </a:xfrm>
        </p:grpSpPr>
        <p:cxnSp>
          <p:nvCxnSpPr>
            <p:cNvPr id="9" name="直接连接符 8">
              <a:extLst>
                <a:ext uri="{FF2B5EF4-FFF2-40B4-BE49-F238E27FC236}">
                  <a16:creationId xmlns:a16="http://schemas.microsoft.com/office/drawing/2014/main" id="{40C8A5CB-0C85-34E4-0A81-94FC0AE5C31D}"/>
                </a:ext>
              </a:extLst>
            </p:cNvPr>
            <p:cNvCxnSpPr>
              <a:cxnSpLocks/>
            </p:cNvCxnSpPr>
            <p:nvPr/>
          </p:nvCxnSpPr>
          <p:spPr>
            <a:xfrm>
              <a:off x="2274118" y="2082692"/>
              <a:ext cx="715161" cy="0"/>
            </a:xfrm>
            <a:prstGeom prst="line">
              <a:avLst/>
            </a:prstGeom>
            <a:ln w="38100">
              <a:solidFill>
                <a:srgbClr val="4D56B5"/>
              </a:solidFill>
            </a:ln>
          </p:spPr>
          <p:style>
            <a:lnRef idx="1">
              <a:schemeClr val="accent1"/>
            </a:lnRef>
            <a:fillRef idx="0">
              <a:schemeClr val="accent1"/>
            </a:fillRef>
            <a:effectRef idx="0">
              <a:schemeClr val="accent1"/>
            </a:effectRef>
            <a:fontRef idx="minor">
              <a:schemeClr val="tx1"/>
            </a:fontRef>
          </p:style>
        </p:cxnSp>
        <p:sp>
          <p:nvSpPr>
            <p:cNvPr id="15" name="文本占位符 33">
              <a:extLst>
                <a:ext uri="{FF2B5EF4-FFF2-40B4-BE49-F238E27FC236}">
                  <a16:creationId xmlns:a16="http://schemas.microsoft.com/office/drawing/2014/main" id="{D1DC6A8F-3BB8-1E8A-BC70-DD39D07C46D8}"/>
                </a:ext>
              </a:extLst>
            </p:cNvPr>
            <p:cNvSpPr txBox="1">
              <a:spLocks/>
            </p:cNvSpPr>
            <p:nvPr/>
          </p:nvSpPr>
          <p:spPr>
            <a:xfrm>
              <a:off x="2216244" y="1592882"/>
              <a:ext cx="1226378" cy="549177"/>
            </a:xfrm>
            <a:prstGeom prst="rect">
              <a:avLst/>
            </a:prstGeom>
            <a:ln>
              <a:noFill/>
            </a:ln>
          </p:spPr>
          <p:txBody>
            <a:bodyPr vert="horz" lIns="91440" tIns="45720" rIns="91440" bIns="45720" rtlCol="0" anchor="ctr">
              <a:normAutofit/>
            </a:bodyPr>
            <a:lstStyle>
              <a:defPPr>
                <a:defRPr lang="zh-CN"/>
              </a:defPPr>
              <a:lvl1pPr marL="0" indent="0" algn="l" defTabSz="914400" rtl="0" eaLnBrk="1" latinLnBrk="0" hangingPunct="1">
                <a:buNone/>
                <a:defRPr sz="2400" kern="1200">
                  <a:solidFill>
                    <a:srgbClr val="3858B7"/>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2000" b="1" dirty="0">
                  <a:solidFill>
                    <a:schemeClr val="accent1"/>
                  </a:solidFill>
                  <a:cs typeface="+mn-ea"/>
                  <a:sym typeface="+mn-lt"/>
                </a:rPr>
                <a:t>适应症</a:t>
              </a:r>
            </a:p>
          </p:txBody>
        </p:sp>
        <p:sp>
          <p:nvSpPr>
            <p:cNvPr id="18" name="文本框 17">
              <a:extLst>
                <a:ext uri="{FF2B5EF4-FFF2-40B4-BE49-F238E27FC236}">
                  <a16:creationId xmlns:a16="http://schemas.microsoft.com/office/drawing/2014/main" id="{929001A7-BF04-326D-7F7F-484EF0BC0D51}"/>
                </a:ext>
              </a:extLst>
            </p:cNvPr>
            <p:cNvSpPr txBox="1"/>
            <p:nvPr/>
          </p:nvSpPr>
          <p:spPr>
            <a:xfrm>
              <a:off x="2181519" y="2132562"/>
              <a:ext cx="8941750" cy="458459"/>
            </a:xfrm>
            <a:prstGeom prst="rect">
              <a:avLst/>
            </a:prstGeom>
            <a:noFill/>
          </p:spPr>
          <p:txBody>
            <a:bodyPr wrap="square" rtlCol="0">
              <a:spAutoFit/>
            </a:bodyPr>
            <a:lstStyle/>
            <a:p>
              <a:pPr indent="266700">
                <a:lnSpc>
                  <a:spcPct val="150000"/>
                </a:lnSpc>
              </a:pPr>
              <a:r>
                <a:rPr lang="zh-CN" altLang="zh-CN" dirty="0">
                  <a:effectLst/>
                  <a:cs typeface="+mn-ea"/>
                  <a:sym typeface="+mn-lt"/>
                </a:rPr>
                <a:t>本品适用于既往接受过至少两种系统性治疗的复发或难治性滤泡性淋巴瘤成人患者。</a:t>
              </a:r>
            </a:p>
          </p:txBody>
        </p:sp>
      </p:grpSp>
      <p:pic>
        <p:nvPicPr>
          <p:cNvPr id="28" name="图片 27">
            <a:extLst>
              <a:ext uri="{FF2B5EF4-FFF2-40B4-BE49-F238E27FC236}">
                <a16:creationId xmlns:a16="http://schemas.microsoft.com/office/drawing/2014/main" id="{BDDEFA17-FD06-74A0-062D-AF19FED22BD9}"/>
              </a:ext>
            </a:extLst>
          </p:cNvPr>
          <p:cNvPicPr>
            <a:picLocks noChangeAspect="1"/>
          </p:cNvPicPr>
          <p:nvPr/>
        </p:nvPicPr>
        <p:blipFill>
          <a:blip r:embed="rId3"/>
          <a:stretch>
            <a:fillRect/>
          </a:stretch>
        </p:blipFill>
        <p:spPr>
          <a:xfrm>
            <a:off x="869932" y="1570836"/>
            <a:ext cx="604318" cy="563668"/>
          </a:xfrm>
          <a:prstGeom prst="rect">
            <a:avLst/>
          </a:prstGeom>
        </p:spPr>
      </p:pic>
      <p:grpSp>
        <p:nvGrpSpPr>
          <p:cNvPr id="32" name="组合 31">
            <a:extLst>
              <a:ext uri="{FF2B5EF4-FFF2-40B4-BE49-F238E27FC236}">
                <a16:creationId xmlns:a16="http://schemas.microsoft.com/office/drawing/2014/main" id="{B126A5AA-6EBA-4DC1-652C-684592346306}"/>
              </a:ext>
            </a:extLst>
          </p:cNvPr>
          <p:cNvGrpSpPr/>
          <p:nvPr/>
        </p:nvGrpSpPr>
        <p:grpSpPr>
          <a:xfrm>
            <a:off x="1636827" y="2594130"/>
            <a:ext cx="9865018" cy="2254131"/>
            <a:chOff x="2216244" y="3058444"/>
            <a:chExt cx="8941750" cy="2254131"/>
          </a:xfrm>
        </p:grpSpPr>
        <p:cxnSp>
          <p:nvCxnSpPr>
            <p:cNvPr id="19" name="直接连接符 18">
              <a:extLst>
                <a:ext uri="{FF2B5EF4-FFF2-40B4-BE49-F238E27FC236}">
                  <a16:creationId xmlns:a16="http://schemas.microsoft.com/office/drawing/2014/main" id="{A774DF75-060C-A63B-F0CA-D57F95BFF678}"/>
                </a:ext>
              </a:extLst>
            </p:cNvPr>
            <p:cNvCxnSpPr>
              <a:cxnSpLocks/>
            </p:cNvCxnSpPr>
            <p:nvPr/>
          </p:nvCxnSpPr>
          <p:spPr>
            <a:xfrm>
              <a:off x="2274118" y="3548254"/>
              <a:ext cx="715161" cy="0"/>
            </a:xfrm>
            <a:prstGeom prst="line">
              <a:avLst/>
            </a:prstGeom>
            <a:ln w="38100">
              <a:solidFill>
                <a:srgbClr val="4D56B5"/>
              </a:solidFill>
            </a:ln>
          </p:spPr>
          <p:style>
            <a:lnRef idx="1">
              <a:schemeClr val="accent1"/>
            </a:lnRef>
            <a:fillRef idx="0">
              <a:schemeClr val="accent1"/>
            </a:fillRef>
            <a:effectRef idx="0">
              <a:schemeClr val="accent1"/>
            </a:effectRef>
            <a:fontRef idx="minor">
              <a:schemeClr val="tx1"/>
            </a:fontRef>
          </p:style>
        </p:cxnSp>
        <p:sp>
          <p:nvSpPr>
            <p:cNvPr id="20" name="文本占位符 33">
              <a:extLst>
                <a:ext uri="{FF2B5EF4-FFF2-40B4-BE49-F238E27FC236}">
                  <a16:creationId xmlns:a16="http://schemas.microsoft.com/office/drawing/2014/main" id="{CEDEC5D1-A384-CDE5-B2D8-2144D5AE9FFA}"/>
                </a:ext>
              </a:extLst>
            </p:cNvPr>
            <p:cNvSpPr txBox="1">
              <a:spLocks/>
            </p:cNvSpPr>
            <p:nvPr/>
          </p:nvSpPr>
          <p:spPr>
            <a:xfrm>
              <a:off x="2216244" y="3058444"/>
              <a:ext cx="2294796" cy="549177"/>
            </a:xfrm>
            <a:prstGeom prst="rect">
              <a:avLst/>
            </a:prstGeom>
            <a:ln>
              <a:noFill/>
            </a:ln>
          </p:spPr>
          <p:txBody>
            <a:bodyPr vert="horz" lIns="91440" tIns="45720" rIns="91440" bIns="45720" rtlCol="0" anchor="ctr">
              <a:normAutofit/>
            </a:bodyPr>
            <a:lstStyle>
              <a:defPPr>
                <a:defRPr lang="zh-CN"/>
              </a:defPPr>
              <a:lvl1pPr marL="0" indent="0" algn="l" defTabSz="914400" rtl="0" eaLnBrk="1" latinLnBrk="0" hangingPunct="1">
                <a:buNone/>
                <a:defRPr sz="2400" kern="1200">
                  <a:solidFill>
                    <a:srgbClr val="3858B7"/>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2000" b="1" dirty="0">
                  <a:solidFill>
                    <a:schemeClr val="accent1"/>
                  </a:solidFill>
                  <a:cs typeface="+mn-ea"/>
                  <a:sym typeface="+mn-lt"/>
                </a:rPr>
                <a:t>疾病基本情况</a:t>
              </a:r>
            </a:p>
          </p:txBody>
        </p:sp>
        <p:sp>
          <p:nvSpPr>
            <p:cNvPr id="29" name="文本框 28">
              <a:extLst>
                <a:ext uri="{FF2B5EF4-FFF2-40B4-BE49-F238E27FC236}">
                  <a16:creationId xmlns:a16="http://schemas.microsoft.com/office/drawing/2014/main" id="{3EE79482-3DDB-FA61-E0C7-E333D2DF381F}"/>
                </a:ext>
              </a:extLst>
            </p:cNvPr>
            <p:cNvSpPr txBox="1"/>
            <p:nvPr/>
          </p:nvSpPr>
          <p:spPr>
            <a:xfrm>
              <a:off x="2216244" y="3607621"/>
              <a:ext cx="8941750" cy="1704954"/>
            </a:xfrm>
            <a:prstGeom prst="rect">
              <a:avLst/>
            </a:prstGeom>
            <a:noFill/>
          </p:spPr>
          <p:txBody>
            <a:bodyPr wrap="square" rtlCol="0">
              <a:spAutoFit/>
            </a:bodyPr>
            <a:lstStyle/>
            <a:p>
              <a:pPr indent="266400">
                <a:lnSpc>
                  <a:spcPct val="150000"/>
                </a:lnSpc>
              </a:pPr>
              <a:r>
                <a:rPr lang="zh-CN" altLang="zh-CN" kern="100" dirty="0">
                  <a:effectLst/>
                  <a:cs typeface="+mn-ea"/>
                  <a:sym typeface="+mn-lt"/>
                </a:rPr>
                <a:t>我国每年</a:t>
              </a:r>
              <a:r>
                <a:rPr lang="zh-CN" altLang="en-US" kern="100" dirty="0">
                  <a:effectLst/>
                  <a:cs typeface="+mn-ea"/>
                  <a:sym typeface="+mn-lt"/>
                </a:rPr>
                <a:t>滤泡性淋巴瘤（</a:t>
              </a:r>
              <a:r>
                <a:rPr lang="en-US" altLang="zh-CN" kern="100" dirty="0">
                  <a:effectLst/>
                  <a:cs typeface="+mn-ea"/>
                  <a:sym typeface="+mn-lt"/>
                </a:rPr>
                <a:t>FL</a:t>
              </a:r>
              <a:r>
                <a:rPr lang="zh-CN" altLang="en-US" kern="100" dirty="0">
                  <a:effectLst/>
                  <a:cs typeface="+mn-ea"/>
                  <a:sym typeface="+mn-lt"/>
                </a:rPr>
                <a:t>）</a:t>
              </a:r>
              <a:r>
                <a:rPr lang="zh-CN" altLang="en-US" kern="100" dirty="0">
                  <a:cs typeface="+mn-ea"/>
                  <a:sym typeface="+mn-lt"/>
                </a:rPr>
                <a:t>新发</a:t>
              </a:r>
              <a:r>
                <a:rPr lang="zh-CN" altLang="en-US" kern="100" dirty="0">
                  <a:effectLst/>
                  <a:cs typeface="+mn-ea"/>
                  <a:sym typeface="+mn-lt"/>
                </a:rPr>
                <a:t>患者</a:t>
              </a:r>
              <a:r>
                <a:rPr lang="zh-CN" altLang="zh-CN" kern="100" dirty="0">
                  <a:effectLst/>
                  <a:cs typeface="+mn-ea"/>
                  <a:sym typeface="+mn-lt"/>
                </a:rPr>
                <a:t>约</a:t>
              </a:r>
              <a:r>
                <a:rPr lang="en-US" altLang="zh-CN" kern="100" dirty="0">
                  <a:effectLst/>
                  <a:cs typeface="+mn-ea"/>
                  <a:sym typeface="+mn-lt"/>
                </a:rPr>
                <a:t>5000-7000</a:t>
              </a:r>
              <a:r>
                <a:rPr lang="zh-CN" altLang="zh-CN" kern="100" dirty="0">
                  <a:effectLst/>
                  <a:cs typeface="+mn-ea"/>
                  <a:sym typeface="+mn-lt"/>
                </a:rPr>
                <a:t>人，</a:t>
              </a:r>
              <a:r>
                <a:rPr lang="zh-CN" altLang="en-US" b="1" dirty="0">
                  <a:cs typeface="+mn-ea"/>
                  <a:sym typeface="+mn-lt"/>
                </a:rPr>
                <a:t>复发难治三线及以后患者（新发</a:t>
              </a:r>
              <a:r>
                <a:rPr lang="en-US" altLang="zh-CN" b="1" dirty="0">
                  <a:cs typeface="+mn-ea"/>
                  <a:sym typeface="+mn-lt"/>
                </a:rPr>
                <a:t>+</a:t>
              </a:r>
              <a:r>
                <a:rPr lang="zh-CN" altLang="en-US" b="1" dirty="0">
                  <a:cs typeface="+mn-ea"/>
                  <a:sym typeface="+mn-lt"/>
                </a:rPr>
                <a:t>留存）约</a:t>
              </a:r>
              <a:r>
                <a:rPr lang="en-US" altLang="zh-CN" b="1" dirty="0">
                  <a:cs typeface="+mn-ea"/>
                  <a:sym typeface="+mn-lt"/>
                </a:rPr>
                <a:t>3000-6000</a:t>
              </a:r>
              <a:r>
                <a:rPr lang="zh-CN" altLang="en-US" b="1" dirty="0">
                  <a:cs typeface="+mn-ea"/>
                  <a:sym typeface="+mn-lt"/>
                </a:rPr>
                <a:t>人</a:t>
              </a:r>
              <a:r>
                <a:rPr lang="zh-CN" altLang="en-US" dirty="0">
                  <a:cs typeface="+mn-ea"/>
                  <a:sym typeface="+mn-lt"/>
                </a:rPr>
                <a:t>。</a:t>
              </a:r>
              <a:r>
                <a:rPr lang="en-US" altLang="zh-CN" kern="100" dirty="0">
                  <a:cs typeface="+mn-ea"/>
                  <a:sym typeface="+mn-lt"/>
                </a:rPr>
                <a:t>FL</a:t>
              </a:r>
              <a:r>
                <a:rPr lang="zh-CN" altLang="zh-CN" kern="100" dirty="0">
                  <a:effectLst/>
                  <a:cs typeface="+mn-ea"/>
                  <a:sym typeface="+mn-lt"/>
                </a:rPr>
                <a:t>不可治愈，绝大多数患者将多次复发</a:t>
              </a:r>
              <a:r>
                <a:rPr lang="zh-CN" altLang="en-US" kern="100" dirty="0">
                  <a:effectLst/>
                  <a:cs typeface="+mn-ea"/>
                  <a:sym typeface="+mn-lt"/>
                </a:rPr>
                <a:t>，进展时间随复发次数增多逐渐缩短；且</a:t>
              </a:r>
              <a:r>
                <a:rPr lang="zh-CN" altLang="zh-CN" kern="100" dirty="0">
                  <a:effectLst/>
                  <a:cs typeface="+mn-ea"/>
                  <a:sym typeface="+mn-lt"/>
                </a:rPr>
                <a:t>复发难治性</a:t>
              </a:r>
              <a:r>
                <a:rPr lang="en-US" altLang="zh-CN" kern="100" dirty="0">
                  <a:effectLst/>
                  <a:cs typeface="+mn-ea"/>
                  <a:sym typeface="+mn-lt"/>
                </a:rPr>
                <a:t>FL</a:t>
              </a:r>
              <a:r>
                <a:rPr lang="zh-CN" altLang="zh-CN" kern="100" dirty="0">
                  <a:effectLst/>
                  <a:cs typeface="+mn-ea"/>
                  <a:sym typeface="+mn-lt"/>
                </a:rPr>
                <a:t>患者的标准治疗目前尚未完全统一，</a:t>
              </a:r>
              <a:r>
                <a:rPr lang="zh-CN" altLang="zh-CN" b="1" kern="100" dirty="0">
                  <a:effectLst/>
                  <a:cs typeface="+mn-ea"/>
                  <a:sym typeface="+mn-lt"/>
                </a:rPr>
                <a:t>中国既往接受过至少两线治疗的复发难治性</a:t>
              </a:r>
              <a:r>
                <a:rPr lang="en-US" altLang="zh-CN" b="1" kern="100" dirty="0">
                  <a:effectLst/>
                  <a:cs typeface="+mn-ea"/>
                  <a:sym typeface="+mn-lt"/>
                </a:rPr>
                <a:t>FL</a:t>
              </a:r>
              <a:r>
                <a:rPr lang="zh-CN" altLang="zh-CN" b="1" kern="100" dirty="0">
                  <a:effectLst/>
                  <a:cs typeface="+mn-ea"/>
                  <a:sym typeface="+mn-lt"/>
                </a:rPr>
                <a:t>患者的临床需求仍未得到满足。</a:t>
              </a:r>
              <a:endParaRPr lang="zh-CN" altLang="en-US" b="1" dirty="0">
                <a:cs typeface="+mn-ea"/>
                <a:sym typeface="+mn-lt"/>
              </a:endParaRPr>
            </a:p>
          </p:txBody>
        </p:sp>
      </p:grpSp>
      <p:grpSp>
        <p:nvGrpSpPr>
          <p:cNvPr id="33" name="组合 32">
            <a:extLst>
              <a:ext uri="{FF2B5EF4-FFF2-40B4-BE49-F238E27FC236}">
                <a16:creationId xmlns:a16="http://schemas.microsoft.com/office/drawing/2014/main" id="{58668670-7746-B729-A5FA-EC40CB838CE2}"/>
              </a:ext>
            </a:extLst>
          </p:cNvPr>
          <p:cNvGrpSpPr/>
          <p:nvPr/>
        </p:nvGrpSpPr>
        <p:grpSpPr>
          <a:xfrm>
            <a:off x="1621409" y="4923214"/>
            <a:ext cx="9571617" cy="1447578"/>
            <a:chOff x="2181519" y="4863972"/>
            <a:chExt cx="8941750" cy="1447578"/>
          </a:xfrm>
        </p:grpSpPr>
        <p:cxnSp>
          <p:nvCxnSpPr>
            <p:cNvPr id="22" name="直接连接符 21">
              <a:extLst>
                <a:ext uri="{FF2B5EF4-FFF2-40B4-BE49-F238E27FC236}">
                  <a16:creationId xmlns:a16="http://schemas.microsoft.com/office/drawing/2014/main" id="{BC5610F8-5C04-2792-437D-DA5D3CA029EA}"/>
                </a:ext>
              </a:extLst>
            </p:cNvPr>
            <p:cNvCxnSpPr>
              <a:cxnSpLocks/>
            </p:cNvCxnSpPr>
            <p:nvPr/>
          </p:nvCxnSpPr>
          <p:spPr>
            <a:xfrm>
              <a:off x="2274118" y="5348983"/>
              <a:ext cx="715161" cy="0"/>
            </a:xfrm>
            <a:prstGeom prst="line">
              <a:avLst/>
            </a:prstGeom>
            <a:ln w="38100">
              <a:solidFill>
                <a:srgbClr val="4D56B5"/>
              </a:solidFill>
            </a:ln>
          </p:spPr>
          <p:style>
            <a:lnRef idx="1">
              <a:schemeClr val="accent1"/>
            </a:lnRef>
            <a:fillRef idx="0">
              <a:schemeClr val="accent1"/>
            </a:fillRef>
            <a:effectRef idx="0">
              <a:schemeClr val="accent1"/>
            </a:effectRef>
            <a:fontRef idx="minor">
              <a:schemeClr val="tx1"/>
            </a:fontRef>
          </p:style>
        </p:cxnSp>
        <p:sp>
          <p:nvSpPr>
            <p:cNvPr id="23" name="文本占位符 33">
              <a:extLst>
                <a:ext uri="{FF2B5EF4-FFF2-40B4-BE49-F238E27FC236}">
                  <a16:creationId xmlns:a16="http://schemas.microsoft.com/office/drawing/2014/main" id="{0B1EAF56-1075-98E0-F0E8-4085E24EEC12}"/>
                </a:ext>
              </a:extLst>
            </p:cNvPr>
            <p:cNvSpPr txBox="1">
              <a:spLocks/>
            </p:cNvSpPr>
            <p:nvPr/>
          </p:nvSpPr>
          <p:spPr>
            <a:xfrm>
              <a:off x="2216244" y="4863972"/>
              <a:ext cx="2294796" cy="549177"/>
            </a:xfrm>
            <a:prstGeom prst="rect">
              <a:avLst/>
            </a:prstGeom>
            <a:ln>
              <a:noFill/>
            </a:ln>
          </p:spPr>
          <p:txBody>
            <a:bodyPr vert="horz" lIns="91440" tIns="45720" rIns="91440" bIns="45720" rtlCol="0" anchor="ctr">
              <a:normAutofit/>
            </a:bodyPr>
            <a:lstStyle>
              <a:defPPr>
                <a:defRPr lang="zh-CN"/>
              </a:defPPr>
              <a:lvl1pPr marL="0" indent="0" algn="l" defTabSz="914400" rtl="0" eaLnBrk="1" latinLnBrk="0" hangingPunct="1">
                <a:buNone/>
                <a:defRPr sz="2400" kern="1200">
                  <a:solidFill>
                    <a:srgbClr val="3858B7"/>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2000" b="1" dirty="0">
                  <a:solidFill>
                    <a:schemeClr val="accent1"/>
                  </a:solidFill>
                  <a:cs typeface="+mn-ea"/>
                  <a:sym typeface="+mn-lt"/>
                </a:rPr>
                <a:t>用法用量</a:t>
              </a:r>
            </a:p>
          </p:txBody>
        </p:sp>
        <p:sp>
          <p:nvSpPr>
            <p:cNvPr id="30" name="文本框 29">
              <a:extLst>
                <a:ext uri="{FF2B5EF4-FFF2-40B4-BE49-F238E27FC236}">
                  <a16:creationId xmlns:a16="http://schemas.microsoft.com/office/drawing/2014/main" id="{61C52747-18D4-EBB0-759F-5DD0B0551871}"/>
                </a:ext>
              </a:extLst>
            </p:cNvPr>
            <p:cNvSpPr txBox="1"/>
            <p:nvPr/>
          </p:nvSpPr>
          <p:spPr>
            <a:xfrm>
              <a:off x="2181519" y="5437593"/>
              <a:ext cx="8941750" cy="873957"/>
            </a:xfrm>
            <a:prstGeom prst="rect">
              <a:avLst/>
            </a:prstGeom>
            <a:noFill/>
          </p:spPr>
          <p:txBody>
            <a:bodyPr wrap="square" rtlCol="0">
              <a:spAutoFit/>
            </a:bodyPr>
            <a:lstStyle/>
            <a:p>
              <a:pPr indent="266400">
                <a:lnSpc>
                  <a:spcPct val="150000"/>
                </a:lnSpc>
              </a:pPr>
              <a:r>
                <a:rPr lang="zh-CN" altLang="zh-CN" dirty="0">
                  <a:effectLst/>
                  <a:cs typeface="+mn-ea"/>
                  <a:sym typeface="+mn-lt"/>
                </a:rPr>
                <a:t>度维利塞胶囊的</a:t>
              </a:r>
              <a:r>
                <a:rPr lang="zh-CN" altLang="zh-CN" b="1" dirty="0">
                  <a:effectLst/>
                  <a:cs typeface="+mn-ea"/>
                  <a:sym typeface="+mn-lt"/>
                </a:rPr>
                <a:t>推荐给药剂量为</a:t>
              </a:r>
              <a:r>
                <a:rPr lang="en-US" altLang="zh-CN" b="1" dirty="0">
                  <a:effectLst/>
                  <a:cs typeface="+mn-ea"/>
                  <a:sym typeface="+mn-lt"/>
                </a:rPr>
                <a:t>25mg</a:t>
              </a:r>
              <a:r>
                <a:rPr lang="zh-CN" altLang="zh-CN" b="1" dirty="0">
                  <a:effectLst/>
                  <a:cs typeface="+mn-ea"/>
                  <a:sym typeface="+mn-lt"/>
                </a:rPr>
                <a:t>，每日两次（</a:t>
              </a:r>
              <a:r>
                <a:rPr lang="en-US" altLang="zh-CN" b="1" dirty="0">
                  <a:effectLst/>
                  <a:cs typeface="+mn-ea"/>
                  <a:sym typeface="+mn-lt"/>
                </a:rPr>
                <a:t>BID</a:t>
              </a:r>
              <a:r>
                <a:rPr lang="zh-CN" altLang="zh-CN" b="1" dirty="0">
                  <a:effectLst/>
                  <a:cs typeface="+mn-ea"/>
                  <a:sym typeface="+mn-lt"/>
                </a:rPr>
                <a:t>）口服</a:t>
              </a:r>
              <a:r>
                <a:rPr lang="zh-CN" altLang="zh-CN" dirty="0">
                  <a:effectLst/>
                  <a:cs typeface="+mn-ea"/>
                  <a:sym typeface="+mn-lt"/>
                </a:rPr>
                <a:t>，与或不与食物同服。每</a:t>
              </a:r>
              <a:r>
                <a:rPr lang="en-US" altLang="zh-CN" dirty="0">
                  <a:effectLst/>
                  <a:cs typeface="+mn-ea"/>
                  <a:sym typeface="+mn-lt"/>
                </a:rPr>
                <a:t>28</a:t>
              </a:r>
              <a:r>
                <a:rPr lang="zh-CN" altLang="zh-CN" dirty="0">
                  <a:effectLst/>
                  <a:cs typeface="+mn-ea"/>
                  <a:sym typeface="+mn-lt"/>
                </a:rPr>
                <a:t>天为一个治疗周期。胶囊应整粒吞服，不要打开、弄碎或咀嚼。</a:t>
              </a:r>
              <a:endParaRPr lang="zh-CN" altLang="en-US" dirty="0">
                <a:cs typeface="+mn-ea"/>
                <a:sym typeface="+mn-lt"/>
              </a:endParaRPr>
            </a:p>
          </p:txBody>
        </p:sp>
      </p:grpSp>
      <p:pic>
        <p:nvPicPr>
          <p:cNvPr id="42" name="图片 41">
            <a:extLst>
              <a:ext uri="{FF2B5EF4-FFF2-40B4-BE49-F238E27FC236}">
                <a16:creationId xmlns:a16="http://schemas.microsoft.com/office/drawing/2014/main" id="{F55B858D-5A36-9E85-82A8-7F90EACDEE5E}"/>
              </a:ext>
            </a:extLst>
          </p:cNvPr>
          <p:cNvPicPr>
            <a:picLocks noChangeAspect="1"/>
          </p:cNvPicPr>
          <p:nvPr/>
        </p:nvPicPr>
        <p:blipFill>
          <a:blip r:embed="rId3"/>
          <a:stretch>
            <a:fillRect/>
          </a:stretch>
        </p:blipFill>
        <p:spPr>
          <a:xfrm>
            <a:off x="869932" y="2701457"/>
            <a:ext cx="604318" cy="563668"/>
          </a:xfrm>
          <a:prstGeom prst="rect">
            <a:avLst/>
          </a:prstGeom>
        </p:spPr>
      </p:pic>
      <p:pic>
        <p:nvPicPr>
          <p:cNvPr id="43" name="图片 42">
            <a:extLst>
              <a:ext uri="{FF2B5EF4-FFF2-40B4-BE49-F238E27FC236}">
                <a16:creationId xmlns:a16="http://schemas.microsoft.com/office/drawing/2014/main" id="{10FCC6D6-5ED6-CEF2-0B61-CD13E4F7017C}"/>
              </a:ext>
            </a:extLst>
          </p:cNvPr>
          <p:cNvPicPr>
            <a:picLocks noChangeAspect="1"/>
          </p:cNvPicPr>
          <p:nvPr/>
        </p:nvPicPr>
        <p:blipFill>
          <a:blip r:embed="rId3"/>
          <a:stretch>
            <a:fillRect/>
          </a:stretch>
        </p:blipFill>
        <p:spPr>
          <a:xfrm>
            <a:off x="869932" y="4933167"/>
            <a:ext cx="604318" cy="563668"/>
          </a:xfrm>
          <a:prstGeom prst="rect">
            <a:avLst/>
          </a:prstGeom>
        </p:spPr>
      </p:pic>
    </p:spTree>
    <p:extLst>
      <p:ext uri="{BB962C8B-B14F-4D97-AF65-F5344CB8AC3E}">
        <p14:creationId xmlns:p14="http://schemas.microsoft.com/office/powerpoint/2010/main" val="4153929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a:extLst>
              <a:ext uri="{FF2B5EF4-FFF2-40B4-BE49-F238E27FC236}">
                <a16:creationId xmlns:a16="http://schemas.microsoft.com/office/drawing/2014/main" id="{B5C26FC7-13B6-5FE9-88EA-4D8CC3554E2E}"/>
              </a:ext>
            </a:extLst>
          </p:cNvPr>
          <p:cNvSpPr>
            <a:spLocks noGrp="1"/>
          </p:cNvSpPr>
          <p:nvPr>
            <p:ph type="body" sz="quarter" idx="10"/>
          </p:nvPr>
        </p:nvSpPr>
        <p:spPr/>
        <p:txBody>
          <a:bodyPr/>
          <a:lstStyle/>
          <a:p>
            <a:r>
              <a:rPr lang="zh-CN" altLang="en-US" b="1" dirty="0">
                <a:cs typeface="+mn-ea"/>
                <a:sym typeface="+mn-lt"/>
              </a:rPr>
              <a:t>安全性</a:t>
            </a:r>
          </a:p>
        </p:txBody>
      </p:sp>
      <p:sp>
        <p:nvSpPr>
          <p:cNvPr id="5" name="文本占位符 4">
            <a:extLst>
              <a:ext uri="{FF2B5EF4-FFF2-40B4-BE49-F238E27FC236}">
                <a16:creationId xmlns:a16="http://schemas.microsoft.com/office/drawing/2014/main" id="{1C2DBD2F-8864-9996-00BF-AFEAF876871C}"/>
              </a:ext>
            </a:extLst>
          </p:cNvPr>
          <p:cNvSpPr>
            <a:spLocks noGrp="1"/>
          </p:cNvSpPr>
          <p:nvPr>
            <p:ph type="body" sz="quarter" idx="11"/>
          </p:nvPr>
        </p:nvSpPr>
        <p:spPr/>
        <p:txBody>
          <a:bodyPr/>
          <a:lstStyle/>
          <a:p>
            <a:r>
              <a:rPr lang="en-US" altLang="zh-CN" dirty="0">
                <a:latin typeface="+mn-lt"/>
                <a:cs typeface="+mn-ea"/>
                <a:sym typeface="+mn-lt"/>
              </a:rPr>
              <a:t>Security</a:t>
            </a:r>
            <a:endParaRPr lang="zh-CN" altLang="en-US" dirty="0">
              <a:latin typeface="+mn-lt"/>
              <a:cs typeface="+mn-ea"/>
              <a:sym typeface="+mn-lt"/>
            </a:endParaRPr>
          </a:p>
        </p:txBody>
      </p:sp>
      <p:sp>
        <p:nvSpPr>
          <p:cNvPr id="6" name="文本占位符 5">
            <a:extLst>
              <a:ext uri="{FF2B5EF4-FFF2-40B4-BE49-F238E27FC236}">
                <a16:creationId xmlns:a16="http://schemas.microsoft.com/office/drawing/2014/main" id="{E855CF6D-9A29-E0DA-D989-C1239FFD28D6}"/>
              </a:ext>
            </a:extLst>
          </p:cNvPr>
          <p:cNvSpPr>
            <a:spLocks noGrp="1"/>
          </p:cNvSpPr>
          <p:nvPr>
            <p:ph type="body" sz="quarter" idx="12"/>
          </p:nvPr>
        </p:nvSpPr>
        <p:spPr/>
        <p:txBody>
          <a:bodyPr/>
          <a:lstStyle/>
          <a:p>
            <a:r>
              <a:rPr lang="en-US" altLang="zh-CN" dirty="0">
                <a:latin typeface="+mn-lt"/>
                <a:cs typeface="+mn-ea"/>
                <a:sym typeface="+mn-lt"/>
              </a:rPr>
              <a:t>02</a:t>
            </a:r>
            <a:endParaRPr lang="zh-CN" altLang="en-US" dirty="0">
              <a:latin typeface="+mn-lt"/>
              <a:cs typeface="+mn-ea"/>
              <a:sym typeface="+mn-lt"/>
            </a:endParaRPr>
          </a:p>
        </p:txBody>
      </p:sp>
      <p:sp>
        <p:nvSpPr>
          <p:cNvPr id="7" name="文本框 6">
            <a:extLst>
              <a:ext uri="{FF2B5EF4-FFF2-40B4-BE49-F238E27FC236}">
                <a16:creationId xmlns:a16="http://schemas.microsoft.com/office/drawing/2014/main" id="{05CB8338-5C55-5C89-B51D-9553E7C5CFE5}"/>
              </a:ext>
            </a:extLst>
          </p:cNvPr>
          <p:cNvSpPr txBox="1"/>
          <p:nvPr/>
        </p:nvSpPr>
        <p:spPr>
          <a:xfrm>
            <a:off x="1347603" y="1466869"/>
            <a:ext cx="10493298" cy="4249561"/>
          </a:xfrm>
          <a:prstGeom prst="rect">
            <a:avLst/>
          </a:prstGeom>
          <a:noFill/>
        </p:spPr>
        <p:txBody>
          <a:bodyPr wrap="square">
            <a:spAutoFit/>
          </a:bodyPr>
          <a:lstStyle/>
          <a:p>
            <a:pPr marL="342900" lvl="1" indent="-342900" algn="just">
              <a:lnSpc>
                <a:spcPct val="150000"/>
              </a:lnSpc>
              <a:buFont typeface="Wingdings" panose="05000000000000000000" pitchFamily="2" charset="2"/>
              <a:buChar char="u"/>
            </a:pPr>
            <a:r>
              <a:rPr lang="zh-CN" altLang="en-US" sz="2000" b="1" dirty="0">
                <a:solidFill>
                  <a:schemeClr val="accent1"/>
                </a:solidFill>
                <a:cs typeface="+mn-ea"/>
                <a:sym typeface="+mn-lt"/>
              </a:rPr>
              <a:t>不良反应情况：</a:t>
            </a:r>
            <a:endParaRPr lang="en-US" altLang="zh-CN" sz="2000" b="1" dirty="0">
              <a:solidFill>
                <a:schemeClr val="accent1"/>
              </a:solidFill>
              <a:cs typeface="+mn-ea"/>
              <a:sym typeface="+mn-lt"/>
            </a:endParaRPr>
          </a:p>
          <a:p>
            <a:pPr marL="0" lvl="2" indent="266400" algn="just">
              <a:lnSpc>
                <a:spcPct val="150000"/>
              </a:lnSpc>
            </a:pPr>
            <a:r>
              <a:rPr lang="zh-CN" altLang="en-US" dirty="0">
                <a:solidFill>
                  <a:schemeClr val="tx1">
                    <a:lumMod val="95000"/>
                    <a:lumOff val="5000"/>
                  </a:schemeClr>
                </a:solidFill>
                <a:cs typeface="+mn-ea"/>
                <a:sym typeface="+mn-lt"/>
              </a:rPr>
              <a:t>国内桥接试验中最常见的不良反应为中性粒细胞计数降低、丙氨酸氨基转移酶升高、天门冬氨酸氨基转移酶升高、白细胞计数降低、血小板计数降低、血乳酸脱氢酶升高、淋巴细胞计数降低、腹泻、皮疹、高尿酸血症、贫血和发热。</a:t>
            </a:r>
            <a:endParaRPr lang="en-US" altLang="zh-CN" dirty="0">
              <a:solidFill>
                <a:schemeClr val="tx1">
                  <a:lumMod val="95000"/>
                  <a:lumOff val="5000"/>
                </a:schemeClr>
              </a:solidFill>
              <a:cs typeface="+mn-ea"/>
              <a:sym typeface="+mn-lt"/>
            </a:endParaRPr>
          </a:p>
          <a:p>
            <a:pPr marL="742950" lvl="2" indent="-285750" algn="just">
              <a:lnSpc>
                <a:spcPct val="150000"/>
              </a:lnSpc>
              <a:buFont typeface="Wingdings" panose="05000000000000000000" pitchFamily="2" charset="2"/>
              <a:buChar char="u"/>
            </a:pPr>
            <a:endParaRPr lang="en-US" altLang="zh-CN" b="1" dirty="0">
              <a:solidFill>
                <a:schemeClr val="tx1">
                  <a:lumMod val="95000"/>
                  <a:lumOff val="5000"/>
                </a:schemeClr>
              </a:solidFill>
              <a:cs typeface="+mn-ea"/>
              <a:sym typeface="+mn-lt"/>
            </a:endParaRPr>
          </a:p>
          <a:p>
            <a:pPr marL="342900" lvl="1" indent="-342900" algn="just">
              <a:lnSpc>
                <a:spcPct val="150000"/>
              </a:lnSpc>
              <a:buFont typeface="Wingdings" panose="05000000000000000000" pitchFamily="2" charset="2"/>
              <a:buChar char="u"/>
            </a:pPr>
            <a:r>
              <a:rPr lang="zh-CN" altLang="en-US" sz="2000" b="1" dirty="0">
                <a:solidFill>
                  <a:schemeClr val="accent1"/>
                </a:solidFill>
                <a:cs typeface="+mn-ea"/>
                <a:sym typeface="+mn-lt"/>
              </a:rPr>
              <a:t>安全性方面优势与不足：</a:t>
            </a:r>
            <a:endParaRPr lang="en-US" altLang="zh-CN" sz="2000" b="1" dirty="0">
              <a:solidFill>
                <a:schemeClr val="accent1"/>
              </a:solidFill>
              <a:cs typeface="+mn-ea"/>
              <a:sym typeface="+mn-lt"/>
            </a:endParaRPr>
          </a:p>
          <a:p>
            <a:pPr marL="0" lvl="2" indent="266400" algn="just">
              <a:lnSpc>
                <a:spcPct val="150000"/>
              </a:lnSpc>
            </a:pPr>
            <a:r>
              <a:rPr lang="zh-CN" altLang="en-US" b="1" dirty="0">
                <a:solidFill>
                  <a:schemeClr val="accent1"/>
                </a:solidFill>
                <a:cs typeface="+mn-ea"/>
                <a:sym typeface="+mn-lt"/>
              </a:rPr>
              <a:t>优势：</a:t>
            </a:r>
            <a:r>
              <a:rPr lang="zh-CN" altLang="en-US" dirty="0">
                <a:solidFill>
                  <a:schemeClr val="tx1">
                    <a:lumMod val="95000"/>
                    <a:lumOff val="5000"/>
                  </a:schemeClr>
                </a:solidFill>
                <a:cs typeface="+mn-ea"/>
                <a:sym typeface="+mn-lt"/>
              </a:rPr>
              <a:t>桥接试验中无一例患者因治疗相关不良反应死亡，中国临床研究人群实施了</a:t>
            </a:r>
            <a:r>
              <a:rPr lang="zh-CN" altLang="en-US" dirty="0">
                <a:solidFill>
                  <a:prstClr val="black">
                    <a:lumMod val="95000"/>
                    <a:lumOff val="5000"/>
                  </a:prstClr>
                </a:solidFill>
                <a:cs typeface="+mn-ea"/>
                <a:sym typeface="+mn-lt"/>
              </a:rPr>
              <a:t>风险管理措施（暂停给药、剂量调整和机会性感染的预防）之后</a:t>
            </a:r>
            <a:r>
              <a:rPr lang="zh-CN" altLang="en-US" dirty="0">
                <a:solidFill>
                  <a:schemeClr val="tx1">
                    <a:lumMod val="95000"/>
                    <a:lumOff val="5000"/>
                  </a:schemeClr>
                </a:solidFill>
                <a:cs typeface="+mn-ea"/>
                <a:sym typeface="+mn-lt"/>
              </a:rPr>
              <a:t>，没有发生严重机会性感染；中国研究剂量调整和暂停给药人群占比均低于国外研究以及同类型</a:t>
            </a:r>
            <a:r>
              <a:rPr lang="en-US" altLang="zh-CN" dirty="0">
                <a:solidFill>
                  <a:schemeClr val="tx1">
                    <a:lumMod val="95000"/>
                    <a:lumOff val="5000"/>
                  </a:schemeClr>
                </a:solidFill>
                <a:cs typeface="+mn-ea"/>
                <a:sym typeface="+mn-lt"/>
              </a:rPr>
              <a:t>PI3K</a:t>
            </a:r>
            <a:r>
              <a:rPr lang="zh-CN" altLang="en-US" dirty="0">
                <a:solidFill>
                  <a:schemeClr val="tx1">
                    <a:lumMod val="95000"/>
                    <a:lumOff val="5000"/>
                  </a:schemeClr>
                </a:solidFill>
                <a:cs typeface="+mn-ea"/>
                <a:sym typeface="+mn-lt"/>
              </a:rPr>
              <a:t>抑制剂占比。</a:t>
            </a:r>
            <a:endParaRPr lang="en-US" altLang="zh-CN" dirty="0">
              <a:solidFill>
                <a:schemeClr val="tx1">
                  <a:lumMod val="95000"/>
                  <a:lumOff val="5000"/>
                </a:schemeClr>
              </a:solidFill>
              <a:cs typeface="+mn-ea"/>
              <a:sym typeface="+mn-lt"/>
            </a:endParaRPr>
          </a:p>
          <a:p>
            <a:pPr marL="0" lvl="2" indent="266400" algn="just">
              <a:lnSpc>
                <a:spcPct val="150000"/>
              </a:lnSpc>
            </a:pPr>
            <a:r>
              <a:rPr lang="zh-CN" altLang="en-US" b="1" dirty="0">
                <a:solidFill>
                  <a:schemeClr val="accent1"/>
                </a:solidFill>
                <a:cs typeface="+mn-ea"/>
                <a:sym typeface="+mn-lt"/>
              </a:rPr>
              <a:t>不足：</a:t>
            </a:r>
            <a:r>
              <a:rPr lang="zh-CN" altLang="en-US" dirty="0">
                <a:solidFill>
                  <a:schemeClr val="tx1">
                    <a:lumMod val="95000"/>
                    <a:lumOff val="5000"/>
                  </a:schemeClr>
                </a:solidFill>
                <a:cs typeface="+mn-ea"/>
                <a:sym typeface="+mn-lt"/>
              </a:rPr>
              <a:t>中国研究人群数量较少，安全性数据需要扩大样本量进一步观察。</a:t>
            </a:r>
            <a:endParaRPr lang="en-US" altLang="zh-CN" dirty="0">
              <a:solidFill>
                <a:schemeClr val="tx1">
                  <a:lumMod val="95000"/>
                  <a:lumOff val="5000"/>
                </a:schemeClr>
              </a:solidFill>
              <a:cs typeface="+mn-ea"/>
              <a:sym typeface="+mn-lt"/>
            </a:endParaRPr>
          </a:p>
        </p:txBody>
      </p:sp>
    </p:spTree>
    <p:extLst>
      <p:ext uri="{BB962C8B-B14F-4D97-AF65-F5344CB8AC3E}">
        <p14:creationId xmlns:p14="http://schemas.microsoft.com/office/powerpoint/2010/main" val="4120132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a:extLst>
              <a:ext uri="{FF2B5EF4-FFF2-40B4-BE49-F238E27FC236}">
                <a16:creationId xmlns:a16="http://schemas.microsoft.com/office/drawing/2014/main" id="{B5C26FC7-13B6-5FE9-88EA-4D8CC3554E2E}"/>
              </a:ext>
            </a:extLst>
          </p:cNvPr>
          <p:cNvSpPr>
            <a:spLocks noGrp="1"/>
          </p:cNvSpPr>
          <p:nvPr>
            <p:ph type="body" sz="quarter" idx="10"/>
          </p:nvPr>
        </p:nvSpPr>
        <p:spPr/>
        <p:txBody>
          <a:bodyPr/>
          <a:lstStyle/>
          <a:p>
            <a:r>
              <a:rPr lang="zh-CN" altLang="en-US" b="1" dirty="0">
                <a:cs typeface="+mn-ea"/>
                <a:sym typeface="+mn-lt"/>
              </a:rPr>
              <a:t>有效性</a:t>
            </a:r>
          </a:p>
        </p:txBody>
      </p:sp>
      <p:sp>
        <p:nvSpPr>
          <p:cNvPr id="5" name="文本占位符 4">
            <a:extLst>
              <a:ext uri="{FF2B5EF4-FFF2-40B4-BE49-F238E27FC236}">
                <a16:creationId xmlns:a16="http://schemas.microsoft.com/office/drawing/2014/main" id="{1C2DBD2F-8864-9996-00BF-AFEAF876871C}"/>
              </a:ext>
            </a:extLst>
          </p:cNvPr>
          <p:cNvSpPr>
            <a:spLocks noGrp="1"/>
          </p:cNvSpPr>
          <p:nvPr>
            <p:ph type="body" sz="quarter" idx="11"/>
          </p:nvPr>
        </p:nvSpPr>
        <p:spPr/>
        <p:txBody>
          <a:bodyPr/>
          <a:lstStyle/>
          <a:p>
            <a:r>
              <a:rPr lang="en-US" altLang="zh-CN" dirty="0">
                <a:latin typeface="+mn-lt"/>
                <a:cs typeface="+mn-ea"/>
                <a:sym typeface="+mn-lt"/>
              </a:rPr>
              <a:t>Validity</a:t>
            </a:r>
            <a:endParaRPr lang="zh-CN" altLang="en-US" dirty="0">
              <a:latin typeface="+mn-lt"/>
              <a:cs typeface="+mn-ea"/>
              <a:sym typeface="+mn-lt"/>
            </a:endParaRPr>
          </a:p>
        </p:txBody>
      </p:sp>
      <p:sp>
        <p:nvSpPr>
          <p:cNvPr id="6" name="文本占位符 5">
            <a:extLst>
              <a:ext uri="{FF2B5EF4-FFF2-40B4-BE49-F238E27FC236}">
                <a16:creationId xmlns:a16="http://schemas.microsoft.com/office/drawing/2014/main" id="{E855CF6D-9A29-E0DA-D989-C1239FFD28D6}"/>
              </a:ext>
            </a:extLst>
          </p:cNvPr>
          <p:cNvSpPr>
            <a:spLocks noGrp="1"/>
          </p:cNvSpPr>
          <p:nvPr>
            <p:ph type="body" sz="quarter" idx="12"/>
          </p:nvPr>
        </p:nvSpPr>
        <p:spPr/>
        <p:txBody>
          <a:bodyPr/>
          <a:lstStyle/>
          <a:p>
            <a:r>
              <a:rPr lang="en-US" altLang="zh-CN" dirty="0">
                <a:latin typeface="+mn-lt"/>
                <a:cs typeface="+mn-ea"/>
                <a:sym typeface="+mn-lt"/>
              </a:rPr>
              <a:t>03</a:t>
            </a:r>
            <a:endParaRPr lang="zh-CN" altLang="en-US" dirty="0">
              <a:latin typeface="+mn-lt"/>
              <a:cs typeface="+mn-ea"/>
              <a:sym typeface="+mn-lt"/>
            </a:endParaRPr>
          </a:p>
        </p:txBody>
      </p:sp>
      <p:graphicFrame>
        <p:nvGraphicFramePr>
          <p:cNvPr id="3" name="表格 2">
            <a:extLst>
              <a:ext uri="{FF2B5EF4-FFF2-40B4-BE49-F238E27FC236}">
                <a16:creationId xmlns:a16="http://schemas.microsoft.com/office/drawing/2014/main" id="{2B0D9389-A06F-E37E-649C-F98B9800F9C4}"/>
              </a:ext>
            </a:extLst>
          </p:cNvPr>
          <p:cNvGraphicFramePr>
            <a:graphicFrameLocks noGrp="1"/>
          </p:cNvGraphicFramePr>
          <p:nvPr/>
        </p:nvGraphicFramePr>
        <p:xfrm>
          <a:off x="1225485" y="1348033"/>
          <a:ext cx="10252467" cy="4713404"/>
        </p:xfrm>
        <a:graphic>
          <a:graphicData uri="http://schemas.openxmlformats.org/drawingml/2006/table">
            <a:tbl>
              <a:tblPr firstRow="1" firstCol="1" bandRow="1">
                <a:tableStyleId>{6E25E649-3F16-4E02-A733-19D2CDBF48F0}</a:tableStyleId>
              </a:tblPr>
              <a:tblGrid>
                <a:gridCol w="1233619">
                  <a:extLst>
                    <a:ext uri="{9D8B030D-6E8A-4147-A177-3AD203B41FA5}">
                      <a16:colId xmlns:a16="http://schemas.microsoft.com/office/drawing/2014/main" val="1496014724"/>
                    </a:ext>
                  </a:extLst>
                </a:gridCol>
                <a:gridCol w="941664">
                  <a:extLst>
                    <a:ext uri="{9D8B030D-6E8A-4147-A177-3AD203B41FA5}">
                      <a16:colId xmlns:a16="http://schemas.microsoft.com/office/drawing/2014/main" val="37280578"/>
                    </a:ext>
                  </a:extLst>
                </a:gridCol>
                <a:gridCol w="8077184">
                  <a:extLst>
                    <a:ext uri="{9D8B030D-6E8A-4147-A177-3AD203B41FA5}">
                      <a16:colId xmlns:a16="http://schemas.microsoft.com/office/drawing/2014/main" val="325410340"/>
                    </a:ext>
                  </a:extLst>
                </a:gridCol>
              </a:tblGrid>
              <a:tr h="455379">
                <a:tc>
                  <a:txBody>
                    <a:bodyPr/>
                    <a:lstStyle/>
                    <a:p>
                      <a:pPr algn="ctr">
                        <a:lnSpc>
                          <a:spcPct val="150000"/>
                        </a:lnSpc>
                      </a:pPr>
                      <a:r>
                        <a:rPr lang="zh-CN" sz="1400" b="1" kern="100" dirty="0">
                          <a:effectLst/>
                          <a:latin typeface="+mn-lt"/>
                          <a:ea typeface="+mn-ea"/>
                          <a:cs typeface="+mn-ea"/>
                          <a:sym typeface="+mn-lt"/>
                        </a:rPr>
                        <a:t>试验类型</a:t>
                      </a:r>
                      <a:endParaRPr lang="zh-CN" sz="2400" b="1" kern="100" dirty="0">
                        <a:effectLst/>
                        <a:latin typeface="+mn-lt"/>
                        <a:ea typeface="+mn-ea"/>
                        <a:cs typeface="+mn-ea"/>
                        <a:sym typeface="+mn-lt"/>
                      </a:endParaRPr>
                    </a:p>
                  </a:txBody>
                  <a:tcPr marL="56048" marR="56048" marT="0" marB="0" anchor="ctr">
                    <a:solidFill>
                      <a:srgbClr val="223F62"/>
                    </a:solidFill>
                  </a:tcPr>
                </a:tc>
                <a:tc>
                  <a:txBody>
                    <a:bodyPr/>
                    <a:lstStyle/>
                    <a:p>
                      <a:pPr algn="ctr">
                        <a:lnSpc>
                          <a:spcPct val="150000"/>
                        </a:lnSpc>
                      </a:pPr>
                      <a:r>
                        <a:rPr lang="zh-CN" sz="1400" b="1" kern="100" dirty="0">
                          <a:effectLst/>
                          <a:latin typeface="+mn-lt"/>
                          <a:ea typeface="+mn-ea"/>
                          <a:cs typeface="+mn-ea"/>
                          <a:sym typeface="+mn-lt"/>
                        </a:rPr>
                        <a:t>试验阶段</a:t>
                      </a:r>
                      <a:endParaRPr lang="zh-CN" sz="2400" b="1" kern="100" dirty="0">
                        <a:effectLst/>
                        <a:latin typeface="+mn-lt"/>
                        <a:ea typeface="+mn-ea"/>
                        <a:cs typeface="+mn-ea"/>
                        <a:sym typeface="+mn-lt"/>
                      </a:endParaRPr>
                    </a:p>
                  </a:txBody>
                  <a:tcPr marL="56048" marR="56048" marT="0" marB="0" anchor="ctr">
                    <a:solidFill>
                      <a:srgbClr val="223F62"/>
                    </a:solidFill>
                  </a:tcPr>
                </a:tc>
                <a:tc>
                  <a:txBody>
                    <a:bodyPr/>
                    <a:lstStyle/>
                    <a:p>
                      <a:pPr algn="ctr">
                        <a:lnSpc>
                          <a:spcPct val="150000"/>
                        </a:lnSpc>
                      </a:pPr>
                      <a:r>
                        <a:rPr lang="zh-CN" altLang="en-US" sz="1400" b="1" kern="100" dirty="0">
                          <a:effectLst/>
                          <a:latin typeface="+mn-lt"/>
                          <a:ea typeface="+mn-ea"/>
                          <a:cs typeface="+mn-ea"/>
                          <a:sym typeface="+mn-lt"/>
                        </a:rPr>
                        <a:t>有效性</a:t>
                      </a:r>
                      <a:endParaRPr lang="zh-CN" sz="2400" b="1" kern="100" dirty="0">
                        <a:effectLst/>
                        <a:latin typeface="+mn-lt"/>
                        <a:ea typeface="+mn-ea"/>
                        <a:cs typeface="+mn-ea"/>
                        <a:sym typeface="+mn-lt"/>
                      </a:endParaRPr>
                    </a:p>
                  </a:txBody>
                  <a:tcPr marL="56048" marR="56048" marT="0" marB="0" anchor="ctr">
                    <a:solidFill>
                      <a:srgbClr val="223F62"/>
                    </a:solidFill>
                  </a:tcPr>
                </a:tc>
                <a:extLst>
                  <a:ext uri="{0D108BD9-81ED-4DB2-BD59-A6C34878D82A}">
                    <a16:rowId xmlns:a16="http://schemas.microsoft.com/office/drawing/2014/main" val="3653596018"/>
                  </a:ext>
                </a:extLst>
              </a:tr>
              <a:tr h="851605">
                <a:tc rowSpan="5">
                  <a:txBody>
                    <a:bodyPr/>
                    <a:lstStyle/>
                    <a:p>
                      <a:pPr algn="ctr">
                        <a:lnSpc>
                          <a:spcPct val="150000"/>
                        </a:lnSpc>
                      </a:pPr>
                      <a:r>
                        <a:rPr lang="zh-CN" sz="1400" kern="100" dirty="0">
                          <a:solidFill>
                            <a:schemeClr val="tx1"/>
                          </a:solidFill>
                          <a:effectLst/>
                          <a:latin typeface="+mn-lt"/>
                          <a:ea typeface="+mn-ea"/>
                          <a:cs typeface="+mn-ea"/>
                          <a:sym typeface="+mn-lt"/>
                        </a:rPr>
                        <a:t>单臂临床试验</a:t>
                      </a:r>
                    </a:p>
                  </a:txBody>
                  <a:tcPr marL="56048" marR="56048" marT="0" marB="0" anchor="ctr">
                    <a:lnR w="12700" cap="flat" cmpd="sng" algn="ctr">
                      <a:solidFill>
                        <a:schemeClr val="tx1"/>
                      </a:solidFill>
                      <a:prstDash val="solid"/>
                      <a:round/>
                      <a:headEnd type="none" w="med" len="med"/>
                      <a:tailEnd type="none" w="med" len="med"/>
                    </a:lnR>
                    <a:solidFill>
                      <a:schemeClr val="bg1"/>
                    </a:solidFill>
                  </a:tcPr>
                </a:tc>
                <a:tc>
                  <a:txBody>
                    <a:bodyPr/>
                    <a:lstStyle/>
                    <a:p>
                      <a:pPr algn="ctr">
                        <a:lnSpc>
                          <a:spcPct val="150000"/>
                        </a:lnSpc>
                      </a:pPr>
                      <a:r>
                        <a:rPr lang="zh-CN" sz="1400" kern="100" dirty="0">
                          <a:solidFill>
                            <a:schemeClr val="tx1"/>
                          </a:solidFill>
                          <a:effectLst/>
                          <a:latin typeface="+mn-lt"/>
                          <a:ea typeface="+mn-ea"/>
                          <a:cs typeface="+mn-ea"/>
                          <a:sym typeface="+mn-lt"/>
                        </a:rPr>
                        <a:t>上市前</a:t>
                      </a:r>
                      <a:endParaRPr lang="zh-CN" sz="2400" kern="100" dirty="0">
                        <a:solidFill>
                          <a:schemeClr val="tx1"/>
                        </a:solidFill>
                        <a:effectLst/>
                        <a:latin typeface="+mn-lt"/>
                        <a:ea typeface="+mn-ea"/>
                        <a:cs typeface="+mn-ea"/>
                        <a:sym typeface="+mn-lt"/>
                      </a:endParaRPr>
                    </a:p>
                  </a:txBody>
                  <a:tcPr marL="56048" marR="560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pPr>
                      <a:r>
                        <a:rPr lang="zh-CN" altLang="en-US" sz="1200" kern="100" dirty="0">
                          <a:effectLst/>
                          <a:latin typeface="+mn-lt"/>
                          <a:ea typeface="+mn-ea"/>
                          <a:cs typeface="+mn-ea"/>
                          <a:sym typeface="+mn-lt"/>
                        </a:rPr>
                        <a:t>研究入组</a:t>
                      </a:r>
                      <a:r>
                        <a:rPr lang="en-US" sz="1200" kern="100" dirty="0">
                          <a:effectLst/>
                          <a:latin typeface="+mn-lt"/>
                          <a:ea typeface="+mn-ea"/>
                          <a:cs typeface="+mn-ea"/>
                          <a:sym typeface="+mn-lt"/>
                        </a:rPr>
                        <a:t>129</a:t>
                      </a:r>
                      <a:r>
                        <a:rPr lang="zh-CN" sz="1200" kern="100" dirty="0">
                          <a:effectLst/>
                          <a:latin typeface="+mn-lt"/>
                          <a:ea typeface="+mn-ea"/>
                          <a:cs typeface="+mn-ea"/>
                          <a:sym typeface="+mn-lt"/>
                        </a:rPr>
                        <a:t>例患者，其中滤泡淋巴瘤（</a:t>
                      </a:r>
                      <a:r>
                        <a:rPr lang="en-US" sz="1200" kern="100" dirty="0">
                          <a:effectLst/>
                          <a:latin typeface="+mn-lt"/>
                          <a:ea typeface="+mn-ea"/>
                          <a:cs typeface="+mn-ea"/>
                          <a:sym typeface="+mn-lt"/>
                        </a:rPr>
                        <a:t>FL</a:t>
                      </a:r>
                      <a:r>
                        <a:rPr lang="zh-CN" sz="1200" kern="100" dirty="0">
                          <a:effectLst/>
                          <a:latin typeface="+mn-lt"/>
                          <a:ea typeface="+mn-ea"/>
                          <a:cs typeface="+mn-ea"/>
                          <a:sym typeface="+mn-lt"/>
                        </a:rPr>
                        <a:t>）患者</a:t>
                      </a:r>
                      <a:r>
                        <a:rPr lang="en-US" sz="1200" kern="100" dirty="0">
                          <a:effectLst/>
                          <a:latin typeface="+mn-lt"/>
                          <a:ea typeface="+mn-ea"/>
                          <a:cs typeface="+mn-ea"/>
                          <a:sym typeface="+mn-lt"/>
                        </a:rPr>
                        <a:t>83</a:t>
                      </a:r>
                      <a:r>
                        <a:rPr lang="zh-CN" sz="1200" kern="100" dirty="0">
                          <a:effectLst/>
                          <a:latin typeface="+mn-lt"/>
                          <a:ea typeface="+mn-ea"/>
                          <a:cs typeface="+mn-ea"/>
                          <a:sym typeface="+mn-lt"/>
                        </a:rPr>
                        <a:t>例，客观缓解率为</a:t>
                      </a:r>
                      <a:r>
                        <a:rPr lang="en-US" sz="1200" kern="100" dirty="0">
                          <a:effectLst/>
                          <a:latin typeface="+mn-lt"/>
                          <a:ea typeface="+mn-ea"/>
                          <a:cs typeface="+mn-ea"/>
                          <a:sym typeface="+mn-lt"/>
                        </a:rPr>
                        <a:t>42.2%</a:t>
                      </a:r>
                      <a:r>
                        <a:rPr lang="zh-CN" altLang="en-US" sz="1200" kern="100" dirty="0">
                          <a:effectLst/>
                          <a:latin typeface="+mn-lt"/>
                          <a:ea typeface="+mn-ea"/>
                          <a:cs typeface="+mn-ea"/>
                          <a:sym typeface="+mn-lt"/>
                        </a:rPr>
                        <a:t>，</a:t>
                      </a:r>
                      <a:r>
                        <a:rPr lang="zh-CN" sz="1200" kern="100" dirty="0">
                          <a:effectLst/>
                          <a:latin typeface="+mn-lt"/>
                          <a:ea typeface="+mn-ea"/>
                          <a:cs typeface="+mn-ea"/>
                          <a:sym typeface="+mn-lt"/>
                        </a:rPr>
                        <a:t>中位无进展生存期为</a:t>
                      </a:r>
                      <a:r>
                        <a:rPr lang="en-US" sz="1200" kern="100" dirty="0">
                          <a:effectLst/>
                          <a:latin typeface="+mn-lt"/>
                          <a:ea typeface="+mn-ea"/>
                          <a:cs typeface="+mn-ea"/>
                          <a:sym typeface="+mn-lt"/>
                        </a:rPr>
                        <a:t>9.5</a:t>
                      </a:r>
                      <a:r>
                        <a:rPr lang="zh-CN" sz="1200" kern="100" dirty="0">
                          <a:effectLst/>
                          <a:latin typeface="+mn-lt"/>
                          <a:ea typeface="+mn-ea"/>
                          <a:cs typeface="+mn-ea"/>
                          <a:sym typeface="+mn-lt"/>
                        </a:rPr>
                        <a:t>个月，中位总生存期为</a:t>
                      </a:r>
                      <a:r>
                        <a:rPr lang="en-US" sz="1200" kern="100" dirty="0">
                          <a:effectLst/>
                          <a:latin typeface="+mn-lt"/>
                          <a:ea typeface="+mn-ea"/>
                          <a:cs typeface="+mn-ea"/>
                          <a:sym typeface="+mn-lt"/>
                        </a:rPr>
                        <a:t>28.9</a:t>
                      </a:r>
                      <a:r>
                        <a:rPr lang="zh-CN" sz="1200" kern="100" dirty="0">
                          <a:effectLst/>
                          <a:latin typeface="+mn-lt"/>
                          <a:ea typeface="+mn-ea"/>
                          <a:cs typeface="+mn-ea"/>
                          <a:sym typeface="+mn-lt"/>
                        </a:rPr>
                        <a:t>个</a:t>
                      </a:r>
                      <a:r>
                        <a:rPr lang="zh-CN" altLang="en-US" sz="1200" kern="100" dirty="0">
                          <a:effectLst/>
                          <a:latin typeface="+mn-lt"/>
                          <a:ea typeface="+mn-ea"/>
                          <a:cs typeface="+mn-ea"/>
                          <a:sym typeface="+mn-lt"/>
                        </a:rPr>
                        <a:t>月；</a:t>
                      </a:r>
                      <a:r>
                        <a:rPr lang="zh-CN" altLang="en-US" sz="1200" b="1" kern="100" dirty="0">
                          <a:effectLst/>
                          <a:latin typeface="+mn-lt"/>
                          <a:ea typeface="+mn-ea"/>
                          <a:cs typeface="+mn-ea"/>
                          <a:sym typeface="+mn-lt"/>
                        </a:rPr>
                        <a:t>国外注册研究显示口服度维利塞治疗复发难治性</a:t>
                      </a:r>
                      <a:r>
                        <a:rPr lang="en-US" altLang="zh-CN" sz="1200" b="1" kern="100" dirty="0">
                          <a:effectLst/>
                          <a:latin typeface="+mn-lt"/>
                          <a:ea typeface="+mn-ea"/>
                          <a:cs typeface="+mn-ea"/>
                          <a:sym typeface="+mn-lt"/>
                        </a:rPr>
                        <a:t>FL</a:t>
                      </a:r>
                      <a:r>
                        <a:rPr lang="zh-CN" altLang="en-US" sz="1200" b="1" kern="100" dirty="0">
                          <a:effectLst/>
                          <a:latin typeface="+mn-lt"/>
                          <a:ea typeface="+mn-ea"/>
                          <a:cs typeface="+mn-ea"/>
                          <a:sym typeface="+mn-lt"/>
                        </a:rPr>
                        <a:t>显示较好的疗效和可管理的安全性。</a:t>
                      </a:r>
                      <a:endParaRPr lang="zh-CN" sz="1200" b="1" kern="100" dirty="0">
                        <a:effectLst/>
                        <a:latin typeface="+mn-lt"/>
                        <a:ea typeface="+mn-ea"/>
                        <a:cs typeface="+mn-ea"/>
                        <a:sym typeface="+mn-lt"/>
                      </a:endParaRPr>
                    </a:p>
                  </a:txBody>
                  <a:tcPr marL="56048" marR="56048"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66572105"/>
                  </a:ext>
                </a:extLst>
              </a:tr>
              <a:tr h="851605">
                <a:tc vMerge="1">
                  <a:txBody>
                    <a:bodyPr/>
                    <a:lstStyle/>
                    <a:p>
                      <a:pPr algn="ctr">
                        <a:lnSpc>
                          <a:spcPct val="150000"/>
                        </a:lnSpc>
                      </a:pPr>
                      <a:r>
                        <a:rPr lang="zh-CN" sz="1600" kern="100" dirty="0">
                          <a:effectLst/>
                          <a:latin typeface="+mn-ea"/>
                          <a:ea typeface="+mn-ea"/>
                        </a:rPr>
                        <a:t>单臂临床试验</a:t>
                      </a:r>
                      <a:endParaRPr lang="zh-CN" sz="2800" kern="100" dirty="0">
                        <a:effectLst/>
                        <a:latin typeface="+mn-ea"/>
                        <a:ea typeface="+mn-ea"/>
                        <a:cs typeface="Times New Roman" panose="02020603050405020304" pitchFamily="18" charset="0"/>
                      </a:endParaRPr>
                    </a:p>
                  </a:txBody>
                  <a:tcPr marL="56048" marR="56048" marT="0" marB="0" anchor="ctr"/>
                </a:tc>
                <a:tc>
                  <a:txBody>
                    <a:bodyPr/>
                    <a:lstStyle/>
                    <a:p>
                      <a:pPr algn="ctr">
                        <a:lnSpc>
                          <a:spcPct val="150000"/>
                        </a:lnSpc>
                      </a:pPr>
                      <a:r>
                        <a:rPr lang="zh-CN" sz="1400" kern="100" dirty="0">
                          <a:solidFill>
                            <a:schemeClr val="tx1"/>
                          </a:solidFill>
                          <a:effectLst/>
                          <a:latin typeface="+mn-lt"/>
                          <a:ea typeface="+mn-ea"/>
                          <a:cs typeface="+mn-ea"/>
                          <a:sym typeface="+mn-lt"/>
                        </a:rPr>
                        <a:t>上市前</a:t>
                      </a:r>
                      <a:endParaRPr lang="zh-CN" sz="2400" kern="100" dirty="0">
                        <a:solidFill>
                          <a:schemeClr val="tx1"/>
                        </a:solidFill>
                        <a:effectLst/>
                        <a:latin typeface="+mn-lt"/>
                        <a:ea typeface="+mn-ea"/>
                        <a:cs typeface="+mn-ea"/>
                        <a:sym typeface="+mn-lt"/>
                      </a:endParaRPr>
                    </a:p>
                  </a:txBody>
                  <a:tcPr marL="56048" marR="560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pPr>
                      <a:r>
                        <a:rPr lang="zh-CN" sz="1200" kern="100" dirty="0">
                          <a:effectLst/>
                          <a:latin typeface="+mn-lt"/>
                          <a:ea typeface="+mn-ea"/>
                          <a:cs typeface="+mn-ea"/>
                          <a:sym typeface="+mn-lt"/>
                        </a:rPr>
                        <a:t>研究入组</a:t>
                      </a:r>
                      <a:r>
                        <a:rPr lang="en-US" sz="1200" kern="100" dirty="0">
                          <a:effectLst/>
                          <a:latin typeface="+mn-lt"/>
                          <a:ea typeface="+mn-ea"/>
                          <a:cs typeface="+mn-ea"/>
                          <a:sym typeface="+mn-lt"/>
                        </a:rPr>
                        <a:t>23</a:t>
                      </a:r>
                      <a:r>
                        <a:rPr lang="zh-CN" sz="1200" kern="100" dirty="0">
                          <a:effectLst/>
                          <a:latin typeface="+mn-lt"/>
                          <a:ea typeface="+mn-ea"/>
                          <a:cs typeface="+mn-ea"/>
                          <a:sym typeface="+mn-lt"/>
                        </a:rPr>
                        <a:t>例患者，复发难治性滤泡性淋巴瘤受试者的独立评审委员会评估的客观缓解率为</a:t>
                      </a:r>
                      <a:r>
                        <a:rPr lang="en-US" sz="1200" kern="100" dirty="0">
                          <a:effectLst/>
                          <a:latin typeface="+mn-lt"/>
                          <a:ea typeface="+mn-ea"/>
                          <a:cs typeface="+mn-ea"/>
                          <a:sym typeface="+mn-lt"/>
                        </a:rPr>
                        <a:t>95.2%</a:t>
                      </a:r>
                      <a:r>
                        <a:rPr lang="zh-CN" sz="1200" kern="100" dirty="0">
                          <a:effectLst/>
                          <a:latin typeface="+mn-lt"/>
                          <a:ea typeface="+mn-ea"/>
                          <a:cs typeface="+mn-ea"/>
                          <a:sym typeface="+mn-lt"/>
                        </a:rPr>
                        <a:t>，完全缓解率为</a:t>
                      </a:r>
                      <a:r>
                        <a:rPr lang="en-US" sz="1200" kern="100" dirty="0">
                          <a:effectLst/>
                          <a:latin typeface="+mn-lt"/>
                          <a:ea typeface="+mn-ea"/>
                          <a:cs typeface="+mn-ea"/>
                          <a:sym typeface="+mn-lt"/>
                        </a:rPr>
                        <a:t>52.4%</a:t>
                      </a:r>
                      <a:r>
                        <a:rPr lang="zh-CN" sz="1200" kern="100" dirty="0">
                          <a:effectLst/>
                          <a:latin typeface="+mn-lt"/>
                          <a:ea typeface="+mn-ea"/>
                          <a:cs typeface="+mn-ea"/>
                          <a:sym typeface="+mn-lt"/>
                        </a:rPr>
                        <a:t>。中位无进展生存期为</a:t>
                      </a:r>
                      <a:r>
                        <a:rPr lang="en-US" sz="1200" kern="100" dirty="0">
                          <a:effectLst/>
                          <a:latin typeface="+mn-lt"/>
                          <a:ea typeface="+mn-ea"/>
                          <a:cs typeface="+mn-ea"/>
                          <a:sym typeface="+mn-lt"/>
                        </a:rPr>
                        <a:t>18.86 </a:t>
                      </a:r>
                      <a:r>
                        <a:rPr lang="zh-CN" sz="1200" kern="100" dirty="0">
                          <a:effectLst/>
                          <a:latin typeface="+mn-lt"/>
                          <a:ea typeface="+mn-ea"/>
                          <a:cs typeface="+mn-ea"/>
                          <a:sym typeface="+mn-lt"/>
                        </a:rPr>
                        <a:t>个月；</a:t>
                      </a:r>
                      <a:r>
                        <a:rPr lang="zh-CN" altLang="en-US" sz="1200" b="1" kern="100" dirty="0">
                          <a:effectLst/>
                          <a:latin typeface="+mn-lt"/>
                          <a:ea typeface="+mn-ea"/>
                          <a:cs typeface="+mn-ea"/>
                          <a:sym typeface="+mn-lt"/>
                        </a:rPr>
                        <a:t>国内桥接研究在中国患者中观察到了更好的疗效和安全性，具有较高的获益风险比。 </a:t>
                      </a:r>
                      <a:endParaRPr lang="zh-CN" sz="1200" b="1" kern="100" dirty="0">
                        <a:effectLst/>
                        <a:latin typeface="+mn-lt"/>
                        <a:ea typeface="+mn-ea"/>
                        <a:cs typeface="+mn-ea"/>
                        <a:sym typeface="+mn-lt"/>
                      </a:endParaRPr>
                    </a:p>
                  </a:txBody>
                  <a:tcPr marL="56048" marR="56048"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3628831"/>
                  </a:ext>
                </a:extLst>
              </a:tr>
              <a:tr h="851605">
                <a:tc vMerge="1">
                  <a:txBody>
                    <a:bodyPr/>
                    <a:lstStyle/>
                    <a:p>
                      <a:pPr algn="ctr">
                        <a:lnSpc>
                          <a:spcPct val="150000"/>
                        </a:lnSpc>
                      </a:pPr>
                      <a:r>
                        <a:rPr lang="zh-CN" sz="1600" kern="100" dirty="0">
                          <a:effectLst/>
                          <a:latin typeface="+mn-ea"/>
                          <a:ea typeface="+mn-ea"/>
                        </a:rPr>
                        <a:t>单臂临床试验</a:t>
                      </a:r>
                      <a:endParaRPr lang="zh-CN" sz="2800" kern="100" dirty="0">
                        <a:effectLst/>
                        <a:latin typeface="+mn-ea"/>
                        <a:ea typeface="+mn-ea"/>
                        <a:cs typeface="Times New Roman" panose="02020603050405020304" pitchFamily="18" charset="0"/>
                      </a:endParaRPr>
                    </a:p>
                  </a:txBody>
                  <a:tcPr marL="56048" marR="56048" marT="0" marB="0" anchor="ctr"/>
                </a:tc>
                <a:tc>
                  <a:txBody>
                    <a:bodyPr/>
                    <a:lstStyle/>
                    <a:p>
                      <a:pPr algn="ctr">
                        <a:lnSpc>
                          <a:spcPct val="150000"/>
                        </a:lnSpc>
                      </a:pPr>
                      <a:r>
                        <a:rPr lang="zh-CN" sz="1400" kern="100" dirty="0">
                          <a:solidFill>
                            <a:schemeClr val="tx1"/>
                          </a:solidFill>
                          <a:effectLst/>
                          <a:latin typeface="+mn-lt"/>
                          <a:ea typeface="+mn-ea"/>
                          <a:cs typeface="+mn-ea"/>
                          <a:sym typeface="+mn-lt"/>
                        </a:rPr>
                        <a:t>上市后</a:t>
                      </a:r>
                      <a:endParaRPr lang="zh-CN" sz="2400" kern="100" dirty="0">
                        <a:solidFill>
                          <a:schemeClr val="tx1"/>
                        </a:solidFill>
                        <a:effectLst/>
                        <a:latin typeface="+mn-lt"/>
                        <a:ea typeface="+mn-ea"/>
                        <a:cs typeface="+mn-ea"/>
                        <a:sym typeface="+mn-lt"/>
                      </a:endParaRPr>
                    </a:p>
                  </a:txBody>
                  <a:tcPr marL="56048" marR="560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pPr>
                      <a:r>
                        <a:rPr lang="zh-CN" altLang="en-US" sz="1200" kern="100" dirty="0">
                          <a:effectLst/>
                          <a:latin typeface="+mn-lt"/>
                          <a:ea typeface="+mn-ea"/>
                          <a:cs typeface="+mn-ea"/>
                          <a:sym typeface="+mn-lt"/>
                        </a:rPr>
                        <a:t>研究入组</a:t>
                      </a:r>
                      <a:r>
                        <a:rPr lang="en-US" altLang="zh-CN" sz="1200" kern="100" dirty="0">
                          <a:effectLst/>
                          <a:latin typeface="+mn-lt"/>
                          <a:ea typeface="+mn-ea"/>
                          <a:cs typeface="+mn-ea"/>
                          <a:sym typeface="+mn-lt"/>
                        </a:rPr>
                        <a:t>46</a:t>
                      </a:r>
                      <a:r>
                        <a:rPr lang="zh-CN" altLang="en-US" sz="1200" kern="100" dirty="0">
                          <a:effectLst/>
                          <a:latin typeface="+mn-lt"/>
                          <a:ea typeface="+mn-ea"/>
                          <a:cs typeface="+mn-ea"/>
                          <a:sym typeface="+mn-lt"/>
                        </a:rPr>
                        <a:t>例，</a:t>
                      </a:r>
                      <a:r>
                        <a:rPr lang="zh-CN" sz="1200" kern="100" dirty="0">
                          <a:effectLst/>
                          <a:latin typeface="+mn-lt"/>
                          <a:ea typeface="+mn-ea"/>
                          <a:cs typeface="+mn-ea"/>
                          <a:sym typeface="+mn-lt"/>
                        </a:rPr>
                        <a:t>总有效率为</a:t>
                      </a:r>
                      <a:r>
                        <a:rPr lang="en-US" sz="1200" kern="100" dirty="0">
                          <a:effectLst/>
                          <a:latin typeface="+mn-lt"/>
                          <a:ea typeface="+mn-ea"/>
                          <a:cs typeface="+mn-ea"/>
                          <a:sym typeface="+mn-lt"/>
                        </a:rPr>
                        <a:t>71.8%</a:t>
                      </a:r>
                      <a:r>
                        <a:rPr lang="zh-CN" sz="1200" kern="100" dirty="0">
                          <a:effectLst/>
                          <a:latin typeface="+mn-lt"/>
                          <a:ea typeface="+mn-ea"/>
                          <a:cs typeface="+mn-ea"/>
                          <a:sym typeface="+mn-lt"/>
                        </a:rPr>
                        <a:t>。中位无进展生存期为</a:t>
                      </a:r>
                      <a:r>
                        <a:rPr lang="en-US" sz="1200" kern="100" dirty="0">
                          <a:effectLst/>
                          <a:latin typeface="+mn-lt"/>
                          <a:ea typeface="+mn-ea"/>
                          <a:cs typeface="+mn-ea"/>
                          <a:sym typeface="+mn-lt"/>
                        </a:rPr>
                        <a:t>13.7</a:t>
                      </a:r>
                      <a:r>
                        <a:rPr lang="zh-CN" sz="1200" kern="100" dirty="0">
                          <a:effectLst/>
                          <a:latin typeface="+mn-lt"/>
                          <a:ea typeface="+mn-ea"/>
                          <a:cs typeface="+mn-ea"/>
                          <a:sym typeface="+mn-lt"/>
                        </a:rPr>
                        <a:t>个月，中位总生存期尚未达到。在度维利塞</a:t>
                      </a:r>
                      <a:r>
                        <a:rPr lang="en-US" sz="1200" kern="100" dirty="0">
                          <a:effectLst/>
                          <a:latin typeface="+mn-lt"/>
                          <a:ea typeface="+mn-ea"/>
                          <a:cs typeface="+mn-ea"/>
                          <a:sym typeface="+mn-lt"/>
                        </a:rPr>
                        <a:t> +</a:t>
                      </a:r>
                      <a:r>
                        <a:rPr lang="zh-CN" sz="1200" kern="100" dirty="0">
                          <a:effectLst/>
                          <a:latin typeface="+mn-lt"/>
                          <a:ea typeface="+mn-ea"/>
                          <a:cs typeface="+mn-ea"/>
                          <a:sym typeface="+mn-lt"/>
                        </a:rPr>
                        <a:t>利妥昔单抗中，达到了</a:t>
                      </a:r>
                      <a:r>
                        <a:rPr lang="en-US" sz="1200" kern="100" dirty="0">
                          <a:effectLst/>
                          <a:latin typeface="+mn-lt"/>
                          <a:ea typeface="+mn-ea"/>
                          <a:cs typeface="+mn-ea"/>
                          <a:sym typeface="+mn-lt"/>
                        </a:rPr>
                        <a:t>78.3%</a:t>
                      </a:r>
                      <a:r>
                        <a:rPr lang="zh-CN" sz="1200" kern="100" dirty="0">
                          <a:effectLst/>
                          <a:latin typeface="+mn-lt"/>
                          <a:ea typeface="+mn-ea"/>
                          <a:cs typeface="+mn-ea"/>
                          <a:sym typeface="+mn-lt"/>
                        </a:rPr>
                        <a:t>的客观缓解率；</a:t>
                      </a:r>
                      <a:r>
                        <a:rPr lang="zh-CN" altLang="en-US" sz="1200" kern="100" dirty="0">
                          <a:effectLst/>
                          <a:latin typeface="+mn-lt"/>
                          <a:ea typeface="+mn-ea"/>
                          <a:cs typeface="+mn-ea"/>
                          <a:sym typeface="+mn-lt"/>
                        </a:rPr>
                        <a:t>其中</a:t>
                      </a:r>
                      <a:r>
                        <a:rPr lang="zh-CN" sz="1200" kern="100" dirty="0">
                          <a:effectLst/>
                          <a:latin typeface="+mn-lt"/>
                          <a:ea typeface="+mn-ea"/>
                          <a:cs typeface="+mn-ea"/>
                          <a:sym typeface="+mn-lt"/>
                        </a:rPr>
                        <a:t>非霍奇金淋巴瘤（含滤泡性淋巴瘤）患者的客观缓解率为</a:t>
                      </a:r>
                      <a:r>
                        <a:rPr lang="en-US" sz="1200" kern="100" dirty="0">
                          <a:effectLst/>
                          <a:latin typeface="+mn-lt"/>
                          <a:ea typeface="+mn-ea"/>
                          <a:cs typeface="+mn-ea"/>
                          <a:sym typeface="+mn-lt"/>
                        </a:rPr>
                        <a:t>71.4%</a:t>
                      </a:r>
                      <a:r>
                        <a:rPr lang="zh-CN" altLang="en-US" sz="1200" kern="100" dirty="0">
                          <a:effectLst/>
                          <a:latin typeface="+mn-lt"/>
                          <a:ea typeface="+mn-ea"/>
                          <a:cs typeface="+mn-ea"/>
                          <a:sym typeface="+mn-lt"/>
                        </a:rPr>
                        <a:t>，</a:t>
                      </a:r>
                      <a:r>
                        <a:rPr lang="zh-CN" sz="1200" kern="100" dirty="0">
                          <a:effectLst/>
                          <a:latin typeface="+mn-lt"/>
                          <a:ea typeface="+mn-ea"/>
                          <a:cs typeface="+mn-ea"/>
                          <a:sym typeface="+mn-lt"/>
                        </a:rPr>
                        <a:t>中位</a:t>
                      </a:r>
                      <a:r>
                        <a:rPr lang="en-US" sz="1200" kern="100" dirty="0">
                          <a:effectLst/>
                          <a:latin typeface="+mn-lt"/>
                          <a:ea typeface="+mn-ea"/>
                          <a:cs typeface="+mn-ea"/>
                          <a:sym typeface="+mn-lt"/>
                        </a:rPr>
                        <a:t>PFS</a:t>
                      </a:r>
                      <a:r>
                        <a:rPr lang="zh-CN" sz="1200" kern="100" dirty="0">
                          <a:effectLst/>
                          <a:latin typeface="+mn-lt"/>
                          <a:ea typeface="+mn-ea"/>
                          <a:cs typeface="+mn-ea"/>
                          <a:sym typeface="+mn-lt"/>
                        </a:rPr>
                        <a:t>为</a:t>
                      </a:r>
                      <a:r>
                        <a:rPr lang="en-US" sz="1200" kern="100" dirty="0">
                          <a:effectLst/>
                          <a:latin typeface="+mn-lt"/>
                          <a:ea typeface="+mn-ea"/>
                          <a:cs typeface="+mn-ea"/>
                          <a:sym typeface="+mn-lt"/>
                        </a:rPr>
                        <a:t>10.7</a:t>
                      </a:r>
                      <a:r>
                        <a:rPr lang="zh-CN" sz="1200" kern="100" dirty="0">
                          <a:effectLst/>
                          <a:latin typeface="+mn-lt"/>
                          <a:ea typeface="+mn-ea"/>
                          <a:cs typeface="+mn-ea"/>
                          <a:sym typeface="+mn-lt"/>
                        </a:rPr>
                        <a:t>个月。</a:t>
                      </a:r>
                      <a:r>
                        <a:rPr lang="zh-CN" altLang="en-US" sz="1200" b="0" kern="100" dirty="0">
                          <a:effectLst/>
                          <a:latin typeface="+mn-lt"/>
                          <a:ea typeface="+mn-ea"/>
                          <a:cs typeface="+mn-ea"/>
                          <a:sym typeface="+mn-lt"/>
                        </a:rPr>
                        <a:t>度维利塞联合利妥昔单抗并未增加治疗的毒性。</a:t>
                      </a:r>
                      <a:endParaRPr lang="zh-CN" sz="1200" b="0" kern="100" dirty="0">
                        <a:effectLst/>
                        <a:latin typeface="+mn-lt"/>
                        <a:ea typeface="+mn-ea"/>
                        <a:cs typeface="+mn-ea"/>
                        <a:sym typeface="+mn-lt"/>
                      </a:endParaRPr>
                    </a:p>
                  </a:txBody>
                  <a:tcPr marL="56048" marR="56048"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364502"/>
                  </a:ext>
                </a:extLst>
              </a:tr>
              <a:tr h="851605">
                <a:tc vMerge="1">
                  <a:txBody>
                    <a:bodyPr/>
                    <a:lstStyle/>
                    <a:p>
                      <a:pPr algn="ctr">
                        <a:lnSpc>
                          <a:spcPct val="150000"/>
                        </a:lnSpc>
                      </a:pPr>
                      <a:r>
                        <a:rPr lang="zh-CN" sz="1600" kern="100" dirty="0">
                          <a:effectLst/>
                          <a:latin typeface="+mn-ea"/>
                          <a:ea typeface="+mn-ea"/>
                        </a:rPr>
                        <a:t>单臂临床试验</a:t>
                      </a:r>
                      <a:endParaRPr lang="zh-CN" sz="2800" kern="100" dirty="0">
                        <a:effectLst/>
                        <a:latin typeface="+mn-ea"/>
                        <a:ea typeface="+mn-ea"/>
                        <a:cs typeface="Times New Roman" panose="02020603050405020304" pitchFamily="18" charset="0"/>
                      </a:endParaRPr>
                    </a:p>
                  </a:txBody>
                  <a:tcPr marL="56048" marR="56048" marT="0" marB="0" anchor="ctr"/>
                </a:tc>
                <a:tc>
                  <a:txBody>
                    <a:bodyPr/>
                    <a:lstStyle/>
                    <a:p>
                      <a:pPr algn="ctr">
                        <a:lnSpc>
                          <a:spcPct val="150000"/>
                        </a:lnSpc>
                      </a:pPr>
                      <a:r>
                        <a:rPr lang="zh-CN" sz="1400" kern="100" dirty="0">
                          <a:solidFill>
                            <a:schemeClr val="tx1"/>
                          </a:solidFill>
                          <a:effectLst/>
                          <a:latin typeface="+mn-lt"/>
                          <a:ea typeface="+mn-ea"/>
                          <a:cs typeface="+mn-ea"/>
                          <a:sym typeface="+mn-lt"/>
                        </a:rPr>
                        <a:t>上市后</a:t>
                      </a:r>
                      <a:endParaRPr lang="zh-CN" sz="2400" kern="100" dirty="0">
                        <a:solidFill>
                          <a:schemeClr val="tx1"/>
                        </a:solidFill>
                        <a:effectLst/>
                        <a:latin typeface="+mn-lt"/>
                        <a:ea typeface="+mn-ea"/>
                        <a:cs typeface="+mn-ea"/>
                        <a:sym typeface="+mn-lt"/>
                      </a:endParaRPr>
                    </a:p>
                  </a:txBody>
                  <a:tcPr marL="56048" marR="560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pPr>
                      <a:r>
                        <a:rPr lang="zh-CN" altLang="en-US" sz="1200" kern="100" dirty="0">
                          <a:effectLst/>
                          <a:latin typeface="+mn-lt"/>
                          <a:ea typeface="+mn-ea"/>
                          <a:cs typeface="+mn-ea"/>
                          <a:sym typeface="+mn-lt"/>
                        </a:rPr>
                        <a:t>研究入组</a:t>
                      </a:r>
                      <a:r>
                        <a:rPr lang="en-US" altLang="zh-CN" sz="1200" kern="100" dirty="0">
                          <a:effectLst/>
                          <a:latin typeface="+mn-lt"/>
                          <a:ea typeface="+mn-ea"/>
                          <a:cs typeface="+mn-ea"/>
                          <a:sym typeface="+mn-lt"/>
                        </a:rPr>
                        <a:t>7</a:t>
                      </a:r>
                      <a:r>
                        <a:rPr lang="zh-CN" altLang="en-US" sz="1200" kern="100" dirty="0">
                          <a:effectLst/>
                          <a:latin typeface="+mn-lt"/>
                          <a:ea typeface="+mn-ea"/>
                          <a:cs typeface="+mn-ea"/>
                          <a:sym typeface="+mn-lt"/>
                        </a:rPr>
                        <a:t>例患者，</a:t>
                      </a:r>
                      <a:r>
                        <a:rPr lang="zh-CN" sz="1200" kern="100" dirty="0">
                          <a:effectLst/>
                          <a:latin typeface="+mn-lt"/>
                          <a:ea typeface="+mn-ea"/>
                          <a:cs typeface="+mn-ea"/>
                          <a:sym typeface="+mn-lt"/>
                        </a:rPr>
                        <a:t>总有效率为</a:t>
                      </a:r>
                      <a:r>
                        <a:rPr lang="en-US" sz="1200" kern="100" dirty="0">
                          <a:effectLst/>
                          <a:latin typeface="+mn-lt"/>
                          <a:ea typeface="+mn-ea"/>
                          <a:cs typeface="+mn-ea"/>
                          <a:sym typeface="+mn-lt"/>
                        </a:rPr>
                        <a:t>71.4% </a:t>
                      </a:r>
                      <a:r>
                        <a:rPr lang="zh-CN" altLang="en-US" sz="1200" kern="100" dirty="0">
                          <a:effectLst/>
                          <a:latin typeface="+mn-lt"/>
                          <a:ea typeface="+mn-ea"/>
                          <a:cs typeface="+mn-ea"/>
                          <a:sym typeface="+mn-lt"/>
                        </a:rPr>
                        <a:t>，</a:t>
                      </a:r>
                      <a:r>
                        <a:rPr lang="zh-CN" sz="1200" kern="100" dirty="0">
                          <a:effectLst/>
                          <a:latin typeface="+mn-lt"/>
                          <a:ea typeface="+mn-ea"/>
                          <a:cs typeface="+mn-ea"/>
                          <a:sym typeface="+mn-lt"/>
                        </a:rPr>
                        <a:t>中位无进展生存期为</a:t>
                      </a:r>
                      <a:r>
                        <a:rPr lang="en-US" sz="1200" kern="100" dirty="0">
                          <a:effectLst/>
                          <a:latin typeface="+mn-lt"/>
                          <a:ea typeface="+mn-ea"/>
                          <a:cs typeface="+mn-ea"/>
                          <a:sym typeface="+mn-lt"/>
                        </a:rPr>
                        <a:t>8.7</a:t>
                      </a:r>
                      <a:r>
                        <a:rPr lang="zh-CN" sz="1200" kern="100" dirty="0">
                          <a:effectLst/>
                          <a:latin typeface="+mn-lt"/>
                          <a:ea typeface="+mn-ea"/>
                          <a:cs typeface="+mn-ea"/>
                          <a:sym typeface="+mn-lt"/>
                        </a:rPr>
                        <a:t>个月；中位总生存期未达到。该研究显示度维利塞有效且耐受性良好。</a:t>
                      </a:r>
                      <a:r>
                        <a:rPr lang="zh-CN" altLang="en-US" sz="1200" b="1" kern="100" dirty="0">
                          <a:effectLst/>
                          <a:latin typeface="+mn-lt"/>
                          <a:ea typeface="+mn-ea"/>
                          <a:cs typeface="+mn-ea"/>
                          <a:sym typeface="+mn-lt"/>
                        </a:rPr>
                        <a:t>该研究显示度维利塞在亚洲人群（日本）有效且耐受性良好。</a:t>
                      </a:r>
                      <a:endParaRPr lang="zh-CN" sz="1200" b="1" kern="100" dirty="0">
                        <a:effectLst/>
                        <a:latin typeface="+mn-lt"/>
                        <a:ea typeface="+mn-ea"/>
                        <a:cs typeface="+mn-ea"/>
                        <a:sym typeface="+mn-lt"/>
                      </a:endParaRPr>
                    </a:p>
                  </a:txBody>
                  <a:tcPr marL="56048" marR="56048"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80133774"/>
                  </a:ext>
                </a:extLst>
              </a:tr>
              <a:tr h="851605">
                <a:tc vMerge="1">
                  <a:txBody>
                    <a:bodyPr/>
                    <a:lstStyle/>
                    <a:p>
                      <a:pPr algn="ctr">
                        <a:lnSpc>
                          <a:spcPct val="150000"/>
                        </a:lnSpc>
                      </a:pPr>
                      <a:r>
                        <a:rPr lang="zh-CN" sz="1600" kern="100" dirty="0">
                          <a:effectLst/>
                          <a:latin typeface="+mn-ea"/>
                          <a:ea typeface="+mn-ea"/>
                        </a:rPr>
                        <a:t>单臂临床试验</a:t>
                      </a:r>
                      <a:endParaRPr lang="zh-CN" sz="2800" kern="100" dirty="0">
                        <a:effectLst/>
                        <a:latin typeface="+mn-ea"/>
                        <a:ea typeface="+mn-ea"/>
                        <a:cs typeface="Times New Roman" panose="02020603050405020304" pitchFamily="18" charset="0"/>
                      </a:endParaRPr>
                    </a:p>
                  </a:txBody>
                  <a:tcPr marL="56048" marR="56048" marT="0" marB="0" anchor="ctr"/>
                </a:tc>
                <a:tc>
                  <a:txBody>
                    <a:bodyPr/>
                    <a:lstStyle/>
                    <a:p>
                      <a:pPr algn="ctr">
                        <a:lnSpc>
                          <a:spcPct val="150000"/>
                        </a:lnSpc>
                      </a:pPr>
                      <a:r>
                        <a:rPr lang="zh-CN" sz="1400" kern="100" dirty="0">
                          <a:solidFill>
                            <a:schemeClr val="tx1"/>
                          </a:solidFill>
                          <a:effectLst/>
                          <a:latin typeface="+mn-lt"/>
                          <a:ea typeface="+mn-ea"/>
                          <a:cs typeface="+mn-ea"/>
                          <a:sym typeface="+mn-lt"/>
                        </a:rPr>
                        <a:t>上市后</a:t>
                      </a:r>
                      <a:endParaRPr lang="zh-CN" sz="2400" kern="100" dirty="0">
                        <a:solidFill>
                          <a:schemeClr val="tx1"/>
                        </a:solidFill>
                        <a:effectLst/>
                        <a:latin typeface="+mn-lt"/>
                        <a:ea typeface="+mn-ea"/>
                        <a:cs typeface="+mn-ea"/>
                        <a:sym typeface="+mn-lt"/>
                      </a:endParaRPr>
                    </a:p>
                  </a:txBody>
                  <a:tcPr marL="56048" marR="560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l">
                        <a:lnSpc>
                          <a:spcPct val="150000"/>
                        </a:lnSpc>
                      </a:pPr>
                      <a:r>
                        <a:rPr lang="zh-CN" sz="1200" kern="100" dirty="0">
                          <a:effectLst/>
                          <a:latin typeface="+mn-lt"/>
                          <a:ea typeface="+mn-ea"/>
                          <a:cs typeface="+mn-ea"/>
                          <a:sym typeface="+mn-lt"/>
                        </a:rPr>
                        <a:t>研究入组</a:t>
                      </a:r>
                      <a:r>
                        <a:rPr lang="en-US" sz="1200" kern="100" dirty="0">
                          <a:effectLst/>
                          <a:latin typeface="+mn-lt"/>
                          <a:ea typeface="+mn-ea"/>
                          <a:cs typeface="+mn-ea"/>
                          <a:sym typeface="+mn-lt"/>
                        </a:rPr>
                        <a:t>55</a:t>
                      </a:r>
                      <a:r>
                        <a:rPr lang="zh-CN" sz="1200" kern="100" dirty="0">
                          <a:effectLst/>
                          <a:latin typeface="+mn-lt"/>
                          <a:ea typeface="+mn-ea"/>
                          <a:cs typeface="+mn-ea"/>
                          <a:sym typeface="+mn-lt"/>
                        </a:rPr>
                        <a:t>例患者，</a:t>
                      </a:r>
                      <a:r>
                        <a:rPr lang="en-US" sz="1200" kern="100" dirty="0">
                          <a:effectLst/>
                          <a:latin typeface="+mn-lt"/>
                          <a:ea typeface="+mn-ea"/>
                          <a:cs typeface="+mn-ea"/>
                          <a:sym typeface="+mn-lt"/>
                        </a:rPr>
                        <a:t>28</a:t>
                      </a:r>
                      <a:r>
                        <a:rPr lang="zh-CN" sz="1200" kern="100" dirty="0">
                          <a:effectLst/>
                          <a:latin typeface="+mn-lt"/>
                          <a:ea typeface="+mn-ea"/>
                          <a:cs typeface="+mn-ea"/>
                          <a:sym typeface="+mn-lt"/>
                        </a:rPr>
                        <a:t>例患者接受度维利塞联合利妥昔单抗治疗，</a:t>
                      </a:r>
                      <a:r>
                        <a:rPr lang="en-US" sz="1200" kern="100" dirty="0">
                          <a:effectLst/>
                          <a:latin typeface="+mn-lt"/>
                          <a:ea typeface="+mn-ea"/>
                          <a:cs typeface="+mn-ea"/>
                          <a:sym typeface="+mn-lt"/>
                        </a:rPr>
                        <a:t>27</a:t>
                      </a:r>
                      <a:r>
                        <a:rPr lang="zh-CN" sz="1200" kern="100" dirty="0">
                          <a:effectLst/>
                          <a:latin typeface="+mn-lt"/>
                          <a:ea typeface="+mn-ea"/>
                          <a:cs typeface="+mn-ea"/>
                          <a:sym typeface="+mn-lt"/>
                        </a:rPr>
                        <a:t>例患者接受度维利塞联合奥妥珠单抗治疗。度维利塞联合利妥昔单抗组的总有效率</a:t>
                      </a:r>
                      <a:r>
                        <a:rPr lang="en-US" sz="1200" kern="100" dirty="0">
                          <a:effectLst/>
                          <a:latin typeface="+mn-lt"/>
                          <a:ea typeface="+mn-ea"/>
                          <a:cs typeface="+mn-ea"/>
                          <a:sym typeface="+mn-lt"/>
                        </a:rPr>
                        <a:t>(ORR)</a:t>
                      </a:r>
                      <a:r>
                        <a:rPr lang="zh-CN" sz="1200" kern="100" dirty="0">
                          <a:effectLst/>
                          <a:latin typeface="+mn-lt"/>
                          <a:ea typeface="+mn-ea"/>
                          <a:cs typeface="+mn-ea"/>
                          <a:sym typeface="+mn-lt"/>
                        </a:rPr>
                        <a:t>为</a:t>
                      </a:r>
                      <a:r>
                        <a:rPr lang="en-US" sz="1200" kern="100" dirty="0">
                          <a:effectLst/>
                          <a:latin typeface="+mn-lt"/>
                          <a:ea typeface="+mn-ea"/>
                          <a:cs typeface="+mn-ea"/>
                          <a:sym typeface="+mn-lt"/>
                        </a:rPr>
                        <a:t>87%</a:t>
                      </a:r>
                      <a:r>
                        <a:rPr lang="zh-CN" sz="1200" kern="100" dirty="0">
                          <a:effectLst/>
                          <a:latin typeface="+mn-lt"/>
                          <a:ea typeface="+mn-ea"/>
                          <a:cs typeface="+mn-ea"/>
                          <a:sym typeface="+mn-lt"/>
                        </a:rPr>
                        <a:t>，完全缓解率为</a:t>
                      </a:r>
                      <a:r>
                        <a:rPr lang="en-US" sz="1200" kern="100" dirty="0">
                          <a:effectLst/>
                          <a:latin typeface="+mn-lt"/>
                          <a:ea typeface="+mn-ea"/>
                          <a:cs typeface="+mn-ea"/>
                          <a:sym typeface="+mn-lt"/>
                        </a:rPr>
                        <a:t>22%</a:t>
                      </a:r>
                      <a:r>
                        <a:rPr lang="zh-CN" sz="1200" kern="100" dirty="0">
                          <a:effectLst/>
                          <a:latin typeface="+mn-lt"/>
                          <a:ea typeface="+mn-ea"/>
                          <a:cs typeface="+mn-ea"/>
                          <a:sym typeface="+mn-lt"/>
                        </a:rPr>
                        <a:t>；度维利塞联合奥妥珠单抗组的总有效率为</a:t>
                      </a:r>
                      <a:r>
                        <a:rPr lang="en-US" sz="1200" kern="100" dirty="0">
                          <a:effectLst/>
                          <a:latin typeface="+mn-lt"/>
                          <a:ea typeface="+mn-ea"/>
                          <a:cs typeface="+mn-ea"/>
                          <a:sym typeface="+mn-lt"/>
                        </a:rPr>
                        <a:t>91%</a:t>
                      </a:r>
                      <a:r>
                        <a:rPr lang="zh-CN" sz="1200" kern="100" dirty="0">
                          <a:effectLst/>
                          <a:latin typeface="+mn-lt"/>
                          <a:ea typeface="+mn-ea"/>
                          <a:cs typeface="+mn-ea"/>
                          <a:sym typeface="+mn-lt"/>
                        </a:rPr>
                        <a:t>，完全缓解率为</a:t>
                      </a:r>
                      <a:r>
                        <a:rPr lang="en-US" sz="1200" kern="100" dirty="0">
                          <a:effectLst/>
                          <a:latin typeface="+mn-lt"/>
                          <a:ea typeface="+mn-ea"/>
                          <a:cs typeface="+mn-ea"/>
                          <a:sym typeface="+mn-lt"/>
                        </a:rPr>
                        <a:t>18%</a:t>
                      </a:r>
                      <a:r>
                        <a:rPr lang="zh-CN" sz="1200" kern="100" dirty="0">
                          <a:effectLst/>
                          <a:latin typeface="+mn-lt"/>
                          <a:ea typeface="+mn-ea"/>
                          <a:cs typeface="+mn-ea"/>
                          <a:sym typeface="+mn-lt"/>
                        </a:rPr>
                        <a:t>。</a:t>
                      </a:r>
                      <a:r>
                        <a:rPr lang="zh-CN" altLang="en-US" sz="1200" b="1" kern="100" dirty="0">
                          <a:effectLst/>
                          <a:latin typeface="+mn-lt"/>
                          <a:ea typeface="+mn-ea"/>
                          <a:cs typeface="+mn-ea"/>
                          <a:sym typeface="+mn-lt"/>
                        </a:rPr>
                        <a:t>初步的研究结果支持度维利塞联合抗</a:t>
                      </a:r>
                      <a:r>
                        <a:rPr lang="en-US" altLang="zh-CN" sz="1200" b="1" kern="100" dirty="0">
                          <a:effectLst/>
                          <a:latin typeface="+mn-lt"/>
                          <a:ea typeface="+mn-ea"/>
                          <a:cs typeface="+mn-ea"/>
                          <a:sym typeface="+mn-lt"/>
                        </a:rPr>
                        <a:t>CD20</a:t>
                      </a:r>
                      <a:r>
                        <a:rPr lang="zh-CN" altLang="en-US" sz="1200" b="1" kern="100" dirty="0">
                          <a:effectLst/>
                          <a:latin typeface="+mn-lt"/>
                          <a:ea typeface="+mn-ea"/>
                          <a:cs typeface="+mn-ea"/>
                          <a:sym typeface="+mn-lt"/>
                        </a:rPr>
                        <a:t>单抗作为滤泡性淋巴瘤的初始治疗的潜在选择。</a:t>
                      </a:r>
                      <a:endParaRPr lang="zh-CN" sz="1200" b="1" kern="100" dirty="0">
                        <a:effectLst/>
                        <a:latin typeface="+mn-lt"/>
                        <a:ea typeface="+mn-ea"/>
                        <a:cs typeface="+mn-ea"/>
                        <a:sym typeface="+mn-lt"/>
                      </a:endParaRPr>
                    </a:p>
                  </a:txBody>
                  <a:tcPr marL="56048" marR="56048"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4233179540"/>
                  </a:ext>
                </a:extLst>
              </a:tr>
            </a:tbl>
          </a:graphicData>
        </a:graphic>
      </p:graphicFrame>
    </p:spTree>
    <p:extLst>
      <p:ext uri="{BB962C8B-B14F-4D97-AF65-F5344CB8AC3E}">
        <p14:creationId xmlns:p14="http://schemas.microsoft.com/office/powerpoint/2010/main" val="112652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a:extLst>
              <a:ext uri="{FF2B5EF4-FFF2-40B4-BE49-F238E27FC236}">
                <a16:creationId xmlns:a16="http://schemas.microsoft.com/office/drawing/2014/main" id="{B5C26FC7-13B6-5FE9-88EA-4D8CC3554E2E}"/>
              </a:ext>
            </a:extLst>
          </p:cNvPr>
          <p:cNvSpPr>
            <a:spLocks noGrp="1"/>
          </p:cNvSpPr>
          <p:nvPr>
            <p:ph type="body" sz="quarter" idx="10"/>
          </p:nvPr>
        </p:nvSpPr>
        <p:spPr/>
        <p:txBody>
          <a:bodyPr/>
          <a:lstStyle/>
          <a:p>
            <a:r>
              <a:rPr lang="zh-CN" altLang="en-US" b="1" dirty="0">
                <a:cs typeface="+mn-ea"/>
                <a:sym typeface="+mn-lt"/>
              </a:rPr>
              <a:t>有效性</a:t>
            </a:r>
          </a:p>
        </p:txBody>
      </p:sp>
      <p:sp>
        <p:nvSpPr>
          <p:cNvPr id="5" name="文本占位符 4">
            <a:extLst>
              <a:ext uri="{FF2B5EF4-FFF2-40B4-BE49-F238E27FC236}">
                <a16:creationId xmlns:a16="http://schemas.microsoft.com/office/drawing/2014/main" id="{1C2DBD2F-8864-9996-00BF-AFEAF876871C}"/>
              </a:ext>
            </a:extLst>
          </p:cNvPr>
          <p:cNvSpPr>
            <a:spLocks noGrp="1"/>
          </p:cNvSpPr>
          <p:nvPr>
            <p:ph type="body" sz="quarter" idx="11"/>
          </p:nvPr>
        </p:nvSpPr>
        <p:spPr/>
        <p:txBody>
          <a:bodyPr/>
          <a:lstStyle/>
          <a:p>
            <a:r>
              <a:rPr lang="en-US" altLang="zh-CN" dirty="0">
                <a:latin typeface="+mn-lt"/>
                <a:cs typeface="+mn-ea"/>
                <a:sym typeface="+mn-lt"/>
              </a:rPr>
              <a:t>Validity</a:t>
            </a:r>
            <a:endParaRPr lang="zh-CN" altLang="en-US" dirty="0">
              <a:latin typeface="+mn-lt"/>
              <a:cs typeface="+mn-ea"/>
              <a:sym typeface="+mn-lt"/>
            </a:endParaRPr>
          </a:p>
        </p:txBody>
      </p:sp>
      <p:sp>
        <p:nvSpPr>
          <p:cNvPr id="6" name="文本占位符 5">
            <a:extLst>
              <a:ext uri="{FF2B5EF4-FFF2-40B4-BE49-F238E27FC236}">
                <a16:creationId xmlns:a16="http://schemas.microsoft.com/office/drawing/2014/main" id="{E855CF6D-9A29-E0DA-D989-C1239FFD28D6}"/>
              </a:ext>
            </a:extLst>
          </p:cNvPr>
          <p:cNvSpPr>
            <a:spLocks noGrp="1"/>
          </p:cNvSpPr>
          <p:nvPr>
            <p:ph type="body" sz="quarter" idx="12"/>
          </p:nvPr>
        </p:nvSpPr>
        <p:spPr/>
        <p:txBody>
          <a:bodyPr/>
          <a:lstStyle/>
          <a:p>
            <a:r>
              <a:rPr lang="en-US" altLang="zh-CN" dirty="0">
                <a:latin typeface="+mn-lt"/>
                <a:cs typeface="+mn-ea"/>
                <a:sym typeface="+mn-lt"/>
              </a:rPr>
              <a:t>03</a:t>
            </a:r>
            <a:endParaRPr lang="zh-CN" altLang="en-US" dirty="0">
              <a:latin typeface="+mn-lt"/>
              <a:cs typeface="+mn-ea"/>
              <a:sym typeface="+mn-lt"/>
            </a:endParaRPr>
          </a:p>
        </p:txBody>
      </p:sp>
      <p:sp>
        <p:nvSpPr>
          <p:cNvPr id="8" name="文本框 7">
            <a:extLst>
              <a:ext uri="{FF2B5EF4-FFF2-40B4-BE49-F238E27FC236}">
                <a16:creationId xmlns:a16="http://schemas.microsoft.com/office/drawing/2014/main" id="{7667340E-24AA-31A3-E3D5-12613CE0E60A}"/>
              </a:ext>
            </a:extLst>
          </p:cNvPr>
          <p:cNvSpPr txBox="1"/>
          <p:nvPr/>
        </p:nvSpPr>
        <p:spPr>
          <a:xfrm>
            <a:off x="1321848" y="1476417"/>
            <a:ext cx="10131719"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a:ln>
                  <a:noFill/>
                </a:ln>
                <a:solidFill>
                  <a:prstClr val="black"/>
                </a:solidFill>
                <a:effectLst/>
                <a:uLnTx/>
                <a:uFillTx/>
                <a:cs typeface="+mn-ea"/>
                <a:sym typeface="+mn-lt"/>
              </a:rPr>
              <a:t>NCCN</a:t>
            </a:r>
            <a:r>
              <a:rPr kumimoji="0" lang="zh-CN" altLang="en-US" sz="1800" b="1" i="0" u="none" strike="noStrike" kern="1200" cap="none" spc="0" normalizeH="0" baseline="0" noProof="0" dirty="0">
                <a:ln>
                  <a:noFill/>
                </a:ln>
                <a:solidFill>
                  <a:prstClr val="black"/>
                </a:solidFill>
                <a:effectLst/>
                <a:uLnTx/>
                <a:uFillTx/>
                <a:cs typeface="+mn-ea"/>
                <a:sym typeface="+mn-lt"/>
              </a:rPr>
              <a:t>指南</a:t>
            </a:r>
            <a:r>
              <a:rPr kumimoji="0" lang="en-US" altLang="zh-CN" sz="1800" b="1" i="0" u="none" strike="noStrike" kern="1200" cap="none" spc="0" normalizeH="0" baseline="0" noProof="0" dirty="0">
                <a:ln>
                  <a:noFill/>
                </a:ln>
                <a:solidFill>
                  <a:prstClr val="black"/>
                </a:solidFill>
                <a:effectLst/>
                <a:uLnTx/>
                <a:uFillTx/>
                <a:cs typeface="+mn-ea"/>
                <a:sym typeface="+mn-lt"/>
              </a:rPr>
              <a:t>2021.V4《B</a:t>
            </a:r>
            <a:r>
              <a:rPr kumimoji="0" lang="zh-CN" altLang="en-US" sz="1800" b="1" i="0" u="none" strike="noStrike" kern="1200" cap="none" spc="0" normalizeH="0" baseline="0" noProof="0" dirty="0">
                <a:ln>
                  <a:noFill/>
                </a:ln>
                <a:solidFill>
                  <a:prstClr val="black"/>
                </a:solidFill>
                <a:effectLst/>
                <a:uLnTx/>
                <a:uFillTx/>
                <a:cs typeface="+mn-ea"/>
                <a:sym typeface="+mn-lt"/>
              </a:rPr>
              <a:t>细胞淋巴瘤</a:t>
            </a:r>
            <a:r>
              <a:rPr kumimoji="0" lang="en-US" altLang="zh-CN" sz="1800" b="1" i="0" u="none" strike="noStrike" kern="1200" cap="none" spc="0" normalizeH="0" baseline="0" noProof="0" dirty="0">
                <a:ln>
                  <a:noFill/>
                </a:ln>
                <a:solidFill>
                  <a:prstClr val="black"/>
                </a:solidFill>
                <a:effectLst/>
                <a:uLnTx/>
                <a:uFillTx/>
                <a:cs typeface="+mn-ea"/>
                <a:sym typeface="+mn-lt"/>
              </a:rPr>
              <a:t>》</a:t>
            </a:r>
            <a:r>
              <a:rPr kumimoji="0" lang="zh-CN" altLang="en-US" sz="1800" b="1" i="0" u="none" strike="noStrike" kern="1200" cap="none" spc="0" normalizeH="0" baseline="0" noProof="0" dirty="0">
                <a:ln>
                  <a:noFill/>
                </a:ln>
                <a:solidFill>
                  <a:prstClr val="black"/>
                </a:solidFill>
                <a:effectLst/>
                <a:uLnTx/>
                <a:uFillTx/>
                <a:cs typeface="+mn-ea"/>
                <a:sym typeface="+mn-lt"/>
              </a:rPr>
              <a:t>推荐度维利塞单药为滤泡淋巴瘤三线及后续治疗的方案</a:t>
            </a:r>
            <a:r>
              <a:rPr kumimoji="0" lang="en-US" altLang="zh-CN" sz="1800" b="1" i="0" u="none" strike="noStrike" kern="1200" cap="none" spc="0" normalizeH="0" noProof="0" dirty="0">
                <a:ln>
                  <a:noFill/>
                </a:ln>
                <a:solidFill>
                  <a:prstClr val="black"/>
                </a:solidFill>
                <a:effectLst/>
                <a:uLnTx/>
                <a:uFillTx/>
                <a:cs typeface="+mn-ea"/>
                <a:sym typeface="+mn-lt"/>
              </a:rPr>
              <a:t>(2A)</a:t>
            </a:r>
            <a:endParaRPr kumimoji="0" lang="zh-CN" altLang="en-US" sz="1800" b="1" i="0" u="none" strike="noStrike" kern="1200" cap="none" spc="0" normalizeH="0" noProof="0" dirty="0">
              <a:ln>
                <a:noFill/>
              </a:ln>
              <a:solidFill>
                <a:prstClr val="black"/>
              </a:solidFill>
              <a:effectLst/>
              <a:uLnTx/>
              <a:uFillTx/>
              <a:cs typeface="+mn-ea"/>
              <a:sym typeface="+mn-lt"/>
            </a:endParaRPr>
          </a:p>
        </p:txBody>
      </p:sp>
      <p:pic>
        <p:nvPicPr>
          <p:cNvPr id="3" name="图片 2" descr="图形用户界面, 文本, 应用程序&#10;&#10;描述已自动生成">
            <a:extLst>
              <a:ext uri="{FF2B5EF4-FFF2-40B4-BE49-F238E27FC236}">
                <a16:creationId xmlns:a16="http://schemas.microsoft.com/office/drawing/2014/main" id="{77918AF9-77CB-802C-B8EE-D49D5F0A8D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7389" y="1916198"/>
            <a:ext cx="5522695" cy="4247793"/>
          </a:xfrm>
          <a:prstGeom prst="rect">
            <a:avLst/>
          </a:prstGeom>
          <a:effectLst>
            <a:outerShdw blurRad="50800" dist="38100" dir="16200000" rotWithShape="0">
              <a:prstClr val="black">
                <a:alpha val="40000"/>
              </a:prstClr>
            </a:outerShdw>
          </a:effectLst>
        </p:spPr>
      </p:pic>
    </p:spTree>
    <p:extLst>
      <p:ext uri="{BB962C8B-B14F-4D97-AF65-F5344CB8AC3E}">
        <p14:creationId xmlns:p14="http://schemas.microsoft.com/office/powerpoint/2010/main" val="334599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a:extLst>
              <a:ext uri="{FF2B5EF4-FFF2-40B4-BE49-F238E27FC236}">
                <a16:creationId xmlns:a16="http://schemas.microsoft.com/office/drawing/2014/main" id="{B5C26FC7-13B6-5FE9-88EA-4D8CC3554E2E}"/>
              </a:ext>
            </a:extLst>
          </p:cNvPr>
          <p:cNvSpPr>
            <a:spLocks noGrp="1"/>
          </p:cNvSpPr>
          <p:nvPr>
            <p:ph type="body" sz="quarter" idx="10"/>
          </p:nvPr>
        </p:nvSpPr>
        <p:spPr/>
        <p:txBody>
          <a:bodyPr/>
          <a:lstStyle/>
          <a:p>
            <a:r>
              <a:rPr lang="zh-CN" altLang="en-US" b="1" dirty="0">
                <a:cs typeface="+mn-ea"/>
                <a:sym typeface="+mn-lt"/>
              </a:rPr>
              <a:t>创新性</a:t>
            </a:r>
          </a:p>
        </p:txBody>
      </p:sp>
      <p:sp>
        <p:nvSpPr>
          <p:cNvPr id="5" name="文本占位符 4">
            <a:extLst>
              <a:ext uri="{FF2B5EF4-FFF2-40B4-BE49-F238E27FC236}">
                <a16:creationId xmlns:a16="http://schemas.microsoft.com/office/drawing/2014/main" id="{1C2DBD2F-8864-9996-00BF-AFEAF876871C}"/>
              </a:ext>
            </a:extLst>
          </p:cNvPr>
          <p:cNvSpPr>
            <a:spLocks noGrp="1"/>
          </p:cNvSpPr>
          <p:nvPr>
            <p:ph type="body" sz="quarter" idx="11"/>
          </p:nvPr>
        </p:nvSpPr>
        <p:spPr/>
        <p:txBody>
          <a:bodyPr/>
          <a:lstStyle/>
          <a:p>
            <a:r>
              <a:rPr lang="en-US" altLang="zh-CN" dirty="0">
                <a:latin typeface="+mn-lt"/>
                <a:cs typeface="+mn-ea"/>
                <a:sym typeface="+mn-lt"/>
              </a:rPr>
              <a:t>Innovativeness</a:t>
            </a:r>
            <a:endParaRPr lang="zh-CN" altLang="en-US" dirty="0">
              <a:latin typeface="+mn-lt"/>
              <a:cs typeface="+mn-ea"/>
              <a:sym typeface="+mn-lt"/>
            </a:endParaRPr>
          </a:p>
        </p:txBody>
      </p:sp>
      <p:sp>
        <p:nvSpPr>
          <p:cNvPr id="6" name="文本占位符 5">
            <a:extLst>
              <a:ext uri="{FF2B5EF4-FFF2-40B4-BE49-F238E27FC236}">
                <a16:creationId xmlns:a16="http://schemas.microsoft.com/office/drawing/2014/main" id="{E855CF6D-9A29-E0DA-D989-C1239FFD28D6}"/>
              </a:ext>
            </a:extLst>
          </p:cNvPr>
          <p:cNvSpPr>
            <a:spLocks noGrp="1"/>
          </p:cNvSpPr>
          <p:nvPr>
            <p:ph type="body" sz="quarter" idx="12"/>
          </p:nvPr>
        </p:nvSpPr>
        <p:spPr/>
        <p:txBody>
          <a:bodyPr/>
          <a:lstStyle/>
          <a:p>
            <a:r>
              <a:rPr lang="en-US" altLang="zh-CN" dirty="0">
                <a:latin typeface="+mn-lt"/>
                <a:cs typeface="+mn-ea"/>
                <a:sym typeface="+mn-lt"/>
              </a:rPr>
              <a:t>04</a:t>
            </a:r>
            <a:endParaRPr lang="zh-CN" altLang="en-US" dirty="0">
              <a:latin typeface="+mn-lt"/>
              <a:cs typeface="+mn-ea"/>
              <a:sym typeface="+mn-lt"/>
            </a:endParaRPr>
          </a:p>
        </p:txBody>
      </p:sp>
      <p:sp>
        <p:nvSpPr>
          <p:cNvPr id="7" name="文本框 6">
            <a:extLst>
              <a:ext uri="{FF2B5EF4-FFF2-40B4-BE49-F238E27FC236}">
                <a16:creationId xmlns:a16="http://schemas.microsoft.com/office/drawing/2014/main" id="{A393E7D8-C160-DB09-BB1F-F7CC9024F966}"/>
              </a:ext>
            </a:extLst>
          </p:cNvPr>
          <p:cNvSpPr txBox="1"/>
          <p:nvPr/>
        </p:nvSpPr>
        <p:spPr>
          <a:xfrm>
            <a:off x="1138641" y="1682967"/>
            <a:ext cx="10807052" cy="4136389"/>
          </a:xfrm>
          <a:prstGeom prst="rect">
            <a:avLst/>
          </a:prstGeom>
          <a:noFill/>
        </p:spPr>
        <p:txBody>
          <a:bodyPr wrap="square" rtlCol="0">
            <a:spAutoFit/>
          </a:bodyPr>
          <a:lstStyle/>
          <a:p>
            <a:pPr algn="just"/>
            <a:r>
              <a:rPr lang="zh-CN" altLang="en-US" sz="2000" b="1" dirty="0">
                <a:solidFill>
                  <a:schemeClr val="accent1"/>
                </a:solidFill>
                <a:cs typeface="+mn-ea"/>
                <a:sym typeface="+mn-lt"/>
              </a:rPr>
              <a:t>创新点：</a:t>
            </a:r>
            <a:endParaRPr lang="en-US" altLang="zh-CN" sz="2000" dirty="0">
              <a:solidFill>
                <a:schemeClr val="accent1"/>
              </a:solidFill>
              <a:cs typeface="+mn-ea"/>
              <a:sym typeface="+mn-lt"/>
            </a:endParaRPr>
          </a:p>
          <a:p>
            <a:pPr marL="285750" indent="-285750" algn="just">
              <a:lnSpc>
                <a:spcPct val="150000"/>
              </a:lnSpc>
              <a:buFont typeface="Wingdings" panose="05000000000000000000" pitchFamily="2" charset="2"/>
              <a:buChar char="u"/>
            </a:pPr>
            <a:r>
              <a:rPr lang="zh-CN" altLang="zh-CN" kern="100" dirty="0">
                <a:effectLst/>
                <a:cs typeface="+mn-ea"/>
                <a:sym typeface="+mn-lt"/>
              </a:rPr>
              <a:t>中国</a:t>
            </a:r>
            <a:r>
              <a:rPr lang="zh-CN" altLang="en-US" kern="100" dirty="0">
                <a:cs typeface="+mn-ea"/>
                <a:sym typeface="+mn-lt"/>
              </a:rPr>
              <a:t>唯一</a:t>
            </a:r>
            <a:r>
              <a:rPr lang="zh-CN" altLang="zh-CN" kern="100" dirty="0">
                <a:effectLst/>
                <a:cs typeface="+mn-ea"/>
                <a:sym typeface="+mn-lt"/>
              </a:rPr>
              <a:t>上市的</a:t>
            </a:r>
            <a:r>
              <a:rPr lang="en-US" altLang="zh-CN" kern="100" dirty="0">
                <a:effectLst/>
                <a:cs typeface="+mn-ea"/>
                <a:sym typeface="+mn-lt"/>
              </a:rPr>
              <a:t>PI3K</a:t>
            </a:r>
            <a:r>
              <a:rPr lang="zh-CN" altLang="zh-CN" kern="100" dirty="0">
                <a:effectLst/>
                <a:cs typeface="+mn-ea"/>
                <a:sym typeface="+mn-lt"/>
              </a:rPr>
              <a:t>抑制剂，全球首个且唯一作用于</a:t>
            </a:r>
            <a:r>
              <a:rPr lang="en-US" altLang="zh-CN" b="1" kern="100" dirty="0">
                <a:effectLst/>
                <a:cs typeface="+mn-ea"/>
                <a:sym typeface="+mn-lt"/>
              </a:rPr>
              <a:t>PI3Kδ/γ</a:t>
            </a:r>
            <a:r>
              <a:rPr lang="zh-CN" altLang="zh-CN" b="1" kern="100" dirty="0">
                <a:effectLst/>
                <a:cs typeface="+mn-ea"/>
                <a:sym typeface="+mn-lt"/>
              </a:rPr>
              <a:t>双靶点</a:t>
            </a:r>
            <a:r>
              <a:rPr lang="zh-CN" altLang="zh-CN" kern="100" dirty="0">
                <a:effectLst/>
                <a:cs typeface="+mn-ea"/>
                <a:sym typeface="+mn-lt"/>
              </a:rPr>
              <a:t>抑制剂</a:t>
            </a:r>
            <a:r>
              <a:rPr lang="zh-CN" altLang="en-US" kern="100" dirty="0">
                <a:effectLst/>
                <a:cs typeface="+mn-ea"/>
                <a:sym typeface="+mn-lt"/>
              </a:rPr>
              <a:t>，</a:t>
            </a:r>
            <a:r>
              <a:rPr lang="zh-CN" altLang="zh-CN" kern="100" dirty="0">
                <a:effectLst/>
                <a:cs typeface="+mn-ea"/>
                <a:sym typeface="+mn-lt"/>
              </a:rPr>
              <a:t>双靶点</a:t>
            </a:r>
            <a:r>
              <a:rPr lang="zh-CN" altLang="zh-CN" b="1" kern="100" dirty="0">
                <a:effectLst/>
                <a:cs typeface="+mn-ea"/>
                <a:sym typeface="+mn-lt"/>
              </a:rPr>
              <a:t>强效</a:t>
            </a:r>
            <a:r>
              <a:rPr lang="zh-CN" altLang="zh-CN" kern="100" dirty="0">
                <a:effectLst/>
                <a:cs typeface="+mn-ea"/>
                <a:sym typeface="+mn-lt"/>
              </a:rPr>
              <a:t>抑制肿瘤生长</a:t>
            </a:r>
            <a:endParaRPr lang="en-US" altLang="zh-CN" kern="100" dirty="0">
              <a:effectLst/>
              <a:cs typeface="+mn-ea"/>
              <a:sym typeface="+mn-lt"/>
            </a:endParaRPr>
          </a:p>
          <a:p>
            <a:pPr marL="285750" indent="-285750" algn="just">
              <a:lnSpc>
                <a:spcPct val="150000"/>
              </a:lnSpc>
              <a:buFont typeface="Wingdings" panose="05000000000000000000" pitchFamily="2" charset="2"/>
              <a:buChar char="u"/>
            </a:pPr>
            <a:r>
              <a:rPr lang="zh-CN" altLang="en-US" dirty="0">
                <a:cs typeface="+mn-ea"/>
                <a:sym typeface="+mn-lt"/>
              </a:rPr>
              <a:t>获得</a:t>
            </a:r>
            <a:r>
              <a:rPr lang="en-US" altLang="zh-CN" dirty="0">
                <a:cs typeface="+mn-ea"/>
                <a:sym typeface="+mn-lt"/>
              </a:rPr>
              <a:t>CDE</a:t>
            </a:r>
            <a:r>
              <a:rPr lang="zh-CN" altLang="en-US" dirty="0">
                <a:cs typeface="+mn-ea"/>
                <a:sym typeface="+mn-lt"/>
              </a:rPr>
              <a:t>优先审评，为</a:t>
            </a:r>
            <a:r>
              <a:rPr lang="zh-CN" altLang="zh-CN" dirty="0">
                <a:effectLst/>
                <a:cs typeface="+mn-ea"/>
                <a:sym typeface="+mn-lt"/>
              </a:rPr>
              <a:t>既往接受过至少两种系统性治疗的</a:t>
            </a:r>
            <a:r>
              <a:rPr lang="zh-CN" altLang="en-US" dirty="0">
                <a:effectLst/>
                <a:cs typeface="+mn-ea"/>
                <a:sym typeface="+mn-lt"/>
              </a:rPr>
              <a:t>复发或难治性</a:t>
            </a:r>
            <a:r>
              <a:rPr lang="zh-CN" altLang="en-US" dirty="0">
                <a:cs typeface="+mn-ea"/>
                <a:sym typeface="+mn-lt"/>
              </a:rPr>
              <a:t>滤泡淋巴瘤患者提供治疗选择</a:t>
            </a:r>
            <a:endParaRPr lang="en-US" altLang="zh-CN" dirty="0">
              <a:cs typeface="+mn-ea"/>
              <a:sym typeface="+mn-lt"/>
            </a:endParaRPr>
          </a:p>
          <a:p>
            <a:pPr marL="285750" indent="-285750" algn="just">
              <a:lnSpc>
                <a:spcPct val="150000"/>
              </a:lnSpc>
              <a:buFont typeface="Wingdings" panose="05000000000000000000" pitchFamily="2" charset="2"/>
              <a:buChar char="u"/>
            </a:pPr>
            <a:r>
              <a:rPr lang="zh-CN" altLang="en-US" dirty="0">
                <a:cs typeface="+mn-ea"/>
                <a:sym typeface="+mn-lt"/>
              </a:rPr>
              <a:t>获得美国</a:t>
            </a:r>
            <a:r>
              <a:rPr lang="en-US" altLang="zh-CN" dirty="0">
                <a:cs typeface="+mn-ea"/>
                <a:sym typeface="+mn-lt"/>
              </a:rPr>
              <a:t>FDA</a:t>
            </a:r>
            <a:r>
              <a:rPr lang="zh-CN" altLang="en-US" dirty="0">
                <a:cs typeface="+mn-ea"/>
                <a:sym typeface="+mn-lt"/>
              </a:rPr>
              <a:t>颁发的快速通道资格和孤儿药资格</a:t>
            </a:r>
            <a:endParaRPr lang="en-US" altLang="zh-CN" dirty="0">
              <a:cs typeface="+mn-ea"/>
              <a:sym typeface="+mn-lt"/>
            </a:endParaRPr>
          </a:p>
          <a:p>
            <a:pPr marL="285750" indent="-285750" algn="just">
              <a:lnSpc>
                <a:spcPct val="150000"/>
              </a:lnSpc>
              <a:buFont typeface="Wingdings" panose="05000000000000000000" pitchFamily="2" charset="2"/>
              <a:buChar char="u"/>
            </a:pPr>
            <a:r>
              <a:rPr lang="zh-CN" altLang="en-US" b="1" dirty="0">
                <a:cs typeface="+mn-ea"/>
                <a:sym typeface="+mn-lt"/>
              </a:rPr>
              <a:t>口服制剂</a:t>
            </a:r>
            <a:r>
              <a:rPr lang="zh-CN" altLang="en-US" dirty="0">
                <a:cs typeface="+mn-ea"/>
                <a:sym typeface="+mn-lt"/>
              </a:rPr>
              <a:t>，一天两次，使用便利，无需住院治疗</a:t>
            </a:r>
            <a:endParaRPr lang="en-US" altLang="zh-CN" dirty="0">
              <a:cs typeface="+mn-ea"/>
              <a:sym typeface="+mn-lt"/>
            </a:endParaRPr>
          </a:p>
          <a:p>
            <a:pPr marL="285750" indent="-285750" algn="just">
              <a:lnSpc>
                <a:spcPct val="150000"/>
              </a:lnSpc>
              <a:buFont typeface="Wingdings" panose="05000000000000000000" pitchFamily="2" charset="2"/>
              <a:buChar char="u"/>
            </a:pPr>
            <a:r>
              <a:rPr lang="zh-CN" altLang="en-US" kern="100" dirty="0">
                <a:effectLst/>
                <a:cs typeface="+mn-ea"/>
                <a:sym typeface="+mn-lt"/>
              </a:rPr>
              <a:t>老年、</a:t>
            </a:r>
            <a:r>
              <a:rPr lang="zh-CN" altLang="zh-CN" kern="100" dirty="0">
                <a:effectLst/>
                <a:cs typeface="+mn-ea"/>
                <a:sym typeface="+mn-lt"/>
              </a:rPr>
              <a:t>肝功能损害患者无需调整剂量</a:t>
            </a:r>
            <a:r>
              <a:rPr lang="zh-CN" altLang="en-US" kern="100" dirty="0">
                <a:effectLst/>
                <a:cs typeface="+mn-ea"/>
                <a:sym typeface="+mn-lt"/>
              </a:rPr>
              <a:t>；</a:t>
            </a:r>
            <a:r>
              <a:rPr lang="zh-CN" altLang="zh-CN" kern="100" dirty="0">
                <a:effectLst/>
                <a:cs typeface="+mn-ea"/>
                <a:sym typeface="+mn-lt"/>
              </a:rPr>
              <a:t>轻、中度肾功能不全的受试者首次给药无需剂量调整</a:t>
            </a:r>
            <a:endParaRPr lang="en-US" altLang="zh-CN" kern="100" dirty="0">
              <a:effectLst/>
              <a:cs typeface="+mn-ea"/>
              <a:sym typeface="+mn-lt"/>
            </a:endParaRPr>
          </a:p>
          <a:p>
            <a:pPr marL="285750" indent="-285750" algn="just">
              <a:lnSpc>
                <a:spcPct val="150000"/>
              </a:lnSpc>
              <a:buFont typeface="Wingdings" panose="05000000000000000000" pitchFamily="2" charset="2"/>
              <a:buChar char="u"/>
            </a:pPr>
            <a:r>
              <a:rPr lang="zh-CN" altLang="zh-CN" kern="100" dirty="0">
                <a:effectLst/>
                <a:cs typeface="+mn-ea"/>
                <a:sym typeface="+mn-lt"/>
              </a:rPr>
              <a:t>中国桥接试验二期研究结果优于国外临床试验疗效</a:t>
            </a:r>
            <a:endParaRPr lang="en-US" altLang="zh-CN" b="1" dirty="0">
              <a:cs typeface="+mn-ea"/>
              <a:sym typeface="+mn-lt"/>
            </a:endParaRPr>
          </a:p>
          <a:p>
            <a:pPr algn="just">
              <a:lnSpc>
                <a:spcPct val="150000"/>
              </a:lnSpc>
            </a:pPr>
            <a:r>
              <a:rPr lang="zh-CN" altLang="en-US" sz="2000" b="1" dirty="0">
                <a:solidFill>
                  <a:schemeClr val="accent1"/>
                </a:solidFill>
                <a:cs typeface="+mn-ea"/>
                <a:sym typeface="+mn-lt"/>
              </a:rPr>
              <a:t>是否为自主知识产权的创新药：</a:t>
            </a:r>
            <a:endParaRPr lang="en-US" altLang="zh-CN" sz="2000" b="1" dirty="0">
              <a:solidFill>
                <a:schemeClr val="accent1"/>
              </a:solidFill>
              <a:cs typeface="+mn-ea"/>
              <a:sym typeface="+mn-lt"/>
            </a:endParaRPr>
          </a:p>
          <a:p>
            <a:pPr marL="285750" indent="-285750" algn="just">
              <a:lnSpc>
                <a:spcPct val="150000"/>
              </a:lnSpc>
              <a:buFont typeface="Wingdings" panose="05000000000000000000" pitchFamily="2" charset="2"/>
              <a:buChar char="u"/>
            </a:pPr>
            <a:r>
              <a:rPr lang="zh-CN" altLang="en-US" dirty="0">
                <a:cs typeface="+mn-ea"/>
                <a:sym typeface="+mn-lt"/>
              </a:rPr>
              <a:t>是</a:t>
            </a:r>
            <a:endParaRPr lang="en-US" altLang="zh-CN" dirty="0">
              <a:cs typeface="+mn-ea"/>
              <a:sym typeface="+mn-lt"/>
            </a:endParaRPr>
          </a:p>
          <a:p>
            <a:pPr algn="just">
              <a:lnSpc>
                <a:spcPct val="150000"/>
              </a:lnSpc>
            </a:pPr>
            <a:r>
              <a:rPr lang="en-US" altLang="zh-CN" dirty="0">
                <a:cs typeface="+mn-ea"/>
                <a:sym typeface="+mn-lt"/>
              </a:rPr>
              <a:t>【ZL 2013 8 0069471.1】【ZL 2016 1 0428857.2】【ZL 2019 1 0011941.8】【ZL 2010 8 0041050.4】</a:t>
            </a:r>
          </a:p>
        </p:txBody>
      </p:sp>
    </p:spTree>
    <p:extLst>
      <p:ext uri="{BB962C8B-B14F-4D97-AF65-F5344CB8AC3E}">
        <p14:creationId xmlns:p14="http://schemas.microsoft.com/office/powerpoint/2010/main" val="3174477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a:extLst>
              <a:ext uri="{FF2B5EF4-FFF2-40B4-BE49-F238E27FC236}">
                <a16:creationId xmlns:a16="http://schemas.microsoft.com/office/drawing/2014/main" id="{B5C26FC7-13B6-5FE9-88EA-4D8CC3554E2E}"/>
              </a:ext>
            </a:extLst>
          </p:cNvPr>
          <p:cNvSpPr>
            <a:spLocks noGrp="1"/>
          </p:cNvSpPr>
          <p:nvPr>
            <p:ph type="body" sz="quarter" idx="10"/>
          </p:nvPr>
        </p:nvSpPr>
        <p:spPr/>
        <p:txBody>
          <a:bodyPr/>
          <a:lstStyle/>
          <a:p>
            <a:r>
              <a:rPr lang="zh-CN" altLang="en-US" b="1" dirty="0">
                <a:cs typeface="+mn-ea"/>
                <a:sym typeface="+mn-lt"/>
              </a:rPr>
              <a:t>公平性</a:t>
            </a:r>
          </a:p>
        </p:txBody>
      </p:sp>
      <p:sp>
        <p:nvSpPr>
          <p:cNvPr id="5" name="文本占位符 4">
            <a:extLst>
              <a:ext uri="{FF2B5EF4-FFF2-40B4-BE49-F238E27FC236}">
                <a16:creationId xmlns:a16="http://schemas.microsoft.com/office/drawing/2014/main" id="{1C2DBD2F-8864-9996-00BF-AFEAF876871C}"/>
              </a:ext>
            </a:extLst>
          </p:cNvPr>
          <p:cNvSpPr>
            <a:spLocks noGrp="1"/>
          </p:cNvSpPr>
          <p:nvPr>
            <p:ph type="body" sz="quarter" idx="11"/>
          </p:nvPr>
        </p:nvSpPr>
        <p:spPr/>
        <p:txBody>
          <a:bodyPr/>
          <a:lstStyle/>
          <a:p>
            <a:r>
              <a:rPr lang="en-US" altLang="zh-CN" dirty="0">
                <a:latin typeface="+mn-lt"/>
                <a:cs typeface="+mn-ea"/>
                <a:sym typeface="+mn-lt"/>
              </a:rPr>
              <a:t>Fairness</a:t>
            </a:r>
            <a:endParaRPr lang="zh-CN" altLang="en-US" dirty="0">
              <a:latin typeface="+mn-lt"/>
              <a:cs typeface="+mn-ea"/>
              <a:sym typeface="+mn-lt"/>
            </a:endParaRPr>
          </a:p>
        </p:txBody>
      </p:sp>
      <p:sp>
        <p:nvSpPr>
          <p:cNvPr id="6" name="文本占位符 5">
            <a:extLst>
              <a:ext uri="{FF2B5EF4-FFF2-40B4-BE49-F238E27FC236}">
                <a16:creationId xmlns:a16="http://schemas.microsoft.com/office/drawing/2014/main" id="{E855CF6D-9A29-E0DA-D989-C1239FFD28D6}"/>
              </a:ext>
            </a:extLst>
          </p:cNvPr>
          <p:cNvSpPr>
            <a:spLocks noGrp="1"/>
          </p:cNvSpPr>
          <p:nvPr>
            <p:ph type="body" sz="quarter" idx="12"/>
          </p:nvPr>
        </p:nvSpPr>
        <p:spPr/>
        <p:txBody>
          <a:bodyPr/>
          <a:lstStyle/>
          <a:p>
            <a:r>
              <a:rPr lang="en-US" altLang="zh-CN">
                <a:latin typeface="+mn-lt"/>
                <a:cs typeface="+mn-ea"/>
                <a:sym typeface="+mn-lt"/>
              </a:rPr>
              <a:t>05</a:t>
            </a:r>
            <a:endParaRPr lang="zh-CN" altLang="en-US" dirty="0">
              <a:latin typeface="+mn-lt"/>
              <a:cs typeface="+mn-ea"/>
              <a:sym typeface="+mn-lt"/>
            </a:endParaRPr>
          </a:p>
        </p:txBody>
      </p:sp>
      <p:sp>
        <p:nvSpPr>
          <p:cNvPr id="12" name="文本框 11">
            <a:extLst>
              <a:ext uri="{FF2B5EF4-FFF2-40B4-BE49-F238E27FC236}">
                <a16:creationId xmlns:a16="http://schemas.microsoft.com/office/drawing/2014/main" id="{ECB683FD-02F9-1675-110B-68FA608CBBE4}"/>
              </a:ext>
            </a:extLst>
          </p:cNvPr>
          <p:cNvSpPr txBox="1"/>
          <p:nvPr/>
        </p:nvSpPr>
        <p:spPr>
          <a:xfrm>
            <a:off x="1347603" y="1408378"/>
            <a:ext cx="10146058" cy="5057795"/>
          </a:xfrm>
          <a:prstGeom prst="rect">
            <a:avLst/>
          </a:prstGeom>
          <a:noFill/>
        </p:spPr>
        <p:txBody>
          <a:bodyPr wrap="square" rtlCol="0">
            <a:spAutoFit/>
          </a:bodyPr>
          <a:lstStyle/>
          <a:p>
            <a:pPr marL="342900" indent="-342900" algn="just">
              <a:lnSpc>
                <a:spcPct val="150000"/>
              </a:lnSpc>
              <a:buFont typeface="Wingdings" panose="05000000000000000000" pitchFamily="2" charset="2"/>
              <a:buChar char="u"/>
            </a:pPr>
            <a:r>
              <a:rPr lang="zh-CN" altLang="en-US" sz="2000" b="1" dirty="0">
                <a:solidFill>
                  <a:schemeClr val="accent1"/>
                </a:solidFill>
                <a:cs typeface="+mn-ea"/>
                <a:sym typeface="+mn-lt"/>
              </a:rPr>
              <a:t>年发病患者总数：</a:t>
            </a:r>
          </a:p>
          <a:p>
            <a:pPr indent="266400" algn="just">
              <a:lnSpc>
                <a:spcPct val="150000"/>
              </a:lnSpc>
              <a:spcAft>
                <a:spcPts val="1200"/>
              </a:spcAft>
            </a:pPr>
            <a:r>
              <a:rPr lang="zh-CN" altLang="en-US" dirty="0">
                <a:cs typeface="+mn-ea"/>
                <a:sym typeface="+mn-lt"/>
              </a:rPr>
              <a:t>每年新发患者约</a:t>
            </a:r>
            <a:r>
              <a:rPr lang="en-US" altLang="zh-CN" dirty="0">
                <a:cs typeface="+mn-ea"/>
                <a:sym typeface="+mn-lt"/>
              </a:rPr>
              <a:t>5000-7000</a:t>
            </a:r>
            <a:r>
              <a:rPr lang="zh-CN" altLang="en-US" dirty="0">
                <a:cs typeface="+mn-ea"/>
                <a:sym typeface="+mn-lt"/>
              </a:rPr>
              <a:t>人，复发难治三线及以后患者（新发</a:t>
            </a:r>
            <a:r>
              <a:rPr lang="en-US" altLang="zh-CN" dirty="0">
                <a:cs typeface="+mn-ea"/>
                <a:sym typeface="+mn-lt"/>
              </a:rPr>
              <a:t>+</a:t>
            </a:r>
            <a:r>
              <a:rPr lang="zh-CN" altLang="en-US" dirty="0">
                <a:cs typeface="+mn-ea"/>
                <a:sym typeface="+mn-lt"/>
              </a:rPr>
              <a:t>留存）约</a:t>
            </a:r>
            <a:r>
              <a:rPr lang="en-US" altLang="zh-CN" dirty="0">
                <a:cs typeface="+mn-ea"/>
                <a:sym typeface="+mn-lt"/>
              </a:rPr>
              <a:t>3000-6000</a:t>
            </a:r>
            <a:r>
              <a:rPr lang="zh-CN" altLang="en-US" dirty="0">
                <a:cs typeface="+mn-ea"/>
                <a:sym typeface="+mn-lt"/>
              </a:rPr>
              <a:t>人。</a:t>
            </a:r>
            <a:endParaRPr lang="en-US" altLang="zh-CN" b="1" dirty="0">
              <a:cs typeface="+mn-ea"/>
              <a:sym typeface="+mn-lt"/>
            </a:endParaRPr>
          </a:p>
          <a:p>
            <a:pPr marL="342900" indent="-342900" algn="just">
              <a:lnSpc>
                <a:spcPct val="150000"/>
              </a:lnSpc>
              <a:buFont typeface="Wingdings" panose="05000000000000000000" pitchFamily="2" charset="2"/>
              <a:buChar char="u"/>
            </a:pPr>
            <a:r>
              <a:rPr lang="zh-CN" altLang="en-US" sz="2000" b="1" dirty="0">
                <a:solidFill>
                  <a:schemeClr val="accent1"/>
                </a:solidFill>
                <a:cs typeface="+mn-ea"/>
                <a:sym typeface="+mn-lt"/>
              </a:rPr>
              <a:t>弥补药品目录短板：</a:t>
            </a:r>
            <a:endParaRPr lang="en-US" altLang="zh-CN" sz="2000" b="1" dirty="0">
              <a:solidFill>
                <a:schemeClr val="accent1"/>
              </a:solidFill>
              <a:cs typeface="+mn-ea"/>
              <a:sym typeface="+mn-lt"/>
            </a:endParaRPr>
          </a:p>
          <a:p>
            <a:pPr indent="266400" algn="just">
              <a:lnSpc>
                <a:spcPct val="150000"/>
              </a:lnSpc>
              <a:spcAft>
                <a:spcPts val="1200"/>
              </a:spcAft>
            </a:pPr>
            <a:r>
              <a:rPr lang="zh-CN" altLang="en-US" dirty="0">
                <a:cs typeface="+mn-ea"/>
                <a:sym typeface="+mn-lt"/>
              </a:rPr>
              <a:t>国内仅度维利塞获批用于治疗接受过至少两种系统性治疗的复发或难治滤泡淋巴瘤（</a:t>
            </a:r>
            <a:r>
              <a:rPr lang="en-US" altLang="zh-CN" dirty="0">
                <a:cs typeface="+mn-ea"/>
                <a:sym typeface="+mn-lt"/>
              </a:rPr>
              <a:t>FL</a:t>
            </a:r>
            <a:r>
              <a:rPr lang="zh-CN" altLang="en-US" dirty="0">
                <a:cs typeface="+mn-ea"/>
                <a:sym typeface="+mn-lt"/>
              </a:rPr>
              <a:t>），且目录内无</a:t>
            </a:r>
            <a:r>
              <a:rPr lang="en-US" altLang="zh-CN" dirty="0">
                <a:cs typeface="+mn-ea"/>
                <a:sym typeface="+mn-lt"/>
              </a:rPr>
              <a:t>PI3K</a:t>
            </a:r>
            <a:r>
              <a:rPr lang="zh-CN" altLang="en-US" dirty="0">
                <a:cs typeface="+mn-ea"/>
                <a:sym typeface="+mn-lt"/>
              </a:rPr>
              <a:t>类药物。度维利塞填补了医保目录内接受过至少两种系统性治疗的复发或难治</a:t>
            </a:r>
            <a:r>
              <a:rPr lang="en-US" altLang="zh-CN" dirty="0">
                <a:cs typeface="+mn-ea"/>
                <a:sym typeface="+mn-lt"/>
              </a:rPr>
              <a:t>FL</a:t>
            </a:r>
            <a:r>
              <a:rPr lang="zh-CN" altLang="en-US" dirty="0">
                <a:cs typeface="+mn-ea"/>
                <a:sym typeface="+mn-lt"/>
              </a:rPr>
              <a:t>的空白，为复发难治</a:t>
            </a:r>
            <a:r>
              <a:rPr lang="en-US" altLang="zh-CN" dirty="0">
                <a:cs typeface="+mn-ea"/>
                <a:sym typeface="+mn-lt"/>
              </a:rPr>
              <a:t>FL</a:t>
            </a:r>
            <a:r>
              <a:rPr lang="zh-CN" altLang="en-US" dirty="0">
                <a:cs typeface="+mn-ea"/>
                <a:sym typeface="+mn-lt"/>
              </a:rPr>
              <a:t>治疗提供新的治疗方案。</a:t>
            </a:r>
            <a:endParaRPr lang="en-US" altLang="zh-CN" b="1" dirty="0">
              <a:cs typeface="+mn-ea"/>
              <a:sym typeface="+mn-lt"/>
            </a:endParaRPr>
          </a:p>
          <a:p>
            <a:pPr marL="342900" indent="-342900" algn="just">
              <a:lnSpc>
                <a:spcPct val="150000"/>
              </a:lnSpc>
              <a:buFont typeface="Wingdings" panose="05000000000000000000" pitchFamily="2" charset="2"/>
              <a:buChar char="u"/>
            </a:pPr>
            <a:r>
              <a:rPr lang="zh-CN" altLang="en-US" sz="2000" b="1" dirty="0">
                <a:solidFill>
                  <a:schemeClr val="accent1"/>
                </a:solidFill>
                <a:cs typeface="+mn-ea"/>
                <a:sym typeface="+mn-lt"/>
              </a:rPr>
              <a:t>临床管理难度：</a:t>
            </a:r>
            <a:endParaRPr lang="en-US" altLang="zh-CN" sz="2000" b="1" dirty="0">
              <a:solidFill>
                <a:schemeClr val="accent1"/>
              </a:solidFill>
              <a:cs typeface="+mn-ea"/>
              <a:sym typeface="+mn-lt"/>
            </a:endParaRPr>
          </a:p>
          <a:p>
            <a:pPr indent="266400" algn="just">
              <a:lnSpc>
                <a:spcPct val="150000"/>
              </a:lnSpc>
            </a:pPr>
            <a:r>
              <a:rPr lang="zh-CN" altLang="en-US" dirty="0">
                <a:cs typeface="+mn-ea"/>
                <a:sym typeface="+mn-lt"/>
              </a:rPr>
              <a:t>度维利塞胶囊为抗肿瘤的治疗性用药，适应症、用法用量及禁忌明确。</a:t>
            </a:r>
            <a:endParaRPr lang="en-US" altLang="zh-CN" dirty="0">
              <a:cs typeface="+mn-ea"/>
              <a:sym typeface="+mn-lt"/>
            </a:endParaRPr>
          </a:p>
          <a:p>
            <a:pPr indent="266400" algn="just">
              <a:lnSpc>
                <a:spcPct val="150000"/>
              </a:lnSpc>
            </a:pPr>
            <a:r>
              <a:rPr lang="zh-CN" altLang="en-US" dirty="0">
                <a:cs typeface="+mn-ea"/>
                <a:sym typeface="+mn-lt"/>
              </a:rPr>
              <a:t>滤泡性淋巴瘤诊断和治疗集中在三级医院的血液科和肿瘤科，临床使用需要由副主任医师及以上处方，医保管理较为容易，不易出现超说明书使用。</a:t>
            </a:r>
          </a:p>
          <a:p>
            <a:pPr algn="just">
              <a:lnSpc>
                <a:spcPct val="150000"/>
              </a:lnSpc>
            </a:pPr>
            <a:r>
              <a:rPr lang="zh-CN" altLang="en-US" dirty="0">
                <a:cs typeface="+mn-ea"/>
                <a:sym typeface="+mn-lt"/>
              </a:rPr>
              <a:t> </a:t>
            </a:r>
          </a:p>
        </p:txBody>
      </p:sp>
    </p:spTree>
    <p:extLst>
      <p:ext uri="{BB962C8B-B14F-4D97-AF65-F5344CB8AC3E}">
        <p14:creationId xmlns:p14="http://schemas.microsoft.com/office/powerpoint/2010/main" val="252546443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nvomosyc">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840</TotalTime>
  <Words>1178</Words>
  <Application>Microsoft Office PowerPoint</Application>
  <PresentationFormat>宽屏</PresentationFormat>
  <Paragraphs>81</Paragraphs>
  <Slides>9</Slides>
  <Notes>0</Notes>
  <HiddenSlides>0</HiddenSlides>
  <MMClips>0</MMClips>
  <ScaleCrop>false</ScaleCrop>
  <HeadingPairs>
    <vt:vector size="6" baseType="variant">
      <vt:variant>
        <vt:lpstr>已用的字体</vt:lpstr>
      </vt:variant>
      <vt:variant>
        <vt:i4>2</vt:i4>
      </vt:variant>
      <vt:variant>
        <vt:lpstr>主题</vt:lpstr>
      </vt:variant>
      <vt:variant>
        <vt:i4>1</vt:i4>
      </vt:variant>
      <vt:variant>
        <vt:lpstr>幻灯片标题</vt:lpstr>
      </vt:variant>
      <vt:variant>
        <vt:i4>9</vt:i4>
      </vt:variant>
    </vt:vector>
  </HeadingPairs>
  <TitlesOfParts>
    <vt:vector size="12" baseType="lpstr">
      <vt:lpstr>Arial</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R an</dc:creator>
  <cp:lastModifiedBy>肖 琴</cp:lastModifiedBy>
  <cp:revision>38</cp:revision>
  <dcterms:created xsi:type="dcterms:W3CDTF">2022-07-07T07:24:58Z</dcterms:created>
  <dcterms:modified xsi:type="dcterms:W3CDTF">2022-07-13T08:39:15Z</dcterms:modified>
</cp:coreProperties>
</file>