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4"/>
  </p:sldMasterIdLst>
  <p:notesMasterIdLst>
    <p:notesMasterId r:id="rId16"/>
  </p:notesMasterIdLst>
  <p:handoutMasterIdLst>
    <p:handoutMasterId r:id="rId17"/>
  </p:handoutMasterIdLst>
  <p:sldIdLst>
    <p:sldId id="275" r:id="rId5"/>
    <p:sldId id="516" r:id="rId6"/>
    <p:sldId id="517" r:id="rId7"/>
    <p:sldId id="507" r:id="rId8"/>
    <p:sldId id="508" r:id="rId9"/>
    <p:sldId id="510" r:id="rId10"/>
    <p:sldId id="511" r:id="rId11"/>
    <p:sldId id="267" r:id="rId12"/>
    <p:sldId id="285" r:id="rId13"/>
    <p:sldId id="266" r:id="rId14"/>
    <p:sldId id="514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23323B"/>
    <a:srgbClr val="EB5504"/>
    <a:srgbClr val="EA5504"/>
    <a:srgbClr val="5D6164"/>
    <a:srgbClr val="5D6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304" autoAdjust="0"/>
  </p:normalViewPr>
  <p:slideViewPr>
    <p:cSldViewPr snapToGrid="0">
      <p:cViewPr varScale="1">
        <p:scale>
          <a:sx n="77" d="100"/>
          <a:sy n="77" d="100"/>
        </p:scale>
        <p:origin x="912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351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徐良 Liang Xu" userId="630ddf68-a015-4f6c-a79e-ab3514653f61" providerId="ADAL" clId="{D371FFBF-8802-4859-BD4F-970E0D799B82}"/>
    <pc:docChg chg="custSel modSld">
      <pc:chgData name="徐良 Liang Xu" userId="630ddf68-a015-4f6c-a79e-ab3514653f61" providerId="ADAL" clId="{D371FFBF-8802-4859-BD4F-970E0D799B82}" dt="2022-07-13T08:53:25.490" v="33" actId="20577"/>
      <pc:docMkLst>
        <pc:docMk/>
      </pc:docMkLst>
      <pc:sldChg chg="delSp modSp mod">
        <pc:chgData name="徐良 Liang Xu" userId="630ddf68-a015-4f6c-a79e-ab3514653f61" providerId="ADAL" clId="{D371FFBF-8802-4859-BD4F-970E0D799B82}" dt="2022-07-13T08:53:25.490" v="33" actId="20577"/>
        <pc:sldMkLst>
          <pc:docMk/>
          <pc:sldMk cId="3614065478" sldId="275"/>
        </pc:sldMkLst>
        <pc:spChg chg="del">
          <ac:chgData name="徐良 Liang Xu" userId="630ddf68-a015-4f6c-a79e-ab3514653f61" providerId="ADAL" clId="{D371FFBF-8802-4859-BD4F-970E0D799B82}" dt="2022-07-13T08:51:23.568" v="3" actId="478"/>
          <ac:spMkLst>
            <pc:docMk/>
            <pc:sldMk cId="3614065478" sldId="275"/>
            <ac:spMk id="5" creationId="{0EBE938D-1462-47D3-ABF9-39FA0AAFF1B3}"/>
          </ac:spMkLst>
        </pc:spChg>
        <pc:spChg chg="del">
          <ac:chgData name="徐良 Liang Xu" userId="630ddf68-a015-4f6c-a79e-ab3514653f61" providerId="ADAL" clId="{D371FFBF-8802-4859-BD4F-970E0D799B82}" dt="2022-07-13T08:51:25.144" v="4" actId="478"/>
          <ac:spMkLst>
            <pc:docMk/>
            <pc:sldMk cId="3614065478" sldId="275"/>
            <ac:spMk id="6" creationId="{02CE9B6D-1C3F-46B9-9794-C8F1C043C43E}"/>
          </ac:spMkLst>
        </pc:spChg>
        <pc:spChg chg="del">
          <ac:chgData name="徐良 Liang Xu" userId="630ddf68-a015-4f6c-a79e-ab3514653f61" providerId="ADAL" clId="{D371FFBF-8802-4859-BD4F-970E0D799B82}" dt="2022-07-13T08:51:26.945" v="5" actId="478"/>
          <ac:spMkLst>
            <pc:docMk/>
            <pc:sldMk cId="3614065478" sldId="275"/>
            <ac:spMk id="7" creationId="{3FEBD403-2571-44E6-B8C2-AFB667EF991A}"/>
          </ac:spMkLst>
        </pc:spChg>
        <pc:spChg chg="del">
          <ac:chgData name="徐良 Liang Xu" userId="630ddf68-a015-4f6c-a79e-ab3514653f61" providerId="ADAL" clId="{D371FFBF-8802-4859-BD4F-970E0D799B82}" dt="2022-07-13T08:51:28.452" v="6" actId="478"/>
          <ac:spMkLst>
            <pc:docMk/>
            <pc:sldMk cId="3614065478" sldId="275"/>
            <ac:spMk id="8" creationId="{C0ED1AB9-9F76-4A38-8E1B-23C29D0D7CE4}"/>
          </ac:spMkLst>
        </pc:spChg>
        <pc:spChg chg="mod">
          <ac:chgData name="徐良 Liang Xu" userId="630ddf68-a015-4f6c-a79e-ab3514653f61" providerId="ADAL" clId="{D371FFBF-8802-4859-BD4F-970E0D799B82}" dt="2022-07-13T08:53:25.490" v="33" actId="20577"/>
          <ac:spMkLst>
            <pc:docMk/>
            <pc:sldMk cId="3614065478" sldId="275"/>
            <ac:spMk id="26" creationId="{06A78938-8363-43AA-9E49-AA2C64A29AF3}"/>
          </ac:spMkLst>
        </pc:spChg>
        <pc:grpChg chg="del">
          <ac:chgData name="徐良 Liang Xu" userId="630ddf68-a015-4f6c-a79e-ab3514653f61" providerId="ADAL" clId="{D371FFBF-8802-4859-BD4F-970E0D799B82}" dt="2022-07-13T08:51:44.512" v="7" actId="478"/>
          <ac:grpSpMkLst>
            <pc:docMk/>
            <pc:sldMk cId="3614065478" sldId="275"/>
            <ac:grpSpMk id="3" creationId="{798D61E3-F856-CC28-94E2-CD1A775DE169}"/>
          </ac:grpSpMkLst>
        </pc:grpChg>
      </pc:sldChg>
      <pc:sldChg chg="modSp mod">
        <pc:chgData name="徐良 Liang Xu" userId="630ddf68-a015-4f6c-a79e-ab3514653f61" providerId="ADAL" clId="{D371FFBF-8802-4859-BD4F-970E0D799B82}" dt="2022-07-13T08:20:22.261" v="2" actId="13926"/>
        <pc:sldMkLst>
          <pc:docMk/>
          <pc:sldMk cId="1509144385" sldId="517"/>
        </pc:sldMkLst>
        <pc:graphicFrameChg chg="modGraphic">
          <ac:chgData name="徐良 Liang Xu" userId="630ddf68-a015-4f6c-a79e-ab3514653f61" providerId="ADAL" clId="{D371FFBF-8802-4859-BD4F-970E0D799B82}" dt="2022-07-13T08:20:22.261" v="2" actId="13926"/>
          <ac:graphicFrameMkLst>
            <pc:docMk/>
            <pc:sldMk cId="1509144385" sldId="517"/>
            <ac:graphicFrameMk id="2" creationId="{F47F5BEB-3DEC-4D3D-BB4B-7AC09558A019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D582E-AC04-4CBD-AD27-69CB7AD9CB4E}" type="datetimeFigureOut">
              <a:rPr kumimoji="1" lang="ja-JP" altLang="en-US" sz="10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2022/7/13</a:t>
            </a:fld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2ADE8-AC21-4408-9B3F-3475E65BEECB}" type="slidenum">
              <a:rPr kumimoji="1" lang="ja-JP" altLang="en-US" sz="10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‹#›</a:t>
            </a:fld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2100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8948FE21-A05B-5F40-9D45-893314157120}" type="datetimeFigureOut">
              <a:rPr lang="ja-JP" altLang="en-US" smtClean="0"/>
              <a:pPr/>
              <a:t>2022/7/13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2011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 dirty="0"/>
              <a:t>マスター テキストの書式設定
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
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
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
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3BB3FBBB-0617-2248-B23F-F1C1EFC7A82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943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0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Meiryo UI" panose="020B0604030504040204" pitchFamily="50" charset="-128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使用</a:t>
            </a:r>
            <a:r>
              <a:rPr lang="en-US" altLang="zh-CN" dirty="0"/>
              <a:t>TPO</a:t>
            </a:r>
            <a:r>
              <a:rPr lang="zh-CN" altLang="en-US" dirty="0"/>
              <a:t>的人数</a:t>
            </a:r>
            <a:r>
              <a:rPr lang="en-US" altLang="zh-CN" dirty="0"/>
              <a:t>8</a:t>
            </a:r>
            <a:r>
              <a:rPr lang="zh-CN" altLang="en-US" dirty="0"/>
              <a:t>万多，刘部长要求与</a:t>
            </a:r>
            <a:r>
              <a:rPr lang="en-US" altLang="zh-CN" dirty="0"/>
              <a:t>HEOR</a:t>
            </a:r>
            <a:r>
              <a:rPr lang="zh-CN" altLang="en-US" dirty="0"/>
              <a:t>一致。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A4BF2-95F3-4E2E-9B8C-F184A52EBBE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102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3FBBB-0617-2248-B23F-F1C1EFC7A82E}" type="slidenum">
              <a:rPr lang="ja-JP" altLang="en-US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063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3FBBB-0617-2248-B23F-F1C1EFC7A82E}" type="slidenum">
              <a:rPr lang="ja-JP" altLang="en-US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2508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A4BF2-95F3-4E2E-9B8C-F184A52EBBE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318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A4BF2-95F3-4E2E-9B8C-F184A52EBBE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68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4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6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1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/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B8D97-5AF7-45D7-B6B2-D8A5A47F3C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2000" y="1228275"/>
            <a:ext cx="10896600" cy="238760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43A53E-78B3-4E34-AE36-B92C7A7DC7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2000" y="3917598"/>
            <a:ext cx="10896600" cy="1046162"/>
          </a:xfrm>
        </p:spPr>
        <p:txBody>
          <a:bodyPr lIns="0" rIns="0"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004BA-7C79-4DBC-865E-1500D17C54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5033962"/>
            <a:ext cx="6553200" cy="757238"/>
          </a:xfrm>
        </p:spPr>
        <p:txBody>
          <a:bodyPr lIns="0" rIns="0"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and Affiliation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CAA5B33-DDD1-46B8-8281-3D664FE383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6" b="3276"/>
          <a:stretch/>
        </p:blipFill>
        <p:spPr>
          <a:xfrm>
            <a:off x="7465922" y="5087605"/>
            <a:ext cx="4726078" cy="177039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CAEB9FD-DCEE-4CDF-A022-21D4035059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0600" y="5914103"/>
            <a:ext cx="3200400" cy="51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2658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Classic / Gray">
    <p:bg>
      <p:bgPr>
        <a:solidFill>
          <a:srgbClr val="5D6164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662505" y="2899625"/>
            <a:ext cx="10866990" cy="839294"/>
          </a:xfrm>
        </p:spPr>
        <p:txBody>
          <a:bodyPr wrap="square"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rgbClr val="23323B"/>
                </a:solidFill>
                <a:latin typeface="+mj-lt"/>
              </a:defRPr>
            </a:lvl1pPr>
          </a:lstStyle>
          <a:p>
            <a:r>
              <a:rPr kumimoji="1" lang="en" altLang="ja-JP" dirty="0"/>
              <a:t>Divider title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F3DB7DC-1B05-8341-858C-90D947F494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87382" cy="134138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04FCE0E-0F88-614A-83E7-79D8C27CD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9686" y="5297188"/>
            <a:ext cx="1962314" cy="1549635"/>
          </a:xfrm>
          <a:prstGeom prst="rect">
            <a:avLst/>
          </a:prstGeom>
        </p:spPr>
      </p:pic>
      <p:pic>
        <p:nvPicPr>
          <p:cNvPr id="9" name="Graphic 16">
            <a:extLst>
              <a:ext uri="{FF2B5EF4-FFF2-40B4-BE49-F238E27FC236}">
                <a16:creationId xmlns:a16="http://schemas.microsoft.com/office/drawing/2014/main" id="{29414389-4AC4-47C0-8CE1-B37147AECF6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29686" y="275275"/>
            <a:ext cx="1600200" cy="258097"/>
          </a:xfrm>
          <a:prstGeom prst="rect">
            <a:avLst/>
          </a:prstGeom>
        </p:spPr>
      </p:pic>
      <p:sp>
        <p:nvSpPr>
          <p:cNvPr id="10" name="TextBox 17">
            <a:extLst>
              <a:ext uri="{FF2B5EF4-FFF2-40B4-BE49-F238E27FC236}">
                <a16:creationId xmlns:a16="http://schemas.microsoft.com/office/drawing/2014/main" id="{B8ECAB56-9832-406B-8646-021FBB37E5AD}"/>
              </a:ext>
            </a:extLst>
          </p:cNvPr>
          <p:cNvSpPr txBox="1"/>
          <p:nvPr userDrawn="1"/>
        </p:nvSpPr>
        <p:spPr>
          <a:xfrm>
            <a:off x="760767" y="6526712"/>
            <a:ext cx="109645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noProof="0" dirty="0">
                <a:solidFill>
                  <a:schemeClr val="tx1"/>
                </a:solidFill>
                <a:latin typeface="Arial" pitchFamily="34" charset="0"/>
              </a:rPr>
              <a:t>© Kyowa Kirin Co., Ltd.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395F6CE-7F4F-4311-B8D0-DA53332A5F18}"/>
              </a:ext>
            </a:extLst>
          </p:cNvPr>
          <p:cNvSpPr txBox="1">
            <a:spLocks/>
          </p:cNvSpPr>
          <p:nvPr userDrawn="1"/>
        </p:nvSpPr>
        <p:spPr>
          <a:xfrm>
            <a:off x="338783" y="6519018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7513065-B165-420E-9F2D-ABDCDFA2F2A9}" type="slidenum">
              <a:rPr lang="en-US" sz="900" smtClean="0">
                <a:solidFill>
                  <a:schemeClr val="tx1"/>
                </a:solidFill>
              </a:rPr>
              <a:pPr algn="l"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7713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 /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162C9C8F-2407-4F7C-AFDB-292E619614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2241" r="27409" b="6935"/>
          <a:stretch>
            <a:fillRect/>
          </a:stretch>
        </p:blipFill>
        <p:spPr>
          <a:xfrm flipV="1">
            <a:off x="457200" y="0"/>
            <a:ext cx="11734800" cy="6858000"/>
          </a:xfrm>
          <a:custGeom>
            <a:avLst/>
            <a:gdLst>
              <a:gd name="connsiteX0" fmla="*/ 0 w 11734800"/>
              <a:gd name="connsiteY0" fmla="*/ 6858000 h 6858000"/>
              <a:gd name="connsiteX1" fmla="*/ 10102151 w 11734800"/>
              <a:gd name="connsiteY1" fmla="*/ 6858000 h 6858000"/>
              <a:gd name="connsiteX2" fmla="*/ 10150343 w 11734800"/>
              <a:gd name="connsiteY2" fmla="*/ 6858000 h 6858000"/>
              <a:gd name="connsiteX3" fmla="*/ 10507960 w 11734800"/>
              <a:gd name="connsiteY3" fmla="*/ 6858000 h 6858000"/>
              <a:gd name="connsiteX4" fmla="*/ 11734800 w 11734800"/>
              <a:gd name="connsiteY4" fmla="*/ 6858000 h 6858000"/>
              <a:gd name="connsiteX5" fmla="*/ 11734800 w 11734800"/>
              <a:gd name="connsiteY5" fmla="*/ 0 h 6858000"/>
              <a:gd name="connsiteX6" fmla="*/ 10507960 w 11734800"/>
              <a:gd name="connsiteY6" fmla="*/ 0 h 6858000"/>
              <a:gd name="connsiteX7" fmla="*/ 10150343 w 11734800"/>
              <a:gd name="connsiteY7" fmla="*/ 0 h 6858000"/>
              <a:gd name="connsiteX8" fmla="*/ 10102151 w 11734800"/>
              <a:gd name="connsiteY8" fmla="*/ 0 h 6858000"/>
              <a:gd name="connsiteX9" fmla="*/ 0 w 11734800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4800" h="6858000">
                <a:moveTo>
                  <a:pt x="0" y="6858000"/>
                </a:moveTo>
                <a:lnTo>
                  <a:pt x="10102151" y="6858000"/>
                </a:lnTo>
                <a:lnTo>
                  <a:pt x="10150343" y="6858000"/>
                </a:lnTo>
                <a:lnTo>
                  <a:pt x="10507960" y="6858000"/>
                </a:lnTo>
                <a:lnTo>
                  <a:pt x="11734800" y="6858000"/>
                </a:lnTo>
                <a:lnTo>
                  <a:pt x="11734800" y="0"/>
                </a:lnTo>
                <a:lnTo>
                  <a:pt x="10507960" y="0"/>
                </a:lnTo>
                <a:lnTo>
                  <a:pt x="10150343" y="0"/>
                </a:lnTo>
                <a:lnTo>
                  <a:pt x="10102151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A3B8AA-F447-4964-879F-2DE2A70A93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2200" y="1258330"/>
            <a:ext cx="9448800" cy="2547937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(Section Break)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7322F-ED21-41E1-8A90-02812B0D2A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62200" y="4157147"/>
            <a:ext cx="9448800" cy="1500187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text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70EDE4A-5FF1-4A1E-9DC5-7350728AC0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800" y="6436870"/>
            <a:ext cx="1600200" cy="2580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D3A183-BA7F-4F03-B19C-AF78F6FECF54}"/>
              </a:ext>
            </a:extLst>
          </p:cNvPr>
          <p:cNvSpPr txBox="1"/>
          <p:nvPr userDrawn="1"/>
        </p:nvSpPr>
        <p:spPr>
          <a:xfrm>
            <a:off x="760767" y="6526712"/>
            <a:ext cx="106760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noProof="0" dirty="0">
                <a:solidFill>
                  <a:schemeClr val="bg1"/>
                </a:solidFill>
                <a:latin typeface="Arial" pitchFamily="34" charset="0"/>
              </a:rPr>
              <a:t>© Kyowa Kirin Co., Ltd.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08DF7A6-89E9-4632-84F8-755371EA8C18}"/>
              </a:ext>
            </a:extLst>
          </p:cNvPr>
          <p:cNvSpPr txBox="1">
            <a:spLocks/>
          </p:cNvSpPr>
          <p:nvPr userDrawn="1"/>
        </p:nvSpPr>
        <p:spPr>
          <a:xfrm>
            <a:off x="338783" y="6519018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7513065-B165-420E-9F2D-ABDCDFA2F2A9}" type="slidenum">
              <a:rPr lang="en-US" sz="900" smtClean="0">
                <a:solidFill>
                  <a:schemeClr val="tx1"/>
                </a:solidFill>
              </a:rPr>
              <a:pPr algn="l"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413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/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2CC2EC51-1CA7-4202-9F0C-C040340E41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2241" r="27409" b="6935"/>
          <a:stretch>
            <a:fillRect/>
          </a:stretch>
        </p:blipFill>
        <p:spPr>
          <a:xfrm flipV="1">
            <a:off x="457200" y="0"/>
            <a:ext cx="11734800" cy="6858000"/>
          </a:xfrm>
          <a:custGeom>
            <a:avLst/>
            <a:gdLst>
              <a:gd name="connsiteX0" fmla="*/ 0 w 11734800"/>
              <a:gd name="connsiteY0" fmla="*/ 6858000 h 6858000"/>
              <a:gd name="connsiteX1" fmla="*/ 10102151 w 11734800"/>
              <a:gd name="connsiteY1" fmla="*/ 6858000 h 6858000"/>
              <a:gd name="connsiteX2" fmla="*/ 10150343 w 11734800"/>
              <a:gd name="connsiteY2" fmla="*/ 6858000 h 6858000"/>
              <a:gd name="connsiteX3" fmla="*/ 10507960 w 11734800"/>
              <a:gd name="connsiteY3" fmla="*/ 6858000 h 6858000"/>
              <a:gd name="connsiteX4" fmla="*/ 11734800 w 11734800"/>
              <a:gd name="connsiteY4" fmla="*/ 6858000 h 6858000"/>
              <a:gd name="connsiteX5" fmla="*/ 11734800 w 11734800"/>
              <a:gd name="connsiteY5" fmla="*/ 0 h 6858000"/>
              <a:gd name="connsiteX6" fmla="*/ 10507960 w 11734800"/>
              <a:gd name="connsiteY6" fmla="*/ 0 h 6858000"/>
              <a:gd name="connsiteX7" fmla="*/ 10150343 w 11734800"/>
              <a:gd name="connsiteY7" fmla="*/ 0 h 6858000"/>
              <a:gd name="connsiteX8" fmla="*/ 10102151 w 11734800"/>
              <a:gd name="connsiteY8" fmla="*/ 0 h 6858000"/>
              <a:gd name="connsiteX9" fmla="*/ 0 w 11734800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4800" h="6858000">
                <a:moveTo>
                  <a:pt x="0" y="6858000"/>
                </a:moveTo>
                <a:lnTo>
                  <a:pt x="10102151" y="6858000"/>
                </a:lnTo>
                <a:lnTo>
                  <a:pt x="10150343" y="6858000"/>
                </a:lnTo>
                <a:lnTo>
                  <a:pt x="10507960" y="6858000"/>
                </a:lnTo>
                <a:lnTo>
                  <a:pt x="11734800" y="6858000"/>
                </a:lnTo>
                <a:lnTo>
                  <a:pt x="11734800" y="0"/>
                </a:lnTo>
                <a:lnTo>
                  <a:pt x="10507960" y="0"/>
                </a:lnTo>
                <a:lnTo>
                  <a:pt x="10150343" y="0"/>
                </a:lnTo>
                <a:lnTo>
                  <a:pt x="10102151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BBAC44-995D-4C41-BADA-B00326ABE448}"/>
              </a:ext>
            </a:extLst>
          </p:cNvPr>
          <p:cNvSpPr txBox="1"/>
          <p:nvPr userDrawn="1"/>
        </p:nvSpPr>
        <p:spPr>
          <a:xfrm>
            <a:off x="760767" y="6526712"/>
            <a:ext cx="109645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noProof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© Kyowa Kirin Co., Ltd.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899ABFF-7F09-4AFE-896B-E2D64ECEBF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800" y="6436870"/>
            <a:ext cx="1600200" cy="25809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32104B6-036E-416A-9127-776071A61969}"/>
              </a:ext>
            </a:extLst>
          </p:cNvPr>
          <p:cNvSpPr txBox="1">
            <a:spLocks/>
          </p:cNvSpPr>
          <p:nvPr userDrawn="1"/>
        </p:nvSpPr>
        <p:spPr>
          <a:xfrm>
            <a:off x="338783" y="6519018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7513065-B165-420E-9F2D-ABDCDFA2F2A9}" type="slidenum">
              <a:rPr lang="en-US" sz="900" smtClean="0">
                <a:solidFill>
                  <a:schemeClr val="bg1"/>
                </a:solidFill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A44FCF0-FE50-4F4C-9B8C-1F4F1F4A5A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2200" y="1258330"/>
            <a:ext cx="9448800" cy="2547937"/>
          </a:xfr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Divider Title (Section Break)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05E1F57-7D4E-4729-B8CD-C850CF6CA37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62200" y="4157147"/>
            <a:ext cx="9448800" cy="1500187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text</a:t>
            </a:r>
          </a:p>
        </p:txBody>
      </p:sp>
    </p:spTree>
    <p:extLst>
      <p:ext uri="{BB962C8B-B14F-4D97-AF65-F5344CB8AC3E}">
        <p14:creationId xmlns:p14="http://schemas.microsoft.com/office/powerpoint/2010/main" val="301419982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/ Gray">
    <p:bg>
      <p:bgPr>
        <a:solidFill>
          <a:srgbClr val="8689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2CC2EC51-1CA7-4202-9F0C-C040340E41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2241" r="27409" b="6935"/>
          <a:stretch>
            <a:fillRect/>
          </a:stretch>
        </p:blipFill>
        <p:spPr>
          <a:xfrm flipV="1">
            <a:off x="457200" y="0"/>
            <a:ext cx="11734800" cy="6858000"/>
          </a:xfrm>
          <a:custGeom>
            <a:avLst/>
            <a:gdLst>
              <a:gd name="connsiteX0" fmla="*/ 0 w 11734800"/>
              <a:gd name="connsiteY0" fmla="*/ 6858000 h 6858000"/>
              <a:gd name="connsiteX1" fmla="*/ 10102151 w 11734800"/>
              <a:gd name="connsiteY1" fmla="*/ 6858000 h 6858000"/>
              <a:gd name="connsiteX2" fmla="*/ 10150343 w 11734800"/>
              <a:gd name="connsiteY2" fmla="*/ 6858000 h 6858000"/>
              <a:gd name="connsiteX3" fmla="*/ 10507960 w 11734800"/>
              <a:gd name="connsiteY3" fmla="*/ 6858000 h 6858000"/>
              <a:gd name="connsiteX4" fmla="*/ 11734800 w 11734800"/>
              <a:gd name="connsiteY4" fmla="*/ 6858000 h 6858000"/>
              <a:gd name="connsiteX5" fmla="*/ 11734800 w 11734800"/>
              <a:gd name="connsiteY5" fmla="*/ 0 h 6858000"/>
              <a:gd name="connsiteX6" fmla="*/ 10507960 w 11734800"/>
              <a:gd name="connsiteY6" fmla="*/ 0 h 6858000"/>
              <a:gd name="connsiteX7" fmla="*/ 10150343 w 11734800"/>
              <a:gd name="connsiteY7" fmla="*/ 0 h 6858000"/>
              <a:gd name="connsiteX8" fmla="*/ 10102151 w 11734800"/>
              <a:gd name="connsiteY8" fmla="*/ 0 h 6858000"/>
              <a:gd name="connsiteX9" fmla="*/ 0 w 11734800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4800" h="6858000">
                <a:moveTo>
                  <a:pt x="0" y="6858000"/>
                </a:moveTo>
                <a:lnTo>
                  <a:pt x="10102151" y="6858000"/>
                </a:lnTo>
                <a:lnTo>
                  <a:pt x="10150343" y="6858000"/>
                </a:lnTo>
                <a:lnTo>
                  <a:pt x="10507960" y="6858000"/>
                </a:lnTo>
                <a:lnTo>
                  <a:pt x="11734800" y="6858000"/>
                </a:lnTo>
                <a:lnTo>
                  <a:pt x="11734800" y="0"/>
                </a:lnTo>
                <a:lnTo>
                  <a:pt x="10507960" y="0"/>
                </a:lnTo>
                <a:lnTo>
                  <a:pt x="10150343" y="0"/>
                </a:lnTo>
                <a:lnTo>
                  <a:pt x="10102151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BBAC44-995D-4C41-BADA-B00326ABE448}"/>
              </a:ext>
            </a:extLst>
          </p:cNvPr>
          <p:cNvSpPr txBox="1"/>
          <p:nvPr userDrawn="1"/>
        </p:nvSpPr>
        <p:spPr>
          <a:xfrm>
            <a:off x="760767" y="6526712"/>
            <a:ext cx="106760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noProof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© Kyowa Kirin Co., Ltd.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899ABFF-7F09-4AFE-896B-E2D64ECEBF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800" y="6436870"/>
            <a:ext cx="1600200" cy="25809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51B93BA-17AE-4B94-B538-A06925819279}"/>
              </a:ext>
            </a:extLst>
          </p:cNvPr>
          <p:cNvSpPr txBox="1">
            <a:spLocks/>
          </p:cNvSpPr>
          <p:nvPr userDrawn="1"/>
        </p:nvSpPr>
        <p:spPr>
          <a:xfrm>
            <a:off x="338783" y="6519018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7513065-B165-420E-9F2D-ABDCDFA2F2A9}" type="slidenum">
              <a:rPr lang="en-US" sz="900" smtClean="0">
                <a:solidFill>
                  <a:schemeClr val="bg1"/>
                </a:solidFill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24F9CB-D41F-4371-84A1-31D93CD512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2200" y="1258330"/>
            <a:ext cx="9448800" cy="2547937"/>
          </a:xfr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Divider Title (Section Break)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7D9620A-FE33-4CFB-AB09-20AEBBC928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62200" y="4157147"/>
            <a:ext cx="9448800" cy="1500187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text</a:t>
            </a:r>
          </a:p>
        </p:txBody>
      </p:sp>
    </p:spTree>
    <p:extLst>
      <p:ext uri="{BB962C8B-B14F-4D97-AF65-F5344CB8AC3E}">
        <p14:creationId xmlns:p14="http://schemas.microsoft.com/office/powerpoint/2010/main" val="237313379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 / Image 1 /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72537806-9F38-4DF3-8D65-4A56AFCEAF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988931" cy="6858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F7D7BE2-1B7F-4485-988C-BC9AF3F431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2241" r="47207" b="6935"/>
          <a:stretch>
            <a:fillRect/>
          </a:stretch>
        </p:blipFill>
        <p:spPr>
          <a:xfrm flipV="1">
            <a:off x="3657600" y="0"/>
            <a:ext cx="8534400" cy="6858000"/>
          </a:xfrm>
          <a:custGeom>
            <a:avLst/>
            <a:gdLst>
              <a:gd name="connsiteX0" fmla="*/ 0 w 8534400"/>
              <a:gd name="connsiteY0" fmla="*/ 6858000 h 6858000"/>
              <a:gd name="connsiteX1" fmla="*/ 8534400 w 8534400"/>
              <a:gd name="connsiteY1" fmla="*/ 6858000 h 6858000"/>
              <a:gd name="connsiteX2" fmla="*/ 8534400 w 8534400"/>
              <a:gd name="connsiteY2" fmla="*/ 0 h 6858000"/>
              <a:gd name="connsiteX3" fmla="*/ 0 w 85344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34400" h="6858000">
                <a:moveTo>
                  <a:pt x="0" y="6858000"/>
                </a:moveTo>
                <a:lnTo>
                  <a:pt x="8534400" y="6858000"/>
                </a:lnTo>
                <a:lnTo>
                  <a:pt x="8534400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E708B2C-805A-40C3-A80A-FC695360CC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10800" y="6436870"/>
            <a:ext cx="1600200" cy="2580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27B32A-90A4-4B25-80B4-8DBDD3215D09}"/>
              </a:ext>
            </a:extLst>
          </p:cNvPr>
          <p:cNvSpPr txBox="1"/>
          <p:nvPr userDrawn="1"/>
        </p:nvSpPr>
        <p:spPr>
          <a:xfrm>
            <a:off x="760767" y="6526712"/>
            <a:ext cx="109645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noProof="0" dirty="0">
                <a:solidFill>
                  <a:schemeClr val="bg1"/>
                </a:solidFill>
                <a:latin typeface="Arial" pitchFamily="34" charset="0"/>
              </a:rPr>
              <a:t>© Kyowa Kirin Co., Ltd.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D221B3-52EB-47B0-9DE5-78E00032980D}"/>
              </a:ext>
            </a:extLst>
          </p:cNvPr>
          <p:cNvSpPr txBox="1">
            <a:spLocks/>
          </p:cNvSpPr>
          <p:nvPr userDrawn="1"/>
        </p:nvSpPr>
        <p:spPr>
          <a:xfrm>
            <a:off x="338783" y="6519018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7513065-B165-420E-9F2D-ABDCDFA2F2A9}" type="slidenum">
              <a:rPr lang="en-US" sz="900" smtClean="0">
                <a:solidFill>
                  <a:schemeClr val="bg1"/>
                </a:solidFill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2ED0764-2E4E-4B05-A6DD-FF0E497513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0368" y="1258330"/>
            <a:ext cx="6810632" cy="2547937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(Section Break)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F6D3A91-40D3-4CF4-B20F-2EF67D6E77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00368" y="4157147"/>
            <a:ext cx="6810632" cy="1500187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text</a:t>
            </a:r>
          </a:p>
        </p:txBody>
      </p:sp>
    </p:spTree>
    <p:extLst>
      <p:ext uri="{BB962C8B-B14F-4D97-AF65-F5344CB8AC3E}">
        <p14:creationId xmlns:p14="http://schemas.microsoft.com/office/powerpoint/2010/main" val="404041209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 / Image 2 /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building, outdoor, sky, road&#10;&#10;Description automatically generated">
            <a:extLst>
              <a:ext uri="{FF2B5EF4-FFF2-40B4-BE49-F238E27FC236}">
                <a16:creationId xmlns:a16="http://schemas.microsoft.com/office/drawing/2014/main" id="{C3E7B168-C249-4A94-A238-C187A6EB83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153400" cy="6858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F7D7BE2-1B7F-4485-988C-BC9AF3F431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2241" r="47207" b="6935"/>
          <a:stretch>
            <a:fillRect/>
          </a:stretch>
        </p:blipFill>
        <p:spPr>
          <a:xfrm flipV="1">
            <a:off x="3657600" y="0"/>
            <a:ext cx="8534400" cy="6858000"/>
          </a:xfrm>
          <a:custGeom>
            <a:avLst/>
            <a:gdLst>
              <a:gd name="connsiteX0" fmla="*/ 0 w 8534400"/>
              <a:gd name="connsiteY0" fmla="*/ 6858000 h 6858000"/>
              <a:gd name="connsiteX1" fmla="*/ 8534400 w 8534400"/>
              <a:gd name="connsiteY1" fmla="*/ 6858000 h 6858000"/>
              <a:gd name="connsiteX2" fmla="*/ 8534400 w 8534400"/>
              <a:gd name="connsiteY2" fmla="*/ 0 h 6858000"/>
              <a:gd name="connsiteX3" fmla="*/ 0 w 85344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34400" h="6858000">
                <a:moveTo>
                  <a:pt x="0" y="6858000"/>
                </a:moveTo>
                <a:lnTo>
                  <a:pt x="8534400" y="6858000"/>
                </a:lnTo>
                <a:lnTo>
                  <a:pt x="8534400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27B32A-90A4-4B25-80B4-8DBDD3215D09}"/>
              </a:ext>
            </a:extLst>
          </p:cNvPr>
          <p:cNvSpPr txBox="1"/>
          <p:nvPr userDrawn="1"/>
        </p:nvSpPr>
        <p:spPr>
          <a:xfrm>
            <a:off x="760767" y="6526712"/>
            <a:ext cx="106760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noProof="0" dirty="0">
                <a:solidFill>
                  <a:schemeClr val="bg1"/>
                </a:solidFill>
                <a:latin typeface="Arial" pitchFamily="34" charset="0"/>
              </a:rPr>
              <a:t>© Kyowa Kirin Co., Ltd.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0741E1C-16D9-498D-B090-40031ECB350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10800" y="6436870"/>
            <a:ext cx="1600200" cy="25809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94A2B63-60D8-4DC2-BD12-4A8316AB63BB}"/>
              </a:ext>
            </a:extLst>
          </p:cNvPr>
          <p:cNvSpPr txBox="1">
            <a:spLocks/>
          </p:cNvSpPr>
          <p:nvPr userDrawn="1"/>
        </p:nvSpPr>
        <p:spPr>
          <a:xfrm>
            <a:off x="338783" y="6519018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7513065-B165-420E-9F2D-ABDCDFA2F2A9}" type="slidenum">
              <a:rPr lang="en-US" sz="900" smtClean="0">
                <a:solidFill>
                  <a:schemeClr val="bg1"/>
                </a:solidFill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444BD2A-CE28-4E84-8AF2-A41B9EC2E2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0368" y="1258330"/>
            <a:ext cx="6810632" cy="2547937"/>
          </a:xfr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Divider Title (Section Break)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51374CB-A692-420E-8320-B533B13CF40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00368" y="4157147"/>
            <a:ext cx="6810632" cy="1500187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text</a:t>
            </a:r>
          </a:p>
        </p:txBody>
      </p:sp>
    </p:spTree>
    <p:extLst>
      <p:ext uri="{BB962C8B-B14F-4D97-AF65-F5344CB8AC3E}">
        <p14:creationId xmlns:p14="http://schemas.microsoft.com/office/powerpoint/2010/main" val="90867576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 / Image 3 /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クマのぬいぐるみを抱いている女性&#10;&#10;自動的に生成された説明">
            <a:extLst>
              <a:ext uri="{FF2B5EF4-FFF2-40B4-BE49-F238E27FC236}">
                <a16:creationId xmlns:a16="http://schemas.microsoft.com/office/drawing/2014/main" id="{586878FD-C58B-4500-BEA5-DB3280DC07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653597" cy="6858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F7D7BE2-1B7F-4485-988C-BC9AF3F431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2241" r="47207" b="6935"/>
          <a:stretch>
            <a:fillRect/>
          </a:stretch>
        </p:blipFill>
        <p:spPr>
          <a:xfrm flipV="1">
            <a:off x="3657600" y="0"/>
            <a:ext cx="8534400" cy="6858000"/>
          </a:xfrm>
          <a:custGeom>
            <a:avLst/>
            <a:gdLst>
              <a:gd name="connsiteX0" fmla="*/ 0 w 8534400"/>
              <a:gd name="connsiteY0" fmla="*/ 6858000 h 6858000"/>
              <a:gd name="connsiteX1" fmla="*/ 8534400 w 8534400"/>
              <a:gd name="connsiteY1" fmla="*/ 6858000 h 6858000"/>
              <a:gd name="connsiteX2" fmla="*/ 8534400 w 8534400"/>
              <a:gd name="connsiteY2" fmla="*/ 0 h 6858000"/>
              <a:gd name="connsiteX3" fmla="*/ 0 w 85344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34400" h="6858000">
                <a:moveTo>
                  <a:pt x="0" y="6858000"/>
                </a:moveTo>
                <a:lnTo>
                  <a:pt x="8534400" y="6858000"/>
                </a:lnTo>
                <a:lnTo>
                  <a:pt x="8534400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E708B2C-805A-40C3-A80A-FC695360CC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10800" y="6436870"/>
            <a:ext cx="1600200" cy="2580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27B32A-90A4-4B25-80B4-8DBDD3215D09}"/>
              </a:ext>
            </a:extLst>
          </p:cNvPr>
          <p:cNvSpPr txBox="1"/>
          <p:nvPr userDrawn="1"/>
        </p:nvSpPr>
        <p:spPr>
          <a:xfrm>
            <a:off x="760767" y="6526712"/>
            <a:ext cx="106760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noProof="0" dirty="0">
                <a:solidFill>
                  <a:schemeClr val="bg1"/>
                </a:solidFill>
                <a:latin typeface="Arial" pitchFamily="34" charset="0"/>
              </a:rPr>
              <a:t>© Kyowa Kirin Co., Ltd.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397623-7B0F-4D7A-8560-6E584224EF9F}"/>
              </a:ext>
            </a:extLst>
          </p:cNvPr>
          <p:cNvSpPr txBox="1">
            <a:spLocks/>
          </p:cNvSpPr>
          <p:nvPr userDrawn="1"/>
        </p:nvSpPr>
        <p:spPr>
          <a:xfrm>
            <a:off x="338783" y="6519018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7513065-B165-420E-9F2D-ABDCDFA2F2A9}" type="slidenum">
              <a:rPr lang="en-US" sz="900" smtClean="0">
                <a:solidFill>
                  <a:schemeClr val="bg1"/>
                </a:solidFill>
              </a:rPr>
              <a:pPr algn="l"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BF0576-1872-48ED-A13A-5A5A1E843D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0368" y="1258330"/>
            <a:ext cx="6810632" cy="2547937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(Section Break)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77AA10B-DAB1-4F63-9CC8-3614CA55A9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00368" y="4157147"/>
            <a:ext cx="6810632" cy="1500187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text</a:t>
            </a:r>
          </a:p>
        </p:txBody>
      </p:sp>
    </p:spTree>
    <p:extLst>
      <p:ext uri="{BB962C8B-B14F-4D97-AF65-F5344CB8AC3E}">
        <p14:creationId xmlns:p14="http://schemas.microsoft.com/office/powerpoint/2010/main" val="408156662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Class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5E50A1FA-C15F-9544-A74B-747046345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9686" y="5297188"/>
            <a:ext cx="1962314" cy="154963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6E26330-1A30-BD43-9343-382CA17F36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87382" cy="134138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62505" y="741914"/>
            <a:ext cx="10866990" cy="502938"/>
          </a:xfrm>
        </p:spPr>
        <p:txBody>
          <a:bodyPr wrap="none" anchor="ctr" anchorCtr="0">
            <a:normAutofit/>
          </a:bodyPr>
          <a:lstStyle>
            <a:lvl1pPr>
              <a:lnSpc>
                <a:spcPts val="3000"/>
              </a:lnSpc>
              <a:defRPr sz="2400">
                <a:solidFill>
                  <a:srgbClr val="23323B"/>
                </a:solidFill>
                <a:latin typeface="+mn-lt"/>
                <a:ea typeface="+mn-ea"/>
              </a:defRPr>
            </a:lvl1pPr>
          </a:lstStyle>
          <a:p>
            <a:r>
              <a:rPr kumimoji="1" lang="en-US" altLang="ja-JP" dirty="0"/>
              <a:t>Title 24pt Bold (Arial)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 hasCustomPrompt="1"/>
          </p:nvPr>
        </p:nvSpPr>
        <p:spPr>
          <a:xfrm>
            <a:off x="662505" y="1648651"/>
            <a:ext cx="10866990" cy="4325115"/>
          </a:xfrm>
        </p:spPr>
        <p:txBody>
          <a:bodyPr lIns="90000"/>
          <a:lstStyle>
            <a:lvl1pPr marL="265113" indent="-265113" algn="l"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EB5504"/>
              </a:buClr>
              <a:buFont typeface="Wingdings" pitchFamily="2" charset="2"/>
              <a:buChar char="n"/>
              <a:defRPr sz="2000" baseline="0">
                <a:solidFill>
                  <a:srgbClr val="23323B"/>
                </a:solidFill>
                <a:latin typeface="+mn-lt"/>
                <a:ea typeface="+mj-ea"/>
              </a:defRPr>
            </a:lvl1pPr>
            <a:lvl2pPr marL="625475" marR="0" indent="-265113" algn="l" defTabSz="1176245" rtl="0" eaLnBrk="1" fontAlgn="base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EB5504"/>
              </a:buClr>
              <a:buSzTx/>
              <a:buFont typeface="Wingdings" pitchFamily="2" charset="2"/>
              <a:buChar char="l"/>
              <a:tabLst/>
              <a:defRPr sz="1800">
                <a:solidFill>
                  <a:srgbClr val="23323B"/>
                </a:solidFill>
                <a:latin typeface="+mn-lt"/>
                <a:ea typeface="+mj-ea"/>
              </a:defRPr>
            </a:lvl2pPr>
            <a:lvl3pPr marL="1178198" marR="0" indent="-285750" algn="l" defTabSz="1176245" rtl="0" eaLnBrk="1" fontAlgn="base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EB5504"/>
              </a:buClr>
              <a:buSzTx/>
              <a:buFont typeface="Wingdings" pitchFamily="2" charset="2"/>
              <a:buChar char="l"/>
              <a:tabLst/>
              <a:defRPr sz="1600">
                <a:solidFill>
                  <a:srgbClr val="23323B"/>
                </a:solidFill>
                <a:latin typeface="+mn-lt"/>
                <a:ea typeface="+mj-ea"/>
              </a:defRPr>
            </a:lvl3pPr>
          </a:lstStyle>
          <a:p>
            <a:pPr lvl="0"/>
            <a:r>
              <a:rPr kumimoji="1" lang="en-US" altLang="ja-JP" dirty="0"/>
              <a:t>Text 20pt (Arial)</a:t>
            </a:r>
          </a:p>
          <a:p>
            <a:pPr lvl="1"/>
            <a:r>
              <a:rPr kumimoji="1" lang="en-US" altLang="ja-JP" dirty="0"/>
              <a:t>Text 18pt (Arial)</a:t>
            </a:r>
          </a:p>
          <a:p>
            <a:pPr marL="1178198" marR="0" lvl="2" indent="-285750" algn="l" defTabSz="117624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5504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1" lang="en-US" altLang="ja-JP" dirty="0"/>
              <a:t>Text 16pt (Arial)</a:t>
            </a:r>
            <a:endParaRPr kumimoji="1" lang="ja-JP" altLang="en-US" dirty="0"/>
          </a:p>
          <a:p>
            <a:pPr lvl="0"/>
            <a:endParaRPr kumimoji="1" lang="ja-JP" altLang="en-US" dirty="0"/>
          </a:p>
        </p:txBody>
      </p:sp>
      <p:pic>
        <p:nvPicPr>
          <p:cNvPr id="10" name="Graphic 16">
            <a:extLst>
              <a:ext uri="{FF2B5EF4-FFF2-40B4-BE49-F238E27FC236}">
                <a16:creationId xmlns:a16="http://schemas.microsoft.com/office/drawing/2014/main" id="{935342E8-4134-467B-A7C5-CAF60A02883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29686" y="275275"/>
            <a:ext cx="1600200" cy="258097"/>
          </a:xfrm>
          <a:prstGeom prst="rect">
            <a:avLst/>
          </a:prstGeom>
        </p:spPr>
      </p:pic>
      <p:sp>
        <p:nvSpPr>
          <p:cNvPr id="11" name="TextBox 17">
            <a:extLst>
              <a:ext uri="{FF2B5EF4-FFF2-40B4-BE49-F238E27FC236}">
                <a16:creationId xmlns:a16="http://schemas.microsoft.com/office/drawing/2014/main" id="{D501E6BE-E5F2-4292-B9A4-40EEB1BEEBBE}"/>
              </a:ext>
            </a:extLst>
          </p:cNvPr>
          <p:cNvSpPr txBox="1"/>
          <p:nvPr userDrawn="1"/>
        </p:nvSpPr>
        <p:spPr>
          <a:xfrm>
            <a:off x="760767" y="6526712"/>
            <a:ext cx="109645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noProof="0" dirty="0">
                <a:solidFill>
                  <a:schemeClr val="tx1"/>
                </a:solidFill>
                <a:latin typeface="Arial" pitchFamily="34" charset="0"/>
              </a:rPr>
              <a:t>© Kyowa Kirin Co., Ltd.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4F1041A-306A-4974-8DE3-87323F6FFFC0}"/>
              </a:ext>
            </a:extLst>
          </p:cNvPr>
          <p:cNvSpPr txBox="1">
            <a:spLocks/>
          </p:cNvSpPr>
          <p:nvPr userDrawn="1"/>
        </p:nvSpPr>
        <p:spPr>
          <a:xfrm>
            <a:off x="338783" y="6519018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7513065-B165-420E-9F2D-ABDCDFA2F2A9}" type="slidenum">
              <a:rPr lang="en-US" sz="900" smtClean="0">
                <a:solidFill>
                  <a:schemeClr val="tx1"/>
                </a:solidFill>
              </a:rPr>
              <a:pPr algn="l"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22139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Class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5E50A1FA-C15F-9544-A74B-747046345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9686" y="5297188"/>
            <a:ext cx="1962314" cy="154963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6E26330-1A30-BD43-9343-382CA17F36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87382" cy="1341381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sz="half" idx="1" hasCustomPrompt="1"/>
          </p:nvPr>
        </p:nvSpPr>
        <p:spPr>
          <a:xfrm>
            <a:off x="662505" y="1644316"/>
            <a:ext cx="4925935" cy="4325115"/>
          </a:xfrm>
        </p:spPr>
        <p:txBody>
          <a:bodyPr>
            <a:normAutofit/>
          </a:bodyPr>
          <a:lstStyle>
            <a:lvl1pPr marL="265113" indent="-265113" algn="l"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EB5504"/>
              </a:buClr>
              <a:buFont typeface="Wingdings" pitchFamily="2" charset="2"/>
              <a:buChar char="n"/>
              <a:defRPr sz="2000">
                <a:solidFill>
                  <a:srgbClr val="23323B"/>
                </a:solidFill>
                <a:latin typeface="+mj-lt"/>
                <a:ea typeface="+mn-ea"/>
              </a:defRPr>
            </a:lvl1pPr>
            <a:lvl2pPr marL="625475" marR="0" indent="-265113" algn="l" defTabSz="1176245" rtl="0" eaLnBrk="1" fontAlgn="base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EB5504"/>
              </a:buClr>
              <a:buSzTx/>
              <a:buFont typeface="Wingdings" pitchFamily="2" charset="2"/>
              <a:buChar char="l"/>
              <a:tabLst/>
              <a:defRPr sz="1800">
                <a:solidFill>
                  <a:srgbClr val="23323B"/>
                </a:solidFill>
                <a:latin typeface="+mj-lt"/>
                <a:ea typeface="+mn-ea"/>
              </a:defRPr>
            </a:lvl2pPr>
            <a:lvl3pPr marL="1178198" marR="0" indent="-285750" algn="l" defTabSz="1176245" rtl="0" eaLnBrk="1" fontAlgn="base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EB5504"/>
              </a:buClr>
              <a:buSzTx/>
              <a:buFont typeface="Wingdings" pitchFamily="2" charset="2"/>
              <a:buChar char="l"/>
              <a:tabLst/>
              <a:defRPr sz="1600">
                <a:solidFill>
                  <a:srgbClr val="23323B"/>
                </a:solidFill>
                <a:latin typeface="+mj-lt"/>
                <a:ea typeface="+mn-ea"/>
              </a:defRPr>
            </a:lvl3pPr>
          </a:lstStyle>
          <a:p>
            <a:pPr lvl="0"/>
            <a:r>
              <a:rPr kumimoji="1" lang="en-US" altLang="ja-JP" dirty="0"/>
              <a:t>Text 20pt (Arial)</a:t>
            </a:r>
          </a:p>
          <a:p>
            <a:pPr lvl="1"/>
            <a:r>
              <a:rPr kumimoji="1" lang="en-US" altLang="ja-JP" dirty="0"/>
              <a:t>Text 18pt (Arial)</a:t>
            </a:r>
          </a:p>
          <a:p>
            <a:pPr marL="1178198" marR="0" lvl="2" indent="-285750" algn="l" defTabSz="117624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5504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1" lang="en-US" altLang="ja-JP" dirty="0"/>
              <a:t>Text 16pt (Arial)</a:t>
            </a:r>
            <a:endParaRPr kumimoji="1" lang="ja-JP" altLang="en-US" dirty="0"/>
          </a:p>
          <a:p>
            <a:pPr lvl="0"/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 hasCustomPrompt="1"/>
          </p:nvPr>
        </p:nvSpPr>
        <p:spPr>
          <a:xfrm>
            <a:off x="6200281" y="1644316"/>
            <a:ext cx="5329214" cy="432511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5504"/>
              </a:buClr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23323B"/>
                </a:solidFill>
              </a:defRPr>
            </a:lvl1pPr>
            <a:lvl2pPr marL="800100" indent="-342900">
              <a:buClr>
                <a:srgbClr val="EB5504"/>
              </a:buClr>
              <a:buFont typeface="Wingdings" pitchFamily="2" charset="2"/>
              <a:buChar char="l"/>
              <a:defRPr sz="1800"/>
            </a:lvl2pPr>
            <a:lvl3pPr marL="1257300" indent="-342900" algn="l">
              <a:buClr>
                <a:srgbClr val="EB5504"/>
              </a:buClr>
              <a:buFont typeface="Wingdings" pitchFamily="2" charset="2"/>
              <a:buChar char="l"/>
              <a:defRPr sz="1600"/>
            </a:lvl3pPr>
          </a:lstStyle>
          <a:p>
            <a:pPr lvl="0"/>
            <a:r>
              <a:rPr kumimoji="1" lang="en-US" altLang="ja-JP" dirty="0"/>
              <a:t>object</a:t>
            </a:r>
          </a:p>
        </p:txBody>
      </p:sp>
      <p:pic>
        <p:nvPicPr>
          <p:cNvPr id="11" name="Graphic 16">
            <a:extLst>
              <a:ext uri="{FF2B5EF4-FFF2-40B4-BE49-F238E27FC236}">
                <a16:creationId xmlns:a16="http://schemas.microsoft.com/office/drawing/2014/main" id="{58BE89FF-69CC-4215-8E10-8382BFCC3D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29686" y="275275"/>
            <a:ext cx="1600200" cy="258097"/>
          </a:xfrm>
          <a:prstGeom prst="rect">
            <a:avLst/>
          </a:prstGeom>
        </p:spPr>
      </p:pic>
      <p:sp>
        <p:nvSpPr>
          <p:cNvPr id="13" name="タイトル 1">
            <a:extLst>
              <a:ext uri="{FF2B5EF4-FFF2-40B4-BE49-F238E27FC236}">
                <a16:creationId xmlns:a16="http://schemas.microsoft.com/office/drawing/2014/main" id="{2C25D4E5-39F7-490F-9316-6921CEA61C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505" y="741914"/>
            <a:ext cx="10866990" cy="502938"/>
          </a:xfrm>
        </p:spPr>
        <p:txBody>
          <a:bodyPr wrap="none" anchor="ctr" anchorCtr="0">
            <a:normAutofit/>
          </a:bodyPr>
          <a:lstStyle>
            <a:lvl1pPr>
              <a:lnSpc>
                <a:spcPts val="3000"/>
              </a:lnSpc>
              <a:defRPr sz="2400">
                <a:solidFill>
                  <a:srgbClr val="23323B"/>
                </a:solidFill>
                <a:latin typeface="+mn-lt"/>
                <a:ea typeface="+mn-ea"/>
              </a:defRPr>
            </a:lvl1pPr>
          </a:lstStyle>
          <a:p>
            <a:r>
              <a:rPr kumimoji="1" lang="en-US" altLang="ja-JP" dirty="0"/>
              <a:t>Title 28pt Bold (Arial)</a:t>
            </a:r>
            <a:endParaRPr kumimoji="1" lang="ja-JP" altLang="en-US" dirty="0"/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5DDEE8BB-F438-44D8-8119-1FFE1373A693}"/>
              </a:ext>
            </a:extLst>
          </p:cNvPr>
          <p:cNvSpPr txBox="1"/>
          <p:nvPr userDrawn="1"/>
        </p:nvSpPr>
        <p:spPr>
          <a:xfrm>
            <a:off x="760767" y="6526712"/>
            <a:ext cx="109645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noProof="0" dirty="0">
                <a:solidFill>
                  <a:schemeClr val="tx1"/>
                </a:solidFill>
                <a:latin typeface="Arial" pitchFamily="34" charset="0"/>
              </a:rPr>
              <a:t>© Kyowa Kirin Co., Ltd.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C7C9D92-51A3-4CF6-878A-5F6810BBAB4B}"/>
              </a:ext>
            </a:extLst>
          </p:cNvPr>
          <p:cNvSpPr txBox="1">
            <a:spLocks/>
          </p:cNvSpPr>
          <p:nvPr userDrawn="1"/>
        </p:nvSpPr>
        <p:spPr>
          <a:xfrm>
            <a:off x="338783" y="6519018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7513065-B165-420E-9F2D-ABDCDFA2F2A9}" type="slidenum">
              <a:rPr lang="en-US" sz="900" smtClean="0">
                <a:solidFill>
                  <a:schemeClr val="tx1"/>
                </a:solidFill>
              </a:rPr>
              <a:pPr algn="l"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85407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B5F81DE-4F11-4319-AB2E-3967579954E2}"/>
              </a:ext>
            </a:extLst>
          </p:cNvPr>
          <p:cNvSpPr/>
          <p:nvPr userDrawn="1"/>
        </p:nvSpPr>
        <p:spPr>
          <a:xfrm>
            <a:off x="0" y="0"/>
            <a:ext cx="1066800" cy="1709008"/>
          </a:xfrm>
          <a:custGeom>
            <a:avLst/>
            <a:gdLst>
              <a:gd name="connsiteX0" fmla="*/ 0 w 1066800"/>
              <a:gd name="connsiteY0" fmla="*/ 0 h 1709008"/>
              <a:gd name="connsiteX1" fmla="*/ 1066800 w 1066800"/>
              <a:gd name="connsiteY1" fmla="*/ 0 h 1709008"/>
              <a:gd name="connsiteX2" fmla="*/ 1066800 w 1066800"/>
              <a:gd name="connsiteY2" fmla="*/ 1 h 1709008"/>
              <a:gd name="connsiteX3" fmla="*/ 1025503 w 1066800"/>
              <a:gd name="connsiteY3" fmla="*/ 1 h 1709008"/>
              <a:gd name="connsiteX4" fmla="*/ 906023 w 1066800"/>
              <a:gd name="connsiteY4" fmla="*/ 127461 h 1709008"/>
              <a:gd name="connsiteX5" fmla="*/ 31261 w 1066800"/>
              <a:gd name="connsiteY5" fmla="*/ 1614521 h 1709008"/>
              <a:gd name="connsiteX6" fmla="*/ 0 w 1066800"/>
              <a:gd name="connsiteY6" fmla="*/ 1709008 h 170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6800" h="1709008">
                <a:moveTo>
                  <a:pt x="0" y="0"/>
                </a:moveTo>
                <a:lnTo>
                  <a:pt x="1066800" y="0"/>
                </a:lnTo>
                <a:lnTo>
                  <a:pt x="1066800" y="1"/>
                </a:lnTo>
                <a:lnTo>
                  <a:pt x="1025503" y="1"/>
                </a:lnTo>
                <a:lnTo>
                  <a:pt x="906023" y="127461"/>
                </a:lnTo>
                <a:cubicBezTo>
                  <a:pt x="492705" y="592225"/>
                  <a:pt x="212726" y="1099426"/>
                  <a:pt x="31261" y="1614521"/>
                </a:cubicBezTo>
                <a:lnTo>
                  <a:pt x="0" y="1709008"/>
                </a:lnTo>
                <a:close/>
              </a:path>
            </a:pathLst>
          </a:cu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09D9CEB-D32F-44C3-AD6F-1C691CFBE830}"/>
              </a:ext>
            </a:extLst>
          </p:cNvPr>
          <p:cNvSpPr/>
          <p:nvPr userDrawn="1"/>
        </p:nvSpPr>
        <p:spPr>
          <a:xfrm>
            <a:off x="1" y="5176750"/>
            <a:ext cx="775505" cy="1681251"/>
          </a:xfrm>
          <a:custGeom>
            <a:avLst/>
            <a:gdLst>
              <a:gd name="connsiteX0" fmla="*/ 0 w 775505"/>
              <a:gd name="connsiteY0" fmla="*/ 0 h 1681251"/>
              <a:gd name="connsiteX1" fmla="*/ 50309 w 775505"/>
              <a:gd name="connsiteY1" fmla="*/ 159410 h 1681251"/>
              <a:gd name="connsiteX2" fmla="*/ 707719 w 775505"/>
              <a:gd name="connsiteY2" fmla="*/ 1569522 h 1681251"/>
              <a:gd name="connsiteX3" fmla="*/ 775505 w 775505"/>
              <a:gd name="connsiteY3" fmla="*/ 1681251 h 1681251"/>
              <a:gd name="connsiteX4" fmla="*/ 0 w 775505"/>
              <a:gd name="connsiteY4" fmla="*/ 1681251 h 1681251"/>
              <a:gd name="connsiteX5" fmla="*/ 0 w 775505"/>
              <a:gd name="connsiteY5" fmla="*/ 0 h 168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505" h="1681251">
                <a:moveTo>
                  <a:pt x="0" y="0"/>
                </a:moveTo>
                <a:lnTo>
                  <a:pt x="50309" y="159410"/>
                </a:lnTo>
                <a:cubicBezTo>
                  <a:pt x="205452" y="619178"/>
                  <a:pt x="442006" y="1117947"/>
                  <a:pt x="707719" y="1569522"/>
                </a:cubicBezTo>
                <a:lnTo>
                  <a:pt x="775505" y="1681251"/>
                </a:lnTo>
                <a:lnTo>
                  <a:pt x="0" y="1681251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DD62B508-3378-491B-8B2E-4ECA9A343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505" y="741914"/>
            <a:ext cx="10866990" cy="502938"/>
          </a:xfrm>
        </p:spPr>
        <p:txBody>
          <a:bodyPr wrap="none" anchor="ctr" anchorCtr="0">
            <a:normAutofit/>
          </a:bodyPr>
          <a:lstStyle>
            <a:lvl1pPr>
              <a:lnSpc>
                <a:spcPts val="3000"/>
              </a:lnSpc>
              <a:defRPr sz="2400">
                <a:solidFill>
                  <a:srgbClr val="23323B"/>
                </a:solidFill>
                <a:latin typeface="+mn-lt"/>
                <a:ea typeface="+mn-ea"/>
              </a:defRPr>
            </a:lvl1pPr>
          </a:lstStyle>
          <a:p>
            <a:r>
              <a:rPr kumimoji="1" lang="en-US" altLang="ja-JP" dirty="0"/>
              <a:t>Title 28pt Bold (Arial)</a:t>
            </a:r>
            <a:endParaRPr kumimoji="1" lang="ja-JP" altLang="en-US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7AF10CEA-06FD-42A7-95E4-90E8022C13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2505" y="1648651"/>
            <a:ext cx="10866990" cy="4325115"/>
          </a:xfrm>
        </p:spPr>
        <p:txBody>
          <a:bodyPr lIns="90000"/>
          <a:lstStyle>
            <a:lvl1pPr marL="265113" indent="-265113" algn="l"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EB5504"/>
              </a:buClr>
              <a:buFont typeface="Wingdings" pitchFamily="2" charset="2"/>
              <a:buChar char="n"/>
              <a:defRPr sz="2000" baseline="0">
                <a:solidFill>
                  <a:srgbClr val="23323B"/>
                </a:solidFill>
                <a:latin typeface="+mn-lt"/>
                <a:ea typeface="+mj-ea"/>
              </a:defRPr>
            </a:lvl1pPr>
            <a:lvl2pPr marL="625475" marR="0" indent="-265113" algn="l" defTabSz="1176245" rtl="0" eaLnBrk="1" fontAlgn="base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EB5504"/>
              </a:buClr>
              <a:buSzTx/>
              <a:buFont typeface="Wingdings" pitchFamily="2" charset="2"/>
              <a:buChar char="l"/>
              <a:tabLst/>
              <a:defRPr sz="1800">
                <a:solidFill>
                  <a:srgbClr val="23323B"/>
                </a:solidFill>
                <a:latin typeface="+mn-lt"/>
                <a:ea typeface="+mj-ea"/>
              </a:defRPr>
            </a:lvl2pPr>
            <a:lvl3pPr marL="1178198" marR="0" indent="-285750" algn="l" defTabSz="1176245" rtl="0" eaLnBrk="1" fontAlgn="base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EB5504"/>
              </a:buClr>
              <a:buSzTx/>
              <a:buFont typeface="Wingdings" pitchFamily="2" charset="2"/>
              <a:buChar char="l"/>
              <a:tabLst/>
              <a:defRPr sz="1600">
                <a:solidFill>
                  <a:srgbClr val="23323B"/>
                </a:solidFill>
                <a:latin typeface="+mn-lt"/>
                <a:ea typeface="+mj-ea"/>
              </a:defRPr>
            </a:lvl3pPr>
          </a:lstStyle>
          <a:p>
            <a:pPr lvl="0"/>
            <a:r>
              <a:rPr kumimoji="1" lang="en-US" altLang="ja-JP" dirty="0"/>
              <a:t>Text 20pt (Arial)</a:t>
            </a:r>
          </a:p>
          <a:p>
            <a:pPr lvl="1"/>
            <a:r>
              <a:rPr kumimoji="1" lang="en-US" altLang="ja-JP" dirty="0"/>
              <a:t>Text 18pt (Arial)</a:t>
            </a:r>
          </a:p>
          <a:p>
            <a:pPr marL="1178198" marR="0" lvl="2" indent="-285750" algn="l" defTabSz="117624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5504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1" lang="en-US" altLang="ja-JP" dirty="0"/>
              <a:t>Text 16pt (Arial)</a:t>
            </a:r>
            <a:endParaRPr kumimoji="1" lang="ja-JP" altLang="en-US" dirty="0"/>
          </a:p>
          <a:p>
            <a:pPr lvl="0"/>
            <a:endParaRPr kumimoji="1" lang="ja-JP" altLang="en-US" dirty="0"/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E4C2626E-D6C8-4C0A-8281-953112F0A601}"/>
              </a:ext>
            </a:extLst>
          </p:cNvPr>
          <p:cNvSpPr txBox="1"/>
          <p:nvPr userDrawn="1"/>
        </p:nvSpPr>
        <p:spPr>
          <a:xfrm>
            <a:off x="760767" y="6526712"/>
            <a:ext cx="109645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noProof="0" dirty="0">
                <a:solidFill>
                  <a:schemeClr val="tx1"/>
                </a:solidFill>
                <a:latin typeface="Arial" pitchFamily="34" charset="0"/>
              </a:rPr>
              <a:t>© Kyowa Kirin Co., Ltd.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0F013E4-B011-4181-963C-56A9D84ADCD8}"/>
              </a:ext>
            </a:extLst>
          </p:cNvPr>
          <p:cNvSpPr txBox="1">
            <a:spLocks/>
          </p:cNvSpPr>
          <p:nvPr userDrawn="1"/>
        </p:nvSpPr>
        <p:spPr>
          <a:xfrm>
            <a:off x="338783" y="6519018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7513065-B165-420E-9F2D-ABDCDFA2F2A9}" type="slidenum">
              <a:rPr lang="en-US" sz="900" smtClean="0">
                <a:solidFill>
                  <a:schemeClr val="tx1"/>
                </a:solidFill>
              </a:rPr>
              <a:pPr algn="l"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10" name="Graphic 16">
            <a:extLst>
              <a:ext uri="{FF2B5EF4-FFF2-40B4-BE49-F238E27FC236}">
                <a16:creationId xmlns:a16="http://schemas.microsoft.com/office/drawing/2014/main" id="{8B4397F2-7ED1-44B8-9CFE-0AAE2E90B4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9686" y="275275"/>
            <a:ext cx="1600200" cy="2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2011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/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78F147A-120C-4BAC-93FD-15F5A9282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0600" y="5914103"/>
            <a:ext cx="3200400" cy="51619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219976B-93FE-4594-A8A3-CF218E83DE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2000" y="1228275"/>
            <a:ext cx="10896600" cy="2387600"/>
          </a:xfrm>
        </p:spPr>
        <p:txBody>
          <a:bodyPr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80FA285-D213-44B6-99CF-58ACCFB95C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2000" y="3917598"/>
            <a:ext cx="10896600" cy="1046162"/>
          </a:xfrm>
        </p:spPr>
        <p:txBody>
          <a:bodyPr lIns="0" rIns="0"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6723E31-E058-41EC-A41E-152F1F333F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5033962"/>
            <a:ext cx="6553200" cy="757238"/>
          </a:xfrm>
        </p:spPr>
        <p:txBody>
          <a:bodyPr lIns="0" rIns="0"/>
          <a:lstStyle>
            <a:lvl1pPr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and Affiliation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F2999E2-B6B1-43E1-BD81-B78A705ABC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3632" y="5076263"/>
            <a:ext cx="4728368" cy="178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1395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B5F81DE-4F11-4319-AB2E-3967579954E2}"/>
              </a:ext>
            </a:extLst>
          </p:cNvPr>
          <p:cNvSpPr/>
          <p:nvPr userDrawn="1"/>
        </p:nvSpPr>
        <p:spPr>
          <a:xfrm>
            <a:off x="0" y="0"/>
            <a:ext cx="1066800" cy="1709008"/>
          </a:xfrm>
          <a:custGeom>
            <a:avLst/>
            <a:gdLst>
              <a:gd name="connsiteX0" fmla="*/ 0 w 1066800"/>
              <a:gd name="connsiteY0" fmla="*/ 0 h 1709008"/>
              <a:gd name="connsiteX1" fmla="*/ 1066800 w 1066800"/>
              <a:gd name="connsiteY1" fmla="*/ 0 h 1709008"/>
              <a:gd name="connsiteX2" fmla="*/ 1066800 w 1066800"/>
              <a:gd name="connsiteY2" fmla="*/ 1 h 1709008"/>
              <a:gd name="connsiteX3" fmla="*/ 1025503 w 1066800"/>
              <a:gd name="connsiteY3" fmla="*/ 1 h 1709008"/>
              <a:gd name="connsiteX4" fmla="*/ 906023 w 1066800"/>
              <a:gd name="connsiteY4" fmla="*/ 127461 h 1709008"/>
              <a:gd name="connsiteX5" fmla="*/ 31261 w 1066800"/>
              <a:gd name="connsiteY5" fmla="*/ 1614521 h 1709008"/>
              <a:gd name="connsiteX6" fmla="*/ 0 w 1066800"/>
              <a:gd name="connsiteY6" fmla="*/ 1709008 h 170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6800" h="1709008">
                <a:moveTo>
                  <a:pt x="0" y="0"/>
                </a:moveTo>
                <a:lnTo>
                  <a:pt x="1066800" y="0"/>
                </a:lnTo>
                <a:lnTo>
                  <a:pt x="1066800" y="1"/>
                </a:lnTo>
                <a:lnTo>
                  <a:pt x="1025503" y="1"/>
                </a:lnTo>
                <a:lnTo>
                  <a:pt x="906023" y="127461"/>
                </a:lnTo>
                <a:cubicBezTo>
                  <a:pt x="492705" y="592225"/>
                  <a:pt x="212726" y="1099426"/>
                  <a:pt x="31261" y="1614521"/>
                </a:cubicBezTo>
                <a:lnTo>
                  <a:pt x="0" y="1709008"/>
                </a:lnTo>
                <a:close/>
              </a:path>
            </a:pathLst>
          </a:cu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09D9CEB-D32F-44C3-AD6F-1C691CFBE830}"/>
              </a:ext>
            </a:extLst>
          </p:cNvPr>
          <p:cNvSpPr/>
          <p:nvPr userDrawn="1"/>
        </p:nvSpPr>
        <p:spPr>
          <a:xfrm>
            <a:off x="1" y="5176750"/>
            <a:ext cx="775505" cy="1681251"/>
          </a:xfrm>
          <a:custGeom>
            <a:avLst/>
            <a:gdLst>
              <a:gd name="connsiteX0" fmla="*/ 0 w 775505"/>
              <a:gd name="connsiteY0" fmla="*/ 0 h 1681251"/>
              <a:gd name="connsiteX1" fmla="*/ 50309 w 775505"/>
              <a:gd name="connsiteY1" fmla="*/ 159410 h 1681251"/>
              <a:gd name="connsiteX2" fmla="*/ 707719 w 775505"/>
              <a:gd name="connsiteY2" fmla="*/ 1569522 h 1681251"/>
              <a:gd name="connsiteX3" fmla="*/ 775505 w 775505"/>
              <a:gd name="connsiteY3" fmla="*/ 1681251 h 1681251"/>
              <a:gd name="connsiteX4" fmla="*/ 0 w 775505"/>
              <a:gd name="connsiteY4" fmla="*/ 1681251 h 1681251"/>
              <a:gd name="connsiteX5" fmla="*/ 0 w 775505"/>
              <a:gd name="connsiteY5" fmla="*/ 0 h 168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505" h="1681251">
                <a:moveTo>
                  <a:pt x="0" y="0"/>
                </a:moveTo>
                <a:lnTo>
                  <a:pt x="50309" y="159410"/>
                </a:lnTo>
                <a:cubicBezTo>
                  <a:pt x="205452" y="619178"/>
                  <a:pt x="442006" y="1117947"/>
                  <a:pt x="707719" y="1569522"/>
                </a:cubicBezTo>
                <a:lnTo>
                  <a:pt x="775505" y="1681251"/>
                </a:lnTo>
                <a:lnTo>
                  <a:pt x="0" y="1681251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DD62B508-3378-491B-8B2E-4ECA9A343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505" y="741914"/>
            <a:ext cx="10866990" cy="502938"/>
          </a:xfrm>
        </p:spPr>
        <p:txBody>
          <a:bodyPr wrap="none" anchor="ctr" anchorCtr="0">
            <a:normAutofit/>
          </a:bodyPr>
          <a:lstStyle>
            <a:lvl1pPr>
              <a:lnSpc>
                <a:spcPts val="3000"/>
              </a:lnSpc>
              <a:defRPr sz="2400">
                <a:solidFill>
                  <a:srgbClr val="23323B"/>
                </a:solidFill>
                <a:latin typeface="+mn-lt"/>
                <a:ea typeface="+mn-ea"/>
              </a:defRPr>
            </a:lvl1pPr>
          </a:lstStyle>
          <a:p>
            <a:r>
              <a:rPr kumimoji="1" lang="en-US" altLang="ja-JP" dirty="0"/>
              <a:t>Title 28pt Bold (Arial)</a:t>
            </a:r>
            <a:endParaRPr kumimoji="1" lang="ja-JP" altLang="en-US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7AF10CEA-06FD-42A7-95E4-90E8022C13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2505" y="1648651"/>
            <a:ext cx="10866990" cy="4325115"/>
          </a:xfrm>
        </p:spPr>
        <p:txBody>
          <a:bodyPr lIns="90000"/>
          <a:lstStyle>
            <a:lvl1pPr marL="265113" indent="-265113" algn="l"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EB5504"/>
              </a:buClr>
              <a:buFont typeface="Wingdings" pitchFamily="2" charset="2"/>
              <a:buChar char="n"/>
              <a:defRPr sz="2000" baseline="0">
                <a:solidFill>
                  <a:srgbClr val="23323B"/>
                </a:solidFill>
                <a:latin typeface="+mn-lt"/>
                <a:ea typeface="+mj-ea"/>
              </a:defRPr>
            </a:lvl1pPr>
            <a:lvl2pPr marL="625475" marR="0" indent="-265113" algn="l" defTabSz="1176245" rtl="0" eaLnBrk="1" fontAlgn="base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EB5504"/>
              </a:buClr>
              <a:buSzTx/>
              <a:buFont typeface="Wingdings" pitchFamily="2" charset="2"/>
              <a:buChar char="l"/>
              <a:tabLst/>
              <a:defRPr sz="1800">
                <a:solidFill>
                  <a:srgbClr val="23323B"/>
                </a:solidFill>
                <a:latin typeface="+mn-lt"/>
                <a:ea typeface="+mj-ea"/>
              </a:defRPr>
            </a:lvl2pPr>
            <a:lvl3pPr marL="1178198" marR="0" indent="-285750" algn="l" defTabSz="1176245" rtl="0" eaLnBrk="1" fontAlgn="base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EB5504"/>
              </a:buClr>
              <a:buSzTx/>
              <a:buFont typeface="Wingdings" pitchFamily="2" charset="2"/>
              <a:buChar char="l"/>
              <a:tabLst/>
              <a:defRPr sz="1600">
                <a:solidFill>
                  <a:srgbClr val="23323B"/>
                </a:solidFill>
                <a:latin typeface="+mn-lt"/>
                <a:ea typeface="+mj-ea"/>
              </a:defRPr>
            </a:lvl3pPr>
          </a:lstStyle>
          <a:p>
            <a:pPr lvl="0"/>
            <a:r>
              <a:rPr kumimoji="1" lang="en-US" altLang="ja-JP" dirty="0"/>
              <a:t>Text 20pt (Arial)</a:t>
            </a:r>
          </a:p>
          <a:p>
            <a:pPr lvl="1"/>
            <a:r>
              <a:rPr kumimoji="1" lang="en-US" altLang="ja-JP" dirty="0"/>
              <a:t>Text 18pt (Arial)</a:t>
            </a:r>
          </a:p>
          <a:p>
            <a:pPr marL="1178198" marR="0" lvl="2" indent="-285750" algn="l" defTabSz="117624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5504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1" lang="en-US" altLang="ja-JP" dirty="0"/>
              <a:t>Text 16pt (Arial)</a:t>
            </a:r>
            <a:endParaRPr kumimoji="1" lang="ja-JP" altLang="en-US" dirty="0"/>
          </a:p>
          <a:p>
            <a:pPr lvl="0"/>
            <a:endParaRPr kumimoji="1" lang="ja-JP" altLang="en-US" dirty="0"/>
          </a:p>
        </p:txBody>
      </p:sp>
      <p:pic>
        <p:nvPicPr>
          <p:cNvPr id="7" name="Graphic 8">
            <a:extLst>
              <a:ext uri="{FF2B5EF4-FFF2-40B4-BE49-F238E27FC236}">
                <a16:creationId xmlns:a16="http://schemas.microsoft.com/office/drawing/2014/main" id="{FCCA3339-46C8-4A4F-8C87-8F4A2F1564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800" y="6436870"/>
            <a:ext cx="1600200" cy="258097"/>
          </a:xfrm>
          <a:prstGeom prst="rect">
            <a:avLst/>
          </a:prstGeom>
        </p:spPr>
      </p:pic>
      <p:sp>
        <p:nvSpPr>
          <p:cNvPr id="8" name="TextBox 17">
            <a:extLst>
              <a:ext uri="{FF2B5EF4-FFF2-40B4-BE49-F238E27FC236}">
                <a16:creationId xmlns:a16="http://schemas.microsoft.com/office/drawing/2014/main" id="{E4C2626E-D6C8-4C0A-8281-953112F0A601}"/>
              </a:ext>
            </a:extLst>
          </p:cNvPr>
          <p:cNvSpPr txBox="1"/>
          <p:nvPr userDrawn="1"/>
        </p:nvSpPr>
        <p:spPr>
          <a:xfrm>
            <a:off x="760767" y="6526712"/>
            <a:ext cx="109645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noProof="0" dirty="0">
                <a:solidFill>
                  <a:schemeClr val="tx1"/>
                </a:solidFill>
                <a:latin typeface="Arial" pitchFamily="34" charset="0"/>
              </a:rPr>
              <a:t>© Kyowa Kirin Co., Ltd.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0F013E4-B011-4181-963C-56A9D84ADCD8}"/>
              </a:ext>
            </a:extLst>
          </p:cNvPr>
          <p:cNvSpPr txBox="1">
            <a:spLocks/>
          </p:cNvSpPr>
          <p:nvPr userDrawn="1"/>
        </p:nvSpPr>
        <p:spPr>
          <a:xfrm>
            <a:off x="338783" y="6519018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7513065-B165-420E-9F2D-ABDCDFA2F2A9}" type="slidenum">
              <a:rPr lang="en-US" sz="900" smtClean="0">
                <a:solidFill>
                  <a:schemeClr val="tx1"/>
                </a:solidFill>
              </a:rPr>
              <a:pPr algn="l"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3584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C239BF1-C250-45E8-97A0-3E5F39C49DE5}"/>
              </a:ext>
            </a:extLst>
          </p:cNvPr>
          <p:cNvSpPr/>
          <p:nvPr userDrawn="1"/>
        </p:nvSpPr>
        <p:spPr>
          <a:xfrm>
            <a:off x="0" y="0"/>
            <a:ext cx="1066800" cy="1709008"/>
          </a:xfrm>
          <a:custGeom>
            <a:avLst/>
            <a:gdLst>
              <a:gd name="connsiteX0" fmla="*/ 0 w 1066800"/>
              <a:gd name="connsiteY0" fmla="*/ 0 h 1709008"/>
              <a:gd name="connsiteX1" fmla="*/ 1066800 w 1066800"/>
              <a:gd name="connsiteY1" fmla="*/ 0 h 1709008"/>
              <a:gd name="connsiteX2" fmla="*/ 1066800 w 1066800"/>
              <a:gd name="connsiteY2" fmla="*/ 1 h 1709008"/>
              <a:gd name="connsiteX3" fmla="*/ 1025503 w 1066800"/>
              <a:gd name="connsiteY3" fmla="*/ 1 h 1709008"/>
              <a:gd name="connsiteX4" fmla="*/ 906023 w 1066800"/>
              <a:gd name="connsiteY4" fmla="*/ 127461 h 1709008"/>
              <a:gd name="connsiteX5" fmla="*/ 31261 w 1066800"/>
              <a:gd name="connsiteY5" fmla="*/ 1614521 h 1709008"/>
              <a:gd name="connsiteX6" fmla="*/ 0 w 1066800"/>
              <a:gd name="connsiteY6" fmla="*/ 1709008 h 170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6800" h="1709008">
                <a:moveTo>
                  <a:pt x="0" y="0"/>
                </a:moveTo>
                <a:lnTo>
                  <a:pt x="1066800" y="0"/>
                </a:lnTo>
                <a:lnTo>
                  <a:pt x="1066800" y="1"/>
                </a:lnTo>
                <a:lnTo>
                  <a:pt x="1025503" y="1"/>
                </a:lnTo>
                <a:lnTo>
                  <a:pt x="906023" y="127461"/>
                </a:lnTo>
                <a:cubicBezTo>
                  <a:pt x="492705" y="592225"/>
                  <a:pt x="212726" y="1099426"/>
                  <a:pt x="31261" y="1614521"/>
                </a:cubicBezTo>
                <a:lnTo>
                  <a:pt x="0" y="1709008"/>
                </a:lnTo>
                <a:close/>
              </a:path>
            </a:pathLst>
          </a:cu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5C9EE33-A5C1-4469-A913-94C2842F2009}"/>
              </a:ext>
            </a:extLst>
          </p:cNvPr>
          <p:cNvSpPr/>
          <p:nvPr userDrawn="1"/>
        </p:nvSpPr>
        <p:spPr>
          <a:xfrm>
            <a:off x="1" y="5176750"/>
            <a:ext cx="775505" cy="1681251"/>
          </a:xfrm>
          <a:custGeom>
            <a:avLst/>
            <a:gdLst>
              <a:gd name="connsiteX0" fmla="*/ 0 w 775505"/>
              <a:gd name="connsiteY0" fmla="*/ 0 h 1681251"/>
              <a:gd name="connsiteX1" fmla="*/ 50309 w 775505"/>
              <a:gd name="connsiteY1" fmla="*/ 159410 h 1681251"/>
              <a:gd name="connsiteX2" fmla="*/ 707719 w 775505"/>
              <a:gd name="connsiteY2" fmla="*/ 1569522 h 1681251"/>
              <a:gd name="connsiteX3" fmla="*/ 775505 w 775505"/>
              <a:gd name="connsiteY3" fmla="*/ 1681251 h 1681251"/>
              <a:gd name="connsiteX4" fmla="*/ 0 w 775505"/>
              <a:gd name="connsiteY4" fmla="*/ 1681251 h 1681251"/>
              <a:gd name="connsiteX5" fmla="*/ 0 w 775505"/>
              <a:gd name="connsiteY5" fmla="*/ 0 h 168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505" h="1681251">
                <a:moveTo>
                  <a:pt x="0" y="0"/>
                </a:moveTo>
                <a:lnTo>
                  <a:pt x="50309" y="159410"/>
                </a:lnTo>
                <a:cubicBezTo>
                  <a:pt x="205452" y="619178"/>
                  <a:pt x="442006" y="1117947"/>
                  <a:pt x="707719" y="1569522"/>
                </a:cubicBezTo>
                <a:lnTo>
                  <a:pt x="775505" y="1681251"/>
                </a:lnTo>
                <a:lnTo>
                  <a:pt x="0" y="1681251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8">
            <a:extLst>
              <a:ext uri="{FF2B5EF4-FFF2-40B4-BE49-F238E27FC236}">
                <a16:creationId xmlns:a16="http://schemas.microsoft.com/office/drawing/2014/main" id="{F2170F08-9751-4231-AF38-C7F8F036CE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800" y="6436870"/>
            <a:ext cx="1600200" cy="258097"/>
          </a:xfrm>
          <a:prstGeom prst="rect">
            <a:avLst/>
          </a:prstGeom>
        </p:spPr>
      </p:pic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9F70F370-D5C3-4DC1-A91A-C1336B5B67B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2505" y="1644316"/>
            <a:ext cx="4925935" cy="4325115"/>
          </a:xfrm>
        </p:spPr>
        <p:txBody>
          <a:bodyPr>
            <a:normAutofit/>
          </a:bodyPr>
          <a:lstStyle>
            <a:lvl1pPr marL="265113" indent="-265113" algn="l"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EB5504"/>
              </a:buClr>
              <a:buFont typeface="Wingdings" pitchFamily="2" charset="2"/>
              <a:buChar char="n"/>
              <a:defRPr sz="2000">
                <a:solidFill>
                  <a:srgbClr val="23323B"/>
                </a:solidFill>
                <a:latin typeface="+mj-lt"/>
                <a:ea typeface="+mn-ea"/>
              </a:defRPr>
            </a:lvl1pPr>
            <a:lvl2pPr marL="625475" marR="0" indent="-265113" algn="l" defTabSz="1176245" rtl="0" eaLnBrk="1" fontAlgn="base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EB5504"/>
              </a:buClr>
              <a:buSzTx/>
              <a:buFont typeface="Wingdings" pitchFamily="2" charset="2"/>
              <a:buChar char="l"/>
              <a:tabLst/>
              <a:defRPr sz="1800">
                <a:solidFill>
                  <a:srgbClr val="23323B"/>
                </a:solidFill>
                <a:latin typeface="+mj-lt"/>
                <a:ea typeface="+mn-ea"/>
              </a:defRPr>
            </a:lvl2pPr>
            <a:lvl3pPr marL="1178198" marR="0" indent="-285750" algn="l" defTabSz="1176245" rtl="0" eaLnBrk="1" fontAlgn="base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EB5504"/>
              </a:buClr>
              <a:buSzTx/>
              <a:buFont typeface="Wingdings" pitchFamily="2" charset="2"/>
              <a:buChar char="l"/>
              <a:tabLst/>
              <a:defRPr sz="1600">
                <a:solidFill>
                  <a:srgbClr val="23323B"/>
                </a:solidFill>
                <a:latin typeface="+mj-lt"/>
                <a:ea typeface="+mn-ea"/>
              </a:defRPr>
            </a:lvl3pPr>
          </a:lstStyle>
          <a:p>
            <a:pPr lvl="0"/>
            <a:r>
              <a:rPr kumimoji="1" lang="en-US" altLang="ja-JP" dirty="0"/>
              <a:t>Text 20pt (Arial)</a:t>
            </a:r>
          </a:p>
          <a:p>
            <a:pPr lvl="1"/>
            <a:r>
              <a:rPr kumimoji="1" lang="en-US" altLang="ja-JP" dirty="0"/>
              <a:t>Text 18pt (Arial)</a:t>
            </a:r>
          </a:p>
          <a:p>
            <a:pPr marL="1178198" marR="0" lvl="2" indent="-285750" algn="l" defTabSz="117624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5504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1" lang="en-US" altLang="ja-JP" dirty="0"/>
              <a:t>Text 16pt (Arial)</a:t>
            </a:r>
            <a:endParaRPr kumimoji="1" lang="ja-JP" altLang="en-US" dirty="0"/>
          </a:p>
          <a:p>
            <a:pPr lvl="0"/>
            <a:endParaRPr kumimoji="1" lang="ja-JP" altLang="en-US" dirty="0"/>
          </a:p>
        </p:txBody>
      </p:sp>
      <p:sp>
        <p:nvSpPr>
          <p:cNvPr id="9" name="コンテンツ プレースホルダー 3">
            <a:extLst>
              <a:ext uri="{FF2B5EF4-FFF2-40B4-BE49-F238E27FC236}">
                <a16:creationId xmlns:a16="http://schemas.microsoft.com/office/drawing/2014/main" id="{812611E5-DAC6-41B8-942E-EC259630F4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00281" y="1644316"/>
            <a:ext cx="5329214" cy="432511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5504"/>
              </a:buClr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23323B"/>
                </a:solidFill>
              </a:defRPr>
            </a:lvl1pPr>
            <a:lvl2pPr marL="800100" indent="-342900">
              <a:buClr>
                <a:srgbClr val="EB5504"/>
              </a:buClr>
              <a:buFont typeface="Wingdings" pitchFamily="2" charset="2"/>
              <a:buChar char="l"/>
              <a:defRPr sz="1800"/>
            </a:lvl2pPr>
            <a:lvl3pPr marL="1257300" indent="-342900" algn="l">
              <a:buClr>
                <a:srgbClr val="EB5504"/>
              </a:buClr>
              <a:buFont typeface="Wingdings" pitchFamily="2" charset="2"/>
              <a:buChar char="l"/>
              <a:defRPr sz="1600"/>
            </a:lvl3pPr>
          </a:lstStyle>
          <a:p>
            <a:pPr lvl="0"/>
            <a:r>
              <a:rPr kumimoji="1" lang="en-US" altLang="ja-JP" dirty="0"/>
              <a:t>object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97EEB5E7-D89E-4202-AE24-99C53AC1B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505" y="741914"/>
            <a:ext cx="10866990" cy="502938"/>
          </a:xfrm>
        </p:spPr>
        <p:txBody>
          <a:bodyPr wrap="none" anchor="ctr" anchorCtr="0">
            <a:normAutofit/>
          </a:bodyPr>
          <a:lstStyle>
            <a:lvl1pPr>
              <a:lnSpc>
                <a:spcPts val="3000"/>
              </a:lnSpc>
              <a:defRPr sz="2400">
                <a:solidFill>
                  <a:srgbClr val="23323B"/>
                </a:solidFill>
                <a:latin typeface="+mn-lt"/>
                <a:ea typeface="+mn-ea"/>
              </a:defRPr>
            </a:lvl1pPr>
          </a:lstStyle>
          <a:p>
            <a:r>
              <a:rPr kumimoji="1" lang="en-US" altLang="ja-JP" dirty="0"/>
              <a:t>Title 28pt Bold (Arial)</a:t>
            </a:r>
            <a:endParaRPr kumimoji="1" lang="ja-JP" altLang="en-US" dirty="0"/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B0F5C31B-FF25-4A64-AECC-C84A79C62062}"/>
              </a:ext>
            </a:extLst>
          </p:cNvPr>
          <p:cNvSpPr txBox="1"/>
          <p:nvPr userDrawn="1"/>
        </p:nvSpPr>
        <p:spPr>
          <a:xfrm>
            <a:off x="760767" y="6526712"/>
            <a:ext cx="109645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noProof="0" dirty="0">
                <a:solidFill>
                  <a:schemeClr val="tx1"/>
                </a:solidFill>
                <a:latin typeface="Arial" pitchFamily="34" charset="0"/>
              </a:rPr>
              <a:t>© Kyowa Kirin Co., Ltd.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B94110E-2989-4127-AE6C-196670C287CF}"/>
              </a:ext>
            </a:extLst>
          </p:cNvPr>
          <p:cNvSpPr txBox="1">
            <a:spLocks/>
          </p:cNvSpPr>
          <p:nvPr userDrawn="1"/>
        </p:nvSpPr>
        <p:spPr>
          <a:xfrm>
            <a:off x="338783" y="6519018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7513065-B165-420E-9F2D-ABDCDFA2F2A9}" type="slidenum">
              <a:rPr lang="en-US" sz="900" smtClean="0">
                <a:solidFill>
                  <a:schemeClr val="tx1"/>
                </a:solidFill>
              </a:rPr>
              <a:pPr algn="l"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74674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/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8B0EC5E-7EC7-42AD-BB28-48B880678CB2}"/>
              </a:ext>
            </a:extLst>
          </p:cNvPr>
          <p:cNvSpPr/>
          <p:nvPr/>
        </p:nvSpPr>
        <p:spPr>
          <a:xfrm>
            <a:off x="0" y="458534"/>
            <a:ext cx="4367652" cy="5584949"/>
          </a:xfrm>
          <a:custGeom>
            <a:avLst/>
            <a:gdLst>
              <a:gd name="connsiteX0" fmla="*/ 1932805 w 4367652"/>
              <a:gd name="connsiteY0" fmla="*/ 442 h 5584949"/>
              <a:gd name="connsiteX1" fmla="*/ 2204732 w 4367652"/>
              <a:gd name="connsiteY1" fmla="*/ 19298 h 5584949"/>
              <a:gd name="connsiteX2" fmla="*/ 3532925 w 4367652"/>
              <a:gd name="connsiteY2" fmla="*/ 4732052 h 5584949"/>
              <a:gd name="connsiteX3" fmla="*/ 107585 w 4367652"/>
              <a:gd name="connsiteY3" fmla="*/ 5384498 h 5584949"/>
              <a:gd name="connsiteX4" fmla="*/ 0 w 4367652"/>
              <a:gd name="connsiteY4" fmla="*/ 5336243 h 5584949"/>
              <a:gd name="connsiteX5" fmla="*/ 0 w 4367652"/>
              <a:gd name="connsiteY5" fmla="*/ 510519 h 5584949"/>
              <a:gd name="connsiteX6" fmla="*/ 73302 w 4367652"/>
              <a:gd name="connsiteY6" fmla="*/ 467437 h 5584949"/>
              <a:gd name="connsiteX7" fmla="*/ 1932805 w 4367652"/>
              <a:gd name="connsiteY7" fmla="*/ 442 h 558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7652" h="5584949">
                <a:moveTo>
                  <a:pt x="1932805" y="442"/>
                </a:moveTo>
                <a:cubicBezTo>
                  <a:pt x="2027125" y="2095"/>
                  <a:pt x="2118079" y="8376"/>
                  <a:pt x="2204732" y="19298"/>
                </a:cubicBezTo>
                <a:cubicBezTo>
                  <a:pt x="4138768" y="298918"/>
                  <a:pt x="5216469" y="2827144"/>
                  <a:pt x="3532925" y="4732052"/>
                </a:cubicBezTo>
                <a:cubicBezTo>
                  <a:pt x="2734844" y="5530133"/>
                  <a:pt x="1196936" y="5815578"/>
                  <a:pt x="107585" y="5384498"/>
                </a:cubicBezTo>
                <a:lnTo>
                  <a:pt x="0" y="5336243"/>
                </a:lnTo>
                <a:lnTo>
                  <a:pt x="0" y="510519"/>
                </a:lnTo>
                <a:lnTo>
                  <a:pt x="73302" y="467437"/>
                </a:lnTo>
                <a:cubicBezTo>
                  <a:pt x="679774" y="147216"/>
                  <a:pt x="1366885" y="-9473"/>
                  <a:pt x="1932805" y="442"/>
                </a:cubicBezTo>
                <a:close/>
              </a:path>
            </a:pathLst>
          </a:custGeom>
          <a:solidFill>
            <a:srgbClr val="EA5504"/>
          </a:solidFill>
          <a:ln w="581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088571"/>
            <a:ext cx="3581400" cy="4406538"/>
          </a:xfrm>
        </p:spPr>
        <p:txBody>
          <a:bodyPr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800600" y="841248"/>
            <a:ext cx="6781800" cy="5102352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4965305B-F9DB-4587-A0D9-DB9933178204}"/>
              </a:ext>
            </a:extLst>
          </p:cNvPr>
          <p:cNvSpPr txBox="1"/>
          <p:nvPr userDrawn="1"/>
        </p:nvSpPr>
        <p:spPr>
          <a:xfrm>
            <a:off x="760767" y="6526712"/>
            <a:ext cx="109645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noProof="0" dirty="0">
                <a:solidFill>
                  <a:schemeClr val="tx1"/>
                </a:solidFill>
                <a:latin typeface="Arial" pitchFamily="34" charset="0"/>
              </a:rPr>
              <a:t>© Kyowa Kirin Co., Ltd.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FBAC3-C2A0-47BC-9691-7621E530293E}"/>
              </a:ext>
            </a:extLst>
          </p:cNvPr>
          <p:cNvSpPr txBox="1">
            <a:spLocks/>
          </p:cNvSpPr>
          <p:nvPr userDrawn="1"/>
        </p:nvSpPr>
        <p:spPr>
          <a:xfrm>
            <a:off x="338783" y="6519018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7513065-B165-420E-9F2D-ABDCDFA2F2A9}" type="slidenum">
              <a:rPr lang="en-US" sz="900" smtClean="0">
                <a:solidFill>
                  <a:schemeClr val="tx1"/>
                </a:solidFill>
              </a:rPr>
              <a:pPr algn="l"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8377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/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8B0EC5E-7EC7-42AD-BB28-48B880678CB2}"/>
              </a:ext>
            </a:extLst>
          </p:cNvPr>
          <p:cNvSpPr/>
          <p:nvPr/>
        </p:nvSpPr>
        <p:spPr>
          <a:xfrm>
            <a:off x="0" y="458534"/>
            <a:ext cx="4367652" cy="5584949"/>
          </a:xfrm>
          <a:custGeom>
            <a:avLst/>
            <a:gdLst>
              <a:gd name="connsiteX0" fmla="*/ 1932805 w 4367652"/>
              <a:gd name="connsiteY0" fmla="*/ 442 h 5584949"/>
              <a:gd name="connsiteX1" fmla="*/ 2204732 w 4367652"/>
              <a:gd name="connsiteY1" fmla="*/ 19298 h 5584949"/>
              <a:gd name="connsiteX2" fmla="*/ 3532925 w 4367652"/>
              <a:gd name="connsiteY2" fmla="*/ 4732052 h 5584949"/>
              <a:gd name="connsiteX3" fmla="*/ 107585 w 4367652"/>
              <a:gd name="connsiteY3" fmla="*/ 5384498 h 5584949"/>
              <a:gd name="connsiteX4" fmla="*/ 0 w 4367652"/>
              <a:gd name="connsiteY4" fmla="*/ 5336243 h 5584949"/>
              <a:gd name="connsiteX5" fmla="*/ 0 w 4367652"/>
              <a:gd name="connsiteY5" fmla="*/ 510519 h 5584949"/>
              <a:gd name="connsiteX6" fmla="*/ 73302 w 4367652"/>
              <a:gd name="connsiteY6" fmla="*/ 467437 h 5584949"/>
              <a:gd name="connsiteX7" fmla="*/ 1932805 w 4367652"/>
              <a:gd name="connsiteY7" fmla="*/ 442 h 558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7652" h="5584949">
                <a:moveTo>
                  <a:pt x="1932805" y="442"/>
                </a:moveTo>
                <a:cubicBezTo>
                  <a:pt x="2027125" y="2095"/>
                  <a:pt x="2118079" y="8376"/>
                  <a:pt x="2204732" y="19298"/>
                </a:cubicBezTo>
                <a:cubicBezTo>
                  <a:pt x="4138768" y="298918"/>
                  <a:pt x="5216469" y="2827144"/>
                  <a:pt x="3532925" y="4732052"/>
                </a:cubicBezTo>
                <a:cubicBezTo>
                  <a:pt x="2734844" y="5530133"/>
                  <a:pt x="1196936" y="5815578"/>
                  <a:pt x="107585" y="5384498"/>
                </a:cubicBezTo>
                <a:lnTo>
                  <a:pt x="0" y="5336243"/>
                </a:lnTo>
                <a:lnTo>
                  <a:pt x="0" y="510519"/>
                </a:lnTo>
                <a:lnTo>
                  <a:pt x="73302" y="467437"/>
                </a:lnTo>
                <a:cubicBezTo>
                  <a:pt x="679774" y="147216"/>
                  <a:pt x="1366885" y="-9473"/>
                  <a:pt x="1932805" y="442"/>
                </a:cubicBezTo>
                <a:close/>
              </a:path>
            </a:pathLst>
          </a:custGeom>
          <a:solidFill>
            <a:srgbClr val="86898B"/>
          </a:solidFill>
          <a:ln w="581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D5ED6C-9F36-41A4-B646-3E1878BB2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" y="1088571"/>
            <a:ext cx="3581400" cy="4406538"/>
          </a:xfrm>
        </p:spPr>
        <p:txBody>
          <a:bodyPr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A5AF14B-0554-4EA7-A6AF-2EEF5119D2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600" y="841248"/>
            <a:ext cx="6781800" cy="5102352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1BB74F3C-0851-4062-9471-C3FD0869F7D2}"/>
              </a:ext>
            </a:extLst>
          </p:cNvPr>
          <p:cNvSpPr txBox="1"/>
          <p:nvPr userDrawn="1"/>
        </p:nvSpPr>
        <p:spPr>
          <a:xfrm>
            <a:off x="760767" y="6526712"/>
            <a:ext cx="109645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noProof="0" dirty="0">
                <a:solidFill>
                  <a:schemeClr val="tx1"/>
                </a:solidFill>
                <a:latin typeface="Arial" pitchFamily="34" charset="0"/>
              </a:rPr>
              <a:t>© Kyowa Kirin Co., Ltd.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7AED902-BBA4-4DCC-AA08-65F4DCB5C038}"/>
              </a:ext>
            </a:extLst>
          </p:cNvPr>
          <p:cNvSpPr txBox="1">
            <a:spLocks/>
          </p:cNvSpPr>
          <p:nvPr userDrawn="1"/>
        </p:nvSpPr>
        <p:spPr>
          <a:xfrm>
            <a:off x="338783" y="6519018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7513065-B165-420E-9F2D-ABDCDFA2F2A9}" type="slidenum">
              <a:rPr lang="en-US" sz="900" smtClean="0">
                <a:solidFill>
                  <a:schemeClr val="tx1"/>
                </a:solidFill>
              </a:rPr>
              <a:pPr algn="l"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12" name="Graphic 8">
            <a:extLst>
              <a:ext uri="{FF2B5EF4-FFF2-40B4-BE49-F238E27FC236}">
                <a16:creationId xmlns:a16="http://schemas.microsoft.com/office/drawing/2014/main" id="{AF62BF21-FC0E-42B0-8A4E-5BCCA1914C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800" y="6436870"/>
            <a:ext cx="1600200" cy="2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3672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/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CB96DD-70AA-4B88-BC09-72108A21F1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7200"/>
            <a:ext cx="4419600" cy="579120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13F49E-C790-439C-97AE-3E1773DF2DAF}"/>
              </a:ext>
            </a:extLst>
          </p:cNvPr>
          <p:cNvSpPr/>
          <p:nvPr userDrawn="1"/>
        </p:nvSpPr>
        <p:spPr>
          <a:xfrm>
            <a:off x="0" y="0"/>
            <a:ext cx="4800600" cy="6248400"/>
          </a:xfrm>
          <a:custGeom>
            <a:avLst/>
            <a:gdLst>
              <a:gd name="connsiteX0" fmla="*/ 0 w 4800600"/>
              <a:gd name="connsiteY0" fmla="*/ 0 h 6248400"/>
              <a:gd name="connsiteX1" fmla="*/ 4800600 w 4800600"/>
              <a:gd name="connsiteY1" fmla="*/ 0 h 6248400"/>
              <a:gd name="connsiteX2" fmla="*/ 4800600 w 4800600"/>
              <a:gd name="connsiteY2" fmla="*/ 6248400 h 6248400"/>
              <a:gd name="connsiteX3" fmla="*/ 0 w 4800600"/>
              <a:gd name="connsiteY3" fmla="*/ 6248400 h 6248400"/>
              <a:gd name="connsiteX4" fmla="*/ 0 w 4800600"/>
              <a:gd name="connsiteY4" fmla="*/ 5794777 h 6248400"/>
              <a:gd name="connsiteX5" fmla="*/ 107585 w 4800600"/>
              <a:gd name="connsiteY5" fmla="*/ 5843032 h 6248400"/>
              <a:gd name="connsiteX6" fmla="*/ 3532925 w 4800600"/>
              <a:gd name="connsiteY6" fmla="*/ 5190586 h 6248400"/>
              <a:gd name="connsiteX7" fmla="*/ 2204732 w 4800600"/>
              <a:gd name="connsiteY7" fmla="*/ 477832 h 6248400"/>
              <a:gd name="connsiteX8" fmla="*/ 1932805 w 4800600"/>
              <a:gd name="connsiteY8" fmla="*/ 458976 h 6248400"/>
              <a:gd name="connsiteX9" fmla="*/ 73302 w 4800600"/>
              <a:gd name="connsiteY9" fmla="*/ 925971 h 6248400"/>
              <a:gd name="connsiteX10" fmla="*/ 0 w 4800600"/>
              <a:gd name="connsiteY10" fmla="*/ 969053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00600" h="6248400">
                <a:moveTo>
                  <a:pt x="0" y="0"/>
                </a:moveTo>
                <a:lnTo>
                  <a:pt x="4800600" y="0"/>
                </a:lnTo>
                <a:lnTo>
                  <a:pt x="4800600" y="6248400"/>
                </a:lnTo>
                <a:lnTo>
                  <a:pt x="0" y="6248400"/>
                </a:lnTo>
                <a:lnTo>
                  <a:pt x="0" y="5794777"/>
                </a:lnTo>
                <a:lnTo>
                  <a:pt x="107585" y="5843032"/>
                </a:lnTo>
                <a:cubicBezTo>
                  <a:pt x="1196936" y="6274112"/>
                  <a:pt x="2734844" y="5988667"/>
                  <a:pt x="3532925" y="5190586"/>
                </a:cubicBezTo>
                <a:cubicBezTo>
                  <a:pt x="5216469" y="3285678"/>
                  <a:pt x="4138768" y="757452"/>
                  <a:pt x="2204732" y="477832"/>
                </a:cubicBezTo>
                <a:cubicBezTo>
                  <a:pt x="2118079" y="466910"/>
                  <a:pt x="2027125" y="460629"/>
                  <a:pt x="1932805" y="458976"/>
                </a:cubicBezTo>
                <a:cubicBezTo>
                  <a:pt x="1366885" y="449061"/>
                  <a:pt x="679774" y="605750"/>
                  <a:pt x="73302" y="925971"/>
                </a:cubicBezTo>
                <a:lnTo>
                  <a:pt x="0" y="9690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BCC920-7B67-4E54-9282-6E10C8CFA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" y="1088571"/>
            <a:ext cx="3581400" cy="4406538"/>
          </a:xfrm>
        </p:spPr>
        <p:txBody>
          <a:bodyPr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C85C495-BF17-4F9E-88CE-0298BF80F9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600" y="841248"/>
            <a:ext cx="6781800" cy="5102352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6973AFB0-5EAC-4CB9-B3B1-6A9212FB89A5}"/>
              </a:ext>
            </a:extLst>
          </p:cNvPr>
          <p:cNvSpPr txBox="1"/>
          <p:nvPr userDrawn="1"/>
        </p:nvSpPr>
        <p:spPr>
          <a:xfrm>
            <a:off x="760767" y="6526712"/>
            <a:ext cx="109645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noProof="0" dirty="0">
                <a:solidFill>
                  <a:schemeClr val="tx1"/>
                </a:solidFill>
                <a:latin typeface="Arial" pitchFamily="34" charset="0"/>
              </a:rPr>
              <a:t>© Kyowa Kirin Co., Ltd.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BF660E2-4C14-41DE-BB6A-50C78F574891}"/>
              </a:ext>
            </a:extLst>
          </p:cNvPr>
          <p:cNvSpPr txBox="1">
            <a:spLocks/>
          </p:cNvSpPr>
          <p:nvPr userDrawn="1"/>
        </p:nvSpPr>
        <p:spPr>
          <a:xfrm>
            <a:off x="338783" y="6519018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7513065-B165-420E-9F2D-ABDCDFA2F2A9}" type="slidenum">
              <a:rPr lang="en-US" sz="900" smtClean="0">
                <a:solidFill>
                  <a:schemeClr val="tx1"/>
                </a:solidFill>
              </a:rPr>
              <a:pPr algn="l"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12" name="Graphic 8">
            <a:extLst>
              <a:ext uri="{FF2B5EF4-FFF2-40B4-BE49-F238E27FC236}">
                <a16:creationId xmlns:a16="http://schemas.microsoft.com/office/drawing/2014/main" id="{5DC1D2D7-A96D-4AFC-B441-DE6310AB50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10800" y="6436870"/>
            <a:ext cx="1600200" cy="2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1276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/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人, 屋内, テーブル, 窓 が含まれている画像&#10;&#10;自動的に生成された説明">
            <a:extLst>
              <a:ext uri="{FF2B5EF4-FFF2-40B4-BE49-F238E27FC236}">
                <a16:creationId xmlns:a16="http://schemas.microsoft.com/office/drawing/2014/main" id="{6CECE5A7-D6D7-4AA2-BAE6-58E7391123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7488"/>
            <a:ext cx="4714044" cy="5595091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13F49E-C790-439C-97AE-3E1773DF2DAF}"/>
              </a:ext>
            </a:extLst>
          </p:cNvPr>
          <p:cNvSpPr/>
          <p:nvPr userDrawn="1"/>
        </p:nvSpPr>
        <p:spPr>
          <a:xfrm>
            <a:off x="0" y="0"/>
            <a:ext cx="4800600" cy="6248400"/>
          </a:xfrm>
          <a:custGeom>
            <a:avLst/>
            <a:gdLst>
              <a:gd name="connsiteX0" fmla="*/ 0 w 4800600"/>
              <a:gd name="connsiteY0" fmla="*/ 0 h 6248400"/>
              <a:gd name="connsiteX1" fmla="*/ 4800600 w 4800600"/>
              <a:gd name="connsiteY1" fmla="*/ 0 h 6248400"/>
              <a:gd name="connsiteX2" fmla="*/ 4800600 w 4800600"/>
              <a:gd name="connsiteY2" fmla="*/ 6248400 h 6248400"/>
              <a:gd name="connsiteX3" fmla="*/ 0 w 4800600"/>
              <a:gd name="connsiteY3" fmla="*/ 6248400 h 6248400"/>
              <a:gd name="connsiteX4" fmla="*/ 0 w 4800600"/>
              <a:gd name="connsiteY4" fmla="*/ 5794777 h 6248400"/>
              <a:gd name="connsiteX5" fmla="*/ 107585 w 4800600"/>
              <a:gd name="connsiteY5" fmla="*/ 5843032 h 6248400"/>
              <a:gd name="connsiteX6" fmla="*/ 3532925 w 4800600"/>
              <a:gd name="connsiteY6" fmla="*/ 5190586 h 6248400"/>
              <a:gd name="connsiteX7" fmla="*/ 2204732 w 4800600"/>
              <a:gd name="connsiteY7" fmla="*/ 477832 h 6248400"/>
              <a:gd name="connsiteX8" fmla="*/ 1932805 w 4800600"/>
              <a:gd name="connsiteY8" fmla="*/ 458976 h 6248400"/>
              <a:gd name="connsiteX9" fmla="*/ 73302 w 4800600"/>
              <a:gd name="connsiteY9" fmla="*/ 925971 h 6248400"/>
              <a:gd name="connsiteX10" fmla="*/ 0 w 4800600"/>
              <a:gd name="connsiteY10" fmla="*/ 969053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00600" h="6248400">
                <a:moveTo>
                  <a:pt x="0" y="0"/>
                </a:moveTo>
                <a:lnTo>
                  <a:pt x="4800600" y="0"/>
                </a:lnTo>
                <a:lnTo>
                  <a:pt x="4800600" y="6248400"/>
                </a:lnTo>
                <a:lnTo>
                  <a:pt x="0" y="6248400"/>
                </a:lnTo>
                <a:lnTo>
                  <a:pt x="0" y="5794777"/>
                </a:lnTo>
                <a:lnTo>
                  <a:pt x="107585" y="5843032"/>
                </a:lnTo>
                <a:cubicBezTo>
                  <a:pt x="1196936" y="6274112"/>
                  <a:pt x="2734844" y="5988667"/>
                  <a:pt x="3532925" y="5190586"/>
                </a:cubicBezTo>
                <a:cubicBezTo>
                  <a:pt x="5216469" y="3285678"/>
                  <a:pt x="4138768" y="757452"/>
                  <a:pt x="2204732" y="477832"/>
                </a:cubicBezTo>
                <a:cubicBezTo>
                  <a:pt x="2118079" y="466910"/>
                  <a:pt x="2027125" y="460629"/>
                  <a:pt x="1932805" y="458976"/>
                </a:cubicBezTo>
                <a:cubicBezTo>
                  <a:pt x="1366885" y="449061"/>
                  <a:pt x="679774" y="605750"/>
                  <a:pt x="73302" y="925971"/>
                </a:cubicBezTo>
                <a:lnTo>
                  <a:pt x="0" y="9690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B5B6E2-5CD6-4A10-B13F-34FE373BF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" y="1088571"/>
            <a:ext cx="3581400" cy="4406538"/>
          </a:xfrm>
        </p:spPr>
        <p:txBody>
          <a:bodyPr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6989A09-A4FF-4DBF-80C4-FFC5187936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600" y="841248"/>
            <a:ext cx="6781800" cy="5102352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7DE84B93-3DB4-4B64-A0E7-FAB90AA5A690}"/>
              </a:ext>
            </a:extLst>
          </p:cNvPr>
          <p:cNvSpPr txBox="1"/>
          <p:nvPr userDrawn="1"/>
        </p:nvSpPr>
        <p:spPr>
          <a:xfrm>
            <a:off x="760767" y="6526712"/>
            <a:ext cx="109645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noProof="0" dirty="0">
                <a:solidFill>
                  <a:schemeClr val="tx1"/>
                </a:solidFill>
                <a:latin typeface="Arial" pitchFamily="34" charset="0"/>
              </a:rPr>
              <a:t>© Kyowa Kirin Co., Ltd.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F99617C-BEAF-4715-A9C8-D5D78AE9AAC2}"/>
              </a:ext>
            </a:extLst>
          </p:cNvPr>
          <p:cNvSpPr txBox="1">
            <a:spLocks/>
          </p:cNvSpPr>
          <p:nvPr userDrawn="1"/>
        </p:nvSpPr>
        <p:spPr>
          <a:xfrm>
            <a:off x="338783" y="6519018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7513065-B165-420E-9F2D-ABDCDFA2F2A9}" type="slidenum">
              <a:rPr lang="en-US" sz="900" smtClean="0">
                <a:solidFill>
                  <a:schemeClr val="tx1"/>
                </a:solidFill>
              </a:rPr>
              <a:pPr algn="l"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13" name="Graphic 8">
            <a:extLst>
              <a:ext uri="{FF2B5EF4-FFF2-40B4-BE49-F238E27FC236}">
                <a16:creationId xmlns:a16="http://schemas.microsoft.com/office/drawing/2014/main" id="{D3F4C4BE-9FB1-4E2F-B3F6-B73D82EB31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10800" y="6436870"/>
            <a:ext cx="1600200" cy="2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4025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/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クマのぬいぐるみを抱いている女性&#10;&#10;自動的に生成された説明">
            <a:extLst>
              <a:ext uri="{FF2B5EF4-FFF2-40B4-BE49-F238E27FC236}">
                <a16:creationId xmlns:a16="http://schemas.microsoft.com/office/drawing/2014/main" id="{D3D961E3-C0DC-46A7-BB12-00022F4D8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" y="443883"/>
            <a:ext cx="4296791" cy="5592245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13F49E-C790-439C-97AE-3E1773DF2DAF}"/>
              </a:ext>
            </a:extLst>
          </p:cNvPr>
          <p:cNvSpPr/>
          <p:nvPr userDrawn="1"/>
        </p:nvSpPr>
        <p:spPr>
          <a:xfrm>
            <a:off x="0" y="0"/>
            <a:ext cx="4800600" cy="6248400"/>
          </a:xfrm>
          <a:custGeom>
            <a:avLst/>
            <a:gdLst>
              <a:gd name="connsiteX0" fmla="*/ 0 w 4800600"/>
              <a:gd name="connsiteY0" fmla="*/ 0 h 6248400"/>
              <a:gd name="connsiteX1" fmla="*/ 4800600 w 4800600"/>
              <a:gd name="connsiteY1" fmla="*/ 0 h 6248400"/>
              <a:gd name="connsiteX2" fmla="*/ 4800600 w 4800600"/>
              <a:gd name="connsiteY2" fmla="*/ 6248400 h 6248400"/>
              <a:gd name="connsiteX3" fmla="*/ 0 w 4800600"/>
              <a:gd name="connsiteY3" fmla="*/ 6248400 h 6248400"/>
              <a:gd name="connsiteX4" fmla="*/ 0 w 4800600"/>
              <a:gd name="connsiteY4" fmla="*/ 5794777 h 6248400"/>
              <a:gd name="connsiteX5" fmla="*/ 107585 w 4800600"/>
              <a:gd name="connsiteY5" fmla="*/ 5843032 h 6248400"/>
              <a:gd name="connsiteX6" fmla="*/ 3532925 w 4800600"/>
              <a:gd name="connsiteY6" fmla="*/ 5190586 h 6248400"/>
              <a:gd name="connsiteX7" fmla="*/ 2204732 w 4800600"/>
              <a:gd name="connsiteY7" fmla="*/ 477832 h 6248400"/>
              <a:gd name="connsiteX8" fmla="*/ 1932805 w 4800600"/>
              <a:gd name="connsiteY8" fmla="*/ 458976 h 6248400"/>
              <a:gd name="connsiteX9" fmla="*/ 73302 w 4800600"/>
              <a:gd name="connsiteY9" fmla="*/ 925971 h 6248400"/>
              <a:gd name="connsiteX10" fmla="*/ 0 w 4800600"/>
              <a:gd name="connsiteY10" fmla="*/ 969053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00600" h="6248400">
                <a:moveTo>
                  <a:pt x="0" y="0"/>
                </a:moveTo>
                <a:lnTo>
                  <a:pt x="4800600" y="0"/>
                </a:lnTo>
                <a:lnTo>
                  <a:pt x="4800600" y="6248400"/>
                </a:lnTo>
                <a:lnTo>
                  <a:pt x="0" y="6248400"/>
                </a:lnTo>
                <a:lnTo>
                  <a:pt x="0" y="5794777"/>
                </a:lnTo>
                <a:lnTo>
                  <a:pt x="107585" y="5843032"/>
                </a:lnTo>
                <a:cubicBezTo>
                  <a:pt x="1196936" y="6274112"/>
                  <a:pt x="2734844" y="5988667"/>
                  <a:pt x="3532925" y="5190586"/>
                </a:cubicBezTo>
                <a:cubicBezTo>
                  <a:pt x="5216469" y="3285678"/>
                  <a:pt x="4138768" y="757452"/>
                  <a:pt x="2204732" y="477832"/>
                </a:cubicBezTo>
                <a:cubicBezTo>
                  <a:pt x="2118079" y="466910"/>
                  <a:pt x="2027125" y="460629"/>
                  <a:pt x="1932805" y="458976"/>
                </a:cubicBezTo>
                <a:cubicBezTo>
                  <a:pt x="1366885" y="449061"/>
                  <a:pt x="679774" y="605750"/>
                  <a:pt x="73302" y="925971"/>
                </a:cubicBezTo>
                <a:lnTo>
                  <a:pt x="0" y="9690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FC0213B-1028-4B2A-8814-2EC27F1B05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" y="1088571"/>
            <a:ext cx="3581400" cy="4406538"/>
          </a:xfrm>
        </p:spPr>
        <p:txBody>
          <a:bodyPr/>
          <a:lstStyle>
            <a:lvl1pPr algn="r">
              <a:defRPr sz="28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50A4072-0854-4EB6-9B42-38D93F5C59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600" y="841248"/>
            <a:ext cx="6781800" cy="5102352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941AAEDD-0180-4DF9-80DF-C0A3BBCCD682}"/>
              </a:ext>
            </a:extLst>
          </p:cNvPr>
          <p:cNvSpPr txBox="1"/>
          <p:nvPr userDrawn="1"/>
        </p:nvSpPr>
        <p:spPr>
          <a:xfrm>
            <a:off x="760767" y="6526712"/>
            <a:ext cx="109645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noProof="0" dirty="0">
                <a:solidFill>
                  <a:schemeClr val="tx1"/>
                </a:solidFill>
                <a:latin typeface="Arial" pitchFamily="34" charset="0"/>
              </a:rPr>
              <a:t>© Kyowa Kirin Co., Ltd.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1C97A48-231F-486F-9995-289807747364}"/>
              </a:ext>
            </a:extLst>
          </p:cNvPr>
          <p:cNvSpPr txBox="1">
            <a:spLocks/>
          </p:cNvSpPr>
          <p:nvPr userDrawn="1"/>
        </p:nvSpPr>
        <p:spPr>
          <a:xfrm>
            <a:off x="338783" y="6519018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7513065-B165-420E-9F2D-ABDCDFA2F2A9}" type="slidenum">
              <a:rPr lang="en-US" sz="900" smtClean="0">
                <a:solidFill>
                  <a:schemeClr val="tx1"/>
                </a:solidFill>
              </a:rPr>
              <a:pPr algn="l"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12" name="Graphic 8">
            <a:extLst>
              <a:ext uri="{FF2B5EF4-FFF2-40B4-BE49-F238E27FC236}">
                <a16:creationId xmlns:a16="http://schemas.microsoft.com/office/drawing/2014/main" id="{F3342258-8282-4B12-B24D-8888E428B1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10800" y="6436870"/>
            <a:ext cx="1600200" cy="2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1657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/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鳥, テーブル, 座る, 水 が含まれている画像&#10;&#10;自動的に生成された説明">
            <a:extLst>
              <a:ext uri="{FF2B5EF4-FFF2-40B4-BE49-F238E27FC236}">
                <a16:creationId xmlns:a16="http://schemas.microsoft.com/office/drawing/2014/main" id="{C0A5F47F-C50E-4CEB-B7EF-DECFC00D51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70294"/>
            <a:ext cx="4595314" cy="5878106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13F49E-C790-439C-97AE-3E1773DF2DAF}"/>
              </a:ext>
            </a:extLst>
          </p:cNvPr>
          <p:cNvSpPr/>
          <p:nvPr userDrawn="1"/>
        </p:nvSpPr>
        <p:spPr>
          <a:xfrm>
            <a:off x="-1510" y="0"/>
            <a:ext cx="4800600" cy="6248400"/>
          </a:xfrm>
          <a:custGeom>
            <a:avLst/>
            <a:gdLst>
              <a:gd name="connsiteX0" fmla="*/ 0 w 4800600"/>
              <a:gd name="connsiteY0" fmla="*/ 0 h 6248400"/>
              <a:gd name="connsiteX1" fmla="*/ 4800600 w 4800600"/>
              <a:gd name="connsiteY1" fmla="*/ 0 h 6248400"/>
              <a:gd name="connsiteX2" fmla="*/ 4800600 w 4800600"/>
              <a:gd name="connsiteY2" fmla="*/ 6248400 h 6248400"/>
              <a:gd name="connsiteX3" fmla="*/ 0 w 4800600"/>
              <a:gd name="connsiteY3" fmla="*/ 6248400 h 6248400"/>
              <a:gd name="connsiteX4" fmla="*/ 0 w 4800600"/>
              <a:gd name="connsiteY4" fmla="*/ 5794777 h 6248400"/>
              <a:gd name="connsiteX5" fmla="*/ 107585 w 4800600"/>
              <a:gd name="connsiteY5" fmla="*/ 5843032 h 6248400"/>
              <a:gd name="connsiteX6" fmla="*/ 3532925 w 4800600"/>
              <a:gd name="connsiteY6" fmla="*/ 5190586 h 6248400"/>
              <a:gd name="connsiteX7" fmla="*/ 2204732 w 4800600"/>
              <a:gd name="connsiteY7" fmla="*/ 477832 h 6248400"/>
              <a:gd name="connsiteX8" fmla="*/ 1932805 w 4800600"/>
              <a:gd name="connsiteY8" fmla="*/ 458976 h 6248400"/>
              <a:gd name="connsiteX9" fmla="*/ 73302 w 4800600"/>
              <a:gd name="connsiteY9" fmla="*/ 925971 h 6248400"/>
              <a:gd name="connsiteX10" fmla="*/ 0 w 4800600"/>
              <a:gd name="connsiteY10" fmla="*/ 969053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00600" h="6248400">
                <a:moveTo>
                  <a:pt x="0" y="0"/>
                </a:moveTo>
                <a:lnTo>
                  <a:pt x="4800600" y="0"/>
                </a:lnTo>
                <a:lnTo>
                  <a:pt x="4800600" y="6248400"/>
                </a:lnTo>
                <a:lnTo>
                  <a:pt x="0" y="6248400"/>
                </a:lnTo>
                <a:lnTo>
                  <a:pt x="0" y="5794777"/>
                </a:lnTo>
                <a:lnTo>
                  <a:pt x="107585" y="5843032"/>
                </a:lnTo>
                <a:cubicBezTo>
                  <a:pt x="1196936" y="6274112"/>
                  <a:pt x="2734844" y="5988667"/>
                  <a:pt x="3532925" y="5190586"/>
                </a:cubicBezTo>
                <a:cubicBezTo>
                  <a:pt x="5216469" y="3285678"/>
                  <a:pt x="4138768" y="757452"/>
                  <a:pt x="2204732" y="477832"/>
                </a:cubicBezTo>
                <a:cubicBezTo>
                  <a:pt x="2118079" y="466910"/>
                  <a:pt x="2027125" y="460629"/>
                  <a:pt x="1932805" y="458976"/>
                </a:cubicBezTo>
                <a:cubicBezTo>
                  <a:pt x="1366885" y="449061"/>
                  <a:pt x="679774" y="605750"/>
                  <a:pt x="73302" y="925971"/>
                </a:cubicBezTo>
                <a:lnTo>
                  <a:pt x="0" y="9690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B4BD501-0D0D-4222-BAFA-75D65BF75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" y="1088571"/>
            <a:ext cx="3581400" cy="4406538"/>
          </a:xfrm>
        </p:spPr>
        <p:txBody>
          <a:bodyPr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D36EDE2-8532-48C7-B5F3-FC267BF365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600" y="841248"/>
            <a:ext cx="6781800" cy="5102352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C611E611-AAD3-4641-A0A5-451D2970F428}"/>
              </a:ext>
            </a:extLst>
          </p:cNvPr>
          <p:cNvSpPr txBox="1"/>
          <p:nvPr userDrawn="1"/>
        </p:nvSpPr>
        <p:spPr>
          <a:xfrm>
            <a:off x="760767" y="6526712"/>
            <a:ext cx="109645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noProof="0" dirty="0">
                <a:solidFill>
                  <a:schemeClr val="tx1"/>
                </a:solidFill>
                <a:latin typeface="Arial" pitchFamily="34" charset="0"/>
              </a:rPr>
              <a:t>© Kyowa Kirin Co., Ltd.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9ADA067-7F2F-41DF-B90A-7F6961D81639}"/>
              </a:ext>
            </a:extLst>
          </p:cNvPr>
          <p:cNvSpPr txBox="1">
            <a:spLocks/>
          </p:cNvSpPr>
          <p:nvPr userDrawn="1"/>
        </p:nvSpPr>
        <p:spPr>
          <a:xfrm>
            <a:off x="338783" y="6519018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7513065-B165-420E-9F2D-ABDCDFA2F2A9}" type="slidenum">
              <a:rPr lang="en-US" sz="900" smtClean="0">
                <a:solidFill>
                  <a:schemeClr val="tx1"/>
                </a:solidFill>
              </a:rPr>
              <a:pPr algn="l"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13" name="Graphic 8">
            <a:extLst>
              <a:ext uri="{FF2B5EF4-FFF2-40B4-BE49-F238E27FC236}">
                <a16:creationId xmlns:a16="http://schemas.microsoft.com/office/drawing/2014/main" id="{58EB9C6A-A3C3-4B97-801A-3B311297A3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10800" y="6436870"/>
            <a:ext cx="1600200" cy="2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256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bar /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マップ&#10;&#10;自動的に生成された説明">
            <a:extLst>
              <a:ext uri="{FF2B5EF4-FFF2-40B4-BE49-F238E27FC236}">
                <a16:creationId xmlns:a16="http://schemas.microsoft.com/office/drawing/2014/main" id="{1315DDF6-3393-48F5-9503-BB74D1917D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6078"/>
            <a:ext cx="4455872" cy="5347522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13F49E-C790-439C-97AE-3E1773DF2DAF}"/>
              </a:ext>
            </a:extLst>
          </p:cNvPr>
          <p:cNvSpPr/>
          <p:nvPr userDrawn="1"/>
        </p:nvSpPr>
        <p:spPr>
          <a:xfrm>
            <a:off x="-1510" y="0"/>
            <a:ext cx="4800600" cy="6248400"/>
          </a:xfrm>
          <a:custGeom>
            <a:avLst/>
            <a:gdLst>
              <a:gd name="connsiteX0" fmla="*/ 0 w 4800600"/>
              <a:gd name="connsiteY0" fmla="*/ 0 h 6248400"/>
              <a:gd name="connsiteX1" fmla="*/ 4800600 w 4800600"/>
              <a:gd name="connsiteY1" fmla="*/ 0 h 6248400"/>
              <a:gd name="connsiteX2" fmla="*/ 4800600 w 4800600"/>
              <a:gd name="connsiteY2" fmla="*/ 6248400 h 6248400"/>
              <a:gd name="connsiteX3" fmla="*/ 0 w 4800600"/>
              <a:gd name="connsiteY3" fmla="*/ 6248400 h 6248400"/>
              <a:gd name="connsiteX4" fmla="*/ 0 w 4800600"/>
              <a:gd name="connsiteY4" fmla="*/ 5794777 h 6248400"/>
              <a:gd name="connsiteX5" fmla="*/ 107585 w 4800600"/>
              <a:gd name="connsiteY5" fmla="*/ 5843032 h 6248400"/>
              <a:gd name="connsiteX6" fmla="*/ 3532925 w 4800600"/>
              <a:gd name="connsiteY6" fmla="*/ 5190586 h 6248400"/>
              <a:gd name="connsiteX7" fmla="*/ 2204732 w 4800600"/>
              <a:gd name="connsiteY7" fmla="*/ 477832 h 6248400"/>
              <a:gd name="connsiteX8" fmla="*/ 1932805 w 4800600"/>
              <a:gd name="connsiteY8" fmla="*/ 458976 h 6248400"/>
              <a:gd name="connsiteX9" fmla="*/ 73302 w 4800600"/>
              <a:gd name="connsiteY9" fmla="*/ 925971 h 6248400"/>
              <a:gd name="connsiteX10" fmla="*/ 0 w 4800600"/>
              <a:gd name="connsiteY10" fmla="*/ 969053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00600" h="6248400">
                <a:moveTo>
                  <a:pt x="0" y="0"/>
                </a:moveTo>
                <a:lnTo>
                  <a:pt x="4800600" y="0"/>
                </a:lnTo>
                <a:lnTo>
                  <a:pt x="4800600" y="6248400"/>
                </a:lnTo>
                <a:lnTo>
                  <a:pt x="0" y="6248400"/>
                </a:lnTo>
                <a:lnTo>
                  <a:pt x="0" y="5794777"/>
                </a:lnTo>
                <a:lnTo>
                  <a:pt x="107585" y="5843032"/>
                </a:lnTo>
                <a:cubicBezTo>
                  <a:pt x="1196936" y="6274112"/>
                  <a:pt x="2734844" y="5988667"/>
                  <a:pt x="3532925" y="5190586"/>
                </a:cubicBezTo>
                <a:cubicBezTo>
                  <a:pt x="5216469" y="3285678"/>
                  <a:pt x="4138768" y="757452"/>
                  <a:pt x="2204732" y="477832"/>
                </a:cubicBezTo>
                <a:cubicBezTo>
                  <a:pt x="2118079" y="466910"/>
                  <a:pt x="2027125" y="460629"/>
                  <a:pt x="1932805" y="458976"/>
                </a:cubicBezTo>
                <a:cubicBezTo>
                  <a:pt x="1366885" y="449061"/>
                  <a:pt x="679774" y="605750"/>
                  <a:pt x="73302" y="925971"/>
                </a:cubicBezTo>
                <a:lnTo>
                  <a:pt x="0" y="9690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B4BD501-0D0D-4222-BAFA-75D65BF75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" y="1088571"/>
            <a:ext cx="3581400" cy="4406538"/>
          </a:xfrm>
        </p:spPr>
        <p:txBody>
          <a:bodyPr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D36EDE2-8532-48C7-B5F3-FC267BF365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600" y="841248"/>
            <a:ext cx="6781800" cy="5102352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C611E611-AAD3-4641-A0A5-451D2970F428}"/>
              </a:ext>
            </a:extLst>
          </p:cNvPr>
          <p:cNvSpPr txBox="1"/>
          <p:nvPr userDrawn="1"/>
        </p:nvSpPr>
        <p:spPr>
          <a:xfrm>
            <a:off x="760767" y="6526712"/>
            <a:ext cx="109645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noProof="0" dirty="0">
                <a:solidFill>
                  <a:schemeClr val="tx1"/>
                </a:solidFill>
                <a:latin typeface="Arial" pitchFamily="34" charset="0"/>
              </a:rPr>
              <a:t>© Kyowa Kirin Co., Ltd.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9ADA067-7F2F-41DF-B90A-7F6961D81639}"/>
              </a:ext>
            </a:extLst>
          </p:cNvPr>
          <p:cNvSpPr txBox="1">
            <a:spLocks/>
          </p:cNvSpPr>
          <p:nvPr userDrawn="1"/>
        </p:nvSpPr>
        <p:spPr>
          <a:xfrm>
            <a:off x="338783" y="6519018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7513065-B165-420E-9F2D-ABDCDFA2F2A9}" type="slidenum">
              <a:rPr lang="en-US" sz="900" smtClean="0">
                <a:solidFill>
                  <a:schemeClr val="tx1"/>
                </a:solidFill>
              </a:rPr>
              <a:pPr algn="l"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13" name="Graphic 8">
            <a:extLst>
              <a:ext uri="{FF2B5EF4-FFF2-40B4-BE49-F238E27FC236}">
                <a16:creationId xmlns:a16="http://schemas.microsoft.com/office/drawing/2014/main" id="{58EB9C6A-A3C3-4B97-801A-3B311297A3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10800" y="6436870"/>
            <a:ext cx="1600200" cy="2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3256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rand Log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FEBF984-E1CD-8342-9E5A-869CD6EFEC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699" y="2462898"/>
            <a:ext cx="9646602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266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/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3CF3241-308F-4F33-8F8F-6FB0B3373ED9}"/>
              </a:ext>
            </a:extLst>
          </p:cNvPr>
          <p:cNvSpPr/>
          <p:nvPr userDrawn="1"/>
        </p:nvSpPr>
        <p:spPr>
          <a:xfrm flipH="1">
            <a:off x="0" y="0"/>
            <a:ext cx="10432531" cy="6858000"/>
          </a:xfrm>
          <a:custGeom>
            <a:avLst/>
            <a:gdLst>
              <a:gd name="connsiteX0" fmla="*/ 10432531 w 10432531"/>
              <a:gd name="connsiteY0" fmla="*/ 0 h 6858000"/>
              <a:gd name="connsiteX1" fmla="*/ 176680 w 10432531"/>
              <a:gd name="connsiteY1" fmla="*/ 0 h 6858000"/>
              <a:gd name="connsiteX2" fmla="*/ 108484 w 10432531"/>
              <a:gd name="connsiteY2" fmla="*/ 306142 h 6858000"/>
              <a:gd name="connsiteX3" fmla="*/ 1140060 w 10432531"/>
              <a:gd name="connsiteY3" fmla="*/ 4952049 h 6858000"/>
              <a:gd name="connsiteX4" fmla="*/ 4271359 w 10432531"/>
              <a:gd name="connsiteY4" fmla="*/ 6821855 h 6858000"/>
              <a:gd name="connsiteX5" fmla="*/ 4380727 w 10432531"/>
              <a:gd name="connsiteY5" fmla="*/ 6858000 h 6858000"/>
              <a:gd name="connsiteX6" fmla="*/ 10432531 w 1043253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32531" h="6858000">
                <a:moveTo>
                  <a:pt x="10432531" y="0"/>
                </a:moveTo>
                <a:lnTo>
                  <a:pt x="176680" y="0"/>
                </a:lnTo>
                <a:lnTo>
                  <a:pt x="108484" y="306142"/>
                </a:lnTo>
                <a:cubicBezTo>
                  <a:pt x="-212451" y="2038169"/>
                  <a:pt x="192539" y="3953587"/>
                  <a:pt x="1140060" y="4952049"/>
                </a:cubicBezTo>
                <a:cubicBezTo>
                  <a:pt x="1923293" y="5787816"/>
                  <a:pt x="3040647" y="6396918"/>
                  <a:pt x="4271359" y="6821855"/>
                </a:cubicBezTo>
                <a:lnTo>
                  <a:pt x="4380727" y="6858000"/>
                </a:lnTo>
                <a:lnTo>
                  <a:pt x="10432531" y="6858000"/>
                </a:lnTo>
                <a:close/>
              </a:path>
            </a:pathLst>
          </a:custGeom>
          <a:solidFill>
            <a:schemeClr val="accent1"/>
          </a:solidFill>
          <a:ln w="882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8943612-DC3A-4BBD-87FE-E92338B81F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0600" y="5914103"/>
            <a:ext cx="3200400" cy="51619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489EAD5-1872-43FB-B0D5-0562D9A630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2000" y="1228275"/>
            <a:ext cx="10896600" cy="238760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B6E59CA-D46E-4A1F-B4C0-6AE4E2908B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2000" y="3917598"/>
            <a:ext cx="10896600" cy="1046162"/>
          </a:xfrm>
        </p:spPr>
        <p:txBody>
          <a:bodyPr lIns="0" rIns="0"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ABF32-4376-4FE6-9AB9-56C8449C98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5033962"/>
            <a:ext cx="6553200" cy="757238"/>
          </a:xfrm>
        </p:spPr>
        <p:txBody>
          <a:bodyPr lIns="0" rIns="0"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and Affiliation</a:t>
            </a:r>
          </a:p>
        </p:txBody>
      </p:sp>
    </p:spTree>
    <p:extLst>
      <p:ext uri="{BB962C8B-B14F-4D97-AF65-F5344CB8AC3E}">
        <p14:creationId xmlns:p14="http://schemas.microsoft.com/office/powerpoint/2010/main" val="118362693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rand Log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CD449750-064A-F444-87EE-C30C12C9F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168" y="2190895"/>
            <a:ext cx="9453663" cy="1764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B31E823-838B-6C46-96F3-8E1E1A7DDE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370" y="4775832"/>
            <a:ext cx="75565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040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FFBE46-EAD6-4E71-8868-D3B63703CE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95600" y="2853813"/>
            <a:ext cx="6400800" cy="103238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3F8921D-A4B9-4A89-9F17-A8BCFFBB7F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7364" y="4495800"/>
            <a:ext cx="10737273" cy="914400"/>
          </a:xfrm>
        </p:spPr>
        <p:txBody>
          <a:bodyPr anchor="t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60771427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F99324D-8F53-43F1-84C9-43924409E6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93951" y="2853813"/>
            <a:ext cx="6400800" cy="103238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3F8921D-A4B9-4A89-9F17-A8BCFFBB7F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7364" y="4495800"/>
            <a:ext cx="10737273" cy="914400"/>
          </a:xfrm>
        </p:spPr>
        <p:txBody>
          <a:bodyPr anchor="t"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87786137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Gray">
    <p:bg>
      <p:bgPr>
        <a:solidFill>
          <a:srgbClr val="8689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FFBE46-EAD6-4E71-8868-D3B63703CE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95600" y="2853813"/>
            <a:ext cx="6400800" cy="103238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3F8921D-A4B9-4A89-9F17-A8BCFFBB7F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7364" y="4495800"/>
            <a:ext cx="10737273" cy="914400"/>
          </a:xfrm>
        </p:spPr>
        <p:txBody>
          <a:bodyPr anchor="t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783110413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 / Orange">
    <p:bg>
      <p:bgPr>
        <a:solidFill>
          <a:srgbClr val="EB55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60C588BC-E372-E247-B4FD-99905BE447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932" y="5027645"/>
            <a:ext cx="4741068" cy="183035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662505" y="2487119"/>
            <a:ext cx="10871160" cy="839294"/>
          </a:xfrm>
        </p:spPr>
        <p:txBody>
          <a:bodyPr wrap="none" anchor="ctr">
            <a:noAutofit/>
          </a:bodyPr>
          <a:lstStyle>
            <a:lvl1pPr algn="l">
              <a:lnSpc>
                <a:spcPct val="100000"/>
              </a:lnSpc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Thank you.</a:t>
            </a:r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16252F49-5C5D-6846-BB81-83E232CF48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9199" y="5900506"/>
            <a:ext cx="3000423" cy="58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93862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 /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5EADC89-E7EA-E044-BF2D-9C717EE2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3632" y="5076263"/>
            <a:ext cx="4728368" cy="1781738"/>
          </a:xfrm>
          <a:prstGeom prst="rect">
            <a:avLst/>
          </a:prstGeom>
        </p:spPr>
      </p:pic>
      <p:sp>
        <p:nvSpPr>
          <p:cNvPr id="16" name="タイトル 15">
            <a:extLst>
              <a:ext uri="{FF2B5EF4-FFF2-40B4-BE49-F238E27FC236}">
                <a16:creationId xmlns:a16="http://schemas.microsoft.com/office/drawing/2014/main" id="{83C74E29-7FD1-5B4A-AE9A-B40CBF76E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505" y="2484013"/>
            <a:ext cx="10872000" cy="8424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5400">
                <a:solidFill>
                  <a:srgbClr val="23323B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Thank you.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442527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DFEC12-CE14-C48B-594A-0215E6508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4C8F254-83D0-9ED5-27E2-770E0F4C8B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9483" y="157176"/>
            <a:ext cx="2449869" cy="68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3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/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C293C03-2CF1-4FD8-BB96-983448D19840}"/>
              </a:ext>
            </a:extLst>
          </p:cNvPr>
          <p:cNvSpPr/>
          <p:nvPr userDrawn="1"/>
        </p:nvSpPr>
        <p:spPr>
          <a:xfrm flipH="1">
            <a:off x="0" y="0"/>
            <a:ext cx="10432531" cy="6858000"/>
          </a:xfrm>
          <a:custGeom>
            <a:avLst/>
            <a:gdLst>
              <a:gd name="connsiteX0" fmla="*/ 10432531 w 10432531"/>
              <a:gd name="connsiteY0" fmla="*/ 0 h 6858000"/>
              <a:gd name="connsiteX1" fmla="*/ 176680 w 10432531"/>
              <a:gd name="connsiteY1" fmla="*/ 0 h 6858000"/>
              <a:gd name="connsiteX2" fmla="*/ 108484 w 10432531"/>
              <a:gd name="connsiteY2" fmla="*/ 306142 h 6858000"/>
              <a:gd name="connsiteX3" fmla="*/ 1140060 w 10432531"/>
              <a:gd name="connsiteY3" fmla="*/ 4952049 h 6858000"/>
              <a:gd name="connsiteX4" fmla="*/ 4271359 w 10432531"/>
              <a:gd name="connsiteY4" fmla="*/ 6821855 h 6858000"/>
              <a:gd name="connsiteX5" fmla="*/ 4380727 w 10432531"/>
              <a:gd name="connsiteY5" fmla="*/ 6858000 h 6858000"/>
              <a:gd name="connsiteX6" fmla="*/ 10432531 w 1043253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32531" h="6858000">
                <a:moveTo>
                  <a:pt x="10432531" y="0"/>
                </a:moveTo>
                <a:lnTo>
                  <a:pt x="176680" y="0"/>
                </a:lnTo>
                <a:lnTo>
                  <a:pt x="108484" y="306142"/>
                </a:lnTo>
                <a:cubicBezTo>
                  <a:pt x="-212451" y="2038169"/>
                  <a:pt x="192539" y="3953587"/>
                  <a:pt x="1140060" y="4952049"/>
                </a:cubicBezTo>
                <a:cubicBezTo>
                  <a:pt x="1923293" y="5787816"/>
                  <a:pt x="3040647" y="6396918"/>
                  <a:pt x="4271359" y="6821855"/>
                </a:cubicBezTo>
                <a:lnTo>
                  <a:pt x="4380727" y="6858000"/>
                </a:lnTo>
                <a:lnTo>
                  <a:pt x="10432531" y="6858000"/>
                </a:lnTo>
                <a:close/>
              </a:path>
            </a:pathLst>
          </a:custGeom>
          <a:solidFill>
            <a:schemeClr val="bg1"/>
          </a:solidFill>
          <a:ln w="882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BB40218-F952-4E48-B5F0-15290D637B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0600" y="5930145"/>
            <a:ext cx="3200400" cy="51619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6412F40-EF32-4A31-9775-4ACC93DCC1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2000" y="1228275"/>
            <a:ext cx="10896600" cy="2387600"/>
          </a:xfrm>
        </p:spPr>
        <p:txBody>
          <a:bodyPr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58EC016-79D2-4749-A422-C0415071A9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2000" y="3917598"/>
            <a:ext cx="10896600" cy="1046162"/>
          </a:xfrm>
        </p:spPr>
        <p:txBody>
          <a:bodyPr lIns="0" rIns="0"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8E4AC22-14BD-45FD-B70F-CE2564B328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5033962"/>
            <a:ext cx="6553200" cy="757238"/>
          </a:xfrm>
        </p:spPr>
        <p:txBody>
          <a:bodyPr lIns="0" rIns="0"/>
          <a:lstStyle>
            <a:lvl1pPr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and Affiliation</a:t>
            </a:r>
          </a:p>
        </p:txBody>
      </p:sp>
    </p:spTree>
    <p:extLst>
      <p:ext uri="{BB962C8B-B14F-4D97-AF65-F5344CB8AC3E}">
        <p14:creationId xmlns:p14="http://schemas.microsoft.com/office/powerpoint/2010/main" val="83615411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 /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99278DA-E551-4CA7-ACC8-7BF2688B7657}"/>
              </a:ext>
            </a:extLst>
          </p:cNvPr>
          <p:cNvSpPr/>
          <p:nvPr userDrawn="1"/>
        </p:nvSpPr>
        <p:spPr>
          <a:xfrm flipH="1">
            <a:off x="0" y="0"/>
            <a:ext cx="10432531" cy="6858000"/>
          </a:xfrm>
          <a:custGeom>
            <a:avLst/>
            <a:gdLst>
              <a:gd name="connsiteX0" fmla="*/ 10432531 w 10432531"/>
              <a:gd name="connsiteY0" fmla="*/ 0 h 6858000"/>
              <a:gd name="connsiteX1" fmla="*/ 176680 w 10432531"/>
              <a:gd name="connsiteY1" fmla="*/ 0 h 6858000"/>
              <a:gd name="connsiteX2" fmla="*/ 108484 w 10432531"/>
              <a:gd name="connsiteY2" fmla="*/ 306142 h 6858000"/>
              <a:gd name="connsiteX3" fmla="*/ 1140060 w 10432531"/>
              <a:gd name="connsiteY3" fmla="*/ 4952049 h 6858000"/>
              <a:gd name="connsiteX4" fmla="*/ 4271359 w 10432531"/>
              <a:gd name="connsiteY4" fmla="*/ 6821855 h 6858000"/>
              <a:gd name="connsiteX5" fmla="*/ 4380727 w 10432531"/>
              <a:gd name="connsiteY5" fmla="*/ 6858000 h 6858000"/>
              <a:gd name="connsiteX6" fmla="*/ 10432531 w 1043253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32531" h="6858000">
                <a:moveTo>
                  <a:pt x="10432531" y="0"/>
                </a:moveTo>
                <a:lnTo>
                  <a:pt x="176680" y="0"/>
                </a:lnTo>
                <a:lnTo>
                  <a:pt x="108484" y="306142"/>
                </a:lnTo>
                <a:cubicBezTo>
                  <a:pt x="-212451" y="2038169"/>
                  <a:pt x="192539" y="3953587"/>
                  <a:pt x="1140060" y="4952049"/>
                </a:cubicBezTo>
                <a:cubicBezTo>
                  <a:pt x="1923293" y="5787816"/>
                  <a:pt x="3040647" y="6396918"/>
                  <a:pt x="4271359" y="6821855"/>
                </a:cubicBezTo>
                <a:lnTo>
                  <a:pt x="4380727" y="6858000"/>
                </a:lnTo>
                <a:lnTo>
                  <a:pt x="10432531" y="6858000"/>
                </a:lnTo>
                <a:close/>
              </a:path>
            </a:pathLst>
          </a:custGeom>
          <a:solidFill>
            <a:srgbClr val="86898B"/>
          </a:solidFill>
          <a:ln w="882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8943612-DC3A-4BBD-87FE-E92338B81F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0600" y="5914103"/>
            <a:ext cx="3200400" cy="51619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F26527F-17AD-4499-897C-9BD619BC9C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2000" y="1228275"/>
            <a:ext cx="10896600" cy="238760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B127777-D868-47E4-BF80-0A59B4D82D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2000" y="3917598"/>
            <a:ext cx="10896600" cy="1046162"/>
          </a:xfrm>
        </p:spPr>
        <p:txBody>
          <a:bodyPr lIns="0" rIns="0"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91EA24-FCBD-47A6-89B0-ACD087FC3D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5033962"/>
            <a:ext cx="6553200" cy="757238"/>
          </a:xfrm>
        </p:spPr>
        <p:txBody>
          <a:bodyPr lIns="0" rIns="0"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and Affiliation</a:t>
            </a:r>
          </a:p>
        </p:txBody>
      </p:sp>
    </p:spTree>
    <p:extLst>
      <p:ext uri="{BB962C8B-B14F-4D97-AF65-F5344CB8AC3E}">
        <p14:creationId xmlns:p14="http://schemas.microsoft.com/office/powerpoint/2010/main" val="124204414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 / White">
    <p:bg>
      <p:bgPr>
        <a:solidFill>
          <a:srgbClr val="8689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142A42-E0E6-4F63-938D-98381A6C46E7}"/>
              </a:ext>
            </a:extLst>
          </p:cNvPr>
          <p:cNvSpPr/>
          <p:nvPr userDrawn="1"/>
        </p:nvSpPr>
        <p:spPr>
          <a:xfrm flipH="1">
            <a:off x="0" y="0"/>
            <a:ext cx="10432531" cy="6858000"/>
          </a:xfrm>
          <a:custGeom>
            <a:avLst/>
            <a:gdLst>
              <a:gd name="connsiteX0" fmla="*/ 10432531 w 10432531"/>
              <a:gd name="connsiteY0" fmla="*/ 0 h 6858000"/>
              <a:gd name="connsiteX1" fmla="*/ 176680 w 10432531"/>
              <a:gd name="connsiteY1" fmla="*/ 0 h 6858000"/>
              <a:gd name="connsiteX2" fmla="*/ 108484 w 10432531"/>
              <a:gd name="connsiteY2" fmla="*/ 306142 h 6858000"/>
              <a:gd name="connsiteX3" fmla="*/ 1140060 w 10432531"/>
              <a:gd name="connsiteY3" fmla="*/ 4952049 h 6858000"/>
              <a:gd name="connsiteX4" fmla="*/ 4271359 w 10432531"/>
              <a:gd name="connsiteY4" fmla="*/ 6821855 h 6858000"/>
              <a:gd name="connsiteX5" fmla="*/ 4380727 w 10432531"/>
              <a:gd name="connsiteY5" fmla="*/ 6858000 h 6858000"/>
              <a:gd name="connsiteX6" fmla="*/ 10432531 w 1043253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32531" h="6858000">
                <a:moveTo>
                  <a:pt x="10432531" y="0"/>
                </a:moveTo>
                <a:lnTo>
                  <a:pt x="176680" y="0"/>
                </a:lnTo>
                <a:lnTo>
                  <a:pt x="108484" y="306142"/>
                </a:lnTo>
                <a:cubicBezTo>
                  <a:pt x="-212451" y="2038169"/>
                  <a:pt x="192539" y="3953587"/>
                  <a:pt x="1140060" y="4952049"/>
                </a:cubicBezTo>
                <a:cubicBezTo>
                  <a:pt x="1923293" y="5787816"/>
                  <a:pt x="3040647" y="6396918"/>
                  <a:pt x="4271359" y="6821855"/>
                </a:cubicBezTo>
                <a:lnTo>
                  <a:pt x="4380727" y="6858000"/>
                </a:lnTo>
                <a:lnTo>
                  <a:pt x="10432531" y="6858000"/>
                </a:lnTo>
                <a:close/>
              </a:path>
            </a:pathLst>
          </a:custGeom>
          <a:solidFill>
            <a:schemeClr val="bg1"/>
          </a:solidFill>
          <a:ln w="882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7B9C37C-55E2-49FD-B121-E3AF78FB5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0600" y="5914103"/>
            <a:ext cx="3200400" cy="51619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62E0FF8-C9F1-49AC-81E0-3CD2635E54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2000" y="1228275"/>
            <a:ext cx="10896600" cy="2387600"/>
          </a:xfrm>
        </p:spPr>
        <p:txBody>
          <a:bodyPr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835CF7C-C75D-4A64-98A4-F29026BEE8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2000" y="3917598"/>
            <a:ext cx="10896600" cy="1046162"/>
          </a:xfrm>
        </p:spPr>
        <p:txBody>
          <a:bodyPr lIns="0" rIns="0"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4731FA9-612E-42F5-B39D-F425DA8B55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5033962"/>
            <a:ext cx="6553200" cy="757238"/>
          </a:xfrm>
        </p:spPr>
        <p:txBody>
          <a:bodyPr lIns="0" rIns="0"/>
          <a:lstStyle>
            <a:lvl1pPr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and Affiliation</a:t>
            </a:r>
          </a:p>
        </p:txBody>
      </p:sp>
    </p:spTree>
    <p:extLst>
      <p:ext uri="{BB962C8B-B14F-4D97-AF65-F5344CB8AC3E}">
        <p14:creationId xmlns:p14="http://schemas.microsoft.com/office/powerpoint/2010/main" val="284999072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4 / Image 1 /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B9BE9E2-92B5-4A55-8E3C-0D09ACF8B7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070" y="0"/>
            <a:ext cx="10287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DD96F36-C621-489E-B61F-50C69EE6DC18}"/>
              </a:ext>
            </a:extLst>
          </p:cNvPr>
          <p:cNvSpPr/>
          <p:nvPr userDrawn="1"/>
        </p:nvSpPr>
        <p:spPr>
          <a:xfrm>
            <a:off x="1897140" y="0"/>
            <a:ext cx="8134628" cy="6858000"/>
          </a:xfrm>
          <a:prstGeom prst="rect">
            <a:avLst/>
          </a:prstGeom>
          <a:gradFill>
            <a:gsLst>
              <a:gs pos="4425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E2C2935-AA81-46E0-BC85-CF06EC606D0C}"/>
              </a:ext>
            </a:extLst>
          </p:cNvPr>
          <p:cNvSpPr/>
          <p:nvPr userDrawn="1"/>
        </p:nvSpPr>
        <p:spPr>
          <a:xfrm>
            <a:off x="6051804" y="0"/>
            <a:ext cx="6140196" cy="6858000"/>
          </a:xfrm>
          <a:custGeom>
            <a:avLst/>
            <a:gdLst>
              <a:gd name="connsiteX0" fmla="*/ 4204047 w 6140196"/>
              <a:gd name="connsiteY0" fmla="*/ 0 h 6858000"/>
              <a:gd name="connsiteX1" fmla="*/ 6140196 w 6140196"/>
              <a:gd name="connsiteY1" fmla="*/ 0 h 6858000"/>
              <a:gd name="connsiteX2" fmla="*/ 6140196 w 6140196"/>
              <a:gd name="connsiteY2" fmla="*/ 6858000 h 6858000"/>
              <a:gd name="connsiteX3" fmla="*/ 0 w 6140196"/>
              <a:gd name="connsiteY3" fmla="*/ 6858000 h 6858000"/>
              <a:gd name="connsiteX4" fmla="*/ 109368 w 6140196"/>
              <a:gd name="connsiteY4" fmla="*/ 6821855 h 6858000"/>
              <a:gd name="connsiteX5" fmla="*/ 3240667 w 6140196"/>
              <a:gd name="connsiteY5" fmla="*/ 4952049 h 6858000"/>
              <a:gd name="connsiteX6" fmla="*/ 4272243 w 6140196"/>
              <a:gd name="connsiteY6" fmla="*/ 3061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40196" h="6858000">
                <a:moveTo>
                  <a:pt x="4204047" y="0"/>
                </a:moveTo>
                <a:lnTo>
                  <a:pt x="6140196" y="0"/>
                </a:lnTo>
                <a:lnTo>
                  <a:pt x="6140196" y="6858000"/>
                </a:lnTo>
                <a:lnTo>
                  <a:pt x="0" y="6858000"/>
                </a:lnTo>
                <a:lnTo>
                  <a:pt x="109368" y="6821855"/>
                </a:lnTo>
                <a:cubicBezTo>
                  <a:pt x="1340080" y="6396918"/>
                  <a:pt x="2457434" y="5787816"/>
                  <a:pt x="3240667" y="4952049"/>
                </a:cubicBezTo>
                <a:cubicBezTo>
                  <a:pt x="4188188" y="3953587"/>
                  <a:pt x="4593178" y="2038169"/>
                  <a:pt x="4272243" y="306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BB40218-F952-4E48-B5F0-15290D637B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0600" y="5914103"/>
            <a:ext cx="3200400" cy="5161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CE02E9-4DFD-4A28-9CE4-22AC95807B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" y="0"/>
            <a:ext cx="12192000" cy="10350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70D699-AED5-4148-8F5D-922EA568AB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6731" y="1228275"/>
            <a:ext cx="6527313" cy="2387600"/>
          </a:xfrm>
        </p:spPr>
        <p:txBody>
          <a:bodyPr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97FB425-5632-48C2-982E-6B86E784E4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6731" y="3917598"/>
            <a:ext cx="6527313" cy="1046162"/>
          </a:xfrm>
        </p:spPr>
        <p:txBody>
          <a:bodyPr lIns="0" rIns="0"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0E633B-1B66-4CB8-BA44-4986B3AF9F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6731" y="5033962"/>
            <a:ext cx="6527313" cy="757238"/>
          </a:xfrm>
        </p:spPr>
        <p:txBody>
          <a:bodyPr lIns="0" rIns="0"/>
          <a:lstStyle>
            <a:lvl1pPr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and Affiliation</a:t>
            </a:r>
          </a:p>
        </p:txBody>
      </p:sp>
    </p:spTree>
    <p:extLst>
      <p:ext uri="{BB962C8B-B14F-4D97-AF65-F5344CB8AC3E}">
        <p14:creationId xmlns:p14="http://schemas.microsoft.com/office/powerpoint/2010/main" val="157325791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4 / Image 2 /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人, 屋内, 男, 座る が含まれている画像&#10;&#10;自動的に生成された説明">
            <a:extLst>
              <a:ext uri="{FF2B5EF4-FFF2-40B4-BE49-F238E27FC236}">
                <a16:creationId xmlns:a16="http://schemas.microsoft.com/office/drawing/2014/main" id="{0511C915-873C-4D4E-9015-E313FDCA7D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510" y="0"/>
            <a:ext cx="1028897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C28817-7620-44FC-8AA0-5E9A373F068B}"/>
              </a:ext>
            </a:extLst>
          </p:cNvPr>
          <p:cNvSpPr/>
          <p:nvPr userDrawn="1"/>
        </p:nvSpPr>
        <p:spPr>
          <a:xfrm>
            <a:off x="0" y="0"/>
            <a:ext cx="8229598" cy="6858000"/>
          </a:xfrm>
          <a:prstGeom prst="rect">
            <a:avLst/>
          </a:prstGeom>
          <a:gradFill>
            <a:gsLst>
              <a:gs pos="29000">
                <a:schemeClr val="bg1">
                  <a:alpha val="89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E2C2935-AA81-46E0-BC85-CF06EC606D0C}"/>
              </a:ext>
            </a:extLst>
          </p:cNvPr>
          <p:cNvSpPr/>
          <p:nvPr userDrawn="1"/>
        </p:nvSpPr>
        <p:spPr>
          <a:xfrm>
            <a:off x="6051804" y="0"/>
            <a:ext cx="6140196" cy="6858000"/>
          </a:xfrm>
          <a:custGeom>
            <a:avLst/>
            <a:gdLst>
              <a:gd name="connsiteX0" fmla="*/ 4204047 w 6140196"/>
              <a:gd name="connsiteY0" fmla="*/ 0 h 6858000"/>
              <a:gd name="connsiteX1" fmla="*/ 6140196 w 6140196"/>
              <a:gd name="connsiteY1" fmla="*/ 0 h 6858000"/>
              <a:gd name="connsiteX2" fmla="*/ 6140196 w 6140196"/>
              <a:gd name="connsiteY2" fmla="*/ 6858000 h 6858000"/>
              <a:gd name="connsiteX3" fmla="*/ 0 w 6140196"/>
              <a:gd name="connsiteY3" fmla="*/ 6858000 h 6858000"/>
              <a:gd name="connsiteX4" fmla="*/ 109368 w 6140196"/>
              <a:gd name="connsiteY4" fmla="*/ 6821855 h 6858000"/>
              <a:gd name="connsiteX5" fmla="*/ 3240667 w 6140196"/>
              <a:gd name="connsiteY5" fmla="*/ 4952049 h 6858000"/>
              <a:gd name="connsiteX6" fmla="*/ 4272243 w 6140196"/>
              <a:gd name="connsiteY6" fmla="*/ 3061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40196" h="6858000">
                <a:moveTo>
                  <a:pt x="4204047" y="0"/>
                </a:moveTo>
                <a:lnTo>
                  <a:pt x="6140196" y="0"/>
                </a:lnTo>
                <a:lnTo>
                  <a:pt x="6140196" y="6858000"/>
                </a:lnTo>
                <a:lnTo>
                  <a:pt x="0" y="6858000"/>
                </a:lnTo>
                <a:lnTo>
                  <a:pt x="109368" y="6821855"/>
                </a:lnTo>
                <a:cubicBezTo>
                  <a:pt x="1340080" y="6396918"/>
                  <a:pt x="2457434" y="5787816"/>
                  <a:pt x="3240667" y="4952049"/>
                </a:cubicBezTo>
                <a:cubicBezTo>
                  <a:pt x="4188188" y="3953587"/>
                  <a:pt x="4593178" y="2038169"/>
                  <a:pt x="4272243" y="3061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50BDA7E-F749-4E97-853C-AC7676E3AB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0600" y="5914103"/>
            <a:ext cx="3200400" cy="5161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19237D-C588-4CA2-B6C5-3FB15AA5187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" y="0"/>
            <a:ext cx="12192000" cy="10350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F5BBDCD-9B68-47A4-B24A-60F85BE4E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6731" y="1228275"/>
            <a:ext cx="6527313" cy="2387600"/>
          </a:xfrm>
        </p:spPr>
        <p:txBody>
          <a:bodyPr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4CC59DE-165A-43E4-8F6A-5753A54B7C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6731" y="3917598"/>
            <a:ext cx="6527313" cy="1046162"/>
          </a:xfrm>
        </p:spPr>
        <p:txBody>
          <a:bodyPr lIns="0" rIns="0"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78C7D17A-9B0B-4CF2-A9BF-F8ECB59429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6731" y="5033962"/>
            <a:ext cx="6527313" cy="757238"/>
          </a:xfrm>
        </p:spPr>
        <p:txBody>
          <a:bodyPr lIns="0" rIns="0"/>
          <a:lstStyle>
            <a:lvl1pPr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and Affiliation</a:t>
            </a:r>
          </a:p>
        </p:txBody>
      </p:sp>
    </p:spTree>
    <p:extLst>
      <p:ext uri="{BB962C8B-B14F-4D97-AF65-F5344CB8AC3E}">
        <p14:creationId xmlns:p14="http://schemas.microsoft.com/office/powerpoint/2010/main" val="126125473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4 / Image 3 /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クマのぬいぐるみを抱いている女性&#10;&#10;自動的に生成された説明">
            <a:extLst>
              <a:ext uri="{FF2B5EF4-FFF2-40B4-BE49-F238E27FC236}">
                <a16:creationId xmlns:a16="http://schemas.microsoft.com/office/drawing/2014/main" id="{F33380F6-3CF6-4EDA-9806-AC73AF83AB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691" y="0"/>
            <a:ext cx="1045770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C28817-7620-44FC-8AA0-5E9A373F068B}"/>
              </a:ext>
            </a:extLst>
          </p:cNvPr>
          <p:cNvSpPr/>
          <p:nvPr userDrawn="1"/>
        </p:nvSpPr>
        <p:spPr>
          <a:xfrm>
            <a:off x="-29942" y="0"/>
            <a:ext cx="5670804" cy="6858000"/>
          </a:xfrm>
          <a:prstGeom prst="rect">
            <a:avLst/>
          </a:prstGeom>
          <a:gradFill>
            <a:gsLst>
              <a:gs pos="42000">
                <a:schemeClr val="tx2">
                  <a:alpha val="71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E2C2935-AA81-46E0-BC85-CF06EC606D0C}"/>
              </a:ext>
            </a:extLst>
          </p:cNvPr>
          <p:cNvSpPr/>
          <p:nvPr userDrawn="1"/>
        </p:nvSpPr>
        <p:spPr>
          <a:xfrm>
            <a:off x="6051804" y="0"/>
            <a:ext cx="6140196" cy="6858000"/>
          </a:xfrm>
          <a:custGeom>
            <a:avLst/>
            <a:gdLst>
              <a:gd name="connsiteX0" fmla="*/ 4204047 w 6140196"/>
              <a:gd name="connsiteY0" fmla="*/ 0 h 6858000"/>
              <a:gd name="connsiteX1" fmla="*/ 6140196 w 6140196"/>
              <a:gd name="connsiteY1" fmla="*/ 0 h 6858000"/>
              <a:gd name="connsiteX2" fmla="*/ 6140196 w 6140196"/>
              <a:gd name="connsiteY2" fmla="*/ 6858000 h 6858000"/>
              <a:gd name="connsiteX3" fmla="*/ 0 w 6140196"/>
              <a:gd name="connsiteY3" fmla="*/ 6858000 h 6858000"/>
              <a:gd name="connsiteX4" fmla="*/ 109368 w 6140196"/>
              <a:gd name="connsiteY4" fmla="*/ 6821855 h 6858000"/>
              <a:gd name="connsiteX5" fmla="*/ 3240667 w 6140196"/>
              <a:gd name="connsiteY5" fmla="*/ 4952049 h 6858000"/>
              <a:gd name="connsiteX6" fmla="*/ 4272243 w 6140196"/>
              <a:gd name="connsiteY6" fmla="*/ 3061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40196" h="6858000">
                <a:moveTo>
                  <a:pt x="4204047" y="0"/>
                </a:moveTo>
                <a:lnTo>
                  <a:pt x="6140196" y="0"/>
                </a:lnTo>
                <a:lnTo>
                  <a:pt x="6140196" y="6858000"/>
                </a:lnTo>
                <a:lnTo>
                  <a:pt x="0" y="6858000"/>
                </a:lnTo>
                <a:lnTo>
                  <a:pt x="109368" y="6821855"/>
                </a:lnTo>
                <a:cubicBezTo>
                  <a:pt x="1340080" y="6396918"/>
                  <a:pt x="2457434" y="5787816"/>
                  <a:pt x="3240667" y="4952049"/>
                </a:cubicBezTo>
                <a:cubicBezTo>
                  <a:pt x="4188188" y="3953587"/>
                  <a:pt x="4593178" y="2038169"/>
                  <a:pt x="4272243" y="306142"/>
                </a:cubicBezTo>
                <a:close/>
              </a:path>
            </a:pathLst>
          </a:custGeom>
          <a:solidFill>
            <a:srgbClr val="868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5805BF2-535C-4DA7-AA87-CD9C90C260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0600" y="5914103"/>
            <a:ext cx="3200400" cy="5161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B7F8BE-F411-4444-97F0-89E179626AC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" y="0"/>
            <a:ext cx="12192000" cy="103505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ECA8B4E8-8D91-4228-B4A6-A91AC89A50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6731" y="1228275"/>
            <a:ext cx="10529971" cy="238760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FD83DF0-DB85-4977-98A8-E15DD42C37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6731" y="3917598"/>
            <a:ext cx="10529971" cy="1046162"/>
          </a:xfrm>
        </p:spPr>
        <p:txBody>
          <a:bodyPr lIns="0" rIns="0"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2AEC2AA7-749A-4D91-B851-66B8BF48AA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6731" y="5033962"/>
            <a:ext cx="10529971" cy="757238"/>
          </a:xfrm>
        </p:spPr>
        <p:txBody>
          <a:bodyPr lIns="0" rIns="0"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and Affiliation</a:t>
            </a:r>
          </a:p>
        </p:txBody>
      </p:sp>
    </p:spTree>
    <p:extLst>
      <p:ext uri="{BB962C8B-B14F-4D97-AF65-F5344CB8AC3E}">
        <p14:creationId xmlns:p14="http://schemas.microsoft.com/office/powerpoint/2010/main" val="294661409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5752EFB-6452-4DB7-808B-EB58A7294510}"/>
              </a:ext>
            </a:extLst>
          </p:cNvPr>
          <p:cNvSpPr/>
          <p:nvPr userDrawn="1"/>
        </p:nvSpPr>
        <p:spPr>
          <a:xfrm>
            <a:off x="12192000" y="0"/>
            <a:ext cx="10084" cy="6858000"/>
          </a:xfrm>
          <a:custGeom>
            <a:avLst/>
            <a:gdLst>
              <a:gd name="connsiteX0" fmla="*/ 0 w 10084"/>
              <a:gd name="connsiteY0" fmla="*/ 0 h 6858000"/>
              <a:gd name="connsiteX1" fmla="*/ 10084 w 10084"/>
              <a:gd name="connsiteY1" fmla="*/ 0 h 6858000"/>
              <a:gd name="connsiteX2" fmla="*/ 10084 w 10084"/>
              <a:gd name="connsiteY2" fmla="*/ 6858000 h 6858000"/>
              <a:gd name="connsiteX3" fmla="*/ 0 w 10084"/>
              <a:gd name="connsiteY3" fmla="*/ 6858000 h 6858000"/>
              <a:gd name="connsiteX4" fmla="*/ 0 w 1008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4" h="6858000">
                <a:moveTo>
                  <a:pt x="0" y="0"/>
                </a:moveTo>
                <a:lnTo>
                  <a:pt x="10084" y="0"/>
                </a:lnTo>
                <a:lnTo>
                  <a:pt x="1008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9C9C52-02B3-4ED1-97BE-954B5D11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767" y="157176"/>
            <a:ext cx="11434570" cy="9144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altLang="ja-JP" dirty="0"/>
              <a:t>Presentation</a:t>
            </a:r>
            <a:r>
              <a:rPr lang="ja-JP" altLang="en-US" dirty="0"/>
              <a:t> </a:t>
            </a:r>
            <a:r>
              <a:rPr lang="en-US" altLang="ja-JP" dirty="0"/>
              <a:t>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08654-367E-4D44-9923-62B41E63C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219200"/>
            <a:ext cx="10668000" cy="51206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82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63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652" r:id="rId17"/>
    <p:sldLayoutId id="2147483664" r:id="rId18"/>
    <p:sldLayoutId id="2147483708" r:id="rId19"/>
    <p:sldLayoutId id="2147483688" r:id="rId20"/>
    <p:sldLayoutId id="2147483686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694" r:id="rId27"/>
    <p:sldLayoutId id="2147483707" r:id="rId28"/>
    <p:sldLayoutId id="2147483655" r:id="rId29"/>
    <p:sldLayoutId id="2147483665" r:id="rId30"/>
    <p:sldLayoutId id="2147483702" r:id="rId31"/>
    <p:sldLayoutId id="2147483703" r:id="rId32"/>
    <p:sldLayoutId id="2147483704" r:id="rId33"/>
    <p:sldLayoutId id="2147483666" r:id="rId34"/>
    <p:sldLayoutId id="2147483667" r:id="rId35"/>
    <p:sldLayoutId id="2147483710" r:id="rId36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Wingdings 2" panose="05020102010507070707" pitchFamily="18" charset="2"/>
        <a:buChar char="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16986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 2" panose="05020102010507070707" pitchFamily="18" charset="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263" indent="-16986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 2" panose="05020102010507070707" pitchFamily="18" charset="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16986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 2" panose="05020102010507070707" pitchFamily="18" charset="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98663" indent="-16986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 2" panose="05020102010507070707" pitchFamily="18" charset="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pos="7440">
          <p15:clr>
            <a:srgbClr val="F26B43"/>
          </p15:clr>
        </p15:guide>
        <p15:guide id="5" orient="horz" pos="4176">
          <p15:clr>
            <a:srgbClr val="F26B43"/>
          </p15:clr>
        </p15:guide>
        <p15:guide id="6" orient="horz" pos="768">
          <p15:clr>
            <a:srgbClr val="F26B43"/>
          </p15:clr>
        </p15:guide>
        <p15:guide id="7" pos="480">
          <p15:clr>
            <a:srgbClr val="F26B43"/>
          </p15:clr>
        </p15:guide>
        <p15:guide id="8" pos="7200">
          <p15:clr>
            <a:srgbClr val="F26B43"/>
          </p15:clr>
        </p15:guide>
        <p15:guide id="9" orient="horz" pos="3984">
          <p15:clr>
            <a:srgbClr val="F26B43"/>
          </p15:clr>
        </p15:guide>
        <p15:guide id="10" orient="horz" pos="6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0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hyperlink" Target="https://www.drugs.com/drug-interactions/eltrombopag-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6.xml"/><Relationship Id="rId4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a.europa.eu/en/documents/assessment-report/nplate-epar-public-assessment-report_en.pdf" TargetMode="External"/><Relationship Id="rId2" Type="http://schemas.openxmlformats.org/officeDocument/2006/relationships/hyperlink" Target="https://investors.amgen.com/news-releases/news-release-details/nplater-romiplostim-study-lancet-shows-significant-increase/" TargetMode="External"/><Relationship Id="rId1" Type="http://schemas.openxmlformats.org/officeDocument/2006/relationships/slideLayout" Target="../slideLayouts/slideLayout36.xml"/><Relationship Id="rId4" Type="http://schemas.openxmlformats.org/officeDocument/2006/relationships/hyperlink" Target="https://www.accessdata.fda.gov/drugsatfda_docs/nda/2008/125268s000_RiskR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タイトル 25">
            <a:extLst>
              <a:ext uri="{FF2B5EF4-FFF2-40B4-BE49-F238E27FC236}">
                <a16:creationId xmlns:a16="http://schemas.microsoft.com/office/drawing/2014/main" id="{06A78938-8363-43AA-9E49-AA2C64A29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174" y="1959869"/>
            <a:ext cx="10896600" cy="2243590"/>
          </a:xfrm>
        </p:spPr>
        <p:txBody>
          <a:bodyPr anchor="ctr"/>
          <a:lstStyle/>
          <a:p>
            <a:pPr algn="ctr">
              <a:lnSpc>
                <a:spcPct val="130000"/>
              </a:lnSpc>
            </a:pPr>
            <a:r>
              <a:rPr kumimoji="1" lang="zh-CN" altLang="en-US" dirty="0"/>
              <a:t>注射用罗普司亭</a:t>
            </a:r>
            <a:br>
              <a:rPr kumimoji="1" lang="en-US" altLang="zh-CN" dirty="0"/>
            </a:br>
            <a:r>
              <a:rPr kumimoji="1" lang="zh-CN" altLang="en-US" sz="3200" dirty="0"/>
              <a:t>（惠尔凝</a:t>
            </a:r>
            <a:r>
              <a:rPr kumimoji="1" lang="en-US" altLang="zh-CN" sz="3200" baseline="30000" dirty="0"/>
              <a:t>®️</a:t>
            </a:r>
            <a:r>
              <a:rPr kumimoji="1" lang="zh-CN" altLang="en-US" sz="3200" dirty="0"/>
              <a:t>）</a:t>
            </a:r>
            <a:br>
              <a:rPr kumimoji="1" lang="en-US" altLang="zh-CN" sz="3200" dirty="0"/>
            </a:br>
            <a:r>
              <a:rPr kumimoji="1" lang="zh-CN" altLang="en-US" sz="3200"/>
              <a:t>（不包含经济性）</a:t>
            </a:r>
            <a:endParaRPr kumimoji="1" lang="ja-JP" altLang="en-US" dirty="0"/>
          </a:p>
        </p:txBody>
      </p:sp>
      <p:sp>
        <p:nvSpPr>
          <p:cNvPr id="27" name="字幕 26">
            <a:extLst>
              <a:ext uri="{FF2B5EF4-FFF2-40B4-BE49-F238E27FC236}">
                <a16:creationId xmlns:a16="http://schemas.microsoft.com/office/drawing/2014/main" id="{D59F5841-3E0F-4B5D-9A87-90D8A9BB47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0150" y="6423949"/>
            <a:ext cx="4485234" cy="345808"/>
          </a:xfrm>
        </p:spPr>
        <p:txBody>
          <a:bodyPr/>
          <a:lstStyle/>
          <a:p>
            <a:pPr algn="ctr"/>
            <a:r>
              <a:rPr kumimoji="1" lang="zh-CN" altLang="en-US" sz="1600" b="1" dirty="0">
                <a:solidFill>
                  <a:srgbClr val="EB550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协和麒麟（中国）制药有限公司</a:t>
            </a:r>
          </a:p>
        </p:txBody>
      </p:sp>
    </p:spTree>
    <p:extLst>
      <p:ext uri="{BB962C8B-B14F-4D97-AF65-F5344CB8AC3E}">
        <p14:creationId xmlns:p14="http://schemas.microsoft.com/office/powerpoint/2010/main" val="361406547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>
            <a:extLst>
              <a:ext uri="{FF2B5EF4-FFF2-40B4-BE49-F238E27FC236}">
                <a16:creationId xmlns:a16="http://schemas.microsoft.com/office/drawing/2014/main" id="{899D878B-66D3-447C-889B-DE946A7A713C}"/>
              </a:ext>
            </a:extLst>
          </p:cNvPr>
          <p:cNvSpPr txBox="1"/>
          <p:nvPr/>
        </p:nvSpPr>
        <p:spPr>
          <a:xfrm>
            <a:off x="1809342" y="1397636"/>
            <a:ext cx="44357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CN" altLang="en-US" sz="1600" b="1" spc="300" dirty="0">
                <a:solidFill>
                  <a:srgbClr val="0263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对疾病和公众健康影响</a:t>
            </a:r>
          </a:p>
        </p:txBody>
      </p:sp>
      <p:sp>
        <p:nvSpPr>
          <p:cNvPr id="11" name="crowd-of-users_33887">
            <a:extLst>
              <a:ext uri="{FF2B5EF4-FFF2-40B4-BE49-F238E27FC236}">
                <a16:creationId xmlns:a16="http://schemas.microsoft.com/office/drawing/2014/main" id="{BA11DA91-3891-CD37-191D-548DCCF9970F}"/>
              </a:ext>
            </a:extLst>
          </p:cNvPr>
          <p:cNvSpPr>
            <a:spLocks noChangeAspect="1"/>
          </p:cNvSpPr>
          <p:nvPr/>
        </p:nvSpPr>
        <p:spPr>
          <a:xfrm>
            <a:off x="992716" y="1348932"/>
            <a:ext cx="609685" cy="466203"/>
          </a:xfrm>
          <a:custGeom>
            <a:avLst/>
            <a:gdLst>
              <a:gd name="connsiteX0" fmla="*/ 279380 w 602133"/>
              <a:gd name="connsiteY0" fmla="*/ 303917 h 460429"/>
              <a:gd name="connsiteX1" fmla="*/ 329638 w 602133"/>
              <a:gd name="connsiteY1" fmla="*/ 303917 h 460429"/>
              <a:gd name="connsiteX2" fmla="*/ 405716 w 602133"/>
              <a:gd name="connsiteY2" fmla="*/ 379871 h 460429"/>
              <a:gd name="connsiteX3" fmla="*/ 405716 w 602133"/>
              <a:gd name="connsiteY3" fmla="*/ 441555 h 460429"/>
              <a:gd name="connsiteX4" fmla="*/ 405255 w 602133"/>
              <a:gd name="connsiteY4" fmla="*/ 441555 h 460429"/>
              <a:gd name="connsiteX5" fmla="*/ 401566 w 602133"/>
              <a:gd name="connsiteY5" fmla="*/ 443857 h 460429"/>
              <a:gd name="connsiteX6" fmla="*/ 311195 w 602133"/>
              <a:gd name="connsiteY6" fmla="*/ 460429 h 460429"/>
              <a:gd name="connsiteX7" fmla="*/ 207452 w 602133"/>
              <a:gd name="connsiteY7" fmla="*/ 443857 h 460429"/>
              <a:gd name="connsiteX8" fmla="*/ 203302 w 602133"/>
              <a:gd name="connsiteY8" fmla="*/ 442476 h 460429"/>
              <a:gd name="connsiteX9" fmla="*/ 203302 w 602133"/>
              <a:gd name="connsiteY9" fmla="*/ 441555 h 460429"/>
              <a:gd name="connsiteX10" fmla="*/ 203302 w 602133"/>
              <a:gd name="connsiteY10" fmla="*/ 379871 h 460429"/>
              <a:gd name="connsiteX11" fmla="*/ 279380 w 602133"/>
              <a:gd name="connsiteY11" fmla="*/ 303917 h 460429"/>
              <a:gd name="connsiteX12" fmla="*/ 378044 w 602133"/>
              <a:gd name="connsiteY12" fmla="*/ 242690 h 460429"/>
              <a:gd name="connsiteX13" fmla="*/ 428312 w 602133"/>
              <a:gd name="connsiteY13" fmla="*/ 242690 h 460429"/>
              <a:gd name="connsiteX14" fmla="*/ 504406 w 602133"/>
              <a:gd name="connsiteY14" fmla="*/ 318644 h 460429"/>
              <a:gd name="connsiteX15" fmla="*/ 504406 w 602133"/>
              <a:gd name="connsiteY15" fmla="*/ 380329 h 460429"/>
              <a:gd name="connsiteX16" fmla="*/ 503945 w 602133"/>
              <a:gd name="connsiteY16" fmla="*/ 380329 h 460429"/>
              <a:gd name="connsiteX17" fmla="*/ 499794 w 602133"/>
              <a:gd name="connsiteY17" fmla="*/ 382630 h 460429"/>
              <a:gd name="connsiteX18" fmla="*/ 420011 w 602133"/>
              <a:gd name="connsiteY18" fmla="*/ 399202 h 460429"/>
              <a:gd name="connsiteX19" fmla="*/ 420011 w 602133"/>
              <a:gd name="connsiteY19" fmla="*/ 380329 h 460429"/>
              <a:gd name="connsiteX20" fmla="*/ 355446 w 602133"/>
              <a:gd name="connsiteY20" fmla="*/ 293787 h 460429"/>
              <a:gd name="connsiteX21" fmla="*/ 378044 w 602133"/>
              <a:gd name="connsiteY21" fmla="*/ 242690 h 460429"/>
              <a:gd name="connsiteX22" fmla="*/ 175210 w 602133"/>
              <a:gd name="connsiteY22" fmla="*/ 242690 h 460429"/>
              <a:gd name="connsiteX23" fmla="*/ 225454 w 602133"/>
              <a:gd name="connsiteY23" fmla="*/ 242690 h 460429"/>
              <a:gd name="connsiteX24" fmla="*/ 230986 w 602133"/>
              <a:gd name="connsiteY24" fmla="*/ 243150 h 460429"/>
              <a:gd name="connsiteX25" fmla="*/ 253573 w 602133"/>
              <a:gd name="connsiteY25" fmla="*/ 293792 h 460429"/>
              <a:gd name="connsiteX26" fmla="*/ 189038 w 602133"/>
              <a:gd name="connsiteY26" fmla="*/ 380343 h 460429"/>
              <a:gd name="connsiteX27" fmla="*/ 189038 w 602133"/>
              <a:gd name="connsiteY27" fmla="*/ 398758 h 460429"/>
              <a:gd name="connsiteX28" fmla="*/ 103300 w 602133"/>
              <a:gd name="connsiteY28" fmla="*/ 382645 h 460429"/>
              <a:gd name="connsiteX29" fmla="*/ 99151 w 602133"/>
              <a:gd name="connsiteY29" fmla="*/ 381264 h 460429"/>
              <a:gd name="connsiteX30" fmla="*/ 98690 w 602133"/>
              <a:gd name="connsiteY30" fmla="*/ 380343 h 460429"/>
              <a:gd name="connsiteX31" fmla="*/ 98690 w 602133"/>
              <a:gd name="connsiteY31" fmla="*/ 318652 h 460429"/>
              <a:gd name="connsiteX32" fmla="*/ 175210 w 602133"/>
              <a:gd name="connsiteY32" fmla="*/ 242690 h 460429"/>
              <a:gd name="connsiteX33" fmla="*/ 76056 w 602133"/>
              <a:gd name="connsiteY33" fmla="*/ 185090 h 460429"/>
              <a:gd name="connsiteX34" fmla="*/ 126300 w 602133"/>
              <a:gd name="connsiteY34" fmla="*/ 185090 h 460429"/>
              <a:gd name="connsiteX35" fmla="*/ 148886 w 602133"/>
              <a:gd name="connsiteY35" fmla="*/ 235732 h 460429"/>
              <a:gd name="connsiteX36" fmla="*/ 84353 w 602133"/>
              <a:gd name="connsiteY36" fmla="*/ 322283 h 460429"/>
              <a:gd name="connsiteX37" fmla="*/ 84353 w 602133"/>
              <a:gd name="connsiteY37" fmla="*/ 341158 h 460429"/>
              <a:gd name="connsiteX38" fmla="*/ 4609 w 602133"/>
              <a:gd name="connsiteY38" fmla="*/ 324584 h 460429"/>
              <a:gd name="connsiteX39" fmla="*/ 461 w 602133"/>
              <a:gd name="connsiteY39" fmla="*/ 322743 h 460429"/>
              <a:gd name="connsiteX40" fmla="*/ 0 w 602133"/>
              <a:gd name="connsiteY40" fmla="*/ 322743 h 460429"/>
              <a:gd name="connsiteX41" fmla="*/ 0 w 602133"/>
              <a:gd name="connsiteY41" fmla="*/ 261052 h 460429"/>
              <a:gd name="connsiteX42" fmla="*/ 76056 w 602133"/>
              <a:gd name="connsiteY42" fmla="*/ 185090 h 460429"/>
              <a:gd name="connsiteX43" fmla="*/ 476280 w 602133"/>
              <a:gd name="connsiteY43" fmla="*/ 183239 h 460429"/>
              <a:gd name="connsiteX44" fmla="*/ 526068 w 602133"/>
              <a:gd name="connsiteY44" fmla="*/ 183239 h 460429"/>
              <a:gd name="connsiteX45" fmla="*/ 602133 w 602133"/>
              <a:gd name="connsiteY45" fmla="*/ 259201 h 460429"/>
              <a:gd name="connsiteX46" fmla="*/ 602133 w 602133"/>
              <a:gd name="connsiteY46" fmla="*/ 320432 h 460429"/>
              <a:gd name="connsiteX47" fmla="*/ 601672 w 602133"/>
              <a:gd name="connsiteY47" fmla="*/ 320432 h 460429"/>
              <a:gd name="connsiteX48" fmla="*/ 597984 w 602133"/>
              <a:gd name="connsiteY48" fmla="*/ 322733 h 460429"/>
              <a:gd name="connsiteX49" fmla="*/ 518231 w 602133"/>
              <a:gd name="connsiteY49" fmla="*/ 339307 h 460429"/>
              <a:gd name="connsiteX50" fmla="*/ 518231 w 602133"/>
              <a:gd name="connsiteY50" fmla="*/ 320432 h 460429"/>
              <a:gd name="connsiteX51" fmla="*/ 453691 w 602133"/>
              <a:gd name="connsiteY51" fmla="*/ 233881 h 460429"/>
              <a:gd name="connsiteX52" fmla="*/ 476280 w 602133"/>
              <a:gd name="connsiteY52" fmla="*/ 183239 h 460429"/>
              <a:gd name="connsiteX53" fmla="*/ 304510 w 602133"/>
              <a:gd name="connsiteY53" fmla="*/ 181462 h 460429"/>
              <a:gd name="connsiteX54" fmla="*/ 363739 w 602133"/>
              <a:gd name="connsiteY54" fmla="*/ 240839 h 460429"/>
              <a:gd name="connsiteX55" fmla="*/ 304510 w 602133"/>
              <a:gd name="connsiteY55" fmla="*/ 300216 h 460429"/>
              <a:gd name="connsiteX56" fmla="*/ 245281 w 602133"/>
              <a:gd name="connsiteY56" fmla="*/ 240839 h 460429"/>
              <a:gd name="connsiteX57" fmla="*/ 304510 w 602133"/>
              <a:gd name="connsiteY57" fmla="*/ 181462 h 460429"/>
              <a:gd name="connsiteX58" fmla="*/ 274338 w 602133"/>
              <a:gd name="connsiteY58" fmla="*/ 133116 h 460429"/>
              <a:gd name="connsiteX59" fmla="*/ 328757 w 602133"/>
              <a:gd name="connsiteY59" fmla="*/ 133116 h 460429"/>
              <a:gd name="connsiteX60" fmla="*/ 345821 w 602133"/>
              <a:gd name="connsiteY60" fmla="*/ 134957 h 460429"/>
              <a:gd name="connsiteX61" fmla="*/ 332447 w 602133"/>
              <a:gd name="connsiteY61" fmla="*/ 172703 h 460429"/>
              <a:gd name="connsiteX62" fmla="*/ 304776 w 602133"/>
              <a:gd name="connsiteY62" fmla="*/ 166719 h 460429"/>
              <a:gd name="connsiteX63" fmla="*/ 270648 w 602133"/>
              <a:gd name="connsiteY63" fmla="*/ 175465 h 460429"/>
              <a:gd name="connsiteX64" fmla="*/ 257274 w 602133"/>
              <a:gd name="connsiteY64" fmla="*/ 134957 h 460429"/>
              <a:gd name="connsiteX65" fmla="*/ 274338 w 602133"/>
              <a:gd name="connsiteY65" fmla="*/ 133116 h 460429"/>
              <a:gd name="connsiteX66" fmla="*/ 402940 w 602133"/>
              <a:gd name="connsiteY66" fmla="*/ 120160 h 460429"/>
              <a:gd name="connsiteX67" fmla="*/ 462427 w 602133"/>
              <a:gd name="connsiteY67" fmla="*/ 179582 h 460429"/>
              <a:gd name="connsiteX68" fmla="*/ 402940 w 602133"/>
              <a:gd name="connsiteY68" fmla="*/ 238543 h 460429"/>
              <a:gd name="connsiteX69" fmla="*/ 377577 w 602133"/>
              <a:gd name="connsiteY69" fmla="*/ 233015 h 460429"/>
              <a:gd name="connsiteX70" fmla="*/ 343452 w 602133"/>
              <a:gd name="connsiteY70" fmla="*/ 178661 h 460429"/>
              <a:gd name="connsiteX71" fmla="*/ 402940 w 602133"/>
              <a:gd name="connsiteY71" fmla="*/ 120160 h 460429"/>
              <a:gd name="connsiteX72" fmla="*/ 200081 w 602133"/>
              <a:gd name="connsiteY72" fmla="*/ 120160 h 460429"/>
              <a:gd name="connsiteX73" fmla="*/ 259569 w 602133"/>
              <a:gd name="connsiteY73" fmla="*/ 179582 h 460429"/>
              <a:gd name="connsiteX74" fmla="*/ 259569 w 602133"/>
              <a:gd name="connsiteY74" fmla="*/ 182806 h 460429"/>
              <a:gd name="connsiteX75" fmla="*/ 231900 w 602133"/>
              <a:gd name="connsiteY75" fmla="*/ 229791 h 460429"/>
              <a:gd name="connsiteX76" fmla="*/ 200081 w 602133"/>
              <a:gd name="connsiteY76" fmla="*/ 238543 h 460429"/>
              <a:gd name="connsiteX77" fmla="*/ 140594 w 602133"/>
              <a:gd name="connsiteY77" fmla="*/ 179582 h 460429"/>
              <a:gd name="connsiteX78" fmla="*/ 200081 w 602133"/>
              <a:gd name="connsiteY78" fmla="*/ 120160 h 460429"/>
              <a:gd name="connsiteX79" fmla="*/ 101428 w 602133"/>
              <a:gd name="connsiteY79" fmla="*/ 62190 h 460429"/>
              <a:gd name="connsiteX80" fmla="*/ 160879 w 602133"/>
              <a:gd name="connsiteY80" fmla="*/ 120646 h 460429"/>
              <a:gd name="connsiteX81" fmla="*/ 126315 w 602133"/>
              <a:gd name="connsiteY81" fmla="*/ 175421 h 460429"/>
              <a:gd name="connsiteX82" fmla="*/ 101428 w 602133"/>
              <a:gd name="connsiteY82" fmla="*/ 180944 h 460429"/>
              <a:gd name="connsiteX83" fmla="*/ 41978 w 602133"/>
              <a:gd name="connsiteY83" fmla="*/ 121567 h 460429"/>
              <a:gd name="connsiteX84" fmla="*/ 101428 w 602133"/>
              <a:gd name="connsiteY84" fmla="*/ 62190 h 460429"/>
              <a:gd name="connsiteX85" fmla="*/ 500695 w 602133"/>
              <a:gd name="connsiteY85" fmla="*/ 60339 h 460429"/>
              <a:gd name="connsiteX86" fmla="*/ 560154 w 602133"/>
              <a:gd name="connsiteY86" fmla="*/ 119716 h 460429"/>
              <a:gd name="connsiteX87" fmla="*/ 500695 w 602133"/>
              <a:gd name="connsiteY87" fmla="*/ 179093 h 460429"/>
              <a:gd name="connsiteX88" fmla="*/ 475805 w 602133"/>
              <a:gd name="connsiteY88" fmla="*/ 173570 h 460429"/>
              <a:gd name="connsiteX89" fmla="*/ 441697 w 602133"/>
              <a:gd name="connsiteY89" fmla="*/ 118795 h 460429"/>
              <a:gd name="connsiteX90" fmla="*/ 500695 w 602133"/>
              <a:gd name="connsiteY90" fmla="*/ 60339 h 460429"/>
              <a:gd name="connsiteX91" fmla="*/ 413085 w 602133"/>
              <a:gd name="connsiteY91" fmla="*/ 16140 h 460429"/>
              <a:gd name="connsiteX92" fmla="*/ 468869 w 602133"/>
              <a:gd name="connsiteY92" fmla="*/ 55274 h 460429"/>
              <a:gd name="connsiteX93" fmla="*/ 429221 w 602133"/>
              <a:gd name="connsiteY93" fmla="*/ 112824 h 460429"/>
              <a:gd name="connsiteX94" fmla="*/ 402020 w 602133"/>
              <a:gd name="connsiteY94" fmla="*/ 107760 h 460429"/>
              <a:gd name="connsiteX95" fmla="*/ 370670 w 602133"/>
              <a:gd name="connsiteY95" fmla="*/ 115126 h 460429"/>
              <a:gd name="connsiteX96" fmla="*/ 363294 w 602133"/>
              <a:gd name="connsiteY96" fmla="*/ 105918 h 460429"/>
              <a:gd name="connsiteX97" fmla="*/ 376664 w 602133"/>
              <a:gd name="connsiteY97" fmla="*/ 63561 h 460429"/>
              <a:gd name="connsiteX98" fmla="*/ 370670 w 602133"/>
              <a:gd name="connsiteY98" fmla="*/ 34556 h 460429"/>
              <a:gd name="connsiteX99" fmla="*/ 413085 w 602133"/>
              <a:gd name="connsiteY99" fmla="*/ 16140 h 460429"/>
              <a:gd name="connsiteX100" fmla="*/ 192697 w 602133"/>
              <a:gd name="connsiteY100" fmla="*/ 16140 h 460429"/>
              <a:gd name="connsiteX101" fmla="*/ 231875 w 602133"/>
              <a:gd name="connsiteY101" fmla="*/ 31337 h 460429"/>
              <a:gd name="connsiteX102" fmla="*/ 224501 w 602133"/>
              <a:gd name="connsiteY102" fmla="*/ 63573 h 460429"/>
              <a:gd name="connsiteX103" fmla="*/ 240172 w 602133"/>
              <a:gd name="connsiteY103" fmla="*/ 109165 h 460429"/>
              <a:gd name="connsiteX104" fmla="*/ 233719 w 602133"/>
              <a:gd name="connsiteY104" fmla="*/ 116533 h 460429"/>
              <a:gd name="connsiteX105" fmla="*/ 199150 w 602133"/>
              <a:gd name="connsiteY105" fmla="*/ 107783 h 460429"/>
              <a:gd name="connsiteX106" fmla="*/ 171034 w 602133"/>
              <a:gd name="connsiteY106" fmla="*/ 114230 h 460429"/>
              <a:gd name="connsiteX107" fmla="*/ 136004 w 602133"/>
              <a:gd name="connsiteY107" fmla="*/ 59429 h 460429"/>
              <a:gd name="connsiteX108" fmla="*/ 192697 w 602133"/>
              <a:gd name="connsiteY108" fmla="*/ 16140 h 460429"/>
              <a:gd name="connsiteX109" fmla="*/ 301511 w 602133"/>
              <a:gd name="connsiteY109" fmla="*/ 0 h 460429"/>
              <a:gd name="connsiteX110" fmla="*/ 366033 w 602133"/>
              <a:gd name="connsiteY110" fmla="*/ 64485 h 460429"/>
              <a:gd name="connsiteX111" fmla="*/ 301511 w 602133"/>
              <a:gd name="connsiteY111" fmla="*/ 128970 h 460429"/>
              <a:gd name="connsiteX112" fmla="*/ 236989 w 602133"/>
              <a:gd name="connsiteY112" fmla="*/ 64485 h 460429"/>
              <a:gd name="connsiteX113" fmla="*/ 301511 w 602133"/>
              <a:gd name="connsiteY113" fmla="*/ 0 h 46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02133" h="460429">
                <a:moveTo>
                  <a:pt x="279380" y="303917"/>
                </a:moveTo>
                <a:lnTo>
                  <a:pt x="329638" y="303917"/>
                </a:lnTo>
                <a:cubicBezTo>
                  <a:pt x="371596" y="303917"/>
                  <a:pt x="405716" y="337981"/>
                  <a:pt x="405716" y="379871"/>
                </a:cubicBezTo>
                <a:lnTo>
                  <a:pt x="405716" y="441555"/>
                </a:lnTo>
                <a:lnTo>
                  <a:pt x="405255" y="441555"/>
                </a:lnTo>
                <a:lnTo>
                  <a:pt x="401566" y="443857"/>
                </a:lnTo>
                <a:cubicBezTo>
                  <a:pt x="399261" y="444778"/>
                  <a:pt x="366985" y="460429"/>
                  <a:pt x="311195" y="460429"/>
                </a:cubicBezTo>
                <a:cubicBezTo>
                  <a:pt x="282608" y="460429"/>
                  <a:pt x="247566" y="456286"/>
                  <a:pt x="207452" y="443857"/>
                </a:cubicBezTo>
                <a:lnTo>
                  <a:pt x="203302" y="442476"/>
                </a:lnTo>
                <a:lnTo>
                  <a:pt x="203302" y="441555"/>
                </a:lnTo>
                <a:lnTo>
                  <a:pt x="203302" y="379871"/>
                </a:lnTo>
                <a:cubicBezTo>
                  <a:pt x="203302" y="337981"/>
                  <a:pt x="237422" y="303917"/>
                  <a:pt x="279380" y="303917"/>
                </a:cubicBezTo>
                <a:close/>
                <a:moveTo>
                  <a:pt x="378044" y="242690"/>
                </a:moveTo>
                <a:lnTo>
                  <a:pt x="428312" y="242690"/>
                </a:lnTo>
                <a:cubicBezTo>
                  <a:pt x="470279" y="242690"/>
                  <a:pt x="504406" y="276754"/>
                  <a:pt x="504406" y="318644"/>
                </a:cubicBezTo>
                <a:lnTo>
                  <a:pt x="504406" y="380329"/>
                </a:lnTo>
                <a:lnTo>
                  <a:pt x="503945" y="380329"/>
                </a:lnTo>
                <a:lnTo>
                  <a:pt x="499794" y="382630"/>
                </a:lnTo>
                <a:cubicBezTo>
                  <a:pt x="497950" y="383551"/>
                  <a:pt x="469357" y="397361"/>
                  <a:pt x="420011" y="399202"/>
                </a:cubicBezTo>
                <a:lnTo>
                  <a:pt x="420011" y="380329"/>
                </a:lnTo>
                <a:cubicBezTo>
                  <a:pt x="420011" y="339359"/>
                  <a:pt x="392801" y="304834"/>
                  <a:pt x="355446" y="293787"/>
                </a:cubicBezTo>
                <a:cubicBezTo>
                  <a:pt x="368820" y="280897"/>
                  <a:pt x="377583" y="262944"/>
                  <a:pt x="378044" y="242690"/>
                </a:cubicBezTo>
                <a:close/>
                <a:moveTo>
                  <a:pt x="175210" y="242690"/>
                </a:moveTo>
                <a:lnTo>
                  <a:pt x="225454" y="242690"/>
                </a:lnTo>
                <a:cubicBezTo>
                  <a:pt x="227298" y="242690"/>
                  <a:pt x="229142" y="243150"/>
                  <a:pt x="230986" y="243150"/>
                </a:cubicBezTo>
                <a:cubicBezTo>
                  <a:pt x="231447" y="262947"/>
                  <a:pt x="240205" y="280901"/>
                  <a:pt x="253573" y="293792"/>
                </a:cubicBezTo>
                <a:cubicBezTo>
                  <a:pt x="216235" y="304841"/>
                  <a:pt x="189038" y="339369"/>
                  <a:pt x="189038" y="380343"/>
                </a:cubicBezTo>
                <a:lnTo>
                  <a:pt x="189038" y="398758"/>
                </a:lnTo>
                <a:cubicBezTo>
                  <a:pt x="164146" y="397377"/>
                  <a:pt x="135567" y="392773"/>
                  <a:pt x="103300" y="382645"/>
                </a:cubicBezTo>
                <a:lnTo>
                  <a:pt x="99151" y="381264"/>
                </a:lnTo>
                <a:lnTo>
                  <a:pt x="98690" y="380343"/>
                </a:lnTo>
                <a:lnTo>
                  <a:pt x="98690" y="318652"/>
                </a:lnTo>
                <a:cubicBezTo>
                  <a:pt x="98690" y="276758"/>
                  <a:pt x="133262" y="242690"/>
                  <a:pt x="175210" y="242690"/>
                </a:cubicBezTo>
                <a:close/>
                <a:moveTo>
                  <a:pt x="76056" y="185090"/>
                </a:moveTo>
                <a:lnTo>
                  <a:pt x="126300" y="185090"/>
                </a:lnTo>
                <a:cubicBezTo>
                  <a:pt x="126760" y="204886"/>
                  <a:pt x="135058" y="222841"/>
                  <a:pt x="148886" y="235732"/>
                </a:cubicBezTo>
                <a:cubicBezTo>
                  <a:pt x="111549" y="246781"/>
                  <a:pt x="84353" y="281309"/>
                  <a:pt x="84353" y="322283"/>
                </a:cubicBezTo>
                <a:lnTo>
                  <a:pt x="84353" y="341158"/>
                </a:lnTo>
                <a:cubicBezTo>
                  <a:pt x="34571" y="339316"/>
                  <a:pt x="6453" y="325505"/>
                  <a:pt x="4609" y="324584"/>
                </a:cubicBezTo>
                <a:lnTo>
                  <a:pt x="461" y="322743"/>
                </a:lnTo>
                <a:lnTo>
                  <a:pt x="0" y="322743"/>
                </a:lnTo>
                <a:lnTo>
                  <a:pt x="0" y="261052"/>
                </a:lnTo>
                <a:cubicBezTo>
                  <a:pt x="0" y="219158"/>
                  <a:pt x="34110" y="185090"/>
                  <a:pt x="76056" y="185090"/>
                </a:cubicBezTo>
                <a:close/>
                <a:moveTo>
                  <a:pt x="476280" y="183239"/>
                </a:moveTo>
                <a:lnTo>
                  <a:pt x="526068" y="183239"/>
                </a:lnTo>
                <a:cubicBezTo>
                  <a:pt x="568019" y="183239"/>
                  <a:pt x="602133" y="217307"/>
                  <a:pt x="602133" y="259201"/>
                </a:cubicBezTo>
                <a:lnTo>
                  <a:pt x="602133" y="320432"/>
                </a:lnTo>
                <a:lnTo>
                  <a:pt x="601672" y="320432"/>
                </a:lnTo>
                <a:lnTo>
                  <a:pt x="597984" y="322733"/>
                </a:lnTo>
                <a:cubicBezTo>
                  <a:pt x="596140" y="323654"/>
                  <a:pt x="567558" y="337465"/>
                  <a:pt x="518231" y="339307"/>
                </a:cubicBezTo>
                <a:lnTo>
                  <a:pt x="518231" y="320432"/>
                </a:lnTo>
                <a:cubicBezTo>
                  <a:pt x="518231" y="279458"/>
                  <a:pt x="490571" y="244930"/>
                  <a:pt x="453691" y="233881"/>
                </a:cubicBezTo>
                <a:cubicBezTo>
                  <a:pt x="467060" y="220990"/>
                  <a:pt x="475358" y="203035"/>
                  <a:pt x="476280" y="183239"/>
                </a:cubicBezTo>
                <a:close/>
                <a:moveTo>
                  <a:pt x="304510" y="181462"/>
                </a:moveTo>
                <a:cubicBezTo>
                  <a:pt x="337221" y="181462"/>
                  <a:pt x="363739" y="208046"/>
                  <a:pt x="363739" y="240839"/>
                </a:cubicBezTo>
                <a:cubicBezTo>
                  <a:pt x="363739" y="273632"/>
                  <a:pt x="337221" y="300216"/>
                  <a:pt x="304510" y="300216"/>
                </a:cubicBezTo>
                <a:cubicBezTo>
                  <a:pt x="271799" y="300216"/>
                  <a:pt x="245281" y="273632"/>
                  <a:pt x="245281" y="240839"/>
                </a:cubicBezTo>
                <a:cubicBezTo>
                  <a:pt x="245281" y="208046"/>
                  <a:pt x="271799" y="181462"/>
                  <a:pt x="304510" y="181462"/>
                </a:cubicBezTo>
                <a:close/>
                <a:moveTo>
                  <a:pt x="274338" y="133116"/>
                </a:moveTo>
                <a:lnTo>
                  <a:pt x="328757" y="133116"/>
                </a:lnTo>
                <a:cubicBezTo>
                  <a:pt x="334753" y="133116"/>
                  <a:pt x="340287" y="134037"/>
                  <a:pt x="345821" y="134957"/>
                </a:cubicBezTo>
                <a:cubicBezTo>
                  <a:pt x="337981" y="145545"/>
                  <a:pt x="333369" y="158894"/>
                  <a:pt x="332447" y="172703"/>
                </a:cubicBezTo>
                <a:cubicBezTo>
                  <a:pt x="324145" y="169021"/>
                  <a:pt x="314461" y="166719"/>
                  <a:pt x="304776" y="166719"/>
                </a:cubicBezTo>
                <a:cubicBezTo>
                  <a:pt x="292324" y="166719"/>
                  <a:pt x="280794" y="169941"/>
                  <a:pt x="270648" y="175465"/>
                </a:cubicBezTo>
                <a:cubicBezTo>
                  <a:pt x="270648" y="160275"/>
                  <a:pt x="265575" y="146465"/>
                  <a:pt x="257274" y="134957"/>
                </a:cubicBezTo>
                <a:cubicBezTo>
                  <a:pt x="262808" y="134037"/>
                  <a:pt x="268342" y="133116"/>
                  <a:pt x="274338" y="133116"/>
                </a:cubicBezTo>
                <a:close/>
                <a:moveTo>
                  <a:pt x="402940" y="120160"/>
                </a:moveTo>
                <a:cubicBezTo>
                  <a:pt x="435681" y="120160"/>
                  <a:pt x="462427" y="146416"/>
                  <a:pt x="462427" y="179582"/>
                </a:cubicBezTo>
                <a:cubicBezTo>
                  <a:pt x="462427" y="212287"/>
                  <a:pt x="435681" y="238543"/>
                  <a:pt x="402940" y="238543"/>
                </a:cubicBezTo>
                <a:cubicBezTo>
                  <a:pt x="393717" y="238543"/>
                  <a:pt x="385416" y="236700"/>
                  <a:pt x="377577" y="233015"/>
                </a:cubicBezTo>
                <a:cubicBezTo>
                  <a:pt x="375271" y="209984"/>
                  <a:pt x="362359" y="190176"/>
                  <a:pt x="343452" y="178661"/>
                </a:cubicBezTo>
                <a:cubicBezTo>
                  <a:pt x="343913" y="145956"/>
                  <a:pt x="370198" y="120160"/>
                  <a:pt x="402940" y="120160"/>
                </a:cubicBezTo>
                <a:close/>
                <a:moveTo>
                  <a:pt x="200081" y="120160"/>
                </a:moveTo>
                <a:cubicBezTo>
                  <a:pt x="232823" y="120160"/>
                  <a:pt x="259569" y="146416"/>
                  <a:pt x="259569" y="179582"/>
                </a:cubicBezTo>
                <a:cubicBezTo>
                  <a:pt x="259569" y="180503"/>
                  <a:pt x="259569" y="181424"/>
                  <a:pt x="259569" y="182806"/>
                </a:cubicBezTo>
                <a:cubicBezTo>
                  <a:pt x="244812" y="193861"/>
                  <a:pt x="234667" y="210444"/>
                  <a:pt x="231900" y="229791"/>
                </a:cubicBezTo>
                <a:cubicBezTo>
                  <a:pt x="222677" y="235319"/>
                  <a:pt x="212071" y="238543"/>
                  <a:pt x="200081" y="238543"/>
                </a:cubicBezTo>
                <a:cubicBezTo>
                  <a:pt x="167340" y="238543"/>
                  <a:pt x="140594" y="212287"/>
                  <a:pt x="140594" y="179582"/>
                </a:cubicBezTo>
                <a:cubicBezTo>
                  <a:pt x="140594" y="146416"/>
                  <a:pt x="167340" y="120160"/>
                  <a:pt x="200081" y="120160"/>
                </a:cubicBezTo>
                <a:close/>
                <a:moveTo>
                  <a:pt x="101428" y="62190"/>
                </a:moveTo>
                <a:cubicBezTo>
                  <a:pt x="133688" y="62190"/>
                  <a:pt x="160418" y="88426"/>
                  <a:pt x="160879" y="120646"/>
                </a:cubicBezTo>
                <a:cubicBezTo>
                  <a:pt x="141984" y="132154"/>
                  <a:pt x="128619" y="152406"/>
                  <a:pt x="126315" y="175421"/>
                </a:cubicBezTo>
                <a:cubicBezTo>
                  <a:pt x="118941" y="178643"/>
                  <a:pt x="110185" y="180944"/>
                  <a:pt x="101428" y="180944"/>
                </a:cubicBezTo>
                <a:cubicBezTo>
                  <a:pt x="68708" y="180944"/>
                  <a:pt x="41978" y="154247"/>
                  <a:pt x="41978" y="121567"/>
                </a:cubicBezTo>
                <a:cubicBezTo>
                  <a:pt x="41978" y="88887"/>
                  <a:pt x="68708" y="62190"/>
                  <a:pt x="101428" y="62190"/>
                </a:cubicBezTo>
                <a:close/>
                <a:moveTo>
                  <a:pt x="500695" y="60339"/>
                </a:moveTo>
                <a:cubicBezTo>
                  <a:pt x="533882" y="60339"/>
                  <a:pt x="560154" y="87036"/>
                  <a:pt x="560154" y="119716"/>
                </a:cubicBezTo>
                <a:cubicBezTo>
                  <a:pt x="560154" y="152396"/>
                  <a:pt x="533882" y="179093"/>
                  <a:pt x="500695" y="179093"/>
                </a:cubicBezTo>
                <a:cubicBezTo>
                  <a:pt x="491938" y="179093"/>
                  <a:pt x="483180" y="176792"/>
                  <a:pt x="475805" y="173570"/>
                </a:cubicBezTo>
                <a:cubicBezTo>
                  <a:pt x="473501" y="150095"/>
                  <a:pt x="460134" y="130303"/>
                  <a:pt x="441697" y="118795"/>
                </a:cubicBezTo>
                <a:cubicBezTo>
                  <a:pt x="442158" y="86575"/>
                  <a:pt x="468431" y="60339"/>
                  <a:pt x="500695" y="60339"/>
                </a:cubicBezTo>
                <a:close/>
                <a:moveTo>
                  <a:pt x="413085" y="16140"/>
                </a:moveTo>
                <a:cubicBezTo>
                  <a:pt x="438441" y="16140"/>
                  <a:pt x="460571" y="31794"/>
                  <a:pt x="468869" y="55274"/>
                </a:cubicBezTo>
                <a:cubicBezTo>
                  <a:pt x="446279" y="66324"/>
                  <a:pt x="431526" y="87962"/>
                  <a:pt x="429221" y="112824"/>
                </a:cubicBezTo>
                <a:cubicBezTo>
                  <a:pt x="422766" y="110522"/>
                  <a:pt x="412624" y="107760"/>
                  <a:pt x="402020" y="107760"/>
                </a:cubicBezTo>
                <a:cubicBezTo>
                  <a:pt x="390956" y="107760"/>
                  <a:pt x="380352" y="110062"/>
                  <a:pt x="370670" y="115126"/>
                </a:cubicBezTo>
                <a:cubicBezTo>
                  <a:pt x="367904" y="112364"/>
                  <a:pt x="365599" y="109141"/>
                  <a:pt x="363294" y="105918"/>
                </a:cubicBezTo>
                <a:cubicBezTo>
                  <a:pt x="372054" y="93487"/>
                  <a:pt x="376664" y="78754"/>
                  <a:pt x="376664" y="63561"/>
                </a:cubicBezTo>
                <a:cubicBezTo>
                  <a:pt x="376664" y="53432"/>
                  <a:pt x="374359" y="43764"/>
                  <a:pt x="370670" y="34556"/>
                </a:cubicBezTo>
                <a:cubicBezTo>
                  <a:pt x="381735" y="22586"/>
                  <a:pt x="396949" y="16140"/>
                  <a:pt x="413085" y="16140"/>
                </a:cubicBezTo>
                <a:close/>
                <a:moveTo>
                  <a:pt x="192697" y="16140"/>
                </a:moveTo>
                <a:cubicBezTo>
                  <a:pt x="207447" y="16140"/>
                  <a:pt x="221274" y="21206"/>
                  <a:pt x="231875" y="31337"/>
                </a:cubicBezTo>
                <a:cubicBezTo>
                  <a:pt x="227266" y="41008"/>
                  <a:pt x="224501" y="52060"/>
                  <a:pt x="224501" y="63573"/>
                </a:cubicBezTo>
                <a:cubicBezTo>
                  <a:pt x="224501" y="80152"/>
                  <a:pt x="230032" y="96270"/>
                  <a:pt x="240172" y="109165"/>
                </a:cubicBezTo>
                <a:cubicBezTo>
                  <a:pt x="238328" y="111928"/>
                  <a:pt x="236024" y="114230"/>
                  <a:pt x="233719" y="116533"/>
                </a:cubicBezTo>
                <a:cubicBezTo>
                  <a:pt x="223118" y="111007"/>
                  <a:pt x="211134" y="107783"/>
                  <a:pt x="199150" y="107783"/>
                </a:cubicBezTo>
                <a:cubicBezTo>
                  <a:pt x="189010" y="107783"/>
                  <a:pt x="177948" y="111467"/>
                  <a:pt x="171034" y="114230"/>
                </a:cubicBezTo>
                <a:cubicBezTo>
                  <a:pt x="168729" y="91204"/>
                  <a:pt x="155824" y="70942"/>
                  <a:pt x="136004" y="59429"/>
                </a:cubicBezTo>
                <a:cubicBezTo>
                  <a:pt x="142457" y="34100"/>
                  <a:pt x="165964" y="16140"/>
                  <a:pt x="192697" y="16140"/>
                </a:cubicBezTo>
                <a:close/>
                <a:moveTo>
                  <a:pt x="301511" y="0"/>
                </a:moveTo>
                <a:cubicBezTo>
                  <a:pt x="337146" y="0"/>
                  <a:pt x="366033" y="28871"/>
                  <a:pt x="366033" y="64485"/>
                </a:cubicBezTo>
                <a:cubicBezTo>
                  <a:pt x="366033" y="100099"/>
                  <a:pt x="337146" y="128970"/>
                  <a:pt x="301511" y="128970"/>
                </a:cubicBezTo>
                <a:cubicBezTo>
                  <a:pt x="265876" y="128970"/>
                  <a:pt x="236989" y="100099"/>
                  <a:pt x="236989" y="64485"/>
                </a:cubicBezTo>
                <a:cubicBezTo>
                  <a:pt x="236989" y="28871"/>
                  <a:pt x="265876" y="0"/>
                  <a:pt x="301511" y="0"/>
                </a:cubicBezTo>
                <a:close/>
              </a:path>
            </a:pathLst>
          </a:custGeom>
          <a:solidFill>
            <a:srgbClr val="026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hecklist_251257">
            <a:extLst>
              <a:ext uri="{FF2B5EF4-FFF2-40B4-BE49-F238E27FC236}">
                <a16:creationId xmlns:a16="http://schemas.microsoft.com/office/drawing/2014/main" id="{DF807721-2136-BC97-5F01-3073301F95E6}"/>
              </a:ext>
            </a:extLst>
          </p:cNvPr>
          <p:cNvSpPr>
            <a:spLocks noChangeAspect="1"/>
          </p:cNvSpPr>
          <p:nvPr/>
        </p:nvSpPr>
        <p:spPr>
          <a:xfrm>
            <a:off x="1105087" y="3812805"/>
            <a:ext cx="384942" cy="332326"/>
          </a:xfrm>
          <a:custGeom>
            <a:avLst/>
            <a:gdLst>
              <a:gd name="connsiteX0" fmla="*/ 190013 w 607639"/>
              <a:gd name="connsiteY0" fmla="*/ 443927 h 524583"/>
              <a:gd name="connsiteX1" fmla="*/ 594110 w 607639"/>
              <a:gd name="connsiteY1" fmla="*/ 443927 h 524583"/>
              <a:gd name="connsiteX2" fmla="*/ 607639 w 607639"/>
              <a:gd name="connsiteY2" fmla="*/ 457335 h 524583"/>
              <a:gd name="connsiteX3" fmla="*/ 594110 w 607639"/>
              <a:gd name="connsiteY3" fmla="*/ 470742 h 524583"/>
              <a:gd name="connsiteX4" fmla="*/ 190013 w 607639"/>
              <a:gd name="connsiteY4" fmla="*/ 470742 h 524583"/>
              <a:gd name="connsiteX5" fmla="*/ 176484 w 607639"/>
              <a:gd name="connsiteY5" fmla="*/ 457335 h 524583"/>
              <a:gd name="connsiteX6" fmla="*/ 190013 w 607639"/>
              <a:gd name="connsiteY6" fmla="*/ 443927 h 524583"/>
              <a:gd name="connsiteX7" fmla="*/ 26970 w 607639"/>
              <a:gd name="connsiteY7" fmla="*/ 429508 h 524583"/>
              <a:gd name="connsiteX8" fmla="*/ 26970 w 607639"/>
              <a:gd name="connsiteY8" fmla="*/ 496683 h 524583"/>
              <a:gd name="connsiteX9" fmla="*/ 94973 w 607639"/>
              <a:gd name="connsiteY9" fmla="*/ 496772 h 524583"/>
              <a:gd name="connsiteX10" fmla="*/ 94973 w 607639"/>
              <a:gd name="connsiteY10" fmla="*/ 429508 h 524583"/>
              <a:gd name="connsiteX11" fmla="*/ 27682 w 607639"/>
              <a:gd name="connsiteY11" fmla="*/ 429508 h 524583"/>
              <a:gd name="connsiteX12" fmla="*/ 26970 w 607639"/>
              <a:gd name="connsiteY12" fmla="*/ 403563 h 524583"/>
              <a:gd name="connsiteX13" fmla="*/ 94261 w 607639"/>
              <a:gd name="connsiteY13" fmla="*/ 403563 h 524583"/>
              <a:gd name="connsiteX14" fmla="*/ 121231 w 607639"/>
              <a:gd name="connsiteY14" fmla="*/ 430486 h 524583"/>
              <a:gd name="connsiteX15" fmla="*/ 121231 w 607639"/>
              <a:gd name="connsiteY15" fmla="*/ 497660 h 524583"/>
              <a:gd name="connsiteX16" fmla="*/ 94261 w 607639"/>
              <a:gd name="connsiteY16" fmla="*/ 524583 h 524583"/>
              <a:gd name="connsiteX17" fmla="*/ 26970 w 607639"/>
              <a:gd name="connsiteY17" fmla="*/ 524583 h 524583"/>
              <a:gd name="connsiteX18" fmla="*/ 0 w 607639"/>
              <a:gd name="connsiteY18" fmla="*/ 497660 h 524583"/>
              <a:gd name="connsiteX19" fmla="*/ 0 w 607639"/>
              <a:gd name="connsiteY19" fmla="*/ 430486 h 524583"/>
              <a:gd name="connsiteX20" fmla="*/ 26970 w 607639"/>
              <a:gd name="connsiteY20" fmla="*/ 403563 h 524583"/>
              <a:gd name="connsiteX21" fmla="*/ 190013 w 607639"/>
              <a:gd name="connsiteY21" fmla="*/ 242110 h 524583"/>
              <a:gd name="connsiteX22" fmla="*/ 594110 w 607639"/>
              <a:gd name="connsiteY22" fmla="*/ 242110 h 524583"/>
              <a:gd name="connsiteX23" fmla="*/ 607639 w 607639"/>
              <a:gd name="connsiteY23" fmla="*/ 255597 h 524583"/>
              <a:gd name="connsiteX24" fmla="*/ 594110 w 607639"/>
              <a:gd name="connsiteY24" fmla="*/ 268995 h 524583"/>
              <a:gd name="connsiteX25" fmla="*/ 190013 w 607639"/>
              <a:gd name="connsiteY25" fmla="*/ 268995 h 524583"/>
              <a:gd name="connsiteX26" fmla="*/ 176484 w 607639"/>
              <a:gd name="connsiteY26" fmla="*/ 255597 h 524583"/>
              <a:gd name="connsiteX27" fmla="*/ 190013 w 607639"/>
              <a:gd name="connsiteY27" fmla="*/ 242110 h 524583"/>
              <a:gd name="connsiteX28" fmla="*/ 26970 w 607639"/>
              <a:gd name="connsiteY28" fmla="*/ 227780 h 524583"/>
              <a:gd name="connsiteX29" fmla="*/ 26970 w 607639"/>
              <a:gd name="connsiteY29" fmla="*/ 294954 h 524583"/>
              <a:gd name="connsiteX30" fmla="*/ 94973 w 607639"/>
              <a:gd name="connsiteY30" fmla="*/ 294954 h 524583"/>
              <a:gd name="connsiteX31" fmla="*/ 94973 w 607639"/>
              <a:gd name="connsiteY31" fmla="*/ 227780 h 524583"/>
              <a:gd name="connsiteX32" fmla="*/ 27682 w 607639"/>
              <a:gd name="connsiteY32" fmla="*/ 227780 h 524583"/>
              <a:gd name="connsiteX33" fmla="*/ 26970 w 607639"/>
              <a:gd name="connsiteY33" fmla="*/ 201746 h 524583"/>
              <a:gd name="connsiteX34" fmla="*/ 94261 w 607639"/>
              <a:gd name="connsiteY34" fmla="*/ 201746 h 524583"/>
              <a:gd name="connsiteX35" fmla="*/ 121231 w 607639"/>
              <a:gd name="connsiteY35" fmla="*/ 228669 h 524583"/>
              <a:gd name="connsiteX36" fmla="*/ 121231 w 607639"/>
              <a:gd name="connsiteY36" fmla="*/ 295843 h 524583"/>
              <a:gd name="connsiteX37" fmla="*/ 94261 w 607639"/>
              <a:gd name="connsiteY37" fmla="*/ 322766 h 524583"/>
              <a:gd name="connsiteX38" fmla="*/ 26970 w 607639"/>
              <a:gd name="connsiteY38" fmla="*/ 322766 h 524583"/>
              <a:gd name="connsiteX39" fmla="*/ 0 w 607639"/>
              <a:gd name="connsiteY39" fmla="*/ 295843 h 524583"/>
              <a:gd name="connsiteX40" fmla="*/ 0 w 607639"/>
              <a:gd name="connsiteY40" fmla="*/ 228669 h 524583"/>
              <a:gd name="connsiteX41" fmla="*/ 26970 w 607639"/>
              <a:gd name="connsiteY41" fmla="*/ 201746 h 524583"/>
              <a:gd name="connsiteX42" fmla="*/ 190013 w 607639"/>
              <a:gd name="connsiteY42" fmla="*/ 40363 h 524583"/>
              <a:gd name="connsiteX43" fmla="*/ 594110 w 607639"/>
              <a:gd name="connsiteY43" fmla="*/ 40363 h 524583"/>
              <a:gd name="connsiteX44" fmla="*/ 607639 w 607639"/>
              <a:gd name="connsiteY44" fmla="*/ 53761 h 524583"/>
              <a:gd name="connsiteX45" fmla="*/ 594110 w 607639"/>
              <a:gd name="connsiteY45" fmla="*/ 67248 h 524583"/>
              <a:gd name="connsiteX46" fmla="*/ 190013 w 607639"/>
              <a:gd name="connsiteY46" fmla="*/ 67248 h 524583"/>
              <a:gd name="connsiteX47" fmla="*/ 176484 w 607639"/>
              <a:gd name="connsiteY47" fmla="*/ 53761 h 524583"/>
              <a:gd name="connsiteX48" fmla="*/ 190013 w 607639"/>
              <a:gd name="connsiteY48" fmla="*/ 40363 h 524583"/>
              <a:gd name="connsiteX49" fmla="*/ 27682 w 607639"/>
              <a:gd name="connsiteY49" fmla="*/ 25945 h 524583"/>
              <a:gd name="connsiteX50" fmla="*/ 26970 w 607639"/>
              <a:gd name="connsiteY50" fmla="*/ 26034 h 524583"/>
              <a:gd name="connsiteX51" fmla="*/ 26970 w 607639"/>
              <a:gd name="connsiteY51" fmla="*/ 93208 h 524583"/>
              <a:gd name="connsiteX52" fmla="*/ 94973 w 607639"/>
              <a:gd name="connsiteY52" fmla="*/ 93208 h 524583"/>
              <a:gd name="connsiteX53" fmla="*/ 94973 w 607639"/>
              <a:gd name="connsiteY53" fmla="*/ 26034 h 524583"/>
              <a:gd name="connsiteX54" fmla="*/ 26970 w 607639"/>
              <a:gd name="connsiteY54" fmla="*/ 0 h 524583"/>
              <a:gd name="connsiteX55" fmla="*/ 94261 w 607639"/>
              <a:gd name="connsiteY55" fmla="*/ 0 h 524583"/>
              <a:gd name="connsiteX56" fmla="*/ 121231 w 607639"/>
              <a:gd name="connsiteY56" fmla="*/ 26923 h 524583"/>
              <a:gd name="connsiteX57" fmla="*/ 121231 w 607639"/>
              <a:gd name="connsiteY57" fmla="*/ 94097 h 524583"/>
              <a:gd name="connsiteX58" fmla="*/ 94261 w 607639"/>
              <a:gd name="connsiteY58" fmla="*/ 121020 h 524583"/>
              <a:gd name="connsiteX59" fmla="*/ 26970 w 607639"/>
              <a:gd name="connsiteY59" fmla="*/ 121020 h 524583"/>
              <a:gd name="connsiteX60" fmla="*/ 0 w 607639"/>
              <a:gd name="connsiteY60" fmla="*/ 94097 h 524583"/>
              <a:gd name="connsiteX61" fmla="*/ 0 w 607639"/>
              <a:gd name="connsiteY61" fmla="*/ 26923 h 524583"/>
              <a:gd name="connsiteX62" fmla="*/ 26970 w 607639"/>
              <a:gd name="connsiteY62" fmla="*/ 0 h 52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07639" h="524583">
                <a:moveTo>
                  <a:pt x="190013" y="443927"/>
                </a:moveTo>
                <a:lnTo>
                  <a:pt x="594110" y="443927"/>
                </a:lnTo>
                <a:cubicBezTo>
                  <a:pt x="601586" y="443927"/>
                  <a:pt x="607639" y="449876"/>
                  <a:pt x="607639" y="457335"/>
                </a:cubicBezTo>
                <a:cubicBezTo>
                  <a:pt x="607639" y="464793"/>
                  <a:pt x="601586" y="470742"/>
                  <a:pt x="594110" y="470742"/>
                </a:cubicBezTo>
                <a:lnTo>
                  <a:pt x="190013" y="470742"/>
                </a:lnTo>
                <a:cubicBezTo>
                  <a:pt x="182537" y="470742"/>
                  <a:pt x="176484" y="464793"/>
                  <a:pt x="176484" y="457335"/>
                </a:cubicBezTo>
                <a:cubicBezTo>
                  <a:pt x="176484" y="449876"/>
                  <a:pt x="182537" y="443927"/>
                  <a:pt x="190013" y="443927"/>
                </a:cubicBezTo>
                <a:close/>
                <a:moveTo>
                  <a:pt x="26970" y="429508"/>
                </a:moveTo>
                <a:lnTo>
                  <a:pt x="26970" y="496683"/>
                </a:lnTo>
                <a:lnTo>
                  <a:pt x="94973" y="496772"/>
                </a:lnTo>
                <a:lnTo>
                  <a:pt x="94973" y="429508"/>
                </a:lnTo>
                <a:lnTo>
                  <a:pt x="27682" y="429508"/>
                </a:lnTo>
                <a:close/>
                <a:moveTo>
                  <a:pt x="26970" y="403563"/>
                </a:moveTo>
                <a:lnTo>
                  <a:pt x="94261" y="403563"/>
                </a:lnTo>
                <a:cubicBezTo>
                  <a:pt x="109126" y="403563"/>
                  <a:pt x="121231" y="415558"/>
                  <a:pt x="121231" y="430486"/>
                </a:cubicBezTo>
                <a:lnTo>
                  <a:pt x="121231" y="497660"/>
                </a:lnTo>
                <a:cubicBezTo>
                  <a:pt x="121231" y="512499"/>
                  <a:pt x="109126" y="524583"/>
                  <a:pt x="94261" y="524583"/>
                </a:cubicBezTo>
                <a:lnTo>
                  <a:pt x="26970" y="524583"/>
                </a:lnTo>
                <a:cubicBezTo>
                  <a:pt x="12105" y="524583"/>
                  <a:pt x="0" y="512499"/>
                  <a:pt x="0" y="497660"/>
                </a:cubicBezTo>
                <a:lnTo>
                  <a:pt x="0" y="430486"/>
                </a:lnTo>
                <a:cubicBezTo>
                  <a:pt x="0" y="415558"/>
                  <a:pt x="12105" y="403563"/>
                  <a:pt x="26970" y="403563"/>
                </a:cubicBezTo>
                <a:close/>
                <a:moveTo>
                  <a:pt x="190013" y="242110"/>
                </a:moveTo>
                <a:lnTo>
                  <a:pt x="594110" y="242110"/>
                </a:lnTo>
                <a:cubicBezTo>
                  <a:pt x="601586" y="242110"/>
                  <a:pt x="607639" y="248143"/>
                  <a:pt x="607639" y="255597"/>
                </a:cubicBezTo>
                <a:cubicBezTo>
                  <a:pt x="607639" y="262961"/>
                  <a:pt x="601586" y="268995"/>
                  <a:pt x="594110" y="268995"/>
                </a:cubicBezTo>
                <a:lnTo>
                  <a:pt x="190013" y="268995"/>
                </a:lnTo>
                <a:cubicBezTo>
                  <a:pt x="182537" y="268995"/>
                  <a:pt x="176484" y="262961"/>
                  <a:pt x="176484" y="255597"/>
                </a:cubicBezTo>
                <a:cubicBezTo>
                  <a:pt x="176484" y="248143"/>
                  <a:pt x="182537" y="242110"/>
                  <a:pt x="190013" y="242110"/>
                </a:cubicBezTo>
                <a:close/>
                <a:moveTo>
                  <a:pt x="26970" y="227780"/>
                </a:moveTo>
                <a:lnTo>
                  <a:pt x="26970" y="294954"/>
                </a:lnTo>
                <a:lnTo>
                  <a:pt x="94973" y="294954"/>
                </a:lnTo>
                <a:lnTo>
                  <a:pt x="94973" y="227780"/>
                </a:lnTo>
                <a:lnTo>
                  <a:pt x="27682" y="227780"/>
                </a:lnTo>
                <a:close/>
                <a:moveTo>
                  <a:pt x="26970" y="201746"/>
                </a:moveTo>
                <a:lnTo>
                  <a:pt x="94261" y="201746"/>
                </a:lnTo>
                <a:cubicBezTo>
                  <a:pt x="109126" y="201746"/>
                  <a:pt x="121231" y="213830"/>
                  <a:pt x="121231" y="228669"/>
                </a:cubicBezTo>
                <a:lnTo>
                  <a:pt x="121231" y="295843"/>
                </a:lnTo>
                <a:cubicBezTo>
                  <a:pt x="121231" y="310770"/>
                  <a:pt x="109126" y="322766"/>
                  <a:pt x="94261" y="322766"/>
                </a:cubicBezTo>
                <a:lnTo>
                  <a:pt x="26970" y="322766"/>
                </a:lnTo>
                <a:cubicBezTo>
                  <a:pt x="12105" y="322766"/>
                  <a:pt x="0" y="310770"/>
                  <a:pt x="0" y="295843"/>
                </a:cubicBezTo>
                <a:lnTo>
                  <a:pt x="0" y="228669"/>
                </a:lnTo>
                <a:cubicBezTo>
                  <a:pt x="0" y="213830"/>
                  <a:pt x="12105" y="201746"/>
                  <a:pt x="26970" y="201746"/>
                </a:cubicBezTo>
                <a:close/>
                <a:moveTo>
                  <a:pt x="190013" y="40363"/>
                </a:moveTo>
                <a:lnTo>
                  <a:pt x="594110" y="40363"/>
                </a:lnTo>
                <a:cubicBezTo>
                  <a:pt x="601586" y="40363"/>
                  <a:pt x="607639" y="46396"/>
                  <a:pt x="607639" y="53761"/>
                </a:cubicBezTo>
                <a:cubicBezTo>
                  <a:pt x="607639" y="61214"/>
                  <a:pt x="601586" y="67248"/>
                  <a:pt x="594110" y="67248"/>
                </a:cubicBezTo>
                <a:lnTo>
                  <a:pt x="190013" y="67248"/>
                </a:lnTo>
                <a:cubicBezTo>
                  <a:pt x="182537" y="67248"/>
                  <a:pt x="176484" y="61214"/>
                  <a:pt x="176484" y="53761"/>
                </a:cubicBezTo>
                <a:cubicBezTo>
                  <a:pt x="176484" y="46396"/>
                  <a:pt x="182537" y="40363"/>
                  <a:pt x="190013" y="40363"/>
                </a:cubicBezTo>
                <a:close/>
                <a:moveTo>
                  <a:pt x="27682" y="25945"/>
                </a:moveTo>
                <a:lnTo>
                  <a:pt x="26970" y="26034"/>
                </a:lnTo>
                <a:lnTo>
                  <a:pt x="26970" y="93208"/>
                </a:lnTo>
                <a:lnTo>
                  <a:pt x="94973" y="93208"/>
                </a:lnTo>
                <a:lnTo>
                  <a:pt x="94973" y="26034"/>
                </a:lnTo>
                <a:close/>
                <a:moveTo>
                  <a:pt x="26970" y="0"/>
                </a:moveTo>
                <a:lnTo>
                  <a:pt x="94261" y="0"/>
                </a:lnTo>
                <a:cubicBezTo>
                  <a:pt x="109126" y="0"/>
                  <a:pt x="121231" y="12084"/>
                  <a:pt x="121231" y="26923"/>
                </a:cubicBezTo>
                <a:lnTo>
                  <a:pt x="121231" y="94097"/>
                </a:lnTo>
                <a:cubicBezTo>
                  <a:pt x="121231" y="108936"/>
                  <a:pt x="109126" y="121020"/>
                  <a:pt x="94261" y="121020"/>
                </a:cubicBezTo>
                <a:lnTo>
                  <a:pt x="26970" y="121020"/>
                </a:lnTo>
                <a:cubicBezTo>
                  <a:pt x="12105" y="121020"/>
                  <a:pt x="0" y="108936"/>
                  <a:pt x="0" y="94097"/>
                </a:cubicBezTo>
                <a:lnTo>
                  <a:pt x="0" y="26923"/>
                </a:lnTo>
                <a:cubicBezTo>
                  <a:pt x="0" y="12084"/>
                  <a:pt x="12105" y="0"/>
                  <a:pt x="2697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nesthesia-dentist-injection-diagonal-symbol_45733">
            <a:extLst>
              <a:ext uri="{FF2B5EF4-FFF2-40B4-BE49-F238E27FC236}">
                <a16:creationId xmlns:a16="http://schemas.microsoft.com/office/drawing/2014/main" id="{0F8799D5-739F-32AA-4E4F-63227216595F}"/>
              </a:ext>
            </a:extLst>
          </p:cNvPr>
          <p:cNvSpPr/>
          <p:nvPr/>
        </p:nvSpPr>
        <p:spPr>
          <a:xfrm>
            <a:off x="999283" y="5136987"/>
            <a:ext cx="493773" cy="496077"/>
          </a:xfrm>
          <a:custGeom>
            <a:avLst/>
            <a:gdLst>
              <a:gd name="connsiteX0" fmla="*/ 367227 w 601094"/>
              <a:gd name="connsiteY0" fmla="*/ 312746 h 603899"/>
              <a:gd name="connsiteX1" fmla="*/ 376225 w 601094"/>
              <a:gd name="connsiteY1" fmla="*/ 312864 h 603899"/>
              <a:gd name="connsiteX2" fmla="*/ 382264 w 601094"/>
              <a:gd name="connsiteY2" fmla="*/ 317001 h 603899"/>
              <a:gd name="connsiteX3" fmla="*/ 380961 w 601094"/>
              <a:gd name="connsiteY3" fmla="*/ 324211 h 603899"/>
              <a:gd name="connsiteX4" fmla="*/ 214489 w 601094"/>
              <a:gd name="connsiteY4" fmla="*/ 495830 h 603899"/>
              <a:gd name="connsiteX5" fmla="*/ 209635 w 601094"/>
              <a:gd name="connsiteY5" fmla="*/ 497839 h 603899"/>
              <a:gd name="connsiteX6" fmla="*/ 205136 w 601094"/>
              <a:gd name="connsiteY6" fmla="*/ 496066 h 603899"/>
              <a:gd name="connsiteX7" fmla="*/ 118348 w 601094"/>
              <a:gd name="connsiteY7" fmla="*/ 415339 h 603899"/>
              <a:gd name="connsiteX8" fmla="*/ 116098 w 601094"/>
              <a:gd name="connsiteY8" fmla="*/ 410611 h 603899"/>
              <a:gd name="connsiteX9" fmla="*/ 117993 w 601094"/>
              <a:gd name="connsiteY9" fmla="*/ 405765 h 603899"/>
              <a:gd name="connsiteX10" fmla="*/ 189744 w 601094"/>
              <a:gd name="connsiteY10" fmla="*/ 330593 h 603899"/>
              <a:gd name="connsiteX11" fmla="*/ 194716 w 601094"/>
              <a:gd name="connsiteY11" fmla="*/ 328466 h 603899"/>
              <a:gd name="connsiteX12" fmla="*/ 199808 w 601094"/>
              <a:gd name="connsiteY12" fmla="*/ 328584 h 603899"/>
              <a:gd name="connsiteX13" fmla="*/ 288845 w 601094"/>
              <a:gd name="connsiteY13" fmla="*/ 320902 h 603899"/>
              <a:gd name="connsiteX14" fmla="*/ 367227 w 601094"/>
              <a:gd name="connsiteY14" fmla="*/ 312746 h 603899"/>
              <a:gd name="connsiteX15" fmla="*/ 267664 w 601094"/>
              <a:gd name="connsiteY15" fmla="*/ 268131 h 603899"/>
              <a:gd name="connsiteX16" fmla="*/ 290270 w 601094"/>
              <a:gd name="connsiteY16" fmla="*/ 289294 h 603899"/>
              <a:gd name="connsiteX17" fmla="*/ 291453 w 601094"/>
              <a:gd name="connsiteY17" fmla="*/ 291659 h 603899"/>
              <a:gd name="connsiteX18" fmla="*/ 290506 w 601094"/>
              <a:gd name="connsiteY18" fmla="*/ 294141 h 603899"/>
              <a:gd name="connsiteX19" fmla="*/ 278908 w 601094"/>
              <a:gd name="connsiteY19" fmla="*/ 306319 h 603899"/>
              <a:gd name="connsiteX20" fmla="*/ 276540 w 601094"/>
              <a:gd name="connsiteY20" fmla="*/ 307383 h 603899"/>
              <a:gd name="connsiteX21" fmla="*/ 274173 w 601094"/>
              <a:gd name="connsiteY21" fmla="*/ 306555 h 603899"/>
              <a:gd name="connsiteX22" fmla="*/ 251568 w 601094"/>
              <a:gd name="connsiteY22" fmla="*/ 285393 h 603899"/>
              <a:gd name="connsiteX23" fmla="*/ 250502 w 601094"/>
              <a:gd name="connsiteY23" fmla="*/ 283028 h 603899"/>
              <a:gd name="connsiteX24" fmla="*/ 251331 w 601094"/>
              <a:gd name="connsiteY24" fmla="*/ 280545 h 603899"/>
              <a:gd name="connsiteX25" fmla="*/ 262811 w 601094"/>
              <a:gd name="connsiteY25" fmla="*/ 268249 h 603899"/>
              <a:gd name="connsiteX26" fmla="*/ 267664 w 601094"/>
              <a:gd name="connsiteY26" fmla="*/ 268131 h 603899"/>
              <a:gd name="connsiteX27" fmla="*/ 318219 w 601094"/>
              <a:gd name="connsiteY27" fmla="*/ 217042 h 603899"/>
              <a:gd name="connsiteX28" fmla="*/ 340864 w 601094"/>
              <a:gd name="connsiteY28" fmla="*/ 238217 h 603899"/>
              <a:gd name="connsiteX29" fmla="*/ 341931 w 601094"/>
              <a:gd name="connsiteY29" fmla="*/ 240582 h 603899"/>
              <a:gd name="connsiteX30" fmla="*/ 341101 w 601094"/>
              <a:gd name="connsiteY30" fmla="*/ 243067 h 603899"/>
              <a:gd name="connsiteX31" fmla="*/ 329600 w 601094"/>
              <a:gd name="connsiteY31" fmla="*/ 255369 h 603899"/>
              <a:gd name="connsiteX32" fmla="*/ 327111 w 601094"/>
              <a:gd name="connsiteY32" fmla="*/ 256434 h 603899"/>
              <a:gd name="connsiteX33" fmla="*/ 324740 w 601094"/>
              <a:gd name="connsiteY33" fmla="*/ 255488 h 603899"/>
              <a:gd name="connsiteX34" fmla="*/ 302095 w 601094"/>
              <a:gd name="connsiteY34" fmla="*/ 234313 h 603899"/>
              <a:gd name="connsiteX35" fmla="*/ 301028 w 601094"/>
              <a:gd name="connsiteY35" fmla="*/ 231947 h 603899"/>
              <a:gd name="connsiteX36" fmla="*/ 301858 w 601094"/>
              <a:gd name="connsiteY36" fmla="*/ 229581 h 603899"/>
              <a:gd name="connsiteX37" fmla="*/ 313358 w 601094"/>
              <a:gd name="connsiteY37" fmla="*/ 217278 h 603899"/>
              <a:gd name="connsiteX38" fmla="*/ 318219 w 601094"/>
              <a:gd name="connsiteY38" fmla="*/ 217042 h 603899"/>
              <a:gd name="connsiteX39" fmla="*/ 360619 w 601094"/>
              <a:gd name="connsiteY39" fmla="*/ 166565 h 603899"/>
              <a:gd name="connsiteX40" fmla="*/ 383251 w 601094"/>
              <a:gd name="connsiteY40" fmla="*/ 187740 h 603899"/>
              <a:gd name="connsiteX41" fmla="*/ 384317 w 601094"/>
              <a:gd name="connsiteY41" fmla="*/ 190106 h 603899"/>
              <a:gd name="connsiteX42" fmla="*/ 383369 w 601094"/>
              <a:gd name="connsiteY42" fmla="*/ 192472 h 603899"/>
              <a:gd name="connsiteX43" fmla="*/ 371876 w 601094"/>
              <a:gd name="connsiteY43" fmla="*/ 204774 h 603899"/>
              <a:gd name="connsiteX44" fmla="*/ 369387 w 601094"/>
              <a:gd name="connsiteY44" fmla="*/ 205839 h 603899"/>
              <a:gd name="connsiteX45" fmla="*/ 367136 w 601094"/>
              <a:gd name="connsiteY45" fmla="*/ 204893 h 603899"/>
              <a:gd name="connsiteX46" fmla="*/ 344504 w 601094"/>
              <a:gd name="connsiteY46" fmla="*/ 183718 h 603899"/>
              <a:gd name="connsiteX47" fmla="*/ 343438 w 601094"/>
              <a:gd name="connsiteY47" fmla="*/ 181352 h 603899"/>
              <a:gd name="connsiteX48" fmla="*/ 344267 w 601094"/>
              <a:gd name="connsiteY48" fmla="*/ 178986 h 603899"/>
              <a:gd name="connsiteX49" fmla="*/ 355761 w 601094"/>
              <a:gd name="connsiteY49" fmla="*/ 166683 h 603899"/>
              <a:gd name="connsiteX50" fmla="*/ 360619 w 601094"/>
              <a:gd name="connsiteY50" fmla="*/ 166565 h 603899"/>
              <a:gd name="connsiteX51" fmla="*/ 381817 w 601094"/>
              <a:gd name="connsiteY51" fmla="*/ 109480 h 603899"/>
              <a:gd name="connsiteX52" fmla="*/ 97418 w 601094"/>
              <a:gd name="connsiteY52" fmla="*/ 413201 h 603899"/>
              <a:gd name="connsiteX53" fmla="*/ 210610 w 601094"/>
              <a:gd name="connsiteY53" fmla="*/ 518895 h 603899"/>
              <a:gd name="connsiteX54" fmla="*/ 495007 w 601094"/>
              <a:gd name="connsiteY54" fmla="*/ 215174 h 603899"/>
              <a:gd name="connsiteX55" fmla="*/ 480918 w 601094"/>
              <a:gd name="connsiteY55" fmla="*/ 1777 h 603899"/>
              <a:gd name="connsiteX56" fmla="*/ 598963 w 601094"/>
              <a:gd name="connsiteY56" fmla="*/ 114091 h 603899"/>
              <a:gd name="connsiteX57" fmla="*/ 601094 w 601094"/>
              <a:gd name="connsiteY57" fmla="*/ 118702 h 603899"/>
              <a:gd name="connsiteX58" fmla="*/ 599318 w 601094"/>
              <a:gd name="connsiteY58" fmla="*/ 123549 h 603899"/>
              <a:gd name="connsiteX59" fmla="*/ 557523 w 601094"/>
              <a:gd name="connsiteY59" fmla="*/ 168120 h 603899"/>
              <a:gd name="connsiteX60" fmla="*/ 548051 w 601094"/>
              <a:gd name="connsiteY60" fmla="*/ 168475 h 603899"/>
              <a:gd name="connsiteX61" fmla="*/ 506611 w 601094"/>
              <a:gd name="connsiteY61" fmla="*/ 129342 h 603899"/>
              <a:gd name="connsiteX62" fmla="*/ 485891 w 601094"/>
              <a:gd name="connsiteY62" fmla="*/ 151450 h 603899"/>
              <a:gd name="connsiteX63" fmla="*/ 547222 w 601094"/>
              <a:gd name="connsiteY63" fmla="*/ 208671 h 603899"/>
              <a:gd name="connsiteX64" fmla="*/ 549353 w 601094"/>
              <a:gd name="connsiteY64" fmla="*/ 213400 h 603899"/>
              <a:gd name="connsiteX65" fmla="*/ 547577 w 601094"/>
              <a:gd name="connsiteY65" fmla="*/ 218129 h 603899"/>
              <a:gd name="connsiteX66" fmla="*/ 217122 w 601094"/>
              <a:gd name="connsiteY66" fmla="*/ 571032 h 603899"/>
              <a:gd name="connsiteX67" fmla="*/ 207531 w 601094"/>
              <a:gd name="connsiteY67" fmla="*/ 571387 h 603899"/>
              <a:gd name="connsiteX68" fmla="*/ 143003 w 601094"/>
              <a:gd name="connsiteY68" fmla="*/ 510974 h 603899"/>
              <a:gd name="connsiteX69" fmla="*/ 75988 w 601094"/>
              <a:gd name="connsiteY69" fmla="*/ 582619 h 603899"/>
              <a:gd name="connsiteX70" fmla="*/ 72910 w 601094"/>
              <a:gd name="connsiteY70" fmla="*/ 584392 h 603899"/>
              <a:gd name="connsiteX71" fmla="*/ 8737 w 601094"/>
              <a:gd name="connsiteY71" fmla="*/ 603544 h 603899"/>
              <a:gd name="connsiteX72" fmla="*/ 6842 w 601094"/>
              <a:gd name="connsiteY72" fmla="*/ 603899 h 603899"/>
              <a:gd name="connsiteX73" fmla="*/ 1040 w 601094"/>
              <a:gd name="connsiteY73" fmla="*/ 600589 h 603899"/>
              <a:gd name="connsiteX74" fmla="*/ 1869 w 601094"/>
              <a:gd name="connsiteY74" fmla="*/ 592549 h 603899"/>
              <a:gd name="connsiteX75" fmla="*/ 108430 w 601094"/>
              <a:gd name="connsiteY75" fmla="*/ 478698 h 603899"/>
              <a:gd name="connsiteX76" fmla="*/ 45085 w 601094"/>
              <a:gd name="connsiteY76" fmla="*/ 419704 h 603899"/>
              <a:gd name="connsiteX77" fmla="*/ 42954 w 601094"/>
              <a:gd name="connsiteY77" fmla="*/ 414975 h 603899"/>
              <a:gd name="connsiteX78" fmla="*/ 44849 w 601094"/>
              <a:gd name="connsiteY78" fmla="*/ 410246 h 603899"/>
              <a:gd name="connsiteX79" fmla="*/ 375186 w 601094"/>
              <a:gd name="connsiteY79" fmla="*/ 57343 h 603899"/>
              <a:gd name="connsiteX80" fmla="*/ 384777 w 601094"/>
              <a:gd name="connsiteY80" fmla="*/ 56988 h 603899"/>
              <a:gd name="connsiteX81" fmla="*/ 453449 w 601094"/>
              <a:gd name="connsiteY81" fmla="*/ 121184 h 603899"/>
              <a:gd name="connsiteX82" fmla="*/ 474169 w 601094"/>
              <a:gd name="connsiteY82" fmla="*/ 99194 h 603899"/>
              <a:gd name="connsiteX83" fmla="*/ 429887 w 601094"/>
              <a:gd name="connsiteY83" fmla="*/ 56160 h 603899"/>
              <a:gd name="connsiteX84" fmla="*/ 427756 w 601094"/>
              <a:gd name="connsiteY84" fmla="*/ 51550 h 603899"/>
              <a:gd name="connsiteX85" fmla="*/ 429650 w 601094"/>
              <a:gd name="connsiteY85" fmla="*/ 46702 h 603899"/>
              <a:gd name="connsiteX86" fmla="*/ 471327 w 601094"/>
              <a:gd name="connsiteY86" fmla="*/ 2131 h 603899"/>
              <a:gd name="connsiteX87" fmla="*/ 480918 w 601094"/>
              <a:gd name="connsiteY87" fmla="*/ 1777 h 60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601094" h="603899">
                <a:moveTo>
                  <a:pt x="367227" y="312746"/>
                </a:moveTo>
                <a:cubicBezTo>
                  <a:pt x="372673" y="312746"/>
                  <a:pt x="376225" y="312864"/>
                  <a:pt x="376225" y="312864"/>
                </a:cubicBezTo>
                <a:cubicBezTo>
                  <a:pt x="378830" y="312864"/>
                  <a:pt x="381316" y="314519"/>
                  <a:pt x="382264" y="317001"/>
                </a:cubicBezTo>
                <a:cubicBezTo>
                  <a:pt x="383329" y="319483"/>
                  <a:pt x="382737" y="322320"/>
                  <a:pt x="380961" y="324211"/>
                </a:cubicBezTo>
                <a:lnTo>
                  <a:pt x="214489" y="495830"/>
                </a:lnTo>
                <a:cubicBezTo>
                  <a:pt x="213187" y="497130"/>
                  <a:pt x="211411" y="497839"/>
                  <a:pt x="209635" y="497839"/>
                </a:cubicBezTo>
                <a:cubicBezTo>
                  <a:pt x="207977" y="497839"/>
                  <a:pt x="206320" y="497248"/>
                  <a:pt x="205136" y="496066"/>
                </a:cubicBezTo>
                <a:lnTo>
                  <a:pt x="118348" y="415339"/>
                </a:lnTo>
                <a:cubicBezTo>
                  <a:pt x="117045" y="414039"/>
                  <a:pt x="116217" y="412384"/>
                  <a:pt x="116098" y="410611"/>
                </a:cubicBezTo>
                <a:cubicBezTo>
                  <a:pt x="116098" y="408838"/>
                  <a:pt x="116809" y="407065"/>
                  <a:pt x="117993" y="405765"/>
                </a:cubicBezTo>
                <a:lnTo>
                  <a:pt x="189744" y="330593"/>
                </a:lnTo>
                <a:cubicBezTo>
                  <a:pt x="191046" y="329293"/>
                  <a:pt x="193059" y="328584"/>
                  <a:pt x="194716" y="328466"/>
                </a:cubicBezTo>
                <a:lnTo>
                  <a:pt x="199808" y="328584"/>
                </a:lnTo>
                <a:cubicBezTo>
                  <a:pt x="233433" y="328584"/>
                  <a:pt x="274519" y="326575"/>
                  <a:pt x="288845" y="320902"/>
                </a:cubicBezTo>
                <a:cubicBezTo>
                  <a:pt x="306961" y="313810"/>
                  <a:pt x="345678" y="312746"/>
                  <a:pt x="367227" y="312746"/>
                </a:cubicBezTo>
                <a:close/>
                <a:moveTo>
                  <a:pt x="267664" y="268131"/>
                </a:moveTo>
                <a:lnTo>
                  <a:pt x="290270" y="289294"/>
                </a:lnTo>
                <a:cubicBezTo>
                  <a:pt x="290980" y="289885"/>
                  <a:pt x="291335" y="290713"/>
                  <a:pt x="291453" y="291659"/>
                </a:cubicBezTo>
                <a:cubicBezTo>
                  <a:pt x="291453" y="292604"/>
                  <a:pt x="291098" y="293432"/>
                  <a:pt x="290506" y="294141"/>
                </a:cubicBezTo>
                <a:lnTo>
                  <a:pt x="278908" y="306319"/>
                </a:lnTo>
                <a:cubicBezTo>
                  <a:pt x="278316" y="307028"/>
                  <a:pt x="277369" y="307383"/>
                  <a:pt x="276540" y="307383"/>
                </a:cubicBezTo>
                <a:cubicBezTo>
                  <a:pt x="275712" y="307383"/>
                  <a:pt x="274884" y="307146"/>
                  <a:pt x="274173" y="306555"/>
                </a:cubicBezTo>
                <a:lnTo>
                  <a:pt x="251568" y="285393"/>
                </a:lnTo>
                <a:cubicBezTo>
                  <a:pt x="250858" y="284683"/>
                  <a:pt x="250502" y="283856"/>
                  <a:pt x="250502" y="283028"/>
                </a:cubicBezTo>
                <a:cubicBezTo>
                  <a:pt x="250384" y="282082"/>
                  <a:pt x="250739" y="281255"/>
                  <a:pt x="251331" y="280545"/>
                </a:cubicBezTo>
                <a:lnTo>
                  <a:pt x="262811" y="268249"/>
                </a:lnTo>
                <a:cubicBezTo>
                  <a:pt x="264113" y="266949"/>
                  <a:pt x="266244" y="266949"/>
                  <a:pt x="267664" y="268131"/>
                </a:cubicBezTo>
                <a:close/>
                <a:moveTo>
                  <a:pt x="318219" y="217042"/>
                </a:moveTo>
                <a:lnTo>
                  <a:pt x="340864" y="238217"/>
                </a:lnTo>
                <a:cubicBezTo>
                  <a:pt x="341575" y="238926"/>
                  <a:pt x="341931" y="239754"/>
                  <a:pt x="341931" y="240582"/>
                </a:cubicBezTo>
                <a:cubicBezTo>
                  <a:pt x="342049" y="241529"/>
                  <a:pt x="341693" y="242357"/>
                  <a:pt x="341101" y="243067"/>
                </a:cubicBezTo>
                <a:lnTo>
                  <a:pt x="329600" y="255369"/>
                </a:lnTo>
                <a:cubicBezTo>
                  <a:pt x="328889" y="256079"/>
                  <a:pt x="327941" y="256434"/>
                  <a:pt x="327111" y="256434"/>
                </a:cubicBezTo>
                <a:cubicBezTo>
                  <a:pt x="326281" y="256434"/>
                  <a:pt x="325451" y="256079"/>
                  <a:pt x="324740" y="255488"/>
                </a:cubicBezTo>
                <a:lnTo>
                  <a:pt x="302095" y="234313"/>
                </a:lnTo>
                <a:cubicBezTo>
                  <a:pt x="301383" y="233721"/>
                  <a:pt x="301028" y="232893"/>
                  <a:pt x="301028" y="231947"/>
                </a:cubicBezTo>
                <a:cubicBezTo>
                  <a:pt x="300909" y="231119"/>
                  <a:pt x="301265" y="230173"/>
                  <a:pt x="301858" y="229581"/>
                </a:cubicBezTo>
                <a:lnTo>
                  <a:pt x="313358" y="217278"/>
                </a:lnTo>
                <a:cubicBezTo>
                  <a:pt x="314662" y="215859"/>
                  <a:pt x="316796" y="215859"/>
                  <a:pt x="318219" y="217042"/>
                </a:cubicBezTo>
                <a:close/>
                <a:moveTo>
                  <a:pt x="360619" y="166565"/>
                </a:moveTo>
                <a:lnTo>
                  <a:pt x="383251" y="187740"/>
                </a:lnTo>
                <a:cubicBezTo>
                  <a:pt x="383962" y="188331"/>
                  <a:pt x="384317" y="189159"/>
                  <a:pt x="384317" y="190106"/>
                </a:cubicBezTo>
                <a:cubicBezTo>
                  <a:pt x="384317" y="190934"/>
                  <a:pt x="384080" y="191762"/>
                  <a:pt x="383369" y="192472"/>
                </a:cubicBezTo>
                <a:lnTo>
                  <a:pt x="371876" y="204774"/>
                </a:lnTo>
                <a:cubicBezTo>
                  <a:pt x="371283" y="205484"/>
                  <a:pt x="370335" y="205839"/>
                  <a:pt x="369387" y="205839"/>
                </a:cubicBezTo>
                <a:cubicBezTo>
                  <a:pt x="368558" y="205839"/>
                  <a:pt x="367847" y="205484"/>
                  <a:pt x="367136" y="204893"/>
                </a:cubicBezTo>
                <a:lnTo>
                  <a:pt x="344504" y="183718"/>
                </a:lnTo>
                <a:cubicBezTo>
                  <a:pt x="343793" y="183126"/>
                  <a:pt x="343438" y="182298"/>
                  <a:pt x="343438" y="181352"/>
                </a:cubicBezTo>
                <a:cubicBezTo>
                  <a:pt x="343319" y="180524"/>
                  <a:pt x="343675" y="179578"/>
                  <a:pt x="344267" y="178986"/>
                </a:cubicBezTo>
                <a:lnTo>
                  <a:pt x="355761" y="166683"/>
                </a:lnTo>
                <a:cubicBezTo>
                  <a:pt x="357064" y="165382"/>
                  <a:pt x="359197" y="165264"/>
                  <a:pt x="360619" y="166565"/>
                </a:cubicBezTo>
                <a:close/>
                <a:moveTo>
                  <a:pt x="381817" y="109480"/>
                </a:moveTo>
                <a:lnTo>
                  <a:pt x="97418" y="413201"/>
                </a:lnTo>
                <a:lnTo>
                  <a:pt x="210610" y="518895"/>
                </a:lnTo>
                <a:lnTo>
                  <a:pt x="495007" y="215174"/>
                </a:lnTo>
                <a:close/>
                <a:moveTo>
                  <a:pt x="480918" y="1777"/>
                </a:moveTo>
                <a:lnTo>
                  <a:pt x="598963" y="114091"/>
                </a:lnTo>
                <a:cubicBezTo>
                  <a:pt x="600265" y="115273"/>
                  <a:pt x="601094" y="116928"/>
                  <a:pt x="601094" y="118702"/>
                </a:cubicBezTo>
                <a:cubicBezTo>
                  <a:pt x="601094" y="120475"/>
                  <a:pt x="600502" y="122248"/>
                  <a:pt x="599318" y="123549"/>
                </a:cubicBezTo>
                <a:lnTo>
                  <a:pt x="557523" y="168120"/>
                </a:lnTo>
                <a:cubicBezTo>
                  <a:pt x="554918" y="170839"/>
                  <a:pt x="550656" y="170957"/>
                  <a:pt x="548051" y="168475"/>
                </a:cubicBezTo>
                <a:lnTo>
                  <a:pt x="506611" y="129342"/>
                </a:lnTo>
                <a:lnTo>
                  <a:pt x="485891" y="151450"/>
                </a:lnTo>
                <a:lnTo>
                  <a:pt x="547222" y="208671"/>
                </a:lnTo>
                <a:cubicBezTo>
                  <a:pt x="548524" y="209853"/>
                  <a:pt x="549353" y="211509"/>
                  <a:pt x="549353" y="213400"/>
                </a:cubicBezTo>
                <a:cubicBezTo>
                  <a:pt x="549353" y="215174"/>
                  <a:pt x="548761" y="216829"/>
                  <a:pt x="547577" y="218129"/>
                </a:cubicBezTo>
                <a:lnTo>
                  <a:pt x="217122" y="571032"/>
                </a:lnTo>
                <a:cubicBezTo>
                  <a:pt x="214517" y="573752"/>
                  <a:pt x="210254" y="573870"/>
                  <a:pt x="207531" y="571387"/>
                </a:cubicBezTo>
                <a:lnTo>
                  <a:pt x="143003" y="510974"/>
                </a:lnTo>
                <a:lnTo>
                  <a:pt x="75988" y="582619"/>
                </a:lnTo>
                <a:cubicBezTo>
                  <a:pt x="75159" y="583446"/>
                  <a:pt x="74094" y="584037"/>
                  <a:pt x="72910" y="584392"/>
                </a:cubicBezTo>
                <a:lnTo>
                  <a:pt x="8737" y="603544"/>
                </a:lnTo>
                <a:cubicBezTo>
                  <a:pt x="8026" y="603781"/>
                  <a:pt x="7434" y="603899"/>
                  <a:pt x="6842" y="603899"/>
                </a:cubicBezTo>
                <a:cubicBezTo>
                  <a:pt x="4474" y="603899"/>
                  <a:pt x="2343" y="602717"/>
                  <a:pt x="1040" y="600589"/>
                </a:cubicBezTo>
                <a:cubicBezTo>
                  <a:pt x="-617" y="597988"/>
                  <a:pt x="-262" y="594678"/>
                  <a:pt x="1869" y="592549"/>
                </a:cubicBezTo>
                <a:lnTo>
                  <a:pt x="108430" y="478698"/>
                </a:lnTo>
                <a:lnTo>
                  <a:pt x="45085" y="419704"/>
                </a:lnTo>
                <a:cubicBezTo>
                  <a:pt x="43783" y="418522"/>
                  <a:pt x="43073" y="416748"/>
                  <a:pt x="42954" y="414975"/>
                </a:cubicBezTo>
                <a:cubicBezTo>
                  <a:pt x="42954" y="413201"/>
                  <a:pt x="43665" y="411428"/>
                  <a:pt x="44849" y="410246"/>
                </a:cubicBezTo>
                <a:lnTo>
                  <a:pt x="375186" y="57343"/>
                </a:lnTo>
                <a:cubicBezTo>
                  <a:pt x="377791" y="54623"/>
                  <a:pt x="382053" y="54505"/>
                  <a:pt x="384777" y="56988"/>
                </a:cubicBezTo>
                <a:lnTo>
                  <a:pt x="453449" y="121184"/>
                </a:lnTo>
                <a:lnTo>
                  <a:pt x="474169" y="99194"/>
                </a:lnTo>
                <a:lnTo>
                  <a:pt x="429887" y="56160"/>
                </a:lnTo>
                <a:cubicBezTo>
                  <a:pt x="428585" y="54978"/>
                  <a:pt x="427874" y="53323"/>
                  <a:pt x="427756" y="51550"/>
                </a:cubicBezTo>
                <a:cubicBezTo>
                  <a:pt x="427756" y="49776"/>
                  <a:pt x="428348" y="48003"/>
                  <a:pt x="429650" y="46702"/>
                </a:cubicBezTo>
                <a:lnTo>
                  <a:pt x="471327" y="2131"/>
                </a:lnTo>
                <a:cubicBezTo>
                  <a:pt x="473932" y="-588"/>
                  <a:pt x="478076" y="-706"/>
                  <a:pt x="480918" y="17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77267280-7505-2561-E61C-9587CE594323}"/>
              </a:ext>
            </a:extLst>
          </p:cNvPr>
          <p:cNvSpPr/>
          <p:nvPr/>
        </p:nvSpPr>
        <p:spPr>
          <a:xfrm>
            <a:off x="1060979" y="6452062"/>
            <a:ext cx="10324089" cy="398319"/>
          </a:xfrm>
          <a:prstGeom prst="rect">
            <a:avLst/>
          </a:prstGeom>
        </p:spPr>
        <p:txBody>
          <a:bodyPr wrap="square" numCol="2" anchor="ctr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CN" altLang="en-US" sz="8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秦平</a:t>
            </a:r>
            <a:r>
              <a:rPr lang="en-US" altLang="zh-CN" sz="8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,</a:t>
            </a:r>
            <a:r>
              <a:rPr lang="zh-CN" altLang="en-US" sz="8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侯明</a:t>
            </a:r>
            <a:r>
              <a:rPr lang="en-US" altLang="zh-CN" sz="8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.</a:t>
            </a:r>
            <a:r>
              <a:rPr lang="zh-CN" altLang="en-US" sz="8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 中华血液学杂志</a:t>
            </a:r>
            <a:r>
              <a:rPr lang="en-US" altLang="zh-CN" sz="8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,2016,37(02):89-93.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8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2020</a:t>
            </a:r>
            <a:r>
              <a:rPr lang="zh-CN" altLang="en-US" sz="8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年第七次人口普查数据</a:t>
            </a:r>
            <a:r>
              <a:rPr lang="en-US" altLang="zh-CN" sz="8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sz="8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注射用罗普司亭说明书</a:t>
            </a:r>
            <a:r>
              <a:rPr lang="en-US" altLang="zh-CN" sz="80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.</a:t>
            </a:r>
            <a:endParaRPr lang="zh-CN" altLang="en-US" sz="800" dirty="0">
              <a:solidFill>
                <a:schemeClr val="bg1"/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467FE197-011D-474E-98DA-C3E9C5970371}"/>
              </a:ext>
            </a:extLst>
          </p:cNvPr>
          <p:cNvSpPr txBox="1"/>
          <p:nvPr/>
        </p:nvSpPr>
        <p:spPr>
          <a:xfrm>
            <a:off x="1530059" y="1782553"/>
            <a:ext cx="1005828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kumimoji="1"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ITP</a:t>
            </a:r>
            <a:r>
              <a:rPr kumimoji="1" lang="zh-CN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年发病率为</a:t>
            </a:r>
            <a:r>
              <a:rPr kumimoji="1"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5/10</a:t>
            </a:r>
            <a:r>
              <a:rPr kumimoji="1" lang="zh-CN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万，老年人和育龄期女性风险高，患者面临严重出血和致死性出血风险，以及焦虑、抑郁等身心危害。在老龄化加剧的背景下</a:t>
            </a:r>
            <a:r>
              <a:rPr kumimoji="1"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kumimoji="1"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ITP</a:t>
            </a:r>
            <a:r>
              <a:rPr kumimoji="1"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患者人群将进一步扩大。</a:t>
            </a:r>
            <a:endParaRPr kumimoji="1"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kumimoji="1" lang="zh-CN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罗普司亭</a:t>
            </a:r>
            <a:r>
              <a:rPr kumimoji="1"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kumimoji="1" lang="zh-CN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全面贴合</a:t>
            </a:r>
            <a:r>
              <a:rPr kumimoji="1"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ITP</a:t>
            </a:r>
            <a:r>
              <a:rPr kumimoji="1" lang="zh-CN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的治疗目标，改善生理和身心健康，助力健康中国。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583D9E7D-AE68-4D1F-AE0C-85568A2CB8D8}"/>
              </a:ext>
            </a:extLst>
          </p:cNvPr>
          <p:cNvSpPr txBox="1"/>
          <p:nvPr/>
        </p:nvSpPr>
        <p:spPr>
          <a:xfrm>
            <a:off x="1530059" y="3085326"/>
            <a:ext cx="97756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kumimoji="1"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罗普司亭</a:t>
            </a:r>
            <a:r>
              <a:rPr kumimoji="1" lang="zh-CN" altLang="en-US" sz="14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日均治疗费用</a:t>
            </a:r>
            <a:r>
              <a:rPr kumimoji="1"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在全国职工医保次均住院费用中占比</a:t>
            </a:r>
            <a:r>
              <a:rPr kumimoji="1" lang="zh-CN" altLang="en-US" sz="14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低</a:t>
            </a:r>
            <a:r>
              <a:rPr kumimoji="1"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，对医保基金影响小；在全国人均可支配收入费用占比</a:t>
            </a:r>
            <a:r>
              <a:rPr kumimoji="1" lang="zh-CN" altLang="en-US" sz="14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低</a:t>
            </a:r>
            <a:r>
              <a:rPr kumimoji="1"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，经济负担较小，符合保基本的定位。</a:t>
            </a:r>
            <a:endParaRPr kumimoji="1"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8" name="图形 17" descr="原子 纯色填充">
            <a:extLst>
              <a:ext uri="{FF2B5EF4-FFF2-40B4-BE49-F238E27FC236}">
                <a16:creationId xmlns:a16="http://schemas.microsoft.com/office/drawing/2014/main" id="{2A5F9452-02F7-4EF7-B1F0-5E65FEDBB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7908" y="2597417"/>
            <a:ext cx="699300" cy="699300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FE7F15F6-10B6-6F06-E9B9-5F9D45869252}"/>
              </a:ext>
            </a:extLst>
          </p:cNvPr>
          <p:cNvSpPr txBox="1"/>
          <p:nvPr/>
        </p:nvSpPr>
        <p:spPr>
          <a:xfrm>
            <a:off x="1530059" y="5395233"/>
            <a:ext cx="102489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罗普司亭的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ITP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适应症表述清晰，限制要求明确，医保经办审核方便。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罗普司亭有明确的使用条件、使用次数、监测和剂量调整等要求，滥用或超适应症用药风险极小。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整体而言，罗普司亭一周用药一次，临床管理难度小。 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29AAC50B-9C2F-46ED-CEA4-C6C6082827EE}"/>
              </a:ext>
            </a:extLst>
          </p:cNvPr>
          <p:cNvSpPr txBox="1"/>
          <p:nvPr/>
        </p:nvSpPr>
        <p:spPr>
          <a:xfrm>
            <a:off x="1530059" y="4089917"/>
            <a:ext cx="10248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目前国内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TPO-RA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均为短效制剂，需要每日用药，极为不便，患者依从性较差。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罗普司亭是全球唯一长效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TPO-RA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，一周一次，降低用药频率，有效</a:t>
            </a:r>
            <a:r>
              <a:rPr lang="zh-CN" altLang="en-US" sz="14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满足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慢性病对于</a:t>
            </a:r>
            <a:r>
              <a:rPr lang="zh-CN" altLang="en-US" sz="14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长效药物的需求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复发难治性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ITP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患者，转换成罗普司亭治疗后有效率高达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75%-100%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，有效解决慢性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ITP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患者的多线治疗（重组人血小板生成素、艾曲泊帕和海曲泊帕）复发后的用药问题。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A80D849E-524D-4449-A61E-C3B75E8F70F6}"/>
              </a:ext>
            </a:extLst>
          </p:cNvPr>
          <p:cNvSpPr txBox="1"/>
          <p:nvPr/>
        </p:nvSpPr>
        <p:spPr>
          <a:xfrm>
            <a:off x="1809342" y="2746463"/>
            <a:ext cx="72580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CN" altLang="en-US" sz="1600" b="1" spc="300" dirty="0">
                <a:solidFill>
                  <a:srgbClr val="0263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符合保基本原则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E95F991-191B-6EC1-5969-B8C2436670C3}"/>
              </a:ext>
            </a:extLst>
          </p:cNvPr>
          <p:cNvSpPr txBox="1"/>
          <p:nvPr/>
        </p:nvSpPr>
        <p:spPr>
          <a:xfrm>
            <a:off x="1809342" y="3687295"/>
            <a:ext cx="6109334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spc="300" dirty="0">
                <a:solidFill>
                  <a:srgbClr val="0263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弥补目录短板</a:t>
            </a:r>
            <a:endParaRPr lang="en-US" altLang="zh-CN" sz="1600" b="1" spc="300" dirty="0">
              <a:solidFill>
                <a:srgbClr val="02638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320BFAA-D794-677F-BF59-91D3961468B5}"/>
              </a:ext>
            </a:extLst>
          </p:cNvPr>
          <p:cNvSpPr txBox="1"/>
          <p:nvPr/>
        </p:nvSpPr>
        <p:spPr>
          <a:xfrm>
            <a:off x="1809342" y="5012872"/>
            <a:ext cx="6109334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spc="300" dirty="0">
                <a:solidFill>
                  <a:srgbClr val="0263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临床管理难度小</a:t>
            </a:r>
            <a:endParaRPr lang="en-US" altLang="zh-CN" sz="1600" b="1" spc="300" dirty="0">
              <a:solidFill>
                <a:srgbClr val="02638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2" name="任意多边形 50">
            <a:extLst>
              <a:ext uri="{FF2B5EF4-FFF2-40B4-BE49-F238E27FC236}">
                <a16:creationId xmlns:a16="http://schemas.microsoft.com/office/drawing/2014/main" id="{3BA516AF-DBDB-6D70-648A-D942DA91D753}"/>
              </a:ext>
            </a:extLst>
          </p:cNvPr>
          <p:cNvSpPr/>
          <p:nvPr/>
        </p:nvSpPr>
        <p:spPr>
          <a:xfrm>
            <a:off x="655320" y="426720"/>
            <a:ext cx="1143000" cy="1112520"/>
          </a:xfrm>
          <a:custGeom>
            <a:avLst/>
            <a:gdLst>
              <a:gd name="connsiteX0" fmla="*/ 1143000 w 1143000"/>
              <a:gd name="connsiteY0" fmla="*/ 548640 h 1112520"/>
              <a:gd name="connsiteX1" fmla="*/ 472440 w 1143000"/>
              <a:gd name="connsiteY1" fmla="*/ 1112520 h 1112520"/>
              <a:gd name="connsiteX2" fmla="*/ 0 w 1143000"/>
              <a:gd name="connsiteY2" fmla="*/ 640080 h 1112520"/>
              <a:gd name="connsiteX3" fmla="*/ 586740 w 1143000"/>
              <a:gd name="connsiteY3" fmla="*/ 0 h 1112520"/>
              <a:gd name="connsiteX4" fmla="*/ 1143000 w 1143000"/>
              <a:gd name="connsiteY4" fmla="*/ 54864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12520">
                <a:moveTo>
                  <a:pt x="1143000" y="548640"/>
                </a:moveTo>
                <a:lnTo>
                  <a:pt x="472440" y="1112520"/>
                </a:lnTo>
                <a:lnTo>
                  <a:pt x="0" y="640080"/>
                </a:lnTo>
                <a:lnTo>
                  <a:pt x="586740" y="0"/>
                </a:lnTo>
                <a:lnTo>
                  <a:pt x="1143000" y="548640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57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3" name="任意多边形 51">
            <a:extLst>
              <a:ext uri="{FF2B5EF4-FFF2-40B4-BE49-F238E27FC236}">
                <a16:creationId xmlns:a16="http://schemas.microsoft.com/office/drawing/2014/main" id="{E8A344FD-5F9C-6367-1160-6A51CB5A53F1}"/>
              </a:ext>
            </a:extLst>
          </p:cNvPr>
          <p:cNvSpPr/>
          <p:nvPr/>
        </p:nvSpPr>
        <p:spPr>
          <a:xfrm rot="19421727" flipH="1">
            <a:off x="460686" y="230192"/>
            <a:ext cx="865231" cy="851392"/>
          </a:xfrm>
          <a:custGeom>
            <a:avLst/>
            <a:gdLst>
              <a:gd name="connsiteX0" fmla="*/ 7433887 w 15105456"/>
              <a:gd name="connsiteY0" fmla="*/ 268 h 14863851"/>
              <a:gd name="connsiteX1" fmla="*/ 1667178 w 15105456"/>
              <a:gd name="connsiteY1" fmla="*/ 4920872 h 14863851"/>
              <a:gd name="connsiteX2" fmla="*/ 150574 w 15105456"/>
              <a:gd name="connsiteY2" fmla="*/ 11662331 h 14863851"/>
              <a:gd name="connsiteX3" fmla="*/ 159932 w 15105456"/>
              <a:gd name="connsiteY3" fmla="*/ 11692695 h 14863851"/>
              <a:gd name="connsiteX4" fmla="*/ 165780 w 15105456"/>
              <a:gd name="connsiteY4" fmla="*/ 11728888 h 14863851"/>
              <a:gd name="connsiteX5" fmla="*/ 7547446 w 15105456"/>
              <a:gd name="connsiteY5" fmla="*/ 14863851 h 14863851"/>
              <a:gd name="connsiteX6" fmla="*/ 14881926 w 15105456"/>
              <a:gd name="connsiteY6" fmla="*/ 11903648 h 14863851"/>
              <a:gd name="connsiteX7" fmla="*/ 14909761 w 15105456"/>
              <a:gd name="connsiteY7" fmla="*/ 11800558 h 14863851"/>
              <a:gd name="connsiteX8" fmla="*/ 14923904 w 15105456"/>
              <a:gd name="connsiteY8" fmla="*/ 11761043 h 14863851"/>
              <a:gd name="connsiteX9" fmla="*/ 13310172 w 15105456"/>
              <a:gd name="connsiteY9" fmla="*/ 4851018 h 14863851"/>
              <a:gd name="connsiteX10" fmla="*/ 8234354 w 15105456"/>
              <a:gd name="connsiteY10" fmla="*/ 162370 h 14863851"/>
              <a:gd name="connsiteX11" fmla="*/ 8119928 w 15105456"/>
              <a:gd name="connsiteY11" fmla="*/ 136115 h 14863851"/>
              <a:gd name="connsiteX12" fmla="*/ 8105217 w 15105456"/>
              <a:gd name="connsiteY12" fmla="*/ 129095 h 14863851"/>
              <a:gd name="connsiteX13" fmla="*/ 7433887 w 15105456"/>
              <a:gd name="connsiteY13" fmla="*/ 268 h 1486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05456" h="14863851">
                <a:moveTo>
                  <a:pt x="7433887" y="268"/>
                </a:moveTo>
                <a:cubicBezTo>
                  <a:pt x="5721391" y="-26383"/>
                  <a:pt x="3342882" y="1936394"/>
                  <a:pt x="1667178" y="4920872"/>
                </a:cubicBezTo>
                <a:cubicBezTo>
                  <a:pt x="239727" y="7463205"/>
                  <a:pt x="-289215" y="10054975"/>
                  <a:pt x="150574" y="11662331"/>
                </a:cubicBezTo>
                <a:lnTo>
                  <a:pt x="159932" y="11692695"/>
                </a:lnTo>
                <a:lnTo>
                  <a:pt x="165780" y="11728888"/>
                </a:lnTo>
                <a:cubicBezTo>
                  <a:pt x="545757" y="13489750"/>
                  <a:pt x="3705628" y="14863851"/>
                  <a:pt x="7547446" y="14863851"/>
                </a:cubicBezTo>
                <a:cubicBezTo>
                  <a:pt x="11261203" y="14863851"/>
                  <a:pt x="14337719" y="13579830"/>
                  <a:pt x="14881926" y="11903648"/>
                </a:cubicBezTo>
                <a:lnTo>
                  <a:pt x="14909761" y="11800558"/>
                </a:lnTo>
                <a:lnTo>
                  <a:pt x="14923904" y="11761043"/>
                </a:lnTo>
                <a:cubicBezTo>
                  <a:pt x="15434087" y="10162959"/>
                  <a:pt x="14860547" y="7468785"/>
                  <a:pt x="13310172" y="4851018"/>
                </a:cubicBezTo>
                <a:cubicBezTo>
                  <a:pt x="11824395" y="2342324"/>
                  <a:pt x="9845883" y="586608"/>
                  <a:pt x="8234354" y="162370"/>
                </a:cubicBezTo>
                <a:lnTo>
                  <a:pt x="8119928" y="136115"/>
                </a:lnTo>
                <a:lnTo>
                  <a:pt x="8105217" y="129095"/>
                </a:lnTo>
                <a:cubicBezTo>
                  <a:pt x="7896733" y="46048"/>
                  <a:pt x="7671734" y="3970"/>
                  <a:pt x="7433887" y="2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B5E6A779-B059-DBB4-5EEE-9DA1229CC46C}"/>
              </a:ext>
            </a:extLst>
          </p:cNvPr>
          <p:cNvSpPr/>
          <p:nvPr/>
        </p:nvSpPr>
        <p:spPr>
          <a:xfrm>
            <a:off x="563940" y="332879"/>
            <a:ext cx="674558" cy="67455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/>
              <a:t>省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A0848BD-384C-33F2-EF9C-783D15433D6E}"/>
              </a:ext>
            </a:extLst>
          </p:cNvPr>
          <p:cNvSpPr txBox="1"/>
          <p:nvPr/>
        </p:nvSpPr>
        <p:spPr>
          <a:xfrm>
            <a:off x="1609419" y="510351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8D3479D-F71D-D643-42F3-D3A121125B5C}"/>
              </a:ext>
            </a:extLst>
          </p:cNvPr>
          <p:cNvGrpSpPr/>
          <p:nvPr/>
        </p:nvGrpSpPr>
        <p:grpSpPr>
          <a:xfrm>
            <a:off x="2871303" y="711164"/>
            <a:ext cx="612849" cy="206307"/>
            <a:chOff x="3343532" y="1851909"/>
            <a:chExt cx="266930" cy="101623"/>
          </a:xfrm>
        </p:grpSpPr>
        <p:sp>
          <p:nvSpPr>
            <p:cNvPr id="29" name="燕尾形 54">
              <a:extLst>
                <a:ext uri="{FF2B5EF4-FFF2-40B4-BE49-F238E27FC236}">
                  <a16:creationId xmlns:a16="http://schemas.microsoft.com/office/drawing/2014/main" id="{99C8A3AA-79DD-B046-56AB-F5F61DC80CC8}"/>
                </a:ext>
              </a:extLst>
            </p:cNvPr>
            <p:cNvSpPr/>
            <p:nvPr/>
          </p:nvSpPr>
          <p:spPr>
            <a:xfrm>
              <a:off x="3343532" y="1851910"/>
              <a:ext cx="97840" cy="101622"/>
            </a:xfrm>
            <a:prstGeom prst="chevron">
              <a:avLst/>
            </a:prstGeom>
            <a:solidFill>
              <a:srgbClr val="EA55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燕尾形 55">
              <a:extLst>
                <a:ext uri="{FF2B5EF4-FFF2-40B4-BE49-F238E27FC236}">
                  <a16:creationId xmlns:a16="http://schemas.microsoft.com/office/drawing/2014/main" id="{F4CAFF73-7F37-9F1C-A212-B4A8A37C1F80}"/>
                </a:ext>
              </a:extLst>
            </p:cNvPr>
            <p:cNvSpPr/>
            <p:nvPr/>
          </p:nvSpPr>
          <p:spPr>
            <a:xfrm>
              <a:off x="3428077" y="1851910"/>
              <a:ext cx="97840" cy="101622"/>
            </a:xfrm>
            <a:prstGeom prst="chevron">
              <a:avLst/>
            </a:prstGeom>
            <a:solidFill>
              <a:srgbClr val="E952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燕尾形 56">
              <a:extLst>
                <a:ext uri="{FF2B5EF4-FFF2-40B4-BE49-F238E27FC236}">
                  <a16:creationId xmlns:a16="http://schemas.microsoft.com/office/drawing/2014/main" id="{CC4A52B8-D6BF-0CB2-C498-50C8A5733E3C}"/>
                </a:ext>
              </a:extLst>
            </p:cNvPr>
            <p:cNvSpPr/>
            <p:nvPr/>
          </p:nvSpPr>
          <p:spPr>
            <a:xfrm>
              <a:off x="3512622" y="1851909"/>
              <a:ext cx="97840" cy="101622"/>
            </a:xfrm>
            <a:prstGeom prst="chevron">
              <a:avLst/>
            </a:prstGeom>
            <a:solidFill>
              <a:srgbClr val="E952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3580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9F42F151-47A5-5FDF-F845-31E39D3089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681" y="2589706"/>
            <a:ext cx="10871160" cy="839294"/>
          </a:xfrm>
        </p:spPr>
        <p:txBody>
          <a:bodyPr/>
          <a:lstStyle/>
          <a:p>
            <a:pPr algn="ctr"/>
            <a:r>
              <a:rPr lang="zh-CN" altLang="en-US" i="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罗普司亭用心为</a:t>
            </a:r>
            <a:r>
              <a:rPr lang="en-US" altLang="zh-CN" i="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ITP</a:t>
            </a:r>
            <a:r>
              <a:rPr lang="zh-CN" altLang="en-US" i="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患者书写健康</a:t>
            </a:r>
            <a:br>
              <a:rPr lang="en-US" altLang="zh-CN" i="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4000" b="0" i="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谢 谢 ！</a:t>
            </a:r>
            <a:endParaRPr lang="zh-CN" altLang="en-US" b="0" dirty="0"/>
          </a:p>
        </p:txBody>
      </p:sp>
    </p:spTree>
    <p:extLst>
      <p:ext uri="{BB962C8B-B14F-4D97-AF65-F5344CB8AC3E}">
        <p14:creationId xmlns:p14="http://schemas.microsoft.com/office/powerpoint/2010/main" val="109891799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A934D66-BB76-A68D-DA76-2904ADCD7894}"/>
              </a:ext>
            </a:extLst>
          </p:cNvPr>
          <p:cNvSpPr/>
          <p:nvPr/>
        </p:nvSpPr>
        <p:spPr>
          <a:xfrm rot="2400000">
            <a:off x="5097609" y="2174145"/>
            <a:ext cx="781030" cy="615727"/>
          </a:xfrm>
          <a:prstGeom prst="rect">
            <a:avLst/>
          </a:prstGeom>
          <a:gradFill flip="none" rotWithShape="0">
            <a:gsLst>
              <a:gs pos="0">
                <a:schemeClr val="tx1">
                  <a:lumMod val="75000"/>
                  <a:lumOff val="25000"/>
                  <a:alpha val="8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6E4736CB-6B6A-3879-21AA-3FC0E00E4094}"/>
              </a:ext>
            </a:extLst>
          </p:cNvPr>
          <p:cNvSpPr/>
          <p:nvPr/>
        </p:nvSpPr>
        <p:spPr>
          <a:xfrm>
            <a:off x="4920751" y="1958877"/>
            <a:ext cx="581143" cy="5811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293C099-891A-7340-E322-CB6B9C860B61}"/>
              </a:ext>
            </a:extLst>
          </p:cNvPr>
          <p:cNvSpPr txBox="1"/>
          <p:nvPr/>
        </p:nvSpPr>
        <p:spPr>
          <a:xfrm>
            <a:off x="5768364" y="192478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药品基本信息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2AA583C-4384-C27A-9A87-506C484139C1}"/>
              </a:ext>
            </a:extLst>
          </p:cNvPr>
          <p:cNvSpPr/>
          <p:nvPr/>
        </p:nvSpPr>
        <p:spPr>
          <a:xfrm rot="2400000">
            <a:off x="5097609" y="3230975"/>
            <a:ext cx="781030" cy="615727"/>
          </a:xfrm>
          <a:prstGeom prst="rect">
            <a:avLst/>
          </a:prstGeom>
          <a:gradFill flip="none" rotWithShape="0">
            <a:gsLst>
              <a:gs pos="0">
                <a:schemeClr val="tx1">
                  <a:lumMod val="75000"/>
                  <a:lumOff val="25000"/>
                  <a:alpha val="8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3E434C12-F287-FCCC-2EC4-0AA968B57966}"/>
              </a:ext>
            </a:extLst>
          </p:cNvPr>
          <p:cNvSpPr/>
          <p:nvPr/>
        </p:nvSpPr>
        <p:spPr>
          <a:xfrm>
            <a:off x="4920751" y="3013977"/>
            <a:ext cx="581143" cy="5811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FAF7D95-7808-6FA6-41F7-381A868741B1}"/>
              </a:ext>
            </a:extLst>
          </p:cNvPr>
          <p:cNvSpPr txBox="1"/>
          <p:nvPr/>
        </p:nvSpPr>
        <p:spPr>
          <a:xfrm>
            <a:off x="5768364" y="298827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有效性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1262B35-021E-73EF-3795-65BBA2F91D47}"/>
              </a:ext>
            </a:extLst>
          </p:cNvPr>
          <p:cNvSpPr/>
          <p:nvPr/>
        </p:nvSpPr>
        <p:spPr>
          <a:xfrm rot="2400000">
            <a:off x="5097609" y="4291924"/>
            <a:ext cx="781030" cy="615727"/>
          </a:xfrm>
          <a:prstGeom prst="rect">
            <a:avLst/>
          </a:prstGeom>
          <a:gradFill flip="none" rotWithShape="0">
            <a:gsLst>
              <a:gs pos="0">
                <a:schemeClr val="tx1">
                  <a:lumMod val="75000"/>
                  <a:lumOff val="25000"/>
                  <a:alpha val="8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3237F9EF-8FBC-2A8F-3C73-AA4EB1F21BC4}"/>
              </a:ext>
            </a:extLst>
          </p:cNvPr>
          <p:cNvSpPr/>
          <p:nvPr/>
        </p:nvSpPr>
        <p:spPr>
          <a:xfrm>
            <a:off x="4920751" y="4078703"/>
            <a:ext cx="581143" cy="5811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F8B8ED8-15E0-452A-1D12-383B366299DD}"/>
              </a:ext>
            </a:extLst>
          </p:cNvPr>
          <p:cNvSpPr txBox="1"/>
          <p:nvPr/>
        </p:nvSpPr>
        <p:spPr>
          <a:xfrm>
            <a:off x="9116491" y="295661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创新性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9A23896-FF79-2D60-F3ED-0C483AEB071D}"/>
              </a:ext>
            </a:extLst>
          </p:cNvPr>
          <p:cNvSpPr/>
          <p:nvPr/>
        </p:nvSpPr>
        <p:spPr>
          <a:xfrm rot="2400000">
            <a:off x="8436710" y="2168009"/>
            <a:ext cx="781030" cy="615727"/>
          </a:xfrm>
          <a:prstGeom prst="rect">
            <a:avLst/>
          </a:prstGeom>
          <a:gradFill flip="none" rotWithShape="0">
            <a:gsLst>
              <a:gs pos="0">
                <a:schemeClr val="tx1">
                  <a:lumMod val="75000"/>
                  <a:lumOff val="25000"/>
                  <a:alpha val="8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49BC978D-EC01-CD11-1F78-3BFC172D65D2}"/>
              </a:ext>
            </a:extLst>
          </p:cNvPr>
          <p:cNvSpPr/>
          <p:nvPr/>
        </p:nvSpPr>
        <p:spPr>
          <a:xfrm>
            <a:off x="8259852" y="1954790"/>
            <a:ext cx="581143" cy="5811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DC5C373-29DA-EF1A-2C09-D9549E0F29A4}"/>
              </a:ext>
            </a:extLst>
          </p:cNvPr>
          <p:cNvSpPr txBox="1"/>
          <p:nvPr/>
        </p:nvSpPr>
        <p:spPr>
          <a:xfrm>
            <a:off x="9107465" y="192478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安全性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B17365E-BEA9-CBAC-F936-21DEB7D19EED}"/>
              </a:ext>
            </a:extLst>
          </p:cNvPr>
          <p:cNvSpPr txBox="1"/>
          <p:nvPr/>
        </p:nvSpPr>
        <p:spPr>
          <a:xfrm>
            <a:off x="153607" y="3190454"/>
            <a:ext cx="351286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CONTENT</a:t>
            </a:r>
            <a:endParaRPr lang="zh-CN" altLang="en-US" sz="4800" dirty="0">
              <a:solidFill>
                <a:schemeClr val="bg1"/>
              </a:solidFill>
              <a:latin typeface="Century Gothic" panose="020B0502020202020204" pitchFamily="34" charset="0"/>
              <a:cs typeface="经典综艺体简" panose="02010609000101010101" pitchFamily="49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6072539-6403-2402-FEA0-114FF4D9C3AC}"/>
              </a:ext>
            </a:extLst>
          </p:cNvPr>
          <p:cNvSpPr txBox="1"/>
          <p:nvPr/>
        </p:nvSpPr>
        <p:spPr>
          <a:xfrm>
            <a:off x="153607" y="2155618"/>
            <a:ext cx="351286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目 录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D2F9C6D-6322-55BD-5533-F35E8F5473F2}"/>
              </a:ext>
            </a:extLst>
          </p:cNvPr>
          <p:cNvSpPr txBox="1"/>
          <p:nvPr/>
        </p:nvSpPr>
        <p:spPr>
          <a:xfrm>
            <a:off x="4920751" y="2015765"/>
            <a:ext cx="58114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i="1" dirty="0">
                <a:solidFill>
                  <a:schemeClr val="accent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01</a:t>
            </a:r>
            <a:endParaRPr lang="zh-CN" altLang="en-US" sz="2400" i="1" dirty="0">
              <a:solidFill>
                <a:schemeClr val="accent1"/>
              </a:solidFill>
              <a:latin typeface="Century Gothic" panose="020B0502020202020204" pitchFamily="34" charset="0"/>
              <a:cs typeface="经典综艺体简" panose="02010609000101010101" pitchFamily="49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21B71AB-92A3-4F4C-D311-BD7A105FA54F}"/>
              </a:ext>
            </a:extLst>
          </p:cNvPr>
          <p:cNvSpPr txBox="1"/>
          <p:nvPr/>
        </p:nvSpPr>
        <p:spPr>
          <a:xfrm>
            <a:off x="4920751" y="3071137"/>
            <a:ext cx="58114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i="1" dirty="0">
                <a:solidFill>
                  <a:schemeClr val="accent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03</a:t>
            </a:r>
            <a:endParaRPr lang="zh-CN" altLang="en-US" sz="2400" i="1" dirty="0">
              <a:solidFill>
                <a:schemeClr val="accent1"/>
              </a:solidFill>
              <a:latin typeface="Century Gothic" panose="020B0502020202020204" pitchFamily="34" charset="0"/>
              <a:cs typeface="经典综艺体简" panose="02010609000101010101" pitchFamily="49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905B648-1EEF-CE0B-868F-DBBE88AD2259}"/>
              </a:ext>
            </a:extLst>
          </p:cNvPr>
          <p:cNvSpPr txBox="1"/>
          <p:nvPr/>
        </p:nvSpPr>
        <p:spPr>
          <a:xfrm>
            <a:off x="4920751" y="4138122"/>
            <a:ext cx="58114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i="1" dirty="0">
                <a:solidFill>
                  <a:schemeClr val="accent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05</a:t>
            </a:r>
            <a:endParaRPr lang="zh-CN" altLang="en-US" sz="2400" i="1" dirty="0">
              <a:solidFill>
                <a:schemeClr val="accent1"/>
              </a:solidFill>
              <a:latin typeface="Century Gothic" panose="020B0502020202020204" pitchFamily="34" charset="0"/>
              <a:cs typeface="经典综艺体简" panose="02010609000101010101" pitchFamily="49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23038F5-3F7D-6C6F-1AF6-E0D184429296}"/>
              </a:ext>
            </a:extLst>
          </p:cNvPr>
          <p:cNvSpPr txBox="1"/>
          <p:nvPr/>
        </p:nvSpPr>
        <p:spPr>
          <a:xfrm>
            <a:off x="8259852" y="2023835"/>
            <a:ext cx="58114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i="1" dirty="0">
                <a:solidFill>
                  <a:schemeClr val="accent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02</a:t>
            </a:r>
            <a:endParaRPr lang="zh-CN" altLang="en-US" sz="2400" i="1" dirty="0">
              <a:solidFill>
                <a:schemeClr val="accent1"/>
              </a:solidFill>
              <a:latin typeface="Century Gothic" panose="020B0502020202020204" pitchFamily="34" charset="0"/>
              <a:cs typeface="经典综艺体简" panose="02010609000101010101" pitchFamily="49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0699A7B-F584-A945-6272-FAAC1F0DEF9C}"/>
              </a:ext>
            </a:extLst>
          </p:cNvPr>
          <p:cNvSpPr/>
          <p:nvPr/>
        </p:nvSpPr>
        <p:spPr>
          <a:xfrm rot="2400000">
            <a:off x="8436710" y="3230550"/>
            <a:ext cx="781030" cy="615727"/>
          </a:xfrm>
          <a:prstGeom prst="rect">
            <a:avLst/>
          </a:prstGeom>
          <a:gradFill flip="none" rotWithShape="0">
            <a:gsLst>
              <a:gs pos="0">
                <a:schemeClr val="tx1">
                  <a:lumMod val="75000"/>
                  <a:lumOff val="25000"/>
                  <a:alpha val="8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6B0CF935-B799-02E9-2933-FA877F848415}"/>
              </a:ext>
            </a:extLst>
          </p:cNvPr>
          <p:cNvSpPr/>
          <p:nvPr/>
        </p:nvSpPr>
        <p:spPr>
          <a:xfrm>
            <a:off x="8259852" y="3017331"/>
            <a:ext cx="581143" cy="5811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A0DBD11-2573-578E-F0A5-EBFBE7715B84}"/>
              </a:ext>
            </a:extLst>
          </p:cNvPr>
          <p:cNvSpPr txBox="1"/>
          <p:nvPr/>
        </p:nvSpPr>
        <p:spPr>
          <a:xfrm>
            <a:off x="8259852" y="3086376"/>
            <a:ext cx="58114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i="1" dirty="0">
                <a:solidFill>
                  <a:schemeClr val="accent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04</a:t>
            </a:r>
            <a:endParaRPr lang="zh-CN" altLang="en-US" sz="2400" i="1" dirty="0">
              <a:solidFill>
                <a:schemeClr val="accent1"/>
              </a:solidFill>
              <a:latin typeface="Century Gothic" panose="020B0502020202020204" pitchFamily="34" charset="0"/>
              <a:cs typeface="经典综艺体简" panose="02010609000101010101" pitchFamily="49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4C38ED1-9A60-05AE-CD39-6C6804E97A21}"/>
              </a:ext>
            </a:extLst>
          </p:cNvPr>
          <p:cNvSpPr txBox="1"/>
          <p:nvPr/>
        </p:nvSpPr>
        <p:spPr>
          <a:xfrm>
            <a:off x="5768364" y="424071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公平性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9DBA4121-4C2F-2F6D-1211-31547A9EA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240" y="208679"/>
            <a:ext cx="2141645" cy="6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375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>
            <a:extLst>
              <a:ext uri="{FF2B5EF4-FFF2-40B4-BE49-F238E27FC236}">
                <a16:creationId xmlns:a16="http://schemas.microsoft.com/office/drawing/2014/main" id="{38B52F9E-1B54-20E2-FB41-28FF7954F91B}"/>
              </a:ext>
            </a:extLst>
          </p:cNvPr>
          <p:cNvSpPr/>
          <p:nvPr/>
        </p:nvSpPr>
        <p:spPr>
          <a:xfrm>
            <a:off x="1139184" y="6266637"/>
            <a:ext cx="9924199" cy="591363"/>
          </a:xfrm>
          <a:prstGeom prst="rect">
            <a:avLst/>
          </a:prstGeom>
        </p:spPr>
        <p:txBody>
          <a:bodyPr wrap="square" numCol="2" anchor="ctr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CN" altLang="en-US" sz="7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注射用罗普司亭说明书</a:t>
            </a:r>
            <a:r>
              <a:rPr lang="en-US" altLang="zh-CN" sz="7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sz="7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秦平</a:t>
            </a:r>
            <a:r>
              <a:rPr lang="en-US" altLang="zh-CN" sz="7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,</a:t>
            </a:r>
            <a:r>
              <a:rPr lang="zh-CN" altLang="en-US" sz="7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等 中华血液学杂志</a:t>
            </a:r>
            <a:r>
              <a:rPr lang="en-US" altLang="zh-CN" sz="7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,2016,37(02):89-93.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7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AQVIA</a:t>
            </a:r>
            <a:r>
              <a:rPr lang="zh-CN" altLang="en-US" sz="7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数据</a:t>
            </a:r>
            <a:endParaRPr lang="en-US" altLang="zh-CN" sz="7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7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中华医学会血液学分会血栓与止血学组</a:t>
            </a:r>
            <a:r>
              <a:rPr lang="en-US" altLang="zh-CN" sz="7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.</a:t>
            </a:r>
            <a:r>
              <a:rPr lang="zh-CN" altLang="en-US" sz="7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中华血液学杂志</a:t>
            </a:r>
            <a:r>
              <a:rPr lang="en-US" altLang="zh-CN" sz="7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,2020,41(8):617-623.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700" kern="0" dirty="0">
                <a:solidFill>
                  <a:srgbClr val="808080"/>
                </a:solidFill>
                <a:effectLst/>
                <a:latin typeface="微软雅黑" panose="020B0503020204020204" pitchFamily="34" charset="-122"/>
                <a:ea typeface="等线" panose="02010600030101010101" pitchFamily="2" charset="-122"/>
                <a:cs typeface="Segoe UI" panose="020B0502040204020203" pitchFamily="34" charset="0"/>
              </a:rPr>
              <a:t>Mazza P, et al. Ann </a:t>
            </a:r>
            <a:r>
              <a:rPr lang="en-US" altLang="zh-CN" sz="700" kern="0" dirty="0" err="1">
                <a:solidFill>
                  <a:srgbClr val="808080"/>
                </a:solidFill>
                <a:effectLst/>
                <a:latin typeface="微软雅黑" panose="020B0503020204020204" pitchFamily="34" charset="-122"/>
                <a:ea typeface="等线" panose="02010600030101010101" pitchFamily="2" charset="-122"/>
                <a:cs typeface="Segoe UI" panose="020B0502040204020203" pitchFamily="34" charset="0"/>
              </a:rPr>
              <a:t>Hematol</a:t>
            </a:r>
            <a:r>
              <a:rPr lang="en-US" altLang="zh-CN" sz="700" kern="0" dirty="0">
                <a:solidFill>
                  <a:srgbClr val="808080"/>
                </a:solidFill>
                <a:effectLst/>
                <a:latin typeface="微软雅黑" panose="020B0503020204020204" pitchFamily="34" charset="-122"/>
                <a:ea typeface="等线" panose="02010600030101010101" pitchFamily="2" charset="-122"/>
                <a:cs typeface="Segoe UI" panose="020B0502040204020203" pitchFamily="34" charset="0"/>
              </a:rPr>
              <a:t>. 2016 Jan;95(2):239-44.</a:t>
            </a:r>
          </a:p>
          <a:p>
            <a:pPr marL="342900" indent="-342900">
              <a:buFont typeface="+mj-lt"/>
              <a:buAutoNum type="arabicPeriod"/>
            </a:pPr>
            <a:r>
              <a:rPr lang="en" altLang="zh-CN" sz="700" kern="0" dirty="0">
                <a:solidFill>
                  <a:srgbClr val="808080"/>
                </a:solidFill>
                <a:latin typeface="微软雅黑" panose="020B0503020204020204" pitchFamily="34" charset="-122"/>
                <a:ea typeface="等线" panose="02010600030101010101" pitchFamily="2" charset="-122"/>
                <a:cs typeface="Segoe UI" panose="020B0502040204020203" pitchFamily="34" charset="0"/>
              </a:rPr>
              <a:t>Qi J, et</a:t>
            </a:r>
            <a:r>
              <a:rPr lang="zh-CN" altLang="en-US" sz="700" kern="0" dirty="0">
                <a:solidFill>
                  <a:srgbClr val="808080"/>
                </a:solidFill>
                <a:latin typeface="微软雅黑" panose="020B0503020204020204" pitchFamily="34" charset="-122"/>
                <a:ea typeface="等线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en-US" altLang="zh-CN" sz="700" kern="0" dirty="0">
                <a:solidFill>
                  <a:srgbClr val="808080"/>
                </a:solidFill>
                <a:latin typeface="微软雅黑" panose="020B0503020204020204" pitchFamily="34" charset="-122"/>
                <a:ea typeface="等线" panose="02010600030101010101" pitchFamily="2" charset="-122"/>
                <a:cs typeface="Segoe UI" panose="020B0502040204020203" pitchFamily="34" charset="0"/>
              </a:rPr>
              <a:t>al</a:t>
            </a:r>
            <a:r>
              <a:rPr lang="en" altLang="zh-CN" sz="700" kern="0" dirty="0">
                <a:solidFill>
                  <a:srgbClr val="808080"/>
                </a:solidFill>
                <a:latin typeface="微软雅黑" panose="020B0503020204020204" pitchFamily="34" charset="-122"/>
                <a:ea typeface="等线" panose="02010600030101010101" pitchFamily="2" charset="-122"/>
                <a:cs typeface="Segoe UI" panose="020B0502040204020203" pitchFamily="34" charset="0"/>
              </a:rPr>
              <a:t>. Clin Pharmacol Drug Dev. 2022 Mar;11(3):379-387</a:t>
            </a:r>
          </a:p>
          <a:p>
            <a:pPr marL="342900" indent="-342900">
              <a:buFont typeface="+mj-lt"/>
              <a:buAutoNum type="arabicPeriod"/>
            </a:pPr>
            <a:r>
              <a:rPr lang="en" altLang="zh-CN" sz="700" kern="0" dirty="0">
                <a:solidFill>
                  <a:srgbClr val="808080"/>
                </a:solidFill>
                <a:latin typeface="微软雅黑" panose="020B0503020204020204" pitchFamily="34" charset="-122"/>
                <a:ea typeface="等线" panose="02010600030101010101" pitchFamily="2" charset="-122"/>
                <a:cs typeface="Segoe UI" panose="020B0502040204020203" pitchFamily="34" charset="0"/>
              </a:rPr>
              <a:t>Chang Hyun Nam</a:t>
            </a:r>
            <a:r>
              <a:rPr lang="en-US" altLang="zh-CN" sz="700" kern="0" dirty="0">
                <a:solidFill>
                  <a:srgbClr val="808080"/>
                </a:solidFill>
                <a:latin typeface="微软雅黑" panose="020B0503020204020204" pitchFamily="34" charset="-122"/>
                <a:ea typeface="等线" panose="02010600030101010101" pitchFamily="2" charset="-122"/>
                <a:cs typeface="Segoe UI" panose="020B0502040204020203" pitchFamily="34" charset="0"/>
              </a:rPr>
              <a:t>,et</a:t>
            </a:r>
            <a:r>
              <a:rPr lang="zh-CN" altLang="en-US" sz="700" kern="0" dirty="0">
                <a:solidFill>
                  <a:srgbClr val="808080"/>
                </a:solidFill>
                <a:latin typeface="微软雅黑" panose="020B0503020204020204" pitchFamily="34" charset="-122"/>
                <a:ea typeface="等线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en-US" altLang="zh-CN" sz="700" kern="0" dirty="0">
                <a:solidFill>
                  <a:srgbClr val="808080"/>
                </a:solidFill>
                <a:latin typeface="微软雅黑" panose="020B0503020204020204" pitchFamily="34" charset="-122"/>
                <a:ea typeface="等线" panose="02010600030101010101" pitchFamily="2" charset="-122"/>
                <a:cs typeface="Segoe UI" panose="020B0502040204020203" pitchFamily="34" charset="0"/>
              </a:rPr>
              <a:t>al.</a:t>
            </a:r>
            <a:r>
              <a:rPr lang="zh-CN" altLang="en-US" sz="700" kern="0" dirty="0">
                <a:solidFill>
                  <a:srgbClr val="808080"/>
                </a:solidFill>
                <a:latin typeface="微软雅黑" panose="020B0503020204020204" pitchFamily="34" charset="-122"/>
                <a:ea typeface="等线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en" altLang="zh-CN" sz="700" kern="0" dirty="0">
                <a:solidFill>
                  <a:srgbClr val="808080"/>
                </a:solidFill>
                <a:latin typeface="微软雅黑" panose="020B0503020204020204" pitchFamily="34" charset="-122"/>
                <a:ea typeface="等线" panose="02010600030101010101" pitchFamily="2" charset="-122"/>
                <a:cs typeface="Segoe UI" panose="020B0502040204020203" pitchFamily="34" charset="0"/>
              </a:rPr>
              <a:t>Blood Res 2021; 56(3): 202-204</a:t>
            </a:r>
            <a:r>
              <a:rPr lang="en-US" altLang="zh-CN" sz="700" kern="0" dirty="0">
                <a:solidFill>
                  <a:srgbClr val="808080"/>
                </a:solidFill>
                <a:latin typeface="微软雅黑" panose="020B0503020204020204" pitchFamily="34" charset="-122"/>
                <a:ea typeface="等线" panose="02010600030101010101" pitchFamily="2" charset="-122"/>
                <a:cs typeface="Segoe UI" panose="020B0502040204020203" pitchFamily="34" charset="0"/>
              </a:rPr>
              <a:t> </a:t>
            </a:r>
            <a:endParaRPr lang="zh-CN" altLang="zh-CN" sz="700" kern="0" dirty="0">
              <a:solidFill>
                <a:srgbClr val="808080"/>
              </a:solidFill>
              <a:latin typeface="微软雅黑" panose="020B0503020204020204" pitchFamily="34" charset="-122"/>
              <a:ea typeface="等线" panose="02010600030101010101" pitchFamily="2" charset="-122"/>
              <a:cs typeface="Segoe UI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700" kern="0" dirty="0">
              <a:solidFill>
                <a:srgbClr val="808080"/>
              </a:solidFill>
              <a:latin typeface="微软雅黑" panose="020B0503020204020204" pitchFamily="34" charset="-122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8D7A40B-0F0F-110F-7A24-163D88EC8C86}"/>
              </a:ext>
            </a:extLst>
          </p:cNvPr>
          <p:cNvSpPr txBox="1"/>
          <p:nvPr/>
        </p:nvSpPr>
        <p:spPr>
          <a:xfrm>
            <a:off x="7252488" y="1602935"/>
            <a:ext cx="45449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zh-CN" altLang="en-US" sz="1400" spc="300" dirty="0">
                <a:solidFill>
                  <a:srgbClr val="0263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原发免疫性血小板减少症</a:t>
            </a:r>
            <a:r>
              <a:rPr lang="zh-CN" altLang="en-US" sz="1400" spc="300" dirty="0">
                <a:solidFill>
                  <a:srgbClr val="0263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是慢性病，病程长，</a:t>
            </a:r>
            <a:r>
              <a:rPr kumimoji="1" lang="zh-CN" altLang="en-US" sz="1400" spc="300" dirty="0">
                <a:solidFill>
                  <a:srgbClr val="0263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复发率高，二线治疗</a:t>
            </a:r>
            <a:r>
              <a:rPr kumimoji="1" lang="en-US" altLang="zh-CN" sz="1400" spc="300" dirty="0">
                <a:solidFill>
                  <a:srgbClr val="0263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TPO</a:t>
            </a:r>
            <a:r>
              <a:rPr kumimoji="1" lang="zh-CN" altLang="en-US" sz="1400" spc="300" dirty="0">
                <a:solidFill>
                  <a:srgbClr val="0263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受体激动剂序贯治疗，需要更多种类升血小板药物满足临床治疗选择。</a:t>
            </a:r>
            <a:endParaRPr kumimoji="1" lang="en-US" altLang="zh-CN" sz="1400" spc="300" dirty="0">
              <a:solidFill>
                <a:srgbClr val="02638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en-US" altLang="zh-CN" sz="1400" spc="300" dirty="0">
              <a:solidFill>
                <a:srgbClr val="02638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zh-CN" altLang="en-US" sz="1400" spc="300" dirty="0">
                <a:solidFill>
                  <a:srgbClr val="0263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复发难治患者约占</a:t>
            </a:r>
            <a:r>
              <a:rPr lang="en-US" altLang="zh-CN" sz="1400" b="1" spc="300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1/3</a:t>
            </a:r>
            <a:r>
              <a:rPr lang="en-US" altLang="zh-CN" sz="1400" b="1" spc="300" baseline="30000" dirty="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kumimoji="1" lang="zh-CN" altLang="en-US" sz="1400" spc="300" dirty="0">
                <a:solidFill>
                  <a:srgbClr val="0263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，这类患者治疗有效率低，经过多种药物治疗复发后，亟需其他安全性更好，快速和强效升血小板的药物，提高患者生活质量。</a:t>
            </a:r>
            <a:endParaRPr kumimoji="1" lang="en-US" altLang="zh-CN" sz="1400" spc="300" dirty="0">
              <a:solidFill>
                <a:srgbClr val="02638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en-US" altLang="zh-CN" sz="1400" spc="300" dirty="0">
              <a:solidFill>
                <a:srgbClr val="02638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1FB331AC-1181-D031-4595-350D6A940435}"/>
              </a:ext>
            </a:extLst>
          </p:cNvPr>
          <p:cNvGrpSpPr/>
          <p:nvPr/>
        </p:nvGrpSpPr>
        <p:grpSpPr>
          <a:xfrm>
            <a:off x="7243784" y="1074733"/>
            <a:ext cx="1724518" cy="431930"/>
            <a:chOff x="-2933910" y="1324857"/>
            <a:chExt cx="1332540" cy="534237"/>
          </a:xfrm>
          <a:solidFill>
            <a:srgbClr val="EA5504"/>
          </a:solidFill>
        </p:grpSpPr>
        <p:sp>
          <p:nvSpPr>
            <p:cNvPr id="15" name="圆角矩形 11">
              <a:extLst>
                <a:ext uri="{FF2B5EF4-FFF2-40B4-BE49-F238E27FC236}">
                  <a16:creationId xmlns:a16="http://schemas.microsoft.com/office/drawing/2014/main" id="{4CC0DA9C-F507-6E10-92CA-413F8BD45DBF}"/>
                </a:ext>
              </a:extLst>
            </p:cNvPr>
            <p:cNvSpPr/>
            <p:nvPr/>
          </p:nvSpPr>
          <p:spPr>
            <a:xfrm>
              <a:off x="-2933910" y="1324857"/>
              <a:ext cx="1332540" cy="53423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32B5A75F-DF5E-1B21-9D92-39CBF9B89B9D}"/>
                </a:ext>
              </a:extLst>
            </p:cNvPr>
            <p:cNvSpPr txBox="1"/>
            <p:nvPr/>
          </p:nvSpPr>
          <p:spPr>
            <a:xfrm>
              <a:off x="-2873706" y="1382604"/>
              <a:ext cx="1272336" cy="418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未被满足需求</a:t>
              </a:r>
            </a:p>
          </p:txBody>
        </p:sp>
      </p:grpSp>
      <p:sp>
        <p:nvSpPr>
          <p:cNvPr id="17" name="任意多边形 50">
            <a:extLst>
              <a:ext uri="{FF2B5EF4-FFF2-40B4-BE49-F238E27FC236}">
                <a16:creationId xmlns:a16="http://schemas.microsoft.com/office/drawing/2014/main" id="{A54C597B-7C83-B2CC-B8C3-5D33B25E0F0E}"/>
              </a:ext>
            </a:extLst>
          </p:cNvPr>
          <p:cNvSpPr/>
          <p:nvPr/>
        </p:nvSpPr>
        <p:spPr>
          <a:xfrm>
            <a:off x="655320" y="426720"/>
            <a:ext cx="1143000" cy="1112520"/>
          </a:xfrm>
          <a:custGeom>
            <a:avLst/>
            <a:gdLst>
              <a:gd name="connsiteX0" fmla="*/ 1143000 w 1143000"/>
              <a:gd name="connsiteY0" fmla="*/ 548640 h 1112520"/>
              <a:gd name="connsiteX1" fmla="*/ 472440 w 1143000"/>
              <a:gd name="connsiteY1" fmla="*/ 1112520 h 1112520"/>
              <a:gd name="connsiteX2" fmla="*/ 0 w 1143000"/>
              <a:gd name="connsiteY2" fmla="*/ 640080 h 1112520"/>
              <a:gd name="connsiteX3" fmla="*/ 586740 w 1143000"/>
              <a:gd name="connsiteY3" fmla="*/ 0 h 1112520"/>
              <a:gd name="connsiteX4" fmla="*/ 1143000 w 1143000"/>
              <a:gd name="connsiteY4" fmla="*/ 54864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12520">
                <a:moveTo>
                  <a:pt x="1143000" y="548640"/>
                </a:moveTo>
                <a:lnTo>
                  <a:pt x="472440" y="1112520"/>
                </a:lnTo>
                <a:lnTo>
                  <a:pt x="0" y="640080"/>
                </a:lnTo>
                <a:lnTo>
                  <a:pt x="586740" y="0"/>
                </a:lnTo>
                <a:lnTo>
                  <a:pt x="1143000" y="548640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57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8" name="任意多边形 51">
            <a:extLst>
              <a:ext uri="{FF2B5EF4-FFF2-40B4-BE49-F238E27FC236}">
                <a16:creationId xmlns:a16="http://schemas.microsoft.com/office/drawing/2014/main" id="{6E7D8415-2145-9D72-08BE-1F2D33D75891}"/>
              </a:ext>
            </a:extLst>
          </p:cNvPr>
          <p:cNvSpPr/>
          <p:nvPr/>
        </p:nvSpPr>
        <p:spPr>
          <a:xfrm rot="19421727" flipH="1">
            <a:off x="442098" y="207302"/>
            <a:ext cx="865231" cy="851392"/>
          </a:xfrm>
          <a:custGeom>
            <a:avLst/>
            <a:gdLst>
              <a:gd name="connsiteX0" fmla="*/ 7433887 w 15105456"/>
              <a:gd name="connsiteY0" fmla="*/ 268 h 14863851"/>
              <a:gd name="connsiteX1" fmla="*/ 1667178 w 15105456"/>
              <a:gd name="connsiteY1" fmla="*/ 4920872 h 14863851"/>
              <a:gd name="connsiteX2" fmla="*/ 150574 w 15105456"/>
              <a:gd name="connsiteY2" fmla="*/ 11662331 h 14863851"/>
              <a:gd name="connsiteX3" fmla="*/ 159932 w 15105456"/>
              <a:gd name="connsiteY3" fmla="*/ 11692695 h 14863851"/>
              <a:gd name="connsiteX4" fmla="*/ 165780 w 15105456"/>
              <a:gd name="connsiteY4" fmla="*/ 11728888 h 14863851"/>
              <a:gd name="connsiteX5" fmla="*/ 7547446 w 15105456"/>
              <a:gd name="connsiteY5" fmla="*/ 14863851 h 14863851"/>
              <a:gd name="connsiteX6" fmla="*/ 14881926 w 15105456"/>
              <a:gd name="connsiteY6" fmla="*/ 11903648 h 14863851"/>
              <a:gd name="connsiteX7" fmla="*/ 14909761 w 15105456"/>
              <a:gd name="connsiteY7" fmla="*/ 11800558 h 14863851"/>
              <a:gd name="connsiteX8" fmla="*/ 14923904 w 15105456"/>
              <a:gd name="connsiteY8" fmla="*/ 11761043 h 14863851"/>
              <a:gd name="connsiteX9" fmla="*/ 13310172 w 15105456"/>
              <a:gd name="connsiteY9" fmla="*/ 4851018 h 14863851"/>
              <a:gd name="connsiteX10" fmla="*/ 8234354 w 15105456"/>
              <a:gd name="connsiteY10" fmla="*/ 162370 h 14863851"/>
              <a:gd name="connsiteX11" fmla="*/ 8119928 w 15105456"/>
              <a:gd name="connsiteY11" fmla="*/ 136115 h 14863851"/>
              <a:gd name="connsiteX12" fmla="*/ 8105217 w 15105456"/>
              <a:gd name="connsiteY12" fmla="*/ 129095 h 14863851"/>
              <a:gd name="connsiteX13" fmla="*/ 7433887 w 15105456"/>
              <a:gd name="connsiteY13" fmla="*/ 268 h 1486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05456" h="14863851">
                <a:moveTo>
                  <a:pt x="7433887" y="268"/>
                </a:moveTo>
                <a:cubicBezTo>
                  <a:pt x="5721391" y="-26383"/>
                  <a:pt x="3342882" y="1936394"/>
                  <a:pt x="1667178" y="4920872"/>
                </a:cubicBezTo>
                <a:cubicBezTo>
                  <a:pt x="239727" y="7463205"/>
                  <a:pt x="-289215" y="10054975"/>
                  <a:pt x="150574" y="11662331"/>
                </a:cubicBezTo>
                <a:lnTo>
                  <a:pt x="159932" y="11692695"/>
                </a:lnTo>
                <a:lnTo>
                  <a:pt x="165780" y="11728888"/>
                </a:lnTo>
                <a:cubicBezTo>
                  <a:pt x="545757" y="13489750"/>
                  <a:pt x="3705628" y="14863851"/>
                  <a:pt x="7547446" y="14863851"/>
                </a:cubicBezTo>
                <a:cubicBezTo>
                  <a:pt x="11261203" y="14863851"/>
                  <a:pt x="14337719" y="13579830"/>
                  <a:pt x="14881926" y="11903648"/>
                </a:cubicBezTo>
                <a:lnTo>
                  <a:pt x="14909761" y="11800558"/>
                </a:lnTo>
                <a:lnTo>
                  <a:pt x="14923904" y="11761043"/>
                </a:lnTo>
                <a:cubicBezTo>
                  <a:pt x="15434087" y="10162959"/>
                  <a:pt x="14860547" y="7468785"/>
                  <a:pt x="13310172" y="4851018"/>
                </a:cubicBezTo>
                <a:cubicBezTo>
                  <a:pt x="11824395" y="2342324"/>
                  <a:pt x="9845883" y="586608"/>
                  <a:pt x="8234354" y="162370"/>
                </a:cubicBezTo>
                <a:lnTo>
                  <a:pt x="8119928" y="136115"/>
                </a:lnTo>
                <a:lnTo>
                  <a:pt x="8105217" y="129095"/>
                </a:lnTo>
                <a:cubicBezTo>
                  <a:pt x="7896733" y="46048"/>
                  <a:pt x="7671734" y="3970"/>
                  <a:pt x="7433887" y="2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79DD3D1-35DD-1AA6-A007-47B14C7CA136}"/>
              </a:ext>
            </a:extLst>
          </p:cNvPr>
          <p:cNvSpPr txBox="1"/>
          <p:nvPr/>
        </p:nvSpPr>
        <p:spPr>
          <a:xfrm>
            <a:off x="1609419" y="510351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注射用罗普司亭药品基本信息</a:t>
            </a:r>
          </a:p>
        </p:txBody>
      </p: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F47F5BEB-3DEC-4D3D-BB4B-7AC09558A0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31361"/>
              </p:ext>
            </p:extLst>
          </p:nvPr>
        </p:nvGraphicFramePr>
        <p:xfrm>
          <a:off x="1128617" y="1176477"/>
          <a:ext cx="5914665" cy="5090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09552">
                  <a:extLst>
                    <a:ext uri="{9D8B030D-6E8A-4147-A177-3AD203B41FA5}">
                      <a16:colId xmlns:a16="http://schemas.microsoft.com/office/drawing/2014/main" val="2962753742"/>
                    </a:ext>
                  </a:extLst>
                </a:gridCol>
                <a:gridCol w="4005113">
                  <a:extLst>
                    <a:ext uri="{9D8B030D-6E8A-4147-A177-3AD203B41FA5}">
                      <a16:colId xmlns:a16="http://schemas.microsoft.com/office/drawing/2014/main" val="2444828695"/>
                    </a:ext>
                  </a:extLst>
                </a:gridCol>
              </a:tblGrid>
              <a:tr h="37111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chemeClr val="bg1"/>
                          </a:solidFill>
                        </a:rPr>
                        <a:t>项目</a:t>
                      </a:r>
                      <a:endParaRPr lang="zh-CN" altLang="en-US" sz="2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A55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chemeClr val="bg1"/>
                          </a:solidFill>
                        </a:rPr>
                        <a:t>说明</a:t>
                      </a:r>
                      <a:endParaRPr lang="zh-CN" altLang="en-US" sz="2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A55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256031"/>
                  </a:ext>
                </a:extLst>
              </a:tr>
              <a:tr h="256924">
                <a:tc>
                  <a:txBody>
                    <a:bodyPr/>
                    <a:lstStyle/>
                    <a:p>
                      <a:pPr algn="l"/>
                      <a:r>
                        <a:rPr kumimoji="1" lang="zh-CN" altLang="en-US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通用名</a:t>
                      </a:r>
                      <a:endParaRPr lang="zh-CN" altLang="en-US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注射用罗普司亭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5284771"/>
                  </a:ext>
                </a:extLst>
              </a:tr>
              <a:tr h="256924">
                <a:tc>
                  <a:txBody>
                    <a:bodyPr/>
                    <a:lstStyle/>
                    <a:p>
                      <a:pPr algn="l"/>
                      <a:r>
                        <a:rPr kumimoji="1" lang="zh-CN" altLang="en-US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注册规格</a:t>
                      </a:r>
                      <a:endParaRPr lang="zh-CN" altLang="en-US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250μg/</a:t>
                      </a:r>
                      <a:r>
                        <a:rPr lang="zh-CN" alt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瓶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1998029"/>
                  </a:ext>
                </a:extLst>
              </a:tr>
              <a:tr h="256924">
                <a:tc>
                  <a:txBody>
                    <a:bodyPr/>
                    <a:lstStyle/>
                    <a:p>
                      <a:pPr algn="l"/>
                      <a:r>
                        <a:rPr kumimoji="1" lang="zh-CN" altLang="en-US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中国大陆首次上市时间</a:t>
                      </a:r>
                      <a:endParaRPr lang="zh-CN" altLang="en-US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2022</a:t>
                      </a:r>
                      <a:r>
                        <a:rPr lang="zh-CN" alt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07</a:t>
                      </a:r>
                      <a:r>
                        <a:rPr lang="zh-CN" alt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5209091"/>
                  </a:ext>
                </a:extLst>
              </a:tr>
              <a:tr h="428207">
                <a:tc>
                  <a:txBody>
                    <a:bodyPr/>
                    <a:lstStyle/>
                    <a:p>
                      <a:pPr algn="l"/>
                      <a:r>
                        <a:rPr kumimoji="1" lang="zh-CN" altLang="en-US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目前大陆地区</a:t>
                      </a:r>
                      <a:endParaRPr kumimoji="1" lang="en-US" altLang="zh-CN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/>
                      <a:r>
                        <a:rPr kumimoji="1" lang="zh-CN" altLang="en-US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同通用名药品的上市情况</a:t>
                      </a:r>
                      <a:endParaRPr lang="zh-CN" altLang="en-US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4293664"/>
                  </a:ext>
                </a:extLst>
              </a:tr>
              <a:tr h="428207">
                <a:tc>
                  <a:txBody>
                    <a:bodyPr/>
                    <a:lstStyle/>
                    <a:p>
                      <a:pPr algn="l"/>
                      <a:r>
                        <a:rPr kumimoji="1" lang="zh-CN" altLang="en-US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全球首个上市国家</a:t>
                      </a:r>
                      <a:r>
                        <a:rPr kumimoji="1" lang="en-US" altLang="zh-CN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1" lang="zh-CN" altLang="en-US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地区及上市时间</a:t>
                      </a:r>
                      <a:endParaRPr lang="zh-CN" altLang="en-US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2008</a:t>
                      </a:r>
                      <a:r>
                        <a:rPr lang="zh-CN" alt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月，澳大利亚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7479682"/>
                  </a:ext>
                </a:extLst>
              </a:tr>
              <a:tr h="256924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1" spc="3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是否为</a:t>
                      </a:r>
                      <a:r>
                        <a:rPr lang="en-US" altLang="zh-CN" sz="1200" b="1" spc="3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OCT</a:t>
                      </a:r>
                      <a:r>
                        <a:rPr lang="zh-CN" altLang="en-US" sz="1200" b="1" spc="3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药品</a:t>
                      </a:r>
                      <a:endParaRPr lang="zh-CN" altLang="en-US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1977792"/>
                  </a:ext>
                </a:extLst>
              </a:tr>
              <a:tr h="256924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1" spc="3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参照药品建议</a:t>
                      </a:r>
                      <a:endParaRPr lang="zh-CN" altLang="en-US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艾曲泊帕乙醇胺片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6314582"/>
                  </a:ext>
                </a:extLst>
              </a:tr>
              <a:tr h="428207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1" kern="1200" spc="3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国家医保目录内同类药品</a:t>
                      </a:r>
                      <a:endParaRPr lang="zh-CN" altLang="en-US" sz="1200" b="1" kern="1200" spc="300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重组人血小板生成素、艾曲泊帕乙醇胺片、海曲泊帕乙醇胺片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2649967"/>
                  </a:ext>
                </a:extLst>
              </a:tr>
              <a:tr h="5566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200" b="1" spc="3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适应症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zh-CN" alt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本品适用于对其他治疗（例如皮质类固醇、免疫球蛋白）治疗反应不佳的成人（≥</a:t>
                      </a:r>
                      <a:r>
                        <a:rPr kumimoji="1" lang="en-US" altLang="zh-CN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</a:t>
                      </a:r>
                      <a:r>
                        <a:rPr kumimoji="1" lang="zh-CN" alt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周岁）慢性原发免疫性血小板减少症（</a:t>
                      </a:r>
                      <a:r>
                        <a:rPr kumimoji="1" lang="en-US" altLang="zh-CN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ITP</a:t>
                      </a:r>
                      <a:r>
                        <a:rPr kumimoji="1" lang="zh-CN" alt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）患者</a:t>
                      </a:r>
                      <a:r>
                        <a:rPr kumimoji="1" lang="en-US" altLang="zh-CN" sz="1100" b="0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1" lang="zh-CN" alt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lang="zh-CN" altLang="en-US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172447"/>
                  </a:ext>
                </a:extLst>
              </a:tr>
              <a:tr h="713679">
                <a:tc>
                  <a:txBody>
                    <a:bodyPr/>
                    <a:lstStyle/>
                    <a:p>
                      <a:pPr algn="l"/>
                      <a:r>
                        <a:rPr kumimoji="1" lang="zh-CN" altLang="en-US" sz="1200" b="1" spc="3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疾病基本情况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原发免疫性血小板减少症是一种获得性自身免疫性出血性疾病，成人</a:t>
                      </a:r>
                      <a:r>
                        <a:rPr kumimoji="1" lang="en" altLang="zh-CN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ITP</a:t>
                      </a:r>
                      <a:r>
                        <a:rPr kumimoji="1" lang="zh-CN" alt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年发病率为</a:t>
                      </a:r>
                      <a:r>
                        <a:rPr kumimoji="1" lang="en-US" altLang="zh-CN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5/10</a:t>
                      </a:r>
                      <a:r>
                        <a:rPr kumimoji="1" lang="zh-CN" alt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</a:t>
                      </a:r>
                      <a:r>
                        <a:rPr kumimoji="1" lang="en-US" altLang="zh-CN" sz="1100" b="0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1" lang="en-US" altLang="zh-CN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kumimoji="1" lang="zh-CN" alt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患者人数约</a:t>
                      </a:r>
                      <a:r>
                        <a:rPr kumimoji="1" lang="en-US" altLang="zh-CN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55</a:t>
                      </a:r>
                      <a:r>
                        <a:rPr kumimoji="1" lang="zh-CN" alt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万人，确诊患者数约</a:t>
                      </a:r>
                      <a:r>
                        <a:rPr kumimoji="1" lang="en-US" altLang="zh-CN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29.8</a:t>
                      </a:r>
                      <a:r>
                        <a:rPr kumimoji="1" lang="zh-CN" alt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万，</a:t>
                      </a:r>
                      <a:r>
                        <a:rPr lang="zh-CN" alt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使用</a:t>
                      </a:r>
                      <a:r>
                        <a:rPr lang="en-US" altLang="zh-CN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TPO</a:t>
                      </a:r>
                      <a:r>
                        <a:rPr lang="zh-CN" alt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的人数</a:t>
                      </a:r>
                      <a:r>
                        <a:rPr lang="en-US" altLang="zh-CN" sz="11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8.2</a:t>
                      </a:r>
                      <a:r>
                        <a:rPr lang="zh-CN" altLang="en-US" sz="11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</a:t>
                      </a:r>
                      <a:r>
                        <a:rPr kumimoji="1" lang="en-US" altLang="zh-CN" sz="1100" b="0" u="none" strike="noStrike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1" lang="zh-CN" alt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r>
                        <a:rPr kumimoji="1" lang="en-US" altLang="zh-CN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r>
                        <a:rPr kumimoji="1" lang="zh-CN" alt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岁以上老年人是高发群体，发病率</a:t>
                      </a:r>
                      <a:r>
                        <a:rPr kumimoji="1" lang="en-US" altLang="zh-CN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13.7/10</a:t>
                      </a:r>
                      <a:r>
                        <a:rPr kumimoji="1" lang="zh-CN" alt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</a:t>
                      </a:r>
                      <a:r>
                        <a:rPr kumimoji="1" lang="en-US" altLang="zh-CN" sz="1100" b="0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kumimoji="1" lang="zh-CN" alt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6543711"/>
                  </a:ext>
                </a:extLst>
              </a:tr>
              <a:tr h="5566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200" b="1" spc="3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用法用量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zh-CN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推荐起始给药剂量为</a:t>
                      </a:r>
                      <a:r>
                        <a:rPr kumimoji="1" lang="en-US" altLang="zh-CN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1" lang="zh-CN" altLang="zh-CN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μ</a:t>
                      </a:r>
                      <a:r>
                        <a:rPr kumimoji="1" lang="en-US" altLang="zh-CN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g/kg</a:t>
                      </a:r>
                      <a:r>
                        <a:rPr kumimoji="1" lang="zh-CN" altLang="zh-CN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，每周皮下给药</a:t>
                      </a:r>
                      <a:r>
                        <a:rPr kumimoji="1" lang="en-US" altLang="zh-CN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1" lang="zh-CN" altLang="zh-CN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次。此后每周评估一次血小板计数，根据血小板计数、症状适当增减给药量，最大给药量为每周</a:t>
                      </a:r>
                      <a:r>
                        <a:rPr kumimoji="1" lang="en-US" altLang="zh-CN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1" lang="zh-CN" altLang="zh-CN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</a:t>
                      </a:r>
                      <a:r>
                        <a:rPr kumimoji="1" lang="en-US" altLang="zh-CN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kumimoji="1" lang="zh-CN" altLang="zh-CN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μ</a:t>
                      </a:r>
                      <a:r>
                        <a:rPr kumimoji="1" lang="en-US" altLang="zh-CN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g/kg</a:t>
                      </a:r>
                      <a:r>
                        <a:rPr kumimoji="1" lang="en-US" altLang="zh-CN" sz="1100" b="0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1</a:t>
                      </a:r>
                      <a:r>
                        <a:rPr kumimoji="1" lang="zh-CN" altLang="zh-CN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 </a:t>
                      </a:r>
                      <a:endParaRPr kumimoji="1" lang="zh-CN" altLang="en-US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5051049"/>
                  </a:ext>
                </a:extLst>
              </a:tr>
            </a:tbl>
          </a:graphicData>
        </a:graphic>
      </p:graphicFrame>
      <p:grpSp>
        <p:nvGrpSpPr>
          <p:cNvPr id="3" name="组合 2">
            <a:extLst>
              <a:ext uri="{FF2B5EF4-FFF2-40B4-BE49-F238E27FC236}">
                <a16:creationId xmlns:a16="http://schemas.microsoft.com/office/drawing/2014/main" id="{2A0D2158-05B9-82D1-BDE6-1B44BA19649B}"/>
              </a:ext>
            </a:extLst>
          </p:cNvPr>
          <p:cNvGrpSpPr/>
          <p:nvPr/>
        </p:nvGrpSpPr>
        <p:grpSpPr>
          <a:xfrm>
            <a:off x="6373578" y="717075"/>
            <a:ext cx="612849" cy="206307"/>
            <a:chOff x="3343532" y="1851909"/>
            <a:chExt cx="266930" cy="101623"/>
          </a:xfrm>
        </p:grpSpPr>
        <p:sp>
          <p:nvSpPr>
            <p:cNvPr id="22" name="燕尾形 54">
              <a:extLst>
                <a:ext uri="{FF2B5EF4-FFF2-40B4-BE49-F238E27FC236}">
                  <a16:creationId xmlns:a16="http://schemas.microsoft.com/office/drawing/2014/main" id="{E95964D9-F818-725B-36B2-D234C1F20AF3}"/>
                </a:ext>
              </a:extLst>
            </p:cNvPr>
            <p:cNvSpPr/>
            <p:nvPr/>
          </p:nvSpPr>
          <p:spPr>
            <a:xfrm>
              <a:off x="3343532" y="1851910"/>
              <a:ext cx="97840" cy="101622"/>
            </a:xfrm>
            <a:prstGeom prst="chevron">
              <a:avLst/>
            </a:prstGeom>
            <a:solidFill>
              <a:srgbClr val="EA55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燕尾形 55">
              <a:extLst>
                <a:ext uri="{FF2B5EF4-FFF2-40B4-BE49-F238E27FC236}">
                  <a16:creationId xmlns:a16="http://schemas.microsoft.com/office/drawing/2014/main" id="{3097055F-EE1B-B97D-AC61-272F813EA456}"/>
                </a:ext>
              </a:extLst>
            </p:cNvPr>
            <p:cNvSpPr/>
            <p:nvPr/>
          </p:nvSpPr>
          <p:spPr>
            <a:xfrm>
              <a:off x="3428077" y="1851910"/>
              <a:ext cx="97840" cy="101622"/>
            </a:xfrm>
            <a:prstGeom prst="chevron">
              <a:avLst/>
            </a:prstGeom>
            <a:solidFill>
              <a:srgbClr val="E952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燕尾形 56">
              <a:extLst>
                <a:ext uri="{FF2B5EF4-FFF2-40B4-BE49-F238E27FC236}">
                  <a16:creationId xmlns:a16="http://schemas.microsoft.com/office/drawing/2014/main" id="{246044B3-DD2B-EE54-0C3C-3A555AB95569}"/>
                </a:ext>
              </a:extLst>
            </p:cNvPr>
            <p:cNvSpPr/>
            <p:nvPr/>
          </p:nvSpPr>
          <p:spPr>
            <a:xfrm>
              <a:off x="3512622" y="1851909"/>
              <a:ext cx="97840" cy="101622"/>
            </a:xfrm>
            <a:prstGeom prst="chevron">
              <a:avLst/>
            </a:prstGeom>
            <a:solidFill>
              <a:srgbClr val="E952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0AD5E7A-69DE-6F2E-F0DC-AC5BDD2BA059}"/>
              </a:ext>
            </a:extLst>
          </p:cNvPr>
          <p:cNvGrpSpPr/>
          <p:nvPr/>
        </p:nvGrpSpPr>
        <p:grpSpPr>
          <a:xfrm>
            <a:off x="7321698" y="3900484"/>
            <a:ext cx="1724519" cy="385114"/>
            <a:chOff x="-2933910" y="1324857"/>
            <a:chExt cx="1332540" cy="534237"/>
          </a:xfrm>
          <a:solidFill>
            <a:srgbClr val="EA5504"/>
          </a:solidFill>
        </p:grpSpPr>
        <p:sp>
          <p:nvSpPr>
            <p:cNvPr id="25" name="圆角矩形 11">
              <a:extLst>
                <a:ext uri="{FF2B5EF4-FFF2-40B4-BE49-F238E27FC236}">
                  <a16:creationId xmlns:a16="http://schemas.microsoft.com/office/drawing/2014/main" id="{35934DE7-6D06-EB37-958C-A73D3F636495}"/>
                </a:ext>
              </a:extLst>
            </p:cNvPr>
            <p:cNvSpPr/>
            <p:nvPr/>
          </p:nvSpPr>
          <p:spPr>
            <a:xfrm>
              <a:off x="-2933910" y="1324857"/>
              <a:ext cx="1332540" cy="53423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1772BCBB-011F-35F8-C45F-B962A1EFB2E8}"/>
                </a:ext>
              </a:extLst>
            </p:cNvPr>
            <p:cNvSpPr txBox="1"/>
            <p:nvPr/>
          </p:nvSpPr>
          <p:spPr>
            <a:xfrm>
              <a:off x="-2873706" y="1358245"/>
              <a:ext cx="1272336" cy="469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6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罗普司亭特性</a:t>
              </a: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DCFD9199-29DB-D528-29B8-31725DDA50F7}"/>
              </a:ext>
            </a:extLst>
          </p:cNvPr>
          <p:cNvSpPr txBox="1"/>
          <p:nvPr/>
        </p:nvSpPr>
        <p:spPr>
          <a:xfrm>
            <a:off x="7243784" y="4386611"/>
            <a:ext cx="455368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zh-CN" altLang="en-US" sz="1400" spc="300" dirty="0">
                <a:solidFill>
                  <a:srgbClr val="0263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罗普司亭常规剂量</a:t>
            </a:r>
            <a:r>
              <a:rPr kumimoji="1" lang="en-US" altLang="zh-CN" sz="1400" b="1" spc="300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2.5</a:t>
            </a:r>
            <a:r>
              <a:rPr kumimoji="1" lang="zh-CN" altLang="en-US" sz="1400" b="1" spc="300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天</a:t>
            </a:r>
            <a:r>
              <a:rPr kumimoji="1" lang="zh-CN" altLang="en-US" sz="1400" spc="300" dirty="0">
                <a:solidFill>
                  <a:srgbClr val="0263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升血小板至</a:t>
            </a:r>
            <a:r>
              <a:rPr kumimoji="1" lang="en-US" altLang="zh-CN" sz="1400" spc="300" dirty="0">
                <a:solidFill>
                  <a:srgbClr val="0263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kumimoji="1" lang="zh-CN" altLang="en-US" sz="1400" spc="300" dirty="0">
                <a:solidFill>
                  <a:srgbClr val="0263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万以上，</a:t>
            </a:r>
            <a:r>
              <a:rPr kumimoji="1" lang="zh-CN" altLang="en-US" sz="1400" b="1" spc="300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快速起效</a:t>
            </a:r>
            <a:r>
              <a:rPr kumimoji="1" lang="en-US" altLang="zh-CN" sz="1400" b="1" spc="300" baseline="30000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r>
              <a:rPr kumimoji="1" lang="zh-CN" altLang="en-US" sz="1400" spc="300" dirty="0">
                <a:solidFill>
                  <a:srgbClr val="0263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endParaRPr kumimoji="1" lang="en-US" altLang="zh-CN" sz="1400" spc="300" dirty="0">
              <a:solidFill>
                <a:srgbClr val="02638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zh-CN" altLang="en-US" sz="1400" b="1" spc="300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一周用药一次</a:t>
            </a:r>
            <a:r>
              <a:rPr kumimoji="1" lang="zh-CN" altLang="en-US" sz="1400" spc="300" dirty="0">
                <a:solidFill>
                  <a:srgbClr val="0263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，便于</a:t>
            </a:r>
            <a:r>
              <a:rPr kumimoji="1" lang="zh-CN" altLang="en-US" sz="1400" b="1" spc="300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提高慢性病患者依从性</a:t>
            </a:r>
            <a:r>
              <a:rPr kumimoji="1" lang="zh-CN" altLang="en-US" sz="1400" spc="300" dirty="0">
                <a:solidFill>
                  <a:srgbClr val="0263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endParaRPr kumimoji="1" lang="en-US" altLang="zh-CN" sz="1400" spc="300" dirty="0">
              <a:solidFill>
                <a:srgbClr val="02638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zh-CN" altLang="en-US" sz="1400" spc="300" dirty="0">
                <a:solidFill>
                  <a:srgbClr val="0263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罗普司亭无肝脏毒性，药物相互作用风险低，对于</a:t>
            </a:r>
            <a:r>
              <a:rPr kumimoji="1" lang="zh-CN" altLang="en-US" sz="1400" b="1" spc="300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老年</a:t>
            </a:r>
            <a:r>
              <a:rPr kumimoji="1" lang="zh-CN" altLang="en-US" sz="1400" spc="300" dirty="0">
                <a:solidFill>
                  <a:srgbClr val="0263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和</a:t>
            </a:r>
            <a:r>
              <a:rPr kumimoji="1" lang="zh-CN" altLang="en-US" sz="1400" b="1" spc="300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有肝脏问题</a:t>
            </a:r>
            <a:r>
              <a:rPr kumimoji="1" lang="zh-CN" altLang="en-US" sz="1400" spc="300" dirty="0">
                <a:solidFill>
                  <a:srgbClr val="0263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的患者也</a:t>
            </a:r>
            <a:r>
              <a:rPr kumimoji="1" lang="zh-CN" altLang="en-US" sz="1400" b="1" spc="300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适用</a:t>
            </a:r>
            <a:r>
              <a:rPr kumimoji="1" lang="zh-CN" altLang="en-US" sz="1400" spc="300" dirty="0">
                <a:solidFill>
                  <a:srgbClr val="0263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endParaRPr kumimoji="1" lang="en-US" altLang="zh-CN" sz="1400" spc="300" dirty="0">
              <a:solidFill>
                <a:srgbClr val="02638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kumimoji="1" lang="zh-CN" altLang="en-US" sz="1400" spc="300" dirty="0">
                <a:solidFill>
                  <a:srgbClr val="0263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艾曲泊帕治疗</a:t>
            </a:r>
            <a:r>
              <a:rPr lang="zh-CN" altLang="en-US" sz="1400" spc="300" dirty="0">
                <a:solidFill>
                  <a:srgbClr val="0263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无效，</a:t>
            </a:r>
            <a:r>
              <a:rPr kumimoji="1" lang="zh-CN" altLang="en-US" sz="1400" b="1" spc="300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复发难治</a:t>
            </a:r>
            <a:r>
              <a:rPr kumimoji="1" lang="zh-CN" altLang="en-US" sz="1400" spc="300" dirty="0">
                <a:solidFill>
                  <a:srgbClr val="0263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r>
              <a:rPr kumimoji="1" lang="en-US" altLang="zh-CN" sz="1400" spc="300" dirty="0">
                <a:solidFill>
                  <a:srgbClr val="0263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ITP</a:t>
            </a:r>
            <a:r>
              <a:rPr kumimoji="1" lang="zh-CN" altLang="en-US" sz="1400" spc="300" dirty="0">
                <a:solidFill>
                  <a:srgbClr val="0263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患者，使用罗普司亭单药治疗有效率达</a:t>
            </a:r>
            <a:r>
              <a:rPr kumimoji="1" lang="en-US" altLang="zh-CN" sz="1400" spc="300" dirty="0">
                <a:solidFill>
                  <a:srgbClr val="0263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75%</a:t>
            </a:r>
            <a:r>
              <a:rPr kumimoji="1" lang="zh-CN" altLang="en-US" sz="1400" spc="300" dirty="0">
                <a:solidFill>
                  <a:srgbClr val="0263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，联合达那唑有效率达到</a:t>
            </a:r>
            <a:r>
              <a:rPr kumimoji="1" lang="en-US" altLang="zh-CN" sz="1400" b="1" spc="300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100%</a:t>
            </a:r>
            <a:r>
              <a:rPr kumimoji="1" lang="en-US" altLang="zh-CN" sz="1400" b="1" spc="300" baseline="30000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</a:t>
            </a:r>
            <a:r>
              <a:rPr kumimoji="1" lang="zh-CN" altLang="en-US" sz="1400" spc="300" dirty="0">
                <a:solidFill>
                  <a:srgbClr val="0263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09144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表格 6">
            <a:extLst>
              <a:ext uri="{FF2B5EF4-FFF2-40B4-BE49-F238E27FC236}">
                <a16:creationId xmlns:a16="http://schemas.microsoft.com/office/drawing/2014/main" id="{2D6F5DA8-ED7E-327D-7610-715A70CED5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433801"/>
              </p:ext>
            </p:extLst>
          </p:nvPr>
        </p:nvGraphicFramePr>
        <p:xfrm>
          <a:off x="731835" y="2054942"/>
          <a:ext cx="4833159" cy="360317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763715">
                  <a:extLst>
                    <a:ext uri="{9D8B030D-6E8A-4147-A177-3AD203B41FA5}">
                      <a16:colId xmlns:a16="http://schemas.microsoft.com/office/drawing/2014/main" val="1165366723"/>
                    </a:ext>
                  </a:extLst>
                </a:gridCol>
                <a:gridCol w="1609725">
                  <a:extLst>
                    <a:ext uri="{9D8B030D-6E8A-4147-A177-3AD203B41FA5}">
                      <a16:colId xmlns:a16="http://schemas.microsoft.com/office/drawing/2014/main" val="1232484494"/>
                    </a:ext>
                  </a:extLst>
                </a:gridCol>
                <a:gridCol w="1459719">
                  <a:extLst>
                    <a:ext uri="{9D8B030D-6E8A-4147-A177-3AD203B41FA5}">
                      <a16:colId xmlns:a16="http://schemas.microsoft.com/office/drawing/2014/main" val="2161224636"/>
                    </a:ext>
                  </a:extLst>
                </a:gridCol>
              </a:tblGrid>
              <a:tr h="28085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MedDRA</a:t>
                      </a:r>
                      <a:r>
                        <a:rPr lang="zh-CN" altLang="en-US" sz="1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系统器官分类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不良反应</a:t>
                      </a:r>
                      <a:endParaRPr lang="en-US" altLang="zh-CN" sz="1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频率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57097"/>
                  </a:ext>
                </a:extLst>
              </a:tr>
              <a:tr h="40545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血液和淋巴系统疾病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血小板减少症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血小板增多症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骨髓网硬蛋白纤维化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1/100,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1/10</a:t>
                      </a:r>
                    </a:p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1/100,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1/10</a:t>
                      </a:r>
                    </a:p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1/1000,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1/100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675050"/>
                  </a:ext>
                </a:extLst>
              </a:tr>
              <a:tr h="29283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胃肠系统疾病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腹痛</a:t>
                      </a:r>
                      <a:endParaRPr lang="en-US" altLang="zh-CN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消化不良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1/100,</a:t>
                      </a:r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1/10</a:t>
                      </a:r>
                    </a:p>
                    <a:p>
                      <a:pPr algn="ctr"/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1/100,</a:t>
                      </a:r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1/10</a:t>
                      </a:r>
                      <a:endParaRPr lang="zh-CN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677631"/>
                  </a:ext>
                </a:extLst>
              </a:tr>
              <a:tr h="18020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免疫系统疾病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超敏反应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1/100,</a:t>
                      </a:r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1/10</a:t>
                      </a:r>
                      <a:endParaRPr lang="zh-CN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3313272"/>
                  </a:ext>
                </a:extLst>
              </a:tr>
              <a:tr h="51808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肌肉骨骼和结缔组织疾病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关节痛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肢体疼痛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肌痛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肌肉骨骼疼痛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1/10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1/10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1/10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1/100,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1/10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8128555"/>
                  </a:ext>
                </a:extLst>
              </a:tr>
              <a:tr h="40545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神经系统疾病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头痛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头晕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感觉异常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1/10</a:t>
                      </a:r>
                    </a:p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1/10</a:t>
                      </a:r>
                    </a:p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1/100,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1/10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850613"/>
                  </a:ext>
                </a:extLst>
              </a:tr>
              <a:tr h="18020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精神病类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失眠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1/10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701933"/>
                  </a:ext>
                </a:extLst>
              </a:tr>
              <a:tr h="180204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皮肤及皮下组织疾病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血管性水肿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1/1000,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1/100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533284"/>
                  </a:ext>
                </a:extLst>
              </a:tr>
              <a:tr h="29283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血管与淋巴管类疾病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5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出血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红斑性肢痛症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5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1/100,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1/10</a:t>
                      </a:r>
                    </a:p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1/1000,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1/100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5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2962791"/>
                  </a:ext>
                </a:extLst>
              </a:tr>
            </a:tbl>
          </a:graphicData>
        </a:graphic>
      </p:graphicFrame>
      <p:sp>
        <p:nvSpPr>
          <p:cNvPr id="77" name="文本框 76">
            <a:extLst>
              <a:ext uri="{FF2B5EF4-FFF2-40B4-BE49-F238E27FC236}">
                <a16:creationId xmlns:a16="http://schemas.microsoft.com/office/drawing/2014/main" id="{9511A65E-2384-922B-6FE7-DA2E186F36C2}"/>
              </a:ext>
            </a:extLst>
          </p:cNvPr>
          <p:cNvSpPr txBox="1"/>
          <p:nvPr/>
        </p:nvSpPr>
        <p:spPr>
          <a:xfrm>
            <a:off x="853396" y="5705257"/>
            <a:ext cx="4307851" cy="420494"/>
          </a:xfrm>
          <a:prstGeom prst="rect">
            <a:avLst/>
          </a:prstGeom>
          <a:noFill/>
        </p:spPr>
        <p:txBody>
          <a:bodyPr wrap="square" numCol="2" rtlCol="0" anchor="t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十分常见：≥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1/10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常见：≥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1/100,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1/10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zh-CN" altLang="en-US" sz="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偶见：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≥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1/1000,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1/100</a:t>
            </a:r>
            <a:endParaRPr lang="en-US" altLang="zh-CN" sz="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zh-CN" altLang="en-US" sz="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罕见：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≥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1/10000,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1/1000</a:t>
            </a:r>
            <a:endParaRPr lang="en-US" altLang="zh-CN" sz="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zh-CN" altLang="en-US" sz="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十分罕见：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1/10000</a:t>
            </a:r>
            <a:endParaRPr lang="en-US" altLang="zh-CN" sz="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9" name="表格 65">
            <a:extLst>
              <a:ext uri="{FF2B5EF4-FFF2-40B4-BE49-F238E27FC236}">
                <a16:creationId xmlns:a16="http://schemas.microsoft.com/office/drawing/2014/main" id="{22358D53-3401-D60B-5105-DE93DAE7B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761182"/>
              </p:ext>
            </p:extLst>
          </p:nvPr>
        </p:nvGraphicFramePr>
        <p:xfrm>
          <a:off x="6354507" y="2730469"/>
          <a:ext cx="4547473" cy="2946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53">
                  <a:extLst>
                    <a:ext uri="{9D8B030D-6E8A-4147-A177-3AD203B41FA5}">
                      <a16:colId xmlns:a16="http://schemas.microsoft.com/office/drawing/2014/main" val="1064076889"/>
                    </a:ext>
                  </a:extLst>
                </a:gridCol>
                <a:gridCol w="1612560">
                  <a:extLst>
                    <a:ext uri="{9D8B030D-6E8A-4147-A177-3AD203B41FA5}">
                      <a16:colId xmlns:a16="http://schemas.microsoft.com/office/drawing/2014/main" val="95567212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1583727560"/>
                    </a:ext>
                  </a:extLst>
                </a:gridCol>
              </a:tblGrid>
              <a:tr h="37741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治疗方案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复合严重不良事件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476191"/>
                  </a:ext>
                </a:extLst>
              </a:tr>
              <a:tr h="493266">
                <a:tc vMerge="1"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治疗方案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8B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kern="12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优选概率排名曲线*</a:t>
                      </a:r>
                      <a:endParaRPr lang="en-US" altLang="zh-CN" sz="1200" b="1" kern="1200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200" b="1" kern="12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（</a:t>
                      </a:r>
                      <a:r>
                        <a:rPr lang="en-US" altLang="zh-CN" sz="1200" b="1" kern="12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SUCRA</a:t>
                      </a:r>
                      <a:r>
                        <a:rPr lang="zh-CN" altLang="en-US" sz="1200" b="1" kern="12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）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安全性排名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538528"/>
                  </a:ext>
                </a:extLst>
              </a:tr>
              <a:tr h="3774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安慰剂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48.3</a:t>
                      </a:r>
                      <a:endParaRPr lang="zh-CN" altLang="en-US" sz="105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9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7635066"/>
                  </a:ext>
                </a:extLst>
              </a:tr>
              <a:tr h="3774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艾曲泊帕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51.4</a:t>
                      </a:r>
                      <a:endParaRPr lang="zh-CN" altLang="en-US" sz="105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9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452314"/>
                  </a:ext>
                </a:extLst>
              </a:tr>
              <a:tr h="3774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罗普司亭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8.1</a:t>
                      </a:r>
                      <a:endParaRPr lang="zh-CN" alt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644276"/>
                  </a:ext>
                </a:extLst>
              </a:tr>
              <a:tr h="3774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利妥昔单抗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62.6</a:t>
                      </a:r>
                      <a:endParaRPr lang="zh-CN" altLang="en-US" sz="105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9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907228"/>
                  </a:ext>
                </a:extLst>
              </a:tr>
              <a:tr h="56611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重组人血小板生成素</a:t>
                      </a:r>
                      <a:endParaRPr lang="en-US" altLang="zh-CN" sz="105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ctr"/>
                      <a:r>
                        <a:rPr lang="en-US" altLang="zh-CN" sz="105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+</a:t>
                      </a:r>
                      <a:r>
                        <a:rPr lang="zh-CN" altLang="en-US" sz="105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利妥昔单抗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5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79.6</a:t>
                      </a:r>
                      <a:endParaRPr lang="zh-CN" altLang="en-US" sz="105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5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9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55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620694"/>
                  </a:ext>
                </a:extLst>
              </a:tr>
            </a:tbl>
          </a:graphicData>
        </a:graphic>
      </p:graphicFrame>
      <p:grpSp>
        <p:nvGrpSpPr>
          <p:cNvPr id="70" name="组合 69">
            <a:extLst>
              <a:ext uri="{FF2B5EF4-FFF2-40B4-BE49-F238E27FC236}">
                <a16:creationId xmlns:a16="http://schemas.microsoft.com/office/drawing/2014/main" id="{670AEE5F-47E7-F395-09C9-E9C23017B148}"/>
              </a:ext>
            </a:extLst>
          </p:cNvPr>
          <p:cNvGrpSpPr/>
          <p:nvPr/>
        </p:nvGrpSpPr>
        <p:grpSpPr>
          <a:xfrm>
            <a:off x="6171358" y="1399164"/>
            <a:ext cx="4968766" cy="476676"/>
            <a:chOff x="5751177" y="1192952"/>
            <a:chExt cx="5477164" cy="615795"/>
          </a:xfrm>
        </p:grpSpPr>
        <p:sp>
          <p:nvSpPr>
            <p:cNvPr id="72" name="五边形 3">
              <a:extLst>
                <a:ext uri="{FF2B5EF4-FFF2-40B4-BE49-F238E27FC236}">
                  <a16:creationId xmlns:a16="http://schemas.microsoft.com/office/drawing/2014/main" id="{597152B5-937B-8A71-8146-D3AB620EB304}"/>
                </a:ext>
              </a:extLst>
            </p:cNvPr>
            <p:cNvSpPr/>
            <p:nvPr/>
          </p:nvSpPr>
          <p:spPr>
            <a:xfrm>
              <a:off x="10708116" y="1262510"/>
              <a:ext cx="520225" cy="467471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/>
            </a:p>
          </p:txBody>
        </p:sp>
        <p:sp>
          <p:nvSpPr>
            <p:cNvPr id="73" name="剪去同侧角的矩形 44">
              <a:extLst>
                <a:ext uri="{FF2B5EF4-FFF2-40B4-BE49-F238E27FC236}">
                  <a16:creationId xmlns:a16="http://schemas.microsoft.com/office/drawing/2014/main" id="{8D30D826-B66A-381D-2A61-AEA7A62CD3CE}"/>
                </a:ext>
              </a:extLst>
            </p:cNvPr>
            <p:cNvSpPr/>
            <p:nvPr/>
          </p:nvSpPr>
          <p:spPr>
            <a:xfrm rot="5400000">
              <a:off x="8370061" y="-871760"/>
              <a:ext cx="508425" cy="4776968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EA5504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/>
            </a:p>
          </p:txBody>
        </p: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4D0D93AA-54EC-18AF-C0C0-E56E2C675E5D}"/>
                </a:ext>
              </a:extLst>
            </p:cNvPr>
            <p:cNvSpPr txBox="1"/>
            <p:nvPr/>
          </p:nvSpPr>
          <p:spPr>
            <a:xfrm>
              <a:off x="6378000" y="1296343"/>
              <a:ext cx="3677523" cy="397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400" b="1" spc="3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荟萃分析：罗普司亭安全性更好</a:t>
              </a:r>
              <a:r>
                <a:rPr kumimoji="1" lang="en-US" altLang="zh-CN" sz="1400" b="1" spc="300" baseline="300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</a:t>
              </a:r>
              <a:endParaRPr kumimoji="1" lang="zh-CN" altLang="en-US" sz="14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3F25BF02-984C-1791-27B1-92BAD65EA156}"/>
                </a:ext>
              </a:extLst>
            </p:cNvPr>
            <p:cNvSpPr/>
            <p:nvPr/>
          </p:nvSpPr>
          <p:spPr>
            <a:xfrm>
              <a:off x="5751177" y="1192952"/>
              <a:ext cx="612933" cy="61579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/>
            </a:p>
          </p:txBody>
        </p:sp>
        <p:sp>
          <p:nvSpPr>
            <p:cNvPr id="80" name="event-calendar-business-interface-symbol_45734">
              <a:extLst>
                <a:ext uri="{FF2B5EF4-FFF2-40B4-BE49-F238E27FC236}">
                  <a16:creationId xmlns:a16="http://schemas.microsoft.com/office/drawing/2014/main" id="{63B691F8-FCD6-F675-FF6E-0357CED106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82360" y="1328280"/>
              <a:ext cx="369089" cy="365665"/>
            </a:xfrm>
            <a:custGeom>
              <a:avLst/>
              <a:gdLst>
                <a:gd name="connsiteX0" fmla="*/ 447032 w 608697"/>
                <a:gd name="connsiteY0" fmla="*/ 441598 h 603052"/>
                <a:gd name="connsiteX1" fmla="*/ 537426 w 608697"/>
                <a:gd name="connsiteY1" fmla="*/ 441598 h 603052"/>
                <a:gd name="connsiteX2" fmla="*/ 447032 w 608697"/>
                <a:gd name="connsiteY2" fmla="*/ 531851 h 603052"/>
                <a:gd name="connsiteX3" fmla="*/ 461286 w 608697"/>
                <a:gd name="connsiteY3" fmla="*/ 358489 h 603052"/>
                <a:gd name="connsiteX4" fmla="*/ 363783 w 608697"/>
                <a:gd name="connsiteY4" fmla="*/ 455852 h 603052"/>
                <a:gd name="connsiteX5" fmla="*/ 461286 w 608697"/>
                <a:gd name="connsiteY5" fmla="*/ 553216 h 603052"/>
                <a:gd name="connsiteX6" fmla="*/ 558789 w 608697"/>
                <a:gd name="connsiteY6" fmla="*/ 455852 h 603052"/>
                <a:gd name="connsiteX7" fmla="*/ 461286 w 608697"/>
                <a:gd name="connsiteY7" fmla="*/ 358489 h 603052"/>
                <a:gd name="connsiteX8" fmla="*/ 247296 w 608697"/>
                <a:gd name="connsiteY8" fmla="*/ 335045 h 603052"/>
                <a:gd name="connsiteX9" fmla="*/ 285013 w 608697"/>
                <a:gd name="connsiteY9" fmla="*/ 372727 h 603052"/>
                <a:gd name="connsiteX10" fmla="*/ 247296 w 608697"/>
                <a:gd name="connsiteY10" fmla="*/ 410409 h 603052"/>
                <a:gd name="connsiteX11" fmla="*/ 209579 w 608697"/>
                <a:gd name="connsiteY11" fmla="*/ 372727 h 603052"/>
                <a:gd name="connsiteX12" fmla="*/ 247296 w 608697"/>
                <a:gd name="connsiteY12" fmla="*/ 335045 h 603052"/>
                <a:gd name="connsiteX13" fmla="*/ 134075 w 608697"/>
                <a:gd name="connsiteY13" fmla="*/ 335045 h 603052"/>
                <a:gd name="connsiteX14" fmla="*/ 171828 w 608697"/>
                <a:gd name="connsiteY14" fmla="*/ 372727 h 603052"/>
                <a:gd name="connsiteX15" fmla="*/ 134075 w 608697"/>
                <a:gd name="connsiteY15" fmla="*/ 410409 h 603052"/>
                <a:gd name="connsiteX16" fmla="*/ 96322 w 608697"/>
                <a:gd name="connsiteY16" fmla="*/ 372727 h 603052"/>
                <a:gd name="connsiteX17" fmla="*/ 134075 w 608697"/>
                <a:gd name="connsiteY17" fmla="*/ 335045 h 603052"/>
                <a:gd name="connsiteX18" fmla="*/ 461286 w 608697"/>
                <a:gd name="connsiteY18" fmla="*/ 308653 h 603052"/>
                <a:gd name="connsiteX19" fmla="*/ 494558 w 608697"/>
                <a:gd name="connsiteY19" fmla="*/ 312452 h 603052"/>
                <a:gd name="connsiteX20" fmla="*/ 608697 w 608697"/>
                <a:gd name="connsiteY20" fmla="*/ 455852 h 603052"/>
                <a:gd name="connsiteX21" fmla="*/ 461286 w 608697"/>
                <a:gd name="connsiteY21" fmla="*/ 603052 h 603052"/>
                <a:gd name="connsiteX22" fmla="*/ 318202 w 608697"/>
                <a:gd name="connsiteY22" fmla="*/ 491460 h 603052"/>
                <a:gd name="connsiteX23" fmla="*/ 313875 w 608697"/>
                <a:gd name="connsiteY23" fmla="*/ 455852 h 603052"/>
                <a:gd name="connsiteX24" fmla="*/ 314323 w 608697"/>
                <a:gd name="connsiteY24" fmla="*/ 444008 h 603052"/>
                <a:gd name="connsiteX25" fmla="*/ 451737 w 608697"/>
                <a:gd name="connsiteY25" fmla="*/ 308951 h 603052"/>
                <a:gd name="connsiteX26" fmla="*/ 461286 w 608697"/>
                <a:gd name="connsiteY26" fmla="*/ 308653 h 603052"/>
                <a:gd name="connsiteX27" fmla="*/ 360519 w 608697"/>
                <a:gd name="connsiteY27" fmla="*/ 221081 h 603052"/>
                <a:gd name="connsiteX28" fmla="*/ 398272 w 608697"/>
                <a:gd name="connsiteY28" fmla="*/ 258763 h 603052"/>
                <a:gd name="connsiteX29" fmla="*/ 360519 w 608697"/>
                <a:gd name="connsiteY29" fmla="*/ 296445 h 603052"/>
                <a:gd name="connsiteX30" fmla="*/ 322766 w 608697"/>
                <a:gd name="connsiteY30" fmla="*/ 258763 h 603052"/>
                <a:gd name="connsiteX31" fmla="*/ 360519 w 608697"/>
                <a:gd name="connsiteY31" fmla="*/ 221081 h 603052"/>
                <a:gd name="connsiteX32" fmla="*/ 247296 w 608697"/>
                <a:gd name="connsiteY32" fmla="*/ 221081 h 603052"/>
                <a:gd name="connsiteX33" fmla="*/ 285013 w 608697"/>
                <a:gd name="connsiteY33" fmla="*/ 258763 h 603052"/>
                <a:gd name="connsiteX34" fmla="*/ 247296 w 608697"/>
                <a:gd name="connsiteY34" fmla="*/ 296445 h 603052"/>
                <a:gd name="connsiteX35" fmla="*/ 209579 w 608697"/>
                <a:gd name="connsiteY35" fmla="*/ 258763 h 603052"/>
                <a:gd name="connsiteX36" fmla="*/ 247296 w 608697"/>
                <a:gd name="connsiteY36" fmla="*/ 221081 h 603052"/>
                <a:gd name="connsiteX37" fmla="*/ 134075 w 608697"/>
                <a:gd name="connsiteY37" fmla="*/ 221081 h 603052"/>
                <a:gd name="connsiteX38" fmla="*/ 171828 w 608697"/>
                <a:gd name="connsiteY38" fmla="*/ 258763 h 603052"/>
                <a:gd name="connsiteX39" fmla="*/ 134075 w 608697"/>
                <a:gd name="connsiteY39" fmla="*/ 296445 h 603052"/>
                <a:gd name="connsiteX40" fmla="*/ 96322 w 608697"/>
                <a:gd name="connsiteY40" fmla="*/ 258763 h 603052"/>
                <a:gd name="connsiteX41" fmla="*/ 134075 w 608697"/>
                <a:gd name="connsiteY41" fmla="*/ 221081 h 603052"/>
                <a:gd name="connsiteX42" fmla="*/ 38046 w 608697"/>
                <a:gd name="connsiteY42" fmla="*/ 54618 h 603052"/>
                <a:gd name="connsiteX43" fmla="*/ 68930 w 608697"/>
                <a:gd name="connsiteY43" fmla="*/ 54618 h 603052"/>
                <a:gd name="connsiteX44" fmla="*/ 68930 w 608697"/>
                <a:gd name="connsiteY44" fmla="*/ 94990 h 603052"/>
                <a:gd name="connsiteX45" fmla="*/ 109363 w 608697"/>
                <a:gd name="connsiteY45" fmla="*/ 135363 h 603052"/>
                <a:gd name="connsiteX46" fmla="*/ 123611 w 608697"/>
                <a:gd name="connsiteY46" fmla="*/ 135363 h 603052"/>
                <a:gd name="connsiteX47" fmla="*/ 164044 w 608697"/>
                <a:gd name="connsiteY47" fmla="*/ 94990 h 603052"/>
                <a:gd name="connsiteX48" fmla="*/ 164044 w 608697"/>
                <a:gd name="connsiteY48" fmla="*/ 54618 h 603052"/>
                <a:gd name="connsiteX49" fmla="*/ 330549 w 608697"/>
                <a:gd name="connsiteY49" fmla="*/ 54618 h 603052"/>
                <a:gd name="connsiteX50" fmla="*/ 330549 w 608697"/>
                <a:gd name="connsiteY50" fmla="*/ 94990 h 603052"/>
                <a:gd name="connsiteX51" fmla="*/ 370907 w 608697"/>
                <a:gd name="connsiteY51" fmla="*/ 135363 h 603052"/>
                <a:gd name="connsiteX52" fmla="*/ 385231 w 608697"/>
                <a:gd name="connsiteY52" fmla="*/ 135363 h 603052"/>
                <a:gd name="connsiteX53" fmla="*/ 425663 w 608697"/>
                <a:gd name="connsiteY53" fmla="*/ 94990 h 603052"/>
                <a:gd name="connsiteX54" fmla="*/ 425663 w 608697"/>
                <a:gd name="connsiteY54" fmla="*/ 54618 h 603052"/>
                <a:gd name="connsiteX55" fmla="*/ 456547 w 608697"/>
                <a:gd name="connsiteY55" fmla="*/ 54618 h 603052"/>
                <a:gd name="connsiteX56" fmla="*/ 494593 w 608697"/>
                <a:gd name="connsiteY56" fmla="*/ 92607 h 603052"/>
                <a:gd name="connsiteX57" fmla="*/ 494593 w 608697"/>
                <a:gd name="connsiteY57" fmla="*/ 278528 h 603052"/>
                <a:gd name="connsiteX58" fmla="*/ 461322 w 608697"/>
                <a:gd name="connsiteY58" fmla="*/ 275399 h 603052"/>
                <a:gd name="connsiteX59" fmla="*/ 451773 w 608697"/>
                <a:gd name="connsiteY59" fmla="*/ 275697 h 603052"/>
                <a:gd name="connsiteX60" fmla="*/ 451773 w 608697"/>
                <a:gd name="connsiteY60" fmla="*/ 187578 h 603052"/>
                <a:gd name="connsiteX61" fmla="*/ 42820 w 608697"/>
                <a:gd name="connsiteY61" fmla="*/ 187578 h 603052"/>
                <a:gd name="connsiteX62" fmla="*/ 42820 w 608697"/>
                <a:gd name="connsiteY62" fmla="*/ 415511 h 603052"/>
                <a:gd name="connsiteX63" fmla="*/ 71317 w 608697"/>
                <a:gd name="connsiteY63" fmla="*/ 444039 h 603052"/>
                <a:gd name="connsiteX64" fmla="*/ 281015 w 608697"/>
                <a:gd name="connsiteY64" fmla="*/ 444039 h 603052"/>
                <a:gd name="connsiteX65" fmla="*/ 280568 w 608697"/>
                <a:gd name="connsiteY65" fmla="*/ 455883 h 603052"/>
                <a:gd name="connsiteX66" fmla="*/ 284149 w 608697"/>
                <a:gd name="connsiteY66" fmla="*/ 491488 h 603052"/>
                <a:gd name="connsiteX67" fmla="*/ 38046 w 608697"/>
                <a:gd name="connsiteY67" fmla="*/ 491488 h 603052"/>
                <a:gd name="connsiteX68" fmla="*/ 0 w 608697"/>
                <a:gd name="connsiteY68" fmla="*/ 453499 h 603052"/>
                <a:gd name="connsiteX69" fmla="*/ 0 w 608697"/>
                <a:gd name="connsiteY69" fmla="*/ 92607 h 603052"/>
                <a:gd name="connsiteX70" fmla="*/ 38046 w 608697"/>
                <a:gd name="connsiteY70" fmla="*/ 54618 h 603052"/>
                <a:gd name="connsiteX71" fmla="*/ 370887 w 608697"/>
                <a:gd name="connsiteY71" fmla="*/ 0 h 603052"/>
                <a:gd name="connsiteX72" fmla="*/ 385221 w 608697"/>
                <a:gd name="connsiteY72" fmla="*/ 0 h 603052"/>
                <a:gd name="connsiteX73" fmla="*/ 401870 w 608697"/>
                <a:gd name="connsiteY73" fmla="*/ 16608 h 603052"/>
                <a:gd name="connsiteX74" fmla="*/ 401870 w 608697"/>
                <a:gd name="connsiteY74" fmla="*/ 54590 h 603052"/>
                <a:gd name="connsiteX75" fmla="*/ 401870 w 608697"/>
                <a:gd name="connsiteY75" fmla="*/ 94956 h 603052"/>
                <a:gd name="connsiteX76" fmla="*/ 385221 w 608697"/>
                <a:gd name="connsiteY76" fmla="*/ 111564 h 603052"/>
                <a:gd name="connsiteX77" fmla="*/ 370887 w 608697"/>
                <a:gd name="connsiteY77" fmla="*/ 111564 h 603052"/>
                <a:gd name="connsiteX78" fmla="*/ 354238 w 608697"/>
                <a:gd name="connsiteY78" fmla="*/ 94956 h 603052"/>
                <a:gd name="connsiteX79" fmla="*/ 354238 w 608697"/>
                <a:gd name="connsiteY79" fmla="*/ 54590 h 603052"/>
                <a:gd name="connsiteX80" fmla="*/ 354238 w 608697"/>
                <a:gd name="connsiteY80" fmla="*/ 16608 h 603052"/>
                <a:gd name="connsiteX81" fmla="*/ 370887 w 608697"/>
                <a:gd name="connsiteY81" fmla="*/ 0 h 603052"/>
                <a:gd name="connsiteX82" fmla="*/ 109347 w 608697"/>
                <a:gd name="connsiteY82" fmla="*/ 0 h 603052"/>
                <a:gd name="connsiteX83" fmla="*/ 123586 w 608697"/>
                <a:gd name="connsiteY83" fmla="*/ 0 h 603052"/>
                <a:gd name="connsiteX84" fmla="*/ 140284 w 608697"/>
                <a:gd name="connsiteY84" fmla="*/ 16608 h 603052"/>
                <a:gd name="connsiteX85" fmla="*/ 140284 w 608697"/>
                <a:gd name="connsiteY85" fmla="*/ 54590 h 603052"/>
                <a:gd name="connsiteX86" fmla="*/ 140284 w 608697"/>
                <a:gd name="connsiteY86" fmla="*/ 94956 h 603052"/>
                <a:gd name="connsiteX87" fmla="*/ 123586 w 608697"/>
                <a:gd name="connsiteY87" fmla="*/ 111564 h 603052"/>
                <a:gd name="connsiteX88" fmla="*/ 109347 w 608697"/>
                <a:gd name="connsiteY88" fmla="*/ 111564 h 603052"/>
                <a:gd name="connsiteX89" fmla="*/ 92723 w 608697"/>
                <a:gd name="connsiteY89" fmla="*/ 94956 h 603052"/>
                <a:gd name="connsiteX90" fmla="*/ 92723 w 608697"/>
                <a:gd name="connsiteY90" fmla="*/ 54590 h 603052"/>
                <a:gd name="connsiteX91" fmla="*/ 92723 w 608697"/>
                <a:gd name="connsiteY91" fmla="*/ 16608 h 603052"/>
                <a:gd name="connsiteX92" fmla="*/ 109347 w 608697"/>
                <a:gd name="connsiteY92" fmla="*/ 0 h 6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608697" h="603052">
                  <a:moveTo>
                    <a:pt x="447032" y="441598"/>
                  </a:moveTo>
                  <a:lnTo>
                    <a:pt x="537426" y="441598"/>
                  </a:lnTo>
                  <a:cubicBezTo>
                    <a:pt x="537426" y="491457"/>
                    <a:pt x="496969" y="531851"/>
                    <a:pt x="447032" y="531851"/>
                  </a:cubicBezTo>
                  <a:close/>
                  <a:moveTo>
                    <a:pt x="461286" y="358489"/>
                  </a:moveTo>
                  <a:cubicBezTo>
                    <a:pt x="407424" y="358489"/>
                    <a:pt x="363783" y="402068"/>
                    <a:pt x="363783" y="455852"/>
                  </a:cubicBezTo>
                  <a:cubicBezTo>
                    <a:pt x="363783" y="509637"/>
                    <a:pt x="407424" y="553216"/>
                    <a:pt x="461286" y="553216"/>
                  </a:cubicBezTo>
                  <a:cubicBezTo>
                    <a:pt x="515148" y="553216"/>
                    <a:pt x="558789" y="509637"/>
                    <a:pt x="558789" y="455852"/>
                  </a:cubicBezTo>
                  <a:cubicBezTo>
                    <a:pt x="558789" y="402068"/>
                    <a:pt x="515148" y="358489"/>
                    <a:pt x="461286" y="358489"/>
                  </a:cubicBezTo>
                  <a:close/>
                  <a:moveTo>
                    <a:pt x="247296" y="335045"/>
                  </a:moveTo>
                  <a:cubicBezTo>
                    <a:pt x="268127" y="335045"/>
                    <a:pt x="285013" y="351916"/>
                    <a:pt x="285013" y="372727"/>
                  </a:cubicBezTo>
                  <a:cubicBezTo>
                    <a:pt x="285013" y="393538"/>
                    <a:pt x="268127" y="410409"/>
                    <a:pt x="247296" y="410409"/>
                  </a:cubicBezTo>
                  <a:cubicBezTo>
                    <a:pt x="226465" y="410409"/>
                    <a:pt x="209579" y="393538"/>
                    <a:pt x="209579" y="372727"/>
                  </a:cubicBezTo>
                  <a:cubicBezTo>
                    <a:pt x="209579" y="351916"/>
                    <a:pt x="226465" y="335045"/>
                    <a:pt x="247296" y="335045"/>
                  </a:cubicBezTo>
                  <a:close/>
                  <a:moveTo>
                    <a:pt x="134075" y="335045"/>
                  </a:moveTo>
                  <a:cubicBezTo>
                    <a:pt x="154925" y="335045"/>
                    <a:pt x="171828" y="351916"/>
                    <a:pt x="171828" y="372727"/>
                  </a:cubicBezTo>
                  <a:cubicBezTo>
                    <a:pt x="171828" y="393538"/>
                    <a:pt x="154925" y="410409"/>
                    <a:pt x="134075" y="410409"/>
                  </a:cubicBezTo>
                  <a:cubicBezTo>
                    <a:pt x="113225" y="410409"/>
                    <a:pt x="96322" y="393538"/>
                    <a:pt x="96322" y="372727"/>
                  </a:cubicBezTo>
                  <a:cubicBezTo>
                    <a:pt x="96322" y="351916"/>
                    <a:pt x="113225" y="335045"/>
                    <a:pt x="134075" y="335045"/>
                  </a:cubicBezTo>
                  <a:close/>
                  <a:moveTo>
                    <a:pt x="461286" y="308653"/>
                  </a:moveTo>
                  <a:cubicBezTo>
                    <a:pt x="472700" y="308653"/>
                    <a:pt x="483815" y="309994"/>
                    <a:pt x="494558" y="312452"/>
                  </a:cubicBezTo>
                  <a:cubicBezTo>
                    <a:pt x="559908" y="327500"/>
                    <a:pt x="608697" y="385977"/>
                    <a:pt x="608697" y="455852"/>
                  </a:cubicBezTo>
                  <a:cubicBezTo>
                    <a:pt x="608697" y="537125"/>
                    <a:pt x="542675" y="603052"/>
                    <a:pt x="461286" y="603052"/>
                  </a:cubicBezTo>
                  <a:cubicBezTo>
                    <a:pt x="392131" y="603052"/>
                    <a:pt x="334166" y="555525"/>
                    <a:pt x="318202" y="491460"/>
                  </a:cubicBezTo>
                  <a:cubicBezTo>
                    <a:pt x="315367" y="480063"/>
                    <a:pt x="313875" y="468144"/>
                    <a:pt x="313875" y="455852"/>
                  </a:cubicBezTo>
                  <a:cubicBezTo>
                    <a:pt x="313875" y="451830"/>
                    <a:pt x="314024" y="447882"/>
                    <a:pt x="314323" y="444008"/>
                  </a:cubicBezTo>
                  <a:cubicBezTo>
                    <a:pt x="320141" y="371377"/>
                    <a:pt x="378703" y="313644"/>
                    <a:pt x="451737" y="308951"/>
                  </a:cubicBezTo>
                  <a:cubicBezTo>
                    <a:pt x="454870" y="308727"/>
                    <a:pt x="458078" y="308653"/>
                    <a:pt x="461286" y="308653"/>
                  </a:cubicBezTo>
                  <a:close/>
                  <a:moveTo>
                    <a:pt x="360519" y="221081"/>
                  </a:moveTo>
                  <a:cubicBezTo>
                    <a:pt x="381369" y="221081"/>
                    <a:pt x="398272" y="237952"/>
                    <a:pt x="398272" y="258763"/>
                  </a:cubicBezTo>
                  <a:cubicBezTo>
                    <a:pt x="398272" y="279574"/>
                    <a:pt x="381369" y="296445"/>
                    <a:pt x="360519" y="296445"/>
                  </a:cubicBezTo>
                  <a:cubicBezTo>
                    <a:pt x="339669" y="296445"/>
                    <a:pt x="322766" y="279574"/>
                    <a:pt x="322766" y="258763"/>
                  </a:cubicBezTo>
                  <a:cubicBezTo>
                    <a:pt x="322766" y="237952"/>
                    <a:pt x="339669" y="221081"/>
                    <a:pt x="360519" y="221081"/>
                  </a:cubicBezTo>
                  <a:close/>
                  <a:moveTo>
                    <a:pt x="247296" y="221081"/>
                  </a:moveTo>
                  <a:cubicBezTo>
                    <a:pt x="268127" y="221081"/>
                    <a:pt x="285013" y="237952"/>
                    <a:pt x="285013" y="258763"/>
                  </a:cubicBezTo>
                  <a:cubicBezTo>
                    <a:pt x="285013" y="279574"/>
                    <a:pt x="268127" y="296445"/>
                    <a:pt x="247296" y="296445"/>
                  </a:cubicBezTo>
                  <a:cubicBezTo>
                    <a:pt x="226465" y="296445"/>
                    <a:pt x="209579" y="279574"/>
                    <a:pt x="209579" y="258763"/>
                  </a:cubicBezTo>
                  <a:cubicBezTo>
                    <a:pt x="209579" y="237952"/>
                    <a:pt x="226465" y="221081"/>
                    <a:pt x="247296" y="221081"/>
                  </a:cubicBezTo>
                  <a:close/>
                  <a:moveTo>
                    <a:pt x="134075" y="221081"/>
                  </a:moveTo>
                  <a:cubicBezTo>
                    <a:pt x="154925" y="221081"/>
                    <a:pt x="171828" y="237952"/>
                    <a:pt x="171828" y="258763"/>
                  </a:cubicBezTo>
                  <a:cubicBezTo>
                    <a:pt x="171828" y="279574"/>
                    <a:pt x="154925" y="296445"/>
                    <a:pt x="134075" y="296445"/>
                  </a:cubicBezTo>
                  <a:cubicBezTo>
                    <a:pt x="113225" y="296445"/>
                    <a:pt x="96322" y="279574"/>
                    <a:pt x="96322" y="258763"/>
                  </a:cubicBezTo>
                  <a:cubicBezTo>
                    <a:pt x="96322" y="237952"/>
                    <a:pt x="113225" y="221081"/>
                    <a:pt x="134075" y="221081"/>
                  </a:cubicBezTo>
                  <a:close/>
                  <a:moveTo>
                    <a:pt x="38046" y="54618"/>
                  </a:moveTo>
                  <a:lnTo>
                    <a:pt x="68930" y="54618"/>
                  </a:lnTo>
                  <a:lnTo>
                    <a:pt x="68930" y="94990"/>
                  </a:lnTo>
                  <a:cubicBezTo>
                    <a:pt x="68930" y="117262"/>
                    <a:pt x="87057" y="135363"/>
                    <a:pt x="109363" y="135363"/>
                  </a:cubicBezTo>
                  <a:lnTo>
                    <a:pt x="123611" y="135363"/>
                  </a:lnTo>
                  <a:cubicBezTo>
                    <a:pt x="145916" y="135363"/>
                    <a:pt x="164044" y="117262"/>
                    <a:pt x="164044" y="94990"/>
                  </a:cubicBezTo>
                  <a:lnTo>
                    <a:pt x="164044" y="54618"/>
                  </a:lnTo>
                  <a:lnTo>
                    <a:pt x="330549" y="54618"/>
                  </a:lnTo>
                  <a:lnTo>
                    <a:pt x="330549" y="94990"/>
                  </a:lnTo>
                  <a:cubicBezTo>
                    <a:pt x="330549" y="117262"/>
                    <a:pt x="348677" y="135363"/>
                    <a:pt x="370907" y="135363"/>
                  </a:cubicBezTo>
                  <a:lnTo>
                    <a:pt x="385231" y="135363"/>
                  </a:lnTo>
                  <a:cubicBezTo>
                    <a:pt x="407536" y="135363"/>
                    <a:pt x="425663" y="117262"/>
                    <a:pt x="425663" y="94990"/>
                  </a:cubicBezTo>
                  <a:lnTo>
                    <a:pt x="425663" y="54618"/>
                  </a:lnTo>
                  <a:lnTo>
                    <a:pt x="456547" y="54618"/>
                  </a:lnTo>
                  <a:cubicBezTo>
                    <a:pt x="477584" y="54618"/>
                    <a:pt x="494593" y="71601"/>
                    <a:pt x="494593" y="92607"/>
                  </a:cubicBezTo>
                  <a:lnTo>
                    <a:pt x="494593" y="278528"/>
                  </a:lnTo>
                  <a:cubicBezTo>
                    <a:pt x="483776" y="276517"/>
                    <a:pt x="472661" y="275399"/>
                    <a:pt x="461322" y="275399"/>
                  </a:cubicBezTo>
                  <a:cubicBezTo>
                    <a:pt x="458114" y="275399"/>
                    <a:pt x="454906" y="275548"/>
                    <a:pt x="451773" y="275697"/>
                  </a:cubicBezTo>
                  <a:lnTo>
                    <a:pt x="451773" y="187578"/>
                  </a:lnTo>
                  <a:lnTo>
                    <a:pt x="42820" y="187578"/>
                  </a:lnTo>
                  <a:lnTo>
                    <a:pt x="42820" y="415511"/>
                  </a:lnTo>
                  <a:cubicBezTo>
                    <a:pt x="42820" y="431228"/>
                    <a:pt x="55576" y="444039"/>
                    <a:pt x="71317" y="444039"/>
                  </a:cubicBezTo>
                  <a:lnTo>
                    <a:pt x="281015" y="444039"/>
                  </a:lnTo>
                  <a:cubicBezTo>
                    <a:pt x="280792" y="447913"/>
                    <a:pt x="280568" y="451861"/>
                    <a:pt x="280568" y="455883"/>
                  </a:cubicBezTo>
                  <a:cubicBezTo>
                    <a:pt x="280568" y="468099"/>
                    <a:pt x="281836" y="479942"/>
                    <a:pt x="284149" y="491488"/>
                  </a:cubicBezTo>
                  <a:lnTo>
                    <a:pt x="38046" y="491488"/>
                  </a:lnTo>
                  <a:cubicBezTo>
                    <a:pt x="17009" y="491488"/>
                    <a:pt x="0" y="474505"/>
                    <a:pt x="0" y="453499"/>
                  </a:cubicBezTo>
                  <a:lnTo>
                    <a:pt x="0" y="92607"/>
                  </a:lnTo>
                  <a:cubicBezTo>
                    <a:pt x="0" y="71601"/>
                    <a:pt x="17009" y="54618"/>
                    <a:pt x="38046" y="54618"/>
                  </a:cubicBezTo>
                  <a:close/>
                  <a:moveTo>
                    <a:pt x="370887" y="0"/>
                  </a:moveTo>
                  <a:lnTo>
                    <a:pt x="385221" y="0"/>
                  </a:lnTo>
                  <a:cubicBezTo>
                    <a:pt x="394404" y="0"/>
                    <a:pt x="401870" y="7448"/>
                    <a:pt x="401870" y="16608"/>
                  </a:cubicBezTo>
                  <a:lnTo>
                    <a:pt x="401870" y="54590"/>
                  </a:lnTo>
                  <a:lnTo>
                    <a:pt x="401870" y="94956"/>
                  </a:lnTo>
                  <a:cubicBezTo>
                    <a:pt x="401870" y="104116"/>
                    <a:pt x="394404" y="111564"/>
                    <a:pt x="385221" y="111564"/>
                  </a:cubicBezTo>
                  <a:lnTo>
                    <a:pt x="370887" y="111564"/>
                  </a:lnTo>
                  <a:cubicBezTo>
                    <a:pt x="361704" y="111564"/>
                    <a:pt x="354238" y="104116"/>
                    <a:pt x="354238" y="94956"/>
                  </a:cubicBezTo>
                  <a:lnTo>
                    <a:pt x="354238" y="54590"/>
                  </a:lnTo>
                  <a:lnTo>
                    <a:pt x="354238" y="16608"/>
                  </a:lnTo>
                  <a:cubicBezTo>
                    <a:pt x="354238" y="7448"/>
                    <a:pt x="361704" y="0"/>
                    <a:pt x="370887" y="0"/>
                  </a:cubicBezTo>
                  <a:close/>
                  <a:moveTo>
                    <a:pt x="109347" y="0"/>
                  </a:moveTo>
                  <a:lnTo>
                    <a:pt x="123586" y="0"/>
                  </a:lnTo>
                  <a:cubicBezTo>
                    <a:pt x="132829" y="0"/>
                    <a:pt x="140284" y="7448"/>
                    <a:pt x="140284" y="16608"/>
                  </a:cubicBezTo>
                  <a:lnTo>
                    <a:pt x="140284" y="54590"/>
                  </a:lnTo>
                  <a:lnTo>
                    <a:pt x="140284" y="94956"/>
                  </a:lnTo>
                  <a:cubicBezTo>
                    <a:pt x="140284" y="104116"/>
                    <a:pt x="132829" y="111564"/>
                    <a:pt x="123586" y="111564"/>
                  </a:cubicBezTo>
                  <a:lnTo>
                    <a:pt x="109347" y="111564"/>
                  </a:lnTo>
                  <a:cubicBezTo>
                    <a:pt x="100178" y="111564"/>
                    <a:pt x="92723" y="104116"/>
                    <a:pt x="92723" y="94956"/>
                  </a:cubicBezTo>
                  <a:lnTo>
                    <a:pt x="92723" y="54590"/>
                  </a:lnTo>
                  <a:lnTo>
                    <a:pt x="92723" y="16608"/>
                  </a:lnTo>
                  <a:cubicBezTo>
                    <a:pt x="92723" y="7448"/>
                    <a:pt x="100178" y="0"/>
                    <a:pt x="109347" y="0"/>
                  </a:cubicBezTo>
                  <a:close/>
                </a:path>
              </a:pathLst>
            </a:custGeom>
            <a:solidFill>
              <a:srgbClr val="EA5504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A8580FA9-29EB-6AF7-E322-C1EC2A623EE0}"/>
              </a:ext>
            </a:extLst>
          </p:cNvPr>
          <p:cNvGrpSpPr/>
          <p:nvPr/>
        </p:nvGrpSpPr>
        <p:grpSpPr>
          <a:xfrm>
            <a:off x="664418" y="1382851"/>
            <a:ext cx="4968766" cy="476676"/>
            <a:chOff x="5751177" y="1192952"/>
            <a:chExt cx="5477164" cy="615795"/>
          </a:xfrm>
        </p:grpSpPr>
        <p:sp>
          <p:nvSpPr>
            <p:cNvPr id="117" name="五边形 3">
              <a:extLst>
                <a:ext uri="{FF2B5EF4-FFF2-40B4-BE49-F238E27FC236}">
                  <a16:creationId xmlns:a16="http://schemas.microsoft.com/office/drawing/2014/main" id="{2B82C735-71D0-F397-93F9-DF4649A9C308}"/>
                </a:ext>
              </a:extLst>
            </p:cNvPr>
            <p:cNvSpPr/>
            <p:nvPr/>
          </p:nvSpPr>
          <p:spPr>
            <a:xfrm>
              <a:off x="10708116" y="1262510"/>
              <a:ext cx="520225" cy="467471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/>
            </a:p>
          </p:txBody>
        </p:sp>
        <p:sp>
          <p:nvSpPr>
            <p:cNvPr id="118" name="剪去同侧角的矩形 44">
              <a:extLst>
                <a:ext uri="{FF2B5EF4-FFF2-40B4-BE49-F238E27FC236}">
                  <a16:creationId xmlns:a16="http://schemas.microsoft.com/office/drawing/2014/main" id="{EDDF772A-61FB-1E6F-26BB-BD19A519FC64}"/>
                </a:ext>
              </a:extLst>
            </p:cNvPr>
            <p:cNvSpPr/>
            <p:nvPr/>
          </p:nvSpPr>
          <p:spPr>
            <a:xfrm rot="5400000">
              <a:off x="8370061" y="-871760"/>
              <a:ext cx="508425" cy="4776968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EA55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/>
            </a:p>
          </p:txBody>
        </p:sp>
        <p:sp>
          <p:nvSpPr>
            <p:cNvPr id="119" name="文本框 118">
              <a:extLst>
                <a:ext uri="{FF2B5EF4-FFF2-40B4-BE49-F238E27FC236}">
                  <a16:creationId xmlns:a16="http://schemas.microsoft.com/office/drawing/2014/main" id="{FAA9C152-7747-781A-9FC4-B5071AEC5481}"/>
                </a:ext>
              </a:extLst>
            </p:cNvPr>
            <p:cNvSpPr txBox="1"/>
            <p:nvPr/>
          </p:nvSpPr>
          <p:spPr>
            <a:xfrm>
              <a:off x="6378000" y="1296343"/>
              <a:ext cx="4212930" cy="397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400" b="1" spc="3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常见不良反应与目录中药物常见一致</a:t>
              </a:r>
              <a:r>
                <a:rPr kumimoji="1" lang="en-US" altLang="zh-CN" sz="1400" b="1" spc="300" baseline="300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</a:t>
              </a:r>
              <a:endParaRPr kumimoji="1" lang="zh-CN" altLang="en-US" sz="1400" b="1" spc="300" baseline="30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0" name="椭圆 119">
              <a:extLst>
                <a:ext uri="{FF2B5EF4-FFF2-40B4-BE49-F238E27FC236}">
                  <a16:creationId xmlns:a16="http://schemas.microsoft.com/office/drawing/2014/main" id="{BCD62686-88D9-02DF-C83B-60CE2A88D702}"/>
                </a:ext>
              </a:extLst>
            </p:cNvPr>
            <p:cNvSpPr/>
            <p:nvPr/>
          </p:nvSpPr>
          <p:spPr>
            <a:xfrm>
              <a:off x="5751177" y="1192952"/>
              <a:ext cx="612933" cy="61579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/>
            </a:p>
          </p:txBody>
        </p:sp>
        <p:sp>
          <p:nvSpPr>
            <p:cNvPr id="121" name="event-calendar-business-interface-symbol_45734">
              <a:extLst>
                <a:ext uri="{FF2B5EF4-FFF2-40B4-BE49-F238E27FC236}">
                  <a16:creationId xmlns:a16="http://schemas.microsoft.com/office/drawing/2014/main" id="{8DC7D9DF-BEB4-FE67-D080-2E7F73E453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82360" y="1328280"/>
              <a:ext cx="369089" cy="365665"/>
            </a:xfrm>
            <a:custGeom>
              <a:avLst/>
              <a:gdLst>
                <a:gd name="connsiteX0" fmla="*/ 447032 w 608697"/>
                <a:gd name="connsiteY0" fmla="*/ 441598 h 603052"/>
                <a:gd name="connsiteX1" fmla="*/ 537426 w 608697"/>
                <a:gd name="connsiteY1" fmla="*/ 441598 h 603052"/>
                <a:gd name="connsiteX2" fmla="*/ 447032 w 608697"/>
                <a:gd name="connsiteY2" fmla="*/ 531851 h 603052"/>
                <a:gd name="connsiteX3" fmla="*/ 461286 w 608697"/>
                <a:gd name="connsiteY3" fmla="*/ 358489 h 603052"/>
                <a:gd name="connsiteX4" fmla="*/ 363783 w 608697"/>
                <a:gd name="connsiteY4" fmla="*/ 455852 h 603052"/>
                <a:gd name="connsiteX5" fmla="*/ 461286 w 608697"/>
                <a:gd name="connsiteY5" fmla="*/ 553216 h 603052"/>
                <a:gd name="connsiteX6" fmla="*/ 558789 w 608697"/>
                <a:gd name="connsiteY6" fmla="*/ 455852 h 603052"/>
                <a:gd name="connsiteX7" fmla="*/ 461286 w 608697"/>
                <a:gd name="connsiteY7" fmla="*/ 358489 h 603052"/>
                <a:gd name="connsiteX8" fmla="*/ 247296 w 608697"/>
                <a:gd name="connsiteY8" fmla="*/ 335045 h 603052"/>
                <a:gd name="connsiteX9" fmla="*/ 285013 w 608697"/>
                <a:gd name="connsiteY9" fmla="*/ 372727 h 603052"/>
                <a:gd name="connsiteX10" fmla="*/ 247296 w 608697"/>
                <a:gd name="connsiteY10" fmla="*/ 410409 h 603052"/>
                <a:gd name="connsiteX11" fmla="*/ 209579 w 608697"/>
                <a:gd name="connsiteY11" fmla="*/ 372727 h 603052"/>
                <a:gd name="connsiteX12" fmla="*/ 247296 w 608697"/>
                <a:gd name="connsiteY12" fmla="*/ 335045 h 603052"/>
                <a:gd name="connsiteX13" fmla="*/ 134075 w 608697"/>
                <a:gd name="connsiteY13" fmla="*/ 335045 h 603052"/>
                <a:gd name="connsiteX14" fmla="*/ 171828 w 608697"/>
                <a:gd name="connsiteY14" fmla="*/ 372727 h 603052"/>
                <a:gd name="connsiteX15" fmla="*/ 134075 w 608697"/>
                <a:gd name="connsiteY15" fmla="*/ 410409 h 603052"/>
                <a:gd name="connsiteX16" fmla="*/ 96322 w 608697"/>
                <a:gd name="connsiteY16" fmla="*/ 372727 h 603052"/>
                <a:gd name="connsiteX17" fmla="*/ 134075 w 608697"/>
                <a:gd name="connsiteY17" fmla="*/ 335045 h 603052"/>
                <a:gd name="connsiteX18" fmla="*/ 461286 w 608697"/>
                <a:gd name="connsiteY18" fmla="*/ 308653 h 603052"/>
                <a:gd name="connsiteX19" fmla="*/ 494558 w 608697"/>
                <a:gd name="connsiteY19" fmla="*/ 312452 h 603052"/>
                <a:gd name="connsiteX20" fmla="*/ 608697 w 608697"/>
                <a:gd name="connsiteY20" fmla="*/ 455852 h 603052"/>
                <a:gd name="connsiteX21" fmla="*/ 461286 w 608697"/>
                <a:gd name="connsiteY21" fmla="*/ 603052 h 603052"/>
                <a:gd name="connsiteX22" fmla="*/ 318202 w 608697"/>
                <a:gd name="connsiteY22" fmla="*/ 491460 h 603052"/>
                <a:gd name="connsiteX23" fmla="*/ 313875 w 608697"/>
                <a:gd name="connsiteY23" fmla="*/ 455852 h 603052"/>
                <a:gd name="connsiteX24" fmla="*/ 314323 w 608697"/>
                <a:gd name="connsiteY24" fmla="*/ 444008 h 603052"/>
                <a:gd name="connsiteX25" fmla="*/ 451737 w 608697"/>
                <a:gd name="connsiteY25" fmla="*/ 308951 h 603052"/>
                <a:gd name="connsiteX26" fmla="*/ 461286 w 608697"/>
                <a:gd name="connsiteY26" fmla="*/ 308653 h 603052"/>
                <a:gd name="connsiteX27" fmla="*/ 360519 w 608697"/>
                <a:gd name="connsiteY27" fmla="*/ 221081 h 603052"/>
                <a:gd name="connsiteX28" fmla="*/ 398272 w 608697"/>
                <a:gd name="connsiteY28" fmla="*/ 258763 h 603052"/>
                <a:gd name="connsiteX29" fmla="*/ 360519 w 608697"/>
                <a:gd name="connsiteY29" fmla="*/ 296445 h 603052"/>
                <a:gd name="connsiteX30" fmla="*/ 322766 w 608697"/>
                <a:gd name="connsiteY30" fmla="*/ 258763 h 603052"/>
                <a:gd name="connsiteX31" fmla="*/ 360519 w 608697"/>
                <a:gd name="connsiteY31" fmla="*/ 221081 h 603052"/>
                <a:gd name="connsiteX32" fmla="*/ 247296 w 608697"/>
                <a:gd name="connsiteY32" fmla="*/ 221081 h 603052"/>
                <a:gd name="connsiteX33" fmla="*/ 285013 w 608697"/>
                <a:gd name="connsiteY33" fmla="*/ 258763 h 603052"/>
                <a:gd name="connsiteX34" fmla="*/ 247296 w 608697"/>
                <a:gd name="connsiteY34" fmla="*/ 296445 h 603052"/>
                <a:gd name="connsiteX35" fmla="*/ 209579 w 608697"/>
                <a:gd name="connsiteY35" fmla="*/ 258763 h 603052"/>
                <a:gd name="connsiteX36" fmla="*/ 247296 w 608697"/>
                <a:gd name="connsiteY36" fmla="*/ 221081 h 603052"/>
                <a:gd name="connsiteX37" fmla="*/ 134075 w 608697"/>
                <a:gd name="connsiteY37" fmla="*/ 221081 h 603052"/>
                <a:gd name="connsiteX38" fmla="*/ 171828 w 608697"/>
                <a:gd name="connsiteY38" fmla="*/ 258763 h 603052"/>
                <a:gd name="connsiteX39" fmla="*/ 134075 w 608697"/>
                <a:gd name="connsiteY39" fmla="*/ 296445 h 603052"/>
                <a:gd name="connsiteX40" fmla="*/ 96322 w 608697"/>
                <a:gd name="connsiteY40" fmla="*/ 258763 h 603052"/>
                <a:gd name="connsiteX41" fmla="*/ 134075 w 608697"/>
                <a:gd name="connsiteY41" fmla="*/ 221081 h 603052"/>
                <a:gd name="connsiteX42" fmla="*/ 38046 w 608697"/>
                <a:gd name="connsiteY42" fmla="*/ 54618 h 603052"/>
                <a:gd name="connsiteX43" fmla="*/ 68930 w 608697"/>
                <a:gd name="connsiteY43" fmla="*/ 54618 h 603052"/>
                <a:gd name="connsiteX44" fmla="*/ 68930 w 608697"/>
                <a:gd name="connsiteY44" fmla="*/ 94990 h 603052"/>
                <a:gd name="connsiteX45" fmla="*/ 109363 w 608697"/>
                <a:gd name="connsiteY45" fmla="*/ 135363 h 603052"/>
                <a:gd name="connsiteX46" fmla="*/ 123611 w 608697"/>
                <a:gd name="connsiteY46" fmla="*/ 135363 h 603052"/>
                <a:gd name="connsiteX47" fmla="*/ 164044 w 608697"/>
                <a:gd name="connsiteY47" fmla="*/ 94990 h 603052"/>
                <a:gd name="connsiteX48" fmla="*/ 164044 w 608697"/>
                <a:gd name="connsiteY48" fmla="*/ 54618 h 603052"/>
                <a:gd name="connsiteX49" fmla="*/ 330549 w 608697"/>
                <a:gd name="connsiteY49" fmla="*/ 54618 h 603052"/>
                <a:gd name="connsiteX50" fmla="*/ 330549 w 608697"/>
                <a:gd name="connsiteY50" fmla="*/ 94990 h 603052"/>
                <a:gd name="connsiteX51" fmla="*/ 370907 w 608697"/>
                <a:gd name="connsiteY51" fmla="*/ 135363 h 603052"/>
                <a:gd name="connsiteX52" fmla="*/ 385231 w 608697"/>
                <a:gd name="connsiteY52" fmla="*/ 135363 h 603052"/>
                <a:gd name="connsiteX53" fmla="*/ 425663 w 608697"/>
                <a:gd name="connsiteY53" fmla="*/ 94990 h 603052"/>
                <a:gd name="connsiteX54" fmla="*/ 425663 w 608697"/>
                <a:gd name="connsiteY54" fmla="*/ 54618 h 603052"/>
                <a:gd name="connsiteX55" fmla="*/ 456547 w 608697"/>
                <a:gd name="connsiteY55" fmla="*/ 54618 h 603052"/>
                <a:gd name="connsiteX56" fmla="*/ 494593 w 608697"/>
                <a:gd name="connsiteY56" fmla="*/ 92607 h 603052"/>
                <a:gd name="connsiteX57" fmla="*/ 494593 w 608697"/>
                <a:gd name="connsiteY57" fmla="*/ 278528 h 603052"/>
                <a:gd name="connsiteX58" fmla="*/ 461322 w 608697"/>
                <a:gd name="connsiteY58" fmla="*/ 275399 h 603052"/>
                <a:gd name="connsiteX59" fmla="*/ 451773 w 608697"/>
                <a:gd name="connsiteY59" fmla="*/ 275697 h 603052"/>
                <a:gd name="connsiteX60" fmla="*/ 451773 w 608697"/>
                <a:gd name="connsiteY60" fmla="*/ 187578 h 603052"/>
                <a:gd name="connsiteX61" fmla="*/ 42820 w 608697"/>
                <a:gd name="connsiteY61" fmla="*/ 187578 h 603052"/>
                <a:gd name="connsiteX62" fmla="*/ 42820 w 608697"/>
                <a:gd name="connsiteY62" fmla="*/ 415511 h 603052"/>
                <a:gd name="connsiteX63" fmla="*/ 71317 w 608697"/>
                <a:gd name="connsiteY63" fmla="*/ 444039 h 603052"/>
                <a:gd name="connsiteX64" fmla="*/ 281015 w 608697"/>
                <a:gd name="connsiteY64" fmla="*/ 444039 h 603052"/>
                <a:gd name="connsiteX65" fmla="*/ 280568 w 608697"/>
                <a:gd name="connsiteY65" fmla="*/ 455883 h 603052"/>
                <a:gd name="connsiteX66" fmla="*/ 284149 w 608697"/>
                <a:gd name="connsiteY66" fmla="*/ 491488 h 603052"/>
                <a:gd name="connsiteX67" fmla="*/ 38046 w 608697"/>
                <a:gd name="connsiteY67" fmla="*/ 491488 h 603052"/>
                <a:gd name="connsiteX68" fmla="*/ 0 w 608697"/>
                <a:gd name="connsiteY68" fmla="*/ 453499 h 603052"/>
                <a:gd name="connsiteX69" fmla="*/ 0 w 608697"/>
                <a:gd name="connsiteY69" fmla="*/ 92607 h 603052"/>
                <a:gd name="connsiteX70" fmla="*/ 38046 w 608697"/>
                <a:gd name="connsiteY70" fmla="*/ 54618 h 603052"/>
                <a:gd name="connsiteX71" fmla="*/ 370887 w 608697"/>
                <a:gd name="connsiteY71" fmla="*/ 0 h 603052"/>
                <a:gd name="connsiteX72" fmla="*/ 385221 w 608697"/>
                <a:gd name="connsiteY72" fmla="*/ 0 h 603052"/>
                <a:gd name="connsiteX73" fmla="*/ 401870 w 608697"/>
                <a:gd name="connsiteY73" fmla="*/ 16608 h 603052"/>
                <a:gd name="connsiteX74" fmla="*/ 401870 w 608697"/>
                <a:gd name="connsiteY74" fmla="*/ 54590 h 603052"/>
                <a:gd name="connsiteX75" fmla="*/ 401870 w 608697"/>
                <a:gd name="connsiteY75" fmla="*/ 94956 h 603052"/>
                <a:gd name="connsiteX76" fmla="*/ 385221 w 608697"/>
                <a:gd name="connsiteY76" fmla="*/ 111564 h 603052"/>
                <a:gd name="connsiteX77" fmla="*/ 370887 w 608697"/>
                <a:gd name="connsiteY77" fmla="*/ 111564 h 603052"/>
                <a:gd name="connsiteX78" fmla="*/ 354238 w 608697"/>
                <a:gd name="connsiteY78" fmla="*/ 94956 h 603052"/>
                <a:gd name="connsiteX79" fmla="*/ 354238 w 608697"/>
                <a:gd name="connsiteY79" fmla="*/ 54590 h 603052"/>
                <a:gd name="connsiteX80" fmla="*/ 354238 w 608697"/>
                <a:gd name="connsiteY80" fmla="*/ 16608 h 603052"/>
                <a:gd name="connsiteX81" fmla="*/ 370887 w 608697"/>
                <a:gd name="connsiteY81" fmla="*/ 0 h 603052"/>
                <a:gd name="connsiteX82" fmla="*/ 109347 w 608697"/>
                <a:gd name="connsiteY82" fmla="*/ 0 h 603052"/>
                <a:gd name="connsiteX83" fmla="*/ 123586 w 608697"/>
                <a:gd name="connsiteY83" fmla="*/ 0 h 603052"/>
                <a:gd name="connsiteX84" fmla="*/ 140284 w 608697"/>
                <a:gd name="connsiteY84" fmla="*/ 16608 h 603052"/>
                <a:gd name="connsiteX85" fmla="*/ 140284 w 608697"/>
                <a:gd name="connsiteY85" fmla="*/ 54590 h 603052"/>
                <a:gd name="connsiteX86" fmla="*/ 140284 w 608697"/>
                <a:gd name="connsiteY86" fmla="*/ 94956 h 603052"/>
                <a:gd name="connsiteX87" fmla="*/ 123586 w 608697"/>
                <a:gd name="connsiteY87" fmla="*/ 111564 h 603052"/>
                <a:gd name="connsiteX88" fmla="*/ 109347 w 608697"/>
                <a:gd name="connsiteY88" fmla="*/ 111564 h 603052"/>
                <a:gd name="connsiteX89" fmla="*/ 92723 w 608697"/>
                <a:gd name="connsiteY89" fmla="*/ 94956 h 603052"/>
                <a:gd name="connsiteX90" fmla="*/ 92723 w 608697"/>
                <a:gd name="connsiteY90" fmla="*/ 54590 h 603052"/>
                <a:gd name="connsiteX91" fmla="*/ 92723 w 608697"/>
                <a:gd name="connsiteY91" fmla="*/ 16608 h 603052"/>
                <a:gd name="connsiteX92" fmla="*/ 109347 w 608697"/>
                <a:gd name="connsiteY92" fmla="*/ 0 h 6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608697" h="603052">
                  <a:moveTo>
                    <a:pt x="447032" y="441598"/>
                  </a:moveTo>
                  <a:lnTo>
                    <a:pt x="537426" y="441598"/>
                  </a:lnTo>
                  <a:cubicBezTo>
                    <a:pt x="537426" y="491457"/>
                    <a:pt x="496969" y="531851"/>
                    <a:pt x="447032" y="531851"/>
                  </a:cubicBezTo>
                  <a:close/>
                  <a:moveTo>
                    <a:pt x="461286" y="358489"/>
                  </a:moveTo>
                  <a:cubicBezTo>
                    <a:pt x="407424" y="358489"/>
                    <a:pt x="363783" y="402068"/>
                    <a:pt x="363783" y="455852"/>
                  </a:cubicBezTo>
                  <a:cubicBezTo>
                    <a:pt x="363783" y="509637"/>
                    <a:pt x="407424" y="553216"/>
                    <a:pt x="461286" y="553216"/>
                  </a:cubicBezTo>
                  <a:cubicBezTo>
                    <a:pt x="515148" y="553216"/>
                    <a:pt x="558789" y="509637"/>
                    <a:pt x="558789" y="455852"/>
                  </a:cubicBezTo>
                  <a:cubicBezTo>
                    <a:pt x="558789" y="402068"/>
                    <a:pt x="515148" y="358489"/>
                    <a:pt x="461286" y="358489"/>
                  </a:cubicBezTo>
                  <a:close/>
                  <a:moveTo>
                    <a:pt x="247296" y="335045"/>
                  </a:moveTo>
                  <a:cubicBezTo>
                    <a:pt x="268127" y="335045"/>
                    <a:pt x="285013" y="351916"/>
                    <a:pt x="285013" y="372727"/>
                  </a:cubicBezTo>
                  <a:cubicBezTo>
                    <a:pt x="285013" y="393538"/>
                    <a:pt x="268127" y="410409"/>
                    <a:pt x="247296" y="410409"/>
                  </a:cubicBezTo>
                  <a:cubicBezTo>
                    <a:pt x="226465" y="410409"/>
                    <a:pt x="209579" y="393538"/>
                    <a:pt x="209579" y="372727"/>
                  </a:cubicBezTo>
                  <a:cubicBezTo>
                    <a:pt x="209579" y="351916"/>
                    <a:pt x="226465" y="335045"/>
                    <a:pt x="247296" y="335045"/>
                  </a:cubicBezTo>
                  <a:close/>
                  <a:moveTo>
                    <a:pt x="134075" y="335045"/>
                  </a:moveTo>
                  <a:cubicBezTo>
                    <a:pt x="154925" y="335045"/>
                    <a:pt x="171828" y="351916"/>
                    <a:pt x="171828" y="372727"/>
                  </a:cubicBezTo>
                  <a:cubicBezTo>
                    <a:pt x="171828" y="393538"/>
                    <a:pt x="154925" y="410409"/>
                    <a:pt x="134075" y="410409"/>
                  </a:cubicBezTo>
                  <a:cubicBezTo>
                    <a:pt x="113225" y="410409"/>
                    <a:pt x="96322" y="393538"/>
                    <a:pt x="96322" y="372727"/>
                  </a:cubicBezTo>
                  <a:cubicBezTo>
                    <a:pt x="96322" y="351916"/>
                    <a:pt x="113225" y="335045"/>
                    <a:pt x="134075" y="335045"/>
                  </a:cubicBezTo>
                  <a:close/>
                  <a:moveTo>
                    <a:pt x="461286" y="308653"/>
                  </a:moveTo>
                  <a:cubicBezTo>
                    <a:pt x="472700" y="308653"/>
                    <a:pt x="483815" y="309994"/>
                    <a:pt x="494558" y="312452"/>
                  </a:cubicBezTo>
                  <a:cubicBezTo>
                    <a:pt x="559908" y="327500"/>
                    <a:pt x="608697" y="385977"/>
                    <a:pt x="608697" y="455852"/>
                  </a:cubicBezTo>
                  <a:cubicBezTo>
                    <a:pt x="608697" y="537125"/>
                    <a:pt x="542675" y="603052"/>
                    <a:pt x="461286" y="603052"/>
                  </a:cubicBezTo>
                  <a:cubicBezTo>
                    <a:pt x="392131" y="603052"/>
                    <a:pt x="334166" y="555525"/>
                    <a:pt x="318202" y="491460"/>
                  </a:cubicBezTo>
                  <a:cubicBezTo>
                    <a:pt x="315367" y="480063"/>
                    <a:pt x="313875" y="468144"/>
                    <a:pt x="313875" y="455852"/>
                  </a:cubicBezTo>
                  <a:cubicBezTo>
                    <a:pt x="313875" y="451830"/>
                    <a:pt x="314024" y="447882"/>
                    <a:pt x="314323" y="444008"/>
                  </a:cubicBezTo>
                  <a:cubicBezTo>
                    <a:pt x="320141" y="371377"/>
                    <a:pt x="378703" y="313644"/>
                    <a:pt x="451737" y="308951"/>
                  </a:cubicBezTo>
                  <a:cubicBezTo>
                    <a:pt x="454870" y="308727"/>
                    <a:pt x="458078" y="308653"/>
                    <a:pt x="461286" y="308653"/>
                  </a:cubicBezTo>
                  <a:close/>
                  <a:moveTo>
                    <a:pt x="360519" y="221081"/>
                  </a:moveTo>
                  <a:cubicBezTo>
                    <a:pt x="381369" y="221081"/>
                    <a:pt x="398272" y="237952"/>
                    <a:pt x="398272" y="258763"/>
                  </a:cubicBezTo>
                  <a:cubicBezTo>
                    <a:pt x="398272" y="279574"/>
                    <a:pt x="381369" y="296445"/>
                    <a:pt x="360519" y="296445"/>
                  </a:cubicBezTo>
                  <a:cubicBezTo>
                    <a:pt x="339669" y="296445"/>
                    <a:pt x="322766" y="279574"/>
                    <a:pt x="322766" y="258763"/>
                  </a:cubicBezTo>
                  <a:cubicBezTo>
                    <a:pt x="322766" y="237952"/>
                    <a:pt x="339669" y="221081"/>
                    <a:pt x="360519" y="221081"/>
                  </a:cubicBezTo>
                  <a:close/>
                  <a:moveTo>
                    <a:pt x="247296" y="221081"/>
                  </a:moveTo>
                  <a:cubicBezTo>
                    <a:pt x="268127" y="221081"/>
                    <a:pt x="285013" y="237952"/>
                    <a:pt x="285013" y="258763"/>
                  </a:cubicBezTo>
                  <a:cubicBezTo>
                    <a:pt x="285013" y="279574"/>
                    <a:pt x="268127" y="296445"/>
                    <a:pt x="247296" y="296445"/>
                  </a:cubicBezTo>
                  <a:cubicBezTo>
                    <a:pt x="226465" y="296445"/>
                    <a:pt x="209579" y="279574"/>
                    <a:pt x="209579" y="258763"/>
                  </a:cubicBezTo>
                  <a:cubicBezTo>
                    <a:pt x="209579" y="237952"/>
                    <a:pt x="226465" y="221081"/>
                    <a:pt x="247296" y="221081"/>
                  </a:cubicBezTo>
                  <a:close/>
                  <a:moveTo>
                    <a:pt x="134075" y="221081"/>
                  </a:moveTo>
                  <a:cubicBezTo>
                    <a:pt x="154925" y="221081"/>
                    <a:pt x="171828" y="237952"/>
                    <a:pt x="171828" y="258763"/>
                  </a:cubicBezTo>
                  <a:cubicBezTo>
                    <a:pt x="171828" y="279574"/>
                    <a:pt x="154925" y="296445"/>
                    <a:pt x="134075" y="296445"/>
                  </a:cubicBezTo>
                  <a:cubicBezTo>
                    <a:pt x="113225" y="296445"/>
                    <a:pt x="96322" y="279574"/>
                    <a:pt x="96322" y="258763"/>
                  </a:cubicBezTo>
                  <a:cubicBezTo>
                    <a:pt x="96322" y="237952"/>
                    <a:pt x="113225" y="221081"/>
                    <a:pt x="134075" y="221081"/>
                  </a:cubicBezTo>
                  <a:close/>
                  <a:moveTo>
                    <a:pt x="38046" y="54618"/>
                  </a:moveTo>
                  <a:lnTo>
                    <a:pt x="68930" y="54618"/>
                  </a:lnTo>
                  <a:lnTo>
                    <a:pt x="68930" y="94990"/>
                  </a:lnTo>
                  <a:cubicBezTo>
                    <a:pt x="68930" y="117262"/>
                    <a:pt x="87057" y="135363"/>
                    <a:pt x="109363" y="135363"/>
                  </a:cubicBezTo>
                  <a:lnTo>
                    <a:pt x="123611" y="135363"/>
                  </a:lnTo>
                  <a:cubicBezTo>
                    <a:pt x="145916" y="135363"/>
                    <a:pt x="164044" y="117262"/>
                    <a:pt x="164044" y="94990"/>
                  </a:cubicBezTo>
                  <a:lnTo>
                    <a:pt x="164044" y="54618"/>
                  </a:lnTo>
                  <a:lnTo>
                    <a:pt x="330549" y="54618"/>
                  </a:lnTo>
                  <a:lnTo>
                    <a:pt x="330549" y="94990"/>
                  </a:lnTo>
                  <a:cubicBezTo>
                    <a:pt x="330549" y="117262"/>
                    <a:pt x="348677" y="135363"/>
                    <a:pt x="370907" y="135363"/>
                  </a:cubicBezTo>
                  <a:lnTo>
                    <a:pt x="385231" y="135363"/>
                  </a:lnTo>
                  <a:cubicBezTo>
                    <a:pt x="407536" y="135363"/>
                    <a:pt x="425663" y="117262"/>
                    <a:pt x="425663" y="94990"/>
                  </a:cubicBezTo>
                  <a:lnTo>
                    <a:pt x="425663" y="54618"/>
                  </a:lnTo>
                  <a:lnTo>
                    <a:pt x="456547" y="54618"/>
                  </a:lnTo>
                  <a:cubicBezTo>
                    <a:pt x="477584" y="54618"/>
                    <a:pt x="494593" y="71601"/>
                    <a:pt x="494593" y="92607"/>
                  </a:cubicBezTo>
                  <a:lnTo>
                    <a:pt x="494593" y="278528"/>
                  </a:lnTo>
                  <a:cubicBezTo>
                    <a:pt x="483776" y="276517"/>
                    <a:pt x="472661" y="275399"/>
                    <a:pt x="461322" y="275399"/>
                  </a:cubicBezTo>
                  <a:cubicBezTo>
                    <a:pt x="458114" y="275399"/>
                    <a:pt x="454906" y="275548"/>
                    <a:pt x="451773" y="275697"/>
                  </a:cubicBezTo>
                  <a:lnTo>
                    <a:pt x="451773" y="187578"/>
                  </a:lnTo>
                  <a:lnTo>
                    <a:pt x="42820" y="187578"/>
                  </a:lnTo>
                  <a:lnTo>
                    <a:pt x="42820" y="415511"/>
                  </a:lnTo>
                  <a:cubicBezTo>
                    <a:pt x="42820" y="431228"/>
                    <a:pt x="55576" y="444039"/>
                    <a:pt x="71317" y="444039"/>
                  </a:cubicBezTo>
                  <a:lnTo>
                    <a:pt x="281015" y="444039"/>
                  </a:lnTo>
                  <a:cubicBezTo>
                    <a:pt x="280792" y="447913"/>
                    <a:pt x="280568" y="451861"/>
                    <a:pt x="280568" y="455883"/>
                  </a:cubicBezTo>
                  <a:cubicBezTo>
                    <a:pt x="280568" y="468099"/>
                    <a:pt x="281836" y="479942"/>
                    <a:pt x="284149" y="491488"/>
                  </a:cubicBezTo>
                  <a:lnTo>
                    <a:pt x="38046" y="491488"/>
                  </a:lnTo>
                  <a:cubicBezTo>
                    <a:pt x="17009" y="491488"/>
                    <a:pt x="0" y="474505"/>
                    <a:pt x="0" y="453499"/>
                  </a:cubicBezTo>
                  <a:lnTo>
                    <a:pt x="0" y="92607"/>
                  </a:lnTo>
                  <a:cubicBezTo>
                    <a:pt x="0" y="71601"/>
                    <a:pt x="17009" y="54618"/>
                    <a:pt x="38046" y="54618"/>
                  </a:cubicBezTo>
                  <a:close/>
                  <a:moveTo>
                    <a:pt x="370887" y="0"/>
                  </a:moveTo>
                  <a:lnTo>
                    <a:pt x="385221" y="0"/>
                  </a:lnTo>
                  <a:cubicBezTo>
                    <a:pt x="394404" y="0"/>
                    <a:pt x="401870" y="7448"/>
                    <a:pt x="401870" y="16608"/>
                  </a:cubicBezTo>
                  <a:lnTo>
                    <a:pt x="401870" y="54590"/>
                  </a:lnTo>
                  <a:lnTo>
                    <a:pt x="401870" y="94956"/>
                  </a:lnTo>
                  <a:cubicBezTo>
                    <a:pt x="401870" y="104116"/>
                    <a:pt x="394404" y="111564"/>
                    <a:pt x="385221" y="111564"/>
                  </a:cubicBezTo>
                  <a:lnTo>
                    <a:pt x="370887" y="111564"/>
                  </a:lnTo>
                  <a:cubicBezTo>
                    <a:pt x="361704" y="111564"/>
                    <a:pt x="354238" y="104116"/>
                    <a:pt x="354238" y="94956"/>
                  </a:cubicBezTo>
                  <a:lnTo>
                    <a:pt x="354238" y="54590"/>
                  </a:lnTo>
                  <a:lnTo>
                    <a:pt x="354238" y="16608"/>
                  </a:lnTo>
                  <a:cubicBezTo>
                    <a:pt x="354238" y="7448"/>
                    <a:pt x="361704" y="0"/>
                    <a:pt x="370887" y="0"/>
                  </a:cubicBezTo>
                  <a:close/>
                  <a:moveTo>
                    <a:pt x="109347" y="0"/>
                  </a:moveTo>
                  <a:lnTo>
                    <a:pt x="123586" y="0"/>
                  </a:lnTo>
                  <a:cubicBezTo>
                    <a:pt x="132829" y="0"/>
                    <a:pt x="140284" y="7448"/>
                    <a:pt x="140284" y="16608"/>
                  </a:cubicBezTo>
                  <a:lnTo>
                    <a:pt x="140284" y="54590"/>
                  </a:lnTo>
                  <a:lnTo>
                    <a:pt x="140284" y="94956"/>
                  </a:lnTo>
                  <a:cubicBezTo>
                    <a:pt x="140284" y="104116"/>
                    <a:pt x="132829" y="111564"/>
                    <a:pt x="123586" y="111564"/>
                  </a:cubicBezTo>
                  <a:lnTo>
                    <a:pt x="109347" y="111564"/>
                  </a:lnTo>
                  <a:cubicBezTo>
                    <a:pt x="100178" y="111564"/>
                    <a:pt x="92723" y="104116"/>
                    <a:pt x="92723" y="94956"/>
                  </a:cubicBezTo>
                  <a:lnTo>
                    <a:pt x="92723" y="54590"/>
                  </a:lnTo>
                  <a:lnTo>
                    <a:pt x="92723" y="16608"/>
                  </a:lnTo>
                  <a:cubicBezTo>
                    <a:pt x="92723" y="7448"/>
                    <a:pt x="100178" y="0"/>
                    <a:pt x="109347" y="0"/>
                  </a:cubicBezTo>
                  <a:close/>
                </a:path>
              </a:pathLst>
            </a:custGeom>
            <a:solidFill>
              <a:srgbClr val="EA5504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8E5E6A29-D129-CA9B-E5F3-4E0BA94E6775}"/>
              </a:ext>
            </a:extLst>
          </p:cNvPr>
          <p:cNvSpPr txBox="1"/>
          <p:nvPr/>
        </p:nvSpPr>
        <p:spPr>
          <a:xfrm>
            <a:off x="6390342" y="2054942"/>
            <a:ext cx="4682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kumimoji="1"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多个对照物相比，罗普司亭严重不良事件风险分数在众多</a:t>
            </a:r>
            <a:r>
              <a:rPr kumimoji="1"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ITP</a:t>
            </a:r>
            <a:r>
              <a:rPr kumimoji="1"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治疗药物中最低，说明</a:t>
            </a:r>
            <a:r>
              <a:rPr kumimoji="1" lang="zh-CN" altLang="en-US" sz="1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罗普司亭 安全性更好</a:t>
            </a:r>
            <a:endParaRPr lang="zh-CN" altLang="en-US" dirty="0"/>
          </a:p>
        </p:txBody>
      </p:sp>
      <p:sp>
        <p:nvSpPr>
          <p:cNvPr id="122" name="文本框 121">
            <a:extLst>
              <a:ext uri="{FF2B5EF4-FFF2-40B4-BE49-F238E27FC236}">
                <a16:creationId xmlns:a16="http://schemas.microsoft.com/office/drawing/2014/main" id="{17A66757-F68E-C096-5620-8E4DF46C53BA}"/>
              </a:ext>
            </a:extLst>
          </p:cNvPr>
          <p:cNvSpPr txBox="1"/>
          <p:nvPr/>
        </p:nvSpPr>
        <p:spPr>
          <a:xfrm>
            <a:off x="618064" y="6320810"/>
            <a:ext cx="61093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CN" altLang="en-US" sz="9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注射用罗普司亭说明书</a:t>
            </a:r>
            <a:r>
              <a:rPr lang="en-US" altLang="zh-CN" sz="9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Puavilai T, et</a:t>
            </a: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</a:t>
            </a:r>
            <a:r>
              <a:rPr lang="en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Br J Haematol. 2020 Feb;188(3):450-459</a:t>
            </a:r>
            <a:endParaRPr lang="en-US" altLang="zh-CN" sz="9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E0B35574-6D81-77F4-4716-E1E250B355BA}"/>
              </a:ext>
            </a:extLst>
          </p:cNvPr>
          <p:cNvSpPr/>
          <p:nvPr/>
        </p:nvSpPr>
        <p:spPr>
          <a:xfrm>
            <a:off x="776401" y="6186225"/>
            <a:ext cx="10639198" cy="45719"/>
          </a:xfrm>
          <a:prstGeom prst="rect">
            <a:avLst/>
          </a:prstGeom>
          <a:solidFill>
            <a:srgbClr val="E95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任意多边形 50">
            <a:extLst>
              <a:ext uri="{FF2B5EF4-FFF2-40B4-BE49-F238E27FC236}">
                <a16:creationId xmlns:a16="http://schemas.microsoft.com/office/drawing/2014/main" id="{7A01CA80-E5F4-1346-8175-D8D257BAA38F}"/>
              </a:ext>
            </a:extLst>
          </p:cNvPr>
          <p:cNvSpPr/>
          <p:nvPr/>
        </p:nvSpPr>
        <p:spPr>
          <a:xfrm>
            <a:off x="655320" y="426720"/>
            <a:ext cx="1143000" cy="1112520"/>
          </a:xfrm>
          <a:custGeom>
            <a:avLst/>
            <a:gdLst>
              <a:gd name="connsiteX0" fmla="*/ 1143000 w 1143000"/>
              <a:gd name="connsiteY0" fmla="*/ 548640 h 1112520"/>
              <a:gd name="connsiteX1" fmla="*/ 472440 w 1143000"/>
              <a:gd name="connsiteY1" fmla="*/ 1112520 h 1112520"/>
              <a:gd name="connsiteX2" fmla="*/ 0 w 1143000"/>
              <a:gd name="connsiteY2" fmla="*/ 640080 h 1112520"/>
              <a:gd name="connsiteX3" fmla="*/ 586740 w 1143000"/>
              <a:gd name="connsiteY3" fmla="*/ 0 h 1112520"/>
              <a:gd name="connsiteX4" fmla="*/ 1143000 w 1143000"/>
              <a:gd name="connsiteY4" fmla="*/ 54864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12520">
                <a:moveTo>
                  <a:pt x="1143000" y="548640"/>
                </a:moveTo>
                <a:lnTo>
                  <a:pt x="472440" y="1112520"/>
                </a:lnTo>
                <a:lnTo>
                  <a:pt x="0" y="640080"/>
                </a:lnTo>
                <a:lnTo>
                  <a:pt x="586740" y="0"/>
                </a:lnTo>
                <a:lnTo>
                  <a:pt x="1143000" y="548640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57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68D03FC-F5B7-6E7F-E3F4-A7882F6E2897}"/>
              </a:ext>
            </a:extLst>
          </p:cNvPr>
          <p:cNvSpPr txBox="1"/>
          <p:nvPr/>
        </p:nvSpPr>
        <p:spPr>
          <a:xfrm>
            <a:off x="1609419" y="510351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7D97AE3-379F-47EF-9AC6-7C8F5E121D36}"/>
              </a:ext>
            </a:extLst>
          </p:cNvPr>
          <p:cNvGrpSpPr/>
          <p:nvPr/>
        </p:nvGrpSpPr>
        <p:grpSpPr>
          <a:xfrm>
            <a:off x="442098" y="207302"/>
            <a:ext cx="865231" cy="851392"/>
            <a:chOff x="442098" y="207302"/>
            <a:chExt cx="865231" cy="851392"/>
          </a:xfrm>
        </p:grpSpPr>
        <p:sp>
          <p:nvSpPr>
            <p:cNvPr id="30" name="任意多边形 51">
              <a:extLst>
                <a:ext uri="{FF2B5EF4-FFF2-40B4-BE49-F238E27FC236}">
                  <a16:creationId xmlns:a16="http://schemas.microsoft.com/office/drawing/2014/main" id="{FAC29253-F32D-758C-3F2D-E258F96CF3D3}"/>
                </a:ext>
              </a:extLst>
            </p:cNvPr>
            <p:cNvSpPr/>
            <p:nvPr/>
          </p:nvSpPr>
          <p:spPr>
            <a:xfrm rot="19421727" flipH="1">
              <a:off x="442098" y="207302"/>
              <a:ext cx="865231" cy="851392"/>
            </a:xfrm>
            <a:custGeom>
              <a:avLst/>
              <a:gdLst>
                <a:gd name="connsiteX0" fmla="*/ 7433887 w 15105456"/>
                <a:gd name="connsiteY0" fmla="*/ 268 h 14863851"/>
                <a:gd name="connsiteX1" fmla="*/ 1667178 w 15105456"/>
                <a:gd name="connsiteY1" fmla="*/ 4920872 h 14863851"/>
                <a:gd name="connsiteX2" fmla="*/ 150574 w 15105456"/>
                <a:gd name="connsiteY2" fmla="*/ 11662331 h 14863851"/>
                <a:gd name="connsiteX3" fmla="*/ 159932 w 15105456"/>
                <a:gd name="connsiteY3" fmla="*/ 11692695 h 14863851"/>
                <a:gd name="connsiteX4" fmla="*/ 165780 w 15105456"/>
                <a:gd name="connsiteY4" fmla="*/ 11728888 h 14863851"/>
                <a:gd name="connsiteX5" fmla="*/ 7547446 w 15105456"/>
                <a:gd name="connsiteY5" fmla="*/ 14863851 h 14863851"/>
                <a:gd name="connsiteX6" fmla="*/ 14881926 w 15105456"/>
                <a:gd name="connsiteY6" fmla="*/ 11903648 h 14863851"/>
                <a:gd name="connsiteX7" fmla="*/ 14909761 w 15105456"/>
                <a:gd name="connsiteY7" fmla="*/ 11800558 h 14863851"/>
                <a:gd name="connsiteX8" fmla="*/ 14923904 w 15105456"/>
                <a:gd name="connsiteY8" fmla="*/ 11761043 h 14863851"/>
                <a:gd name="connsiteX9" fmla="*/ 13310172 w 15105456"/>
                <a:gd name="connsiteY9" fmla="*/ 4851018 h 14863851"/>
                <a:gd name="connsiteX10" fmla="*/ 8234354 w 15105456"/>
                <a:gd name="connsiteY10" fmla="*/ 162370 h 14863851"/>
                <a:gd name="connsiteX11" fmla="*/ 8119928 w 15105456"/>
                <a:gd name="connsiteY11" fmla="*/ 136115 h 14863851"/>
                <a:gd name="connsiteX12" fmla="*/ 8105217 w 15105456"/>
                <a:gd name="connsiteY12" fmla="*/ 129095 h 14863851"/>
                <a:gd name="connsiteX13" fmla="*/ 7433887 w 15105456"/>
                <a:gd name="connsiteY13" fmla="*/ 268 h 1486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05456" h="14863851">
                  <a:moveTo>
                    <a:pt x="7433887" y="268"/>
                  </a:moveTo>
                  <a:cubicBezTo>
                    <a:pt x="5721391" y="-26383"/>
                    <a:pt x="3342882" y="1936394"/>
                    <a:pt x="1667178" y="4920872"/>
                  </a:cubicBezTo>
                  <a:cubicBezTo>
                    <a:pt x="239727" y="7463205"/>
                    <a:pt x="-289215" y="10054975"/>
                    <a:pt x="150574" y="11662331"/>
                  </a:cubicBezTo>
                  <a:lnTo>
                    <a:pt x="159932" y="11692695"/>
                  </a:lnTo>
                  <a:lnTo>
                    <a:pt x="165780" y="11728888"/>
                  </a:lnTo>
                  <a:cubicBezTo>
                    <a:pt x="545757" y="13489750"/>
                    <a:pt x="3705628" y="14863851"/>
                    <a:pt x="7547446" y="14863851"/>
                  </a:cubicBezTo>
                  <a:cubicBezTo>
                    <a:pt x="11261203" y="14863851"/>
                    <a:pt x="14337719" y="13579830"/>
                    <a:pt x="14881926" y="11903648"/>
                  </a:cubicBezTo>
                  <a:lnTo>
                    <a:pt x="14909761" y="11800558"/>
                  </a:lnTo>
                  <a:lnTo>
                    <a:pt x="14923904" y="11761043"/>
                  </a:lnTo>
                  <a:cubicBezTo>
                    <a:pt x="15434087" y="10162959"/>
                    <a:pt x="14860547" y="7468785"/>
                    <a:pt x="13310172" y="4851018"/>
                  </a:cubicBezTo>
                  <a:cubicBezTo>
                    <a:pt x="11824395" y="2342324"/>
                    <a:pt x="9845883" y="586608"/>
                    <a:pt x="8234354" y="162370"/>
                  </a:cubicBezTo>
                  <a:lnTo>
                    <a:pt x="8119928" y="136115"/>
                  </a:lnTo>
                  <a:lnTo>
                    <a:pt x="8105217" y="129095"/>
                  </a:lnTo>
                  <a:cubicBezTo>
                    <a:pt x="7896733" y="46048"/>
                    <a:pt x="7671734" y="3970"/>
                    <a:pt x="7433887" y="2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1EA0705E-1219-B29B-409A-9DC6FAB115F4}"/>
                </a:ext>
              </a:extLst>
            </p:cNvPr>
            <p:cNvSpPr/>
            <p:nvPr/>
          </p:nvSpPr>
          <p:spPr>
            <a:xfrm>
              <a:off x="552262" y="326432"/>
              <a:ext cx="674558" cy="67455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 dirty="0"/>
                <a:t>好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4649F890-3FD0-7C21-7731-01C9701DCB25}"/>
              </a:ext>
            </a:extLst>
          </p:cNvPr>
          <p:cNvGrpSpPr/>
          <p:nvPr/>
        </p:nvGrpSpPr>
        <p:grpSpPr>
          <a:xfrm>
            <a:off x="2871303" y="711164"/>
            <a:ext cx="612849" cy="206307"/>
            <a:chOff x="3343532" y="1851909"/>
            <a:chExt cx="266930" cy="101623"/>
          </a:xfrm>
        </p:grpSpPr>
        <p:sp>
          <p:nvSpPr>
            <p:cNvPr id="33" name="燕尾形 54">
              <a:extLst>
                <a:ext uri="{FF2B5EF4-FFF2-40B4-BE49-F238E27FC236}">
                  <a16:creationId xmlns:a16="http://schemas.microsoft.com/office/drawing/2014/main" id="{34DE2950-74C2-1A0C-53B5-5B62A123D02D}"/>
                </a:ext>
              </a:extLst>
            </p:cNvPr>
            <p:cNvSpPr/>
            <p:nvPr/>
          </p:nvSpPr>
          <p:spPr>
            <a:xfrm>
              <a:off x="3343532" y="1851910"/>
              <a:ext cx="97840" cy="101622"/>
            </a:xfrm>
            <a:prstGeom prst="chevron">
              <a:avLst/>
            </a:prstGeom>
            <a:solidFill>
              <a:srgbClr val="EA55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燕尾形 55">
              <a:extLst>
                <a:ext uri="{FF2B5EF4-FFF2-40B4-BE49-F238E27FC236}">
                  <a16:creationId xmlns:a16="http://schemas.microsoft.com/office/drawing/2014/main" id="{3B54D07C-D9FE-8FC7-4084-F31A236F976B}"/>
                </a:ext>
              </a:extLst>
            </p:cNvPr>
            <p:cNvSpPr/>
            <p:nvPr/>
          </p:nvSpPr>
          <p:spPr>
            <a:xfrm>
              <a:off x="3428077" y="1851910"/>
              <a:ext cx="97840" cy="101622"/>
            </a:xfrm>
            <a:prstGeom prst="chevron">
              <a:avLst/>
            </a:prstGeom>
            <a:solidFill>
              <a:srgbClr val="E952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燕尾形 56">
              <a:extLst>
                <a:ext uri="{FF2B5EF4-FFF2-40B4-BE49-F238E27FC236}">
                  <a16:creationId xmlns:a16="http://schemas.microsoft.com/office/drawing/2014/main" id="{E39AB1C7-7928-42F9-431F-45B4E5FAD3AC}"/>
                </a:ext>
              </a:extLst>
            </p:cNvPr>
            <p:cNvSpPr/>
            <p:nvPr/>
          </p:nvSpPr>
          <p:spPr>
            <a:xfrm>
              <a:off x="3512622" y="1851909"/>
              <a:ext cx="97840" cy="101622"/>
            </a:xfrm>
            <a:prstGeom prst="chevron">
              <a:avLst/>
            </a:prstGeom>
            <a:solidFill>
              <a:srgbClr val="E952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597CFDCF-637A-AFB9-24B1-4AD99C9A60B6}"/>
              </a:ext>
            </a:extLst>
          </p:cNvPr>
          <p:cNvSpPr txBox="1"/>
          <p:nvPr/>
        </p:nvSpPr>
        <p:spPr>
          <a:xfrm>
            <a:off x="6290364" y="5705257"/>
            <a:ext cx="4109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kern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*</a:t>
            </a:r>
            <a:r>
              <a:rPr lang="en-US" altLang="zh-CN" sz="1200" dirty="0"/>
              <a:t>SUCRA </a:t>
            </a:r>
            <a:r>
              <a:rPr lang="zh-CN" altLang="en-US" sz="1200" dirty="0"/>
              <a:t>数值越小，安全性越好。</a:t>
            </a:r>
          </a:p>
        </p:txBody>
      </p:sp>
    </p:spTree>
    <p:extLst>
      <p:ext uri="{BB962C8B-B14F-4D97-AF65-F5344CB8AC3E}">
        <p14:creationId xmlns:p14="http://schemas.microsoft.com/office/powerpoint/2010/main" val="1308521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任意多边形 50">
            <a:extLst>
              <a:ext uri="{FF2B5EF4-FFF2-40B4-BE49-F238E27FC236}">
                <a16:creationId xmlns:a16="http://schemas.microsoft.com/office/drawing/2014/main" id="{14B3D5A2-EE89-7854-3641-C7FA03B951F7}"/>
              </a:ext>
            </a:extLst>
          </p:cNvPr>
          <p:cNvSpPr/>
          <p:nvPr/>
        </p:nvSpPr>
        <p:spPr>
          <a:xfrm>
            <a:off x="655320" y="426720"/>
            <a:ext cx="1143000" cy="1112520"/>
          </a:xfrm>
          <a:custGeom>
            <a:avLst/>
            <a:gdLst>
              <a:gd name="connsiteX0" fmla="*/ 1143000 w 1143000"/>
              <a:gd name="connsiteY0" fmla="*/ 548640 h 1112520"/>
              <a:gd name="connsiteX1" fmla="*/ 472440 w 1143000"/>
              <a:gd name="connsiteY1" fmla="*/ 1112520 h 1112520"/>
              <a:gd name="connsiteX2" fmla="*/ 0 w 1143000"/>
              <a:gd name="connsiteY2" fmla="*/ 640080 h 1112520"/>
              <a:gd name="connsiteX3" fmla="*/ 586740 w 1143000"/>
              <a:gd name="connsiteY3" fmla="*/ 0 h 1112520"/>
              <a:gd name="connsiteX4" fmla="*/ 1143000 w 1143000"/>
              <a:gd name="connsiteY4" fmla="*/ 54864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12520">
                <a:moveTo>
                  <a:pt x="1143000" y="548640"/>
                </a:moveTo>
                <a:lnTo>
                  <a:pt x="472440" y="1112520"/>
                </a:lnTo>
                <a:lnTo>
                  <a:pt x="0" y="640080"/>
                </a:lnTo>
                <a:lnTo>
                  <a:pt x="586740" y="0"/>
                </a:lnTo>
                <a:lnTo>
                  <a:pt x="1143000" y="548640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57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50" name="任意多边形 51">
            <a:extLst>
              <a:ext uri="{FF2B5EF4-FFF2-40B4-BE49-F238E27FC236}">
                <a16:creationId xmlns:a16="http://schemas.microsoft.com/office/drawing/2014/main" id="{BBE7501F-9B90-F701-7D74-C42ADD717366}"/>
              </a:ext>
            </a:extLst>
          </p:cNvPr>
          <p:cNvSpPr/>
          <p:nvPr/>
        </p:nvSpPr>
        <p:spPr>
          <a:xfrm rot="19421727" flipH="1">
            <a:off x="442098" y="207302"/>
            <a:ext cx="865231" cy="851392"/>
          </a:xfrm>
          <a:custGeom>
            <a:avLst/>
            <a:gdLst>
              <a:gd name="connsiteX0" fmla="*/ 7433887 w 15105456"/>
              <a:gd name="connsiteY0" fmla="*/ 268 h 14863851"/>
              <a:gd name="connsiteX1" fmla="*/ 1667178 w 15105456"/>
              <a:gd name="connsiteY1" fmla="*/ 4920872 h 14863851"/>
              <a:gd name="connsiteX2" fmla="*/ 150574 w 15105456"/>
              <a:gd name="connsiteY2" fmla="*/ 11662331 h 14863851"/>
              <a:gd name="connsiteX3" fmla="*/ 159932 w 15105456"/>
              <a:gd name="connsiteY3" fmla="*/ 11692695 h 14863851"/>
              <a:gd name="connsiteX4" fmla="*/ 165780 w 15105456"/>
              <a:gd name="connsiteY4" fmla="*/ 11728888 h 14863851"/>
              <a:gd name="connsiteX5" fmla="*/ 7547446 w 15105456"/>
              <a:gd name="connsiteY5" fmla="*/ 14863851 h 14863851"/>
              <a:gd name="connsiteX6" fmla="*/ 14881926 w 15105456"/>
              <a:gd name="connsiteY6" fmla="*/ 11903648 h 14863851"/>
              <a:gd name="connsiteX7" fmla="*/ 14909761 w 15105456"/>
              <a:gd name="connsiteY7" fmla="*/ 11800558 h 14863851"/>
              <a:gd name="connsiteX8" fmla="*/ 14923904 w 15105456"/>
              <a:gd name="connsiteY8" fmla="*/ 11761043 h 14863851"/>
              <a:gd name="connsiteX9" fmla="*/ 13310172 w 15105456"/>
              <a:gd name="connsiteY9" fmla="*/ 4851018 h 14863851"/>
              <a:gd name="connsiteX10" fmla="*/ 8234354 w 15105456"/>
              <a:gd name="connsiteY10" fmla="*/ 162370 h 14863851"/>
              <a:gd name="connsiteX11" fmla="*/ 8119928 w 15105456"/>
              <a:gd name="connsiteY11" fmla="*/ 136115 h 14863851"/>
              <a:gd name="connsiteX12" fmla="*/ 8105217 w 15105456"/>
              <a:gd name="connsiteY12" fmla="*/ 129095 h 14863851"/>
              <a:gd name="connsiteX13" fmla="*/ 7433887 w 15105456"/>
              <a:gd name="connsiteY13" fmla="*/ 268 h 1486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05456" h="14863851">
                <a:moveTo>
                  <a:pt x="7433887" y="268"/>
                </a:moveTo>
                <a:cubicBezTo>
                  <a:pt x="5721391" y="-26383"/>
                  <a:pt x="3342882" y="1936394"/>
                  <a:pt x="1667178" y="4920872"/>
                </a:cubicBezTo>
                <a:cubicBezTo>
                  <a:pt x="239727" y="7463205"/>
                  <a:pt x="-289215" y="10054975"/>
                  <a:pt x="150574" y="11662331"/>
                </a:cubicBezTo>
                <a:lnTo>
                  <a:pt x="159932" y="11692695"/>
                </a:lnTo>
                <a:lnTo>
                  <a:pt x="165780" y="11728888"/>
                </a:lnTo>
                <a:cubicBezTo>
                  <a:pt x="545757" y="13489750"/>
                  <a:pt x="3705628" y="14863851"/>
                  <a:pt x="7547446" y="14863851"/>
                </a:cubicBezTo>
                <a:cubicBezTo>
                  <a:pt x="11261203" y="14863851"/>
                  <a:pt x="14337719" y="13579830"/>
                  <a:pt x="14881926" y="11903648"/>
                </a:cubicBezTo>
                <a:lnTo>
                  <a:pt x="14909761" y="11800558"/>
                </a:lnTo>
                <a:lnTo>
                  <a:pt x="14923904" y="11761043"/>
                </a:lnTo>
                <a:cubicBezTo>
                  <a:pt x="15434087" y="10162959"/>
                  <a:pt x="14860547" y="7468785"/>
                  <a:pt x="13310172" y="4851018"/>
                </a:cubicBezTo>
                <a:cubicBezTo>
                  <a:pt x="11824395" y="2342324"/>
                  <a:pt x="9845883" y="586608"/>
                  <a:pt x="8234354" y="162370"/>
                </a:cubicBezTo>
                <a:lnTo>
                  <a:pt x="8119928" y="136115"/>
                </a:lnTo>
                <a:lnTo>
                  <a:pt x="8105217" y="129095"/>
                </a:lnTo>
                <a:cubicBezTo>
                  <a:pt x="7896733" y="46048"/>
                  <a:pt x="7671734" y="3970"/>
                  <a:pt x="7433887" y="2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圆角矩形 41">
            <a:extLst>
              <a:ext uri="{FF2B5EF4-FFF2-40B4-BE49-F238E27FC236}">
                <a16:creationId xmlns:a16="http://schemas.microsoft.com/office/drawing/2014/main" id="{253A5221-2279-8BA2-7E77-2ED285F2E61C}"/>
              </a:ext>
            </a:extLst>
          </p:cNvPr>
          <p:cNvSpPr/>
          <p:nvPr/>
        </p:nvSpPr>
        <p:spPr>
          <a:xfrm>
            <a:off x="731104" y="1302943"/>
            <a:ext cx="860742" cy="449138"/>
          </a:xfrm>
          <a:prstGeom prst="roundRect">
            <a:avLst>
              <a:gd name="adj" fmla="val 50000"/>
            </a:avLst>
          </a:prstGeom>
          <a:solidFill>
            <a:srgbClr val="EA5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6EF4A5F6-7258-552E-8E49-B321518A5B0E}"/>
              </a:ext>
            </a:extLst>
          </p:cNvPr>
          <p:cNvSpPr txBox="1"/>
          <p:nvPr/>
        </p:nvSpPr>
        <p:spPr>
          <a:xfrm>
            <a:off x="829065" y="135792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优势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96AB420F-6001-EBD3-3B79-1C33343A0F56}"/>
              </a:ext>
            </a:extLst>
          </p:cNvPr>
          <p:cNvSpPr txBox="1"/>
          <p:nvPr/>
        </p:nvSpPr>
        <p:spPr>
          <a:xfrm>
            <a:off x="1346958" y="1833607"/>
            <a:ext cx="9486709" cy="74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kumimoji="1" lang="zh-CN" altLang="en-US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罗普司亭的药物间相互作用风险低，合并用药更安全</a:t>
            </a:r>
            <a:r>
              <a:rPr kumimoji="1" lang="en-US" altLang="zh-CN" sz="12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7</a:t>
            </a:r>
            <a:r>
              <a:rPr kumimoji="1" lang="zh-CN" altLang="en-US" sz="1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kumimoji="1" lang="en-US" altLang="zh-CN" sz="1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kumimoji="1" lang="zh-CN" altLang="en-US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罗普司亭不经肝脏代谢，无肝毒性，不会引起肝酶升高</a:t>
            </a:r>
            <a:r>
              <a:rPr kumimoji="1" lang="en-US" altLang="zh-CN" sz="12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2-4</a:t>
            </a:r>
            <a:r>
              <a:rPr kumimoji="1" lang="zh-CN" altLang="en-US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1" lang="en-US" altLang="zh-CN" sz="1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52" name="直线连接符 51">
            <a:extLst>
              <a:ext uri="{FF2B5EF4-FFF2-40B4-BE49-F238E27FC236}">
                <a16:creationId xmlns:a16="http://schemas.microsoft.com/office/drawing/2014/main" id="{7F35B367-01EA-1EE4-6AE6-603F84B1B29F}"/>
              </a:ext>
            </a:extLst>
          </p:cNvPr>
          <p:cNvCxnSpPr>
            <a:cxnSpLocks/>
          </p:cNvCxnSpPr>
          <p:nvPr/>
        </p:nvCxnSpPr>
        <p:spPr>
          <a:xfrm flipV="1">
            <a:off x="1591846" y="1737000"/>
            <a:ext cx="5121470" cy="15081"/>
          </a:xfrm>
          <a:prstGeom prst="line">
            <a:avLst/>
          </a:prstGeom>
          <a:ln w="19050">
            <a:solidFill>
              <a:srgbClr val="E952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2DB1E42-C0AE-05A0-7E9C-4A53FBFB599F}"/>
              </a:ext>
            </a:extLst>
          </p:cNvPr>
          <p:cNvGrpSpPr/>
          <p:nvPr/>
        </p:nvGrpSpPr>
        <p:grpSpPr>
          <a:xfrm>
            <a:off x="6820889" y="1676444"/>
            <a:ext cx="266930" cy="101623"/>
            <a:chOff x="3343532" y="1605333"/>
            <a:chExt cx="266930" cy="101623"/>
          </a:xfrm>
        </p:grpSpPr>
        <p:sp>
          <p:nvSpPr>
            <p:cNvPr id="55" name="燕尾形 54">
              <a:extLst>
                <a:ext uri="{FF2B5EF4-FFF2-40B4-BE49-F238E27FC236}">
                  <a16:creationId xmlns:a16="http://schemas.microsoft.com/office/drawing/2014/main" id="{7429931B-F461-75B3-2815-A072280631CE}"/>
                </a:ext>
              </a:extLst>
            </p:cNvPr>
            <p:cNvSpPr/>
            <p:nvPr/>
          </p:nvSpPr>
          <p:spPr>
            <a:xfrm>
              <a:off x="3343532" y="1605334"/>
              <a:ext cx="97840" cy="101622"/>
            </a:xfrm>
            <a:prstGeom prst="chevron">
              <a:avLst/>
            </a:prstGeom>
            <a:solidFill>
              <a:srgbClr val="EA55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燕尾形 55">
              <a:extLst>
                <a:ext uri="{FF2B5EF4-FFF2-40B4-BE49-F238E27FC236}">
                  <a16:creationId xmlns:a16="http://schemas.microsoft.com/office/drawing/2014/main" id="{CE0AD228-A684-6FAF-D2B9-825EC3591992}"/>
                </a:ext>
              </a:extLst>
            </p:cNvPr>
            <p:cNvSpPr/>
            <p:nvPr/>
          </p:nvSpPr>
          <p:spPr>
            <a:xfrm>
              <a:off x="3428077" y="1605334"/>
              <a:ext cx="97840" cy="101622"/>
            </a:xfrm>
            <a:prstGeom prst="chevron">
              <a:avLst/>
            </a:prstGeom>
            <a:solidFill>
              <a:srgbClr val="E952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燕尾形 56">
              <a:extLst>
                <a:ext uri="{FF2B5EF4-FFF2-40B4-BE49-F238E27FC236}">
                  <a16:creationId xmlns:a16="http://schemas.microsoft.com/office/drawing/2014/main" id="{B03B9844-9CEA-8081-EC33-465854553885}"/>
                </a:ext>
              </a:extLst>
            </p:cNvPr>
            <p:cNvSpPr/>
            <p:nvPr/>
          </p:nvSpPr>
          <p:spPr>
            <a:xfrm>
              <a:off x="3512622" y="1605333"/>
              <a:ext cx="97840" cy="101622"/>
            </a:xfrm>
            <a:prstGeom prst="chevron">
              <a:avLst/>
            </a:prstGeom>
            <a:solidFill>
              <a:srgbClr val="E952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C01E88CB-AFF8-021A-E033-B1BFB7D3CC89}"/>
              </a:ext>
            </a:extLst>
          </p:cNvPr>
          <p:cNvGrpSpPr/>
          <p:nvPr/>
        </p:nvGrpSpPr>
        <p:grpSpPr>
          <a:xfrm>
            <a:off x="871543" y="1925439"/>
            <a:ext cx="250094" cy="208215"/>
            <a:chOff x="6852405" y="2846178"/>
            <a:chExt cx="258254" cy="215008"/>
          </a:xfrm>
        </p:grpSpPr>
        <p:sp>
          <p:nvSpPr>
            <p:cNvPr id="41" name="任意形状 40">
              <a:extLst>
                <a:ext uri="{FF2B5EF4-FFF2-40B4-BE49-F238E27FC236}">
                  <a16:creationId xmlns:a16="http://schemas.microsoft.com/office/drawing/2014/main" id="{83EE3519-B417-27CB-4D42-CC859F61D372}"/>
                </a:ext>
              </a:extLst>
            </p:cNvPr>
            <p:cNvSpPr/>
            <p:nvPr/>
          </p:nvSpPr>
          <p:spPr>
            <a:xfrm>
              <a:off x="6852405" y="2853530"/>
              <a:ext cx="258254" cy="207656"/>
            </a:xfrm>
            <a:custGeom>
              <a:avLst/>
              <a:gdLst>
                <a:gd name="connsiteX0" fmla="*/ 171371 w 258254"/>
                <a:gd name="connsiteY0" fmla="*/ 2959 h 207656"/>
                <a:gd name="connsiteX1" fmla="*/ 172487 w 258254"/>
                <a:gd name="connsiteY1" fmla="*/ 2824 h 207656"/>
                <a:gd name="connsiteX2" fmla="*/ 198800 w 258254"/>
                <a:gd name="connsiteY2" fmla="*/ 287 h 207656"/>
                <a:gd name="connsiteX3" fmla="*/ 231945 w 258254"/>
                <a:gd name="connsiteY3" fmla="*/ 490 h 207656"/>
                <a:gd name="connsiteX4" fmla="*/ 248213 w 258254"/>
                <a:gd name="connsiteY4" fmla="*/ 930 h 207656"/>
                <a:gd name="connsiteX5" fmla="*/ 252034 w 258254"/>
                <a:gd name="connsiteY5" fmla="*/ 1707 h 207656"/>
                <a:gd name="connsiteX6" fmla="*/ 252508 w 258254"/>
                <a:gd name="connsiteY6" fmla="*/ 1944 h 207656"/>
                <a:gd name="connsiteX7" fmla="*/ 258156 w 258254"/>
                <a:gd name="connsiteY7" fmla="*/ 11448 h 207656"/>
                <a:gd name="connsiteX8" fmla="*/ 257006 w 258254"/>
                <a:gd name="connsiteY8" fmla="*/ 22744 h 207656"/>
                <a:gd name="connsiteX9" fmla="*/ 244662 w 258254"/>
                <a:gd name="connsiteY9" fmla="*/ 50105 h 207656"/>
                <a:gd name="connsiteX10" fmla="*/ 228529 w 258254"/>
                <a:gd name="connsiteY10" fmla="*/ 70838 h 207656"/>
                <a:gd name="connsiteX11" fmla="*/ 204854 w 258254"/>
                <a:gd name="connsiteY11" fmla="*/ 90217 h 207656"/>
                <a:gd name="connsiteX12" fmla="*/ 191495 w 258254"/>
                <a:gd name="connsiteY12" fmla="*/ 121840 h 207656"/>
                <a:gd name="connsiteX13" fmla="*/ 171405 w 258254"/>
                <a:gd name="connsiteY13" fmla="*/ 139224 h 207656"/>
                <a:gd name="connsiteX14" fmla="*/ 173874 w 258254"/>
                <a:gd name="connsiteY14" fmla="*/ 122854 h 207656"/>
                <a:gd name="connsiteX15" fmla="*/ 181890 w 258254"/>
                <a:gd name="connsiteY15" fmla="*/ 114500 h 207656"/>
                <a:gd name="connsiteX16" fmla="*/ 190041 w 258254"/>
                <a:gd name="connsiteY16" fmla="*/ 99213 h 207656"/>
                <a:gd name="connsiteX17" fmla="*/ 175092 w 258254"/>
                <a:gd name="connsiteY17" fmla="*/ 106553 h 207656"/>
                <a:gd name="connsiteX18" fmla="*/ 175058 w 258254"/>
                <a:gd name="connsiteY18" fmla="*/ 93092 h 207656"/>
                <a:gd name="connsiteX19" fmla="*/ 219769 w 258254"/>
                <a:gd name="connsiteY19" fmla="*/ 62518 h 207656"/>
                <a:gd name="connsiteX20" fmla="*/ 234515 w 258254"/>
                <a:gd name="connsiteY20" fmla="*/ 43476 h 207656"/>
                <a:gd name="connsiteX21" fmla="*/ 245270 w 258254"/>
                <a:gd name="connsiteY21" fmla="*/ 19903 h 207656"/>
                <a:gd name="connsiteX22" fmla="*/ 246150 w 258254"/>
                <a:gd name="connsiteY22" fmla="*/ 12936 h 207656"/>
                <a:gd name="connsiteX23" fmla="*/ 231505 w 258254"/>
                <a:gd name="connsiteY23" fmla="*/ 12496 h 207656"/>
                <a:gd name="connsiteX24" fmla="*/ 199375 w 258254"/>
                <a:gd name="connsiteY24" fmla="*/ 12293 h 207656"/>
                <a:gd name="connsiteX25" fmla="*/ 173976 w 258254"/>
                <a:gd name="connsiteY25" fmla="*/ 14796 h 207656"/>
                <a:gd name="connsiteX26" fmla="*/ 168700 w 258254"/>
                <a:gd name="connsiteY26" fmla="*/ 15439 h 207656"/>
                <a:gd name="connsiteX27" fmla="*/ 170594 w 258254"/>
                <a:gd name="connsiteY27" fmla="*/ 5698 h 207656"/>
                <a:gd name="connsiteX28" fmla="*/ 171371 w 258254"/>
                <a:gd name="connsiteY28" fmla="*/ 2959 h 207656"/>
                <a:gd name="connsiteX29" fmla="*/ 23844 w 258254"/>
                <a:gd name="connsiteY29" fmla="*/ 202773 h 207656"/>
                <a:gd name="connsiteX30" fmla="*/ 15693 w 258254"/>
                <a:gd name="connsiteY30" fmla="*/ 170001 h 207656"/>
                <a:gd name="connsiteX31" fmla="*/ 0 w 258254"/>
                <a:gd name="connsiteY31" fmla="*/ 82607 h 207656"/>
                <a:gd name="connsiteX32" fmla="*/ 80494 w 258254"/>
                <a:gd name="connsiteY32" fmla="*/ 1031 h 207656"/>
                <a:gd name="connsiteX33" fmla="*/ 108261 w 258254"/>
                <a:gd name="connsiteY33" fmla="*/ 2384 h 207656"/>
                <a:gd name="connsiteX34" fmla="*/ 108972 w 258254"/>
                <a:gd name="connsiteY34" fmla="*/ 2418 h 207656"/>
                <a:gd name="connsiteX35" fmla="*/ 116311 w 258254"/>
                <a:gd name="connsiteY35" fmla="*/ 12260 h 207656"/>
                <a:gd name="connsiteX36" fmla="*/ 118644 w 258254"/>
                <a:gd name="connsiteY36" fmla="*/ 15337 h 207656"/>
                <a:gd name="connsiteX37" fmla="*/ 115939 w 258254"/>
                <a:gd name="connsiteY37" fmla="*/ 15101 h 207656"/>
                <a:gd name="connsiteX38" fmla="*/ 80494 w 258254"/>
                <a:gd name="connsiteY38" fmla="*/ 13071 h 207656"/>
                <a:gd name="connsiteX39" fmla="*/ 12074 w 258254"/>
                <a:gd name="connsiteY39" fmla="*/ 82607 h 207656"/>
                <a:gd name="connsiteX40" fmla="*/ 27362 w 258254"/>
                <a:gd name="connsiteY40" fmla="*/ 166889 h 207656"/>
                <a:gd name="connsiteX41" fmla="*/ 29932 w 258254"/>
                <a:gd name="connsiteY41" fmla="*/ 176427 h 207656"/>
                <a:gd name="connsiteX42" fmla="*/ 120031 w 258254"/>
                <a:gd name="connsiteY42" fmla="*/ 112471 h 207656"/>
                <a:gd name="connsiteX43" fmla="*/ 146276 w 258254"/>
                <a:gd name="connsiteY43" fmla="*/ 104388 h 207656"/>
                <a:gd name="connsiteX44" fmla="*/ 145566 w 258254"/>
                <a:gd name="connsiteY44" fmla="*/ 117477 h 207656"/>
                <a:gd name="connsiteX45" fmla="*/ 123346 w 258254"/>
                <a:gd name="connsiteY45" fmla="*/ 124072 h 207656"/>
                <a:gd name="connsiteX46" fmla="*/ 38252 w 258254"/>
                <a:gd name="connsiteY46" fmla="*/ 194419 h 207656"/>
                <a:gd name="connsiteX47" fmla="*/ 38218 w 258254"/>
                <a:gd name="connsiteY47" fmla="*/ 194555 h 207656"/>
                <a:gd name="connsiteX48" fmla="*/ 67000 w 258254"/>
                <a:gd name="connsiteY48" fmla="*/ 184003 h 207656"/>
                <a:gd name="connsiteX49" fmla="*/ 86684 w 258254"/>
                <a:gd name="connsiteY49" fmla="*/ 166314 h 207656"/>
                <a:gd name="connsiteX50" fmla="*/ 95308 w 258254"/>
                <a:gd name="connsiteY50" fmla="*/ 158062 h 207656"/>
                <a:gd name="connsiteX51" fmla="*/ 107551 w 258254"/>
                <a:gd name="connsiteY51" fmla="*/ 152515 h 207656"/>
                <a:gd name="connsiteX52" fmla="*/ 117123 w 258254"/>
                <a:gd name="connsiteY52" fmla="*/ 150182 h 207656"/>
                <a:gd name="connsiteX53" fmla="*/ 141812 w 258254"/>
                <a:gd name="connsiteY53" fmla="*/ 142234 h 207656"/>
                <a:gd name="connsiteX54" fmla="*/ 138227 w 258254"/>
                <a:gd name="connsiteY54" fmla="*/ 157013 h 207656"/>
                <a:gd name="connsiteX55" fmla="*/ 119591 w 258254"/>
                <a:gd name="connsiteY55" fmla="*/ 161985 h 207656"/>
                <a:gd name="connsiteX56" fmla="*/ 111373 w 258254"/>
                <a:gd name="connsiteY56" fmla="*/ 163947 h 207656"/>
                <a:gd name="connsiteX57" fmla="*/ 102005 w 258254"/>
                <a:gd name="connsiteY57" fmla="*/ 168073 h 207656"/>
                <a:gd name="connsiteX58" fmla="*/ 96018 w 258254"/>
                <a:gd name="connsiteY58" fmla="*/ 173924 h 207656"/>
                <a:gd name="connsiteX59" fmla="*/ 73358 w 258254"/>
                <a:gd name="connsiteY59" fmla="*/ 194284 h 207656"/>
                <a:gd name="connsiteX60" fmla="*/ 30135 w 258254"/>
                <a:gd name="connsiteY60" fmla="*/ 207643 h 207656"/>
                <a:gd name="connsiteX61" fmla="*/ 23844 w 258254"/>
                <a:gd name="connsiteY61" fmla="*/ 202773 h 20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58254" h="207656">
                  <a:moveTo>
                    <a:pt x="171371" y="2959"/>
                  </a:moveTo>
                  <a:lnTo>
                    <a:pt x="172487" y="2824"/>
                  </a:lnTo>
                  <a:cubicBezTo>
                    <a:pt x="180605" y="1809"/>
                    <a:pt x="189229" y="727"/>
                    <a:pt x="198800" y="287"/>
                  </a:cubicBezTo>
                  <a:cubicBezTo>
                    <a:pt x="210942" y="-288"/>
                    <a:pt x="221697" y="118"/>
                    <a:pt x="231945" y="490"/>
                  </a:cubicBezTo>
                  <a:cubicBezTo>
                    <a:pt x="237559" y="693"/>
                    <a:pt x="243004" y="896"/>
                    <a:pt x="248213" y="930"/>
                  </a:cubicBezTo>
                  <a:cubicBezTo>
                    <a:pt x="249599" y="930"/>
                    <a:pt x="250851" y="1200"/>
                    <a:pt x="252034" y="1707"/>
                  </a:cubicBezTo>
                  <a:cubicBezTo>
                    <a:pt x="252204" y="1775"/>
                    <a:pt x="252373" y="1843"/>
                    <a:pt x="252508" y="1944"/>
                  </a:cubicBezTo>
                  <a:cubicBezTo>
                    <a:pt x="255890" y="3635"/>
                    <a:pt x="257716" y="6950"/>
                    <a:pt x="258156" y="11448"/>
                  </a:cubicBezTo>
                  <a:cubicBezTo>
                    <a:pt x="258460" y="14559"/>
                    <a:pt x="258055" y="18449"/>
                    <a:pt x="257006" y="22744"/>
                  </a:cubicBezTo>
                  <a:cubicBezTo>
                    <a:pt x="255045" y="30760"/>
                    <a:pt x="250783" y="40737"/>
                    <a:pt x="244662" y="50105"/>
                  </a:cubicBezTo>
                  <a:cubicBezTo>
                    <a:pt x="240366" y="56599"/>
                    <a:pt x="235293" y="63701"/>
                    <a:pt x="228529" y="70838"/>
                  </a:cubicBezTo>
                  <a:cubicBezTo>
                    <a:pt x="222272" y="77433"/>
                    <a:pt x="214628" y="84028"/>
                    <a:pt x="204854" y="90217"/>
                  </a:cubicBezTo>
                  <a:cubicBezTo>
                    <a:pt x="202723" y="102190"/>
                    <a:pt x="198394" y="112809"/>
                    <a:pt x="191495" y="121840"/>
                  </a:cubicBezTo>
                  <a:cubicBezTo>
                    <a:pt x="186253" y="128671"/>
                    <a:pt x="179624" y="134522"/>
                    <a:pt x="171405" y="139224"/>
                  </a:cubicBezTo>
                  <a:cubicBezTo>
                    <a:pt x="172420" y="133812"/>
                    <a:pt x="173265" y="128333"/>
                    <a:pt x="173874" y="122854"/>
                  </a:cubicBezTo>
                  <a:cubicBezTo>
                    <a:pt x="176918" y="120318"/>
                    <a:pt x="179590" y="117511"/>
                    <a:pt x="181890" y="114500"/>
                  </a:cubicBezTo>
                  <a:cubicBezTo>
                    <a:pt x="185373" y="109935"/>
                    <a:pt x="188045" y="104828"/>
                    <a:pt x="190041" y="99213"/>
                  </a:cubicBezTo>
                  <a:cubicBezTo>
                    <a:pt x="185103" y="101919"/>
                    <a:pt x="180097" y="104354"/>
                    <a:pt x="175092" y="106553"/>
                  </a:cubicBezTo>
                  <a:cubicBezTo>
                    <a:pt x="175227" y="102054"/>
                    <a:pt x="175227" y="97590"/>
                    <a:pt x="175058" y="93092"/>
                  </a:cubicBezTo>
                  <a:cubicBezTo>
                    <a:pt x="191765" y="85381"/>
                    <a:pt x="207357" y="75572"/>
                    <a:pt x="219769" y="62518"/>
                  </a:cubicBezTo>
                  <a:cubicBezTo>
                    <a:pt x="225857" y="56058"/>
                    <a:pt x="230558" y="49530"/>
                    <a:pt x="234515" y="43476"/>
                  </a:cubicBezTo>
                  <a:cubicBezTo>
                    <a:pt x="239893" y="35258"/>
                    <a:pt x="243613" y="26667"/>
                    <a:pt x="245270" y="19903"/>
                  </a:cubicBezTo>
                  <a:cubicBezTo>
                    <a:pt x="245947" y="17062"/>
                    <a:pt x="246251" y="14695"/>
                    <a:pt x="246150" y="12936"/>
                  </a:cubicBezTo>
                  <a:cubicBezTo>
                    <a:pt x="241212" y="12868"/>
                    <a:pt x="236409" y="12699"/>
                    <a:pt x="231505" y="12496"/>
                  </a:cubicBezTo>
                  <a:cubicBezTo>
                    <a:pt x="221528" y="12124"/>
                    <a:pt x="211077" y="11718"/>
                    <a:pt x="199375" y="12293"/>
                  </a:cubicBezTo>
                  <a:cubicBezTo>
                    <a:pt x="190649" y="12733"/>
                    <a:pt x="182059" y="13782"/>
                    <a:pt x="173976" y="14796"/>
                  </a:cubicBezTo>
                  <a:cubicBezTo>
                    <a:pt x="172183" y="15033"/>
                    <a:pt x="170424" y="15236"/>
                    <a:pt x="168700" y="15439"/>
                  </a:cubicBezTo>
                  <a:cubicBezTo>
                    <a:pt x="169139" y="12158"/>
                    <a:pt x="169782" y="8911"/>
                    <a:pt x="170594" y="5698"/>
                  </a:cubicBezTo>
                  <a:cubicBezTo>
                    <a:pt x="170864" y="4819"/>
                    <a:pt x="171135" y="3906"/>
                    <a:pt x="171371" y="2959"/>
                  </a:cubicBezTo>
                  <a:close/>
                  <a:moveTo>
                    <a:pt x="23844" y="202773"/>
                  </a:moveTo>
                  <a:cubicBezTo>
                    <a:pt x="21916" y="193134"/>
                    <a:pt x="18906" y="181973"/>
                    <a:pt x="15693" y="170001"/>
                  </a:cubicBezTo>
                  <a:cubicBezTo>
                    <a:pt x="8354" y="142809"/>
                    <a:pt x="-67" y="111457"/>
                    <a:pt x="0" y="82607"/>
                  </a:cubicBezTo>
                  <a:cubicBezTo>
                    <a:pt x="203" y="13376"/>
                    <a:pt x="36798" y="896"/>
                    <a:pt x="80494" y="1031"/>
                  </a:cubicBezTo>
                  <a:cubicBezTo>
                    <a:pt x="89761" y="1065"/>
                    <a:pt x="99028" y="1707"/>
                    <a:pt x="108261" y="2384"/>
                  </a:cubicBezTo>
                  <a:cubicBezTo>
                    <a:pt x="108667" y="2418"/>
                    <a:pt x="108769" y="2418"/>
                    <a:pt x="108972" y="2418"/>
                  </a:cubicBezTo>
                  <a:cubicBezTo>
                    <a:pt x="110088" y="3838"/>
                    <a:pt x="115127" y="10873"/>
                    <a:pt x="116311" y="12260"/>
                  </a:cubicBezTo>
                  <a:cubicBezTo>
                    <a:pt x="117089" y="13274"/>
                    <a:pt x="117867" y="14323"/>
                    <a:pt x="118644" y="15337"/>
                  </a:cubicBezTo>
                  <a:lnTo>
                    <a:pt x="115939" y="15101"/>
                  </a:lnTo>
                  <a:cubicBezTo>
                    <a:pt x="103831" y="14120"/>
                    <a:pt x="91621" y="13105"/>
                    <a:pt x="80494" y="13071"/>
                  </a:cubicBezTo>
                  <a:cubicBezTo>
                    <a:pt x="43359" y="12970"/>
                    <a:pt x="12244" y="23623"/>
                    <a:pt x="12074" y="82607"/>
                  </a:cubicBezTo>
                  <a:cubicBezTo>
                    <a:pt x="12007" y="109799"/>
                    <a:pt x="20225" y="140340"/>
                    <a:pt x="27362" y="166889"/>
                  </a:cubicBezTo>
                  <a:cubicBezTo>
                    <a:pt x="28241" y="170136"/>
                    <a:pt x="29086" y="173315"/>
                    <a:pt x="29932" y="176427"/>
                  </a:cubicBezTo>
                  <a:cubicBezTo>
                    <a:pt x="42987" y="134556"/>
                    <a:pt x="78905" y="124241"/>
                    <a:pt x="120031" y="112471"/>
                  </a:cubicBezTo>
                  <a:cubicBezTo>
                    <a:pt x="128588" y="110036"/>
                    <a:pt x="137415" y="107398"/>
                    <a:pt x="146276" y="104388"/>
                  </a:cubicBezTo>
                  <a:cubicBezTo>
                    <a:pt x="146209" y="108751"/>
                    <a:pt x="145972" y="113148"/>
                    <a:pt x="145566" y="117477"/>
                  </a:cubicBezTo>
                  <a:cubicBezTo>
                    <a:pt x="138058" y="119844"/>
                    <a:pt x="130617" y="121975"/>
                    <a:pt x="123346" y="124072"/>
                  </a:cubicBezTo>
                  <a:cubicBezTo>
                    <a:pt x="81374" y="136112"/>
                    <a:pt x="45354" y="146427"/>
                    <a:pt x="38252" y="194419"/>
                  </a:cubicBezTo>
                  <a:lnTo>
                    <a:pt x="38218" y="194555"/>
                  </a:lnTo>
                  <a:cubicBezTo>
                    <a:pt x="50157" y="192593"/>
                    <a:pt x="59559" y="188636"/>
                    <a:pt x="67000" y="184003"/>
                  </a:cubicBezTo>
                  <a:cubicBezTo>
                    <a:pt x="76199" y="178287"/>
                    <a:pt x="82422" y="171523"/>
                    <a:pt x="86684" y="166314"/>
                  </a:cubicBezTo>
                  <a:cubicBezTo>
                    <a:pt x="89592" y="162763"/>
                    <a:pt x="92027" y="160226"/>
                    <a:pt x="95308" y="158062"/>
                  </a:cubicBezTo>
                  <a:cubicBezTo>
                    <a:pt x="98487" y="155965"/>
                    <a:pt x="102174" y="154342"/>
                    <a:pt x="107551" y="152515"/>
                  </a:cubicBezTo>
                  <a:cubicBezTo>
                    <a:pt x="110392" y="151568"/>
                    <a:pt x="113537" y="150892"/>
                    <a:pt x="117123" y="150182"/>
                  </a:cubicBezTo>
                  <a:cubicBezTo>
                    <a:pt x="123954" y="148761"/>
                    <a:pt x="132511" y="146969"/>
                    <a:pt x="141812" y="142234"/>
                  </a:cubicBezTo>
                  <a:cubicBezTo>
                    <a:pt x="140763" y="147205"/>
                    <a:pt x="139546" y="152143"/>
                    <a:pt x="138227" y="157013"/>
                  </a:cubicBezTo>
                  <a:cubicBezTo>
                    <a:pt x="131260" y="159584"/>
                    <a:pt x="124935" y="160903"/>
                    <a:pt x="119591" y="161985"/>
                  </a:cubicBezTo>
                  <a:cubicBezTo>
                    <a:pt x="116345" y="162662"/>
                    <a:pt x="113504" y="163270"/>
                    <a:pt x="111373" y="163947"/>
                  </a:cubicBezTo>
                  <a:cubicBezTo>
                    <a:pt x="107010" y="165401"/>
                    <a:pt x="104203" y="166619"/>
                    <a:pt x="102005" y="168073"/>
                  </a:cubicBezTo>
                  <a:cubicBezTo>
                    <a:pt x="99908" y="169460"/>
                    <a:pt x="98183" y="171286"/>
                    <a:pt x="96018" y="173924"/>
                  </a:cubicBezTo>
                  <a:cubicBezTo>
                    <a:pt x="91148" y="179910"/>
                    <a:pt x="83978" y="187655"/>
                    <a:pt x="73358" y="194284"/>
                  </a:cubicBezTo>
                  <a:cubicBezTo>
                    <a:pt x="62738" y="200913"/>
                    <a:pt x="48703" y="206324"/>
                    <a:pt x="30135" y="207643"/>
                  </a:cubicBezTo>
                  <a:cubicBezTo>
                    <a:pt x="27091" y="207846"/>
                    <a:pt x="24419" y="205716"/>
                    <a:pt x="23844" y="202773"/>
                  </a:cubicBezTo>
                  <a:close/>
                </a:path>
              </a:pathLst>
            </a:custGeom>
            <a:solidFill>
              <a:srgbClr val="E95204"/>
            </a:solidFill>
            <a:ln w="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形状 50">
              <a:extLst>
                <a:ext uri="{FF2B5EF4-FFF2-40B4-BE49-F238E27FC236}">
                  <a16:creationId xmlns:a16="http://schemas.microsoft.com/office/drawing/2014/main" id="{8F390E3B-4B19-662F-DD7C-5802B4DAE4F9}"/>
                </a:ext>
              </a:extLst>
            </p:cNvPr>
            <p:cNvSpPr/>
            <p:nvPr/>
          </p:nvSpPr>
          <p:spPr>
            <a:xfrm>
              <a:off x="6970121" y="2846178"/>
              <a:ext cx="49370" cy="194837"/>
            </a:xfrm>
            <a:custGeom>
              <a:avLst/>
              <a:gdLst>
                <a:gd name="connsiteX0" fmla="*/ 21052 w 49370"/>
                <a:gd name="connsiteY0" fmla="*/ 191354 h 194837"/>
                <a:gd name="connsiteX1" fmla="*/ 28086 w 49370"/>
                <a:gd name="connsiteY1" fmla="*/ 167409 h 194837"/>
                <a:gd name="connsiteX2" fmla="*/ 34783 w 49370"/>
                <a:gd name="connsiteY2" fmla="*/ 83567 h 194837"/>
                <a:gd name="connsiteX3" fmla="*/ 4851 w 49370"/>
                <a:gd name="connsiteY3" fmla="*/ 14504 h 194837"/>
                <a:gd name="connsiteX4" fmla="*/ 1402 w 49370"/>
                <a:gd name="connsiteY4" fmla="*/ 10243 h 194837"/>
                <a:gd name="connsiteX5" fmla="*/ 2146 w 49370"/>
                <a:gd name="connsiteY5" fmla="*/ 1720 h 194837"/>
                <a:gd name="connsiteX6" fmla="*/ 10669 w 49370"/>
                <a:gd name="connsiteY6" fmla="*/ 2464 h 194837"/>
                <a:gd name="connsiteX7" fmla="*/ 14457 w 49370"/>
                <a:gd name="connsiteY7" fmla="*/ 7165 h 194837"/>
                <a:gd name="connsiteX8" fmla="*/ 21627 w 49370"/>
                <a:gd name="connsiteY8" fmla="*/ 14132 h 194837"/>
                <a:gd name="connsiteX9" fmla="*/ 30251 w 49370"/>
                <a:gd name="connsiteY9" fmla="*/ 14233 h 194837"/>
                <a:gd name="connsiteX10" fmla="*/ 33261 w 49370"/>
                <a:gd name="connsiteY10" fmla="*/ 8146 h 194837"/>
                <a:gd name="connsiteX11" fmla="*/ 34377 w 49370"/>
                <a:gd name="connsiteY11" fmla="*/ 4290 h 194837"/>
                <a:gd name="connsiteX12" fmla="*/ 41547 w 49370"/>
                <a:gd name="connsiteY12" fmla="*/ 164 h 194837"/>
                <a:gd name="connsiteX13" fmla="*/ 46012 w 49370"/>
                <a:gd name="connsiteY13" fmla="*/ 7402 h 194837"/>
                <a:gd name="connsiteX14" fmla="*/ 45065 w 49370"/>
                <a:gd name="connsiteY14" fmla="*/ 10885 h 194837"/>
                <a:gd name="connsiteX15" fmla="*/ 42055 w 49370"/>
                <a:gd name="connsiteY15" fmla="*/ 42508 h 194837"/>
                <a:gd name="connsiteX16" fmla="*/ 46620 w 49370"/>
                <a:gd name="connsiteY16" fmla="*/ 77513 h 194837"/>
                <a:gd name="connsiteX17" fmla="*/ 48345 w 49370"/>
                <a:gd name="connsiteY17" fmla="*/ 126959 h 194837"/>
                <a:gd name="connsiteX18" fmla="*/ 40025 w 49370"/>
                <a:gd name="connsiteY18" fmla="*/ 169269 h 194837"/>
                <a:gd name="connsiteX19" fmla="*/ 32517 w 49370"/>
                <a:gd name="connsiteY19" fmla="*/ 194838 h 194837"/>
                <a:gd name="connsiteX20" fmla="*/ 21052 w 49370"/>
                <a:gd name="connsiteY20" fmla="*/ 191354 h 1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370" h="194837">
                  <a:moveTo>
                    <a:pt x="21052" y="191354"/>
                  </a:moveTo>
                  <a:cubicBezTo>
                    <a:pt x="21694" y="189223"/>
                    <a:pt x="27478" y="169573"/>
                    <a:pt x="28086" y="167409"/>
                  </a:cubicBezTo>
                  <a:cubicBezTo>
                    <a:pt x="35899" y="139473"/>
                    <a:pt x="38977" y="110995"/>
                    <a:pt x="34783" y="83567"/>
                  </a:cubicBezTo>
                  <a:cubicBezTo>
                    <a:pt x="31097" y="59418"/>
                    <a:pt x="21762" y="36014"/>
                    <a:pt x="4851" y="14504"/>
                  </a:cubicBezTo>
                  <a:cubicBezTo>
                    <a:pt x="3702" y="13050"/>
                    <a:pt x="2585" y="11663"/>
                    <a:pt x="1402" y="10243"/>
                  </a:cubicBezTo>
                  <a:cubicBezTo>
                    <a:pt x="-729" y="7672"/>
                    <a:pt x="-391" y="3850"/>
                    <a:pt x="2146" y="1720"/>
                  </a:cubicBezTo>
                  <a:cubicBezTo>
                    <a:pt x="4716" y="-411"/>
                    <a:pt x="8538" y="-73"/>
                    <a:pt x="10669" y="2464"/>
                  </a:cubicBezTo>
                  <a:cubicBezTo>
                    <a:pt x="11954" y="4020"/>
                    <a:pt x="13239" y="5575"/>
                    <a:pt x="14457" y="7165"/>
                  </a:cubicBezTo>
                  <a:cubicBezTo>
                    <a:pt x="17095" y="10209"/>
                    <a:pt x="19462" y="12542"/>
                    <a:pt x="21627" y="14132"/>
                  </a:cubicBezTo>
                  <a:cubicBezTo>
                    <a:pt x="24941" y="16601"/>
                    <a:pt x="27478" y="17920"/>
                    <a:pt x="30251" y="14233"/>
                  </a:cubicBezTo>
                  <a:cubicBezTo>
                    <a:pt x="31367" y="12745"/>
                    <a:pt x="32416" y="10682"/>
                    <a:pt x="33261" y="8146"/>
                  </a:cubicBezTo>
                  <a:cubicBezTo>
                    <a:pt x="33363" y="7808"/>
                    <a:pt x="34343" y="4358"/>
                    <a:pt x="34377" y="4290"/>
                  </a:cubicBezTo>
                  <a:cubicBezTo>
                    <a:pt x="35358" y="1280"/>
                    <a:pt x="38436" y="-580"/>
                    <a:pt x="41547" y="164"/>
                  </a:cubicBezTo>
                  <a:cubicBezTo>
                    <a:pt x="44794" y="942"/>
                    <a:pt x="46789" y="4189"/>
                    <a:pt x="46012" y="7402"/>
                  </a:cubicBezTo>
                  <a:cubicBezTo>
                    <a:pt x="45741" y="8552"/>
                    <a:pt x="45403" y="9735"/>
                    <a:pt x="45065" y="10885"/>
                  </a:cubicBezTo>
                  <a:cubicBezTo>
                    <a:pt x="42325" y="21336"/>
                    <a:pt x="41615" y="31956"/>
                    <a:pt x="42055" y="42508"/>
                  </a:cubicBezTo>
                  <a:cubicBezTo>
                    <a:pt x="42528" y="54311"/>
                    <a:pt x="44456" y="66115"/>
                    <a:pt x="46620" y="77513"/>
                  </a:cubicBezTo>
                  <a:cubicBezTo>
                    <a:pt x="49698" y="93713"/>
                    <a:pt x="50070" y="110217"/>
                    <a:pt x="48345" y="126959"/>
                  </a:cubicBezTo>
                  <a:cubicBezTo>
                    <a:pt x="46891" y="140893"/>
                    <a:pt x="44016" y="155030"/>
                    <a:pt x="40025" y="169269"/>
                  </a:cubicBezTo>
                  <a:cubicBezTo>
                    <a:pt x="39281" y="171941"/>
                    <a:pt x="33363" y="192166"/>
                    <a:pt x="32517" y="194838"/>
                  </a:cubicBezTo>
                  <a:lnTo>
                    <a:pt x="21052" y="191354"/>
                  </a:lnTo>
                  <a:close/>
                </a:path>
              </a:pathLst>
            </a:custGeom>
            <a:solidFill>
              <a:srgbClr val="E95204"/>
            </a:solidFill>
            <a:ln w="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pic>
        <p:nvPicPr>
          <p:cNvPr id="61" name="图形 60">
            <a:extLst>
              <a:ext uri="{FF2B5EF4-FFF2-40B4-BE49-F238E27FC236}">
                <a16:creationId xmlns:a16="http://schemas.microsoft.com/office/drawing/2014/main" id="{6E64A267-8EC5-8383-BBD8-AF6916BA5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164" y="2322234"/>
            <a:ext cx="255595" cy="242654"/>
          </a:xfrm>
          <a:prstGeom prst="rect">
            <a:avLst/>
          </a:prstGeom>
        </p:spPr>
      </p:pic>
      <p:cxnSp>
        <p:nvCxnSpPr>
          <p:cNvPr id="65" name="直线连接符 64">
            <a:extLst>
              <a:ext uri="{FF2B5EF4-FFF2-40B4-BE49-F238E27FC236}">
                <a16:creationId xmlns:a16="http://schemas.microsoft.com/office/drawing/2014/main" id="{9CE27C32-483D-C3AF-9558-6A05FDCC21AD}"/>
              </a:ext>
            </a:extLst>
          </p:cNvPr>
          <p:cNvCxnSpPr>
            <a:cxnSpLocks/>
          </p:cNvCxnSpPr>
          <p:nvPr/>
        </p:nvCxnSpPr>
        <p:spPr>
          <a:xfrm>
            <a:off x="1205068" y="2292387"/>
            <a:ext cx="0" cy="405144"/>
          </a:xfrm>
          <a:prstGeom prst="line">
            <a:avLst/>
          </a:prstGeom>
          <a:ln>
            <a:solidFill>
              <a:srgbClr val="E952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圆角矩形 43">
            <a:extLst>
              <a:ext uri="{FF2B5EF4-FFF2-40B4-BE49-F238E27FC236}">
                <a16:creationId xmlns:a16="http://schemas.microsoft.com/office/drawing/2014/main" id="{B7F9976C-89E5-6B8A-FDFE-D7664BA19DD4}"/>
              </a:ext>
            </a:extLst>
          </p:cNvPr>
          <p:cNvSpPr/>
          <p:nvPr/>
        </p:nvSpPr>
        <p:spPr>
          <a:xfrm>
            <a:off x="838164" y="4535053"/>
            <a:ext cx="851057" cy="423653"/>
          </a:xfrm>
          <a:prstGeom prst="roundRect">
            <a:avLst>
              <a:gd name="adj" fmla="val 50000"/>
            </a:avLst>
          </a:prstGeom>
          <a:solidFill>
            <a:srgbClr val="EA5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4748A907-B3F6-2EA3-BE51-CD121DBEDDB5}"/>
              </a:ext>
            </a:extLst>
          </p:cNvPr>
          <p:cNvSpPr txBox="1"/>
          <p:nvPr/>
        </p:nvSpPr>
        <p:spPr>
          <a:xfrm>
            <a:off x="935348" y="456221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不足</a:t>
            </a:r>
          </a:p>
        </p:txBody>
      </p:sp>
      <p:cxnSp>
        <p:nvCxnSpPr>
          <p:cNvPr id="53" name="直线连接符 52">
            <a:extLst>
              <a:ext uri="{FF2B5EF4-FFF2-40B4-BE49-F238E27FC236}">
                <a16:creationId xmlns:a16="http://schemas.microsoft.com/office/drawing/2014/main" id="{05932EA3-6E1A-FB03-5E68-652414047030}"/>
              </a:ext>
            </a:extLst>
          </p:cNvPr>
          <p:cNvCxnSpPr>
            <a:cxnSpLocks/>
          </p:cNvCxnSpPr>
          <p:nvPr/>
        </p:nvCxnSpPr>
        <p:spPr>
          <a:xfrm>
            <a:off x="1742973" y="4734789"/>
            <a:ext cx="914549" cy="0"/>
          </a:xfrm>
          <a:prstGeom prst="line">
            <a:avLst/>
          </a:prstGeom>
          <a:ln w="19050">
            <a:solidFill>
              <a:srgbClr val="EA55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61D725B-3E0E-B522-A6FB-479AB6EC5171}"/>
              </a:ext>
            </a:extLst>
          </p:cNvPr>
          <p:cNvGrpSpPr/>
          <p:nvPr/>
        </p:nvGrpSpPr>
        <p:grpSpPr>
          <a:xfrm>
            <a:off x="2640326" y="4683978"/>
            <a:ext cx="298127" cy="101623"/>
            <a:chOff x="3654382" y="5232298"/>
            <a:chExt cx="298127" cy="101623"/>
          </a:xfrm>
          <a:solidFill>
            <a:srgbClr val="EA5504"/>
          </a:solidFill>
        </p:grpSpPr>
        <p:sp>
          <p:nvSpPr>
            <p:cNvPr id="58" name="燕尾形 57">
              <a:extLst>
                <a:ext uri="{FF2B5EF4-FFF2-40B4-BE49-F238E27FC236}">
                  <a16:creationId xmlns:a16="http://schemas.microsoft.com/office/drawing/2014/main" id="{4FE8483B-C44F-49A0-0DC8-5DB3773A437A}"/>
                </a:ext>
              </a:extLst>
            </p:cNvPr>
            <p:cNvSpPr/>
            <p:nvPr/>
          </p:nvSpPr>
          <p:spPr>
            <a:xfrm>
              <a:off x="3654382" y="5232299"/>
              <a:ext cx="109275" cy="101622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燕尾形 58">
              <a:extLst>
                <a:ext uri="{FF2B5EF4-FFF2-40B4-BE49-F238E27FC236}">
                  <a16:creationId xmlns:a16="http://schemas.microsoft.com/office/drawing/2014/main" id="{D7D30951-F058-4456-91B5-93C91B39B7F1}"/>
                </a:ext>
              </a:extLst>
            </p:cNvPr>
            <p:cNvSpPr/>
            <p:nvPr/>
          </p:nvSpPr>
          <p:spPr>
            <a:xfrm>
              <a:off x="3748808" y="5232299"/>
              <a:ext cx="109275" cy="101622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燕尾形 59">
              <a:extLst>
                <a:ext uri="{FF2B5EF4-FFF2-40B4-BE49-F238E27FC236}">
                  <a16:creationId xmlns:a16="http://schemas.microsoft.com/office/drawing/2014/main" id="{7B33043A-55B0-0B6A-EFF8-BC33DC6417D7}"/>
                </a:ext>
              </a:extLst>
            </p:cNvPr>
            <p:cNvSpPr/>
            <p:nvPr/>
          </p:nvSpPr>
          <p:spPr>
            <a:xfrm>
              <a:off x="3843234" y="5232298"/>
              <a:ext cx="109275" cy="101622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DD24B859-D9A8-CFA2-72B1-F68D0882FC44}"/>
              </a:ext>
            </a:extLst>
          </p:cNvPr>
          <p:cNvSpPr txBox="1"/>
          <p:nvPr/>
        </p:nvSpPr>
        <p:spPr>
          <a:xfrm>
            <a:off x="1346958" y="4978880"/>
            <a:ext cx="9784050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171450" indent="-171450">
              <a:buFont typeface="Wingdings" pitchFamily="2" charset="2"/>
              <a:buChar char="l"/>
              <a:defRPr kumimoji="1" sz="1200" b="1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dirty="0"/>
              <a:t>TPO-RA</a:t>
            </a:r>
            <a:r>
              <a:rPr lang="zh-CN" altLang="en-US" dirty="0"/>
              <a:t>类药物均存在血栓形成风险，但</a:t>
            </a:r>
            <a:r>
              <a:rPr lang="en-US" altLang="zh-CN" dirty="0"/>
              <a:t>meta</a:t>
            </a:r>
            <a:r>
              <a:rPr lang="zh-CN" altLang="en-US" dirty="0"/>
              <a:t>分析证实罗普司亭</a:t>
            </a:r>
            <a:r>
              <a:rPr lang="zh-CN" altLang="zh-CN" dirty="0"/>
              <a:t>在血栓形成风险方面与</a:t>
            </a:r>
            <a:r>
              <a:rPr lang="zh-CN" altLang="en-US" dirty="0"/>
              <a:t>与目录内药物</a:t>
            </a:r>
            <a:r>
              <a:rPr lang="zh-CN" altLang="zh-CN" dirty="0"/>
              <a:t>未见显著性差异</a:t>
            </a:r>
            <a:r>
              <a:rPr lang="en-US" altLang="zh-CN" baseline="30000" dirty="0"/>
              <a:t>8</a:t>
            </a:r>
            <a:r>
              <a:rPr lang="zh-CN" altLang="zh-CN" dirty="0"/>
              <a:t> </a:t>
            </a:r>
            <a:r>
              <a:rPr lang="zh-CN" altLang="en-US" dirty="0"/>
              <a:t>；中国药代动力学研究显示</a:t>
            </a:r>
            <a:r>
              <a:rPr lang="zh-CN" altLang="en-US" dirty="0">
                <a:solidFill>
                  <a:schemeClr val="tx2">
                    <a:lumMod val="50000"/>
                  </a:schemeClr>
                </a:solidFill>
              </a:rPr>
              <a:t>罗普司亭</a:t>
            </a:r>
            <a:r>
              <a:rPr lang="zh-CN" altLang="en-US" dirty="0"/>
              <a:t>在中国</a:t>
            </a:r>
            <a:r>
              <a:rPr lang="en-US" altLang="zh-CN" dirty="0"/>
              <a:t>ITP</a:t>
            </a:r>
            <a:r>
              <a:rPr lang="zh-CN" altLang="en-US" dirty="0"/>
              <a:t>人群中，血药浓度水平较为平稳，无大幅波动现象</a:t>
            </a:r>
            <a:r>
              <a:rPr lang="en-US" altLang="zh-CN" baseline="30000" dirty="0"/>
              <a:t>10</a:t>
            </a:r>
            <a:r>
              <a:rPr lang="zh-CN" altLang="en-US" dirty="0"/>
              <a:t>。</a:t>
            </a:r>
            <a:r>
              <a:rPr lang="zh-CN" altLang="en-US" dirty="0">
                <a:solidFill>
                  <a:schemeClr val="tx2">
                    <a:lumMod val="50000"/>
                  </a:schemeClr>
                </a:solidFill>
              </a:rPr>
              <a:t>研究显示</a:t>
            </a:r>
            <a:r>
              <a:rPr kumimoji="1" lang="zh-CN" altLang="en-US" sz="1200" b="1" dirty="0">
                <a:solidFill>
                  <a:schemeClr val="tx2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罗普司亭治疗期间，＞</a:t>
            </a:r>
            <a:r>
              <a:rPr kumimoji="1" lang="en-US" altLang="zh-CN" sz="1200" b="1" dirty="0">
                <a:solidFill>
                  <a:schemeClr val="tx2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65</a:t>
            </a:r>
            <a:r>
              <a:rPr kumimoji="1" lang="zh-CN" altLang="en-US" sz="1200" b="1" dirty="0">
                <a:solidFill>
                  <a:schemeClr val="tx2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岁患者与</a:t>
            </a:r>
            <a:r>
              <a:rPr kumimoji="1" lang="en-US" altLang="zh-CN" sz="1200" b="1" dirty="0">
                <a:solidFill>
                  <a:schemeClr val="tx2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≤65</a:t>
            </a:r>
            <a:r>
              <a:rPr kumimoji="1" lang="zh-CN" altLang="en-US" sz="1200" b="1" dirty="0">
                <a:solidFill>
                  <a:schemeClr val="tx2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岁患者在血栓发生相似，没有统计学差异，</a:t>
            </a:r>
            <a:r>
              <a:rPr kumimoji="1" lang="zh-CN" altLang="en-US" sz="1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安全可控</a:t>
            </a:r>
            <a:r>
              <a:rPr kumimoji="1" lang="en-US" altLang="zh-CN" sz="1200" b="1" baseline="30000" dirty="0">
                <a:solidFill>
                  <a:schemeClr val="tx2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</a:t>
            </a:r>
            <a:r>
              <a:rPr lang="zh-CN" altLang="en-US" dirty="0">
                <a:solidFill>
                  <a:schemeClr val="tx2">
                    <a:lumMod val="50000"/>
                  </a:schemeClr>
                </a:solidFill>
              </a:rPr>
              <a:t>；</a:t>
            </a:r>
            <a:endParaRPr lang="en-US" altLang="zh-CN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5" name="图形 34">
            <a:extLst>
              <a:ext uri="{FF2B5EF4-FFF2-40B4-BE49-F238E27FC236}">
                <a16:creationId xmlns:a16="http://schemas.microsoft.com/office/drawing/2014/main" id="{CE17652F-4ABA-FEFD-2F60-6F5F56AEA5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1886" y="5125024"/>
            <a:ext cx="427307" cy="382592"/>
          </a:xfrm>
          <a:prstGeom prst="rect">
            <a:avLst/>
          </a:prstGeom>
        </p:spPr>
      </p:pic>
      <p:cxnSp>
        <p:nvCxnSpPr>
          <p:cNvPr id="68" name="直线连接符 67">
            <a:extLst>
              <a:ext uri="{FF2B5EF4-FFF2-40B4-BE49-F238E27FC236}">
                <a16:creationId xmlns:a16="http://schemas.microsoft.com/office/drawing/2014/main" id="{CB627F02-3971-6971-A1F7-705D3561DD07}"/>
              </a:ext>
            </a:extLst>
          </p:cNvPr>
          <p:cNvCxnSpPr>
            <a:cxnSpLocks/>
          </p:cNvCxnSpPr>
          <p:nvPr/>
        </p:nvCxnSpPr>
        <p:spPr>
          <a:xfrm flipH="1">
            <a:off x="1258513" y="5111831"/>
            <a:ext cx="1" cy="668254"/>
          </a:xfrm>
          <a:prstGeom prst="line">
            <a:avLst/>
          </a:prstGeom>
          <a:ln>
            <a:solidFill>
              <a:srgbClr val="EA55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>
            <a:extLst>
              <a:ext uri="{FF2B5EF4-FFF2-40B4-BE49-F238E27FC236}">
                <a16:creationId xmlns:a16="http://schemas.microsoft.com/office/drawing/2014/main" id="{FEB56B9A-C368-AA86-E030-66C1953DC962}"/>
              </a:ext>
            </a:extLst>
          </p:cNvPr>
          <p:cNvSpPr/>
          <p:nvPr/>
        </p:nvSpPr>
        <p:spPr>
          <a:xfrm>
            <a:off x="935348" y="6081270"/>
            <a:ext cx="10639198" cy="655602"/>
          </a:xfrm>
          <a:prstGeom prst="rect">
            <a:avLst/>
          </a:prstGeom>
        </p:spPr>
        <p:txBody>
          <a:bodyPr wrap="square" numCol="3" anchor="ctr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CN" altLang="en-US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注射用罗普司亭说明书</a:t>
            </a:r>
            <a:r>
              <a:rPr lang="en-US" altLang="zh-CN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Brierley CK, et al. Br J </a:t>
            </a:r>
            <a:r>
              <a:rPr lang="en-US" altLang="zh-CN" sz="600" dirty="0" err="1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Haematol</a:t>
            </a:r>
            <a:r>
              <a:rPr lang="en-US" altLang="zh-CN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. 2015 May;169(3):309-23.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David J </a:t>
            </a:r>
            <a:r>
              <a:rPr lang="en-US" altLang="zh-CN" sz="600" dirty="0" err="1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Kuter</a:t>
            </a:r>
            <a:r>
              <a:rPr lang="zh-CN" altLang="en-US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，</a:t>
            </a:r>
            <a:r>
              <a:rPr lang="en-US" altLang="zh-CN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et al. Lancet. 2008 Feb 2;371(9610):395-403.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600" dirty="0" err="1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Shirasugi</a:t>
            </a:r>
            <a:r>
              <a:rPr lang="en-US" altLang="zh-CN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 Y, et al. Int J </a:t>
            </a:r>
            <a:r>
              <a:rPr lang="en-US" altLang="zh-CN" sz="600" dirty="0" err="1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Hematol</a:t>
            </a:r>
            <a:r>
              <a:rPr lang="en-US" altLang="zh-CN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. 2011 Jul;94(1):71-80.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altLang="zh-CN" sz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          Mei H, et al.  J Hematol Oncol . 2021 Feb 25;14(1):37.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altLang="zh-CN" sz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6.</a:t>
            </a:r>
            <a:r>
              <a:rPr lang="en-US" altLang="zh-CN" sz="600" dirty="0">
                <a:latin typeface="Microsoft YaHei Light" panose="020B0503020204020204" pitchFamily="34" charset="-122"/>
                <a:ea typeface="Microsoft YaHei Light" panose="020B0503020204020204" pitchFamily="34" charset="-122"/>
                <a:hlinkClick r:id="rId7"/>
              </a:rPr>
              <a:t>https://www.drugs.com/drug-interactions/eltrombopag-index.html</a:t>
            </a:r>
            <a:endParaRPr lang="en-US" altLang="zh-CN" sz="6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7.https://www.drugs.com/drug-interactions/romiplostim.html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8.Cines DB, et al. </a:t>
            </a:r>
            <a:r>
              <a:rPr lang="en-US" altLang="zh-CN" sz="600" dirty="0" err="1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Haematologica</a:t>
            </a:r>
            <a:r>
              <a:rPr lang="en-US" altLang="zh-CN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. 2017 Aug;102(8):1342-1351. </a:t>
            </a:r>
          </a:p>
          <a:p>
            <a:pPr marL="342900" indent="-342900">
              <a:buFont typeface="+mj-lt"/>
              <a:buAutoNum type="arabicPeriod"/>
            </a:pPr>
            <a:endParaRPr lang="en-US" altLang="zh-CN" sz="6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  <p:cxnSp>
        <p:nvCxnSpPr>
          <p:cNvPr id="64" name="直线连接符 64">
            <a:extLst>
              <a:ext uri="{FF2B5EF4-FFF2-40B4-BE49-F238E27FC236}">
                <a16:creationId xmlns:a16="http://schemas.microsoft.com/office/drawing/2014/main" id="{8BACDE09-5E94-BFB3-38C5-741627C03D24}"/>
              </a:ext>
            </a:extLst>
          </p:cNvPr>
          <p:cNvCxnSpPr>
            <a:cxnSpLocks/>
          </p:cNvCxnSpPr>
          <p:nvPr/>
        </p:nvCxnSpPr>
        <p:spPr>
          <a:xfrm>
            <a:off x="1197448" y="1804707"/>
            <a:ext cx="0" cy="405144"/>
          </a:xfrm>
          <a:prstGeom prst="line">
            <a:avLst/>
          </a:prstGeom>
          <a:ln>
            <a:solidFill>
              <a:srgbClr val="E952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表格 27">
            <a:extLst>
              <a:ext uri="{FF2B5EF4-FFF2-40B4-BE49-F238E27FC236}">
                <a16:creationId xmlns:a16="http://schemas.microsoft.com/office/drawing/2014/main" id="{73399A74-93FC-AAB8-781B-3C62912A30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369841"/>
              </p:ext>
            </p:extLst>
          </p:nvPr>
        </p:nvGraphicFramePr>
        <p:xfrm>
          <a:off x="1346958" y="2769620"/>
          <a:ext cx="8482841" cy="1498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60930">
                  <a:extLst>
                    <a:ext uri="{9D8B030D-6E8A-4147-A177-3AD203B41FA5}">
                      <a16:colId xmlns:a16="http://schemas.microsoft.com/office/drawing/2014/main" val="1059908657"/>
                    </a:ext>
                  </a:extLst>
                </a:gridCol>
                <a:gridCol w="1401261">
                  <a:extLst>
                    <a:ext uri="{9D8B030D-6E8A-4147-A177-3AD203B41FA5}">
                      <a16:colId xmlns:a16="http://schemas.microsoft.com/office/drawing/2014/main" val="3543941380"/>
                    </a:ext>
                  </a:extLst>
                </a:gridCol>
                <a:gridCol w="1681513">
                  <a:extLst>
                    <a:ext uri="{9D8B030D-6E8A-4147-A177-3AD203B41FA5}">
                      <a16:colId xmlns:a16="http://schemas.microsoft.com/office/drawing/2014/main" val="3755038520"/>
                    </a:ext>
                  </a:extLst>
                </a:gridCol>
                <a:gridCol w="1622513">
                  <a:extLst>
                    <a:ext uri="{9D8B030D-6E8A-4147-A177-3AD203B41FA5}">
                      <a16:colId xmlns:a16="http://schemas.microsoft.com/office/drawing/2014/main" val="3351182637"/>
                    </a:ext>
                  </a:extLst>
                </a:gridCol>
                <a:gridCol w="1516624">
                  <a:extLst>
                    <a:ext uri="{9D8B030D-6E8A-4147-A177-3AD203B41FA5}">
                      <a16:colId xmlns:a16="http://schemas.microsoft.com/office/drawing/2014/main" val="1693322612"/>
                    </a:ext>
                  </a:extLst>
                </a:gridCol>
              </a:tblGrid>
              <a:tr h="4712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不良反应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注射用罗普司亭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重组人血小板生成素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艾曲泊帕乙醇胺片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海曲泊帕乙醇胺片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121751"/>
                  </a:ext>
                </a:extLst>
              </a:tr>
              <a:tr h="29744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肝脏毒性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FDA</a:t>
                      </a:r>
                      <a:r>
                        <a:rPr lang="zh-CN" altLang="en-US" sz="12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黑框警告</a:t>
                      </a:r>
                      <a:r>
                        <a:rPr lang="en-US" altLang="zh-CN" sz="1200" b="1" baseline="300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endParaRPr lang="zh-CN" altLang="en-US" sz="1200" b="1" baseline="300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1200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4.7%</a:t>
                      </a:r>
                      <a:r>
                        <a:rPr kumimoji="1" lang="en-US" altLang="zh-CN" sz="1200" b="1" kern="1200" baseline="300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</a:t>
                      </a:r>
                      <a:endParaRPr kumimoji="1" lang="zh-CN" altLang="en-US" sz="1200" b="1" kern="1200" baseline="300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11505"/>
                  </a:ext>
                </a:extLst>
              </a:tr>
              <a:tr h="30334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药物相互作用风险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种药物</a:t>
                      </a:r>
                      <a:r>
                        <a:rPr lang="en-US" altLang="zh-CN" sz="1100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</a:p>
                    <a:p>
                      <a:pPr algn="ctr"/>
                      <a:r>
                        <a:rPr lang="zh-CN" alt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（在中国仅一种）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</a:t>
                      </a:r>
                      <a:r>
                        <a:rPr lang="en-US" altLang="zh-CN" sz="1100" b="1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endParaRPr lang="zh-CN" altLang="en-US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153</a:t>
                      </a:r>
                      <a:r>
                        <a:rPr lang="zh-CN" altLang="en-US" sz="12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种药物</a:t>
                      </a:r>
                      <a:r>
                        <a:rPr lang="en-US" altLang="zh-CN" sz="1200" b="1" baseline="300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zh-CN" altLang="en-US" sz="1200" b="1" baseline="300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47</a:t>
                      </a:r>
                      <a:r>
                        <a:rPr lang="zh-CN" altLang="en-US" sz="1200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种药物</a:t>
                      </a:r>
                      <a:r>
                        <a:rPr lang="en-US" altLang="zh-CN" sz="1200" b="1" kern="1200" baseline="300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endParaRPr lang="zh-CN" altLang="en-US" sz="1200" b="1" kern="1200" baseline="300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0652528"/>
                  </a:ext>
                </a:extLst>
              </a:tr>
              <a:tr h="30334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白内障风险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8%</a:t>
                      </a:r>
                      <a:r>
                        <a:rPr lang="en-US" altLang="zh-CN" sz="1200" b="1" baseline="300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  <a:endParaRPr lang="zh-CN" altLang="en-US" sz="1200" b="1" baseline="300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312170"/>
                  </a:ext>
                </a:extLst>
              </a:tr>
            </a:tbl>
          </a:graphicData>
        </a:graphic>
      </p:graphicFrame>
      <p:sp>
        <p:nvSpPr>
          <p:cNvPr id="79" name="矩形 78">
            <a:extLst>
              <a:ext uri="{FF2B5EF4-FFF2-40B4-BE49-F238E27FC236}">
                <a16:creationId xmlns:a16="http://schemas.microsoft.com/office/drawing/2014/main" id="{2EB0F5A8-8B35-0A9E-0204-A03B0BA84E79}"/>
              </a:ext>
            </a:extLst>
          </p:cNvPr>
          <p:cNvSpPr/>
          <p:nvPr/>
        </p:nvSpPr>
        <p:spPr>
          <a:xfrm>
            <a:off x="726210" y="5984060"/>
            <a:ext cx="10639198" cy="45719"/>
          </a:xfrm>
          <a:prstGeom prst="rect">
            <a:avLst/>
          </a:prstGeom>
          <a:solidFill>
            <a:srgbClr val="E95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3129F2BC-875B-4464-A961-F2411C997E0A}"/>
              </a:ext>
            </a:extLst>
          </p:cNvPr>
          <p:cNvSpPr txBox="1"/>
          <p:nvPr/>
        </p:nvSpPr>
        <p:spPr>
          <a:xfrm>
            <a:off x="1609419" y="510351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E35425DD-411F-B204-BD75-832558716E61}"/>
              </a:ext>
            </a:extLst>
          </p:cNvPr>
          <p:cNvSpPr/>
          <p:nvPr/>
        </p:nvSpPr>
        <p:spPr>
          <a:xfrm>
            <a:off x="552262" y="326432"/>
            <a:ext cx="674558" cy="67455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/>
              <a:t>好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43169236-17B2-890D-DFE0-B7DD453A5697}"/>
              </a:ext>
            </a:extLst>
          </p:cNvPr>
          <p:cNvGrpSpPr/>
          <p:nvPr/>
        </p:nvGrpSpPr>
        <p:grpSpPr>
          <a:xfrm>
            <a:off x="2871303" y="711164"/>
            <a:ext cx="612849" cy="206307"/>
            <a:chOff x="3343532" y="1851909"/>
            <a:chExt cx="266930" cy="101623"/>
          </a:xfrm>
        </p:grpSpPr>
        <p:sp>
          <p:nvSpPr>
            <p:cNvPr id="40" name="燕尾形 54">
              <a:extLst>
                <a:ext uri="{FF2B5EF4-FFF2-40B4-BE49-F238E27FC236}">
                  <a16:creationId xmlns:a16="http://schemas.microsoft.com/office/drawing/2014/main" id="{3E69B45B-A6A0-39A6-DEE6-F623B3FFDE66}"/>
                </a:ext>
              </a:extLst>
            </p:cNvPr>
            <p:cNvSpPr/>
            <p:nvPr/>
          </p:nvSpPr>
          <p:spPr>
            <a:xfrm>
              <a:off x="3343532" y="1851910"/>
              <a:ext cx="97840" cy="101622"/>
            </a:xfrm>
            <a:prstGeom prst="chevron">
              <a:avLst/>
            </a:prstGeom>
            <a:solidFill>
              <a:srgbClr val="EA55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燕尾形 55">
              <a:extLst>
                <a:ext uri="{FF2B5EF4-FFF2-40B4-BE49-F238E27FC236}">
                  <a16:creationId xmlns:a16="http://schemas.microsoft.com/office/drawing/2014/main" id="{F03C3B1E-23D9-E6C9-4567-782873FA12A7}"/>
                </a:ext>
              </a:extLst>
            </p:cNvPr>
            <p:cNvSpPr/>
            <p:nvPr/>
          </p:nvSpPr>
          <p:spPr>
            <a:xfrm>
              <a:off x="3428077" y="1851910"/>
              <a:ext cx="97840" cy="101622"/>
            </a:xfrm>
            <a:prstGeom prst="chevron">
              <a:avLst/>
            </a:prstGeom>
            <a:solidFill>
              <a:srgbClr val="E952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燕尾形 56">
              <a:extLst>
                <a:ext uri="{FF2B5EF4-FFF2-40B4-BE49-F238E27FC236}">
                  <a16:creationId xmlns:a16="http://schemas.microsoft.com/office/drawing/2014/main" id="{F4AAD799-B39E-56EA-3D05-9406D0FD1D17}"/>
                </a:ext>
              </a:extLst>
            </p:cNvPr>
            <p:cNvSpPr/>
            <p:nvPr/>
          </p:nvSpPr>
          <p:spPr>
            <a:xfrm>
              <a:off x="3512622" y="1851909"/>
              <a:ext cx="97840" cy="101622"/>
            </a:xfrm>
            <a:prstGeom prst="chevron">
              <a:avLst/>
            </a:prstGeom>
            <a:solidFill>
              <a:srgbClr val="E952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2" name="文本框 61">
            <a:extLst>
              <a:ext uri="{FF2B5EF4-FFF2-40B4-BE49-F238E27FC236}">
                <a16:creationId xmlns:a16="http://schemas.microsoft.com/office/drawing/2014/main" id="{ACF56963-DAB0-1DF5-37BA-E7535F331D17}"/>
              </a:ext>
            </a:extLst>
          </p:cNvPr>
          <p:cNvSpPr txBox="1"/>
          <p:nvPr/>
        </p:nvSpPr>
        <p:spPr>
          <a:xfrm>
            <a:off x="1469083" y="1330763"/>
            <a:ext cx="5534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zh-CN" altLang="en-US" b="1" spc="300" dirty="0">
                <a:solidFill>
                  <a:srgbClr val="EA550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罗普司亭整体安全性比医保目录内药品更好</a:t>
            </a:r>
          </a:p>
        </p:txBody>
      </p:sp>
      <p:sp>
        <p:nvSpPr>
          <p:cNvPr id="70" name="文本占位符 2">
            <a:extLst>
              <a:ext uri="{FF2B5EF4-FFF2-40B4-BE49-F238E27FC236}">
                <a16:creationId xmlns:a16="http://schemas.microsoft.com/office/drawing/2014/main" id="{8EC6A2D7-A342-2860-FEE4-95D046941083}"/>
              </a:ext>
            </a:extLst>
          </p:cNvPr>
          <p:cNvSpPr txBox="1">
            <a:spLocks/>
          </p:cNvSpPr>
          <p:nvPr/>
        </p:nvSpPr>
        <p:spPr>
          <a:xfrm>
            <a:off x="4403887" y="6328077"/>
            <a:ext cx="4151548" cy="5192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14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86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altLang="zh-CN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9.     Lozano ML,</a:t>
            </a:r>
            <a:r>
              <a:rPr lang="zh-CN" altLang="en-US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 </a:t>
            </a:r>
            <a:r>
              <a:rPr lang="en" altLang="zh-CN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et</a:t>
            </a:r>
            <a:r>
              <a:rPr lang="zh-CN" altLang="en-US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 </a:t>
            </a:r>
            <a:r>
              <a:rPr lang="en-US" altLang="zh-CN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al</a:t>
            </a:r>
            <a:r>
              <a:rPr lang="en" altLang="zh-CN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. Blood Cells Mol Dis. 2021 Feb;86:102505. </a:t>
            </a:r>
            <a:endParaRPr lang="zh-CN" altLang="en-US" sz="6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  <p:sp>
        <p:nvSpPr>
          <p:cNvPr id="71" name="内容占位符 2">
            <a:extLst>
              <a:ext uri="{FF2B5EF4-FFF2-40B4-BE49-F238E27FC236}">
                <a16:creationId xmlns:a16="http://schemas.microsoft.com/office/drawing/2014/main" id="{EA967084-B852-0135-3240-E953496ED923}"/>
              </a:ext>
            </a:extLst>
          </p:cNvPr>
          <p:cNvSpPr txBox="1">
            <a:spLocks/>
          </p:cNvSpPr>
          <p:nvPr/>
        </p:nvSpPr>
        <p:spPr>
          <a:xfrm>
            <a:off x="4403887" y="6455086"/>
            <a:ext cx="4151548" cy="2740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14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86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altLang="zh-CN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10. Qi J, et</a:t>
            </a:r>
            <a:r>
              <a:rPr lang="zh-CN" altLang="en-US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 </a:t>
            </a:r>
            <a:r>
              <a:rPr lang="en-US" altLang="zh-CN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al</a:t>
            </a:r>
            <a:r>
              <a:rPr lang="en" altLang="zh-CN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. Clin Pharmacol Drug Dev. 2022 Mar;11(3):379-387</a:t>
            </a:r>
            <a:r>
              <a:rPr lang="en-US" altLang="zh-CN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.</a:t>
            </a:r>
            <a:endParaRPr lang="zh-CN" altLang="en-US" sz="6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  <p:sp>
        <p:nvSpPr>
          <p:cNvPr id="72" name="内容占位符 2">
            <a:extLst>
              <a:ext uri="{FF2B5EF4-FFF2-40B4-BE49-F238E27FC236}">
                <a16:creationId xmlns:a16="http://schemas.microsoft.com/office/drawing/2014/main" id="{B60BE487-A921-6EAF-0235-DD3C3FFF785F}"/>
              </a:ext>
            </a:extLst>
          </p:cNvPr>
          <p:cNvSpPr txBox="1">
            <a:spLocks/>
          </p:cNvSpPr>
          <p:nvPr/>
        </p:nvSpPr>
        <p:spPr>
          <a:xfrm>
            <a:off x="8219695" y="6085394"/>
            <a:ext cx="4151548" cy="2740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14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86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altLang="zh-CN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11. </a:t>
            </a:r>
            <a:r>
              <a:rPr lang="zh-CN" altLang="en-US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艾曲泊帕乙醇胺片说明说。 重组人血小板生成素说明说</a:t>
            </a:r>
            <a:r>
              <a:rPr lang="en-US" altLang="zh-CN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/</a:t>
            </a:r>
            <a:r>
              <a:rPr lang="zh-CN" altLang="en-US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海曲泊帕乙醇胺片说明说。</a:t>
            </a:r>
            <a:r>
              <a:rPr lang="en-US" altLang="zh-CN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.</a:t>
            </a:r>
          </a:p>
        </p:txBody>
      </p:sp>
      <p:sp>
        <p:nvSpPr>
          <p:cNvPr id="73" name="内容占位符 2">
            <a:extLst>
              <a:ext uri="{FF2B5EF4-FFF2-40B4-BE49-F238E27FC236}">
                <a16:creationId xmlns:a16="http://schemas.microsoft.com/office/drawing/2014/main" id="{95F57BAA-E2FE-2BE6-A699-18F85A6AAF52}"/>
              </a:ext>
            </a:extLst>
          </p:cNvPr>
          <p:cNvSpPr txBox="1">
            <a:spLocks/>
          </p:cNvSpPr>
          <p:nvPr/>
        </p:nvSpPr>
        <p:spPr>
          <a:xfrm>
            <a:off x="8219695" y="6199160"/>
            <a:ext cx="4151548" cy="2740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14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86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altLang="zh-CN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12. </a:t>
            </a:r>
            <a:r>
              <a:rPr lang="en-US" altLang="zh-CN" sz="600" dirty="0">
                <a:latin typeface="Microsoft YaHei Light" panose="020B0503020204020204" pitchFamily="34" charset="-122"/>
                <a:ea typeface="Microsoft YaHei Light" panose="020B0503020204020204" pitchFamily="34" charset="-12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https://www.drugs.com/drug-interactions/eltrombopag-index.html</a:t>
            </a:r>
            <a:endParaRPr lang="en-US" altLang="zh-CN" sz="6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indent="0">
              <a:buNone/>
            </a:pPr>
            <a:endParaRPr lang="en-US" altLang="zh-CN" sz="6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EC2BD138-52AC-60D1-947D-FB82331473C4}"/>
              </a:ext>
            </a:extLst>
          </p:cNvPr>
          <p:cNvSpPr txBox="1"/>
          <p:nvPr/>
        </p:nvSpPr>
        <p:spPr>
          <a:xfrm>
            <a:off x="8204136" y="6339022"/>
            <a:ext cx="303312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altLang="zh-CN" sz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13.Saleh, M.N., et al. Blood, 2013. 121(3): 537-45</a:t>
            </a:r>
            <a:endParaRPr lang="zh-CN" altLang="en-US" sz="600" dirty="0"/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868DBD53-7004-441F-3246-6EAB76F87B55}"/>
              </a:ext>
            </a:extLst>
          </p:cNvPr>
          <p:cNvSpPr txBox="1"/>
          <p:nvPr/>
        </p:nvSpPr>
        <p:spPr>
          <a:xfrm>
            <a:off x="8204136" y="6321556"/>
            <a:ext cx="3987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altLang="zh-CN" sz="7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14.Cheng, G., et al., Lancet, 2011. 377(9763): 393-402</a:t>
            </a:r>
            <a:r>
              <a:rPr lang="da-DK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B1EEA8A0-2E36-0C8A-8171-A9DB2DAFBD18}"/>
              </a:ext>
            </a:extLst>
          </p:cNvPr>
          <p:cNvSpPr txBox="1"/>
          <p:nvPr/>
        </p:nvSpPr>
        <p:spPr>
          <a:xfrm>
            <a:off x="8231270" y="6589853"/>
            <a:ext cx="2682705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altLang="zh-CN" sz="600" dirty="0">
                <a:latin typeface="Microsoft YaHei Light" panose="020B0503020204020204" pitchFamily="34" charset="-122"/>
                <a:ea typeface="Microsoft YaHei Light" panose="020B0503020204020204" pitchFamily="34" charset="-122"/>
                <a:sym typeface="Arial" panose="020B0604020202020204" pitchFamily="34" charset="0"/>
              </a:rPr>
              <a:t>15.Kuter DJ, et al. Lancet. 2008 Feb 2;371(9610):395-403. </a:t>
            </a:r>
          </a:p>
        </p:txBody>
      </p:sp>
    </p:spTree>
    <p:extLst>
      <p:ext uri="{BB962C8B-B14F-4D97-AF65-F5344CB8AC3E}">
        <p14:creationId xmlns:p14="http://schemas.microsoft.com/office/powerpoint/2010/main" val="2520515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50">
            <a:extLst>
              <a:ext uri="{FF2B5EF4-FFF2-40B4-BE49-F238E27FC236}">
                <a16:creationId xmlns:a16="http://schemas.microsoft.com/office/drawing/2014/main" id="{D5211A0C-58CB-D5A3-0C42-9948D7817815}"/>
              </a:ext>
            </a:extLst>
          </p:cNvPr>
          <p:cNvSpPr/>
          <p:nvPr/>
        </p:nvSpPr>
        <p:spPr>
          <a:xfrm>
            <a:off x="655320" y="426720"/>
            <a:ext cx="1143000" cy="1112520"/>
          </a:xfrm>
          <a:custGeom>
            <a:avLst/>
            <a:gdLst>
              <a:gd name="connsiteX0" fmla="*/ 1143000 w 1143000"/>
              <a:gd name="connsiteY0" fmla="*/ 548640 h 1112520"/>
              <a:gd name="connsiteX1" fmla="*/ 472440 w 1143000"/>
              <a:gd name="connsiteY1" fmla="*/ 1112520 h 1112520"/>
              <a:gd name="connsiteX2" fmla="*/ 0 w 1143000"/>
              <a:gd name="connsiteY2" fmla="*/ 640080 h 1112520"/>
              <a:gd name="connsiteX3" fmla="*/ 586740 w 1143000"/>
              <a:gd name="connsiteY3" fmla="*/ 0 h 1112520"/>
              <a:gd name="connsiteX4" fmla="*/ 1143000 w 1143000"/>
              <a:gd name="connsiteY4" fmla="*/ 54864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12520">
                <a:moveTo>
                  <a:pt x="1143000" y="548640"/>
                </a:moveTo>
                <a:lnTo>
                  <a:pt x="472440" y="1112520"/>
                </a:lnTo>
                <a:lnTo>
                  <a:pt x="0" y="640080"/>
                </a:lnTo>
                <a:lnTo>
                  <a:pt x="586740" y="0"/>
                </a:lnTo>
                <a:lnTo>
                  <a:pt x="1143000" y="548640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57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515F1A2-05B9-0E73-42CE-7C8435CA2B34}"/>
              </a:ext>
            </a:extLst>
          </p:cNvPr>
          <p:cNvSpPr txBox="1"/>
          <p:nvPr/>
        </p:nvSpPr>
        <p:spPr>
          <a:xfrm>
            <a:off x="5973001" y="1247389"/>
            <a:ext cx="3182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b="1" spc="300" dirty="0">
                <a:solidFill>
                  <a:srgbClr val="EA550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kumimoji="1" lang="zh-CN" altLang="en-US" sz="2400" b="1" spc="300" dirty="0">
                <a:solidFill>
                  <a:srgbClr val="EA550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技术评审报告</a:t>
            </a:r>
            <a:r>
              <a:rPr kumimoji="1" lang="en-US" altLang="zh-CN" sz="2400" b="1" spc="300" dirty="0">
                <a:solidFill>
                  <a:srgbClr val="EA550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kumimoji="1" lang="en-US" altLang="zh-CN" sz="2400" b="1" spc="300" baseline="30000" dirty="0">
                <a:solidFill>
                  <a:srgbClr val="EA550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kumimoji="1" lang="zh-CN" altLang="en-US" sz="2400" b="1" spc="300" baseline="30000" dirty="0">
              <a:solidFill>
                <a:srgbClr val="EA5504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0A88127-4214-5995-61B1-636656A0AC22}"/>
              </a:ext>
            </a:extLst>
          </p:cNvPr>
          <p:cNvSpPr txBox="1"/>
          <p:nvPr/>
        </p:nvSpPr>
        <p:spPr>
          <a:xfrm>
            <a:off x="3484152" y="1255964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spc="300" dirty="0">
                <a:solidFill>
                  <a:srgbClr val="EA550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国家药品审评中心</a:t>
            </a:r>
          </a:p>
        </p:txBody>
      </p:sp>
      <p:sp>
        <p:nvSpPr>
          <p:cNvPr id="17" name="任意多边形 51">
            <a:extLst>
              <a:ext uri="{FF2B5EF4-FFF2-40B4-BE49-F238E27FC236}">
                <a16:creationId xmlns:a16="http://schemas.microsoft.com/office/drawing/2014/main" id="{C7B88FC8-288E-1140-379C-7606ABF37E7B}"/>
              </a:ext>
            </a:extLst>
          </p:cNvPr>
          <p:cNvSpPr/>
          <p:nvPr/>
        </p:nvSpPr>
        <p:spPr>
          <a:xfrm rot="19421727" flipH="1">
            <a:off x="442098" y="207302"/>
            <a:ext cx="865231" cy="851392"/>
          </a:xfrm>
          <a:custGeom>
            <a:avLst/>
            <a:gdLst>
              <a:gd name="connsiteX0" fmla="*/ 7433887 w 15105456"/>
              <a:gd name="connsiteY0" fmla="*/ 268 h 14863851"/>
              <a:gd name="connsiteX1" fmla="*/ 1667178 w 15105456"/>
              <a:gd name="connsiteY1" fmla="*/ 4920872 h 14863851"/>
              <a:gd name="connsiteX2" fmla="*/ 150574 w 15105456"/>
              <a:gd name="connsiteY2" fmla="*/ 11662331 h 14863851"/>
              <a:gd name="connsiteX3" fmla="*/ 159932 w 15105456"/>
              <a:gd name="connsiteY3" fmla="*/ 11692695 h 14863851"/>
              <a:gd name="connsiteX4" fmla="*/ 165780 w 15105456"/>
              <a:gd name="connsiteY4" fmla="*/ 11728888 h 14863851"/>
              <a:gd name="connsiteX5" fmla="*/ 7547446 w 15105456"/>
              <a:gd name="connsiteY5" fmla="*/ 14863851 h 14863851"/>
              <a:gd name="connsiteX6" fmla="*/ 14881926 w 15105456"/>
              <a:gd name="connsiteY6" fmla="*/ 11903648 h 14863851"/>
              <a:gd name="connsiteX7" fmla="*/ 14909761 w 15105456"/>
              <a:gd name="connsiteY7" fmla="*/ 11800558 h 14863851"/>
              <a:gd name="connsiteX8" fmla="*/ 14923904 w 15105456"/>
              <a:gd name="connsiteY8" fmla="*/ 11761043 h 14863851"/>
              <a:gd name="connsiteX9" fmla="*/ 13310172 w 15105456"/>
              <a:gd name="connsiteY9" fmla="*/ 4851018 h 14863851"/>
              <a:gd name="connsiteX10" fmla="*/ 8234354 w 15105456"/>
              <a:gd name="connsiteY10" fmla="*/ 162370 h 14863851"/>
              <a:gd name="connsiteX11" fmla="*/ 8119928 w 15105456"/>
              <a:gd name="connsiteY11" fmla="*/ 136115 h 14863851"/>
              <a:gd name="connsiteX12" fmla="*/ 8105217 w 15105456"/>
              <a:gd name="connsiteY12" fmla="*/ 129095 h 14863851"/>
              <a:gd name="connsiteX13" fmla="*/ 7433887 w 15105456"/>
              <a:gd name="connsiteY13" fmla="*/ 268 h 1486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05456" h="14863851">
                <a:moveTo>
                  <a:pt x="7433887" y="268"/>
                </a:moveTo>
                <a:cubicBezTo>
                  <a:pt x="5721391" y="-26383"/>
                  <a:pt x="3342882" y="1936394"/>
                  <a:pt x="1667178" y="4920872"/>
                </a:cubicBezTo>
                <a:cubicBezTo>
                  <a:pt x="239727" y="7463205"/>
                  <a:pt x="-289215" y="10054975"/>
                  <a:pt x="150574" y="11662331"/>
                </a:cubicBezTo>
                <a:lnTo>
                  <a:pt x="159932" y="11692695"/>
                </a:lnTo>
                <a:lnTo>
                  <a:pt x="165780" y="11728888"/>
                </a:lnTo>
                <a:cubicBezTo>
                  <a:pt x="545757" y="13489750"/>
                  <a:pt x="3705628" y="14863851"/>
                  <a:pt x="7547446" y="14863851"/>
                </a:cubicBezTo>
                <a:cubicBezTo>
                  <a:pt x="11261203" y="14863851"/>
                  <a:pt x="14337719" y="13579830"/>
                  <a:pt x="14881926" y="11903648"/>
                </a:cubicBezTo>
                <a:lnTo>
                  <a:pt x="14909761" y="11800558"/>
                </a:lnTo>
                <a:lnTo>
                  <a:pt x="14923904" y="11761043"/>
                </a:lnTo>
                <a:cubicBezTo>
                  <a:pt x="15434087" y="10162959"/>
                  <a:pt x="14860547" y="7468785"/>
                  <a:pt x="13310172" y="4851018"/>
                </a:cubicBezTo>
                <a:cubicBezTo>
                  <a:pt x="11824395" y="2342324"/>
                  <a:pt x="9845883" y="586608"/>
                  <a:pt x="8234354" y="162370"/>
                </a:cubicBezTo>
                <a:lnTo>
                  <a:pt x="8119928" y="136115"/>
                </a:lnTo>
                <a:lnTo>
                  <a:pt x="8105217" y="129095"/>
                </a:lnTo>
                <a:cubicBezTo>
                  <a:pt x="7896733" y="46048"/>
                  <a:pt x="7671734" y="3970"/>
                  <a:pt x="7433887" y="2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D2FC842-B087-3BCD-8764-129E99BB660D}"/>
              </a:ext>
            </a:extLst>
          </p:cNvPr>
          <p:cNvSpPr txBox="1"/>
          <p:nvPr/>
        </p:nvSpPr>
        <p:spPr>
          <a:xfrm>
            <a:off x="1609419" y="510351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B163097E-D17F-3643-82C4-696B040DB84E}"/>
              </a:ext>
            </a:extLst>
          </p:cNvPr>
          <p:cNvGrpSpPr/>
          <p:nvPr/>
        </p:nvGrpSpPr>
        <p:grpSpPr>
          <a:xfrm>
            <a:off x="2871303" y="711164"/>
            <a:ext cx="612849" cy="206307"/>
            <a:chOff x="3343532" y="1851909"/>
            <a:chExt cx="266930" cy="101623"/>
          </a:xfrm>
        </p:grpSpPr>
        <p:sp>
          <p:nvSpPr>
            <p:cNvPr id="21" name="燕尾形 54">
              <a:extLst>
                <a:ext uri="{FF2B5EF4-FFF2-40B4-BE49-F238E27FC236}">
                  <a16:creationId xmlns:a16="http://schemas.microsoft.com/office/drawing/2014/main" id="{25CA0B32-0F05-83CF-B838-4F38D10FE109}"/>
                </a:ext>
              </a:extLst>
            </p:cNvPr>
            <p:cNvSpPr/>
            <p:nvPr/>
          </p:nvSpPr>
          <p:spPr>
            <a:xfrm>
              <a:off x="3343532" y="1851910"/>
              <a:ext cx="97840" cy="101622"/>
            </a:xfrm>
            <a:prstGeom prst="chevron">
              <a:avLst/>
            </a:prstGeom>
            <a:solidFill>
              <a:srgbClr val="EA55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燕尾形 55">
              <a:extLst>
                <a:ext uri="{FF2B5EF4-FFF2-40B4-BE49-F238E27FC236}">
                  <a16:creationId xmlns:a16="http://schemas.microsoft.com/office/drawing/2014/main" id="{55FEBFAF-2B7B-644F-451E-4890D1519114}"/>
                </a:ext>
              </a:extLst>
            </p:cNvPr>
            <p:cNvSpPr/>
            <p:nvPr/>
          </p:nvSpPr>
          <p:spPr>
            <a:xfrm>
              <a:off x="3428077" y="1851910"/>
              <a:ext cx="97840" cy="101622"/>
            </a:xfrm>
            <a:prstGeom prst="chevron">
              <a:avLst/>
            </a:prstGeom>
            <a:solidFill>
              <a:srgbClr val="E952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燕尾形 56">
              <a:extLst>
                <a:ext uri="{FF2B5EF4-FFF2-40B4-BE49-F238E27FC236}">
                  <a16:creationId xmlns:a16="http://schemas.microsoft.com/office/drawing/2014/main" id="{02DCC6CC-B31C-6882-7949-8955F64F3CE3}"/>
                </a:ext>
              </a:extLst>
            </p:cNvPr>
            <p:cNvSpPr/>
            <p:nvPr/>
          </p:nvSpPr>
          <p:spPr>
            <a:xfrm>
              <a:off x="3512622" y="1851909"/>
              <a:ext cx="97840" cy="101622"/>
            </a:xfrm>
            <a:prstGeom prst="chevron">
              <a:avLst/>
            </a:prstGeom>
            <a:solidFill>
              <a:srgbClr val="E952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椭圆 15">
            <a:extLst>
              <a:ext uri="{FF2B5EF4-FFF2-40B4-BE49-F238E27FC236}">
                <a16:creationId xmlns:a16="http://schemas.microsoft.com/office/drawing/2014/main" id="{A20C038C-DC6A-9C87-4851-B2CE4FCB9100}"/>
              </a:ext>
            </a:extLst>
          </p:cNvPr>
          <p:cNvSpPr/>
          <p:nvPr/>
        </p:nvSpPr>
        <p:spPr>
          <a:xfrm>
            <a:off x="556022" y="332741"/>
            <a:ext cx="674558" cy="67455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/>
              <a:t>快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3CE196B-7129-6998-41AD-C497994FE0B9}"/>
              </a:ext>
            </a:extLst>
          </p:cNvPr>
          <p:cNvGrpSpPr/>
          <p:nvPr/>
        </p:nvGrpSpPr>
        <p:grpSpPr>
          <a:xfrm>
            <a:off x="1098947" y="2131769"/>
            <a:ext cx="9536395" cy="4279775"/>
            <a:chOff x="1066291" y="2151506"/>
            <a:chExt cx="7462667" cy="3275714"/>
          </a:xfrm>
        </p:grpSpPr>
        <p:sp>
          <p:nvSpPr>
            <p:cNvPr id="31" name="Rectangle: Rounded Corners 4">
              <a:extLst>
                <a:ext uri="{FF2B5EF4-FFF2-40B4-BE49-F238E27FC236}">
                  <a16:creationId xmlns:a16="http://schemas.microsoft.com/office/drawing/2014/main" id="{E390816C-70D8-80C0-E5BD-EF86365F4968}"/>
                </a:ext>
              </a:extLst>
            </p:cNvPr>
            <p:cNvSpPr/>
            <p:nvPr/>
          </p:nvSpPr>
          <p:spPr>
            <a:xfrm>
              <a:off x="1066291" y="2151506"/>
              <a:ext cx="2269165" cy="327571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6200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2" name="Rectangle 5">
              <a:extLst>
                <a:ext uri="{FF2B5EF4-FFF2-40B4-BE49-F238E27FC236}">
                  <a16:creationId xmlns:a16="http://schemas.microsoft.com/office/drawing/2014/main" id="{FE484B4A-81C0-9EAB-27B0-5489D5BA36EC}"/>
                </a:ext>
              </a:extLst>
            </p:cNvPr>
            <p:cNvSpPr/>
            <p:nvPr/>
          </p:nvSpPr>
          <p:spPr>
            <a:xfrm>
              <a:off x="1066291" y="4779859"/>
              <a:ext cx="2269165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优效</a:t>
              </a:r>
            </a:p>
          </p:txBody>
        </p:sp>
        <p:sp>
          <p:nvSpPr>
            <p:cNvPr id="33" name="Freeform: Shape 9">
              <a:extLst>
                <a:ext uri="{FF2B5EF4-FFF2-40B4-BE49-F238E27FC236}">
                  <a16:creationId xmlns:a16="http://schemas.microsoft.com/office/drawing/2014/main" id="{484CD7D2-CC4C-D99D-7135-477E9F4D1B58}"/>
                </a:ext>
              </a:extLst>
            </p:cNvPr>
            <p:cNvSpPr/>
            <p:nvPr/>
          </p:nvSpPr>
          <p:spPr>
            <a:xfrm>
              <a:off x="1811488" y="2377339"/>
              <a:ext cx="613991" cy="533108"/>
            </a:xfrm>
            <a:custGeom>
              <a:avLst/>
              <a:gdLst/>
              <a:ahLst/>
              <a:cxnLst/>
              <a:rect l="l" t="t" r="r" b="b"/>
              <a:pathLst>
                <a:path w="206276" h="204490">
                  <a:moveTo>
                    <a:pt x="97334" y="133052"/>
                  </a:moveTo>
                  <a:lnTo>
                    <a:pt x="119212" y="133052"/>
                  </a:lnTo>
                  <a:cubicBezTo>
                    <a:pt x="121593" y="133052"/>
                    <a:pt x="122783" y="134094"/>
                    <a:pt x="122783" y="136178"/>
                  </a:cubicBezTo>
                  <a:cubicBezTo>
                    <a:pt x="122783" y="138559"/>
                    <a:pt x="121593" y="139750"/>
                    <a:pt x="119212" y="139750"/>
                  </a:cubicBezTo>
                  <a:lnTo>
                    <a:pt x="97334" y="139750"/>
                  </a:lnTo>
                  <a:cubicBezTo>
                    <a:pt x="95250" y="139750"/>
                    <a:pt x="94208" y="138559"/>
                    <a:pt x="94208" y="136178"/>
                  </a:cubicBezTo>
                  <a:cubicBezTo>
                    <a:pt x="94208" y="134094"/>
                    <a:pt x="95250" y="133052"/>
                    <a:pt x="97334" y="133052"/>
                  </a:cubicBezTo>
                  <a:close/>
                  <a:moveTo>
                    <a:pt x="71884" y="133052"/>
                  </a:moveTo>
                  <a:lnTo>
                    <a:pt x="84386" y="133052"/>
                  </a:lnTo>
                  <a:cubicBezTo>
                    <a:pt x="86469" y="133052"/>
                    <a:pt x="87511" y="134094"/>
                    <a:pt x="87511" y="136178"/>
                  </a:cubicBezTo>
                  <a:cubicBezTo>
                    <a:pt x="87511" y="138559"/>
                    <a:pt x="86469" y="139750"/>
                    <a:pt x="84386" y="139750"/>
                  </a:cubicBezTo>
                  <a:lnTo>
                    <a:pt x="71884" y="139750"/>
                  </a:lnTo>
                  <a:cubicBezTo>
                    <a:pt x="69801" y="139750"/>
                    <a:pt x="68759" y="138559"/>
                    <a:pt x="68759" y="136178"/>
                  </a:cubicBezTo>
                  <a:cubicBezTo>
                    <a:pt x="68759" y="134094"/>
                    <a:pt x="69801" y="133052"/>
                    <a:pt x="71884" y="133052"/>
                  </a:cubicBezTo>
                  <a:close/>
                  <a:moveTo>
                    <a:pt x="160735" y="117426"/>
                  </a:moveTo>
                  <a:lnTo>
                    <a:pt x="166985" y="117426"/>
                  </a:lnTo>
                  <a:cubicBezTo>
                    <a:pt x="169069" y="117426"/>
                    <a:pt x="170111" y="118467"/>
                    <a:pt x="170111" y="120551"/>
                  </a:cubicBezTo>
                  <a:cubicBezTo>
                    <a:pt x="170111" y="122634"/>
                    <a:pt x="169069" y="123676"/>
                    <a:pt x="166985" y="123676"/>
                  </a:cubicBezTo>
                  <a:lnTo>
                    <a:pt x="160735" y="123676"/>
                  </a:lnTo>
                  <a:cubicBezTo>
                    <a:pt x="158651" y="123676"/>
                    <a:pt x="157609" y="122634"/>
                    <a:pt x="157609" y="120551"/>
                  </a:cubicBezTo>
                  <a:cubicBezTo>
                    <a:pt x="157609" y="118467"/>
                    <a:pt x="158651" y="117426"/>
                    <a:pt x="160735" y="117426"/>
                  </a:cubicBezTo>
                  <a:close/>
                  <a:moveTo>
                    <a:pt x="116086" y="117426"/>
                  </a:moveTo>
                  <a:lnTo>
                    <a:pt x="147787" y="117426"/>
                  </a:lnTo>
                  <a:cubicBezTo>
                    <a:pt x="150168" y="117426"/>
                    <a:pt x="151358" y="118467"/>
                    <a:pt x="151358" y="120551"/>
                  </a:cubicBezTo>
                  <a:cubicBezTo>
                    <a:pt x="151358" y="122634"/>
                    <a:pt x="150168" y="123676"/>
                    <a:pt x="147787" y="123676"/>
                  </a:cubicBezTo>
                  <a:lnTo>
                    <a:pt x="116086" y="123676"/>
                  </a:lnTo>
                  <a:cubicBezTo>
                    <a:pt x="114003" y="123676"/>
                    <a:pt x="112961" y="122634"/>
                    <a:pt x="112961" y="120551"/>
                  </a:cubicBezTo>
                  <a:cubicBezTo>
                    <a:pt x="112961" y="118467"/>
                    <a:pt x="114003" y="117426"/>
                    <a:pt x="116086" y="117426"/>
                  </a:cubicBezTo>
                  <a:close/>
                  <a:moveTo>
                    <a:pt x="71884" y="117426"/>
                  </a:moveTo>
                  <a:lnTo>
                    <a:pt x="103585" y="117426"/>
                  </a:lnTo>
                  <a:cubicBezTo>
                    <a:pt x="105668" y="117426"/>
                    <a:pt x="106710" y="118467"/>
                    <a:pt x="106710" y="120551"/>
                  </a:cubicBezTo>
                  <a:cubicBezTo>
                    <a:pt x="106710" y="122634"/>
                    <a:pt x="105668" y="123676"/>
                    <a:pt x="103585" y="123676"/>
                  </a:cubicBezTo>
                  <a:lnTo>
                    <a:pt x="71884" y="123676"/>
                  </a:lnTo>
                  <a:cubicBezTo>
                    <a:pt x="69801" y="123676"/>
                    <a:pt x="68759" y="122634"/>
                    <a:pt x="68759" y="120551"/>
                  </a:cubicBezTo>
                  <a:cubicBezTo>
                    <a:pt x="68759" y="118467"/>
                    <a:pt x="69801" y="117426"/>
                    <a:pt x="71884" y="117426"/>
                  </a:cubicBezTo>
                  <a:close/>
                  <a:moveTo>
                    <a:pt x="135285" y="98227"/>
                  </a:moveTo>
                  <a:lnTo>
                    <a:pt x="166985" y="98227"/>
                  </a:lnTo>
                  <a:cubicBezTo>
                    <a:pt x="169069" y="98227"/>
                    <a:pt x="170111" y="99268"/>
                    <a:pt x="170111" y="101352"/>
                  </a:cubicBezTo>
                  <a:cubicBezTo>
                    <a:pt x="170111" y="103436"/>
                    <a:pt x="169069" y="104477"/>
                    <a:pt x="166985" y="104477"/>
                  </a:cubicBezTo>
                  <a:lnTo>
                    <a:pt x="135285" y="104477"/>
                  </a:lnTo>
                  <a:cubicBezTo>
                    <a:pt x="133201" y="104477"/>
                    <a:pt x="132160" y="103436"/>
                    <a:pt x="132160" y="101352"/>
                  </a:cubicBezTo>
                  <a:cubicBezTo>
                    <a:pt x="132160" y="99268"/>
                    <a:pt x="133201" y="98227"/>
                    <a:pt x="135285" y="98227"/>
                  </a:cubicBezTo>
                  <a:close/>
                  <a:moveTo>
                    <a:pt x="97334" y="98227"/>
                  </a:moveTo>
                  <a:lnTo>
                    <a:pt x="122783" y="98227"/>
                  </a:lnTo>
                  <a:cubicBezTo>
                    <a:pt x="124867" y="98227"/>
                    <a:pt x="125909" y="99268"/>
                    <a:pt x="125909" y="101352"/>
                  </a:cubicBezTo>
                  <a:cubicBezTo>
                    <a:pt x="125909" y="103436"/>
                    <a:pt x="124867" y="104477"/>
                    <a:pt x="122783" y="104477"/>
                  </a:cubicBezTo>
                  <a:lnTo>
                    <a:pt x="97334" y="104477"/>
                  </a:lnTo>
                  <a:cubicBezTo>
                    <a:pt x="95250" y="104477"/>
                    <a:pt x="94208" y="103436"/>
                    <a:pt x="94208" y="101352"/>
                  </a:cubicBezTo>
                  <a:cubicBezTo>
                    <a:pt x="94208" y="99268"/>
                    <a:pt x="95250" y="98227"/>
                    <a:pt x="97334" y="98227"/>
                  </a:cubicBezTo>
                  <a:close/>
                  <a:moveTo>
                    <a:pt x="71884" y="98227"/>
                  </a:moveTo>
                  <a:lnTo>
                    <a:pt x="84386" y="98227"/>
                  </a:lnTo>
                  <a:cubicBezTo>
                    <a:pt x="86469" y="98227"/>
                    <a:pt x="87511" y="99268"/>
                    <a:pt x="87511" y="101352"/>
                  </a:cubicBezTo>
                  <a:cubicBezTo>
                    <a:pt x="87511" y="103436"/>
                    <a:pt x="86469" y="104477"/>
                    <a:pt x="84386" y="104477"/>
                  </a:cubicBezTo>
                  <a:lnTo>
                    <a:pt x="71884" y="104477"/>
                  </a:lnTo>
                  <a:cubicBezTo>
                    <a:pt x="69801" y="104477"/>
                    <a:pt x="68759" y="103436"/>
                    <a:pt x="68759" y="101352"/>
                  </a:cubicBezTo>
                  <a:cubicBezTo>
                    <a:pt x="68759" y="99268"/>
                    <a:pt x="69801" y="98227"/>
                    <a:pt x="71884" y="98227"/>
                  </a:cubicBezTo>
                  <a:close/>
                  <a:moveTo>
                    <a:pt x="154484" y="82600"/>
                  </a:moveTo>
                  <a:lnTo>
                    <a:pt x="166985" y="82600"/>
                  </a:lnTo>
                  <a:cubicBezTo>
                    <a:pt x="169069" y="82600"/>
                    <a:pt x="170111" y="83642"/>
                    <a:pt x="170111" y="85725"/>
                  </a:cubicBezTo>
                  <a:cubicBezTo>
                    <a:pt x="170111" y="87809"/>
                    <a:pt x="169069" y="88851"/>
                    <a:pt x="166985" y="88851"/>
                  </a:cubicBezTo>
                  <a:lnTo>
                    <a:pt x="154484" y="88851"/>
                  </a:lnTo>
                  <a:cubicBezTo>
                    <a:pt x="152400" y="88851"/>
                    <a:pt x="151358" y="87809"/>
                    <a:pt x="151358" y="85725"/>
                  </a:cubicBezTo>
                  <a:cubicBezTo>
                    <a:pt x="151358" y="83642"/>
                    <a:pt x="152400" y="82600"/>
                    <a:pt x="154484" y="82600"/>
                  </a:cubicBezTo>
                  <a:close/>
                  <a:moveTo>
                    <a:pt x="109835" y="82600"/>
                  </a:moveTo>
                  <a:lnTo>
                    <a:pt x="141536" y="82600"/>
                  </a:lnTo>
                  <a:cubicBezTo>
                    <a:pt x="143619" y="82600"/>
                    <a:pt x="144661" y="83642"/>
                    <a:pt x="144661" y="85725"/>
                  </a:cubicBezTo>
                  <a:cubicBezTo>
                    <a:pt x="144661" y="87809"/>
                    <a:pt x="143619" y="88851"/>
                    <a:pt x="141536" y="88851"/>
                  </a:cubicBezTo>
                  <a:lnTo>
                    <a:pt x="109835" y="88851"/>
                  </a:lnTo>
                  <a:cubicBezTo>
                    <a:pt x="107752" y="88851"/>
                    <a:pt x="106710" y="87809"/>
                    <a:pt x="106710" y="85725"/>
                  </a:cubicBezTo>
                  <a:cubicBezTo>
                    <a:pt x="106710" y="83642"/>
                    <a:pt x="107752" y="82600"/>
                    <a:pt x="109835" y="82600"/>
                  </a:cubicBezTo>
                  <a:close/>
                  <a:moveTo>
                    <a:pt x="71884" y="82600"/>
                  </a:moveTo>
                  <a:lnTo>
                    <a:pt x="97334" y="82600"/>
                  </a:lnTo>
                  <a:cubicBezTo>
                    <a:pt x="99417" y="82600"/>
                    <a:pt x="100459" y="83642"/>
                    <a:pt x="100459" y="85725"/>
                  </a:cubicBezTo>
                  <a:cubicBezTo>
                    <a:pt x="100459" y="87809"/>
                    <a:pt x="99417" y="88851"/>
                    <a:pt x="97334" y="88851"/>
                  </a:cubicBezTo>
                  <a:lnTo>
                    <a:pt x="71884" y="88851"/>
                  </a:lnTo>
                  <a:cubicBezTo>
                    <a:pt x="69801" y="88851"/>
                    <a:pt x="68759" y="87809"/>
                    <a:pt x="68759" y="85725"/>
                  </a:cubicBezTo>
                  <a:cubicBezTo>
                    <a:pt x="68759" y="83642"/>
                    <a:pt x="69801" y="82600"/>
                    <a:pt x="71884" y="82600"/>
                  </a:cubicBezTo>
                  <a:close/>
                  <a:moveTo>
                    <a:pt x="55811" y="60276"/>
                  </a:moveTo>
                  <a:cubicBezTo>
                    <a:pt x="50453" y="60276"/>
                    <a:pt x="47774" y="63252"/>
                    <a:pt x="47774" y="69205"/>
                  </a:cubicBezTo>
                  <a:lnTo>
                    <a:pt x="47774" y="152251"/>
                  </a:lnTo>
                  <a:cubicBezTo>
                    <a:pt x="47774" y="158502"/>
                    <a:pt x="50453" y="161627"/>
                    <a:pt x="55811" y="161627"/>
                  </a:cubicBezTo>
                  <a:lnTo>
                    <a:pt x="78135" y="161627"/>
                  </a:lnTo>
                  <a:cubicBezTo>
                    <a:pt x="79623" y="161627"/>
                    <a:pt x="81112" y="162372"/>
                    <a:pt x="82600" y="163860"/>
                  </a:cubicBezTo>
                  <a:cubicBezTo>
                    <a:pt x="83790" y="164753"/>
                    <a:pt x="84386" y="166241"/>
                    <a:pt x="84386" y="168325"/>
                  </a:cubicBezTo>
                  <a:lnTo>
                    <a:pt x="83939" y="185738"/>
                  </a:lnTo>
                  <a:lnTo>
                    <a:pt x="115640" y="162967"/>
                  </a:lnTo>
                  <a:cubicBezTo>
                    <a:pt x="116830" y="162074"/>
                    <a:pt x="118021" y="161627"/>
                    <a:pt x="119212" y="161627"/>
                  </a:cubicBezTo>
                  <a:lnTo>
                    <a:pt x="183059" y="161627"/>
                  </a:lnTo>
                  <a:cubicBezTo>
                    <a:pt x="185738" y="161627"/>
                    <a:pt x="188193" y="160734"/>
                    <a:pt x="190426" y="158949"/>
                  </a:cubicBezTo>
                  <a:cubicBezTo>
                    <a:pt x="192658" y="157163"/>
                    <a:pt x="193774" y="154930"/>
                    <a:pt x="193774" y="152251"/>
                  </a:cubicBezTo>
                  <a:lnTo>
                    <a:pt x="193774" y="69205"/>
                  </a:lnTo>
                  <a:cubicBezTo>
                    <a:pt x="193774" y="66824"/>
                    <a:pt x="192658" y="64740"/>
                    <a:pt x="190426" y="62954"/>
                  </a:cubicBezTo>
                  <a:cubicBezTo>
                    <a:pt x="188193" y="61168"/>
                    <a:pt x="185738" y="60276"/>
                    <a:pt x="183059" y="60276"/>
                  </a:cubicBezTo>
                  <a:close/>
                  <a:moveTo>
                    <a:pt x="55811" y="47327"/>
                  </a:moveTo>
                  <a:lnTo>
                    <a:pt x="183059" y="47327"/>
                  </a:lnTo>
                  <a:cubicBezTo>
                    <a:pt x="189310" y="47327"/>
                    <a:pt x="194742" y="49485"/>
                    <a:pt x="199355" y="53801"/>
                  </a:cubicBezTo>
                  <a:cubicBezTo>
                    <a:pt x="203969" y="58117"/>
                    <a:pt x="206276" y="63252"/>
                    <a:pt x="206276" y="69205"/>
                  </a:cubicBezTo>
                  <a:lnTo>
                    <a:pt x="206276" y="152251"/>
                  </a:lnTo>
                  <a:cubicBezTo>
                    <a:pt x="206276" y="158204"/>
                    <a:pt x="203895" y="163413"/>
                    <a:pt x="199132" y="167878"/>
                  </a:cubicBezTo>
                  <a:cubicBezTo>
                    <a:pt x="194370" y="172343"/>
                    <a:pt x="189012" y="174576"/>
                    <a:pt x="183059" y="174576"/>
                  </a:cubicBezTo>
                  <a:lnTo>
                    <a:pt x="121444" y="174576"/>
                  </a:lnTo>
                  <a:lnTo>
                    <a:pt x="80814" y="203597"/>
                  </a:lnTo>
                  <a:cubicBezTo>
                    <a:pt x="79623" y="204192"/>
                    <a:pt x="78433" y="204490"/>
                    <a:pt x="77242" y="204490"/>
                  </a:cubicBezTo>
                  <a:cubicBezTo>
                    <a:pt x="76051" y="204490"/>
                    <a:pt x="75158" y="204341"/>
                    <a:pt x="74563" y="204044"/>
                  </a:cubicBezTo>
                  <a:cubicBezTo>
                    <a:pt x="72182" y="202555"/>
                    <a:pt x="70991" y="200620"/>
                    <a:pt x="70991" y="198239"/>
                  </a:cubicBezTo>
                  <a:lnTo>
                    <a:pt x="71438" y="174576"/>
                  </a:lnTo>
                  <a:lnTo>
                    <a:pt x="55811" y="174576"/>
                  </a:lnTo>
                  <a:cubicBezTo>
                    <a:pt x="49858" y="174576"/>
                    <a:pt x="44872" y="172418"/>
                    <a:pt x="40854" y="168102"/>
                  </a:cubicBezTo>
                  <a:cubicBezTo>
                    <a:pt x="36835" y="163785"/>
                    <a:pt x="34826" y="158502"/>
                    <a:pt x="34826" y="152251"/>
                  </a:cubicBezTo>
                  <a:lnTo>
                    <a:pt x="34826" y="69205"/>
                  </a:lnTo>
                  <a:cubicBezTo>
                    <a:pt x="34826" y="63252"/>
                    <a:pt x="36835" y="58117"/>
                    <a:pt x="40854" y="53801"/>
                  </a:cubicBezTo>
                  <a:cubicBezTo>
                    <a:pt x="44872" y="49485"/>
                    <a:pt x="49858" y="47327"/>
                    <a:pt x="55811" y="47327"/>
                  </a:cubicBezTo>
                  <a:close/>
                  <a:moveTo>
                    <a:pt x="20538" y="0"/>
                  </a:moveTo>
                  <a:lnTo>
                    <a:pt x="148233" y="0"/>
                  </a:lnTo>
                  <a:cubicBezTo>
                    <a:pt x="154484" y="0"/>
                    <a:pt x="159916" y="2084"/>
                    <a:pt x="164530" y="6251"/>
                  </a:cubicBezTo>
                  <a:cubicBezTo>
                    <a:pt x="169143" y="10418"/>
                    <a:pt x="171450" y="15478"/>
                    <a:pt x="171450" y="21431"/>
                  </a:cubicBezTo>
                  <a:lnTo>
                    <a:pt x="171450" y="25450"/>
                  </a:lnTo>
                  <a:cubicBezTo>
                    <a:pt x="171450" y="26938"/>
                    <a:pt x="170855" y="28352"/>
                    <a:pt x="169664" y="29691"/>
                  </a:cubicBezTo>
                  <a:cubicBezTo>
                    <a:pt x="168474" y="31031"/>
                    <a:pt x="166985" y="31701"/>
                    <a:pt x="165199" y="31701"/>
                  </a:cubicBezTo>
                  <a:cubicBezTo>
                    <a:pt x="163413" y="31701"/>
                    <a:pt x="161851" y="31031"/>
                    <a:pt x="160511" y="29691"/>
                  </a:cubicBezTo>
                  <a:cubicBezTo>
                    <a:pt x="159172" y="28352"/>
                    <a:pt x="158502" y="26938"/>
                    <a:pt x="158502" y="25450"/>
                  </a:cubicBezTo>
                  <a:lnTo>
                    <a:pt x="158502" y="21431"/>
                  </a:lnTo>
                  <a:cubicBezTo>
                    <a:pt x="158502" y="19050"/>
                    <a:pt x="157460" y="16967"/>
                    <a:pt x="155377" y="15181"/>
                  </a:cubicBezTo>
                  <a:cubicBezTo>
                    <a:pt x="153293" y="13395"/>
                    <a:pt x="150912" y="12502"/>
                    <a:pt x="148233" y="12502"/>
                  </a:cubicBezTo>
                  <a:lnTo>
                    <a:pt x="20538" y="12502"/>
                  </a:lnTo>
                  <a:cubicBezTo>
                    <a:pt x="15181" y="12502"/>
                    <a:pt x="12502" y="15478"/>
                    <a:pt x="12502" y="21431"/>
                  </a:cubicBezTo>
                  <a:lnTo>
                    <a:pt x="12502" y="104477"/>
                  </a:lnTo>
                  <a:cubicBezTo>
                    <a:pt x="12502" y="107156"/>
                    <a:pt x="13246" y="109240"/>
                    <a:pt x="14734" y="110728"/>
                  </a:cubicBezTo>
                  <a:cubicBezTo>
                    <a:pt x="17711" y="113407"/>
                    <a:pt x="17860" y="116384"/>
                    <a:pt x="15181" y="119658"/>
                  </a:cubicBezTo>
                  <a:cubicBezTo>
                    <a:pt x="13692" y="121146"/>
                    <a:pt x="12055" y="121890"/>
                    <a:pt x="10269" y="121890"/>
                  </a:cubicBezTo>
                  <a:cubicBezTo>
                    <a:pt x="8781" y="121890"/>
                    <a:pt x="7442" y="121295"/>
                    <a:pt x="6251" y="120104"/>
                  </a:cubicBezTo>
                  <a:cubicBezTo>
                    <a:pt x="2084" y="116235"/>
                    <a:pt x="0" y="111026"/>
                    <a:pt x="0" y="104477"/>
                  </a:cubicBezTo>
                  <a:lnTo>
                    <a:pt x="0" y="21431"/>
                  </a:lnTo>
                  <a:cubicBezTo>
                    <a:pt x="0" y="15478"/>
                    <a:pt x="1935" y="10418"/>
                    <a:pt x="5804" y="6251"/>
                  </a:cubicBezTo>
                  <a:cubicBezTo>
                    <a:pt x="9674" y="2084"/>
                    <a:pt x="14585" y="0"/>
                    <a:pt x="20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Rectangle: Rounded Corners 11">
              <a:extLst>
                <a:ext uri="{FF2B5EF4-FFF2-40B4-BE49-F238E27FC236}">
                  <a16:creationId xmlns:a16="http://schemas.microsoft.com/office/drawing/2014/main" id="{8D1426A1-DBDB-7C32-BC5C-93D492DD722C}"/>
                </a:ext>
              </a:extLst>
            </p:cNvPr>
            <p:cNvSpPr/>
            <p:nvPr/>
          </p:nvSpPr>
          <p:spPr>
            <a:xfrm>
              <a:off x="3663042" y="2151506"/>
              <a:ext cx="2269165" cy="327571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6200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5" name="Rectangle 12">
              <a:extLst>
                <a:ext uri="{FF2B5EF4-FFF2-40B4-BE49-F238E27FC236}">
                  <a16:creationId xmlns:a16="http://schemas.microsoft.com/office/drawing/2014/main" id="{1C4C1274-0146-98CB-9A3A-869EFA01BD3C}"/>
                </a:ext>
              </a:extLst>
            </p:cNvPr>
            <p:cNvSpPr/>
            <p:nvPr/>
          </p:nvSpPr>
          <p:spPr>
            <a:xfrm>
              <a:off x="3663042" y="4779859"/>
              <a:ext cx="2269165" cy="457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快速  稳定</a:t>
              </a:r>
            </a:p>
          </p:txBody>
        </p:sp>
        <p:sp>
          <p:nvSpPr>
            <p:cNvPr id="36" name="Freeform: Shape 16">
              <a:extLst>
                <a:ext uri="{FF2B5EF4-FFF2-40B4-BE49-F238E27FC236}">
                  <a16:creationId xmlns:a16="http://schemas.microsoft.com/office/drawing/2014/main" id="{97AC7FCB-F02F-49A3-70F2-5699F13BD03A}"/>
                </a:ext>
              </a:extLst>
            </p:cNvPr>
            <p:cNvSpPr/>
            <p:nvPr/>
          </p:nvSpPr>
          <p:spPr>
            <a:xfrm>
              <a:off x="4564859" y="2391928"/>
              <a:ext cx="598225" cy="540558"/>
            </a:xfrm>
            <a:custGeom>
              <a:avLst/>
              <a:gdLst/>
              <a:ahLst/>
              <a:cxnLst/>
              <a:rect l="l" t="t" r="r" b="b"/>
              <a:pathLst>
                <a:path w="203597" h="203597">
                  <a:moveTo>
                    <a:pt x="30249" y="120104"/>
                  </a:moveTo>
                  <a:cubicBezTo>
                    <a:pt x="30919" y="120402"/>
                    <a:pt x="31402" y="121146"/>
                    <a:pt x="31700" y="122336"/>
                  </a:cubicBezTo>
                  <a:cubicBezTo>
                    <a:pt x="36165" y="136029"/>
                    <a:pt x="44202" y="147339"/>
                    <a:pt x="55810" y="156269"/>
                  </a:cubicBezTo>
                  <a:cubicBezTo>
                    <a:pt x="57596" y="157460"/>
                    <a:pt x="57894" y="158948"/>
                    <a:pt x="56703" y="160734"/>
                  </a:cubicBezTo>
                  <a:cubicBezTo>
                    <a:pt x="55810" y="161627"/>
                    <a:pt x="54917" y="162073"/>
                    <a:pt x="54024" y="162073"/>
                  </a:cubicBezTo>
                  <a:cubicBezTo>
                    <a:pt x="53429" y="162073"/>
                    <a:pt x="52834" y="161776"/>
                    <a:pt x="52238" y="161180"/>
                  </a:cubicBezTo>
                  <a:cubicBezTo>
                    <a:pt x="39141" y="151358"/>
                    <a:pt x="30361" y="139005"/>
                    <a:pt x="25896" y="124122"/>
                  </a:cubicBezTo>
                  <a:cubicBezTo>
                    <a:pt x="24705" y="122336"/>
                    <a:pt x="25300" y="121146"/>
                    <a:pt x="27682" y="120550"/>
                  </a:cubicBezTo>
                  <a:cubicBezTo>
                    <a:pt x="28724" y="119955"/>
                    <a:pt x="29579" y="119806"/>
                    <a:pt x="30249" y="120104"/>
                  </a:cubicBezTo>
                  <a:close/>
                  <a:moveTo>
                    <a:pt x="25449" y="98673"/>
                  </a:moveTo>
                  <a:cubicBezTo>
                    <a:pt x="27533" y="98673"/>
                    <a:pt x="28575" y="99714"/>
                    <a:pt x="28575" y="101798"/>
                  </a:cubicBezTo>
                  <a:cubicBezTo>
                    <a:pt x="28575" y="104179"/>
                    <a:pt x="28724" y="106114"/>
                    <a:pt x="29021" y="107602"/>
                  </a:cubicBezTo>
                  <a:cubicBezTo>
                    <a:pt x="29021" y="109686"/>
                    <a:pt x="27979" y="110728"/>
                    <a:pt x="25896" y="110728"/>
                  </a:cubicBezTo>
                  <a:lnTo>
                    <a:pt x="25449" y="110728"/>
                  </a:lnTo>
                  <a:cubicBezTo>
                    <a:pt x="23961" y="110728"/>
                    <a:pt x="22919" y="109835"/>
                    <a:pt x="22324" y="108049"/>
                  </a:cubicBezTo>
                  <a:lnTo>
                    <a:pt x="22324" y="101798"/>
                  </a:lnTo>
                  <a:cubicBezTo>
                    <a:pt x="22324" y="99714"/>
                    <a:pt x="23366" y="98673"/>
                    <a:pt x="25449" y="98673"/>
                  </a:cubicBezTo>
                  <a:close/>
                  <a:moveTo>
                    <a:pt x="36611" y="41076"/>
                  </a:moveTo>
                  <a:cubicBezTo>
                    <a:pt x="20538" y="58043"/>
                    <a:pt x="12501" y="78283"/>
                    <a:pt x="12501" y="101798"/>
                  </a:cubicBezTo>
                  <a:cubicBezTo>
                    <a:pt x="12501" y="126206"/>
                    <a:pt x="21282" y="147191"/>
                    <a:pt x="38844" y="164752"/>
                  </a:cubicBezTo>
                  <a:cubicBezTo>
                    <a:pt x="56406" y="182314"/>
                    <a:pt x="77390" y="191095"/>
                    <a:pt x="101798" y="191095"/>
                  </a:cubicBezTo>
                  <a:cubicBezTo>
                    <a:pt x="125313" y="191095"/>
                    <a:pt x="145628" y="183058"/>
                    <a:pt x="162743" y="166985"/>
                  </a:cubicBezTo>
                  <a:cubicBezTo>
                    <a:pt x="179858" y="150911"/>
                    <a:pt x="189160" y="131117"/>
                    <a:pt x="190649" y="107602"/>
                  </a:cubicBezTo>
                  <a:cubicBezTo>
                    <a:pt x="190946" y="106709"/>
                    <a:pt x="191095" y="104923"/>
                    <a:pt x="191095" y="102245"/>
                  </a:cubicBezTo>
                  <a:lnTo>
                    <a:pt x="101798" y="104923"/>
                  </a:lnTo>
                  <a:lnTo>
                    <a:pt x="100459" y="104923"/>
                  </a:lnTo>
                  <a:lnTo>
                    <a:pt x="100459" y="104477"/>
                  </a:lnTo>
                  <a:cubicBezTo>
                    <a:pt x="100161" y="104477"/>
                    <a:pt x="99863" y="104328"/>
                    <a:pt x="99566" y="104030"/>
                  </a:cubicBezTo>
                  <a:close/>
                  <a:moveTo>
                    <a:pt x="165199" y="39290"/>
                  </a:moveTo>
                  <a:lnTo>
                    <a:pt x="109388" y="98226"/>
                  </a:lnTo>
                  <a:lnTo>
                    <a:pt x="190649" y="95994"/>
                  </a:lnTo>
                  <a:cubicBezTo>
                    <a:pt x="189160" y="73670"/>
                    <a:pt x="180677" y="54768"/>
                    <a:pt x="165199" y="39290"/>
                  </a:cubicBezTo>
                  <a:close/>
                  <a:moveTo>
                    <a:pt x="101798" y="12501"/>
                  </a:moveTo>
                  <a:cubicBezTo>
                    <a:pt x="78283" y="12501"/>
                    <a:pt x="58043" y="20538"/>
                    <a:pt x="41076" y="36611"/>
                  </a:cubicBezTo>
                  <a:lnTo>
                    <a:pt x="101798" y="97333"/>
                  </a:lnTo>
                  <a:lnTo>
                    <a:pt x="160734" y="34825"/>
                  </a:lnTo>
                  <a:cubicBezTo>
                    <a:pt x="156567" y="31551"/>
                    <a:pt x="153590" y="29319"/>
                    <a:pt x="151804" y="28128"/>
                  </a:cubicBezTo>
                  <a:cubicBezTo>
                    <a:pt x="136922" y="17710"/>
                    <a:pt x="120253" y="12501"/>
                    <a:pt x="101798" y="12501"/>
                  </a:cubicBezTo>
                  <a:close/>
                  <a:moveTo>
                    <a:pt x="101798" y="0"/>
                  </a:moveTo>
                  <a:cubicBezTo>
                    <a:pt x="122932" y="0"/>
                    <a:pt x="141982" y="5804"/>
                    <a:pt x="158948" y="17412"/>
                  </a:cubicBezTo>
                  <a:cubicBezTo>
                    <a:pt x="172938" y="26937"/>
                    <a:pt x="183877" y="39141"/>
                    <a:pt x="191765" y="54024"/>
                  </a:cubicBezTo>
                  <a:cubicBezTo>
                    <a:pt x="199653" y="68907"/>
                    <a:pt x="203597" y="84832"/>
                    <a:pt x="203597" y="101798"/>
                  </a:cubicBezTo>
                  <a:lnTo>
                    <a:pt x="203597" y="108942"/>
                  </a:lnTo>
                  <a:cubicBezTo>
                    <a:pt x="201811" y="135433"/>
                    <a:pt x="191095" y="157832"/>
                    <a:pt x="171450" y="176138"/>
                  </a:cubicBezTo>
                  <a:cubicBezTo>
                    <a:pt x="151804" y="194444"/>
                    <a:pt x="128587" y="203597"/>
                    <a:pt x="101798" y="203597"/>
                  </a:cubicBezTo>
                  <a:cubicBezTo>
                    <a:pt x="73818" y="203597"/>
                    <a:pt x="49857" y="193625"/>
                    <a:pt x="29914" y="173682"/>
                  </a:cubicBezTo>
                  <a:cubicBezTo>
                    <a:pt x="9971" y="153739"/>
                    <a:pt x="0" y="129778"/>
                    <a:pt x="0" y="101798"/>
                  </a:cubicBezTo>
                  <a:cubicBezTo>
                    <a:pt x="0" y="73818"/>
                    <a:pt x="9971" y="49857"/>
                    <a:pt x="29914" y="29914"/>
                  </a:cubicBezTo>
                  <a:cubicBezTo>
                    <a:pt x="49857" y="9971"/>
                    <a:pt x="73818" y="0"/>
                    <a:pt x="101798" y="0"/>
                  </a:cubicBezTo>
                  <a:close/>
                </a:path>
              </a:pathLst>
            </a:custGeom>
            <a:solidFill>
              <a:srgbClr val="EA5504"/>
            </a:solidFill>
            <a:ln>
              <a:solidFill>
                <a:srgbClr val="EA5504"/>
              </a:solidFill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Rectangle: Rounded Corners 18">
              <a:extLst>
                <a:ext uri="{FF2B5EF4-FFF2-40B4-BE49-F238E27FC236}">
                  <a16:creationId xmlns:a16="http://schemas.microsoft.com/office/drawing/2014/main" id="{E8EF82CE-31A3-8ED2-F056-75EB41A96FBA}"/>
                </a:ext>
              </a:extLst>
            </p:cNvPr>
            <p:cNvSpPr/>
            <p:nvPr/>
          </p:nvSpPr>
          <p:spPr>
            <a:xfrm>
              <a:off x="6259793" y="2151506"/>
              <a:ext cx="2269165" cy="327571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6200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Rectangle 19">
              <a:extLst>
                <a:ext uri="{FF2B5EF4-FFF2-40B4-BE49-F238E27FC236}">
                  <a16:creationId xmlns:a16="http://schemas.microsoft.com/office/drawing/2014/main" id="{782084EE-691D-30F2-4334-30210BEC95BC}"/>
                </a:ext>
              </a:extLst>
            </p:cNvPr>
            <p:cNvSpPr/>
            <p:nvPr/>
          </p:nvSpPr>
          <p:spPr>
            <a:xfrm>
              <a:off x="6259793" y="4779859"/>
              <a:ext cx="2269165" cy="457200"/>
            </a:xfrm>
            <a:prstGeom prst="rect">
              <a:avLst/>
            </a:prstGeom>
            <a:solidFill>
              <a:srgbClr val="EA55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</a:t>
              </a:r>
            </a:p>
          </p:txBody>
        </p:sp>
        <p:sp>
          <p:nvSpPr>
            <p:cNvPr id="39" name="Freeform: Shape 23">
              <a:extLst>
                <a:ext uri="{FF2B5EF4-FFF2-40B4-BE49-F238E27FC236}">
                  <a16:creationId xmlns:a16="http://schemas.microsoft.com/office/drawing/2014/main" id="{8AE79D32-6358-53C9-470D-9B9AAB315D84}"/>
                </a:ext>
              </a:extLst>
            </p:cNvPr>
            <p:cNvSpPr/>
            <p:nvPr/>
          </p:nvSpPr>
          <p:spPr>
            <a:xfrm>
              <a:off x="7014867" y="2425388"/>
              <a:ext cx="602604" cy="592184"/>
            </a:xfrm>
            <a:custGeom>
              <a:avLst/>
              <a:gdLst/>
              <a:ahLst/>
              <a:cxnLst/>
              <a:rect l="l" t="t" r="r" b="b"/>
              <a:pathLst>
                <a:path w="204608" h="205382">
                  <a:moveTo>
                    <a:pt x="46881" y="32147"/>
                  </a:moveTo>
                  <a:cubicBezTo>
                    <a:pt x="48667" y="31254"/>
                    <a:pt x="50155" y="31551"/>
                    <a:pt x="51346" y="33039"/>
                  </a:cubicBezTo>
                  <a:cubicBezTo>
                    <a:pt x="52536" y="34825"/>
                    <a:pt x="52239" y="36314"/>
                    <a:pt x="50453" y="37504"/>
                  </a:cubicBezTo>
                  <a:cubicBezTo>
                    <a:pt x="37356" y="45541"/>
                    <a:pt x="30807" y="57298"/>
                    <a:pt x="30807" y="72777"/>
                  </a:cubicBezTo>
                  <a:cubicBezTo>
                    <a:pt x="30807" y="74860"/>
                    <a:pt x="29766" y="75902"/>
                    <a:pt x="27682" y="75902"/>
                  </a:cubicBezTo>
                  <a:cubicBezTo>
                    <a:pt x="25599" y="75902"/>
                    <a:pt x="24557" y="74860"/>
                    <a:pt x="24557" y="72777"/>
                  </a:cubicBezTo>
                  <a:cubicBezTo>
                    <a:pt x="24557" y="54917"/>
                    <a:pt x="31998" y="41374"/>
                    <a:pt x="46881" y="32147"/>
                  </a:cubicBezTo>
                  <a:close/>
                  <a:moveTo>
                    <a:pt x="61168" y="25896"/>
                  </a:moveTo>
                  <a:cubicBezTo>
                    <a:pt x="63252" y="25300"/>
                    <a:pt x="64591" y="26045"/>
                    <a:pt x="65187" y="28128"/>
                  </a:cubicBezTo>
                  <a:cubicBezTo>
                    <a:pt x="65782" y="30212"/>
                    <a:pt x="65038" y="31551"/>
                    <a:pt x="62954" y="32147"/>
                  </a:cubicBezTo>
                  <a:cubicBezTo>
                    <a:pt x="62657" y="32147"/>
                    <a:pt x="62136" y="32221"/>
                    <a:pt x="61392" y="32370"/>
                  </a:cubicBezTo>
                  <a:cubicBezTo>
                    <a:pt x="60648" y="32519"/>
                    <a:pt x="60127" y="32742"/>
                    <a:pt x="59829" y="33039"/>
                  </a:cubicBezTo>
                  <a:lnTo>
                    <a:pt x="58936" y="33039"/>
                  </a:lnTo>
                  <a:cubicBezTo>
                    <a:pt x="57448" y="33039"/>
                    <a:pt x="56406" y="32295"/>
                    <a:pt x="55811" y="30807"/>
                  </a:cubicBezTo>
                  <a:cubicBezTo>
                    <a:pt x="55215" y="29319"/>
                    <a:pt x="55811" y="27979"/>
                    <a:pt x="57597" y="26789"/>
                  </a:cubicBezTo>
                  <a:cubicBezTo>
                    <a:pt x="58787" y="26789"/>
                    <a:pt x="59978" y="26491"/>
                    <a:pt x="61168" y="25896"/>
                  </a:cubicBezTo>
                  <a:close/>
                  <a:moveTo>
                    <a:pt x="72331" y="12948"/>
                  </a:moveTo>
                  <a:cubicBezTo>
                    <a:pt x="55959" y="12948"/>
                    <a:pt x="41895" y="18752"/>
                    <a:pt x="30138" y="30361"/>
                  </a:cubicBezTo>
                  <a:cubicBezTo>
                    <a:pt x="18380" y="41969"/>
                    <a:pt x="12502" y="55959"/>
                    <a:pt x="12502" y="72330"/>
                  </a:cubicBezTo>
                  <a:cubicBezTo>
                    <a:pt x="12502" y="88999"/>
                    <a:pt x="18380" y="103138"/>
                    <a:pt x="30138" y="114746"/>
                  </a:cubicBezTo>
                  <a:cubicBezTo>
                    <a:pt x="41895" y="126355"/>
                    <a:pt x="55959" y="132159"/>
                    <a:pt x="72331" y="132159"/>
                  </a:cubicBezTo>
                  <a:cubicBezTo>
                    <a:pt x="82451" y="132159"/>
                    <a:pt x="91678" y="129778"/>
                    <a:pt x="100013" y="125015"/>
                  </a:cubicBezTo>
                  <a:cubicBezTo>
                    <a:pt x="102691" y="123527"/>
                    <a:pt x="105222" y="123973"/>
                    <a:pt x="107603" y="126355"/>
                  </a:cubicBezTo>
                  <a:lnTo>
                    <a:pt x="132606" y="151358"/>
                  </a:lnTo>
                  <a:lnTo>
                    <a:pt x="134838" y="149572"/>
                  </a:lnTo>
                  <a:cubicBezTo>
                    <a:pt x="137517" y="148084"/>
                    <a:pt x="140047" y="148232"/>
                    <a:pt x="142429" y="150018"/>
                  </a:cubicBezTo>
                  <a:lnTo>
                    <a:pt x="150912" y="157162"/>
                  </a:lnTo>
                  <a:cubicBezTo>
                    <a:pt x="153293" y="159543"/>
                    <a:pt x="153740" y="161925"/>
                    <a:pt x="152251" y="164306"/>
                  </a:cubicBezTo>
                  <a:lnTo>
                    <a:pt x="150465" y="169217"/>
                  </a:lnTo>
                  <a:lnTo>
                    <a:pt x="157609" y="176361"/>
                  </a:lnTo>
                  <a:lnTo>
                    <a:pt x="167878" y="177254"/>
                  </a:lnTo>
                  <a:cubicBezTo>
                    <a:pt x="170259" y="177254"/>
                    <a:pt x="172045" y="178593"/>
                    <a:pt x="173236" y="181272"/>
                  </a:cubicBezTo>
                  <a:lnTo>
                    <a:pt x="176808" y="191541"/>
                  </a:lnTo>
                  <a:lnTo>
                    <a:pt x="191542" y="187970"/>
                  </a:lnTo>
                  <a:lnTo>
                    <a:pt x="189309" y="169217"/>
                  </a:lnTo>
                  <a:lnTo>
                    <a:pt x="126802" y="106263"/>
                  </a:lnTo>
                  <a:cubicBezTo>
                    <a:pt x="124420" y="103882"/>
                    <a:pt x="123974" y="101500"/>
                    <a:pt x="125462" y="99119"/>
                  </a:cubicBezTo>
                  <a:cubicBezTo>
                    <a:pt x="129629" y="91082"/>
                    <a:pt x="131713" y="82153"/>
                    <a:pt x="131713" y="72330"/>
                  </a:cubicBezTo>
                  <a:cubicBezTo>
                    <a:pt x="131713" y="55959"/>
                    <a:pt x="125909" y="41969"/>
                    <a:pt x="114300" y="30361"/>
                  </a:cubicBezTo>
                  <a:cubicBezTo>
                    <a:pt x="102691" y="18752"/>
                    <a:pt x="88702" y="12948"/>
                    <a:pt x="72331" y="12948"/>
                  </a:cubicBezTo>
                  <a:close/>
                  <a:moveTo>
                    <a:pt x="72331" y="0"/>
                  </a:moveTo>
                  <a:cubicBezTo>
                    <a:pt x="92274" y="0"/>
                    <a:pt x="109314" y="7069"/>
                    <a:pt x="123453" y="21208"/>
                  </a:cubicBezTo>
                  <a:cubicBezTo>
                    <a:pt x="137592" y="35346"/>
                    <a:pt x="144661" y="52387"/>
                    <a:pt x="144661" y="72330"/>
                  </a:cubicBezTo>
                  <a:cubicBezTo>
                    <a:pt x="144661" y="81260"/>
                    <a:pt x="142726" y="90636"/>
                    <a:pt x="138857" y="100459"/>
                  </a:cubicBezTo>
                  <a:lnTo>
                    <a:pt x="200025" y="161627"/>
                  </a:lnTo>
                  <a:cubicBezTo>
                    <a:pt x="201216" y="162818"/>
                    <a:pt x="201811" y="164157"/>
                    <a:pt x="201811" y="165645"/>
                  </a:cubicBezTo>
                  <a:lnTo>
                    <a:pt x="204490" y="192434"/>
                  </a:lnTo>
                  <a:cubicBezTo>
                    <a:pt x="205085" y="196304"/>
                    <a:pt x="203448" y="198536"/>
                    <a:pt x="199579" y="199132"/>
                  </a:cubicBezTo>
                  <a:lnTo>
                    <a:pt x="174129" y="204936"/>
                  </a:lnTo>
                  <a:cubicBezTo>
                    <a:pt x="173831" y="205234"/>
                    <a:pt x="173385" y="205382"/>
                    <a:pt x="172790" y="205382"/>
                  </a:cubicBezTo>
                  <a:cubicBezTo>
                    <a:pt x="169515" y="205382"/>
                    <a:pt x="167432" y="203894"/>
                    <a:pt x="166539" y="200918"/>
                  </a:cubicBezTo>
                  <a:lnTo>
                    <a:pt x="162967" y="189309"/>
                  </a:lnTo>
                  <a:lnTo>
                    <a:pt x="154484" y="188863"/>
                  </a:lnTo>
                  <a:cubicBezTo>
                    <a:pt x="152698" y="188863"/>
                    <a:pt x="151358" y="188267"/>
                    <a:pt x="150465" y="187077"/>
                  </a:cubicBezTo>
                  <a:lnTo>
                    <a:pt x="138410" y="175022"/>
                  </a:lnTo>
                  <a:cubicBezTo>
                    <a:pt x="136624" y="173236"/>
                    <a:pt x="136178" y="170854"/>
                    <a:pt x="137071" y="167878"/>
                  </a:cubicBezTo>
                  <a:lnTo>
                    <a:pt x="138857" y="163859"/>
                  </a:lnTo>
                  <a:lnTo>
                    <a:pt x="137964" y="162966"/>
                  </a:lnTo>
                  <a:lnTo>
                    <a:pt x="135731" y="164752"/>
                  </a:lnTo>
                  <a:cubicBezTo>
                    <a:pt x="132755" y="166538"/>
                    <a:pt x="129927" y="166390"/>
                    <a:pt x="127248" y="164306"/>
                  </a:cubicBezTo>
                  <a:lnTo>
                    <a:pt x="101799" y="138410"/>
                  </a:lnTo>
                  <a:cubicBezTo>
                    <a:pt x="91976" y="142577"/>
                    <a:pt x="82153" y="144661"/>
                    <a:pt x="72331" y="144661"/>
                  </a:cubicBezTo>
                  <a:cubicBezTo>
                    <a:pt x="52388" y="144661"/>
                    <a:pt x="35347" y="137666"/>
                    <a:pt x="21208" y="123676"/>
                  </a:cubicBezTo>
                  <a:cubicBezTo>
                    <a:pt x="7069" y="109686"/>
                    <a:pt x="0" y="92571"/>
                    <a:pt x="0" y="72330"/>
                  </a:cubicBezTo>
                  <a:cubicBezTo>
                    <a:pt x="0" y="52387"/>
                    <a:pt x="7069" y="35346"/>
                    <a:pt x="21208" y="21208"/>
                  </a:cubicBezTo>
                  <a:cubicBezTo>
                    <a:pt x="35347" y="7069"/>
                    <a:pt x="52388" y="0"/>
                    <a:pt x="72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23876D61-7FCF-3821-4C23-E83942237F39}"/>
                </a:ext>
              </a:extLst>
            </p:cNvPr>
            <p:cNvSpPr txBox="1"/>
            <p:nvPr/>
          </p:nvSpPr>
          <p:spPr>
            <a:xfrm>
              <a:off x="1206057" y="3091500"/>
              <a:ext cx="2045513" cy="14063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en-US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多项临床试验证实了罗普司亭相较于安慰剂，可以</a:t>
              </a:r>
              <a:r>
                <a:rPr lang="zh-CN" altLang="en-US" b="1" dirty="0">
                  <a:solidFill>
                    <a:srgbClr val="EA550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有效提升</a:t>
              </a:r>
              <a:r>
                <a:rPr lang="zh-CN" altLang="en-US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患者的血小板水平。欧美和日本的三项</a:t>
              </a:r>
              <a:r>
                <a:rPr lang="en-US" altLang="zh-CN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III</a:t>
              </a:r>
              <a:r>
                <a:rPr lang="zh-CN" altLang="en-US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期研究均实现了罗普司亭组相比于安慰剂组的</a:t>
              </a:r>
              <a:r>
                <a:rPr lang="zh-CN" altLang="en-US" b="1" dirty="0">
                  <a:solidFill>
                    <a:srgbClr val="EA550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优效</a:t>
              </a:r>
              <a:r>
                <a:rPr lang="zh-CN" altLang="en-US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r>
                <a:rPr lang="en-US" altLang="zh-CN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endParaRPr lang="zh-CN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96827082-CAA6-BF57-3D64-92FFE90C0F73}"/>
                </a:ext>
              </a:extLst>
            </p:cNvPr>
            <p:cNvSpPr txBox="1"/>
            <p:nvPr/>
          </p:nvSpPr>
          <p:spPr>
            <a:xfrm>
              <a:off x="3815425" y="3112327"/>
              <a:ext cx="2038703" cy="14063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</a:t>
              </a:r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III</a:t>
              </a: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期研究研究结果表明，接受罗普司亭治疗期间，受试者</a:t>
              </a:r>
              <a:r>
                <a:rPr lang="zh-CN" altLang="en-US" b="1" dirty="0">
                  <a:solidFill>
                    <a:srgbClr val="EA550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快速实现</a:t>
              </a: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可接受范围内的血小板计数，并且能够在研究持续时间内</a:t>
              </a:r>
              <a:r>
                <a:rPr lang="zh-CN" altLang="en-US" b="1" dirty="0">
                  <a:solidFill>
                    <a:srgbClr val="EA550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保持稳定</a:t>
              </a: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E42122A5-0C43-7B49-6116-1B9404C62612}"/>
                </a:ext>
              </a:extLst>
            </p:cNvPr>
            <p:cNvSpPr txBox="1"/>
            <p:nvPr/>
          </p:nvSpPr>
          <p:spPr>
            <a:xfrm>
              <a:off x="6456466" y="3207733"/>
              <a:ext cx="1953233" cy="10247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zh-CN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现有的试验数据充分表明罗普司亭用于治疗</a:t>
              </a:r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ITP</a:t>
              </a:r>
              <a:r>
                <a:rPr lang="zh-CN" altLang="zh-CN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时可以</a:t>
              </a:r>
              <a:r>
                <a:rPr lang="zh-CN" altLang="zh-CN" b="1" dirty="0">
                  <a:solidFill>
                    <a:srgbClr val="EA550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快速实现将血小板计数升高至安全范围的目标。</a:t>
              </a:r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endParaRPr lang="zh-CN" altLang="zh-CN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E2DE6EB5-7C5A-9DFB-6B4B-ECEDF819EAB6}"/>
              </a:ext>
            </a:extLst>
          </p:cNvPr>
          <p:cNvGrpSpPr/>
          <p:nvPr/>
        </p:nvGrpSpPr>
        <p:grpSpPr>
          <a:xfrm>
            <a:off x="2590800" y="1392774"/>
            <a:ext cx="6781800" cy="535826"/>
            <a:chOff x="2908913" y="741679"/>
            <a:chExt cx="6374174" cy="560892"/>
          </a:xfrm>
        </p:grpSpPr>
        <p:sp>
          <p:nvSpPr>
            <p:cNvPr id="49" name="梯形 48">
              <a:extLst>
                <a:ext uri="{FF2B5EF4-FFF2-40B4-BE49-F238E27FC236}">
                  <a16:creationId xmlns:a16="http://schemas.microsoft.com/office/drawing/2014/main" id="{B8A16F82-DF2F-628B-E2F8-1D3455995A3D}"/>
                </a:ext>
              </a:extLst>
            </p:cNvPr>
            <p:cNvSpPr/>
            <p:nvPr/>
          </p:nvSpPr>
          <p:spPr>
            <a:xfrm>
              <a:off x="3170932" y="876761"/>
              <a:ext cx="5850136" cy="425810"/>
            </a:xfrm>
            <a:prstGeom prst="trapezoid">
              <a:avLst>
                <a:gd name="adj" fmla="val 180569"/>
              </a:avLst>
            </a:prstGeom>
            <a:gradFill flip="none" rotWithShape="1">
              <a:gsLst>
                <a:gs pos="11000">
                  <a:schemeClr val="accent1">
                    <a:alpha val="0"/>
                  </a:schemeClr>
                </a:gs>
                <a:gs pos="100000">
                  <a:schemeClr val="accent1">
                    <a:alpha val="33000"/>
                  </a:schemeClr>
                </a:gs>
              </a:gsLst>
              <a:lin ang="5400000" scaled="1"/>
              <a:tileRect/>
            </a:gradFill>
            <a:ln w="12700">
              <a:gradFill>
                <a:gsLst>
                  <a:gs pos="3000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8"/>
            </a:p>
          </p:txBody>
        </p:sp>
        <p:sp>
          <p:nvSpPr>
            <p:cNvPr id="50" name="梯形 49">
              <a:extLst>
                <a:ext uri="{FF2B5EF4-FFF2-40B4-BE49-F238E27FC236}">
                  <a16:creationId xmlns:a16="http://schemas.microsoft.com/office/drawing/2014/main" id="{F10106AC-4180-8D30-54EE-DF9FEB7041D3}"/>
                </a:ext>
              </a:extLst>
            </p:cNvPr>
            <p:cNvSpPr/>
            <p:nvPr/>
          </p:nvSpPr>
          <p:spPr>
            <a:xfrm>
              <a:off x="3445650" y="1032133"/>
              <a:ext cx="5300700" cy="195067"/>
            </a:xfrm>
            <a:prstGeom prst="trapezoid">
              <a:avLst>
                <a:gd name="adj" fmla="val 180569"/>
              </a:avLst>
            </a:prstGeom>
            <a:gradFill flip="none" rotWithShape="1">
              <a:gsLst>
                <a:gs pos="60000">
                  <a:schemeClr val="accent1">
                    <a:alpha val="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8"/>
            </a:p>
          </p:txBody>
        </p:sp>
        <p:pic>
          <p:nvPicPr>
            <p:cNvPr id="51" name="图片 50" descr="图片包含 电脑, 灯光, 键盘, 黑暗&#10;&#10;描述已自动生成">
              <a:extLst>
                <a:ext uri="{FF2B5EF4-FFF2-40B4-BE49-F238E27FC236}">
                  <a16:creationId xmlns:a16="http://schemas.microsoft.com/office/drawing/2014/main" id="{005D3D99-916C-3F3C-B144-CFF2E5CB2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783" y="1004291"/>
              <a:ext cx="5354212" cy="228931"/>
            </a:xfrm>
            <a:prstGeom prst="rect">
              <a:avLst/>
            </a:prstGeom>
          </p:spPr>
        </p:pic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9033029A-38B5-572A-3EC2-04560705CF3B}"/>
                </a:ext>
              </a:extLst>
            </p:cNvPr>
            <p:cNvGrpSpPr/>
            <p:nvPr/>
          </p:nvGrpSpPr>
          <p:grpSpPr>
            <a:xfrm>
              <a:off x="2908913" y="741679"/>
              <a:ext cx="6374174" cy="379455"/>
              <a:chOff x="2923444" y="708025"/>
              <a:chExt cx="6374174" cy="413110"/>
            </a:xfrm>
          </p:grpSpPr>
          <p:cxnSp>
            <p:nvCxnSpPr>
              <p:cNvPr id="53" name="直接连接符 52">
                <a:extLst>
                  <a:ext uri="{FF2B5EF4-FFF2-40B4-BE49-F238E27FC236}">
                    <a16:creationId xmlns:a16="http://schemas.microsoft.com/office/drawing/2014/main" id="{F7DBA6D8-1694-568D-ACD3-655BE1DFC3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23444" y="708025"/>
                <a:ext cx="827818" cy="413110"/>
              </a:xfrm>
              <a:prstGeom prst="line">
                <a:avLst/>
              </a:prstGeom>
              <a:ln w="15875" cap="rnd">
                <a:gradFill flip="none" rotWithShape="1"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id="{31287187-646A-EBBE-F910-4A5B644B8F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69800" y="708025"/>
                <a:ext cx="827818" cy="413110"/>
              </a:xfrm>
              <a:prstGeom prst="line">
                <a:avLst/>
              </a:prstGeom>
              <a:ln w="15875" cap="rnd">
                <a:gradFill flip="none" rotWithShape="1"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60CE1222-066E-EB86-96A4-B74724739F4F}"/>
              </a:ext>
            </a:extLst>
          </p:cNvPr>
          <p:cNvSpPr txBox="1"/>
          <p:nvPr/>
        </p:nvSpPr>
        <p:spPr>
          <a:xfrm>
            <a:off x="1067940" y="6531094"/>
            <a:ext cx="40559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/>
              <a:t>1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国家药品审评中心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《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技术评审报告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》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50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文本框 53">
            <a:extLst>
              <a:ext uri="{FF2B5EF4-FFF2-40B4-BE49-F238E27FC236}">
                <a16:creationId xmlns:a16="http://schemas.microsoft.com/office/drawing/2014/main" id="{2D17D667-901D-4DB5-834C-235EA0126260}"/>
              </a:ext>
            </a:extLst>
          </p:cNvPr>
          <p:cNvSpPr txBox="1"/>
          <p:nvPr/>
        </p:nvSpPr>
        <p:spPr>
          <a:xfrm>
            <a:off x="772213" y="6214452"/>
            <a:ext cx="63436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altLang="zh-CN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Qi J, et al. Clin </a:t>
            </a:r>
            <a:r>
              <a:rPr lang="fr-FR" altLang="zh-CN" sz="600" dirty="0" err="1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Pharmacol</a:t>
            </a:r>
            <a:r>
              <a:rPr lang="fr-FR" altLang="zh-CN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 Drug Dev. 2022 Mar;11(3):379-387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" altLang="zh-CN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David J Kuter</a:t>
            </a:r>
            <a:r>
              <a:rPr kumimoji="1" lang="zh-CN" altLang="en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，</a:t>
            </a:r>
            <a:r>
              <a:rPr kumimoji="1" lang="en" altLang="zh-CN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et al. Lancet. 2008 Feb 2;371(9610):395-403.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" altLang="zh-CN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Shirasugi Y, et al. Int J Hematol. 2011 Jul;94(1):71-80.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" altLang="zh-CN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Lozano ML,</a:t>
            </a:r>
            <a:r>
              <a:rPr lang="zh-CN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 </a:t>
            </a:r>
            <a:r>
              <a:rPr lang="en-US" altLang="zh-CN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et</a:t>
            </a:r>
            <a:r>
              <a:rPr lang="zh-CN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 </a:t>
            </a:r>
            <a:r>
              <a:rPr lang="en-US" altLang="zh-CN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al</a:t>
            </a:r>
            <a:r>
              <a:rPr lang="en" altLang="zh-CN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. Sci Rep. 2019 Nov 13;9(1):16680</a:t>
            </a:r>
            <a:r>
              <a:rPr lang="en-US" altLang="zh-CN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.</a:t>
            </a:r>
            <a:endParaRPr lang="zh-CN" altLang="en-US" sz="600" dirty="0">
              <a:solidFill>
                <a:schemeClr val="tx1">
                  <a:lumMod val="95000"/>
                  <a:lumOff val="5000"/>
                </a:schemeClr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  <p:sp>
        <p:nvSpPr>
          <p:cNvPr id="99" name="任意多边形 50">
            <a:extLst>
              <a:ext uri="{FF2B5EF4-FFF2-40B4-BE49-F238E27FC236}">
                <a16:creationId xmlns:a16="http://schemas.microsoft.com/office/drawing/2014/main" id="{3591FF08-652C-D936-29DE-72CBEBC09EF9}"/>
              </a:ext>
            </a:extLst>
          </p:cNvPr>
          <p:cNvSpPr/>
          <p:nvPr/>
        </p:nvSpPr>
        <p:spPr>
          <a:xfrm>
            <a:off x="655320" y="426720"/>
            <a:ext cx="1143000" cy="1112520"/>
          </a:xfrm>
          <a:custGeom>
            <a:avLst/>
            <a:gdLst>
              <a:gd name="connsiteX0" fmla="*/ 1143000 w 1143000"/>
              <a:gd name="connsiteY0" fmla="*/ 548640 h 1112520"/>
              <a:gd name="connsiteX1" fmla="*/ 472440 w 1143000"/>
              <a:gd name="connsiteY1" fmla="*/ 1112520 h 1112520"/>
              <a:gd name="connsiteX2" fmla="*/ 0 w 1143000"/>
              <a:gd name="connsiteY2" fmla="*/ 640080 h 1112520"/>
              <a:gd name="connsiteX3" fmla="*/ 586740 w 1143000"/>
              <a:gd name="connsiteY3" fmla="*/ 0 h 1112520"/>
              <a:gd name="connsiteX4" fmla="*/ 1143000 w 1143000"/>
              <a:gd name="connsiteY4" fmla="*/ 54864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12520">
                <a:moveTo>
                  <a:pt x="1143000" y="548640"/>
                </a:moveTo>
                <a:lnTo>
                  <a:pt x="472440" y="1112520"/>
                </a:lnTo>
                <a:lnTo>
                  <a:pt x="0" y="640080"/>
                </a:lnTo>
                <a:lnTo>
                  <a:pt x="586740" y="0"/>
                </a:lnTo>
                <a:lnTo>
                  <a:pt x="1143000" y="548640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57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6C6B820-ADE5-CE61-1BFB-FA327ACC432E}"/>
              </a:ext>
            </a:extLst>
          </p:cNvPr>
          <p:cNvSpPr txBox="1"/>
          <p:nvPr/>
        </p:nvSpPr>
        <p:spPr>
          <a:xfrm>
            <a:off x="975098" y="1583788"/>
            <a:ext cx="506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b="1" spc="300" dirty="0">
                <a:solidFill>
                  <a:srgbClr val="0263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起效迅速，罗普司亭单药治疗</a:t>
            </a:r>
            <a:r>
              <a:rPr kumimoji="1" lang="en-US" altLang="zh-CN" sz="1400" b="1" spc="300" dirty="0">
                <a:solidFill>
                  <a:srgbClr val="0263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1" lang="zh-CN" altLang="en-US" sz="1400" b="1" spc="300" dirty="0">
                <a:solidFill>
                  <a:srgbClr val="0263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周有效率</a:t>
            </a:r>
            <a:r>
              <a:rPr kumimoji="1" lang="en-US" altLang="zh-CN" sz="1400" b="1" spc="300" dirty="0">
                <a:solidFill>
                  <a:srgbClr val="0263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77%</a:t>
            </a:r>
            <a:r>
              <a:rPr kumimoji="1" lang="zh-CN" altLang="en-US" sz="1400" b="1" spc="300" dirty="0">
                <a:solidFill>
                  <a:srgbClr val="0263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，比医保目录内小分子药物升板速度快</a:t>
            </a:r>
            <a:r>
              <a:rPr lang="zh-CN" altLang="en-US" sz="1400" b="1" spc="300" dirty="0">
                <a:solidFill>
                  <a:srgbClr val="0263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近</a:t>
            </a:r>
            <a:r>
              <a:rPr lang="en-US" altLang="zh-CN" sz="1400" b="1" spc="300" dirty="0">
                <a:solidFill>
                  <a:srgbClr val="0263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kumimoji="1" lang="zh-CN" altLang="en-US" sz="1400" b="1" spc="300" dirty="0">
                <a:solidFill>
                  <a:srgbClr val="0263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倍</a:t>
            </a:r>
            <a:r>
              <a:rPr kumimoji="1" lang="en-US" altLang="zh-CN" sz="1400" b="1" spc="300" baseline="30000" dirty="0">
                <a:solidFill>
                  <a:srgbClr val="0263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1,2</a:t>
            </a:r>
            <a:endParaRPr kumimoji="1" lang="zh-CN" altLang="en-US" sz="1400" b="1" spc="300" baseline="30000" dirty="0">
              <a:solidFill>
                <a:srgbClr val="02638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4D4E857-CCA8-0D57-2014-C2E7C3E385D8}"/>
              </a:ext>
            </a:extLst>
          </p:cNvPr>
          <p:cNvSpPr txBox="1"/>
          <p:nvPr/>
        </p:nvSpPr>
        <p:spPr>
          <a:xfrm>
            <a:off x="975098" y="3256626"/>
            <a:ext cx="4455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b="1" spc="300" dirty="0">
                <a:solidFill>
                  <a:srgbClr val="0263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罗普司亭单药治疗总体有效率高达</a:t>
            </a:r>
            <a:r>
              <a:rPr kumimoji="1" lang="en-US" altLang="zh-CN" sz="1400" b="1" spc="300" dirty="0">
                <a:solidFill>
                  <a:srgbClr val="0263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95.5%</a:t>
            </a:r>
            <a:r>
              <a:rPr kumimoji="1" lang="en-US" altLang="zh-CN" sz="1400" b="1" spc="300" baseline="30000" dirty="0">
                <a:solidFill>
                  <a:srgbClr val="0263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2,3</a:t>
            </a:r>
            <a:endParaRPr kumimoji="1" lang="zh-CN" altLang="en-US" sz="1400" b="1" spc="300" dirty="0">
              <a:solidFill>
                <a:srgbClr val="02638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0ECD3DB-272C-29C1-A0D5-DDF37B18F14F}"/>
              </a:ext>
            </a:extLst>
          </p:cNvPr>
          <p:cNvSpPr txBox="1"/>
          <p:nvPr/>
        </p:nvSpPr>
        <p:spPr>
          <a:xfrm>
            <a:off x="975098" y="4808174"/>
            <a:ext cx="5120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1400" b="1" spc="300">
                <a:solidFill>
                  <a:srgbClr val="0263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罗普司亭治疗艾曲泊帕复发难治的患者，单药治疗有效率达</a:t>
            </a:r>
            <a:r>
              <a:rPr lang="en-US" altLang="zh-CN" dirty="0"/>
              <a:t>75%</a:t>
            </a:r>
            <a:r>
              <a:rPr lang="zh-CN" altLang="en-US" dirty="0"/>
              <a:t>，联合达那唑治疗有效率达</a:t>
            </a:r>
            <a:r>
              <a:rPr lang="en-US" altLang="zh-CN" dirty="0"/>
              <a:t>100%</a:t>
            </a:r>
            <a:r>
              <a:rPr lang="en-US" altLang="zh-CN" baseline="30000" dirty="0"/>
              <a:t>8</a:t>
            </a:r>
            <a:endParaRPr lang="zh-CN" altLang="en-US" dirty="0"/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D885631-CD6D-6F0D-66B3-D6F9E7079544}"/>
              </a:ext>
            </a:extLst>
          </p:cNvPr>
          <p:cNvGrpSpPr/>
          <p:nvPr/>
        </p:nvGrpSpPr>
        <p:grpSpPr>
          <a:xfrm>
            <a:off x="660632" y="1665783"/>
            <a:ext cx="328358" cy="211238"/>
            <a:chOff x="4865077" y="3217762"/>
            <a:chExt cx="328358" cy="211238"/>
          </a:xfrm>
        </p:grpSpPr>
        <p:sp>
          <p:nvSpPr>
            <p:cNvPr id="11" name="同心圆 10">
              <a:extLst>
                <a:ext uri="{FF2B5EF4-FFF2-40B4-BE49-F238E27FC236}">
                  <a16:creationId xmlns:a16="http://schemas.microsoft.com/office/drawing/2014/main" id="{CFAEDB7C-13F1-802F-5813-884EBB8FCA5C}"/>
                </a:ext>
              </a:extLst>
            </p:cNvPr>
            <p:cNvSpPr/>
            <p:nvPr/>
          </p:nvSpPr>
          <p:spPr>
            <a:xfrm>
              <a:off x="4865077" y="3217762"/>
              <a:ext cx="211238" cy="211238"/>
            </a:xfrm>
            <a:prstGeom prst="donut">
              <a:avLst/>
            </a:prstGeom>
            <a:solidFill>
              <a:srgbClr val="0263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燕尾形箭头 14">
              <a:extLst>
                <a:ext uri="{FF2B5EF4-FFF2-40B4-BE49-F238E27FC236}">
                  <a16:creationId xmlns:a16="http://schemas.microsoft.com/office/drawing/2014/main" id="{320B8D68-E633-98E9-4AA2-67B142EDEB35}"/>
                </a:ext>
              </a:extLst>
            </p:cNvPr>
            <p:cNvSpPr/>
            <p:nvPr/>
          </p:nvSpPr>
          <p:spPr>
            <a:xfrm rot="10800000">
              <a:off x="4970696" y="3230363"/>
              <a:ext cx="222739" cy="186035"/>
            </a:xfrm>
            <a:prstGeom prst="notchedRightArrow">
              <a:avLst>
                <a:gd name="adj1" fmla="val 50000"/>
                <a:gd name="adj2" fmla="val 92159"/>
              </a:avLst>
            </a:prstGeom>
            <a:solidFill>
              <a:srgbClr val="E952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燕尾形箭头 21">
              <a:extLst>
                <a:ext uri="{FF2B5EF4-FFF2-40B4-BE49-F238E27FC236}">
                  <a16:creationId xmlns:a16="http://schemas.microsoft.com/office/drawing/2014/main" id="{B4EEC489-15AA-8C72-9215-ACFA349B5826}"/>
                </a:ext>
              </a:extLst>
            </p:cNvPr>
            <p:cNvSpPr/>
            <p:nvPr/>
          </p:nvSpPr>
          <p:spPr>
            <a:xfrm rot="10800000">
              <a:off x="4940491" y="3230363"/>
              <a:ext cx="165971" cy="186035"/>
            </a:xfrm>
            <a:prstGeom prst="notchedRightArrow">
              <a:avLst>
                <a:gd name="adj1" fmla="val 50000"/>
                <a:gd name="adj2" fmla="val 9215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85FD6622-CF39-5844-F118-F8DAB2EEF8F8}"/>
              </a:ext>
            </a:extLst>
          </p:cNvPr>
          <p:cNvGrpSpPr/>
          <p:nvPr/>
        </p:nvGrpSpPr>
        <p:grpSpPr>
          <a:xfrm>
            <a:off x="686070" y="3294073"/>
            <a:ext cx="328358" cy="211238"/>
            <a:chOff x="4865077" y="3217762"/>
            <a:chExt cx="328358" cy="211238"/>
          </a:xfrm>
        </p:grpSpPr>
        <p:sp>
          <p:nvSpPr>
            <p:cNvPr id="25" name="同心圆 24">
              <a:extLst>
                <a:ext uri="{FF2B5EF4-FFF2-40B4-BE49-F238E27FC236}">
                  <a16:creationId xmlns:a16="http://schemas.microsoft.com/office/drawing/2014/main" id="{3356BC19-0484-6A44-566F-155BFFB317A3}"/>
                </a:ext>
              </a:extLst>
            </p:cNvPr>
            <p:cNvSpPr/>
            <p:nvPr/>
          </p:nvSpPr>
          <p:spPr>
            <a:xfrm>
              <a:off x="4865077" y="3217762"/>
              <a:ext cx="211238" cy="211238"/>
            </a:xfrm>
            <a:prstGeom prst="donut">
              <a:avLst/>
            </a:prstGeom>
            <a:solidFill>
              <a:srgbClr val="0263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燕尾形箭头 25">
              <a:extLst>
                <a:ext uri="{FF2B5EF4-FFF2-40B4-BE49-F238E27FC236}">
                  <a16:creationId xmlns:a16="http://schemas.microsoft.com/office/drawing/2014/main" id="{1FA79DE2-0CE1-E1F9-767B-3E6B534FB56F}"/>
                </a:ext>
              </a:extLst>
            </p:cNvPr>
            <p:cNvSpPr/>
            <p:nvPr/>
          </p:nvSpPr>
          <p:spPr>
            <a:xfrm rot="10800000">
              <a:off x="4970696" y="3230363"/>
              <a:ext cx="222739" cy="186035"/>
            </a:xfrm>
            <a:prstGeom prst="notchedRightArrow">
              <a:avLst>
                <a:gd name="adj1" fmla="val 50000"/>
                <a:gd name="adj2" fmla="val 92159"/>
              </a:avLst>
            </a:prstGeom>
            <a:solidFill>
              <a:srgbClr val="E952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燕尾形箭头 26">
              <a:extLst>
                <a:ext uri="{FF2B5EF4-FFF2-40B4-BE49-F238E27FC236}">
                  <a16:creationId xmlns:a16="http://schemas.microsoft.com/office/drawing/2014/main" id="{A24D64CE-8C2F-FD9F-A522-E3DBC1D6AFD0}"/>
                </a:ext>
              </a:extLst>
            </p:cNvPr>
            <p:cNvSpPr/>
            <p:nvPr/>
          </p:nvSpPr>
          <p:spPr>
            <a:xfrm rot="10800000">
              <a:off x="4940491" y="3230363"/>
              <a:ext cx="165971" cy="186035"/>
            </a:xfrm>
            <a:prstGeom prst="notchedRightArrow">
              <a:avLst>
                <a:gd name="adj1" fmla="val 50000"/>
                <a:gd name="adj2" fmla="val 9215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AB61C21A-EE0E-F44C-7F8D-08FF84B60A4B}"/>
              </a:ext>
            </a:extLst>
          </p:cNvPr>
          <p:cNvGrpSpPr/>
          <p:nvPr/>
        </p:nvGrpSpPr>
        <p:grpSpPr>
          <a:xfrm>
            <a:off x="666595" y="4896190"/>
            <a:ext cx="328358" cy="211238"/>
            <a:chOff x="4865077" y="3217762"/>
            <a:chExt cx="328358" cy="211238"/>
          </a:xfrm>
        </p:grpSpPr>
        <p:sp>
          <p:nvSpPr>
            <p:cNvPr id="29" name="同心圆 28">
              <a:extLst>
                <a:ext uri="{FF2B5EF4-FFF2-40B4-BE49-F238E27FC236}">
                  <a16:creationId xmlns:a16="http://schemas.microsoft.com/office/drawing/2014/main" id="{4D3E6554-FD33-3BC0-F04B-794AE8690594}"/>
                </a:ext>
              </a:extLst>
            </p:cNvPr>
            <p:cNvSpPr/>
            <p:nvPr/>
          </p:nvSpPr>
          <p:spPr>
            <a:xfrm>
              <a:off x="4865077" y="3217762"/>
              <a:ext cx="211238" cy="211238"/>
            </a:xfrm>
            <a:prstGeom prst="donut">
              <a:avLst/>
            </a:prstGeom>
            <a:solidFill>
              <a:srgbClr val="0263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燕尾形箭头 29">
              <a:extLst>
                <a:ext uri="{FF2B5EF4-FFF2-40B4-BE49-F238E27FC236}">
                  <a16:creationId xmlns:a16="http://schemas.microsoft.com/office/drawing/2014/main" id="{1E4789B5-0821-AC15-EA53-F76C3EFBBF64}"/>
                </a:ext>
              </a:extLst>
            </p:cNvPr>
            <p:cNvSpPr/>
            <p:nvPr/>
          </p:nvSpPr>
          <p:spPr>
            <a:xfrm rot="10800000">
              <a:off x="4970696" y="3230363"/>
              <a:ext cx="222739" cy="186035"/>
            </a:xfrm>
            <a:prstGeom prst="notchedRightArrow">
              <a:avLst>
                <a:gd name="adj1" fmla="val 50000"/>
                <a:gd name="adj2" fmla="val 92159"/>
              </a:avLst>
            </a:prstGeom>
            <a:solidFill>
              <a:srgbClr val="E952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燕尾形箭头 30">
              <a:extLst>
                <a:ext uri="{FF2B5EF4-FFF2-40B4-BE49-F238E27FC236}">
                  <a16:creationId xmlns:a16="http://schemas.microsoft.com/office/drawing/2014/main" id="{1CB19F5D-1EE5-E05C-3896-35739BCAEF4F}"/>
                </a:ext>
              </a:extLst>
            </p:cNvPr>
            <p:cNvSpPr/>
            <p:nvPr/>
          </p:nvSpPr>
          <p:spPr>
            <a:xfrm rot="10800000">
              <a:off x="4940491" y="3230363"/>
              <a:ext cx="165971" cy="186035"/>
            </a:xfrm>
            <a:prstGeom prst="notchedRightArrow">
              <a:avLst>
                <a:gd name="adj1" fmla="val 50000"/>
                <a:gd name="adj2" fmla="val 9215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2" name="矩形 31">
            <a:extLst>
              <a:ext uri="{FF2B5EF4-FFF2-40B4-BE49-F238E27FC236}">
                <a16:creationId xmlns:a16="http://schemas.microsoft.com/office/drawing/2014/main" id="{06E8C9F0-CEE0-5461-9518-A250DEC08ACD}"/>
              </a:ext>
            </a:extLst>
          </p:cNvPr>
          <p:cNvSpPr/>
          <p:nvPr/>
        </p:nvSpPr>
        <p:spPr>
          <a:xfrm>
            <a:off x="943428" y="2002818"/>
            <a:ext cx="5181601" cy="116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罗普司亭</a:t>
            </a: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el-GR" altLang="zh-CN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μ</a:t>
            </a:r>
            <a:r>
              <a:rPr lang="en" altLang="zh-CN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g/kg</a:t>
            </a: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组患者在</a:t>
            </a: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2.5</a:t>
            </a: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天即达到</a:t>
            </a:r>
            <a:r>
              <a:rPr lang="en" altLang="zh-CN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PLT</a:t>
            </a: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峰值</a:t>
            </a: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34</a:t>
            </a:r>
            <a:r>
              <a:rPr lang="en" altLang="zh-CN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x10</a:t>
            </a:r>
            <a:r>
              <a:rPr lang="en" altLang="zh-CN" sz="1200" b="1" baseline="300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</a:t>
            </a:r>
            <a:r>
              <a:rPr lang="en" altLang="zh-CN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/L</a:t>
            </a: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，满足</a:t>
            </a: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ITP</a:t>
            </a: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的治疗目标（＞</a:t>
            </a: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30x10</a:t>
            </a:r>
            <a:r>
              <a:rPr lang="en-US" altLang="zh-CN" sz="1200" b="1" baseline="300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</a:t>
            </a: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/L</a:t>
            </a: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zh-CN" altLang="en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" altLang="zh-CN" sz="1200" b="1" dirty="0">
              <a:solidFill>
                <a:schemeClr val="bg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罗普司亭治疗</a:t>
            </a:r>
            <a:r>
              <a:rPr lang="en-US" altLang="zh-CN" sz="1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1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周</a:t>
            </a: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有效率达</a:t>
            </a: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77%</a:t>
            </a: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周高达</a:t>
            </a: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91%</a:t>
            </a: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（＞</a:t>
            </a: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50x10</a:t>
            </a:r>
            <a:r>
              <a:rPr lang="en-US" altLang="zh-CN" sz="1200" b="1" baseline="300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</a:t>
            </a: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/L</a:t>
            </a: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）；</a:t>
            </a:r>
            <a:r>
              <a:rPr lang="zh-CN" altLang="en-US" sz="1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艾曲泊帕与海曲泊帕常规剂量血小板应答时间（＞</a:t>
            </a:r>
            <a:r>
              <a:rPr lang="en-US" altLang="zh-CN" sz="1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50x10</a:t>
            </a:r>
            <a:r>
              <a:rPr lang="en-US" altLang="zh-CN" sz="1200" b="1" baseline="30000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</a:t>
            </a:r>
            <a:r>
              <a:rPr lang="en-US" altLang="zh-CN" sz="1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/L</a:t>
            </a:r>
            <a:r>
              <a:rPr lang="zh-CN" altLang="en-US" sz="1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en-US" altLang="zh-CN" sz="1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2-4</a:t>
            </a:r>
            <a:r>
              <a:rPr lang="zh-CN" altLang="en-US" sz="1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周</a:t>
            </a:r>
            <a:endParaRPr lang="en-US" altLang="zh-CN" sz="1200" b="1" dirty="0">
              <a:solidFill>
                <a:schemeClr val="accen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54647C15-1DC2-48C1-D84B-F35246E7AA0A}"/>
              </a:ext>
            </a:extLst>
          </p:cNvPr>
          <p:cNvSpPr/>
          <p:nvPr/>
        </p:nvSpPr>
        <p:spPr>
          <a:xfrm>
            <a:off x="943428" y="3507262"/>
            <a:ext cx="5196115" cy="116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罗普司亭具有强效的升板作用，总体有效率高达</a:t>
            </a: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83.1%~95.5%</a:t>
            </a: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（美国</a:t>
            </a: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&amp;</a:t>
            </a: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日本</a:t>
            </a:r>
            <a:r>
              <a:rPr lang="en" altLang="zh-CN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III</a:t>
            </a: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期临床研究）。</a:t>
            </a:r>
            <a:endParaRPr lang="en-US" altLang="zh-CN" sz="1200" b="1" dirty="0">
              <a:solidFill>
                <a:schemeClr val="bg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Meta</a:t>
            </a: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分析，显示罗普司亭总应答率最高</a:t>
            </a:r>
            <a:r>
              <a:rPr lang="en-US" altLang="zh-CN" sz="1200" b="1" baseline="300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</a:t>
            </a: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1200" b="1" dirty="0">
              <a:solidFill>
                <a:schemeClr val="bg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罗普司亭无治疗缓解的概率是艾曲泊帕的</a:t>
            </a: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2.1</a:t>
            </a: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倍</a:t>
            </a:r>
            <a:r>
              <a:rPr lang="en-US" altLang="zh-CN" sz="1200" b="1" baseline="300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E1E1C389-5C0A-73E4-5DED-CF8A15FD2220}"/>
              </a:ext>
            </a:extLst>
          </p:cNvPr>
          <p:cNvSpPr/>
          <p:nvPr/>
        </p:nvSpPr>
        <p:spPr>
          <a:xfrm>
            <a:off x="943428" y="5274212"/>
            <a:ext cx="5080001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罗普司亭治疗艾曲泊帕难治性患者，联合达那唑有效率达</a:t>
            </a: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100%</a:t>
            </a: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，单药治疗有效率</a:t>
            </a: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75%</a:t>
            </a: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1200" b="1" dirty="0">
              <a:solidFill>
                <a:schemeClr val="bg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85037C40-4C2B-8057-AE8B-0DE80EEAD25C}"/>
              </a:ext>
            </a:extLst>
          </p:cNvPr>
          <p:cNvSpPr/>
          <p:nvPr/>
        </p:nvSpPr>
        <p:spPr>
          <a:xfrm>
            <a:off x="777089" y="6159785"/>
            <a:ext cx="10639198" cy="45719"/>
          </a:xfrm>
          <a:prstGeom prst="rect">
            <a:avLst/>
          </a:prstGeom>
          <a:solidFill>
            <a:srgbClr val="E95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/>
          </a:p>
        </p:txBody>
      </p:sp>
      <p:sp>
        <p:nvSpPr>
          <p:cNvPr id="58" name="圆角矩形 105">
            <a:extLst>
              <a:ext uri="{FF2B5EF4-FFF2-40B4-BE49-F238E27FC236}">
                <a16:creationId xmlns:a16="http://schemas.microsoft.com/office/drawing/2014/main" id="{2894A4A2-498A-44D5-88F7-AA7E5ED34352}"/>
              </a:ext>
            </a:extLst>
          </p:cNvPr>
          <p:cNvSpPr/>
          <p:nvPr/>
        </p:nvSpPr>
        <p:spPr>
          <a:xfrm>
            <a:off x="6560037" y="1679695"/>
            <a:ext cx="5220968" cy="4116773"/>
          </a:xfrm>
          <a:prstGeom prst="roundRect">
            <a:avLst>
              <a:gd name="adj" fmla="val 2555"/>
            </a:avLst>
          </a:prstGeom>
          <a:solidFill>
            <a:schemeClr val="bg1"/>
          </a:solidFill>
          <a:ln w="19050">
            <a:solidFill>
              <a:srgbClr val="F154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7BAF2B5C-989F-4E1C-AFEA-59BC5AA45E3D}"/>
              </a:ext>
            </a:extLst>
          </p:cNvPr>
          <p:cNvSpPr txBox="1"/>
          <p:nvPr/>
        </p:nvSpPr>
        <p:spPr>
          <a:xfrm>
            <a:off x="6664468" y="3772575"/>
            <a:ext cx="4282199" cy="2598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ctr" defTabSz="457200">
              <a:lnSpc>
                <a:spcPct val="150000"/>
              </a:lnSpc>
              <a:defRPr sz="1400" b="1">
                <a:solidFill>
                  <a:srgbClr val="D2543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1100" spc="300" dirty="0">
                <a:solidFill>
                  <a:srgbClr val="026389"/>
                </a:solidFill>
              </a:rPr>
              <a:t>2019</a:t>
            </a:r>
            <a:r>
              <a:rPr lang="zh-CN" altLang="en-US" sz="1100" spc="300" dirty="0">
                <a:solidFill>
                  <a:srgbClr val="026389"/>
                </a:solidFill>
              </a:rPr>
              <a:t>年</a:t>
            </a:r>
            <a:r>
              <a:rPr lang="en-US" altLang="zh-CN" sz="1100" spc="300" dirty="0">
                <a:solidFill>
                  <a:srgbClr val="026389"/>
                </a:solidFill>
              </a:rPr>
              <a:t>ASH</a:t>
            </a:r>
            <a:r>
              <a:rPr lang="zh-CN" altLang="en-US" sz="1100" spc="300" dirty="0">
                <a:solidFill>
                  <a:srgbClr val="026389"/>
                </a:solidFill>
              </a:rPr>
              <a:t>：原发免疫性血小板减少症指南</a:t>
            </a:r>
            <a:r>
              <a:rPr lang="en-US" altLang="zh-CN" sz="1100" spc="300" baseline="30000" dirty="0">
                <a:solidFill>
                  <a:srgbClr val="026389"/>
                </a:solidFill>
              </a:rPr>
              <a:t>7</a:t>
            </a:r>
            <a:endParaRPr lang="zh-CN" altLang="en-US" sz="1100" spc="300" baseline="30000" dirty="0">
              <a:solidFill>
                <a:srgbClr val="026389"/>
              </a:solidFill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244CBFCB-550D-4CDF-9A90-1D7F88148351}"/>
              </a:ext>
            </a:extLst>
          </p:cNvPr>
          <p:cNvSpPr txBox="1"/>
          <p:nvPr/>
        </p:nvSpPr>
        <p:spPr>
          <a:xfrm>
            <a:off x="6993116" y="3987609"/>
            <a:ext cx="4618139" cy="5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对皮质类固醇依赖或对皮质类固醇无反应≥</a:t>
            </a:r>
            <a:r>
              <a:rPr lang="en-US" altLang="zh-CN" sz="11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CN" altLang="en-US" sz="11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个月的成人</a:t>
            </a:r>
            <a:r>
              <a:rPr lang="en-US" altLang="zh-CN" sz="11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ITP</a:t>
            </a:r>
            <a:r>
              <a:rPr lang="zh-CN" altLang="en-US" sz="11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患者</a:t>
            </a:r>
            <a:r>
              <a:rPr lang="zh-CN" altLang="en-US" sz="1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CN" sz="1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ASH</a:t>
            </a:r>
            <a:r>
              <a:rPr lang="zh-CN" altLang="en-US" sz="1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建议使用</a:t>
            </a:r>
            <a:r>
              <a:rPr lang="en-US" altLang="zh-CN" sz="11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TPO-RA</a:t>
            </a:r>
            <a:r>
              <a:rPr lang="zh-CN" altLang="en-US" sz="11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（罗普司亭</a:t>
            </a:r>
            <a:r>
              <a:rPr lang="zh-CN" altLang="en-US" sz="1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或艾曲泊帕</a:t>
            </a:r>
            <a:r>
              <a:rPr lang="zh-CN" altLang="en-US" sz="11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zh-CN" altLang="zh-CN" sz="11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（证据级别</a:t>
            </a:r>
            <a:r>
              <a:rPr lang="en-US" altLang="zh-CN" sz="11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⊕</a:t>
            </a:r>
            <a:r>
              <a:rPr lang="zh-CN" altLang="zh-CN" sz="11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◯◯◯） </a:t>
            </a:r>
            <a:r>
              <a:rPr lang="zh-CN" altLang="en-US" sz="11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1100" b="1" dirty="0">
              <a:solidFill>
                <a:schemeClr val="accen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F1061D6A-E8C6-405A-907A-B6E8890DDF20}"/>
              </a:ext>
            </a:extLst>
          </p:cNvPr>
          <p:cNvSpPr/>
          <p:nvPr/>
        </p:nvSpPr>
        <p:spPr>
          <a:xfrm>
            <a:off x="6799015" y="2319404"/>
            <a:ext cx="197630" cy="18941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rgbClr val="12879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69A86884-3B9B-4B81-8FEA-5DA730DE8B50}"/>
              </a:ext>
            </a:extLst>
          </p:cNvPr>
          <p:cNvSpPr txBox="1"/>
          <p:nvPr/>
        </p:nvSpPr>
        <p:spPr>
          <a:xfrm>
            <a:off x="6993116" y="3086518"/>
            <a:ext cx="4621906" cy="56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" altLang="zh-CN" sz="11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TPO-RA</a:t>
            </a:r>
            <a:r>
              <a:rPr lang="zh-CN" altLang="en" sz="11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zh-CN" altLang="en-US" sz="11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罗普司亭</a:t>
            </a:r>
            <a:r>
              <a:rPr lang="zh-CN" altLang="en-US" sz="11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或艾曲泊帕）在脾切除和非脾切除患者中展现了出色的应答率（</a:t>
            </a:r>
            <a:r>
              <a:rPr lang="en-US" altLang="zh-CN" sz="11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&gt;60%</a:t>
            </a:r>
            <a:r>
              <a:rPr lang="zh-CN" altLang="en-US" sz="11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）。</a:t>
            </a:r>
            <a:r>
              <a:rPr lang="en-US" altLang="zh-CN" sz="11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" altLang="zh-CN" sz="11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</a:t>
            </a:r>
            <a:r>
              <a:rPr lang="zh-CN" altLang="en-US" sz="11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级推荐</a:t>
            </a:r>
            <a:r>
              <a:rPr lang="en-US" altLang="zh-CN" sz="11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96191DFD-A15A-4063-9603-49EA40074263}"/>
              </a:ext>
            </a:extLst>
          </p:cNvPr>
          <p:cNvSpPr/>
          <p:nvPr/>
        </p:nvSpPr>
        <p:spPr>
          <a:xfrm>
            <a:off x="6814433" y="3193043"/>
            <a:ext cx="176216" cy="184478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rgbClr val="12879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51A25525-17CA-4396-9055-51F5138BBBEB}"/>
              </a:ext>
            </a:extLst>
          </p:cNvPr>
          <p:cNvSpPr/>
          <p:nvPr/>
        </p:nvSpPr>
        <p:spPr>
          <a:xfrm>
            <a:off x="6814432" y="4153411"/>
            <a:ext cx="176217" cy="180987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rgbClr val="12879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5BD9D7DD-E2C2-4C2C-8FB8-739F32F2D024}"/>
              </a:ext>
            </a:extLst>
          </p:cNvPr>
          <p:cNvSpPr txBox="1"/>
          <p:nvPr/>
        </p:nvSpPr>
        <p:spPr>
          <a:xfrm>
            <a:off x="6664468" y="2812207"/>
            <a:ext cx="5238211" cy="2598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ctr" defTabSz="457200">
              <a:lnSpc>
                <a:spcPct val="150000"/>
              </a:lnSpc>
              <a:defRPr sz="1400" b="1">
                <a:solidFill>
                  <a:srgbClr val="D2543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>
              <a:lnSpc>
                <a:spcPct val="100000"/>
              </a:lnSpc>
              <a:defRPr/>
            </a:pPr>
            <a:r>
              <a:rPr lang="en-US" altLang="zh-CN" sz="1100" spc="300" dirty="0">
                <a:solidFill>
                  <a:srgbClr val="026389"/>
                </a:solidFill>
              </a:rPr>
              <a:t>2019</a:t>
            </a:r>
            <a:r>
              <a:rPr lang="zh-CN" altLang="en-US" sz="1100" spc="300" dirty="0">
                <a:solidFill>
                  <a:srgbClr val="026389"/>
                </a:solidFill>
              </a:rPr>
              <a:t>国际共识报告：关于原发免疫性血小板减少症调查和管理</a:t>
            </a:r>
            <a:r>
              <a:rPr lang="en-US" altLang="zh-CN" sz="1100" spc="300" baseline="30000" dirty="0">
                <a:solidFill>
                  <a:srgbClr val="026389"/>
                </a:solidFill>
              </a:rPr>
              <a:t>6</a:t>
            </a:r>
            <a:endParaRPr lang="en-US" altLang="zh-CN" sz="1100" spc="300" dirty="0">
              <a:solidFill>
                <a:srgbClr val="026389"/>
              </a:solidFill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432754FD-3B17-46AD-B568-3A65D3150F98}"/>
              </a:ext>
            </a:extLst>
          </p:cNvPr>
          <p:cNvSpPr txBox="1"/>
          <p:nvPr/>
        </p:nvSpPr>
        <p:spPr>
          <a:xfrm>
            <a:off x="6664468" y="1937869"/>
            <a:ext cx="5615434" cy="2598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ctr" defTabSz="457200">
              <a:lnSpc>
                <a:spcPct val="150000"/>
              </a:lnSpc>
              <a:defRPr sz="1400" b="1">
                <a:solidFill>
                  <a:srgbClr val="D2543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1100" spc="300" dirty="0">
                <a:solidFill>
                  <a:srgbClr val="026389"/>
                </a:solidFill>
              </a:rPr>
              <a:t>2020</a:t>
            </a:r>
            <a:r>
              <a:rPr lang="zh-CN" altLang="en-US" sz="1100" spc="300" dirty="0">
                <a:solidFill>
                  <a:srgbClr val="026389"/>
                </a:solidFill>
              </a:rPr>
              <a:t> 中国指南：成人原发免疫性血小板减少症的诊断与治疗</a:t>
            </a:r>
            <a:r>
              <a:rPr lang="en-US" altLang="zh-CN" sz="1100" spc="300" baseline="30000" dirty="0">
                <a:solidFill>
                  <a:srgbClr val="026389"/>
                </a:solidFill>
              </a:rPr>
              <a:t>5</a:t>
            </a:r>
            <a:endParaRPr lang="zh-CN" altLang="en-US" sz="1100" spc="300" baseline="30000" dirty="0">
              <a:solidFill>
                <a:srgbClr val="026389"/>
              </a:solidFill>
            </a:endParaRPr>
          </a:p>
        </p:txBody>
      </p:sp>
      <p:sp>
        <p:nvSpPr>
          <p:cNvPr id="65" name="任意多边形 51">
            <a:extLst>
              <a:ext uri="{FF2B5EF4-FFF2-40B4-BE49-F238E27FC236}">
                <a16:creationId xmlns:a16="http://schemas.microsoft.com/office/drawing/2014/main" id="{17B63EA1-7C8C-B776-45EA-36BE722ECC57}"/>
              </a:ext>
            </a:extLst>
          </p:cNvPr>
          <p:cNvSpPr/>
          <p:nvPr/>
        </p:nvSpPr>
        <p:spPr>
          <a:xfrm rot="19421727" flipH="1">
            <a:off x="442098" y="207302"/>
            <a:ext cx="865231" cy="851392"/>
          </a:xfrm>
          <a:custGeom>
            <a:avLst/>
            <a:gdLst>
              <a:gd name="connsiteX0" fmla="*/ 7433887 w 15105456"/>
              <a:gd name="connsiteY0" fmla="*/ 268 h 14863851"/>
              <a:gd name="connsiteX1" fmla="*/ 1667178 w 15105456"/>
              <a:gd name="connsiteY1" fmla="*/ 4920872 h 14863851"/>
              <a:gd name="connsiteX2" fmla="*/ 150574 w 15105456"/>
              <a:gd name="connsiteY2" fmla="*/ 11662331 h 14863851"/>
              <a:gd name="connsiteX3" fmla="*/ 159932 w 15105456"/>
              <a:gd name="connsiteY3" fmla="*/ 11692695 h 14863851"/>
              <a:gd name="connsiteX4" fmla="*/ 165780 w 15105456"/>
              <a:gd name="connsiteY4" fmla="*/ 11728888 h 14863851"/>
              <a:gd name="connsiteX5" fmla="*/ 7547446 w 15105456"/>
              <a:gd name="connsiteY5" fmla="*/ 14863851 h 14863851"/>
              <a:gd name="connsiteX6" fmla="*/ 14881926 w 15105456"/>
              <a:gd name="connsiteY6" fmla="*/ 11903648 h 14863851"/>
              <a:gd name="connsiteX7" fmla="*/ 14909761 w 15105456"/>
              <a:gd name="connsiteY7" fmla="*/ 11800558 h 14863851"/>
              <a:gd name="connsiteX8" fmla="*/ 14923904 w 15105456"/>
              <a:gd name="connsiteY8" fmla="*/ 11761043 h 14863851"/>
              <a:gd name="connsiteX9" fmla="*/ 13310172 w 15105456"/>
              <a:gd name="connsiteY9" fmla="*/ 4851018 h 14863851"/>
              <a:gd name="connsiteX10" fmla="*/ 8234354 w 15105456"/>
              <a:gd name="connsiteY10" fmla="*/ 162370 h 14863851"/>
              <a:gd name="connsiteX11" fmla="*/ 8119928 w 15105456"/>
              <a:gd name="connsiteY11" fmla="*/ 136115 h 14863851"/>
              <a:gd name="connsiteX12" fmla="*/ 8105217 w 15105456"/>
              <a:gd name="connsiteY12" fmla="*/ 129095 h 14863851"/>
              <a:gd name="connsiteX13" fmla="*/ 7433887 w 15105456"/>
              <a:gd name="connsiteY13" fmla="*/ 268 h 1486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05456" h="14863851">
                <a:moveTo>
                  <a:pt x="7433887" y="268"/>
                </a:moveTo>
                <a:cubicBezTo>
                  <a:pt x="5721391" y="-26383"/>
                  <a:pt x="3342882" y="1936394"/>
                  <a:pt x="1667178" y="4920872"/>
                </a:cubicBezTo>
                <a:cubicBezTo>
                  <a:pt x="239727" y="7463205"/>
                  <a:pt x="-289215" y="10054975"/>
                  <a:pt x="150574" y="11662331"/>
                </a:cubicBezTo>
                <a:lnTo>
                  <a:pt x="159932" y="11692695"/>
                </a:lnTo>
                <a:lnTo>
                  <a:pt x="165780" y="11728888"/>
                </a:lnTo>
                <a:cubicBezTo>
                  <a:pt x="545757" y="13489750"/>
                  <a:pt x="3705628" y="14863851"/>
                  <a:pt x="7547446" y="14863851"/>
                </a:cubicBezTo>
                <a:cubicBezTo>
                  <a:pt x="11261203" y="14863851"/>
                  <a:pt x="14337719" y="13579830"/>
                  <a:pt x="14881926" y="11903648"/>
                </a:cubicBezTo>
                <a:lnTo>
                  <a:pt x="14909761" y="11800558"/>
                </a:lnTo>
                <a:lnTo>
                  <a:pt x="14923904" y="11761043"/>
                </a:lnTo>
                <a:cubicBezTo>
                  <a:pt x="15434087" y="10162959"/>
                  <a:pt x="14860547" y="7468785"/>
                  <a:pt x="13310172" y="4851018"/>
                </a:cubicBezTo>
                <a:cubicBezTo>
                  <a:pt x="11824395" y="2342324"/>
                  <a:pt x="9845883" y="586608"/>
                  <a:pt x="8234354" y="162370"/>
                </a:cubicBezTo>
                <a:lnTo>
                  <a:pt x="8119928" y="136115"/>
                </a:lnTo>
                <a:lnTo>
                  <a:pt x="8105217" y="129095"/>
                </a:lnTo>
                <a:cubicBezTo>
                  <a:pt x="7896733" y="46048"/>
                  <a:pt x="7671734" y="3970"/>
                  <a:pt x="7433887" y="2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2FA67329-96AB-2527-111B-E42601CC2F05}"/>
              </a:ext>
            </a:extLst>
          </p:cNvPr>
          <p:cNvSpPr txBox="1"/>
          <p:nvPr/>
        </p:nvSpPr>
        <p:spPr>
          <a:xfrm>
            <a:off x="1609419" y="510351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E4817AA2-6D4D-2026-4887-51BA74060079}"/>
              </a:ext>
            </a:extLst>
          </p:cNvPr>
          <p:cNvGrpSpPr/>
          <p:nvPr/>
        </p:nvGrpSpPr>
        <p:grpSpPr>
          <a:xfrm>
            <a:off x="2871303" y="711164"/>
            <a:ext cx="612849" cy="206307"/>
            <a:chOff x="3343532" y="1851909"/>
            <a:chExt cx="266930" cy="101623"/>
          </a:xfrm>
        </p:grpSpPr>
        <p:sp>
          <p:nvSpPr>
            <p:cNvPr id="73" name="燕尾形 54">
              <a:extLst>
                <a:ext uri="{FF2B5EF4-FFF2-40B4-BE49-F238E27FC236}">
                  <a16:creationId xmlns:a16="http://schemas.microsoft.com/office/drawing/2014/main" id="{83B59823-7E3A-A72D-61DC-A73DA5418FDF}"/>
                </a:ext>
              </a:extLst>
            </p:cNvPr>
            <p:cNvSpPr/>
            <p:nvPr/>
          </p:nvSpPr>
          <p:spPr>
            <a:xfrm>
              <a:off x="3343532" y="1851910"/>
              <a:ext cx="97840" cy="101622"/>
            </a:xfrm>
            <a:prstGeom prst="chevron">
              <a:avLst/>
            </a:prstGeom>
            <a:solidFill>
              <a:srgbClr val="EA55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燕尾形 55">
              <a:extLst>
                <a:ext uri="{FF2B5EF4-FFF2-40B4-BE49-F238E27FC236}">
                  <a16:creationId xmlns:a16="http://schemas.microsoft.com/office/drawing/2014/main" id="{E7E8CCF9-9AF5-5C7B-100B-1FA9C5103A41}"/>
                </a:ext>
              </a:extLst>
            </p:cNvPr>
            <p:cNvSpPr/>
            <p:nvPr/>
          </p:nvSpPr>
          <p:spPr>
            <a:xfrm>
              <a:off x="3428077" y="1851910"/>
              <a:ext cx="97840" cy="101622"/>
            </a:xfrm>
            <a:prstGeom prst="chevron">
              <a:avLst/>
            </a:prstGeom>
            <a:solidFill>
              <a:srgbClr val="E952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5" name="燕尾形 56">
              <a:extLst>
                <a:ext uri="{FF2B5EF4-FFF2-40B4-BE49-F238E27FC236}">
                  <a16:creationId xmlns:a16="http://schemas.microsoft.com/office/drawing/2014/main" id="{8078CED4-5832-4137-8060-B803FC8E8A9B}"/>
                </a:ext>
              </a:extLst>
            </p:cNvPr>
            <p:cNvSpPr/>
            <p:nvPr/>
          </p:nvSpPr>
          <p:spPr>
            <a:xfrm>
              <a:off x="3512622" y="1851909"/>
              <a:ext cx="97840" cy="101622"/>
            </a:xfrm>
            <a:prstGeom prst="chevron">
              <a:avLst/>
            </a:prstGeom>
            <a:solidFill>
              <a:srgbClr val="E952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6" name="椭圆 75">
            <a:extLst>
              <a:ext uri="{FF2B5EF4-FFF2-40B4-BE49-F238E27FC236}">
                <a16:creationId xmlns:a16="http://schemas.microsoft.com/office/drawing/2014/main" id="{B2EB6260-0BDC-8CF9-BD96-5757A0934CA5}"/>
              </a:ext>
            </a:extLst>
          </p:cNvPr>
          <p:cNvSpPr/>
          <p:nvPr/>
        </p:nvSpPr>
        <p:spPr>
          <a:xfrm>
            <a:off x="556022" y="332741"/>
            <a:ext cx="674558" cy="67455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/>
              <a:t>快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100D87CC-85B1-E4DE-410D-FC90086EEAED}"/>
              </a:ext>
            </a:extLst>
          </p:cNvPr>
          <p:cNvSpPr txBox="1"/>
          <p:nvPr/>
        </p:nvSpPr>
        <p:spPr>
          <a:xfrm>
            <a:off x="1061209" y="1066209"/>
            <a:ext cx="52442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2400" b="1" spc="300" dirty="0">
                <a:solidFill>
                  <a:srgbClr val="EA550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整体有效性优于目录内药品</a:t>
            </a:r>
          </a:p>
        </p:txBody>
      </p: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30392F9A-6B22-69E8-6ACA-10A66C3C354E}"/>
              </a:ext>
            </a:extLst>
          </p:cNvPr>
          <p:cNvGrpSpPr/>
          <p:nvPr/>
        </p:nvGrpSpPr>
        <p:grpSpPr>
          <a:xfrm>
            <a:off x="6560035" y="1135011"/>
            <a:ext cx="5158299" cy="324002"/>
            <a:chOff x="3445187" y="603250"/>
            <a:chExt cx="5211669" cy="335952"/>
          </a:xfrm>
        </p:grpSpPr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42C7A906-9B0E-B5FF-BB2E-BF60CF5DFD20}"/>
                </a:ext>
              </a:extLst>
            </p:cNvPr>
            <p:cNvSpPr/>
            <p:nvPr/>
          </p:nvSpPr>
          <p:spPr>
            <a:xfrm flipH="1">
              <a:off x="3445187" y="603250"/>
              <a:ext cx="682002" cy="335952"/>
            </a:xfrm>
            <a:custGeom>
              <a:avLst/>
              <a:gdLst>
                <a:gd name="connsiteX0" fmla="*/ 8566 w 977755"/>
                <a:gd name="connsiteY0" fmla="*/ 329059 h 361466"/>
                <a:gd name="connsiteX1" fmla="*/ 15632 w 977755"/>
                <a:gd name="connsiteY1" fmla="*/ 332842 h 361466"/>
                <a:gd name="connsiteX2" fmla="*/ 17060 w 977755"/>
                <a:gd name="connsiteY2" fmla="*/ 337625 h 361466"/>
                <a:gd name="connsiteX3" fmla="*/ 16417 w 977755"/>
                <a:gd name="connsiteY3" fmla="*/ 340979 h 361466"/>
                <a:gd name="connsiteX4" fmla="*/ 15632 w 977755"/>
                <a:gd name="connsiteY4" fmla="*/ 342407 h 361466"/>
                <a:gd name="connsiteX5" fmla="*/ 14633 w 977755"/>
                <a:gd name="connsiteY5" fmla="*/ 343620 h 361466"/>
                <a:gd name="connsiteX6" fmla="*/ 8566 w 977755"/>
                <a:gd name="connsiteY6" fmla="*/ 346119 h 361466"/>
                <a:gd name="connsiteX7" fmla="*/ 6852 w 977755"/>
                <a:gd name="connsiteY7" fmla="*/ 345976 h 361466"/>
                <a:gd name="connsiteX8" fmla="*/ 2498 w 977755"/>
                <a:gd name="connsiteY8" fmla="*/ 343620 h 361466"/>
                <a:gd name="connsiteX9" fmla="*/ 1428 w 977755"/>
                <a:gd name="connsiteY9" fmla="*/ 342336 h 361466"/>
                <a:gd name="connsiteX10" fmla="*/ 642 w 977755"/>
                <a:gd name="connsiteY10" fmla="*/ 340908 h 361466"/>
                <a:gd name="connsiteX11" fmla="*/ 143 w 977755"/>
                <a:gd name="connsiteY11" fmla="*/ 339338 h 361466"/>
                <a:gd name="connsiteX12" fmla="*/ 0 w 977755"/>
                <a:gd name="connsiteY12" fmla="*/ 337625 h 361466"/>
                <a:gd name="connsiteX13" fmla="*/ 143 w 977755"/>
                <a:gd name="connsiteY13" fmla="*/ 335911 h 361466"/>
                <a:gd name="connsiteX14" fmla="*/ 1428 w 977755"/>
                <a:gd name="connsiteY14" fmla="*/ 332842 h 361466"/>
                <a:gd name="connsiteX15" fmla="*/ 2498 w 977755"/>
                <a:gd name="connsiteY15" fmla="*/ 331557 h 361466"/>
                <a:gd name="connsiteX16" fmla="*/ 6852 w 977755"/>
                <a:gd name="connsiteY16" fmla="*/ 329202 h 361466"/>
                <a:gd name="connsiteX17" fmla="*/ 8566 w 977755"/>
                <a:gd name="connsiteY17" fmla="*/ 329059 h 361466"/>
                <a:gd name="connsiteX18" fmla="*/ 86939 w 977755"/>
                <a:gd name="connsiteY18" fmla="*/ 328060 h 361466"/>
                <a:gd name="connsiteX19" fmla="*/ 96433 w 977755"/>
                <a:gd name="connsiteY19" fmla="*/ 337554 h 361466"/>
                <a:gd name="connsiteX20" fmla="*/ 95719 w 977755"/>
                <a:gd name="connsiteY20" fmla="*/ 341265 h 361466"/>
                <a:gd name="connsiteX21" fmla="*/ 93578 w 977755"/>
                <a:gd name="connsiteY21" fmla="*/ 344263 h 361466"/>
                <a:gd name="connsiteX22" fmla="*/ 86868 w 977755"/>
                <a:gd name="connsiteY22" fmla="*/ 347047 h 361466"/>
                <a:gd name="connsiteX23" fmla="*/ 80158 w 977755"/>
                <a:gd name="connsiteY23" fmla="*/ 344263 h 361466"/>
                <a:gd name="connsiteX24" fmla="*/ 78160 w 977755"/>
                <a:gd name="connsiteY24" fmla="*/ 341265 h 361466"/>
                <a:gd name="connsiteX25" fmla="*/ 77446 w 977755"/>
                <a:gd name="connsiteY25" fmla="*/ 337554 h 361466"/>
                <a:gd name="connsiteX26" fmla="*/ 86939 w 977755"/>
                <a:gd name="connsiteY26" fmla="*/ 328060 h 361466"/>
                <a:gd name="connsiteX27" fmla="*/ 243903 w 977755"/>
                <a:gd name="connsiteY27" fmla="*/ 325990 h 361466"/>
                <a:gd name="connsiteX28" fmla="*/ 255538 w 977755"/>
                <a:gd name="connsiteY28" fmla="*/ 337625 h 361466"/>
                <a:gd name="connsiteX29" fmla="*/ 254610 w 977755"/>
                <a:gd name="connsiteY29" fmla="*/ 342122 h 361466"/>
                <a:gd name="connsiteX30" fmla="*/ 252111 w 977755"/>
                <a:gd name="connsiteY30" fmla="*/ 345834 h 361466"/>
                <a:gd name="connsiteX31" fmla="*/ 243903 w 977755"/>
                <a:gd name="connsiteY31" fmla="*/ 349260 h 361466"/>
                <a:gd name="connsiteX32" fmla="*/ 235694 w 977755"/>
                <a:gd name="connsiteY32" fmla="*/ 345834 h 361466"/>
                <a:gd name="connsiteX33" fmla="*/ 233196 w 977755"/>
                <a:gd name="connsiteY33" fmla="*/ 342122 h 361466"/>
                <a:gd name="connsiteX34" fmla="*/ 232268 w 977755"/>
                <a:gd name="connsiteY34" fmla="*/ 337625 h 361466"/>
                <a:gd name="connsiteX35" fmla="*/ 243903 w 977755"/>
                <a:gd name="connsiteY35" fmla="*/ 325990 h 361466"/>
                <a:gd name="connsiteX36" fmla="*/ 322349 w 977755"/>
                <a:gd name="connsiteY36" fmla="*/ 324705 h 361466"/>
                <a:gd name="connsiteX37" fmla="*/ 329559 w 977755"/>
                <a:gd name="connsiteY37" fmla="*/ 326918 h 361466"/>
                <a:gd name="connsiteX38" fmla="*/ 335198 w 977755"/>
                <a:gd name="connsiteY38" fmla="*/ 337625 h 361466"/>
                <a:gd name="connsiteX39" fmla="*/ 334198 w 977755"/>
                <a:gd name="connsiteY39" fmla="*/ 342621 h 361466"/>
                <a:gd name="connsiteX40" fmla="*/ 331414 w 977755"/>
                <a:gd name="connsiteY40" fmla="*/ 346690 h 361466"/>
                <a:gd name="connsiteX41" fmla="*/ 329559 w 977755"/>
                <a:gd name="connsiteY41" fmla="*/ 348260 h 361466"/>
                <a:gd name="connsiteX42" fmla="*/ 322349 w 977755"/>
                <a:gd name="connsiteY42" fmla="*/ 350473 h 361466"/>
                <a:gd name="connsiteX43" fmla="*/ 319780 w 977755"/>
                <a:gd name="connsiteY43" fmla="*/ 350188 h 361466"/>
                <a:gd name="connsiteX44" fmla="*/ 313284 w 977755"/>
                <a:gd name="connsiteY44" fmla="*/ 346690 h 361466"/>
                <a:gd name="connsiteX45" fmla="*/ 310500 w 977755"/>
                <a:gd name="connsiteY45" fmla="*/ 342621 h 361466"/>
                <a:gd name="connsiteX46" fmla="*/ 309501 w 977755"/>
                <a:gd name="connsiteY46" fmla="*/ 337625 h 361466"/>
                <a:gd name="connsiteX47" fmla="*/ 319780 w 977755"/>
                <a:gd name="connsiteY47" fmla="*/ 324990 h 361466"/>
                <a:gd name="connsiteX48" fmla="*/ 322349 w 977755"/>
                <a:gd name="connsiteY48" fmla="*/ 324705 h 361466"/>
                <a:gd name="connsiteX49" fmla="*/ 479098 w 977755"/>
                <a:gd name="connsiteY49" fmla="*/ 321707 h 361466"/>
                <a:gd name="connsiteX50" fmla="*/ 492232 w 977755"/>
                <a:gd name="connsiteY50" fmla="*/ 328702 h 361466"/>
                <a:gd name="connsiteX51" fmla="*/ 494944 w 977755"/>
                <a:gd name="connsiteY51" fmla="*/ 337553 h 361466"/>
                <a:gd name="connsiteX52" fmla="*/ 493731 w 977755"/>
                <a:gd name="connsiteY52" fmla="*/ 343692 h 361466"/>
                <a:gd name="connsiteX53" fmla="*/ 492303 w 977755"/>
                <a:gd name="connsiteY53" fmla="*/ 346404 h 361466"/>
                <a:gd name="connsiteX54" fmla="*/ 490304 w 977755"/>
                <a:gd name="connsiteY54" fmla="*/ 348760 h 361466"/>
                <a:gd name="connsiteX55" fmla="*/ 479098 w 977755"/>
                <a:gd name="connsiteY55" fmla="*/ 353400 h 361466"/>
                <a:gd name="connsiteX56" fmla="*/ 475886 w 977755"/>
                <a:gd name="connsiteY56" fmla="*/ 353043 h 361466"/>
                <a:gd name="connsiteX57" fmla="*/ 467891 w 977755"/>
                <a:gd name="connsiteY57" fmla="*/ 348760 h 361466"/>
                <a:gd name="connsiteX58" fmla="*/ 465964 w 977755"/>
                <a:gd name="connsiteY58" fmla="*/ 346404 h 361466"/>
                <a:gd name="connsiteX59" fmla="*/ 464536 w 977755"/>
                <a:gd name="connsiteY59" fmla="*/ 343692 h 361466"/>
                <a:gd name="connsiteX60" fmla="*/ 463608 w 977755"/>
                <a:gd name="connsiteY60" fmla="*/ 340694 h 361466"/>
                <a:gd name="connsiteX61" fmla="*/ 463323 w 977755"/>
                <a:gd name="connsiteY61" fmla="*/ 337482 h 361466"/>
                <a:gd name="connsiteX62" fmla="*/ 463608 w 977755"/>
                <a:gd name="connsiteY62" fmla="*/ 334270 h 361466"/>
                <a:gd name="connsiteX63" fmla="*/ 465964 w 977755"/>
                <a:gd name="connsiteY63" fmla="*/ 328631 h 361466"/>
                <a:gd name="connsiteX64" fmla="*/ 467891 w 977755"/>
                <a:gd name="connsiteY64" fmla="*/ 326275 h 361466"/>
                <a:gd name="connsiteX65" fmla="*/ 475886 w 977755"/>
                <a:gd name="connsiteY65" fmla="*/ 321993 h 361466"/>
                <a:gd name="connsiteX66" fmla="*/ 479098 w 977755"/>
                <a:gd name="connsiteY66" fmla="*/ 321707 h 361466"/>
                <a:gd name="connsiteX67" fmla="*/ 557687 w 977755"/>
                <a:gd name="connsiteY67" fmla="*/ 320066 h 361466"/>
                <a:gd name="connsiteX68" fmla="*/ 575175 w 977755"/>
                <a:gd name="connsiteY68" fmla="*/ 337554 h 361466"/>
                <a:gd name="connsiteX69" fmla="*/ 573819 w 977755"/>
                <a:gd name="connsiteY69" fmla="*/ 344406 h 361466"/>
                <a:gd name="connsiteX70" fmla="*/ 570178 w 977755"/>
                <a:gd name="connsiteY70" fmla="*/ 349974 h 361466"/>
                <a:gd name="connsiteX71" fmla="*/ 557758 w 977755"/>
                <a:gd name="connsiteY71" fmla="*/ 355113 h 361466"/>
                <a:gd name="connsiteX72" fmla="*/ 545338 w 977755"/>
                <a:gd name="connsiteY72" fmla="*/ 349974 h 361466"/>
                <a:gd name="connsiteX73" fmla="*/ 541555 w 977755"/>
                <a:gd name="connsiteY73" fmla="*/ 344406 h 361466"/>
                <a:gd name="connsiteX74" fmla="*/ 540199 w 977755"/>
                <a:gd name="connsiteY74" fmla="*/ 337554 h 361466"/>
                <a:gd name="connsiteX75" fmla="*/ 557687 w 977755"/>
                <a:gd name="connsiteY75" fmla="*/ 320066 h 361466"/>
                <a:gd name="connsiteX76" fmla="*/ 714579 w 977755"/>
                <a:gd name="connsiteY76" fmla="*/ 316140 h 361466"/>
                <a:gd name="connsiteX77" fmla="*/ 736064 w 977755"/>
                <a:gd name="connsiteY77" fmla="*/ 337625 h 361466"/>
                <a:gd name="connsiteX78" fmla="*/ 734351 w 977755"/>
                <a:gd name="connsiteY78" fmla="*/ 345977 h 361466"/>
                <a:gd name="connsiteX79" fmla="*/ 729854 w 977755"/>
                <a:gd name="connsiteY79" fmla="*/ 352829 h 361466"/>
                <a:gd name="connsiteX80" fmla="*/ 714651 w 977755"/>
                <a:gd name="connsiteY80" fmla="*/ 359111 h 361466"/>
                <a:gd name="connsiteX81" fmla="*/ 699447 w 977755"/>
                <a:gd name="connsiteY81" fmla="*/ 352829 h 361466"/>
                <a:gd name="connsiteX82" fmla="*/ 694807 w 977755"/>
                <a:gd name="connsiteY82" fmla="*/ 345977 h 361466"/>
                <a:gd name="connsiteX83" fmla="*/ 693094 w 977755"/>
                <a:gd name="connsiteY83" fmla="*/ 337625 h 361466"/>
                <a:gd name="connsiteX84" fmla="*/ 714579 w 977755"/>
                <a:gd name="connsiteY84" fmla="*/ 316140 h 361466"/>
                <a:gd name="connsiteX85" fmla="*/ 793025 w 977755"/>
                <a:gd name="connsiteY85" fmla="*/ 313784 h 361466"/>
                <a:gd name="connsiteX86" fmla="*/ 806373 w 977755"/>
                <a:gd name="connsiteY86" fmla="*/ 317853 h 361466"/>
                <a:gd name="connsiteX87" fmla="*/ 816865 w 977755"/>
                <a:gd name="connsiteY87" fmla="*/ 337625 h 361466"/>
                <a:gd name="connsiteX88" fmla="*/ 815010 w 977755"/>
                <a:gd name="connsiteY88" fmla="*/ 346904 h 361466"/>
                <a:gd name="connsiteX89" fmla="*/ 809870 w 977755"/>
                <a:gd name="connsiteY89" fmla="*/ 354470 h 361466"/>
                <a:gd name="connsiteX90" fmla="*/ 806373 w 977755"/>
                <a:gd name="connsiteY90" fmla="*/ 357397 h 361466"/>
                <a:gd name="connsiteX91" fmla="*/ 793025 w 977755"/>
                <a:gd name="connsiteY91" fmla="*/ 361466 h 361466"/>
                <a:gd name="connsiteX92" fmla="*/ 788242 w 977755"/>
                <a:gd name="connsiteY92" fmla="*/ 360966 h 361466"/>
                <a:gd name="connsiteX93" fmla="*/ 776179 w 977755"/>
                <a:gd name="connsiteY93" fmla="*/ 354470 h 361466"/>
                <a:gd name="connsiteX94" fmla="*/ 771040 w 977755"/>
                <a:gd name="connsiteY94" fmla="*/ 346904 h 361466"/>
                <a:gd name="connsiteX95" fmla="*/ 769184 w 977755"/>
                <a:gd name="connsiteY95" fmla="*/ 337625 h 361466"/>
                <a:gd name="connsiteX96" fmla="*/ 788242 w 977755"/>
                <a:gd name="connsiteY96" fmla="*/ 314284 h 361466"/>
                <a:gd name="connsiteX97" fmla="*/ 793025 w 977755"/>
                <a:gd name="connsiteY97" fmla="*/ 313784 h 361466"/>
                <a:gd name="connsiteX98" fmla="*/ 47753 w 977755"/>
                <a:gd name="connsiteY98" fmla="*/ 289372 h 361466"/>
                <a:gd name="connsiteX99" fmla="*/ 56747 w 977755"/>
                <a:gd name="connsiteY99" fmla="*/ 298366 h 361466"/>
                <a:gd name="connsiteX100" fmla="*/ 47753 w 977755"/>
                <a:gd name="connsiteY100" fmla="*/ 307360 h 361466"/>
                <a:gd name="connsiteX101" fmla="*/ 38759 w 977755"/>
                <a:gd name="connsiteY101" fmla="*/ 298366 h 361466"/>
                <a:gd name="connsiteX102" fmla="*/ 47753 w 977755"/>
                <a:gd name="connsiteY102" fmla="*/ 289372 h 361466"/>
                <a:gd name="connsiteX103" fmla="*/ 126198 w 977755"/>
                <a:gd name="connsiteY103" fmla="*/ 288373 h 361466"/>
                <a:gd name="connsiteX104" fmla="*/ 136191 w 977755"/>
                <a:gd name="connsiteY104" fmla="*/ 298366 h 361466"/>
                <a:gd name="connsiteX105" fmla="*/ 126198 w 977755"/>
                <a:gd name="connsiteY105" fmla="*/ 308359 h 361466"/>
                <a:gd name="connsiteX106" fmla="*/ 116205 w 977755"/>
                <a:gd name="connsiteY106" fmla="*/ 298366 h 361466"/>
                <a:gd name="connsiteX107" fmla="*/ 126198 w 977755"/>
                <a:gd name="connsiteY107" fmla="*/ 288373 h 361466"/>
                <a:gd name="connsiteX108" fmla="*/ 283162 w 977755"/>
                <a:gd name="connsiteY108" fmla="*/ 286160 h 361466"/>
                <a:gd name="connsiteX109" fmla="*/ 295368 w 977755"/>
                <a:gd name="connsiteY109" fmla="*/ 298366 h 361466"/>
                <a:gd name="connsiteX110" fmla="*/ 283162 w 977755"/>
                <a:gd name="connsiteY110" fmla="*/ 310572 h 361466"/>
                <a:gd name="connsiteX111" fmla="*/ 270956 w 977755"/>
                <a:gd name="connsiteY111" fmla="*/ 298366 h 361466"/>
                <a:gd name="connsiteX112" fmla="*/ 283162 w 977755"/>
                <a:gd name="connsiteY112" fmla="*/ 286160 h 361466"/>
                <a:gd name="connsiteX113" fmla="*/ 361536 w 977755"/>
                <a:gd name="connsiteY113" fmla="*/ 284804 h 361466"/>
                <a:gd name="connsiteX114" fmla="*/ 375098 w 977755"/>
                <a:gd name="connsiteY114" fmla="*/ 298366 h 361466"/>
                <a:gd name="connsiteX115" fmla="*/ 361536 w 977755"/>
                <a:gd name="connsiteY115" fmla="*/ 311928 h 361466"/>
                <a:gd name="connsiteX116" fmla="*/ 347974 w 977755"/>
                <a:gd name="connsiteY116" fmla="*/ 298366 h 361466"/>
                <a:gd name="connsiteX117" fmla="*/ 361536 w 977755"/>
                <a:gd name="connsiteY117" fmla="*/ 284804 h 361466"/>
                <a:gd name="connsiteX118" fmla="*/ 518428 w 977755"/>
                <a:gd name="connsiteY118" fmla="*/ 281735 h 361466"/>
                <a:gd name="connsiteX119" fmla="*/ 535060 w 977755"/>
                <a:gd name="connsiteY119" fmla="*/ 298366 h 361466"/>
                <a:gd name="connsiteX120" fmla="*/ 518428 w 977755"/>
                <a:gd name="connsiteY120" fmla="*/ 314998 h 361466"/>
                <a:gd name="connsiteX121" fmla="*/ 501797 w 977755"/>
                <a:gd name="connsiteY121" fmla="*/ 298366 h 361466"/>
                <a:gd name="connsiteX122" fmla="*/ 518428 w 977755"/>
                <a:gd name="connsiteY122" fmla="*/ 281735 h 361466"/>
                <a:gd name="connsiteX123" fmla="*/ 596946 w 977755"/>
                <a:gd name="connsiteY123" fmla="*/ 279950 h 361466"/>
                <a:gd name="connsiteX124" fmla="*/ 615362 w 977755"/>
                <a:gd name="connsiteY124" fmla="*/ 298366 h 361466"/>
                <a:gd name="connsiteX125" fmla="*/ 596946 w 977755"/>
                <a:gd name="connsiteY125" fmla="*/ 316782 h 361466"/>
                <a:gd name="connsiteX126" fmla="*/ 578530 w 977755"/>
                <a:gd name="connsiteY126" fmla="*/ 298366 h 361466"/>
                <a:gd name="connsiteX127" fmla="*/ 596946 w 977755"/>
                <a:gd name="connsiteY127" fmla="*/ 279950 h 361466"/>
                <a:gd name="connsiteX128" fmla="*/ 753766 w 977755"/>
                <a:gd name="connsiteY128" fmla="*/ 275739 h 361466"/>
                <a:gd name="connsiteX129" fmla="*/ 776394 w 977755"/>
                <a:gd name="connsiteY129" fmla="*/ 298366 h 361466"/>
                <a:gd name="connsiteX130" fmla="*/ 753766 w 977755"/>
                <a:gd name="connsiteY130" fmla="*/ 320994 h 361466"/>
                <a:gd name="connsiteX131" fmla="*/ 731139 w 977755"/>
                <a:gd name="connsiteY131" fmla="*/ 298366 h 361466"/>
                <a:gd name="connsiteX132" fmla="*/ 753766 w 977755"/>
                <a:gd name="connsiteY132" fmla="*/ 275739 h 361466"/>
                <a:gd name="connsiteX133" fmla="*/ 832283 w 977755"/>
                <a:gd name="connsiteY133" fmla="*/ 273241 h 361466"/>
                <a:gd name="connsiteX134" fmla="*/ 857337 w 977755"/>
                <a:gd name="connsiteY134" fmla="*/ 298367 h 361466"/>
                <a:gd name="connsiteX135" fmla="*/ 832283 w 977755"/>
                <a:gd name="connsiteY135" fmla="*/ 323421 h 361466"/>
                <a:gd name="connsiteX136" fmla="*/ 807229 w 977755"/>
                <a:gd name="connsiteY136" fmla="*/ 298367 h 361466"/>
                <a:gd name="connsiteX137" fmla="*/ 832283 w 977755"/>
                <a:gd name="connsiteY137" fmla="*/ 273241 h 361466"/>
                <a:gd name="connsiteX138" fmla="*/ 86939 w 977755"/>
                <a:gd name="connsiteY138" fmla="*/ 249685 h 361466"/>
                <a:gd name="connsiteX139" fmla="*/ 96433 w 977755"/>
                <a:gd name="connsiteY139" fmla="*/ 259179 h 361466"/>
                <a:gd name="connsiteX140" fmla="*/ 86939 w 977755"/>
                <a:gd name="connsiteY140" fmla="*/ 268672 h 361466"/>
                <a:gd name="connsiteX141" fmla="*/ 77446 w 977755"/>
                <a:gd name="connsiteY141" fmla="*/ 259179 h 361466"/>
                <a:gd name="connsiteX142" fmla="*/ 86939 w 977755"/>
                <a:gd name="connsiteY142" fmla="*/ 249685 h 361466"/>
                <a:gd name="connsiteX143" fmla="*/ 165457 w 977755"/>
                <a:gd name="connsiteY143" fmla="*/ 248686 h 361466"/>
                <a:gd name="connsiteX144" fmla="*/ 174165 w 977755"/>
                <a:gd name="connsiteY144" fmla="*/ 253326 h 361466"/>
                <a:gd name="connsiteX145" fmla="*/ 175950 w 977755"/>
                <a:gd name="connsiteY145" fmla="*/ 259179 h 361466"/>
                <a:gd name="connsiteX146" fmla="*/ 174165 w 977755"/>
                <a:gd name="connsiteY146" fmla="*/ 265032 h 361466"/>
                <a:gd name="connsiteX147" fmla="*/ 165457 w 977755"/>
                <a:gd name="connsiteY147" fmla="*/ 269814 h 361466"/>
                <a:gd name="connsiteX148" fmla="*/ 163315 w 977755"/>
                <a:gd name="connsiteY148" fmla="*/ 269600 h 361466"/>
                <a:gd name="connsiteX149" fmla="*/ 158033 w 977755"/>
                <a:gd name="connsiteY149" fmla="*/ 266745 h 361466"/>
                <a:gd name="connsiteX150" fmla="*/ 156748 w 977755"/>
                <a:gd name="connsiteY150" fmla="*/ 265175 h 361466"/>
                <a:gd name="connsiteX151" fmla="*/ 155178 w 977755"/>
                <a:gd name="connsiteY151" fmla="*/ 261392 h 361466"/>
                <a:gd name="connsiteX152" fmla="*/ 154964 w 977755"/>
                <a:gd name="connsiteY152" fmla="*/ 259250 h 361466"/>
                <a:gd name="connsiteX153" fmla="*/ 155178 w 977755"/>
                <a:gd name="connsiteY153" fmla="*/ 257109 h 361466"/>
                <a:gd name="connsiteX154" fmla="*/ 156748 w 977755"/>
                <a:gd name="connsiteY154" fmla="*/ 253326 h 361466"/>
                <a:gd name="connsiteX155" fmla="*/ 158033 w 977755"/>
                <a:gd name="connsiteY155" fmla="*/ 251755 h 361466"/>
                <a:gd name="connsiteX156" fmla="*/ 163315 w 977755"/>
                <a:gd name="connsiteY156" fmla="*/ 248900 h 361466"/>
                <a:gd name="connsiteX157" fmla="*/ 165457 w 977755"/>
                <a:gd name="connsiteY157" fmla="*/ 248686 h 361466"/>
                <a:gd name="connsiteX158" fmla="*/ 322349 w 977755"/>
                <a:gd name="connsiteY158" fmla="*/ 246259 h 361466"/>
                <a:gd name="connsiteX159" fmla="*/ 329559 w 977755"/>
                <a:gd name="connsiteY159" fmla="*/ 248472 h 361466"/>
                <a:gd name="connsiteX160" fmla="*/ 335198 w 977755"/>
                <a:gd name="connsiteY160" fmla="*/ 259179 h 361466"/>
                <a:gd name="connsiteX161" fmla="*/ 329559 w 977755"/>
                <a:gd name="connsiteY161" fmla="*/ 269886 h 361466"/>
                <a:gd name="connsiteX162" fmla="*/ 322349 w 977755"/>
                <a:gd name="connsiteY162" fmla="*/ 272098 h 361466"/>
                <a:gd name="connsiteX163" fmla="*/ 319780 w 977755"/>
                <a:gd name="connsiteY163" fmla="*/ 271813 h 361466"/>
                <a:gd name="connsiteX164" fmla="*/ 309501 w 977755"/>
                <a:gd name="connsiteY164" fmla="*/ 259179 h 361466"/>
                <a:gd name="connsiteX165" fmla="*/ 319780 w 977755"/>
                <a:gd name="connsiteY165" fmla="*/ 246545 h 361466"/>
                <a:gd name="connsiteX166" fmla="*/ 322349 w 977755"/>
                <a:gd name="connsiteY166" fmla="*/ 246259 h 361466"/>
                <a:gd name="connsiteX167" fmla="*/ 400795 w 977755"/>
                <a:gd name="connsiteY167" fmla="*/ 244903 h 361466"/>
                <a:gd name="connsiteX168" fmla="*/ 415071 w 977755"/>
                <a:gd name="connsiteY168" fmla="*/ 259179 h 361466"/>
                <a:gd name="connsiteX169" fmla="*/ 400795 w 977755"/>
                <a:gd name="connsiteY169" fmla="*/ 273455 h 361466"/>
                <a:gd name="connsiteX170" fmla="*/ 386519 w 977755"/>
                <a:gd name="connsiteY170" fmla="*/ 259179 h 361466"/>
                <a:gd name="connsiteX171" fmla="*/ 400795 w 977755"/>
                <a:gd name="connsiteY171" fmla="*/ 244903 h 361466"/>
                <a:gd name="connsiteX172" fmla="*/ 557687 w 977755"/>
                <a:gd name="connsiteY172" fmla="*/ 241691 h 361466"/>
                <a:gd name="connsiteX173" fmla="*/ 575175 w 977755"/>
                <a:gd name="connsiteY173" fmla="*/ 259179 h 361466"/>
                <a:gd name="connsiteX174" fmla="*/ 557687 w 977755"/>
                <a:gd name="connsiteY174" fmla="*/ 276667 h 361466"/>
                <a:gd name="connsiteX175" fmla="*/ 540199 w 977755"/>
                <a:gd name="connsiteY175" fmla="*/ 259179 h 361466"/>
                <a:gd name="connsiteX176" fmla="*/ 557687 w 977755"/>
                <a:gd name="connsiteY176" fmla="*/ 241691 h 361466"/>
                <a:gd name="connsiteX177" fmla="*/ 636061 w 977755"/>
                <a:gd name="connsiteY177" fmla="*/ 239764 h 361466"/>
                <a:gd name="connsiteX178" fmla="*/ 652193 w 977755"/>
                <a:gd name="connsiteY178" fmla="*/ 248330 h 361466"/>
                <a:gd name="connsiteX179" fmla="*/ 655476 w 977755"/>
                <a:gd name="connsiteY179" fmla="*/ 259179 h 361466"/>
                <a:gd name="connsiteX180" fmla="*/ 652193 w 977755"/>
                <a:gd name="connsiteY180" fmla="*/ 270029 h 361466"/>
                <a:gd name="connsiteX181" fmla="*/ 636061 w 977755"/>
                <a:gd name="connsiteY181" fmla="*/ 278594 h 361466"/>
                <a:gd name="connsiteX182" fmla="*/ 632135 w 977755"/>
                <a:gd name="connsiteY182" fmla="*/ 278166 h 361466"/>
                <a:gd name="connsiteX183" fmla="*/ 622356 w 977755"/>
                <a:gd name="connsiteY183" fmla="*/ 272884 h 361466"/>
                <a:gd name="connsiteX184" fmla="*/ 620001 w 977755"/>
                <a:gd name="connsiteY184" fmla="*/ 270029 h 361466"/>
                <a:gd name="connsiteX185" fmla="*/ 617074 w 977755"/>
                <a:gd name="connsiteY185" fmla="*/ 263105 h 361466"/>
                <a:gd name="connsiteX186" fmla="*/ 616646 w 977755"/>
                <a:gd name="connsiteY186" fmla="*/ 259179 h 361466"/>
                <a:gd name="connsiteX187" fmla="*/ 617074 w 977755"/>
                <a:gd name="connsiteY187" fmla="*/ 255253 h 361466"/>
                <a:gd name="connsiteX188" fmla="*/ 620001 w 977755"/>
                <a:gd name="connsiteY188" fmla="*/ 248330 h 361466"/>
                <a:gd name="connsiteX189" fmla="*/ 622356 w 977755"/>
                <a:gd name="connsiteY189" fmla="*/ 245474 h 361466"/>
                <a:gd name="connsiteX190" fmla="*/ 632135 w 977755"/>
                <a:gd name="connsiteY190" fmla="*/ 240192 h 361466"/>
                <a:gd name="connsiteX191" fmla="*/ 636061 w 977755"/>
                <a:gd name="connsiteY191" fmla="*/ 239764 h 361466"/>
                <a:gd name="connsiteX192" fmla="*/ 793025 w 977755"/>
                <a:gd name="connsiteY192" fmla="*/ 235338 h 361466"/>
                <a:gd name="connsiteX193" fmla="*/ 806373 w 977755"/>
                <a:gd name="connsiteY193" fmla="*/ 239407 h 361466"/>
                <a:gd name="connsiteX194" fmla="*/ 816865 w 977755"/>
                <a:gd name="connsiteY194" fmla="*/ 259179 h 361466"/>
                <a:gd name="connsiteX195" fmla="*/ 806373 w 977755"/>
                <a:gd name="connsiteY195" fmla="*/ 278951 h 361466"/>
                <a:gd name="connsiteX196" fmla="*/ 793025 w 977755"/>
                <a:gd name="connsiteY196" fmla="*/ 283020 h 361466"/>
                <a:gd name="connsiteX197" fmla="*/ 788242 w 977755"/>
                <a:gd name="connsiteY197" fmla="*/ 282520 h 361466"/>
                <a:gd name="connsiteX198" fmla="*/ 769184 w 977755"/>
                <a:gd name="connsiteY198" fmla="*/ 259179 h 361466"/>
                <a:gd name="connsiteX199" fmla="*/ 788242 w 977755"/>
                <a:gd name="connsiteY199" fmla="*/ 235838 h 361466"/>
                <a:gd name="connsiteX200" fmla="*/ 793025 w 977755"/>
                <a:gd name="connsiteY200" fmla="*/ 235338 h 361466"/>
                <a:gd name="connsiteX201" fmla="*/ 871470 w 977755"/>
                <a:gd name="connsiteY201" fmla="*/ 232768 h 361466"/>
                <a:gd name="connsiteX202" fmla="*/ 897881 w 977755"/>
                <a:gd name="connsiteY202" fmla="*/ 259178 h 361466"/>
                <a:gd name="connsiteX203" fmla="*/ 871470 w 977755"/>
                <a:gd name="connsiteY203" fmla="*/ 285589 h 361466"/>
                <a:gd name="connsiteX204" fmla="*/ 845060 w 977755"/>
                <a:gd name="connsiteY204" fmla="*/ 259178 h 361466"/>
                <a:gd name="connsiteX205" fmla="*/ 871470 w 977755"/>
                <a:gd name="connsiteY205" fmla="*/ 232768 h 361466"/>
                <a:gd name="connsiteX206" fmla="*/ 126198 w 977755"/>
                <a:gd name="connsiteY206" fmla="*/ 209927 h 361466"/>
                <a:gd name="connsiteX207" fmla="*/ 136191 w 977755"/>
                <a:gd name="connsiteY207" fmla="*/ 219920 h 361466"/>
                <a:gd name="connsiteX208" fmla="*/ 126198 w 977755"/>
                <a:gd name="connsiteY208" fmla="*/ 229913 h 361466"/>
                <a:gd name="connsiteX209" fmla="*/ 116205 w 977755"/>
                <a:gd name="connsiteY209" fmla="*/ 219920 h 361466"/>
                <a:gd name="connsiteX210" fmla="*/ 126198 w 977755"/>
                <a:gd name="connsiteY210" fmla="*/ 209927 h 361466"/>
                <a:gd name="connsiteX211" fmla="*/ 204644 w 977755"/>
                <a:gd name="connsiteY211" fmla="*/ 208856 h 361466"/>
                <a:gd name="connsiteX212" fmla="*/ 215708 w 977755"/>
                <a:gd name="connsiteY212" fmla="*/ 219920 h 361466"/>
                <a:gd name="connsiteX213" fmla="*/ 204644 w 977755"/>
                <a:gd name="connsiteY213" fmla="*/ 230984 h 361466"/>
                <a:gd name="connsiteX214" fmla="*/ 193580 w 977755"/>
                <a:gd name="connsiteY214" fmla="*/ 219920 h 361466"/>
                <a:gd name="connsiteX215" fmla="*/ 204644 w 977755"/>
                <a:gd name="connsiteY215" fmla="*/ 208856 h 361466"/>
                <a:gd name="connsiteX216" fmla="*/ 361536 w 977755"/>
                <a:gd name="connsiteY216" fmla="*/ 206358 h 361466"/>
                <a:gd name="connsiteX217" fmla="*/ 375098 w 977755"/>
                <a:gd name="connsiteY217" fmla="*/ 219920 h 361466"/>
                <a:gd name="connsiteX218" fmla="*/ 361536 w 977755"/>
                <a:gd name="connsiteY218" fmla="*/ 233482 h 361466"/>
                <a:gd name="connsiteX219" fmla="*/ 347974 w 977755"/>
                <a:gd name="connsiteY219" fmla="*/ 219920 h 361466"/>
                <a:gd name="connsiteX220" fmla="*/ 361536 w 977755"/>
                <a:gd name="connsiteY220" fmla="*/ 206358 h 361466"/>
                <a:gd name="connsiteX221" fmla="*/ 440054 w 977755"/>
                <a:gd name="connsiteY221" fmla="*/ 204930 h 361466"/>
                <a:gd name="connsiteX222" fmla="*/ 455043 w 977755"/>
                <a:gd name="connsiteY222" fmla="*/ 219920 h 361466"/>
                <a:gd name="connsiteX223" fmla="*/ 440054 w 977755"/>
                <a:gd name="connsiteY223" fmla="*/ 234909 h 361466"/>
                <a:gd name="connsiteX224" fmla="*/ 425064 w 977755"/>
                <a:gd name="connsiteY224" fmla="*/ 219920 h 361466"/>
                <a:gd name="connsiteX225" fmla="*/ 440054 w 977755"/>
                <a:gd name="connsiteY225" fmla="*/ 204930 h 361466"/>
                <a:gd name="connsiteX226" fmla="*/ 596946 w 977755"/>
                <a:gd name="connsiteY226" fmla="*/ 201504 h 361466"/>
                <a:gd name="connsiteX227" fmla="*/ 615362 w 977755"/>
                <a:gd name="connsiteY227" fmla="*/ 219920 h 361466"/>
                <a:gd name="connsiteX228" fmla="*/ 596946 w 977755"/>
                <a:gd name="connsiteY228" fmla="*/ 238336 h 361466"/>
                <a:gd name="connsiteX229" fmla="*/ 578530 w 977755"/>
                <a:gd name="connsiteY229" fmla="*/ 219920 h 361466"/>
                <a:gd name="connsiteX230" fmla="*/ 596946 w 977755"/>
                <a:gd name="connsiteY230" fmla="*/ 201504 h 361466"/>
                <a:gd name="connsiteX231" fmla="*/ 675321 w 977755"/>
                <a:gd name="connsiteY231" fmla="*/ 199506 h 361466"/>
                <a:gd name="connsiteX232" fmla="*/ 695735 w 977755"/>
                <a:gd name="connsiteY232" fmla="*/ 219921 h 361466"/>
                <a:gd name="connsiteX233" fmla="*/ 675321 w 977755"/>
                <a:gd name="connsiteY233" fmla="*/ 240335 h 361466"/>
                <a:gd name="connsiteX234" fmla="*/ 654906 w 977755"/>
                <a:gd name="connsiteY234" fmla="*/ 219921 h 361466"/>
                <a:gd name="connsiteX235" fmla="*/ 675321 w 977755"/>
                <a:gd name="connsiteY235" fmla="*/ 199506 h 361466"/>
                <a:gd name="connsiteX236" fmla="*/ 832283 w 977755"/>
                <a:gd name="connsiteY236" fmla="*/ 194866 h 361466"/>
                <a:gd name="connsiteX237" fmla="*/ 857337 w 977755"/>
                <a:gd name="connsiteY237" fmla="*/ 219920 h 361466"/>
                <a:gd name="connsiteX238" fmla="*/ 832283 w 977755"/>
                <a:gd name="connsiteY238" fmla="*/ 245046 h 361466"/>
                <a:gd name="connsiteX239" fmla="*/ 807229 w 977755"/>
                <a:gd name="connsiteY239" fmla="*/ 219920 h 361466"/>
                <a:gd name="connsiteX240" fmla="*/ 832283 w 977755"/>
                <a:gd name="connsiteY240" fmla="*/ 194866 h 361466"/>
                <a:gd name="connsiteX241" fmla="*/ 165529 w 977755"/>
                <a:gd name="connsiteY241" fmla="*/ 170240 h 361466"/>
                <a:gd name="connsiteX242" fmla="*/ 174237 w 977755"/>
                <a:gd name="connsiteY242" fmla="*/ 174880 h 361466"/>
                <a:gd name="connsiteX243" fmla="*/ 176022 w 977755"/>
                <a:gd name="connsiteY243" fmla="*/ 180733 h 361466"/>
                <a:gd name="connsiteX244" fmla="*/ 175165 w 977755"/>
                <a:gd name="connsiteY244" fmla="*/ 184801 h 361466"/>
                <a:gd name="connsiteX245" fmla="*/ 174166 w 977755"/>
                <a:gd name="connsiteY245" fmla="*/ 186586 h 361466"/>
                <a:gd name="connsiteX246" fmla="*/ 173024 w 977755"/>
                <a:gd name="connsiteY246" fmla="*/ 188299 h 361466"/>
                <a:gd name="connsiteX247" fmla="*/ 165600 w 977755"/>
                <a:gd name="connsiteY247" fmla="*/ 191368 h 361466"/>
                <a:gd name="connsiteX248" fmla="*/ 163459 w 977755"/>
                <a:gd name="connsiteY248" fmla="*/ 191154 h 361466"/>
                <a:gd name="connsiteX249" fmla="*/ 158177 w 977755"/>
                <a:gd name="connsiteY249" fmla="*/ 188299 h 361466"/>
                <a:gd name="connsiteX250" fmla="*/ 156892 w 977755"/>
                <a:gd name="connsiteY250" fmla="*/ 186729 h 361466"/>
                <a:gd name="connsiteX251" fmla="*/ 155893 w 977755"/>
                <a:gd name="connsiteY251" fmla="*/ 184944 h 361466"/>
                <a:gd name="connsiteX252" fmla="*/ 155250 w 977755"/>
                <a:gd name="connsiteY252" fmla="*/ 182946 h 361466"/>
                <a:gd name="connsiteX253" fmla="*/ 155036 w 977755"/>
                <a:gd name="connsiteY253" fmla="*/ 180804 h 361466"/>
                <a:gd name="connsiteX254" fmla="*/ 155250 w 977755"/>
                <a:gd name="connsiteY254" fmla="*/ 178663 h 361466"/>
                <a:gd name="connsiteX255" fmla="*/ 156820 w 977755"/>
                <a:gd name="connsiteY255" fmla="*/ 174880 h 361466"/>
                <a:gd name="connsiteX256" fmla="*/ 158105 w 977755"/>
                <a:gd name="connsiteY256" fmla="*/ 173309 h 361466"/>
                <a:gd name="connsiteX257" fmla="*/ 163387 w 977755"/>
                <a:gd name="connsiteY257" fmla="*/ 170454 h 361466"/>
                <a:gd name="connsiteX258" fmla="*/ 165529 w 977755"/>
                <a:gd name="connsiteY258" fmla="*/ 170240 h 361466"/>
                <a:gd name="connsiteX259" fmla="*/ 243903 w 977755"/>
                <a:gd name="connsiteY259" fmla="*/ 169098 h 361466"/>
                <a:gd name="connsiteX260" fmla="*/ 255538 w 977755"/>
                <a:gd name="connsiteY260" fmla="*/ 180733 h 361466"/>
                <a:gd name="connsiteX261" fmla="*/ 254610 w 977755"/>
                <a:gd name="connsiteY261" fmla="*/ 185230 h 361466"/>
                <a:gd name="connsiteX262" fmla="*/ 252111 w 977755"/>
                <a:gd name="connsiteY262" fmla="*/ 188942 h 361466"/>
                <a:gd name="connsiteX263" fmla="*/ 243903 w 977755"/>
                <a:gd name="connsiteY263" fmla="*/ 192368 h 361466"/>
                <a:gd name="connsiteX264" fmla="*/ 235694 w 977755"/>
                <a:gd name="connsiteY264" fmla="*/ 188942 h 361466"/>
                <a:gd name="connsiteX265" fmla="*/ 233196 w 977755"/>
                <a:gd name="connsiteY265" fmla="*/ 185230 h 361466"/>
                <a:gd name="connsiteX266" fmla="*/ 232268 w 977755"/>
                <a:gd name="connsiteY266" fmla="*/ 180733 h 361466"/>
                <a:gd name="connsiteX267" fmla="*/ 243903 w 977755"/>
                <a:gd name="connsiteY267" fmla="*/ 169098 h 361466"/>
                <a:gd name="connsiteX268" fmla="*/ 400795 w 977755"/>
                <a:gd name="connsiteY268" fmla="*/ 166385 h 361466"/>
                <a:gd name="connsiteX269" fmla="*/ 415071 w 977755"/>
                <a:gd name="connsiteY269" fmla="*/ 180661 h 361466"/>
                <a:gd name="connsiteX270" fmla="*/ 413929 w 977755"/>
                <a:gd name="connsiteY270" fmla="*/ 186229 h 361466"/>
                <a:gd name="connsiteX271" fmla="*/ 410859 w 977755"/>
                <a:gd name="connsiteY271" fmla="*/ 190797 h 361466"/>
                <a:gd name="connsiteX272" fmla="*/ 400795 w 977755"/>
                <a:gd name="connsiteY272" fmla="*/ 195008 h 361466"/>
                <a:gd name="connsiteX273" fmla="*/ 390730 w 977755"/>
                <a:gd name="connsiteY273" fmla="*/ 190797 h 361466"/>
                <a:gd name="connsiteX274" fmla="*/ 387661 w 977755"/>
                <a:gd name="connsiteY274" fmla="*/ 186229 h 361466"/>
                <a:gd name="connsiteX275" fmla="*/ 386519 w 977755"/>
                <a:gd name="connsiteY275" fmla="*/ 180661 h 361466"/>
                <a:gd name="connsiteX276" fmla="*/ 400795 w 977755"/>
                <a:gd name="connsiteY276" fmla="*/ 166385 h 361466"/>
                <a:gd name="connsiteX277" fmla="*/ 479098 w 977755"/>
                <a:gd name="connsiteY277" fmla="*/ 164815 h 361466"/>
                <a:gd name="connsiteX278" fmla="*/ 492232 w 977755"/>
                <a:gd name="connsiteY278" fmla="*/ 171810 h 361466"/>
                <a:gd name="connsiteX279" fmla="*/ 494944 w 977755"/>
                <a:gd name="connsiteY279" fmla="*/ 180661 h 361466"/>
                <a:gd name="connsiteX280" fmla="*/ 493731 w 977755"/>
                <a:gd name="connsiteY280" fmla="*/ 186800 h 361466"/>
                <a:gd name="connsiteX281" fmla="*/ 492303 w 977755"/>
                <a:gd name="connsiteY281" fmla="*/ 189512 h 361466"/>
                <a:gd name="connsiteX282" fmla="*/ 490304 w 977755"/>
                <a:gd name="connsiteY282" fmla="*/ 191939 h 361466"/>
                <a:gd name="connsiteX283" fmla="*/ 479098 w 977755"/>
                <a:gd name="connsiteY283" fmla="*/ 196579 h 361466"/>
                <a:gd name="connsiteX284" fmla="*/ 475886 w 977755"/>
                <a:gd name="connsiteY284" fmla="*/ 196222 h 361466"/>
                <a:gd name="connsiteX285" fmla="*/ 467891 w 977755"/>
                <a:gd name="connsiteY285" fmla="*/ 191939 h 361466"/>
                <a:gd name="connsiteX286" fmla="*/ 465964 w 977755"/>
                <a:gd name="connsiteY286" fmla="*/ 189584 h 361466"/>
                <a:gd name="connsiteX287" fmla="*/ 464536 w 977755"/>
                <a:gd name="connsiteY287" fmla="*/ 186871 h 361466"/>
                <a:gd name="connsiteX288" fmla="*/ 463608 w 977755"/>
                <a:gd name="connsiteY288" fmla="*/ 183873 h 361466"/>
                <a:gd name="connsiteX289" fmla="*/ 463323 w 977755"/>
                <a:gd name="connsiteY289" fmla="*/ 180661 h 361466"/>
                <a:gd name="connsiteX290" fmla="*/ 463608 w 977755"/>
                <a:gd name="connsiteY290" fmla="*/ 177449 h 361466"/>
                <a:gd name="connsiteX291" fmla="*/ 465964 w 977755"/>
                <a:gd name="connsiteY291" fmla="*/ 171810 h 361466"/>
                <a:gd name="connsiteX292" fmla="*/ 467891 w 977755"/>
                <a:gd name="connsiteY292" fmla="*/ 169455 h 361466"/>
                <a:gd name="connsiteX293" fmla="*/ 475886 w 977755"/>
                <a:gd name="connsiteY293" fmla="*/ 165172 h 361466"/>
                <a:gd name="connsiteX294" fmla="*/ 479098 w 977755"/>
                <a:gd name="connsiteY294" fmla="*/ 164815 h 361466"/>
                <a:gd name="connsiteX295" fmla="*/ 636061 w 977755"/>
                <a:gd name="connsiteY295" fmla="*/ 161317 h 361466"/>
                <a:gd name="connsiteX296" fmla="*/ 652193 w 977755"/>
                <a:gd name="connsiteY296" fmla="*/ 169883 h 361466"/>
                <a:gd name="connsiteX297" fmla="*/ 655476 w 977755"/>
                <a:gd name="connsiteY297" fmla="*/ 180732 h 361466"/>
                <a:gd name="connsiteX298" fmla="*/ 653977 w 977755"/>
                <a:gd name="connsiteY298" fmla="*/ 188298 h 361466"/>
                <a:gd name="connsiteX299" fmla="*/ 652193 w 977755"/>
                <a:gd name="connsiteY299" fmla="*/ 191582 h 361466"/>
                <a:gd name="connsiteX300" fmla="*/ 649766 w 977755"/>
                <a:gd name="connsiteY300" fmla="*/ 194437 h 361466"/>
                <a:gd name="connsiteX301" fmla="*/ 636061 w 977755"/>
                <a:gd name="connsiteY301" fmla="*/ 200148 h 361466"/>
                <a:gd name="connsiteX302" fmla="*/ 632135 w 977755"/>
                <a:gd name="connsiteY302" fmla="*/ 199719 h 361466"/>
                <a:gd name="connsiteX303" fmla="*/ 622356 w 977755"/>
                <a:gd name="connsiteY303" fmla="*/ 194437 h 361466"/>
                <a:gd name="connsiteX304" fmla="*/ 620001 w 977755"/>
                <a:gd name="connsiteY304" fmla="*/ 191582 h 361466"/>
                <a:gd name="connsiteX305" fmla="*/ 618216 w 977755"/>
                <a:gd name="connsiteY305" fmla="*/ 188298 h 361466"/>
                <a:gd name="connsiteX306" fmla="*/ 617074 w 977755"/>
                <a:gd name="connsiteY306" fmla="*/ 184658 h 361466"/>
                <a:gd name="connsiteX307" fmla="*/ 616646 w 977755"/>
                <a:gd name="connsiteY307" fmla="*/ 180732 h 361466"/>
                <a:gd name="connsiteX308" fmla="*/ 617074 w 977755"/>
                <a:gd name="connsiteY308" fmla="*/ 176806 h 361466"/>
                <a:gd name="connsiteX309" fmla="*/ 620001 w 977755"/>
                <a:gd name="connsiteY309" fmla="*/ 169883 h 361466"/>
                <a:gd name="connsiteX310" fmla="*/ 622356 w 977755"/>
                <a:gd name="connsiteY310" fmla="*/ 167027 h 361466"/>
                <a:gd name="connsiteX311" fmla="*/ 632135 w 977755"/>
                <a:gd name="connsiteY311" fmla="*/ 161745 h 361466"/>
                <a:gd name="connsiteX312" fmla="*/ 636061 w 977755"/>
                <a:gd name="connsiteY312" fmla="*/ 161317 h 361466"/>
                <a:gd name="connsiteX313" fmla="*/ 714579 w 977755"/>
                <a:gd name="connsiteY313" fmla="*/ 159247 h 361466"/>
                <a:gd name="connsiteX314" fmla="*/ 736064 w 977755"/>
                <a:gd name="connsiteY314" fmla="*/ 180732 h 361466"/>
                <a:gd name="connsiteX315" fmla="*/ 734351 w 977755"/>
                <a:gd name="connsiteY315" fmla="*/ 189084 h 361466"/>
                <a:gd name="connsiteX316" fmla="*/ 729854 w 977755"/>
                <a:gd name="connsiteY316" fmla="*/ 195936 h 361466"/>
                <a:gd name="connsiteX317" fmla="*/ 714651 w 977755"/>
                <a:gd name="connsiteY317" fmla="*/ 202218 h 361466"/>
                <a:gd name="connsiteX318" fmla="*/ 699447 w 977755"/>
                <a:gd name="connsiteY318" fmla="*/ 195936 h 361466"/>
                <a:gd name="connsiteX319" fmla="*/ 694807 w 977755"/>
                <a:gd name="connsiteY319" fmla="*/ 189084 h 361466"/>
                <a:gd name="connsiteX320" fmla="*/ 693094 w 977755"/>
                <a:gd name="connsiteY320" fmla="*/ 180732 h 361466"/>
                <a:gd name="connsiteX321" fmla="*/ 714579 w 977755"/>
                <a:gd name="connsiteY321" fmla="*/ 159247 h 361466"/>
                <a:gd name="connsiteX322" fmla="*/ 871470 w 977755"/>
                <a:gd name="connsiteY322" fmla="*/ 154322 h 361466"/>
                <a:gd name="connsiteX323" fmla="*/ 897881 w 977755"/>
                <a:gd name="connsiteY323" fmla="*/ 180732 h 361466"/>
                <a:gd name="connsiteX324" fmla="*/ 895811 w 977755"/>
                <a:gd name="connsiteY324" fmla="*/ 191011 h 361466"/>
                <a:gd name="connsiteX325" fmla="*/ 890172 w 977755"/>
                <a:gd name="connsiteY325" fmla="*/ 199434 h 361466"/>
                <a:gd name="connsiteX326" fmla="*/ 871470 w 977755"/>
                <a:gd name="connsiteY326" fmla="*/ 207143 h 361466"/>
                <a:gd name="connsiteX327" fmla="*/ 852769 w 977755"/>
                <a:gd name="connsiteY327" fmla="*/ 199434 h 361466"/>
                <a:gd name="connsiteX328" fmla="*/ 847130 w 977755"/>
                <a:gd name="connsiteY328" fmla="*/ 191011 h 361466"/>
                <a:gd name="connsiteX329" fmla="*/ 845060 w 977755"/>
                <a:gd name="connsiteY329" fmla="*/ 180732 h 361466"/>
                <a:gd name="connsiteX330" fmla="*/ 871470 w 977755"/>
                <a:gd name="connsiteY330" fmla="*/ 154322 h 361466"/>
                <a:gd name="connsiteX331" fmla="*/ 126198 w 977755"/>
                <a:gd name="connsiteY331" fmla="*/ 131481 h 361466"/>
                <a:gd name="connsiteX332" fmla="*/ 136191 w 977755"/>
                <a:gd name="connsiteY332" fmla="*/ 141474 h 361466"/>
                <a:gd name="connsiteX333" fmla="*/ 126198 w 977755"/>
                <a:gd name="connsiteY333" fmla="*/ 151467 h 361466"/>
                <a:gd name="connsiteX334" fmla="*/ 116205 w 977755"/>
                <a:gd name="connsiteY334" fmla="*/ 141474 h 361466"/>
                <a:gd name="connsiteX335" fmla="*/ 126198 w 977755"/>
                <a:gd name="connsiteY335" fmla="*/ 131481 h 361466"/>
                <a:gd name="connsiteX336" fmla="*/ 204644 w 977755"/>
                <a:gd name="connsiteY336" fmla="*/ 130410 h 361466"/>
                <a:gd name="connsiteX337" fmla="*/ 215708 w 977755"/>
                <a:gd name="connsiteY337" fmla="*/ 141474 h 361466"/>
                <a:gd name="connsiteX338" fmla="*/ 204644 w 977755"/>
                <a:gd name="connsiteY338" fmla="*/ 152538 h 361466"/>
                <a:gd name="connsiteX339" fmla="*/ 193580 w 977755"/>
                <a:gd name="connsiteY339" fmla="*/ 141474 h 361466"/>
                <a:gd name="connsiteX340" fmla="*/ 204644 w 977755"/>
                <a:gd name="connsiteY340" fmla="*/ 130410 h 361466"/>
                <a:gd name="connsiteX341" fmla="*/ 361536 w 977755"/>
                <a:gd name="connsiteY341" fmla="*/ 127912 h 361466"/>
                <a:gd name="connsiteX342" fmla="*/ 375098 w 977755"/>
                <a:gd name="connsiteY342" fmla="*/ 141474 h 361466"/>
                <a:gd name="connsiteX343" fmla="*/ 361536 w 977755"/>
                <a:gd name="connsiteY343" fmla="*/ 155036 h 361466"/>
                <a:gd name="connsiteX344" fmla="*/ 347974 w 977755"/>
                <a:gd name="connsiteY344" fmla="*/ 141474 h 361466"/>
                <a:gd name="connsiteX345" fmla="*/ 361536 w 977755"/>
                <a:gd name="connsiteY345" fmla="*/ 127912 h 361466"/>
                <a:gd name="connsiteX346" fmla="*/ 440054 w 977755"/>
                <a:gd name="connsiteY346" fmla="*/ 126484 h 361466"/>
                <a:gd name="connsiteX347" fmla="*/ 455043 w 977755"/>
                <a:gd name="connsiteY347" fmla="*/ 141474 h 361466"/>
                <a:gd name="connsiteX348" fmla="*/ 440054 w 977755"/>
                <a:gd name="connsiteY348" fmla="*/ 156463 h 361466"/>
                <a:gd name="connsiteX349" fmla="*/ 425064 w 977755"/>
                <a:gd name="connsiteY349" fmla="*/ 141474 h 361466"/>
                <a:gd name="connsiteX350" fmla="*/ 440054 w 977755"/>
                <a:gd name="connsiteY350" fmla="*/ 126484 h 361466"/>
                <a:gd name="connsiteX351" fmla="*/ 596946 w 977755"/>
                <a:gd name="connsiteY351" fmla="*/ 123058 h 361466"/>
                <a:gd name="connsiteX352" fmla="*/ 615362 w 977755"/>
                <a:gd name="connsiteY352" fmla="*/ 141474 h 361466"/>
                <a:gd name="connsiteX353" fmla="*/ 596946 w 977755"/>
                <a:gd name="connsiteY353" fmla="*/ 159890 h 361466"/>
                <a:gd name="connsiteX354" fmla="*/ 578530 w 977755"/>
                <a:gd name="connsiteY354" fmla="*/ 141474 h 361466"/>
                <a:gd name="connsiteX355" fmla="*/ 596946 w 977755"/>
                <a:gd name="connsiteY355" fmla="*/ 123058 h 361466"/>
                <a:gd name="connsiteX356" fmla="*/ 675321 w 977755"/>
                <a:gd name="connsiteY356" fmla="*/ 121059 h 361466"/>
                <a:gd name="connsiteX357" fmla="*/ 695735 w 977755"/>
                <a:gd name="connsiteY357" fmla="*/ 141474 h 361466"/>
                <a:gd name="connsiteX358" fmla="*/ 675321 w 977755"/>
                <a:gd name="connsiteY358" fmla="*/ 161888 h 361466"/>
                <a:gd name="connsiteX359" fmla="*/ 654906 w 977755"/>
                <a:gd name="connsiteY359" fmla="*/ 141474 h 361466"/>
                <a:gd name="connsiteX360" fmla="*/ 675321 w 977755"/>
                <a:gd name="connsiteY360" fmla="*/ 121059 h 361466"/>
                <a:gd name="connsiteX361" fmla="*/ 832283 w 977755"/>
                <a:gd name="connsiteY361" fmla="*/ 116348 h 361466"/>
                <a:gd name="connsiteX362" fmla="*/ 857337 w 977755"/>
                <a:gd name="connsiteY362" fmla="*/ 141474 h 361466"/>
                <a:gd name="connsiteX363" fmla="*/ 832283 w 977755"/>
                <a:gd name="connsiteY363" fmla="*/ 166528 h 361466"/>
                <a:gd name="connsiteX364" fmla="*/ 807229 w 977755"/>
                <a:gd name="connsiteY364" fmla="*/ 141474 h 361466"/>
                <a:gd name="connsiteX365" fmla="*/ 832283 w 977755"/>
                <a:gd name="connsiteY365" fmla="*/ 116348 h 361466"/>
                <a:gd name="connsiteX366" fmla="*/ 910730 w 977755"/>
                <a:gd name="connsiteY366" fmla="*/ 113636 h 361466"/>
                <a:gd name="connsiteX367" fmla="*/ 938496 w 977755"/>
                <a:gd name="connsiteY367" fmla="*/ 141474 h 361466"/>
                <a:gd name="connsiteX368" fmla="*/ 930397 w 977755"/>
                <a:gd name="connsiteY368" fmla="*/ 161004 h 361466"/>
                <a:gd name="connsiteX369" fmla="*/ 949989 w 977755"/>
                <a:gd name="connsiteY369" fmla="*/ 152895 h 361466"/>
                <a:gd name="connsiteX370" fmla="*/ 977755 w 977755"/>
                <a:gd name="connsiteY370" fmla="*/ 180662 h 361466"/>
                <a:gd name="connsiteX371" fmla="*/ 975542 w 977755"/>
                <a:gd name="connsiteY371" fmla="*/ 191511 h 361466"/>
                <a:gd name="connsiteX372" fmla="*/ 969618 w 977755"/>
                <a:gd name="connsiteY372" fmla="*/ 200362 h 361466"/>
                <a:gd name="connsiteX373" fmla="*/ 949989 w 977755"/>
                <a:gd name="connsiteY373" fmla="*/ 208500 h 361466"/>
                <a:gd name="connsiteX374" fmla="*/ 930410 w 977755"/>
                <a:gd name="connsiteY374" fmla="*/ 200383 h 361466"/>
                <a:gd name="connsiteX375" fmla="*/ 938496 w 977755"/>
                <a:gd name="connsiteY375" fmla="*/ 219920 h 361466"/>
                <a:gd name="connsiteX376" fmla="*/ 910730 w 977755"/>
                <a:gd name="connsiteY376" fmla="*/ 247758 h 361466"/>
                <a:gd name="connsiteX377" fmla="*/ 882963 w 977755"/>
                <a:gd name="connsiteY377" fmla="*/ 219920 h 361466"/>
                <a:gd name="connsiteX378" fmla="*/ 910730 w 977755"/>
                <a:gd name="connsiteY378" fmla="*/ 192153 h 361466"/>
                <a:gd name="connsiteX379" fmla="*/ 930281 w 977755"/>
                <a:gd name="connsiteY379" fmla="*/ 200246 h 361466"/>
                <a:gd name="connsiteX380" fmla="*/ 924435 w 977755"/>
                <a:gd name="connsiteY380" fmla="*/ 191511 h 361466"/>
                <a:gd name="connsiteX381" fmla="*/ 922222 w 977755"/>
                <a:gd name="connsiteY381" fmla="*/ 180662 h 361466"/>
                <a:gd name="connsiteX382" fmla="*/ 930295 w 977755"/>
                <a:gd name="connsiteY382" fmla="*/ 161159 h 361466"/>
                <a:gd name="connsiteX383" fmla="*/ 910730 w 977755"/>
                <a:gd name="connsiteY383" fmla="*/ 169241 h 361466"/>
                <a:gd name="connsiteX384" fmla="*/ 882963 w 977755"/>
                <a:gd name="connsiteY384" fmla="*/ 141474 h 361466"/>
                <a:gd name="connsiteX385" fmla="*/ 910730 w 977755"/>
                <a:gd name="connsiteY385" fmla="*/ 113636 h 361466"/>
                <a:gd name="connsiteX386" fmla="*/ 86939 w 977755"/>
                <a:gd name="connsiteY386" fmla="*/ 92793 h 361466"/>
                <a:gd name="connsiteX387" fmla="*/ 96433 w 977755"/>
                <a:gd name="connsiteY387" fmla="*/ 102286 h 361466"/>
                <a:gd name="connsiteX388" fmla="*/ 86939 w 977755"/>
                <a:gd name="connsiteY388" fmla="*/ 111780 h 361466"/>
                <a:gd name="connsiteX389" fmla="*/ 77446 w 977755"/>
                <a:gd name="connsiteY389" fmla="*/ 102286 h 361466"/>
                <a:gd name="connsiteX390" fmla="*/ 86939 w 977755"/>
                <a:gd name="connsiteY390" fmla="*/ 92793 h 361466"/>
                <a:gd name="connsiteX391" fmla="*/ 165457 w 977755"/>
                <a:gd name="connsiteY391" fmla="*/ 91794 h 361466"/>
                <a:gd name="connsiteX392" fmla="*/ 174165 w 977755"/>
                <a:gd name="connsiteY392" fmla="*/ 96434 h 361466"/>
                <a:gd name="connsiteX393" fmla="*/ 175950 w 977755"/>
                <a:gd name="connsiteY393" fmla="*/ 102287 h 361466"/>
                <a:gd name="connsiteX394" fmla="*/ 174165 w 977755"/>
                <a:gd name="connsiteY394" fmla="*/ 108140 h 361466"/>
                <a:gd name="connsiteX395" fmla="*/ 165457 w 977755"/>
                <a:gd name="connsiteY395" fmla="*/ 112922 h 361466"/>
                <a:gd name="connsiteX396" fmla="*/ 163315 w 977755"/>
                <a:gd name="connsiteY396" fmla="*/ 112708 h 361466"/>
                <a:gd name="connsiteX397" fmla="*/ 158033 w 977755"/>
                <a:gd name="connsiteY397" fmla="*/ 109853 h 361466"/>
                <a:gd name="connsiteX398" fmla="*/ 156748 w 977755"/>
                <a:gd name="connsiteY398" fmla="*/ 108283 h 361466"/>
                <a:gd name="connsiteX399" fmla="*/ 155178 w 977755"/>
                <a:gd name="connsiteY399" fmla="*/ 104500 h 361466"/>
                <a:gd name="connsiteX400" fmla="*/ 154964 w 977755"/>
                <a:gd name="connsiteY400" fmla="*/ 102358 h 361466"/>
                <a:gd name="connsiteX401" fmla="*/ 155178 w 977755"/>
                <a:gd name="connsiteY401" fmla="*/ 100217 h 361466"/>
                <a:gd name="connsiteX402" fmla="*/ 156748 w 977755"/>
                <a:gd name="connsiteY402" fmla="*/ 96434 h 361466"/>
                <a:gd name="connsiteX403" fmla="*/ 158033 w 977755"/>
                <a:gd name="connsiteY403" fmla="*/ 94863 h 361466"/>
                <a:gd name="connsiteX404" fmla="*/ 163315 w 977755"/>
                <a:gd name="connsiteY404" fmla="*/ 92008 h 361466"/>
                <a:gd name="connsiteX405" fmla="*/ 165457 w 977755"/>
                <a:gd name="connsiteY405" fmla="*/ 91794 h 361466"/>
                <a:gd name="connsiteX406" fmla="*/ 322349 w 977755"/>
                <a:gd name="connsiteY406" fmla="*/ 89367 h 361466"/>
                <a:gd name="connsiteX407" fmla="*/ 329559 w 977755"/>
                <a:gd name="connsiteY407" fmla="*/ 91580 h 361466"/>
                <a:gd name="connsiteX408" fmla="*/ 335198 w 977755"/>
                <a:gd name="connsiteY408" fmla="*/ 102287 h 361466"/>
                <a:gd name="connsiteX409" fmla="*/ 329559 w 977755"/>
                <a:gd name="connsiteY409" fmla="*/ 112994 h 361466"/>
                <a:gd name="connsiteX410" fmla="*/ 322349 w 977755"/>
                <a:gd name="connsiteY410" fmla="*/ 115206 h 361466"/>
                <a:gd name="connsiteX411" fmla="*/ 319780 w 977755"/>
                <a:gd name="connsiteY411" fmla="*/ 114921 h 361466"/>
                <a:gd name="connsiteX412" fmla="*/ 309501 w 977755"/>
                <a:gd name="connsiteY412" fmla="*/ 102287 h 361466"/>
                <a:gd name="connsiteX413" fmla="*/ 319780 w 977755"/>
                <a:gd name="connsiteY413" fmla="*/ 89653 h 361466"/>
                <a:gd name="connsiteX414" fmla="*/ 322349 w 977755"/>
                <a:gd name="connsiteY414" fmla="*/ 89367 h 361466"/>
                <a:gd name="connsiteX415" fmla="*/ 400795 w 977755"/>
                <a:gd name="connsiteY415" fmla="*/ 88011 h 361466"/>
                <a:gd name="connsiteX416" fmla="*/ 415071 w 977755"/>
                <a:gd name="connsiteY416" fmla="*/ 102287 h 361466"/>
                <a:gd name="connsiteX417" fmla="*/ 400795 w 977755"/>
                <a:gd name="connsiteY417" fmla="*/ 116563 h 361466"/>
                <a:gd name="connsiteX418" fmla="*/ 386519 w 977755"/>
                <a:gd name="connsiteY418" fmla="*/ 102287 h 361466"/>
                <a:gd name="connsiteX419" fmla="*/ 400795 w 977755"/>
                <a:gd name="connsiteY419" fmla="*/ 88011 h 361466"/>
                <a:gd name="connsiteX420" fmla="*/ 557687 w 977755"/>
                <a:gd name="connsiteY420" fmla="*/ 84798 h 361466"/>
                <a:gd name="connsiteX421" fmla="*/ 575175 w 977755"/>
                <a:gd name="connsiteY421" fmla="*/ 102286 h 361466"/>
                <a:gd name="connsiteX422" fmla="*/ 557687 w 977755"/>
                <a:gd name="connsiteY422" fmla="*/ 119774 h 361466"/>
                <a:gd name="connsiteX423" fmla="*/ 540199 w 977755"/>
                <a:gd name="connsiteY423" fmla="*/ 102286 h 361466"/>
                <a:gd name="connsiteX424" fmla="*/ 557687 w 977755"/>
                <a:gd name="connsiteY424" fmla="*/ 84798 h 361466"/>
                <a:gd name="connsiteX425" fmla="*/ 636061 w 977755"/>
                <a:gd name="connsiteY425" fmla="*/ 82871 h 361466"/>
                <a:gd name="connsiteX426" fmla="*/ 652193 w 977755"/>
                <a:gd name="connsiteY426" fmla="*/ 91437 h 361466"/>
                <a:gd name="connsiteX427" fmla="*/ 655476 w 977755"/>
                <a:gd name="connsiteY427" fmla="*/ 102286 h 361466"/>
                <a:gd name="connsiteX428" fmla="*/ 652193 w 977755"/>
                <a:gd name="connsiteY428" fmla="*/ 113136 h 361466"/>
                <a:gd name="connsiteX429" fmla="*/ 636061 w 977755"/>
                <a:gd name="connsiteY429" fmla="*/ 121702 h 361466"/>
                <a:gd name="connsiteX430" fmla="*/ 632135 w 977755"/>
                <a:gd name="connsiteY430" fmla="*/ 121273 h 361466"/>
                <a:gd name="connsiteX431" fmla="*/ 622356 w 977755"/>
                <a:gd name="connsiteY431" fmla="*/ 115991 h 361466"/>
                <a:gd name="connsiteX432" fmla="*/ 620001 w 977755"/>
                <a:gd name="connsiteY432" fmla="*/ 113136 h 361466"/>
                <a:gd name="connsiteX433" fmla="*/ 617074 w 977755"/>
                <a:gd name="connsiteY433" fmla="*/ 106212 h 361466"/>
                <a:gd name="connsiteX434" fmla="*/ 616646 w 977755"/>
                <a:gd name="connsiteY434" fmla="*/ 102286 h 361466"/>
                <a:gd name="connsiteX435" fmla="*/ 617074 w 977755"/>
                <a:gd name="connsiteY435" fmla="*/ 98360 h 361466"/>
                <a:gd name="connsiteX436" fmla="*/ 620001 w 977755"/>
                <a:gd name="connsiteY436" fmla="*/ 91437 h 361466"/>
                <a:gd name="connsiteX437" fmla="*/ 622356 w 977755"/>
                <a:gd name="connsiteY437" fmla="*/ 88581 h 361466"/>
                <a:gd name="connsiteX438" fmla="*/ 632135 w 977755"/>
                <a:gd name="connsiteY438" fmla="*/ 83299 h 361466"/>
                <a:gd name="connsiteX439" fmla="*/ 636061 w 977755"/>
                <a:gd name="connsiteY439" fmla="*/ 82871 h 361466"/>
                <a:gd name="connsiteX440" fmla="*/ 793025 w 977755"/>
                <a:gd name="connsiteY440" fmla="*/ 78446 h 361466"/>
                <a:gd name="connsiteX441" fmla="*/ 806373 w 977755"/>
                <a:gd name="connsiteY441" fmla="*/ 82515 h 361466"/>
                <a:gd name="connsiteX442" fmla="*/ 816865 w 977755"/>
                <a:gd name="connsiteY442" fmla="*/ 102287 h 361466"/>
                <a:gd name="connsiteX443" fmla="*/ 806373 w 977755"/>
                <a:gd name="connsiteY443" fmla="*/ 122059 h 361466"/>
                <a:gd name="connsiteX444" fmla="*/ 793025 w 977755"/>
                <a:gd name="connsiteY444" fmla="*/ 126128 h 361466"/>
                <a:gd name="connsiteX445" fmla="*/ 788242 w 977755"/>
                <a:gd name="connsiteY445" fmla="*/ 125628 h 361466"/>
                <a:gd name="connsiteX446" fmla="*/ 769184 w 977755"/>
                <a:gd name="connsiteY446" fmla="*/ 102287 h 361466"/>
                <a:gd name="connsiteX447" fmla="*/ 788242 w 977755"/>
                <a:gd name="connsiteY447" fmla="*/ 78946 h 361466"/>
                <a:gd name="connsiteX448" fmla="*/ 793025 w 977755"/>
                <a:gd name="connsiteY448" fmla="*/ 78446 h 361466"/>
                <a:gd name="connsiteX449" fmla="*/ 871470 w 977755"/>
                <a:gd name="connsiteY449" fmla="*/ 75876 h 361466"/>
                <a:gd name="connsiteX450" fmla="*/ 897881 w 977755"/>
                <a:gd name="connsiteY450" fmla="*/ 102286 h 361466"/>
                <a:gd name="connsiteX451" fmla="*/ 871470 w 977755"/>
                <a:gd name="connsiteY451" fmla="*/ 128697 h 361466"/>
                <a:gd name="connsiteX452" fmla="*/ 845060 w 977755"/>
                <a:gd name="connsiteY452" fmla="*/ 102286 h 361466"/>
                <a:gd name="connsiteX453" fmla="*/ 871470 w 977755"/>
                <a:gd name="connsiteY453" fmla="*/ 75876 h 361466"/>
                <a:gd name="connsiteX454" fmla="*/ 47753 w 977755"/>
                <a:gd name="connsiteY454" fmla="*/ 54034 h 361466"/>
                <a:gd name="connsiteX455" fmla="*/ 56747 w 977755"/>
                <a:gd name="connsiteY455" fmla="*/ 63028 h 361466"/>
                <a:gd name="connsiteX456" fmla="*/ 47753 w 977755"/>
                <a:gd name="connsiteY456" fmla="*/ 72022 h 361466"/>
                <a:gd name="connsiteX457" fmla="*/ 38759 w 977755"/>
                <a:gd name="connsiteY457" fmla="*/ 63028 h 361466"/>
                <a:gd name="connsiteX458" fmla="*/ 47753 w 977755"/>
                <a:gd name="connsiteY458" fmla="*/ 54034 h 361466"/>
                <a:gd name="connsiteX459" fmla="*/ 126198 w 977755"/>
                <a:gd name="connsiteY459" fmla="*/ 53035 h 361466"/>
                <a:gd name="connsiteX460" fmla="*/ 136191 w 977755"/>
                <a:gd name="connsiteY460" fmla="*/ 63028 h 361466"/>
                <a:gd name="connsiteX461" fmla="*/ 126198 w 977755"/>
                <a:gd name="connsiteY461" fmla="*/ 73021 h 361466"/>
                <a:gd name="connsiteX462" fmla="*/ 116205 w 977755"/>
                <a:gd name="connsiteY462" fmla="*/ 63028 h 361466"/>
                <a:gd name="connsiteX463" fmla="*/ 126198 w 977755"/>
                <a:gd name="connsiteY463" fmla="*/ 53035 h 361466"/>
                <a:gd name="connsiteX464" fmla="*/ 283162 w 977755"/>
                <a:gd name="connsiteY464" fmla="*/ 50822 h 361466"/>
                <a:gd name="connsiteX465" fmla="*/ 295368 w 977755"/>
                <a:gd name="connsiteY465" fmla="*/ 63028 h 361466"/>
                <a:gd name="connsiteX466" fmla="*/ 283162 w 977755"/>
                <a:gd name="connsiteY466" fmla="*/ 75234 h 361466"/>
                <a:gd name="connsiteX467" fmla="*/ 270956 w 977755"/>
                <a:gd name="connsiteY467" fmla="*/ 63028 h 361466"/>
                <a:gd name="connsiteX468" fmla="*/ 283162 w 977755"/>
                <a:gd name="connsiteY468" fmla="*/ 50822 h 361466"/>
                <a:gd name="connsiteX469" fmla="*/ 361536 w 977755"/>
                <a:gd name="connsiteY469" fmla="*/ 49466 h 361466"/>
                <a:gd name="connsiteX470" fmla="*/ 375098 w 977755"/>
                <a:gd name="connsiteY470" fmla="*/ 63028 h 361466"/>
                <a:gd name="connsiteX471" fmla="*/ 361536 w 977755"/>
                <a:gd name="connsiteY471" fmla="*/ 76590 h 361466"/>
                <a:gd name="connsiteX472" fmla="*/ 347974 w 977755"/>
                <a:gd name="connsiteY472" fmla="*/ 63028 h 361466"/>
                <a:gd name="connsiteX473" fmla="*/ 361536 w 977755"/>
                <a:gd name="connsiteY473" fmla="*/ 49466 h 361466"/>
                <a:gd name="connsiteX474" fmla="*/ 518428 w 977755"/>
                <a:gd name="connsiteY474" fmla="*/ 46396 h 361466"/>
                <a:gd name="connsiteX475" fmla="*/ 535060 w 977755"/>
                <a:gd name="connsiteY475" fmla="*/ 63027 h 361466"/>
                <a:gd name="connsiteX476" fmla="*/ 518428 w 977755"/>
                <a:gd name="connsiteY476" fmla="*/ 79659 h 361466"/>
                <a:gd name="connsiteX477" fmla="*/ 501797 w 977755"/>
                <a:gd name="connsiteY477" fmla="*/ 63027 h 361466"/>
                <a:gd name="connsiteX478" fmla="*/ 518428 w 977755"/>
                <a:gd name="connsiteY478" fmla="*/ 46396 h 361466"/>
                <a:gd name="connsiteX479" fmla="*/ 596946 w 977755"/>
                <a:gd name="connsiteY479" fmla="*/ 44612 h 361466"/>
                <a:gd name="connsiteX480" fmla="*/ 615362 w 977755"/>
                <a:gd name="connsiteY480" fmla="*/ 63028 h 361466"/>
                <a:gd name="connsiteX481" fmla="*/ 596946 w 977755"/>
                <a:gd name="connsiteY481" fmla="*/ 81444 h 361466"/>
                <a:gd name="connsiteX482" fmla="*/ 578530 w 977755"/>
                <a:gd name="connsiteY482" fmla="*/ 63028 h 361466"/>
                <a:gd name="connsiteX483" fmla="*/ 596946 w 977755"/>
                <a:gd name="connsiteY483" fmla="*/ 44612 h 361466"/>
                <a:gd name="connsiteX484" fmla="*/ 753766 w 977755"/>
                <a:gd name="connsiteY484" fmla="*/ 40400 h 361466"/>
                <a:gd name="connsiteX485" fmla="*/ 776394 w 977755"/>
                <a:gd name="connsiteY485" fmla="*/ 63027 h 361466"/>
                <a:gd name="connsiteX486" fmla="*/ 753766 w 977755"/>
                <a:gd name="connsiteY486" fmla="*/ 85655 h 361466"/>
                <a:gd name="connsiteX487" fmla="*/ 731139 w 977755"/>
                <a:gd name="connsiteY487" fmla="*/ 63027 h 361466"/>
                <a:gd name="connsiteX488" fmla="*/ 753766 w 977755"/>
                <a:gd name="connsiteY488" fmla="*/ 40400 h 361466"/>
                <a:gd name="connsiteX489" fmla="*/ 832283 w 977755"/>
                <a:gd name="connsiteY489" fmla="*/ 37973 h 361466"/>
                <a:gd name="connsiteX490" fmla="*/ 857337 w 977755"/>
                <a:gd name="connsiteY490" fmla="*/ 63027 h 361466"/>
                <a:gd name="connsiteX491" fmla="*/ 832283 w 977755"/>
                <a:gd name="connsiteY491" fmla="*/ 88153 h 361466"/>
                <a:gd name="connsiteX492" fmla="*/ 807229 w 977755"/>
                <a:gd name="connsiteY492" fmla="*/ 63027 h 361466"/>
                <a:gd name="connsiteX493" fmla="*/ 832283 w 977755"/>
                <a:gd name="connsiteY493" fmla="*/ 37973 h 361466"/>
                <a:gd name="connsiteX494" fmla="*/ 8566 w 977755"/>
                <a:gd name="connsiteY494" fmla="*/ 15275 h 361466"/>
                <a:gd name="connsiteX495" fmla="*/ 15632 w 977755"/>
                <a:gd name="connsiteY495" fmla="*/ 19058 h 361466"/>
                <a:gd name="connsiteX496" fmla="*/ 17060 w 977755"/>
                <a:gd name="connsiteY496" fmla="*/ 23841 h 361466"/>
                <a:gd name="connsiteX497" fmla="*/ 16917 w 977755"/>
                <a:gd name="connsiteY497" fmla="*/ 25554 h 361466"/>
                <a:gd name="connsiteX498" fmla="*/ 15632 w 977755"/>
                <a:gd name="connsiteY498" fmla="*/ 28623 h 361466"/>
                <a:gd name="connsiteX499" fmla="*/ 8566 w 977755"/>
                <a:gd name="connsiteY499" fmla="*/ 32406 h 361466"/>
                <a:gd name="connsiteX500" fmla="*/ 6852 w 977755"/>
                <a:gd name="connsiteY500" fmla="*/ 32192 h 361466"/>
                <a:gd name="connsiteX501" fmla="*/ 2498 w 977755"/>
                <a:gd name="connsiteY501" fmla="*/ 29836 h 361466"/>
                <a:gd name="connsiteX502" fmla="*/ 1428 w 977755"/>
                <a:gd name="connsiteY502" fmla="*/ 28623 h 361466"/>
                <a:gd name="connsiteX503" fmla="*/ 143 w 977755"/>
                <a:gd name="connsiteY503" fmla="*/ 25554 h 361466"/>
                <a:gd name="connsiteX504" fmla="*/ 0 w 977755"/>
                <a:gd name="connsiteY504" fmla="*/ 23841 h 361466"/>
                <a:gd name="connsiteX505" fmla="*/ 143 w 977755"/>
                <a:gd name="connsiteY505" fmla="*/ 22127 h 361466"/>
                <a:gd name="connsiteX506" fmla="*/ 1428 w 977755"/>
                <a:gd name="connsiteY506" fmla="*/ 19058 h 361466"/>
                <a:gd name="connsiteX507" fmla="*/ 2498 w 977755"/>
                <a:gd name="connsiteY507" fmla="*/ 17773 h 361466"/>
                <a:gd name="connsiteX508" fmla="*/ 6852 w 977755"/>
                <a:gd name="connsiteY508" fmla="*/ 15418 h 361466"/>
                <a:gd name="connsiteX509" fmla="*/ 8566 w 977755"/>
                <a:gd name="connsiteY509" fmla="*/ 15275 h 361466"/>
                <a:gd name="connsiteX510" fmla="*/ 87011 w 977755"/>
                <a:gd name="connsiteY510" fmla="*/ 14347 h 361466"/>
                <a:gd name="connsiteX511" fmla="*/ 96505 w 977755"/>
                <a:gd name="connsiteY511" fmla="*/ 23840 h 361466"/>
                <a:gd name="connsiteX512" fmla="*/ 96291 w 977755"/>
                <a:gd name="connsiteY512" fmla="*/ 25768 h 361466"/>
                <a:gd name="connsiteX513" fmla="*/ 87011 w 977755"/>
                <a:gd name="connsiteY513" fmla="*/ 33334 h 361466"/>
                <a:gd name="connsiteX514" fmla="*/ 77732 w 977755"/>
                <a:gd name="connsiteY514" fmla="*/ 25768 h 361466"/>
                <a:gd name="connsiteX515" fmla="*/ 77518 w 977755"/>
                <a:gd name="connsiteY515" fmla="*/ 23840 h 361466"/>
                <a:gd name="connsiteX516" fmla="*/ 87011 w 977755"/>
                <a:gd name="connsiteY516" fmla="*/ 14347 h 361466"/>
                <a:gd name="connsiteX517" fmla="*/ 243832 w 977755"/>
                <a:gd name="connsiteY517" fmla="*/ 12205 h 361466"/>
                <a:gd name="connsiteX518" fmla="*/ 255467 w 977755"/>
                <a:gd name="connsiteY518" fmla="*/ 23840 h 361466"/>
                <a:gd name="connsiteX519" fmla="*/ 255253 w 977755"/>
                <a:gd name="connsiteY519" fmla="*/ 26195 h 361466"/>
                <a:gd name="connsiteX520" fmla="*/ 243832 w 977755"/>
                <a:gd name="connsiteY520" fmla="*/ 35475 h 361466"/>
                <a:gd name="connsiteX521" fmla="*/ 232411 w 977755"/>
                <a:gd name="connsiteY521" fmla="*/ 26195 h 361466"/>
                <a:gd name="connsiteX522" fmla="*/ 232197 w 977755"/>
                <a:gd name="connsiteY522" fmla="*/ 23840 h 361466"/>
                <a:gd name="connsiteX523" fmla="*/ 243832 w 977755"/>
                <a:gd name="connsiteY523" fmla="*/ 12205 h 361466"/>
                <a:gd name="connsiteX524" fmla="*/ 322349 w 977755"/>
                <a:gd name="connsiteY524" fmla="*/ 10921 h 361466"/>
                <a:gd name="connsiteX525" fmla="*/ 329559 w 977755"/>
                <a:gd name="connsiteY525" fmla="*/ 13134 h 361466"/>
                <a:gd name="connsiteX526" fmla="*/ 335198 w 977755"/>
                <a:gd name="connsiteY526" fmla="*/ 23841 h 361466"/>
                <a:gd name="connsiteX527" fmla="*/ 334912 w 977755"/>
                <a:gd name="connsiteY527" fmla="*/ 26410 h 361466"/>
                <a:gd name="connsiteX528" fmla="*/ 329559 w 977755"/>
                <a:gd name="connsiteY528" fmla="*/ 34476 h 361466"/>
                <a:gd name="connsiteX529" fmla="*/ 322349 w 977755"/>
                <a:gd name="connsiteY529" fmla="*/ 36689 h 361466"/>
                <a:gd name="connsiteX530" fmla="*/ 319780 w 977755"/>
                <a:gd name="connsiteY530" fmla="*/ 36404 h 361466"/>
                <a:gd name="connsiteX531" fmla="*/ 309787 w 977755"/>
                <a:gd name="connsiteY531" fmla="*/ 26410 h 361466"/>
                <a:gd name="connsiteX532" fmla="*/ 309501 w 977755"/>
                <a:gd name="connsiteY532" fmla="*/ 23841 h 361466"/>
                <a:gd name="connsiteX533" fmla="*/ 319780 w 977755"/>
                <a:gd name="connsiteY533" fmla="*/ 11207 h 361466"/>
                <a:gd name="connsiteX534" fmla="*/ 322349 w 977755"/>
                <a:gd name="connsiteY534" fmla="*/ 10921 h 361466"/>
                <a:gd name="connsiteX535" fmla="*/ 479098 w 977755"/>
                <a:gd name="connsiteY535" fmla="*/ 7994 h 361466"/>
                <a:gd name="connsiteX536" fmla="*/ 492232 w 977755"/>
                <a:gd name="connsiteY536" fmla="*/ 14989 h 361466"/>
                <a:gd name="connsiteX537" fmla="*/ 494944 w 977755"/>
                <a:gd name="connsiteY537" fmla="*/ 23840 h 361466"/>
                <a:gd name="connsiteX538" fmla="*/ 494659 w 977755"/>
                <a:gd name="connsiteY538" fmla="*/ 27052 h 361466"/>
                <a:gd name="connsiteX539" fmla="*/ 492303 w 977755"/>
                <a:gd name="connsiteY539" fmla="*/ 32691 h 361466"/>
                <a:gd name="connsiteX540" fmla="*/ 479098 w 977755"/>
                <a:gd name="connsiteY540" fmla="*/ 39615 h 361466"/>
                <a:gd name="connsiteX541" fmla="*/ 475886 w 977755"/>
                <a:gd name="connsiteY541" fmla="*/ 39258 h 361466"/>
                <a:gd name="connsiteX542" fmla="*/ 467891 w 977755"/>
                <a:gd name="connsiteY542" fmla="*/ 34975 h 361466"/>
                <a:gd name="connsiteX543" fmla="*/ 465964 w 977755"/>
                <a:gd name="connsiteY543" fmla="*/ 32620 h 361466"/>
                <a:gd name="connsiteX544" fmla="*/ 463608 w 977755"/>
                <a:gd name="connsiteY544" fmla="*/ 26981 h 361466"/>
                <a:gd name="connsiteX545" fmla="*/ 463323 w 977755"/>
                <a:gd name="connsiteY545" fmla="*/ 23769 h 361466"/>
                <a:gd name="connsiteX546" fmla="*/ 463608 w 977755"/>
                <a:gd name="connsiteY546" fmla="*/ 20557 h 361466"/>
                <a:gd name="connsiteX547" fmla="*/ 465964 w 977755"/>
                <a:gd name="connsiteY547" fmla="*/ 14918 h 361466"/>
                <a:gd name="connsiteX548" fmla="*/ 467891 w 977755"/>
                <a:gd name="connsiteY548" fmla="*/ 12562 h 361466"/>
                <a:gd name="connsiteX549" fmla="*/ 475886 w 977755"/>
                <a:gd name="connsiteY549" fmla="*/ 8280 h 361466"/>
                <a:gd name="connsiteX550" fmla="*/ 479098 w 977755"/>
                <a:gd name="connsiteY550" fmla="*/ 7994 h 361466"/>
                <a:gd name="connsiteX551" fmla="*/ 557687 w 977755"/>
                <a:gd name="connsiteY551" fmla="*/ 6352 h 361466"/>
                <a:gd name="connsiteX552" fmla="*/ 575175 w 977755"/>
                <a:gd name="connsiteY552" fmla="*/ 23840 h 361466"/>
                <a:gd name="connsiteX553" fmla="*/ 574818 w 977755"/>
                <a:gd name="connsiteY553" fmla="*/ 27338 h 361466"/>
                <a:gd name="connsiteX554" fmla="*/ 557687 w 977755"/>
                <a:gd name="connsiteY554" fmla="*/ 41328 h 361466"/>
                <a:gd name="connsiteX555" fmla="*/ 540556 w 977755"/>
                <a:gd name="connsiteY555" fmla="*/ 27338 h 361466"/>
                <a:gd name="connsiteX556" fmla="*/ 540199 w 977755"/>
                <a:gd name="connsiteY556" fmla="*/ 23840 h 361466"/>
                <a:gd name="connsiteX557" fmla="*/ 557687 w 977755"/>
                <a:gd name="connsiteY557" fmla="*/ 6352 h 361466"/>
                <a:gd name="connsiteX558" fmla="*/ 714579 w 977755"/>
                <a:gd name="connsiteY558" fmla="*/ 2284 h 361466"/>
                <a:gd name="connsiteX559" fmla="*/ 736064 w 977755"/>
                <a:gd name="connsiteY559" fmla="*/ 23769 h 361466"/>
                <a:gd name="connsiteX560" fmla="*/ 735636 w 977755"/>
                <a:gd name="connsiteY560" fmla="*/ 28123 h 361466"/>
                <a:gd name="connsiteX561" fmla="*/ 714579 w 977755"/>
                <a:gd name="connsiteY561" fmla="*/ 45326 h 361466"/>
                <a:gd name="connsiteX562" fmla="*/ 693522 w 977755"/>
                <a:gd name="connsiteY562" fmla="*/ 28123 h 361466"/>
                <a:gd name="connsiteX563" fmla="*/ 693094 w 977755"/>
                <a:gd name="connsiteY563" fmla="*/ 23769 h 361466"/>
                <a:gd name="connsiteX564" fmla="*/ 714579 w 977755"/>
                <a:gd name="connsiteY564" fmla="*/ 2284 h 361466"/>
                <a:gd name="connsiteX565" fmla="*/ 793025 w 977755"/>
                <a:gd name="connsiteY565" fmla="*/ 0 h 361466"/>
                <a:gd name="connsiteX566" fmla="*/ 806373 w 977755"/>
                <a:gd name="connsiteY566" fmla="*/ 4069 h 361466"/>
                <a:gd name="connsiteX567" fmla="*/ 816865 w 977755"/>
                <a:gd name="connsiteY567" fmla="*/ 23841 h 361466"/>
                <a:gd name="connsiteX568" fmla="*/ 816366 w 977755"/>
                <a:gd name="connsiteY568" fmla="*/ 28623 h 361466"/>
                <a:gd name="connsiteX569" fmla="*/ 806373 w 977755"/>
                <a:gd name="connsiteY569" fmla="*/ 43613 h 361466"/>
                <a:gd name="connsiteX570" fmla="*/ 793025 w 977755"/>
                <a:gd name="connsiteY570" fmla="*/ 47682 h 361466"/>
                <a:gd name="connsiteX571" fmla="*/ 788242 w 977755"/>
                <a:gd name="connsiteY571" fmla="*/ 47182 h 361466"/>
                <a:gd name="connsiteX572" fmla="*/ 769684 w 977755"/>
                <a:gd name="connsiteY572" fmla="*/ 28623 h 361466"/>
                <a:gd name="connsiteX573" fmla="*/ 769184 w 977755"/>
                <a:gd name="connsiteY573" fmla="*/ 23841 h 361466"/>
                <a:gd name="connsiteX574" fmla="*/ 788242 w 977755"/>
                <a:gd name="connsiteY574" fmla="*/ 500 h 361466"/>
                <a:gd name="connsiteX575" fmla="*/ 793025 w 977755"/>
                <a:gd name="connsiteY575" fmla="*/ 0 h 36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</a:cxnLst>
              <a:rect l="l" t="t" r="r" b="b"/>
              <a:pathLst>
                <a:path w="977755" h="361466">
                  <a:moveTo>
                    <a:pt x="8566" y="329059"/>
                  </a:moveTo>
                  <a:cubicBezTo>
                    <a:pt x="11492" y="329059"/>
                    <a:pt x="14062" y="330558"/>
                    <a:pt x="15632" y="332842"/>
                  </a:cubicBezTo>
                  <a:cubicBezTo>
                    <a:pt x="16489" y="334198"/>
                    <a:pt x="17060" y="335840"/>
                    <a:pt x="17060" y="337625"/>
                  </a:cubicBezTo>
                  <a:cubicBezTo>
                    <a:pt x="17060" y="338838"/>
                    <a:pt x="16846" y="339980"/>
                    <a:pt x="16417" y="340979"/>
                  </a:cubicBezTo>
                  <a:cubicBezTo>
                    <a:pt x="16203" y="341479"/>
                    <a:pt x="15918" y="341979"/>
                    <a:pt x="15632" y="342407"/>
                  </a:cubicBezTo>
                  <a:cubicBezTo>
                    <a:pt x="15347" y="342835"/>
                    <a:pt x="14990" y="343264"/>
                    <a:pt x="14633" y="343620"/>
                  </a:cubicBezTo>
                  <a:cubicBezTo>
                    <a:pt x="13062" y="345191"/>
                    <a:pt x="10921" y="346119"/>
                    <a:pt x="8566" y="346119"/>
                  </a:cubicBezTo>
                  <a:cubicBezTo>
                    <a:pt x="7994" y="346119"/>
                    <a:pt x="7423" y="346119"/>
                    <a:pt x="6852" y="345976"/>
                  </a:cubicBezTo>
                  <a:cubicBezTo>
                    <a:pt x="5139" y="345619"/>
                    <a:pt x="3640" y="344763"/>
                    <a:pt x="2498" y="343620"/>
                  </a:cubicBezTo>
                  <a:cubicBezTo>
                    <a:pt x="2070" y="343192"/>
                    <a:pt x="1713" y="342764"/>
                    <a:pt x="1428" y="342336"/>
                  </a:cubicBezTo>
                  <a:cubicBezTo>
                    <a:pt x="1142" y="341907"/>
                    <a:pt x="857" y="341408"/>
                    <a:pt x="642" y="340908"/>
                  </a:cubicBezTo>
                  <a:cubicBezTo>
                    <a:pt x="428" y="340408"/>
                    <a:pt x="286" y="339909"/>
                    <a:pt x="143" y="339338"/>
                  </a:cubicBezTo>
                  <a:cubicBezTo>
                    <a:pt x="71" y="338767"/>
                    <a:pt x="0" y="338196"/>
                    <a:pt x="0" y="337625"/>
                  </a:cubicBezTo>
                  <a:cubicBezTo>
                    <a:pt x="0" y="336982"/>
                    <a:pt x="71" y="336411"/>
                    <a:pt x="143" y="335911"/>
                  </a:cubicBezTo>
                  <a:cubicBezTo>
                    <a:pt x="357" y="334769"/>
                    <a:pt x="785" y="333770"/>
                    <a:pt x="1428" y="332842"/>
                  </a:cubicBezTo>
                  <a:cubicBezTo>
                    <a:pt x="1784" y="332342"/>
                    <a:pt x="2141" y="331914"/>
                    <a:pt x="2498" y="331557"/>
                  </a:cubicBezTo>
                  <a:cubicBezTo>
                    <a:pt x="3712" y="330344"/>
                    <a:pt x="5211" y="329559"/>
                    <a:pt x="6852" y="329202"/>
                  </a:cubicBezTo>
                  <a:cubicBezTo>
                    <a:pt x="7423" y="329130"/>
                    <a:pt x="7994" y="329059"/>
                    <a:pt x="8566" y="329059"/>
                  </a:cubicBezTo>
                  <a:close/>
                  <a:moveTo>
                    <a:pt x="86939" y="328060"/>
                  </a:moveTo>
                  <a:cubicBezTo>
                    <a:pt x="92222" y="328060"/>
                    <a:pt x="96433" y="332343"/>
                    <a:pt x="96433" y="337554"/>
                  </a:cubicBezTo>
                  <a:cubicBezTo>
                    <a:pt x="96433" y="338910"/>
                    <a:pt x="96219" y="340123"/>
                    <a:pt x="95719" y="341265"/>
                  </a:cubicBezTo>
                  <a:cubicBezTo>
                    <a:pt x="95219" y="342407"/>
                    <a:pt x="94506" y="343407"/>
                    <a:pt x="93578" y="344263"/>
                  </a:cubicBezTo>
                  <a:cubicBezTo>
                    <a:pt x="91865" y="345976"/>
                    <a:pt x="89509" y="347047"/>
                    <a:pt x="86868" y="347047"/>
                  </a:cubicBezTo>
                  <a:cubicBezTo>
                    <a:pt x="84227" y="347047"/>
                    <a:pt x="81872" y="345976"/>
                    <a:pt x="80158" y="344263"/>
                  </a:cubicBezTo>
                  <a:cubicBezTo>
                    <a:pt x="79302" y="343407"/>
                    <a:pt x="78659" y="342407"/>
                    <a:pt x="78160" y="341265"/>
                  </a:cubicBezTo>
                  <a:cubicBezTo>
                    <a:pt x="77732" y="340123"/>
                    <a:pt x="77446" y="338838"/>
                    <a:pt x="77446" y="337554"/>
                  </a:cubicBezTo>
                  <a:cubicBezTo>
                    <a:pt x="77446" y="332271"/>
                    <a:pt x="81729" y="328060"/>
                    <a:pt x="86939" y="328060"/>
                  </a:cubicBezTo>
                  <a:close/>
                  <a:moveTo>
                    <a:pt x="243903" y="325990"/>
                  </a:moveTo>
                  <a:cubicBezTo>
                    <a:pt x="250327" y="325990"/>
                    <a:pt x="255538" y="331201"/>
                    <a:pt x="255538" y="337625"/>
                  </a:cubicBezTo>
                  <a:cubicBezTo>
                    <a:pt x="255538" y="339195"/>
                    <a:pt x="255181" y="340766"/>
                    <a:pt x="254610" y="342122"/>
                  </a:cubicBezTo>
                  <a:cubicBezTo>
                    <a:pt x="253967" y="343478"/>
                    <a:pt x="253182" y="344763"/>
                    <a:pt x="252111" y="345834"/>
                  </a:cubicBezTo>
                  <a:cubicBezTo>
                    <a:pt x="250041" y="347975"/>
                    <a:pt x="247115" y="349260"/>
                    <a:pt x="243903" y="349260"/>
                  </a:cubicBezTo>
                  <a:cubicBezTo>
                    <a:pt x="240691" y="349260"/>
                    <a:pt x="237764" y="347904"/>
                    <a:pt x="235694" y="345834"/>
                  </a:cubicBezTo>
                  <a:cubicBezTo>
                    <a:pt x="234624" y="344763"/>
                    <a:pt x="233767" y="343478"/>
                    <a:pt x="233196" y="342122"/>
                  </a:cubicBezTo>
                  <a:cubicBezTo>
                    <a:pt x="232625" y="340766"/>
                    <a:pt x="232268" y="339195"/>
                    <a:pt x="232268" y="337625"/>
                  </a:cubicBezTo>
                  <a:cubicBezTo>
                    <a:pt x="232268" y="331201"/>
                    <a:pt x="237479" y="325990"/>
                    <a:pt x="243903" y="325990"/>
                  </a:cubicBezTo>
                  <a:close/>
                  <a:moveTo>
                    <a:pt x="322349" y="324705"/>
                  </a:moveTo>
                  <a:cubicBezTo>
                    <a:pt x="324990" y="324705"/>
                    <a:pt x="327489" y="325562"/>
                    <a:pt x="329559" y="326918"/>
                  </a:cubicBezTo>
                  <a:cubicBezTo>
                    <a:pt x="332913" y="329273"/>
                    <a:pt x="335198" y="333199"/>
                    <a:pt x="335198" y="337625"/>
                  </a:cubicBezTo>
                  <a:cubicBezTo>
                    <a:pt x="335198" y="339409"/>
                    <a:pt x="334841" y="341051"/>
                    <a:pt x="334198" y="342621"/>
                  </a:cubicBezTo>
                  <a:cubicBezTo>
                    <a:pt x="333556" y="344120"/>
                    <a:pt x="332557" y="345548"/>
                    <a:pt x="331414" y="346690"/>
                  </a:cubicBezTo>
                  <a:cubicBezTo>
                    <a:pt x="330843" y="347261"/>
                    <a:pt x="330201" y="347832"/>
                    <a:pt x="329559" y="348260"/>
                  </a:cubicBezTo>
                  <a:cubicBezTo>
                    <a:pt x="327489" y="349688"/>
                    <a:pt x="324990" y="350473"/>
                    <a:pt x="322349" y="350473"/>
                  </a:cubicBezTo>
                  <a:cubicBezTo>
                    <a:pt x="321493" y="350473"/>
                    <a:pt x="320636" y="350330"/>
                    <a:pt x="319780" y="350188"/>
                  </a:cubicBezTo>
                  <a:cubicBezTo>
                    <a:pt x="317281" y="349688"/>
                    <a:pt x="314997" y="348403"/>
                    <a:pt x="313284" y="346690"/>
                  </a:cubicBezTo>
                  <a:cubicBezTo>
                    <a:pt x="312071" y="345548"/>
                    <a:pt x="311143" y="344192"/>
                    <a:pt x="310500" y="342621"/>
                  </a:cubicBezTo>
                  <a:cubicBezTo>
                    <a:pt x="309858" y="341122"/>
                    <a:pt x="309501" y="339409"/>
                    <a:pt x="309501" y="337625"/>
                  </a:cubicBezTo>
                  <a:cubicBezTo>
                    <a:pt x="309501" y="331415"/>
                    <a:pt x="313927" y="326204"/>
                    <a:pt x="319780" y="324990"/>
                  </a:cubicBezTo>
                  <a:cubicBezTo>
                    <a:pt x="320565" y="324776"/>
                    <a:pt x="321493" y="324705"/>
                    <a:pt x="322349" y="324705"/>
                  </a:cubicBezTo>
                  <a:close/>
                  <a:moveTo>
                    <a:pt x="479098" y="321707"/>
                  </a:moveTo>
                  <a:cubicBezTo>
                    <a:pt x="484594" y="321707"/>
                    <a:pt x="489376" y="324491"/>
                    <a:pt x="492232" y="328702"/>
                  </a:cubicBezTo>
                  <a:cubicBezTo>
                    <a:pt x="493945" y="331272"/>
                    <a:pt x="494944" y="334270"/>
                    <a:pt x="494944" y="337553"/>
                  </a:cubicBezTo>
                  <a:cubicBezTo>
                    <a:pt x="494944" y="339695"/>
                    <a:pt x="494516" y="341836"/>
                    <a:pt x="493731" y="343692"/>
                  </a:cubicBezTo>
                  <a:cubicBezTo>
                    <a:pt x="493374" y="344691"/>
                    <a:pt x="492874" y="345548"/>
                    <a:pt x="492303" y="346404"/>
                  </a:cubicBezTo>
                  <a:cubicBezTo>
                    <a:pt x="491732" y="347261"/>
                    <a:pt x="491090" y="348046"/>
                    <a:pt x="490304" y="348760"/>
                  </a:cubicBezTo>
                  <a:cubicBezTo>
                    <a:pt x="487449" y="351615"/>
                    <a:pt x="483452" y="353400"/>
                    <a:pt x="479098" y="353400"/>
                  </a:cubicBezTo>
                  <a:cubicBezTo>
                    <a:pt x="477956" y="353400"/>
                    <a:pt x="476885" y="353257"/>
                    <a:pt x="475886" y="353043"/>
                  </a:cubicBezTo>
                  <a:cubicBezTo>
                    <a:pt x="472816" y="352472"/>
                    <a:pt x="470033" y="350901"/>
                    <a:pt x="467891" y="348760"/>
                  </a:cubicBezTo>
                  <a:cubicBezTo>
                    <a:pt x="467177" y="348046"/>
                    <a:pt x="466535" y="347261"/>
                    <a:pt x="465964" y="346404"/>
                  </a:cubicBezTo>
                  <a:cubicBezTo>
                    <a:pt x="465393" y="345548"/>
                    <a:pt x="464965" y="344620"/>
                    <a:pt x="464536" y="343692"/>
                  </a:cubicBezTo>
                  <a:cubicBezTo>
                    <a:pt x="464108" y="342693"/>
                    <a:pt x="463823" y="341693"/>
                    <a:pt x="463608" y="340694"/>
                  </a:cubicBezTo>
                  <a:cubicBezTo>
                    <a:pt x="463466" y="339623"/>
                    <a:pt x="463323" y="338553"/>
                    <a:pt x="463323" y="337482"/>
                  </a:cubicBezTo>
                  <a:cubicBezTo>
                    <a:pt x="463323" y="336340"/>
                    <a:pt x="463394" y="335269"/>
                    <a:pt x="463608" y="334270"/>
                  </a:cubicBezTo>
                  <a:cubicBezTo>
                    <a:pt x="464037" y="332200"/>
                    <a:pt x="464822" y="330344"/>
                    <a:pt x="465964" y="328631"/>
                  </a:cubicBezTo>
                  <a:cubicBezTo>
                    <a:pt x="466535" y="327774"/>
                    <a:pt x="467177" y="326989"/>
                    <a:pt x="467891" y="326275"/>
                  </a:cubicBezTo>
                  <a:cubicBezTo>
                    <a:pt x="470033" y="324134"/>
                    <a:pt x="472816" y="322635"/>
                    <a:pt x="475886" y="321993"/>
                  </a:cubicBezTo>
                  <a:cubicBezTo>
                    <a:pt x="476956" y="321850"/>
                    <a:pt x="478027" y="321707"/>
                    <a:pt x="479098" y="321707"/>
                  </a:cubicBezTo>
                  <a:close/>
                  <a:moveTo>
                    <a:pt x="557687" y="320066"/>
                  </a:moveTo>
                  <a:cubicBezTo>
                    <a:pt x="567323" y="320066"/>
                    <a:pt x="575175" y="327918"/>
                    <a:pt x="575175" y="337554"/>
                  </a:cubicBezTo>
                  <a:cubicBezTo>
                    <a:pt x="575175" y="339981"/>
                    <a:pt x="574675" y="342336"/>
                    <a:pt x="573819" y="344406"/>
                  </a:cubicBezTo>
                  <a:cubicBezTo>
                    <a:pt x="572891" y="346476"/>
                    <a:pt x="571606" y="348404"/>
                    <a:pt x="570178" y="349974"/>
                  </a:cubicBezTo>
                  <a:cubicBezTo>
                    <a:pt x="566966" y="353115"/>
                    <a:pt x="562612" y="355113"/>
                    <a:pt x="557758" y="355113"/>
                  </a:cubicBezTo>
                  <a:cubicBezTo>
                    <a:pt x="552905" y="355113"/>
                    <a:pt x="548479" y="353115"/>
                    <a:pt x="545338" y="349974"/>
                  </a:cubicBezTo>
                  <a:cubicBezTo>
                    <a:pt x="543697" y="348404"/>
                    <a:pt x="542412" y="346476"/>
                    <a:pt x="541555" y="344406"/>
                  </a:cubicBezTo>
                  <a:cubicBezTo>
                    <a:pt x="540699" y="342265"/>
                    <a:pt x="540199" y="339981"/>
                    <a:pt x="540199" y="337554"/>
                  </a:cubicBezTo>
                  <a:cubicBezTo>
                    <a:pt x="540199" y="327918"/>
                    <a:pt x="548051" y="320066"/>
                    <a:pt x="557687" y="320066"/>
                  </a:cubicBezTo>
                  <a:close/>
                  <a:moveTo>
                    <a:pt x="714579" y="316140"/>
                  </a:moveTo>
                  <a:cubicBezTo>
                    <a:pt x="726428" y="316140"/>
                    <a:pt x="736064" y="325776"/>
                    <a:pt x="736064" y="337625"/>
                  </a:cubicBezTo>
                  <a:cubicBezTo>
                    <a:pt x="736064" y="340552"/>
                    <a:pt x="735422" y="343407"/>
                    <a:pt x="734351" y="345977"/>
                  </a:cubicBezTo>
                  <a:cubicBezTo>
                    <a:pt x="733281" y="348546"/>
                    <a:pt x="731710" y="350830"/>
                    <a:pt x="729854" y="352829"/>
                  </a:cubicBezTo>
                  <a:cubicBezTo>
                    <a:pt x="726000" y="356684"/>
                    <a:pt x="720575" y="359111"/>
                    <a:pt x="714651" y="359111"/>
                  </a:cubicBezTo>
                  <a:cubicBezTo>
                    <a:pt x="708726" y="359111"/>
                    <a:pt x="703373" y="356755"/>
                    <a:pt x="699447" y="352829"/>
                  </a:cubicBezTo>
                  <a:cubicBezTo>
                    <a:pt x="697448" y="350902"/>
                    <a:pt x="695878" y="348546"/>
                    <a:pt x="694807" y="345977"/>
                  </a:cubicBezTo>
                  <a:cubicBezTo>
                    <a:pt x="693665" y="343407"/>
                    <a:pt x="693094" y="340623"/>
                    <a:pt x="693094" y="337625"/>
                  </a:cubicBezTo>
                  <a:cubicBezTo>
                    <a:pt x="693094" y="325776"/>
                    <a:pt x="702730" y="316140"/>
                    <a:pt x="714579" y="316140"/>
                  </a:cubicBezTo>
                  <a:close/>
                  <a:moveTo>
                    <a:pt x="793025" y="313784"/>
                  </a:moveTo>
                  <a:cubicBezTo>
                    <a:pt x="797950" y="313784"/>
                    <a:pt x="802590" y="315283"/>
                    <a:pt x="806373" y="317853"/>
                  </a:cubicBezTo>
                  <a:cubicBezTo>
                    <a:pt x="812725" y="322135"/>
                    <a:pt x="816865" y="329416"/>
                    <a:pt x="816865" y="337625"/>
                  </a:cubicBezTo>
                  <a:cubicBezTo>
                    <a:pt x="816865" y="340908"/>
                    <a:pt x="816223" y="344049"/>
                    <a:pt x="815010" y="346904"/>
                  </a:cubicBezTo>
                  <a:cubicBezTo>
                    <a:pt x="813796" y="349759"/>
                    <a:pt x="812012" y="352329"/>
                    <a:pt x="809870" y="354470"/>
                  </a:cubicBezTo>
                  <a:cubicBezTo>
                    <a:pt x="808800" y="355541"/>
                    <a:pt x="807586" y="356469"/>
                    <a:pt x="806373" y="357397"/>
                  </a:cubicBezTo>
                  <a:cubicBezTo>
                    <a:pt x="802518" y="359967"/>
                    <a:pt x="797950" y="361466"/>
                    <a:pt x="793025" y="361466"/>
                  </a:cubicBezTo>
                  <a:cubicBezTo>
                    <a:pt x="791383" y="361466"/>
                    <a:pt x="789813" y="361251"/>
                    <a:pt x="788242" y="360966"/>
                  </a:cubicBezTo>
                  <a:cubicBezTo>
                    <a:pt x="783603" y="360038"/>
                    <a:pt x="779391" y="357682"/>
                    <a:pt x="776179" y="354470"/>
                  </a:cubicBezTo>
                  <a:cubicBezTo>
                    <a:pt x="773966" y="352329"/>
                    <a:pt x="772253" y="349759"/>
                    <a:pt x="771040" y="346904"/>
                  </a:cubicBezTo>
                  <a:cubicBezTo>
                    <a:pt x="769826" y="344049"/>
                    <a:pt x="769184" y="340908"/>
                    <a:pt x="769184" y="337625"/>
                  </a:cubicBezTo>
                  <a:cubicBezTo>
                    <a:pt x="769184" y="326133"/>
                    <a:pt x="777393" y="316496"/>
                    <a:pt x="788242" y="314284"/>
                  </a:cubicBezTo>
                  <a:cubicBezTo>
                    <a:pt x="789741" y="313927"/>
                    <a:pt x="791383" y="313784"/>
                    <a:pt x="793025" y="313784"/>
                  </a:cubicBezTo>
                  <a:close/>
                  <a:moveTo>
                    <a:pt x="47753" y="289372"/>
                  </a:moveTo>
                  <a:cubicBezTo>
                    <a:pt x="52749" y="289372"/>
                    <a:pt x="56747" y="293369"/>
                    <a:pt x="56747" y="298366"/>
                  </a:cubicBezTo>
                  <a:cubicBezTo>
                    <a:pt x="56747" y="303362"/>
                    <a:pt x="52749" y="307360"/>
                    <a:pt x="47753" y="307360"/>
                  </a:cubicBezTo>
                  <a:cubicBezTo>
                    <a:pt x="42756" y="307360"/>
                    <a:pt x="38759" y="303362"/>
                    <a:pt x="38759" y="298366"/>
                  </a:cubicBezTo>
                  <a:cubicBezTo>
                    <a:pt x="38759" y="293369"/>
                    <a:pt x="42756" y="289372"/>
                    <a:pt x="47753" y="289372"/>
                  </a:cubicBezTo>
                  <a:close/>
                  <a:moveTo>
                    <a:pt x="126198" y="288373"/>
                  </a:moveTo>
                  <a:cubicBezTo>
                    <a:pt x="131694" y="288373"/>
                    <a:pt x="136191" y="292870"/>
                    <a:pt x="136191" y="298366"/>
                  </a:cubicBezTo>
                  <a:cubicBezTo>
                    <a:pt x="136191" y="303862"/>
                    <a:pt x="131694" y="308359"/>
                    <a:pt x="126198" y="308359"/>
                  </a:cubicBezTo>
                  <a:cubicBezTo>
                    <a:pt x="120631" y="308359"/>
                    <a:pt x="116205" y="303862"/>
                    <a:pt x="116205" y="298366"/>
                  </a:cubicBezTo>
                  <a:cubicBezTo>
                    <a:pt x="116205" y="292799"/>
                    <a:pt x="120702" y="288373"/>
                    <a:pt x="126198" y="288373"/>
                  </a:cubicBezTo>
                  <a:close/>
                  <a:moveTo>
                    <a:pt x="283162" y="286160"/>
                  </a:moveTo>
                  <a:cubicBezTo>
                    <a:pt x="289872" y="286160"/>
                    <a:pt x="295368" y="291585"/>
                    <a:pt x="295368" y="298366"/>
                  </a:cubicBezTo>
                  <a:cubicBezTo>
                    <a:pt x="295368" y="305147"/>
                    <a:pt x="289872" y="310572"/>
                    <a:pt x="283162" y="310572"/>
                  </a:cubicBezTo>
                  <a:cubicBezTo>
                    <a:pt x="276452" y="310572"/>
                    <a:pt x="270956" y="305147"/>
                    <a:pt x="270956" y="298366"/>
                  </a:cubicBezTo>
                  <a:cubicBezTo>
                    <a:pt x="270956" y="291656"/>
                    <a:pt x="276381" y="286160"/>
                    <a:pt x="283162" y="286160"/>
                  </a:cubicBezTo>
                  <a:close/>
                  <a:moveTo>
                    <a:pt x="361536" y="284804"/>
                  </a:moveTo>
                  <a:cubicBezTo>
                    <a:pt x="369031" y="284804"/>
                    <a:pt x="375098" y="290871"/>
                    <a:pt x="375098" y="298366"/>
                  </a:cubicBezTo>
                  <a:cubicBezTo>
                    <a:pt x="375098" y="305861"/>
                    <a:pt x="369031" y="311928"/>
                    <a:pt x="361536" y="311928"/>
                  </a:cubicBezTo>
                  <a:cubicBezTo>
                    <a:pt x="354041" y="311928"/>
                    <a:pt x="347974" y="305861"/>
                    <a:pt x="347974" y="298366"/>
                  </a:cubicBezTo>
                  <a:cubicBezTo>
                    <a:pt x="347974" y="290871"/>
                    <a:pt x="354041" y="284804"/>
                    <a:pt x="361536" y="284804"/>
                  </a:cubicBezTo>
                  <a:close/>
                  <a:moveTo>
                    <a:pt x="518428" y="281735"/>
                  </a:moveTo>
                  <a:cubicBezTo>
                    <a:pt x="527636" y="281735"/>
                    <a:pt x="535060" y="289158"/>
                    <a:pt x="535060" y="298366"/>
                  </a:cubicBezTo>
                  <a:cubicBezTo>
                    <a:pt x="535060" y="307574"/>
                    <a:pt x="527636" y="314998"/>
                    <a:pt x="518428" y="314998"/>
                  </a:cubicBezTo>
                  <a:cubicBezTo>
                    <a:pt x="509220" y="314998"/>
                    <a:pt x="501797" y="307574"/>
                    <a:pt x="501797" y="298366"/>
                  </a:cubicBezTo>
                  <a:cubicBezTo>
                    <a:pt x="501797" y="289158"/>
                    <a:pt x="509220" y="281735"/>
                    <a:pt x="518428" y="281735"/>
                  </a:cubicBezTo>
                  <a:close/>
                  <a:moveTo>
                    <a:pt x="596946" y="279950"/>
                  </a:moveTo>
                  <a:cubicBezTo>
                    <a:pt x="607082" y="279950"/>
                    <a:pt x="615362" y="288159"/>
                    <a:pt x="615362" y="298366"/>
                  </a:cubicBezTo>
                  <a:cubicBezTo>
                    <a:pt x="615362" y="308573"/>
                    <a:pt x="607082" y="316782"/>
                    <a:pt x="596946" y="316782"/>
                  </a:cubicBezTo>
                  <a:cubicBezTo>
                    <a:pt x="586810" y="316782"/>
                    <a:pt x="578530" y="308573"/>
                    <a:pt x="578530" y="298366"/>
                  </a:cubicBezTo>
                  <a:cubicBezTo>
                    <a:pt x="578530" y="288230"/>
                    <a:pt x="586739" y="279950"/>
                    <a:pt x="596946" y="279950"/>
                  </a:cubicBezTo>
                  <a:close/>
                  <a:moveTo>
                    <a:pt x="753766" y="275739"/>
                  </a:moveTo>
                  <a:cubicBezTo>
                    <a:pt x="766258" y="275739"/>
                    <a:pt x="776394" y="285875"/>
                    <a:pt x="776394" y="298366"/>
                  </a:cubicBezTo>
                  <a:cubicBezTo>
                    <a:pt x="776394" y="310858"/>
                    <a:pt x="766258" y="320994"/>
                    <a:pt x="753766" y="320994"/>
                  </a:cubicBezTo>
                  <a:cubicBezTo>
                    <a:pt x="741275" y="320994"/>
                    <a:pt x="731139" y="310858"/>
                    <a:pt x="731139" y="298366"/>
                  </a:cubicBezTo>
                  <a:cubicBezTo>
                    <a:pt x="731139" y="285875"/>
                    <a:pt x="741275" y="275739"/>
                    <a:pt x="753766" y="275739"/>
                  </a:cubicBezTo>
                  <a:close/>
                  <a:moveTo>
                    <a:pt x="832283" y="273241"/>
                  </a:moveTo>
                  <a:cubicBezTo>
                    <a:pt x="846131" y="273241"/>
                    <a:pt x="857337" y="284519"/>
                    <a:pt x="857337" y="298367"/>
                  </a:cubicBezTo>
                  <a:cubicBezTo>
                    <a:pt x="857337" y="312214"/>
                    <a:pt x="846059" y="323421"/>
                    <a:pt x="832283" y="323421"/>
                  </a:cubicBezTo>
                  <a:cubicBezTo>
                    <a:pt x="818436" y="323421"/>
                    <a:pt x="807229" y="312214"/>
                    <a:pt x="807229" y="298367"/>
                  </a:cubicBezTo>
                  <a:cubicBezTo>
                    <a:pt x="807229" y="284448"/>
                    <a:pt x="818436" y="273241"/>
                    <a:pt x="832283" y="273241"/>
                  </a:cubicBezTo>
                  <a:close/>
                  <a:moveTo>
                    <a:pt x="86939" y="249685"/>
                  </a:moveTo>
                  <a:cubicBezTo>
                    <a:pt x="92222" y="249685"/>
                    <a:pt x="96433" y="253968"/>
                    <a:pt x="96433" y="259179"/>
                  </a:cubicBezTo>
                  <a:cubicBezTo>
                    <a:pt x="96433" y="264389"/>
                    <a:pt x="92222" y="268601"/>
                    <a:pt x="86939" y="268672"/>
                  </a:cubicBezTo>
                  <a:cubicBezTo>
                    <a:pt x="81657" y="268672"/>
                    <a:pt x="77446" y="264389"/>
                    <a:pt x="77446" y="259179"/>
                  </a:cubicBezTo>
                  <a:cubicBezTo>
                    <a:pt x="77446" y="253896"/>
                    <a:pt x="81729" y="249685"/>
                    <a:pt x="86939" y="249685"/>
                  </a:cubicBezTo>
                  <a:close/>
                  <a:moveTo>
                    <a:pt x="165457" y="248686"/>
                  </a:moveTo>
                  <a:cubicBezTo>
                    <a:pt x="169097" y="248686"/>
                    <a:pt x="172309" y="250542"/>
                    <a:pt x="174165" y="253326"/>
                  </a:cubicBezTo>
                  <a:cubicBezTo>
                    <a:pt x="175307" y="254967"/>
                    <a:pt x="175950" y="257037"/>
                    <a:pt x="175950" y="259179"/>
                  </a:cubicBezTo>
                  <a:cubicBezTo>
                    <a:pt x="175950" y="261320"/>
                    <a:pt x="175307" y="263390"/>
                    <a:pt x="174165" y="265032"/>
                  </a:cubicBezTo>
                  <a:cubicBezTo>
                    <a:pt x="172238" y="267816"/>
                    <a:pt x="169026" y="269672"/>
                    <a:pt x="165457" y="269814"/>
                  </a:cubicBezTo>
                  <a:cubicBezTo>
                    <a:pt x="164672" y="269814"/>
                    <a:pt x="164029" y="269743"/>
                    <a:pt x="163315" y="269600"/>
                  </a:cubicBezTo>
                  <a:cubicBezTo>
                    <a:pt x="161317" y="269172"/>
                    <a:pt x="159461" y="268173"/>
                    <a:pt x="158033" y="266745"/>
                  </a:cubicBezTo>
                  <a:cubicBezTo>
                    <a:pt x="157534" y="266245"/>
                    <a:pt x="157105" y="265746"/>
                    <a:pt x="156748" y="265175"/>
                  </a:cubicBezTo>
                  <a:cubicBezTo>
                    <a:pt x="156035" y="264033"/>
                    <a:pt x="155464" y="262748"/>
                    <a:pt x="155178" y="261392"/>
                  </a:cubicBezTo>
                  <a:cubicBezTo>
                    <a:pt x="155035" y="260678"/>
                    <a:pt x="154964" y="259964"/>
                    <a:pt x="154964" y="259250"/>
                  </a:cubicBezTo>
                  <a:cubicBezTo>
                    <a:pt x="154964" y="258465"/>
                    <a:pt x="155035" y="257823"/>
                    <a:pt x="155178" y="257109"/>
                  </a:cubicBezTo>
                  <a:cubicBezTo>
                    <a:pt x="155464" y="255681"/>
                    <a:pt x="155963" y="254468"/>
                    <a:pt x="156748" y="253326"/>
                  </a:cubicBezTo>
                  <a:cubicBezTo>
                    <a:pt x="157105" y="252755"/>
                    <a:pt x="157534" y="252255"/>
                    <a:pt x="158033" y="251755"/>
                  </a:cubicBezTo>
                  <a:cubicBezTo>
                    <a:pt x="159461" y="250328"/>
                    <a:pt x="161245" y="249328"/>
                    <a:pt x="163315" y="248900"/>
                  </a:cubicBezTo>
                  <a:cubicBezTo>
                    <a:pt x="164029" y="248757"/>
                    <a:pt x="164743" y="248686"/>
                    <a:pt x="165457" y="248686"/>
                  </a:cubicBezTo>
                  <a:close/>
                  <a:moveTo>
                    <a:pt x="322349" y="246259"/>
                  </a:moveTo>
                  <a:cubicBezTo>
                    <a:pt x="324990" y="246259"/>
                    <a:pt x="327489" y="247116"/>
                    <a:pt x="329559" y="248472"/>
                  </a:cubicBezTo>
                  <a:cubicBezTo>
                    <a:pt x="332913" y="250827"/>
                    <a:pt x="335198" y="254753"/>
                    <a:pt x="335198" y="259179"/>
                  </a:cubicBezTo>
                  <a:cubicBezTo>
                    <a:pt x="335198" y="263604"/>
                    <a:pt x="332985" y="267530"/>
                    <a:pt x="329559" y="269886"/>
                  </a:cubicBezTo>
                  <a:cubicBezTo>
                    <a:pt x="327489" y="271313"/>
                    <a:pt x="324990" y="272098"/>
                    <a:pt x="322349" y="272098"/>
                  </a:cubicBezTo>
                  <a:cubicBezTo>
                    <a:pt x="321493" y="272098"/>
                    <a:pt x="320636" y="271956"/>
                    <a:pt x="319780" y="271813"/>
                  </a:cubicBezTo>
                  <a:cubicBezTo>
                    <a:pt x="313927" y="270599"/>
                    <a:pt x="309501" y="265389"/>
                    <a:pt x="309501" y="259179"/>
                  </a:cubicBezTo>
                  <a:cubicBezTo>
                    <a:pt x="309501" y="252969"/>
                    <a:pt x="313927" y="247758"/>
                    <a:pt x="319780" y="246545"/>
                  </a:cubicBezTo>
                  <a:cubicBezTo>
                    <a:pt x="320565" y="246330"/>
                    <a:pt x="321493" y="246259"/>
                    <a:pt x="322349" y="246259"/>
                  </a:cubicBezTo>
                  <a:close/>
                  <a:moveTo>
                    <a:pt x="400795" y="244903"/>
                  </a:moveTo>
                  <a:cubicBezTo>
                    <a:pt x="408718" y="244903"/>
                    <a:pt x="415071" y="251327"/>
                    <a:pt x="415071" y="259179"/>
                  </a:cubicBezTo>
                  <a:cubicBezTo>
                    <a:pt x="415071" y="267031"/>
                    <a:pt x="408647" y="273455"/>
                    <a:pt x="400795" y="273455"/>
                  </a:cubicBezTo>
                  <a:cubicBezTo>
                    <a:pt x="392943" y="273455"/>
                    <a:pt x="386519" y="267031"/>
                    <a:pt x="386519" y="259179"/>
                  </a:cubicBezTo>
                  <a:cubicBezTo>
                    <a:pt x="386519" y="251256"/>
                    <a:pt x="392943" y="244903"/>
                    <a:pt x="400795" y="244903"/>
                  </a:cubicBezTo>
                  <a:close/>
                  <a:moveTo>
                    <a:pt x="557687" y="241691"/>
                  </a:moveTo>
                  <a:cubicBezTo>
                    <a:pt x="567323" y="241691"/>
                    <a:pt x="575175" y="249543"/>
                    <a:pt x="575175" y="259179"/>
                  </a:cubicBezTo>
                  <a:cubicBezTo>
                    <a:pt x="575175" y="268815"/>
                    <a:pt x="567323" y="276667"/>
                    <a:pt x="557687" y="276667"/>
                  </a:cubicBezTo>
                  <a:cubicBezTo>
                    <a:pt x="548051" y="276667"/>
                    <a:pt x="540199" y="268815"/>
                    <a:pt x="540199" y="259179"/>
                  </a:cubicBezTo>
                  <a:cubicBezTo>
                    <a:pt x="540199" y="249543"/>
                    <a:pt x="548051" y="241691"/>
                    <a:pt x="557687" y="241691"/>
                  </a:cubicBezTo>
                  <a:close/>
                  <a:moveTo>
                    <a:pt x="636061" y="239764"/>
                  </a:moveTo>
                  <a:cubicBezTo>
                    <a:pt x="642771" y="239764"/>
                    <a:pt x="648695" y="243190"/>
                    <a:pt x="652193" y="248330"/>
                  </a:cubicBezTo>
                  <a:cubicBezTo>
                    <a:pt x="654263" y="251399"/>
                    <a:pt x="655476" y="255182"/>
                    <a:pt x="655476" y="259179"/>
                  </a:cubicBezTo>
                  <a:cubicBezTo>
                    <a:pt x="655476" y="263177"/>
                    <a:pt x="654263" y="266960"/>
                    <a:pt x="652193" y="270029"/>
                  </a:cubicBezTo>
                  <a:cubicBezTo>
                    <a:pt x="648695" y="275168"/>
                    <a:pt x="642842" y="278594"/>
                    <a:pt x="636061" y="278594"/>
                  </a:cubicBezTo>
                  <a:cubicBezTo>
                    <a:pt x="634705" y="278594"/>
                    <a:pt x="633420" y="278452"/>
                    <a:pt x="632135" y="278166"/>
                  </a:cubicBezTo>
                  <a:cubicBezTo>
                    <a:pt x="628352" y="277381"/>
                    <a:pt x="624997" y="275525"/>
                    <a:pt x="622356" y="272884"/>
                  </a:cubicBezTo>
                  <a:cubicBezTo>
                    <a:pt x="621500" y="272028"/>
                    <a:pt x="620715" y="271028"/>
                    <a:pt x="620001" y="270029"/>
                  </a:cubicBezTo>
                  <a:cubicBezTo>
                    <a:pt x="618573" y="267959"/>
                    <a:pt x="617574" y="265603"/>
                    <a:pt x="617074" y="263105"/>
                  </a:cubicBezTo>
                  <a:cubicBezTo>
                    <a:pt x="616789" y="261820"/>
                    <a:pt x="616646" y="260535"/>
                    <a:pt x="616646" y="259179"/>
                  </a:cubicBezTo>
                  <a:cubicBezTo>
                    <a:pt x="616646" y="257823"/>
                    <a:pt x="616789" y="256538"/>
                    <a:pt x="617074" y="255253"/>
                  </a:cubicBezTo>
                  <a:cubicBezTo>
                    <a:pt x="617574" y="252755"/>
                    <a:pt x="618573" y="250400"/>
                    <a:pt x="620001" y="248330"/>
                  </a:cubicBezTo>
                  <a:cubicBezTo>
                    <a:pt x="620715" y="247330"/>
                    <a:pt x="621500" y="246331"/>
                    <a:pt x="622356" y="245474"/>
                  </a:cubicBezTo>
                  <a:cubicBezTo>
                    <a:pt x="624926" y="242833"/>
                    <a:pt x="628352" y="240977"/>
                    <a:pt x="632135" y="240192"/>
                  </a:cubicBezTo>
                  <a:cubicBezTo>
                    <a:pt x="633420" y="239907"/>
                    <a:pt x="634705" y="239764"/>
                    <a:pt x="636061" y="239764"/>
                  </a:cubicBezTo>
                  <a:close/>
                  <a:moveTo>
                    <a:pt x="793025" y="235338"/>
                  </a:moveTo>
                  <a:cubicBezTo>
                    <a:pt x="797950" y="235338"/>
                    <a:pt x="802590" y="236837"/>
                    <a:pt x="806373" y="239407"/>
                  </a:cubicBezTo>
                  <a:cubicBezTo>
                    <a:pt x="812725" y="243689"/>
                    <a:pt x="816865" y="250970"/>
                    <a:pt x="816865" y="259179"/>
                  </a:cubicBezTo>
                  <a:cubicBezTo>
                    <a:pt x="816865" y="267387"/>
                    <a:pt x="812654" y="274597"/>
                    <a:pt x="806373" y="278951"/>
                  </a:cubicBezTo>
                  <a:cubicBezTo>
                    <a:pt x="802518" y="281521"/>
                    <a:pt x="797950" y="283020"/>
                    <a:pt x="793025" y="283020"/>
                  </a:cubicBezTo>
                  <a:cubicBezTo>
                    <a:pt x="791383" y="283020"/>
                    <a:pt x="789813" y="282805"/>
                    <a:pt x="788242" y="282520"/>
                  </a:cubicBezTo>
                  <a:cubicBezTo>
                    <a:pt x="777321" y="280307"/>
                    <a:pt x="769184" y="270671"/>
                    <a:pt x="769184" y="259179"/>
                  </a:cubicBezTo>
                  <a:cubicBezTo>
                    <a:pt x="769184" y="247687"/>
                    <a:pt x="777393" y="238050"/>
                    <a:pt x="788242" y="235838"/>
                  </a:cubicBezTo>
                  <a:cubicBezTo>
                    <a:pt x="789741" y="235481"/>
                    <a:pt x="791383" y="235338"/>
                    <a:pt x="793025" y="235338"/>
                  </a:cubicBezTo>
                  <a:close/>
                  <a:moveTo>
                    <a:pt x="871470" y="232768"/>
                  </a:moveTo>
                  <a:cubicBezTo>
                    <a:pt x="886032" y="232768"/>
                    <a:pt x="897881" y="244617"/>
                    <a:pt x="897881" y="259178"/>
                  </a:cubicBezTo>
                  <a:cubicBezTo>
                    <a:pt x="897881" y="273740"/>
                    <a:pt x="886032" y="285589"/>
                    <a:pt x="871470" y="285589"/>
                  </a:cubicBezTo>
                  <a:cubicBezTo>
                    <a:pt x="856909" y="285589"/>
                    <a:pt x="845060" y="273740"/>
                    <a:pt x="845060" y="259178"/>
                  </a:cubicBezTo>
                  <a:cubicBezTo>
                    <a:pt x="845060" y="244617"/>
                    <a:pt x="856909" y="232768"/>
                    <a:pt x="871470" y="232768"/>
                  </a:cubicBezTo>
                  <a:close/>
                  <a:moveTo>
                    <a:pt x="126198" y="209927"/>
                  </a:moveTo>
                  <a:cubicBezTo>
                    <a:pt x="131694" y="209927"/>
                    <a:pt x="136191" y="214424"/>
                    <a:pt x="136191" y="219920"/>
                  </a:cubicBezTo>
                  <a:cubicBezTo>
                    <a:pt x="136191" y="225416"/>
                    <a:pt x="131694" y="229913"/>
                    <a:pt x="126198" y="229913"/>
                  </a:cubicBezTo>
                  <a:cubicBezTo>
                    <a:pt x="120631" y="229913"/>
                    <a:pt x="116205" y="225416"/>
                    <a:pt x="116205" y="219920"/>
                  </a:cubicBezTo>
                  <a:cubicBezTo>
                    <a:pt x="116205" y="214353"/>
                    <a:pt x="120702" y="209927"/>
                    <a:pt x="126198" y="209927"/>
                  </a:cubicBezTo>
                  <a:close/>
                  <a:moveTo>
                    <a:pt x="204644" y="208856"/>
                  </a:moveTo>
                  <a:cubicBezTo>
                    <a:pt x="210782" y="208856"/>
                    <a:pt x="215708" y="213853"/>
                    <a:pt x="215708" y="219920"/>
                  </a:cubicBezTo>
                  <a:cubicBezTo>
                    <a:pt x="215708" y="226058"/>
                    <a:pt x="210782" y="230984"/>
                    <a:pt x="204644" y="230984"/>
                  </a:cubicBezTo>
                  <a:cubicBezTo>
                    <a:pt x="198505" y="230984"/>
                    <a:pt x="193580" y="225987"/>
                    <a:pt x="193580" y="219920"/>
                  </a:cubicBezTo>
                  <a:cubicBezTo>
                    <a:pt x="193580" y="213781"/>
                    <a:pt x="198577" y="208856"/>
                    <a:pt x="204644" y="208856"/>
                  </a:cubicBezTo>
                  <a:close/>
                  <a:moveTo>
                    <a:pt x="361536" y="206358"/>
                  </a:moveTo>
                  <a:cubicBezTo>
                    <a:pt x="369031" y="206358"/>
                    <a:pt x="375098" y="212425"/>
                    <a:pt x="375098" y="219920"/>
                  </a:cubicBezTo>
                  <a:cubicBezTo>
                    <a:pt x="375098" y="227415"/>
                    <a:pt x="369031" y="233482"/>
                    <a:pt x="361536" y="233482"/>
                  </a:cubicBezTo>
                  <a:cubicBezTo>
                    <a:pt x="354041" y="233482"/>
                    <a:pt x="347974" y="227415"/>
                    <a:pt x="347974" y="219920"/>
                  </a:cubicBezTo>
                  <a:cubicBezTo>
                    <a:pt x="347974" y="212425"/>
                    <a:pt x="354041" y="206358"/>
                    <a:pt x="361536" y="206358"/>
                  </a:cubicBezTo>
                  <a:close/>
                  <a:moveTo>
                    <a:pt x="440054" y="204930"/>
                  </a:moveTo>
                  <a:cubicBezTo>
                    <a:pt x="448334" y="204930"/>
                    <a:pt x="455043" y="211640"/>
                    <a:pt x="455043" y="219920"/>
                  </a:cubicBezTo>
                  <a:cubicBezTo>
                    <a:pt x="455043" y="228200"/>
                    <a:pt x="448262" y="234981"/>
                    <a:pt x="440054" y="234909"/>
                  </a:cubicBezTo>
                  <a:cubicBezTo>
                    <a:pt x="431774" y="234909"/>
                    <a:pt x="425064" y="228200"/>
                    <a:pt x="425064" y="219920"/>
                  </a:cubicBezTo>
                  <a:cubicBezTo>
                    <a:pt x="425064" y="211640"/>
                    <a:pt x="431774" y="204930"/>
                    <a:pt x="440054" y="204930"/>
                  </a:cubicBezTo>
                  <a:close/>
                  <a:moveTo>
                    <a:pt x="596946" y="201504"/>
                  </a:moveTo>
                  <a:cubicBezTo>
                    <a:pt x="607082" y="201504"/>
                    <a:pt x="615362" y="209713"/>
                    <a:pt x="615362" y="219920"/>
                  </a:cubicBezTo>
                  <a:cubicBezTo>
                    <a:pt x="615362" y="230127"/>
                    <a:pt x="607082" y="238407"/>
                    <a:pt x="596946" y="238336"/>
                  </a:cubicBezTo>
                  <a:cubicBezTo>
                    <a:pt x="586810" y="238336"/>
                    <a:pt x="578530" y="230127"/>
                    <a:pt x="578530" y="219920"/>
                  </a:cubicBezTo>
                  <a:cubicBezTo>
                    <a:pt x="578530" y="209784"/>
                    <a:pt x="586739" y="201504"/>
                    <a:pt x="596946" y="201504"/>
                  </a:cubicBezTo>
                  <a:close/>
                  <a:moveTo>
                    <a:pt x="675321" y="199506"/>
                  </a:moveTo>
                  <a:cubicBezTo>
                    <a:pt x="686598" y="199506"/>
                    <a:pt x="695735" y="208643"/>
                    <a:pt x="695735" y="219921"/>
                  </a:cubicBezTo>
                  <a:cubicBezTo>
                    <a:pt x="695735" y="231199"/>
                    <a:pt x="686598" y="240407"/>
                    <a:pt x="675321" y="240335"/>
                  </a:cubicBezTo>
                  <a:cubicBezTo>
                    <a:pt x="664043" y="240335"/>
                    <a:pt x="654906" y="231199"/>
                    <a:pt x="654906" y="219921"/>
                  </a:cubicBezTo>
                  <a:cubicBezTo>
                    <a:pt x="654906" y="208643"/>
                    <a:pt x="664043" y="199506"/>
                    <a:pt x="675321" y="199506"/>
                  </a:cubicBezTo>
                  <a:close/>
                  <a:moveTo>
                    <a:pt x="832283" y="194866"/>
                  </a:moveTo>
                  <a:cubicBezTo>
                    <a:pt x="846131" y="194866"/>
                    <a:pt x="857337" y="206073"/>
                    <a:pt x="857337" y="219920"/>
                  </a:cubicBezTo>
                  <a:cubicBezTo>
                    <a:pt x="857337" y="233768"/>
                    <a:pt x="846059" y="245046"/>
                    <a:pt x="832283" y="245046"/>
                  </a:cubicBezTo>
                  <a:cubicBezTo>
                    <a:pt x="818436" y="245046"/>
                    <a:pt x="807229" y="233768"/>
                    <a:pt x="807229" y="219920"/>
                  </a:cubicBezTo>
                  <a:cubicBezTo>
                    <a:pt x="807229" y="206073"/>
                    <a:pt x="818436" y="194866"/>
                    <a:pt x="832283" y="194866"/>
                  </a:cubicBezTo>
                  <a:close/>
                  <a:moveTo>
                    <a:pt x="165529" y="170240"/>
                  </a:moveTo>
                  <a:cubicBezTo>
                    <a:pt x="169169" y="170240"/>
                    <a:pt x="172381" y="172096"/>
                    <a:pt x="174237" y="174880"/>
                  </a:cubicBezTo>
                  <a:cubicBezTo>
                    <a:pt x="175379" y="176521"/>
                    <a:pt x="176022" y="178591"/>
                    <a:pt x="176022" y="180733"/>
                  </a:cubicBezTo>
                  <a:cubicBezTo>
                    <a:pt x="176022" y="182160"/>
                    <a:pt x="175665" y="183517"/>
                    <a:pt x="175165" y="184801"/>
                  </a:cubicBezTo>
                  <a:cubicBezTo>
                    <a:pt x="174879" y="185444"/>
                    <a:pt x="174523" y="186015"/>
                    <a:pt x="174166" y="186586"/>
                  </a:cubicBezTo>
                  <a:cubicBezTo>
                    <a:pt x="173737" y="187157"/>
                    <a:pt x="173309" y="187657"/>
                    <a:pt x="173024" y="188299"/>
                  </a:cubicBezTo>
                  <a:cubicBezTo>
                    <a:pt x="171096" y="190226"/>
                    <a:pt x="168527" y="191368"/>
                    <a:pt x="165600" y="191368"/>
                  </a:cubicBezTo>
                  <a:cubicBezTo>
                    <a:pt x="164815" y="191368"/>
                    <a:pt x="164173" y="191297"/>
                    <a:pt x="163459" y="191154"/>
                  </a:cubicBezTo>
                  <a:cubicBezTo>
                    <a:pt x="161460" y="190726"/>
                    <a:pt x="159604" y="189727"/>
                    <a:pt x="158177" y="188299"/>
                  </a:cubicBezTo>
                  <a:cubicBezTo>
                    <a:pt x="157677" y="187799"/>
                    <a:pt x="157249" y="187300"/>
                    <a:pt x="156892" y="186729"/>
                  </a:cubicBezTo>
                  <a:cubicBezTo>
                    <a:pt x="156464" y="186158"/>
                    <a:pt x="156178" y="185587"/>
                    <a:pt x="155893" y="184944"/>
                  </a:cubicBezTo>
                  <a:cubicBezTo>
                    <a:pt x="155607" y="184302"/>
                    <a:pt x="155393" y="183659"/>
                    <a:pt x="155250" y="182946"/>
                  </a:cubicBezTo>
                  <a:cubicBezTo>
                    <a:pt x="155107" y="182232"/>
                    <a:pt x="155036" y="181518"/>
                    <a:pt x="155036" y="180804"/>
                  </a:cubicBezTo>
                  <a:cubicBezTo>
                    <a:pt x="155036" y="180019"/>
                    <a:pt x="155107" y="179377"/>
                    <a:pt x="155250" y="178663"/>
                  </a:cubicBezTo>
                  <a:cubicBezTo>
                    <a:pt x="155536" y="177235"/>
                    <a:pt x="156035" y="176022"/>
                    <a:pt x="156820" y="174880"/>
                  </a:cubicBezTo>
                  <a:cubicBezTo>
                    <a:pt x="157177" y="174309"/>
                    <a:pt x="157606" y="173809"/>
                    <a:pt x="158105" y="173309"/>
                  </a:cubicBezTo>
                  <a:cubicBezTo>
                    <a:pt x="159533" y="171882"/>
                    <a:pt x="161317" y="170882"/>
                    <a:pt x="163387" y="170454"/>
                  </a:cubicBezTo>
                  <a:cubicBezTo>
                    <a:pt x="164101" y="170311"/>
                    <a:pt x="164815" y="170240"/>
                    <a:pt x="165529" y="170240"/>
                  </a:cubicBezTo>
                  <a:close/>
                  <a:moveTo>
                    <a:pt x="243903" y="169098"/>
                  </a:moveTo>
                  <a:cubicBezTo>
                    <a:pt x="250327" y="169098"/>
                    <a:pt x="255538" y="174309"/>
                    <a:pt x="255538" y="180733"/>
                  </a:cubicBezTo>
                  <a:cubicBezTo>
                    <a:pt x="255538" y="182303"/>
                    <a:pt x="255181" y="183874"/>
                    <a:pt x="254610" y="185230"/>
                  </a:cubicBezTo>
                  <a:cubicBezTo>
                    <a:pt x="253967" y="186657"/>
                    <a:pt x="253182" y="187871"/>
                    <a:pt x="252111" y="188942"/>
                  </a:cubicBezTo>
                  <a:cubicBezTo>
                    <a:pt x="250041" y="191083"/>
                    <a:pt x="247115" y="192368"/>
                    <a:pt x="243903" y="192368"/>
                  </a:cubicBezTo>
                  <a:cubicBezTo>
                    <a:pt x="240691" y="192368"/>
                    <a:pt x="237764" y="191012"/>
                    <a:pt x="235694" y="188942"/>
                  </a:cubicBezTo>
                  <a:cubicBezTo>
                    <a:pt x="234624" y="187871"/>
                    <a:pt x="233767" y="186586"/>
                    <a:pt x="233196" y="185230"/>
                  </a:cubicBezTo>
                  <a:cubicBezTo>
                    <a:pt x="232625" y="183874"/>
                    <a:pt x="232268" y="182303"/>
                    <a:pt x="232268" y="180733"/>
                  </a:cubicBezTo>
                  <a:cubicBezTo>
                    <a:pt x="232268" y="174309"/>
                    <a:pt x="237479" y="169098"/>
                    <a:pt x="243903" y="169098"/>
                  </a:cubicBezTo>
                  <a:close/>
                  <a:moveTo>
                    <a:pt x="400795" y="166385"/>
                  </a:moveTo>
                  <a:cubicBezTo>
                    <a:pt x="408718" y="166385"/>
                    <a:pt x="415071" y="172809"/>
                    <a:pt x="415071" y="180661"/>
                  </a:cubicBezTo>
                  <a:cubicBezTo>
                    <a:pt x="415071" y="182660"/>
                    <a:pt x="414642" y="184515"/>
                    <a:pt x="413929" y="186229"/>
                  </a:cubicBezTo>
                  <a:cubicBezTo>
                    <a:pt x="413215" y="187942"/>
                    <a:pt x="412144" y="189512"/>
                    <a:pt x="410859" y="190797"/>
                  </a:cubicBezTo>
                  <a:cubicBezTo>
                    <a:pt x="408290" y="193438"/>
                    <a:pt x="404721" y="195008"/>
                    <a:pt x="400795" y="195008"/>
                  </a:cubicBezTo>
                  <a:cubicBezTo>
                    <a:pt x="396869" y="195008"/>
                    <a:pt x="393300" y="193366"/>
                    <a:pt x="390730" y="190797"/>
                  </a:cubicBezTo>
                  <a:cubicBezTo>
                    <a:pt x="389446" y="189441"/>
                    <a:pt x="388375" y="187942"/>
                    <a:pt x="387661" y="186229"/>
                  </a:cubicBezTo>
                  <a:cubicBezTo>
                    <a:pt x="386947" y="184515"/>
                    <a:pt x="386519" y="182660"/>
                    <a:pt x="386519" y="180661"/>
                  </a:cubicBezTo>
                  <a:cubicBezTo>
                    <a:pt x="386519" y="172738"/>
                    <a:pt x="392943" y="166385"/>
                    <a:pt x="400795" y="166385"/>
                  </a:cubicBezTo>
                  <a:close/>
                  <a:moveTo>
                    <a:pt x="479098" y="164815"/>
                  </a:moveTo>
                  <a:cubicBezTo>
                    <a:pt x="484594" y="164815"/>
                    <a:pt x="489376" y="167599"/>
                    <a:pt x="492232" y="171810"/>
                  </a:cubicBezTo>
                  <a:cubicBezTo>
                    <a:pt x="493945" y="174380"/>
                    <a:pt x="494944" y="177378"/>
                    <a:pt x="494944" y="180661"/>
                  </a:cubicBezTo>
                  <a:cubicBezTo>
                    <a:pt x="494944" y="182803"/>
                    <a:pt x="494516" y="184873"/>
                    <a:pt x="493731" y="186800"/>
                  </a:cubicBezTo>
                  <a:cubicBezTo>
                    <a:pt x="493374" y="187799"/>
                    <a:pt x="492874" y="188656"/>
                    <a:pt x="492303" y="189512"/>
                  </a:cubicBezTo>
                  <a:cubicBezTo>
                    <a:pt x="491732" y="190369"/>
                    <a:pt x="491090" y="191154"/>
                    <a:pt x="490304" y="191939"/>
                  </a:cubicBezTo>
                  <a:cubicBezTo>
                    <a:pt x="487449" y="194794"/>
                    <a:pt x="483452" y="196579"/>
                    <a:pt x="479098" y="196579"/>
                  </a:cubicBezTo>
                  <a:cubicBezTo>
                    <a:pt x="477956" y="196579"/>
                    <a:pt x="476885" y="196436"/>
                    <a:pt x="475886" y="196222"/>
                  </a:cubicBezTo>
                  <a:cubicBezTo>
                    <a:pt x="472816" y="195651"/>
                    <a:pt x="470033" y="194081"/>
                    <a:pt x="467891" y="191939"/>
                  </a:cubicBezTo>
                  <a:cubicBezTo>
                    <a:pt x="467177" y="191225"/>
                    <a:pt x="466535" y="190440"/>
                    <a:pt x="465964" y="189584"/>
                  </a:cubicBezTo>
                  <a:cubicBezTo>
                    <a:pt x="465393" y="188727"/>
                    <a:pt x="464965" y="187799"/>
                    <a:pt x="464536" y="186871"/>
                  </a:cubicBezTo>
                  <a:cubicBezTo>
                    <a:pt x="464108" y="185872"/>
                    <a:pt x="463823" y="184873"/>
                    <a:pt x="463608" y="183873"/>
                  </a:cubicBezTo>
                  <a:cubicBezTo>
                    <a:pt x="463466" y="182803"/>
                    <a:pt x="463323" y="181732"/>
                    <a:pt x="463323" y="180661"/>
                  </a:cubicBezTo>
                  <a:cubicBezTo>
                    <a:pt x="463323" y="179519"/>
                    <a:pt x="463394" y="178449"/>
                    <a:pt x="463608" y="177449"/>
                  </a:cubicBezTo>
                  <a:cubicBezTo>
                    <a:pt x="464037" y="175379"/>
                    <a:pt x="464822" y="173523"/>
                    <a:pt x="465964" y="171810"/>
                  </a:cubicBezTo>
                  <a:cubicBezTo>
                    <a:pt x="466535" y="170954"/>
                    <a:pt x="467177" y="170168"/>
                    <a:pt x="467891" y="169455"/>
                  </a:cubicBezTo>
                  <a:cubicBezTo>
                    <a:pt x="470033" y="167313"/>
                    <a:pt x="472816" y="165814"/>
                    <a:pt x="475886" y="165172"/>
                  </a:cubicBezTo>
                  <a:cubicBezTo>
                    <a:pt x="476956" y="164958"/>
                    <a:pt x="478027" y="164815"/>
                    <a:pt x="479098" y="164815"/>
                  </a:cubicBezTo>
                  <a:close/>
                  <a:moveTo>
                    <a:pt x="636061" y="161317"/>
                  </a:moveTo>
                  <a:cubicBezTo>
                    <a:pt x="642771" y="161317"/>
                    <a:pt x="648695" y="164743"/>
                    <a:pt x="652193" y="169883"/>
                  </a:cubicBezTo>
                  <a:cubicBezTo>
                    <a:pt x="654263" y="172952"/>
                    <a:pt x="655476" y="176735"/>
                    <a:pt x="655476" y="180732"/>
                  </a:cubicBezTo>
                  <a:cubicBezTo>
                    <a:pt x="655476" y="183445"/>
                    <a:pt x="654977" y="185943"/>
                    <a:pt x="653977" y="188298"/>
                  </a:cubicBezTo>
                  <a:cubicBezTo>
                    <a:pt x="653478" y="189441"/>
                    <a:pt x="652907" y="190583"/>
                    <a:pt x="652193" y="191582"/>
                  </a:cubicBezTo>
                  <a:cubicBezTo>
                    <a:pt x="651479" y="192581"/>
                    <a:pt x="650694" y="193581"/>
                    <a:pt x="649766" y="194437"/>
                  </a:cubicBezTo>
                  <a:cubicBezTo>
                    <a:pt x="646268" y="198006"/>
                    <a:pt x="641415" y="200148"/>
                    <a:pt x="636061" y="200148"/>
                  </a:cubicBezTo>
                  <a:cubicBezTo>
                    <a:pt x="634705" y="200148"/>
                    <a:pt x="633420" y="200005"/>
                    <a:pt x="632135" y="199719"/>
                  </a:cubicBezTo>
                  <a:cubicBezTo>
                    <a:pt x="628352" y="198934"/>
                    <a:pt x="624997" y="197078"/>
                    <a:pt x="622356" y="194437"/>
                  </a:cubicBezTo>
                  <a:cubicBezTo>
                    <a:pt x="621500" y="193581"/>
                    <a:pt x="620715" y="192581"/>
                    <a:pt x="620001" y="191582"/>
                  </a:cubicBezTo>
                  <a:cubicBezTo>
                    <a:pt x="619287" y="190583"/>
                    <a:pt x="618716" y="189441"/>
                    <a:pt x="618216" y="188298"/>
                  </a:cubicBezTo>
                  <a:cubicBezTo>
                    <a:pt x="617717" y="187156"/>
                    <a:pt x="617360" y="185943"/>
                    <a:pt x="617074" y="184658"/>
                  </a:cubicBezTo>
                  <a:cubicBezTo>
                    <a:pt x="616789" y="183373"/>
                    <a:pt x="616646" y="182088"/>
                    <a:pt x="616646" y="180732"/>
                  </a:cubicBezTo>
                  <a:cubicBezTo>
                    <a:pt x="616646" y="179376"/>
                    <a:pt x="616789" y="178091"/>
                    <a:pt x="617074" y="176806"/>
                  </a:cubicBezTo>
                  <a:cubicBezTo>
                    <a:pt x="617574" y="174308"/>
                    <a:pt x="618573" y="171953"/>
                    <a:pt x="620001" y="169883"/>
                  </a:cubicBezTo>
                  <a:cubicBezTo>
                    <a:pt x="620715" y="168883"/>
                    <a:pt x="621500" y="167884"/>
                    <a:pt x="622356" y="167027"/>
                  </a:cubicBezTo>
                  <a:cubicBezTo>
                    <a:pt x="624926" y="164386"/>
                    <a:pt x="628352" y="162530"/>
                    <a:pt x="632135" y="161745"/>
                  </a:cubicBezTo>
                  <a:cubicBezTo>
                    <a:pt x="633420" y="161460"/>
                    <a:pt x="634705" y="161317"/>
                    <a:pt x="636061" y="161317"/>
                  </a:cubicBezTo>
                  <a:close/>
                  <a:moveTo>
                    <a:pt x="714579" y="159247"/>
                  </a:moveTo>
                  <a:cubicBezTo>
                    <a:pt x="726428" y="159247"/>
                    <a:pt x="736064" y="168883"/>
                    <a:pt x="736064" y="180732"/>
                  </a:cubicBezTo>
                  <a:cubicBezTo>
                    <a:pt x="736064" y="183659"/>
                    <a:pt x="735422" y="186514"/>
                    <a:pt x="734351" y="189084"/>
                  </a:cubicBezTo>
                  <a:cubicBezTo>
                    <a:pt x="733281" y="191653"/>
                    <a:pt x="731710" y="193937"/>
                    <a:pt x="729854" y="195936"/>
                  </a:cubicBezTo>
                  <a:cubicBezTo>
                    <a:pt x="726000" y="199791"/>
                    <a:pt x="720575" y="202218"/>
                    <a:pt x="714651" y="202218"/>
                  </a:cubicBezTo>
                  <a:cubicBezTo>
                    <a:pt x="708726" y="202218"/>
                    <a:pt x="703373" y="199862"/>
                    <a:pt x="699447" y="195936"/>
                  </a:cubicBezTo>
                  <a:cubicBezTo>
                    <a:pt x="697448" y="194009"/>
                    <a:pt x="695878" y="191653"/>
                    <a:pt x="694807" y="189084"/>
                  </a:cubicBezTo>
                  <a:cubicBezTo>
                    <a:pt x="693665" y="186514"/>
                    <a:pt x="693094" y="183730"/>
                    <a:pt x="693094" y="180732"/>
                  </a:cubicBezTo>
                  <a:cubicBezTo>
                    <a:pt x="693094" y="168883"/>
                    <a:pt x="702730" y="159247"/>
                    <a:pt x="714579" y="159247"/>
                  </a:cubicBezTo>
                  <a:close/>
                  <a:moveTo>
                    <a:pt x="871470" y="154322"/>
                  </a:moveTo>
                  <a:cubicBezTo>
                    <a:pt x="886032" y="154322"/>
                    <a:pt x="897881" y="166171"/>
                    <a:pt x="897881" y="180732"/>
                  </a:cubicBezTo>
                  <a:cubicBezTo>
                    <a:pt x="897881" y="184373"/>
                    <a:pt x="897167" y="187870"/>
                    <a:pt x="895811" y="191011"/>
                  </a:cubicBezTo>
                  <a:cubicBezTo>
                    <a:pt x="894455" y="194152"/>
                    <a:pt x="892527" y="197007"/>
                    <a:pt x="890172" y="199434"/>
                  </a:cubicBezTo>
                  <a:cubicBezTo>
                    <a:pt x="885389" y="204216"/>
                    <a:pt x="878751" y="207143"/>
                    <a:pt x="871470" y="207143"/>
                  </a:cubicBezTo>
                  <a:cubicBezTo>
                    <a:pt x="864118" y="207143"/>
                    <a:pt x="857551" y="204216"/>
                    <a:pt x="852769" y="199434"/>
                  </a:cubicBezTo>
                  <a:cubicBezTo>
                    <a:pt x="850413" y="197007"/>
                    <a:pt x="848486" y="194152"/>
                    <a:pt x="847130" y="191011"/>
                  </a:cubicBezTo>
                  <a:cubicBezTo>
                    <a:pt x="845774" y="187870"/>
                    <a:pt x="845060" y="184373"/>
                    <a:pt x="845060" y="180732"/>
                  </a:cubicBezTo>
                  <a:cubicBezTo>
                    <a:pt x="845060" y="166171"/>
                    <a:pt x="856909" y="154322"/>
                    <a:pt x="871470" y="154322"/>
                  </a:cubicBezTo>
                  <a:close/>
                  <a:moveTo>
                    <a:pt x="126198" y="131481"/>
                  </a:moveTo>
                  <a:cubicBezTo>
                    <a:pt x="131694" y="131481"/>
                    <a:pt x="136191" y="135978"/>
                    <a:pt x="136191" y="141474"/>
                  </a:cubicBezTo>
                  <a:cubicBezTo>
                    <a:pt x="136191" y="146970"/>
                    <a:pt x="131694" y="151467"/>
                    <a:pt x="126198" y="151467"/>
                  </a:cubicBezTo>
                  <a:cubicBezTo>
                    <a:pt x="120631" y="151467"/>
                    <a:pt x="116205" y="146970"/>
                    <a:pt x="116205" y="141474"/>
                  </a:cubicBezTo>
                  <a:cubicBezTo>
                    <a:pt x="116205" y="135907"/>
                    <a:pt x="120702" y="131481"/>
                    <a:pt x="126198" y="131481"/>
                  </a:cubicBezTo>
                  <a:close/>
                  <a:moveTo>
                    <a:pt x="204644" y="130410"/>
                  </a:moveTo>
                  <a:cubicBezTo>
                    <a:pt x="210782" y="130410"/>
                    <a:pt x="215708" y="135407"/>
                    <a:pt x="215708" y="141474"/>
                  </a:cubicBezTo>
                  <a:cubicBezTo>
                    <a:pt x="215708" y="147612"/>
                    <a:pt x="210782" y="152538"/>
                    <a:pt x="204644" y="152538"/>
                  </a:cubicBezTo>
                  <a:cubicBezTo>
                    <a:pt x="198505" y="152538"/>
                    <a:pt x="193580" y="147541"/>
                    <a:pt x="193580" y="141474"/>
                  </a:cubicBezTo>
                  <a:cubicBezTo>
                    <a:pt x="193580" y="135335"/>
                    <a:pt x="198577" y="130410"/>
                    <a:pt x="204644" y="130410"/>
                  </a:cubicBezTo>
                  <a:close/>
                  <a:moveTo>
                    <a:pt x="361536" y="127912"/>
                  </a:moveTo>
                  <a:cubicBezTo>
                    <a:pt x="369031" y="127912"/>
                    <a:pt x="375098" y="133979"/>
                    <a:pt x="375098" y="141474"/>
                  </a:cubicBezTo>
                  <a:cubicBezTo>
                    <a:pt x="375098" y="148969"/>
                    <a:pt x="369031" y="155036"/>
                    <a:pt x="361536" y="155036"/>
                  </a:cubicBezTo>
                  <a:cubicBezTo>
                    <a:pt x="354041" y="155036"/>
                    <a:pt x="347974" y="148969"/>
                    <a:pt x="347974" y="141474"/>
                  </a:cubicBezTo>
                  <a:cubicBezTo>
                    <a:pt x="347974" y="133979"/>
                    <a:pt x="354041" y="127912"/>
                    <a:pt x="361536" y="127912"/>
                  </a:cubicBezTo>
                  <a:close/>
                  <a:moveTo>
                    <a:pt x="440054" y="126484"/>
                  </a:moveTo>
                  <a:cubicBezTo>
                    <a:pt x="448334" y="126484"/>
                    <a:pt x="455043" y="133194"/>
                    <a:pt x="455043" y="141474"/>
                  </a:cubicBezTo>
                  <a:cubicBezTo>
                    <a:pt x="455043" y="149754"/>
                    <a:pt x="448262" y="156535"/>
                    <a:pt x="440054" y="156463"/>
                  </a:cubicBezTo>
                  <a:cubicBezTo>
                    <a:pt x="431774" y="156463"/>
                    <a:pt x="425064" y="149754"/>
                    <a:pt x="425064" y="141474"/>
                  </a:cubicBezTo>
                  <a:cubicBezTo>
                    <a:pt x="425064" y="133194"/>
                    <a:pt x="431774" y="126484"/>
                    <a:pt x="440054" y="126484"/>
                  </a:cubicBezTo>
                  <a:close/>
                  <a:moveTo>
                    <a:pt x="596946" y="123058"/>
                  </a:moveTo>
                  <a:cubicBezTo>
                    <a:pt x="607082" y="123058"/>
                    <a:pt x="615362" y="131267"/>
                    <a:pt x="615362" y="141474"/>
                  </a:cubicBezTo>
                  <a:cubicBezTo>
                    <a:pt x="615362" y="151681"/>
                    <a:pt x="607082" y="159890"/>
                    <a:pt x="596946" y="159890"/>
                  </a:cubicBezTo>
                  <a:cubicBezTo>
                    <a:pt x="586810" y="159890"/>
                    <a:pt x="578530" y="151681"/>
                    <a:pt x="578530" y="141474"/>
                  </a:cubicBezTo>
                  <a:cubicBezTo>
                    <a:pt x="578530" y="131338"/>
                    <a:pt x="586739" y="123058"/>
                    <a:pt x="596946" y="123058"/>
                  </a:cubicBezTo>
                  <a:close/>
                  <a:moveTo>
                    <a:pt x="675321" y="121059"/>
                  </a:moveTo>
                  <a:cubicBezTo>
                    <a:pt x="686598" y="121059"/>
                    <a:pt x="695735" y="130196"/>
                    <a:pt x="695735" y="141474"/>
                  </a:cubicBezTo>
                  <a:cubicBezTo>
                    <a:pt x="695735" y="152752"/>
                    <a:pt x="686598" y="161888"/>
                    <a:pt x="675321" y="161888"/>
                  </a:cubicBezTo>
                  <a:cubicBezTo>
                    <a:pt x="664043" y="161888"/>
                    <a:pt x="654906" y="152752"/>
                    <a:pt x="654906" y="141474"/>
                  </a:cubicBezTo>
                  <a:cubicBezTo>
                    <a:pt x="654906" y="130196"/>
                    <a:pt x="664043" y="121059"/>
                    <a:pt x="675321" y="121059"/>
                  </a:cubicBezTo>
                  <a:close/>
                  <a:moveTo>
                    <a:pt x="832283" y="116348"/>
                  </a:moveTo>
                  <a:cubicBezTo>
                    <a:pt x="846131" y="116348"/>
                    <a:pt x="857337" y="127626"/>
                    <a:pt x="857337" y="141474"/>
                  </a:cubicBezTo>
                  <a:cubicBezTo>
                    <a:pt x="857337" y="155321"/>
                    <a:pt x="846059" y="166599"/>
                    <a:pt x="832283" y="166528"/>
                  </a:cubicBezTo>
                  <a:cubicBezTo>
                    <a:pt x="818436" y="166528"/>
                    <a:pt x="807229" y="155321"/>
                    <a:pt x="807229" y="141474"/>
                  </a:cubicBezTo>
                  <a:cubicBezTo>
                    <a:pt x="807229" y="127555"/>
                    <a:pt x="818436" y="116348"/>
                    <a:pt x="832283" y="116348"/>
                  </a:cubicBezTo>
                  <a:close/>
                  <a:moveTo>
                    <a:pt x="910730" y="113636"/>
                  </a:moveTo>
                  <a:cubicBezTo>
                    <a:pt x="926076" y="113636"/>
                    <a:pt x="938496" y="126127"/>
                    <a:pt x="938496" y="141474"/>
                  </a:cubicBezTo>
                  <a:lnTo>
                    <a:pt x="930397" y="161004"/>
                  </a:lnTo>
                  <a:lnTo>
                    <a:pt x="949989" y="152895"/>
                  </a:lnTo>
                  <a:cubicBezTo>
                    <a:pt x="965335" y="152895"/>
                    <a:pt x="977755" y="165315"/>
                    <a:pt x="977755" y="180662"/>
                  </a:cubicBezTo>
                  <a:cubicBezTo>
                    <a:pt x="977755" y="184516"/>
                    <a:pt x="976970" y="188157"/>
                    <a:pt x="975542" y="191511"/>
                  </a:cubicBezTo>
                  <a:cubicBezTo>
                    <a:pt x="974115" y="194866"/>
                    <a:pt x="972045" y="197864"/>
                    <a:pt x="969618" y="200362"/>
                  </a:cubicBezTo>
                  <a:cubicBezTo>
                    <a:pt x="964621" y="205359"/>
                    <a:pt x="957698" y="208500"/>
                    <a:pt x="949989" y="208500"/>
                  </a:cubicBezTo>
                  <a:lnTo>
                    <a:pt x="930410" y="200383"/>
                  </a:lnTo>
                  <a:lnTo>
                    <a:pt x="938496" y="219920"/>
                  </a:lnTo>
                  <a:cubicBezTo>
                    <a:pt x="938496" y="235266"/>
                    <a:pt x="926005" y="247758"/>
                    <a:pt x="910730" y="247758"/>
                  </a:cubicBezTo>
                  <a:cubicBezTo>
                    <a:pt x="895383" y="247758"/>
                    <a:pt x="882963" y="235266"/>
                    <a:pt x="882963" y="219920"/>
                  </a:cubicBezTo>
                  <a:cubicBezTo>
                    <a:pt x="882963" y="204573"/>
                    <a:pt x="895383" y="192153"/>
                    <a:pt x="910730" y="192153"/>
                  </a:cubicBezTo>
                  <a:lnTo>
                    <a:pt x="930281" y="200246"/>
                  </a:lnTo>
                  <a:lnTo>
                    <a:pt x="924435" y="191511"/>
                  </a:lnTo>
                  <a:cubicBezTo>
                    <a:pt x="923007" y="188157"/>
                    <a:pt x="922222" y="184516"/>
                    <a:pt x="922222" y="180662"/>
                  </a:cubicBezTo>
                  <a:lnTo>
                    <a:pt x="930295" y="161159"/>
                  </a:lnTo>
                  <a:lnTo>
                    <a:pt x="910730" y="169241"/>
                  </a:lnTo>
                  <a:cubicBezTo>
                    <a:pt x="895383" y="169241"/>
                    <a:pt x="882963" y="156821"/>
                    <a:pt x="882963" y="141474"/>
                  </a:cubicBezTo>
                  <a:cubicBezTo>
                    <a:pt x="882963" y="126056"/>
                    <a:pt x="895383" y="113636"/>
                    <a:pt x="910730" y="113636"/>
                  </a:cubicBezTo>
                  <a:close/>
                  <a:moveTo>
                    <a:pt x="86939" y="92793"/>
                  </a:moveTo>
                  <a:cubicBezTo>
                    <a:pt x="92222" y="92793"/>
                    <a:pt x="96433" y="97076"/>
                    <a:pt x="96433" y="102286"/>
                  </a:cubicBezTo>
                  <a:cubicBezTo>
                    <a:pt x="96433" y="107497"/>
                    <a:pt x="92222" y="111709"/>
                    <a:pt x="86939" y="111780"/>
                  </a:cubicBezTo>
                  <a:cubicBezTo>
                    <a:pt x="81657" y="111780"/>
                    <a:pt x="77446" y="107497"/>
                    <a:pt x="77446" y="102286"/>
                  </a:cubicBezTo>
                  <a:cubicBezTo>
                    <a:pt x="77446" y="97004"/>
                    <a:pt x="81729" y="92793"/>
                    <a:pt x="86939" y="92793"/>
                  </a:cubicBezTo>
                  <a:close/>
                  <a:moveTo>
                    <a:pt x="165457" y="91794"/>
                  </a:moveTo>
                  <a:cubicBezTo>
                    <a:pt x="169097" y="91794"/>
                    <a:pt x="172309" y="93650"/>
                    <a:pt x="174165" y="96434"/>
                  </a:cubicBezTo>
                  <a:cubicBezTo>
                    <a:pt x="175307" y="98075"/>
                    <a:pt x="175950" y="100145"/>
                    <a:pt x="175950" y="102287"/>
                  </a:cubicBezTo>
                  <a:cubicBezTo>
                    <a:pt x="175950" y="104428"/>
                    <a:pt x="175307" y="106498"/>
                    <a:pt x="174165" y="108140"/>
                  </a:cubicBezTo>
                  <a:cubicBezTo>
                    <a:pt x="172238" y="110924"/>
                    <a:pt x="169026" y="112780"/>
                    <a:pt x="165457" y="112922"/>
                  </a:cubicBezTo>
                  <a:cubicBezTo>
                    <a:pt x="164672" y="112922"/>
                    <a:pt x="164029" y="112851"/>
                    <a:pt x="163315" y="112708"/>
                  </a:cubicBezTo>
                  <a:cubicBezTo>
                    <a:pt x="161317" y="112280"/>
                    <a:pt x="159461" y="111281"/>
                    <a:pt x="158033" y="109853"/>
                  </a:cubicBezTo>
                  <a:cubicBezTo>
                    <a:pt x="157534" y="109353"/>
                    <a:pt x="157105" y="108854"/>
                    <a:pt x="156748" y="108283"/>
                  </a:cubicBezTo>
                  <a:cubicBezTo>
                    <a:pt x="156035" y="107141"/>
                    <a:pt x="155464" y="105856"/>
                    <a:pt x="155178" y="104500"/>
                  </a:cubicBezTo>
                  <a:cubicBezTo>
                    <a:pt x="155035" y="103786"/>
                    <a:pt x="154964" y="103072"/>
                    <a:pt x="154964" y="102358"/>
                  </a:cubicBezTo>
                  <a:cubicBezTo>
                    <a:pt x="154964" y="101573"/>
                    <a:pt x="155035" y="100931"/>
                    <a:pt x="155178" y="100217"/>
                  </a:cubicBezTo>
                  <a:cubicBezTo>
                    <a:pt x="155464" y="98789"/>
                    <a:pt x="155963" y="97576"/>
                    <a:pt x="156748" y="96434"/>
                  </a:cubicBezTo>
                  <a:cubicBezTo>
                    <a:pt x="157105" y="95863"/>
                    <a:pt x="157534" y="95363"/>
                    <a:pt x="158033" y="94863"/>
                  </a:cubicBezTo>
                  <a:cubicBezTo>
                    <a:pt x="159461" y="93436"/>
                    <a:pt x="161245" y="92436"/>
                    <a:pt x="163315" y="92008"/>
                  </a:cubicBezTo>
                  <a:cubicBezTo>
                    <a:pt x="164029" y="91865"/>
                    <a:pt x="164743" y="91794"/>
                    <a:pt x="165457" y="91794"/>
                  </a:cubicBezTo>
                  <a:close/>
                  <a:moveTo>
                    <a:pt x="322349" y="89367"/>
                  </a:moveTo>
                  <a:cubicBezTo>
                    <a:pt x="324990" y="89367"/>
                    <a:pt x="327489" y="90224"/>
                    <a:pt x="329559" y="91580"/>
                  </a:cubicBezTo>
                  <a:cubicBezTo>
                    <a:pt x="332913" y="93935"/>
                    <a:pt x="335198" y="97861"/>
                    <a:pt x="335198" y="102287"/>
                  </a:cubicBezTo>
                  <a:cubicBezTo>
                    <a:pt x="335198" y="106712"/>
                    <a:pt x="332985" y="110638"/>
                    <a:pt x="329559" y="112994"/>
                  </a:cubicBezTo>
                  <a:cubicBezTo>
                    <a:pt x="327489" y="114421"/>
                    <a:pt x="324990" y="115206"/>
                    <a:pt x="322349" y="115206"/>
                  </a:cubicBezTo>
                  <a:cubicBezTo>
                    <a:pt x="321493" y="115206"/>
                    <a:pt x="320636" y="115064"/>
                    <a:pt x="319780" y="114921"/>
                  </a:cubicBezTo>
                  <a:cubicBezTo>
                    <a:pt x="313927" y="113707"/>
                    <a:pt x="309501" y="108497"/>
                    <a:pt x="309501" y="102287"/>
                  </a:cubicBezTo>
                  <a:cubicBezTo>
                    <a:pt x="309501" y="96077"/>
                    <a:pt x="313927" y="90866"/>
                    <a:pt x="319780" y="89653"/>
                  </a:cubicBezTo>
                  <a:cubicBezTo>
                    <a:pt x="320565" y="89438"/>
                    <a:pt x="321493" y="89367"/>
                    <a:pt x="322349" y="89367"/>
                  </a:cubicBezTo>
                  <a:close/>
                  <a:moveTo>
                    <a:pt x="400795" y="88011"/>
                  </a:moveTo>
                  <a:cubicBezTo>
                    <a:pt x="408718" y="88011"/>
                    <a:pt x="415071" y="94435"/>
                    <a:pt x="415071" y="102287"/>
                  </a:cubicBezTo>
                  <a:cubicBezTo>
                    <a:pt x="415071" y="110139"/>
                    <a:pt x="408647" y="116563"/>
                    <a:pt x="400795" y="116563"/>
                  </a:cubicBezTo>
                  <a:cubicBezTo>
                    <a:pt x="392943" y="116563"/>
                    <a:pt x="386519" y="110139"/>
                    <a:pt x="386519" y="102287"/>
                  </a:cubicBezTo>
                  <a:cubicBezTo>
                    <a:pt x="386519" y="94364"/>
                    <a:pt x="392943" y="88011"/>
                    <a:pt x="400795" y="88011"/>
                  </a:cubicBezTo>
                  <a:close/>
                  <a:moveTo>
                    <a:pt x="557687" y="84798"/>
                  </a:moveTo>
                  <a:cubicBezTo>
                    <a:pt x="567323" y="84798"/>
                    <a:pt x="575175" y="92650"/>
                    <a:pt x="575175" y="102286"/>
                  </a:cubicBezTo>
                  <a:cubicBezTo>
                    <a:pt x="575175" y="111922"/>
                    <a:pt x="567323" y="119774"/>
                    <a:pt x="557687" y="119774"/>
                  </a:cubicBezTo>
                  <a:cubicBezTo>
                    <a:pt x="548051" y="119774"/>
                    <a:pt x="540199" y="111922"/>
                    <a:pt x="540199" y="102286"/>
                  </a:cubicBezTo>
                  <a:cubicBezTo>
                    <a:pt x="540199" y="92650"/>
                    <a:pt x="548051" y="84798"/>
                    <a:pt x="557687" y="84798"/>
                  </a:cubicBezTo>
                  <a:close/>
                  <a:moveTo>
                    <a:pt x="636061" y="82871"/>
                  </a:moveTo>
                  <a:cubicBezTo>
                    <a:pt x="642771" y="82871"/>
                    <a:pt x="648695" y="86297"/>
                    <a:pt x="652193" y="91437"/>
                  </a:cubicBezTo>
                  <a:cubicBezTo>
                    <a:pt x="654263" y="94506"/>
                    <a:pt x="655476" y="98289"/>
                    <a:pt x="655476" y="102286"/>
                  </a:cubicBezTo>
                  <a:cubicBezTo>
                    <a:pt x="655476" y="106284"/>
                    <a:pt x="654263" y="110067"/>
                    <a:pt x="652193" y="113136"/>
                  </a:cubicBezTo>
                  <a:cubicBezTo>
                    <a:pt x="648695" y="118275"/>
                    <a:pt x="642842" y="121702"/>
                    <a:pt x="636061" y="121702"/>
                  </a:cubicBezTo>
                  <a:cubicBezTo>
                    <a:pt x="634705" y="121702"/>
                    <a:pt x="633420" y="121559"/>
                    <a:pt x="632135" y="121273"/>
                  </a:cubicBezTo>
                  <a:cubicBezTo>
                    <a:pt x="628352" y="120488"/>
                    <a:pt x="624997" y="118632"/>
                    <a:pt x="622356" y="115991"/>
                  </a:cubicBezTo>
                  <a:cubicBezTo>
                    <a:pt x="621500" y="115135"/>
                    <a:pt x="620715" y="114135"/>
                    <a:pt x="620001" y="113136"/>
                  </a:cubicBezTo>
                  <a:cubicBezTo>
                    <a:pt x="618573" y="111066"/>
                    <a:pt x="617574" y="108710"/>
                    <a:pt x="617074" y="106212"/>
                  </a:cubicBezTo>
                  <a:cubicBezTo>
                    <a:pt x="616789" y="104927"/>
                    <a:pt x="616646" y="103642"/>
                    <a:pt x="616646" y="102286"/>
                  </a:cubicBezTo>
                  <a:cubicBezTo>
                    <a:pt x="616646" y="100930"/>
                    <a:pt x="616789" y="99645"/>
                    <a:pt x="617074" y="98360"/>
                  </a:cubicBezTo>
                  <a:cubicBezTo>
                    <a:pt x="617574" y="95862"/>
                    <a:pt x="618573" y="93507"/>
                    <a:pt x="620001" y="91437"/>
                  </a:cubicBezTo>
                  <a:cubicBezTo>
                    <a:pt x="620715" y="90437"/>
                    <a:pt x="621500" y="89438"/>
                    <a:pt x="622356" y="88581"/>
                  </a:cubicBezTo>
                  <a:cubicBezTo>
                    <a:pt x="624926" y="85940"/>
                    <a:pt x="628352" y="84084"/>
                    <a:pt x="632135" y="83299"/>
                  </a:cubicBezTo>
                  <a:cubicBezTo>
                    <a:pt x="633420" y="83014"/>
                    <a:pt x="634705" y="82871"/>
                    <a:pt x="636061" y="82871"/>
                  </a:cubicBezTo>
                  <a:close/>
                  <a:moveTo>
                    <a:pt x="793025" y="78446"/>
                  </a:moveTo>
                  <a:cubicBezTo>
                    <a:pt x="797950" y="78446"/>
                    <a:pt x="802590" y="79945"/>
                    <a:pt x="806373" y="82515"/>
                  </a:cubicBezTo>
                  <a:cubicBezTo>
                    <a:pt x="812725" y="86797"/>
                    <a:pt x="816865" y="94078"/>
                    <a:pt x="816865" y="102287"/>
                  </a:cubicBezTo>
                  <a:cubicBezTo>
                    <a:pt x="816865" y="110495"/>
                    <a:pt x="812654" y="117776"/>
                    <a:pt x="806373" y="122059"/>
                  </a:cubicBezTo>
                  <a:cubicBezTo>
                    <a:pt x="802518" y="124629"/>
                    <a:pt x="797950" y="126128"/>
                    <a:pt x="793025" y="126128"/>
                  </a:cubicBezTo>
                  <a:cubicBezTo>
                    <a:pt x="791383" y="126128"/>
                    <a:pt x="789813" y="125913"/>
                    <a:pt x="788242" y="125628"/>
                  </a:cubicBezTo>
                  <a:cubicBezTo>
                    <a:pt x="777321" y="123415"/>
                    <a:pt x="769184" y="113779"/>
                    <a:pt x="769184" y="102287"/>
                  </a:cubicBezTo>
                  <a:cubicBezTo>
                    <a:pt x="769184" y="90795"/>
                    <a:pt x="777393" y="81158"/>
                    <a:pt x="788242" y="78946"/>
                  </a:cubicBezTo>
                  <a:cubicBezTo>
                    <a:pt x="789741" y="78589"/>
                    <a:pt x="791383" y="78446"/>
                    <a:pt x="793025" y="78446"/>
                  </a:cubicBezTo>
                  <a:close/>
                  <a:moveTo>
                    <a:pt x="871470" y="75876"/>
                  </a:moveTo>
                  <a:cubicBezTo>
                    <a:pt x="886032" y="75876"/>
                    <a:pt x="897881" y="87725"/>
                    <a:pt x="897881" y="102286"/>
                  </a:cubicBezTo>
                  <a:cubicBezTo>
                    <a:pt x="897881" y="116848"/>
                    <a:pt x="886032" y="128697"/>
                    <a:pt x="871470" y="128697"/>
                  </a:cubicBezTo>
                  <a:cubicBezTo>
                    <a:pt x="856909" y="128697"/>
                    <a:pt x="845060" y="116848"/>
                    <a:pt x="845060" y="102286"/>
                  </a:cubicBezTo>
                  <a:cubicBezTo>
                    <a:pt x="845060" y="87725"/>
                    <a:pt x="856909" y="75876"/>
                    <a:pt x="871470" y="75876"/>
                  </a:cubicBezTo>
                  <a:close/>
                  <a:moveTo>
                    <a:pt x="47753" y="54034"/>
                  </a:moveTo>
                  <a:cubicBezTo>
                    <a:pt x="52749" y="54034"/>
                    <a:pt x="56747" y="58031"/>
                    <a:pt x="56747" y="63028"/>
                  </a:cubicBezTo>
                  <a:cubicBezTo>
                    <a:pt x="56747" y="68024"/>
                    <a:pt x="52749" y="72022"/>
                    <a:pt x="47753" y="72022"/>
                  </a:cubicBezTo>
                  <a:cubicBezTo>
                    <a:pt x="42756" y="72022"/>
                    <a:pt x="38759" y="68024"/>
                    <a:pt x="38759" y="63028"/>
                  </a:cubicBezTo>
                  <a:cubicBezTo>
                    <a:pt x="38759" y="58031"/>
                    <a:pt x="42756" y="54034"/>
                    <a:pt x="47753" y="54034"/>
                  </a:cubicBezTo>
                  <a:close/>
                  <a:moveTo>
                    <a:pt x="126198" y="53035"/>
                  </a:moveTo>
                  <a:cubicBezTo>
                    <a:pt x="131694" y="53035"/>
                    <a:pt x="136191" y="57532"/>
                    <a:pt x="136191" y="63028"/>
                  </a:cubicBezTo>
                  <a:cubicBezTo>
                    <a:pt x="136191" y="68524"/>
                    <a:pt x="131694" y="73021"/>
                    <a:pt x="126198" y="73021"/>
                  </a:cubicBezTo>
                  <a:cubicBezTo>
                    <a:pt x="120631" y="73021"/>
                    <a:pt x="116205" y="68524"/>
                    <a:pt x="116205" y="63028"/>
                  </a:cubicBezTo>
                  <a:cubicBezTo>
                    <a:pt x="116205" y="57461"/>
                    <a:pt x="120702" y="53035"/>
                    <a:pt x="126198" y="53035"/>
                  </a:cubicBezTo>
                  <a:close/>
                  <a:moveTo>
                    <a:pt x="283162" y="50822"/>
                  </a:moveTo>
                  <a:cubicBezTo>
                    <a:pt x="289872" y="50822"/>
                    <a:pt x="295368" y="56247"/>
                    <a:pt x="295368" y="63028"/>
                  </a:cubicBezTo>
                  <a:cubicBezTo>
                    <a:pt x="295368" y="69809"/>
                    <a:pt x="289872" y="75305"/>
                    <a:pt x="283162" y="75234"/>
                  </a:cubicBezTo>
                  <a:cubicBezTo>
                    <a:pt x="276452" y="75234"/>
                    <a:pt x="270956" y="69809"/>
                    <a:pt x="270956" y="63028"/>
                  </a:cubicBezTo>
                  <a:cubicBezTo>
                    <a:pt x="270956" y="56318"/>
                    <a:pt x="276381" y="50822"/>
                    <a:pt x="283162" y="50822"/>
                  </a:cubicBezTo>
                  <a:close/>
                  <a:moveTo>
                    <a:pt x="361536" y="49466"/>
                  </a:moveTo>
                  <a:cubicBezTo>
                    <a:pt x="369031" y="49466"/>
                    <a:pt x="375098" y="55533"/>
                    <a:pt x="375098" y="63028"/>
                  </a:cubicBezTo>
                  <a:cubicBezTo>
                    <a:pt x="375098" y="70523"/>
                    <a:pt x="369031" y="76590"/>
                    <a:pt x="361536" y="76590"/>
                  </a:cubicBezTo>
                  <a:cubicBezTo>
                    <a:pt x="354041" y="76590"/>
                    <a:pt x="347974" y="70523"/>
                    <a:pt x="347974" y="63028"/>
                  </a:cubicBezTo>
                  <a:cubicBezTo>
                    <a:pt x="347974" y="55533"/>
                    <a:pt x="354041" y="49466"/>
                    <a:pt x="361536" y="49466"/>
                  </a:cubicBezTo>
                  <a:close/>
                  <a:moveTo>
                    <a:pt x="518428" y="46396"/>
                  </a:moveTo>
                  <a:cubicBezTo>
                    <a:pt x="527636" y="46396"/>
                    <a:pt x="535060" y="53819"/>
                    <a:pt x="535060" y="63027"/>
                  </a:cubicBezTo>
                  <a:cubicBezTo>
                    <a:pt x="535060" y="72235"/>
                    <a:pt x="527636" y="79730"/>
                    <a:pt x="518428" y="79659"/>
                  </a:cubicBezTo>
                  <a:cubicBezTo>
                    <a:pt x="509220" y="79659"/>
                    <a:pt x="501797" y="72235"/>
                    <a:pt x="501797" y="63027"/>
                  </a:cubicBezTo>
                  <a:cubicBezTo>
                    <a:pt x="501797" y="53819"/>
                    <a:pt x="509220" y="46396"/>
                    <a:pt x="518428" y="46396"/>
                  </a:cubicBezTo>
                  <a:close/>
                  <a:moveTo>
                    <a:pt x="596946" y="44612"/>
                  </a:moveTo>
                  <a:cubicBezTo>
                    <a:pt x="607082" y="44612"/>
                    <a:pt x="615362" y="52821"/>
                    <a:pt x="615362" y="63028"/>
                  </a:cubicBezTo>
                  <a:cubicBezTo>
                    <a:pt x="615362" y="73235"/>
                    <a:pt x="607082" y="81515"/>
                    <a:pt x="596946" y="81444"/>
                  </a:cubicBezTo>
                  <a:cubicBezTo>
                    <a:pt x="586810" y="81444"/>
                    <a:pt x="578530" y="73235"/>
                    <a:pt x="578530" y="63028"/>
                  </a:cubicBezTo>
                  <a:cubicBezTo>
                    <a:pt x="578530" y="52892"/>
                    <a:pt x="586739" y="44612"/>
                    <a:pt x="596946" y="44612"/>
                  </a:cubicBezTo>
                  <a:close/>
                  <a:moveTo>
                    <a:pt x="753766" y="40400"/>
                  </a:moveTo>
                  <a:cubicBezTo>
                    <a:pt x="766258" y="40400"/>
                    <a:pt x="776394" y="50536"/>
                    <a:pt x="776394" y="63027"/>
                  </a:cubicBezTo>
                  <a:cubicBezTo>
                    <a:pt x="776394" y="75519"/>
                    <a:pt x="766258" y="85726"/>
                    <a:pt x="753766" y="85655"/>
                  </a:cubicBezTo>
                  <a:cubicBezTo>
                    <a:pt x="741275" y="85655"/>
                    <a:pt x="731139" y="75519"/>
                    <a:pt x="731139" y="63027"/>
                  </a:cubicBezTo>
                  <a:cubicBezTo>
                    <a:pt x="731139" y="50536"/>
                    <a:pt x="741275" y="40400"/>
                    <a:pt x="753766" y="40400"/>
                  </a:cubicBezTo>
                  <a:close/>
                  <a:moveTo>
                    <a:pt x="832283" y="37973"/>
                  </a:moveTo>
                  <a:cubicBezTo>
                    <a:pt x="846131" y="37973"/>
                    <a:pt x="857337" y="49180"/>
                    <a:pt x="857337" y="63027"/>
                  </a:cubicBezTo>
                  <a:cubicBezTo>
                    <a:pt x="857337" y="76875"/>
                    <a:pt x="846059" y="88153"/>
                    <a:pt x="832283" y="88153"/>
                  </a:cubicBezTo>
                  <a:cubicBezTo>
                    <a:pt x="818436" y="88153"/>
                    <a:pt x="807229" y="76875"/>
                    <a:pt x="807229" y="63027"/>
                  </a:cubicBezTo>
                  <a:cubicBezTo>
                    <a:pt x="807229" y="49180"/>
                    <a:pt x="818436" y="37973"/>
                    <a:pt x="832283" y="37973"/>
                  </a:cubicBezTo>
                  <a:close/>
                  <a:moveTo>
                    <a:pt x="8566" y="15275"/>
                  </a:moveTo>
                  <a:cubicBezTo>
                    <a:pt x="11492" y="15275"/>
                    <a:pt x="14062" y="16774"/>
                    <a:pt x="15632" y="19058"/>
                  </a:cubicBezTo>
                  <a:cubicBezTo>
                    <a:pt x="16489" y="20414"/>
                    <a:pt x="17060" y="22056"/>
                    <a:pt x="17060" y="23841"/>
                  </a:cubicBezTo>
                  <a:cubicBezTo>
                    <a:pt x="17060" y="24412"/>
                    <a:pt x="17060" y="24983"/>
                    <a:pt x="16917" y="25554"/>
                  </a:cubicBezTo>
                  <a:cubicBezTo>
                    <a:pt x="16703" y="26696"/>
                    <a:pt x="16275" y="27695"/>
                    <a:pt x="15632" y="28623"/>
                  </a:cubicBezTo>
                  <a:cubicBezTo>
                    <a:pt x="14062" y="30907"/>
                    <a:pt x="11492" y="32406"/>
                    <a:pt x="8566" y="32406"/>
                  </a:cubicBezTo>
                  <a:cubicBezTo>
                    <a:pt x="7923" y="32406"/>
                    <a:pt x="7352" y="32335"/>
                    <a:pt x="6852" y="32192"/>
                  </a:cubicBezTo>
                  <a:cubicBezTo>
                    <a:pt x="5139" y="31835"/>
                    <a:pt x="3640" y="30979"/>
                    <a:pt x="2498" y="29836"/>
                  </a:cubicBezTo>
                  <a:cubicBezTo>
                    <a:pt x="2141" y="29480"/>
                    <a:pt x="1784" y="29051"/>
                    <a:pt x="1428" y="28623"/>
                  </a:cubicBezTo>
                  <a:cubicBezTo>
                    <a:pt x="785" y="27695"/>
                    <a:pt x="357" y="26696"/>
                    <a:pt x="143" y="25554"/>
                  </a:cubicBezTo>
                  <a:cubicBezTo>
                    <a:pt x="71" y="24983"/>
                    <a:pt x="0" y="24412"/>
                    <a:pt x="0" y="23841"/>
                  </a:cubicBezTo>
                  <a:cubicBezTo>
                    <a:pt x="0" y="23270"/>
                    <a:pt x="71" y="22627"/>
                    <a:pt x="143" y="22127"/>
                  </a:cubicBezTo>
                  <a:cubicBezTo>
                    <a:pt x="428" y="20985"/>
                    <a:pt x="857" y="19986"/>
                    <a:pt x="1428" y="19058"/>
                  </a:cubicBezTo>
                  <a:cubicBezTo>
                    <a:pt x="1784" y="18630"/>
                    <a:pt x="2141" y="18202"/>
                    <a:pt x="2498" y="17773"/>
                  </a:cubicBezTo>
                  <a:cubicBezTo>
                    <a:pt x="3640" y="16631"/>
                    <a:pt x="5139" y="15775"/>
                    <a:pt x="6852" y="15418"/>
                  </a:cubicBezTo>
                  <a:cubicBezTo>
                    <a:pt x="7423" y="15346"/>
                    <a:pt x="7994" y="15275"/>
                    <a:pt x="8566" y="15275"/>
                  </a:cubicBezTo>
                  <a:close/>
                  <a:moveTo>
                    <a:pt x="87011" y="14347"/>
                  </a:moveTo>
                  <a:cubicBezTo>
                    <a:pt x="92294" y="14347"/>
                    <a:pt x="96505" y="18630"/>
                    <a:pt x="96505" y="23840"/>
                  </a:cubicBezTo>
                  <a:cubicBezTo>
                    <a:pt x="96505" y="24483"/>
                    <a:pt x="96434" y="25125"/>
                    <a:pt x="96291" y="25768"/>
                  </a:cubicBezTo>
                  <a:cubicBezTo>
                    <a:pt x="95363" y="30051"/>
                    <a:pt x="91580" y="33263"/>
                    <a:pt x="87011" y="33334"/>
                  </a:cubicBezTo>
                  <a:cubicBezTo>
                    <a:pt x="82443" y="33334"/>
                    <a:pt x="78589" y="30051"/>
                    <a:pt x="77732" y="25768"/>
                  </a:cubicBezTo>
                  <a:cubicBezTo>
                    <a:pt x="77589" y="25125"/>
                    <a:pt x="77518" y="24483"/>
                    <a:pt x="77518" y="23840"/>
                  </a:cubicBezTo>
                  <a:cubicBezTo>
                    <a:pt x="77518" y="18558"/>
                    <a:pt x="81801" y="14347"/>
                    <a:pt x="87011" y="14347"/>
                  </a:cubicBezTo>
                  <a:close/>
                  <a:moveTo>
                    <a:pt x="243832" y="12205"/>
                  </a:moveTo>
                  <a:cubicBezTo>
                    <a:pt x="250256" y="12205"/>
                    <a:pt x="255467" y="17416"/>
                    <a:pt x="255467" y="23840"/>
                  </a:cubicBezTo>
                  <a:cubicBezTo>
                    <a:pt x="255467" y="24625"/>
                    <a:pt x="255395" y="25410"/>
                    <a:pt x="255253" y="26195"/>
                  </a:cubicBezTo>
                  <a:cubicBezTo>
                    <a:pt x="254182" y="31477"/>
                    <a:pt x="249471" y="35475"/>
                    <a:pt x="243832" y="35475"/>
                  </a:cubicBezTo>
                  <a:cubicBezTo>
                    <a:pt x="238193" y="35475"/>
                    <a:pt x="233482" y="31477"/>
                    <a:pt x="232411" y="26195"/>
                  </a:cubicBezTo>
                  <a:cubicBezTo>
                    <a:pt x="232268" y="25410"/>
                    <a:pt x="232197" y="24625"/>
                    <a:pt x="232197" y="23840"/>
                  </a:cubicBezTo>
                  <a:cubicBezTo>
                    <a:pt x="232197" y="17416"/>
                    <a:pt x="237408" y="12205"/>
                    <a:pt x="243832" y="12205"/>
                  </a:cubicBezTo>
                  <a:close/>
                  <a:moveTo>
                    <a:pt x="322349" y="10921"/>
                  </a:moveTo>
                  <a:cubicBezTo>
                    <a:pt x="324990" y="10921"/>
                    <a:pt x="327489" y="11778"/>
                    <a:pt x="329559" y="13134"/>
                  </a:cubicBezTo>
                  <a:cubicBezTo>
                    <a:pt x="332913" y="15489"/>
                    <a:pt x="335198" y="19415"/>
                    <a:pt x="335198" y="23841"/>
                  </a:cubicBezTo>
                  <a:cubicBezTo>
                    <a:pt x="335198" y="24697"/>
                    <a:pt x="335055" y="25554"/>
                    <a:pt x="334912" y="26410"/>
                  </a:cubicBezTo>
                  <a:cubicBezTo>
                    <a:pt x="334270" y="29765"/>
                    <a:pt x="332271" y="32620"/>
                    <a:pt x="329559" y="34476"/>
                  </a:cubicBezTo>
                  <a:cubicBezTo>
                    <a:pt x="327489" y="35904"/>
                    <a:pt x="324990" y="36689"/>
                    <a:pt x="322349" y="36689"/>
                  </a:cubicBezTo>
                  <a:cubicBezTo>
                    <a:pt x="321493" y="36689"/>
                    <a:pt x="320636" y="36546"/>
                    <a:pt x="319780" y="36404"/>
                  </a:cubicBezTo>
                  <a:cubicBezTo>
                    <a:pt x="314783" y="35404"/>
                    <a:pt x="310786" y="31407"/>
                    <a:pt x="309787" y="26410"/>
                  </a:cubicBezTo>
                  <a:cubicBezTo>
                    <a:pt x="309572" y="25625"/>
                    <a:pt x="309501" y="24697"/>
                    <a:pt x="309501" y="23841"/>
                  </a:cubicBezTo>
                  <a:cubicBezTo>
                    <a:pt x="309501" y="17631"/>
                    <a:pt x="313927" y="12420"/>
                    <a:pt x="319780" y="11207"/>
                  </a:cubicBezTo>
                  <a:cubicBezTo>
                    <a:pt x="320565" y="10992"/>
                    <a:pt x="321493" y="10921"/>
                    <a:pt x="322349" y="10921"/>
                  </a:cubicBezTo>
                  <a:close/>
                  <a:moveTo>
                    <a:pt x="479098" y="7994"/>
                  </a:moveTo>
                  <a:cubicBezTo>
                    <a:pt x="484594" y="7994"/>
                    <a:pt x="489376" y="10778"/>
                    <a:pt x="492232" y="14989"/>
                  </a:cubicBezTo>
                  <a:cubicBezTo>
                    <a:pt x="493945" y="17559"/>
                    <a:pt x="494944" y="20557"/>
                    <a:pt x="494944" y="23840"/>
                  </a:cubicBezTo>
                  <a:cubicBezTo>
                    <a:pt x="494944" y="24982"/>
                    <a:pt x="494873" y="26053"/>
                    <a:pt x="494659" y="27052"/>
                  </a:cubicBezTo>
                  <a:cubicBezTo>
                    <a:pt x="494230" y="29122"/>
                    <a:pt x="493445" y="30978"/>
                    <a:pt x="492303" y="32691"/>
                  </a:cubicBezTo>
                  <a:cubicBezTo>
                    <a:pt x="489519" y="36903"/>
                    <a:pt x="484665" y="39615"/>
                    <a:pt x="479098" y="39615"/>
                  </a:cubicBezTo>
                  <a:cubicBezTo>
                    <a:pt x="477956" y="39615"/>
                    <a:pt x="476885" y="39472"/>
                    <a:pt x="475886" y="39258"/>
                  </a:cubicBezTo>
                  <a:cubicBezTo>
                    <a:pt x="472816" y="38687"/>
                    <a:pt x="470033" y="37117"/>
                    <a:pt x="467891" y="34975"/>
                  </a:cubicBezTo>
                  <a:cubicBezTo>
                    <a:pt x="467177" y="34262"/>
                    <a:pt x="466535" y="33477"/>
                    <a:pt x="465964" y="32620"/>
                  </a:cubicBezTo>
                  <a:cubicBezTo>
                    <a:pt x="464822" y="30978"/>
                    <a:pt x="464037" y="29051"/>
                    <a:pt x="463608" y="26981"/>
                  </a:cubicBezTo>
                  <a:cubicBezTo>
                    <a:pt x="463466" y="25910"/>
                    <a:pt x="463323" y="24911"/>
                    <a:pt x="463323" y="23769"/>
                  </a:cubicBezTo>
                  <a:cubicBezTo>
                    <a:pt x="463323" y="22627"/>
                    <a:pt x="463394" y="21556"/>
                    <a:pt x="463608" y="20557"/>
                  </a:cubicBezTo>
                  <a:cubicBezTo>
                    <a:pt x="464037" y="18487"/>
                    <a:pt x="464822" y="16631"/>
                    <a:pt x="465964" y="14918"/>
                  </a:cubicBezTo>
                  <a:cubicBezTo>
                    <a:pt x="466535" y="14061"/>
                    <a:pt x="467177" y="13276"/>
                    <a:pt x="467891" y="12562"/>
                  </a:cubicBezTo>
                  <a:cubicBezTo>
                    <a:pt x="470033" y="10421"/>
                    <a:pt x="472816" y="8922"/>
                    <a:pt x="475886" y="8280"/>
                  </a:cubicBezTo>
                  <a:cubicBezTo>
                    <a:pt x="476956" y="8137"/>
                    <a:pt x="478027" y="7994"/>
                    <a:pt x="479098" y="7994"/>
                  </a:cubicBezTo>
                  <a:close/>
                  <a:moveTo>
                    <a:pt x="557687" y="6352"/>
                  </a:moveTo>
                  <a:cubicBezTo>
                    <a:pt x="567323" y="6352"/>
                    <a:pt x="575175" y="14204"/>
                    <a:pt x="575175" y="23840"/>
                  </a:cubicBezTo>
                  <a:cubicBezTo>
                    <a:pt x="575175" y="24982"/>
                    <a:pt x="575032" y="26196"/>
                    <a:pt x="574818" y="27338"/>
                  </a:cubicBezTo>
                  <a:cubicBezTo>
                    <a:pt x="573176" y="35332"/>
                    <a:pt x="566110" y="41328"/>
                    <a:pt x="557687" y="41328"/>
                  </a:cubicBezTo>
                  <a:cubicBezTo>
                    <a:pt x="549264" y="41328"/>
                    <a:pt x="542198" y="35332"/>
                    <a:pt x="540556" y="27338"/>
                  </a:cubicBezTo>
                  <a:cubicBezTo>
                    <a:pt x="540342" y="26196"/>
                    <a:pt x="540199" y="25053"/>
                    <a:pt x="540199" y="23840"/>
                  </a:cubicBezTo>
                  <a:cubicBezTo>
                    <a:pt x="540199" y="14204"/>
                    <a:pt x="548051" y="6352"/>
                    <a:pt x="557687" y="6352"/>
                  </a:cubicBezTo>
                  <a:close/>
                  <a:moveTo>
                    <a:pt x="714579" y="2284"/>
                  </a:moveTo>
                  <a:cubicBezTo>
                    <a:pt x="726428" y="2284"/>
                    <a:pt x="736064" y="11920"/>
                    <a:pt x="736064" y="23769"/>
                  </a:cubicBezTo>
                  <a:cubicBezTo>
                    <a:pt x="736064" y="25268"/>
                    <a:pt x="735922" y="26696"/>
                    <a:pt x="735636" y="28123"/>
                  </a:cubicBezTo>
                  <a:cubicBezTo>
                    <a:pt x="733638" y="37974"/>
                    <a:pt x="724929" y="45326"/>
                    <a:pt x="714579" y="45326"/>
                  </a:cubicBezTo>
                  <a:cubicBezTo>
                    <a:pt x="704229" y="45326"/>
                    <a:pt x="695521" y="37902"/>
                    <a:pt x="693522" y="28123"/>
                  </a:cubicBezTo>
                  <a:cubicBezTo>
                    <a:pt x="693237" y="26696"/>
                    <a:pt x="693094" y="25268"/>
                    <a:pt x="693094" y="23769"/>
                  </a:cubicBezTo>
                  <a:cubicBezTo>
                    <a:pt x="693094" y="11920"/>
                    <a:pt x="702730" y="2284"/>
                    <a:pt x="714579" y="2284"/>
                  </a:cubicBezTo>
                  <a:close/>
                  <a:moveTo>
                    <a:pt x="793025" y="0"/>
                  </a:moveTo>
                  <a:cubicBezTo>
                    <a:pt x="797950" y="0"/>
                    <a:pt x="802518" y="1499"/>
                    <a:pt x="806373" y="4069"/>
                  </a:cubicBezTo>
                  <a:cubicBezTo>
                    <a:pt x="812725" y="8351"/>
                    <a:pt x="816865" y="15632"/>
                    <a:pt x="816865" y="23841"/>
                  </a:cubicBezTo>
                  <a:cubicBezTo>
                    <a:pt x="816865" y="25483"/>
                    <a:pt x="816651" y="27053"/>
                    <a:pt x="816366" y="28623"/>
                  </a:cubicBezTo>
                  <a:cubicBezTo>
                    <a:pt x="815081" y="34833"/>
                    <a:pt x="811369" y="40187"/>
                    <a:pt x="806373" y="43613"/>
                  </a:cubicBezTo>
                  <a:cubicBezTo>
                    <a:pt x="802518" y="46183"/>
                    <a:pt x="797950" y="47682"/>
                    <a:pt x="793025" y="47682"/>
                  </a:cubicBezTo>
                  <a:cubicBezTo>
                    <a:pt x="791383" y="47682"/>
                    <a:pt x="789813" y="47467"/>
                    <a:pt x="788242" y="47182"/>
                  </a:cubicBezTo>
                  <a:cubicBezTo>
                    <a:pt x="778892" y="45255"/>
                    <a:pt x="771611" y="37903"/>
                    <a:pt x="769684" y="28623"/>
                  </a:cubicBezTo>
                  <a:cubicBezTo>
                    <a:pt x="769327" y="27124"/>
                    <a:pt x="769184" y="25483"/>
                    <a:pt x="769184" y="23841"/>
                  </a:cubicBezTo>
                  <a:cubicBezTo>
                    <a:pt x="769184" y="12349"/>
                    <a:pt x="777393" y="2712"/>
                    <a:pt x="788242" y="500"/>
                  </a:cubicBezTo>
                  <a:cubicBezTo>
                    <a:pt x="789741" y="143"/>
                    <a:pt x="791383" y="0"/>
                    <a:pt x="793025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alpha val="0"/>
                  </a:schemeClr>
                </a:gs>
                <a:gs pos="34000">
                  <a:schemeClr val="accent1"/>
                </a:gs>
              </a:gsLst>
              <a:lin ang="10800000" scaled="0"/>
            </a:gradFill>
            <a:ln w="7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4B584B22-FD48-E710-42D1-875B0EDDD98D}"/>
                </a:ext>
              </a:extLst>
            </p:cNvPr>
            <p:cNvSpPr/>
            <p:nvPr/>
          </p:nvSpPr>
          <p:spPr>
            <a:xfrm>
              <a:off x="7974854" y="603250"/>
              <a:ext cx="682002" cy="335952"/>
            </a:xfrm>
            <a:custGeom>
              <a:avLst/>
              <a:gdLst>
                <a:gd name="connsiteX0" fmla="*/ 8566 w 977755"/>
                <a:gd name="connsiteY0" fmla="*/ 329059 h 361466"/>
                <a:gd name="connsiteX1" fmla="*/ 15632 w 977755"/>
                <a:gd name="connsiteY1" fmla="*/ 332842 h 361466"/>
                <a:gd name="connsiteX2" fmla="*/ 17060 w 977755"/>
                <a:gd name="connsiteY2" fmla="*/ 337625 h 361466"/>
                <a:gd name="connsiteX3" fmla="*/ 16417 w 977755"/>
                <a:gd name="connsiteY3" fmla="*/ 340979 h 361466"/>
                <a:gd name="connsiteX4" fmla="*/ 15632 w 977755"/>
                <a:gd name="connsiteY4" fmla="*/ 342407 h 361466"/>
                <a:gd name="connsiteX5" fmla="*/ 14633 w 977755"/>
                <a:gd name="connsiteY5" fmla="*/ 343620 h 361466"/>
                <a:gd name="connsiteX6" fmla="*/ 8566 w 977755"/>
                <a:gd name="connsiteY6" fmla="*/ 346119 h 361466"/>
                <a:gd name="connsiteX7" fmla="*/ 6852 w 977755"/>
                <a:gd name="connsiteY7" fmla="*/ 345976 h 361466"/>
                <a:gd name="connsiteX8" fmla="*/ 2498 w 977755"/>
                <a:gd name="connsiteY8" fmla="*/ 343620 h 361466"/>
                <a:gd name="connsiteX9" fmla="*/ 1428 w 977755"/>
                <a:gd name="connsiteY9" fmla="*/ 342336 h 361466"/>
                <a:gd name="connsiteX10" fmla="*/ 642 w 977755"/>
                <a:gd name="connsiteY10" fmla="*/ 340908 h 361466"/>
                <a:gd name="connsiteX11" fmla="*/ 143 w 977755"/>
                <a:gd name="connsiteY11" fmla="*/ 339338 h 361466"/>
                <a:gd name="connsiteX12" fmla="*/ 0 w 977755"/>
                <a:gd name="connsiteY12" fmla="*/ 337625 h 361466"/>
                <a:gd name="connsiteX13" fmla="*/ 143 w 977755"/>
                <a:gd name="connsiteY13" fmla="*/ 335911 h 361466"/>
                <a:gd name="connsiteX14" fmla="*/ 1428 w 977755"/>
                <a:gd name="connsiteY14" fmla="*/ 332842 h 361466"/>
                <a:gd name="connsiteX15" fmla="*/ 2498 w 977755"/>
                <a:gd name="connsiteY15" fmla="*/ 331557 h 361466"/>
                <a:gd name="connsiteX16" fmla="*/ 6852 w 977755"/>
                <a:gd name="connsiteY16" fmla="*/ 329202 h 361466"/>
                <a:gd name="connsiteX17" fmla="*/ 8566 w 977755"/>
                <a:gd name="connsiteY17" fmla="*/ 329059 h 361466"/>
                <a:gd name="connsiteX18" fmla="*/ 86939 w 977755"/>
                <a:gd name="connsiteY18" fmla="*/ 328060 h 361466"/>
                <a:gd name="connsiteX19" fmla="*/ 96433 w 977755"/>
                <a:gd name="connsiteY19" fmla="*/ 337554 h 361466"/>
                <a:gd name="connsiteX20" fmla="*/ 95719 w 977755"/>
                <a:gd name="connsiteY20" fmla="*/ 341265 h 361466"/>
                <a:gd name="connsiteX21" fmla="*/ 93578 w 977755"/>
                <a:gd name="connsiteY21" fmla="*/ 344263 h 361466"/>
                <a:gd name="connsiteX22" fmla="*/ 86868 w 977755"/>
                <a:gd name="connsiteY22" fmla="*/ 347047 h 361466"/>
                <a:gd name="connsiteX23" fmla="*/ 80158 w 977755"/>
                <a:gd name="connsiteY23" fmla="*/ 344263 h 361466"/>
                <a:gd name="connsiteX24" fmla="*/ 78160 w 977755"/>
                <a:gd name="connsiteY24" fmla="*/ 341265 h 361466"/>
                <a:gd name="connsiteX25" fmla="*/ 77446 w 977755"/>
                <a:gd name="connsiteY25" fmla="*/ 337554 h 361466"/>
                <a:gd name="connsiteX26" fmla="*/ 86939 w 977755"/>
                <a:gd name="connsiteY26" fmla="*/ 328060 h 361466"/>
                <a:gd name="connsiteX27" fmla="*/ 243903 w 977755"/>
                <a:gd name="connsiteY27" fmla="*/ 325990 h 361466"/>
                <a:gd name="connsiteX28" fmla="*/ 255538 w 977755"/>
                <a:gd name="connsiteY28" fmla="*/ 337625 h 361466"/>
                <a:gd name="connsiteX29" fmla="*/ 254610 w 977755"/>
                <a:gd name="connsiteY29" fmla="*/ 342122 h 361466"/>
                <a:gd name="connsiteX30" fmla="*/ 252111 w 977755"/>
                <a:gd name="connsiteY30" fmla="*/ 345834 h 361466"/>
                <a:gd name="connsiteX31" fmla="*/ 243903 w 977755"/>
                <a:gd name="connsiteY31" fmla="*/ 349260 h 361466"/>
                <a:gd name="connsiteX32" fmla="*/ 235694 w 977755"/>
                <a:gd name="connsiteY32" fmla="*/ 345834 h 361466"/>
                <a:gd name="connsiteX33" fmla="*/ 233196 w 977755"/>
                <a:gd name="connsiteY33" fmla="*/ 342122 h 361466"/>
                <a:gd name="connsiteX34" fmla="*/ 232268 w 977755"/>
                <a:gd name="connsiteY34" fmla="*/ 337625 h 361466"/>
                <a:gd name="connsiteX35" fmla="*/ 243903 w 977755"/>
                <a:gd name="connsiteY35" fmla="*/ 325990 h 361466"/>
                <a:gd name="connsiteX36" fmla="*/ 322349 w 977755"/>
                <a:gd name="connsiteY36" fmla="*/ 324705 h 361466"/>
                <a:gd name="connsiteX37" fmla="*/ 329559 w 977755"/>
                <a:gd name="connsiteY37" fmla="*/ 326918 h 361466"/>
                <a:gd name="connsiteX38" fmla="*/ 335198 w 977755"/>
                <a:gd name="connsiteY38" fmla="*/ 337625 h 361466"/>
                <a:gd name="connsiteX39" fmla="*/ 334198 w 977755"/>
                <a:gd name="connsiteY39" fmla="*/ 342621 h 361466"/>
                <a:gd name="connsiteX40" fmla="*/ 331414 w 977755"/>
                <a:gd name="connsiteY40" fmla="*/ 346690 h 361466"/>
                <a:gd name="connsiteX41" fmla="*/ 329559 w 977755"/>
                <a:gd name="connsiteY41" fmla="*/ 348260 h 361466"/>
                <a:gd name="connsiteX42" fmla="*/ 322349 w 977755"/>
                <a:gd name="connsiteY42" fmla="*/ 350473 h 361466"/>
                <a:gd name="connsiteX43" fmla="*/ 319780 w 977755"/>
                <a:gd name="connsiteY43" fmla="*/ 350188 h 361466"/>
                <a:gd name="connsiteX44" fmla="*/ 313284 w 977755"/>
                <a:gd name="connsiteY44" fmla="*/ 346690 h 361466"/>
                <a:gd name="connsiteX45" fmla="*/ 310500 w 977755"/>
                <a:gd name="connsiteY45" fmla="*/ 342621 h 361466"/>
                <a:gd name="connsiteX46" fmla="*/ 309501 w 977755"/>
                <a:gd name="connsiteY46" fmla="*/ 337625 h 361466"/>
                <a:gd name="connsiteX47" fmla="*/ 319780 w 977755"/>
                <a:gd name="connsiteY47" fmla="*/ 324990 h 361466"/>
                <a:gd name="connsiteX48" fmla="*/ 322349 w 977755"/>
                <a:gd name="connsiteY48" fmla="*/ 324705 h 361466"/>
                <a:gd name="connsiteX49" fmla="*/ 479098 w 977755"/>
                <a:gd name="connsiteY49" fmla="*/ 321707 h 361466"/>
                <a:gd name="connsiteX50" fmla="*/ 492232 w 977755"/>
                <a:gd name="connsiteY50" fmla="*/ 328702 h 361466"/>
                <a:gd name="connsiteX51" fmla="*/ 494944 w 977755"/>
                <a:gd name="connsiteY51" fmla="*/ 337553 h 361466"/>
                <a:gd name="connsiteX52" fmla="*/ 493731 w 977755"/>
                <a:gd name="connsiteY52" fmla="*/ 343692 h 361466"/>
                <a:gd name="connsiteX53" fmla="*/ 492303 w 977755"/>
                <a:gd name="connsiteY53" fmla="*/ 346404 h 361466"/>
                <a:gd name="connsiteX54" fmla="*/ 490304 w 977755"/>
                <a:gd name="connsiteY54" fmla="*/ 348760 h 361466"/>
                <a:gd name="connsiteX55" fmla="*/ 479098 w 977755"/>
                <a:gd name="connsiteY55" fmla="*/ 353400 h 361466"/>
                <a:gd name="connsiteX56" fmla="*/ 475886 w 977755"/>
                <a:gd name="connsiteY56" fmla="*/ 353043 h 361466"/>
                <a:gd name="connsiteX57" fmla="*/ 467891 w 977755"/>
                <a:gd name="connsiteY57" fmla="*/ 348760 h 361466"/>
                <a:gd name="connsiteX58" fmla="*/ 465964 w 977755"/>
                <a:gd name="connsiteY58" fmla="*/ 346404 h 361466"/>
                <a:gd name="connsiteX59" fmla="*/ 464536 w 977755"/>
                <a:gd name="connsiteY59" fmla="*/ 343692 h 361466"/>
                <a:gd name="connsiteX60" fmla="*/ 463608 w 977755"/>
                <a:gd name="connsiteY60" fmla="*/ 340694 h 361466"/>
                <a:gd name="connsiteX61" fmla="*/ 463323 w 977755"/>
                <a:gd name="connsiteY61" fmla="*/ 337482 h 361466"/>
                <a:gd name="connsiteX62" fmla="*/ 463608 w 977755"/>
                <a:gd name="connsiteY62" fmla="*/ 334270 h 361466"/>
                <a:gd name="connsiteX63" fmla="*/ 465964 w 977755"/>
                <a:gd name="connsiteY63" fmla="*/ 328631 h 361466"/>
                <a:gd name="connsiteX64" fmla="*/ 467891 w 977755"/>
                <a:gd name="connsiteY64" fmla="*/ 326275 h 361466"/>
                <a:gd name="connsiteX65" fmla="*/ 475886 w 977755"/>
                <a:gd name="connsiteY65" fmla="*/ 321993 h 361466"/>
                <a:gd name="connsiteX66" fmla="*/ 479098 w 977755"/>
                <a:gd name="connsiteY66" fmla="*/ 321707 h 361466"/>
                <a:gd name="connsiteX67" fmla="*/ 557687 w 977755"/>
                <a:gd name="connsiteY67" fmla="*/ 320066 h 361466"/>
                <a:gd name="connsiteX68" fmla="*/ 575175 w 977755"/>
                <a:gd name="connsiteY68" fmla="*/ 337554 h 361466"/>
                <a:gd name="connsiteX69" fmla="*/ 573819 w 977755"/>
                <a:gd name="connsiteY69" fmla="*/ 344406 h 361466"/>
                <a:gd name="connsiteX70" fmla="*/ 570178 w 977755"/>
                <a:gd name="connsiteY70" fmla="*/ 349974 h 361466"/>
                <a:gd name="connsiteX71" fmla="*/ 557758 w 977755"/>
                <a:gd name="connsiteY71" fmla="*/ 355113 h 361466"/>
                <a:gd name="connsiteX72" fmla="*/ 545338 w 977755"/>
                <a:gd name="connsiteY72" fmla="*/ 349974 h 361466"/>
                <a:gd name="connsiteX73" fmla="*/ 541555 w 977755"/>
                <a:gd name="connsiteY73" fmla="*/ 344406 h 361466"/>
                <a:gd name="connsiteX74" fmla="*/ 540199 w 977755"/>
                <a:gd name="connsiteY74" fmla="*/ 337554 h 361466"/>
                <a:gd name="connsiteX75" fmla="*/ 557687 w 977755"/>
                <a:gd name="connsiteY75" fmla="*/ 320066 h 361466"/>
                <a:gd name="connsiteX76" fmla="*/ 714579 w 977755"/>
                <a:gd name="connsiteY76" fmla="*/ 316140 h 361466"/>
                <a:gd name="connsiteX77" fmla="*/ 736064 w 977755"/>
                <a:gd name="connsiteY77" fmla="*/ 337625 h 361466"/>
                <a:gd name="connsiteX78" fmla="*/ 734351 w 977755"/>
                <a:gd name="connsiteY78" fmla="*/ 345977 h 361466"/>
                <a:gd name="connsiteX79" fmla="*/ 729854 w 977755"/>
                <a:gd name="connsiteY79" fmla="*/ 352829 h 361466"/>
                <a:gd name="connsiteX80" fmla="*/ 714651 w 977755"/>
                <a:gd name="connsiteY80" fmla="*/ 359111 h 361466"/>
                <a:gd name="connsiteX81" fmla="*/ 699447 w 977755"/>
                <a:gd name="connsiteY81" fmla="*/ 352829 h 361466"/>
                <a:gd name="connsiteX82" fmla="*/ 694807 w 977755"/>
                <a:gd name="connsiteY82" fmla="*/ 345977 h 361466"/>
                <a:gd name="connsiteX83" fmla="*/ 693094 w 977755"/>
                <a:gd name="connsiteY83" fmla="*/ 337625 h 361466"/>
                <a:gd name="connsiteX84" fmla="*/ 714579 w 977755"/>
                <a:gd name="connsiteY84" fmla="*/ 316140 h 361466"/>
                <a:gd name="connsiteX85" fmla="*/ 793025 w 977755"/>
                <a:gd name="connsiteY85" fmla="*/ 313784 h 361466"/>
                <a:gd name="connsiteX86" fmla="*/ 806373 w 977755"/>
                <a:gd name="connsiteY86" fmla="*/ 317853 h 361466"/>
                <a:gd name="connsiteX87" fmla="*/ 816865 w 977755"/>
                <a:gd name="connsiteY87" fmla="*/ 337625 h 361466"/>
                <a:gd name="connsiteX88" fmla="*/ 815010 w 977755"/>
                <a:gd name="connsiteY88" fmla="*/ 346904 h 361466"/>
                <a:gd name="connsiteX89" fmla="*/ 809870 w 977755"/>
                <a:gd name="connsiteY89" fmla="*/ 354470 h 361466"/>
                <a:gd name="connsiteX90" fmla="*/ 806373 w 977755"/>
                <a:gd name="connsiteY90" fmla="*/ 357397 h 361466"/>
                <a:gd name="connsiteX91" fmla="*/ 793025 w 977755"/>
                <a:gd name="connsiteY91" fmla="*/ 361466 h 361466"/>
                <a:gd name="connsiteX92" fmla="*/ 788242 w 977755"/>
                <a:gd name="connsiteY92" fmla="*/ 360966 h 361466"/>
                <a:gd name="connsiteX93" fmla="*/ 776179 w 977755"/>
                <a:gd name="connsiteY93" fmla="*/ 354470 h 361466"/>
                <a:gd name="connsiteX94" fmla="*/ 771040 w 977755"/>
                <a:gd name="connsiteY94" fmla="*/ 346904 h 361466"/>
                <a:gd name="connsiteX95" fmla="*/ 769184 w 977755"/>
                <a:gd name="connsiteY95" fmla="*/ 337625 h 361466"/>
                <a:gd name="connsiteX96" fmla="*/ 788242 w 977755"/>
                <a:gd name="connsiteY96" fmla="*/ 314284 h 361466"/>
                <a:gd name="connsiteX97" fmla="*/ 793025 w 977755"/>
                <a:gd name="connsiteY97" fmla="*/ 313784 h 361466"/>
                <a:gd name="connsiteX98" fmla="*/ 47753 w 977755"/>
                <a:gd name="connsiteY98" fmla="*/ 289372 h 361466"/>
                <a:gd name="connsiteX99" fmla="*/ 56747 w 977755"/>
                <a:gd name="connsiteY99" fmla="*/ 298366 h 361466"/>
                <a:gd name="connsiteX100" fmla="*/ 47753 w 977755"/>
                <a:gd name="connsiteY100" fmla="*/ 307360 h 361466"/>
                <a:gd name="connsiteX101" fmla="*/ 38759 w 977755"/>
                <a:gd name="connsiteY101" fmla="*/ 298366 h 361466"/>
                <a:gd name="connsiteX102" fmla="*/ 47753 w 977755"/>
                <a:gd name="connsiteY102" fmla="*/ 289372 h 361466"/>
                <a:gd name="connsiteX103" fmla="*/ 126198 w 977755"/>
                <a:gd name="connsiteY103" fmla="*/ 288373 h 361466"/>
                <a:gd name="connsiteX104" fmla="*/ 136191 w 977755"/>
                <a:gd name="connsiteY104" fmla="*/ 298366 h 361466"/>
                <a:gd name="connsiteX105" fmla="*/ 126198 w 977755"/>
                <a:gd name="connsiteY105" fmla="*/ 308359 h 361466"/>
                <a:gd name="connsiteX106" fmla="*/ 116205 w 977755"/>
                <a:gd name="connsiteY106" fmla="*/ 298366 h 361466"/>
                <a:gd name="connsiteX107" fmla="*/ 126198 w 977755"/>
                <a:gd name="connsiteY107" fmla="*/ 288373 h 361466"/>
                <a:gd name="connsiteX108" fmla="*/ 283162 w 977755"/>
                <a:gd name="connsiteY108" fmla="*/ 286160 h 361466"/>
                <a:gd name="connsiteX109" fmla="*/ 295368 w 977755"/>
                <a:gd name="connsiteY109" fmla="*/ 298366 h 361466"/>
                <a:gd name="connsiteX110" fmla="*/ 283162 w 977755"/>
                <a:gd name="connsiteY110" fmla="*/ 310572 h 361466"/>
                <a:gd name="connsiteX111" fmla="*/ 270956 w 977755"/>
                <a:gd name="connsiteY111" fmla="*/ 298366 h 361466"/>
                <a:gd name="connsiteX112" fmla="*/ 283162 w 977755"/>
                <a:gd name="connsiteY112" fmla="*/ 286160 h 361466"/>
                <a:gd name="connsiteX113" fmla="*/ 361536 w 977755"/>
                <a:gd name="connsiteY113" fmla="*/ 284804 h 361466"/>
                <a:gd name="connsiteX114" fmla="*/ 375098 w 977755"/>
                <a:gd name="connsiteY114" fmla="*/ 298366 h 361466"/>
                <a:gd name="connsiteX115" fmla="*/ 361536 w 977755"/>
                <a:gd name="connsiteY115" fmla="*/ 311928 h 361466"/>
                <a:gd name="connsiteX116" fmla="*/ 347974 w 977755"/>
                <a:gd name="connsiteY116" fmla="*/ 298366 h 361466"/>
                <a:gd name="connsiteX117" fmla="*/ 361536 w 977755"/>
                <a:gd name="connsiteY117" fmla="*/ 284804 h 361466"/>
                <a:gd name="connsiteX118" fmla="*/ 518428 w 977755"/>
                <a:gd name="connsiteY118" fmla="*/ 281735 h 361466"/>
                <a:gd name="connsiteX119" fmla="*/ 535060 w 977755"/>
                <a:gd name="connsiteY119" fmla="*/ 298366 h 361466"/>
                <a:gd name="connsiteX120" fmla="*/ 518428 w 977755"/>
                <a:gd name="connsiteY120" fmla="*/ 314998 h 361466"/>
                <a:gd name="connsiteX121" fmla="*/ 501797 w 977755"/>
                <a:gd name="connsiteY121" fmla="*/ 298366 h 361466"/>
                <a:gd name="connsiteX122" fmla="*/ 518428 w 977755"/>
                <a:gd name="connsiteY122" fmla="*/ 281735 h 361466"/>
                <a:gd name="connsiteX123" fmla="*/ 596946 w 977755"/>
                <a:gd name="connsiteY123" fmla="*/ 279950 h 361466"/>
                <a:gd name="connsiteX124" fmla="*/ 615362 w 977755"/>
                <a:gd name="connsiteY124" fmla="*/ 298366 h 361466"/>
                <a:gd name="connsiteX125" fmla="*/ 596946 w 977755"/>
                <a:gd name="connsiteY125" fmla="*/ 316782 h 361466"/>
                <a:gd name="connsiteX126" fmla="*/ 578530 w 977755"/>
                <a:gd name="connsiteY126" fmla="*/ 298366 h 361466"/>
                <a:gd name="connsiteX127" fmla="*/ 596946 w 977755"/>
                <a:gd name="connsiteY127" fmla="*/ 279950 h 361466"/>
                <a:gd name="connsiteX128" fmla="*/ 753766 w 977755"/>
                <a:gd name="connsiteY128" fmla="*/ 275739 h 361466"/>
                <a:gd name="connsiteX129" fmla="*/ 776394 w 977755"/>
                <a:gd name="connsiteY129" fmla="*/ 298366 h 361466"/>
                <a:gd name="connsiteX130" fmla="*/ 753766 w 977755"/>
                <a:gd name="connsiteY130" fmla="*/ 320994 h 361466"/>
                <a:gd name="connsiteX131" fmla="*/ 731139 w 977755"/>
                <a:gd name="connsiteY131" fmla="*/ 298366 h 361466"/>
                <a:gd name="connsiteX132" fmla="*/ 753766 w 977755"/>
                <a:gd name="connsiteY132" fmla="*/ 275739 h 361466"/>
                <a:gd name="connsiteX133" fmla="*/ 832283 w 977755"/>
                <a:gd name="connsiteY133" fmla="*/ 273241 h 361466"/>
                <a:gd name="connsiteX134" fmla="*/ 857337 w 977755"/>
                <a:gd name="connsiteY134" fmla="*/ 298367 h 361466"/>
                <a:gd name="connsiteX135" fmla="*/ 832283 w 977755"/>
                <a:gd name="connsiteY135" fmla="*/ 323421 h 361466"/>
                <a:gd name="connsiteX136" fmla="*/ 807229 w 977755"/>
                <a:gd name="connsiteY136" fmla="*/ 298367 h 361466"/>
                <a:gd name="connsiteX137" fmla="*/ 832283 w 977755"/>
                <a:gd name="connsiteY137" fmla="*/ 273241 h 361466"/>
                <a:gd name="connsiteX138" fmla="*/ 86939 w 977755"/>
                <a:gd name="connsiteY138" fmla="*/ 249685 h 361466"/>
                <a:gd name="connsiteX139" fmla="*/ 96433 w 977755"/>
                <a:gd name="connsiteY139" fmla="*/ 259179 h 361466"/>
                <a:gd name="connsiteX140" fmla="*/ 86939 w 977755"/>
                <a:gd name="connsiteY140" fmla="*/ 268672 h 361466"/>
                <a:gd name="connsiteX141" fmla="*/ 77446 w 977755"/>
                <a:gd name="connsiteY141" fmla="*/ 259179 h 361466"/>
                <a:gd name="connsiteX142" fmla="*/ 86939 w 977755"/>
                <a:gd name="connsiteY142" fmla="*/ 249685 h 361466"/>
                <a:gd name="connsiteX143" fmla="*/ 165457 w 977755"/>
                <a:gd name="connsiteY143" fmla="*/ 248686 h 361466"/>
                <a:gd name="connsiteX144" fmla="*/ 174165 w 977755"/>
                <a:gd name="connsiteY144" fmla="*/ 253326 h 361466"/>
                <a:gd name="connsiteX145" fmla="*/ 175950 w 977755"/>
                <a:gd name="connsiteY145" fmla="*/ 259179 h 361466"/>
                <a:gd name="connsiteX146" fmla="*/ 174165 w 977755"/>
                <a:gd name="connsiteY146" fmla="*/ 265032 h 361466"/>
                <a:gd name="connsiteX147" fmla="*/ 165457 w 977755"/>
                <a:gd name="connsiteY147" fmla="*/ 269814 h 361466"/>
                <a:gd name="connsiteX148" fmla="*/ 163315 w 977755"/>
                <a:gd name="connsiteY148" fmla="*/ 269600 h 361466"/>
                <a:gd name="connsiteX149" fmla="*/ 158033 w 977755"/>
                <a:gd name="connsiteY149" fmla="*/ 266745 h 361466"/>
                <a:gd name="connsiteX150" fmla="*/ 156748 w 977755"/>
                <a:gd name="connsiteY150" fmla="*/ 265175 h 361466"/>
                <a:gd name="connsiteX151" fmla="*/ 155178 w 977755"/>
                <a:gd name="connsiteY151" fmla="*/ 261392 h 361466"/>
                <a:gd name="connsiteX152" fmla="*/ 154964 w 977755"/>
                <a:gd name="connsiteY152" fmla="*/ 259250 h 361466"/>
                <a:gd name="connsiteX153" fmla="*/ 155178 w 977755"/>
                <a:gd name="connsiteY153" fmla="*/ 257109 h 361466"/>
                <a:gd name="connsiteX154" fmla="*/ 156748 w 977755"/>
                <a:gd name="connsiteY154" fmla="*/ 253326 h 361466"/>
                <a:gd name="connsiteX155" fmla="*/ 158033 w 977755"/>
                <a:gd name="connsiteY155" fmla="*/ 251755 h 361466"/>
                <a:gd name="connsiteX156" fmla="*/ 163315 w 977755"/>
                <a:gd name="connsiteY156" fmla="*/ 248900 h 361466"/>
                <a:gd name="connsiteX157" fmla="*/ 165457 w 977755"/>
                <a:gd name="connsiteY157" fmla="*/ 248686 h 361466"/>
                <a:gd name="connsiteX158" fmla="*/ 322349 w 977755"/>
                <a:gd name="connsiteY158" fmla="*/ 246259 h 361466"/>
                <a:gd name="connsiteX159" fmla="*/ 329559 w 977755"/>
                <a:gd name="connsiteY159" fmla="*/ 248472 h 361466"/>
                <a:gd name="connsiteX160" fmla="*/ 335198 w 977755"/>
                <a:gd name="connsiteY160" fmla="*/ 259179 h 361466"/>
                <a:gd name="connsiteX161" fmla="*/ 329559 w 977755"/>
                <a:gd name="connsiteY161" fmla="*/ 269886 h 361466"/>
                <a:gd name="connsiteX162" fmla="*/ 322349 w 977755"/>
                <a:gd name="connsiteY162" fmla="*/ 272098 h 361466"/>
                <a:gd name="connsiteX163" fmla="*/ 319780 w 977755"/>
                <a:gd name="connsiteY163" fmla="*/ 271813 h 361466"/>
                <a:gd name="connsiteX164" fmla="*/ 309501 w 977755"/>
                <a:gd name="connsiteY164" fmla="*/ 259179 h 361466"/>
                <a:gd name="connsiteX165" fmla="*/ 319780 w 977755"/>
                <a:gd name="connsiteY165" fmla="*/ 246545 h 361466"/>
                <a:gd name="connsiteX166" fmla="*/ 322349 w 977755"/>
                <a:gd name="connsiteY166" fmla="*/ 246259 h 361466"/>
                <a:gd name="connsiteX167" fmla="*/ 400795 w 977755"/>
                <a:gd name="connsiteY167" fmla="*/ 244903 h 361466"/>
                <a:gd name="connsiteX168" fmla="*/ 415071 w 977755"/>
                <a:gd name="connsiteY168" fmla="*/ 259179 h 361466"/>
                <a:gd name="connsiteX169" fmla="*/ 400795 w 977755"/>
                <a:gd name="connsiteY169" fmla="*/ 273455 h 361466"/>
                <a:gd name="connsiteX170" fmla="*/ 386519 w 977755"/>
                <a:gd name="connsiteY170" fmla="*/ 259179 h 361466"/>
                <a:gd name="connsiteX171" fmla="*/ 400795 w 977755"/>
                <a:gd name="connsiteY171" fmla="*/ 244903 h 361466"/>
                <a:gd name="connsiteX172" fmla="*/ 557687 w 977755"/>
                <a:gd name="connsiteY172" fmla="*/ 241691 h 361466"/>
                <a:gd name="connsiteX173" fmla="*/ 575175 w 977755"/>
                <a:gd name="connsiteY173" fmla="*/ 259179 h 361466"/>
                <a:gd name="connsiteX174" fmla="*/ 557687 w 977755"/>
                <a:gd name="connsiteY174" fmla="*/ 276667 h 361466"/>
                <a:gd name="connsiteX175" fmla="*/ 540199 w 977755"/>
                <a:gd name="connsiteY175" fmla="*/ 259179 h 361466"/>
                <a:gd name="connsiteX176" fmla="*/ 557687 w 977755"/>
                <a:gd name="connsiteY176" fmla="*/ 241691 h 361466"/>
                <a:gd name="connsiteX177" fmla="*/ 636061 w 977755"/>
                <a:gd name="connsiteY177" fmla="*/ 239764 h 361466"/>
                <a:gd name="connsiteX178" fmla="*/ 652193 w 977755"/>
                <a:gd name="connsiteY178" fmla="*/ 248330 h 361466"/>
                <a:gd name="connsiteX179" fmla="*/ 655476 w 977755"/>
                <a:gd name="connsiteY179" fmla="*/ 259179 h 361466"/>
                <a:gd name="connsiteX180" fmla="*/ 652193 w 977755"/>
                <a:gd name="connsiteY180" fmla="*/ 270029 h 361466"/>
                <a:gd name="connsiteX181" fmla="*/ 636061 w 977755"/>
                <a:gd name="connsiteY181" fmla="*/ 278594 h 361466"/>
                <a:gd name="connsiteX182" fmla="*/ 632135 w 977755"/>
                <a:gd name="connsiteY182" fmla="*/ 278166 h 361466"/>
                <a:gd name="connsiteX183" fmla="*/ 622356 w 977755"/>
                <a:gd name="connsiteY183" fmla="*/ 272884 h 361466"/>
                <a:gd name="connsiteX184" fmla="*/ 620001 w 977755"/>
                <a:gd name="connsiteY184" fmla="*/ 270029 h 361466"/>
                <a:gd name="connsiteX185" fmla="*/ 617074 w 977755"/>
                <a:gd name="connsiteY185" fmla="*/ 263105 h 361466"/>
                <a:gd name="connsiteX186" fmla="*/ 616646 w 977755"/>
                <a:gd name="connsiteY186" fmla="*/ 259179 h 361466"/>
                <a:gd name="connsiteX187" fmla="*/ 617074 w 977755"/>
                <a:gd name="connsiteY187" fmla="*/ 255253 h 361466"/>
                <a:gd name="connsiteX188" fmla="*/ 620001 w 977755"/>
                <a:gd name="connsiteY188" fmla="*/ 248330 h 361466"/>
                <a:gd name="connsiteX189" fmla="*/ 622356 w 977755"/>
                <a:gd name="connsiteY189" fmla="*/ 245474 h 361466"/>
                <a:gd name="connsiteX190" fmla="*/ 632135 w 977755"/>
                <a:gd name="connsiteY190" fmla="*/ 240192 h 361466"/>
                <a:gd name="connsiteX191" fmla="*/ 636061 w 977755"/>
                <a:gd name="connsiteY191" fmla="*/ 239764 h 361466"/>
                <a:gd name="connsiteX192" fmla="*/ 793025 w 977755"/>
                <a:gd name="connsiteY192" fmla="*/ 235338 h 361466"/>
                <a:gd name="connsiteX193" fmla="*/ 806373 w 977755"/>
                <a:gd name="connsiteY193" fmla="*/ 239407 h 361466"/>
                <a:gd name="connsiteX194" fmla="*/ 816865 w 977755"/>
                <a:gd name="connsiteY194" fmla="*/ 259179 h 361466"/>
                <a:gd name="connsiteX195" fmla="*/ 806373 w 977755"/>
                <a:gd name="connsiteY195" fmla="*/ 278951 h 361466"/>
                <a:gd name="connsiteX196" fmla="*/ 793025 w 977755"/>
                <a:gd name="connsiteY196" fmla="*/ 283020 h 361466"/>
                <a:gd name="connsiteX197" fmla="*/ 788242 w 977755"/>
                <a:gd name="connsiteY197" fmla="*/ 282520 h 361466"/>
                <a:gd name="connsiteX198" fmla="*/ 769184 w 977755"/>
                <a:gd name="connsiteY198" fmla="*/ 259179 h 361466"/>
                <a:gd name="connsiteX199" fmla="*/ 788242 w 977755"/>
                <a:gd name="connsiteY199" fmla="*/ 235838 h 361466"/>
                <a:gd name="connsiteX200" fmla="*/ 793025 w 977755"/>
                <a:gd name="connsiteY200" fmla="*/ 235338 h 361466"/>
                <a:gd name="connsiteX201" fmla="*/ 871470 w 977755"/>
                <a:gd name="connsiteY201" fmla="*/ 232768 h 361466"/>
                <a:gd name="connsiteX202" fmla="*/ 897881 w 977755"/>
                <a:gd name="connsiteY202" fmla="*/ 259178 h 361466"/>
                <a:gd name="connsiteX203" fmla="*/ 871470 w 977755"/>
                <a:gd name="connsiteY203" fmla="*/ 285589 h 361466"/>
                <a:gd name="connsiteX204" fmla="*/ 845060 w 977755"/>
                <a:gd name="connsiteY204" fmla="*/ 259178 h 361466"/>
                <a:gd name="connsiteX205" fmla="*/ 871470 w 977755"/>
                <a:gd name="connsiteY205" fmla="*/ 232768 h 361466"/>
                <a:gd name="connsiteX206" fmla="*/ 126198 w 977755"/>
                <a:gd name="connsiteY206" fmla="*/ 209927 h 361466"/>
                <a:gd name="connsiteX207" fmla="*/ 136191 w 977755"/>
                <a:gd name="connsiteY207" fmla="*/ 219920 h 361466"/>
                <a:gd name="connsiteX208" fmla="*/ 126198 w 977755"/>
                <a:gd name="connsiteY208" fmla="*/ 229913 h 361466"/>
                <a:gd name="connsiteX209" fmla="*/ 116205 w 977755"/>
                <a:gd name="connsiteY209" fmla="*/ 219920 h 361466"/>
                <a:gd name="connsiteX210" fmla="*/ 126198 w 977755"/>
                <a:gd name="connsiteY210" fmla="*/ 209927 h 361466"/>
                <a:gd name="connsiteX211" fmla="*/ 204644 w 977755"/>
                <a:gd name="connsiteY211" fmla="*/ 208856 h 361466"/>
                <a:gd name="connsiteX212" fmla="*/ 215708 w 977755"/>
                <a:gd name="connsiteY212" fmla="*/ 219920 h 361466"/>
                <a:gd name="connsiteX213" fmla="*/ 204644 w 977755"/>
                <a:gd name="connsiteY213" fmla="*/ 230984 h 361466"/>
                <a:gd name="connsiteX214" fmla="*/ 193580 w 977755"/>
                <a:gd name="connsiteY214" fmla="*/ 219920 h 361466"/>
                <a:gd name="connsiteX215" fmla="*/ 204644 w 977755"/>
                <a:gd name="connsiteY215" fmla="*/ 208856 h 361466"/>
                <a:gd name="connsiteX216" fmla="*/ 361536 w 977755"/>
                <a:gd name="connsiteY216" fmla="*/ 206358 h 361466"/>
                <a:gd name="connsiteX217" fmla="*/ 375098 w 977755"/>
                <a:gd name="connsiteY217" fmla="*/ 219920 h 361466"/>
                <a:gd name="connsiteX218" fmla="*/ 361536 w 977755"/>
                <a:gd name="connsiteY218" fmla="*/ 233482 h 361466"/>
                <a:gd name="connsiteX219" fmla="*/ 347974 w 977755"/>
                <a:gd name="connsiteY219" fmla="*/ 219920 h 361466"/>
                <a:gd name="connsiteX220" fmla="*/ 361536 w 977755"/>
                <a:gd name="connsiteY220" fmla="*/ 206358 h 361466"/>
                <a:gd name="connsiteX221" fmla="*/ 440054 w 977755"/>
                <a:gd name="connsiteY221" fmla="*/ 204930 h 361466"/>
                <a:gd name="connsiteX222" fmla="*/ 455043 w 977755"/>
                <a:gd name="connsiteY222" fmla="*/ 219920 h 361466"/>
                <a:gd name="connsiteX223" fmla="*/ 440054 w 977755"/>
                <a:gd name="connsiteY223" fmla="*/ 234909 h 361466"/>
                <a:gd name="connsiteX224" fmla="*/ 425064 w 977755"/>
                <a:gd name="connsiteY224" fmla="*/ 219920 h 361466"/>
                <a:gd name="connsiteX225" fmla="*/ 440054 w 977755"/>
                <a:gd name="connsiteY225" fmla="*/ 204930 h 361466"/>
                <a:gd name="connsiteX226" fmla="*/ 596946 w 977755"/>
                <a:gd name="connsiteY226" fmla="*/ 201504 h 361466"/>
                <a:gd name="connsiteX227" fmla="*/ 615362 w 977755"/>
                <a:gd name="connsiteY227" fmla="*/ 219920 h 361466"/>
                <a:gd name="connsiteX228" fmla="*/ 596946 w 977755"/>
                <a:gd name="connsiteY228" fmla="*/ 238336 h 361466"/>
                <a:gd name="connsiteX229" fmla="*/ 578530 w 977755"/>
                <a:gd name="connsiteY229" fmla="*/ 219920 h 361466"/>
                <a:gd name="connsiteX230" fmla="*/ 596946 w 977755"/>
                <a:gd name="connsiteY230" fmla="*/ 201504 h 361466"/>
                <a:gd name="connsiteX231" fmla="*/ 675321 w 977755"/>
                <a:gd name="connsiteY231" fmla="*/ 199506 h 361466"/>
                <a:gd name="connsiteX232" fmla="*/ 695735 w 977755"/>
                <a:gd name="connsiteY232" fmla="*/ 219921 h 361466"/>
                <a:gd name="connsiteX233" fmla="*/ 675321 w 977755"/>
                <a:gd name="connsiteY233" fmla="*/ 240335 h 361466"/>
                <a:gd name="connsiteX234" fmla="*/ 654906 w 977755"/>
                <a:gd name="connsiteY234" fmla="*/ 219921 h 361466"/>
                <a:gd name="connsiteX235" fmla="*/ 675321 w 977755"/>
                <a:gd name="connsiteY235" fmla="*/ 199506 h 361466"/>
                <a:gd name="connsiteX236" fmla="*/ 832283 w 977755"/>
                <a:gd name="connsiteY236" fmla="*/ 194866 h 361466"/>
                <a:gd name="connsiteX237" fmla="*/ 857337 w 977755"/>
                <a:gd name="connsiteY237" fmla="*/ 219920 h 361466"/>
                <a:gd name="connsiteX238" fmla="*/ 832283 w 977755"/>
                <a:gd name="connsiteY238" fmla="*/ 245046 h 361466"/>
                <a:gd name="connsiteX239" fmla="*/ 807229 w 977755"/>
                <a:gd name="connsiteY239" fmla="*/ 219920 h 361466"/>
                <a:gd name="connsiteX240" fmla="*/ 832283 w 977755"/>
                <a:gd name="connsiteY240" fmla="*/ 194866 h 361466"/>
                <a:gd name="connsiteX241" fmla="*/ 165529 w 977755"/>
                <a:gd name="connsiteY241" fmla="*/ 170240 h 361466"/>
                <a:gd name="connsiteX242" fmla="*/ 174237 w 977755"/>
                <a:gd name="connsiteY242" fmla="*/ 174880 h 361466"/>
                <a:gd name="connsiteX243" fmla="*/ 176022 w 977755"/>
                <a:gd name="connsiteY243" fmla="*/ 180733 h 361466"/>
                <a:gd name="connsiteX244" fmla="*/ 175165 w 977755"/>
                <a:gd name="connsiteY244" fmla="*/ 184801 h 361466"/>
                <a:gd name="connsiteX245" fmla="*/ 174166 w 977755"/>
                <a:gd name="connsiteY245" fmla="*/ 186586 h 361466"/>
                <a:gd name="connsiteX246" fmla="*/ 173024 w 977755"/>
                <a:gd name="connsiteY246" fmla="*/ 188299 h 361466"/>
                <a:gd name="connsiteX247" fmla="*/ 165600 w 977755"/>
                <a:gd name="connsiteY247" fmla="*/ 191368 h 361466"/>
                <a:gd name="connsiteX248" fmla="*/ 163459 w 977755"/>
                <a:gd name="connsiteY248" fmla="*/ 191154 h 361466"/>
                <a:gd name="connsiteX249" fmla="*/ 158177 w 977755"/>
                <a:gd name="connsiteY249" fmla="*/ 188299 h 361466"/>
                <a:gd name="connsiteX250" fmla="*/ 156892 w 977755"/>
                <a:gd name="connsiteY250" fmla="*/ 186729 h 361466"/>
                <a:gd name="connsiteX251" fmla="*/ 155893 w 977755"/>
                <a:gd name="connsiteY251" fmla="*/ 184944 h 361466"/>
                <a:gd name="connsiteX252" fmla="*/ 155250 w 977755"/>
                <a:gd name="connsiteY252" fmla="*/ 182946 h 361466"/>
                <a:gd name="connsiteX253" fmla="*/ 155036 w 977755"/>
                <a:gd name="connsiteY253" fmla="*/ 180804 h 361466"/>
                <a:gd name="connsiteX254" fmla="*/ 155250 w 977755"/>
                <a:gd name="connsiteY254" fmla="*/ 178663 h 361466"/>
                <a:gd name="connsiteX255" fmla="*/ 156820 w 977755"/>
                <a:gd name="connsiteY255" fmla="*/ 174880 h 361466"/>
                <a:gd name="connsiteX256" fmla="*/ 158105 w 977755"/>
                <a:gd name="connsiteY256" fmla="*/ 173309 h 361466"/>
                <a:gd name="connsiteX257" fmla="*/ 163387 w 977755"/>
                <a:gd name="connsiteY257" fmla="*/ 170454 h 361466"/>
                <a:gd name="connsiteX258" fmla="*/ 165529 w 977755"/>
                <a:gd name="connsiteY258" fmla="*/ 170240 h 361466"/>
                <a:gd name="connsiteX259" fmla="*/ 243903 w 977755"/>
                <a:gd name="connsiteY259" fmla="*/ 169098 h 361466"/>
                <a:gd name="connsiteX260" fmla="*/ 255538 w 977755"/>
                <a:gd name="connsiteY260" fmla="*/ 180733 h 361466"/>
                <a:gd name="connsiteX261" fmla="*/ 254610 w 977755"/>
                <a:gd name="connsiteY261" fmla="*/ 185230 h 361466"/>
                <a:gd name="connsiteX262" fmla="*/ 252111 w 977755"/>
                <a:gd name="connsiteY262" fmla="*/ 188942 h 361466"/>
                <a:gd name="connsiteX263" fmla="*/ 243903 w 977755"/>
                <a:gd name="connsiteY263" fmla="*/ 192368 h 361466"/>
                <a:gd name="connsiteX264" fmla="*/ 235694 w 977755"/>
                <a:gd name="connsiteY264" fmla="*/ 188942 h 361466"/>
                <a:gd name="connsiteX265" fmla="*/ 233196 w 977755"/>
                <a:gd name="connsiteY265" fmla="*/ 185230 h 361466"/>
                <a:gd name="connsiteX266" fmla="*/ 232268 w 977755"/>
                <a:gd name="connsiteY266" fmla="*/ 180733 h 361466"/>
                <a:gd name="connsiteX267" fmla="*/ 243903 w 977755"/>
                <a:gd name="connsiteY267" fmla="*/ 169098 h 361466"/>
                <a:gd name="connsiteX268" fmla="*/ 400795 w 977755"/>
                <a:gd name="connsiteY268" fmla="*/ 166385 h 361466"/>
                <a:gd name="connsiteX269" fmla="*/ 415071 w 977755"/>
                <a:gd name="connsiteY269" fmla="*/ 180661 h 361466"/>
                <a:gd name="connsiteX270" fmla="*/ 413929 w 977755"/>
                <a:gd name="connsiteY270" fmla="*/ 186229 h 361466"/>
                <a:gd name="connsiteX271" fmla="*/ 410859 w 977755"/>
                <a:gd name="connsiteY271" fmla="*/ 190797 h 361466"/>
                <a:gd name="connsiteX272" fmla="*/ 400795 w 977755"/>
                <a:gd name="connsiteY272" fmla="*/ 195008 h 361466"/>
                <a:gd name="connsiteX273" fmla="*/ 390730 w 977755"/>
                <a:gd name="connsiteY273" fmla="*/ 190797 h 361466"/>
                <a:gd name="connsiteX274" fmla="*/ 387661 w 977755"/>
                <a:gd name="connsiteY274" fmla="*/ 186229 h 361466"/>
                <a:gd name="connsiteX275" fmla="*/ 386519 w 977755"/>
                <a:gd name="connsiteY275" fmla="*/ 180661 h 361466"/>
                <a:gd name="connsiteX276" fmla="*/ 400795 w 977755"/>
                <a:gd name="connsiteY276" fmla="*/ 166385 h 361466"/>
                <a:gd name="connsiteX277" fmla="*/ 479098 w 977755"/>
                <a:gd name="connsiteY277" fmla="*/ 164815 h 361466"/>
                <a:gd name="connsiteX278" fmla="*/ 492232 w 977755"/>
                <a:gd name="connsiteY278" fmla="*/ 171810 h 361466"/>
                <a:gd name="connsiteX279" fmla="*/ 494944 w 977755"/>
                <a:gd name="connsiteY279" fmla="*/ 180661 h 361466"/>
                <a:gd name="connsiteX280" fmla="*/ 493731 w 977755"/>
                <a:gd name="connsiteY280" fmla="*/ 186800 h 361466"/>
                <a:gd name="connsiteX281" fmla="*/ 492303 w 977755"/>
                <a:gd name="connsiteY281" fmla="*/ 189512 h 361466"/>
                <a:gd name="connsiteX282" fmla="*/ 490304 w 977755"/>
                <a:gd name="connsiteY282" fmla="*/ 191939 h 361466"/>
                <a:gd name="connsiteX283" fmla="*/ 479098 w 977755"/>
                <a:gd name="connsiteY283" fmla="*/ 196579 h 361466"/>
                <a:gd name="connsiteX284" fmla="*/ 475886 w 977755"/>
                <a:gd name="connsiteY284" fmla="*/ 196222 h 361466"/>
                <a:gd name="connsiteX285" fmla="*/ 467891 w 977755"/>
                <a:gd name="connsiteY285" fmla="*/ 191939 h 361466"/>
                <a:gd name="connsiteX286" fmla="*/ 465964 w 977755"/>
                <a:gd name="connsiteY286" fmla="*/ 189584 h 361466"/>
                <a:gd name="connsiteX287" fmla="*/ 464536 w 977755"/>
                <a:gd name="connsiteY287" fmla="*/ 186871 h 361466"/>
                <a:gd name="connsiteX288" fmla="*/ 463608 w 977755"/>
                <a:gd name="connsiteY288" fmla="*/ 183873 h 361466"/>
                <a:gd name="connsiteX289" fmla="*/ 463323 w 977755"/>
                <a:gd name="connsiteY289" fmla="*/ 180661 h 361466"/>
                <a:gd name="connsiteX290" fmla="*/ 463608 w 977755"/>
                <a:gd name="connsiteY290" fmla="*/ 177449 h 361466"/>
                <a:gd name="connsiteX291" fmla="*/ 465964 w 977755"/>
                <a:gd name="connsiteY291" fmla="*/ 171810 h 361466"/>
                <a:gd name="connsiteX292" fmla="*/ 467891 w 977755"/>
                <a:gd name="connsiteY292" fmla="*/ 169455 h 361466"/>
                <a:gd name="connsiteX293" fmla="*/ 475886 w 977755"/>
                <a:gd name="connsiteY293" fmla="*/ 165172 h 361466"/>
                <a:gd name="connsiteX294" fmla="*/ 479098 w 977755"/>
                <a:gd name="connsiteY294" fmla="*/ 164815 h 361466"/>
                <a:gd name="connsiteX295" fmla="*/ 636061 w 977755"/>
                <a:gd name="connsiteY295" fmla="*/ 161317 h 361466"/>
                <a:gd name="connsiteX296" fmla="*/ 652193 w 977755"/>
                <a:gd name="connsiteY296" fmla="*/ 169883 h 361466"/>
                <a:gd name="connsiteX297" fmla="*/ 655476 w 977755"/>
                <a:gd name="connsiteY297" fmla="*/ 180732 h 361466"/>
                <a:gd name="connsiteX298" fmla="*/ 653977 w 977755"/>
                <a:gd name="connsiteY298" fmla="*/ 188298 h 361466"/>
                <a:gd name="connsiteX299" fmla="*/ 652193 w 977755"/>
                <a:gd name="connsiteY299" fmla="*/ 191582 h 361466"/>
                <a:gd name="connsiteX300" fmla="*/ 649766 w 977755"/>
                <a:gd name="connsiteY300" fmla="*/ 194437 h 361466"/>
                <a:gd name="connsiteX301" fmla="*/ 636061 w 977755"/>
                <a:gd name="connsiteY301" fmla="*/ 200148 h 361466"/>
                <a:gd name="connsiteX302" fmla="*/ 632135 w 977755"/>
                <a:gd name="connsiteY302" fmla="*/ 199719 h 361466"/>
                <a:gd name="connsiteX303" fmla="*/ 622356 w 977755"/>
                <a:gd name="connsiteY303" fmla="*/ 194437 h 361466"/>
                <a:gd name="connsiteX304" fmla="*/ 620001 w 977755"/>
                <a:gd name="connsiteY304" fmla="*/ 191582 h 361466"/>
                <a:gd name="connsiteX305" fmla="*/ 618216 w 977755"/>
                <a:gd name="connsiteY305" fmla="*/ 188298 h 361466"/>
                <a:gd name="connsiteX306" fmla="*/ 617074 w 977755"/>
                <a:gd name="connsiteY306" fmla="*/ 184658 h 361466"/>
                <a:gd name="connsiteX307" fmla="*/ 616646 w 977755"/>
                <a:gd name="connsiteY307" fmla="*/ 180732 h 361466"/>
                <a:gd name="connsiteX308" fmla="*/ 617074 w 977755"/>
                <a:gd name="connsiteY308" fmla="*/ 176806 h 361466"/>
                <a:gd name="connsiteX309" fmla="*/ 620001 w 977755"/>
                <a:gd name="connsiteY309" fmla="*/ 169883 h 361466"/>
                <a:gd name="connsiteX310" fmla="*/ 622356 w 977755"/>
                <a:gd name="connsiteY310" fmla="*/ 167027 h 361466"/>
                <a:gd name="connsiteX311" fmla="*/ 632135 w 977755"/>
                <a:gd name="connsiteY311" fmla="*/ 161745 h 361466"/>
                <a:gd name="connsiteX312" fmla="*/ 636061 w 977755"/>
                <a:gd name="connsiteY312" fmla="*/ 161317 h 361466"/>
                <a:gd name="connsiteX313" fmla="*/ 714579 w 977755"/>
                <a:gd name="connsiteY313" fmla="*/ 159247 h 361466"/>
                <a:gd name="connsiteX314" fmla="*/ 736064 w 977755"/>
                <a:gd name="connsiteY314" fmla="*/ 180732 h 361466"/>
                <a:gd name="connsiteX315" fmla="*/ 734351 w 977755"/>
                <a:gd name="connsiteY315" fmla="*/ 189084 h 361466"/>
                <a:gd name="connsiteX316" fmla="*/ 729854 w 977755"/>
                <a:gd name="connsiteY316" fmla="*/ 195936 h 361466"/>
                <a:gd name="connsiteX317" fmla="*/ 714651 w 977755"/>
                <a:gd name="connsiteY317" fmla="*/ 202218 h 361466"/>
                <a:gd name="connsiteX318" fmla="*/ 699447 w 977755"/>
                <a:gd name="connsiteY318" fmla="*/ 195936 h 361466"/>
                <a:gd name="connsiteX319" fmla="*/ 694807 w 977755"/>
                <a:gd name="connsiteY319" fmla="*/ 189084 h 361466"/>
                <a:gd name="connsiteX320" fmla="*/ 693094 w 977755"/>
                <a:gd name="connsiteY320" fmla="*/ 180732 h 361466"/>
                <a:gd name="connsiteX321" fmla="*/ 714579 w 977755"/>
                <a:gd name="connsiteY321" fmla="*/ 159247 h 361466"/>
                <a:gd name="connsiteX322" fmla="*/ 871470 w 977755"/>
                <a:gd name="connsiteY322" fmla="*/ 154322 h 361466"/>
                <a:gd name="connsiteX323" fmla="*/ 897881 w 977755"/>
                <a:gd name="connsiteY323" fmla="*/ 180732 h 361466"/>
                <a:gd name="connsiteX324" fmla="*/ 895811 w 977755"/>
                <a:gd name="connsiteY324" fmla="*/ 191011 h 361466"/>
                <a:gd name="connsiteX325" fmla="*/ 890172 w 977755"/>
                <a:gd name="connsiteY325" fmla="*/ 199434 h 361466"/>
                <a:gd name="connsiteX326" fmla="*/ 871470 w 977755"/>
                <a:gd name="connsiteY326" fmla="*/ 207143 h 361466"/>
                <a:gd name="connsiteX327" fmla="*/ 852769 w 977755"/>
                <a:gd name="connsiteY327" fmla="*/ 199434 h 361466"/>
                <a:gd name="connsiteX328" fmla="*/ 847130 w 977755"/>
                <a:gd name="connsiteY328" fmla="*/ 191011 h 361466"/>
                <a:gd name="connsiteX329" fmla="*/ 845060 w 977755"/>
                <a:gd name="connsiteY329" fmla="*/ 180732 h 361466"/>
                <a:gd name="connsiteX330" fmla="*/ 871470 w 977755"/>
                <a:gd name="connsiteY330" fmla="*/ 154322 h 361466"/>
                <a:gd name="connsiteX331" fmla="*/ 126198 w 977755"/>
                <a:gd name="connsiteY331" fmla="*/ 131481 h 361466"/>
                <a:gd name="connsiteX332" fmla="*/ 136191 w 977755"/>
                <a:gd name="connsiteY332" fmla="*/ 141474 h 361466"/>
                <a:gd name="connsiteX333" fmla="*/ 126198 w 977755"/>
                <a:gd name="connsiteY333" fmla="*/ 151467 h 361466"/>
                <a:gd name="connsiteX334" fmla="*/ 116205 w 977755"/>
                <a:gd name="connsiteY334" fmla="*/ 141474 h 361466"/>
                <a:gd name="connsiteX335" fmla="*/ 126198 w 977755"/>
                <a:gd name="connsiteY335" fmla="*/ 131481 h 361466"/>
                <a:gd name="connsiteX336" fmla="*/ 204644 w 977755"/>
                <a:gd name="connsiteY336" fmla="*/ 130410 h 361466"/>
                <a:gd name="connsiteX337" fmla="*/ 215708 w 977755"/>
                <a:gd name="connsiteY337" fmla="*/ 141474 h 361466"/>
                <a:gd name="connsiteX338" fmla="*/ 204644 w 977755"/>
                <a:gd name="connsiteY338" fmla="*/ 152538 h 361466"/>
                <a:gd name="connsiteX339" fmla="*/ 193580 w 977755"/>
                <a:gd name="connsiteY339" fmla="*/ 141474 h 361466"/>
                <a:gd name="connsiteX340" fmla="*/ 204644 w 977755"/>
                <a:gd name="connsiteY340" fmla="*/ 130410 h 361466"/>
                <a:gd name="connsiteX341" fmla="*/ 361536 w 977755"/>
                <a:gd name="connsiteY341" fmla="*/ 127912 h 361466"/>
                <a:gd name="connsiteX342" fmla="*/ 375098 w 977755"/>
                <a:gd name="connsiteY342" fmla="*/ 141474 h 361466"/>
                <a:gd name="connsiteX343" fmla="*/ 361536 w 977755"/>
                <a:gd name="connsiteY343" fmla="*/ 155036 h 361466"/>
                <a:gd name="connsiteX344" fmla="*/ 347974 w 977755"/>
                <a:gd name="connsiteY344" fmla="*/ 141474 h 361466"/>
                <a:gd name="connsiteX345" fmla="*/ 361536 w 977755"/>
                <a:gd name="connsiteY345" fmla="*/ 127912 h 361466"/>
                <a:gd name="connsiteX346" fmla="*/ 440054 w 977755"/>
                <a:gd name="connsiteY346" fmla="*/ 126484 h 361466"/>
                <a:gd name="connsiteX347" fmla="*/ 455043 w 977755"/>
                <a:gd name="connsiteY347" fmla="*/ 141474 h 361466"/>
                <a:gd name="connsiteX348" fmla="*/ 440054 w 977755"/>
                <a:gd name="connsiteY348" fmla="*/ 156463 h 361466"/>
                <a:gd name="connsiteX349" fmla="*/ 425064 w 977755"/>
                <a:gd name="connsiteY349" fmla="*/ 141474 h 361466"/>
                <a:gd name="connsiteX350" fmla="*/ 440054 w 977755"/>
                <a:gd name="connsiteY350" fmla="*/ 126484 h 361466"/>
                <a:gd name="connsiteX351" fmla="*/ 596946 w 977755"/>
                <a:gd name="connsiteY351" fmla="*/ 123058 h 361466"/>
                <a:gd name="connsiteX352" fmla="*/ 615362 w 977755"/>
                <a:gd name="connsiteY352" fmla="*/ 141474 h 361466"/>
                <a:gd name="connsiteX353" fmla="*/ 596946 w 977755"/>
                <a:gd name="connsiteY353" fmla="*/ 159890 h 361466"/>
                <a:gd name="connsiteX354" fmla="*/ 578530 w 977755"/>
                <a:gd name="connsiteY354" fmla="*/ 141474 h 361466"/>
                <a:gd name="connsiteX355" fmla="*/ 596946 w 977755"/>
                <a:gd name="connsiteY355" fmla="*/ 123058 h 361466"/>
                <a:gd name="connsiteX356" fmla="*/ 675321 w 977755"/>
                <a:gd name="connsiteY356" fmla="*/ 121059 h 361466"/>
                <a:gd name="connsiteX357" fmla="*/ 695735 w 977755"/>
                <a:gd name="connsiteY357" fmla="*/ 141474 h 361466"/>
                <a:gd name="connsiteX358" fmla="*/ 675321 w 977755"/>
                <a:gd name="connsiteY358" fmla="*/ 161888 h 361466"/>
                <a:gd name="connsiteX359" fmla="*/ 654906 w 977755"/>
                <a:gd name="connsiteY359" fmla="*/ 141474 h 361466"/>
                <a:gd name="connsiteX360" fmla="*/ 675321 w 977755"/>
                <a:gd name="connsiteY360" fmla="*/ 121059 h 361466"/>
                <a:gd name="connsiteX361" fmla="*/ 832283 w 977755"/>
                <a:gd name="connsiteY361" fmla="*/ 116348 h 361466"/>
                <a:gd name="connsiteX362" fmla="*/ 857337 w 977755"/>
                <a:gd name="connsiteY362" fmla="*/ 141474 h 361466"/>
                <a:gd name="connsiteX363" fmla="*/ 832283 w 977755"/>
                <a:gd name="connsiteY363" fmla="*/ 166528 h 361466"/>
                <a:gd name="connsiteX364" fmla="*/ 807229 w 977755"/>
                <a:gd name="connsiteY364" fmla="*/ 141474 h 361466"/>
                <a:gd name="connsiteX365" fmla="*/ 832283 w 977755"/>
                <a:gd name="connsiteY365" fmla="*/ 116348 h 361466"/>
                <a:gd name="connsiteX366" fmla="*/ 910730 w 977755"/>
                <a:gd name="connsiteY366" fmla="*/ 113636 h 361466"/>
                <a:gd name="connsiteX367" fmla="*/ 938496 w 977755"/>
                <a:gd name="connsiteY367" fmla="*/ 141474 h 361466"/>
                <a:gd name="connsiteX368" fmla="*/ 930397 w 977755"/>
                <a:gd name="connsiteY368" fmla="*/ 161004 h 361466"/>
                <a:gd name="connsiteX369" fmla="*/ 949989 w 977755"/>
                <a:gd name="connsiteY369" fmla="*/ 152895 h 361466"/>
                <a:gd name="connsiteX370" fmla="*/ 977755 w 977755"/>
                <a:gd name="connsiteY370" fmla="*/ 180662 h 361466"/>
                <a:gd name="connsiteX371" fmla="*/ 975542 w 977755"/>
                <a:gd name="connsiteY371" fmla="*/ 191511 h 361466"/>
                <a:gd name="connsiteX372" fmla="*/ 969618 w 977755"/>
                <a:gd name="connsiteY372" fmla="*/ 200362 h 361466"/>
                <a:gd name="connsiteX373" fmla="*/ 949989 w 977755"/>
                <a:gd name="connsiteY373" fmla="*/ 208500 h 361466"/>
                <a:gd name="connsiteX374" fmla="*/ 930410 w 977755"/>
                <a:gd name="connsiteY374" fmla="*/ 200383 h 361466"/>
                <a:gd name="connsiteX375" fmla="*/ 938496 w 977755"/>
                <a:gd name="connsiteY375" fmla="*/ 219920 h 361466"/>
                <a:gd name="connsiteX376" fmla="*/ 910730 w 977755"/>
                <a:gd name="connsiteY376" fmla="*/ 247758 h 361466"/>
                <a:gd name="connsiteX377" fmla="*/ 882963 w 977755"/>
                <a:gd name="connsiteY377" fmla="*/ 219920 h 361466"/>
                <a:gd name="connsiteX378" fmla="*/ 910730 w 977755"/>
                <a:gd name="connsiteY378" fmla="*/ 192153 h 361466"/>
                <a:gd name="connsiteX379" fmla="*/ 930281 w 977755"/>
                <a:gd name="connsiteY379" fmla="*/ 200246 h 361466"/>
                <a:gd name="connsiteX380" fmla="*/ 924435 w 977755"/>
                <a:gd name="connsiteY380" fmla="*/ 191511 h 361466"/>
                <a:gd name="connsiteX381" fmla="*/ 922222 w 977755"/>
                <a:gd name="connsiteY381" fmla="*/ 180662 h 361466"/>
                <a:gd name="connsiteX382" fmla="*/ 930295 w 977755"/>
                <a:gd name="connsiteY382" fmla="*/ 161159 h 361466"/>
                <a:gd name="connsiteX383" fmla="*/ 910730 w 977755"/>
                <a:gd name="connsiteY383" fmla="*/ 169241 h 361466"/>
                <a:gd name="connsiteX384" fmla="*/ 882963 w 977755"/>
                <a:gd name="connsiteY384" fmla="*/ 141474 h 361466"/>
                <a:gd name="connsiteX385" fmla="*/ 910730 w 977755"/>
                <a:gd name="connsiteY385" fmla="*/ 113636 h 361466"/>
                <a:gd name="connsiteX386" fmla="*/ 86939 w 977755"/>
                <a:gd name="connsiteY386" fmla="*/ 92793 h 361466"/>
                <a:gd name="connsiteX387" fmla="*/ 96433 w 977755"/>
                <a:gd name="connsiteY387" fmla="*/ 102286 h 361466"/>
                <a:gd name="connsiteX388" fmla="*/ 86939 w 977755"/>
                <a:gd name="connsiteY388" fmla="*/ 111780 h 361466"/>
                <a:gd name="connsiteX389" fmla="*/ 77446 w 977755"/>
                <a:gd name="connsiteY389" fmla="*/ 102286 h 361466"/>
                <a:gd name="connsiteX390" fmla="*/ 86939 w 977755"/>
                <a:gd name="connsiteY390" fmla="*/ 92793 h 361466"/>
                <a:gd name="connsiteX391" fmla="*/ 165457 w 977755"/>
                <a:gd name="connsiteY391" fmla="*/ 91794 h 361466"/>
                <a:gd name="connsiteX392" fmla="*/ 174165 w 977755"/>
                <a:gd name="connsiteY392" fmla="*/ 96434 h 361466"/>
                <a:gd name="connsiteX393" fmla="*/ 175950 w 977755"/>
                <a:gd name="connsiteY393" fmla="*/ 102287 h 361466"/>
                <a:gd name="connsiteX394" fmla="*/ 174165 w 977755"/>
                <a:gd name="connsiteY394" fmla="*/ 108140 h 361466"/>
                <a:gd name="connsiteX395" fmla="*/ 165457 w 977755"/>
                <a:gd name="connsiteY395" fmla="*/ 112922 h 361466"/>
                <a:gd name="connsiteX396" fmla="*/ 163315 w 977755"/>
                <a:gd name="connsiteY396" fmla="*/ 112708 h 361466"/>
                <a:gd name="connsiteX397" fmla="*/ 158033 w 977755"/>
                <a:gd name="connsiteY397" fmla="*/ 109853 h 361466"/>
                <a:gd name="connsiteX398" fmla="*/ 156748 w 977755"/>
                <a:gd name="connsiteY398" fmla="*/ 108283 h 361466"/>
                <a:gd name="connsiteX399" fmla="*/ 155178 w 977755"/>
                <a:gd name="connsiteY399" fmla="*/ 104500 h 361466"/>
                <a:gd name="connsiteX400" fmla="*/ 154964 w 977755"/>
                <a:gd name="connsiteY400" fmla="*/ 102358 h 361466"/>
                <a:gd name="connsiteX401" fmla="*/ 155178 w 977755"/>
                <a:gd name="connsiteY401" fmla="*/ 100217 h 361466"/>
                <a:gd name="connsiteX402" fmla="*/ 156748 w 977755"/>
                <a:gd name="connsiteY402" fmla="*/ 96434 h 361466"/>
                <a:gd name="connsiteX403" fmla="*/ 158033 w 977755"/>
                <a:gd name="connsiteY403" fmla="*/ 94863 h 361466"/>
                <a:gd name="connsiteX404" fmla="*/ 163315 w 977755"/>
                <a:gd name="connsiteY404" fmla="*/ 92008 h 361466"/>
                <a:gd name="connsiteX405" fmla="*/ 165457 w 977755"/>
                <a:gd name="connsiteY405" fmla="*/ 91794 h 361466"/>
                <a:gd name="connsiteX406" fmla="*/ 322349 w 977755"/>
                <a:gd name="connsiteY406" fmla="*/ 89367 h 361466"/>
                <a:gd name="connsiteX407" fmla="*/ 329559 w 977755"/>
                <a:gd name="connsiteY407" fmla="*/ 91580 h 361466"/>
                <a:gd name="connsiteX408" fmla="*/ 335198 w 977755"/>
                <a:gd name="connsiteY408" fmla="*/ 102287 h 361466"/>
                <a:gd name="connsiteX409" fmla="*/ 329559 w 977755"/>
                <a:gd name="connsiteY409" fmla="*/ 112994 h 361466"/>
                <a:gd name="connsiteX410" fmla="*/ 322349 w 977755"/>
                <a:gd name="connsiteY410" fmla="*/ 115206 h 361466"/>
                <a:gd name="connsiteX411" fmla="*/ 319780 w 977755"/>
                <a:gd name="connsiteY411" fmla="*/ 114921 h 361466"/>
                <a:gd name="connsiteX412" fmla="*/ 309501 w 977755"/>
                <a:gd name="connsiteY412" fmla="*/ 102287 h 361466"/>
                <a:gd name="connsiteX413" fmla="*/ 319780 w 977755"/>
                <a:gd name="connsiteY413" fmla="*/ 89653 h 361466"/>
                <a:gd name="connsiteX414" fmla="*/ 322349 w 977755"/>
                <a:gd name="connsiteY414" fmla="*/ 89367 h 361466"/>
                <a:gd name="connsiteX415" fmla="*/ 400795 w 977755"/>
                <a:gd name="connsiteY415" fmla="*/ 88011 h 361466"/>
                <a:gd name="connsiteX416" fmla="*/ 415071 w 977755"/>
                <a:gd name="connsiteY416" fmla="*/ 102287 h 361466"/>
                <a:gd name="connsiteX417" fmla="*/ 400795 w 977755"/>
                <a:gd name="connsiteY417" fmla="*/ 116563 h 361466"/>
                <a:gd name="connsiteX418" fmla="*/ 386519 w 977755"/>
                <a:gd name="connsiteY418" fmla="*/ 102287 h 361466"/>
                <a:gd name="connsiteX419" fmla="*/ 400795 w 977755"/>
                <a:gd name="connsiteY419" fmla="*/ 88011 h 361466"/>
                <a:gd name="connsiteX420" fmla="*/ 557687 w 977755"/>
                <a:gd name="connsiteY420" fmla="*/ 84798 h 361466"/>
                <a:gd name="connsiteX421" fmla="*/ 575175 w 977755"/>
                <a:gd name="connsiteY421" fmla="*/ 102286 h 361466"/>
                <a:gd name="connsiteX422" fmla="*/ 557687 w 977755"/>
                <a:gd name="connsiteY422" fmla="*/ 119774 h 361466"/>
                <a:gd name="connsiteX423" fmla="*/ 540199 w 977755"/>
                <a:gd name="connsiteY423" fmla="*/ 102286 h 361466"/>
                <a:gd name="connsiteX424" fmla="*/ 557687 w 977755"/>
                <a:gd name="connsiteY424" fmla="*/ 84798 h 361466"/>
                <a:gd name="connsiteX425" fmla="*/ 636061 w 977755"/>
                <a:gd name="connsiteY425" fmla="*/ 82871 h 361466"/>
                <a:gd name="connsiteX426" fmla="*/ 652193 w 977755"/>
                <a:gd name="connsiteY426" fmla="*/ 91437 h 361466"/>
                <a:gd name="connsiteX427" fmla="*/ 655476 w 977755"/>
                <a:gd name="connsiteY427" fmla="*/ 102286 h 361466"/>
                <a:gd name="connsiteX428" fmla="*/ 652193 w 977755"/>
                <a:gd name="connsiteY428" fmla="*/ 113136 h 361466"/>
                <a:gd name="connsiteX429" fmla="*/ 636061 w 977755"/>
                <a:gd name="connsiteY429" fmla="*/ 121702 h 361466"/>
                <a:gd name="connsiteX430" fmla="*/ 632135 w 977755"/>
                <a:gd name="connsiteY430" fmla="*/ 121273 h 361466"/>
                <a:gd name="connsiteX431" fmla="*/ 622356 w 977755"/>
                <a:gd name="connsiteY431" fmla="*/ 115991 h 361466"/>
                <a:gd name="connsiteX432" fmla="*/ 620001 w 977755"/>
                <a:gd name="connsiteY432" fmla="*/ 113136 h 361466"/>
                <a:gd name="connsiteX433" fmla="*/ 617074 w 977755"/>
                <a:gd name="connsiteY433" fmla="*/ 106212 h 361466"/>
                <a:gd name="connsiteX434" fmla="*/ 616646 w 977755"/>
                <a:gd name="connsiteY434" fmla="*/ 102286 h 361466"/>
                <a:gd name="connsiteX435" fmla="*/ 617074 w 977755"/>
                <a:gd name="connsiteY435" fmla="*/ 98360 h 361466"/>
                <a:gd name="connsiteX436" fmla="*/ 620001 w 977755"/>
                <a:gd name="connsiteY436" fmla="*/ 91437 h 361466"/>
                <a:gd name="connsiteX437" fmla="*/ 622356 w 977755"/>
                <a:gd name="connsiteY437" fmla="*/ 88581 h 361466"/>
                <a:gd name="connsiteX438" fmla="*/ 632135 w 977755"/>
                <a:gd name="connsiteY438" fmla="*/ 83299 h 361466"/>
                <a:gd name="connsiteX439" fmla="*/ 636061 w 977755"/>
                <a:gd name="connsiteY439" fmla="*/ 82871 h 361466"/>
                <a:gd name="connsiteX440" fmla="*/ 793025 w 977755"/>
                <a:gd name="connsiteY440" fmla="*/ 78446 h 361466"/>
                <a:gd name="connsiteX441" fmla="*/ 806373 w 977755"/>
                <a:gd name="connsiteY441" fmla="*/ 82515 h 361466"/>
                <a:gd name="connsiteX442" fmla="*/ 816865 w 977755"/>
                <a:gd name="connsiteY442" fmla="*/ 102287 h 361466"/>
                <a:gd name="connsiteX443" fmla="*/ 806373 w 977755"/>
                <a:gd name="connsiteY443" fmla="*/ 122059 h 361466"/>
                <a:gd name="connsiteX444" fmla="*/ 793025 w 977755"/>
                <a:gd name="connsiteY444" fmla="*/ 126128 h 361466"/>
                <a:gd name="connsiteX445" fmla="*/ 788242 w 977755"/>
                <a:gd name="connsiteY445" fmla="*/ 125628 h 361466"/>
                <a:gd name="connsiteX446" fmla="*/ 769184 w 977755"/>
                <a:gd name="connsiteY446" fmla="*/ 102287 h 361466"/>
                <a:gd name="connsiteX447" fmla="*/ 788242 w 977755"/>
                <a:gd name="connsiteY447" fmla="*/ 78946 h 361466"/>
                <a:gd name="connsiteX448" fmla="*/ 793025 w 977755"/>
                <a:gd name="connsiteY448" fmla="*/ 78446 h 361466"/>
                <a:gd name="connsiteX449" fmla="*/ 871470 w 977755"/>
                <a:gd name="connsiteY449" fmla="*/ 75876 h 361466"/>
                <a:gd name="connsiteX450" fmla="*/ 897881 w 977755"/>
                <a:gd name="connsiteY450" fmla="*/ 102286 h 361466"/>
                <a:gd name="connsiteX451" fmla="*/ 871470 w 977755"/>
                <a:gd name="connsiteY451" fmla="*/ 128697 h 361466"/>
                <a:gd name="connsiteX452" fmla="*/ 845060 w 977755"/>
                <a:gd name="connsiteY452" fmla="*/ 102286 h 361466"/>
                <a:gd name="connsiteX453" fmla="*/ 871470 w 977755"/>
                <a:gd name="connsiteY453" fmla="*/ 75876 h 361466"/>
                <a:gd name="connsiteX454" fmla="*/ 47753 w 977755"/>
                <a:gd name="connsiteY454" fmla="*/ 54034 h 361466"/>
                <a:gd name="connsiteX455" fmla="*/ 56747 w 977755"/>
                <a:gd name="connsiteY455" fmla="*/ 63028 h 361466"/>
                <a:gd name="connsiteX456" fmla="*/ 47753 w 977755"/>
                <a:gd name="connsiteY456" fmla="*/ 72022 h 361466"/>
                <a:gd name="connsiteX457" fmla="*/ 38759 w 977755"/>
                <a:gd name="connsiteY457" fmla="*/ 63028 h 361466"/>
                <a:gd name="connsiteX458" fmla="*/ 47753 w 977755"/>
                <a:gd name="connsiteY458" fmla="*/ 54034 h 361466"/>
                <a:gd name="connsiteX459" fmla="*/ 126198 w 977755"/>
                <a:gd name="connsiteY459" fmla="*/ 53035 h 361466"/>
                <a:gd name="connsiteX460" fmla="*/ 136191 w 977755"/>
                <a:gd name="connsiteY460" fmla="*/ 63028 h 361466"/>
                <a:gd name="connsiteX461" fmla="*/ 126198 w 977755"/>
                <a:gd name="connsiteY461" fmla="*/ 73021 h 361466"/>
                <a:gd name="connsiteX462" fmla="*/ 116205 w 977755"/>
                <a:gd name="connsiteY462" fmla="*/ 63028 h 361466"/>
                <a:gd name="connsiteX463" fmla="*/ 126198 w 977755"/>
                <a:gd name="connsiteY463" fmla="*/ 53035 h 361466"/>
                <a:gd name="connsiteX464" fmla="*/ 283162 w 977755"/>
                <a:gd name="connsiteY464" fmla="*/ 50822 h 361466"/>
                <a:gd name="connsiteX465" fmla="*/ 295368 w 977755"/>
                <a:gd name="connsiteY465" fmla="*/ 63028 h 361466"/>
                <a:gd name="connsiteX466" fmla="*/ 283162 w 977755"/>
                <a:gd name="connsiteY466" fmla="*/ 75234 h 361466"/>
                <a:gd name="connsiteX467" fmla="*/ 270956 w 977755"/>
                <a:gd name="connsiteY467" fmla="*/ 63028 h 361466"/>
                <a:gd name="connsiteX468" fmla="*/ 283162 w 977755"/>
                <a:gd name="connsiteY468" fmla="*/ 50822 h 361466"/>
                <a:gd name="connsiteX469" fmla="*/ 361536 w 977755"/>
                <a:gd name="connsiteY469" fmla="*/ 49466 h 361466"/>
                <a:gd name="connsiteX470" fmla="*/ 375098 w 977755"/>
                <a:gd name="connsiteY470" fmla="*/ 63028 h 361466"/>
                <a:gd name="connsiteX471" fmla="*/ 361536 w 977755"/>
                <a:gd name="connsiteY471" fmla="*/ 76590 h 361466"/>
                <a:gd name="connsiteX472" fmla="*/ 347974 w 977755"/>
                <a:gd name="connsiteY472" fmla="*/ 63028 h 361466"/>
                <a:gd name="connsiteX473" fmla="*/ 361536 w 977755"/>
                <a:gd name="connsiteY473" fmla="*/ 49466 h 361466"/>
                <a:gd name="connsiteX474" fmla="*/ 518428 w 977755"/>
                <a:gd name="connsiteY474" fmla="*/ 46396 h 361466"/>
                <a:gd name="connsiteX475" fmla="*/ 535060 w 977755"/>
                <a:gd name="connsiteY475" fmla="*/ 63027 h 361466"/>
                <a:gd name="connsiteX476" fmla="*/ 518428 w 977755"/>
                <a:gd name="connsiteY476" fmla="*/ 79659 h 361466"/>
                <a:gd name="connsiteX477" fmla="*/ 501797 w 977755"/>
                <a:gd name="connsiteY477" fmla="*/ 63027 h 361466"/>
                <a:gd name="connsiteX478" fmla="*/ 518428 w 977755"/>
                <a:gd name="connsiteY478" fmla="*/ 46396 h 361466"/>
                <a:gd name="connsiteX479" fmla="*/ 596946 w 977755"/>
                <a:gd name="connsiteY479" fmla="*/ 44612 h 361466"/>
                <a:gd name="connsiteX480" fmla="*/ 615362 w 977755"/>
                <a:gd name="connsiteY480" fmla="*/ 63028 h 361466"/>
                <a:gd name="connsiteX481" fmla="*/ 596946 w 977755"/>
                <a:gd name="connsiteY481" fmla="*/ 81444 h 361466"/>
                <a:gd name="connsiteX482" fmla="*/ 578530 w 977755"/>
                <a:gd name="connsiteY482" fmla="*/ 63028 h 361466"/>
                <a:gd name="connsiteX483" fmla="*/ 596946 w 977755"/>
                <a:gd name="connsiteY483" fmla="*/ 44612 h 361466"/>
                <a:gd name="connsiteX484" fmla="*/ 753766 w 977755"/>
                <a:gd name="connsiteY484" fmla="*/ 40400 h 361466"/>
                <a:gd name="connsiteX485" fmla="*/ 776394 w 977755"/>
                <a:gd name="connsiteY485" fmla="*/ 63027 h 361466"/>
                <a:gd name="connsiteX486" fmla="*/ 753766 w 977755"/>
                <a:gd name="connsiteY486" fmla="*/ 85655 h 361466"/>
                <a:gd name="connsiteX487" fmla="*/ 731139 w 977755"/>
                <a:gd name="connsiteY487" fmla="*/ 63027 h 361466"/>
                <a:gd name="connsiteX488" fmla="*/ 753766 w 977755"/>
                <a:gd name="connsiteY488" fmla="*/ 40400 h 361466"/>
                <a:gd name="connsiteX489" fmla="*/ 832283 w 977755"/>
                <a:gd name="connsiteY489" fmla="*/ 37973 h 361466"/>
                <a:gd name="connsiteX490" fmla="*/ 857337 w 977755"/>
                <a:gd name="connsiteY490" fmla="*/ 63027 h 361466"/>
                <a:gd name="connsiteX491" fmla="*/ 832283 w 977755"/>
                <a:gd name="connsiteY491" fmla="*/ 88153 h 361466"/>
                <a:gd name="connsiteX492" fmla="*/ 807229 w 977755"/>
                <a:gd name="connsiteY492" fmla="*/ 63027 h 361466"/>
                <a:gd name="connsiteX493" fmla="*/ 832283 w 977755"/>
                <a:gd name="connsiteY493" fmla="*/ 37973 h 361466"/>
                <a:gd name="connsiteX494" fmla="*/ 8566 w 977755"/>
                <a:gd name="connsiteY494" fmla="*/ 15275 h 361466"/>
                <a:gd name="connsiteX495" fmla="*/ 15632 w 977755"/>
                <a:gd name="connsiteY495" fmla="*/ 19058 h 361466"/>
                <a:gd name="connsiteX496" fmla="*/ 17060 w 977755"/>
                <a:gd name="connsiteY496" fmla="*/ 23841 h 361466"/>
                <a:gd name="connsiteX497" fmla="*/ 16917 w 977755"/>
                <a:gd name="connsiteY497" fmla="*/ 25554 h 361466"/>
                <a:gd name="connsiteX498" fmla="*/ 15632 w 977755"/>
                <a:gd name="connsiteY498" fmla="*/ 28623 h 361466"/>
                <a:gd name="connsiteX499" fmla="*/ 8566 w 977755"/>
                <a:gd name="connsiteY499" fmla="*/ 32406 h 361466"/>
                <a:gd name="connsiteX500" fmla="*/ 6852 w 977755"/>
                <a:gd name="connsiteY500" fmla="*/ 32192 h 361466"/>
                <a:gd name="connsiteX501" fmla="*/ 2498 w 977755"/>
                <a:gd name="connsiteY501" fmla="*/ 29836 h 361466"/>
                <a:gd name="connsiteX502" fmla="*/ 1428 w 977755"/>
                <a:gd name="connsiteY502" fmla="*/ 28623 h 361466"/>
                <a:gd name="connsiteX503" fmla="*/ 143 w 977755"/>
                <a:gd name="connsiteY503" fmla="*/ 25554 h 361466"/>
                <a:gd name="connsiteX504" fmla="*/ 0 w 977755"/>
                <a:gd name="connsiteY504" fmla="*/ 23841 h 361466"/>
                <a:gd name="connsiteX505" fmla="*/ 143 w 977755"/>
                <a:gd name="connsiteY505" fmla="*/ 22127 h 361466"/>
                <a:gd name="connsiteX506" fmla="*/ 1428 w 977755"/>
                <a:gd name="connsiteY506" fmla="*/ 19058 h 361466"/>
                <a:gd name="connsiteX507" fmla="*/ 2498 w 977755"/>
                <a:gd name="connsiteY507" fmla="*/ 17773 h 361466"/>
                <a:gd name="connsiteX508" fmla="*/ 6852 w 977755"/>
                <a:gd name="connsiteY508" fmla="*/ 15418 h 361466"/>
                <a:gd name="connsiteX509" fmla="*/ 8566 w 977755"/>
                <a:gd name="connsiteY509" fmla="*/ 15275 h 361466"/>
                <a:gd name="connsiteX510" fmla="*/ 87011 w 977755"/>
                <a:gd name="connsiteY510" fmla="*/ 14347 h 361466"/>
                <a:gd name="connsiteX511" fmla="*/ 96505 w 977755"/>
                <a:gd name="connsiteY511" fmla="*/ 23840 h 361466"/>
                <a:gd name="connsiteX512" fmla="*/ 96291 w 977755"/>
                <a:gd name="connsiteY512" fmla="*/ 25768 h 361466"/>
                <a:gd name="connsiteX513" fmla="*/ 87011 w 977755"/>
                <a:gd name="connsiteY513" fmla="*/ 33334 h 361466"/>
                <a:gd name="connsiteX514" fmla="*/ 77732 w 977755"/>
                <a:gd name="connsiteY514" fmla="*/ 25768 h 361466"/>
                <a:gd name="connsiteX515" fmla="*/ 77518 w 977755"/>
                <a:gd name="connsiteY515" fmla="*/ 23840 h 361466"/>
                <a:gd name="connsiteX516" fmla="*/ 87011 w 977755"/>
                <a:gd name="connsiteY516" fmla="*/ 14347 h 361466"/>
                <a:gd name="connsiteX517" fmla="*/ 243832 w 977755"/>
                <a:gd name="connsiteY517" fmla="*/ 12205 h 361466"/>
                <a:gd name="connsiteX518" fmla="*/ 255467 w 977755"/>
                <a:gd name="connsiteY518" fmla="*/ 23840 h 361466"/>
                <a:gd name="connsiteX519" fmla="*/ 255253 w 977755"/>
                <a:gd name="connsiteY519" fmla="*/ 26195 h 361466"/>
                <a:gd name="connsiteX520" fmla="*/ 243832 w 977755"/>
                <a:gd name="connsiteY520" fmla="*/ 35475 h 361466"/>
                <a:gd name="connsiteX521" fmla="*/ 232411 w 977755"/>
                <a:gd name="connsiteY521" fmla="*/ 26195 h 361466"/>
                <a:gd name="connsiteX522" fmla="*/ 232197 w 977755"/>
                <a:gd name="connsiteY522" fmla="*/ 23840 h 361466"/>
                <a:gd name="connsiteX523" fmla="*/ 243832 w 977755"/>
                <a:gd name="connsiteY523" fmla="*/ 12205 h 361466"/>
                <a:gd name="connsiteX524" fmla="*/ 322349 w 977755"/>
                <a:gd name="connsiteY524" fmla="*/ 10921 h 361466"/>
                <a:gd name="connsiteX525" fmla="*/ 329559 w 977755"/>
                <a:gd name="connsiteY525" fmla="*/ 13134 h 361466"/>
                <a:gd name="connsiteX526" fmla="*/ 335198 w 977755"/>
                <a:gd name="connsiteY526" fmla="*/ 23841 h 361466"/>
                <a:gd name="connsiteX527" fmla="*/ 334912 w 977755"/>
                <a:gd name="connsiteY527" fmla="*/ 26410 h 361466"/>
                <a:gd name="connsiteX528" fmla="*/ 329559 w 977755"/>
                <a:gd name="connsiteY528" fmla="*/ 34476 h 361466"/>
                <a:gd name="connsiteX529" fmla="*/ 322349 w 977755"/>
                <a:gd name="connsiteY529" fmla="*/ 36689 h 361466"/>
                <a:gd name="connsiteX530" fmla="*/ 319780 w 977755"/>
                <a:gd name="connsiteY530" fmla="*/ 36404 h 361466"/>
                <a:gd name="connsiteX531" fmla="*/ 309787 w 977755"/>
                <a:gd name="connsiteY531" fmla="*/ 26410 h 361466"/>
                <a:gd name="connsiteX532" fmla="*/ 309501 w 977755"/>
                <a:gd name="connsiteY532" fmla="*/ 23841 h 361466"/>
                <a:gd name="connsiteX533" fmla="*/ 319780 w 977755"/>
                <a:gd name="connsiteY533" fmla="*/ 11207 h 361466"/>
                <a:gd name="connsiteX534" fmla="*/ 322349 w 977755"/>
                <a:gd name="connsiteY534" fmla="*/ 10921 h 361466"/>
                <a:gd name="connsiteX535" fmla="*/ 479098 w 977755"/>
                <a:gd name="connsiteY535" fmla="*/ 7994 h 361466"/>
                <a:gd name="connsiteX536" fmla="*/ 492232 w 977755"/>
                <a:gd name="connsiteY536" fmla="*/ 14989 h 361466"/>
                <a:gd name="connsiteX537" fmla="*/ 494944 w 977755"/>
                <a:gd name="connsiteY537" fmla="*/ 23840 h 361466"/>
                <a:gd name="connsiteX538" fmla="*/ 494659 w 977755"/>
                <a:gd name="connsiteY538" fmla="*/ 27052 h 361466"/>
                <a:gd name="connsiteX539" fmla="*/ 492303 w 977755"/>
                <a:gd name="connsiteY539" fmla="*/ 32691 h 361466"/>
                <a:gd name="connsiteX540" fmla="*/ 479098 w 977755"/>
                <a:gd name="connsiteY540" fmla="*/ 39615 h 361466"/>
                <a:gd name="connsiteX541" fmla="*/ 475886 w 977755"/>
                <a:gd name="connsiteY541" fmla="*/ 39258 h 361466"/>
                <a:gd name="connsiteX542" fmla="*/ 467891 w 977755"/>
                <a:gd name="connsiteY542" fmla="*/ 34975 h 361466"/>
                <a:gd name="connsiteX543" fmla="*/ 465964 w 977755"/>
                <a:gd name="connsiteY543" fmla="*/ 32620 h 361466"/>
                <a:gd name="connsiteX544" fmla="*/ 463608 w 977755"/>
                <a:gd name="connsiteY544" fmla="*/ 26981 h 361466"/>
                <a:gd name="connsiteX545" fmla="*/ 463323 w 977755"/>
                <a:gd name="connsiteY545" fmla="*/ 23769 h 361466"/>
                <a:gd name="connsiteX546" fmla="*/ 463608 w 977755"/>
                <a:gd name="connsiteY546" fmla="*/ 20557 h 361466"/>
                <a:gd name="connsiteX547" fmla="*/ 465964 w 977755"/>
                <a:gd name="connsiteY547" fmla="*/ 14918 h 361466"/>
                <a:gd name="connsiteX548" fmla="*/ 467891 w 977755"/>
                <a:gd name="connsiteY548" fmla="*/ 12562 h 361466"/>
                <a:gd name="connsiteX549" fmla="*/ 475886 w 977755"/>
                <a:gd name="connsiteY549" fmla="*/ 8280 h 361466"/>
                <a:gd name="connsiteX550" fmla="*/ 479098 w 977755"/>
                <a:gd name="connsiteY550" fmla="*/ 7994 h 361466"/>
                <a:gd name="connsiteX551" fmla="*/ 557687 w 977755"/>
                <a:gd name="connsiteY551" fmla="*/ 6352 h 361466"/>
                <a:gd name="connsiteX552" fmla="*/ 575175 w 977755"/>
                <a:gd name="connsiteY552" fmla="*/ 23840 h 361466"/>
                <a:gd name="connsiteX553" fmla="*/ 574818 w 977755"/>
                <a:gd name="connsiteY553" fmla="*/ 27338 h 361466"/>
                <a:gd name="connsiteX554" fmla="*/ 557687 w 977755"/>
                <a:gd name="connsiteY554" fmla="*/ 41328 h 361466"/>
                <a:gd name="connsiteX555" fmla="*/ 540556 w 977755"/>
                <a:gd name="connsiteY555" fmla="*/ 27338 h 361466"/>
                <a:gd name="connsiteX556" fmla="*/ 540199 w 977755"/>
                <a:gd name="connsiteY556" fmla="*/ 23840 h 361466"/>
                <a:gd name="connsiteX557" fmla="*/ 557687 w 977755"/>
                <a:gd name="connsiteY557" fmla="*/ 6352 h 361466"/>
                <a:gd name="connsiteX558" fmla="*/ 714579 w 977755"/>
                <a:gd name="connsiteY558" fmla="*/ 2284 h 361466"/>
                <a:gd name="connsiteX559" fmla="*/ 736064 w 977755"/>
                <a:gd name="connsiteY559" fmla="*/ 23769 h 361466"/>
                <a:gd name="connsiteX560" fmla="*/ 735636 w 977755"/>
                <a:gd name="connsiteY560" fmla="*/ 28123 h 361466"/>
                <a:gd name="connsiteX561" fmla="*/ 714579 w 977755"/>
                <a:gd name="connsiteY561" fmla="*/ 45326 h 361466"/>
                <a:gd name="connsiteX562" fmla="*/ 693522 w 977755"/>
                <a:gd name="connsiteY562" fmla="*/ 28123 h 361466"/>
                <a:gd name="connsiteX563" fmla="*/ 693094 w 977755"/>
                <a:gd name="connsiteY563" fmla="*/ 23769 h 361466"/>
                <a:gd name="connsiteX564" fmla="*/ 714579 w 977755"/>
                <a:gd name="connsiteY564" fmla="*/ 2284 h 361466"/>
                <a:gd name="connsiteX565" fmla="*/ 793025 w 977755"/>
                <a:gd name="connsiteY565" fmla="*/ 0 h 361466"/>
                <a:gd name="connsiteX566" fmla="*/ 806373 w 977755"/>
                <a:gd name="connsiteY566" fmla="*/ 4069 h 361466"/>
                <a:gd name="connsiteX567" fmla="*/ 816865 w 977755"/>
                <a:gd name="connsiteY567" fmla="*/ 23841 h 361466"/>
                <a:gd name="connsiteX568" fmla="*/ 816366 w 977755"/>
                <a:gd name="connsiteY568" fmla="*/ 28623 h 361466"/>
                <a:gd name="connsiteX569" fmla="*/ 806373 w 977755"/>
                <a:gd name="connsiteY569" fmla="*/ 43613 h 361466"/>
                <a:gd name="connsiteX570" fmla="*/ 793025 w 977755"/>
                <a:gd name="connsiteY570" fmla="*/ 47682 h 361466"/>
                <a:gd name="connsiteX571" fmla="*/ 788242 w 977755"/>
                <a:gd name="connsiteY571" fmla="*/ 47182 h 361466"/>
                <a:gd name="connsiteX572" fmla="*/ 769684 w 977755"/>
                <a:gd name="connsiteY572" fmla="*/ 28623 h 361466"/>
                <a:gd name="connsiteX573" fmla="*/ 769184 w 977755"/>
                <a:gd name="connsiteY573" fmla="*/ 23841 h 361466"/>
                <a:gd name="connsiteX574" fmla="*/ 788242 w 977755"/>
                <a:gd name="connsiteY574" fmla="*/ 500 h 361466"/>
                <a:gd name="connsiteX575" fmla="*/ 793025 w 977755"/>
                <a:gd name="connsiteY575" fmla="*/ 0 h 36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</a:cxnLst>
              <a:rect l="l" t="t" r="r" b="b"/>
              <a:pathLst>
                <a:path w="977755" h="361466">
                  <a:moveTo>
                    <a:pt x="8566" y="329059"/>
                  </a:moveTo>
                  <a:cubicBezTo>
                    <a:pt x="11492" y="329059"/>
                    <a:pt x="14062" y="330558"/>
                    <a:pt x="15632" y="332842"/>
                  </a:cubicBezTo>
                  <a:cubicBezTo>
                    <a:pt x="16489" y="334198"/>
                    <a:pt x="17060" y="335840"/>
                    <a:pt x="17060" y="337625"/>
                  </a:cubicBezTo>
                  <a:cubicBezTo>
                    <a:pt x="17060" y="338838"/>
                    <a:pt x="16846" y="339980"/>
                    <a:pt x="16417" y="340979"/>
                  </a:cubicBezTo>
                  <a:cubicBezTo>
                    <a:pt x="16203" y="341479"/>
                    <a:pt x="15918" y="341979"/>
                    <a:pt x="15632" y="342407"/>
                  </a:cubicBezTo>
                  <a:cubicBezTo>
                    <a:pt x="15347" y="342835"/>
                    <a:pt x="14990" y="343264"/>
                    <a:pt x="14633" y="343620"/>
                  </a:cubicBezTo>
                  <a:cubicBezTo>
                    <a:pt x="13062" y="345191"/>
                    <a:pt x="10921" y="346119"/>
                    <a:pt x="8566" y="346119"/>
                  </a:cubicBezTo>
                  <a:cubicBezTo>
                    <a:pt x="7994" y="346119"/>
                    <a:pt x="7423" y="346119"/>
                    <a:pt x="6852" y="345976"/>
                  </a:cubicBezTo>
                  <a:cubicBezTo>
                    <a:pt x="5139" y="345619"/>
                    <a:pt x="3640" y="344763"/>
                    <a:pt x="2498" y="343620"/>
                  </a:cubicBezTo>
                  <a:cubicBezTo>
                    <a:pt x="2070" y="343192"/>
                    <a:pt x="1713" y="342764"/>
                    <a:pt x="1428" y="342336"/>
                  </a:cubicBezTo>
                  <a:cubicBezTo>
                    <a:pt x="1142" y="341907"/>
                    <a:pt x="857" y="341408"/>
                    <a:pt x="642" y="340908"/>
                  </a:cubicBezTo>
                  <a:cubicBezTo>
                    <a:pt x="428" y="340408"/>
                    <a:pt x="286" y="339909"/>
                    <a:pt x="143" y="339338"/>
                  </a:cubicBezTo>
                  <a:cubicBezTo>
                    <a:pt x="71" y="338767"/>
                    <a:pt x="0" y="338196"/>
                    <a:pt x="0" y="337625"/>
                  </a:cubicBezTo>
                  <a:cubicBezTo>
                    <a:pt x="0" y="336982"/>
                    <a:pt x="71" y="336411"/>
                    <a:pt x="143" y="335911"/>
                  </a:cubicBezTo>
                  <a:cubicBezTo>
                    <a:pt x="357" y="334769"/>
                    <a:pt x="785" y="333770"/>
                    <a:pt x="1428" y="332842"/>
                  </a:cubicBezTo>
                  <a:cubicBezTo>
                    <a:pt x="1784" y="332342"/>
                    <a:pt x="2141" y="331914"/>
                    <a:pt x="2498" y="331557"/>
                  </a:cubicBezTo>
                  <a:cubicBezTo>
                    <a:pt x="3712" y="330344"/>
                    <a:pt x="5211" y="329559"/>
                    <a:pt x="6852" y="329202"/>
                  </a:cubicBezTo>
                  <a:cubicBezTo>
                    <a:pt x="7423" y="329130"/>
                    <a:pt x="7994" y="329059"/>
                    <a:pt x="8566" y="329059"/>
                  </a:cubicBezTo>
                  <a:close/>
                  <a:moveTo>
                    <a:pt x="86939" y="328060"/>
                  </a:moveTo>
                  <a:cubicBezTo>
                    <a:pt x="92222" y="328060"/>
                    <a:pt x="96433" y="332343"/>
                    <a:pt x="96433" y="337554"/>
                  </a:cubicBezTo>
                  <a:cubicBezTo>
                    <a:pt x="96433" y="338910"/>
                    <a:pt x="96219" y="340123"/>
                    <a:pt x="95719" y="341265"/>
                  </a:cubicBezTo>
                  <a:cubicBezTo>
                    <a:pt x="95219" y="342407"/>
                    <a:pt x="94506" y="343407"/>
                    <a:pt x="93578" y="344263"/>
                  </a:cubicBezTo>
                  <a:cubicBezTo>
                    <a:pt x="91865" y="345976"/>
                    <a:pt x="89509" y="347047"/>
                    <a:pt x="86868" y="347047"/>
                  </a:cubicBezTo>
                  <a:cubicBezTo>
                    <a:pt x="84227" y="347047"/>
                    <a:pt x="81872" y="345976"/>
                    <a:pt x="80158" y="344263"/>
                  </a:cubicBezTo>
                  <a:cubicBezTo>
                    <a:pt x="79302" y="343407"/>
                    <a:pt x="78659" y="342407"/>
                    <a:pt x="78160" y="341265"/>
                  </a:cubicBezTo>
                  <a:cubicBezTo>
                    <a:pt x="77732" y="340123"/>
                    <a:pt x="77446" y="338838"/>
                    <a:pt x="77446" y="337554"/>
                  </a:cubicBezTo>
                  <a:cubicBezTo>
                    <a:pt x="77446" y="332271"/>
                    <a:pt x="81729" y="328060"/>
                    <a:pt x="86939" y="328060"/>
                  </a:cubicBezTo>
                  <a:close/>
                  <a:moveTo>
                    <a:pt x="243903" y="325990"/>
                  </a:moveTo>
                  <a:cubicBezTo>
                    <a:pt x="250327" y="325990"/>
                    <a:pt x="255538" y="331201"/>
                    <a:pt x="255538" y="337625"/>
                  </a:cubicBezTo>
                  <a:cubicBezTo>
                    <a:pt x="255538" y="339195"/>
                    <a:pt x="255181" y="340766"/>
                    <a:pt x="254610" y="342122"/>
                  </a:cubicBezTo>
                  <a:cubicBezTo>
                    <a:pt x="253967" y="343478"/>
                    <a:pt x="253182" y="344763"/>
                    <a:pt x="252111" y="345834"/>
                  </a:cubicBezTo>
                  <a:cubicBezTo>
                    <a:pt x="250041" y="347975"/>
                    <a:pt x="247115" y="349260"/>
                    <a:pt x="243903" y="349260"/>
                  </a:cubicBezTo>
                  <a:cubicBezTo>
                    <a:pt x="240691" y="349260"/>
                    <a:pt x="237764" y="347904"/>
                    <a:pt x="235694" y="345834"/>
                  </a:cubicBezTo>
                  <a:cubicBezTo>
                    <a:pt x="234624" y="344763"/>
                    <a:pt x="233767" y="343478"/>
                    <a:pt x="233196" y="342122"/>
                  </a:cubicBezTo>
                  <a:cubicBezTo>
                    <a:pt x="232625" y="340766"/>
                    <a:pt x="232268" y="339195"/>
                    <a:pt x="232268" y="337625"/>
                  </a:cubicBezTo>
                  <a:cubicBezTo>
                    <a:pt x="232268" y="331201"/>
                    <a:pt x="237479" y="325990"/>
                    <a:pt x="243903" y="325990"/>
                  </a:cubicBezTo>
                  <a:close/>
                  <a:moveTo>
                    <a:pt x="322349" y="324705"/>
                  </a:moveTo>
                  <a:cubicBezTo>
                    <a:pt x="324990" y="324705"/>
                    <a:pt x="327489" y="325562"/>
                    <a:pt x="329559" y="326918"/>
                  </a:cubicBezTo>
                  <a:cubicBezTo>
                    <a:pt x="332913" y="329273"/>
                    <a:pt x="335198" y="333199"/>
                    <a:pt x="335198" y="337625"/>
                  </a:cubicBezTo>
                  <a:cubicBezTo>
                    <a:pt x="335198" y="339409"/>
                    <a:pt x="334841" y="341051"/>
                    <a:pt x="334198" y="342621"/>
                  </a:cubicBezTo>
                  <a:cubicBezTo>
                    <a:pt x="333556" y="344120"/>
                    <a:pt x="332557" y="345548"/>
                    <a:pt x="331414" y="346690"/>
                  </a:cubicBezTo>
                  <a:cubicBezTo>
                    <a:pt x="330843" y="347261"/>
                    <a:pt x="330201" y="347832"/>
                    <a:pt x="329559" y="348260"/>
                  </a:cubicBezTo>
                  <a:cubicBezTo>
                    <a:pt x="327489" y="349688"/>
                    <a:pt x="324990" y="350473"/>
                    <a:pt x="322349" y="350473"/>
                  </a:cubicBezTo>
                  <a:cubicBezTo>
                    <a:pt x="321493" y="350473"/>
                    <a:pt x="320636" y="350330"/>
                    <a:pt x="319780" y="350188"/>
                  </a:cubicBezTo>
                  <a:cubicBezTo>
                    <a:pt x="317281" y="349688"/>
                    <a:pt x="314997" y="348403"/>
                    <a:pt x="313284" y="346690"/>
                  </a:cubicBezTo>
                  <a:cubicBezTo>
                    <a:pt x="312071" y="345548"/>
                    <a:pt x="311143" y="344192"/>
                    <a:pt x="310500" y="342621"/>
                  </a:cubicBezTo>
                  <a:cubicBezTo>
                    <a:pt x="309858" y="341122"/>
                    <a:pt x="309501" y="339409"/>
                    <a:pt x="309501" y="337625"/>
                  </a:cubicBezTo>
                  <a:cubicBezTo>
                    <a:pt x="309501" y="331415"/>
                    <a:pt x="313927" y="326204"/>
                    <a:pt x="319780" y="324990"/>
                  </a:cubicBezTo>
                  <a:cubicBezTo>
                    <a:pt x="320565" y="324776"/>
                    <a:pt x="321493" y="324705"/>
                    <a:pt x="322349" y="324705"/>
                  </a:cubicBezTo>
                  <a:close/>
                  <a:moveTo>
                    <a:pt x="479098" y="321707"/>
                  </a:moveTo>
                  <a:cubicBezTo>
                    <a:pt x="484594" y="321707"/>
                    <a:pt x="489376" y="324491"/>
                    <a:pt x="492232" y="328702"/>
                  </a:cubicBezTo>
                  <a:cubicBezTo>
                    <a:pt x="493945" y="331272"/>
                    <a:pt x="494944" y="334270"/>
                    <a:pt x="494944" y="337553"/>
                  </a:cubicBezTo>
                  <a:cubicBezTo>
                    <a:pt x="494944" y="339695"/>
                    <a:pt x="494516" y="341836"/>
                    <a:pt x="493731" y="343692"/>
                  </a:cubicBezTo>
                  <a:cubicBezTo>
                    <a:pt x="493374" y="344691"/>
                    <a:pt x="492874" y="345548"/>
                    <a:pt x="492303" y="346404"/>
                  </a:cubicBezTo>
                  <a:cubicBezTo>
                    <a:pt x="491732" y="347261"/>
                    <a:pt x="491090" y="348046"/>
                    <a:pt x="490304" y="348760"/>
                  </a:cubicBezTo>
                  <a:cubicBezTo>
                    <a:pt x="487449" y="351615"/>
                    <a:pt x="483452" y="353400"/>
                    <a:pt x="479098" y="353400"/>
                  </a:cubicBezTo>
                  <a:cubicBezTo>
                    <a:pt x="477956" y="353400"/>
                    <a:pt x="476885" y="353257"/>
                    <a:pt x="475886" y="353043"/>
                  </a:cubicBezTo>
                  <a:cubicBezTo>
                    <a:pt x="472816" y="352472"/>
                    <a:pt x="470033" y="350901"/>
                    <a:pt x="467891" y="348760"/>
                  </a:cubicBezTo>
                  <a:cubicBezTo>
                    <a:pt x="467177" y="348046"/>
                    <a:pt x="466535" y="347261"/>
                    <a:pt x="465964" y="346404"/>
                  </a:cubicBezTo>
                  <a:cubicBezTo>
                    <a:pt x="465393" y="345548"/>
                    <a:pt x="464965" y="344620"/>
                    <a:pt x="464536" y="343692"/>
                  </a:cubicBezTo>
                  <a:cubicBezTo>
                    <a:pt x="464108" y="342693"/>
                    <a:pt x="463823" y="341693"/>
                    <a:pt x="463608" y="340694"/>
                  </a:cubicBezTo>
                  <a:cubicBezTo>
                    <a:pt x="463466" y="339623"/>
                    <a:pt x="463323" y="338553"/>
                    <a:pt x="463323" y="337482"/>
                  </a:cubicBezTo>
                  <a:cubicBezTo>
                    <a:pt x="463323" y="336340"/>
                    <a:pt x="463394" y="335269"/>
                    <a:pt x="463608" y="334270"/>
                  </a:cubicBezTo>
                  <a:cubicBezTo>
                    <a:pt x="464037" y="332200"/>
                    <a:pt x="464822" y="330344"/>
                    <a:pt x="465964" y="328631"/>
                  </a:cubicBezTo>
                  <a:cubicBezTo>
                    <a:pt x="466535" y="327774"/>
                    <a:pt x="467177" y="326989"/>
                    <a:pt x="467891" y="326275"/>
                  </a:cubicBezTo>
                  <a:cubicBezTo>
                    <a:pt x="470033" y="324134"/>
                    <a:pt x="472816" y="322635"/>
                    <a:pt x="475886" y="321993"/>
                  </a:cubicBezTo>
                  <a:cubicBezTo>
                    <a:pt x="476956" y="321850"/>
                    <a:pt x="478027" y="321707"/>
                    <a:pt x="479098" y="321707"/>
                  </a:cubicBezTo>
                  <a:close/>
                  <a:moveTo>
                    <a:pt x="557687" y="320066"/>
                  </a:moveTo>
                  <a:cubicBezTo>
                    <a:pt x="567323" y="320066"/>
                    <a:pt x="575175" y="327918"/>
                    <a:pt x="575175" y="337554"/>
                  </a:cubicBezTo>
                  <a:cubicBezTo>
                    <a:pt x="575175" y="339981"/>
                    <a:pt x="574675" y="342336"/>
                    <a:pt x="573819" y="344406"/>
                  </a:cubicBezTo>
                  <a:cubicBezTo>
                    <a:pt x="572891" y="346476"/>
                    <a:pt x="571606" y="348404"/>
                    <a:pt x="570178" y="349974"/>
                  </a:cubicBezTo>
                  <a:cubicBezTo>
                    <a:pt x="566966" y="353115"/>
                    <a:pt x="562612" y="355113"/>
                    <a:pt x="557758" y="355113"/>
                  </a:cubicBezTo>
                  <a:cubicBezTo>
                    <a:pt x="552905" y="355113"/>
                    <a:pt x="548479" y="353115"/>
                    <a:pt x="545338" y="349974"/>
                  </a:cubicBezTo>
                  <a:cubicBezTo>
                    <a:pt x="543697" y="348404"/>
                    <a:pt x="542412" y="346476"/>
                    <a:pt x="541555" y="344406"/>
                  </a:cubicBezTo>
                  <a:cubicBezTo>
                    <a:pt x="540699" y="342265"/>
                    <a:pt x="540199" y="339981"/>
                    <a:pt x="540199" y="337554"/>
                  </a:cubicBezTo>
                  <a:cubicBezTo>
                    <a:pt x="540199" y="327918"/>
                    <a:pt x="548051" y="320066"/>
                    <a:pt x="557687" y="320066"/>
                  </a:cubicBezTo>
                  <a:close/>
                  <a:moveTo>
                    <a:pt x="714579" y="316140"/>
                  </a:moveTo>
                  <a:cubicBezTo>
                    <a:pt x="726428" y="316140"/>
                    <a:pt x="736064" y="325776"/>
                    <a:pt x="736064" y="337625"/>
                  </a:cubicBezTo>
                  <a:cubicBezTo>
                    <a:pt x="736064" y="340552"/>
                    <a:pt x="735422" y="343407"/>
                    <a:pt x="734351" y="345977"/>
                  </a:cubicBezTo>
                  <a:cubicBezTo>
                    <a:pt x="733281" y="348546"/>
                    <a:pt x="731710" y="350830"/>
                    <a:pt x="729854" y="352829"/>
                  </a:cubicBezTo>
                  <a:cubicBezTo>
                    <a:pt x="726000" y="356684"/>
                    <a:pt x="720575" y="359111"/>
                    <a:pt x="714651" y="359111"/>
                  </a:cubicBezTo>
                  <a:cubicBezTo>
                    <a:pt x="708726" y="359111"/>
                    <a:pt x="703373" y="356755"/>
                    <a:pt x="699447" y="352829"/>
                  </a:cubicBezTo>
                  <a:cubicBezTo>
                    <a:pt x="697448" y="350902"/>
                    <a:pt x="695878" y="348546"/>
                    <a:pt x="694807" y="345977"/>
                  </a:cubicBezTo>
                  <a:cubicBezTo>
                    <a:pt x="693665" y="343407"/>
                    <a:pt x="693094" y="340623"/>
                    <a:pt x="693094" y="337625"/>
                  </a:cubicBezTo>
                  <a:cubicBezTo>
                    <a:pt x="693094" y="325776"/>
                    <a:pt x="702730" y="316140"/>
                    <a:pt x="714579" y="316140"/>
                  </a:cubicBezTo>
                  <a:close/>
                  <a:moveTo>
                    <a:pt x="793025" y="313784"/>
                  </a:moveTo>
                  <a:cubicBezTo>
                    <a:pt x="797950" y="313784"/>
                    <a:pt x="802590" y="315283"/>
                    <a:pt x="806373" y="317853"/>
                  </a:cubicBezTo>
                  <a:cubicBezTo>
                    <a:pt x="812725" y="322135"/>
                    <a:pt x="816865" y="329416"/>
                    <a:pt x="816865" y="337625"/>
                  </a:cubicBezTo>
                  <a:cubicBezTo>
                    <a:pt x="816865" y="340908"/>
                    <a:pt x="816223" y="344049"/>
                    <a:pt x="815010" y="346904"/>
                  </a:cubicBezTo>
                  <a:cubicBezTo>
                    <a:pt x="813796" y="349759"/>
                    <a:pt x="812012" y="352329"/>
                    <a:pt x="809870" y="354470"/>
                  </a:cubicBezTo>
                  <a:cubicBezTo>
                    <a:pt x="808800" y="355541"/>
                    <a:pt x="807586" y="356469"/>
                    <a:pt x="806373" y="357397"/>
                  </a:cubicBezTo>
                  <a:cubicBezTo>
                    <a:pt x="802518" y="359967"/>
                    <a:pt x="797950" y="361466"/>
                    <a:pt x="793025" y="361466"/>
                  </a:cubicBezTo>
                  <a:cubicBezTo>
                    <a:pt x="791383" y="361466"/>
                    <a:pt x="789813" y="361251"/>
                    <a:pt x="788242" y="360966"/>
                  </a:cubicBezTo>
                  <a:cubicBezTo>
                    <a:pt x="783603" y="360038"/>
                    <a:pt x="779391" y="357682"/>
                    <a:pt x="776179" y="354470"/>
                  </a:cubicBezTo>
                  <a:cubicBezTo>
                    <a:pt x="773966" y="352329"/>
                    <a:pt x="772253" y="349759"/>
                    <a:pt x="771040" y="346904"/>
                  </a:cubicBezTo>
                  <a:cubicBezTo>
                    <a:pt x="769826" y="344049"/>
                    <a:pt x="769184" y="340908"/>
                    <a:pt x="769184" y="337625"/>
                  </a:cubicBezTo>
                  <a:cubicBezTo>
                    <a:pt x="769184" y="326133"/>
                    <a:pt x="777393" y="316496"/>
                    <a:pt x="788242" y="314284"/>
                  </a:cubicBezTo>
                  <a:cubicBezTo>
                    <a:pt x="789741" y="313927"/>
                    <a:pt x="791383" y="313784"/>
                    <a:pt x="793025" y="313784"/>
                  </a:cubicBezTo>
                  <a:close/>
                  <a:moveTo>
                    <a:pt x="47753" y="289372"/>
                  </a:moveTo>
                  <a:cubicBezTo>
                    <a:pt x="52749" y="289372"/>
                    <a:pt x="56747" y="293369"/>
                    <a:pt x="56747" y="298366"/>
                  </a:cubicBezTo>
                  <a:cubicBezTo>
                    <a:pt x="56747" y="303362"/>
                    <a:pt x="52749" y="307360"/>
                    <a:pt x="47753" y="307360"/>
                  </a:cubicBezTo>
                  <a:cubicBezTo>
                    <a:pt x="42756" y="307360"/>
                    <a:pt x="38759" y="303362"/>
                    <a:pt x="38759" y="298366"/>
                  </a:cubicBezTo>
                  <a:cubicBezTo>
                    <a:pt x="38759" y="293369"/>
                    <a:pt x="42756" y="289372"/>
                    <a:pt x="47753" y="289372"/>
                  </a:cubicBezTo>
                  <a:close/>
                  <a:moveTo>
                    <a:pt x="126198" y="288373"/>
                  </a:moveTo>
                  <a:cubicBezTo>
                    <a:pt x="131694" y="288373"/>
                    <a:pt x="136191" y="292870"/>
                    <a:pt x="136191" y="298366"/>
                  </a:cubicBezTo>
                  <a:cubicBezTo>
                    <a:pt x="136191" y="303862"/>
                    <a:pt x="131694" y="308359"/>
                    <a:pt x="126198" y="308359"/>
                  </a:cubicBezTo>
                  <a:cubicBezTo>
                    <a:pt x="120631" y="308359"/>
                    <a:pt x="116205" y="303862"/>
                    <a:pt x="116205" y="298366"/>
                  </a:cubicBezTo>
                  <a:cubicBezTo>
                    <a:pt x="116205" y="292799"/>
                    <a:pt x="120702" y="288373"/>
                    <a:pt x="126198" y="288373"/>
                  </a:cubicBezTo>
                  <a:close/>
                  <a:moveTo>
                    <a:pt x="283162" y="286160"/>
                  </a:moveTo>
                  <a:cubicBezTo>
                    <a:pt x="289872" y="286160"/>
                    <a:pt x="295368" y="291585"/>
                    <a:pt x="295368" y="298366"/>
                  </a:cubicBezTo>
                  <a:cubicBezTo>
                    <a:pt x="295368" y="305147"/>
                    <a:pt x="289872" y="310572"/>
                    <a:pt x="283162" y="310572"/>
                  </a:cubicBezTo>
                  <a:cubicBezTo>
                    <a:pt x="276452" y="310572"/>
                    <a:pt x="270956" y="305147"/>
                    <a:pt x="270956" y="298366"/>
                  </a:cubicBezTo>
                  <a:cubicBezTo>
                    <a:pt x="270956" y="291656"/>
                    <a:pt x="276381" y="286160"/>
                    <a:pt x="283162" y="286160"/>
                  </a:cubicBezTo>
                  <a:close/>
                  <a:moveTo>
                    <a:pt x="361536" y="284804"/>
                  </a:moveTo>
                  <a:cubicBezTo>
                    <a:pt x="369031" y="284804"/>
                    <a:pt x="375098" y="290871"/>
                    <a:pt x="375098" y="298366"/>
                  </a:cubicBezTo>
                  <a:cubicBezTo>
                    <a:pt x="375098" y="305861"/>
                    <a:pt x="369031" y="311928"/>
                    <a:pt x="361536" y="311928"/>
                  </a:cubicBezTo>
                  <a:cubicBezTo>
                    <a:pt x="354041" y="311928"/>
                    <a:pt x="347974" y="305861"/>
                    <a:pt x="347974" y="298366"/>
                  </a:cubicBezTo>
                  <a:cubicBezTo>
                    <a:pt x="347974" y="290871"/>
                    <a:pt x="354041" y="284804"/>
                    <a:pt x="361536" y="284804"/>
                  </a:cubicBezTo>
                  <a:close/>
                  <a:moveTo>
                    <a:pt x="518428" y="281735"/>
                  </a:moveTo>
                  <a:cubicBezTo>
                    <a:pt x="527636" y="281735"/>
                    <a:pt x="535060" y="289158"/>
                    <a:pt x="535060" y="298366"/>
                  </a:cubicBezTo>
                  <a:cubicBezTo>
                    <a:pt x="535060" y="307574"/>
                    <a:pt x="527636" y="314998"/>
                    <a:pt x="518428" y="314998"/>
                  </a:cubicBezTo>
                  <a:cubicBezTo>
                    <a:pt x="509220" y="314998"/>
                    <a:pt x="501797" y="307574"/>
                    <a:pt x="501797" y="298366"/>
                  </a:cubicBezTo>
                  <a:cubicBezTo>
                    <a:pt x="501797" y="289158"/>
                    <a:pt x="509220" y="281735"/>
                    <a:pt x="518428" y="281735"/>
                  </a:cubicBezTo>
                  <a:close/>
                  <a:moveTo>
                    <a:pt x="596946" y="279950"/>
                  </a:moveTo>
                  <a:cubicBezTo>
                    <a:pt x="607082" y="279950"/>
                    <a:pt x="615362" y="288159"/>
                    <a:pt x="615362" y="298366"/>
                  </a:cubicBezTo>
                  <a:cubicBezTo>
                    <a:pt x="615362" y="308573"/>
                    <a:pt x="607082" y="316782"/>
                    <a:pt x="596946" y="316782"/>
                  </a:cubicBezTo>
                  <a:cubicBezTo>
                    <a:pt x="586810" y="316782"/>
                    <a:pt x="578530" y="308573"/>
                    <a:pt x="578530" y="298366"/>
                  </a:cubicBezTo>
                  <a:cubicBezTo>
                    <a:pt x="578530" y="288230"/>
                    <a:pt x="586739" y="279950"/>
                    <a:pt x="596946" y="279950"/>
                  </a:cubicBezTo>
                  <a:close/>
                  <a:moveTo>
                    <a:pt x="753766" y="275739"/>
                  </a:moveTo>
                  <a:cubicBezTo>
                    <a:pt x="766258" y="275739"/>
                    <a:pt x="776394" y="285875"/>
                    <a:pt x="776394" y="298366"/>
                  </a:cubicBezTo>
                  <a:cubicBezTo>
                    <a:pt x="776394" y="310858"/>
                    <a:pt x="766258" y="320994"/>
                    <a:pt x="753766" y="320994"/>
                  </a:cubicBezTo>
                  <a:cubicBezTo>
                    <a:pt x="741275" y="320994"/>
                    <a:pt x="731139" y="310858"/>
                    <a:pt x="731139" y="298366"/>
                  </a:cubicBezTo>
                  <a:cubicBezTo>
                    <a:pt x="731139" y="285875"/>
                    <a:pt x="741275" y="275739"/>
                    <a:pt x="753766" y="275739"/>
                  </a:cubicBezTo>
                  <a:close/>
                  <a:moveTo>
                    <a:pt x="832283" y="273241"/>
                  </a:moveTo>
                  <a:cubicBezTo>
                    <a:pt x="846131" y="273241"/>
                    <a:pt x="857337" y="284519"/>
                    <a:pt x="857337" y="298367"/>
                  </a:cubicBezTo>
                  <a:cubicBezTo>
                    <a:pt x="857337" y="312214"/>
                    <a:pt x="846059" y="323421"/>
                    <a:pt x="832283" y="323421"/>
                  </a:cubicBezTo>
                  <a:cubicBezTo>
                    <a:pt x="818436" y="323421"/>
                    <a:pt x="807229" y="312214"/>
                    <a:pt x="807229" y="298367"/>
                  </a:cubicBezTo>
                  <a:cubicBezTo>
                    <a:pt x="807229" y="284448"/>
                    <a:pt x="818436" y="273241"/>
                    <a:pt x="832283" y="273241"/>
                  </a:cubicBezTo>
                  <a:close/>
                  <a:moveTo>
                    <a:pt x="86939" y="249685"/>
                  </a:moveTo>
                  <a:cubicBezTo>
                    <a:pt x="92222" y="249685"/>
                    <a:pt x="96433" y="253968"/>
                    <a:pt x="96433" y="259179"/>
                  </a:cubicBezTo>
                  <a:cubicBezTo>
                    <a:pt x="96433" y="264389"/>
                    <a:pt x="92222" y="268601"/>
                    <a:pt x="86939" y="268672"/>
                  </a:cubicBezTo>
                  <a:cubicBezTo>
                    <a:pt x="81657" y="268672"/>
                    <a:pt x="77446" y="264389"/>
                    <a:pt x="77446" y="259179"/>
                  </a:cubicBezTo>
                  <a:cubicBezTo>
                    <a:pt x="77446" y="253896"/>
                    <a:pt x="81729" y="249685"/>
                    <a:pt x="86939" y="249685"/>
                  </a:cubicBezTo>
                  <a:close/>
                  <a:moveTo>
                    <a:pt x="165457" y="248686"/>
                  </a:moveTo>
                  <a:cubicBezTo>
                    <a:pt x="169097" y="248686"/>
                    <a:pt x="172309" y="250542"/>
                    <a:pt x="174165" y="253326"/>
                  </a:cubicBezTo>
                  <a:cubicBezTo>
                    <a:pt x="175307" y="254967"/>
                    <a:pt x="175950" y="257037"/>
                    <a:pt x="175950" y="259179"/>
                  </a:cubicBezTo>
                  <a:cubicBezTo>
                    <a:pt x="175950" y="261320"/>
                    <a:pt x="175307" y="263390"/>
                    <a:pt x="174165" y="265032"/>
                  </a:cubicBezTo>
                  <a:cubicBezTo>
                    <a:pt x="172238" y="267816"/>
                    <a:pt x="169026" y="269672"/>
                    <a:pt x="165457" y="269814"/>
                  </a:cubicBezTo>
                  <a:cubicBezTo>
                    <a:pt x="164672" y="269814"/>
                    <a:pt x="164029" y="269743"/>
                    <a:pt x="163315" y="269600"/>
                  </a:cubicBezTo>
                  <a:cubicBezTo>
                    <a:pt x="161317" y="269172"/>
                    <a:pt x="159461" y="268173"/>
                    <a:pt x="158033" y="266745"/>
                  </a:cubicBezTo>
                  <a:cubicBezTo>
                    <a:pt x="157534" y="266245"/>
                    <a:pt x="157105" y="265746"/>
                    <a:pt x="156748" y="265175"/>
                  </a:cubicBezTo>
                  <a:cubicBezTo>
                    <a:pt x="156035" y="264033"/>
                    <a:pt x="155464" y="262748"/>
                    <a:pt x="155178" y="261392"/>
                  </a:cubicBezTo>
                  <a:cubicBezTo>
                    <a:pt x="155035" y="260678"/>
                    <a:pt x="154964" y="259964"/>
                    <a:pt x="154964" y="259250"/>
                  </a:cubicBezTo>
                  <a:cubicBezTo>
                    <a:pt x="154964" y="258465"/>
                    <a:pt x="155035" y="257823"/>
                    <a:pt x="155178" y="257109"/>
                  </a:cubicBezTo>
                  <a:cubicBezTo>
                    <a:pt x="155464" y="255681"/>
                    <a:pt x="155963" y="254468"/>
                    <a:pt x="156748" y="253326"/>
                  </a:cubicBezTo>
                  <a:cubicBezTo>
                    <a:pt x="157105" y="252755"/>
                    <a:pt x="157534" y="252255"/>
                    <a:pt x="158033" y="251755"/>
                  </a:cubicBezTo>
                  <a:cubicBezTo>
                    <a:pt x="159461" y="250328"/>
                    <a:pt x="161245" y="249328"/>
                    <a:pt x="163315" y="248900"/>
                  </a:cubicBezTo>
                  <a:cubicBezTo>
                    <a:pt x="164029" y="248757"/>
                    <a:pt x="164743" y="248686"/>
                    <a:pt x="165457" y="248686"/>
                  </a:cubicBezTo>
                  <a:close/>
                  <a:moveTo>
                    <a:pt x="322349" y="246259"/>
                  </a:moveTo>
                  <a:cubicBezTo>
                    <a:pt x="324990" y="246259"/>
                    <a:pt x="327489" y="247116"/>
                    <a:pt x="329559" y="248472"/>
                  </a:cubicBezTo>
                  <a:cubicBezTo>
                    <a:pt x="332913" y="250827"/>
                    <a:pt x="335198" y="254753"/>
                    <a:pt x="335198" y="259179"/>
                  </a:cubicBezTo>
                  <a:cubicBezTo>
                    <a:pt x="335198" y="263604"/>
                    <a:pt x="332985" y="267530"/>
                    <a:pt x="329559" y="269886"/>
                  </a:cubicBezTo>
                  <a:cubicBezTo>
                    <a:pt x="327489" y="271313"/>
                    <a:pt x="324990" y="272098"/>
                    <a:pt x="322349" y="272098"/>
                  </a:cubicBezTo>
                  <a:cubicBezTo>
                    <a:pt x="321493" y="272098"/>
                    <a:pt x="320636" y="271956"/>
                    <a:pt x="319780" y="271813"/>
                  </a:cubicBezTo>
                  <a:cubicBezTo>
                    <a:pt x="313927" y="270599"/>
                    <a:pt x="309501" y="265389"/>
                    <a:pt x="309501" y="259179"/>
                  </a:cubicBezTo>
                  <a:cubicBezTo>
                    <a:pt x="309501" y="252969"/>
                    <a:pt x="313927" y="247758"/>
                    <a:pt x="319780" y="246545"/>
                  </a:cubicBezTo>
                  <a:cubicBezTo>
                    <a:pt x="320565" y="246330"/>
                    <a:pt x="321493" y="246259"/>
                    <a:pt x="322349" y="246259"/>
                  </a:cubicBezTo>
                  <a:close/>
                  <a:moveTo>
                    <a:pt x="400795" y="244903"/>
                  </a:moveTo>
                  <a:cubicBezTo>
                    <a:pt x="408718" y="244903"/>
                    <a:pt x="415071" y="251327"/>
                    <a:pt x="415071" y="259179"/>
                  </a:cubicBezTo>
                  <a:cubicBezTo>
                    <a:pt x="415071" y="267031"/>
                    <a:pt x="408647" y="273455"/>
                    <a:pt x="400795" y="273455"/>
                  </a:cubicBezTo>
                  <a:cubicBezTo>
                    <a:pt x="392943" y="273455"/>
                    <a:pt x="386519" y="267031"/>
                    <a:pt x="386519" y="259179"/>
                  </a:cubicBezTo>
                  <a:cubicBezTo>
                    <a:pt x="386519" y="251256"/>
                    <a:pt x="392943" y="244903"/>
                    <a:pt x="400795" y="244903"/>
                  </a:cubicBezTo>
                  <a:close/>
                  <a:moveTo>
                    <a:pt x="557687" y="241691"/>
                  </a:moveTo>
                  <a:cubicBezTo>
                    <a:pt x="567323" y="241691"/>
                    <a:pt x="575175" y="249543"/>
                    <a:pt x="575175" y="259179"/>
                  </a:cubicBezTo>
                  <a:cubicBezTo>
                    <a:pt x="575175" y="268815"/>
                    <a:pt x="567323" y="276667"/>
                    <a:pt x="557687" y="276667"/>
                  </a:cubicBezTo>
                  <a:cubicBezTo>
                    <a:pt x="548051" y="276667"/>
                    <a:pt x="540199" y="268815"/>
                    <a:pt x="540199" y="259179"/>
                  </a:cubicBezTo>
                  <a:cubicBezTo>
                    <a:pt x="540199" y="249543"/>
                    <a:pt x="548051" y="241691"/>
                    <a:pt x="557687" y="241691"/>
                  </a:cubicBezTo>
                  <a:close/>
                  <a:moveTo>
                    <a:pt x="636061" y="239764"/>
                  </a:moveTo>
                  <a:cubicBezTo>
                    <a:pt x="642771" y="239764"/>
                    <a:pt x="648695" y="243190"/>
                    <a:pt x="652193" y="248330"/>
                  </a:cubicBezTo>
                  <a:cubicBezTo>
                    <a:pt x="654263" y="251399"/>
                    <a:pt x="655476" y="255182"/>
                    <a:pt x="655476" y="259179"/>
                  </a:cubicBezTo>
                  <a:cubicBezTo>
                    <a:pt x="655476" y="263177"/>
                    <a:pt x="654263" y="266960"/>
                    <a:pt x="652193" y="270029"/>
                  </a:cubicBezTo>
                  <a:cubicBezTo>
                    <a:pt x="648695" y="275168"/>
                    <a:pt x="642842" y="278594"/>
                    <a:pt x="636061" y="278594"/>
                  </a:cubicBezTo>
                  <a:cubicBezTo>
                    <a:pt x="634705" y="278594"/>
                    <a:pt x="633420" y="278452"/>
                    <a:pt x="632135" y="278166"/>
                  </a:cubicBezTo>
                  <a:cubicBezTo>
                    <a:pt x="628352" y="277381"/>
                    <a:pt x="624997" y="275525"/>
                    <a:pt x="622356" y="272884"/>
                  </a:cubicBezTo>
                  <a:cubicBezTo>
                    <a:pt x="621500" y="272028"/>
                    <a:pt x="620715" y="271028"/>
                    <a:pt x="620001" y="270029"/>
                  </a:cubicBezTo>
                  <a:cubicBezTo>
                    <a:pt x="618573" y="267959"/>
                    <a:pt x="617574" y="265603"/>
                    <a:pt x="617074" y="263105"/>
                  </a:cubicBezTo>
                  <a:cubicBezTo>
                    <a:pt x="616789" y="261820"/>
                    <a:pt x="616646" y="260535"/>
                    <a:pt x="616646" y="259179"/>
                  </a:cubicBezTo>
                  <a:cubicBezTo>
                    <a:pt x="616646" y="257823"/>
                    <a:pt x="616789" y="256538"/>
                    <a:pt x="617074" y="255253"/>
                  </a:cubicBezTo>
                  <a:cubicBezTo>
                    <a:pt x="617574" y="252755"/>
                    <a:pt x="618573" y="250400"/>
                    <a:pt x="620001" y="248330"/>
                  </a:cubicBezTo>
                  <a:cubicBezTo>
                    <a:pt x="620715" y="247330"/>
                    <a:pt x="621500" y="246331"/>
                    <a:pt x="622356" y="245474"/>
                  </a:cubicBezTo>
                  <a:cubicBezTo>
                    <a:pt x="624926" y="242833"/>
                    <a:pt x="628352" y="240977"/>
                    <a:pt x="632135" y="240192"/>
                  </a:cubicBezTo>
                  <a:cubicBezTo>
                    <a:pt x="633420" y="239907"/>
                    <a:pt x="634705" y="239764"/>
                    <a:pt x="636061" y="239764"/>
                  </a:cubicBezTo>
                  <a:close/>
                  <a:moveTo>
                    <a:pt x="793025" y="235338"/>
                  </a:moveTo>
                  <a:cubicBezTo>
                    <a:pt x="797950" y="235338"/>
                    <a:pt x="802590" y="236837"/>
                    <a:pt x="806373" y="239407"/>
                  </a:cubicBezTo>
                  <a:cubicBezTo>
                    <a:pt x="812725" y="243689"/>
                    <a:pt x="816865" y="250970"/>
                    <a:pt x="816865" y="259179"/>
                  </a:cubicBezTo>
                  <a:cubicBezTo>
                    <a:pt x="816865" y="267387"/>
                    <a:pt x="812654" y="274597"/>
                    <a:pt x="806373" y="278951"/>
                  </a:cubicBezTo>
                  <a:cubicBezTo>
                    <a:pt x="802518" y="281521"/>
                    <a:pt x="797950" y="283020"/>
                    <a:pt x="793025" y="283020"/>
                  </a:cubicBezTo>
                  <a:cubicBezTo>
                    <a:pt x="791383" y="283020"/>
                    <a:pt x="789813" y="282805"/>
                    <a:pt x="788242" y="282520"/>
                  </a:cubicBezTo>
                  <a:cubicBezTo>
                    <a:pt x="777321" y="280307"/>
                    <a:pt x="769184" y="270671"/>
                    <a:pt x="769184" y="259179"/>
                  </a:cubicBezTo>
                  <a:cubicBezTo>
                    <a:pt x="769184" y="247687"/>
                    <a:pt x="777393" y="238050"/>
                    <a:pt x="788242" y="235838"/>
                  </a:cubicBezTo>
                  <a:cubicBezTo>
                    <a:pt x="789741" y="235481"/>
                    <a:pt x="791383" y="235338"/>
                    <a:pt x="793025" y="235338"/>
                  </a:cubicBezTo>
                  <a:close/>
                  <a:moveTo>
                    <a:pt x="871470" y="232768"/>
                  </a:moveTo>
                  <a:cubicBezTo>
                    <a:pt x="886032" y="232768"/>
                    <a:pt x="897881" y="244617"/>
                    <a:pt x="897881" y="259178"/>
                  </a:cubicBezTo>
                  <a:cubicBezTo>
                    <a:pt x="897881" y="273740"/>
                    <a:pt x="886032" y="285589"/>
                    <a:pt x="871470" y="285589"/>
                  </a:cubicBezTo>
                  <a:cubicBezTo>
                    <a:pt x="856909" y="285589"/>
                    <a:pt x="845060" y="273740"/>
                    <a:pt x="845060" y="259178"/>
                  </a:cubicBezTo>
                  <a:cubicBezTo>
                    <a:pt x="845060" y="244617"/>
                    <a:pt x="856909" y="232768"/>
                    <a:pt x="871470" y="232768"/>
                  </a:cubicBezTo>
                  <a:close/>
                  <a:moveTo>
                    <a:pt x="126198" y="209927"/>
                  </a:moveTo>
                  <a:cubicBezTo>
                    <a:pt x="131694" y="209927"/>
                    <a:pt x="136191" y="214424"/>
                    <a:pt x="136191" y="219920"/>
                  </a:cubicBezTo>
                  <a:cubicBezTo>
                    <a:pt x="136191" y="225416"/>
                    <a:pt x="131694" y="229913"/>
                    <a:pt x="126198" y="229913"/>
                  </a:cubicBezTo>
                  <a:cubicBezTo>
                    <a:pt x="120631" y="229913"/>
                    <a:pt x="116205" y="225416"/>
                    <a:pt x="116205" y="219920"/>
                  </a:cubicBezTo>
                  <a:cubicBezTo>
                    <a:pt x="116205" y="214353"/>
                    <a:pt x="120702" y="209927"/>
                    <a:pt x="126198" y="209927"/>
                  </a:cubicBezTo>
                  <a:close/>
                  <a:moveTo>
                    <a:pt x="204644" y="208856"/>
                  </a:moveTo>
                  <a:cubicBezTo>
                    <a:pt x="210782" y="208856"/>
                    <a:pt x="215708" y="213853"/>
                    <a:pt x="215708" y="219920"/>
                  </a:cubicBezTo>
                  <a:cubicBezTo>
                    <a:pt x="215708" y="226058"/>
                    <a:pt x="210782" y="230984"/>
                    <a:pt x="204644" y="230984"/>
                  </a:cubicBezTo>
                  <a:cubicBezTo>
                    <a:pt x="198505" y="230984"/>
                    <a:pt x="193580" y="225987"/>
                    <a:pt x="193580" y="219920"/>
                  </a:cubicBezTo>
                  <a:cubicBezTo>
                    <a:pt x="193580" y="213781"/>
                    <a:pt x="198577" y="208856"/>
                    <a:pt x="204644" y="208856"/>
                  </a:cubicBezTo>
                  <a:close/>
                  <a:moveTo>
                    <a:pt x="361536" y="206358"/>
                  </a:moveTo>
                  <a:cubicBezTo>
                    <a:pt x="369031" y="206358"/>
                    <a:pt x="375098" y="212425"/>
                    <a:pt x="375098" y="219920"/>
                  </a:cubicBezTo>
                  <a:cubicBezTo>
                    <a:pt x="375098" y="227415"/>
                    <a:pt x="369031" y="233482"/>
                    <a:pt x="361536" y="233482"/>
                  </a:cubicBezTo>
                  <a:cubicBezTo>
                    <a:pt x="354041" y="233482"/>
                    <a:pt x="347974" y="227415"/>
                    <a:pt x="347974" y="219920"/>
                  </a:cubicBezTo>
                  <a:cubicBezTo>
                    <a:pt x="347974" y="212425"/>
                    <a:pt x="354041" y="206358"/>
                    <a:pt x="361536" y="206358"/>
                  </a:cubicBezTo>
                  <a:close/>
                  <a:moveTo>
                    <a:pt x="440054" y="204930"/>
                  </a:moveTo>
                  <a:cubicBezTo>
                    <a:pt x="448334" y="204930"/>
                    <a:pt x="455043" y="211640"/>
                    <a:pt x="455043" y="219920"/>
                  </a:cubicBezTo>
                  <a:cubicBezTo>
                    <a:pt x="455043" y="228200"/>
                    <a:pt x="448262" y="234981"/>
                    <a:pt x="440054" y="234909"/>
                  </a:cubicBezTo>
                  <a:cubicBezTo>
                    <a:pt x="431774" y="234909"/>
                    <a:pt x="425064" y="228200"/>
                    <a:pt x="425064" y="219920"/>
                  </a:cubicBezTo>
                  <a:cubicBezTo>
                    <a:pt x="425064" y="211640"/>
                    <a:pt x="431774" y="204930"/>
                    <a:pt x="440054" y="204930"/>
                  </a:cubicBezTo>
                  <a:close/>
                  <a:moveTo>
                    <a:pt x="596946" y="201504"/>
                  </a:moveTo>
                  <a:cubicBezTo>
                    <a:pt x="607082" y="201504"/>
                    <a:pt x="615362" y="209713"/>
                    <a:pt x="615362" y="219920"/>
                  </a:cubicBezTo>
                  <a:cubicBezTo>
                    <a:pt x="615362" y="230127"/>
                    <a:pt x="607082" y="238407"/>
                    <a:pt x="596946" y="238336"/>
                  </a:cubicBezTo>
                  <a:cubicBezTo>
                    <a:pt x="586810" y="238336"/>
                    <a:pt x="578530" y="230127"/>
                    <a:pt x="578530" y="219920"/>
                  </a:cubicBezTo>
                  <a:cubicBezTo>
                    <a:pt x="578530" y="209784"/>
                    <a:pt x="586739" y="201504"/>
                    <a:pt x="596946" y="201504"/>
                  </a:cubicBezTo>
                  <a:close/>
                  <a:moveTo>
                    <a:pt x="675321" y="199506"/>
                  </a:moveTo>
                  <a:cubicBezTo>
                    <a:pt x="686598" y="199506"/>
                    <a:pt x="695735" y="208643"/>
                    <a:pt x="695735" y="219921"/>
                  </a:cubicBezTo>
                  <a:cubicBezTo>
                    <a:pt x="695735" y="231199"/>
                    <a:pt x="686598" y="240407"/>
                    <a:pt x="675321" y="240335"/>
                  </a:cubicBezTo>
                  <a:cubicBezTo>
                    <a:pt x="664043" y="240335"/>
                    <a:pt x="654906" y="231199"/>
                    <a:pt x="654906" y="219921"/>
                  </a:cubicBezTo>
                  <a:cubicBezTo>
                    <a:pt x="654906" y="208643"/>
                    <a:pt x="664043" y="199506"/>
                    <a:pt x="675321" y="199506"/>
                  </a:cubicBezTo>
                  <a:close/>
                  <a:moveTo>
                    <a:pt x="832283" y="194866"/>
                  </a:moveTo>
                  <a:cubicBezTo>
                    <a:pt x="846131" y="194866"/>
                    <a:pt x="857337" y="206073"/>
                    <a:pt x="857337" y="219920"/>
                  </a:cubicBezTo>
                  <a:cubicBezTo>
                    <a:pt x="857337" y="233768"/>
                    <a:pt x="846059" y="245046"/>
                    <a:pt x="832283" y="245046"/>
                  </a:cubicBezTo>
                  <a:cubicBezTo>
                    <a:pt x="818436" y="245046"/>
                    <a:pt x="807229" y="233768"/>
                    <a:pt x="807229" y="219920"/>
                  </a:cubicBezTo>
                  <a:cubicBezTo>
                    <a:pt x="807229" y="206073"/>
                    <a:pt x="818436" y="194866"/>
                    <a:pt x="832283" y="194866"/>
                  </a:cubicBezTo>
                  <a:close/>
                  <a:moveTo>
                    <a:pt x="165529" y="170240"/>
                  </a:moveTo>
                  <a:cubicBezTo>
                    <a:pt x="169169" y="170240"/>
                    <a:pt x="172381" y="172096"/>
                    <a:pt x="174237" y="174880"/>
                  </a:cubicBezTo>
                  <a:cubicBezTo>
                    <a:pt x="175379" y="176521"/>
                    <a:pt x="176022" y="178591"/>
                    <a:pt x="176022" y="180733"/>
                  </a:cubicBezTo>
                  <a:cubicBezTo>
                    <a:pt x="176022" y="182160"/>
                    <a:pt x="175665" y="183517"/>
                    <a:pt x="175165" y="184801"/>
                  </a:cubicBezTo>
                  <a:cubicBezTo>
                    <a:pt x="174879" y="185444"/>
                    <a:pt x="174523" y="186015"/>
                    <a:pt x="174166" y="186586"/>
                  </a:cubicBezTo>
                  <a:cubicBezTo>
                    <a:pt x="173737" y="187157"/>
                    <a:pt x="173309" y="187657"/>
                    <a:pt x="173024" y="188299"/>
                  </a:cubicBezTo>
                  <a:cubicBezTo>
                    <a:pt x="171096" y="190226"/>
                    <a:pt x="168527" y="191368"/>
                    <a:pt x="165600" y="191368"/>
                  </a:cubicBezTo>
                  <a:cubicBezTo>
                    <a:pt x="164815" y="191368"/>
                    <a:pt x="164173" y="191297"/>
                    <a:pt x="163459" y="191154"/>
                  </a:cubicBezTo>
                  <a:cubicBezTo>
                    <a:pt x="161460" y="190726"/>
                    <a:pt x="159604" y="189727"/>
                    <a:pt x="158177" y="188299"/>
                  </a:cubicBezTo>
                  <a:cubicBezTo>
                    <a:pt x="157677" y="187799"/>
                    <a:pt x="157249" y="187300"/>
                    <a:pt x="156892" y="186729"/>
                  </a:cubicBezTo>
                  <a:cubicBezTo>
                    <a:pt x="156464" y="186158"/>
                    <a:pt x="156178" y="185587"/>
                    <a:pt x="155893" y="184944"/>
                  </a:cubicBezTo>
                  <a:cubicBezTo>
                    <a:pt x="155607" y="184302"/>
                    <a:pt x="155393" y="183659"/>
                    <a:pt x="155250" y="182946"/>
                  </a:cubicBezTo>
                  <a:cubicBezTo>
                    <a:pt x="155107" y="182232"/>
                    <a:pt x="155036" y="181518"/>
                    <a:pt x="155036" y="180804"/>
                  </a:cubicBezTo>
                  <a:cubicBezTo>
                    <a:pt x="155036" y="180019"/>
                    <a:pt x="155107" y="179377"/>
                    <a:pt x="155250" y="178663"/>
                  </a:cubicBezTo>
                  <a:cubicBezTo>
                    <a:pt x="155536" y="177235"/>
                    <a:pt x="156035" y="176022"/>
                    <a:pt x="156820" y="174880"/>
                  </a:cubicBezTo>
                  <a:cubicBezTo>
                    <a:pt x="157177" y="174309"/>
                    <a:pt x="157606" y="173809"/>
                    <a:pt x="158105" y="173309"/>
                  </a:cubicBezTo>
                  <a:cubicBezTo>
                    <a:pt x="159533" y="171882"/>
                    <a:pt x="161317" y="170882"/>
                    <a:pt x="163387" y="170454"/>
                  </a:cubicBezTo>
                  <a:cubicBezTo>
                    <a:pt x="164101" y="170311"/>
                    <a:pt x="164815" y="170240"/>
                    <a:pt x="165529" y="170240"/>
                  </a:cubicBezTo>
                  <a:close/>
                  <a:moveTo>
                    <a:pt x="243903" y="169098"/>
                  </a:moveTo>
                  <a:cubicBezTo>
                    <a:pt x="250327" y="169098"/>
                    <a:pt x="255538" y="174309"/>
                    <a:pt x="255538" y="180733"/>
                  </a:cubicBezTo>
                  <a:cubicBezTo>
                    <a:pt x="255538" y="182303"/>
                    <a:pt x="255181" y="183874"/>
                    <a:pt x="254610" y="185230"/>
                  </a:cubicBezTo>
                  <a:cubicBezTo>
                    <a:pt x="253967" y="186657"/>
                    <a:pt x="253182" y="187871"/>
                    <a:pt x="252111" y="188942"/>
                  </a:cubicBezTo>
                  <a:cubicBezTo>
                    <a:pt x="250041" y="191083"/>
                    <a:pt x="247115" y="192368"/>
                    <a:pt x="243903" y="192368"/>
                  </a:cubicBezTo>
                  <a:cubicBezTo>
                    <a:pt x="240691" y="192368"/>
                    <a:pt x="237764" y="191012"/>
                    <a:pt x="235694" y="188942"/>
                  </a:cubicBezTo>
                  <a:cubicBezTo>
                    <a:pt x="234624" y="187871"/>
                    <a:pt x="233767" y="186586"/>
                    <a:pt x="233196" y="185230"/>
                  </a:cubicBezTo>
                  <a:cubicBezTo>
                    <a:pt x="232625" y="183874"/>
                    <a:pt x="232268" y="182303"/>
                    <a:pt x="232268" y="180733"/>
                  </a:cubicBezTo>
                  <a:cubicBezTo>
                    <a:pt x="232268" y="174309"/>
                    <a:pt x="237479" y="169098"/>
                    <a:pt x="243903" y="169098"/>
                  </a:cubicBezTo>
                  <a:close/>
                  <a:moveTo>
                    <a:pt x="400795" y="166385"/>
                  </a:moveTo>
                  <a:cubicBezTo>
                    <a:pt x="408718" y="166385"/>
                    <a:pt x="415071" y="172809"/>
                    <a:pt x="415071" y="180661"/>
                  </a:cubicBezTo>
                  <a:cubicBezTo>
                    <a:pt x="415071" y="182660"/>
                    <a:pt x="414642" y="184515"/>
                    <a:pt x="413929" y="186229"/>
                  </a:cubicBezTo>
                  <a:cubicBezTo>
                    <a:pt x="413215" y="187942"/>
                    <a:pt x="412144" y="189512"/>
                    <a:pt x="410859" y="190797"/>
                  </a:cubicBezTo>
                  <a:cubicBezTo>
                    <a:pt x="408290" y="193438"/>
                    <a:pt x="404721" y="195008"/>
                    <a:pt x="400795" y="195008"/>
                  </a:cubicBezTo>
                  <a:cubicBezTo>
                    <a:pt x="396869" y="195008"/>
                    <a:pt x="393300" y="193366"/>
                    <a:pt x="390730" y="190797"/>
                  </a:cubicBezTo>
                  <a:cubicBezTo>
                    <a:pt x="389446" y="189441"/>
                    <a:pt x="388375" y="187942"/>
                    <a:pt x="387661" y="186229"/>
                  </a:cubicBezTo>
                  <a:cubicBezTo>
                    <a:pt x="386947" y="184515"/>
                    <a:pt x="386519" y="182660"/>
                    <a:pt x="386519" y="180661"/>
                  </a:cubicBezTo>
                  <a:cubicBezTo>
                    <a:pt x="386519" y="172738"/>
                    <a:pt x="392943" y="166385"/>
                    <a:pt x="400795" y="166385"/>
                  </a:cubicBezTo>
                  <a:close/>
                  <a:moveTo>
                    <a:pt x="479098" y="164815"/>
                  </a:moveTo>
                  <a:cubicBezTo>
                    <a:pt x="484594" y="164815"/>
                    <a:pt x="489376" y="167599"/>
                    <a:pt x="492232" y="171810"/>
                  </a:cubicBezTo>
                  <a:cubicBezTo>
                    <a:pt x="493945" y="174380"/>
                    <a:pt x="494944" y="177378"/>
                    <a:pt x="494944" y="180661"/>
                  </a:cubicBezTo>
                  <a:cubicBezTo>
                    <a:pt x="494944" y="182803"/>
                    <a:pt x="494516" y="184873"/>
                    <a:pt x="493731" y="186800"/>
                  </a:cubicBezTo>
                  <a:cubicBezTo>
                    <a:pt x="493374" y="187799"/>
                    <a:pt x="492874" y="188656"/>
                    <a:pt x="492303" y="189512"/>
                  </a:cubicBezTo>
                  <a:cubicBezTo>
                    <a:pt x="491732" y="190369"/>
                    <a:pt x="491090" y="191154"/>
                    <a:pt x="490304" y="191939"/>
                  </a:cubicBezTo>
                  <a:cubicBezTo>
                    <a:pt x="487449" y="194794"/>
                    <a:pt x="483452" y="196579"/>
                    <a:pt x="479098" y="196579"/>
                  </a:cubicBezTo>
                  <a:cubicBezTo>
                    <a:pt x="477956" y="196579"/>
                    <a:pt x="476885" y="196436"/>
                    <a:pt x="475886" y="196222"/>
                  </a:cubicBezTo>
                  <a:cubicBezTo>
                    <a:pt x="472816" y="195651"/>
                    <a:pt x="470033" y="194081"/>
                    <a:pt x="467891" y="191939"/>
                  </a:cubicBezTo>
                  <a:cubicBezTo>
                    <a:pt x="467177" y="191225"/>
                    <a:pt x="466535" y="190440"/>
                    <a:pt x="465964" y="189584"/>
                  </a:cubicBezTo>
                  <a:cubicBezTo>
                    <a:pt x="465393" y="188727"/>
                    <a:pt x="464965" y="187799"/>
                    <a:pt x="464536" y="186871"/>
                  </a:cubicBezTo>
                  <a:cubicBezTo>
                    <a:pt x="464108" y="185872"/>
                    <a:pt x="463823" y="184873"/>
                    <a:pt x="463608" y="183873"/>
                  </a:cubicBezTo>
                  <a:cubicBezTo>
                    <a:pt x="463466" y="182803"/>
                    <a:pt x="463323" y="181732"/>
                    <a:pt x="463323" y="180661"/>
                  </a:cubicBezTo>
                  <a:cubicBezTo>
                    <a:pt x="463323" y="179519"/>
                    <a:pt x="463394" y="178449"/>
                    <a:pt x="463608" y="177449"/>
                  </a:cubicBezTo>
                  <a:cubicBezTo>
                    <a:pt x="464037" y="175379"/>
                    <a:pt x="464822" y="173523"/>
                    <a:pt x="465964" y="171810"/>
                  </a:cubicBezTo>
                  <a:cubicBezTo>
                    <a:pt x="466535" y="170954"/>
                    <a:pt x="467177" y="170168"/>
                    <a:pt x="467891" y="169455"/>
                  </a:cubicBezTo>
                  <a:cubicBezTo>
                    <a:pt x="470033" y="167313"/>
                    <a:pt x="472816" y="165814"/>
                    <a:pt x="475886" y="165172"/>
                  </a:cubicBezTo>
                  <a:cubicBezTo>
                    <a:pt x="476956" y="164958"/>
                    <a:pt x="478027" y="164815"/>
                    <a:pt x="479098" y="164815"/>
                  </a:cubicBezTo>
                  <a:close/>
                  <a:moveTo>
                    <a:pt x="636061" y="161317"/>
                  </a:moveTo>
                  <a:cubicBezTo>
                    <a:pt x="642771" y="161317"/>
                    <a:pt x="648695" y="164743"/>
                    <a:pt x="652193" y="169883"/>
                  </a:cubicBezTo>
                  <a:cubicBezTo>
                    <a:pt x="654263" y="172952"/>
                    <a:pt x="655476" y="176735"/>
                    <a:pt x="655476" y="180732"/>
                  </a:cubicBezTo>
                  <a:cubicBezTo>
                    <a:pt x="655476" y="183445"/>
                    <a:pt x="654977" y="185943"/>
                    <a:pt x="653977" y="188298"/>
                  </a:cubicBezTo>
                  <a:cubicBezTo>
                    <a:pt x="653478" y="189441"/>
                    <a:pt x="652907" y="190583"/>
                    <a:pt x="652193" y="191582"/>
                  </a:cubicBezTo>
                  <a:cubicBezTo>
                    <a:pt x="651479" y="192581"/>
                    <a:pt x="650694" y="193581"/>
                    <a:pt x="649766" y="194437"/>
                  </a:cubicBezTo>
                  <a:cubicBezTo>
                    <a:pt x="646268" y="198006"/>
                    <a:pt x="641415" y="200148"/>
                    <a:pt x="636061" y="200148"/>
                  </a:cubicBezTo>
                  <a:cubicBezTo>
                    <a:pt x="634705" y="200148"/>
                    <a:pt x="633420" y="200005"/>
                    <a:pt x="632135" y="199719"/>
                  </a:cubicBezTo>
                  <a:cubicBezTo>
                    <a:pt x="628352" y="198934"/>
                    <a:pt x="624997" y="197078"/>
                    <a:pt x="622356" y="194437"/>
                  </a:cubicBezTo>
                  <a:cubicBezTo>
                    <a:pt x="621500" y="193581"/>
                    <a:pt x="620715" y="192581"/>
                    <a:pt x="620001" y="191582"/>
                  </a:cubicBezTo>
                  <a:cubicBezTo>
                    <a:pt x="619287" y="190583"/>
                    <a:pt x="618716" y="189441"/>
                    <a:pt x="618216" y="188298"/>
                  </a:cubicBezTo>
                  <a:cubicBezTo>
                    <a:pt x="617717" y="187156"/>
                    <a:pt x="617360" y="185943"/>
                    <a:pt x="617074" y="184658"/>
                  </a:cubicBezTo>
                  <a:cubicBezTo>
                    <a:pt x="616789" y="183373"/>
                    <a:pt x="616646" y="182088"/>
                    <a:pt x="616646" y="180732"/>
                  </a:cubicBezTo>
                  <a:cubicBezTo>
                    <a:pt x="616646" y="179376"/>
                    <a:pt x="616789" y="178091"/>
                    <a:pt x="617074" y="176806"/>
                  </a:cubicBezTo>
                  <a:cubicBezTo>
                    <a:pt x="617574" y="174308"/>
                    <a:pt x="618573" y="171953"/>
                    <a:pt x="620001" y="169883"/>
                  </a:cubicBezTo>
                  <a:cubicBezTo>
                    <a:pt x="620715" y="168883"/>
                    <a:pt x="621500" y="167884"/>
                    <a:pt x="622356" y="167027"/>
                  </a:cubicBezTo>
                  <a:cubicBezTo>
                    <a:pt x="624926" y="164386"/>
                    <a:pt x="628352" y="162530"/>
                    <a:pt x="632135" y="161745"/>
                  </a:cubicBezTo>
                  <a:cubicBezTo>
                    <a:pt x="633420" y="161460"/>
                    <a:pt x="634705" y="161317"/>
                    <a:pt x="636061" y="161317"/>
                  </a:cubicBezTo>
                  <a:close/>
                  <a:moveTo>
                    <a:pt x="714579" y="159247"/>
                  </a:moveTo>
                  <a:cubicBezTo>
                    <a:pt x="726428" y="159247"/>
                    <a:pt x="736064" y="168883"/>
                    <a:pt x="736064" y="180732"/>
                  </a:cubicBezTo>
                  <a:cubicBezTo>
                    <a:pt x="736064" y="183659"/>
                    <a:pt x="735422" y="186514"/>
                    <a:pt x="734351" y="189084"/>
                  </a:cubicBezTo>
                  <a:cubicBezTo>
                    <a:pt x="733281" y="191653"/>
                    <a:pt x="731710" y="193937"/>
                    <a:pt x="729854" y="195936"/>
                  </a:cubicBezTo>
                  <a:cubicBezTo>
                    <a:pt x="726000" y="199791"/>
                    <a:pt x="720575" y="202218"/>
                    <a:pt x="714651" y="202218"/>
                  </a:cubicBezTo>
                  <a:cubicBezTo>
                    <a:pt x="708726" y="202218"/>
                    <a:pt x="703373" y="199862"/>
                    <a:pt x="699447" y="195936"/>
                  </a:cubicBezTo>
                  <a:cubicBezTo>
                    <a:pt x="697448" y="194009"/>
                    <a:pt x="695878" y="191653"/>
                    <a:pt x="694807" y="189084"/>
                  </a:cubicBezTo>
                  <a:cubicBezTo>
                    <a:pt x="693665" y="186514"/>
                    <a:pt x="693094" y="183730"/>
                    <a:pt x="693094" y="180732"/>
                  </a:cubicBezTo>
                  <a:cubicBezTo>
                    <a:pt x="693094" y="168883"/>
                    <a:pt x="702730" y="159247"/>
                    <a:pt x="714579" y="159247"/>
                  </a:cubicBezTo>
                  <a:close/>
                  <a:moveTo>
                    <a:pt x="871470" y="154322"/>
                  </a:moveTo>
                  <a:cubicBezTo>
                    <a:pt x="886032" y="154322"/>
                    <a:pt x="897881" y="166171"/>
                    <a:pt x="897881" y="180732"/>
                  </a:cubicBezTo>
                  <a:cubicBezTo>
                    <a:pt x="897881" y="184373"/>
                    <a:pt x="897167" y="187870"/>
                    <a:pt x="895811" y="191011"/>
                  </a:cubicBezTo>
                  <a:cubicBezTo>
                    <a:pt x="894455" y="194152"/>
                    <a:pt x="892527" y="197007"/>
                    <a:pt x="890172" y="199434"/>
                  </a:cubicBezTo>
                  <a:cubicBezTo>
                    <a:pt x="885389" y="204216"/>
                    <a:pt x="878751" y="207143"/>
                    <a:pt x="871470" y="207143"/>
                  </a:cubicBezTo>
                  <a:cubicBezTo>
                    <a:pt x="864118" y="207143"/>
                    <a:pt x="857551" y="204216"/>
                    <a:pt x="852769" y="199434"/>
                  </a:cubicBezTo>
                  <a:cubicBezTo>
                    <a:pt x="850413" y="197007"/>
                    <a:pt x="848486" y="194152"/>
                    <a:pt x="847130" y="191011"/>
                  </a:cubicBezTo>
                  <a:cubicBezTo>
                    <a:pt x="845774" y="187870"/>
                    <a:pt x="845060" y="184373"/>
                    <a:pt x="845060" y="180732"/>
                  </a:cubicBezTo>
                  <a:cubicBezTo>
                    <a:pt x="845060" y="166171"/>
                    <a:pt x="856909" y="154322"/>
                    <a:pt x="871470" y="154322"/>
                  </a:cubicBezTo>
                  <a:close/>
                  <a:moveTo>
                    <a:pt x="126198" y="131481"/>
                  </a:moveTo>
                  <a:cubicBezTo>
                    <a:pt x="131694" y="131481"/>
                    <a:pt x="136191" y="135978"/>
                    <a:pt x="136191" y="141474"/>
                  </a:cubicBezTo>
                  <a:cubicBezTo>
                    <a:pt x="136191" y="146970"/>
                    <a:pt x="131694" y="151467"/>
                    <a:pt x="126198" y="151467"/>
                  </a:cubicBezTo>
                  <a:cubicBezTo>
                    <a:pt x="120631" y="151467"/>
                    <a:pt x="116205" y="146970"/>
                    <a:pt x="116205" y="141474"/>
                  </a:cubicBezTo>
                  <a:cubicBezTo>
                    <a:pt x="116205" y="135907"/>
                    <a:pt x="120702" y="131481"/>
                    <a:pt x="126198" y="131481"/>
                  </a:cubicBezTo>
                  <a:close/>
                  <a:moveTo>
                    <a:pt x="204644" y="130410"/>
                  </a:moveTo>
                  <a:cubicBezTo>
                    <a:pt x="210782" y="130410"/>
                    <a:pt x="215708" y="135407"/>
                    <a:pt x="215708" y="141474"/>
                  </a:cubicBezTo>
                  <a:cubicBezTo>
                    <a:pt x="215708" y="147612"/>
                    <a:pt x="210782" y="152538"/>
                    <a:pt x="204644" y="152538"/>
                  </a:cubicBezTo>
                  <a:cubicBezTo>
                    <a:pt x="198505" y="152538"/>
                    <a:pt x="193580" y="147541"/>
                    <a:pt x="193580" y="141474"/>
                  </a:cubicBezTo>
                  <a:cubicBezTo>
                    <a:pt x="193580" y="135335"/>
                    <a:pt x="198577" y="130410"/>
                    <a:pt x="204644" y="130410"/>
                  </a:cubicBezTo>
                  <a:close/>
                  <a:moveTo>
                    <a:pt x="361536" y="127912"/>
                  </a:moveTo>
                  <a:cubicBezTo>
                    <a:pt x="369031" y="127912"/>
                    <a:pt x="375098" y="133979"/>
                    <a:pt x="375098" y="141474"/>
                  </a:cubicBezTo>
                  <a:cubicBezTo>
                    <a:pt x="375098" y="148969"/>
                    <a:pt x="369031" y="155036"/>
                    <a:pt x="361536" y="155036"/>
                  </a:cubicBezTo>
                  <a:cubicBezTo>
                    <a:pt x="354041" y="155036"/>
                    <a:pt x="347974" y="148969"/>
                    <a:pt x="347974" y="141474"/>
                  </a:cubicBezTo>
                  <a:cubicBezTo>
                    <a:pt x="347974" y="133979"/>
                    <a:pt x="354041" y="127912"/>
                    <a:pt x="361536" y="127912"/>
                  </a:cubicBezTo>
                  <a:close/>
                  <a:moveTo>
                    <a:pt x="440054" y="126484"/>
                  </a:moveTo>
                  <a:cubicBezTo>
                    <a:pt x="448334" y="126484"/>
                    <a:pt x="455043" y="133194"/>
                    <a:pt x="455043" y="141474"/>
                  </a:cubicBezTo>
                  <a:cubicBezTo>
                    <a:pt x="455043" y="149754"/>
                    <a:pt x="448262" y="156535"/>
                    <a:pt x="440054" y="156463"/>
                  </a:cubicBezTo>
                  <a:cubicBezTo>
                    <a:pt x="431774" y="156463"/>
                    <a:pt x="425064" y="149754"/>
                    <a:pt x="425064" y="141474"/>
                  </a:cubicBezTo>
                  <a:cubicBezTo>
                    <a:pt x="425064" y="133194"/>
                    <a:pt x="431774" y="126484"/>
                    <a:pt x="440054" y="126484"/>
                  </a:cubicBezTo>
                  <a:close/>
                  <a:moveTo>
                    <a:pt x="596946" y="123058"/>
                  </a:moveTo>
                  <a:cubicBezTo>
                    <a:pt x="607082" y="123058"/>
                    <a:pt x="615362" y="131267"/>
                    <a:pt x="615362" y="141474"/>
                  </a:cubicBezTo>
                  <a:cubicBezTo>
                    <a:pt x="615362" y="151681"/>
                    <a:pt x="607082" y="159890"/>
                    <a:pt x="596946" y="159890"/>
                  </a:cubicBezTo>
                  <a:cubicBezTo>
                    <a:pt x="586810" y="159890"/>
                    <a:pt x="578530" y="151681"/>
                    <a:pt x="578530" y="141474"/>
                  </a:cubicBezTo>
                  <a:cubicBezTo>
                    <a:pt x="578530" y="131338"/>
                    <a:pt x="586739" y="123058"/>
                    <a:pt x="596946" y="123058"/>
                  </a:cubicBezTo>
                  <a:close/>
                  <a:moveTo>
                    <a:pt x="675321" y="121059"/>
                  </a:moveTo>
                  <a:cubicBezTo>
                    <a:pt x="686598" y="121059"/>
                    <a:pt x="695735" y="130196"/>
                    <a:pt x="695735" y="141474"/>
                  </a:cubicBezTo>
                  <a:cubicBezTo>
                    <a:pt x="695735" y="152752"/>
                    <a:pt x="686598" y="161888"/>
                    <a:pt x="675321" y="161888"/>
                  </a:cubicBezTo>
                  <a:cubicBezTo>
                    <a:pt x="664043" y="161888"/>
                    <a:pt x="654906" y="152752"/>
                    <a:pt x="654906" y="141474"/>
                  </a:cubicBezTo>
                  <a:cubicBezTo>
                    <a:pt x="654906" y="130196"/>
                    <a:pt x="664043" y="121059"/>
                    <a:pt x="675321" y="121059"/>
                  </a:cubicBezTo>
                  <a:close/>
                  <a:moveTo>
                    <a:pt x="832283" y="116348"/>
                  </a:moveTo>
                  <a:cubicBezTo>
                    <a:pt x="846131" y="116348"/>
                    <a:pt x="857337" y="127626"/>
                    <a:pt x="857337" y="141474"/>
                  </a:cubicBezTo>
                  <a:cubicBezTo>
                    <a:pt x="857337" y="155321"/>
                    <a:pt x="846059" y="166599"/>
                    <a:pt x="832283" y="166528"/>
                  </a:cubicBezTo>
                  <a:cubicBezTo>
                    <a:pt x="818436" y="166528"/>
                    <a:pt x="807229" y="155321"/>
                    <a:pt x="807229" y="141474"/>
                  </a:cubicBezTo>
                  <a:cubicBezTo>
                    <a:pt x="807229" y="127555"/>
                    <a:pt x="818436" y="116348"/>
                    <a:pt x="832283" y="116348"/>
                  </a:cubicBezTo>
                  <a:close/>
                  <a:moveTo>
                    <a:pt x="910730" y="113636"/>
                  </a:moveTo>
                  <a:cubicBezTo>
                    <a:pt x="926076" y="113636"/>
                    <a:pt x="938496" y="126127"/>
                    <a:pt x="938496" y="141474"/>
                  </a:cubicBezTo>
                  <a:lnTo>
                    <a:pt x="930397" y="161004"/>
                  </a:lnTo>
                  <a:lnTo>
                    <a:pt x="949989" y="152895"/>
                  </a:lnTo>
                  <a:cubicBezTo>
                    <a:pt x="965335" y="152895"/>
                    <a:pt x="977755" y="165315"/>
                    <a:pt x="977755" y="180662"/>
                  </a:cubicBezTo>
                  <a:cubicBezTo>
                    <a:pt x="977755" y="184516"/>
                    <a:pt x="976970" y="188157"/>
                    <a:pt x="975542" y="191511"/>
                  </a:cubicBezTo>
                  <a:cubicBezTo>
                    <a:pt x="974115" y="194866"/>
                    <a:pt x="972045" y="197864"/>
                    <a:pt x="969618" y="200362"/>
                  </a:cubicBezTo>
                  <a:cubicBezTo>
                    <a:pt x="964621" y="205359"/>
                    <a:pt x="957698" y="208500"/>
                    <a:pt x="949989" y="208500"/>
                  </a:cubicBezTo>
                  <a:lnTo>
                    <a:pt x="930410" y="200383"/>
                  </a:lnTo>
                  <a:lnTo>
                    <a:pt x="938496" y="219920"/>
                  </a:lnTo>
                  <a:cubicBezTo>
                    <a:pt x="938496" y="235266"/>
                    <a:pt x="926005" y="247758"/>
                    <a:pt x="910730" y="247758"/>
                  </a:cubicBezTo>
                  <a:cubicBezTo>
                    <a:pt x="895383" y="247758"/>
                    <a:pt x="882963" y="235266"/>
                    <a:pt x="882963" y="219920"/>
                  </a:cubicBezTo>
                  <a:cubicBezTo>
                    <a:pt x="882963" y="204573"/>
                    <a:pt x="895383" y="192153"/>
                    <a:pt x="910730" y="192153"/>
                  </a:cubicBezTo>
                  <a:lnTo>
                    <a:pt x="930281" y="200246"/>
                  </a:lnTo>
                  <a:lnTo>
                    <a:pt x="924435" y="191511"/>
                  </a:lnTo>
                  <a:cubicBezTo>
                    <a:pt x="923007" y="188157"/>
                    <a:pt x="922222" y="184516"/>
                    <a:pt x="922222" y="180662"/>
                  </a:cubicBezTo>
                  <a:lnTo>
                    <a:pt x="930295" y="161159"/>
                  </a:lnTo>
                  <a:lnTo>
                    <a:pt x="910730" y="169241"/>
                  </a:lnTo>
                  <a:cubicBezTo>
                    <a:pt x="895383" y="169241"/>
                    <a:pt x="882963" y="156821"/>
                    <a:pt x="882963" y="141474"/>
                  </a:cubicBezTo>
                  <a:cubicBezTo>
                    <a:pt x="882963" y="126056"/>
                    <a:pt x="895383" y="113636"/>
                    <a:pt x="910730" y="113636"/>
                  </a:cubicBezTo>
                  <a:close/>
                  <a:moveTo>
                    <a:pt x="86939" y="92793"/>
                  </a:moveTo>
                  <a:cubicBezTo>
                    <a:pt x="92222" y="92793"/>
                    <a:pt x="96433" y="97076"/>
                    <a:pt x="96433" y="102286"/>
                  </a:cubicBezTo>
                  <a:cubicBezTo>
                    <a:pt x="96433" y="107497"/>
                    <a:pt x="92222" y="111709"/>
                    <a:pt x="86939" y="111780"/>
                  </a:cubicBezTo>
                  <a:cubicBezTo>
                    <a:pt x="81657" y="111780"/>
                    <a:pt x="77446" y="107497"/>
                    <a:pt x="77446" y="102286"/>
                  </a:cubicBezTo>
                  <a:cubicBezTo>
                    <a:pt x="77446" y="97004"/>
                    <a:pt x="81729" y="92793"/>
                    <a:pt x="86939" y="92793"/>
                  </a:cubicBezTo>
                  <a:close/>
                  <a:moveTo>
                    <a:pt x="165457" y="91794"/>
                  </a:moveTo>
                  <a:cubicBezTo>
                    <a:pt x="169097" y="91794"/>
                    <a:pt x="172309" y="93650"/>
                    <a:pt x="174165" y="96434"/>
                  </a:cubicBezTo>
                  <a:cubicBezTo>
                    <a:pt x="175307" y="98075"/>
                    <a:pt x="175950" y="100145"/>
                    <a:pt x="175950" y="102287"/>
                  </a:cubicBezTo>
                  <a:cubicBezTo>
                    <a:pt x="175950" y="104428"/>
                    <a:pt x="175307" y="106498"/>
                    <a:pt x="174165" y="108140"/>
                  </a:cubicBezTo>
                  <a:cubicBezTo>
                    <a:pt x="172238" y="110924"/>
                    <a:pt x="169026" y="112780"/>
                    <a:pt x="165457" y="112922"/>
                  </a:cubicBezTo>
                  <a:cubicBezTo>
                    <a:pt x="164672" y="112922"/>
                    <a:pt x="164029" y="112851"/>
                    <a:pt x="163315" y="112708"/>
                  </a:cubicBezTo>
                  <a:cubicBezTo>
                    <a:pt x="161317" y="112280"/>
                    <a:pt x="159461" y="111281"/>
                    <a:pt x="158033" y="109853"/>
                  </a:cubicBezTo>
                  <a:cubicBezTo>
                    <a:pt x="157534" y="109353"/>
                    <a:pt x="157105" y="108854"/>
                    <a:pt x="156748" y="108283"/>
                  </a:cubicBezTo>
                  <a:cubicBezTo>
                    <a:pt x="156035" y="107141"/>
                    <a:pt x="155464" y="105856"/>
                    <a:pt x="155178" y="104500"/>
                  </a:cubicBezTo>
                  <a:cubicBezTo>
                    <a:pt x="155035" y="103786"/>
                    <a:pt x="154964" y="103072"/>
                    <a:pt x="154964" y="102358"/>
                  </a:cubicBezTo>
                  <a:cubicBezTo>
                    <a:pt x="154964" y="101573"/>
                    <a:pt x="155035" y="100931"/>
                    <a:pt x="155178" y="100217"/>
                  </a:cubicBezTo>
                  <a:cubicBezTo>
                    <a:pt x="155464" y="98789"/>
                    <a:pt x="155963" y="97576"/>
                    <a:pt x="156748" y="96434"/>
                  </a:cubicBezTo>
                  <a:cubicBezTo>
                    <a:pt x="157105" y="95863"/>
                    <a:pt x="157534" y="95363"/>
                    <a:pt x="158033" y="94863"/>
                  </a:cubicBezTo>
                  <a:cubicBezTo>
                    <a:pt x="159461" y="93436"/>
                    <a:pt x="161245" y="92436"/>
                    <a:pt x="163315" y="92008"/>
                  </a:cubicBezTo>
                  <a:cubicBezTo>
                    <a:pt x="164029" y="91865"/>
                    <a:pt x="164743" y="91794"/>
                    <a:pt x="165457" y="91794"/>
                  </a:cubicBezTo>
                  <a:close/>
                  <a:moveTo>
                    <a:pt x="322349" y="89367"/>
                  </a:moveTo>
                  <a:cubicBezTo>
                    <a:pt x="324990" y="89367"/>
                    <a:pt x="327489" y="90224"/>
                    <a:pt x="329559" y="91580"/>
                  </a:cubicBezTo>
                  <a:cubicBezTo>
                    <a:pt x="332913" y="93935"/>
                    <a:pt x="335198" y="97861"/>
                    <a:pt x="335198" y="102287"/>
                  </a:cubicBezTo>
                  <a:cubicBezTo>
                    <a:pt x="335198" y="106712"/>
                    <a:pt x="332985" y="110638"/>
                    <a:pt x="329559" y="112994"/>
                  </a:cubicBezTo>
                  <a:cubicBezTo>
                    <a:pt x="327489" y="114421"/>
                    <a:pt x="324990" y="115206"/>
                    <a:pt x="322349" y="115206"/>
                  </a:cubicBezTo>
                  <a:cubicBezTo>
                    <a:pt x="321493" y="115206"/>
                    <a:pt x="320636" y="115064"/>
                    <a:pt x="319780" y="114921"/>
                  </a:cubicBezTo>
                  <a:cubicBezTo>
                    <a:pt x="313927" y="113707"/>
                    <a:pt x="309501" y="108497"/>
                    <a:pt x="309501" y="102287"/>
                  </a:cubicBezTo>
                  <a:cubicBezTo>
                    <a:pt x="309501" y="96077"/>
                    <a:pt x="313927" y="90866"/>
                    <a:pt x="319780" y="89653"/>
                  </a:cubicBezTo>
                  <a:cubicBezTo>
                    <a:pt x="320565" y="89438"/>
                    <a:pt x="321493" y="89367"/>
                    <a:pt x="322349" y="89367"/>
                  </a:cubicBezTo>
                  <a:close/>
                  <a:moveTo>
                    <a:pt x="400795" y="88011"/>
                  </a:moveTo>
                  <a:cubicBezTo>
                    <a:pt x="408718" y="88011"/>
                    <a:pt x="415071" y="94435"/>
                    <a:pt x="415071" y="102287"/>
                  </a:cubicBezTo>
                  <a:cubicBezTo>
                    <a:pt x="415071" y="110139"/>
                    <a:pt x="408647" y="116563"/>
                    <a:pt x="400795" y="116563"/>
                  </a:cubicBezTo>
                  <a:cubicBezTo>
                    <a:pt x="392943" y="116563"/>
                    <a:pt x="386519" y="110139"/>
                    <a:pt x="386519" y="102287"/>
                  </a:cubicBezTo>
                  <a:cubicBezTo>
                    <a:pt x="386519" y="94364"/>
                    <a:pt x="392943" y="88011"/>
                    <a:pt x="400795" y="88011"/>
                  </a:cubicBezTo>
                  <a:close/>
                  <a:moveTo>
                    <a:pt x="557687" y="84798"/>
                  </a:moveTo>
                  <a:cubicBezTo>
                    <a:pt x="567323" y="84798"/>
                    <a:pt x="575175" y="92650"/>
                    <a:pt x="575175" y="102286"/>
                  </a:cubicBezTo>
                  <a:cubicBezTo>
                    <a:pt x="575175" y="111922"/>
                    <a:pt x="567323" y="119774"/>
                    <a:pt x="557687" y="119774"/>
                  </a:cubicBezTo>
                  <a:cubicBezTo>
                    <a:pt x="548051" y="119774"/>
                    <a:pt x="540199" y="111922"/>
                    <a:pt x="540199" y="102286"/>
                  </a:cubicBezTo>
                  <a:cubicBezTo>
                    <a:pt x="540199" y="92650"/>
                    <a:pt x="548051" y="84798"/>
                    <a:pt x="557687" y="84798"/>
                  </a:cubicBezTo>
                  <a:close/>
                  <a:moveTo>
                    <a:pt x="636061" y="82871"/>
                  </a:moveTo>
                  <a:cubicBezTo>
                    <a:pt x="642771" y="82871"/>
                    <a:pt x="648695" y="86297"/>
                    <a:pt x="652193" y="91437"/>
                  </a:cubicBezTo>
                  <a:cubicBezTo>
                    <a:pt x="654263" y="94506"/>
                    <a:pt x="655476" y="98289"/>
                    <a:pt x="655476" y="102286"/>
                  </a:cubicBezTo>
                  <a:cubicBezTo>
                    <a:pt x="655476" y="106284"/>
                    <a:pt x="654263" y="110067"/>
                    <a:pt x="652193" y="113136"/>
                  </a:cubicBezTo>
                  <a:cubicBezTo>
                    <a:pt x="648695" y="118275"/>
                    <a:pt x="642842" y="121702"/>
                    <a:pt x="636061" y="121702"/>
                  </a:cubicBezTo>
                  <a:cubicBezTo>
                    <a:pt x="634705" y="121702"/>
                    <a:pt x="633420" y="121559"/>
                    <a:pt x="632135" y="121273"/>
                  </a:cubicBezTo>
                  <a:cubicBezTo>
                    <a:pt x="628352" y="120488"/>
                    <a:pt x="624997" y="118632"/>
                    <a:pt x="622356" y="115991"/>
                  </a:cubicBezTo>
                  <a:cubicBezTo>
                    <a:pt x="621500" y="115135"/>
                    <a:pt x="620715" y="114135"/>
                    <a:pt x="620001" y="113136"/>
                  </a:cubicBezTo>
                  <a:cubicBezTo>
                    <a:pt x="618573" y="111066"/>
                    <a:pt x="617574" y="108710"/>
                    <a:pt x="617074" y="106212"/>
                  </a:cubicBezTo>
                  <a:cubicBezTo>
                    <a:pt x="616789" y="104927"/>
                    <a:pt x="616646" y="103642"/>
                    <a:pt x="616646" y="102286"/>
                  </a:cubicBezTo>
                  <a:cubicBezTo>
                    <a:pt x="616646" y="100930"/>
                    <a:pt x="616789" y="99645"/>
                    <a:pt x="617074" y="98360"/>
                  </a:cubicBezTo>
                  <a:cubicBezTo>
                    <a:pt x="617574" y="95862"/>
                    <a:pt x="618573" y="93507"/>
                    <a:pt x="620001" y="91437"/>
                  </a:cubicBezTo>
                  <a:cubicBezTo>
                    <a:pt x="620715" y="90437"/>
                    <a:pt x="621500" y="89438"/>
                    <a:pt x="622356" y="88581"/>
                  </a:cubicBezTo>
                  <a:cubicBezTo>
                    <a:pt x="624926" y="85940"/>
                    <a:pt x="628352" y="84084"/>
                    <a:pt x="632135" y="83299"/>
                  </a:cubicBezTo>
                  <a:cubicBezTo>
                    <a:pt x="633420" y="83014"/>
                    <a:pt x="634705" y="82871"/>
                    <a:pt x="636061" y="82871"/>
                  </a:cubicBezTo>
                  <a:close/>
                  <a:moveTo>
                    <a:pt x="793025" y="78446"/>
                  </a:moveTo>
                  <a:cubicBezTo>
                    <a:pt x="797950" y="78446"/>
                    <a:pt x="802590" y="79945"/>
                    <a:pt x="806373" y="82515"/>
                  </a:cubicBezTo>
                  <a:cubicBezTo>
                    <a:pt x="812725" y="86797"/>
                    <a:pt x="816865" y="94078"/>
                    <a:pt x="816865" y="102287"/>
                  </a:cubicBezTo>
                  <a:cubicBezTo>
                    <a:pt x="816865" y="110495"/>
                    <a:pt x="812654" y="117776"/>
                    <a:pt x="806373" y="122059"/>
                  </a:cubicBezTo>
                  <a:cubicBezTo>
                    <a:pt x="802518" y="124629"/>
                    <a:pt x="797950" y="126128"/>
                    <a:pt x="793025" y="126128"/>
                  </a:cubicBezTo>
                  <a:cubicBezTo>
                    <a:pt x="791383" y="126128"/>
                    <a:pt x="789813" y="125913"/>
                    <a:pt x="788242" y="125628"/>
                  </a:cubicBezTo>
                  <a:cubicBezTo>
                    <a:pt x="777321" y="123415"/>
                    <a:pt x="769184" y="113779"/>
                    <a:pt x="769184" y="102287"/>
                  </a:cubicBezTo>
                  <a:cubicBezTo>
                    <a:pt x="769184" y="90795"/>
                    <a:pt x="777393" y="81158"/>
                    <a:pt x="788242" y="78946"/>
                  </a:cubicBezTo>
                  <a:cubicBezTo>
                    <a:pt x="789741" y="78589"/>
                    <a:pt x="791383" y="78446"/>
                    <a:pt x="793025" y="78446"/>
                  </a:cubicBezTo>
                  <a:close/>
                  <a:moveTo>
                    <a:pt x="871470" y="75876"/>
                  </a:moveTo>
                  <a:cubicBezTo>
                    <a:pt x="886032" y="75876"/>
                    <a:pt x="897881" y="87725"/>
                    <a:pt x="897881" y="102286"/>
                  </a:cubicBezTo>
                  <a:cubicBezTo>
                    <a:pt x="897881" y="116848"/>
                    <a:pt x="886032" y="128697"/>
                    <a:pt x="871470" y="128697"/>
                  </a:cubicBezTo>
                  <a:cubicBezTo>
                    <a:pt x="856909" y="128697"/>
                    <a:pt x="845060" y="116848"/>
                    <a:pt x="845060" y="102286"/>
                  </a:cubicBezTo>
                  <a:cubicBezTo>
                    <a:pt x="845060" y="87725"/>
                    <a:pt x="856909" y="75876"/>
                    <a:pt x="871470" y="75876"/>
                  </a:cubicBezTo>
                  <a:close/>
                  <a:moveTo>
                    <a:pt x="47753" y="54034"/>
                  </a:moveTo>
                  <a:cubicBezTo>
                    <a:pt x="52749" y="54034"/>
                    <a:pt x="56747" y="58031"/>
                    <a:pt x="56747" y="63028"/>
                  </a:cubicBezTo>
                  <a:cubicBezTo>
                    <a:pt x="56747" y="68024"/>
                    <a:pt x="52749" y="72022"/>
                    <a:pt x="47753" y="72022"/>
                  </a:cubicBezTo>
                  <a:cubicBezTo>
                    <a:pt x="42756" y="72022"/>
                    <a:pt x="38759" y="68024"/>
                    <a:pt x="38759" y="63028"/>
                  </a:cubicBezTo>
                  <a:cubicBezTo>
                    <a:pt x="38759" y="58031"/>
                    <a:pt x="42756" y="54034"/>
                    <a:pt x="47753" y="54034"/>
                  </a:cubicBezTo>
                  <a:close/>
                  <a:moveTo>
                    <a:pt x="126198" y="53035"/>
                  </a:moveTo>
                  <a:cubicBezTo>
                    <a:pt x="131694" y="53035"/>
                    <a:pt x="136191" y="57532"/>
                    <a:pt x="136191" y="63028"/>
                  </a:cubicBezTo>
                  <a:cubicBezTo>
                    <a:pt x="136191" y="68524"/>
                    <a:pt x="131694" y="73021"/>
                    <a:pt x="126198" y="73021"/>
                  </a:cubicBezTo>
                  <a:cubicBezTo>
                    <a:pt x="120631" y="73021"/>
                    <a:pt x="116205" y="68524"/>
                    <a:pt x="116205" y="63028"/>
                  </a:cubicBezTo>
                  <a:cubicBezTo>
                    <a:pt x="116205" y="57461"/>
                    <a:pt x="120702" y="53035"/>
                    <a:pt x="126198" y="53035"/>
                  </a:cubicBezTo>
                  <a:close/>
                  <a:moveTo>
                    <a:pt x="283162" y="50822"/>
                  </a:moveTo>
                  <a:cubicBezTo>
                    <a:pt x="289872" y="50822"/>
                    <a:pt x="295368" y="56247"/>
                    <a:pt x="295368" y="63028"/>
                  </a:cubicBezTo>
                  <a:cubicBezTo>
                    <a:pt x="295368" y="69809"/>
                    <a:pt x="289872" y="75305"/>
                    <a:pt x="283162" y="75234"/>
                  </a:cubicBezTo>
                  <a:cubicBezTo>
                    <a:pt x="276452" y="75234"/>
                    <a:pt x="270956" y="69809"/>
                    <a:pt x="270956" y="63028"/>
                  </a:cubicBezTo>
                  <a:cubicBezTo>
                    <a:pt x="270956" y="56318"/>
                    <a:pt x="276381" y="50822"/>
                    <a:pt x="283162" y="50822"/>
                  </a:cubicBezTo>
                  <a:close/>
                  <a:moveTo>
                    <a:pt x="361536" y="49466"/>
                  </a:moveTo>
                  <a:cubicBezTo>
                    <a:pt x="369031" y="49466"/>
                    <a:pt x="375098" y="55533"/>
                    <a:pt x="375098" y="63028"/>
                  </a:cubicBezTo>
                  <a:cubicBezTo>
                    <a:pt x="375098" y="70523"/>
                    <a:pt x="369031" y="76590"/>
                    <a:pt x="361536" y="76590"/>
                  </a:cubicBezTo>
                  <a:cubicBezTo>
                    <a:pt x="354041" y="76590"/>
                    <a:pt x="347974" y="70523"/>
                    <a:pt x="347974" y="63028"/>
                  </a:cubicBezTo>
                  <a:cubicBezTo>
                    <a:pt x="347974" y="55533"/>
                    <a:pt x="354041" y="49466"/>
                    <a:pt x="361536" y="49466"/>
                  </a:cubicBezTo>
                  <a:close/>
                  <a:moveTo>
                    <a:pt x="518428" y="46396"/>
                  </a:moveTo>
                  <a:cubicBezTo>
                    <a:pt x="527636" y="46396"/>
                    <a:pt x="535060" y="53819"/>
                    <a:pt x="535060" y="63027"/>
                  </a:cubicBezTo>
                  <a:cubicBezTo>
                    <a:pt x="535060" y="72235"/>
                    <a:pt x="527636" y="79730"/>
                    <a:pt x="518428" y="79659"/>
                  </a:cubicBezTo>
                  <a:cubicBezTo>
                    <a:pt x="509220" y="79659"/>
                    <a:pt x="501797" y="72235"/>
                    <a:pt x="501797" y="63027"/>
                  </a:cubicBezTo>
                  <a:cubicBezTo>
                    <a:pt x="501797" y="53819"/>
                    <a:pt x="509220" y="46396"/>
                    <a:pt x="518428" y="46396"/>
                  </a:cubicBezTo>
                  <a:close/>
                  <a:moveTo>
                    <a:pt x="596946" y="44612"/>
                  </a:moveTo>
                  <a:cubicBezTo>
                    <a:pt x="607082" y="44612"/>
                    <a:pt x="615362" y="52821"/>
                    <a:pt x="615362" y="63028"/>
                  </a:cubicBezTo>
                  <a:cubicBezTo>
                    <a:pt x="615362" y="73235"/>
                    <a:pt x="607082" y="81515"/>
                    <a:pt x="596946" y="81444"/>
                  </a:cubicBezTo>
                  <a:cubicBezTo>
                    <a:pt x="586810" y="81444"/>
                    <a:pt x="578530" y="73235"/>
                    <a:pt x="578530" y="63028"/>
                  </a:cubicBezTo>
                  <a:cubicBezTo>
                    <a:pt x="578530" y="52892"/>
                    <a:pt x="586739" y="44612"/>
                    <a:pt x="596946" y="44612"/>
                  </a:cubicBezTo>
                  <a:close/>
                  <a:moveTo>
                    <a:pt x="753766" y="40400"/>
                  </a:moveTo>
                  <a:cubicBezTo>
                    <a:pt x="766258" y="40400"/>
                    <a:pt x="776394" y="50536"/>
                    <a:pt x="776394" y="63027"/>
                  </a:cubicBezTo>
                  <a:cubicBezTo>
                    <a:pt x="776394" y="75519"/>
                    <a:pt x="766258" y="85726"/>
                    <a:pt x="753766" y="85655"/>
                  </a:cubicBezTo>
                  <a:cubicBezTo>
                    <a:pt x="741275" y="85655"/>
                    <a:pt x="731139" y="75519"/>
                    <a:pt x="731139" y="63027"/>
                  </a:cubicBezTo>
                  <a:cubicBezTo>
                    <a:pt x="731139" y="50536"/>
                    <a:pt x="741275" y="40400"/>
                    <a:pt x="753766" y="40400"/>
                  </a:cubicBezTo>
                  <a:close/>
                  <a:moveTo>
                    <a:pt x="832283" y="37973"/>
                  </a:moveTo>
                  <a:cubicBezTo>
                    <a:pt x="846131" y="37973"/>
                    <a:pt x="857337" y="49180"/>
                    <a:pt x="857337" y="63027"/>
                  </a:cubicBezTo>
                  <a:cubicBezTo>
                    <a:pt x="857337" y="76875"/>
                    <a:pt x="846059" y="88153"/>
                    <a:pt x="832283" y="88153"/>
                  </a:cubicBezTo>
                  <a:cubicBezTo>
                    <a:pt x="818436" y="88153"/>
                    <a:pt x="807229" y="76875"/>
                    <a:pt x="807229" y="63027"/>
                  </a:cubicBezTo>
                  <a:cubicBezTo>
                    <a:pt x="807229" y="49180"/>
                    <a:pt x="818436" y="37973"/>
                    <a:pt x="832283" y="37973"/>
                  </a:cubicBezTo>
                  <a:close/>
                  <a:moveTo>
                    <a:pt x="8566" y="15275"/>
                  </a:moveTo>
                  <a:cubicBezTo>
                    <a:pt x="11492" y="15275"/>
                    <a:pt x="14062" y="16774"/>
                    <a:pt x="15632" y="19058"/>
                  </a:cubicBezTo>
                  <a:cubicBezTo>
                    <a:pt x="16489" y="20414"/>
                    <a:pt x="17060" y="22056"/>
                    <a:pt x="17060" y="23841"/>
                  </a:cubicBezTo>
                  <a:cubicBezTo>
                    <a:pt x="17060" y="24412"/>
                    <a:pt x="17060" y="24983"/>
                    <a:pt x="16917" y="25554"/>
                  </a:cubicBezTo>
                  <a:cubicBezTo>
                    <a:pt x="16703" y="26696"/>
                    <a:pt x="16275" y="27695"/>
                    <a:pt x="15632" y="28623"/>
                  </a:cubicBezTo>
                  <a:cubicBezTo>
                    <a:pt x="14062" y="30907"/>
                    <a:pt x="11492" y="32406"/>
                    <a:pt x="8566" y="32406"/>
                  </a:cubicBezTo>
                  <a:cubicBezTo>
                    <a:pt x="7923" y="32406"/>
                    <a:pt x="7352" y="32335"/>
                    <a:pt x="6852" y="32192"/>
                  </a:cubicBezTo>
                  <a:cubicBezTo>
                    <a:pt x="5139" y="31835"/>
                    <a:pt x="3640" y="30979"/>
                    <a:pt x="2498" y="29836"/>
                  </a:cubicBezTo>
                  <a:cubicBezTo>
                    <a:pt x="2141" y="29480"/>
                    <a:pt x="1784" y="29051"/>
                    <a:pt x="1428" y="28623"/>
                  </a:cubicBezTo>
                  <a:cubicBezTo>
                    <a:pt x="785" y="27695"/>
                    <a:pt x="357" y="26696"/>
                    <a:pt x="143" y="25554"/>
                  </a:cubicBezTo>
                  <a:cubicBezTo>
                    <a:pt x="71" y="24983"/>
                    <a:pt x="0" y="24412"/>
                    <a:pt x="0" y="23841"/>
                  </a:cubicBezTo>
                  <a:cubicBezTo>
                    <a:pt x="0" y="23270"/>
                    <a:pt x="71" y="22627"/>
                    <a:pt x="143" y="22127"/>
                  </a:cubicBezTo>
                  <a:cubicBezTo>
                    <a:pt x="428" y="20985"/>
                    <a:pt x="857" y="19986"/>
                    <a:pt x="1428" y="19058"/>
                  </a:cubicBezTo>
                  <a:cubicBezTo>
                    <a:pt x="1784" y="18630"/>
                    <a:pt x="2141" y="18202"/>
                    <a:pt x="2498" y="17773"/>
                  </a:cubicBezTo>
                  <a:cubicBezTo>
                    <a:pt x="3640" y="16631"/>
                    <a:pt x="5139" y="15775"/>
                    <a:pt x="6852" y="15418"/>
                  </a:cubicBezTo>
                  <a:cubicBezTo>
                    <a:pt x="7423" y="15346"/>
                    <a:pt x="7994" y="15275"/>
                    <a:pt x="8566" y="15275"/>
                  </a:cubicBezTo>
                  <a:close/>
                  <a:moveTo>
                    <a:pt x="87011" y="14347"/>
                  </a:moveTo>
                  <a:cubicBezTo>
                    <a:pt x="92294" y="14347"/>
                    <a:pt x="96505" y="18630"/>
                    <a:pt x="96505" y="23840"/>
                  </a:cubicBezTo>
                  <a:cubicBezTo>
                    <a:pt x="96505" y="24483"/>
                    <a:pt x="96434" y="25125"/>
                    <a:pt x="96291" y="25768"/>
                  </a:cubicBezTo>
                  <a:cubicBezTo>
                    <a:pt x="95363" y="30051"/>
                    <a:pt x="91580" y="33263"/>
                    <a:pt x="87011" y="33334"/>
                  </a:cubicBezTo>
                  <a:cubicBezTo>
                    <a:pt x="82443" y="33334"/>
                    <a:pt x="78589" y="30051"/>
                    <a:pt x="77732" y="25768"/>
                  </a:cubicBezTo>
                  <a:cubicBezTo>
                    <a:pt x="77589" y="25125"/>
                    <a:pt x="77518" y="24483"/>
                    <a:pt x="77518" y="23840"/>
                  </a:cubicBezTo>
                  <a:cubicBezTo>
                    <a:pt x="77518" y="18558"/>
                    <a:pt x="81801" y="14347"/>
                    <a:pt x="87011" y="14347"/>
                  </a:cubicBezTo>
                  <a:close/>
                  <a:moveTo>
                    <a:pt x="243832" y="12205"/>
                  </a:moveTo>
                  <a:cubicBezTo>
                    <a:pt x="250256" y="12205"/>
                    <a:pt x="255467" y="17416"/>
                    <a:pt x="255467" y="23840"/>
                  </a:cubicBezTo>
                  <a:cubicBezTo>
                    <a:pt x="255467" y="24625"/>
                    <a:pt x="255395" y="25410"/>
                    <a:pt x="255253" y="26195"/>
                  </a:cubicBezTo>
                  <a:cubicBezTo>
                    <a:pt x="254182" y="31477"/>
                    <a:pt x="249471" y="35475"/>
                    <a:pt x="243832" y="35475"/>
                  </a:cubicBezTo>
                  <a:cubicBezTo>
                    <a:pt x="238193" y="35475"/>
                    <a:pt x="233482" y="31477"/>
                    <a:pt x="232411" y="26195"/>
                  </a:cubicBezTo>
                  <a:cubicBezTo>
                    <a:pt x="232268" y="25410"/>
                    <a:pt x="232197" y="24625"/>
                    <a:pt x="232197" y="23840"/>
                  </a:cubicBezTo>
                  <a:cubicBezTo>
                    <a:pt x="232197" y="17416"/>
                    <a:pt x="237408" y="12205"/>
                    <a:pt x="243832" y="12205"/>
                  </a:cubicBezTo>
                  <a:close/>
                  <a:moveTo>
                    <a:pt x="322349" y="10921"/>
                  </a:moveTo>
                  <a:cubicBezTo>
                    <a:pt x="324990" y="10921"/>
                    <a:pt x="327489" y="11778"/>
                    <a:pt x="329559" y="13134"/>
                  </a:cubicBezTo>
                  <a:cubicBezTo>
                    <a:pt x="332913" y="15489"/>
                    <a:pt x="335198" y="19415"/>
                    <a:pt x="335198" y="23841"/>
                  </a:cubicBezTo>
                  <a:cubicBezTo>
                    <a:pt x="335198" y="24697"/>
                    <a:pt x="335055" y="25554"/>
                    <a:pt x="334912" y="26410"/>
                  </a:cubicBezTo>
                  <a:cubicBezTo>
                    <a:pt x="334270" y="29765"/>
                    <a:pt x="332271" y="32620"/>
                    <a:pt x="329559" y="34476"/>
                  </a:cubicBezTo>
                  <a:cubicBezTo>
                    <a:pt x="327489" y="35904"/>
                    <a:pt x="324990" y="36689"/>
                    <a:pt x="322349" y="36689"/>
                  </a:cubicBezTo>
                  <a:cubicBezTo>
                    <a:pt x="321493" y="36689"/>
                    <a:pt x="320636" y="36546"/>
                    <a:pt x="319780" y="36404"/>
                  </a:cubicBezTo>
                  <a:cubicBezTo>
                    <a:pt x="314783" y="35404"/>
                    <a:pt x="310786" y="31407"/>
                    <a:pt x="309787" y="26410"/>
                  </a:cubicBezTo>
                  <a:cubicBezTo>
                    <a:pt x="309572" y="25625"/>
                    <a:pt x="309501" y="24697"/>
                    <a:pt x="309501" y="23841"/>
                  </a:cubicBezTo>
                  <a:cubicBezTo>
                    <a:pt x="309501" y="17631"/>
                    <a:pt x="313927" y="12420"/>
                    <a:pt x="319780" y="11207"/>
                  </a:cubicBezTo>
                  <a:cubicBezTo>
                    <a:pt x="320565" y="10992"/>
                    <a:pt x="321493" y="10921"/>
                    <a:pt x="322349" y="10921"/>
                  </a:cubicBezTo>
                  <a:close/>
                  <a:moveTo>
                    <a:pt x="479098" y="7994"/>
                  </a:moveTo>
                  <a:cubicBezTo>
                    <a:pt x="484594" y="7994"/>
                    <a:pt x="489376" y="10778"/>
                    <a:pt x="492232" y="14989"/>
                  </a:cubicBezTo>
                  <a:cubicBezTo>
                    <a:pt x="493945" y="17559"/>
                    <a:pt x="494944" y="20557"/>
                    <a:pt x="494944" y="23840"/>
                  </a:cubicBezTo>
                  <a:cubicBezTo>
                    <a:pt x="494944" y="24982"/>
                    <a:pt x="494873" y="26053"/>
                    <a:pt x="494659" y="27052"/>
                  </a:cubicBezTo>
                  <a:cubicBezTo>
                    <a:pt x="494230" y="29122"/>
                    <a:pt x="493445" y="30978"/>
                    <a:pt x="492303" y="32691"/>
                  </a:cubicBezTo>
                  <a:cubicBezTo>
                    <a:pt x="489519" y="36903"/>
                    <a:pt x="484665" y="39615"/>
                    <a:pt x="479098" y="39615"/>
                  </a:cubicBezTo>
                  <a:cubicBezTo>
                    <a:pt x="477956" y="39615"/>
                    <a:pt x="476885" y="39472"/>
                    <a:pt x="475886" y="39258"/>
                  </a:cubicBezTo>
                  <a:cubicBezTo>
                    <a:pt x="472816" y="38687"/>
                    <a:pt x="470033" y="37117"/>
                    <a:pt x="467891" y="34975"/>
                  </a:cubicBezTo>
                  <a:cubicBezTo>
                    <a:pt x="467177" y="34262"/>
                    <a:pt x="466535" y="33477"/>
                    <a:pt x="465964" y="32620"/>
                  </a:cubicBezTo>
                  <a:cubicBezTo>
                    <a:pt x="464822" y="30978"/>
                    <a:pt x="464037" y="29051"/>
                    <a:pt x="463608" y="26981"/>
                  </a:cubicBezTo>
                  <a:cubicBezTo>
                    <a:pt x="463466" y="25910"/>
                    <a:pt x="463323" y="24911"/>
                    <a:pt x="463323" y="23769"/>
                  </a:cubicBezTo>
                  <a:cubicBezTo>
                    <a:pt x="463323" y="22627"/>
                    <a:pt x="463394" y="21556"/>
                    <a:pt x="463608" y="20557"/>
                  </a:cubicBezTo>
                  <a:cubicBezTo>
                    <a:pt x="464037" y="18487"/>
                    <a:pt x="464822" y="16631"/>
                    <a:pt x="465964" y="14918"/>
                  </a:cubicBezTo>
                  <a:cubicBezTo>
                    <a:pt x="466535" y="14061"/>
                    <a:pt x="467177" y="13276"/>
                    <a:pt x="467891" y="12562"/>
                  </a:cubicBezTo>
                  <a:cubicBezTo>
                    <a:pt x="470033" y="10421"/>
                    <a:pt x="472816" y="8922"/>
                    <a:pt x="475886" y="8280"/>
                  </a:cubicBezTo>
                  <a:cubicBezTo>
                    <a:pt x="476956" y="8137"/>
                    <a:pt x="478027" y="7994"/>
                    <a:pt x="479098" y="7994"/>
                  </a:cubicBezTo>
                  <a:close/>
                  <a:moveTo>
                    <a:pt x="557687" y="6352"/>
                  </a:moveTo>
                  <a:cubicBezTo>
                    <a:pt x="567323" y="6352"/>
                    <a:pt x="575175" y="14204"/>
                    <a:pt x="575175" y="23840"/>
                  </a:cubicBezTo>
                  <a:cubicBezTo>
                    <a:pt x="575175" y="24982"/>
                    <a:pt x="575032" y="26196"/>
                    <a:pt x="574818" y="27338"/>
                  </a:cubicBezTo>
                  <a:cubicBezTo>
                    <a:pt x="573176" y="35332"/>
                    <a:pt x="566110" y="41328"/>
                    <a:pt x="557687" y="41328"/>
                  </a:cubicBezTo>
                  <a:cubicBezTo>
                    <a:pt x="549264" y="41328"/>
                    <a:pt x="542198" y="35332"/>
                    <a:pt x="540556" y="27338"/>
                  </a:cubicBezTo>
                  <a:cubicBezTo>
                    <a:pt x="540342" y="26196"/>
                    <a:pt x="540199" y="25053"/>
                    <a:pt x="540199" y="23840"/>
                  </a:cubicBezTo>
                  <a:cubicBezTo>
                    <a:pt x="540199" y="14204"/>
                    <a:pt x="548051" y="6352"/>
                    <a:pt x="557687" y="6352"/>
                  </a:cubicBezTo>
                  <a:close/>
                  <a:moveTo>
                    <a:pt x="714579" y="2284"/>
                  </a:moveTo>
                  <a:cubicBezTo>
                    <a:pt x="726428" y="2284"/>
                    <a:pt x="736064" y="11920"/>
                    <a:pt x="736064" y="23769"/>
                  </a:cubicBezTo>
                  <a:cubicBezTo>
                    <a:pt x="736064" y="25268"/>
                    <a:pt x="735922" y="26696"/>
                    <a:pt x="735636" y="28123"/>
                  </a:cubicBezTo>
                  <a:cubicBezTo>
                    <a:pt x="733638" y="37974"/>
                    <a:pt x="724929" y="45326"/>
                    <a:pt x="714579" y="45326"/>
                  </a:cubicBezTo>
                  <a:cubicBezTo>
                    <a:pt x="704229" y="45326"/>
                    <a:pt x="695521" y="37902"/>
                    <a:pt x="693522" y="28123"/>
                  </a:cubicBezTo>
                  <a:cubicBezTo>
                    <a:pt x="693237" y="26696"/>
                    <a:pt x="693094" y="25268"/>
                    <a:pt x="693094" y="23769"/>
                  </a:cubicBezTo>
                  <a:cubicBezTo>
                    <a:pt x="693094" y="11920"/>
                    <a:pt x="702730" y="2284"/>
                    <a:pt x="714579" y="2284"/>
                  </a:cubicBezTo>
                  <a:close/>
                  <a:moveTo>
                    <a:pt x="793025" y="0"/>
                  </a:moveTo>
                  <a:cubicBezTo>
                    <a:pt x="797950" y="0"/>
                    <a:pt x="802518" y="1499"/>
                    <a:pt x="806373" y="4069"/>
                  </a:cubicBezTo>
                  <a:cubicBezTo>
                    <a:pt x="812725" y="8351"/>
                    <a:pt x="816865" y="15632"/>
                    <a:pt x="816865" y="23841"/>
                  </a:cubicBezTo>
                  <a:cubicBezTo>
                    <a:pt x="816865" y="25483"/>
                    <a:pt x="816651" y="27053"/>
                    <a:pt x="816366" y="28623"/>
                  </a:cubicBezTo>
                  <a:cubicBezTo>
                    <a:pt x="815081" y="34833"/>
                    <a:pt x="811369" y="40187"/>
                    <a:pt x="806373" y="43613"/>
                  </a:cubicBezTo>
                  <a:cubicBezTo>
                    <a:pt x="802518" y="46183"/>
                    <a:pt x="797950" y="47682"/>
                    <a:pt x="793025" y="47682"/>
                  </a:cubicBezTo>
                  <a:cubicBezTo>
                    <a:pt x="791383" y="47682"/>
                    <a:pt x="789813" y="47467"/>
                    <a:pt x="788242" y="47182"/>
                  </a:cubicBezTo>
                  <a:cubicBezTo>
                    <a:pt x="778892" y="45255"/>
                    <a:pt x="771611" y="37903"/>
                    <a:pt x="769684" y="28623"/>
                  </a:cubicBezTo>
                  <a:cubicBezTo>
                    <a:pt x="769327" y="27124"/>
                    <a:pt x="769184" y="25483"/>
                    <a:pt x="769184" y="23841"/>
                  </a:cubicBezTo>
                  <a:cubicBezTo>
                    <a:pt x="769184" y="12349"/>
                    <a:pt x="777393" y="2712"/>
                    <a:pt x="788242" y="500"/>
                  </a:cubicBezTo>
                  <a:cubicBezTo>
                    <a:pt x="789741" y="143"/>
                    <a:pt x="791383" y="0"/>
                    <a:pt x="793025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alpha val="0"/>
                  </a:schemeClr>
                </a:gs>
                <a:gs pos="34000">
                  <a:schemeClr val="accent1"/>
                </a:gs>
              </a:gsLst>
              <a:lin ang="10800000" scaled="0"/>
            </a:gradFill>
            <a:ln w="70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91" name="1">
            <a:extLst>
              <a:ext uri="{FF2B5EF4-FFF2-40B4-BE49-F238E27FC236}">
                <a16:creationId xmlns:a16="http://schemas.microsoft.com/office/drawing/2014/main" id="{F473AE33-26C7-C542-715D-1BA77CD5CE1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10721" y="1348188"/>
            <a:ext cx="796132" cy="173477"/>
          </a:xfrm>
          <a:prstGeom prst="parallelogram">
            <a:avLst>
              <a:gd name="adj" fmla="val 36348"/>
            </a:avLst>
          </a:prstGeom>
          <a:gradFill>
            <a:gsLst>
              <a:gs pos="9000">
                <a:schemeClr val="accent1">
                  <a:alpha val="0"/>
                </a:schemeClr>
              </a:gs>
              <a:gs pos="100000">
                <a:schemeClr val="accent1">
                  <a:alpha val="87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92" name="2">
            <a:extLst>
              <a:ext uri="{FF2B5EF4-FFF2-40B4-BE49-F238E27FC236}">
                <a16:creationId xmlns:a16="http://schemas.microsoft.com/office/drawing/2014/main" id="{B0A71E48-36B7-4AC8-73A1-8157F2EC37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9914" y="1133504"/>
            <a:ext cx="796132" cy="173477"/>
          </a:xfrm>
          <a:prstGeom prst="parallelogram">
            <a:avLst>
              <a:gd name="adj" fmla="val 36348"/>
            </a:avLst>
          </a:prstGeom>
          <a:noFill/>
          <a:ln>
            <a:gradFill flip="none" rotWithShape="1">
              <a:gsLst>
                <a:gs pos="32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8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93" name="2">
            <a:extLst>
              <a:ext uri="{FF2B5EF4-FFF2-40B4-BE49-F238E27FC236}">
                <a16:creationId xmlns:a16="http://schemas.microsoft.com/office/drawing/2014/main" id="{81DA3667-CDF1-3D42-52F3-FAC1B3E5C07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24227" y="1240846"/>
            <a:ext cx="796132" cy="173477"/>
          </a:xfrm>
          <a:prstGeom prst="parallelogram">
            <a:avLst>
              <a:gd name="adj" fmla="val 36348"/>
            </a:avLst>
          </a:prstGeom>
          <a:gradFill flip="none" rotWithShape="1">
            <a:gsLst>
              <a:gs pos="45000">
                <a:schemeClr val="accent1">
                  <a:alpha val="0"/>
                </a:schemeClr>
              </a:gs>
              <a:gs pos="100000">
                <a:schemeClr val="accent1">
                  <a:alpha val="7000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270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94" name="任意多边形: 形状 93">
            <a:extLst>
              <a:ext uri="{FF2B5EF4-FFF2-40B4-BE49-F238E27FC236}">
                <a16:creationId xmlns:a16="http://schemas.microsoft.com/office/drawing/2014/main" id="{B233EB20-656D-F54D-538D-9865EE7AC75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320467" y="1348188"/>
            <a:ext cx="86386" cy="173477"/>
          </a:xfrm>
          <a:custGeom>
            <a:avLst/>
            <a:gdLst>
              <a:gd name="connsiteX0" fmla="*/ 63055 w 86386"/>
              <a:gd name="connsiteY0" fmla="*/ 0 h 173477"/>
              <a:gd name="connsiteX1" fmla="*/ 86386 w 86386"/>
              <a:gd name="connsiteY1" fmla="*/ 0 h 173477"/>
              <a:gd name="connsiteX2" fmla="*/ 23331 w 86386"/>
              <a:gd name="connsiteY2" fmla="*/ 173477 h 173477"/>
              <a:gd name="connsiteX3" fmla="*/ 0 w 86386"/>
              <a:gd name="connsiteY3" fmla="*/ 173477 h 17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386" h="173477">
                <a:moveTo>
                  <a:pt x="63055" y="0"/>
                </a:moveTo>
                <a:lnTo>
                  <a:pt x="86386" y="0"/>
                </a:lnTo>
                <a:lnTo>
                  <a:pt x="23331" y="173477"/>
                </a:lnTo>
                <a:lnTo>
                  <a:pt x="0" y="173477"/>
                </a:lnTo>
                <a:close/>
              </a:path>
            </a:pathLst>
          </a:custGeom>
          <a:gradFill flip="none" rotWithShape="1">
            <a:gsLst>
              <a:gs pos="26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569FB571-E049-E329-8ABD-79539E2A604D}"/>
              </a:ext>
            </a:extLst>
          </p:cNvPr>
          <p:cNvSpPr txBox="1"/>
          <p:nvPr/>
        </p:nvSpPr>
        <p:spPr>
          <a:xfrm>
            <a:off x="7060274" y="1102503"/>
            <a:ext cx="5563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EA550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临床指南</a:t>
            </a:r>
            <a:r>
              <a:rPr lang="en-US" altLang="zh-CN" sz="2000" b="1" spc="300" dirty="0">
                <a:solidFill>
                  <a:srgbClr val="EA550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2000" b="1" spc="300" dirty="0">
                <a:solidFill>
                  <a:srgbClr val="EA550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诊疗规范的推荐情况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3A9F4E36-CEEB-4E04-85C1-BAFD0357AD98}"/>
              </a:ext>
            </a:extLst>
          </p:cNvPr>
          <p:cNvSpPr txBox="1"/>
          <p:nvPr/>
        </p:nvSpPr>
        <p:spPr>
          <a:xfrm>
            <a:off x="4498443" y="6244290"/>
            <a:ext cx="388937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5. </a:t>
            </a:r>
            <a:r>
              <a:rPr lang="zh-CN" altLang="en-US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中华医学会血液学分会血栓与止血学组</a:t>
            </a:r>
            <a:r>
              <a:rPr lang="en-US" altLang="zh-CN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.</a:t>
            </a:r>
            <a:r>
              <a:rPr lang="zh-CN" altLang="en-US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中华血液学杂志</a:t>
            </a:r>
            <a:r>
              <a:rPr lang="en-US" altLang="zh-CN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,2020,41(8):617-623.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altLang="zh-CN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6. Cindy </a:t>
            </a:r>
            <a:r>
              <a:rPr lang="fr-FR" altLang="zh-CN" sz="600" dirty="0" err="1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Neunert</a:t>
            </a:r>
            <a:r>
              <a:rPr lang="zh-CN" altLang="fr-FR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，</a:t>
            </a:r>
            <a:r>
              <a:rPr lang="fr-FR" altLang="zh-CN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et al. Blood Adv. 2019 </a:t>
            </a:r>
            <a:r>
              <a:rPr lang="fr-FR" altLang="zh-CN" sz="600" dirty="0" err="1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Dec</a:t>
            </a:r>
            <a:r>
              <a:rPr lang="fr-FR" altLang="zh-CN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 10;3(23):3829-3866.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altLang="zh-CN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7. Drew </a:t>
            </a:r>
            <a:r>
              <a:rPr lang="fr-FR" altLang="zh-CN" sz="600" dirty="0" err="1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Provan</a:t>
            </a:r>
            <a:r>
              <a:rPr lang="fr-FR" altLang="zh-CN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, et al. Blood Adv. 2019 </a:t>
            </a:r>
            <a:r>
              <a:rPr lang="fr-FR" altLang="zh-CN" sz="600" dirty="0" err="1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Nov</a:t>
            </a:r>
            <a:r>
              <a:rPr lang="fr-FR" altLang="zh-CN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 26; 3(22): 3780–3817.</a:t>
            </a:r>
          </a:p>
          <a:p>
            <a:pPr>
              <a:defRPr/>
            </a:pPr>
            <a:r>
              <a:rPr lang="fr-FR" altLang="zh-CN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8.</a:t>
            </a:r>
            <a:r>
              <a:rPr lang="en" altLang="zh-CN" sz="600" dirty="0"/>
              <a:t> Chang Hyun Nam</a:t>
            </a:r>
            <a:r>
              <a:rPr lang="en-US" altLang="zh-CN" sz="600" dirty="0"/>
              <a:t>,et</a:t>
            </a:r>
            <a:r>
              <a:rPr lang="zh-CN" altLang="en-US" sz="600" dirty="0"/>
              <a:t> </a:t>
            </a:r>
            <a:r>
              <a:rPr lang="en-US" altLang="zh-CN" sz="600" dirty="0"/>
              <a:t>al.</a:t>
            </a:r>
            <a:r>
              <a:rPr lang="zh-CN" altLang="en-US" sz="600" dirty="0"/>
              <a:t> </a:t>
            </a:r>
            <a:r>
              <a:rPr lang="en" altLang="zh-CN" sz="600" dirty="0"/>
              <a:t>Blood Res 2021; 56(3): 202-204</a:t>
            </a:r>
            <a:endParaRPr kumimoji="1" lang="zh-CN" altLang="en-US" sz="600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altLang="zh-CN" sz="6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ADE9F40C-2396-7537-10B7-E502903AFE77}"/>
              </a:ext>
            </a:extLst>
          </p:cNvPr>
          <p:cNvSpPr txBox="1"/>
          <p:nvPr/>
        </p:nvSpPr>
        <p:spPr>
          <a:xfrm>
            <a:off x="6664468" y="4671471"/>
            <a:ext cx="4282199" cy="2598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ctr" defTabSz="457200">
              <a:lnSpc>
                <a:spcPct val="150000"/>
              </a:lnSpc>
              <a:defRPr sz="1400" b="1">
                <a:solidFill>
                  <a:srgbClr val="D2543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1100" spc="300" dirty="0">
                <a:solidFill>
                  <a:srgbClr val="026389"/>
                </a:solidFill>
              </a:rPr>
              <a:t>2019</a:t>
            </a:r>
            <a:r>
              <a:rPr lang="zh-CN" altLang="en-US" sz="1100" spc="300" dirty="0">
                <a:solidFill>
                  <a:srgbClr val="026389"/>
                </a:solidFill>
              </a:rPr>
              <a:t>日本指南：原发免疫性血小板减少症指南</a:t>
            </a:r>
            <a:r>
              <a:rPr lang="en-US" altLang="zh-CN" sz="1100" spc="300" baseline="30000" dirty="0">
                <a:solidFill>
                  <a:srgbClr val="026389"/>
                </a:solidFill>
              </a:rPr>
              <a:t>7</a:t>
            </a:r>
            <a:endParaRPr lang="zh-CN" altLang="en-US" sz="1100" spc="300" baseline="30000" dirty="0">
              <a:solidFill>
                <a:srgbClr val="026389"/>
              </a:solidFill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8F2B3FAC-E0B3-039F-3AD5-0DAF01CC020C}"/>
              </a:ext>
            </a:extLst>
          </p:cNvPr>
          <p:cNvSpPr txBox="1"/>
          <p:nvPr/>
        </p:nvSpPr>
        <p:spPr>
          <a:xfrm>
            <a:off x="6993116" y="4944456"/>
            <a:ext cx="472768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1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二线治疗建议将</a:t>
            </a:r>
            <a:r>
              <a:rPr lang="en-US" altLang="zh-CN" sz="11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TPO-RA</a:t>
            </a:r>
            <a:r>
              <a:rPr lang="zh-CN" altLang="zh-CN" sz="11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11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</a:t>
            </a:r>
            <a:r>
              <a:rPr lang="zh-CN" altLang="zh-CN" sz="11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级推荐</a:t>
            </a:r>
            <a:r>
              <a:rPr lang="zh-CN" altLang="zh-CN" sz="11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，包括罗普司亭）、利妥昔单抗和脾切除术作为二线治疗。</a:t>
            </a:r>
            <a:endParaRPr lang="zh-CN" altLang="en-US" sz="1100" b="1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1209F3ED-42F0-BCAA-F3DD-870BDBF07A99}"/>
              </a:ext>
            </a:extLst>
          </p:cNvPr>
          <p:cNvSpPr/>
          <p:nvPr/>
        </p:nvSpPr>
        <p:spPr>
          <a:xfrm>
            <a:off x="6806452" y="5011116"/>
            <a:ext cx="176217" cy="180987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rgbClr val="12879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65">
            <a:extLst>
              <a:ext uri="{FF2B5EF4-FFF2-40B4-BE49-F238E27FC236}">
                <a16:creationId xmlns:a16="http://schemas.microsoft.com/office/drawing/2014/main" id="{4BD02C57-5507-4307-BD7E-800F3FF03B84}"/>
              </a:ext>
            </a:extLst>
          </p:cNvPr>
          <p:cNvSpPr txBox="1"/>
          <p:nvPr/>
        </p:nvSpPr>
        <p:spPr>
          <a:xfrm>
            <a:off x="6993116" y="2181393"/>
            <a:ext cx="4526234" cy="56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zh-CN" altLang="en-US" sz="11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促血小板生成药物</a:t>
            </a:r>
            <a:r>
              <a:rPr lang="zh-CN" altLang="en-US" sz="11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" altLang="zh-CN" sz="11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TPO-RA</a:t>
            </a:r>
            <a:r>
              <a:rPr lang="zh-CN" altLang="en" sz="11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zh-CN" altLang="en-US" sz="11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是成人原发免疫性血小板减少症二线治疗推荐促血小板生成药物</a:t>
            </a:r>
            <a:r>
              <a:rPr lang="zh-CN" altLang="en-US" sz="11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11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</a:t>
            </a:r>
            <a:r>
              <a:rPr lang="zh-CN" altLang="en-US" sz="11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级推荐，</a:t>
            </a:r>
            <a:r>
              <a:rPr lang="en-US" altLang="zh-CN" sz="1100" b="1" dirty="0" err="1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Ia-Ib</a:t>
            </a:r>
            <a:r>
              <a:rPr lang="zh-CN" altLang="en-US" sz="11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级证据）</a:t>
            </a:r>
            <a:r>
              <a:rPr lang="zh-CN" altLang="en-US" sz="11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88BAA0AC-27C2-0B20-2E53-E914EA124973}"/>
              </a:ext>
            </a:extLst>
          </p:cNvPr>
          <p:cNvSpPr txBox="1"/>
          <p:nvPr/>
        </p:nvSpPr>
        <p:spPr>
          <a:xfrm>
            <a:off x="8387130" y="6270545"/>
            <a:ext cx="631346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" altLang="zh-CN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9. Puavilai T, et</a:t>
            </a:r>
            <a:r>
              <a:rPr lang="zh-CN" altLang="en-US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 </a:t>
            </a:r>
            <a:r>
              <a:rPr lang="en-US" altLang="zh-CN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al</a:t>
            </a:r>
            <a:r>
              <a:rPr lang="en" altLang="zh-CN" sz="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. Br J Haematol. 2020 Feb;188(3):450-459</a:t>
            </a:r>
            <a:endParaRPr lang="en-US" altLang="zh-CN" sz="6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8970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圆角矩形 93">
            <a:extLst>
              <a:ext uri="{FF2B5EF4-FFF2-40B4-BE49-F238E27FC236}">
                <a16:creationId xmlns:a16="http://schemas.microsoft.com/office/drawing/2014/main" id="{9DD1A214-15BC-4AF9-AD57-CE152536FC6C}"/>
              </a:ext>
            </a:extLst>
          </p:cNvPr>
          <p:cNvSpPr/>
          <p:nvPr/>
        </p:nvSpPr>
        <p:spPr>
          <a:xfrm>
            <a:off x="1319739" y="1622871"/>
            <a:ext cx="9557750" cy="8778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线连接符 95">
            <a:extLst>
              <a:ext uri="{FF2B5EF4-FFF2-40B4-BE49-F238E27FC236}">
                <a16:creationId xmlns:a16="http://schemas.microsoft.com/office/drawing/2014/main" id="{A7460C80-D2A7-4E67-8F3F-D042AB4B3F8E}"/>
              </a:ext>
            </a:extLst>
          </p:cNvPr>
          <p:cNvCxnSpPr>
            <a:cxnSpLocks/>
          </p:cNvCxnSpPr>
          <p:nvPr/>
        </p:nvCxnSpPr>
        <p:spPr>
          <a:xfrm flipH="1">
            <a:off x="3015416" y="1741382"/>
            <a:ext cx="0" cy="590596"/>
          </a:xfrm>
          <a:prstGeom prst="line">
            <a:avLst/>
          </a:prstGeom>
          <a:solidFill>
            <a:srgbClr val="128794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new-label_68953">
            <a:extLst>
              <a:ext uri="{FF2B5EF4-FFF2-40B4-BE49-F238E27FC236}">
                <a16:creationId xmlns:a16="http://schemas.microsoft.com/office/drawing/2014/main" id="{E1EC7802-83A8-4660-ABD0-43A7E26B24F0}"/>
              </a:ext>
            </a:extLst>
          </p:cNvPr>
          <p:cNvSpPr>
            <a:spLocks noChangeAspect="1"/>
          </p:cNvSpPr>
          <p:nvPr/>
        </p:nvSpPr>
        <p:spPr>
          <a:xfrm>
            <a:off x="1848287" y="1777325"/>
            <a:ext cx="685502" cy="614572"/>
          </a:xfrm>
          <a:custGeom>
            <a:avLst/>
            <a:gdLst>
              <a:gd name="connsiteX0" fmla="*/ 181152 w 607302"/>
              <a:gd name="connsiteY0" fmla="*/ 307524 h 606439"/>
              <a:gd name="connsiteX1" fmla="*/ 191140 w 607302"/>
              <a:gd name="connsiteY1" fmla="*/ 311663 h 606439"/>
              <a:gd name="connsiteX2" fmla="*/ 267459 w 607302"/>
              <a:gd name="connsiteY2" fmla="*/ 387946 h 606439"/>
              <a:gd name="connsiteX3" fmla="*/ 267459 w 607302"/>
              <a:gd name="connsiteY3" fmla="*/ 407886 h 606439"/>
              <a:gd name="connsiteX4" fmla="*/ 260675 w 607302"/>
              <a:gd name="connsiteY4" fmla="*/ 414753 h 606439"/>
              <a:gd name="connsiteX5" fmla="*/ 246448 w 607302"/>
              <a:gd name="connsiteY5" fmla="*/ 418327 h 606439"/>
              <a:gd name="connsiteX6" fmla="*/ 145820 w 607302"/>
              <a:gd name="connsiteY6" fmla="*/ 387475 h 606439"/>
              <a:gd name="connsiteX7" fmla="*/ 188690 w 607302"/>
              <a:gd name="connsiteY7" fmla="*/ 428580 h 606439"/>
              <a:gd name="connsiteX8" fmla="*/ 207723 w 607302"/>
              <a:gd name="connsiteY8" fmla="*/ 447580 h 606439"/>
              <a:gd name="connsiteX9" fmla="*/ 211869 w 607302"/>
              <a:gd name="connsiteY9" fmla="*/ 457550 h 606439"/>
              <a:gd name="connsiteX10" fmla="*/ 207723 w 607302"/>
              <a:gd name="connsiteY10" fmla="*/ 467615 h 606439"/>
              <a:gd name="connsiteX11" fmla="*/ 187654 w 607302"/>
              <a:gd name="connsiteY11" fmla="*/ 467615 h 606439"/>
              <a:gd name="connsiteX12" fmla="*/ 111335 w 607302"/>
              <a:gd name="connsiteY12" fmla="*/ 391332 h 606439"/>
              <a:gd name="connsiteX13" fmla="*/ 107189 w 607302"/>
              <a:gd name="connsiteY13" fmla="*/ 381361 h 606439"/>
              <a:gd name="connsiteX14" fmla="*/ 111335 w 607302"/>
              <a:gd name="connsiteY14" fmla="*/ 371391 h 606439"/>
              <a:gd name="connsiteX15" fmla="*/ 120757 w 607302"/>
              <a:gd name="connsiteY15" fmla="*/ 361985 h 606439"/>
              <a:gd name="connsiteX16" fmla="*/ 134890 w 607302"/>
              <a:gd name="connsiteY16" fmla="*/ 358411 h 606439"/>
              <a:gd name="connsiteX17" fmla="*/ 231278 w 607302"/>
              <a:gd name="connsiteY17" fmla="*/ 388040 h 606439"/>
              <a:gd name="connsiteX18" fmla="*/ 189256 w 607302"/>
              <a:gd name="connsiteY18" fmla="*/ 349851 h 606439"/>
              <a:gd name="connsiteX19" fmla="*/ 171071 w 607302"/>
              <a:gd name="connsiteY19" fmla="*/ 331697 h 606439"/>
              <a:gd name="connsiteX20" fmla="*/ 171071 w 607302"/>
              <a:gd name="connsiteY20" fmla="*/ 311757 h 606439"/>
              <a:gd name="connsiteX21" fmla="*/ 181152 w 607302"/>
              <a:gd name="connsiteY21" fmla="*/ 307524 h 606439"/>
              <a:gd name="connsiteX22" fmla="*/ 259333 w 607302"/>
              <a:gd name="connsiteY22" fmla="*/ 228773 h 606439"/>
              <a:gd name="connsiteX23" fmla="*/ 268280 w 607302"/>
              <a:gd name="connsiteY23" fmla="*/ 232441 h 606439"/>
              <a:gd name="connsiteX24" fmla="*/ 268280 w 607302"/>
              <a:gd name="connsiteY24" fmla="*/ 250309 h 606439"/>
              <a:gd name="connsiteX25" fmla="*/ 239650 w 607302"/>
              <a:gd name="connsiteY25" fmla="*/ 278897 h 606439"/>
              <a:gd name="connsiteX26" fmla="*/ 259710 w 607302"/>
              <a:gd name="connsiteY26" fmla="*/ 298928 h 606439"/>
              <a:gd name="connsiteX27" fmla="*/ 286268 w 607302"/>
              <a:gd name="connsiteY27" fmla="*/ 272314 h 606439"/>
              <a:gd name="connsiteX28" fmla="*/ 295120 w 607302"/>
              <a:gd name="connsiteY28" fmla="*/ 268647 h 606439"/>
              <a:gd name="connsiteX29" fmla="*/ 303973 w 607302"/>
              <a:gd name="connsiteY29" fmla="*/ 272314 h 606439"/>
              <a:gd name="connsiteX30" fmla="*/ 303973 w 607302"/>
              <a:gd name="connsiteY30" fmla="*/ 290088 h 606439"/>
              <a:gd name="connsiteX31" fmla="*/ 277415 w 607302"/>
              <a:gd name="connsiteY31" fmla="*/ 316608 h 606439"/>
              <a:gd name="connsiteX32" fmla="*/ 300300 w 607302"/>
              <a:gd name="connsiteY32" fmla="*/ 339366 h 606439"/>
              <a:gd name="connsiteX33" fmla="*/ 330908 w 607302"/>
              <a:gd name="connsiteY33" fmla="*/ 308803 h 606439"/>
              <a:gd name="connsiteX34" fmla="*/ 348801 w 607302"/>
              <a:gd name="connsiteY34" fmla="*/ 308803 h 606439"/>
              <a:gd name="connsiteX35" fmla="*/ 352474 w 607302"/>
              <a:gd name="connsiteY35" fmla="*/ 317737 h 606439"/>
              <a:gd name="connsiteX36" fmla="*/ 348801 w 607302"/>
              <a:gd name="connsiteY36" fmla="*/ 326577 h 606439"/>
              <a:gd name="connsiteX37" fmla="*/ 306233 w 607302"/>
              <a:gd name="connsiteY37" fmla="*/ 369084 h 606439"/>
              <a:gd name="connsiteX38" fmla="*/ 286268 w 607302"/>
              <a:gd name="connsiteY38" fmla="*/ 369084 h 606439"/>
              <a:gd name="connsiteX39" fmla="*/ 209984 w 607302"/>
              <a:gd name="connsiteY39" fmla="*/ 292910 h 606439"/>
              <a:gd name="connsiteX40" fmla="*/ 209984 w 607302"/>
              <a:gd name="connsiteY40" fmla="*/ 272973 h 606439"/>
              <a:gd name="connsiteX41" fmla="*/ 250480 w 607302"/>
              <a:gd name="connsiteY41" fmla="*/ 232441 h 606439"/>
              <a:gd name="connsiteX42" fmla="*/ 259333 w 607302"/>
              <a:gd name="connsiteY42" fmla="*/ 228773 h 606439"/>
              <a:gd name="connsiteX43" fmla="*/ 391704 w 607302"/>
              <a:gd name="connsiteY43" fmla="*/ 99638 h 606439"/>
              <a:gd name="connsiteX44" fmla="*/ 402633 w 607302"/>
              <a:gd name="connsiteY44" fmla="*/ 106787 h 606439"/>
              <a:gd name="connsiteX45" fmla="*/ 458506 w 607302"/>
              <a:gd name="connsiteY45" fmla="*/ 201415 h 606439"/>
              <a:gd name="connsiteX46" fmla="*/ 456245 w 607302"/>
              <a:gd name="connsiteY46" fmla="*/ 219475 h 606439"/>
              <a:gd name="connsiteX47" fmla="*/ 449366 w 607302"/>
              <a:gd name="connsiteY47" fmla="*/ 226247 h 606439"/>
              <a:gd name="connsiteX48" fmla="*/ 430617 w 607302"/>
              <a:gd name="connsiteY48" fmla="*/ 228129 h 606439"/>
              <a:gd name="connsiteX49" fmla="*/ 391138 w 607302"/>
              <a:gd name="connsiteY49" fmla="*/ 201603 h 606439"/>
              <a:gd name="connsiteX50" fmla="*/ 356842 w 607302"/>
              <a:gd name="connsiteY50" fmla="*/ 176488 h 606439"/>
              <a:gd name="connsiteX51" fmla="*/ 356559 w 607302"/>
              <a:gd name="connsiteY51" fmla="*/ 176864 h 606439"/>
              <a:gd name="connsiteX52" fmla="*/ 380774 w 607302"/>
              <a:gd name="connsiteY52" fmla="*/ 212044 h 606439"/>
              <a:gd name="connsiteX53" fmla="*/ 406590 w 607302"/>
              <a:gd name="connsiteY53" fmla="*/ 252491 h 606439"/>
              <a:gd name="connsiteX54" fmla="*/ 404612 w 607302"/>
              <a:gd name="connsiteY54" fmla="*/ 271021 h 606439"/>
              <a:gd name="connsiteX55" fmla="*/ 397451 w 607302"/>
              <a:gd name="connsiteY55" fmla="*/ 278076 h 606439"/>
              <a:gd name="connsiteX56" fmla="*/ 379172 w 607302"/>
              <a:gd name="connsiteY56" fmla="*/ 280240 h 606439"/>
              <a:gd name="connsiteX57" fmla="*/ 286931 w 607302"/>
              <a:gd name="connsiteY57" fmla="*/ 223426 h 606439"/>
              <a:gd name="connsiteX58" fmla="*/ 279487 w 607302"/>
              <a:gd name="connsiteY58" fmla="*/ 211950 h 606439"/>
              <a:gd name="connsiteX59" fmla="*/ 284010 w 607302"/>
              <a:gd name="connsiteY59" fmla="*/ 198969 h 606439"/>
              <a:gd name="connsiteX60" fmla="*/ 304079 w 607302"/>
              <a:gd name="connsiteY60" fmla="*/ 197182 h 606439"/>
              <a:gd name="connsiteX61" fmla="*/ 340259 w 607302"/>
              <a:gd name="connsiteY61" fmla="*/ 222203 h 606439"/>
              <a:gd name="connsiteX62" fmla="*/ 379643 w 607302"/>
              <a:gd name="connsiteY62" fmla="*/ 250045 h 606439"/>
              <a:gd name="connsiteX63" fmla="*/ 379926 w 607302"/>
              <a:gd name="connsiteY63" fmla="*/ 249763 h 606439"/>
              <a:gd name="connsiteX64" fmla="*/ 352319 w 607302"/>
              <a:gd name="connsiteY64" fmla="*/ 209598 h 606439"/>
              <a:gd name="connsiteX65" fmla="*/ 327634 w 607302"/>
              <a:gd name="connsiteY65" fmla="*/ 172161 h 606439"/>
              <a:gd name="connsiteX66" fmla="*/ 329612 w 607302"/>
              <a:gd name="connsiteY66" fmla="*/ 153537 h 606439"/>
              <a:gd name="connsiteX67" fmla="*/ 335454 w 607302"/>
              <a:gd name="connsiteY67" fmla="*/ 147705 h 606439"/>
              <a:gd name="connsiteX68" fmla="*/ 354298 w 607302"/>
              <a:gd name="connsiteY68" fmla="*/ 145917 h 606439"/>
              <a:gd name="connsiteX69" fmla="*/ 392457 w 607302"/>
              <a:gd name="connsiteY69" fmla="*/ 171785 h 606439"/>
              <a:gd name="connsiteX70" fmla="*/ 429957 w 607302"/>
              <a:gd name="connsiteY70" fmla="*/ 198969 h 606439"/>
              <a:gd name="connsiteX71" fmla="*/ 430240 w 607302"/>
              <a:gd name="connsiteY71" fmla="*/ 198593 h 606439"/>
              <a:gd name="connsiteX72" fmla="*/ 402350 w 607302"/>
              <a:gd name="connsiteY72" fmla="*/ 159651 h 606439"/>
              <a:gd name="connsiteX73" fmla="*/ 377476 w 607302"/>
              <a:gd name="connsiteY73" fmla="*/ 122496 h 606439"/>
              <a:gd name="connsiteX74" fmla="*/ 379361 w 607302"/>
              <a:gd name="connsiteY74" fmla="*/ 103871 h 606439"/>
              <a:gd name="connsiteX75" fmla="*/ 391704 w 607302"/>
              <a:gd name="connsiteY75" fmla="*/ 99638 h 606439"/>
              <a:gd name="connsiteX76" fmla="*/ 303806 w 607302"/>
              <a:gd name="connsiteY76" fmla="*/ 60766 h 606439"/>
              <a:gd name="connsiteX77" fmla="*/ 132073 w 607302"/>
              <a:gd name="connsiteY77" fmla="*/ 131880 h 606439"/>
              <a:gd name="connsiteX78" fmla="*/ 60855 w 607302"/>
              <a:gd name="connsiteY78" fmla="*/ 303361 h 606439"/>
              <a:gd name="connsiteX79" fmla="*/ 132073 w 607302"/>
              <a:gd name="connsiteY79" fmla="*/ 474936 h 606439"/>
              <a:gd name="connsiteX80" fmla="*/ 299755 w 607302"/>
              <a:gd name="connsiteY80" fmla="*/ 545485 h 606439"/>
              <a:gd name="connsiteX81" fmla="*/ 546191 w 607302"/>
              <a:gd name="connsiteY81" fmla="*/ 297058 h 606439"/>
              <a:gd name="connsiteX82" fmla="*/ 475633 w 607302"/>
              <a:gd name="connsiteY82" fmla="*/ 131880 h 606439"/>
              <a:gd name="connsiteX83" fmla="*/ 303806 w 607302"/>
              <a:gd name="connsiteY83" fmla="*/ 60766 h 606439"/>
              <a:gd name="connsiteX84" fmla="*/ 303806 w 607302"/>
              <a:gd name="connsiteY84" fmla="*/ 0 h 606439"/>
              <a:gd name="connsiteX85" fmla="*/ 518684 w 607302"/>
              <a:gd name="connsiteY85" fmla="*/ 88892 h 606439"/>
              <a:gd name="connsiteX86" fmla="*/ 607046 w 607302"/>
              <a:gd name="connsiteY86" fmla="*/ 315589 h 606439"/>
              <a:gd name="connsiteX87" fmla="*/ 598191 w 607302"/>
              <a:gd name="connsiteY87" fmla="*/ 335907 h 606439"/>
              <a:gd name="connsiteX88" fmla="*/ 336400 w 607302"/>
              <a:gd name="connsiteY88" fmla="*/ 597315 h 606439"/>
              <a:gd name="connsiteX89" fmla="*/ 316052 w 607302"/>
              <a:gd name="connsiteY89" fmla="*/ 606251 h 606439"/>
              <a:gd name="connsiteX90" fmla="*/ 303712 w 607302"/>
              <a:gd name="connsiteY90" fmla="*/ 606439 h 606439"/>
              <a:gd name="connsiteX91" fmla="*/ 89022 w 607302"/>
              <a:gd name="connsiteY91" fmla="*/ 517924 h 606439"/>
              <a:gd name="connsiteX92" fmla="*/ 0 w 607302"/>
              <a:gd name="connsiteY92" fmla="*/ 303361 h 606439"/>
              <a:gd name="connsiteX93" fmla="*/ 89022 w 607302"/>
              <a:gd name="connsiteY93" fmla="*/ 88892 h 606439"/>
              <a:gd name="connsiteX94" fmla="*/ 303806 w 607302"/>
              <a:gd name="connsiteY94" fmla="*/ 0 h 60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607302" h="606439">
                <a:moveTo>
                  <a:pt x="181152" y="307524"/>
                </a:moveTo>
                <a:cubicBezTo>
                  <a:pt x="184827" y="307524"/>
                  <a:pt x="188502" y="309029"/>
                  <a:pt x="191140" y="311663"/>
                </a:cubicBezTo>
                <a:lnTo>
                  <a:pt x="267459" y="387946"/>
                </a:lnTo>
                <a:cubicBezTo>
                  <a:pt x="273018" y="393401"/>
                  <a:pt x="273018" y="402337"/>
                  <a:pt x="267459" y="407886"/>
                </a:cubicBezTo>
                <a:lnTo>
                  <a:pt x="260675" y="414753"/>
                </a:lnTo>
                <a:cubicBezTo>
                  <a:pt x="256906" y="418515"/>
                  <a:pt x="251441" y="419832"/>
                  <a:pt x="246448" y="418327"/>
                </a:cubicBezTo>
                <a:lnTo>
                  <a:pt x="145820" y="387475"/>
                </a:lnTo>
                <a:cubicBezTo>
                  <a:pt x="159105" y="399609"/>
                  <a:pt x="172955" y="412966"/>
                  <a:pt x="188690" y="428580"/>
                </a:cubicBezTo>
                <a:lnTo>
                  <a:pt x="207723" y="447580"/>
                </a:lnTo>
                <a:cubicBezTo>
                  <a:pt x="210361" y="450213"/>
                  <a:pt x="211869" y="453882"/>
                  <a:pt x="211869" y="457550"/>
                </a:cubicBezTo>
                <a:cubicBezTo>
                  <a:pt x="211869" y="461312"/>
                  <a:pt x="210361" y="464981"/>
                  <a:pt x="207723" y="467615"/>
                </a:cubicBezTo>
                <a:cubicBezTo>
                  <a:pt x="202164" y="473070"/>
                  <a:pt x="193213" y="473070"/>
                  <a:pt x="187654" y="467615"/>
                </a:cubicBezTo>
                <a:lnTo>
                  <a:pt x="111335" y="391332"/>
                </a:lnTo>
                <a:cubicBezTo>
                  <a:pt x="108697" y="388698"/>
                  <a:pt x="107189" y="385124"/>
                  <a:pt x="107189" y="381361"/>
                </a:cubicBezTo>
                <a:cubicBezTo>
                  <a:pt x="107189" y="377599"/>
                  <a:pt x="108697" y="374025"/>
                  <a:pt x="111335" y="371391"/>
                </a:cubicBezTo>
                <a:lnTo>
                  <a:pt x="120757" y="361985"/>
                </a:lnTo>
                <a:cubicBezTo>
                  <a:pt x="124431" y="358222"/>
                  <a:pt x="129896" y="356906"/>
                  <a:pt x="134890" y="358411"/>
                </a:cubicBezTo>
                <a:lnTo>
                  <a:pt x="231278" y="388040"/>
                </a:lnTo>
                <a:cubicBezTo>
                  <a:pt x="217145" y="376752"/>
                  <a:pt x="203671" y="364242"/>
                  <a:pt x="189256" y="349851"/>
                </a:cubicBezTo>
                <a:lnTo>
                  <a:pt x="171071" y="331697"/>
                </a:lnTo>
                <a:cubicBezTo>
                  <a:pt x="165606" y="326148"/>
                  <a:pt x="165606" y="317212"/>
                  <a:pt x="171071" y="311757"/>
                </a:cubicBezTo>
                <a:cubicBezTo>
                  <a:pt x="173803" y="309029"/>
                  <a:pt x="177384" y="307524"/>
                  <a:pt x="181152" y="307524"/>
                </a:cubicBezTo>
                <a:close/>
                <a:moveTo>
                  <a:pt x="259333" y="228773"/>
                </a:moveTo>
                <a:cubicBezTo>
                  <a:pt x="262723" y="228773"/>
                  <a:pt x="265925" y="230090"/>
                  <a:pt x="268280" y="232441"/>
                </a:cubicBezTo>
                <a:cubicBezTo>
                  <a:pt x="273271" y="237425"/>
                  <a:pt x="273271" y="245418"/>
                  <a:pt x="268280" y="250309"/>
                </a:cubicBezTo>
                <a:lnTo>
                  <a:pt x="239650" y="278897"/>
                </a:lnTo>
                <a:lnTo>
                  <a:pt x="259710" y="298928"/>
                </a:lnTo>
                <a:lnTo>
                  <a:pt x="286268" y="272314"/>
                </a:lnTo>
                <a:cubicBezTo>
                  <a:pt x="288528" y="269963"/>
                  <a:pt x="291730" y="268647"/>
                  <a:pt x="295120" y="268647"/>
                </a:cubicBezTo>
                <a:cubicBezTo>
                  <a:pt x="298416" y="268647"/>
                  <a:pt x="301618" y="269963"/>
                  <a:pt x="303973" y="272314"/>
                </a:cubicBezTo>
                <a:cubicBezTo>
                  <a:pt x="308870" y="277299"/>
                  <a:pt x="308870" y="285198"/>
                  <a:pt x="303973" y="290088"/>
                </a:cubicBezTo>
                <a:lnTo>
                  <a:pt x="277415" y="316608"/>
                </a:lnTo>
                <a:lnTo>
                  <a:pt x="300300" y="339366"/>
                </a:lnTo>
                <a:lnTo>
                  <a:pt x="330908" y="308803"/>
                </a:lnTo>
                <a:cubicBezTo>
                  <a:pt x="335805" y="303913"/>
                  <a:pt x="343810" y="303913"/>
                  <a:pt x="348801" y="308803"/>
                </a:cubicBezTo>
                <a:cubicBezTo>
                  <a:pt x="351156" y="311154"/>
                  <a:pt x="352474" y="314351"/>
                  <a:pt x="352474" y="317737"/>
                </a:cubicBezTo>
                <a:cubicBezTo>
                  <a:pt x="352474" y="321028"/>
                  <a:pt x="351156" y="324226"/>
                  <a:pt x="348801" y="326577"/>
                </a:cubicBezTo>
                <a:lnTo>
                  <a:pt x="306233" y="369084"/>
                </a:lnTo>
                <a:cubicBezTo>
                  <a:pt x="300677" y="374632"/>
                  <a:pt x="291730" y="374632"/>
                  <a:pt x="286268" y="369084"/>
                </a:cubicBezTo>
                <a:lnTo>
                  <a:pt x="209984" y="292910"/>
                </a:lnTo>
                <a:cubicBezTo>
                  <a:pt x="204428" y="287455"/>
                  <a:pt x="204428" y="278427"/>
                  <a:pt x="209984" y="272973"/>
                </a:cubicBezTo>
                <a:lnTo>
                  <a:pt x="250480" y="232441"/>
                </a:lnTo>
                <a:cubicBezTo>
                  <a:pt x="252835" y="230090"/>
                  <a:pt x="256037" y="228773"/>
                  <a:pt x="259333" y="228773"/>
                </a:cubicBezTo>
                <a:close/>
                <a:moveTo>
                  <a:pt x="391704" y="99638"/>
                </a:moveTo>
                <a:cubicBezTo>
                  <a:pt x="396226" y="100203"/>
                  <a:pt x="400278" y="102837"/>
                  <a:pt x="402633" y="106787"/>
                </a:cubicBezTo>
                <a:lnTo>
                  <a:pt x="458506" y="201415"/>
                </a:lnTo>
                <a:cubicBezTo>
                  <a:pt x="461992" y="207247"/>
                  <a:pt x="461050" y="214678"/>
                  <a:pt x="456245" y="219475"/>
                </a:cubicBezTo>
                <a:lnTo>
                  <a:pt x="449366" y="226247"/>
                </a:lnTo>
                <a:cubicBezTo>
                  <a:pt x="444373" y="231233"/>
                  <a:pt x="436552" y="231985"/>
                  <a:pt x="430617" y="228129"/>
                </a:cubicBezTo>
                <a:lnTo>
                  <a:pt x="391138" y="201603"/>
                </a:lnTo>
                <a:cubicBezTo>
                  <a:pt x="379643" y="193796"/>
                  <a:pt x="368996" y="186365"/>
                  <a:pt x="356842" y="176488"/>
                </a:cubicBezTo>
                <a:lnTo>
                  <a:pt x="356559" y="176864"/>
                </a:lnTo>
                <a:cubicBezTo>
                  <a:pt x="365699" y="189375"/>
                  <a:pt x="373331" y="200004"/>
                  <a:pt x="380774" y="212044"/>
                </a:cubicBezTo>
                <a:lnTo>
                  <a:pt x="406590" y="252491"/>
                </a:lnTo>
                <a:cubicBezTo>
                  <a:pt x="410359" y="258417"/>
                  <a:pt x="409511" y="266036"/>
                  <a:pt x="404612" y="271021"/>
                </a:cubicBezTo>
                <a:lnTo>
                  <a:pt x="397451" y="278076"/>
                </a:lnTo>
                <a:cubicBezTo>
                  <a:pt x="392646" y="282967"/>
                  <a:pt x="385108" y="283814"/>
                  <a:pt x="379172" y="280240"/>
                </a:cubicBezTo>
                <a:lnTo>
                  <a:pt x="286931" y="223426"/>
                </a:lnTo>
                <a:cubicBezTo>
                  <a:pt x="282785" y="220980"/>
                  <a:pt x="280052" y="216653"/>
                  <a:pt x="279487" y="211950"/>
                </a:cubicBezTo>
                <a:cubicBezTo>
                  <a:pt x="279016" y="207153"/>
                  <a:pt x="280618" y="202449"/>
                  <a:pt x="284010" y="198969"/>
                </a:cubicBezTo>
                <a:cubicBezTo>
                  <a:pt x="289380" y="193607"/>
                  <a:pt x="297860" y="192855"/>
                  <a:pt x="304079" y="197182"/>
                </a:cubicBezTo>
                <a:lnTo>
                  <a:pt x="340259" y="222203"/>
                </a:lnTo>
                <a:cubicBezTo>
                  <a:pt x="353921" y="231421"/>
                  <a:pt x="368337" y="241862"/>
                  <a:pt x="379643" y="250045"/>
                </a:cubicBezTo>
                <a:lnTo>
                  <a:pt x="379926" y="249763"/>
                </a:lnTo>
                <a:cubicBezTo>
                  <a:pt x="370975" y="237723"/>
                  <a:pt x="361742" y="223896"/>
                  <a:pt x="352319" y="209598"/>
                </a:cubicBezTo>
                <a:lnTo>
                  <a:pt x="327634" y="172161"/>
                </a:lnTo>
                <a:cubicBezTo>
                  <a:pt x="323771" y="166235"/>
                  <a:pt x="324619" y="158522"/>
                  <a:pt x="329612" y="153537"/>
                </a:cubicBezTo>
                <a:lnTo>
                  <a:pt x="335454" y="147705"/>
                </a:lnTo>
                <a:cubicBezTo>
                  <a:pt x="340448" y="142625"/>
                  <a:pt x="348456" y="141873"/>
                  <a:pt x="354298" y="145917"/>
                </a:cubicBezTo>
                <a:lnTo>
                  <a:pt x="392457" y="171785"/>
                </a:lnTo>
                <a:cubicBezTo>
                  <a:pt x="405931" y="180909"/>
                  <a:pt x="417803" y="189563"/>
                  <a:pt x="429957" y="198969"/>
                </a:cubicBezTo>
                <a:lnTo>
                  <a:pt x="430240" y="198593"/>
                </a:lnTo>
                <a:cubicBezTo>
                  <a:pt x="420912" y="186553"/>
                  <a:pt x="411773" y="173102"/>
                  <a:pt x="402350" y="159651"/>
                </a:cubicBezTo>
                <a:lnTo>
                  <a:pt x="377476" y="122496"/>
                </a:lnTo>
                <a:cubicBezTo>
                  <a:pt x="373613" y="116664"/>
                  <a:pt x="374367" y="108857"/>
                  <a:pt x="379361" y="103871"/>
                </a:cubicBezTo>
                <a:cubicBezTo>
                  <a:pt x="382564" y="100579"/>
                  <a:pt x="387181" y="99074"/>
                  <a:pt x="391704" y="99638"/>
                </a:cubicBezTo>
                <a:close/>
                <a:moveTo>
                  <a:pt x="303806" y="60766"/>
                </a:moveTo>
                <a:cubicBezTo>
                  <a:pt x="238994" y="60766"/>
                  <a:pt x="177950" y="86070"/>
                  <a:pt x="132073" y="131880"/>
                </a:cubicBezTo>
                <a:cubicBezTo>
                  <a:pt x="86196" y="177689"/>
                  <a:pt x="60855" y="238550"/>
                  <a:pt x="60855" y="303361"/>
                </a:cubicBezTo>
                <a:cubicBezTo>
                  <a:pt x="60855" y="368172"/>
                  <a:pt x="86196" y="429126"/>
                  <a:pt x="132073" y="474936"/>
                </a:cubicBezTo>
                <a:cubicBezTo>
                  <a:pt x="176820" y="519617"/>
                  <a:pt x="236262" y="544544"/>
                  <a:pt x="299755" y="545485"/>
                </a:cubicBezTo>
                <a:cubicBezTo>
                  <a:pt x="310871" y="414170"/>
                  <a:pt x="414966" y="309287"/>
                  <a:pt x="546191" y="297058"/>
                </a:cubicBezTo>
                <a:cubicBezTo>
                  <a:pt x="544778" y="234505"/>
                  <a:pt x="520097" y="176278"/>
                  <a:pt x="475633" y="131880"/>
                </a:cubicBezTo>
                <a:cubicBezTo>
                  <a:pt x="429756" y="86070"/>
                  <a:pt x="368712" y="60766"/>
                  <a:pt x="303806" y="60766"/>
                </a:cubicBezTo>
                <a:close/>
                <a:moveTo>
                  <a:pt x="303806" y="0"/>
                </a:moveTo>
                <a:cubicBezTo>
                  <a:pt x="385009" y="0"/>
                  <a:pt x="461314" y="31606"/>
                  <a:pt x="518684" y="88892"/>
                </a:cubicBezTo>
                <a:cubicBezTo>
                  <a:pt x="578314" y="148341"/>
                  <a:pt x="610532" y="231024"/>
                  <a:pt x="607046" y="315589"/>
                </a:cubicBezTo>
                <a:cubicBezTo>
                  <a:pt x="606764" y="323208"/>
                  <a:pt x="603561" y="330451"/>
                  <a:pt x="598191" y="335907"/>
                </a:cubicBezTo>
                <a:lnTo>
                  <a:pt x="336400" y="597315"/>
                </a:lnTo>
                <a:cubicBezTo>
                  <a:pt x="330936" y="602770"/>
                  <a:pt x="323683" y="605875"/>
                  <a:pt x="316052" y="606251"/>
                </a:cubicBezTo>
                <a:cubicBezTo>
                  <a:pt x="311907" y="606345"/>
                  <a:pt x="307857" y="606439"/>
                  <a:pt x="303712" y="606439"/>
                </a:cubicBezTo>
                <a:cubicBezTo>
                  <a:pt x="222508" y="606439"/>
                  <a:pt x="146204" y="575021"/>
                  <a:pt x="89022" y="517924"/>
                </a:cubicBezTo>
                <a:cubicBezTo>
                  <a:pt x="31652" y="460638"/>
                  <a:pt x="0" y="384445"/>
                  <a:pt x="0" y="303361"/>
                </a:cubicBezTo>
                <a:cubicBezTo>
                  <a:pt x="0" y="222370"/>
                  <a:pt x="31652" y="146178"/>
                  <a:pt x="89022" y="88892"/>
                </a:cubicBezTo>
                <a:cubicBezTo>
                  <a:pt x="146392" y="31606"/>
                  <a:pt x="222697" y="0"/>
                  <a:pt x="3038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45BF1893-EE81-4F83-94C3-19468FFC3DF0}"/>
              </a:ext>
            </a:extLst>
          </p:cNvPr>
          <p:cNvGrpSpPr/>
          <p:nvPr/>
        </p:nvGrpSpPr>
        <p:grpSpPr>
          <a:xfrm>
            <a:off x="1317125" y="1728311"/>
            <a:ext cx="9557750" cy="2217042"/>
            <a:chOff x="207947" y="186854"/>
            <a:chExt cx="9928891" cy="3094211"/>
          </a:xfrm>
          <a:solidFill>
            <a:srgbClr val="128794"/>
          </a:solidFill>
        </p:grpSpPr>
        <p:sp>
          <p:nvSpPr>
            <p:cNvPr id="34" name="圆角矩形 93">
              <a:extLst>
                <a:ext uri="{FF2B5EF4-FFF2-40B4-BE49-F238E27FC236}">
                  <a16:creationId xmlns:a16="http://schemas.microsoft.com/office/drawing/2014/main" id="{CDB22C73-0E5B-42FC-8D44-020B8ED4BAB7}"/>
                </a:ext>
              </a:extLst>
            </p:cNvPr>
            <p:cNvSpPr/>
            <p:nvPr/>
          </p:nvSpPr>
          <p:spPr>
            <a:xfrm>
              <a:off x="207947" y="1993489"/>
              <a:ext cx="9928891" cy="128757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824683E8-D870-4282-BFD8-56B46E717DEA}"/>
                </a:ext>
              </a:extLst>
            </p:cNvPr>
            <p:cNvSpPr txBox="1"/>
            <p:nvPr/>
          </p:nvSpPr>
          <p:spPr>
            <a:xfrm>
              <a:off x="1471856" y="186854"/>
              <a:ext cx="8377863" cy="10309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2009</a:t>
              </a:r>
              <a:r>
                <a:rPr kumimoji="1" lang="zh-CN" altLang="en-US" sz="14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kumimoji="1" lang="en-US" altLang="zh-CN" sz="14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-2011</a:t>
              </a:r>
              <a:r>
                <a:rPr kumimoji="1" lang="zh-CN" altLang="en-US" sz="14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三年连续荣获有医药界的诺比尔奖美誉的</a:t>
              </a:r>
              <a:r>
                <a:rPr kumimoji="1" lang="zh-CN" altLang="en-US" sz="1400" b="1" spc="300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盖伦奖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kumimoji="1" lang="zh-CN" altLang="en-US" sz="1400" b="1" spc="300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kumimoji="1" lang="en-US" altLang="zh-CN" sz="1400" b="1" spc="300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Prix </a:t>
              </a:r>
              <a:r>
                <a:rPr kumimoji="1" lang="en-US" altLang="zh-CN" sz="1400" b="1" spc="300" dirty="0" err="1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Galien</a:t>
              </a:r>
              <a:r>
                <a:rPr kumimoji="1" lang="en-US" altLang="zh-CN" sz="1400" b="1" spc="300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Award</a:t>
              </a:r>
              <a:r>
                <a:rPr kumimoji="1" lang="zh-CN" altLang="en-US" sz="1400" b="1" spc="300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kumimoji="1" lang="en-US" altLang="zh-CN" sz="1400" b="1" spc="3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kumimoji="1" lang="zh-CN" altLang="en-US" sz="14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被评为</a:t>
              </a:r>
              <a:r>
                <a:rPr kumimoji="1" lang="en-US" altLang="zh-CN" sz="14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kumimoji="1" lang="zh-CN" altLang="en-US" sz="1400" b="1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“最佳生物技术产品” 等</a:t>
              </a:r>
              <a:r>
                <a:rPr kumimoji="1" lang="zh-CN" altLang="en-US" sz="14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奖项</a:t>
              </a:r>
              <a:r>
                <a:rPr kumimoji="1" lang="en-US" altLang="zh-CN" sz="1400" b="1" spc="300" baseline="30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kumimoji="1" lang="zh-CN" altLang="en-US" sz="1400" b="1" spc="300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6" name="直线连接符 95">
              <a:extLst>
                <a:ext uri="{FF2B5EF4-FFF2-40B4-BE49-F238E27FC236}">
                  <a16:creationId xmlns:a16="http://schemas.microsoft.com/office/drawing/2014/main" id="{5DD2DA53-C713-47EB-B1F5-C7734C2F03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52260" y="2194320"/>
              <a:ext cx="0" cy="866262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7" name="new-label_68953">
            <a:extLst>
              <a:ext uri="{FF2B5EF4-FFF2-40B4-BE49-F238E27FC236}">
                <a16:creationId xmlns:a16="http://schemas.microsoft.com/office/drawing/2014/main" id="{203AA3FA-A1F8-4B0F-B56E-869DDC1BC017}"/>
              </a:ext>
            </a:extLst>
          </p:cNvPr>
          <p:cNvSpPr>
            <a:spLocks noChangeAspect="1"/>
          </p:cNvSpPr>
          <p:nvPr/>
        </p:nvSpPr>
        <p:spPr>
          <a:xfrm>
            <a:off x="1848286" y="3145267"/>
            <a:ext cx="685503" cy="663526"/>
          </a:xfrm>
          <a:custGeom>
            <a:avLst/>
            <a:gdLst>
              <a:gd name="connsiteX0" fmla="*/ 181152 w 607302"/>
              <a:gd name="connsiteY0" fmla="*/ 307524 h 606439"/>
              <a:gd name="connsiteX1" fmla="*/ 191140 w 607302"/>
              <a:gd name="connsiteY1" fmla="*/ 311663 h 606439"/>
              <a:gd name="connsiteX2" fmla="*/ 267459 w 607302"/>
              <a:gd name="connsiteY2" fmla="*/ 387946 h 606439"/>
              <a:gd name="connsiteX3" fmla="*/ 267459 w 607302"/>
              <a:gd name="connsiteY3" fmla="*/ 407886 h 606439"/>
              <a:gd name="connsiteX4" fmla="*/ 260675 w 607302"/>
              <a:gd name="connsiteY4" fmla="*/ 414753 h 606439"/>
              <a:gd name="connsiteX5" fmla="*/ 246448 w 607302"/>
              <a:gd name="connsiteY5" fmla="*/ 418327 h 606439"/>
              <a:gd name="connsiteX6" fmla="*/ 145820 w 607302"/>
              <a:gd name="connsiteY6" fmla="*/ 387475 h 606439"/>
              <a:gd name="connsiteX7" fmla="*/ 188690 w 607302"/>
              <a:gd name="connsiteY7" fmla="*/ 428580 h 606439"/>
              <a:gd name="connsiteX8" fmla="*/ 207723 w 607302"/>
              <a:gd name="connsiteY8" fmla="*/ 447580 h 606439"/>
              <a:gd name="connsiteX9" fmla="*/ 211869 w 607302"/>
              <a:gd name="connsiteY9" fmla="*/ 457550 h 606439"/>
              <a:gd name="connsiteX10" fmla="*/ 207723 w 607302"/>
              <a:gd name="connsiteY10" fmla="*/ 467615 h 606439"/>
              <a:gd name="connsiteX11" fmla="*/ 187654 w 607302"/>
              <a:gd name="connsiteY11" fmla="*/ 467615 h 606439"/>
              <a:gd name="connsiteX12" fmla="*/ 111335 w 607302"/>
              <a:gd name="connsiteY12" fmla="*/ 391332 h 606439"/>
              <a:gd name="connsiteX13" fmla="*/ 107189 w 607302"/>
              <a:gd name="connsiteY13" fmla="*/ 381361 h 606439"/>
              <a:gd name="connsiteX14" fmla="*/ 111335 w 607302"/>
              <a:gd name="connsiteY14" fmla="*/ 371391 h 606439"/>
              <a:gd name="connsiteX15" fmla="*/ 120757 w 607302"/>
              <a:gd name="connsiteY15" fmla="*/ 361985 h 606439"/>
              <a:gd name="connsiteX16" fmla="*/ 134890 w 607302"/>
              <a:gd name="connsiteY16" fmla="*/ 358411 h 606439"/>
              <a:gd name="connsiteX17" fmla="*/ 231278 w 607302"/>
              <a:gd name="connsiteY17" fmla="*/ 388040 h 606439"/>
              <a:gd name="connsiteX18" fmla="*/ 189256 w 607302"/>
              <a:gd name="connsiteY18" fmla="*/ 349851 h 606439"/>
              <a:gd name="connsiteX19" fmla="*/ 171071 w 607302"/>
              <a:gd name="connsiteY19" fmla="*/ 331697 h 606439"/>
              <a:gd name="connsiteX20" fmla="*/ 171071 w 607302"/>
              <a:gd name="connsiteY20" fmla="*/ 311757 h 606439"/>
              <a:gd name="connsiteX21" fmla="*/ 181152 w 607302"/>
              <a:gd name="connsiteY21" fmla="*/ 307524 h 606439"/>
              <a:gd name="connsiteX22" fmla="*/ 259333 w 607302"/>
              <a:gd name="connsiteY22" fmla="*/ 228773 h 606439"/>
              <a:gd name="connsiteX23" fmla="*/ 268280 w 607302"/>
              <a:gd name="connsiteY23" fmla="*/ 232441 h 606439"/>
              <a:gd name="connsiteX24" fmla="*/ 268280 w 607302"/>
              <a:gd name="connsiteY24" fmla="*/ 250309 h 606439"/>
              <a:gd name="connsiteX25" fmla="*/ 239650 w 607302"/>
              <a:gd name="connsiteY25" fmla="*/ 278897 h 606439"/>
              <a:gd name="connsiteX26" fmla="*/ 259710 w 607302"/>
              <a:gd name="connsiteY26" fmla="*/ 298928 h 606439"/>
              <a:gd name="connsiteX27" fmla="*/ 286268 w 607302"/>
              <a:gd name="connsiteY27" fmla="*/ 272314 h 606439"/>
              <a:gd name="connsiteX28" fmla="*/ 295120 w 607302"/>
              <a:gd name="connsiteY28" fmla="*/ 268647 h 606439"/>
              <a:gd name="connsiteX29" fmla="*/ 303973 w 607302"/>
              <a:gd name="connsiteY29" fmla="*/ 272314 h 606439"/>
              <a:gd name="connsiteX30" fmla="*/ 303973 w 607302"/>
              <a:gd name="connsiteY30" fmla="*/ 290088 h 606439"/>
              <a:gd name="connsiteX31" fmla="*/ 277415 w 607302"/>
              <a:gd name="connsiteY31" fmla="*/ 316608 h 606439"/>
              <a:gd name="connsiteX32" fmla="*/ 300300 w 607302"/>
              <a:gd name="connsiteY32" fmla="*/ 339366 h 606439"/>
              <a:gd name="connsiteX33" fmla="*/ 330908 w 607302"/>
              <a:gd name="connsiteY33" fmla="*/ 308803 h 606439"/>
              <a:gd name="connsiteX34" fmla="*/ 348801 w 607302"/>
              <a:gd name="connsiteY34" fmla="*/ 308803 h 606439"/>
              <a:gd name="connsiteX35" fmla="*/ 352474 w 607302"/>
              <a:gd name="connsiteY35" fmla="*/ 317737 h 606439"/>
              <a:gd name="connsiteX36" fmla="*/ 348801 w 607302"/>
              <a:gd name="connsiteY36" fmla="*/ 326577 h 606439"/>
              <a:gd name="connsiteX37" fmla="*/ 306233 w 607302"/>
              <a:gd name="connsiteY37" fmla="*/ 369084 h 606439"/>
              <a:gd name="connsiteX38" fmla="*/ 286268 w 607302"/>
              <a:gd name="connsiteY38" fmla="*/ 369084 h 606439"/>
              <a:gd name="connsiteX39" fmla="*/ 209984 w 607302"/>
              <a:gd name="connsiteY39" fmla="*/ 292910 h 606439"/>
              <a:gd name="connsiteX40" fmla="*/ 209984 w 607302"/>
              <a:gd name="connsiteY40" fmla="*/ 272973 h 606439"/>
              <a:gd name="connsiteX41" fmla="*/ 250480 w 607302"/>
              <a:gd name="connsiteY41" fmla="*/ 232441 h 606439"/>
              <a:gd name="connsiteX42" fmla="*/ 259333 w 607302"/>
              <a:gd name="connsiteY42" fmla="*/ 228773 h 606439"/>
              <a:gd name="connsiteX43" fmla="*/ 391704 w 607302"/>
              <a:gd name="connsiteY43" fmla="*/ 99638 h 606439"/>
              <a:gd name="connsiteX44" fmla="*/ 402633 w 607302"/>
              <a:gd name="connsiteY44" fmla="*/ 106787 h 606439"/>
              <a:gd name="connsiteX45" fmla="*/ 458506 w 607302"/>
              <a:gd name="connsiteY45" fmla="*/ 201415 h 606439"/>
              <a:gd name="connsiteX46" fmla="*/ 456245 w 607302"/>
              <a:gd name="connsiteY46" fmla="*/ 219475 h 606439"/>
              <a:gd name="connsiteX47" fmla="*/ 449366 w 607302"/>
              <a:gd name="connsiteY47" fmla="*/ 226247 h 606439"/>
              <a:gd name="connsiteX48" fmla="*/ 430617 w 607302"/>
              <a:gd name="connsiteY48" fmla="*/ 228129 h 606439"/>
              <a:gd name="connsiteX49" fmla="*/ 391138 w 607302"/>
              <a:gd name="connsiteY49" fmla="*/ 201603 h 606439"/>
              <a:gd name="connsiteX50" fmla="*/ 356842 w 607302"/>
              <a:gd name="connsiteY50" fmla="*/ 176488 h 606439"/>
              <a:gd name="connsiteX51" fmla="*/ 356559 w 607302"/>
              <a:gd name="connsiteY51" fmla="*/ 176864 h 606439"/>
              <a:gd name="connsiteX52" fmla="*/ 380774 w 607302"/>
              <a:gd name="connsiteY52" fmla="*/ 212044 h 606439"/>
              <a:gd name="connsiteX53" fmla="*/ 406590 w 607302"/>
              <a:gd name="connsiteY53" fmla="*/ 252491 h 606439"/>
              <a:gd name="connsiteX54" fmla="*/ 404612 w 607302"/>
              <a:gd name="connsiteY54" fmla="*/ 271021 h 606439"/>
              <a:gd name="connsiteX55" fmla="*/ 397451 w 607302"/>
              <a:gd name="connsiteY55" fmla="*/ 278076 h 606439"/>
              <a:gd name="connsiteX56" fmla="*/ 379172 w 607302"/>
              <a:gd name="connsiteY56" fmla="*/ 280240 h 606439"/>
              <a:gd name="connsiteX57" fmla="*/ 286931 w 607302"/>
              <a:gd name="connsiteY57" fmla="*/ 223426 h 606439"/>
              <a:gd name="connsiteX58" fmla="*/ 279487 w 607302"/>
              <a:gd name="connsiteY58" fmla="*/ 211950 h 606439"/>
              <a:gd name="connsiteX59" fmla="*/ 284010 w 607302"/>
              <a:gd name="connsiteY59" fmla="*/ 198969 h 606439"/>
              <a:gd name="connsiteX60" fmla="*/ 304079 w 607302"/>
              <a:gd name="connsiteY60" fmla="*/ 197182 h 606439"/>
              <a:gd name="connsiteX61" fmla="*/ 340259 w 607302"/>
              <a:gd name="connsiteY61" fmla="*/ 222203 h 606439"/>
              <a:gd name="connsiteX62" fmla="*/ 379643 w 607302"/>
              <a:gd name="connsiteY62" fmla="*/ 250045 h 606439"/>
              <a:gd name="connsiteX63" fmla="*/ 379926 w 607302"/>
              <a:gd name="connsiteY63" fmla="*/ 249763 h 606439"/>
              <a:gd name="connsiteX64" fmla="*/ 352319 w 607302"/>
              <a:gd name="connsiteY64" fmla="*/ 209598 h 606439"/>
              <a:gd name="connsiteX65" fmla="*/ 327634 w 607302"/>
              <a:gd name="connsiteY65" fmla="*/ 172161 h 606439"/>
              <a:gd name="connsiteX66" fmla="*/ 329612 w 607302"/>
              <a:gd name="connsiteY66" fmla="*/ 153537 h 606439"/>
              <a:gd name="connsiteX67" fmla="*/ 335454 w 607302"/>
              <a:gd name="connsiteY67" fmla="*/ 147705 h 606439"/>
              <a:gd name="connsiteX68" fmla="*/ 354298 w 607302"/>
              <a:gd name="connsiteY68" fmla="*/ 145917 h 606439"/>
              <a:gd name="connsiteX69" fmla="*/ 392457 w 607302"/>
              <a:gd name="connsiteY69" fmla="*/ 171785 h 606439"/>
              <a:gd name="connsiteX70" fmla="*/ 429957 w 607302"/>
              <a:gd name="connsiteY70" fmla="*/ 198969 h 606439"/>
              <a:gd name="connsiteX71" fmla="*/ 430240 w 607302"/>
              <a:gd name="connsiteY71" fmla="*/ 198593 h 606439"/>
              <a:gd name="connsiteX72" fmla="*/ 402350 w 607302"/>
              <a:gd name="connsiteY72" fmla="*/ 159651 h 606439"/>
              <a:gd name="connsiteX73" fmla="*/ 377476 w 607302"/>
              <a:gd name="connsiteY73" fmla="*/ 122496 h 606439"/>
              <a:gd name="connsiteX74" fmla="*/ 379361 w 607302"/>
              <a:gd name="connsiteY74" fmla="*/ 103871 h 606439"/>
              <a:gd name="connsiteX75" fmla="*/ 391704 w 607302"/>
              <a:gd name="connsiteY75" fmla="*/ 99638 h 606439"/>
              <a:gd name="connsiteX76" fmla="*/ 303806 w 607302"/>
              <a:gd name="connsiteY76" fmla="*/ 60766 h 606439"/>
              <a:gd name="connsiteX77" fmla="*/ 132073 w 607302"/>
              <a:gd name="connsiteY77" fmla="*/ 131880 h 606439"/>
              <a:gd name="connsiteX78" fmla="*/ 60855 w 607302"/>
              <a:gd name="connsiteY78" fmla="*/ 303361 h 606439"/>
              <a:gd name="connsiteX79" fmla="*/ 132073 w 607302"/>
              <a:gd name="connsiteY79" fmla="*/ 474936 h 606439"/>
              <a:gd name="connsiteX80" fmla="*/ 299755 w 607302"/>
              <a:gd name="connsiteY80" fmla="*/ 545485 h 606439"/>
              <a:gd name="connsiteX81" fmla="*/ 546191 w 607302"/>
              <a:gd name="connsiteY81" fmla="*/ 297058 h 606439"/>
              <a:gd name="connsiteX82" fmla="*/ 475633 w 607302"/>
              <a:gd name="connsiteY82" fmla="*/ 131880 h 606439"/>
              <a:gd name="connsiteX83" fmla="*/ 303806 w 607302"/>
              <a:gd name="connsiteY83" fmla="*/ 60766 h 606439"/>
              <a:gd name="connsiteX84" fmla="*/ 303806 w 607302"/>
              <a:gd name="connsiteY84" fmla="*/ 0 h 606439"/>
              <a:gd name="connsiteX85" fmla="*/ 518684 w 607302"/>
              <a:gd name="connsiteY85" fmla="*/ 88892 h 606439"/>
              <a:gd name="connsiteX86" fmla="*/ 607046 w 607302"/>
              <a:gd name="connsiteY86" fmla="*/ 315589 h 606439"/>
              <a:gd name="connsiteX87" fmla="*/ 598191 w 607302"/>
              <a:gd name="connsiteY87" fmla="*/ 335907 h 606439"/>
              <a:gd name="connsiteX88" fmla="*/ 336400 w 607302"/>
              <a:gd name="connsiteY88" fmla="*/ 597315 h 606439"/>
              <a:gd name="connsiteX89" fmla="*/ 316052 w 607302"/>
              <a:gd name="connsiteY89" fmla="*/ 606251 h 606439"/>
              <a:gd name="connsiteX90" fmla="*/ 303712 w 607302"/>
              <a:gd name="connsiteY90" fmla="*/ 606439 h 606439"/>
              <a:gd name="connsiteX91" fmla="*/ 89022 w 607302"/>
              <a:gd name="connsiteY91" fmla="*/ 517924 h 606439"/>
              <a:gd name="connsiteX92" fmla="*/ 0 w 607302"/>
              <a:gd name="connsiteY92" fmla="*/ 303361 h 606439"/>
              <a:gd name="connsiteX93" fmla="*/ 89022 w 607302"/>
              <a:gd name="connsiteY93" fmla="*/ 88892 h 606439"/>
              <a:gd name="connsiteX94" fmla="*/ 303806 w 607302"/>
              <a:gd name="connsiteY94" fmla="*/ 0 h 60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607302" h="606439">
                <a:moveTo>
                  <a:pt x="181152" y="307524"/>
                </a:moveTo>
                <a:cubicBezTo>
                  <a:pt x="184827" y="307524"/>
                  <a:pt x="188502" y="309029"/>
                  <a:pt x="191140" y="311663"/>
                </a:cubicBezTo>
                <a:lnTo>
                  <a:pt x="267459" y="387946"/>
                </a:lnTo>
                <a:cubicBezTo>
                  <a:pt x="273018" y="393401"/>
                  <a:pt x="273018" y="402337"/>
                  <a:pt x="267459" y="407886"/>
                </a:cubicBezTo>
                <a:lnTo>
                  <a:pt x="260675" y="414753"/>
                </a:lnTo>
                <a:cubicBezTo>
                  <a:pt x="256906" y="418515"/>
                  <a:pt x="251441" y="419832"/>
                  <a:pt x="246448" y="418327"/>
                </a:cubicBezTo>
                <a:lnTo>
                  <a:pt x="145820" y="387475"/>
                </a:lnTo>
                <a:cubicBezTo>
                  <a:pt x="159105" y="399609"/>
                  <a:pt x="172955" y="412966"/>
                  <a:pt x="188690" y="428580"/>
                </a:cubicBezTo>
                <a:lnTo>
                  <a:pt x="207723" y="447580"/>
                </a:lnTo>
                <a:cubicBezTo>
                  <a:pt x="210361" y="450213"/>
                  <a:pt x="211869" y="453882"/>
                  <a:pt x="211869" y="457550"/>
                </a:cubicBezTo>
                <a:cubicBezTo>
                  <a:pt x="211869" y="461312"/>
                  <a:pt x="210361" y="464981"/>
                  <a:pt x="207723" y="467615"/>
                </a:cubicBezTo>
                <a:cubicBezTo>
                  <a:pt x="202164" y="473070"/>
                  <a:pt x="193213" y="473070"/>
                  <a:pt x="187654" y="467615"/>
                </a:cubicBezTo>
                <a:lnTo>
                  <a:pt x="111335" y="391332"/>
                </a:lnTo>
                <a:cubicBezTo>
                  <a:pt x="108697" y="388698"/>
                  <a:pt x="107189" y="385124"/>
                  <a:pt x="107189" y="381361"/>
                </a:cubicBezTo>
                <a:cubicBezTo>
                  <a:pt x="107189" y="377599"/>
                  <a:pt x="108697" y="374025"/>
                  <a:pt x="111335" y="371391"/>
                </a:cubicBezTo>
                <a:lnTo>
                  <a:pt x="120757" y="361985"/>
                </a:lnTo>
                <a:cubicBezTo>
                  <a:pt x="124431" y="358222"/>
                  <a:pt x="129896" y="356906"/>
                  <a:pt x="134890" y="358411"/>
                </a:cubicBezTo>
                <a:lnTo>
                  <a:pt x="231278" y="388040"/>
                </a:lnTo>
                <a:cubicBezTo>
                  <a:pt x="217145" y="376752"/>
                  <a:pt x="203671" y="364242"/>
                  <a:pt x="189256" y="349851"/>
                </a:cubicBezTo>
                <a:lnTo>
                  <a:pt x="171071" y="331697"/>
                </a:lnTo>
                <a:cubicBezTo>
                  <a:pt x="165606" y="326148"/>
                  <a:pt x="165606" y="317212"/>
                  <a:pt x="171071" y="311757"/>
                </a:cubicBezTo>
                <a:cubicBezTo>
                  <a:pt x="173803" y="309029"/>
                  <a:pt x="177384" y="307524"/>
                  <a:pt x="181152" y="307524"/>
                </a:cubicBezTo>
                <a:close/>
                <a:moveTo>
                  <a:pt x="259333" y="228773"/>
                </a:moveTo>
                <a:cubicBezTo>
                  <a:pt x="262723" y="228773"/>
                  <a:pt x="265925" y="230090"/>
                  <a:pt x="268280" y="232441"/>
                </a:cubicBezTo>
                <a:cubicBezTo>
                  <a:pt x="273271" y="237425"/>
                  <a:pt x="273271" y="245418"/>
                  <a:pt x="268280" y="250309"/>
                </a:cubicBezTo>
                <a:lnTo>
                  <a:pt x="239650" y="278897"/>
                </a:lnTo>
                <a:lnTo>
                  <a:pt x="259710" y="298928"/>
                </a:lnTo>
                <a:lnTo>
                  <a:pt x="286268" y="272314"/>
                </a:lnTo>
                <a:cubicBezTo>
                  <a:pt x="288528" y="269963"/>
                  <a:pt x="291730" y="268647"/>
                  <a:pt x="295120" y="268647"/>
                </a:cubicBezTo>
                <a:cubicBezTo>
                  <a:pt x="298416" y="268647"/>
                  <a:pt x="301618" y="269963"/>
                  <a:pt x="303973" y="272314"/>
                </a:cubicBezTo>
                <a:cubicBezTo>
                  <a:pt x="308870" y="277299"/>
                  <a:pt x="308870" y="285198"/>
                  <a:pt x="303973" y="290088"/>
                </a:cubicBezTo>
                <a:lnTo>
                  <a:pt x="277415" y="316608"/>
                </a:lnTo>
                <a:lnTo>
                  <a:pt x="300300" y="339366"/>
                </a:lnTo>
                <a:lnTo>
                  <a:pt x="330908" y="308803"/>
                </a:lnTo>
                <a:cubicBezTo>
                  <a:pt x="335805" y="303913"/>
                  <a:pt x="343810" y="303913"/>
                  <a:pt x="348801" y="308803"/>
                </a:cubicBezTo>
                <a:cubicBezTo>
                  <a:pt x="351156" y="311154"/>
                  <a:pt x="352474" y="314351"/>
                  <a:pt x="352474" y="317737"/>
                </a:cubicBezTo>
                <a:cubicBezTo>
                  <a:pt x="352474" y="321028"/>
                  <a:pt x="351156" y="324226"/>
                  <a:pt x="348801" y="326577"/>
                </a:cubicBezTo>
                <a:lnTo>
                  <a:pt x="306233" y="369084"/>
                </a:lnTo>
                <a:cubicBezTo>
                  <a:pt x="300677" y="374632"/>
                  <a:pt x="291730" y="374632"/>
                  <a:pt x="286268" y="369084"/>
                </a:cubicBezTo>
                <a:lnTo>
                  <a:pt x="209984" y="292910"/>
                </a:lnTo>
                <a:cubicBezTo>
                  <a:pt x="204428" y="287455"/>
                  <a:pt x="204428" y="278427"/>
                  <a:pt x="209984" y="272973"/>
                </a:cubicBezTo>
                <a:lnTo>
                  <a:pt x="250480" y="232441"/>
                </a:lnTo>
                <a:cubicBezTo>
                  <a:pt x="252835" y="230090"/>
                  <a:pt x="256037" y="228773"/>
                  <a:pt x="259333" y="228773"/>
                </a:cubicBezTo>
                <a:close/>
                <a:moveTo>
                  <a:pt x="391704" y="99638"/>
                </a:moveTo>
                <a:cubicBezTo>
                  <a:pt x="396226" y="100203"/>
                  <a:pt x="400278" y="102837"/>
                  <a:pt x="402633" y="106787"/>
                </a:cubicBezTo>
                <a:lnTo>
                  <a:pt x="458506" y="201415"/>
                </a:lnTo>
                <a:cubicBezTo>
                  <a:pt x="461992" y="207247"/>
                  <a:pt x="461050" y="214678"/>
                  <a:pt x="456245" y="219475"/>
                </a:cubicBezTo>
                <a:lnTo>
                  <a:pt x="449366" y="226247"/>
                </a:lnTo>
                <a:cubicBezTo>
                  <a:pt x="444373" y="231233"/>
                  <a:pt x="436552" y="231985"/>
                  <a:pt x="430617" y="228129"/>
                </a:cubicBezTo>
                <a:lnTo>
                  <a:pt x="391138" y="201603"/>
                </a:lnTo>
                <a:cubicBezTo>
                  <a:pt x="379643" y="193796"/>
                  <a:pt x="368996" y="186365"/>
                  <a:pt x="356842" y="176488"/>
                </a:cubicBezTo>
                <a:lnTo>
                  <a:pt x="356559" y="176864"/>
                </a:lnTo>
                <a:cubicBezTo>
                  <a:pt x="365699" y="189375"/>
                  <a:pt x="373331" y="200004"/>
                  <a:pt x="380774" y="212044"/>
                </a:cubicBezTo>
                <a:lnTo>
                  <a:pt x="406590" y="252491"/>
                </a:lnTo>
                <a:cubicBezTo>
                  <a:pt x="410359" y="258417"/>
                  <a:pt x="409511" y="266036"/>
                  <a:pt x="404612" y="271021"/>
                </a:cubicBezTo>
                <a:lnTo>
                  <a:pt x="397451" y="278076"/>
                </a:lnTo>
                <a:cubicBezTo>
                  <a:pt x="392646" y="282967"/>
                  <a:pt x="385108" y="283814"/>
                  <a:pt x="379172" y="280240"/>
                </a:cubicBezTo>
                <a:lnTo>
                  <a:pt x="286931" y="223426"/>
                </a:lnTo>
                <a:cubicBezTo>
                  <a:pt x="282785" y="220980"/>
                  <a:pt x="280052" y="216653"/>
                  <a:pt x="279487" y="211950"/>
                </a:cubicBezTo>
                <a:cubicBezTo>
                  <a:pt x="279016" y="207153"/>
                  <a:pt x="280618" y="202449"/>
                  <a:pt x="284010" y="198969"/>
                </a:cubicBezTo>
                <a:cubicBezTo>
                  <a:pt x="289380" y="193607"/>
                  <a:pt x="297860" y="192855"/>
                  <a:pt x="304079" y="197182"/>
                </a:cubicBezTo>
                <a:lnTo>
                  <a:pt x="340259" y="222203"/>
                </a:lnTo>
                <a:cubicBezTo>
                  <a:pt x="353921" y="231421"/>
                  <a:pt x="368337" y="241862"/>
                  <a:pt x="379643" y="250045"/>
                </a:cubicBezTo>
                <a:lnTo>
                  <a:pt x="379926" y="249763"/>
                </a:lnTo>
                <a:cubicBezTo>
                  <a:pt x="370975" y="237723"/>
                  <a:pt x="361742" y="223896"/>
                  <a:pt x="352319" y="209598"/>
                </a:cubicBezTo>
                <a:lnTo>
                  <a:pt x="327634" y="172161"/>
                </a:lnTo>
                <a:cubicBezTo>
                  <a:pt x="323771" y="166235"/>
                  <a:pt x="324619" y="158522"/>
                  <a:pt x="329612" y="153537"/>
                </a:cubicBezTo>
                <a:lnTo>
                  <a:pt x="335454" y="147705"/>
                </a:lnTo>
                <a:cubicBezTo>
                  <a:pt x="340448" y="142625"/>
                  <a:pt x="348456" y="141873"/>
                  <a:pt x="354298" y="145917"/>
                </a:cubicBezTo>
                <a:lnTo>
                  <a:pt x="392457" y="171785"/>
                </a:lnTo>
                <a:cubicBezTo>
                  <a:pt x="405931" y="180909"/>
                  <a:pt x="417803" y="189563"/>
                  <a:pt x="429957" y="198969"/>
                </a:cubicBezTo>
                <a:lnTo>
                  <a:pt x="430240" y="198593"/>
                </a:lnTo>
                <a:cubicBezTo>
                  <a:pt x="420912" y="186553"/>
                  <a:pt x="411773" y="173102"/>
                  <a:pt x="402350" y="159651"/>
                </a:cubicBezTo>
                <a:lnTo>
                  <a:pt x="377476" y="122496"/>
                </a:lnTo>
                <a:cubicBezTo>
                  <a:pt x="373613" y="116664"/>
                  <a:pt x="374367" y="108857"/>
                  <a:pt x="379361" y="103871"/>
                </a:cubicBezTo>
                <a:cubicBezTo>
                  <a:pt x="382564" y="100579"/>
                  <a:pt x="387181" y="99074"/>
                  <a:pt x="391704" y="99638"/>
                </a:cubicBezTo>
                <a:close/>
                <a:moveTo>
                  <a:pt x="303806" y="60766"/>
                </a:moveTo>
                <a:cubicBezTo>
                  <a:pt x="238994" y="60766"/>
                  <a:pt x="177950" y="86070"/>
                  <a:pt x="132073" y="131880"/>
                </a:cubicBezTo>
                <a:cubicBezTo>
                  <a:pt x="86196" y="177689"/>
                  <a:pt x="60855" y="238550"/>
                  <a:pt x="60855" y="303361"/>
                </a:cubicBezTo>
                <a:cubicBezTo>
                  <a:pt x="60855" y="368172"/>
                  <a:pt x="86196" y="429126"/>
                  <a:pt x="132073" y="474936"/>
                </a:cubicBezTo>
                <a:cubicBezTo>
                  <a:pt x="176820" y="519617"/>
                  <a:pt x="236262" y="544544"/>
                  <a:pt x="299755" y="545485"/>
                </a:cubicBezTo>
                <a:cubicBezTo>
                  <a:pt x="310871" y="414170"/>
                  <a:pt x="414966" y="309287"/>
                  <a:pt x="546191" y="297058"/>
                </a:cubicBezTo>
                <a:cubicBezTo>
                  <a:pt x="544778" y="234505"/>
                  <a:pt x="520097" y="176278"/>
                  <a:pt x="475633" y="131880"/>
                </a:cubicBezTo>
                <a:cubicBezTo>
                  <a:pt x="429756" y="86070"/>
                  <a:pt x="368712" y="60766"/>
                  <a:pt x="303806" y="60766"/>
                </a:cubicBezTo>
                <a:close/>
                <a:moveTo>
                  <a:pt x="303806" y="0"/>
                </a:moveTo>
                <a:cubicBezTo>
                  <a:pt x="385009" y="0"/>
                  <a:pt x="461314" y="31606"/>
                  <a:pt x="518684" y="88892"/>
                </a:cubicBezTo>
                <a:cubicBezTo>
                  <a:pt x="578314" y="148341"/>
                  <a:pt x="610532" y="231024"/>
                  <a:pt x="607046" y="315589"/>
                </a:cubicBezTo>
                <a:cubicBezTo>
                  <a:pt x="606764" y="323208"/>
                  <a:pt x="603561" y="330451"/>
                  <a:pt x="598191" y="335907"/>
                </a:cubicBezTo>
                <a:lnTo>
                  <a:pt x="336400" y="597315"/>
                </a:lnTo>
                <a:cubicBezTo>
                  <a:pt x="330936" y="602770"/>
                  <a:pt x="323683" y="605875"/>
                  <a:pt x="316052" y="606251"/>
                </a:cubicBezTo>
                <a:cubicBezTo>
                  <a:pt x="311907" y="606345"/>
                  <a:pt x="307857" y="606439"/>
                  <a:pt x="303712" y="606439"/>
                </a:cubicBezTo>
                <a:cubicBezTo>
                  <a:pt x="222508" y="606439"/>
                  <a:pt x="146204" y="575021"/>
                  <a:pt x="89022" y="517924"/>
                </a:cubicBezTo>
                <a:cubicBezTo>
                  <a:pt x="31652" y="460638"/>
                  <a:pt x="0" y="384445"/>
                  <a:pt x="0" y="303361"/>
                </a:cubicBezTo>
                <a:cubicBezTo>
                  <a:pt x="0" y="222370"/>
                  <a:pt x="31652" y="146178"/>
                  <a:pt x="89022" y="88892"/>
                </a:cubicBezTo>
                <a:cubicBezTo>
                  <a:pt x="146392" y="31606"/>
                  <a:pt x="222697" y="0"/>
                  <a:pt x="3038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836C57A7-BF92-41CC-AC9A-DF71009EEEAA}"/>
              </a:ext>
            </a:extLst>
          </p:cNvPr>
          <p:cNvGrpSpPr/>
          <p:nvPr/>
        </p:nvGrpSpPr>
        <p:grpSpPr>
          <a:xfrm>
            <a:off x="1343935" y="4418656"/>
            <a:ext cx="9557750" cy="826107"/>
            <a:chOff x="172415" y="2537093"/>
            <a:chExt cx="9928891" cy="1211706"/>
          </a:xfrm>
          <a:solidFill>
            <a:srgbClr val="128794"/>
          </a:solidFill>
        </p:grpSpPr>
        <p:sp>
          <p:nvSpPr>
            <p:cNvPr id="39" name="圆角矩形 93">
              <a:extLst>
                <a:ext uri="{FF2B5EF4-FFF2-40B4-BE49-F238E27FC236}">
                  <a16:creationId xmlns:a16="http://schemas.microsoft.com/office/drawing/2014/main" id="{17670178-79D7-4F62-A3E8-E18E32ED309B}"/>
                </a:ext>
              </a:extLst>
            </p:cNvPr>
            <p:cNvSpPr/>
            <p:nvPr/>
          </p:nvSpPr>
          <p:spPr>
            <a:xfrm>
              <a:off x="172415" y="2537093"/>
              <a:ext cx="9928891" cy="121170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21B0E550-B861-4F34-A98F-5190A1CF6CD2}"/>
                </a:ext>
              </a:extLst>
            </p:cNvPr>
            <p:cNvSpPr txBox="1"/>
            <p:nvPr/>
          </p:nvSpPr>
          <p:spPr>
            <a:xfrm>
              <a:off x="1960738" y="2865222"/>
              <a:ext cx="7661805" cy="4965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600" b="1" spc="300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首个融合肽体</a:t>
              </a:r>
              <a:r>
                <a:rPr kumimoji="1" lang="en-US" altLang="zh-CN" sz="1600" b="1" spc="300" baseline="30000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kumimoji="1" lang="zh-CN" altLang="en-US" sz="16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，独特</a:t>
              </a:r>
              <a:r>
                <a:rPr kumimoji="1" lang="en-US" altLang="zh-CN" sz="16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Fc</a:t>
              </a:r>
              <a:r>
                <a:rPr kumimoji="1" lang="zh-CN" altLang="en-US" sz="16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结构域</a:t>
              </a:r>
              <a:r>
                <a:rPr kumimoji="1" lang="en-US" altLang="zh-CN" sz="16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kumimoji="1" lang="zh-CN" altLang="en-US" sz="16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半衰期长，仅需</a:t>
              </a:r>
              <a:r>
                <a:rPr kumimoji="1" lang="zh-CN" altLang="en-US" sz="1600" b="1" spc="300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一周注射一次</a:t>
              </a:r>
              <a:r>
                <a:rPr kumimoji="1" lang="en-US" altLang="zh-CN" sz="1600" b="1" spc="300" baseline="30000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  <p:cxnSp>
          <p:nvCxnSpPr>
            <p:cNvPr id="41" name="直线连接符 95">
              <a:extLst>
                <a:ext uri="{FF2B5EF4-FFF2-40B4-BE49-F238E27FC236}">
                  <a16:creationId xmlns:a16="http://schemas.microsoft.com/office/drawing/2014/main" id="{5B21EBAD-85D2-47EB-A6C4-DE8D1CA0E8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09567" y="2685189"/>
              <a:ext cx="0" cy="866263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3" name="new-label_68953">
            <a:extLst>
              <a:ext uri="{FF2B5EF4-FFF2-40B4-BE49-F238E27FC236}">
                <a16:creationId xmlns:a16="http://schemas.microsoft.com/office/drawing/2014/main" id="{D1699F45-3652-4A5A-A0E7-623FFD233F81}"/>
              </a:ext>
            </a:extLst>
          </p:cNvPr>
          <p:cNvSpPr>
            <a:spLocks noChangeAspect="1"/>
          </p:cNvSpPr>
          <p:nvPr/>
        </p:nvSpPr>
        <p:spPr>
          <a:xfrm>
            <a:off x="1848286" y="4489177"/>
            <a:ext cx="685503" cy="670952"/>
          </a:xfrm>
          <a:custGeom>
            <a:avLst/>
            <a:gdLst>
              <a:gd name="connsiteX0" fmla="*/ 181152 w 607302"/>
              <a:gd name="connsiteY0" fmla="*/ 307524 h 606439"/>
              <a:gd name="connsiteX1" fmla="*/ 191140 w 607302"/>
              <a:gd name="connsiteY1" fmla="*/ 311663 h 606439"/>
              <a:gd name="connsiteX2" fmla="*/ 267459 w 607302"/>
              <a:gd name="connsiteY2" fmla="*/ 387946 h 606439"/>
              <a:gd name="connsiteX3" fmla="*/ 267459 w 607302"/>
              <a:gd name="connsiteY3" fmla="*/ 407886 h 606439"/>
              <a:gd name="connsiteX4" fmla="*/ 260675 w 607302"/>
              <a:gd name="connsiteY4" fmla="*/ 414753 h 606439"/>
              <a:gd name="connsiteX5" fmla="*/ 246448 w 607302"/>
              <a:gd name="connsiteY5" fmla="*/ 418327 h 606439"/>
              <a:gd name="connsiteX6" fmla="*/ 145820 w 607302"/>
              <a:gd name="connsiteY6" fmla="*/ 387475 h 606439"/>
              <a:gd name="connsiteX7" fmla="*/ 188690 w 607302"/>
              <a:gd name="connsiteY7" fmla="*/ 428580 h 606439"/>
              <a:gd name="connsiteX8" fmla="*/ 207723 w 607302"/>
              <a:gd name="connsiteY8" fmla="*/ 447580 h 606439"/>
              <a:gd name="connsiteX9" fmla="*/ 211869 w 607302"/>
              <a:gd name="connsiteY9" fmla="*/ 457550 h 606439"/>
              <a:gd name="connsiteX10" fmla="*/ 207723 w 607302"/>
              <a:gd name="connsiteY10" fmla="*/ 467615 h 606439"/>
              <a:gd name="connsiteX11" fmla="*/ 187654 w 607302"/>
              <a:gd name="connsiteY11" fmla="*/ 467615 h 606439"/>
              <a:gd name="connsiteX12" fmla="*/ 111335 w 607302"/>
              <a:gd name="connsiteY12" fmla="*/ 391332 h 606439"/>
              <a:gd name="connsiteX13" fmla="*/ 107189 w 607302"/>
              <a:gd name="connsiteY13" fmla="*/ 381361 h 606439"/>
              <a:gd name="connsiteX14" fmla="*/ 111335 w 607302"/>
              <a:gd name="connsiteY14" fmla="*/ 371391 h 606439"/>
              <a:gd name="connsiteX15" fmla="*/ 120757 w 607302"/>
              <a:gd name="connsiteY15" fmla="*/ 361985 h 606439"/>
              <a:gd name="connsiteX16" fmla="*/ 134890 w 607302"/>
              <a:gd name="connsiteY16" fmla="*/ 358411 h 606439"/>
              <a:gd name="connsiteX17" fmla="*/ 231278 w 607302"/>
              <a:gd name="connsiteY17" fmla="*/ 388040 h 606439"/>
              <a:gd name="connsiteX18" fmla="*/ 189256 w 607302"/>
              <a:gd name="connsiteY18" fmla="*/ 349851 h 606439"/>
              <a:gd name="connsiteX19" fmla="*/ 171071 w 607302"/>
              <a:gd name="connsiteY19" fmla="*/ 331697 h 606439"/>
              <a:gd name="connsiteX20" fmla="*/ 171071 w 607302"/>
              <a:gd name="connsiteY20" fmla="*/ 311757 h 606439"/>
              <a:gd name="connsiteX21" fmla="*/ 181152 w 607302"/>
              <a:gd name="connsiteY21" fmla="*/ 307524 h 606439"/>
              <a:gd name="connsiteX22" fmla="*/ 259333 w 607302"/>
              <a:gd name="connsiteY22" fmla="*/ 228773 h 606439"/>
              <a:gd name="connsiteX23" fmla="*/ 268280 w 607302"/>
              <a:gd name="connsiteY23" fmla="*/ 232441 h 606439"/>
              <a:gd name="connsiteX24" fmla="*/ 268280 w 607302"/>
              <a:gd name="connsiteY24" fmla="*/ 250309 h 606439"/>
              <a:gd name="connsiteX25" fmla="*/ 239650 w 607302"/>
              <a:gd name="connsiteY25" fmla="*/ 278897 h 606439"/>
              <a:gd name="connsiteX26" fmla="*/ 259710 w 607302"/>
              <a:gd name="connsiteY26" fmla="*/ 298928 h 606439"/>
              <a:gd name="connsiteX27" fmla="*/ 286268 w 607302"/>
              <a:gd name="connsiteY27" fmla="*/ 272314 h 606439"/>
              <a:gd name="connsiteX28" fmla="*/ 295120 w 607302"/>
              <a:gd name="connsiteY28" fmla="*/ 268647 h 606439"/>
              <a:gd name="connsiteX29" fmla="*/ 303973 w 607302"/>
              <a:gd name="connsiteY29" fmla="*/ 272314 h 606439"/>
              <a:gd name="connsiteX30" fmla="*/ 303973 w 607302"/>
              <a:gd name="connsiteY30" fmla="*/ 290088 h 606439"/>
              <a:gd name="connsiteX31" fmla="*/ 277415 w 607302"/>
              <a:gd name="connsiteY31" fmla="*/ 316608 h 606439"/>
              <a:gd name="connsiteX32" fmla="*/ 300300 w 607302"/>
              <a:gd name="connsiteY32" fmla="*/ 339366 h 606439"/>
              <a:gd name="connsiteX33" fmla="*/ 330908 w 607302"/>
              <a:gd name="connsiteY33" fmla="*/ 308803 h 606439"/>
              <a:gd name="connsiteX34" fmla="*/ 348801 w 607302"/>
              <a:gd name="connsiteY34" fmla="*/ 308803 h 606439"/>
              <a:gd name="connsiteX35" fmla="*/ 352474 w 607302"/>
              <a:gd name="connsiteY35" fmla="*/ 317737 h 606439"/>
              <a:gd name="connsiteX36" fmla="*/ 348801 w 607302"/>
              <a:gd name="connsiteY36" fmla="*/ 326577 h 606439"/>
              <a:gd name="connsiteX37" fmla="*/ 306233 w 607302"/>
              <a:gd name="connsiteY37" fmla="*/ 369084 h 606439"/>
              <a:gd name="connsiteX38" fmla="*/ 286268 w 607302"/>
              <a:gd name="connsiteY38" fmla="*/ 369084 h 606439"/>
              <a:gd name="connsiteX39" fmla="*/ 209984 w 607302"/>
              <a:gd name="connsiteY39" fmla="*/ 292910 h 606439"/>
              <a:gd name="connsiteX40" fmla="*/ 209984 w 607302"/>
              <a:gd name="connsiteY40" fmla="*/ 272973 h 606439"/>
              <a:gd name="connsiteX41" fmla="*/ 250480 w 607302"/>
              <a:gd name="connsiteY41" fmla="*/ 232441 h 606439"/>
              <a:gd name="connsiteX42" fmla="*/ 259333 w 607302"/>
              <a:gd name="connsiteY42" fmla="*/ 228773 h 606439"/>
              <a:gd name="connsiteX43" fmla="*/ 391704 w 607302"/>
              <a:gd name="connsiteY43" fmla="*/ 99638 h 606439"/>
              <a:gd name="connsiteX44" fmla="*/ 402633 w 607302"/>
              <a:gd name="connsiteY44" fmla="*/ 106787 h 606439"/>
              <a:gd name="connsiteX45" fmla="*/ 458506 w 607302"/>
              <a:gd name="connsiteY45" fmla="*/ 201415 h 606439"/>
              <a:gd name="connsiteX46" fmla="*/ 456245 w 607302"/>
              <a:gd name="connsiteY46" fmla="*/ 219475 h 606439"/>
              <a:gd name="connsiteX47" fmla="*/ 449366 w 607302"/>
              <a:gd name="connsiteY47" fmla="*/ 226247 h 606439"/>
              <a:gd name="connsiteX48" fmla="*/ 430617 w 607302"/>
              <a:gd name="connsiteY48" fmla="*/ 228129 h 606439"/>
              <a:gd name="connsiteX49" fmla="*/ 391138 w 607302"/>
              <a:gd name="connsiteY49" fmla="*/ 201603 h 606439"/>
              <a:gd name="connsiteX50" fmla="*/ 356842 w 607302"/>
              <a:gd name="connsiteY50" fmla="*/ 176488 h 606439"/>
              <a:gd name="connsiteX51" fmla="*/ 356559 w 607302"/>
              <a:gd name="connsiteY51" fmla="*/ 176864 h 606439"/>
              <a:gd name="connsiteX52" fmla="*/ 380774 w 607302"/>
              <a:gd name="connsiteY52" fmla="*/ 212044 h 606439"/>
              <a:gd name="connsiteX53" fmla="*/ 406590 w 607302"/>
              <a:gd name="connsiteY53" fmla="*/ 252491 h 606439"/>
              <a:gd name="connsiteX54" fmla="*/ 404612 w 607302"/>
              <a:gd name="connsiteY54" fmla="*/ 271021 h 606439"/>
              <a:gd name="connsiteX55" fmla="*/ 397451 w 607302"/>
              <a:gd name="connsiteY55" fmla="*/ 278076 h 606439"/>
              <a:gd name="connsiteX56" fmla="*/ 379172 w 607302"/>
              <a:gd name="connsiteY56" fmla="*/ 280240 h 606439"/>
              <a:gd name="connsiteX57" fmla="*/ 286931 w 607302"/>
              <a:gd name="connsiteY57" fmla="*/ 223426 h 606439"/>
              <a:gd name="connsiteX58" fmla="*/ 279487 w 607302"/>
              <a:gd name="connsiteY58" fmla="*/ 211950 h 606439"/>
              <a:gd name="connsiteX59" fmla="*/ 284010 w 607302"/>
              <a:gd name="connsiteY59" fmla="*/ 198969 h 606439"/>
              <a:gd name="connsiteX60" fmla="*/ 304079 w 607302"/>
              <a:gd name="connsiteY60" fmla="*/ 197182 h 606439"/>
              <a:gd name="connsiteX61" fmla="*/ 340259 w 607302"/>
              <a:gd name="connsiteY61" fmla="*/ 222203 h 606439"/>
              <a:gd name="connsiteX62" fmla="*/ 379643 w 607302"/>
              <a:gd name="connsiteY62" fmla="*/ 250045 h 606439"/>
              <a:gd name="connsiteX63" fmla="*/ 379926 w 607302"/>
              <a:gd name="connsiteY63" fmla="*/ 249763 h 606439"/>
              <a:gd name="connsiteX64" fmla="*/ 352319 w 607302"/>
              <a:gd name="connsiteY64" fmla="*/ 209598 h 606439"/>
              <a:gd name="connsiteX65" fmla="*/ 327634 w 607302"/>
              <a:gd name="connsiteY65" fmla="*/ 172161 h 606439"/>
              <a:gd name="connsiteX66" fmla="*/ 329612 w 607302"/>
              <a:gd name="connsiteY66" fmla="*/ 153537 h 606439"/>
              <a:gd name="connsiteX67" fmla="*/ 335454 w 607302"/>
              <a:gd name="connsiteY67" fmla="*/ 147705 h 606439"/>
              <a:gd name="connsiteX68" fmla="*/ 354298 w 607302"/>
              <a:gd name="connsiteY68" fmla="*/ 145917 h 606439"/>
              <a:gd name="connsiteX69" fmla="*/ 392457 w 607302"/>
              <a:gd name="connsiteY69" fmla="*/ 171785 h 606439"/>
              <a:gd name="connsiteX70" fmla="*/ 429957 w 607302"/>
              <a:gd name="connsiteY70" fmla="*/ 198969 h 606439"/>
              <a:gd name="connsiteX71" fmla="*/ 430240 w 607302"/>
              <a:gd name="connsiteY71" fmla="*/ 198593 h 606439"/>
              <a:gd name="connsiteX72" fmla="*/ 402350 w 607302"/>
              <a:gd name="connsiteY72" fmla="*/ 159651 h 606439"/>
              <a:gd name="connsiteX73" fmla="*/ 377476 w 607302"/>
              <a:gd name="connsiteY73" fmla="*/ 122496 h 606439"/>
              <a:gd name="connsiteX74" fmla="*/ 379361 w 607302"/>
              <a:gd name="connsiteY74" fmla="*/ 103871 h 606439"/>
              <a:gd name="connsiteX75" fmla="*/ 391704 w 607302"/>
              <a:gd name="connsiteY75" fmla="*/ 99638 h 606439"/>
              <a:gd name="connsiteX76" fmla="*/ 303806 w 607302"/>
              <a:gd name="connsiteY76" fmla="*/ 60766 h 606439"/>
              <a:gd name="connsiteX77" fmla="*/ 132073 w 607302"/>
              <a:gd name="connsiteY77" fmla="*/ 131880 h 606439"/>
              <a:gd name="connsiteX78" fmla="*/ 60855 w 607302"/>
              <a:gd name="connsiteY78" fmla="*/ 303361 h 606439"/>
              <a:gd name="connsiteX79" fmla="*/ 132073 w 607302"/>
              <a:gd name="connsiteY79" fmla="*/ 474936 h 606439"/>
              <a:gd name="connsiteX80" fmla="*/ 299755 w 607302"/>
              <a:gd name="connsiteY80" fmla="*/ 545485 h 606439"/>
              <a:gd name="connsiteX81" fmla="*/ 546191 w 607302"/>
              <a:gd name="connsiteY81" fmla="*/ 297058 h 606439"/>
              <a:gd name="connsiteX82" fmla="*/ 475633 w 607302"/>
              <a:gd name="connsiteY82" fmla="*/ 131880 h 606439"/>
              <a:gd name="connsiteX83" fmla="*/ 303806 w 607302"/>
              <a:gd name="connsiteY83" fmla="*/ 60766 h 606439"/>
              <a:gd name="connsiteX84" fmla="*/ 303806 w 607302"/>
              <a:gd name="connsiteY84" fmla="*/ 0 h 606439"/>
              <a:gd name="connsiteX85" fmla="*/ 518684 w 607302"/>
              <a:gd name="connsiteY85" fmla="*/ 88892 h 606439"/>
              <a:gd name="connsiteX86" fmla="*/ 607046 w 607302"/>
              <a:gd name="connsiteY86" fmla="*/ 315589 h 606439"/>
              <a:gd name="connsiteX87" fmla="*/ 598191 w 607302"/>
              <a:gd name="connsiteY87" fmla="*/ 335907 h 606439"/>
              <a:gd name="connsiteX88" fmla="*/ 336400 w 607302"/>
              <a:gd name="connsiteY88" fmla="*/ 597315 h 606439"/>
              <a:gd name="connsiteX89" fmla="*/ 316052 w 607302"/>
              <a:gd name="connsiteY89" fmla="*/ 606251 h 606439"/>
              <a:gd name="connsiteX90" fmla="*/ 303712 w 607302"/>
              <a:gd name="connsiteY90" fmla="*/ 606439 h 606439"/>
              <a:gd name="connsiteX91" fmla="*/ 89022 w 607302"/>
              <a:gd name="connsiteY91" fmla="*/ 517924 h 606439"/>
              <a:gd name="connsiteX92" fmla="*/ 0 w 607302"/>
              <a:gd name="connsiteY92" fmla="*/ 303361 h 606439"/>
              <a:gd name="connsiteX93" fmla="*/ 89022 w 607302"/>
              <a:gd name="connsiteY93" fmla="*/ 88892 h 606439"/>
              <a:gd name="connsiteX94" fmla="*/ 303806 w 607302"/>
              <a:gd name="connsiteY94" fmla="*/ 0 h 60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607302" h="606439">
                <a:moveTo>
                  <a:pt x="181152" y="307524"/>
                </a:moveTo>
                <a:cubicBezTo>
                  <a:pt x="184827" y="307524"/>
                  <a:pt x="188502" y="309029"/>
                  <a:pt x="191140" y="311663"/>
                </a:cubicBezTo>
                <a:lnTo>
                  <a:pt x="267459" y="387946"/>
                </a:lnTo>
                <a:cubicBezTo>
                  <a:pt x="273018" y="393401"/>
                  <a:pt x="273018" y="402337"/>
                  <a:pt x="267459" y="407886"/>
                </a:cubicBezTo>
                <a:lnTo>
                  <a:pt x="260675" y="414753"/>
                </a:lnTo>
                <a:cubicBezTo>
                  <a:pt x="256906" y="418515"/>
                  <a:pt x="251441" y="419832"/>
                  <a:pt x="246448" y="418327"/>
                </a:cubicBezTo>
                <a:lnTo>
                  <a:pt x="145820" y="387475"/>
                </a:lnTo>
                <a:cubicBezTo>
                  <a:pt x="159105" y="399609"/>
                  <a:pt x="172955" y="412966"/>
                  <a:pt x="188690" y="428580"/>
                </a:cubicBezTo>
                <a:lnTo>
                  <a:pt x="207723" y="447580"/>
                </a:lnTo>
                <a:cubicBezTo>
                  <a:pt x="210361" y="450213"/>
                  <a:pt x="211869" y="453882"/>
                  <a:pt x="211869" y="457550"/>
                </a:cubicBezTo>
                <a:cubicBezTo>
                  <a:pt x="211869" y="461312"/>
                  <a:pt x="210361" y="464981"/>
                  <a:pt x="207723" y="467615"/>
                </a:cubicBezTo>
                <a:cubicBezTo>
                  <a:pt x="202164" y="473070"/>
                  <a:pt x="193213" y="473070"/>
                  <a:pt x="187654" y="467615"/>
                </a:cubicBezTo>
                <a:lnTo>
                  <a:pt x="111335" y="391332"/>
                </a:lnTo>
                <a:cubicBezTo>
                  <a:pt x="108697" y="388698"/>
                  <a:pt x="107189" y="385124"/>
                  <a:pt x="107189" y="381361"/>
                </a:cubicBezTo>
                <a:cubicBezTo>
                  <a:pt x="107189" y="377599"/>
                  <a:pt x="108697" y="374025"/>
                  <a:pt x="111335" y="371391"/>
                </a:cubicBezTo>
                <a:lnTo>
                  <a:pt x="120757" y="361985"/>
                </a:lnTo>
                <a:cubicBezTo>
                  <a:pt x="124431" y="358222"/>
                  <a:pt x="129896" y="356906"/>
                  <a:pt x="134890" y="358411"/>
                </a:cubicBezTo>
                <a:lnTo>
                  <a:pt x="231278" y="388040"/>
                </a:lnTo>
                <a:cubicBezTo>
                  <a:pt x="217145" y="376752"/>
                  <a:pt x="203671" y="364242"/>
                  <a:pt x="189256" y="349851"/>
                </a:cubicBezTo>
                <a:lnTo>
                  <a:pt x="171071" y="331697"/>
                </a:lnTo>
                <a:cubicBezTo>
                  <a:pt x="165606" y="326148"/>
                  <a:pt x="165606" y="317212"/>
                  <a:pt x="171071" y="311757"/>
                </a:cubicBezTo>
                <a:cubicBezTo>
                  <a:pt x="173803" y="309029"/>
                  <a:pt x="177384" y="307524"/>
                  <a:pt x="181152" y="307524"/>
                </a:cubicBezTo>
                <a:close/>
                <a:moveTo>
                  <a:pt x="259333" y="228773"/>
                </a:moveTo>
                <a:cubicBezTo>
                  <a:pt x="262723" y="228773"/>
                  <a:pt x="265925" y="230090"/>
                  <a:pt x="268280" y="232441"/>
                </a:cubicBezTo>
                <a:cubicBezTo>
                  <a:pt x="273271" y="237425"/>
                  <a:pt x="273271" y="245418"/>
                  <a:pt x="268280" y="250309"/>
                </a:cubicBezTo>
                <a:lnTo>
                  <a:pt x="239650" y="278897"/>
                </a:lnTo>
                <a:lnTo>
                  <a:pt x="259710" y="298928"/>
                </a:lnTo>
                <a:lnTo>
                  <a:pt x="286268" y="272314"/>
                </a:lnTo>
                <a:cubicBezTo>
                  <a:pt x="288528" y="269963"/>
                  <a:pt x="291730" y="268647"/>
                  <a:pt x="295120" y="268647"/>
                </a:cubicBezTo>
                <a:cubicBezTo>
                  <a:pt x="298416" y="268647"/>
                  <a:pt x="301618" y="269963"/>
                  <a:pt x="303973" y="272314"/>
                </a:cubicBezTo>
                <a:cubicBezTo>
                  <a:pt x="308870" y="277299"/>
                  <a:pt x="308870" y="285198"/>
                  <a:pt x="303973" y="290088"/>
                </a:cubicBezTo>
                <a:lnTo>
                  <a:pt x="277415" y="316608"/>
                </a:lnTo>
                <a:lnTo>
                  <a:pt x="300300" y="339366"/>
                </a:lnTo>
                <a:lnTo>
                  <a:pt x="330908" y="308803"/>
                </a:lnTo>
                <a:cubicBezTo>
                  <a:pt x="335805" y="303913"/>
                  <a:pt x="343810" y="303913"/>
                  <a:pt x="348801" y="308803"/>
                </a:cubicBezTo>
                <a:cubicBezTo>
                  <a:pt x="351156" y="311154"/>
                  <a:pt x="352474" y="314351"/>
                  <a:pt x="352474" y="317737"/>
                </a:cubicBezTo>
                <a:cubicBezTo>
                  <a:pt x="352474" y="321028"/>
                  <a:pt x="351156" y="324226"/>
                  <a:pt x="348801" y="326577"/>
                </a:cubicBezTo>
                <a:lnTo>
                  <a:pt x="306233" y="369084"/>
                </a:lnTo>
                <a:cubicBezTo>
                  <a:pt x="300677" y="374632"/>
                  <a:pt x="291730" y="374632"/>
                  <a:pt x="286268" y="369084"/>
                </a:cubicBezTo>
                <a:lnTo>
                  <a:pt x="209984" y="292910"/>
                </a:lnTo>
                <a:cubicBezTo>
                  <a:pt x="204428" y="287455"/>
                  <a:pt x="204428" y="278427"/>
                  <a:pt x="209984" y="272973"/>
                </a:cubicBezTo>
                <a:lnTo>
                  <a:pt x="250480" y="232441"/>
                </a:lnTo>
                <a:cubicBezTo>
                  <a:pt x="252835" y="230090"/>
                  <a:pt x="256037" y="228773"/>
                  <a:pt x="259333" y="228773"/>
                </a:cubicBezTo>
                <a:close/>
                <a:moveTo>
                  <a:pt x="391704" y="99638"/>
                </a:moveTo>
                <a:cubicBezTo>
                  <a:pt x="396226" y="100203"/>
                  <a:pt x="400278" y="102837"/>
                  <a:pt x="402633" y="106787"/>
                </a:cubicBezTo>
                <a:lnTo>
                  <a:pt x="458506" y="201415"/>
                </a:lnTo>
                <a:cubicBezTo>
                  <a:pt x="461992" y="207247"/>
                  <a:pt x="461050" y="214678"/>
                  <a:pt x="456245" y="219475"/>
                </a:cubicBezTo>
                <a:lnTo>
                  <a:pt x="449366" y="226247"/>
                </a:lnTo>
                <a:cubicBezTo>
                  <a:pt x="444373" y="231233"/>
                  <a:pt x="436552" y="231985"/>
                  <a:pt x="430617" y="228129"/>
                </a:cubicBezTo>
                <a:lnTo>
                  <a:pt x="391138" y="201603"/>
                </a:lnTo>
                <a:cubicBezTo>
                  <a:pt x="379643" y="193796"/>
                  <a:pt x="368996" y="186365"/>
                  <a:pt x="356842" y="176488"/>
                </a:cubicBezTo>
                <a:lnTo>
                  <a:pt x="356559" y="176864"/>
                </a:lnTo>
                <a:cubicBezTo>
                  <a:pt x="365699" y="189375"/>
                  <a:pt x="373331" y="200004"/>
                  <a:pt x="380774" y="212044"/>
                </a:cubicBezTo>
                <a:lnTo>
                  <a:pt x="406590" y="252491"/>
                </a:lnTo>
                <a:cubicBezTo>
                  <a:pt x="410359" y="258417"/>
                  <a:pt x="409511" y="266036"/>
                  <a:pt x="404612" y="271021"/>
                </a:cubicBezTo>
                <a:lnTo>
                  <a:pt x="397451" y="278076"/>
                </a:lnTo>
                <a:cubicBezTo>
                  <a:pt x="392646" y="282967"/>
                  <a:pt x="385108" y="283814"/>
                  <a:pt x="379172" y="280240"/>
                </a:cubicBezTo>
                <a:lnTo>
                  <a:pt x="286931" y="223426"/>
                </a:lnTo>
                <a:cubicBezTo>
                  <a:pt x="282785" y="220980"/>
                  <a:pt x="280052" y="216653"/>
                  <a:pt x="279487" y="211950"/>
                </a:cubicBezTo>
                <a:cubicBezTo>
                  <a:pt x="279016" y="207153"/>
                  <a:pt x="280618" y="202449"/>
                  <a:pt x="284010" y="198969"/>
                </a:cubicBezTo>
                <a:cubicBezTo>
                  <a:pt x="289380" y="193607"/>
                  <a:pt x="297860" y="192855"/>
                  <a:pt x="304079" y="197182"/>
                </a:cubicBezTo>
                <a:lnTo>
                  <a:pt x="340259" y="222203"/>
                </a:lnTo>
                <a:cubicBezTo>
                  <a:pt x="353921" y="231421"/>
                  <a:pt x="368337" y="241862"/>
                  <a:pt x="379643" y="250045"/>
                </a:cubicBezTo>
                <a:lnTo>
                  <a:pt x="379926" y="249763"/>
                </a:lnTo>
                <a:cubicBezTo>
                  <a:pt x="370975" y="237723"/>
                  <a:pt x="361742" y="223896"/>
                  <a:pt x="352319" y="209598"/>
                </a:cubicBezTo>
                <a:lnTo>
                  <a:pt x="327634" y="172161"/>
                </a:lnTo>
                <a:cubicBezTo>
                  <a:pt x="323771" y="166235"/>
                  <a:pt x="324619" y="158522"/>
                  <a:pt x="329612" y="153537"/>
                </a:cubicBezTo>
                <a:lnTo>
                  <a:pt x="335454" y="147705"/>
                </a:lnTo>
                <a:cubicBezTo>
                  <a:pt x="340448" y="142625"/>
                  <a:pt x="348456" y="141873"/>
                  <a:pt x="354298" y="145917"/>
                </a:cubicBezTo>
                <a:lnTo>
                  <a:pt x="392457" y="171785"/>
                </a:lnTo>
                <a:cubicBezTo>
                  <a:pt x="405931" y="180909"/>
                  <a:pt x="417803" y="189563"/>
                  <a:pt x="429957" y="198969"/>
                </a:cubicBezTo>
                <a:lnTo>
                  <a:pt x="430240" y="198593"/>
                </a:lnTo>
                <a:cubicBezTo>
                  <a:pt x="420912" y="186553"/>
                  <a:pt x="411773" y="173102"/>
                  <a:pt x="402350" y="159651"/>
                </a:cubicBezTo>
                <a:lnTo>
                  <a:pt x="377476" y="122496"/>
                </a:lnTo>
                <a:cubicBezTo>
                  <a:pt x="373613" y="116664"/>
                  <a:pt x="374367" y="108857"/>
                  <a:pt x="379361" y="103871"/>
                </a:cubicBezTo>
                <a:cubicBezTo>
                  <a:pt x="382564" y="100579"/>
                  <a:pt x="387181" y="99074"/>
                  <a:pt x="391704" y="99638"/>
                </a:cubicBezTo>
                <a:close/>
                <a:moveTo>
                  <a:pt x="303806" y="60766"/>
                </a:moveTo>
                <a:cubicBezTo>
                  <a:pt x="238994" y="60766"/>
                  <a:pt x="177950" y="86070"/>
                  <a:pt x="132073" y="131880"/>
                </a:cubicBezTo>
                <a:cubicBezTo>
                  <a:pt x="86196" y="177689"/>
                  <a:pt x="60855" y="238550"/>
                  <a:pt x="60855" y="303361"/>
                </a:cubicBezTo>
                <a:cubicBezTo>
                  <a:pt x="60855" y="368172"/>
                  <a:pt x="86196" y="429126"/>
                  <a:pt x="132073" y="474936"/>
                </a:cubicBezTo>
                <a:cubicBezTo>
                  <a:pt x="176820" y="519617"/>
                  <a:pt x="236262" y="544544"/>
                  <a:pt x="299755" y="545485"/>
                </a:cubicBezTo>
                <a:cubicBezTo>
                  <a:pt x="310871" y="414170"/>
                  <a:pt x="414966" y="309287"/>
                  <a:pt x="546191" y="297058"/>
                </a:cubicBezTo>
                <a:cubicBezTo>
                  <a:pt x="544778" y="234505"/>
                  <a:pt x="520097" y="176278"/>
                  <a:pt x="475633" y="131880"/>
                </a:cubicBezTo>
                <a:cubicBezTo>
                  <a:pt x="429756" y="86070"/>
                  <a:pt x="368712" y="60766"/>
                  <a:pt x="303806" y="60766"/>
                </a:cubicBezTo>
                <a:close/>
                <a:moveTo>
                  <a:pt x="303806" y="0"/>
                </a:moveTo>
                <a:cubicBezTo>
                  <a:pt x="385009" y="0"/>
                  <a:pt x="461314" y="31606"/>
                  <a:pt x="518684" y="88892"/>
                </a:cubicBezTo>
                <a:cubicBezTo>
                  <a:pt x="578314" y="148341"/>
                  <a:pt x="610532" y="231024"/>
                  <a:pt x="607046" y="315589"/>
                </a:cubicBezTo>
                <a:cubicBezTo>
                  <a:pt x="606764" y="323208"/>
                  <a:pt x="603561" y="330451"/>
                  <a:pt x="598191" y="335907"/>
                </a:cubicBezTo>
                <a:lnTo>
                  <a:pt x="336400" y="597315"/>
                </a:lnTo>
                <a:cubicBezTo>
                  <a:pt x="330936" y="602770"/>
                  <a:pt x="323683" y="605875"/>
                  <a:pt x="316052" y="606251"/>
                </a:cubicBezTo>
                <a:cubicBezTo>
                  <a:pt x="311907" y="606345"/>
                  <a:pt x="307857" y="606439"/>
                  <a:pt x="303712" y="606439"/>
                </a:cubicBezTo>
                <a:cubicBezTo>
                  <a:pt x="222508" y="606439"/>
                  <a:pt x="146204" y="575021"/>
                  <a:pt x="89022" y="517924"/>
                </a:cubicBezTo>
                <a:cubicBezTo>
                  <a:pt x="31652" y="460638"/>
                  <a:pt x="0" y="384445"/>
                  <a:pt x="0" y="303361"/>
                </a:cubicBezTo>
                <a:cubicBezTo>
                  <a:pt x="0" y="222370"/>
                  <a:pt x="31652" y="146178"/>
                  <a:pt x="89022" y="88892"/>
                </a:cubicBezTo>
                <a:cubicBezTo>
                  <a:pt x="146392" y="31606"/>
                  <a:pt x="222697" y="0"/>
                  <a:pt x="3038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05F8952E-AB62-42DC-8F9B-CFD082166DB2}"/>
              </a:ext>
            </a:extLst>
          </p:cNvPr>
          <p:cNvSpPr txBox="1"/>
          <p:nvPr/>
        </p:nvSpPr>
        <p:spPr>
          <a:xfrm>
            <a:off x="2967223" y="3195445"/>
            <a:ext cx="793446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b="1" spc="3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 首创 原研 的长效二代</a:t>
            </a:r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血小板生成素</a:t>
            </a:r>
            <a:r>
              <a:rPr kumimoji="1"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受体激动剂</a:t>
            </a:r>
            <a:endParaRPr kumimoji="1" lang="en-US" altLang="zh-CN" sz="1600" b="1" spc="300" baseline="30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罗普司亭被</a:t>
            </a:r>
            <a:r>
              <a:rPr kumimoji="1" lang="en-US" altLang="zh-CN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FDA &amp; EMA </a:t>
            </a:r>
            <a:r>
              <a:rPr kumimoji="1"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授予</a:t>
            </a:r>
            <a:r>
              <a:rPr kumimoji="1" lang="zh-CN" altLang="en-US" sz="1600" b="1" spc="3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首创新药模式（</a:t>
            </a:r>
            <a:r>
              <a:rPr kumimoji="1" lang="en-US" altLang="zh-CN" sz="1600" b="1" spc="3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First-in-Class</a:t>
            </a:r>
            <a:r>
              <a:rPr kumimoji="1" lang="zh-CN" altLang="en-US" sz="1600" b="1" spc="3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kumimoji="1" lang="en-US" altLang="zh-CN" sz="1600" b="1" spc="300" baseline="30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2,3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5A673AB7-69F1-B81A-62D1-B56EC1CF7797}"/>
              </a:ext>
            </a:extLst>
          </p:cNvPr>
          <p:cNvSpPr txBox="1"/>
          <p:nvPr/>
        </p:nvSpPr>
        <p:spPr>
          <a:xfrm>
            <a:off x="1609419" y="510351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4048B3B7-4A99-1CF8-D013-D750F26FABC0}"/>
              </a:ext>
            </a:extLst>
          </p:cNvPr>
          <p:cNvGrpSpPr/>
          <p:nvPr/>
        </p:nvGrpSpPr>
        <p:grpSpPr>
          <a:xfrm>
            <a:off x="2871303" y="711164"/>
            <a:ext cx="612849" cy="206307"/>
            <a:chOff x="3343532" y="1851909"/>
            <a:chExt cx="266930" cy="101623"/>
          </a:xfrm>
        </p:grpSpPr>
        <p:sp>
          <p:nvSpPr>
            <p:cNvPr id="49" name="燕尾形 54">
              <a:extLst>
                <a:ext uri="{FF2B5EF4-FFF2-40B4-BE49-F238E27FC236}">
                  <a16:creationId xmlns:a16="http://schemas.microsoft.com/office/drawing/2014/main" id="{CFEDC5C2-7EF0-B834-2439-8E519EDA013F}"/>
                </a:ext>
              </a:extLst>
            </p:cNvPr>
            <p:cNvSpPr/>
            <p:nvPr/>
          </p:nvSpPr>
          <p:spPr>
            <a:xfrm>
              <a:off x="3343532" y="1851910"/>
              <a:ext cx="97840" cy="101622"/>
            </a:xfrm>
            <a:prstGeom prst="chevron">
              <a:avLst/>
            </a:prstGeom>
            <a:solidFill>
              <a:srgbClr val="EA55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燕尾形 55">
              <a:extLst>
                <a:ext uri="{FF2B5EF4-FFF2-40B4-BE49-F238E27FC236}">
                  <a16:creationId xmlns:a16="http://schemas.microsoft.com/office/drawing/2014/main" id="{447E6D36-DDB4-69FE-0C00-EA846283F44C}"/>
                </a:ext>
              </a:extLst>
            </p:cNvPr>
            <p:cNvSpPr/>
            <p:nvPr/>
          </p:nvSpPr>
          <p:spPr>
            <a:xfrm>
              <a:off x="3428077" y="1851910"/>
              <a:ext cx="97840" cy="101622"/>
            </a:xfrm>
            <a:prstGeom prst="chevron">
              <a:avLst/>
            </a:prstGeom>
            <a:solidFill>
              <a:srgbClr val="E952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燕尾形 56">
              <a:extLst>
                <a:ext uri="{FF2B5EF4-FFF2-40B4-BE49-F238E27FC236}">
                  <a16:creationId xmlns:a16="http://schemas.microsoft.com/office/drawing/2014/main" id="{76B20725-602C-EB08-9A23-A5E7F33F3CA7}"/>
                </a:ext>
              </a:extLst>
            </p:cNvPr>
            <p:cNvSpPr/>
            <p:nvPr/>
          </p:nvSpPr>
          <p:spPr>
            <a:xfrm>
              <a:off x="3512622" y="1851909"/>
              <a:ext cx="97840" cy="101622"/>
            </a:xfrm>
            <a:prstGeom prst="chevron">
              <a:avLst/>
            </a:prstGeom>
            <a:solidFill>
              <a:srgbClr val="E952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5" name="任意多边形 50">
            <a:extLst>
              <a:ext uri="{FF2B5EF4-FFF2-40B4-BE49-F238E27FC236}">
                <a16:creationId xmlns:a16="http://schemas.microsoft.com/office/drawing/2014/main" id="{8C70CEFC-0B1E-4923-8739-345CEEBC9CC4}"/>
              </a:ext>
            </a:extLst>
          </p:cNvPr>
          <p:cNvSpPr/>
          <p:nvPr/>
        </p:nvSpPr>
        <p:spPr>
          <a:xfrm>
            <a:off x="655320" y="426720"/>
            <a:ext cx="1143000" cy="1112520"/>
          </a:xfrm>
          <a:custGeom>
            <a:avLst/>
            <a:gdLst>
              <a:gd name="connsiteX0" fmla="*/ 1143000 w 1143000"/>
              <a:gd name="connsiteY0" fmla="*/ 548640 h 1112520"/>
              <a:gd name="connsiteX1" fmla="*/ 472440 w 1143000"/>
              <a:gd name="connsiteY1" fmla="*/ 1112520 h 1112520"/>
              <a:gd name="connsiteX2" fmla="*/ 0 w 1143000"/>
              <a:gd name="connsiteY2" fmla="*/ 640080 h 1112520"/>
              <a:gd name="connsiteX3" fmla="*/ 586740 w 1143000"/>
              <a:gd name="connsiteY3" fmla="*/ 0 h 1112520"/>
              <a:gd name="connsiteX4" fmla="*/ 1143000 w 1143000"/>
              <a:gd name="connsiteY4" fmla="*/ 54864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12520">
                <a:moveTo>
                  <a:pt x="1143000" y="548640"/>
                </a:moveTo>
                <a:lnTo>
                  <a:pt x="472440" y="1112520"/>
                </a:lnTo>
                <a:lnTo>
                  <a:pt x="0" y="640080"/>
                </a:lnTo>
                <a:lnTo>
                  <a:pt x="586740" y="0"/>
                </a:lnTo>
                <a:lnTo>
                  <a:pt x="1143000" y="548640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57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52" name="任意多边形 51">
            <a:extLst>
              <a:ext uri="{FF2B5EF4-FFF2-40B4-BE49-F238E27FC236}">
                <a16:creationId xmlns:a16="http://schemas.microsoft.com/office/drawing/2014/main" id="{82096619-7E31-4782-B43D-97E0F0714DA4}"/>
              </a:ext>
            </a:extLst>
          </p:cNvPr>
          <p:cNvSpPr/>
          <p:nvPr/>
        </p:nvSpPr>
        <p:spPr>
          <a:xfrm rot="19421727" flipH="1">
            <a:off x="460686" y="230192"/>
            <a:ext cx="865231" cy="851392"/>
          </a:xfrm>
          <a:custGeom>
            <a:avLst/>
            <a:gdLst>
              <a:gd name="connsiteX0" fmla="*/ 7433887 w 15105456"/>
              <a:gd name="connsiteY0" fmla="*/ 268 h 14863851"/>
              <a:gd name="connsiteX1" fmla="*/ 1667178 w 15105456"/>
              <a:gd name="connsiteY1" fmla="*/ 4920872 h 14863851"/>
              <a:gd name="connsiteX2" fmla="*/ 150574 w 15105456"/>
              <a:gd name="connsiteY2" fmla="*/ 11662331 h 14863851"/>
              <a:gd name="connsiteX3" fmla="*/ 159932 w 15105456"/>
              <a:gd name="connsiteY3" fmla="*/ 11692695 h 14863851"/>
              <a:gd name="connsiteX4" fmla="*/ 165780 w 15105456"/>
              <a:gd name="connsiteY4" fmla="*/ 11728888 h 14863851"/>
              <a:gd name="connsiteX5" fmla="*/ 7547446 w 15105456"/>
              <a:gd name="connsiteY5" fmla="*/ 14863851 h 14863851"/>
              <a:gd name="connsiteX6" fmla="*/ 14881926 w 15105456"/>
              <a:gd name="connsiteY6" fmla="*/ 11903648 h 14863851"/>
              <a:gd name="connsiteX7" fmla="*/ 14909761 w 15105456"/>
              <a:gd name="connsiteY7" fmla="*/ 11800558 h 14863851"/>
              <a:gd name="connsiteX8" fmla="*/ 14923904 w 15105456"/>
              <a:gd name="connsiteY8" fmla="*/ 11761043 h 14863851"/>
              <a:gd name="connsiteX9" fmla="*/ 13310172 w 15105456"/>
              <a:gd name="connsiteY9" fmla="*/ 4851018 h 14863851"/>
              <a:gd name="connsiteX10" fmla="*/ 8234354 w 15105456"/>
              <a:gd name="connsiteY10" fmla="*/ 162370 h 14863851"/>
              <a:gd name="connsiteX11" fmla="*/ 8119928 w 15105456"/>
              <a:gd name="connsiteY11" fmla="*/ 136115 h 14863851"/>
              <a:gd name="connsiteX12" fmla="*/ 8105217 w 15105456"/>
              <a:gd name="connsiteY12" fmla="*/ 129095 h 14863851"/>
              <a:gd name="connsiteX13" fmla="*/ 7433887 w 15105456"/>
              <a:gd name="connsiteY13" fmla="*/ 268 h 1486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05456" h="14863851">
                <a:moveTo>
                  <a:pt x="7433887" y="268"/>
                </a:moveTo>
                <a:cubicBezTo>
                  <a:pt x="5721391" y="-26383"/>
                  <a:pt x="3342882" y="1936394"/>
                  <a:pt x="1667178" y="4920872"/>
                </a:cubicBezTo>
                <a:cubicBezTo>
                  <a:pt x="239727" y="7463205"/>
                  <a:pt x="-289215" y="10054975"/>
                  <a:pt x="150574" y="11662331"/>
                </a:cubicBezTo>
                <a:lnTo>
                  <a:pt x="159932" y="11692695"/>
                </a:lnTo>
                <a:lnTo>
                  <a:pt x="165780" y="11728888"/>
                </a:lnTo>
                <a:cubicBezTo>
                  <a:pt x="545757" y="13489750"/>
                  <a:pt x="3705628" y="14863851"/>
                  <a:pt x="7547446" y="14863851"/>
                </a:cubicBezTo>
                <a:cubicBezTo>
                  <a:pt x="11261203" y="14863851"/>
                  <a:pt x="14337719" y="13579830"/>
                  <a:pt x="14881926" y="11903648"/>
                </a:cubicBezTo>
                <a:lnTo>
                  <a:pt x="14909761" y="11800558"/>
                </a:lnTo>
                <a:lnTo>
                  <a:pt x="14923904" y="11761043"/>
                </a:lnTo>
                <a:cubicBezTo>
                  <a:pt x="15434087" y="10162959"/>
                  <a:pt x="14860547" y="7468785"/>
                  <a:pt x="13310172" y="4851018"/>
                </a:cubicBezTo>
                <a:cubicBezTo>
                  <a:pt x="11824395" y="2342324"/>
                  <a:pt x="9845883" y="586608"/>
                  <a:pt x="8234354" y="162370"/>
                </a:cubicBezTo>
                <a:lnTo>
                  <a:pt x="8119928" y="136115"/>
                </a:lnTo>
                <a:lnTo>
                  <a:pt x="8105217" y="129095"/>
                </a:lnTo>
                <a:cubicBezTo>
                  <a:pt x="7896733" y="46048"/>
                  <a:pt x="7671734" y="3970"/>
                  <a:pt x="7433887" y="2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804C9FE5-5F12-4609-90A8-8FD9B20C12B1}"/>
              </a:ext>
            </a:extLst>
          </p:cNvPr>
          <p:cNvSpPr/>
          <p:nvPr/>
        </p:nvSpPr>
        <p:spPr>
          <a:xfrm>
            <a:off x="563940" y="344499"/>
            <a:ext cx="674558" cy="67455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/>
              <a:t>多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9613BE6C-BACD-28D0-A885-BC6C057FEC13}"/>
              </a:ext>
            </a:extLst>
          </p:cNvPr>
          <p:cNvSpPr txBox="1"/>
          <p:nvPr/>
        </p:nvSpPr>
        <p:spPr>
          <a:xfrm>
            <a:off x="1343935" y="5259803"/>
            <a:ext cx="8961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融合肽体：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独特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结构域与血小板生成素（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TPO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）融合，延长药物半衰期至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小时，一周用药一次。</a:t>
            </a:r>
          </a:p>
          <a:p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84247B2-693B-CA2E-47B7-2E17EBFD2EC1}"/>
              </a:ext>
            </a:extLst>
          </p:cNvPr>
          <p:cNvSpPr txBox="1"/>
          <p:nvPr/>
        </p:nvSpPr>
        <p:spPr>
          <a:xfrm>
            <a:off x="1226820" y="6016485"/>
            <a:ext cx="1031105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https://investors.amgen.com/news-releases/news-release-details/nplater-romiplostim-study-lancet-shows-significant-increase/</a:t>
            </a:r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marL="228600" indent="-228600">
              <a:buAutoNum type="arabicPeriod"/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https://www.ema.europa.eu/en/documents/assessment-report/nplate-epar-public-assessment-report_en.pdf</a:t>
            </a:r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marL="228600" indent="-228600">
              <a:buAutoNum type="arabicPeriod"/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https://www.accessdata.fda.gov/drugsatfda_docs/nda/2008/125268s000_RiskR.pdf</a:t>
            </a:r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marL="228600" indent="-228600">
              <a:buAutoNum type="arabicPeriod"/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罗普司亭说明书</a:t>
            </a: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.</a:t>
            </a:r>
          </a:p>
          <a:p>
            <a:pPr marL="228600" indent="-228600">
              <a:buFontTx/>
              <a:buAutoNum type="arabicPeriod"/>
            </a:pPr>
            <a:r>
              <a:rPr lang="en-US" altLang="zh-CN" sz="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Ghanima</a:t>
            </a:r>
            <a:r>
              <a:rPr lang="en-US" altLang="zh-CN" sz="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W,et</a:t>
            </a:r>
            <a:r>
              <a:rPr lang="en-US" altLang="zh-CN" sz="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al. </a:t>
            </a:r>
            <a:r>
              <a:rPr lang="en-US" altLang="zh-CN" sz="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Haematologica</a:t>
            </a:r>
            <a:r>
              <a:rPr lang="en-US" altLang="zh-CN" sz="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2019 Jun;104(6):1112-1123.</a:t>
            </a:r>
          </a:p>
          <a:p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5.        </a:t>
            </a:r>
            <a:r>
              <a:rPr lang="en-US" altLang="zh-CN" sz="6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Ghanima</a:t>
            </a: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US" altLang="zh-CN" sz="6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W,et</a:t>
            </a: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al. </a:t>
            </a:r>
            <a:r>
              <a:rPr lang="en-US" altLang="zh-CN" sz="6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Haematologica</a:t>
            </a: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. 2019 Jun;104(6):1112-1123.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4859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任意多边形 50">
            <a:extLst>
              <a:ext uri="{FF2B5EF4-FFF2-40B4-BE49-F238E27FC236}">
                <a16:creationId xmlns:a16="http://schemas.microsoft.com/office/drawing/2014/main" id="{DBFEABA7-9BEB-7B9B-3D42-BD790B531EEA}"/>
              </a:ext>
            </a:extLst>
          </p:cNvPr>
          <p:cNvSpPr/>
          <p:nvPr/>
        </p:nvSpPr>
        <p:spPr>
          <a:xfrm>
            <a:off x="655320" y="426720"/>
            <a:ext cx="1143000" cy="1112520"/>
          </a:xfrm>
          <a:custGeom>
            <a:avLst/>
            <a:gdLst>
              <a:gd name="connsiteX0" fmla="*/ 1143000 w 1143000"/>
              <a:gd name="connsiteY0" fmla="*/ 548640 h 1112520"/>
              <a:gd name="connsiteX1" fmla="*/ 472440 w 1143000"/>
              <a:gd name="connsiteY1" fmla="*/ 1112520 h 1112520"/>
              <a:gd name="connsiteX2" fmla="*/ 0 w 1143000"/>
              <a:gd name="connsiteY2" fmla="*/ 640080 h 1112520"/>
              <a:gd name="connsiteX3" fmla="*/ 586740 w 1143000"/>
              <a:gd name="connsiteY3" fmla="*/ 0 h 1112520"/>
              <a:gd name="connsiteX4" fmla="*/ 1143000 w 1143000"/>
              <a:gd name="connsiteY4" fmla="*/ 54864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12520">
                <a:moveTo>
                  <a:pt x="1143000" y="548640"/>
                </a:moveTo>
                <a:lnTo>
                  <a:pt x="472440" y="1112520"/>
                </a:lnTo>
                <a:lnTo>
                  <a:pt x="0" y="640080"/>
                </a:lnTo>
                <a:lnTo>
                  <a:pt x="586740" y="0"/>
                </a:lnTo>
                <a:lnTo>
                  <a:pt x="1143000" y="548640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57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233FC161-D4C2-4892-BA8E-7BE75796F268}"/>
              </a:ext>
            </a:extLst>
          </p:cNvPr>
          <p:cNvSpPr/>
          <p:nvPr/>
        </p:nvSpPr>
        <p:spPr>
          <a:xfrm>
            <a:off x="580571" y="1314449"/>
            <a:ext cx="10808377" cy="5143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CA7828DC-9615-424A-8256-3CC39FB80B24}"/>
              </a:ext>
            </a:extLst>
          </p:cNvPr>
          <p:cNvSpPr/>
          <p:nvPr/>
        </p:nvSpPr>
        <p:spPr>
          <a:xfrm>
            <a:off x="551542" y="5138793"/>
            <a:ext cx="10898757" cy="5143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3F0F7BD-DE11-CD6B-59CC-AA2BA73902FC}"/>
              </a:ext>
            </a:extLst>
          </p:cNvPr>
          <p:cNvSpPr/>
          <p:nvPr/>
        </p:nvSpPr>
        <p:spPr>
          <a:xfrm>
            <a:off x="580571" y="3332843"/>
            <a:ext cx="10808377" cy="5143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任意多边形 51">
            <a:extLst>
              <a:ext uri="{FF2B5EF4-FFF2-40B4-BE49-F238E27FC236}">
                <a16:creationId xmlns:a16="http://schemas.microsoft.com/office/drawing/2014/main" id="{0C784895-4B1E-F458-BF00-26C269B2F272}"/>
              </a:ext>
            </a:extLst>
          </p:cNvPr>
          <p:cNvSpPr/>
          <p:nvPr/>
        </p:nvSpPr>
        <p:spPr>
          <a:xfrm rot="19421727" flipH="1">
            <a:off x="460686" y="230192"/>
            <a:ext cx="865231" cy="851392"/>
          </a:xfrm>
          <a:custGeom>
            <a:avLst/>
            <a:gdLst>
              <a:gd name="connsiteX0" fmla="*/ 7433887 w 15105456"/>
              <a:gd name="connsiteY0" fmla="*/ 268 h 14863851"/>
              <a:gd name="connsiteX1" fmla="*/ 1667178 w 15105456"/>
              <a:gd name="connsiteY1" fmla="*/ 4920872 h 14863851"/>
              <a:gd name="connsiteX2" fmla="*/ 150574 w 15105456"/>
              <a:gd name="connsiteY2" fmla="*/ 11662331 h 14863851"/>
              <a:gd name="connsiteX3" fmla="*/ 159932 w 15105456"/>
              <a:gd name="connsiteY3" fmla="*/ 11692695 h 14863851"/>
              <a:gd name="connsiteX4" fmla="*/ 165780 w 15105456"/>
              <a:gd name="connsiteY4" fmla="*/ 11728888 h 14863851"/>
              <a:gd name="connsiteX5" fmla="*/ 7547446 w 15105456"/>
              <a:gd name="connsiteY5" fmla="*/ 14863851 h 14863851"/>
              <a:gd name="connsiteX6" fmla="*/ 14881926 w 15105456"/>
              <a:gd name="connsiteY6" fmla="*/ 11903648 h 14863851"/>
              <a:gd name="connsiteX7" fmla="*/ 14909761 w 15105456"/>
              <a:gd name="connsiteY7" fmla="*/ 11800558 h 14863851"/>
              <a:gd name="connsiteX8" fmla="*/ 14923904 w 15105456"/>
              <a:gd name="connsiteY8" fmla="*/ 11761043 h 14863851"/>
              <a:gd name="connsiteX9" fmla="*/ 13310172 w 15105456"/>
              <a:gd name="connsiteY9" fmla="*/ 4851018 h 14863851"/>
              <a:gd name="connsiteX10" fmla="*/ 8234354 w 15105456"/>
              <a:gd name="connsiteY10" fmla="*/ 162370 h 14863851"/>
              <a:gd name="connsiteX11" fmla="*/ 8119928 w 15105456"/>
              <a:gd name="connsiteY11" fmla="*/ 136115 h 14863851"/>
              <a:gd name="connsiteX12" fmla="*/ 8105217 w 15105456"/>
              <a:gd name="connsiteY12" fmla="*/ 129095 h 14863851"/>
              <a:gd name="connsiteX13" fmla="*/ 7433887 w 15105456"/>
              <a:gd name="connsiteY13" fmla="*/ 268 h 1486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05456" h="14863851">
                <a:moveTo>
                  <a:pt x="7433887" y="268"/>
                </a:moveTo>
                <a:cubicBezTo>
                  <a:pt x="5721391" y="-26383"/>
                  <a:pt x="3342882" y="1936394"/>
                  <a:pt x="1667178" y="4920872"/>
                </a:cubicBezTo>
                <a:cubicBezTo>
                  <a:pt x="239727" y="7463205"/>
                  <a:pt x="-289215" y="10054975"/>
                  <a:pt x="150574" y="11662331"/>
                </a:cubicBezTo>
                <a:lnTo>
                  <a:pt x="159932" y="11692695"/>
                </a:lnTo>
                <a:lnTo>
                  <a:pt x="165780" y="11728888"/>
                </a:lnTo>
                <a:cubicBezTo>
                  <a:pt x="545757" y="13489750"/>
                  <a:pt x="3705628" y="14863851"/>
                  <a:pt x="7547446" y="14863851"/>
                </a:cubicBezTo>
                <a:cubicBezTo>
                  <a:pt x="11261203" y="14863851"/>
                  <a:pt x="14337719" y="13579830"/>
                  <a:pt x="14881926" y="11903648"/>
                </a:cubicBezTo>
                <a:lnTo>
                  <a:pt x="14909761" y="11800558"/>
                </a:lnTo>
                <a:lnTo>
                  <a:pt x="14923904" y="11761043"/>
                </a:lnTo>
                <a:cubicBezTo>
                  <a:pt x="15434087" y="10162959"/>
                  <a:pt x="14860547" y="7468785"/>
                  <a:pt x="13310172" y="4851018"/>
                </a:cubicBezTo>
                <a:cubicBezTo>
                  <a:pt x="11824395" y="2342324"/>
                  <a:pt x="9845883" y="586608"/>
                  <a:pt x="8234354" y="162370"/>
                </a:cubicBezTo>
                <a:lnTo>
                  <a:pt x="8119928" y="136115"/>
                </a:lnTo>
                <a:lnTo>
                  <a:pt x="8105217" y="129095"/>
                </a:lnTo>
                <a:cubicBezTo>
                  <a:pt x="7896733" y="46048"/>
                  <a:pt x="7671734" y="3970"/>
                  <a:pt x="7433887" y="2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90AEC3B-8B93-05AF-ED01-970C67E717F8}"/>
              </a:ext>
            </a:extLst>
          </p:cNvPr>
          <p:cNvSpPr txBox="1"/>
          <p:nvPr/>
        </p:nvSpPr>
        <p:spPr>
          <a:xfrm>
            <a:off x="947879" y="1919102"/>
            <a:ext cx="1034967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kumimoji="1" lang="zh-CN" altLang="en-US" sz="1400" b="1" spc="300" dirty="0">
                <a:solidFill>
                  <a:srgbClr val="12879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老年患者常有多种口服药，应用罗普司亭药物相互作用风险低</a:t>
            </a:r>
            <a:endParaRPr kumimoji="1" lang="en-US" altLang="zh-CN" sz="1400" b="1" spc="300" dirty="0">
              <a:solidFill>
                <a:srgbClr val="128794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CN" altLang="en-US" sz="120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据研究显示</a:t>
            </a:r>
            <a:r>
              <a:rPr kumimoji="1" lang="en-US" altLang="zh-CN" sz="120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50%</a:t>
            </a:r>
            <a:r>
              <a:rPr kumimoji="1" lang="zh-CN" altLang="en-US" sz="120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老年患者存在同时服用</a:t>
            </a:r>
            <a:r>
              <a:rPr kumimoji="1" lang="en-US" altLang="zh-CN" sz="120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kumimoji="1" lang="zh-CN" altLang="en-US" sz="120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种药物</a:t>
            </a:r>
            <a:r>
              <a:rPr kumimoji="1" lang="en-US" altLang="zh-CN" sz="1200" spc="300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1" lang="zh-CN" altLang="en-US" sz="120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；罗普司亭仅与</a:t>
            </a:r>
            <a:r>
              <a:rPr kumimoji="1" lang="en-US" altLang="zh-CN" sz="120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kumimoji="1" lang="zh-CN" altLang="en-US" sz="120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种药物（在中国仅</a:t>
            </a:r>
            <a:r>
              <a:rPr kumimoji="1" lang="en-US" altLang="zh-CN" sz="120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1" lang="zh-CN" altLang="en-US" sz="120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种抗肿瘤药）会发生药物相互作 </a:t>
            </a:r>
            <a:endParaRPr kumimoji="1" lang="en-US" altLang="zh-CN" sz="1200" spc="3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120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kumimoji="1" lang="zh-CN" altLang="en-US" sz="120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用，而艾曲泊帕会与</a:t>
            </a:r>
            <a:r>
              <a:rPr kumimoji="1" lang="en-US" altLang="zh-CN" sz="120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153</a:t>
            </a:r>
            <a:r>
              <a:rPr kumimoji="1" lang="zh-CN" altLang="en-US" sz="120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种药物发生药物相互作用（包括降血压、降脂、矿物质补充剂等药物）</a:t>
            </a:r>
            <a:endParaRPr kumimoji="1" lang="en-US" altLang="zh-CN" sz="1200" spc="3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kumimoji="1" lang="zh-CN" altLang="en-US" sz="1400" b="1" spc="300" dirty="0">
                <a:solidFill>
                  <a:srgbClr val="12879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老年患者脏器功能退化，应用罗普司亭无肝脏毒性更安全 </a:t>
            </a:r>
            <a:endParaRPr kumimoji="1" lang="en-US" altLang="zh-CN" sz="1400" b="1" spc="300" dirty="0">
              <a:solidFill>
                <a:srgbClr val="128794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40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kumimoji="1" lang="zh-CN" altLang="en-US" sz="120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老年患者肝肾功能及胃肠功能退化，艾曲泊帕</a:t>
            </a:r>
            <a:r>
              <a:rPr kumimoji="1" lang="en-US" altLang="zh-CN" sz="120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kumimoji="1" lang="zh-CN" altLang="en-US" sz="120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海曲泊帕存在肝脏毒性</a:t>
            </a:r>
            <a:endParaRPr kumimoji="1" lang="en-US" altLang="zh-CN" sz="1200" spc="3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kumimoji="1" lang="zh-CN" altLang="en-US" sz="1400" b="1" spc="300" dirty="0">
                <a:solidFill>
                  <a:srgbClr val="12879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老年人易漏服药物，应用罗普司亭一周一次更便捷 </a:t>
            </a:r>
            <a:r>
              <a:rPr lang="zh-CN" altLang="en-US" sz="1400" b="1" spc="300" dirty="0">
                <a:solidFill>
                  <a:srgbClr val="12879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zh-CN" altLang="en-US" sz="120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艾曲泊帕</a:t>
            </a:r>
            <a:r>
              <a:rPr kumimoji="1" lang="en-US" altLang="zh-CN" sz="120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kumimoji="1" lang="zh-CN" altLang="en-US" sz="120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海曲泊帕需要每天服药</a:t>
            </a:r>
            <a:endParaRPr kumimoji="1" lang="zh-CN" altLang="en-US" sz="1400" spc="3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585F3EF-2681-C5E5-BF82-E128B05F2577}"/>
              </a:ext>
            </a:extLst>
          </p:cNvPr>
          <p:cNvGrpSpPr/>
          <p:nvPr/>
        </p:nvGrpSpPr>
        <p:grpSpPr>
          <a:xfrm>
            <a:off x="803052" y="1473799"/>
            <a:ext cx="300223" cy="211238"/>
            <a:chOff x="4865077" y="3217762"/>
            <a:chExt cx="328358" cy="211238"/>
          </a:xfrm>
        </p:grpSpPr>
        <p:sp>
          <p:nvSpPr>
            <p:cNvPr id="23" name="同心圆 10">
              <a:extLst>
                <a:ext uri="{FF2B5EF4-FFF2-40B4-BE49-F238E27FC236}">
                  <a16:creationId xmlns:a16="http://schemas.microsoft.com/office/drawing/2014/main" id="{3FBA2850-6764-7889-927A-DEA0E274B95F}"/>
                </a:ext>
              </a:extLst>
            </p:cNvPr>
            <p:cNvSpPr/>
            <p:nvPr/>
          </p:nvSpPr>
          <p:spPr>
            <a:xfrm>
              <a:off x="4865077" y="3217762"/>
              <a:ext cx="211238" cy="211238"/>
            </a:xfrm>
            <a:prstGeom prst="donut">
              <a:avLst/>
            </a:prstGeom>
            <a:solidFill>
              <a:srgbClr val="02638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燕尾形箭头 14">
              <a:extLst>
                <a:ext uri="{FF2B5EF4-FFF2-40B4-BE49-F238E27FC236}">
                  <a16:creationId xmlns:a16="http://schemas.microsoft.com/office/drawing/2014/main" id="{AD73D10A-24E6-20C5-744E-E8A301DFDF86}"/>
                </a:ext>
              </a:extLst>
            </p:cNvPr>
            <p:cNvSpPr/>
            <p:nvPr/>
          </p:nvSpPr>
          <p:spPr>
            <a:xfrm rot="10800000">
              <a:off x="4970696" y="3230363"/>
              <a:ext cx="222739" cy="186035"/>
            </a:xfrm>
            <a:prstGeom prst="notchedRightArrow">
              <a:avLst>
                <a:gd name="adj1" fmla="val 50000"/>
                <a:gd name="adj2" fmla="val 92159"/>
              </a:avLst>
            </a:prstGeom>
            <a:solidFill>
              <a:srgbClr val="E9520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燕尾形箭头 21">
              <a:extLst>
                <a:ext uri="{FF2B5EF4-FFF2-40B4-BE49-F238E27FC236}">
                  <a16:creationId xmlns:a16="http://schemas.microsoft.com/office/drawing/2014/main" id="{AAC69337-EC36-CC59-3729-61711F2DD59E}"/>
                </a:ext>
              </a:extLst>
            </p:cNvPr>
            <p:cNvSpPr/>
            <p:nvPr/>
          </p:nvSpPr>
          <p:spPr>
            <a:xfrm rot="10800000">
              <a:off x="4940491" y="3230363"/>
              <a:ext cx="165971" cy="186035"/>
            </a:xfrm>
            <a:prstGeom prst="notchedRightArrow">
              <a:avLst>
                <a:gd name="adj1" fmla="val 50000"/>
                <a:gd name="adj2" fmla="val 9215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1D8AA25D-FF1B-544E-5FC0-F94C1EA44089}"/>
              </a:ext>
            </a:extLst>
          </p:cNvPr>
          <p:cNvGrpSpPr/>
          <p:nvPr/>
        </p:nvGrpSpPr>
        <p:grpSpPr>
          <a:xfrm>
            <a:off x="803052" y="5293725"/>
            <a:ext cx="316842" cy="211238"/>
            <a:chOff x="4865077" y="3217762"/>
            <a:chExt cx="328358" cy="211238"/>
          </a:xfrm>
        </p:grpSpPr>
        <p:sp>
          <p:nvSpPr>
            <p:cNvPr id="27" name="同心圆 10">
              <a:extLst>
                <a:ext uri="{FF2B5EF4-FFF2-40B4-BE49-F238E27FC236}">
                  <a16:creationId xmlns:a16="http://schemas.microsoft.com/office/drawing/2014/main" id="{853EBD30-58A6-7742-27D6-A07E74D42300}"/>
                </a:ext>
              </a:extLst>
            </p:cNvPr>
            <p:cNvSpPr/>
            <p:nvPr/>
          </p:nvSpPr>
          <p:spPr>
            <a:xfrm>
              <a:off x="4865077" y="3217762"/>
              <a:ext cx="211238" cy="211238"/>
            </a:xfrm>
            <a:prstGeom prst="donut">
              <a:avLst/>
            </a:prstGeom>
            <a:solidFill>
              <a:srgbClr val="02638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燕尾形箭头 14">
              <a:extLst>
                <a:ext uri="{FF2B5EF4-FFF2-40B4-BE49-F238E27FC236}">
                  <a16:creationId xmlns:a16="http://schemas.microsoft.com/office/drawing/2014/main" id="{2A2F8D9E-780B-6F87-BAD1-9BE6A6C93ED6}"/>
                </a:ext>
              </a:extLst>
            </p:cNvPr>
            <p:cNvSpPr/>
            <p:nvPr/>
          </p:nvSpPr>
          <p:spPr>
            <a:xfrm rot="10800000">
              <a:off x="4970696" y="3230363"/>
              <a:ext cx="222739" cy="186035"/>
            </a:xfrm>
            <a:prstGeom prst="notchedRightArrow">
              <a:avLst>
                <a:gd name="adj1" fmla="val 50000"/>
                <a:gd name="adj2" fmla="val 92159"/>
              </a:avLst>
            </a:prstGeom>
            <a:solidFill>
              <a:srgbClr val="E9520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燕尾形箭头 21">
              <a:extLst>
                <a:ext uri="{FF2B5EF4-FFF2-40B4-BE49-F238E27FC236}">
                  <a16:creationId xmlns:a16="http://schemas.microsoft.com/office/drawing/2014/main" id="{EF6C2265-6637-2392-8959-E6FFE50C5D40}"/>
                </a:ext>
              </a:extLst>
            </p:cNvPr>
            <p:cNvSpPr/>
            <p:nvPr/>
          </p:nvSpPr>
          <p:spPr>
            <a:xfrm rot="10800000">
              <a:off x="4940491" y="3230363"/>
              <a:ext cx="165971" cy="186035"/>
            </a:xfrm>
            <a:prstGeom prst="notchedRightArrow">
              <a:avLst>
                <a:gd name="adj1" fmla="val 50000"/>
                <a:gd name="adj2" fmla="val 9215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7E01F585-6EA9-C1C0-7A7D-2B422BFE4F6C}"/>
              </a:ext>
            </a:extLst>
          </p:cNvPr>
          <p:cNvSpPr txBox="1"/>
          <p:nvPr/>
        </p:nvSpPr>
        <p:spPr>
          <a:xfrm>
            <a:off x="996190" y="5715680"/>
            <a:ext cx="99835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400" b="1" spc="300" dirty="0">
                <a:solidFill>
                  <a:srgbClr val="12879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罗普司亭起效快，可缩短</a:t>
            </a:r>
            <a:r>
              <a:rPr lang="en-US" altLang="zh-CN" sz="1400" b="1" spc="300" dirty="0">
                <a:solidFill>
                  <a:srgbClr val="12879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ITP</a:t>
            </a:r>
            <a:r>
              <a:rPr lang="zh-CN" altLang="en-US" sz="1400" b="1" spc="300" dirty="0">
                <a:solidFill>
                  <a:srgbClr val="12879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患者进行常规手术前的准备时间。</a:t>
            </a:r>
            <a:r>
              <a:rPr lang="en-US" altLang="zh-CN" sz="1400" b="1" spc="300" dirty="0">
                <a:solidFill>
                  <a:srgbClr val="12879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ITP</a:t>
            </a:r>
            <a:r>
              <a:rPr lang="zh-CN" altLang="en-US" sz="1400" b="1" spc="300" dirty="0">
                <a:solidFill>
                  <a:srgbClr val="12879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患者手术后，胃肠功能尚未恢复，应用罗普司亭可以有效维持血小板数量  </a:t>
            </a:r>
            <a:r>
              <a:rPr lang="zh-CN" altLang="en-US" sz="140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手术后胃肠未恢复时不适合口服药物。</a:t>
            </a:r>
            <a:endParaRPr lang="en-US" altLang="zh-CN" sz="1400" spc="3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CDA1DC93-B5AE-65A2-1D4B-834D36081590}"/>
              </a:ext>
            </a:extLst>
          </p:cNvPr>
          <p:cNvSpPr txBox="1"/>
          <p:nvPr/>
        </p:nvSpPr>
        <p:spPr>
          <a:xfrm>
            <a:off x="947879" y="3963142"/>
            <a:ext cx="1031396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400" b="1" spc="300" dirty="0">
                <a:solidFill>
                  <a:srgbClr val="12879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重症</a:t>
            </a:r>
            <a:r>
              <a:rPr lang="en-US" altLang="zh-CN" sz="1400" b="1" spc="300" dirty="0">
                <a:solidFill>
                  <a:srgbClr val="12879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ITP</a:t>
            </a:r>
            <a:r>
              <a:rPr lang="zh-CN" altLang="en-US" sz="1400" b="1" spc="300" dirty="0">
                <a:solidFill>
                  <a:srgbClr val="12879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120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亟需迅速升血小板，常规使用丙球蛋白升血小板，部分患者对丙球蛋白不耐受，极需快速升血小板的替代药品，降低死亡风险。 （艾曲泊帕</a:t>
            </a:r>
            <a:r>
              <a:rPr lang="en-US" altLang="zh-CN" sz="120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120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海曲泊帕升板速度较慢）</a:t>
            </a:r>
            <a:endParaRPr lang="en-US" altLang="zh-CN" sz="1400" spc="3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400" b="1" spc="300" dirty="0">
                <a:solidFill>
                  <a:srgbClr val="12879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复发难治</a:t>
            </a:r>
            <a:r>
              <a:rPr lang="en-US" altLang="zh-CN" sz="1400" b="1" spc="300" dirty="0">
                <a:solidFill>
                  <a:srgbClr val="12879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ITP </a:t>
            </a:r>
            <a:r>
              <a:rPr lang="zh-CN" altLang="en-US" sz="1400" b="1" spc="300" dirty="0">
                <a:solidFill>
                  <a:srgbClr val="12879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多种药物无效，应用罗普司亭应答率高，为患者提供全新治疗选择 </a:t>
            </a:r>
            <a:endParaRPr lang="en-US" altLang="zh-CN" sz="1400" b="1" spc="300" dirty="0">
              <a:solidFill>
                <a:srgbClr val="128794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1400" b="1" spc="300" dirty="0">
                <a:solidFill>
                  <a:srgbClr val="12879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lang="zh-CN" altLang="en-US" sz="140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复发难治</a:t>
            </a:r>
            <a:r>
              <a:rPr lang="en-US" altLang="zh-CN" sz="140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ITP</a:t>
            </a:r>
            <a:r>
              <a:rPr lang="zh-CN" altLang="en-US" sz="140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患者约占</a:t>
            </a:r>
            <a:r>
              <a:rPr lang="en-US" altLang="zh-CN" sz="140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ITP</a:t>
            </a:r>
            <a:r>
              <a:rPr lang="zh-CN" altLang="en-US" sz="140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患者的</a:t>
            </a:r>
            <a:r>
              <a:rPr lang="en-US" altLang="zh-CN" sz="140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1/3</a:t>
            </a:r>
            <a:r>
              <a:rPr lang="zh-CN" altLang="en-US" sz="140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，艾曲泊帕等治疗无效转换罗普司亭治疗有效率</a:t>
            </a:r>
            <a:r>
              <a:rPr lang="en-US" altLang="zh-CN" sz="140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75%</a:t>
            </a:r>
            <a:r>
              <a:rPr lang="zh-CN" altLang="en-US" sz="140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，是复发难治 </a:t>
            </a:r>
            <a:endParaRPr lang="en-US" altLang="zh-CN" sz="1400" spc="3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140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lang="zh-CN" altLang="en-US" sz="140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患者是优选药物</a:t>
            </a:r>
            <a:r>
              <a:rPr lang="en-US" altLang="zh-CN" sz="1400" spc="300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sz="140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F6A96572-AFDB-DBC2-04AC-079164B7C029}"/>
              </a:ext>
            </a:extLst>
          </p:cNvPr>
          <p:cNvGrpSpPr/>
          <p:nvPr/>
        </p:nvGrpSpPr>
        <p:grpSpPr>
          <a:xfrm>
            <a:off x="803052" y="3481888"/>
            <a:ext cx="348366" cy="211238"/>
            <a:chOff x="4865077" y="3217762"/>
            <a:chExt cx="328358" cy="211238"/>
          </a:xfrm>
        </p:grpSpPr>
        <p:sp>
          <p:nvSpPr>
            <p:cNvPr id="35" name="同心圆 10">
              <a:extLst>
                <a:ext uri="{FF2B5EF4-FFF2-40B4-BE49-F238E27FC236}">
                  <a16:creationId xmlns:a16="http://schemas.microsoft.com/office/drawing/2014/main" id="{8D6E8DF9-BB20-A340-8BCE-33E89A86279D}"/>
                </a:ext>
              </a:extLst>
            </p:cNvPr>
            <p:cNvSpPr/>
            <p:nvPr/>
          </p:nvSpPr>
          <p:spPr>
            <a:xfrm>
              <a:off x="4865077" y="3217762"/>
              <a:ext cx="211238" cy="211238"/>
            </a:xfrm>
            <a:prstGeom prst="donut">
              <a:avLst/>
            </a:prstGeom>
            <a:solidFill>
              <a:srgbClr val="02638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燕尾形箭头 14">
              <a:extLst>
                <a:ext uri="{FF2B5EF4-FFF2-40B4-BE49-F238E27FC236}">
                  <a16:creationId xmlns:a16="http://schemas.microsoft.com/office/drawing/2014/main" id="{5BC9263C-E689-A06C-32D0-018130A79F02}"/>
                </a:ext>
              </a:extLst>
            </p:cNvPr>
            <p:cNvSpPr/>
            <p:nvPr/>
          </p:nvSpPr>
          <p:spPr>
            <a:xfrm rot="10800000">
              <a:off x="4970696" y="3230363"/>
              <a:ext cx="222739" cy="186035"/>
            </a:xfrm>
            <a:prstGeom prst="notchedRightArrow">
              <a:avLst>
                <a:gd name="adj1" fmla="val 50000"/>
                <a:gd name="adj2" fmla="val 92159"/>
              </a:avLst>
            </a:prstGeom>
            <a:solidFill>
              <a:srgbClr val="E9520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7" name="燕尾形箭头 21">
              <a:extLst>
                <a:ext uri="{FF2B5EF4-FFF2-40B4-BE49-F238E27FC236}">
                  <a16:creationId xmlns:a16="http://schemas.microsoft.com/office/drawing/2014/main" id="{95487274-AE71-655E-4FB7-A7ABDBECC74B}"/>
                </a:ext>
              </a:extLst>
            </p:cNvPr>
            <p:cNvSpPr/>
            <p:nvPr/>
          </p:nvSpPr>
          <p:spPr>
            <a:xfrm rot="10800000">
              <a:off x="4940491" y="3230363"/>
              <a:ext cx="165971" cy="186035"/>
            </a:xfrm>
            <a:prstGeom prst="notchedRightArrow">
              <a:avLst>
                <a:gd name="adj1" fmla="val 50000"/>
                <a:gd name="adj2" fmla="val 9215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7481D2FD-3BD9-41CD-D5BC-E168870954DD}"/>
              </a:ext>
            </a:extLst>
          </p:cNvPr>
          <p:cNvSpPr txBox="1"/>
          <p:nvPr/>
        </p:nvSpPr>
        <p:spPr>
          <a:xfrm>
            <a:off x="1333476" y="3424283"/>
            <a:ext cx="6348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CN" altLang="en-US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更适合重症及复发难治</a:t>
            </a:r>
            <a:r>
              <a:rPr kumimoji="1" lang="en-US" altLang="zh-CN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ITP</a:t>
            </a:r>
            <a:r>
              <a:rPr kumimoji="1" lang="zh-CN" altLang="en-US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患者</a:t>
            </a:r>
            <a:endParaRPr kumimoji="1" lang="en-US" altLang="zh-CN" b="1" spc="3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F282E2F3-75A9-9184-DDD5-6C18B6C12321}"/>
              </a:ext>
            </a:extLst>
          </p:cNvPr>
          <p:cNvSpPr txBox="1"/>
          <p:nvPr/>
        </p:nvSpPr>
        <p:spPr>
          <a:xfrm>
            <a:off x="1333476" y="5220742"/>
            <a:ext cx="6662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CN" altLang="en-US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更适合围手术期的</a:t>
            </a:r>
            <a:r>
              <a:rPr kumimoji="1" lang="en-US" altLang="zh-CN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ITP</a:t>
            </a:r>
            <a:r>
              <a:rPr kumimoji="1" lang="zh-CN" altLang="en-US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患者</a:t>
            </a:r>
            <a:endParaRPr kumimoji="1" lang="en-US" altLang="zh-CN" b="1" spc="3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B835209E-DF11-7DD1-FD6B-B84212A7A76D}"/>
              </a:ext>
            </a:extLst>
          </p:cNvPr>
          <p:cNvSpPr txBox="1"/>
          <p:nvPr/>
        </p:nvSpPr>
        <p:spPr>
          <a:xfrm>
            <a:off x="1333476" y="1408122"/>
            <a:ext cx="6218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CN" altLang="en-US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更适合老年</a:t>
            </a:r>
            <a:r>
              <a:rPr kumimoji="1" lang="en-US" altLang="zh-CN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ITP</a:t>
            </a:r>
            <a:r>
              <a:rPr kumimoji="1" lang="zh-CN" altLang="en-US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患者用药</a:t>
            </a:r>
            <a:endParaRPr kumimoji="1" lang="en-US" altLang="zh-CN" b="1" spc="3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A8A6687A-0C6D-E3EC-95C0-B2915AD7148A}"/>
              </a:ext>
            </a:extLst>
          </p:cNvPr>
          <p:cNvSpPr/>
          <p:nvPr/>
        </p:nvSpPr>
        <p:spPr>
          <a:xfrm>
            <a:off x="563940" y="332879"/>
            <a:ext cx="674558" cy="67455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/>
              <a:t>多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53E3A7C4-E4C8-0158-EE7E-08CD83C79AC8}"/>
              </a:ext>
            </a:extLst>
          </p:cNvPr>
          <p:cNvSpPr txBox="1"/>
          <p:nvPr/>
        </p:nvSpPr>
        <p:spPr>
          <a:xfrm>
            <a:off x="1609419" y="510351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277D9A45-EF3F-F144-B37A-2EEC0027C026}"/>
              </a:ext>
            </a:extLst>
          </p:cNvPr>
          <p:cNvGrpSpPr/>
          <p:nvPr/>
        </p:nvGrpSpPr>
        <p:grpSpPr>
          <a:xfrm>
            <a:off x="2871303" y="711164"/>
            <a:ext cx="612849" cy="206307"/>
            <a:chOff x="3343532" y="1851909"/>
            <a:chExt cx="266930" cy="101623"/>
          </a:xfrm>
        </p:grpSpPr>
        <p:sp>
          <p:nvSpPr>
            <p:cNvPr id="44" name="燕尾形 54">
              <a:extLst>
                <a:ext uri="{FF2B5EF4-FFF2-40B4-BE49-F238E27FC236}">
                  <a16:creationId xmlns:a16="http://schemas.microsoft.com/office/drawing/2014/main" id="{8D170256-867F-8CC7-413B-3E07285F6E20}"/>
                </a:ext>
              </a:extLst>
            </p:cNvPr>
            <p:cNvSpPr/>
            <p:nvPr/>
          </p:nvSpPr>
          <p:spPr>
            <a:xfrm>
              <a:off x="3343532" y="1851910"/>
              <a:ext cx="97840" cy="101622"/>
            </a:xfrm>
            <a:prstGeom prst="chevron">
              <a:avLst/>
            </a:prstGeom>
            <a:solidFill>
              <a:srgbClr val="EA55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燕尾形 55">
              <a:extLst>
                <a:ext uri="{FF2B5EF4-FFF2-40B4-BE49-F238E27FC236}">
                  <a16:creationId xmlns:a16="http://schemas.microsoft.com/office/drawing/2014/main" id="{5A70D230-FA2E-955F-28FA-7A2CD37CD233}"/>
                </a:ext>
              </a:extLst>
            </p:cNvPr>
            <p:cNvSpPr/>
            <p:nvPr/>
          </p:nvSpPr>
          <p:spPr>
            <a:xfrm>
              <a:off x="3428077" y="1851910"/>
              <a:ext cx="97840" cy="101622"/>
            </a:xfrm>
            <a:prstGeom prst="chevron">
              <a:avLst/>
            </a:prstGeom>
            <a:solidFill>
              <a:srgbClr val="E952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燕尾形 56">
              <a:extLst>
                <a:ext uri="{FF2B5EF4-FFF2-40B4-BE49-F238E27FC236}">
                  <a16:creationId xmlns:a16="http://schemas.microsoft.com/office/drawing/2014/main" id="{029BF642-0DC9-4227-3411-6B81315C00A4}"/>
                </a:ext>
              </a:extLst>
            </p:cNvPr>
            <p:cNvSpPr/>
            <p:nvPr/>
          </p:nvSpPr>
          <p:spPr>
            <a:xfrm>
              <a:off x="3512622" y="1851909"/>
              <a:ext cx="97840" cy="101622"/>
            </a:xfrm>
            <a:prstGeom prst="chevron">
              <a:avLst/>
            </a:prstGeom>
            <a:solidFill>
              <a:srgbClr val="E952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3E821B88-F199-E41B-3D42-4B795AE617B0}"/>
              </a:ext>
            </a:extLst>
          </p:cNvPr>
          <p:cNvSpPr txBox="1"/>
          <p:nvPr/>
        </p:nvSpPr>
        <p:spPr>
          <a:xfrm>
            <a:off x="721778" y="6434268"/>
            <a:ext cx="96063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中国老年医学研究会内分泌代谢分会</a:t>
            </a: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中国药物警戒</a:t>
            </a: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,2018,15(10):627-640.</a:t>
            </a:r>
          </a:p>
          <a:p>
            <a:pPr marL="228600" indent="-228600">
              <a:buFontTx/>
              <a:buAutoNum type="arabicPeriod"/>
            </a:pPr>
            <a:r>
              <a:rPr lang="en" altLang="zh-CN" sz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Chang Hyun Nam</a:t>
            </a: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,et</a:t>
            </a: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al.</a:t>
            </a: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" altLang="zh-CN" sz="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Blood Res 2021; 56(3): 202-204</a:t>
            </a:r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buAutoNum type="arabicPeriod"/>
            </a:pPr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45659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heme/theme1.xml><?xml version="1.0" encoding="utf-8"?>
<a:theme xmlns:a="http://schemas.openxmlformats.org/drawingml/2006/main" name="Office テーマ">
  <a:themeElements>
    <a:clrScheme name="Kyowa Kirin 2021">
      <a:dk1>
        <a:srgbClr val="23323B"/>
      </a:dk1>
      <a:lt1>
        <a:sysClr val="window" lastClr="FFFFFF"/>
      </a:lt1>
      <a:dk2>
        <a:srgbClr val="5D6164"/>
      </a:dk2>
      <a:lt2>
        <a:srgbClr val="D5DADE"/>
      </a:lt2>
      <a:accent1>
        <a:srgbClr val="EA5504"/>
      </a:accent1>
      <a:accent2>
        <a:srgbClr val="009DE1"/>
      </a:accent2>
      <a:accent3>
        <a:srgbClr val="ABCD03"/>
      </a:accent3>
      <a:accent4>
        <a:srgbClr val="3A4A9D"/>
      </a:accent4>
      <a:accent5>
        <a:srgbClr val="E61A69"/>
      </a:accent5>
      <a:accent6>
        <a:srgbClr val="009342"/>
      </a:accent6>
      <a:hlink>
        <a:srgbClr val="EA5504"/>
      </a:hlink>
      <a:folHlink>
        <a:srgbClr val="EA5504"/>
      </a:folHlink>
    </a:clrScheme>
    <a:fontScheme name="Kyowa Kirin 20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ewPPT_Medium_templates_en.potx" id="{2B61AFC7-DD3C-40C0-AE20-88500041FA08}" vid="{6CE4D924-08C5-4A43-A1F5-363F39C99529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marks xmlns="c582394c-8c30-412d-b83b-74f17f37693a" xsi:nil="true"/>
    <ClassificationLevel xmlns="c582394c-8c30-412d-b83b-74f17f37693a">Confidential</ClassificationLeve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ermanently" ma:contentTypeID="0x010100D62E9A15E38218458942FE6BD5795C9D0069DC0C728E710F4E8BE43461859538BB" ma:contentTypeVersion="0" ma:contentTypeDescription="" ma:contentTypeScope="" ma:versionID="d57417ce42ebb6f90b024cfe5ba8838f">
  <xsd:schema xmlns:xsd="http://www.w3.org/2001/XMLSchema" xmlns:xs="http://www.w3.org/2001/XMLSchema" xmlns:p="http://schemas.microsoft.com/office/2006/metadata/properties" xmlns:ns2="c582394c-8c30-412d-b83b-74f17f37693a" targetNamespace="http://schemas.microsoft.com/office/2006/metadata/properties" ma:root="true" ma:fieldsID="d45283dcc6bcde7b3b5d94b5e73f0864" ns2:_="">
    <xsd:import namespace="c582394c-8c30-412d-b83b-74f17f37693a"/>
    <xsd:element name="properties">
      <xsd:complexType>
        <xsd:sequence>
          <xsd:element name="documentManagement">
            <xsd:complexType>
              <xsd:all>
                <xsd:element ref="ns2:ClassificationLevel"/>
                <xsd:element ref="ns2:Remark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2394c-8c30-412d-b83b-74f17f37693a" elementFormDefault="qualified">
    <xsd:import namespace="http://schemas.microsoft.com/office/2006/documentManagement/types"/>
    <xsd:import namespace="http://schemas.microsoft.com/office/infopath/2007/PartnerControls"/>
    <xsd:element name="ClassificationLevel" ma:index="8" ma:displayName="Classification Level" ma:default="Confidential" ma:format="RadioButtons" ma:internalName="ClassificationLevel">
      <xsd:simpleType>
        <xsd:restriction base="dms:Choice">
          <xsd:enumeration value="Secret"/>
          <xsd:enumeration value="Strictly Confidential"/>
          <xsd:enumeration value="Confidential"/>
          <xsd:enumeration value="Public"/>
        </xsd:restriction>
      </xsd:simpleType>
    </xsd:element>
    <xsd:element name="Remarks" ma:index="9" nillable="true" ma:displayName="Remarks" ma:internalName="Remark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FEC65A-FB8D-48D0-9FCC-9A4F956FB88F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c582394c-8c30-412d-b83b-74f17f37693a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1A9C2FB-705E-4A27-BFBB-941C21B80F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EFFC5D-F1A0-42A4-A63C-6C7DDE7438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82394c-8c30-412d-b83b-74f17f3769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美化版本</Template>
  <TotalTime>1314</TotalTime>
  <Words>2944</Words>
  <Application>Microsoft Office PowerPoint</Application>
  <PresentationFormat>宽屏</PresentationFormat>
  <Paragraphs>278</Paragraphs>
  <Slides>11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Meiryo UI</vt:lpstr>
      <vt:lpstr>Microsoft YaHei Light</vt:lpstr>
      <vt:lpstr>微软雅黑</vt:lpstr>
      <vt:lpstr>微软雅黑</vt:lpstr>
      <vt:lpstr>Arial</vt:lpstr>
      <vt:lpstr>Century Gothic</vt:lpstr>
      <vt:lpstr>Wingdings</vt:lpstr>
      <vt:lpstr>Wingdings 2</vt:lpstr>
      <vt:lpstr>Office テーマ</vt:lpstr>
      <vt:lpstr>注射用罗普司亭 （惠尔凝®️） （不包含经济性）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罗普司亭用心为ITP患者书写健康 谢 谢 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注射用罗普司亭 （惠尔凝®️）</dc:title>
  <dc:creator>余小飞 Xiaofei Yu</dc:creator>
  <cp:lastModifiedBy>徐良 Liang Xu</cp:lastModifiedBy>
  <cp:revision>214</cp:revision>
  <dcterms:created xsi:type="dcterms:W3CDTF">2022-07-07T00:52:37Z</dcterms:created>
  <dcterms:modified xsi:type="dcterms:W3CDTF">2022-07-13T08:53:27Z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policyId">
    <vt:lpwstr>0x010100EBC1240A5FBC9343BA6F0D058E3D2992|-1223050013</vt:lpwstr>
  </property>
  <property fmtid="{D5CDD505-2E9C-101B-9397-08002B2CF9AE}" pid="3" name="ContentTypeId">
    <vt:lpwstr>0x010100D62E9A15E38218458942FE6BD5795C9D0069DC0C728E710F4E8BE43461859538BB</vt:lpwstr>
  </property>
  <property fmtid="{D5CDD505-2E9C-101B-9397-08002B2CF9AE}" pid="4" name="ItemRetentionFormula">
    <vt:lpwstr>&lt;formula id="Microsoft.Office.RecordsManagement.PolicyFeatures.Expiration.Formula.BuiltIn"&gt;&lt;number&gt;0&lt;/number&gt;&lt;property&gt;sakujoyoteibi&lt;/property&gt;&lt;propertyId&gt;16d0d005-d570-4106-9a7f-3c1b3584b9ff&lt;/propertyId&gt;&lt;period&gt;days&lt;/period&gt;&lt;/formula&gt;</vt:lpwstr>
  </property>
</Properties>
</file>