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837" r:id="rId2"/>
    <p:sldId id="4807" r:id="rId3"/>
    <p:sldId id="4828" r:id="rId4"/>
    <p:sldId id="4820" r:id="rId5"/>
    <p:sldId id="4838" r:id="rId6"/>
    <p:sldId id="4832" r:id="rId7"/>
    <p:sldId id="4818" r:id="rId8"/>
    <p:sldId id="4834" r:id="rId9"/>
    <p:sldId id="483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404"/>
    <a:srgbClr val="B14103"/>
    <a:srgbClr val="802F02"/>
    <a:srgbClr val="CF152D"/>
    <a:srgbClr val="FFEF5C"/>
    <a:srgbClr val="C00000"/>
    <a:srgbClr val="EC6C00"/>
    <a:srgbClr val="FEC6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8" autoAdjust="0"/>
    <p:restoredTop sz="96284" autoAdjust="0"/>
  </p:normalViewPr>
  <p:slideViewPr>
    <p:cSldViewPr snapToGrid="0">
      <p:cViewPr varScale="1">
        <p:scale>
          <a:sx n="78" d="100"/>
          <a:sy n="78" d="100"/>
        </p:scale>
        <p:origin x="715" y="6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BFD05-9C06-492C-9814-78F17A5D1F35}"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95853-29CE-4B0F-98B4-F1C823257EA7}" type="slidenum">
              <a:rPr lang="zh-CN" altLang="en-US" smtClean="0"/>
              <a:t>‹#›</a:t>
            </a:fld>
            <a:endParaRPr lang="zh-CN" altLang="en-US"/>
          </a:p>
        </p:txBody>
      </p:sp>
    </p:spTree>
    <p:extLst>
      <p:ext uri="{BB962C8B-B14F-4D97-AF65-F5344CB8AC3E}">
        <p14:creationId xmlns:p14="http://schemas.microsoft.com/office/powerpoint/2010/main" val="65888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zh-CN" altLang="en-US" dirty="0"/>
          </a:p>
        </p:txBody>
      </p:sp>
      <p:sp>
        <p:nvSpPr>
          <p:cNvPr id="4" name="Slide Number Placeholder 3"/>
          <p:cNvSpPr>
            <a:spLocks noGrp="1"/>
          </p:cNvSpPr>
          <p:nvPr>
            <p:ph type="sldNum" sz="quarter" idx="5"/>
          </p:nvPr>
        </p:nvSpPr>
        <p:spPr/>
        <p:txBody>
          <a:bodyPr/>
          <a:lstStyle/>
          <a:p>
            <a:fld id="{CEA95853-29CE-4B0F-98B4-F1C823257EA7}" type="slidenum">
              <a:rPr lang="zh-CN" altLang="en-US" smtClean="0"/>
              <a:t>2</a:t>
            </a:fld>
            <a:endParaRPr lang="zh-CN" altLang="en-US"/>
          </a:p>
        </p:txBody>
      </p:sp>
    </p:spTree>
    <p:extLst>
      <p:ext uri="{BB962C8B-B14F-4D97-AF65-F5344CB8AC3E}">
        <p14:creationId xmlns:p14="http://schemas.microsoft.com/office/powerpoint/2010/main" val="39412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CEA95853-29CE-4B0F-98B4-F1C823257EA7}" type="slidenum">
              <a:rPr lang="zh-CN" altLang="en-US" smtClean="0"/>
              <a:t>3</a:t>
            </a:fld>
            <a:endParaRPr lang="zh-CN" altLang="en-US"/>
          </a:p>
        </p:txBody>
      </p:sp>
    </p:spTree>
    <p:extLst>
      <p:ext uri="{BB962C8B-B14F-4D97-AF65-F5344CB8AC3E}">
        <p14:creationId xmlns:p14="http://schemas.microsoft.com/office/powerpoint/2010/main" val="10040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EA95853-29CE-4B0F-98B4-F1C823257EA7}" type="slidenum">
              <a:rPr lang="zh-CN" altLang="en-US" smtClean="0"/>
              <a:t>4</a:t>
            </a:fld>
            <a:endParaRPr lang="zh-CN" altLang="en-US"/>
          </a:p>
        </p:txBody>
      </p:sp>
    </p:spTree>
    <p:extLst>
      <p:ext uri="{BB962C8B-B14F-4D97-AF65-F5344CB8AC3E}">
        <p14:creationId xmlns:p14="http://schemas.microsoft.com/office/powerpoint/2010/main" val="333320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EA95853-29CE-4B0F-98B4-F1C823257EA7}" type="slidenum">
              <a:rPr lang="zh-CN" altLang="en-US" smtClean="0"/>
              <a:t>5</a:t>
            </a:fld>
            <a:endParaRPr lang="zh-CN" altLang="en-US"/>
          </a:p>
        </p:txBody>
      </p:sp>
    </p:spTree>
    <p:extLst>
      <p:ext uri="{BB962C8B-B14F-4D97-AF65-F5344CB8AC3E}">
        <p14:creationId xmlns:p14="http://schemas.microsoft.com/office/powerpoint/2010/main" val="370439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什么样的创新点，带来哪些疗效安全性优势</a:t>
            </a:r>
          </a:p>
        </p:txBody>
      </p:sp>
      <p:sp>
        <p:nvSpPr>
          <p:cNvPr id="4" name="Slide Number Placeholder 3"/>
          <p:cNvSpPr>
            <a:spLocks noGrp="1"/>
          </p:cNvSpPr>
          <p:nvPr>
            <p:ph type="sldNum" sz="quarter" idx="5"/>
          </p:nvPr>
        </p:nvSpPr>
        <p:spPr/>
        <p:txBody>
          <a:bodyPr/>
          <a:lstStyle/>
          <a:p>
            <a:fld id="{CEA95853-29CE-4B0F-98B4-F1C823257EA7}" type="slidenum">
              <a:rPr lang="zh-CN" altLang="en-US" smtClean="0"/>
              <a:t>7</a:t>
            </a:fld>
            <a:endParaRPr lang="zh-CN" altLang="en-US"/>
          </a:p>
        </p:txBody>
      </p:sp>
    </p:spTree>
    <p:extLst>
      <p:ext uri="{BB962C8B-B14F-4D97-AF65-F5344CB8AC3E}">
        <p14:creationId xmlns:p14="http://schemas.microsoft.com/office/powerpoint/2010/main" val="25973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b="0" i="0" dirty="0">
              <a:solidFill>
                <a:srgbClr val="5B616B"/>
              </a:solidFill>
              <a:effectLst/>
              <a:latin typeface="BlinkMacSystemFont"/>
            </a:endParaRPr>
          </a:p>
        </p:txBody>
      </p:sp>
      <p:sp>
        <p:nvSpPr>
          <p:cNvPr id="4" name="灯片编号占位符 3"/>
          <p:cNvSpPr>
            <a:spLocks noGrp="1"/>
          </p:cNvSpPr>
          <p:nvPr>
            <p:ph type="sldNum" sz="quarter" idx="5"/>
          </p:nvPr>
        </p:nvSpPr>
        <p:spPr/>
        <p:txBody>
          <a:bodyPr/>
          <a:lstStyle/>
          <a:p>
            <a:fld id="{CEA95853-29CE-4B0F-98B4-F1C823257EA7}" type="slidenum">
              <a:rPr lang="zh-CN" altLang="en-US" smtClean="0"/>
              <a:t>8</a:t>
            </a:fld>
            <a:endParaRPr lang="zh-CN" altLang="en-US"/>
          </a:p>
        </p:txBody>
      </p:sp>
    </p:spTree>
    <p:extLst>
      <p:ext uri="{BB962C8B-B14F-4D97-AF65-F5344CB8AC3E}">
        <p14:creationId xmlns:p14="http://schemas.microsoft.com/office/powerpoint/2010/main" val="343403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EA95853-29CE-4B0F-98B4-F1C823257EA7}" type="slidenum">
              <a:rPr lang="zh-CN" altLang="en-US" smtClean="0"/>
              <a:t>9</a:t>
            </a:fld>
            <a:endParaRPr lang="zh-CN" altLang="en-US"/>
          </a:p>
        </p:txBody>
      </p:sp>
    </p:spTree>
    <p:extLst>
      <p:ext uri="{BB962C8B-B14F-4D97-AF65-F5344CB8AC3E}">
        <p14:creationId xmlns:p14="http://schemas.microsoft.com/office/powerpoint/2010/main" val="153490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96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7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3F304-6B78-4ADD-8836-C463C4C43CF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F6F770-11A4-4D33-BE69-3BA3DA8E202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A74F33-6A6B-4520-9654-7041793E2ADC}"/>
              </a:ext>
            </a:extLst>
          </p:cNvPr>
          <p:cNvSpPr>
            <a:spLocks noGrp="1"/>
          </p:cNvSpPr>
          <p:nvPr>
            <p:ph type="dt" sz="half" idx="10"/>
          </p:nvPr>
        </p:nvSpPr>
        <p:spPr/>
        <p:txBody>
          <a:bodyPr/>
          <a:lstStyle/>
          <a:p>
            <a:fld id="{4795435D-13B7-411E-BAD2-0D6D05429860}"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EFCBD2CE-DA50-4FEA-89AC-E2F3C2082C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909DF1-F772-457C-AC7E-C6DB768CDA7F}"/>
              </a:ext>
            </a:extLst>
          </p:cNvPr>
          <p:cNvSpPr>
            <a:spLocks noGrp="1"/>
          </p:cNvSpPr>
          <p:nvPr>
            <p:ph type="sldNum" sz="quarter" idx="12"/>
          </p:nvPr>
        </p:nvSpPr>
        <p:spPr/>
        <p:txBody>
          <a:bodyPr/>
          <a:lstStyle/>
          <a:p>
            <a:fld id="{FAB399E8-973F-4529-AF82-8DBDFB031450}" type="slidenum">
              <a:rPr lang="zh-CN" altLang="en-US" smtClean="0"/>
              <a:t>‹#›</a:t>
            </a:fld>
            <a:endParaRPr lang="zh-CN" altLang="en-US"/>
          </a:p>
        </p:txBody>
      </p:sp>
    </p:spTree>
    <p:extLst>
      <p:ext uri="{BB962C8B-B14F-4D97-AF65-F5344CB8AC3E}">
        <p14:creationId xmlns:p14="http://schemas.microsoft.com/office/powerpoint/2010/main" val="1595871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5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da.gov/media/150756/download"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www.astrazeneca.com/media-centre/press-releases/2021/update-on-us-review-of-roxadusta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EBB33D-B9D6-83A1-5207-A55A15A50F5D}"/>
              </a:ext>
            </a:extLst>
          </p:cNvPr>
          <p:cNvSpPr txBox="1"/>
          <p:nvPr/>
        </p:nvSpPr>
        <p:spPr>
          <a:xfrm>
            <a:off x="1394" y="0"/>
            <a:ext cx="12190606" cy="6857999"/>
          </a:xfrm>
          <a:prstGeom prst="rect">
            <a:avLst/>
          </a:prstGeom>
          <a:solidFill>
            <a:srgbClr val="EA5404"/>
          </a:solidFill>
        </p:spPr>
        <p:txBody>
          <a:bodyPr wrap="square" lIns="432000" rIns="432000" anchor="ctr" anchorCtr="0">
            <a:noAutofit/>
          </a:bodyPr>
          <a:lstStyle/>
          <a:p>
            <a:pPr algn="ctr">
              <a:lnSpc>
                <a:spcPct val="100000"/>
              </a:lnSpc>
              <a:spcBef>
                <a:spcPts val="600"/>
              </a:spcBef>
              <a:spcAft>
                <a:spcPts val="600"/>
              </a:spcAft>
            </a:pPr>
            <a:r>
              <a:rPr lang="zh-CN" altLang="en-US" sz="2400" i="0" u="none" strike="noStrike" baseline="0" dirty="0">
                <a:solidFill>
                  <a:schemeClr val="bg1"/>
                </a:solidFill>
                <a:latin typeface="微软雅黑 Light" panose="020B0502040204020203" pitchFamily="34" charset="-122"/>
                <a:ea typeface="微软雅黑 Light" panose="020B0502040204020203" pitchFamily="34" charset="-122"/>
              </a:rPr>
              <a:t>国内唯一获批上市长效重组人促红素</a:t>
            </a:r>
            <a:endParaRPr lang="en-US" altLang="zh-CN" sz="2400" i="0" u="none" strike="noStrike" baseline="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spcBef>
                <a:spcPts val="600"/>
              </a:spcBef>
              <a:spcAft>
                <a:spcPts val="600"/>
              </a:spcAft>
            </a:pPr>
            <a:r>
              <a:rPr lang="zh-CN" altLang="en-US" sz="6000" b="1" i="0" u="none" strike="noStrike" baseline="0" dirty="0">
                <a:solidFill>
                  <a:schemeClr val="bg1"/>
                </a:solidFill>
                <a:latin typeface="微软雅黑" panose="020B0503020204020204" pitchFamily="34" charset="-122"/>
                <a:ea typeface="微软雅黑" panose="020B0503020204020204" pitchFamily="34" charset="-122"/>
              </a:rPr>
              <a:t>达依泊汀</a:t>
            </a:r>
            <a:r>
              <a:rPr lang="en-US" altLang="zh-CN" sz="6000" b="1" dirty="0">
                <a:solidFill>
                  <a:schemeClr val="bg1"/>
                </a:solidFill>
                <a:latin typeface="微软雅黑" panose="020B0503020204020204" pitchFamily="34" charset="-122"/>
                <a:ea typeface="微软雅黑" panose="020B0503020204020204" pitchFamily="34" charset="-122"/>
              </a:rPr>
              <a:t>α</a:t>
            </a:r>
            <a:r>
              <a:rPr lang="zh-CN" altLang="en-US" sz="6000" b="1" dirty="0">
                <a:solidFill>
                  <a:schemeClr val="bg1"/>
                </a:solidFill>
                <a:latin typeface="微软雅黑" panose="020B0503020204020204" pitchFamily="34" charset="-122"/>
                <a:ea typeface="微软雅黑" panose="020B0503020204020204" pitchFamily="34" charset="-122"/>
              </a:rPr>
              <a:t>注射液</a:t>
            </a:r>
            <a:endParaRPr lang="en-US" altLang="zh-CN" sz="6000" b="1" dirty="0">
              <a:solidFill>
                <a:schemeClr val="bg1"/>
              </a:solidFill>
              <a:latin typeface="微软雅黑" panose="020B0503020204020204" pitchFamily="34" charset="-122"/>
              <a:ea typeface="微软雅黑" panose="020B0503020204020204" pitchFamily="34" charset="-122"/>
            </a:endParaRPr>
          </a:p>
          <a:p>
            <a:pPr algn="ctr">
              <a:lnSpc>
                <a:spcPct val="100000"/>
              </a:lnSpc>
              <a:spcBef>
                <a:spcPts val="600"/>
              </a:spcBef>
              <a:spcAft>
                <a:spcPts val="600"/>
              </a:spcAft>
            </a:pPr>
            <a:endParaRPr lang="en-US" altLang="zh-CN" sz="280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spcBef>
                <a:spcPts val="600"/>
              </a:spcBef>
              <a:spcAft>
                <a:spcPts val="600"/>
              </a:spcAft>
            </a:pPr>
            <a:endParaRPr lang="en-US" altLang="zh-CN" sz="280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spcBef>
                <a:spcPts val="600"/>
              </a:spcBef>
              <a:spcAft>
                <a:spcPts val="600"/>
              </a:spcAft>
            </a:pPr>
            <a:r>
              <a:rPr lang="zh-CN" altLang="en-US" sz="2800" dirty="0">
                <a:solidFill>
                  <a:schemeClr val="bg1"/>
                </a:solidFill>
                <a:latin typeface="微软雅黑 Light" panose="020B0502040204020203" pitchFamily="34" charset="-122"/>
                <a:ea typeface="微软雅黑 Light" panose="020B0502040204020203" pitchFamily="34" charset="-122"/>
              </a:rPr>
              <a:t>医保申报基本信息 </a:t>
            </a:r>
            <a:r>
              <a:rPr lang="en-US" altLang="zh-CN" sz="2800" dirty="0">
                <a:solidFill>
                  <a:schemeClr val="bg1"/>
                </a:solidFill>
                <a:latin typeface="微软雅黑 Light" panose="020B0502040204020203" pitchFamily="34" charset="-122"/>
                <a:ea typeface="微软雅黑 Light" panose="020B0502040204020203" pitchFamily="34" charset="-122"/>
              </a:rPr>
              <a:t>(</a:t>
            </a:r>
            <a:r>
              <a:rPr lang="zh-CN" altLang="en-US" sz="2800" dirty="0">
                <a:solidFill>
                  <a:schemeClr val="bg1"/>
                </a:solidFill>
                <a:latin typeface="微软雅黑 Light" panose="020B0502040204020203" pitchFamily="34" charset="-122"/>
                <a:ea typeface="微软雅黑 Light" panose="020B0502040204020203" pitchFamily="34" charset="-122"/>
              </a:rPr>
              <a:t>不含经济性信息</a:t>
            </a:r>
            <a:r>
              <a:rPr lang="en-US" altLang="zh-CN" sz="2800" dirty="0">
                <a:solidFill>
                  <a:schemeClr val="bg1"/>
                </a:solidFill>
                <a:latin typeface="微软雅黑 Light" panose="020B0502040204020203" pitchFamily="34" charset="-122"/>
                <a:ea typeface="微软雅黑 Light" panose="020B0502040204020203" pitchFamily="34" charset="-122"/>
              </a:rPr>
              <a:t>)</a:t>
            </a:r>
          </a:p>
          <a:p>
            <a:pPr algn="ctr">
              <a:lnSpc>
                <a:spcPct val="100000"/>
              </a:lnSpc>
              <a:spcBef>
                <a:spcPts val="600"/>
              </a:spcBef>
              <a:spcAft>
                <a:spcPts val="600"/>
              </a:spcAft>
            </a:pPr>
            <a:r>
              <a:rPr lang="en-US" altLang="zh-CN" sz="2800" dirty="0">
                <a:solidFill>
                  <a:schemeClr val="bg1"/>
                </a:solidFill>
                <a:latin typeface="微软雅黑 Light" panose="020B0502040204020203" pitchFamily="34" charset="-122"/>
                <a:ea typeface="微软雅黑 Light" panose="020B0502040204020203" pitchFamily="34" charset="-122"/>
              </a:rPr>
              <a:t>2022</a:t>
            </a:r>
            <a:r>
              <a:rPr lang="zh-CN" altLang="en-US" sz="2800" dirty="0">
                <a:solidFill>
                  <a:schemeClr val="bg1"/>
                </a:solidFill>
                <a:latin typeface="微软雅黑 Light" panose="020B0502040204020203" pitchFamily="34" charset="-122"/>
                <a:ea typeface="微软雅黑 Light" panose="020B0502040204020203" pitchFamily="34" charset="-122"/>
              </a:rPr>
              <a:t>年</a:t>
            </a:r>
            <a:r>
              <a:rPr lang="en-US" altLang="zh-CN" sz="2800" dirty="0">
                <a:solidFill>
                  <a:schemeClr val="bg1"/>
                </a:solidFill>
                <a:latin typeface="微软雅黑 Light" panose="020B0502040204020203" pitchFamily="34" charset="-122"/>
                <a:ea typeface="微软雅黑 Light" panose="020B0502040204020203" pitchFamily="34" charset="-122"/>
              </a:rPr>
              <a:t>7</a:t>
            </a:r>
            <a:r>
              <a:rPr lang="zh-CN" altLang="en-US" sz="2800" dirty="0">
                <a:solidFill>
                  <a:schemeClr val="bg1"/>
                </a:solidFill>
                <a:latin typeface="微软雅黑 Light" panose="020B0502040204020203" pitchFamily="34" charset="-122"/>
                <a:ea typeface="微软雅黑 Light" panose="020B0502040204020203" pitchFamily="34" charset="-122"/>
              </a:rPr>
              <a:t>月</a:t>
            </a:r>
            <a:r>
              <a:rPr lang="en-US" altLang="zh-CN" sz="2800" dirty="0">
                <a:solidFill>
                  <a:schemeClr val="bg1"/>
                </a:solidFill>
                <a:latin typeface="微软雅黑 Light" panose="020B0502040204020203" pitchFamily="34" charset="-122"/>
                <a:ea typeface="微软雅黑 Light" panose="020B0502040204020203" pitchFamily="34" charset="-122"/>
              </a:rPr>
              <a:t>14</a:t>
            </a:r>
            <a:r>
              <a:rPr lang="zh-CN" altLang="en-US" sz="2800" dirty="0">
                <a:solidFill>
                  <a:schemeClr val="bg1"/>
                </a:solidFill>
                <a:latin typeface="微软雅黑 Light" panose="020B0502040204020203" pitchFamily="34" charset="-122"/>
                <a:ea typeface="微软雅黑 Light" panose="020B0502040204020203" pitchFamily="34" charset="-122"/>
              </a:rPr>
              <a:t>日</a:t>
            </a:r>
            <a:endParaRPr lang="en-US" altLang="zh-CN" sz="2800" i="0" u="none" strike="noStrike" baseline="0" dirty="0">
              <a:solidFill>
                <a:schemeClr val="bg1"/>
              </a:solidFill>
              <a:latin typeface="微软雅黑 Light" panose="020B0502040204020203" pitchFamily="34" charset="-122"/>
              <a:ea typeface="微软雅黑 Light" panose="020B0502040204020203" pitchFamily="34" charset="-122"/>
            </a:endParaRPr>
          </a:p>
        </p:txBody>
      </p:sp>
      <p:pic>
        <p:nvPicPr>
          <p:cNvPr id="12" name="Picture 11" descr="Shape&#10;&#10;Description automatically generated with medium confidence">
            <a:extLst>
              <a:ext uri="{FF2B5EF4-FFF2-40B4-BE49-F238E27FC236}">
                <a16:creationId xmlns:a16="http://schemas.microsoft.com/office/drawing/2014/main" id="{1EF918C6-6FBC-C075-4488-C024763C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457" y="5289755"/>
            <a:ext cx="4605454" cy="1639541"/>
          </a:xfrm>
          <a:prstGeom prst="rect">
            <a:avLst/>
          </a:prstGeom>
        </p:spPr>
      </p:pic>
    </p:spTree>
    <p:extLst>
      <p:ext uri="{BB962C8B-B14F-4D97-AF65-F5344CB8AC3E}">
        <p14:creationId xmlns:p14="http://schemas.microsoft.com/office/powerpoint/2010/main" val="125100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2">
            <a:extLst>
              <a:ext uri="{FF2B5EF4-FFF2-40B4-BE49-F238E27FC236}">
                <a16:creationId xmlns:a16="http://schemas.microsoft.com/office/drawing/2014/main" id="{B0B71ECB-D95A-B915-2FF8-64520C5D0644}"/>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文本框 1">
            <a:extLst>
              <a:ext uri="{FF2B5EF4-FFF2-40B4-BE49-F238E27FC236}">
                <a16:creationId xmlns:a16="http://schemas.microsoft.com/office/drawing/2014/main" id="{0032F7D9-E3F6-3A77-0E03-B283FC33877F}"/>
              </a:ext>
            </a:extLst>
          </p:cNvPr>
          <p:cNvSpPr txBox="1"/>
          <p:nvPr/>
        </p:nvSpPr>
        <p:spPr>
          <a:xfrm>
            <a:off x="456566" y="156397"/>
            <a:ext cx="4201160"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一、</a:t>
            </a:r>
            <a:r>
              <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药物基本信息</a:t>
            </a:r>
          </a:p>
        </p:txBody>
      </p:sp>
      <p:graphicFrame>
        <p:nvGraphicFramePr>
          <p:cNvPr id="2" name="Table 5">
            <a:extLst>
              <a:ext uri="{FF2B5EF4-FFF2-40B4-BE49-F238E27FC236}">
                <a16:creationId xmlns:a16="http://schemas.microsoft.com/office/drawing/2014/main" id="{CA9DE13F-026D-1C0B-292C-88090368C3CE}"/>
              </a:ext>
            </a:extLst>
          </p:cNvPr>
          <p:cNvGraphicFramePr>
            <a:graphicFrameLocks noGrp="1"/>
          </p:cNvGraphicFramePr>
          <p:nvPr>
            <p:extLst>
              <p:ext uri="{D42A27DB-BD31-4B8C-83A1-F6EECF244321}">
                <p14:modId xmlns:p14="http://schemas.microsoft.com/office/powerpoint/2010/main" val="3012550067"/>
              </p:ext>
            </p:extLst>
          </p:nvPr>
        </p:nvGraphicFramePr>
        <p:xfrm>
          <a:off x="341523" y="865073"/>
          <a:ext cx="11490593" cy="5359713"/>
        </p:xfrm>
        <a:graphic>
          <a:graphicData uri="http://schemas.openxmlformats.org/drawingml/2006/table">
            <a:tbl>
              <a:tblPr>
                <a:tableStyleId>{5C22544A-7EE6-4342-B048-85BDC9FD1C3A}</a:tableStyleId>
              </a:tblPr>
              <a:tblGrid>
                <a:gridCol w="2397708">
                  <a:extLst>
                    <a:ext uri="{9D8B030D-6E8A-4147-A177-3AD203B41FA5}">
                      <a16:colId xmlns:a16="http://schemas.microsoft.com/office/drawing/2014/main" val="2850991830"/>
                    </a:ext>
                  </a:extLst>
                </a:gridCol>
                <a:gridCol w="9092885">
                  <a:extLst>
                    <a:ext uri="{9D8B030D-6E8A-4147-A177-3AD203B41FA5}">
                      <a16:colId xmlns:a16="http://schemas.microsoft.com/office/drawing/2014/main" val="2388631394"/>
                    </a:ext>
                  </a:extLst>
                </a:gridCol>
              </a:tblGrid>
              <a:tr h="400134">
                <a:tc>
                  <a:txBody>
                    <a:bodyPr/>
                    <a:lstStyle/>
                    <a:p>
                      <a:pPr algn="l">
                        <a:lnSpc>
                          <a:spcPct val="100000"/>
                        </a:lnSpc>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通用名：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2000" b="1" i="0" u="none" strike="noStrike" baseline="0" dirty="0">
                          <a:solidFill>
                            <a:srgbClr val="EA5404"/>
                          </a:solidFill>
                          <a:latin typeface="微软雅黑" panose="020B0503020204020204" pitchFamily="34" charset="-122"/>
                          <a:ea typeface="微软雅黑" panose="020B0503020204020204" pitchFamily="34" charset="-122"/>
                        </a:rPr>
                        <a:t>达依泊汀</a:t>
                      </a:r>
                      <a:r>
                        <a:rPr lang="en-US" altLang="zh-CN" sz="2000" b="1" dirty="0">
                          <a:solidFill>
                            <a:srgbClr val="EA5404"/>
                          </a:solidFill>
                          <a:latin typeface="微软雅黑" panose="020B0503020204020204" pitchFamily="34" charset="-122"/>
                          <a:ea typeface="微软雅黑" panose="020B0503020204020204" pitchFamily="34" charset="-122"/>
                        </a:rPr>
                        <a:t>α</a:t>
                      </a:r>
                      <a:r>
                        <a:rPr lang="zh-CN" altLang="en-US" sz="2000" b="1" dirty="0">
                          <a:solidFill>
                            <a:srgbClr val="EA5404"/>
                          </a:solidFill>
                          <a:latin typeface="微软雅黑" panose="020B0503020204020204" pitchFamily="34" charset="-122"/>
                          <a:ea typeface="微软雅黑" panose="020B0503020204020204" pitchFamily="34" charset="-122"/>
                        </a:rPr>
                        <a:t>注射液</a:t>
                      </a:r>
                      <a:endParaRPr lang="en-US" altLang="zh-CN" sz="2000" b="1" i="0" u="none" strike="noStrike" baseline="0" dirty="0">
                        <a:solidFill>
                          <a:srgbClr val="EA5404"/>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993830"/>
                  </a:ext>
                </a:extLst>
              </a:tr>
              <a:tr h="386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药物分类：</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处方药，治疗用生物制品（第二代长效重组人促红细胞生成素）</a:t>
                      </a: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950644"/>
                  </a:ext>
                </a:extLst>
              </a:tr>
              <a:tr h="386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注册规格：</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20μg</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40μg</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60μg</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39577"/>
                  </a:ext>
                </a:extLst>
              </a:tr>
              <a:tr h="386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适应症：</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本品用于治疗接受血液透析的成人慢性肾脏病患者（</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CKD</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）的贫血</a:t>
                      </a:r>
                      <a:r>
                        <a:rPr lang="en-US" altLang="zh-CN" sz="1200" b="0" i="0" u="none" strike="noStrike" baseline="30000"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120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076955"/>
                  </a:ext>
                </a:extLst>
              </a:tr>
              <a:tr h="461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用法用量</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初始剂量</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20μg/</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次，每周一次静脉注射</a:t>
                      </a:r>
                      <a:r>
                        <a:rPr lang="en-US" altLang="zh-CN" sz="1200" b="0" i="0" u="none" strike="noStrike" baseline="30000" dirty="0">
                          <a:solidFill>
                            <a:schemeClr val="tx1">
                              <a:lumMod val="75000"/>
                              <a:lumOff val="25000"/>
                            </a:schemeClr>
                          </a:solidFill>
                          <a:latin typeface="微软雅黑" panose="020B0503020204020204" pitchFamily="34" charset="-122"/>
                          <a:ea typeface="微软雅黑" panose="020B0503020204020204" pitchFamily="34" charset="-122"/>
                        </a:rPr>
                        <a:t>1</a:t>
                      </a:r>
                    </a:p>
                    <a:p>
                      <a:pPr algn="l">
                        <a:lnSpc>
                          <a:spcPct val="100000"/>
                        </a:lnSpc>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维持期根据患者血红蛋白浓度变化情况调整剂量（</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10-60μg</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）和注射频率（</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QW/Q2W</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0" i="0" u="none" strike="noStrike" baseline="30000"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zh-CN" altLang="en-US" sz="120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2696"/>
                  </a:ext>
                </a:extLst>
              </a:tr>
              <a:tr h="386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中国大陆首次上市时间：</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17</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日批准上市；</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月首次进口</a:t>
                      </a: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173"/>
                  </a:ext>
                </a:extLst>
              </a:tr>
              <a:tr h="461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目前大陆地区同通用名</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药品的上市情况：</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b="0" i="0" u="none" strike="noStrike"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无同通用名药品</a:t>
                      </a: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676361"/>
                  </a:ext>
                </a:extLst>
              </a:tr>
              <a:tr h="461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全球首个上市国家地区</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及上市时间：</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澳大利亚（</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2001</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年）</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242798"/>
                  </a:ext>
                </a:extLst>
              </a:tr>
              <a:tr h="646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疾病基本情况：</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目前中国终末期慢性</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肾脏病发病率约为</a:t>
                      </a:r>
                      <a:r>
                        <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0.0535‰</a:t>
                      </a:r>
                      <a:r>
                        <a:rPr lang="en-US" altLang="zh-CN" sz="1200" kern="1200" baseline="30000" dirty="0">
                          <a:solidFill>
                            <a:schemeClr val="tx1">
                              <a:lumMod val="75000"/>
                              <a:lumOff val="25000"/>
                            </a:schemeClr>
                          </a:solidFill>
                          <a:latin typeface="微软雅黑" panose="020B0503020204020204" pitchFamily="34" charset="-122"/>
                          <a:ea typeface="微软雅黑" panose="020B0503020204020204" pitchFamily="34" charset="-122"/>
                          <a:cs typeface="+mn-cs"/>
                        </a:rPr>
                        <a:t>3</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现有血液透析患者</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69.2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a:t>
                      </a:r>
                      <a:r>
                        <a:rPr lang="en-US" altLang="zh-CN" sz="1200" baseline="300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，其中约</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91.6%~98.2%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患者会发生肾性贫血</a:t>
                      </a:r>
                      <a:r>
                        <a:rPr lang="en-US" altLang="zh-CN" sz="1200" baseline="300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，总数约</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63.4~68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万人。目前中国透析患者血红蛋白（</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Hb</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）达标率仅为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37.7%</a:t>
                      </a:r>
                      <a:r>
                        <a:rPr lang="en-US" altLang="zh-CN" sz="1200" baseline="300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，贫血患者（</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Hb</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10g/dL</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）死亡率会增加</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51%</a:t>
                      </a:r>
                      <a:r>
                        <a:rPr lang="en-US" altLang="zh-CN" sz="1200" baseline="300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，严重影响患者生存质量、透析质量和预后。</a:t>
                      </a:r>
                      <a:endParaRPr lang="zh-CN" altLang="en-US" sz="1200" baseline="30000" dirty="0">
                        <a:solidFill>
                          <a:schemeClr val="tx1">
                            <a:lumMod val="75000"/>
                            <a:lumOff val="25000"/>
                          </a:schemeClr>
                        </a:solidFill>
                        <a:highlight>
                          <a:srgbClr val="FFFF00"/>
                        </a:highlight>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245514"/>
                  </a:ext>
                </a:extLst>
              </a:tr>
              <a:tr h="461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市场规模：</a:t>
                      </a:r>
                      <a:endPar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肾性贫血在国内主要治疗药物为缺氧诱导因子脯氨酰羟化酶抑制剂（</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HIF-PHI</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，如罗沙司他胶囊）和短效重组人促红细胞生成素（</a:t>
                      </a:r>
                      <a:r>
                        <a:rPr lang="en-US" altLang="zh-CN" sz="1200" b="0" i="0" u="none" strike="noStrike" baseline="0" dirty="0" err="1">
                          <a:solidFill>
                            <a:schemeClr val="tx1">
                              <a:lumMod val="75000"/>
                              <a:lumOff val="25000"/>
                            </a:schemeClr>
                          </a:solidFill>
                          <a:latin typeface="微软雅黑" panose="020B0503020204020204" pitchFamily="34" charset="-122"/>
                          <a:ea typeface="微软雅黑" panose="020B0503020204020204" pitchFamily="34" charset="-122"/>
                        </a:rPr>
                        <a:t>rhuEPO</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，如</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EPO-α</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EPO-β</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年肾性贫血药物治疗费用总额约</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36.6</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亿元人民币</a:t>
                      </a:r>
                      <a:r>
                        <a:rPr lang="en-US" altLang="zh-CN" sz="1200" b="0" i="0" u="none" strike="noStrike" baseline="30000" dirty="0">
                          <a:solidFill>
                            <a:schemeClr val="tx1">
                              <a:lumMod val="75000"/>
                              <a:lumOff val="25000"/>
                            </a:schemeClr>
                          </a:solidFill>
                          <a:latin typeface="微软雅黑" panose="020B0503020204020204" pitchFamily="34" charset="-122"/>
                          <a:ea typeface="微软雅黑" panose="020B0503020204020204" pitchFamily="34" charset="-122"/>
                        </a:rPr>
                        <a:t>6,7</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b="0" i="0" u="none" strike="noStrike" baseline="30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9034519"/>
                  </a:ext>
                </a:extLst>
              </a:tr>
              <a:tr h="461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目录内肾性贫血治疗药品：</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罗沙司他胶囊、重组人促红素注射液</a:t>
                      </a:r>
                      <a:endParaRPr lang="zh-CN" altLang="en-US" sz="120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691125"/>
                  </a:ext>
                </a:extLst>
              </a:tr>
              <a:tr h="428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目录内参照药品建议：</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274320" marR="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zh-CN" altLang="en-US" sz="1200" b="0" i="0" u="none" strike="noStrike"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罗沙司他胶囊      （罗沙司他是该治疗领域内临床应用最广泛的目录内药品，</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年销售金额</a:t>
                      </a:r>
                      <a:r>
                        <a:rPr lang="en-US" altLang="zh-CN" sz="1200" b="0" i="0" u="none" strike="noStrike" baseline="0" dirty="0">
                          <a:solidFill>
                            <a:schemeClr val="tx1">
                              <a:lumMod val="75000"/>
                              <a:lumOff val="25000"/>
                            </a:schemeClr>
                          </a:solidFill>
                          <a:latin typeface="微软雅黑" panose="020B0503020204020204" pitchFamily="34" charset="-122"/>
                          <a:ea typeface="微软雅黑" panose="020B0503020204020204" pitchFamily="34" charset="-122"/>
                        </a:rPr>
                        <a:t>12.45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亿元，市场份额</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，大幅领先于其他药品</a:t>
                      </a:r>
                      <a:r>
                        <a:rPr lang="zh-CN" altLang="en-US" sz="1200" b="0" i="0" u="none" strike="noStrike"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。临床研究显示，每周三次口服罗沙司他与每周一次静脉注射达依泊汀</a:t>
                      </a:r>
                      <a:r>
                        <a:rPr lang="en-US" altLang="zh-CN" sz="1200" b="0" i="0" u="none" strike="noStrike"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α</a:t>
                      </a:r>
                      <a:r>
                        <a:rPr lang="zh-CN" altLang="en-US" sz="1200" b="0" i="0" u="none" strike="noStrike"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mn-cs"/>
                        </a:rPr>
                        <a:t>对照，疗效、安全性无显著差异）</a:t>
                      </a:r>
                    </a:p>
                  </a:txBody>
                  <a:tcPr marL="0" marR="274320" anchor="ctr">
                    <a:lnL w="12700" cmpd="sng">
                      <a:noFill/>
                    </a:lnL>
                    <a:lnR w="12700" cmpd="sng">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109333"/>
                  </a:ext>
                </a:extLst>
              </a:tr>
            </a:tbl>
          </a:graphicData>
        </a:graphic>
      </p:graphicFrame>
      <p:sp>
        <p:nvSpPr>
          <p:cNvPr id="5" name="文本框 15">
            <a:extLst>
              <a:ext uri="{FF2B5EF4-FFF2-40B4-BE49-F238E27FC236}">
                <a16:creationId xmlns:a16="http://schemas.microsoft.com/office/drawing/2014/main" id="{81759CE3-26DF-03AE-8B1F-45BC03F212C3}"/>
              </a:ext>
            </a:extLst>
          </p:cNvPr>
          <p:cNvSpPr txBox="1">
            <a:spLocks noChangeArrowheads="1"/>
          </p:cNvSpPr>
          <p:nvPr/>
        </p:nvSpPr>
        <p:spPr bwMode="auto">
          <a:xfrm>
            <a:off x="7635846" y="6332413"/>
            <a:ext cx="2124074" cy="58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nchor="t" anchorCtr="0">
            <a:no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1. </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中国达依泊汀</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α</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注射液说明书</a:t>
            </a:r>
          </a:p>
          <a:p>
            <a:pPr marL="0" indent="0">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2. </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中国肾性贫血诊治临床实践指南（</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2021</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版）</a:t>
            </a:r>
            <a:endPar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3. Am J Kidney Dis. 77(6):889-897. Jan 7, 2021.</a:t>
            </a:r>
          </a:p>
          <a:p>
            <a:pPr marL="0" indent="0">
              <a:spcBef>
                <a:spcPct val="0"/>
              </a:spcBef>
            </a:pPr>
            <a:r>
              <a:rPr kumimoji="0" lang="en-US" altLang="zh-CN" sz="600" b="0" i="0" u="none" strike="noStrike" kern="1200" cap="none" spc="0" normalizeH="0" baseline="0" noProof="0" dirty="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4. </a:t>
            </a:r>
            <a:r>
              <a:rPr kumimoji="0" lang="zh-CN" altLang="en-US" sz="600" b="0" i="0" u="none" strike="noStrike" kern="1200" cap="none" spc="0" normalizeH="0" baseline="0" noProof="0" dirty="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中国透析登记数据</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2020</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年）</a:t>
            </a:r>
            <a:endPar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7" name="文本框 6">
            <a:extLst>
              <a:ext uri="{FF2B5EF4-FFF2-40B4-BE49-F238E27FC236}">
                <a16:creationId xmlns:a16="http://schemas.microsoft.com/office/drawing/2014/main" id="{FC2A9C3E-CAEA-1835-DFA1-7AA45B770DC4}"/>
              </a:ext>
            </a:extLst>
          </p:cNvPr>
          <p:cNvSpPr txBox="1"/>
          <p:nvPr/>
        </p:nvSpPr>
        <p:spPr>
          <a:xfrm>
            <a:off x="9759920" y="6332413"/>
            <a:ext cx="2277936" cy="524635"/>
          </a:xfrm>
          <a:prstGeom prst="rect">
            <a:avLst/>
          </a:prstGeom>
          <a:noFill/>
        </p:spPr>
        <p:txBody>
          <a:bodyPr wrap="square" tIns="36000" bIns="36000" anchor="t" anchorCtr="0">
            <a:noAutofit/>
          </a:bodyPr>
          <a:lstStyle/>
          <a:p>
            <a:pPr>
              <a:spcBef>
                <a:spcPct val="0"/>
              </a:spcBef>
            </a:pPr>
            <a:r>
              <a:rPr lang="fr-FR"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5. </a:t>
            </a:r>
            <a:r>
              <a:rPr lang="fr-FR" altLang="zh-CN" sz="600" dirty="0" err="1">
                <a:solidFill>
                  <a:schemeClr val="tx1">
                    <a:lumMod val="75000"/>
                    <a:lumOff val="25000"/>
                  </a:schemeClr>
                </a:solidFill>
                <a:latin typeface="微软雅黑 Light" panose="020B0502040204020203" pitchFamily="34" charset="-122"/>
                <a:ea typeface="微软雅黑 Light" panose="020B0502040204020203" pitchFamily="34" charset="-122"/>
              </a:rPr>
              <a:t>Nephrol</a:t>
            </a:r>
            <a:r>
              <a:rPr lang="fr-FR"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Dial Transplant (2007) 22 [</a:t>
            </a:r>
            <a:r>
              <a:rPr lang="fr-FR" altLang="zh-CN" sz="600" dirty="0" err="1">
                <a:solidFill>
                  <a:schemeClr val="tx1">
                    <a:lumMod val="75000"/>
                    <a:lumOff val="25000"/>
                  </a:schemeClr>
                </a:solidFill>
                <a:latin typeface="微软雅黑 Light" panose="020B0502040204020203" pitchFamily="34" charset="-122"/>
                <a:ea typeface="微软雅黑 Light" panose="020B0502040204020203" pitchFamily="34" charset="-122"/>
              </a:rPr>
              <a:t>Suppl</a:t>
            </a:r>
            <a:r>
              <a:rPr lang="fr-FR"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4]: iv10–iv18</a:t>
            </a:r>
          </a:p>
          <a:p>
            <a:pPr>
              <a:spcBef>
                <a:spcPct val="0"/>
              </a:spcBef>
            </a:pPr>
            <a:r>
              <a:rPr kumimoji="0" lang="fr-FR" altLang="zh-CN" sz="600" b="0" i="0" u="none" strike="noStrike" kern="1200" cap="none" spc="0" normalizeH="0" baseline="0" noProof="0" dirty="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6. 2021 ANNUAL REPORT (</a:t>
            </a:r>
            <a:r>
              <a:rPr kumimoji="0" lang="en-US" altLang="zh-CN" sz="600" b="0" i="0" u="none" strike="noStrike" kern="1200" cap="none" spc="0" normalizeH="0" baseline="0" noProof="0" dirty="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Form 10-k) FIBROGEN, INC.</a:t>
            </a:r>
          </a:p>
          <a:p>
            <a:pPr>
              <a:spcBef>
                <a:spcPct val="0"/>
              </a:spcBef>
            </a:pPr>
            <a:r>
              <a:rPr kumimoji="0" lang="en-US" altLang="zh-CN" sz="600" b="0" i="0" u="none" strike="noStrike" kern="1200" cap="none" spc="0" normalizeH="0" baseline="0" noProof="0" dirty="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7. IQVIA MIDAS</a:t>
            </a:r>
          </a:p>
        </p:txBody>
      </p:sp>
      <p:pic>
        <p:nvPicPr>
          <p:cNvPr id="9" name="图片 8" descr="卡通画&#10;&#10;中度可信度描述已自动生成">
            <a:extLst>
              <a:ext uri="{FF2B5EF4-FFF2-40B4-BE49-F238E27FC236}">
                <a16:creationId xmlns:a16="http://schemas.microsoft.com/office/drawing/2014/main" id="{6F4C2A7F-F11F-31CF-8539-3A3E80DA1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Tree>
    <p:extLst>
      <p:ext uri="{BB962C8B-B14F-4D97-AF65-F5344CB8AC3E}">
        <p14:creationId xmlns:p14="http://schemas.microsoft.com/office/powerpoint/2010/main" val="372943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4AAA9C-78F1-84EE-261D-8A46D9376835}"/>
              </a:ext>
            </a:extLst>
          </p:cNvPr>
          <p:cNvSpPr txBox="1"/>
          <p:nvPr/>
        </p:nvSpPr>
        <p:spPr>
          <a:xfrm>
            <a:off x="248285" y="974352"/>
            <a:ext cx="11695429" cy="2243738"/>
          </a:xfrm>
          <a:prstGeom prst="rect">
            <a:avLst/>
          </a:prstGeom>
          <a:solidFill>
            <a:schemeClr val="bg1">
              <a:lumMod val="95000"/>
            </a:schemeClr>
          </a:solidFill>
        </p:spPr>
        <p:txBody>
          <a:bodyPr wrap="square" anchor="t" anchorCtr="0">
            <a:noAutofit/>
          </a:bodyPr>
          <a:lstStyle/>
          <a:p>
            <a:pPr>
              <a:lnSpc>
                <a:spcPct val="150000"/>
              </a:lnSpc>
            </a:pPr>
            <a:r>
              <a:rPr lang="en-US" altLang="zh-CN" sz="1300" dirty="0">
                <a:latin typeface="微软雅黑" panose="020B0503020204020204" pitchFamily="34" charset="-122"/>
                <a:ea typeface="微软雅黑" panose="020B0503020204020204" pitchFamily="34" charset="-122"/>
              </a:rPr>
              <a:t>1</a:t>
            </a:r>
            <a:r>
              <a:rPr lang="zh-CN" altLang="en-US" sz="1300" dirty="0">
                <a:latin typeface="微软雅黑" panose="020B0503020204020204" pitchFamily="34" charset="-122"/>
                <a:ea typeface="微软雅黑" panose="020B0503020204020204" pitchFamily="34" charset="-122"/>
              </a:rPr>
              <a:t>、药品说明书收载的安全性信息</a:t>
            </a:r>
            <a:r>
              <a:rPr lang="en-US" altLang="zh-CN" sz="1300" baseline="30000" dirty="0">
                <a:latin typeface="微软雅黑" panose="020B0503020204020204" pitchFamily="34" charset="-122"/>
                <a:ea typeface="微软雅黑" panose="020B0503020204020204" pitchFamily="34" charset="-122"/>
              </a:rPr>
              <a:t>1</a:t>
            </a:r>
            <a:endParaRPr lang="zh-CN" altLang="en-US" sz="1300" baseline="30000" dirty="0">
              <a:latin typeface="微软雅黑" panose="020B0503020204020204" pitchFamily="34" charset="-122"/>
              <a:ea typeface="微软雅黑" panose="020B0503020204020204" pitchFamily="34" charset="-122"/>
            </a:endParaRPr>
          </a:p>
          <a:p>
            <a:pPr>
              <a:lnSpc>
                <a:spcPct val="150000"/>
              </a:lnSpc>
            </a:pPr>
            <a:r>
              <a:rPr lang="zh-CN" altLang="en-US" sz="1300" dirty="0">
                <a:latin typeface="微软雅黑" panose="020B0503020204020204" pitchFamily="34" charset="-122"/>
                <a:ea typeface="微软雅黑" panose="020B0503020204020204" pitchFamily="34" charset="-122"/>
              </a:rPr>
              <a:t>不良反应：主要的不良反应为高血压、卒中、血栓栓塞事件、惊厥、过敏反应、皮疹</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红斑和纯红细胞再生障碍性贫血。</a:t>
            </a:r>
            <a:endParaRPr lang="en-US" altLang="zh-CN" sz="1300" dirty="0">
              <a:latin typeface="微软雅黑" panose="020B0503020204020204" pitchFamily="34" charset="-122"/>
              <a:ea typeface="微软雅黑" panose="020B0503020204020204" pitchFamily="34" charset="-122"/>
            </a:endParaRPr>
          </a:p>
          <a:p>
            <a:pPr>
              <a:lnSpc>
                <a:spcPct val="150000"/>
              </a:lnSpc>
            </a:pPr>
            <a:r>
              <a:rPr lang="zh-CN" altLang="en-US" sz="1300" dirty="0">
                <a:latin typeface="微软雅黑" panose="020B0503020204020204" pitchFamily="34" charset="-122"/>
                <a:ea typeface="微软雅黑" panose="020B0503020204020204" pitchFamily="34" charset="-122"/>
              </a:rPr>
              <a:t>禁忌：高血压未控制的患者；本品或其他红细胞生成素治疗后出现纯红再障的患者；对本品成分或红细胞生成素有过敏史的患者。</a:t>
            </a:r>
            <a:endParaRPr lang="en-US" altLang="zh-CN" sz="1300" dirty="0">
              <a:latin typeface="微软雅黑" panose="020B0503020204020204" pitchFamily="34" charset="-122"/>
              <a:ea typeface="微软雅黑" panose="020B0503020204020204" pitchFamily="34" charset="-122"/>
            </a:endParaRPr>
          </a:p>
          <a:p>
            <a:pPr>
              <a:lnSpc>
                <a:spcPct val="150000"/>
              </a:lnSpc>
            </a:pPr>
            <a:r>
              <a:rPr lang="zh-CN" altLang="en-US" sz="1300" dirty="0">
                <a:latin typeface="微软雅黑" panose="020B0503020204020204" pitchFamily="34" charset="-122"/>
                <a:ea typeface="微软雅黑" panose="020B0503020204020204" pitchFamily="34" charset="-122"/>
              </a:rPr>
              <a:t>注意事项：高血压；癫痫发作；治疗后血红蛋白的应答缺乏或丧失，纯红再障；严重过敏反应；重度皮肤不良反应等。</a:t>
            </a:r>
            <a:endParaRPr lang="en-US" altLang="zh-CN" sz="1300" dirty="0">
              <a:latin typeface="微软雅黑" panose="020B0503020204020204" pitchFamily="34" charset="-122"/>
              <a:ea typeface="微软雅黑" panose="020B0503020204020204" pitchFamily="34" charset="-122"/>
            </a:endParaRPr>
          </a:p>
          <a:p>
            <a:pPr>
              <a:lnSpc>
                <a:spcPct val="150000"/>
              </a:lnSpc>
            </a:pPr>
            <a:r>
              <a:rPr lang="zh-CN" altLang="en-US" sz="1300" b="1" dirty="0">
                <a:solidFill>
                  <a:srgbClr val="EA5404"/>
                </a:solidFill>
                <a:latin typeface="微软雅黑" panose="020B0503020204020204" pitchFamily="34" charset="-122"/>
                <a:ea typeface="微软雅黑" panose="020B0503020204020204" pitchFamily="34" charset="-122"/>
              </a:rPr>
              <a:t>相互作用：迄今临床结果未表明达依泊汀</a:t>
            </a:r>
            <a:r>
              <a:rPr lang="en-US" altLang="zh-CN" sz="1300" b="1" dirty="0">
                <a:solidFill>
                  <a:srgbClr val="EA5404"/>
                </a:solidFill>
                <a:latin typeface="微软雅黑" panose="020B0503020204020204" pitchFamily="34" charset="-122"/>
                <a:ea typeface="微软雅黑" panose="020B0503020204020204" pitchFamily="34" charset="-122"/>
              </a:rPr>
              <a:t>α</a:t>
            </a:r>
            <a:r>
              <a:rPr lang="zh-CN" altLang="en-US" sz="1300" b="1" dirty="0">
                <a:solidFill>
                  <a:srgbClr val="EA5404"/>
                </a:solidFill>
                <a:latin typeface="微软雅黑" panose="020B0503020204020204" pitchFamily="34" charset="-122"/>
                <a:ea typeface="微软雅黑" panose="020B0503020204020204" pitchFamily="34" charset="-122"/>
              </a:rPr>
              <a:t>与其他物质存在任何相互作用。</a:t>
            </a:r>
            <a:endParaRPr lang="en-US" altLang="zh-CN" sz="1300" b="1" dirty="0">
              <a:solidFill>
                <a:srgbClr val="EA5404"/>
              </a:solidFill>
              <a:latin typeface="微软雅黑" panose="020B0503020204020204" pitchFamily="34" charset="-122"/>
              <a:ea typeface="微软雅黑" panose="020B0503020204020204" pitchFamily="34" charset="-122"/>
            </a:endParaRPr>
          </a:p>
          <a:p>
            <a:pPr>
              <a:lnSpc>
                <a:spcPct val="150000"/>
              </a:lnSpc>
            </a:pPr>
            <a:r>
              <a:rPr lang="en-US" altLang="zh-CN" sz="1300" dirty="0">
                <a:latin typeface="微软雅黑" panose="020B0503020204020204" pitchFamily="34" charset="-122"/>
                <a:ea typeface="微软雅黑" panose="020B0503020204020204" pitchFamily="34" charset="-122"/>
              </a:rPr>
              <a:t>2</a:t>
            </a:r>
            <a:r>
              <a:rPr lang="zh-CN" altLang="en-US" sz="1300" dirty="0">
                <a:latin typeface="微软雅黑" panose="020B0503020204020204" pitchFamily="34" charset="-122"/>
                <a:ea typeface="微软雅黑" panose="020B0503020204020204" pitchFamily="34" charset="-122"/>
              </a:rPr>
              <a:t>、药品不良反应监测情况和药品安全性研究结果：无警告或撤市信息</a:t>
            </a:r>
            <a:r>
              <a:rPr lang="en-US" altLang="zh-CN" sz="1300" baseline="30000" dirty="0">
                <a:latin typeface="微软雅黑" panose="020B0503020204020204" pitchFamily="34" charset="-122"/>
                <a:ea typeface="微软雅黑" panose="020B0503020204020204" pitchFamily="34" charset="-122"/>
              </a:rPr>
              <a:t>2</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a:lnSpc>
                <a:spcPct val="150000"/>
              </a:lnSpc>
            </a:pP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、临床应用副作用情况：常见（发生率≥</a:t>
            </a:r>
            <a:r>
              <a:rPr lang="en-US" altLang="zh-CN" sz="1300" dirty="0">
                <a:latin typeface="微软雅黑" panose="020B0503020204020204" pitchFamily="34" charset="-122"/>
                <a:ea typeface="微软雅黑" panose="020B0503020204020204" pitchFamily="34" charset="-122"/>
              </a:rPr>
              <a:t>1/100, </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1/10</a:t>
            </a:r>
            <a:r>
              <a:rPr lang="zh-CN" altLang="en-US" sz="1300" dirty="0">
                <a:latin typeface="微软雅黑" panose="020B0503020204020204" pitchFamily="34" charset="-122"/>
                <a:ea typeface="微软雅黑" panose="020B0503020204020204" pitchFamily="34" charset="-122"/>
              </a:rPr>
              <a:t>）及十分常见（≥</a:t>
            </a:r>
            <a:r>
              <a:rPr lang="en-US" altLang="zh-CN" sz="1300" dirty="0">
                <a:latin typeface="微软雅黑" panose="020B0503020204020204" pitchFamily="34" charset="-122"/>
                <a:ea typeface="微软雅黑" panose="020B0503020204020204" pitchFamily="34" charset="-122"/>
              </a:rPr>
              <a:t>1/10</a:t>
            </a:r>
            <a:r>
              <a:rPr lang="zh-CN" altLang="en-US" sz="1300" dirty="0">
                <a:latin typeface="微软雅黑" panose="020B0503020204020204" pitchFamily="34" charset="-122"/>
                <a:ea typeface="微软雅黑" panose="020B0503020204020204" pitchFamily="34" charset="-122"/>
              </a:rPr>
              <a:t>）的不良反应有超敏反应，卒中，高血压，皮疹</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红斑，注射部位疼痛</a:t>
            </a:r>
            <a:r>
              <a:rPr lang="en-US" altLang="zh-CN" sz="1300" baseline="30000" dirty="0">
                <a:latin typeface="微软雅黑" panose="020B0503020204020204" pitchFamily="34" charset="-122"/>
                <a:ea typeface="微软雅黑" panose="020B0503020204020204" pitchFamily="34" charset="-122"/>
              </a:rPr>
              <a:t>2</a:t>
            </a:r>
            <a:r>
              <a:rPr lang="zh-CN" altLang="en-US" sz="1300" dirty="0">
                <a:latin typeface="微软雅黑" panose="020B0503020204020204" pitchFamily="34" charset="-122"/>
                <a:ea typeface="微软雅黑" panose="020B0503020204020204" pitchFamily="34" charset="-122"/>
              </a:rPr>
              <a:t>。  </a:t>
            </a:r>
          </a:p>
        </p:txBody>
      </p:sp>
      <p:sp>
        <p:nvSpPr>
          <p:cNvPr id="6" name="TextBox 7">
            <a:extLst>
              <a:ext uri="{FF2B5EF4-FFF2-40B4-BE49-F238E27FC236}">
                <a16:creationId xmlns:a16="http://schemas.microsoft.com/office/drawing/2014/main" id="{759E0980-687C-A1C3-55B3-EAE399608F89}"/>
              </a:ext>
            </a:extLst>
          </p:cNvPr>
          <p:cNvSpPr txBox="1"/>
          <p:nvPr/>
        </p:nvSpPr>
        <p:spPr>
          <a:xfrm>
            <a:off x="174144" y="3319866"/>
            <a:ext cx="11695429" cy="3111500"/>
          </a:xfrm>
          <a:prstGeom prst="rect">
            <a:avLst/>
          </a:prstGeom>
          <a:noFill/>
        </p:spPr>
        <p:txBody>
          <a:bodyPr wrap="square" anchor="t" anchorCtr="0">
            <a:noAutofit/>
          </a:bodyPr>
          <a:lstStyle/>
          <a:p>
            <a:pPr marL="274320" indent="-274320">
              <a:lnSpc>
                <a:spcPct val="150000"/>
              </a:lnSpc>
              <a:buFont typeface="Wingdings" panose="05000000000000000000" pitchFamily="2" charset="2"/>
              <a:buChar char="n"/>
            </a:pPr>
            <a:r>
              <a:rPr lang="zh-CN" altLang="en-US" sz="1600" b="1" dirty="0">
                <a:solidFill>
                  <a:srgbClr val="EA5404"/>
                </a:solidFill>
                <a:latin typeface="微软雅黑" panose="020B0503020204020204" pitchFamily="34" charset="-122"/>
                <a:ea typeface="微软雅黑" panose="020B0503020204020204" pitchFamily="34" charset="-122"/>
              </a:rPr>
              <a:t>总体不良反应发生率低于罗沙司他：</a:t>
            </a:r>
            <a:r>
              <a:rPr lang="en-US" altLang="zh-CN" sz="1200" dirty="0">
                <a:latin typeface="微软雅黑" panose="020B0503020204020204" pitchFamily="34" charset="-122"/>
                <a:ea typeface="微软雅黑" panose="020B0503020204020204" pitchFamily="34" charset="-122"/>
              </a:rPr>
              <a:t>	</a:t>
            </a:r>
          </a:p>
          <a:p>
            <a:pPr marL="274320" indent="-27432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2021</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月，美国</a:t>
            </a:r>
            <a:r>
              <a:rPr lang="en-US" altLang="zh-CN" sz="1200" dirty="0">
                <a:latin typeface="微软雅黑" panose="020B0503020204020204" pitchFamily="34" charset="-122"/>
                <a:ea typeface="微软雅黑" panose="020B0503020204020204" pitchFamily="34" charset="-122"/>
              </a:rPr>
              <a:t>FDA</a:t>
            </a:r>
            <a:r>
              <a:rPr lang="zh-CN" altLang="en-US" sz="1200" dirty="0">
                <a:latin typeface="微软雅黑" panose="020B0503020204020204" pitchFamily="34" charset="-122"/>
                <a:ea typeface="微软雅黑" panose="020B0503020204020204" pitchFamily="34" charset="-122"/>
              </a:rPr>
              <a:t>驳回了罗沙司他胶囊用于治疗肾性贫血的上市申请，理由是其血栓、血管通路栓塞和癫痫等主要心血管不良事件发生率高于促红素</a:t>
            </a:r>
            <a:r>
              <a:rPr lang="en-US" altLang="zh-CN" sz="1200" baseline="300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，并要求另外开展一项有关罗沙司他安全性的临床研究</a:t>
            </a:r>
            <a:r>
              <a:rPr lang="en-US" altLang="zh-CN" sz="1200" baseline="300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a:t>
            </a:r>
            <a:endParaRPr lang="en-US" altLang="zh-CN" sz="1200" strike="sngStrike" dirty="0">
              <a:latin typeface="微软雅黑" panose="020B0503020204020204" pitchFamily="34" charset="-122"/>
              <a:ea typeface="微软雅黑" panose="020B0503020204020204" pitchFamily="34" charset="-122"/>
            </a:endParaRPr>
          </a:p>
          <a:p>
            <a:pPr marL="274320" indent="-27432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日本三期临床研究数据显示，在相同疗效下，达依泊汀</a:t>
            </a:r>
            <a:r>
              <a:rPr lang="en-US" altLang="zh-CN" sz="1200" dirty="0">
                <a:latin typeface="微软雅黑" panose="020B0503020204020204" pitchFamily="34" charset="-122"/>
                <a:ea typeface="微软雅黑" panose="020B0503020204020204" pitchFamily="34" charset="-122"/>
              </a:rPr>
              <a:t>α</a:t>
            </a:r>
            <a:r>
              <a:rPr lang="zh-CN" altLang="en-US" sz="1200" dirty="0">
                <a:latin typeface="微软雅黑" panose="020B0503020204020204" pitchFamily="34" charset="-122"/>
                <a:ea typeface="微软雅黑" panose="020B0503020204020204" pitchFamily="34" charset="-122"/>
              </a:rPr>
              <a:t>组的总体不良反应发生率（达依泊汀</a:t>
            </a:r>
            <a:r>
              <a:rPr lang="en-US" altLang="zh-CN" sz="1200" dirty="0">
                <a:latin typeface="微软雅黑" panose="020B0503020204020204" pitchFamily="34" charset="-122"/>
                <a:ea typeface="微软雅黑" panose="020B0503020204020204" pitchFamily="34" charset="-122"/>
              </a:rPr>
              <a:t>α: 82.9% vs </a:t>
            </a:r>
            <a:r>
              <a:rPr lang="zh-CN" altLang="en-US" sz="1200" dirty="0">
                <a:latin typeface="微软雅黑" panose="020B0503020204020204" pitchFamily="34" charset="-122"/>
                <a:ea typeface="微软雅黑" panose="020B0503020204020204" pitchFamily="34" charset="-122"/>
              </a:rPr>
              <a:t>罗沙司他</a:t>
            </a:r>
            <a:r>
              <a:rPr lang="en-US" altLang="zh-CN" sz="1200" dirty="0">
                <a:latin typeface="微软雅黑" panose="020B0503020204020204" pitchFamily="34" charset="-122"/>
                <a:ea typeface="微软雅黑" panose="020B0503020204020204" pitchFamily="34" charset="-122"/>
              </a:rPr>
              <a:t>: 86%</a:t>
            </a:r>
            <a:r>
              <a:rPr lang="zh-CN" altLang="en-US" sz="1200" dirty="0">
                <a:latin typeface="微软雅黑" panose="020B0503020204020204" pitchFamily="34" charset="-122"/>
                <a:ea typeface="微软雅黑" panose="020B0503020204020204" pitchFamily="34" charset="-122"/>
              </a:rPr>
              <a:t>）、严重不良反应发生率（</a:t>
            </a:r>
            <a:r>
              <a:rPr lang="en-US" altLang="zh-CN" sz="1200" dirty="0">
                <a:latin typeface="微软雅黑" panose="020B0503020204020204" pitchFamily="34" charset="-122"/>
                <a:ea typeface="微软雅黑" panose="020B0503020204020204" pitchFamily="34" charset="-122"/>
              </a:rPr>
              <a:t>14.5% vs 20.7%</a:t>
            </a:r>
            <a:r>
              <a:rPr lang="zh-CN" altLang="en-US" sz="1200" dirty="0">
                <a:latin typeface="微软雅黑" panose="020B0503020204020204" pitchFamily="34" charset="-122"/>
                <a:ea typeface="微软雅黑" panose="020B0503020204020204" pitchFamily="34" charset="-122"/>
              </a:rPr>
              <a:t>）和胃肠道不良反应发生率（</a:t>
            </a:r>
            <a:r>
              <a:rPr lang="en-US" altLang="zh-CN" sz="1200" dirty="0">
                <a:latin typeface="微软雅黑" panose="020B0503020204020204" pitchFamily="34" charset="-122"/>
                <a:ea typeface="微软雅黑" panose="020B0503020204020204" pitchFamily="34" charset="-122"/>
              </a:rPr>
              <a:t>18.4% vs 28%</a:t>
            </a:r>
            <a:r>
              <a:rPr lang="zh-CN" altLang="en-US" sz="1200" dirty="0">
                <a:latin typeface="微软雅黑" panose="020B0503020204020204" pitchFamily="34" charset="-122"/>
                <a:ea typeface="微软雅黑" panose="020B0503020204020204" pitchFamily="34" charset="-122"/>
              </a:rPr>
              <a:t>）均低于罗沙司他</a:t>
            </a:r>
            <a:r>
              <a:rPr lang="en-US" altLang="zh-CN" sz="1200" baseline="300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74320" indent="-274320">
              <a:lnSpc>
                <a:spcPct val="150000"/>
              </a:lnSpc>
              <a:buFont typeface="Wingdings" panose="05000000000000000000" pitchFamily="2" charset="2"/>
              <a:buChar char="n"/>
            </a:pPr>
            <a:r>
              <a:rPr lang="zh-CN" altLang="en-US" sz="1600" b="1" dirty="0">
                <a:solidFill>
                  <a:srgbClr val="EA5404"/>
                </a:solidFill>
                <a:latin typeface="微软雅黑" panose="020B0503020204020204" pitchFamily="34" charset="-122"/>
                <a:ea typeface="微软雅黑" panose="020B0503020204020204" pitchFamily="34" charset="-122"/>
              </a:rPr>
              <a:t>安全性与短效促红素相似：</a:t>
            </a:r>
            <a:endParaRPr lang="en-US" altLang="zh-CN" sz="1600" b="1" dirty="0">
              <a:solidFill>
                <a:srgbClr val="EA5404"/>
              </a:solidFill>
              <a:latin typeface="微软雅黑" panose="020B0503020204020204" pitchFamily="34" charset="-122"/>
              <a:ea typeface="微软雅黑" panose="020B0503020204020204" pitchFamily="34" charset="-122"/>
            </a:endParaRPr>
          </a:p>
          <a:p>
            <a:pPr marL="274320" lvl="1" indent="-27432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达依泊汀</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α</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能够</a:t>
            </a:r>
            <a:r>
              <a:rPr lang="zh-CN" altLang="en-US" sz="1200" b="1" dirty="0">
                <a:solidFill>
                  <a:srgbClr val="EA5404"/>
                </a:solidFill>
                <a:latin typeface="微软雅黑" panose="020B0503020204020204" pitchFamily="34" charset="-122"/>
                <a:ea typeface="微软雅黑" panose="020B0503020204020204" pitchFamily="34" charset="-122"/>
              </a:rPr>
              <a:t>大幅减少注射次数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a:solidFill>
                  <a:srgbClr val="EA5404"/>
                </a:solidFill>
                <a:latin typeface="微软雅黑" panose="020B0503020204020204" pitchFamily="34" charset="-122"/>
                <a:ea typeface="微软雅黑" panose="020B0503020204020204" pitchFamily="34" charset="-122"/>
              </a:rPr>
              <a:t>降低促红素使用剂量</a:t>
            </a:r>
            <a:r>
              <a:rPr lang="en-US" altLang="zh-CN" sz="1200" baseline="300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，且</a:t>
            </a:r>
            <a:r>
              <a:rPr lang="zh-CN" altLang="en-US" sz="1200" dirty="0">
                <a:latin typeface="微软雅黑" panose="020B0503020204020204" pitchFamily="34" charset="-122"/>
                <a:ea typeface="微软雅黑" panose="020B0503020204020204" pitchFamily="34" charset="-122"/>
              </a:rPr>
              <a:t>安全性与短效促红素相似</a:t>
            </a:r>
            <a:r>
              <a:rPr lang="en-US" altLang="zh-CN" sz="1200" baseline="30000" dirty="0">
                <a:solidFill>
                  <a:schemeClr val="tx1">
                    <a:lumMod val="75000"/>
                    <a:lumOff val="25000"/>
                  </a:schemeClr>
                </a:solidFill>
                <a:latin typeface="微软雅黑" panose="020B0503020204020204" pitchFamily="34" charset="-122"/>
                <a:ea typeface="微软雅黑" panose="020B0503020204020204" pitchFamily="34" charset="-122"/>
              </a:rPr>
              <a:t>2,7</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74320" lvl="1" indent="-27432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1998</a:t>
            </a:r>
            <a:r>
              <a:rPr lang="zh-CN" altLang="en-US" sz="1200" dirty="0">
                <a:latin typeface="微软雅黑" panose="020B0503020204020204" pitchFamily="34" charset="-122"/>
                <a:ea typeface="微软雅黑" panose="020B0503020204020204" pitchFamily="34" charset="-122"/>
              </a:rPr>
              <a:t>年到</a:t>
            </a:r>
            <a:r>
              <a:rPr lang="en-US" altLang="zh-CN" sz="1200" dirty="0">
                <a:latin typeface="微软雅黑" panose="020B0503020204020204" pitchFamily="34" charset="-122"/>
                <a:ea typeface="微软雅黑" panose="020B0503020204020204" pitchFamily="34" charset="-122"/>
              </a:rPr>
              <a:t>2004</a:t>
            </a:r>
            <a:r>
              <a:rPr lang="zh-CN" altLang="en-US" sz="1200" dirty="0">
                <a:latin typeface="微软雅黑" panose="020B0503020204020204" pitchFamily="34" charset="-122"/>
                <a:ea typeface="微软雅黑" panose="020B0503020204020204" pitchFamily="34" charset="-122"/>
              </a:rPr>
              <a:t>年间，短效促红素在多个国家共报道发生了</a:t>
            </a:r>
            <a:r>
              <a:rPr lang="en-US" altLang="zh-CN" sz="1200" dirty="0">
                <a:latin typeface="微软雅黑" panose="020B0503020204020204" pitchFamily="34" charset="-122"/>
                <a:ea typeface="微软雅黑" panose="020B0503020204020204" pitchFamily="34" charset="-122"/>
              </a:rPr>
              <a:t>194</a:t>
            </a:r>
            <a:r>
              <a:rPr lang="zh-CN" altLang="en-US" sz="1200" dirty="0">
                <a:latin typeface="微软雅黑" panose="020B0503020204020204" pitchFamily="34" charset="-122"/>
                <a:ea typeface="微软雅黑" panose="020B0503020204020204" pitchFamily="34" charset="-122"/>
              </a:rPr>
              <a:t>例由</a:t>
            </a:r>
            <a:r>
              <a:rPr lang="en-US" altLang="zh-CN" sz="1200" dirty="0">
                <a:latin typeface="微软雅黑" panose="020B0503020204020204" pitchFamily="34" charset="-122"/>
                <a:ea typeface="微软雅黑" panose="020B0503020204020204" pitchFamily="34" charset="-122"/>
              </a:rPr>
              <a:t>EPO</a:t>
            </a:r>
            <a:r>
              <a:rPr lang="zh-CN" altLang="en-US" sz="1200" dirty="0">
                <a:latin typeface="微软雅黑" panose="020B0503020204020204" pitchFamily="34" charset="-122"/>
                <a:ea typeface="微软雅黑" panose="020B0503020204020204" pitchFamily="34" charset="-122"/>
              </a:rPr>
              <a:t>抗体引发的纯红细胞再生障碍性贫血</a:t>
            </a:r>
            <a:r>
              <a:rPr lang="en-US" altLang="zh-CN" sz="1200" baseline="300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。根据加拿大一项长期临床观察显示，长效促红素（达依泊汀</a:t>
            </a:r>
            <a:r>
              <a:rPr lang="en-US" altLang="zh-CN" sz="1200" dirty="0">
                <a:latin typeface="微软雅黑" panose="020B0503020204020204" pitchFamily="34" charset="-122"/>
                <a:ea typeface="微软雅黑" panose="020B0503020204020204" pitchFamily="34" charset="-122"/>
              </a:rPr>
              <a:t>α</a:t>
            </a:r>
            <a:r>
              <a:rPr lang="zh-CN" altLang="en-US" sz="1200" dirty="0">
                <a:latin typeface="微软雅黑" panose="020B0503020204020204" pitchFamily="34" charset="-122"/>
                <a:ea typeface="微软雅黑" panose="020B0503020204020204" pitchFamily="34" charset="-122"/>
              </a:rPr>
              <a:t>）在</a:t>
            </a:r>
            <a:r>
              <a:rPr lang="en-US" altLang="zh-CN" sz="1200" dirty="0">
                <a:latin typeface="微软雅黑" panose="020B0503020204020204" pitchFamily="34" charset="-122"/>
                <a:ea typeface="微软雅黑" panose="020B0503020204020204" pitchFamily="34" charset="-122"/>
              </a:rPr>
              <a:t>82,000(</a:t>
            </a:r>
            <a:r>
              <a:rPr lang="zh-CN" altLang="en-US" sz="1200" dirty="0">
                <a:latin typeface="微软雅黑" panose="020B0503020204020204" pitchFamily="34" charset="-122"/>
                <a:ea typeface="微软雅黑" panose="020B0503020204020204" pitchFamily="34" charset="-122"/>
              </a:rPr>
              <a:t>患者</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透析年</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中</a:t>
            </a:r>
            <a:r>
              <a:rPr lang="zh-CN" altLang="en-US" sz="1200" b="1" dirty="0">
                <a:solidFill>
                  <a:srgbClr val="EA5404"/>
                </a:solidFill>
                <a:latin typeface="微软雅黑" panose="020B0503020204020204" pitchFamily="34" charset="-122"/>
                <a:ea typeface="微软雅黑" panose="020B0503020204020204" pitchFamily="34" charset="-122"/>
              </a:rPr>
              <a:t>未观察到纯红再障发生</a:t>
            </a:r>
            <a:r>
              <a:rPr lang="en-US" altLang="zh-CN" sz="1200" baseline="300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CA479486-7F76-EDC8-9934-84F0D166BE80}"/>
              </a:ext>
            </a:extLst>
          </p:cNvPr>
          <p:cNvSpPr txBox="1">
            <a:spLocks noChangeArrowheads="1"/>
          </p:cNvSpPr>
          <p:nvPr/>
        </p:nvSpPr>
        <p:spPr bwMode="auto">
          <a:xfrm>
            <a:off x="6073547" y="6294615"/>
            <a:ext cx="383742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500" dirty="0">
                <a:latin typeface="微软雅黑 Light" panose="020B0502040204020203" pitchFamily="34" charset="-122"/>
                <a:ea typeface="微软雅黑 Light" panose="020B0502040204020203" pitchFamily="34" charset="-122"/>
              </a:rPr>
              <a:t>1. </a:t>
            </a:r>
            <a:r>
              <a:rPr lang="zh-CN" altLang="en-US" sz="500" dirty="0">
                <a:latin typeface="微软雅黑 Light" panose="020B0502040204020203" pitchFamily="34" charset="-122"/>
                <a:ea typeface="微软雅黑 Light" panose="020B0502040204020203" pitchFamily="34" charset="-122"/>
              </a:rPr>
              <a:t>达依泊</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汀</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α</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注射液说明书</a:t>
            </a:r>
            <a:endPar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2. </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达依泊汀</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a</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注射液（</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JXSS1900005-09</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）申请上市技术审评报告</a:t>
            </a:r>
            <a:endPar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hlinkClick r:id="rId3"/>
              </a:rPr>
              <a:t>3. https://www.fda.gov/media/150756/download</a:t>
            </a:r>
            <a:endPar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fr-FR"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hlinkClick r:id="rId4"/>
              </a:rPr>
              <a:t>4. https://www.astrazeneca.com/media-centre/press-releases/2021/update-on-us-review-of-roxadustat.html</a:t>
            </a:r>
            <a:endParaRPr lang="fr-FR"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5. </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Akizawa T, Iwasaki M et al. J Am Soc Nephrol.2020 Jul;31(7)1628-1639. doi 10.1681ASN.2019060623</a:t>
            </a:r>
            <a:endPar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0" name="矩形 32">
            <a:extLst>
              <a:ext uri="{FF2B5EF4-FFF2-40B4-BE49-F238E27FC236}">
                <a16:creationId xmlns:a16="http://schemas.microsoft.com/office/drawing/2014/main" id="{E3445A78-2296-3C15-D8E0-D9BD0E12E4EC}"/>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
            <a:extLst>
              <a:ext uri="{FF2B5EF4-FFF2-40B4-BE49-F238E27FC236}">
                <a16:creationId xmlns:a16="http://schemas.microsoft.com/office/drawing/2014/main" id="{1EB70E82-03C0-4D45-BCA1-E11B476F100B}"/>
              </a:ext>
            </a:extLst>
          </p:cNvPr>
          <p:cNvSpPr txBox="1"/>
          <p:nvPr/>
        </p:nvSpPr>
        <p:spPr>
          <a:xfrm>
            <a:off x="456566" y="156397"/>
            <a:ext cx="4201160"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二、安全性</a:t>
            </a:r>
          </a:p>
        </p:txBody>
      </p:sp>
      <p:sp>
        <p:nvSpPr>
          <p:cNvPr id="13" name="文本框 12">
            <a:extLst>
              <a:ext uri="{FF2B5EF4-FFF2-40B4-BE49-F238E27FC236}">
                <a16:creationId xmlns:a16="http://schemas.microsoft.com/office/drawing/2014/main" id="{2D7CAE69-0138-E59F-A5A9-C4B54B6FB794}"/>
              </a:ext>
            </a:extLst>
          </p:cNvPr>
          <p:cNvSpPr txBox="1">
            <a:spLocks noChangeArrowheads="1"/>
          </p:cNvSpPr>
          <p:nvPr/>
        </p:nvSpPr>
        <p:spPr bwMode="auto">
          <a:xfrm>
            <a:off x="9560780" y="6294615"/>
            <a:ext cx="2812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6.</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 </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International Journal of Nephrology and Renovascular Disease 2014:7 353–359</a:t>
            </a:r>
          </a:p>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7. </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中国肾性贫血诊治临床实践指南（</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2021</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rPr>
              <a:t>版）</a:t>
            </a:r>
            <a:endPar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sym typeface="+mn-ea"/>
            </a:endParaRPr>
          </a:p>
          <a:p>
            <a:pPr marL="0" indent="0">
              <a:spcBef>
                <a:spcPct val="0"/>
              </a:spcBef>
            </a:pPr>
            <a:r>
              <a:rPr lang="fr-FR"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8. N </a:t>
            </a:r>
            <a:r>
              <a:rPr lang="fr-FR" altLang="zh-CN" sz="500" dirty="0" err="1">
                <a:solidFill>
                  <a:schemeClr val="tx1">
                    <a:lumMod val="75000"/>
                    <a:lumOff val="25000"/>
                  </a:schemeClr>
                </a:solidFill>
                <a:latin typeface="微软雅黑 Light" panose="020B0502040204020203" pitchFamily="34" charset="-122"/>
                <a:ea typeface="微软雅黑 Light" panose="020B0502040204020203" pitchFamily="34" charset="-122"/>
              </a:rPr>
              <a:t>Engl</a:t>
            </a:r>
            <a:r>
              <a:rPr lang="fr-FR"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 J Med 2004; 351:1403-1408</a:t>
            </a:r>
          </a:p>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9. J Am Soc Nephrol 15: 2728-734,2004</a:t>
            </a:r>
          </a:p>
        </p:txBody>
      </p:sp>
      <p:pic>
        <p:nvPicPr>
          <p:cNvPr id="15" name="图片 14" descr="卡通画&#10;&#10;中度可信度描述已自动生成">
            <a:extLst>
              <a:ext uri="{FF2B5EF4-FFF2-40B4-BE49-F238E27FC236}">
                <a16:creationId xmlns:a16="http://schemas.microsoft.com/office/drawing/2014/main" id="{EC7F11F3-B4BD-11D8-D7DB-AB4F6A0E6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Tree>
    <p:extLst>
      <p:ext uri="{BB962C8B-B14F-4D97-AF65-F5344CB8AC3E}">
        <p14:creationId xmlns:p14="http://schemas.microsoft.com/office/powerpoint/2010/main" val="206648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984A9A8-EC4C-69E3-1C9F-09A475A3C49F}"/>
              </a:ext>
            </a:extLst>
          </p:cNvPr>
          <p:cNvSpPr/>
          <p:nvPr/>
        </p:nvSpPr>
        <p:spPr>
          <a:xfrm>
            <a:off x="6685281" y="993147"/>
            <a:ext cx="5367173" cy="572769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2">
            <a:extLst>
              <a:ext uri="{FF2B5EF4-FFF2-40B4-BE49-F238E27FC236}">
                <a16:creationId xmlns:a16="http://schemas.microsoft.com/office/drawing/2014/main" id="{1F86A71C-853B-43DF-9923-C29B0FE38B79}"/>
              </a:ext>
            </a:extLst>
          </p:cNvPr>
          <p:cNvSpPr txBox="1">
            <a:spLocks/>
          </p:cNvSpPr>
          <p:nvPr/>
        </p:nvSpPr>
        <p:spPr>
          <a:xfrm>
            <a:off x="248285" y="205740"/>
            <a:ext cx="10968990" cy="970280"/>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2800" b="1" i="0" u="none" strike="noStrike" kern="1200" cap="none" spc="30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28">
            <a:extLst>
              <a:ext uri="{FF2B5EF4-FFF2-40B4-BE49-F238E27FC236}">
                <a16:creationId xmlns:a16="http://schemas.microsoft.com/office/drawing/2014/main" id="{7861E075-E332-F113-AF96-50F57E08CDE6}"/>
              </a:ext>
            </a:extLst>
          </p:cNvPr>
          <p:cNvSpPr txBox="1"/>
          <p:nvPr/>
        </p:nvSpPr>
        <p:spPr>
          <a:xfrm>
            <a:off x="139546" y="993147"/>
            <a:ext cx="6337454" cy="5727693"/>
          </a:xfrm>
          <a:prstGeom prst="rect">
            <a:avLst/>
          </a:prstGeom>
          <a:solidFill>
            <a:schemeClr val="bg1">
              <a:lumMod val="95000"/>
            </a:schemeClr>
          </a:solidFill>
        </p:spPr>
        <p:txBody>
          <a:bodyPr wrap="square" lIns="216000" tIns="180000" rIns="216000" rtlCol="0" anchor="t" anchorCtr="0">
            <a:noAutofit/>
            <a:scene3d>
              <a:camera prst="orthographicFront"/>
              <a:lightRig rig="threePt" dir="t"/>
            </a:scene3d>
            <a:sp3d contourW="12700"/>
          </a:bodyPr>
          <a:lstStyle/>
          <a:p>
            <a:pPr marR="0" lvl="0" algn="ctr" defTabSz="914400" rtl="0" eaLnBrk="1" fontAlgn="auto" latinLnBrk="0" hangingPunct="1">
              <a:lnSpc>
                <a:spcPct val="150000"/>
              </a:lnSpc>
              <a:spcBef>
                <a:spcPts val="200"/>
              </a:spcBef>
              <a:spcAft>
                <a:spcPts val="200"/>
              </a:spcAft>
              <a:buClrTx/>
              <a:buSzTx/>
              <a:buFontTx/>
              <a:buNone/>
              <a:tabLst/>
              <a:defRPr/>
            </a:pPr>
            <a:r>
              <a:rPr kumimoji="0" lang="zh-CN" altLang="en-US" sz="2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国内权威指南推荐</a:t>
            </a:r>
            <a:endParaRPr kumimoji="0" lang="en-US" altLang="zh-CN" sz="2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endParaRPr>
          </a:p>
          <a:p>
            <a:pPr marR="0" lvl="0" algn="l" defTabSz="914400" rtl="0" eaLnBrk="1" fontAlgn="auto" latinLnBrk="0" hangingPunct="1">
              <a:lnSpc>
                <a:spcPct val="150000"/>
              </a:lnSpc>
              <a:spcBef>
                <a:spcPts val="200"/>
              </a:spcBef>
              <a:spcAft>
                <a:spcPts val="200"/>
              </a:spcAft>
              <a:buClrTx/>
              <a:buSzTx/>
              <a:buFontTx/>
              <a:buNone/>
              <a:tabLst/>
              <a:defRPr/>
            </a:pP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最新</a:t>
            </a:r>
            <a:r>
              <a:rPr lang="en-US" altLang="zh-CN" b="1" dirty="0">
                <a:solidFill>
                  <a:prstClr val="black">
                    <a:lumMod val="85000"/>
                    <a:lumOff val="15000"/>
                  </a:prstClr>
                </a:solidFill>
                <a:latin typeface="微软雅黑" panose="020B0503020204020204" pitchFamily="34" charset="-122"/>
                <a:ea typeface="微软雅黑"/>
                <a:sym typeface="+mn-ea"/>
              </a:rPr>
              <a:t>《</a:t>
            </a:r>
            <a:r>
              <a:rPr lang="zh-CN" altLang="en-US" b="1" dirty="0">
                <a:solidFill>
                  <a:prstClr val="black">
                    <a:lumMod val="85000"/>
                    <a:lumOff val="15000"/>
                  </a:prstClr>
                </a:solidFill>
                <a:latin typeface="微软雅黑" panose="020B0503020204020204" pitchFamily="34" charset="-122"/>
                <a:ea typeface="微软雅黑"/>
                <a:sym typeface="+mn-ea"/>
              </a:rPr>
              <a:t>中国</a:t>
            </a: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肾性贫血诊治临床实践指南（</a:t>
            </a:r>
            <a:r>
              <a:rPr kumimoji="0" lang="en-US" altLang="zh-CN"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2021</a:t>
            </a: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版</a:t>
            </a:r>
            <a:r>
              <a:rPr lang="zh-CN" altLang="en-US" b="1" dirty="0">
                <a:solidFill>
                  <a:prstClr val="black">
                    <a:lumMod val="85000"/>
                    <a:lumOff val="15000"/>
                  </a:prstClr>
                </a:solidFill>
                <a:latin typeface="微软雅黑" panose="020B0503020204020204" pitchFamily="34" charset="-122"/>
                <a:ea typeface="微软雅黑"/>
                <a:sym typeface="+mn-ea"/>
              </a:rPr>
              <a:t>）</a:t>
            </a:r>
            <a:r>
              <a:rPr lang="en-US" altLang="zh-CN" b="1" dirty="0">
                <a:solidFill>
                  <a:prstClr val="black">
                    <a:lumMod val="85000"/>
                    <a:lumOff val="15000"/>
                  </a:prstClr>
                </a:solidFill>
                <a:latin typeface="微软雅黑" panose="020B0503020204020204" pitchFamily="34" charset="-122"/>
                <a:ea typeface="微软雅黑"/>
                <a:sym typeface="+mn-ea"/>
              </a:rPr>
              <a:t>》</a:t>
            </a:r>
            <a:r>
              <a:rPr lang="en-US" altLang="zh-CN" baseline="30000" dirty="0">
                <a:solidFill>
                  <a:prstClr val="black">
                    <a:lumMod val="85000"/>
                    <a:lumOff val="15000"/>
                  </a:prstClr>
                </a:solidFill>
                <a:latin typeface="微软雅黑" panose="020B0503020204020204" pitchFamily="34" charset="-122"/>
                <a:ea typeface="微软雅黑"/>
                <a:sym typeface="+mn-ea"/>
              </a:rPr>
              <a:t>1</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将达依泊汀</a:t>
            </a:r>
            <a:r>
              <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α</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列为</a:t>
            </a:r>
            <a:r>
              <a:rPr kumimoji="0" lang="zh-CN" altLang="en-US"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肾性贫血</a:t>
            </a:r>
            <a:r>
              <a:rPr lang="zh-CN" altLang="en-US" sz="1400" b="1" dirty="0">
                <a:solidFill>
                  <a:srgbClr val="EA5404"/>
                </a:solidFill>
                <a:latin typeface="微软雅黑" panose="020B0503020204020204" pitchFamily="34" charset="-122"/>
                <a:ea typeface="微软雅黑"/>
                <a:sym typeface="+mn-ea"/>
              </a:rPr>
              <a:t>推荐</a:t>
            </a:r>
            <a:r>
              <a:rPr kumimoji="0" lang="zh-CN" altLang="en-US"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治疗方案</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。指南</a:t>
            </a:r>
            <a:r>
              <a:rPr lang="zh-CN" altLang="en-US" sz="1400" dirty="0">
                <a:solidFill>
                  <a:prstClr val="black">
                    <a:lumMod val="85000"/>
                    <a:lumOff val="15000"/>
                  </a:prstClr>
                </a:solidFill>
                <a:latin typeface="微软雅黑" panose="020B0503020204020204" pitchFamily="34" charset="-122"/>
                <a:ea typeface="微软雅黑"/>
                <a:sym typeface="+mn-ea"/>
              </a:rPr>
              <a:t>第五部分（肾性贫血的治疗）中明确指出</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a:t>
            </a:r>
            <a:endPar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endParaRPr>
          </a:p>
          <a:p>
            <a:pPr marL="182880" indent="-182880">
              <a:lnSpc>
                <a:spcPct val="150000"/>
              </a:lnSpc>
              <a:spcBef>
                <a:spcPts val="200"/>
              </a:spcBef>
              <a:spcAft>
                <a:spcPts val="200"/>
              </a:spcAft>
              <a:buFont typeface="Wingdings" panose="05000000000000000000" pitchFamily="2" charset="2"/>
              <a:buChar char="n"/>
              <a:defRPr/>
            </a:pPr>
            <a:r>
              <a:rPr lang="zh-CN" altLang="en-US" sz="1400" dirty="0">
                <a:solidFill>
                  <a:prstClr val="black">
                    <a:lumMod val="85000"/>
                    <a:lumOff val="15000"/>
                  </a:prstClr>
                </a:solidFill>
                <a:latin typeface="微软雅黑" panose="020B0503020204020204" pitchFamily="34" charset="-122"/>
                <a:ea typeface="微软雅黑"/>
                <a:sym typeface="+mn-ea"/>
              </a:rPr>
              <a:t>根据</a:t>
            </a:r>
            <a:r>
              <a:rPr lang="en-US" altLang="zh-CN" sz="1400" dirty="0">
                <a:solidFill>
                  <a:prstClr val="black">
                    <a:lumMod val="85000"/>
                    <a:lumOff val="15000"/>
                  </a:prstClr>
                </a:solidFill>
                <a:latin typeface="微软雅黑" panose="020B0503020204020204" pitchFamily="34" charset="-122"/>
                <a:ea typeface="微软雅黑"/>
                <a:sym typeface="+mn-ea"/>
              </a:rPr>
              <a:t>CKD</a:t>
            </a:r>
            <a:r>
              <a:rPr lang="zh-CN" altLang="en-US" sz="1400" dirty="0">
                <a:solidFill>
                  <a:prstClr val="black">
                    <a:lumMod val="85000"/>
                    <a:lumOff val="15000"/>
                  </a:prstClr>
                </a:solidFill>
                <a:latin typeface="微软雅黑" panose="020B0503020204020204" pitchFamily="34" charset="-122"/>
                <a:ea typeface="微软雅黑"/>
                <a:sym typeface="+mn-ea"/>
              </a:rPr>
              <a:t>患者</a:t>
            </a:r>
            <a:r>
              <a:rPr lang="en-US" altLang="zh-CN" sz="1400" dirty="0">
                <a:solidFill>
                  <a:prstClr val="black">
                    <a:lumMod val="85000"/>
                    <a:lumOff val="15000"/>
                  </a:prstClr>
                </a:solidFill>
                <a:latin typeface="微软雅黑" panose="020B0503020204020204" pitchFamily="34" charset="-122"/>
                <a:ea typeface="微软雅黑"/>
                <a:sym typeface="+mn-ea"/>
              </a:rPr>
              <a:t>Hb</a:t>
            </a:r>
            <a:r>
              <a:rPr lang="zh-CN" altLang="en-US" sz="1400" dirty="0">
                <a:solidFill>
                  <a:prstClr val="black">
                    <a:lumMod val="85000"/>
                    <a:lumOff val="15000"/>
                  </a:prstClr>
                </a:solidFill>
                <a:latin typeface="微软雅黑" panose="020B0503020204020204" pitchFamily="34" charset="-122"/>
                <a:ea typeface="微软雅黑"/>
                <a:sym typeface="+mn-ea"/>
              </a:rPr>
              <a:t>水平和临床情况选择</a:t>
            </a:r>
            <a:r>
              <a:rPr lang="en-US" altLang="zh-CN" sz="1400" dirty="0">
                <a:solidFill>
                  <a:prstClr val="black">
                    <a:lumMod val="85000"/>
                    <a:lumOff val="15000"/>
                  </a:prstClr>
                </a:solidFill>
                <a:latin typeface="微软雅黑" panose="020B0503020204020204" pitchFamily="34" charset="-122"/>
                <a:ea typeface="微软雅黑"/>
                <a:sym typeface="+mn-ea"/>
              </a:rPr>
              <a:t>ESAs</a:t>
            </a:r>
            <a:r>
              <a:rPr lang="zh-CN" altLang="en-US" sz="1400" dirty="0">
                <a:solidFill>
                  <a:prstClr val="black">
                    <a:lumMod val="85000"/>
                    <a:lumOff val="15000"/>
                  </a:prstClr>
                </a:solidFill>
                <a:latin typeface="微软雅黑" panose="020B0503020204020204" pitchFamily="34" charset="-122"/>
                <a:ea typeface="微软雅黑"/>
                <a:sym typeface="+mn-ea"/>
              </a:rPr>
              <a:t>种类，并决定</a:t>
            </a:r>
            <a:r>
              <a:rPr lang="en-US" altLang="zh-CN" sz="1400" dirty="0">
                <a:solidFill>
                  <a:prstClr val="black">
                    <a:lumMod val="85000"/>
                    <a:lumOff val="15000"/>
                  </a:prstClr>
                </a:solidFill>
                <a:latin typeface="微软雅黑" panose="020B0503020204020204" pitchFamily="34" charset="-122"/>
                <a:ea typeface="微软雅黑"/>
                <a:sym typeface="+mn-ea"/>
              </a:rPr>
              <a:t>ESAs</a:t>
            </a:r>
            <a:r>
              <a:rPr lang="zh-CN" altLang="en-US" sz="1400" dirty="0">
                <a:solidFill>
                  <a:prstClr val="black">
                    <a:lumMod val="85000"/>
                    <a:lumOff val="15000"/>
                  </a:prstClr>
                </a:solidFill>
                <a:latin typeface="微软雅黑" panose="020B0503020204020204" pitchFamily="34" charset="-122"/>
                <a:ea typeface="微软雅黑"/>
                <a:sym typeface="+mn-ea"/>
              </a:rPr>
              <a:t>初始治疗剂量。具体剂量：</a:t>
            </a:r>
            <a:r>
              <a:rPr lang="en-US" altLang="zh-CN" sz="1400" dirty="0">
                <a:solidFill>
                  <a:prstClr val="black">
                    <a:lumMod val="85000"/>
                    <a:lumOff val="15000"/>
                  </a:prstClr>
                </a:solidFill>
                <a:latin typeface="微软雅黑" panose="020B0503020204020204" pitchFamily="34" charset="-122"/>
                <a:ea typeface="微软雅黑"/>
                <a:sym typeface="+mn-ea"/>
              </a:rPr>
              <a:t>……</a:t>
            </a:r>
            <a:r>
              <a:rPr lang="zh-CN" altLang="en-US" sz="1400" b="1" dirty="0">
                <a:solidFill>
                  <a:srgbClr val="EA5404"/>
                </a:solidFill>
                <a:latin typeface="微软雅黑" panose="020B0503020204020204" pitchFamily="34" charset="-122"/>
                <a:ea typeface="微软雅黑"/>
                <a:sym typeface="+mn-ea"/>
              </a:rPr>
              <a:t>达依泊汀</a:t>
            </a:r>
            <a:r>
              <a:rPr lang="en-US" altLang="zh-CN" sz="1400" b="1" dirty="0">
                <a:solidFill>
                  <a:srgbClr val="EA5404"/>
                </a:solidFill>
                <a:latin typeface="微软雅黑" panose="020B0503020204020204" pitchFamily="34" charset="-122"/>
                <a:ea typeface="微软雅黑"/>
                <a:sym typeface="+mn-ea"/>
              </a:rPr>
              <a:t>α</a:t>
            </a:r>
            <a:r>
              <a:rPr lang="zh-CN" altLang="en-US" sz="1400" dirty="0">
                <a:solidFill>
                  <a:prstClr val="black">
                    <a:lumMod val="85000"/>
                    <a:lumOff val="15000"/>
                  </a:prstClr>
                </a:solidFill>
                <a:latin typeface="微软雅黑" panose="020B0503020204020204" pitchFamily="34" charset="-122"/>
                <a:ea typeface="微软雅黑"/>
                <a:sym typeface="+mn-ea"/>
              </a:rPr>
              <a:t>：</a:t>
            </a:r>
            <a:r>
              <a:rPr lang="en-US" altLang="zh-CN" sz="1400" dirty="0">
                <a:solidFill>
                  <a:prstClr val="black">
                    <a:lumMod val="85000"/>
                    <a:lumOff val="15000"/>
                  </a:prstClr>
                </a:solidFill>
                <a:latin typeface="微软雅黑" panose="020B0503020204020204" pitchFamily="34" charset="-122"/>
                <a:ea typeface="微软雅黑"/>
                <a:sym typeface="+mn-ea"/>
              </a:rPr>
              <a:t>0.45 </a:t>
            </a:r>
            <a:r>
              <a:rPr lang="en-US" altLang="zh-CN" sz="1400" dirty="0" err="1">
                <a:solidFill>
                  <a:prstClr val="black">
                    <a:lumMod val="85000"/>
                    <a:lumOff val="15000"/>
                  </a:prstClr>
                </a:solidFill>
                <a:latin typeface="微软雅黑" panose="020B0503020204020204" pitchFamily="34" charset="-122"/>
                <a:ea typeface="微软雅黑"/>
                <a:sym typeface="+mn-ea"/>
              </a:rPr>
              <a:t>μg</a:t>
            </a:r>
            <a:r>
              <a:rPr lang="en-US" altLang="zh-CN" sz="1400" dirty="0">
                <a:solidFill>
                  <a:prstClr val="black">
                    <a:lumMod val="85000"/>
                    <a:lumOff val="15000"/>
                  </a:prstClr>
                </a:solidFill>
                <a:latin typeface="微软雅黑" panose="020B0503020204020204" pitchFamily="34" charset="-122"/>
                <a:ea typeface="微软雅黑"/>
                <a:sym typeface="+mn-ea"/>
              </a:rPr>
              <a:t>/kg</a:t>
            </a:r>
            <a:r>
              <a:rPr lang="zh-CN" altLang="en-US" sz="1400" dirty="0">
                <a:solidFill>
                  <a:prstClr val="black">
                    <a:lumMod val="85000"/>
                    <a:lumOff val="15000"/>
                  </a:prstClr>
                </a:solidFill>
                <a:latin typeface="微软雅黑" panose="020B0503020204020204" pitchFamily="34" charset="-122"/>
                <a:ea typeface="微软雅黑"/>
                <a:sym typeface="+mn-ea"/>
              </a:rPr>
              <a:t>，每</a:t>
            </a:r>
            <a:r>
              <a:rPr lang="en-US" altLang="zh-CN" sz="1400" dirty="0">
                <a:solidFill>
                  <a:prstClr val="black">
                    <a:lumMod val="85000"/>
                    <a:lumOff val="15000"/>
                  </a:prstClr>
                </a:solidFill>
                <a:latin typeface="微软雅黑" panose="020B0503020204020204" pitchFamily="34" charset="-122"/>
                <a:ea typeface="微软雅黑"/>
                <a:sym typeface="+mn-ea"/>
              </a:rPr>
              <a:t>1~2</a:t>
            </a:r>
            <a:r>
              <a:rPr lang="zh-CN" altLang="en-US" sz="1400" dirty="0">
                <a:solidFill>
                  <a:prstClr val="black">
                    <a:lumMod val="85000"/>
                    <a:lumOff val="15000"/>
                  </a:prstClr>
                </a:solidFill>
                <a:latin typeface="微软雅黑" panose="020B0503020204020204" pitchFamily="34" charset="-122"/>
                <a:ea typeface="微软雅黑"/>
                <a:sym typeface="+mn-ea"/>
              </a:rPr>
              <a:t>周给药</a:t>
            </a:r>
            <a:r>
              <a:rPr lang="en-US" altLang="zh-CN" sz="1400" dirty="0">
                <a:solidFill>
                  <a:prstClr val="black">
                    <a:lumMod val="85000"/>
                    <a:lumOff val="15000"/>
                  </a:prstClr>
                </a:solidFill>
                <a:latin typeface="微软雅黑" panose="020B0503020204020204" pitchFamily="34" charset="-122"/>
                <a:ea typeface="微软雅黑"/>
                <a:sym typeface="+mn-ea"/>
              </a:rPr>
              <a:t>1</a:t>
            </a:r>
            <a:r>
              <a:rPr lang="zh-CN" altLang="en-US" sz="1400" dirty="0">
                <a:solidFill>
                  <a:prstClr val="black">
                    <a:lumMod val="85000"/>
                    <a:lumOff val="15000"/>
                  </a:prstClr>
                </a:solidFill>
                <a:latin typeface="微软雅黑" panose="020B0503020204020204" pitchFamily="34" charset="-122"/>
                <a:ea typeface="微软雅黑"/>
                <a:sym typeface="+mn-ea"/>
              </a:rPr>
              <a:t>次。（</a:t>
            </a:r>
            <a:r>
              <a:rPr lang="en-US" altLang="zh-CN" sz="1400" dirty="0">
                <a:solidFill>
                  <a:prstClr val="black">
                    <a:lumMod val="85000"/>
                    <a:lumOff val="15000"/>
                  </a:prstClr>
                </a:solidFill>
                <a:latin typeface="微软雅黑" panose="020B0503020204020204" pitchFamily="34" charset="-122"/>
                <a:ea typeface="微软雅黑"/>
                <a:sym typeface="+mn-ea"/>
              </a:rPr>
              <a:t>1D</a:t>
            </a:r>
            <a:r>
              <a:rPr lang="zh-CN" altLang="en-US" sz="1400" dirty="0">
                <a:solidFill>
                  <a:prstClr val="black">
                    <a:lumMod val="85000"/>
                    <a:lumOff val="15000"/>
                  </a:prstClr>
                </a:solidFill>
                <a:latin typeface="微软雅黑" panose="020B0503020204020204" pitchFamily="34" charset="-122"/>
                <a:ea typeface="微软雅黑"/>
                <a:sym typeface="+mn-ea"/>
              </a:rPr>
              <a:t>） </a:t>
            </a:r>
            <a:endParaRPr lang="en-US" altLang="zh-CN" sz="1400" dirty="0">
              <a:solidFill>
                <a:prstClr val="black">
                  <a:lumMod val="85000"/>
                  <a:lumOff val="15000"/>
                </a:prstClr>
              </a:solidFill>
              <a:latin typeface="微软雅黑" panose="020B0503020204020204" pitchFamily="34" charset="-122"/>
              <a:ea typeface="微软雅黑"/>
              <a:sym typeface="+mn-ea"/>
            </a:endParaRPr>
          </a:p>
          <a:p>
            <a:pPr marL="182880" marR="0" lvl="0" indent="-182880" algn="l" defTabSz="914400" rtl="0" eaLnBrk="1" fontAlgn="auto" latinLnBrk="0" hangingPunct="1">
              <a:lnSpc>
                <a:spcPct val="150000"/>
              </a:lnSpc>
              <a:spcBef>
                <a:spcPts val="200"/>
              </a:spcBef>
              <a:spcAft>
                <a:spcPts val="200"/>
              </a:spcAft>
              <a:buClrTx/>
              <a:buSzTx/>
              <a:buFont typeface="Wingdings" panose="05000000000000000000" pitchFamily="2" charset="2"/>
              <a:buChar char="n"/>
              <a:tabLst/>
              <a:defRPr/>
            </a:pPr>
            <a:r>
              <a:rPr lang="zh-CN" altLang="en-US" sz="1400" dirty="0">
                <a:solidFill>
                  <a:prstClr val="black">
                    <a:lumMod val="85000"/>
                    <a:lumOff val="15000"/>
                  </a:prstClr>
                </a:solidFill>
                <a:latin typeface="微软雅黑" panose="020B0503020204020204" pitchFamily="34" charset="-122"/>
                <a:ea typeface="微软雅黑"/>
                <a:sym typeface="+mn-ea"/>
              </a:rPr>
              <a:t>第二代长效促红素：</a:t>
            </a:r>
            <a:r>
              <a:rPr kumimoji="0" lang="zh-CN" altLang="en-US"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达依泊汀</a:t>
            </a:r>
            <a:r>
              <a:rPr kumimoji="0" lang="en-US" altLang="zh-CN"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α</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有两条与</a:t>
            </a:r>
            <a:r>
              <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N</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端相连的糖基链，这种糖基化结构改变其在体内的药代动力学，增加其在体内的稳定性，其半衰期约是第一代</a:t>
            </a:r>
            <a:r>
              <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ESAs</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的</a:t>
            </a:r>
            <a:r>
              <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2~3</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倍，皮下注射剂型及静脉注射剂型的半衰期分别为</a:t>
            </a:r>
            <a:r>
              <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48.8</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a:t>
            </a:r>
            <a:r>
              <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25.3h</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a:t>
            </a:r>
            <a:endPar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endParaRPr>
          </a:p>
          <a:p>
            <a:pPr marL="182880" marR="0" lvl="0" indent="-182880" algn="l" defTabSz="914400" rtl="0" eaLnBrk="1" fontAlgn="auto" latinLnBrk="0" hangingPunct="1">
              <a:lnSpc>
                <a:spcPct val="150000"/>
              </a:lnSpc>
              <a:spcBef>
                <a:spcPts val="200"/>
              </a:spcBef>
              <a:spcAft>
                <a:spcPts val="200"/>
              </a:spcAft>
              <a:buClrTx/>
              <a:buSzTx/>
              <a:buFont typeface="Wingdings" panose="05000000000000000000" pitchFamily="2" charset="2"/>
              <a:buChar char="n"/>
              <a:tabLst/>
              <a:defRPr/>
            </a:pPr>
            <a:r>
              <a:rPr lang="en-US" altLang="zh-CN" sz="1400" dirty="0">
                <a:solidFill>
                  <a:srgbClr val="262626"/>
                </a:solidFill>
                <a:latin typeface="微软雅黑" panose="020B0503020204020204" pitchFamily="34" charset="-122"/>
                <a:ea typeface="微软雅黑" panose="020B0503020204020204" pitchFamily="34" charset="-122"/>
              </a:rPr>
              <a:t>……</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与</a:t>
            </a:r>
            <a:r>
              <a:rPr kumimoji="0" lang="en-US" altLang="zh-CN" sz="1400" i="0" u="none" strike="noStrike" kern="1200" cap="none" spc="0" normalizeH="0" baseline="0" noProof="0" dirty="0" err="1">
                <a:ln>
                  <a:noFill/>
                </a:ln>
                <a:solidFill>
                  <a:srgbClr val="262626"/>
                </a:solidFill>
                <a:effectLst/>
                <a:uLnTx/>
                <a:uFillTx/>
                <a:latin typeface="微软雅黑" panose="020B0503020204020204" pitchFamily="34" charset="-122"/>
                <a:ea typeface="微软雅黑" panose="020B0503020204020204" pitchFamily="34" charset="-122"/>
              </a:rPr>
              <a:t>rHuEPO</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相比，</a:t>
            </a:r>
            <a:r>
              <a:rPr kumimoji="0" lang="zh-CN" altLang="en-US"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panose="020B0503020204020204" pitchFamily="34" charset="-122"/>
              </a:rPr>
              <a:t>达依泊汀</a:t>
            </a:r>
            <a:r>
              <a:rPr kumimoji="0" lang="en-US" altLang="zh-CN"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panose="020B0503020204020204" pitchFamily="34" charset="-122"/>
              </a:rPr>
              <a:t>α</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能够减少给药次数，且安全性与</a:t>
            </a:r>
            <a:r>
              <a:rPr kumimoji="0" lang="en-US" altLang="zh-CN" sz="1400" i="0" u="none" strike="noStrike" kern="1200" cap="none" spc="0" normalizeH="0" baseline="0" noProof="0" dirty="0" err="1">
                <a:ln>
                  <a:noFill/>
                </a:ln>
                <a:solidFill>
                  <a:srgbClr val="262626"/>
                </a:solidFill>
                <a:effectLst/>
                <a:uLnTx/>
                <a:uFillTx/>
                <a:latin typeface="微软雅黑" panose="020B0503020204020204" pitchFamily="34" charset="-122"/>
                <a:ea typeface="微软雅黑" panose="020B0503020204020204" pitchFamily="34" charset="-122"/>
              </a:rPr>
              <a:t>rHuEPO</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相似。</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endParaRPr>
          </a:p>
          <a:p>
            <a:pPr marL="182880" indent="-182880">
              <a:lnSpc>
                <a:spcPct val="150000"/>
              </a:lnSpc>
              <a:spcBef>
                <a:spcPts val="200"/>
              </a:spcBef>
              <a:spcAft>
                <a:spcPts val="200"/>
              </a:spcAft>
              <a:buFont typeface="Wingdings" panose="05000000000000000000" pitchFamily="2" charset="2"/>
              <a:buChar char="n"/>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长效</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ESAs</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panose="020B0503020204020204" pitchFamily="34" charset="-122"/>
              </a:rPr>
              <a:t>达依泊汀</a:t>
            </a:r>
            <a:r>
              <a:rPr kumimoji="0" lang="en-US" altLang="zh-CN" sz="1400" b="1" i="0" u="none" strike="noStrike" kern="1200" cap="none" spc="0" normalizeH="0" baseline="0" noProof="0" dirty="0">
                <a:ln>
                  <a:noFill/>
                </a:ln>
                <a:solidFill>
                  <a:srgbClr val="EA5404"/>
                </a:solidFill>
                <a:effectLst/>
                <a:uLnTx/>
                <a:uFillTx/>
                <a:latin typeface="微软雅黑" panose="020B0503020204020204" pitchFamily="34" charset="-122"/>
                <a:ea typeface="微软雅黑" panose="020B0503020204020204" pitchFamily="34" charset="-122"/>
              </a:rPr>
              <a:t>α</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CERA</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rPr>
              <a:t>）皮下给药疗效与静脉给药相比疗效相当。采用预充式注射器注射使用方便并可减少污染</a:t>
            </a:r>
            <a:r>
              <a:rPr kumimoji="0" lang="zh-CN" altLang="en-US"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sym typeface="+mn-ea"/>
              </a:rPr>
              <a:t>。</a:t>
            </a:r>
            <a:endParaRPr kumimoji="0" lang="en-US" altLang="zh-CN" sz="14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sym typeface="+mn-ea"/>
            </a:endParaRPr>
          </a:p>
        </p:txBody>
      </p:sp>
      <p:graphicFrame>
        <p:nvGraphicFramePr>
          <p:cNvPr id="3" name="Table 3">
            <a:extLst>
              <a:ext uri="{FF2B5EF4-FFF2-40B4-BE49-F238E27FC236}">
                <a16:creationId xmlns:a16="http://schemas.microsoft.com/office/drawing/2014/main" id="{58E843CE-2115-CB12-8A26-61D74DAC7ACA}"/>
              </a:ext>
            </a:extLst>
          </p:cNvPr>
          <p:cNvGraphicFramePr>
            <a:graphicFrameLocks noGrp="1"/>
          </p:cNvGraphicFramePr>
          <p:nvPr>
            <p:extLst>
              <p:ext uri="{D42A27DB-BD31-4B8C-83A1-F6EECF244321}">
                <p14:modId xmlns:p14="http://schemas.microsoft.com/office/powerpoint/2010/main" val="1670951660"/>
              </p:ext>
            </p:extLst>
          </p:nvPr>
        </p:nvGraphicFramePr>
        <p:xfrm>
          <a:off x="6685280" y="993148"/>
          <a:ext cx="5050154" cy="5228820"/>
        </p:xfrm>
        <a:graphic>
          <a:graphicData uri="http://schemas.openxmlformats.org/drawingml/2006/table">
            <a:tbl>
              <a:tblPr>
                <a:tableStyleId>{5C22544A-7EE6-4342-B048-85BDC9FD1C3A}</a:tableStyleId>
              </a:tblPr>
              <a:tblGrid>
                <a:gridCol w="2525077">
                  <a:extLst>
                    <a:ext uri="{9D8B030D-6E8A-4147-A177-3AD203B41FA5}">
                      <a16:colId xmlns:a16="http://schemas.microsoft.com/office/drawing/2014/main" val="2166855014"/>
                    </a:ext>
                  </a:extLst>
                </a:gridCol>
                <a:gridCol w="2525077">
                  <a:extLst>
                    <a:ext uri="{9D8B030D-6E8A-4147-A177-3AD203B41FA5}">
                      <a16:colId xmlns:a16="http://schemas.microsoft.com/office/drawing/2014/main" val="2493635309"/>
                    </a:ext>
                  </a:extLst>
                </a:gridCol>
              </a:tblGrid>
              <a:tr h="938887">
                <a:tc gridSpan="2">
                  <a:txBody>
                    <a:bodyPr/>
                    <a:lstStyle/>
                    <a:p>
                      <a:pPr algn="ctr"/>
                      <a:r>
                        <a:rPr lang="zh-CN" altLang="en-US" sz="2400" dirty="0">
                          <a:latin typeface="微软雅黑" panose="020B0503020204020204" pitchFamily="34" charset="-122"/>
                          <a:ea typeface="微软雅黑" panose="020B0503020204020204" pitchFamily="34" charset="-122"/>
                        </a:rPr>
                        <a:t>国际权威指南推荐</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7518491"/>
                  </a:ext>
                </a:extLst>
              </a:tr>
              <a:tr h="575515">
                <a:tc>
                  <a:txBody>
                    <a:bodyPr/>
                    <a:lstStyle/>
                    <a:p>
                      <a:pPr algn="ctr"/>
                      <a:r>
                        <a:rPr lang="zh-CN" altLang="en-US" sz="1200" dirty="0">
                          <a:latin typeface="微软雅黑" panose="020B0503020204020204" pitchFamily="34" charset="-122"/>
                          <a:ea typeface="微软雅黑" panose="020B0503020204020204" pitchFamily="34" charset="-122"/>
                        </a:rPr>
                        <a:t>改善全球肾脏病预后组织</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KDIGO</a:t>
                      </a:r>
                      <a:r>
                        <a:rPr lang="zh-CN" altLang="en-US" sz="1200" dirty="0">
                          <a:latin typeface="微软雅黑" panose="020B0503020204020204" pitchFamily="34" charset="-122"/>
                          <a:ea typeface="微软雅黑" panose="020B0503020204020204" pitchFamily="34" charset="-122"/>
                        </a:rPr>
                        <a:t>）肾性贫血指南</a:t>
                      </a:r>
                      <a:r>
                        <a:rPr lang="en-US" altLang="zh-CN" sz="1200" baseline="30000" dirty="0">
                          <a:latin typeface="微软雅黑" panose="020B0503020204020204" pitchFamily="34" charset="-122"/>
                          <a:ea typeface="微软雅黑" panose="020B0503020204020204" pitchFamily="34" charset="-122"/>
                        </a:rPr>
                        <a:t>2</a:t>
                      </a:r>
                      <a:endParaRPr lang="zh-CN" altLang="en-US" sz="1200" baseline="30000" dirty="0">
                        <a:latin typeface="微软雅黑" panose="020B0503020204020204" pitchFamily="34" charset="-122"/>
                        <a:ea typeface="微软雅黑" panose="020B0503020204020204" pitchFamily="34" charset="-122"/>
                      </a:endParaRPr>
                    </a:p>
                  </a:txBody>
                  <a:tcPr marL="108000" marR="108000" anchor="ctr">
                    <a:lnL w="12700" cap="flat" cmpd="sng" algn="ctr">
                      <a:noFill/>
                      <a:prstDash val="solid"/>
                      <a:round/>
                      <a:headEnd type="none" w="med" len="med"/>
                      <a:tailEnd type="none" w="med" len="med"/>
                    </a:lnL>
                    <a:lnR w="6350" cap="flat" cmpd="sng" algn="ctr">
                      <a:solidFill>
                        <a:schemeClr val="bg1">
                          <a:lumMod val="7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200" dirty="0">
                          <a:latin typeface="微软雅黑" panose="020B0503020204020204" pitchFamily="34" charset="-122"/>
                          <a:ea typeface="微软雅黑" panose="020B0503020204020204" pitchFamily="34" charset="-122"/>
                        </a:rPr>
                        <a:t>日本透析医学会</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JSDT</a:t>
                      </a:r>
                      <a:r>
                        <a:rPr lang="zh-CN" altLang="en-US" sz="1200" dirty="0">
                          <a:latin typeface="微软雅黑" panose="020B0503020204020204" pitchFamily="34" charset="-122"/>
                          <a:ea typeface="微软雅黑" panose="020B0503020204020204" pitchFamily="34" charset="-122"/>
                        </a:rPr>
                        <a:t>）肾性贫血指南</a:t>
                      </a:r>
                      <a:r>
                        <a:rPr lang="en-US" altLang="zh-CN" sz="1200" baseline="30000" dirty="0">
                          <a:latin typeface="微软雅黑" panose="020B0503020204020204" pitchFamily="34" charset="-122"/>
                          <a:ea typeface="微软雅黑" panose="020B0503020204020204" pitchFamily="34" charset="-122"/>
                        </a:rPr>
                        <a:t>3</a:t>
                      </a:r>
                      <a:endParaRPr lang="zh-CN" altLang="en-US" sz="1200" baseline="30000" dirty="0">
                        <a:latin typeface="微软雅黑" panose="020B0503020204020204" pitchFamily="34" charset="-122"/>
                        <a:ea typeface="微软雅黑" panose="020B0503020204020204" pitchFamily="34" charset="-122"/>
                      </a:endParaRPr>
                    </a:p>
                  </a:txBody>
                  <a:tcPr marL="108000" marR="108000" anchor="ctr">
                    <a:lnL w="6350" cap="flat" cmpd="sng" algn="ctr">
                      <a:solidFill>
                        <a:schemeClr val="bg1">
                          <a:lumMod val="7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43146847"/>
                  </a:ext>
                </a:extLst>
              </a:tr>
              <a:tr h="1715207">
                <a:tc>
                  <a:txBody>
                    <a:bodyPr/>
                    <a:lstStyle/>
                    <a:p>
                      <a:pPr algn="ctr"/>
                      <a:endParaRPr lang="zh-CN" altLang="en-US" sz="1200" baseline="30000" dirty="0">
                        <a:latin typeface="微软雅黑" panose="020B0503020204020204" pitchFamily="34" charset="-122"/>
                        <a:ea typeface="微软雅黑" panose="020B0503020204020204" pitchFamily="34" charset="-122"/>
                      </a:endParaRPr>
                    </a:p>
                  </a:txBody>
                  <a:tcPr marL="108000" marR="108000" anchor="ctr">
                    <a:lnL w="12700" cap="flat" cmpd="sng" algn="ctr">
                      <a:noFill/>
                      <a:prstDash val="solid"/>
                      <a:round/>
                      <a:headEnd type="none" w="med" len="med"/>
                      <a:tailEnd type="none" w="med" len="med"/>
                    </a:lnL>
                    <a:lnR w="6350" cap="flat" cmpd="sng" algn="ctr">
                      <a:solidFill>
                        <a:schemeClr val="bg1">
                          <a:lumMod val="7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altLang="zh-CN" sz="1200" baseline="30000" dirty="0">
                        <a:latin typeface="微软雅黑" panose="020B0503020204020204" pitchFamily="34" charset="-122"/>
                        <a:ea typeface="微软雅黑" panose="020B0503020204020204" pitchFamily="34" charset="-122"/>
                      </a:endParaRPr>
                    </a:p>
                  </a:txBody>
                  <a:tcPr marL="108000" marR="108000" anchor="ctr">
                    <a:lnL w="6350" cap="flat" cmpd="sng" algn="ctr">
                      <a:solidFill>
                        <a:schemeClr val="bg1">
                          <a:lumMod val="7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23062339"/>
                  </a:ext>
                </a:extLst>
              </a:tr>
              <a:tr h="1999211">
                <a:tc>
                  <a:txBody>
                    <a:bodyPr/>
                    <a:lstStyle/>
                    <a:p>
                      <a:pPr marL="180000" indent="-180000" algn="l">
                        <a:lnSpc>
                          <a:spcPct val="150000"/>
                        </a:lnSpc>
                        <a:spcBef>
                          <a:spcPts val="300"/>
                        </a:spcBef>
                        <a:spcAft>
                          <a:spcPts val="300"/>
                        </a:spcAft>
                        <a:buFont typeface="Wingdings" panose="05000000000000000000" pitchFamily="2" charset="2"/>
                        <a:buChar char="n"/>
                      </a:pPr>
                      <a:r>
                        <a:rPr lang="zh-CN" altLang="en-US" sz="1100" baseline="0" dirty="0">
                          <a:latin typeface="微软雅黑" panose="020B0503020204020204" pitchFamily="34" charset="-122"/>
                          <a:ea typeface="微软雅黑" panose="020B0503020204020204" pitchFamily="34" charset="-122"/>
                        </a:rPr>
                        <a:t>达依泊汀</a:t>
                      </a:r>
                      <a:r>
                        <a:rPr lang="en-US" altLang="zh-CN" sz="1100" baseline="0" dirty="0">
                          <a:latin typeface="微软雅黑" panose="020B0503020204020204" pitchFamily="34" charset="-122"/>
                          <a:ea typeface="微软雅黑" panose="020B0503020204020204" pitchFamily="34" charset="-122"/>
                        </a:rPr>
                        <a:t>α</a:t>
                      </a:r>
                      <a:r>
                        <a:rPr lang="zh-CN" altLang="en-US" sz="1100" baseline="0" dirty="0">
                          <a:latin typeface="微软雅黑" panose="020B0503020204020204" pitchFamily="34" charset="-122"/>
                          <a:ea typeface="微软雅黑" panose="020B0503020204020204" pitchFamily="34" charset="-122"/>
                        </a:rPr>
                        <a:t>可在大幅降低注射频率的前提下，将血红高蛋白维持在目标范围内</a:t>
                      </a:r>
                    </a:p>
                    <a:p>
                      <a:pPr marL="180000" indent="-180000" algn="l">
                        <a:lnSpc>
                          <a:spcPct val="150000"/>
                        </a:lnSpc>
                        <a:spcBef>
                          <a:spcPts val="300"/>
                        </a:spcBef>
                        <a:spcAft>
                          <a:spcPts val="300"/>
                        </a:spcAft>
                        <a:buFont typeface="Wingdings" panose="05000000000000000000" pitchFamily="2" charset="2"/>
                        <a:buChar char="n"/>
                      </a:pPr>
                      <a:r>
                        <a:rPr lang="zh-CN" altLang="en-US" sz="1100" baseline="0" dirty="0">
                          <a:latin typeface="微软雅黑" panose="020B0503020204020204" pitchFamily="34" charset="-122"/>
                          <a:ea typeface="微软雅黑" panose="020B0503020204020204" pitchFamily="34" charset="-122"/>
                        </a:rPr>
                        <a:t>达依泊汀</a:t>
                      </a:r>
                      <a:r>
                        <a:rPr lang="en-US" altLang="zh-CN" sz="1100" baseline="0" dirty="0">
                          <a:latin typeface="微软雅黑" panose="020B0503020204020204" pitchFamily="34" charset="-122"/>
                          <a:ea typeface="微软雅黑" panose="020B0503020204020204" pitchFamily="34" charset="-122"/>
                        </a:rPr>
                        <a:t>α</a:t>
                      </a:r>
                      <a:r>
                        <a:rPr lang="zh-CN" altLang="en-US" sz="1100" baseline="0" dirty="0">
                          <a:latin typeface="微软雅黑" panose="020B0503020204020204" pitchFamily="34" charset="-122"/>
                          <a:ea typeface="微软雅黑" panose="020B0503020204020204" pitchFamily="34" charset="-122"/>
                        </a:rPr>
                        <a:t>静脉注射与皮下注射剂量无差异</a:t>
                      </a:r>
                    </a:p>
                  </a:txBody>
                  <a:tcPr marL="108000" marR="108000">
                    <a:lnL w="12700" cap="flat" cmpd="sng" algn="ctr">
                      <a:noFill/>
                      <a:prstDash val="solid"/>
                      <a:round/>
                      <a:headEnd type="none" w="med" len="med"/>
                      <a:tailEnd type="none" w="med" len="med"/>
                    </a:lnL>
                    <a:lnR w="6350" cap="flat" cmpd="sng" algn="ctr">
                      <a:solidFill>
                        <a:schemeClr val="bg1">
                          <a:lumMod val="7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a:lnSpc>
                          <a:spcPct val="150000"/>
                        </a:lnSpc>
                        <a:spcBef>
                          <a:spcPts val="300"/>
                        </a:spcBef>
                        <a:spcAft>
                          <a:spcPts val="300"/>
                        </a:spcAft>
                        <a:buFont typeface="Wingdings" panose="05000000000000000000" pitchFamily="2" charset="2"/>
                        <a:buChar char="n"/>
                      </a:pPr>
                      <a:r>
                        <a:rPr lang="zh-CN" altLang="en-US" sz="1100" baseline="0" dirty="0">
                          <a:latin typeface="微软雅黑" panose="020B0503020204020204" pitchFamily="34" charset="-122"/>
                          <a:ea typeface="微软雅黑" panose="020B0503020204020204" pitchFamily="34" charset="-122"/>
                        </a:rPr>
                        <a:t>经短效促红素转换为长效促红素达依泊汀</a:t>
                      </a:r>
                      <a:r>
                        <a:rPr lang="en-US" altLang="zh-CN" sz="1100" baseline="0" dirty="0">
                          <a:latin typeface="微软雅黑" panose="020B0503020204020204" pitchFamily="34" charset="-122"/>
                          <a:ea typeface="微软雅黑" panose="020B0503020204020204" pitchFamily="34" charset="-122"/>
                        </a:rPr>
                        <a:t>α</a:t>
                      </a:r>
                      <a:r>
                        <a:rPr lang="zh-CN" altLang="en-US" sz="1100" baseline="0" dirty="0">
                          <a:latin typeface="微软雅黑" panose="020B0503020204020204" pitchFamily="34" charset="-122"/>
                          <a:ea typeface="微软雅黑" panose="020B0503020204020204" pitchFamily="34" charset="-122"/>
                        </a:rPr>
                        <a:t>治疗的血液透析患者，推荐剂量为一周一次</a:t>
                      </a:r>
                      <a:r>
                        <a:rPr lang="en-US" altLang="zh-CN" sz="1100" baseline="0" dirty="0">
                          <a:latin typeface="微软雅黑" panose="020B0503020204020204" pitchFamily="34" charset="-122"/>
                          <a:ea typeface="微软雅黑" panose="020B0503020204020204" pitchFamily="34" charset="-122"/>
                        </a:rPr>
                        <a:t>15μg-60μg</a:t>
                      </a:r>
                      <a:r>
                        <a:rPr lang="zh-CN" altLang="en-US" sz="1100" baseline="0" dirty="0">
                          <a:latin typeface="微软雅黑" panose="020B0503020204020204" pitchFamily="34" charset="-122"/>
                          <a:ea typeface="微软雅黑" panose="020B0503020204020204" pitchFamily="34" charset="-122"/>
                        </a:rPr>
                        <a:t>，或每两周一次</a:t>
                      </a:r>
                      <a:r>
                        <a:rPr lang="en-US" altLang="zh-CN" sz="1100" baseline="0" dirty="0">
                          <a:latin typeface="微软雅黑" panose="020B0503020204020204" pitchFamily="34" charset="-122"/>
                          <a:ea typeface="微软雅黑" panose="020B0503020204020204" pitchFamily="34" charset="-122"/>
                        </a:rPr>
                        <a:t>30μg-120μg</a:t>
                      </a:r>
                    </a:p>
                    <a:p>
                      <a:pPr marL="180000" indent="-180000" algn="l">
                        <a:lnSpc>
                          <a:spcPct val="150000"/>
                        </a:lnSpc>
                        <a:spcBef>
                          <a:spcPts val="300"/>
                        </a:spcBef>
                        <a:spcAft>
                          <a:spcPts val="300"/>
                        </a:spcAft>
                        <a:buFont typeface="Wingdings" panose="05000000000000000000" pitchFamily="2" charset="2"/>
                        <a:buChar char="n"/>
                      </a:pPr>
                      <a:r>
                        <a:rPr lang="zh-CN" altLang="en-US" sz="1100" baseline="0" dirty="0">
                          <a:latin typeface="微软雅黑" panose="020B0503020204020204" pitchFamily="34" charset="-122"/>
                          <a:ea typeface="微软雅黑" panose="020B0503020204020204" pitchFamily="34" charset="-122"/>
                        </a:rPr>
                        <a:t>达依泊汀</a:t>
                      </a:r>
                      <a:r>
                        <a:rPr lang="en-US" altLang="zh-CN" sz="1100" baseline="0" dirty="0">
                          <a:latin typeface="微软雅黑" panose="020B0503020204020204" pitchFamily="34" charset="-122"/>
                          <a:ea typeface="微软雅黑" panose="020B0503020204020204" pitchFamily="34" charset="-122"/>
                        </a:rPr>
                        <a:t>α</a:t>
                      </a:r>
                      <a:r>
                        <a:rPr lang="zh-CN" altLang="en-US" sz="1100" baseline="0" dirty="0">
                          <a:latin typeface="微软雅黑" panose="020B0503020204020204" pitchFamily="34" charset="-122"/>
                          <a:ea typeface="微软雅黑" panose="020B0503020204020204" pitchFamily="34" charset="-122"/>
                        </a:rPr>
                        <a:t>每次注射最大剂量为</a:t>
                      </a:r>
                      <a:r>
                        <a:rPr lang="en-US" altLang="zh-CN" sz="1100" baseline="0" dirty="0">
                          <a:latin typeface="微软雅黑" panose="020B0503020204020204" pitchFamily="34" charset="-122"/>
                          <a:ea typeface="微软雅黑" panose="020B0503020204020204" pitchFamily="34" charset="-122"/>
                        </a:rPr>
                        <a:t>180μg</a:t>
                      </a:r>
                    </a:p>
                  </a:txBody>
                  <a:tcPr marL="108000" marR="108000">
                    <a:lnL w="6350" cap="flat" cmpd="sng" algn="ctr">
                      <a:solidFill>
                        <a:schemeClr val="bg1">
                          <a:lumMod val="7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75151051"/>
                  </a:ext>
                </a:extLst>
              </a:tr>
            </a:tbl>
          </a:graphicData>
        </a:graphic>
      </p:graphicFrame>
      <p:sp>
        <p:nvSpPr>
          <p:cNvPr id="12" name="文本框 11">
            <a:extLst>
              <a:ext uri="{FF2B5EF4-FFF2-40B4-BE49-F238E27FC236}">
                <a16:creationId xmlns:a16="http://schemas.microsoft.com/office/drawing/2014/main" id="{D59CA93B-D26D-06A7-2E29-4A08528FA3D0}"/>
              </a:ext>
            </a:extLst>
          </p:cNvPr>
          <p:cNvSpPr txBox="1">
            <a:spLocks noChangeArrowheads="1"/>
          </p:cNvSpPr>
          <p:nvPr/>
        </p:nvSpPr>
        <p:spPr bwMode="auto">
          <a:xfrm>
            <a:off x="9965950" y="6238223"/>
            <a:ext cx="2226050" cy="4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600" dirty="0">
                <a:latin typeface="微软雅黑 Light" panose="020B0502040204020203" pitchFamily="34" charset="-122"/>
                <a:ea typeface="微软雅黑 Light" panose="020B0502040204020203" pitchFamily="34" charset="-122"/>
              </a:rPr>
              <a:t>1. </a:t>
            </a:r>
            <a:r>
              <a:rPr lang="zh-CN" altLang="en-US" sz="600" dirty="0">
                <a:latin typeface="微软雅黑 Light" panose="020B0502040204020203" pitchFamily="34" charset="-122"/>
                <a:ea typeface="微软雅黑 Light" panose="020B0502040204020203" pitchFamily="34" charset="-122"/>
              </a:rPr>
              <a:t>中国肾性贫血诊治临床实践指南（</a:t>
            </a:r>
            <a:r>
              <a:rPr lang="en-US" altLang="zh-CN" sz="600" dirty="0">
                <a:latin typeface="微软雅黑 Light" panose="020B0502040204020203" pitchFamily="34" charset="-122"/>
                <a:ea typeface="微软雅黑 Light" panose="020B0502040204020203" pitchFamily="34" charset="-122"/>
              </a:rPr>
              <a:t>2021</a:t>
            </a:r>
            <a:r>
              <a:rPr lang="zh-CN" altLang="en-US" sz="600" dirty="0">
                <a:latin typeface="微软雅黑 Light" panose="020B0502040204020203" pitchFamily="34" charset="-122"/>
                <a:ea typeface="微软雅黑 Light" panose="020B0502040204020203" pitchFamily="34" charset="-122"/>
              </a:rPr>
              <a:t>版）</a:t>
            </a:r>
            <a:endParaRPr lang="en-US" altLang="zh-CN" sz="600" dirty="0">
              <a:latin typeface="微软雅黑 Light" panose="020B0502040204020203" pitchFamily="34" charset="-122"/>
              <a:ea typeface="微软雅黑 Light" panose="020B0502040204020203" pitchFamily="34" charset="-122"/>
            </a:endParaRPr>
          </a:p>
          <a:p>
            <a:pPr marL="0" indent="0">
              <a:spcBef>
                <a:spcPct val="0"/>
              </a:spcBef>
            </a:pPr>
            <a:r>
              <a:rPr lang="en-US" altLang="zh-CN" sz="600" dirty="0">
                <a:latin typeface="微软雅黑 Light" panose="020B0502040204020203" pitchFamily="34" charset="-122"/>
                <a:ea typeface="微软雅黑 Light" panose="020B0502040204020203" pitchFamily="34" charset="-122"/>
              </a:rPr>
              <a:t>2. </a:t>
            </a:r>
            <a:r>
              <a:rPr lang="zh-CN" altLang="en-US" sz="600" dirty="0">
                <a:latin typeface="微软雅黑 Light" panose="020B0502040204020203" pitchFamily="34" charset="-122"/>
                <a:ea typeface="微软雅黑 Light" panose="020B0502040204020203" pitchFamily="34" charset="-122"/>
              </a:rPr>
              <a:t>改善全球肾脏病预后组织（</a:t>
            </a:r>
            <a:r>
              <a:rPr lang="en-US" altLang="zh-CN" sz="600" dirty="0">
                <a:latin typeface="微软雅黑 Light" panose="020B0502040204020203" pitchFamily="34" charset="-122"/>
                <a:ea typeface="微软雅黑 Light" panose="020B0502040204020203" pitchFamily="34" charset="-122"/>
              </a:rPr>
              <a:t>KDIGO</a:t>
            </a:r>
            <a:r>
              <a:rPr lang="zh-CN" altLang="en-US" sz="600" dirty="0">
                <a:latin typeface="微软雅黑 Light" panose="020B0502040204020203" pitchFamily="34" charset="-122"/>
                <a:ea typeface="微软雅黑 Light" panose="020B0502040204020203" pitchFamily="34" charset="-122"/>
              </a:rPr>
              <a:t>）肾性贫血指南</a:t>
            </a:r>
            <a:endParaRPr lang="en-US" altLang="zh-CN" sz="600" dirty="0">
              <a:latin typeface="微软雅黑 Light" panose="020B0502040204020203" pitchFamily="34" charset="-122"/>
              <a:ea typeface="微软雅黑 Light" panose="020B0502040204020203" pitchFamily="34" charset="-122"/>
            </a:endParaRPr>
          </a:p>
          <a:p>
            <a:pPr marL="0" indent="0">
              <a:spcBef>
                <a:spcPct val="0"/>
              </a:spcBef>
            </a:pPr>
            <a:r>
              <a:rPr lang="en-US" altLang="zh-CN" sz="600" dirty="0">
                <a:latin typeface="微软雅黑 Light" panose="020B0502040204020203" pitchFamily="34" charset="-122"/>
                <a:ea typeface="微软雅黑 Light" panose="020B0502040204020203" pitchFamily="34" charset="-122"/>
              </a:rPr>
              <a:t>3. </a:t>
            </a:r>
            <a:r>
              <a:rPr lang="zh-CN" altLang="en-US" sz="600" dirty="0">
                <a:latin typeface="微软雅黑 Light" panose="020B0502040204020203" pitchFamily="34" charset="-122"/>
                <a:ea typeface="微软雅黑 Light" panose="020B0502040204020203" pitchFamily="34" charset="-122"/>
              </a:rPr>
              <a:t>日本透析治疗学会（</a:t>
            </a:r>
            <a:r>
              <a:rPr lang="en-US" altLang="zh-CN" sz="600" dirty="0">
                <a:latin typeface="微软雅黑 Light" panose="020B0502040204020203" pitchFamily="34" charset="-122"/>
                <a:ea typeface="微软雅黑 Light" panose="020B0502040204020203" pitchFamily="34" charset="-122"/>
              </a:rPr>
              <a:t>JSDT</a:t>
            </a:r>
            <a:r>
              <a:rPr lang="zh-CN" altLang="en-US" sz="600" dirty="0">
                <a:latin typeface="微软雅黑 Light" panose="020B0502040204020203" pitchFamily="34" charset="-122"/>
                <a:ea typeface="微软雅黑 Light" panose="020B0502040204020203" pitchFamily="34" charset="-122"/>
              </a:rPr>
              <a:t>）肾性贫血指南</a:t>
            </a:r>
          </a:p>
        </p:txBody>
      </p:sp>
      <p:sp>
        <p:nvSpPr>
          <p:cNvPr id="13" name="矩形 32">
            <a:extLst>
              <a:ext uri="{FF2B5EF4-FFF2-40B4-BE49-F238E27FC236}">
                <a16:creationId xmlns:a16="http://schemas.microsoft.com/office/drawing/2014/main" id="{580583B9-BDEB-C75D-B892-B10F0215C3B1}"/>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
            <a:extLst>
              <a:ext uri="{FF2B5EF4-FFF2-40B4-BE49-F238E27FC236}">
                <a16:creationId xmlns:a16="http://schemas.microsoft.com/office/drawing/2014/main" id="{E6A175D4-CE58-11DF-8EE3-625F03F66F29}"/>
              </a:ext>
            </a:extLst>
          </p:cNvPr>
          <p:cNvSpPr txBox="1"/>
          <p:nvPr/>
        </p:nvSpPr>
        <p:spPr>
          <a:xfrm>
            <a:off x="456566" y="156397"/>
            <a:ext cx="4201160"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三、有效性</a:t>
            </a:r>
          </a:p>
        </p:txBody>
      </p:sp>
      <p:pic>
        <p:nvPicPr>
          <p:cNvPr id="7" name="图片 6" descr="徽标&#10;&#10;描述已自动生成">
            <a:extLst>
              <a:ext uri="{FF2B5EF4-FFF2-40B4-BE49-F238E27FC236}">
                <a16:creationId xmlns:a16="http://schemas.microsoft.com/office/drawing/2014/main" id="{50BC5983-058E-28BE-FF6E-BCF4A824155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9612" y="2748245"/>
            <a:ext cx="1464260" cy="1318388"/>
          </a:xfrm>
          <a:prstGeom prst="rect">
            <a:avLst/>
          </a:prstGeom>
        </p:spPr>
      </p:pic>
      <p:pic>
        <p:nvPicPr>
          <p:cNvPr id="1034" name="Picture 10" descr="日本透析医学会">
            <a:extLst>
              <a:ext uri="{FF2B5EF4-FFF2-40B4-BE49-F238E27FC236}">
                <a16:creationId xmlns:a16="http://schemas.microsoft.com/office/drawing/2014/main" id="{371BAA20-629A-EE3A-C83A-BFB241733A7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3513" y="3119953"/>
            <a:ext cx="2196305" cy="472324"/>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descr="卡通画&#10;&#10;中度可信度描述已自动生成">
            <a:extLst>
              <a:ext uri="{FF2B5EF4-FFF2-40B4-BE49-F238E27FC236}">
                <a16:creationId xmlns:a16="http://schemas.microsoft.com/office/drawing/2014/main" id="{9623E708-301A-6C8F-3A35-24F654782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Tree>
    <p:extLst>
      <p:ext uri="{BB962C8B-B14F-4D97-AF65-F5344CB8AC3E}">
        <p14:creationId xmlns:p14="http://schemas.microsoft.com/office/powerpoint/2010/main" val="142841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2">
            <a:extLst>
              <a:ext uri="{FF2B5EF4-FFF2-40B4-BE49-F238E27FC236}">
                <a16:creationId xmlns:a16="http://schemas.microsoft.com/office/drawing/2014/main" id="{1F86A71C-853B-43DF-9923-C29B0FE38B79}"/>
              </a:ext>
            </a:extLst>
          </p:cNvPr>
          <p:cNvSpPr txBox="1">
            <a:spLocks/>
          </p:cNvSpPr>
          <p:nvPr/>
        </p:nvSpPr>
        <p:spPr>
          <a:xfrm>
            <a:off x="248285" y="205740"/>
            <a:ext cx="10968990" cy="970280"/>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2800" b="1" i="0" u="none" strike="noStrike" kern="1200" cap="none" spc="30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Rectangle 1">
            <a:extLst>
              <a:ext uri="{FF2B5EF4-FFF2-40B4-BE49-F238E27FC236}">
                <a16:creationId xmlns:a16="http://schemas.microsoft.com/office/drawing/2014/main" id="{73BACBA7-0DAA-3939-9859-F0404E8018FC}"/>
              </a:ext>
            </a:extLst>
          </p:cNvPr>
          <p:cNvSpPr/>
          <p:nvPr/>
        </p:nvSpPr>
        <p:spPr>
          <a:xfrm>
            <a:off x="4463845" y="1317750"/>
            <a:ext cx="1170039" cy="923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8">
            <a:extLst>
              <a:ext uri="{FF2B5EF4-FFF2-40B4-BE49-F238E27FC236}">
                <a16:creationId xmlns:a16="http://schemas.microsoft.com/office/drawing/2014/main" id="{0C344CB5-3920-5020-F321-2C69022D682B}"/>
              </a:ext>
            </a:extLst>
          </p:cNvPr>
          <p:cNvSpPr txBox="1"/>
          <p:nvPr/>
        </p:nvSpPr>
        <p:spPr>
          <a:xfrm>
            <a:off x="248286" y="1132952"/>
            <a:ext cx="11695430" cy="5113612"/>
          </a:xfrm>
          <a:prstGeom prst="rect">
            <a:avLst/>
          </a:prstGeom>
          <a:noFill/>
        </p:spPr>
        <p:txBody>
          <a:bodyPr wrap="square" tIns="0" rtlCol="0" anchor="ctr" anchorCtr="0">
            <a:noAutofit/>
            <a:scene3d>
              <a:camera prst="orthographicFront"/>
              <a:lightRig rig="threePt" dir="t"/>
            </a:scene3d>
            <a:sp3d contourW="12700"/>
          </a:bodyPr>
          <a:lstStyle/>
          <a:p>
            <a:pPr marR="0" lvl="0" algn="l" defTabSz="914400" rtl="0" eaLnBrk="1" fontAlgn="auto" latinLnBrk="0" hangingPunct="1">
              <a:lnSpc>
                <a:spcPct val="150000"/>
              </a:lnSpc>
              <a:spcBef>
                <a:spcPts val="200"/>
              </a:spcBef>
              <a:spcAft>
                <a:spcPts val="200"/>
              </a:spcAft>
              <a:buClrTx/>
              <a:buSzTx/>
              <a:buFontTx/>
              <a:buNone/>
              <a:tabLst/>
              <a:defRPr/>
            </a:pP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临床循证充分</a:t>
            </a:r>
            <a:endParaRPr kumimoji="0" lang="en-US" altLang="zh-CN"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endParaRPr>
          </a:p>
          <a:p>
            <a:pPr marL="285750" indent="-285750">
              <a:lnSpc>
                <a:spcPct val="150000"/>
              </a:lnSpc>
              <a:spcBef>
                <a:spcPts val="200"/>
              </a:spcBef>
              <a:spcAft>
                <a:spcPts val="200"/>
              </a:spcAft>
              <a:buFont typeface="Wingdings" panose="05000000000000000000" pitchFamily="2" charset="2"/>
              <a:buChar char="ü"/>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全球</a:t>
            </a:r>
            <a:r>
              <a:rPr kumimoji="0" lang="en-US" altLang="zh-CN" sz="16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20</a:t>
            </a:r>
            <a:r>
              <a:rPr kumimoji="0" lang="zh-CN" altLang="en-US" sz="16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年</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临床应用经验，</a:t>
            </a:r>
            <a:r>
              <a:rPr lang="zh-CN" altLang="en-US" sz="1600" dirty="0">
                <a:solidFill>
                  <a:prstClr val="black">
                    <a:lumMod val="85000"/>
                    <a:lumOff val="15000"/>
                  </a:prstClr>
                </a:solidFill>
                <a:latin typeface="微软雅黑" panose="020B0503020204020204" pitchFamily="34" charset="-122"/>
                <a:ea typeface="微软雅黑"/>
                <a:sym typeface="+mn-ea"/>
              </a:rPr>
              <a:t>超过</a:t>
            </a:r>
            <a:r>
              <a:rPr lang="en-US" altLang="zh-CN" sz="1600" b="1" dirty="0">
                <a:solidFill>
                  <a:srgbClr val="EA5404"/>
                </a:solidFill>
                <a:latin typeface="微软雅黑" panose="020B0503020204020204" pitchFamily="34" charset="-122"/>
                <a:ea typeface="微软雅黑"/>
                <a:sym typeface="+mn-ea"/>
              </a:rPr>
              <a:t>700</a:t>
            </a:r>
            <a:r>
              <a:rPr lang="zh-CN" altLang="en-US" sz="1600" b="1" dirty="0">
                <a:solidFill>
                  <a:srgbClr val="EA5404"/>
                </a:solidFill>
                <a:latin typeface="微软雅黑" panose="020B0503020204020204" pitchFamily="34" charset="-122"/>
                <a:ea typeface="微软雅黑"/>
                <a:sym typeface="+mn-ea"/>
              </a:rPr>
              <a:t>万</a:t>
            </a:r>
            <a:r>
              <a:rPr lang="zh-CN" altLang="en-US" sz="1600" dirty="0">
                <a:solidFill>
                  <a:prstClr val="black">
                    <a:lumMod val="85000"/>
                    <a:lumOff val="15000"/>
                  </a:prstClr>
                </a:solidFill>
                <a:latin typeface="微软雅黑" panose="020B0503020204020204" pitchFamily="34" charset="-122"/>
                <a:ea typeface="微软雅黑"/>
                <a:sym typeface="+mn-ea"/>
              </a:rPr>
              <a:t>肾性贫血患者获益</a:t>
            </a:r>
            <a:r>
              <a:rPr lang="en-US" altLang="zh-CN" sz="1600" baseline="30000" dirty="0">
                <a:solidFill>
                  <a:prstClr val="black">
                    <a:lumMod val="85000"/>
                    <a:lumOff val="15000"/>
                  </a:prstClr>
                </a:solidFill>
                <a:latin typeface="微软雅黑" panose="020B0503020204020204" pitchFamily="34" charset="-122"/>
                <a:ea typeface="微软雅黑"/>
                <a:sym typeface="+mn-ea"/>
              </a:rPr>
              <a:t>1</a:t>
            </a:r>
            <a:endParaRPr kumimoji="0" lang="en-US" altLang="zh-CN" sz="1600" i="0" u="none" strike="noStrike" kern="1200" cap="none" spc="0" normalizeH="0" baseline="3000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endParaRPr>
          </a:p>
          <a:p>
            <a:pPr marL="285750" indent="-285750">
              <a:lnSpc>
                <a:spcPct val="150000"/>
              </a:lnSpc>
              <a:spcBef>
                <a:spcPts val="200"/>
              </a:spcBef>
              <a:spcAft>
                <a:spcPts val="200"/>
              </a:spcAft>
              <a:buFont typeface="Wingdings" panose="05000000000000000000" pitchFamily="2" charset="2"/>
              <a:buChar char="ü"/>
              <a:defRPr/>
            </a:pPr>
            <a:r>
              <a:rPr lang="zh-CN" altLang="en-US" sz="1600" dirty="0">
                <a:solidFill>
                  <a:prstClr val="black">
                    <a:lumMod val="85000"/>
                    <a:lumOff val="15000"/>
                  </a:prstClr>
                </a:solidFill>
                <a:latin typeface="微软雅黑" panose="020B0503020204020204" pitchFamily="34" charset="-122"/>
                <a:ea typeface="微软雅黑"/>
                <a:sym typeface="+mn-ea"/>
              </a:rPr>
              <a:t>达依泊汀</a:t>
            </a:r>
            <a:r>
              <a:rPr lang="en-US" altLang="zh-CN" sz="1600" dirty="0">
                <a:solidFill>
                  <a:prstClr val="black">
                    <a:lumMod val="85000"/>
                    <a:lumOff val="15000"/>
                  </a:prstClr>
                </a:solidFill>
                <a:latin typeface="微软雅黑" panose="020B0503020204020204" pitchFamily="34" charset="-122"/>
                <a:ea typeface="微软雅黑"/>
                <a:sym typeface="+mn-ea"/>
              </a:rPr>
              <a:t>α</a:t>
            </a:r>
            <a:r>
              <a:rPr lang="zh-CN" altLang="en-US" sz="1600" dirty="0">
                <a:solidFill>
                  <a:prstClr val="black">
                    <a:lumMod val="85000"/>
                    <a:lumOff val="15000"/>
                  </a:prstClr>
                </a:solidFill>
                <a:latin typeface="微软雅黑" panose="020B0503020204020204" pitchFamily="34" charset="-122"/>
                <a:ea typeface="微软雅黑"/>
                <a:sym typeface="+mn-ea"/>
              </a:rPr>
              <a:t>上市技术评审报告中指出，多项境外和中国</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上市前临床试验证实，不论患者既往是否接受过</a:t>
            </a:r>
            <a:r>
              <a:rPr kumimoji="0" lang="en-US" altLang="zh-CN"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EPO</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治疗，达依泊汀</a:t>
            </a:r>
            <a:r>
              <a:rPr kumimoji="0" lang="en-US" altLang="zh-CN"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α</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均可</a:t>
            </a:r>
            <a:r>
              <a:rPr kumimoji="0" lang="zh-CN" altLang="en-US" sz="16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有效改善患者贫血</a:t>
            </a:r>
            <a:r>
              <a:rPr kumimoji="0" lang="en-US" altLang="zh-CN" sz="1600" i="0" u="none" strike="noStrike" kern="1200" cap="none" spc="0" normalizeH="0" baseline="30000" noProof="0" dirty="0">
                <a:ln>
                  <a:noFill/>
                </a:ln>
                <a:effectLst/>
                <a:uLnTx/>
                <a:uFillTx/>
                <a:latin typeface="微软雅黑" panose="020B0503020204020204" pitchFamily="34" charset="-122"/>
                <a:ea typeface="微软雅黑"/>
                <a:cs typeface="+mn-cs"/>
                <a:sym typeface="+mn-ea"/>
              </a:rPr>
              <a:t>2</a:t>
            </a:r>
          </a:p>
          <a:p>
            <a:pPr marL="285750" marR="0" lvl="0" indent="-285750" algn="l" defTabSz="914400" rtl="0" eaLnBrk="1" fontAlgn="auto" latinLnBrk="0" hangingPunct="1">
              <a:lnSpc>
                <a:spcPct val="150000"/>
              </a:lnSpc>
              <a:spcBef>
                <a:spcPts val="200"/>
              </a:spcBef>
              <a:spcAft>
                <a:spcPts val="200"/>
              </a:spcAft>
              <a:buClrTx/>
              <a:buSzTx/>
              <a:buFont typeface="Wingdings" panose="05000000000000000000" pitchFamily="2" charset="2"/>
              <a:buChar char="ü"/>
              <a:tabLst/>
              <a:defRPr/>
            </a:pPr>
            <a:r>
              <a:rPr lang="zh-CN" altLang="en-US" sz="1600" dirty="0">
                <a:solidFill>
                  <a:prstClr val="black">
                    <a:lumMod val="85000"/>
                    <a:lumOff val="15000"/>
                  </a:prstClr>
                </a:solidFill>
                <a:latin typeface="微软雅黑" panose="020B0503020204020204" pitchFamily="34" charset="-122"/>
                <a:ea typeface="微软雅黑"/>
                <a:sym typeface="+mn-ea"/>
              </a:rPr>
              <a:t>英国</a:t>
            </a:r>
            <a:r>
              <a:rPr lang="en-US" altLang="zh-CN" sz="1600" dirty="0">
                <a:solidFill>
                  <a:prstClr val="black">
                    <a:lumMod val="85000"/>
                    <a:lumOff val="15000"/>
                  </a:prstClr>
                </a:solidFill>
                <a:latin typeface="微软雅黑" panose="020B0503020204020204" pitchFamily="34" charset="-122"/>
                <a:ea typeface="微软雅黑"/>
                <a:sym typeface="+mn-ea"/>
              </a:rPr>
              <a:t>3</a:t>
            </a:r>
            <a:r>
              <a:rPr lang="zh-CN" altLang="en-US" sz="1600" dirty="0">
                <a:solidFill>
                  <a:prstClr val="black">
                    <a:lumMod val="85000"/>
                    <a:lumOff val="15000"/>
                  </a:prstClr>
                </a:solidFill>
                <a:latin typeface="微软雅黑" panose="020B0503020204020204" pitchFamily="34" charset="-122"/>
                <a:ea typeface="微软雅黑"/>
                <a:sym typeface="+mn-ea"/>
              </a:rPr>
              <a:t>期临床试验证实，与短效促红素相比，达依泊汀</a:t>
            </a:r>
            <a:r>
              <a:rPr lang="en-US" altLang="zh-CN" sz="1600" dirty="0">
                <a:solidFill>
                  <a:prstClr val="black">
                    <a:lumMod val="85000"/>
                    <a:lumOff val="15000"/>
                  </a:prstClr>
                </a:solidFill>
                <a:latin typeface="微软雅黑" panose="020B0503020204020204" pitchFamily="34" charset="-122"/>
                <a:ea typeface="微软雅黑"/>
                <a:sym typeface="+mn-ea"/>
              </a:rPr>
              <a:t>α</a:t>
            </a:r>
            <a:r>
              <a:rPr lang="zh-CN" altLang="en-US" sz="1600" dirty="0">
                <a:solidFill>
                  <a:prstClr val="black">
                    <a:lumMod val="85000"/>
                    <a:lumOff val="15000"/>
                  </a:prstClr>
                </a:solidFill>
                <a:latin typeface="微软雅黑" panose="020B0503020204020204" pitchFamily="34" charset="-122"/>
                <a:ea typeface="微软雅黑"/>
                <a:sym typeface="+mn-ea"/>
              </a:rPr>
              <a:t>可以显著</a:t>
            </a:r>
            <a:r>
              <a:rPr lang="zh-CN" altLang="en-US" sz="1600" b="1" dirty="0">
                <a:solidFill>
                  <a:srgbClr val="EA5404"/>
                </a:solidFill>
                <a:latin typeface="微软雅黑" panose="020B0503020204020204" pitchFamily="34" charset="-122"/>
                <a:ea typeface="微软雅黑"/>
                <a:sym typeface="+mn-ea"/>
              </a:rPr>
              <a:t>减少促红素和静脉铁剂使用剂量</a:t>
            </a:r>
            <a:r>
              <a:rPr lang="en-US" altLang="zh-CN" sz="1600" baseline="30000" dirty="0">
                <a:latin typeface="微软雅黑" panose="020B0503020204020204" pitchFamily="34" charset="-122"/>
                <a:ea typeface="微软雅黑"/>
                <a:sym typeface="+mn-ea"/>
              </a:rPr>
              <a:t>3</a:t>
            </a:r>
          </a:p>
          <a:p>
            <a:pPr marL="285750" marR="0" lvl="0" indent="-285750" algn="l" defTabSz="914400" rtl="0" eaLnBrk="1" fontAlgn="auto" latinLnBrk="0" hangingPunct="1">
              <a:lnSpc>
                <a:spcPct val="150000"/>
              </a:lnSpc>
              <a:spcBef>
                <a:spcPts val="200"/>
              </a:spcBef>
              <a:spcAft>
                <a:spcPts val="200"/>
              </a:spcAft>
              <a:buClrTx/>
              <a:buSzTx/>
              <a:buFont typeface="Wingdings" panose="05000000000000000000" pitchFamily="2" charset="2"/>
              <a:buChar char="ü"/>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在日本一项真实世界观察中，达依泊汀</a:t>
            </a:r>
            <a:r>
              <a:rPr kumimoji="0" lang="en-US" altLang="zh-CN"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α</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可将研究人群血红蛋白</a:t>
            </a:r>
            <a:r>
              <a:rPr kumimoji="0" lang="en-US" altLang="zh-CN"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Hb</a:t>
            </a:r>
            <a:r>
              <a:rPr lang="zh-CN" altLang="en-US" sz="1600" dirty="0">
                <a:solidFill>
                  <a:prstClr val="black">
                    <a:lumMod val="85000"/>
                    <a:lumOff val="15000"/>
                  </a:prstClr>
                </a:solidFill>
                <a:latin typeface="微软雅黑" panose="020B0503020204020204" pitchFamily="34" charset="-122"/>
                <a:ea typeface="微软雅黑"/>
                <a:sym typeface="+mn-ea"/>
              </a:rPr>
              <a:t>＜</a:t>
            </a:r>
            <a:r>
              <a:rPr lang="en-US" altLang="zh-CN" sz="1600" dirty="0">
                <a:solidFill>
                  <a:prstClr val="black">
                    <a:lumMod val="85000"/>
                    <a:lumOff val="15000"/>
                  </a:prstClr>
                </a:solidFill>
                <a:latin typeface="微软雅黑" panose="020B0503020204020204" pitchFamily="34" charset="-122"/>
                <a:ea typeface="微软雅黑"/>
                <a:sym typeface="+mn-ea"/>
              </a:rPr>
              <a:t>10g/dl</a:t>
            </a:r>
            <a:r>
              <a:rPr lang="zh-CN" altLang="en-US" sz="1600" dirty="0">
                <a:solidFill>
                  <a:prstClr val="black">
                    <a:lumMod val="85000"/>
                    <a:lumOff val="15000"/>
                  </a:prstClr>
                </a:solidFill>
                <a:latin typeface="微软雅黑" panose="020B0503020204020204" pitchFamily="34" charset="-122"/>
                <a:ea typeface="微软雅黑"/>
                <a:sym typeface="+mn-ea"/>
              </a:rPr>
              <a:t>的比例</a:t>
            </a:r>
            <a:r>
              <a:rPr lang="zh-CN" altLang="en-US" sz="1600" b="1" dirty="0">
                <a:solidFill>
                  <a:srgbClr val="EA5404"/>
                </a:solidFill>
                <a:latin typeface="微软雅黑" panose="020B0503020204020204" pitchFamily="34" charset="-122"/>
                <a:ea typeface="微软雅黑"/>
                <a:sym typeface="+mn-ea"/>
              </a:rPr>
              <a:t>由</a:t>
            </a:r>
            <a:r>
              <a:rPr lang="en-US" altLang="zh-CN" sz="1600" b="1" dirty="0">
                <a:solidFill>
                  <a:srgbClr val="EA5404"/>
                </a:solidFill>
                <a:latin typeface="微软雅黑" panose="020B0503020204020204" pitchFamily="34" charset="-122"/>
                <a:ea typeface="微软雅黑"/>
                <a:sym typeface="+mn-ea"/>
              </a:rPr>
              <a:t>44.5%</a:t>
            </a:r>
            <a:r>
              <a:rPr lang="zh-CN" altLang="en-US" sz="1600" b="1" dirty="0">
                <a:solidFill>
                  <a:srgbClr val="EA5404"/>
                </a:solidFill>
                <a:latin typeface="微软雅黑" panose="020B0503020204020204" pitchFamily="34" charset="-122"/>
                <a:ea typeface="微软雅黑"/>
                <a:sym typeface="+mn-ea"/>
              </a:rPr>
              <a:t>提升至</a:t>
            </a:r>
            <a:r>
              <a:rPr lang="en-US" altLang="zh-CN" sz="1600" b="1" dirty="0">
                <a:solidFill>
                  <a:srgbClr val="EA5404"/>
                </a:solidFill>
                <a:latin typeface="微软雅黑" panose="020B0503020204020204" pitchFamily="34" charset="-122"/>
                <a:ea typeface="微软雅黑"/>
                <a:sym typeface="+mn-ea"/>
              </a:rPr>
              <a:t>69.2%</a:t>
            </a:r>
            <a:r>
              <a:rPr kumimoji="0" lang="en-US" altLang="zh-CN" sz="1600" i="0" u="none" strike="noStrike" kern="1200" cap="none" spc="0" normalizeH="0" baseline="3000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4</a:t>
            </a:r>
          </a:p>
          <a:p>
            <a:pPr marL="285750" marR="0" lvl="0" indent="-285750" algn="l" defTabSz="914400" rtl="0" eaLnBrk="1" fontAlgn="auto" latinLnBrk="0" hangingPunct="1">
              <a:lnSpc>
                <a:spcPct val="150000"/>
              </a:lnSpc>
              <a:spcBef>
                <a:spcPts val="200"/>
              </a:spcBef>
              <a:spcAft>
                <a:spcPts val="200"/>
              </a:spcAft>
              <a:buClrTx/>
              <a:buSzTx/>
              <a:buFont typeface="Wingdings" panose="05000000000000000000" pitchFamily="2" charset="2"/>
              <a:buChar char="ü"/>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日本临床研究显示，</a:t>
            </a:r>
            <a:r>
              <a:rPr lang="zh-CN" altLang="en-US" sz="1600" dirty="0">
                <a:solidFill>
                  <a:prstClr val="black">
                    <a:lumMod val="85000"/>
                    <a:lumOff val="15000"/>
                  </a:prstClr>
                </a:solidFill>
                <a:latin typeface="微软雅黑" panose="020B0503020204020204" pitchFamily="34" charset="-122"/>
                <a:ea typeface="微软雅黑"/>
                <a:sym typeface="+mn-ea"/>
              </a:rPr>
              <a:t>与短效促红素相比，</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达依泊汀</a:t>
            </a:r>
            <a:r>
              <a:rPr kumimoji="0" lang="en-US" altLang="zh-CN"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α</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cs typeface="+mn-cs"/>
                <a:sym typeface="+mn-ea"/>
              </a:rPr>
              <a:t>可</a:t>
            </a:r>
            <a:r>
              <a:rPr kumimoji="0" lang="zh-CN" altLang="en-US" sz="16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有效改善铁代谢，降低铁调素，减少</a:t>
            </a:r>
            <a:r>
              <a:rPr kumimoji="0" lang="en-US" altLang="zh-CN" sz="16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60%</a:t>
            </a:r>
            <a:r>
              <a:rPr kumimoji="0" lang="zh-CN" altLang="en-US" sz="1600" b="1" i="0" u="none" strike="noStrike" kern="1200" cap="none" spc="0" normalizeH="0" baseline="0" noProof="0" dirty="0">
                <a:ln>
                  <a:noFill/>
                </a:ln>
                <a:solidFill>
                  <a:srgbClr val="EA5404"/>
                </a:solidFill>
                <a:effectLst/>
                <a:uLnTx/>
                <a:uFillTx/>
                <a:latin typeface="微软雅黑" panose="020B0503020204020204" pitchFamily="34" charset="-122"/>
                <a:ea typeface="微软雅黑"/>
                <a:cs typeface="+mn-cs"/>
                <a:sym typeface="+mn-ea"/>
              </a:rPr>
              <a:t>静脉铁剂用量</a:t>
            </a:r>
            <a:r>
              <a:rPr kumimoji="0" lang="en-US" altLang="zh-CN" sz="1600" i="0" u="none" strike="noStrike" kern="1200" cap="none" spc="0" normalizeH="0" baseline="30000" noProof="0" dirty="0">
                <a:ln>
                  <a:noFill/>
                </a:ln>
                <a:effectLst/>
                <a:uLnTx/>
                <a:uFillTx/>
                <a:latin typeface="微软雅黑" panose="020B0503020204020204" pitchFamily="34" charset="-122"/>
                <a:ea typeface="微软雅黑"/>
                <a:cs typeface="+mn-cs"/>
                <a:sym typeface="+mn-ea"/>
              </a:rPr>
              <a:t>5</a:t>
            </a:r>
          </a:p>
          <a:p>
            <a:pPr marR="0" lvl="0" algn="l" defTabSz="914400" rtl="0" eaLnBrk="1" fontAlgn="auto" latinLnBrk="0" hangingPunct="1">
              <a:lnSpc>
                <a:spcPct val="150000"/>
              </a:lnSpc>
              <a:spcBef>
                <a:spcPts val="200"/>
              </a:spcBef>
              <a:spcAft>
                <a:spcPts val="200"/>
              </a:spcAft>
              <a:buClrTx/>
              <a:buSzTx/>
              <a:tabLst/>
              <a:defRPr/>
            </a:pP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sym typeface="+mn-ea"/>
              </a:rPr>
              <a:t>改善贫血</a:t>
            </a:r>
            <a:r>
              <a:rPr lang="zh-CN" altLang="en-US" b="1" dirty="0">
                <a:solidFill>
                  <a:prstClr val="black">
                    <a:lumMod val="85000"/>
                    <a:lumOff val="15000"/>
                  </a:prstClr>
                </a:solidFill>
                <a:latin typeface="微软雅黑" panose="020B0503020204020204" pitchFamily="34" charset="-122"/>
                <a:ea typeface="微软雅黑"/>
                <a:sym typeface="+mn-ea"/>
              </a:rPr>
              <a:t>疗效可靠</a:t>
            </a:r>
            <a:endParaRPr kumimoji="0" lang="en-US" altLang="zh-CN"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a:sym typeface="+mn-ea"/>
            </a:endParaRPr>
          </a:p>
          <a:p>
            <a:pPr marL="285750" indent="-285750">
              <a:lnSpc>
                <a:spcPct val="150000"/>
              </a:lnSpc>
              <a:spcBef>
                <a:spcPts val="200"/>
              </a:spcBef>
              <a:spcAft>
                <a:spcPts val="200"/>
              </a:spcAft>
              <a:buFont typeface="Wingdings" panose="05000000000000000000" pitchFamily="2" charset="2"/>
              <a:buChar char="ü"/>
              <a:defRPr/>
            </a:pPr>
            <a:r>
              <a:rPr lang="zh-CN" altLang="en-US" sz="1600" dirty="0">
                <a:solidFill>
                  <a:prstClr val="black">
                    <a:lumMod val="85000"/>
                    <a:lumOff val="15000"/>
                  </a:prstClr>
                </a:solidFill>
                <a:latin typeface="微软雅黑" panose="020B0503020204020204" pitchFamily="34" charset="-122"/>
                <a:ea typeface="微软雅黑"/>
                <a:sym typeface="+mn-ea"/>
              </a:rPr>
              <a:t>长效药物在各国开始使用后，市场占有率逐年增加，贫血治疗效果不断得到验证，是全球众多发达国家和地区</a:t>
            </a:r>
            <a:r>
              <a:rPr lang="zh-CN" altLang="en-US" sz="1600" b="1" dirty="0">
                <a:solidFill>
                  <a:srgbClr val="EA5404"/>
                </a:solidFill>
                <a:latin typeface="微软雅黑" panose="020B0503020204020204" pitchFamily="34" charset="-122"/>
                <a:ea typeface="微软雅黑"/>
                <a:sym typeface="+mn-ea"/>
              </a:rPr>
              <a:t>使用最广泛的肾性贫血治疗药物</a:t>
            </a:r>
            <a:r>
              <a:rPr lang="en-US" altLang="zh-CN" sz="1600" baseline="30000" dirty="0">
                <a:latin typeface="微软雅黑" panose="020B0503020204020204" pitchFamily="34" charset="-122"/>
                <a:ea typeface="微软雅黑"/>
                <a:sym typeface="+mn-ea"/>
              </a:rPr>
              <a:t>6</a:t>
            </a:r>
            <a:endParaRPr lang="en-US" altLang="zh-CN" sz="1600" dirty="0">
              <a:solidFill>
                <a:prstClr val="black">
                  <a:lumMod val="85000"/>
                  <a:lumOff val="15000"/>
                </a:prstClr>
              </a:solidFill>
              <a:latin typeface="微软雅黑" panose="020B0503020204020204" pitchFamily="34" charset="-122"/>
              <a:ea typeface="微软雅黑"/>
              <a:sym typeface="+mn-ea"/>
            </a:endParaRPr>
          </a:p>
          <a:p>
            <a:pPr marL="285750" indent="-285750">
              <a:lnSpc>
                <a:spcPct val="150000"/>
              </a:lnSpc>
              <a:spcBef>
                <a:spcPts val="200"/>
              </a:spcBef>
              <a:spcAft>
                <a:spcPts val="200"/>
              </a:spcAft>
              <a:buFont typeface="Wingdings" panose="05000000000000000000" pitchFamily="2" charset="2"/>
              <a:buChar char="ü"/>
              <a:defRPr/>
            </a:pPr>
            <a:r>
              <a:rPr lang="zh-CN" altLang="en-US" sz="1600" dirty="0">
                <a:solidFill>
                  <a:prstClr val="black">
                    <a:lumMod val="85000"/>
                    <a:lumOff val="15000"/>
                  </a:prstClr>
                </a:solidFill>
                <a:latin typeface="微软雅黑" panose="020B0503020204020204" pitchFamily="34" charset="-122"/>
                <a:ea typeface="微软雅黑"/>
                <a:sym typeface="+mn-ea"/>
              </a:rPr>
              <a:t>疗效确切：对比短效</a:t>
            </a:r>
            <a:r>
              <a:rPr lang="en-US" altLang="zh-CN" sz="1600" dirty="0">
                <a:solidFill>
                  <a:prstClr val="black">
                    <a:lumMod val="85000"/>
                    <a:lumOff val="15000"/>
                  </a:prstClr>
                </a:solidFill>
                <a:latin typeface="微软雅黑" panose="020B0503020204020204" pitchFamily="34" charset="-122"/>
                <a:ea typeface="微软雅黑"/>
                <a:sym typeface="+mn-ea"/>
              </a:rPr>
              <a:t>EPO</a:t>
            </a:r>
            <a:r>
              <a:rPr lang="zh-CN" altLang="en-US" sz="1600" dirty="0">
                <a:solidFill>
                  <a:prstClr val="black">
                    <a:lumMod val="85000"/>
                    <a:lumOff val="15000"/>
                  </a:prstClr>
                </a:solidFill>
                <a:latin typeface="微软雅黑" panose="020B0503020204020204" pitchFamily="34" charset="-122"/>
                <a:ea typeface="微软雅黑"/>
                <a:sym typeface="+mn-ea"/>
              </a:rPr>
              <a:t>和</a:t>
            </a:r>
            <a:r>
              <a:rPr lang="en-US" altLang="zh-CN" sz="1600" dirty="0">
                <a:solidFill>
                  <a:prstClr val="black">
                    <a:lumMod val="85000"/>
                    <a:lumOff val="15000"/>
                  </a:prstClr>
                </a:solidFill>
                <a:latin typeface="微软雅黑" panose="020B0503020204020204" pitchFamily="34" charset="-122"/>
                <a:ea typeface="微软雅黑"/>
                <a:sym typeface="+mn-ea"/>
              </a:rPr>
              <a:t>HIF-PHI</a:t>
            </a:r>
            <a:r>
              <a:rPr lang="zh-CN" altLang="en-US" sz="1600" dirty="0">
                <a:solidFill>
                  <a:prstClr val="black">
                    <a:lumMod val="85000"/>
                    <a:lumOff val="15000"/>
                  </a:prstClr>
                </a:solidFill>
                <a:latin typeface="微软雅黑" panose="020B0503020204020204" pitchFamily="34" charset="-122"/>
                <a:ea typeface="微软雅黑"/>
                <a:sym typeface="+mn-ea"/>
              </a:rPr>
              <a:t>，达依泊汀</a:t>
            </a:r>
            <a:r>
              <a:rPr lang="en-US" altLang="zh-CN" sz="1600" dirty="0">
                <a:solidFill>
                  <a:prstClr val="black">
                    <a:lumMod val="85000"/>
                    <a:lumOff val="15000"/>
                  </a:prstClr>
                </a:solidFill>
                <a:latin typeface="微软雅黑" panose="020B0503020204020204" pitchFamily="34" charset="-122"/>
                <a:ea typeface="微软雅黑"/>
                <a:sym typeface="+mn-ea"/>
              </a:rPr>
              <a:t>α</a:t>
            </a:r>
            <a:r>
              <a:rPr lang="zh-CN" altLang="en-US" sz="1600" dirty="0">
                <a:solidFill>
                  <a:prstClr val="black">
                    <a:lumMod val="85000"/>
                    <a:lumOff val="15000"/>
                  </a:prstClr>
                </a:solidFill>
                <a:latin typeface="微软雅黑" panose="020B0503020204020204" pitchFamily="34" charset="-122"/>
                <a:ea typeface="微软雅黑"/>
                <a:sym typeface="+mn-ea"/>
              </a:rPr>
              <a:t>可以</a:t>
            </a:r>
            <a:r>
              <a:rPr lang="zh-CN" altLang="en-US" sz="1600" b="1" dirty="0">
                <a:solidFill>
                  <a:srgbClr val="EA5404"/>
                </a:solidFill>
                <a:latin typeface="微软雅黑" panose="020B0503020204020204" pitchFamily="34" charset="-122"/>
                <a:ea typeface="微软雅黑"/>
                <a:sym typeface="+mn-ea"/>
              </a:rPr>
              <a:t>大幅降低给药频率</a:t>
            </a:r>
            <a:r>
              <a:rPr lang="zh-CN" altLang="en-US" sz="1600" dirty="0">
                <a:solidFill>
                  <a:prstClr val="black">
                    <a:lumMod val="85000"/>
                    <a:lumOff val="15000"/>
                  </a:prstClr>
                </a:solidFill>
                <a:latin typeface="微软雅黑" panose="020B0503020204020204" pitchFamily="34" charset="-122"/>
                <a:ea typeface="微软雅黑"/>
                <a:sym typeface="+mn-ea"/>
              </a:rPr>
              <a:t>，</a:t>
            </a:r>
            <a:r>
              <a:rPr lang="zh-CN" altLang="en-US" sz="1600" b="1" dirty="0">
                <a:solidFill>
                  <a:srgbClr val="EA5404"/>
                </a:solidFill>
                <a:latin typeface="微软雅黑" panose="020B0503020204020204" pitchFamily="34" charset="-122"/>
                <a:ea typeface="微软雅黑"/>
                <a:sym typeface="+mn-ea"/>
              </a:rPr>
              <a:t>稳定维持血红蛋白达标</a:t>
            </a:r>
            <a:r>
              <a:rPr lang="en-US" altLang="zh-CN" sz="1600" baseline="30000" dirty="0">
                <a:solidFill>
                  <a:prstClr val="black">
                    <a:lumMod val="85000"/>
                    <a:lumOff val="15000"/>
                  </a:prstClr>
                </a:solidFill>
                <a:latin typeface="微软雅黑" panose="020B0503020204020204" pitchFamily="34" charset="-122"/>
                <a:ea typeface="微软雅黑"/>
                <a:sym typeface="+mn-ea"/>
              </a:rPr>
              <a:t>2,3,6</a:t>
            </a:r>
            <a:r>
              <a:rPr lang="zh-CN" altLang="en-US" sz="1600" dirty="0">
                <a:solidFill>
                  <a:prstClr val="black">
                    <a:lumMod val="85000"/>
                    <a:lumOff val="15000"/>
                  </a:prstClr>
                </a:solidFill>
                <a:latin typeface="微软雅黑" panose="020B0503020204020204" pitchFamily="34" charset="-122"/>
                <a:ea typeface="微软雅黑"/>
                <a:sym typeface="+mn-ea"/>
              </a:rPr>
              <a:t>。</a:t>
            </a:r>
            <a:endParaRPr lang="en-US" altLang="zh-CN" sz="1600" dirty="0">
              <a:solidFill>
                <a:prstClr val="black">
                  <a:lumMod val="85000"/>
                  <a:lumOff val="15000"/>
                </a:prstClr>
              </a:solidFill>
              <a:latin typeface="微软雅黑" panose="020B0503020204020204" pitchFamily="34" charset="-122"/>
              <a:ea typeface="微软雅黑"/>
              <a:sym typeface="+mn-ea"/>
            </a:endParaRPr>
          </a:p>
          <a:p>
            <a:pPr marL="285750" indent="-285750">
              <a:lnSpc>
                <a:spcPct val="150000"/>
              </a:lnSpc>
              <a:spcBef>
                <a:spcPts val="200"/>
              </a:spcBef>
              <a:spcAft>
                <a:spcPts val="200"/>
              </a:spcAft>
              <a:buFont typeface="Wingdings" panose="05000000000000000000" pitchFamily="2" charset="2"/>
              <a:buChar char="ü"/>
              <a:defRPr/>
            </a:pPr>
            <a:r>
              <a:rPr lang="zh-CN" altLang="en-US" sz="1600" dirty="0">
                <a:solidFill>
                  <a:prstClr val="black">
                    <a:lumMod val="85000"/>
                    <a:lumOff val="15000"/>
                  </a:prstClr>
                </a:solidFill>
                <a:latin typeface="微软雅黑" panose="020B0503020204020204" pitchFamily="34" charset="-122"/>
                <a:ea typeface="微软雅黑"/>
                <a:sym typeface="+mn-ea"/>
              </a:rPr>
              <a:t>全球</a:t>
            </a:r>
            <a:r>
              <a:rPr lang="en-US" altLang="zh-CN" sz="1600" dirty="0">
                <a:latin typeface="微软雅黑" panose="020B0503020204020204" pitchFamily="34" charset="-122"/>
                <a:ea typeface="微软雅黑"/>
                <a:sym typeface="+mn-ea"/>
              </a:rPr>
              <a:t>65</a:t>
            </a:r>
            <a:r>
              <a:rPr lang="zh-CN" altLang="en-US" sz="1600" dirty="0">
                <a:latin typeface="微软雅黑" panose="020B0503020204020204" pitchFamily="34" charset="-122"/>
                <a:ea typeface="微软雅黑"/>
                <a:sym typeface="+mn-ea"/>
              </a:rPr>
              <a:t>个</a:t>
            </a:r>
            <a:r>
              <a:rPr lang="zh-CN" altLang="en-US" sz="1600" dirty="0">
                <a:solidFill>
                  <a:prstClr val="black">
                    <a:lumMod val="85000"/>
                    <a:lumOff val="15000"/>
                  </a:prstClr>
                </a:solidFill>
                <a:latin typeface="微软雅黑" panose="020B0503020204020204" pitchFamily="34" charset="-122"/>
                <a:ea typeface="微软雅黑"/>
                <a:sym typeface="+mn-ea"/>
              </a:rPr>
              <a:t>国家批准达依泊汀</a:t>
            </a:r>
            <a:r>
              <a:rPr lang="en-US" altLang="zh-CN" sz="1600" dirty="0">
                <a:solidFill>
                  <a:prstClr val="black">
                    <a:lumMod val="85000"/>
                    <a:lumOff val="15000"/>
                  </a:prstClr>
                </a:solidFill>
                <a:latin typeface="微软雅黑" panose="020B0503020204020204" pitchFamily="34" charset="-122"/>
                <a:ea typeface="微软雅黑"/>
                <a:sym typeface="+mn-ea"/>
              </a:rPr>
              <a:t>α</a:t>
            </a:r>
            <a:r>
              <a:rPr lang="zh-CN" altLang="en-US" sz="1600" dirty="0">
                <a:solidFill>
                  <a:prstClr val="black">
                    <a:lumMod val="85000"/>
                    <a:lumOff val="15000"/>
                  </a:prstClr>
                </a:solidFill>
                <a:latin typeface="微软雅黑" panose="020B0503020204020204" pitchFamily="34" charset="-122"/>
                <a:ea typeface="微软雅黑"/>
                <a:sym typeface="+mn-ea"/>
              </a:rPr>
              <a:t>用于治疗肾性贫血，</a:t>
            </a:r>
            <a:r>
              <a:rPr lang="en-US" altLang="zh-CN" sz="1600" dirty="0">
                <a:solidFill>
                  <a:prstClr val="black">
                    <a:lumMod val="85000"/>
                    <a:lumOff val="15000"/>
                  </a:prstClr>
                </a:solidFill>
                <a:latin typeface="微软雅黑" panose="020B0503020204020204" pitchFamily="34" charset="-122"/>
                <a:ea typeface="微软雅黑"/>
                <a:sym typeface="+mn-ea"/>
              </a:rPr>
              <a:t>59</a:t>
            </a:r>
            <a:r>
              <a:rPr lang="zh-CN" altLang="en-US" sz="1600" dirty="0">
                <a:solidFill>
                  <a:prstClr val="black">
                    <a:lumMod val="85000"/>
                    <a:lumOff val="15000"/>
                  </a:prstClr>
                </a:solidFill>
                <a:latin typeface="微软雅黑" panose="020B0503020204020204" pitchFamily="34" charset="-122"/>
                <a:ea typeface="微软雅黑"/>
                <a:sym typeface="+mn-ea"/>
              </a:rPr>
              <a:t>个国家批准用于癌症化疗伴发的贫血，</a:t>
            </a:r>
            <a:r>
              <a:rPr lang="en-US" altLang="zh-CN" sz="1600" dirty="0">
                <a:solidFill>
                  <a:prstClr val="black">
                    <a:lumMod val="85000"/>
                    <a:lumOff val="15000"/>
                  </a:prstClr>
                </a:solidFill>
                <a:latin typeface="微软雅黑" panose="020B0503020204020204" pitchFamily="34" charset="-122"/>
                <a:ea typeface="微软雅黑"/>
                <a:sym typeface="+mn-ea"/>
              </a:rPr>
              <a:t>48</a:t>
            </a:r>
            <a:r>
              <a:rPr lang="zh-CN" altLang="en-US" sz="1600" dirty="0">
                <a:solidFill>
                  <a:prstClr val="black">
                    <a:lumMod val="85000"/>
                    <a:lumOff val="15000"/>
                  </a:prstClr>
                </a:solidFill>
                <a:latin typeface="微软雅黑" panose="020B0503020204020204" pitchFamily="34" charset="-122"/>
                <a:ea typeface="微软雅黑"/>
                <a:sym typeface="+mn-ea"/>
              </a:rPr>
              <a:t>个国家可用于儿童肾性贫血</a:t>
            </a:r>
            <a:r>
              <a:rPr lang="en-US" altLang="zh-CN" sz="1600" baseline="30000" dirty="0">
                <a:solidFill>
                  <a:prstClr val="black">
                    <a:lumMod val="85000"/>
                    <a:lumOff val="15000"/>
                  </a:prstClr>
                </a:solidFill>
                <a:latin typeface="微软雅黑" panose="020B0503020204020204" pitchFamily="34" charset="-122"/>
                <a:ea typeface="微软雅黑"/>
                <a:sym typeface="+mn-ea"/>
              </a:rPr>
              <a:t>1,2,6</a:t>
            </a:r>
          </a:p>
        </p:txBody>
      </p:sp>
      <p:sp>
        <p:nvSpPr>
          <p:cNvPr id="14" name="文本框 13">
            <a:extLst>
              <a:ext uri="{FF2B5EF4-FFF2-40B4-BE49-F238E27FC236}">
                <a16:creationId xmlns:a16="http://schemas.microsoft.com/office/drawing/2014/main" id="{8D5216CD-94B9-F814-93D6-EAE9ACE0E7FB}"/>
              </a:ext>
            </a:extLst>
          </p:cNvPr>
          <p:cNvSpPr txBox="1">
            <a:spLocks noChangeArrowheads="1"/>
          </p:cNvSpPr>
          <p:nvPr/>
        </p:nvSpPr>
        <p:spPr bwMode="auto">
          <a:xfrm>
            <a:off x="5417994" y="6302131"/>
            <a:ext cx="4521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1. https://www.amgen.com/stories/2021/09/amgen-celebrates-20-years-of-aranesp-as-a-treatment-for-patients-with-chronic-kidney-disease#:~:text=Amgen%20Celebrates%2020%20Years%20of%20Aranesp%20%C2%AE%20%28darbepoetin,of%20anemia%20due%20to%20chronic%20kidney%20disease.%201</a:t>
            </a:r>
          </a:p>
          <a:p>
            <a:pPr marL="0" indent="0">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2. </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达依泊汀</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a</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注射液（</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JXSS1900005-09</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）申请上市技术审评报告</a:t>
            </a:r>
          </a:p>
        </p:txBody>
      </p:sp>
      <p:sp>
        <p:nvSpPr>
          <p:cNvPr id="13" name="矩形 32">
            <a:extLst>
              <a:ext uri="{FF2B5EF4-FFF2-40B4-BE49-F238E27FC236}">
                <a16:creationId xmlns:a16="http://schemas.microsoft.com/office/drawing/2014/main" id="{7E0321AD-074B-2B9E-4800-F3D081006331}"/>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
            <a:extLst>
              <a:ext uri="{FF2B5EF4-FFF2-40B4-BE49-F238E27FC236}">
                <a16:creationId xmlns:a16="http://schemas.microsoft.com/office/drawing/2014/main" id="{34F64728-5ACA-B7F9-33C7-C9A813EFED37}"/>
              </a:ext>
            </a:extLst>
          </p:cNvPr>
          <p:cNvSpPr txBox="1"/>
          <p:nvPr/>
        </p:nvSpPr>
        <p:spPr>
          <a:xfrm>
            <a:off x="456566" y="156397"/>
            <a:ext cx="4201160"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三、有效性</a:t>
            </a:r>
          </a:p>
        </p:txBody>
      </p:sp>
      <p:sp>
        <p:nvSpPr>
          <p:cNvPr id="9" name="文本框 8">
            <a:extLst>
              <a:ext uri="{FF2B5EF4-FFF2-40B4-BE49-F238E27FC236}">
                <a16:creationId xmlns:a16="http://schemas.microsoft.com/office/drawing/2014/main" id="{0AC4F19B-281F-9394-61FB-DB8D2AFAC8D7}"/>
              </a:ext>
            </a:extLst>
          </p:cNvPr>
          <p:cNvSpPr txBox="1"/>
          <p:nvPr/>
        </p:nvSpPr>
        <p:spPr>
          <a:xfrm>
            <a:off x="10154315" y="6301493"/>
            <a:ext cx="2037685" cy="400110"/>
          </a:xfrm>
          <a:prstGeom prst="rect">
            <a:avLst/>
          </a:prstGeom>
          <a:noFill/>
        </p:spPr>
        <p:txBody>
          <a:bodyPr wrap="square">
            <a:spAutoFit/>
          </a:bodyPr>
          <a:lstStyle/>
          <a:p>
            <a:pPr>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3. J Am Soc Nephrol 16: 1463–1470, 2005</a:t>
            </a:r>
          </a:p>
          <a:p>
            <a:pPr>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4.  NESP</a:t>
            </a:r>
            <a:r>
              <a:rPr lang="ja-JP"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特定使用成績調査最終結果のご報告</a:t>
            </a:r>
            <a:r>
              <a:rPr lang="en-US" altLang="ja-JP" sz="500" dirty="0">
                <a:solidFill>
                  <a:schemeClr val="tx1">
                    <a:lumMod val="75000"/>
                    <a:lumOff val="25000"/>
                  </a:schemeClr>
                </a:solidFill>
                <a:latin typeface="微软雅黑 Light" panose="020B0502040204020203" pitchFamily="34" charset="-122"/>
                <a:ea typeface="微软雅黑 Light" panose="020B0502040204020203" pitchFamily="34" charset="-122"/>
              </a:rPr>
              <a:t>, Kyowa Kirin</a:t>
            </a:r>
            <a:endPar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5.  Shoji S.et al.: </a:t>
            </a:r>
            <a:r>
              <a:rPr lang="en-US" altLang="zh-CN" sz="500" dirty="0" err="1">
                <a:solidFill>
                  <a:schemeClr val="tx1">
                    <a:lumMod val="75000"/>
                    <a:lumOff val="25000"/>
                  </a:schemeClr>
                </a:solidFill>
                <a:latin typeface="微软雅黑 Light" panose="020B0502040204020203" pitchFamily="34" charset="-122"/>
                <a:ea typeface="微软雅黑 Light" panose="020B0502040204020203" pitchFamily="34" charset="-122"/>
              </a:rPr>
              <a:t>Eur</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 J </a:t>
            </a:r>
            <a:r>
              <a:rPr lang="en-US" altLang="zh-CN" sz="500" dirty="0" err="1">
                <a:solidFill>
                  <a:schemeClr val="tx1">
                    <a:lumMod val="75000"/>
                    <a:lumOff val="25000"/>
                  </a:schemeClr>
                </a:solidFill>
                <a:latin typeface="微软雅黑 Light" panose="020B0502040204020203" pitchFamily="34" charset="-122"/>
                <a:ea typeface="微软雅黑 Light" panose="020B0502040204020203" pitchFamily="34" charset="-122"/>
              </a:rPr>
              <a:t>Haematol</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 90</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3</a:t>
            </a:r>
            <a:r>
              <a:rPr lang="zh-CN" altLang="en-US" sz="50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 237-44, 2013</a:t>
            </a:r>
          </a:p>
          <a:p>
            <a:pPr>
              <a:spcBef>
                <a:spcPct val="0"/>
              </a:spcBef>
            </a:pPr>
            <a:r>
              <a:rPr lang="en-US" altLang="zh-CN" sz="500" dirty="0">
                <a:solidFill>
                  <a:schemeClr val="tx1">
                    <a:lumMod val="75000"/>
                    <a:lumOff val="25000"/>
                  </a:schemeClr>
                </a:solidFill>
                <a:latin typeface="微软雅黑 Light" panose="020B0502040204020203" pitchFamily="34" charset="-122"/>
                <a:ea typeface="微软雅黑 Light" panose="020B0502040204020203" pitchFamily="34" charset="-122"/>
              </a:rPr>
              <a:t>6. Chinese Journal of New Drugs 2020, 29 (10)</a:t>
            </a:r>
          </a:p>
        </p:txBody>
      </p:sp>
      <p:pic>
        <p:nvPicPr>
          <p:cNvPr id="12" name="图片 11" descr="卡通画&#10;&#10;中度可信度描述已自动生成">
            <a:extLst>
              <a:ext uri="{FF2B5EF4-FFF2-40B4-BE49-F238E27FC236}">
                <a16:creationId xmlns:a16="http://schemas.microsoft.com/office/drawing/2014/main" id="{9FF50024-0A01-FB52-241A-B175D2234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Tree>
    <p:extLst>
      <p:ext uri="{BB962C8B-B14F-4D97-AF65-F5344CB8AC3E}">
        <p14:creationId xmlns:p14="http://schemas.microsoft.com/office/powerpoint/2010/main" val="252024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图片 2">
            <a:extLst>
              <a:ext uri="{FF2B5EF4-FFF2-40B4-BE49-F238E27FC236}">
                <a16:creationId xmlns:a16="http://schemas.microsoft.com/office/drawing/2014/main" id="{4AEB14EC-C5F4-C8D0-0B5C-BEE4749423CE}"/>
              </a:ext>
            </a:extLst>
          </p:cNvPr>
          <p:cNvPicPr>
            <a:picLocks noChangeAspect="1"/>
          </p:cNvPicPr>
          <p:nvPr/>
        </p:nvPicPr>
        <p:blipFill rotWithShape="1">
          <a:blip r:embed="rId2"/>
          <a:srcRect l="7782" t="10862" r="4025" b="2391"/>
          <a:stretch>
            <a:fillRect/>
          </a:stretch>
        </p:blipFill>
        <p:spPr>
          <a:xfrm>
            <a:off x="456566" y="2727056"/>
            <a:ext cx="7194359" cy="3611070"/>
          </a:xfrm>
          <a:prstGeom prst="rect">
            <a:avLst/>
          </a:prstGeom>
        </p:spPr>
      </p:pic>
      <p:sp>
        <p:nvSpPr>
          <p:cNvPr id="231" name="矩形: 圆角 24">
            <a:extLst>
              <a:ext uri="{FF2B5EF4-FFF2-40B4-BE49-F238E27FC236}">
                <a16:creationId xmlns:a16="http://schemas.microsoft.com/office/drawing/2014/main" id="{C2811439-4E64-9770-1D0E-5A0715E7BB2F}"/>
              </a:ext>
            </a:extLst>
          </p:cNvPr>
          <p:cNvSpPr/>
          <p:nvPr/>
        </p:nvSpPr>
        <p:spPr>
          <a:xfrm>
            <a:off x="803637" y="6230981"/>
            <a:ext cx="6342775" cy="604160"/>
          </a:xfrm>
          <a:prstGeom prst="roundRect">
            <a:avLst>
              <a:gd name="adj" fmla="val 19573"/>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spcBef>
                <a:spcPts val="300"/>
              </a:spcBef>
              <a:spcAft>
                <a:spcPts val="300"/>
              </a:spcAft>
            </a:pPr>
            <a:r>
              <a:rPr lang="zh-CN"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rPr>
              <a:t>达依泊汀α的平均终末半衰期是短效</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rPr>
              <a:t>EPO</a:t>
            </a:r>
            <a:r>
              <a:rPr lang="zh-CN"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rPr>
              <a:t>的</a:t>
            </a:r>
            <a:r>
              <a:rPr lang="zh-CN" altLang="zh-CN" b="1" dirty="0">
                <a:solidFill>
                  <a:srgbClr val="EA5404"/>
                </a:solidFill>
                <a:latin typeface="微软雅黑" panose="020B0503020204020204" pitchFamily="34" charset="-122"/>
                <a:ea typeface="微软雅黑" panose="020B0503020204020204" pitchFamily="34" charset="-122"/>
              </a:rPr>
              <a:t>3倍</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rPr>
              <a:t>，且代谢更稳定</a:t>
            </a:r>
            <a:endPar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10" name="矩形 32">
            <a:extLst>
              <a:ext uri="{FF2B5EF4-FFF2-40B4-BE49-F238E27FC236}">
                <a16:creationId xmlns:a16="http://schemas.microsoft.com/office/drawing/2014/main" id="{2FED2DF7-B215-4100-428B-A59424966C4B}"/>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1" name="文本框 1">
            <a:extLst>
              <a:ext uri="{FF2B5EF4-FFF2-40B4-BE49-F238E27FC236}">
                <a16:creationId xmlns:a16="http://schemas.microsoft.com/office/drawing/2014/main" id="{C4ABEEDF-55E3-2DE0-D6FB-83E886B2F2B8}"/>
              </a:ext>
            </a:extLst>
          </p:cNvPr>
          <p:cNvSpPr txBox="1"/>
          <p:nvPr/>
        </p:nvSpPr>
        <p:spPr>
          <a:xfrm>
            <a:off x="456566" y="156397"/>
            <a:ext cx="3475017"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四、创新性</a:t>
            </a:r>
          </a:p>
        </p:txBody>
      </p:sp>
      <p:pic>
        <p:nvPicPr>
          <p:cNvPr id="3" name="图片 2" descr="图表&#10;&#10;描述已自动生成">
            <a:extLst>
              <a:ext uri="{FF2B5EF4-FFF2-40B4-BE49-F238E27FC236}">
                <a16:creationId xmlns:a16="http://schemas.microsoft.com/office/drawing/2014/main" id="{CA3A7C7E-7FD6-65AE-8A13-5B06093CB176}"/>
              </a:ext>
            </a:extLst>
          </p:cNvPr>
          <p:cNvPicPr>
            <a:picLocks noChangeAspect="1"/>
          </p:cNvPicPr>
          <p:nvPr/>
        </p:nvPicPr>
        <p:blipFill rotWithShape="1">
          <a:blip r:embed="rId3">
            <a:extLst>
              <a:ext uri="{28A0092B-C50C-407E-A947-70E740481C1C}">
                <a14:useLocalDpi xmlns:a14="http://schemas.microsoft.com/office/drawing/2010/main" val="0"/>
              </a:ext>
            </a:extLst>
          </a:blip>
          <a:srcRect b="829"/>
          <a:stretch/>
        </p:blipFill>
        <p:spPr>
          <a:xfrm>
            <a:off x="8155114" y="2807306"/>
            <a:ext cx="3071082" cy="2937540"/>
          </a:xfrm>
          <a:prstGeom prst="rect">
            <a:avLst/>
          </a:prstGeom>
        </p:spPr>
      </p:pic>
      <p:sp>
        <p:nvSpPr>
          <p:cNvPr id="12" name="文本框 11">
            <a:extLst>
              <a:ext uri="{FF2B5EF4-FFF2-40B4-BE49-F238E27FC236}">
                <a16:creationId xmlns:a16="http://schemas.microsoft.com/office/drawing/2014/main" id="{B562CE9C-EB21-4969-DD5D-AA06002F67BF}"/>
              </a:ext>
            </a:extLst>
          </p:cNvPr>
          <p:cNvSpPr txBox="1"/>
          <p:nvPr/>
        </p:nvSpPr>
        <p:spPr>
          <a:xfrm>
            <a:off x="8520346" y="6196227"/>
            <a:ext cx="3215088" cy="553998"/>
          </a:xfrm>
          <a:prstGeom prst="rect">
            <a:avLst/>
          </a:prstGeom>
          <a:noFill/>
        </p:spPr>
        <p:txBody>
          <a:bodyPr wrap="square">
            <a:spAutoFit/>
          </a:bodyPr>
          <a:lstStyle/>
          <a:p>
            <a:pPr>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1. Chinese Journal of New Drugs 2020, 29 (10)</a:t>
            </a:r>
          </a:p>
          <a:p>
            <a:pPr>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2. Nephron 2018;140:24–30</a:t>
            </a:r>
          </a:p>
          <a:p>
            <a:pPr>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3. British Journal of Cancer (2001) 84 (Supplement 1), 3–10</a:t>
            </a:r>
          </a:p>
          <a:p>
            <a:pPr>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4. </a:t>
            </a:r>
            <a:r>
              <a:rPr lang="en-US" altLang="zh-CN" sz="600" dirty="0" err="1">
                <a:solidFill>
                  <a:schemeClr val="tx1">
                    <a:lumMod val="75000"/>
                    <a:lumOff val="25000"/>
                  </a:schemeClr>
                </a:solidFill>
                <a:latin typeface="微软雅黑 Light" panose="020B0502040204020203" pitchFamily="34" charset="-122"/>
                <a:ea typeface="微软雅黑 Light" panose="020B0502040204020203" pitchFamily="34" charset="-122"/>
              </a:rPr>
              <a:t>Macdougall</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IC, Gray SJ, </a:t>
            </a:r>
            <a:r>
              <a:rPr lang="en-US" altLang="zh-CN" sz="600" dirty="0" err="1">
                <a:solidFill>
                  <a:schemeClr val="tx1">
                    <a:lumMod val="75000"/>
                    <a:lumOff val="25000"/>
                  </a:schemeClr>
                </a:solidFill>
                <a:latin typeface="微软雅黑 Light" panose="020B0502040204020203" pitchFamily="34" charset="-122"/>
                <a:ea typeface="微软雅黑 Light" panose="020B0502040204020203" pitchFamily="34" charset="-122"/>
              </a:rPr>
              <a:t>Elston</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O et al. </a:t>
            </a:r>
            <a:r>
              <a:rPr lang="zh-CN"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J Am Soc Nephrol 10: 2392–2395, 1999</a:t>
            </a:r>
            <a:endPar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spcBef>
                <a:spcPct val="0"/>
              </a:spcBef>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5. </a:t>
            </a:r>
            <a:r>
              <a:rPr lang="zh-CN"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Agarwal AK Expert Rev Clin Pharmacol. 2008 May;</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a:t>
            </a:r>
            <a:r>
              <a:rPr lang="zh-CN"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1(3):</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a:t>
            </a:r>
            <a:r>
              <a:rPr lang="zh-CN"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369-79.</a:t>
            </a:r>
            <a:endPar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5" name="TextBox 4">
            <a:extLst>
              <a:ext uri="{FF2B5EF4-FFF2-40B4-BE49-F238E27FC236}">
                <a16:creationId xmlns:a16="http://schemas.microsoft.com/office/drawing/2014/main" id="{96C15592-C724-9DDE-D99D-65D2D71390AF}"/>
              </a:ext>
            </a:extLst>
          </p:cNvPr>
          <p:cNvSpPr txBox="1"/>
          <p:nvPr/>
        </p:nvSpPr>
        <p:spPr>
          <a:xfrm>
            <a:off x="334885" y="1004081"/>
            <a:ext cx="11640583" cy="1535924"/>
          </a:xfrm>
          <a:prstGeom prst="rect">
            <a:avLst/>
          </a:prstGeom>
          <a:noFill/>
        </p:spPr>
        <p:txBody>
          <a:bodyPr wrap="square" anchor="t" anchorCtr="0">
            <a:noAutofit/>
          </a:bodyPr>
          <a:lstStyle/>
          <a:p>
            <a:pPr marL="285750" indent="-285750">
              <a:lnSpc>
                <a:spcPct val="150000"/>
              </a:lnSpc>
              <a:buFont typeface="Arial" panose="020B0604020202020204" pitchFamily="34" charset="0"/>
              <a:buChar char="•"/>
            </a:pPr>
            <a:r>
              <a:rPr lang="zh-CN" altLang="en-US" sz="1500" dirty="0">
                <a:latin typeface="微软雅黑" panose="020B0503020204020204" pitchFamily="34" charset="-122"/>
                <a:ea typeface="微软雅黑" panose="020B0503020204020204" pitchFamily="34" charset="-122"/>
              </a:rPr>
              <a:t>创新突破：达依泊汀</a:t>
            </a:r>
            <a:r>
              <a:rPr lang="en-US" altLang="zh-CN" sz="1500" dirty="0">
                <a:latin typeface="微软雅黑" panose="020B0503020204020204" pitchFamily="34" charset="-122"/>
                <a:ea typeface="微软雅黑" panose="020B0503020204020204" pitchFamily="34" charset="-122"/>
              </a:rPr>
              <a:t>α</a:t>
            </a:r>
            <a:r>
              <a:rPr lang="zh-CN" altLang="en-US" sz="1500" dirty="0">
                <a:latin typeface="微软雅黑" panose="020B0503020204020204" pitchFamily="34" charset="-122"/>
                <a:ea typeface="微软雅黑" panose="020B0503020204020204" pitchFamily="34" charset="-122"/>
              </a:rPr>
              <a:t>是</a:t>
            </a:r>
            <a:r>
              <a:rPr lang="zh-CN" altLang="en-US" b="1" dirty="0">
                <a:solidFill>
                  <a:srgbClr val="EA5404"/>
                </a:solidFill>
                <a:latin typeface="微软雅黑" panose="020B0503020204020204" pitchFamily="34" charset="-122"/>
                <a:ea typeface="微软雅黑" panose="020B0503020204020204" pitchFamily="34" charset="-122"/>
              </a:rPr>
              <a:t>全球首个</a:t>
            </a:r>
            <a:r>
              <a:rPr lang="zh-CN" altLang="en-US" sz="1500" dirty="0">
                <a:latin typeface="微软雅黑" panose="020B0503020204020204" pitchFamily="34" charset="-122"/>
                <a:ea typeface="微软雅黑" panose="020B0503020204020204" pitchFamily="34" charset="-122"/>
              </a:rPr>
              <a:t>长效促红素制剂</a:t>
            </a:r>
            <a:r>
              <a:rPr lang="en-US" altLang="zh-CN" sz="1500" baseline="30000" dirty="0">
                <a:latin typeface="微软雅黑" panose="020B0503020204020204" pitchFamily="34" charset="-122"/>
                <a:ea typeface="微软雅黑" panose="020B0503020204020204" pitchFamily="34" charset="-122"/>
              </a:rPr>
              <a:t>1,2</a:t>
            </a:r>
            <a:r>
              <a:rPr lang="zh-CN" altLang="en-US" sz="1500" dirty="0">
                <a:latin typeface="微软雅黑" panose="020B0503020204020204" pitchFamily="34" charset="-122"/>
                <a:ea typeface="微软雅黑" panose="020B0503020204020204" pitchFamily="34" charset="-122"/>
              </a:rPr>
              <a:t>，也是我国首个上市的长效促红素制剂</a:t>
            </a:r>
            <a:r>
              <a:rPr lang="en-US" altLang="zh-CN" sz="1500" baseline="300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，弥补了我国肾性贫血治疗领域的空白。</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500" dirty="0">
                <a:latin typeface="微软雅黑" panose="020B0503020204020204" pitchFamily="34" charset="-122"/>
                <a:ea typeface="微软雅黑" panose="020B0503020204020204" pitchFamily="34" charset="-122"/>
              </a:rPr>
              <a:t>基因工程技术：</a:t>
            </a:r>
            <a:r>
              <a:rPr lang="zh-CN" altLang="en-US" b="1" dirty="0">
                <a:solidFill>
                  <a:srgbClr val="EA5404"/>
                </a:solidFill>
                <a:latin typeface="微软雅黑" panose="020B0503020204020204" pitchFamily="34" charset="-122"/>
                <a:ea typeface="微软雅黑" panose="020B0503020204020204" pitchFamily="34" charset="-122"/>
              </a:rPr>
              <a:t>首次应用定点突变技术</a:t>
            </a:r>
            <a:r>
              <a:rPr lang="zh-CN" altLang="en-US" sz="1500" dirty="0">
                <a:latin typeface="微软雅黑" panose="020B0503020204020204" pitchFamily="34" charset="-122"/>
                <a:ea typeface="微软雅黑" panose="020B0503020204020204" pitchFamily="34" charset="-122"/>
              </a:rPr>
              <a:t>改造人类肝细胞</a:t>
            </a:r>
            <a:r>
              <a:rPr lang="en-US" altLang="zh-CN" sz="1500" dirty="0">
                <a:latin typeface="微软雅黑" panose="020B0503020204020204" pitchFamily="34" charset="-122"/>
                <a:ea typeface="微软雅黑" panose="020B0503020204020204" pitchFamily="34" charset="-122"/>
              </a:rPr>
              <a:t>EPO</a:t>
            </a:r>
            <a:r>
              <a:rPr lang="zh-CN" altLang="en-US" sz="1500" dirty="0">
                <a:latin typeface="微软雅黑" panose="020B0503020204020204" pitchFamily="34" charset="-122"/>
                <a:ea typeface="微软雅黑" panose="020B0503020204020204" pitchFamily="34" charset="-122"/>
              </a:rPr>
              <a:t>的</a:t>
            </a:r>
            <a:r>
              <a:rPr lang="en-US" altLang="zh-CN" sz="1500" dirty="0">
                <a:latin typeface="微软雅黑" panose="020B0503020204020204" pitchFamily="34" charset="-122"/>
                <a:ea typeface="微软雅黑" panose="020B0503020204020204" pitchFamily="34" charset="-122"/>
              </a:rPr>
              <a:t>cDNA</a:t>
            </a:r>
            <a:r>
              <a:rPr lang="en-US" altLang="zh-CN" sz="1500" baseline="30000" dirty="0">
                <a:latin typeface="微软雅黑" panose="020B0503020204020204" pitchFamily="34" charset="-122"/>
                <a:ea typeface="微软雅黑" panose="020B0503020204020204" pitchFamily="34" charset="-122"/>
              </a:rPr>
              <a:t>3</a:t>
            </a:r>
            <a:r>
              <a:rPr lang="zh-CN" altLang="en-US" sz="1500" dirty="0">
                <a:latin typeface="微软雅黑" panose="020B0503020204020204" pitchFamily="34" charset="-122"/>
                <a:ea typeface="微软雅黑" panose="020B0503020204020204" pitchFamily="34" charset="-122"/>
              </a:rPr>
              <a:t>，导入哺乳动物细胞后克隆，成功表达出的长效促红素。</a:t>
            </a:r>
            <a:r>
              <a:rPr lang="en-US" altLang="zh-CN"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500" dirty="0">
                <a:latin typeface="微软雅黑" panose="020B0503020204020204" pitchFamily="34" charset="-122"/>
                <a:ea typeface="微软雅黑" panose="020B0503020204020204" pitchFamily="34" charset="-122"/>
              </a:rPr>
              <a:t>延长药物疗效：达依泊汀</a:t>
            </a:r>
            <a:r>
              <a:rPr lang="en-US" altLang="zh-CN" sz="1500" dirty="0">
                <a:latin typeface="微软雅黑" panose="020B0503020204020204" pitchFamily="34" charset="-122"/>
                <a:ea typeface="微软雅黑" panose="020B0503020204020204" pitchFamily="34" charset="-122"/>
              </a:rPr>
              <a:t>α</a:t>
            </a:r>
            <a:r>
              <a:rPr lang="zh-CN" altLang="en-US" sz="1500" dirty="0">
                <a:latin typeface="微软雅黑" panose="020B0503020204020204" pitchFamily="34" charset="-122"/>
                <a:ea typeface="微软雅黑" panose="020B0503020204020204" pitchFamily="34" charset="-122"/>
              </a:rPr>
              <a:t>的平均终末半衰期是短效</a:t>
            </a:r>
            <a:r>
              <a:rPr lang="en-US" altLang="zh-CN" sz="1500" dirty="0">
                <a:latin typeface="微软雅黑" panose="020B0503020204020204" pitchFamily="34" charset="-122"/>
                <a:ea typeface="微软雅黑" panose="020B0503020204020204" pitchFamily="34" charset="-122"/>
              </a:rPr>
              <a:t>EPO</a:t>
            </a:r>
            <a:r>
              <a:rPr lang="zh-CN" altLang="en-US" sz="1500" dirty="0">
                <a:latin typeface="微软雅黑" panose="020B0503020204020204" pitchFamily="34" charset="-122"/>
                <a:ea typeface="微软雅黑" panose="020B0503020204020204" pitchFamily="34" charset="-122"/>
              </a:rPr>
              <a:t>的</a:t>
            </a:r>
            <a:r>
              <a:rPr lang="en-US" altLang="zh-CN" b="1" dirty="0">
                <a:solidFill>
                  <a:srgbClr val="EA5404"/>
                </a:solidFill>
                <a:latin typeface="微软雅黑" panose="020B0503020204020204" pitchFamily="34" charset="-122"/>
                <a:ea typeface="微软雅黑" panose="020B0503020204020204" pitchFamily="34" charset="-122"/>
              </a:rPr>
              <a:t>3</a:t>
            </a:r>
            <a:r>
              <a:rPr lang="zh-CN" altLang="en-US" b="1" dirty="0">
                <a:solidFill>
                  <a:srgbClr val="EA5404"/>
                </a:solidFill>
                <a:latin typeface="微软雅黑" panose="020B0503020204020204" pitchFamily="34" charset="-122"/>
                <a:ea typeface="微软雅黑" panose="020B0503020204020204" pitchFamily="34" charset="-122"/>
              </a:rPr>
              <a:t>倍</a:t>
            </a:r>
            <a:r>
              <a:rPr lang="en-US" altLang="zh-CN" sz="1500" baseline="30000" dirty="0">
                <a:latin typeface="微软雅黑" panose="020B0503020204020204" pitchFamily="34" charset="-122"/>
                <a:ea typeface="微软雅黑" panose="020B0503020204020204" pitchFamily="34" charset="-122"/>
              </a:rPr>
              <a:t>4</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rgbClr val="EA5404"/>
                </a:solidFill>
                <a:latin typeface="微软雅黑" panose="020B0503020204020204" pitchFamily="34" charset="-122"/>
                <a:ea typeface="微软雅黑" panose="020B0503020204020204" pitchFamily="34" charset="-122"/>
              </a:rPr>
              <a:t>减少</a:t>
            </a:r>
            <a:r>
              <a:rPr lang="en-US" altLang="zh-CN" b="1" dirty="0">
                <a:solidFill>
                  <a:srgbClr val="EA5404"/>
                </a:solidFill>
                <a:latin typeface="微软雅黑" panose="020B0503020204020204" pitchFamily="34" charset="-122"/>
                <a:ea typeface="微软雅黑" panose="020B0503020204020204" pitchFamily="34" charset="-122"/>
              </a:rPr>
              <a:t>2/3</a:t>
            </a:r>
            <a:r>
              <a:rPr lang="zh-CN" altLang="en-US" b="1" dirty="0">
                <a:solidFill>
                  <a:srgbClr val="EA5404"/>
                </a:solidFill>
                <a:latin typeface="微软雅黑" panose="020B0503020204020204" pitchFamily="34" charset="-122"/>
                <a:ea typeface="微软雅黑" panose="020B0503020204020204" pitchFamily="34" charset="-122"/>
              </a:rPr>
              <a:t>注射次数</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rgbClr val="EA5404"/>
                </a:solidFill>
                <a:latin typeface="微软雅黑" panose="020B0503020204020204" pitchFamily="34" charset="-122"/>
                <a:ea typeface="微软雅黑" panose="020B0503020204020204" pitchFamily="34" charset="-122"/>
              </a:rPr>
              <a:t>稳定血药浓度</a:t>
            </a:r>
            <a:r>
              <a:rPr lang="en-US" altLang="zh-CN" sz="1500" baseline="300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4A25710-9FC0-2E5C-103D-2D31A4679643}"/>
              </a:ext>
            </a:extLst>
          </p:cNvPr>
          <p:cNvSpPr txBox="1"/>
          <p:nvPr/>
        </p:nvSpPr>
        <p:spPr>
          <a:xfrm>
            <a:off x="8699393" y="5564341"/>
            <a:ext cx="655837" cy="215444"/>
          </a:xfrm>
          <a:prstGeom prst="rect">
            <a:avLst/>
          </a:prstGeom>
          <a:solidFill>
            <a:schemeClr val="bg1"/>
          </a:solidFill>
        </p:spPr>
        <p:txBody>
          <a:bodyPr wrap="square" lIns="36000" rIns="36000" rtlCol="0" anchor="ctr" anchorCtr="0">
            <a:noAutofit/>
          </a:bodyPr>
          <a:lstStyle/>
          <a:p>
            <a:r>
              <a:rPr lang="en-US" altLang="zh-CN" sz="800" dirty="0">
                <a:latin typeface="微软雅黑" panose="020B0503020204020204" pitchFamily="34" charset="-122"/>
                <a:ea typeface="微软雅黑" panose="020B0503020204020204" pitchFamily="34" charset="-122"/>
              </a:rPr>
              <a:t>N</a:t>
            </a:r>
            <a:r>
              <a:rPr lang="zh-CN" altLang="en-US" sz="800" dirty="0">
                <a:latin typeface="微软雅黑" panose="020B0503020204020204" pitchFamily="34" charset="-122"/>
                <a:ea typeface="微软雅黑" panose="020B0503020204020204" pitchFamily="34" charset="-122"/>
              </a:rPr>
              <a:t>末端糖链</a:t>
            </a:r>
          </a:p>
        </p:txBody>
      </p:sp>
      <p:pic>
        <p:nvPicPr>
          <p:cNvPr id="14" name="图片 13" descr="卡通画&#10;&#10;中度可信度描述已自动生成">
            <a:extLst>
              <a:ext uri="{FF2B5EF4-FFF2-40B4-BE49-F238E27FC236}">
                <a16:creationId xmlns:a16="http://schemas.microsoft.com/office/drawing/2014/main" id="{89330B29-F17E-37B2-953E-5096A8A69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
        <p:nvSpPr>
          <p:cNvPr id="15" name="文本框 14">
            <a:extLst>
              <a:ext uri="{FF2B5EF4-FFF2-40B4-BE49-F238E27FC236}">
                <a16:creationId xmlns:a16="http://schemas.microsoft.com/office/drawing/2014/main" id="{B61B9EEC-8393-964B-D742-04C1F81E20C6}"/>
              </a:ext>
            </a:extLst>
          </p:cNvPr>
          <p:cNvSpPr txBox="1"/>
          <p:nvPr/>
        </p:nvSpPr>
        <p:spPr>
          <a:xfrm>
            <a:off x="9605428" y="5564341"/>
            <a:ext cx="655837" cy="215444"/>
          </a:xfrm>
          <a:prstGeom prst="rect">
            <a:avLst/>
          </a:prstGeom>
          <a:solidFill>
            <a:schemeClr val="bg1"/>
          </a:solidFill>
        </p:spPr>
        <p:txBody>
          <a:bodyPr wrap="square" lIns="36000" rIns="36000" rtlCol="0" anchor="ctr" anchorCtr="0">
            <a:noAutofit/>
          </a:bodyPr>
          <a:lstStyle/>
          <a:p>
            <a:r>
              <a:rPr lang="en-US" altLang="zh-CN" sz="800" dirty="0">
                <a:latin typeface="微软雅黑" panose="020B0503020204020204" pitchFamily="34" charset="-122"/>
                <a:ea typeface="微软雅黑" panose="020B0503020204020204" pitchFamily="34" charset="-122"/>
              </a:rPr>
              <a:t>O</a:t>
            </a:r>
            <a:r>
              <a:rPr lang="zh-CN" altLang="en-US" sz="800" dirty="0">
                <a:latin typeface="微软雅黑" panose="020B0503020204020204" pitchFamily="34" charset="-122"/>
                <a:ea typeface="微软雅黑" panose="020B0503020204020204" pitchFamily="34" charset="-122"/>
              </a:rPr>
              <a:t>末端糖链</a:t>
            </a:r>
          </a:p>
        </p:txBody>
      </p:sp>
      <p:sp>
        <p:nvSpPr>
          <p:cNvPr id="16" name="文本框 15">
            <a:extLst>
              <a:ext uri="{FF2B5EF4-FFF2-40B4-BE49-F238E27FC236}">
                <a16:creationId xmlns:a16="http://schemas.microsoft.com/office/drawing/2014/main" id="{47792358-6C01-EA50-5488-D36F44D92809}"/>
              </a:ext>
            </a:extLst>
          </p:cNvPr>
          <p:cNvSpPr txBox="1"/>
          <p:nvPr/>
        </p:nvSpPr>
        <p:spPr>
          <a:xfrm>
            <a:off x="10462220" y="5564341"/>
            <a:ext cx="527488" cy="215444"/>
          </a:xfrm>
          <a:prstGeom prst="rect">
            <a:avLst/>
          </a:prstGeom>
          <a:solidFill>
            <a:schemeClr val="bg1"/>
          </a:solidFill>
        </p:spPr>
        <p:txBody>
          <a:bodyPr wrap="square" lIns="36000" rIns="36000" rtlCol="0" anchor="ctr" anchorCtr="0">
            <a:noAutofit/>
          </a:bodyPr>
          <a:lstStyle/>
          <a:p>
            <a:r>
              <a:rPr lang="zh-CN" altLang="en-US" sz="800" dirty="0">
                <a:latin typeface="微软雅黑" panose="020B0503020204020204" pitchFamily="34" charset="-122"/>
                <a:ea typeface="微软雅黑" panose="020B0503020204020204" pitchFamily="34" charset="-122"/>
              </a:rPr>
              <a:t>唾液酸</a:t>
            </a:r>
          </a:p>
        </p:txBody>
      </p:sp>
      <p:sp>
        <p:nvSpPr>
          <p:cNvPr id="17" name="矩形: 圆角 24">
            <a:extLst>
              <a:ext uri="{FF2B5EF4-FFF2-40B4-BE49-F238E27FC236}">
                <a16:creationId xmlns:a16="http://schemas.microsoft.com/office/drawing/2014/main" id="{EAEE2295-4EDE-35FF-CE0C-090F88A2DAE5}"/>
              </a:ext>
            </a:extLst>
          </p:cNvPr>
          <p:cNvSpPr/>
          <p:nvPr/>
        </p:nvSpPr>
        <p:spPr>
          <a:xfrm>
            <a:off x="7903019" y="5720455"/>
            <a:ext cx="3575271" cy="445292"/>
          </a:xfrm>
          <a:prstGeom prst="roundRect">
            <a:avLst>
              <a:gd name="adj" fmla="val 19573"/>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spcBef>
                <a:spcPts val="300"/>
              </a:spcBef>
              <a:spcAft>
                <a:spcPts val="300"/>
              </a:spcAft>
            </a:pPr>
            <a:r>
              <a:rPr lang="zh-CN" altLang="zh-CN" sz="1100" dirty="0">
                <a:solidFill>
                  <a:schemeClr val="tx1">
                    <a:lumMod val="75000"/>
                    <a:lumOff val="25000"/>
                  </a:schemeClr>
                </a:solidFill>
                <a:latin typeface="微软雅黑 Light" panose="020B0502040204020203" pitchFamily="34" charset="-122"/>
                <a:ea typeface="微软雅黑 Light" panose="020B0502040204020203" pitchFamily="34" charset="-122"/>
              </a:rPr>
              <a:t>达依泊汀α</a:t>
            </a:r>
            <a:r>
              <a:rPr lang="zh-CN" altLang="en-US" sz="1100" dirty="0">
                <a:solidFill>
                  <a:schemeClr val="tx1">
                    <a:lumMod val="75000"/>
                    <a:lumOff val="25000"/>
                  </a:schemeClr>
                </a:solidFill>
                <a:latin typeface="微软雅黑 Light" panose="020B0502040204020203" pitchFamily="34" charset="-122"/>
                <a:ea typeface="微软雅黑 Light" panose="020B0502040204020203" pitchFamily="34" charset="-122"/>
              </a:rPr>
              <a:t>的蛋白结构</a:t>
            </a:r>
            <a:endParaRPr lang="en-US" altLang="zh-CN" sz="11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cxnSp>
        <p:nvCxnSpPr>
          <p:cNvPr id="7" name="直接连接符 6">
            <a:extLst>
              <a:ext uri="{FF2B5EF4-FFF2-40B4-BE49-F238E27FC236}">
                <a16:creationId xmlns:a16="http://schemas.microsoft.com/office/drawing/2014/main" id="{3C288DDE-EFF9-4CCD-C21F-B9250C585400}"/>
              </a:ext>
            </a:extLst>
          </p:cNvPr>
          <p:cNvCxnSpPr>
            <a:cxnSpLocks/>
          </p:cNvCxnSpPr>
          <p:nvPr/>
        </p:nvCxnSpPr>
        <p:spPr>
          <a:xfrm>
            <a:off x="1221725" y="2586182"/>
            <a:ext cx="974855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15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C15592-C724-9DDE-D99D-65D2D71390AF}"/>
              </a:ext>
            </a:extLst>
          </p:cNvPr>
          <p:cNvSpPr txBox="1"/>
          <p:nvPr/>
        </p:nvSpPr>
        <p:spPr>
          <a:xfrm>
            <a:off x="456566" y="1033819"/>
            <a:ext cx="11298432" cy="5280859"/>
          </a:xfrm>
          <a:prstGeom prst="rect">
            <a:avLst/>
          </a:prstGeom>
          <a:noFill/>
        </p:spPr>
        <p:txBody>
          <a:bodyPr wrap="square" lIns="360000" rIns="360000" anchor="t" anchorCtr="0">
            <a:noAutofit/>
          </a:bodyPr>
          <a:lstStyle/>
          <a:p>
            <a:pPr>
              <a:lnSpc>
                <a:spcPct val="200000"/>
              </a:lnSpc>
            </a:pPr>
            <a:r>
              <a:rPr lang="zh-CN" altLang="en-US" b="1" dirty="0">
                <a:solidFill>
                  <a:prstClr val="black">
                    <a:lumMod val="85000"/>
                    <a:lumOff val="15000"/>
                  </a:prstClr>
                </a:solidFill>
                <a:latin typeface="微软雅黑" panose="020B0503020204020204" pitchFamily="34" charset="-122"/>
                <a:ea typeface="微软雅黑"/>
              </a:rPr>
              <a:t>创新带来的优势：</a:t>
            </a:r>
          </a:p>
          <a:p>
            <a:pPr marL="342900" indent="-342900">
              <a:lnSpc>
                <a:spcPct val="150000"/>
              </a:lnSpc>
              <a:buFont typeface="Wingdings" panose="05000000000000000000" pitchFamily="2" charset="2"/>
              <a:buChar char="n"/>
            </a:pPr>
            <a:r>
              <a:rPr lang="zh-CN" altLang="en-US" sz="2000" b="1" dirty="0">
                <a:solidFill>
                  <a:srgbClr val="EA5404"/>
                </a:solidFill>
                <a:latin typeface="微软雅黑" panose="020B0503020204020204" pitchFamily="34" charset="-122"/>
                <a:ea typeface="微软雅黑" panose="020B0503020204020204" pitchFamily="34" charset="-122"/>
              </a:rPr>
              <a:t>更高的生物活性：</a:t>
            </a:r>
            <a:endParaRPr lang="en-US" altLang="zh-CN" sz="2000" b="1" dirty="0">
              <a:solidFill>
                <a:srgbClr val="EA5404"/>
              </a:solidFill>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大幅降低促红素用药剂量</a:t>
            </a:r>
            <a:r>
              <a:rPr lang="en-US" altLang="zh-CN" b="1" dirty="0">
                <a:solidFill>
                  <a:srgbClr val="EA5404"/>
                </a:solidFill>
                <a:latin typeface="微软雅黑" panose="020B0503020204020204" pitchFamily="34" charset="-122"/>
                <a:ea typeface="微软雅黑" panose="020B0503020204020204" pitchFamily="34" charset="-122"/>
              </a:rPr>
              <a:t>64%~65%</a:t>
            </a:r>
            <a:r>
              <a:rPr lang="en-US" altLang="zh-CN" sz="1600" baseline="30000" dirty="0">
                <a:latin typeface="微软雅黑" panose="020B0503020204020204" pitchFamily="34" charset="-122"/>
                <a:ea typeface="微软雅黑" panose="020B0503020204020204" pitchFamily="34" charset="-122"/>
              </a:rPr>
              <a:t>1</a:t>
            </a:r>
          </a:p>
          <a:p>
            <a:pPr marL="800100" lvl="1" indent="-34290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提升贫血患者血红蛋白达标率</a:t>
            </a:r>
            <a:r>
              <a:rPr lang="en-US" altLang="zh-CN" b="1" dirty="0">
                <a:solidFill>
                  <a:srgbClr val="EA5404"/>
                </a:solidFill>
                <a:latin typeface="微软雅黑" panose="020B0503020204020204" pitchFamily="34" charset="-122"/>
                <a:ea typeface="微软雅黑" panose="020B0503020204020204" pitchFamily="34" charset="-122"/>
              </a:rPr>
              <a:t>24.7%</a:t>
            </a:r>
            <a:r>
              <a:rPr lang="en-US" altLang="zh-CN" baseline="30000" dirty="0">
                <a:latin typeface="微软雅黑" panose="020B0503020204020204" pitchFamily="34" charset="-122"/>
                <a:ea typeface="微软雅黑" panose="020B0503020204020204" pitchFamily="34" charset="-122"/>
              </a:rPr>
              <a:t>2</a:t>
            </a:r>
            <a:endParaRPr lang="en-US" altLang="zh-CN" sz="1600" baseline="30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大幅减少约</a:t>
            </a:r>
            <a:r>
              <a:rPr lang="en-US" altLang="zh-CN" b="1" dirty="0">
                <a:solidFill>
                  <a:srgbClr val="EA5404"/>
                </a:solidFill>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静脉铁剂剂量</a:t>
            </a:r>
            <a:r>
              <a:rPr lang="en-US" altLang="zh-CN" sz="1600" baseline="30000" dirty="0">
                <a:latin typeface="微软雅黑" panose="020B0503020204020204" pitchFamily="34" charset="-122"/>
                <a:ea typeface="微软雅黑" panose="020B0503020204020204" pitchFamily="34" charset="-122"/>
              </a:rPr>
              <a:t>3</a:t>
            </a:r>
          </a:p>
          <a:p>
            <a:pPr marL="800100" lvl="1" indent="-34290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对</a:t>
            </a:r>
            <a:r>
              <a:rPr lang="en-US" altLang="zh-CN" b="1" dirty="0">
                <a:solidFill>
                  <a:srgbClr val="EA5404"/>
                </a:solidFill>
                <a:latin typeface="微软雅黑" panose="020B0503020204020204" pitchFamily="34" charset="-122"/>
                <a:ea typeface="微软雅黑" panose="020B0503020204020204" pitchFamily="34" charset="-122"/>
              </a:rPr>
              <a:t>78.6%</a:t>
            </a:r>
            <a:r>
              <a:rPr lang="zh-CN" altLang="en-US" sz="1600" dirty="0">
                <a:latin typeface="微软雅黑" panose="020B0503020204020204" pitchFamily="34" charset="-122"/>
                <a:ea typeface="微软雅黑" panose="020B0503020204020204" pitchFamily="34" charset="-122"/>
              </a:rPr>
              <a:t>促红素低反应性患者也有显著疗效</a:t>
            </a:r>
            <a:r>
              <a:rPr lang="en-US" altLang="zh-CN" sz="1600" baseline="30000" dirty="0">
                <a:latin typeface="微软雅黑" panose="020B0503020204020204" pitchFamily="34" charset="-122"/>
                <a:ea typeface="微软雅黑" panose="020B0503020204020204" pitchFamily="34" charset="-122"/>
              </a:rPr>
              <a:t>4</a:t>
            </a:r>
            <a:endParaRPr lang="zh-CN" altLang="en-US" sz="1600" baseline="30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000" b="1" dirty="0">
                <a:solidFill>
                  <a:srgbClr val="EA5404"/>
                </a:solidFill>
                <a:latin typeface="微软雅黑" panose="020B0503020204020204" pitchFamily="34" charset="-122"/>
                <a:ea typeface="微软雅黑" panose="020B0503020204020204" pitchFamily="34" charset="-122"/>
              </a:rPr>
              <a:t>更少的注射次数：</a:t>
            </a:r>
            <a:endParaRPr lang="en-US" altLang="zh-CN" sz="2000" b="1" dirty="0">
              <a:solidFill>
                <a:srgbClr val="EA5404"/>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大幅减少注射次数，每名患者每年注射次数可由</a:t>
            </a:r>
            <a:r>
              <a:rPr lang="en-US" altLang="zh-CN" sz="1600" dirty="0">
                <a:latin typeface="微软雅黑" panose="020B0503020204020204" pitchFamily="34" charset="-122"/>
                <a:ea typeface="微软雅黑" panose="020B0503020204020204" pitchFamily="34" charset="-122"/>
              </a:rPr>
              <a:t>156</a:t>
            </a:r>
            <a:r>
              <a:rPr lang="zh-CN" altLang="en-US" sz="1600" dirty="0">
                <a:latin typeface="微软雅黑" panose="020B0503020204020204" pitchFamily="34" charset="-122"/>
                <a:ea typeface="微软雅黑" panose="020B0503020204020204" pitchFamily="34" charset="-122"/>
              </a:rPr>
              <a:t>次减少至</a:t>
            </a:r>
            <a:r>
              <a:rPr lang="en-US" altLang="zh-CN" sz="1600" dirty="0">
                <a:latin typeface="微软雅黑" panose="020B0503020204020204" pitchFamily="34" charset="-122"/>
                <a:ea typeface="微软雅黑" panose="020B0503020204020204" pitchFamily="34" charset="-122"/>
              </a:rPr>
              <a:t>26</a:t>
            </a:r>
            <a:r>
              <a:rPr lang="zh-CN" altLang="en-US" sz="1600" dirty="0">
                <a:latin typeface="微软雅黑" panose="020B0503020204020204" pitchFamily="34" charset="-122"/>
                <a:ea typeface="微软雅黑" panose="020B0503020204020204" pitchFamily="34" charset="-122"/>
              </a:rPr>
              <a:t>次，全年可节省医护工作时间</a:t>
            </a:r>
            <a:r>
              <a:rPr lang="zh-CN" altLang="en-US" b="1" dirty="0">
                <a:solidFill>
                  <a:srgbClr val="EA5404"/>
                </a:solidFill>
                <a:latin typeface="微软雅黑" panose="020B0503020204020204" pitchFamily="34" charset="-122"/>
                <a:ea typeface="微软雅黑" panose="020B0503020204020204" pitchFamily="34" charset="-122"/>
              </a:rPr>
              <a:t>约</a:t>
            </a:r>
            <a:r>
              <a:rPr lang="en-US" altLang="zh-CN" b="1" dirty="0">
                <a:solidFill>
                  <a:srgbClr val="EA5404"/>
                </a:solidFill>
                <a:latin typeface="微软雅黑" panose="020B0503020204020204" pitchFamily="34" charset="-122"/>
                <a:ea typeface="微软雅黑" panose="020B0503020204020204" pitchFamily="34" charset="-122"/>
              </a:rPr>
              <a:t>1.5</a:t>
            </a:r>
            <a:r>
              <a:rPr lang="zh-CN" altLang="en-US" b="1" dirty="0">
                <a:solidFill>
                  <a:srgbClr val="EA5404"/>
                </a:solidFill>
                <a:latin typeface="微软雅黑" panose="020B0503020204020204" pitchFamily="34" charset="-122"/>
                <a:ea typeface="微软雅黑" panose="020B0503020204020204" pitchFamily="34" charset="-122"/>
              </a:rPr>
              <a:t>个月</a:t>
            </a:r>
            <a:r>
              <a:rPr lang="en-US" altLang="zh-CN" baseline="300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000" b="1" dirty="0">
                <a:solidFill>
                  <a:srgbClr val="EA5404"/>
                </a:solidFill>
                <a:latin typeface="微软雅黑" panose="020B0503020204020204" pitchFamily="34" charset="-122"/>
                <a:ea typeface="微软雅黑" panose="020B0503020204020204" pitchFamily="34" charset="-122"/>
              </a:rPr>
              <a:t>更方便的给药途径：</a:t>
            </a:r>
            <a:endParaRPr lang="en-US" altLang="zh-CN" sz="2000" b="1" dirty="0">
              <a:solidFill>
                <a:srgbClr val="EA5404"/>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专为透析患者设计的预充式注射器，可与透析机螺纹口直接相连，推注进入透析管路。</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b="1" dirty="0">
                <a:solidFill>
                  <a:srgbClr val="EA5404"/>
                </a:solidFill>
                <a:latin typeface="微软雅黑" panose="020B0503020204020204" pitchFamily="34" charset="-122"/>
                <a:ea typeface="微软雅黑" panose="020B0503020204020204" pitchFamily="34" charset="-122"/>
              </a:rPr>
              <a:t>无需针头</a:t>
            </a:r>
            <a:r>
              <a:rPr lang="zh-CN" altLang="en-US"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无针刺伤风险、无痛、方便操作。</a:t>
            </a:r>
            <a:endParaRPr lang="en-US" altLang="zh-CN" sz="1600" dirty="0">
              <a:latin typeface="微软雅黑" panose="020B0503020204020204" pitchFamily="34" charset="-122"/>
              <a:ea typeface="微软雅黑" panose="020B0503020204020204" pitchFamily="34" charset="-122"/>
            </a:endParaRPr>
          </a:p>
        </p:txBody>
      </p:sp>
      <p:sp>
        <p:nvSpPr>
          <p:cNvPr id="141" name="文本框 15">
            <a:extLst>
              <a:ext uri="{FF2B5EF4-FFF2-40B4-BE49-F238E27FC236}">
                <a16:creationId xmlns:a16="http://schemas.microsoft.com/office/drawing/2014/main" id="{C2388180-1CE1-F594-21CE-4F1A59A22C5F}"/>
              </a:ext>
            </a:extLst>
          </p:cNvPr>
          <p:cNvSpPr txBox="1">
            <a:spLocks noChangeArrowheads="1"/>
          </p:cNvSpPr>
          <p:nvPr/>
        </p:nvSpPr>
        <p:spPr bwMode="auto">
          <a:xfrm>
            <a:off x="8824325" y="6178295"/>
            <a:ext cx="3529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mj-lt"/>
              <a:buAutoNum type="arabicPeriod"/>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International Journal of Nephrology and Renovascular Disease 2014:7 353–359</a:t>
            </a:r>
          </a:p>
          <a:p>
            <a:pPr>
              <a:spcBef>
                <a:spcPct val="0"/>
              </a:spcBef>
              <a:buFont typeface="+mj-lt"/>
              <a:buAutoNum type="arabicPeriod"/>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NESP</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特定使用成績調査最終結果</a:t>
            </a:r>
            <a:r>
              <a:rPr lang="ja-JP"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のご</a:t>
            </a:r>
            <a:r>
              <a:rPr lang="zh-CN" altLang="en-US" sz="600" dirty="0">
                <a:solidFill>
                  <a:schemeClr val="tx1">
                    <a:lumMod val="75000"/>
                    <a:lumOff val="25000"/>
                  </a:schemeClr>
                </a:solidFill>
                <a:latin typeface="微软雅黑 Light" panose="020B0502040204020203" pitchFamily="34" charset="-122"/>
                <a:ea typeface="微软雅黑 Light" panose="020B0502040204020203" pitchFamily="34" charset="-122"/>
              </a:rPr>
              <a:t>報告</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Kyowa Kirin</a:t>
            </a:r>
          </a:p>
          <a:p>
            <a:pPr>
              <a:spcBef>
                <a:spcPct val="0"/>
              </a:spcBef>
              <a:buFont typeface="+mj-lt"/>
              <a:buAutoNum type="arabicPeriod"/>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European Journal of </a:t>
            </a:r>
            <a:r>
              <a:rPr lang="en-US" altLang="zh-CN" sz="600" dirty="0" err="1">
                <a:solidFill>
                  <a:schemeClr val="tx1">
                    <a:lumMod val="75000"/>
                    <a:lumOff val="25000"/>
                  </a:schemeClr>
                </a:solidFill>
                <a:latin typeface="微软雅黑 Light" panose="020B0502040204020203" pitchFamily="34" charset="-122"/>
                <a:ea typeface="微软雅黑 Light" panose="020B0502040204020203" pitchFamily="34" charset="-122"/>
              </a:rPr>
              <a:t>Haematology</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90 (237–244)</a:t>
            </a:r>
          </a:p>
          <a:p>
            <a:pPr>
              <a:spcBef>
                <a:spcPct val="0"/>
              </a:spcBef>
              <a:buFont typeface="+mj-lt"/>
              <a:buAutoNum type="arabicPeriod"/>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Saudi J Kidney Dis </a:t>
            </a:r>
            <a:r>
              <a:rPr lang="en-US" altLang="zh-CN" sz="600" dirty="0" err="1">
                <a:solidFill>
                  <a:schemeClr val="tx1">
                    <a:lumMod val="75000"/>
                    <a:lumOff val="25000"/>
                  </a:schemeClr>
                </a:solidFill>
                <a:latin typeface="微软雅黑 Light" panose="020B0502040204020203" pitchFamily="34" charset="-122"/>
                <a:ea typeface="微软雅黑 Light" panose="020B0502040204020203" pitchFamily="34" charset="-122"/>
              </a:rPr>
              <a:t>Transpl</a:t>
            </a: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 2009;20(4):590-595</a:t>
            </a:r>
          </a:p>
          <a:p>
            <a:pPr>
              <a:spcBef>
                <a:spcPct val="0"/>
              </a:spcBef>
              <a:buFont typeface="+mj-lt"/>
              <a:buAutoNum type="arabicPeriod"/>
            </a:pPr>
            <a:r>
              <a:rPr lang="en-US" altLang="zh-CN" sz="600" dirty="0">
                <a:solidFill>
                  <a:schemeClr val="tx1">
                    <a:lumMod val="75000"/>
                    <a:lumOff val="25000"/>
                  </a:schemeClr>
                </a:solidFill>
                <a:latin typeface="微软雅黑 Light" panose="020B0502040204020203" pitchFamily="34" charset="-122"/>
                <a:ea typeface="微软雅黑 Light" panose="020B0502040204020203" pitchFamily="34" charset="-122"/>
              </a:rPr>
              <a:t>Stephens JM, et al. Current Medical Research &amp; Opinion 2016; 32(2): 313-320.</a:t>
            </a:r>
          </a:p>
        </p:txBody>
      </p:sp>
      <p:sp>
        <p:nvSpPr>
          <p:cNvPr id="144" name="矩形 32">
            <a:extLst>
              <a:ext uri="{FF2B5EF4-FFF2-40B4-BE49-F238E27FC236}">
                <a16:creationId xmlns:a16="http://schemas.microsoft.com/office/drawing/2014/main" id="{49C28876-8421-A42F-C197-4BB922579339}"/>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8" name="文本框 1">
            <a:extLst>
              <a:ext uri="{FF2B5EF4-FFF2-40B4-BE49-F238E27FC236}">
                <a16:creationId xmlns:a16="http://schemas.microsoft.com/office/drawing/2014/main" id="{B31E36AB-A041-A65C-1381-A377EA7D6CCF}"/>
              </a:ext>
            </a:extLst>
          </p:cNvPr>
          <p:cNvSpPr txBox="1"/>
          <p:nvPr/>
        </p:nvSpPr>
        <p:spPr>
          <a:xfrm>
            <a:off x="456566" y="156397"/>
            <a:ext cx="3475017"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四、创新性</a:t>
            </a:r>
          </a:p>
        </p:txBody>
      </p:sp>
      <p:pic>
        <p:nvPicPr>
          <p:cNvPr id="7" name="图片 6" descr="卡通画&#10;&#10;中度可信度描述已自动生成">
            <a:extLst>
              <a:ext uri="{FF2B5EF4-FFF2-40B4-BE49-F238E27FC236}">
                <a16:creationId xmlns:a16="http://schemas.microsoft.com/office/drawing/2014/main" id="{6C86043B-9055-108C-E087-2FBE69FC4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Tree>
    <p:extLst>
      <p:ext uri="{BB962C8B-B14F-4D97-AF65-F5344CB8AC3E}">
        <p14:creationId xmlns:p14="http://schemas.microsoft.com/office/powerpoint/2010/main" val="425320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32">
            <a:extLst>
              <a:ext uri="{FF2B5EF4-FFF2-40B4-BE49-F238E27FC236}">
                <a16:creationId xmlns:a16="http://schemas.microsoft.com/office/drawing/2014/main" id="{70213143-B2B4-E927-18D3-27CD1575D651}"/>
              </a:ext>
            </a:extLst>
          </p:cNvPr>
          <p:cNvSpPr/>
          <p:nvPr/>
        </p:nvSpPr>
        <p:spPr>
          <a:xfrm>
            <a:off x="0" y="156397"/>
            <a:ext cx="248285" cy="597877"/>
          </a:xfrm>
          <a:prstGeom prst="rect">
            <a:avLst/>
          </a:pr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8" name="文本框 1">
            <a:extLst>
              <a:ext uri="{FF2B5EF4-FFF2-40B4-BE49-F238E27FC236}">
                <a16:creationId xmlns:a16="http://schemas.microsoft.com/office/drawing/2014/main" id="{A7531887-6E88-28C7-7657-253117545FE5}"/>
              </a:ext>
            </a:extLst>
          </p:cNvPr>
          <p:cNvSpPr txBox="1"/>
          <p:nvPr/>
        </p:nvSpPr>
        <p:spPr>
          <a:xfrm>
            <a:off x="456566" y="156397"/>
            <a:ext cx="3475017" cy="5978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srgbClr val="262626"/>
                </a:solidFill>
                <a:latin typeface="微软雅黑" panose="020B0503020204020204" pitchFamily="34" charset="-122"/>
                <a:ea typeface="微软雅黑" panose="020B0503020204020204" pitchFamily="34" charset="-122"/>
              </a:rPr>
              <a:t>五、公平性</a:t>
            </a:r>
          </a:p>
        </p:txBody>
      </p:sp>
      <p:sp>
        <p:nvSpPr>
          <p:cNvPr id="69" name="文本框 1">
            <a:extLst>
              <a:ext uri="{FF2B5EF4-FFF2-40B4-BE49-F238E27FC236}">
                <a16:creationId xmlns:a16="http://schemas.microsoft.com/office/drawing/2014/main" id="{1CBA41DF-17E1-1D3A-CD85-56DAFBBAA4B9}"/>
              </a:ext>
            </a:extLst>
          </p:cNvPr>
          <p:cNvSpPr txBox="1"/>
          <p:nvPr/>
        </p:nvSpPr>
        <p:spPr>
          <a:xfrm>
            <a:off x="385247" y="694744"/>
            <a:ext cx="11421505" cy="5696964"/>
          </a:xfrm>
          <a:prstGeom prst="rect">
            <a:avLst/>
          </a:prstGeom>
          <a:noFill/>
        </p:spPr>
        <p:txBody>
          <a:bodyPr wrap="square" rtlCol="0" anchor="ctr" anchorCtr="0">
            <a:noAutofit/>
          </a:bodyPr>
          <a:lstStyle/>
          <a:p>
            <a:pPr marL="274320" marR="0" lvl="0" indent="-274320" defTabSz="914400" rtl="0" eaLnBrk="1" fontAlgn="base" latinLnBrk="0" hangingPunct="1">
              <a:lnSpc>
                <a:spcPct val="150000"/>
              </a:lnSpc>
              <a:spcBef>
                <a:spcPct val="0"/>
              </a:spcBef>
              <a:spcAft>
                <a:spcPct val="0"/>
              </a:spcAft>
              <a:buClrTx/>
              <a:buSzTx/>
              <a:buFont typeface="Wingdings" panose="05000000000000000000" pitchFamily="2" charset="2"/>
              <a:buChar char="n"/>
              <a:tabLst/>
              <a:defRPr/>
            </a:pPr>
            <a:r>
              <a:rPr lang="zh-CN" altLang="en-US" b="1" dirty="0">
                <a:solidFill>
                  <a:srgbClr val="EA5404"/>
                </a:solidFill>
                <a:latin typeface="微软雅黑" panose="020B0503020204020204" pitchFamily="34" charset="-122"/>
                <a:ea typeface="微软雅黑" panose="020B0503020204020204" pitchFamily="34" charset="-122"/>
              </a:rPr>
              <a:t>填补国内长效促红素的空白</a:t>
            </a:r>
            <a:endParaRPr lang="en-US" altLang="zh-CN" sz="1400" baseline="30000" dirty="0">
              <a:solidFill>
                <a:srgbClr val="262626"/>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保基本：血透贫血患者人数庞大</a:t>
            </a:r>
            <a:r>
              <a:rPr lang="en-US" altLang="zh-CN" sz="1400" baseline="30000" dirty="0">
                <a:solidFill>
                  <a:srgbClr val="262626"/>
                </a:solidFill>
                <a:latin typeface="微软雅黑" panose="020B0503020204020204" pitchFamily="34" charset="-122"/>
                <a:ea typeface="微软雅黑" panose="020B0503020204020204" pitchFamily="34" charset="-122"/>
              </a:rPr>
              <a:t>1,2</a:t>
            </a:r>
            <a:r>
              <a:rPr lang="zh-CN" altLang="en-US" sz="1400" dirty="0">
                <a:solidFill>
                  <a:srgbClr val="262626"/>
                </a:solidFill>
                <a:latin typeface="微软雅黑" panose="020B0503020204020204" pitchFamily="34" charset="-122"/>
                <a:ea typeface="微软雅黑" panose="020B0503020204020204" pitchFamily="34" charset="-122"/>
              </a:rPr>
              <a:t>，治疗周期长，属于重大公共卫生事件。</a:t>
            </a:r>
            <a:endParaRPr lang="en-US" altLang="zh-CN" sz="1400" dirty="0">
              <a:solidFill>
                <a:srgbClr val="262626"/>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肾性贫血发病机理和诊断标准明确，卫健委肾病专业医疗质量控制指标中有明确目标</a:t>
            </a:r>
            <a:r>
              <a:rPr lang="en-US" altLang="zh-CN" sz="1400" baseline="30000" dirty="0">
                <a:solidFill>
                  <a:srgbClr val="262626"/>
                </a:solidFill>
                <a:latin typeface="微软雅黑" panose="020B0503020204020204" pitchFamily="34" charset="-122"/>
                <a:ea typeface="微软雅黑" panose="020B0503020204020204" pitchFamily="34" charset="-122"/>
              </a:rPr>
              <a:t>3</a:t>
            </a:r>
            <a:r>
              <a:rPr lang="zh-CN" altLang="en-US" sz="1400" dirty="0">
                <a:solidFill>
                  <a:srgbClr val="262626"/>
                </a:solidFill>
                <a:latin typeface="微软雅黑" panose="020B0503020204020204" pitchFamily="34" charset="-122"/>
                <a:ea typeface="微软雅黑" panose="020B0503020204020204" pitchFamily="34" charset="-122"/>
              </a:rPr>
              <a:t>。长效促红素是国内外指南推荐的肾性贫血优选治疗药物</a:t>
            </a:r>
            <a:r>
              <a:rPr lang="en-US" altLang="zh-CN" sz="1400" baseline="30000" dirty="0">
                <a:solidFill>
                  <a:srgbClr val="262626"/>
                </a:solidFill>
                <a:latin typeface="微软雅黑" panose="020B0503020204020204" pitchFamily="34" charset="-122"/>
                <a:ea typeface="微软雅黑" panose="020B0503020204020204" pitchFamily="34" charset="-122"/>
              </a:rPr>
              <a:t>2,4</a:t>
            </a:r>
            <a:r>
              <a:rPr lang="zh-CN" altLang="en-US" sz="1400" dirty="0">
                <a:solidFill>
                  <a:srgbClr val="262626"/>
                </a:solidFill>
                <a:latin typeface="微软雅黑" panose="020B0503020204020204" pitchFamily="34" charset="-122"/>
                <a:ea typeface="微软雅黑" panose="020B0503020204020204" pitchFamily="34" charset="-122"/>
              </a:rPr>
              <a:t>，但目前我国医保药品目录内</a:t>
            </a:r>
            <a:r>
              <a:rPr lang="zh-CN" altLang="en-US" sz="1400" dirty="0">
                <a:solidFill>
                  <a:srgbClr val="EA5404"/>
                </a:solidFill>
                <a:latin typeface="微软雅黑" panose="020B0503020204020204" pitchFamily="34" charset="-122"/>
                <a:ea typeface="微软雅黑" panose="020B0503020204020204" pitchFamily="34" charset="-122"/>
              </a:rPr>
              <a:t>尚无长效促红素制剂</a:t>
            </a:r>
            <a:r>
              <a:rPr lang="zh-CN" altLang="en-US" sz="1400" dirty="0">
                <a:solidFill>
                  <a:srgbClr val="262626"/>
                </a:solidFill>
                <a:latin typeface="微软雅黑" panose="020B0503020204020204" pitchFamily="34" charset="-122"/>
                <a:ea typeface="微软雅黑" panose="020B0503020204020204" pitchFamily="34" charset="-122"/>
              </a:rPr>
              <a:t>。</a:t>
            </a:r>
            <a:endParaRPr lang="en-US" altLang="zh-CN" sz="1400" dirty="0">
              <a:solidFill>
                <a:srgbClr val="262626"/>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达依泊汀</a:t>
            </a:r>
            <a:r>
              <a:rPr lang="en-US" altLang="zh-CN" sz="1400" dirty="0">
                <a:solidFill>
                  <a:srgbClr val="262626"/>
                </a:solidFill>
                <a:latin typeface="微软雅黑" panose="020B0503020204020204" pitchFamily="34" charset="-122"/>
                <a:ea typeface="微软雅黑" panose="020B0503020204020204" pitchFamily="34" charset="-122"/>
              </a:rPr>
              <a:t>α</a:t>
            </a:r>
            <a:r>
              <a:rPr lang="zh-CN" altLang="en-US" sz="1400" dirty="0">
                <a:solidFill>
                  <a:srgbClr val="262626"/>
                </a:solidFill>
                <a:latin typeface="微软雅黑" panose="020B0503020204020204" pitchFamily="34" charset="-122"/>
                <a:ea typeface="微软雅黑" panose="020B0503020204020204" pitchFamily="34" charset="-122"/>
              </a:rPr>
              <a:t>疗效、安全性明确，长期临床应用循证充分，可有效</a:t>
            </a:r>
            <a:r>
              <a:rPr lang="zh-CN" altLang="en-US" sz="1400" dirty="0">
                <a:solidFill>
                  <a:srgbClr val="EA5404"/>
                </a:solidFill>
                <a:latin typeface="微软雅黑" panose="020B0503020204020204" pitchFamily="34" charset="-122"/>
                <a:ea typeface="微软雅黑" panose="020B0503020204020204" pitchFamily="34" charset="-122"/>
              </a:rPr>
              <a:t>弥补现有治疗方案的不足</a:t>
            </a:r>
            <a:r>
              <a:rPr lang="zh-CN" altLang="en-US" sz="1400" dirty="0">
                <a:solidFill>
                  <a:srgbClr val="262626"/>
                </a:solidFill>
                <a:latin typeface="微软雅黑" panose="020B0503020204020204" pitchFamily="34" charset="-122"/>
                <a:ea typeface="微软雅黑" panose="020B0503020204020204" pitchFamily="34" charset="-122"/>
              </a:rPr>
              <a:t>，</a:t>
            </a:r>
            <a:r>
              <a:rPr lang="zh-CN" altLang="en-US" sz="1400" dirty="0">
                <a:solidFill>
                  <a:srgbClr val="EA5404"/>
                </a:solidFill>
                <a:latin typeface="微软雅黑" panose="020B0503020204020204" pitchFamily="34" charset="-122"/>
                <a:ea typeface="微软雅黑" panose="020B0503020204020204" pitchFamily="34" charset="-122"/>
              </a:rPr>
              <a:t>提升肾性贫血治疗达标率</a:t>
            </a:r>
            <a:r>
              <a:rPr lang="zh-CN" altLang="en-US" sz="1400" dirty="0">
                <a:solidFill>
                  <a:srgbClr val="262626"/>
                </a:solidFill>
                <a:latin typeface="微软雅黑" panose="020B0503020204020204" pitchFamily="34" charset="-122"/>
                <a:ea typeface="微软雅黑" panose="020B0503020204020204" pitchFamily="34" charset="-122"/>
              </a:rPr>
              <a:t>的同时</a:t>
            </a:r>
            <a:r>
              <a:rPr lang="zh-CN" altLang="en-US" sz="1400" dirty="0">
                <a:solidFill>
                  <a:srgbClr val="EA5404"/>
                </a:solidFill>
                <a:latin typeface="微软雅黑" panose="020B0503020204020204" pitchFamily="34" charset="-122"/>
                <a:ea typeface="微软雅黑" panose="020B0503020204020204" pitchFamily="34" charset="-122"/>
              </a:rPr>
              <a:t>节约医保基金费用</a:t>
            </a:r>
            <a:r>
              <a:rPr lang="zh-CN" altLang="en-US" sz="1400" dirty="0">
                <a:solidFill>
                  <a:srgbClr val="262626"/>
                </a:solidFill>
                <a:latin typeface="微软雅黑" panose="020B0503020204020204" pitchFamily="34" charset="-122"/>
                <a:ea typeface="微软雅黑" panose="020B0503020204020204" pitchFamily="34" charset="-122"/>
              </a:rPr>
              <a:t>。</a:t>
            </a:r>
            <a:endParaRPr lang="en-US" altLang="zh-CN" sz="1400" dirty="0">
              <a:solidFill>
                <a:srgbClr val="262626"/>
              </a:solidFill>
              <a:latin typeface="微软雅黑" panose="020B0503020204020204" pitchFamily="34" charset="-122"/>
              <a:ea typeface="微软雅黑" panose="020B0503020204020204" pitchFamily="34" charset="-122"/>
            </a:endParaRPr>
          </a:p>
          <a:p>
            <a:pPr marL="274320" indent="-274320" fontAlgn="base">
              <a:lnSpc>
                <a:spcPct val="150000"/>
              </a:lnSpc>
              <a:spcBef>
                <a:spcPct val="0"/>
              </a:spcBef>
              <a:spcAft>
                <a:spcPct val="0"/>
              </a:spcAft>
              <a:buFont typeface="Wingdings" panose="05000000000000000000" pitchFamily="2" charset="2"/>
              <a:buChar char="n"/>
              <a:defRPr/>
            </a:pPr>
            <a:r>
              <a:rPr lang="zh-CN" altLang="en-US" b="1" dirty="0">
                <a:solidFill>
                  <a:srgbClr val="EA5404"/>
                </a:solidFill>
                <a:latin typeface="微软雅黑" panose="020B0503020204020204" pitchFamily="34" charset="-122"/>
                <a:ea typeface="微软雅黑" panose="020B0503020204020204" pitchFamily="34" charset="-122"/>
              </a:rPr>
              <a:t>提高患者依从性，降低临床管理难度</a:t>
            </a:r>
            <a:endParaRPr lang="en-US" altLang="zh-CN" b="1" dirty="0">
              <a:solidFill>
                <a:srgbClr val="EA5404"/>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目前我国医保目录内肾性贫血治疗药物只有缺氧诱导因子脯氨酰羟化酶抑制剂（罗沙司他胶囊）和短效促红素。</a:t>
            </a:r>
            <a:endParaRPr lang="en-US" altLang="zh-CN" sz="1400" dirty="0">
              <a:solidFill>
                <a:srgbClr val="262626"/>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罗沙司他胶囊口服每周三次</a:t>
            </a:r>
            <a:r>
              <a:rPr lang="en-US" altLang="zh-CN" sz="1400" baseline="30000" dirty="0">
                <a:solidFill>
                  <a:srgbClr val="262626"/>
                </a:solidFill>
                <a:latin typeface="微软雅黑" panose="020B0503020204020204" pitchFamily="34" charset="-122"/>
                <a:ea typeface="微软雅黑" panose="020B0503020204020204" pitchFamily="34" charset="-122"/>
              </a:rPr>
              <a:t>5</a:t>
            </a:r>
            <a:r>
              <a:rPr lang="zh-CN" altLang="en-US" sz="1400" dirty="0">
                <a:solidFill>
                  <a:srgbClr val="262626"/>
                </a:solidFill>
                <a:latin typeface="微软雅黑" panose="020B0503020204020204" pitchFamily="34" charset="-122"/>
                <a:ea typeface="微软雅黑" panose="020B0503020204020204" pitchFamily="34" charset="-122"/>
              </a:rPr>
              <a:t>，对于已经服用很多药物的透析患者是极大的口服药负担。</a:t>
            </a:r>
            <a:endParaRPr lang="en-US" altLang="zh-CN" sz="1400" baseline="30000" dirty="0">
              <a:solidFill>
                <a:srgbClr val="262626"/>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大剂量（＞</a:t>
            </a:r>
            <a:r>
              <a:rPr lang="en-US" altLang="zh-CN" sz="1400" dirty="0">
                <a:solidFill>
                  <a:srgbClr val="262626"/>
                </a:solidFill>
                <a:latin typeface="微软雅黑" panose="020B0503020204020204" pitchFamily="34" charset="-122"/>
                <a:ea typeface="微软雅黑" panose="020B0503020204020204" pitchFamily="34" charset="-122"/>
              </a:rPr>
              <a:t>10000 IU/</a:t>
            </a:r>
            <a:r>
              <a:rPr lang="zh-CN" altLang="en-US" sz="1400" dirty="0">
                <a:solidFill>
                  <a:srgbClr val="262626"/>
                </a:solidFill>
                <a:latin typeface="微软雅黑" panose="020B0503020204020204" pitchFamily="34" charset="-122"/>
                <a:ea typeface="微软雅黑" panose="020B0503020204020204" pitchFamily="34" charset="-122"/>
              </a:rPr>
              <a:t>周）短效促红素会显著增加患者血红蛋白波动、血压波动，大幅增加患者全因死亡风险</a:t>
            </a:r>
            <a:r>
              <a:rPr lang="en-US" altLang="zh-CN" sz="1400" baseline="30000" dirty="0">
                <a:solidFill>
                  <a:srgbClr val="262626"/>
                </a:solidFill>
                <a:latin typeface="微软雅黑" panose="020B0503020204020204" pitchFamily="34" charset="-122"/>
                <a:ea typeface="微软雅黑" panose="020B0503020204020204" pitchFamily="34" charset="-122"/>
              </a:rPr>
              <a:t>6</a:t>
            </a:r>
            <a:r>
              <a:rPr lang="zh-CN" altLang="en-US" sz="1400" dirty="0">
                <a:solidFill>
                  <a:srgbClr val="262626"/>
                </a:solidFill>
                <a:latin typeface="微软雅黑" panose="020B0503020204020204" pitchFamily="34" charset="-122"/>
                <a:ea typeface="微软雅黑" panose="020B0503020204020204" pitchFamily="34" charset="-122"/>
              </a:rPr>
              <a:t>。</a:t>
            </a:r>
            <a:endParaRPr lang="en-US" altLang="zh-CN" sz="1400" baseline="30000" dirty="0">
              <a:solidFill>
                <a:srgbClr val="262626"/>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达依泊汀</a:t>
            </a:r>
            <a:r>
              <a:rPr lang="en-US" altLang="zh-CN" sz="1400" dirty="0">
                <a:solidFill>
                  <a:srgbClr val="262626"/>
                </a:solidFill>
                <a:latin typeface="微软雅黑" panose="020B0503020204020204" pitchFamily="34" charset="-122"/>
                <a:ea typeface="微软雅黑" panose="020B0503020204020204" pitchFamily="34" charset="-122"/>
              </a:rPr>
              <a:t>α</a:t>
            </a:r>
            <a:r>
              <a:rPr lang="zh-CN" altLang="en-US" sz="1400" dirty="0">
                <a:solidFill>
                  <a:srgbClr val="262626"/>
                </a:solidFill>
                <a:latin typeface="微软雅黑" panose="020B0503020204020204" pitchFamily="34" charset="-122"/>
                <a:ea typeface="微软雅黑" panose="020B0503020204020204" pitchFamily="34" charset="-122"/>
              </a:rPr>
              <a:t>在中国适应症明确，大部分患者在血透中心集中管理、集中给药，</a:t>
            </a:r>
            <a:r>
              <a:rPr lang="zh-CN" altLang="en-US" sz="1400" dirty="0">
                <a:solidFill>
                  <a:srgbClr val="EA5404"/>
                </a:solidFill>
                <a:latin typeface="微软雅黑" panose="020B0503020204020204" pitchFamily="34" charset="-122"/>
                <a:ea typeface="微软雅黑" panose="020B0503020204020204" pitchFamily="34" charset="-122"/>
              </a:rPr>
              <a:t>无超适应症使用风险</a:t>
            </a:r>
            <a:r>
              <a:rPr lang="zh-CN" altLang="en-US" sz="1400" dirty="0">
                <a:solidFill>
                  <a:srgbClr val="262626"/>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方便临床统筹管理</a:t>
            </a:r>
            <a:r>
              <a:rPr lang="zh-CN" altLang="en-US" sz="1400" dirty="0">
                <a:solidFill>
                  <a:srgbClr val="262626"/>
                </a:solidFill>
                <a:latin typeface="微软雅黑" panose="020B0503020204020204" pitchFamily="34" charset="-122"/>
                <a:ea typeface="微软雅黑" panose="020B0503020204020204" pitchFamily="34" charset="-122"/>
              </a:rPr>
              <a:t>。</a:t>
            </a:r>
            <a:endParaRPr lang="en-US" altLang="zh-CN" sz="1400" baseline="30000" dirty="0">
              <a:solidFill>
                <a:srgbClr val="262626"/>
              </a:solidFill>
              <a:latin typeface="微软雅黑" panose="020B0503020204020204" pitchFamily="34" charset="-122"/>
              <a:ea typeface="微软雅黑" panose="020B0503020204020204" pitchFamily="34" charset="-122"/>
            </a:endParaRPr>
          </a:p>
          <a:p>
            <a:pPr marL="274320" indent="-274320" fontAlgn="base">
              <a:lnSpc>
                <a:spcPct val="150000"/>
              </a:lnSpc>
              <a:spcBef>
                <a:spcPct val="0"/>
              </a:spcBef>
              <a:spcAft>
                <a:spcPct val="0"/>
              </a:spcAft>
              <a:buFont typeface="Wingdings" panose="05000000000000000000" pitchFamily="2" charset="2"/>
              <a:buChar char="n"/>
              <a:defRPr/>
            </a:pPr>
            <a:r>
              <a:rPr lang="zh-CN" altLang="en-US" b="1" dirty="0">
                <a:solidFill>
                  <a:srgbClr val="EA5404"/>
                </a:solidFill>
                <a:latin typeface="微软雅黑" panose="020B0503020204020204" pitchFamily="34" charset="-122"/>
                <a:ea typeface="微软雅黑" panose="020B0503020204020204" pitchFamily="34" charset="-122"/>
              </a:rPr>
              <a:t>创新优选，助力中国肾性贫血治疗达标</a:t>
            </a:r>
            <a:endParaRPr lang="en-US" altLang="zh-CN" b="1" dirty="0">
              <a:solidFill>
                <a:srgbClr val="EA5404"/>
              </a:solidFill>
              <a:latin typeface="微软雅黑" panose="020B0503020204020204" pitchFamily="34" charset="-122"/>
              <a:ea typeface="微软雅黑" panose="020B0503020204020204" pitchFamily="34" charset="-122"/>
            </a:endParaRPr>
          </a:p>
          <a:p>
            <a:pPr marL="274320" lvl="1" indent="-274320" fontAlgn="base">
              <a:lnSpc>
                <a:spcPct val="150000"/>
              </a:lnSpc>
              <a:spcBef>
                <a:spcPct val="0"/>
              </a:spcBef>
              <a:spcAft>
                <a:spcPct val="0"/>
              </a:spcAft>
              <a:buFont typeface="Arial" panose="020B0604020202020204" pitchFamily="34" charset="0"/>
              <a:buChar char="•"/>
              <a:defRPr/>
            </a:pPr>
            <a:r>
              <a:rPr lang="zh-CN" altLang="en-US" sz="1400" dirty="0">
                <a:solidFill>
                  <a:srgbClr val="262626"/>
                </a:solidFill>
                <a:latin typeface="微软雅黑" panose="020B0503020204020204" pitchFamily="34" charset="-122"/>
                <a:ea typeface="微软雅黑" panose="020B0503020204020204" pitchFamily="34" charset="-122"/>
              </a:rPr>
              <a:t>达依泊汀</a:t>
            </a:r>
            <a:r>
              <a:rPr lang="en-US" altLang="zh-CN" sz="1400" dirty="0">
                <a:solidFill>
                  <a:srgbClr val="262626"/>
                </a:solidFill>
                <a:latin typeface="微软雅黑" panose="020B0503020204020204" pitchFamily="34" charset="-122"/>
                <a:ea typeface="微软雅黑" panose="020B0503020204020204" pitchFamily="34" charset="-122"/>
              </a:rPr>
              <a:t>α</a:t>
            </a:r>
            <a:r>
              <a:rPr lang="zh-CN" altLang="en-US" sz="1400" dirty="0">
                <a:solidFill>
                  <a:srgbClr val="262626"/>
                </a:solidFill>
                <a:latin typeface="微软雅黑" panose="020B0503020204020204" pitchFamily="34" charset="-122"/>
                <a:ea typeface="微软雅黑" panose="020B0503020204020204" pitchFamily="34" charset="-122"/>
              </a:rPr>
              <a:t>是</a:t>
            </a:r>
            <a:r>
              <a:rPr lang="zh-CN" altLang="en-US" sz="1400" dirty="0">
                <a:solidFill>
                  <a:srgbClr val="EA5404"/>
                </a:solidFill>
                <a:latin typeface="微软雅黑" panose="020B0503020204020204" pitchFamily="34" charset="-122"/>
                <a:ea typeface="微软雅黑" panose="020B0503020204020204" pitchFamily="34" charset="-122"/>
              </a:rPr>
              <a:t>全球首个</a:t>
            </a:r>
            <a:r>
              <a:rPr lang="zh-CN" altLang="en-US" sz="1400" dirty="0">
                <a:solidFill>
                  <a:srgbClr val="262626"/>
                </a:solidFill>
                <a:latin typeface="微软雅黑" panose="020B0503020204020204" pitchFamily="34" charset="-122"/>
                <a:ea typeface="微软雅黑" panose="020B0503020204020204" pitchFamily="34" charset="-122"/>
              </a:rPr>
              <a:t>长效促红素制剂</a:t>
            </a:r>
            <a:r>
              <a:rPr lang="en-US" altLang="zh-CN" sz="1400" baseline="30000" dirty="0">
                <a:solidFill>
                  <a:srgbClr val="262626"/>
                </a:solidFill>
                <a:latin typeface="微软雅黑" panose="020B0503020204020204" pitchFamily="34" charset="-122"/>
                <a:ea typeface="微软雅黑" panose="020B0503020204020204" pitchFamily="34" charset="-122"/>
              </a:rPr>
              <a:t>7</a:t>
            </a:r>
            <a:r>
              <a:rPr lang="zh-CN" altLang="en-US" sz="1400" dirty="0">
                <a:solidFill>
                  <a:srgbClr val="262626"/>
                </a:solidFill>
                <a:latin typeface="微软雅黑" panose="020B0503020204020204" pitchFamily="34" charset="-122"/>
                <a:ea typeface="微软雅黑" panose="020B0503020204020204" pitchFamily="34" charset="-122"/>
              </a:rPr>
              <a:t>，也是</a:t>
            </a:r>
            <a:r>
              <a:rPr lang="zh-CN" altLang="en-US" sz="1400" dirty="0">
                <a:solidFill>
                  <a:srgbClr val="EA5404"/>
                </a:solidFill>
                <a:latin typeface="微软雅黑" panose="020B0503020204020204" pitchFamily="34" charset="-122"/>
                <a:ea typeface="微软雅黑" panose="020B0503020204020204" pitchFamily="34" charset="-122"/>
              </a:rPr>
              <a:t>我国首个</a:t>
            </a:r>
            <a:r>
              <a:rPr lang="zh-CN" altLang="en-US" sz="1400" dirty="0">
                <a:solidFill>
                  <a:srgbClr val="262626"/>
                </a:solidFill>
                <a:latin typeface="微软雅黑" panose="020B0503020204020204" pitchFamily="34" charset="-122"/>
                <a:ea typeface="微软雅黑" panose="020B0503020204020204" pitchFamily="34" charset="-122"/>
              </a:rPr>
              <a:t>上市的长效促红素制剂，是国内外权威指南推荐优选治疗药物。在英国、法国、日本等发达国家，以及我国港台地区均为肾性贫血治疗的</a:t>
            </a:r>
            <a:r>
              <a:rPr lang="zh-CN" altLang="en-US" sz="1400" dirty="0">
                <a:solidFill>
                  <a:srgbClr val="EA5404"/>
                </a:solidFill>
                <a:latin typeface="微软雅黑" panose="020B0503020204020204" pitchFamily="34" charset="-122"/>
                <a:ea typeface="微软雅黑" panose="020B0503020204020204" pitchFamily="34" charset="-122"/>
              </a:rPr>
              <a:t>首选药物</a:t>
            </a:r>
            <a:r>
              <a:rPr lang="en-US" altLang="zh-CN" sz="1400" baseline="30000" dirty="0">
                <a:solidFill>
                  <a:srgbClr val="262626"/>
                </a:solidFill>
                <a:latin typeface="微软雅黑" panose="020B0503020204020204" pitchFamily="34" charset="-122"/>
                <a:ea typeface="微软雅黑" panose="020B0503020204020204" pitchFamily="34" charset="-122"/>
              </a:rPr>
              <a:t>7,8</a:t>
            </a:r>
            <a:r>
              <a:rPr lang="zh-CN" altLang="en-US" sz="1400" dirty="0">
                <a:solidFill>
                  <a:srgbClr val="262626"/>
                </a:solidFill>
                <a:latin typeface="微软雅黑" panose="020B0503020204020204" pitchFamily="34" charset="-122"/>
                <a:ea typeface="微软雅黑" panose="020B0503020204020204" pitchFamily="34" charset="-122"/>
              </a:rPr>
              <a:t>。</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70" name="文本框 15">
            <a:extLst>
              <a:ext uri="{FF2B5EF4-FFF2-40B4-BE49-F238E27FC236}">
                <a16:creationId xmlns:a16="http://schemas.microsoft.com/office/drawing/2014/main" id="{8BFA6EB3-214C-D692-9A9B-97CC4769E3F1}"/>
              </a:ext>
            </a:extLst>
          </p:cNvPr>
          <p:cNvSpPr txBox="1">
            <a:spLocks noChangeArrowheads="1"/>
          </p:cNvSpPr>
          <p:nvPr/>
        </p:nvSpPr>
        <p:spPr bwMode="auto">
          <a:xfrm>
            <a:off x="9990045" y="6160353"/>
            <a:ext cx="2170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5. </a:t>
            </a:r>
            <a:r>
              <a:rPr lang="zh-CN" altLang="en-US" sz="700" dirty="0">
                <a:solidFill>
                  <a:schemeClr val="tx1">
                    <a:lumMod val="75000"/>
                    <a:lumOff val="25000"/>
                  </a:schemeClr>
                </a:solidFill>
                <a:latin typeface="微软雅黑 Light" panose="020B0502040204020203" pitchFamily="34" charset="-122"/>
                <a:ea typeface="微软雅黑 Light" panose="020B0502040204020203" pitchFamily="34" charset="-122"/>
              </a:rPr>
              <a:t>罗沙司他胶囊说明书</a:t>
            </a:r>
            <a:endPar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fr-FR"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6. Blood </a:t>
            </a:r>
            <a:r>
              <a:rPr lang="fr-FR" altLang="zh-CN" sz="700" dirty="0" err="1">
                <a:solidFill>
                  <a:schemeClr val="tx1">
                    <a:lumMod val="75000"/>
                    <a:lumOff val="25000"/>
                  </a:schemeClr>
                </a:solidFill>
                <a:latin typeface="微软雅黑 Light" panose="020B0502040204020203" pitchFamily="34" charset="-122"/>
                <a:ea typeface="微软雅黑 Light" panose="020B0502040204020203" pitchFamily="34" charset="-122"/>
              </a:rPr>
              <a:t>Purif</a:t>
            </a:r>
            <a:r>
              <a:rPr lang="fr-FR"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 2022;51(2):171-181.</a:t>
            </a:r>
            <a:endPar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7. Chinese Journal of New Drugs 2020, 29 (10)</a:t>
            </a:r>
          </a:p>
          <a:p>
            <a:pPr marL="0" indent="0">
              <a:spcBef>
                <a:spcPct val="0"/>
              </a:spcBef>
            </a:pPr>
            <a:r>
              <a:rPr lang="fr-FR"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8. </a:t>
            </a:r>
            <a:r>
              <a:rPr lang="fr-FR" altLang="zh-CN" sz="700" dirty="0" err="1">
                <a:solidFill>
                  <a:schemeClr val="tx1">
                    <a:lumMod val="75000"/>
                    <a:lumOff val="25000"/>
                  </a:schemeClr>
                </a:solidFill>
                <a:latin typeface="微软雅黑 Light" panose="020B0502040204020203" pitchFamily="34" charset="-122"/>
                <a:ea typeface="微软雅黑 Light" panose="020B0502040204020203" pitchFamily="34" charset="-122"/>
              </a:rPr>
              <a:t>Nephron</a:t>
            </a:r>
            <a:r>
              <a:rPr lang="fr-FR"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 2018;140:24–30</a:t>
            </a:r>
          </a:p>
        </p:txBody>
      </p:sp>
      <p:sp>
        <p:nvSpPr>
          <p:cNvPr id="7" name="文本框 15">
            <a:extLst>
              <a:ext uri="{FF2B5EF4-FFF2-40B4-BE49-F238E27FC236}">
                <a16:creationId xmlns:a16="http://schemas.microsoft.com/office/drawing/2014/main" id="{DCBA18A6-BC68-842B-6184-1A52E0AFD10D}"/>
              </a:ext>
            </a:extLst>
          </p:cNvPr>
          <p:cNvSpPr txBox="1">
            <a:spLocks noChangeArrowheads="1"/>
          </p:cNvSpPr>
          <p:nvPr/>
        </p:nvSpPr>
        <p:spPr bwMode="auto">
          <a:xfrm>
            <a:off x="6144119" y="6160353"/>
            <a:ext cx="384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spcBef>
                <a:spcPct val="0"/>
              </a:spcBef>
            </a:pP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1. </a:t>
            </a:r>
            <a:r>
              <a:rPr lang="zh-CN" altLang="en-US" sz="700" dirty="0">
                <a:solidFill>
                  <a:schemeClr val="tx1">
                    <a:lumMod val="75000"/>
                    <a:lumOff val="25000"/>
                  </a:schemeClr>
                </a:solidFill>
                <a:latin typeface="微软雅黑 Light" panose="020B0502040204020203" pitchFamily="34" charset="-122"/>
                <a:ea typeface="微软雅黑 Light" panose="020B0502040204020203" pitchFamily="34" charset="-122"/>
              </a:rPr>
              <a:t>中国透析登记数据（</a:t>
            </a: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2020</a:t>
            </a:r>
            <a:r>
              <a:rPr lang="zh-CN" altLang="en-US" sz="700" dirty="0">
                <a:solidFill>
                  <a:schemeClr val="tx1">
                    <a:lumMod val="75000"/>
                    <a:lumOff val="25000"/>
                  </a:schemeClr>
                </a:solidFill>
                <a:latin typeface="微软雅黑 Light" panose="020B0502040204020203" pitchFamily="34" charset="-122"/>
                <a:ea typeface="微软雅黑 Light" panose="020B0502040204020203" pitchFamily="34" charset="-122"/>
              </a:rPr>
              <a:t>年）</a:t>
            </a:r>
            <a:endPar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0" indent="0">
              <a:spcBef>
                <a:spcPct val="0"/>
              </a:spcBef>
            </a:pP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2. </a:t>
            </a:r>
            <a:r>
              <a:rPr lang="zh-CN" altLang="en-US" sz="700" dirty="0">
                <a:solidFill>
                  <a:schemeClr val="tx1">
                    <a:lumMod val="75000"/>
                    <a:lumOff val="25000"/>
                  </a:schemeClr>
                </a:solidFill>
                <a:latin typeface="微软雅黑 Light" panose="020B0502040204020203" pitchFamily="34" charset="-122"/>
                <a:ea typeface="微软雅黑 Light" panose="020B0502040204020203" pitchFamily="34" charset="-122"/>
              </a:rPr>
              <a:t>中国肾性贫血诊治临床实践指南</a:t>
            </a: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zh-CN" altLang="en-US" sz="700" dirty="0">
                <a:solidFill>
                  <a:schemeClr val="tx1">
                    <a:lumMod val="75000"/>
                    <a:lumOff val="25000"/>
                  </a:schemeClr>
                </a:solidFill>
                <a:latin typeface="微软雅黑 Light" panose="020B0502040204020203" pitchFamily="34" charset="-122"/>
                <a:ea typeface="微软雅黑 Light" panose="020B0502040204020203" pitchFamily="34" charset="-122"/>
              </a:rPr>
              <a:t> </a:t>
            </a:r>
            <a:r>
              <a:rPr lang="es-ES" altLang="zh-CN" sz="700" dirty="0" err="1">
                <a:solidFill>
                  <a:schemeClr val="tx1">
                    <a:lumMod val="75000"/>
                    <a:lumOff val="25000"/>
                  </a:schemeClr>
                </a:solidFill>
                <a:latin typeface="微软雅黑 Light" panose="020B0502040204020203" pitchFamily="34" charset="-122"/>
                <a:ea typeface="微软雅黑 Light" panose="020B0502040204020203" pitchFamily="34" charset="-122"/>
              </a:rPr>
              <a:t>Natl</a:t>
            </a:r>
            <a:r>
              <a:rPr lang="es-E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 </a:t>
            </a:r>
            <a:r>
              <a:rPr lang="es-ES" altLang="zh-CN" sz="700" dirty="0" err="1">
                <a:solidFill>
                  <a:schemeClr val="tx1">
                    <a:lumMod val="75000"/>
                    <a:lumOff val="25000"/>
                  </a:schemeClr>
                </a:solidFill>
                <a:latin typeface="微软雅黑 Light" panose="020B0502040204020203" pitchFamily="34" charset="-122"/>
                <a:ea typeface="微软雅黑 Light" panose="020B0502040204020203" pitchFamily="34" charset="-122"/>
              </a:rPr>
              <a:t>Med</a:t>
            </a:r>
            <a:r>
              <a:rPr lang="es-E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 J China, June 1, 2021, Vol. 101, No. 20</a:t>
            </a:r>
          </a:p>
          <a:p>
            <a:pPr marL="0" indent="0">
              <a:spcBef>
                <a:spcPct val="0"/>
              </a:spcBef>
            </a:pP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3. </a:t>
            </a:r>
            <a:r>
              <a:rPr lang="zh-CN" altLang="en-US" sz="700" dirty="0">
                <a:solidFill>
                  <a:schemeClr val="tx1">
                    <a:lumMod val="75000"/>
                    <a:lumOff val="25000"/>
                  </a:schemeClr>
                </a:solidFill>
                <a:latin typeface="微软雅黑 Light" panose="020B0502040204020203" pitchFamily="34" charset="-122"/>
                <a:ea typeface="微软雅黑 Light" panose="020B0502040204020203" pitchFamily="34" charset="-122"/>
              </a:rPr>
              <a:t>卫健委肾病专业医疗质量控制指标</a:t>
            </a: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(2020)</a:t>
            </a:r>
          </a:p>
          <a:p>
            <a:pPr marL="0" indent="0">
              <a:spcBef>
                <a:spcPct val="0"/>
              </a:spcBef>
            </a:pPr>
            <a:r>
              <a:rPr lang="en-US" altLang="zh-CN" sz="700" dirty="0">
                <a:solidFill>
                  <a:schemeClr val="tx1">
                    <a:lumMod val="75000"/>
                    <a:lumOff val="25000"/>
                  </a:schemeClr>
                </a:solidFill>
                <a:latin typeface="微软雅黑 Light" panose="020B0502040204020203" pitchFamily="34" charset="-122"/>
                <a:ea typeface="微软雅黑 Light" panose="020B0502040204020203" pitchFamily="34" charset="-122"/>
              </a:rPr>
              <a:t>4. KDIGO Clinical Practice Guideline Working Group. Kidney Int Suppl, 2012, 2: 279⁃335</a:t>
            </a:r>
          </a:p>
        </p:txBody>
      </p:sp>
      <p:pic>
        <p:nvPicPr>
          <p:cNvPr id="8" name="图片 7" descr="卡通画&#10;&#10;中度可信度描述已自动生成">
            <a:extLst>
              <a:ext uri="{FF2B5EF4-FFF2-40B4-BE49-F238E27FC236}">
                <a16:creationId xmlns:a16="http://schemas.microsoft.com/office/drawing/2014/main" id="{8A5DEA6C-D868-97D9-288A-2621B43B3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484" y="225431"/>
            <a:ext cx="2170324" cy="459807"/>
          </a:xfrm>
          <a:prstGeom prst="rect">
            <a:avLst/>
          </a:prstGeom>
        </p:spPr>
      </p:pic>
    </p:spTree>
    <p:extLst>
      <p:ext uri="{BB962C8B-B14F-4D97-AF65-F5344CB8AC3E}">
        <p14:creationId xmlns:p14="http://schemas.microsoft.com/office/powerpoint/2010/main" val="19893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559E6EDB-AE1A-7295-B400-EF880A826E6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FEBB33D-B9D6-83A1-5207-A55A15A50F5D}"/>
              </a:ext>
            </a:extLst>
          </p:cNvPr>
          <p:cNvSpPr txBox="1"/>
          <p:nvPr/>
        </p:nvSpPr>
        <p:spPr>
          <a:xfrm>
            <a:off x="6996701" y="2127250"/>
            <a:ext cx="5404207" cy="2603500"/>
          </a:xfrm>
          <a:prstGeom prst="rect">
            <a:avLst/>
          </a:prstGeom>
          <a:solidFill>
            <a:schemeClr val="bg1">
              <a:alpha val="75000"/>
            </a:schemeClr>
          </a:solidFill>
        </p:spPr>
        <p:txBody>
          <a:bodyPr wrap="square" lIns="457200" rIns="457200" anchor="ctr" anchorCtr="0">
            <a:noAutofit/>
          </a:bodyPr>
          <a:lstStyle/>
          <a:p>
            <a:pPr>
              <a:lnSpc>
                <a:spcPct val="100000"/>
              </a:lnSpc>
            </a:pPr>
            <a:r>
              <a:rPr lang="zh-CN" altLang="en-US" sz="5400" i="0" u="none" strike="noStrike" baseline="0" dirty="0">
                <a:solidFill>
                  <a:srgbClr val="EA5404"/>
                </a:solidFill>
                <a:latin typeface="微软雅黑" panose="020B0503020204020204" pitchFamily="34" charset="-122"/>
                <a:ea typeface="微软雅黑" panose="020B0503020204020204" pitchFamily="34" charset="-122"/>
              </a:rPr>
              <a:t>谢谢各位专家</a:t>
            </a:r>
            <a:endParaRPr lang="en-US" altLang="zh-CN" sz="4000" i="0" u="none" strike="noStrike" baseline="0" dirty="0">
              <a:solidFill>
                <a:srgbClr val="EA5404"/>
              </a:solidFill>
              <a:latin typeface="微软雅黑" panose="020B0503020204020204" pitchFamily="34" charset="-122"/>
              <a:ea typeface="微软雅黑" panose="020B0503020204020204" pitchFamily="34" charset="-122"/>
            </a:endParaRPr>
          </a:p>
        </p:txBody>
      </p:sp>
      <p:pic>
        <p:nvPicPr>
          <p:cNvPr id="8" name="Picture 7" descr="Logo&#10;&#10;Description automatically generated">
            <a:extLst>
              <a:ext uri="{FF2B5EF4-FFF2-40B4-BE49-F238E27FC236}">
                <a16:creationId xmlns:a16="http://schemas.microsoft.com/office/drawing/2014/main" id="{D9D9F88B-DA1C-FED3-D96C-BFABE98AD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954" y="5740400"/>
            <a:ext cx="2329346" cy="492553"/>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1EF918C6-6FBC-C075-4488-C024763CB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300" y="5946242"/>
            <a:ext cx="2311400" cy="822858"/>
          </a:xfrm>
          <a:prstGeom prst="rect">
            <a:avLst/>
          </a:prstGeom>
        </p:spPr>
      </p:pic>
    </p:spTree>
    <p:extLst>
      <p:ext uri="{BB962C8B-B14F-4D97-AF65-F5344CB8AC3E}">
        <p14:creationId xmlns:p14="http://schemas.microsoft.com/office/powerpoint/2010/main" val="19619380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6219</TotalTime>
  <Words>2639</Words>
  <Application>Microsoft Office PowerPoint</Application>
  <PresentationFormat>宽屏</PresentationFormat>
  <Paragraphs>161</Paragraphs>
  <Slides>9</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BlinkMacSystemFont</vt:lpstr>
      <vt:lpstr>等线</vt:lpstr>
      <vt:lpstr>等线 Light</vt:lpstr>
      <vt:lpstr>微软雅黑</vt:lpstr>
      <vt:lpstr>微软雅黑 Light</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柯骐 Qi Ke</dc:creator>
  <cp:lastModifiedBy>徐良 Liang Xu</cp:lastModifiedBy>
  <cp:revision>982</cp:revision>
  <dcterms:created xsi:type="dcterms:W3CDTF">2022-04-19T01:51:48Z</dcterms:created>
  <dcterms:modified xsi:type="dcterms:W3CDTF">2022-07-13T09:43:26Z</dcterms:modified>
</cp:coreProperties>
</file>