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7" r:id="rId4"/>
    <p:sldId id="258" r:id="rId5"/>
    <p:sldId id="259" r:id="rId7"/>
    <p:sldId id="260" r:id="rId8"/>
    <p:sldId id="261" r:id="rId9"/>
    <p:sldId id="263" r:id="rId10"/>
    <p:sldId id="264" r:id="rId11"/>
  </p:sldIdLst>
  <p:sldSz cx="12192000" cy="6858000" type="screen16x9"/>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FFFD"/>
    <a:srgbClr val="00F0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Objects="1">
      <p:cViewPr>
        <p:scale>
          <a:sx n="33" d="100"/>
          <a:sy n="33" d="100"/>
        </p:scale>
        <p:origin x="564" y="633"/>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4" name=""/>
        <p:cNvGrpSpPr/>
        <p:nvPr/>
      </p:nvGrpSpPr>
      <p:grpSpPr>
        <a:xfrm>
          <a:off x="0" y="0"/>
          <a:ext cx="0" cy="0"/>
          <a:chOff x="0" y="0"/>
          <a:chExt cx="0" cy="0"/>
        </a:xfrm>
      </p:grpSpPr>
      <p:sp>
        <p:nvSpPr>
          <p:cNvPr id="1048708" name="Rectangle 2"/>
          <p:cNvSpPr>
            <a:spLocks noGrp="1" noChangeArrowheads="1"/>
          </p:cNvSpPr>
          <p:nvPr>
            <p:ph type="hdr" sz="quarter"/>
          </p:nvPr>
        </p:nvSpPr>
        <p:spPr bwMode="auto">
          <a:xfrm>
            <a:off x="2" y="1"/>
            <a:ext cx="3076575" cy="512763"/>
          </a:xfrm>
          <a:prstGeom prst="rect">
            <a:avLst/>
          </a:prstGeom>
          <a:noFill/>
          <a:ln w="9525">
            <a:noFill/>
            <a:miter lim="800000"/>
          </a:ln>
          <a:effectLst/>
        </p:spPr>
        <p:txBody>
          <a:bodyPr vert="horz" wrap="square" lIns="91492" tIns="45745" rIns="91492" bIns="45745" numCol="1" anchor="t" anchorCtr="0" compatLnSpc="1"/>
          <a:lstStyle>
            <a:lvl1pPr algn="l">
              <a:defRPr sz="1100"/>
            </a:lvl1pPr>
          </a:lstStyle>
          <a:p>
            <a:endParaRPr lang="en-US"/>
          </a:p>
        </p:txBody>
      </p:sp>
      <p:sp>
        <p:nvSpPr>
          <p:cNvPr id="1048709" name="Rectangle 3"/>
          <p:cNvSpPr>
            <a:spLocks noGrp="1" noChangeArrowheads="1"/>
          </p:cNvSpPr>
          <p:nvPr>
            <p:ph type="dt" idx="1"/>
          </p:nvPr>
        </p:nvSpPr>
        <p:spPr bwMode="auto">
          <a:xfrm>
            <a:off x="4021139" y="1"/>
            <a:ext cx="3076575" cy="512763"/>
          </a:xfrm>
          <a:prstGeom prst="rect">
            <a:avLst/>
          </a:prstGeom>
          <a:noFill/>
          <a:ln w="9525">
            <a:noFill/>
            <a:miter lim="800000"/>
          </a:ln>
          <a:effectLst/>
        </p:spPr>
        <p:txBody>
          <a:bodyPr vert="horz" wrap="square" lIns="91492" tIns="45745" rIns="91492" bIns="45745" numCol="1" anchor="t" anchorCtr="0" compatLnSpc="1"/>
          <a:lstStyle>
            <a:lvl1pPr algn="r">
              <a:defRPr sz="1100"/>
            </a:lvl1pPr>
          </a:lstStyle>
          <a:p>
            <a:endParaRPr lang="en-US"/>
          </a:p>
        </p:txBody>
      </p:sp>
      <p:sp>
        <p:nvSpPr>
          <p:cNvPr id="104871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ln>
          <a:effectLst/>
        </p:spPr>
      </p:sp>
      <p:sp>
        <p:nvSpPr>
          <p:cNvPr id="1048711" name="Rectangle 5"/>
          <p:cNvSpPr>
            <a:spLocks noGrp="1" noChangeArrowheads="1"/>
          </p:cNvSpPr>
          <p:nvPr>
            <p:ph type="body" sz="quarter" idx="3"/>
          </p:nvPr>
        </p:nvSpPr>
        <p:spPr bwMode="auto">
          <a:xfrm>
            <a:off x="709614" y="4862514"/>
            <a:ext cx="5680075" cy="4605337"/>
          </a:xfrm>
          <a:prstGeom prst="rect">
            <a:avLst/>
          </a:prstGeom>
          <a:noFill/>
          <a:ln w="9525">
            <a:noFill/>
            <a:miter lim="800000"/>
          </a:ln>
          <a:effectLst/>
        </p:spPr>
        <p:txBody>
          <a:bodyPr vert="horz" wrap="square" lIns="91492" tIns="45745" rIns="91492" bIns="45745" numCol="1" anchor="t" anchorCtr="0" compatLnSpc="1"/>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48712" name="Rectangle 6"/>
          <p:cNvSpPr>
            <a:spLocks noGrp="1" noChangeArrowheads="1"/>
          </p:cNvSpPr>
          <p:nvPr>
            <p:ph type="ftr" sz="quarter" idx="4"/>
          </p:nvPr>
        </p:nvSpPr>
        <p:spPr bwMode="auto">
          <a:xfrm>
            <a:off x="2" y="9720264"/>
            <a:ext cx="3076575" cy="512762"/>
          </a:xfrm>
          <a:prstGeom prst="rect">
            <a:avLst/>
          </a:prstGeom>
          <a:noFill/>
          <a:ln w="9525">
            <a:noFill/>
            <a:miter lim="800000"/>
          </a:ln>
          <a:effectLst/>
        </p:spPr>
        <p:txBody>
          <a:bodyPr vert="horz" wrap="square" lIns="91492" tIns="45745" rIns="91492" bIns="45745" numCol="1" anchor="b" anchorCtr="0" compatLnSpc="1"/>
          <a:lstStyle>
            <a:lvl1pPr algn="l">
              <a:defRPr sz="1100"/>
            </a:lvl1pPr>
          </a:lstStyle>
          <a:p>
            <a:endParaRPr lang="en-US"/>
          </a:p>
        </p:txBody>
      </p:sp>
      <p:sp>
        <p:nvSpPr>
          <p:cNvPr id="1048713" name="Rectangle 7"/>
          <p:cNvSpPr>
            <a:spLocks noGrp="1" noChangeArrowheads="1"/>
          </p:cNvSpPr>
          <p:nvPr>
            <p:ph type="sldNum" sz="quarter" idx="5"/>
          </p:nvPr>
        </p:nvSpPr>
        <p:spPr bwMode="auto">
          <a:xfrm>
            <a:off x="4021139" y="9720264"/>
            <a:ext cx="3076575" cy="512762"/>
          </a:xfrm>
          <a:prstGeom prst="rect">
            <a:avLst/>
          </a:prstGeom>
          <a:noFill/>
          <a:ln w="9525">
            <a:noFill/>
            <a:miter lim="800000"/>
          </a:ln>
          <a:effectLst/>
        </p:spPr>
        <p:txBody>
          <a:bodyPr vert="horz" wrap="square" lIns="91492" tIns="45745" rIns="91492" bIns="45745" numCol="1" anchor="b" anchorCtr="0" compatLnSpc="1"/>
          <a:lstStyle>
            <a:lvl1pPr algn="r">
              <a:defRPr sz="1100"/>
            </a:lvl1pPr>
          </a:lstStyle>
          <a:p>
            <a:fld id="{A9A0EA98-5831-4853-B862-C702E6EB345C}"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714" name="文本占位符 1048713"/>
          <p:cNvSpPr>
            <a:spLocks noGrp="1"/>
          </p:cNvSpPr>
          <p:nvPr>
            <p:ph type="body"/>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715" name="文本占位符 1048714"/>
          <p:cNvSpPr>
            <a:spLocks noGrp="1"/>
          </p:cNvSpPr>
          <p:nvPr>
            <p:ph type="body"/>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716" name="文本占位符 1048715"/>
          <p:cNvSpPr>
            <a:spLocks noGrp="1"/>
          </p:cNvSpPr>
          <p:nvPr>
            <p:ph type="body"/>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717" name="文本占位符 1048716"/>
          <p:cNvSpPr>
            <a:spLocks noGrp="1"/>
          </p:cNvSpPr>
          <p:nvPr>
            <p:ph type="body"/>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719" name="文本占位符 1048718"/>
          <p:cNvSpPr>
            <a:spLocks noGrp="1"/>
          </p:cNvSpPr>
          <p:nvPr>
            <p:ph type="body"/>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22" name=""/>
        <p:cNvGrpSpPr/>
        <p:nvPr/>
      </p:nvGrpSpPr>
      <p:grpSpPr>
        <a:xfrm>
          <a:off x="0" y="0"/>
          <a:ext cx="0" cy="0"/>
          <a:chOff x="0" y="0"/>
          <a:chExt cx="0" cy="0"/>
        </a:xfrm>
      </p:grpSpPr>
      <p:sp>
        <p:nvSpPr>
          <p:cNvPr id="1048585" name="矩形 6"/>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86" name="矩形 7"/>
          <p:cNvSpPr/>
          <p:nvPr userDrawn="1"/>
        </p:nvSpPr>
        <p:spPr>
          <a:xfrm>
            <a:off x="3539716" y="728700"/>
            <a:ext cx="5112568" cy="579664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87" name="矩形 8"/>
          <p:cNvSpPr/>
          <p:nvPr userDrawn="1"/>
        </p:nvSpPr>
        <p:spPr>
          <a:xfrm>
            <a:off x="3809746" y="980728"/>
            <a:ext cx="4572508" cy="529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3145728" name="直接连接符 9"/>
          <p:cNvCxnSpPr/>
          <p:nvPr userDrawn="1"/>
        </p:nvCxnSpPr>
        <p:spPr>
          <a:xfrm>
            <a:off x="11496675" y="814842"/>
            <a:ext cx="695325"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59" name=""/>
        <p:cNvGrpSpPr/>
        <p:nvPr/>
      </p:nvGrpSpPr>
      <p:grpSpPr>
        <a:xfrm>
          <a:off x="0" y="0"/>
          <a:ext cx="0" cy="0"/>
          <a:chOff x="0" y="0"/>
          <a:chExt cx="0" cy="0"/>
        </a:xfrm>
      </p:grpSpPr>
      <p:sp>
        <p:nvSpPr>
          <p:cNvPr id="1048686" name="标题 1"/>
          <p:cNvSpPr>
            <a:spLocks noGrp="1"/>
          </p:cNvSpPr>
          <p:nvPr>
            <p:ph type="title"/>
          </p:nvPr>
        </p:nvSpPr>
        <p:spPr/>
        <p:txBody>
          <a:bodyPr/>
          <a:p>
            <a:r>
              <a:rPr lang="zh-CN" altLang="en-US"/>
              <a:t>单击此处编辑母版标题样式</a:t>
            </a:r>
            <a:endParaRPr lang="zh-CN" altLang="en-US"/>
          </a:p>
        </p:txBody>
      </p:sp>
      <p:sp>
        <p:nvSpPr>
          <p:cNvPr id="1048687" name="竖排文字占位符 2"/>
          <p:cNvSpPr>
            <a:spLocks noGrp="1"/>
          </p:cNvSpPr>
          <p:nvPr>
            <p:ph type="body" orient="vert" idx="1"/>
          </p:nvPr>
        </p:nvSpPr>
        <p:spPr/>
        <p:txBody>
          <a:bodyPr vert="eaVert"/>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688" name="日期占位符 3"/>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689" name="页脚占位符 4"/>
          <p:cNvSpPr>
            <a:spLocks noGrp="1"/>
          </p:cNvSpPr>
          <p:nvPr>
            <p:ph type="ftr" sz="quarter" idx="11"/>
          </p:nvPr>
        </p:nvSpPr>
        <p:spPr/>
        <p:txBody>
          <a:bodyPr/>
          <a:p>
            <a:endParaRPr lang="zh-CN" altLang="en-US"/>
          </a:p>
        </p:txBody>
      </p:sp>
      <p:sp>
        <p:nvSpPr>
          <p:cNvPr id="1048690" name="灯片编号占位符 5"/>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57" name=""/>
        <p:cNvGrpSpPr/>
        <p:nvPr/>
      </p:nvGrpSpPr>
      <p:grpSpPr>
        <a:xfrm>
          <a:off x="0" y="0"/>
          <a:ext cx="0" cy="0"/>
          <a:chOff x="0" y="0"/>
          <a:chExt cx="0" cy="0"/>
        </a:xfrm>
      </p:grpSpPr>
      <p:sp>
        <p:nvSpPr>
          <p:cNvPr id="1048675" name="竖排标题 1"/>
          <p:cNvSpPr>
            <a:spLocks noGrp="1"/>
          </p:cNvSpPr>
          <p:nvPr>
            <p:ph type="title" orient="vert"/>
          </p:nvPr>
        </p:nvSpPr>
        <p:spPr>
          <a:xfrm>
            <a:off x="8724900" y="365125"/>
            <a:ext cx="2628900" cy="5811838"/>
          </a:xfrm>
        </p:spPr>
        <p:txBody>
          <a:bodyPr vert="eaVert"/>
          <a:p>
            <a:r>
              <a:rPr lang="zh-CN" altLang="en-US"/>
              <a:t>单击此处编辑母版标题样式</a:t>
            </a:r>
            <a:endParaRPr lang="zh-CN" altLang="en-US"/>
          </a:p>
        </p:txBody>
      </p:sp>
      <p:sp>
        <p:nvSpPr>
          <p:cNvPr id="1048676" name="竖排文字占位符 2"/>
          <p:cNvSpPr>
            <a:spLocks noGrp="1"/>
          </p:cNvSpPr>
          <p:nvPr>
            <p:ph type="body" orient="vert" idx="1"/>
          </p:nvPr>
        </p:nvSpPr>
        <p:spPr>
          <a:xfrm>
            <a:off x="838200" y="365125"/>
            <a:ext cx="7734300" cy="5811838"/>
          </a:xfrm>
        </p:spPr>
        <p:txBody>
          <a:bodyPr vert="eaVert"/>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677" name="日期占位符 3"/>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678" name="页脚占位符 4"/>
          <p:cNvSpPr>
            <a:spLocks noGrp="1"/>
          </p:cNvSpPr>
          <p:nvPr>
            <p:ph type="ftr" sz="quarter" idx="11"/>
          </p:nvPr>
        </p:nvSpPr>
        <p:spPr/>
        <p:txBody>
          <a:bodyPr/>
          <a:p>
            <a:endParaRPr lang="zh-CN" altLang="en-US"/>
          </a:p>
        </p:txBody>
      </p:sp>
      <p:sp>
        <p:nvSpPr>
          <p:cNvPr id="1048679" name="灯片编号占位符 5"/>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24" name=""/>
        <p:cNvGrpSpPr/>
        <p:nvPr/>
      </p:nvGrpSpPr>
      <p:grpSpPr>
        <a:xfrm>
          <a:off x="0" y="0"/>
          <a:ext cx="0" cy="0"/>
          <a:chOff x="0" y="0"/>
          <a:chExt cx="0" cy="0"/>
        </a:xfrm>
      </p:grpSpPr>
      <p:sp>
        <p:nvSpPr>
          <p:cNvPr id="1048591" name="矩形 6"/>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92" name="任意多边形: 形状 7"/>
          <p:cNvSpPr/>
          <p:nvPr userDrawn="1"/>
        </p:nvSpPr>
        <p:spPr>
          <a:xfrm rot="16200000">
            <a:off x="815828" y="-123131"/>
            <a:ext cx="1368000" cy="2999656"/>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48593" name="文本框 10"/>
          <p:cNvSpPr txBox="1"/>
          <p:nvPr userDrawn="1"/>
        </p:nvSpPr>
        <p:spPr>
          <a:xfrm>
            <a:off x="767408" y="803354"/>
            <a:ext cx="2664296" cy="1149482"/>
          </a:xfrm>
          <a:prstGeom prst="rect">
            <a:avLst/>
          </a:prstGeom>
          <a:noFill/>
        </p:spPr>
        <p:txBody>
          <a:bodyPr wrap="square" rtlCol="0">
            <a:spAutoFit/>
          </a:bodyPr>
          <a:p>
            <a:pPr>
              <a:lnSpc>
                <a:spcPct val="110000"/>
              </a:lnSpc>
            </a:pPr>
            <a:r>
              <a:rPr lang="zh-CN" altLang="en-US" sz="4400" b="1">
                <a:solidFill>
                  <a:schemeClr val="bg1"/>
                </a:solidFill>
              </a:rPr>
              <a:t>目录</a:t>
            </a:r>
            <a:endParaRPr lang="en-US" altLang="zh-CN" sz="4400" b="1">
              <a:solidFill>
                <a:schemeClr val="bg1"/>
              </a:solidFill>
            </a:endParaRPr>
          </a:p>
          <a:p>
            <a:pPr>
              <a:lnSpc>
                <a:spcPct val="110000"/>
              </a:lnSpc>
            </a:pPr>
            <a:r>
              <a:rPr lang="en-US" altLang="zh-CN" sz="2000">
                <a:solidFill>
                  <a:schemeClr val="bg1"/>
                </a:solidFill>
              </a:rPr>
              <a:t>CONTENTS</a:t>
            </a:r>
            <a:endParaRPr lang="zh-CN" altLang="en-US" sz="200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44" name=""/>
        <p:cNvGrpSpPr/>
        <p:nvPr/>
      </p:nvGrpSpPr>
      <p:grpSpPr>
        <a:xfrm>
          <a:off x="0" y="0"/>
          <a:ext cx="0" cy="0"/>
          <a:chOff x="0" y="0"/>
          <a:chExt cx="0" cy="0"/>
        </a:xfrm>
      </p:grpSpPr>
      <p:sp>
        <p:nvSpPr>
          <p:cNvPr id="1048619" name="矩形 11"/>
          <p:cNvSpPr/>
          <p:nvPr userDrawn="1"/>
        </p:nvSpPr>
        <p:spPr>
          <a:xfrm>
            <a:off x="0" y="5732462"/>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20" name="矩形 10"/>
          <p:cNvSpPr/>
          <p:nvPr userDrawn="1"/>
        </p:nvSpPr>
        <p:spPr>
          <a:xfrm>
            <a:off x="0" y="1"/>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21" name="矩形 8"/>
          <p:cNvSpPr/>
          <p:nvPr userDrawn="1"/>
        </p:nvSpPr>
        <p:spPr>
          <a:xfrm>
            <a:off x="0" y="0"/>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22" name="矩形 9"/>
          <p:cNvSpPr/>
          <p:nvPr userDrawn="1"/>
        </p:nvSpPr>
        <p:spPr>
          <a:xfrm>
            <a:off x="0" y="6021388"/>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23" name="任意多边形: 形状 29"/>
          <p:cNvSpPr/>
          <p:nvPr userDrawn="1"/>
        </p:nvSpPr>
        <p:spPr>
          <a:xfrm>
            <a:off x="1451484" y="2"/>
            <a:ext cx="1368000" cy="2780927"/>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48624" name="文本占位符 18"/>
          <p:cNvSpPr>
            <a:spLocks noGrp="1"/>
          </p:cNvSpPr>
          <p:nvPr>
            <p:ph type="body" sz="quarter" idx="10" hasCustomPrompt="1"/>
          </p:nvPr>
        </p:nvSpPr>
        <p:spPr>
          <a:xfrm>
            <a:off x="1534208" y="1564482"/>
            <a:ext cx="1187450" cy="747897"/>
          </a:xfrm>
        </p:spPr>
        <p:txBody>
          <a:bodyPr lIns="0" tIns="0" rIns="0" bIns="0">
            <a:spAutoFit/>
          </a:bodyPr>
          <a:lstStyle>
            <a:lvl1pPr marL="0" indent="0" algn="ctr">
              <a:buNone/>
              <a:defRPr sz="5400" b="1">
                <a:solidFill>
                  <a:schemeClr val="bg1"/>
                </a:solidFill>
              </a:defRPr>
            </a:lvl1pPr>
          </a:lstStyle>
          <a:p>
            <a:pPr lvl="0"/>
            <a:r>
              <a:rPr lang="en-US" altLang="zh-CN"/>
              <a:t>01</a:t>
            </a:r>
            <a:endParaRPr lang="zh-CN" altLang="en-US"/>
          </a:p>
        </p:txBody>
      </p:sp>
      <p:sp>
        <p:nvSpPr>
          <p:cNvPr id="1048625" name="文本占位符 18"/>
          <p:cNvSpPr>
            <a:spLocks noGrp="1"/>
          </p:cNvSpPr>
          <p:nvPr>
            <p:ph type="body" sz="quarter" idx="11" hasCustomPrompt="1"/>
          </p:nvPr>
        </p:nvSpPr>
        <p:spPr>
          <a:xfrm>
            <a:off x="1451484" y="3137724"/>
            <a:ext cx="3008387" cy="470898"/>
          </a:xfrm>
        </p:spPr>
        <p:txBody>
          <a:bodyPr wrap="square" lIns="0" tIns="0" rIns="0" bIns="0">
            <a:spAutoFit/>
          </a:bodyPr>
          <a:lstStyle>
            <a:lvl1pPr marL="0" indent="0" algn="l">
              <a:buNone/>
              <a:defRPr sz="3400" b="0">
                <a:solidFill>
                  <a:schemeClr val="accent2"/>
                </a:solidFill>
              </a:defRPr>
            </a:lvl1pPr>
          </a:lstStyle>
          <a:p>
            <a:pPr lvl="0"/>
            <a:r>
              <a:rPr lang="zh-CN" altLang="en-US"/>
              <a:t>章节标题</a:t>
            </a:r>
            <a:endParaRPr lang="zh-CN" altLang="en-US"/>
          </a:p>
        </p:txBody>
      </p:sp>
      <p:sp>
        <p:nvSpPr>
          <p:cNvPr id="1048626" name="文本占位符 18"/>
          <p:cNvSpPr>
            <a:spLocks noGrp="1"/>
          </p:cNvSpPr>
          <p:nvPr>
            <p:ph type="body" sz="quarter" idx="12" hasCustomPrompt="1"/>
          </p:nvPr>
        </p:nvSpPr>
        <p:spPr>
          <a:xfrm>
            <a:off x="1451484" y="3681028"/>
            <a:ext cx="3008387" cy="193899"/>
          </a:xfrm>
        </p:spPr>
        <p:txBody>
          <a:bodyPr wrap="square" lIns="0" tIns="0" rIns="0" bIns="0">
            <a:spAutoFit/>
          </a:bodyPr>
          <a:lstStyle>
            <a:lvl1pPr marL="0" indent="0" algn="l">
              <a:buNone/>
              <a:defRPr sz="1400" b="0">
                <a:solidFill>
                  <a:schemeClr val="tx2">
                    <a:lumMod val="20000"/>
                    <a:lumOff val="80000"/>
                  </a:schemeClr>
                </a:solidFill>
              </a:defRPr>
            </a:lvl1pPr>
          </a:lstStyle>
          <a:p>
            <a:pPr lvl="0"/>
            <a:r>
              <a:rPr lang="zh-CN" altLang="en-US"/>
              <a:t>英文标题</a:t>
            </a:r>
            <a:endParaRPr lang="zh-CN" altLang="en-US"/>
          </a:p>
        </p:txBody>
      </p:sp>
      <p:cxnSp>
        <p:nvCxnSpPr>
          <p:cNvPr id="3145729" name="直接连接符 26"/>
          <p:cNvCxnSpPr/>
          <p:nvPr userDrawn="1"/>
        </p:nvCxnSpPr>
        <p:spPr>
          <a:xfrm>
            <a:off x="1451484" y="4120877"/>
            <a:ext cx="54006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27" name="文本占位符 18"/>
          <p:cNvSpPr>
            <a:spLocks noGrp="1"/>
          </p:cNvSpPr>
          <p:nvPr>
            <p:ph type="body" sz="quarter" idx="13" hasCustomPrompt="1"/>
          </p:nvPr>
        </p:nvSpPr>
        <p:spPr>
          <a:xfrm>
            <a:off x="1451484" y="4334898"/>
            <a:ext cx="3312368" cy="202491"/>
          </a:xfrm>
        </p:spPr>
        <p:txBody>
          <a:bodyPr wrap="square" lIns="0" tIns="0" rIns="0" bIns="0">
            <a:spAutoFit/>
          </a:bodyPr>
          <a:lstStyle>
            <a:lvl1pPr marL="0" indent="0" algn="just">
              <a:lnSpc>
                <a:spcPct val="120000"/>
              </a:lnSpc>
              <a:spcBef>
                <a:spcPts val="0"/>
              </a:spcBef>
              <a:buNone/>
              <a:defRPr sz="1200" b="0">
                <a:solidFill>
                  <a:schemeClr val="tx1"/>
                </a:solidFill>
              </a:defRPr>
            </a:lvl1pPr>
          </a:lstStyle>
          <a:p>
            <a:pPr lvl="0"/>
            <a:r>
              <a:rPr lang="zh-CN" altLang="en-US"/>
              <a:t>章节标题</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46" name=""/>
        <p:cNvGrpSpPr/>
        <p:nvPr/>
      </p:nvGrpSpPr>
      <p:grpSpPr>
        <a:xfrm>
          <a:off x="0" y="0"/>
          <a:ext cx="0" cy="0"/>
          <a:chOff x="0" y="0"/>
          <a:chExt cx="0" cy="0"/>
        </a:xfrm>
      </p:grpSpPr>
      <p:sp>
        <p:nvSpPr>
          <p:cNvPr id="1048633" name="矩形 7"/>
          <p:cNvSpPr/>
          <p:nvPr userDrawn="1"/>
        </p:nvSpPr>
        <p:spPr>
          <a:xfrm>
            <a:off x="0"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34" name="矩形 8"/>
          <p:cNvSpPr/>
          <p:nvPr userDrawn="1"/>
        </p:nvSpPr>
        <p:spPr>
          <a:xfrm>
            <a:off x="11857037"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35" name="任意多边形: 形状 9"/>
          <p:cNvSpPr/>
          <p:nvPr userDrawn="1"/>
        </p:nvSpPr>
        <p:spPr>
          <a:xfrm rot="16200000">
            <a:off x="433934" y="-23599"/>
            <a:ext cx="727631" cy="1595500"/>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48636" name="文本占位符 18"/>
          <p:cNvSpPr>
            <a:spLocks noGrp="1"/>
          </p:cNvSpPr>
          <p:nvPr>
            <p:ph type="body" sz="quarter" idx="10" hasCustomPrompt="1"/>
          </p:nvPr>
        </p:nvSpPr>
        <p:spPr>
          <a:xfrm>
            <a:off x="377973" y="497152"/>
            <a:ext cx="839551" cy="553998"/>
          </a:xfrm>
        </p:spPr>
        <p:txBody>
          <a:bodyPr wrap="square" lIns="0" tIns="0" rIns="0" bIns="0">
            <a:spAutoFit/>
          </a:bodyPr>
          <a:lstStyle>
            <a:lvl1pPr marL="0" indent="0" algn="r">
              <a:buNone/>
              <a:defRPr sz="4000" b="0">
                <a:solidFill>
                  <a:schemeClr val="bg1"/>
                </a:solidFill>
              </a:defRPr>
            </a:lvl1pPr>
          </a:lstStyle>
          <a:p>
            <a:pPr lvl="0"/>
            <a:r>
              <a:rPr lang="en-US" altLang="zh-CN"/>
              <a:t>01</a:t>
            </a:r>
            <a:endParaRPr lang="zh-CN" altLang="en-US"/>
          </a:p>
        </p:txBody>
      </p:sp>
      <p:sp>
        <p:nvSpPr>
          <p:cNvPr id="1048637" name="文本占位符 18"/>
          <p:cNvSpPr>
            <a:spLocks noGrp="1"/>
          </p:cNvSpPr>
          <p:nvPr>
            <p:ph type="body" sz="quarter" idx="11" hasCustomPrompt="1"/>
          </p:nvPr>
        </p:nvSpPr>
        <p:spPr>
          <a:xfrm>
            <a:off x="1806303" y="524852"/>
            <a:ext cx="3008387" cy="498598"/>
          </a:xfrm>
        </p:spPr>
        <p:txBody>
          <a:bodyPr wrap="square" lIns="0" tIns="0" rIns="0" bIns="0">
            <a:spAutoFit/>
          </a:bodyPr>
          <a:lstStyle>
            <a:lvl1pPr marL="0" indent="0" algn="l">
              <a:buNone/>
              <a:defRPr sz="3600" b="0">
                <a:solidFill>
                  <a:schemeClr val="accent2"/>
                </a:solidFill>
              </a:defRPr>
            </a:lvl1pPr>
          </a:lstStyle>
          <a:p>
            <a:pPr lvl="0"/>
            <a:r>
              <a:rPr lang="zh-CN" altLang="en-US"/>
              <a:t>章节标题</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60" name=""/>
        <p:cNvGrpSpPr/>
        <p:nvPr/>
      </p:nvGrpSpPr>
      <p:grpSpPr>
        <a:xfrm>
          <a:off x="0" y="0"/>
          <a:ext cx="0" cy="0"/>
          <a:chOff x="0" y="0"/>
          <a:chExt cx="0" cy="0"/>
        </a:xfrm>
      </p:grpSpPr>
      <p:sp>
        <p:nvSpPr>
          <p:cNvPr id="1048691" name="标题 1"/>
          <p:cNvSpPr>
            <a:spLocks noGrp="1"/>
          </p:cNvSpPr>
          <p:nvPr>
            <p:ph type="title"/>
          </p:nvPr>
        </p:nvSpPr>
        <p:spPr>
          <a:xfrm>
            <a:off x="839788" y="365125"/>
            <a:ext cx="10515600" cy="1325563"/>
          </a:xfrm>
        </p:spPr>
        <p:txBody>
          <a:bodyPr/>
          <a:p>
            <a:r>
              <a:rPr lang="zh-CN" altLang="en-US"/>
              <a:t>单击此处编辑母版标题样式</a:t>
            </a:r>
            <a:endParaRPr lang="zh-CN" altLang="en-US"/>
          </a:p>
        </p:txBody>
      </p:sp>
      <p:sp>
        <p:nvSpPr>
          <p:cNvPr id="1048692"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048693" name="内容占位符 3"/>
          <p:cNvSpPr>
            <a:spLocks noGrp="1"/>
          </p:cNvSpPr>
          <p:nvPr>
            <p:ph sz="half" idx="2"/>
          </p:nvPr>
        </p:nvSpPr>
        <p:spPr>
          <a:xfrm>
            <a:off x="839788" y="2505075"/>
            <a:ext cx="5157787" cy="3684588"/>
          </a:xfrm>
        </p:spPr>
        <p:txBody>
          <a:bodyPr/>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694"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1048695" name="内容占位符 5"/>
          <p:cNvSpPr>
            <a:spLocks noGrp="1"/>
          </p:cNvSpPr>
          <p:nvPr>
            <p:ph sz="quarter" idx="4"/>
          </p:nvPr>
        </p:nvSpPr>
        <p:spPr>
          <a:xfrm>
            <a:off x="6172200" y="2505075"/>
            <a:ext cx="5183188" cy="3684588"/>
          </a:xfrm>
        </p:spPr>
        <p:txBody>
          <a:bodyPr/>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696" name="日期占位符 6"/>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697" name="页脚占位符 7"/>
          <p:cNvSpPr>
            <a:spLocks noGrp="1"/>
          </p:cNvSpPr>
          <p:nvPr>
            <p:ph type="ftr" sz="quarter" idx="11"/>
          </p:nvPr>
        </p:nvSpPr>
        <p:spPr/>
        <p:txBody>
          <a:bodyPr/>
          <a:p>
            <a:endParaRPr lang="zh-CN" altLang="en-US"/>
          </a:p>
        </p:txBody>
      </p:sp>
      <p:sp>
        <p:nvSpPr>
          <p:cNvPr id="1048698" name="灯片编号占位符 8"/>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56" name=""/>
        <p:cNvGrpSpPr/>
        <p:nvPr/>
      </p:nvGrpSpPr>
      <p:grpSpPr>
        <a:xfrm>
          <a:off x="0" y="0"/>
          <a:ext cx="0" cy="0"/>
          <a:chOff x="0" y="0"/>
          <a:chExt cx="0" cy="0"/>
        </a:xfrm>
      </p:grpSpPr>
      <p:sp>
        <p:nvSpPr>
          <p:cNvPr id="1048671" name="标题 1"/>
          <p:cNvSpPr>
            <a:spLocks noGrp="1"/>
          </p:cNvSpPr>
          <p:nvPr>
            <p:ph type="title"/>
          </p:nvPr>
        </p:nvSpPr>
        <p:spPr/>
        <p:txBody>
          <a:bodyPr/>
          <a:p>
            <a:r>
              <a:rPr lang="zh-CN" altLang="en-US"/>
              <a:t>单击此处编辑母版标题样式</a:t>
            </a:r>
            <a:endParaRPr lang="zh-CN" altLang="en-US"/>
          </a:p>
        </p:txBody>
      </p:sp>
      <p:sp>
        <p:nvSpPr>
          <p:cNvPr id="1048672" name="日期占位符 2"/>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673" name="页脚占位符 3"/>
          <p:cNvSpPr>
            <a:spLocks noGrp="1"/>
          </p:cNvSpPr>
          <p:nvPr>
            <p:ph type="ftr" sz="quarter" idx="11"/>
          </p:nvPr>
        </p:nvSpPr>
        <p:spPr/>
        <p:txBody>
          <a:bodyPr/>
          <a:p>
            <a:endParaRPr lang="zh-CN" altLang="en-US"/>
          </a:p>
        </p:txBody>
      </p:sp>
      <p:sp>
        <p:nvSpPr>
          <p:cNvPr id="1048674" name="灯片编号占位符 4"/>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61" name=""/>
        <p:cNvGrpSpPr/>
        <p:nvPr/>
      </p:nvGrpSpPr>
      <p:grpSpPr>
        <a:xfrm>
          <a:off x="0" y="0"/>
          <a:ext cx="0" cy="0"/>
          <a:chOff x="0" y="0"/>
          <a:chExt cx="0" cy="0"/>
        </a:xfrm>
      </p:grpSpPr>
      <p:sp>
        <p:nvSpPr>
          <p:cNvPr id="1048699" name="日期占位符 1"/>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700" name="页脚占位符 2"/>
          <p:cNvSpPr>
            <a:spLocks noGrp="1"/>
          </p:cNvSpPr>
          <p:nvPr>
            <p:ph type="ftr" sz="quarter" idx="11"/>
          </p:nvPr>
        </p:nvSpPr>
        <p:spPr/>
        <p:txBody>
          <a:bodyPr/>
          <a:p>
            <a:endParaRPr lang="zh-CN" altLang="en-US"/>
          </a:p>
        </p:txBody>
      </p:sp>
      <p:sp>
        <p:nvSpPr>
          <p:cNvPr id="1048701" name="灯片编号占位符 3"/>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62" name=""/>
        <p:cNvGrpSpPr/>
        <p:nvPr/>
      </p:nvGrpSpPr>
      <p:grpSpPr>
        <a:xfrm>
          <a:off x="0" y="0"/>
          <a:ext cx="0" cy="0"/>
          <a:chOff x="0" y="0"/>
          <a:chExt cx="0" cy="0"/>
        </a:xfrm>
      </p:grpSpPr>
      <p:sp>
        <p:nvSpPr>
          <p:cNvPr id="104870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104870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70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1048705" name="日期占位符 4"/>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706" name="页脚占位符 5"/>
          <p:cNvSpPr>
            <a:spLocks noGrp="1"/>
          </p:cNvSpPr>
          <p:nvPr>
            <p:ph type="ftr" sz="quarter" idx="11"/>
          </p:nvPr>
        </p:nvSpPr>
        <p:spPr/>
        <p:txBody>
          <a:bodyPr/>
          <a:p>
            <a:endParaRPr lang="zh-CN" altLang="en-US"/>
          </a:p>
        </p:txBody>
      </p:sp>
      <p:sp>
        <p:nvSpPr>
          <p:cNvPr id="1048707" name="灯片编号占位符 6"/>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58" name=""/>
        <p:cNvGrpSpPr/>
        <p:nvPr/>
      </p:nvGrpSpPr>
      <p:grpSpPr>
        <a:xfrm>
          <a:off x="0" y="0"/>
          <a:ext cx="0" cy="0"/>
          <a:chOff x="0" y="0"/>
          <a:chExt cx="0" cy="0"/>
        </a:xfrm>
      </p:grpSpPr>
      <p:sp>
        <p:nvSpPr>
          <p:cNvPr id="1048680"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1048681"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682"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1048683" name="日期占位符 4"/>
          <p:cNvSpPr>
            <a:spLocks noGrp="1"/>
          </p:cNvSpPr>
          <p:nvPr>
            <p:ph type="dt" sz="half" idx="10"/>
          </p:nvPr>
        </p:nvSpPr>
        <p:spPr/>
        <p:txBody>
          <a:bodyPr/>
          <a:p>
            <a:fld id="{8F2231EC-298D-4897-BE7A-794F75E90034}" type="datetimeFigureOut">
              <a:rPr lang="zh-CN" altLang="en-US" smtClean="0"/>
            </a:fld>
            <a:endParaRPr lang="zh-CN" altLang="en-US"/>
          </a:p>
        </p:txBody>
      </p:sp>
      <p:sp>
        <p:nvSpPr>
          <p:cNvPr id="1048684" name="页脚占位符 5"/>
          <p:cNvSpPr>
            <a:spLocks noGrp="1"/>
          </p:cNvSpPr>
          <p:nvPr>
            <p:ph type="ftr" sz="quarter" idx="11"/>
          </p:nvPr>
        </p:nvSpPr>
        <p:spPr/>
        <p:txBody>
          <a:bodyPr/>
          <a:p>
            <a:endParaRPr lang="zh-CN" altLang="en-US"/>
          </a:p>
        </p:txBody>
      </p:sp>
      <p:sp>
        <p:nvSpPr>
          <p:cNvPr id="1048685" name="灯片编号占位符 6"/>
          <p:cNvSpPr>
            <a:spLocks noGrp="1"/>
          </p:cNvSpPr>
          <p:nvPr>
            <p:ph type="sldNum" sz="quarter" idx="12"/>
          </p:nvPr>
        </p:nvSpPr>
        <p:spPr/>
        <p:txBody>
          <a:bodyPr/>
          <a:p>
            <a:fld id="{9A0B4B73-DFE5-49A8-8599-B6C88D1A6E1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0"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r>
              <a:rPr lang="zh-CN" altLang="en-US"/>
              <a:t>单击此处编辑母版标题样式</a:t>
            </a:r>
            <a:endParaRPr lang="zh-CN" altLang="en-US"/>
          </a:p>
        </p:txBody>
      </p:sp>
      <p:sp>
        <p:nvSpPr>
          <p:cNvPr id="1048577"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231EC-298D-4897-BE7A-794F75E90034}" type="datetimeFigureOut">
              <a:rPr lang="zh-CN" altLang="en-US" smtClean="0"/>
            </a:fld>
            <a:endParaRPr lang="zh-CN" altLang="en-US"/>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B4B73-DFE5-49A8-8599-B6C88D1A6E1D}" type="slidenum">
              <a:rPr lang="zh-CN" altLang="en-US" smtClean="0"/>
            </a:fld>
            <a:endParaRPr lang="zh-CN" altLang="en-US"/>
          </a:p>
        </p:txBody>
      </p:sp>
      <p:sp>
        <p:nvSpPr>
          <p:cNvPr id="1048581" name="矩形 6"/>
          <p:cNvSpPr/>
          <p:nvPr userDrawn="1"/>
        </p:nvSpPr>
        <p:spPr>
          <a:xfrm>
            <a:off x="3581400" y="-1716528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82" name="矩形 7"/>
          <p:cNvSpPr/>
          <p:nvPr userDrawn="1"/>
        </p:nvSpPr>
        <p:spPr>
          <a:xfrm>
            <a:off x="-25875552"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83" name="矩形 8"/>
          <p:cNvSpPr/>
          <p:nvPr userDrawn="1"/>
        </p:nvSpPr>
        <p:spPr>
          <a:xfrm>
            <a:off x="41523936"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84" name="矩形 9"/>
          <p:cNvSpPr/>
          <p:nvPr userDrawn="1"/>
        </p:nvSpPr>
        <p:spPr>
          <a:xfrm>
            <a:off x="3587133" y="20350880"/>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3" name=""/>
        <p:cNvGrpSpPr/>
        <p:nvPr/>
      </p:nvGrpSpPr>
      <p:grpSpPr>
        <a:xfrm>
          <a:off x="0" y="0"/>
          <a:ext cx="0" cy="0"/>
          <a:chOff x="0" y="0"/>
          <a:chExt cx="0" cy="0"/>
        </a:xfrm>
      </p:grpSpPr>
      <p:sp>
        <p:nvSpPr>
          <p:cNvPr id="1048588" name="矩形 5"/>
          <p:cNvSpPr/>
          <p:nvPr/>
        </p:nvSpPr>
        <p:spPr>
          <a:xfrm>
            <a:off x="4529826" y="1448780"/>
            <a:ext cx="3132348" cy="3132348"/>
          </a:xfrm>
          <a:prstGeom prst="rect">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4400"/>
          </a:p>
        </p:txBody>
      </p:sp>
      <p:sp>
        <p:nvSpPr>
          <p:cNvPr id="1048589" name="矩形: 圆角 6"/>
          <p:cNvSpPr/>
          <p:nvPr/>
        </p:nvSpPr>
        <p:spPr>
          <a:xfrm>
            <a:off x="4466819" y="5734050"/>
            <a:ext cx="3258362" cy="43125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600"/>
              <a:t>扬子江药业集团有限公司</a:t>
            </a:r>
            <a:endParaRPr lang="zh-CN" altLang="en-US" sz="1600"/>
          </a:p>
        </p:txBody>
      </p:sp>
      <p:sp>
        <p:nvSpPr>
          <p:cNvPr id="1048590" name="文本框 7"/>
          <p:cNvSpPr txBox="1"/>
          <p:nvPr/>
        </p:nvSpPr>
        <p:spPr>
          <a:xfrm>
            <a:off x="4439920" y="4779645"/>
            <a:ext cx="3368675" cy="755650"/>
          </a:xfrm>
          <a:prstGeom prst="rect">
            <a:avLst/>
          </a:prstGeom>
          <a:noFill/>
        </p:spPr>
        <p:txBody>
          <a:bodyPr wrap="square" rtlCol="0">
            <a:spAutoFit/>
          </a:bodyPr>
          <a:p>
            <a:pPr algn="ctr">
              <a:lnSpc>
                <a:spcPct val="120000"/>
              </a:lnSpc>
            </a:pPr>
            <a:r>
              <a:rPr lang="zh-CN"/>
              <a:t>盐酸右美托咪定氯化钠注射液</a:t>
            </a:r>
            <a:endParaRPr lang="zh-CN"/>
          </a:p>
          <a:p>
            <a:pPr algn="ctr">
              <a:lnSpc>
                <a:spcPct val="120000"/>
              </a:lnSpc>
            </a:pPr>
            <a:r>
              <a:rPr lang="zh-CN" altLang="en-US"/>
              <a:t>（佑必妥）</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grpSp>
        <p:nvGrpSpPr>
          <p:cNvPr id="26" name="组合 19"/>
          <p:cNvGrpSpPr/>
          <p:nvPr/>
        </p:nvGrpSpPr>
        <p:grpSpPr>
          <a:xfrm>
            <a:off x="4250178" y="694699"/>
            <a:ext cx="3564396" cy="1440160"/>
            <a:chOff x="4250178" y="694699"/>
            <a:chExt cx="3564396" cy="1440160"/>
          </a:xfrm>
        </p:grpSpPr>
        <p:grpSp>
          <p:nvGrpSpPr>
            <p:cNvPr id="27" name="组合 10"/>
            <p:cNvGrpSpPr/>
            <p:nvPr/>
          </p:nvGrpSpPr>
          <p:grpSpPr>
            <a:xfrm>
              <a:off x="4250178" y="694699"/>
              <a:ext cx="3564396" cy="1440160"/>
              <a:chOff x="4259796" y="2348880"/>
              <a:chExt cx="3564396" cy="1440160"/>
            </a:xfrm>
          </p:grpSpPr>
          <p:sp>
            <p:nvSpPr>
              <p:cNvPr id="1048594" name="矩形 11"/>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95" name="矩形 12"/>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8" name="组合 13"/>
            <p:cNvGrpSpPr/>
            <p:nvPr/>
          </p:nvGrpSpPr>
          <p:grpSpPr>
            <a:xfrm>
              <a:off x="4567543" y="1107003"/>
              <a:ext cx="2929667" cy="615553"/>
              <a:chOff x="4732507" y="2775816"/>
              <a:chExt cx="2929667" cy="615553"/>
            </a:xfrm>
          </p:grpSpPr>
          <p:sp>
            <p:nvSpPr>
              <p:cNvPr id="1048596" name="文本框 14"/>
              <p:cNvSpPr txBox="1"/>
              <p:nvPr/>
            </p:nvSpPr>
            <p:spPr>
              <a:xfrm>
                <a:off x="4732507" y="2775816"/>
                <a:ext cx="720080" cy="615553"/>
              </a:xfrm>
              <a:prstGeom prst="rect">
                <a:avLst/>
              </a:prstGeom>
              <a:noFill/>
            </p:spPr>
            <p:txBody>
              <a:bodyPr wrap="square" rtlCol="0">
                <a:spAutoFit/>
              </a:bodyPr>
              <a:p>
                <a:r>
                  <a:rPr lang="en-US" altLang="zh-CN" sz="3400">
                    <a:solidFill>
                      <a:schemeClr val="accent2"/>
                    </a:solidFill>
                  </a:rPr>
                  <a:t>01</a:t>
                </a:r>
                <a:endParaRPr lang="zh-CN" altLang="en-US" sz="3400">
                  <a:solidFill>
                    <a:schemeClr val="accent2"/>
                  </a:solidFill>
                </a:endParaRPr>
              </a:p>
            </p:txBody>
          </p:sp>
          <p:sp>
            <p:nvSpPr>
              <p:cNvPr id="1048597" name="文本框 15"/>
              <p:cNvSpPr txBox="1"/>
              <p:nvPr/>
            </p:nvSpPr>
            <p:spPr>
              <a:xfrm>
                <a:off x="5308571" y="2837371"/>
                <a:ext cx="2353603" cy="492443"/>
              </a:xfrm>
              <a:prstGeom prst="rect">
                <a:avLst/>
              </a:prstGeom>
              <a:noFill/>
            </p:spPr>
            <p:txBody>
              <a:bodyPr wrap="square" rtlCol="0">
                <a:spAutoFit/>
              </a:bodyPr>
              <a:p>
                <a:pPr algn="ctr"/>
                <a:r>
                  <a:rPr lang="zh-CN" altLang="en-US" sz="2600">
                    <a:solidFill>
                      <a:schemeClr val="accent2"/>
                    </a:solidFill>
                  </a:rPr>
                  <a:t>药品基本信息</a:t>
                </a:r>
                <a:endParaRPr lang="zh-CN" altLang="en-US" sz="2600">
                  <a:solidFill>
                    <a:schemeClr val="accent2"/>
                  </a:solidFill>
                </a:endParaRPr>
              </a:p>
            </p:txBody>
          </p:sp>
        </p:grpSp>
      </p:grpSp>
      <p:grpSp>
        <p:nvGrpSpPr>
          <p:cNvPr id="29" name="组合 20"/>
          <p:cNvGrpSpPr/>
          <p:nvPr/>
        </p:nvGrpSpPr>
        <p:grpSpPr>
          <a:xfrm>
            <a:off x="4241598" y="2494295"/>
            <a:ext cx="3564396" cy="1440160"/>
            <a:chOff x="4250178" y="694699"/>
            <a:chExt cx="3564396" cy="1440160"/>
          </a:xfrm>
        </p:grpSpPr>
        <p:grpSp>
          <p:nvGrpSpPr>
            <p:cNvPr id="30" name="组合 21"/>
            <p:cNvGrpSpPr/>
            <p:nvPr/>
          </p:nvGrpSpPr>
          <p:grpSpPr>
            <a:xfrm>
              <a:off x="4250178" y="694699"/>
              <a:ext cx="3564396" cy="1440160"/>
              <a:chOff x="4259796" y="2348880"/>
              <a:chExt cx="3564396" cy="1440160"/>
            </a:xfrm>
          </p:grpSpPr>
          <p:sp>
            <p:nvSpPr>
              <p:cNvPr id="1048598" name="矩形 25"/>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599" name="矩形 26"/>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31" name="组合 22"/>
            <p:cNvGrpSpPr/>
            <p:nvPr/>
          </p:nvGrpSpPr>
          <p:grpSpPr>
            <a:xfrm>
              <a:off x="4567543" y="1107003"/>
              <a:ext cx="2929667" cy="615553"/>
              <a:chOff x="4732507" y="2775816"/>
              <a:chExt cx="2929667" cy="615553"/>
            </a:xfrm>
          </p:grpSpPr>
          <p:sp>
            <p:nvSpPr>
              <p:cNvPr id="1048600" name="文本框 23"/>
              <p:cNvSpPr txBox="1"/>
              <p:nvPr/>
            </p:nvSpPr>
            <p:spPr>
              <a:xfrm>
                <a:off x="4732507" y="2775816"/>
                <a:ext cx="720080" cy="615553"/>
              </a:xfrm>
              <a:prstGeom prst="rect">
                <a:avLst/>
              </a:prstGeom>
              <a:noFill/>
            </p:spPr>
            <p:txBody>
              <a:bodyPr wrap="square" rtlCol="0">
                <a:spAutoFit/>
              </a:bodyPr>
              <a:p>
                <a:r>
                  <a:rPr lang="en-US" altLang="zh-CN" sz="3400">
                    <a:solidFill>
                      <a:schemeClr val="accent2"/>
                    </a:solidFill>
                  </a:rPr>
                  <a:t>03</a:t>
                </a:r>
                <a:endParaRPr lang="zh-CN" altLang="en-US" sz="3400">
                  <a:solidFill>
                    <a:schemeClr val="accent2"/>
                  </a:solidFill>
                </a:endParaRPr>
              </a:p>
            </p:txBody>
          </p:sp>
          <p:sp>
            <p:nvSpPr>
              <p:cNvPr id="1048601" name="文本框 24"/>
              <p:cNvSpPr txBox="1"/>
              <p:nvPr/>
            </p:nvSpPr>
            <p:spPr>
              <a:xfrm>
                <a:off x="5308571" y="2837371"/>
                <a:ext cx="2353603" cy="492443"/>
              </a:xfrm>
              <a:prstGeom prst="rect">
                <a:avLst/>
              </a:prstGeom>
              <a:noFill/>
            </p:spPr>
            <p:txBody>
              <a:bodyPr wrap="square" rtlCol="0">
                <a:spAutoFit/>
              </a:bodyPr>
              <a:p>
                <a:pPr algn="ctr"/>
                <a:r>
                  <a:rPr lang="zh-CN" altLang="en-US" sz="2600">
                    <a:solidFill>
                      <a:schemeClr val="accent2"/>
                    </a:solidFill>
                  </a:rPr>
                  <a:t>有效性</a:t>
                </a:r>
                <a:endParaRPr lang="zh-CN" altLang="en-US" sz="2600">
                  <a:solidFill>
                    <a:schemeClr val="accent2"/>
                  </a:solidFill>
                </a:endParaRPr>
              </a:p>
            </p:txBody>
          </p:sp>
        </p:grpSp>
      </p:grpSp>
      <p:grpSp>
        <p:nvGrpSpPr>
          <p:cNvPr id="32" name="组合 27"/>
          <p:cNvGrpSpPr/>
          <p:nvPr/>
        </p:nvGrpSpPr>
        <p:grpSpPr>
          <a:xfrm>
            <a:off x="4241598" y="4293890"/>
            <a:ext cx="3564396" cy="1440160"/>
            <a:chOff x="4250178" y="694699"/>
            <a:chExt cx="3564396" cy="1440160"/>
          </a:xfrm>
        </p:grpSpPr>
        <p:grpSp>
          <p:nvGrpSpPr>
            <p:cNvPr id="33" name="组合 28"/>
            <p:cNvGrpSpPr/>
            <p:nvPr/>
          </p:nvGrpSpPr>
          <p:grpSpPr>
            <a:xfrm>
              <a:off x="4250178" y="694699"/>
              <a:ext cx="3564396" cy="1440160"/>
              <a:chOff x="4259796" y="2348880"/>
              <a:chExt cx="3564396" cy="1440160"/>
            </a:xfrm>
          </p:grpSpPr>
          <p:sp>
            <p:nvSpPr>
              <p:cNvPr id="1048602" name="矩形 32"/>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03" name="矩形 33"/>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34" name="组合 29"/>
            <p:cNvGrpSpPr/>
            <p:nvPr/>
          </p:nvGrpSpPr>
          <p:grpSpPr>
            <a:xfrm>
              <a:off x="4567543" y="1107003"/>
              <a:ext cx="2929667" cy="615553"/>
              <a:chOff x="4732507" y="2775816"/>
              <a:chExt cx="2929667" cy="615553"/>
            </a:xfrm>
          </p:grpSpPr>
          <p:sp>
            <p:nvSpPr>
              <p:cNvPr id="1048604" name="文本框 30"/>
              <p:cNvSpPr txBox="1"/>
              <p:nvPr/>
            </p:nvSpPr>
            <p:spPr>
              <a:xfrm>
                <a:off x="4732507" y="2775816"/>
                <a:ext cx="720080" cy="615553"/>
              </a:xfrm>
              <a:prstGeom prst="rect">
                <a:avLst/>
              </a:prstGeom>
              <a:noFill/>
            </p:spPr>
            <p:txBody>
              <a:bodyPr wrap="square" rtlCol="0">
                <a:spAutoFit/>
              </a:bodyPr>
              <a:p>
                <a:r>
                  <a:rPr lang="en-US" altLang="zh-CN" sz="3400">
                    <a:solidFill>
                      <a:schemeClr val="accent2"/>
                    </a:solidFill>
                  </a:rPr>
                  <a:t>05</a:t>
                </a:r>
                <a:endParaRPr lang="zh-CN" altLang="en-US" sz="3400">
                  <a:solidFill>
                    <a:schemeClr val="accent2"/>
                  </a:solidFill>
                </a:endParaRPr>
              </a:p>
            </p:txBody>
          </p:sp>
          <p:sp>
            <p:nvSpPr>
              <p:cNvPr id="1048605" name="文本框 31"/>
              <p:cNvSpPr txBox="1"/>
              <p:nvPr/>
            </p:nvSpPr>
            <p:spPr>
              <a:xfrm>
                <a:off x="5308571" y="2837371"/>
                <a:ext cx="2353603" cy="491490"/>
              </a:xfrm>
              <a:prstGeom prst="rect">
                <a:avLst/>
              </a:prstGeom>
              <a:noFill/>
            </p:spPr>
            <p:txBody>
              <a:bodyPr wrap="square" rtlCol="0">
                <a:spAutoFit/>
              </a:bodyPr>
              <a:p>
                <a:pPr algn="ctr"/>
                <a:r>
                  <a:rPr lang="zh-CN" altLang="en-US" sz="2600">
                    <a:solidFill>
                      <a:schemeClr val="accent2"/>
                    </a:solidFill>
                  </a:rPr>
                  <a:t>公平性</a:t>
                </a:r>
                <a:endParaRPr lang="zh-CN" altLang="en-US" sz="2600">
                  <a:solidFill>
                    <a:schemeClr val="accent2"/>
                  </a:solidFill>
                </a:endParaRPr>
              </a:p>
            </p:txBody>
          </p:sp>
        </p:grpSp>
      </p:grpSp>
      <p:grpSp>
        <p:nvGrpSpPr>
          <p:cNvPr id="35" name="组合 34"/>
          <p:cNvGrpSpPr/>
          <p:nvPr/>
        </p:nvGrpSpPr>
        <p:grpSpPr>
          <a:xfrm>
            <a:off x="7932279" y="694699"/>
            <a:ext cx="3564396" cy="1440160"/>
            <a:chOff x="4250178" y="694699"/>
            <a:chExt cx="3564396" cy="1440160"/>
          </a:xfrm>
        </p:grpSpPr>
        <p:grpSp>
          <p:nvGrpSpPr>
            <p:cNvPr id="36" name="组合 35"/>
            <p:cNvGrpSpPr/>
            <p:nvPr/>
          </p:nvGrpSpPr>
          <p:grpSpPr>
            <a:xfrm>
              <a:off x="4250178" y="694699"/>
              <a:ext cx="3564396" cy="1440160"/>
              <a:chOff x="4259796" y="2348880"/>
              <a:chExt cx="3564396" cy="1440160"/>
            </a:xfrm>
          </p:grpSpPr>
          <p:sp>
            <p:nvSpPr>
              <p:cNvPr id="1048606" name="矩形 39"/>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07" name="矩形 40"/>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37" name="组合 36"/>
            <p:cNvGrpSpPr/>
            <p:nvPr/>
          </p:nvGrpSpPr>
          <p:grpSpPr>
            <a:xfrm>
              <a:off x="4567543" y="1107003"/>
              <a:ext cx="2929667" cy="615553"/>
              <a:chOff x="4732507" y="2775816"/>
              <a:chExt cx="2929667" cy="615553"/>
            </a:xfrm>
          </p:grpSpPr>
          <p:sp>
            <p:nvSpPr>
              <p:cNvPr id="1048608" name="文本框 37"/>
              <p:cNvSpPr txBox="1"/>
              <p:nvPr/>
            </p:nvSpPr>
            <p:spPr>
              <a:xfrm>
                <a:off x="4732507" y="2775816"/>
                <a:ext cx="720080" cy="615553"/>
              </a:xfrm>
              <a:prstGeom prst="rect">
                <a:avLst/>
              </a:prstGeom>
              <a:noFill/>
            </p:spPr>
            <p:txBody>
              <a:bodyPr wrap="square" rtlCol="0">
                <a:spAutoFit/>
              </a:bodyPr>
              <a:p>
                <a:r>
                  <a:rPr lang="en-US" altLang="zh-CN" sz="3400">
                    <a:solidFill>
                      <a:schemeClr val="accent2"/>
                    </a:solidFill>
                  </a:rPr>
                  <a:t>02</a:t>
                </a:r>
                <a:endParaRPr lang="zh-CN" altLang="en-US" sz="3400">
                  <a:solidFill>
                    <a:schemeClr val="accent2"/>
                  </a:solidFill>
                </a:endParaRPr>
              </a:p>
            </p:txBody>
          </p:sp>
          <p:sp>
            <p:nvSpPr>
              <p:cNvPr id="1048609" name="文本框 38"/>
              <p:cNvSpPr txBox="1"/>
              <p:nvPr/>
            </p:nvSpPr>
            <p:spPr>
              <a:xfrm>
                <a:off x="5308571" y="2837371"/>
                <a:ext cx="2353603" cy="492443"/>
              </a:xfrm>
              <a:prstGeom prst="rect">
                <a:avLst/>
              </a:prstGeom>
              <a:noFill/>
            </p:spPr>
            <p:txBody>
              <a:bodyPr wrap="square" rtlCol="0">
                <a:spAutoFit/>
              </a:bodyPr>
              <a:p>
                <a:pPr algn="ctr"/>
                <a:r>
                  <a:rPr lang="zh-CN" altLang="en-US" sz="2600">
                    <a:solidFill>
                      <a:schemeClr val="accent2"/>
                    </a:solidFill>
                  </a:rPr>
                  <a:t>安全性</a:t>
                </a:r>
                <a:endParaRPr lang="zh-CN" altLang="en-US" sz="2600">
                  <a:solidFill>
                    <a:schemeClr val="accent2"/>
                  </a:solidFill>
                </a:endParaRPr>
              </a:p>
            </p:txBody>
          </p:sp>
        </p:grpSp>
      </p:grpSp>
      <p:grpSp>
        <p:nvGrpSpPr>
          <p:cNvPr id="38" name="组合 41"/>
          <p:cNvGrpSpPr/>
          <p:nvPr/>
        </p:nvGrpSpPr>
        <p:grpSpPr>
          <a:xfrm>
            <a:off x="7923699" y="2494295"/>
            <a:ext cx="3564396" cy="1440160"/>
            <a:chOff x="4250178" y="694699"/>
            <a:chExt cx="3564396" cy="1440160"/>
          </a:xfrm>
        </p:grpSpPr>
        <p:grpSp>
          <p:nvGrpSpPr>
            <p:cNvPr id="39" name="组合 42"/>
            <p:cNvGrpSpPr/>
            <p:nvPr/>
          </p:nvGrpSpPr>
          <p:grpSpPr>
            <a:xfrm>
              <a:off x="4250178" y="694699"/>
              <a:ext cx="3564396" cy="1440160"/>
              <a:chOff x="4259796" y="2348880"/>
              <a:chExt cx="3564396" cy="1440160"/>
            </a:xfrm>
          </p:grpSpPr>
          <p:sp>
            <p:nvSpPr>
              <p:cNvPr id="1048610" name="矩形 46"/>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8611" name="矩形 47"/>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40" name="组合 43"/>
            <p:cNvGrpSpPr/>
            <p:nvPr/>
          </p:nvGrpSpPr>
          <p:grpSpPr>
            <a:xfrm>
              <a:off x="4567543" y="1107003"/>
              <a:ext cx="2929667" cy="615553"/>
              <a:chOff x="4732507" y="2775816"/>
              <a:chExt cx="2929667" cy="615553"/>
            </a:xfrm>
          </p:grpSpPr>
          <p:sp>
            <p:nvSpPr>
              <p:cNvPr id="1048612" name="文本框 44"/>
              <p:cNvSpPr txBox="1"/>
              <p:nvPr/>
            </p:nvSpPr>
            <p:spPr>
              <a:xfrm>
                <a:off x="4732507" y="2775816"/>
                <a:ext cx="720080" cy="615553"/>
              </a:xfrm>
              <a:prstGeom prst="rect">
                <a:avLst/>
              </a:prstGeom>
              <a:noFill/>
            </p:spPr>
            <p:txBody>
              <a:bodyPr wrap="square" rtlCol="0">
                <a:spAutoFit/>
              </a:bodyPr>
              <a:p>
                <a:r>
                  <a:rPr lang="en-US" altLang="zh-CN" sz="3400">
                    <a:solidFill>
                      <a:schemeClr val="accent2"/>
                    </a:solidFill>
                  </a:rPr>
                  <a:t>04</a:t>
                </a:r>
                <a:endParaRPr lang="zh-CN" altLang="en-US" sz="3400">
                  <a:solidFill>
                    <a:schemeClr val="accent2"/>
                  </a:solidFill>
                </a:endParaRPr>
              </a:p>
            </p:txBody>
          </p:sp>
          <p:sp>
            <p:nvSpPr>
              <p:cNvPr id="1048613" name="文本框 45"/>
              <p:cNvSpPr txBox="1"/>
              <p:nvPr/>
            </p:nvSpPr>
            <p:spPr>
              <a:xfrm>
                <a:off x="5308571" y="2837371"/>
                <a:ext cx="2353603" cy="491490"/>
              </a:xfrm>
              <a:prstGeom prst="rect">
                <a:avLst/>
              </a:prstGeom>
              <a:noFill/>
            </p:spPr>
            <p:txBody>
              <a:bodyPr wrap="square" rtlCol="0">
                <a:spAutoFit/>
              </a:bodyPr>
              <a:p>
                <a:pPr algn="ctr"/>
                <a:r>
                  <a:rPr lang="zh-CN" altLang="en-US" sz="2600">
                    <a:solidFill>
                      <a:schemeClr val="accent2"/>
                    </a:solidFill>
                  </a:rPr>
                  <a:t>创新性</a:t>
                </a:r>
                <a:endParaRPr lang="zh-CN" altLang="en-US" sz="2600">
                  <a:solidFill>
                    <a:schemeClr val="accent2"/>
                  </a:solidFill>
                </a:endParaRPr>
              </a:p>
            </p:txBody>
          </p:sp>
        </p:grpSp>
      </p:grpSp>
      <p:sp>
        <p:nvSpPr>
          <p:cNvPr id="1048618" name="矩形 55"/>
          <p:cNvSpPr/>
          <p:nvPr/>
        </p:nvSpPr>
        <p:spPr>
          <a:xfrm>
            <a:off x="698500" y="3429000"/>
            <a:ext cx="2311400" cy="2311400"/>
          </a:xfrm>
          <a:prstGeom prst="rect">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28" name="文本占位符 1"/>
          <p:cNvSpPr>
            <a:spLocks noGrp="1"/>
          </p:cNvSpPr>
          <p:nvPr>
            <p:ph type="body" sz="quarter" idx="10"/>
          </p:nvPr>
        </p:nvSpPr>
        <p:spPr/>
        <p:txBody>
          <a:bodyPr/>
          <a:p>
            <a:r>
              <a:rPr lang="en-US" altLang="zh-CN"/>
              <a:t>01</a:t>
            </a:r>
            <a:endParaRPr lang="zh-CN" altLang="en-US"/>
          </a:p>
        </p:txBody>
      </p:sp>
      <p:sp>
        <p:nvSpPr>
          <p:cNvPr id="1048629" name="文本占位符 2"/>
          <p:cNvSpPr>
            <a:spLocks noGrp="1"/>
          </p:cNvSpPr>
          <p:nvPr>
            <p:ph type="body" sz="quarter" idx="11"/>
          </p:nvPr>
        </p:nvSpPr>
        <p:spPr/>
        <p:txBody>
          <a:bodyPr/>
          <a:p>
            <a:r>
              <a:rPr lang="zh-CN" altLang="en-US"/>
              <a:t>药品基本信息</a:t>
            </a:r>
            <a:endParaRPr lang="zh-CN" altLang="en-US"/>
          </a:p>
        </p:txBody>
      </p:sp>
      <p:sp>
        <p:nvSpPr>
          <p:cNvPr id="1048630" name="文本占位符 3"/>
          <p:cNvSpPr>
            <a:spLocks noGrp="1"/>
          </p:cNvSpPr>
          <p:nvPr>
            <p:ph type="body" sz="quarter" idx="12"/>
          </p:nvPr>
        </p:nvSpPr>
        <p:spPr/>
        <p:txBody>
          <a:bodyPr/>
          <a:p>
            <a:r>
              <a:rPr lang="en-US" altLang="zh-CN"/>
              <a:t>BasicInformation</a:t>
            </a:r>
            <a:endParaRPr lang="en-US" altLang="zh-CN"/>
          </a:p>
        </p:txBody>
      </p:sp>
      <p:sp>
        <p:nvSpPr>
          <p:cNvPr id="1048632" name="文本框 5"/>
          <p:cNvSpPr txBox="1"/>
          <p:nvPr/>
        </p:nvSpPr>
        <p:spPr>
          <a:xfrm>
            <a:off x="4459605" y="1520825"/>
            <a:ext cx="7077710" cy="3662045"/>
          </a:xfrm>
          <a:prstGeom prst="rect">
            <a:avLst/>
          </a:prstGeom>
          <a:noFill/>
        </p:spPr>
        <p:txBody>
          <a:bodyPr wrap="square" lIns="0" tIns="0" rIns="0" bIns="0" rtlCol="0">
            <a:spAutoFit/>
          </a:bodyPr>
          <a:p>
            <a:pPr>
              <a:lnSpc>
                <a:spcPct val="150000"/>
              </a:lnSpc>
              <a:spcAft>
                <a:spcPts val="1200"/>
              </a:spcAft>
            </a:pPr>
            <a:r>
              <a:rPr lang="zh-CN" altLang="en-US" sz="1400" b="1">
                <a:latin typeface="Arial" panose="020B0604020202020204" pitchFamily="34" charset="0"/>
                <a:cs typeface="Arial" panose="020B0604020202020204" pitchFamily="34" charset="0"/>
              </a:rPr>
              <a:t>通用名：</a:t>
            </a:r>
            <a:r>
              <a:rPr lang="zh-CN" sz="1400">
                <a:latin typeface="Arial" panose="020B0604020202020204" pitchFamily="34" charset="0"/>
                <a:cs typeface="Arial" panose="020B0604020202020204" pitchFamily="34" charset="0"/>
                <a:sym typeface="+mn-ea"/>
              </a:rPr>
              <a:t>盐酸右美托咪定氯化钠注射液</a:t>
            </a:r>
            <a:endParaRPr lang="en-US" altLang="zh-CN"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注册规格：</a:t>
            </a:r>
            <a:r>
              <a:rPr lang="zh-CN" altLang="en-US" sz="1400">
                <a:latin typeface="Arial" panose="020B0604020202020204" pitchFamily="34" charset="0"/>
                <a:cs typeface="Arial" panose="020B0604020202020204" pitchFamily="34" charset="0"/>
              </a:rPr>
              <a:t>50ml:盐酸右美托咪定0.2mg(按C13H16N2计)与氯化钠0.45g</a:t>
            </a:r>
            <a:endParaRPr lang="zh-CN" altLang="en-US"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中国大陆首次上市时间：</a:t>
            </a:r>
            <a:r>
              <a:rPr lang="zh-CN" altLang="en-US" sz="1400">
                <a:latin typeface="Arial" panose="020B0604020202020204" pitchFamily="34" charset="0"/>
                <a:cs typeface="Arial" panose="020B0604020202020204" pitchFamily="34" charset="0"/>
              </a:rPr>
              <a:t>2021-</a:t>
            </a:r>
            <a:r>
              <a:rPr lang="en-US" altLang="zh-CN" sz="1400">
                <a:latin typeface="Arial" panose="020B0604020202020204" pitchFamily="34" charset="0"/>
                <a:cs typeface="Arial" panose="020B0604020202020204" pitchFamily="34" charset="0"/>
              </a:rPr>
              <a:t>01</a:t>
            </a:r>
            <a:endParaRPr lang="zh-CN" altLang="en-US"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目前大陆地区同通用名药品的上市情况：</a:t>
            </a:r>
            <a:r>
              <a:rPr lang="en-US" altLang="zh-CN" sz="1400">
                <a:latin typeface="Arial" panose="020B0604020202020204" pitchFamily="34" charset="0"/>
                <a:cs typeface="Arial" panose="020B0604020202020204" pitchFamily="34" charset="0"/>
              </a:rPr>
              <a:t>3</a:t>
            </a:r>
            <a:r>
              <a:rPr lang="zh-CN" altLang="en-US" sz="1400">
                <a:latin typeface="Arial" panose="020B0604020202020204" pitchFamily="34" charset="0"/>
                <a:cs typeface="Arial" panose="020B0604020202020204" pitchFamily="34" charset="0"/>
              </a:rPr>
              <a:t>家</a:t>
            </a:r>
            <a:endParaRPr lang="zh-CN" altLang="en-US" sz="1400">
              <a:latin typeface="Arial" panose="020B0604020202020204" pitchFamily="34" charset="0"/>
              <a:cs typeface="Arial" panose="020B0604020202020204" pitchFamily="34" charset="0"/>
            </a:endParaRPr>
          </a:p>
          <a:p>
            <a:pPr>
              <a:lnSpc>
                <a:spcPct val="150000"/>
              </a:lnSpc>
              <a:spcAft>
                <a:spcPts val="1200"/>
              </a:spcAft>
            </a:pPr>
            <a:r>
              <a:rPr lang="zh-CN" altLang="en-US" sz="1400">
                <a:latin typeface="Arial" panose="020B0604020202020204" pitchFamily="34" charset="0"/>
                <a:cs typeface="Arial" panose="020B0604020202020204" pitchFamily="34" charset="0"/>
              </a:rPr>
              <a:t>江苏恒瑞医药股份有限公司</a:t>
            </a:r>
            <a:r>
              <a:rPr lang="zh-CN" sz="1400">
                <a:latin typeface="Arial" panose="020B0604020202020204" pitchFamily="34" charset="0"/>
                <a:cs typeface="Arial" panose="020B0604020202020204" pitchFamily="34" charset="0"/>
              </a:rPr>
              <a:t>；</a:t>
            </a:r>
            <a:r>
              <a:rPr lang="zh-CN" altLang="en-US" sz="1400">
                <a:latin typeface="Arial" panose="020B0604020202020204" pitchFamily="34" charset="0"/>
                <a:cs typeface="Arial" panose="020B0604020202020204" pitchFamily="34" charset="0"/>
              </a:rPr>
              <a:t>成都倍特药业股份有限公司；扬子江药业集团有限公司</a:t>
            </a:r>
            <a:endParaRPr lang="zh-CN" altLang="en-US"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全球首个上市国家</a:t>
            </a:r>
            <a:r>
              <a:rPr lang="en-US" altLang="zh-CN" sz="1400" b="1">
                <a:latin typeface="Arial" panose="020B0604020202020204" pitchFamily="34" charset="0"/>
                <a:cs typeface="Arial" panose="020B0604020202020204" pitchFamily="34" charset="0"/>
              </a:rPr>
              <a:t>/</a:t>
            </a:r>
            <a:r>
              <a:rPr lang="zh-CN" altLang="en-US" sz="1400" b="1">
                <a:latin typeface="Arial" panose="020B0604020202020204" pitchFamily="34" charset="0"/>
                <a:cs typeface="Arial" panose="020B0604020202020204" pitchFamily="34" charset="0"/>
              </a:rPr>
              <a:t>地区及上市时间：</a:t>
            </a:r>
            <a:r>
              <a:rPr lang="zh-CN" altLang="en-US" sz="1400">
                <a:latin typeface="Arial" panose="020B0604020202020204" pitchFamily="34" charset="0"/>
                <a:cs typeface="Arial" panose="020B0604020202020204" pitchFamily="34" charset="0"/>
              </a:rPr>
              <a:t>美国</a:t>
            </a:r>
            <a:r>
              <a:rPr lang="en-US" altLang="zh-CN" sz="1400">
                <a:latin typeface="Arial" panose="020B0604020202020204" pitchFamily="34" charset="0"/>
                <a:cs typeface="Arial" panose="020B0604020202020204" pitchFamily="34" charset="0"/>
              </a:rPr>
              <a:t>  2013-01</a:t>
            </a:r>
            <a:endParaRPr lang="en-US" altLang="zh-CN"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是否为</a:t>
            </a:r>
            <a:r>
              <a:rPr lang="en-US" altLang="zh-CN" sz="1400" b="1">
                <a:latin typeface="Arial" panose="020B0604020202020204" pitchFamily="34" charset="0"/>
                <a:cs typeface="Arial" panose="020B0604020202020204" pitchFamily="34" charset="0"/>
              </a:rPr>
              <a:t>OTC</a:t>
            </a:r>
            <a:r>
              <a:rPr lang="zh-CN" altLang="en-US" sz="1400" b="1">
                <a:latin typeface="Arial" panose="020B0604020202020204" pitchFamily="34" charset="0"/>
                <a:cs typeface="Arial" panose="020B0604020202020204" pitchFamily="34" charset="0"/>
              </a:rPr>
              <a:t>药品：</a:t>
            </a:r>
            <a:r>
              <a:rPr lang="zh-CN" altLang="en-US" sz="1400">
                <a:latin typeface="Arial" panose="020B0604020202020204" pitchFamily="34" charset="0"/>
                <a:cs typeface="Arial" panose="020B0604020202020204" pitchFamily="34" charset="0"/>
              </a:rPr>
              <a:t>否</a:t>
            </a:r>
            <a:endParaRPr lang="en-US" altLang="zh-CN" sz="1400">
              <a:latin typeface="Arial" panose="020B0604020202020204" pitchFamily="34" charset="0"/>
              <a:cs typeface="Arial" panose="020B0604020202020204" pitchFamily="34" charset="0"/>
            </a:endParaRPr>
          </a:p>
          <a:p>
            <a:pPr>
              <a:lnSpc>
                <a:spcPct val="150000"/>
              </a:lnSpc>
              <a:spcAft>
                <a:spcPts val="1200"/>
              </a:spcAft>
            </a:pPr>
            <a:r>
              <a:rPr lang="zh-CN" altLang="en-US" sz="1400" b="1">
                <a:latin typeface="Arial" panose="020B0604020202020204" pitchFamily="34" charset="0"/>
                <a:cs typeface="Arial" panose="020B0604020202020204" pitchFamily="34" charset="0"/>
              </a:rPr>
              <a:t>参照药品建议：</a:t>
            </a:r>
            <a:r>
              <a:rPr lang="zh-CN" altLang="en-US" sz="1400">
                <a:latin typeface="Arial" panose="020B0604020202020204" pitchFamily="34" charset="0"/>
                <a:cs typeface="Arial" panose="020B0604020202020204" pitchFamily="34" charset="0"/>
              </a:rPr>
              <a:t>盐酸右美托咪定注射液</a:t>
            </a:r>
            <a:endParaRPr lang="zh-CN" altLang="en-US" sz="14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38" name="文本占位符 1"/>
          <p:cNvSpPr>
            <a:spLocks noGrp="1"/>
          </p:cNvSpPr>
          <p:nvPr>
            <p:ph type="body" sz="quarter" idx="10"/>
          </p:nvPr>
        </p:nvSpPr>
        <p:spPr/>
        <p:txBody>
          <a:bodyPr/>
          <a:p>
            <a:r>
              <a:rPr lang="en-US" altLang="zh-CN"/>
              <a:t>01</a:t>
            </a:r>
            <a:endParaRPr lang="zh-CN" altLang="en-US"/>
          </a:p>
        </p:txBody>
      </p:sp>
      <p:sp>
        <p:nvSpPr>
          <p:cNvPr id="1048639" name="文本占位符 2"/>
          <p:cNvSpPr>
            <a:spLocks noGrp="1"/>
          </p:cNvSpPr>
          <p:nvPr>
            <p:ph type="body" sz="quarter" idx="11"/>
          </p:nvPr>
        </p:nvSpPr>
        <p:spPr>
          <a:xfrm>
            <a:off x="1806303" y="524852"/>
            <a:ext cx="3008387" cy="498598"/>
          </a:xfrm>
        </p:spPr>
        <p:txBody>
          <a:bodyPr/>
          <a:p>
            <a:r>
              <a:rPr lang="zh-CN" altLang="en-US"/>
              <a:t>药品基本信息</a:t>
            </a:r>
            <a:endParaRPr lang="zh-CN" altLang="en-US"/>
          </a:p>
        </p:txBody>
      </p:sp>
      <p:grpSp>
        <p:nvGrpSpPr>
          <p:cNvPr id="48" name="组合 7"/>
          <p:cNvGrpSpPr/>
          <p:nvPr/>
        </p:nvGrpSpPr>
        <p:grpSpPr>
          <a:xfrm>
            <a:off x="1795301" y="1305652"/>
            <a:ext cx="9377263" cy="1042506"/>
            <a:chOff x="1795301" y="1469130"/>
            <a:chExt cx="9377263" cy="1042506"/>
          </a:xfrm>
        </p:grpSpPr>
        <p:cxnSp>
          <p:nvCxnSpPr>
            <p:cNvPr id="3145730" name="直接连接符 4"/>
            <p:cNvCxnSpPr/>
            <p:nvPr/>
          </p:nvCxnSpPr>
          <p:spPr>
            <a:xfrm>
              <a:off x="1806303" y="183409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0" name="文本框 5"/>
            <p:cNvSpPr txBox="1"/>
            <p:nvPr/>
          </p:nvSpPr>
          <p:spPr>
            <a:xfrm>
              <a:off x="1806303" y="1469130"/>
              <a:ext cx="1188132" cy="246221"/>
            </a:xfrm>
            <a:prstGeom prst="rect">
              <a:avLst/>
            </a:prstGeom>
            <a:noFill/>
          </p:spPr>
          <p:txBody>
            <a:bodyPr wrap="square" lIns="0" tIns="0" rIns="0" bIns="0" rtlCol="0">
              <a:spAutoFit/>
            </a:bodyPr>
            <a:p>
              <a:r>
                <a:rPr lang="zh-CN" altLang="en-US" sz="1600" b="1">
                  <a:solidFill>
                    <a:schemeClr val="accent2"/>
                  </a:solidFill>
                </a:rPr>
                <a:t>适应症</a:t>
              </a:r>
              <a:endParaRPr lang="zh-CN" altLang="en-US" sz="1600" b="1">
                <a:solidFill>
                  <a:schemeClr val="accent2"/>
                </a:solidFill>
              </a:endParaRPr>
            </a:p>
          </p:txBody>
        </p:sp>
        <p:sp>
          <p:nvSpPr>
            <p:cNvPr id="1048641" name="文本框 6"/>
            <p:cNvSpPr txBox="1"/>
            <p:nvPr/>
          </p:nvSpPr>
          <p:spPr>
            <a:xfrm>
              <a:off x="1795301" y="1952836"/>
              <a:ext cx="9377263" cy="558800"/>
            </a:xfrm>
            <a:prstGeom prst="rect">
              <a:avLst/>
            </a:prstGeom>
            <a:noFill/>
          </p:spPr>
          <p:txBody>
            <a:bodyPr wrap="square" lIns="0" tIns="0" rIns="0" bIns="0" rtlCol="0">
              <a:spAutoFit/>
            </a:bodyPr>
            <a:p>
              <a:pPr algn="just">
                <a:lnSpc>
                  <a:spcPct val="130000"/>
                </a:lnSpc>
                <a:spcBef>
                  <a:spcPts val="0"/>
                </a:spcBef>
                <a:spcAft>
                  <a:spcPts val="0"/>
                </a:spcAft>
              </a:pPr>
              <a:r>
                <a:rPr sz="1400"/>
                <a:t>用于重症监护患者插管和机械通气时的镇静，连续输注时间不超过24小时；</a:t>
              </a:r>
              <a:endParaRPr sz="1400"/>
            </a:p>
            <a:p>
              <a:pPr algn="just">
                <a:lnSpc>
                  <a:spcPct val="130000"/>
                </a:lnSpc>
                <a:spcBef>
                  <a:spcPts val="0"/>
                </a:spcBef>
                <a:spcAft>
                  <a:spcPts val="0"/>
                </a:spcAft>
              </a:pPr>
              <a:r>
                <a:rPr sz="1400"/>
                <a:t>用于非插管患者术前和/或术中以及其他程序镇静。</a:t>
              </a:r>
              <a:endParaRPr sz="1400"/>
            </a:p>
          </p:txBody>
        </p:sp>
      </p:grpSp>
      <p:grpSp>
        <p:nvGrpSpPr>
          <p:cNvPr id="49" name="组合 16"/>
          <p:cNvGrpSpPr/>
          <p:nvPr/>
        </p:nvGrpSpPr>
        <p:grpSpPr>
          <a:xfrm>
            <a:off x="1795067" y="2423630"/>
            <a:ext cx="9782810" cy="1030605"/>
            <a:chOff x="1786812" y="3140968"/>
            <a:chExt cx="9782810" cy="1030605"/>
          </a:xfrm>
        </p:grpSpPr>
        <p:cxnSp>
          <p:nvCxnSpPr>
            <p:cNvPr id="3145731" name="直接连接符 9"/>
            <p:cNvCxnSpPr/>
            <p:nvPr/>
          </p:nvCxnSpPr>
          <p:spPr>
            <a:xfrm>
              <a:off x="1786812" y="3499870"/>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2" name="文本框 10"/>
            <p:cNvSpPr txBox="1"/>
            <p:nvPr/>
          </p:nvSpPr>
          <p:spPr>
            <a:xfrm>
              <a:off x="1786812" y="3140968"/>
              <a:ext cx="2065937" cy="246221"/>
            </a:xfrm>
            <a:prstGeom prst="rect">
              <a:avLst/>
            </a:prstGeom>
            <a:noFill/>
          </p:spPr>
          <p:txBody>
            <a:bodyPr wrap="square" lIns="0" tIns="0" rIns="0" bIns="0" rtlCol="0">
              <a:spAutoFit/>
            </a:bodyPr>
            <a:p>
              <a:r>
                <a:rPr lang="zh-CN" altLang="en-US" sz="1600" b="1">
                  <a:solidFill>
                    <a:schemeClr val="accent2"/>
                  </a:solidFill>
                </a:rPr>
                <a:t>疾病基本情况</a:t>
              </a:r>
              <a:endParaRPr lang="zh-CN" altLang="en-US" sz="1600" b="1">
                <a:solidFill>
                  <a:schemeClr val="accent2"/>
                </a:solidFill>
              </a:endParaRPr>
            </a:p>
          </p:txBody>
        </p:sp>
        <p:sp>
          <p:nvSpPr>
            <p:cNvPr id="1048643" name="文本框 11"/>
            <p:cNvSpPr txBox="1"/>
            <p:nvPr/>
          </p:nvSpPr>
          <p:spPr>
            <a:xfrm>
              <a:off x="1786812" y="3612773"/>
              <a:ext cx="9782810" cy="558800"/>
            </a:xfrm>
            <a:prstGeom prst="rect">
              <a:avLst/>
            </a:prstGeom>
            <a:noFill/>
          </p:spPr>
          <p:txBody>
            <a:bodyPr wrap="square" lIns="0" tIns="0" rIns="0" bIns="0" rtlCol="0">
              <a:spAutoFit/>
            </a:bodyPr>
            <a:p>
              <a:pPr algn="just">
                <a:lnSpc>
                  <a:spcPct val="130000"/>
                </a:lnSpc>
                <a:spcBef>
                  <a:spcPts val="0"/>
                </a:spcBef>
                <a:spcAft>
                  <a:spcPts val="0"/>
                </a:spcAft>
              </a:pPr>
              <a:r>
                <a:rPr lang="zh-CN" altLang="en-US" sz="1400">
                  <a:solidFill>
                    <a:schemeClr val="tx1"/>
                  </a:solidFill>
                  <a:sym typeface="+mn-ea"/>
                </a:rPr>
                <a:t>据《中国卫生健康年鉴》</a:t>
              </a:r>
              <a:r>
                <a:rPr lang="en-US" altLang="zh-CN" sz="1400">
                  <a:solidFill>
                    <a:schemeClr val="tx1"/>
                  </a:solidFill>
                  <a:sym typeface="+mn-ea"/>
                </a:rPr>
                <a:t>2021</a:t>
              </a:r>
              <a:r>
                <a:rPr lang="zh-CN" altLang="en-US" sz="1400">
                  <a:solidFill>
                    <a:schemeClr val="tx1"/>
                  </a:solidFill>
                  <a:sym typeface="+mn-ea"/>
                </a:rPr>
                <a:t>版统计，手术住院量约为</a:t>
              </a:r>
              <a:r>
                <a:rPr lang="en-US" altLang="zh-CN" sz="1400">
                  <a:solidFill>
                    <a:schemeClr val="tx1"/>
                  </a:solidFill>
                  <a:sym typeface="+mn-ea"/>
                </a:rPr>
                <a:t>6324</a:t>
              </a:r>
              <a:r>
                <a:rPr lang="zh-CN" altLang="en-US" sz="1400">
                  <a:solidFill>
                    <a:schemeClr val="tx1"/>
                  </a:solidFill>
                  <a:sym typeface="+mn-ea"/>
                </a:rPr>
                <a:t>万人，全麻手术占比</a:t>
              </a:r>
              <a:r>
                <a:rPr lang="en-US" altLang="zh-CN" sz="1400">
                  <a:solidFill>
                    <a:schemeClr val="tx1"/>
                  </a:solidFill>
                  <a:sym typeface="+mn-ea"/>
                </a:rPr>
                <a:t>58%</a:t>
              </a:r>
              <a:r>
                <a:rPr lang="zh-CN" altLang="en-US" sz="1400">
                  <a:solidFill>
                    <a:schemeClr val="tx1"/>
                  </a:solidFill>
                  <a:sym typeface="+mn-ea"/>
                </a:rPr>
                <a:t>；</a:t>
              </a:r>
              <a:r>
                <a:rPr lang="en-US" altLang="zh-CN" sz="1400">
                  <a:solidFill>
                    <a:schemeClr val="tx1"/>
                  </a:solidFill>
                  <a:sym typeface="+mn-ea"/>
                </a:rPr>
                <a:t>ICU</a:t>
              </a:r>
              <a:r>
                <a:rPr lang="zh-CN" altLang="en-US" sz="1400">
                  <a:solidFill>
                    <a:schemeClr val="tx1"/>
                  </a:solidFill>
                  <a:sym typeface="+mn-ea"/>
                </a:rPr>
                <a:t>患者人数约为</a:t>
              </a:r>
              <a:r>
                <a:rPr lang="en-US" altLang="zh-CN" sz="1400">
                  <a:solidFill>
                    <a:schemeClr val="tx1"/>
                  </a:solidFill>
                  <a:sym typeface="+mn-ea"/>
                </a:rPr>
                <a:t>109</a:t>
              </a:r>
              <a:r>
                <a:rPr lang="zh-CN" altLang="en-US" sz="1400">
                  <a:solidFill>
                    <a:schemeClr val="tx1"/>
                  </a:solidFill>
                  <a:sym typeface="+mn-ea"/>
                </a:rPr>
                <a:t>万人；无痛消化内镜</a:t>
              </a:r>
              <a:r>
                <a:rPr lang="en-US" altLang="zh-CN" sz="1400">
                  <a:solidFill>
                    <a:schemeClr val="tx1"/>
                  </a:solidFill>
                  <a:sym typeface="+mn-ea"/>
                </a:rPr>
                <a:t>1803</a:t>
              </a:r>
              <a:r>
                <a:rPr lang="zh-CN" altLang="en-US" sz="1400">
                  <a:solidFill>
                    <a:schemeClr val="tx1"/>
                  </a:solidFill>
                  <a:sym typeface="+mn-ea"/>
                </a:rPr>
                <a:t>万人</a:t>
              </a:r>
              <a:r>
                <a:rPr lang="zh-CN" altLang="en-US" sz="1400" baseline="30000">
                  <a:uFillTx/>
                  <a:sym typeface="+mn-ea"/>
                </a:rPr>
                <a:t>【</a:t>
              </a:r>
              <a:r>
                <a:rPr lang="en-US" altLang="zh-CN" sz="1400" baseline="30000">
                  <a:uFillTx/>
                  <a:sym typeface="+mn-ea"/>
                </a:rPr>
                <a:t>12</a:t>
              </a:r>
              <a:r>
                <a:rPr lang="zh-CN" altLang="en-US" sz="1400" baseline="30000">
                  <a:uFillTx/>
                  <a:sym typeface="+mn-ea"/>
                </a:rPr>
                <a:t>】</a:t>
              </a:r>
              <a:r>
                <a:rPr lang="zh-CN" altLang="en-US" sz="1400">
                  <a:solidFill>
                    <a:schemeClr val="tx1"/>
                  </a:solidFill>
                  <a:sym typeface="+mn-ea"/>
                </a:rPr>
                <a:t>。ICU50%以上患者可能出现焦虑，综合ICU70%以上患者发生过躁动</a:t>
              </a:r>
              <a:r>
                <a:rPr lang="zh-CN" altLang="en-US" sz="1400">
                  <a:solidFill>
                    <a:schemeClr val="tx1"/>
                  </a:solidFill>
                </a:rPr>
                <a:t>。</a:t>
              </a:r>
              <a:r>
                <a:rPr lang="zh-CN" altLang="en-US" sz="1400" baseline="30000">
                  <a:solidFill>
                    <a:schemeClr val="tx1"/>
                  </a:solidFill>
                  <a:uFillTx/>
                </a:rPr>
                <a:t>【</a:t>
              </a:r>
              <a:r>
                <a:rPr lang="en-US" altLang="zh-CN" sz="1400" baseline="30000">
                  <a:solidFill>
                    <a:schemeClr val="tx1"/>
                  </a:solidFill>
                  <a:uFillTx/>
                </a:rPr>
                <a:t>11</a:t>
              </a:r>
              <a:r>
                <a:rPr lang="zh-CN" altLang="en-US" sz="1400" baseline="30000">
                  <a:solidFill>
                    <a:schemeClr val="tx1"/>
                  </a:solidFill>
                  <a:uFillTx/>
                </a:rPr>
                <a:t>】</a:t>
              </a:r>
              <a:endParaRPr lang="zh-CN" altLang="en-US" sz="1400" baseline="30000">
                <a:solidFill>
                  <a:schemeClr val="tx1"/>
                </a:solidFill>
                <a:uFillTx/>
              </a:endParaRPr>
            </a:p>
          </p:txBody>
        </p:sp>
      </p:grpSp>
      <p:grpSp>
        <p:nvGrpSpPr>
          <p:cNvPr id="50" name="组合 17"/>
          <p:cNvGrpSpPr/>
          <p:nvPr/>
        </p:nvGrpSpPr>
        <p:grpSpPr>
          <a:xfrm>
            <a:off x="1739821" y="3596248"/>
            <a:ext cx="9783445" cy="2416175"/>
            <a:chOff x="1786811" y="4869265"/>
            <a:chExt cx="9783445" cy="2416175"/>
          </a:xfrm>
        </p:grpSpPr>
        <p:cxnSp>
          <p:nvCxnSpPr>
            <p:cNvPr id="3145732" name="直接连接符 13"/>
            <p:cNvCxnSpPr/>
            <p:nvPr/>
          </p:nvCxnSpPr>
          <p:spPr>
            <a:xfrm>
              <a:off x="1786811" y="522230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4" name="文本框 14"/>
            <p:cNvSpPr txBox="1"/>
            <p:nvPr/>
          </p:nvSpPr>
          <p:spPr>
            <a:xfrm>
              <a:off x="1786811" y="4869265"/>
              <a:ext cx="1188132" cy="246221"/>
            </a:xfrm>
            <a:prstGeom prst="rect">
              <a:avLst/>
            </a:prstGeom>
            <a:noFill/>
          </p:spPr>
          <p:txBody>
            <a:bodyPr wrap="square" lIns="0" tIns="0" rIns="0" bIns="0" rtlCol="0">
              <a:spAutoFit/>
            </a:bodyPr>
            <a:p>
              <a:r>
                <a:rPr lang="zh-CN" altLang="en-US" sz="1600" b="1">
                  <a:solidFill>
                    <a:schemeClr val="accent2"/>
                  </a:solidFill>
                </a:rPr>
                <a:t>用法用量</a:t>
              </a:r>
              <a:endParaRPr lang="zh-CN" altLang="en-US" sz="1600" b="1">
                <a:solidFill>
                  <a:schemeClr val="accent2"/>
                </a:solidFill>
              </a:endParaRPr>
            </a:p>
          </p:txBody>
        </p:sp>
        <p:sp>
          <p:nvSpPr>
            <p:cNvPr id="1048645" name="文本框 15"/>
            <p:cNvSpPr txBox="1"/>
            <p:nvPr/>
          </p:nvSpPr>
          <p:spPr>
            <a:xfrm>
              <a:off x="1786811" y="5329005"/>
              <a:ext cx="9783445" cy="1956435"/>
            </a:xfrm>
            <a:prstGeom prst="rect">
              <a:avLst/>
            </a:prstGeom>
            <a:noFill/>
          </p:spPr>
          <p:txBody>
            <a:bodyPr wrap="square" lIns="0" tIns="0" rIns="0" bIns="0" rtlCol="0">
              <a:spAutoFit/>
            </a:bodyPr>
            <a:p>
              <a:pPr algn="just">
                <a:lnSpc>
                  <a:spcPct val="130000"/>
                </a:lnSpc>
                <a:spcBef>
                  <a:spcPts val="0"/>
                </a:spcBef>
                <a:spcAft>
                  <a:spcPts val="0"/>
                </a:spcAft>
              </a:pPr>
              <a:r>
                <a:rPr sz="1400"/>
                <a:t>本品剂量应个体化调整，滴定至所需的临床反应。本品连续输注持续时间不应超过24h。本品应该使用可控制速度的输液装置进行给药。</a:t>
              </a:r>
              <a:r>
                <a:rPr sz="1400" b="1"/>
                <a:t>成人重症监护室（ICU）镇静：</a:t>
              </a:r>
              <a:r>
                <a:rPr sz="1400"/>
                <a:t>通常初始剂量为1μg/kg，输注时间超过10分钟，随后以0.2~0.7μg/kg/hr维持输注。维持剂量的输注速率应调整至获得期望的镇静效果。</a:t>
              </a:r>
              <a:r>
                <a:rPr sz="1400" b="1"/>
                <a:t>成人程序镇静：</a:t>
              </a:r>
              <a:r>
                <a:rPr sz="1400"/>
                <a:t>通常初始剂量为1μg/kg，输注时间超过10分钟；维持剂量为0.6μg/kg/hr，之后根据需要达到的临床效果在0.2~1μg/kg/hr范围内调节剂量。对于创伤较小的手术镇静，如眼科手术，负荷剂量0.5μg/kg，输注时间超过10分钟较适宜。</a:t>
              </a:r>
              <a:r>
                <a:rPr sz="1400" b="1"/>
                <a:t>65岁以上患者：</a:t>
              </a:r>
              <a:r>
                <a:rPr sz="1400"/>
                <a:t>负荷剂量0.5μg/kg，输注时间超过10分钟。剂量调整：</a:t>
              </a:r>
              <a:endParaRPr sz="1400"/>
            </a:p>
            <a:p>
              <a:pPr algn="just">
                <a:lnSpc>
                  <a:spcPct val="130000"/>
                </a:lnSpc>
                <a:spcBef>
                  <a:spcPts val="0"/>
                </a:spcBef>
                <a:spcAft>
                  <a:spcPts val="0"/>
                </a:spcAft>
              </a:pPr>
              <a:r>
                <a:rPr sz="1400"/>
                <a:t>由于可能的药效学相互作用，当本品与其它麻醉剂、镇静剂、安眠药或阿片类药物同时给药时可能需要减少给药剂量（见药物相互作用）。肝、肾功能损伤的患者和老年患者可能需要考虑减少给药剂量。</a:t>
              </a:r>
              <a:r>
                <a:rPr lang="zh-CN" sz="1400"/>
                <a:t>（详见附件）</a:t>
              </a:r>
              <a:r>
                <a:rPr lang="zh-CN" altLang="en-US" sz="1400" baseline="30000">
                  <a:uFillTx/>
                </a:rPr>
                <a:t>【</a:t>
              </a:r>
              <a:r>
                <a:rPr lang="en-US" altLang="zh-CN" sz="1400" baseline="30000">
                  <a:uFillTx/>
                </a:rPr>
                <a:t>13</a:t>
              </a:r>
              <a:r>
                <a:rPr lang="zh-CN" altLang="en-US" sz="1400" baseline="30000">
                  <a:uFillTx/>
                </a:rPr>
                <a:t>】</a:t>
              </a:r>
              <a:endParaRPr lang="zh-CN" altLang="en-US" sz="1400" baseline="30000">
                <a:uFillTx/>
              </a:endParaRPr>
            </a:p>
          </p:txBody>
        </p:sp>
      </p:grpSp>
      <p:sp>
        <p:nvSpPr>
          <p:cNvPr id="2" name="文本框 1"/>
          <p:cNvSpPr txBox="1"/>
          <p:nvPr/>
        </p:nvSpPr>
        <p:spPr>
          <a:xfrm>
            <a:off x="551180" y="6225540"/>
            <a:ext cx="9900920" cy="553720"/>
          </a:xfrm>
          <a:prstGeom prst="rect">
            <a:avLst/>
          </a:prstGeom>
          <a:noFill/>
        </p:spPr>
        <p:txBody>
          <a:bodyPr wrap="square" lIns="0" tIns="0" rIns="0" bIns="0" rtlCol="0" anchor="t">
            <a:spAutoFit/>
          </a:bodyPr>
          <a:p>
            <a:pPr algn="just">
              <a:lnSpc>
                <a:spcPct val="120000"/>
              </a:lnSpc>
            </a:pPr>
            <a:r>
              <a:rPr lang="en-US" altLang="zh-CN" sz="1000" smtClean="0">
                <a:sym typeface="+mn-ea"/>
              </a:rPr>
              <a:t>[11]</a:t>
            </a:r>
            <a:r>
              <a:rPr lang="en-US" altLang="zh-CN" sz="1000">
                <a:sym typeface="+mn-ea"/>
              </a:rPr>
              <a:t>.</a:t>
            </a:r>
            <a:r>
              <a:rPr lang="zh-CN" altLang="en-US" sz="1000">
                <a:sym typeface="+mn-ea"/>
              </a:rPr>
              <a:t>《中国卫生健康年鉴》</a:t>
            </a:r>
            <a:r>
              <a:rPr lang="en-US" altLang="zh-CN" sz="1000">
                <a:sym typeface="+mn-ea"/>
              </a:rPr>
              <a:t>2021</a:t>
            </a:r>
            <a:r>
              <a:rPr lang="zh-CN" altLang="en-US" sz="1000">
                <a:sym typeface="+mn-ea"/>
              </a:rPr>
              <a:t>版，</a:t>
            </a:r>
            <a:r>
              <a:rPr lang="en-US" altLang="zh-CN" sz="1000">
                <a:sym typeface="+mn-ea"/>
              </a:rPr>
              <a:t>P130</a:t>
            </a:r>
            <a:r>
              <a:rPr lang="zh-CN" altLang="en-US" sz="1000">
                <a:sym typeface="+mn-ea"/>
              </a:rPr>
              <a:t>；</a:t>
            </a:r>
            <a:r>
              <a:rPr lang="en-US" altLang="zh-CN" sz="1000">
                <a:sym typeface="+mn-ea"/>
              </a:rPr>
              <a:t>P132</a:t>
            </a:r>
            <a:endParaRPr lang="zh-CN" altLang="en-US" sz="1000">
              <a:sym typeface="+mn-ea"/>
            </a:endParaRPr>
          </a:p>
          <a:p>
            <a:pPr algn="just">
              <a:lnSpc>
                <a:spcPct val="120000"/>
              </a:lnSpc>
            </a:pPr>
            <a:r>
              <a:rPr lang="en-US" altLang="zh-CN" sz="1000" smtClean="0">
                <a:sym typeface="+mn-ea"/>
              </a:rPr>
              <a:t>[12]</a:t>
            </a:r>
            <a:r>
              <a:rPr lang="en-US" altLang="zh-CN" sz="1000">
                <a:sym typeface="+mn-ea"/>
              </a:rPr>
              <a:t>.</a:t>
            </a:r>
            <a:r>
              <a:rPr lang="zh-CN" altLang="en-US" sz="1000">
                <a:sym typeface="+mn-ea"/>
              </a:rPr>
              <a:t>《2020中国消化内镜诊疗技术调查报告》，</a:t>
            </a:r>
            <a:r>
              <a:rPr lang="en-US" altLang="zh-CN" sz="1000">
                <a:sym typeface="+mn-ea"/>
              </a:rPr>
              <a:t>P59</a:t>
            </a:r>
            <a:endParaRPr lang="zh-CN" altLang="en-US" sz="1000">
              <a:sym typeface="+mn-ea"/>
            </a:endParaRPr>
          </a:p>
          <a:p>
            <a:pPr algn="just">
              <a:lnSpc>
                <a:spcPct val="120000"/>
              </a:lnSpc>
            </a:pPr>
            <a:r>
              <a:rPr lang="en-US" altLang="zh-CN" sz="1000" smtClean="0">
                <a:sym typeface="+mn-ea"/>
              </a:rPr>
              <a:t>[13].</a:t>
            </a:r>
            <a:r>
              <a:rPr lang="zh-CN" altLang="en-US" sz="1000" smtClean="0">
                <a:sym typeface="+mn-ea"/>
              </a:rPr>
              <a:t>盐酸右美托咪定氯化钠注射液说明书</a:t>
            </a:r>
            <a:endParaRPr lang="en-US" altLang="zh-CN" sz="1000" smtClean="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46" name="文本占位符 1"/>
          <p:cNvSpPr>
            <a:spLocks noGrp="1"/>
          </p:cNvSpPr>
          <p:nvPr>
            <p:ph type="body" sz="quarter" idx="10"/>
          </p:nvPr>
        </p:nvSpPr>
        <p:spPr/>
        <p:txBody>
          <a:bodyPr/>
          <a:p>
            <a:r>
              <a:rPr lang="en-US" altLang="zh-CN"/>
              <a:t>02</a:t>
            </a:r>
            <a:endParaRPr lang="zh-CN" altLang="en-US"/>
          </a:p>
        </p:txBody>
      </p:sp>
      <p:sp>
        <p:nvSpPr>
          <p:cNvPr id="1048647" name="文本占位符 2"/>
          <p:cNvSpPr>
            <a:spLocks noGrp="1"/>
          </p:cNvSpPr>
          <p:nvPr>
            <p:ph type="body" sz="quarter" idx="11"/>
          </p:nvPr>
        </p:nvSpPr>
        <p:spPr/>
        <p:txBody>
          <a:bodyPr/>
          <a:p>
            <a:r>
              <a:rPr lang="zh-CN" altLang="en-US"/>
              <a:t>安全性</a:t>
            </a:r>
            <a:endParaRPr lang="zh-CN" altLang="en-US"/>
          </a:p>
        </p:txBody>
      </p:sp>
      <p:sp>
        <p:nvSpPr>
          <p:cNvPr id="1048648" name="文本占位符 3"/>
          <p:cNvSpPr>
            <a:spLocks noGrp="1"/>
          </p:cNvSpPr>
          <p:nvPr>
            <p:ph type="body" sz="quarter" idx="12"/>
          </p:nvPr>
        </p:nvSpPr>
        <p:spPr/>
        <p:txBody>
          <a:bodyPr/>
          <a:p>
            <a:r>
              <a:rPr lang="en-US" altLang="zh-CN"/>
              <a:t>Security</a:t>
            </a:r>
            <a:endParaRPr lang="en-US" altLang="zh-CN"/>
          </a:p>
        </p:txBody>
      </p:sp>
      <p:sp>
        <p:nvSpPr>
          <p:cNvPr id="1048650" name="文本框 5"/>
          <p:cNvSpPr txBox="1"/>
          <p:nvPr/>
        </p:nvSpPr>
        <p:spPr>
          <a:xfrm>
            <a:off x="3288665" y="1642745"/>
            <a:ext cx="8054340" cy="3460750"/>
          </a:xfrm>
          <a:prstGeom prst="rect">
            <a:avLst/>
          </a:prstGeom>
          <a:noFill/>
        </p:spPr>
        <p:txBody>
          <a:bodyPr wrap="square" lIns="0" tIns="0" rIns="0" bIns="0" rtlCol="0">
            <a:spAutoFit/>
          </a:bodyPr>
          <a:p>
            <a:pPr marL="1611630" indent="-1611630" algn="l">
              <a:lnSpc>
                <a:spcPct val="100000"/>
              </a:lnSpc>
              <a:spcAft>
                <a:spcPts val="1200"/>
              </a:spcAft>
            </a:pPr>
            <a:r>
              <a:rPr lang="zh-CN" altLang="en-US" b="1"/>
              <a:t>不良反应情况：</a:t>
            </a:r>
            <a:endParaRPr lang="zh-CN" altLang="en-US" b="1"/>
          </a:p>
          <a:p>
            <a:pPr algn="l">
              <a:lnSpc>
                <a:spcPct val="130000"/>
              </a:lnSpc>
              <a:spcBef>
                <a:spcPts val="0"/>
              </a:spcBef>
              <a:spcAft>
                <a:spcPts val="1200"/>
              </a:spcAft>
              <a:buClrTx/>
              <a:buSzTx/>
              <a:buFontTx/>
            </a:pPr>
            <a:r>
              <a:rPr sz="1400"/>
              <a:t>【不良反应】 使用盐酸右美托咪定可能与以下严重不良反应有关：低血压，心动过缓和窦性停搏，一过性高血压。 国外研究报道与治疗相关的发生率＞2%的最常见不良反应包括低血压，心动过缓和口干。【禁忌】对本品及其成份过敏者禁用。【注意事项】 包括低血压，心动过缓和窦性停搏、一过性高血压等注意事项，详见附件。【药物相互作用】 本品与麻醉药、镇静药、催眠药和阿片类药物同时使用可能会导致药效增强。</a:t>
            </a:r>
            <a:r>
              <a:rPr lang="zh-CN" sz="1400" baseline="30000">
                <a:solidFill>
                  <a:schemeClr val="tx1"/>
                </a:solidFill>
                <a:uFillTx/>
              </a:rPr>
              <a:t>【</a:t>
            </a:r>
            <a:r>
              <a:rPr lang="en-US" altLang="zh-CN" sz="1400" baseline="30000">
                <a:solidFill>
                  <a:schemeClr val="tx1"/>
                </a:solidFill>
                <a:uFillTx/>
              </a:rPr>
              <a:t>13</a:t>
            </a:r>
            <a:r>
              <a:rPr lang="zh-CN" sz="1400" baseline="30000">
                <a:solidFill>
                  <a:schemeClr val="tx1"/>
                </a:solidFill>
                <a:uFillTx/>
              </a:rPr>
              <a:t>】</a:t>
            </a:r>
            <a:endParaRPr sz="1400"/>
          </a:p>
          <a:p>
            <a:pPr indent="-1611630" algn="l">
              <a:lnSpc>
                <a:spcPct val="120000"/>
              </a:lnSpc>
              <a:spcAft>
                <a:spcPts val="1200"/>
              </a:spcAft>
              <a:buClrTx/>
              <a:buSzTx/>
              <a:buFontTx/>
            </a:pPr>
            <a:r>
              <a:rPr lang="zh-CN" altLang="en-US" b="1"/>
              <a:t>安全性方面优势和不足：</a:t>
            </a:r>
            <a:endParaRPr lang="zh-CN" altLang="en-US" b="1"/>
          </a:p>
          <a:p>
            <a:pPr indent="-1611630" algn="l" fontAlgn="auto">
              <a:lnSpc>
                <a:spcPct val="130000"/>
              </a:lnSpc>
              <a:spcBef>
                <a:spcPct val="0"/>
              </a:spcBef>
              <a:spcAft>
                <a:spcPts val="1200"/>
              </a:spcAft>
            </a:pPr>
            <a:r>
              <a:rPr lang="zh-CN" sz="1400" b="1"/>
              <a:t>优势：</a:t>
            </a:r>
            <a:r>
              <a:rPr sz="1400"/>
              <a:t>几乎无呼吸抑制</a:t>
            </a:r>
            <a:r>
              <a:rPr lang="zh-CN" sz="1400"/>
              <a:t>，</a:t>
            </a:r>
            <a:r>
              <a:rPr lang="zh-CN" sz="1400"/>
              <a:t>明显降低谵妄发生；</a:t>
            </a:r>
            <a:r>
              <a:rPr sz="1400">
                <a:sym typeface="+mn-ea"/>
              </a:rPr>
              <a:t>通过搜索国家药品监督管理局、欧盟药品管理局、美国食品药品监督管理局网站等，未获知任何国家药监发布的关于盐酸右美托咪定氯化钠注射液的安全性信息。</a:t>
            </a:r>
            <a:endParaRPr sz="1400"/>
          </a:p>
          <a:p>
            <a:pPr indent="-1611630" algn="l" fontAlgn="auto">
              <a:lnSpc>
                <a:spcPct val="130000"/>
              </a:lnSpc>
              <a:spcBef>
                <a:spcPct val="0"/>
              </a:spcBef>
              <a:spcAft>
                <a:spcPts val="1200"/>
              </a:spcAft>
            </a:pPr>
            <a:r>
              <a:rPr lang="zh-CN" sz="1400" b="1"/>
              <a:t>劣势：</a:t>
            </a:r>
            <a:r>
              <a:rPr lang="zh-CN" altLang="en-US" sz="1400">
                <a:solidFill>
                  <a:schemeClr val="tx1"/>
                </a:solidFill>
                <a:sym typeface="+mn-ea"/>
              </a:rPr>
              <a:t>鲜少发生</a:t>
            </a:r>
            <a:r>
              <a:rPr lang="zh-CN" sz="1400">
                <a:solidFill>
                  <a:schemeClr val="tx1"/>
                </a:solidFill>
              </a:rPr>
              <a:t>心动过缓及低血压。</a:t>
            </a:r>
            <a:endParaRPr lang="zh-CN" sz="1400">
              <a:solidFill>
                <a:schemeClr val="tx1"/>
              </a:solidFill>
            </a:endParaRPr>
          </a:p>
        </p:txBody>
      </p:sp>
      <p:sp>
        <p:nvSpPr>
          <p:cNvPr id="2" name="文本框 1"/>
          <p:cNvSpPr txBox="1"/>
          <p:nvPr/>
        </p:nvSpPr>
        <p:spPr>
          <a:xfrm>
            <a:off x="119381" y="6561455"/>
            <a:ext cx="2279650" cy="184150"/>
          </a:xfrm>
          <a:prstGeom prst="rect">
            <a:avLst/>
          </a:prstGeom>
          <a:noFill/>
        </p:spPr>
        <p:txBody>
          <a:bodyPr wrap="none" lIns="0" tIns="0" rIns="0" bIns="0" rtlCol="0" anchor="t">
            <a:spAutoFit/>
          </a:bodyPr>
          <a:p>
            <a:pPr algn="just">
              <a:lnSpc>
                <a:spcPct val="120000"/>
              </a:lnSpc>
            </a:pPr>
            <a:r>
              <a:rPr lang="en-US" altLang="zh-CN" sz="1000" smtClean="0">
                <a:sym typeface="+mn-ea"/>
              </a:rPr>
              <a:t>[13].</a:t>
            </a:r>
            <a:r>
              <a:rPr lang="zh-CN" altLang="en-US" sz="1000" smtClean="0">
                <a:sym typeface="+mn-ea"/>
              </a:rPr>
              <a:t>盐酸右美托咪定氯化钠注射液说明书</a:t>
            </a:r>
            <a:endParaRPr lang="zh-CN" altLang="en-US" sz="1000" smtClean="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51" name="文本占位符 1"/>
          <p:cNvSpPr>
            <a:spLocks noGrp="1"/>
          </p:cNvSpPr>
          <p:nvPr>
            <p:ph type="body" sz="quarter" idx="10"/>
          </p:nvPr>
        </p:nvSpPr>
        <p:spPr/>
        <p:txBody>
          <a:bodyPr/>
          <a:p>
            <a:r>
              <a:rPr lang="en-US" altLang="zh-CN"/>
              <a:t>03</a:t>
            </a:r>
            <a:endParaRPr lang="zh-CN" altLang="en-US"/>
          </a:p>
        </p:txBody>
      </p:sp>
      <p:sp>
        <p:nvSpPr>
          <p:cNvPr id="1048652" name="文本占位符 2"/>
          <p:cNvSpPr>
            <a:spLocks noGrp="1"/>
          </p:cNvSpPr>
          <p:nvPr>
            <p:ph type="body" sz="quarter" idx="11"/>
          </p:nvPr>
        </p:nvSpPr>
        <p:spPr/>
        <p:txBody>
          <a:bodyPr/>
          <a:p>
            <a:r>
              <a:rPr lang="zh-CN" altLang="en-US"/>
              <a:t>有效性</a:t>
            </a:r>
            <a:endParaRPr lang="zh-CN" altLang="en-US"/>
          </a:p>
        </p:txBody>
      </p:sp>
      <p:sp>
        <p:nvSpPr>
          <p:cNvPr id="1048653" name="文本占位符 3"/>
          <p:cNvSpPr>
            <a:spLocks noGrp="1"/>
          </p:cNvSpPr>
          <p:nvPr>
            <p:ph type="body" sz="quarter" idx="12"/>
          </p:nvPr>
        </p:nvSpPr>
        <p:spPr/>
        <p:txBody>
          <a:bodyPr/>
          <a:p>
            <a:r>
              <a:rPr lang="en-US" altLang="zh-CN"/>
              <a:t>Validity</a:t>
            </a:r>
            <a:endParaRPr lang="en-US" altLang="zh-CN"/>
          </a:p>
        </p:txBody>
      </p:sp>
      <p:sp>
        <p:nvSpPr>
          <p:cNvPr id="1048655" name="文本框 5"/>
          <p:cNvSpPr txBox="1"/>
          <p:nvPr/>
        </p:nvSpPr>
        <p:spPr>
          <a:xfrm>
            <a:off x="3526155" y="1593850"/>
            <a:ext cx="8122285" cy="3724910"/>
          </a:xfrm>
          <a:prstGeom prst="rect">
            <a:avLst/>
          </a:prstGeom>
          <a:noFill/>
        </p:spPr>
        <p:txBody>
          <a:bodyPr wrap="square" lIns="0" tIns="0" rIns="0" bIns="0" rtlCol="0">
            <a:spAutoFit/>
          </a:bodyPr>
          <a:p>
            <a:pPr>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与对照药品疗效方面优势和不足</a:t>
            </a:r>
            <a:r>
              <a:rPr lang="zh-CN" altLang="en-US" b="1"/>
              <a:t>：</a:t>
            </a:r>
            <a:endParaRPr lang="zh-CN" altLang="en-US" b="1"/>
          </a:p>
          <a:p>
            <a:pPr>
              <a:lnSpc>
                <a:spcPct val="130000"/>
              </a:lnSpc>
              <a:spcBef>
                <a:spcPct val="0"/>
              </a:spcBef>
              <a:spcAft>
                <a:spcPts val="1200"/>
              </a:spcAft>
            </a:pPr>
            <a:r>
              <a:rPr sz="1400" b="1">
                <a:solidFill>
                  <a:schemeClr val="tx1"/>
                </a:solidFill>
              </a:rPr>
              <a:t>优势：</a:t>
            </a:r>
            <a:r>
              <a:rPr lang="zh-CN" sz="1400">
                <a:solidFill>
                  <a:schemeClr val="tx1"/>
                </a:solidFill>
              </a:rPr>
              <a:t>最佳浅镇静用药；</a:t>
            </a:r>
            <a:r>
              <a:rPr lang="zh-CN" altLang="en-US" sz="1400" b="1">
                <a:solidFill>
                  <a:srgbClr val="00B0F0"/>
                </a:solidFill>
                <a:effectLst/>
                <a:latin typeface="微软雅黑" panose="020B0503020204020204" pitchFamily="34" charset="-122"/>
                <a:ea typeface="微软雅黑" panose="020B0503020204020204" pitchFamily="34" charset="-122"/>
                <a:sym typeface="+mn-ea"/>
              </a:rPr>
              <a:t>唯一具备镇痛作用的镇静药</a:t>
            </a:r>
            <a:r>
              <a:rPr lang="zh-CN" sz="1400">
                <a:solidFill>
                  <a:schemeClr val="tx1"/>
                </a:solidFill>
                <a:sym typeface="+mn-ea"/>
              </a:rPr>
              <a:t>；</a:t>
            </a:r>
            <a:r>
              <a:rPr lang="zh-CN" altLang="en-US" sz="1400" b="1">
                <a:solidFill>
                  <a:srgbClr val="00B0F0"/>
                </a:solidFill>
                <a:effectLst/>
                <a:latin typeface="微软雅黑" panose="020B0503020204020204" pitchFamily="34" charset="-122"/>
                <a:ea typeface="微软雅黑" panose="020B0503020204020204" pitchFamily="34" charset="-122"/>
                <a:sym typeface="+mn-ea"/>
              </a:rPr>
              <a:t>独特的类自然睡眠机制</a:t>
            </a:r>
            <a:r>
              <a:rPr lang="zh-CN" sz="1400">
                <a:solidFill>
                  <a:schemeClr val="tx1"/>
                </a:solidFill>
                <a:sym typeface="+mn-ea"/>
              </a:rPr>
              <a:t>；易唤醒；</a:t>
            </a:r>
            <a:r>
              <a:rPr sz="1400">
                <a:solidFill>
                  <a:schemeClr val="tx1"/>
                </a:solidFill>
              </a:rPr>
              <a:t>减少谵妄</a:t>
            </a:r>
            <a:r>
              <a:rPr lang="zh-CN" sz="1400">
                <a:solidFill>
                  <a:schemeClr val="tx1"/>
                </a:solidFill>
              </a:rPr>
              <a:t>、应激、</a:t>
            </a:r>
            <a:r>
              <a:rPr sz="1400">
                <a:solidFill>
                  <a:schemeClr val="tx1"/>
                </a:solidFill>
              </a:rPr>
              <a:t>认知功能障碍</a:t>
            </a:r>
            <a:r>
              <a:rPr lang="zh-CN" sz="1400">
                <a:solidFill>
                  <a:schemeClr val="tx1"/>
                </a:solidFill>
              </a:rPr>
              <a:t>；呼吸抑制低；器官保护。</a:t>
            </a:r>
            <a:endParaRPr lang="zh-CN" sz="1400">
              <a:solidFill>
                <a:schemeClr val="tx1"/>
              </a:solidFill>
            </a:endParaRPr>
          </a:p>
          <a:p>
            <a:pPr>
              <a:lnSpc>
                <a:spcPct val="130000"/>
              </a:lnSpc>
              <a:spcBef>
                <a:spcPct val="0"/>
              </a:spcBef>
              <a:spcAft>
                <a:spcPts val="1200"/>
              </a:spcAft>
            </a:pPr>
            <a:r>
              <a:rPr lang="zh-CN" altLang="en-US" sz="1400" b="1">
                <a:solidFill>
                  <a:schemeClr val="tx1"/>
                </a:solidFill>
              </a:rPr>
              <a:t>不足：</a:t>
            </a:r>
            <a:r>
              <a:rPr lang="zh-CN" altLang="en-US" sz="1400">
                <a:solidFill>
                  <a:schemeClr val="tx1"/>
                </a:solidFill>
                <a:sym typeface="+mn-ea"/>
              </a:rPr>
              <a:t>对深镇静需求患者需采取联合用药。</a:t>
            </a:r>
            <a:endParaRPr lang="zh-CN" altLang="en-US" sz="1400">
              <a:solidFill>
                <a:schemeClr val="tx1"/>
              </a:solidFill>
            </a:endParaRPr>
          </a:p>
          <a:p>
            <a:pPr>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临床指南</a:t>
            </a:r>
            <a:r>
              <a:rPr lang="en-US" altLang="zh-CN" sz="1800" b="1">
                <a:solidFill>
                  <a:srgbClr val="000000"/>
                </a:solidFill>
                <a:effectLst/>
                <a:latin typeface="微软雅黑" panose="020B0503020204020204" pitchFamily="34" charset="-122"/>
                <a:ea typeface="微软雅黑" panose="020B0503020204020204" pitchFamily="34" charset="-122"/>
              </a:rPr>
              <a:t>/</a:t>
            </a:r>
            <a:r>
              <a:rPr lang="zh-CN" altLang="en-US" sz="1800" b="1">
                <a:solidFill>
                  <a:srgbClr val="000000"/>
                </a:solidFill>
                <a:effectLst/>
                <a:latin typeface="微软雅黑" panose="020B0503020204020204" pitchFamily="34" charset="-122"/>
                <a:ea typeface="微软雅黑" panose="020B0503020204020204" pitchFamily="34" charset="-122"/>
              </a:rPr>
              <a:t>诊疗规范推荐</a:t>
            </a:r>
            <a:r>
              <a:rPr lang="zh-CN" altLang="en-US" b="1"/>
              <a:t>：</a:t>
            </a:r>
            <a:endParaRPr lang="zh-CN" altLang="en-US" b="1"/>
          </a:p>
          <a:p>
            <a:pPr>
              <a:lnSpc>
                <a:spcPct val="130000"/>
              </a:lnSpc>
              <a:spcBef>
                <a:spcPct val="0"/>
              </a:spcBef>
              <a:spcAft>
                <a:spcPts val="1200"/>
              </a:spcAft>
            </a:pPr>
            <a:r>
              <a:rPr sz="1400" b="1"/>
              <a:t>美国危重症医学会PAD指南2018版推荐：</a:t>
            </a:r>
            <a:r>
              <a:rPr sz="1400"/>
              <a:t>1.对于危重症、机械通气的成人，建议使用丙泊酚或右美托咪定而非苯二氮卓类镇静药物；2.建议使用右美托咪定治疗因躁动而无法脱管/拔管的机械通气的患者。</a:t>
            </a:r>
            <a:r>
              <a:rPr lang="zh-CN" altLang="en-US" sz="1400" baseline="30000">
                <a:uFillTx/>
                <a:sym typeface="+mn-ea"/>
              </a:rPr>
              <a:t>【</a:t>
            </a:r>
            <a:r>
              <a:rPr lang="en-US" altLang="zh-CN" sz="1400" baseline="30000">
                <a:uFillTx/>
                <a:sym typeface="+mn-ea"/>
              </a:rPr>
              <a:t>7</a:t>
            </a:r>
            <a:r>
              <a:rPr lang="zh-CN" altLang="en-US" sz="1400" baseline="30000">
                <a:uFillTx/>
                <a:sym typeface="+mn-ea"/>
              </a:rPr>
              <a:t>】</a:t>
            </a:r>
            <a:endParaRPr sz="1400"/>
          </a:p>
          <a:p>
            <a:pPr>
              <a:lnSpc>
                <a:spcPct val="130000"/>
              </a:lnSpc>
              <a:spcBef>
                <a:spcPct val="0"/>
              </a:spcBef>
              <a:spcAft>
                <a:spcPts val="1200"/>
              </a:spcAft>
            </a:pPr>
            <a:r>
              <a:rPr sz="1400" b="1">
                <a:solidFill>
                  <a:schemeClr val="tx1"/>
                </a:solidFill>
                <a:sym typeface="+mn-ea"/>
              </a:rPr>
              <a:t>中华医学会重症医学分会中国成人ICU镇痛和镇静治疗指南2018版推荐：</a:t>
            </a:r>
            <a:r>
              <a:rPr sz="1400">
                <a:solidFill>
                  <a:schemeClr val="tx1"/>
                </a:solidFill>
                <a:sym typeface="+mn-ea"/>
              </a:rPr>
              <a:t>右美托咪定通过拮抗中枢及外周儿茶酚胺的作用，兼具轻度镇静和镇痛效果，与其他镇痛镇静药物具有协同作用，可以减少机械通气时间、减少ICU谵妄的发生和ICU住院时间。</a:t>
            </a:r>
            <a:r>
              <a:rPr lang="zh-CN" altLang="en-US" sz="1400" baseline="30000">
                <a:uFillTx/>
                <a:sym typeface="+mn-ea"/>
              </a:rPr>
              <a:t>【</a:t>
            </a:r>
            <a:r>
              <a:rPr lang="en-US" altLang="zh-CN" sz="1400" baseline="30000">
                <a:uFillTx/>
                <a:sym typeface="+mn-ea"/>
              </a:rPr>
              <a:t>9</a:t>
            </a:r>
            <a:r>
              <a:rPr lang="zh-CN" altLang="en-US" sz="1400" baseline="30000">
                <a:uFillTx/>
                <a:sym typeface="+mn-ea"/>
              </a:rPr>
              <a:t>】</a:t>
            </a:r>
            <a:endParaRPr sz="1400">
              <a:solidFill>
                <a:schemeClr val="tx1"/>
              </a:solidFill>
              <a:sym typeface="+mn-ea"/>
            </a:endParaRPr>
          </a:p>
        </p:txBody>
      </p:sp>
      <p:sp>
        <p:nvSpPr>
          <p:cNvPr id="2" name="文本框 1"/>
          <p:cNvSpPr txBox="1"/>
          <p:nvPr/>
        </p:nvSpPr>
        <p:spPr>
          <a:xfrm>
            <a:off x="102235" y="6203315"/>
            <a:ext cx="11988165" cy="553720"/>
          </a:xfrm>
          <a:prstGeom prst="rect">
            <a:avLst/>
          </a:prstGeom>
          <a:noFill/>
        </p:spPr>
        <p:txBody>
          <a:bodyPr wrap="square" lIns="0" tIns="0" rIns="0" bIns="0" rtlCol="0" anchor="t">
            <a:spAutoFit/>
          </a:bodyPr>
          <a:p>
            <a:pPr algn="just">
              <a:lnSpc>
                <a:spcPct val="120000"/>
              </a:lnSpc>
            </a:pPr>
            <a:r>
              <a:rPr lang="en-US" altLang="zh-CN" sz="1000" smtClean="0">
                <a:sym typeface="+mn-ea"/>
              </a:rPr>
              <a:t>[7]</a:t>
            </a:r>
            <a:r>
              <a:rPr lang="en-US" sz="1000" smtClean="0"/>
              <a:t>.</a:t>
            </a:r>
            <a:r>
              <a:rPr sz="1000" smtClean="0"/>
              <a:t>Devlin J W ,  Skrobik Y , C Gélinas, et al. Clinical Practice Guidelines for the Prevention and Management of Pain, Agitation/Sedation, Delirium, Immobility, and Sleep Disruption in Adult Patients in the ICU[J]. Critical care medicine, 2018, 46(9):e825-e873.</a:t>
            </a:r>
            <a:endParaRPr sz="1000" smtClean="0"/>
          </a:p>
          <a:p>
            <a:pPr algn="just">
              <a:lnSpc>
                <a:spcPct val="120000"/>
              </a:lnSpc>
            </a:pPr>
            <a:r>
              <a:rPr sz="1000" smtClean="0"/>
              <a:t>[</a:t>
            </a:r>
            <a:r>
              <a:rPr lang="en-US" sz="1000" smtClean="0"/>
              <a:t>9</a:t>
            </a:r>
            <a:r>
              <a:rPr sz="1000" smtClean="0"/>
              <a:t>]中华医学会重症医学分会. 中国成人ICU镇痛和镇静治疗指南[J]. 中华危重病急救医学, 2018, 030(006):497-514.</a:t>
            </a:r>
            <a:endParaRPr lang="en-US" altLang="zh-CN" sz="1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61" name="文本占位符 1"/>
          <p:cNvSpPr>
            <a:spLocks noGrp="1"/>
          </p:cNvSpPr>
          <p:nvPr>
            <p:ph type="body" sz="quarter" idx="10"/>
          </p:nvPr>
        </p:nvSpPr>
        <p:spPr>
          <a:xfrm>
            <a:off x="1534208" y="1564482"/>
            <a:ext cx="1187450" cy="747395"/>
          </a:xfrm>
        </p:spPr>
        <p:txBody>
          <a:bodyPr/>
          <a:p>
            <a:r>
              <a:rPr lang="en-US" altLang="zh-CN"/>
              <a:t>04</a:t>
            </a:r>
            <a:endParaRPr lang="zh-CN" altLang="en-US"/>
          </a:p>
        </p:txBody>
      </p:sp>
      <p:sp>
        <p:nvSpPr>
          <p:cNvPr id="1048662" name="文本占位符 2"/>
          <p:cNvSpPr>
            <a:spLocks noGrp="1"/>
          </p:cNvSpPr>
          <p:nvPr>
            <p:ph type="body" sz="quarter" idx="11"/>
          </p:nvPr>
        </p:nvSpPr>
        <p:spPr/>
        <p:txBody>
          <a:bodyPr/>
          <a:p>
            <a:r>
              <a:rPr lang="zh-CN" altLang="en-US"/>
              <a:t>创新性</a:t>
            </a:r>
            <a:endParaRPr lang="zh-CN" altLang="en-US"/>
          </a:p>
        </p:txBody>
      </p:sp>
      <p:sp>
        <p:nvSpPr>
          <p:cNvPr id="1048663" name="文本占位符 3"/>
          <p:cNvSpPr>
            <a:spLocks noGrp="1"/>
          </p:cNvSpPr>
          <p:nvPr>
            <p:ph type="body" sz="quarter" idx="12"/>
          </p:nvPr>
        </p:nvSpPr>
        <p:spPr/>
        <p:txBody>
          <a:bodyPr/>
          <a:p>
            <a:r>
              <a:rPr lang="en-US" altLang="zh-CN"/>
              <a:t>Innovativeness</a:t>
            </a:r>
            <a:endParaRPr lang="en-US" altLang="zh-CN"/>
          </a:p>
        </p:txBody>
      </p:sp>
      <p:sp>
        <p:nvSpPr>
          <p:cNvPr id="1048665" name="文本框 5"/>
          <p:cNvSpPr txBox="1"/>
          <p:nvPr/>
        </p:nvSpPr>
        <p:spPr>
          <a:xfrm>
            <a:off x="3683635" y="1943735"/>
            <a:ext cx="7860665" cy="2858135"/>
          </a:xfrm>
          <a:prstGeom prst="rect">
            <a:avLst/>
          </a:prstGeom>
          <a:noFill/>
        </p:spPr>
        <p:txBody>
          <a:bodyPr wrap="square" lIns="0" tIns="0" rIns="0" bIns="0" rtlCol="0">
            <a:spAutoFit/>
          </a:bodyPr>
          <a:p>
            <a:pPr marL="900430" indent="-900430">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创新点：</a:t>
            </a:r>
            <a:endParaRPr lang="zh-CN" altLang="en-US" sz="1800" b="1">
              <a:solidFill>
                <a:srgbClr val="000000"/>
              </a:solidFill>
              <a:effectLst/>
              <a:latin typeface="微软雅黑" panose="020B0503020204020204" pitchFamily="34" charset="-122"/>
              <a:ea typeface="微软雅黑" panose="020B0503020204020204" pitchFamily="34" charset="-122"/>
            </a:endParaRPr>
          </a:p>
          <a:p>
            <a:pPr algn="l">
              <a:lnSpc>
                <a:spcPct val="130000"/>
              </a:lnSpc>
              <a:spcBef>
                <a:spcPct val="0"/>
              </a:spcBef>
              <a:spcAft>
                <a:spcPts val="1200"/>
              </a:spcAft>
              <a:buClrTx/>
              <a:buSzTx/>
              <a:buFontTx/>
            </a:pPr>
            <a:r>
              <a:rPr lang="zh-CN" altLang="en-US" sz="1400" b="1">
                <a:solidFill>
                  <a:srgbClr val="00B0F0"/>
                </a:solidFill>
                <a:effectLst/>
                <a:latin typeface="微软雅黑" panose="020B0503020204020204" pitchFamily="34" charset="-122"/>
                <a:ea typeface="微软雅黑" panose="020B0503020204020204" pitchFamily="34" charset="-122"/>
              </a:rPr>
              <a:t>优势机制：</a:t>
            </a:r>
            <a:r>
              <a:rPr sz="1400">
                <a:solidFill>
                  <a:srgbClr val="000000"/>
                </a:solidFill>
                <a:effectLst/>
                <a:latin typeface="微软雅黑" panose="020B0503020204020204" pitchFamily="34" charset="-122"/>
                <a:ea typeface="微软雅黑" panose="020B0503020204020204" pitchFamily="34" charset="-122"/>
              </a:rPr>
              <a:t>右美托咪定是选择性α2受体激动剂，通过抑制蓝斑核去甲肾上腺素释放和竞争性拮抗α2受体，减轻交感兴奋风暴、冷静、抗焦虑和镇痛镇静。因不作用于中脑网状上行系统和 GABA 受体，患者更易唤醒，呼吸抑制较少</a:t>
            </a:r>
            <a:r>
              <a:rPr lang="zh-CN" sz="1400">
                <a:solidFill>
                  <a:srgbClr val="000000"/>
                </a:solidFill>
                <a:effectLst/>
                <a:latin typeface="微软雅黑" panose="020B0503020204020204" pitchFamily="34" charset="-122"/>
                <a:ea typeface="微软雅黑" panose="020B0503020204020204" pitchFamily="34" charset="-122"/>
              </a:rPr>
              <a:t>。</a:t>
            </a:r>
            <a:endParaRPr sz="1400">
              <a:solidFill>
                <a:srgbClr val="000000"/>
              </a:solidFill>
              <a:effectLst/>
              <a:latin typeface="微软雅黑" panose="020B0503020204020204" pitchFamily="34" charset="-122"/>
              <a:ea typeface="微软雅黑" panose="020B0503020204020204" pitchFamily="34" charset="-122"/>
            </a:endParaRPr>
          </a:p>
          <a:p>
            <a:pPr>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优势：</a:t>
            </a:r>
            <a:endParaRPr lang="zh-CN" altLang="en-US" sz="1800" b="1">
              <a:solidFill>
                <a:srgbClr val="000000"/>
              </a:solidFill>
              <a:effectLst/>
              <a:latin typeface="微软雅黑" panose="020B0503020204020204" pitchFamily="34" charset="-122"/>
              <a:ea typeface="微软雅黑" panose="020B0503020204020204" pitchFamily="34" charset="-122"/>
            </a:endParaRPr>
          </a:p>
          <a:p>
            <a:pPr>
              <a:lnSpc>
                <a:spcPct val="130000"/>
              </a:lnSpc>
              <a:spcBef>
                <a:spcPct val="0"/>
              </a:spcBef>
              <a:spcAft>
                <a:spcPts val="1200"/>
              </a:spcAft>
            </a:pPr>
            <a:r>
              <a:rPr lang="zh-CN" altLang="en-US" sz="1400" b="1">
                <a:solidFill>
                  <a:srgbClr val="00B0F0"/>
                </a:solidFill>
                <a:effectLst/>
                <a:latin typeface="微软雅黑" panose="020B0503020204020204" pitchFamily="34" charset="-122"/>
                <a:ea typeface="微软雅黑" panose="020B0503020204020204" pitchFamily="34" charset="-122"/>
                <a:sym typeface="+mn-ea"/>
              </a:rPr>
              <a:t>简化配置操作：</a:t>
            </a:r>
            <a:r>
              <a:rPr sz="1400">
                <a:solidFill>
                  <a:srgbClr val="000000"/>
                </a:solidFill>
                <a:effectLst/>
                <a:latin typeface="微软雅黑" panose="020B0503020204020204" pitchFamily="34" charset="-122"/>
                <a:ea typeface="微软雅黑" panose="020B0503020204020204" pitchFamily="34" charset="-122"/>
              </a:rPr>
              <a:t>本品使用前无需进一步稀释，提升了右美托咪定的临床适用性，简化了配置操作。相较于盐酸右美托咪定注射液，避免配药时的细菌污染；无需进一步稀释，剂量准确；操作便捷，提高工作效率；降低针管扎伤医护人员的潜在风险。</a:t>
            </a:r>
            <a:endParaRPr sz="1400">
              <a:solidFill>
                <a:srgbClr val="000000"/>
              </a:solidFill>
              <a:effectLst/>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66" name="文本占位符 1"/>
          <p:cNvSpPr>
            <a:spLocks noGrp="1"/>
          </p:cNvSpPr>
          <p:nvPr>
            <p:ph type="body" sz="quarter" idx="10"/>
          </p:nvPr>
        </p:nvSpPr>
        <p:spPr>
          <a:xfrm>
            <a:off x="1534208" y="1564482"/>
            <a:ext cx="1187450" cy="747395"/>
          </a:xfrm>
        </p:spPr>
        <p:txBody>
          <a:bodyPr/>
          <a:p>
            <a:r>
              <a:rPr lang="en-US" altLang="zh-CN"/>
              <a:t>05</a:t>
            </a:r>
            <a:endParaRPr lang="zh-CN" altLang="en-US"/>
          </a:p>
        </p:txBody>
      </p:sp>
      <p:sp>
        <p:nvSpPr>
          <p:cNvPr id="1048667" name="文本占位符 2"/>
          <p:cNvSpPr>
            <a:spLocks noGrp="1"/>
          </p:cNvSpPr>
          <p:nvPr>
            <p:ph type="body" sz="quarter" idx="11"/>
          </p:nvPr>
        </p:nvSpPr>
        <p:spPr/>
        <p:txBody>
          <a:bodyPr/>
          <a:p>
            <a:r>
              <a:rPr lang="zh-CN" altLang="en-US"/>
              <a:t>公平性</a:t>
            </a:r>
            <a:endParaRPr lang="zh-CN" altLang="en-US"/>
          </a:p>
        </p:txBody>
      </p:sp>
      <p:sp>
        <p:nvSpPr>
          <p:cNvPr id="1048668" name="文本占位符 3"/>
          <p:cNvSpPr>
            <a:spLocks noGrp="1"/>
          </p:cNvSpPr>
          <p:nvPr>
            <p:ph type="body" sz="quarter" idx="12"/>
          </p:nvPr>
        </p:nvSpPr>
        <p:spPr/>
        <p:txBody>
          <a:bodyPr/>
          <a:p>
            <a:r>
              <a:rPr lang="en-US" altLang="zh-CN"/>
              <a:t>Fairness</a:t>
            </a:r>
            <a:endParaRPr lang="en-US" altLang="zh-CN"/>
          </a:p>
        </p:txBody>
      </p:sp>
      <p:sp>
        <p:nvSpPr>
          <p:cNvPr id="1048670" name="文本框 5"/>
          <p:cNvSpPr txBox="1"/>
          <p:nvPr/>
        </p:nvSpPr>
        <p:spPr>
          <a:xfrm>
            <a:off x="3323590" y="1125220"/>
            <a:ext cx="8069580" cy="4267200"/>
          </a:xfrm>
          <a:prstGeom prst="rect">
            <a:avLst/>
          </a:prstGeom>
          <a:noFill/>
        </p:spPr>
        <p:txBody>
          <a:bodyPr wrap="square" lIns="0" tIns="0" rIns="0" bIns="0" rtlCol="0">
            <a:spAutoFit/>
          </a:bodyPr>
          <a:p>
            <a:pPr marL="1792605" indent="-1792605">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年发病患者总数：</a:t>
            </a:r>
            <a:r>
              <a:rPr lang="en-US" altLang="zh-CN" sz="1400"/>
              <a:t>本品使用人群约为</a:t>
            </a:r>
            <a:r>
              <a:rPr lang="en-US" altLang="zh-CN" sz="1400">
                <a:sym typeface="+mn-ea"/>
              </a:rPr>
              <a:t>8718</a:t>
            </a:r>
            <a:r>
              <a:rPr lang="zh-CN" altLang="en-US" sz="1400">
                <a:sym typeface="+mn-ea"/>
              </a:rPr>
              <a:t>万人。</a:t>
            </a:r>
            <a:endParaRPr lang="zh-CN" altLang="en-US" sz="1400">
              <a:sym typeface="+mn-ea"/>
            </a:endParaRPr>
          </a:p>
          <a:p>
            <a:pPr indent="-1792605" fontAlgn="auto">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弥补药品目录短板：</a:t>
            </a:r>
            <a:endParaRPr lang="zh-CN" altLang="en-US" sz="1800" b="1">
              <a:solidFill>
                <a:srgbClr val="000000"/>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chemeClr val="tx1"/>
                </a:solidFill>
                <a:effectLst/>
                <a:latin typeface="微软雅黑" panose="020B0503020204020204" pitchFamily="34" charset="-122"/>
                <a:ea typeface="微软雅黑" panose="020B0503020204020204" pitchFamily="34" charset="-122"/>
              </a:rPr>
              <a:t>(1)本品弥补了目录内无类自然睡眠浅镇静、</a:t>
            </a:r>
            <a:r>
              <a:rPr lang="zh-CN" altLang="en-US" sz="1400" b="1">
                <a:solidFill>
                  <a:srgbClr val="00B0F0"/>
                </a:solidFill>
                <a:effectLst/>
                <a:latin typeface="微软雅黑" panose="020B0503020204020204" pitchFamily="34" charset="-122"/>
                <a:ea typeface="微软雅黑" panose="020B0503020204020204" pitchFamily="34" charset="-122"/>
              </a:rPr>
              <a:t>非插管患者术前和/或术中及其他程序镇静药物的空白</a:t>
            </a:r>
            <a:r>
              <a:rPr lang="zh-CN" altLang="en-US" sz="1400">
                <a:solidFill>
                  <a:schemeClr val="tx1"/>
                </a:solidFill>
                <a:effectLst/>
                <a:latin typeface="微软雅黑" panose="020B0503020204020204" pitchFamily="34" charset="-122"/>
                <a:ea typeface="微软雅黑" panose="020B0503020204020204" pitchFamily="34" charset="-122"/>
              </a:rPr>
              <a:t>；</a:t>
            </a:r>
            <a:endParaRPr lang="zh-CN" altLang="en-US" sz="1400">
              <a:solidFill>
                <a:schemeClr val="tx1"/>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chemeClr val="tx1"/>
                </a:solidFill>
                <a:effectLst/>
                <a:latin typeface="微软雅黑" panose="020B0503020204020204" pitchFamily="34" charset="-122"/>
                <a:ea typeface="微软雅黑" panose="020B0503020204020204" pitchFamily="34" charset="-122"/>
              </a:rPr>
              <a:t>(2)本品使用前无需稀释，剂量准确、</a:t>
            </a:r>
            <a:r>
              <a:rPr lang="zh-CN" altLang="en-US" sz="1400" b="1">
                <a:solidFill>
                  <a:srgbClr val="00B0F0"/>
                </a:solidFill>
                <a:effectLst/>
                <a:latin typeface="微软雅黑" panose="020B0503020204020204" pitchFamily="34" charset="-122"/>
                <a:ea typeface="微软雅黑" panose="020B0503020204020204" pitchFamily="34" charset="-122"/>
              </a:rPr>
              <a:t>避免配药时的细菌污染</a:t>
            </a:r>
            <a:r>
              <a:rPr lang="zh-CN" altLang="en-US" sz="1400">
                <a:solidFill>
                  <a:schemeClr val="tx1"/>
                </a:solidFill>
                <a:effectLst/>
                <a:latin typeface="微软雅黑" panose="020B0503020204020204" pitchFamily="34" charset="-122"/>
                <a:ea typeface="微软雅黑" panose="020B0503020204020204" pitchFamily="34" charset="-122"/>
              </a:rPr>
              <a:t>、操作便捷、提高工作高效、降低针管扎伤医护人员的潜在风险；</a:t>
            </a:r>
            <a:endParaRPr lang="zh-CN" altLang="en-US" sz="1400">
              <a:solidFill>
                <a:schemeClr val="tx1"/>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chemeClr val="tx1"/>
                </a:solidFill>
                <a:effectLst/>
                <a:latin typeface="微软雅黑" panose="020B0503020204020204" pitchFamily="34" charset="-122"/>
                <a:ea typeface="微软雅黑" panose="020B0503020204020204" pitchFamily="34" charset="-122"/>
              </a:rPr>
              <a:t>(3)本品</a:t>
            </a:r>
            <a:r>
              <a:rPr lang="zh-CN" altLang="en-US" sz="1400" b="1">
                <a:solidFill>
                  <a:srgbClr val="00B0F0"/>
                </a:solidFill>
                <a:effectLst/>
                <a:latin typeface="微软雅黑" panose="020B0503020204020204" pitchFamily="34" charset="-122"/>
                <a:ea typeface="微软雅黑" panose="020B0503020204020204" pitchFamily="34" charset="-122"/>
              </a:rPr>
              <a:t>包装辨识度高</a:t>
            </a:r>
            <a:r>
              <a:rPr lang="zh-CN" altLang="en-US" sz="1400">
                <a:solidFill>
                  <a:schemeClr val="tx1"/>
                </a:solidFill>
                <a:effectLst/>
                <a:latin typeface="微软雅黑" panose="020B0503020204020204" pitchFamily="34" charset="-122"/>
                <a:ea typeface="微软雅黑" panose="020B0503020204020204" pitchFamily="34" charset="-122"/>
              </a:rPr>
              <a:t>，有效减少围术期麻醉医生和护士的用药错误。</a:t>
            </a:r>
            <a:endParaRPr lang="zh-CN" altLang="en-US" sz="1400">
              <a:solidFill>
                <a:schemeClr val="tx1"/>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800" b="1">
                <a:solidFill>
                  <a:srgbClr val="000000"/>
                </a:solidFill>
                <a:effectLst/>
                <a:latin typeface="微软雅黑" panose="020B0503020204020204" pitchFamily="34" charset="-122"/>
                <a:ea typeface="微软雅黑" panose="020B0503020204020204" pitchFamily="34" charset="-122"/>
              </a:rPr>
              <a:t>临床管理难度：</a:t>
            </a:r>
            <a:endParaRPr lang="zh-CN" altLang="en-US" sz="1800" b="1">
              <a:solidFill>
                <a:srgbClr val="000000"/>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rgbClr val="000000"/>
                </a:solidFill>
                <a:effectLst/>
                <a:latin typeface="微软雅黑" panose="020B0503020204020204" pitchFamily="34" charset="-122"/>
                <a:ea typeface="微软雅黑" panose="020B0503020204020204" pitchFamily="34" charset="-122"/>
              </a:rPr>
              <a:t>(1)盐酸右美托咪定氯化钠注射液适应症明确，用法用量清晰，</a:t>
            </a:r>
            <a:r>
              <a:rPr lang="zh-CN" altLang="en-US" sz="1400" b="1">
                <a:solidFill>
                  <a:srgbClr val="00B0F0"/>
                </a:solidFill>
                <a:effectLst/>
                <a:latin typeface="微软雅黑" panose="020B0503020204020204" pitchFamily="34" charset="-122"/>
                <a:ea typeface="微软雅黑" panose="020B0503020204020204" pitchFamily="34" charset="-122"/>
              </a:rPr>
              <a:t>药物精准可控</a:t>
            </a:r>
            <a:r>
              <a:rPr lang="zh-CN" altLang="en-US" sz="1400">
                <a:solidFill>
                  <a:srgbClr val="000000"/>
                </a:solidFill>
                <a:effectLst/>
                <a:latin typeface="微软雅黑" panose="020B0503020204020204" pitchFamily="34" charset="-122"/>
                <a:ea typeface="微软雅黑" panose="020B0503020204020204" pitchFamily="34" charset="-122"/>
              </a:rPr>
              <a:t>；</a:t>
            </a:r>
            <a:endParaRPr lang="zh-CN" altLang="en-US" sz="1400">
              <a:solidFill>
                <a:srgbClr val="000000"/>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rgbClr val="000000"/>
                </a:solidFill>
                <a:effectLst/>
                <a:latin typeface="微软雅黑" panose="020B0503020204020204" pitchFamily="34" charset="-122"/>
                <a:ea typeface="微软雅黑" panose="020B0503020204020204" pitchFamily="34" charset="-122"/>
              </a:rPr>
              <a:t>(2</a:t>
            </a:r>
            <a:r>
              <a:rPr lang="zh-CN" altLang="en-US" sz="1400">
                <a:solidFill>
                  <a:schemeClr val="tx1"/>
                </a:solidFill>
                <a:effectLst/>
                <a:latin typeface="微软雅黑" panose="020B0503020204020204" pitchFamily="34" charset="-122"/>
                <a:ea typeface="微软雅黑" panose="020B0503020204020204" pitchFamily="34" charset="-122"/>
              </a:rPr>
              <a:t>)</a:t>
            </a:r>
            <a:r>
              <a:rPr lang="zh-CN" altLang="en-US" sz="1400" b="1">
                <a:solidFill>
                  <a:srgbClr val="00B0F0"/>
                </a:solidFill>
                <a:effectLst/>
                <a:latin typeface="微软雅黑" panose="020B0503020204020204" pitchFamily="34" charset="-122"/>
                <a:ea typeface="微软雅黑" panose="020B0503020204020204" pitchFamily="34" charset="-122"/>
              </a:rPr>
              <a:t>非管制药品，</a:t>
            </a:r>
            <a:r>
              <a:rPr lang="zh-CN" altLang="en-US" sz="1400">
                <a:solidFill>
                  <a:srgbClr val="000000"/>
                </a:solidFill>
                <a:effectLst/>
                <a:latin typeface="微软雅黑" panose="020B0503020204020204" pitchFamily="34" charset="-122"/>
                <a:ea typeface="微软雅黑" panose="020B0503020204020204" pitchFamily="34" charset="-122"/>
              </a:rPr>
              <a:t>便于临床管理；</a:t>
            </a:r>
            <a:endParaRPr lang="zh-CN" altLang="en-US" sz="1400">
              <a:solidFill>
                <a:srgbClr val="000000"/>
              </a:solidFill>
              <a:effectLst/>
              <a:latin typeface="微软雅黑" panose="020B0503020204020204" pitchFamily="34" charset="-122"/>
              <a:ea typeface="微软雅黑" panose="020B0503020204020204" pitchFamily="34" charset="-122"/>
            </a:endParaRPr>
          </a:p>
          <a:p>
            <a:pPr indent="-1792605" fontAlgn="auto">
              <a:lnSpc>
                <a:spcPct val="130000"/>
              </a:lnSpc>
              <a:spcBef>
                <a:spcPct val="0"/>
              </a:spcBef>
              <a:spcAft>
                <a:spcPts val="1200"/>
              </a:spcAft>
            </a:pPr>
            <a:r>
              <a:rPr lang="zh-CN" altLang="en-US" sz="1400">
                <a:solidFill>
                  <a:srgbClr val="000000"/>
                </a:solidFill>
                <a:effectLst/>
                <a:latin typeface="微软雅黑" panose="020B0503020204020204" pitchFamily="34" charset="-122"/>
                <a:ea typeface="微软雅黑" panose="020B0503020204020204" pitchFamily="34" charset="-122"/>
              </a:rPr>
              <a:t>(3)30℃以下保存，</a:t>
            </a:r>
            <a:r>
              <a:rPr lang="zh-CN" altLang="en-US" sz="1400" b="1">
                <a:solidFill>
                  <a:srgbClr val="00B0F0"/>
                </a:solidFill>
                <a:effectLst/>
                <a:latin typeface="微软雅黑" panose="020B0503020204020204" pitchFamily="34" charset="-122"/>
                <a:ea typeface="微软雅黑" panose="020B0503020204020204" pitchFamily="34" charset="-122"/>
              </a:rPr>
              <a:t>无特殊存放要求</a:t>
            </a:r>
            <a:r>
              <a:rPr lang="zh-CN" altLang="en-US" sz="1400">
                <a:solidFill>
                  <a:srgbClr val="000000"/>
                </a:solidFill>
                <a:effectLst/>
                <a:latin typeface="微软雅黑" panose="020B0503020204020204" pitchFamily="34" charset="-122"/>
                <a:ea typeface="微软雅黑" panose="020B0503020204020204" pitchFamily="34" charset="-122"/>
              </a:rPr>
              <a:t>，临床管理难度小。</a:t>
            </a:r>
            <a:endParaRPr lang="zh-CN" altLang="en-US" sz="1400">
              <a:solidFill>
                <a:srgbClr val="000000"/>
              </a:solidFill>
              <a:effectLst/>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KSO_WPP_MARK_KEY" val="2988335d-c8d4-419b-8310-f98796cf1d93"/>
  <p:tag name="COMMONDATA" val="eyJoZGlkIjoiM2Q4OGFmOGQxNDQ2MjJhY2NhZDljZGZiNzJiZWZjYWUifQ=="/>
</p:tagLst>
</file>

<file path=ppt/theme/theme1.xml><?xml version="1.0" encoding="utf-8"?>
<a:theme xmlns:a="http://schemas.openxmlformats.org/drawingml/2006/main" name="Office 主题​​">
  <a:themeElements>
    <a:clrScheme name="医保国谈">
      <a:dk1>
        <a:sysClr val="windowText" lastClr="000000"/>
      </a:dk1>
      <a:lt1>
        <a:sysClr val="window" lastClr="FFFFFF"/>
      </a:lt1>
      <a:dk2>
        <a:srgbClr val="44546A"/>
      </a:dk2>
      <a:lt2>
        <a:srgbClr val="E7E6E6"/>
      </a:lt2>
      <a:accent1>
        <a:srgbClr val="CEE5F6"/>
      </a:accent1>
      <a:accent2>
        <a:srgbClr val="3959B9"/>
      </a:accent2>
      <a:accent3>
        <a:srgbClr val="F68282"/>
      </a:accent3>
      <a:accent4>
        <a:srgbClr val="FFC000"/>
      </a:accent4>
      <a:accent5>
        <a:srgbClr val="5B9BD5"/>
      </a:accent5>
      <a:accent6>
        <a:srgbClr val="70AD47"/>
      </a:accent6>
      <a:hlink>
        <a:srgbClr val="0563C1"/>
      </a:hlink>
      <a:folHlink>
        <a:srgbClr val="954F72"/>
      </a:folHlink>
    </a:clrScheme>
    <a:fontScheme name="Arial+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20000"/>
          </a:lnSpc>
          <a:defRPr sz="160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2490</Words>
  <Application>WPS 文字</Application>
  <PresentationFormat/>
  <Paragraphs>119</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微软雅黑</vt:lpstr>
      <vt:lpstr>汉仪旗黑</vt:lpstr>
      <vt:lpstr>宋体</vt:lpstr>
      <vt:lpstr>Arial Unicode MS</vt:lpstr>
      <vt:lpstr>汉仪书宋二KW</vt:lpstr>
      <vt:lpstr>微软雅黑</vt:lpstr>
      <vt:lpstr>Calibri</vt:lpstr>
      <vt:lpstr>Helvetica Neue</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刘祥</dc:creator>
  <cp:lastModifiedBy>TUTUTUDOWN</cp:lastModifiedBy>
  <cp:revision>35</cp:revision>
  <dcterms:created xsi:type="dcterms:W3CDTF">2022-07-13T11:45:12Z</dcterms:created>
  <dcterms:modified xsi:type="dcterms:W3CDTF">2022-07-13T11:45:12Z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1DD53C11FB157B5210ADCE62CDB005CA</vt:lpwstr>
  </property>
  <property fmtid="{D5CDD505-2E9C-101B-9397-08002B2CF9AE}" pid="3" name="KSOProductBuildVer">
    <vt:lpwstr>2052-4.2.2.6882</vt:lpwstr>
  </property>
</Properties>
</file>