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471788" r:id="rId2"/>
    <p:sldId id="2147471798" r:id="rId3"/>
    <p:sldId id="2147471789" r:id="rId4"/>
    <p:sldId id="2147471790" r:id="rId5"/>
    <p:sldId id="2147471791" r:id="rId6"/>
    <p:sldId id="2147471792" r:id="rId7"/>
    <p:sldId id="2147471793" r:id="rId8"/>
    <p:sldId id="2147471795" r:id="rId9"/>
    <p:sldId id="2147471796" r:id="rId10"/>
    <p:sldId id="2147471797"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075B6-9B90-46A2-B870-420C692D4CD2}" v="2" dt="2022-07-13T11:40:08.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 Chenyang" userId="9ccfe4bc-3da3-458d-8f9c-b27730a1d174" providerId="ADAL" clId="{B2B075B6-9B90-46A2-B870-420C692D4CD2}"/>
    <pc:docChg chg="undo custSel delSld modSld">
      <pc:chgData name="Shi, Chenyang" userId="9ccfe4bc-3da3-458d-8f9c-b27730a1d174" providerId="ADAL" clId="{B2B075B6-9B90-46A2-B870-420C692D4CD2}" dt="2022-07-13T11:45:23.349" v="109" actId="20577"/>
      <pc:docMkLst>
        <pc:docMk/>
      </pc:docMkLst>
      <pc:sldChg chg="modSp mod">
        <pc:chgData name="Shi, Chenyang" userId="9ccfe4bc-3da3-458d-8f9c-b27730a1d174" providerId="ADAL" clId="{B2B075B6-9B90-46A2-B870-420C692D4CD2}" dt="2022-07-13T06:34:45.126" v="5" actId="14100"/>
        <pc:sldMkLst>
          <pc:docMk/>
          <pc:sldMk cId="1694697806" sldId="2147471788"/>
        </pc:sldMkLst>
        <pc:spChg chg="mod">
          <ac:chgData name="Shi, Chenyang" userId="9ccfe4bc-3da3-458d-8f9c-b27730a1d174" providerId="ADAL" clId="{B2B075B6-9B90-46A2-B870-420C692D4CD2}" dt="2022-07-13T06:34:45.126" v="5" actId="14100"/>
          <ac:spMkLst>
            <pc:docMk/>
            <pc:sldMk cId="1694697806" sldId="2147471788"/>
            <ac:spMk id="2" creationId="{89D6B99D-BA4C-4309-AD39-85769B0C59D1}"/>
          </ac:spMkLst>
        </pc:spChg>
      </pc:sldChg>
      <pc:sldChg chg="modSp mod">
        <pc:chgData name="Shi, Chenyang" userId="9ccfe4bc-3da3-458d-8f9c-b27730a1d174" providerId="ADAL" clId="{B2B075B6-9B90-46A2-B870-420C692D4CD2}" dt="2022-07-13T10:42:44.225" v="33" actId="20577"/>
        <pc:sldMkLst>
          <pc:docMk/>
          <pc:sldMk cId="3141260535" sldId="2147471790"/>
        </pc:sldMkLst>
        <pc:spChg chg="mod">
          <ac:chgData name="Shi, Chenyang" userId="9ccfe4bc-3da3-458d-8f9c-b27730a1d174" providerId="ADAL" clId="{B2B075B6-9B90-46A2-B870-420C692D4CD2}" dt="2022-07-13T10:42:44.225" v="33" actId="20577"/>
          <ac:spMkLst>
            <pc:docMk/>
            <pc:sldMk cId="3141260535" sldId="2147471790"/>
            <ac:spMk id="14" creationId="{A4B12590-819D-4CA4-B764-9D64985A4AEC}"/>
          </ac:spMkLst>
        </pc:spChg>
      </pc:sldChg>
      <pc:sldChg chg="modSp mod">
        <pc:chgData name="Shi, Chenyang" userId="9ccfe4bc-3da3-458d-8f9c-b27730a1d174" providerId="ADAL" clId="{B2B075B6-9B90-46A2-B870-420C692D4CD2}" dt="2022-07-13T10:50:26.218" v="48" actId="20577"/>
        <pc:sldMkLst>
          <pc:docMk/>
          <pc:sldMk cId="1025602312" sldId="2147471791"/>
        </pc:sldMkLst>
        <pc:spChg chg="mod">
          <ac:chgData name="Shi, Chenyang" userId="9ccfe4bc-3da3-458d-8f9c-b27730a1d174" providerId="ADAL" clId="{B2B075B6-9B90-46A2-B870-420C692D4CD2}" dt="2022-07-13T10:50:26.218" v="48" actId="20577"/>
          <ac:spMkLst>
            <pc:docMk/>
            <pc:sldMk cId="1025602312" sldId="2147471791"/>
            <ac:spMk id="3" creationId="{E59E3EF7-4B2B-481B-B001-66B7ACDBFF0F}"/>
          </ac:spMkLst>
        </pc:spChg>
      </pc:sldChg>
      <pc:sldChg chg="modSp mod">
        <pc:chgData name="Shi, Chenyang" userId="9ccfe4bc-3da3-458d-8f9c-b27730a1d174" providerId="ADAL" clId="{B2B075B6-9B90-46A2-B870-420C692D4CD2}" dt="2022-07-13T11:34:46.408" v="87" actId="255"/>
        <pc:sldMkLst>
          <pc:docMk/>
          <pc:sldMk cId="1490684677" sldId="2147471792"/>
        </pc:sldMkLst>
        <pc:spChg chg="mod">
          <ac:chgData name="Shi, Chenyang" userId="9ccfe4bc-3da3-458d-8f9c-b27730a1d174" providerId="ADAL" clId="{B2B075B6-9B90-46A2-B870-420C692D4CD2}" dt="2022-07-13T11:34:46.408" v="87" actId="255"/>
          <ac:spMkLst>
            <pc:docMk/>
            <pc:sldMk cId="1490684677" sldId="2147471792"/>
            <ac:spMk id="4" creationId="{7E1532A0-B78D-48FE-9813-355B9EC44635}"/>
          </ac:spMkLst>
        </pc:spChg>
      </pc:sldChg>
      <pc:sldChg chg="del">
        <pc:chgData name="Shi, Chenyang" userId="9ccfe4bc-3da3-458d-8f9c-b27730a1d174" providerId="ADAL" clId="{B2B075B6-9B90-46A2-B870-420C692D4CD2}" dt="2022-07-13T06:35:03.481" v="15" actId="47"/>
        <pc:sldMkLst>
          <pc:docMk/>
          <pc:sldMk cId="1679621415" sldId="2147471794"/>
        </pc:sldMkLst>
      </pc:sldChg>
      <pc:sldChg chg="modSp mod">
        <pc:chgData name="Shi, Chenyang" userId="9ccfe4bc-3da3-458d-8f9c-b27730a1d174" providerId="ADAL" clId="{B2B075B6-9B90-46A2-B870-420C692D4CD2}" dt="2022-07-13T11:10:15.993" v="51" actId="20577"/>
        <pc:sldMkLst>
          <pc:docMk/>
          <pc:sldMk cId="2696863755" sldId="2147471795"/>
        </pc:sldMkLst>
        <pc:spChg chg="mod">
          <ac:chgData name="Shi, Chenyang" userId="9ccfe4bc-3da3-458d-8f9c-b27730a1d174" providerId="ADAL" clId="{B2B075B6-9B90-46A2-B870-420C692D4CD2}" dt="2022-07-13T11:10:15.993" v="51" actId="20577"/>
          <ac:spMkLst>
            <pc:docMk/>
            <pc:sldMk cId="2696863755" sldId="2147471795"/>
            <ac:spMk id="27" creationId="{40C72764-34D2-4663-97A5-09AA7350524E}"/>
          </ac:spMkLst>
        </pc:spChg>
      </pc:sldChg>
      <pc:sldChg chg="modSp mod">
        <pc:chgData name="Shi, Chenyang" userId="9ccfe4bc-3da3-458d-8f9c-b27730a1d174" providerId="ADAL" clId="{B2B075B6-9B90-46A2-B870-420C692D4CD2}" dt="2022-07-13T11:34:12.895" v="73" actId="20577"/>
        <pc:sldMkLst>
          <pc:docMk/>
          <pc:sldMk cId="1563107279" sldId="2147471796"/>
        </pc:sldMkLst>
        <pc:spChg chg="mod">
          <ac:chgData name="Shi, Chenyang" userId="9ccfe4bc-3da3-458d-8f9c-b27730a1d174" providerId="ADAL" clId="{B2B075B6-9B90-46A2-B870-420C692D4CD2}" dt="2022-07-13T11:34:12.895" v="73" actId="20577"/>
          <ac:spMkLst>
            <pc:docMk/>
            <pc:sldMk cId="1563107279" sldId="2147471796"/>
            <ac:spMk id="25" creationId="{339ED0ED-5B2E-4FDB-B6A3-A7B691771265}"/>
          </ac:spMkLst>
        </pc:spChg>
        <pc:spChg chg="mod">
          <ac:chgData name="Shi, Chenyang" userId="9ccfe4bc-3da3-458d-8f9c-b27730a1d174" providerId="ADAL" clId="{B2B075B6-9B90-46A2-B870-420C692D4CD2}" dt="2022-07-13T11:12:12.068" v="60" actId="20577"/>
          <ac:spMkLst>
            <pc:docMk/>
            <pc:sldMk cId="1563107279" sldId="2147471796"/>
            <ac:spMk id="32" creationId="{5B836406-8680-42FD-B7A8-AE69C2FFF76B}"/>
          </ac:spMkLst>
        </pc:spChg>
      </pc:sldChg>
      <pc:sldChg chg="addSp delSp modSp mod">
        <pc:chgData name="Shi, Chenyang" userId="9ccfe4bc-3da3-458d-8f9c-b27730a1d174" providerId="ADAL" clId="{B2B075B6-9B90-46A2-B870-420C692D4CD2}" dt="2022-07-13T11:45:23.349" v="109" actId="20577"/>
        <pc:sldMkLst>
          <pc:docMk/>
          <pc:sldMk cId="1156986904" sldId="2147471797"/>
        </pc:sldMkLst>
        <pc:spChg chg="add del">
          <ac:chgData name="Shi, Chenyang" userId="9ccfe4bc-3da3-458d-8f9c-b27730a1d174" providerId="ADAL" clId="{B2B075B6-9B90-46A2-B870-420C692D4CD2}" dt="2022-07-13T11:40:08.526" v="89" actId="478"/>
          <ac:spMkLst>
            <pc:docMk/>
            <pc:sldMk cId="1156986904" sldId="2147471797"/>
            <ac:spMk id="2" creationId="{7C8398C3-B9F9-4720-9B5B-DE5AC6EFE462}"/>
          </ac:spMkLst>
        </pc:spChg>
        <pc:spChg chg="mod">
          <ac:chgData name="Shi, Chenyang" userId="9ccfe4bc-3da3-458d-8f9c-b27730a1d174" providerId="ADAL" clId="{B2B075B6-9B90-46A2-B870-420C692D4CD2}" dt="2022-07-13T11:45:23.349" v="109" actId="20577"/>
          <ac:spMkLst>
            <pc:docMk/>
            <pc:sldMk cId="1156986904" sldId="2147471797"/>
            <ac:spMk id="5" creationId="{66E346F2-2673-4289-A011-B0B76389562C}"/>
          </ac:spMkLst>
        </pc:spChg>
      </pc:sldChg>
      <pc:sldChg chg="modSp mod">
        <pc:chgData name="Shi, Chenyang" userId="9ccfe4bc-3da3-458d-8f9c-b27730a1d174" providerId="ADAL" clId="{B2B075B6-9B90-46A2-B870-420C692D4CD2}" dt="2022-07-13T11:34:19.642" v="86" actId="20577"/>
        <pc:sldMkLst>
          <pc:docMk/>
          <pc:sldMk cId="1116392881" sldId="2147471798"/>
        </pc:sldMkLst>
        <pc:graphicFrameChg chg="modGraphic">
          <ac:chgData name="Shi, Chenyang" userId="9ccfe4bc-3da3-458d-8f9c-b27730a1d174" providerId="ADAL" clId="{B2B075B6-9B90-46A2-B870-420C692D4CD2}" dt="2022-07-13T11:34:19.642" v="86" actId="20577"/>
          <ac:graphicFrameMkLst>
            <pc:docMk/>
            <pc:sldMk cId="1116392881" sldId="2147471798"/>
            <ac:graphicFrameMk id="7" creationId="{8046D959-21EC-4BED-AB83-E72D8EF882E9}"/>
          </ac:graphicFrameMkLst>
        </pc:graphicFrameChg>
        <pc:cxnChg chg="mod">
          <ac:chgData name="Shi, Chenyang" userId="9ccfe4bc-3da3-458d-8f9c-b27730a1d174" providerId="ADAL" clId="{B2B075B6-9B90-46A2-B870-420C692D4CD2}" dt="2022-07-13T10:46:31.188" v="35" actId="1038"/>
          <ac:cxnSpMkLst>
            <pc:docMk/>
            <pc:sldMk cId="1116392881" sldId="2147471798"/>
            <ac:cxnSpMk id="14" creationId="{A297F3A9-214D-483E-9BAB-7B5B21AC09EE}"/>
          </ac:cxnSpMkLst>
        </pc:cxnChg>
        <pc:cxnChg chg="mod">
          <ac:chgData name="Shi, Chenyang" userId="9ccfe4bc-3da3-458d-8f9c-b27730a1d174" providerId="ADAL" clId="{B2B075B6-9B90-46A2-B870-420C692D4CD2}" dt="2022-07-13T10:46:33.824" v="37" actId="1038"/>
          <ac:cxnSpMkLst>
            <pc:docMk/>
            <pc:sldMk cId="1116392881" sldId="2147471798"/>
            <ac:cxnSpMk id="15" creationId="{E30D64B1-0A89-430D-AC51-B4BEC8B3CF28}"/>
          </ac:cxnSpMkLst>
        </pc:cxnChg>
        <pc:cxnChg chg="mod">
          <ac:chgData name="Shi, Chenyang" userId="9ccfe4bc-3da3-458d-8f9c-b27730a1d174" providerId="ADAL" clId="{B2B075B6-9B90-46A2-B870-420C692D4CD2}" dt="2022-07-13T10:46:37.797" v="43" actId="1035"/>
          <ac:cxnSpMkLst>
            <pc:docMk/>
            <pc:sldMk cId="1116392881" sldId="2147471798"/>
            <ac:cxnSpMk id="16" creationId="{FC7158C7-0EA7-42AA-8905-DC11A45EF151}"/>
          </ac:cxnSpMkLst>
        </pc:cxnChg>
        <pc:cxnChg chg="mod">
          <ac:chgData name="Shi, Chenyang" userId="9ccfe4bc-3da3-458d-8f9c-b27730a1d174" providerId="ADAL" clId="{B2B075B6-9B90-46A2-B870-420C692D4CD2}" dt="2022-07-13T10:46:40.829" v="44" actId="1036"/>
          <ac:cxnSpMkLst>
            <pc:docMk/>
            <pc:sldMk cId="1116392881" sldId="2147471798"/>
            <ac:cxnSpMk id="17" creationId="{ACADF3DB-E0D8-4EA7-90DA-A13E9167CF7D}"/>
          </ac:cxnSpMkLst>
        </pc:cxnChg>
      </pc:sldChg>
    </pc:docChg>
  </pc:docChgLst>
  <pc:docChgLst>
    <pc:chgData name="Ran, Mi" userId="cd772b89-c171-4610-ae6e-93a9b4487345" providerId="ADAL" clId="{ED845C64-3D45-452E-91D9-8A8B73E70D0D}"/>
    <pc:docChg chg="modSld">
      <pc:chgData name="Ran, Mi" userId="cd772b89-c171-4610-ae6e-93a9b4487345" providerId="ADAL" clId="{ED845C64-3D45-452E-91D9-8A8B73E70D0D}" dt="2022-07-13T12:14:57.199" v="2" actId="20577"/>
      <pc:docMkLst>
        <pc:docMk/>
      </pc:docMkLst>
      <pc:sldChg chg="modSp mod">
        <pc:chgData name="Ran, Mi" userId="cd772b89-c171-4610-ae6e-93a9b4487345" providerId="ADAL" clId="{ED845C64-3D45-452E-91D9-8A8B73E70D0D}" dt="2022-07-13T12:14:57.199" v="2" actId="20577"/>
        <pc:sldMkLst>
          <pc:docMk/>
          <pc:sldMk cId="3141260535" sldId="2147471790"/>
        </pc:sldMkLst>
        <pc:spChg chg="mod">
          <ac:chgData name="Ran, Mi" userId="cd772b89-c171-4610-ae6e-93a9b4487345" providerId="ADAL" clId="{ED845C64-3D45-452E-91D9-8A8B73E70D0D}" dt="2022-07-13T12:14:57.199" v="2" actId="20577"/>
          <ac:spMkLst>
            <pc:docMk/>
            <pc:sldMk cId="3141260535" sldId="2147471790"/>
            <ac:spMk id="4" creationId="{02FF5B6B-C16A-442B-8C23-C32E078F15B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646116010680555E-2"/>
          <c:y val="0.27391608959164332"/>
          <c:w val="0.96135389156361251"/>
          <c:h val="0.38336105364725492"/>
        </c:manualLayout>
      </c:layout>
      <c:barChart>
        <c:barDir val="col"/>
        <c:grouping val="clustered"/>
        <c:varyColors val="0"/>
        <c:ser>
          <c:idx val="0"/>
          <c:order val="0"/>
          <c:tx>
            <c:strRef>
              <c:f>Sheet1!$A$2</c:f>
              <c:strCache>
                <c:ptCount val="1"/>
                <c:pt idx="0">
                  <c:v>AEs致治疗中止</c:v>
                </c:pt>
              </c:strCache>
            </c:strRef>
          </c:tx>
          <c:spPr>
            <a:solidFill>
              <a:srgbClr val="ADB9CA"/>
            </a:solidFill>
            <a:ln>
              <a:noFill/>
            </a:ln>
            <a:effectLst/>
          </c:spPr>
          <c:invertIfNegative val="0"/>
          <c:dPt>
            <c:idx val="0"/>
            <c:invertIfNegative val="0"/>
            <c:bubble3D val="0"/>
            <c:spPr>
              <a:solidFill>
                <a:srgbClr val="0095FF">
                  <a:lumMod val="75000"/>
                </a:srgbClr>
              </a:solidFill>
              <a:ln>
                <a:noFill/>
              </a:ln>
              <a:effectLst/>
            </c:spPr>
            <c:extLst>
              <c:ext xmlns:c16="http://schemas.microsoft.com/office/drawing/2014/chart" uri="{C3380CC4-5D6E-409C-BE32-E72D297353CC}">
                <c16:uniqueId val="{00000001-A2B2-453F-9A05-1FB54DAFD0AE}"/>
              </c:ext>
            </c:extLst>
          </c:dPt>
          <c:dPt>
            <c:idx val="1"/>
            <c:invertIfNegative val="0"/>
            <c:bubble3D val="0"/>
            <c:spPr>
              <a:solidFill>
                <a:srgbClr val="ADB9CA"/>
              </a:solidFill>
              <a:ln>
                <a:noFill/>
              </a:ln>
              <a:effectLst/>
            </c:spPr>
            <c:extLst>
              <c:ext xmlns:c16="http://schemas.microsoft.com/office/drawing/2014/chart" uri="{C3380CC4-5D6E-409C-BE32-E72D297353CC}">
                <c16:uniqueId val="{00000003-A2B2-453F-9A05-1FB54DAFD0AE}"/>
              </c:ext>
            </c:extLst>
          </c:dPt>
          <c:dPt>
            <c:idx val="2"/>
            <c:invertIfNegative val="0"/>
            <c:bubble3D val="0"/>
            <c:spPr>
              <a:solidFill>
                <a:srgbClr val="ADB9CA"/>
              </a:solidFill>
              <a:ln>
                <a:noFill/>
              </a:ln>
              <a:effectLst/>
            </c:spPr>
            <c:extLst>
              <c:ext xmlns:c16="http://schemas.microsoft.com/office/drawing/2014/chart" uri="{C3380CC4-5D6E-409C-BE32-E72D297353CC}">
                <c16:uniqueId val="{00000005-A2B2-453F-9A05-1FB54DAFD0AE}"/>
              </c:ext>
            </c:extLst>
          </c:dPt>
          <c:dPt>
            <c:idx val="3"/>
            <c:invertIfNegative val="0"/>
            <c:bubble3D val="0"/>
            <c:spPr>
              <a:solidFill>
                <a:srgbClr val="1473A1"/>
              </a:solidFill>
              <a:ln>
                <a:noFill/>
              </a:ln>
              <a:effectLst/>
            </c:spPr>
            <c:extLst>
              <c:ext xmlns:c16="http://schemas.microsoft.com/office/drawing/2014/chart" uri="{C3380CC4-5D6E-409C-BE32-E72D297353CC}">
                <c16:uniqueId val="{00000007-A2B2-453F-9A05-1FB54DAFD0AE}"/>
              </c:ext>
            </c:extLst>
          </c:dPt>
          <c:dLbls>
            <c:dLbl>
              <c:idx val="0"/>
              <c:tx>
                <c:rich>
                  <a:bodyPr/>
                  <a:lstStyle/>
                  <a:p>
                    <a:fld id="{52DA7F07-BD31-4E7D-870D-DB1F204826C8}" type="VALUE">
                      <a:rPr lang="en-US" altLang="zh-CN" smtClean="0"/>
                      <a:pPr/>
                      <a:t>[值]</a:t>
                    </a:fld>
                    <a:r>
                      <a:rPr lang="en-US" altLang="zh-CN"/>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B2-453F-9A05-1FB54DAFD0AE}"/>
                </c:ext>
              </c:extLst>
            </c:dLbl>
            <c:dLbl>
              <c:idx val="1"/>
              <c:tx>
                <c:rich>
                  <a:bodyPr/>
                  <a:lstStyle/>
                  <a:p>
                    <a:fld id="{D2ABA999-13A0-4C5B-ACDA-78C1F99B6C26}" type="VALUE">
                      <a:rPr lang="en-US" altLang="zh-CN" smtClean="0"/>
                      <a:pPr/>
                      <a:t>[值]</a:t>
                    </a:fld>
                    <a:r>
                      <a:rPr lang="en-US" altLang="zh-CN"/>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B2-453F-9A05-1FB54DAFD0AE}"/>
                </c:ext>
              </c:extLst>
            </c:dLbl>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洛拉替尼</c:v>
                </c:pt>
                <c:pt idx="1">
                  <c:v>阿来替尼</c:v>
                </c:pt>
              </c:strCache>
            </c:strRef>
          </c:cat>
          <c:val>
            <c:numRef>
              <c:f>Sheet1!$B$2:$C$2</c:f>
              <c:numCache>
                <c:formatCode>General</c:formatCode>
                <c:ptCount val="2"/>
                <c:pt idx="0">
                  <c:v>7.4</c:v>
                </c:pt>
                <c:pt idx="1">
                  <c:v>14.5</c:v>
                </c:pt>
              </c:numCache>
            </c:numRef>
          </c:val>
          <c:extLst>
            <c:ext xmlns:c16="http://schemas.microsoft.com/office/drawing/2014/chart" uri="{C3380CC4-5D6E-409C-BE32-E72D297353CC}">
              <c16:uniqueId val="{00000008-A2B2-453F-9A05-1FB54DAFD0AE}"/>
            </c:ext>
          </c:extLst>
        </c:ser>
        <c:dLbls>
          <c:dLblPos val="outEnd"/>
          <c:showLegendKey val="0"/>
          <c:showVal val="1"/>
          <c:showCatName val="0"/>
          <c:showSerName val="0"/>
          <c:showPercent val="0"/>
          <c:showBubbleSize val="0"/>
        </c:dLbls>
        <c:gapWidth val="219"/>
        <c:overlap val="-27"/>
        <c:axId val="2120099872"/>
        <c:axId val="2120094776"/>
      </c:barChart>
      <c:catAx>
        <c:axId val="2120099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1" i="0" u="none" strike="noStrike" kern="1200" baseline="0">
                <a:solidFill>
                  <a:schemeClr val="tx1"/>
                </a:solidFill>
                <a:latin typeface="等线" panose="02010600030101010101" pitchFamily="2" charset="-122"/>
                <a:ea typeface="等线" panose="02010600030101010101" pitchFamily="2" charset="-122"/>
                <a:cs typeface="+mn-cs"/>
              </a:defRPr>
            </a:pPr>
            <a:endParaRPr lang="zh-CN"/>
          </a:p>
        </c:txPr>
        <c:crossAx val="2120094776"/>
        <c:crosses val="autoZero"/>
        <c:auto val="1"/>
        <c:lblAlgn val="ctr"/>
        <c:lblOffset val="100"/>
        <c:noMultiLvlLbl val="0"/>
      </c:catAx>
      <c:valAx>
        <c:axId val="2120094776"/>
        <c:scaling>
          <c:orientation val="minMax"/>
        </c:scaling>
        <c:delete val="1"/>
        <c:axPos val="l"/>
        <c:numFmt formatCode="General" sourceLinked="1"/>
        <c:majorTickMark val="out"/>
        <c:minorTickMark val="none"/>
        <c:tickLblPos val="nextTo"/>
        <c:crossAx val="212009987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000"/>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6153" y="6429258"/>
            <a:ext cx="606278" cy="390987"/>
          </a:xfrm>
          <a:prstGeom prst="rect">
            <a:avLst/>
          </a:prstGeom>
        </p:spPr>
      </p:pic>
    </p:spTree>
    <p:custDataLst>
      <p:tags r:id="rId1"/>
    </p:custDataLst>
    <p:extLst>
      <p:ext uri="{BB962C8B-B14F-4D97-AF65-F5344CB8AC3E}">
        <p14:creationId xmlns:p14="http://schemas.microsoft.com/office/powerpoint/2010/main" val="204673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43160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11083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3660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914" y="6343569"/>
            <a:ext cx="556421"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70910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6153" y="6429258"/>
            <a:ext cx="606278" cy="390987"/>
          </a:xfrm>
          <a:prstGeom prst="rect">
            <a:avLst/>
          </a:prstGeom>
        </p:spPr>
      </p:pic>
    </p:spTree>
    <p:custDataLst>
      <p:tags r:id="rId1"/>
    </p:custDataLst>
    <p:extLst>
      <p:ext uri="{BB962C8B-B14F-4D97-AF65-F5344CB8AC3E}">
        <p14:creationId xmlns:p14="http://schemas.microsoft.com/office/powerpoint/2010/main" val="220773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211108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39308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73106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7134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19756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52620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512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16"/>
            </p:custDataLst>
            <p:extLst>
              <p:ext uri="{D42A27DB-BD31-4B8C-83A1-F6EECF244321}">
                <p14:modId xmlns:p14="http://schemas.microsoft.com/office/powerpoint/2010/main" val="340594422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17" imgW="663" imgH="664" progId="TCLayout.ActiveDocument.1">
                  <p:embed/>
                </p:oleObj>
              </mc:Choice>
              <mc:Fallback>
                <p:oleObj name="think-cell 幻灯片" r:id="rId17"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18"/>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19"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7" name="图片 16" descr="图片包含 游戏机, 物体, 钟表, 灯光&#10;&#10;描述已自动生成">
            <a:extLst>
              <a:ext uri="{FF2B5EF4-FFF2-40B4-BE49-F238E27FC236}">
                <a16:creationId xmlns:a16="http://schemas.microsoft.com/office/drawing/2014/main" id="{B5A01F5F-4B82-4075-979A-40445BFE60E3}"/>
              </a:ext>
            </a:extLst>
          </p:cNvPr>
          <p:cNvPicPr>
            <a:picLocks noChangeAspect="1"/>
          </p:cNvPicPr>
          <p:nvPr userDrawn="1"/>
        </p:nvPicPr>
        <p:blipFill>
          <a:blip r:embed="rId20"/>
          <a:stretch>
            <a:fillRect/>
          </a:stretch>
        </p:blipFill>
        <p:spPr>
          <a:xfrm>
            <a:off x="1316153" y="6429258"/>
            <a:ext cx="606278" cy="390987"/>
          </a:xfrm>
          <a:prstGeom prst="rect">
            <a:avLst/>
          </a:prstGeom>
        </p:spPr>
      </p:pic>
    </p:spTree>
    <p:custDataLst>
      <p:tags r:id="rId15"/>
    </p:custDataLst>
    <p:extLst>
      <p:ext uri="{BB962C8B-B14F-4D97-AF65-F5344CB8AC3E}">
        <p14:creationId xmlns:p14="http://schemas.microsoft.com/office/powerpoint/2010/main" val="3164854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370F7A34-8086-4E8E-9A0B-DCB9304D7AEC}"/>
              </a:ext>
            </a:extLst>
          </p:cNvPr>
          <p:cNvSpPr>
            <a:spLocks noGrp="1"/>
          </p:cNvSpPr>
          <p:nvPr>
            <p:ph type="body" sz="quarter" idx="10"/>
          </p:nvPr>
        </p:nvSpPr>
        <p:spPr>
          <a:xfrm>
            <a:off x="1113787" y="3839517"/>
            <a:ext cx="4233672" cy="1054070"/>
          </a:xfrm>
        </p:spPr>
        <p:txBody>
          <a:bodyPr anchor="ctr"/>
          <a:lstStyle/>
          <a:p>
            <a:r>
              <a:rPr lang="zh-CN" altLang="en-US" sz="2000" dirty="0">
                <a:latin typeface="等线" panose="02010600030101010101" pitchFamily="2" charset="-122"/>
                <a:ea typeface="等线" panose="02010600030101010101" pitchFamily="2" charset="-122"/>
              </a:rPr>
              <a:t>申报企业：辉瑞投资有限公司</a:t>
            </a:r>
            <a:endParaRPr lang="en-US" sz="1600" dirty="0">
              <a:latin typeface="等线" panose="02010600030101010101" pitchFamily="2" charset="-122"/>
              <a:ea typeface="等线" panose="02010600030101010101" pitchFamily="2" charset="-122"/>
            </a:endParaRPr>
          </a:p>
        </p:txBody>
      </p:sp>
      <p:sp>
        <p:nvSpPr>
          <p:cNvPr id="2" name="文本框 1">
            <a:extLst>
              <a:ext uri="{FF2B5EF4-FFF2-40B4-BE49-F238E27FC236}">
                <a16:creationId xmlns:a16="http://schemas.microsoft.com/office/drawing/2014/main" id="{89D6B99D-BA4C-4309-AD39-85769B0C59D1}"/>
              </a:ext>
            </a:extLst>
          </p:cNvPr>
          <p:cNvSpPr txBox="1"/>
          <p:nvPr/>
        </p:nvSpPr>
        <p:spPr bwMode="gray">
          <a:xfrm>
            <a:off x="0" y="0"/>
            <a:ext cx="1886552" cy="462012"/>
          </a:xfrm>
          <a:prstGeom prst="rect">
            <a:avLst/>
          </a:prstGeom>
          <a:solidFill>
            <a:srgbClr val="FFFF00"/>
          </a:solidFill>
        </p:spPr>
        <p:txBody>
          <a:bodyPr wrap="square" lIns="45720" tIns="45720" rIns="45720" bIns="45720" rtlCol="0" anchor="ctr">
            <a:noAutofit/>
          </a:bodyPr>
          <a:lstStyle/>
          <a:p>
            <a:pPr algn="l">
              <a:lnSpc>
                <a:spcPct val="90000"/>
              </a:lnSpc>
              <a:spcBef>
                <a:spcPts val="1000"/>
              </a:spcBef>
            </a:pPr>
            <a:r>
              <a:rPr lang="en-US" altLang="zh-CN" sz="1600" dirty="0"/>
              <a:t>PPT-2(</a:t>
            </a:r>
            <a:r>
              <a:rPr lang="zh-CN" altLang="en-US" sz="1600" dirty="0"/>
              <a:t>不含经济性</a:t>
            </a:r>
            <a:r>
              <a:rPr lang="en-US" altLang="zh-CN" sz="1600" dirty="0"/>
              <a:t>)</a:t>
            </a:r>
            <a:endParaRPr lang="zh-CN" altLang="en-US" sz="1600" dirty="0" err="1"/>
          </a:p>
        </p:txBody>
      </p:sp>
      <p:sp>
        <p:nvSpPr>
          <p:cNvPr id="6" name="Title 7">
            <a:extLst>
              <a:ext uri="{FF2B5EF4-FFF2-40B4-BE49-F238E27FC236}">
                <a16:creationId xmlns:a16="http://schemas.microsoft.com/office/drawing/2014/main" id="{E05224DB-A384-4AD9-9241-62FE59FE9EB8}"/>
              </a:ext>
            </a:extLst>
          </p:cNvPr>
          <p:cNvSpPr txBox="1">
            <a:spLocks/>
          </p:cNvSpPr>
          <p:nvPr/>
        </p:nvSpPr>
        <p:spPr bwMode="gray">
          <a:xfrm>
            <a:off x="278686" y="1186688"/>
            <a:ext cx="6305422" cy="1901952"/>
          </a:xfrm>
          <a:prstGeom prst="rect">
            <a:avLst/>
          </a:prstGeom>
        </p:spPr>
        <p:txBody>
          <a:bodyPr vert="horz" lIns="0" tIns="0" rIns="0" bIns="0" rtlCol="0" anchor="ctr" anchorCtr="0">
            <a:noAutofit/>
          </a:bodyPr>
          <a:lstStyle>
            <a:lvl1pPr algn="l" defTabSz="914400" rtl="0" eaLnBrk="1" latinLnBrk="0" hangingPunct="1">
              <a:lnSpc>
                <a:spcPct val="85000"/>
              </a:lnSpc>
              <a:spcBef>
                <a:spcPts val="0"/>
              </a:spcBef>
              <a:buNone/>
              <a:defRPr lang="en-US" sz="3400" b="0" kern="1200" dirty="0">
                <a:solidFill>
                  <a:schemeClr val="tx1"/>
                </a:solidFill>
                <a:latin typeface="+mj-lt"/>
                <a:ea typeface="+mj-ea"/>
                <a:cs typeface="+mj-cs"/>
              </a:defRPr>
            </a:lvl1pPr>
          </a:lstStyle>
          <a:p>
            <a:pPr algn="ctr">
              <a:lnSpc>
                <a:spcPct val="150000"/>
              </a:lnSpc>
            </a:pPr>
            <a:r>
              <a:rPr lang="zh-CN" altLang="en-US" b="1" dirty="0">
                <a:latin typeface="微软雅黑" panose="020B0503020204020204" pitchFamily="34" charset="-122"/>
                <a:ea typeface="微软雅黑" panose="020B0503020204020204" pitchFamily="34" charset="-122"/>
              </a:rPr>
              <a:t>洛拉替尼（博瑞纳</a:t>
            </a:r>
            <a:r>
              <a:rPr lang="en-US" altLang="zh-CN" baseline="30000" dirty="0">
                <a:solidFill>
                  <a:srgbClr val="333333"/>
                </a:solidFill>
                <a:latin typeface="微软雅黑" panose="020B0503020204020204" pitchFamily="34" charset="-122"/>
                <a:ea typeface="微软雅黑" panose="020B0503020204020204" pitchFamily="34" charset="-122"/>
              </a:rPr>
              <a:t>®</a:t>
            </a:r>
            <a:r>
              <a:rPr lang="zh-CN" altLang="en-US" dirty="0">
                <a:solidFill>
                  <a:srgbClr val="333333"/>
                </a:solidFill>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a:t>
            </a:r>
            <a:br>
              <a:rPr lang="zh-CN" altLang="en-US" dirty="0">
                <a:highlight>
                  <a:srgbClr val="FFFF00"/>
                </a:highlight>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国家医保药品目录调整</a:t>
            </a:r>
            <a:br>
              <a:rPr lang="zh-CN" altLang="en-US"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申报资料</a:t>
            </a:r>
          </a:p>
        </p:txBody>
      </p:sp>
    </p:spTree>
    <p:extLst>
      <p:ext uri="{BB962C8B-B14F-4D97-AF65-F5344CB8AC3E}">
        <p14:creationId xmlns:p14="http://schemas.microsoft.com/office/powerpoint/2010/main" val="169469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4">
            <a:extLst>
              <a:ext uri="{FF2B5EF4-FFF2-40B4-BE49-F238E27FC236}">
                <a16:creationId xmlns:a16="http://schemas.microsoft.com/office/drawing/2014/main" id="{85413815-3CF6-44AB-9F1E-ACEC7F2B5DB0}"/>
              </a:ext>
            </a:extLst>
          </p:cNvPr>
          <p:cNvSpPr>
            <a:spLocks noGrp="1"/>
          </p:cNvSpPr>
          <p:nvPr>
            <p:ph type="title"/>
          </p:nvPr>
        </p:nvSpPr>
        <p:spPr>
          <a:xfrm>
            <a:off x="506654" y="484632"/>
            <a:ext cx="11292840" cy="378397"/>
          </a:xfrm>
        </p:spPr>
        <p:txBody>
          <a:bodyPr/>
          <a:lstStyle/>
          <a:p>
            <a:r>
              <a:rPr lang="zh-CN" altLang="en-US" sz="2400" dirty="0">
                <a:latin typeface="微软雅黑" panose="020B0503020204020204" pitchFamily="34" charset="-122"/>
                <a:ea typeface="微软雅黑" panose="020B0503020204020204" pitchFamily="34" charset="-122"/>
              </a:rPr>
              <a:t>参考文献</a:t>
            </a:r>
          </a:p>
        </p:txBody>
      </p:sp>
      <p:sp>
        <p:nvSpPr>
          <p:cNvPr id="4" name="文本框 3">
            <a:extLst>
              <a:ext uri="{FF2B5EF4-FFF2-40B4-BE49-F238E27FC236}">
                <a16:creationId xmlns:a16="http://schemas.microsoft.com/office/drawing/2014/main" id="{76ED384D-FBAD-4244-8690-862AAEABBA8E}"/>
              </a:ext>
            </a:extLst>
          </p:cNvPr>
          <p:cNvSpPr txBox="1"/>
          <p:nvPr/>
        </p:nvSpPr>
        <p:spPr bwMode="gray">
          <a:xfrm>
            <a:off x="506654" y="966246"/>
            <a:ext cx="5239628" cy="5407122"/>
          </a:xfrm>
          <a:prstGeom prst="rect">
            <a:avLst/>
          </a:prstGeom>
        </p:spPr>
        <p:txBody>
          <a:bodyPr wrap="square" lIns="45720" tIns="45720" rIns="45720" bIns="45720" rtlCol="0">
            <a:noAutofit/>
          </a:bodyPr>
          <a:lstStyle/>
          <a:p>
            <a:pPr marL="228600" indent="-228600" algn="l">
              <a:lnSpc>
                <a:spcPct val="110000"/>
              </a:lnSpc>
              <a:buFont typeface="+mj-lt"/>
              <a:buAutoNum type="arabicPeriod"/>
            </a:pPr>
            <a:r>
              <a:rPr lang="en-US" altLang="zh-CN" sz="1100" baseline="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Xia C, Dong X, Li H, Cao M, Sun D, He S, Yang F, Yan X, Zhang S, Li N, Chen W. Cancer statistics in China and United States, 2022: profiles, trends, and determinants. Chin Med J (</a:t>
            </a:r>
            <a:r>
              <a:rPr lang="en-US" altLang="zh-CN" sz="1100" baseline="0" dirty="0" err="1">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Engl</a:t>
            </a:r>
            <a:r>
              <a:rPr lang="en-US" altLang="zh-CN" sz="1100" baseline="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2022 Feb 9;135(5):584-590</a:t>
            </a:r>
          </a:p>
          <a:p>
            <a:pPr marL="228600" indent="-228600" algn="l">
              <a:lnSpc>
                <a:spcPct val="110000"/>
              </a:lnSpc>
              <a:buFont typeface="+mj-lt"/>
              <a:buAutoNum type="arabicPeriod"/>
            </a:pPr>
            <a:r>
              <a:rPr lang="en-US" altLang="zh-CN" sz="1100" baseline="0" dirty="0" err="1">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Gadgeel</a:t>
            </a:r>
            <a:r>
              <a:rPr lang="en-US" altLang="zh-CN" sz="1100" baseline="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S, et al, Ann Oncol. 2018;29(11):2214-2222</a:t>
            </a:r>
          </a:p>
          <a:p>
            <a:pPr marL="228600" indent="-228600" algn="l">
              <a:lnSpc>
                <a:spcPct val="110000"/>
              </a:lnSpc>
              <a:buFont typeface="+mj-lt"/>
              <a:buAutoNum type="arabicPeriod"/>
            </a:pPr>
            <a:r>
              <a:rPr lang="en-US" altLang="zh-CN" sz="1100" dirty="0" err="1">
                <a:latin typeface="微软雅黑" panose="020B0503020204020204" pitchFamily="34" charset="-122"/>
                <a:ea typeface="微软雅黑" panose="020B0503020204020204" pitchFamily="34" charset="-122"/>
              </a:rPr>
              <a:t>Camidge</a:t>
            </a:r>
            <a:r>
              <a:rPr lang="en-US" altLang="zh-CN" sz="1100" dirty="0">
                <a:latin typeface="微软雅黑" panose="020B0503020204020204" pitchFamily="34" charset="-122"/>
                <a:ea typeface="微软雅黑" panose="020B0503020204020204" pitchFamily="34" charset="-122"/>
              </a:rPr>
              <a:t> DR, et al. J </a:t>
            </a:r>
            <a:r>
              <a:rPr lang="en-US" altLang="zh-CN" sz="1100" dirty="0" err="1">
                <a:latin typeface="微软雅黑" panose="020B0503020204020204" pitchFamily="34" charset="-122"/>
                <a:ea typeface="微软雅黑" panose="020B0503020204020204" pitchFamily="34" charset="-122"/>
              </a:rPr>
              <a:t>Thorac</a:t>
            </a:r>
            <a:r>
              <a:rPr lang="en-US" altLang="zh-CN" sz="1100" dirty="0">
                <a:latin typeface="微软雅黑" panose="020B0503020204020204" pitchFamily="34" charset="-122"/>
                <a:ea typeface="微软雅黑" panose="020B0503020204020204" pitchFamily="34" charset="-122"/>
              </a:rPr>
              <a:t> Oncol.2021;16(12);2091-2108</a:t>
            </a:r>
          </a:p>
          <a:p>
            <a:pPr marL="228600" indent="-228600" algn="l">
              <a:lnSpc>
                <a:spcPct val="110000"/>
              </a:lnSpc>
              <a:buFont typeface="+mj-lt"/>
              <a:buAutoNum type="arabicPeriod"/>
            </a:pPr>
            <a:r>
              <a:rPr lang="en-US" altLang="zh-CN" sz="1100" dirty="0">
                <a:latin typeface="微软雅黑" panose="020B0503020204020204" pitchFamily="34" charset="-122"/>
                <a:ea typeface="微软雅黑" panose="020B0503020204020204" pitchFamily="34" charset="-122"/>
              </a:rPr>
              <a:t>Soria JC, et al. Lancet. 2017;389(10072):917-929.</a:t>
            </a:r>
          </a:p>
          <a:p>
            <a:pPr marL="228600" indent="-228600" algn="l">
              <a:lnSpc>
                <a:spcPct val="110000"/>
              </a:lnSpc>
              <a:buFont typeface="+mj-lt"/>
              <a:buAutoNum type="arabicPeriod"/>
            </a:pPr>
            <a:r>
              <a:rPr lang="en-US" altLang="zh-CN" sz="1100" dirty="0">
                <a:latin typeface="微软雅黑" panose="020B0503020204020204" pitchFamily="34" charset="-122"/>
                <a:ea typeface="微软雅黑" panose="020B0503020204020204" pitchFamily="34" charset="-122"/>
              </a:rPr>
              <a:t>Horn L, et al. JAMA Oncol. 2021;7(11):1617-1625.</a:t>
            </a:r>
          </a:p>
          <a:p>
            <a:pPr marL="228600" indent="-228600" algn="l">
              <a:lnSpc>
                <a:spcPct val="110000"/>
              </a:lnSpc>
              <a:buFont typeface="+mj-lt"/>
              <a:buAutoNum type="arabicPeriod"/>
            </a:pPr>
            <a:r>
              <a:rPr lang="en-US" altLang="zh-CN" sz="1100" dirty="0">
                <a:effectLst/>
                <a:latin typeface="微软雅黑" panose="020B0503020204020204" pitchFamily="34" charset="-122"/>
                <a:ea typeface="微软雅黑" panose="020B0503020204020204" pitchFamily="34" charset="-122"/>
                <a:cs typeface="宋体" panose="02010600030101010101" pitchFamily="2" charset="-122"/>
              </a:rPr>
              <a:t>Lin JJ, </a:t>
            </a:r>
            <a:r>
              <a:rPr lang="en-US" altLang="zh-CN" sz="1100" dirty="0" err="1">
                <a:effectLst/>
                <a:latin typeface="微软雅黑" panose="020B0503020204020204" pitchFamily="34" charset="-122"/>
                <a:ea typeface="微软雅黑" panose="020B0503020204020204" pitchFamily="34" charset="-122"/>
                <a:cs typeface="宋体" panose="02010600030101010101" pitchFamily="2" charset="-122"/>
              </a:rPr>
              <a:t>Riely</a:t>
            </a:r>
            <a:r>
              <a:rPr lang="en-US" altLang="zh-CN" sz="1100" dirty="0">
                <a:effectLst/>
                <a:latin typeface="微软雅黑" panose="020B0503020204020204" pitchFamily="34" charset="-122"/>
                <a:ea typeface="微软雅黑" panose="020B0503020204020204" pitchFamily="34" charset="-122"/>
                <a:cs typeface="宋体" panose="02010600030101010101" pitchFamily="2" charset="-122"/>
              </a:rPr>
              <a:t> GJ, Shaw AT Cancer </a:t>
            </a:r>
            <a:r>
              <a:rPr lang="en-US" altLang="zh-CN" sz="1100" dirty="0" err="1">
                <a:effectLst/>
                <a:latin typeface="微软雅黑" panose="020B0503020204020204" pitchFamily="34" charset="-122"/>
                <a:ea typeface="微软雅黑" panose="020B0503020204020204" pitchFamily="34" charset="-122"/>
                <a:cs typeface="宋体" panose="02010600030101010101" pitchFamily="2" charset="-122"/>
              </a:rPr>
              <a:t>Discov</a:t>
            </a:r>
            <a:r>
              <a:rPr lang="en-US" altLang="zh-CN" sz="1100" dirty="0">
                <a:effectLst/>
                <a:latin typeface="微软雅黑" panose="020B0503020204020204" pitchFamily="34" charset="-122"/>
                <a:ea typeface="微软雅黑" panose="020B0503020204020204" pitchFamily="34" charset="-122"/>
                <a:cs typeface="宋体" panose="02010600030101010101" pitchFamily="2" charset="-122"/>
              </a:rPr>
              <a:t>. 2017;7(2):137-155.</a:t>
            </a:r>
          </a:p>
          <a:p>
            <a:pPr marL="228600" indent="-228600" algn="l">
              <a:lnSpc>
                <a:spcPct val="110000"/>
              </a:lnSpc>
              <a:buFont typeface="+mj-lt"/>
              <a:buAutoNum type="arabicPeriod"/>
            </a:pPr>
            <a:r>
              <a:rPr lang="en-US" altLang="zh-CN" sz="1100" dirty="0">
                <a:latin typeface="微软雅黑" panose="020B0503020204020204" pitchFamily="34" charset="-122"/>
                <a:ea typeface="微软雅黑" panose="020B0503020204020204" pitchFamily="34" charset="-122"/>
              </a:rPr>
              <a:t>Jacek </a:t>
            </a:r>
            <a:r>
              <a:rPr lang="en-US" altLang="zh-CN" sz="1100" dirty="0" err="1">
                <a:latin typeface="微软雅黑" panose="020B0503020204020204" pitchFamily="34" charset="-122"/>
                <a:ea typeface="微软雅黑" panose="020B0503020204020204" pitchFamily="34" charset="-122"/>
              </a:rPr>
              <a:t>Polanski,et.al</a:t>
            </a:r>
            <a:r>
              <a:rPr lang="en-US" altLang="zh-CN" sz="1100" dirty="0">
                <a:latin typeface="微软雅黑" panose="020B0503020204020204" pitchFamily="34" charset="-122"/>
                <a:ea typeface="微软雅黑" panose="020B0503020204020204" pitchFamily="34" charset="-122"/>
              </a:rPr>
              <a:t>, Quality of life of patients with lung cancer,</a:t>
            </a:r>
            <a:r>
              <a:rPr lang="zh-CN" altLang="en-US" sz="1100" dirty="0">
                <a:latin typeface="微软雅黑" panose="020B0503020204020204" pitchFamily="34" charset="-122"/>
                <a:ea typeface="微软雅黑" panose="020B0503020204020204" pitchFamily="34" charset="-122"/>
              </a:rPr>
              <a:t> </a:t>
            </a:r>
            <a:r>
              <a:rPr lang="en-US" altLang="zh-CN" sz="1100" dirty="0" err="1">
                <a:latin typeface="微软雅黑" panose="020B0503020204020204" pitchFamily="34" charset="-122"/>
                <a:ea typeface="微软雅黑" panose="020B0503020204020204" pitchFamily="34" charset="-122"/>
              </a:rPr>
              <a:t>OncoTargets</a:t>
            </a:r>
            <a:r>
              <a:rPr lang="en-US" altLang="zh-CN" sz="1100" dirty="0">
                <a:latin typeface="微软雅黑" panose="020B0503020204020204" pitchFamily="34" charset="-122"/>
                <a:ea typeface="微软雅黑" panose="020B0503020204020204" pitchFamily="34" charset="-122"/>
              </a:rPr>
              <a:t> and Therapy 2016:9</a:t>
            </a:r>
          </a:p>
          <a:p>
            <a:pPr marL="228600" indent="-228600" algn="l">
              <a:lnSpc>
                <a:spcPct val="110000"/>
              </a:lnSpc>
              <a:buFont typeface="+mj-lt"/>
              <a:buAutoNum type="arabicPeriod"/>
            </a:pPr>
            <a:r>
              <a:rPr lang="zh-CN" altLang="en-US" sz="1100" dirty="0">
                <a:latin typeface="微软雅黑" panose="020B0503020204020204" pitchFamily="34" charset="-122"/>
                <a:ea typeface="微软雅黑" panose="020B0503020204020204" pitchFamily="34" charset="-122"/>
              </a:rPr>
              <a:t>中国原发性肺癌诊疗规范，</a:t>
            </a:r>
            <a:r>
              <a:rPr lang="en-US" altLang="zh-CN" sz="1100" dirty="0">
                <a:latin typeface="微软雅黑" panose="020B0503020204020204" pitchFamily="34" charset="-122"/>
                <a:ea typeface="微软雅黑" panose="020B0503020204020204" pitchFamily="34" charset="-122"/>
              </a:rPr>
              <a:t>2018</a:t>
            </a:r>
            <a:r>
              <a:rPr lang="zh-CN" altLang="en-US" sz="1100" dirty="0">
                <a:latin typeface="微软雅黑" panose="020B0503020204020204" pitchFamily="34" charset="-122"/>
                <a:ea typeface="微软雅黑" panose="020B0503020204020204" pitchFamily="34" charset="-122"/>
              </a:rPr>
              <a:t>版</a:t>
            </a: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a:pPr>
            <a:r>
              <a:rPr lang="en-US" altLang="zh-CN" sz="1100" dirty="0" err="1">
                <a:latin typeface="微软雅黑" panose="020B0503020204020204" pitchFamily="34" charset="-122"/>
                <a:ea typeface="微软雅黑" panose="020B0503020204020204" pitchFamily="34" charset="-122"/>
              </a:rPr>
              <a:t>Johung</a:t>
            </a:r>
            <a:r>
              <a:rPr lang="en-US" altLang="zh-CN" sz="1100" dirty="0">
                <a:latin typeface="微软雅黑" panose="020B0503020204020204" pitchFamily="34" charset="-122"/>
                <a:ea typeface="微软雅黑" panose="020B0503020204020204" pitchFamily="34" charset="-122"/>
              </a:rPr>
              <a:t> KL, et al. J Clin Oncol. 2016 Jan 10;34(2):123-9</a:t>
            </a:r>
          </a:p>
          <a:p>
            <a:pPr marL="228600" indent="-228600" algn="l">
              <a:lnSpc>
                <a:spcPct val="110000"/>
              </a:lnSpc>
              <a:buFont typeface="+mj-lt"/>
              <a:buAutoNum type="arabicPeriod"/>
            </a:pPr>
            <a:r>
              <a:rPr lang="en-US" altLang="zh-CN" sz="1100" dirty="0">
                <a:latin typeface="微软雅黑" panose="020B0503020204020204" pitchFamily="34" charset="-122"/>
                <a:ea typeface="微软雅黑" panose="020B0503020204020204" pitchFamily="34" charset="-122"/>
              </a:rPr>
              <a:t>Toyokawa G, et al. Cancer Metastasis Rev. 2015 Dec;34(4)797-805</a:t>
            </a:r>
          </a:p>
          <a:p>
            <a:pPr marL="228600" indent="-228600" algn="l">
              <a:lnSpc>
                <a:spcPct val="110000"/>
              </a:lnSpc>
              <a:buFont typeface="+mj-lt"/>
              <a:buAutoNum type="arabicPeriod"/>
            </a:pPr>
            <a:r>
              <a:rPr lang="en-US" altLang="zh-CN" sz="1100" dirty="0" err="1">
                <a:latin typeface="微软雅黑" panose="020B0503020204020204" pitchFamily="34" charset="-122"/>
                <a:ea typeface="微软雅黑" panose="020B0503020204020204" pitchFamily="34" charset="-122"/>
              </a:rPr>
              <a:t>Roughley</a:t>
            </a:r>
            <a:r>
              <a:rPr lang="en-US" altLang="zh-CN" sz="1100" dirty="0">
                <a:latin typeface="微软雅黑" panose="020B0503020204020204" pitchFamily="34" charset="-122"/>
                <a:ea typeface="微软雅黑" panose="020B0503020204020204" pitchFamily="34" charset="-122"/>
              </a:rPr>
              <a:t> A, et al. Value Health. 2014;17(7):A650.</a:t>
            </a:r>
          </a:p>
          <a:p>
            <a:pPr marL="228600" indent="-228600" algn="l">
              <a:lnSpc>
                <a:spcPct val="110000"/>
              </a:lnSpc>
              <a:buFont typeface="+mj-lt"/>
              <a:buAutoNum type="arabicPeriod"/>
            </a:pPr>
            <a:r>
              <a:rPr lang="zh-CN" altLang="en-US" sz="1100" dirty="0">
                <a:latin typeface="微软雅黑" panose="020B0503020204020204" pitchFamily="34" charset="-122"/>
                <a:ea typeface="微软雅黑" panose="020B0503020204020204" pitchFamily="34" charset="-122"/>
              </a:rPr>
              <a:t>郑荣寿等 </a:t>
            </a:r>
            <a:r>
              <a:rPr lang="en-US" altLang="zh-CN" sz="1100" dirty="0">
                <a:latin typeface="微软雅黑" panose="020B0503020204020204" pitchFamily="34" charset="-122"/>
                <a:ea typeface="微软雅黑" panose="020B0503020204020204" pitchFamily="34" charset="-122"/>
              </a:rPr>
              <a:t>2015</a:t>
            </a:r>
            <a:r>
              <a:rPr lang="zh-CN" altLang="en-US" sz="1100" dirty="0">
                <a:latin typeface="微软雅黑" panose="020B0503020204020204" pitchFamily="34" charset="-122"/>
                <a:ea typeface="微软雅黑" panose="020B0503020204020204" pitchFamily="34" charset="-122"/>
              </a:rPr>
              <a:t>年中国恶性肿瘤流行情况分析 </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a:pPr>
            <a:r>
              <a:rPr lang="en-US" altLang="zh-CN" sz="1100" b="0" i="0" dirty="0">
                <a:solidFill>
                  <a:srgbClr val="242424"/>
                </a:solidFill>
                <a:effectLst/>
                <a:latin typeface="微软雅黑" panose="020B0503020204020204" pitchFamily="34" charset="-122"/>
                <a:ea typeface="微软雅黑" panose="020B0503020204020204" pitchFamily="34" charset="-122"/>
              </a:rPr>
              <a:t>Evaluation of ALK rearrangement in Chinese non-small cell lung cancer using FISH, immunohistochemistry, and real-time quantitative RT- PCR on paraffin-embedded tissues. </a:t>
            </a:r>
            <a:r>
              <a:rPr lang="en-US" altLang="zh-CN" sz="1100" b="0" i="0" dirty="0" err="1">
                <a:solidFill>
                  <a:srgbClr val="242424"/>
                </a:solidFill>
                <a:effectLst/>
                <a:latin typeface="微软雅黑" panose="020B0503020204020204" pitchFamily="34" charset="-122"/>
                <a:ea typeface="微软雅黑" panose="020B0503020204020204" pitchFamily="34" charset="-122"/>
              </a:rPr>
              <a:t>PLoS</a:t>
            </a:r>
            <a:r>
              <a:rPr lang="en-US" altLang="zh-CN" sz="1100" b="0" i="0" dirty="0">
                <a:solidFill>
                  <a:srgbClr val="242424"/>
                </a:solidFill>
                <a:effectLst/>
                <a:latin typeface="微软雅黑" panose="020B0503020204020204" pitchFamily="34" charset="-122"/>
                <a:ea typeface="微软雅黑" panose="020B0503020204020204" pitchFamily="34" charset="-122"/>
              </a:rPr>
              <a:t> One. 2013 May 31;8(5):e64821.</a:t>
            </a:r>
          </a:p>
          <a:p>
            <a:pPr marL="228600" indent="-228600">
              <a:lnSpc>
                <a:spcPct val="110000"/>
              </a:lnSpc>
              <a:buFont typeface="+mj-lt"/>
              <a:buAutoNum type="arabicPeriod"/>
            </a:pPr>
            <a:r>
              <a:rPr lang="en-US" altLang="zh-CN" sz="1100" dirty="0">
                <a:latin typeface="微软雅黑" panose="020B0503020204020204" pitchFamily="34" charset="-122"/>
                <a:ea typeface="微软雅黑" panose="020B0503020204020204" pitchFamily="34" charset="-122"/>
              </a:rPr>
              <a:t>Solomon BJ, et al. Presented at 2022 AACR. Abstract#CT223</a:t>
            </a:r>
          </a:p>
          <a:p>
            <a:pPr marL="228600" indent="-228600">
              <a:lnSpc>
                <a:spcPct val="110000"/>
              </a:lnSpc>
              <a:buFont typeface="+mj-lt"/>
              <a:buAutoNum type="arabicPeriod"/>
            </a:pPr>
            <a:r>
              <a:rPr lang="en-US" altLang="zh-CN" sz="1100" dirty="0">
                <a:latin typeface="微软雅黑" panose="020B0503020204020204" pitchFamily="34" charset="-122"/>
                <a:ea typeface="微软雅黑" panose="020B0503020204020204" pitchFamily="34" charset="-122"/>
              </a:rPr>
              <a:t>Bauer TM, et al. Target Oncol. 2020 Feb;15(1):55-65</a:t>
            </a:r>
          </a:p>
          <a:p>
            <a:pPr marL="228600" indent="-228600">
              <a:lnSpc>
                <a:spcPct val="110000"/>
              </a:lnSpc>
              <a:buFont typeface="+mj-lt"/>
              <a:buAutoNum type="arabicPeriod"/>
            </a:pPr>
            <a:r>
              <a:rPr lang="nl-NL" altLang="zh-CN" sz="1100" dirty="0">
                <a:latin typeface="微软雅黑" panose="020B0503020204020204" pitchFamily="34" charset="-122"/>
                <a:ea typeface="微软雅黑" panose="020B0503020204020204" pitchFamily="34" charset="-122"/>
              </a:rPr>
              <a:t>Wolf J, et al. ESMO Open. 2022 Feb;7(1):100333.</a:t>
            </a:r>
          </a:p>
          <a:p>
            <a:pPr marL="228600" indent="-228600">
              <a:lnSpc>
                <a:spcPct val="110000"/>
              </a:lnSpc>
              <a:buFont typeface="+mj-lt"/>
              <a:buAutoNum type="arabicPeriod"/>
            </a:pPr>
            <a:r>
              <a:rPr lang="nl-NL" altLang="zh-CN" sz="1100" dirty="0">
                <a:latin typeface="微软雅黑" panose="020B0503020204020204" pitchFamily="34" charset="-122"/>
                <a:ea typeface="微软雅黑" panose="020B0503020204020204" pitchFamily="34" charset="-122"/>
              </a:rPr>
              <a:t>Gainor JF, et al. Cancer Discov. 2016;6(10):1118-1133.</a:t>
            </a:r>
          </a:p>
          <a:p>
            <a:pPr marL="228600" indent="-228600">
              <a:lnSpc>
                <a:spcPct val="110000"/>
              </a:lnSpc>
              <a:buFont typeface="+mj-lt"/>
              <a:buAutoNum type="arabicPeriod"/>
            </a:pPr>
            <a:r>
              <a:rPr lang="nl-NL" altLang="zh-CN" sz="1100" dirty="0">
                <a:latin typeface="微软雅黑" panose="020B0503020204020204" pitchFamily="34" charset="-122"/>
                <a:ea typeface="微软雅黑" panose="020B0503020204020204" pitchFamily="34" charset="-122"/>
              </a:rPr>
              <a:t>Mok T, et al. Ann Oncol. 2020 Aug;31(8):1056-1064.</a:t>
            </a:r>
          </a:p>
          <a:p>
            <a:pPr marL="228600" indent="-228600">
              <a:lnSpc>
                <a:spcPct val="110000"/>
              </a:lnSpc>
              <a:buFont typeface="+mj-lt"/>
              <a:buAutoNum type="arabicPeriod"/>
            </a:pPr>
            <a:r>
              <a:rPr lang="zh-CN" altLang="en-US" sz="1100" dirty="0">
                <a:latin typeface="微软雅黑" panose="020B0503020204020204" pitchFamily="34" charset="-122"/>
                <a:ea typeface="微软雅黑" panose="020B0503020204020204" pitchFamily="34" charset="-122"/>
              </a:rPr>
              <a:t>临床常用</a:t>
            </a:r>
            <a:r>
              <a:rPr lang="en-US" altLang="zh-CN" sz="1100" dirty="0">
                <a:latin typeface="微软雅黑" panose="020B0503020204020204" pitchFamily="34" charset="-122"/>
                <a:ea typeface="微软雅黑" panose="020B0503020204020204" pitchFamily="34" charset="-122"/>
              </a:rPr>
              <a:t>ALK</a:t>
            </a:r>
            <a:r>
              <a:rPr lang="zh-CN" altLang="en-US" sz="1100" dirty="0">
                <a:latin typeface="微软雅黑" panose="020B0503020204020204" pitchFamily="34" charset="-122"/>
                <a:ea typeface="微软雅黑" panose="020B0503020204020204" pitchFamily="34" charset="-122"/>
              </a:rPr>
              <a:t>阳性非小细胞肺癌一线治疗药物疗效的网络</a:t>
            </a:r>
            <a:r>
              <a:rPr lang="en-US" altLang="zh-CN" sz="1100" dirty="0">
                <a:latin typeface="微软雅黑" panose="020B0503020204020204" pitchFamily="34" charset="-122"/>
                <a:ea typeface="微软雅黑" panose="020B0503020204020204" pitchFamily="34" charset="-122"/>
              </a:rPr>
              <a:t>Meta</a:t>
            </a:r>
            <a:r>
              <a:rPr lang="zh-CN" altLang="en-US" sz="1100" dirty="0">
                <a:latin typeface="微软雅黑" panose="020B0503020204020204" pitchFamily="34" charset="-122"/>
                <a:ea typeface="微软雅黑" panose="020B0503020204020204" pitchFamily="34" charset="-122"/>
              </a:rPr>
              <a:t>分析，已投稿</a:t>
            </a:r>
            <a:r>
              <a:rPr lang="en-US" altLang="zh-CN" sz="1100" dirty="0">
                <a:latin typeface="微软雅黑" panose="020B0503020204020204" pitchFamily="34" charset="-122"/>
                <a:ea typeface="微软雅黑" panose="020B0503020204020204" pitchFamily="34" charset="-122"/>
              </a:rPr>
              <a:t>CSCO 2022</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ISPOR EU 2022</a:t>
            </a:r>
          </a:p>
          <a:p>
            <a:pPr marL="228600" indent="-228600" algn="l">
              <a:lnSpc>
                <a:spcPct val="110000"/>
              </a:lnSpc>
              <a:buFont typeface="+mj-lt"/>
              <a:buAutoNum type="arabicPeriod"/>
            </a:pPr>
            <a:r>
              <a:rPr lang="zh-CN" altLang="en-US" sz="1100" dirty="0">
                <a:latin typeface="微软雅黑" panose="020B0503020204020204" pitchFamily="34" charset="-122"/>
                <a:ea typeface="微软雅黑" panose="020B0503020204020204" pitchFamily="34" charset="-122"/>
              </a:rPr>
              <a:t>美国国家综合癌症网络</a:t>
            </a:r>
            <a:r>
              <a:rPr lang="en-US" altLang="zh-CN" sz="1100" dirty="0">
                <a:latin typeface="微软雅黑" panose="020B0503020204020204" pitchFamily="34" charset="-122"/>
                <a:ea typeface="微软雅黑" panose="020B0503020204020204" pitchFamily="34" charset="-122"/>
              </a:rPr>
              <a:t>(NCCN)</a:t>
            </a:r>
            <a:r>
              <a:rPr lang="zh-CN" altLang="en-US" sz="1100" dirty="0">
                <a:latin typeface="微软雅黑" panose="020B0503020204020204" pitchFamily="34" charset="-122"/>
                <a:ea typeface="微软雅黑" panose="020B0503020204020204" pitchFamily="34" charset="-122"/>
              </a:rPr>
              <a:t>指南 </a:t>
            </a:r>
            <a:r>
              <a:rPr lang="en-US" altLang="zh-CN" sz="1100" dirty="0">
                <a:latin typeface="微软雅黑" panose="020B0503020204020204" pitchFamily="34" charset="-122"/>
                <a:ea typeface="微软雅黑" panose="020B0503020204020204" pitchFamily="34" charset="-122"/>
              </a:rPr>
              <a:t>2022 V3</a:t>
            </a:r>
            <a:r>
              <a:rPr lang="zh-CN" altLang="en-US" sz="1100" dirty="0">
                <a:latin typeface="微软雅黑" panose="020B0503020204020204" pitchFamily="34" charset="-122"/>
                <a:ea typeface="微软雅黑" panose="020B0503020204020204" pitchFamily="34" charset="-122"/>
              </a:rPr>
              <a:t>版</a:t>
            </a:r>
            <a:endParaRPr lang="nl-NL"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a:pPr>
            <a:endParaRPr lang="nl-NL"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a:pPr>
            <a:endParaRPr lang="en-US" altLang="zh-CN" sz="1100" b="0" i="0" dirty="0">
              <a:solidFill>
                <a:srgbClr val="242424"/>
              </a:solidFill>
              <a:effectLst/>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a:pPr>
            <a:endParaRPr lang="zh-CN" altLang="en-US"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a:pPr>
            <a:endParaRPr lang="zh-CN" altLang="en-US"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90000"/>
              </a:lnSpc>
              <a:spcBef>
                <a:spcPts val="1000"/>
              </a:spcBef>
              <a:buFont typeface="+mj-lt"/>
              <a:buAutoNum type="arabicPeriod"/>
            </a:pPr>
            <a:endParaRPr lang="en-US" altLang="zh-CN" sz="11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66E346F2-2673-4289-A011-B0B76389562C}"/>
              </a:ext>
            </a:extLst>
          </p:cNvPr>
          <p:cNvSpPr txBox="1"/>
          <p:nvPr/>
        </p:nvSpPr>
        <p:spPr bwMode="gray">
          <a:xfrm>
            <a:off x="6330286" y="966246"/>
            <a:ext cx="5612566" cy="4623371"/>
          </a:xfrm>
          <a:prstGeom prst="rect">
            <a:avLst/>
          </a:prstGeom>
        </p:spPr>
        <p:txBody>
          <a:bodyPr wrap="square" lIns="45720" tIns="45720" rIns="45720" bIns="45720" rtlCol="0">
            <a:noAutofit/>
          </a:bodyPr>
          <a:lstStyle/>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中国临床肿瘤学会（</a:t>
            </a:r>
            <a:r>
              <a:rPr lang="en-US" altLang="zh-CN" sz="1100" dirty="0">
                <a:latin typeface="微软雅黑" panose="020B0503020204020204" pitchFamily="34" charset="-122"/>
                <a:ea typeface="微软雅黑" panose="020B0503020204020204" pitchFamily="34" charset="-122"/>
              </a:rPr>
              <a:t>CSCO</a:t>
            </a:r>
            <a:r>
              <a:rPr lang="zh-CN" altLang="en-US" sz="1100" dirty="0">
                <a:latin typeface="微软雅黑" panose="020B0503020204020204" pitchFamily="34" charset="-122"/>
                <a:ea typeface="微软雅黑" panose="020B0503020204020204" pitchFamily="34" charset="-122"/>
              </a:rPr>
              <a:t>）指南 </a:t>
            </a:r>
            <a:r>
              <a:rPr lang="en-US" altLang="zh-CN" sz="1100" dirty="0">
                <a:latin typeface="微软雅黑" panose="020B0503020204020204" pitchFamily="34" charset="-122"/>
                <a:ea typeface="微软雅黑" panose="020B0503020204020204" pitchFamily="34" charset="-122"/>
              </a:rPr>
              <a:t>2022</a:t>
            </a: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Reed M, et al. Adv Ther 2020;373019‒30.</a:t>
            </a: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Bauer T, et al. Oncologist 2019;24(8)1103‒10</a:t>
            </a:r>
          </a:p>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洛拉替尼说明书</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r>
              <a:rPr lang="en-US" altLang="zh-CN" sz="1100" dirty="0">
                <a:latin typeface="微软雅黑" panose="020B0503020204020204" pitchFamily="34" charset="-122"/>
                <a:ea typeface="微软雅黑" panose="020B0503020204020204" pitchFamily="34" charset="-122"/>
              </a:rPr>
              <a:t>J. Solomon, et.al, Post Hoc Analysis of Lorlatinib Intracranial Efficacy and Safety in Patients With ALK-Positive Advanced Non-Small-Cell Lung Cancer From the Phase III CROWN Study,</a:t>
            </a:r>
            <a:r>
              <a:rPr lang="zh-CN" altLang="en-US" sz="1100" dirty="0">
                <a:latin typeface="微软雅黑" panose="020B0503020204020204" pitchFamily="34" charset="-122"/>
                <a:ea typeface="微软雅黑" panose="020B0503020204020204" pitchFamily="34" charset="-122"/>
              </a:rPr>
              <a:t> </a:t>
            </a:r>
            <a:r>
              <a:rPr lang="en-US" altLang="zh-CN" sz="1100" dirty="0">
                <a:latin typeface="微软雅黑" panose="020B0503020204020204" pitchFamily="34" charset="-122"/>
                <a:ea typeface="微软雅黑" panose="020B0503020204020204" pitchFamily="34" charset="-122"/>
              </a:rPr>
              <a:t>J Clin Oncol . 2022 May 23</a:t>
            </a:r>
          </a:p>
          <a:p>
            <a:pPr marL="228600" indent="-228600">
              <a:lnSpc>
                <a:spcPct val="110000"/>
              </a:lnSpc>
              <a:buFont typeface="+mj-lt"/>
              <a:buAutoNum type="arabicPeriod" startAt="21"/>
            </a:pPr>
            <a:r>
              <a:rPr lang="en-US" altLang="zh-CN" sz="1100" dirty="0">
                <a:latin typeface="微软雅黑" panose="020B0503020204020204" pitchFamily="34" charset="-122"/>
                <a:ea typeface="微软雅黑" panose="020B0503020204020204" pitchFamily="34" charset="-122"/>
              </a:rPr>
              <a:t>Johnson TW, et al. J Med Chem . 2014 Jun 12;57(11):4720-44. </a:t>
            </a:r>
          </a:p>
          <a:p>
            <a:pPr marL="228600" indent="-228600">
              <a:lnSpc>
                <a:spcPct val="110000"/>
              </a:lnSpc>
              <a:buFont typeface="+mj-lt"/>
              <a:buAutoNum type="arabicPeriod" startAt="21"/>
            </a:pPr>
            <a:r>
              <a:rPr lang="en-US" altLang="zh-CN" sz="1100" dirty="0">
                <a:latin typeface="微软雅黑" panose="020B0503020204020204" pitchFamily="34" charset="-122"/>
                <a:ea typeface="微软雅黑" panose="020B0503020204020204" pitchFamily="34" charset="-122"/>
              </a:rPr>
              <a:t>Basit S, et al. Eur J Med Chem. 2017 Jul 7;134:348-356.   </a:t>
            </a: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Xiong B, et al. J Med Chem. 2021 Sep 23;64(18):13152-13173.  </a:t>
            </a: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Song X, et al. MedComm (2020). 2021 Jun 17;2(3):341-350. </a:t>
            </a: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FDA</a:t>
            </a:r>
            <a:r>
              <a:rPr lang="zh-CN" altLang="da-DK" sz="1100" dirty="0">
                <a:latin typeface="微软雅黑" panose="020B0503020204020204" pitchFamily="34" charset="-122"/>
                <a:ea typeface="微软雅黑" panose="020B0503020204020204" pitchFamily="34" charset="-122"/>
              </a:rPr>
              <a:t>：</a:t>
            </a:r>
            <a:r>
              <a:rPr lang="da-DK" altLang="zh-CN" sz="1100" dirty="0">
                <a:latin typeface="微软雅黑" panose="020B0503020204020204" pitchFamily="34" charset="-122"/>
                <a:ea typeface="微软雅黑" panose="020B0503020204020204" pitchFamily="34" charset="-122"/>
              </a:rPr>
              <a:t>https://www.fda.gov/drugs/resources-information-approved-drugs/fda-approves-lorlatinib-metastatic-alk-positive-nsclc</a:t>
            </a: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FDA</a:t>
            </a:r>
            <a:r>
              <a:rPr lang="zh-CN" altLang="da-DK" sz="1100" dirty="0">
                <a:latin typeface="微软雅黑" panose="020B0503020204020204" pitchFamily="34" charset="-122"/>
                <a:ea typeface="微软雅黑" panose="020B0503020204020204" pitchFamily="34" charset="-122"/>
              </a:rPr>
              <a:t>：</a:t>
            </a:r>
            <a:r>
              <a:rPr lang="da-DK" altLang="zh-CN" sz="1100" dirty="0">
                <a:latin typeface="微软雅黑" panose="020B0503020204020204" pitchFamily="34" charset="-122"/>
                <a:ea typeface="微软雅黑" panose="020B0503020204020204" pitchFamily="34" charset="-122"/>
              </a:rPr>
              <a:t>https://www.fda.gov/drugs/fda-approves-lorlatinib-second-or-third-line-treatment-alk-positive-metastatic-nsclc</a:t>
            </a:r>
          </a:p>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国家药品监督管理局药品评审中心官网</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Hallberg B, et al. Ann Oncol. 2016 Sep;27 Suppl 3:iii4-iii15. </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r>
              <a:rPr lang="da-DK" altLang="zh-CN" sz="1100" dirty="0">
                <a:latin typeface="微软雅黑" panose="020B0503020204020204" pitchFamily="34" charset="-122"/>
                <a:ea typeface="微软雅黑" panose="020B0503020204020204" pitchFamily="34" charset="-122"/>
              </a:rPr>
              <a:t>Kong X, et al. J Med Chem. 2019 Dec 26;62(24)10927-10954</a:t>
            </a:r>
          </a:p>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盐酸阿来替尼胶囊说明书</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盐酸恩沙替尼胶囊说明书</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塞瑞替尼胶囊说明书</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r>
              <a:rPr lang="zh-CN" altLang="en-US" sz="1100" dirty="0">
                <a:latin typeface="微软雅黑" panose="020B0503020204020204" pitchFamily="34" charset="-122"/>
                <a:ea typeface="微软雅黑" panose="020B0503020204020204" pitchFamily="34" charset="-122"/>
              </a:rPr>
              <a:t>克唑替尼胶囊说明书</a:t>
            </a: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zh-CN" altLang="en-US"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da-DK"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zh-CN" altLang="en-US"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nl-NL"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nl-NL"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en-US" altLang="zh-CN" sz="1100" b="0" i="0" dirty="0">
              <a:solidFill>
                <a:srgbClr val="242424"/>
              </a:solidFill>
              <a:effectLst/>
              <a:latin typeface="微软雅黑" panose="020B0503020204020204" pitchFamily="34" charset="-122"/>
              <a:ea typeface="微软雅黑" panose="020B0503020204020204" pitchFamily="34" charset="-122"/>
            </a:endParaRPr>
          </a:p>
          <a:p>
            <a:pPr marL="228600" indent="-228600">
              <a:lnSpc>
                <a:spcPct val="110000"/>
              </a:lnSpc>
              <a:buFont typeface="+mj-lt"/>
              <a:buAutoNum type="arabicPeriod" startAt="21"/>
            </a:pPr>
            <a:endParaRPr lang="zh-CN" altLang="en-US"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startAt="21"/>
            </a:pPr>
            <a:endParaRPr lang="zh-CN" altLang="en-US"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110000"/>
              </a:lnSpc>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a:p>
            <a:pPr marL="228600" indent="-228600" algn="l">
              <a:lnSpc>
                <a:spcPct val="90000"/>
              </a:lnSpc>
              <a:spcBef>
                <a:spcPts val="1000"/>
              </a:spcBef>
              <a:buFont typeface="+mj-lt"/>
              <a:buAutoNum type="arabicPeriod" startAt="21"/>
            </a:pPr>
            <a:endParaRPr lang="en-US" altLang="zh-CN"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698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267896" y="385468"/>
            <a:ext cx="11074526" cy="478854"/>
          </a:xfrm>
        </p:spPr>
        <p:txBody>
          <a:bodyPr/>
          <a:lstStyle/>
          <a:p>
            <a:r>
              <a:rPr lang="zh-CN" altLang="en-US" sz="2400" dirty="0">
                <a:latin typeface="微软雅黑" panose="020B0503020204020204" pitchFamily="34" charset="-122"/>
                <a:ea typeface="微软雅黑" panose="020B0503020204020204" pitchFamily="34" charset="-122"/>
              </a:rPr>
              <a:t>目录</a:t>
            </a:r>
          </a:p>
        </p:txBody>
      </p:sp>
      <p:graphicFrame>
        <p:nvGraphicFramePr>
          <p:cNvPr id="7" name="表格 7">
            <a:extLst>
              <a:ext uri="{FF2B5EF4-FFF2-40B4-BE49-F238E27FC236}">
                <a16:creationId xmlns:a16="http://schemas.microsoft.com/office/drawing/2014/main" id="{8046D959-21EC-4BED-AB83-E72D8EF882E9}"/>
              </a:ext>
            </a:extLst>
          </p:cNvPr>
          <p:cNvGraphicFramePr>
            <a:graphicFrameLocks noGrp="1"/>
          </p:cNvGraphicFramePr>
          <p:nvPr>
            <p:extLst>
              <p:ext uri="{D42A27DB-BD31-4B8C-83A1-F6EECF244321}">
                <p14:modId xmlns:p14="http://schemas.microsoft.com/office/powerpoint/2010/main" val="2163789996"/>
              </p:ext>
            </p:extLst>
          </p:nvPr>
        </p:nvGraphicFramePr>
        <p:xfrm>
          <a:off x="239314" y="883571"/>
          <a:ext cx="11869267" cy="5470096"/>
        </p:xfrm>
        <a:graphic>
          <a:graphicData uri="http://schemas.openxmlformats.org/drawingml/2006/table">
            <a:tbl>
              <a:tblPr firstRow="1" bandRow="1">
                <a:tableStyleId>{2D5ABB26-0587-4C30-8999-92F81FD0307C}</a:tableStyleId>
              </a:tblPr>
              <a:tblGrid>
                <a:gridCol w="841223">
                  <a:extLst>
                    <a:ext uri="{9D8B030D-6E8A-4147-A177-3AD203B41FA5}">
                      <a16:colId xmlns:a16="http://schemas.microsoft.com/office/drawing/2014/main" val="3896338189"/>
                    </a:ext>
                  </a:extLst>
                </a:gridCol>
                <a:gridCol w="1301690">
                  <a:extLst>
                    <a:ext uri="{9D8B030D-6E8A-4147-A177-3AD203B41FA5}">
                      <a16:colId xmlns:a16="http://schemas.microsoft.com/office/drawing/2014/main" val="1270459557"/>
                    </a:ext>
                  </a:extLst>
                </a:gridCol>
                <a:gridCol w="9726354">
                  <a:extLst>
                    <a:ext uri="{9D8B030D-6E8A-4147-A177-3AD203B41FA5}">
                      <a16:colId xmlns:a16="http://schemas.microsoft.com/office/drawing/2014/main" val="3592717630"/>
                    </a:ext>
                  </a:extLst>
                </a:gridCol>
              </a:tblGrid>
              <a:tr h="514600">
                <a:tc>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药品基本信息 </a:t>
                      </a:r>
                    </a:p>
                  </a:txBody>
                  <a:tcPr anchor="ctr">
                    <a:cell3D prstMaterial="dkEdge">
                      <a:bevel prst="cross"/>
                      <a:lightRig rig="flood" dir="t"/>
                    </a:cell3D>
                    <a:solidFill>
                      <a:schemeClr val="accent2">
                        <a:lumMod val="20000"/>
                        <a:lumOff val="80000"/>
                      </a:schemeClr>
                    </a:solidFill>
                  </a:tcPr>
                </a:tc>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200" b="0" u="none" dirty="0">
                          <a:solidFill>
                            <a:schemeClr val="tx1"/>
                          </a:solidFill>
                          <a:latin typeface="微软雅黑" panose="020B0503020204020204" pitchFamily="34" charset="-122"/>
                          <a:ea typeface="微软雅黑" panose="020B0503020204020204" pitchFamily="34" charset="-122"/>
                        </a:rPr>
                        <a:t>目前</a:t>
                      </a:r>
                      <a:r>
                        <a:rPr lang="zh-CN" altLang="en-US" sz="1200" b="1" u="none" dirty="0">
                          <a:solidFill>
                            <a:srgbClr val="C00000"/>
                          </a:solidFill>
                          <a:latin typeface="微软雅黑" panose="020B0503020204020204" pitchFamily="34" charset="-122"/>
                          <a:ea typeface="微软雅黑" panose="020B0503020204020204" pitchFamily="34" charset="-122"/>
                        </a:rPr>
                        <a:t>唯一第三代</a:t>
                      </a:r>
                      <a:r>
                        <a:rPr lang="en-US" altLang="zh-CN" sz="1200" b="1" u="none" dirty="0">
                          <a:solidFill>
                            <a:srgbClr val="C00000"/>
                          </a:solidFill>
                          <a:latin typeface="微软雅黑" panose="020B0503020204020204" pitchFamily="34" charset="-122"/>
                          <a:ea typeface="微软雅黑" panose="020B0503020204020204" pitchFamily="34" charset="-122"/>
                        </a:rPr>
                        <a:t>ALK</a:t>
                      </a:r>
                      <a:r>
                        <a:rPr lang="zh-CN" altLang="en-US" sz="1200" b="1" u="none" dirty="0">
                          <a:solidFill>
                            <a:srgbClr val="C00000"/>
                          </a:solidFill>
                          <a:latin typeface="微软雅黑" panose="020B0503020204020204" pitchFamily="34" charset="-122"/>
                          <a:ea typeface="微软雅黑" panose="020B0503020204020204" pitchFamily="34" charset="-122"/>
                        </a:rPr>
                        <a:t>抑制剂，</a:t>
                      </a:r>
                      <a:r>
                        <a:rPr lang="zh-CN" altLang="en-US" sz="1200" b="0" u="none" dirty="0">
                          <a:solidFill>
                            <a:schemeClr val="tx1"/>
                          </a:solidFill>
                          <a:latin typeface="微软雅黑" panose="020B0503020204020204" pitchFamily="34" charset="-122"/>
                          <a:ea typeface="微软雅黑" panose="020B0503020204020204" pitchFamily="34" charset="-122"/>
                        </a:rPr>
                        <a:t>化合物</a:t>
                      </a:r>
                      <a:r>
                        <a:rPr lang="zh-CN" altLang="en-US" sz="1200" b="1" u="none" dirty="0">
                          <a:solidFill>
                            <a:srgbClr val="C00000"/>
                          </a:solidFill>
                          <a:latin typeface="微软雅黑" panose="020B0503020204020204" pitchFamily="34" charset="-122"/>
                          <a:ea typeface="微软雅黑" panose="020B0503020204020204" pitchFamily="34" charset="-122"/>
                        </a:rPr>
                        <a:t>专利至</a:t>
                      </a:r>
                      <a:r>
                        <a:rPr lang="en-US" altLang="zh-CN" sz="1200" b="1" u="none" dirty="0">
                          <a:solidFill>
                            <a:srgbClr val="C00000"/>
                          </a:solidFill>
                          <a:latin typeface="微软雅黑" panose="020B0503020204020204" pitchFamily="34" charset="-122"/>
                          <a:ea typeface="微软雅黑" panose="020B0503020204020204" pitchFamily="34" charset="-122"/>
                        </a:rPr>
                        <a:t>2033</a:t>
                      </a:r>
                      <a:r>
                        <a:rPr lang="zh-CN" altLang="en-US" sz="1200" b="1" u="none" dirty="0">
                          <a:solidFill>
                            <a:srgbClr val="C00000"/>
                          </a:solidFill>
                          <a:latin typeface="微软雅黑" panose="020B0503020204020204" pitchFamily="34" charset="-122"/>
                          <a:ea typeface="微软雅黑" panose="020B0503020204020204" pitchFamily="34" charset="-122"/>
                        </a:rPr>
                        <a:t>年</a:t>
                      </a:r>
                      <a:r>
                        <a:rPr lang="zh-CN" altLang="en-US" sz="1200" b="0" u="none" dirty="0">
                          <a:solidFill>
                            <a:schemeClr val="tx1"/>
                          </a:solidFill>
                          <a:latin typeface="微软雅黑" panose="020B0503020204020204" pitchFamily="34" charset="-122"/>
                          <a:ea typeface="微软雅黑" panose="020B0503020204020204" pitchFamily="34" charset="-122"/>
                        </a:rPr>
                        <a:t>，治疗</a:t>
                      </a:r>
                      <a:r>
                        <a:rPr lang="en-US" altLang="zh-CN" sz="1200" b="0" u="none" dirty="0">
                          <a:solidFill>
                            <a:schemeClr val="tx1"/>
                          </a:solidFill>
                          <a:latin typeface="微软雅黑" panose="020B0503020204020204" pitchFamily="34" charset="-122"/>
                          <a:ea typeface="微软雅黑" panose="020B0503020204020204" pitchFamily="34" charset="-122"/>
                        </a:rPr>
                        <a:t>ALK</a:t>
                      </a:r>
                      <a:r>
                        <a:rPr lang="zh-CN" altLang="en-US" sz="1200" b="0" u="none" dirty="0">
                          <a:solidFill>
                            <a:schemeClr val="tx1"/>
                          </a:solidFill>
                          <a:latin typeface="微软雅黑" panose="020B0503020204020204" pitchFamily="34" charset="-122"/>
                          <a:ea typeface="微软雅黑" panose="020B0503020204020204" pitchFamily="34" charset="-122"/>
                        </a:rPr>
                        <a:t>阳性局部晚期或转移性非小细胞肺癌患者</a:t>
                      </a:r>
                      <a:endParaRPr lang="en-US" altLang="zh-CN" sz="1200" b="1" u="none" dirty="0">
                        <a:solidFill>
                          <a:srgbClr val="C00000"/>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200" b="1" u="none" dirty="0">
                          <a:solidFill>
                            <a:srgbClr val="C00000"/>
                          </a:solidFill>
                          <a:latin typeface="微软雅黑" panose="020B0503020204020204" pitchFamily="34" charset="-122"/>
                          <a:ea typeface="微软雅黑" panose="020B0503020204020204" pitchFamily="34" charset="-122"/>
                        </a:rPr>
                        <a:t>一天一次口服</a:t>
                      </a:r>
                      <a:r>
                        <a:rPr lang="en-US" altLang="zh-CN" sz="1200" b="1" u="none" dirty="0">
                          <a:solidFill>
                            <a:srgbClr val="C00000"/>
                          </a:solidFill>
                          <a:latin typeface="微软雅黑" panose="020B0503020204020204" pitchFamily="34" charset="-122"/>
                          <a:ea typeface="微软雅黑" panose="020B0503020204020204" pitchFamily="34" charset="-122"/>
                        </a:rPr>
                        <a:t>100mg</a:t>
                      </a:r>
                      <a:r>
                        <a:rPr lang="zh-CN" altLang="en-US" sz="1200" b="1" u="none" dirty="0">
                          <a:solidFill>
                            <a:schemeClr val="tx1"/>
                          </a:solidFill>
                          <a:latin typeface="微软雅黑" panose="020B0503020204020204" pitchFamily="34" charset="-122"/>
                          <a:ea typeface="微软雅黑" panose="020B0503020204020204" pitchFamily="34" charset="-122"/>
                        </a:rPr>
                        <a:t>（说明书推荐剂量），建议参照药品</a:t>
                      </a:r>
                      <a:r>
                        <a:rPr lang="zh-CN" altLang="en-US" sz="1200" b="0" u="none" dirty="0">
                          <a:solidFill>
                            <a:schemeClr val="tx1"/>
                          </a:solidFill>
                          <a:latin typeface="微软雅黑" panose="020B0503020204020204" pitchFamily="34" charset="-122"/>
                          <a:ea typeface="微软雅黑" panose="020B0503020204020204" pitchFamily="34" charset="-122"/>
                        </a:rPr>
                        <a:t>：</a:t>
                      </a:r>
                      <a:r>
                        <a:rPr lang="zh-CN" altLang="en-US" sz="1200" b="1" u="none" dirty="0">
                          <a:solidFill>
                            <a:srgbClr val="C00000"/>
                          </a:solidFill>
                          <a:latin typeface="微软雅黑" panose="020B0503020204020204" pitchFamily="34" charset="-122"/>
                          <a:ea typeface="微软雅黑" panose="020B0503020204020204" pitchFamily="34" charset="-122"/>
                        </a:rPr>
                        <a:t>盐酸阿来替尼胶囊</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hMerge="1">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奈玛特韦片</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利托那韦片 </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下称</a:t>
                      </a:r>
                      <a:r>
                        <a:rPr lang="en-US" altLang="zh-CN" sz="1300" b="0" dirty="0" err="1">
                          <a:solidFill>
                            <a:schemeClr val="tx1"/>
                          </a:solidFill>
                          <a:latin typeface="微软雅黑" panose="020B0503020204020204" pitchFamily="34" charset="-122"/>
                          <a:ea typeface="微软雅黑" panose="020B0503020204020204" pitchFamily="34" charset="-122"/>
                        </a:rPr>
                        <a:t>Paxlovid</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 </a:t>
                      </a:r>
                      <a:r>
                        <a:rPr lang="zh-CN" altLang="zh-CN" sz="1300" b="0" dirty="0">
                          <a:solidFill>
                            <a:schemeClr val="tx1"/>
                          </a:solidFill>
                          <a:latin typeface="微软雅黑" panose="020B0503020204020204" pitchFamily="34" charset="-122"/>
                          <a:ea typeface="微软雅黑" panose="020B0503020204020204" pitchFamily="34" charset="-122"/>
                        </a:rPr>
                        <a:t>用于</a:t>
                      </a:r>
                      <a:r>
                        <a:rPr lang="zh-CN" altLang="zh-CN" sz="1300" b="1" dirty="0">
                          <a:solidFill>
                            <a:schemeClr val="tx1"/>
                          </a:solidFill>
                          <a:latin typeface="微软雅黑" panose="020B0503020204020204" pitchFamily="34" charset="-122"/>
                          <a:ea typeface="微软雅黑" panose="020B0503020204020204" pitchFamily="34" charset="-122"/>
                        </a:rPr>
                        <a:t>治疗成人伴有进展为重症高风险因素的轻至中度新型冠状病毒肺炎（</a:t>
                      </a:r>
                      <a:r>
                        <a:rPr lang="zh-CN" altLang="en-US" sz="1300" b="1" dirty="0">
                          <a:solidFill>
                            <a:schemeClr val="tx1"/>
                          </a:solidFill>
                          <a:latin typeface="微软雅黑" panose="020B0503020204020204" pitchFamily="34" charset="-122"/>
                          <a:ea typeface="微软雅黑" panose="020B0503020204020204" pitchFamily="34" charset="-122"/>
                        </a:rPr>
                        <a:t>简称“新冠”</a:t>
                      </a:r>
                      <a:r>
                        <a:rPr lang="zh-CN" altLang="zh-CN" sz="1300" b="1" dirty="0">
                          <a:solidFill>
                            <a:schemeClr val="tx1"/>
                          </a:solidFill>
                          <a:latin typeface="微软雅黑" panose="020B0503020204020204" pitchFamily="34" charset="-122"/>
                          <a:ea typeface="微软雅黑" panose="020B0503020204020204" pitchFamily="34" charset="-122"/>
                        </a:rPr>
                        <a:t>）患者</a:t>
                      </a:r>
                      <a:r>
                        <a:rPr lang="zh-CN" altLang="en-US" sz="1300" b="0" dirty="0">
                          <a:solidFill>
                            <a:schemeClr val="tx1"/>
                          </a:solidFill>
                          <a:latin typeface="微软雅黑" panose="020B0503020204020204" pitchFamily="34" charset="-122"/>
                          <a:ea typeface="微软雅黑" panose="020B0503020204020204" pitchFamily="34" charset="-122"/>
                        </a:rPr>
                        <a:t>。</a:t>
                      </a:r>
                      <a:endParaRPr lang="en-US" altLang="zh-CN" sz="13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265022880"/>
                  </a:ext>
                </a:extLst>
              </a:tr>
              <a:tr h="348449">
                <a:tc rowSpan="3">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有效性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lang="zh-CN" altLang="en-US" sz="1050" b="0" dirty="0">
                          <a:solidFill>
                            <a:schemeClr val="accent1"/>
                          </a:solidFill>
                          <a:latin typeface="微软雅黑" panose="020B0503020204020204" pitchFamily="34" charset="-122"/>
                          <a:ea typeface="微软雅黑" panose="020B0503020204020204" pitchFamily="34" charset="-122"/>
                        </a:rPr>
                        <a:t>疗效指标改善</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3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①</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颅内疗效卓越</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200" b="1" dirty="0">
                          <a:solidFill>
                            <a:schemeClr val="tx1"/>
                          </a:solidFill>
                          <a:latin typeface="微软雅黑" panose="020B0503020204020204" pitchFamily="34" charset="-122"/>
                          <a:ea typeface="微软雅黑" panose="020B0503020204020204" pitchFamily="34" charset="-122"/>
                        </a:rPr>
                        <a:t>颅内进展风险降低≥</a:t>
                      </a:r>
                      <a:r>
                        <a:rPr lang="en-US" altLang="zh-CN" sz="1200" b="1" dirty="0">
                          <a:solidFill>
                            <a:schemeClr val="tx1"/>
                          </a:solidFill>
                          <a:latin typeface="微软雅黑" panose="020B0503020204020204" pitchFamily="34" charset="-122"/>
                          <a:ea typeface="微软雅黑" panose="020B0503020204020204" pitchFamily="34" charset="-122"/>
                        </a:rPr>
                        <a:t>90%</a:t>
                      </a:r>
                      <a:r>
                        <a:rPr lang="zh-CN" altLang="en-US" sz="1200" b="0" dirty="0">
                          <a:solidFill>
                            <a:schemeClr val="tx1"/>
                          </a:solidFill>
                          <a:latin typeface="微软雅黑" panose="020B0503020204020204" pitchFamily="34" charset="-122"/>
                          <a:ea typeface="微软雅黑" panose="020B0503020204020204" pitchFamily="34" charset="-122"/>
                        </a:rPr>
                        <a:t>），基线无脑转移患者，</a:t>
                      </a:r>
                      <a:r>
                        <a:rPr lang="en-US" altLang="zh-CN" sz="1200" b="1" dirty="0">
                          <a:solidFill>
                            <a:schemeClr val="tx1"/>
                          </a:solidFill>
                          <a:latin typeface="微软雅黑" panose="020B0503020204020204" pitchFamily="34" charset="-122"/>
                          <a:ea typeface="微软雅黑" panose="020B0503020204020204" pitchFamily="34" charset="-122"/>
                        </a:rPr>
                        <a:t>3</a:t>
                      </a:r>
                      <a:r>
                        <a:rPr lang="zh-CN" altLang="en-US" sz="1200" b="1" dirty="0">
                          <a:solidFill>
                            <a:schemeClr val="tx1"/>
                          </a:solidFill>
                          <a:latin typeface="微软雅黑" panose="020B0503020204020204" pitchFamily="34" charset="-122"/>
                          <a:ea typeface="微软雅黑" panose="020B0503020204020204" pitchFamily="34" charset="-122"/>
                        </a:rPr>
                        <a:t>年无颅内进展率</a:t>
                      </a:r>
                      <a:r>
                        <a:rPr lang="en-US" altLang="zh-CN" sz="1200" b="1" dirty="0">
                          <a:solidFill>
                            <a:schemeClr val="tx1"/>
                          </a:solidFill>
                          <a:latin typeface="微软雅黑" panose="020B0503020204020204" pitchFamily="34" charset="-122"/>
                          <a:ea typeface="微软雅黑" panose="020B0503020204020204" pitchFamily="34" charset="-122"/>
                        </a:rPr>
                        <a:t>99.1%</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有效遏制脑转移的发生</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②覆盖</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最全面</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的</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ALK</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耐药突变位点，</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唯一</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推荐用于</a:t>
                      </a:r>
                      <a:r>
                        <a:rPr lang="en-US" altLang="zh-CN" sz="1200" b="1" i="0" kern="1200" dirty="0">
                          <a:solidFill>
                            <a:srgbClr val="C00000"/>
                          </a:solidFill>
                          <a:effectLst/>
                          <a:latin typeface="微软雅黑" panose="020B0503020204020204" pitchFamily="34" charset="-122"/>
                          <a:ea typeface="微软雅黑" panose="020B0503020204020204" pitchFamily="34" charset="-122"/>
                          <a:cs typeface="+mn-cs"/>
                        </a:rPr>
                        <a:t>G1202R</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突变患者，</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有效解决耐药问题</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；③</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唯一中位无进展生存期突破</a:t>
                      </a:r>
                      <a:r>
                        <a:rPr lang="en-US" altLang="zh-CN" sz="1200" b="1" i="0" kern="1200" dirty="0">
                          <a:solidFill>
                            <a:srgbClr val="C00000"/>
                          </a:solidFill>
                          <a:effectLst/>
                          <a:latin typeface="微软雅黑" panose="020B0503020204020204" pitchFamily="34" charset="-122"/>
                          <a:ea typeface="微软雅黑" panose="020B0503020204020204" pitchFamily="34" charset="-122"/>
                          <a:cs typeface="+mn-cs"/>
                        </a:rPr>
                        <a:t>3</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年</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的</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ALK</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抑制剂</a:t>
                      </a:r>
                      <a:endPar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endParaRPr>
                    </a:p>
                  </a:txBody>
                  <a:tcPr marR="0" anchor="ctr">
                    <a:cell3D prstMaterial="dkEdge">
                      <a:bevel prst="coolSlant"/>
                      <a:lightRig rig="flood" dir="t"/>
                    </a:cell3D>
                  </a:tcPr>
                </a:tc>
                <a:extLst>
                  <a:ext uri="{0D108BD9-81ED-4DB2-BD59-A6C34878D82A}">
                    <a16:rowId xmlns:a16="http://schemas.microsoft.com/office/drawing/2014/main" val="3326298906"/>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2"/>
                        <a:tabLst/>
                        <a:defRPr/>
                      </a:pPr>
                      <a:r>
                        <a:rPr lang="zh-CN" altLang="en-US" sz="1050" b="0" dirty="0">
                          <a:solidFill>
                            <a:schemeClr val="accent1"/>
                          </a:solidFill>
                          <a:latin typeface="微软雅黑" panose="020B0503020204020204" pitchFamily="34" charset="-122"/>
                          <a:ea typeface="微软雅黑" panose="020B0503020204020204" pitchFamily="34" charset="-122"/>
                        </a:rPr>
                        <a:t>临床疗效证据</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一线治疗</a:t>
                      </a:r>
                      <a:r>
                        <a:rPr lang="en-US" altLang="zh-CN" sz="1200" b="1" i="0" kern="1200" dirty="0">
                          <a:solidFill>
                            <a:schemeClr val="tx1"/>
                          </a:solidFill>
                          <a:effectLst/>
                          <a:latin typeface="微软雅黑" panose="020B0503020204020204" pitchFamily="34" charset="-122"/>
                          <a:ea typeface="微软雅黑" panose="020B0503020204020204" pitchFamily="34" charset="-122"/>
                          <a:cs typeface="+mn-cs"/>
                        </a:rPr>
                        <a:t>PFS</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最优的概率最高</a:t>
                      </a:r>
                      <a:r>
                        <a:rPr lang="zh-CN" altLang="en-US" sz="800" b="0" i="0" kern="1200" dirty="0">
                          <a:solidFill>
                            <a:schemeClr val="tx1"/>
                          </a:solidFill>
                          <a:effectLst/>
                          <a:latin typeface="微软雅黑" panose="020B0503020204020204" pitchFamily="34" charset="-122"/>
                          <a:ea typeface="微软雅黑" panose="020B0503020204020204" pitchFamily="34" charset="-122"/>
                          <a:cs typeface="+mn-cs"/>
                        </a:rPr>
                        <a:t>（网络荟萃分析）；</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基线可测量脑转移患者</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颅内完全缓解率达</a:t>
                      </a:r>
                      <a:r>
                        <a:rPr lang="en-US" altLang="zh-CN" sz="1200" b="1" i="0" kern="1200" dirty="0">
                          <a:solidFill>
                            <a:schemeClr val="tx1"/>
                          </a:solidFill>
                          <a:effectLst/>
                          <a:latin typeface="微软雅黑" panose="020B0503020204020204" pitchFamily="34" charset="-122"/>
                          <a:ea typeface="微软雅黑" panose="020B0503020204020204" pitchFamily="34" charset="-122"/>
                          <a:cs typeface="+mn-cs"/>
                        </a:rPr>
                        <a:t>72.2%</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；用于经一代治疗的患者</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颅内客观缓解率</a:t>
                      </a:r>
                      <a:r>
                        <a:rPr lang="en-US" altLang="zh-CN" sz="1200" b="1" i="0" kern="1200" dirty="0">
                          <a:solidFill>
                            <a:schemeClr val="tx1"/>
                          </a:solidFill>
                          <a:effectLst/>
                          <a:latin typeface="微软雅黑" panose="020B0503020204020204" pitchFamily="34" charset="-122"/>
                          <a:ea typeface="微软雅黑" panose="020B0503020204020204" pitchFamily="34" charset="-122"/>
                          <a:cs typeface="+mn-cs"/>
                        </a:rPr>
                        <a:t>&gt;</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阿来替尼</a:t>
                      </a:r>
                      <a:endParaRPr lang="en-US" altLang="zh-CN" sz="1200" b="1" i="0" kern="1200" baseline="0" dirty="0">
                        <a:solidFill>
                          <a:schemeClr val="tx1"/>
                        </a:solidFill>
                        <a:effectLst/>
                        <a:latin typeface="微软雅黑" panose="020B0503020204020204" pitchFamily="34" charset="-122"/>
                        <a:ea typeface="微软雅黑" panose="020B0503020204020204" pitchFamily="34" charset="-122"/>
                        <a:cs typeface="+mn-cs"/>
                      </a:endParaRPr>
                    </a:p>
                  </a:txBody>
                  <a:tcPr marR="0" anchor="ctr">
                    <a:cell3D prstMaterial="dkEdge">
                      <a:bevel prst="coolSlant"/>
                      <a:lightRig rig="flood" dir="t"/>
                    </a:cell3D>
                  </a:tcPr>
                </a:tc>
                <a:extLst>
                  <a:ext uri="{0D108BD9-81ED-4DB2-BD59-A6C34878D82A}">
                    <a16:rowId xmlns:a16="http://schemas.microsoft.com/office/drawing/2014/main" val="2227486270"/>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3"/>
                        <a:tabLst/>
                        <a:defRPr/>
                      </a:pPr>
                      <a:r>
                        <a:rPr lang="zh-CN" altLang="en-US" sz="1050" b="0" dirty="0">
                          <a:solidFill>
                            <a:schemeClr val="accent1"/>
                          </a:solidFill>
                          <a:latin typeface="微软雅黑" panose="020B0503020204020204" pitchFamily="34" charset="-122"/>
                          <a:ea typeface="微软雅黑" panose="020B0503020204020204" pitchFamily="34" charset="-122"/>
                        </a:rPr>
                        <a:t>指南推荐情况</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国内外权威指南推荐：①</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NCCN</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一线优选</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唯一</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推荐用于</a:t>
                      </a:r>
                      <a:r>
                        <a:rPr lang="en-US" altLang="zh-CN" sz="1200" b="1" i="0" kern="1200" dirty="0">
                          <a:solidFill>
                            <a:schemeClr val="tx1"/>
                          </a:solidFill>
                          <a:effectLst/>
                          <a:latin typeface="微软雅黑" panose="020B0503020204020204" pitchFamily="34" charset="-122"/>
                          <a:ea typeface="微软雅黑" panose="020B0503020204020204" pitchFamily="34" charset="-122"/>
                          <a:cs typeface="+mn-cs"/>
                        </a:rPr>
                        <a:t>G1202R</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突变患者；②</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CSCO</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：唯一推荐用于</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二代治疗后失败的患者</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的</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ALK</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抑制剂</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416260988"/>
                  </a:ext>
                </a:extLst>
              </a:tr>
              <a:tr h="348449">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安全性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4"/>
                        <a:tabLst/>
                        <a:defRPr/>
                      </a:pPr>
                      <a:r>
                        <a:rPr lang="zh-CN" altLang="en-US" sz="1050" b="0" dirty="0">
                          <a:solidFill>
                            <a:schemeClr val="accent1"/>
                          </a:solidFill>
                          <a:latin typeface="微软雅黑" panose="020B0503020204020204" pitchFamily="34" charset="-122"/>
                          <a:ea typeface="微软雅黑" panose="020B0503020204020204" pitchFamily="34" charset="-122"/>
                        </a:rPr>
                        <a:t>说明书收载</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轻度肝损害、轻度或中度肾损害患者，以及</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65</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岁及以上的老人患者</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无需调整剂量</a:t>
                      </a:r>
                      <a:endParaRPr lang="zh-CN" altLang="en-US"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65989267"/>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5"/>
                        <a:tabLst/>
                        <a:defRPr/>
                      </a:pPr>
                      <a:r>
                        <a:rPr lang="zh-CN" altLang="en-US" sz="1050" b="0" dirty="0">
                          <a:solidFill>
                            <a:schemeClr val="accent1"/>
                          </a:solidFill>
                          <a:latin typeface="微软雅黑" panose="020B0503020204020204" pitchFamily="34" charset="-122"/>
                          <a:ea typeface="微软雅黑" panose="020B0503020204020204" pitchFamily="34" charset="-122"/>
                        </a:rPr>
                        <a:t>安全性研究</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国际专家共识认为大多不良事件为轻中度且可通过标准治疗或剂量调整控制</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44579735"/>
                  </a:ext>
                </a:extLst>
              </a:tr>
              <a:tr h="348449">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经济性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6"/>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治疗费用</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略</a:t>
                      </a:r>
                      <a:endPar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endParaRPr>
                    </a:p>
                  </a:txBody>
                  <a:tcPr marR="0" anchor="ctr">
                    <a:cell3D prstMaterial="dkEdge">
                      <a:bevel prst="coolSlant"/>
                      <a:lightRig rig="flood" dir="t"/>
                    </a:cell3D>
                  </a:tcPr>
                </a:tc>
                <a:extLst>
                  <a:ext uri="{0D108BD9-81ED-4DB2-BD59-A6C34878D82A}">
                    <a16:rowId xmlns:a16="http://schemas.microsoft.com/office/drawing/2014/main" val="3192339068"/>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7"/>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费用优势</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略</a:t>
                      </a:r>
                    </a:p>
                  </a:txBody>
                  <a:tcPr marR="0" anchor="ctr">
                    <a:cell3D prstMaterial="dkEdge">
                      <a:bevel prst="coolSlant"/>
                      <a:lightRig rig="flood" dir="t"/>
                    </a:cell3D>
                  </a:tcPr>
                </a:tc>
                <a:extLst>
                  <a:ext uri="{0D108BD9-81ED-4DB2-BD59-A6C34878D82A}">
                    <a16:rowId xmlns:a16="http://schemas.microsoft.com/office/drawing/2014/main" val="3437960062"/>
                  </a:ext>
                </a:extLst>
              </a:tr>
              <a:tr h="560006">
                <a:tc rowSpan="2">
                  <a:txBody>
                    <a:bodyPr/>
                    <a:lstStyle/>
                    <a:p>
                      <a:pPr marL="0" lvl="0" indent="0" algn="ctr">
                        <a:lnSpc>
                          <a:spcPct val="100000"/>
                        </a:lnSpc>
                        <a:spcBef>
                          <a:spcPts val="800"/>
                        </a:spcBef>
                        <a:buFont typeface="+mj-lt"/>
                        <a:buNone/>
                      </a:pPr>
                      <a:r>
                        <a:rPr lang="zh-CN" altLang="en-US" sz="1400" b="1" dirty="0">
                          <a:latin typeface="微软雅黑" panose="020B0503020204020204" pitchFamily="34" charset="-122"/>
                          <a:ea typeface="微软雅黑" panose="020B0503020204020204" pitchFamily="34" charset="-122"/>
                        </a:rPr>
                        <a:t>创新性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8"/>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创新程度</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30000"/>
                        </a:lnSpc>
                        <a:spcBef>
                          <a:spcPts val="600"/>
                        </a:spcBef>
                        <a:spcAft>
                          <a:spcPts val="0"/>
                        </a:spcAft>
                        <a:buClrTx/>
                        <a:buSzTx/>
                        <a:buFont typeface="Arial" panose="020B0604020202020204" pitchFamily="34" charset="0"/>
                        <a:buNone/>
                        <a:tabLst/>
                        <a:defRPr/>
                      </a:pP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①目前</a:t>
                      </a:r>
                      <a:r>
                        <a:rPr lang="zh-CN" altLang="en-US" sz="1200" b="1" dirty="0">
                          <a:solidFill>
                            <a:schemeClr val="tx1"/>
                          </a:solidFill>
                          <a:latin typeface="微软雅黑" panose="020B0503020204020204" pitchFamily="34" charset="-122"/>
                          <a:ea typeface="微软雅黑" panose="020B0503020204020204" pitchFamily="34" charset="-122"/>
                        </a:rPr>
                        <a:t>唯一第三代</a:t>
                      </a:r>
                      <a:r>
                        <a:rPr lang="en-US" altLang="zh-CN" sz="1200" b="0" dirty="0">
                          <a:solidFill>
                            <a:schemeClr val="tx1"/>
                          </a:solidFill>
                          <a:latin typeface="微软雅黑" panose="020B0503020204020204" pitchFamily="34" charset="-122"/>
                          <a:ea typeface="微软雅黑" panose="020B0503020204020204" pitchFamily="34" charset="-122"/>
                        </a:rPr>
                        <a:t>ALK</a:t>
                      </a:r>
                      <a:r>
                        <a:rPr lang="zh-CN" altLang="en-US" sz="1200" b="0" dirty="0">
                          <a:solidFill>
                            <a:schemeClr val="tx1"/>
                          </a:solidFill>
                          <a:latin typeface="微软雅黑" panose="020B0503020204020204" pitchFamily="34" charset="-122"/>
                          <a:ea typeface="微软雅黑" panose="020B0503020204020204" pitchFamily="34" charset="-122"/>
                        </a:rPr>
                        <a:t>抑制剂，唯一</a:t>
                      </a:r>
                      <a:r>
                        <a:rPr lang="zh-CN" altLang="en-US" sz="1200" b="1" dirty="0">
                          <a:solidFill>
                            <a:schemeClr val="tx1"/>
                          </a:solidFill>
                          <a:latin typeface="微软雅黑" panose="020B0503020204020204" pitchFamily="34" charset="-122"/>
                          <a:ea typeface="微软雅黑" panose="020B0503020204020204" pitchFamily="34" charset="-122"/>
                        </a:rPr>
                        <a:t>大环酰胺结构，分子量最小，提升疗效：</a:t>
                      </a:r>
                      <a:r>
                        <a:rPr lang="zh-CN" altLang="en-US" sz="1200" b="1" dirty="0">
                          <a:solidFill>
                            <a:srgbClr val="C00000"/>
                          </a:solidFill>
                          <a:latin typeface="微软雅黑" panose="020B0503020204020204" pitchFamily="34" charset="-122"/>
                          <a:ea typeface="微软雅黑" panose="020B0503020204020204" pitchFamily="34" charset="-122"/>
                        </a:rPr>
                        <a:t>血脑屏障穿透性更高</a:t>
                      </a:r>
                      <a:r>
                        <a:rPr lang="zh-CN" altLang="en-US" sz="1200" b="1" dirty="0">
                          <a:solidFill>
                            <a:schemeClr val="tx1"/>
                          </a:solidFill>
                          <a:latin typeface="微软雅黑" panose="020B0503020204020204" pitchFamily="34" charset="-122"/>
                          <a:ea typeface="微软雅黑" panose="020B0503020204020204" pitchFamily="34" charset="-122"/>
                        </a:rPr>
                        <a:t>，颅内疗效卓越</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；覆盖最全面</a:t>
                      </a:r>
                      <a:r>
                        <a:rPr lang="en-US" altLang="zh-CN" sz="1200" b="1" i="0" kern="1200" dirty="0">
                          <a:solidFill>
                            <a:schemeClr val="tx1"/>
                          </a:solidFill>
                          <a:effectLst/>
                          <a:latin typeface="微软雅黑" panose="020B0503020204020204" pitchFamily="34" charset="-122"/>
                          <a:ea typeface="微软雅黑" panose="020B0503020204020204" pitchFamily="34" charset="-122"/>
                          <a:cs typeface="+mn-cs"/>
                        </a:rPr>
                        <a:t>ALK</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耐药突变位点，</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解决耐药问题</a:t>
                      </a:r>
                      <a:r>
                        <a:rPr lang="zh-CN" altLang="en-US" sz="1200" b="1" i="0" kern="1200" dirty="0">
                          <a:solidFill>
                            <a:schemeClr val="tx1"/>
                          </a:solidFill>
                          <a:effectLst/>
                          <a:latin typeface="微软雅黑" panose="020B0503020204020204" pitchFamily="34" charset="-122"/>
                          <a:ea typeface="微软雅黑" panose="020B0503020204020204" pitchFamily="34" charset="-122"/>
                          <a:cs typeface="+mn-cs"/>
                        </a:rPr>
                        <a:t>；抗肿瘤活性更强，</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唯一中位无进展生存期突破</a:t>
                      </a:r>
                      <a:r>
                        <a:rPr lang="en-US" altLang="zh-CN" sz="1200" b="1" i="0" kern="1200" dirty="0">
                          <a:solidFill>
                            <a:srgbClr val="C00000"/>
                          </a:solidFill>
                          <a:effectLst/>
                          <a:latin typeface="微软雅黑" panose="020B0503020204020204" pitchFamily="34" charset="-122"/>
                          <a:ea typeface="微软雅黑" panose="020B0503020204020204" pitchFamily="34" charset="-122"/>
                          <a:cs typeface="+mn-cs"/>
                        </a:rPr>
                        <a:t>3</a:t>
                      </a:r>
                      <a:r>
                        <a:rPr lang="zh-CN" altLang="en-US" sz="1200" b="1" i="0" kern="1200" dirty="0">
                          <a:solidFill>
                            <a:srgbClr val="C00000"/>
                          </a:solidFill>
                          <a:effectLst/>
                          <a:latin typeface="微软雅黑" panose="020B0503020204020204" pitchFamily="34" charset="-122"/>
                          <a:ea typeface="微软雅黑" panose="020B0503020204020204" pitchFamily="34" charset="-122"/>
                          <a:cs typeface="+mn-cs"/>
                        </a:rPr>
                        <a:t>年</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；②化合物专利至</a:t>
                      </a:r>
                      <a:r>
                        <a:rPr lang="en-US" altLang="zh-CN" sz="1200" b="0" i="0" kern="1200" dirty="0">
                          <a:solidFill>
                            <a:schemeClr val="tx1"/>
                          </a:solidFill>
                          <a:effectLst/>
                          <a:latin typeface="微软雅黑" panose="020B0503020204020204" pitchFamily="34" charset="-122"/>
                          <a:ea typeface="微软雅黑" panose="020B0503020204020204" pitchFamily="34" charset="-122"/>
                          <a:cs typeface="+mn-cs"/>
                        </a:rPr>
                        <a:t>2033</a:t>
                      </a:r>
                      <a:r>
                        <a:rPr lang="zh-CN" altLang="en-US" sz="1200" b="0" i="0" kern="1200" dirty="0">
                          <a:solidFill>
                            <a:schemeClr val="tx1"/>
                          </a:solidFill>
                          <a:effectLst/>
                          <a:latin typeface="微软雅黑" panose="020B0503020204020204" pitchFamily="34" charset="-122"/>
                          <a:ea typeface="微软雅黑" panose="020B0503020204020204" pitchFamily="34" charset="-122"/>
                          <a:cs typeface="+mn-cs"/>
                        </a:rPr>
                        <a:t>年，被授予</a:t>
                      </a:r>
                      <a:r>
                        <a:rPr kumimoji="0" lang="zh-CN" altLang="en-US" sz="1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优先审查资格</a:t>
                      </a:r>
                      <a:r>
                        <a:rPr kumimoji="0" lang="zh-CN" altLang="en-US" sz="1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和</a:t>
                      </a:r>
                      <a:r>
                        <a:rPr kumimoji="0" lang="zh-CN" altLang="en-US"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突破性治疗药资格</a:t>
                      </a:r>
                      <a:endParaRPr kumimoji="0" lang="en-US" altLang="zh-CN" sz="12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691435705"/>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9"/>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临床适用性</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zh-CN" altLang="en-US" sz="1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一天一片口服</a:t>
                      </a:r>
                      <a:r>
                        <a:rPr kumimoji="0" lang="en-US" altLang="zh-CN" sz="1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100mg </a:t>
                      </a:r>
                      <a:r>
                        <a:rPr kumimoji="0" lang="zh-CN" altLang="en-US" sz="12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，依从性好</a:t>
                      </a:r>
                    </a:p>
                  </a:txBody>
                  <a:tcPr marR="0" anchor="ctr">
                    <a:cell3D prstMaterial="dkEdge">
                      <a:bevel prst="coolSlant"/>
                      <a:lightRig rig="flood" dir="t"/>
                    </a:cell3D>
                  </a:tcPr>
                </a:tc>
                <a:extLst>
                  <a:ext uri="{0D108BD9-81ED-4DB2-BD59-A6C34878D82A}">
                    <a16:rowId xmlns:a16="http://schemas.microsoft.com/office/drawing/2014/main" val="799612138"/>
                  </a:ext>
                </a:extLst>
              </a:tr>
              <a:tr h="348449">
                <a:tc rowSpan="4">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公平性</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0"/>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对公共健康影响</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满足脑转移和耐药患者临床需求，中位无进展生存期更长，延长患者生命</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709384427"/>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1"/>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符合保基本原则</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1" dirty="0">
                          <a:solidFill>
                            <a:schemeClr val="tx1"/>
                          </a:solidFill>
                          <a:latin typeface="微软雅黑" panose="020B0503020204020204" pitchFamily="34" charset="-122"/>
                          <a:ea typeface="微软雅黑" panose="020B0503020204020204" pitchFamily="34" charset="-122"/>
                        </a:rPr>
                        <a:t>近期主动降价</a:t>
                      </a:r>
                      <a:r>
                        <a:rPr lang="en-US" altLang="zh-CN" sz="1200" b="1" dirty="0">
                          <a:solidFill>
                            <a:schemeClr val="tx1"/>
                          </a:solidFill>
                          <a:latin typeface="微软雅黑" panose="020B0503020204020204" pitchFamily="34" charset="-122"/>
                          <a:ea typeface="微软雅黑" panose="020B0503020204020204" pitchFamily="34" charset="-122"/>
                        </a:rPr>
                        <a:t>40%</a:t>
                      </a:r>
                      <a:r>
                        <a:rPr lang="zh-CN" altLang="en-US" sz="1200" b="1" dirty="0">
                          <a:solidFill>
                            <a:schemeClr val="tx1"/>
                          </a:solidFill>
                          <a:latin typeface="微软雅黑" panose="020B0503020204020204" pitchFamily="34" charset="-122"/>
                          <a:ea typeface="微软雅黑" panose="020B0503020204020204" pitchFamily="34" charset="-122"/>
                        </a:rPr>
                        <a:t>，</a:t>
                      </a:r>
                      <a:r>
                        <a:rPr lang="zh-CN" altLang="en-US" sz="1200" b="0" dirty="0">
                          <a:solidFill>
                            <a:schemeClr val="tx1"/>
                          </a:solidFill>
                          <a:latin typeface="微软雅黑" panose="020B0503020204020204" pitchFamily="34" charset="-122"/>
                          <a:ea typeface="微软雅黑" panose="020B0503020204020204" pitchFamily="34" charset="-122"/>
                        </a:rPr>
                        <a:t>以提高患者可负担性，可替代目录内</a:t>
                      </a:r>
                      <a:r>
                        <a:rPr lang="en-US" altLang="zh-CN" sz="1200" b="0" dirty="0">
                          <a:solidFill>
                            <a:schemeClr val="tx1"/>
                          </a:solidFill>
                          <a:latin typeface="微软雅黑" panose="020B0503020204020204" pitchFamily="34" charset="-122"/>
                          <a:ea typeface="微软雅黑" panose="020B0503020204020204" pitchFamily="34" charset="-122"/>
                        </a:rPr>
                        <a:t>ALK</a:t>
                      </a:r>
                      <a:r>
                        <a:rPr lang="zh-CN" altLang="en-US" sz="1200" b="0" dirty="0">
                          <a:solidFill>
                            <a:schemeClr val="tx1"/>
                          </a:solidFill>
                          <a:latin typeface="微软雅黑" panose="020B0503020204020204" pitchFamily="34" charset="-122"/>
                          <a:ea typeface="微软雅黑" panose="020B0503020204020204" pitchFamily="34" charset="-122"/>
                        </a:rPr>
                        <a:t>抑制剂，</a:t>
                      </a:r>
                      <a:r>
                        <a:rPr lang="zh-CN" altLang="en-US" sz="1200" b="1" dirty="0">
                          <a:solidFill>
                            <a:schemeClr val="tx1"/>
                          </a:solidFill>
                          <a:latin typeface="微软雅黑" panose="020B0503020204020204" pitchFamily="34" charset="-122"/>
                          <a:ea typeface="微软雅黑" panose="020B0503020204020204" pitchFamily="34" charset="-122"/>
                        </a:rPr>
                        <a:t>基金影响有限</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4223013993"/>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2"/>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弥补目录短板</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满足</a:t>
                      </a:r>
                      <a:r>
                        <a:rPr lang="zh-CN" altLang="en-US" sz="1200" b="1" dirty="0">
                          <a:solidFill>
                            <a:srgbClr val="C00000"/>
                          </a:solidFill>
                          <a:latin typeface="微软雅黑" panose="020B0503020204020204" pitchFamily="34" charset="-122"/>
                          <a:ea typeface="微软雅黑" panose="020B0503020204020204" pitchFamily="34" charset="-122"/>
                        </a:rPr>
                        <a:t>脑转移</a:t>
                      </a:r>
                      <a:r>
                        <a:rPr lang="zh-CN" altLang="en-US" sz="1200" b="0" dirty="0">
                          <a:solidFill>
                            <a:schemeClr val="tx1"/>
                          </a:solidFill>
                          <a:latin typeface="微软雅黑" panose="020B0503020204020204" pitchFamily="34" charset="-122"/>
                          <a:ea typeface="微软雅黑" panose="020B0503020204020204" pitchFamily="34" charset="-122"/>
                        </a:rPr>
                        <a:t>和</a:t>
                      </a:r>
                      <a:r>
                        <a:rPr lang="zh-CN" altLang="en-US" sz="1200" b="1" dirty="0">
                          <a:solidFill>
                            <a:srgbClr val="C00000"/>
                          </a:solidFill>
                          <a:latin typeface="微软雅黑" panose="020B0503020204020204" pitchFamily="34" charset="-122"/>
                          <a:ea typeface="微软雅黑" panose="020B0503020204020204" pitchFamily="34" charset="-122"/>
                        </a:rPr>
                        <a:t>耐药患者</a:t>
                      </a:r>
                      <a:r>
                        <a:rPr lang="zh-CN" altLang="en-US" sz="1200" b="0" dirty="0">
                          <a:solidFill>
                            <a:schemeClr val="tx1"/>
                          </a:solidFill>
                          <a:latin typeface="微软雅黑" panose="020B0503020204020204" pitchFamily="34" charset="-122"/>
                          <a:ea typeface="微软雅黑" panose="020B0503020204020204" pitchFamily="34" charset="-122"/>
                        </a:rPr>
                        <a:t>的临床需求，</a:t>
                      </a:r>
                      <a:r>
                        <a:rPr lang="zh-CN" altLang="en-US" sz="1200" b="1" dirty="0">
                          <a:solidFill>
                            <a:srgbClr val="C00000"/>
                          </a:solidFill>
                          <a:latin typeface="微软雅黑" panose="020B0503020204020204" pitchFamily="34" charset="-122"/>
                          <a:ea typeface="微软雅黑" panose="020B0503020204020204" pitchFamily="34" charset="-122"/>
                        </a:rPr>
                        <a:t>填补</a:t>
                      </a:r>
                      <a:r>
                        <a:rPr lang="en-US" altLang="zh-CN" sz="1200" b="1" dirty="0">
                          <a:solidFill>
                            <a:srgbClr val="C00000"/>
                          </a:solidFill>
                          <a:latin typeface="微软雅黑" panose="020B0503020204020204" pitchFamily="34" charset="-122"/>
                          <a:ea typeface="微软雅黑" panose="020B0503020204020204" pitchFamily="34" charset="-122"/>
                        </a:rPr>
                        <a:t>G1202R</a:t>
                      </a:r>
                      <a:r>
                        <a:rPr lang="zh-CN" altLang="en-US" sz="1200" b="1" dirty="0">
                          <a:solidFill>
                            <a:srgbClr val="C00000"/>
                          </a:solidFill>
                          <a:latin typeface="微软雅黑" panose="020B0503020204020204" pitchFamily="34" charset="-122"/>
                          <a:ea typeface="微软雅黑" panose="020B0503020204020204" pitchFamily="34" charset="-122"/>
                        </a:rPr>
                        <a:t>突变</a:t>
                      </a:r>
                      <a:r>
                        <a:rPr lang="zh-CN" altLang="en-US" sz="1200" b="0" dirty="0">
                          <a:solidFill>
                            <a:schemeClr val="tx1"/>
                          </a:solidFill>
                          <a:latin typeface="微软雅黑" panose="020B0503020204020204" pitchFamily="34" charset="-122"/>
                          <a:ea typeface="微软雅黑" panose="020B0503020204020204" pitchFamily="34" charset="-122"/>
                        </a:rPr>
                        <a:t>患者治疗的</a:t>
                      </a:r>
                      <a:r>
                        <a:rPr lang="zh-CN" altLang="en-US" sz="1200" b="1" dirty="0">
                          <a:solidFill>
                            <a:srgbClr val="C00000"/>
                          </a:solidFill>
                          <a:latin typeface="微软雅黑" panose="020B0503020204020204" pitchFamily="34" charset="-122"/>
                          <a:ea typeface="微软雅黑" panose="020B0503020204020204" pitchFamily="34" charset="-122"/>
                        </a:rPr>
                        <a:t>目录空白</a:t>
                      </a:r>
                      <a:endParaRPr lang="en-US" altLang="zh-CN" sz="1200" b="1" dirty="0">
                        <a:solidFill>
                          <a:srgbClr val="C00000"/>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838767406"/>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3"/>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医保管理难度</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1" dirty="0">
                          <a:solidFill>
                            <a:schemeClr val="tx1"/>
                          </a:solidFill>
                          <a:latin typeface="微软雅黑" panose="020B0503020204020204" pitchFamily="34" charset="-122"/>
                          <a:ea typeface="微软雅黑" panose="020B0503020204020204" pitchFamily="34" charset="-122"/>
                        </a:rPr>
                        <a:t>一天一片</a:t>
                      </a:r>
                      <a:r>
                        <a:rPr lang="zh-CN" altLang="en-US" sz="1200" b="0" dirty="0">
                          <a:solidFill>
                            <a:schemeClr val="tx1"/>
                          </a:solidFill>
                          <a:latin typeface="微软雅黑" panose="020B0503020204020204" pitchFamily="34" charset="-122"/>
                          <a:ea typeface="微软雅黑" panose="020B0503020204020204" pitchFamily="34" charset="-122"/>
                        </a:rPr>
                        <a:t>口服</a:t>
                      </a:r>
                      <a:r>
                        <a:rPr lang="en-US" altLang="zh-CN" sz="1200" b="0" dirty="0">
                          <a:solidFill>
                            <a:schemeClr val="tx1"/>
                          </a:solidFill>
                          <a:latin typeface="微软雅黑" panose="020B0503020204020204" pitchFamily="34" charset="-122"/>
                          <a:ea typeface="微软雅黑" panose="020B0503020204020204" pitchFamily="34" charset="-122"/>
                        </a:rPr>
                        <a:t>100mg </a:t>
                      </a:r>
                      <a:r>
                        <a:rPr lang="zh-CN" altLang="en-US" sz="1200" b="0" dirty="0">
                          <a:solidFill>
                            <a:schemeClr val="tx1"/>
                          </a:solidFill>
                          <a:latin typeface="微软雅黑" panose="020B0503020204020204" pitchFamily="34" charset="-122"/>
                          <a:ea typeface="微软雅黑" panose="020B0503020204020204" pitchFamily="34" charset="-122"/>
                        </a:rPr>
                        <a:t>，</a:t>
                      </a:r>
                      <a:r>
                        <a:rPr kumimoji="0" lang="zh-CN" altLang="en-US" sz="12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依从性好</a:t>
                      </a:r>
                      <a:r>
                        <a:rPr lang="zh-CN" altLang="en-US" sz="1200" b="0" dirty="0">
                          <a:solidFill>
                            <a:schemeClr val="tx1"/>
                          </a:solidFill>
                          <a:latin typeface="微软雅黑" panose="020B0503020204020204" pitchFamily="34" charset="-122"/>
                          <a:ea typeface="微软雅黑" panose="020B0503020204020204" pitchFamily="34" charset="-122"/>
                        </a:rPr>
                        <a:t>，为靶向药，</a:t>
                      </a:r>
                      <a:r>
                        <a:rPr lang="zh-CN" altLang="en-US" sz="1200" b="1" dirty="0">
                          <a:solidFill>
                            <a:schemeClr val="tx1"/>
                          </a:solidFill>
                          <a:latin typeface="微软雅黑" panose="020B0503020204020204" pitchFamily="34" charset="-122"/>
                          <a:ea typeface="微软雅黑" panose="020B0503020204020204" pitchFamily="34" charset="-122"/>
                        </a:rPr>
                        <a:t>不易被滥用</a:t>
                      </a:r>
                    </a:p>
                  </a:txBody>
                  <a:tcPr marR="0" anchor="ctr">
                    <a:cell3D prstMaterial="dkEdge">
                      <a:bevel prst="coolSlant"/>
                      <a:lightRig rig="flood" dir="t"/>
                    </a:cell3D>
                  </a:tcPr>
                </a:tc>
                <a:extLst>
                  <a:ext uri="{0D108BD9-81ED-4DB2-BD59-A6C34878D82A}">
                    <a16:rowId xmlns:a16="http://schemas.microsoft.com/office/drawing/2014/main" val="1568260226"/>
                  </a:ext>
                </a:extLst>
              </a:tr>
            </a:tbl>
          </a:graphicData>
        </a:graphic>
      </p:graphicFrame>
      <p:cxnSp>
        <p:nvCxnSpPr>
          <p:cNvPr id="6" name="直接连接符 5">
            <a:extLst>
              <a:ext uri="{FF2B5EF4-FFF2-40B4-BE49-F238E27FC236}">
                <a16:creationId xmlns:a16="http://schemas.microsoft.com/office/drawing/2014/main" id="{3EB65E3E-697A-45B7-BC53-EDD43ED8422A}"/>
              </a:ext>
            </a:extLst>
          </p:cNvPr>
          <p:cNvCxnSpPr>
            <a:cxnSpLocks/>
          </p:cNvCxnSpPr>
          <p:nvPr/>
        </p:nvCxnSpPr>
        <p:spPr bwMode="gray">
          <a:xfrm>
            <a:off x="229393" y="1405066"/>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4" name="直接连接符 13">
            <a:extLst>
              <a:ext uri="{FF2B5EF4-FFF2-40B4-BE49-F238E27FC236}">
                <a16:creationId xmlns:a16="http://schemas.microsoft.com/office/drawing/2014/main" id="{A297F3A9-214D-483E-9BAB-7B5B21AC09EE}"/>
              </a:ext>
            </a:extLst>
          </p:cNvPr>
          <p:cNvCxnSpPr>
            <a:cxnSpLocks/>
          </p:cNvCxnSpPr>
          <p:nvPr/>
        </p:nvCxnSpPr>
        <p:spPr bwMode="gray">
          <a:xfrm>
            <a:off x="229393" y="2662909"/>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5" name="直接连接符 14">
            <a:extLst>
              <a:ext uri="{FF2B5EF4-FFF2-40B4-BE49-F238E27FC236}">
                <a16:creationId xmlns:a16="http://schemas.microsoft.com/office/drawing/2014/main" id="{E30D64B1-0A89-430D-AC51-B4BEC8B3CF28}"/>
              </a:ext>
            </a:extLst>
          </p:cNvPr>
          <p:cNvCxnSpPr>
            <a:cxnSpLocks/>
          </p:cNvCxnSpPr>
          <p:nvPr/>
        </p:nvCxnSpPr>
        <p:spPr bwMode="gray">
          <a:xfrm>
            <a:off x="229393" y="3343800"/>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6" name="直接连接符 15">
            <a:extLst>
              <a:ext uri="{FF2B5EF4-FFF2-40B4-BE49-F238E27FC236}">
                <a16:creationId xmlns:a16="http://schemas.microsoft.com/office/drawing/2014/main" id="{FC7158C7-0EA7-42AA-8905-DC11A45EF151}"/>
              </a:ext>
            </a:extLst>
          </p:cNvPr>
          <p:cNvCxnSpPr>
            <a:cxnSpLocks/>
          </p:cNvCxnSpPr>
          <p:nvPr/>
        </p:nvCxnSpPr>
        <p:spPr bwMode="gray">
          <a:xfrm>
            <a:off x="229393" y="4038982"/>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7" name="直接连接符 16">
            <a:extLst>
              <a:ext uri="{FF2B5EF4-FFF2-40B4-BE49-F238E27FC236}">
                <a16:creationId xmlns:a16="http://schemas.microsoft.com/office/drawing/2014/main" id="{ACADF3DB-E0D8-4EA7-90DA-A13E9167CF7D}"/>
              </a:ext>
            </a:extLst>
          </p:cNvPr>
          <p:cNvCxnSpPr>
            <a:cxnSpLocks/>
          </p:cNvCxnSpPr>
          <p:nvPr/>
        </p:nvCxnSpPr>
        <p:spPr bwMode="gray">
          <a:xfrm>
            <a:off x="229396" y="4959966"/>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8" name="直接连接符 17">
            <a:extLst>
              <a:ext uri="{FF2B5EF4-FFF2-40B4-BE49-F238E27FC236}">
                <a16:creationId xmlns:a16="http://schemas.microsoft.com/office/drawing/2014/main" id="{5B264AC2-E94A-464D-9CFF-62E7E167F3AD}"/>
              </a:ext>
            </a:extLst>
          </p:cNvPr>
          <p:cNvCxnSpPr>
            <a:cxnSpLocks/>
          </p:cNvCxnSpPr>
          <p:nvPr/>
        </p:nvCxnSpPr>
        <p:spPr bwMode="gray">
          <a:xfrm>
            <a:off x="220062" y="6340914"/>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sp>
        <p:nvSpPr>
          <p:cNvPr id="11" name="文本框 10">
            <a:extLst>
              <a:ext uri="{FF2B5EF4-FFF2-40B4-BE49-F238E27FC236}">
                <a16:creationId xmlns:a16="http://schemas.microsoft.com/office/drawing/2014/main" id="{C4114750-57C8-4CFE-A93A-9C32CD524B6D}"/>
              </a:ext>
            </a:extLst>
          </p:cNvPr>
          <p:cNvSpPr txBox="1"/>
          <p:nvPr/>
        </p:nvSpPr>
        <p:spPr bwMode="gray">
          <a:xfrm>
            <a:off x="3123081" y="139828"/>
            <a:ext cx="6092790" cy="553998"/>
          </a:xfrm>
          <a:prstGeom prst="rect">
            <a:avLst/>
          </a:prstGeom>
          <a:noFill/>
        </p:spPr>
        <p:txBody>
          <a:bodyPr wrap="square">
            <a:spAutoFit/>
          </a:bodyPr>
          <a:lstStyle/>
          <a:p>
            <a:pPr algn="ctr"/>
            <a:r>
              <a:rPr lang="zh-CN" altLang="en-US" sz="3000" b="1" dirty="0">
                <a:solidFill>
                  <a:srgbClr val="0047BB"/>
                </a:solidFill>
                <a:latin typeface="微软雅黑" panose="020B0503020204020204" pitchFamily="34" charset="-122"/>
                <a:ea typeface="微软雅黑" panose="020B0503020204020204" pitchFamily="34" charset="-122"/>
              </a:rPr>
              <a:t>洛拉替尼片（博瑞纳</a:t>
            </a:r>
            <a:r>
              <a:rPr lang="en-US" altLang="zh-CN" sz="3000" b="1" baseline="30000" dirty="0">
                <a:solidFill>
                  <a:srgbClr val="0047BB"/>
                </a:solidFill>
                <a:latin typeface="微软雅黑" panose="020B0503020204020204" pitchFamily="34" charset="-122"/>
                <a:ea typeface="微软雅黑" panose="020B0503020204020204" pitchFamily="34" charset="-122"/>
              </a:rPr>
              <a:t>® </a:t>
            </a:r>
            <a:r>
              <a:rPr lang="zh-CN" altLang="en-US" sz="3000" b="1" dirty="0">
                <a:solidFill>
                  <a:srgbClr val="0047BB"/>
                </a:solidFill>
                <a:latin typeface="微软雅黑" panose="020B0503020204020204" pitchFamily="34" charset="-122"/>
                <a:ea typeface="微软雅黑" panose="020B0503020204020204" pitchFamily="34" charset="-122"/>
              </a:rPr>
              <a:t>）</a:t>
            </a:r>
            <a:r>
              <a:rPr lang="zh-CN" altLang="en-US" sz="3000" b="1" dirty="0">
                <a:solidFill>
                  <a:schemeClr val="accent2"/>
                </a:solidFill>
                <a:latin typeface="微软雅黑" panose="020B0503020204020204" pitchFamily="34" charset="-122"/>
                <a:ea typeface="微软雅黑" panose="020B0503020204020204" pitchFamily="34" charset="-122"/>
              </a:rPr>
              <a:t> </a:t>
            </a:r>
            <a:endParaRPr lang="zh-CN" altLang="en-US" sz="3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63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五边形 2">
            <a:extLst>
              <a:ext uri="{FF2B5EF4-FFF2-40B4-BE49-F238E27FC236}">
                <a16:creationId xmlns:a16="http://schemas.microsoft.com/office/drawing/2014/main" id="{BF2C84FF-FA5B-40BD-865A-B1D1924F86B1}"/>
              </a:ext>
            </a:extLst>
          </p:cNvPr>
          <p:cNvSpPr/>
          <p:nvPr/>
        </p:nvSpPr>
        <p:spPr bwMode="gray">
          <a:xfrm rot="5400000">
            <a:off x="8654942" y="-519824"/>
            <a:ext cx="1026134" cy="4595140"/>
          </a:xfrm>
          <a:prstGeom prst="homePlate">
            <a:avLst>
              <a:gd name="adj" fmla="val 18830"/>
            </a:avLst>
          </a:prstGeom>
          <a:solidFill>
            <a:schemeClr val="tx2">
              <a:lumMod val="40000"/>
              <a:lumOff val="6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FAABBF3-BEE0-40E4-9E53-C51F4BF1E10B}"/>
              </a:ext>
            </a:extLst>
          </p:cNvPr>
          <p:cNvSpPr/>
          <p:nvPr/>
        </p:nvSpPr>
        <p:spPr>
          <a:xfrm>
            <a:off x="6846383" y="3956971"/>
            <a:ext cx="4630756" cy="1763581"/>
          </a:xfrm>
          <a:prstGeom prst="rect">
            <a:avLst/>
          </a:prstGeom>
          <a:solidFill>
            <a:schemeClr val="bg2">
              <a:lumMod val="20000"/>
              <a:lumOff val="80000"/>
            </a:schemeClr>
          </a:solidFill>
          <a:ln w="19050" cap="flat" cmpd="sng" algn="ctr">
            <a:solidFill>
              <a:srgbClr val="FFC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50D9B76C-0D44-4C20-8D08-A8083D3E69FF}"/>
              </a:ext>
            </a:extLst>
          </p:cNvPr>
          <p:cNvSpPr txBox="1"/>
          <p:nvPr/>
        </p:nvSpPr>
        <p:spPr>
          <a:xfrm>
            <a:off x="520899" y="1530236"/>
            <a:ext cx="6094393" cy="2920351"/>
          </a:xfrm>
          <a:prstGeom prst="rect">
            <a:avLst/>
          </a:prstGeom>
          <a:noFill/>
        </p:spPr>
        <p:txBody>
          <a:bodyPr wrap="square">
            <a:spAutoFit/>
          </a:bodyPr>
          <a:lstStyle/>
          <a:p>
            <a:pPr defTabSz="685800">
              <a:lnSpc>
                <a:spcPct val="120000"/>
              </a:lnSpc>
              <a:spcAft>
                <a:spcPts val="600"/>
              </a:spcAft>
            </a:pPr>
            <a:r>
              <a:rPr kumimoji="0" lang="zh-CN" altLang="en-US"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肺癌患者存活率和生活质量低： </a:t>
            </a:r>
            <a:endParaRPr kumimoji="0" lang="en-US" altLang="zh-CN"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indent="-285750" defTabSz="685800">
              <a:lnSpc>
                <a:spcPct val="120000"/>
              </a:lnSpc>
              <a:spcAft>
                <a:spcPts val="600"/>
              </a:spcAf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肺癌的发病率和死亡率居中国肿瘤首位</a:t>
            </a:r>
            <a:r>
              <a:rPr lang="en-US" altLang="zh-CN" sz="1600" baseline="30000" dirty="0">
                <a:latin typeface="微软雅黑" panose="020B0503020204020204" pitchFamily="34" charset="-122"/>
                <a:ea typeface="微软雅黑" panose="020B0503020204020204" pitchFamily="34" charset="-122"/>
              </a:rPr>
              <a:t>1</a:t>
            </a:r>
            <a:endParaRPr lang="en-US" altLang="zh-CN" sz="1600" b="1" baseline="30000" dirty="0">
              <a:solidFill>
                <a:srgbClr val="1473A1"/>
              </a:solidFill>
              <a:latin typeface="微软雅黑" panose="020B0503020204020204" pitchFamily="34" charset="-122"/>
              <a:ea typeface="微软雅黑" panose="020B0503020204020204" pitchFamily="34" charset="-122"/>
            </a:endParaRPr>
          </a:p>
          <a:p>
            <a:pPr marL="285750" marR="0" lvl="0" indent="-285750" algn="l" defTabSz="6858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zh-CN" altLang="en-US" sz="1600" b="1" dirty="0">
                <a:solidFill>
                  <a:srgbClr val="0047BB"/>
                </a:solidFill>
                <a:latin typeface="微软雅黑" panose="020B0503020204020204" pitchFamily="34" charset="-122"/>
                <a:ea typeface="微软雅黑" panose="020B0503020204020204" pitchFamily="34" charset="-122"/>
              </a:rPr>
              <a:t>肺癌患者</a:t>
            </a:r>
            <a:r>
              <a:rPr kumimoji="0" lang="zh-CN" altLang="en-US" sz="16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生活质量低于其他恶性肿瘤患者</a:t>
            </a:r>
            <a:r>
              <a:rPr kumimoji="0" lang="en-US" altLang="zh-CN" sz="1600" b="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rPr>
              <a:t>7</a:t>
            </a:r>
            <a:r>
              <a:rPr kumimoji="0" lang="zh-CN" altLang="en-US" sz="1600" b="0" i="0" u="none" strike="noStrike" kern="1200" cap="none" spc="0" normalizeH="0" baseline="30000" noProof="0" dirty="0">
                <a:ln>
                  <a:noFill/>
                </a:ln>
                <a:solidFill>
                  <a:srgbClr val="1473A1"/>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晚期非小细胞肺癌患者</a:t>
            </a:r>
            <a:r>
              <a:rPr kumimoji="0" lang="en-US" altLang="zh-CN" sz="16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6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年存活率不足</a:t>
            </a:r>
            <a:r>
              <a:rPr kumimoji="0" lang="en-US" altLang="zh-CN" sz="16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1600" baseline="30000" dirty="0">
                <a:solidFill>
                  <a:srgbClr val="0047BB"/>
                </a:solidFill>
                <a:latin typeface="微软雅黑" panose="020B0503020204020204" pitchFamily="34" charset="-122"/>
                <a:ea typeface="微软雅黑" panose="020B0503020204020204" pitchFamily="34" charset="-122"/>
              </a:rPr>
              <a:t>8</a:t>
            </a:r>
            <a:endParaRPr lang="en-US" altLang="zh-CN" sz="1600" b="1" kern="100" baseline="300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endParaRPr>
          </a:p>
          <a:p>
            <a:pPr defTabSz="685800">
              <a:lnSpc>
                <a:spcPct val="120000"/>
              </a:lnSpc>
              <a:spcAft>
                <a:spcPts val="600"/>
              </a:spcAft>
            </a:pPr>
            <a:r>
              <a:rPr kumimoji="0" lang="en-US" altLang="zh-CN"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ALK</a:t>
            </a:r>
            <a:r>
              <a:rPr kumimoji="0" lang="zh-CN" altLang="en-US"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阳性患者易发生脑转移</a:t>
            </a:r>
            <a:endParaRPr kumimoji="0" lang="en-US" altLang="zh-CN"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6858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zh-CN" altLang="en-US" sz="1600" kern="100" dirty="0">
                <a:solidFill>
                  <a:srgbClr val="E7E6E6">
                    <a:lumMod val="25000"/>
                  </a:srgbClr>
                </a:solidFill>
                <a:latin typeface="微软雅黑" panose="020B0503020204020204" pitchFamily="34" charset="-122"/>
                <a:ea typeface="微软雅黑" panose="020B0503020204020204" pitchFamily="34" charset="-122"/>
                <a:cs typeface="Times New Roman" panose="02020603050405020304" pitchFamily="18" charset="0"/>
              </a:rPr>
              <a:t>约</a:t>
            </a:r>
            <a:r>
              <a:rPr lang="en-US" altLang="zh-CN"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20-40% </a:t>
            </a:r>
            <a:r>
              <a:rPr lang="en-US" altLang="zh-CN" sz="1600" kern="100" dirty="0">
                <a:solidFill>
                  <a:srgbClr val="E7E6E6">
                    <a:lumMod val="25000"/>
                  </a:srgbClr>
                </a:solidFill>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阳性患者治疗前存在</a:t>
            </a:r>
            <a:r>
              <a:rPr kumimoji="0" lang="zh-CN" altLang="en-US" sz="16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脑转移</a:t>
            </a:r>
            <a:r>
              <a:rPr kumimoji="0" lang="zh-CN" altLang="en-US" sz="1600" b="0"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a:t>
            </a:r>
            <a:r>
              <a:rPr kumimoji="0" lang="en-US" altLang="zh-CN"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二代</a:t>
            </a:r>
            <a:r>
              <a:rPr kumimoji="0" lang="en-US" altLang="zh-CN"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抑制剂治疗后约有</a:t>
            </a:r>
            <a:r>
              <a:rPr kumimoji="0" lang="en-US" altLang="zh-CN" sz="16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45-70%</a:t>
            </a:r>
            <a:r>
              <a:rPr kumimoji="0" lang="zh-CN" altLang="en-US"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患者出现脑转移</a:t>
            </a:r>
            <a:r>
              <a:rPr lang="en-US" altLang="zh-CN" sz="1600" kern="100" baseline="30000" dirty="0">
                <a:solidFill>
                  <a:srgbClr val="E7E6E6">
                    <a:lumMod val="25000"/>
                  </a:srgbClr>
                </a:solidFill>
                <a:latin typeface="微软雅黑" panose="020B0503020204020204" pitchFamily="34" charset="-122"/>
                <a:ea typeface="微软雅黑" panose="020B0503020204020204" pitchFamily="34" charset="-122"/>
                <a:cs typeface="Times New Roman" panose="02020603050405020304" pitchFamily="18" charset="0"/>
              </a:rPr>
              <a:t>9-10</a:t>
            </a:r>
            <a:r>
              <a:rPr kumimoji="0" lang="zh-CN" altLang="en-US" sz="16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脑转移患者的生存预期较差</a:t>
            </a:r>
            <a:r>
              <a:rPr kumimoji="0" lang="en-US" altLang="zh-CN" sz="1600" b="0" i="0" u="none" strike="noStrike" kern="100" cap="none" spc="0" normalizeH="0" baseline="3000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11</a:t>
            </a:r>
          </a:p>
        </p:txBody>
      </p:sp>
      <p:sp>
        <p:nvSpPr>
          <p:cNvPr id="6" name="矩形 5">
            <a:extLst>
              <a:ext uri="{FF2B5EF4-FFF2-40B4-BE49-F238E27FC236}">
                <a16:creationId xmlns:a16="http://schemas.microsoft.com/office/drawing/2014/main" id="{4790EBB2-A3A7-4F2F-A13F-245B2901CBE5}"/>
              </a:ext>
            </a:extLst>
          </p:cNvPr>
          <p:cNvSpPr/>
          <p:nvPr/>
        </p:nvSpPr>
        <p:spPr bwMode="gray">
          <a:xfrm>
            <a:off x="520899" y="4562048"/>
            <a:ext cx="6094394" cy="1236908"/>
          </a:xfrm>
          <a:prstGeom prst="rect">
            <a:avLst/>
          </a:prstGeom>
          <a:noFill/>
          <a:ln w="12700" cap="flat" cmpd="sng" algn="ctr">
            <a:solidFill>
              <a:schemeClr val="accent2">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219F0733-E196-4996-91E4-96FB12276EAE}"/>
              </a:ext>
            </a:extLst>
          </p:cNvPr>
          <p:cNvSpPr/>
          <p:nvPr/>
        </p:nvSpPr>
        <p:spPr>
          <a:xfrm>
            <a:off x="6831511" y="2467654"/>
            <a:ext cx="4669684" cy="1366847"/>
          </a:xfrm>
          <a:prstGeom prst="rect">
            <a:avLst/>
          </a:prstGeom>
          <a:solidFill>
            <a:schemeClr val="bg2">
              <a:lumMod val="20000"/>
              <a:lumOff val="80000"/>
            </a:schemeClr>
          </a:solidFill>
          <a:ln w="19050" cap="flat" cmpd="sng" algn="ctr">
            <a:solidFill>
              <a:srgbClr val="FFC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97093BB7-5B40-481C-9D1D-916A107D45D7}"/>
              </a:ext>
            </a:extLst>
          </p:cNvPr>
          <p:cNvSpPr txBox="1"/>
          <p:nvPr/>
        </p:nvSpPr>
        <p:spPr bwMode="gray">
          <a:xfrm>
            <a:off x="7511936" y="2651996"/>
            <a:ext cx="3953643" cy="1061381"/>
          </a:xfrm>
          <a:prstGeom prst="rect">
            <a:avLst/>
          </a:prstGeom>
          <a:noFill/>
        </p:spPr>
        <p:txBody>
          <a:bodyPr wrap="square">
            <a:spAutoFit/>
          </a:bodyPr>
          <a:lstStyle/>
          <a:p>
            <a:pPr lvl="0" defTabSz="685800">
              <a:lnSpc>
                <a:spcPct val="120000"/>
              </a:lnSpc>
              <a:spcAft>
                <a:spcPts val="600"/>
              </a:spcAft>
            </a:pPr>
            <a:r>
              <a:rPr kumimoji="0" lang="zh-CN" altLang="en-US" b="1" i="0" u="sng"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脑转移</a:t>
            </a:r>
            <a:r>
              <a:rPr lang="zh-CN" altLang="en-US"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一代</a:t>
            </a:r>
            <a:r>
              <a:rPr lang="zh-CN" altLang="en-US" b="1" dirty="0">
                <a:solidFill>
                  <a:srgbClr val="0047BB"/>
                </a:solidFill>
                <a:latin typeface="微软雅黑" panose="020B0503020204020204" pitchFamily="34" charset="-122"/>
                <a:ea typeface="微软雅黑" panose="020B0503020204020204" pitchFamily="34" charset="-122"/>
              </a:rPr>
              <a:t>疗效</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不佳；二代</a:t>
            </a:r>
            <a:r>
              <a:rPr lang="zh-CN" altLang="en-US" b="1" dirty="0">
                <a:solidFill>
                  <a:srgbClr val="0047BB"/>
                </a:solidFill>
                <a:latin typeface="微软雅黑" panose="020B0503020204020204" pitchFamily="34" charset="-122"/>
                <a:ea typeface="微软雅黑" panose="020B0503020204020204" pitchFamily="34" charset="-122"/>
              </a:rPr>
              <a:t>疗效</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有限</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，颅内完全缓解率仅为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9%~33.3%</a:t>
            </a:r>
            <a:r>
              <a:rPr kumimoji="0" lang="zh-CN" altLang="en-US" b="1" i="0" u="none" strike="noStrike" kern="100" cap="none" spc="0" normalizeH="0" baseline="0" noProof="0" dirty="0">
                <a:ln>
                  <a:noFill/>
                </a:ln>
                <a:solidFill>
                  <a:srgbClr val="4472C4">
                    <a:lumMod val="7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（阿来替尼为</a:t>
            </a:r>
            <a:r>
              <a:rPr kumimoji="0" lang="en-US" altLang="zh-CN"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33.3%</a:t>
            </a:r>
            <a:r>
              <a:rPr kumimoji="0" lang="zh-CN" altLang="en-US"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baseline="30000" dirty="0">
                <a:latin typeface="微软雅黑" panose="020B0503020204020204" pitchFamily="34" charset="-122"/>
                <a:ea typeface="微软雅黑" panose="020B0503020204020204" pitchFamily="34" charset="-122"/>
                <a:cs typeface="Times New Roman" panose="02020603050405020304" pitchFamily="18" charset="0"/>
              </a:rPr>
              <a:t>2-5</a:t>
            </a:r>
            <a:r>
              <a:rPr kumimoji="0" lang="zh-CN" altLang="en-US"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b="0" i="0" u="none" strike="noStrike" kern="100" cap="none" spc="0" normalizeH="0" baseline="3000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8D7D183D-96DD-440D-9602-D993174375B8}"/>
              </a:ext>
            </a:extLst>
          </p:cNvPr>
          <p:cNvSpPr txBox="1"/>
          <p:nvPr/>
        </p:nvSpPr>
        <p:spPr bwMode="gray">
          <a:xfrm>
            <a:off x="7523495" y="4214267"/>
            <a:ext cx="3849336" cy="1393779"/>
          </a:xfrm>
          <a:prstGeom prst="rect">
            <a:avLst/>
          </a:prstGeom>
          <a:noFill/>
        </p:spPr>
        <p:txBody>
          <a:bodyPr wrap="square">
            <a:spAutoFit/>
          </a:bodyPr>
          <a:lstStyle/>
          <a:p>
            <a:pPr marL="0" marR="0" lvl="0" indent="0" algn="l" defTabSz="685800" rtl="0" eaLnBrk="1" fontAlgn="auto" latinLnBrk="0" hangingPunct="1">
              <a:lnSpc>
                <a:spcPct val="120000"/>
              </a:lnSpc>
              <a:spcBef>
                <a:spcPts val="0"/>
              </a:spcBef>
              <a:spcAft>
                <a:spcPts val="600"/>
              </a:spcAft>
              <a:buClrTx/>
              <a:buSzTx/>
              <a:buFontTx/>
              <a:buNone/>
              <a:tabLst/>
              <a:defRPr/>
            </a:pPr>
            <a:r>
              <a:rPr kumimoji="0" lang="zh-CN" altLang="en-US" b="1" i="0" u="sng"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获得性耐药</a:t>
            </a:r>
            <a:r>
              <a:rPr kumimoji="0" lang="zh-CN" altLang="en-US"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二代</a:t>
            </a:r>
            <a:r>
              <a:rPr kumimoji="0" lang="en-US" altLang="zh-CN"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ALK</a:t>
            </a:r>
            <a:r>
              <a:rPr kumimoji="0" lang="zh-CN" altLang="en-US"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抑制剂</a:t>
            </a:r>
            <a:r>
              <a:rPr kumimoji="0" lang="zh-CN" altLang="en-US"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耐药突变率</a:t>
            </a:r>
            <a:r>
              <a:rPr kumimoji="0" lang="zh-CN" altLang="en-US"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平均高达</a:t>
            </a:r>
            <a:r>
              <a:rPr kumimoji="0" lang="en-US" altLang="zh-CN"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56%</a:t>
            </a:r>
            <a:r>
              <a:rPr lang="en-US" altLang="zh-CN" kern="1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阿来替尼等二代常见的难治性</a:t>
            </a:r>
            <a:r>
              <a:rPr kumimoji="0" lang="en-US" altLang="zh-CN"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G1202R</a:t>
            </a:r>
            <a:r>
              <a:rPr kumimoji="0" lang="zh-CN" altLang="en-US"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突变发生率达</a:t>
            </a:r>
            <a:r>
              <a:rPr kumimoji="0" lang="en-US" altLang="zh-CN"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21%-43</a:t>
            </a:r>
            <a:r>
              <a:rPr kumimoji="0" lang="en-US" altLang="zh-CN" b="0"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baseline="30000" dirty="0">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 name="椭圆 9">
            <a:extLst>
              <a:ext uri="{FF2B5EF4-FFF2-40B4-BE49-F238E27FC236}">
                <a16:creationId xmlns:a16="http://schemas.microsoft.com/office/drawing/2014/main" id="{8C01E060-1EA0-43BB-BA3D-C6D3712B39B4}"/>
              </a:ext>
            </a:extLst>
          </p:cNvPr>
          <p:cNvSpPr/>
          <p:nvPr/>
        </p:nvSpPr>
        <p:spPr bwMode="gray">
          <a:xfrm>
            <a:off x="7015014" y="4213231"/>
            <a:ext cx="508481" cy="469913"/>
          </a:xfrm>
          <a:prstGeom prst="ellipse">
            <a:avLst/>
          </a:prstGeom>
          <a:solidFill>
            <a:srgbClr val="0070C0"/>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sz="2000" b="1" dirty="0">
                <a:solidFill>
                  <a:prstClr val="white"/>
                </a:solidFill>
                <a:latin typeface="微软雅黑" panose="020B0503020204020204" pitchFamily="34" charset="-122"/>
                <a:ea typeface="微软雅黑" panose="020B0503020204020204" pitchFamily="34" charset="-122"/>
              </a:rPr>
              <a:t>2</a:t>
            </a:r>
            <a:endParaRPr lang="zh-CN" altLang="en-US" sz="2000" b="1" kern="1200" dirty="0">
              <a:solidFill>
                <a:prstClr val="white"/>
              </a:solidFill>
              <a:latin typeface="微软雅黑" panose="020B0503020204020204" pitchFamily="34" charset="-122"/>
              <a:ea typeface="微软雅黑" panose="020B0503020204020204" pitchFamily="34" charset="-122"/>
            </a:endParaRPr>
          </a:p>
        </p:txBody>
      </p:sp>
      <p:sp>
        <p:nvSpPr>
          <p:cNvPr id="11" name="椭圆 10">
            <a:extLst>
              <a:ext uri="{FF2B5EF4-FFF2-40B4-BE49-F238E27FC236}">
                <a16:creationId xmlns:a16="http://schemas.microsoft.com/office/drawing/2014/main" id="{A5F73254-36BF-4634-A983-B1F1E77E3837}"/>
              </a:ext>
            </a:extLst>
          </p:cNvPr>
          <p:cNvSpPr/>
          <p:nvPr/>
        </p:nvSpPr>
        <p:spPr bwMode="gray">
          <a:xfrm>
            <a:off x="7027029" y="2689419"/>
            <a:ext cx="485871" cy="469913"/>
          </a:xfrm>
          <a:prstGeom prst="ellipse">
            <a:avLst/>
          </a:prstGeom>
          <a:solidFill>
            <a:srgbClr val="0070C0"/>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sz="2000" b="1" kern="1200" dirty="0">
                <a:solidFill>
                  <a:prstClr val="white"/>
                </a:solidFill>
                <a:latin typeface="微软雅黑" panose="020B0503020204020204" pitchFamily="34" charset="-122"/>
                <a:ea typeface="微软雅黑" panose="020B0503020204020204" pitchFamily="34" charset="-122"/>
              </a:rPr>
              <a:t>1</a:t>
            </a:r>
            <a:endParaRPr lang="zh-CN" altLang="en-US" sz="2000" b="1" kern="1200" dirty="0">
              <a:solidFill>
                <a:prstClr val="white"/>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60D6C6BE-F6B0-4845-BE9B-8DC77BEDE389}"/>
              </a:ext>
            </a:extLst>
          </p:cNvPr>
          <p:cNvSpPr txBox="1"/>
          <p:nvPr/>
        </p:nvSpPr>
        <p:spPr bwMode="gray">
          <a:xfrm>
            <a:off x="7134218" y="1287260"/>
            <a:ext cx="4186989" cy="913199"/>
          </a:xfrm>
          <a:prstGeom prst="rect">
            <a:avLst/>
          </a:prstGeom>
          <a:noFill/>
        </p:spPr>
        <p:txBody>
          <a:bodyPr wrap="square">
            <a:spAutoFit/>
          </a:bodyPr>
          <a:lstStyle/>
          <a:p>
            <a:pPr algn="ctr">
              <a:lnSpc>
                <a:spcPct val="120000"/>
              </a:lnSpc>
              <a:defRPr/>
            </a:pPr>
            <a:r>
              <a:rPr lang="en-US" altLang="zh-CN" sz="2200" b="1" dirty="0">
                <a:latin typeface="微软雅黑" panose="020B0503020204020204" pitchFamily="34" charset="-122"/>
                <a:ea typeface="微软雅黑" panose="020B0503020204020204" pitchFamily="34" charset="-122"/>
              </a:rPr>
              <a:t>ALK</a:t>
            </a:r>
            <a:r>
              <a:rPr lang="zh-CN" altLang="en-US" sz="2200" b="1" dirty="0">
                <a:latin typeface="微软雅黑" panose="020B0503020204020204" pitchFamily="34" charset="-122"/>
                <a:ea typeface="微软雅黑" panose="020B0503020204020204" pitchFamily="34" charset="-122"/>
              </a:rPr>
              <a:t>阳性非小细胞肺癌患者</a:t>
            </a:r>
            <a:endParaRPr lang="en-US" altLang="zh-CN" sz="2200" b="1" dirty="0">
              <a:solidFill>
                <a:srgbClr val="C00000"/>
              </a:solidFill>
              <a:latin typeface="微软雅黑" panose="020B0503020204020204" pitchFamily="34" charset="-122"/>
              <a:ea typeface="微软雅黑" panose="020B0503020204020204" pitchFamily="34" charset="-122"/>
            </a:endParaRPr>
          </a:p>
          <a:p>
            <a:pPr algn="ctr">
              <a:lnSpc>
                <a:spcPct val="120000"/>
              </a:lnSpc>
              <a:defRPr/>
            </a:pPr>
            <a:r>
              <a:rPr lang="zh-CN" altLang="en-US" sz="2400" b="1" dirty="0">
                <a:solidFill>
                  <a:srgbClr val="FF0000"/>
                </a:solidFill>
                <a:latin typeface="微软雅黑" panose="020B0503020204020204" pitchFamily="34" charset="-122"/>
                <a:ea typeface="微软雅黑" panose="020B0503020204020204" pitchFamily="34" charset="-122"/>
              </a:rPr>
              <a:t>未满足的临床需求：</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B6A026EB-9F3A-41C8-BA8C-0C668D5695C6}"/>
              </a:ext>
            </a:extLst>
          </p:cNvPr>
          <p:cNvSpPr txBox="1"/>
          <p:nvPr/>
        </p:nvSpPr>
        <p:spPr>
          <a:xfrm>
            <a:off x="626732" y="5475954"/>
            <a:ext cx="4520092" cy="307777"/>
          </a:xfrm>
          <a:prstGeom prst="rect">
            <a:avLst/>
          </a:prstGeom>
          <a:noFill/>
        </p:spPr>
        <p:txBody>
          <a:bodyPr wrap="square">
            <a:spAutoFit/>
          </a:bodyPr>
          <a:lstStyle/>
          <a:p>
            <a:pPr marL="0" marR="0" lvl="0" indent="0"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二代</a:t>
            </a:r>
            <a:r>
              <a:rPr kumimoji="0" lang="en-US" altLang="zh-CN" sz="1400" b="1"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400" b="1"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抑制剂：</a:t>
            </a:r>
            <a:r>
              <a:rPr kumimoji="0" lang="zh-CN" altLang="zh-CN" sz="1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阿来替尼</a:t>
            </a:r>
            <a:r>
              <a:rPr kumimoji="0" lang="zh-CN" altLang="en-US" sz="1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4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塞瑞替尼</a:t>
            </a:r>
            <a:r>
              <a:rPr kumimoji="0" lang="zh-CN" altLang="en-US" sz="14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、恩沙替尼</a:t>
            </a:r>
          </a:p>
        </p:txBody>
      </p:sp>
      <p:sp>
        <p:nvSpPr>
          <p:cNvPr id="14" name="文本框 13">
            <a:extLst>
              <a:ext uri="{FF2B5EF4-FFF2-40B4-BE49-F238E27FC236}">
                <a16:creationId xmlns:a16="http://schemas.microsoft.com/office/drawing/2014/main" id="{E55F3F25-4C02-4C04-9389-F70A7F40C7DE}"/>
              </a:ext>
            </a:extLst>
          </p:cNvPr>
          <p:cNvSpPr txBox="1"/>
          <p:nvPr/>
        </p:nvSpPr>
        <p:spPr>
          <a:xfrm>
            <a:off x="626732" y="5152952"/>
            <a:ext cx="2562666"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一代</a:t>
            </a:r>
            <a:r>
              <a:rPr kumimoji="0" lang="en-US" altLang="zh-CN" sz="1400" b="1"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400" b="1"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抑制剂：克唑替尼</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8DA759A8-B91D-45A8-B67B-4958F1D3F5B1}"/>
              </a:ext>
            </a:extLst>
          </p:cNvPr>
          <p:cNvSpPr txBox="1"/>
          <p:nvPr/>
        </p:nvSpPr>
        <p:spPr>
          <a:xfrm>
            <a:off x="485283" y="4745508"/>
            <a:ext cx="5941998" cy="403316"/>
          </a:xfrm>
          <a:prstGeom prst="rect">
            <a:avLst/>
          </a:prstGeom>
          <a:noFill/>
        </p:spPr>
        <p:txBody>
          <a:bodyPr wrap="square" rtlCol="0">
            <a:spAutoFit/>
          </a:bodyPr>
          <a:lstStyle/>
          <a:p>
            <a:pPr algn="ctr">
              <a:lnSpc>
                <a:spcPct val="120000"/>
              </a:lnSpc>
              <a:defRPr/>
            </a:pPr>
            <a:r>
              <a:rPr lang="en-US" altLang="zh-CN" b="1" dirty="0">
                <a:latin typeface="微软雅黑" panose="020B0503020204020204" pitchFamily="34" charset="-122"/>
                <a:ea typeface="微软雅黑" panose="020B0503020204020204" pitchFamily="34" charset="-122"/>
              </a:rPr>
              <a:t>ALK</a:t>
            </a:r>
            <a:r>
              <a:rPr lang="zh-CN" altLang="en-US" b="1" dirty="0">
                <a:latin typeface="微软雅黑" panose="020B0503020204020204" pitchFamily="34" charset="-122"/>
                <a:ea typeface="微软雅黑" panose="020B0503020204020204" pitchFamily="34" charset="-122"/>
              </a:rPr>
              <a:t>阳性非小细胞肺癌患者主要治疗方案是</a:t>
            </a:r>
            <a:r>
              <a:rPr lang="en-US" altLang="zh-CN" b="1" dirty="0">
                <a:latin typeface="微软雅黑" panose="020B0503020204020204" pitchFamily="34" charset="-122"/>
                <a:ea typeface="微软雅黑" panose="020B0503020204020204" pitchFamily="34" charset="-122"/>
              </a:rPr>
              <a:t>ALK</a:t>
            </a:r>
            <a:r>
              <a:rPr lang="zh-CN" altLang="en-US" b="1" dirty="0">
                <a:latin typeface="微软雅黑" panose="020B0503020204020204" pitchFamily="34" charset="-122"/>
                <a:ea typeface="微软雅黑" panose="020B0503020204020204" pitchFamily="34" charset="-122"/>
              </a:rPr>
              <a:t>抑制剂</a:t>
            </a:r>
            <a:endParaRPr lang="en-US" altLang="zh-CN" b="1"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260C54B5-FC40-4C98-ACB1-041CE81AF2E6}"/>
              </a:ext>
            </a:extLst>
          </p:cNvPr>
          <p:cNvSpPr txBox="1"/>
          <p:nvPr/>
        </p:nvSpPr>
        <p:spPr bwMode="gray">
          <a:xfrm>
            <a:off x="520899" y="5816859"/>
            <a:ext cx="11017097" cy="521233"/>
          </a:xfrm>
          <a:prstGeom prst="rect">
            <a:avLst/>
          </a:prstGeom>
          <a:noFill/>
        </p:spPr>
        <p:txBody>
          <a:bodyPr wrap="square">
            <a:spAutoFit/>
          </a:bodyPr>
          <a:lstStyle/>
          <a:p>
            <a:pPr defTabSz="685800">
              <a:lnSpc>
                <a:spcPct val="120000"/>
              </a:lnSpc>
              <a:spcAft>
                <a:spcPts val="600"/>
              </a:spcAft>
            </a:pPr>
            <a:r>
              <a:rPr kumimoji="0" lang="zh-CN" altLang="en-US"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中国肺癌发病率约</a:t>
            </a:r>
            <a:r>
              <a:rPr kumimoji="0" lang="en-US" altLang="zh-CN"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56.3/10</a:t>
            </a:r>
            <a:r>
              <a:rPr kumimoji="0" lang="zh-CN" altLang="en-US"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万人</a:t>
            </a:r>
            <a:r>
              <a:rPr kumimoji="0" lang="en-US" altLang="zh-CN" sz="1200" b="0" i="0" u="none" strike="noStrike" kern="100" cap="none" spc="0" normalizeH="0" baseline="3000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12</a:t>
            </a:r>
            <a:r>
              <a:rPr kumimoji="0" lang="zh-CN" altLang="en-US"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，非小细胞肺癌局部晚期转移患者人数约</a:t>
            </a:r>
            <a:r>
              <a:rPr kumimoji="0" lang="en-US" altLang="zh-CN"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44</a:t>
            </a:r>
            <a:r>
              <a:rPr kumimoji="0" lang="zh-CN" altLang="en-US"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万人</a:t>
            </a:r>
            <a:r>
              <a:rPr lang="zh-CN" altLang="en-US" sz="1200" kern="100" dirty="0">
                <a:solidFill>
                  <a:srgbClr val="E7E6E6">
                    <a:lumMod val="25000"/>
                  </a:srgbClr>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200" b="0" i="0" u="none" strike="noStrike" kern="100" cap="none" spc="0" normalizeH="0" baseline="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阳性约占非小细胞肺癌患者</a:t>
            </a:r>
            <a:r>
              <a:rPr lang="en-US" altLang="zh-CN" sz="1200" b="1" dirty="0">
                <a:solidFill>
                  <a:srgbClr val="0047BB"/>
                </a:solidFill>
                <a:latin typeface="微软雅黑" panose="020B0503020204020204" pitchFamily="34" charset="-122"/>
                <a:ea typeface="微软雅黑" panose="020B0503020204020204" pitchFamily="34" charset="-122"/>
              </a:rPr>
              <a:t>4.2%</a:t>
            </a:r>
            <a:r>
              <a:rPr lang="en-US" altLang="zh-CN" sz="12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13</a:t>
            </a:r>
            <a:r>
              <a:rPr kumimoji="0" lang="zh-CN" altLang="en-US"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2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接受靶向药治疗的</a:t>
            </a:r>
            <a:r>
              <a:rPr kumimoji="0" lang="zh-CN" altLang="en-US" sz="1200" b="0" i="0" u="none" strike="noStrike" kern="120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年新</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发局部晚期或转移性</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阳性非小细胞肺癌患者人数约为</a:t>
            </a:r>
            <a:r>
              <a:rPr lang="en-US" altLang="zh-CN" sz="1200" b="1" dirty="0">
                <a:solidFill>
                  <a:srgbClr val="0047BB"/>
                </a:solidFill>
                <a:latin typeface="微软雅黑" panose="020B0503020204020204" pitchFamily="34" charset="-122"/>
                <a:ea typeface="微软雅黑" panose="020B0503020204020204" pitchFamily="34" charset="-122"/>
              </a:rPr>
              <a:t>1.3</a:t>
            </a:r>
            <a:r>
              <a:rPr lang="zh-CN" altLang="en-US" sz="1200" b="1" dirty="0">
                <a:solidFill>
                  <a:srgbClr val="0047BB"/>
                </a:solidFill>
                <a:latin typeface="微软雅黑" panose="020B0503020204020204" pitchFamily="34" charset="-122"/>
                <a:ea typeface="微软雅黑" panose="020B0503020204020204" pitchFamily="34" charset="-122"/>
              </a:rPr>
              <a:t>万</a:t>
            </a:r>
            <a:r>
              <a:rPr kumimoji="0" lang="zh-CN" altLang="en-US" sz="12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a:t>
            </a:r>
            <a:r>
              <a:rPr kumimoji="0" lang="zh-CN" altLang="en-US" sz="1200" b="0"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洛拉替尼的使用人数详见经济性部分）</a:t>
            </a:r>
          </a:p>
        </p:txBody>
      </p:sp>
      <p:sp>
        <p:nvSpPr>
          <p:cNvPr id="17" name="矩形 16">
            <a:extLst>
              <a:ext uri="{FF2B5EF4-FFF2-40B4-BE49-F238E27FC236}">
                <a16:creationId xmlns:a16="http://schemas.microsoft.com/office/drawing/2014/main" id="{DF7EE38B-70B7-4538-AF44-F6E284F1986B}"/>
              </a:ext>
            </a:extLst>
          </p:cNvPr>
          <p:cNvSpPr/>
          <p:nvPr/>
        </p:nvSpPr>
        <p:spPr bwMode="gray">
          <a:xfrm>
            <a:off x="485283" y="1257908"/>
            <a:ext cx="6130009" cy="3042325"/>
          </a:xfrm>
          <a:prstGeom prst="rect">
            <a:avLst/>
          </a:prstGeom>
          <a:noFill/>
          <a:ln w="12700" cap="flat" cmpd="sng" algn="ctr">
            <a:solidFill>
              <a:schemeClr val="accent2">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dirty="0">
              <a:ln>
                <a:noFill/>
              </a:ln>
              <a:solidFill>
                <a:srgbClr val="0000C9"/>
              </a:solidFill>
              <a:effectLst/>
              <a:uLnTx/>
              <a:uFillTx/>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51CB166E-A769-4D28-BCAA-11BED2799549}"/>
              </a:ext>
            </a:extLst>
          </p:cNvPr>
          <p:cNvSpPr txBox="1"/>
          <p:nvPr/>
        </p:nvSpPr>
        <p:spPr bwMode="gray">
          <a:xfrm>
            <a:off x="2348609" y="1141900"/>
            <a:ext cx="2350700" cy="333803"/>
          </a:xfrm>
          <a:prstGeom prst="rect">
            <a:avLst/>
          </a:prstGeom>
          <a:solidFill>
            <a:schemeClr val="bg1"/>
          </a:solidFill>
        </p:spPr>
        <p:txBody>
          <a:bodyPr wrap="squar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zh-CN" altLang="en-US" sz="2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疾病危害</a:t>
            </a:r>
          </a:p>
        </p:txBody>
      </p:sp>
      <p:sp>
        <p:nvSpPr>
          <p:cNvPr id="19" name="标题 1">
            <a:extLst>
              <a:ext uri="{FF2B5EF4-FFF2-40B4-BE49-F238E27FC236}">
                <a16:creationId xmlns:a16="http://schemas.microsoft.com/office/drawing/2014/main" id="{ABE7D900-0B5D-4CDE-8D61-FEAE3686DC72}"/>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1.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基本信息（</a:t>
            </a:r>
            <a:r>
              <a:rPr lang="en-US" altLang="zh-CN" sz="2800" b="1" dirty="0">
                <a:latin typeface="微软雅黑" panose="020B0503020204020204" pitchFamily="34" charset="-122"/>
                <a:ea typeface="微软雅黑" panose="020B0503020204020204" pitchFamily="34" charset="-122"/>
              </a:rPr>
              <a:t>1/2</a:t>
            </a:r>
            <a:r>
              <a:rPr lang="zh-CN" altLang="en-US" sz="28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疾病情况和未满足的临床需求</a:t>
            </a:r>
          </a:p>
        </p:txBody>
      </p:sp>
      <p:sp>
        <p:nvSpPr>
          <p:cNvPr id="20" name="Rectangle: Top Corners Rounded 158">
            <a:extLst>
              <a:ext uri="{FF2B5EF4-FFF2-40B4-BE49-F238E27FC236}">
                <a16:creationId xmlns:a16="http://schemas.microsoft.com/office/drawing/2014/main" id="{269788FA-14FA-4743-A8C4-DDE22C0260A6}"/>
              </a:ext>
            </a:extLst>
          </p:cNvPr>
          <p:cNvSpPr/>
          <p:nvPr/>
        </p:nvSpPr>
        <p:spPr>
          <a:xfrm rot="10800000">
            <a:off x="10240200" y="-4064"/>
            <a:ext cx="1947037" cy="668927"/>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1" name="文本框 20">
            <a:extLst>
              <a:ext uri="{FF2B5EF4-FFF2-40B4-BE49-F238E27FC236}">
                <a16:creationId xmlns:a16="http://schemas.microsoft.com/office/drawing/2014/main" id="{31FD9CFE-9B08-41BC-BD65-775547F6AB7E}"/>
              </a:ext>
            </a:extLst>
          </p:cNvPr>
          <p:cNvSpPr txBox="1"/>
          <p:nvPr/>
        </p:nvSpPr>
        <p:spPr bwMode="gray">
          <a:xfrm>
            <a:off x="10435514" y="81481"/>
            <a:ext cx="1615781" cy="480006"/>
          </a:xfrm>
          <a:prstGeom prst="rect">
            <a:avLst/>
          </a:prstGeom>
          <a:noFill/>
        </p:spPr>
        <p:txBody>
          <a:bodyPr wrap="square">
            <a:spAutoFit/>
          </a:bodyPr>
          <a:lstStyle/>
          <a:p>
            <a:pPr>
              <a:lnSpc>
                <a:spcPct val="90000"/>
              </a:lnSpc>
              <a:spcBef>
                <a:spcPts val="1000"/>
              </a:spcBef>
            </a:pPr>
            <a:r>
              <a:rPr lang="zh-CN" altLang="en-US" sz="2799" b="1" dirty="0">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rPr>
              <a:t>基本信息</a:t>
            </a:r>
          </a:p>
        </p:txBody>
      </p:sp>
      <p:sp>
        <p:nvSpPr>
          <p:cNvPr id="22" name="文本框 21">
            <a:extLst>
              <a:ext uri="{FF2B5EF4-FFF2-40B4-BE49-F238E27FC236}">
                <a16:creationId xmlns:a16="http://schemas.microsoft.com/office/drawing/2014/main" id="{15D669D3-CFCE-4E57-8868-C58846CC7646}"/>
              </a:ext>
            </a:extLst>
          </p:cNvPr>
          <p:cNvSpPr txBox="1"/>
          <p:nvPr/>
        </p:nvSpPr>
        <p:spPr bwMode="gray">
          <a:xfrm>
            <a:off x="2348609" y="4411694"/>
            <a:ext cx="2350700" cy="333803"/>
          </a:xfrm>
          <a:prstGeom prst="rect">
            <a:avLst/>
          </a:prstGeom>
          <a:solidFill>
            <a:schemeClr val="bg1"/>
          </a:solidFill>
        </p:spPr>
        <p:txBody>
          <a:bodyPr wrap="square" lIns="45720" tIns="45720" rIns="45720" bIns="45720" rtlCol="0">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rPr>
              <a:t>现行治疗方案</a:t>
            </a:r>
            <a:endPar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121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3E55F696-E56D-41C7-9EDA-E6F576F9EC75}"/>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1.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基本信息（</a:t>
            </a:r>
            <a:r>
              <a:rPr lang="en-US" altLang="zh-CN" sz="2800" b="1" dirty="0">
                <a:latin typeface="微软雅黑" panose="020B0503020204020204" pitchFamily="34" charset="-122"/>
                <a:ea typeface="微软雅黑" panose="020B0503020204020204" pitchFamily="34" charset="-122"/>
              </a:rPr>
              <a:t>2/2</a:t>
            </a:r>
            <a:r>
              <a:rPr lang="zh-CN" altLang="en-US" sz="2800" b="1" dirty="0">
                <a:latin typeface="微软雅黑" panose="020B0503020204020204" pitchFamily="34" charset="-122"/>
                <a:ea typeface="微软雅黑" panose="020B0503020204020204" pitchFamily="34" charset="-122"/>
              </a:rPr>
              <a:t>）</a:t>
            </a:r>
          </a:p>
        </p:txBody>
      </p:sp>
      <p:sp>
        <p:nvSpPr>
          <p:cNvPr id="4" name="内容占位符 2">
            <a:extLst>
              <a:ext uri="{FF2B5EF4-FFF2-40B4-BE49-F238E27FC236}">
                <a16:creationId xmlns:a16="http://schemas.microsoft.com/office/drawing/2014/main" id="{02FF5B6B-C16A-442B-8C23-C32E078F15BD}"/>
              </a:ext>
            </a:extLst>
          </p:cNvPr>
          <p:cNvSpPr txBox="1">
            <a:spLocks/>
          </p:cNvSpPr>
          <p:nvPr/>
        </p:nvSpPr>
        <p:spPr>
          <a:xfrm>
            <a:off x="702924" y="4635393"/>
            <a:ext cx="5681879" cy="18804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药品通用名：</a:t>
            </a: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洛拉替尼片</a:t>
            </a:r>
            <a:endParaRPr kumimoji="0" lang="en-US" altLang="zh-CN"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注册规格：</a:t>
            </a:r>
            <a:r>
              <a:rPr kumimoji="0" lang="en-US" altLang="zh-CN"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100 mg/</a:t>
            </a: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片</a:t>
            </a:r>
            <a:r>
              <a:rPr lang="zh-CN" altLang="en-US" sz="1300" b="1" dirty="0">
                <a:latin typeface="微软雅黑" panose="020B0503020204020204" pitchFamily="34" charset="-122"/>
                <a:ea typeface="微软雅黑" panose="020B0503020204020204" pitchFamily="34" charset="-122"/>
              </a:rPr>
              <a:t>（说明书推荐</a:t>
            </a:r>
            <a:r>
              <a:rPr lang="zh-CN" altLang="en-US" sz="1300" b="1">
                <a:latin typeface="微软雅黑" panose="020B0503020204020204" pitchFamily="34" charset="-122"/>
                <a:ea typeface="微软雅黑" panose="020B0503020204020204" pitchFamily="34" charset="-122"/>
              </a:rPr>
              <a:t>剂量）</a:t>
            </a:r>
            <a:r>
              <a:rPr kumimoji="0" lang="zh-CN" altLang="en-US" sz="13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r>
              <a:rPr kumimoji="0" lang="en-US" altLang="zh-CN"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 25 mg/</a:t>
            </a: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片</a:t>
            </a:r>
            <a:endParaRPr kumimoji="0" lang="en-US" altLang="zh-CN"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说明书适应症</a:t>
            </a:r>
            <a:r>
              <a:rPr kumimoji="0" lang="en-US" altLang="zh-CN"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功能主治</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：单药适用于间变性淋巴瘤激酶（</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ALK</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）阳性的局部晚期或转移性非小细胞肺癌患者的治疗</a:t>
            </a:r>
            <a:endPar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用法用量</a:t>
            </a: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Wingdings" panose="05000000000000000000" pitchFamily="2" charset="2"/>
              </a:rPr>
              <a:t>：</a:t>
            </a: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Wingdings" panose="05000000000000000000" pitchFamily="2" charset="2"/>
              </a:rPr>
              <a:t>每日一次口服 </a:t>
            </a:r>
            <a:r>
              <a:rPr kumimoji="0" lang="en-US" altLang="zh-CN"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Wingdings" panose="05000000000000000000" pitchFamily="2" charset="2"/>
              </a:rPr>
              <a:t>100 mg</a:t>
            </a:r>
            <a:r>
              <a:rPr kumimoji="0" lang="zh-CN" altLang="en-US"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Wingdings" panose="05000000000000000000" pitchFamily="2" charset="2"/>
              </a:rPr>
              <a:t>（与食物同服或不同服），直至疾病进展或出现不可耐受的毒性</a:t>
            </a:r>
            <a:endParaRPr kumimoji="0" lang="en-US" altLang="zh-CN" sz="13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Wingdings" panose="05000000000000000000" pitchFamily="2" charset="2"/>
            </a:endParaRPr>
          </a:p>
        </p:txBody>
      </p:sp>
      <p:sp>
        <p:nvSpPr>
          <p:cNvPr id="5" name="文本框 4">
            <a:extLst>
              <a:ext uri="{FF2B5EF4-FFF2-40B4-BE49-F238E27FC236}">
                <a16:creationId xmlns:a16="http://schemas.microsoft.com/office/drawing/2014/main" id="{AE609B52-A07A-4847-BCD2-D41625484984}"/>
              </a:ext>
            </a:extLst>
          </p:cNvPr>
          <p:cNvSpPr txBox="1"/>
          <p:nvPr/>
        </p:nvSpPr>
        <p:spPr bwMode="gray">
          <a:xfrm>
            <a:off x="6589603" y="4824078"/>
            <a:ext cx="5330093" cy="1503104"/>
          </a:xfrm>
          <a:prstGeom prst="rect">
            <a:avLst/>
          </a:prstGeom>
          <a:noFill/>
        </p:spPr>
        <p:txBody>
          <a:bodyPr wrap="square">
            <a:spAutoFit/>
          </a:bodyPr>
          <a:lstStyle/>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中国大陆首次上市时间：</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2022</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年</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4</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月</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27</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日</a:t>
            </a:r>
            <a:endPar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目前大陆地区同通用名药品上市情况：无（</a:t>
            </a: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专利期至</a:t>
            </a:r>
            <a:r>
              <a:rPr kumimoji="0" lang="en-US" altLang="zh-CN"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2033</a:t>
            </a:r>
            <a:r>
              <a:rPr kumimoji="0" lang="zh-CN" altLang="en-US" sz="13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年</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全球首个上市国家</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地区及上市时间：</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2018</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年</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9</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月，日本（后线治疗）；一线适应症最早于</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2021</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年</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3</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月在美国获批</a:t>
            </a:r>
            <a:endPar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171450" marR="0" lvl="0" indent="-171450" algn="l" defTabSz="6858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是否为</a:t>
            </a:r>
            <a:r>
              <a:rPr kumimoji="0" lang="en-US" altLang="zh-CN"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OTC</a:t>
            </a:r>
            <a:r>
              <a:rPr kumimoji="0" lang="zh-CN" altLang="en-US" sz="13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药品：否</a:t>
            </a:r>
          </a:p>
        </p:txBody>
      </p:sp>
      <p:grpSp>
        <p:nvGrpSpPr>
          <p:cNvPr id="6" name="组合 5">
            <a:extLst>
              <a:ext uri="{FF2B5EF4-FFF2-40B4-BE49-F238E27FC236}">
                <a16:creationId xmlns:a16="http://schemas.microsoft.com/office/drawing/2014/main" id="{AE9B6620-F643-44D0-86B3-8B8E9D4EDC15}"/>
              </a:ext>
            </a:extLst>
          </p:cNvPr>
          <p:cNvGrpSpPr/>
          <p:nvPr/>
        </p:nvGrpSpPr>
        <p:grpSpPr>
          <a:xfrm>
            <a:off x="6289924" y="1097569"/>
            <a:ext cx="5168100" cy="909583"/>
            <a:chOff x="4184925" y="1134511"/>
            <a:chExt cx="3864037" cy="1006010"/>
          </a:xfrm>
        </p:grpSpPr>
        <p:sp>
          <p:nvSpPr>
            <p:cNvPr id="7" name="矩形: 圆角 6">
              <a:extLst>
                <a:ext uri="{FF2B5EF4-FFF2-40B4-BE49-F238E27FC236}">
                  <a16:creationId xmlns:a16="http://schemas.microsoft.com/office/drawing/2014/main" id="{B8681FAA-A61E-47EB-A97F-CF7C9D31F670}"/>
                </a:ext>
              </a:extLst>
            </p:cNvPr>
            <p:cNvSpPr/>
            <p:nvPr/>
          </p:nvSpPr>
          <p:spPr bwMode="gray">
            <a:xfrm>
              <a:off x="4184925" y="1134511"/>
              <a:ext cx="3864037" cy="1006010"/>
            </a:xfrm>
            <a:prstGeom prst="round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FCCA945B-1485-43AF-9A78-189071C88293}"/>
                </a:ext>
              </a:extLst>
            </p:cNvPr>
            <p:cNvSpPr txBox="1"/>
            <p:nvPr/>
          </p:nvSpPr>
          <p:spPr bwMode="gray">
            <a:xfrm>
              <a:off x="4255863" y="1171930"/>
              <a:ext cx="3762154" cy="848775"/>
            </a:xfrm>
            <a:prstGeom prst="rect">
              <a:avLst/>
            </a:prstGeom>
            <a:noFill/>
          </p:spPr>
          <p:txBody>
            <a:bodyPr wrap="square">
              <a:spAutoFit/>
            </a:bodyPr>
            <a:lstStyle/>
            <a:p>
              <a:pPr algn="ctr">
                <a:lnSpc>
                  <a:spcPct val="120000"/>
                </a:lnSpc>
              </a:pPr>
              <a:r>
                <a:rPr lang="zh-CN" altLang="en-US" sz="2000" b="1" dirty="0">
                  <a:solidFill>
                    <a:srgbClr val="C00000"/>
                  </a:solidFill>
                  <a:latin typeface="微软雅黑" panose="020B0503020204020204" pitchFamily="34" charset="-122"/>
                  <a:ea typeface="微软雅黑" panose="020B0503020204020204" pitchFamily="34" charset="-122"/>
                </a:rPr>
                <a:t>建议谈判主规格：</a:t>
              </a:r>
              <a:r>
                <a:rPr lang="en-US" altLang="zh-CN" sz="2000" b="1" dirty="0">
                  <a:solidFill>
                    <a:srgbClr val="C00000"/>
                  </a:solidFill>
                  <a:latin typeface="微软雅黑" panose="020B0503020204020204" pitchFamily="34" charset="-122"/>
                  <a:ea typeface="微软雅黑" panose="020B0503020204020204" pitchFamily="34" charset="-122"/>
                </a:rPr>
                <a:t>100mg/</a:t>
              </a:r>
              <a:r>
                <a:rPr lang="zh-CN" altLang="en-US" sz="2000" b="1" dirty="0">
                  <a:solidFill>
                    <a:srgbClr val="C00000"/>
                  </a:solidFill>
                  <a:latin typeface="微软雅黑" panose="020B0503020204020204" pitchFamily="34" charset="-122"/>
                  <a:ea typeface="微软雅黑" panose="020B0503020204020204" pitchFamily="34" charset="-122"/>
                </a:rPr>
                <a:t>片</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lnSpc>
                  <a:spcPct val="120000"/>
                </a:lnSpc>
              </a:pPr>
              <a:r>
                <a:rPr lang="zh-CN" altLang="en-US" sz="2000" b="1" dirty="0">
                  <a:latin typeface="微软雅黑" panose="020B0503020204020204" pitchFamily="34" charset="-122"/>
                  <a:ea typeface="微软雅黑" panose="020B0503020204020204" pitchFamily="34" charset="-122"/>
                </a:rPr>
                <a:t>（说明书推荐剂量）</a:t>
              </a:r>
            </a:p>
          </p:txBody>
        </p:sp>
      </p:grpSp>
      <p:grpSp>
        <p:nvGrpSpPr>
          <p:cNvPr id="9" name="组合 8">
            <a:extLst>
              <a:ext uri="{FF2B5EF4-FFF2-40B4-BE49-F238E27FC236}">
                <a16:creationId xmlns:a16="http://schemas.microsoft.com/office/drawing/2014/main" id="{5330B727-B0EF-418D-AF0B-55890CB1F037}"/>
              </a:ext>
            </a:extLst>
          </p:cNvPr>
          <p:cNvGrpSpPr/>
          <p:nvPr/>
        </p:nvGrpSpPr>
        <p:grpSpPr>
          <a:xfrm>
            <a:off x="637317" y="1162856"/>
            <a:ext cx="5168100" cy="834273"/>
            <a:chOff x="514779" y="1121974"/>
            <a:chExt cx="3388176" cy="877354"/>
          </a:xfrm>
        </p:grpSpPr>
        <p:sp>
          <p:nvSpPr>
            <p:cNvPr id="10" name="矩形: 圆角 9">
              <a:extLst>
                <a:ext uri="{FF2B5EF4-FFF2-40B4-BE49-F238E27FC236}">
                  <a16:creationId xmlns:a16="http://schemas.microsoft.com/office/drawing/2014/main" id="{945836E2-3408-45F7-838A-24647394B0C5}"/>
                </a:ext>
              </a:extLst>
            </p:cNvPr>
            <p:cNvSpPr/>
            <p:nvPr/>
          </p:nvSpPr>
          <p:spPr bwMode="gray">
            <a:xfrm>
              <a:off x="514779" y="1121974"/>
              <a:ext cx="3388176" cy="877354"/>
            </a:xfrm>
            <a:prstGeom prst="round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484B78B6-5918-4528-A337-EAB122A5F7AD}"/>
                </a:ext>
              </a:extLst>
            </p:cNvPr>
            <p:cNvSpPr txBox="1"/>
            <p:nvPr/>
          </p:nvSpPr>
          <p:spPr bwMode="gray">
            <a:xfrm>
              <a:off x="745189" y="1121974"/>
              <a:ext cx="2927355" cy="841002"/>
            </a:xfrm>
            <a:prstGeom prst="rect">
              <a:avLst/>
            </a:prstGeom>
            <a:noFill/>
          </p:spPr>
          <p:txBody>
            <a:bodyPr wrap="square">
              <a:spAutoFit/>
            </a:bodyPr>
            <a:lstStyle/>
            <a:p>
              <a:pPr algn="ctr">
                <a:lnSpc>
                  <a:spcPct val="120000"/>
                </a:lnSpc>
              </a:pPr>
              <a:r>
                <a:rPr lang="zh-CN" altLang="en-US" sz="2000" b="1" dirty="0">
                  <a:latin typeface="微软雅黑" panose="020B0503020204020204" pitchFamily="34" charset="-122"/>
                  <a:ea typeface="微软雅黑" panose="020B0503020204020204" pitchFamily="34" charset="-122"/>
                </a:rPr>
                <a:t>目前全球唯一第三代</a:t>
              </a:r>
              <a:r>
                <a:rPr lang="en-US" altLang="zh-CN" sz="2000" b="1" dirty="0">
                  <a:latin typeface="微软雅黑" panose="020B0503020204020204" pitchFamily="34" charset="-122"/>
                  <a:ea typeface="微软雅黑" panose="020B0503020204020204" pitchFamily="34" charset="-122"/>
                </a:rPr>
                <a:t>ALK</a:t>
              </a:r>
              <a:r>
                <a:rPr lang="zh-CN" altLang="en-US" sz="2000" b="1" dirty="0">
                  <a:latin typeface="微软雅黑" panose="020B0503020204020204" pitchFamily="34" charset="-122"/>
                  <a:ea typeface="微软雅黑" panose="020B0503020204020204" pitchFamily="34" charset="-122"/>
                </a:rPr>
                <a:t>抑制剂，</a:t>
              </a:r>
              <a:endParaRPr lang="en-US" altLang="zh-CN" sz="2000" b="1" dirty="0">
                <a:latin typeface="微软雅黑" panose="020B0503020204020204" pitchFamily="34" charset="-122"/>
                <a:ea typeface="微软雅黑" panose="020B0503020204020204" pitchFamily="34" charset="-122"/>
              </a:endParaRPr>
            </a:p>
            <a:p>
              <a:pPr algn="ctr">
                <a:lnSpc>
                  <a:spcPct val="120000"/>
                </a:lnSpc>
              </a:pPr>
              <a:r>
                <a:rPr lang="zh-CN" altLang="en-US" sz="2000" b="1" dirty="0">
                  <a:latin typeface="微软雅黑" panose="020B0503020204020204" pitchFamily="34" charset="-122"/>
                  <a:ea typeface="微软雅黑" panose="020B0503020204020204" pitchFamily="34" charset="-122"/>
                </a:rPr>
                <a:t>具有显著临床疗效优势</a:t>
              </a:r>
            </a:p>
          </p:txBody>
        </p:sp>
      </p:grpSp>
      <p:sp>
        <p:nvSpPr>
          <p:cNvPr id="12" name="矩形 11">
            <a:extLst>
              <a:ext uri="{FF2B5EF4-FFF2-40B4-BE49-F238E27FC236}">
                <a16:creationId xmlns:a16="http://schemas.microsoft.com/office/drawing/2014/main" id="{BE157114-A3F2-46D0-97DD-D37E3778BD2C}"/>
              </a:ext>
            </a:extLst>
          </p:cNvPr>
          <p:cNvSpPr/>
          <p:nvPr/>
        </p:nvSpPr>
        <p:spPr bwMode="gray">
          <a:xfrm>
            <a:off x="637317" y="2106314"/>
            <a:ext cx="10993669" cy="2445777"/>
          </a:xfrm>
          <a:prstGeom prst="rect">
            <a:avLst/>
          </a:prstGeom>
          <a:solidFill>
            <a:schemeClr val="bg2">
              <a:lumMod val="20000"/>
              <a:lumOff val="80000"/>
            </a:schemeClr>
          </a:solidFill>
          <a:ln w="28575" cap="flat" cmpd="sng" algn="ctr">
            <a:solidFill>
              <a:srgbClr val="FFC00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690F3F12-086C-4424-9E1B-AACD0FEB124F}"/>
              </a:ext>
            </a:extLst>
          </p:cNvPr>
          <p:cNvSpPr txBox="1"/>
          <p:nvPr/>
        </p:nvSpPr>
        <p:spPr>
          <a:xfrm>
            <a:off x="443422" y="2899909"/>
            <a:ext cx="2401917" cy="1246495"/>
          </a:xfrm>
          <a:prstGeom prst="rect">
            <a:avLst/>
          </a:prstGeom>
          <a:noFill/>
        </p:spPr>
        <p:txBody>
          <a:bodyPr wrap="square" rtlCol="0">
            <a:spAutoFit/>
          </a:bodyPr>
          <a:lstStyle/>
          <a:p>
            <a:pPr algn="ctr" defTabSz="685800">
              <a:buClrTx/>
            </a:pPr>
            <a:r>
              <a:rPr lang="zh-CN" altLang="en-US" sz="2500" b="1" kern="1200" dirty="0">
                <a:latin typeface="微软雅黑" panose="020B0503020204020204" pitchFamily="34" charset="-122"/>
                <a:ea typeface="微软雅黑" panose="020B0503020204020204" pitchFamily="34" charset="-122"/>
              </a:rPr>
              <a:t>盐酸</a:t>
            </a:r>
            <a:endParaRPr lang="en-US" altLang="zh-CN" sz="2500" b="1" kern="1200" dirty="0">
              <a:latin typeface="微软雅黑" panose="020B0503020204020204" pitchFamily="34" charset="-122"/>
              <a:ea typeface="微软雅黑" panose="020B0503020204020204" pitchFamily="34" charset="-122"/>
            </a:endParaRPr>
          </a:p>
          <a:p>
            <a:pPr algn="ctr" defTabSz="685800">
              <a:buClrTx/>
            </a:pPr>
            <a:r>
              <a:rPr lang="zh-CN" altLang="en-US" sz="2500" b="1" kern="1200" dirty="0">
                <a:solidFill>
                  <a:srgbClr val="C00000"/>
                </a:solidFill>
                <a:latin typeface="微软雅黑" panose="020B0503020204020204" pitchFamily="34" charset="-122"/>
                <a:ea typeface="微软雅黑" panose="020B0503020204020204" pitchFamily="34" charset="-122"/>
              </a:rPr>
              <a:t>阿来替尼</a:t>
            </a:r>
            <a:endParaRPr lang="en-US" altLang="zh-CN" sz="2500" b="1" kern="1200" dirty="0">
              <a:solidFill>
                <a:srgbClr val="C00000"/>
              </a:solidFill>
              <a:latin typeface="微软雅黑" panose="020B0503020204020204" pitchFamily="34" charset="-122"/>
              <a:ea typeface="微软雅黑" panose="020B0503020204020204" pitchFamily="34" charset="-122"/>
            </a:endParaRPr>
          </a:p>
          <a:p>
            <a:pPr algn="ctr" defTabSz="685800">
              <a:buClrTx/>
            </a:pPr>
            <a:r>
              <a:rPr lang="zh-CN" altLang="en-US" sz="2500" b="1" kern="1200" dirty="0">
                <a:latin typeface="微软雅黑" panose="020B0503020204020204" pitchFamily="34" charset="-122"/>
                <a:ea typeface="微软雅黑" panose="020B0503020204020204" pitchFamily="34" charset="-122"/>
              </a:rPr>
              <a:t>胶囊</a:t>
            </a:r>
          </a:p>
        </p:txBody>
      </p:sp>
      <p:sp>
        <p:nvSpPr>
          <p:cNvPr id="14" name="文本框 13">
            <a:extLst>
              <a:ext uri="{FF2B5EF4-FFF2-40B4-BE49-F238E27FC236}">
                <a16:creationId xmlns:a16="http://schemas.microsoft.com/office/drawing/2014/main" id="{A4B12590-819D-4CA4-B764-9D64985A4AEC}"/>
              </a:ext>
            </a:extLst>
          </p:cNvPr>
          <p:cNvSpPr txBox="1"/>
          <p:nvPr/>
        </p:nvSpPr>
        <p:spPr>
          <a:xfrm>
            <a:off x="2939326" y="2444875"/>
            <a:ext cx="8597673" cy="658257"/>
          </a:xfrm>
          <a:prstGeom prst="rect">
            <a:avLst/>
          </a:prstGeom>
          <a:noFill/>
        </p:spPr>
        <p:txBody>
          <a:bodyPr wrap="square">
            <a:spAutoFit/>
          </a:bodyPr>
          <a:lstStyle/>
          <a:p>
            <a:pPr defTabSz="685800">
              <a:lnSpc>
                <a:spcPct val="120000"/>
              </a:lnSpc>
              <a:buClrTx/>
            </a:pPr>
            <a:r>
              <a:rPr lang="zh-CN" altLang="en-US"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同</a:t>
            </a:r>
            <a:r>
              <a:rPr lang="zh-CN" altLang="zh-CN"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适应症</a:t>
            </a:r>
            <a:r>
              <a:rPr lang="zh-CN" altLang="en-US" sz="1600" b="1" kern="1200" dirty="0">
                <a:latin typeface="微软雅黑" panose="020B0503020204020204" pitchFamily="34" charset="-122"/>
                <a:ea typeface="微软雅黑" panose="020B0503020204020204" pitchFamily="34" charset="-122"/>
                <a:cs typeface="Times New Roman" panose="02020603050405020304" pitchFamily="18" charset="0"/>
              </a:rPr>
              <a:t>：细分适应症</a:t>
            </a:r>
            <a:r>
              <a:rPr lang="en-US" altLang="zh-CN" sz="1600" b="1" kern="1200" dirty="0">
                <a:latin typeface="微软雅黑" panose="020B0503020204020204" pitchFamily="34" charset="-122"/>
                <a:ea typeface="微软雅黑" panose="020B0503020204020204" pitchFamily="34" charset="-122"/>
                <a:cs typeface="Times New Roman" panose="02020603050405020304" pitchFamily="18" charset="0"/>
              </a:rPr>
              <a:t>(ALK</a:t>
            </a:r>
            <a:r>
              <a:rPr lang="zh-CN" altLang="en-US" sz="1600" b="1" kern="1200" dirty="0">
                <a:latin typeface="微软雅黑" panose="020B0503020204020204" pitchFamily="34" charset="-122"/>
                <a:ea typeface="微软雅黑" panose="020B0503020204020204" pitchFamily="34" charset="-122"/>
                <a:cs typeface="Times New Roman" panose="02020603050405020304" pitchFamily="18" charset="0"/>
              </a:rPr>
              <a:t>阳性一线</a:t>
            </a:r>
            <a:r>
              <a:rPr lang="zh-CN" altLang="en-US" sz="1600" b="1" dirty="0">
                <a:latin typeface="微软雅黑" panose="020B0503020204020204" pitchFamily="34" charset="-122"/>
                <a:ea typeface="微软雅黑" panose="020B0503020204020204" pitchFamily="34" charset="-122"/>
                <a:cs typeface="Times New Roman" panose="02020603050405020304" pitchFamily="18" charset="0"/>
              </a:rPr>
              <a:t>及序贯治疗</a:t>
            </a:r>
            <a:r>
              <a:rPr lang="en-US" altLang="zh-CN" sz="1600" b="1"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200" dirty="0">
                <a:latin typeface="微软雅黑" panose="020B0503020204020204" pitchFamily="34" charset="-122"/>
                <a:ea typeface="微软雅黑" panose="020B0503020204020204" pitchFamily="34" charset="-122"/>
                <a:cs typeface="Times New Roman" panose="02020603050405020304" pitchFamily="18" charset="0"/>
              </a:rPr>
              <a:t>与洛拉替尼完全相同，用于</a:t>
            </a:r>
            <a:r>
              <a:rPr lang="en-US" altLang="zh-CN" sz="1600" b="1" kern="1200" dirty="0">
                <a:latin typeface="微软雅黑" panose="020B0503020204020204" pitchFamily="34" charset="-122"/>
                <a:ea typeface="微软雅黑" panose="020B0503020204020204" pitchFamily="34" charset="-122"/>
                <a:cs typeface="Times New Roman" panose="02020603050405020304" pitchFamily="18" charset="0"/>
              </a:rPr>
              <a:t>ALK</a:t>
            </a:r>
            <a:r>
              <a:rPr lang="zh-CN" altLang="en-US" sz="1600" b="1" kern="1200" dirty="0">
                <a:latin typeface="微软雅黑" panose="020B0503020204020204" pitchFamily="34" charset="-122"/>
                <a:ea typeface="微软雅黑" panose="020B0503020204020204" pitchFamily="34" charset="-122"/>
                <a:cs typeface="Times New Roman" panose="02020603050405020304" pitchFamily="18" charset="0"/>
              </a:rPr>
              <a:t>阳性局部晚期或转移性非小细胞肺癌患者的治疗</a:t>
            </a:r>
            <a:endParaRPr lang="zh-CN" altLang="en-US" sz="1600" b="1" kern="1200" dirty="0">
              <a:solidFill>
                <a:prstClr val="black"/>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A0A4C02B-593A-412E-AF5F-58C612D2A319}"/>
              </a:ext>
            </a:extLst>
          </p:cNvPr>
          <p:cNvSpPr txBox="1"/>
          <p:nvPr/>
        </p:nvSpPr>
        <p:spPr>
          <a:xfrm>
            <a:off x="2939326" y="3112036"/>
            <a:ext cx="6695558" cy="338554"/>
          </a:xfrm>
          <a:prstGeom prst="rect">
            <a:avLst/>
          </a:prstGeom>
          <a:noFill/>
        </p:spPr>
        <p:txBody>
          <a:bodyPr wrap="square">
            <a:spAutoFit/>
          </a:bodyPr>
          <a:lstStyle/>
          <a:p>
            <a:pPr defTabSz="685800">
              <a:buClrTx/>
            </a:pPr>
            <a:r>
              <a:rPr lang="zh-CN" altLang="zh-CN"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临床应用最广泛</a:t>
            </a:r>
            <a:r>
              <a:rPr lang="zh-CN" altLang="en-US" sz="1600" b="1"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销量和销售额为</a:t>
            </a:r>
            <a:r>
              <a:rPr lang="en-US" altLang="zh-CN"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ALK</a:t>
            </a:r>
            <a:r>
              <a:rPr lang="zh-CN" altLang="en-US"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抑制剂中最高</a:t>
            </a:r>
            <a:endParaRPr lang="zh-CN" altLang="en-US" sz="1600" b="1" kern="1200" dirty="0">
              <a:solidFill>
                <a:prstClr val="black"/>
              </a:solidFill>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id="{78313FEB-4171-4CF2-91D8-5F03D770B80D}"/>
              </a:ext>
            </a:extLst>
          </p:cNvPr>
          <p:cNvSpPr/>
          <p:nvPr/>
        </p:nvSpPr>
        <p:spPr bwMode="gray">
          <a:xfrm>
            <a:off x="2638263" y="3551592"/>
            <a:ext cx="310006" cy="314194"/>
          </a:xfrm>
          <a:prstGeom prst="ellipse">
            <a:avLst/>
          </a:prstGeom>
          <a:solidFill>
            <a:srgbClr val="0070C0"/>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sz="2000" b="1" dirty="0">
                <a:solidFill>
                  <a:prstClr val="white"/>
                </a:solidFill>
                <a:latin typeface="微软雅黑" panose="020B0503020204020204" pitchFamily="34" charset="-122"/>
                <a:ea typeface="微软雅黑" panose="020B0503020204020204" pitchFamily="34" charset="-122"/>
              </a:rPr>
              <a:t>3</a:t>
            </a:r>
            <a:endParaRPr lang="zh-CN" altLang="en-US" sz="2000" b="1" kern="1200" dirty="0">
              <a:solidFill>
                <a:prstClr val="white"/>
              </a:solidFill>
              <a:latin typeface="微软雅黑" panose="020B0503020204020204" pitchFamily="34" charset="-122"/>
              <a:ea typeface="微软雅黑" panose="020B0503020204020204" pitchFamily="34" charset="-122"/>
            </a:endParaRPr>
          </a:p>
        </p:txBody>
      </p:sp>
      <p:sp>
        <p:nvSpPr>
          <p:cNvPr id="17" name="椭圆 16">
            <a:extLst>
              <a:ext uri="{FF2B5EF4-FFF2-40B4-BE49-F238E27FC236}">
                <a16:creationId xmlns:a16="http://schemas.microsoft.com/office/drawing/2014/main" id="{EBE1D771-478D-4C33-8985-C733E9EF3C4E}"/>
              </a:ext>
            </a:extLst>
          </p:cNvPr>
          <p:cNvSpPr/>
          <p:nvPr/>
        </p:nvSpPr>
        <p:spPr bwMode="gray">
          <a:xfrm>
            <a:off x="2638263" y="3109099"/>
            <a:ext cx="310006" cy="336013"/>
          </a:xfrm>
          <a:prstGeom prst="ellipse">
            <a:avLst/>
          </a:prstGeom>
          <a:solidFill>
            <a:srgbClr val="0070C0"/>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sz="2000" b="1" dirty="0">
                <a:solidFill>
                  <a:prstClr val="white"/>
                </a:solidFill>
                <a:latin typeface="微软雅黑" panose="020B0503020204020204" pitchFamily="34" charset="-122"/>
                <a:ea typeface="微软雅黑" panose="020B0503020204020204" pitchFamily="34" charset="-122"/>
              </a:rPr>
              <a:t>2</a:t>
            </a:r>
            <a:endParaRPr lang="zh-CN" altLang="en-US" sz="2000" b="1" kern="1200" dirty="0">
              <a:solidFill>
                <a:prstClr val="white"/>
              </a:solidFill>
              <a:latin typeface="微软雅黑" panose="020B0503020204020204" pitchFamily="34" charset="-122"/>
              <a:ea typeface="微软雅黑" panose="020B0503020204020204" pitchFamily="34" charset="-122"/>
            </a:endParaRPr>
          </a:p>
        </p:txBody>
      </p:sp>
      <p:sp>
        <p:nvSpPr>
          <p:cNvPr id="18" name="椭圆 17">
            <a:extLst>
              <a:ext uri="{FF2B5EF4-FFF2-40B4-BE49-F238E27FC236}">
                <a16:creationId xmlns:a16="http://schemas.microsoft.com/office/drawing/2014/main" id="{9192949E-AD22-4724-BD25-D64C9DE031FC}"/>
              </a:ext>
            </a:extLst>
          </p:cNvPr>
          <p:cNvSpPr/>
          <p:nvPr/>
        </p:nvSpPr>
        <p:spPr bwMode="gray">
          <a:xfrm>
            <a:off x="2638263" y="2529822"/>
            <a:ext cx="310006" cy="293151"/>
          </a:xfrm>
          <a:prstGeom prst="ellipse">
            <a:avLst/>
          </a:prstGeom>
          <a:solidFill>
            <a:srgbClr val="0070C0"/>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sz="2000" b="1" kern="1200" dirty="0">
                <a:solidFill>
                  <a:prstClr val="white"/>
                </a:solidFill>
                <a:latin typeface="微软雅黑" panose="020B0503020204020204" pitchFamily="34" charset="-122"/>
                <a:ea typeface="微软雅黑" panose="020B0503020204020204" pitchFamily="34" charset="-122"/>
              </a:rPr>
              <a:t>1</a:t>
            </a:r>
            <a:endParaRPr lang="zh-CN" altLang="en-US" sz="2000" b="1" kern="1200" dirty="0">
              <a:solidFill>
                <a:prstClr val="white"/>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3A466C80-CF16-46F2-9ED3-90346CA4D491}"/>
              </a:ext>
            </a:extLst>
          </p:cNvPr>
          <p:cNvSpPr txBox="1"/>
          <p:nvPr/>
        </p:nvSpPr>
        <p:spPr bwMode="gray">
          <a:xfrm>
            <a:off x="2939326" y="3500286"/>
            <a:ext cx="8652091" cy="584775"/>
          </a:xfrm>
          <a:prstGeom prst="rect">
            <a:avLst/>
          </a:prstGeom>
          <a:noFill/>
        </p:spPr>
        <p:txBody>
          <a:bodyPr wrap="square">
            <a:spAutoFit/>
          </a:bodyPr>
          <a:lstStyle/>
          <a:p>
            <a:r>
              <a:rPr lang="zh-CN" altLang="en-US"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同等的指南推荐地位</a:t>
            </a:r>
            <a:r>
              <a:rPr lang="zh-CN" altLang="en-US" sz="1600" b="1" kern="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2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目录内唯一</a:t>
            </a:r>
            <a:r>
              <a:rPr lang="zh-CN" altLang="en-US"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与洛拉替尼获得权威</a:t>
            </a:r>
            <a:r>
              <a:rPr lang="en-US" altLang="zh-CN"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NCCN</a:t>
            </a:r>
            <a:r>
              <a:rPr lang="zh-CN" altLang="en-US"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指南同等级推荐的</a:t>
            </a:r>
            <a:r>
              <a:rPr lang="en-US" altLang="zh-CN"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ALK</a:t>
            </a:r>
            <a:r>
              <a:rPr lang="zh-CN" altLang="en-US" sz="1600" b="1" kern="12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抑制剂，其他为次级推荐或无推荐</a:t>
            </a:r>
            <a:endParaRPr lang="zh-CN" altLang="en-US" sz="1600"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F61A7D3F-727C-4CA4-989B-86AE7313E165}"/>
              </a:ext>
            </a:extLst>
          </p:cNvPr>
          <p:cNvSpPr txBox="1"/>
          <p:nvPr/>
        </p:nvSpPr>
        <p:spPr bwMode="gray">
          <a:xfrm>
            <a:off x="702924" y="2472682"/>
            <a:ext cx="2020900" cy="430887"/>
          </a:xfrm>
          <a:prstGeom prst="rect">
            <a:avLst/>
          </a:prstGeom>
          <a:noFill/>
        </p:spPr>
        <p:txBody>
          <a:bodyPr wrap="square">
            <a:spAutoFit/>
          </a:bodyPr>
          <a:lstStyle/>
          <a:p>
            <a:pPr algn="ctr" defTabSz="685800">
              <a:spcAft>
                <a:spcPts val="1200"/>
              </a:spcAft>
              <a:buClrTx/>
            </a:pPr>
            <a:r>
              <a:rPr lang="zh-CN" altLang="en-US" sz="2100" b="1" kern="1200" dirty="0">
                <a:solidFill>
                  <a:prstClr val="black"/>
                </a:solidFill>
                <a:latin typeface="微软雅黑" panose="020B0503020204020204" pitchFamily="34" charset="-122"/>
                <a:ea typeface="微软雅黑" panose="020B0503020204020204" pitchFamily="34" charset="-122"/>
              </a:rPr>
              <a:t>建议参照药品：</a:t>
            </a:r>
            <a:endParaRPr lang="en-US" altLang="zh-CN" sz="2100" b="1" kern="1200" dirty="0">
              <a:solidFill>
                <a:prstClr val="black"/>
              </a:solidFill>
              <a:latin typeface="微软雅黑" panose="020B0503020204020204" pitchFamily="34" charset="-122"/>
              <a:ea typeface="微软雅黑" panose="020B0503020204020204" pitchFamily="34" charset="-122"/>
            </a:endParaRPr>
          </a:p>
        </p:txBody>
      </p:sp>
      <p:sp>
        <p:nvSpPr>
          <p:cNvPr id="21" name="Rectangle: Top Corners Rounded 158">
            <a:extLst>
              <a:ext uri="{FF2B5EF4-FFF2-40B4-BE49-F238E27FC236}">
                <a16:creationId xmlns:a16="http://schemas.microsoft.com/office/drawing/2014/main" id="{754C41D0-A589-4162-B0EE-8FBB97E068F7}"/>
              </a:ext>
            </a:extLst>
          </p:cNvPr>
          <p:cNvSpPr/>
          <p:nvPr/>
        </p:nvSpPr>
        <p:spPr>
          <a:xfrm rot="10800000">
            <a:off x="10240200" y="-4064"/>
            <a:ext cx="1947037" cy="668927"/>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2" name="文本框 21">
            <a:extLst>
              <a:ext uri="{FF2B5EF4-FFF2-40B4-BE49-F238E27FC236}">
                <a16:creationId xmlns:a16="http://schemas.microsoft.com/office/drawing/2014/main" id="{A298832B-D423-4256-807B-731EFE4BBBCE}"/>
              </a:ext>
            </a:extLst>
          </p:cNvPr>
          <p:cNvSpPr txBox="1"/>
          <p:nvPr/>
        </p:nvSpPr>
        <p:spPr bwMode="gray">
          <a:xfrm>
            <a:off x="10435514" y="81481"/>
            <a:ext cx="1615781" cy="480006"/>
          </a:xfrm>
          <a:prstGeom prst="rect">
            <a:avLst/>
          </a:prstGeom>
          <a:noFill/>
        </p:spPr>
        <p:txBody>
          <a:bodyPr wrap="square">
            <a:spAutoFit/>
          </a:bodyPr>
          <a:lstStyle/>
          <a:p>
            <a:pPr>
              <a:lnSpc>
                <a:spcPct val="90000"/>
              </a:lnSpc>
              <a:spcBef>
                <a:spcPts val="1000"/>
              </a:spcBef>
            </a:pPr>
            <a:r>
              <a:rPr lang="zh-CN" altLang="en-US" sz="2799" b="1" dirty="0">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rPr>
              <a:t>基本信息</a:t>
            </a:r>
          </a:p>
        </p:txBody>
      </p:sp>
      <p:sp>
        <p:nvSpPr>
          <p:cNvPr id="23" name="文本框 22">
            <a:extLst>
              <a:ext uri="{FF2B5EF4-FFF2-40B4-BE49-F238E27FC236}">
                <a16:creationId xmlns:a16="http://schemas.microsoft.com/office/drawing/2014/main" id="{4B95D4C5-66E6-4414-90FF-CF8FE661DAAC}"/>
              </a:ext>
            </a:extLst>
          </p:cNvPr>
          <p:cNvSpPr txBox="1"/>
          <p:nvPr/>
        </p:nvSpPr>
        <p:spPr bwMode="gray">
          <a:xfrm>
            <a:off x="898563" y="4184549"/>
            <a:ext cx="1832181" cy="208146"/>
          </a:xfrm>
          <a:prstGeom prst="rect">
            <a:avLst/>
          </a:prstGeom>
        </p:spPr>
        <p:txBody>
          <a:bodyPr wrap="square" lIns="45720" tIns="45720" rIns="45720" bIns="45720" rtlCol="0">
            <a:noAutofit/>
          </a:bodyPr>
          <a:lstStyle/>
          <a:p>
            <a:pPr algn="l">
              <a:lnSpc>
                <a:spcPct val="90000"/>
              </a:lnSpc>
              <a:spcBef>
                <a:spcPts val="1000"/>
              </a:spcBef>
            </a:pPr>
            <a:r>
              <a:rPr lang="zh-CN" altLang="en-US" sz="1500" dirty="0">
                <a:latin typeface="微软雅黑" panose="020B0503020204020204" pitchFamily="34" charset="-122"/>
                <a:ea typeface="微软雅黑" panose="020B0503020204020204" pitchFamily="34" charset="-122"/>
              </a:rPr>
              <a:t>（医保目录内）</a:t>
            </a:r>
          </a:p>
        </p:txBody>
      </p:sp>
      <p:sp>
        <p:nvSpPr>
          <p:cNvPr id="24" name="椭圆 23">
            <a:extLst>
              <a:ext uri="{FF2B5EF4-FFF2-40B4-BE49-F238E27FC236}">
                <a16:creationId xmlns:a16="http://schemas.microsoft.com/office/drawing/2014/main" id="{17B14A5A-2335-42CC-BC85-1F2287CFD7DD}"/>
              </a:ext>
            </a:extLst>
          </p:cNvPr>
          <p:cNvSpPr/>
          <p:nvPr/>
        </p:nvSpPr>
        <p:spPr bwMode="gray">
          <a:xfrm>
            <a:off x="2620048" y="4152990"/>
            <a:ext cx="310006" cy="314194"/>
          </a:xfrm>
          <a:prstGeom prst="ellipse">
            <a:avLst/>
          </a:prstGeom>
          <a:solidFill>
            <a:srgbClr val="0070C0"/>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sz="2000" b="1" dirty="0">
                <a:solidFill>
                  <a:prstClr val="white"/>
                </a:solidFill>
                <a:latin typeface="微软雅黑" panose="020B0503020204020204" pitchFamily="34" charset="-122"/>
                <a:ea typeface="微软雅黑" panose="020B0503020204020204" pitchFamily="34" charset="-122"/>
              </a:rPr>
              <a:t>4</a:t>
            </a:r>
            <a:endParaRPr lang="zh-CN" altLang="en-US" sz="2000" b="1" kern="1200" dirty="0">
              <a:solidFill>
                <a:prstClr val="white"/>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82D6F530-9F40-4EB7-BB9D-62FAE391CA58}"/>
              </a:ext>
            </a:extLst>
          </p:cNvPr>
          <p:cNvSpPr txBox="1"/>
          <p:nvPr/>
        </p:nvSpPr>
        <p:spPr>
          <a:xfrm>
            <a:off x="2939326" y="4137698"/>
            <a:ext cx="8615557" cy="338554"/>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其他</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国家</a:t>
            </a:r>
            <a:r>
              <a:rPr lang="zh-CN" altLang="en-US" sz="16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也将阿来替尼作为医保参照药品</a:t>
            </a:r>
            <a:r>
              <a:rPr kumimoji="0" lang="zh-CN" altLang="en-US" sz="1600" b="1" i="0" u="none" strike="noStrike" kern="12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：德国、英国、加拿大、澳大利亚等国家</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0CD1D900-9F6E-4906-B3B3-88AA9BABF67D}"/>
              </a:ext>
            </a:extLst>
          </p:cNvPr>
          <p:cNvSpPr txBox="1"/>
          <p:nvPr/>
        </p:nvSpPr>
        <p:spPr bwMode="gray">
          <a:xfrm>
            <a:off x="2620048" y="2157833"/>
            <a:ext cx="2730139" cy="430887"/>
          </a:xfrm>
          <a:prstGeom prst="rect">
            <a:avLst/>
          </a:prstGeom>
        </p:spPr>
        <p:txBody>
          <a:bodyPr wrap="square" lIns="45720" tIns="45720" rIns="45720" bIns="45720" rtlCol="0">
            <a:noAutofit/>
          </a:bodyPr>
          <a:lstStyle/>
          <a:p>
            <a:pPr algn="l">
              <a:lnSpc>
                <a:spcPct val="90000"/>
              </a:lnSpc>
              <a:spcBef>
                <a:spcPts val="1000"/>
              </a:spcBef>
            </a:pPr>
            <a:r>
              <a:rPr lang="zh-CN" altLang="en-US" sz="1600" dirty="0">
                <a:latin typeface="微软雅黑" panose="020B0503020204020204" pitchFamily="34" charset="-122"/>
                <a:ea typeface="微软雅黑" panose="020B0503020204020204" pitchFamily="34" charset="-122"/>
              </a:rPr>
              <a:t>参照药品选择理由：</a:t>
            </a:r>
          </a:p>
        </p:txBody>
      </p:sp>
    </p:spTree>
    <p:extLst>
      <p:ext uri="{BB962C8B-B14F-4D97-AF65-F5344CB8AC3E}">
        <p14:creationId xmlns:p14="http://schemas.microsoft.com/office/powerpoint/2010/main" val="3141260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59E3EF7-4B2B-481B-B001-66B7ACDBFF0F}"/>
              </a:ext>
            </a:extLst>
          </p:cNvPr>
          <p:cNvSpPr txBox="1"/>
          <p:nvPr/>
        </p:nvSpPr>
        <p:spPr bwMode="gray">
          <a:xfrm>
            <a:off x="596662" y="2656046"/>
            <a:ext cx="6145796" cy="1072890"/>
          </a:xfrm>
          <a:prstGeom prst="rect">
            <a:avLst/>
          </a:prstGeom>
          <a:solidFill>
            <a:schemeClr val="bg1"/>
          </a:solidFill>
        </p:spPr>
        <p:txBody>
          <a:bodyPr wrap="square" lIns="45720" tIns="45720" rIns="45720" bIns="45720" rtlCol="0" anchor="t">
            <a:noAutofit/>
          </a:bodyPr>
          <a:lstStyle/>
          <a:p>
            <a:pPr marL="342900" indent="-342900">
              <a:lnSpc>
                <a:spcPct val="120000"/>
              </a:lnSpc>
              <a:buFont typeface="Arial" panose="020B0604020202020204" pitchFamily="34" charset="0"/>
              <a:buChar char="•"/>
            </a:pPr>
            <a:r>
              <a:rPr lang="zh-CN" altLang="en-US" sz="2100" dirty="0">
                <a:latin typeface="微软雅黑" panose="020B0503020204020204" pitchFamily="34" charset="-122"/>
                <a:ea typeface="微软雅黑" panose="020B0503020204020204" pitchFamily="34" charset="-122"/>
              </a:rPr>
              <a:t>基线有可测量脑转移患者</a:t>
            </a:r>
            <a:endParaRPr lang="en-US" altLang="zh-CN" sz="2100" dirty="0">
              <a:latin typeface="微软雅黑" panose="020B0503020204020204" pitchFamily="34" charset="-122"/>
              <a:ea typeface="微软雅黑" panose="020B0503020204020204" pitchFamily="34" charset="-122"/>
            </a:endParaRPr>
          </a:p>
          <a:p>
            <a:pPr>
              <a:lnSpc>
                <a:spcPct val="120000"/>
              </a:lnSpc>
            </a:pPr>
            <a:r>
              <a:rPr lang="en-US" altLang="zh-CN" sz="2100" b="1" dirty="0">
                <a:solidFill>
                  <a:srgbClr val="1473A1"/>
                </a:solidFill>
                <a:latin typeface="微软雅黑" panose="020B0503020204020204" pitchFamily="34" charset="-122"/>
                <a:ea typeface="微软雅黑" panose="020B0503020204020204" pitchFamily="34" charset="-122"/>
              </a:rPr>
              <a:t>    </a:t>
            </a:r>
            <a:r>
              <a:rPr lang="zh-CN" altLang="en-US" sz="2100" b="1" dirty="0">
                <a:solidFill>
                  <a:srgbClr val="0047BB"/>
                </a:solidFill>
                <a:latin typeface="微软雅黑" panose="020B0503020204020204" pitchFamily="34" charset="-122"/>
                <a:ea typeface="微软雅黑" panose="020B0503020204020204" pitchFamily="34" charset="-122"/>
              </a:rPr>
              <a:t>颅内完全缓解率</a:t>
            </a:r>
            <a:r>
              <a:rPr lang="en-US" altLang="zh-CN" sz="2100" b="1" dirty="0">
                <a:solidFill>
                  <a:srgbClr val="0047BB"/>
                </a:solidFill>
                <a:latin typeface="微软雅黑" panose="020B0503020204020204" pitchFamily="34" charset="-122"/>
                <a:ea typeface="微软雅黑" panose="020B0503020204020204" pitchFamily="34" charset="-122"/>
              </a:rPr>
              <a:t>72.2%</a:t>
            </a:r>
            <a:r>
              <a:rPr lang="en-US" altLang="zh-CN" sz="2100" baseline="30000" dirty="0">
                <a:latin typeface="微软雅黑" panose="020B0503020204020204" pitchFamily="34" charset="-122"/>
                <a:ea typeface="微软雅黑" panose="020B0503020204020204" pitchFamily="34" charset="-122"/>
              </a:rPr>
              <a:t>14</a:t>
            </a:r>
            <a:r>
              <a:rPr lang="zh-CN" altLang="en-US" sz="2100" b="1" dirty="0">
                <a:solidFill>
                  <a:srgbClr val="1473A1"/>
                </a:solidFill>
                <a:latin typeface="微软雅黑" panose="020B0503020204020204" pitchFamily="34" charset="-122"/>
                <a:ea typeface="微软雅黑" panose="020B0503020204020204" pitchFamily="34" charset="-122"/>
              </a:rPr>
              <a:t> </a:t>
            </a:r>
            <a:r>
              <a:rPr lang="en-US" altLang="zh-CN" sz="2100" dirty="0">
                <a:latin typeface="微软雅黑" panose="020B0503020204020204" pitchFamily="34" charset="-122"/>
                <a:ea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rPr>
              <a:t>阿来替尼</a:t>
            </a:r>
            <a:r>
              <a:rPr lang="en-US" altLang="zh-CN" sz="2100" dirty="0">
                <a:latin typeface="微软雅黑" panose="020B0503020204020204" pitchFamily="34" charset="-122"/>
                <a:ea typeface="微软雅黑" panose="020B0503020204020204" pitchFamily="34" charset="-122"/>
              </a:rPr>
              <a:t>33.3% </a:t>
            </a:r>
            <a:r>
              <a:rPr lang="en-US" altLang="zh-CN" sz="1200" dirty="0">
                <a:latin typeface="微软雅黑" panose="020B0503020204020204" pitchFamily="34" charset="-122"/>
                <a:ea typeface="微软雅黑" panose="020B0503020204020204" pitchFamily="34" charset="-122"/>
              </a:rPr>
              <a:t>ALEX</a:t>
            </a:r>
            <a:r>
              <a:rPr lang="zh-CN" altLang="en-US" sz="1200" dirty="0">
                <a:latin typeface="微软雅黑" panose="020B0503020204020204" pitchFamily="34" charset="-122"/>
                <a:ea typeface="微软雅黑" panose="020B0503020204020204" pitchFamily="34" charset="-122"/>
              </a:rPr>
              <a:t>研究</a:t>
            </a:r>
            <a:r>
              <a:rPr lang="en-US" altLang="zh-CN" sz="1200" baseline="30000" dirty="0">
                <a:latin typeface="微软雅黑" panose="020B0503020204020204" pitchFamily="34" charset="-122"/>
                <a:ea typeface="微软雅黑" panose="020B0503020204020204" pitchFamily="34" charset="-122"/>
              </a:rPr>
              <a:t>2</a:t>
            </a:r>
            <a:r>
              <a:rPr lang="zh-CN" altLang="en-US" sz="2100" dirty="0">
                <a:latin typeface="微软雅黑" panose="020B0503020204020204" pitchFamily="34" charset="-122"/>
                <a:ea typeface="微软雅黑" panose="020B0503020204020204" pitchFamily="34" charset="-122"/>
              </a:rPr>
              <a:t>）</a:t>
            </a:r>
            <a:endParaRPr lang="en-US" altLang="zh-CN" sz="2100"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E87383B7-5706-4D17-932A-6B51770F2281}"/>
              </a:ext>
            </a:extLst>
          </p:cNvPr>
          <p:cNvSpPr txBox="1">
            <a:spLocks/>
          </p:cNvSpPr>
          <p:nvPr/>
        </p:nvSpPr>
        <p:spPr bwMode="gray">
          <a:xfrm>
            <a:off x="449131" y="608838"/>
            <a:ext cx="11292840" cy="48522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2.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有效性（</a:t>
            </a:r>
            <a:r>
              <a:rPr lang="en-US" altLang="zh-CN" sz="2800" b="1" dirty="0">
                <a:latin typeface="微软雅黑" panose="020B0503020204020204" pitchFamily="34" charset="-122"/>
                <a:ea typeface="微软雅黑" panose="020B0503020204020204" pitchFamily="34" charset="-122"/>
              </a:rPr>
              <a:t>1/2</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满足患者对于脑转移和耐药的临床需求</a:t>
            </a:r>
          </a:p>
        </p:txBody>
      </p:sp>
      <p:sp>
        <p:nvSpPr>
          <p:cNvPr id="5" name="文本框 4">
            <a:extLst>
              <a:ext uri="{FF2B5EF4-FFF2-40B4-BE49-F238E27FC236}">
                <a16:creationId xmlns:a16="http://schemas.microsoft.com/office/drawing/2014/main" id="{FFE2FE86-1685-4244-BD2E-E2046D0C3EFA}"/>
              </a:ext>
            </a:extLst>
          </p:cNvPr>
          <p:cNvSpPr txBox="1"/>
          <p:nvPr/>
        </p:nvSpPr>
        <p:spPr bwMode="gray">
          <a:xfrm>
            <a:off x="576496" y="3571404"/>
            <a:ext cx="5372883" cy="835037"/>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2100" dirty="0">
                <a:latin typeface="微软雅黑" panose="020B0503020204020204" pitchFamily="34" charset="-122"/>
                <a:ea typeface="微软雅黑" panose="020B0503020204020204" pitchFamily="34" charset="-122"/>
              </a:rPr>
              <a:t>基线无脑转移患者</a:t>
            </a:r>
            <a:endParaRPr lang="en-US" altLang="zh-CN" sz="2100" dirty="0">
              <a:latin typeface="微软雅黑" panose="020B0503020204020204" pitchFamily="34" charset="-122"/>
              <a:ea typeface="微软雅黑" panose="020B0503020204020204" pitchFamily="34" charset="-122"/>
            </a:endParaRPr>
          </a:p>
          <a:p>
            <a:pPr>
              <a:lnSpc>
                <a:spcPct val="120000"/>
              </a:lnSpc>
            </a:pPr>
            <a:r>
              <a:rPr lang="en-US" altLang="zh-CN" sz="2100" b="1" dirty="0">
                <a:solidFill>
                  <a:srgbClr val="1473A1"/>
                </a:solidFill>
                <a:latin typeface="微软雅黑" panose="020B0503020204020204" pitchFamily="34" charset="-122"/>
                <a:ea typeface="微软雅黑" panose="020B0503020204020204" pitchFamily="34" charset="-122"/>
              </a:rPr>
              <a:t>    </a:t>
            </a:r>
            <a:r>
              <a:rPr lang="en-US" altLang="zh-CN" sz="2100" b="1" dirty="0">
                <a:solidFill>
                  <a:srgbClr val="0047BB"/>
                </a:solidFill>
                <a:latin typeface="微软雅黑" panose="020B0503020204020204" pitchFamily="34" charset="-122"/>
                <a:ea typeface="微软雅黑" panose="020B0503020204020204" pitchFamily="34" charset="-122"/>
              </a:rPr>
              <a:t>3</a:t>
            </a:r>
            <a:r>
              <a:rPr lang="zh-CN" altLang="en-US" sz="2100" b="1" dirty="0">
                <a:solidFill>
                  <a:srgbClr val="0047BB"/>
                </a:solidFill>
                <a:latin typeface="微软雅黑" panose="020B0503020204020204" pitchFamily="34" charset="-122"/>
                <a:ea typeface="微软雅黑" panose="020B0503020204020204" pitchFamily="34" charset="-122"/>
              </a:rPr>
              <a:t>年无颅内进展率</a:t>
            </a:r>
            <a:r>
              <a:rPr lang="en-US" altLang="zh-CN" sz="2100" b="1" dirty="0">
                <a:solidFill>
                  <a:srgbClr val="0047BB"/>
                </a:solidFill>
                <a:latin typeface="微软雅黑" panose="020B0503020204020204" pitchFamily="34" charset="-122"/>
                <a:ea typeface="微软雅黑" panose="020B0503020204020204" pitchFamily="34" charset="-122"/>
              </a:rPr>
              <a:t>99.1%</a:t>
            </a:r>
            <a:r>
              <a:rPr lang="en-US" altLang="zh-CN" sz="2100" baseline="30000" dirty="0">
                <a:latin typeface="微软雅黑" panose="020B0503020204020204" pitchFamily="34" charset="-122"/>
                <a:ea typeface="微软雅黑" panose="020B0503020204020204" pitchFamily="34" charset="-122"/>
              </a:rPr>
              <a:t>14</a:t>
            </a:r>
            <a:endParaRPr lang="en-US" altLang="zh-CN" sz="2100"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1D151D30-FD78-441D-9B5D-97DE71BDA75F}"/>
              </a:ext>
            </a:extLst>
          </p:cNvPr>
          <p:cNvSpPr/>
          <p:nvPr/>
        </p:nvSpPr>
        <p:spPr bwMode="gray">
          <a:xfrm>
            <a:off x="582385" y="1228946"/>
            <a:ext cx="6073596" cy="704922"/>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颅内疗效卓越，有效遏制脑转移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4ABD75C9-5021-49CC-955B-648ACF6B39EA}"/>
              </a:ext>
            </a:extLst>
          </p:cNvPr>
          <p:cNvSpPr txBox="1"/>
          <p:nvPr/>
        </p:nvSpPr>
        <p:spPr bwMode="gray">
          <a:xfrm>
            <a:off x="620884" y="2074404"/>
            <a:ext cx="6422591" cy="464166"/>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2100" dirty="0">
                <a:latin typeface="微软雅黑" panose="020B0503020204020204" pitchFamily="34" charset="-122"/>
                <a:ea typeface="微软雅黑" panose="020B0503020204020204" pitchFamily="34" charset="-122"/>
              </a:rPr>
              <a:t>所有</a:t>
            </a:r>
            <a:r>
              <a:rPr lang="en-US" altLang="zh-CN" sz="2100" dirty="0">
                <a:latin typeface="微软雅黑" panose="020B0503020204020204" pitchFamily="34" charset="-122"/>
                <a:ea typeface="微软雅黑" panose="020B0503020204020204" pitchFamily="34" charset="-122"/>
              </a:rPr>
              <a:t>ALK</a:t>
            </a:r>
            <a:r>
              <a:rPr lang="zh-CN" altLang="en-US" sz="2100" dirty="0">
                <a:latin typeface="微软雅黑" panose="020B0503020204020204" pitchFamily="34" charset="-122"/>
                <a:ea typeface="微软雅黑" panose="020B0503020204020204" pitchFamily="34" charset="-122"/>
              </a:rPr>
              <a:t>阳性患者，</a:t>
            </a:r>
            <a:r>
              <a:rPr lang="zh-CN" altLang="en-US" sz="2100" b="1" dirty="0">
                <a:solidFill>
                  <a:srgbClr val="0047BB"/>
                </a:solidFill>
                <a:latin typeface="微软雅黑" panose="020B0503020204020204" pitchFamily="34" charset="-122"/>
                <a:ea typeface="微软雅黑" panose="020B0503020204020204" pitchFamily="34" charset="-122"/>
              </a:rPr>
              <a:t>颅内进展风险降低≥</a:t>
            </a:r>
            <a:r>
              <a:rPr lang="en-US" altLang="zh-CN" sz="2100" b="1" dirty="0">
                <a:solidFill>
                  <a:srgbClr val="0047BB"/>
                </a:solidFill>
                <a:latin typeface="微软雅黑" panose="020B0503020204020204" pitchFamily="34" charset="-122"/>
                <a:ea typeface="微软雅黑" panose="020B0503020204020204" pitchFamily="34" charset="-122"/>
              </a:rPr>
              <a:t>90%</a:t>
            </a:r>
            <a:r>
              <a:rPr lang="en-US" altLang="zh-CN" sz="2100" baseline="30000" dirty="0">
                <a:latin typeface="微软雅黑" panose="020B0503020204020204" pitchFamily="34" charset="-122"/>
                <a:ea typeface="微软雅黑" panose="020B0503020204020204" pitchFamily="34" charset="-122"/>
              </a:rPr>
              <a:t>14</a:t>
            </a:r>
          </a:p>
        </p:txBody>
      </p:sp>
      <p:sp>
        <p:nvSpPr>
          <p:cNvPr id="8" name="流程图: 接点 7">
            <a:extLst>
              <a:ext uri="{FF2B5EF4-FFF2-40B4-BE49-F238E27FC236}">
                <a16:creationId xmlns:a16="http://schemas.microsoft.com/office/drawing/2014/main" id="{7BC3516E-F289-4296-8C98-9C6F9AD689F7}"/>
              </a:ext>
            </a:extLst>
          </p:cNvPr>
          <p:cNvSpPr/>
          <p:nvPr/>
        </p:nvSpPr>
        <p:spPr bwMode="gray">
          <a:xfrm>
            <a:off x="548685" y="3622617"/>
            <a:ext cx="350679" cy="355679"/>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defTabSz="914126" fontAlgn="base">
              <a:lnSpc>
                <a:spcPct val="90000"/>
              </a:lnSpc>
              <a:spcAft>
                <a:spcPct val="0"/>
              </a:spcAft>
              <a:buClr>
                <a:srgbClr val="0095FF"/>
              </a:buClr>
              <a:buSzPct val="90000"/>
            </a:pPr>
            <a:r>
              <a:rPr lang="en-US" altLang="zh-CN" sz="1799" b="1" dirty="0">
                <a:solidFill>
                  <a:schemeClr val="accent2">
                    <a:lumMod val="75000"/>
                  </a:schemeClr>
                </a:solidFill>
                <a:latin typeface="微软雅黑" panose="020B0503020204020204" pitchFamily="34" charset="-122"/>
                <a:ea typeface="微软雅黑" panose="020B0503020204020204" pitchFamily="34" charset="-122"/>
              </a:rPr>
              <a:t>3</a:t>
            </a:r>
            <a:endParaRPr lang="zh-CN" altLang="en-US" sz="1799"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9" name="流程图: 接点 8">
            <a:extLst>
              <a:ext uri="{FF2B5EF4-FFF2-40B4-BE49-F238E27FC236}">
                <a16:creationId xmlns:a16="http://schemas.microsoft.com/office/drawing/2014/main" id="{5E8A4A96-DD8E-459D-870E-2BD5956FCE14}"/>
              </a:ext>
            </a:extLst>
          </p:cNvPr>
          <p:cNvSpPr/>
          <p:nvPr/>
        </p:nvSpPr>
        <p:spPr bwMode="gray">
          <a:xfrm>
            <a:off x="561562" y="2154290"/>
            <a:ext cx="350679" cy="355679"/>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defTabSz="914126" fontAlgn="base">
              <a:lnSpc>
                <a:spcPct val="90000"/>
              </a:lnSpc>
              <a:spcAft>
                <a:spcPct val="0"/>
              </a:spcAft>
              <a:buClr>
                <a:srgbClr val="0095FF"/>
              </a:buClr>
              <a:buSzPct val="90000"/>
            </a:pPr>
            <a:r>
              <a:rPr lang="en-US" altLang="zh-CN" sz="1799" b="1" dirty="0">
                <a:solidFill>
                  <a:schemeClr val="accent2">
                    <a:lumMod val="75000"/>
                  </a:schemeClr>
                </a:solidFill>
                <a:latin typeface="微软雅黑" panose="020B0503020204020204" pitchFamily="34" charset="-122"/>
                <a:ea typeface="微软雅黑" panose="020B0503020204020204" pitchFamily="34" charset="-122"/>
              </a:rPr>
              <a:t>1</a:t>
            </a:r>
            <a:endParaRPr lang="zh-CN" altLang="en-US" sz="1799"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0" name="流程图: 接点 9">
            <a:extLst>
              <a:ext uri="{FF2B5EF4-FFF2-40B4-BE49-F238E27FC236}">
                <a16:creationId xmlns:a16="http://schemas.microsoft.com/office/drawing/2014/main" id="{6BFB56D1-53ED-43A9-BA9F-596364FFA660}"/>
              </a:ext>
            </a:extLst>
          </p:cNvPr>
          <p:cNvSpPr/>
          <p:nvPr/>
        </p:nvSpPr>
        <p:spPr bwMode="gray">
          <a:xfrm>
            <a:off x="543986" y="2720099"/>
            <a:ext cx="350679" cy="355679"/>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defTabSz="914126" fontAlgn="base">
              <a:lnSpc>
                <a:spcPct val="90000"/>
              </a:lnSpc>
              <a:spcAft>
                <a:spcPct val="0"/>
              </a:spcAft>
              <a:buClr>
                <a:srgbClr val="0095FF"/>
              </a:buClr>
              <a:buSzPct val="90000"/>
            </a:pPr>
            <a:r>
              <a:rPr lang="en-US" altLang="zh-CN" sz="1799" b="1" dirty="0">
                <a:solidFill>
                  <a:schemeClr val="accent2">
                    <a:lumMod val="75000"/>
                  </a:schemeClr>
                </a:solidFill>
                <a:latin typeface="微软雅黑" panose="020B0503020204020204" pitchFamily="34" charset="-122"/>
                <a:ea typeface="微软雅黑" panose="020B0503020204020204" pitchFamily="34" charset="-122"/>
              </a:rPr>
              <a:t>2</a:t>
            </a:r>
            <a:endParaRPr lang="zh-CN" altLang="en-US" sz="1799"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F935CA80-D213-4F12-95B9-2784975E3997}"/>
              </a:ext>
            </a:extLst>
          </p:cNvPr>
          <p:cNvSpPr txBox="1"/>
          <p:nvPr/>
        </p:nvSpPr>
        <p:spPr bwMode="gray">
          <a:xfrm>
            <a:off x="576496" y="4501319"/>
            <a:ext cx="5519055" cy="738664"/>
          </a:xfrm>
          <a:prstGeom prst="rect">
            <a:avLst/>
          </a:prstGeom>
          <a:noFill/>
        </p:spPr>
        <p:txBody>
          <a:bodyPr wrap="square">
            <a:spAutoFit/>
          </a:bodyPr>
          <a:lstStyle/>
          <a:p>
            <a:pPr marL="285750" indent="-285750">
              <a:buFont typeface="Arial" panose="020B0604020202020204" pitchFamily="34" charset="0"/>
              <a:buChar char="•"/>
            </a:pPr>
            <a:r>
              <a:rPr kumimoji="0" lang="zh-CN" altLang="en-US" sz="2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用于经一代治疗</a:t>
            </a:r>
            <a:r>
              <a:rPr lang="zh-CN" altLang="en-US" sz="2100" dirty="0">
                <a:latin typeface="微软雅黑" panose="020B0503020204020204" pitchFamily="34" charset="-122"/>
                <a:ea typeface="微软雅黑" panose="020B0503020204020204" pitchFamily="34" charset="-122"/>
              </a:rPr>
              <a:t>的</a:t>
            </a:r>
            <a:r>
              <a:rPr kumimoji="0" lang="zh-CN" altLang="en-US" sz="21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患者，</a:t>
            </a:r>
            <a:r>
              <a:rPr lang="zh-CN" altLang="en-US" sz="2100" b="1" dirty="0">
                <a:solidFill>
                  <a:srgbClr val="0047BB"/>
                </a:solidFill>
                <a:latin typeface="微软雅黑" panose="020B0503020204020204" pitchFamily="34" charset="-122"/>
                <a:ea typeface="微软雅黑" panose="020B0503020204020204" pitchFamily="34" charset="-122"/>
              </a:rPr>
              <a:t>洛拉替尼颅内</a:t>
            </a:r>
            <a:r>
              <a:rPr kumimoji="0" lang="zh-CN" altLang="en-US" sz="21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客观缓解率高于阿来替尼</a:t>
            </a:r>
            <a:endParaRPr lang="zh-CN" altLang="en-US" sz="2100" dirty="0">
              <a:solidFill>
                <a:srgbClr val="0047BB"/>
              </a:solidFill>
              <a:latin typeface="微软雅黑" panose="020B0503020204020204" pitchFamily="34" charset="-122"/>
              <a:ea typeface="微软雅黑" panose="020B0503020204020204" pitchFamily="34" charset="-122"/>
            </a:endParaRPr>
          </a:p>
        </p:txBody>
      </p:sp>
      <p:sp>
        <p:nvSpPr>
          <p:cNvPr id="12" name="流程图: 接点 11">
            <a:extLst>
              <a:ext uri="{FF2B5EF4-FFF2-40B4-BE49-F238E27FC236}">
                <a16:creationId xmlns:a16="http://schemas.microsoft.com/office/drawing/2014/main" id="{11A8C591-844C-4CC1-88E4-74C1C123C33D}"/>
              </a:ext>
            </a:extLst>
          </p:cNvPr>
          <p:cNvSpPr/>
          <p:nvPr/>
        </p:nvSpPr>
        <p:spPr bwMode="gray">
          <a:xfrm>
            <a:off x="543986" y="4548673"/>
            <a:ext cx="350679" cy="355679"/>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algn="ctr" defTabSz="914126" fontAlgn="base">
              <a:lnSpc>
                <a:spcPct val="90000"/>
              </a:lnSpc>
              <a:spcAft>
                <a:spcPct val="0"/>
              </a:spcAft>
              <a:buClr>
                <a:srgbClr val="0095FF"/>
              </a:buClr>
              <a:buSzPct val="90000"/>
            </a:pPr>
            <a:r>
              <a:rPr lang="en-US" altLang="zh-CN" sz="1799" b="1" dirty="0">
                <a:solidFill>
                  <a:schemeClr val="accent2">
                    <a:lumMod val="75000"/>
                  </a:schemeClr>
                </a:solidFill>
                <a:latin typeface="微软雅黑" panose="020B0503020204020204" pitchFamily="34" charset="-122"/>
                <a:ea typeface="微软雅黑" panose="020B0503020204020204" pitchFamily="34" charset="-122"/>
              </a:rPr>
              <a:t>4</a:t>
            </a:r>
            <a:endParaRPr lang="zh-CN" altLang="en-US" sz="1799" b="1"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C7BD27A8-9CF3-448F-BFB7-8B942035DE30}"/>
              </a:ext>
            </a:extLst>
          </p:cNvPr>
          <p:cNvSpPr/>
          <p:nvPr/>
        </p:nvSpPr>
        <p:spPr bwMode="gray">
          <a:xfrm>
            <a:off x="6879265" y="1218493"/>
            <a:ext cx="4358930" cy="715376"/>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有效解决耐药问题</a:t>
            </a:r>
          </a:p>
        </p:txBody>
      </p:sp>
      <p:sp>
        <p:nvSpPr>
          <p:cNvPr id="14" name="文本框 13">
            <a:extLst>
              <a:ext uri="{FF2B5EF4-FFF2-40B4-BE49-F238E27FC236}">
                <a16:creationId xmlns:a16="http://schemas.microsoft.com/office/drawing/2014/main" id="{C6FDE498-451D-4B93-B45E-82D6F2B6AD03}"/>
              </a:ext>
            </a:extLst>
          </p:cNvPr>
          <p:cNvSpPr txBox="1"/>
          <p:nvPr/>
        </p:nvSpPr>
        <p:spPr>
          <a:xfrm>
            <a:off x="7636792" y="5852516"/>
            <a:ext cx="843180" cy="400110"/>
          </a:xfrm>
          <a:prstGeom prst="rect">
            <a:avLst/>
          </a:prstGeom>
          <a:noFill/>
        </p:spPr>
        <p:txBody>
          <a:bodyPr wrap="square" rtlCol="0" anchor="t">
            <a:spAutoFit/>
          </a:bodyPr>
          <a:lstStyle/>
          <a:p>
            <a:pPr algn="ctr"/>
            <a:r>
              <a:rPr lang="zh-CN" altLang="en-US" sz="2000" b="1" dirty="0">
                <a:solidFill>
                  <a:schemeClr val="accent4">
                    <a:lumMod val="75000"/>
                  </a:schemeClr>
                </a:solidFill>
                <a:uFillTx/>
                <a:latin typeface="微软雅黑" panose="020B0503020204020204" pitchFamily="34" charset="-122"/>
                <a:ea typeface="微软雅黑" panose="020B0503020204020204" pitchFamily="34" charset="-122"/>
                <a:sym typeface="+mn-ea"/>
              </a:rPr>
              <a:t>敏感</a:t>
            </a:r>
          </a:p>
        </p:txBody>
      </p:sp>
      <p:sp>
        <p:nvSpPr>
          <p:cNvPr id="15" name="文本框 14">
            <a:extLst>
              <a:ext uri="{FF2B5EF4-FFF2-40B4-BE49-F238E27FC236}">
                <a16:creationId xmlns:a16="http://schemas.microsoft.com/office/drawing/2014/main" id="{8DA68859-A7BA-4378-B1DD-CAB0864B7630}"/>
              </a:ext>
            </a:extLst>
          </p:cNvPr>
          <p:cNvSpPr txBox="1"/>
          <p:nvPr/>
        </p:nvSpPr>
        <p:spPr>
          <a:xfrm>
            <a:off x="9819069" y="5816013"/>
            <a:ext cx="1080584" cy="400110"/>
          </a:xfrm>
          <a:prstGeom prst="rect">
            <a:avLst/>
          </a:prstGeom>
          <a:noFill/>
        </p:spPr>
        <p:txBody>
          <a:bodyPr wrap="square" rtlCol="0" anchor="t">
            <a:spAutoFit/>
          </a:bodyPr>
          <a:lstStyle/>
          <a:p>
            <a:pPr algn="ctr"/>
            <a:r>
              <a:rPr lang="zh-CN" altLang="en-US" sz="2000" b="1" dirty="0">
                <a:solidFill>
                  <a:srgbClr val="FF0000"/>
                </a:solidFill>
                <a:uFillTx/>
                <a:latin typeface="微软雅黑" panose="020B0503020204020204" pitchFamily="34" charset="-122"/>
                <a:ea typeface="微软雅黑" panose="020B0503020204020204" pitchFamily="34" charset="-122"/>
                <a:sym typeface="+mn-ea"/>
              </a:rPr>
              <a:t>耐药</a:t>
            </a:r>
          </a:p>
        </p:txBody>
      </p:sp>
      <p:pic>
        <p:nvPicPr>
          <p:cNvPr id="16" name="图片 15">
            <a:extLst>
              <a:ext uri="{FF2B5EF4-FFF2-40B4-BE49-F238E27FC236}">
                <a16:creationId xmlns:a16="http://schemas.microsoft.com/office/drawing/2014/main" id="{4AAE1850-785D-4D75-8459-E533D03DDE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006152" y="5155783"/>
            <a:ext cx="524141" cy="1672196"/>
          </a:xfrm>
          <a:prstGeom prst="rect">
            <a:avLst/>
          </a:prstGeom>
        </p:spPr>
      </p:pic>
      <p:sp>
        <p:nvSpPr>
          <p:cNvPr id="17" name="文本框 16">
            <a:extLst>
              <a:ext uri="{FF2B5EF4-FFF2-40B4-BE49-F238E27FC236}">
                <a16:creationId xmlns:a16="http://schemas.microsoft.com/office/drawing/2014/main" id="{C52A26B8-975A-444F-9D1F-7423DE5423C0}"/>
              </a:ext>
            </a:extLst>
          </p:cNvPr>
          <p:cNvSpPr txBox="1"/>
          <p:nvPr/>
        </p:nvSpPr>
        <p:spPr bwMode="gray">
          <a:xfrm>
            <a:off x="6779930" y="2065632"/>
            <a:ext cx="4577881" cy="835037"/>
          </a:xfrm>
          <a:prstGeom prst="rect">
            <a:avLst/>
          </a:prstGeom>
          <a:noFill/>
        </p:spPr>
        <p:txBody>
          <a:bodyPr wrap="square">
            <a:spAutoFit/>
          </a:bodyPr>
          <a:lstStyle/>
          <a:p>
            <a:pPr>
              <a:lnSpc>
                <a:spcPct val="120000"/>
              </a:lnSpc>
            </a:pPr>
            <a:r>
              <a:rPr lang="zh-CN" altLang="en-US" sz="2100" dirty="0">
                <a:latin typeface="微软雅黑" panose="020B0503020204020204" pitchFamily="34" charset="-122"/>
                <a:ea typeface="微软雅黑" panose="020B0503020204020204" pitchFamily="34" charset="-122"/>
              </a:rPr>
              <a:t>覆盖</a:t>
            </a:r>
            <a:r>
              <a:rPr lang="zh-CN" altLang="en-US" sz="2100" b="1" dirty="0">
                <a:solidFill>
                  <a:srgbClr val="0047BB"/>
                </a:solidFill>
                <a:latin typeface="微软雅黑" panose="020B0503020204020204" pitchFamily="34" charset="-122"/>
                <a:ea typeface="微软雅黑" panose="020B0503020204020204" pitchFamily="34" charset="-122"/>
              </a:rPr>
              <a:t>最全面的</a:t>
            </a:r>
            <a:r>
              <a:rPr lang="en-US" altLang="zh-CN" sz="2100" dirty="0">
                <a:latin typeface="微软雅黑" panose="020B0503020204020204" pitchFamily="34" charset="-122"/>
                <a:ea typeface="微软雅黑" panose="020B0503020204020204" pitchFamily="34" charset="-122"/>
              </a:rPr>
              <a:t>ALK</a:t>
            </a:r>
            <a:r>
              <a:rPr lang="zh-CN" altLang="en-US" sz="2100" dirty="0">
                <a:latin typeface="微软雅黑" panose="020B0503020204020204" pitchFamily="34" charset="-122"/>
                <a:ea typeface="微软雅黑" panose="020B0503020204020204" pitchFamily="34" charset="-122"/>
              </a:rPr>
              <a:t>耐药突变位点</a:t>
            </a:r>
            <a:r>
              <a:rPr lang="en-US" altLang="zh-CN" sz="2100" baseline="30000" dirty="0">
                <a:latin typeface="微软雅黑" panose="020B0503020204020204" pitchFamily="34" charset="-122"/>
                <a:ea typeface="微软雅黑" panose="020B0503020204020204" pitchFamily="34" charset="-122"/>
              </a:rPr>
              <a:t>17</a:t>
            </a:r>
            <a:r>
              <a:rPr lang="zh-CN" altLang="en-US" sz="2100" dirty="0">
                <a:latin typeface="微软雅黑" panose="020B0503020204020204" pitchFamily="34" charset="-122"/>
                <a:ea typeface="微软雅黑" panose="020B0503020204020204" pitchFamily="34" charset="-122"/>
              </a:rPr>
              <a:t>，包括二代常见的难治性</a:t>
            </a:r>
            <a:r>
              <a:rPr lang="en-US" altLang="zh-CN" sz="2100" b="1" dirty="0">
                <a:solidFill>
                  <a:srgbClr val="0047BB"/>
                </a:solidFill>
                <a:latin typeface="微软雅黑" panose="020B0503020204020204" pitchFamily="34" charset="-122"/>
                <a:ea typeface="微软雅黑" panose="020B0503020204020204" pitchFamily="34" charset="-122"/>
              </a:rPr>
              <a:t>G1202R</a:t>
            </a:r>
            <a:r>
              <a:rPr lang="zh-CN" altLang="en-US" sz="2100" b="1" dirty="0">
                <a:solidFill>
                  <a:srgbClr val="0047BB"/>
                </a:solidFill>
                <a:latin typeface="微软雅黑" panose="020B0503020204020204" pitchFamily="34" charset="-122"/>
                <a:ea typeface="微软雅黑" panose="020B0503020204020204" pitchFamily="34" charset="-122"/>
              </a:rPr>
              <a:t>突变</a:t>
            </a:r>
            <a:endParaRPr lang="en-US" altLang="zh-CN" sz="2100" b="1" dirty="0">
              <a:solidFill>
                <a:srgbClr val="0047BB"/>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A5D88852-CEA1-464A-A638-2B68D4BCA05C}"/>
              </a:ext>
            </a:extLst>
          </p:cNvPr>
          <p:cNvSpPr txBox="1"/>
          <p:nvPr/>
        </p:nvSpPr>
        <p:spPr bwMode="gray">
          <a:xfrm>
            <a:off x="989130" y="5266116"/>
            <a:ext cx="5599026" cy="379656"/>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1700" dirty="0">
                <a:latin typeface="微软雅黑" panose="020B0503020204020204" pitchFamily="34" charset="-122"/>
                <a:ea typeface="微软雅黑" panose="020B0503020204020204" pitchFamily="34" charset="-122"/>
              </a:rPr>
              <a:t>颅内客观缓解率</a:t>
            </a:r>
            <a:r>
              <a:rPr lang="en-US" altLang="zh-CN" sz="1700" dirty="0">
                <a:latin typeface="微软雅黑" panose="020B0503020204020204" pitchFamily="34" charset="-122"/>
                <a:ea typeface="微软雅黑" panose="020B0503020204020204" pitchFamily="34" charset="-122"/>
              </a:rPr>
              <a:t>87.5%</a:t>
            </a:r>
            <a:r>
              <a:rPr lang="en-US" altLang="zh-CN" sz="1700" baseline="30000" dirty="0">
                <a:latin typeface="微软雅黑" panose="020B0503020204020204" pitchFamily="34" charset="-122"/>
                <a:ea typeface="微软雅黑" panose="020B0503020204020204" pitchFamily="34" charset="-122"/>
              </a:rPr>
              <a:t>15</a:t>
            </a:r>
            <a:r>
              <a:rPr lang="zh-CN" altLang="en-US" sz="1700" dirty="0">
                <a:latin typeface="微软雅黑" panose="020B0503020204020204" pitchFamily="34" charset="-122"/>
                <a:ea typeface="微软雅黑" panose="020B0503020204020204" pitchFamily="34" charset="-122"/>
              </a:rPr>
              <a:t> </a:t>
            </a:r>
            <a:r>
              <a:rPr lang="en-US" altLang="zh-CN" sz="1700" dirty="0">
                <a:latin typeface="微软雅黑" panose="020B0503020204020204" pitchFamily="34" charset="-122"/>
                <a:ea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rPr>
              <a:t>阿来替尼</a:t>
            </a:r>
            <a:r>
              <a:rPr lang="en-US" altLang="zh-CN" sz="1700" dirty="0">
                <a:latin typeface="微软雅黑" panose="020B0503020204020204" pitchFamily="34" charset="-122"/>
                <a:ea typeface="微软雅黑" panose="020B0503020204020204" pitchFamily="34" charset="-122"/>
              </a:rPr>
              <a:t>66.7% </a:t>
            </a:r>
            <a:r>
              <a:rPr lang="en-US" altLang="zh-CN" sz="1200" dirty="0">
                <a:latin typeface="微软雅黑" panose="020B0503020204020204" pitchFamily="34" charset="-122"/>
                <a:ea typeface="微软雅黑" panose="020B0503020204020204" pitchFamily="34" charset="-122"/>
              </a:rPr>
              <a:t>ALUR</a:t>
            </a:r>
            <a:r>
              <a:rPr lang="zh-CN" altLang="en-US" sz="1200" dirty="0">
                <a:latin typeface="微软雅黑" panose="020B0503020204020204" pitchFamily="34" charset="-122"/>
                <a:ea typeface="微软雅黑" panose="020B0503020204020204" pitchFamily="34" charset="-122"/>
              </a:rPr>
              <a:t>研究</a:t>
            </a:r>
            <a:r>
              <a:rPr lang="en-US" altLang="zh-CN" sz="1200" baseline="30000" dirty="0">
                <a:latin typeface="微软雅黑" panose="020B0503020204020204" pitchFamily="34" charset="-122"/>
                <a:ea typeface="微软雅黑" panose="020B0503020204020204" pitchFamily="34" charset="-122"/>
              </a:rPr>
              <a:t>16</a:t>
            </a:r>
            <a:r>
              <a:rPr lang="zh-CN" altLang="en-US" sz="1700" dirty="0">
                <a:latin typeface="微软雅黑" panose="020B0503020204020204" pitchFamily="34" charset="-122"/>
                <a:ea typeface="微软雅黑" panose="020B0503020204020204" pitchFamily="34" charset="-122"/>
              </a:rPr>
              <a:t>）</a:t>
            </a:r>
          </a:p>
        </p:txBody>
      </p:sp>
      <p:pic>
        <p:nvPicPr>
          <p:cNvPr id="19" name="图片 18">
            <a:extLst>
              <a:ext uri="{FF2B5EF4-FFF2-40B4-BE49-F238E27FC236}">
                <a16:creationId xmlns:a16="http://schemas.microsoft.com/office/drawing/2014/main" id="{73018E0E-D2D1-4BB3-8216-F42D3A35C407}"/>
              </a:ext>
            </a:extLst>
          </p:cNvPr>
          <p:cNvPicPr>
            <a:picLocks noChangeAspect="1"/>
          </p:cNvPicPr>
          <p:nvPr/>
        </p:nvPicPr>
        <p:blipFill>
          <a:blip r:embed="rId3"/>
          <a:stretch>
            <a:fillRect/>
          </a:stretch>
        </p:blipFill>
        <p:spPr>
          <a:xfrm>
            <a:off x="7024226" y="3060584"/>
            <a:ext cx="3707550" cy="2717601"/>
          </a:xfrm>
          <a:prstGeom prst="rect">
            <a:avLst/>
          </a:prstGeom>
        </p:spPr>
      </p:pic>
      <p:sp>
        <p:nvSpPr>
          <p:cNvPr id="20" name="矩形 19">
            <a:extLst>
              <a:ext uri="{FF2B5EF4-FFF2-40B4-BE49-F238E27FC236}">
                <a16:creationId xmlns:a16="http://schemas.microsoft.com/office/drawing/2014/main" id="{AA8E3FF9-FCB8-49B0-A68F-03F697612E0C}"/>
              </a:ext>
            </a:extLst>
          </p:cNvPr>
          <p:cNvSpPr/>
          <p:nvPr/>
        </p:nvSpPr>
        <p:spPr>
          <a:xfrm flipH="1">
            <a:off x="7711574" y="3042631"/>
            <a:ext cx="1556649" cy="272886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Rectangle: Top Corners Rounded 158">
            <a:extLst>
              <a:ext uri="{FF2B5EF4-FFF2-40B4-BE49-F238E27FC236}">
                <a16:creationId xmlns:a16="http://schemas.microsoft.com/office/drawing/2014/main" id="{7ED95404-4E73-4554-84FE-11DC53A1709E}"/>
              </a:ext>
            </a:extLst>
          </p:cNvPr>
          <p:cNvSpPr/>
          <p:nvPr/>
        </p:nvSpPr>
        <p:spPr>
          <a:xfrm rot="10800000">
            <a:off x="10240200" y="-4064"/>
            <a:ext cx="1947037" cy="668927"/>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2" name="文本框 21">
            <a:extLst>
              <a:ext uri="{FF2B5EF4-FFF2-40B4-BE49-F238E27FC236}">
                <a16:creationId xmlns:a16="http://schemas.microsoft.com/office/drawing/2014/main" id="{5FD0BA44-5A43-45E4-BBAC-742A29339EF9}"/>
              </a:ext>
            </a:extLst>
          </p:cNvPr>
          <p:cNvSpPr txBox="1"/>
          <p:nvPr/>
        </p:nvSpPr>
        <p:spPr bwMode="gray">
          <a:xfrm>
            <a:off x="10435514" y="81481"/>
            <a:ext cx="1615781" cy="480003"/>
          </a:xfrm>
          <a:prstGeom prst="rect">
            <a:avLst/>
          </a:prstGeom>
          <a:noFill/>
        </p:spPr>
        <p:txBody>
          <a:bodyPr wrap="square">
            <a:spAutoFit/>
          </a:bodyPr>
          <a:lstStyle/>
          <a:p>
            <a:pPr algn="ctr">
              <a:lnSpc>
                <a:spcPct val="90000"/>
              </a:lnSpc>
              <a:spcBef>
                <a:spcPts val="1000"/>
              </a:spcBef>
            </a:pPr>
            <a:r>
              <a:rPr lang="zh-CN" altLang="en-US" sz="2799" b="1" dirty="0">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rPr>
              <a:t>有效性</a:t>
            </a:r>
          </a:p>
        </p:txBody>
      </p:sp>
      <p:sp>
        <p:nvSpPr>
          <p:cNvPr id="23" name="箭头: 五边形 22">
            <a:extLst>
              <a:ext uri="{FF2B5EF4-FFF2-40B4-BE49-F238E27FC236}">
                <a16:creationId xmlns:a16="http://schemas.microsoft.com/office/drawing/2014/main" id="{41280ABA-8044-41D9-8854-485B8F572EA4}"/>
              </a:ext>
            </a:extLst>
          </p:cNvPr>
          <p:cNvSpPr/>
          <p:nvPr/>
        </p:nvSpPr>
        <p:spPr bwMode="gray">
          <a:xfrm>
            <a:off x="643892" y="1310009"/>
            <a:ext cx="613476" cy="545783"/>
          </a:xfrm>
          <a:prstGeom prst="homePlate">
            <a:avLst>
              <a:gd name="adj" fmla="val 34128"/>
            </a:avLst>
          </a:prstGeom>
          <a:solidFill>
            <a:schemeClr val="bg1"/>
          </a:solidFill>
          <a:ln w="28575" cap="flat" cmpd="sng" algn="ctr">
            <a:solidFill>
              <a:schemeClr val="accent2">
                <a:lumMod val="60000"/>
                <a:lumOff val="4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7479E761-45DB-48FB-B116-703FEE9D6079}"/>
              </a:ext>
            </a:extLst>
          </p:cNvPr>
          <p:cNvSpPr txBox="1"/>
          <p:nvPr/>
        </p:nvSpPr>
        <p:spPr bwMode="gray">
          <a:xfrm>
            <a:off x="759908" y="1379463"/>
            <a:ext cx="427755" cy="343702"/>
          </a:xfrm>
          <a:prstGeom prst="rect">
            <a:avLst/>
          </a:prstGeom>
        </p:spPr>
        <p:txBody>
          <a:bodyPr wrap="square" lIns="45720" tIns="45720" rIns="45720" bIns="45720" rtlCol="0">
            <a:noAutofit/>
          </a:bodyPr>
          <a:lstStyle/>
          <a:p>
            <a:pPr algn="l">
              <a:lnSpc>
                <a:spcPct val="90000"/>
              </a:lnSpc>
              <a:spcBef>
                <a:spcPts val="1000"/>
              </a:spcBef>
            </a:pPr>
            <a:r>
              <a:rPr lang="en-US" altLang="zh-CN" sz="2400" b="1" dirty="0">
                <a:solidFill>
                  <a:schemeClr val="accent2">
                    <a:lumMod val="75000"/>
                  </a:schemeClr>
                </a:solidFill>
                <a:latin typeface="微软雅黑" panose="020B0503020204020204" pitchFamily="34" charset="-122"/>
                <a:ea typeface="微软雅黑" panose="020B0503020204020204" pitchFamily="34" charset="-122"/>
              </a:rPr>
              <a:t>1</a:t>
            </a:r>
            <a:endParaRPr lang="zh-CN" altLang="en-US" sz="2400" b="1" dirty="0" err="1">
              <a:solidFill>
                <a:schemeClr val="accent2">
                  <a:lumMod val="75000"/>
                </a:schemeClr>
              </a:solidFill>
              <a:latin typeface="微软雅黑" panose="020B0503020204020204" pitchFamily="34" charset="-122"/>
              <a:ea typeface="微软雅黑" panose="020B0503020204020204" pitchFamily="34" charset="-122"/>
            </a:endParaRPr>
          </a:p>
        </p:txBody>
      </p:sp>
      <p:sp>
        <p:nvSpPr>
          <p:cNvPr id="25" name="箭头: 五边形 24">
            <a:extLst>
              <a:ext uri="{FF2B5EF4-FFF2-40B4-BE49-F238E27FC236}">
                <a16:creationId xmlns:a16="http://schemas.microsoft.com/office/drawing/2014/main" id="{6CD6C03C-8AEE-455D-8965-B27D0546B385}"/>
              </a:ext>
            </a:extLst>
          </p:cNvPr>
          <p:cNvSpPr/>
          <p:nvPr/>
        </p:nvSpPr>
        <p:spPr bwMode="gray">
          <a:xfrm>
            <a:off x="6927460" y="1296970"/>
            <a:ext cx="613476" cy="545783"/>
          </a:xfrm>
          <a:prstGeom prst="homePlate">
            <a:avLst>
              <a:gd name="adj" fmla="val 34128"/>
            </a:avLst>
          </a:prstGeom>
          <a:solidFill>
            <a:schemeClr val="bg1"/>
          </a:solidFill>
          <a:ln w="28575" cap="flat" cmpd="sng" algn="ctr">
            <a:solidFill>
              <a:schemeClr val="accent2">
                <a:lumMod val="60000"/>
                <a:lumOff val="4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E33D7F7B-3E25-47CA-9614-8F4AB0D7D7A5}"/>
              </a:ext>
            </a:extLst>
          </p:cNvPr>
          <p:cNvSpPr txBox="1"/>
          <p:nvPr/>
        </p:nvSpPr>
        <p:spPr bwMode="gray">
          <a:xfrm>
            <a:off x="7043476" y="1366424"/>
            <a:ext cx="427755" cy="343702"/>
          </a:xfrm>
          <a:prstGeom prst="rect">
            <a:avLst/>
          </a:prstGeom>
        </p:spPr>
        <p:txBody>
          <a:bodyPr wrap="square" lIns="45720" tIns="45720" rIns="45720" bIns="45720" rtlCol="0">
            <a:noAutofit/>
          </a:bodyPr>
          <a:lstStyle/>
          <a:p>
            <a:pPr algn="l">
              <a:lnSpc>
                <a:spcPct val="90000"/>
              </a:lnSpc>
              <a:spcBef>
                <a:spcPts val="1000"/>
              </a:spcBef>
            </a:pPr>
            <a:r>
              <a:rPr lang="en-US" altLang="zh-CN" sz="2400" b="1" dirty="0">
                <a:solidFill>
                  <a:schemeClr val="accent2">
                    <a:lumMod val="75000"/>
                  </a:schemeClr>
                </a:solidFill>
                <a:latin typeface="微软雅黑" panose="020B0503020204020204" pitchFamily="34" charset="-122"/>
                <a:ea typeface="微软雅黑" panose="020B0503020204020204" pitchFamily="34" charset="-122"/>
              </a:rPr>
              <a:t>2</a:t>
            </a:r>
            <a:endParaRPr lang="zh-CN" altLang="en-US" sz="2400" b="1" dirty="0" err="1">
              <a:solidFill>
                <a:schemeClr val="accent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560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5469116B-401B-48FC-9F9F-08C1B14AB15C}"/>
              </a:ext>
            </a:extLst>
          </p:cNvPr>
          <p:cNvGraphicFramePr>
            <a:graphicFrameLocks noGrp="1"/>
          </p:cNvGraphicFramePr>
          <p:nvPr>
            <p:extLst>
              <p:ext uri="{D42A27DB-BD31-4B8C-83A1-F6EECF244321}">
                <p14:modId xmlns:p14="http://schemas.microsoft.com/office/powerpoint/2010/main" val="3997874380"/>
              </p:ext>
            </p:extLst>
          </p:nvPr>
        </p:nvGraphicFramePr>
        <p:xfrm>
          <a:off x="6568532" y="1800008"/>
          <a:ext cx="5179267" cy="2609134"/>
        </p:xfrm>
        <a:graphic>
          <a:graphicData uri="http://schemas.openxmlformats.org/drawingml/2006/table">
            <a:tbl>
              <a:tblPr firstRow="1" bandRow="1">
                <a:tableStyleId>{5C22544A-7EE6-4342-B048-85BDC9FD1C3A}</a:tableStyleId>
              </a:tblPr>
              <a:tblGrid>
                <a:gridCol w="1149080">
                  <a:extLst>
                    <a:ext uri="{9D8B030D-6E8A-4147-A177-3AD203B41FA5}">
                      <a16:colId xmlns:a16="http://schemas.microsoft.com/office/drawing/2014/main" val="1587379409"/>
                    </a:ext>
                  </a:extLst>
                </a:gridCol>
                <a:gridCol w="4030187">
                  <a:extLst>
                    <a:ext uri="{9D8B030D-6E8A-4147-A177-3AD203B41FA5}">
                      <a16:colId xmlns:a16="http://schemas.microsoft.com/office/drawing/2014/main" val="4073827061"/>
                    </a:ext>
                  </a:extLst>
                </a:gridCol>
              </a:tblGrid>
              <a:tr h="1304567">
                <a:tc>
                  <a:txBody>
                    <a:bodyPr/>
                    <a:lstStyle/>
                    <a:p>
                      <a:endParaRPr lang="zh-CN" altLang="en-US" dirty="0"/>
                    </a:p>
                  </a:txBody>
                  <a:tcPr>
                    <a:lnL w="57150" cap="flat" cmpd="sng" algn="ctr">
                      <a:solidFill>
                        <a:srgbClr val="00B0F0"/>
                      </a:solid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57150" cap="flat" cmpd="sng" algn="ctr">
                      <a:solidFill>
                        <a:srgbClr val="00B0F0"/>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accent2">
                          <a:lumMod val="75000"/>
                        </a:schemeClr>
                      </a:solidFill>
                      <a:prstDash val="solid"/>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4160330"/>
                  </a:ext>
                </a:extLst>
              </a:tr>
              <a:tr h="1304567">
                <a:tc>
                  <a:txBody>
                    <a:bodyPr/>
                    <a:lstStyle/>
                    <a:p>
                      <a:endParaRPr lang="zh-CN" altLang="en-US"/>
                    </a:p>
                  </a:txBody>
                  <a:tcPr>
                    <a:lnL w="57150" cap="flat" cmpd="sng" algn="ctr">
                      <a:solidFill>
                        <a:srgbClr val="00B0F0"/>
                      </a:solid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tc>
                  <a:txBody>
                    <a:bodyPr/>
                    <a:lstStyle/>
                    <a:p>
                      <a:endParaRPr lang="zh-CN" altLang="en-US" dirty="0"/>
                    </a:p>
                  </a:txBody>
                  <a:tcPr>
                    <a:lnL w="6350" cap="flat" cmpd="sng" algn="ctr">
                      <a:solidFill>
                        <a:schemeClr val="accent2">
                          <a:lumMod val="75000"/>
                        </a:schemeClr>
                      </a:solidFill>
                      <a:prstDash val="solid"/>
                      <a:round/>
                      <a:headEnd type="none" w="med" len="med"/>
                      <a:tailEnd type="none" w="med" len="med"/>
                    </a:lnL>
                    <a:lnR w="57150" cap="flat" cmpd="sng" algn="ctr">
                      <a:solidFill>
                        <a:srgbClr val="00B0F0"/>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5715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644645108"/>
                  </a:ext>
                </a:extLst>
              </a:tr>
            </a:tbl>
          </a:graphicData>
        </a:graphic>
      </p:graphicFrame>
      <p:sp>
        <p:nvSpPr>
          <p:cNvPr id="4" name="标题 1">
            <a:extLst>
              <a:ext uri="{FF2B5EF4-FFF2-40B4-BE49-F238E27FC236}">
                <a16:creationId xmlns:a16="http://schemas.microsoft.com/office/drawing/2014/main" id="{7E1532A0-B78D-48FE-9813-355B9EC44635}"/>
              </a:ext>
            </a:extLst>
          </p:cNvPr>
          <p:cNvSpPr txBox="1">
            <a:spLocks/>
          </p:cNvSpPr>
          <p:nvPr/>
        </p:nvSpPr>
        <p:spPr bwMode="gray">
          <a:xfrm>
            <a:off x="447992" y="429907"/>
            <a:ext cx="11292840" cy="48522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2.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有效性（</a:t>
            </a:r>
            <a:r>
              <a:rPr lang="en-US" altLang="zh-CN" sz="2800" b="1" dirty="0">
                <a:latin typeface="微软雅黑" panose="020B0503020204020204" pitchFamily="34" charset="-122"/>
                <a:ea typeface="微软雅黑" panose="020B0503020204020204" pitchFamily="34" charset="-122"/>
              </a:rPr>
              <a:t>2/2</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唯一中位无进展生存期突破</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年</a:t>
            </a:r>
          </a:p>
        </p:txBody>
      </p:sp>
      <p:sp>
        <p:nvSpPr>
          <p:cNvPr id="5" name="矩形 4">
            <a:extLst>
              <a:ext uri="{FF2B5EF4-FFF2-40B4-BE49-F238E27FC236}">
                <a16:creationId xmlns:a16="http://schemas.microsoft.com/office/drawing/2014/main" id="{A74FF0DF-1361-456A-BCE8-53A6F439D129}"/>
              </a:ext>
            </a:extLst>
          </p:cNvPr>
          <p:cNvSpPr/>
          <p:nvPr/>
        </p:nvSpPr>
        <p:spPr bwMode="gray">
          <a:xfrm>
            <a:off x="554712" y="1067489"/>
            <a:ext cx="5814189" cy="711126"/>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F4DA097-10CD-4782-98CF-7D32199CE7BA}"/>
              </a:ext>
            </a:extLst>
          </p:cNvPr>
          <p:cNvSpPr txBox="1"/>
          <p:nvPr/>
        </p:nvSpPr>
        <p:spPr bwMode="gray">
          <a:xfrm>
            <a:off x="933296" y="1186830"/>
            <a:ext cx="4801463" cy="469395"/>
          </a:xfrm>
          <a:prstGeom prst="rect">
            <a:avLst/>
          </a:prstGeom>
        </p:spPr>
        <p:txBody>
          <a:bodyPr wrap="square" lIns="45720" tIns="45720" rIns="45720" bIns="45720" rtlCol="0" anchor="ctr">
            <a:noAutofit/>
          </a:bodyPr>
          <a:lstStyle/>
          <a:p>
            <a:pPr algn="ctr">
              <a:lnSpc>
                <a:spcPct val="90000"/>
              </a:lnSpc>
              <a:spcBef>
                <a:spcPts val="1000"/>
              </a:spcBef>
            </a:pPr>
            <a:r>
              <a:rPr lang="zh-CN" altLang="en-US" sz="2400" b="1" dirty="0">
                <a:solidFill>
                  <a:schemeClr val="bg1"/>
                </a:solidFill>
                <a:latin typeface="微软雅黑" panose="020B0503020204020204" pitchFamily="34" charset="-122"/>
                <a:ea typeface="微软雅黑" panose="020B0503020204020204" pitchFamily="34" charset="-122"/>
              </a:rPr>
              <a:t>中位无进展生存期更长</a:t>
            </a:r>
          </a:p>
        </p:txBody>
      </p:sp>
      <p:sp>
        <p:nvSpPr>
          <p:cNvPr id="7" name="文本框 6">
            <a:extLst>
              <a:ext uri="{FF2B5EF4-FFF2-40B4-BE49-F238E27FC236}">
                <a16:creationId xmlns:a16="http://schemas.microsoft.com/office/drawing/2014/main" id="{7B85A532-C0F2-4AEC-A0B4-9439A256E49A}"/>
              </a:ext>
            </a:extLst>
          </p:cNvPr>
          <p:cNvSpPr txBox="1"/>
          <p:nvPr/>
        </p:nvSpPr>
        <p:spPr bwMode="gray">
          <a:xfrm>
            <a:off x="606292" y="1844313"/>
            <a:ext cx="6040409" cy="469396"/>
          </a:xfrm>
          <a:prstGeom prst="rect">
            <a:avLst/>
          </a:prstGeom>
          <a:noFill/>
        </p:spPr>
        <p:txBody>
          <a:bodyPr wrap="square" lIns="45720" tIns="45720" rIns="45720" bIns="45720" rtlCol="0" anchor="t">
            <a:noAutofit/>
          </a:bodyPr>
          <a:lstStyle/>
          <a:p>
            <a:pPr>
              <a:lnSpc>
                <a:spcPct val="120000"/>
              </a:lnSpc>
              <a:spcBef>
                <a:spcPts val="1000"/>
              </a:spcBef>
            </a:pPr>
            <a:r>
              <a:rPr lang="zh-CN" altLang="en-US" sz="2100" b="1" dirty="0">
                <a:solidFill>
                  <a:srgbClr val="0047BB"/>
                </a:solidFill>
                <a:latin typeface="微软雅黑" panose="020B0503020204020204" pitchFamily="34" charset="-122"/>
                <a:ea typeface="微软雅黑" panose="020B0503020204020204" pitchFamily="34" charset="-122"/>
              </a:rPr>
              <a:t>唯一中位无进展生存期</a:t>
            </a:r>
            <a:r>
              <a:rPr lang="zh-CN" altLang="en-US" sz="2100" b="1"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突破</a:t>
            </a:r>
            <a:r>
              <a:rPr lang="en-US" altLang="zh-CN" sz="2100" b="1"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100" b="1"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2100" dirty="0">
                <a:latin typeface="微软雅黑" panose="020B0503020204020204" pitchFamily="34" charset="-122"/>
                <a:ea typeface="微软雅黑" panose="020B0503020204020204" pitchFamily="34" charset="-122"/>
                <a:cs typeface="Times New Roman" panose="02020603050405020304" pitchFamily="18" charset="0"/>
              </a:rPr>
              <a:t>的</a:t>
            </a:r>
            <a:r>
              <a:rPr lang="en-US" altLang="zh-CN" sz="2100" dirty="0">
                <a:latin typeface="微软雅黑" panose="020B0503020204020204" pitchFamily="34" charset="-122"/>
                <a:ea typeface="微软雅黑" panose="020B0503020204020204" pitchFamily="34" charset="-122"/>
                <a:cs typeface="Times New Roman" panose="02020603050405020304" pitchFamily="18" charset="0"/>
              </a:rPr>
              <a:t>ALK</a:t>
            </a:r>
            <a:r>
              <a:rPr lang="zh-CN" altLang="en-US" sz="2100" dirty="0">
                <a:latin typeface="微软雅黑" panose="020B0503020204020204" pitchFamily="34" charset="-122"/>
                <a:ea typeface="微软雅黑" panose="020B0503020204020204" pitchFamily="34" charset="-122"/>
                <a:cs typeface="Times New Roman" panose="02020603050405020304" pitchFamily="18" charset="0"/>
              </a:rPr>
              <a:t>抑制剂</a:t>
            </a:r>
            <a:r>
              <a:rPr lang="en-US" altLang="zh-CN" sz="2100" baseline="30000" dirty="0">
                <a:latin typeface="微软雅黑" panose="020B0503020204020204" pitchFamily="34" charset="-122"/>
                <a:ea typeface="微软雅黑" panose="020B0503020204020204" pitchFamily="34" charset="-122"/>
                <a:cs typeface="Times New Roman" panose="02020603050405020304" pitchFamily="18" charset="0"/>
              </a:rPr>
              <a:t>14</a:t>
            </a:r>
            <a:endParaRPr lang="zh-CN" altLang="en-US" sz="2100" baseline="30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C5756459-EE17-471D-B3D2-EA3C93C0A46E}"/>
              </a:ext>
            </a:extLst>
          </p:cNvPr>
          <p:cNvSpPr txBox="1"/>
          <p:nvPr/>
        </p:nvSpPr>
        <p:spPr bwMode="gray">
          <a:xfrm>
            <a:off x="764582" y="2775873"/>
            <a:ext cx="5179267" cy="764376"/>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1900" dirty="0">
                <a:latin typeface="微软雅黑" panose="020B0503020204020204" pitchFamily="34" charset="-122"/>
                <a:ea typeface="微软雅黑" panose="020B0503020204020204" pitchFamily="34" charset="-122"/>
              </a:rPr>
              <a:t>所有</a:t>
            </a:r>
            <a:r>
              <a:rPr lang="en-US" altLang="zh-CN" sz="1900" dirty="0">
                <a:latin typeface="微软雅黑" panose="020B0503020204020204" pitchFamily="34" charset="-122"/>
                <a:ea typeface="微软雅黑" panose="020B0503020204020204" pitchFamily="34" charset="-122"/>
              </a:rPr>
              <a:t>ALK</a:t>
            </a:r>
            <a:r>
              <a:rPr lang="zh-CN" altLang="en-US" sz="1900" dirty="0">
                <a:latin typeface="微软雅黑" panose="020B0503020204020204" pitchFamily="34" charset="-122"/>
                <a:ea typeface="微软雅黑" panose="020B0503020204020204" pitchFamily="34" charset="-122"/>
              </a:rPr>
              <a:t>抑制剂中，</a:t>
            </a:r>
            <a:r>
              <a:rPr lang="zh-CN" altLang="en-US" sz="1900" b="1" dirty="0">
                <a:solidFill>
                  <a:srgbClr val="0047BB"/>
                </a:solidFill>
                <a:latin typeface="微软雅黑" panose="020B0503020204020204" pitchFamily="34" charset="-122"/>
                <a:ea typeface="微软雅黑" panose="020B0503020204020204" pitchFamily="34" charset="-122"/>
              </a:rPr>
              <a:t>洛拉替尼</a:t>
            </a:r>
            <a:r>
              <a:rPr lang="en-US" altLang="zh-CN" sz="1900" b="1" dirty="0">
                <a:solidFill>
                  <a:srgbClr val="0047BB"/>
                </a:solidFill>
                <a:latin typeface="微软雅黑" panose="020B0503020204020204" pitchFamily="34" charset="-122"/>
                <a:ea typeface="微软雅黑" panose="020B0503020204020204" pitchFamily="34" charset="-122"/>
              </a:rPr>
              <a:t>PFS</a:t>
            </a:r>
            <a:r>
              <a:rPr lang="zh-CN" altLang="en-US" sz="1900" b="1" dirty="0">
                <a:solidFill>
                  <a:srgbClr val="0047BB"/>
                </a:solidFill>
                <a:latin typeface="微软雅黑" panose="020B0503020204020204" pitchFamily="34" charset="-122"/>
                <a:ea typeface="微软雅黑" panose="020B0503020204020204" pitchFamily="34" charset="-122"/>
              </a:rPr>
              <a:t>最优的概率最高</a:t>
            </a:r>
            <a:r>
              <a:rPr lang="zh-CN" altLang="en-US" sz="1200" dirty="0">
                <a:latin typeface="微软雅黑" panose="020B0503020204020204" pitchFamily="34" charset="-122"/>
                <a:ea typeface="微软雅黑" panose="020B0503020204020204" pitchFamily="34" charset="-122"/>
              </a:rPr>
              <a:t>（网络荟萃分析</a:t>
            </a:r>
            <a:r>
              <a:rPr lang="en-US" altLang="zh-CN" sz="1200" baseline="30000" dirty="0">
                <a:latin typeface="微软雅黑" panose="020B0503020204020204" pitchFamily="34" charset="-122"/>
                <a:ea typeface="微软雅黑" panose="020B0503020204020204" pitchFamily="34" charset="-122"/>
                <a:cs typeface="Times New Roman" panose="02020603050405020304" pitchFamily="18" charset="0"/>
              </a:rPr>
              <a:t>19</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B42F243-D2BA-47A7-87E4-0A10F5CD559E}"/>
              </a:ext>
            </a:extLst>
          </p:cNvPr>
          <p:cNvSpPr txBox="1"/>
          <p:nvPr/>
        </p:nvSpPr>
        <p:spPr bwMode="gray">
          <a:xfrm>
            <a:off x="762512" y="2306477"/>
            <a:ext cx="5602820" cy="413511"/>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US" altLang="zh-CN" sz="1900" dirty="0">
                <a:latin typeface="微软雅黑" panose="020B0503020204020204" pitchFamily="34" charset="-122"/>
                <a:ea typeface="微软雅黑" panose="020B0503020204020204" pitchFamily="34" charset="-122"/>
              </a:rPr>
              <a:t>3</a:t>
            </a:r>
            <a:r>
              <a:rPr lang="zh-CN" altLang="en-US" sz="1900" dirty="0">
                <a:latin typeface="微软雅黑" panose="020B0503020204020204" pitchFamily="34" charset="-122"/>
                <a:ea typeface="微软雅黑" panose="020B0503020204020204" pitchFamily="34" charset="-122"/>
              </a:rPr>
              <a:t>年</a:t>
            </a:r>
            <a:r>
              <a:rPr lang="en-US" altLang="zh-CN" sz="1900" dirty="0">
                <a:latin typeface="微软雅黑" panose="020B0503020204020204" pitchFamily="34" charset="-122"/>
                <a:ea typeface="微软雅黑" panose="020B0503020204020204" pitchFamily="34" charset="-122"/>
              </a:rPr>
              <a:t>PFS</a:t>
            </a:r>
            <a:r>
              <a:rPr lang="zh-CN" altLang="en-US" sz="1900" dirty="0">
                <a:latin typeface="微软雅黑" panose="020B0503020204020204" pitchFamily="34" charset="-122"/>
                <a:ea typeface="微软雅黑" panose="020B0503020204020204" pitchFamily="34" charset="-122"/>
              </a:rPr>
              <a:t>率</a:t>
            </a:r>
            <a:r>
              <a:rPr lang="en-US" altLang="zh-CN" sz="1900" b="1" dirty="0">
                <a:solidFill>
                  <a:srgbClr val="0047BB"/>
                </a:solidFill>
                <a:latin typeface="微软雅黑" panose="020B0503020204020204" pitchFamily="34" charset="-122"/>
                <a:ea typeface="微软雅黑" panose="020B0503020204020204" pitchFamily="34" charset="-122"/>
              </a:rPr>
              <a:t>63.5%</a:t>
            </a:r>
            <a:r>
              <a:rPr lang="en-US" altLang="zh-CN" sz="1900" baseline="300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900" baseline="30000" dirty="0">
                <a:latin typeface="微软雅黑" panose="020B0503020204020204" pitchFamily="34" charset="-122"/>
                <a:ea typeface="微软雅黑" panose="020B0503020204020204" pitchFamily="34" charset="-122"/>
                <a:cs typeface="Times New Roman" panose="02020603050405020304" pitchFamily="18" charset="0"/>
              </a:rPr>
              <a:t>14 </a:t>
            </a:r>
            <a:r>
              <a:rPr lang="en-US" altLang="zh-CN" sz="19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900" dirty="0">
                <a:latin typeface="微软雅黑" panose="020B0503020204020204" pitchFamily="34" charset="-122"/>
                <a:ea typeface="微软雅黑" panose="020B0503020204020204" pitchFamily="34" charset="-122"/>
              </a:rPr>
              <a:t>阿来替尼</a:t>
            </a:r>
            <a:r>
              <a:rPr lang="en-US" altLang="zh-CN" sz="1900" dirty="0">
                <a:latin typeface="微软雅黑" panose="020B0503020204020204" pitchFamily="34" charset="-122"/>
                <a:ea typeface="微软雅黑" panose="020B0503020204020204" pitchFamily="34" charset="-122"/>
              </a:rPr>
              <a:t>46.4% </a:t>
            </a:r>
            <a:r>
              <a:rPr lang="en-US" altLang="zh-CN" sz="1200" dirty="0">
                <a:latin typeface="微软雅黑" panose="020B0503020204020204" pitchFamily="34" charset="-122"/>
                <a:ea typeface="微软雅黑" panose="020B0503020204020204" pitchFamily="34" charset="-122"/>
              </a:rPr>
              <a:t>ALEX</a:t>
            </a:r>
            <a:r>
              <a:rPr lang="zh-CN" altLang="en-US" sz="1200" dirty="0">
                <a:latin typeface="微软雅黑" panose="020B0503020204020204" pitchFamily="34" charset="-122"/>
                <a:ea typeface="微软雅黑" panose="020B0503020204020204" pitchFamily="34" charset="-122"/>
              </a:rPr>
              <a:t>研究</a:t>
            </a:r>
            <a:r>
              <a:rPr lang="en-US" altLang="zh-CN" sz="1200" baseline="30000" dirty="0">
                <a:latin typeface="微软雅黑" panose="020B0503020204020204" pitchFamily="34" charset="-122"/>
                <a:ea typeface="微软雅黑" panose="020B0503020204020204" pitchFamily="34" charset="-122"/>
                <a:cs typeface="Times New Roman" panose="02020603050405020304" pitchFamily="18" charset="0"/>
              </a:rPr>
              <a:t>18</a:t>
            </a:r>
            <a:r>
              <a:rPr lang="zh-CN" altLang="en-US" sz="1900" dirty="0">
                <a:latin typeface="微软雅黑" panose="020B0503020204020204" pitchFamily="34" charset="-122"/>
                <a:ea typeface="微软雅黑" panose="020B0503020204020204" pitchFamily="34" charset="-122"/>
              </a:rPr>
              <a:t>）</a:t>
            </a:r>
            <a:endParaRPr lang="en-US" altLang="zh-CN" sz="1900"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AA651D43-84C3-4B47-8FA1-BF736591D7B4}"/>
              </a:ext>
            </a:extLst>
          </p:cNvPr>
          <p:cNvSpPr/>
          <p:nvPr/>
        </p:nvSpPr>
        <p:spPr bwMode="gray">
          <a:xfrm>
            <a:off x="6563208" y="1068063"/>
            <a:ext cx="5189916" cy="719749"/>
          </a:xfrm>
          <a:prstGeom prst="rect">
            <a:avLst/>
          </a:prstGeom>
          <a:solidFill>
            <a:schemeClr val="accent2">
              <a:lumMod val="75000"/>
            </a:schemeClr>
          </a:solidFill>
          <a:ln w="57150" cap="flat" cmpd="sng" algn="ctr">
            <a:solidFill>
              <a:srgbClr val="00B0F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获国内外权威指南一致推荐</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EC25E542-9165-4BF3-90D8-F619D9F72E12}"/>
              </a:ext>
            </a:extLst>
          </p:cNvPr>
          <p:cNvSpPr txBox="1"/>
          <p:nvPr/>
        </p:nvSpPr>
        <p:spPr>
          <a:xfrm>
            <a:off x="6576516" y="1967547"/>
            <a:ext cx="1050362" cy="1015663"/>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美国</a:t>
            </a:r>
            <a:r>
              <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NCCN</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指南</a:t>
            </a:r>
            <a:r>
              <a:rPr kumimoji="0" lang="en-US" altLang="zh-CN" sz="20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rPr>
              <a:t>20</a:t>
            </a:r>
            <a:endParaRPr kumimoji="0" lang="zh-CN" altLang="en-US" sz="2000" i="0" u="none" strike="noStrike" kern="1200" cap="none" spc="0" normalizeH="0" baseline="30000" noProof="0" dirty="0">
              <a:ln>
                <a:noFill/>
              </a:ln>
              <a:effectLst/>
              <a:uLnTx/>
              <a:uFillTx/>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E679796F-5C78-40AD-8EA9-364FAED4325E}"/>
              </a:ext>
            </a:extLst>
          </p:cNvPr>
          <p:cNvSpPr txBox="1"/>
          <p:nvPr/>
        </p:nvSpPr>
        <p:spPr>
          <a:xfrm>
            <a:off x="7781003" y="3083395"/>
            <a:ext cx="3968784" cy="1253485"/>
          </a:xfrm>
          <a:prstGeom prst="rect">
            <a:avLst/>
          </a:prstGeom>
          <a:noFill/>
        </p:spPr>
        <p:txBody>
          <a:bodyPr wrap="square" rtlCol="0">
            <a:spAutoFit/>
          </a:bodyPr>
          <a:lstStyle/>
          <a:p>
            <a:pPr marL="214313" indent="-214313" defTabSz="685800">
              <a:lnSpc>
                <a:spcPct val="120000"/>
              </a:lnSpc>
              <a:spcAft>
                <a:spcPts val="600"/>
              </a:spcAft>
              <a:buClrTx/>
              <a:buFont typeface="Arial" panose="020B0604020202020204" pitchFamily="34" charset="0"/>
              <a:buChar char="•"/>
            </a:pPr>
            <a:r>
              <a:rPr lang="zh-CN" altLang="en-US" sz="2000" kern="1200" dirty="0">
                <a:solidFill>
                  <a:prstClr val="black"/>
                </a:solidFill>
                <a:latin typeface="微软雅黑" panose="020B0503020204020204" pitchFamily="34" charset="-122"/>
                <a:ea typeface="微软雅黑" panose="020B0503020204020204" pitchFamily="34" charset="-122"/>
              </a:rPr>
              <a:t>一线及后线治疗</a:t>
            </a:r>
            <a:endParaRPr lang="en-US" altLang="zh-CN" sz="2000" b="1" kern="1200" dirty="0">
              <a:solidFill>
                <a:srgbClr val="6F5091"/>
              </a:solidFill>
              <a:latin typeface="微软雅黑" panose="020B0503020204020204" pitchFamily="34" charset="-122"/>
              <a:ea typeface="微软雅黑" panose="020B0503020204020204" pitchFamily="34" charset="-122"/>
            </a:endParaRPr>
          </a:p>
          <a:p>
            <a:pPr marL="214313" indent="-214313" defTabSz="685800">
              <a:lnSpc>
                <a:spcPct val="120000"/>
              </a:lnSpc>
              <a:spcAft>
                <a:spcPts val="600"/>
              </a:spcAft>
              <a:buClrTx/>
              <a:buFont typeface="Arial" panose="020B0604020202020204" pitchFamily="34" charset="0"/>
              <a:buChar char="•"/>
            </a:pPr>
            <a:r>
              <a:rPr lang="zh-CN" altLang="en-US" sz="2000" b="1" kern="1200" dirty="0">
                <a:solidFill>
                  <a:srgbClr val="0047BB"/>
                </a:solidFill>
                <a:latin typeface="微软雅黑" panose="020B0503020204020204" pitchFamily="34" charset="-122"/>
                <a:ea typeface="微软雅黑" panose="020B0503020204020204" pitchFamily="34" charset="-122"/>
              </a:rPr>
              <a:t>唯一</a:t>
            </a:r>
            <a:r>
              <a:rPr lang="zh-CN" altLang="en-US" sz="2000" kern="1200" dirty="0">
                <a:solidFill>
                  <a:prstClr val="black"/>
                </a:solidFill>
                <a:latin typeface="微软雅黑" panose="020B0503020204020204" pitchFamily="34" charset="-122"/>
                <a:ea typeface="微软雅黑" panose="020B0503020204020204" pitchFamily="34" charset="-122"/>
              </a:rPr>
              <a:t>推荐用于</a:t>
            </a:r>
            <a:r>
              <a:rPr lang="zh-CN" altLang="en-US" sz="2000" b="1" kern="1200" dirty="0">
                <a:solidFill>
                  <a:srgbClr val="0047BB"/>
                </a:solidFill>
                <a:latin typeface="微软雅黑" panose="020B0503020204020204" pitchFamily="34" charset="-122"/>
                <a:ea typeface="微软雅黑" panose="020B0503020204020204" pitchFamily="34" charset="-122"/>
              </a:rPr>
              <a:t>二代</a:t>
            </a:r>
            <a:r>
              <a:rPr lang="en-US" altLang="zh-CN" sz="2000" b="1" kern="1200" dirty="0">
                <a:solidFill>
                  <a:srgbClr val="0047BB"/>
                </a:solidFill>
                <a:latin typeface="微软雅黑" panose="020B0503020204020204" pitchFamily="34" charset="-122"/>
                <a:ea typeface="微软雅黑" panose="020B0503020204020204" pitchFamily="34" charset="-122"/>
              </a:rPr>
              <a:t>ALK</a:t>
            </a:r>
            <a:r>
              <a:rPr lang="zh-CN" altLang="en-US" sz="2000" b="1" kern="1200" dirty="0">
                <a:solidFill>
                  <a:srgbClr val="0047BB"/>
                </a:solidFill>
                <a:latin typeface="微软雅黑" panose="020B0503020204020204" pitchFamily="34" charset="-122"/>
                <a:ea typeface="微软雅黑" panose="020B0503020204020204" pitchFamily="34" charset="-122"/>
              </a:rPr>
              <a:t>抑制剂治疗后失败的患</a:t>
            </a:r>
            <a:r>
              <a:rPr lang="zh-CN" altLang="en-US" sz="2000" b="1" dirty="0">
                <a:solidFill>
                  <a:srgbClr val="0047BB"/>
                </a:solidFill>
                <a:latin typeface="微软雅黑" panose="020B0503020204020204" pitchFamily="34" charset="-122"/>
                <a:ea typeface="微软雅黑" panose="020B0503020204020204" pitchFamily="34" charset="-122"/>
              </a:rPr>
              <a:t>者</a:t>
            </a:r>
            <a:r>
              <a:rPr lang="zh-CN" altLang="en-US" sz="2000" dirty="0">
                <a:latin typeface="微软雅黑" panose="020B0503020204020204" pitchFamily="34" charset="-122"/>
                <a:ea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rPr>
              <a:t>ALK</a:t>
            </a:r>
            <a:r>
              <a:rPr lang="zh-CN" altLang="en-US" sz="2000" dirty="0">
                <a:latin typeface="微软雅黑" panose="020B0503020204020204" pitchFamily="34" charset="-122"/>
                <a:ea typeface="微软雅黑" panose="020B0503020204020204" pitchFamily="34" charset="-122"/>
              </a:rPr>
              <a:t>抑制剂</a:t>
            </a:r>
            <a:endParaRPr lang="zh-CN" altLang="en-US" sz="2000" kern="12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D6CE4AA0-435E-4F9D-AA15-5098D1DA9DD1}"/>
              </a:ext>
            </a:extLst>
          </p:cNvPr>
          <p:cNvSpPr txBox="1"/>
          <p:nvPr/>
        </p:nvSpPr>
        <p:spPr>
          <a:xfrm>
            <a:off x="6588487" y="3233077"/>
            <a:ext cx="1050362" cy="1015663"/>
          </a:xfrm>
          <a:prstGeom prst="rect">
            <a:avLst/>
          </a:prstGeom>
          <a:noFill/>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中国</a:t>
            </a:r>
            <a:endPar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CSCO</a:t>
            </a: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指南</a:t>
            </a:r>
            <a:r>
              <a:rPr lang="en-US" altLang="zh-CN" sz="2000" baseline="30000" dirty="0">
                <a:latin typeface="微软雅黑" panose="020B0503020204020204" pitchFamily="34" charset="-122"/>
                <a:ea typeface="微软雅黑" panose="020B0503020204020204" pitchFamily="34" charset="-122"/>
              </a:rPr>
              <a:t>21</a:t>
            </a:r>
            <a:endParaRPr kumimoji="0" lang="zh-CN" altLang="en-US" sz="20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EB8005CE-B650-4066-BC73-6800D7D6935A}"/>
              </a:ext>
            </a:extLst>
          </p:cNvPr>
          <p:cNvSpPr/>
          <p:nvPr/>
        </p:nvSpPr>
        <p:spPr bwMode="gray">
          <a:xfrm>
            <a:off x="6561564" y="4935039"/>
            <a:ext cx="5179267" cy="1080822"/>
          </a:xfrm>
          <a:prstGeom prst="rect">
            <a:avLst/>
          </a:prstGeom>
          <a:noFill/>
          <a:ln w="6350" cap="flat" cmpd="sng" algn="ctr">
            <a:solidFill>
              <a:schemeClr val="tx1">
                <a:lumMod val="50000"/>
                <a:lumOff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9450460B-D988-408E-8C46-DDBC3802094F}"/>
              </a:ext>
            </a:extLst>
          </p:cNvPr>
          <p:cNvSpPr txBox="1"/>
          <p:nvPr/>
        </p:nvSpPr>
        <p:spPr bwMode="gray">
          <a:xfrm>
            <a:off x="6567183" y="4711068"/>
            <a:ext cx="5173649" cy="458685"/>
          </a:xfrm>
          <a:prstGeom prst="rect">
            <a:avLst/>
          </a:prstGeom>
          <a:solidFill>
            <a:schemeClr val="bg1">
              <a:lumMod val="85000"/>
            </a:schemeClr>
          </a:solidFill>
          <a:ln>
            <a:solidFill>
              <a:schemeClr val="tx1">
                <a:lumMod val="50000"/>
                <a:lumOff val="50000"/>
              </a:schemeClr>
            </a:solidFill>
          </a:ln>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技术审评报告</a:t>
            </a:r>
            <a:r>
              <a:rPr lang="zh-CN" altLang="en-US" sz="1400" dirty="0">
                <a:latin typeface="微软雅黑" panose="020B0503020204020204" pitchFamily="34" charset="-122"/>
                <a:ea typeface="微软雅黑" panose="020B0503020204020204" pitchFamily="34" charset="-122"/>
              </a:rPr>
              <a:t>（无公开技术审评报告）</a:t>
            </a:r>
          </a:p>
        </p:txBody>
      </p:sp>
      <p:sp>
        <p:nvSpPr>
          <p:cNvPr id="16" name="文本框 15">
            <a:extLst>
              <a:ext uri="{FF2B5EF4-FFF2-40B4-BE49-F238E27FC236}">
                <a16:creationId xmlns:a16="http://schemas.microsoft.com/office/drawing/2014/main" id="{9F892716-B716-4DCA-80EF-3D2D7D98CA63}"/>
              </a:ext>
            </a:extLst>
          </p:cNvPr>
          <p:cNvSpPr txBox="1"/>
          <p:nvPr/>
        </p:nvSpPr>
        <p:spPr bwMode="gray">
          <a:xfrm>
            <a:off x="6594443" y="5182564"/>
            <a:ext cx="5119125" cy="787271"/>
          </a:xfrm>
          <a:prstGeom prst="rect">
            <a:avLst/>
          </a:prstGeom>
        </p:spPr>
        <p:txBody>
          <a:bodyPr wrap="square" lIns="45720" tIns="45720" rIns="45720" bIns="45720" rtlCol="0">
            <a:noAutofit/>
          </a:bodyPr>
          <a:lstStyle/>
          <a:p>
            <a:pPr algn="l">
              <a:lnSpc>
                <a:spcPct val="120000"/>
              </a:lnSpc>
              <a:spcAft>
                <a:spcPts val="600"/>
              </a:spcAft>
            </a:pPr>
            <a:r>
              <a:rPr lang="zh-CN" altLang="en-US" sz="1200" dirty="0">
                <a:latin typeface="微软雅黑" panose="020B0503020204020204" pitchFamily="34" charset="-122"/>
                <a:ea typeface="微软雅黑" panose="020B0503020204020204" pitchFamily="34" charset="-122"/>
              </a:rPr>
              <a:t>目前洛拉替尼的临床研究主要包括，一线</a:t>
            </a:r>
            <a:r>
              <a:rPr lang="en-US" altLang="zh-CN" sz="1200" dirty="0">
                <a:latin typeface="微软雅黑" panose="020B0503020204020204" pitchFamily="34" charset="-122"/>
                <a:ea typeface="微软雅黑" panose="020B0503020204020204" pitchFamily="34" charset="-122"/>
              </a:rPr>
              <a:t>CROWN III</a:t>
            </a:r>
            <a:r>
              <a:rPr lang="zh-CN" altLang="en-US" sz="1200" dirty="0">
                <a:latin typeface="微软雅黑" panose="020B0503020204020204" pitchFamily="34" charset="-122"/>
                <a:ea typeface="微软雅黑" panose="020B0503020204020204" pitchFamily="34" charset="-122"/>
              </a:rPr>
              <a:t>期临床研究（</a:t>
            </a:r>
            <a:r>
              <a:rPr lang="zh-CN" altLang="en-US" sz="1200" b="1" dirty="0">
                <a:solidFill>
                  <a:srgbClr val="0047BB"/>
                </a:solidFill>
                <a:latin typeface="微软雅黑" panose="020B0503020204020204" pitchFamily="34" charset="-122"/>
                <a:ea typeface="微软雅黑" panose="020B0503020204020204" pitchFamily="34" charset="-122"/>
              </a:rPr>
              <a:t>包含中国及亚洲人群</a:t>
            </a:r>
            <a:r>
              <a:rPr lang="zh-CN" altLang="en-US" sz="1200" dirty="0">
                <a:latin typeface="微软雅黑" panose="020B0503020204020204" pitchFamily="34" charset="-122"/>
                <a:ea typeface="微软雅黑" panose="020B0503020204020204" pitchFamily="34" charset="-122"/>
              </a:rPr>
              <a:t>），后线全球</a:t>
            </a:r>
            <a:r>
              <a:rPr lang="en-US" altLang="zh-CN" sz="1200" dirty="0">
                <a:latin typeface="微软雅黑" panose="020B0503020204020204" pitchFamily="34" charset="-122"/>
                <a:ea typeface="微软雅黑" panose="020B0503020204020204" pitchFamily="34" charset="-122"/>
              </a:rPr>
              <a:t>II</a:t>
            </a:r>
            <a:r>
              <a:rPr lang="zh-CN" altLang="en-US" sz="1200" dirty="0">
                <a:latin typeface="微软雅黑" panose="020B0503020204020204" pitchFamily="34" charset="-122"/>
                <a:ea typeface="微软雅黑" panose="020B0503020204020204" pitchFamily="34" charset="-122"/>
              </a:rPr>
              <a:t>期和</a:t>
            </a:r>
            <a:r>
              <a:rPr lang="zh-CN" altLang="en-US" sz="1200" b="1" dirty="0">
                <a:solidFill>
                  <a:srgbClr val="0047BB"/>
                </a:solidFill>
                <a:latin typeface="微软雅黑" panose="020B0503020204020204" pitchFamily="34" charset="-122"/>
                <a:ea typeface="微软雅黑" panose="020B0503020204020204" pitchFamily="34" charset="-122"/>
              </a:rPr>
              <a:t>中国人群</a:t>
            </a:r>
            <a:r>
              <a:rPr lang="en-US" altLang="zh-CN" sz="1200" b="1" dirty="0">
                <a:solidFill>
                  <a:srgbClr val="0047BB"/>
                </a:solidFill>
                <a:latin typeface="微软雅黑" panose="020B0503020204020204" pitchFamily="34" charset="-122"/>
                <a:ea typeface="微软雅黑" panose="020B0503020204020204" pitchFamily="34" charset="-122"/>
              </a:rPr>
              <a:t>II</a:t>
            </a:r>
            <a:r>
              <a:rPr lang="zh-CN" altLang="en-US" sz="1200" b="1" dirty="0">
                <a:solidFill>
                  <a:srgbClr val="0047BB"/>
                </a:solidFill>
                <a:latin typeface="微软雅黑" panose="020B0503020204020204" pitchFamily="34" charset="-122"/>
                <a:ea typeface="微软雅黑" panose="020B0503020204020204" pitchFamily="34" charset="-122"/>
              </a:rPr>
              <a:t>期</a:t>
            </a:r>
            <a:r>
              <a:rPr lang="zh-CN" altLang="en-US" sz="1200" dirty="0">
                <a:latin typeface="微软雅黑" panose="020B0503020204020204" pitchFamily="34" charset="-122"/>
                <a:ea typeface="微软雅黑" panose="020B0503020204020204" pitchFamily="34" charset="-122"/>
              </a:rPr>
              <a:t>临床研究。研究显示，</a:t>
            </a:r>
            <a:r>
              <a:rPr lang="zh-CN" altLang="en-US" sz="1200" b="1" dirty="0">
                <a:solidFill>
                  <a:srgbClr val="0047BB"/>
                </a:solidFill>
                <a:latin typeface="微软雅黑" panose="020B0503020204020204" pitchFamily="34" charset="-122"/>
                <a:ea typeface="微软雅黑" panose="020B0503020204020204" pitchFamily="34" charset="-122"/>
              </a:rPr>
              <a:t>洛拉替尼无论用于一线还是后线，均有更优的临床获益</a:t>
            </a:r>
            <a:endParaRPr lang="en-US" altLang="zh-CN" sz="1200" b="1" dirty="0">
              <a:solidFill>
                <a:srgbClr val="0047BB"/>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041FA20F-0502-44F5-8C57-982AB8C2CC45}"/>
              </a:ext>
            </a:extLst>
          </p:cNvPr>
          <p:cNvSpPr txBox="1"/>
          <p:nvPr/>
        </p:nvSpPr>
        <p:spPr>
          <a:xfrm>
            <a:off x="7795891" y="1857484"/>
            <a:ext cx="4008584" cy="1176541"/>
          </a:xfrm>
          <a:prstGeom prst="rect">
            <a:avLst/>
          </a:prstGeom>
          <a:noFill/>
        </p:spPr>
        <p:txBody>
          <a:bodyPr wrap="square" rtlCol="0">
            <a:spAutoFit/>
          </a:bodyPr>
          <a:lstStyle/>
          <a:p>
            <a:pPr marL="214313" indent="-214313" defTabSz="685800">
              <a:lnSpc>
                <a:spcPct val="120000"/>
              </a:lnSpc>
              <a:buClrTx/>
              <a:buFont typeface="Arial" panose="020B0604020202020204" pitchFamily="34" charset="0"/>
              <a:buChar char="•"/>
            </a:pPr>
            <a:r>
              <a:rPr lang="zh-CN" altLang="en-US" sz="2000" kern="1200" dirty="0">
                <a:solidFill>
                  <a:prstClr val="black"/>
                </a:solidFill>
                <a:latin typeface="微软雅黑" panose="020B0503020204020204" pitchFamily="34" charset="-122"/>
                <a:ea typeface="微软雅黑" panose="020B0503020204020204" pitchFamily="34" charset="-122"/>
              </a:rPr>
              <a:t>一线治疗</a:t>
            </a:r>
            <a:r>
              <a:rPr lang="zh-CN" altLang="en-US" sz="2000" b="1" dirty="0">
                <a:solidFill>
                  <a:srgbClr val="0047BB"/>
                </a:solidFill>
                <a:latin typeface="微软雅黑" panose="020B0503020204020204" pitchFamily="34" charset="-122"/>
                <a:ea typeface="微软雅黑" panose="020B0503020204020204" pitchFamily="34" charset="-122"/>
              </a:rPr>
              <a:t>优选，最高证据和推荐级别</a:t>
            </a:r>
            <a:endParaRPr lang="en-US" altLang="zh-CN" sz="2000" b="1" dirty="0">
              <a:solidFill>
                <a:srgbClr val="0047BB"/>
              </a:solidFill>
              <a:latin typeface="微软雅黑" panose="020B0503020204020204" pitchFamily="34" charset="-122"/>
              <a:ea typeface="微软雅黑" panose="020B0503020204020204" pitchFamily="34" charset="-122"/>
            </a:endParaRPr>
          </a:p>
          <a:p>
            <a:pPr marL="214313" indent="-214313" defTabSz="685800">
              <a:lnSpc>
                <a:spcPct val="120000"/>
              </a:lnSpc>
              <a:buClrTx/>
              <a:buFont typeface="Arial" panose="020B0604020202020204" pitchFamily="34" charset="0"/>
              <a:buChar char="•"/>
            </a:pPr>
            <a:r>
              <a:rPr lang="zh-CN" altLang="en-US" sz="2000" b="1" dirty="0">
                <a:solidFill>
                  <a:srgbClr val="0047BB"/>
                </a:solidFill>
                <a:latin typeface="微软雅黑" panose="020B0503020204020204" pitchFamily="34" charset="-122"/>
                <a:ea typeface="微软雅黑" panose="020B0503020204020204" pitchFamily="34" charset="-122"/>
              </a:rPr>
              <a:t>唯一</a:t>
            </a:r>
            <a:r>
              <a:rPr lang="zh-CN" altLang="en-US" sz="2000" kern="1200" dirty="0">
                <a:solidFill>
                  <a:prstClr val="black"/>
                </a:solidFill>
                <a:latin typeface="微软雅黑" panose="020B0503020204020204" pitchFamily="34" charset="-122"/>
                <a:ea typeface="微软雅黑" panose="020B0503020204020204" pitchFamily="34" charset="-122"/>
              </a:rPr>
              <a:t>推荐用于</a:t>
            </a:r>
            <a:r>
              <a:rPr lang="en-US" altLang="zh-CN" sz="2000" b="1" kern="1200" dirty="0">
                <a:solidFill>
                  <a:srgbClr val="0047BB"/>
                </a:solidFill>
                <a:latin typeface="微软雅黑" panose="020B0503020204020204" pitchFamily="34" charset="-122"/>
                <a:ea typeface="微软雅黑" panose="020B0503020204020204" pitchFamily="34" charset="-122"/>
              </a:rPr>
              <a:t>G1202R</a:t>
            </a:r>
            <a:r>
              <a:rPr lang="zh-CN" altLang="en-US" sz="2000" kern="1200" dirty="0">
                <a:solidFill>
                  <a:prstClr val="black"/>
                </a:solidFill>
                <a:latin typeface="微软雅黑" panose="020B0503020204020204" pitchFamily="34" charset="-122"/>
                <a:ea typeface="微软雅黑" panose="020B0503020204020204" pitchFamily="34" charset="-122"/>
              </a:rPr>
              <a:t>突变患者</a:t>
            </a:r>
            <a:endParaRPr lang="en-US" altLang="zh-CN" sz="2000" kern="1200" dirty="0">
              <a:solidFill>
                <a:prstClr val="black"/>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62BE6893-B139-41AE-9B9E-021BFE07897A}"/>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9" name="Rectangle: Top Corners Rounded 158">
            <a:extLst>
              <a:ext uri="{FF2B5EF4-FFF2-40B4-BE49-F238E27FC236}">
                <a16:creationId xmlns:a16="http://schemas.microsoft.com/office/drawing/2014/main" id="{9CF35F3F-FB87-4BB8-91DD-A0044DD4F53C}"/>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id="{2D10D53C-1CB6-47A7-B362-AF67055E6B2D}"/>
              </a:ext>
            </a:extLst>
          </p:cNvPr>
          <p:cNvSpPr txBox="1"/>
          <p:nvPr/>
        </p:nvSpPr>
        <p:spPr bwMode="gray">
          <a:xfrm>
            <a:off x="10436645" y="60498"/>
            <a:ext cx="1616202" cy="480131"/>
          </a:xfrm>
          <a:prstGeom prst="rect">
            <a:avLst/>
          </a:prstGeom>
          <a:noFill/>
        </p:spPr>
        <p:txBody>
          <a:bodyPr wrap="square">
            <a:spAutoFit/>
          </a:bodyPr>
          <a:lstStyle/>
          <a:p>
            <a:pPr algn="ctr">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有效性</a:t>
            </a:r>
          </a:p>
        </p:txBody>
      </p:sp>
      <p:sp>
        <p:nvSpPr>
          <p:cNvPr id="21" name="文本框 20">
            <a:extLst>
              <a:ext uri="{FF2B5EF4-FFF2-40B4-BE49-F238E27FC236}">
                <a16:creationId xmlns:a16="http://schemas.microsoft.com/office/drawing/2014/main" id="{389BBACC-E298-4774-9517-C48996E1B4F8}"/>
              </a:ext>
            </a:extLst>
          </p:cNvPr>
          <p:cNvSpPr txBox="1"/>
          <p:nvPr/>
        </p:nvSpPr>
        <p:spPr bwMode="gray">
          <a:xfrm>
            <a:off x="733125" y="6063287"/>
            <a:ext cx="3497875" cy="364806"/>
          </a:xfrm>
          <a:prstGeom prst="rect">
            <a:avLst/>
          </a:prstGeom>
        </p:spPr>
        <p:txBody>
          <a:bodyPr wrap="square" lIns="45720" tIns="45720" rIns="45720" bIns="45720" rtlCol="0">
            <a:noAutofit/>
          </a:bodyPr>
          <a:lstStyle/>
          <a:p>
            <a:pPr algn="l">
              <a:lnSpc>
                <a:spcPct val="90000"/>
              </a:lnSpc>
              <a:spcBef>
                <a:spcPts val="1000"/>
              </a:spcBef>
            </a:pPr>
            <a:r>
              <a:rPr lang="en-US" altLang="zh-CN" sz="1600" b="1" dirty="0" err="1">
                <a:latin typeface="微软雅黑" panose="020B0503020204020204" pitchFamily="34" charset="-122"/>
                <a:ea typeface="微软雅黑" panose="020B0503020204020204" pitchFamily="34" charset="-122"/>
              </a:rPr>
              <a:t>mPFS</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中位无进展生存期</a:t>
            </a:r>
          </a:p>
        </p:txBody>
      </p:sp>
      <p:pic>
        <p:nvPicPr>
          <p:cNvPr id="22" name="图片 21">
            <a:extLst>
              <a:ext uri="{FF2B5EF4-FFF2-40B4-BE49-F238E27FC236}">
                <a16:creationId xmlns:a16="http://schemas.microsoft.com/office/drawing/2014/main" id="{BBF0F4B6-C28E-4244-B83C-D2BACB805369}"/>
              </a:ext>
            </a:extLst>
          </p:cNvPr>
          <p:cNvPicPr>
            <a:picLocks noChangeAspect="1"/>
          </p:cNvPicPr>
          <p:nvPr/>
        </p:nvPicPr>
        <p:blipFill rotWithShape="1">
          <a:blip r:embed="rId2"/>
          <a:srcRect l="3922" b="19987"/>
          <a:stretch/>
        </p:blipFill>
        <p:spPr>
          <a:xfrm>
            <a:off x="818738" y="3593592"/>
            <a:ext cx="4579572" cy="2283968"/>
          </a:xfrm>
          <a:prstGeom prst="rect">
            <a:avLst/>
          </a:prstGeom>
        </p:spPr>
      </p:pic>
      <p:sp>
        <p:nvSpPr>
          <p:cNvPr id="23" name="矩形 22">
            <a:extLst>
              <a:ext uri="{FF2B5EF4-FFF2-40B4-BE49-F238E27FC236}">
                <a16:creationId xmlns:a16="http://schemas.microsoft.com/office/drawing/2014/main" id="{49C49443-EF6B-4D85-8E64-CD176F5AC352}"/>
              </a:ext>
            </a:extLst>
          </p:cNvPr>
          <p:cNvSpPr/>
          <p:nvPr/>
        </p:nvSpPr>
        <p:spPr bwMode="gray">
          <a:xfrm>
            <a:off x="3647974" y="4038201"/>
            <a:ext cx="1863825" cy="459202"/>
          </a:xfrm>
          <a:prstGeom prst="rect">
            <a:avLst/>
          </a:prstGeom>
          <a:noFill/>
          <a:ln w="28575" cap="flat" cmpd="sng" algn="ctr">
            <a:solidFill>
              <a:srgbClr val="C00000"/>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D8C43719-1991-49E1-B17E-67645D8D32D5}"/>
              </a:ext>
            </a:extLst>
          </p:cNvPr>
          <p:cNvSpPr txBox="1"/>
          <p:nvPr/>
        </p:nvSpPr>
        <p:spPr bwMode="gray">
          <a:xfrm>
            <a:off x="3005666" y="4711213"/>
            <a:ext cx="2844801" cy="807209"/>
          </a:xfrm>
          <a:prstGeom prst="rect">
            <a:avLst/>
          </a:prstGeom>
          <a:solidFill>
            <a:schemeClr val="bg1"/>
          </a:solidFill>
        </p:spPr>
        <p:txBody>
          <a:bodyPr wrap="square" lIns="45720" tIns="45720" rIns="45720" bIns="45720" rtlCol="0">
            <a:noAutofit/>
          </a:bodyPr>
          <a:lstStyle/>
          <a:p>
            <a:pPr algn="l">
              <a:lnSpc>
                <a:spcPct val="120000"/>
              </a:lnSpc>
              <a:spcBef>
                <a:spcPts val="1000"/>
              </a:spcBef>
            </a:pPr>
            <a:r>
              <a:rPr lang="en-US" altLang="zh-CN" sz="2100" b="1" dirty="0" err="1">
                <a:latin typeface="微软雅黑" panose="020B0503020204020204" pitchFamily="34" charset="-122"/>
                <a:ea typeface="微软雅黑" panose="020B0503020204020204" pitchFamily="34" charset="-122"/>
              </a:rPr>
              <a:t>mPFS</a:t>
            </a:r>
            <a:r>
              <a:rPr lang="zh-CN" altLang="en-US" sz="2100" b="1" dirty="0">
                <a:latin typeface="微软雅黑" panose="020B0503020204020204" pitchFamily="34" charset="-122"/>
                <a:ea typeface="微软雅黑" panose="020B0503020204020204" pitchFamily="34" charset="-122"/>
              </a:rPr>
              <a:t>曲线趋于平缓，有望获得更长的</a:t>
            </a:r>
            <a:r>
              <a:rPr lang="en-US" altLang="zh-CN" sz="2100" b="1" dirty="0" err="1">
                <a:latin typeface="微软雅黑" panose="020B0503020204020204" pitchFamily="34" charset="-122"/>
                <a:ea typeface="微软雅黑" panose="020B0503020204020204" pitchFamily="34" charset="-122"/>
              </a:rPr>
              <a:t>mPFS</a:t>
            </a:r>
            <a:endParaRPr lang="zh-CN" altLang="en-US" sz="2100" b="1" dirty="0">
              <a:latin typeface="微软雅黑" panose="020B0503020204020204" pitchFamily="34" charset="-122"/>
              <a:ea typeface="微软雅黑" panose="020B0503020204020204" pitchFamily="34" charset="-122"/>
            </a:endParaRPr>
          </a:p>
        </p:txBody>
      </p:sp>
      <p:cxnSp>
        <p:nvCxnSpPr>
          <p:cNvPr id="25" name="直接箭头连接符 24">
            <a:extLst>
              <a:ext uri="{FF2B5EF4-FFF2-40B4-BE49-F238E27FC236}">
                <a16:creationId xmlns:a16="http://schemas.microsoft.com/office/drawing/2014/main" id="{6940FB15-13FA-4C85-B362-BCA6BCC1C49E}"/>
              </a:ext>
            </a:extLst>
          </p:cNvPr>
          <p:cNvCxnSpPr>
            <a:cxnSpLocks/>
          </p:cNvCxnSpPr>
          <p:nvPr/>
        </p:nvCxnSpPr>
        <p:spPr bwMode="gray">
          <a:xfrm flipH="1" flipV="1">
            <a:off x="4685223" y="4497402"/>
            <a:ext cx="61835" cy="271651"/>
          </a:xfrm>
          <a:prstGeom prst="straightConnector1">
            <a:avLst/>
          </a:prstGeom>
          <a:noFill/>
          <a:ln w="12700" cap="rnd">
            <a:solidFill>
              <a:srgbClr val="C00000"/>
            </a:solidFill>
            <a:prstDash val="solid"/>
            <a:round/>
            <a:headEnd/>
            <a:tailEnd type="triangle"/>
          </a:ln>
          <a:effectLst/>
        </p:spPr>
      </p:cxnSp>
      <p:sp>
        <p:nvSpPr>
          <p:cNvPr id="26" name="箭头: 五边形 25">
            <a:extLst>
              <a:ext uri="{FF2B5EF4-FFF2-40B4-BE49-F238E27FC236}">
                <a16:creationId xmlns:a16="http://schemas.microsoft.com/office/drawing/2014/main" id="{F17C88D5-EB22-40C0-8789-D1FF273C64F9}"/>
              </a:ext>
            </a:extLst>
          </p:cNvPr>
          <p:cNvSpPr/>
          <p:nvPr/>
        </p:nvSpPr>
        <p:spPr bwMode="gray">
          <a:xfrm>
            <a:off x="648566" y="1154717"/>
            <a:ext cx="613476" cy="545783"/>
          </a:xfrm>
          <a:prstGeom prst="homePlate">
            <a:avLst>
              <a:gd name="adj" fmla="val 34128"/>
            </a:avLst>
          </a:prstGeom>
          <a:solidFill>
            <a:schemeClr val="bg1"/>
          </a:solidFill>
          <a:ln w="28575" cap="flat" cmpd="sng" algn="ctr">
            <a:solidFill>
              <a:schemeClr val="accent2">
                <a:lumMod val="60000"/>
                <a:lumOff val="4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EEB359EA-2D77-4168-9EC8-CD7E79C7855E}"/>
              </a:ext>
            </a:extLst>
          </p:cNvPr>
          <p:cNvSpPr txBox="1"/>
          <p:nvPr/>
        </p:nvSpPr>
        <p:spPr bwMode="gray">
          <a:xfrm>
            <a:off x="764582" y="1224171"/>
            <a:ext cx="427755" cy="343702"/>
          </a:xfrm>
          <a:prstGeom prst="rect">
            <a:avLst/>
          </a:prstGeom>
        </p:spPr>
        <p:txBody>
          <a:bodyPr wrap="square" lIns="45720" tIns="45720" rIns="45720" bIns="45720" rtlCol="0">
            <a:noAutofit/>
          </a:bodyPr>
          <a:lstStyle/>
          <a:p>
            <a:pPr algn="l">
              <a:lnSpc>
                <a:spcPct val="90000"/>
              </a:lnSpc>
              <a:spcBef>
                <a:spcPts val="1000"/>
              </a:spcBef>
            </a:pPr>
            <a:r>
              <a:rPr lang="en-US" altLang="zh-CN" sz="2400" b="1" dirty="0">
                <a:solidFill>
                  <a:schemeClr val="accent2">
                    <a:lumMod val="75000"/>
                  </a:schemeClr>
                </a:solidFill>
                <a:latin typeface="微软雅黑" panose="020B0503020204020204" pitchFamily="34" charset="-122"/>
                <a:ea typeface="微软雅黑" panose="020B0503020204020204" pitchFamily="34" charset="-122"/>
              </a:rPr>
              <a:t>3</a:t>
            </a:r>
            <a:endParaRPr lang="zh-CN" altLang="en-US" sz="2400" b="1" dirty="0" err="1">
              <a:solidFill>
                <a:schemeClr val="accent2">
                  <a:lumMod val="75000"/>
                </a:schemeClr>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E6B70FA0-3163-4AAC-8F2B-B974963DA9CC}"/>
              </a:ext>
            </a:extLst>
          </p:cNvPr>
          <p:cNvSpPr txBox="1"/>
          <p:nvPr/>
        </p:nvSpPr>
        <p:spPr bwMode="gray">
          <a:xfrm>
            <a:off x="2833311" y="5855835"/>
            <a:ext cx="1046480" cy="138301"/>
          </a:xfrm>
          <a:prstGeom prst="rect">
            <a:avLst/>
          </a:prstGeom>
        </p:spPr>
        <p:txBody>
          <a:bodyPr wrap="square" lIns="45720" tIns="45720" rIns="45720" bIns="45720" rtlCol="0">
            <a:noAutofit/>
          </a:bodyPr>
          <a:lstStyle/>
          <a:p>
            <a:pPr algn="ctr">
              <a:lnSpc>
                <a:spcPct val="90000"/>
              </a:lnSpc>
              <a:spcBef>
                <a:spcPts val="1000"/>
              </a:spcBef>
            </a:pPr>
            <a:r>
              <a:rPr lang="zh-CN" altLang="en-US" sz="800" dirty="0">
                <a:latin typeface="微软雅黑" panose="020B0503020204020204" pitchFamily="34" charset="-122"/>
                <a:ea typeface="微软雅黑" panose="020B0503020204020204" pitchFamily="34" charset="-122"/>
              </a:rPr>
              <a:t>时间（月）</a:t>
            </a:r>
          </a:p>
        </p:txBody>
      </p:sp>
    </p:spTree>
    <p:extLst>
      <p:ext uri="{BB962C8B-B14F-4D97-AF65-F5344CB8AC3E}">
        <p14:creationId xmlns:p14="http://schemas.microsoft.com/office/powerpoint/2010/main" val="149068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E1DDE707-CADF-47EC-ACED-2A648F13D454}"/>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3.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安全性</a:t>
            </a:r>
          </a:p>
        </p:txBody>
      </p:sp>
      <p:grpSp>
        <p:nvGrpSpPr>
          <p:cNvPr id="2" name="组合 1">
            <a:extLst>
              <a:ext uri="{FF2B5EF4-FFF2-40B4-BE49-F238E27FC236}">
                <a16:creationId xmlns:a16="http://schemas.microsoft.com/office/drawing/2014/main" id="{B88B9E5D-D9D2-413F-85CE-0D0932489E1A}"/>
              </a:ext>
            </a:extLst>
          </p:cNvPr>
          <p:cNvGrpSpPr/>
          <p:nvPr/>
        </p:nvGrpSpPr>
        <p:grpSpPr>
          <a:xfrm>
            <a:off x="736314" y="1116335"/>
            <a:ext cx="10640744" cy="2913163"/>
            <a:chOff x="736316" y="3296769"/>
            <a:chExt cx="10640744" cy="2913163"/>
          </a:xfrm>
        </p:grpSpPr>
        <p:sp>
          <p:nvSpPr>
            <p:cNvPr id="10" name="矩形 9">
              <a:extLst>
                <a:ext uri="{FF2B5EF4-FFF2-40B4-BE49-F238E27FC236}">
                  <a16:creationId xmlns:a16="http://schemas.microsoft.com/office/drawing/2014/main" id="{85AC26B5-0411-493F-813D-9CCFADF49FB8}"/>
                </a:ext>
              </a:extLst>
            </p:cNvPr>
            <p:cNvSpPr/>
            <p:nvPr/>
          </p:nvSpPr>
          <p:spPr bwMode="gray">
            <a:xfrm>
              <a:off x="736317" y="3296769"/>
              <a:ext cx="10640743" cy="577537"/>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7221760A-DC76-4915-AE8E-B0CDBDE36BED}"/>
                </a:ext>
              </a:extLst>
            </p:cNvPr>
            <p:cNvSpPr txBox="1"/>
            <p:nvPr/>
          </p:nvSpPr>
          <p:spPr bwMode="gray">
            <a:xfrm>
              <a:off x="939268" y="3368976"/>
              <a:ext cx="9755136" cy="461665"/>
            </a:xfrm>
            <a:prstGeom prst="rect">
              <a:avLst/>
            </a:prstGeom>
            <a:noFill/>
          </p:spPr>
          <p:txBody>
            <a:bodyPr wrap="square">
              <a:spAutoFit/>
            </a:bodyPr>
            <a:lstStyle/>
            <a:p>
              <a:pPr algn="ctr"/>
              <a:r>
                <a:rPr lang="zh-CN"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整体安全性良好</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，不良事件可控易管理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圆角矩形 3">
              <a:extLst>
                <a:ext uri="{FF2B5EF4-FFF2-40B4-BE49-F238E27FC236}">
                  <a16:creationId xmlns:a16="http://schemas.microsoft.com/office/drawing/2014/main" id="{5F95FBEB-0543-4840-99F2-C89320E01407}"/>
                </a:ext>
              </a:extLst>
            </p:cNvPr>
            <p:cNvSpPr/>
            <p:nvPr/>
          </p:nvSpPr>
          <p:spPr>
            <a:xfrm>
              <a:off x="736316" y="3858130"/>
              <a:ext cx="10640743" cy="2351802"/>
            </a:xfrm>
            <a:prstGeom prst="roundRect">
              <a:avLst>
                <a:gd name="adj" fmla="val 1139"/>
              </a:avLst>
            </a:prstGeom>
            <a:noFill/>
            <a:ln w="12700" cap="flat" cmpd="sng" algn="ctr">
              <a:solidFill>
                <a:srgbClr val="9A8DA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679775D-B424-4C4A-9C16-767F6C3B913C}"/>
                </a:ext>
              </a:extLst>
            </p:cNvPr>
            <p:cNvSpPr txBox="1"/>
            <p:nvPr/>
          </p:nvSpPr>
          <p:spPr>
            <a:xfrm>
              <a:off x="811766" y="3874306"/>
              <a:ext cx="10344981" cy="2333909"/>
            </a:xfrm>
            <a:prstGeom prst="rect">
              <a:avLst/>
            </a:prstGeom>
            <a:noFill/>
          </p:spPr>
          <p:txBody>
            <a:bodyPr wrap="square">
              <a:spAutoFit/>
            </a:bodyPr>
            <a:lstStyle/>
            <a:p>
              <a:pPr marL="214313" indent="-214313" algn="just" defTabSz="685800">
                <a:lnSpc>
                  <a:spcPct val="120000"/>
                </a:lnSpc>
                <a:spcAft>
                  <a:spcPts val="300"/>
                </a:spcAft>
                <a:buFont typeface="Wingdings" panose="05000000000000000000" pitchFamily="2" charset="2"/>
                <a:buChar char="ü"/>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无安全性警告、无黑框警告、无撤市信息。</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14313" indent="-214313" algn="just" defTabSz="685800">
                <a:lnSpc>
                  <a:spcPct val="120000"/>
                </a:lnSpc>
                <a:spcAft>
                  <a:spcPts val="300"/>
                </a:spcAft>
                <a:buClrTx/>
                <a:buFont typeface="Wingdings" panose="05000000000000000000" pitchFamily="2" charset="2"/>
                <a:buChar char="ü"/>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国际专家共识认为</a:t>
              </a:r>
              <a:r>
                <a:rPr lang="zh-CN" altLang="zh-CN"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大多不良事件为轻中度且可通过标准治疗或剂量调整控制</a:t>
              </a:r>
              <a:r>
                <a:rPr lang="en-US" altLang="zh-CN" sz="1600" kern="100" baseline="30000" dirty="0">
                  <a:latin typeface="微软雅黑" panose="020B0503020204020204" pitchFamily="34" charset="-122"/>
                  <a:ea typeface="微软雅黑" panose="020B0503020204020204" pitchFamily="34" charset="-122"/>
                  <a:cs typeface="Times New Roman" panose="02020603050405020304" pitchFamily="18" charset="0"/>
                </a:rPr>
                <a:t>22-23</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214313" indent="-214313" algn="just" defTabSz="685800">
                <a:lnSpc>
                  <a:spcPct val="120000"/>
                </a:lnSpc>
                <a:spcAft>
                  <a:spcPts val="300"/>
                </a:spcAft>
                <a:buFont typeface="Wingdings" panose="05000000000000000000" pitchFamily="2" charset="2"/>
                <a:buChar char="ü"/>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对于</a:t>
              </a:r>
              <a:r>
                <a:rPr lang="zh-CN" altLang="en-US"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轻度肝损害、轻度或中度肾损害</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患者，以及</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65</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岁及以上的老人患者</a:t>
              </a:r>
              <a:r>
                <a:rPr lang="zh-CN" altLang="en-US"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无需调整剂量</a:t>
              </a:r>
              <a:r>
                <a:rPr lang="en-US" altLang="zh-CN" sz="1600" kern="100" baseline="30000" dirty="0">
                  <a:latin typeface="微软雅黑" panose="020B0503020204020204" pitchFamily="34" charset="-122"/>
                  <a:ea typeface="微软雅黑" panose="020B0503020204020204" pitchFamily="34" charset="-122"/>
                  <a:cs typeface="Times New Roman" panose="02020603050405020304" pitchFamily="18" charset="0"/>
                </a:rPr>
                <a:t>24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14313" indent="-214313" algn="just" defTabSz="685800">
                <a:lnSpc>
                  <a:spcPct val="120000"/>
                </a:lnSpc>
                <a:spcAft>
                  <a:spcPts val="300"/>
                </a:spcAft>
                <a:buFont typeface="Wingdings" panose="05000000000000000000" pitchFamily="2" charset="2"/>
                <a:buChar char="ü"/>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因不良事件导致</a:t>
              </a:r>
              <a:r>
                <a:rPr lang="zh-CN" altLang="zh-CN"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减量不影响洛拉替尼的</a:t>
              </a:r>
              <a:r>
                <a:rPr lang="zh-CN" altLang="en-US"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整体</a:t>
              </a:r>
              <a:r>
                <a:rPr lang="zh-CN" altLang="zh-CN" sz="16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疗效</a:t>
              </a:r>
              <a:r>
                <a:rPr lang="en-US" altLang="zh-CN" sz="1600" kern="100" baseline="3000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14313" indent="-214313" algn="just" defTabSz="685800">
                <a:lnSpc>
                  <a:spcPct val="120000"/>
                </a:lnSpc>
                <a:spcAft>
                  <a:spcPts val="300"/>
                </a:spcAft>
                <a:buFont typeface="Wingdings" panose="05000000000000000000" pitchFamily="2" charset="2"/>
                <a:buChar char="ü"/>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常见不良反应包括水肿、体重增加、疲劳、高血脂症、周围神经病 、认知影响等</a:t>
              </a:r>
              <a:r>
                <a:rPr lang="en-US" altLang="zh-CN" sz="1600" kern="100" baseline="30000" dirty="0">
                  <a:latin typeface="微软雅黑" panose="020B0503020204020204" pitchFamily="34" charset="-122"/>
                  <a:ea typeface="微软雅黑" panose="020B0503020204020204" pitchFamily="34" charset="-122"/>
                  <a:cs typeface="Times New Roman" panose="02020603050405020304" pitchFamily="18" charset="0"/>
                </a:rPr>
                <a:t>24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14313" indent="-214313" algn="just" defTabSz="685800">
                <a:lnSpc>
                  <a:spcPct val="120000"/>
                </a:lnSpc>
                <a:spcAft>
                  <a:spcPts val="300"/>
                </a:spcAft>
                <a:buClrTx/>
                <a:buFont typeface="Wingdings" panose="05000000000000000000" pitchFamily="2" charset="2"/>
                <a:buChar char="ü"/>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级不良反应主要是高血脂症，为</a:t>
              </a:r>
              <a:r>
                <a:rPr lang="zh-CN" altLang="en-US" sz="1600" dirty="0">
                  <a:latin typeface="微软雅黑" panose="020B0503020204020204" pitchFamily="34" charset="-122"/>
                  <a:ea typeface="微软雅黑" panose="020B0503020204020204" pitchFamily="34" charset="-122"/>
                </a:rPr>
                <a:t>实验室检查异常，患者没有临床症状，可通过降脂治疗或剂量调整来处理，对药物治疗的影响小</a:t>
              </a:r>
              <a:r>
                <a:rPr lang="en-US" altLang="zh-CN" sz="1600" kern="100" baseline="30000" dirty="0">
                  <a:latin typeface="微软雅黑" panose="020B0503020204020204" pitchFamily="34" charset="-122"/>
                  <a:ea typeface="微软雅黑" panose="020B0503020204020204" pitchFamily="34" charset="-122"/>
                  <a:cs typeface="Times New Roman" panose="02020603050405020304" pitchFamily="18" charset="0"/>
                </a:rPr>
                <a:t>24 </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grpSp>
      <p:sp>
        <p:nvSpPr>
          <p:cNvPr id="14" name="文本框 13">
            <a:extLst>
              <a:ext uri="{FF2B5EF4-FFF2-40B4-BE49-F238E27FC236}">
                <a16:creationId xmlns:a16="http://schemas.microsoft.com/office/drawing/2014/main" id="{22363AF9-3D8D-47A1-A6AB-E9D894BE623F}"/>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5" name="Rectangle: Top Corners Rounded 158">
            <a:extLst>
              <a:ext uri="{FF2B5EF4-FFF2-40B4-BE49-F238E27FC236}">
                <a16:creationId xmlns:a16="http://schemas.microsoft.com/office/drawing/2014/main" id="{B0E86E56-D100-4E6B-9F9D-D5707E5F82B8}"/>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0D74F989-4E44-49EB-B2A3-2EEE3F20D184}"/>
              </a:ext>
            </a:extLst>
          </p:cNvPr>
          <p:cNvSpPr txBox="1"/>
          <p:nvPr/>
        </p:nvSpPr>
        <p:spPr bwMode="gray">
          <a:xfrm>
            <a:off x="10406951" y="97043"/>
            <a:ext cx="1616202" cy="480131"/>
          </a:xfrm>
          <a:prstGeom prst="rect">
            <a:avLst/>
          </a:prstGeom>
          <a:noFill/>
        </p:spPr>
        <p:txBody>
          <a:bodyPr wrap="square">
            <a:spAutoFit/>
          </a:bodyPr>
          <a:lstStyle/>
          <a:p>
            <a:pPr algn="ctr">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安全性</a:t>
            </a:r>
          </a:p>
        </p:txBody>
      </p:sp>
      <p:grpSp>
        <p:nvGrpSpPr>
          <p:cNvPr id="19" name="组合 18">
            <a:extLst>
              <a:ext uri="{FF2B5EF4-FFF2-40B4-BE49-F238E27FC236}">
                <a16:creationId xmlns:a16="http://schemas.microsoft.com/office/drawing/2014/main" id="{377E8A83-BFCE-4664-AB89-F2B29406D2AE}"/>
              </a:ext>
            </a:extLst>
          </p:cNvPr>
          <p:cNvGrpSpPr/>
          <p:nvPr/>
        </p:nvGrpSpPr>
        <p:grpSpPr>
          <a:xfrm>
            <a:off x="736313" y="4209747"/>
            <a:ext cx="10640743" cy="1941113"/>
            <a:chOff x="736318" y="1155010"/>
            <a:chExt cx="10640743" cy="1941113"/>
          </a:xfrm>
        </p:grpSpPr>
        <p:sp>
          <p:nvSpPr>
            <p:cNvPr id="4" name="矩形 3">
              <a:extLst>
                <a:ext uri="{FF2B5EF4-FFF2-40B4-BE49-F238E27FC236}">
                  <a16:creationId xmlns:a16="http://schemas.microsoft.com/office/drawing/2014/main" id="{D8992074-96A4-4952-BEF3-69A463C81B18}"/>
                </a:ext>
              </a:extLst>
            </p:cNvPr>
            <p:cNvSpPr/>
            <p:nvPr/>
          </p:nvSpPr>
          <p:spPr bwMode="gray">
            <a:xfrm>
              <a:off x="736318" y="1155010"/>
              <a:ext cx="10640743" cy="577537"/>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88DBBF66-3498-454B-AEFD-1296B77487CC}"/>
                </a:ext>
              </a:extLst>
            </p:cNvPr>
            <p:cNvSpPr txBox="1"/>
            <p:nvPr/>
          </p:nvSpPr>
          <p:spPr bwMode="gray">
            <a:xfrm>
              <a:off x="901505" y="1198124"/>
              <a:ext cx="9830663" cy="506934"/>
            </a:xfrm>
            <a:prstGeom prst="rect">
              <a:avLst/>
            </a:prstGeom>
            <a:noFill/>
          </p:spPr>
          <p:txBody>
            <a:bodyPr wrap="square">
              <a:spAutoFit/>
            </a:bodyPr>
            <a:lstStyle/>
            <a:p>
              <a:pPr marL="0" marR="0" lvl="0" indent="0" algn="ctr" defTabSz="685800" eaLnBrk="1" fontAlgn="auto" latinLnBrk="0" hangingPunct="1">
                <a:lnSpc>
                  <a:spcPct val="12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因不良反应</a:t>
              </a: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导致永久停药的发生率低</a:t>
              </a:r>
              <a:endPar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 name="圆角矩形 3">
              <a:extLst>
                <a:ext uri="{FF2B5EF4-FFF2-40B4-BE49-F238E27FC236}">
                  <a16:creationId xmlns:a16="http://schemas.microsoft.com/office/drawing/2014/main" id="{F8F15F3F-1DBF-4EBF-B800-1A3016012592}"/>
                </a:ext>
              </a:extLst>
            </p:cNvPr>
            <p:cNvSpPr/>
            <p:nvPr/>
          </p:nvSpPr>
          <p:spPr>
            <a:xfrm>
              <a:off x="736318" y="1732438"/>
              <a:ext cx="10640743" cy="1363685"/>
            </a:xfrm>
            <a:prstGeom prst="roundRect">
              <a:avLst>
                <a:gd name="adj" fmla="val 1139"/>
              </a:avLst>
            </a:prstGeom>
            <a:noFill/>
            <a:ln w="12700" cap="flat" cmpd="sng" algn="ctr">
              <a:solidFill>
                <a:srgbClr val="9A8DA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2D285AB2-5A63-4552-8875-87B93747CF75}"/>
                </a:ext>
              </a:extLst>
            </p:cNvPr>
            <p:cNvGraphicFramePr/>
            <p:nvPr>
              <p:extLst>
                <p:ext uri="{D42A27DB-BD31-4B8C-83A1-F6EECF244321}">
                  <p14:modId xmlns:p14="http://schemas.microsoft.com/office/powerpoint/2010/main" val="1015574341"/>
                </p:ext>
              </p:extLst>
            </p:nvPr>
          </p:nvGraphicFramePr>
          <p:xfrm>
            <a:off x="1339638" y="1714302"/>
            <a:ext cx="4912233" cy="107258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a:extLst>
                <a:ext uri="{FF2B5EF4-FFF2-40B4-BE49-F238E27FC236}">
                  <a16:creationId xmlns:a16="http://schemas.microsoft.com/office/drawing/2014/main" id="{649084C0-DA15-4B4F-BB7B-7F8C6A905126}"/>
                </a:ext>
              </a:extLst>
            </p:cNvPr>
            <p:cNvSpPr txBox="1"/>
            <p:nvPr/>
          </p:nvSpPr>
          <p:spPr>
            <a:xfrm>
              <a:off x="2152915" y="2791744"/>
              <a:ext cx="1116512" cy="27699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CROWN</a:t>
              </a:r>
              <a:r>
                <a:rPr lang="en-US" altLang="zh-CN" sz="1200" baseline="30000" dirty="0">
                  <a:solidFill>
                    <a:prstClr val="black"/>
                  </a:solidFill>
                  <a:latin typeface="微软雅黑" panose="020B0503020204020204" pitchFamily="34" charset="-122"/>
                  <a:ea typeface="微软雅黑" panose="020B0503020204020204" pitchFamily="34" charset="-122"/>
                </a:rPr>
                <a:t>14</a:t>
              </a:r>
              <a:endParaRPr kumimoji="0" lang="zh-CN" altLang="en-US" sz="1200" b="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DBF8420D-0D2A-403C-B532-95D9451E76FB}"/>
                </a:ext>
              </a:extLst>
            </p:cNvPr>
            <p:cNvSpPr txBox="1"/>
            <p:nvPr/>
          </p:nvSpPr>
          <p:spPr>
            <a:xfrm>
              <a:off x="4622187" y="2777918"/>
              <a:ext cx="904364" cy="27699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ALEX</a:t>
              </a:r>
              <a:r>
                <a:rPr kumimoji="0" lang="en-US" altLang="zh-CN" sz="1200" b="0" i="0" u="none" strike="noStrike"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rPr>
                <a:t>18</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F6141D32-B2D4-4ED7-AEDB-586B6DCA396F}"/>
                </a:ext>
              </a:extLst>
            </p:cNvPr>
            <p:cNvSpPr txBox="1"/>
            <p:nvPr/>
          </p:nvSpPr>
          <p:spPr bwMode="gray">
            <a:xfrm>
              <a:off x="6690004" y="2386210"/>
              <a:ext cx="4345020" cy="430887"/>
            </a:xfrm>
            <a:prstGeom prst="rect">
              <a:avLst/>
            </a:prstGeom>
            <a:noFill/>
          </p:spPr>
          <p:txBody>
            <a:bodyPr wrap="square">
              <a:spAutoFit/>
            </a:bodyPr>
            <a:lstStyle/>
            <a:p>
              <a:r>
                <a:rPr kumimoji="0" lang="zh-CN" altLang="en-US" sz="2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洛拉替尼</a:t>
              </a:r>
              <a:r>
                <a:rPr kumimoji="0" lang="en-US" altLang="zh-CN" sz="22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7.4% </a:t>
              </a:r>
              <a:r>
                <a:rPr lang="en-US" altLang="zh-CN" b="1" dirty="0">
                  <a:latin typeface="微软雅黑" panose="020B0503020204020204" pitchFamily="34" charset="-122"/>
                  <a:ea typeface="微软雅黑" panose="020B0503020204020204" pitchFamily="34" charset="-122"/>
                </a:rPr>
                <a:t>/</a:t>
              </a:r>
              <a:r>
                <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阿来替尼</a:t>
              </a:r>
              <a:r>
                <a:rPr lang="en-US" altLang="zh-CN" sz="2200" b="1" dirty="0">
                  <a:latin typeface="微软雅黑" panose="020B0503020204020204" pitchFamily="34" charset="-122"/>
                  <a:ea typeface="微软雅黑" panose="020B0503020204020204" pitchFamily="34" charset="-122"/>
                </a:rPr>
                <a:t>14.5%</a:t>
              </a:r>
              <a:endParaRPr lang="zh-CN" altLang="en-US" sz="2200" b="1"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7F506002-B31E-43BC-87AA-7FC17753AB80}"/>
                </a:ext>
              </a:extLst>
            </p:cNvPr>
            <p:cNvSpPr txBox="1"/>
            <p:nvPr/>
          </p:nvSpPr>
          <p:spPr bwMode="gray">
            <a:xfrm>
              <a:off x="7211695" y="1885900"/>
              <a:ext cx="3640667"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因不良反应导致的永久停药率</a:t>
              </a:r>
            </a:p>
          </p:txBody>
        </p:sp>
      </p:grpSp>
    </p:spTree>
    <p:extLst>
      <p:ext uri="{BB962C8B-B14F-4D97-AF65-F5344CB8AC3E}">
        <p14:creationId xmlns:p14="http://schemas.microsoft.com/office/powerpoint/2010/main" val="112979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右 2">
            <a:extLst>
              <a:ext uri="{FF2B5EF4-FFF2-40B4-BE49-F238E27FC236}">
                <a16:creationId xmlns:a16="http://schemas.microsoft.com/office/drawing/2014/main" id="{F6330BCE-6A06-4997-B7E5-AD489F252B3C}"/>
              </a:ext>
            </a:extLst>
          </p:cNvPr>
          <p:cNvSpPr/>
          <p:nvPr/>
        </p:nvSpPr>
        <p:spPr bwMode="gray">
          <a:xfrm>
            <a:off x="5610906" y="1840985"/>
            <a:ext cx="2711108" cy="2499747"/>
          </a:xfrm>
          <a:prstGeom prst="rightArrow">
            <a:avLst>
              <a:gd name="adj1" fmla="val 70999"/>
              <a:gd name="adj2" fmla="val 27984"/>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853F687-E6C3-47A0-9F29-70890F81C4BF}"/>
              </a:ext>
            </a:extLst>
          </p:cNvPr>
          <p:cNvSpPr/>
          <p:nvPr/>
        </p:nvSpPr>
        <p:spPr bwMode="gray">
          <a:xfrm>
            <a:off x="8303952" y="1778857"/>
            <a:ext cx="3436879" cy="2679357"/>
          </a:xfrm>
          <a:prstGeom prst="rect">
            <a:avLst/>
          </a:prstGeom>
          <a:solidFill>
            <a:schemeClr val="bg2">
              <a:lumMod val="20000"/>
              <a:lumOff val="80000"/>
            </a:schemeClr>
          </a:solidFill>
          <a:ln w="28575" cap="flat" cmpd="sng" algn="ctr">
            <a:solidFill>
              <a:schemeClr val="bg2">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6EDBC7DE-4B5E-4D51-9075-D185690D190C}"/>
              </a:ext>
            </a:extLst>
          </p:cNvPr>
          <p:cNvSpPr>
            <a:spLocks noGrp="1"/>
          </p:cNvSpPr>
          <p:nvPr>
            <p:ph type="title"/>
          </p:nvPr>
        </p:nvSpPr>
        <p:spPr>
          <a:xfrm>
            <a:off x="447992" y="443398"/>
            <a:ext cx="11292840" cy="850392"/>
          </a:xfrm>
        </p:spPr>
        <p:txBody>
          <a:bodyPr/>
          <a:lstStyle/>
          <a:p>
            <a:r>
              <a:rPr lang="en-US" altLang="zh-CN" sz="2800" b="1" dirty="0">
                <a:latin typeface="微软雅黑" panose="020B0503020204020204" pitchFamily="34" charset="-122"/>
                <a:ea typeface="微软雅黑" panose="020B0503020204020204" pitchFamily="34" charset="-122"/>
              </a:rPr>
              <a:t>5.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创新性</a:t>
            </a:r>
          </a:p>
        </p:txBody>
      </p:sp>
      <p:sp>
        <p:nvSpPr>
          <p:cNvPr id="6" name="文本框 5">
            <a:extLst>
              <a:ext uri="{FF2B5EF4-FFF2-40B4-BE49-F238E27FC236}">
                <a16:creationId xmlns:a16="http://schemas.microsoft.com/office/drawing/2014/main" id="{49395162-8656-45E4-BB91-7D4AF26B11CC}"/>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3200" b="1" dirty="0">
              <a:solidFill>
                <a:srgbClr val="0047BB"/>
              </a:solidFill>
              <a:latin typeface="微软雅黑" panose="020B0503020204020204" pitchFamily="34" charset="-122"/>
              <a:ea typeface="微软雅黑" panose="020B0503020204020204" pitchFamily="34" charset="-122"/>
            </a:endParaRPr>
          </a:p>
        </p:txBody>
      </p:sp>
      <p:sp>
        <p:nvSpPr>
          <p:cNvPr id="7" name="Rectangle: Top Corners Rounded 158">
            <a:extLst>
              <a:ext uri="{FF2B5EF4-FFF2-40B4-BE49-F238E27FC236}">
                <a16:creationId xmlns:a16="http://schemas.microsoft.com/office/drawing/2014/main" id="{9433D565-933E-4877-8314-8C045023EC1B}"/>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A355B0C1-3BB8-414D-8C3F-E10B305FD9F9}"/>
              </a:ext>
            </a:extLst>
          </p:cNvPr>
          <p:cNvSpPr txBox="1"/>
          <p:nvPr/>
        </p:nvSpPr>
        <p:spPr bwMode="gray">
          <a:xfrm>
            <a:off x="10436645" y="62486"/>
            <a:ext cx="1616202" cy="480131"/>
          </a:xfrm>
          <a:prstGeom prst="rect">
            <a:avLst/>
          </a:prstGeom>
          <a:noFill/>
        </p:spPr>
        <p:txBody>
          <a:bodyPr wrap="square">
            <a:spAutoFit/>
          </a:bodyPr>
          <a:lstStyle/>
          <a:p>
            <a:pPr algn="ctr">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创新性</a:t>
            </a:r>
          </a:p>
        </p:txBody>
      </p:sp>
      <p:sp>
        <p:nvSpPr>
          <p:cNvPr id="9" name="矩形 8">
            <a:extLst>
              <a:ext uri="{FF2B5EF4-FFF2-40B4-BE49-F238E27FC236}">
                <a16:creationId xmlns:a16="http://schemas.microsoft.com/office/drawing/2014/main" id="{1C995B4F-3C53-4155-A246-1EEE2F858D57}"/>
              </a:ext>
            </a:extLst>
          </p:cNvPr>
          <p:cNvSpPr/>
          <p:nvPr/>
        </p:nvSpPr>
        <p:spPr bwMode="gray">
          <a:xfrm>
            <a:off x="546682" y="1049901"/>
            <a:ext cx="11194150" cy="512265"/>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defTabSz="914126"/>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BC88A80A-4A35-476B-8B3F-A532F8404B06}"/>
              </a:ext>
            </a:extLst>
          </p:cNvPr>
          <p:cNvSpPr/>
          <p:nvPr/>
        </p:nvSpPr>
        <p:spPr bwMode="gray">
          <a:xfrm>
            <a:off x="546157" y="4666171"/>
            <a:ext cx="11194148" cy="545174"/>
          </a:xfrm>
          <a:prstGeom prst="rect">
            <a:avLst/>
          </a:prstGeom>
          <a:solidFill>
            <a:schemeClr val="accent2">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defTabSz="914126"/>
            <a:endParaRPr lang="zh-CN" altLang="en-US" sz="2600" b="1" dirty="0">
              <a:solidFill>
                <a:srgbClr val="FFFF0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D0094B11-E3A0-4B8F-842F-945DC140EF8C}"/>
              </a:ext>
            </a:extLst>
          </p:cNvPr>
          <p:cNvSpPr txBox="1"/>
          <p:nvPr/>
        </p:nvSpPr>
        <p:spPr>
          <a:xfrm>
            <a:off x="626123" y="4699936"/>
            <a:ext cx="10618623" cy="481094"/>
          </a:xfrm>
          <a:prstGeom prst="rect">
            <a:avLst/>
          </a:prstGeom>
          <a:noFill/>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二、</a:t>
            </a:r>
            <a:r>
              <a:rPr kumimoji="0" lang="zh-CN" altLang="en-US" sz="2300" b="1" i="0" strike="noStrike" kern="1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化合物专利至</a:t>
            </a:r>
            <a:r>
              <a:rPr kumimoji="0" lang="en-US" altLang="zh-CN" sz="2300" b="1" i="0" strike="noStrike" kern="1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2033</a:t>
            </a:r>
            <a:r>
              <a:rPr kumimoji="0" lang="zh-CN" altLang="en-US" sz="2300" b="1" i="0" strike="noStrike" kern="1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23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基于</a:t>
            </a:r>
            <a:r>
              <a:rPr kumimoji="0" lang="zh-CN" altLang="en-US"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卓越</a:t>
            </a:r>
            <a:r>
              <a:rPr kumimoji="0" lang="zh-CN" altLang="zh-CN"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的疗效</a:t>
            </a:r>
            <a:r>
              <a:rPr kumimoji="0" lang="zh-CN" altLang="en-US"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和迫切的临床需求</a:t>
            </a:r>
            <a:r>
              <a:rPr kumimoji="0" lang="zh-CN" altLang="zh-CN"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，被</a:t>
            </a:r>
            <a:r>
              <a:rPr kumimoji="0" lang="zh-CN" altLang="en-US"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授予：</a:t>
            </a:r>
            <a:endParaRPr kumimoji="0" lang="zh-CN" altLang="zh-CN" sz="2300" b="1" i="0" strike="noStrike" kern="1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2" name="组合 11">
            <a:extLst>
              <a:ext uri="{FF2B5EF4-FFF2-40B4-BE49-F238E27FC236}">
                <a16:creationId xmlns:a16="http://schemas.microsoft.com/office/drawing/2014/main" id="{2A0C8DD3-A11F-4490-9EA1-8FC76727BE81}"/>
              </a:ext>
            </a:extLst>
          </p:cNvPr>
          <p:cNvGrpSpPr/>
          <p:nvPr/>
        </p:nvGrpSpPr>
        <p:grpSpPr>
          <a:xfrm>
            <a:off x="588192" y="5373209"/>
            <a:ext cx="5383609" cy="758654"/>
            <a:chOff x="883423" y="5048307"/>
            <a:chExt cx="2541084" cy="884751"/>
          </a:xfrm>
          <a:solidFill>
            <a:schemeClr val="bg1"/>
          </a:solidFill>
        </p:grpSpPr>
        <p:sp>
          <p:nvSpPr>
            <p:cNvPr id="13" name="矩形: 圆角 12">
              <a:extLst>
                <a:ext uri="{FF2B5EF4-FFF2-40B4-BE49-F238E27FC236}">
                  <a16:creationId xmlns:a16="http://schemas.microsoft.com/office/drawing/2014/main" id="{CDC01E4B-79A0-4BF5-946C-8D07C6A2E4AC}"/>
                </a:ext>
              </a:extLst>
            </p:cNvPr>
            <p:cNvSpPr/>
            <p:nvPr/>
          </p:nvSpPr>
          <p:spPr>
            <a:xfrm>
              <a:off x="883423" y="5053897"/>
              <a:ext cx="2541084" cy="846372"/>
            </a:xfrm>
            <a:prstGeom prst="roundRect">
              <a:avLst/>
            </a:prstGeom>
            <a:grpFill/>
            <a:ln w="190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FD100F7A-5C35-4405-B8AE-840794694DF4}"/>
                </a:ext>
              </a:extLst>
            </p:cNvPr>
            <p:cNvSpPr txBox="1"/>
            <p:nvPr/>
          </p:nvSpPr>
          <p:spPr>
            <a:xfrm>
              <a:off x="1152463" y="5048307"/>
              <a:ext cx="1996227" cy="53839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优先审查资格</a:t>
              </a:r>
              <a:endParaRPr kumimoji="0" lang="en-US" altLang="zh-CN" sz="240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93DEC6D3-8C21-48BF-8627-E3457F4C8526}"/>
                </a:ext>
              </a:extLst>
            </p:cNvPr>
            <p:cNvSpPr txBox="1"/>
            <p:nvPr/>
          </p:nvSpPr>
          <p:spPr>
            <a:xfrm>
              <a:off x="1515940" y="5601454"/>
              <a:ext cx="1753518" cy="3316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FDA</a:t>
              </a:r>
              <a:r>
                <a:rPr kumimoji="0" lang="zh-CN" altLang="en-US"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：一线及后线</a:t>
              </a:r>
              <a:r>
                <a:rPr kumimoji="0" lang="en-US" altLang="zh-CN" sz="120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rPr>
                <a:t>30-31</a:t>
              </a:r>
              <a:r>
                <a:rPr lang="zh-CN" altLang="en-US" sz="1200" i="1" kern="0" dirty="0">
                  <a:solidFill>
                    <a:prstClr val="black"/>
                  </a:solidFill>
                  <a:latin typeface="微软雅黑" panose="020B0503020204020204" pitchFamily="34" charset="-122"/>
                  <a:ea typeface="微软雅黑" panose="020B0503020204020204" pitchFamily="34" charset="-122"/>
                </a:rPr>
                <a:t>； </a:t>
              </a:r>
              <a:r>
                <a:rPr kumimoji="0" lang="en-US" altLang="zh-CN"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CDE</a:t>
              </a:r>
              <a:r>
                <a:rPr kumimoji="0" lang="zh-CN" altLang="en-US"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：后线</a:t>
              </a:r>
              <a:r>
                <a:rPr kumimoji="0" lang="en-US" altLang="zh-CN" sz="1200" i="0" u="none" strike="noStrike" kern="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rPr>
                <a:t>32</a:t>
              </a:r>
              <a:endParaRPr kumimoji="0" lang="zh-CN" altLang="en-US"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6" name="组合 15">
            <a:extLst>
              <a:ext uri="{FF2B5EF4-FFF2-40B4-BE49-F238E27FC236}">
                <a16:creationId xmlns:a16="http://schemas.microsoft.com/office/drawing/2014/main" id="{C400945C-D2D4-4783-A9B0-EB6E4565580B}"/>
              </a:ext>
            </a:extLst>
          </p:cNvPr>
          <p:cNvGrpSpPr/>
          <p:nvPr/>
        </p:nvGrpSpPr>
        <p:grpSpPr>
          <a:xfrm>
            <a:off x="6094412" y="5361711"/>
            <a:ext cx="5556572" cy="743008"/>
            <a:chOff x="8960254" y="5302119"/>
            <a:chExt cx="2541084" cy="860236"/>
          </a:xfrm>
          <a:noFill/>
        </p:grpSpPr>
        <p:sp>
          <p:nvSpPr>
            <p:cNvPr id="17" name="矩形: 圆角 16">
              <a:extLst>
                <a:ext uri="{FF2B5EF4-FFF2-40B4-BE49-F238E27FC236}">
                  <a16:creationId xmlns:a16="http://schemas.microsoft.com/office/drawing/2014/main" id="{C0B5ADC7-A54A-48D9-A1E7-63821DFFEF50}"/>
                </a:ext>
              </a:extLst>
            </p:cNvPr>
            <p:cNvSpPr/>
            <p:nvPr/>
          </p:nvSpPr>
          <p:spPr>
            <a:xfrm>
              <a:off x="8960254" y="5302119"/>
              <a:ext cx="2541084" cy="846372"/>
            </a:xfrm>
            <a:prstGeom prst="roundRect">
              <a:avLst/>
            </a:prstGeom>
            <a:grpFill/>
            <a:ln w="1905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16B9FFE4-171F-4928-96EF-4D554EB76D35}"/>
                </a:ext>
              </a:extLst>
            </p:cNvPr>
            <p:cNvSpPr txBox="1"/>
            <p:nvPr/>
          </p:nvSpPr>
          <p:spPr>
            <a:xfrm>
              <a:off x="9073125" y="5320980"/>
              <a:ext cx="2315343" cy="534504"/>
            </a:xfrm>
            <a:prstGeom prst="rect">
              <a:avLst/>
            </a:prstGeom>
            <a:gr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突破性治疗药资格</a:t>
              </a:r>
              <a:endParaRPr kumimoji="0" lang="en-US" altLang="zh-CN" sz="2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6A7E46D1-0BCF-4663-8323-9B7D735964DD}"/>
                </a:ext>
              </a:extLst>
            </p:cNvPr>
            <p:cNvSpPr txBox="1"/>
            <p:nvPr/>
          </p:nvSpPr>
          <p:spPr>
            <a:xfrm>
              <a:off x="9282787" y="5836319"/>
              <a:ext cx="1753518" cy="326036"/>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FDA</a:t>
              </a:r>
              <a:r>
                <a:rPr kumimoji="0" lang="zh-CN" altLang="en-US"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：后线</a:t>
              </a:r>
              <a:r>
                <a:rPr kumimoji="0" lang="en-US" altLang="zh-CN" sz="1200" i="0" u="none" strike="noStrike" kern="0" cap="none" spc="0" normalizeH="0" baseline="30000" noProof="0" dirty="0">
                  <a:ln>
                    <a:noFill/>
                  </a:ln>
                  <a:effectLst/>
                  <a:uLnTx/>
                  <a:uFillTx/>
                  <a:latin typeface="微软雅黑" panose="020B0503020204020204" pitchFamily="34" charset="-122"/>
                  <a:ea typeface="微软雅黑" panose="020B0503020204020204" pitchFamily="34" charset="-122"/>
                </a:rPr>
                <a:t>31</a:t>
              </a:r>
              <a:endParaRPr kumimoji="0" lang="en-US" altLang="zh-CN" sz="1200" b="0" i="1"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aphicFrame>
        <p:nvGraphicFramePr>
          <p:cNvPr id="20" name="表格 12">
            <a:extLst>
              <a:ext uri="{FF2B5EF4-FFF2-40B4-BE49-F238E27FC236}">
                <a16:creationId xmlns:a16="http://schemas.microsoft.com/office/drawing/2014/main" id="{26BB0498-0E23-4236-AC31-09904162AED3}"/>
              </a:ext>
            </a:extLst>
          </p:cNvPr>
          <p:cNvGraphicFramePr>
            <a:graphicFrameLocks noGrp="1"/>
          </p:cNvGraphicFramePr>
          <p:nvPr>
            <p:extLst>
              <p:ext uri="{D42A27DB-BD31-4B8C-83A1-F6EECF244321}">
                <p14:modId xmlns:p14="http://schemas.microsoft.com/office/powerpoint/2010/main" val="1355444174"/>
              </p:ext>
            </p:extLst>
          </p:nvPr>
        </p:nvGraphicFramePr>
        <p:xfrm>
          <a:off x="564055" y="1894470"/>
          <a:ext cx="5062522" cy="2620459"/>
        </p:xfrm>
        <a:graphic>
          <a:graphicData uri="http://schemas.openxmlformats.org/drawingml/2006/table">
            <a:tbl>
              <a:tblPr firstRow="1" bandRow="1">
                <a:tableStyleId>{5C22544A-7EE6-4342-B048-85BDC9FD1C3A}</a:tableStyleId>
              </a:tblPr>
              <a:tblGrid>
                <a:gridCol w="1172073">
                  <a:extLst>
                    <a:ext uri="{9D8B030D-6E8A-4147-A177-3AD203B41FA5}">
                      <a16:colId xmlns:a16="http://schemas.microsoft.com/office/drawing/2014/main" val="374712310"/>
                    </a:ext>
                  </a:extLst>
                </a:gridCol>
                <a:gridCol w="3890449">
                  <a:extLst>
                    <a:ext uri="{9D8B030D-6E8A-4147-A177-3AD203B41FA5}">
                      <a16:colId xmlns:a16="http://schemas.microsoft.com/office/drawing/2014/main" val="4159945088"/>
                    </a:ext>
                  </a:extLst>
                </a:gridCol>
              </a:tblGrid>
              <a:tr h="872270">
                <a:tc>
                  <a:txBody>
                    <a:bodyPr/>
                    <a:lstStyle/>
                    <a:p>
                      <a:pPr>
                        <a:lnSpc>
                          <a:spcPct val="120000"/>
                        </a:lnSpc>
                      </a:pPr>
                      <a:r>
                        <a:rPr lang="zh-CN" altLang="en-US" sz="1600" dirty="0">
                          <a:solidFill>
                            <a:schemeClr val="tx1"/>
                          </a:solidFill>
                          <a:latin typeface="微软雅黑" panose="020B0503020204020204" pitchFamily="34" charset="-122"/>
                          <a:ea typeface="微软雅黑" panose="020B0503020204020204" pitchFamily="34" charset="-122"/>
                        </a:rPr>
                        <a:t>大环结构</a:t>
                      </a:r>
                      <a:r>
                        <a:rPr lang="en-US" altLang="zh-CN" sz="1600" b="0" baseline="30000" dirty="0">
                          <a:solidFill>
                            <a:schemeClr val="tx1"/>
                          </a:solidFill>
                          <a:latin typeface="微软雅黑" panose="020B0503020204020204" pitchFamily="34" charset="-122"/>
                          <a:ea typeface="微软雅黑" panose="020B0503020204020204" pitchFamily="34" charset="-122"/>
                        </a:rPr>
                        <a:t>26</a:t>
                      </a:r>
                      <a:endParaRPr lang="zh-CN" altLang="en-US" sz="1600" b="0" baseline="300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lumMod val="7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180000" indent="-172800">
                        <a:lnSpc>
                          <a:spcPct val="120000"/>
                        </a:lnSpc>
                        <a:spcAft>
                          <a:spcPts val="0"/>
                        </a:spcAft>
                        <a:buFont typeface="Arial" panose="020B0604020202020204" pitchFamily="34" charset="0"/>
                        <a:buChar char="•"/>
                      </a:pPr>
                      <a:r>
                        <a:rPr kumimoji="0" lang="zh-CN" altLang="en-US"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结合位点更深、更稳固</a:t>
                      </a:r>
                      <a:endParaRPr kumimoji="0" lang="en-US" altLang="zh-CN"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endParaRPr>
                    </a:p>
                    <a:p>
                      <a:pPr marL="180000" indent="-172800">
                        <a:lnSpc>
                          <a:spcPct val="120000"/>
                        </a:lnSpc>
                        <a:spcAft>
                          <a:spcPts val="0"/>
                        </a:spcAft>
                        <a:buFont typeface="Arial" panose="020B0604020202020204" pitchFamily="34" charset="0"/>
                        <a:buChar cha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结构柔性可折叠，且</a:t>
                      </a:r>
                      <a:r>
                        <a:rPr kumimoji="0" lang="zh-CN" altLang="en-US"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增加接触面积</a:t>
                      </a:r>
                      <a:endParaRPr kumimoji="0" lang="en-US" altLang="zh-CN"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endParaRPr>
                    </a:p>
                    <a:p>
                      <a:pPr marL="8550" indent="0">
                        <a:lnSpc>
                          <a:spcPct val="120000"/>
                        </a:lnSpc>
                        <a:spcAft>
                          <a:spcPts val="0"/>
                        </a:spcAft>
                        <a:buFont typeface="Arial" panose="020B0604020202020204" pitchFamily="34" charset="0"/>
                        <a:buNone/>
                      </a:pPr>
                      <a:r>
                        <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其他为长链结构，无法完全进入靶点口袋</a:t>
                      </a:r>
                      <a:r>
                        <a:rPr kumimoji="0" lang="en-US" altLang="zh-CN" sz="1400" b="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33-34</a:t>
                      </a:r>
                      <a:r>
                        <a:rPr kumimoji="0" lang="en-US" altLang="zh-CN" sz="1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lumMod val="7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4350660"/>
                  </a:ext>
                </a:extLst>
              </a:tr>
              <a:tr h="872270">
                <a:tc>
                  <a:txBody>
                    <a:bodyPr/>
                    <a:lstStyle/>
                    <a:p>
                      <a:pPr>
                        <a:lnSpc>
                          <a:spcPct val="120000"/>
                        </a:lnSpc>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大环酰胺基团</a:t>
                      </a:r>
                      <a:r>
                        <a:rPr kumimoji="0" lang="en-US" altLang="zh-CN" sz="1600" b="0" i="0" u="none" strike="noStrike" kern="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26,27</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lgDash"/>
                      <a:round/>
                      <a:headEnd type="none" w="med" len="med"/>
                      <a:tailEnd type="none" w="med" len="med"/>
                    </a:lnT>
                    <a:lnB w="6350" cap="flat" cmpd="sng" algn="ctr">
                      <a:solidFill>
                        <a:schemeClr val="accent2">
                          <a:lumMod val="75000"/>
                        </a:schemeClr>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180000" indent="-171450">
                        <a:lnSpc>
                          <a:spcPct val="120000"/>
                        </a:lnSpc>
                        <a:spcAft>
                          <a:spcPts val="300"/>
                        </a:spcAft>
                        <a:buFont typeface="Arial" panose="020B0604020202020204" pitchFamily="34" charset="0"/>
                        <a:buChar char="•"/>
                      </a:pPr>
                      <a:r>
                        <a:rPr kumimoji="0" lang="zh-CN" altLang="en-US"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优化亲脂性</a:t>
                      </a:r>
                      <a:endParaRPr kumimoji="0" lang="en-US" altLang="zh-CN"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endParaRPr>
                    </a:p>
                    <a:p>
                      <a:pPr marL="180000" indent="-171450">
                        <a:lnSpc>
                          <a:spcPct val="120000"/>
                        </a:lnSpc>
                        <a:spcAft>
                          <a:spcPts val="300"/>
                        </a:spcAft>
                        <a:buFont typeface="Arial" panose="020B0604020202020204" pitchFamily="34" charset="0"/>
                        <a:buChar cha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在中枢神经系统及肿瘤表面的</a:t>
                      </a:r>
                      <a:r>
                        <a:rPr kumimoji="0" lang="zh-CN" altLang="en-US" sz="1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药物外排作用小</a:t>
                      </a:r>
                      <a:endParaRPr lang="zh-CN" altLang="en-US" sz="1400" dirty="0">
                        <a:solidFill>
                          <a:srgbClr val="0047BB"/>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lgDash"/>
                      <a:round/>
                      <a:headEnd type="none" w="med" len="med"/>
                      <a:tailEnd type="none" w="med" len="med"/>
                    </a:lnT>
                    <a:lnB w="6350" cap="flat" cmpd="sng" algn="ctr">
                      <a:solidFill>
                        <a:schemeClr val="accent2">
                          <a:lumMod val="75000"/>
                        </a:scheme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8038504"/>
                  </a:ext>
                </a:extLst>
              </a:tr>
              <a:tr h="872270">
                <a:tc>
                  <a:txBody>
                    <a:bodyPr/>
                    <a:lstStyle/>
                    <a:p>
                      <a:pPr>
                        <a:lnSpc>
                          <a:spcPct val="120000"/>
                        </a:lnSpc>
                      </a:pPr>
                      <a:r>
                        <a:rPr kumimoji="0" lang="zh-CN" altLang="en-US" sz="1600" b="1" i="0" u="none" strike="noStrike" kern="0" cap="none" spc="0" normalizeH="0" noProof="0" dirty="0">
                          <a:ln>
                            <a:noFill/>
                          </a:ln>
                          <a:effectLst/>
                          <a:uLnTx/>
                          <a:uFillTx/>
                          <a:latin typeface="微软雅黑" panose="020B0503020204020204" pitchFamily="34" charset="-122"/>
                          <a:ea typeface="微软雅黑" panose="020B0503020204020204" pitchFamily="34" charset="-122"/>
                          <a:cs typeface="+mn-cs"/>
                        </a:rPr>
                        <a:t>分子量最小</a:t>
                      </a:r>
                      <a:r>
                        <a:rPr kumimoji="0" lang="en-US" altLang="zh-CN" sz="1600" b="0" i="0" u="none" strike="noStrike" kern="0" cap="none" spc="0" normalizeH="0" baseline="30000" noProof="0" dirty="0">
                          <a:ln>
                            <a:noFill/>
                          </a:ln>
                          <a:effectLst/>
                          <a:uLnTx/>
                          <a:uFillTx/>
                          <a:latin typeface="微软雅黑" panose="020B0503020204020204" pitchFamily="34" charset="-122"/>
                          <a:ea typeface="微软雅黑" panose="020B0503020204020204" pitchFamily="34" charset="-122"/>
                          <a:cs typeface="+mn-cs"/>
                        </a:rPr>
                        <a:t>28,29</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71450">
                        <a:lnSpc>
                          <a:spcPct val="120000"/>
                        </a:lnSpc>
                        <a:spcAft>
                          <a:spcPts val="0"/>
                        </a:spcAft>
                        <a:buFont typeface="Arial" panose="020B0604020202020204" pitchFamily="34" charset="0"/>
                        <a:buChar char="•"/>
                      </a:pPr>
                      <a:r>
                        <a:rPr kumimoji="0" lang="zh-CN" altLang="en-US"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分子量最小的</a:t>
                      </a:r>
                      <a:r>
                        <a:rPr kumimoji="0" lang="en-US" altLang="zh-CN"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ALK</a:t>
                      </a:r>
                      <a:r>
                        <a:rPr kumimoji="0" lang="zh-CN" altLang="en-US"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抑制剂</a:t>
                      </a:r>
                      <a:r>
                        <a:rPr kumimoji="0" lang="zh-CN" altLang="en-US"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cs typeface="+mn-cs"/>
                        </a:rPr>
                        <a:t>，分子量</a:t>
                      </a:r>
                      <a:r>
                        <a:rPr kumimoji="0" lang="en-US" altLang="zh-CN" sz="1400" b="0" i="0" u="none" strike="noStrike" kern="0" cap="none" spc="0" normalizeH="0" noProof="0" dirty="0">
                          <a:ln>
                            <a:noFill/>
                          </a:ln>
                          <a:effectLst/>
                          <a:uLnTx/>
                          <a:uFillTx/>
                          <a:latin typeface="微软雅黑" panose="020B0503020204020204" pitchFamily="34" charset="-122"/>
                          <a:ea typeface="微软雅黑" panose="020B0503020204020204" pitchFamily="34" charset="-122"/>
                          <a:cs typeface="+mn-cs"/>
                        </a:rPr>
                        <a:t>=</a:t>
                      </a:r>
                      <a:r>
                        <a:rPr kumimoji="0" lang="en-US" altLang="zh-CN" sz="1400" i="0" u="none" strike="noStrike" kern="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406</a:t>
                      </a:r>
                      <a:r>
                        <a:rPr kumimoji="0" lang="zh-CN" altLang="en-US" sz="1400" i="0" u="none" strike="noStrike" kern="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i="0" u="none" strike="noStrike" kern="0" cap="none" spc="0" normalizeH="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(&lt;450</a:t>
                      </a:r>
                      <a:r>
                        <a:rPr kumimoji="0" lang="zh-CN" altLang="en-US"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增加</a:t>
                      </a:r>
                      <a:r>
                        <a:rPr lang="zh-CN" altLang="en-US" sz="1400" b="1" kern="0" dirty="0">
                          <a:solidFill>
                            <a:srgbClr val="0047BB"/>
                          </a:solidFill>
                          <a:latin typeface="微软雅黑" panose="020B0503020204020204" pitchFamily="34" charset="-122"/>
                          <a:ea typeface="微软雅黑" panose="020B0503020204020204" pitchFamily="34" charset="-122"/>
                        </a:rPr>
                        <a:t>血脑屏障</a:t>
                      </a:r>
                      <a:r>
                        <a:rPr kumimoji="0" lang="zh-CN" altLang="en-US" sz="1400" b="1" i="0" u="none" strike="noStrike" kern="0" cap="none" spc="0" normalizeH="0" noProof="0" dirty="0">
                          <a:ln>
                            <a:noFill/>
                          </a:ln>
                          <a:solidFill>
                            <a:srgbClr val="0047BB"/>
                          </a:solidFill>
                          <a:effectLst/>
                          <a:uLnTx/>
                          <a:uFillTx/>
                          <a:latin typeface="微软雅黑" panose="020B0503020204020204" pitchFamily="34" charset="-122"/>
                          <a:ea typeface="微软雅黑" panose="020B0503020204020204" pitchFamily="34" charset="-122"/>
                          <a:cs typeface="+mn-cs"/>
                        </a:rPr>
                        <a:t>穿透性</a:t>
                      </a:r>
                      <a:r>
                        <a:rPr kumimoji="0" lang="en-US" altLang="zh-CN"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 </a:t>
                      </a:r>
                    </a:p>
                    <a:p>
                      <a:pPr marL="8550" indent="0">
                        <a:lnSpc>
                          <a:spcPct val="120000"/>
                        </a:lnSpc>
                        <a:spcAft>
                          <a:spcPts val="0"/>
                        </a:spcAft>
                        <a:buFont typeface="Arial" panose="020B0604020202020204" pitchFamily="34" charset="0"/>
                        <a:buNone/>
                      </a:pPr>
                      <a:r>
                        <a:rPr kumimoji="0" lang="zh-CN" altLang="en-US"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（其他</a:t>
                      </a:r>
                      <a:r>
                        <a:rPr kumimoji="0" lang="en-US" altLang="zh-CN"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ALK</a:t>
                      </a:r>
                      <a:r>
                        <a:rPr kumimoji="0" lang="zh-CN" altLang="en-US"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抑制剂均</a:t>
                      </a:r>
                      <a:r>
                        <a:rPr kumimoji="0" lang="en-US" altLang="zh-CN"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&gt;450</a:t>
                      </a:r>
                      <a:r>
                        <a:rPr kumimoji="0" lang="zh-CN" altLang="en-US"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lumMod val="75000"/>
                        </a:scheme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258103"/>
                  </a:ext>
                </a:extLst>
              </a:tr>
            </a:tbl>
          </a:graphicData>
        </a:graphic>
      </p:graphicFrame>
      <p:sp>
        <p:nvSpPr>
          <p:cNvPr id="21" name="矩形 20">
            <a:extLst>
              <a:ext uri="{FF2B5EF4-FFF2-40B4-BE49-F238E27FC236}">
                <a16:creationId xmlns:a16="http://schemas.microsoft.com/office/drawing/2014/main" id="{5514A995-4019-4E4B-9E98-9E4423A63CEB}"/>
              </a:ext>
            </a:extLst>
          </p:cNvPr>
          <p:cNvSpPr/>
          <p:nvPr/>
        </p:nvSpPr>
        <p:spPr bwMode="gray">
          <a:xfrm>
            <a:off x="544189" y="1840985"/>
            <a:ext cx="4938197" cy="2676914"/>
          </a:xfrm>
          <a:prstGeom prst="rect">
            <a:avLst/>
          </a:prstGeom>
          <a:noFill/>
          <a:ln w="19050" cap="flat" cmpd="sng" algn="ctr">
            <a:solidFill>
              <a:schemeClr val="accent2">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088EC42F-D2D4-4B32-A5C0-788297C480CA}"/>
              </a:ext>
            </a:extLst>
          </p:cNvPr>
          <p:cNvSpPr txBox="1"/>
          <p:nvPr/>
        </p:nvSpPr>
        <p:spPr bwMode="gray">
          <a:xfrm>
            <a:off x="5642247" y="2220870"/>
            <a:ext cx="2363626" cy="1559848"/>
          </a:xfrm>
          <a:prstGeom prst="rect">
            <a:avLst/>
          </a:prstGeom>
        </p:spPr>
        <p:txBody>
          <a:bodyPr wrap="square" lIns="45720" tIns="45720" rIns="45720" bIns="45720" rtlCol="0">
            <a:noAutofit/>
          </a:bodyPr>
          <a:lstStyle/>
          <a:p>
            <a:pPr marL="180000" indent="-180000" algn="l">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与靶点结合更强、</a:t>
            </a:r>
            <a:endParaRPr lang="en-US" altLang="zh-CN" b="1" dirty="0">
              <a:latin typeface="微软雅黑" panose="020B0503020204020204" pitchFamily="34" charset="-122"/>
              <a:ea typeface="微软雅黑" panose="020B0503020204020204" pitchFamily="34" charset="-122"/>
            </a:endParaRPr>
          </a:p>
          <a:p>
            <a:pPr algn="l">
              <a:lnSpc>
                <a:spcPct val="120000"/>
              </a:lnSpc>
            </a:pP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更稳定</a:t>
            </a:r>
            <a:endParaRPr lang="en-US" altLang="zh-CN" b="1" dirty="0">
              <a:latin typeface="微软雅黑" panose="020B0503020204020204" pitchFamily="34" charset="-122"/>
              <a:ea typeface="微软雅黑" panose="020B0503020204020204" pitchFamily="34" charset="-122"/>
            </a:endParaRPr>
          </a:p>
          <a:p>
            <a:pPr marL="180000" indent="-180000" algn="l">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增加血脑屏障穿透性</a:t>
            </a:r>
            <a:endParaRPr lang="en-US" altLang="zh-CN" b="1" dirty="0">
              <a:latin typeface="微软雅黑" panose="020B0503020204020204" pitchFamily="34" charset="-122"/>
              <a:ea typeface="微软雅黑" panose="020B0503020204020204" pitchFamily="34" charset="-122"/>
            </a:endParaRPr>
          </a:p>
          <a:p>
            <a:pPr marL="180000" indent="-180000" algn="l">
              <a:lnSpc>
                <a:spcPct val="120000"/>
              </a:lnSpc>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与耐药突变后的靶点仍可结合</a:t>
            </a:r>
            <a:endParaRPr lang="en-US" altLang="zh-CN" b="1" dirty="0">
              <a:latin typeface="微软雅黑" panose="020B0503020204020204" pitchFamily="34" charset="-122"/>
              <a:ea typeface="微软雅黑" panose="020B0503020204020204" pitchFamily="34" charset="-122"/>
            </a:endParaRPr>
          </a:p>
        </p:txBody>
      </p:sp>
      <p:sp>
        <p:nvSpPr>
          <p:cNvPr id="23" name="圆角矩形 59">
            <a:extLst>
              <a:ext uri="{FF2B5EF4-FFF2-40B4-BE49-F238E27FC236}">
                <a16:creationId xmlns:a16="http://schemas.microsoft.com/office/drawing/2014/main" id="{D2940707-435A-4ED2-81B4-DEF760D6E6A5}"/>
              </a:ext>
            </a:extLst>
          </p:cNvPr>
          <p:cNvSpPr/>
          <p:nvPr/>
        </p:nvSpPr>
        <p:spPr>
          <a:xfrm>
            <a:off x="8548755" y="1660073"/>
            <a:ext cx="3416969" cy="2908190"/>
          </a:xfrm>
          <a:prstGeom prst="roundRect">
            <a:avLst/>
          </a:prstGeom>
          <a:no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1200"/>
              </a:spcAft>
              <a:buClrTx/>
              <a:buSzTx/>
              <a:buFontTx/>
              <a:buNone/>
              <a:tabLst/>
              <a:defRPr/>
            </a:pPr>
            <a:r>
              <a:rPr kumimoji="0" lang="zh-CN" altLang="en-US"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血脑屏障穿透性更高</a:t>
            </a:r>
            <a:r>
              <a:rPr lang="zh-CN" altLang="en-US" sz="2000" b="1" kern="0" dirty="0">
                <a:latin typeface="微软雅黑" panose="020B0503020204020204" pitchFamily="34" charset="-122"/>
                <a:ea typeface="微软雅黑" panose="020B0503020204020204" pitchFamily="34" charset="-122"/>
              </a:rPr>
              <a:t>，</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颅内疗效卓越，遏制脑转移</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1200"/>
              </a:spcAft>
              <a:buClrTx/>
              <a:buSzTx/>
              <a:buFontTx/>
              <a:buNone/>
              <a:tabLst/>
              <a:defRPr/>
            </a:pPr>
            <a:r>
              <a:rPr kumimoji="0" lang="zh-CN" altLang="en-US"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覆盖最全面</a:t>
            </a:r>
            <a:r>
              <a:rPr kumimoji="0" lang="en-US" altLang="zh-CN"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ALK</a:t>
            </a:r>
            <a:r>
              <a:rPr kumimoji="0" lang="zh-CN" altLang="en-US"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耐药突变位点</a:t>
            </a: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r>
              <a:rPr lang="zh-CN" altLang="en-US" sz="2000" b="1" kern="0" dirty="0">
                <a:latin typeface="微软雅黑" panose="020B0503020204020204" pitchFamily="34" charset="-122"/>
                <a:ea typeface="微软雅黑" panose="020B0503020204020204" pitchFamily="34" charset="-122"/>
              </a:rPr>
              <a:t>解决耐药问题</a:t>
            </a:r>
            <a:endParaRPr lang="en-US" altLang="zh-CN" sz="2000" b="1" kern="0" dirty="0">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1200"/>
              </a:spcAft>
              <a:buClrTx/>
              <a:buSzTx/>
              <a:buFontTx/>
              <a:buNone/>
              <a:tabLst/>
              <a:defRPr/>
            </a:pPr>
            <a:r>
              <a:rPr kumimoji="0" lang="zh-CN" altLang="en-US" sz="20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抗肿瘤活性更强</a:t>
            </a:r>
            <a:r>
              <a:rPr lang="zh-CN" altLang="en-US" sz="2000" b="1" kern="0" dirty="0">
                <a:latin typeface="微软雅黑" panose="020B0503020204020204" pitchFamily="34" charset="-122"/>
                <a:ea typeface="微软雅黑" panose="020B0503020204020204" pitchFamily="34" charset="-122"/>
              </a:rPr>
              <a:t>：唯一中位无进展生存期突破</a:t>
            </a:r>
            <a:r>
              <a:rPr lang="en-US" altLang="zh-CN" sz="2000" b="1" kern="0" dirty="0">
                <a:latin typeface="微软雅黑" panose="020B0503020204020204" pitchFamily="34" charset="-122"/>
                <a:ea typeface="微软雅黑" panose="020B0503020204020204" pitchFamily="34" charset="-122"/>
              </a:rPr>
              <a:t>3</a:t>
            </a:r>
            <a:r>
              <a:rPr lang="zh-CN" altLang="en-US" sz="2000" b="1" kern="0" dirty="0">
                <a:latin typeface="微软雅黑" panose="020B0503020204020204" pitchFamily="34" charset="-122"/>
                <a:ea typeface="微软雅黑" panose="020B0503020204020204" pitchFamily="34" charset="-122"/>
              </a:rPr>
              <a:t>年</a:t>
            </a: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spcBef>
                <a:spcPts val="0"/>
              </a:spcBef>
              <a:spcAft>
                <a:spcPts val="600"/>
              </a:spcAft>
              <a:buClrTx/>
              <a:buSzTx/>
              <a:buFontTx/>
              <a:buNone/>
              <a:tabLst/>
              <a:defRPr/>
            </a:pPr>
            <a:endParaRPr kumimoji="0" lang="en-US"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4" name="椭圆 23">
            <a:extLst>
              <a:ext uri="{FF2B5EF4-FFF2-40B4-BE49-F238E27FC236}">
                <a16:creationId xmlns:a16="http://schemas.microsoft.com/office/drawing/2014/main" id="{F18105C6-CAC1-46FA-A7E2-61AF25D3F1E7}"/>
              </a:ext>
            </a:extLst>
          </p:cNvPr>
          <p:cNvSpPr/>
          <p:nvPr/>
        </p:nvSpPr>
        <p:spPr bwMode="gray">
          <a:xfrm>
            <a:off x="8388894" y="1931177"/>
            <a:ext cx="305518" cy="295961"/>
          </a:xfrm>
          <a:prstGeom prst="ellipse">
            <a:avLst/>
          </a:prstGeom>
          <a:solidFill>
            <a:schemeClr val="bg1"/>
          </a:solidFill>
          <a:ln w="28575" cap="flat" cmpd="sng" algn="ctr">
            <a:solidFill>
              <a:schemeClr val="accent2">
                <a:lumMod val="75000"/>
              </a:schemeClr>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b="1" dirty="0">
                <a:solidFill>
                  <a:schemeClr val="accent2">
                    <a:lumMod val="75000"/>
                  </a:schemeClr>
                </a:solidFill>
                <a:latin typeface="微软雅黑" panose="020B0503020204020204" pitchFamily="34" charset="-122"/>
                <a:ea typeface="微软雅黑" panose="020B0503020204020204" pitchFamily="34" charset="-122"/>
              </a:rPr>
              <a:t>1</a:t>
            </a:r>
            <a:endParaRPr lang="zh-CN" altLang="en-US" b="1" kern="12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5" name="椭圆 24">
            <a:extLst>
              <a:ext uri="{FF2B5EF4-FFF2-40B4-BE49-F238E27FC236}">
                <a16:creationId xmlns:a16="http://schemas.microsoft.com/office/drawing/2014/main" id="{EFF1DFDE-43BB-4865-BD77-9F35C0DDF4B3}"/>
              </a:ext>
            </a:extLst>
          </p:cNvPr>
          <p:cNvSpPr/>
          <p:nvPr/>
        </p:nvSpPr>
        <p:spPr bwMode="gray">
          <a:xfrm>
            <a:off x="8381936" y="2800553"/>
            <a:ext cx="305518" cy="295961"/>
          </a:xfrm>
          <a:prstGeom prst="ellipse">
            <a:avLst/>
          </a:prstGeom>
          <a:solidFill>
            <a:schemeClr val="bg1"/>
          </a:solidFill>
          <a:ln w="28575" cap="flat" cmpd="sng" algn="ctr">
            <a:solidFill>
              <a:schemeClr val="accent2">
                <a:lumMod val="75000"/>
              </a:schemeClr>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b="1" kern="1200" dirty="0">
                <a:solidFill>
                  <a:schemeClr val="accent2">
                    <a:lumMod val="75000"/>
                  </a:schemeClr>
                </a:solidFill>
                <a:latin typeface="微软雅黑" panose="020B0503020204020204" pitchFamily="34" charset="-122"/>
                <a:ea typeface="微软雅黑" panose="020B0503020204020204" pitchFamily="34" charset="-122"/>
              </a:rPr>
              <a:t>2</a:t>
            </a:r>
            <a:endParaRPr lang="zh-CN" altLang="en-US" b="1" kern="12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6" name="椭圆 25">
            <a:extLst>
              <a:ext uri="{FF2B5EF4-FFF2-40B4-BE49-F238E27FC236}">
                <a16:creationId xmlns:a16="http://schemas.microsoft.com/office/drawing/2014/main" id="{33287D68-89E4-4BDC-812C-5774E58D8E5E}"/>
              </a:ext>
            </a:extLst>
          </p:cNvPr>
          <p:cNvSpPr/>
          <p:nvPr/>
        </p:nvSpPr>
        <p:spPr bwMode="gray">
          <a:xfrm>
            <a:off x="8381936" y="3715707"/>
            <a:ext cx="305518" cy="295961"/>
          </a:xfrm>
          <a:prstGeom prst="ellipse">
            <a:avLst/>
          </a:prstGeom>
          <a:solidFill>
            <a:schemeClr val="bg1"/>
          </a:solidFill>
          <a:ln w="28575" cap="flat" cmpd="sng" algn="ctr">
            <a:solidFill>
              <a:schemeClr val="accent2">
                <a:lumMod val="75000"/>
              </a:schemeClr>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defTabSz="685800" fontAlgn="base">
              <a:lnSpc>
                <a:spcPct val="90000"/>
              </a:lnSpc>
              <a:spcAft>
                <a:spcPct val="0"/>
              </a:spcAft>
              <a:buClr>
                <a:srgbClr val="ED7D31"/>
              </a:buClr>
              <a:buSzPct val="90000"/>
            </a:pPr>
            <a:r>
              <a:rPr lang="en-US" altLang="zh-CN" b="1" dirty="0">
                <a:solidFill>
                  <a:schemeClr val="accent2">
                    <a:lumMod val="75000"/>
                  </a:schemeClr>
                </a:solidFill>
                <a:latin typeface="微软雅黑" panose="020B0503020204020204" pitchFamily="34" charset="-122"/>
                <a:ea typeface="微软雅黑" panose="020B0503020204020204" pitchFamily="34" charset="-122"/>
              </a:rPr>
              <a:t>3</a:t>
            </a:r>
            <a:endParaRPr lang="zh-CN" altLang="en-US" b="1" kern="12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40C72764-34D2-4663-97A5-09AA7350524E}"/>
              </a:ext>
            </a:extLst>
          </p:cNvPr>
          <p:cNvSpPr txBox="1"/>
          <p:nvPr/>
        </p:nvSpPr>
        <p:spPr bwMode="gray">
          <a:xfrm>
            <a:off x="563799" y="1072098"/>
            <a:ext cx="11177033" cy="446276"/>
          </a:xfrm>
          <a:prstGeom prst="rect">
            <a:avLst/>
          </a:prstGeom>
          <a:noFill/>
        </p:spPr>
        <p:txBody>
          <a:bodyPr wrap="square">
            <a:spAutoFit/>
          </a:bodyPr>
          <a:lstStyle/>
          <a:p>
            <a:pPr defTabSz="914126"/>
            <a:r>
              <a:rPr lang="zh-CN" altLang="en-US" sz="2300" b="1" dirty="0">
                <a:solidFill>
                  <a:schemeClr val="bg1"/>
                </a:solidFill>
                <a:latin typeface="微软雅黑" panose="020B0503020204020204" pitchFamily="34" charset="-122"/>
                <a:ea typeface="微软雅黑" panose="020B0503020204020204" pitchFamily="34" charset="-122"/>
              </a:rPr>
              <a:t>一、目前唯一第三代</a:t>
            </a:r>
            <a:r>
              <a:rPr lang="en-US" altLang="zh-CN" sz="2300" b="1" dirty="0">
                <a:solidFill>
                  <a:schemeClr val="bg1"/>
                </a:solidFill>
                <a:latin typeface="微软雅黑" panose="020B0503020204020204" pitchFamily="34" charset="-122"/>
                <a:ea typeface="微软雅黑" panose="020B0503020204020204" pitchFamily="34" charset="-122"/>
              </a:rPr>
              <a:t>ALK</a:t>
            </a:r>
            <a:r>
              <a:rPr lang="zh-CN" altLang="en-US" sz="2300" b="1" dirty="0">
                <a:solidFill>
                  <a:schemeClr val="bg1"/>
                </a:solidFill>
                <a:latin typeface="微软雅黑" panose="020B0503020204020204" pitchFamily="34" charset="-122"/>
                <a:ea typeface="微软雅黑" panose="020B0503020204020204" pitchFamily="34" charset="-122"/>
              </a:rPr>
              <a:t>抑制剂，</a:t>
            </a:r>
            <a:r>
              <a:rPr lang="zh-CN" altLang="en-US" sz="2300" b="1" dirty="0">
                <a:solidFill>
                  <a:srgbClr val="FFFF00"/>
                </a:solidFill>
                <a:latin typeface="微软雅黑" panose="020B0503020204020204" pitchFamily="34" charset="-122"/>
                <a:ea typeface="微软雅黑" panose="020B0503020204020204" pitchFamily="34" charset="-122"/>
              </a:rPr>
              <a:t>唯一大环酰胺结构</a:t>
            </a:r>
            <a:r>
              <a:rPr lang="zh-CN" altLang="en-US" sz="2300" b="1" dirty="0">
                <a:solidFill>
                  <a:schemeClr val="bg1"/>
                </a:solidFill>
                <a:latin typeface="微软雅黑" panose="020B0503020204020204" pitchFamily="34" charset="-122"/>
                <a:ea typeface="微软雅黑" panose="020B0503020204020204" pitchFamily="34" charset="-122"/>
              </a:rPr>
              <a:t>，</a:t>
            </a:r>
            <a:r>
              <a:rPr lang="zh-CN" altLang="en-US" sz="2300" b="1" dirty="0">
                <a:solidFill>
                  <a:srgbClr val="FFFF00"/>
                </a:solidFill>
                <a:latin typeface="微软雅黑" panose="020B0503020204020204" pitchFamily="34" charset="-122"/>
                <a:ea typeface="微软雅黑" panose="020B0503020204020204" pitchFamily="34" charset="-122"/>
              </a:rPr>
              <a:t>分子量最小</a:t>
            </a:r>
            <a:r>
              <a:rPr lang="zh-CN" altLang="en-US" sz="2300" b="1" dirty="0">
                <a:solidFill>
                  <a:schemeClr val="bg1"/>
                </a:solidFill>
                <a:latin typeface="微软雅黑" panose="020B0503020204020204" pitchFamily="34" charset="-122"/>
                <a:ea typeface="微软雅黑" panose="020B0503020204020204" pitchFamily="34" charset="-122"/>
              </a:rPr>
              <a:t>，提升疗效</a:t>
            </a:r>
            <a:endParaRPr lang="zh-CN" altLang="en-US" sz="2300" b="1" dirty="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686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3B809B7C-B4AE-423A-B6D1-52FAF990CAFE}"/>
              </a:ext>
            </a:extLst>
          </p:cNvPr>
          <p:cNvSpPr txBox="1">
            <a:spLocks/>
          </p:cNvSpPr>
          <p:nvPr/>
        </p:nvSpPr>
        <p:spPr bwMode="gray">
          <a:xfrm>
            <a:off x="700404" y="450279"/>
            <a:ext cx="11292840"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altLang="zh-CN" sz="2800" b="1" dirty="0">
                <a:latin typeface="微软雅黑" panose="020B0503020204020204" pitchFamily="34" charset="-122"/>
                <a:ea typeface="微软雅黑" panose="020B0503020204020204" pitchFamily="34" charset="-122"/>
              </a:rPr>
              <a:t>6. </a:t>
            </a:r>
            <a:r>
              <a:rPr lang="zh-CN" altLang="en-US" sz="3200" b="1" dirty="0">
                <a:solidFill>
                  <a:srgbClr val="0047BB"/>
                </a:solidFill>
                <a:latin typeface="微软雅黑" panose="020B0503020204020204" pitchFamily="34" charset="-122"/>
                <a:ea typeface="微软雅黑" panose="020B0503020204020204" pitchFamily="34" charset="-122"/>
              </a:rPr>
              <a:t>洛拉替尼片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公平性</a:t>
            </a:r>
          </a:p>
        </p:txBody>
      </p:sp>
      <p:sp>
        <p:nvSpPr>
          <p:cNvPr id="4" name="文本框 3">
            <a:extLst>
              <a:ext uri="{FF2B5EF4-FFF2-40B4-BE49-F238E27FC236}">
                <a16:creationId xmlns:a16="http://schemas.microsoft.com/office/drawing/2014/main" id="{4514DBD2-AC5A-4816-85A8-66E61C28FC13}"/>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ctr">
              <a:lnSpc>
                <a:spcPct val="90000"/>
              </a:lnSpc>
              <a:spcBef>
                <a:spcPts val="1000"/>
              </a:spcBef>
            </a:pPr>
            <a:endParaRPr lang="zh-CN" altLang="en-US" sz="2800" b="1" dirty="0">
              <a:solidFill>
                <a:srgbClr val="0047BB"/>
              </a:solidFill>
              <a:latin typeface="微软雅黑" panose="020B0503020204020204" pitchFamily="34" charset="-122"/>
              <a:ea typeface="微软雅黑" panose="020B0503020204020204" pitchFamily="34" charset="-122"/>
            </a:endParaRPr>
          </a:p>
        </p:txBody>
      </p:sp>
      <p:sp>
        <p:nvSpPr>
          <p:cNvPr id="5" name="Rectangle: Top Corners Rounded 158">
            <a:extLst>
              <a:ext uri="{FF2B5EF4-FFF2-40B4-BE49-F238E27FC236}">
                <a16:creationId xmlns:a16="http://schemas.microsoft.com/office/drawing/2014/main" id="{00826BFC-6F87-41E4-A3F7-BBA78AFA2CE6}"/>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6AC21AF2-7125-4DD7-AF9C-554E9F22AE6D}"/>
              </a:ext>
            </a:extLst>
          </p:cNvPr>
          <p:cNvSpPr txBox="1"/>
          <p:nvPr/>
        </p:nvSpPr>
        <p:spPr bwMode="gray">
          <a:xfrm>
            <a:off x="10436645" y="62486"/>
            <a:ext cx="1616202" cy="480131"/>
          </a:xfrm>
          <a:prstGeom prst="rect">
            <a:avLst/>
          </a:prstGeom>
          <a:noFill/>
        </p:spPr>
        <p:txBody>
          <a:bodyPr wrap="square">
            <a:spAutoFit/>
          </a:bodyPr>
          <a:lstStyle/>
          <a:p>
            <a:pPr algn="ctr">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公平性</a:t>
            </a:r>
          </a:p>
        </p:txBody>
      </p:sp>
      <p:sp>
        <p:nvSpPr>
          <p:cNvPr id="7" name="矩形 6">
            <a:extLst>
              <a:ext uri="{FF2B5EF4-FFF2-40B4-BE49-F238E27FC236}">
                <a16:creationId xmlns:a16="http://schemas.microsoft.com/office/drawing/2014/main" id="{9654BEA0-E01C-472E-AE73-BAEB5ACDD853}"/>
              </a:ext>
            </a:extLst>
          </p:cNvPr>
          <p:cNvSpPr/>
          <p:nvPr/>
        </p:nvSpPr>
        <p:spPr bwMode="gray">
          <a:xfrm>
            <a:off x="640801" y="1065989"/>
            <a:ext cx="5259485" cy="1389897"/>
          </a:xfrm>
          <a:prstGeom prst="rect">
            <a:avLst/>
          </a:prstGeom>
          <a:solidFill>
            <a:schemeClr val="accent2">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endParaRPr kumimoji="0" lang="en-US" altLang="zh-CN" sz="20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4774276B-0268-4D40-8F04-5350611B9B8C}"/>
              </a:ext>
            </a:extLst>
          </p:cNvPr>
          <p:cNvSpPr/>
          <p:nvPr/>
        </p:nvSpPr>
        <p:spPr bwMode="gray">
          <a:xfrm>
            <a:off x="6434976" y="1077621"/>
            <a:ext cx="5094608" cy="1357037"/>
          </a:xfrm>
          <a:prstGeom prst="rect">
            <a:avLst/>
          </a:prstGeom>
          <a:solidFill>
            <a:schemeClr val="accent2">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endParaRPr kumimoji="0" lang="en-US" altLang="zh-CN" sz="20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grpSp>
        <p:nvGrpSpPr>
          <p:cNvPr id="9" name="Group 654">
            <a:extLst>
              <a:ext uri="{FF2B5EF4-FFF2-40B4-BE49-F238E27FC236}">
                <a16:creationId xmlns:a16="http://schemas.microsoft.com/office/drawing/2014/main" id="{36ED66AD-6D91-48E6-AF1E-A373F62CBE6D}"/>
              </a:ext>
            </a:extLst>
          </p:cNvPr>
          <p:cNvGrpSpPr/>
          <p:nvPr/>
        </p:nvGrpSpPr>
        <p:grpSpPr>
          <a:xfrm>
            <a:off x="7190465" y="1164119"/>
            <a:ext cx="484011" cy="440150"/>
            <a:chOff x="5083176" y="1931988"/>
            <a:chExt cx="382588" cy="304801"/>
          </a:xfrm>
          <a:solidFill>
            <a:srgbClr val="0047BB"/>
          </a:solidFill>
        </p:grpSpPr>
        <p:sp>
          <p:nvSpPr>
            <p:cNvPr id="10" name="Freeform 478">
              <a:extLst>
                <a:ext uri="{FF2B5EF4-FFF2-40B4-BE49-F238E27FC236}">
                  <a16:creationId xmlns:a16="http://schemas.microsoft.com/office/drawing/2014/main" id="{795C4FEC-679F-450E-AD8D-83A5B5EC910F}"/>
                </a:ext>
              </a:extLst>
            </p:cNvPr>
            <p:cNvSpPr>
              <a:spLocks/>
            </p:cNvSpPr>
            <p:nvPr/>
          </p:nvSpPr>
          <p:spPr bwMode="auto">
            <a:xfrm>
              <a:off x="5083176" y="2082801"/>
              <a:ext cx="382588" cy="153988"/>
            </a:xfrm>
            <a:custGeom>
              <a:avLst/>
              <a:gdLst>
                <a:gd name="T0" fmla="*/ 0 w 246"/>
                <a:gd name="T1" fmla="*/ 69 h 99"/>
                <a:gd name="T2" fmla="*/ 21 w 246"/>
                <a:gd name="T3" fmla="*/ 63 h 99"/>
                <a:gd name="T4" fmla="*/ 122 w 246"/>
                <a:gd name="T5" fmla="*/ 99 h 99"/>
                <a:gd name="T6" fmla="*/ 230 w 246"/>
                <a:gd name="T7" fmla="*/ 57 h 99"/>
                <a:gd name="T8" fmla="*/ 219 w 246"/>
                <a:gd name="T9" fmla="*/ 31 h 99"/>
                <a:gd name="T10" fmla="*/ 148 w 246"/>
                <a:gd name="T11" fmla="*/ 54 h 99"/>
                <a:gd name="T12" fmla="*/ 123 w 246"/>
                <a:gd name="T13" fmla="*/ 75 h 99"/>
                <a:gd name="T14" fmla="*/ 67 w 246"/>
                <a:gd name="T15" fmla="*/ 54 h 99"/>
                <a:gd name="T16" fmla="*/ 70 w 246"/>
                <a:gd name="T17" fmla="*/ 47 h 99"/>
                <a:gd name="T18" fmla="*/ 123 w 246"/>
                <a:gd name="T19" fmla="*/ 68 h 99"/>
                <a:gd name="T20" fmla="*/ 133 w 246"/>
                <a:gd name="T21" fmla="*/ 42 h 99"/>
                <a:gd name="T22" fmla="*/ 0 w 246"/>
                <a:gd name="T23" fmla="*/ 9 h 99"/>
                <a:gd name="T24" fmla="*/ 0 w 246"/>
                <a:gd name="T2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99">
                  <a:moveTo>
                    <a:pt x="0" y="69"/>
                  </a:moveTo>
                  <a:cubicBezTo>
                    <a:pt x="10" y="65"/>
                    <a:pt x="18" y="63"/>
                    <a:pt x="21" y="63"/>
                  </a:cubicBezTo>
                  <a:cubicBezTo>
                    <a:pt x="31" y="63"/>
                    <a:pt x="100" y="99"/>
                    <a:pt x="122" y="99"/>
                  </a:cubicBezTo>
                  <a:cubicBezTo>
                    <a:pt x="141" y="99"/>
                    <a:pt x="230" y="57"/>
                    <a:pt x="230" y="57"/>
                  </a:cubicBezTo>
                  <a:cubicBezTo>
                    <a:pt x="246" y="51"/>
                    <a:pt x="235" y="25"/>
                    <a:pt x="219" y="31"/>
                  </a:cubicBezTo>
                  <a:cubicBezTo>
                    <a:pt x="148" y="54"/>
                    <a:pt x="148" y="54"/>
                    <a:pt x="148" y="54"/>
                  </a:cubicBezTo>
                  <a:cubicBezTo>
                    <a:pt x="146" y="70"/>
                    <a:pt x="133" y="77"/>
                    <a:pt x="123" y="75"/>
                  </a:cubicBezTo>
                  <a:cubicBezTo>
                    <a:pt x="115" y="73"/>
                    <a:pt x="67" y="54"/>
                    <a:pt x="67" y="54"/>
                  </a:cubicBezTo>
                  <a:cubicBezTo>
                    <a:pt x="70" y="47"/>
                    <a:pt x="70" y="47"/>
                    <a:pt x="70" y="47"/>
                  </a:cubicBezTo>
                  <a:cubicBezTo>
                    <a:pt x="123" y="68"/>
                    <a:pt x="123" y="68"/>
                    <a:pt x="123" y="68"/>
                  </a:cubicBezTo>
                  <a:cubicBezTo>
                    <a:pt x="137" y="71"/>
                    <a:pt x="149" y="50"/>
                    <a:pt x="133" y="42"/>
                  </a:cubicBezTo>
                  <a:cubicBezTo>
                    <a:pt x="67" y="11"/>
                    <a:pt x="43" y="0"/>
                    <a:pt x="0" y="9"/>
                  </a:cubicBezTo>
                  <a:cubicBezTo>
                    <a:pt x="0" y="21"/>
                    <a:pt x="0" y="64"/>
                    <a:pt x="0"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1" name="Freeform 479">
              <a:extLst>
                <a:ext uri="{FF2B5EF4-FFF2-40B4-BE49-F238E27FC236}">
                  <a16:creationId xmlns:a16="http://schemas.microsoft.com/office/drawing/2014/main" id="{72CC8B1C-9437-443D-ADF6-4E4D0473C123}"/>
                </a:ext>
              </a:extLst>
            </p:cNvPr>
            <p:cNvSpPr>
              <a:spLocks/>
            </p:cNvSpPr>
            <p:nvPr/>
          </p:nvSpPr>
          <p:spPr bwMode="auto">
            <a:xfrm>
              <a:off x="5256213"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2" name="Freeform 480">
              <a:extLst>
                <a:ext uri="{FF2B5EF4-FFF2-40B4-BE49-F238E27FC236}">
                  <a16:creationId xmlns:a16="http://schemas.microsoft.com/office/drawing/2014/main" id="{7EFD6E96-C1AE-493C-97A6-1906DBAF3EFD}"/>
                </a:ext>
              </a:extLst>
            </p:cNvPr>
            <p:cNvSpPr>
              <a:spLocks/>
            </p:cNvSpPr>
            <p:nvPr/>
          </p:nvSpPr>
          <p:spPr bwMode="auto">
            <a:xfrm>
              <a:off x="5256213"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3" name="Freeform 481">
              <a:extLst>
                <a:ext uri="{FF2B5EF4-FFF2-40B4-BE49-F238E27FC236}">
                  <a16:creationId xmlns:a16="http://schemas.microsoft.com/office/drawing/2014/main" id="{0BF72DAE-0D97-4D3C-B17B-3AA248457BFC}"/>
                </a:ext>
              </a:extLst>
            </p:cNvPr>
            <p:cNvSpPr>
              <a:spLocks/>
            </p:cNvSpPr>
            <p:nvPr/>
          </p:nvSpPr>
          <p:spPr bwMode="auto">
            <a:xfrm>
              <a:off x="5256213"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4" name="Freeform 482">
              <a:extLst>
                <a:ext uri="{FF2B5EF4-FFF2-40B4-BE49-F238E27FC236}">
                  <a16:creationId xmlns:a16="http://schemas.microsoft.com/office/drawing/2014/main" id="{F6C412E3-AFBA-45E8-8EC4-43F5AABD0CCE}"/>
                </a:ext>
              </a:extLst>
            </p:cNvPr>
            <p:cNvSpPr>
              <a:spLocks/>
            </p:cNvSpPr>
            <p:nvPr/>
          </p:nvSpPr>
          <p:spPr bwMode="auto">
            <a:xfrm>
              <a:off x="5256213"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5" name="Freeform 483">
              <a:extLst>
                <a:ext uri="{FF2B5EF4-FFF2-40B4-BE49-F238E27FC236}">
                  <a16:creationId xmlns:a16="http://schemas.microsoft.com/office/drawing/2014/main" id="{8321596F-FDD2-43FB-8ECF-CC8F9D02D6D4}"/>
                </a:ext>
              </a:extLst>
            </p:cNvPr>
            <p:cNvSpPr>
              <a:spLocks/>
            </p:cNvSpPr>
            <p:nvPr/>
          </p:nvSpPr>
          <p:spPr bwMode="auto">
            <a:xfrm>
              <a:off x="5343526"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6" name="Freeform 484">
              <a:extLst>
                <a:ext uri="{FF2B5EF4-FFF2-40B4-BE49-F238E27FC236}">
                  <a16:creationId xmlns:a16="http://schemas.microsoft.com/office/drawing/2014/main" id="{293946CC-B20D-4DAD-8182-0F74C0B2F521}"/>
                </a:ext>
              </a:extLst>
            </p:cNvPr>
            <p:cNvSpPr>
              <a:spLocks/>
            </p:cNvSpPr>
            <p:nvPr/>
          </p:nvSpPr>
          <p:spPr bwMode="auto">
            <a:xfrm>
              <a:off x="5343526"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7" name="Freeform 485">
              <a:extLst>
                <a:ext uri="{FF2B5EF4-FFF2-40B4-BE49-F238E27FC236}">
                  <a16:creationId xmlns:a16="http://schemas.microsoft.com/office/drawing/2014/main" id="{F63A3641-C2FF-4059-8772-F353D2D10A65}"/>
                </a:ext>
              </a:extLst>
            </p:cNvPr>
            <p:cNvSpPr>
              <a:spLocks/>
            </p:cNvSpPr>
            <p:nvPr/>
          </p:nvSpPr>
          <p:spPr bwMode="auto">
            <a:xfrm>
              <a:off x="5343526"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8" name="Freeform 487">
              <a:extLst>
                <a:ext uri="{FF2B5EF4-FFF2-40B4-BE49-F238E27FC236}">
                  <a16:creationId xmlns:a16="http://schemas.microsoft.com/office/drawing/2014/main" id="{CE238740-D68C-4EEA-B3C7-99866FA83E78}"/>
                </a:ext>
              </a:extLst>
            </p:cNvPr>
            <p:cNvSpPr>
              <a:spLocks/>
            </p:cNvSpPr>
            <p:nvPr/>
          </p:nvSpPr>
          <p:spPr bwMode="auto">
            <a:xfrm>
              <a:off x="5343525" y="2019301"/>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19" name="Freeform 488">
              <a:extLst>
                <a:ext uri="{FF2B5EF4-FFF2-40B4-BE49-F238E27FC236}">
                  <a16:creationId xmlns:a16="http://schemas.microsoft.com/office/drawing/2014/main" id="{F3B7B211-8022-4CD8-B008-7EC2C916308A}"/>
                </a:ext>
              </a:extLst>
            </p:cNvPr>
            <p:cNvSpPr>
              <a:spLocks/>
            </p:cNvSpPr>
            <p:nvPr/>
          </p:nvSpPr>
          <p:spPr bwMode="auto">
            <a:xfrm>
              <a:off x="5343525"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20" name="Oval 489">
              <a:extLst>
                <a:ext uri="{FF2B5EF4-FFF2-40B4-BE49-F238E27FC236}">
                  <a16:creationId xmlns:a16="http://schemas.microsoft.com/office/drawing/2014/main" id="{7E272606-8EE2-4E55-B4FF-A40510FEB7A7}"/>
                </a:ext>
              </a:extLst>
            </p:cNvPr>
            <p:cNvSpPr>
              <a:spLocks noChangeArrowheads="1"/>
            </p:cNvSpPr>
            <p:nvPr/>
          </p:nvSpPr>
          <p:spPr bwMode="auto">
            <a:xfrm>
              <a:off x="5345113" y="193198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47BB"/>
                </a:solidFill>
                <a:effectLst/>
                <a:uLnTx/>
                <a:uFillTx/>
                <a:latin typeface="微软雅黑" panose="020B0503020204020204" pitchFamily="34" charset="-122"/>
                <a:ea typeface="微软雅黑" panose="020B0503020204020204" pitchFamily="34" charset="-122"/>
              </a:endParaRPr>
            </a:p>
          </p:txBody>
        </p:sp>
      </p:grpSp>
      <p:sp>
        <p:nvSpPr>
          <p:cNvPr id="21" name="文本框 20">
            <a:extLst>
              <a:ext uri="{FF2B5EF4-FFF2-40B4-BE49-F238E27FC236}">
                <a16:creationId xmlns:a16="http://schemas.microsoft.com/office/drawing/2014/main" id="{78B9C2CF-4705-4411-897C-648D0A4CD601}"/>
              </a:ext>
            </a:extLst>
          </p:cNvPr>
          <p:cNvSpPr txBox="1"/>
          <p:nvPr/>
        </p:nvSpPr>
        <p:spPr bwMode="gray">
          <a:xfrm>
            <a:off x="640801" y="5978726"/>
            <a:ext cx="9360140" cy="276999"/>
          </a:xfrm>
          <a:prstGeom prst="rect">
            <a:avLst/>
          </a:prstGeom>
          <a:noFill/>
        </p:spPr>
        <p:txBody>
          <a:bodyPr wrap="square">
            <a:spAutoFit/>
          </a:bodyPr>
          <a:lstStyle/>
          <a:p>
            <a:r>
              <a:rPr lang="zh-CN" altLang="en-US" sz="12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接受靶向药治疗的</a:t>
            </a:r>
            <a:r>
              <a:rPr kumimoji="0" lang="zh-CN" altLang="en-US" sz="1200" b="0" i="0" u="none" strike="noStrike" kern="1200" cap="none" spc="0" normalizeH="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年新</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发局部晚期或转移性</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ALK</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阳性非小细胞肺癌患者人数约为</a:t>
            </a:r>
            <a:r>
              <a:rPr lang="en-US" altLang="zh-CN" sz="1200" b="1" dirty="0">
                <a:solidFill>
                  <a:srgbClr val="0047BB"/>
                </a:solidFill>
                <a:latin typeface="微软雅黑" panose="020B0503020204020204" pitchFamily="34" charset="-122"/>
                <a:ea typeface="微软雅黑" panose="020B0503020204020204" pitchFamily="34" charset="-122"/>
              </a:rPr>
              <a:t>1.3</a:t>
            </a:r>
            <a:r>
              <a:rPr lang="zh-CN" altLang="en-US" sz="1200" b="1" dirty="0">
                <a:solidFill>
                  <a:srgbClr val="0047BB"/>
                </a:solidFill>
                <a:latin typeface="微软雅黑" panose="020B0503020204020204" pitchFamily="34" charset="-122"/>
                <a:ea typeface="微软雅黑" panose="020B0503020204020204" pitchFamily="34" charset="-122"/>
              </a:rPr>
              <a:t>万</a:t>
            </a:r>
            <a:r>
              <a:rPr kumimoji="0" lang="zh-CN" altLang="en-US" sz="1200" b="1" i="0" u="none" strike="noStrike" kern="1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人</a:t>
            </a:r>
            <a:r>
              <a:rPr kumimoji="0" lang="zh-CN" altLang="en-US"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（洛拉替尼的使用人数详见经济性部分）</a:t>
            </a:r>
            <a:endParaRPr lang="zh-CN" altLang="en-US" sz="12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BB501727-EB8E-44FA-B9D5-684168B1FBE8}"/>
              </a:ext>
            </a:extLst>
          </p:cNvPr>
          <p:cNvSpPr txBox="1"/>
          <p:nvPr/>
        </p:nvSpPr>
        <p:spPr bwMode="gray">
          <a:xfrm>
            <a:off x="640801" y="1657029"/>
            <a:ext cx="5259485" cy="693588"/>
          </a:xfrm>
          <a:prstGeom prst="rect">
            <a:avLst/>
          </a:prstGeom>
          <a:noFill/>
        </p:spPr>
        <p:txBody>
          <a:bodyPr wrap="square">
            <a:spAutoFit/>
          </a:bodyPr>
          <a:lstStyle/>
          <a:p>
            <a:pPr>
              <a:lnSpc>
                <a:spcPct val="120000"/>
              </a:lnSpc>
              <a:spcBef>
                <a:spcPts val="600"/>
              </a:spcBef>
              <a:defRPr/>
            </a:pP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肺癌死亡率居肿瘤之首</a:t>
            </a:r>
            <a:r>
              <a:rPr lang="en-US" altLang="zh-CN" sz="1700" baseline="30000" dirty="0">
                <a:latin typeface="微软雅黑" panose="020B0503020204020204" pitchFamily="34" charset="-122"/>
                <a:ea typeface="微软雅黑" panose="020B0503020204020204" pitchFamily="34" charset="-122"/>
              </a:rPr>
              <a:t>1</a:t>
            </a: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。脑转移患者生存预期更差</a:t>
            </a:r>
            <a:r>
              <a:rPr kumimoji="0" lang="en-US" altLang="zh-CN" sz="1700" b="0" i="0" u="none" strike="noStrike" kern="100" cap="none" spc="0" normalizeH="0" baseline="3000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11 </a:t>
            </a: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。洛拉替尼可以延长患者生命，助力公共健康目标</a:t>
            </a:r>
          </a:p>
        </p:txBody>
      </p:sp>
      <p:sp>
        <p:nvSpPr>
          <p:cNvPr id="23" name="矩形 22">
            <a:extLst>
              <a:ext uri="{FF2B5EF4-FFF2-40B4-BE49-F238E27FC236}">
                <a16:creationId xmlns:a16="http://schemas.microsoft.com/office/drawing/2014/main" id="{EE6BE0A0-A202-4E38-AA73-E482EBB077F8}"/>
              </a:ext>
            </a:extLst>
          </p:cNvPr>
          <p:cNvSpPr/>
          <p:nvPr/>
        </p:nvSpPr>
        <p:spPr bwMode="gray">
          <a:xfrm>
            <a:off x="651278" y="3459336"/>
            <a:ext cx="5230874" cy="1402804"/>
          </a:xfrm>
          <a:prstGeom prst="rect">
            <a:avLst/>
          </a:prstGeom>
          <a:solidFill>
            <a:schemeClr val="accent2">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endParaRPr kumimoji="0" lang="en-US" altLang="zh-CN" sz="20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42BA3824-CEF9-4C42-A2D1-F251EEF67E87}"/>
              </a:ext>
            </a:extLst>
          </p:cNvPr>
          <p:cNvSpPr txBox="1"/>
          <p:nvPr/>
        </p:nvSpPr>
        <p:spPr bwMode="gray">
          <a:xfrm>
            <a:off x="748820" y="3998112"/>
            <a:ext cx="4958962" cy="832604"/>
          </a:xfrm>
          <a:prstGeom prst="rect">
            <a:avLst/>
          </a:prstGeom>
        </p:spPr>
        <p:txBody>
          <a:bodyPr wrap="square" lIns="45720" tIns="45720" rIns="45720" bIns="45720" rtlCol="0" anchor="ctr">
            <a:noAutofit/>
          </a:bodyPr>
          <a:lstStyle/>
          <a:p>
            <a:pPr>
              <a:lnSpc>
                <a:spcPct val="120000"/>
              </a:lnSpc>
              <a:spcBef>
                <a:spcPts val="600"/>
              </a:spcBef>
            </a:pPr>
            <a:r>
              <a:rPr lang="zh-CN" altLang="en-US" sz="1700" b="0" dirty="0">
                <a:solidFill>
                  <a:schemeClr val="tx1"/>
                </a:solidFill>
                <a:latin typeface="微软雅黑" panose="020B0503020204020204" pitchFamily="34" charset="-122"/>
                <a:ea typeface="微软雅黑" panose="020B0503020204020204" pitchFamily="34" charset="-122"/>
              </a:rPr>
              <a:t>满足</a:t>
            </a:r>
            <a:r>
              <a:rPr lang="zh-CN" altLang="en-US" sz="1700" b="1" dirty="0">
                <a:solidFill>
                  <a:schemeClr val="tx1"/>
                </a:solidFill>
                <a:latin typeface="微软雅黑" panose="020B0503020204020204" pitchFamily="34" charset="-122"/>
                <a:ea typeface="微软雅黑" panose="020B0503020204020204" pitchFamily="34" charset="-122"/>
              </a:rPr>
              <a:t>脑转移</a:t>
            </a:r>
            <a:r>
              <a:rPr lang="zh-CN" altLang="en-US" sz="1700" b="0" dirty="0">
                <a:solidFill>
                  <a:schemeClr val="tx1"/>
                </a:solidFill>
                <a:latin typeface="微软雅黑" panose="020B0503020204020204" pitchFamily="34" charset="-122"/>
                <a:ea typeface="微软雅黑" panose="020B0503020204020204" pitchFamily="34" charset="-122"/>
              </a:rPr>
              <a:t>和</a:t>
            </a:r>
            <a:r>
              <a:rPr lang="zh-CN" altLang="en-US" sz="1700" b="1" dirty="0">
                <a:solidFill>
                  <a:schemeClr val="tx1"/>
                </a:solidFill>
                <a:latin typeface="微软雅黑" panose="020B0503020204020204" pitchFamily="34" charset="-122"/>
                <a:ea typeface="微软雅黑" panose="020B0503020204020204" pitchFamily="34" charset="-122"/>
              </a:rPr>
              <a:t>耐药患者</a:t>
            </a:r>
            <a:r>
              <a:rPr lang="zh-CN" altLang="en-US" sz="1700" b="0" dirty="0">
                <a:solidFill>
                  <a:schemeClr val="tx1"/>
                </a:solidFill>
                <a:latin typeface="微软雅黑" panose="020B0503020204020204" pitchFamily="34" charset="-122"/>
                <a:ea typeface="微软雅黑" panose="020B0503020204020204" pitchFamily="34" charset="-122"/>
              </a:rPr>
              <a:t>的临床需求，</a:t>
            </a:r>
            <a:r>
              <a:rPr lang="zh-CN" altLang="en-US" sz="1700" b="1" dirty="0">
                <a:solidFill>
                  <a:schemeClr val="tx1"/>
                </a:solidFill>
                <a:latin typeface="微软雅黑" panose="020B0503020204020204" pitchFamily="34" charset="-122"/>
                <a:ea typeface="微软雅黑" panose="020B0503020204020204" pitchFamily="34" charset="-122"/>
              </a:rPr>
              <a:t>填补</a:t>
            </a:r>
            <a:r>
              <a:rPr lang="en-US" altLang="zh-CN" sz="1700" b="1" dirty="0">
                <a:solidFill>
                  <a:schemeClr val="tx1"/>
                </a:solidFill>
                <a:latin typeface="微软雅黑" panose="020B0503020204020204" pitchFamily="34" charset="-122"/>
                <a:ea typeface="微软雅黑" panose="020B0503020204020204" pitchFamily="34" charset="-122"/>
              </a:rPr>
              <a:t>G1202R</a:t>
            </a:r>
            <a:r>
              <a:rPr lang="zh-CN" altLang="en-US" sz="1700" b="1" dirty="0">
                <a:solidFill>
                  <a:schemeClr val="tx1"/>
                </a:solidFill>
                <a:latin typeface="微软雅黑" panose="020B0503020204020204" pitchFamily="34" charset="-122"/>
                <a:ea typeface="微软雅黑" panose="020B0503020204020204" pitchFamily="34" charset="-122"/>
              </a:rPr>
              <a:t>突变</a:t>
            </a:r>
            <a:r>
              <a:rPr lang="zh-CN" altLang="en-US" sz="1700" b="0" dirty="0">
                <a:solidFill>
                  <a:schemeClr val="tx1"/>
                </a:solidFill>
                <a:latin typeface="微软雅黑" panose="020B0503020204020204" pitchFamily="34" charset="-122"/>
                <a:ea typeface="微软雅黑" panose="020B0503020204020204" pitchFamily="34" charset="-122"/>
              </a:rPr>
              <a:t>患者治疗的</a:t>
            </a:r>
            <a:r>
              <a:rPr lang="zh-CN" altLang="en-US" sz="1700" b="1" dirty="0">
                <a:solidFill>
                  <a:schemeClr val="tx1"/>
                </a:solidFill>
                <a:latin typeface="微软雅黑" panose="020B0503020204020204" pitchFamily="34" charset="-122"/>
                <a:ea typeface="微软雅黑" panose="020B0503020204020204" pitchFamily="34" charset="-122"/>
              </a:rPr>
              <a:t>目录空白</a:t>
            </a:r>
            <a:endParaRPr kumimoji="0" lang="en-US" altLang="zh-CN"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339ED0ED-5B2E-4FDB-B6A3-A7B691771265}"/>
              </a:ext>
            </a:extLst>
          </p:cNvPr>
          <p:cNvSpPr txBox="1"/>
          <p:nvPr/>
        </p:nvSpPr>
        <p:spPr bwMode="gray">
          <a:xfrm>
            <a:off x="6613862" y="1688798"/>
            <a:ext cx="4638069" cy="693588"/>
          </a:xfrm>
          <a:prstGeom prst="rect">
            <a:avLst/>
          </a:prstGeom>
          <a:noFill/>
        </p:spPr>
        <p:txBody>
          <a:bodyPr wrap="square">
            <a:spAutoFit/>
          </a:bodyPr>
          <a:lstStyle/>
          <a:p>
            <a:pPr>
              <a:lnSpc>
                <a:spcPct val="120000"/>
              </a:lnSpc>
              <a:spcBef>
                <a:spcPts val="600"/>
              </a:spcBef>
            </a:pP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已主动降价</a:t>
            </a:r>
            <a:r>
              <a:rPr kumimoji="0" lang="en-US" altLang="zh-CN"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40%</a:t>
            </a: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，可替代目录内</a:t>
            </a:r>
            <a:r>
              <a:rPr lang="en-US" altLang="zh-CN" sz="1700" b="1" dirty="0">
                <a:latin typeface="微软雅黑" panose="020B0503020204020204" pitchFamily="34" charset="-122"/>
                <a:ea typeface="微软雅黑" panose="020B0503020204020204" pitchFamily="34" charset="-122"/>
              </a:rPr>
              <a:t>ALK</a:t>
            </a:r>
            <a:r>
              <a:rPr lang="zh-CN" altLang="en-US" sz="1700" b="1" dirty="0">
                <a:latin typeface="微软雅黑" panose="020B0503020204020204" pitchFamily="34" charset="-122"/>
                <a:ea typeface="微软雅黑" panose="020B0503020204020204" pitchFamily="34" charset="-122"/>
              </a:rPr>
              <a:t>抑制剂</a:t>
            </a: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，基金影响有限</a:t>
            </a:r>
            <a:endParaRPr lang="en-US" altLang="zh-CN" sz="1700" b="1" dirty="0">
              <a:latin typeface="微软雅黑" panose="020B0503020204020204" pitchFamily="34" charset="-122"/>
              <a:ea typeface="微软雅黑" panose="020B0503020204020204" pitchFamily="34" charset="-122"/>
            </a:endParaRPr>
          </a:p>
        </p:txBody>
      </p:sp>
      <p:pic>
        <p:nvPicPr>
          <p:cNvPr id="26" name="图形 25" descr="文档 纯色填充">
            <a:extLst>
              <a:ext uri="{FF2B5EF4-FFF2-40B4-BE49-F238E27FC236}">
                <a16:creationId xmlns:a16="http://schemas.microsoft.com/office/drawing/2014/main" id="{83E26CAD-9994-4132-86B0-E72D1CF88C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5239" y="3553118"/>
            <a:ext cx="506462" cy="506462"/>
          </a:xfrm>
          <a:prstGeom prst="rect">
            <a:avLst/>
          </a:prstGeom>
        </p:spPr>
      </p:pic>
      <p:sp>
        <p:nvSpPr>
          <p:cNvPr id="27" name="矩形 26">
            <a:extLst>
              <a:ext uri="{FF2B5EF4-FFF2-40B4-BE49-F238E27FC236}">
                <a16:creationId xmlns:a16="http://schemas.microsoft.com/office/drawing/2014/main" id="{CCFC4A7C-52EC-4496-A7CB-7B4314C390F5}"/>
              </a:ext>
            </a:extLst>
          </p:cNvPr>
          <p:cNvSpPr/>
          <p:nvPr/>
        </p:nvSpPr>
        <p:spPr bwMode="gray">
          <a:xfrm>
            <a:off x="6454226" y="3455469"/>
            <a:ext cx="5094607" cy="1375247"/>
          </a:xfrm>
          <a:prstGeom prst="rect">
            <a:avLst/>
          </a:prstGeom>
          <a:solidFill>
            <a:schemeClr val="accent2">
              <a:lumMod val="20000"/>
              <a:lumOff val="80000"/>
            </a:schemeClr>
          </a:solidFill>
          <a:ln w="15875"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auto" latinLnBrk="0" hangingPunct="1">
              <a:lnSpc>
                <a:spcPct val="120000"/>
              </a:lnSpc>
              <a:spcBef>
                <a:spcPts val="600"/>
              </a:spcBef>
              <a:spcAft>
                <a:spcPts val="0"/>
              </a:spcAft>
              <a:buClrTx/>
              <a:buSzTx/>
              <a:buFontTx/>
              <a:buNone/>
              <a:tabLst/>
              <a:defRPr/>
            </a:pPr>
            <a:endParaRPr kumimoji="0" lang="en-US" altLang="zh-CN" sz="20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CFC52C2A-558C-452A-8062-C03A1897F433}"/>
              </a:ext>
            </a:extLst>
          </p:cNvPr>
          <p:cNvSpPr txBox="1"/>
          <p:nvPr/>
        </p:nvSpPr>
        <p:spPr bwMode="gray">
          <a:xfrm>
            <a:off x="6453119" y="4937173"/>
            <a:ext cx="5038384" cy="622863"/>
          </a:xfrm>
          <a:prstGeom prst="rect">
            <a:avLst/>
          </a:prstGeom>
          <a:noFill/>
        </p:spPr>
        <p:txBody>
          <a:bodyPr wrap="square">
            <a:spAutoFit/>
          </a:bodyPr>
          <a:lstStyle/>
          <a:p>
            <a:pPr marL="285750" indent="-285750">
              <a:lnSpc>
                <a:spcPct val="120000"/>
              </a:lnSpc>
              <a:spcAft>
                <a:spcPts val="600"/>
              </a:spcAft>
              <a:buFont typeface="Arial" panose="020B0604020202020204" pitchFamily="34" charset="0"/>
              <a:buChar char="•"/>
            </a:pPr>
            <a:r>
              <a:rPr lang="zh-CN" altLang="en-US" sz="1500" b="1" dirty="0">
                <a:solidFill>
                  <a:srgbClr val="0047BB"/>
                </a:solidFill>
                <a:latin typeface="微软雅黑" panose="020B0503020204020204" pitchFamily="34" charset="-122"/>
                <a:ea typeface="微软雅黑" panose="020B0503020204020204" pitchFamily="34" charset="-122"/>
              </a:rPr>
              <a:t>其他目录内</a:t>
            </a:r>
            <a:r>
              <a:rPr lang="en-US" altLang="zh-CN" sz="1500" b="1" dirty="0">
                <a:solidFill>
                  <a:srgbClr val="0047BB"/>
                </a:solidFill>
                <a:latin typeface="微软雅黑" panose="020B0503020204020204" pitchFamily="34" charset="-122"/>
                <a:ea typeface="微软雅黑" panose="020B0503020204020204" pitchFamily="34" charset="-122"/>
              </a:rPr>
              <a:t>ALK</a:t>
            </a:r>
            <a:r>
              <a:rPr lang="zh-CN" altLang="en-US" sz="1500" b="1" dirty="0">
                <a:solidFill>
                  <a:srgbClr val="0047BB"/>
                </a:solidFill>
                <a:latin typeface="微软雅黑" panose="020B0503020204020204" pitchFamily="34" charset="-122"/>
                <a:ea typeface="微软雅黑" panose="020B0503020204020204" pitchFamily="34" charset="-122"/>
              </a:rPr>
              <a:t>抑制剂需要服用多次或者一次多粒</a:t>
            </a:r>
            <a:r>
              <a:rPr lang="en-US" altLang="zh-CN" sz="1500" baseline="30000" dirty="0">
                <a:latin typeface="微软雅黑" panose="020B0503020204020204" pitchFamily="34" charset="-122"/>
                <a:ea typeface="微软雅黑" panose="020B0503020204020204" pitchFamily="34" charset="-122"/>
              </a:rPr>
              <a:t>35-38</a:t>
            </a:r>
            <a:r>
              <a:rPr lang="zh-CN" altLang="en-US" sz="1500" dirty="0">
                <a:latin typeface="微软雅黑" panose="020B0503020204020204" pitchFamily="34" charset="-122"/>
                <a:ea typeface="微软雅黑" panose="020B0503020204020204" pitchFamily="34" charset="-122"/>
              </a:rPr>
              <a:t>。例如：阿来替尼需要一天</a:t>
            </a: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次，每次</a:t>
            </a:r>
            <a:r>
              <a:rPr lang="en-US" altLang="zh-CN" sz="1500" dirty="0">
                <a:latin typeface="微软雅黑" panose="020B0503020204020204" pitchFamily="34" charset="-122"/>
                <a:ea typeface="微软雅黑" panose="020B0503020204020204" pitchFamily="34" charset="-122"/>
              </a:rPr>
              <a:t>4</a:t>
            </a:r>
            <a:r>
              <a:rPr lang="zh-CN" altLang="en-US" sz="1500" dirty="0">
                <a:latin typeface="微软雅黑" panose="020B0503020204020204" pitchFamily="34" charset="-122"/>
                <a:ea typeface="微软雅黑" panose="020B0503020204020204" pitchFamily="34" charset="-122"/>
              </a:rPr>
              <a:t>粒</a:t>
            </a:r>
            <a:endParaRPr lang="en-US" altLang="zh-CN" sz="1500"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946ABA92-4386-42E9-AF88-210F128A6E34}"/>
              </a:ext>
            </a:extLst>
          </p:cNvPr>
          <p:cNvSpPr txBox="1"/>
          <p:nvPr/>
        </p:nvSpPr>
        <p:spPr bwMode="gray">
          <a:xfrm>
            <a:off x="6627368" y="4041103"/>
            <a:ext cx="4709824" cy="693588"/>
          </a:xfrm>
          <a:prstGeom prst="rect">
            <a:avLst/>
          </a:prstGeom>
          <a:noFill/>
        </p:spPr>
        <p:txBody>
          <a:bodyPr wrap="square">
            <a:spAutoFit/>
          </a:bodyPr>
          <a:lstStyle/>
          <a:p>
            <a:pPr marL="0" marR="0" lvl="0" indent="0" defTabSz="914400" rtl="0" eaLnBrk="1" fontAlgn="auto" latinLnBrk="0" hangingPunct="1">
              <a:lnSpc>
                <a:spcPct val="120000"/>
              </a:lnSpc>
              <a:spcBef>
                <a:spcPts val="300"/>
              </a:spcBef>
              <a:spcAft>
                <a:spcPts val="0"/>
              </a:spcAft>
              <a:buClrTx/>
              <a:buSzTx/>
              <a:buFontTx/>
              <a:buNone/>
              <a:tabLst/>
              <a:defRPr/>
            </a:pPr>
            <a:r>
              <a:rPr kumimoji="0" lang="zh-CN" altLang="en-US" sz="17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一天一片口服，方便患者，靶向药，不易被滥用，便于临床管理</a:t>
            </a:r>
          </a:p>
        </p:txBody>
      </p:sp>
      <p:sp>
        <p:nvSpPr>
          <p:cNvPr id="32" name="文本框 31">
            <a:extLst>
              <a:ext uri="{FF2B5EF4-FFF2-40B4-BE49-F238E27FC236}">
                <a16:creationId xmlns:a16="http://schemas.microsoft.com/office/drawing/2014/main" id="{5B836406-8680-42FD-B7A8-AE69C2FFF76B}"/>
              </a:ext>
            </a:extLst>
          </p:cNvPr>
          <p:cNvSpPr txBox="1"/>
          <p:nvPr/>
        </p:nvSpPr>
        <p:spPr bwMode="gray">
          <a:xfrm>
            <a:off x="6463088" y="2451933"/>
            <a:ext cx="4971008" cy="622863"/>
          </a:xfrm>
          <a:prstGeom prst="rect">
            <a:avLst/>
          </a:prstGeom>
          <a:noFill/>
        </p:spPr>
        <p:txBody>
          <a:bodyPr wrap="square">
            <a:spAutoFit/>
          </a:bodyPr>
          <a:lstStyle/>
          <a:p>
            <a:pPr marL="285750" indent="-285750">
              <a:lnSpc>
                <a:spcPct val="120000"/>
              </a:lnSpc>
              <a:spcAft>
                <a:spcPts val="600"/>
              </a:spcAft>
              <a:buFont typeface="Arial" panose="020B0604020202020204" pitchFamily="34" charset="0"/>
              <a:buChar char="•"/>
            </a:pPr>
            <a:r>
              <a:rPr lang="en-US" altLang="zh-CN" sz="1500" dirty="0">
                <a:latin typeface="微软雅黑" panose="020B0503020204020204" pitchFamily="34" charset="-122"/>
                <a:ea typeface="微软雅黑" panose="020B0503020204020204" pitchFamily="34" charset="-122"/>
              </a:rPr>
              <a:t>ALK</a:t>
            </a:r>
            <a:r>
              <a:rPr lang="zh-CN" altLang="en-US" sz="1500" dirty="0">
                <a:latin typeface="微软雅黑" panose="020B0503020204020204" pitchFamily="34" charset="-122"/>
                <a:ea typeface="微软雅黑" panose="020B0503020204020204" pitchFamily="34" charset="-122"/>
              </a:rPr>
              <a:t>阳性仅占非小细胞肺癌患者的</a:t>
            </a:r>
            <a:r>
              <a:rPr lang="en-US" altLang="zh-CN" sz="1500" dirty="0">
                <a:latin typeface="微软雅黑" panose="020B0503020204020204" pitchFamily="34" charset="-122"/>
                <a:ea typeface="微软雅黑" panose="020B0503020204020204" pitchFamily="34" charset="-122"/>
              </a:rPr>
              <a:t>4.2%</a:t>
            </a:r>
            <a:r>
              <a:rPr kumimoji="0" lang="en-US" altLang="zh-CN" sz="1500" b="0" i="0" u="none" strike="noStrike" kern="100" cap="none" spc="0" normalizeH="0" baseline="3000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13</a:t>
            </a:r>
            <a:r>
              <a:rPr lang="zh-CN" altLang="en-US" sz="1500" dirty="0">
                <a:latin typeface="微软雅黑" panose="020B0503020204020204" pitchFamily="34" charset="-122"/>
                <a:ea typeface="微软雅黑" panose="020B0503020204020204" pitchFamily="34" charset="-122"/>
              </a:rPr>
              <a:t>，洛拉替尼可替代目录内药品，疗效佳，</a:t>
            </a:r>
            <a:r>
              <a:rPr lang="zh-CN" altLang="en-US" sz="1500" b="1" dirty="0">
                <a:solidFill>
                  <a:srgbClr val="0047BB"/>
                </a:solidFill>
                <a:latin typeface="微软雅黑" panose="020B0503020204020204" pitchFamily="34" charset="-122"/>
                <a:ea typeface="微软雅黑" panose="020B0503020204020204" pitchFamily="34" charset="-122"/>
              </a:rPr>
              <a:t>基金影响有限</a:t>
            </a:r>
          </a:p>
        </p:txBody>
      </p:sp>
      <p:sp>
        <p:nvSpPr>
          <p:cNvPr id="33" name="文本框 32">
            <a:extLst>
              <a:ext uri="{FF2B5EF4-FFF2-40B4-BE49-F238E27FC236}">
                <a16:creationId xmlns:a16="http://schemas.microsoft.com/office/drawing/2014/main" id="{C5D5C396-55F7-484A-A5BF-D2F3A21F4926}"/>
              </a:ext>
            </a:extLst>
          </p:cNvPr>
          <p:cNvSpPr txBox="1"/>
          <p:nvPr/>
        </p:nvSpPr>
        <p:spPr bwMode="gray">
          <a:xfrm>
            <a:off x="640802" y="4867700"/>
            <a:ext cx="5230874" cy="899862"/>
          </a:xfrm>
          <a:prstGeom prst="rect">
            <a:avLst/>
          </a:prstGeom>
          <a:noFill/>
        </p:spPr>
        <p:txBody>
          <a:bodyPr wrap="square">
            <a:spAutoFit/>
          </a:bodyPr>
          <a:lstStyle/>
          <a:p>
            <a:pPr marL="285750" indent="-285750">
              <a:lnSpc>
                <a:spcPct val="120000"/>
              </a:lnSpc>
              <a:buFont typeface="Arial" panose="020B0604020202020204" pitchFamily="34" charset="0"/>
              <a:buChar char="•"/>
            </a:pPr>
            <a:r>
              <a:rPr lang="zh-CN" altLang="en-US" sz="1500" b="1" kern="100" dirty="0">
                <a:solidFill>
                  <a:srgbClr val="0047BB"/>
                </a:solidFill>
                <a:latin typeface="微软雅黑" panose="020B0503020204020204" pitchFamily="34" charset="-122"/>
                <a:ea typeface="微软雅黑" panose="020B0503020204020204" pitchFamily="34" charset="-122"/>
                <a:cs typeface="Times New Roman" panose="02020603050405020304" pitchFamily="18" charset="0"/>
              </a:rPr>
              <a:t>颅内疗效卓越，有效遏制脑转移的发生</a:t>
            </a:r>
            <a:r>
              <a:rPr kumimoji="0" lang="en-US" altLang="zh-CN" sz="1500" b="0" i="0" u="none" strike="noStrike" kern="100" cap="none" spc="0" normalizeH="0" baseline="30000" noProof="0" dirty="0">
                <a:ln>
                  <a:noFill/>
                </a:ln>
                <a:solidFill>
                  <a:srgbClr val="E7E6E6">
                    <a:lumMod val="25000"/>
                  </a:srgbClr>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14</a:t>
            </a:r>
            <a:endParaRPr lang="zh-CN" altLang="en-US" sz="1500" dirty="0">
              <a:solidFill>
                <a:srgbClr val="1473A1"/>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zh-CN" altLang="en-US" sz="1500" dirty="0">
                <a:effectLst/>
                <a:latin typeface="微软雅黑" panose="020B0503020204020204" pitchFamily="34" charset="-122"/>
                <a:ea typeface="微软雅黑" panose="020B0503020204020204" pitchFamily="34" charset="-122"/>
                <a:cs typeface="宋体" panose="02010600030101010101" pitchFamily="2" charset="-122"/>
              </a:rPr>
              <a:t>覆盖</a:t>
            </a:r>
            <a:r>
              <a:rPr lang="zh-CN" altLang="en-US" sz="15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最全面</a:t>
            </a:r>
            <a:r>
              <a:rPr lang="en-US" altLang="zh-CN" sz="1500" dirty="0">
                <a:effectLst/>
                <a:latin typeface="微软雅黑" panose="020B0503020204020204" pitchFamily="34" charset="-122"/>
                <a:ea typeface="微软雅黑" panose="020B0503020204020204" pitchFamily="34" charset="-122"/>
                <a:cs typeface="宋体" panose="02010600030101010101" pitchFamily="2" charset="-122"/>
              </a:rPr>
              <a:t>ALK</a:t>
            </a:r>
            <a:r>
              <a:rPr lang="zh-CN" altLang="en-US" sz="1500" dirty="0">
                <a:effectLst/>
                <a:latin typeface="微软雅黑" panose="020B0503020204020204" pitchFamily="34" charset="-122"/>
                <a:ea typeface="微软雅黑" panose="020B0503020204020204" pitchFamily="34" charset="-122"/>
                <a:cs typeface="宋体" panose="02010600030101010101" pitchFamily="2" charset="-122"/>
              </a:rPr>
              <a:t>耐药突变位点</a:t>
            </a:r>
            <a:r>
              <a:rPr lang="en-US" altLang="zh-CN" sz="1500" baseline="30000" dirty="0">
                <a:latin typeface="微软雅黑" panose="020B0503020204020204" pitchFamily="34" charset="-122"/>
                <a:ea typeface="微软雅黑" panose="020B0503020204020204" pitchFamily="34" charset="-122"/>
              </a:rPr>
              <a:t>17 </a:t>
            </a:r>
            <a:r>
              <a:rPr lang="zh-CN" altLang="en-US" sz="150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500" dirty="0">
                <a:effectLst/>
                <a:latin typeface="微软雅黑" panose="020B0503020204020204" pitchFamily="34" charset="-122"/>
                <a:ea typeface="微软雅黑" panose="020B0503020204020204" pitchFamily="34" charset="-122"/>
                <a:cs typeface="宋体" panose="02010600030101010101" pitchFamily="2" charset="-122"/>
              </a:rPr>
              <a:t>唯一</a:t>
            </a:r>
            <a:r>
              <a:rPr lang="zh-CN" altLang="en-US" sz="1500" dirty="0">
                <a:effectLst/>
                <a:latin typeface="微软雅黑" panose="020B0503020204020204" pitchFamily="34" charset="-122"/>
                <a:ea typeface="微软雅黑" panose="020B0503020204020204" pitchFamily="34" charset="-122"/>
                <a:cs typeface="宋体" panose="02010600030101010101" pitchFamily="2" charset="-122"/>
              </a:rPr>
              <a:t>被</a:t>
            </a:r>
            <a:r>
              <a:rPr lang="zh-CN" altLang="zh-CN" sz="1500" dirty="0">
                <a:effectLst/>
                <a:latin typeface="微软雅黑" panose="020B0503020204020204" pitchFamily="34" charset="-122"/>
                <a:ea typeface="微软雅黑" panose="020B0503020204020204" pitchFamily="34" charset="-122"/>
                <a:cs typeface="宋体" panose="02010600030101010101" pitchFamily="2" charset="-122"/>
              </a:rPr>
              <a:t>推荐用于</a:t>
            </a:r>
            <a:r>
              <a:rPr lang="en-US" altLang="zh-CN" sz="15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G1202R</a:t>
            </a:r>
            <a:r>
              <a:rPr lang="zh-CN" altLang="zh-CN" sz="15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突变</a:t>
            </a:r>
            <a:r>
              <a:rPr lang="zh-CN" altLang="en-US" sz="15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患者</a:t>
            </a:r>
            <a:r>
              <a:rPr lang="en-US" altLang="zh-CN" sz="1500" baseline="30000" dirty="0">
                <a:effectLst/>
                <a:latin typeface="微软雅黑" panose="020B0503020204020204" pitchFamily="34" charset="-122"/>
                <a:ea typeface="微软雅黑" panose="020B0503020204020204" pitchFamily="34" charset="-122"/>
                <a:cs typeface="宋体" panose="02010600030101010101" pitchFamily="2" charset="-122"/>
              </a:rPr>
              <a:t>20</a:t>
            </a:r>
            <a:endParaRPr lang="en-US" altLang="zh-CN" sz="1500" baseline="30000" dirty="0">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CA86523E-F399-4416-9BD6-9CA10734CF7F}"/>
              </a:ext>
            </a:extLst>
          </p:cNvPr>
          <p:cNvSpPr txBox="1"/>
          <p:nvPr/>
        </p:nvSpPr>
        <p:spPr bwMode="gray">
          <a:xfrm>
            <a:off x="700404" y="2434658"/>
            <a:ext cx="5365713" cy="622863"/>
          </a:xfrm>
          <a:prstGeom prst="rect">
            <a:avLst/>
          </a:prstGeom>
          <a:noFill/>
        </p:spPr>
        <p:txBody>
          <a:bodyPr wrap="square">
            <a:spAutoFit/>
          </a:bodyPr>
          <a:lstStyle/>
          <a:p>
            <a:pPr marL="285750" indent="-285750">
              <a:lnSpc>
                <a:spcPct val="120000"/>
              </a:lnSpc>
              <a:buFont typeface="Arial" panose="020B0604020202020204" pitchFamily="34" charset="0"/>
              <a:buChar cha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pitchFamily="34" charset="0"/>
              </a:rPr>
              <a:t>洛拉替尼可</a:t>
            </a:r>
            <a:r>
              <a:rPr kumimoji="0" lang="zh-CN" altLang="en-US" sz="15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sym typeface="Arial" panose="020B0604020202020204" pitchFamily="34" charset="0"/>
              </a:rPr>
              <a:t>满足脑转移和耐药患者的临床需求</a:t>
            </a: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5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sym typeface="Arial" panose="020B0604020202020204" pitchFamily="34" charset="0"/>
              </a:rPr>
              <a:t>中位无进展生存期更长</a:t>
            </a: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Arial" panose="020B0604020202020204" pitchFamily="34" charset="0"/>
              </a:rPr>
              <a:t>，提高患者生存质量，</a:t>
            </a:r>
            <a:r>
              <a:rPr kumimoji="0" lang="zh-CN" altLang="en-US" sz="15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sym typeface="Arial" panose="020B0604020202020204" pitchFamily="34" charset="0"/>
              </a:rPr>
              <a:t>延长患者生命</a:t>
            </a:r>
            <a:endParaRPr lang="zh-CN" altLang="en-US" sz="1500" dirty="0">
              <a:solidFill>
                <a:srgbClr val="0047BB"/>
              </a:solidFill>
              <a:latin typeface="微软雅黑" panose="020B0503020204020204" pitchFamily="34" charset="-122"/>
              <a:ea typeface="微软雅黑" panose="020B0503020204020204" pitchFamily="34" charset="-122"/>
            </a:endParaRPr>
          </a:p>
        </p:txBody>
      </p:sp>
      <p:pic>
        <p:nvPicPr>
          <p:cNvPr id="37" name="图形 36" descr="医学 纯色填充">
            <a:extLst>
              <a:ext uri="{FF2B5EF4-FFF2-40B4-BE49-F238E27FC236}">
                <a16:creationId xmlns:a16="http://schemas.microsoft.com/office/drawing/2014/main" id="{4CB81264-EFD6-4BC3-8E00-1A2D0329E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6063" y="1077621"/>
            <a:ext cx="585638" cy="585638"/>
          </a:xfrm>
          <a:prstGeom prst="rect">
            <a:avLst/>
          </a:prstGeom>
        </p:spPr>
      </p:pic>
      <p:sp>
        <p:nvSpPr>
          <p:cNvPr id="38" name="文本框 37">
            <a:extLst>
              <a:ext uri="{FF2B5EF4-FFF2-40B4-BE49-F238E27FC236}">
                <a16:creationId xmlns:a16="http://schemas.microsoft.com/office/drawing/2014/main" id="{EB9C40E0-8C8F-424A-9175-103D18349055}"/>
              </a:ext>
            </a:extLst>
          </p:cNvPr>
          <p:cNvSpPr txBox="1"/>
          <p:nvPr/>
        </p:nvSpPr>
        <p:spPr bwMode="gray">
          <a:xfrm>
            <a:off x="2176379" y="1090810"/>
            <a:ext cx="2694004" cy="472437"/>
          </a:xfrm>
          <a:prstGeom prst="rect">
            <a:avLst/>
          </a:prstGeom>
          <a:noFill/>
        </p:spPr>
        <p:txBody>
          <a:bodyPr wrap="square">
            <a:spAutoFit/>
          </a:bodyPr>
          <a:lstStyle/>
          <a:p>
            <a:pPr>
              <a:lnSpc>
                <a:spcPct val="120000"/>
              </a:lnSpc>
              <a:spcBef>
                <a:spcPts val="600"/>
              </a:spcBef>
            </a:pPr>
            <a:r>
              <a:rPr kumimoji="0" lang="zh-CN" altLang="en-US" sz="2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对公共健康的影响</a:t>
            </a:r>
            <a:endParaRPr kumimoji="0" lang="en-US" altLang="zh-CN" sz="2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8FB77CF2-00FE-405C-83DC-C0E74E205550}"/>
              </a:ext>
            </a:extLst>
          </p:cNvPr>
          <p:cNvSpPr txBox="1"/>
          <p:nvPr/>
        </p:nvSpPr>
        <p:spPr bwMode="gray">
          <a:xfrm>
            <a:off x="7565377" y="1140103"/>
            <a:ext cx="3175352" cy="464166"/>
          </a:xfrm>
          <a:prstGeom prst="rect">
            <a:avLst/>
          </a:prstGeom>
          <a:noFill/>
        </p:spPr>
        <p:txBody>
          <a:bodyPr wrap="square">
            <a:spAutoFit/>
          </a:bodyPr>
          <a:lstStyle/>
          <a:p>
            <a:pPr algn="ctr">
              <a:lnSpc>
                <a:spcPct val="120000"/>
              </a:lnSpc>
              <a:spcBef>
                <a:spcPts val="600"/>
              </a:spcBef>
            </a:pPr>
            <a:r>
              <a:rPr kumimoji="0" lang="zh-CN" altLang="en-US" sz="2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符合“保基本”原则</a:t>
            </a:r>
            <a:endParaRPr kumimoji="0" lang="en-US" altLang="zh-CN" sz="2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40" name="文本框 39">
            <a:extLst>
              <a:ext uri="{FF2B5EF4-FFF2-40B4-BE49-F238E27FC236}">
                <a16:creationId xmlns:a16="http://schemas.microsoft.com/office/drawing/2014/main" id="{93AF4351-B08E-4F3C-ADE1-6E210313A9BC}"/>
              </a:ext>
            </a:extLst>
          </p:cNvPr>
          <p:cNvSpPr txBox="1"/>
          <p:nvPr/>
        </p:nvSpPr>
        <p:spPr bwMode="gray">
          <a:xfrm>
            <a:off x="2341201" y="3568004"/>
            <a:ext cx="2074244" cy="472437"/>
          </a:xfrm>
          <a:prstGeom prst="rect">
            <a:avLst/>
          </a:prstGeom>
          <a:noFill/>
        </p:spPr>
        <p:txBody>
          <a:bodyPr wrap="square">
            <a:spAutoFit/>
          </a:bodyPr>
          <a:lstStyle/>
          <a:p>
            <a:pPr>
              <a:lnSpc>
                <a:spcPct val="120000"/>
              </a:lnSpc>
              <a:spcBef>
                <a:spcPts val="600"/>
              </a:spcBef>
            </a:pPr>
            <a:r>
              <a:rPr lang="zh-CN" altLang="en-US" sz="2200" b="1" dirty="0">
                <a:solidFill>
                  <a:srgbClr val="0047BB"/>
                </a:solidFill>
                <a:latin typeface="微软雅黑" panose="020B0503020204020204" pitchFamily="34" charset="-122"/>
                <a:ea typeface="微软雅黑" panose="020B0503020204020204" pitchFamily="34" charset="-122"/>
              </a:rPr>
              <a:t>弥补目录短板</a:t>
            </a:r>
            <a:endParaRPr lang="en-US" altLang="zh-CN" sz="2200" b="0" dirty="0">
              <a:solidFill>
                <a:srgbClr val="0047BB"/>
              </a:solidFill>
              <a:latin typeface="微软雅黑" panose="020B0503020204020204" pitchFamily="34" charset="-122"/>
              <a:ea typeface="微软雅黑" panose="020B0503020204020204" pitchFamily="34" charset="-122"/>
            </a:endParaRPr>
          </a:p>
        </p:txBody>
      </p:sp>
      <p:pic>
        <p:nvPicPr>
          <p:cNvPr id="41" name="图形 40" descr="药品 纯色填充">
            <a:extLst>
              <a:ext uri="{FF2B5EF4-FFF2-40B4-BE49-F238E27FC236}">
                <a16:creationId xmlns:a16="http://schemas.microsoft.com/office/drawing/2014/main" id="{4B5D38B6-74AF-484C-B0D5-190A009524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04218" y="3558970"/>
            <a:ext cx="457578" cy="457578"/>
          </a:xfrm>
          <a:prstGeom prst="rect">
            <a:avLst/>
          </a:prstGeom>
        </p:spPr>
      </p:pic>
      <p:sp>
        <p:nvSpPr>
          <p:cNvPr id="42" name="文本框 41">
            <a:extLst>
              <a:ext uri="{FF2B5EF4-FFF2-40B4-BE49-F238E27FC236}">
                <a16:creationId xmlns:a16="http://schemas.microsoft.com/office/drawing/2014/main" id="{09BD5A67-A67A-47C1-8661-03FFFC366253}"/>
              </a:ext>
            </a:extLst>
          </p:cNvPr>
          <p:cNvSpPr txBox="1"/>
          <p:nvPr/>
        </p:nvSpPr>
        <p:spPr bwMode="gray">
          <a:xfrm>
            <a:off x="8021893" y="3567225"/>
            <a:ext cx="2219387" cy="430887"/>
          </a:xfrm>
          <a:prstGeom prst="rect">
            <a:avLst/>
          </a:prstGeom>
          <a:noFill/>
        </p:spPr>
        <p:txBody>
          <a:bodyPr wrap="square">
            <a:spAutoFit/>
          </a:bodyPr>
          <a:lstStyle/>
          <a:p>
            <a:r>
              <a:rPr kumimoji="0" lang="zh-CN" altLang="en-US" sz="22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便于临床管理</a:t>
            </a:r>
            <a:endParaRPr lang="zh-CN" altLang="en-US" sz="2200" dirty="0">
              <a:solidFill>
                <a:srgbClr val="0047B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3107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1142</TotalTime>
  <Words>2732</Words>
  <Application>Microsoft Office PowerPoint</Application>
  <PresentationFormat>宽屏</PresentationFormat>
  <Paragraphs>251</Paragraphs>
  <Slides>10</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7" baseType="lpstr">
      <vt:lpstr>等线</vt:lpstr>
      <vt:lpstr>微软雅黑</vt:lpstr>
      <vt:lpstr>Arial</vt:lpstr>
      <vt:lpstr>Arial Narrow</vt:lpstr>
      <vt:lpstr>Wingdings</vt:lpstr>
      <vt:lpstr>1_Office Theme</vt:lpstr>
      <vt:lpstr>think-cell 幻灯片</vt:lpstr>
      <vt:lpstr>PowerPoint 演示文稿</vt:lpstr>
      <vt:lpstr>目录</vt:lpstr>
      <vt:lpstr>1. 洛拉替尼片 基本信息（1/2）-疾病情况和未满足的临床需求</vt:lpstr>
      <vt:lpstr>1. 洛拉替尼片 基本信息（2/2）</vt:lpstr>
      <vt:lpstr>PowerPoint 演示文稿</vt:lpstr>
      <vt:lpstr>PowerPoint 演示文稿</vt:lpstr>
      <vt:lpstr>3. 洛拉替尼片 安全性</vt:lpstr>
      <vt:lpstr>5. 洛拉替尼片 创新性</vt:lpstr>
      <vt:lpstr>PowerPoint 演示文稿</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 Chenyang</dc:creator>
  <cp:lastModifiedBy>Ran, Mi</cp:lastModifiedBy>
  <cp:revision>4</cp:revision>
  <dcterms:created xsi:type="dcterms:W3CDTF">2022-07-12T12:14:46Z</dcterms:created>
  <dcterms:modified xsi:type="dcterms:W3CDTF">2022-07-13T12:14:58Z</dcterms:modified>
</cp:coreProperties>
</file>