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147471774" r:id="rId6"/>
    <p:sldId id="2147471771" r:id="rId7"/>
    <p:sldId id="2147471772" r:id="rId8"/>
    <p:sldId id="2147471765" r:id="rId9"/>
    <p:sldId id="2147471762" r:id="rId10"/>
    <p:sldId id="2147471760" r:id="rId11"/>
    <p:sldId id="2147471751" r:id="rId12"/>
    <p:sldId id="2147471750" r:id="rId13"/>
    <p:sldId id="2147471763" r:id="rId14"/>
  </p:sldIdLst>
  <p:sldSz cx="12188825" cy="6858000"/>
  <p:notesSz cx="6858000" cy="931386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5" pos="279">
          <p15:clr>
            <a:srgbClr val="A4A3A4"/>
          </p15:clr>
        </p15:guide>
        <p15:guide id="6" pos="7406">
          <p15:clr>
            <a:srgbClr val="A4A3A4"/>
          </p15:clr>
        </p15:guide>
        <p15:guide id="7" orient="horz">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n, Chenghui" initials="YC" lastIdx="5" clrIdx="0">
    <p:extLst>
      <p:ext uri="{19B8F6BF-5375-455C-9EA6-DF929625EA0E}">
        <p15:presenceInfo xmlns:p15="http://schemas.microsoft.com/office/powerpoint/2012/main" userId="S::YINC22@pfizer.com::33e27e60-ebdb-4fa3-972e-015aac8fd5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5AC2"/>
    <a:srgbClr val="0047BB"/>
    <a:srgbClr val="CCEAFF"/>
    <a:srgbClr val="FEF9DE"/>
    <a:srgbClr val="00004E"/>
    <a:srgbClr val="000484"/>
    <a:srgbClr val="003FE2"/>
    <a:srgbClr val="66BFFF"/>
    <a:srgbClr val="E6F4FF"/>
    <a:srgbClr val="A4D6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F3DFE-3779-4B67-9F5D-23088059D56B}" v="1" dt="2022-07-13T12:33:23.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4645" autoAdjust="0"/>
  </p:normalViewPr>
  <p:slideViewPr>
    <p:cSldViewPr snapToGrid="0" snapToObjects="1">
      <p:cViewPr varScale="1">
        <p:scale>
          <a:sx n="77" d="100"/>
          <a:sy n="77" d="100"/>
        </p:scale>
        <p:origin x="300" y="68"/>
      </p:cViewPr>
      <p:guideLst>
        <p:guide pos="3840"/>
        <p:guide pos="279"/>
        <p:guide pos="7406"/>
        <p:guide orient="horz"/>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snapToObjects="1">
      <p:cViewPr varScale="1">
        <p:scale>
          <a:sx n="77" d="100"/>
          <a:sy n="77" d="100"/>
        </p:scale>
        <p:origin x="2550" y="108"/>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Si Han" userId="2a6f0234-6ccd-492d-bc39-353ab3e0b23c" providerId="ADAL" clId="{9CFA8009-F595-4BDB-93FE-A2F19603AF88}"/>
    <pc:docChg chg="delSld modSld">
      <pc:chgData name="Li, Si Han" userId="2a6f0234-6ccd-492d-bc39-353ab3e0b23c" providerId="ADAL" clId="{9CFA8009-F595-4BDB-93FE-A2F19603AF88}" dt="2022-07-13T12:07:39.336" v="19" actId="47"/>
      <pc:docMkLst>
        <pc:docMk/>
      </pc:docMkLst>
      <pc:sldChg chg="modSp mod">
        <pc:chgData name="Li, Si Han" userId="2a6f0234-6ccd-492d-bc39-353ab3e0b23c" providerId="ADAL" clId="{9CFA8009-F595-4BDB-93FE-A2F19603AF88}" dt="2022-07-13T12:07:16.144" v="4" actId="20577"/>
        <pc:sldMkLst>
          <pc:docMk/>
          <pc:sldMk cId="3186800517" sldId="256"/>
        </pc:sldMkLst>
        <pc:spChg chg="mod">
          <ac:chgData name="Li, Si Han" userId="2a6f0234-6ccd-492d-bc39-353ab3e0b23c" providerId="ADAL" clId="{9CFA8009-F595-4BDB-93FE-A2F19603AF88}" dt="2022-07-13T12:07:16.144" v="4" actId="20577"/>
          <ac:spMkLst>
            <pc:docMk/>
            <pc:sldMk cId="3186800517" sldId="256"/>
            <ac:spMk id="2" creationId="{B2E42F26-E5AF-46B6-A86A-77E92205FAE5}"/>
          </ac:spMkLst>
        </pc:spChg>
      </pc:sldChg>
      <pc:sldChg chg="del">
        <pc:chgData name="Li, Si Han" userId="2a6f0234-6ccd-492d-bc39-353ab3e0b23c" providerId="ADAL" clId="{9CFA8009-F595-4BDB-93FE-A2F19603AF88}" dt="2022-07-13T12:07:39.336" v="19" actId="47"/>
        <pc:sldMkLst>
          <pc:docMk/>
          <pc:sldMk cId="304467143" sldId="2147471755"/>
        </pc:sldMkLst>
      </pc:sldChg>
      <pc:sldChg chg="modSp mod">
        <pc:chgData name="Li, Si Han" userId="2a6f0234-6ccd-492d-bc39-353ab3e0b23c" providerId="ADAL" clId="{9CFA8009-F595-4BDB-93FE-A2F19603AF88}" dt="2022-07-13T12:07:35.322" v="18" actId="113"/>
        <pc:sldMkLst>
          <pc:docMk/>
          <pc:sldMk cId="2926538991" sldId="2147471774"/>
        </pc:sldMkLst>
        <pc:graphicFrameChg chg="modGraphic">
          <ac:chgData name="Li, Si Han" userId="2a6f0234-6ccd-492d-bc39-353ab3e0b23c" providerId="ADAL" clId="{9CFA8009-F595-4BDB-93FE-A2F19603AF88}" dt="2022-07-13T12:07:35.322" v="18" actId="113"/>
          <ac:graphicFrameMkLst>
            <pc:docMk/>
            <pc:sldMk cId="2926538991" sldId="2147471774"/>
            <ac:graphicFrameMk id="8" creationId="{7AE5EED5-1D63-4116-BFF1-59F1BDA6C8F1}"/>
          </ac:graphicFrameMkLst>
        </pc:graphicFrameChg>
      </pc:sldChg>
    </pc:docChg>
  </pc:docChgLst>
  <pc:docChgLst>
    <pc:chgData name="Ran, Mi" userId="cd772b89-c171-4610-ae6e-93a9b4487345" providerId="ADAL" clId="{44BF3DFE-3779-4B67-9F5D-23088059D56B}"/>
    <pc:docChg chg="undo custSel modSld">
      <pc:chgData name="Ran, Mi" userId="cd772b89-c171-4610-ae6e-93a9b4487345" providerId="ADAL" clId="{44BF3DFE-3779-4B67-9F5D-23088059D56B}" dt="2022-07-13T12:39:46.655" v="17" actId="12"/>
      <pc:docMkLst>
        <pc:docMk/>
      </pc:docMkLst>
      <pc:sldChg chg="modSp mod">
        <pc:chgData name="Ran, Mi" userId="cd772b89-c171-4610-ae6e-93a9b4487345" providerId="ADAL" clId="{44BF3DFE-3779-4B67-9F5D-23088059D56B}" dt="2022-07-13T12:37:52.194" v="15" actId="255"/>
        <pc:sldMkLst>
          <pc:docMk/>
          <pc:sldMk cId="1048007116" sldId="2147471771"/>
        </pc:sldMkLst>
        <pc:spChg chg="mod">
          <ac:chgData name="Ran, Mi" userId="cd772b89-c171-4610-ae6e-93a9b4487345" providerId="ADAL" clId="{44BF3DFE-3779-4B67-9F5D-23088059D56B}" dt="2022-07-13T12:37:52.194" v="15" actId="255"/>
          <ac:spMkLst>
            <pc:docMk/>
            <pc:sldMk cId="1048007116" sldId="2147471771"/>
            <ac:spMk id="8" creationId="{3E5DACB9-399E-4D7C-9BC3-94764CD84832}"/>
          </ac:spMkLst>
        </pc:spChg>
      </pc:sldChg>
      <pc:sldChg chg="modSp mod">
        <pc:chgData name="Ran, Mi" userId="cd772b89-c171-4610-ae6e-93a9b4487345" providerId="ADAL" clId="{44BF3DFE-3779-4B67-9F5D-23088059D56B}" dt="2022-07-13T12:39:46.655" v="17" actId="12"/>
        <pc:sldMkLst>
          <pc:docMk/>
          <pc:sldMk cId="2926538991" sldId="2147471774"/>
        </pc:sldMkLst>
        <pc:graphicFrameChg chg="mod modGraphic">
          <ac:chgData name="Ran, Mi" userId="cd772b89-c171-4610-ae6e-93a9b4487345" providerId="ADAL" clId="{44BF3DFE-3779-4B67-9F5D-23088059D56B}" dt="2022-07-13T12:39:46.655" v="17" actId="12"/>
          <ac:graphicFrameMkLst>
            <pc:docMk/>
            <pc:sldMk cId="2926538991" sldId="2147471774"/>
            <ac:graphicFrameMk id="8" creationId="{7AE5EED5-1D63-4116-BFF1-59F1BDA6C8F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31438176435121"/>
          <c:y val="0.27058393218927662"/>
          <c:w val="0.72398582347085705"/>
          <c:h val="0.5237482664696379"/>
        </c:manualLayout>
      </c:layout>
      <c:barChart>
        <c:barDir val="bar"/>
        <c:grouping val="clustered"/>
        <c:varyColors val="0"/>
        <c:ser>
          <c:idx val="0"/>
          <c:order val="0"/>
          <c:tx>
            <c:strRef>
              <c:f>Sheet1!$B$1</c:f>
              <c:strCache>
                <c:ptCount val="1"/>
                <c:pt idx="0">
                  <c:v>100mg</c:v>
                </c:pt>
              </c:strCache>
            </c:strRef>
          </c:tx>
          <c:spPr>
            <a:solidFill>
              <a:srgbClr val="0047BB"/>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2-1CC9-4119-9CF7-201D68224AD6}"/>
              </c:ext>
            </c:extLst>
          </c:dPt>
          <c:dPt>
            <c:idx val="1"/>
            <c:invertIfNegative val="0"/>
            <c:bubble3D val="0"/>
            <c:spPr>
              <a:solidFill>
                <a:srgbClr val="0047BB"/>
              </a:solidFill>
              <a:ln>
                <a:noFill/>
              </a:ln>
              <a:effectLst/>
            </c:spPr>
            <c:extLst>
              <c:ext xmlns:c16="http://schemas.microsoft.com/office/drawing/2014/chart" uri="{C3380CC4-5D6E-409C-BE32-E72D297353CC}">
                <c16:uniqueId val="{00000001-1CC9-4119-9CF7-201D68224AD6}"/>
              </c:ext>
            </c:extLst>
          </c:dPt>
          <c:dLbls>
            <c:dLbl>
              <c:idx val="0"/>
              <c:tx>
                <c:rich>
                  <a:bodyPr/>
                  <a:lstStyle/>
                  <a:p>
                    <a:r>
                      <a:rPr lang="en-US" altLang="zh-CN" dirty="0"/>
                      <a:t>3 -7</a:t>
                    </a:r>
                    <a:r>
                      <a:rPr lang="zh-CN" altLang="en-US" dirty="0"/>
                      <a:t>天</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CC9-4119-9CF7-201D68224AD6}"/>
                </c:ext>
              </c:extLst>
            </c:dLbl>
            <c:dLbl>
              <c:idx val="1"/>
              <c:tx>
                <c:rich>
                  <a:bodyPr/>
                  <a:lstStyle/>
                  <a:p>
                    <a:r>
                      <a:rPr lang="en-US" altLang="zh-CN" sz="1200" b="1" dirty="0">
                        <a:solidFill>
                          <a:srgbClr val="0047BB"/>
                        </a:solidFill>
                        <a:latin typeface="微软雅黑" panose="020B0503020204020204" pitchFamily="34" charset="-122"/>
                        <a:ea typeface="微软雅黑" panose="020B0503020204020204" pitchFamily="34" charset="-122"/>
                      </a:rPr>
                      <a:t>1</a:t>
                    </a:r>
                    <a:r>
                      <a:rPr lang="zh-CN" altLang="en-US" sz="1200" b="1" dirty="0">
                        <a:solidFill>
                          <a:srgbClr val="0047BB"/>
                        </a:solidFill>
                        <a:latin typeface="微软雅黑" panose="020B0503020204020204" pitchFamily="34" charset="-122"/>
                        <a:ea typeface="微软雅黑" panose="020B0503020204020204" pitchFamily="34" charset="-122"/>
                      </a:rPr>
                      <a:t>小时</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C9-4119-9CF7-201D68224AD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度普利尤单抗</c:v>
                </c:pt>
                <c:pt idx="1">
                  <c:v>阿布昔替尼</c:v>
                </c:pt>
              </c:strCache>
            </c:strRef>
          </c:cat>
          <c:val>
            <c:numRef>
              <c:f>Sheet1!$B$2:$B$3</c:f>
              <c:numCache>
                <c:formatCode>General</c:formatCode>
                <c:ptCount val="2"/>
                <c:pt idx="0">
                  <c:v>168</c:v>
                </c:pt>
                <c:pt idx="1">
                  <c:v>3</c:v>
                </c:pt>
              </c:numCache>
            </c:numRef>
          </c:val>
          <c:extLst>
            <c:ext xmlns:c16="http://schemas.microsoft.com/office/drawing/2014/chart" uri="{C3380CC4-5D6E-409C-BE32-E72D297353CC}">
              <c16:uniqueId val="{00000003-1CC9-4119-9CF7-201D68224AD6}"/>
            </c:ext>
          </c:extLst>
        </c:ser>
        <c:dLbls>
          <c:showLegendKey val="0"/>
          <c:showVal val="0"/>
          <c:showCatName val="0"/>
          <c:showSerName val="0"/>
          <c:showPercent val="0"/>
          <c:showBubbleSize val="0"/>
        </c:dLbls>
        <c:gapWidth val="204"/>
        <c:axId val="700343135"/>
        <c:axId val="700338975"/>
      </c:barChart>
      <c:catAx>
        <c:axId val="700343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700338975"/>
        <c:crosses val="autoZero"/>
        <c:auto val="1"/>
        <c:lblAlgn val="ctr"/>
        <c:lblOffset val="100"/>
        <c:noMultiLvlLbl val="0"/>
      </c:catAx>
      <c:valAx>
        <c:axId val="700338975"/>
        <c:scaling>
          <c:orientation val="minMax"/>
        </c:scaling>
        <c:delete val="1"/>
        <c:axPos val="b"/>
        <c:numFmt formatCode="General" sourceLinked="1"/>
        <c:majorTickMark val="none"/>
        <c:minorTickMark val="none"/>
        <c:tickLblPos val="nextTo"/>
        <c:crossAx val="700343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02813629075738"/>
          <c:y val="0.16274756657346634"/>
          <c:w val="0.74897192908288357"/>
          <c:h val="0.83725243038287034"/>
        </c:manualLayout>
      </c:layout>
      <c:barChart>
        <c:barDir val="col"/>
        <c:grouping val="clustered"/>
        <c:varyColors val="0"/>
        <c:ser>
          <c:idx val="0"/>
          <c:order val="0"/>
          <c:tx>
            <c:strRef>
              <c:f>Sheet1!$B$1</c:f>
              <c:strCache>
                <c:ptCount val="1"/>
                <c:pt idx="0">
                  <c:v>NRS</c:v>
                </c:pt>
              </c:strCache>
            </c:strRef>
          </c:tx>
          <c:spPr>
            <a:solidFill>
              <a:schemeClr val="accent1"/>
            </a:solidFill>
            <a:ln>
              <a:noFill/>
            </a:ln>
            <a:effectLst/>
          </c:spPr>
          <c:invertIfNegative val="0"/>
          <c:dPt>
            <c:idx val="0"/>
            <c:invertIfNegative val="0"/>
            <c:bubble3D val="0"/>
            <c:spPr>
              <a:solidFill>
                <a:srgbClr val="FFFFFF">
                  <a:lumMod val="75000"/>
                </a:srgbClr>
              </a:solidFill>
              <a:ln>
                <a:noFill/>
              </a:ln>
              <a:effectLst/>
            </c:spPr>
            <c:extLst>
              <c:ext xmlns:c16="http://schemas.microsoft.com/office/drawing/2014/chart" uri="{C3380CC4-5D6E-409C-BE32-E72D297353CC}">
                <c16:uniqueId val="{00000001-F94F-4A90-8924-63DB787A20E5}"/>
              </c:ext>
            </c:extLst>
          </c:dPt>
          <c:dPt>
            <c:idx val="1"/>
            <c:invertIfNegative val="0"/>
            <c:bubble3D val="0"/>
            <c:spPr>
              <a:solidFill>
                <a:srgbClr val="0047BB"/>
              </a:solidFill>
              <a:ln>
                <a:noFill/>
              </a:ln>
              <a:effectLst/>
            </c:spPr>
            <c:extLst>
              <c:ext xmlns:c16="http://schemas.microsoft.com/office/drawing/2014/chart" uri="{C3380CC4-5D6E-409C-BE32-E72D297353CC}">
                <c16:uniqueId val="{00000003-F94F-4A90-8924-63DB787A20E5}"/>
              </c:ext>
            </c:extLst>
          </c:dPt>
          <c:dPt>
            <c:idx val="2"/>
            <c:invertIfNegative val="0"/>
            <c:bubble3D val="0"/>
            <c:spPr>
              <a:solidFill>
                <a:srgbClr val="CCEAFF"/>
              </a:solidFill>
              <a:ln>
                <a:noFill/>
              </a:ln>
              <a:effectLst/>
            </c:spPr>
            <c:extLst>
              <c:ext xmlns:c16="http://schemas.microsoft.com/office/drawing/2014/chart" uri="{C3380CC4-5D6E-409C-BE32-E72D297353CC}">
                <c16:uniqueId val="{00000005-F94F-4A90-8924-63DB787A20E5}"/>
              </c:ext>
            </c:extLst>
          </c:dPt>
          <c:dPt>
            <c:idx val="3"/>
            <c:invertIfNegative val="0"/>
            <c:bubble3D val="0"/>
            <c:spPr>
              <a:solidFill>
                <a:srgbClr val="92D050"/>
              </a:solidFill>
              <a:ln>
                <a:noFill/>
              </a:ln>
              <a:effectLst/>
            </c:spPr>
            <c:extLst>
              <c:ext xmlns:c16="http://schemas.microsoft.com/office/drawing/2014/chart" uri="{C3380CC4-5D6E-409C-BE32-E72D297353CC}">
                <c16:uniqueId val="{00000007-F94F-4A90-8924-63DB787A20E5}"/>
              </c:ext>
            </c:extLst>
          </c:dPt>
          <c:dLbls>
            <c:dLbl>
              <c:idx val="0"/>
              <c:layout>
                <c:manualLayout>
                  <c:x val="5.3040848553341695E-3"/>
                  <c:y val="0.14351417647504139"/>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r>
                      <a:rPr lang="en-US" altLang="zh-CN" dirty="0"/>
                      <a:t>14.0</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94F-4A90-8924-63DB787A20E5}"/>
                </c:ext>
              </c:extLst>
            </c:dLbl>
            <c:dLbl>
              <c:idx val="1"/>
              <c:layout>
                <c:manualLayout>
                  <c:x val="-1.7215305333613293E-3"/>
                  <c:y val="0.11959265568951641"/>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4F-4A90-8924-63DB787A20E5}"/>
                </c:ext>
              </c:extLst>
            </c:dLbl>
            <c:dLbl>
              <c:idx val="2"/>
              <c:layout>
                <c:manualLayout>
                  <c:x val="0"/>
                  <c:y val="0.29500323748631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4F-4A90-8924-63DB787A20E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度普利尤单抗
300 mg Q2W </c:v>
                </c:pt>
                <c:pt idx="1">
                  <c:v>阿布昔替尼
100 mg QD </c:v>
                </c:pt>
              </c:strCache>
            </c:strRef>
          </c:cat>
          <c:val>
            <c:numRef>
              <c:f>Sheet1!$B$2:$B$3</c:f>
              <c:numCache>
                <c:formatCode>General</c:formatCode>
                <c:ptCount val="2"/>
                <c:pt idx="0">
                  <c:v>14</c:v>
                </c:pt>
                <c:pt idx="1">
                  <c:v>25.4</c:v>
                </c:pt>
              </c:numCache>
            </c:numRef>
          </c:val>
          <c:extLst>
            <c:ext xmlns:c16="http://schemas.microsoft.com/office/drawing/2014/chart" uri="{C3380CC4-5D6E-409C-BE32-E72D297353CC}">
              <c16:uniqueId val="{00000008-F94F-4A90-8924-63DB787A20E5}"/>
            </c:ext>
          </c:extLst>
        </c:ser>
        <c:dLbls>
          <c:showLegendKey val="0"/>
          <c:showVal val="0"/>
          <c:showCatName val="0"/>
          <c:showSerName val="0"/>
          <c:showPercent val="0"/>
          <c:showBubbleSize val="0"/>
        </c:dLbls>
        <c:gapWidth val="80"/>
        <c:axId val="2126804431"/>
        <c:axId val="599779231"/>
      </c:barChart>
      <c:catAx>
        <c:axId val="2126804431"/>
        <c:scaling>
          <c:orientation val="minMax"/>
        </c:scaling>
        <c:delete val="1"/>
        <c:axPos val="b"/>
        <c:numFmt formatCode="General" sourceLinked="1"/>
        <c:majorTickMark val="none"/>
        <c:minorTickMark val="none"/>
        <c:tickLblPos val="nextTo"/>
        <c:crossAx val="599779231"/>
        <c:crosses val="autoZero"/>
        <c:auto val="1"/>
        <c:lblAlgn val="ctr"/>
        <c:lblOffset val="100"/>
        <c:noMultiLvlLbl val="0"/>
      </c:catAx>
      <c:valAx>
        <c:axId val="599779231"/>
        <c:scaling>
          <c:orientation val="minMax"/>
          <c:max val="75"/>
        </c:scaling>
        <c:delete val="1"/>
        <c:axPos val="l"/>
        <c:numFmt formatCode="General" sourceLinked="1"/>
        <c:majorTickMark val="none"/>
        <c:minorTickMark val="none"/>
        <c:tickLblPos val="nextTo"/>
        <c:crossAx val="2126804431"/>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02376945693679E-2"/>
          <c:y val="0"/>
          <c:w val="0.74897192908288357"/>
          <c:h val="0.91685959411238804"/>
        </c:manualLayout>
      </c:layout>
      <c:barChart>
        <c:barDir val="col"/>
        <c:grouping val="clustered"/>
        <c:varyColors val="0"/>
        <c:ser>
          <c:idx val="0"/>
          <c:order val="0"/>
          <c:tx>
            <c:strRef>
              <c:f>Sheet1!$B$1</c:f>
              <c:strCache>
                <c:ptCount val="1"/>
                <c:pt idx="0">
                  <c:v>NRS</c:v>
                </c:pt>
              </c:strCache>
            </c:strRef>
          </c:tx>
          <c:spPr>
            <a:solidFill>
              <a:schemeClr val="accent1"/>
            </a:solidFill>
            <a:ln>
              <a:noFill/>
            </a:ln>
            <a:effectLst/>
          </c:spPr>
          <c:invertIfNegative val="0"/>
          <c:dPt>
            <c:idx val="0"/>
            <c:invertIfNegative val="0"/>
            <c:bubble3D val="0"/>
            <c:spPr>
              <a:solidFill>
                <a:srgbClr val="FFFFFF">
                  <a:lumMod val="75000"/>
                </a:srgbClr>
              </a:solidFill>
              <a:ln>
                <a:noFill/>
              </a:ln>
              <a:effectLst/>
            </c:spPr>
            <c:extLst>
              <c:ext xmlns:c16="http://schemas.microsoft.com/office/drawing/2014/chart" uri="{C3380CC4-5D6E-409C-BE32-E72D297353CC}">
                <c16:uniqueId val="{00000001-5245-46E2-A8A9-B38FF4E2FA07}"/>
              </c:ext>
            </c:extLst>
          </c:dPt>
          <c:dPt>
            <c:idx val="1"/>
            <c:invertIfNegative val="0"/>
            <c:bubble3D val="0"/>
            <c:spPr>
              <a:solidFill>
                <a:srgbClr val="0047BB"/>
              </a:solidFill>
              <a:ln>
                <a:noFill/>
              </a:ln>
              <a:effectLst/>
            </c:spPr>
            <c:extLst>
              <c:ext xmlns:c16="http://schemas.microsoft.com/office/drawing/2014/chart" uri="{C3380CC4-5D6E-409C-BE32-E72D297353CC}">
                <c16:uniqueId val="{00000003-5245-46E2-A8A9-B38FF4E2FA07}"/>
              </c:ext>
            </c:extLst>
          </c:dPt>
          <c:dPt>
            <c:idx val="2"/>
            <c:invertIfNegative val="0"/>
            <c:bubble3D val="0"/>
            <c:spPr>
              <a:solidFill>
                <a:srgbClr val="0095FF">
                  <a:lumMod val="20000"/>
                  <a:lumOff val="80000"/>
                </a:srgbClr>
              </a:solidFill>
              <a:ln>
                <a:noFill/>
              </a:ln>
              <a:effectLst/>
            </c:spPr>
            <c:extLst>
              <c:ext xmlns:c16="http://schemas.microsoft.com/office/drawing/2014/chart" uri="{C3380CC4-5D6E-409C-BE32-E72D297353CC}">
                <c16:uniqueId val="{00000005-5245-46E2-A8A9-B38FF4E2FA07}"/>
              </c:ext>
            </c:extLst>
          </c:dPt>
          <c:dPt>
            <c:idx val="3"/>
            <c:invertIfNegative val="0"/>
            <c:bubble3D val="0"/>
            <c:spPr>
              <a:solidFill>
                <a:srgbClr val="92D050"/>
              </a:solidFill>
              <a:ln>
                <a:noFill/>
              </a:ln>
              <a:effectLst/>
            </c:spPr>
            <c:extLst>
              <c:ext xmlns:c16="http://schemas.microsoft.com/office/drawing/2014/chart" uri="{C3380CC4-5D6E-409C-BE32-E72D297353CC}">
                <c16:uniqueId val="{00000007-5245-46E2-A8A9-B38FF4E2FA07}"/>
              </c:ext>
            </c:extLst>
          </c:dPt>
          <c:dLbls>
            <c:dLbl>
              <c:idx val="0"/>
              <c:layout>
                <c:manualLayout>
                  <c:x val="-2.3804857315806516E-17"/>
                  <c:y val="0.41698661283654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45-46E2-A8A9-B38FF4E2FA07}"/>
                </c:ext>
              </c:extLst>
            </c:dLbl>
            <c:dLbl>
              <c:idx val="1"/>
              <c:layout>
                <c:manualLayout>
                  <c:x val="9.655647940598748E-3"/>
                  <c:y val="0.26339046186593484"/>
                </c:manualLayout>
              </c:layout>
              <c:tx>
                <c:rich>
                  <a:bodyPr/>
                  <a:lstStyle/>
                  <a:p>
                    <a:fld id="{5FB834AF-0839-486D-BD82-0DFEEABCFBEF}" type="VALUE">
                      <a:rPr lang="en-US" altLang="zh-CN">
                        <a:solidFill>
                          <a:schemeClr val="bg1"/>
                        </a:solidFill>
                      </a:rPr>
                      <a:pPr/>
                      <a:t>[值]</a:t>
                    </a:fld>
                    <a:endParaRPr lang="zh-CN"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245-46E2-A8A9-B38FF4E2FA07}"/>
                </c:ext>
              </c:extLst>
            </c:dLbl>
            <c:dLbl>
              <c:idx val="2"/>
              <c:layout>
                <c:manualLayout>
                  <c:x val="-4.4618891427833452E-3"/>
                  <c:y val="0.3165466115869439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45-46E2-A8A9-B38FF4E2FA0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度普利尤单抗
300 mg Q2W </c:v>
                </c:pt>
                <c:pt idx="1">
                  <c:v>阿布昔替尼
100 mg QD </c:v>
                </c:pt>
              </c:strCache>
            </c:strRef>
          </c:cat>
          <c:val>
            <c:numRef>
              <c:f>Sheet1!$B$2:$B$3</c:f>
              <c:numCache>
                <c:formatCode>General</c:formatCode>
                <c:ptCount val="2"/>
                <c:pt idx="0">
                  <c:v>26.4</c:v>
                </c:pt>
                <c:pt idx="1">
                  <c:v>31.8</c:v>
                </c:pt>
              </c:numCache>
            </c:numRef>
          </c:val>
          <c:extLst>
            <c:ext xmlns:c16="http://schemas.microsoft.com/office/drawing/2014/chart" uri="{C3380CC4-5D6E-409C-BE32-E72D297353CC}">
              <c16:uniqueId val="{00000008-5245-46E2-A8A9-B38FF4E2FA07}"/>
            </c:ext>
          </c:extLst>
        </c:ser>
        <c:dLbls>
          <c:showLegendKey val="0"/>
          <c:showVal val="0"/>
          <c:showCatName val="0"/>
          <c:showSerName val="0"/>
          <c:showPercent val="0"/>
          <c:showBubbleSize val="0"/>
        </c:dLbls>
        <c:gapWidth val="80"/>
        <c:axId val="2126804431"/>
        <c:axId val="599779231"/>
      </c:barChart>
      <c:catAx>
        <c:axId val="2126804431"/>
        <c:scaling>
          <c:orientation val="minMax"/>
        </c:scaling>
        <c:delete val="1"/>
        <c:axPos val="b"/>
        <c:numFmt formatCode="General" sourceLinked="1"/>
        <c:majorTickMark val="none"/>
        <c:minorTickMark val="none"/>
        <c:tickLblPos val="nextTo"/>
        <c:crossAx val="599779231"/>
        <c:crosses val="autoZero"/>
        <c:auto val="1"/>
        <c:lblAlgn val="ctr"/>
        <c:lblOffset val="100"/>
        <c:noMultiLvlLbl val="0"/>
      </c:catAx>
      <c:valAx>
        <c:axId val="599779231"/>
        <c:scaling>
          <c:orientation val="minMax"/>
          <c:max val="50"/>
        </c:scaling>
        <c:delete val="1"/>
        <c:axPos val="l"/>
        <c:numFmt formatCode="General" sourceLinked="1"/>
        <c:majorTickMark val="none"/>
        <c:minorTickMark val="none"/>
        <c:tickLblPos val="nextTo"/>
        <c:crossAx val="2126804431"/>
        <c:crosses val="autoZero"/>
        <c:crossBetween val="between"/>
        <c:majorUnit val="1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阿布昔替尼100mg</c:v>
                </c:pt>
              </c:strCache>
            </c:strRef>
          </c:tx>
          <c:spPr>
            <a:solidFill>
              <a:schemeClr val="accent2">
                <a:lumMod val="60000"/>
                <a:lumOff val="40000"/>
              </a:schemeClr>
            </a:solidFill>
            <a:ln>
              <a:noFill/>
            </a:ln>
            <a:effectLst/>
          </c:spPr>
          <c:invertIfNegative val="0"/>
          <c:dPt>
            <c:idx val="0"/>
            <c:invertIfNegative val="0"/>
            <c:bubble3D val="0"/>
            <c:spPr>
              <a:solidFill>
                <a:srgbClr val="0047BB"/>
              </a:solidFill>
              <a:ln>
                <a:noFill/>
              </a:ln>
              <a:effectLst/>
            </c:spPr>
            <c:extLst>
              <c:ext xmlns:c16="http://schemas.microsoft.com/office/drawing/2014/chart" uri="{C3380CC4-5D6E-409C-BE32-E72D297353CC}">
                <c16:uniqueId val="{00000001-ED1E-4139-A10A-0DEA5126D079}"/>
              </c:ext>
            </c:extLst>
          </c:dPt>
          <c:dPt>
            <c:idx val="1"/>
            <c:invertIfNegative val="0"/>
            <c:bubble3D val="0"/>
            <c:spPr>
              <a:solidFill>
                <a:srgbClr val="0047BB"/>
              </a:solidFill>
              <a:ln>
                <a:noFill/>
              </a:ln>
              <a:effectLst/>
            </c:spPr>
            <c:extLst>
              <c:ext xmlns:c16="http://schemas.microsoft.com/office/drawing/2014/chart" uri="{C3380CC4-5D6E-409C-BE32-E72D297353CC}">
                <c16:uniqueId val="{00000003-ED1E-4139-A10A-0DEA5126D079}"/>
              </c:ext>
            </c:extLst>
          </c:dPt>
          <c:dPt>
            <c:idx val="2"/>
            <c:invertIfNegative val="0"/>
            <c:bubble3D val="0"/>
            <c:spPr>
              <a:solidFill>
                <a:srgbClr val="0047BB"/>
              </a:solidFill>
              <a:ln>
                <a:noFill/>
              </a:ln>
              <a:effectLst/>
            </c:spPr>
            <c:extLst>
              <c:ext xmlns:c16="http://schemas.microsoft.com/office/drawing/2014/chart" uri="{C3380CC4-5D6E-409C-BE32-E72D297353CC}">
                <c16:uniqueId val="{00000005-ED1E-4139-A10A-0DEA5126D079}"/>
              </c:ext>
            </c:extLst>
          </c:dPt>
          <c:dPt>
            <c:idx val="3"/>
            <c:invertIfNegative val="0"/>
            <c:bubble3D val="0"/>
            <c:spPr>
              <a:solidFill>
                <a:srgbClr val="0047BB"/>
              </a:solidFill>
              <a:ln>
                <a:noFill/>
              </a:ln>
              <a:effectLst/>
            </c:spPr>
            <c:extLst>
              <c:ext xmlns:c16="http://schemas.microsoft.com/office/drawing/2014/chart" uri="{C3380CC4-5D6E-409C-BE32-E72D297353CC}">
                <c16:uniqueId val="{00000007-ED1E-4139-A10A-0DEA5126D079}"/>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EASI-75应答率</c:v>
                </c:pt>
                <c:pt idx="1">
                  <c:v>EASI-90应答率</c:v>
                </c:pt>
                <c:pt idx="2">
                  <c:v>PP-NRS应答率</c:v>
                </c:pt>
              </c:strCache>
            </c:strRef>
          </c:cat>
          <c:val>
            <c:numRef>
              <c:f>Sheet1!$B$2:$B$4</c:f>
              <c:numCache>
                <c:formatCode>General</c:formatCode>
                <c:ptCount val="3"/>
                <c:pt idx="0">
                  <c:v>67.7</c:v>
                </c:pt>
                <c:pt idx="1">
                  <c:v>39.700000000000003</c:v>
                </c:pt>
                <c:pt idx="2">
                  <c:v>37.799999999999997</c:v>
                </c:pt>
              </c:numCache>
            </c:numRef>
          </c:val>
          <c:extLst>
            <c:ext xmlns:c16="http://schemas.microsoft.com/office/drawing/2014/chart" uri="{C3380CC4-5D6E-409C-BE32-E72D297353CC}">
              <c16:uniqueId val="{00000008-ED1E-4139-A10A-0DEA5126D079}"/>
            </c:ext>
          </c:extLst>
        </c:ser>
        <c:dLbls>
          <c:showLegendKey val="0"/>
          <c:showVal val="0"/>
          <c:showCatName val="0"/>
          <c:showSerName val="0"/>
          <c:showPercent val="0"/>
          <c:showBubbleSize val="0"/>
        </c:dLbls>
        <c:gapWidth val="219"/>
        <c:overlap val="-27"/>
        <c:axId val="1142489503"/>
        <c:axId val="1142475775"/>
      </c:barChart>
      <c:catAx>
        <c:axId val="1142489503"/>
        <c:scaling>
          <c:orientation val="minMax"/>
        </c:scaling>
        <c:delete val="1"/>
        <c:axPos val="b"/>
        <c:numFmt formatCode="General" sourceLinked="1"/>
        <c:majorTickMark val="none"/>
        <c:minorTickMark val="none"/>
        <c:tickLblPos val="nextTo"/>
        <c:crossAx val="1142475775"/>
        <c:crosses val="autoZero"/>
        <c:auto val="1"/>
        <c:lblAlgn val="ctr"/>
        <c:lblOffset val="100"/>
        <c:noMultiLvlLbl val="0"/>
      </c:catAx>
      <c:valAx>
        <c:axId val="1142475775"/>
        <c:scaling>
          <c:orientation val="minMax"/>
        </c:scaling>
        <c:delete val="1"/>
        <c:axPos val="l"/>
        <c:numFmt formatCode="General" sourceLinked="1"/>
        <c:majorTickMark val="out"/>
        <c:minorTickMark val="none"/>
        <c:tickLblPos val="nextTo"/>
        <c:crossAx val="114248950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7/13/2022</a:t>
            </a:fld>
            <a:endParaRPr lang="en-US" sz="1050" dirty="0"/>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sz="1050"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6588" y="327025"/>
            <a:ext cx="5584825"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636588" y="327025"/>
            <a:ext cx="5584825" cy="3143250"/>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F8523C-8729-40F0-9536-D6C4CA3AD238}"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endParaRPr>
          </a:p>
        </p:txBody>
      </p:sp>
    </p:spTree>
    <p:extLst>
      <p:ext uri="{BB962C8B-B14F-4D97-AF65-F5344CB8AC3E}">
        <p14:creationId xmlns:p14="http://schemas.microsoft.com/office/powerpoint/2010/main" val="71414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326993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349990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106987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F8523C-8729-40F0-9536-D6C4CA3AD238}" type="slidenum">
              <a:rPr lang="en-US" smtClean="0"/>
              <a:pPr/>
              <a:t>9</a:t>
            </a:fld>
            <a:endParaRPr lang="en-US" dirty="0"/>
          </a:p>
        </p:txBody>
      </p:sp>
    </p:spTree>
    <p:extLst>
      <p:ext uri="{BB962C8B-B14F-4D97-AF65-F5344CB8AC3E}">
        <p14:creationId xmlns:p14="http://schemas.microsoft.com/office/powerpoint/2010/main" val="4053660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5F8523C-8729-40F0-9536-D6C4CA3AD238}" type="slidenum">
              <a:rPr lang="en-US" smtClean="0"/>
              <a:pPr/>
              <a:t>10</a:t>
            </a:fld>
            <a:endParaRPr lang="en-US" dirty="0"/>
          </a:p>
        </p:txBody>
      </p:sp>
    </p:spTree>
    <p:extLst>
      <p:ext uri="{BB962C8B-B14F-4D97-AF65-F5344CB8AC3E}">
        <p14:creationId xmlns:p14="http://schemas.microsoft.com/office/powerpoint/2010/main" val="21162811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7" name="Text Placeholder 3">
            <a:extLst>
              <a:ext uri="{FF2B5EF4-FFF2-40B4-BE49-F238E27FC236}">
                <a16:creationId xmlns:a16="http://schemas.microsoft.com/office/drawing/2014/main" id="{70E02DB8-7DF9-4D61-B849-4927B0A5751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4659" y="-5670"/>
            <a:ext cx="8564166" cy="6221818"/>
          </a:xfrm>
          <a:prstGeom prst="rect">
            <a:avLst/>
          </a:prstGeom>
        </p:spPr>
      </p:pic>
      <p:sp>
        <p:nvSpPr>
          <p:cNvPr id="17" name="矩形 16">
            <a:extLst>
              <a:ext uri="{FF2B5EF4-FFF2-40B4-BE49-F238E27FC236}">
                <a16:creationId xmlns:a16="http://schemas.microsoft.com/office/drawing/2014/main" id="{620ACC22-E24C-4CF3-91D2-17D382F7D93B}"/>
              </a:ext>
            </a:extLst>
          </p:cNvPr>
          <p:cNvSpPr/>
          <p:nvPr userDrawn="1"/>
        </p:nvSpPr>
        <p:spPr bwMode="gray">
          <a:xfrm>
            <a:off x="1600200" y="6451744"/>
            <a:ext cx="2176272"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16" name="图片 15" descr="图片包含 游戏机, 物体, 钟表, 灯光&#10;&#10;描述已自动生成">
            <a:extLst>
              <a:ext uri="{FF2B5EF4-FFF2-40B4-BE49-F238E27FC236}">
                <a16:creationId xmlns:a16="http://schemas.microsoft.com/office/drawing/2014/main" id="{E1D45273-BA2D-4DEE-8ADB-84D4FB03886C}"/>
              </a:ext>
            </a:extLst>
          </p:cNvPr>
          <p:cNvPicPr>
            <a:picLocks noChangeAspect="1"/>
          </p:cNvPicPr>
          <p:nvPr userDrawn="1"/>
        </p:nvPicPr>
        <p:blipFill>
          <a:blip r:embed="rId5"/>
          <a:stretch>
            <a:fillRect/>
          </a:stretch>
        </p:blipFill>
        <p:spPr>
          <a:xfrm>
            <a:off x="1315810" y="6429257"/>
            <a:ext cx="606120" cy="390987"/>
          </a:xfrm>
          <a:prstGeom prst="rect">
            <a:avLst/>
          </a:prstGeom>
        </p:spPr>
      </p:pic>
    </p:spTree>
    <p:custDataLst>
      <p:tags r:id="rId1"/>
    </p:custDataLst>
    <p:extLst>
      <p:ext uri="{BB962C8B-B14F-4D97-AF65-F5344CB8AC3E}">
        <p14:creationId xmlns:p14="http://schemas.microsoft.com/office/powerpoint/2010/main" val="325151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26880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73676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415079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5"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197000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5"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398740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820451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798" y="6346662"/>
            <a:ext cx="914400"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318482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57069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1"/>
            <a:ext cx="12188825"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798" y="326296"/>
            <a:ext cx="587631"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242400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0" y="0"/>
            <a:ext cx="12188825"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798" y="326296"/>
            <a:ext cx="587631"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798" y="484632"/>
            <a:ext cx="4938934"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Tree>
    <p:custDataLst>
      <p:tags r:id="rId1"/>
    </p:custDataLst>
    <p:extLst>
      <p:ext uri="{BB962C8B-B14F-4D97-AF65-F5344CB8AC3E}">
        <p14:creationId xmlns:p14="http://schemas.microsoft.com/office/powerpoint/2010/main" val="155588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191463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ltLang="zh-CN"/>
              <a:t>Click to edit Master title style</a:t>
            </a:r>
            <a:endParaRPr lang="en-US" dirty="0"/>
          </a:p>
        </p:txBody>
      </p:sp>
      <p:sp>
        <p:nvSpPr>
          <p:cNvPr id="3" name="矩形 2">
            <a:extLst>
              <a:ext uri="{FF2B5EF4-FFF2-40B4-BE49-F238E27FC236}">
                <a16:creationId xmlns:a16="http://schemas.microsoft.com/office/drawing/2014/main" id="{51DA6166-8AF5-4581-B6D7-C9E852115FAC}"/>
              </a:ext>
            </a:extLst>
          </p:cNvPr>
          <p:cNvSpPr/>
          <p:nvPr userDrawn="1"/>
        </p:nvSpPr>
        <p:spPr bwMode="gray">
          <a:xfrm>
            <a:off x="1600200" y="6451744"/>
            <a:ext cx="2176272"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5" name="矩形 4">
            <a:extLst>
              <a:ext uri="{FF2B5EF4-FFF2-40B4-BE49-F238E27FC236}">
                <a16:creationId xmlns:a16="http://schemas.microsoft.com/office/drawing/2014/main" id="{E6CF349C-66F9-42AD-9E1D-A3FF32DF00C3}"/>
              </a:ext>
            </a:extLst>
          </p:cNvPr>
          <p:cNvSpPr/>
          <p:nvPr userDrawn="1"/>
        </p:nvSpPr>
        <p:spPr bwMode="gray">
          <a:xfrm>
            <a:off x="10603345" y="6326909"/>
            <a:ext cx="905164" cy="302491"/>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pic>
        <p:nvPicPr>
          <p:cNvPr id="6" name="图片 5" descr="图片包含 游戏机, 物体, 钟表, 灯光&#10;&#10;描述已自动生成">
            <a:extLst>
              <a:ext uri="{FF2B5EF4-FFF2-40B4-BE49-F238E27FC236}">
                <a16:creationId xmlns:a16="http://schemas.microsoft.com/office/drawing/2014/main" id="{C0ADAF69-801B-4A68-9E0B-22C8BDEE00AD}"/>
              </a:ext>
            </a:extLst>
          </p:cNvPr>
          <p:cNvPicPr>
            <a:picLocks noChangeAspect="1"/>
          </p:cNvPicPr>
          <p:nvPr userDrawn="1"/>
        </p:nvPicPr>
        <p:blipFill>
          <a:blip r:embed="rId3"/>
          <a:stretch>
            <a:fillRect/>
          </a:stretch>
        </p:blipFill>
        <p:spPr>
          <a:xfrm>
            <a:off x="1315810" y="6429257"/>
            <a:ext cx="606120" cy="390987"/>
          </a:xfrm>
          <a:prstGeom prst="rect">
            <a:avLst/>
          </a:prstGeom>
        </p:spPr>
      </p:pic>
    </p:spTree>
    <p:custDataLst>
      <p:tags r:id="rId1"/>
    </p:custDataLst>
    <p:extLst>
      <p:ext uri="{BB962C8B-B14F-4D97-AF65-F5344CB8AC3E}">
        <p14:creationId xmlns:p14="http://schemas.microsoft.com/office/powerpoint/2010/main" val="282841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矩形 4">
            <a:extLst>
              <a:ext uri="{FF2B5EF4-FFF2-40B4-BE49-F238E27FC236}">
                <a16:creationId xmlns:a16="http://schemas.microsoft.com/office/drawing/2014/main" id="{CE891605-79A0-4C64-9A8A-1142E400F43C}"/>
              </a:ext>
            </a:extLst>
          </p:cNvPr>
          <p:cNvSpPr/>
          <p:nvPr userDrawn="1"/>
        </p:nvSpPr>
        <p:spPr bwMode="gray">
          <a:xfrm>
            <a:off x="1600200" y="6419088"/>
            <a:ext cx="2176272"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6" name="矩形 5">
            <a:extLst>
              <a:ext uri="{FF2B5EF4-FFF2-40B4-BE49-F238E27FC236}">
                <a16:creationId xmlns:a16="http://schemas.microsoft.com/office/drawing/2014/main" id="{757C76C5-029E-4773-AD20-8F1BE58A567E}"/>
              </a:ext>
            </a:extLst>
          </p:cNvPr>
          <p:cNvSpPr/>
          <p:nvPr userDrawn="1"/>
        </p:nvSpPr>
        <p:spPr bwMode="gray">
          <a:xfrm>
            <a:off x="9348089" y="6466332"/>
            <a:ext cx="2176272"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solidFill>
                  <a:schemeClr val="accent1"/>
                </a:solidFill>
                <a:latin typeface="+mj-lt"/>
              </a:rPr>
              <a:t>辉瑞</a:t>
            </a:r>
          </a:p>
        </p:txBody>
      </p:sp>
    </p:spTree>
    <p:custDataLst>
      <p:tags r:id="rId1"/>
    </p:custDataLst>
    <p:extLst>
      <p:ext uri="{BB962C8B-B14F-4D97-AF65-F5344CB8AC3E}">
        <p14:creationId xmlns:p14="http://schemas.microsoft.com/office/powerpoint/2010/main" val="87262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88882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60048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bwMode="gray">
          <a:xfrm>
            <a:off x="446796" y="1801368"/>
            <a:ext cx="11292840" cy="3950208"/>
          </a:xfrm>
          <a:prstGeom prst="rect">
            <a:avLst/>
          </a:prstGeom>
        </p:spPr>
        <p:txBody>
          <a:bodyPr vert="horz" lIns="45720" tIns="45720" rIns="45720" bIns="45720" rtlCol="0">
            <a:no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 name="Title Placeholder 1"/>
          <p:cNvSpPr>
            <a:spLocks noGrp="1"/>
          </p:cNvSpPr>
          <p:nvPr userDrawn="1">
            <p:ph type="title"/>
          </p:nvPr>
        </p:nvSpPr>
        <p:spPr bwMode="gray">
          <a:xfrm>
            <a:off x="446798" y="484632"/>
            <a:ext cx="11292840" cy="850392"/>
          </a:xfrm>
          <a:prstGeom prst="rect">
            <a:avLst/>
          </a:prstGeom>
        </p:spPr>
        <p:txBody>
          <a:bodyPr vert="horz" lIns="0" tIns="45720" rIns="0" bIns="45720" rtlCol="0" anchor="t" anchorCtr="0">
            <a:noAutofit/>
          </a:bodyPr>
          <a:lstStyle/>
          <a:p>
            <a:pPr lvl="0"/>
            <a:r>
              <a:rPr lang="en-US" altLang="zh-CN"/>
              <a:t>Click to edit Master title style</a:t>
            </a:r>
            <a:endParaRPr lang="en-US" dirty="0"/>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798" y="326296"/>
            <a:ext cx="587631"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pic>
        <p:nvPicPr>
          <p:cNvPr id="19" name="Google Shape;53;p7">
            <a:extLst>
              <a:ext uri="{FF2B5EF4-FFF2-40B4-BE49-F238E27FC236}">
                <a16:creationId xmlns:a16="http://schemas.microsoft.com/office/drawing/2014/main" id="{F9F93DF4-D19B-46BE-B88F-8BB1DA82CA35}"/>
              </a:ext>
            </a:extLst>
          </p:cNvPr>
          <p:cNvPicPr preferRelativeResize="0">
            <a:picLocks noChangeAspect="1"/>
          </p:cNvPicPr>
          <p:nvPr userDrawn="1"/>
        </p:nvPicPr>
        <p:blipFill>
          <a:blip r:embed="rId19"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5" name="Google Shape;52;p7">
            <a:extLst>
              <a:ext uri="{FF2B5EF4-FFF2-40B4-BE49-F238E27FC236}">
                <a16:creationId xmlns:a16="http://schemas.microsoft.com/office/drawing/2014/main" id="{32B9580A-B465-4E15-BAF0-0919554158DC}"/>
              </a:ext>
            </a:extLst>
          </p:cNvPr>
          <p:cNvSpPr txBox="1"/>
          <p:nvPr userDrawn="1"/>
        </p:nvSpPr>
        <p:spPr bwMode="gray">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D24E3301-000C-4346-BCF2-C3AB4CC22056}"/>
              </a:ext>
            </a:extLst>
          </p:cNvPr>
          <p:cNvSpPr txBox="1">
            <a:spLocks/>
          </p:cNvSpPr>
          <p:nvPr userDrawn="1"/>
        </p:nvSpPr>
        <p:spPr bwMode="gray">
          <a:xfrm>
            <a:off x="1728216" y="6303596"/>
            <a:ext cx="4142232"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8"/>
    </p:custDataLst>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61" r:id="rId5"/>
    <p:sldLayoutId id="2147483654" r:id="rId6"/>
    <p:sldLayoutId id="2147483663" r:id="rId7"/>
    <p:sldLayoutId id="2147483650" r:id="rId8"/>
    <p:sldLayoutId id="2147483666" r:id="rId9"/>
    <p:sldLayoutId id="2147483669" r:id="rId10"/>
    <p:sldLayoutId id="2147483670" r:id="rId11"/>
    <p:sldLayoutId id="2147483671" r:id="rId12"/>
    <p:sldLayoutId id="2147483672" r:id="rId13"/>
    <p:sldLayoutId id="2147483673" r:id="rId14"/>
    <p:sldLayoutId id="2147483667" r:id="rId15"/>
    <p:sldLayoutId id="2147483668" r:id="rId16"/>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2/psb.0010046"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84F985B9-D373-485B-A7D3-336ADA5FC4D7}"/>
              </a:ext>
            </a:extLst>
          </p:cNvPr>
          <p:cNvSpPr>
            <a:spLocks noGrp="1"/>
          </p:cNvSpPr>
          <p:nvPr>
            <p:ph type="ctrTitle"/>
          </p:nvPr>
        </p:nvSpPr>
        <p:spPr>
          <a:xfrm>
            <a:off x="-270254" y="1251585"/>
            <a:ext cx="7162817" cy="1901952"/>
          </a:xfrm>
        </p:spPr>
        <p:txBody>
          <a:bodyPr anchor="ctr"/>
          <a:lstStyle/>
          <a:p>
            <a:pPr algn="ctr">
              <a:lnSpc>
                <a:spcPct val="150000"/>
              </a:lnSpc>
            </a:pPr>
            <a:r>
              <a:rPr lang="zh-CN" altLang="en-US" b="1" dirty="0">
                <a:latin typeface="微软雅黑" panose="020B0503020204020204" pitchFamily="34" charset="-122"/>
                <a:ea typeface="微软雅黑" panose="020B0503020204020204" pitchFamily="34" charset="-122"/>
              </a:rPr>
              <a:t>阿布昔替尼片（希必可</a:t>
            </a:r>
            <a:r>
              <a:rPr lang="en-US" altLang="zh-CN" b="0" i="0" baseline="30000" dirty="0">
                <a:effectLst/>
                <a:latin typeface="微软雅黑" panose="020B0503020204020204" pitchFamily="34" charset="-122"/>
                <a:ea typeface="微软雅黑" panose="020B0503020204020204" pitchFamily="34" charset="-122"/>
              </a:rPr>
              <a:t>®</a:t>
            </a:r>
            <a:r>
              <a:rPr lang="en-US" altLang="zh-CN" b="0" i="0" dirty="0">
                <a:effectLst/>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a:t>
            </a:r>
            <a:br>
              <a:rPr lang="en-US" altLang="zh-CN" dirty="0">
                <a:highlight>
                  <a:srgbClr val="FFFF00"/>
                </a:highlight>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2022</a:t>
            </a:r>
            <a:r>
              <a:rPr lang="zh-CN" altLang="en-US" dirty="0">
                <a:latin typeface="微软雅黑" panose="020B0503020204020204" pitchFamily="34" charset="-122"/>
                <a:ea typeface="微软雅黑" panose="020B0503020204020204" pitchFamily="34" charset="-122"/>
              </a:rPr>
              <a:t>国家医保药品目录调整</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申报资料</a:t>
            </a:r>
            <a:endParaRPr lang="en-US" dirty="0">
              <a:latin typeface="微软雅黑" panose="020B0503020204020204" pitchFamily="34" charset="-122"/>
              <a:ea typeface="微软雅黑" panose="020B0503020204020204" pitchFamily="34" charset="-122"/>
            </a:endParaRPr>
          </a:p>
        </p:txBody>
      </p:sp>
      <p:sp>
        <p:nvSpPr>
          <p:cNvPr id="12" name="Text Placeholder 8">
            <a:extLst>
              <a:ext uri="{FF2B5EF4-FFF2-40B4-BE49-F238E27FC236}">
                <a16:creationId xmlns:a16="http://schemas.microsoft.com/office/drawing/2014/main" id="{45322A68-AD60-49C1-983E-5014D79E6C7F}"/>
              </a:ext>
            </a:extLst>
          </p:cNvPr>
          <p:cNvSpPr>
            <a:spLocks noGrp="1"/>
          </p:cNvSpPr>
          <p:nvPr>
            <p:ph type="body" sz="quarter" idx="10"/>
          </p:nvPr>
        </p:nvSpPr>
        <p:spPr>
          <a:xfrm>
            <a:off x="1112199" y="3839517"/>
            <a:ext cx="4233672" cy="1054070"/>
          </a:xfrm>
        </p:spPr>
        <p:txBody>
          <a:bodyPr anchor="ctr"/>
          <a:lstStyle/>
          <a:p>
            <a:r>
              <a:rPr lang="zh-CN" altLang="en-US" sz="2000" dirty="0">
                <a:latin typeface="微软雅黑" panose="020B0503020204020204" pitchFamily="34" charset="-122"/>
                <a:ea typeface="微软雅黑" panose="020B0503020204020204" pitchFamily="34" charset="-122"/>
              </a:rPr>
              <a:t>申报企业：辉瑞投资有限公司</a:t>
            </a:r>
            <a:endParaRPr lang="en-US" sz="1600" dirty="0">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B2E42F26-E5AF-46B6-A86A-77E92205FAE5}"/>
              </a:ext>
            </a:extLst>
          </p:cNvPr>
          <p:cNvSpPr txBox="1"/>
          <p:nvPr/>
        </p:nvSpPr>
        <p:spPr bwMode="gray">
          <a:xfrm>
            <a:off x="-1" y="0"/>
            <a:ext cx="1838425" cy="391869"/>
          </a:xfrm>
          <a:prstGeom prst="rect">
            <a:avLst/>
          </a:prstGeom>
          <a:solidFill>
            <a:schemeClr val="bg2"/>
          </a:solidFill>
        </p:spPr>
        <p:txBody>
          <a:bodyPr wrap="square" lIns="45720" tIns="45720" rIns="45720" bIns="45720" rtlCol="0" anchor="ctr" anchorCtr="0">
            <a:noAutofit/>
          </a:bodyPr>
          <a:lstStyle/>
          <a:p>
            <a:pPr algn="l">
              <a:lnSpc>
                <a:spcPct val="90000"/>
              </a:lnSpc>
              <a:spcBef>
                <a:spcPts val="1000"/>
              </a:spcBef>
            </a:pPr>
            <a:r>
              <a:rPr lang="en-US" altLang="zh-CN" sz="1600" dirty="0">
                <a:latin typeface="微软雅黑" panose="020B0503020204020204" pitchFamily="34" charset="-122"/>
                <a:ea typeface="微软雅黑" panose="020B0503020204020204" pitchFamily="34" charset="-122"/>
              </a:rPr>
              <a:t>PPT-2(</a:t>
            </a:r>
            <a:r>
              <a:rPr lang="zh-CN" altLang="en-US" sz="1600" dirty="0">
                <a:latin typeface="微软雅黑" panose="020B0503020204020204" pitchFamily="34" charset="-122"/>
                <a:ea typeface="微软雅黑" panose="020B0503020204020204" pitchFamily="34" charset="-122"/>
              </a:rPr>
              <a:t>不含经济性</a:t>
            </a:r>
            <a:r>
              <a:rPr lang="en-US" altLang="zh-CN" sz="1600" dirty="0">
                <a:latin typeface="微软雅黑" panose="020B0503020204020204" pitchFamily="34" charset="-122"/>
                <a:ea typeface="微软雅黑" panose="020B0503020204020204" pitchFamily="34" charset="-122"/>
              </a:rPr>
              <a:t>)</a:t>
            </a:r>
            <a:endParaRPr lang="zh-CN" altLang="en-US" sz="1600" dirty="0" err="1">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1868005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zh-CN" altLang="en-US" sz="2400" b="1" dirty="0">
                <a:latin typeface="微软雅黑" panose="020B0503020204020204" pitchFamily="34" charset="-122"/>
                <a:ea typeface="微软雅黑" panose="020B0503020204020204" pitchFamily="34" charset="-122"/>
              </a:rPr>
              <a:t>参考文献</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a:solidFill>
                  <a:schemeClr val="bg1"/>
                </a:solidFill>
                <a:latin typeface="华文楷体" panose="02010600040101010101" pitchFamily="2" charset="-122"/>
                <a:ea typeface="华文楷体" panose="02010600040101010101" pitchFamily="2" charset="-122"/>
              </a:rPr>
              <a:t>公平性</a:t>
            </a:r>
            <a:endParaRPr lang="zh-CN" altLang="en-US" sz="2800" b="1" dirty="0">
              <a:solidFill>
                <a:schemeClr val="bg1"/>
              </a:solidFill>
              <a:latin typeface="华文楷体" panose="02010600040101010101" pitchFamily="2" charset="-122"/>
              <a:ea typeface="华文楷体" panose="02010600040101010101" pitchFamily="2" charset="-122"/>
            </a:endParaRPr>
          </a:p>
        </p:txBody>
      </p:sp>
      <p:sp>
        <p:nvSpPr>
          <p:cNvPr id="11" name="文本框 10">
            <a:extLst>
              <a:ext uri="{FF2B5EF4-FFF2-40B4-BE49-F238E27FC236}">
                <a16:creationId xmlns:a16="http://schemas.microsoft.com/office/drawing/2014/main" id="{2BEAB154-3725-4FF4-B09A-B97C1450E3F1}"/>
              </a:ext>
            </a:extLst>
          </p:cNvPr>
          <p:cNvSpPr txBox="1"/>
          <p:nvPr/>
        </p:nvSpPr>
        <p:spPr bwMode="gray">
          <a:xfrm>
            <a:off x="7662119" y="6619594"/>
            <a:ext cx="3325245" cy="3524191"/>
          </a:xfrm>
          <a:prstGeom prst="rect">
            <a:avLst/>
          </a:prstGeom>
        </p:spPr>
        <p:txBody>
          <a:bodyPr wrap="square" lIns="45720" tIns="45720" rIns="45720" bIns="45720" rtlCol="0">
            <a:noAutofit/>
          </a:bodyPr>
          <a:lstStyle/>
          <a:p>
            <a:pPr marL="180000" indent="-180000">
              <a:lnSpc>
                <a:spcPct val="110000"/>
              </a:lnSpc>
              <a:spcBef>
                <a:spcPts val="300"/>
              </a:spcBef>
              <a:buFont typeface="Arial" panose="020B0604020202020204" pitchFamily="34" charset="0"/>
              <a:buChar char="•"/>
            </a:pPr>
            <a:endParaRPr lang="en-US" altLang="zh-CN" sz="1400" b="1" dirty="0">
              <a:solidFill>
                <a:srgbClr val="0047BB"/>
              </a:solidFill>
              <a:latin typeface="华文楷体" panose="02010600040101010101" pitchFamily="2" charset="-122"/>
              <a:ea typeface="华文楷体" panose="02010600040101010101" pitchFamily="2" charset="-122"/>
            </a:endParaRPr>
          </a:p>
        </p:txBody>
      </p:sp>
      <p:sp>
        <p:nvSpPr>
          <p:cNvPr id="7" name="文本框 6">
            <a:extLst>
              <a:ext uri="{FF2B5EF4-FFF2-40B4-BE49-F238E27FC236}">
                <a16:creationId xmlns:a16="http://schemas.microsoft.com/office/drawing/2014/main" id="{5CFD1764-C999-4FEA-98BF-19988A68AE96}"/>
              </a:ext>
            </a:extLst>
          </p:cNvPr>
          <p:cNvSpPr txBox="1"/>
          <p:nvPr/>
        </p:nvSpPr>
        <p:spPr bwMode="gray">
          <a:xfrm>
            <a:off x="374238" y="873417"/>
            <a:ext cx="11292840" cy="7017306"/>
          </a:xfrm>
          <a:prstGeom prst="rect">
            <a:avLst/>
          </a:prstGeom>
          <a:noFill/>
        </p:spPr>
        <p:txBody>
          <a:bodyPr wrap="square">
            <a:spAutoFit/>
          </a:bodyPr>
          <a:lstStyle/>
          <a:p>
            <a:pPr marL="228600" indent="-228600">
              <a:buFont typeface="+mj-lt"/>
              <a:buAutoNum type="arabicPeriod"/>
            </a:pPr>
            <a:r>
              <a:rPr lang="zh-CN" altLang="en-US" sz="1000" dirty="0">
                <a:latin typeface="微软雅黑" panose="020B0503020204020204" pitchFamily="34" charset="-122"/>
                <a:ea typeface="微软雅黑" panose="020B0503020204020204" pitchFamily="34" charset="-122"/>
              </a:rPr>
              <a:t>鞠延娇</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李沐风</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谢志强</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特应性皮炎患者皮肤搔挖及焦虑抑郁情绪评估</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中国皮肤性病学杂志</a:t>
            </a:r>
            <a:r>
              <a:rPr lang="en-US" altLang="zh-CN" sz="1000" dirty="0">
                <a:latin typeface="微软雅黑" panose="020B0503020204020204" pitchFamily="34" charset="-122"/>
                <a:ea typeface="微软雅黑" panose="020B0503020204020204" pitchFamily="34" charset="-122"/>
              </a:rPr>
              <a:t>,2021,35</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8</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latin typeface="微软雅黑" panose="020B0503020204020204" pitchFamily="34" charset="-122"/>
                <a:ea typeface="微软雅黑" panose="020B0503020204020204" pitchFamily="34" charset="-122"/>
              </a:rPr>
              <a:t>中国特应性皮炎患者生存状况调研报告</a:t>
            </a: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r>
              <a:rPr lang="en-US" altLang="zh-CN" sz="1000" dirty="0" err="1">
                <a:latin typeface="微软雅黑" panose="020B0503020204020204" pitchFamily="34" charset="-122"/>
                <a:ea typeface="微软雅黑" panose="020B0503020204020204" pitchFamily="34" charset="-122"/>
              </a:rPr>
              <a:t>Wollenberg</a:t>
            </a:r>
            <a:r>
              <a:rPr lang="en-US" altLang="zh-CN" sz="1000" dirty="0">
                <a:latin typeface="微软雅黑" panose="020B0503020204020204" pitchFamily="34" charset="-122"/>
                <a:ea typeface="微软雅黑" panose="020B0503020204020204" pitchFamily="34" charset="-122"/>
              </a:rPr>
              <a:t> A, </a:t>
            </a:r>
            <a:r>
              <a:rPr lang="en-US" altLang="zh-CN" sz="1000" dirty="0" err="1">
                <a:latin typeface="微软雅黑" panose="020B0503020204020204" pitchFamily="34" charset="-122"/>
                <a:ea typeface="微软雅黑" panose="020B0503020204020204" pitchFamily="34" charset="-122"/>
              </a:rPr>
              <a:t>Barbarot</a:t>
            </a:r>
            <a:r>
              <a:rPr lang="en-US" altLang="zh-CN" sz="1000" dirty="0">
                <a:latin typeface="微软雅黑" panose="020B0503020204020204" pitchFamily="34" charset="-122"/>
                <a:ea typeface="微软雅黑" panose="020B0503020204020204" pitchFamily="34" charset="-122"/>
              </a:rPr>
              <a:t> S, Bieber T, et al. Consensus-based European guidelines for treatment of atopic eczema (atopic dermatitis) in adults and children: part II. J Eur </a:t>
            </a:r>
            <a:r>
              <a:rPr lang="en-US" altLang="zh-CN" sz="1000" dirty="0" err="1">
                <a:latin typeface="微软雅黑" panose="020B0503020204020204" pitchFamily="34" charset="-122"/>
                <a:ea typeface="微软雅黑" panose="020B0503020204020204" pitchFamily="34" charset="-122"/>
              </a:rPr>
              <a:t>Acad</a:t>
            </a:r>
            <a:r>
              <a:rPr lang="en-US" altLang="zh-CN" sz="1000" dirty="0">
                <a:latin typeface="微软雅黑" panose="020B0503020204020204" pitchFamily="34" charset="-122"/>
                <a:ea typeface="微软雅黑" panose="020B0503020204020204" pitchFamily="34" charset="-122"/>
              </a:rPr>
              <a:t> Dermatol </a:t>
            </a:r>
            <a:r>
              <a:rPr lang="en-US" altLang="zh-CN" sz="1000" dirty="0" err="1">
                <a:latin typeface="微软雅黑" panose="020B0503020204020204" pitchFamily="34" charset="-122"/>
                <a:ea typeface="微软雅黑" panose="020B0503020204020204" pitchFamily="34" charset="-122"/>
              </a:rPr>
              <a:t>Venereol</a:t>
            </a:r>
            <a:r>
              <a:rPr lang="en-US" altLang="zh-CN" sz="1000" dirty="0">
                <a:latin typeface="微软雅黑" panose="020B0503020204020204" pitchFamily="34" charset="-122"/>
                <a:ea typeface="微软雅黑" panose="020B0503020204020204" pitchFamily="34" charset="-122"/>
              </a:rPr>
              <a:t>. 2018 Jun;32(6):850-878.</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Wei W, et al. Extent and consequences of inadequate disease control among adults with a history of moderate to severe atopic dermatitis. J Dermatol. 2018 Feb;45(2):150-157. </a:t>
            </a:r>
          </a:p>
          <a:p>
            <a:pPr marL="228600" indent="-228600">
              <a:buFont typeface="+mj-lt"/>
              <a:buAutoNum type="arabicPeriod"/>
            </a:pPr>
            <a:r>
              <a:rPr lang="zh-CN" altLang="en-US" sz="1000" b="0" i="0" dirty="0">
                <a:solidFill>
                  <a:srgbClr val="222222"/>
                </a:solidFill>
                <a:effectLst/>
                <a:latin typeface="微软雅黑" panose="020B0503020204020204" pitchFamily="34" charset="-122"/>
                <a:ea typeface="微软雅黑" panose="020B0503020204020204" pitchFamily="34" charset="-122"/>
              </a:rPr>
              <a:t>刘翠华</a:t>
            </a:r>
            <a:r>
              <a:rPr lang="en-US" altLang="zh-CN" sz="1000" b="0" i="0" dirty="0">
                <a:solidFill>
                  <a:srgbClr val="222222"/>
                </a:solidFill>
                <a:effectLst/>
                <a:latin typeface="微软雅黑" panose="020B0503020204020204" pitchFamily="34" charset="-122"/>
                <a:ea typeface="微软雅黑" panose="020B0503020204020204" pitchFamily="34" charset="-122"/>
              </a:rPr>
              <a:t>. </a:t>
            </a:r>
            <a:r>
              <a:rPr lang="zh-CN" altLang="en-US" sz="1000" b="0" i="0" dirty="0">
                <a:solidFill>
                  <a:srgbClr val="222222"/>
                </a:solidFill>
                <a:effectLst/>
                <a:latin typeface="微软雅黑" panose="020B0503020204020204" pitchFamily="34" charset="-122"/>
                <a:ea typeface="微软雅黑" panose="020B0503020204020204" pitchFamily="34" charset="-122"/>
              </a:rPr>
              <a:t>皮肤科门诊患者使用糖皮质激素外用制剂情况调查</a:t>
            </a:r>
            <a:r>
              <a:rPr lang="en-US" altLang="zh-CN" sz="1000" b="0" i="0" dirty="0">
                <a:solidFill>
                  <a:srgbClr val="222222"/>
                </a:solidFill>
                <a:effectLst/>
                <a:latin typeface="微软雅黑" panose="020B0503020204020204" pitchFamily="34" charset="-122"/>
                <a:ea typeface="微软雅黑" panose="020B0503020204020204" pitchFamily="34" charset="-122"/>
              </a:rPr>
              <a:t>[J]. </a:t>
            </a:r>
            <a:r>
              <a:rPr lang="zh-CN" altLang="en-US" sz="1000" b="0" i="0" dirty="0">
                <a:solidFill>
                  <a:srgbClr val="222222"/>
                </a:solidFill>
                <a:effectLst/>
                <a:latin typeface="微软雅黑" panose="020B0503020204020204" pitchFamily="34" charset="-122"/>
                <a:ea typeface="微软雅黑" panose="020B0503020204020204" pitchFamily="34" charset="-122"/>
              </a:rPr>
              <a:t>中国现代药物应用</a:t>
            </a:r>
            <a:r>
              <a:rPr lang="en-US" altLang="zh-CN" sz="1000" b="0" i="0" dirty="0">
                <a:solidFill>
                  <a:srgbClr val="222222"/>
                </a:solidFill>
                <a:effectLst/>
                <a:latin typeface="微软雅黑" panose="020B0503020204020204" pitchFamily="34" charset="-122"/>
                <a:ea typeface="微软雅黑" panose="020B0503020204020204" pitchFamily="34" charset="-122"/>
              </a:rPr>
              <a:t>, 2016, 10(010):177-178.</a:t>
            </a:r>
          </a:p>
          <a:p>
            <a:pPr marL="228600" indent="-228600">
              <a:buFont typeface="+mj-lt"/>
              <a:buAutoNum type="arabicPeriod"/>
            </a:pPr>
            <a:r>
              <a:rPr lang="zh-CN" altLang="en-US" sz="1000" b="0" i="0" dirty="0">
                <a:solidFill>
                  <a:srgbClr val="222222"/>
                </a:solidFill>
                <a:effectLst/>
                <a:latin typeface="微软雅黑" panose="020B0503020204020204" pitchFamily="34" charset="-122"/>
                <a:ea typeface="微软雅黑" panose="020B0503020204020204" pitchFamily="34" charset="-122"/>
              </a:rPr>
              <a:t>度普利尤单抗注射液说明书</a:t>
            </a:r>
            <a:endParaRPr lang="en-US" altLang="zh-CN" sz="1000" b="0" i="0" dirty="0">
              <a:solidFill>
                <a:srgbClr val="222222"/>
              </a:solidFill>
              <a:effectLst/>
              <a:latin typeface="微软雅黑" panose="020B0503020204020204" pitchFamily="34" charset="-122"/>
              <a:ea typeface="微软雅黑" panose="020B0503020204020204" pitchFamily="34" charset="-122"/>
            </a:endParaRPr>
          </a:p>
          <a:p>
            <a:pPr marL="228600" indent="-228600">
              <a:buFont typeface="+mj-lt"/>
              <a:buAutoNum type="arabicPeriod"/>
            </a:pPr>
            <a:r>
              <a:rPr lang="en-US" altLang="zh-CN" sz="1000" dirty="0" err="1">
                <a:latin typeface="微软雅黑" panose="020B0503020204020204" pitchFamily="34" charset="-122"/>
                <a:ea typeface="微软雅黑" panose="020B0503020204020204" pitchFamily="34" charset="-122"/>
              </a:rPr>
              <a:t>Vilsbøll</a:t>
            </a:r>
            <a:r>
              <a:rPr lang="en-US" altLang="zh-CN" sz="1000" dirty="0">
                <a:latin typeface="微软雅黑" panose="020B0503020204020204" pitchFamily="34" charset="-122"/>
                <a:ea typeface="微软雅黑" panose="020B0503020204020204" pitchFamily="34" charset="-122"/>
              </a:rPr>
              <a:t> AW, et al. Extent and Impact of Inadequate Disease Control in US Adults with a History of Moderate to Severe Atopic Dermatitis Following Introduction of New Treatments. Dermatol </a:t>
            </a:r>
            <a:r>
              <a:rPr lang="en-US" altLang="zh-CN" sz="1000" dirty="0" err="1">
                <a:latin typeface="微软雅黑" panose="020B0503020204020204" pitchFamily="34" charset="-122"/>
                <a:ea typeface="微软雅黑" panose="020B0503020204020204" pitchFamily="34" charset="-122"/>
              </a:rPr>
              <a:t>Ther</a:t>
            </a:r>
            <a:r>
              <a:rPr lang="en-US" altLang="zh-CN" sz="1000" dirty="0">
                <a:latin typeface="微软雅黑" panose="020B0503020204020204" pitchFamily="34" charset="-122"/>
                <a:ea typeface="微软雅黑" panose="020B0503020204020204" pitchFamily="34" charset="-122"/>
              </a:rPr>
              <a:t> (</a:t>
            </a:r>
            <a:r>
              <a:rPr lang="en-US" altLang="zh-CN" sz="1000" dirty="0" err="1">
                <a:latin typeface="微软雅黑" panose="020B0503020204020204" pitchFamily="34" charset="-122"/>
                <a:ea typeface="微软雅黑" panose="020B0503020204020204" pitchFamily="34" charset="-122"/>
              </a:rPr>
              <a:t>Heidelb</a:t>
            </a:r>
            <a:r>
              <a:rPr lang="en-US" altLang="zh-CN" sz="1000" dirty="0">
                <a:latin typeface="微软雅黑" panose="020B0503020204020204" pitchFamily="34" charset="-122"/>
                <a:ea typeface="微软雅黑" panose="020B0503020204020204" pitchFamily="34" charset="-122"/>
              </a:rPr>
              <a:t>). 2021;11(2):475-486</a:t>
            </a:r>
          </a:p>
          <a:p>
            <a:pPr marL="228600" indent="-228600">
              <a:buFont typeface="+mj-lt"/>
              <a:buAutoNum type="arabicPeriod"/>
            </a:pPr>
            <a:r>
              <a:rPr lang="en-US" altLang="zh-CN" sz="1000" dirty="0" err="1">
                <a:solidFill>
                  <a:schemeClr val="tx1"/>
                </a:solidFill>
                <a:latin typeface="微软雅黑" panose="020B0503020204020204" pitchFamily="34" charset="-122"/>
                <a:ea typeface="微软雅黑" panose="020B0503020204020204" pitchFamily="34" charset="-122"/>
              </a:rPr>
              <a:t>Muzumdar</a:t>
            </a:r>
            <a:r>
              <a:rPr lang="en-US" altLang="zh-CN" sz="1000" dirty="0">
                <a:solidFill>
                  <a:schemeClr val="tx1"/>
                </a:solidFill>
                <a:latin typeface="微软雅黑" panose="020B0503020204020204" pitchFamily="34" charset="-122"/>
                <a:ea typeface="微软雅黑" panose="020B0503020204020204" pitchFamily="34" charset="-122"/>
              </a:rPr>
              <a:t> S, et </a:t>
            </a:r>
            <a:r>
              <a:rPr lang="en-US" altLang="zh-CN" sz="1000" dirty="0" err="1">
                <a:solidFill>
                  <a:schemeClr val="tx1"/>
                </a:solidFill>
                <a:latin typeface="微软雅黑" panose="020B0503020204020204" pitchFamily="34" charset="-122"/>
                <a:ea typeface="微软雅黑" panose="020B0503020204020204" pitchFamily="34" charset="-122"/>
              </a:rPr>
              <a:t>al.Am</a:t>
            </a:r>
            <a:r>
              <a:rPr lang="en-US" altLang="zh-CN" sz="1000" dirty="0">
                <a:solidFill>
                  <a:schemeClr val="tx1"/>
                </a:solidFill>
                <a:latin typeface="微软雅黑" panose="020B0503020204020204" pitchFamily="34" charset="-122"/>
                <a:ea typeface="微软雅黑" panose="020B0503020204020204" pitchFamily="34" charset="-122"/>
              </a:rPr>
              <a:t> J Clin Dermatol.2022 Jan:23(1):61-67.</a:t>
            </a:r>
          </a:p>
          <a:p>
            <a:pPr marL="228600" indent="-228600">
              <a:buFont typeface="+mj-lt"/>
              <a:buAutoNum type="arabicPeriod"/>
            </a:pPr>
            <a:r>
              <a:rPr lang="zh-CN" altLang="en-US" sz="1000" dirty="0">
                <a:latin typeface="微软雅黑" panose="020B0503020204020204" pitchFamily="34" charset="-122"/>
                <a:ea typeface="微软雅黑" panose="020B0503020204020204" pitchFamily="34" charset="-122"/>
              </a:rPr>
              <a:t>中华医学会皮肤性病学分会免疫学组特应性皮炎协作研究中心</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中国特应性皮炎诊疗指南（</a:t>
            </a:r>
            <a:r>
              <a:rPr lang="en-US" altLang="zh-CN" sz="1000" dirty="0">
                <a:latin typeface="微软雅黑" panose="020B0503020204020204" pitchFamily="34" charset="-122"/>
                <a:ea typeface="微软雅黑" panose="020B0503020204020204" pitchFamily="34" charset="-122"/>
              </a:rPr>
              <a:t>2020</a:t>
            </a:r>
            <a:r>
              <a:rPr lang="zh-CN" altLang="en-US" sz="1000" dirty="0">
                <a:latin typeface="微软雅黑" panose="020B0503020204020204" pitchFamily="34" charset="-122"/>
                <a:ea typeface="微软雅黑" panose="020B0503020204020204" pitchFamily="34" charset="-122"/>
              </a:rPr>
              <a:t>版）</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中华皮肤科杂志 </a:t>
            </a:r>
            <a:r>
              <a:rPr lang="en-US" altLang="zh-CN" sz="1000" dirty="0">
                <a:latin typeface="微软雅黑" panose="020B0503020204020204" pitchFamily="34" charset="-122"/>
                <a:ea typeface="微软雅黑" panose="020B0503020204020204" pitchFamily="34" charset="-122"/>
              </a:rPr>
              <a:t>2020</a:t>
            </a:r>
            <a:r>
              <a:rPr lang="zh-CN" altLang="en-US" sz="1000" dirty="0">
                <a:latin typeface="微软雅黑" panose="020B0503020204020204" pitchFamily="34" charset="-122"/>
                <a:ea typeface="微软雅黑" panose="020B0503020204020204" pitchFamily="34" charset="-122"/>
              </a:rPr>
              <a:t>年</a:t>
            </a:r>
            <a:r>
              <a:rPr lang="en-US" altLang="zh-CN" sz="1000" dirty="0">
                <a:latin typeface="微软雅黑" panose="020B0503020204020204" pitchFamily="34" charset="-122"/>
                <a:ea typeface="微软雅黑" panose="020B0503020204020204" pitchFamily="34" charset="-122"/>
              </a:rPr>
              <a:t>2</a:t>
            </a:r>
            <a:r>
              <a:rPr lang="zh-CN" altLang="en-US" sz="1000" dirty="0">
                <a:latin typeface="微软雅黑" panose="020B0503020204020204" pitchFamily="34" charset="-122"/>
                <a:ea typeface="微软雅黑" panose="020B0503020204020204" pitchFamily="34" charset="-122"/>
              </a:rPr>
              <a:t>月第</a:t>
            </a:r>
            <a:r>
              <a:rPr lang="en-US" altLang="zh-CN" sz="1000" dirty="0">
                <a:latin typeface="微软雅黑" panose="020B0503020204020204" pitchFamily="34" charset="-122"/>
                <a:ea typeface="微软雅黑" panose="020B0503020204020204" pitchFamily="34" charset="-122"/>
              </a:rPr>
              <a:t>53</a:t>
            </a:r>
            <a:r>
              <a:rPr lang="zh-CN" altLang="en-US" sz="1000" dirty="0">
                <a:latin typeface="微软雅黑" panose="020B0503020204020204" pitchFamily="34" charset="-122"/>
                <a:ea typeface="微软雅黑" panose="020B0503020204020204" pitchFamily="34" charset="-122"/>
              </a:rPr>
              <a:t>卷第</a:t>
            </a:r>
            <a:r>
              <a:rPr lang="en-US" altLang="zh-CN" sz="1000" dirty="0">
                <a:latin typeface="微软雅黑" panose="020B0503020204020204" pitchFamily="34" charset="-122"/>
                <a:ea typeface="微软雅黑" panose="020B0503020204020204" pitchFamily="34" charset="-122"/>
              </a:rPr>
              <a:t>2</a:t>
            </a:r>
            <a:r>
              <a:rPr lang="zh-CN" altLang="en-US" sz="1000" dirty="0">
                <a:latin typeface="微软雅黑" panose="020B0503020204020204" pitchFamily="34" charset="-122"/>
                <a:ea typeface="微软雅黑" panose="020B0503020204020204" pitchFamily="34" charset="-122"/>
              </a:rPr>
              <a:t>期</a:t>
            </a:r>
            <a:r>
              <a:rPr lang="en-US" altLang="zh-CN" sz="1000" dirty="0">
                <a:latin typeface="微软雅黑" panose="020B0503020204020204" pitchFamily="34" charset="-122"/>
                <a:ea typeface="微软雅黑" panose="020B0503020204020204" pitchFamily="34" charset="-122"/>
              </a:rPr>
              <a:t>81-88</a:t>
            </a:r>
          </a:p>
          <a:p>
            <a:pPr marL="228600" indent="-228600">
              <a:buFont typeface="+mj-lt"/>
              <a:buAutoNum type="arabicPeriod"/>
            </a:pPr>
            <a:r>
              <a:rPr lang="zh-CN" altLang="en-US" sz="1000" dirty="0">
                <a:latin typeface="微软雅黑" panose="020B0503020204020204" pitchFamily="34" charset="-122"/>
                <a:ea typeface="微软雅黑" panose="020B0503020204020204" pitchFamily="34" charset="-122"/>
              </a:rPr>
              <a:t>阿布昔替尼片说明书</a:t>
            </a: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b="0" i="0" u="none" strike="noStrike" baseline="0" dirty="0">
                <a:latin typeface="微软雅黑" panose="020B0503020204020204" pitchFamily="34" charset="-122"/>
                <a:ea typeface="微软雅黑" panose="020B0503020204020204" pitchFamily="34" charset="-122"/>
              </a:rPr>
              <a:t>系统</a:t>
            </a:r>
            <a:r>
              <a:rPr lang="en-US" altLang="zh-CN" sz="1000" b="0" i="0" u="none" strike="noStrike" baseline="0" dirty="0">
                <a:latin typeface="微软雅黑" panose="020B0503020204020204" pitchFamily="34" charset="-122"/>
                <a:ea typeface="微软雅黑" panose="020B0503020204020204" pitchFamily="34" charset="-122"/>
              </a:rPr>
              <a:t>JAK</a:t>
            </a:r>
            <a:r>
              <a:rPr lang="zh-CN" altLang="en-US" sz="1000" b="0" i="0" u="none" strike="noStrike" baseline="0" dirty="0">
                <a:latin typeface="微软雅黑" panose="020B0503020204020204" pitchFamily="34" charset="-122"/>
                <a:ea typeface="微软雅黑" panose="020B0503020204020204" pitchFamily="34" charset="-122"/>
              </a:rPr>
              <a:t>抑制剂治疗特应性皮炎专家共识</a:t>
            </a:r>
            <a:r>
              <a:rPr lang="en-US" altLang="zh-CN" sz="1000" b="0" i="0" u="none" strike="noStrike" baseline="0" dirty="0">
                <a:latin typeface="微软雅黑" panose="020B0503020204020204" pitchFamily="34" charset="-122"/>
                <a:ea typeface="微软雅黑" panose="020B0503020204020204" pitchFamily="34" charset="-122"/>
              </a:rPr>
              <a:t>.</a:t>
            </a:r>
            <a:r>
              <a:rPr lang="zh-CN" altLang="en-US" sz="1000" b="0" i="0" u="none" strike="noStrike" baseline="0" dirty="0">
                <a:latin typeface="微软雅黑" panose="020B0503020204020204" pitchFamily="34" charset="-122"/>
                <a:ea typeface="微软雅黑" panose="020B0503020204020204" pitchFamily="34" charset="-122"/>
              </a:rPr>
              <a:t>实用皮肤病学杂志，</a:t>
            </a:r>
            <a:r>
              <a:rPr lang="en-US" altLang="zh-CN" sz="1000" b="0" i="0" u="none" strike="noStrike" baseline="0" dirty="0">
                <a:latin typeface="微软雅黑" panose="020B0503020204020204" pitchFamily="34" charset="-122"/>
                <a:ea typeface="微软雅黑" panose="020B0503020204020204" pitchFamily="34" charset="-122"/>
              </a:rPr>
              <a:t>2022</a:t>
            </a:r>
            <a:r>
              <a:rPr lang="zh-CN" altLang="en-US" sz="1000" b="0" i="0" u="none" strike="noStrike" baseline="0" dirty="0">
                <a:latin typeface="微软雅黑" panose="020B0503020204020204" pitchFamily="34" charset="-122"/>
                <a:ea typeface="微软雅黑" panose="020B0503020204020204" pitchFamily="34" charset="-122"/>
              </a:rPr>
              <a:t>（</a:t>
            </a:r>
            <a:r>
              <a:rPr lang="en-US" altLang="zh-CN" sz="1000" b="0" i="0" u="none" strike="noStrike" baseline="0" dirty="0">
                <a:latin typeface="微软雅黑" panose="020B0503020204020204" pitchFamily="34" charset="-122"/>
                <a:ea typeface="微软雅黑" panose="020B0503020204020204" pitchFamily="34" charset="-122"/>
              </a:rPr>
              <a:t>15</a:t>
            </a:r>
            <a:r>
              <a:rPr lang="zh-CN" altLang="en-US" sz="1000" b="0" i="0" u="none" strike="noStrike" baseline="0" dirty="0">
                <a:latin typeface="微软雅黑" panose="020B0503020204020204" pitchFamily="34" charset="-122"/>
                <a:ea typeface="微软雅黑" panose="020B0503020204020204" pitchFamily="34" charset="-122"/>
              </a:rPr>
              <a:t>）</a:t>
            </a:r>
            <a:r>
              <a:rPr lang="en-US" altLang="zh-CN" sz="1000" b="0" i="0" u="none" strike="noStrike" baseline="0" dirty="0">
                <a:latin typeface="微软雅黑" panose="020B0503020204020204" pitchFamily="34" charset="-122"/>
                <a:ea typeface="微软雅黑" panose="020B0503020204020204" pitchFamily="34" charset="-122"/>
              </a:rPr>
              <a:t>:3,129-135</a:t>
            </a:r>
          </a:p>
          <a:p>
            <a:pPr marL="228600" indent="-228600">
              <a:buFont typeface="+mj-lt"/>
              <a:buAutoNum type="arabicPeriod"/>
            </a:pPr>
            <a:r>
              <a:rPr lang="zh-CN" altLang="en-US" sz="1000" dirty="0">
                <a:latin typeface="微软雅黑" panose="020B0503020204020204" pitchFamily="34" charset="-122"/>
                <a:ea typeface="微软雅黑" panose="020B0503020204020204" pitchFamily="34" charset="-122"/>
              </a:rPr>
              <a:t>赵作涛，高兴华</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中重度特应性皮炎系统药物达标治疗专家指导建议</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中国皮肤性病学杂志</a:t>
            </a:r>
            <a:r>
              <a:rPr lang="en-US" altLang="zh-CN" sz="1000" dirty="0">
                <a:latin typeface="微软雅黑" panose="020B0503020204020204" pitchFamily="34" charset="-122"/>
                <a:ea typeface="微软雅黑" panose="020B0503020204020204" pitchFamily="34" charset="-122"/>
              </a:rPr>
              <a:t>.2022.6.17</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Simpson EL et al., 2020 [JADE MONO1]  </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Bieber T. et al., 2021 [JADE COMPARE]</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Shi VY, </a:t>
            </a:r>
            <a:r>
              <a:rPr lang="en-US" altLang="zh-CN" sz="1000" dirty="0" err="1">
                <a:latin typeface="微软雅黑" panose="020B0503020204020204" pitchFamily="34" charset="-122"/>
                <a:ea typeface="微软雅黑" panose="020B0503020204020204" pitchFamily="34" charset="-122"/>
              </a:rPr>
              <a:t>Bhutani</a:t>
            </a:r>
            <a:r>
              <a:rPr lang="en-US" altLang="zh-CN" sz="1000" dirty="0">
                <a:latin typeface="微软雅黑" panose="020B0503020204020204" pitchFamily="34" charset="-122"/>
                <a:ea typeface="微软雅黑" panose="020B0503020204020204" pitchFamily="34" charset="-122"/>
              </a:rPr>
              <a:t> T, </a:t>
            </a:r>
            <a:r>
              <a:rPr lang="en-US" altLang="zh-CN" sz="1000" dirty="0" err="1">
                <a:latin typeface="微软雅黑" panose="020B0503020204020204" pitchFamily="34" charset="-122"/>
                <a:ea typeface="微软雅黑" panose="020B0503020204020204" pitchFamily="34" charset="-122"/>
              </a:rPr>
              <a:t>Fonacier</a:t>
            </a:r>
            <a:r>
              <a:rPr lang="en-US" altLang="zh-CN" sz="1000" dirty="0">
                <a:latin typeface="微软雅黑" panose="020B0503020204020204" pitchFamily="34" charset="-122"/>
                <a:ea typeface="微软雅黑" panose="020B0503020204020204" pitchFamily="34" charset="-122"/>
              </a:rPr>
              <a:t> Let al. Phase 3 Efficacy and Safety of </a:t>
            </a:r>
            <a:r>
              <a:rPr lang="en-US" altLang="zh-CN" sz="1000" dirty="0" err="1">
                <a:latin typeface="微软雅黑" panose="020B0503020204020204" pitchFamily="34" charset="-122"/>
                <a:ea typeface="微软雅黑" panose="020B0503020204020204" pitchFamily="34" charset="-122"/>
              </a:rPr>
              <a:t>Abrocitinib</a:t>
            </a:r>
            <a:r>
              <a:rPr lang="en-US" altLang="zh-CN" sz="1000" dirty="0">
                <a:latin typeface="微软雅黑" panose="020B0503020204020204" pitchFamily="34" charset="-122"/>
                <a:ea typeface="微软雅黑" panose="020B0503020204020204" pitchFamily="34" charset="-122"/>
              </a:rPr>
              <a:t> in Adults with Moderate-to-Severe Atopic Dermatitis After Switching from Dupilumab (JADE EXTEND). J Am </a:t>
            </a:r>
            <a:r>
              <a:rPr lang="en-US" altLang="zh-CN" sz="1000" dirty="0" err="1">
                <a:latin typeface="微软雅黑" panose="020B0503020204020204" pitchFamily="34" charset="-122"/>
                <a:ea typeface="微软雅黑" panose="020B0503020204020204" pitchFamily="34" charset="-122"/>
              </a:rPr>
              <a:t>Acad</a:t>
            </a:r>
            <a:r>
              <a:rPr lang="en-US" altLang="zh-CN" sz="1000" dirty="0">
                <a:latin typeface="微软雅黑" panose="020B0503020204020204" pitchFamily="34" charset="-122"/>
                <a:ea typeface="微软雅黑" panose="020B0503020204020204" pitchFamily="34" charset="-122"/>
              </a:rPr>
              <a:t> Dermatol. 2022 Apr 16:S0190-9622(22)00608-9</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Simpson EL, Silverberg JI, </a:t>
            </a:r>
            <a:r>
              <a:rPr lang="en-US" altLang="zh-CN" sz="1000" dirty="0" err="1">
                <a:latin typeface="微软雅黑" panose="020B0503020204020204" pitchFamily="34" charset="-122"/>
                <a:ea typeface="微软雅黑" panose="020B0503020204020204" pitchFamily="34" charset="-122"/>
              </a:rPr>
              <a:t>Nosbaum</a:t>
            </a:r>
            <a:r>
              <a:rPr lang="en-US" altLang="zh-CN" sz="1000" dirty="0">
                <a:latin typeface="微软雅黑" panose="020B0503020204020204" pitchFamily="34" charset="-122"/>
                <a:ea typeface="微软雅黑" panose="020B0503020204020204" pitchFamily="34" charset="-122"/>
              </a:rPr>
              <a:t> </a:t>
            </a:r>
            <a:r>
              <a:rPr lang="en-US" altLang="zh-CN" sz="1000" dirty="0" err="1">
                <a:latin typeface="微软雅黑" panose="020B0503020204020204" pitchFamily="34" charset="-122"/>
                <a:ea typeface="微软雅黑" panose="020B0503020204020204" pitchFamily="34" charset="-122"/>
              </a:rPr>
              <a:t>A,et</a:t>
            </a:r>
            <a:r>
              <a:rPr lang="en-US" altLang="zh-CN" sz="1000" dirty="0">
                <a:latin typeface="微软雅黑" panose="020B0503020204020204" pitchFamily="34" charset="-122"/>
                <a:ea typeface="微软雅黑" panose="020B0503020204020204" pitchFamily="34" charset="-122"/>
              </a:rPr>
              <a:t> al. Integrated Safety Analysis of </a:t>
            </a:r>
            <a:r>
              <a:rPr lang="en-US" altLang="zh-CN" sz="1000" dirty="0" err="1">
                <a:latin typeface="微软雅黑" panose="020B0503020204020204" pitchFamily="34" charset="-122"/>
                <a:ea typeface="微软雅黑" panose="020B0503020204020204" pitchFamily="34" charset="-122"/>
              </a:rPr>
              <a:t>Abrocitinib</a:t>
            </a:r>
            <a:r>
              <a:rPr lang="en-US" altLang="zh-CN" sz="1000" dirty="0">
                <a:latin typeface="微软雅黑" panose="020B0503020204020204" pitchFamily="34" charset="-122"/>
                <a:ea typeface="微软雅黑" panose="020B0503020204020204" pitchFamily="34" charset="-122"/>
              </a:rPr>
              <a:t> for the Treatment of Moderate-to-Severe Atopic Dermatitis From the Phase II and Phase III Clinical Trial Program. Am J Clin Dermatol. 2021 Sep;22(5):693-707.</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Chia-Yu Chu, </a:t>
            </a:r>
            <a:r>
              <a:rPr lang="en-US" altLang="zh-CN" sz="1000" dirty="0" err="1">
                <a:latin typeface="微软雅黑" panose="020B0503020204020204" pitchFamily="34" charset="-122"/>
                <a:ea typeface="微软雅黑" panose="020B0503020204020204" pitchFamily="34" charset="-122"/>
              </a:rPr>
              <a:t>Zhirong</a:t>
            </a:r>
            <a:r>
              <a:rPr lang="en-US" altLang="zh-CN" sz="1000" dirty="0">
                <a:latin typeface="微软雅黑" panose="020B0503020204020204" pitchFamily="34" charset="-122"/>
                <a:ea typeface="微软雅黑" panose="020B0503020204020204" pitchFamily="34" charset="-122"/>
              </a:rPr>
              <a:t> Yao et al. Integrated Safety Analysis of </a:t>
            </a:r>
            <a:r>
              <a:rPr lang="en-US" altLang="zh-CN" sz="1000" dirty="0" err="1">
                <a:latin typeface="微软雅黑" panose="020B0503020204020204" pitchFamily="34" charset="-122"/>
                <a:ea typeface="微软雅黑" panose="020B0503020204020204" pitchFamily="34" charset="-122"/>
              </a:rPr>
              <a:t>Abrocitinib</a:t>
            </a:r>
            <a:r>
              <a:rPr lang="en-US" altLang="zh-CN" sz="1000" dirty="0">
                <a:latin typeface="微软雅黑" panose="020B0503020204020204" pitchFamily="34" charset="-122"/>
                <a:ea typeface="微软雅黑" panose="020B0503020204020204" pitchFamily="34" charset="-122"/>
              </a:rPr>
              <a:t> for the Treatment of Moderate-to-Severe Atopic Dermatitis in Asian Patients. Presented at the Taiwanese Association for Psoriasis and Skin Immunology (TAPSI) Annual Conference; June 25-26, 2022; Taiwan</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Bieber T, et al. N </a:t>
            </a:r>
            <a:r>
              <a:rPr lang="en-US" altLang="zh-CN" sz="1000" dirty="0" err="1">
                <a:latin typeface="微软雅黑" panose="020B0503020204020204" pitchFamily="34" charset="-122"/>
                <a:ea typeface="微软雅黑" panose="020B0503020204020204" pitchFamily="34" charset="-122"/>
              </a:rPr>
              <a:t>Engl</a:t>
            </a:r>
            <a:r>
              <a:rPr lang="en-US" altLang="zh-CN" sz="1000" dirty="0">
                <a:latin typeface="微软雅黑" panose="020B0503020204020204" pitchFamily="34" charset="-122"/>
                <a:ea typeface="微软雅黑" panose="020B0503020204020204" pitchFamily="34" charset="-122"/>
              </a:rPr>
              <a:t> J Med 2021;384:1101-12. </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Clark, J. D., Flanagan, M. E., &amp; </a:t>
            </a:r>
            <a:r>
              <a:rPr lang="en-US" altLang="zh-CN" sz="1000" dirty="0" err="1">
                <a:latin typeface="微软雅黑" panose="020B0503020204020204" pitchFamily="34" charset="-122"/>
                <a:ea typeface="微软雅黑" panose="020B0503020204020204" pitchFamily="34" charset="-122"/>
              </a:rPr>
              <a:t>Telliez</a:t>
            </a:r>
            <a:r>
              <a:rPr lang="en-US" altLang="zh-CN" sz="1000" dirty="0">
                <a:latin typeface="微软雅黑" panose="020B0503020204020204" pitchFamily="34" charset="-122"/>
                <a:ea typeface="微软雅黑" panose="020B0503020204020204" pitchFamily="34" charset="-122"/>
              </a:rPr>
              <a:t>, J. B. (2014). Discovery and development of Janus Kinase (JAK) inhibitors for inflammatory diseases: </a:t>
            </a:r>
            <a:r>
              <a:rPr lang="en-US" altLang="zh-CN" sz="1000" dirty="0" err="1">
                <a:latin typeface="微软雅黑" panose="020B0503020204020204" pitchFamily="34" charset="-122"/>
                <a:ea typeface="微软雅黑" panose="020B0503020204020204" pitchFamily="34" charset="-122"/>
              </a:rPr>
              <a:t>Miniperspective</a:t>
            </a:r>
            <a:r>
              <a:rPr lang="en-US" altLang="zh-CN" sz="1000" dirty="0">
                <a:latin typeface="微软雅黑" panose="020B0503020204020204" pitchFamily="34" charset="-122"/>
                <a:ea typeface="微软雅黑" panose="020B0503020204020204" pitchFamily="34" charset="-122"/>
              </a:rPr>
              <a:t>. Journal of medicinal chemistry, 57(12), 5023-5038.</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O'Sullivan, L. A., </a:t>
            </a:r>
            <a:r>
              <a:rPr lang="en-US" altLang="zh-CN" sz="1000" dirty="0" err="1">
                <a:latin typeface="微软雅黑" panose="020B0503020204020204" pitchFamily="34" charset="-122"/>
                <a:ea typeface="微软雅黑" panose="020B0503020204020204" pitchFamily="34" charset="-122"/>
              </a:rPr>
              <a:t>Liongue</a:t>
            </a:r>
            <a:r>
              <a:rPr lang="en-US" altLang="zh-CN" sz="1000" dirty="0">
                <a:latin typeface="微软雅黑" panose="020B0503020204020204" pitchFamily="34" charset="-122"/>
                <a:ea typeface="微软雅黑" panose="020B0503020204020204" pitchFamily="34" charset="-122"/>
              </a:rPr>
              <a:t>, C., Lewis, R. S., Stephenson, S. E., &amp; Ward, A. C. (2007). Cytokine receptor signaling through the Jak–Stat–Socs pathway in disease. Molecular immunology, 44(10), 2497-2506.</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JAK compound (inhibitors, antagonists)-ProbeChem.com. Accessed September 29, 2020</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Upadacitinib (ABT-494), ≥99%(HPLC), Selleck, JAK inhibitor. selleckchem.com. Accessed September 29, 2020</a:t>
            </a:r>
          </a:p>
          <a:p>
            <a:pPr marL="228600" indent="-228600">
              <a:buFont typeface="+mj-lt"/>
              <a:buAutoNum type="arabicPeriod"/>
            </a:pPr>
            <a:r>
              <a:rPr lang="zh-CN" altLang="en-US" sz="1000" dirty="0">
                <a:latin typeface="微软雅黑" panose="020B0503020204020204" pitchFamily="34" charset="-122"/>
                <a:ea typeface="微软雅黑" panose="020B0503020204020204" pitchFamily="34" charset="-122"/>
              </a:rPr>
              <a:t>阿布昔替尼片注册证</a:t>
            </a: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r>
              <a:rPr lang="zh-CN" altLang="en-US" sz="1000" dirty="0">
                <a:latin typeface="微软雅黑" panose="020B0503020204020204" pitchFamily="34" charset="-122"/>
                <a:ea typeface="微软雅黑" panose="020B0503020204020204" pitchFamily="34" charset="-122"/>
              </a:rPr>
              <a:t>中国药品审评中心网站</a:t>
            </a:r>
            <a:r>
              <a:rPr lang="en-US" altLang="zh-CN" sz="1000" dirty="0">
                <a:latin typeface="微软雅黑" panose="020B0503020204020204" pitchFamily="34" charset="-122"/>
                <a:ea typeface="微软雅黑" panose="020B0503020204020204" pitchFamily="34" charset="-122"/>
              </a:rPr>
              <a:t>NMPA https://www.cde.org.cn/main/xxgk/listpage/2f78f372d351c6851af7431c7710a731</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FDA Grants Priority Review and EMA Accepts Regulatory Submission for Pfizer’s </a:t>
            </a:r>
            <a:r>
              <a:rPr lang="en-US" altLang="zh-CN" sz="1000" dirty="0" err="1">
                <a:latin typeface="微软雅黑" panose="020B0503020204020204" pitchFamily="34" charset="-122"/>
                <a:ea typeface="微软雅黑" panose="020B0503020204020204" pitchFamily="34" charset="-122"/>
              </a:rPr>
              <a:t>Abrocitinib</a:t>
            </a:r>
            <a:r>
              <a:rPr lang="en-US" altLang="zh-CN" sz="1000" dirty="0">
                <a:latin typeface="微软雅黑" panose="020B0503020204020204" pitchFamily="34" charset="-122"/>
                <a:ea typeface="微软雅黑" panose="020B0503020204020204" pitchFamily="34" charset="-122"/>
              </a:rPr>
              <a:t>, an Oral Once-Daily JAK1 Inhibitor, for Patients 12 and Up with Moderate to Severe Atopic Dermatitis | Pfizer</a:t>
            </a:r>
          </a:p>
          <a:p>
            <a:pPr marL="228600" indent="-228600">
              <a:buFont typeface="+mj-lt"/>
              <a:buAutoNum type="arabicPeriod"/>
            </a:pPr>
            <a:r>
              <a:rPr lang="en-US" altLang="zh-CN" sz="1000" dirty="0">
                <a:latin typeface="微软雅黑" panose="020B0503020204020204" pitchFamily="34" charset="-122"/>
                <a:ea typeface="微软雅黑" panose="020B0503020204020204" pitchFamily="34" charset="-122"/>
              </a:rPr>
              <a:t>MHRA </a:t>
            </a:r>
            <a:r>
              <a:rPr lang="en-US" altLang="zh-CN" sz="1000" dirty="0" err="1">
                <a:latin typeface="微软雅黑" panose="020B0503020204020204" pitchFamily="34" charset="-122"/>
                <a:ea typeface="微软雅黑" panose="020B0503020204020204" pitchFamily="34" charset="-122"/>
              </a:rPr>
              <a:t>authorises</a:t>
            </a:r>
            <a:r>
              <a:rPr lang="en-US" altLang="zh-CN" sz="1000" dirty="0">
                <a:latin typeface="微软雅黑" panose="020B0503020204020204" pitchFamily="34" charset="-122"/>
                <a:ea typeface="微软雅黑" panose="020B0503020204020204" pitchFamily="34" charset="-122"/>
              </a:rPr>
              <a:t> </a:t>
            </a:r>
            <a:r>
              <a:rPr lang="en-US" altLang="zh-CN" sz="1000" dirty="0" err="1">
                <a:latin typeface="微软雅黑" panose="020B0503020204020204" pitchFamily="34" charset="-122"/>
                <a:ea typeface="微软雅黑" panose="020B0503020204020204" pitchFamily="34" charset="-122"/>
              </a:rPr>
              <a:t>abrocitinib</a:t>
            </a:r>
            <a:r>
              <a:rPr lang="en-US" altLang="zh-CN" sz="1000" dirty="0">
                <a:latin typeface="微软雅黑" panose="020B0503020204020204" pitchFamily="34" charset="-122"/>
                <a:ea typeface="微软雅黑" panose="020B0503020204020204" pitchFamily="34" charset="-122"/>
              </a:rPr>
              <a:t> for the treatment of atopic dermatitis. Retrieved 8 Feb 2022, DOI: </a:t>
            </a:r>
            <a:r>
              <a:rPr lang="en-US" altLang="zh-CN" sz="1000" dirty="0">
                <a:latin typeface="微软雅黑" panose="020B0503020204020204" pitchFamily="34" charset="-122"/>
                <a:ea typeface="微软雅黑" panose="020B0503020204020204" pitchFamily="34" charset="-122"/>
                <a:hlinkClick r:id="rId3"/>
              </a:rPr>
              <a:t>https://doi.org/10.1002/psb.0010046</a:t>
            </a: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r>
              <a:rPr lang="en-US" altLang="zh-CN" sz="1000" dirty="0" err="1">
                <a:latin typeface="微软雅黑" panose="020B0503020204020204" pitchFamily="34" charset="-122"/>
                <a:ea typeface="微软雅黑" panose="020B0503020204020204" pitchFamily="34" charset="-122"/>
              </a:rPr>
              <a:t>Paller</a:t>
            </a:r>
            <a:r>
              <a:rPr lang="en-US" altLang="zh-CN" sz="1000" dirty="0">
                <a:latin typeface="微软雅黑" panose="020B0503020204020204" pitchFamily="34" charset="-122"/>
                <a:ea typeface="微软雅黑" panose="020B0503020204020204" pitchFamily="34" charset="-122"/>
              </a:rPr>
              <a:t>, A. S., </a:t>
            </a:r>
            <a:r>
              <a:rPr lang="en-US" altLang="zh-CN" sz="1000" dirty="0" err="1">
                <a:latin typeface="微软雅黑" panose="020B0503020204020204" pitchFamily="34" charset="-122"/>
                <a:ea typeface="微软雅黑" panose="020B0503020204020204" pitchFamily="34" charset="-122"/>
              </a:rPr>
              <a:t>Kabashima</a:t>
            </a:r>
            <a:r>
              <a:rPr lang="en-US" altLang="zh-CN" sz="1000" dirty="0">
                <a:latin typeface="微软雅黑" panose="020B0503020204020204" pitchFamily="34" charset="-122"/>
                <a:ea typeface="微软雅黑" panose="020B0503020204020204" pitchFamily="34" charset="-122"/>
              </a:rPr>
              <a:t>, K., &amp; Bieber, T. (2017). Therapeutic pipeline for atopic dermatitis: end of the drought?. Journal of Allergy and Clinical Immunology, 140(3), 633-643</a:t>
            </a:r>
          </a:p>
          <a:p>
            <a:pPr marL="228600" indent="-228600">
              <a:buFont typeface="+mj-lt"/>
              <a:buAutoNum type="arabicPeriod"/>
            </a:pP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endParaRPr lang="en-US" altLang="zh-CN" sz="1000" dirty="0">
              <a:latin typeface="微软雅黑" panose="020B0503020204020204" pitchFamily="34" charset="-122"/>
              <a:ea typeface="微软雅黑" panose="020B0503020204020204" pitchFamily="34" charset="-122"/>
            </a:endParaRPr>
          </a:p>
          <a:p>
            <a:pPr marL="228600" indent="-228600">
              <a:buFont typeface="+mj-lt"/>
              <a:buAutoNum type="arabicPeriod"/>
            </a:pPr>
            <a:endParaRPr lang="zh-CN" altLang="en-US" sz="1000" dirty="0">
              <a:solidFill>
                <a:schemeClr val="tx1"/>
              </a:solidFill>
              <a:latin typeface="微软雅黑" panose="020B0503020204020204" pitchFamily="34" charset="-122"/>
              <a:ea typeface="微软雅黑" panose="020B0503020204020204" pitchFamily="34" charset="-122"/>
            </a:endParaRPr>
          </a:p>
          <a:p>
            <a:pPr marL="228600" indent="-228600">
              <a:buFont typeface="+mj-lt"/>
              <a:buAutoNum type="arabicPeriod"/>
            </a:pPr>
            <a:endParaRPr lang="en-US" altLang="zh-CN" sz="1000" b="0" i="0" dirty="0">
              <a:solidFill>
                <a:srgbClr val="222222"/>
              </a:solidFill>
              <a:effectLst/>
              <a:latin typeface="微软雅黑" panose="020B0503020204020204" pitchFamily="34" charset="-122"/>
              <a:ea typeface="微软雅黑" panose="020B0503020204020204" pitchFamily="34" charset="-122"/>
            </a:endParaRPr>
          </a:p>
          <a:p>
            <a:pPr marL="228600" indent="-228600">
              <a:buFont typeface="+mj-lt"/>
              <a:buAutoNum type="arabicPeriod"/>
            </a:pPr>
            <a:endParaRPr lang="zh-CN" altLang="en-US" sz="1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201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p:txBody>
          <a:bodyPr/>
          <a:lstStyle/>
          <a:p>
            <a:r>
              <a:rPr lang="zh-CN" altLang="en-US" sz="2400" b="1" dirty="0">
                <a:latin typeface="微软雅黑" panose="020B0503020204020204" pitchFamily="34" charset="-122"/>
                <a:ea typeface="微软雅黑" panose="020B0503020204020204" pitchFamily="34" charset="-122"/>
              </a:rPr>
              <a:t>目录</a:t>
            </a:r>
          </a:p>
        </p:txBody>
      </p:sp>
      <p:sp>
        <p:nvSpPr>
          <p:cNvPr id="7" name="文本框 6">
            <a:extLst>
              <a:ext uri="{FF2B5EF4-FFF2-40B4-BE49-F238E27FC236}">
                <a16:creationId xmlns:a16="http://schemas.microsoft.com/office/drawing/2014/main" id="{3F55A1B0-3DC1-4316-BBC3-3C90667596E0}"/>
              </a:ext>
            </a:extLst>
          </p:cNvPr>
          <p:cNvSpPr txBox="1"/>
          <p:nvPr/>
        </p:nvSpPr>
        <p:spPr bwMode="gray">
          <a:xfrm>
            <a:off x="2634671" y="287030"/>
            <a:ext cx="6361819" cy="523220"/>
          </a:xfrm>
          <a:prstGeom prst="rect">
            <a:avLst/>
          </a:prstGeom>
          <a:noFill/>
        </p:spPr>
        <p:txBody>
          <a:bodyPr wrap="square">
            <a:spAutoFit/>
          </a:bodyPr>
          <a:lstStyle/>
          <a:p>
            <a:pPr algn="ctr" defTabSz="914126"/>
            <a:r>
              <a:rPr lang="zh-CN" altLang="en-US" sz="2800" b="1" dirty="0">
                <a:solidFill>
                  <a:srgbClr val="0047BB"/>
                </a:solidFill>
                <a:latin typeface="微软雅黑" panose="020B0503020204020204" pitchFamily="34" charset="-122"/>
                <a:ea typeface="微软雅黑" panose="020B0503020204020204" pitchFamily="34" charset="-122"/>
              </a:rPr>
              <a:t>阿布昔替尼片（希必可</a:t>
            </a:r>
            <a:r>
              <a:rPr lang="en-US" altLang="zh-CN" sz="2800" b="1" baseline="30000" dirty="0">
                <a:solidFill>
                  <a:srgbClr val="0047BB"/>
                </a:solidFill>
                <a:latin typeface="微软雅黑" panose="020B0503020204020204" pitchFamily="34" charset="-122"/>
                <a:ea typeface="微软雅黑" panose="020B0503020204020204" pitchFamily="34" charset="-122"/>
              </a:rPr>
              <a:t>®</a:t>
            </a:r>
            <a:r>
              <a:rPr lang="en-US" altLang="zh-CN" sz="2800" b="1" dirty="0">
                <a:solidFill>
                  <a:srgbClr val="0047BB"/>
                </a:solidFill>
                <a:latin typeface="微软雅黑" panose="020B0503020204020204" pitchFamily="34" charset="-122"/>
                <a:ea typeface="微软雅黑" panose="020B0503020204020204" pitchFamily="34" charset="-122"/>
              </a:rPr>
              <a:t> </a:t>
            </a:r>
            <a:r>
              <a:rPr lang="zh-CN" altLang="en-US" sz="2800" b="1" dirty="0">
                <a:solidFill>
                  <a:srgbClr val="0047BB"/>
                </a:solidFill>
                <a:latin typeface="微软雅黑" panose="020B0503020204020204" pitchFamily="34" charset="-122"/>
                <a:ea typeface="微软雅黑" panose="020B0503020204020204" pitchFamily="34" charset="-122"/>
              </a:rPr>
              <a:t>）</a:t>
            </a:r>
          </a:p>
        </p:txBody>
      </p:sp>
      <p:graphicFrame>
        <p:nvGraphicFramePr>
          <p:cNvPr id="8" name="表格 7">
            <a:extLst>
              <a:ext uri="{FF2B5EF4-FFF2-40B4-BE49-F238E27FC236}">
                <a16:creationId xmlns:a16="http://schemas.microsoft.com/office/drawing/2014/main" id="{7AE5EED5-1D63-4116-BFF1-59F1BDA6C8F1}"/>
              </a:ext>
            </a:extLst>
          </p:cNvPr>
          <p:cNvGraphicFramePr>
            <a:graphicFrameLocks noGrp="1"/>
          </p:cNvGraphicFramePr>
          <p:nvPr>
            <p:extLst>
              <p:ext uri="{D42A27DB-BD31-4B8C-83A1-F6EECF244321}">
                <p14:modId xmlns:p14="http://schemas.microsoft.com/office/powerpoint/2010/main" val="4125096370"/>
              </p:ext>
            </p:extLst>
          </p:nvPr>
        </p:nvGraphicFramePr>
        <p:xfrm>
          <a:off x="501662" y="873252"/>
          <a:ext cx="11116498" cy="5605416"/>
        </p:xfrm>
        <a:graphic>
          <a:graphicData uri="http://schemas.openxmlformats.org/drawingml/2006/table">
            <a:tbl>
              <a:tblPr firstRow="1" bandRow="1">
                <a:tableStyleId>{2D5ABB26-0587-4C30-8999-92F81FD0307C}</a:tableStyleId>
              </a:tblPr>
              <a:tblGrid>
                <a:gridCol w="787806">
                  <a:extLst>
                    <a:ext uri="{9D8B030D-6E8A-4147-A177-3AD203B41FA5}">
                      <a16:colId xmlns:a16="http://schemas.microsoft.com/office/drawing/2014/main" val="3896338189"/>
                    </a:ext>
                  </a:extLst>
                </a:gridCol>
                <a:gridCol w="1219034">
                  <a:extLst>
                    <a:ext uri="{9D8B030D-6E8A-4147-A177-3AD203B41FA5}">
                      <a16:colId xmlns:a16="http://schemas.microsoft.com/office/drawing/2014/main" val="1270459557"/>
                    </a:ext>
                  </a:extLst>
                </a:gridCol>
                <a:gridCol w="9109658">
                  <a:extLst>
                    <a:ext uri="{9D8B030D-6E8A-4147-A177-3AD203B41FA5}">
                      <a16:colId xmlns:a16="http://schemas.microsoft.com/office/drawing/2014/main" val="3592717630"/>
                    </a:ext>
                  </a:extLst>
                </a:gridCol>
              </a:tblGrid>
              <a:tr h="566146">
                <a:tc>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药品基本信息 </a:t>
                      </a:r>
                    </a:p>
                  </a:txBody>
                  <a:tcPr anchor="ctr">
                    <a:cell3D prstMaterial="dkEdge">
                      <a:bevel prst="cross"/>
                      <a:lightRig rig="flood" dir="t"/>
                    </a:cell3D>
                    <a:solidFill>
                      <a:schemeClr val="accent2">
                        <a:lumMod val="20000"/>
                        <a:lumOff val="80000"/>
                      </a:schemeClr>
                    </a:solidFill>
                  </a:tcPr>
                </a:tc>
                <a:tc gridSpan="2">
                  <a:txBody>
                    <a:bodyPr/>
                    <a:lstStyle/>
                    <a:p>
                      <a:pPr marL="342900" indent="-342900">
                        <a:lnSpc>
                          <a:spcPct val="100000"/>
                        </a:lnSpc>
                        <a:spcBef>
                          <a:spcPts val="600"/>
                        </a:spcBef>
                        <a:spcAft>
                          <a:spcPts val="0"/>
                        </a:spcAft>
                        <a:buClr>
                          <a:schemeClr val="tx1"/>
                        </a:buClr>
                        <a:buSzPct val="90000"/>
                        <a:buFont typeface="Arial" panose="020B0604020202020204" pitchFamily="34" charset="0"/>
                        <a:buChar char="•"/>
                      </a:pPr>
                      <a:r>
                        <a:rPr lang="en-US" altLang="zh-CN" sz="1400" b="1" kern="1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1</a:t>
                      </a:r>
                      <a:r>
                        <a:rPr lang="zh-CN" altLang="en-US" sz="1400" b="1" kern="1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类新药</a:t>
                      </a:r>
                      <a:r>
                        <a:rPr lang="zh-CN" altLang="en-US" sz="1200" b="0" kern="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，中国参与</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全球多中心临床试验</a:t>
                      </a:r>
                      <a:r>
                        <a:rPr lang="zh-CN" altLang="en-US" sz="1200" b="0" kern="1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专利</a:t>
                      </a: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有效期至</a:t>
                      </a:r>
                      <a:r>
                        <a:rPr lang="en-US" altLang="zh-CN" sz="1400" b="1" kern="1200" dirty="0">
                          <a:solidFill>
                            <a:srgbClr val="C00000"/>
                          </a:solidFill>
                          <a:effectLst/>
                          <a:latin typeface="微软雅黑" panose="020B0503020204020204" pitchFamily="34" charset="-122"/>
                          <a:ea typeface="微软雅黑" panose="020B0503020204020204" pitchFamily="34" charset="-122"/>
                          <a:cs typeface="+mn-cs"/>
                        </a:rPr>
                        <a:t>2034</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年</a:t>
                      </a:r>
                      <a:r>
                        <a:rPr lang="zh-CN" altLang="en-US" sz="1200" b="0" kern="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400" b="1" kern="1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口服靶向</a:t>
                      </a:r>
                      <a:r>
                        <a:rPr lang="zh-CN" altLang="en-US" sz="1200" b="0" kern="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rPr>
                        <a:t>治疗中重度特应性皮炎。</a:t>
                      </a:r>
                      <a:endParaRPr lang="en-US" altLang="zh-CN" sz="1200" b="0" kern="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endParaRPr>
                    </a:p>
                    <a:p>
                      <a:pPr marL="342900" indent="-342900">
                        <a:lnSpc>
                          <a:spcPct val="100000"/>
                        </a:lnSpc>
                        <a:spcBef>
                          <a:spcPts val="600"/>
                        </a:spcBef>
                        <a:spcAft>
                          <a:spcPts val="0"/>
                        </a:spcAft>
                        <a:buFont typeface="Arial" panose="020B0604020202020204" pitchFamily="34" charset="0"/>
                        <a:buChar char="•"/>
                      </a:pPr>
                      <a:r>
                        <a:rPr lang="zh-CN" altLang="en-US" sz="1200" b="1" kern="1200" dirty="0">
                          <a:solidFill>
                            <a:schemeClr val="tx1"/>
                          </a:solidFill>
                          <a:effectLst/>
                          <a:latin typeface="微软雅黑" panose="020B0503020204020204" pitchFamily="34" charset="-122"/>
                          <a:ea typeface="微软雅黑" panose="020B0503020204020204" pitchFamily="34" charset="-122"/>
                          <a:cs typeface="+mn-cs"/>
                        </a:rPr>
                        <a:t>说明书推荐剂量</a:t>
                      </a:r>
                      <a:r>
                        <a:rPr lang="en-US" altLang="zh-CN" sz="1400" b="1" kern="1200" dirty="0">
                          <a:solidFill>
                            <a:srgbClr val="C00000"/>
                          </a:solidFill>
                          <a:effectLst/>
                          <a:latin typeface="微软雅黑" panose="020B0503020204020204" pitchFamily="34" charset="-122"/>
                          <a:ea typeface="微软雅黑" panose="020B0503020204020204" pitchFamily="34" charset="-122"/>
                          <a:cs typeface="+mn-cs"/>
                        </a:rPr>
                        <a:t>100mg</a:t>
                      </a:r>
                      <a:r>
                        <a:rPr lang="zh-CN" altLang="en-US" sz="1200" b="0" kern="120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a:t>
                      </a:r>
                      <a:r>
                        <a:rPr lang="zh-CN" altLang="en-US" sz="1200" b="1" kern="1200" dirty="0">
                          <a:solidFill>
                            <a:schemeClr val="tx1"/>
                          </a:solidFill>
                          <a:effectLst/>
                          <a:latin typeface="微软雅黑" panose="020B0503020204020204" pitchFamily="34" charset="-122"/>
                          <a:ea typeface="微软雅黑" panose="020B0503020204020204" pitchFamily="34" charset="-122"/>
                          <a:cs typeface="+mn-cs"/>
                        </a:rPr>
                        <a:t>建议参照药品：</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度普利尤单抗注射液。</a:t>
                      </a:r>
                      <a:endParaRPr lang="en-US" altLang="zh-CN" sz="1400" b="1" kern="1200" dirty="0">
                        <a:solidFill>
                          <a:srgbClr val="C00000"/>
                        </a:solidFill>
                        <a:effectLst/>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hMerge="1">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300" b="0" dirty="0">
                          <a:solidFill>
                            <a:schemeClr val="tx1"/>
                          </a:solidFill>
                          <a:latin typeface="微软雅黑" panose="020B0503020204020204" pitchFamily="34" charset="-122"/>
                          <a:ea typeface="微软雅黑" panose="020B0503020204020204" pitchFamily="34" charset="-122"/>
                        </a:rPr>
                        <a:t>奈玛特韦片</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利托那韦片 </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下称</a:t>
                      </a:r>
                      <a:r>
                        <a:rPr lang="en-US" altLang="zh-CN" sz="1300" b="0" dirty="0" err="1">
                          <a:solidFill>
                            <a:schemeClr val="tx1"/>
                          </a:solidFill>
                          <a:latin typeface="微软雅黑" panose="020B0503020204020204" pitchFamily="34" charset="-122"/>
                          <a:ea typeface="微软雅黑" panose="020B0503020204020204" pitchFamily="34" charset="-122"/>
                        </a:rPr>
                        <a:t>Paxlovid</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 </a:t>
                      </a:r>
                      <a:r>
                        <a:rPr lang="zh-CN" altLang="zh-CN" sz="1300" b="0" dirty="0">
                          <a:solidFill>
                            <a:schemeClr val="tx1"/>
                          </a:solidFill>
                          <a:latin typeface="微软雅黑" panose="020B0503020204020204" pitchFamily="34" charset="-122"/>
                          <a:ea typeface="微软雅黑" panose="020B0503020204020204" pitchFamily="34" charset="-122"/>
                        </a:rPr>
                        <a:t>用于</a:t>
                      </a:r>
                      <a:r>
                        <a:rPr lang="zh-CN" altLang="zh-CN" sz="1300" b="1" dirty="0">
                          <a:solidFill>
                            <a:schemeClr val="tx1"/>
                          </a:solidFill>
                          <a:latin typeface="微软雅黑" panose="020B0503020204020204" pitchFamily="34" charset="-122"/>
                          <a:ea typeface="微软雅黑" panose="020B0503020204020204" pitchFamily="34" charset="-122"/>
                        </a:rPr>
                        <a:t>治疗成人伴有进展为重症高风险因素的轻至中度新型冠状病毒肺炎（</a:t>
                      </a:r>
                      <a:r>
                        <a:rPr lang="zh-CN" altLang="en-US" sz="1300" b="1" dirty="0">
                          <a:solidFill>
                            <a:schemeClr val="tx1"/>
                          </a:solidFill>
                          <a:latin typeface="微软雅黑" panose="020B0503020204020204" pitchFamily="34" charset="-122"/>
                          <a:ea typeface="微软雅黑" panose="020B0503020204020204" pitchFamily="34" charset="-122"/>
                        </a:rPr>
                        <a:t>简称“新冠”</a:t>
                      </a:r>
                      <a:r>
                        <a:rPr lang="zh-CN" altLang="zh-CN" sz="1300" b="1" dirty="0">
                          <a:solidFill>
                            <a:schemeClr val="tx1"/>
                          </a:solidFill>
                          <a:latin typeface="微软雅黑" panose="020B0503020204020204" pitchFamily="34" charset="-122"/>
                          <a:ea typeface="微软雅黑" panose="020B0503020204020204" pitchFamily="34" charset="-122"/>
                        </a:rPr>
                        <a:t>）患者</a:t>
                      </a:r>
                      <a:r>
                        <a:rPr lang="zh-CN" altLang="en-US" sz="1300" b="0" dirty="0">
                          <a:solidFill>
                            <a:schemeClr val="tx1"/>
                          </a:solidFill>
                          <a:latin typeface="微软雅黑" panose="020B0503020204020204" pitchFamily="34" charset="-122"/>
                          <a:ea typeface="微软雅黑" panose="020B0503020204020204" pitchFamily="34" charset="-122"/>
                        </a:rPr>
                        <a:t>。</a:t>
                      </a:r>
                      <a:endParaRPr lang="en-US" altLang="zh-CN" sz="13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4265022880"/>
                  </a:ext>
                </a:extLst>
              </a:tr>
              <a:tr h="380718">
                <a:tc rowSpan="3">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有效性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lang="zh-CN" altLang="en-US" sz="1050" b="0" dirty="0">
                          <a:solidFill>
                            <a:schemeClr val="accent1"/>
                          </a:solidFill>
                          <a:latin typeface="微软雅黑" panose="020B0503020204020204" pitchFamily="34" charset="-122"/>
                          <a:ea typeface="微软雅黑" panose="020B0503020204020204" pitchFamily="34" charset="-122"/>
                        </a:rPr>
                        <a:t>疗效指标改善</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indent="0" algn="l">
                        <a:lnSpc>
                          <a:spcPct val="100000"/>
                        </a:lnSpc>
                        <a:spcBef>
                          <a:spcPts val="800"/>
                        </a:spcBef>
                        <a:buFontTx/>
                        <a:buNone/>
                      </a:pPr>
                      <a:r>
                        <a:rPr lang="en-US" altLang="zh-CN" sz="1400" b="1" kern="1200" dirty="0">
                          <a:solidFill>
                            <a:srgbClr val="C00000"/>
                          </a:solidFill>
                          <a:effectLst/>
                          <a:latin typeface="微软雅黑" panose="020B0503020204020204" pitchFamily="34" charset="-122"/>
                          <a:ea typeface="微软雅黑" panose="020B0503020204020204" pitchFamily="34" charset="-122"/>
                          <a:cs typeface="+mn-cs"/>
                        </a:rPr>
                        <a:t>1</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小时</a:t>
                      </a:r>
                      <a:r>
                        <a:rPr lang="zh-CN" altLang="en-US" sz="1200" b="0" kern="0" dirty="0">
                          <a:latin typeface="微软雅黑" panose="020B0503020204020204" pitchFamily="34" charset="-122"/>
                          <a:ea typeface="微软雅黑" panose="020B0503020204020204" pitchFamily="34" charset="-122"/>
                          <a:cs typeface="阿里巴巴普惠体 R" panose="00020600040101010101" pitchFamily="18" charset="-122"/>
                        </a:rPr>
                        <a:t>快速达峰</a:t>
                      </a:r>
                      <a:r>
                        <a:rPr lang="en-US" altLang="zh-CN" sz="1200" b="0" kern="0" dirty="0">
                          <a:latin typeface="微软雅黑" panose="020B0503020204020204" pitchFamily="34" charset="-122"/>
                          <a:ea typeface="微软雅黑" panose="020B0503020204020204" pitchFamily="34" charset="-122"/>
                          <a:cs typeface="阿里巴巴普惠体 R" panose="00020600040101010101" pitchFamily="18" charset="-122"/>
                        </a:rPr>
                        <a:t>(vs </a:t>
                      </a:r>
                      <a:r>
                        <a:rPr lang="zh-CN" altLang="en-US" sz="1200" b="0" kern="0" dirty="0">
                          <a:latin typeface="微软雅黑" panose="020B0503020204020204" pitchFamily="34" charset="-122"/>
                          <a:ea typeface="微软雅黑" panose="020B0503020204020204" pitchFamily="34" charset="-122"/>
                          <a:cs typeface="阿里巴巴普惠体 R" panose="00020600040101010101" pitchFamily="18" charset="-122"/>
                        </a:rPr>
                        <a:t>度普利尤单抗 </a:t>
                      </a:r>
                      <a:r>
                        <a:rPr lang="en-US" altLang="zh-CN" sz="1200" b="0" kern="0" dirty="0">
                          <a:latin typeface="微软雅黑" panose="020B0503020204020204" pitchFamily="34" charset="-122"/>
                          <a:ea typeface="微软雅黑" panose="020B0503020204020204" pitchFamily="34" charset="-122"/>
                          <a:cs typeface="阿里巴巴普惠体 R" panose="00020600040101010101" pitchFamily="18" charset="-122"/>
                        </a:rPr>
                        <a:t>3-7</a:t>
                      </a:r>
                      <a:r>
                        <a:rPr lang="zh-CN" altLang="en-US" sz="1200" b="0" kern="0" dirty="0">
                          <a:latin typeface="微软雅黑" panose="020B0503020204020204" pitchFamily="34" charset="-122"/>
                          <a:ea typeface="微软雅黑" panose="020B0503020204020204" pitchFamily="34" charset="-122"/>
                          <a:cs typeface="阿里巴巴普惠体 R" panose="00020600040101010101" pitchFamily="18" charset="-122"/>
                        </a:rPr>
                        <a:t>天</a:t>
                      </a:r>
                      <a:r>
                        <a:rPr lang="en-US" altLang="zh-CN" sz="1200" b="0" kern="0" dirty="0">
                          <a:latin typeface="微软雅黑" panose="020B0503020204020204" pitchFamily="34" charset="-122"/>
                          <a:ea typeface="微软雅黑" panose="020B0503020204020204" pitchFamily="34" charset="-122"/>
                          <a:cs typeface="阿里巴巴普惠体 R" panose="00020600040101010101" pitchFamily="18" charset="-122"/>
                        </a:rPr>
                        <a:t>)</a:t>
                      </a:r>
                      <a:r>
                        <a:rPr lang="zh-CN" altLang="en-US" sz="1200" b="0" kern="0" dirty="0">
                          <a:latin typeface="微软雅黑" panose="020B0503020204020204" pitchFamily="34" charset="-122"/>
                          <a:ea typeface="微软雅黑" panose="020B0503020204020204" pitchFamily="34" charset="-122"/>
                          <a:cs typeface="阿里巴巴普惠体 R" panose="00020600040101010101" pitchFamily="18" charset="-122"/>
                        </a:rPr>
                        <a:t>，</a:t>
                      </a:r>
                      <a:r>
                        <a:rPr lang="en-US" altLang="zh-CN" sz="1400" b="1" kern="1200" dirty="0">
                          <a:solidFill>
                            <a:srgbClr val="C00000"/>
                          </a:solidFill>
                          <a:effectLst/>
                          <a:latin typeface="微软雅黑" panose="020B0503020204020204" pitchFamily="34" charset="-122"/>
                          <a:ea typeface="微软雅黑" panose="020B0503020204020204" pitchFamily="34" charset="-122"/>
                          <a:cs typeface="+mn-cs"/>
                        </a:rPr>
                        <a:t>1</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天内</a:t>
                      </a:r>
                      <a:r>
                        <a:rPr lang="zh-CN" altLang="en-US" sz="1200" b="0" kern="0" dirty="0">
                          <a:latin typeface="微软雅黑" panose="020B0503020204020204" pitchFamily="34" charset="-122"/>
                          <a:ea typeface="微软雅黑" panose="020B0503020204020204" pitchFamily="34" charset="-122"/>
                          <a:cs typeface="阿里巴巴普惠体 R" panose="00020600040101010101" pitchFamily="18" charset="-122"/>
                        </a:rPr>
                        <a:t>显著缓解瘙痒</a:t>
                      </a:r>
                      <a:r>
                        <a:rPr lang="zh-CN" altLang="en-US" sz="1200" b="1" kern="0" dirty="0">
                          <a:latin typeface="微软雅黑" panose="020B0503020204020204" pitchFamily="34" charset="-122"/>
                          <a:ea typeface="微软雅黑" panose="020B0503020204020204" pitchFamily="34" charset="-122"/>
                          <a:cs typeface="阿里巴巴普惠体 R" panose="00020600040101010101" pitchFamily="18" charset="-122"/>
                        </a:rPr>
                        <a:t>。</a:t>
                      </a:r>
                      <a:r>
                        <a:rPr lang="zh-CN" altLang="en-US" sz="1200" b="0" kern="0" dirty="0">
                          <a:latin typeface="微软雅黑" panose="020B0503020204020204" pitchFamily="34" charset="-122"/>
                          <a:ea typeface="微软雅黑" panose="020B0503020204020204" pitchFamily="34" charset="-122"/>
                          <a:cs typeface="阿里巴巴普惠体 R" panose="00020600040101010101" pitchFamily="18" charset="-122"/>
                        </a:rPr>
                        <a:t>对度普利尤单抗</a:t>
                      </a:r>
                      <a:r>
                        <a:rPr lang="zh-CN" altLang="en-US" sz="1200" b="1" kern="0" dirty="0">
                          <a:latin typeface="微软雅黑" panose="020B0503020204020204" pitchFamily="34" charset="-122"/>
                          <a:ea typeface="微软雅黑" panose="020B0503020204020204" pitchFamily="34" charset="-122"/>
                          <a:cs typeface="阿里巴巴普惠体 R" panose="00020600040101010101" pitchFamily="18" charset="-122"/>
                        </a:rPr>
                        <a:t>不应答的患者，仍可改善患者的皮损和瘙痒 。</a:t>
                      </a:r>
                    </a:p>
                  </a:txBody>
                  <a:tcPr anchor="ctr">
                    <a:cell3D prstMaterial="dkEdge">
                      <a:bevel prst="coolSlant"/>
                      <a:lightRig rig="flood" dir="t"/>
                    </a:cell3D>
                  </a:tcPr>
                </a:tc>
                <a:extLst>
                  <a:ext uri="{0D108BD9-81ED-4DB2-BD59-A6C34878D82A}">
                    <a16:rowId xmlns:a16="http://schemas.microsoft.com/office/drawing/2014/main" val="3326298906"/>
                  </a:ext>
                </a:extLst>
              </a:tr>
              <a:tr h="380718">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2"/>
                        <a:tabLst/>
                        <a:defRPr/>
                      </a:pPr>
                      <a:r>
                        <a:rPr lang="zh-CN" altLang="en-US" sz="1050" b="0" dirty="0">
                          <a:solidFill>
                            <a:schemeClr val="accent1"/>
                          </a:solidFill>
                          <a:latin typeface="微软雅黑" panose="020B0503020204020204" pitchFamily="34" charset="-122"/>
                          <a:ea typeface="微软雅黑" panose="020B0503020204020204" pitchFamily="34" charset="-122"/>
                        </a:rPr>
                        <a:t>临床疗效证据</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indent="0">
                        <a:lnSpc>
                          <a:spcPct val="100000"/>
                        </a:lnSpc>
                        <a:spcBef>
                          <a:spcPts val="600"/>
                        </a:spcBef>
                        <a:spcAft>
                          <a:spcPts val="0"/>
                        </a:spcAft>
                        <a:buFont typeface="Arial" panose="020B0604020202020204" pitchFamily="34" charset="0"/>
                        <a:buNone/>
                      </a:pPr>
                      <a:r>
                        <a:rPr lang="zh-CN" altLang="en-US" sz="1200" b="1" kern="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强效缓解</a:t>
                      </a:r>
                      <a:r>
                        <a:rPr lang="zh-CN" altLang="en-US" sz="1200" b="0" kern="120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瘙痒和皮损，瘙痒缓解和皮损改善</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sym typeface="Calibri" panose="020F0502020204030204" pitchFamily="34" charset="0"/>
                        </a:rPr>
                        <a:t>应答率数值高于度普利尤单抗</a:t>
                      </a:r>
                      <a:r>
                        <a:rPr lang="zh-CN" altLang="en-US" sz="1200" b="0"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lang="en-US" altLang="zh-CN" sz="1200" b="0" kern="1200" baseline="3000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txBody>
                  <a:tcPr anchor="ctr">
                    <a:cell3D prstMaterial="dkEdge">
                      <a:bevel prst="coolSlant"/>
                      <a:lightRig rig="flood" dir="t"/>
                    </a:cell3D>
                  </a:tcPr>
                </a:tc>
                <a:extLst>
                  <a:ext uri="{0D108BD9-81ED-4DB2-BD59-A6C34878D82A}">
                    <a16:rowId xmlns:a16="http://schemas.microsoft.com/office/drawing/2014/main" val="2227486270"/>
                  </a:ext>
                </a:extLst>
              </a:tr>
              <a:tr h="380718">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3"/>
                        <a:tabLst/>
                        <a:defRPr/>
                      </a:pPr>
                      <a:r>
                        <a:rPr lang="zh-CN" altLang="en-US" sz="1050" b="0" dirty="0">
                          <a:solidFill>
                            <a:schemeClr val="accent1"/>
                          </a:solidFill>
                          <a:latin typeface="微软雅黑" panose="020B0503020204020204" pitchFamily="34" charset="-122"/>
                          <a:ea typeface="微软雅黑" panose="020B0503020204020204" pitchFamily="34" charset="-122"/>
                        </a:rPr>
                        <a:t>指南推荐情况</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sym typeface="Calibri" panose="020F0502020204030204" pitchFamily="34" charset="0"/>
                        </a:rPr>
                        <a:t>多项</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国内外指南</a:t>
                      </a:r>
                      <a:r>
                        <a:rPr lang="zh-CN" altLang="en-US" sz="1200" b="0" kern="0" dirty="0">
                          <a:solidFill>
                            <a:schemeClr val="tx1"/>
                          </a:solidFill>
                          <a:latin typeface="微软雅黑" panose="020B0503020204020204" pitchFamily="34" charset="-122"/>
                          <a:ea typeface="微软雅黑" panose="020B0503020204020204" pitchFamily="34" charset="-122"/>
                        </a:rPr>
                        <a:t>共识一致</a:t>
                      </a:r>
                      <a:r>
                        <a:rPr lang="zh-CN" altLang="en-US" sz="1200" b="0" kern="0" dirty="0">
                          <a:solidFill>
                            <a:schemeClr val="tx1"/>
                          </a:solidFill>
                          <a:latin typeface="微软雅黑" panose="020B0503020204020204" pitchFamily="34" charset="-122"/>
                          <a:ea typeface="微软雅黑" panose="020B0503020204020204" pitchFamily="34" charset="-122"/>
                          <a:cs typeface="+mn-cs"/>
                        </a:rPr>
                        <a:t>推荐</a:t>
                      </a:r>
                      <a:r>
                        <a:rPr lang="en-US" altLang="zh-CN" sz="1200" b="0" kern="0" dirty="0">
                          <a:solidFill>
                            <a:schemeClr val="tx1"/>
                          </a:solidFill>
                          <a:latin typeface="微软雅黑" panose="020B0503020204020204" pitchFamily="34" charset="-122"/>
                          <a:ea typeface="微软雅黑" panose="020B0503020204020204" pitchFamily="34" charset="-122"/>
                        </a:rPr>
                        <a:t>JAK</a:t>
                      </a:r>
                      <a:r>
                        <a:rPr lang="zh-CN" altLang="en-US" sz="1200" b="0" kern="0" dirty="0">
                          <a:solidFill>
                            <a:schemeClr val="tx1"/>
                          </a:solidFill>
                          <a:latin typeface="微软雅黑" panose="020B0503020204020204" pitchFamily="34" charset="-122"/>
                          <a:ea typeface="微软雅黑" panose="020B0503020204020204" pitchFamily="34" charset="-122"/>
                        </a:rPr>
                        <a:t>抑制剂，且多项指南明确提及阿布昔替尼片</a:t>
                      </a:r>
                      <a:r>
                        <a:rPr lang="zh-CN" altLang="en-US" sz="1200" b="0"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lang="en-US" altLang="zh-CN" sz="1200" b="0" kern="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endParaRPr>
                    </a:p>
                  </a:txBody>
                  <a:tcPr anchor="ctr">
                    <a:cell3D prstMaterial="dkEdge">
                      <a:bevel prst="coolSlant"/>
                      <a:lightRig rig="flood" dir="t"/>
                    </a:cell3D>
                  </a:tcPr>
                </a:tc>
                <a:extLst>
                  <a:ext uri="{0D108BD9-81ED-4DB2-BD59-A6C34878D82A}">
                    <a16:rowId xmlns:a16="http://schemas.microsoft.com/office/drawing/2014/main" val="3416260988"/>
                  </a:ext>
                </a:extLst>
              </a:tr>
              <a:tr h="380718">
                <a:tc rowSpan="2">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安全性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4"/>
                        <a:tabLst/>
                        <a:defRPr/>
                      </a:pPr>
                      <a:r>
                        <a:rPr lang="zh-CN" altLang="en-US" sz="1050" b="0" dirty="0">
                          <a:solidFill>
                            <a:schemeClr val="accent1"/>
                          </a:solidFill>
                          <a:latin typeface="微软雅黑" panose="020B0503020204020204" pitchFamily="34" charset="-122"/>
                          <a:ea typeface="微软雅黑" panose="020B0503020204020204" pitchFamily="34" charset="-122"/>
                        </a:rPr>
                        <a:t>说明书收载</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b="0" kern="0" dirty="0">
                          <a:latin typeface="微软雅黑" panose="020B0503020204020204" pitchFamily="34" charset="-122"/>
                          <a:ea typeface="微软雅黑" panose="020B0503020204020204" pitchFamily="34" charset="-122"/>
                        </a:rPr>
                        <a:t>最常见不良反应是恶心，可通过食物缓解。</a:t>
                      </a:r>
                      <a:endParaRPr lang="en-US" altLang="zh-CN" sz="1200" b="0" kern="0" dirty="0">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65989267"/>
                  </a:ext>
                </a:extLst>
              </a:tr>
              <a:tr h="380718">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5"/>
                        <a:tabLst/>
                        <a:defRPr/>
                      </a:pPr>
                      <a:r>
                        <a:rPr lang="zh-CN" altLang="en-US" sz="1050" b="0" dirty="0">
                          <a:solidFill>
                            <a:schemeClr val="accent1"/>
                          </a:solidFill>
                          <a:latin typeface="微软雅黑" panose="020B0503020204020204" pitchFamily="34" charset="-122"/>
                          <a:ea typeface="微软雅黑" panose="020B0503020204020204" pitchFamily="34" charset="-122"/>
                        </a:rPr>
                        <a:t>安全性研究</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b="1" kern="0" dirty="0">
                          <a:solidFill>
                            <a:schemeClr val="tx1"/>
                          </a:solidFill>
                          <a:latin typeface="微软雅黑" panose="020B0503020204020204" pitchFamily="34" charset="-122"/>
                          <a:ea typeface="微软雅黑" panose="020B0503020204020204" pitchFamily="34" charset="-122"/>
                          <a:cs typeface="+mn-cs"/>
                        </a:rPr>
                        <a:t>安全性良好</a:t>
                      </a:r>
                      <a:r>
                        <a:rPr kumimoji="0" lang="zh-CN" altLang="en-US" sz="1200" b="0" i="0" u="none" strike="noStrike" kern="0" cap="none" spc="0" normalizeH="0" baseline="0" noProof="0" dirty="0">
                          <a:ln>
                            <a:noFill/>
                          </a:ln>
                          <a:solidFill>
                            <a:prstClr val="black">
                              <a:hueOff val="0"/>
                              <a:satOff val="0"/>
                              <a:lumOff val="0"/>
                              <a:alphaOff val="0"/>
                            </a:prstClr>
                          </a:solidFill>
                          <a:effectLst/>
                          <a:uLnTx/>
                          <a:uFillTx/>
                          <a:latin typeface="微软雅黑" panose="020B0503020204020204" pitchFamily="34" charset="-122"/>
                          <a:ea typeface="微软雅黑" panose="020B0503020204020204" pitchFamily="34" charset="-122"/>
                        </a:rPr>
                        <a:t>。</a:t>
                      </a:r>
                      <a:r>
                        <a:rPr lang="zh-CN" altLang="en-US" sz="1200" b="1" kern="0" dirty="0">
                          <a:solidFill>
                            <a:schemeClr val="tx1"/>
                          </a:solidFill>
                          <a:latin typeface="微软雅黑" panose="020B0503020204020204" pitchFamily="34" charset="-122"/>
                          <a:ea typeface="微软雅黑" panose="020B0503020204020204" pitchFamily="34" charset="-122"/>
                          <a:cs typeface="+mn-cs"/>
                        </a:rPr>
                        <a:t>严重和重度不良事件发生率与安慰剂相似。</a:t>
                      </a:r>
                      <a:endParaRPr lang="en-US" altLang="zh-CN" sz="1200" b="1" kern="0" dirty="0">
                        <a:solidFill>
                          <a:schemeClr val="tx1"/>
                        </a:solidFill>
                        <a:latin typeface="微软雅黑" panose="020B0503020204020204" pitchFamily="34" charset="-122"/>
                        <a:ea typeface="微软雅黑" panose="020B0503020204020204" pitchFamily="34" charset="-122"/>
                        <a:cs typeface="+mn-cs"/>
                      </a:endParaRPr>
                    </a:p>
                  </a:txBody>
                  <a:tcPr anchor="ctr">
                    <a:cell3D prstMaterial="dkEdge">
                      <a:bevel prst="coolSlant"/>
                      <a:lightRig rig="flood" dir="t"/>
                    </a:cell3D>
                  </a:tcPr>
                </a:tc>
                <a:extLst>
                  <a:ext uri="{0D108BD9-81ED-4DB2-BD59-A6C34878D82A}">
                    <a16:rowId xmlns:a16="http://schemas.microsoft.com/office/drawing/2014/main" val="44579735"/>
                  </a:ext>
                </a:extLst>
              </a:tr>
              <a:tr h="380718">
                <a:tc rowSpan="2">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经济性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6"/>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治疗费用</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lnSpc>
                          <a:spcPct val="100000"/>
                        </a:lnSpc>
                        <a:spcBef>
                          <a:spcPts val="600"/>
                        </a:spcBef>
                        <a:spcAft>
                          <a:spcPts val="0"/>
                        </a:spcAft>
                        <a:buFont typeface="Arial" panose="020B0604020202020204" pitchFamily="34" charset="0"/>
                        <a:buNone/>
                      </a:pPr>
                      <a:r>
                        <a:rPr lang="zh-CN" altLang="en-US" sz="1200" b="0" dirty="0">
                          <a:solidFill>
                            <a:schemeClr val="tx1"/>
                          </a:solidFill>
                          <a:latin typeface="微软雅黑" panose="020B0503020204020204" pitchFamily="34" charset="-122"/>
                          <a:ea typeface="微软雅黑" panose="020B0503020204020204" pitchFamily="34" charset="-122"/>
                        </a:rPr>
                        <a:t>略</a:t>
                      </a:r>
                    </a:p>
                  </a:txBody>
                  <a:tcPr anchor="ctr">
                    <a:cell3D prstMaterial="dkEdge">
                      <a:bevel prst="coolSlant"/>
                      <a:lightRig rig="flood" dir="t"/>
                    </a:cell3D>
                  </a:tcPr>
                </a:tc>
                <a:extLst>
                  <a:ext uri="{0D108BD9-81ED-4DB2-BD59-A6C34878D82A}">
                    <a16:rowId xmlns:a16="http://schemas.microsoft.com/office/drawing/2014/main" val="3192339068"/>
                  </a:ext>
                </a:extLst>
              </a:tr>
              <a:tr h="380718">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7"/>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费用优势</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略</a:t>
                      </a:r>
                    </a:p>
                  </a:txBody>
                  <a:tcPr anchor="ctr">
                    <a:cell3D prstMaterial="dkEdge">
                      <a:bevel prst="coolSlant"/>
                      <a:lightRig rig="flood" dir="t"/>
                    </a:cell3D>
                  </a:tcPr>
                </a:tc>
                <a:extLst>
                  <a:ext uri="{0D108BD9-81ED-4DB2-BD59-A6C34878D82A}">
                    <a16:rowId xmlns:a16="http://schemas.microsoft.com/office/drawing/2014/main" val="3437960062"/>
                  </a:ext>
                </a:extLst>
              </a:tr>
              <a:tr h="304998">
                <a:tc rowSpan="2">
                  <a:txBody>
                    <a:bodyPr/>
                    <a:lstStyle/>
                    <a:p>
                      <a:pPr marL="0" lvl="0" indent="0" algn="ctr">
                        <a:lnSpc>
                          <a:spcPct val="100000"/>
                        </a:lnSpc>
                        <a:spcBef>
                          <a:spcPts val="800"/>
                        </a:spcBef>
                        <a:buFont typeface="+mj-lt"/>
                        <a:buNone/>
                      </a:pPr>
                      <a:r>
                        <a:rPr lang="zh-CN" altLang="en-US" sz="1400" b="1" dirty="0">
                          <a:latin typeface="微软雅黑" panose="020B0503020204020204" pitchFamily="34" charset="-122"/>
                          <a:ea typeface="微软雅黑" panose="020B0503020204020204" pitchFamily="34" charset="-122"/>
                        </a:rPr>
                        <a:t>创新性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8"/>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创新程度</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en-US" altLang="zh-CN"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r>
                        <a:rPr lang="zh-CN" altLang="en-US"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类新药，</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中国</a:t>
                      </a:r>
                      <a:r>
                        <a:rPr lang="zh-CN" altLang="en-US" sz="1400" b="1" i="0" strike="noStrike" kern="1200" cap="none" spc="0" baseline="0" dirty="0">
                          <a:solidFill>
                            <a:srgbClr val="C00000"/>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优先审评</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获批；被美国和英国分别授予</a:t>
                      </a:r>
                      <a:r>
                        <a:rPr lang="zh-CN" altLang="en-US"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400" b="1" i="0" strike="noStrike" kern="1200" cap="none" spc="0" baseline="0" dirty="0">
                          <a:solidFill>
                            <a:srgbClr val="C00000"/>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突破性疗法</a:t>
                      </a:r>
                      <a:r>
                        <a:rPr lang="zh-CN" altLang="en-US"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和</a:t>
                      </a:r>
                      <a:r>
                        <a:rPr lang="zh-CN" altLang="en-US"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“潜力创新药”</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称号</a:t>
                      </a:r>
                      <a:r>
                        <a:rPr lang="zh-CN" altLang="en-US" sz="1200" b="0" dirty="0">
                          <a:solidFill>
                            <a:schemeClr val="tx1"/>
                          </a:solidFill>
                          <a:latin typeface="微软雅黑" panose="020B0503020204020204" pitchFamily="34" charset="-122"/>
                          <a:ea typeface="微软雅黑" panose="020B0503020204020204" pitchFamily="34" charset="-122"/>
                        </a:rPr>
                        <a:t>。</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1691435705"/>
                  </a:ext>
                </a:extLst>
              </a:tr>
              <a:tr h="380718">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9"/>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临床适用性</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口服给药。</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sym typeface="Calibri" panose="020F0502020204030204" pitchFamily="34" charset="0"/>
                        </a:rPr>
                        <a:t>高选择性</a:t>
                      </a:r>
                      <a:r>
                        <a:rPr lang="en-US" altLang="zh-CN"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JAK1</a:t>
                      </a:r>
                      <a:r>
                        <a:rPr lang="zh-CN" altLang="en-US" sz="12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抑制剂，</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抑制度普利尤单抗不能抑制的炎症因子通路，</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sym typeface="Calibri" panose="020F0502020204030204" pitchFamily="34" charset="0"/>
                        </a:rPr>
                        <a:t>疗效显著</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；同时减少因抑制其他</a:t>
                      </a:r>
                      <a:r>
                        <a:rPr lang="en-US" altLang="zh-CN"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JAK</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亚型相关通路而导致的安全性风险，</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sym typeface="Calibri" panose="020F0502020204030204" pitchFamily="34" charset="0"/>
                        </a:rPr>
                        <a:t>降低安全风险</a:t>
                      </a:r>
                      <a:r>
                        <a:rPr lang="zh-CN" altLang="en-US"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安全性良好。</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799612138"/>
                  </a:ext>
                </a:extLst>
              </a:tr>
              <a:tr h="380718">
                <a:tc rowSpan="4">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公平性</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0"/>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 对公共健康影响</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1" dirty="0">
                          <a:latin typeface="微软雅黑" panose="020B0503020204020204" pitchFamily="34" charset="-122"/>
                          <a:ea typeface="微软雅黑" panose="020B0503020204020204" pitchFamily="34" charset="-122"/>
                        </a:rPr>
                        <a:t>中重度特应性皮炎</a:t>
                      </a:r>
                      <a:r>
                        <a:rPr lang="zh-CN" altLang="en-US" sz="1200" b="0" dirty="0">
                          <a:latin typeface="微软雅黑" panose="020B0503020204020204" pitchFamily="34" charset="-122"/>
                          <a:ea typeface="微软雅黑" panose="020B0503020204020204" pitchFamily="34" charset="-122"/>
                        </a:rPr>
                        <a:t>造成剧烈瘙痒和严重皮损，</a:t>
                      </a:r>
                      <a:r>
                        <a:rPr lang="zh-CN" altLang="en-US" sz="1200" b="1" dirty="0">
                          <a:latin typeface="微软雅黑" panose="020B0503020204020204" pitchFamily="34" charset="-122"/>
                          <a:ea typeface="微软雅黑" panose="020B0503020204020204" pitchFamily="34" charset="-122"/>
                        </a:rPr>
                        <a:t>增加自杀意念风险</a:t>
                      </a:r>
                      <a:r>
                        <a:rPr lang="zh-CN" altLang="en-US" sz="1200" b="0" dirty="0">
                          <a:latin typeface="微软雅黑" panose="020B0503020204020204" pitchFamily="34" charset="-122"/>
                          <a:ea typeface="微软雅黑" panose="020B0503020204020204" pitchFamily="34" charset="-122"/>
                        </a:rPr>
                        <a:t>。</a:t>
                      </a:r>
                      <a:endParaRPr lang="en-US" altLang="zh-CN" sz="1200" b="0"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cell3D prstMaterial="dkEdge">
                      <a:bevel prst="coolSlant"/>
                      <a:lightRig rig="flood" dir="t"/>
                    </a:cell3D>
                  </a:tcPr>
                </a:tc>
                <a:extLst>
                  <a:ext uri="{0D108BD9-81ED-4DB2-BD59-A6C34878D82A}">
                    <a16:rowId xmlns:a16="http://schemas.microsoft.com/office/drawing/2014/main" val="1709384427"/>
                  </a:ext>
                </a:extLst>
              </a:tr>
              <a:tr h="380718">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1"/>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 符合保基本原则</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latin typeface="微软雅黑" panose="020B0503020204020204" pitchFamily="34" charset="-122"/>
                          <a:ea typeface="微软雅黑" panose="020B0503020204020204" pitchFamily="34" charset="-122"/>
                          <a:cs typeface="宋体" panose="02010600030101010101" pitchFamily="2" charset="-122"/>
                        </a:rPr>
                        <a:t>现市场</a:t>
                      </a:r>
                      <a:r>
                        <a:rPr lang="zh-CN" altLang="en-US" sz="1200" b="0" dirty="0">
                          <a:effectLst/>
                          <a:latin typeface="微软雅黑" panose="020B0503020204020204" pitchFamily="34" charset="-122"/>
                          <a:ea typeface="微软雅黑" panose="020B0503020204020204" pitchFamily="34" charset="-122"/>
                          <a:cs typeface="宋体" panose="02010600030101010101" pitchFamily="2" charset="-122"/>
                        </a:rPr>
                        <a:t>价格已低于度普利尤单抗医保支付价，部分替代注射用药，</a:t>
                      </a:r>
                      <a:r>
                        <a:rPr lang="zh-CN" altLang="en-US" sz="1200" b="0" kern="1200" dirty="0">
                          <a:solidFill>
                            <a:schemeClr val="tx1"/>
                          </a:solidFill>
                          <a:effectLst/>
                          <a:latin typeface="微软雅黑" panose="020B0503020204020204" pitchFamily="34" charset="-122"/>
                          <a:ea typeface="微软雅黑" panose="020B0503020204020204" pitchFamily="34" charset="-122"/>
                          <a:cs typeface="+mn-cs"/>
                        </a:rPr>
                        <a:t>节约基金</a:t>
                      </a:r>
                      <a:r>
                        <a:rPr lang="zh-CN" altLang="en-US" sz="1200" b="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endParaRPr lang="en-US" altLang="zh-CN" sz="1200" b="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txBody>
                  <a:tcPr anchor="ctr">
                    <a:cell3D prstMaterial="dkEdge">
                      <a:bevel prst="coolSlant"/>
                      <a:lightRig rig="flood" dir="t"/>
                    </a:cell3D>
                  </a:tcPr>
                </a:tc>
                <a:extLst>
                  <a:ext uri="{0D108BD9-81ED-4DB2-BD59-A6C34878D82A}">
                    <a16:rowId xmlns:a16="http://schemas.microsoft.com/office/drawing/2014/main" val="4223013993"/>
                  </a:ext>
                </a:extLst>
              </a:tr>
              <a:tr h="380718">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2"/>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 弥补目录短板</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b="1" kern="1200" dirty="0">
                          <a:solidFill>
                            <a:schemeClr val="tx1"/>
                          </a:solidFill>
                          <a:effectLst/>
                          <a:latin typeface="微软雅黑" panose="020B0503020204020204" pitchFamily="34" charset="-122"/>
                          <a:ea typeface="微软雅黑" panose="020B0503020204020204" pitchFamily="34" charset="-122"/>
                          <a:cs typeface="+mn-cs"/>
                        </a:rPr>
                        <a:t>弥补</a:t>
                      </a:r>
                      <a:r>
                        <a:rPr lang="zh-CN" altLang="en-US" sz="1200" b="0" dirty="0">
                          <a:solidFill>
                            <a:schemeClr val="tx1"/>
                          </a:solidFill>
                          <a:latin typeface="微软雅黑" panose="020B0503020204020204" pitchFamily="34" charset="-122"/>
                          <a:ea typeface="微软雅黑" panose="020B0503020204020204" pitchFamily="34" charset="-122"/>
                        </a:rPr>
                        <a:t>目录</a:t>
                      </a:r>
                      <a:r>
                        <a:rPr lang="zh-CN" altLang="zh-CN" sz="12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内</a:t>
                      </a:r>
                      <a:r>
                        <a:rPr lang="zh-CN" altLang="en-US" sz="12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现有药物</a:t>
                      </a:r>
                      <a:r>
                        <a:rPr lang="zh-CN" altLang="zh-CN" sz="1200" b="1" kern="1200" dirty="0">
                          <a:solidFill>
                            <a:schemeClr val="tx1"/>
                          </a:solidFill>
                          <a:effectLst/>
                          <a:latin typeface="微软雅黑" panose="020B0503020204020204" pitchFamily="34" charset="-122"/>
                          <a:ea typeface="微软雅黑" panose="020B0503020204020204" pitchFamily="34" charset="-122"/>
                          <a:cs typeface="+mn-cs"/>
                        </a:rPr>
                        <a:t>疗效有限、</a:t>
                      </a:r>
                      <a:r>
                        <a:rPr lang="zh-CN" altLang="en-US" sz="1200" b="1" kern="1200" dirty="0">
                          <a:solidFill>
                            <a:schemeClr val="tx1"/>
                          </a:solidFill>
                          <a:effectLst/>
                          <a:latin typeface="微软雅黑" panose="020B0503020204020204" pitchFamily="34" charset="-122"/>
                          <a:ea typeface="微软雅黑" panose="020B0503020204020204" pitchFamily="34" charset="-122"/>
                          <a:cs typeface="+mn-cs"/>
                        </a:rPr>
                        <a:t>传统药物</a:t>
                      </a:r>
                      <a:r>
                        <a:rPr lang="zh-CN" altLang="zh-CN" sz="1200" b="1" kern="1200" dirty="0">
                          <a:solidFill>
                            <a:schemeClr val="tx1"/>
                          </a:solidFill>
                          <a:effectLst/>
                          <a:latin typeface="微软雅黑" panose="020B0503020204020204" pitchFamily="34" charset="-122"/>
                          <a:ea typeface="微软雅黑" panose="020B0503020204020204" pitchFamily="34" charset="-122"/>
                          <a:cs typeface="+mn-cs"/>
                        </a:rPr>
                        <a:t>不良反应</a:t>
                      </a:r>
                      <a:r>
                        <a:rPr lang="zh-CN" altLang="en-US" sz="1200" b="1" kern="1200" dirty="0">
                          <a:solidFill>
                            <a:schemeClr val="tx1"/>
                          </a:solidFill>
                          <a:effectLst/>
                          <a:latin typeface="微软雅黑" panose="020B0503020204020204" pitchFamily="34" charset="-122"/>
                          <a:ea typeface="微软雅黑" panose="020B0503020204020204" pitchFamily="34" charset="-122"/>
                          <a:cs typeface="+mn-cs"/>
                        </a:rPr>
                        <a:t>多、疾病控制不充分比例高</a:t>
                      </a:r>
                      <a:r>
                        <a:rPr lang="zh-CN" altLang="zh-CN" sz="1200" b="1" kern="1200" dirty="0">
                          <a:solidFill>
                            <a:schemeClr val="tx1"/>
                          </a:solidFill>
                          <a:effectLst/>
                          <a:latin typeface="微软雅黑" panose="020B0503020204020204" pitchFamily="34" charset="-122"/>
                          <a:ea typeface="微软雅黑" panose="020B0503020204020204" pitchFamily="34" charset="-122"/>
                          <a:cs typeface="+mn-cs"/>
                        </a:rPr>
                        <a:t>等</a:t>
                      </a:r>
                      <a:r>
                        <a:rPr lang="zh-CN" altLang="en-US" sz="1200" b="1" kern="1200" dirty="0">
                          <a:solidFill>
                            <a:schemeClr val="tx1"/>
                          </a:solidFill>
                          <a:effectLst/>
                          <a:latin typeface="微软雅黑" panose="020B0503020204020204" pitchFamily="34" charset="-122"/>
                          <a:ea typeface="微软雅黑" panose="020B0503020204020204" pitchFamily="34" charset="-122"/>
                          <a:cs typeface="+mn-cs"/>
                        </a:rPr>
                        <a:t>短板</a:t>
                      </a:r>
                      <a:r>
                        <a:rPr lang="zh-CN" altLang="en-US" sz="1200" b="1" dirty="0">
                          <a:solidFill>
                            <a:schemeClr val="tx1"/>
                          </a:solidFill>
                          <a:latin typeface="微软雅黑" panose="020B0503020204020204" pitchFamily="34" charset="-122"/>
                          <a:ea typeface="微软雅黑" panose="020B0503020204020204" pitchFamily="34" charset="-122"/>
                        </a:rPr>
                        <a:t>。</a:t>
                      </a:r>
                      <a:endParaRPr lang="en-US" altLang="zh-CN" sz="1200" b="1"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1838767406"/>
                  </a:ext>
                </a:extLst>
              </a:tr>
              <a:tr h="380718">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13"/>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 医保管理难度</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lang="zh-CN" altLang="en-US" sz="1200" b="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诊断路径清晰，</a:t>
                      </a:r>
                      <a:r>
                        <a:rPr lang="zh-CN" altLang="en-US" sz="1400" b="1" kern="1200" dirty="0">
                          <a:solidFill>
                            <a:srgbClr val="C00000"/>
                          </a:solidFill>
                          <a:effectLst/>
                          <a:latin typeface="微软雅黑" panose="020B0503020204020204" pitchFamily="34" charset="-122"/>
                          <a:ea typeface="微软雅黑" panose="020B0503020204020204" pitchFamily="34" charset="-122"/>
                          <a:cs typeface="+mn-cs"/>
                        </a:rPr>
                        <a:t>患者人数可控</a:t>
                      </a:r>
                      <a:r>
                        <a:rPr lang="zh-CN" altLang="en-US" sz="1200" b="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200" b="0" dirty="0">
                          <a:solidFill>
                            <a:schemeClr val="tx1"/>
                          </a:solidFill>
                          <a:latin typeface="微软雅黑" panose="020B0503020204020204" pitchFamily="34" charset="-122"/>
                          <a:ea typeface="微软雅黑" panose="020B0503020204020204" pitchFamily="34" charset="-122"/>
                        </a:rPr>
                        <a:t>口服</a:t>
                      </a:r>
                      <a:r>
                        <a:rPr lang="zh-CN" altLang="en-US" sz="1200" b="0" dirty="0">
                          <a:solidFill>
                            <a:schemeClr val="tx1"/>
                          </a:solidFill>
                          <a:latin typeface="微软雅黑" panose="020B0503020204020204" pitchFamily="34" charset="-122"/>
                          <a:ea typeface="微软雅黑" panose="020B0503020204020204" pitchFamily="34" charset="-122"/>
                        </a:rPr>
                        <a:t>给</a:t>
                      </a:r>
                      <a:r>
                        <a:rPr lang="zh-CN" altLang="zh-CN" sz="1200" b="0" dirty="0">
                          <a:solidFill>
                            <a:schemeClr val="tx1"/>
                          </a:solidFill>
                          <a:latin typeface="微软雅黑" panose="020B0503020204020204" pitchFamily="34" charset="-122"/>
                          <a:ea typeface="微软雅黑" panose="020B0503020204020204" pitchFamily="34" charset="-122"/>
                        </a:rPr>
                        <a:t>药</a:t>
                      </a:r>
                      <a:r>
                        <a:rPr lang="zh-CN" altLang="en-US" sz="1200" b="0" dirty="0">
                          <a:solidFill>
                            <a:schemeClr val="tx1"/>
                          </a:solidFill>
                          <a:latin typeface="微软雅黑" panose="020B0503020204020204" pitchFamily="34" charset="-122"/>
                          <a:ea typeface="微软雅黑" panose="020B0503020204020204" pitchFamily="34" charset="-122"/>
                        </a:rPr>
                        <a:t>，</a:t>
                      </a:r>
                      <a:r>
                        <a:rPr lang="zh-CN" altLang="zh-CN" sz="1200" b="1" dirty="0">
                          <a:solidFill>
                            <a:schemeClr val="tx1"/>
                          </a:solidFill>
                          <a:latin typeface="微软雅黑" panose="020B0503020204020204" pitchFamily="34" charset="-122"/>
                          <a:ea typeface="微软雅黑" panose="020B0503020204020204" pitchFamily="34" charset="-122"/>
                        </a:rPr>
                        <a:t>一天一片</a:t>
                      </a:r>
                      <a:r>
                        <a:rPr lang="zh-CN" altLang="zh-CN" sz="1200" b="0" dirty="0">
                          <a:solidFill>
                            <a:schemeClr val="tx1"/>
                          </a:solidFill>
                          <a:latin typeface="微软雅黑" panose="020B0503020204020204" pitchFamily="34" charset="-122"/>
                          <a:ea typeface="微软雅黑" panose="020B0503020204020204" pitchFamily="34" charset="-122"/>
                        </a:rPr>
                        <a:t>，临床管理便利</a:t>
                      </a:r>
                      <a:r>
                        <a:rPr lang="zh-CN" altLang="en-US" sz="1200" b="0" dirty="0">
                          <a:solidFill>
                            <a:schemeClr val="tx1"/>
                          </a:solidFill>
                          <a:latin typeface="微软雅黑" panose="020B0503020204020204" pitchFamily="34" charset="-122"/>
                          <a:ea typeface="微软雅黑" panose="020B0503020204020204" pitchFamily="34" charset="-122"/>
                        </a:rPr>
                        <a:t>。</a:t>
                      </a:r>
                      <a:endParaRPr lang="zh-CN" altLang="en-US" sz="1200" b="0" dirty="0">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1568260226"/>
                  </a:ext>
                </a:extLst>
              </a:tr>
            </a:tbl>
          </a:graphicData>
        </a:graphic>
      </p:graphicFrame>
    </p:spTree>
    <p:extLst>
      <p:ext uri="{BB962C8B-B14F-4D97-AF65-F5344CB8AC3E}">
        <p14:creationId xmlns:p14="http://schemas.microsoft.com/office/powerpoint/2010/main" val="292653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163EBA-1349-4730-9C34-84C382356AF6}"/>
              </a:ext>
            </a:extLst>
          </p:cNvPr>
          <p:cNvSpPr>
            <a:spLocks noGrp="1"/>
          </p:cNvSpPr>
          <p:nvPr>
            <p:ph type="title"/>
          </p:nvPr>
        </p:nvSpPr>
        <p:spPr/>
        <p:txBody>
          <a:bodyPr/>
          <a:lstStyle/>
          <a:p>
            <a:r>
              <a:rPr lang="en-US" altLang="zh-CN" sz="2799" b="1"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1.</a:t>
            </a:r>
            <a:r>
              <a:rPr lang="zh-CN" altLang="en-US" sz="2799" b="1"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  </a:t>
            </a:r>
            <a:r>
              <a:rPr lang="zh-CN" altLang="en-US" sz="3199"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阿布昔替尼片</a:t>
            </a:r>
            <a:r>
              <a:rPr lang="zh-CN" altLang="en-US" sz="2799" b="1" dirty="0">
                <a:solidFill>
                  <a:srgbClr val="0095FF"/>
                </a:solidFill>
                <a:latin typeface="微软雅黑" panose="020B0503020204020204" pitchFamily="34" charset="-122"/>
                <a:ea typeface="微软雅黑" panose="020B0503020204020204" pitchFamily="34" charset="-122"/>
                <a:cs typeface="阿里巴巴普惠体 R" panose="00020600040101010101" pitchFamily="18" charset="-122"/>
              </a:rPr>
              <a:t> </a:t>
            </a:r>
            <a:r>
              <a:rPr lang="zh-CN" altLang="en-US" sz="2799" b="1"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基本信息（</a:t>
            </a:r>
            <a:r>
              <a:rPr lang="en-US" altLang="zh-CN" sz="2799" b="1"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1/2</a:t>
            </a:r>
            <a:r>
              <a:rPr lang="zh-CN" altLang="en-US" sz="2799" b="1"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a:t>
            </a:r>
            <a:endParaRPr lang="zh-CN" altLang="en-US" b="1"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2E96CA3D-1C21-4FCA-867D-2B4D4527570E}"/>
              </a:ext>
            </a:extLst>
          </p:cNvPr>
          <p:cNvSpPr txBox="1"/>
          <p:nvPr/>
        </p:nvSpPr>
        <p:spPr bwMode="gray">
          <a:xfrm>
            <a:off x="1199370" y="1230597"/>
            <a:ext cx="8457601" cy="1365825"/>
          </a:xfrm>
          <a:prstGeom prst="rect">
            <a:avLst/>
          </a:prstGeom>
        </p:spPr>
        <p:txBody>
          <a:bodyPr wrap="square" lIns="45708" tIns="45708" rIns="45708" bIns="45708" rtlCol="0">
            <a:noAutofit/>
          </a:bodyPr>
          <a:lstStyle/>
          <a:p>
            <a:pPr>
              <a:spcBef>
                <a:spcPts val="600"/>
              </a:spcBef>
            </a:pPr>
            <a:r>
              <a:rPr lang="zh-CN" altLang="en-US" sz="1999" b="1" dirty="0">
                <a:solidFill>
                  <a:srgbClr val="0047BB"/>
                </a:solidFill>
                <a:latin typeface="微软雅黑" panose="020B0503020204020204" pitchFamily="34" charset="-122"/>
                <a:ea typeface="微软雅黑" panose="020B0503020204020204" pitchFamily="34" charset="-122"/>
              </a:rPr>
              <a:t>中重度特应性皮炎造成</a:t>
            </a:r>
            <a:r>
              <a:rPr lang="zh-CN" altLang="en-US" sz="2000" b="1" dirty="0">
                <a:solidFill>
                  <a:srgbClr val="0047BB"/>
                </a:solidFill>
                <a:latin typeface="微软雅黑" panose="020B0503020204020204" pitchFamily="34" charset="-122"/>
                <a:ea typeface="微软雅黑" panose="020B0503020204020204" pitchFamily="34" charset="-122"/>
              </a:rPr>
              <a:t>剧烈瘙痒和严重皮损</a:t>
            </a:r>
            <a:r>
              <a:rPr lang="zh-CN" altLang="en-US" sz="1999" b="1" dirty="0">
                <a:solidFill>
                  <a:srgbClr val="0047BB"/>
                </a:solidFill>
                <a:latin typeface="微软雅黑" panose="020B0503020204020204" pitchFamily="34" charset="-122"/>
                <a:ea typeface="微软雅黑" panose="020B0503020204020204" pitchFamily="34" charset="-122"/>
              </a:rPr>
              <a:t>，</a:t>
            </a:r>
            <a:r>
              <a:rPr lang="zh-CN" altLang="en-US" sz="2000" b="1" dirty="0">
                <a:solidFill>
                  <a:srgbClr val="0047BB"/>
                </a:solidFill>
                <a:latin typeface="微软雅黑" panose="020B0503020204020204" pitchFamily="34" charset="-122"/>
                <a:ea typeface="微软雅黑" panose="020B0503020204020204" pitchFamily="34" charset="-122"/>
              </a:rPr>
              <a:t>严重影响生活及心理健康</a:t>
            </a:r>
            <a:r>
              <a:rPr lang="en-US" altLang="zh-CN" sz="2000" baseline="30000" dirty="0">
                <a:solidFill>
                  <a:srgbClr val="0047BB"/>
                </a:solidFill>
                <a:latin typeface="微软雅黑" panose="020B0503020204020204" pitchFamily="34" charset="-122"/>
                <a:ea typeface="微软雅黑" panose="020B0503020204020204" pitchFamily="34" charset="-122"/>
              </a:rPr>
              <a:t>1</a:t>
            </a:r>
            <a:r>
              <a:rPr lang="zh-CN" altLang="en-US" sz="2000" b="1" dirty="0">
                <a:solidFill>
                  <a:srgbClr val="0047BB"/>
                </a:solidFill>
                <a:latin typeface="微软雅黑" panose="020B0503020204020204" pitchFamily="34" charset="-122"/>
                <a:ea typeface="微软雅黑" panose="020B0503020204020204" pitchFamily="34" charset="-122"/>
              </a:rPr>
              <a:t>，</a:t>
            </a:r>
            <a:r>
              <a:rPr lang="zh-CN" altLang="en-US" sz="1999" b="1" dirty="0">
                <a:solidFill>
                  <a:srgbClr val="0047BB"/>
                </a:solidFill>
                <a:latin typeface="微软雅黑" panose="020B0503020204020204" pitchFamily="34" charset="-122"/>
                <a:ea typeface="微软雅黑" panose="020B0503020204020204" pitchFamily="34" charset="-122"/>
              </a:rPr>
              <a:t>增加自杀意念风险。</a:t>
            </a:r>
            <a:endParaRPr lang="en-US" altLang="zh-CN" sz="300" b="1" dirty="0">
              <a:solidFill>
                <a:srgbClr val="0047BB"/>
              </a:solidFill>
              <a:latin typeface="微软雅黑" panose="020B0503020204020204" pitchFamily="34" charset="-122"/>
              <a:ea typeface="微软雅黑" panose="020B0503020204020204" pitchFamily="34" charset="-122"/>
            </a:endParaRPr>
          </a:p>
          <a:p>
            <a:pPr marL="342797" indent="-342797">
              <a:spcBef>
                <a:spcPts val="600"/>
              </a:spcBef>
              <a:buFont typeface="Arial" panose="020B0604020202020204" pitchFamily="34" charset="0"/>
              <a:buChar char="•"/>
            </a:pPr>
            <a:r>
              <a:rPr lang="en-US" altLang="zh-CN" sz="1600" b="1" dirty="0">
                <a:solidFill>
                  <a:srgbClr val="000000"/>
                </a:solidFill>
                <a:latin typeface="微软雅黑" panose="020B0503020204020204" pitchFamily="34" charset="-122"/>
                <a:ea typeface="微软雅黑" panose="020B0503020204020204" pitchFamily="34" charset="-122"/>
              </a:rPr>
              <a:t>63%</a:t>
            </a:r>
            <a:r>
              <a:rPr lang="zh-CN" altLang="en-US" sz="1600" dirty="0">
                <a:solidFill>
                  <a:srgbClr val="000000"/>
                </a:solidFill>
                <a:latin typeface="微软雅黑" panose="020B0503020204020204" pitchFamily="34" charset="-122"/>
                <a:ea typeface="微软雅黑" panose="020B0503020204020204" pitchFamily="34" charset="-122"/>
              </a:rPr>
              <a:t>的患者每天承受</a:t>
            </a:r>
            <a:r>
              <a:rPr lang="en-US" altLang="zh-CN" sz="1600" b="1" dirty="0">
                <a:solidFill>
                  <a:srgbClr val="000000"/>
                </a:solidFill>
                <a:latin typeface="微软雅黑" panose="020B0503020204020204" pitchFamily="34" charset="-122"/>
                <a:ea typeface="微软雅黑" panose="020B0503020204020204" pitchFamily="34" charset="-122"/>
              </a:rPr>
              <a:t>12</a:t>
            </a:r>
            <a:r>
              <a:rPr lang="zh-CN" altLang="en-US" sz="1600" b="1" dirty="0">
                <a:solidFill>
                  <a:srgbClr val="000000"/>
                </a:solidFill>
                <a:latin typeface="微软雅黑" panose="020B0503020204020204" pitchFamily="34" charset="-122"/>
                <a:ea typeface="微软雅黑" panose="020B0503020204020204" pitchFamily="34" charset="-122"/>
              </a:rPr>
              <a:t>小时以上</a:t>
            </a:r>
            <a:r>
              <a:rPr lang="zh-CN" altLang="en-US" sz="1600" dirty="0">
                <a:solidFill>
                  <a:srgbClr val="000000"/>
                </a:solidFill>
                <a:latin typeface="微软雅黑" panose="020B0503020204020204" pitchFamily="34" charset="-122"/>
                <a:ea typeface="微软雅黑" panose="020B0503020204020204" pitchFamily="34" charset="-122"/>
              </a:rPr>
              <a:t>的剧烈瘙痒</a:t>
            </a:r>
            <a:r>
              <a:rPr lang="en-US" altLang="zh-CN" sz="1600" baseline="30000" dirty="0">
                <a:solidFill>
                  <a:srgbClr val="000000"/>
                </a:solidFill>
                <a:latin typeface="微软雅黑" panose="020B0503020204020204" pitchFamily="34" charset="-122"/>
                <a:ea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endParaRPr>
          </a:p>
          <a:p>
            <a:pPr marL="342797" indent="-342797">
              <a:spcBef>
                <a:spcPts val="600"/>
              </a:spcBef>
              <a:buFont typeface="Arial" panose="020B0604020202020204" pitchFamily="34" charset="0"/>
              <a:buChar char="•"/>
            </a:pPr>
            <a:r>
              <a:rPr lang="en-US" altLang="zh-CN" sz="1600" b="1" dirty="0">
                <a:solidFill>
                  <a:srgbClr val="000000"/>
                </a:solidFill>
                <a:latin typeface="微软雅黑" panose="020B0503020204020204" pitchFamily="34" charset="-122"/>
                <a:ea typeface="微软雅黑" panose="020B0503020204020204" pitchFamily="34" charset="-122"/>
              </a:rPr>
              <a:t>10%</a:t>
            </a:r>
            <a:r>
              <a:rPr lang="zh-CN" altLang="en-US" sz="1600" dirty="0">
                <a:solidFill>
                  <a:srgbClr val="000000"/>
                </a:solidFill>
                <a:latin typeface="微软雅黑" panose="020B0503020204020204" pitchFamily="34" charset="-122"/>
                <a:ea typeface="微软雅黑" panose="020B0503020204020204" pitchFamily="34" charset="-122"/>
              </a:rPr>
              <a:t>的患者有自杀倾向；</a:t>
            </a:r>
            <a:r>
              <a:rPr lang="en-US" altLang="zh-CN" sz="1600" b="1" dirty="0">
                <a:solidFill>
                  <a:srgbClr val="000000"/>
                </a:solidFill>
                <a:latin typeface="微软雅黑" panose="020B0503020204020204" pitchFamily="34" charset="-122"/>
                <a:ea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rPr>
              <a:t>的患者有过自杀行为</a:t>
            </a:r>
            <a:r>
              <a:rPr lang="en-US" altLang="zh-CN" sz="1600" baseline="30000" dirty="0">
                <a:solidFill>
                  <a:srgbClr val="000000"/>
                </a:solidFill>
                <a:latin typeface="微软雅黑" panose="020B0503020204020204" pitchFamily="34" charset="-122"/>
                <a:ea typeface="微软雅黑" panose="020B0503020204020204" pitchFamily="34" charset="-122"/>
              </a:rPr>
              <a:t>2</a:t>
            </a:r>
            <a:r>
              <a:rPr lang="zh-CN" altLang="en-US" sz="1600" dirty="0">
                <a:solidFill>
                  <a:srgbClr val="000000"/>
                </a:solidFill>
                <a:latin typeface="微软雅黑" panose="020B0503020204020204" pitchFamily="34" charset="-122"/>
                <a:ea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endParaRPr>
          </a:p>
          <a:p>
            <a:pPr>
              <a:lnSpc>
                <a:spcPct val="90000"/>
              </a:lnSpc>
              <a:spcBef>
                <a:spcPts val="1000"/>
              </a:spcBef>
            </a:pPr>
            <a:endParaRPr lang="zh-CN" altLang="en-US" sz="1999" b="1" dirty="0">
              <a:solidFill>
                <a:srgbClr val="000000"/>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3E5DACB9-399E-4D7C-9BC3-94764CD84832}"/>
              </a:ext>
            </a:extLst>
          </p:cNvPr>
          <p:cNvSpPr txBox="1"/>
          <p:nvPr/>
        </p:nvSpPr>
        <p:spPr bwMode="gray">
          <a:xfrm>
            <a:off x="1171552" y="2809824"/>
            <a:ext cx="10793967" cy="679332"/>
          </a:xfrm>
          <a:prstGeom prst="rect">
            <a:avLst/>
          </a:prstGeom>
        </p:spPr>
        <p:txBody>
          <a:bodyPr wrap="square" lIns="45708" tIns="45708" rIns="45708" bIns="45708" rtlCol="0">
            <a:noAutofit/>
          </a:bodyPr>
          <a:lstStyle/>
          <a:p>
            <a:r>
              <a:rPr lang="zh-CN" altLang="en-US" sz="1999" b="1" dirty="0">
                <a:solidFill>
                  <a:srgbClr val="0047BB"/>
                </a:solidFill>
                <a:latin typeface="微软雅黑" panose="020B0503020204020204" pitchFamily="34" charset="-122"/>
                <a:ea typeface="微软雅黑" panose="020B0503020204020204" pitchFamily="34" charset="-122"/>
              </a:rPr>
              <a:t>迅速缓解瘙痒和改善皮损是最迫切的治疗需求。目录内药品还</a:t>
            </a:r>
            <a:r>
              <a:rPr lang="zh-CN" altLang="en-US" sz="2000" b="1" dirty="0">
                <a:solidFill>
                  <a:srgbClr val="C00000"/>
                </a:solidFill>
                <a:latin typeface="微软雅黑" panose="020B0503020204020204" pitchFamily="34" charset="-122"/>
                <a:ea typeface="微软雅黑" panose="020B0503020204020204" pitchFamily="34" charset="-122"/>
              </a:rPr>
              <a:t>不能完全满足临床需求</a:t>
            </a:r>
            <a:r>
              <a:rPr lang="zh-CN" altLang="en-US" sz="2000" b="1" dirty="0">
                <a:solidFill>
                  <a:srgbClr val="0047BB"/>
                </a:solidFill>
                <a:latin typeface="微软雅黑" panose="020B0503020204020204" pitchFamily="34" charset="-122"/>
                <a:ea typeface="微软雅黑" panose="020B0503020204020204" pitchFamily="34" charset="-122"/>
              </a:rPr>
              <a:t>。</a:t>
            </a:r>
            <a:endParaRPr lang="en-US" altLang="zh-CN" sz="2000" b="1" dirty="0">
              <a:solidFill>
                <a:srgbClr val="0047BB"/>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A32573C7-5E41-4E46-B0D2-1D82CF31551D}"/>
              </a:ext>
            </a:extLst>
          </p:cNvPr>
          <p:cNvSpPr txBox="1"/>
          <p:nvPr/>
        </p:nvSpPr>
        <p:spPr bwMode="gray">
          <a:xfrm>
            <a:off x="1171552" y="4841031"/>
            <a:ext cx="10793967" cy="433007"/>
          </a:xfrm>
          <a:prstGeom prst="rect">
            <a:avLst/>
          </a:prstGeom>
        </p:spPr>
        <p:txBody>
          <a:bodyPr wrap="square" lIns="45708" tIns="45708" rIns="45708" bIns="45708" rtlCol="0">
            <a:noAutofit/>
          </a:bodyPr>
          <a:lstStyle/>
          <a:p>
            <a:pPr>
              <a:lnSpc>
                <a:spcPct val="90000"/>
              </a:lnSpc>
              <a:spcBef>
                <a:spcPts val="1000"/>
              </a:spcBef>
            </a:pPr>
            <a:r>
              <a:rPr lang="zh-CN" altLang="en-US" sz="1999"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传统治疗失败后，目前接受靶向强化治疗的患者人数有限。</a:t>
            </a:r>
            <a:endParaRPr lang="zh-CN" altLang="en-US" sz="1999" dirty="0">
              <a:solidFill>
                <a:srgbClr val="000000"/>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46FB5766-85E8-4DA9-92E3-187F911EE5B5}"/>
              </a:ext>
            </a:extLst>
          </p:cNvPr>
          <p:cNvSpPr txBox="1"/>
          <p:nvPr/>
        </p:nvSpPr>
        <p:spPr bwMode="gray">
          <a:xfrm>
            <a:off x="6093218" y="547211"/>
            <a:ext cx="6092483" cy="400110"/>
          </a:xfrm>
          <a:prstGeom prst="rect">
            <a:avLst/>
          </a:prstGeom>
          <a:noFill/>
        </p:spPr>
        <p:txBody>
          <a:bodyPr wrap="square">
            <a:spAutoFit/>
          </a:bodyPr>
          <a:lstStyle/>
          <a:p>
            <a:r>
              <a:rPr lang="zh-CN" altLang="en-US" sz="2000" i="1" u="sng" dirty="0">
                <a:latin typeface="微软雅黑" panose="020B0503020204020204" pitchFamily="34" charset="-122"/>
                <a:ea typeface="微软雅黑" panose="020B0503020204020204" pitchFamily="34" charset="-122"/>
                <a:cs typeface="阿里巴巴普惠体 R" panose="00020600040101010101" pitchFamily="18" charset="-122"/>
              </a:rPr>
              <a:t>中重度特应性皮炎疾病基本情况</a:t>
            </a:r>
            <a:endParaRPr lang="zh-CN" altLang="en-US" sz="1400" i="1" u="sng" dirty="0">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90522C43-BCB7-4CDA-A938-BDABB7E3ECFC}"/>
              </a:ext>
            </a:extLst>
          </p:cNvPr>
          <p:cNvSpPr txBox="1"/>
          <p:nvPr/>
        </p:nvSpPr>
        <p:spPr bwMode="gray">
          <a:xfrm>
            <a:off x="1171552" y="5242397"/>
            <a:ext cx="10414269" cy="897127"/>
          </a:xfrm>
          <a:prstGeom prst="rect">
            <a:avLst/>
          </a:prstGeom>
        </p:spPr>
        <p:txBody>
          <a:bodyPr wrap="square" lIns="45708" tIns="45708" rIns="45708" bIns="45708" rtlCol="0">
            <a:noAutofit/>
          </a:bodyPr>
          <a:lstStyle/>
          <a:p>
            <a:pPr marL="342797" indent="-342797">
              <a:lnSpc>
                <a:spcPct val="90000"/>
              </a:lnSpc>
              <a:spcBef>
                <a:spcPts val="600"/>
              </a:spcBef>
              <a:buFont typeface="Arial" panose="020B0604020202020204" pitchFamily="34" charset="0"/>
              <a:buChar char="•"/>
              <a:defRPr/>
            </a:pPr>
            <a:r>
              <a:rPr lang="zh-CN" altLang="en-US" sz="1600" dirty="0">
                <a:solidFill>
                  <a:srgbClr val="000000"/>
                </a:solidFill>
                <a:latin typeface="微软雅黑" panose="020B0503020204020204" pitchFamily="34" charset="-122"/>
                <a:ea typeface="微软雅黑" panose="020B0503020204020204" pitchFamily="34" charset="-122"/>
              </a:rPr>
              <a:t>中重度特应性皮炎有明确的诊断标准、清晰的评分方法、规范的治疗路径</a:t>
            </a:r>
            <a:r>
              <a:rPr lang="en-US" altLang="zh-CN" sz="1600" baseline="30000" dirty="0">
                <a:solidFill>
                  <a:srgbClr val="000000"/>
                </a:solidFill>
                <a:latin typeface="微软雅黑" panose="020B0503020204020204" pitchFamily="34" charset="-122"/>
                <a:ea typeface="微软雅黑" panose="020B0503020204020204" pitchFamily="34" charset="-122"/>
              </a:rPr>
              <a:t>9</a:t>
            </a:r>
            <a:r>
              <a:rPr lang="zh-CN" altLang="en-US" sz="1600" dirty="0">
                <a:solidFill>
                  <a:srgbClr val="000000"/>
                </a:solidFill>
                <a:latin typeface="微软雅黑" panose="020B0503020204020204" pitchFamily="34" charset="-122"/>
                <a:ea typeface="微软雅黑" panose="020B0503020204020204" pitchFamily="34" charset="-122"/>
              </a:rPr>
              <a:t>，患者人数可控。</a:t>
            </a:r>
            <a:endParaRPr lang="en-US" altLang="zh-CN" sz="1600" dirty="0">
              <a:solidFill>
                <a:srgbClr val="000000"/>
              </a:solidFill>
              <a:latin typeface="微软雅黑" panose="020B0503020204020204" pitchFamily="34" charset="-122"/>
              <a:ea typeface="微软雅黑" panose="020B0503020204020204" pitchFamily="34" charset="-122"/>
            </a:endParaRPr>
          </a:p>
          <a:p>
            <a:pPr marL="342797" indent="-342797">
              <a:lnSpc>
                <a:spcPct val="90000"/>
              </a:lnSpc>
              <a:spcBef>
                <a:spcPts val="600"/>
              </a:spcBef>
              <a:buFont typeface="Arial" panose="020B0604020202020204" pitchFamily="34" charset="0"/>
              <a:buChar char="•"/>
              <a:defRPr/>
            </a:pPr>
            <a:r>
              <a:rPr lang="zh-CN" altLang="en-US" sz="1600" dirty="0">
                <a:solidFill>
                  <a:srgbClr val="000000"/>
                </a:solidFill>
                <a:latin typeface="微软雅黑" panose="020B0503020204020204" pitchFamily="34" charset="-122"/>
                <a:ea typeface="微软雅黑" panose="020B0503020204020204" pitchFamily="34" charset="-122"/>
              </a:rPr>
              <a:t>当前中国没有公开发表过权威的中重度特应性皮炎的发病率或患病率的相关数据。</a:t>
            </a:r>
            <a:endParaRPr lang="en-US" altLang="zh-CN" sz="1600" dirty="0">
              <a:solidFill>
                <a:srgbClr val="000000"/>
              </a:solidFill>
              <a:latin typeface="微软雅黑" panose="020B0503020204020204" pitchFamily="34" charset="-122"/>
              <a:ea typeface="微软雅黑" panose="020B0503020204020204" pitchFamily="34" charset="-122"/>
            </a:endParaRPr>
          </a:p>
          <a:p>
            <a:pPr marL="342797" indent="-342797">
              <a:lnSpc>
                <a:spcPct val="90000"/>
              </a:lnSpc>
              <a:spcBef>
                <a:spcPts val="600"/>
              </a:spcBef>
              <a:buFont typeface="Arial" panose="020B0604020202020204" pitchFamily="34" charset="0"/>
              <a:buChar char="•"/>
              <a:defRPr/>
            </a:pPr>
            <a:r>
              <a:rPr lang="zh-CN" altLang="en-US" sz="1600" dirty="0">
                <a:solidFill>
                  <a:srgbClr val="000000"/>
                </a:solidFill>
                <a:latin typeface="微软雅黑" panose="020B0503020204020204" pitchFamily="34" charset="-122"/>
                <a:ea typeface="微软雅黑" panose="020B0503020204020204" pitchFamily="34" charset="-122"/>
              </a:rPr>
              <a:t>阿布昔替尼预测患者人数详见经济性部分。</a:t>
            </a:r>
          </a:p>
        </p:txBody>
      </p:sp>
      <p:sp>
        <p:nvSpPr>
          <p:cNvPr id="27" name="Rectangle: Top Corners Rounded 158">
            <a:extLst>
              <a:ext uri="{FF2B5EF4-FFF2-40B4-BE49-F238E27FC236}">
                <a16:creationId xmlns:a16="http://schemas.microsoft.com/office/drawing/2014/main" id="{91899980-CE8C-4782-86AD-78E3A651DA1C}"/>
              </a:ext>
            </a:extLst>
          </p:cNvPr>
          <p:cNvSpPr/>
          <p:nvPr/>
        </p:nvSpPr>
        <p:spPr>
          <a:xfrm rot="10800000">
            <a:off x="10240200" y="-4064"/>
            <a:ext cx="1947037" cy="668927"/>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8" name="文本框 27">
            <a:extLst>
              <a:ext uri="{FF2B5EF4-FFF2-40B4-BE49-F238E27FC236}">
                <a16:creationId xmlns:a16="http://schemas.microsoft.com/office/drawing/2014/main" id="{ED4881BB-7544-4342-8AC8-E88CA16B6D3E}"/>
              </a:ext>
            </a:extLst>
          </p:cNvPr>
          <p:cNvSpPr txBox="1"/>
          <p:nvPr/>
        </p:nvSpPr>
        <p:spPr bwMode="gray">
          <a:xfrm>
            <a:off x="10435514" y="81481"/>
            <a:ext cx="1615781" cy="480006"/>
          </a:xfrm>
          <a:prstGeom prst="rect">
            <a:avLst/>
          </a:prstGeom>
          <a:noFill/>
        </p:spPr>
        <p:txBody>
          <a:bodyPr wrap="square">
            <a:spAutoFit/>
          </a:bodyPr>
          <a:lstStyle/>
          <a:p>
            <a:pPr>
              <a:lnSpc>
                <a:spcPct val="90000"/>
              </a:lnSpc>
              <a:spcBef>
                <a:spcPts val="1000"/>
              </a:spcBef>
            </a:pPr>
            <a:r>
              <a:rPr lang="zh-CN" altLang="en-US" sz="2799" b="1" dirty="0">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rPr>
              <a:t>基本信息</a:t>
            </a:r>
          </a:p>
        </p:txBody>
      </p:sp>
      <p:pic>
        <p:nvPicPr>
          <p:cNvPr id="17" name="内容占位符 4">
            <a:extLst>
              <a:ext uri="{FF2B5EF4-FFF2-40B4-BE49-F238E27FC236}">
                <a16:creationId xmlns:a16="http://schemas.microsoft.com/office/drawing/2014/main" id="{65B4E57B-9C2C-40C4-A576-8165228904CC}"/>
              </a:ext>
            </a:extLst>
          </p:cNvPr>
          <p:cNvPicPr>
            <a:picLocks noChangeAspect="1"/>
          </p:cNvPicPr>
          <p:nvPr/>
        </p:nvPicPr>
        <p:blipFill rotWithShape="1">
          <a:blip r:embed="rId2"/>
          <a:srcRect l="10499" t="7169" r="72909" b="66941"/>
          <a:stretch/>
        </p:blipFill>
        <p:spPr>
          <a:xfrm>
            <a:off x="9784988" y="908012"/>
            <a:ext cx="2120784" cy="1798952"/>
          </a:xfrm>
          <a:prstGeom prst="roundRect">
            <a:avLst>
              <a:gd name="adj" fmla="val 10231"/>
            </a:avLst>
          </a:prstGeom>
        </p:spPr>
      </p:pic>
      <p:graphicFrame>
        <p:nvGraphicFramePr>
          <p:cNvPr id="20" name="表格 31">
            <a:extLst>
              <a:ext uri="{FF2B5EF4-FFF2-40B4-BE49-F238E27FC236}">
                <a16:creationId xmlns:a16="http://schemas.microsoft.com/office/drawing/2014/main" id="{4B81BEF1-ADE1-4096-AE9E-EE94336952FE}"/>
              </a:ext>
            </a:extLst>
          </p:cNvPr>
          <p:cNvGraphicFramePr>
            <a:graphicFrameLocks noGrp="1"/>
          </p:cNvGraphicFramePr>
          <p:nvPr>
            <p:extLst>
              <p:ext uri="{D42A27DB-BD31-4B8C-83A1-F6EECF244321}">
                <p14:modId xmlns:p14="http://schemas.microsoft.com/office/powerpoint/2010/main" val="3501040649"/>
              </p:ext>
            </p:extLst>
          </p:nvPr>
        </p:nvGraphicFramePr>
        <p:xfrm>
          <a:off x="1247026" y="3233816"/>
          <a:ext cx="8715958" cy="1361822"/>
        </p:xfrm>
        <a:graphic>
          <a:graphicData uri="http://schemas.openxmlformats.org/drawingml/2006/table">
            <a:tbl>
              <a:tblPr firstRow="1" bandRow="1">
                <a:effectLst/>
                <a:tableStyleId>{72833802-FEF1-4C79-8D5D-14CF1EAF98D9}</a:tableStyleId>
              </a:tblPr>
              <a:tblGrid>
                <a:gridCol w="2195889">
                  <a:extLst>
                    <a:ext uri="{9D8B030D-6E8A-4147-A177-3AD203B41FA5}">
                      <a16:colId xmlns:a16="http://schemas.microsoft.com/office/drawing/2014/main" val="3003080443"/>
                    </a:ext>
                  </a:extLst>
                </a:gridCol>
                <a:gridCol w="6520069">
                  <a:extLst>
                    <a:ext uri="{9D8B030D-6E8A-4147-A177-3AD203B41FA5}">
                      <a16:colId xmlns:a16="http://schemas.microsoft.com/office/drawing/2014/main" val="54132520"/>
                    </a:ext>
                  </a:extLst>
                </a:gridCol>
              </a:tblGrid>
              <a:tr h="370840">
                <a:tc>
                  <a:txBody>
                    <a:bodyPr/>
                    <a:lstStyle/>
                    <a:p>
                      <a:pPr marL="0" indent="0" algn="l">
                        <a:lnSpc>
                          <a:spcPct val="90000"/>
                        </a:lnSpc>
                        <a:spcBef>
                          <a:spcPts val="600"/>
                        </a:spcBef>
                        <a:buFont typeface="Arial" panose="020B0604020202020204" pitchFamily="34" charset="0"/>
                        <a:buNone/>
                      </a:pPr>
                      <a:r>
                        <a:rPr lang="zh-CN" altLang="en-US" sz="1200" b="0" dirty="0">
                          <a:solidFill>
                            <a:schemeClr val="tx1"/>
                          </a:solidFill>
                          <a:latin typeface="微软雅黑" panose="020B0503020204020204" pitchFamily="34" charset="-122"/>
                          <a:ea typeface="微软雅黑" panose="020B0503020204020204" pitchFamily="34" charset="-122"/>
                        </a:rPr>
                        <a:t>传统治疗方案：</a:t>
                      </a:r>
                      <a:endParaRPr lang="en-US" altLang="zh-CN" sz="1200" b="0" dirty="0">
                        <a:solidFill>
                          <a:schemeClr val="tx1"/>
                        </a:solidFill>
                        <a:latin typeface="微软雅黑" panose="020B0503020204020204" pitchFamily="34" charset="-122"/>
                        <a:ea typeface="微软雅黑" panose="020B0503020204020204" pitchFamily="34" charset="-122"/>
                      </a:endParaRPr>
                    </a:p>
                    <a:p>
                      <a:pPr marL="0" indent="0" algn="l">
                        <a:lnSpc>
                          <a:spcPct val="90000"/>
                        </a:lnSpc>
                        <a:spcBef>
                          <a:spcPts val="600"/>
                        </a:spcBef>
                        <a:buFont typeface="Arial" panose="020B0604020202020204" pitchFamily="34" charset="0"/>
                        <a:buNone/>
                      </a:pPr>
                      <a:r>
                        <a:rPr lang="zh-CN" altLang="en-US" sz="1200" dirty="0">
                          <a:solidFill>
                            <a:schemeClr val="tx1"/>
                          </a:solidFill>
                          <a:latin typeface="微软雅黑" panose="020B0503020204020204" pitchFamily="34" charset="-122"/>
                          <a:ea typeface="微软雅黑" panose="020B0503020204020204" pitchFamily="34" charset="-122"/>
                        </a:rPr>
                        <a:t>糖皮质激素、免疫抑制剂等</a:t>
                      </a:r>
                      <a:endParaRPr lang="en-US" altLang="zh-CN" sz="12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nSpc>
                          <a:spcPct val="110000"/>
                        </a:lnSpc>
                        <a:buFont typeface="Arial" panose="020B0604020202020204" pitchFamily="34" charset="0"/>
                        <a:buChar char="•"/>
                      </a:pPr>
                      <a:r>
                        <a:rPr lang="zh-CN" altLang="en-US" sz="1200" b="0" dirty="0">
                          <a:solidFill>
                            <a:schemeClr val="tx1"/>
                          </a:solidFill>
                          <a:latin typeface="微软雅黑" panose="020B0503020204020204" pitchFamily="34" charset="-122"/>
                          <a:ea typeface="微软雅黑" panose="020B0503020204020204" pitchFamily="34" charset="-122"/>
                        </a:rPr>
                        <a:t>起效时间慢：</a:t>
                      </a:r>
                      <a:r>
                        <a:rPr lang="en-US" altLang="zh-CN" sz="1200" b="1" dirty="0">
                          <a:solidFill>
                            <a:schemeClr val="tx1"/>
                          </a:solidFill>
                          <a:latin typeface="微软雅黑" panose="020B0503020204020204" pitchFamily="34" charset="-122"/>
                          <a:ea typeface="微软雅黑" panose="020B0503020204020204" pitchFamily="34" charset="-122"/>
                        </a:rPr>
                        <a:t>1-12</a:t>
                      </a:r>
                      <a:r>
                        <a:rPr lang="zh-CN" altLang="en-US" sz="1200" b="1" dirty="0">
                          <a:solidFill>
                            <a:schemeClr val="tx1"/>
                          </a:solidFill>
                          <a:latin typeface="微软雅黑" panose="020B0503020204020204" pitchFamily="34" charset="-122"/>
                          <a:ea typeface="微软雅黑" panose="020B0503020204020204" pitchFamily="34" charset="-122"/>
                        </a:rPr>
                        <a:t>周</a:t>
                      </a:r>
                      <a:r>
                        <a:rPr lang="en-US" altLang="zh-CN" sz="1200" b="0" baseline="30000" dirty="0">
                          <a:solidFill>
                            <a:schemeClr val="tx1"/>
                          </a:solidFill>
                          <a:latin typeface="微软雅黑" panose="020B0503020204020204" pitchFamily="34" charset="-122"/>
                          <a:ea typeface="微软雅黑" panose="020B0503020204020204" pitchFamily="34" charset="-122"/>
                        </a:rPr>
                        <a:t>3</a:t>
                      </a:r>
                    </a:p>
                    <a:p>
                      <a:pPr marL="285750" indent="-285750">
                        <a:lnSpc>
                          <a:spcPct val="110000"/>
                        </a:lnSpc>
                        <a:buFont typeface="Arial" panose="020B0604020202020204" pitchFamily="34" charset="0"/>
                        <a:buChar char="•"/>
                      </a:pPr>
                      <a:r>
                        <a:rPr lang="zh-CN" altLang="en-US" sz="1200" b="0" dirty="0">
                          <a:solidFill>
                            <a:schemeClr val="tx1"/>
                          </a:solidFill>
                          <a:latin typeface="微软雅黑" panose="020B0503020204020204" pitchFamily="34" charset="-122"/>
                          <a:ea typeface="微软雅黑" panose="020B0503020204020204" pitchFamily="34" charset="-122"/>
                        </a:rPr>
                        <a:t>疗效有限：系统糖皮质激素和免疫抑制剂治疗控制不充分比例很高</a:t>
                      </a:r>
                      <a:r>
                        <a:rPr lang="en-US" altLang="zh-CN" sz="1200" b="0" baseline="30000" dirty="0">
                          <a:solidFill>
                            <a:schemeClr val="tx1"/>
                          </a:solidFill>
                          <a:latin typeface="微软雅黑" panose="020B0503020204020204" pitchFamily="34" charset="-122"/>
                          <a:ea typeface="微软雅黑" panose="020B0503020204020204" pitchFamily="34" charset="-122"/>
                        </a:rPr>
                        <a:t>4</a:t>
                      </a:r>
                      <a:endParaRPr lang="zh-CN" altLang="en-US" sz="1200" b="0" baseline="30000" dirty="0">
                        <a:solidFill>
                          <a:schemeClr val="tx1"/>
                        </a:solidFill>
                        <a:latin typeface="微软雅黑" panose="020B0503020204020204" pitchFamily="34" charset="-122"/>
                        <a:ea typeface="微软雅黑" panose="020B0503020204020204" pitchFamily="34" charset="-122"/>
                      </a:endParaRPr>
                    </a:p>
                    <a:p>
                      <a:pPr marL="285750" indent="-285750">
                        <a:lnSpc>
                          <a:spcPct val="110000"/>
                        </a:lnSpc>
                        <a:buFont typeface="Arial" panose="020B0604020202020204" pitchFamily="34" charset="0"/>
                        <a:buChar char="•"/>
                      </a:pPr>
                      <a:r>
                        <a:rPr lang="zh-CN" altLang="en-US" sz="1200" b="0" dirty="0">
                          <a:solidFill>
                            <a:schemeClr val="tx1"/>
                          </a:solidFill>
                          <a:latin typeface="微软雅黑" panose="020B0503020204020204" pitchFamily="34" charset="-122"/>
                          <a:ea typeface="微软雅黑" panose="020B0503020204020204" pitchFamily="34" charset="-122"/>
                        </a:rPr>
                        <a:t>不良反应：发生率</a:t>
                      </a:r>
                      <a:r>
                        <a:rPr lang="en-US" altLang="zh-CN" sz="1200" b="1" dirty="0">
                          <a:solidFill>
                            <a:schemeClr val="tx1"/>
                          </a:solidFill>
                          <a:latin typeface="微软雅黑" panose="020B0503020204020204" pitchFamily="34" charset="-122"/>
                          <a:ea typeface="微软雅黑" panose="020B0503020204020204" pitchFamily="34" charset="-122"/>
                        </a:rPr>
                        <a:t>31.55%</a:t>
                      </a:r>
                      <a:r>
                        <a:rPr lang="en-US" altLang="zh-CN" sz="1200" b="0" baseline="30000" dirty="0">
                          <a:solidFill>
                            <a:schemeClr val="tx1"/>
                          </a:solidFill>
                          <a:latin typeface="微软雅黑" panose="020B0503020204020204" pitchFamily="34" charset="-122"/>
                          <a:ea typeface="微软雅黑" panose="020B0503020204020204" pitchFamily="34" charset="-122"/>
                        </a:rPr>
                        <a:t>5</a:t>
                      </a:r>
                      <a:endParaRPr lang="zh-CN" altLang="en-US" sz="1200" b="0" baseline="30000" dirty="0">
                        <a:solidFill>
                          <a:schemeClr val="tx1"/>
                        </a:solidFill>
                        <a:latin typeface="微软雅黑" panose="020B0503020204020204" pitchFamily="34" charset="-122"/>
                        <a:ea typeface="微软雅黑" panose="020B0503020204020204" pitchFamily="34"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468508"/>
                  </a:ext>
                </a:extLst>
              </a:tr>
              <a:tr h="370840">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dirty="0">
                          <a:latin typeface="微软雅黑" panose="020B0503020204020204" pitchFamily="34" charset="-122"/>
                          <a:ea typeface="微软雅黑" panose="020B0503020204020204" pitchFamily="34" charset="-122"/>
                        </a:rPr>
                        <a:t>生物制剂：</a:t>
                      </a:r>
                      <a:endParaRPr lang="en-US" altLang="zh-CN" sz="1200" b="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1" dirty="0">
                          <a:latin typeface="微软雅黑" panose="020B0503020204020204" pitchFamily="34" charset="-122"/>
                          <a:ea typeface="微软雅黑" panose="020B0503020204020204" pitchFamily="34" charset="-122"/>
                        </a:rPr>
                        <a:t>度普利尤单抗注射液</a:t>
                      </a:r>
                      <a:endParaRPr lang="en-US" altLang="zh-CN" sz="1200" b="1" dirty="0">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zh-CN" altLang="en-US" sz="1200" dirty="0">
                          <a:latin typeface="微软雅黑" panose="020B0503020204020204" pitchFamily="34" charset="-122"/>
                          <a:ea typeface="微软雅黑" panose="020B0503020204020204" pitchFamily="34" charset="-122"/>
                        </a:rPr>
                        <a:t>起效时间慢：</a:t>
                      </a:r>
                      <a:r>
                        <a:rPr lang="en-US" altLang="zh-CN" sz="1200" b="0" dirty="0">
                          <a:latin typeface="微软雅黑" panose="020B0503020204020204" pitchFamily="34" charset="-122"/>
                          <a:ea typeface="微软雅黑" panose="020B0503020204020204" pitchFamily="34" charset="-122"/>
                        </a:rPr>
                        <a:t>3-7</a:t>
                      </a:r>
                      <a:r>
                        <a:rPr lang="zh-CN" altLang="en-US" sz="1200" b="0" dirty="0">
                          <a:latin typeface="微软雅黑" panose="020B0503020204020204" pitchFamily="34" charset="-122"/>
                          <a:ea typeface="微软雅黑" panose="020B0503020204020204" pitchFamily="34" charset="-122"/>
                        </a:rPr>
                        <a:t>天</a:t>
                      </a:r>
                      <a:r>
                        <a:rPr lang="zh-CN" altLang="en-US" sz="1200" dirty="0">
                          <a:latin typeface="微软雅黑" panose="020B0503020204020204" pitchFamily="34" charset="-122"/>
                          <a:ea typeface="微软雅黑" panose="020B0503020204020204" pitchFamily="34" charset="-122"/>
                        </a:rPr>
                        <a:t>血药浓度达峰，</a:t>
                      </a:r>
                      <a:r>
                        <a:rPr lang="en-US" altLang="zh-CN" sz="1200" dirty="0">
                          <a:latin typeface="微软雅黑" panose="020B0503020204020204" pitchFamily="34" charset="-122"/>
                          <a:ea typeface="微软雅黑" panose="020B0503020204020204" pitchFamily="34" charset="-122"/>
                        </a:rPr>
                        <a:t>16</a:t>
                      </a:r>
                      <a:r>
                        <a:rPr lang="zh-CN" altLang="en-US" sz="1200" dirty="0">
                          <a:latin typeface="微软雅黑" panose="020B0503020204020204" pitchFamily="34" charset="-122"/>
                          <a:ea typeface="微软雅黑" panose="020B0503020204020204" pitchFamily="34" charset="-122"/>
                        </a:rPr>
                        <a:t>周达稳态浓度</a:t>
                      </a:r>
                      <a:r>
                        <a:rPr lang="en-US" altLang="zh-CN" sz="1200" b="0" baseline="30000" dirty="0">
                          <a:solidFill>
                            <a:schemeClr val="tx1"/>
                          </a:solidFill>
                          <a:latin typeface="微软雅黑" panose="020B0503020204020204" pitchFamily="34" charset="-122"/>
                          <a:ea typeface="微软雅黑" panose="020B0503020204020204" pitchFamily="34" charset="-122"/>
                        </a:rPr>
                        <a:t>6</a:t>
                      </a:r>
                      <a:r>
                        <a:rPr lang="en-US" altLang="zh-CN"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注射给药</a:t>
                      </a:r>
                      <a:r>
                        <a:rPr lang="zh-CN" altLang="en-US" sz="1200" dirty="0">
                          <a:latin typeface="微软雅黑" panose="020B0503020204020204" pitchFamily="34" charset="-122"/>
                          <a:ea typeface="微软雅黑" panose="020B0503020204020204" pitchFamily="34" charset="-122"/>
                        </a:rPr>
                        <a:t>，可能影响患者依从性</a:t>
                      </a:r>
                      <a:endParaRPr lang="en-US" altLang="zh-CN" sz="1200" dirty="0">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zh-CN" altLang="en-US" sz="1200" dirty="0">
                          <a:latin typeface="微软雅黑" panose="020B0503020204020204" pitchFamily="34" charset="-122"/>
                          <a:ea typeface="微软雅黑" panose="020B0503020204020204" pitchFamily="34" charset="-122"/>
                        </a:rPr>
                        <a:t>疗效有限：</a:t>
                      </a:r>
                      <a:r>
                        <a:rPr lang="zh-CN" altLang="en-US" sz="1200" b="0" dirty="0">
                          <a:solidFill>
                            <a:srgbClr val="000000"/>
                          </a:solidFill>
                          <a:latin typeface="微软雅黑" panose="020B0503020204020204" pitchFamily="34" charset="-122"/>
                          <a:ea typeface="微软雅黑" panose="020B0503020204020204" pitchFamily="34" charset="-122"/>
                        </a:rPr>
                        <a:t>度普利尤单抗引入后，疾病控制不充分比例仍高达</a:t>
                      </a:r>
                      <a:r>
                        <a:rPr lang="en-US" altLang="zh-CN" sz="1200" b="1" dirty="0">
                          <a:solidFill>
                            <a:srgbClr val="000000"/>
                          </a:solidFill>
                          <a:latin typeface="微软雅黑" panose="020B0503020204020204" pitchFamily="34" charset="-122"/>
                          <a:ea typeface="微软雅黑" panose="020B0503020204020204" pitchFamily="34" charset="-122"/>
                        </a:rPr>
                        <a:t>42%</a:t>
                      </a:r>
                      <a:r>
                        <a:rPr lang="en-US" altLang="zh-CN" sz="1200" b="1" baseline="30000" dirty="0">
                          <a:solidFill>
                            <a:srgbClr val="000000"/>
                          </a:solidFill>
                          <a:latin typeface="微软雅黑" panose="020B0503020204020204" pitchFamily="34" charset="-122"/>
                          <a:ea typeface="微软雅黑" panose="020B0503020204020204" pitchFamily="34" charset="-122"/>
                        </a:rPr>
                        <a:t>7</a:t>
                      </a:r>
                      <a:endParaRPr lang="en-US" altLang="zh-CN" sz="1200" baseline="30000" dirty="0">
                        <a:latin typeface="微软雅黑" panose="020B0503020204020204" pitchFamily="34" charset="-122"/>
                        <a:ea typeface="微软雅黑" panose="020B0503020204020204" pitchFamily="34" charset="-122"/>
                      </a:endParaRPr>
                    </a:p>
                    <a:p>
                      <a:pPr marL="285750" indent="-285750">
                        <a:lnSpc>
                          <a:spcPct val="11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不良反应：较高的结膜炎发生率（</a:t>
                      </a:r>
                      <a:r>
                        <a:rPr lang="en-US" altLang="zh-CN" sz="1200" b="1" dirty="0">
                          <a:latin typeface="微软雅黑" panose="020B0503020204020204" pitchFamily="34" charset="-122"/>
                          <a:ea typeface="微软雅黑" panose="020B0503020204020204" pitchFamily="34" charset="-122"/>
                        </a:rPr>
                        <a:t>9.8%</a:t>
                      </a:r>
                      <a:r>
                        <a:rPr lang="zh-CN" altLang="en-US" sz="1200" dirty="0">
                          <a:latin typeface="微软雅黑" panose="020B0503020204020204" pitchFamily="34" charset="-122"/>
                          <a:ea typeface="微软雅黑" panose="020B0503020204020204" pitchFamily="34" charset="-122"/>
                        </a:rPr>
                        <a:t>）</a:t>
                      </a:r>
                      <a:r>
                        <a:rPr lang="en-US" altLang="zh-CN" sz="1200" baseline="30000" dirty="0">
                          <a:latin typeface="微软雅黑" panose="020B0503020204020204" pitchFamily="34" charset="-122"/>
                          <a:ea typeface="微软雅黑" panose="020B0503020204020204" pitchFamily="34" charset="-122"/>
                        </a:rPr>
                        <a:t>6</a:t>
                      </a:r>
                      <a:r>
                        <a:rPr lang="zh-CN" altLang="en-US" sz="1200" baseline="0" dirty="0">
                          <a:latin typeface="微软雅黑" panose="020B0503020204020204" pitchFamily="34" charset="-122"/>
                          <a:ea typeface="微软雅黑" panose="020B0503020204020204" pitchFamily="34" charset="-122"/>
                        </a:rPr>
                        <a:t>，可能出现面部红斑</a:t>
                      </a:r>
                      <a:r>
                        <a:rPr lang="en-US" altLang="zh-CN" sz="1200" baseline="30000" dirty="0">
                          <a:latin typeface="微软雅黑" panose="020B0503020204020204" pitchFamily="34" charset="-122"/>
                          <a:ea typeface="微软雅黑" panose="020B0503020204020204" pitchFamily="34" charset="-122"/>
                        </a:rPr>
                        <a:t>8</a:t>
                      </a:r>
                      <a:r>
                        <a:rPr lang="zh-CN" altLang="en-US" sz="1200" baseline="0" dirty="0">
                          <a:latin typeface="微软雅黑" panose="020B0503020204020204" pitchFamily="34" charset="-122"/>
                          <a:ea typeface="微软雅黑" panose="020B0503020204020204" pitchFamily="34" charset="-122"/>
                        </a:rPr>
                        <a:t>（</a:t>
                      </a:r>
                      <a:r>
                        <a:rPr lang="en-US" altLang="zh-CN" sz="1200" b="1" kern="0" dirty="0">
                          <a:latin typeface="微软雅黑" panose="020B0503020204020204" pitchFamily="34" charset="-122"/>
                          <a:ea typeface="微软雅黑" panose="020B0503020204020204" pitchFamily="34" charset="-122"/>
                        </a:rPr>
                        <a:t>4%-43.8%</a:t>
                      </a:r>
                      <a:r>
                        <a:rPr lang="zh-CN" altLang="en-US" sz="1200" baseline="0" dirty="0">
                          <a:latin typeface="微软雅黑" panose="020B0503020204020204" pitchFamily="34" charset="-122"/>
                          <a:ea typeface="微软雅黑" panose="020B0503020204020204" pitchFamily="34" charset="-122"/>
                        </a:rPr>
                        <a:t>）</a:t>
                      </a:r>
                      <a:endParaRPr lang="en-US" altLang="zh-CN" sz="1200" baseline="30000" dirty="0">
                        <a:latin typeface="微软雅黑" panose="020B0503020204020204" pitchFamily="34" charset="-122"/>
                        <a:ea typeface="微软雅黑" panose="020B0503020204020204" pitchFamily="34" charset="-122"/>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50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5116358"/>
                  </a:ext>
                </a:extLst>
              </a:tr>
            </a:tbl>
          </a:graphicData>
        </a:graphic>
      </p:graphicFrame>
      <p:sp>
        <p:nvSpPr>
          <p:cNvPr id="3" name="文本框 2">
            <a:extLst>
              <a:ext uri="{FF2B5EF4-FFF2-40B4-BE49-F238E27FC236}">
                <a16:creationId xmlns:a16="http://schemas.microsoft.com/office/drawing/2014/main" id="{06788405-3C3A-4E72-B018-B7C56BEAF210}"/>
              </a:ext>
            </a:extLst>
          </p:cNvPr>
          <p:cNvSpPr txBox="1"/>
          <p:nvPr/>
        </p:nvSpPr>
        <p:spPr bwMode="gray">
          <a:xfrm>
            <a:off x="446798" y="1314494"/>
            <a:ext cx="586437" cy="1281928"/>
          </a:xfrm>
          <a:prstGeom prst="rect">
            <a:avLst/>
          </a:prstGeom>
          <a:solidFill>
            <a:schemeClr val="accent2">
              <a:lumMod val="20000"/>
              <a:lumOff val="80000"/>
            </a:schemeClr>
          </a:solidFill>
        </p:spPr>
        <p:txBody>
          <a:bodyPr wrap="square" lIns="45720" tIns="45720" rIns="45720" bIns="45720" rtlCol="0">
            <a:noAutofit/>
          </a:bodyPr>
          <a:lstStyle/>
          <a:p>
            <a:pPr algn="ctr">
              <a:lnSpc>
                <a:spcPct val="90000"/>
              </a:lnSpc>
              <a:spcBef>
                <a:spcPts val="1000"/>
              </a:spcBef>
            </a:pPr>
            <a:r>
              <a:rPr lang="zh-CN" altLang="en-US" sz="2000" b="1" dirty="0">
                <a:latin typeface="微软雅黑" panose="020B0503020204020204" pitchFamily="34" charset="-122"/>
                <a:ea typeface="微软雅黑" panose="020B0503020204020204" pitchFamily="34" charset="-122"/>
              </a:rPr>
              <a:t>疾病危害</a:t>
            </a:r>
          </a:p>
        </p:txBody>
      </p:sp>
      <p:sp>
        <p:nvSpPr>
          <p:cNvPr id="21" name="文本框 20">
            <a:extLst>
              <a:ext uri="{FF2B5EF4-FFF2-40B4-BE49-F238E27FC236}">
                <a16:creationId xmlns:a16="http://schemas.microsoft.com/office/drawing/2014/main" id="{C2000586-7590-4731-8C3C-AEFDF8F5DA67}"/>
              </a:ext>
            </a:extLst>
          </p:cNvPr>
          <p:cNvSpPr txBox="1"/>
          <p:nvPr/>
        </p:nvSpPr>
        <p:spPr bwMode="gray">
          <a:xfrm>
            <a:off x="446798" y="2889504"/>
            <a:ext cx="586437" cy="1706134"/>
          </a:xfrm>
          <a:prstGeom prst="rect">
            <a:avLst/>
          </a:prstGeom>
          <a:solidFill>
            <a:schemeClr val="accent2">
              <a:lumMod val="20000"/>
              <a:lumOff val="80000"/>
            </a:schemeClr>
          </a:solidFill>
        </p:spPr>
        <p:txBody>
          <a:bodyPr wrap="square" lIns="45720" tIns="45720" rIns="45720" bIns="45720" rtlCol="0" anchor="ctr" anchorCtr="0">
            <a:noAutofit/>
          </a:bodyPr>
          <a:lstStyle/>
          <a:p>
            <a:pPr algn="ctr">
              <a:lnSpc>
                <a:spcPct val="90000"/>
              </a:lnSpc>
              <a:spcBef>
                <a:spcPts val="1000"/>
              </a:spcBef>
            </a:pPr>
            <a:r>
              <a:rPr lang="zh-CN" altLang="en-US" sz="2000" b="1" dirty="0">
                <a:latin typeface="微软雅黑" panose="020B0503020204020204" pitchFamily="34" charset="-122"/>
                <a:ea typeface="微软雅黑" panose="020B0503020204020204" pitchFamily="34" charset="-122"/>
              </a:rPr>
              <a:t>现有治疗</a:t>
            </a:r>
          </a:p>
        </p:txBody>
      </p:sp>
      <p:sp>
        <p:nvSpPr>
          <p:cNvPr id="22" name="文本框 21">
            <a:extLst>
              <a:ext uri="{FF2B5EF4-FFF2-40B4-BE49-F238E27FC236}">
                <a16:creationId xmlns:a16="http://schemas.microsoft.com/office/drawing/2014/main" id="{B9354B1B-8137-418D-BDF6-1844AD821946}"/>
              </a:ext>
            </a:extLst>
          </p:cNvPr>
          <p:cNvSpPr txBox="1"/>
          <p:nvPr/>
        </p:nvSpPr>
        <p:spPr bwMode="gray">
          <a:xfrm>
            <a:off x="446799" y="4845852"/>
            <a:ext cx="586436" cy="1243794"/>
          </a:xfrm>
          <a:prstGeom prst="rect">
            <a:avLst/>
          </a:prstGeom>
          <a:solidFill>
            <a:schemeClr val="accent2">
              <a:lumMod val="20000"/>
              <a:lumOff val="80000"/>
            </a:schemeClr>
          </a:solidFill>
        </p:spPr>
        <p:txBody>
          <a:bodyPr wrap="square" lIns="45720" tIns="45720" rIns="45720" bIns="45720" rtlCol="0">
            <a:noAutofit/>
          </a:bodyPr>
          <a:lstStyle/>
          <a:p>
            <a:pPr algn="ctr">
              <a:lnSpc>
                <a:spcPct val="90000"/>
              </a:lnSpc>
              <a:spcBef>
                <a:spcPts val="1000"/>
              </a:spcBef>
            </a:pPr>
            <a:r>
              <a:rPr lang="zh-CN" altLang="en-US" sz="2000" b="1" dirty="0">
                <a:latin typeface="微软雅黑" panose="020B0503020204020204" pitchFamily="34" charset="-122"/>
                <a:ea typeface="微软雅黑" panose="020B0503020204020204" pitchFamily="34" charset="-122"/>
              </a:rPr>
              <a:t>患者人数</a:t>
            </a:r>
          </a:p>
        </p:txBody>
      </p:sp>
    </p:spTree>
    <p:extLst>
      <p:ext uri="{BB962C8B-B14F-4D97-AF65-F5344CB8AC3E}">
        <p14:creationId xmlns:p14="http://schemas.microsoft.com/office/powerpoint/2010/main" val="104800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a:extLst>
              <a:ext uri="{FF2B5EF4-FFF2-40B4-BE49-F238E27FC236}">
                <a16:creationId xmlns:a16="http://schemas.microsoft.com/office/drawing/2014/main" id="{C45FD239-BED0-4428-A9E1-040015AE235E}"/>
              </a:ext>
            </a:extLst>
          </p:cNvPr>
          <p:cNvSpPr txBox="1"/>
          <p:nvPr/>
        </p:nvSpPr>
        <p:spPr bwMode="gray">
          <a:xfrm>
            <a:off x="533496" y="1897653"/>
            <a:ext cx="11143948" cy="1715813"/>
          </a:xfrm>
          <a:prstGeom prst="rect">
            <a:avLst/>
          </a:prstGeom>
          <a:solidFill>
            <a:schemeClr val="bg2">
              <a:lumMod val="20000"/>
              <a:lumOff val="80000"/>
            </a:schemeClr>
          </a:solidFill>
          <a:ln w="38100">
            <a:solidFill>
              <a:srgbClr val="0047BB"/>
            </a:solidFill>
          </a:ln>
        </p:spPr>
        <p:txBody>
          <a:bodyPr wrap="square" lIns="45708" tIns="45708" rIns="45708" bIns="45708" rtlCol="0" anchor="ctr">
            <a:noAutofit/>
          </a:bodyPr>
          <a:lstStyle/>
          <a:p>
            <a:pPr algn="ctr">
              <a:lnSpc>
                <a:spcPct val="125000"/>
              </a:lnSpc>
            </a:pPr>
            <a:endParaRPr lang="en-US" altLang="zh-CN" sz="1999"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2" name="文本框 21">
            <a:extLst>
              <a:ext uri="{FF2B5EF4-FFF2-40B4-BE49-F238E27FC236}">
                <a16:creationId xmlns:a16="http://schemas.microsoft.com/office/drawing/2014/main" id="{A6BA1564-9A88-417C-A7AC-621BEB288563}"/>
              </a:ext>
            </a:extLst>
          </p:cNvPr>
          <p:cNvSpPr txBox="1"/>
          <p:nvPr/>
        </p:nvSpPr>
        <p:spPr bwMode="gray">
          <a:xfrm>
            <a:off x="2941982" y="1897653"/>
            <a:ext cx="8706678" cy="1754326"/>
          </a:xfrm>
          <a:prstGeom prst="rect">
            <a:avLst/>
          </a:prstGeom>
          <a:noFill/>
          <a:ln>
            <a:noFill/>
          </a:ln>
        </p:spPr>
        <p:txBody>
          <a:bodyPr wrap="square">
            <a:spAutoFit/>
          </a:bodyPr>
          <a:lstStyle/>
          <a:p>
            <a:pPr>
              <a:defRPr/>
            </a:pPr>
            <a:r>
              <a:rPr lang="zh-CN" altLang="en-US" sz="1600"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参照药品选择理由：</a:t>
            </a:r>
            <a:endParaRPr lang="en-US" altLang="zh-CN" sz="1600"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endParaRPr>
          </a:p>
          <a:p>
            <a:pPr marL="342797" indent="-342797">
              <a:buFont typeface="+mj-lt"/>
              <a:buAutoNum type="arabicPeriod"/>
              <a:defRPr/>
            </a:pPr>
            <a:r>
              <a:rPr lang="zh-CN" altLang="en-US" sz="16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适应症最相似：</a:t>
            </a:r>
            <a:r>
              <a:rPr lang="zh-CN" altLang="en-US" sz="1400" dirty="0">
                <a:latin typeface="微软雅黑" panose="020B0503020204020204" pitchFamily="34" charset="-122"/>
                <a:ea typeface="微软雅黑" panose="020B0503020204020204" pitchFamily="34" charset="-122"/>
                <a:cs typeface="阿里巴巴普惠体 R" panose="00020600040101010101" pitchFamily="18" charset="-122"/>
              </a:rPr>
              <a:t>均为针对中重度特应性皮炎患者，且均为系统靶向治疗药物。</a:t>
            </a:r>
          </a:p>
          <a:p>
            <a:pPr marL="342797" indent="-342797">
              <a:buFont typeface="+mj-lt"/>
              <a:buAutoNum type="arabicPeriod"/>
              <a:defRPr/>
            </a:pPr>
            <a:r>
              <a:rPr lang="zh-CN" altLang="en-US" sz="16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临床应用广泛：</a:t>
            </a:r>
            <a:r>
              <a:rPr lang="zh-CN" altLang="en-US" sz="1400" dirty="0">
                <a:latin typeface="微软雅黑" panose="020B0503020204020204" pitchFamily="34" charset="-122"/>
                <a:ea typeface="微软雅黑" panose="020B0503020204020204" pitchFamily="34" charset="-122"/>
                <a:cs typeface="阿里巴巴普惠体 R" panose="00020600040101010101" pitchFamily="18" charset="-122"/>
              </a:rPr>
              <a:t>在中重度特应性皮炎市场度普利尤单抗市场份额最大。</a:t>
            </a:r>
            <a:endParaRPr lang="zh-CN" altLang="en-US" sz="1600" dirty="0">
              <a:latin typeface="微软雅黑" panose="020B0503020204020204" pitchFamily="34" charset="-122"/>
              <a:ea typeface="微软雅黑" panose="020B0503020204020204" pitchFamily="34" charset="-122"/>
              <a:cs typeface="阿里巴巴普惠体 R" panose="00020600040101010101" pitchFamily="18" charset="-122"/>
            </a:endParaRPr>
          </a:p>
          <a:p>
            <a:pPr marL="342797" indent="-342797">
              <a:buFont typeface="+mj-lt"/>
              <a:buAutoNum type="arabicPeriod"/>
              <a:defRPr/>
            </a:pPr>
            <a:r>
              <a:rPr lang="zh-CN" altLang="en-US" sz="16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指南地位相似：</a:t>
            </a:r>
            <a:r>
              <a:rPr lang="zh-CN" altLang="en-US" sz="1400" dirty="0">
                <a:latin typeface="微软雅黑" panose="020B0503020204020204" pitchFamily="34" charset="-122"/>
                <a:ea typeface="微软雅黑" panose="020B0503020204020204" pitchFamily="34" charset="-122"/>
                <a:cs typeface="阿里巴巴普惠体 R" panose="00020600040101010101" pitchFamily="18" charset="-122"/>
              </a:rPr>
              <a:t>中国特应性皮炎诊疗指南和权威国际指南</a:t>
            </a:r>
            <a:r>
              <a:rPr lang="en-US" altLang="zh-CN" sz="1400" dirty="0">
                <a:latin typeface="微软雅黑" panose="020B0503020204020204" pitchFamily="34" charset="-122"/>
                <a:ea typeface="微软雅黑" panose="020B0503020204020204" pitchFamily="34" charset="-122"/>
                <a:cs typeface="阿里巴巴普惠体 R" panose="00020600040101010101" pitchFamily="18" charset="-122"/>
              </a:rPr>
              <a:t>EADV</a:t>
            </a:r>
            <a:r>
              <a:rPr lang="zh-CN" altLang="en-US" sz="1400" dirty="0">
                <a:latin typeface="微软雅黑" panose="020B0503020204020204" pitchFamily="34" charset="-122"/>
                <a:ea typeface="微软雅黑" panose="020B0503020204020204" pitchFamily="34" charset="-122"/>
                <a:cs typeface="阿里巴巴普惠体 R" panose="00020600040101010101" pitchFamily="18" charset="-122"/>
              </a:rPr>
              <a:t>欧洲皮肤性病学会均认可为特应性皮炎强化治疗方案。</a:t>
            </a:r>
            <a:endParaRPr lang="zh-CN" altLang="en-US" sz="1600" dirty="0">
              <a:latin typeface="微软雅黑" panose="020B0503020204020204" pitchFamily="34" charset="-122"/>
              <a:ea typeface="微软雅黑" panose="020B0503020204020204" pitchFamily="34" charset="-122"/>
              <a:cs typeface="阿里巴巴普惠体 R" panose="00020600040101010101" pitchFamily="18" charset="-122"/>
            </a:endParaRPr>
          </a:p>
          <a:p>
            <a:pPr marL="342797" indent="-342797">
              <a:buFont typeface="+mj-lt"/>
              <a:buAutoNum type="arabicPeriod"/>
              <a:defRPr/>
            </a:pPr>
            <a:r>
              <a:rPr lang="zh-CN" altLang="en-US" sz="16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上市临床参照：</a:t>
            </a:r>
            <a:r>
              <a:rPr lang="zh-CN" altLang="en-US" sz="1400" dirty="0">
                <a:latin typeface="微软雅黑" panose="020B0503020204020204" pitchFamily="34" charset="-122"/>
                <a:ea typeface="微软雅黑" panose="020B0503020204020204" pitchFamily="34" charset="-122"/>
                <a:cs typeface="阿里巴巴普惠体 R" panose="00020600040101010101" pitchFamily="18" charset="-122"/>
              </a:rPr>
              <a:t>中国上市申请中包括度普利尤单抗作为对照药的临床试验，且开展一项</a:t>
            </a:r>
            <a:r>
              <a:rPr lang="zh-CN" altLang="en-US" sz="1400" b="1" dirty="0">
                <a:latin typeface="微软雅黑" panose="020B0503020204020204" pitchFamily="34" charset="-122"/>
                <a:ea typeface="微软雅黑" panose="020B0503020204020204" pitchFamily="34" charset="-122"/>
                <a:cs typeface="阿里巴巴普惠体 R" panose="00020600040101010101" pitchFamily="18" charset="-122"/>
              </a:rPr>
              <a:t>头对头</a:t>
            </a:r>
            <a:r>
              <a:rPr lang="zh-CN" altLang="en-US" sz="1400" dirty="0">
                <a:latin typeface="微软雅黑" panose="020B0503020204020204" pitchFamily="34" charset="-122"/>
                <a:ea typeface="微软雅黑" panose="020B0503020204020204" pitchFamily="34" charset="-122"/>
                <a:cs typeface="阿里巴巴普惠体 R" panose="00020600040101010101" pitchFamily="18" charset="-122"/>
              </a:rPr>
              <a:t>多中心临床试验研究。 </a:t>
            </a:r>
            <a:endParaRPr lang="zh-CN" altLang="en-US" sz="1600"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 name="标题 1">
            <a:extLst>
              <a:ext uri="{FF2B5EF4-FFF2-40B4-BE49-F238E27FC236}">
                <a16:creationId xmlns:a16="http://schemas.microsoft.com/office/drawing/2014/main" id="{56163EBA-1349-4730-9C34-84C382356AF6}"/>
              </a:ext>
            </a:extLst>
          </p:cNvPr>
          <p:cNvSpPr>
            <a:spLocks noGrp="1"/>
          </p:cNvSpPr>
          <p:nvPr>
            <p:ph type="title"/>
          </p:nvPr>
        </p:nvSpPr>
        <p:spPr/>
        <p:txBody>
          <a:bodyPr/>
          <a:lstStyle/>
          <a:p>
            <a:r>
              <a:rPr lang="en-US" altLang="zh-CN" sz="2799" b="1"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1.  </a:t>
            </a:r>
            <a:r>
              <a:rPr lang="zh-CN" altLang="en-US" sz="3199"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阿布昔替尼片</a:t>
            </a:r>
            <a:r>
              <a:rPr lang="zh-CN" altLang="en-US" sz="2799" b="1" dirty="0">
                <a:solidFill>
                  <a:srgbClr val="0095FF"/>
                </a:solidFill>
                <a:latin typeface="微软雅黑" panose="020B0503020204020204" pitchFamily="34" charset="-122"/>
                <a:ea typeface="微软雅黑" panose="020B0503020204020204" pitchFamily="34" charset="-122"/>
                <a:cs typeface="阿里巴巴普惠体 R" panose="00020600040101010101" pitchFamily="18" charset="-122"/>
              </a:rPr>
              <a:t> </a:t>
            </a:r>
            <a:r>
              <a:rPr lang="zh-CN" altLang="en-US" sz="2799" b="1"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基本信息（</a:t>
            </a:r>
            <a:r>
              <a:rPr lang="en-US" altLang="zh-CN" sz="2799" b="1"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2/2</a:t>
            </a:r>
            <a:r>
              <a:rPr lang="zh-CN" altLang="en-US" sz="2799" b="1" dirty="0">
                <a:solidFill>
                  <a:srgbClr val="000000"/>
                </a:solidFill>
                <a:latin typeface="微软雅黑" panose="020B0503020204020204" pitchFamily="34" charset="-122"/>
                <a:ea typeface="微软雅黑" panose="020B0503020204020204" pitchFamily="34" charset="-122"/>
                <a:cs typeface="阿里巴巴普惠体 R" panose="00020600040101010101" pitchFamily="18" charset="-122"/>
              </a:rPr>
              <a:t>）</a:t>
            </a:r>
            <a:endParaRPr lang="zh-CN" altLang="en-US" b="1" dirty="0">
              <a:latin typeface="微软雅黑" panose="020B0503020204020204" pitchFamily="34" charset="-122"/>
              <a:ea typeface="微软雅黑" panose="020B0503020204020204" pitchFamily="34" charset="-122"/>
            </a:endParaRPr>
          </a:p>
        </p:txBody>
      </p:sp>
      <p:sp>
        <p:nvSpPr>
          <p:cNvPr id="27" name="Rectangle: Top Corners Rounded 158">
            <a:extLst>
              <a:ext uri="{FF2B5EF4-FFF2-40B4-BE49-F238E27FC236}">
                <a16:creationId xmlns:a16="http://schemas.microsoft.com/office/drawing/2014/main" id="{91899980-CE8C-4782-86AD-78E3A651DA1C}"/>
              </a:ext>
            </a:extLst>
          </p:cNvPr>
          <p:cNvSpPr/>
          <p:nvPr/>
        </p:nvSpPr>
        <p:spPr>
          <a:xfrm rot="10800000">
            <a:off x="10240200" y="-4064"/>
            <a:ext cx="1947037" cy="668927"/>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8" name="文本框 27">
            <a:extLst>
              <a:ext uri="{FF2B5EF4-FFF2-40B4-BE49-F238E27FC236}">
                <a16:creationId xmlns:a16="http://schemas.microsoft.com/office/drawing/2014/main" id="{ED4881BB-7544-4342-8AC8-E88CA16B6D3E}"/>
              </a:ext>
            </a:extLst>
          </p:cNvPr>
          <p:cNvSpPr txBox="1"/>
          <p:nvPr/>
        </p:nvSpPr>
        <p:spPr bwMode="gray">
          <a:xfrm>
            <a:off x="10435514" y="81481"/>
            <a:ext cx="1615781" cy="480006"/>
          </a:xfrm>
          <a:prstGeom prst="rect">
            <a:avLst/>
          </a:prstGeom>
          <a:noFill/>
        </p:spPr>
        <p:txBody>
          <a:bodyPr wrap="square">
            <a:spAutoFit/>
          </a:bodyPr>
          <a:lstStyle/>
          <a:p>
            <a:pPr>
              <a:lnSpc>
                <a:spcPct val="90000"/>
              </a:lnSpc>
              <a:spcBef>
                <a:spcPts val="1000"/>
              </a:spcBef>
            </a:pPr>
            <a:r>
              <a:rPr lang="zh-CN" altLang="en-US" sz="2799" b="1" dirty="0">
                <a:solidFill>
                  <a:srgbClr val="FFFFFF"/>
                </a:solidFill>
                <a:latin typeface="微软雅黑" panose="020B0503020204020204" pitchFamily="34" charset="-122"/>
                <a:ea typeface="微软雅黑" panose="020B0503020204020204" pitchFamily="34" charset="-122"/>
                <a:cs typeface="阿里巴巴普惠体 R" panose="00020600040101010101" pitchFamily="18" charset="-122"/>
              </a:rPr>
              <a:t>基本信息</a:t>
            </a:r>
          </a:p>
        </p:txBody>
      </p:sp>
      <p:sp>
        <p:nvSpPr>
          <p:cNvPr id="17" name="文本框 16">
            <a:extLst>
              <a:ext uri="{FF2B5EF4-FFF2-40B4-BE49-F238E27FC236}">
                <a16:creationId xmlns:a16="http://schemas.microsoft.com/office/drawing/2014/main" id="{ACE4B397-2112-4B82-8922-29AE28A8B167}"/>
              </a:ext>
            </a:extLst>
          </p:cNvPr>
          <p:cNvSpPr txBox="1"/>
          <p:nvPr/>
        </p:nvSpPr>
        <p:spPr bwMode="gray">
          <a:xfrm>
            <a:off x="551241" y="1070736"/>
            <a:ext cx="11136211" cy="743841"/>
          </a:xfrm>
          <a:prstGeom prst="rect">
            <a:avLst/>
          </a:prstGeom>
          <a:solidFill>
            <a:schemeClr val="accent2">
              <a:lumMod val="20000"/>
              <a:lumOff val="80000"/>
            </a:schemeClr>
          </a:solidFill>
        </p:spPr>
        <p:txBody>
          <a:bodyPr wrap="square" lIns="45708" tIns="45708" rIns="45708" bIns="45708" rtlCol="0">
            <a:noAutofit/>
          </a:bodyPr>
          <a:lstStyle/>
          <a:p>
            <a:pPr marL="342797" indent="-342797">
              <a:spcBef>
                <a:spcPts val="400"/>
              </a:spcBef>
              <a:buFont typeface="Arial" panose="020B0604020202020204" pitchFamily="34" charset="0"/>
              <a:buChar char="•"/>
            </a:pPr>
            <a:r>
              <a:rPr lang="en-US" altLang="zh-CN" sz="2000" b="1" dirty="0">
                <a:solidFill>
                  <a:srgbClr val="C00000"/>
                </a:solidFill>
                <a:latin typeface="微软雅黑" panose="020B0503020204020204" pitchFamily="34" charset="-122"/>
                <a:ea typeface="微软雅黑" panose="020B0503020204020204" pitchFamily="34" charset="-122"/>
                <a:cs typeface="阿里巴巴普惠体 R" panose="00020600040101010101" pitchFamily="18" charset="-122"/>
              </a:rPr>
              <a:t>1</a:t>
            </a:r>
            <a:r>
              <a:rPr lang="zh-CN" altLang="en-US" sz="2000" b="1" dirty="0">
                <a:solidFill>
                  <a:srgbClr val="C00000"/>
                </a:solidFill>
                <a:latin typeface="微软雅黑" panose="020B0503020204020204" pitchFamily="34" charset="-122"/>
                <a:ea typeface="微软雅黑" panose="020B0503020204020204" pitchFamily="34" charset="-122"/>
                <a:cs typeface="阿里巴巴普惠体 R" panose="00020600040101010101" pitchFamily="18" charset="-122"/>
              </a:rPr>
              <a:t>类新药</a:t>
            </a:r>
            <a:r>
              <a:rPr lang="zh-CN" altLang="en-US" sz="20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，参与全球多中心临床同步上市，唯一口服靶向治疗中重度特应性皮炎的</a:t>
            </a:r>
            <a:r>
              <a:rPr lang="en-US" altLang="zh-CN" sz="20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JAK1</a:t>
            </a:r>
            <a:r>
              <a:rPr lang="zh-CN" altLang="en-US" sz="20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抑制剂。</a:t>
            </a:r>
            <a:r>
              <a:rPr lang="en-US" altLang="zh-CN" sz="20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 </a:t>
            </a:r>
          </a:p>
          <a:p>
            <a:pPr marL="342797" indent="-342797">
              <a:spcBef>
                <a:spcPts val="400"/>
              </a:spcBef>
              <a:buFont typeface="Arial" panose="020B0604020202020204" pitchFamily="34" charset="0"/>
              <a:buChar char="•"/>
            </a:pPr>
            <a:r>
              <a:rPr lang="zh-CN" altLang="en-US" sz="20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说明书推荐剂量</a:t>
            </a:r>
            <a:r>
              <a:rPr lang="en-US" altLang="zh-CN" sz="2000" b="1" dirty="0">
                <a:solidFill>
                  <a:srgbClr val="C00000"/>
                </a:solidFill>
                <a:latin typeface="微软雅黑" panose="020B0503020204020204" pitchFamily="34" charset="-122"/>
                <a:ea typeface="微软雅黑" panose="020B0503020204020204" pitchFamily="34" charset="-122"/>
                <a:cs typeface="阿里巴巴普惠体 R" panose="00020600040101010101" pitchFamily="18" charset="-122"/>
              </a:rPr>
              <a:t>100mg</a:t>
            </a:r>
            <a:r>
              <a:rPr lang="zh-CN" altLang="en-US" sz="20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，一天一次。</a:t>
            </a:r>
            <a:endParaRPr lang="zh-CN" altLang="en-US" sz="2000" b="1" dirty="0">
              <a:solidFill>
                <a:srgbClr val="0047BB"/>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EE0E47D7-8B6E-4A57-9EAC-939903342616}"/>
              </a:ext>
            </a:extLst>
          </p:cNvPr>
          <p:cNvSpPr txBox="1"/>
          <p:nvPr/>
        </p:nvSpPr>
        <p:spPr bwMode="gray">
          <a:xfrm>
            <a:off x="518139" y="1921127"/>
            <a:ext cx="2943729" cy="1723549"/>
          </a:xfrm>
          <a:prstGeom prst="rect">
            <a:avLst/>
          </a:prstGeom>
          <a:noFill/>
          <a:ln w="38100">
            <a:noFill/>
          </a:ln>
        </p:spPr>
        <p:txBody>
          <a:bodyPr wrap="square" lIns="45708" tIns="45708" rIns="45708" bIns="45708" rtlCol="0" anchor="ctr">
            <a:noAutofit/>
          </a:bodyPr>
          <a:lstStyle/>
          <a:p>
            <a:pPr algn="ctr">
              <a:lnSpc>
                <a:spcPct val="125000"/>
              </a:lnSpc>
            </a:pPr>
            <a:endParaRPr lang="en-US" altLang="zh-CN" sz="1999"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11" name="文本框 10">
            <a:extLst>
              <a:ext uri="{FF2B5EF4-FFF2-40B4-BE49-F238E27FC236}">
                <a16:creationId xmlns:a16="http://schemas.microsoft.com/office/drawing/2014/main" id="{A659EB29-40AE-41D7-8357-F174F1AC81CE}"/>
              </a:ext>
            </a:extLst>
          </p:cNvPr>
          <p:cNvSpPr txBox="1"/>
          <p:nvPr/>
        </p:nvSpPr>
        <p:spPr bwMode="gray">
          <a:xfrm>
            <a:off x="418816" y="2190938"/>
            <a:ext cx="2558332" cy="1106200"/>
          </a:xfrm>
          <a:prstGeom prst="rect">
            <a:avLst/>
          </a:prstGeom>
          <a:noFill/>
        </p:spPr>
        <p:txBody>
          <a:bodyPr wrap="square">
            <a:spAutoFit/>
          </a:bodyPr>
          <a:lstStyle/>
          <a:p>
            <a:pPr algn="ctr">
              <a:lnSpc>
                <a:spcPct val="125000"/>
              </a:lnSpc>
            </a:pPr>
            <a:r>
              <a:rPr lang="zh-CN" altLang="en-US" sz="1800" b="1" dirty="0">
                <a:latin typeface="微软雅黑" panose="020B0503020204020204" pitchFamily="34" charset="-122"/>
                <a:ea typeface="微软雅黑" panose="020B0503020204020204" pitchFamily="34" charset="-122"/>
                <a:cs typeface="阿里巴巴普惠体 R" panose="00020600040101010101" pitchFamily="18" charset="-122"/>
              </a:rPr>
              <a:t>参照药品建议：</a:t>
            </a:r>
            <a:endParaRPr lang="en-US" altLang="zh-CN" sz="1800" b="1" dirty="0">
              <a:latin typeface="微软雅黑" panose="020B0503020204020204" pitchFamily="34" charset="-122"/>
              <a:ea typeface="微软雅黑" panose="020B0503020204020204" pitchFamily="34" charset="-122"/>
              <a:cs typeface="阿里巴巴普惠体 R" panose="00020600040101010101" pitchFamily="18" charset="-122"/>
            </a:endParaRPr>
          </a:p>
          <a:p>
            <a:pPr algn="ctr">
              <a:lnSpc>
                <a:spcPct val="125000"/>
              </a:lnSpc>
            </a:pPr>
            <a:r>
              <a:rPr lang="zh-CN" altLang="en-US" sz="18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度普利尤单抗注射液</a:t>
            </a:r>
            <a:endParaRPr lang="en-US" altLang="zh-CN" sz="18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endParaRPr>
          </a:p>
          <a:p>
            <a:pPr algn="ctr">
              <a:lnSpc>
                <a:spcPct val="125000"/>
              </a:lnSpc>
            </a:pPr>
            <a:r>
              <a:rPr lang="zh-CN" altLang="en-US" sz="1800" dirty="0">
                <a:latin typeface="微软雅黑" panose="020B0503020204020204" pitchFamily="34" charset="-122"/>
                <a:ea typeface="微软雅黑" panose="020B0503020204020204" pitchFamily="34" charset="-122"/>
                <a:cs typeface="阿里巴巴普惠体 R" panose="00020600040101010101" pitchFamily="18" charset="-122"/>
              </a:rPr>
              <a:t>（医保目录内）</a:t>
            </a:r>
            <a:endParaRPr lang="en-US" altLang="zh-CN" sz="1800"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graphicFrame>
        <p:nvGraphicFramePr>
          <p:cNvPr id="13" name="表格 3">
            <a:extLst>
              <a:ext uri="{FF2B5EF4-FFF2-40B4-BE49-F238E27FC236}">
                <a16:creationId xmlns:a16="http://schemas.microsoft.com/office/drawing/2014/main" id="{CD122CBA-3810-4AC6-831A-6A814BA2618C}"/>
              </a:ext>
            </a:extLst>
          </p:cNvPr>
          <p:cNvGraphicFramePr>
            <a:graphicFrameLocks noGrp="1"/>
          </p:cNvGraphicFramePr>
          <p:nvPr>
            <p:extLst>
              <p:ext uri="{D42A27DB-BD31-4B8C-83A1-F6EECF244321}">
                <p14:modId xmlns:p14="http://schemas.microsoft.com/office/powerpoint/2010/main" val="2202632459"/>
              </p:ext>
            </p:extLst>
          </p:nvPr>
        </p:nvGraphicFramePr>
        <p:xfrm>
          <a:off x="518140" y="3720017"/>
          <a:ext cx="11168796" cy="2562357"/>
        </p:xfrm>
        <a:graphic>
          <a:graphicData uri="http://schemas.openxmlformats.org/drawingml/2006/table">
            <a:tbl>
              <a:tblPr firstRow="1" bandRow="1">
                <a:tableStyleId>{5C22544A-7EE6-4342-B048-85BDC9FD1C3A}</a:tableStyleId>
              </a:tblPr>
              <a:tblGrid>
                <a:gridCol w="1473241">
                  <a:extLst>
                    <a:ext uri="{9D8B030D-6E8A-4147-A177-3AD203B41FA5}">
                      <a16:colId xmlns:a16="http://schemas.microsoft.com/office/drawing/2014/main" val="2192214971"/>
                    </a:ext>
                  </a:extLst>
                </a:gridCol>
                <a:gridCol w="2014425">
                  <a:extLst>
                    <a:ext uri="{9D8B030D-6E8A-4147-A177-3AD203B41FA5}">
                      <a16:colId xmlns:a16="http://schemas.microsoft.com/office/drawing/2014/main" val="2296661540"/>
                    </a:ext>
                  </a:extLst>
                </a:gridCol>
                <a:gridCol w="1587573">
                  <a:extLst>
                    <a:ext uri="{9D8B030D-6E8A-4147-A177-3AD203B41FA5}">
                      <a16:colId xmlns:a16="http://schemas.microsoft.com/office/drawing/2014/main" val="2997217447"/>
                    </a:ext>
                  </a:extLst>
                </a:gridCol>
                <a:gridCol w="1716214">
                  <a:extLst>
                    <a:ext uri="{9D8B030D-6E8A-4147-A177-3AD203B41FA5}">
                      <a16:colId xmlns:a16="http://schemas.microsoft.com/office/drawing/2014/main" val="1178587854"/>
                    </a:ext>
                  </a:extLst>
                </a:gridCol>
                <a:gridCol w="483138">
                  <a:extLst>
                    <a:ext uri="{9D8B030D-6E8A-4147-A177-3AD203B41FA5}">
                      <a16:colId xmlns:a16="http://schemas.microsoft.com/office/drawing/2014/main" val="1420973433"/>
                    </a:ext>
                  </a:extLst>
                </a:gridCol>
                <a:gridCol w="3894205">
                  <a:extLst>
                    <a:ext uri="{9D8B030D-6E8A-4147-A177-3AD203B41FA5}">
                      <a16:colId xmlns:a16="http://schemas.microsoft.com/office/drawing/2014/main" val="2964117064"/>
                    </a:ext>
                  </a:extLst>
                </a:gridCol>
              </a:tblGrid>
              <a:tr h="258159">
                <a:tc>
                  <a:txBody>
                    <a:bodyPr/>
                    <a:lstStyle/>
                    <a:p>
                      <a:pPr algn="l"/>
                      <a:r>
                        <a:rPr lang="zh-CN" altLang="en-US" sz="1200" dirty="0">
                          <a:solidFill>
                            <a:schemeClr val="tx1"/>
                          </a:solidFill>
                          <a:latin typeface="微软雅黑" panose="020B0503020204020204" pitchFamily="34" charset="-122"/>
                          <a:ea typeface="微软雅黑" panose="020B0503020204020204" pitchFamily="34" charset="-122"/>
                        </a:rPr>
                        <a:t>通用名</a:t>
                      </a:r>
                    </a:p>
                  </a:txBody>
                  <a:tcPr marL="35991" marR="35991" marT="35991" marB="35991" anchor="ctr">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l"/>
                      <a:r>
                        <a:rPr lang="zh-CN" altLang="en-US" sz="1100" dirty="0">
                          <a:solidFill>
                            <a:schemeClr val="tx1"/>
                          </a:solidFill>
                          <a:latin typeface="微软雅黑" panose="020B0503020204020204" pitchFamily="34" charset="-122"/>
                          <a:ea typeface="微软雅黑" panose="020B0503020204020204" pitchFamily="34" charset="-122"/>
                        </a:rPr>
                        <a:t>阿布昔替尼片</a:t>
                      </a: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rowSpan="7">
                  <a:txBody>
                    <a:bodyPr/>
                    <a:lstStyle/>
                    <a:p>
                      <a:pPr algn="ctr"/>
                      <a:r>
                        <a:rPr lang="zh-CN" altLang="en-US" sz="1600" dirty="0">
                          <a:solidFill>
                            <a:schemeClr val="tx1"/>
                          </a:solidFill>
                          <a:latin typeface="微软雅黑" panose="020B0503020204020204" pitchFamily="34" charset="-122"/>
                          <a:ea typeface="微软雅黑" panose="020B0503020204020204" pitchFamily="34" charset="-122"/>
                        </a:rPr>
                        <a:t>用</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zh-CN" altLang="en-US" sz="1600" dirty="0">
                          <a:solidFill>
                            <a:schemeClr val="tx1"/>
                          </a:solidFill>
                          <a:latin typeface="微软雅黑" panose="020B0503020204020204" pitchFamily="34" charset="-122"/>
                          <a:ea typeface="微软雅黑" panose="020B0503020204020204" pitchFamily="34" charset="-122"/>
                        </a:rPr>
                        <a:t>法</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zh-CN" altLang="en-US" sz="1600" dirty="0">
                          <a:solidFill>
                            <a:schemeClr val="tx1"/>
                          </a:solidFill>
                          <a:latin typeface="微软雅黑" panose="020B0503020204020204" pitchFamily="34" charset="-122"/>
                          <a:ea typeface="微软雅黑" panose="020B0503020204020204" pitchFamily="34" charset="-122"/>
                        </a:rPr>
                        <a:t>用</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zh-CN" altLang="en-US" sz="1600" dirty="0">
                          <a:solidFill>
                            <a:schemeClr val="tx1"/>
                          </a:solidFill>
                          <a:latin typeface="微软雅黑" panose="020B0503020204020204" pitchFamily="34" charset="-122"/>
                          <a:ea typeface="微软雅黑" panose="020B0503020204020204" pitchFamily="34" charset="-122"/>
                        </a:rPr>
                        <a:t>量</a:t>
                      </a:r>
                      <a:endParaRPr lang="zh-CN" altLang="en-US" sz="14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7">
                  <a:txBody>
                    <a:bodyPr/>
                    <a:lstStyle/>
                    <a:p>
                      <a:pPr marL="177800" marR="0" lvl="0" indent="-1778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说明书：推荐剂量为 </a:t>
                      </a:r>
                      <a:r>
                        <a:rPr kumimoji="0" lang="en-US" altLang="zh-CN"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100 mg</a:t>
                      </a: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每日一次</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。如果每日一次口服 </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100 mg </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本品未实现充分应答，考虑将剂量增加至</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200mg</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每日一次（可短期使用，</a:t>
                      </a: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r>
                        <a:rPr kumimoji="0" lang="en-US" altLang="zh-CN"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12</a:t>
                      </a: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周</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r>
                        <a:rPr kumimoji="0" lang="en-US" altLang="zh-CN" sz="1200" b="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10</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endParaRPr>
                    </a:p>
                    <a:p>
                      <a:pPr marL="177800" marR="0" lvl="0" indent="-1778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endParaRPr>
                    </a:p>
                    <a:p>
                      <a:pPr marL="177800" marR="0" lvl="0" indent="-1778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指南推荐</a:t>
                      </a:r>
                      <a:r>
                        <a:rPr kumimoji="0" lang="en-US" altLang="zh-CN"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JAK</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抑制剂能够快速缓解瘙痒和改善皮损，应用于早期快速诱导缓解治疗。诱导缓解治疗指在急性发作期快速控制瘙痒和炎症</a:t>
                      </a:r>
                      <a:r>
                        <a:rPr kumimoji="0" lang="en-US" altLang="zh-CN" sz="1200" b="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11,12</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endParaRPr>
                    </a:p>
                    <a:p>
                      <a:pPr marL="177800" marR="0" lvl="0" indent="-1778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US" altLang="zh-CN"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endParaRPr>
                    </a:p>
                    <a:p>
                      <a:pPr marL="177800" marR="0" lvl="0" indent="-1778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altLang="zh-CN"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临床试验</a:t>
                      </a:r>
                      <a:r>
                        <a:rPr kumimoji="0" lang="en-US" altLang="zh-CN"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阿布昔替尼片两项全球</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III</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期关键注册临床试验设计，试验终点均是</a:t>
                      </a:r>
                      <a:r>
                        <a:rPr kumimoji="0" lang="en-US" altLang="zh-CN"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12</a:t>
                      </a: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周</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，且</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12</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周应答率良好</a:t>
                      </a:r>
                      <a:r>
                        <a:rPr kumimoji="0" lang="en-US" altLang="zh-CN" sz="1200" b="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13</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endParaRPr>
                    </a:p>
                  </a:txBody>
                  <a:tcPr marL="35991" marR="35991" marT="35991" marB="35991" anchor="ctr">
                    <a:lnL w="952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024377"/>
                  </a:ext>
                </a:extLst>
              </a:tr>
              <a:tr h="447506">
                <a:tc>
                  <a:txBody>
                    <a:bodyPr/>
                    <a:lstStyle/>
                    <a:p>
                      <a:pPr algn="l"/>
                      <a:r>
                        <a:rPr lang="zh-CN" altLang="en-US" sz="1200" b="1"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适应症</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l"/>
                      <a:r>
                        <a:rPr lang="zh-CN" altLang="en-US" sz="1100" b="0"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本品适用于对其他系统治疗（如激素或生物制剂）应答不佳或不适宜上述治疗的难治性、</a:t>
                      </a:r>
                      <a:r>
                        <a:rPr lang="zh-CN" altLang="en-US" sz="11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中重度特应性皮炎成人患者</a:t>
                      </a:r>
                      <a:r>
                        <a:rPr lang="en-US" altLang="zh-CN" sz="1100" b="1" u="none" baseline="3000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10</a:t>
                      </a:r>
                      <a:endParaRPr lang="zh-CN" altLang="en-US" sz="1100" baseline="300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vMerge="1">
                  <a:txBody>
                    <a:bodyPr/>
                    <a:lstStyle/>
                    <a:p>
                      <a:pPr algn="l"/>
                      <a:endParaRPr lang="zh-CN" altLang="en-US" sz="1300" dirty="0">
                        <a:solidFill>
                          <a:schemeClr val="tx1"/>
                        </a:solidFill>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algn="l"/>
                      <a:endParaRPr lang="zh-CN" altLang="en-US" sz="1300" dirty="0">
                        <a:solidFill>
                          <a:schemeClr val="tx1"/>
                        </a:solidFill>
                      </a:endParaRPr>
                    </a:p>
                  </a:txBody>
                  <a:tcPr marL="36000" marR="3600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745314"/>
                  </a:ext>
                </a:extLst>
              </a:tr>
              <a:tr h="258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注册规格</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indent="0" algn="l">
                        <a:spcBef>
                          <a:spcPts val="300"/>
                        </a:spcBef>
                        <a:buFont typeface="Arial" panose="020B0604020202020204" pitchFamily="34" charset="0"/>
                        <a:buNone/>
                        <a:defRPr/>
                      </a:pPr>
                      <a:r>
                        <a:rPr lang="en-US" altLang="zh-CN" sz="1100" b="1" dirty="0">
                          <a:solidFill>
                            <a:schemeClr val="tx1"/>
                          </a:solidFill>
                          <a:latin typeface="微软雅黑" panose="020B0503020204020204" pitchFamily="34" charset="-122"/>
                          <a:ea typeface="微软雅黑" panose="020B0503020204020204" pitchFamily="34" charset="-122"/>
                        </a:rPr>
                        <a:t>100mg/</a:t>
                      </a:r>
                      <a:r>
                        <a:rPr lang="zh-CN" altLang="en-US" sz="1100" b="1" dirty="0">
                          <a:solidFill>
                            <a:schemeClr val="tx1"/>
                          </a:solidFill>
                          <a:latin typeface="微软雅黑" panose="020B0503020204020204" pitchFamily="34" charset="-122"/>
                          <a:ea typeface="微软雅黑" panose="020B0503020204020204" pitchFamily="34" charset="-122"/>
                        </a:rPr>
                        <a:t>片（主规格，</a:t>
                      </a:r>
                      <a:r>
                        <a:rPr lang="zh-CN" altLang="en-US" sz="1100" dirty="0">
                          <a:solidFill>
                            <a:schemeClr val="tx1"/>
                          </a:solidFill>
                          <a:latin typeface="微软雅黑" panose="020B0503020204020204" pitchFamily="34" charset="-122"/>
                          <a:ea typeface="微软雅黑" panose="020B0503020204020204" pitchFamily="34" charset="-122"/>
                        </a:rPr>
                        <a:t>已上市销售</a:t>
                      </a:r>
                      <a:r>
                        <a:rPr lang="en-US" altLang="zh-CN" sz="1100" dirty="0">
                          <a:solidFill>
                            <a:schemeClr val="tx1"/>
                          </a:solidFill>
                          <a:latin typeface="微软雅黑" panose="020B0503020204020204" pitchFamily="34" charset="-122"/>
                          <a:ea typeface="微软雅黑" panose="020B0503020204020204" pitchFamily="34" charset="-122"/>
                        </a:rPr>
                        <a:t>)</a:t>
                      </a:r>
                      <a:r>
                        <a:rPr lang="zh-CN" altLang="en-US" sz="1100" dirty="0">
                          <a:solidFill>
                            <a:schemeClr val="tx1"/>
                          </a:solidFill>
                          <a:latin typeface="微软雅黑" panose="020B0503020204020204" pitchFamily="34" charset="-122"/>
                          <a:ea typeface="微软雅黑" panose="020B0503020204020204" pitchFamily="34" charset="-122"/>
                        </a:rPr>
                        <a:t>；</a:t>
                      </a:r>
                      <a:r>
                        <a:rPr lang="zh-CN" altLang="en-US" sz="1100" b="0" dirty="0">
                          <a:solidFill>
                            <a:schemeClr val="tx1"/>
                          </a:solidFill>
                          <a:latin typeface="微软雅黑" panose="020B0503020204020204" pitchFamily="34" charset="-122"/>
                          <a:ea typeface="微软雅黑" panose="020B0503020204020204" pitchFamily="34" charset="-122"/>
                        </a:rPr>
                        <a:t>未上市销售</a:t>
                      </a:r>
                      <a:r>
                        <a:rPr lang="en-US" altLang="zh-CN" sz="1100" b="0" dirty="0">
                          <a:solidFill>
                            <a:schemeClr val="tx1"/>
                          </a:solidFill>
                          <a:latin typeface="微软雅黑" panose="020B0503020204020204" pitchFamily="34" charset="-122"/>
                          <a:ea typeface="微软雅黑" panose="020B0503020204020204" pitchFamily="34" charset="-122"/>
                        </a:rPr>
                        <a:t>:200mg/</a:t>
                      </a:r>
                      <a:r>
                        <a:rPr lang="zh-CN" altLang="en-US" sz="1100" b="0" dirty="0">
                          <a:solidFill>
                            <a:schemeClr val="tx1"/>
                          </a:solidFill>
                          <a:latin typeface="微软雅黑" panose="020B0503020204020204" pitchFamily="34" charset="-122"/>
                          <a:ea typeface="微软雅黑" panose="020B0503020204020204" pitchFamily="34" charset="-122"/>
                        </a:rPr>
                        <a:t>片，</a:t>
                      </a:r>
                      <a:r>
                        <a:rPr lang="en-US" altLang="zh-CN" sz="1100" b="0" dirty="0">
                          <a:solidFill>
                            <a:schemeClr val="tx1"/>
                          </a:solidFill>
                          <a:latin typeface="微软雅黑" panose="020B0503020204020204" pitchFamily="34" charset="-122"/>
                          <a:ea typeface="微软雅黑" panose="020B0503020204020204" pitchFamily="34" charset="-122"/>
                        </a:rPr>
                        <a:t>50mg/</a:t>
                      </a:r>
                      <a:r>
                        <a:rPr lang="zh-CN" altLang="en-US" sz="1100" b="0" dirty="0">
                          <a:solidFill>
                            <a:schemeClr val="tx1"/>
                          </a:solidFill>
                          <a:latin typeface="微软雅黑" panose="020B0503020204020204" pitchFamily="34" charset="-122"/>
                          <a:ea typeface="微软雅黑" panose="020B0503020204020204" pitchFamily="34" charset="-122"/>
                        </a:rPr>
                        <a:t>片</a:t>
                      </a:r>
                      <a:endParaRPr lang="en-US" altLang="zh-CN" sz="1100" b="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vMerge="1">
                  <a:txBody>
                    <a:bodyPr/>
                    <a:lstStyle/>
                    <a:p>
                      <a:endParaRPr lang="zh-CN" altLang="en-US"/>
                    </a:p>
                  </a:txBody>
                  <a:tcPr>
                    <a:lnL w="12700" cmpd="sng">
                      <a:noFill/>
                    </a:lnL>
                    <a:lnT w="9525" cap="flat" cmpd="sng" algn="ctr">
                      <a:solidFill>
                        <a:schemeClr val="bg1">
                          <a:lumMod val="65000"/>
                        </a:schemeClr>
                      </a:solidFill>
                      <a:prstDash val="solid"/>
                      <a:round/>
                      <a:headEnd type="none" w="med" len="med"/>
                      <a:tailEnd type="none" w="med" len="med"/>
                    </a:lnT>
                  </a:tcPr>
                </a:tc>
                <a:tc vMerge="1">
                  <a:txBody>
                    <a:bodyPr/>
                    <a:lstStyle/>
                    <a:p>
                      <a:endParaRPr lang="zh-CN" altLang="en-US"/>
                    </a:p>
                  </a:txBody>
                  <a:tcPr>
                    <a:lnT w="952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56803795"/>
                  </a:ext>
                </a:extLst>
              </a:tr>
              <a:tr h="258159">
                <a:tc>
                  <a:txBody>
                    <a:bodyPr/>
                    <a:lstStyle/>
                    <a:p>
                      <a:pPr algn="l"/>
                      <a:r>
                        <a:rPr lang="zh-CN" altLang="en-US" sz="1200" b="1"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中国大陆</a:t>
                      </a:r>
                      <a:endParaRPr lang="en-US" altLang="zh-CN" sz="1200" b="1"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endParaRPr>
                    </a:p>
                    <a:p>
                      <a:pPr algn="l"/>
                      <a:r>
                        <a:rPr lang="zh-CN" altLang="en-US" sz="1200" b="1"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首次上市时间</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indent="0" algn="l">
                        <a:spcBef>
                          <a:spcPts val="300"/>
                        </a:spcBef>
                        <a:buFont typeface="Arial" panose="020B0604020202020204" pitchFamily="34" charset="0"/>
                        <a:buNone/>
                        <a:defRPr/>
                      </a:pPr>
                      <a:r>
                        <a:rPr lang="en-US" altLang="zh-CN" sz="1100" dirty="0">
                          <a:solidFill>
                            <a:schemeClr val="tx1"/>
                          </a:solidFill>
                          <a:latin typeface="微软雅黑" panose="020B0503020204020204" pitchFamily="34" charset="-122"/>
                          <a:ea typeface="微软雅黑" panose="020B0503020204020204" pitchFamily="34" charset="-122"/>
                        </a:rPr>
                        <a:t>2022</a:t>
                      </a:r>
                      <a:r>
                        <a:rPr lang="zh-CN" altLang="en-US" sz="1100" dirty="0">
                          <a:solidFill>
                            <a:schemeClr val="tx1"/>
                          </a:solidFill>
                          <a:latin typeface="微软雅黑" panose="020B0503020204020204" pitchFamily="34" charset="-122"/>
                          <a:ea typeface="微软雅黑" panose="020B0503020204020204" pitchFamily="34" charset="-122"/>
                        </a:rPr>
                        <a:t>年</a:t>
                      </a:r>
                      <a:r>
                        <a:rPr lang="en-US" altLang="zh-CN" sz="1100" dirty="0">
                          <a:solidFill>
                            <a:schemeClr val="tx1"/>
                          </a:solidFill>
                          <a:latin typeface="微软雅黑" panose="020B0503020204020204" pitchFamily="34" charset="-122"/>
                          <a:ea typeface="微软雅黑" panose="020B0503020204020204" pitchFamily="34" charset="-122"/>
                        </a:rPr>
                        <a:t>4</a:t>
                      </a:r>
                      <a:r>
                        <a:rPr lang="zh-CN" altLang="en-US" sz="1100" dirty="0">
                          <a:solidFill>
                            <a:schemeClr val="tx1"/>
                          </a:solidFill>
                          <a:latin typeface="微软雅黑" panose="020B0503020204020204" pitchFamily="34" charset="-122"/>
                          <a:ea typeface="微软雅黑" panose="020B0503020204020204" pitchFamily="34" charset="-122"/>
                        </a:rPr>
                        <a:t>月</a:t>
                      </a:r>
                      <a:r>
                        <a:rPr lang="en-US" altLang="zh-CN" sz="1100" dirty="0">
                          <a:solidFill>
                            <a:schemeClr val="tx1"/>
                          </a:solidFill>
                          <a:latin typeface="微软雅黑" panose="020B0503020204020204" pitchFamily="34" charset="-122"/>
                          <a:ea typeface="微软雅黑" panose="020B0503020204020204" pitchFamily="34" charset="-122"/>
                        </a:rPr>
                        <a:t>8</a:t>
                      </a:r>
                      <a:r>
                        <a:rPr lang="zh-CN" altLang="en-US" sz="1100" dirty="0">
                          <a:solidFill>
                            <a:schemeClr val="tx1"/>
                          </a:solidFill>
                          <a:latin typeface="微软雅黑" panose="020B0503020204020204" pitchFamily="34" charset="-122"/>
                          <a:ea typeface="微软雅黑" panose="020B0503020204020204" pitchFamily="34" charset="-122"/>
                        </a:rPr>
                        <a:t>日（中国参与全球多中心临床试验，全球同步上市）</a:t>
                      </a:r>
                      <a:endParaRPr lang="en-US" altLang="zh-CN" sz="1100" dirty="0">
                        <a:solidFill>
                          <a:schemeClr val="tx1"/>
                        </a:solidFill>
                        <a:latin typeface="微软雅黑" panose="020B0503020204020204" pitchFamily="34" charset="-122"/>
                        <a:ea typeface="微软雅黑" panose="020B0503020204020204" pitchFamily="34" charset="-122"/>
                      </a:endParaRPr>
                    </a:p>
                    <a:p>
                      <a:pPr marL="0" indent="0" algn="l">
                        <a:spcBef>
                          <a:spcPts val="300"/>
                        </a:spcBef>
                        <a:buFont typeface="Arial" panose="020B0604020202020204" pitchFamily="34" charset="0"/>
                        <a:buNone/>
                        <a:defRPr/>
                      </a:pPr>
                      <a:r>
                        <a:rPr lang="zh-CN" altLang="en-US" sz="1100" dirty="0">
                          <a:solidFill>
                            <a:schemeClr val="tx1"/>
                          </a:solidFill>
                          <a:latin typeface="微软雅黑" panose="020B0503020204020204" pitchFamily="34" charset="-122"/>
                          <a:ea typeface="微软雅黑" panose="020B0503020204020204" pitchFamily="34" charset="-122"/>
                        </a:rPr>
                        <a:t>在中国注册上市获批为</a:t>
                      </a:r>
                      <a:r>
                        <a:rPr lang="en-US" altLang="zh-CN" sz="1100" dirty="0">
                          <a:solidFill>
                            <a:schemeClr val="tx1"/>
                          </a:solidFill>
                          <a:latin typeface="微软雅黑" panose="020B0503020204020204" pitchFamily="34" charset="-122"/>
                          <a:ea typeface="微软雅黑" panose="020B0503020204020204" pitchFamily="34" charset="-122"/>
                        </a:rPr>
                        <a:t>1</a:t>
                      </a:r>
                      <a:r>
                        <a:rPr lang="zh-CN" altLang="en-US" sz="1100" dirty="0">
                          <a:solidFill>
                            <a:schemeClr val="tx1"/>
                          </a:solidFill>
                          <a:latin typeface="微软雅黑" panose="020B0503020204020204" pitchFamily="34" charset="-122"/>
                          <a:ea typeface="微软雅黑" panose="020B0503020204020204" pitchFamily="34" charset="-122"/>
                        </a:rPr>
                        <a:t>类新药</a:t>
                      </a:r>
                      <a:endParaRPr lang="en-US" altLang="zh-CN" sz="11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450732503"/>
                  </a:ext>
                </a:extLst>
              </a:tr>
              <a:tr h="258159">
                <a:tc>
                  <a:txBody>
                    <a:bodyPr/>
                    <a:lstStyle/>
                    <a:p>
                      <a:pPr algn="l"/>
                      <a:r>
                        <a:rPr lang="zh-CN" altLang="en-US" sz="12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专利期限</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100"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截至</a:t>
                      </a:r>
                      <a:r>
                        <a:rPr lang="en-US" altLang="zh-CN" sz="11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2034</a:t>
                      </a:r>
                      <a:r>
                        <a:rPr lang="zh-CN" altLang="en-US" sz="11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年</a:t>
                      </a:r>
                      <a:r>
                        <a:rPr lang="en-US" altLang="zh-CN" sz="11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2</a:t>
                      </a:r>
                      <a:r>
                        <a:rPr lang="zh-CN" altLang="en-US" sz="11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月</a:t>
                      </a:r>
                      <a:endParaRPr lang="en-US" altLang="zh-CN" sz="11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endParaRP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300" u="none" dirty="0">
                        <a:solidFill>
                          <a:schemeClr val="tx1"/>
                        </a:solidFill>
                        <a:latin typeface="等线" panose="02010600030101010101" pitchFamily="2" charset="-122"/>
                        <a:ea typeface="等线" panose="02010600030101010101" pitchFamily="2" charset="-122"/>
                        <a:cs typeface="阿里巴巴普惠体 R" panose="00020600040101010101" pitchFamily="18" charset="-122"/>
                        <a:sym typeface="Calibri" panose="020F0502020204030204" pitchFamily="34" charset="0"/>
                      </a:endParaRPr>
                    </a:p>
                  </a:txBody>
                  <a:tcPr marL="36000" marR="36000" marT="36000" marB="3600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300" u="none" dirty="0">
                        <a:solidFill>
                          <a:schemeClr val="tx1"/>
                        </a:solidFill>
                        <a:latin typeface="等线" panose="02010600030101010101" pitchFamily="2" charset="-122"/>
                        <a:ea typeface="等线" panose="02010600030101010101" pitchFamily="2" charset="-122"/>
                        <a:cs typeface="阿里巴巴普惠体 R" panose="00020600040101010101" pitchFamily="18" charset="-122"/>
                        <a:sym typeface="Calibri" panose="020F0502020204030204" pitchFamily="34" charset="0"/>
                      </a:endParaRPr>
                    </a:p>
                  </a:txBody>
                  <a:tcPr marL="36000" marR="3600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7288739"/>
                  </a:ext>
                </a:extLst>
              </a:tr>
              <a:tr h="447506">
                <a:tc>
                  <a:txBody>
                    <a:bodyPr/>
                    <a:lstStyle/>
                    <a:p>
                      <a:pPr algn="l"/>
                      <a:r>
                        <a:rPr lang="zh-CN" altLang="en-US" sz="1200" b="1"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全球首个上市</a:t>
                      </a:r>
                      <a:endParaRPr lang="en-US" altLang="zh-CN" sz="1200" b="1"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endParaRPr>
                    </a:p>
                    <a:p>
                      <a:pPr algn="l"/>
                      <a:r>
                        <a:rPr lang="zh-CN" altLang="en-US" sz="1200" b="1"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国家</a:t>
                      </a:r>
                      <a:r>
                        <a:rPr lang="en-US" altLang="zh-CN" sz="1200" b="1"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a:t>
                      </a:r>
                      <a:r>
                        <a:rPr lang="zh-CN" altLang="en-US" sz="1200" b="1"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地区及时间</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l"/>
                      <a:r>
                        <a:rPr lang="en-US" altLang="zh-CN" sz="1100" b="0"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2021</a:t>
                      </a:r>
                      <a:r>
                        <a:rPr lang="zh-CN" altLang="en-US" sz="1100" b="0"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年</a:t>
                      </a:r>
                      <a:r>
                        <a:rPr lang="en-US" altLang="zh-CN" sz="1100" b="0"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9</a:t>
                      </a:r>
                      <a:r>
                        <a:rPr lang="zh-CN" altLang="en-US" sz="1100" b="0"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月</a:t>
                      </a:r>
                      <a:r>
                        <a:rPr lang="en-US" altLang="zh-CN" sz="1100" b="0"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8</a:t>
                      </a:r>
                      <a:r>
                        <a:rPr lang="zh-CN" altLang="en-US" sz="1100" b="0"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日，英国 </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a:p>
                  </a:txBody>
                  <a:tcPr/>
                </a:tc>
                <a:tc vMerge="1">
                  <a:txBody>
                    <a:bodyPr/>
                    <a:lstStyle/>
                    <a:p>
                      <a:pPr algn="l"/>
                      <a:endParaRPr lang="zh-CN" altLang="en-US" sz="1300" dirty="0">
                        <a:solidFill>
                          <a:schemeClr val="tx1"/>
                        </a:solidFill>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algn="l"/>
                      <a:endParaRPr lang="zh-CN" altLang="en-US" sz="1300" dirty="0">
                        <a:solidFill>
                          <a:schemeClr val="tx1"/>
                        </a:solidFill>
                      </a:endParaRPr>
                    </a:p>
                  </a:txBody>
                  <a:tcPr marL="36000" marR="3600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6409455"/>
                  </a:ext>
                </a:extLst>
              </a:tr>
              <a:tr h="447506">
                <a:tc>
                  <a:txBody>
                    <a:bodyPr/>
                    <a:lstStyle/>
                    <a:p>
                      <a:pPr algn="l"/>
                      <a:r>
                        <a:rPr lang="zh-CN" altLang="en-US" sz="12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目前大陆地区</a:t>
                      </a:r>
                      <a:endParaRPr lang="en-US" altLang="zh-CN" sz="12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endParaRPr>
                    </a:p>
                    <a:p>
                      <a:pPr algn="l"/>
                      <a:r>
                        <a:rPr lang="zh-CN" altLang="en-US" sz="1200" b="1" u="none"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sym typeface="Calibri" panose="020F0502020204030204" pitchFamily="34" charset="0"/>
                        </a:rPr>
                        <a:t>同通用名上市情况</a:t>
                      </a:r>
                      <a:endParaRPr lang="zh-CN" altLang="en-US" sz="12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solidFill>
                        <a:schemeClr val="bg1">
                          <a:lumMod val="6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zh-CN" altLang="en-US" sz="1100" dirty="0">
                          <a:solidFill>
                            <a:schemeClr val="tx1"/>
                          </a:solidFill>
                          <a:latin typeface="微软雅黑" panose="020B0503020204020204" pitchFamily="34" charset="-122"/>
                          <a:ea typeface="微软雅黑" panose="020B0503020204020204" pitchFamily="34" charset="-122"/>
                        </a:rPr>
                        <a:t>无</a:t>
                      </a: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zh-CN" altLang="zh-CN" sz="1100" b="1" u="none" kern="100" dirty="0">
                          <a:solidFill>
                            <a:schemeClr val="tx1"/>
                          </a:solidFill>
                          <a:effectLst/>
                          <a:latin typeface="微软雅黑" panose="020B0503020204020204" pitchFamily="34" charset="-122"/>
                          <a:ea typeface="微软雅黑" panose="020B0503020204020204" pitchFamily="34" charset="-122"/>
                          <a:cs typeface="阿里巴巴普惠体 R" panose="00020600040101010101" pitchFamily="18" charset="-122"/>
                        </a:rPr>
                        <a:t>是否为</a:t>
                      </a:r>
                      <a:r>
                        <a:rPr lang="en-US" altLang="zh-CN" sz="1100" b="1" u="none" kern="100" dirty="0">
                          <a:solidFill>
                            <a:schemeClr val="tx1"/>
                          </a:solidFill>
                          <a:effectLst/>
                          <a:latin typeface="微软雅黑" panose="020B0503020204020204" pitchFamily="34" charset="-122"/>
                          <a:ea typeface="微软雅黑" panose="020B0503020204020204" pitchFamily="34" charset="-122"/>
                          <a:cs typeface="阿里巴巴普惠体 R" panose="00020600040101010101" pitchFamily="18" charset="-122"/>
                        </a:rPr>
                        <a:t>OTC</a:t>
                      </a:r>
                      <a:r>
                        <a:rPr lang="zh-CN" altLang="zh-CN" sz="1100" b="1" u="none" kern="100" dirty="0">
                          <a:solidFill>
                            <a:schemeClr val="tx1"/>
                          </a:solidFill>
                          <a:effectLst/>
                          <a:latin typeface="微软雅黑" panose="020B0503020204020204" pitchFamily="34" charset="-122"/>
                          <a:ea typeface="微软雅黑" panose="020B0503020204020204" pitchFamily="34" charset="-122"/>
                          <a:cs typeface="阿里巴巴普惠体 R" panose="00020600040101010101" pitchFamily="18" charset="-122"/>
                        </a:rPr>
                        <a:t>药品</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zh-CN" altLang="en-US" sz="1100" dirty="0">
                          <a:solidFill>
                            <a:schemeClr val="tx1"/>
                          </a:solidFill>
                          <a:latin typeface="微软雅黑" panose="020B0503020204020204" pitchFamily="34" charset="-122"/>
                          <a:ea typeface="微软雅黑" panose="020B0503020204020204" pitchFamily="34" charset="-122"/>
                          <a:cs typeface="阿里巴巴普惠体 R" panose="00020600040101010101" pitchFamily="18" charset="-122"/>
                        </a:rPr>
                        <a:t>否</a:t>
                      </a:r>
                      <a:endParaRPr lang="zh-CN" altLang="en-US" sz="1100" dirty="0">
                        <a:solidFill>
                          <a:schemeClr val="tx1"/>
                        </a:solidFill>
                        <a:latin typeface="微软雅黑" panose="020B0503020204020204" pitchFamily="34" charset="-122"/>
                        <a:ea typeface="微软雅黑" panose="020B0503020204020204" pitchFamily="34" charset="-122"/>
                      </a:endParaRPr>
                    </a:p>
                  </a:txBody>
                  <a:tcPr marL="35991" marR="35991" marT="35991" marB="3599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lang="zh-CN" altLang="en-US" sz="1300" dirty="0">
                        <a:solidFill>
                          <a:schemeClr val="tx1"/>
                        </a:solidFill>
                      </a:endParaRPr>
                    </a:p>
                  </a:txBody>
                  <a:tcPr marL="36000" marR="36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lang="zh-CN" altLang="en-US" sz="1300" dirty="0">
                        <a:solidFill>
                          <a:schemeClr val="tx1"/>
                        </a:solidFill>
                      </a:endParaRPr>
                    </a:p>
                  </a:txBody>
                  <a:tcPr marL="36000" marR="3600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34019"/>
                  </a:ext>
                </a:extLst>
              </a:tr>
            </a:tbl>
          </a:graphicData>
        </a:graphic>
      </p:graphicFrame>
    </p:spTree>
    <p:extLst>
      <p:ext uri="{BB962C8B-B14F-4D97-AF65-F5344CB8AC3E}">
        <p14:creationId xmlns:p14="http://schemas.microsoft.com/office/powerpoint/2010/main" val="256007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箭头: 五边形 8">
            <a:extLst>
              <a:ext uri="{FF2B5EF4-FFF2-40B4-BE49-F238E27FC236}">
                <a16:creationId xmlns:a16="http://schemas.microsoft.com/office/drawing/2014/main" id="{2082AFB3-18E4-41C0-9EEC-B2D52D57F87A}"/>
              </a:ext>
            </a:extLst>
          </p:cNvPr>
          <p:cNvSpPr/>
          <p:nvPr/>
        </p:nvSpPr>
        <p:spPr bwMode="gray">
          <a:xfrm rot="10800000">
            <a:off x="5711006" y="1728154"/>
            <a:ext cx="5508640" cy="1053114"/>
          </a:xfrm>
          <a:prstGeom prst="homePlate">
            <a:avLst>
              <a:gd name="adj" fmla="val 14232"/>
            </a:avLst>
          </a:prstGeom>
          <a:solidFill>
            <a:schemeClr val="bg1"/>
          </a:solidFill>
          <a:ln w="1270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graphicFrame>
        <p:nvGraphicFramePr>
          <p:cNvPr id="53" name="图表 52">
            <a:extLst>
              <a:ext uri="{FF2B5EF4-FFF2-40B4-BE49-F238E27FC236}">
                <a16:creationId xmlns:a16="http://schemas.microsoft.com/office/drawing/2014/main" id="{F1D05B6A-4660-4EDF-8E00-56E88B03FF66}"/>
              </a:ext>
            </a:extLst>
          </p:cNvPr>
          <p:cNvGraphicFramePr/>
          <p:nvPr>
            <p:extLst>
              <p:ext uri="{D42A27DB-BD31-4B8C-83A1-F6EECF244321}">
                <p14:modId xmlns:p14="http://schemas.microsoft.com/office/powerpoint/2010/main" val="3766458180"/>
              </p:ext>
            </p:extLst>
          </p:nvPr>
        </p:nvGraphicFramePr>
        <p:xfrm>
          <a:off x="6445682" y="1801306"/>
          <a:ext cx="4764777" cy="1165008"/>
        </p:xfrm>
        <a:graphic>
          <a:graphicData uri="http://schemas.openxmlformats.org/drawingml/2006/chart">
            <c:chart xmlns:c="http://schemas.openxmlformats.org/drawingml/2006/chart" xmlns:r="http://schemas.openxmlformats.org/officeDocument/2006/relationships" r:id="rId3"/>
          </a:graphicData>
        </a:graphic>
      </p:graphicFrame>
      <p:sp>
        <p:nvSpPr>
          <p:cNvPr id="63" name="箭头: 五边形 62">
            <a:extLst>
              <a:ext uri="{FF2B5EF4-FFF2-40B4-BE49-F238E27FC236}">
                <a16:creationId xmlns:a16="http://schemas.microsoft.com/office/drawing/2014/main" id="{F986E55F-C3CF-4BF8-95BE-C2D1106D9A61}"/>
              </a:ext>
            </a:extLst>
          </p:cNvPr>
          <p:cNvSpPr/>
          <p:nvPr/>
        </p:nvSpPr>
        <p:spPr bwMode="gray">
          <a:xfrm rot="10800000">
            <a:off x="5708489" y="4922374"/>
            <a:ext cx="5515229" cy="1592201"/>
          </a:xfrm>
          <a:prstGeom prst="homePlate">
            <a:avLst>
              <a:gd name="adj" fmla="val 14232"/>
            </a:avLst>
          </a:prstGeom>
          <a:solidFill>
            <a:schemeClr val="bg1"/>
          </a:solidFill>
          <a:ln w="1270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62" name="箭头: 五边形 61">
            <a:extLst>
              <a:ext uri="{FF2B5EF4-FFF2-40B4-BE49-F238E27FC236}">
                <a16:creationId xmlns:a16="http://schemas.microsoft.com/office/drawing/2014/main" id="{403AAFA1-EE1E-47B9-8DEA-6640BD52E69A}"/>
              </a:ext>
            </a:extLst>
          </p:cNvPr>
          <p:cNvSpPr/>
          <p:nvPr/>
        </p:nvSpPr>
        <p:spPr bwMode="gray">
          <a:xfrm rot="10800000">
            <a:off x="5708489" y="3050980"/>
            <a:ext cx="5508641" cy="1592201"/>
          </a:xfrm>
          <a:prstGeom prst="homePlate">
            <a:avLst>
              <a:gd name="adj" fmla="val 14232"/>
            </a:avLst>
          </a:prstGeom>
          <a:solidFill>
            <a:schemeClr val="bg1"/>
          </a:solidFill>
          <a:ln w="1270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7" name="Rectangle: Rounded Corners 4">
            <a:extLst>
              <a:ext uri="{FF2B5EF4-FFF2-40B4-BE49-F238E27FC236}">
                <a16:creationId xmlns:a16="http://schemas.microsoft.com/office/drawing/2014/main" id="{2E8BCDDE-5768-476A-8373-E33DCB9439B8}"/>
              </a:ext>
            </a:extLst>
          </p:cNvPr>
          <p:cNvSpPr/>
          <p:nvPr/>
        </p:nvSpPr>
        <p:spPr>
          <a:xfrm>
            <a:off x="6194028" y="3425565"/>
            <a:ext cx="2410664" cy="1063516"/>
          </a:xfrm>
          <a:prstGeom prst="roundRect">
            <a:avLst>
              <a:gd name="adj" fmla="val 6789"/>
            </a:avLst>
          </a:prstGeom>
          <a:solidFill>
            <a:schemeClr val="bg1"/>
          </a:solidFill>
          <a:ln w="12700">
            <a:gradFill flip="none" rotWithShape="1">
              <a:gsLst>
                <a:gs pos="0">
                  <a:schemeClr val="accent2"/>
                </a:gs>
                <a:gs pos="100000">
                  <a:schemeClr val="accent3"/>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cs typeface="阿里巴巴普惠体 R" panose="00020600040101010101" pitchFamily="18" charset="-122"/>
              </a:rPr>
              <a:t>2.</a:t>
            </a:r>
            <a:r>
              <a:rPr lang="zh-CN" altLang="en-US" sz="2800" b="1" dirty="0">
                <a:latin typeface="微软雅黑" panose="020B0503020204020204" pitchFamily="34" charset="-122"/>
                <a:ea typeface="微软雅黑" panose="020B0503020204020204" pitchFamily="34" charset="-122"/>
                <a:cs typeface="阿里巴巴普惠体 R" panose="00020600040101010101" pitchFamily="18" charset="-122"/>
              </a:rPr>
              <a:t>  </a:t>
            </a:r>
            <a:r>
              <a:rPr lang="zh-CN" altLang="en-US" sz="32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阿布昔替尼片</a:t>
            </a:r>
            <a:r>
              <a:rPr lang="zh-CN" altLang="en-US" sz="2800" b="1" dirty="0">
                <a:solidFill>
                  <a:schemeClr val="accent2"/>
                </a:solidFill>
                <a:latin typeface="微软雅黑" panose="020B0503020204020204" pitchFamily="34" charset="-122"/>
                <a:ea typeface="微软雅黑" panose="020B0503020204020204" pitchFamily="34" charset="-122"/>
                <a:cs typeface="阿里巴巴普惠体 R" panose="00020600040101010101" pitchFamily="18" charset="-122"/>
              </a:rPr>
              <a:t> </a:t>
            </a:r>
            <a:r>
              <a:rPr lang="zh-CN" altLang="en-US" sz="2800" b="1" dirty="0">
                <a:latin typeface="微软雅黑" panose="020B0503020204020204" pitchFamily="34" charset="-122"/>
                <a:ea typeface="微软雅黑" panose="020B0503020204020204" pitchFamily="34" charset="-122"/>
                <a:cs typeface="阿里巴巴普惠体 R" panose="00020600040101010101" pitchFamily="18" charset="-122"/>
              </a:rPr>
              <a:t>有效性 （</a:t>
            </a:r>
            <a:r>
              <a:rPr lang="en-US" altLang="zh-CN" sz="2800" b="1" dirty="0">
                <a:latin typeface="微软雅黑" panose="020B0503020204020204" pitchFamily="34" charset="-122"/>
                <a:ea typeface="微软雅黑" panose="020B0503020204020204" pitchFamily="34" charset="-122"/>
                <a:cs typeface="阿里巴巴普惠体 R" panose="00020600040101010101" pitchFamily="18" charset="-122"/>
              </a:rPr>
              <a:t>1/2</a:t>
            </a:r>
            <a:r>
              <a:rPr lang="zh-CN" altLang="en-US" sz="2800" b="1" dirty="0">
                <a:latin typeface="微软雅黑" panose="020B0503020204020204" pitchFamily="34" charset="-122"/>
                <a:ea typeface="微软雅黑" panose="020B0503020204020204" pitchFamily="34" charset="-122"/>
                <a:cs typeface="阿里巴巴普惠体 R" panose="00020600040101010101" pitchFamily="18" charset="-122"/>
              </a:rPr>
              <a:t>）</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zh-CN" altLang="en-US" sz="2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rPr>
              <a:t>有效性</a:t>
            </a:r>
          </a:p>
        </p:txBody>
      </p:sp>
      <p:sp>
        <p:nvSpPr>
          <p:cNvPr id="56" name="任意多边形: 形状 55">
            <a:extLst>
              <a:ext uri="{FF2B5EF4-FFF2-40B4-BE49-F238E27FC236}">
                <a16:creationId xmlns:a16="http://schemas.microsoft.com/office/drawing/2014/main" id="{E9BD5C60-DCC5-4C25-86CE-12897A002C66}"/>
              </a:ext>
            </a:extLst>
          </p:cNvPr>
          <p:cNvSpPr/>
          <p:nvPr/>
        </p:nvSpPr>
        <p:spPr>
          <a:xfrm>
            <a:off x="936065" y="1715278"/>
            <a:ext cx="4764777" cy="1030410"/>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accent2">
              <a:lumMod val="20000"/>
              <a:lumOff val="80000"/>
            </a:schemeClr>
          </a:solidFill>
          <a:ln w="31750" cap="flat" cmpd="sng" algn="ctr">
            <a:solidFill>
              <a:schemeClr val="bg1"/>
            </a:solidFill>
            <a:prstDash val="solid"/>
            <a:miter lim="800000"/>
          </a:ln>
          <a:effectLst/>
        </p:spPr>
        <p:txBody>
          <a:bodyPr spcFirstLastPara="0" vert="horz" wrap="square" lIns="142240" tIns="81280" rIns="142240" bIns="81280" numCol="1" spcCol="1270" anchor="ctr" anchorCtr="0">
            <a:noAutofit/>
          </a:bodyPr>
          <a:lstStyle/>
          <a:p>
            <a:pPr lvl="0" algn="ctr">
              <a:lnSpc>
                <a:spcPct val="110000"/>
              </a:lnSpc>
              <a:spcBef>
                <a:spcPts val="300"/>
              </a:spcBef>
              <a:defRPr/>
            </a:pPr>
            <a:r>
              <a:rPr lang="zh-CN" altLang="en-US" sz="2400" b="1" dirty="0">
                <a:solidFill>
                  <a:srgbClr val="0047BB"/>
                </a:solidFill>
                <a:latin typeface="微软雅黑" panose="020B0503020204020204" pitchFamily="34" charset="-122"/>
                <a:ea typeface="微软雅黑" panose="020B0503020204020204" pitchFamily="34" charset="-122"/>
              </a:rPr>
              <a:t>快速起效</a:t>
            </a:r>
            <a:r>
              <a:rPr lang="en-US" altLang="zh-CN" sz="2400" baseline="30000" dirty="0">
                <a:latin typeface="微软雅黑" panose="020B0503020204020204" pitchFamily="34" charset="-122"/>
                <a:ea typeface="微软雅黑" panose="020B0503020204020204" pitchFamily="34" charset="-122"/>
              </a:rPr>
              <a:t>10,13</a:t>
            </a:r>
          </a:p>
          <a:p>
            <a:pPr lvl="0" algn="ctr">
              <a:lnSpc>
                <a:spcPct val="110000"/>
              </a:lnSpc>
              <a:spcBef>
                <a:spcPts val="300"/>
              </a:spcBef>
              <a:defRPr/>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小时达峰，</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天内显著缓解瘙痒</a:t>
            </a:r>
            <a:endParaRPr lang="en-US" altLang="zh-CN" sz="2000" baseline="30000" dirty="0">
              <a:latin typeface="微软雅黑" panose="020B0503020204020204" pitchFamily="34" charset="-122"/>
              <a:ea typeface="微软雅黑" panose="020B0503020204020204" pitchFamily="34" charset="-122"/>
            </a:endParaRPr>
          </a:p>
        </p:txBody>
      </p:sp>
      <p:sp>
        <p:nvSpPr>
          <p:cNvPr id="60" name="任意多边形: 形状 59">
            <a:extLst>
              <a:ext uri="{FF2B5EF4-FFF2-40B4-BE49-F238E27FC236}">
                <a16:creationId xmlns:a16="http://schemas.microsoft.com/office/drawing/2014/main" id="{6C8C78A8-D233-4C04-8A6B-7BF1DC7C724C}"/>
              </a:ext>
            </a:extLst>
          </p:cNvPr>
          <p:cNvSpPr/>
          <p:nvPr/>
        </p:nvSpPr>
        <p:spPr>
          <a:xfrm>
            <a:off x="936065" y="3306208"/>
            <a:ext cx="4765797" cy="1098352"/>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accent2">
              <a:lumMod val="20000"/>
              <a:lumOff val="80000"/>
            </a:schemeClr>
          </a:solidFill>
          <a:ln w="31750" cap="flat" cmpd="sng" algn="ctr">
            <a:solidFill>
              <a:schemeClr val="bg1"/>
            </a:solidFill>
            <a:prstDash val="solid"/>
            <a:miter lim="800000"/>
          </a:ln>
          <a:effectLst/>
        </p:spPr>
        <p:txBody>
          <a:bodyPr spcFirstLastPara="0" vert="horz" wrap="square" lIns="142240" tIns="81280" rIns="142240" bIns="81280" numCol="1" spcCol="1270" anchor="ctr" anchorCtr="0">
            <a:noAutofit/>
          </a:bodyPr>
          <a:lstStyle/>
          <a:p>
            <a:pPr algn="ctr">
              <a:lnSpc>
                <a:spcPct val="110000"/>
              </a:lnSpc>
              <a:spcBef>
                <a:spcPts val="300"/>
              </a:spcBef>
            </a:pPr>
            <a:r>
              <a:rPr lang="zh-CN" altLang="en-US" sz="2400" b="1" kern="120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强效缓解瘙痒和皮损</a:t>
            </a:r>
            <a:r>
              <a:rPr lang="en-US" altLang="zh-CN" sz="2400" kern="1200" baseline="300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14</a:t>
            </a:r>
          </a:p>
          <a:p>
            <a:pPr>
              <a:lnSpc>
                <a:spcPct val="110000"/>
              </a:lnSpc>
              <a:spcBef>
                <a:spcPts val="300"/>
              </a:spcBef>
            </a:pPr>
            <a:r>
              <a:rPr lang="zh-CN" altLang="en-US" sz="2000" b="1" kern="12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应答率数值在</a:t>
            </a:r>
            <a:r>
              <a:rPr lang="en-US" altLang="zh-CN" sz="2000" b="1" kern="12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a:t>
            </a:r>
            <a:r>
              <a:rPr lang="zh-CN" altLang="en-US" sz="2000" b="1" kern="12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周时已高于度普利尤单抗</a:t>
            </a:r>
            <a:endParaRPr lang="zh-CN" altLang="en-US" sz="2000" b="1"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141" name="任意多边形: 形状 140">
            <a:extLst>
              <a:ext uri="{FF2B5EF4-FFF2-40B4-BE49-F238E27FC236}">
                <a16:creationId xmlns:a16="http://schemas.microsoft.com/office/drawing/2014/main" id="{5CEC5366-2A1F-442D-8CB7-06220CD0FFC7}"/>
              </a:ext>
            </a:extLst>
          </p:cNvPr>
          <p:cNvSpPr/>
          <p:nvPr/>
        </p:nvSpPr>
        <p:spPr>
          <a:xfrm>
            <a:off x="936065" y="5080717"/>
            <a:ext cx="4749281" cy="1134147"/>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accent2">
              <a:lumMod val="20000"/>
              <a:lumOff val="80000"/>
            </a:schemeClr>
          </a:solidFill>
          <a:ln w="31750" cap="flat" cmpd="sng" algn="ctr">
            <a:solidFill>
              <a:schemeClr val="bg1"/>
            </a:solidFill>
            <a:prstDash val="solid"/>
            <a:miter lim="800000"/>
          </a:ln>
          <a:effectLst/>
        </p:spPr>
        <p:txBody>
          <a:bodyPr spcFirstLastPara="0" vert="horz" wrap="square" lIns="142240" tIns="81280" rIns="142240" bIns="81280" numCol="1" spcCol="1270" anchor="ctr" anchorCtr="0">
            <a:noAutofit/>
          </a:bodyPr>
          <a:lstStyle/>
          <a:p>
            <a:pPr algn="ctr">
              <a:lnSpc>
                <a:spcPct val="110000"/>
              </a:lnSpc>
              <a:spcBef>
                <a:spcPts val="300"/>
              </a:spcBef>
            </a:pPr>
            <a:r>
              <a:rPr lang="zh-CN" altLang="en-US" sz="2400" b="1"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对</a:t>
            </a:r>
            <a:r>
              <a:rPr lang="zh-CN" altLang="en-US" sz="2400" b="1" kern="1200" baseline="0"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度普利尤单抗不应答</a:t>
            </a:r>
            <a:r>
              <a:rPr lang="en-US" altLang="zh-CN" sz="2400" baseline="300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15</a:t>
            </a:r>
            <a:r>
              <a:rPr lang="zh-CN" altLang="en-US" sz="2400" b="1"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的患者</a:t>
            </a:r>
            <a:endParaRPr lang="en-US" altLang="zh-CN" sz="2400" b="1"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lnSpc>
                <a:spcPct val="110000"/>
              </a:lnSpc>
              <a:spcBef>
                <a:spcPts val="300"/>
              </a:spcBef>
            </a:pPr>
            <a:r>
              <a:rPr lang="zh-CN" altLang="en-US" sz="2000" b="1" kern="1200" baseline="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仍可改善患者</a:t>
            </a:r>
            <a:r>
              <a:rPr lang="zh-CN" altLang="en-US" sz="2000" b="1"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的皮损和瘙痒</a:t>
            </a:r>
            <a:endParaRPr lang="zh-CN" altLang="en-US" sz="2000" baseline="30000" dirty="0">
              <a:latin typeface="微软雅黑" panose="020B0503020204020204" pitchFamily="34" charset="-122"/>
              <a:ea typeface="微软雅黑" panose="020B0503020204020204" pitchFamily="34" charset="-122"/>
            </a:endParaRPr>
          </a:p>
        </p:txBody>
      </p:sp>
      <p:sp>
        <p:nvSpPr>
          <p:cNvPr id="153" name="文本框 152">
            <a:extLst>
              <a:ext uri="{FF2B5EF4-FFF2-40B4-BE49-F238E27FC236}">
                <a16:creationId xmlns:a16="http://schemas.microsoft.com/office/drawing/2014/main" id="{51C79D8D-163A-40D9-9688-880B651D50BD}"/>
              </a:ext>
            </a:extLst>
          </p:cNvPr>
          <p:cNvSpPr txBox="1"/>
          <p:nvPr/>
        </p:nvSpPr>
        <p:spPr bwMode="gray">
          <a:xfrm>
            <a:off x="6005531" y="1780731"/>
            <a:ext cx="6017009" cy="318036"/>
          </a:xfrm>
          <a:prstGeom prst="rect">
            <a:avLst/>
          </a:prstGeom>
          <a:noFill/>
        </p:spPr>
        <p:txBody>
          <a:bodyPr wrap="square">
            <a:spAutoFit/>
          </a:bodyPr>
          <a:lstStyle/>
          <a:p>
            <a:pPr marL="180000" lvl="0" indent="-180000">
              <a:lnSpc>
                <a:spcPct val="110000"/>
              </a:lnSpc>
              <a:spcBef>
                <a:spcPts val="300"/>
              </a:spcBef>
              <a:buFont typeface="Arial" panose="020B0604020202020204" pitchFamily="34" charset="0"/>
              <a:buChar char="•"/>
              <a:defRPr/>
            </a:pPr>
            <a:r>
              <a:rPr lang="zh-CN" altLang="en-US" sz="1400" dirty="0">
                <a:latin typeface="微软雅黑" panose="020B0503020204020204" pitchFamily="34" charset="-122"/>
                <a:ea typeface="微软雅黑" panose="020B0503020204020204" pitchFamily="34" charset="-122"/>
              </a:rPr>
              <a:t>血药浓度快速达峰：阿布昔替尼</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小时</a:t>
            </a:r>
            <a:r>
              <a:rPr lang="en-US" altLang="zh-CN" sz="1400" dirty="0">
                <a:latin typeface="微软雅黑" panose="020B0503020204020204" pitchFamily="34" charset="-122"/>
                <a:ea typeface="微软雅黑" panose="020B0503020204020204" pitchFamily="34" charset="-122"/>
              </a:rPr>
              <a:t> vs  </a:t>
            </a:r>
            <a:r>
              <a:rPr lang="zh-CN" altLang="en-US" sz="1400" dirty="0">
                <a:latin typeface="微软雅黑" panose="020B0503020204020204" pitchFamily="34" charset="-122"/>
                <a:ea typeface="微软雅黑" panose="020B0503020204020204" pitchFamily="34" charset="-122"/>
              </a:rPr>
              <a:t>度普利尤单抗 </a:t>
            </a:r>
            <a:r>
              <a:rPr lang="en-US" altLang="zh-CN" sz="1400" dirty="0">
                <a:latin typeface="微软雅黑" panose="020B0503020204020204" pitchFamily="34" charset="-122"/>
                <a:ea typeface="微软雅黑" panose="020B0503020204020204" pitchFamily="34" charset="-122"/>
              </a:rPr>
              <a:t>3-7</a:t>
            </a:r>
            <a:r>
              <a:rPr lang="zh-CN" altLang="en-US" sz="1400" dirty="0">
                <a:latin typeface="微软雅黑" panose="020B0503020204020204" pitchFamily="34" charset="-122"/>
                <a:ea typeface="微软雅黑" panose="020B0503020204020204" pitchFamily="34" charset="-122"/>
              </a:rPr>
              <a:t>天</a:t>
            </a:r>
            <a:endParaRPr kumimoji="0" lang="en-US" altLang="zh-CN" sz="1400" b="1" i="0" u="none" strike="noStrike" kern="120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156" name="文本框 155">
            <a:extLst>
              <a:ext uri="{FF2B5EF4-FFF2-40B4-BE49-F238E27FC236}">
                <a16:creationId xmlns:a16="http://schemas.microsoft.com/office/drawing/2014/main" id="{BF9436ED-F90F-430F-8369-7CC4C4098E46}"/>
              </a:ext>
            </a:extLst>
          </p:cNvPr>
          <p:cNvSpPr txBox="1"/>
          <p:nvPr/>
        </p:nvSpPr>
        <p:spPr bwMode="gray">
          <a:xfrm>
            <a:off x="5967039" y="5426093"/>
            <a:ext cx="1625303" cy="584775"/>
          </a:xfrm>
          <a:prstGeom prst="rect">
            <a:avLst/>
          </a:prstGeom>
          <a:noFill/>
        </p:spPr>
        <p:txBody>
          <a:bodyPr wrap="square">
            <a:spAutoFit/>
          </a:bodyPr>
          <a:lstStyle/>
          <a:p>
            <a:pPr marL="180000" indent="-180000">
              <a:buFont typeface="Arial" panose="020B0604020202020204" pitchFamily="34" charset="0"/>
              <a:buChar char="•"/>
            </a:pPr>
            <a:r>
              <a:rPr lang="en-US" altLang="zh-CN" sz="1600"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12</a:t>
            </a:r>
            <a:r>
              <a:rPr lang="zh-CN" altLang="en-US" sz="1600"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周</a:t>
            </a:r>
            <a:r>
              <a:rPr lang="en-US" altLang="zh-CN" sz="1600"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EASI-75</a:t>
            </a:r>
            <a:r>
              <a:rPr lang="zh-CN" altLang="en-US" sz="1600"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可达</a:t>
            </a:r>
            <a:r>
              <a:rPr lang="en-US" altLang="zh-CN" sz="1600" kern="1200" baseline="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67.7%</a:t>
            </a:r>
            <a:endParaRPr lang="zh-CN" altLang="en-US" sz="1600" dirty="0">
              <a:latin typeface="微软雅黑" panose="020B0503020204020204" pitchFamily="34" charset="-122"/>
              <a:ea typeface="微软雅黑" panose="020B0503020204020204" pitchFamily="34" charset="-122"/>
            </a:endParaRPr>
          </a:p>
        </p:txBody>
      </p:sp>
      <p:sp>
        <p:nvSpPr>
          <p:cNvPr id="159" name="流程图: 接点 158">
            <a:extLst>
              <a:ext uri="{FF2B5EF4-FFF2-40B4-BE49-F238E27FC236}">
                <a16:creationId xmlns:a16="http://schemas.microsoft.com/office/drawing/2014/main" id="{BBBE698B-C9B8-4394-90D6-3621DDCA7F71}"/>
              </a:ext>
            </a:extLst>
          </p:cNvPr>
          <p:cNvSpPr/>
          <p:nvPr/>
        </p:nvSpPr>
        <p:spPr bwMode="gray">
          <a:xfrm>
            <a:off x="817518" y="1587938"/>
            <a:ext cx="465489" cy="458418"/>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2400" b="1" dirty="0">
                <a:solidFill>
                  <a:schemeClr val="accent2"/>
                </a:solidFill>
                <a:latin typeface="微软雅黑" panose="020B0503020204020204" pitchFamily="34" charset="-122"/>
                <a:ea typeface="微软雅黑" panose="020B0503020204020204" pitchFamily="34" charset="-122"/>
              </a:rPr>
              <a:t>1</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60" name="流程图: 接点 159">
            <a:extLst>
              <a:ext uri="{FF2B5EF4-FFF2-40B4-BE49-F238E27FC236}">
                <a16:creationId xmlns:a16="http://schemas.microsoft.com/office/drawing/2014/main" id="{C79B5A45-D2D9-4CCA-B038-D1B54F41FEC6}"/>
              </a:ext>
            </a:extLst>
          </p:cNvPr>
          <p:cNvSpPr/>
          <p:nvPr/>
        </p:nvSpPr>
        <p:spPr bwMode="gray">
          <a:xfrm>
            <a:off x="817518" y="3188254"/>
            <a:ext cx="465489" cy="458418"/>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2400" b="1" dirty="0">
                <a:solidFill>
                  <a:schemeClr val="accent2"/>
                </a:solidFill>
                <a:latin typeface="微软雅黑" panose="020B0503020204020204" pitchFamily="34" charset="-122"/>
                <a:ea typeface="微软雅黑" panose="020B0503020204020204" pitchFamily="34" charset="-122"/>
              </a:rPr>
              <a:t>2</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161" name="流程图: 接点 160">
            <a:extLst>
              <a:ext uri="{FF2B5EF4-FFF2-40B4-BE49-F238E27FC236}">
                <a16:creationId xmlns:a16="http://schemas.microsoft.com/office/drawing/2014/main" id="{5FB58CD9-A93D-43B4-8429-2CC570AE5DB5}"/>
              </a:ext>
            </a:extLst>
          </p:cNvPr>
          <p:cNvSpPr/>
          <p:nvPr/>
        </p:nvSpPr>
        <p:spPr bwMode="gray">
          <a:xfrm>
            <a:off x="817518" y="4930992"/>
            <a:ext cx="465489" cy="458418"/>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2400" b="1" dirty="0">
                <a:solidFill>
                  <a:schemeClr val="accent2"/>
                </a:solidFill>
                <a:latin typeface="微软雅黑" panose="020B0503020204020204" pitchFamily="34" charset="-122"/>
                <a:ea typeface="微软雅黑" panose="020B0503020204020204" pitchFamily="34" charset="-122"/>
              </a:rPr>
              <a:t>3</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98FB0941-4F2D-47B8-A139-9D33FCD9D776}"/>
              </a:ext>
            </a:extLst>
          </p:cNvPr>
          <p:cNvSpPr txBox="1"/>
          <p:nvPr/>
        </p:nvSpPr>
        <p:spPr bwMode="gray">
          <a:xfrm>
            <a:off x="817519" y="994530"/>
            <a:ext cx="10923314" cy="483425"/>
          </a:xfrm>
          <a:prstGeom prst="rect">
            <a:avLst/>
          </a:prstGeom>
          <a:solidFill>
            <a:schemeClr val="bg2">
              <a:lumMod val="40000"/>
              <a:lumOff val="60000"/>
            </a:schemeClr>
          </a:solidFill>
        </p:spPr>
        <p:txBody>
          <a:bodyPr wrap="square" anchor="ctr" anchorCtr="0">
            <a:noAutofit/>
          </a:bodyPr>
          <a:lstStyle/>
          <a:p>
            <a:r>
              <a:rPr lang="zh-CN" altLang="en-US" sz="2400" b="1" dirty="0">
                <a:solidFill>
                  <a:srgbClr val="0047BB"/>
                </a:solidFill>
                <a:latin typeface="微软雅黑" panose="020B0503020204020204" pitchFamily="34" charset="-122"/>
                <a:ea typeface="微软雅黑" panose="020B0503020204020204" pitchFamily="34" charset="-122"/>
                <a:cs typeface="阿里巴巴普惠体 R" panose="00020600040101010101" pitchFamily="18" charset="-122"/>
              </a:rPr>
              <a:t>可弥补现有治疗起效慢、疗效有限、疾病控制不充分比例高的未被满足临床需求</a:t>
            </a:r>
            <a:endParaRPr lang="zh-CN" altLang="en-US" sz="2400" dirty="0">
              <a:latin typeface="微软雅黑" panose="020B0503020204020204" pitchFamily="34" charset="-122"/>
              <a:ea typeface="微软雅黑" panose="020B0503020204020204" pitchFamily="34" charset="-122"/>
            </a:endParaRPr>
          </a:p>
        </p:txBody>
      </p:sp>
      <p:sp>
        <p:nvSpPr>
          <p:cNvPr id="20" name="Rectangle: Top Corners Rounded 158">
            <a:extLst>
              <a:ext uri="{FF2B5EF4-FFF2-40B4-BE49-F238E27FC236}">
                <a16:creationId xmlns:a16="http://schemas.microsoft.com/office/drawing/2014/main" id="{E4AF87DA-CC87-4AFF-8BBE-E6CF7E0D8C15}"/>
              </a:ext>
            </a:extLst>
          </p:cNvPr>
          <p:cNvSpPr/>
          <p:nvPr/>
        </p:nvSpPr>
        <p:spPr>
          <a:xfrm>
            <a:off x="6194028" y="3216560"/>
            <a:ext cx="2410663" cy="257039"/>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1" name="文本框 20">
            <a:extLst>
              <a:ext uri="{FF2B5EF4-FFF2-40B4-BE49-F238E27FC236}">
                <a16:creationId xmlns:a16="http://schemas.microsoft.com/office/drawing/2014/main" id="{0B76CEA4-CF2F-4B71-B009-B7914E15D714}"/>
              </a:ext>
            </a:extLst>
          </p:cNvPr>
          <p:cNvSpPr txBox="1"/>
          <p:nvPr/>
        </p:nvSpPr>
        <p:spPr bwMode="gray">
          <a:xfrm>
            <a:off x="5915660" y="3234378"/>
            <a:ext cx="3090672" cy="406447"/>
          </a:xfrm>
          <a:prstGeom prst="rect">
            <a:avLst/>
          </a:prstGeom>
        </p:spPr>
        <p:txBody>
          <a:bodyPr wrap="square" lIns="45720" tIns="45720" rIns="45720" bIns="45720" rtlCol="0">
            <a:noAutofit/>
          </a:bodyPr>
          <a:lstStyle/>
          <a:p>
            <a:pPr algn="ctr">
              <a:lnSpc>
                <a:spcPct val="90000"/>
              </a:lnSpc>
              <a:spcBef>
                <a:spcPts val="1000"/>
              </a:spcBef>
            </a:pPr>
            <a:r>
              <a:rPr lang="zh-CN" altLang="en-US" sz="1100" b="1" dirty="0">
                <a:solidFill>
                  <a:schemeClr val="bg1"/>
                </a:solidFill>
                <a:latin typeface="微软雅黑" panose="020B0503020204020204" pitchFamily="34" charset="-122"/>
                <a:ea typeface="微软雅黑" panose="020B0503020204020204" pitchFamily="34" charset="-122"/>
                <a:cs typeface="阿里巴巴普惠体 R" panose="00020600040101010101" pitchFamily="18" charset="-122"/>
              </a:rPr>
              <a:t>阿布昔替尼瘙痒缓解应答率数值高</a:t>
            </a:r>
          </a:p>
          <a:p>
            <a:pPr algn="ctr">
              <a:lnSpc>
                <a:spcPct val="90000"/>
              </a:lnSpc>
              <a:spcBef>
                <a:spcPts val="1000"/>
              </a:spcBef>
            </a:pPr>
            <a:endParaRPr lang="zh-CN" altLang="en-US" sz="1600" b="1" dirty="0">
              <a:solidFill>
                <a:schemeClr val="bg1"/>
              </a:solidFill>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3" name="Rectangle: Rounded Corners 4">
            <a:extLst>
              <a:ext uri="{FF2B5EF4-FFF2-40B4-BE49-F238E27FC236}">
                <a16:creationId xmlns:a16="http://schemas.microsoft.com/office/drawing/2014/main" id="{005B8F06-5AE0-47E5-B657-3F0CB0E9D823}"/>
              </a:ext>
            </a:extLst>
          </p:cNvPr>
          <p:cNvSpPr/>
          <p:nvPr/>
        </p:nvSpPr>
        <p:spPr>
          <a:xfrm>
            <a:off x="8862232" y="3220491"/>
            <a:ext cx="2241046" cy="1268590"/>
          </a:xfrm>
          <a:prstGeom prst="roundRect">
            <a:avLst>
              <a:gd name="adj" fmla="val 6789"/>
            </a:avLst>
          </a:prstGeom>
          <a:solidFill>
            <a:schemeClr val="bg1"/>
          </a:solidFill>
          <a:ln w="12700">
            <a:gradFill flip="none" rotWithShape="1">
              <a:gsLst>
                <a:gs pos="0">
                  <a:schemeClr val="accent2"/>
                </a:gs>
                <a:gs pos="100000">
                  <a:schemeClr val="accent3"/>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4" name="Rectangle: Top Corners Rounded 158">
            <a:extLst>
              <a:ext uri="{FF2B5EF4-FFF2-40B4-BE49-F238E27FC236}">
                <a16:creationId xmlns:a16="http://schemas.microsoft.com/office/drawing/2014/main" id="{7F530B7B-47E6-48CE-887A-C61602E7891B}"/>
              </a:ext>
            </a:extLst>
          </p:cNvPr>
          <p:cNvSpPr/>
          <p:nvPr/>
        </p:nvSpPr>
        <p:spPr>
          <a:xfrm>
            <a:off x="8862233" y="3211735"/>
            <a:ext cx="2241046" cy="261863"/>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9" name="文本框 28">
            <a:extLst>
              <a:ext uri="{FF2B5EF4-FFF2-40B4-BE49-F238E27FC236}">
                <a16:creationId xmlns:a16="http://schemas.microsoft.com/office/drawing/2014/main" id="{C27BC18A-4B8F-44E6-B20B-DC304C55F4D2}"/>
              </a:ext>
            </a:extLst>
          </p:cNvPr>
          <p:cNvSpPr txBox="1"/>
          <p:nvPr/>
        </p:nvSpPr>
        <p:spPr bwMode="gray">
          <a:xfrm>
            <a:off x="8434483" y="3234741"/>
            <a:ext cx="3090672" cy="253409"/>
          </a:xfrm>
          <a:prstGeom prst="rect">
            <a:avLst/>
          </a:prstGeom>
        </p:spPr>
        <p:txBody>
          <a:bodyPr wrap="square" lIns="45720" tIns="45720" rIns="45720" bIns="45720" rtlCol="0">
            <a:noAutofit/>
          </a:bodyPr>
          <a:lstStyle/>
          <a:p>
            <a:pPr algn="ctr">
              <a:lnSpc>
                <a:spcPct val="90000"/>
              </a:lnSpc>
              <a:spcBef>
                <a:spcPts val="1000"/>
              </a:spcBef>
            </a:pPr>
            <a:r>
              <a:rPr lang="zh-CN" altLang="en-US" sz="1100" b="1" dirty="0">
                <a:solidFill>
                  <a:schemeClr val="bg1"/>
                </a:solidFill>
                <a:latin typeface="微软雅黑" panose="020B0503020204020204" pitchFamily="34" charset="-122"/>
                <a:ea typeface="微软雅黑" panose="020B0503020204020204" pitchFamily="34" charset="-122"/>
                <a:cs typeface="阿里巴巴普惠体 R" panose="00020600040101010101" pitchFamily="18" charset="-122"/>
              </a:rPr>
              <a:t>阿布昔替尼皮损改善应答率数值高</a:t>
            </a:r>
          </a:p>
        </p:txBody>
      </p:sp>
      <p:sp>
        <p:nvSpPr>
          <p:cNvPr id="30" name="TextBox 106">
            <a:extLst>
              <a:ext uri="{FF2B5EF4-FFF2-40B4-BE49-F238E27FC236}">
                <a16:creationId xmlns:a16="http://schemas.microsoft.com/office/drawing/2014/main" id="{6E0CCA45-D60F-4C38-87AA-2BBABA610BE1}"/>
              </a:ext>
            </a:extLst>
          </p:cNvPr>
          <p:cNvSpPr txBox="1"/>
          <p:nvPr/>
        </p:nvSpPr>
        <p:spPr>
          <a:xfrm>
            <a:off x="9126894" y="3366900"/>
            <a:ext cx="1780745" cy="430381"/>
          </a:xfrm>
          <a:prstGeom prst="rect">
            <a:avLst/>
          </a:prstGeom>
          <a:noFill/>
        </p:spPr>
        <p:txBody>
          <a:bodyPr wrap="square" lIns="0" tIns="0" rIns="0" bIns="0" rtlCol="0" anchor="ctr" anchorCtr="1">
            <a:noAutofit/>
          </a:bodyPr>
          <a:lstStyle>
            <a:defPPr marR="0" lvl="0" algn="l" rtl="0">
              <a:lnSpc>
                <a:spcPct val="100000"/>
              </a:lnSpc>
              <a:spcBef>
                <a:spcPts val="0"/>
              </a:spcBef>
              <a:spcAft>
                <a:spcPts val="0"/>
              </a:spcAft>
            </a:defPPr>
            <a:lvl1pPr algn="ctr" defTabSz="914377">
              <a:lnSpc>
                <a:spcPct val="85000"/>
              </a:lnSpc>
              <a:buClrTx/>
              <a:defRPr sz="1200" kern="1200">
                <a:solidFill>
                  <a:schemeClr val="tx1"/>
                </a:solidFill>
                <a:latin typeface="+mn-lt"/>
                <a:ea typeface="+mn-ea"/>
                <a:cs typeface="+mn-cs"/>
              </a:defRPr>
            </a:lvl1pPr>
          </a:lstStyle>
          <a:p>
            <a:pPr marL="0" marR="0" lvl="0" indent="0" algn="ctr" defTabSz="914377" rtl="0" eaLnBrk="1" fontAlgn="auto" latinLnBrk="0" hangingPunct="1">
              <a:lnSpc>
                <a:spcPct val="85000"/>
              </a:lnSpc>
              <a:spcBef>
                <a:spcPts val="0"/>
              </a:spcBef>
              <a:spcAft>
                <a:spcPts val="0"/>
              </a:spcAft>
              <a:buClrTx/>
              <a:buSzTx/>
              <a:buFontTx/>
              <a:buNone/>
              <a:tabLst/>
              <a:defRPr/>
            </a:pPr>
            <a:r>
              <a:rPr lang="en-US" altLang="zh-CN" sz="900" b="1" dirty="0">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2</a:t>
            </a:r>
            <a:r>
              <a:rPr kumimoji="0" lang="zh-CN" altLang="en-US" sz="9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周时</a:t>
            </a:r>
            <a:r>
              <a:rPr kumimoji="0" lang="en-US" altLang="zh-CN" sz="9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EASI-75</a:t>
            </a:r>
            <a:r>
              <a:rPr kumimoji="0" lang="zh-CN" altLang="en-US" sz="9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患者比例</a:t>
            </a:r>
            <a:r>
              <a:rPr kumimoji="0" lang="en-GB" sz="9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 </a:t>
            </a:r>
            <a:r>
              <a:rPr kumimoji="0" lang="en-GB" sz="8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a:t>
            </a:r>
          </a:p>
        </p:txBody>
      </p:sp>
      <p:graphicFrame>
        <p:nvGraphicFramePr>
          <p:cNvPr id="31" name="Content Placeholder 14">
            <a:extLst>
              <a:ext uri="{FF2B5EF4-FFF2-40B4-BE49-F238E27FC236}">
                <a16:creationId xmlns:a16="http://schemas.microsoft.com/office/drawing/2014/main" id="{C901690F-999B-4D2F-AA24-CDD290467D88}"/>
              </a:ext>
            </a:extLst>
          </p:cNvPr>
          <p:cNvGraphicFramePr>
            <a:graphicFrameLocks/>
          </p:cNvGraphicFramePr>
          <p:nvPr>
            <p:extLst>
              <p:ext uri="{D42A27DB-BD31-4B8C-83A1-F6EECF244321}">
                <p14:modId xmlns:p14="http://schemas.microsoft.com/office/powerpoint/2010/main" val="2953734701"/>
              </p:ext>
            </p:extLst>
          </p:nvPr>
        </p:nvGraphicFramePr>
        <p:xfrm>
          <a:off x="8579859" y="2471567"/>
          <a:ext cx="2394381" cy="2073823"/>
        </p:xfrm>
        <a:graphic>
          <a:graphicData uri="http://schemas.openxmlformats.org/drawingml/2006/chart">
            <c:chart xmlns:c="http://schemas.openxmlformats.org/drawingml/2006/chart" xmlns:r="http://schemas.openxmlformats.org/officeDocument/2006/relationships" r:id="rId4"/>
          </a:graphicData>
        </a:graphic>
      </p:graphicFrame>
      <p:sp>
        <p:nvSpPr>
          <p:cNvPr id="34" name="圆角矩形 81">
            <a:extLst>
              <a:ext uri="{FF2B5EF4-FFF2-40B4-BE49-F238E27FC236}">
                <a16:creationId xmlns:a16="http://schemas.microsoft.com/office/drawing/2014/main" id="{52A78FB9-4807-497B-878A-69B010B28142}"/>
              </a:ext>
            </a:extLst>
          </p:cNvPr>
          <p:cNvSpPr/>
          <p:nvPr/>
        </p:nvSpPr>
        <p:spPr>
          <a:xfrm>
            <a:off x="9167724" y="3965229"/>
            <a:ext cx="856890" cy="145745"/>
          </a:xfrm>
          <a:prstGeom prst="roundRect">
            <a:avLst>
              <a:gd name="adj" fmla="val 5000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rPr>
              <a:t>度普利尤单抗</a:t>
            </a:r>
            <a:endParaRPr kumimoji="0" lang="en-US" altLang="zh-CN" sz="8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endParaRPr>
          </a:p>
        </p:txBody>
      </p:sp>
      <p:grpSp>
        <p:nvGrpSpPr>
          <p:cNvPr id="37" name="Group 7">
            <a:extLst>
              <a:ext uri="{FF2B5EF4-FFF2-40B4-BE49-F238E27FC236}">
                <a16:creationId xmlns:a16="http://schemas.microsoft.com/office/drawing/2014/main" id="{BB485ABC-AF7D-46EA-BC6C-F93330371F3D}"/>
              </a:ext>
            </a:extLst>
          </p:cNvPr>
          <p:cNvGrpSpPr/>
          <p:nvPr/>
        </p:nvGrpSpPr>
        <p:grpSpPr>
          <a:xfrm>
            <a:off x="6177890" y="3543114"/>
            <a:ext cx="2445201" cy="955028"/>
            <a:chOff x="34366568" y="-6937009"/>
            <a:chExt cx="9836093" cy="2885671"/>
          </a:xfrm>
        </p:grpSpPr>
        <p:graphicFrame>
          <p:nvGraphicFramePr>
            <p:cNvPr id="38" name="Content Placeholder 14">
              <a:extLst>
                <a:ext uri="{FF2B5EF4-FFF2-40B4-BE49-F238E27FC236}">
                  <a16:creationId xmlns:a16="http://schemas.microsoft.com/office/drawing/2014/main" id="{A022C781-6247-4E89-A1C0-CFBF906B16E0}"/>
                </a:ext>
              </a:extLst>
            </p:cNvPr>
            <p:cNvGraphicFramePr>
              <a:graphicFrameLocks/>
            </p:cNvGraphicFramePr>
            <p:nvPr>
              <p:extLst>
                <p:ext uri="{D42A27DB-BD31-4B8C-83A1-F6EECF244321}">
                  <p14:modId xmlns:p14="http://schemas.microsoft.com/office/powerpoint/2010/main" val="4010142650"/>
                </p:ext>
              </p:extLst>
            </p:nvPr>
          </p:nvGraphicFramePr>
          <p:xfrm>
            <a:off x="34366568" y="-6799528"/>
            <a:ext cx="9836093" cy="2748190"/>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106">
              <a:extLst>
                <a:ext uri="{FF2B5EF4-FFF2-40B4-BE49-F238E27FC236}">
                  <a16:creationId xmlns:a16="http://schemas.microsoft.com/office/drawing/2014/main" id="{7D2B218E-5508-4046-BDE0-B4D931CBFCF3}"/>
                </a:ext>
              </a:extLst>
            </p:cNvPr>
            <p:cNvSpPr txBox="1"/>
            <p:nvPr/>
          </p:nvSpPr>
          <p:spPr>
            <a:xfrm>
              <a:off x="35312055" y="-6937009"/>
              <a:ext cx="7690126" cy="299288"/>
            </a:xfrm>
            <a:prstGeom prst="rect">
              <a:avLst/>
            </a:prstGeom>
            <a:noFill/>
          </p:spPr>
          <p:txBody>
            <a:bodyPr wrap="square" lIns="0" tIns="0" rIns="0" bIns="0" rtlCol="0" anchor="ctr" anchorCtr="1">
              <a:noAutofit/>
            </a:bodyPr>
            <a:lstStyle>
              <a:defPPr marR="0" lvl="0" algn="l" rtl="0">
                <a:lnSpc>
                  <a:spcPct val="100000"/>
                </a:lnSpc>
                <a:spcBef>
                  <a:spcPts val="0"/>
                </a:spcBef>
                <a:spcAft>
                  <a:spcPts val="0"/>
                </a:spcAft>
              </a:defPPr>
              <a:lvl1pPr algn="ctr" defTabSz="914377">
                <a:lnSpc>
                  <a:spcPct val="85000"/>
                </a:lnSpc>
                <a:buClrTx/>
                <a:defRPr sz="1200" kern="1200">
                  <a:solidFill>
                    <a:schemeClr val="tx1"/>
                  </a:solidFill>
                  <a:latin typeface="+mn-lt"/>
                  <a:ea typeface="+mn-ea"/>
                  <a:cs typeface="+mn-cs"/>
                </a:defRPr>
              </a:lvl1pPr>
            </a:lstStyle>
            <a:p>
              <a:pPr marL="0" marR="0" lvl="0" indent="0" algn="ctr" defTabSz="914377" rtl="0" eaLnBrk="1" fontAlgn="auto" latinLnBrk="0" hangingPunct="1">
                <a:lnSpc>
                  <a:spcPct val="85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2</a:t>
              </a:r>
              <a:r>
                <a:rPr kumimoji="0" lang="zh-CN" altLang="en-US" sz="9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周时</a:t>
              </a:r>
              <a:r>
                <a:rPr lang="en-US" altLang="zh-CN" sz="900" b="1" dirty="0">
                  <a:solidFill>
                    <a:srgbClr val="191919"/>
                  </a:solidFill>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P</a:t>
              </a:r>
              <a:r>
                <a:rPr kumimoji="0" lang="en-US" altLang="zh-CN" sz="9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P-NRS4</a:t>
              </a:r>
              <a:r>
                <a:rPr kumimoji="0" lang="zh-CN" altLang="en-US" sz="9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患者比例</a:t>
              </a:r>
              <a:r>
                <a:rPr kumimoji="0" lang="en-GB" sz="9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a:t>
              </a:r>
              <a:r>
                <a:rPr kumimoji="0" lang="en-GB" sz="800" b="1" i="0" u="none" strike="noStrike" kern="1200" cap="none" spc="0" normalizeH="0" baseline="0" noProof="0" dirty="0">
                  <a:ln>
                    <a:noFill/>
                  </a:ln>
                  <a:solidFill>
                    <a:srgbClr val="191919"/>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sym typeface="Arial" panose="020B0604020202020204" pitchFamily="34" charset="0"/>
                </a:rPr>
                <a:t> (95% CI)</a:t>
              </a:r>
            </a:p>
          </p:txBody>
        </p:sp>
      </p:grpSp>
      <p:sp>
        <p:nvSpPr>
          <p:cNvPr id="36" name="圆角矩形 81">
            <a:extLst>
              <a:ext uri="{FF2B5EF4-FFF2-40B4-BE49-F238E27FC236}">
                <a16:creationId xmlns:a16="http://schemas.microsoft.com/office/drawing/2014/main" id="{7EFF7B5E-E13D-43D9-90F0-5207998126E1}"/>
              </a:ext>
            </a:extLst>
          </p:cNvPr>
          <p:cNvSpPr/>
          <p:nvPr/>
        </p:nvSpPr>
        <p:spPr>
          <a:xfrm>
            <a:off x="9861258" y="3703257"/>
            <a:ext cx="1242020" cy="192718"/>
          </a:xfrm>
          <a:prstGeom prst="roundRect">
            <a:avLst>
              <a:gd name="adj" fmla="val 5000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rPr>
              <a:t>阿布昔替尼</a:t>
            </a:r>
            <a:r>
              <a:rPr kumimoji="0" lang="en-US" altLang="zh-CN" sz="900" b="1" i="0" u="none" strike="noStrike" kern="0" cap="none" spc="0" normalizeH="0" baseline="0" noProof="0" dirty="0">
                <a:ln>
                  <a:noFill/>
                </a:ln>
                <a:solidFill>
                  <a:srgbClr val="1B5AC2"/>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rPr>
              <a:t>100mg</a:t>
            </a:r>
          </a:p>
        </p:txBody>
      </p:sp>
      <p:sp>
        <p:nvSpPr>
          <p:cNvPr id="26" name="圆角矩形 81">
            <a:extLst>
              <a:ext uri="{FF2B5EF4-FFF2-40B4-BE49-F238E27FC236}">
                <a16:creationId xmlns:a16="http://schemas.microsoft.com/office/drawing/2014/main" id="{2CB20390-324F-4E58-9251-BD8A02163E43}"/>
              </a:ext>
            </a:extLst>
          </p:cNvPr>
          <p:cNvSpPr/>
          <p:nvPr/>
        </p:nvSpPr>
        <p:spPr>
          <a:xfrm>
            <a:off x="6364123" y="3839291"/>
            <a:ext cx="856890" cy="145745"/>
          </a:xfrm>
          <a:prstGeom prst="roundRect">
            <a:avLst>
              <a:gd name="adj" fmla="val 50000"/>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8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rPr>
              <a:t>度普利尤单抗</a:t>
            </a:r>
            <a:endParaRPr kumimoji="0" lang="en-US" altLang="zh-CN" sz="8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endParaRPr>
          </a:p>
        </p:txBody>
      </p:sp>
      <p:sp>
        <p:nvSpPr>
          <p:cNvPr id="27" name="圆角矩形 81">
            <a:extLst>
              <a:ext uri="{FF2B5EF4-FFF2-40B4-BE49-F238E27FC236}">
                <a16:creationId xmlns:a16="http://schemas.microsoft.com/office/drawing/2014/main" id="{FAD81768-E251-4B9B-93C2-5522900188B3}"/>
              </a:ext>
            </a:extLst>
          </p:cNvPr>
          <p:cNvSpPr/>
          <p:nvPr/>
        </p:nvSpPr>
        <p:spPr>
          <a:xfrm>
            <a:off x="7169839" y="3722528"/>
            <a:ext cx="1302396" cy="159705"/>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rPr>
              <a:t>阿布昔替尼</a:t>
            </a:r>
            <a:r>
              <a:rPr kumimoji="0" lang="en-US" altLang="zh-CN" sz="900" b="1" i="0" u="none" strike="noStrike" kern="0" cap="none" spc="0" normalizeH="0" baseline="0" noProof="0" dirty="0">
                <a:ln>
                  <a:noFill/>
                </a:ln>
                <a:solidFill>
                  <a:srgbClr val="1B5AC2"/>
                </a:solidFill>
                <a:effectLst/>
                <a:uLnTx/>
                <a:uFillTx/>
                <a:latin typeface="微软雅黑" panose="020B0503020204020204" pitchFamily="34" charset="-122"/>
                <a:ea typeface="微软雅黑" panose="020B0503020204020204" pitchFamily="34" charset="-122"/>
                <a:cs typeface="阿里巴巴普惠体 R" panose="00020600040101010101" pitchFamily="18" charset="-122"/>
              </a:rPr>
              <a:t>100mg</a:t>
            </a:r>
          </a:p>
        </p:txBody>
      </p:sp>
      <p:sp>
        <p:nvSpPr>
          <p:cNvPr id="40" name="文本框 39">
            <a:extLst>
              <a:ext uri="{FF2B5EF4-FFF2-40B4-BE49-F238E27FC236}">
                <a16:creationId xmlns:a16="http://schemas.microsoft.com/office/drawing/2014/main" id="{6AA8F9D8-B4F3-4324-B81C-1E487B74C16C}"/>
              </a:ext>
            </a:extLst>
          </p:cNvPr>
          <p:cNvSpPr txBox="1"/>
          <p:nvPr/>
        </p:nvSpPr>
        <p:spPr bwMode="gray">
          <a:xfrm>
            <a:off x="-361127" y="6174315"/>
            <a:ext cx="6108404" cy="646331"/>
          </a:xfrm>
          <a:prstGeom prst="rect">
            <a:avLst/>
          </a:prstGeom>
          <a:noFill/>
        </p:spPr>
        <p:txBody>
          <a:bodyPr wrap="square">
            <a:spAutoFit/>
          </a:bodyPr>
          <a:lstStyle/>
          <a:p>
            <a:pPr algn="r"/>
            <a:r>
              <a:rPr lang="en-US" altLang="zh-CN" sz="9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PP-NRS4</a:t>
            </a:r>
            <a:r>
              <a:rPr lang="zh-CN" altLang="en-US" sz="9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9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峰值瘙痒数值评定量表较基线改善</a:t>
            </a:r>
            <a:r>
              <a:rPr lang="en-US" altLang="zh-CN" sz="9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p>
          <a:p>
            <a:pPr algn="r"/>
            <a:r>
              <a:rPr lang="en-US" altLang="zh-CN" sz="9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EASI-75</a:t>
            </a:r>
            <a:r>
              <a:rPr lang="zh-CN" altLang="en-US" sz="9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9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湿疹面积和严重程度指数评分较基线改善≥</a:t>
            </a:r>
            <a:r>
              <a:rPr lang="en-US" altLang="zh-CN" sz="9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75%</a:t>
            </a:r>
          </a:p>
          <a:p>
            <a:pPr algn="r"/>
            <a:r>
              <a:rPr lang="en-US" altLang="zh-CN" sz="9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EASI-90</a:t>
            </a:r>
            <a:r>
              <a:rPr lang="zh-CN" altLang="en-US" sz="9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9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湿疹面积和严重程度指数评分较基线改善≥</a:t>
            </a:r>
            <a:r>
              <a:rPr lang="en-US" altLang="zh-CN" sz="9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90%</a:t>
            </a:r>
          </a:p>
          <a:p>
            <a:pPr algn="r"/>
            <a:endParaRPr lang="en-US" altLang="zh-CN" sz="9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Rectangle: Rounded Corners 4">
            <a:extLst>
              <a:ext uri="{FF2B5EF4-FFF2-40B4-BE49-F238E27FC236}">
                <a16:creationId xmlns:a16="http://schemas.microsoft.com/office/drawing/2014/main" id="{287F462F-468A-4887-9D2A-D9C01ABB7DE1}"/>
              </a:ext>
            </a:extLst>
          </p:cNvPr>
          <p:cNvSpPr/>
          <p:nvPr/>
        </p:nvSpPr>
        <p:spPr>
          <a:xfrm>
            <a:off x="7724731" y="5021991"/>
            <a:ext cx="3041021" cy="1426404"/>
          </a:xfrm>
          <a:prstGeom prst="roundRect">
            <a:avLst>
              <a:gd name="adj" fmla="val 6789"/>
            </a:avLst>
          </a:prstGeom>
          <a:solidFill>
            <a:schemeClr val="bg1"/>
          </a:solidFill>
          <a:ln w="12700">
            <a:gradFill flip="none" rotWithShape="1">
              <a:gsLst>
                <a:gs pos="0">
                  <a:schemeClr val="accent2"/>
                </a:gs>
                <a:gs pos="100000">
                  <a:schemeClr val="accent3"/>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946988C3-5607-4342-828E-2E00EB766395}"/>
              </a:ext>
            </a:extLst>
          </p:cNvPr>
          <p:cNvSpPr txBox="1"/>
          <p:nvPr/>
        </p:nvSpPr>
        <p:spPr bwMode="gray">
          <a:xfrm>
            <a:off x="8079256" y="6131978"/>
            <a:ext cx="1065556" cy="369332"/>
          </a:xfrm>
          <a:prstGeom prst="rect">
            <a:avLst/>
          </a:prstGeom>
          <a:noFill/>
        </p:spPr>
        <p:txBody>
          <a:bodyPr wrap="square">
            <a:spAutoFit/>
          </a:bodyPr>
          <a:lstStyle/>
          <a:p>
            <a:pPr algn="ctr" rtl="0">
              <a:defRPr sz="1050" b="0" i="0" u="none" strike="noStrike" kern="1200" spc="0" baseline="0">
                <a:solidFill>
                  <a:srgbClr val="000000"/>
                </a:solidFill>
                <a:latin typeface="微软雅黑" panose="020B0503020204020204" pitchFamily="34" charset="-122"/>
                <a:ea typeface="微软雅黑" panose="020B0503020204020204" pitchFamily="34" charset="-122"/>
                <a:cs typeface="+mn-cs"/>
              </a:defRPr>
            </a:pPr>
            <a:r>
              <a:rPr lang="en-US" altLang="zh-CN" sz="900" b="1" dirty="0">
                <a:latin typeface="微软雅黑" panose="020B0503020204020204" pitchFamily="34" charset="-122"/>
                <a:ea typeface="微软雅黑" panose="020B0503020204020204" pitchFamily="34" charset="-122"/>
              </a:rPr>
              <a:t>EASI-75</a:t>
            </a:r>
          </a:p>
          <a:p>
            <a:pPr algn="ctr" rtl="0">
              <a:defRPr sz="1050" b="0" i="0" u="none" strike="noStrike" kern="1200" spc="0" baseline="0">
                <a:solidFill>
                  <a:srgbClr val="000000"/>
                </a:solidFill>
                <a:latin typeface="微软雅黑" panose="020B0503020204020204" pitchFamily="34" charset="-122"/>
                <a:ea typeface="微软雅黑" panose="020B0503020204020204" pitchFamily="34" charset="-122"/>
                <a:cs typeface="+mn-cs"/>
              </a:defRPr>
            </a:pPr>
            <a:r>
              <a:rPr lang="zh-CN" altLang="en-US" sz="900" dirty="0">
                <a:latin typeface="微软雅黑" panose="020B0503020204020204" pitchFamily="34" charset="-122"/>
                <a:ea typeface="微软雅黑" panose="020B0503020204020204" pitchFamily="34" charset="-122"/>
              </a:rPr>
              <a:t>应答率</a:t>
            </a:r>
            <a:endParaRPr lang="en-US" altLang="zh-CN" sz="900" dirty="0">
              <a:latin typeface="微软雅黑" panose="020B0503020204020204" pitchFamily="34" charset="-122"/>
              <a:ea typeface="微软雅黑" panose="020B0503020204020204" pitchFamily="34" charset="-122"/>
            </a:endParaRPr>
          </a:p>
        </p:txBody>
      </p:sp>
      <p:sp>
        <p:nvSpPr>
          <p:cNvPr id="46" name="文本框 45">
            <a:extLst>
              <a:ext uri="{FF2B5EF4-FFF2-40B4-BE49-F238E27FC236}">
                <a16:creationId xmlns:a16="http://schemas.microsoft.com/office/drawing/2014/main" id="{064A0309-7377-45EE-B4C7-CB01E477B5E6}"/>
              </a:ext>
            </a:extLst>
          </p:cNvPr>
          <p:cNvSpPr txBox="1"/>
          <p:nvPr/>
        </p:nvSpPr>
        <p:spPr bwMode="gray">
          <a:xfrm>
            <a:off x="8898252" y="6131978"/>
            <a:ext cx="1065556" cy="369332"/>
          </a:xfrm>
          <a:prstGeom prst="rect">
            <a:avLst/>
          </a:prstGeom>
          <a:noFill/>
        </p:spPr>
        <p:txBody>
          <a:bodyPr wrap="square">
            <a:spAutoFit/>
          </a:bodyPr>
          <a:lstStyle/>
          <a:p>
            <a:pPr algn="ctr">
              <a:defRPr sz="1050" b="0" i="0" u="none" strike="noStrike" kern="1200" spc="0" baseline="0">
                <a:solidFill>
                  <a:srgbClr val="000000"/>
                </a:solidFill>
                <a:latin typeface="微软雅黑" panose="020B0503020204020204" pitchFamily="34" charset="-122"/>
                <a:ea typeface="微软雅黑" panose="020B0503020204020204" pitchFamily="34" charset="-122"/>
                <a:cs typeface="+mn-cs"/>
              </a:defRPr>
            </a:pPr>
            <a:r>
              <a:rPr lang="en-US" altLang="zh-CN" sz="900" b="1" dirty="0">
                <a:latin typeface="微软雅黑" panose="020B0503020204020204" pitchFamily="34" charset="-122"/>
                <a:ea typeface="微软雅黑" panose="020B0503020204020204" pitchFamily="34" charset="-122"/>
              </a:rPr>
              <a:t>EASI-90</a:t>
            </a:r>
          </a:p>
          <a:p>
            <a:pPr algn="ctr">
              <a:defRPr sz="1050" b="0" i="0" u="none" strike="noStrike" kern="1200" spc="0" baseline="0">
                <a:solidFill>
                  <a:srgbClr val="000000"/>
                </a:solidFill>
                <a:latin typeface="微软雅黑" panose="020B0503020204020204" pitchFamily="34" charset="-122"/>
                <a:ea typeface="微软雅黑" panose="020B0503020204020204" pitchFamily="34" charset="-122"/>
                <a:cs typeface="+mn-cs"/>
              </a:defRPr>
            </a:pPr>
            <a:r>
              <a:rPr lang="zh-CN" altLang="en-US" sz="900" dirty="0">
                <a:latin typeface="微软雅黑" panose="020B0503020204020204" pitchFamily="34" charset="-122"/>
                <a:ea typeface="微软雅黑" panose="020B0503020204020204" pitchFamily="34" charset="-122"/>
              </a:rPr>
              <a:t>应答率</a:t>
            </a:r>
            <a:endParaRPr lang="en-US" altLang="zh-CN" sz="900" dirty="0">
              <a:latin typeface="微软雅黑" panose="020B0503020204020204" pitchFamily="34" charset="-122"/>
              <a:ea typeface="微软雅黑" panose="020B0503020204020204" pitchFamily="34" charset="-122"/>
            </a:endParaRPr>
          </a:p>
        </p:txBody>
      </p:sp>
      <p:sp>
        <p:nvSpPr>
          <p:cNvPr id="47" name="文本框 46">
            <a:extLst>
              <a:ext uri="{FF2B5EF4-FFF2-40B4-BE49-F238E27FC236}">
                <a16:creationId xmlns:a16="http://schemas.microsoft.com/office/drawing/2014/main" id="{164FEBEF-ADFA-4EF0-9C02-4664E6C3AEBE}"/>
              </a:ext>
            </a:extLst>
          </p:cNvPr>
          <p:cNvSpPr txBox="1"/>
          <p:nvPr/>
        </p:nvSpPr>
        <p:spPr bwMode="gray">
          <a:xfrm>
            <a:off x="9861185" y="6131978"/>
            <a:ext cx="825201" cy="369332"/>
          </a:xfrm>
          <a:prstGeom prst="rect">
            <a:avLst/>
          </a:prstGeom>
          <a:noFill/>
        </p:spPr>
        <p:txBody>
          <a:bodyPr wrap="square">
            <a:spAutoFit/>
          </a:bodyPr>
          <a:lstStyle/>
          <a:p>
            <a:pPr algn="ctr" rtl="0">
              <a:defRPr sz="1050" b="0" i="0" u="none" strike="noStrike" kern="1200" spc="0" baseline="0">
                <a:solidFill>
                  <a:srgbClr val="000000"/>
                </a:solidFill>
                <a:latin typeface="微软雅黑" panose="020B0503020204020204" pitchFamily="34" charset="-122"/>
                <a:ea typeface="微软雅黑" panose="020B0503020204020204" pitchFamily="34" charset="-122"/>
                <a:cs typeface="+mn-cs"/>
              </a:defRPr>
            </a:pPr>
            <a:r>
              <a:rPr lang="en-US" altLang="zh-CN" sz="900" b="1" dirty="0">
                <a:latin typeface="微软雅黑" panose="020B0503020204020204" pitchFamily="34" charset="-122"/>
                <a:ea typeface="微软雅黑" panose="020B0503020204020204" pitchFamily="34" charset="-122"/>
              </a:rPr>
              <a:t>PP-NRS</a:t>
            </a:r>
          </a:p>
          <a:p>
            <a:pPr algn="ctr">
              <a:defRPr sz="1050" b="0" i="0" u="none" strike="noStrike" kern="1200" spc="0" baseline="0">
                <a:solidFill>
                  <a:srgbClr val="000000"/>
                </a:solidFill>
                <a:latin typeface="微软雅黑" panose="020B0503020204020204" pitchFamily="34" charset="-122"/>
                <a:ea typeface="微软雅黑" panose="020B0503020204020204" pitchFamily="34" charset="-122"/>
                <a:cs typeface="+mn-cs"/>
              </a:defRPr>
            </a:pPr>
            <a:r>
              <a:rPr lang="zh-CN" altLang="en-US" sz="900" dirty="0">
                <a:latin typeface="微软雅黑" panose="020B0503020204020204" pitchFamily="34" charset="-122"/>
                <a:ea typeface="微软雅黑" panose="020B0503020204020204" pitchFamily="34" charset="-122"/>
              </a:rPr>
              <a:t>应答率</a:t>
            </a:r>
            <a:endParaRPr lang="en-US" altLang="zh-CN" sz="900" dirty="0">
              <a:latin typeface="微软雅黑" panose="020B0503020204020204" pitchFamily="34" charset="-122"/>
              <a:ea typeface="微软雅黑" panose="020B0503020204020204" pitchFamily="34" charset="-122"/>
            </a:endParaRPr>
          </a:p>
        </p:txBody>
      </p:sp>
      <p:graphicFrame>
        <p:nvGraphicFramePr>
          <p:cNvPr id="49" name="图表 48">
            <a:extLst>
              <a:ext uri="{FF2B5EF4-FFF2-40B4-BE49-F238E27FC236}">
                <a16:creationId xmlns:a16="http://schemas.microsoft.com/office/drawing/2014/main" id="{B3D1A5B2-2DC1-4473-9C4F-80DE5F348CF9}"/>
              </a:ext>
            </a:extLst>
          </p:cNvPr>
          <p:cNvGraphicFramePr/>
          <p:nvPr>
            <p:extLst>
              <p:ext uri="{D42A27DB-BD31-4B8C-83A1-F6EECF244321}">
                <p14:modId xmlns:p14="http://schemas.microsoft.com/office/powerpoint/2010/main" val="3588645798"/>
              </p:ext>
            </p:extLst>
          </p:nvPr>
        </p:nvGraphicFramePr>
        <p:xfrm>
          <a:off x="7992840" y="5355744"/>
          <a:ext cx="2909632" cy="915496"/>
        </p:xfrm>
        <a:graphic>
          <a:graphicData uri="http://schemas.openxmlformats.org/drawingml/2006/chart">
            <c:chart xmlns:c="http://schemas.openxmlformats.org/drawingml/2006/chart" xmlns:r="http://schemas.openxmlformats.org/officeDocument/2006/relationships" r:id="rId6"/>
          </a:graphicData>
        </a:graphic>
      </p:graphicFrame>
      <p:sp>
        <p:nvSpPr>
          <p:cNvPr id="51" name="圆角矩形 81">
            <a:extLst>
              <a:ext uri="{FF2B5EF4-FFF2-40B4-BE49-F238E27FC236}">
                <a16:creationId xmlns:a16="http://schemas.microsoft.com/office/drawing/2014/main" id="{A130C0E9-5BA3-40E2-9E29-1B82BBC9BBBB}"/>
              </a:ext>
            </a:extLst>
          </p:cNvPr>
          <p:cNvSpPr/>
          <p:nvPr/>
        </p:nvSpPr>
        <p:spPr>
          <a:xfrm>
            <a:off x="9447656" y="5349340"/>
            <a:ext cx="1238730" cy="230832"/>
          </a:xfrm>
          <a:prstGeom prst="roundRect">
            <a:avLst>
              <a:gd name="adj" fmla="val 50000"/>
            </a:avLst>
          </a:prstGeom>
          <a:solidFill>
            <a:srgbClr val="0047B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阿布昔替尼</a:t>
            </a:r>
            <a:r>
              <a:rPr kumimoji="0" lang="en-US" altLang="zh-CN" sz="9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100mg</a:t>
            </a:r>
          </a:p>
        </p:txBody>
      </p:sp>
      <p:sp>
        <p:nvSpPr>
          <p:cNvPr id="52" name="文本框 51">
            <a:extLst>
              <a:ext uri="{FF2B5EF4-FFF2-40B4-BE49-F238E27FC236}">
                <a16:creationId xmlns:a16="http://schemas.microsoft.com/office/drawing/2014/main" id="{75DD8E8A-F783-46B1-834C-5B1B9456D59D}"/>
              </a:ext>
            </a:extLst>
          </p:cNvPr>
          <p:cNvSpPr txBox="1"/>
          <p:nvPr/>
        </p:nvSpPr>
        <p:spPr bwMode="gray">
          <a:xfrm>
            <a:off x="8103237" y="4986411"/>
            <a:ext cx="2328293" cy="369332"/>
          </a:xfrm>
          <a:prstGeom prst="rect">
            <a:avLst/>
          </a:prstGeom>
          <a:noFill/>
        </p:spPr>
        <p:txBody>
          <a:bodyPr wrap="square">
            <a:spAutoFit/>
          </a:bodyPr>
          <a:lstStyle/>
          <a:p>
            <a:pPr algn="ctr"/>
            <a:r>
              <a:rPr lang="zh-CN" altLang="en-US" sz="900" b="1" dirty="0">
                <a:latin typeface="微软雅黑" panose="020B0503020204020204" pitchFamily="34" charset="-122"/>
                <a:ea typeface="微软雅黑" panose="020B0503020204020204" pitchFamily="34" charset="-122"/>
              </a:rPr>
              <a:t>度普利尤单抗治疗不应答患者，</a:t>
            </a:r>
            <a:endParaRPr lang="en-US" altLang="zh-CN" sz="900" b="1" dirty="0">
              <a:latin typeface="微软雅黑" panose="020B0503020204020204" pitchFamily="34" charset="-122"/>
              <a:ea typeface="微软雅黑" panose="020B0503020204020204" pitchFamily="34" charset="-122"/>
            </a:endParaRPr>
          </a:p>
          <a:p>
            <a:pPr algn="ctr"/>
            <a:r>
              <a:rPr lang="zh-CN" altLang="en-US" sz="900" b="1" dirty="0">
                <a:latin typeface="微软雅黑" panose="020B0503020204020204" pitchFamily="34" charset="-122"/>
                <a:ea typeface="微软雅黑" panose="020B0503020204020204" pitchFamily="34" charset="-122"/>
              </a:rPr>
              <a:t>阿布昔替尼治疗</a:t>
            </a:r>
            <a:r>
              <a:rPr lang="en-US" altLang="zh-CN" sz="900" b="1" dirty="0">
                <a:latin typeface="微软雅黑" panose="020B0503020204020204" pitchFamily="34" charset="-122"/>
                <a:ea typeface="微软雅黑" panose="020B0503020204020204" pitchFamily="34" charset="-122"/>
              </a:rPr>
              <a:t>12</a:t>
            </a:r>
            <a:r>
              <a:rPr lang="zh-CN" altLang="en-US" sz="900" b="1" dirty="0">
                <a:latin typeface="微软雅黑" panose="020B0503020204020204" pitchFamily="34" charset="-122"/>
                <a:ea typeface="微软雅黑" panose="020B0503020204020204" pitchFamily="34" charset="-122"/>
              </a:rPr>
              <a:t>周时的应答情况</a:t>
            </a:r>
            <a:endParaRPr lang="en-US" altLang="zh-CN" sz="900" b="1" dirty="0">
              <a:latin typeface="微软雅黑" panose="020B0503020204020204" pitchFamily="34" charset="-122"/>
              <a:ea typeface="微软雅黑" panose="020B0503020204020204" pitchFamily="34" charset="-122"/>
            </a:endParaRPr>
          </a:p>
        </p:txBody>
      </p:sp>
      <p:sp>
        <p:nvSpPr>
          <p:cNvPr id="44" name="文本框 43">
            <a:extLst>
              <a:ext uri="{FF2B5EF4-FFF2-40B4-BE49-F238E27FC236}">
                <a16:creationId xmlns:a16="http://schemas.microsoft.com/office/drawing/2014/main" id="{00CF4B62-F81E-4CC3-A3D6-AA2F40B08A95}"/>
              </a:ext>
            </a:extLst>
          </p:cNvPr>
          <p:cNvSpPr txBox="1"/>
          <p:nvPr/>
        </p:nvSpPr>
        <p:spPr bwMode="gray">
          <a:xfrm rot="16200000">
            <a:off x="7142560" y="5316918"/>
            <a:ext cx="1685988" cy="253916"/>
          </a:xfrm>
          <a:prstGeom prst="rect">
            <a:avLst/>
          </a:prstGeom>
          <a:noFill/>
        </p:spPr>
        <p:txBody>
          <a:bodyPr wrap="square">
            <a:spAutoFit/>
          </a:bodyPr>
          <a:lstStyle/>
          <a:p>
            <a:r>
              <a:rPr lang="zh-CN" altLang="en-US" sz="1050" dirty="0">
                <a:solidFill>
                  <a:schemeClr val="tx1"/>
                </a:solidFill>
                <a:latin typeface="微软雅黑" panose="020B0503020204020204" pitchFamily="34" charset="-122"/>
                <a:ea typeface="微软雅黑" panose="020B0503020204020204" pitchFamily="34" charset="-122"/>
              </a:rPr>
              <a:t>患者比例（</a:t>
            </a:r>
            <a:r>
              <a:rPr lang="en-US" altLang="zh-CN" sz="1050" dirty="0">
                <a:solidFill>
                  <a:schemeClr val="tx1"/>
                </a:solidFill>
                <a:latin typeface="微软雅黑" panose="020B0503020204020204" pitchFamily="34" charset="-122"/>
                <a:ea typeface="微软雅黑" panose="020B0503020204020204" pitchFamily="34" charset="-122"/>
              </a:rPr>
              <a:t>%</a:t>
            </a:r>
            <a:r>
              <a:rPr lang="zh-CN" altLang="en-US" sz="1050" dirty="0">
                <a:solidFill>
                  <a:schemeClr val="tx1"/>
                </a:solidFill>
                <a:latin typeface="微软雅黑" panose="020B0503020204020204" pitchFamily="34" charset="-122"/>
                <a:ea typeface="微软雅黑" panose="020B0503020204020204" pitchFamily="34" charset="-122"/>
              </a:rPr>
              <a:t>）</a:t>
            </a:r>
            <a:endParaRPr lang="zh-CN" altLang="en-US" sz="105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0944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2. </a:t>
            </a:r>
            <a:r>
              <a:rPr lang="zh-CN" altLang="en-US" sz="3200" b="1" dirty="0">
                <a:solidFill>
                  <a:srgbClr val="0047BB"/>
                </a:solidFill>
                <a:latin typeface="微软雅黑" panose="020B0503020204020204" pitchFamily="34" charset="-122"/>
                <a:ea typeface="微软雅黑" panose="020B0503020204020204" pitchFamily="34" charset="-122"/>
              </a:rPr>
              <a:t>阿布昔替尼片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有效性（</a:t>
            </a:r>
            <a:r>
              <a:rPr lang="en-US" altLang="zh-CN" sz="2800" b="1" dirty="0">
                <a:latin typeface="微软雅黑" panose="020B0503020204020204" pitchFamily="34" charset="-122"/>
                <a:ea typeface="微软雅黑" panose="020B0503020204020204" pitchFamily="34" charset="-122"/>
              </a:rPr>
              <a:t>2/2</a:t>
            </a:r>
            <a:r>
              <a:rPr lang="zh-CN" altLang="en-US" sz="2800" b="1" dirty="0">
                <a:latin typeface="微软雅黑" panose="020B0503020204020204" pitchFamily="34" charset="-122"/>
                <a:ea typeface="微软雅黑" panose="020B0503020204020204" pitchFamily="34" charset="-122"/>
              </a:rPr>
              <a:t>）</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等线" panose="02010600030101010101" pitchFamily="2" charset="-122"/>
                <a:ea typeface="等线" panose="02010600030101010101" pitchFamily="2" charset="-122"/>
              </a:rPr>
              <a:t>有效性</a:t>
            </a:r>
          </a:p>
        </p:txBody>
      </p:sp>
      <p:sp>
        <p:nvSpPr>
          <p:cNvPr id="89" name="矩形 88">
            <a:extLst>
              <a:ext uri="{FF2B5EF4-FFF2-40B4-BE49-F238E27FC236}">
                <a16:creationId xmlns:a16="http://schemas.microsoft.com/office/drawing/2014/main" id="{5D635E51-419B-4030-A8A2-703AE41EC495}"/>
              </a:ext>
            </a:extLst>
          </p:cNvPr>
          <p:cNvSpPr/>
          <p:nvPr/>
        </p:nvSpPr>
        <p:spPr>
          <a:xfrm>
            <a:off x="3956942" y="1110165"/>
            <a:ext cx="3273635" cy="2821753"/>
          </a:xfrm>
          <a:prstGeom prst="rect">
            <a:avLst/>
          </a:prstGeom>
          <a:noFill/>
          <a:ln w="19050">
            <a:solidFill>
              <a:srgbClr val="0047B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lnSpc>
                <a:spcPct val="120000"/>
              </a:lnSpc>
              <a:spcBef>
                <a:spcPts val="600"/>
              </a:spcBef>
            </a:pPr>
            <a:r>
              <a:rPr lang="en-US" altLang="zh-CN" sz="2000" b="1" kern="100" dirty="0">
                <a:solidFill>
                  <a:schemeClr val="tx1"/>
                </a:solidFill>
                <a:effectLst/>
                <a:latin typeface="微软雅黑" panose="020B0503020204020204" pitchFamily="34" charset="-122"/>
                <a:ea typeface="微软雅黑" panose="020B0503020204020204" pitchFamily="34" charset="-122"/>
              </a:rPr>
              <a:t>4 </a:t>
            </a:r>
            <a:r>
              <a:rPr lang="zh-CN" altLang="en-US" sz="2000" b="1" kern="100" dirty="0">
                <a:solidFill>
                  <a:schemeClr val="tx1"/>
                </a:solidFill>
                <a:effectLst/>
                <a:latin typeface="微软雅黑" panose="020B0503020204020204" pitchFamily="34" charset="-122"/>
                <a:ea typeface="微软雅黑" panose="020B0503020204020204" pitchFamily="34" charset="-122"/>
              </a:rPr>
              <a:t>篇中国指南：</a:t>
            </a:r>
            <a:endParaRPr lang="en-US" altLang="zh-CN" sz="2000" b="1" kern="100" dirty="0">
              <a:solidFill>
                <a:schemeClr val="tx1"/>
              </a:solidFill>
              <a:effectLst/>
              <a:latin typeface="微软雅黑" panose="020B0503020204020204" pitchFamily="34" charset="-122"/>
              <a:ea typeface="微软雅黑" panose="020B0503020204020204" pitchFamily="34" charset="-122"/>
            </a:endParaRPr>
          </a:p>
          <a:p>
            <a:pPr marL="285750" indent="-285750" algn="l">
              <a:lnSpc>
                <a:spcPct val="120000"/>
              </a:lnSpc>
              <a:spcBef>
                <a:spcPts val="600"/>
              </a:spcBef>
              <a:buFont typeface="+mj-ea"/>
              <a:buAutoNum type="circleNumDbPlain"/>
            </a:pPr>
            <a:r>
              <a:rPr lang="zh-CN" altLang="zh-CN" sz="1400" kern="100" dirty="0">
                <a:solidFill>
                  <a:schemeClr val="tx1"/>
                </a:solidFill>
                <a:effectLst/>
                <a:latin typeface="微软雅黑" panose="020B0503020204020204" pitchFamily="34" charset="-122"/>
                <a:ea typeface="微软雅黑" panose="020B0503020204020204" pitchFamily="34" charset="-122"/>
              </a:rPr>
              <a:t>中国特应性皮炎诊疗指南（</a:t>
            </a:r>
            <a:r>
              <a:rPr lang="en-US" altLang="zh-CN" sz="1400" kern="100" dirty="0">
                <a:solidFill>
                  <a:schemeClr val="tx1"/>
                </a:solidFill>
                <a:effectLst/>
                <a:latin typeface="微软雅黑" panose="020B0503020204020204" pitchFamily="34" charset="-122"/>
                <a:ea typeface="微软雅黑" panose="020B0503020204020204" pitchFamily="34" charset="-122"/>
              </a:rPr>
              <a:t>2020</a:t>
            </a:r>
            <a:r>
              <a:rPr lang="zh-CN" altLang="zh-CN" sz="1400" kern="100" dirty="0">
                <a:solidFill>
                  <a:schemeClr val="tx1"/>
                </a:solidFill>
                <a:effectLst/>
                <a:latin typeface="微软雅黑" panose="020B0503020204020204" pitchFamily="34" charset="-122"/>
                <a:ea typeface="微软雅黑" panose="020B0503020204020204" pitchFamily="34" charset="-122"/>
              </a:rPr>
              <a:t>版）</a:t>
            </a:r>
            <a:endParaRPr lang="en-US" altLang="zh-CN" sz="1400" kern="100" dirty="0">
              <a:solidFill>
                <a:schemeClr val="tx1"/>
              </a:solidFill>
              <a:effectLst/>
              <a:latin typeface="微软雅黑" panose="020B0503020204020204" pitchFamily="34" charset="-122"/>
              <a:ea typeface="微软雅黑" panose="020B0503020204020204" pitchFamily="34" charset="-122"/>
            </a:endParaRPr>
          </a:p>
          <a:p>
            <a:pPr marL="285750" indent="-285750">
              <a:lnSpc>
                <a:spcPct val="120000"/>
              </a:lnSpc>
              <a:spcBef>
                <a:spcPts val="600"/>
              </a:spcBef>
              <a:buFont typeface="+mj-ea"/>
              <a:buAutoNum type="circleNumDbPlain"/>
            </a:pPr>
            <a:r>
              <a:rPr lang="en-US" altLang="zh-CN" sz="1400" kern="100" dirty="0">
                <a:solidFill>
                  <a:schemeClr val="tx1"/>
                </a:solidFill>
                <a:effectLst/>
                <a:latin typeface="微软雅黑" panose="020B0503020204020204" pitchFamily="34" charset="-122"/>
                <a:ea typeface="微软雅黑" panose="020B0503020204020204" pitchFamily="34" charset="-122"/>
              </a:rPr>
              <a:t>2021</a:t>
            </a:r>
            <a:r>
              <a:rPr lang="zh-CN" altLang="zh-CN" sz="1400" kern="100" dirty="0">
                <a:solidFill>
                  <a:schemeClr val="tx1"/>
                </a:solidFill>
                <a:effectLst/>
                <a:latin typeface="微软雅黑" panose="020B0503020204020204" pitchFamily="34" charset="-122"/>
                <a:ea typeface="微软雅黑" panose="020B0503020204020204" pitchFamily="34" charset="-122"/>
              </a:rPr>
              <a:t>年中国特应性皮炎瘙痒管理专家共识</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600"/>
              </a:spcBef>
              <a:buFont typeface="+mj-ea"/>
              <a:buAutoNum type="circleNumDbPlain"/>
            </a:pP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系统</a:t>
            </a:r>
            <a:r>
              <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JAK</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抑制剂治疗特应性皮炎专家共识</a:t>
            </a:r>
            <a:r>
              <a:rPr lang="zh-CN" altLang="en-US"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2022</a:t>
            </a:r>
            <a:r>
              <a:rPr lang="zh-CN" altLang="en-US"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20000"/>
              </a:lnSpc>
              <a:spcBef>
                <a:spcPts val="600"/>
              </a:spcBef>
              <a:buFont typeface="+mj-ea"/>
              <a:buAutoNum type="circleNumDbPlain"/>
            </a:pP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中重度特应性皮炎系统药物达标治疗专家指导建议</a:t>
            </a:r>
            <a:r>
              <a:rPr lang="zh-CN" altLang="en-US"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2022</a:t>
            </a:r>
            <a:r>
              <a:rPr lang="zh-CN" altLang="en-US"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4" name="任意多边形: 形状 93">
            <a:extLst>
              <a:ext uri="{FF2B5EF4-FFF2-40B4-BE49-F238E27FC236}">
                <a16:creationId xmlns:a16="http://schemas.microsoft.com/office/drawing/2014/main" id="{75B8B21E-DCC4-40AE-81AF-58DF7C35D61B}"/>
              </a:ext>
            </a:extLst>
          </p:cNvPr>
          <p:cNvSpPr/>
          <p:nvPr/>
        </p:nvSpPr>
        <p:spPr>
          <a:xfrm>
            <a:off x="660173" y="1085570"/>
            <a:ext cx="3168000" cy="2846349"/>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accent2">
              <a:lumMod val="20000"/>
              <a:lumOff val="80000"/>
            </a:schemeClr>
          </a:solidFill>
          <a:ln w="12700" cap="flat" cmpd="sng" algn="ctr">
            <a:solidFill>
              <a:schemeClr val="bg1"/>
            </a:solidFill>
            <a:prstDash val="solid"/>
            <a:miter lim="800000"/>
          </a:ln>
          <a:effectLst/>
        </p:spPr>
        <p:txBody>
          <a:bodyPr spcFirstLastPara="0" vert="horz" wrap="square" lIns="142240" tIns="81280" rIns="142240" bIns="81280" numCol="1" spcCol="1270" anchor="ctr" anchorCtr="0">
            <a:noAutofit/>
          </a:bodyPr>
          <a:lstStyle/>
          <a:p>
            <a:pPr marL="0" marR="0" lvl="0" indent="0" defTabSz="889000" eaLnBrk="1" fontAlgn="auto" latinLnBrk="0" hangingPunct="1">
              <a:lnSpc>
                <a:spcPct val="130000"/>
              </a:lnSpc>
              <a:spcBef>
                <a:spcPct val="0"/>
              </a:spcBef>
              <a:buClrTx/>
              <a:buSzTx/>
              <a:buFontTx/>
              <a:buNone/>
              <a:tabLst/>
              <a:defRPr/>
            </a:pPr>
            <a:r>
              <a:rPr lang="zh-CN" altLang="en-US" sz="2400" b="1" kern="0" dirty="0">
                <a:solidFill>
                  <a:srgbClr val="0047BB"/>
                </a:solidFill>
                <a:latin typeface="微软雅黑" panose="020B0503020204020204" pitchFamily="34" charset="-122"/>
                <a:ea typeface="微软雅黑" panose="020B0503020204020204" pitchFamily="34" charset="-122"/>
              </a:rPr>
              <a:t>多项国内外指南共识</a:t>
            </a:r>
            <a:r>
              <a:rPr lang="zh-CN" altLang="en-US" sz="2400" b="1" kern="0" dirty="0">
                <a:latin typeface="微软雅黑" panose="020B0503020204020204" pitchFamily="34" charset="-122"/>
                <a:ea typeface="微软雅黑" panose="020B0503020204020204" pitchFamily="34" charset="-122"/>
              </a:rPr>
              <a:t>一致</a:t>
            </a:r>
            <a:r>
              <a:rPr lang="zh-CN" altLang="en-US" sz="2400" b="1" kern="0" dirty="0">
                <a:solidFill>
                  <a:srgbClr val="0047BB"/>
                </a:solidFill>
                <a:latin typeface="微软雅黑" panose="020B0503020204020204" pitchFamily="34" charset="-122"/>
                <a:ea typeface="微软雅黑" panose="020B0503020204020204" pitchFamily="34" charset="-122"/>
              </a:rPr>
              <a:t>认可</a:t>
            </a:r>
            <a:r>
              <a:rPr lang="en-US" altLang="zh-CN" sz="2400" b="1" kern="0" dirty="0">
                <a:solidFill>
                  <a:srgbClr val="0047BB"/>
                </a:solidFill>
                <a:latin typeface="微软雅黑" panose="020B0503020204020204" pitchFamily="34" charset="-122"/>
                <a:ea typeface="微软雅黑" panose="020B0503020204020204" pitchFamily="34" charset="-122"/>
              </a:rPr>
              <a:t>JAK</a:t>
            </a:r>
            <a:r>
              <a:rPr lang="zh-CN" altLang="en-US" sz="2400" b="1" kern="0" dirty="0">
                <a:solidFill>
                  <a:srgbClr val="0047BB"/>
                </a:solidFill>
                <a:latin typeface="微软雅黑" panose="020B0503020204020204" pitchFamily="34" charset="-122"/>
                <a:ea typeface="微软雅黑" panose="020B0503020204020204" pitchFamily="34" charset="-122"/>
              </a:rPr>
              <a:t>抑制剂</a:t>
            </a:r>
            <a:r>
              <a:rPr lang="zh-CN" altLang="en-US" sz="2400" b="1" kern="0" dirty="0">
                <a:latin typeface="微软雅黑" panose="020B0503020204020204" pitchFamily="34" charset="-122"/>
                <a:ea typeface="微软雅黑" panose="020B0503020204020204" pitchFamily="34" charset="-122"/>
              </a:rPr>
              <a:t>用于特应性皮炎治疗，且多项指南</a:t>
            </a:r>
            <a:r>
              <a:rPr lang="zh-CN" altLang="en-US" sz="2400" b="1" kern="0" dirty="0">
                <a:solidFill>
                  <a:srgbClr val="0047BB"/>
                </a:solidFill>
                <a:latin typeface="微软雅黑" panose="020B0503020204020204" pitchFamily="34" charset="-122"/>
                <a:ea typeface="微软雅黑" panose="020B0503020204020204" pitchFamily="34" charset="-122"/>
              </a:rPr>
              <a:t>明确提及阿布昔替尼片</a:t>
            </a:r>
            <a:endParaRPr kumimoji="0" lang="zh-CN" altLang="en-US" sz="2400" b="1" i="0" u="none" strike="noStrike" kern="0" cap="none" spc="0" normalizeH="0" baseline="30000" noProof="0" dirty="0">
              <a:ln>
                <a:noFill/>
              </a:ln>
              <a:solidFill>
                <a:srgbClr val="0047BB"/>
              </a:solidFill>
              <a:effectLst/>
              <a:uLnTx/>
              <a:uFillTx/>
              <a:latin typeface="微软雅黑" panose="020B0503020204020204" pitchFamily="34" charset="-122"/>
              <a:ea typeface="微软雅黑" panose="020B0503020204020204" pitchFamily="34" charset="-122"/>
            </a:endParaRPr>
          </a:p>
        </p:txBody>
      </p:sp>
      <p:sp>
        <p:nvSpPr>
          <p:cNvPr id="96" name="矩形 95">
            <a:extLst>
              <a:ext uri="{FF2B5EF4-FFF2-40B4-BE49-F238E27FC236}">
                <a16:creationId xmlns:a16="http://schemas.microsoft.com/office/drawing/2014/main" id="{E721EB09-5821-443C-BE9A-9D9F049D010C}"/>
              </a:ext>
            </a:extLst>
          </p:cNvPr>
          <p:cNvSpPr/>
          <p:nvPr/>
        </p:nvSpPr>
        <p:spPr>
          <a:xfrm>
            <a:off x="7320617" y="1110165"/>
            <a:ext cx="4277821" cy="2821754"/>
          </a:xfrm>
          <a:prstGeom prst="rect">
            <a:avLst/>
          </a:prstGeom>
          <a:noFill/>
          <a:ln w="19050">
            <a:solidFill>
              <a:srgbClr val="0047BB"/>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l">
              <a:spcBef>
                <a:spcPts val="300"/>
              </a:spcBef>
            </a:pPr>
            <a:r>
              <a:rPr lang="en-US" altLang="zh-CN" sz="2000" b="1" kern="100" dirty="0">
                <a:solidFill>
                  <a:schemeClr val="tx1"/>
                </a:solidFill>
                <a:effectLst/>
                <a:latin typeface="微软雅黑" panose="020B0503020204020204" pitchFamily="34" charset="-122"/>
                <a:ea typeface="微软雅黑" panose="020B0503020204020204" pitchFamily="34" charset="-122"/>
              </a:rPr>
              <a:t>7 </a:t>
            </a:r>
            <a:r>
              <a:rPr lang="zh-CN" altLang="en-US" sz="2000" b="1" kern="100" dirty="0">
                <a:solidFill>
                  <a:schemeClr val="tx1"/>
                </a:solidFill>
                <a:effectLst/>
                <a:latin typeface="微软雅黑" panose="020B0503020204020204" pitchFamily="34" charset="-122"/>
                <a:ea typeface="微软雅黑" panose="020B0503020204020204" pitchFamily="34" charset="-122"/>
              </a:rPr>
              <a:t>篇国际权威指南：</a:t>
            </a:r>
            <a:endParaRPr lang="en-US" altLang="zh-CN" sz="2000" b="1" kern="100" dirty="0">
              <a:solidFill>
                <a:schemeClr val="tx1"/>
              </a:solidFill>
              <a:effectLst/>
              <a:latin typeface="微软雅黑" panose="020B0503020204020204" pitchFamily="34" charset="-122"/>
              <a:ea typeface="微软雅黑" panose="020B0503020204020204" pitchFamily="34" charset="-122"/>
            </a:endParaRPr>
          </a:p>
          <a:p>
            <a:pPr marL="285750" indent="-285750" algn="l">
              <a:spcBef>
                <a:spcPts val="300"/>
              </a:spcBef>
              <a:buFont typeface="+mj-ea"/>
              <a:buAutoNum type="circleNumDbPlain"/>
            </a:pPr>
            <a:r>
              <a:rPr lang="en-US" altLang="zh-CN" sz="1200" kern="100" dirty="0">
                <a:solidFill>
                  <a:schemeClr val="tx1"/>
                </a:solidFill>
                <a:effectLst/>
                <a:latin typeface="微软雅黑" panose="020B0503020204020204" pitchFamily="34" charset="-122"/>
                <a:ea typeface="微软雅黑" panose="020B0503020204020204" pitchFamily="34" charset="-122"/>
              </a:rPr>
              <a:t>2021</a:t>
            </a:r>
            <a:r>
              <a:rPr lang="zh-CN" altLang="en-US" sz="1200" kern="100" dirty="0">
                <a:solidFill>
                  <a:schemeClr val="tx1"/>
                </a:solidFill>
                <a:effectLst/>
                <a:latin typeface="微软雅黑" panose="020B0503020204020204" pitchFamily="34" charset="-122"/>
                <a:ea typeface="微软雅黑" panose="020B0503020204020204" pitchFamily="34" charset="-122"/>
              </a:rPr>
              <a:t>特应性皮炎国际论坛（</a:t>
            </a:r>
            <a:r>
              <a:rPr lang="en-US" altLang="zh-CN" sz="1200" kern="100" dirty="0">
                <a:solidFill>
                  <a:schemeClr val="tx1"/>
                </a:solidFill>
                <a:effectLst/>
                <a:latin typeface="微软雅黑" panose="020B0503020204020204" pitchFamily="34" charset="-122"/>
                <a:ea typeface="微软雅黑" panose="020B0503020204020204" pitchFamily="34" charset="-122"/>
              </a:rPr>
              <a:t>ISAD</a:t>
            </a:r>
            <a:r>
              <a:rPr lang="zh-CN" altLang="en-US" sz="1200" kern="100" dirty="0">
                <a:solidFill>
                  <a:schemeClr val="tx1"/>
                </a:solidFill>
                <a:effectLst/>
                <a:latin typeface="微软雅黑" panose="020B0503020204020204" pitchFamily="34" charset="-122"/>
                <a:ea typeface="微软雅黑" panose="020B0503020204020204" pitchFamily="34" charset="-122"/>
              </a:rPr>
              <a:t>）</a:t>
            </a:r>
            <a:r>
              <a:rPr lang="en-US" altLang="zh-CN" sz="1200" kern="100" dirty="0">
                <a:solidFill>
                  <a:schemeClr val="tx1"/>
                </a:solidFill>
                <a:effectLst/>
                <a:latin typeface="微软雅黑" panose="020B0503020204020204" pitchFamily="34" charset="-122"/>
                <a:ea typeface="微软雅黑" panose="020B0503020204020204" pitchFamily="34" charset="-122"/>
              </a:rPr>
              <a:t>/OPENED</a:t>
            </a:r>
            <a:r>
              <a:rPr lang="zh-CN" altLang="en-US" sz="1200" kern="100" dirty="0">
                <a:solidFill>
                  <a:schemeClr val="tx1"/>
                </a:solidFill>
                <a:effectLst/>
                <a:latin typeface="微软雅黑" panose="020B0503020204020204" pitchFamily="34" charset="-122"/>
                <a:ea typeface="微软雅黑" panose="020B0503020204020204" pitchFamily="34" charset="-122"/>
              </a:rPr>
              <a:t>工作组关于特应性皮炎瘙痒和疼痛管理的立场文件</a:t>
            </a:r>
          </a:p>
          <a:p>
            <a:pPr marL="285750" indent="-285750">
              <a:spcBef>
                <a:spcPts val="300"/>
              </a:spcBef>
              <a:buFont typeface="+mj-ea"/>
              <a:buAutoNum type="circleNumDbPlain"/>
            </a:pPr>
            <a:r>
              <a:rPr lang="en-US" altLang="zh-CN" sz="1200" kern="100" dirty="0">
                <a:solidFill>
                  <a:schemeClr val="tx1"/>
                </a:solidFill>
                <a:effectLst/>
                <a:latin typeface="微软雅黑" panose="020B0503020204020204" pitchFamily="34" charset="-122"/>
                <a:ea typeface="微软雅黑" panose="020B0503020204020204" pitchFamily="34" charset="-122"/>
              </a:rPr>
              <a:t>2020</a:t>
            </a:r>
            <a:r>
              <a:rPr lang="zh-CN" altLang="en-US" sz="1200" kern="100" dirty="0">
                <a:solidFill>
                  <a:schemeClr val="tx1"/>
                </a:solidFill>
                <a:effectLst/>
                <a:latin typeface="微软雅黑" panose="020B0503020204020204" pitchFamily="34" charset="-122"/>
                <a:ea typeface="微软雅黑" panose="020B0503020204020204" pitchFamily="34" charset="-122"/>
              </a:rPr>
              <a:t>欧洲皮肤性病学会（</a:t>
            </a:r>
            <a:r>
              <a:rPr lang="en-US" altLang="zh-CN" sz="1200" kern="100" dirty="0">
                <a:solidFill>
                  <a:schemeClr val="tx1"/>
                </a:solidFill>
                <a:effectLst/>
                <a:latin typeface="微软雅黑" panose="020B0503020204020204" pitchFamily="34" charset="-122"/>
                <a:ea typeface="微软雅黑" panose="020B0503020204020204" pitchFamily="34" charset="-122"/>
              </a:rPr>
              <a:t>EADV</a:t>
            </a:r>
            <a:r>
              <a:rPr lang="zh-CN" altLang="en-US" sz="1200" kern="100" dirty="0">
                <a:solidFill>
                  <a:schemeClr val="tx1"/>
                </a:solidFill>
                <a:effectLst/>
                <a:latin typeface="微软雅黑" panose="020B0503020204020204" pitchFamily="34" charset="-122"/>
                <a:ea typeface="微软雅黑" panose="020B0503020204020204" pitchFamily="34" charset="-122"/>
              </a:rPr>
              <a:t>）</a:t>
            </a:r>
            <a:r>
              <a:rPr lang="en-US" altLang="zh-CN" sz="1200" kern="100" dirty="0">
                <a:solidFill>
                  <a:schemeClr val="tx1"/>
                </a:solidFill>
                <a:effectLst/>
                <a:latin typeface="微软雅黑" panose="020B0503020204020204" pitchFamily="34" charset="-122"/>
                <a:ea typeface="微软雅黑" panose="020B0503020204020204" pitchFamily="34" charset="-122"/>
              </a:rPr>
              <a:t>/</a:t>
            </a:r>
            <a:r>
              <a:rPr lang="zh-CN" altLang="en-US" sz="1200" kern="100" dirty="0">
                <a:solidFill>
                  <a:schemeClr val="tx1"/>
                </a:solidFill>
                <a:effectLst/>
                <a:latin typeface="微软雅黑" panose="020B0503020204020204" pitchFamily="34" charset="-122"/>
                <a:ea typeface="微软雅黑" panose="020B0503020204020204" pitchFamily="34" charset="-122"/>
              </a:rPr>
              <a:t>欧洲特应性皮炎特别工作组（</a:t>
            </a:r>
            <a:r>
              <a:rPr lang="en-US" altLang="zh-CN" sz="1200" kern="100" dirty="0">
                <a:solidFill>
                  <a:schemeClr val="tx1"/>
                </a:solidFill>
                <a:effectLst/>
                <a:latin typeface="微软雅黑" panose="020B0503020204020204" pitchFamily="34" charset="-122"/>
                <a:ea typeface="微软雅黑" panose="020B0503020204020204" pitchFamily="34" charset="-122"/>
              </a:rPr>
              <a:t>ETFAD</a:t>
            </a:r>
            <a:r>
              <a:rPr lang="zh-CN" altLang="en-US" sz="1200" kern="100" dirty="0">
                <a:solidFill>
                  <a:schemeClr val="tx1"/>
                </a:solidFill>
                <a:effectLst/>
                <a:latin typeface="微软雅黑" panose="020B0503020204020204" pitchFamily="34" charset="-122"/>
                <a:ea typeface="微软雅黑" panose="020B0503020204020204" pitchFamily="34" charset="-122"/>
              </a:rPr>
              <a:t>）关于</a:t>
            </a:r>
            <a:r>
              <a:rPr lang="en-US" altLang="zh-CN" sz="1200" kern="100" dirty="0">
                <a:solidFill>
                  <a:schemeClr val="tx1"/>
                </a:solidFill>
                <a:effectLst/>
                <a:latin typeface="微软雅黑" panose="020B0503020204020204" pitchFamily="34" charset="-122"/>
                <a:ea typeface="微软雅黑" panose="020B0503020204020204" pitchFamily="34" charset="-122"/>
              </a:rPr>
              <a:t>AD</a:t>
            </a:r>
            <a:r>
              <a:rPr lang="zh-CN" altLang="en-US" sz="1200" kern="100" dirty="0">
                <a:solidFill>
                  <a:schemeClr val="tx1"/>
                </a:solidFill>
                <a:effectLst/>
                <a:latin typeface="微软雅黑" panose="020B0503020204020204" pitchFamily="34" charset="-122"/>
                <a:ea typeface="微软雅黑" panose="020B0503020204020204" pitchFamily="34" charset="-122"/>
              </a:rPr>
              <a:t>诊疗的立场性文件</a:t>
            </a:r>
            <a:endParaRPr lang="en-US" altLang="zh-CN" sz="1200" kern="100" dirty="0">
              <a:solidFill>
                <a:schemeClr val="tx1"/>
              </a:solidFill>
              <a:effectLst/>
              <a:latin typeface="微软雅黑" panose="020B0503020204020204" pitchFamily="34" charset="-122"/>
              <a:ea typeface="微软雅黑" panose="020B0503020204020204" pitchFamily="34" charset="-122"/>
            </a:endParaRPr>
          </a:p>
          <a:p>
            <a:pPr marL="285750" indent="-285750" algn="l">
              <a:spcBef>
                <a:spcPts val="300"/>
              </a:spcBef>
              <a:buFont typeface="+mj-ea"/>
              <a:buAutoNum type="circleNumDbPlain"/>
            </a:pPr>
            <a:r>
              <a:rPr lang="en-US" altLang="zh-CN" sz="1200" kern="100" dirty="0">
                <a:solidFill>
                  <a:schemeClr val="tx1"/>
                </a:solidFill>
                <a:effectLst/>
                <a:latin typeface="微软雅黑" panose="020B0503020204020204" pitchFamily="34" charset="-122"/>
                <a:ea typeface="微软雅黑" panose="020B0503020204020204" pitchFamily="34" charset="-122"/>
              </a:rPr>
              <a:t>2021</a:t>
            </a:r>
            <a:r>
              <a:rPr lang="zh-CN" altLang="en-US" sz="1200" kern="100" dirty="0">
                <a:solidFill>
                  <a:schemeClr val="tx1"/>
                </a:solidFill>
                <a:effectLst/>
                <a:latin typeface="微软雅黑" panose="020B0503020204020204" pitchFamily="34" charset="-122"/>
                <a:ea typeface="微软雅黑" panose="020B0503020204020204" pitchFamily="34" charset="-122"/>
              </a:rPr>
              <a:t>年加拿大</a:t>
            </a:r>
            <a:r>
              <a:rPr lang="en-US" altLang="zh-CN" sz="1200" kern="100" dirty="0">
                <a:solidFill>
                  <a:schemeClr val="tx1"/>
                </a:solidFill>
                <a:effectLst/>
                <a:latin typeface="微软雅黑" panose="020B0503020204020204" pitchFamily="34" charset="-122"/>
                <a:ea typeface="微软雅黑" panose="020B0503020204020204" pitchFamily="34" charset="-122"/>
              </a:rPr>
              <a:t>《</a:t>
            </a:r>
            <a:r>
              <a:rPr lang="zh-CN" altLang="en-US" sz="1200" kern="100" dirty="0">
                <a:solidFill>
                  <a:schemeClr val="tx1"/>
                </a:solidFill>
                <a:effectLst/>
                <a:latin typeface="微软雅黑" panose="020B0503020204020204" pitchFamily="34" charset="-122"/>
                <a:ea typeface="微软雅黑" panose="020B0503020204020204" pitchFamily="34" charset="-122"/>
              </a:rPr>
              <a:t>儿童特应性皮炎简要学术回顾和临床实践指南</a:t>
            </a:r>
            <a:r>
              <a:rPr lang="en-US" altLang="zh-CN" sz="1200" kern="100" dirty="0">
                <a:solidFill>
                  <a:schemeClr val="tx1"/>
                </a:solidFill>
                <a:effectLst/>
                <a:latin typeface="微软雅黑" panose="020B0503020204020204" pitchFamily="34" charset="-122"/>
                <a:ea typeface="微软雅黑" panose="020B0503020204020204" pitchFamily="34" charset="-122"/>
              </a:rPr>
              <a:t>》</a:t>
            </a:r>
          </a:p>
          <a:p>
            <a:pPr marL="285750" indent="-285750">
              <a:spcBef>
                <a:spcPts val="300"/>
              </a:spcBef>
              <a:buFont typeface="+mj-ea"/>
              <a:buAutoNum type="circleNumDbPlain"/>
            </a:pPr>
            <a:r>
              <a:rPr lang="en-US" altLang="zh-CN" sz="1200" kern="100" dirty="0">
                <a:solidFill>
                  <a:schemeClr val="tx1"/>
                </a:solidFill>
                <a:effectLst/>
                <a:latin typeface="微软雅黑" panose="020B0503020204020204" pitchFamily="34" charset="-122"/>
                <a:ea typeface="微软雅黑" panose="020B0503020204020204" pitchFamily="34" charset="-122"/>
              </a:rPr>
              <a:t>2020</a:t>
            </a:r>
            <a:r>
              <a:rPr lang="zh-CN" altLang="en-US" sz="1200" kern="100" dirty="0">
                <a:solidFill>
                  <a:schemeClr val="tx1"/>
                </a:solidFill>
                <a:effectLst/>
                <a:latin typeface="微软雅黑" panose="020B0503020204020204" pitchFamily="34" charset="-122"/>
                <a:ea typeface="微软雅黑" panose="020B0503020204020204" pitchFamily="34" charset="-122"/>
              </a:rPr>
              <a:t>中国台湾皮肤科协会特应性皮炎管理共识</a:t>
            </a:r>
            <a:endParaRPr lang="en-US" altLang="zh-CN" sz="1200" kern="100" dirty="0">
              <a:solidFill>
                <a:schemeClr val="tx1"/>
              </a:solidFill>
              <a:effectLst/>
              <a:latin typeface="微软雅黑" panose="020B0503020204020204" pitchFamily="34" charset="-122"/>
              <a:ea typeface="微软雅黑" panose="020B0503020204020204" pitchFamily="34" charset="-122"/>
            </a:endParaRPr>
          </a:p>
          <a:p>
            <a:pPr marL="285750" indent="-285750">
              <a:spcBef>
                <a:spcPts val="300"/>
              </a:spcBef>
              <a:buFont typeface="+mj-ea"/>
              <a:buAutoNum type="circleNumDbPlain"/>
            </a:pPr>
            <a:r>
              <a:rPr lang="en-US" altLang="zh-CN" sz="1200" kern="100" dirty="0">
                <a:solidFill>
                  <a:schemeClr val="tx1"/>
                </a:solidFill>
                <a:effectLst/>
                <a:latin typeface="微软雅黑" panose="020B0503020204020204" pitchFamily="34" charset="-122"/>
                <a:ea typeface="微软雅黑" panose="020B0503020204020204" pitchFamily="34" charset="-122"/>
              </a:rPr>
              <a:t>2020</a:t>
            </a:r>
            <a:r>
              <a:rPr lang="zh-CN" altLang="en-US" sz="1200" kern="100" dirty="0">
                <a:solidFill>
                  <a:schemeClr val="tx1"/>
                </a:solidFill>
                <a:effectLst/>
                <a:latin typeface="微软雅黑" panose="020B0503020204020204" pitchFamily="34" charset="-122"/>
                <a:ea typeface="微软雅黑" panose="020B0503020204020204" pitchFamily="34" charset="-122"/>
              </a:rPr>
              <a:t>波兰</a:t>
            </a:r>
            <a:r>
              <a:rPr lang="en-US" altLang="zh-CN" sz="1200" kern="100" dirty="0">
                <a:solidFill>
                  <a:schemeClr val="tx1"/>
                </a:solidFill>
                <a:effectLst/>
                <a:latin typeface="微软雅黑" panose="020B0503020204020204" pitchFamily="34" charset="-122"/>
                <a:ea typeface="微软雅黑" panose="020B0503020204020204" pitchFamily="34" charset="-122"/>
              </a:rPr>
              <a:t>《</a:t>
            </a:r>
            <a:r>
              <a:rPr lang="zh-CN" altLang="en-US" sz="1200" kern="100" dirty="0">
                <a:solidFill>
                  <a:schemeClr val="tx1"/>
                </a:solidFill>
                <a:effectLst/>
                <a:latin typeface="微软雅黑" panose="020B0503020204020204" pitchFamily="34" charset="-122"/>
                <a:ea typeface="微软雅黑" panose="020B0503020204020204" pitchFamily="34" charset="-122"/>
              </a:rPr>
              <a:t>皮肤病协会，抗过敏协会，儿科协会和家庭医学协会关于生物制剂用于特应性皮炎治疗的联合建议</a:t>
            </a:r>
            <a:r>
              <a:rPr lang="en-US" altLang="zh-CN" sz="1200" kern="100" dirty="0">
                <a:solidFill>
                  <a:schemeClr val="tx1"/>
                </a:solidFill>
                <a:effectLst/>
                <a:latin typeface="微软雅黑" panose="020B0503020204020204" pitchFamily="34" charset="-122"/>
                <a:ea typeface="微软雅黑" panose="020B0503020204020204" pitchFamily="34" charset="-122"/>
              </a:rPr>
              <a:t>》 </a:t>
            </a:r>
          </a:p>
          <a:p>
            <a:pPr marL="285750" indent="-285750">
              <a:spcBef>
                <a:spcPts val="300"/>
              </a:spcBef>
              <a:buFont typeface="+mj-ea"/>
              <a:buAutoNum type="circleNumDbPlain"/>
            </a:pPr>
            <a:r>
              <a:rPr lang="en-US" altLang="zh-CN" sz="1200" kern="100" dirty="0">
                <a:solidFill>
                  <a:schemeClr val="tx1"/>
                </a:solidFill>
                <a:effectLst/>
                <a:latin typeface="微软雅黑" panose="020B0503020204020204" pitchFamily="34" charset="-122"/>
                <a:ea typeface="微软雅黑" panose="020B0503020204020204" pitchFamily="34" charset="-122"/>
              </a:rPr>
              <a:t>2021</a:t>
            </a:r>
            <a:r>
              <a:rPr lang="zh-CN" altLang="en-US" sz="1200" kern="100" dirty="0">
                <a:solidFill>
                  <a:schemeClr val="tx1"/>
                </a:solidFill>
                <a:effectLst/>
                <a:latin typeface="微软雅黑" panose="020B0503020204020204" pitchFamily="34" charset="-122"/>
                <a:ea typeface="微软雅黑" panose="020B0503020204020204" pitchFamily="34" charset="-122"/>
              </a:rPr>
              <a:t>西班牙特应性皮炎的患者旅程 </a:t>
            </a:r>
          </a:p>
          <a:p>
            <a:pPr marL="285750" indent="-285750">
              <a:spcBef>
                <a:spcPts val="300"/>
              </a:spcBef>
              <a:buFont typeface="+mj-ea"/>
              <a:buAutoNum type="circleNumDbPlain"/>
            </a:pPr>
            <a:r>
              <a:rPr lang="en-US" altLang="zh-CN" sz="1200" kern="100" dirty="0">
                <a:solidFill>
                  <a:schemeClr val="tx1"/>
                </a:solidFill>
                <a:effectLst/>
                <a:latin typeface="微软雅黑" panose="020B0503020204020204" pitchFamily="34" charset="-122"/>
                <a:ea typeface="微软雅黑" panose="020B0503020204020204" pitchFamily="34" charset="-122"/>
              </a:rPr>
              <a:t>2021</a:t>
            </a:r>
            <a:r>
              <a:rPr lang="zh-CN" altLang="en-US" sz="1200" kern="100" dirty="0">
                <a:solidFill>
                  <a:schemeClr val="tx1"/>
                </a:solidFill>
                <a:effectLst/>
                <a:latin typeface="微软雅黑" panose="020B0503020204020204" pitchFamily="34" charset="-122"/>
                <a:ea typeface="微软雅黑" panose="020B0503020204020204" pitchFamily="34" charset="-122"/>
              </a:rPr>
              <a:t>年葡萄牙</a:t>
            </a:r>
            <a:r>
              <a:rPr lang="en-US" altLang="zh-CN" sz="1200" kern="100" dirty="0">
                <a:solidFill>
                  <a:schemeClr val="tx1"/>
                </a:solidFill>
                <a:effectLst/>
                <a:latin typeface="微软雅黑" panose="020B0503020204020204" pitchFamily="34" charset="-122"/>
                <a:ea typeface="微软雅黑" panose="020B0503020204020204" pitchFamily="34" charset="-122"/>
              </a:rPr>
              <a:t>《</a:t>
            </a:r>
            <a:r>
              <a:rPr lang="zh-CN" altLang="en-US" sz="1200" kern="100" dirty="0">
                <a:solidFill>
                  <a:schemeClr val="tx1"/>
                </a:solidFill>
                <a:effectLst/>
                <a:latin typeface="微软雅黑" panose="020B0503020204020204" pitchFamily="34" charset="-122"/>
                <a:ea typeface="微软雅黑" panose="020B0503020204020204" pitchFamily="34" charset="-122"/>
              </a:rPr>
              <a:t>关于使用生物制剂和</a:t>
            </a:r>
            <a:r>
              <a:rPr lang="en-US" altLang="zh-CN" sz="1200" kern="100" dirty="0">
                <a:solidFill>
                  <a:schemeClr val="tx1"/>
                </a:solidFill>
                <a:effectLst/>
                <a:latin typeface="微软雅黑" panose="020B0503020204020204" pitchFamily="34" charset="-122"/>
                <a:ea typeface="微软雅黑" panose="020B0503020204020204" pitchFamily="34" charset="-122"/>
              </a:rPr>
              <a:t>JAK</a:t>
            </a:r>
            <a:r>
              <a:rPr lang="zh-CN" altLang="en-US" sz="1200" kern="100" dirty="0">
                <a:solidFill>
                  <a:schemeClr val="tx1"/>
                </a:solidFill>
                <a:effectLst/>
                <a:latin typeface="微软雅黑" panose="020B0503020204020204" pitchFamily="34" charset="-122"/>
                <a:ea typeface="微软雅黑" panose="020B0503020204020204" pitchFamily="34" charset="-122"/>
              </a:rPr>
              <a:t>抑制剂治疗成人特应性皮炎的相关推荐</a:t>
            </a:r>
            <a:r>
              <a:rPr lang="en-US" altLang="zh-CN" sz="1200" kern="100" dirty="0">
                <a:solidFill>
                  <a:schemeClr val="tx1"/>
                </a:solidFill>
                <a:effectLst/>
                <a:latin typeface="微软雅黑" panose="020B0503020204020204" pitchFamily="34" charset="-122"/>
                <a:ea typeface="微软雅黑" panose="020B0503020204020204" pitchFamily="34" charset="-122"/>
              </a:rPr>
              <a:t>》</a:t>
            </a:r>
          </a:p>
        </p:txBody>
      </p:sp>
      <p:sp>
        <p:nvSpPr>
          <p:cNvPr id="27" name="任意多边形: 形状 26">
            <a:extLst>
              <a:ext uri="{FF2B5EF4-FFF2-40B4-BE49-F238E27FC236}">
                <a16:creationId xmlns:a16="http://schemas.microsoft.com/office/drawing/2014/main" id="{EF4560B4-1B67-4BA9-A324-1EE3856DDBE5}"/>
              </a:ext>
            </a:extLst>
          </p:cNvPr>
          <p:cNvSpPr/>
          <p:nvPr/>
        </p:nvSpPr>
        <p:spPr>
          <a:xfrm>
            <a:off x="660173" y="4166458"/>
            <a:ext cx="3168000" cy="1980000"/>
          </a:xfrm>
          <a:custGeom>
            <a:avLst/>
            <a:gdLst>
              <a:gd name="connsiteX0" fmla="*/ 0 w 3183859"/>
              <a:gd name="connsiteY0" fmla="*/ 0 h 767775"/>
              <a:gd name="connsiteX1" fmla="*/ 3183859 w 3183859"/>
              <a:gd name="connsiteY1" fmla="*/ 0 h 767775"/>
              <a:gd name="connsiteX2" fmla="*/ 3183859 w 3183859"/>
              <a:gd name="connsiteY2" fmla="*/ 767775 h 767775"/>
              <a:gd name="connsiteX3" fmla="*/ 0 w 3183859"/>
              <a:gd name="connsiteY3" fmla="*/ 767775 h 767775"/>
              <a:gd name="connsiteX4" fmla="*/ 0 w 3183859"/>
              <a:gd name="connsiteY4" fmla="*/ 0 h 767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859" h="767775">
                <a:moveTo>
                  <a:pt x="0" y="0"/>
                </a:moveTo>
                <a:lnTo>
                  <a:pt x="3183859" y="0"/>
                </a:lnTo>
                <a:lnTo>
                  <a:pt x="3183859" y="767775"/>
                </a:lnTo>
                <a:lnTo>
                  <a:pt x="0" y="767775"/>
                </a:lnTo>
                <a:lnTo>
                  <a:pt x="0" y="0"/>
                </a:lnTo>
                <a:close/>
              </a:path>
            </a:pathLst>
          </a:custGeom>
          <a:solidFill>
            <a:schemeClr val="accent2">
              <a:lumMod val="20000"/>
              <a:lumOff val="80000"/>
            </a:schemeClr>
          </a:solidFill>
          <a:ln w="12700" cap="flat" cmpd="sng" algn="ctr">
            <a:solidFill>
              <a:schemeClr val="bg1"/>
            </a:solidFill>
            <a:prstDash val="solid"/>
            <a:miter lim="800000"/>
          </a:ln>
          <a:effectLst/>
        </p:spPr>
        <p:txBody>
          <a:bodyPr spcFirstLastPara="0" vert="horz" wrap="square" lIns="142240" tIns="81280" rIns="142240" bIns="81280" numCol="1" spcCol="1270" anchor="ctr" anchorCtr="0">
            <a:noAutofit/>
          </a:bodyPr>
          <a:lstStyle/>
          <a:p>
            <a:pPr marL="432000">
              <a:spcBef>
                <a:spcPts val="1800"/>
              </a:spcBef>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51" name="矩形: 折角 17">
            <a:extLst>
              <a:ext uri="{FF2B5EF4-FFF2-40B4-BE49-F238E27FC236}">
                <a16:creationId xmlns:a16="http://schemas.microsoft.com/office/drawing/2014/main" id="{5452D250-0EC6-483B-9E95-49F4DF8F22D7}"/>
              </a:ext>
            </a:extLst>
          </p:cNvPr>
          <p:cNvSpPr/>
          <p:nvPr/>
        </p:nvSpPr>
        <p:spPr>
          <a:xfrm>
            <a:off x="3956943" y="4166458"/>
            <a:ext cx="7632000" cy="1980000"/>
          </a:xfrm>
          <a:prstGeom prst="foldedCorner">
            <a:avLst>
              <a:gd name="adj" fmla="val 16444"/>
            </a:avLst>
          </a:prstGeom>
          <a:pattFill prst="ltDnDiag">
            <a:fgClr>
              <a:srgbClr val="00A3E0">
                <a:lumMod val="20000"/>
                <a:lumOff val="80000"/>
              </a:srgbClr>
            </a:fgClr>
            <a:bgClr>
              <a:srgbClr val="FFFFFF"/>
            </a:bgClr>
          </a:pattFill>
          <a:ln w="12700" cap="flat" cmpd="sng" algn="ctr">
            <a:solidFill>
              <a:schemeClr val="bg1">
                <a:lumMod val="65000"/>
              </a:schemeClr>
            </a:solidFill>
            <a:prstDash val="solid"/>
            <a:miter lim="800000"/>
          </a:ln>
          <a:effectLst/>
        </p:spPr>
        <p:txBody>
          <a:bodyPr tIns="144000" rtlCol="0" anchor="t" anchorCtr="0"/>
          <a:lstStyle/>
          <a:p>
            <a:pPr marL="342000" algn="l">
              <a:lnSpc>
                <a:spcPct val="130000"/>
              </a:lnSpc>
            </a:pPr>
            <a:r>
              <a:rPr lang="zh-CN" altLang="en-US" sz="1600" b="1" dirty="0">
                <a:latin typeface="微软雅黑" panose="020B0503020204020204" pitchFamily="34" charset="-122"/>
                <a:ea typeface="微软雅黑" panose="020B0503020204020204" pitchFamily="34" charset="-122"/>
              </a:rPr>
              <a:t>国家药品审评中心出具的</a:t>
            </a:r>
            <a:r>
              <a:rPr lang="en-US" altLang="zh-CN" sz="1600" b="1" dirty="0">
                <a:solidFill>
                  <a:srgbClr val="0047BB"/>
                </a:solidFill>
                <a:latin typeface="微软雅黑" panose="020B0503020204020204" pitchFamily="34" charset="-122"/>
                <a:ea typeface="微软雅黑" panose="020B0503020204020204" pitchFamily="34" charset="-122"/>
              </a:rPr>
              <a:t>《</a:t>
            </a:r>
            <a:r>
              <a:rPr lang="zh-CN" altLang="en-US" sz="1600" b="1" dirty="0">
                <a:solidFill>
                  <a:srgbClr val="0047BB"/>
                </a:solidFill>
                <a:latin typeface="微软雅黑" panose="020B0503020204020204" pitchFamily="34" charset="-122"/>
                <a:ea typeface="微软雅黑" panose="020B0503020204020204" pitchFamily="34" charset="-122"/>
              </a:rPr>
              <a:t>技术审评报告</a:t>
            </a:r>
            <a:r>
              <a:rPr lang="en-US" altLang="zh-CN" sz="1600" b="1" dirty="0">
                <a:solidFill>
                  <a:srgbClr val="0047BB"/>
                </a:solidFill>
                <a:latin typeface="微软雅黑" panose="020B0503020204020204" pitchFamily="34" charset="-122"/>
                <a:ea typeface="微软雅黑" panose="020B0503020204020204" pitchFamily="34" charset="-122"/>
              </a:rPr>
              <a:t>》</a:t>
            </a:r>
            <a:r>
              <a:rPr lang="zh-CN" altLang="en-US" sz="1600" b="1" dirty="0">
                <a:solidFill>
                  <a:srgbClr val="0047BB"/>
                </a:solidFill>
                <a:latin typeface="微软雅黑" panose="020B0503020204020204" pitchFamily="34" charset="-122"/>
                <a:ea typeface="微软雅黑" panose="020B0503020204020204" pitchFamily="34" charset="-122"/>
              </a:rPr>
              <a:t>指出，</a:t>
            </a:r>
            <a:r>
              <a:rPr lang="zh-CN" altLang="en-US" sz="1600" dirty="0">
                <a:latin typeface="微软雅黑" panose="020B0503020204020204" pitchFamily="34" charset="-122"/>
                <a:ea typeface="微软雅黑" panose="020B0503020204020204" pitchFamily="34" charset="-122"/>
              </a:rPr>
              <a:t>各关键临床试验数据表明阿布昔替尼片在各方面均表现出</a:t>
            </a:r>
            <a:r>
              <a:rPr lang="zh-CN" altLang="en-US" sz="1600" b="1" dirty="0">
                <a:solidFill>
                  <a:srgbClr val="0047BB"/>
                </a:solidFill>
                <a:latin typeface="微软雅黑" panose="020B0503020204020204" pitchFamily="34" charset="-122"/>
                <a:ea typeface="微软雅黑" panose="020B0503020204020204" pitchFamily="34" charset="-122"/>
              </a:rPr>
              <a:t>良好的有效性。</a:t>
            </a:r>
            <a:endParaRPr lang="en-US" altLang="zh-CN" sz="1600" b="1" dirty="0">
              <a:solidFill>
                <a:srgbClr val="0047BB"/>
              </a:solidFill>
              <a:latin typeface="微软雅黑" panose="020B0503020204020204" pitchFamily="34" charset="-122"/>
              <a:ea typeface="微软雅黑" panose="020B0503020204020204" pitchFamily="34" charset="-122"/>
            </a:endParaRPr>
          </a:p>
          <a:p>
            <a:pPr marL="342000" algn="l">
              <a:lnSpc>
                <a:spcPct val="130000"/>
              </a:lnSpc>
            </a:pPr>
            <a:r>
              <a:rPr lang="en-US" altLang="zh-CN" sz="1600" b="1" dirty="0">
                <a:solidFill>
                  <a:srgbClr val="0047BB"/>
                </a:solidFill>
                <a:latin typeface="微软雅黑" panose="020B0503020204020204" pitchFamily="34" charset="-122"/>
                <a:ea typeface="微软雅黑" panose="020B0503020204020204" pitchFamily="34" charset="-122"/>
              </a:rPr>
              <a:t>《</a:t>
            </a:r>
            <a:r>
              <a:rPr lang="zh-CN" altLang="en-US" sz="1600" b="1" dirty="0">
                <a:solidFill>
                  <a:srgbClr val="0047BB"/>
                </a:solidFill>
                <a:latin typeface="微软雅黑" panose="020B0503020204020204" pitchFamily="34" charset="-122"/>
                <a:ea typeface="微软雅黑" panose="020B0503020204020204" pitchFamily="34" charset="-122"/>
              </a:rPr>
              <a:t>技术审评报告</a:t>
            </a:r>
            <a:r>
              <a:rPr lang="en-US" altLang="zh-CN" sz="1600" b="1" dirty="0">
                <a:solidFill>
                  <a:srgbClr val="0047BB"/>
                </a:solidFill>
                <a:latin typeface="微软雅黑" panose="020B0503020204020204" pitchFamily="34" charset="-122"/>
                <a:ea typeface="微软雅黑" panose="020B0503020204020204" pitchFamily="34" charset="-122"/>
              </a:rPr>
              <a:t>》</a:t>
            </a:r>
            <a:r>
              <a:rPr lang="zh-CN" altLang="en-US" sz="1600" b="1" dirty="0">
                <a:solidFill>
                  <a:srgbClr val="0047BB"/>
                </a:solidFill>
                <a:latin typeface="微软雅黑" panose="020B0503020204020204" pitchFamily="34" charset="-122"/>
                <a:ea typeface="微软雅黑" panose="020B0503020204020204" pitchFamily="34" charset="-122"/>
              </a:rPr>
              <a:t>摘要</a:t>
            </a:r>
            <a:r>
              <a:rPr lang="zh-CN" altLang="en-US" b="1" dirty="0">
                <a:solidFill>
                  <a:srgbClr val="0047BB"/>
                </a:solidFill>
                <a:latin typeface="微软雅黑" panose="020B0503020204020204" pitchFamily="34" charset="-122"/>
                <a:ea typeface="微软雅黑" panose="020B0503020204020204" pitchFamily="34" charset="-122"/>
              </a:rPr>
              <a:t>：</a:t>
            </a:r>
            <a:endParaRPr lang="en-US" altLang="zh-CN" kern="100" dirty="0">
              <a:solidFill>
                <a:schemeClr val="tx1"/>
              </a:solidFill>
              <a:effectLst/>
              <a:latin typeface="微软雅黑" panose="020B0503020204020204" pitchFamily="34" charset="-122"/>
              <a:ea typeface="微软雅黑" panose="020B0503020204020204" pitchFamily="34" charset="-122"/>
            </a:endParaRPr>
          </a:p>
          <a:p>
            <a:pPr marL="800100" lvl="1" indent="-342900">
              <a:lnSpc>
                <a:spcPct val="130000"/>
              </a:lnSpc>
              <a:buFont typeface="+mj-ea"/>
              <a:buAutoNum type="circleNumDbPlain"/>
            </a:pPr>
            <a:r>
              <a:rPr lang="zh-CN" altLang="en-US" sz="1400" kern="100" dirty="0">
                <a:solidFill>
                  <a:schemeClr val="tx1"/>
                </a:solidFill>
                <a:effectLst/>
                <a:latin typeface="微软雅黑" panose="020B0503020204020204" pitchFamily="34" charset="-122"/>
                <a:ea typeface="微软雅黑" panose="020B0503020204020204" pitchFamily="34" charset="-122"/>
              </a:rPr>
              <a:t>阿布昔替尼在</a:t>
            </a:r>
            <a:r>
              <a:rPr lang="en-US" altLang="zh-CN" sz="1400" kern="100" dirty="0">
                <a:solidFill>
                  <a:schemeClr val="tx1"/>
                </a:solidFill>
                <a:effectLst/>
                <a:latin typeface="微软雅黑" panose="020B0503020204020204" pitchFamily="34" charset="-122"/>
                <a:ea typeface="微软雅黑" panose="020B0503020204020204" pitchFamily="34" charset="-122"/>
              </a:rPr>
              <a:t>5</a:t>
            </a:r>
            <a:r>
              <a:rPr lang="zh-CN" altLang="en-US" sz="1400" kern="100" dirty="0">
                <a:solidFill>
                  <a:schemeClr val="tx1"/>
                </a:solidFill>
                <a:effectLst/>
                <a:latin typeface="微软雅黑" panose="020B0503020204020204" pitchFamily="34" charset="-122"/>
                <a:ea typeface="微软雅黑" panose="020B0503020204020204" pitchFamily="34" charset="-122"/>
              </a:rPr>
              <a:t>项治疗中度至重度特应性皮炎国际性关键</a:t>
            </a:r>
            <a:r>
              <a:rPr lang="en-US" altLang="zh-CN" sz="1400" kern="100" dirty="0">
                <a:solidFill>
                  <a:schemeClr val="tx1"/>
                </a:solidFill>
                <a:effectLst/>
                <a:latin typeface="微软雅黑" panose="020B0503020204020204" pitchFamily="34" charset="-122"/>
                <a:ea typeface="微软雅黑" panose="020B0503020204020204" pitchFamily="34" charset="-122"/>
              </a:rPr>
              <a:t>III</a:t>
            </a:r>
            <a:r>
              <a:rPr lang="zh-CN" altLang="en-US" sz="1400" kern="100" dirty="0">
                <a:solidFill>
                  <a:schemeClr val="tx1"/>
                </a:solidFill>
                <a:effectLst/>
                <a:latin typeface="微软雅黑" panose="020B0503020204020204" pitchFamily="34" charset="-122"/>
                <a:ea typeface="微软雅黑" panose="020B0503020204020204" pitchFamily="34" charset="-122"/>
              </a:rPr>
              <a:t>期临床试验（其中</a:t>
            </a:r>
            <a:r>
              <a:rPr lang="en-US" altLang="zh-CN" sz="1400" kern="100" dirty="0">
                <a:solidFill>
                  <a:schemeClr val="tx1"/>
                </a:solidFill>
                <a:effectLst/>
                <a:latin typeface="微软雅黑" panose="020B0503020204020204" pitchFamily="34" charset="-122"/>
                <a:ea typeface="微软雅黑" panose="020B0503020204020204" pitchFamily="34" charset="-122"/>
              </a:rPr>
              <a:t>3</a:t>
            </a:r>
            <a:r>
              <a:rPr lang="zh-CN" altLang="en-US" sz="1400" kern="100" dirty="0">
                <a:solidFill>
                  <a:schemeClr val="tx1"/>
                </a:solidFill>
                <a:effectLst/>
                <a:latin typeface="微软雅黑" panose="020B0503020204020204" pitchFamily="34" charset="-122"/>
                <a:ea typeface="微软雅黑" panose="020B0503020204020204" pitchFamily="34" charset="-122"/>
              </a:rPr>
              <a:t>项含中国参与）和</a:t>
            </a:r>
            <a:r>
              <a:rPr lang="en-US" altLang="zh-CN" sz="1400" kern="100" dirty="0">
                <a:solidFill>
                  <a:schemeClr val="tx1"/>
                </a:solidFill>
                <a:effectLst/>
                <a:latin typeface="微软雅黑" panose="020B0503020204020204" pitchFamily="34" charset="-122"/>
                <a:ea typeface="微软雅黑" panose="020B0503020204020204" pitchFamily="34" charset="-122"/>
              </a:rPr>
              <a:t>1</a:t>
            </a:r>
            <a:r>
              <a:rPr lang="zh-CN" altLang="en-US" sz="1400" kern="100" dirty="0">
                <a:solidFill>
                  <a:schemeClr val="tx1"/>
                </a:solidFill>
                <a:effectLst/>
                <a:latin typeface="微软雅黑" panose="020B0503020204020204" pitchFamily="34" charset="-122"/>
                <a:ea typeface="微软雅黑" panose="020B0503020204020204" pitchFamily="34" charset="-122"/>
              </a:rPr>
              <a:t>项</a:t>
            </a:r>
            <a:r>
              <a:rPr lang="en-US" altLang="zh-CN" sz="1400" kern="100" dirty="0">
                <a:solidFill>
                  <a:schemeClr val="tx1"/>
                </a:solidFill>
                <a:effectLst/>
                <a:latin typeface="微软雅黑" panose="020B0503020204020204" pitchFamily="34" charset="-122"/>
                <a:ea typeface="微软雅黑" panose="020B0503020204020204" pitchFamily="34" charset="-122"/>
              </a:rPr>
              <a:t>IIb</a:t>
            </a:r>
            <a:r>
              <a:rPr lang="zh-CN" altLang="en-US" sz="1400" kern="100" dirty="0">
                <a:solidFill>
                  <a:schemeClr val="tx1"/>
                </a:solidFill>
                <a:effectLst/>
                <a:latin typeface="微软雅黑" panose="020B0503020204020204" pitchFamily="34" charset="-122"/>
                <a:ea typeface="微软雅黑" panose="020B0503020204020204" pitchFamily="34" charset="-122"/>
              </a:rPr>
              <a:t>期</a:t>
            </a:r>
            <a:r>
              <a:rPr lang="zh-CN" altLang="en-US" sz="1400" b="1" kern="100" dirty="0">
                <a:solidFill>
                  <a:schemeClr val="tx1"/>
                </a:solidFill>
                <a:effectLst/>
                <a:latin typeface="微软雅黑" panose="020B0503020204020204" pitchFamily="34" charset="-122"/>
                <a:ea typeface="微软雅黑" panose="020B0503020204020204" pitchFamily="34" charset="-122"/>
              </a:rPr>
              <a:t>临床试验中均达到主要终点</a:t>
            </a:r>
            <a:r>
              <a:rPr lang="zh-CN" altLang="en-US" sz="1400" kern="100" dirty="0">
                <a:solidFill>
                  <a:schemeClr val="tx1"/>
                </a:solidFill>
                <a:effectLst/>
                <a:latin typeface="微软雅黑" panose="020B0503020204020204" pitchFamily="34" charset="-122"/>
                <a:ea typeface="微软雅黑" panose="020B0503020204020204" pitchFamily="34" charset="-122"/>
              </a:rPr>
              <a:t>，均表现出</a:t>
            </a:r>
            <a:r>
              <a:rPr lang="zh-CN" altLang="en-US" sz="1400" b="1" kern="100" dirty="0">
                <a:solidFill>
                  <a:schemeClr val="tx1"/>
                </a:solidFill>
                <a:effectLst/>
                <a:latin typeface="微软雅黑" panose="020B0503020204020204" pitchFamily="34" charset="-122"/>
                <a:ea typeface="微软雅黑" panose="020B0503020204020204" pitchFamily="34" charset="-122"/>
              </a:rPr>
              <a:t>良好的有效性</a:t>
            </a:r>
            <a:r>
              <a:rPr lang="zh-CN" altLang="en-US" sz="1400" b="1" kern="100" dirty="0">
                <a:latin typeface="微软雅黑" panose="020B0503020204020204" pitchFamily="34" charset="-122"/>
                <a:ea typeface="微软雅黑" panose="020B0503020204020204" pitchFamily="34" charset="-122"/>
              </a:rPr>
              <a:t>。</a:t>
            </a:r>
            <a:endParaRPr lang="en-US" altLang="zh-CN" sz="1400" kern="100" dirty="0">
              <a:solidFill>
                <a:schemeClr val="tx1"/>
              </a:solidFill>
              <a:effectLst/>
              <a:latin typeface="微软雅黑" panose="020B0503020204020204" pitchFamily="34" charset="-122"/>
              <a:ea typeface="微软雅黑" panose="020B0503020204020204" pitchFamily="34" charset="-122"/>
            </a:endParaRPr>
          </a:p>
          <a:p>
            <a:pPr marL="800100" lvl="1" indent="-342900">
              <a:lnSpc>
                <a:spcPct val="130000"/>
              </a:lnSpc>
              <a:buFont typeface="+mj-ea"/>
              <a:buAutoNum type="circleNumDbPlain"/>
            </a:pPr>
            <a:r>
              <a:rPr lang="zh-CN" altLang="en-US" sz="1400" b="1" kern="100" dirty="0">
                <a:solidFill>
                  <a:schemeClr val="tx1"/>
                </a:solidFill>
                <a:effectLst/>
                <a:latin typeface="微软雅黑" panose="020B0503020204020204" pitchFamily="34" charset="-122"/>
                <a:ea typeface="微软雅黑" panose="020B0503020204020204" pitchFamily="34" charset="-122"/>
              </a:rPr>
              <a:t>亚裔亚组与中国亚组数据</a:t>
            </a:r>
            <a:r>
              <a:rPr lang="zh-CN" altLang="en-US" sz="1400" b="1" kern="100" dirty="0">
                <a:latin typeface="微软雅黑" panose="020B0503020204020204" pitchFamily="34" charset="-122"/>
                <a:ea typeface="微软雅黑" panose="020B0503020204020204" pitchFamily="34" charset="-122"/>
              </a:rPr>
              <a:t>与整体人群呈现基本相似趋势。</a:t>
            </a:r>
            <a:endParaRPr lang="en-US" altLang="zh-CN" sz="1400" b="1" kern="100" dirty="0">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17FA64CE-6121-44C8-AD45-3CF83C892416}"/>
              </a:ext>
            </a:extLst>
          </p:cNvPr>
          <p:cNvPicPr>
            <a:picLocks noChangeAspect="1"/>
          </p:cNvPicPr>
          <p:nvPr/>
        </p:nvPicPr>
        <p:blipFill>
          <a:blip r:embed="rId3"/>
          <a:stretch>
            <a:fillRect/>
          </a:stretch>
        </p:blipFill>
        <p:spPr>
          <a:xfrm>
            <a:off x="660174" y="4182511"/>
            <a:ext cx="557134" cy="370403"/>
          </a:xfrm>
          <a:prstGeom prst="rect">
            <a:avLst/>
          </a:prstGeom>
        </p:spPr>
      </p:pic>
      <p:sp>
        <p:nvSpPr>
          <p:cNvPr id="3" name="文本框 2">
            <a:extLst>
              <a:ext uri="{FF2B5EF4-FFF2-40B4-BE49-F238E27FC236}">
                <a16:creationId xmlns:a16="http://schemas.microsoft.com/office/drawing/2014/main" id="{81E6EBD4-53C7-406D-B5B4-52695368F1F3}"/>
              </a:ext>
            </a:extLst>
          </p:cNvPr>
          <p:cNvSpPr txBox="1"/>
          <p:nvPr/>
        </p:nvSpPr>
        <p:spPr bwMode="gray">
          <a:xfrm>
            <a:off x="660173" y="4552914"/>
            <a:ext cx="3273634" cy="1500020"/>
          </a:xfrm>
          <a:prstGeom prst="rect">
            <a:avLst/>
          </a:prstGeom>
        </p:spPr>
        <p:txBody>
          <a:bodyPr wrap="square" lIns="45720" tIns="45720" rIns="45720" bIns="45720" rtlCol="0">
            <a:noAutofit/>
          </a:bodyPr>
          <a:lstStyle/>
          <a:p>
            <a:pPr>
              <a:lnSpc>
                <a:spcPct val="110000"/>
              </a:lnSpc>
              <a:spcBef>
                <a:spcPts val="1000"/>
              </a:spcBef>
            </a:pPr>
            <a:r>
              <a:rPr lang="zh-CN" altLang="en-US" sz="2000" dirty="0">
                <a:latin typeface="微软雅黑" panose="020B0503020204020204" pitchFamily="34" charset="-122"/>
                <a:ea typeface="微软雅黑" panose="020B0503020204020204" pitchFamily="34" charset="-122"/>
              </a:rPr>
              <a:t>阿布昔替尼片共完成</a:t>
            </a:r>
            <a:r>
              <a:rPr lang="en-US" altLang="zh-CN" sz="2400" b="1" dirty="0">
                <a:solidFill>
                  <a:srgbClr val="0047BB"/>
                </a:solidFill>
                <a:latin typeface="微软雅黑" panose="020B0503020204020204" pitchFamily="34" charset="-122"/>
                <a:ea typeface="微软雅黑" panose="020B0503020204020204" pitchFamily="34" charset="-122"/>
              </a:rPr>
              <a:t>6</a:t>
            </a:r>
            <a:r>
              <a:rPr lang="zh-CN" altLang="en-US" sz="2400" b="1" dirty="0">
                <a:solidFill>
                  <a:srgbClr val="0047BB"/>
                </a:solidFill>
                <a:latin typeface="微软雅黑" panose="020B0503020204020204" pitchFamily="34" charset="-122"/>
                <a:ea typeface="微软雅黑" panose="020B0503020204020204" pitchFamily="34" charset="-122"/>
              </a:rPr>
              <a:t>项全球多中心临床</a:t>
            </a:r>
            <a:r>
              <a:rPr lang="en-US" altLang="zh-CN" sz="2400" b="1" dirty="0">
                <a:solidFill>
                  <a:srgbClr val="0047BB"/>
                </a:solidFill>
                <a:latin typeface="微软雅黑" panose="020B0503020204020204" pitchFamily="34" charset="-122"/>
                <a:ea typeface="微软雅黑" panose="020B0503020204020204" pitchFamily="34" charset="-122"/>
              </a:rPr>
              <a:t>III</a:t>
            </a:r>
            <a:r>
              <a:rPr lang="zh-CN" altLang="en-US" sz="2400" b="1" dirty="0">
                <a:solidFill>
                  <a:srgbClr val="0047BB"/>
                </a:solidFill>
                <a:latin typeface="微软雅黑" panose="020B0503020204020204" pitchFamily="34" charset="-122"/>
                <a:ea typeface="微软雅黑" panose="020B0503020204020204" pitchFamily="34" charset="-122"/>
              </a:rPr>
              <a:t>期试验</a:t>
            </a:r>
            <a:r>
              <a:rPr lang="zh-CN" altLang="en-US" sz="2000" dirty="0">
                <a:solidFill>
                  <a:schemeClr val="tx1"/>
                </a:solidFill>
                <a:latin typeface="微软雅黑" panose="020B0503020204020204" pitchFamily="34" charset="-122"/>
                <a:ea typeface="微软雅黑" panose="020B0503020204020204" pitchFamily="34" charset="-122"/>
              </a:rPr>
              <a:t>，</a:t>
            </a:r>
            <a:r>
              <a:rPr lang="zh-CN" altLang="en-US" sz="2400" b="1" dirty="0">
                <a:solidFill>
                  <a:srgbClr val="0047BB"/>
                </a:solidFill>
                <a:latin typeface="微软雅黑" panose="020B0503020204020204" pitchFamily="34" charset="-122"/>
                <a:ea typeface="微软雅黑" panose="020B0503020204020204" pitchFamily="34" charset="-122"/>
              </a:rPr>
              <a:t>中国</a:t>
            </a:r>
            <a:r>
              <a:rPr lang="zh-CN" altLang="en-US" sz="2000" dirty="0">
                <a:solidFill>
                  <a:schemeClr val="tx1"/>
                </a:solidFill>
                <a:latin typeface="微软雅黑" panose="020B0503020204020204" pitchFamily="34" charset="-122"/>
                <a:ea typeface="微软雅黑" panose="020B0503020204020204" pitchFamily="34" charset="-122"/>
              </a:rPr>
              <a:t>参加其中</a:t>
            </a:r>
            <a:r>
              <a:rPr lang="en-US" altLang="zh-CN" sz="2400" b="1" dirty="0">
                <a:solidFill>
                  <a:srgbClr val="0047BB"/>
                </a:solidFill>
                <a:latin typeface="微软雅黑" panose="020B0503020204020204" pitchFamily="34" charset="-122"/>
                <a:ea typeface="微软雅黑" panose="020B0503020204020204" pitchFamily="34" charset="-122"/>
              </a:rPr>
              <a:t>3</a:t>
            </a:r>
            <a:r>
              <a:rPr lang="zh-CN" altLang="en-US" sz="2400" b="1" dirty="0">
                <a:solidFill>
                  <a:srgbClr val="0047BB"/>
                </a:solidFill>
                <a:latin typeface="微软雅黑" panose="020B0503020204020204" pitchFamily="34" charset="-122"/>
                <a:ea typeface="微软雅黑" panose="020B0503020204020204" pitchFamily="34" charset="-122"/>
              </a:rPr>
              <a:t>项</a:t>
            </a:r>
            <a:r>
              <a:rPr lang="zh-CN" altLang="en-US" sz="2000" dirty="0">
                <a:solidFill>
                  <a:schemeClr val="tx1"/>
                </a:solidFill>
                <a:latin typeface="微软雅黑" panose="020B0503020204020204" pitchFamily="34" charset="-122"/>
                <a:ea typeface="微软雅黑" panose="020B0503020204020204" pitchFamily="34" charset="-122"/>
              </a:rPr>
              <a:t>试验</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B8EAEE05-6D0D-40AF-8346-C3F9DBB433CB}"/>
              </a:ext>
            </a:extLst>
          </p:cNvPr>
          <p:cNvSpPr txBox="1"/>
          <p:nvPr/>
        </p:nvSpPr>
        <p:spPr bwMode="gray">
          <a:xfrm>
            <a:off x="9133825" y="6146458"/>
            <a:ext cx="2932897" cy="345782"/>
          </a:xfrm>
          <a:prstGeom prst="rect">
            <a:avLst/>
          </a:prstGeom>
        </p:spPr>
        <p:txBody>
          <a:bodyPr wrap="square" lIns="45720" tIns="45720" rIns="45720" bIns="45720" rtlCol="0">
            <a:noAutofit/>
          </a:bodyPr>
          <a:lstStyle/>
          <a:p>
            <a:pPr algn="l">
              <a:lnSpc>
                <a:spcPct val="90000"/>
              </a:lnSpc>
              <a:spcBef>
                <a:spcPts val="1000"/>
              </a:spcBef>
            </a:pPr>
            <a:r>
              <a:rPr lang="zh-CN" altLang="en-US" sz="1100" dirty="0">
                <a:latin typeface="微软雅黑" panose="020B0503020204020204" pitchFamily="34" charset="-122"/>
                <a:ea typeface="微软雅黑" panose="020B0503020204020204" pitchFamily="34" charset="-122"/>
              </a:rPr>
              <a:t>阿布昔替尼片技术审评报告尚未公开</a:t>
            </a:r>
          </a:p>
        </p:txBody>
      </p:sp>
    </p:spTree>
    <p:extLst>
      <p:ext uri="{BB962C8B-B14F-4D97-AF65-F5344CB8AC3E}">
        <p14:creationId xmlns:p14="http://schemas.microsoft.com/office/powerpoint/2010/main" val="30094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3. </a:t>
            </a:r>
            <a:r>
              <a:rPr lang="zh-CN" altLang="en-US" sz="3200" b="1" dirty="0">
                <a:solidFill>
                  <a:srgbClr val="0047BB"/>
                </a:solidFill>
                <a:latin typeface="微软雅黑" panose="020B0503020204020204" pitchFamily="34" charset="-122"/>
                <a:ea typeface="微软雅黑" panose="020B0503020204020204" pitchFamily="34" charset="-122"/>
              </a:rPr>
              <a:t>阿布昔替尼片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安全性</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安全性</a:t>
            </a:r>
          </a:p>
        </p:txBody>
      </p:sp>
      <p:grpSp>
        <p:nvGrpSpPr>
          <p:cNvPr id="5" name="组合 4">
            <a:extLst>
              <a:ext uri="{FF2B5EF4-FFF2-40B4-BE49-F238E27FC236}">
                <a16:creationId xmlns:a16="http://schemas.microsoft.com/office/drawing/2014/main" id="{12AE4F92-8780-4D7B-B833-19871EF7F663}"/>
              </a:ext>
            </a:extLst>
          </p:cNvPr>
          <p:cNvGrpSpPr/>
          <p:nvPr/>
        </p:nvGrpSpPr>
        <p:grpSpPr>
          <a:xfrm>
            <a:off x="980889" y="1139335"/>
            <a:ext cx="10586273" cy="1729801"/>
            <a:chOff x="2143453" y="5622118"/>
            <a:chExt cx="10586273" cy="1729801"/>
          </a:xfrm>
        </p:grpSpPr>
        <p:sp>
          <p:nvSpPr>
            <p:cNvPr id="14" name="文本框 13">
              <a:extLst>
                <a:ext uri="{FF2B5EF4-FFF2-40B4-BE49-F238E27FC236}">
                  <a16:creationId xmlns:a16="http://schemas.microsoft.com/office/drawing/2014/main" id="{2A88BADE-DC78-40A0-87C5-78E01CBC4864}"/>
                </a:ext>
              </a:extLst>
            </p:cNvPr>
            <p:cNvSpPr txBox="1"/>
            <p:nvPr/>
          </p:nvSpPr>
          <p:spPr bwMode="gray">
            <a:xfrm>
              <a:off x="2143453" y="6262399"/>
              <a:ext cx="10586273" cy="1089520"/>
            </a:xfrm>
            <a:prstGeom prst="rect">
              <a:avLst/>
            </a:prstGeom>
          </p:spPr>
          <p:txBody>
            <a:bodyPr wrap="square" lIns="45708" tIns="45708" rIns="45708" bIns="45708" rtlCol="0">
              <a:noAutofit/>
            </a:bodyPr>
            <a:lstStyle/>
            <a:p>
              <a:pPr marL="342797" indent="-342797">
                <a:spcBef>
                  <a:spcPts val="600"/>
                </a:spcBef>
                <a:buFont typeface="Arial" panose="020B0604020202020204" pitchFamily="34" charset="0"/>
                <a:buChar char="•"/>
              </a:pPr>
              <a:r>
                <a:rPr lang="zh-CN" altLang="en-US" sz="1600" kern="0" dirty="0">
                  <a:latin typeface="微软雅黑" panose="020B0503020204020204" pitchFamily="34" charset="-122"/>
                  <a:ea typeface="微软雅黑" panose="020B0503020204020204" pitchFamily="34" charset="-122"/>
                </a:rPr>
                <a:t>说明书</a:t>
              </a:r>
              <a:r>
                <a:rPr lang="en-US" altLang="zh-CN" sz="1600" kern="0" baseline="30000" dirty="0">
                  <a:latin typeface="微软雅黑" panose="020B0503020204020204" pitchFamily="34" charset="-122"/>
                  <a:ea typeface="微软雅黑" panose="020B0503020204020204" pitchFamily="34" charset="-122"/>
                </a:rPr>
                <a:t>10</a:t>
              </a:r>
              <a:r>
                <a:rPr lang="zh-CN" altLang="en-US" sz="1600" kern="0" dirty="0">
                  <a:latin typeface="微软雅黑" panose="020B0503020204020204" pitchFamily="34" charset="-122"/>
                  <a:ea typeface="微软雅黑" panose="020B0503020204020204" pitchFamily="34" charset="-122"/>
                </a:rPr>
                <a:t>显示最常报告的不良反应是恶心，可通过食物缓解，且很少（</a:t>
              </a:r>
              <a:r>
                <a:rPr lang="en-US" altLang="zh-CN" sz="1600" kern="0" dirty="0">
                  <a:latin typeface="微软雅黑" panose="020B0503020204020204" pitchFamily="34" charset="-122"/>
                  <a:ea typeface="微软雅黑" panose="020B0503020204020204" pitchFamily="34" charset="-122"/>
                </a:rPr>
                <a:t>0.4%</a:t>
              </a:r>
              <a:r>
                <a:rPr lang="zh-CN" altLang="en-US" sz="1600" kern="0" dirty="0">
                  <a:latin typeface="微软雅黑" panose="020B0503020204020204" pitchFamily="34" charset="-122"/>
                  <a:ea typeface="微软雅黑" panose="020B0503020204020204" pitchFamily="34" charset="-122"/>
                </a:rPr>
                <a:t>）因恶心停药。</a:t>
              </a:r>
              <a:endParaRPr lang="en-US" altLang="zh-CN" sz="1600" kern="0" dirty="0">
                <a:solidFill>
                  <a:prstClr val="black">
                    <a:hueOff val="0"/>
                    <a:satOff val="0"/>
                    <a:lumOff val="0"/>
                    <a:alphaOff val="0"/>
                  </a:prstClr>
                </a:solidFill>
                <a:latin typeface="微软雅黑" panose="020B0503020204020204" pitchFamily="34" charset="-122"/>
                <a:ea typeface="微软雅黑" panose="020B0503020204020204" pitchFamily="34" charset="-122"/>
              </a:endParaRPr>
            </a:p>
            <a:p>
              <a:pPr marL="342797" indent="-342797">
                <a:spcBef>
                  <a:spcPts val="600"/>
                </a:spcBef>
                <a:buFont typeface="Arial" panose="020B0604020202020204" pitchFamily="34" charset="0"/>
                <a:buChar char="•"/>
              </a:pPr>
              <a:r>
                <a:rPr lang="zh-CN" altLang="en-US" sz="1600" kern="0" dirty="0">
                  <a:solidFill>
                    <a:prstClr val="black">
                      <a:hueOff val="0"/>
                      <a:satOff val="0"/>
                      <a:lumOff val="0"/>
                      <a:alphaOff val="0"/>
                    </a:prstClr>
                  </a:solidFill>
                  <a:latin typeface="微软雅黑" panose="020B0503020204020204" pitchFamily="34" charset="-122"/>
                  <a:ea typeface="微软雅黑" panose="020B0503020204020204" pitchFamily="34" charset="-122"/>
                </a:rPr>
                <a:t>安全数据汇总分析显示</a:t>
              </a:r>
              <a:r>
                <a:rPr lang="en-US" altLang="zh-CN" sz="1600" kern="0" baseline="30000" dirty="0">
                  <a:solidFill>
                    <a:prstClr val="black">
                      <a:hueOff val="0"/>
                      <a:satOff val="0"/>
                      <a:lumOff val="0"/>
                      <a:alphaOff val="0"/>
                    </a:prstClr>
                  </a:solidFill>
                  <a:latin typeface="微软雅黑" panose="020B0503020204020204" pitchFamily="34" charset="-122"/>
                  <a:ea typeface="微软雅黑" panose="020B0503020204020204" pitchFamily="34" charset="-122"/>
                </a:rPr>
                <a:t>16</a:t>
              </a:r>
              <a:r>
                <a:rPr lang="zh-CN" altLang="en-US" sz="1600" kern="0" dirty="0">
                  <a:solidFill>
                    <a:prstClr val="black">
                      <a:hueOff val="0"/>
                      <a:satOff val="0"/>
                      <a:lumOff val="0"/>
                      <a:alphaOff val="0"/>
                    </a:prstClr>
                  </a:solidFill>
                  <a:latin typeface="微软雅黑" panose="020B0503020204020204" pitchFamily="34" charset="-122"/>
                  <a:ea typeface="微软雅黑" panose="020B0503020204020204" pitchFamily="34" charset="-122"/>
                </a:rPr>
                <a:t>，阿布昔替尼片</a:t>
              </a:r>
              <a:r>
                <a:rPr lang="zh-CN" altLang="en-US" sz="1600" b="1" kern="0" dirty="0">
                  <a:solidFill>
                    <a:prstClr val="black">
                      <a:hueOff val="0"/>
                      <a:satOff val="0"/>
                      <a:lumOff val="0"/>
                      <a:alphaOff val="0"/>
                    </a:prstClr>
                  </a:solidFill>
                  <a:latin typeface="微软雅黑" panose="020B0503020204020204" pitchFamily="34" charset="-122"/>
                  <a:ea typeface="微软雅黑" panose="020B0503020204020204" pitchFamily="34" charset="-122"/>
                </a:rPr>
                <a:t>严重和重度不良事件发生率与安慰剂组相似</a:t>
              </a:r>
              <a:r>
                <a:rPr lang="zh-CN" altLang="en-US" sz="1600" dirty="0">
                  <a:solidFill>
                    <a:srgbClr val="000000"/>
                  </a:solidFill>
                  <a:latin typeface="微软雅黑" panose="020B0503020204020204" pitchFamily="34" charset="-122"/>
                  <a:ea typeface="微软雅黑" panose="020B0503020204020204" pitchFamily="34" charset="-122"/>
                </a:rPr>
                <a:t>。其中，</a:t>
              </a:r>
              <a:r>
                <a:rPr lang="zh-CN" altLang="en-US" sz="1600" kern="0" dirty="0">
                  <a:solidFill>
                    <a:prstClr val="black">
                      <a:hueOff val="0"/>
                      <a:satOff val="0"/>
                      <a:lumOff val="0"/>
                      <a:alphaOff val="0"/>
                    </a:prstClr>
                  </a:solidFill>
                  <a:latin typeface="微软雅黑" panose="020B0503020204020204" pitchFamily="34" charset="-122"/>
                  <a:ea typeface="微软雅黑" panose="020B0503020204020204" pitchFamily="34" charset="-122"/>
                </a:rPr>
                <a:t>亚裔患者亚组安全性分析显示</a:t>
              </a:r>
              <a:r>
                <a:rPr lang="en-US" altLang="zh-CN" sz="1600" kern="0" baseline="30000" dirty="0">
                  <a:solidFill>
                    <a:prstClr val="black">
                      <a:hueOff val="0"/>
                      <a:satOff val="0"/>
                      <a:lumOff val="0"/>
                      <a:alphaOff val="0"/>
                    </a:prstClr>
                  </a:solidFill>
                  <a:latin typeface="微软雅黑" panose="020B0503020204020204" pitchFamily="34" charset="-122"/>
                  <a:ea typeface="微软雅黑" panose="020B0503020204020204" pitchFamily="34" charset="-122"/>
                </a:rPr>
                <a:t>17</a:t>
              </a:r>
              <a:r>
                <a:rPr lang="zh-CN" altLang="en-US" sz="1600" kern="0" dirty="0">
                  <a:solidFill>
                    <a:prstClr val="black">
                      <a:hueOff val="0"/>
                      <a:satOff val="0"/>
                      <a:lumOff val="0"/>
                      <a:alphaOff val="0"/>
                    </a:prstClr>
                  </a:solidFill>
                  <a:latin typeface="微软雅黑" panose="020B0503020204020204" pitchFamily="34" charset="-122"/>
                  <a:ea typeface="微软雅黑" panose="020B0503020204020204" pitchFamily="34" charset="-122"/>
                </a:rPr>
                <a:t>，亚裔人群安全性与非亚裔人群相似。</a:t>
              </a:r>
              <a:endParaRPr lang="en-US" altLang="zh-CN" sz="1600" dirty="0">
                <a:solidFill>
                  <a:srgbClr val="000000"/>
                </a:solidFill>
                <a:latin typeface="微软雅黑" panose="020B0503020204020204" pitchFamily="34" charset="-122"/>
                <a:ea typeface="微软雅黑" panose="020B0503020204020204" pitchFamily="34" charset="-122"/>
              </a:endParaRPr>
            </a:p>
            <a:p>
              <a:pPr marL="342797" indent="-342797">
                <a:spcBef>
                  <a:spcPts val="600"/>
                </a:spcBef>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阿布昔替尼片已完成全球</a:t>
              </a:r>
              <a:r>
                <a:rPr lang="en-US" altLang="zh-CN" sz="1600" dirty="0">
                  <a:solidFill>
                    <a:srgbClr val="000000"/>
                  </a:solidFill>
                  <a:latin typeface="微软雅黑" panose="020B0503020204020204" pitchFamily="34" charset="-122"/>
                  <a:ea typeface="微软雅黑" panose="020B0503020204020204" pitchFamily="34" charset="-122"/>
                </a:rPr>
                <a:t>6</a:t>
              </a:r>
              <a:r>
                <a:rPr lang="zh-CN" altLang="en-US" sz="1600" dirty="0">
                  <a:solidFill>
                    <a:srgbClr val="000000"/>
                  </a:solidFill>
                  <a:latin typeface="微软雅黑" panose="020B0503020204020204" pitchFamily="34" charset="-122"/>
                  <a:ea typeface="微软雅黑" panose="020B0503020204020204" pitchFamily="34" charset="-122"/>
                </a:rPr>
                <a:t>项</a:t>
              </a:r>
              <a:r>
                <a:rPr lang="en-US" altLang="zh-CN" sz="1600" dirty="0">
                  <a:solidFill>
                    <a:srgbClr val="000000"/>
                  </a:solidFill>
                  <a:latin typeface="微软雅黑" panose="020B0503020204020204" pitchFamily="34" charset="-122"/>
                  <a:ea typeface="微软雅黑" panose="020B0503020204020204" pitchFamily="34" charset="-122"/>
                </a:rPr>
                <a:t>III</a:t>
              </a:r>
              <a:r>
                <a:rPr lang="zh-CN" altLang="en-US" sz="1600" dirty="0">
                  <a:solidFill>
                    <a:srgbClr val="000000"/>
                  </a:solidFill>
                  <a:latin typeface="微软雅黑" panose="020B0503020204020204" pitchFamily="34" charset="-122"/>
                  <a:ea typeface="微软雅黑" panose="020B0503020204020204" pitchFamily="34" charset="-122"/>
                </a:rPr>
                <a:t>期临床试验（其中</a:t>
              </a:r>
              <a:r>
                <a:rPr lang="zh-CN" altLang="en-US" sz="1600" b="1" dirty="0">
                  <a:solidFill>
                    <a:srgbClr val="000000"/>
                  </a:solidFill>
                  <a:latin typeface="微软雅黑" panose="020B0503020204020204" pitchFamily="34" charset="-122"/>
                  <a:ea typeface="微软雅黑" panose="020B0503020204020204" pitchFamily="34" charset="-122"/>
                </a:rPr>
                <a:t>入组中国患者</a:t>
              </a:r>
              <a:r>
                <a:rPr lang="en-US" altLang="zh-CN" sz="1600" b="1" dirty="0">
                  <a:solidFill>
                    <a:srgbClr val="000000"/>
                  </a:solidFill>
                  <a:latin typeface="微软雅黑" panose="020B0503020204020204" pitchFamily="34" charset="-122"/>
                  <a:ea typeface="微软雅黑" panose="020B0503020204020204" pitchFamily="34" charset="-122"/>
                </a:rPr>
                <a:t>194</a:t>
              </a:r>
              <a:r>
                <a:rPr lang="zh-CN" altLang="en-US" sz="1600" b="1" dirty="0">
                  <a:solidFill>
                    <a:srgbClr val="000000"/>
                  </a:solidFill>
                  <a:latin typeface="微软雅黑" panose="020B0503020204020204" pitchFamily="34" charset="-122"/>
                  <a:ea typeface="微软雅黑" panose="020B0503020204020204" pitchFamily="34" charset="-122"/>
                </a:rPr>
                <a:t>名</a:t>
              </a:r>
              <a:r>
                <a:rPr lang="zh-CN" altLang="en-US" sz="1600" dirty="0">
                  <a:solidFill>
                    <a:srgbClr val="000000"/>
                  </a:solidFill>
                  <a:latin typeface="微软雅黑" panose="020B0503020204020204" pitchFamily="34" charset="-122"/>
                  <a:ea typeface="微软雅黑" panose="020B0503020204020204" pitchFamily="34" charset="-122"/>
                </a:rPr>
                <a:t>）验证阿布昔替尼安全性可耐受。</a:t>
              </a:r>
            </a:p>
            <a:p>
              <a:pPr>
                <a:spcBef>
                  <a:spcPts val="1000"/>
                </a:spcBef>
              </a:pPr>
              <a:endParaRPr lang="zh-CN" altLang="en-US" dirty="0">
                <a:solidFill>
                  <a:srgbClr val="000000"/>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8CCE2EF4-209C-4D40-A191-2EA10AC4D139}"/>
                </a:ext>
              </a:extLst>
            </p:cNvPr>
            <p:cNvSpPr txBox="1"/>
            <p:nvPr/>
          </p:nvSpPr>
          <p:spPr bwMode="gray">
            <a:xfrm>
              <a:off x="2143454" y="5622118"/>
              <a:ext cx="10586270" cy="637200"/>
            </a:xfrm>
            <a:prstGeom prst="rect">
              <a:avLst/>
            </a:prstGeom>
            <a:solidFill>
              <a:schemeClr val="accent2">
                <a:lumMod val="20000"/>
                <a:lumOff val="80000"/>
              </a:schemeClr>
            </a:solidFill>
            <a:ln w="12700">
              <a:solidFill>
                <a:schemeClr val="bg1"/>
              </a:solidFill>
            </a:ln>
          </p:spPr>
          <p:txBody>
            <a:bodyPr wrap="square" anchor="ctr" anchorCtr="0">
              <a:noAutofit/>
            </a:bodyPr>
            <a:lstStyle/>
            <a:p>
              <a:pPr>
                <a:lnSpc>
                  <a:spcPct val="90000"/>
                </a:lnSpc>
                <a:spcBef>
                  <a:spcPts val="1000"/>
                </a:spcBef>
              </a:pPr>
              <a:r>
                <a:rPr lang="zh-CN" altLang="en-US" sz="2300" b="1" dirty="0">
                  <a:solidFill>
                    <a:srgbClr val="0047BB"/>
                  </a:solidFill>
                  <a:latin typeface="微软雅黑" panose="020B0503020204020204" pitchFamily="34" charset="-122"/>
                  <a:ea typeface="微软雅黑" panose="020B0503020204020204" pitchFamily="34" charset="-122"/>
                </a:rPr>
                <a:t>说明书和安全分析显示，严重和重度不良事件发生率与安慰剂相似。安全性良好。</a:t>
              </a:r>
              <a:endParaRPr lang="en-US" altLang="zh-CN" sz="2300" b="1" dirty="0">
                <a:solidFill>
                  <a:srgbClr val="0047BB"/>
                </a:solidFill>
                <a:latin typeface="微软雅黑" panose="020B0503020204020204" pitchFamily="34" charset="-122"/>
                <a:ea typeface="微软雅黑" panose="020B0503020204020204" pitchFamily="34" charset="-122"/>
              </a:endParaRPr>
            </a:p>
          </p:txBody>
        </p:sp>
      </p:grpSp>
      <p:grpSp>
        <p:nvGrpSpPr>
          <p:cNvPr id="4" name="组合 3">
            <a:extLst>
              <a:ext uri="{FF2B5EF4-FFF2-40B4-BE49-F238E27FC236}">
                <a16:creationId xmlns:a16="http://schemas.microsoft.com/office/drawing/2014/main" id="{13142ECE-60ED-4651-83EB-1C67443952BE}"/>
              </a:ext>
            </a:extLst>
          </p:cNvPr>
          <p:cNvGrpSpPr/>
          <p:nvPr/>
        </p:nvGrpSpPr>
        <p:grpSpPr>
          <a:xfrm>
            <a:off x="980890" y="4653719"/>
            <a:ext cx="10586273" cy="1402163"/>
            <a:chOff x="697425" y="1197230"/>
            <a:chExt cx="10586273" cy="1402163"/>
          </a:xfrm>
        </p:grpSpPr>
        <p:sp>
          <p:nvSpPr>
            <p:cNvPr id="15" name="文本框 14">
              <a:extLst>
                <a:ext uri="{FF2B5EF4-FFF2-40B4-BE49-F238E27FC236}">
                  <a16:creationId xmlns:a16="http://schemas.microsoft.com/office/drawing/2014/main" id="{B346A36B-CD37-4359-893E-74F8BDC6A307}"/>
                </a:ext>
              </a:extLst>
            </p:cNvPr>
            <p:cNvSpPr txBox="1"/>
            <p:nvPr/>
          </p:nvSpPr>
          <p:spPr bwMode="gray">
            <a:xfrm>
              <a:off x="697426" y="1847707"/>
              <a:ext cx="10586272" cy="751686"/>
            </a:xfrm>
            <a:prstGeom prst="rect">
              <a:avLst/>
            </a:prstGeom>
          </p:spPr>
          <p:txBody>
            <a:bodyPr wrap="square" lIns="45708" tIns="45708" rIns="45708" bIns="45708" rtlCol="0">
              <a:noAutofit/>
            </a:bodyPr>
            <a:lstStyle/>
            <a:p>
              <a:pPr marL="342797" indent="-342797">
                <a:spcBef>
                  <a:spcPts val="600"/>
                </a:spcBef>
                <a:buFont typeface="Arial" panose="020B0604020202020204" pitchFamily="34" charset="0"/>
                <a:buChar char="•"/>
              </a:pPr>
              <a:r>
                <a:rPr lang="zh-CN" altLang="en-US" sz="1600" kern="0" dirty="0">
                  <a:latin typeface="微软雅黑" panose="020B0503020204020204" pitchFamily="34" charset="-122"/>
                  <a:ea typeface="微软雅黑" panose="020B0503020204020204" pitchFamily="34" charset="-122"/>
                </a:rPr>
                <a:t>阿布昔替尼结膜炎发生率低</a:t>
              </a:r>
              <a:r>
                <a:rPr lang="en-US" altLang="zh-CN" sz="1600" b="1" kern="0" dirty="0">
                  <a:latin typeface="微软雅黑" panose="020B0503020204020204" pitchFamily="34" charset="-122"/>
                  <a:ea typeface="微软雅黑" panose="020B0503020204020204" pitchFamily="34" charset="-122"/>
                </a:rPr>
                <a:t>0.8%-1.3% </a:t>
              </a:r>
              <a:r>
                <a:rPr lang="en-US" altLang="zh-CN" sz="1600" kern="0" dirty="0">
                  <a:latin typeface="微软雅黑" panose="020B0503020204020204" pitchFamily="34" charset="-122"/>
                  <a:ea typeface="微软雅黑" panose="020B0503020204020204" pitchFamily="34" charset="-122"/>
                </a:rPr>
                <a:t>vs  </a:t>
              </a:r>
              <a:r>
                <a:rPr lang="zh-CN" altLang="en-US" sz="1600" kern="0" dirty="0">
                  <a:latin typeface="微软雅黑" panose="020B0503020204020204" pitchFamily="34" charset="-122"/>
                  <a:ea typeface="微软雅黑" panose="020B0503020204020204" pitchFamily="34" charset="-122"/>
                </a:rPr>
                <a:t>度普利尤单抗注射液 </a:t>
              </a:r>
              <a:r>
                <a:rPr lang="en-US" altLang="zh-CN" sz="1600" b="1" kern="0" dirty="0">
                  <a:latin typeface="微软雅黑" panose="020B0503020204020204" pitchFamily="34" charset="-122"/>
                  <a:ea typeface="微软雅黑" panose="020B0503020204020204" pitchFamily="34" charset="-122"/>
                </a:rPr>
                <a:t>6.2%</a:t>
              </a:r>
              <a:r>
                <a:rPr lang="en-US" altLang="zh-CN" sz="1600" b="1" kern="0" baseline="30000" dirty="0">
                  <a:latin typeface="微软雅黑" panose="020B0503020204020204" pitchFamily="34" charset="-122"/>
                  <a:ea typeface="微软雅黑" panose="020B0503020204020204" pitchFamily="34" charset="-122"/>
                </a:rPr>
                <a:t>14</a:t>
              </a:r>
              <a:r>
                <a:rPr lang="zh-CN" altLang="en-US" sz="1600" kern="0" dirty="0">
                  <a:latin typeface="微软雅黑" panose="020B0503020204020204" pitchFamily="34" charset="-122"/>
                  <a:ea typeface="微软雅黑" panose="020B0503020204020204" pitchFamily="34" charset="-122"/>
                </a:rPr>
                <a:t>。结膜炎可能导致患者停药。</a:t>
              </a:r>
              <a:endParaRPr lang="en-US" altLang="zh-CN" sz="1600" kern="0" dirty="0">
                <a:latin typeface="微软雅黑" panose="020B0503020204020204" pitchFamily="34" charset="-122"/>
                <a:ea typeface="微软雅黑" panose="020B0503020204020204" pitchFamily="34" charset="-122"/>
              </a:endParaRPr>
            </a:p>
            <a:p>
              <a:pPr marL="342797" indent="-342797">
                <a:spcBef>
                  <a:spcPts val="600"/>
                </a:spcBef>
                <a:buFont typeface="Arial" panose="020B0604020202020204" pitchFamily="34" charset="0"/>
                <a:buChar char="•"/>
              </a:pPr>
              <a:r>
                <a:rPr lang="en-US" altLang="zh-CN" sz="1600" b="1" kern="0" dirty="0">
                  <a:latin typeface="微软雅黑" panose="020B0503020204020204" pitchFamily="34" charset="-122"/>
                  <a:ea typeface="微软雅黑" panose="020B0503020204020204" pitchFamily="34" charset="-122"/>
                </a:rPr>
                <a:t>4%-43.8%</a:t>
              </a:r>
              <a:r>
                <a:rPr lang="zh-CN" altLang="en-US" sz="1600" kern="0" dirty="0">
                  <a:latin typeface="微软雅黑" panose="020B0503020204020204" pitchFamily="34" charset="-122"/>
                  <a:ea typeface="微软雅黑" panose="020B0503020204020204" pitchFamily="34" charset="-122"/>
                </a:rPr>
                <a:t>的度普利尤单抗注射液患者可能出现面部红斑和头颈部红疹</a:t>
              </a:r>
              <a:r>
                <a:rPr lang="en-US" altLang="zh-CN" sz="1600" kern="0" baseline="30000" dirty="0">
                  <a:latin typeface="微软雅黑" panose="020B0503020204020204" pitchFamily="34" charset="-122"/>
                  <a:ea typeface="微软雅黑" panose="020B0503020204020204" pitchFamily="34" charset="-122"/>
                </a:rPr>
                <a:t>8</a:t>
              </a:r>
              <a:r>
                <a:rPr lang="zh-CN" altLang="en-US" sz="1600" kern="0" dirty="0">
                  <a:latin typeface="微软雅黑" panose="020B0503020204020204" pitchFamily="34" charset="-122"/>
                  <a:ea typeface="微软雅黑" panose="020B0503020204020204" pitchFamily="34" charset="-122"/>
                </a:rPr>
                <a:t>，而阿布昔替尼片临床试验中未观察到面部红斑。</a:t>
              </a:r>
            </a:p>
          </p:txBody>
        </p:sp>
        <p:sp>
          <p:nvSpPr>
            <p:cNvPr id="22" name="文本框 21">
              <a:extLst>
                <a:ext uri="{FF2B5EF4-FFF2-40B4-BE49-F238E27FC236}">
                  <a16:creationId xmlns:a16="http://schemas.microsoft.com/office/drawing/2014/main" id="{40800792-8DD0-4A2B-9347-BB6505F0D62B}"/>
                </a:ext>
              </a:extLst>
            </p:cNvPr>
            <p:cNvSpPr txBox="1"/>
            <p:nvPr/>
          </p:nvSpPr>
          <p:spPr bwMode="gray">
            <a:xfrm>
              <a:off x="697425" y="1197230"/>
              <a:ext cx="10586272" cy="637320"/>
            </a:xfrm>
            <a:prstGeom prst="rect">
              <a:avLst/>
            </a:prstGeom>
            <a:solidFill>
              <a:schemeClr val="accent2">
                <a:lumMod val="20000"/>
                <a:lumOff val="80000"/>
              </a:schemeClr>
            </a:solidFill>
            <a:ln w="12700">
              <a:solidFill>
                <a:schemeClr val="bg1"/>
              </a:solidFill>
            </a:ln>
          </p:spPr>
          <p:txBody>
            <a:bodyPr wrap="square" anchor="ctr" anchorCtr="0">
              <a:noAutofit/>
            </a:bodyPr>
            <a:lstStyle/>
            <a:p>
              <a:pPr>
                <a:spcBef>
                  <a:spcPts val="1000"/>
                </a:spcBef>
              </a:pPr>
              <a:r>
                <a:rPr lang="zh-CN" altLang="en-US" sz="2400" b="1" dirty="0">
                  <a:solidFill>
                    <a:srgbClr val="0047BB"/>
                  </a:solidFill>
                  <a:latin typeface="微软雅黑" panose="020B0503020204020204" pitchFamily="34" charset="-122"/>
                  <a:ea typeface="微软雅黑" panose="020B0503020204020204" pitchFamily="34" charset="-122"/>
                </a:rPr>
                <a:t>阿布昔替尼比度普利尤单抗结膜炎发生率低，且未出现面部红斑。</a:t>
              </a:r>
            </a:p>
          </p:txBody>
        </p:sp>
      </p:grpSp>
      <p:sp>
        <p:nvSpPr>
          <p:cNvPr id="24" name="文本框 23">
            <a:extLst>
              <a:ext uri="{FF2B5EF4-FFF2-40B4-BE49-F238E27FC236}">
                <a16:creationId xmlns:a16="http://schemas.microsoft.com/office/drawing/2014/main" id="{D4B76B0F-6910-4473-A48E-6C05E94447A1}"/>
              </a:ext>
            </a:extLst>
          </p:cNvPr>
          <p:cNvSpPr txBox="1"/>
          <p:nvPr/>
        </p:nvSpPr>
        <p:spPr bwMode="gray">
          <a:xfrm>
            <a:off x="980891" y="3210984"/>
            <a:ext cx="10586270" cy="637200"/>
          </a:xfrm>
          <a:prstGeom prst="rect">
            <a:avLst/>
          </a:prstGeom>
          <a:solidFill>
            <a:schemeClr val="accent2">
              <a:lumMod val="20000"/>
              <a:lumOff val="80000"/>
            </a:schemeClr>
          </a:solidFill>
          <a:ln w="12700">
            <a:solidFill>
              <a:schemeClr val="bg1"/>
            </a:solidFill>
          </a:ln>
        </p:spPr>
        <p:txBody>
          <a:bodyPr wrap="square" anchor="ctr" anchorCtr="0">
            <a:noAutofit/>
          </a:bodyPr>
          <a:lstStyle/>
          <a:p>
            <a:pPr>
              <a:lnSpc>
                <a:spcPct val="90000"/>
              </a:lnSpc>
              <a:spcBef>
                <a:spcPts val="1000"/>
              </a:spcBef>
            </a:pPr>
            <a:r>
              <a:rPr lang="zh-CN" altLang="en-US" sz="2300" b="1" kern="0" dirty="0">
                <a:solidFill>
                  <a:srgbClr val="0047BB"/>
                </a:solidFill>
                <a:latin typeface="微软雅黑" panose="020B0503020204020204" pitchFamily="34" charset="-122"/>
                <a:ea typeface="微软雅黑" panose="020B0503020204020204" pitchFamily="34" charset="-122"/>
              </a:rPr>
              <a:t>创新的高选择性</a:t>
            </a:r>
            <a:r>
              <a:rPr lang="en-US" altLang="zh-CN" sz="2300" b="1" kern="0" dirty="0">
                <a:solidFill>
                  <a:srgbClr val="0047BB"/>
                </a:solidFill>
                <a:latin typeface="微软雅黑" panose="020B0503020204020204" pitchFamily="34" charset="-122"/>
                <a:ea typeface="微软雅黑" panose="020B0503020204020204" pitchFamily="34" charset="-122"/>
              </a:rPr>
              <a:t>JAK1</a:t>
            </a:r>
            <a:r>
              <a:rPr lang="zh-CN" altLang="en-US" sz="2300" b="1" kern="0" dirty="0">
                <a:solidFill>
                  <a:srgbClr val="0047BB"/>
                </a:solidFill>
                <a:latin typeface="微软雅黑" panose="020B0503020204020204" pitchFamily="34" charset="-122"/>
                <a:ea typeface="微软雅黑" panose="020B0503020204020204" pitchFamily="34" charset="-122"/>
              </a:rPr>
              <a:t>机制，</a:t>
            </a:r>
            <a:r>
              <a:rPr lang="zh-CN" altLang="en-US" sz="2400" b="1" kern="0" dirty="0">
                <a:solidFill>
                  <a:srgbClr val="0047BB"/>
                </a:solidFill>
                <a:latin typeface="微软雅黑" panose="020B0503020204020204" pitchFamily="34" charset="-122"/>
                <a:ea typeface="微软雅黑" panose="020B0503020204020204" pitchFamily="34" charset="-122"/>
              </a:rPr>
              <a:t>降低</a:t>
            </a:r>
            <a:r>
              <a:rPr kumimoji="0" lang="zh-CN" altLang="en-US" sz="2400" b="1" i="0" u="none" strike="noStrike" kern="0" cap="none" spc="0" normalizeH="0" baseline="0" noProof="0" dirty="0">
                <a:ln>
                  <a:noFill/>
                </a:ln>
                <a:solidFill>
                  <a:srgbClr val="0047BB"/>
                </a:solidFill>
                <a:effectLst/>
                <a:uLnTx/>
                <a:uFillTx/>
                <a:latin typeface="微软雅黑" panose="020B0503020204020204" pitchFamily="34" charset="-122"/>
                <a:ea typeface="微软雅黑" panose="020B0503020204020204" pitchFamily="34" charset="-122"/>
              </a:rPr>
              <a:t>潜在贫血、淋巴细胞减少等和感染风险</a:t>
            </a:r>
            <a:r>
              <a:rPr lang="en-US" altLang="zh-CN" sz="2400" kern="0" baseline="30000" dirty="0">
                <a:latin typeface="微软雅黑" panose="020B0503020204020204" pitchFamily="34" charset="-122"/>
                <a:ea typeface="微软雅黑" panose="020B0503020204020204" pitchFamily="34" charset="-122"/>
              </a:rPr>
              <a:t>18-22</a:t>
            </a:r>
            <a:r>
              <a:rPr lang="zh-CN" altLang="en-US" sz="2300" b="1" kern="0" dirty="0">
                <a:solidFill>
                  <a:srgbClr val="0047BB"/>
                </a:solidFill>
                <a:latin typeface="微软雅黑" panose="020B0503020204020204" pitchFamily="34" charset="-122"/>
                <a:ea typeface="微软雅黑" panose="020B0503020204020204" pitchFamily="34" charset="-122"/>
              </a:rPr>
              <a:t>。</a:t>
            </a:r>
            <a:endParaRPr lang="en-US" altLang="zh-CN" sz="2300" b="1" kern="0" dirty="0">
              <a:solidFill>
                <a:srgbClr val="0047BB"/>
              </a:solidFill>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8EEB9D68-4674-4650-AC1F-2A82252B5DA6}"/>
              </a:ext>
            </a:extLst>
          </p:cNvPr>
          <p:cNvSpPr txBox="1"/>
          <p:nvPr/>
        </p:nvSpPr>
        <p:spPr bwMode="gray">
          <a:xfrm>
            <a:off x="980891" y="3847974"/>
            <a:ext cx="10793967" cy="507721"/>
          </a:xfrm>
          <a:prstGeom prst="rect">
            <a:avLst/>
          </a:prstGeom>
        </p:spPr>
        <p:txBody>
          <a:bodyPr wrap="square" lIns="45708" tIns="45708" rIns="45708" bIns="45708" rtlCol="0">
            <a:noAutofit/>
          </a:bodyPr>
          <a:lstStyle/>
          <a:p>
            <a:pPr marL="342797" indent="-342797">
              <a:spcBef>
                <a:spcPts val="600"/>
              </a:spcBef>
              <a:buFont typeface="Arial" panose="020B0604020202020204" pitchFamily="34" charset="0"/>
              <a:buChar char="•"/>
            </a:pPr>
            <a:r>
              <a:rPr kumimoji="0" lang="zh-CN" altLang="en-US" sz="1600" i="0" u="none" strike="noStrike" kern="0" cap="none" spc="0" normalizeH="0" baseline="0" noProof="0" dirty="0">
                <a:ln>
                  <a:noFill/>
                </a:ln>
                <a:solidFill>
                  <a:prstClr val="black">
                    <a:hueOff val="0"/>
                    <a:satOff val="0"/>
                    <a:lumOff val="0"/>
                    <a:alphaOff val="0"/>
                  </a:prstClr>
                </a:solidFill>
                <a:effectLst/>
                <a:uLnTx/>
                <a:uFillTx/>
                <a:latin typeface="微软雅黑" panose="020B0503020204020204" pitchFamily="34" charset="-122"/>
                <a:ea typeface="微软雅黑" panose="020B0503020204020204" pitchFamily="34" charset="-122"/>
              </a:rPr>
              <a:t>阿布昔替尼片</a:t>
            </a:r>
            <a:r>
              <a:rPr kumimoji="0" lang="zh-CN" altLang="en-US" sz="1600" b="1" i="0" u="none" strike="noStrike" kern="0" cap="none" spc="0" normalizeH="0" baseline="0" noProof="0" dirty="0">
                <a:ln>
                  <a:noFill/>
                </a:ln>
                <a:solidFill>
                  <a:prstClr val="black">
                    <a:hueOff val="0"/>
                    <a:satOff val="0"/>
                    <a:lumOff val="0"/>
                    <a:alphaOff val="0"/>
                  </a:prstClr>
                </a:solidFill>
                <a:effectLst/>
                <a:uLnTx/>
                <a:uFillTx/>
                <a:latin typeface="微软雅黑" panose="020B0503020204020204" pitchFamily="34" charset="-122"/>
                <a:ea typeface="微软雅黑" panose="020B0503020204020204" pitchFamily="34" charset="-122"/>
              </a:rPr>
              <a:t>对</a:t>
            </a:r>
            <a:r>
              <a:rPr kumimoji="0" lang="en-US" altLang="zh-CN" sz="1600" b="1" i="0" u="none" strike="noStrike" kern="0" cap="none" spc="0" normalizeH="0" baseline="0" noProof="0" dirty="0">
                <a:ln>
                  <a:noFill/>
                </a:ln>
                <a:solidFill>
                  <a:prstClr val="black">
                    <a:hueOff val="0"/>
                    <a:satOff val="0"/>
                    <a:lumOff val="0"/>
                    <a:alphaOff val="0"/>
                  </a:prstClr>
                </a:solidFill>
                <a:effectLst/>
                <a:uLnTx/>
                <a:uFillTx/>
                <a:latin typeface="微软雅黑" panose="020B0503020204020204" pitchFamily="34" charset="-122"/>
                <a:ea typeface="微软雅黑" panose="020B0503020204020204" pitchFamily="34" charset="-122"/>
              </a:rPr>
              <a:t>JAK1</a:t>
            </a:r>
            <a:r>
              <a:rPr kumimoji="0" lang="zh-CN" altLang="en-US" sz="1600" b="1" i="0" u="none" strike="noStrike" kern="0" cap="none" spc="0" normalizeH="0" baseline="0" noProof="0" dirty="0">
                <a:ln>
                  <a:noFill/>
                </a:ln>
                <a:solidFill>
                  <a:prstClr val="black">
                    <a:hueOff val="0"/>
                    <a:satOff val="0"/>
                    <a:lumOff val="0"/>
                    <a:alphaOff val="0"/>
                  </a:prstClr>
                </a:solidFill>
                <a:effectLst/>
                <a:uLnTx/>
                <a:uFillTx/>
                <a:latin typeface="微软雅黑" panose="020B0503020204020204" pitchFamily="34" charset="-122"/>
                <a:ea typeface="微软雅黑" panose="020B0503020204020204" pitchFamily="34" charset="-122"/>
              </a:rPr>
              <a:t>具有更高的选择性</a:t>
            </a:r>
            <a:r>
              <a:rPr lang="zh-CN" altLang="en-US" sz="1600" kern="0" dirty="0">
                <a:solidFill>
                  <a:prstClr val="black">
                    <a:hueOff val="0"/>
                    <a:satOff val="0"/>
                    <a:lumOff val="0"/>
                    <a:alphaOff val="0"/>
                  </a:prstClr>
                </a:solidFill>
                <a:latin typeface="微软雅黑" panose="020B0503020204020204" pitchFamily="34" charset="-122"/>
                <a:ea typeface="微软雅黑" panose="020B0503020204020204" pitchFamily="34" charset="-122"/>
              </a:rPr>
              <a:t>，减少抑制其他</a:t>
            </a:r>
            <a:r>
              <a:rPr lang="en-US" altLang="zh-CN" sz="1600" kern="0" dirty="0">
                <a:solidFill>
                  <a:prstClr val="black">
                    <a:hueOff val="0"/>
                    <a:satOff val="0"/>
                    <a:lumOff val="0"/>
                    <a:alphaOff val="0"/>
                  </a:prstClr>
                </a:solidFill>
                <a:latin typeface="微软雅黑" panose="020B0503020204020204" pitchFamily="34" charset="-122"/>
                <a:ea typeface="微软雅黑" panose="020B0503020204020204" pitchFamily="34" charset="-122"/>
              </a:rPr>
              <a:t>JAK</a:t>
            </a:r>
            <a:r>
              <a:rPr lang="zh-CN" altLang="en-US" sz="1600" kern="0" dirty="0">
                <a:solidFill>
                  <a:prstClr val="black">
                    <a:hueOff val="0"/>
                    <a:satOff val="0"/>
                    <a:lumOff val="0"/>
                    <a:alphaOff val="0"/>
                  </a:prstClr>
                </a:solidFill>
                <a:latin typeface="微软雅黑" panose="020B0503020204020204" pitchFamily="34" charset="-122"/>
                <a:ea typeface="微软雅黑" panose="020B0503020204020204" pitchFamily="34" charset="-122"/>
              </a:rPr>
              <a:t>亚型，降低可能带来的潜在血液系统不良反应（贫血、淋巴细胞减少等）和感染风险。</a:t>
            </a:r>
            <a:endParaRPr lang="zh-CN" altLang="en-US" sz="1600" dirty="0">
              <a:solidFill>
                <a:srgbClr val="000000"/>
              </a:solidFill>
              <a:latin typeface="微软雅黑" panose="020B0503020204020204" pitchFamily="34" charset="-122"/>
              <a:ea typeface="微软雅黑" panose="020B0503020204020204" pitchFamily="34" charset="-122"/>
            </a:endParaRPr>
          </a:p>
        </p:txBody>
      </p:sp>
      <p:sp>
        <p:nvSpPr>
          <p:cNvPr id="26" name="流程图: 接点 25">
            <a:extLst>
              <a:ext uri="{FF2B5EF4-FFF2-40B4-BE49-F238E27FC236}">
                <a16:creationId xmlns:a16="http://schemas.microsoft.com/office/drawing/2014/main" id="{3FCBD3BD-2951-4A6F-8860-73305E4CF766}"/>
              </a:ext>
            </a:extLst>
          </p:cNvPr>
          <p:cNvSpPr/>
          <p:nvPr/>
        </p:nvSpPr>
        <p:spPr bwMode="gray">
          <a:xfrm>
            <a:off x="574473" y="1249910"/>
            <a:ext cx="465489" cy="458418"/>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2400" b="1" dirty="0">
                <a:solidFill>
                  <a:schemeClr val="accent2"/>
                </a:solidFill>
                <a:latin typeface="微软雅黑" panose="020B0503020204020204" pitchFamily="34" charset="-122"/>
                <a:ea typeface="微软雅黑" panose="020B0503020204020204" pitchFamily="34" charset="-122"/>
              </a:rPr>
              <a:t>1</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27" name="流程图: 接点 26">
            <a:extLst>
              <a:ext uri="{FF2B5EF4-FFF2-40B4-BE49-F238E27FC236}">
                <a16:creationId xmlns:a16="http://schemas.microsoft.com/office/drawing/2014/main" id="{58627847-A2CD-4A41-8C9F-4C55336032D6}"/>
              </a:ext>
            </a:extLst>
          </p:cNvPr>
          <p:cNvSpPr/>
          <p:nvPr/>
        </p:nvSpPr>
        <p:spPr bwMode="gray">
          <a:xfrm>
            <a:off x="603249" y="3293809"/>
            <a:ext cx="465489" cy="458418"/>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2400" b="1" dirty="0">
                <a:solidFill>
                  <a:schemeClr val="accent2"/>
                </a:solidFill>
                <a:latin typeface="微软雅黑" panose="020B0503020204020204" pitchFamily="34" charset="-122"/>
                <a:ea typeface="微软雅黑" panose="020B0503020204020204" pitchFamily="34" charset="-122"/>
              </a:rPr>
              <a:t>2</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28" name="流程图: 接点 27">
            <a:extLst>
              <a:ext uri="{FF2B5EF4-FFF2-40B4-BE49-F238E27FC236}">
                <a16:creationId xmlns:a16="http://schemas.microsoft.com/office/drawing/2014/main" id="{970B481A-CE0A-478B-B313-667F1CBAF508}"/>
              </a:ext>
            </a:extLst>
          </p:cNvPr>
          <p:cNvSpPr/>
          <p:nvPr/>
        </p:nvSpPr>
        <p:spPr bwMode="gray">
          <a:xfrm>
            <a:off x="603248" y="4766820"/>
            <a:ext cx="465489" cy="458418"/>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2400" b="1" dirty="0">
                <a:solidFill>
                  <a:schemeClr val="accent2"/>
                </a:solidFill>
                <a:latin typeface="微软雅黑" panose="020B0503020204020204" pitchFamily="34" charset="-122"/>
                <a:ea typeface="微软雅黑" panose="020B0503020204020204" pitchFamily="34" charset="-122"/>
              </a:rPr>
              <a:t>3</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90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a:extLst>
              <a:ext uri="{FF2B5EF4-FFF2-40B4-BE49-F238E27FC236}">
                <a16:creationId xmlns:a16="http://schemas.microsoft.com/office/drawing/2014/main" id="{46010E66-B116-46C9-8891-A12EA6FBFF2D}"/>
              </a:ext>
            </a:extLst>
          </p:cNvPr>
          <p:cNvCxnSpPr>
            <a:cxnSpLocks/>
            <a:stCxn id="13" idx="1"/>
          </p:cNvCxnSpPr>
          <p:nvPr/>
        </p:nvCxnSpPr>
        <p:spPr bwMode="gray">
          <a:xfrm flipH="1">
            <a:off x="3593593" y="3415766"/>
            <a:ext cx="563964" cy="0"/>
          </a:xfrm>
          <a:prstGeom prst="line">
            <a:avLst/>
          </a:prstGeom>
          <a:noFill/>
          <a:ln w="19050" cap="rnd">
            <a:solidFill>
              <a:schemeClr val="accent2"/>
            </a:solidFill>
            <a:prstDash val="solid"/>
            <a:round/>
            <a:headEnd/>
            <a:tailEnd/>
          </a:ln>
          <a:effectLst/>
        </p:spPr>
      </p:cxnSp>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5</a:t>
            </a:r>
            <a:r>
              <a:rPr lang="en-US" altLang="zh-CN" sz="3200" b="1" dirty="0">
                <a:latin typeface="微软雅黑" panose="020B0503020204020204" pitchFamily="34" charset="-122"/>
                <a:ea typeface="微软雅黑" panose="020B0503020204020204" pitchFamily="34" charset="-122"/>
              </a:rPr>
              <a:t>.  </a:t>
            </a:r>
            <a:r>
              <a:rPr lang="zh-CN" altLang="en-US" sz="3200" b="1" dirty="0">
                <a:solidFill>
                  <a:srgbClr val="0047BB"/>
                </a:solidFill>
                <a:latin typeface="微软雅黑" panose="020B0503020204020204" pitchFamily="34" charset="-122"/>
                <a:ea typeface="微软雅黑" panose="020B0503020204020204" pitchFamily="34" charset="-122"/>
              </a:rPr>
              <a:t>阿布昔替尼片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创新性</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dirty="0">
                <a:solidFill>
                  <a:schemeClr val="bg1"/>
                </a:solidFill>
                <a:latin typeface="微软雅黑" panose="020B0503020204020204" pitchFamily="34" charset="-122"/>
                <a:ea typeface="微软雅黑" panose="020B0503020204020204" pitchFamily="34" charset="-122"/>
              </a:rPr>
              <a:t>创新性</a:t>
            </a:r>
          </a:p>
        </p:txBody>
      </p:sp>
      <p:sp>
        <p:nvSpPr>
          <p:cNvPr id="52" name="Rectangle: Top Corners Rounded 158">
            <a:extLst>
              <a:ext uri="{FF2B5EF4-FFF2-40B4-BE49-F238E27FC236}">
                <a16:creationId xmlns:a16="http://schemas.microsoft.com/office/drawing/2014/main" id="{8A0B709C-82E2-4EE2-952A-196C33DB09A5}"/>
              </a:ext>
            </a:extLst>
          </p:cNvPr>
          <p:cNvSpPr/>
          <p:nvPr/>
        </p:nvSpPr>
        <p:spPr>
          <a:xfrm>
            <a:off x="688773" y="1083617"/>
            <a:ext cx="10921948" cy="1021879"/>
          </a:xfrm>
          <a:prstGeom prst="round2SameRect">
            <a:avLst>
              <a:gd name="adj1" fmla="val 0"/>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30000"/>
              </a:lnSpc>
              <a:buClr>
                <a:schemeClr val="tx1">
                  <a:lumMod val="95000"/>
                  <a:lumOff val="5000"/>
                </a:schemeClr>
              </a:buClr>
              <a:buFont typeface="Arial" panose="020B0604020202020204" pitchFamily="34" charset="0"/>
              <a:buChar char="•"/>
            </a:pPr>
            <a:r>
              <a:rPr lang="en-US" altLang="zh-CN"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r>
              <a:rPr lang="zh-CN" altLang="en-US"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类新药</a:t>
            </a:r>
            <a:r>
              <a:rPr lang="en-US" altLang="zh-CN" sz="2400" i="0" strike="noStrike" kern="1200" cap="none" spc="0" baseline="3000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23</a:t>
            </a:r>
            <a:r>
              <a:rPr lang="zh-CN" altLang="en-US"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24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中国</a:t>
            </a:r>
            <a:r>
              <a:rPr lang="zh-CN" altLang="en-US"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优先审评</a:t>
            </a:r>
            <a:r>
              <a:rPr lang="en-US" altLang="zh-CN" sz="2400" b="0" i="0" strike="noStrike" kern="1200" cap="none" spc="0" baseline="3000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24</a:t>
            </a:r>
            <a:r>
              <a:rPr lang="zh-CN" altLang="en-US" sz="2400" b="0" i="0" strike="noStrike" kern="1200" cap="none" spc="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2400" b="1" dirty="0">
                <a:solidFill>
                  <a:srgbClr val="0047BB"/>
                </a:solidFill>
                <a:latin typeface="微软雅黑" panose="020B0503020204020204" pitchFamily="34" charset="-122"/>
                <a:ea typeface="微软雅黑" panose="020B0503020204020204" pitchFamily="34" charset="-122"/>
              </a:rPr>
              <a:t>专利有效期至</a:t>
            </a:r>
            <a:r>
              <a:rPr lang="en-US" altLang="zh-CN" sz="2400" b="1" dirty="0">
                <a:solidFill>
                  <a:srgbClr val="0047BB"/>
                </a:solidFill>
                <a:latin typeface="微软雅黑" panose="020B0503020204020204" pitchFamily="34" charset="-122"/>
                <a:ea typeface="微软雅黑" panose="020B0503020204020204" pitchFamily="34" charset="-122"/>
              </a:rPr>
              <a:t>2034</a:t>
            </a:r>
            <a:r>
              <a:rPr lang="zh-CN" altLang="en-US" sz="2400" b="1" dirty="0">
                <a:solidFill>
                  <a:srgbClr val="0047BB"/>
                </a:solidFill>
                <a:latin typeface="微软雅黑" panose="020B0503020204020204" pitchFamily="34" charset="-122"/>
                <a:ea typeface="微软雅黑" panose="020B0503020204020204" pitchFamily="34" charset="-122"/>
              </a:rPr>
              <a:t>年。</a:t>
            </a:r>
            <a:endParaRPr lang="en-US" altLang="zh-CN" sz="240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indent="-342900">
              <a:lnSpc>
                <a:spcPct val="130000"/>
              </a:lnSpc>
              <a:buFont typeface="Arial" panose="020B0604020202020204" pitchFamily="34" charset="0"/>
              <a:buChar char="•"/>
            </a:pPr>
            <a:r>
              <a:rPr lang="zh-CN" altLang="en-US" sz="24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被</a:t>
            </a:r>
            <a:r>
              <a:rPr lang="zh-CN" altLang="en-US" sz="2400" b="0"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美国</a:t>
            </a:r>
            <a:r>
              <a:rPr lang="zh-CN" altLang="en-US" sz="24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和</a:t>
            </a:r>
            <a:r>
              <a:rPr lang="zh-CN" altLang="en-US" sz="2400" b="0"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英国</a:t>
            </a:r>
            <a:r>
              <a:rPr lang="zh-CN" altLang="en-US" sz="24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分别授予</a:t>
            </a:r>
            <a:r>
              <a:rPr lang="zh-CN" altLang="en-US" sz="24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突破性疗法</a:t>
            </a:r>
            <a:r>
              <a:rPr lang="zh-CN" altLang="en-US" sz="24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en-US" altLang="zh-CN" sz="2400" baseline="3000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25</a:t>
            </a:r>
            <a:r>
              <a:rPr lang="zh-CN" altLang="en-US" sz="24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和</a:t>
            </a:r>
            <a:r>
              <a:rPr lang="zh-CN" altLang="en-US" sz="24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潜力创新药</a:t>
            </a:r>
            <a:r>
              <a:rPr lang="zh-CN" altLang="en-US" sz="24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24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称号</a:t>
            </a:r>
            <a:r>
              <a:rPr lang="en-US" altLang="zh-CN" sz="2400" b="0" i="0" strike="noStrike" kern="1200" cap="none" spc="0" baseline="3000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26</a:t>
            </a:r>
            <a:r>
              <a:rPr lang="zh-CN" altLang="en-US" sz="2400" b="0" i="0" strike="noStrike" kern="1200" cap="none" spc="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a:t>
            </a:r>
            <a:endParaRPr lang="en-US" altLang="zh-CN" sz="2400" b="0" i="0" strike="noStrike" kern="1200" cap="none" spc="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1" name="Rectangle: Top Corners Rounded 158">
            <a:extLst>
              <a:ext uri="{FF2B5EF4-FFF2-40B4-BE49-F238E27FC236}">
                <a16:creationId xmlns:a16="http://schemas.microsoft.com/office/drawing/2014/main" id="{BFD21FD6-1231-4AFA-921C-D728063E8803}"/>
              </a:ext>
            </a:extLst>
          </p:cNvPr>
          <p:cNvSpPr/>
          <p:nvPr/>
        </p:nvSpPr>
        <p:spPr>
          <a:xfrm>
            <a:off x="1385087" y="2664378"/>
            <a:ext cx="2507343" cy="1440000"/>
          </a:xfrm>
          <a:prstGeom prst="round2SameRect">
            <a:avLst>
              <a:gd name="adj1" fmla="val 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唯一</a:t>
            </a:r>
            <a:r>
              <a:rPr lang="zh-CN" altLang="en-US" sz="24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获批的</a:t>
            </a:r>
            <a:endParaRPr lang="en-US" altLang="zh-CN" sz="24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algn="ctr">
              <a:lnSpc>
                <a:spcPct val="130000"/>
              </a:lnSpc>
            </a:pPr>
            <a:r>
              <a:rPr lang="en-US" altLang="zh-CN" sz="240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a:t>
            </a:r>
            <a:r>
              <a:rPr lang="zh-CN" altLang="en-US"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高选择性</a:t>
            </a:r>
            <a:r>
              <a:rPr lang="en-US" altLang="zh-CN" sz="2400" b="1" dirty="0">
                <a:solidFill>
                  <a:srgbClr val="0047B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JAK 1</a:t>
            </a:r>
          </a:p>
          <a:p>
            <a:pPr algn="ctr">
              <a:lnSpc>
                <a:spcPct val="130000"/>
              </a:lnSpc>
            </a:pPr>
            <a:r>
              <a:rPr lang="en-US" altLang="zh-CN"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a:t>
            </a:r>
            <a:r>
              <a:rPr lang="zh-CN" altLang="en-US" sz="240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抑制剂</a:t>
            </a:r>
            <a:endParaRPr lang="en-US" altLang="zh-CN" sz="240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3" name="左中括号 12">
            <a:extLst>
              <a:ext uri="{FF2B5EF4-FFF2-40B4-BE49-F238E27FC236}">
                <a16:creationId xmlns:a16="http://schemas.microsoft.com/office/drawing/2014/main" id="{A8061FEB-F263-4CA5-9D7C-100A396E5136}"/>
              </a:ext>
            </a:extLst>
          </p:cNvPr>
          <p:cNvSpPr/>
          <p:nvPr/>
        </p:nvSpPr>
        <p:spPr bwMode="gray">
          <a:xfrm>
            <a:off x="4157557" y="2765645"/>
            <a:ext cx="285431" cy="1300242"/>
          </a:xfrm>
          <a:prstGeom prst="leftBracket">
            <a:avLst/>
          </a:prstGeom>
          <a:noFill/>
          <a:ln w="19050" cap="rnd">
            <a:solidFill>
              <a:schemeClr val="accent2"/>
            </a:solidFill>
            <a:prstDash val="solid"/>
            <a:round/>
            <a:headEnd/>
            <a:tailEnd/>
          </a:ln>
          <a:effectLst/>
        </p:spPr>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Rectangle: Top Corners Rounded 158">
            <a:extLst>
              <a:ext uri="{FF2B5EF4-FFF2-40B4-BE49-F238E27FC236}">
                <a16:creationId xmlns:a16="http://schemas.microsoft.com/office/drawing/2014/main" id="{1934A1BF-3A9E-4BBE-A195-AD24BF6C6831}"/>
              </a:ext>
            </a:extLst>
          </p:cNvPr>
          <p:cNvSpPr/>
          <p:nvPr/>
        </p:nvSpPr>
        <p:spPr>
          <a:xfrm>
            <a:off x="4442989" y="2452038"/>
            <a:ext cx="4680000" cy="864000"/>
          </a:xfrm>
          <a:prstGeom prst="round2SameRect">
            <a:avLst>
              <a:gd name="adj1" fmla="val 0"/>
              <a:gd name="adj2" fmla="val 0"/>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0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抑制度普利尤单抗不能抑制的炎症因子通路</a:t>
            </a:r>
            <a:r>
              <a:rPr lang="en-US" altLang="zh-CN" sz="2000" i="0" strike="noStrike" kern="1200" cap="none" spc="0" baseline="3000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27</a:t>
            </a:r>
            <a:r>
              <a:rPr lang="zh-CN" altLang="en-US" sz="20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20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有效缓解瘙痒和皮损</a:t>
            </a:r>
            <a:r>
              <a:rPr lang="zh-CN" altLang="en-US" sz="20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lang="en-US" altLang="zh-CN" sz="20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9" name="Rectangle: Top Corners Rounded 158">
            <a:extLst>
              <a:ext uri="{FF2B5EF4-FFF2-40B4-BE49-F238E27FC236}">
                <a16:creationId xmlns:a16="http://schemas.microsoft.com/office/drawing/2014/main" id="{23D65849-D8F2-4D69-8330-01A1486042E8}"/>
              </a:ext>
            </a:extLst>
          </p:cNvPr>
          <p:cNvSpPr/>
          <p:nvPr/>
        </p:nvSpPr>
        <p:spPr>
          <a:xfrm>
            <a:off x="4442988" y="3538003"/>
            <a:ext cx="4680000" cy="864000"/>
          </a:xfrm>
          <a:prstGeom prst="round2SameRect">
            <a:avLst>
              <a:gd name="adj1" fmla="val 0"/>
              <a:gd name="adj2" fmla="val 0"/>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20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减少因抑制其他</a:t>
            </a:r>
            <a:r>
              <a:rPr lang="en-US" altLang="zh-CN" sz="20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JAK</a:t>
            </a:r>
            <a:r>
              <a:rPr lang="zh-CN" altLang="en-US" sz="20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亚型相关通路而导致的安全性风险</a:t>
            </a:r>
            <a:r>
              <a:rPr lang="en-US" altLang="zh-CN" sz="2000" b="0" i="0" strike="noStrike" kern="1200" cap="none" spc="0" baseline="3000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18-22</a:t>
            </a:r>
            <a:r>
              <a:rPr lang="zh-CN" altLang="en-US" sz="20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20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降低安全风险</a:t>
            </a:r>
            <a:r>
              <a:rPr lang="zh-CN" altLang="en-US" sz="2000" b="1" i="0" strike="noStrike" kern="1200" cap="none" spc="0" baseline="0" dirty="0">
                <a:solidFill>
                  <a:srgbClr val="0000C9"/>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lang="en-US" altLang="zh-CN" sz="2000" b="1"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4" name="Rectangle: Top Corners Rounded 158">
            <a:extLst>
              <a:ext uri="{FF2B5EF4-FFF2-40B4-BE49-F238E27FC236}">
                <a16:creationId xmlns:a16="http://schemas.microsoft.com/office/drawing/2014/main" id="{0092D382-3632-4CD9-9616-7EE099892CC8}"/>
              </a:ext>
            </a:extLst>
          </p:cNvPr>
          <p:cNvSpPr/>
          <p:nvPr/>
        </p:nvSpPr>
        <p:spPr>
          <a:xfrm>
            <a:off x="1412920" y="4837757"/>
            <a:ext cx="7776000" cy="1116000"/>
          </a:xfrm>
          <a:prstGeom prst="round2SameRect">
            <a:avLst>
              <a:gd name="adj1" fmla="val 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30000"/>
              </a:lnSpc>
              <a:buFont typeface="Arial" panose="020B0604020202020204" pitchFamily="34" charset="0"/>
              <a:buChar char="•"/>
            </a:pPr>
            <a:r>
              <a:rPr lang="zh-CN" altLang="en-US" sz="24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口服给药，</a:t>
            </a:r>
            <a:r>
              <a:rPr lang="zh-CN" altLang="en-US" sz="2400" b="1"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一天一片，</a:t>
            </a:r>
            <a:r>
              <a:rPr lang="zh-CN" altLang="en-US" sz="24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提升</a:t>
            </a:r>
            <a:r>
              <a:rPr lang="zh-CN" altLang="en-US" sz="2400" b="1"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患者依从性</a:t>
            </a:r>
            <a:r>
              <a:rPr lang="zh-CN" altLang="en-US" sz="240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lang="en-US" altLang="zh-CN" sz="24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16000" indent="-216000">
              <a:lnSpc>
                <a:spcPct val="130000"/>
              </a:lnSpc>
              <a:buFont typeface="Arial" panose="020B0604020202020204" pitchFamily="34" charset="0"/>
              <a:buChar char="•"/>
            </a:pPr>
            <a:r>
              <a:rPr lang="zh-CN" altLang="en-US" sz="2400" dirty="0">
                <a:solidFill>
                  <a:schemeClr val="tx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无需冷藏，便于储存。</a:t>
            </a:r>
            <a:endParaRPr lang="en-US" altLang="zh-CN" sz="2400" b="1" i="0" strike="noStrike" kern="1200" cap="none" spc="0" baseline="0" dirty="0">
              <a:solidFill>
                <a:srgbClr val="0047BB"/>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nvGrpSpPr>
          <p:cNvPr id="28" name="Group 130">
            <a:extLst>
              <a:ext uri="{FF2B5EF4-FFF2-40B4-BE49-F238E27FC236}">
                <a16:creationId xmlns:a16="http://schemas.microsoft.com/office/drawing/2014/main" id="{B4A12E19-1C3B-4D33-A78F-DC29864C2D8E}"/>
              </a:ext>
            </a:extLst>
          </p:cNvPr>
          <p:cNvGrpSpPr/>
          <p:nvPr/>
        </p:nvGrpSpPr>
        <p:grpSpPr>
          <a:xfrm>
            <a:off x="577012" y="4914536"/>
            <a:ext cx="718578" cy="729920"/>
            <a:chOff x="2986088" y="4498976"/>
            <a:chExt cx="396875" cy="395288"/>
          </a:xfrm>
        </p:grpSpPr>
        <p:sp>
          <p:nvSpPr>
            <p:cNvPr id="29" name="Freeform 1183">
              <a:extLst>
                <a:ext uri="{FF2B5EF4-FFF2-40B4-BE49-F238E27FC236}">
                  <a16:creationId xmlns:a16="http://schemas.microsoft.com/office/drawing/2014/main" id="{2E5A3278-D75D-4F09-A364-C6F3912127EF}"/>
                </a:ext>
              </a:extLst>
            </p:cNvPr>
            <p:cNvSpPr>
              <a:spLocks/>
            </p:cNvSpPr>
            <p:nvPr/>
          </p:nvSpPr>
          <p:spPr bwMode="auto">
            <a:xfrm>
              <a:off x="2986088" y="4498976"/>
              <a:ext cx="396875" cy="395288"/>
            </a:xfrm>
            <a:custGeom>
              <a:avLst/>
              <a:gdLst>
                <a:gd name="T0" fmla="*/ 255 w 255"/>
                <a:gd name="T1" fmla="*/ 233 h 255"/>
                <a:gd name="T2" fmla="*/ 233 w 255"/>
                <a:gd name="T3" fmla="*/ 255 h 255"/>
                <a:gd name="T4" fmla="*/ 22 w 255"/>
                <a:gd name="T5" fmla="*/ 255 h 255"/>
                <a:gd name="T6" fmla="*/ 0 w 255"/>
                <a:gd name="T7" fmla="*/ 233 h 255"/>
                <a:gd name="T8" fmla="*/ 0 w 255"/>
                <a:gd name="T9" fmla="*/ 21 h 255"/>
                <a:gd name="T10" fmla="*/ 22 w 255"/>
                <a:gd name="T11" fmla="*/ 0 h 255"/>
                <a:gd name="T12" fmla="*/ 233 w 255"/>
                <a:gd name="T13" fmla="*/ 0 h 255"/>
                <a:gd name="T14" fmla="*/ 255 w 255"/>
                <a:gd name="T15" fmla="*/ 21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10" y="255"/>
                    <a:pt x="0" y="245"/>
                    <a:pt x="0" y="233"/>
                  </a:cubicBezTo>
                  <a:cubicBezTo>
                    <a:pt x="0" y="21"/>
                    <a:pt x="0" y="21"/>
                    <a:pt x="0" y="21"/>
                  </a:cubicBezTo>
                  <a:cubicBezTo>
                    <a:pt x="0" y="9"/>
                    <a:pt x="10" y="0"/>
                    <a:pt x="22" y="0"/>
                  </a:cubicBezTo>
                  <a:cubicBezTo>
                    <a:pt x="233" y="0"/>
                    <a:pt x="233" y="0"/>
                    <a:pt x="233" y="0"/>
                  </a:cubicBezTo>
                  <a:cubicBezTo>
                    <a:pt x="245" y="0"/>
                    <a:pt x="255" y="9"/>
                    <a:pt x="255" y="21"/>
                  </a:cubicBezTo>
                  <a:lnTo>
                    <a:pt x="255" y="2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30" name="Freeform 1184">
              <a:extLst>
                <a:ext uri="{FF2B5EF4-FFF2-40B4-BE49-F238E27FC236}">
                  <a16:creationId xmlns:a16="http://schemas.microsoft.com/office/drawing/2014/main" id="{CC112800-7590-4196-92C3-E3137F89DD3F}"/>
                </a:ext>
              </a:extLst>
            </p:cNvPr>
            <p:cNvSpPr>
              <a:spLocks/>
            </p:cNvSpPr>
            <p:nvPr/>
          </p:nvSpPr>
          <p:spPr bwMode="auto">
            <a:xfrm>
              <a:off x="3043238" y="4683126"/>
              <a:ext cx="66675" cy="171450"/>
            </a:xfrm>
            <a:custGeom>
              <a:avLst/>
              <a:gdLst>
                <a:gd name="T0" fmla="*/ 43 w 43"/>
                <a:gd name="T1" fmla="*/ 0 h 110"/>
                <a:gd name="T2" fmla="*/ 0 w 43"/>
                <a:gd name="T3" fmla="*/ 49 h 110"/>
                <a:gd name="T4" fmla="*/ 0 w 43"/>
                <a:gd name="T5" fmla="*/ 110 h 110"/>
                <a:gd name="T6" fmla="*/ 25 w 43"/>
                <a:gd name="T7" fmla="*/ 110 h 110"/>
                <a:gd name="T8" fmla="*/ 25 w 43"/>
                <a:gd name="T9" fmla="*/ 74 h 110"/>
                <a:gd name="T10" fmla="*/ 5 w 43"/>
                <a:gd name="T11" fmla="*/ 63 h 110"/>
                <a:gd name="T12" fmla="*/ 43 w 43"/>
                <a:gd name="T13" fmla="*/ 0 h 110"/>
              </a:gdLst>
              <a:ahLst/>
              <a:cxnLst>
                <a:cxn ang="0">
                  <a:pos x="T0" y="T1"/>
                </a:cxn>
                <a:cxn ang="0">
                  <a:pos x="T2" y="T3"/>
                </a:cxn>
                <a:cxn ang="0">
                  <a:pos x="T4" y="T5"/>
                </a:cxn>
                <a:cxn ang="0">
                  <a:pos x="T6" y="T7"/>
                </a:cxn>
                <a:cxn ang="0">
                  <a:pos x="T8" y="T9"/>
                </a:cxn>
                <a:cxn ang="0">
                  <a:pos x="T10" y="T11"/>
                </a:cxn>
                <a:cxn ang="0">
                  <a:pos x="T12" y="T13"/>
                </a:cxn>
              </a:cxnLst>
              <a:rect l="0" t="0" r="r" b="b"/>
              <a:pathLst>
                <a:path w="43" h="110">
                  <a:moveTo>
                    <a:pt x="43" y="0"/>
                  </a:moveTo>
                  <a:cubicBezTo>
                    <a:pt x="20" y="7"/>
                    <a:pt x="0" y="26"/>
                    <a:pt x="0" y="49"/>
                  </a:cubicBezTo>
                  <a:cubicBezTo>
                    <a:pt x="0" y="110"/>
                    <a:pt x="0" y="110"/>
                    <a:pt x="0" y="110"/>
                  </a:cubicBezTo>
                  <a:cubicBezTo>
                    <a:pt x="25" y="110"/>
                    <a:pt x="25" y="110"/>
                    <a:pt x="25" y="110"/>
                  </a:cubicBezTo>
                  <a:cubicBezTo>
                    <a:pt x="25" y="74"/>
                    <a:pt x="25" y="74"/>
                    <a:pt x="25" y="74"/>
                  </a:cubicBezTo>
                  <a:cubicBezTo>
                    <a:pt x="5" y="63"/>
                    <a:pt x="5" y="63"/>
                    <a:pt x="5" y="63"/>
                  </a:cubicBezTo>
                  <a:lnTo>
                    <a:pt x="43" y="0"/>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31" name="Freeform 1186">
              <a:extLst>
                <a:ext uri="{FF2B5EF4-FFF2-40B4-BE49-F238E27FC236}">
                  <a16:creationId xmlns:a16="http://schemas.microsoft.com/office/drawing/2014/main" id="{9F439663-E7F1-4C79-BB11-A52B6EB105CC}"/>
                </a:ext>
              </a:extLst>
            </p:cNvPr>
            <p:cNvSpPr>
              <a:spLocks/>
            </p:cNvSpPr>
            <p:nvPr/>
          </p:nvSpPr>
          <p:spPr bwMode="auto">
            <a:xfrm>
              <a:off x="3122613" y="4732338"/>
              <a:ext cx="46038" cy="90488"/>
            </a:xfrm>
            <a:custGeom>
              <a:avLst/>
              <a:gdLst>
                <a:gd name="T0" fmla="*/ 0 w 29"/>
                <a:gd name="T1" fmla="*/ 57 h 57"/>
                <a:gd name="T2" fmla="*/ 29 w 29"/>
                <a:gd name="T3" fmla="*/ 57 h 57"/>
                <a:gd name="T4" fmla="*/ 29 w 29"/>
                <a:gd name="T5" fmla="*/ 0 h 57"/>
                <a:gd name="T6" fmla="*/ 0 w 29"/>
                <a:gd name="T7" fmla="*/ 48 h 57"/>
                <a:gd name="T8" fmla="*/ 0 w 29"/>
                <a:gd name="T9" fmla="*/ 57 h 57"/>
              </a:gdLst>
              <a:ahLst/>
              <a:cxnLst>
                <a:cxn ang="0">
                  <a:pos x="T0" y="T1"/>
                </a:cxn>
                <a:cxn ang="0">
                  <a:pos x="T2" y="T3"/>
                </a:cxn>
                <a:cxn ang="0">
                  <a:pos x="T4" y="T5"/>
                </a:cxn>
                <a:cxn ang="0">
                  <a:pos x="T6" y="T7"/>
                </a:cxn>
                <a:cxn ang="0">
                  <a:pos x="T8" y="T9"/>
                </a:cxn>
              </a:cxnLst>
              <a:rect l="0" t="0" r="r" b="b"/>
              <a:pathLst>
                <a:path w="29" h="57">
                  <a:moveTo>
                    <a:pt x="0" y="57"/>
                  </a:moveTo>
                  <a:lnTo>
                    <a:pt x="29" y="57"/>
                  </a:lnTo>
                  <a:lnTo>
                    <a:pt x="29" y="0"/>
                  </a:lnTo>
                  <a:lnTo>
                    <a:pt x="0" y="48"/>
                  </a:lnTo>
                  <a:lnTo>
                    <a:pt x="0" y="57"/>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32" name="Freeform 1187">
              <a:extLst>
                <a:ext uri="{FF2B5EF4-FFF2-40B4-BE49-F238E27FC236}">
                  <a16:creationId xmlns:a16="http://schemas.microsoft.com/office/drawing/2014/main" id="{2AD5F51D-A57A-4F79-9AFF-E0FEA6084FA4}"/>
                </a:ext>
              </a:extLst>
            </p:cNvPr>
            <p:cNvSpPr>
              <a:spLocks/>
            </p:cNvSpPr>
            <p:nvPr/>
          </p:nvSpPr>
          <p:spPr bwMode="auto">
            <a:xfrm>
              <a:off x="3121025" y="4537075"/>
              <a:ext cx="127000" cy="107950"/>
            </a:xfrm>
            <a:custGeom>
              <a:avLst/>
              <a:gdLst>
                <a:gd name="T0" fmla="*/ 74 w 81"/>
                <a:gd name="T1" fmla="*/ 63 h 69"/>
                <a:gd name="T2" fmla="*/ 81 w 81"/>
                <a:gd name="T3" fmla="*/ 40 h 69"/>
                <a:gd name="T4" fmla="*/ 41 w 81"/>
                <a:gd name="T5" fmla="*/ 0 h 69"/>
                <a:gd name="T6" fmla="*/ 0 w 81"/>
                <a:gd name="T7" fmla="*/ 40 h 69"/>
                <a:gd name="T8" fmla="*/ 8 w 81"/>
                <a:gd name="T9" fmla="*/ 64 h 69"/>
                <a:gd name="T10" fmla="*/ 40 w 81"/>
                <a:gd name="T11" fmla="*/ 69 h 69"/>
                <a:gd name="T12" fmla="*/ 74 w 81"/>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81" h="69">
                  <a:moveTo>
                    <a:pt x="74" y="63"/>
                  </a:moveTo>
                  <a:cubicBezTo>
                    <a:pt x="78" y="57"/>
                    <a:pt x="81" y="49"/>
                    <a:pt x="81" y="40"/>
                  </a:cubicBezTo>
                  <a:cubicBezTo>
                    <a:pt x="81" y="18"/>
                    <a:pt x="63" y="0"/>
                    <a:pt x="41" y="0"/>
                  </a:cubicBezTo>
                  <a:cubicBezTo>
                    <a:pt x="18" y="0"/>
                    <a:pt x="0" y="18"/>
                    <a:pt x="0" y="40"/>
                  </a:cubicBezTo>
                  <a:cubicBezTo>
                    <a:pt x="0" y="49"/>
                    <a:pt x="3" y="57"/>
                    <a:pt x="8" y="64"/>
                  </a:cubicBezTo>
                  <a:cubicBezTo>
                    <a:pt x="16" y="66"/>
                    <a:pt x="29" y="69"/>
                    <a:pt x="40" y="69"/>
                  </a:cubicBezTo>
                  <a:cubicBezTo>
                    <a:pt x="53" y="69"/>
                    <a:pt x="66" y="66"/>
                    <a:pt x="74" y="63"/>
                  </a:cubicBezTo>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33" name="Freeform 1188">
              <a:extLst>
                <a:ext uri="{FF2B5EF4-FFF2-40B4-BE49-F238E27FC236}">
                  <a16:creationId xmlns:a16="http://schemas.microsoft.com/office/drawing/2014/main" id="{4B907542-0500-4B3D-BBCF-86135860C222}"/>
                </a:ext>
              </a:extLst>
            </p:cNvPr>
            <p:cNvSpPr>
              <a:spLocks/>
            </p:cNvSpPr>
            <p:nvPr/>
          </p:nvSpPr>
          <p:spPr bwMode="auto">
            <a:xfrm>
              <a:off x="3124200" y="4649788"/>
              <a:ext cx="120650" cy="60325"/>
            </a:xfrm>
            <a:custGeom>
              <a:avLst/>
              <a:gdLst>
                <a:gd name="T0" fmla="*/ 0 w 77"/>
                <a:gd name="T1" fmla="*/ 0 h 39"/>
                <a:gd name="T2" fmla="*/ 0 w 77"/>
                <a:gd name="T3" fmla="*/ 31 h 39"/>
                <a:gd name="T4" fmla="*/ 38 w 77"/>
                <a:gd name="T5" fmla="*/ 39 h 39"/>
                <a:gd name="T6" fmla="*/ 77 w 77"/>
                <a:gd name="T7" fmla="*/ 31 h 39"/>
                <a:gd name="T8" fmla="*/ 77 w 77"/>
                <a:gd name="T9" fmla="*/ 0 h 39"/>
                <a:gd name="T10" fmla="*/ 38 w 77"/>
                <a:gd name="T11" fmla="*/ 8 h 39"/>
                <a:gd name="T12" fmla="*/ 0 w 77"/>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7" h="39">
                  <a:moveTo>
                    <a:pt x="0" y="0"/>
                  </a:moveTo>
                  <a:cubicBezTo>
                    <a:pt x="0" y="31"/>
                    <a:pt x="0" y="31"/>
                    <a:pt x="0" y="31"/>
                  </a:cubicBezTo>
                  <a:cubicBezTo>
                    <a:pt x="3" y="33"/>
                    <a:pt x="13" y="39"/>
                    <a:pt x="38" y="39"/>
                  </a:cubicBezTo>
                  <a:cubicBezTo>
                    <a:pt x="62" y="39"/>
                    <a:pt x="73" y="33"/>
                    <a:pt x="77" y="31"/>
                  </a:cubicBezTo>
                  <a:cubicBezTo>
                    <a:pt x="77" y="0"/>
                    <a:pt x="77" y="0"/>
                    <a:pt x="77" y="0"/>
                  </a:cubicBezTo>
                  <a:cubicBezTo>
                    <a:pt x="67" y="6"/>
                    <a:pt x="46" y="8"/>
                    <a:pt x="38" y="8"/>
                  </a:cubicBezTo>
                  <a:cubicBezTo>
                    <a:pt x="30" y="8"/>
                    <a:pt x="11" y="6"/>
                    <a:pt x="0" y="0"/>
                  </a:cubicBezTo>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34" name="Freeform 1189">
              <a:extLst>
                <a:ext uri="{FF2B5EF4-FFF2-40B4-BE49-F238E27FC236}">
                  <a16:creationId xmlns:a16="http://schemas.microsoft.com/office/drawing/2014/main" id="{58F75442-653E-4D80-BF86-780135935D98}"/>
                </a:ext>
              </a:extLst>
            </p:cNvPr>
            <p:cNvSpPr>
              <a:spLocks/>
            </p:cNvSpPr>
            <p:nvPr/>
          </p:nvSpPr>
          <p:spPr bwMode="auto">
            <a:xfrm>
              <a:off x="3073400" y="4710113"/>
              <a:ext cx="82550" cy="88900"/>
            </a:xfrm>
            <a:custGeom>
              <a:avLst/>
              <a:gdLst>
                <a:gd name="T0" fmla="*/ 0 w 53"/>
                <a:gd name="T1" fmla="*/ 42 h 57"/>
                <a:gd name="T2" fmla="*/ 24 w 53"/>
                <a:gd name="T3" fmla="*/ 57 h 57"/>
                <a:gd name="T4" fmla="*/ 53 w 53"/>
                <a:gd name="T5" fmla="*/ 9 h 57"/>
                <a:gd name="T6" fmla="*/ 25 w 53"/>
                <a:gd name="T7" fmla="*/ 0 h 57"/>
                <a:gd name="T8" fmla="*/ 0 w 53"/>
                <a:gd name="T9" fmla="*/ 42 h 57"/>
              </a:gdLst>
              <a:ahLst/>
              <a:cxnLst>
                <a:cxn ang="0">
                  <a:pos x="T0" y="T1"/>
                </a:cxn>
                <a:cxn ang="0">
                  <a:pos x="T2" y="T3"/>
                </a:cxn>
                <a:cxn ang="0">
                  <a:pos x="T4" y="T5"/>
                </a:cxn>
                <a:cxn ang="0">
                  <a:pos x="T6" y="T7"/>
                </a:cxn>
                <a:cxn ang="0">
                  <a:pos x="T8" y="T9"/>
                </a:cxn>
              </a:cxnLst>
              <a:rect l="0" t="0" r="r" b="b"/>
              <a:pathLst>
                <a:path w="53" h="57">
                  <a:moveTo>
                    <a:pt x="0" y="42"/>
                  </a:moveTo>
                  <a:cubicBezTo>
                    <a:pt x="24" y="57"/>
                    <a:pt x="24" y="57"/>
                    <a:pt x="24" y="57"/>
                  </a:cubicBezTo>
                  <a:cubicBezTo>
                    <a:pt x="53" y="9"/>
                    <a:pt x="53" y="9"/>
                    <a:pt x="53" y="9"/>
                  </a:cubicBezTo>
                  <a:cubicBezTo>
                    <a:pt x="36" y="7"/>
                    <a:pt x="29" y="2"/>
                    <a:pt x="25" y="0"/>
                  </a:cubicBezTo>
                  <a:lnTo>
                    <a:pt x="0" y="42"/>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35" name="Freeform 1190">
              <a:extLst>
                <a:ext uri="{FF2B5EF4-FFF2-40B4-BE49-F238E27FC236}">
                  <a16:creationId xmlns:a16="http://schemas.microsoft.com/office/drawing/2014/main" id="{9AF06B56-9711-487B-A940-651046A2C382}"/>
                </a:ext>
              </a:extLst>
            </p:cNvPr>
            <p:cNvSpPr>
              <a:spLocks/>
            </p:cNvSpPr>
            <p:nvPr/>
          </p:nvSpPr>
          <p:spPr bwMode="auto">
            <a:xfrm>
              <a:off x="3106738" y="4683125"/>
              <a:ext cx="217488" cy="171450"/>
            </a:xfrm>
            <a:custGeom>
              <a:avLst/>
              <a:gdLst>
                <a:gd name="T0" fmla="*/ 97 w 140"/>
                <a:gd name="T1" fmla="*/ 0 h 110"/>
                <a:gd name="T2" fmla="*/ 97 w 140"/>
                <a:gd name="T3" fmla="*/ 14 h 110"/>
                <a:gd name="T4" fmla="*/ 96 w 140"/>
                <a:gd name="T5" fmla="*/ 15 h 110"/>
                <a:gd name="T6" fmla="*/ 49 w 140"/>
                <a:gd name="T7" fmla="*/ 27 h 110"/>
                <a:gd name="T8" fmla="*/ 49 w 140"/>
                <a:gd name="T9" fmla="*/ 99 h 110"/>
                <a:gd name="T10" fmla="*/ 0 w 140"/>
                <a:gd name="T11" fmla="*/ 99 h 110"/>
                <a:gd name="T12" fmla="*/ 0 w 140"/>
                <a:gd name="T13" fmla="*/ 110 h 110"/>
                <a:gd name="T14" fmla="*/ 98 w 140"/>
                <a:gd name="T15" fmla="*/ 110 h 110"/>
                <a:gd name="T16" fmla="*/ 99 w 140"/>
                <a:gd name="T17" fmla="*/ 62 h 110"/>
                <a:gd name="T18" fmla="*/ 115 w 140"/>
                <a:gd name="T19" fmla="*/ 62 h 110"/>
                <a:gd name="T20" fmla="*/ 115 w 140"/>
                <a:gd name="T21" fmla="*/ 110 h 110"/>
                <a:gd name="T22" fmla="*/ 140 w 140"/>
                <a:gd name="T23" fmla="*/ 110 h 110"/>
                <a:gd name="T24" fmla="*/ 140 w 140"/>
                <a:gd name="T25" fmla="*/ 49 h 110"/>
                <a:gd name="T26" fmla="*/ 97 w 1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0" h="110">
                  <a:moveTo>
                    <a:pt x="97" y="0"/>
                  </a:moveTo>
                  <a:cubicBezTo>
                    <a:pt x="97" y="14"/>
                    <a:pt x="97" y="14"/>
                    <a:pt x="97" y="14"/>
                  </a:cubicBezTo>
                  <a:cubicBezTo>
                    <a:pt x="96" y="15"/>
                    <a:pt x="96" y="15"/>
                    <a:pt x="96" y="15"/>
                  </a:cubicBezTo>
                  <a:cubicBezTo>
                    <a:pt x="94" y="17"/>
                    <a:pt x="83" y="27"/>
                    <a:pt x="49" y="27"/>
                  </a:cubicBezTo>
                  <a:cubicBezTo>
                    <a:pt x="49" y="99"/>
                    <a:pt x="49" y="99"/>
                    <a:pt x="49" y="99"/>
                  </a:cubicBezTo>
                  <a:cubicBezTo>
                    <a:pt x="0" y="99"/>
                    <a:pt x="0" y="99"/>
                    <a:pt x="0" y="99"/>
                  </a:cubicBezTo>
                  <a:cubicBezTo>
                    <a:pt x="0" y="110"/>
                    <a:pt x="0" y="110"/>
                    <a:pt x="0" y="110"/>
                  </a:cubicBezTo>
                  <a:cubicBezTo>
                    <a:pt x="98" y="110"/>
                    <a:pt x="98" y="110"/>
                    <a:pt x="98" y="110"/>
                  </a:cubicBezTo>
                  <a:cubicBezTo>
                    <a:pt x="99" y="62"/>
                    <a:pt x="99" y="62"/>
                    <a:pt x="99" y="62"/>
                  </a:cubicBezTo>
                  <a:cubicBezTo>
                    <a:pt x="115" y="62"/>
                    <a:pt x="115" y="62"/>
                    <a:pt x="115" y="62"/>
                  </a:cubicBezTo>
                  <a:cubicBezTo>
                    <a:pt x="115" y="110"/>
                    <a:pt x="115" y="110"/>
                    <a:pt x="115" y="110"/>
                  </a:cubicBezTo>
                  <a:cubicBezTo>
                    <a:pt x="140" y="110"/>
                    <a:pt x="140" y="110"/>
                    <a:pt x="140" y="110"/>
                  </a:cubicBezTo>
                  <a:cubicBezTo>
                    <a:pt x="140" y="49"/>
                    <a:pt x="140" y="49"/>
                    <a:pt x="140" y="49"/>
                  </a:cubicBezTo>
                  <a:cubicBezTo>
                    <a:pt x="140" y="26"/>
                    <a:pt x="120" y="7"/>
                    <a:pt x="97" y="0"/>
                  </a:cubicBezTo>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grpSp>
      <p:grpSp>
        <p:nvGrpSpPr>
          <p:cNvPr id="46" name="Group 120">
            <a:extLst>
              <a:ext uri="{FF2B5EF4-FFF2-40B4-BE49-F238E27FC236}">
                <a16:creationId xmlns:a16="http://schemas.microsoft.com/office/drawing/2014/main" id="{E89833EA-614A-4CAB-AFE6-D0B6928748BF}"/>
              </a:ext>
            </a:extLst>
          </p:cNvPr>
          <p:cNvGrpSpPr/>
          <p:nvPr/>
        </p:nvGrpSpPr>
        <p:grpSpPr>
          <a:xfrm>
            <a:off x="634980" y="2966245"/>
            <a:ext cx="777939" cy="762106"/>
            <a:chOff x="1930401" y="4498976"/>
            <a:chExt cx="398463" cy="395288"/>
          </a:xfrm>
        </p:grpSpPr>
        <p:sp>
          <p:nvSpPr>
            <p:cNvPr id="47" name="Freeform 1175">
              <a:extLst>
                <a:ext uri="{FF2B5EF4-FFF2-40B4-BE49-F238E27FC236}">
                  <a16:creationId xmlns:a16="http://schemas.microsoft.com/office/drawing/2014/main" id="{C6D554B8-BB0F-4FEC-A2DD-83232732DB6E}"/>
                </a:ext>
              </a:extLst>
            </p:cNvPr>
            <p:cNvSpPr>
              <a:spLocks/>
            </p:cNvSpPr>
            <p:nvPr/>
          </p:nvSpPr>
          <p:spPr bwMode="auto">
            <a:xfrm>
              <a:off x="1930401" y="4498976"/>
              <a:ext cx="398463" cy="395288"/>
            </a:xfrm>
            <a:custGeom>
              <a:avLst/>
              <a:gdLst>
                <a:gd name="T0" fmla="*/ 256 w 256"/>
                <a:gd name="T1" fmla="*/ 233 h 255"/>
                <a:gd name="T2" fmla="*/ 234 w 256"/>
                <a:gd name="T3" fmla="*/ 255 h 255"/>
                <a:gd name="T4" fmla="*/ 22 w 256"/>
                <a:gd name="T5" fmla="*/ 255 h 255"/>
                <a:gd name="T6" fmla="*/ 0 w 256"/>
                <a:gd name="T7" fmla="*/ 233 h 255"/>
                <a:gd name="T8" fmla="*/ 0 w 256"/>
                <a:gd name="T9" fmla="*/ 21 h 255"/>
                <a:gd name="T10" fmla="*/ 22 w 256"/>
                <a:gd name="T11" fmla="*/ 0 h 255"/>
                <a:gd name="T12" fmla="*/ 234 w 256"/>
                <a:gd name="T13" fmla="*/ 0 h 255"/>
                <a:gd name="T14" fmla="*/ 256 w 256"/>
                <a:gd name="T15" fmla="*/ 21 h 255"/>
                <a:gd name="T16" fmla="*/ 256 w 256"/>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5">
                  <a:moveTo>
                    <a:pt x="256" y="233"/>
                  </a:moveTo>
                  <a:cubicBezTo>
                    <a:pt x="256" y="245"/>
                    <a:pt x="246" y="255"/>
                    <a:pt x="234" y="255"/>
                  </a:cubicBezTo>
                  <a:cubicBezTo>
                    <a:pt x="22" y="255"/>
                    <a:pt x="22" y="255"/>
                    <a:pt x="22" y="255"/>
                  </a:cubicBezTo>
                  <a:cubicBezTo>
                    <a:pt x="10" y="255"/>
                    <a:pt x="0" y="245"/>
                    <a:pt x="0" y="233"/>
                  </a:cubicBezTo>
                  <a:cubicBezTo>
                    <a:pt x="0" y="21"/>
                    <a:pt x="0" y="21"/>
                    <a:pt x="0" y="21"/>
                  </a:cubicBezTo>
                  <a:cubicBezTo>
                    <a:pt x="0" y="9"/>
                    <a:pt x="10" y="0"/>
                    <a:pt x="22" y="0"/>
                  </a:cubicBezTo>
                  <a:cubicBezTo>
                    <a:pt x="234" y="0"/>
                    <a:pt x="234" y="0"/>
                    <a:pt x="234" y="0"/>
                  </a:cubicBezTo>
                  <a:cubicBezTo>
                    <a:pt x="246" y="0"/>
                    <a:pt x="256" y="9"/>
                    <a:pt x="256" y="21"/>
                  </a:cubicBezTo>
                  <a:lnTo>
                    <a:pt x="256" y="233"/>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48" name="Freeform 1176">
              <a:extLst>
                <a:ext uri="{FF2B5EF4-FFF2-40B4-BE49-F238E27FC236}">
                  <a16:creationId xmlns:a16="http://schemas.microsoft.com/office/drawing/2014/main" id="{81CE52ED-3DBE-40B0-84A1-0F5ACA32015C}"/>
                </a:ext>
              </a:extLst>
            </p:cNvPr>
            <p:cNvSpPr>
              <a:spLocks noEditPoints="1"/>
            </p:cNvSpPr>
            <p:nvPr/>
          </p:nvSpPr>
          <p:spPr bwMode="auto">
            <a:xfrm>
              <a:off x="2182813" y="4749801"/>
              <a:ext cx="109538" cy="107950"/>
            </a:xfrm>
            <a:custGeom>
              <a:avLst/>
              <a:gdLst>
                <a:gd name="T0" fmla="*/ 62 w 70"/>
                <a:gd name="T1" fmla="*/ 38 h 69"/>
                <a:gd name="T2" fmla="*/ 29 w 70"/>
                <a:gd name="T3" fmla="*/ 6 h 69"/>
                <a:gd name="T4" fmla="*/ 7 w 70"/>
                <a:gd name="T5" fmla="*/ 6 h 69"/>
                <a:gd name="T6" fmla="*/ 6 w 70"/>
                <a:gd name="T7" fmla="*/ 29 h 69"/>
                <a:gd name="T8" fmla="*/ 39 w 70"/>
                <a:gd name="T9" fmla="*/ 61 h 69"/>
                <a:gd name="T10" fmla="*/ 63 w 70"/>
                <a:gd name="T11" fmla="*/ 62 h 69"/>
                <a:gd name="T12" fmla="*/ 62 w 70"/>
                <a:gd name="T13" fmla="*/ 38 h 69"/>
                <a:gd name="T14" fmla="*/ 57 w 70"/>
                <a:gd name="T15" fmla="*/ 42 h 69"/>
                <a:gd name="T16" fmla="*/ 62 w 70"/>
                <a:gd name="T17" fmla="*/ 51 h 69"/>
                <a:gd name="T18" fmla="*/ 59 w 70"/>
                <a:gd name="T19" fmla="*/ 58 h 69"/>
                <a:gd name="T20" fmla="*/ 51 w 70"/>
                <a:gd name="T21" fmla="*/ 61 h 69"/>
                <a:gd name="T22" fmla="*/ 42 w 70"/>
                <a:gd name="T23" fmla="*/ 57 h 69"/>
                <a:gd name="T24" fmla="*/ 27 w 70"/>
                <a:gd name="T25" fmla="*/ 42 h 69"/>
                <a:gd name="T26" fmla="*/ 42 w 70"/>
                <a:gd name="T27" fmla="*/ 27 h 69"/>
                <a:gd name="T28" fmla="*/ 57 w 70"/>
                <a:gd name="T29"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62" y="38"/>
                  </a:moveTo>
                  <a:cubicBezTo>
                    <a:pt x="29" y="6"/>
                    <a:pt x="29" y="6"/>
                    <a:pt x="29" y="6"/>
                  </a:cubicBezTo>
                  <a:cubicBezTo>
                    <a:pt x="24" y="0"/>
                    <a:pt x="13" y="0"/>
                    <a:pt x="7" y="6"/>
                  </a:cubicBezTo>
                  <a:cubicBezTo>
                    <a:pt x="0" y="13"/>
                    <a:pt x="1" y="23"/>
                    <a:pt x="6" y="29"/>
                  </a:cubicBezTo>
                  <a:cubicBezTo>
                    <a:pt x="39" y="61"/>
                    <a:pt x="39" y="61"/>
                    <a:pt x="39" y="61"/>
                  </a:cubicBezTo>
                  <a:cubicBezTo>
                    <a:pt x="46" y="69"/>
                    <a:pt x="57" y="69"/>
                    <a:pt x="63" y="62"/>
                  </a:cubicBezTo>
                  <a:cubicBezTo>
                    <a:pt x="70" y="56"/>
                    <a:pt x="69" y="46"/>
                    <a:pt x="62" y="38"/>
                  </a:cubicBezTo>
                  <a:moveTo>
                    <a:pt x="57" y="42"/>
                  </a:moveTo>
                  <a:cubicBezTo>
                    <a:pt x="61" y="45"/>
                    <a:pt x="62" y="48"/>
                    <a:pt x="62" y="51"/>
                  </a:cubicBezTo>
                  <a:cubicBezTo>
                    <a:pt x="62" y="54"/>
                    <a:pt x="61" y="56"/>
                    <a:pt x="59" y="58"/>
                  </a:cubicBezTo>
                  <a:cubicBezTo>
                    <a:pt x="57" y="60"/>
                    <a:pt x="54" y="61"/>
                    <a:pt x="51" y="61"/>
                  </a:cubicBezTo>
                  <a:cubicBezTo>
                    <a:pt x="49" y="61"/>
                    <a:pt x="46" y="60"/>
                    <a:pt x="42" y="57"/>
                  </a:cubicBezTo>
                  <a:cubicBezTo>
                    <a:pt x="27" y="42"/>
                    <a:pt x="27" y="42"/>
                    <a:pt x="27" y="42"/>
                  </a:cubicBezTo>
                  <a:cubicBezTo>
                    <a:pt x="42" y="27"/>
                    <a:pt x="42" y="27"/>
                    <a:pt x="42" y="27"/>
                  </a:cubicBezTo>
                  <a:lnTo>
                    <a:pt x="57" y="42"/>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49" name="Freeform 1177">
              <a:extLst>
                <a:ext uri="{FF2B5EF4-FFF2-40B4-BE49-F238E27FC236}">
                  <a16:creationId xmlns:a16="http://schemas.microsoft.com/office/drawing/2014/main" id="{AC51B68D-B535-4748-91CC-3D667A064BD6}"/>
                </a:ext>
              </a:extLst>
            </p:cNvPr>
            <p:cNvSpPr>
              <a:spLocks/>
            </p:cNvSpPr>
            <p:nvPr/>
          </p:nvSpPr>
          <p:spPr bwMode="auto">
            <a:xfrm>
              <a:off x="1998663" y="4537076"/>
              <a:ext cx="139700" cy="87313"/>
            </a:xfrm>
            <a:custGeom>
              <a:avLst/>
              <a:gdLst>
                <a:gd name="T0" fmla="*/ 90 w 90"/>
                <a:gd name="T1" fmla="*/ 47 h 56"/>
                <a:gd name="T2" fmla="*/ 81 w 90"/>
                <a:gd name="T3" fmla="*/ 56 h 56"/>
                <a:gd name="T4" fmla="*/ 8 w 90"/>
                <a:gd name="T5" fmla="*/ 56 h 56"/>
                <a:gd name="T6" fmla="*/ 0 w 90"/>
                <a:gd name="T7" fmla="*/ 47 h 56"/>
                <a:gd name="T8" fmla="*/ 0 w 90"/>
                <a:gd name="T9" fmla="*/ 9 h 56"/>
                <a:gd name="T10" fmla="*/ 8 w 90"/>
                <a:gd name="T11" fmla="*/ 0 h 56"/>
                <a:gd name="T12" fmla="*/ 81 w 90"/>
                <a:gd name="T13" fmla="*/ 0 h 56"/>
                <a:gd name="T14" fmla="*/ 90 w 90"/>
                <a:gd name="T15" fmla="*/ 9 h 56"/>
                <a:gd name="T16" fmla="*/ 90 w 90"/>
                <a:gd name="T17"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56">
                  <a:moveTo>
                    <a:pt x="90" y="47"/>
                  </a:moveTo>
                  <a:cubicBezTo>
                    <a:pt x="90" y="52"/>
                    <a:pt x="86" y="56"/>
                    <a:pt x="81" y="56"/>
                  </a:cubicBezTo>
                  <a:cubicBezTo>
                    <a:pt x="8" y="56"/>
                    <a:pt x="8" y="56"/>
                    <a:pt x="8" y="56"/>
                  </a:cubicBezTo>
                  <a:cubicBezTo>
                    <a:pt x="4" y="56"/>
                    <a:pt x="0" y="52"/>
                    <a:pt x="0" y="47"/>
                  </a:cubicBezTo>
                  <a:cubicBezTo>
                    <a:pt x="0" y="9"/>
                    <a:pt x="0" y="9"/>
                    <a:pt x="0" y="9"/>
                  </a:cubicBezTo>
                  <a:cubicBezTo>
                    <a:pt x="0" y="4"/>
                    <a:pt x="4" y="0"/>
                    <a:pt x="8" y="0"/>
                  </a:cubicBezTo>
                  <a:cubicBezTo>
                    <a:pt x="81" y="0"/>
                    <a:pt x="81" y="0"/>
                    <a:pt x="81" y="0"/>
                  </a:cubicBezTo>
                  <a:cubicBezTo>
                    <a:pt x="86" y="0"/>
                    <a:pt x="90" y="4"/>
                    <a:pt x="90" y="9"/>
                  </a:cubicBezTo>
                  <a:lnTo>
                    <a:pt x="90" y="47"/>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0" name="Freeform 1178">
              <a:extLst>
                <a:ext uri="{FF2B5EF4-FFF2-40B4-BE49-F238E27FC236}">
                  <a16:creationId xmlns:a16="http://schemas.microsoft.com/office/drawing/2014/main" id="{F3EDD64D-F4A2-41FD-8A4C-CFC95363E750}"/>
                </a:ext>
              </a:extLst>
            </p:cNvPr>
            <p:cNvSpPr>
              <a:spLocks noEditPoints="1"/>
            </p:cNvSpPr>
            <p:nvPr/>
          </p:nvSpPr>
          <p:spPr bwMode="auto">
            <a:xfrm>
              <a:off x="1971676" y="4638676"/>
              <a:ext cx="192088" cy="215900"/>
            </a:xfrm>
            <a:custGeom>
              <a:avLst/>
              <a:gdLst>
                <a:gd name="T0" fmla="*/ 113 w 124"/>
                <a:gd name="T1" fmla="*/ 139 h 139"/>
                <a:gd name="T2" fmla="*/ 11 w 124"/>
                <a:gd name="T3" fmla="*/ 139 h 139"/>
                <a:gd name="T4" fmla="*/ 0 w 124"/>
                <a:gd name="T5" fmla="*/ 128 h 139"/>
                <a:gd name="T6" fmla="*/ 0 w 124"/>
                <a:gd name="T7" fmla="*/ 12 h 139"/>
                <a:gd name="T8" fmla="*/ 11 w 124"/>
                <a:gd name="T9" fmla="*/ 0 h 139"/>
                <a:gd name="T10" fmla="*/ 113 w 124"/>
                <a:gd name="T11" fmla="*/ 0 h 139"/>
                <a:gd name="T12" fmla="*/ 124 w 124"/>
                <a:gd name="T13" fmla="*/ 12 h 139"/>
                <a:gd name="T14" fmla="*/ 124 w 124"/>
                <a:gd name="T15" fmla="*/ 128 h 139"/>
                <a:gd name="T16" fmla="*/ 113 w 124"/>
                <a:gd name="T17" fmla="*/ 139 h 139"/>
                <a:gd name="T18" fmla="*/ 11 w 124"/>
                <a:gd name="T19" fmla="*/ 8 h 139"/>
                <a:gd name="T20" fmla="*/ 7 w 124"/>
                <a:gd name="T21" fmla="*/ 12 h 139"/>
                <a:gd name="T22" fmla="*/ 7 w 124"/>
                <a:gd name="T23" fmla="*/ 128 h 139"/>
                <a:gd name="T24" fmla="*/ 11 w 124"/>
                <a:gd name="T25" fmla="*/ 131 h 139"/>
                <a:gd name="T26" fmla="*/ 113 w 124"/>
                <a:gd name="T27" fmla="*/ 131 h 139"/>
                <a:gd name="T28" fmla="*/ 116 w 124"/>
                <a:gd name="T29" fmla="*/ 128 h 139"/>
                <a:gd name="T30" fmla="*/ 116 w 124"/>
                <a:gd name="T31" fmla="*/ 12 h 139"/>
                <a:gd name="T32" fmla="*/ 113 w 124"/>
                <a:gd name="T33" fmla="*/ 8 h 139"/>
                <a:gd name="T34" fmla="*/ 11 w 124"/>
                <a:gd name="T35" fmla="*/ 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139">
                  <a:moveTo>
                    <a:pt x="113" y="139"/>
                  </a:moveTo>
                  <a:cubicBezTo>
                    <a:pt x="11" y="139"/>
                    <a:pt x="11" y="139"/>
                    <a:pt x="11" y="139"/>
                  </a:cubicBezTo>
                  <a:cubicBezTo>
                    <a:pt x="5" y="139"/>
                    <a:pt x="0" y="134"/>
                    <a:pt x="0" y="128"/>
                  </a:cubicBezTo>
                  <a:cubicBezTo>
                    <a:pt x="0" y="12"/>
                    <a:pt x="0" y="12"/>
                    <a:pt x="0" y="12"/>
                  </a:cubicBezTo>
                  <a:cubicBezTo>
                    <a:pt x="0" y="5"/>
                    <a:pt x="5" y="0"/>
                    <a:pt x="11" y="0"/>
                  </a:cubicBezTo>
                  <a:cubicBezTo>
                    <a:pt x="113" y="0"/>
                    <a:pt x="113" y="0"/>
                    <a:pt x="113" y="0"/>
                  </a:cubicBezTo>
                  <a:cubicBezTo>
                    <a:pt x="119" y="0"/>
                    <a:pt x="124" y="5"/>
                    <a:pt x="124" y="12"/>
                  </a:cubicBezTo>
                  <a:cubicBezTo>
                    <a:pt x="124" y="128"/>
                    <a:pt x="124" y="128"/>
                    <a:pt x="124" y="128"/>
                  </a:cubicBezTo>
                  <a:cubicBezTo>
                    <a:pt x="124" y="134"/>
                    <a:pt x="119" y="139"/>
                    <a:pt x="113" y="139"/>
                  </a:cubicBezTo>
                  <a:moveTo>
                    <a:pt x="11" y="8"/>
                  </a:moveTo>
                  <a:cubicBezTo>
                    <a:pt x="9" y="8"/>
                    <a:pt x="7" y="9"/>
                    <a:pt x="7" y="12"/>
                  </a:cubicBezTo>
                  <a:cubicBezTo>
                    <a:pt x="7" y="128"/>
                    <a:pt x="7" y="128"/>
                    <a:pt x="7" y="128"/>
                  </a:cubicBezTo>
                  <a:cubicBezTo>
                    <a:pt x="7" y="130"/>
                    <a:pt x="9" y="131"/>
                    <a:pt x="11" y="131"/>
                  </a:cubicBezTo>
                  <a:cubicBezTo>
                    <a:pt x="113" y="131"/>
                    <a:pt x="113" y="131"/>
                    <a:pt x="113" y="131"/>
                  </a:cubicBezTo>
                  <a:cubicBezTo>
                    <a:pt x="115" y="131"/>
                    <a:pt x="116" y="130"/>
                    <a:pt x="116" y="128"/>
                  </a:cubicBezTo>
                  <a:cubicBezTo>
                    <a:pt x="116" y="12"/>
                    <a:pt x="116" y="12"/>
                    <a:pt x="116" y="12"/>
                  </a:cubicBezTo>
                  <a:cubicBezTo>
                    <a:pt x="116" y="9"/>
                    <a:pt x="115" y="8"/>
                    <a:pt x="113" y="8"/>
                  </a:cubicBezTo>
                  <a:lnTo>
                    <a:pt x="11" y="8"/>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1" name="Freeform 1179">
              <a:extLst>
                <a:ext uri="{FF2B5EF4-FFF2-40B4-BE49-F238E27FC236}">
                  <a16:creationId xmlns:a16="http://schemas.microsoft.com/office/drawing/2014/main" id="{F3536AC2-AA42-489E-9BB4-2379380055B5}"/>
                </a:ext>
              </a:extLst>
            </p:cNvPr>
            <p:cNvSpPr>
              <a:spLocks noEditPoints="1"/>
            </p:cNvSpPr>
            <p:nvPr/>
          </p:nvSpPr>
          <p:spPr bwMode="auto">
            <a:xfrm>
              <a:off x="1997076" y="4722813"/>
              <a:ext cx="106363" cy="106363"/>
            </a:xfrm>
            <a:custGeom>
              <a:avLst/>
              <a:gdLst>
                <a:gd name="T0" fmla="*/ 62 w 69"/>
                <a:gd name="T1" fmla="*/ 39 h 69"/>
                <a:gd name="T2" fmla="*/ 29 w 69"/>
                <a:gd name="T3" fmla="*/ 6 h 69"/>
                <a:gd name="T4" fmla="*/ 7 w 69"/>
                <a:gd name="T5" fmla="*/ 7 h 69"/>
                <a:gd name="T6" fmla="*/ 6 w 69"/>
                <a:gd name="T7" fmla="*/ 29 h 69"/>
                <a:gd name="T8" fmla="*/ 39 w 69"/>
                <a:gd name="T9" fmla="*/ 62 h 69"/>
                <a:gd name="T10" fmla="*/ 63 w 69"/>
                <a:gd name="T11" fmla="*/ 63 h 69"/>
                <a:gd name="T12" fmla="*/ 62 w 69"/>
                <a:gd name="T13" fmla="*/ 39 h 69"/>
                <a:gd name="T14" fmla="*/ 57 w 69"/>
                <a:gd name="T15" fmla="*/ 42 h 69"/>
                <a:gd name="T16" fmla="*/ 62 w 69"/>
                <a:gd name="T17" fmla="*/ 51 h 69"/>
                <a:gd name="T18" fmla="*/ 59 w 69"/>
                <a:gd name="T19" fmla="*/ 59 h 69"/>
                <a:gd name="T20" fmla="*/ 51 w 69"/>
                <a:gd name="T21" fmla="*/ 62 h 69"/>
                <a:gd name="T22" fmla="*/ 42 w 69"/>
                <a:gd name="T23" fmla="*/ 57 h 69"/>
                <a:gd name="T24" fmla="*/ 27 w 69"/>
                <a:gd name="T25" fmla="*/ 42 h 69"/>
                <a:gd name="T26" fmla="*/ 42 w 69"/>
                <a:gd name="T27" fmla="*/ 27 h 69"/>
                <a:gd name="T28" fmla="*/ 57 w 69"/>
                <a:gd name="T29"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9">
                  <a:moveTo>
                    <a:pt x="62" y="39"/>
                  </a:moveTo>
                  <a:cubicBezTo>
                    <a:pt x="29" y="6"/>
                    <a:pt x="29" y="6"/>
                    <a:pt x="29" y="6"/>
                  </a:cubicBezTo>
                  <a:cubicBezTo>
                    <a:pt x="24" y="1"/>
                    <a:pt x="13" y="0"/>
                    <a:pt x="7" y="7"/>
                  </a:cubicBezTo>
                  <a:cubicBezTo>
                    <a:pt x="0" y="13"/>
                    <a:pt x="1" y="24"/>
                    <a:pt x="6" y="29"/>
                  </a:cubicBezTo>
                  <a:cubicBezTo>
                    <a:pt x="39" y="62"/>
                    <a:pt x="39" y="62"/>
                    <a:pt x="39" y="62"/>
                  </a:cubicBezTo>
                  <a:cubicBezTo>
                    <a:pt x="46" y="69"/>
                    <a:pt x="56" y="69"/>
                    <a:pt x="63" y="63"/>
                  </a:cubicBezTo>
                  <a:cubicBezTo>
                    <a:pt x="69" y="56"/>
                    <a:pt x="69" y="46"/>
                    <a:pt x="62" y="39"/>
                  </a:cubicBezTo>
                  <a:moveTo>
                    <a:pt x="57" y="42"/>
                  </a:moveTo>
                  <a:cubicBezTo>
                    <a:pt x="61" y="46"/>
                    <a:pt x="62" y="48"/>
                    <a:pt x="62" y="51"/>
                  </a:cubicBezTo>
                  <a:cubicBezTo>
                    <a:pt x="62" y="54"/>
                    <a:pt x="61" y="57"/>
                    <a:pt x="59" y="59"/>
                  </a:cubicBezTo>
                  <a:cubicBezTo>
                    <a:pt x="57" y="61"/>
                    <a:pt x="54" y="62"/>
                    <a:pt x="51" y="62"/>
                  </a:cubicBezTo>
                  <a:cubicBezTo>
                    <a:pt x="48" y="62"/>
                    <a:pt x="46" y="61"/>
                    <a:pt x="42" y="57"/>
                  </a:cubicBezTo>
                  <a:cubicBezTo>
                    <a:pt x="27" y="42"/>
                    <a:pt x="27" y="42"/>
                    <a:pt x="27" y="42"/>
                  </a:cubicBezTo>
                  <a:cubicBezTo>
                    <a:pt x="42" y="27"/>
                    <a:pt x="42" y="27"/>
                    <a:pt x="42" y="27"/>
                  </a:cubicBezTo>
                  <a:lnTo>
                    <a:pt x="57" y="42"/>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53" name="Freeform 1180">
              <a:extLst>
                <a:ext uri="{FF2B5EF4-FFF2-40B4-BE49-F238E27FC236}">
                  <a16:creationId xmlns:a16="http://schemas.microsoft.com/office/drawing/2014/main" id="{61FCC3FC-EEB1-4D6D-878D-94E33FA34E32}"/>
                </a:ext>
              </a:extLst>
            </p:cNvPr>
            <p:cNvSpPr>
              <a:spLocks noEditPoints="1"/>
            </p:cNvSpPr>
            <p:nvPr/>
          </p:nvSpPr>
          <p:spPr bwMode="auto">
            <a:xfrm>
              <a:off x="2030413" y="4662488"/>
              <a:ext cx="109538" cy="107950"/>
            </a:xfrm>
            <a:custGeom>
              <a:avLst/>
              <a:gdLst>
                <a:gd name="T0" fmla="*/ 62 w 70"/>
                <a:gd name="T1" fmla="*/ 38 h 69"/>
                <a:gd name="T2" fmla="*/ 29 w 70"/>
                <a:gd name="T3" fmla="*/ 6 h 69"/>
                <a:gd name="T4" fmla="*/ 7 w 70"/>
                <a:gd name="T5" fmla="*/ 6 h 69"/>
                <a:gd name="T6" fmla="*/ 6 w 70"/>
                <a:gd name="T7" fmla="*/ 29 h 69"/>
                <a:gd name="T8" fmla="*/ 39 w 70"/>
                <a:gd name="T9" fmla="*/ 61 h 69"/>
                <a:gd name="T10" fmla="*/ 63 w 70"/>
                <a:gd name="T11" fmla="*/ 62 h 69"/>
                <a:gd name="T12" fmla="*/ 62 w 70"/>
                <a:gd name="T13" fmla="*/ 38 h 69"/>
                <a:gd name="T14" fmla="*/ 57 w 70"/>
                <a:gd name="T15" fmla="*/ 42 h 69"/>
                <a:gd name="T16" fmla="*/ 62 w 70"/>
                <a:gd name="T17" fmla="*/ 51 h 69"/>
                <a:gd name="T18" fmla="*/ 59 w 70"/>
                <a:gd name="T19" fmla="*/ 58 h 69"/>
                <a:gd name="T20" fmla="*/ 51 w 70"/>
                <a:gd name="T21" fmla="*/ 61 h 69"/>
                <a:gd name="T22" fmla="*/ 42 w 70"/>
                <a:gd name="T23" fmla="*/ 57 h 69"/>
                <a:gd name="T24" fmla="*/ 27 w 70"/>
                <a:gd name="T25" fmla="*/ 42 h 69"/>
                <a:gd name="T26" fmla="*/ 42 w 70"/>
                <a:gd name="T27" fmla="*/ 27 h 69"/>
                <a:gd name="T28" fmla="*/ 57 w 70"/>
                <a:gd name="T29"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62" y="38"/>
                  </a:moveTo>
                  <a:cubicBezTo>
                    <a:pt x="29" y="6"/>
                    <a:pt x="29" y="6"/>
                    <a:pt x="29" y="6"/>
                  </a:cubicBezTo>
                  <a:cubicBezTo>
                    <a:pt x="24" y="0"/>
                    <a:pt x="13" y="0"/>
                    <a:pt x="7" y="6"/>
                  </a:cubicBezTo>
                  <a:cubicBezTo>
                    <a:pt x="0" y="13"/>
                    <a:pt x="1" y="23"/>
                    <a:pt x="6" y="29"/>
                  </a:cubicBezTo>
                  <a:cubicBezTo>
                    <a:pt x="39" y="61"/>
                    <a:pt x="39" y="61"/>
                    <a:pt x="39" y="61"/>
                  </a:cubicBezTo>
                  <a:cubicBezTo>
                    <a:pt x="46" y="69"/>
                    <a:pt x="57" y="69"/>
                    <a:pt x="63" y="62"/>
                  </a:cubicBezTo>
                  <a:cubicBezTo>
                    <a:pt x="70" y="56"/>
                    <a:pt x="69" y="46"/>
                    <a:pt x="62" y="38"/>
                  </a:cubicBezTo>
                  <a:moveTo>
                    <a:pt x="57" y="42"/>
                  </a:moveTo>
                  <a:cubicBezTo>
                    <a:pt x="61" y="45"/>
                    <a:pt x="62" y="48"/>
                    <a:pt x="62" y="51"/>
                  </a:cubicBezTo>
                  <a:cubicBezTo>
                    <a:pt x="62" y="54"/>
                    <a:pt x="61" y="56"/>
                    <a:pt x="59" y="58"/>
                  </a:cubicBezTo>
                  <a:cubicBezTo>
                    <a:pt x="57" y="60"/>
                    <a:pt x="54" y="61"/>
                    <a:pt x="51" y="61"/>
                  </a:cubicBezTo>
                  <a:cubicBezTo>
                    <a:pt x="49" y="61"/>
                    <a:pt x="46" y="60"/>
                    <a:pt x="42" y="57"/>
                  </a:cubicBezTo>
                  <a:cubicBezTo>
                    <a:pt x="27" y="42"/>
                    <a:pt x="27" y="42"/>
                    <a:pt x="27" y="42"/>
                  </a:cubicBezTo>
                  <a:cubicBezTo>
                    <a:pt x="42" y="27"/>
                    <a:pt x="42" y="27"/>
                    <a:pt x="42" y="27"/>
                  </a:cubicBezTo>
                  <a:lnTo>
                    <a:pt x="57" y="42"/>
                  </a:lnTo>
                  <a:close/>
                </a:path>
              </a:pathLst>
            </a:custGeom>
            <a:solidFill>
              <a:srgbClr val="009F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grpSp>
      <p:sp>
        <p:nvSpPr>
          <p:cNvPr id="3" name="文本框 2">
            <a:extLst>
              <a:ext uri="{FF2B5EF4-FFF2-40B4-BE49-F238E27FC236}">
                <a16:creationId xmlns:a16="http://schemas.microsoft.com/office/drawing/2014/main" id="{CAAC4749-4A72-46CD-8FE2-DCCB6D62E666}"/>
              </a:ext>
            </a:extLst>
          </p:cNvPr>
          <p:cNvSpPr txBox="1"/>
          <p:nvPr/>
        </p:nvSpPr>
        <p:spPr bwMode="gray">
          <a:xfrm>
            <a:off x="9666414" y="2452038"/>
            <a:ext cx="1947543" cy="863650"/>
          </a:xfrm>
          <a:prstGeom prst="rect">
            <a:avLst/>
          </a:prstGeom>
          <a:solidFill>
            <a:srgbClr val="CCEAFF"/>
          </a:solidFill>
        </p:spPr>
        <p:txBody>
          <a:bodyPr wrap="square" lIns="45720" tIns="45720" rIns="45720" bIns="45720" rtlCol="0" anchor="ctr" anchorCtr="0">
            <a:noAutofit/>
          </a:bodyPr>
          <a:lstStyle/>
          <a:p>
            <a:pPr algn="ctr">
              <a:lnSpc>
                <a:spcPct val="90000"/>
              </a:lnSpc>
              <a:spcBef>
                <a:spcPts val="1000"/>
              </a:spcBef>
            </a:pPr>
            <a:r>
              <a:rPr lang="zh-CN" altLang="en-US" sz="2400" b="1" dirty="0">
                <a:solidFill>
                  <a:srgbClr val="C00000"/>
                </a:solidFill>
                <a:latin typeface="微软雅黑" panose="020B0503020204020204" pitchFamily="34" charset="-122"/>
                <a:ea typeface="微软雅黑" panose="020B0503020204020204" pitchFamily="34" charset="-122"/>
              </a:rPr>
              <a:t>疗效显著</a:t>
            </a:r>
          </a:p>
        </p:txBody>
      </p:sp>
      <p:sp>
        <p:nvSpPr>
          <p:cNvPr id="45" name="文本框 44">
            <a:extLst>
              <a:ext uri="{FF2B5EF4-FFF2-40B4-BE49-F238E27FC236}">
                <a16:creationId xmlns:a16="http://schemas.microsoft.com/office/drawing/2014/main" id="{6B736EEF-B123-4332-83F8-07F6E2869807}"/>
              </a:ext>
            </a:extLst>
          </p:cNvPr>
          <p:cNvSpPr txBox="1"/>
          <p:nvPr/>
        </p:nvSpPr>
        <p:spPr bwMode="gray">
          <a:xfrm>
            <a:off x="9666415" y="4954300"/>
            <a:ext cx="1947543" cy="863650"/>
          </a:xfrm>
          <a:prstGeom prst="rect">
            <a:avLst/>
          </a:prstGeom>
          <a:solidFill>
            <a:srgbClr val="CCEAFF"/>
          </a:solidFill>
        </p:spPr>
        <p:txBody>
          <a:bodyPr wrap="square" lIns="45720" tIns="45720" rIns="45720" bIns="45720" rtlCol="0" anchor="ctr" anchorCtr="0">
            <a:noAutofit/>
          </a:bodyPr>
          <a:lstStyle/>
          <a:p>
            <a:pPr algn="ctr">
              <a:lnSpc>
                <a:spcPct val="90000"/>
              </a:lnSpc>
              <a:spcBef>
                <a:spcPts val="1000"/>
              </a:spcBef>
            </a:pPr>
            <a:r>
              <a:rPr lang="zh-CN" altLang="en-US" sz="2400" b="1" dirty="0">
                <a:solidFill>
                  <a:srgbClr val="C00000"/>
                </a:solidFill>
                <a:latin typeface="微软雅黑" panose="020B0503020204020204" pitchFamily="34" charset="-122"/>
                <a:ea typeface="微软雅黑" panose="020B0503020204020204" pitchFamily="34" charset="-122"/>
              </a:rPr>
              <a:t>提升依从性</a:t>
            </a:r>
          </a:p>
        </p:txBody>
      </p:sp>
      <p:sp>
        <p:nvSpPr>
          <p:cNvPr id="38" name="文本框 37">
            <a:extLst>
              <a:ext uri="{FF2B5EF4-FFF2-40B4-BE49-F238E27FC236}">
                <a16:creationId xmlns:a16="http://schemas.microsoft.com/office/drawing/2014/main" id="{6BDC0762-A458-4B24-B7BA-654B69DBCF7D}"/>
              </a:ext>
            </a:extLst>
          </p:cNvPr>
          <p:cNvSpPr txBox="1"/>
          <p:nvPr/>
        </p:nvSpPr>
        <p:spPr bwMode="gray">
          <a:xfrm>
            <a:off x="9646985" y="3553892"/>
            <a:ext cx="1947543" cy="863650"/>
          </a:xfrm>
          <a:prstGeom prst="rect">
            <a:avLst/>
          </a:prstGeom>
          <a:solidFill>
            <a:srgbClr val="CCEAFF"/>
          </a:solidFill>
        </p:spPr>
        <p:txBody>
          <a:bodyPr wrap="square" lIns="45720" tIns="45720" rIns="45720" bIns="45720" rtlCol="0" anchor="ctr" anchorCtr="0">
            <a:noAutofit/>
          </a:bodyPr>
          <a:lstStyle/>
          <a:p>
            <a:pPr algn="ctr">
              <a:lnSpc>
                <a:spcPct val="90000"/>
              </a:lnSpc>
              <a:spcBef>
                <a:spcPts val="1000"/>
              </a:spcBef>
            </a:pPr>
            <a:r>
              <a:rPr lang="zh-CN" altLang="en-US" sz="2400" b="1" dirty="0">
                <a:solidFill>
                  <a:srgbClr val="C00000"/>
                </a:solidFill>
                <a:latin typeface="微软雅黑" panose="020B0503020204020204" pitchFamily="34" charset="-122"/>
                <a:ea typeface="微软雅黑" panose="020B0503020204020204" pitchFamily="34" charset="-122"/>
              </a:rPr>
              <a:t>降低安全风险</a:t>
            </a:r>
          </a:p>
        </p:txBody>
      </p:sp>
      <p:sp>
        <p:nvSpPr>
          <p:cNvPr id="39" name="流程图: 接点 38">
            <a:extLst>
              <a:ext uri="{FF2B5EF4-FFF2-40B4-BE49-F238E27FC236}">
                <a16:creationId xmlns:a16="http://schemas.microsoft.com/office/drawing/2014/main" id="{CF3E3712-BB6F-4F9D-8FA1-2DB6D1053CF8}"/>
              </a:ext>
            </a:extLst>
          </p:cNvPr>
          <p:cNvSpPr/>
          <p:nvPr/>
        </p:nvSpPr>
        <p:spPr bwMode="gray">
          <a:xfrm>
            <a:off x="1232862" y="2505688"/>
            <a:ext cx="465489" cy="458418"/>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2400" b="1" dirty="0">
                <a:solidFill>
                  <a:schemeClr val="accent2"/>
                </a:solidFill>
                <a:latin typeface="微软雅黑" panose="020B0503020204020204" pitchFamily="34" charset="-122"/>
                <a:ea typeface="微软雅黑" panose="020B0503020204020204" pitchFamily="34" charset="-122"/>
              </a:rPr>
              <a:t>1</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40" name="流程图: 接点 39">
            <a:extLst>
              <a:ext uri="{FF2B5EF4-FFF2-40B4-BE49-F238E27FC236}">
                <a16:creationId xmlns:a16="http://schemas.microsoft.com/office/drawing/2014/main" id="{F555AC7F-E1F1-497F-950D-F7F26F4F1F1B}"/>
              </a:ext>
            </a:extLst>
          </p:cNvPr>
          <p:cNvSpPr/>
          <p:nvPr/>
        </p:nvSpPr>
        <p:spPr bwMode="gray">
          <a:xfrm>
            <a:off x="1232862" y="4621527"/>
            <a:ext cx="465489" cy="458418"/>
          </a:xfrm>
          <a:prstGeom prst="flowChartConnector">
            <a:avLst/>
          </a:prstGeom>
          <a:solidFill>
            <a:schemeClr val="bg1"/>
          </a:solidFill>
          <a:ln w="9525" cap="flat" cmpd="sng" algn="ctr">
            <a:solidFill>
              <a:srgbClr val="0096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2400" b="1" dirty="0">
                <a:solidFill>
                  <a:schemeClr val="accent2"/>
                </a:solidFill>
                <a:latin typeface="微软雅黑" panose="020B0503020204020204" pitchFamily="34" charset="-122"/>
                <a:ea typeface="微软雅黑" panose="020B0503020204020204" pitchFamily="34" charset="-122"/>
              </a:rPr>
              <a:t>2</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8" name="箭头: 右 7">
            <a:extLst>
              <a:ext uri="{FF2B5EF4-FFF2-40B4-BE49-F238E27FC236}">
                <a16:creationId xmlns:a16="http://schemas.microsoft.com/office/drawing/2014/main" id="{81B03D25-6C88-47A6-99EA-5F379A7608BC}"/>
              </a:ext>
            </a:extLst>
          </p:cNvPr>
          <p:cNvSpPr/>
          <p:nvPr/>
        </p:nvSpPr>
        <p:spPr bwMode="gray">
          <a:xfrm>
            <a:off x="9188919" y="2761127"/>
            <a:ext cx="455559" cy="366120"/>
          </a:xfrm>
          <a:prstGeom prst="rightArrow">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41" name="箭头: 右 40">
            <a:extLst>
              <a:ext uri="{FF2B5EF4-FFF2-40B4-BE49-F238E27FC236}">
                <a16:creationId xmlns:a16="http://schemas.microsoft.com/office/drawing/2014/main" id="{68957EA8-4591-42D9-A53C-C75B7078F2F2}"/>
              </a:ext>
            </a:extLst>
          </p:cNvPr>
          <p:cNvSpPr/>
          <p:nvPr/>
        </p:nvSpPr>
        <p:spPr bwMode="gray">
          <a:xfrm>
            <a:off x="9188918" y="3756789"/>
            <a:ext cx="455559" cy="366120"/>
          </a:xfrm>
          <a:prstGeom prst="rightArrow">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42" name="箭头: 右 41">
            <a:extLst>
              <a:ext uri="{FF2B5EF4-FFF2-40B4-BE49-F238E27FC236}">
                <a16:creationId xmlns:a16="http://schemas.microsoft.com/office/drawing/2014/main" id="{61FB0D39-4B05-4DB7-B450-8E6B78E7F1EC}"/>
              </a:ext>
            </a:extLst>
          </p:cNvPr>
          <p:cNvSpPr/>
          <p:nvPr/>
        </p:nvSpPr>
        <p:spPr bwMode="gray">
          <a:xfrm>
            <a:off x="9210856" y="5205882"/>
            <a:ext cx="455559" cy="366120"/>
          </a:xfrm>
          <a:prstGeom prst="rightArrow">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Tree>
    <p:extLst>
      <p:ext uri="{BB962C8B-B14F-4D97-AF65-F5344CB8AC3E}">
        <p14:creationId xmlns:p14="http://schemas.microsoft.com/office/powerpoint/2010/main" val="48578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文本框 86">
            <a:extLst>
              <a:ext uri="{FF2B5EF4-FFF2-40B4-BE49-F238E27FC236}">
                <a16:creationId xmlns:a16="http://schemas.microsoft.com/office/drawing/2014/main" id="{9A7CD5D8-C208-4B81-BA29-06E11437E290}"/>
              </a:ext>
            </a:extLst>
          </p:cNvPr>
          <p:cNvSpPr txBox="1"/>
          <p:nvPr/>
        </p:nvSpPr>
        <p:spPr bwMode="gray">
          <a:xfrm>
            <a:off x="6280591" y="1157927"/>
            <a:ext cx="4916859" cy="1404000"/>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45720" tIns="45720" rIns="45720" bIns="45720" rtlCol="0">
            <a:noAutofit/>
          </a:bodyPr>
          <a:lstStyle/>
          <a:p>
            <a:pPr algn="l"/>
            <a:endParaRPr lang="zh-CN" altLang="en-US" dirty="0">
              <a:latin typeface="微软雅黑" panose="020B0503020204020204" pitchFamily="34" charset="-122"/>
              <a:ea typeface="微软雅黑" panose="020B0503020204020204" pitchFamily="34" charset="-122"/>
            </a:endParaRPr>
          </a:p>
        </p:txBody>
      </p:sp>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b="1" dirty="0">
                <a:latin typeface="微软雅黑" panose="020B0503020204020204" pitchFamily="34" charset="-122"/>
                <a:ea typeface="微软雅黑" panose="020B0503020204020204" pitchFamily="34" charset="-122"/>
              </a:rPr>
              <a:t>6.</a:t>
            </a:r>
            <a:r>
              <a:rPr lang="zh-CN" altLang="en-US" sz="2800" b="1" dirty="0">
                <a:latin typeface="微软雅黑" panose="020B0503020204020204" pitchFamily="34" charset="-122"/>
                <a:ea typeface="微软雅黑" panose="020B0503020204020204" pitchFamily="34" charset="-122"/>
              </a:rPr>
              <a:t>  </a:t>
            </a:r>
            <a:r>
              <a:rPr lang="zh-CN" altLang="en-US" sz="3200" b="1" dirty="0">
                <a:solidFill>
                  <a:srgbClr val="0047BB"/>
                </a:solidFill>
                <a:latin typeface="微软雅黑" panose="020B0503020204020204" pitchFamily="34" charset="-122"/>
                <a:ea typeface="微软雅黑" panose="020B0503020204020204" pitchFamily="34" charset="-122"/>
              </a:rPr>
              <a:t>阿布昔替尼片</a:t>
            </a:r>
            <a:r>
              <a:rPr lang="zh-CN" altLang="en-US" sz="2800" b="1" dirty="0">
                <a:solidFill>
                  <a:schemeClr val="accent2"/>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公平性</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241280" y="-4959"/>
            <a:ext cx="1947544" cy="669101"/>
          </a:xfrm>
          <a:prstGeom prst="round2SameRect">
            <a:avLst>
              <a:gd name="adj1" fmla="val 31360"/>
              <a:gd name="adj2" fmla="val 0"/>
            </a:avLst>
          </a:prstGeom>
          <a:gradFill flip="none" rotWithShape="1">
            <a:gsLst>
              <a:gs pos="0">
                <a:schemeClr val="accent2"/>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等线" panose="02010600030101010101" pitchFamily="2" charset="-122"/>
              <a:ea typeface="等线" panose="02010600030101010101" pitchFamily="2" charset="-122"/>
            </a:endParaRPr>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00274" y="80608"/>
            <a:ext cx="1616202" cy="480131"/>
          </a:xfrm>
          <a:prstGeom prst="rect">
            <a:avLst/>
          </a:prstGeom>
          <a:noFill/>
        </p:spPr>
        <p:txBody>
          <a:bodyPr wrap="square">
            <a:spAutoFit/>
          </a:bodyPr>
          <a:lstStyle/>
          <a:p>
            <a:pPr algn="l">
              <a:lnSpc>
                <a:spcPct val="90000"/>
              </a:lnSpc>
              <a:spcBef>
                <a:spcPts val="1000"/>
              </a:spcBef>
            </a:pPr>
            <a:r>
              <a:rPr lang="zh-CN" altLang="en-US" sz="2800" b="1">
                <a:solidFill>
                  <a:schemeClr val="bg1"/>
                </a:solidFill>
                <a:latin typeface="等线" panose="02010600030101010101" pitchFamily="2" charset="-122"/>
                <a:ea typeface="等线" panose="02010600030101010101" pitchFamily="2" charset="-122"/>
              </a:rPr>
              <a:t>公平性</a:t>
            </a:r>
            <a:endParaRPr lang="zh-CN" altLang="en-US" sz="2800" b="1" dirty="0">
              <a:solidFill>
                <a:schemeClr val="bg1"/>
              </a:solidFill>
              <a:latin typeface="等线" panose="02010600030101010101" pitchFamily="2" charset="-122"/>
              <a:ea typeface="等线" panose="02010600030101010101" pitchFamily="2" charset="-122"/>
            </a:endParaRPr>
          </a:p>
        </p:txBody>
      </p:sp>
      <p:grpSp>
        <p:nvGrpSpPr>
          <p:cNvPr id="62" name="组合 61">
            <a:extLst>
              <a:ext uri="{FF2B5EF4-FFF2-40B4-BE49-F238E27FC236}">
                <a16:creationId xmlns:a16="http://schemas.microsoft.com/office/drawing/2014/main" id="{EC9BFBE2-C7F7-4C75-9779-78C223D7596C}"/>
              </a:ext>
            </a:extLst>
          </p:cNvPr>
          <p:cNvGrpSpPr/>
          <p:nvPr/>
        </p:nvGrpSpPr>
        <p:grpSpPr>
          <a:xfrm rot="10800000">
            <a:off x="857260" y="2540181"/>
            <a:ext cx="4934002" cy="892694"/>
            <a:chOff x="1931343" y="3703625"/>
            <a:chExt cx="2292314" cy="2765391"/>
          </a:xfrm>
        </p:grpSpPr>
        <p:sp>
          <p:nvSpPr>
            <p:cNvPr id="63" name="箭头: 五边形 62">
              <a:extLst>
                <a:ext uri="{FF2B5EF4-FFF2-40B4-BE49-F238E27FC236}">
                  <a16:creationId xmlns:a16="http://schemas.microsoft.com/office/drawing/2014/main" id="{5C886988-2E7F-4F64-8BEE-31B3B1D49B22}"/>
                </a:ext>
              </a:extLst>
            </p:cNvPr>
            <p:cNvSpPr/>
            <p:nvPr/>
          </p:nvSpPr>
          <p:spPr>
            <a:xfrm rot="5400000">
              <a:off x="1774653" y="4020014"/>
              <a:ext cx="2613655" cy="2284350"/>
            </a:xfrm>
            <a:prstGeom prst="homePlate">
              <a:avLst>
                <a:gd name="adj" fmla="val 0"/>
              </a:avLst>
            </a:prstGeom>
            <a:solidFill>
              <a:schemeClr val="bg1"/>
            </a:solidFill>
            <a:ln>
              <a:noFill/>
            </a:ln>
            <a:effectLst>
              <a:outerShdw blurRad="254000" dist="114300" dir="2700000" sx="98000" sy="98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66" name="直接连接符 65">
              <a:extLst>
                <a:ext uri="{FF2B5EF4-FFF2-40B4-BE49-F238E27FC236}">
                  <a16:creationId xmlns:a16="http://schemas.microsoft.com/office/drawing/2014/main" id="{64A349B6-3B69-46D4-ACF3-7130898355DD}"/>
                </a:ext>
              </a:extLst>
            </p:cNvPr>
            <p:cNvCxnSpPr>
              <a:cxnSpLocks/>
            </p:cNvCxnSpPr>
            <p:nvPr/>
          </p:nvCxnSpPr>
          <p:spPr>
            <a:xfrm rot="10800000" flipH="1">
              <a:off x="1931343" y="3703625"/>
              <a:ext cx="2292314"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7" name="文本框 66">
            <a:extLst>
              <a:ext uri="{FF2B5EF4-FFF2-40B4-BE49-F238E27FC236}">
                <a16:creationId xmlns:a16="http://schemas.microsoft.com/office/drawing/2014/main" id="{388355AE-6F84-4365-8E08-019CE860B69A}"/>
              </a:ext>
            </a:extLst>
          </p:cNvPr>
          <p:cNvSpPr txBox="1"/>
          <p:nvPr/>
        </p:nvSpPr>
        <p:spPr bwMode="gray">
          <a:xfrm>
            <a:off x="1047980" y="2506987"/>
            <a:ext cx="3112252" cy="1073132"/>
          </a:xfrm>
          <a:prstGeom prst="rect">
            <a:avLst/>
          </a:prstGeom>
        </p:spPr>
        <p:txBody>
          <a:bodyPr wrap="square" lIns="45720" tIns="45720" rIns="45720" bIns="45720" rtlCol="0">
            <a:noAutofit/>
          </a:bodyPr>
          <a:lstStyle/>
          <a:p>
            <a:pPr marL="342900" indent="-342900" algn="l">
              <a:lnSpc>
                <a:spcPct val="110000"/>
              </a:lnSpc>
              <a:spcBef>
                <a:spcPts val="600"/>
              </a:spcBef>
              <a:buFont typeface="Arial" panose="020B0604020202020204" pitchFamily="34" charset="0"/>
              <a:buChar char="•"/>
            </a:pPr>
            <a:endParaRPr lang="zh-CN" altLang="en-US" sz="1400" b="1" dirty="0">
              <a:solidFill>
                <a:srgbClr val="0047BB"/>
              </a:solidFill>
              <a:latin typeface="微软雅黑" panose="020B0503020204020204" pitchFamily="34" charset="-122"/>
              <a:ea typeface="微软雅黑" panose="020B0503020204020204" pitchFamily="34" charset="-122"/>
            </a:endParaRPr>
          </a:p>
        </p:txBody>
      </p:sp>
      <p:sp>
        <p:nvSpPr>
          <p:cNvPr id="71" name="文本框 70">
            <a:extLst>
              <a:ext uri="{FF2B5EF4-FFF2-40B4-BE49-F238E27FC236}">
                <a16:creationId xmlns:a16="http://schemas.microsoft.com/office/drawing/2014/main" id="{5052C53B-7AB6-4D37-A77C-EE18207FEA2E}"/>
              </a:ext>
            </a:extLst>
          </p:cNvPr>
          <p:cNvSpPr txBox="1"/>
          <p:nvPr/>
        </p:nvSpPr>
        <p:spPr bwMode="gray">
          <a:xfrm>
            <a:off x="857261" y="1147924"/>
            <a:ext cx="4916859" cy="1404000"/>
          </a:xfrm>
          <a:prstGeom prst="rect">
            <a:avLst/>
          </a:prstGeom>
          <a:solidFill>
            <a:schemeClr val="accent2">
              <a:lumMod val="20000"/>
              <a:lumOff val="80000"/>
            </a:schemeClr>
          </a:solidFill>
          <a:ln>
            <a:noFill/>
          </a:ln>
        </p:spPr>
        <p:txBody>
          <a:bodyPr wrap="square" lIns="45720" tIns="45720" rIns="45720" bIns="45720" rtlCol="0">
            <a:noAutofit/>
          </a:bodyPr>
          <a:lstStyle/>
          <a:p>
            <a:pPr algn="l"/>
            <a:endParaRPr lang="zh-CN" altLang="en-US" dirty="0">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id="{6A1CA50A-84BE-4572-A45D-E55229D8D0B5}"/>
              </a:ext>
            </a:extLst>
          </p:cNvPr>
          <p:cNvSpPr txBox="1"/>
          <p:nvPr/>
        </p:nvSpPr>
        <p:spPr bwMode="gray">
          <a:xfrm>
            <a:off x="1557205" y="1132004"/>
            <a:ext cx="4216915" cy="769441"/>
          </a:xfrm>
          <a:prstGeom prst="rect">
            <a:avLst/>
          </a:prstGeom>
          <a:noFill/>
        </p:spPr>
        <p:txBody>
          <a:bodyPr wrap="square">
            <a:spAutoFit/>
          </a:bodyPr>
          <a:lstStyle/>
          <a:p>
            <a:pPr algn="ctr"/>
            <a:r>
              <a:rPr lang="zh-CN" altLang="en-US"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对公共健康的影响</a:t>
            </a:r>
            <a:endParaRPr lang="en-US" altLang="zh-CN"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endParaRPr>
          </a:p>
          <a:p>
            <a:pPr algn="l"/>
            <a:endParaRPr lang="zh-CN" altLang="en-US" sz="2000" dirty="0">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id="{250DA203-D6D2-4A8F-933D-4C87325AE9E1}"/>
              </a:ext>
            </a:extLst>
          </p:cNvPr>
          <p:cNvSpPr txBox="1"/>
          <p:nvPr/>
        </p:nvSpPr>
        <p:spPr bwMode="gray">
          <a:xfrm>
            <a:off x="895408" y="2514311"/>
            <a:ext cx="4786033" cy="829063"/>
          </a:xfrm>
          <a:prstGeom prst="rect">
            <a:avLst/>
          </a:prstGeom>
          <a:noFill/>
          <a:ln>
            <a:noFill/>
          </a:ln>
        </p:spPr>
        <p:txBody>
          <a:bodyPr wrap="square" lIns="45720" tIns="45720" rIns="45720" bIns="45720" rtlCol="0" anchor="ctr" anchorCtr="0">
            <a:noAutofit/>
          </a:bodyPr>
          <a:lstStyle/>
          <a:p>
            <a:pPr marL="285750" indent="-285750">
              <a:lnSpc>
                <a:spcPct val="110000"/>
              </a:lnSpc>
              <a:spcBef>
                <a:spcPts val="800"/>
              </a:spcBef>
              <a:buFont typeface="Arial" panose="020B0604020202020204" pitchFamily="34" charset="0"/>
              <a:buChar char="•"/>
            </a:pPr>
            <a:r>
              <a:rPr lang="en-US" altLang="zh-CN" sz="1400" b="1" dirty="0">
                <a:solidFill>
                  <a:srgbClr val="000000"/>
                </a:solidFill>
                <a:latin typeface="微软雅黑" panose="020B0503020204020204" pitchFamily="34" charset="-122"/>
                <a:ea typeface="微软雅黑" panose="020B0503020204020204" pitchFamily="34" charset="-122"/>
              </a:rPr>
              <a:t>63%</a:t>
            </a:r>
            <a:r>
              <a:rPr lang="zh-CN" altLang="en-US" sz="1400" dirty="0">
                <a:solidFill>
                  <a:srgbClr val="000000"/>
                </a:solidFill>
                <a:latin typeface="微软雅黑" panose="020B0503020204020204" pitchFamily="34" charset="-122"/>
                <a:ea typeface="微软雅黑" panose="020B0503020204020204" pitchFamily="34" charset="-122"/>
              </a:rPr>
              <a:t>的患者每天承受</a:t>
            </a:r>
            <a:r>
              <a:rPr lang="en-US" altLang="zh-CN" sz="1400" b="1" dirty="0">
                <a:solidFill>
                  <a:srgbClr val="000000"/>
                </a:solidFill>
                <a:latin typeface="微软雅黑" panose="020B0503020204020204" pitchFamily="34" charset="-122"/>
                <a:ea typeface="微软雅黑" panose="020B0503020204020204" pitchFamily="34" charset="-122"/>
              </a:rPr>
              <a:t>12</a:t>
            </a:r>
            <a:r>
              <a:rPr lang="zh-CN" altLang="en-US" sz="1400" b="1" dirty="0">
                <a:solidFill>
                  <a:srgbClr val="000000"/>
                </a:solidFill>
                <a:latin typeface="微软雅黑" panose="020B0503020204020204" pitchFamily="34" charset="-122"/>
                <a:ea typeface="微软雅黑" panose="020B0503020204020204" pitchFamily="34" charset="-122"/>
              </a:rPr>
              <a:t>小时以上</a:t>
            </a:r>
            <a:r>
              <a:rPr lang="zh-CN" altLang="en-US" sz="1400" dirty="0">
                <a:solidFill>
                  <a:srgbClr val="000000"/>
                </a:solidFill>
                <a:latin typeface="微软雅黑" panose="020B0503020204020204" pitchFamily="34" charset="-122"/>
                <a:ea typeface="微软雅黑" panose="020B0503020204020204" pitchFamily="34" charset="-122"/>
              </a:rPr>
              <a:t>的剧烈瘙痒</a:t>
            </a:r>
            <a:r>
              <a:rPr lang="en-US" altLang="zh-CN" sz="1400" baseline="30000" dirty="0">
                <a:solidFill>
                  <a:srgbClr val="000000"/>
                </a:solidFill>
                <a:latin typeface="微软雅黑" panose="020B0503020204020204" pitchFamily="34" charset="-122"/>
                <a:ea typeface="微软雅黑" panose="020B0503020204020204" pitchFamily="34" charset="-122"/>
              </a:rPr>
              <a:t>2</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a:p>
            <a:pPr marL="285750" indent="-285750">
              <a:lnSpc>
                <a:spcPct val="110000"/>
              </a:lnSpc>
              <a:spcBef>
                <a:spcPts val="800"/>
              </a:spcBef>
              <a:buFont typeface="Arial" panose="020B0604020202020204" pitchFamily="34" charset="0"/>
              <a:buChar char="•"/>
            </a:pPr>
            <a:r>
              <a:rPr lang="en-US" altLang="zh-CN" sz="1400" b="1"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的患者有自杀倾向；</a:t>
            </a:r>
            <a:r>
              <a:rPr lang="en-US" altLang="zh-CN" sz="1400" b="1"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的患者有过自杀行为</a:t>
            </a:r>
            <a:r>
              <a:rPr lang="en-US" altLang="zh-CN" sz="1400" baseline="300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endParaRPr>
          </a:p>
        </p:txBody>
      </p:sp>
      <p:grpSp>
        <p:nvGrpSpPr>
          <p:cNvPr id="75" name="组合 74">
            <a:extLst>
              <a:ext uri="{FF2B5EF4-FFF2-40B4-BE49-F238E27FC236}">
                <a16:creationId xmlns:a16="http://schemas.microsoft.com/office/drawing/2014/main" id="{62A53E71-4D13-478D-A86F-42D92E939C1C}"/>
              </a:ext>
            </a:extLst>
          </p:cNvPr>
          <p:cNvGrpSpPr/>
          <p:nvPr/>
        </p:nvGrpSpPr>
        <p:grpSpPr>
          <a:xfrm rot="10800000">
            <a:off x="836511" y="5113527"/>
            <a:ext cx="4934002" cy="911434"/>
            <a:chOff x="1931343" y="3703625"/>
            <a:chExt cx="2292314" cy="2765391"/>
          </a:xfrm>
        </p:grpSpPr>
        <p:sp>
          <p:nvSpPr>
            <p:cNvPr id="76" name="箭头: 五边形 75">
              <a:extLst>
                <a:ext uri="{FF2B5EF4-FFF2-40B4-BE49-F238E27FC236}">
                  <a16:creationId xmlns:a16="http://schemas.microsoft.com/office/drawing/2014/main" id="{E4B6F15C-98C6-475D-9DE9-DA2BE57FDBCE}"/>
                </a:ext>
              </a:extLst>
            </p:cNvPr>
            <p:cNvSpPr/>
            <p:nvPr/>
          </p:nvSpPr>
          <p:spPr>
            <a:xfrm rot="5400000">
              <a:off x="1774653" y="4020014"/>
              <a:ext cx="2613655" cy="2284350"/>
            </a:xfrm>
            <a:prstGeom prst="homePlate">
              <a:avLst>
                <a:gd name="adj" fmla="val 0"/>
              </a:avLst>
            </a:prstGeom>
            <a:solidFill>
              <a:schemeClr val="bg1"/>
            </a:solidFill>
            <a:ln>
              <a:noFill/>
            </a:ln>
            <a:effectLst>
              <a:outerShdw blurRad="254000" dist="114300" dir="2700000" sx="98000" sy="98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77" name="直接连接符 76">
              <a:extLst>
                <a:ext uri="{FF2B5EF4-FFF2-40B4-BE49-F238E27FC236}">
                  <a16:creationId xmlns:a16="http://schemas.microsoft.com/office/drawing/2014/main" id="{F9B05540-AB66-48C8-B8E7-2B49C221F912}"/>
                </a:ext>
              </a:extLst>
            </p:cNvPr>
            <p:cNvCxnSpPr>
              <a:cxnSpLocks/>
            </p:cNvCxnSpPr>
            <p:nvPr/>
          </p:nvCxnSpPr>
          <p:spPr>
            <a:xfrm rot="10800000" flipH="1">
              <a:off x="1931343" y="3703625"/>
              <a:ext cx="2292314"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8" name="文本框 77">
            <a:extLst>
              <a:ext uri="{FF2B5EF4-FFF2-40B4-BE49-F238E27FC236}">
                <a16:creationId xmlns:a16="http://schemas.microsoft.com/office/drawing/2014/main" id="{A51A1A5B-67CE-4889-9E88-D9FA71079E0A}"/>
              </a:ext>
            </a:extLst>
          </p:cNvPr>
          <p:cNvSpPr txBox="1"/>
          <p:nvPr/>
        </p:nvSpPr>
        <p:spPr bwMode="gray">
          <a:xfrm>
            <a:off x="1027231" y="5085533"/>
            <a:ext cx="3112252" cy="1073132"/>
          </a:xfrm>
          <a:prstGeom prst="rect">
            <a:avLst/>
          </a:prstGeom>
        </p:spPr>
        <p:txBody>
          <a:bodyPr wrap="square" lIns="45720" tIns="45720" rIns="45720" bIns="45720" rtlCol="0">
            <a:noAutofit/>
          </a:bodyPr>
          <a:lstStyle/>
          <a:p>
            <a:pPr marL="342900" indent="-342900" algn="l">
              <a:lnSpc>
                <a:spcPct val="110000"/>
              </a:lnSpc>
              <a:spcBef>
                <a:spcPts val="600"/>
              </a:spcBef>
              <a:buFont typeface="Arial" panose="020B0604020202020204" pitchFamily="34" charset="0"/>
              <a:buChar char="•"/>
            </a:pPr>
            <a:endParaRPr lang="zh-CN" altLang="en-US" sz="1400" b="1" dirty="0">
              <a:solidFill>
                <a:srgbClr val="0047BB"/>
              </a:solidFill>
              <a:latin typeface="微软雅黑" panose="020B0503020204020204" pitchFamily="34" charset="-122"/>
              <a:ea typeface="微软雅黑" panose="020B0503020204020204" pitchFamily="34" charset="-122"/>
            </a:endParaRPr>
          </a:p>
        </p:txBody>
      </p:sp>
      <p:sp>
        <p:nvSpPr>
          <p:cNvPr id="79" name="文本框 78">
            <a:extLst>
              <a:ext uri="{FF2B5EF4-FFF2-40B4-BE49-F238E27FC236}">
                <a16:creationId xmlns:a16="http://schemas.microsoft.com/office/drawing/2014/main" id="{3D71DB41-7587-4965-B50C-2F92189D348D}"/>
              </a:ext>
            </a:extLst>
          </p:cNvPr>
          <p:cNvSpPr txBox="1"/>
          <p:nvPr/>
        </p:nvSpPr>
        <p:spPr bwMode="gray">
          <a:xfrm>
            <a:off x="836512" y="3726470"/>
            <a:ext cx="4916859" cy="1404000"/>
          </a:xfrm>
          <a:prstGeom prst="rect">
            <a:avLst/>
          </a:prstGeom>
          <a:solidFill>
            <a:schemeClr val="accent2">
              <a:lumMod val="20000"/>
              <a:lumOff val="80000"/>
            </a:schemeClr>
          </a:solidFill>
          <a:ln>
            <a:noFill/>
          </a:ln>
        </p:spPr>
        <p:txBody>
          <a:bodyPr wrap="square" lIns="45720" tIns="45720" rIns="45720" bIns="45720" rtlCol="0">
            <a:noAutofit/>
          </a:bodyPr>
          <a:lstStyle/>
          <a:p>
            <a:pPr algn="l"/>
            <a:endParaRPr lang="zh-CN" altLang="en-US" dirty="0">
              <a:latin typeface="微软雅黑" panose="020B0503020204020204" pitchFamily="34" charset="-122"/>
              <a:ea typeface="微软雅黑" panose="020B0503020204020204" pitchFamily="34" charset="-122"/>
            </a:endParaRPr>
          </a:p>
        </p:txBody>
      </p:sp>
      <p:sp>
        <p:nvSpPr>
          <p:cNvPr id="81" name="文本框 80">
            <a:extLst>
              <a:ext uri="{FF2B5EF4-FFF2-40B4-BE49-F238E27FC236}">
                <a16:creationId xmlns:a16="http://schemas.microsoft.com/office/drawing/2014/main" id="{C4123F6C-9134-4DAE-909D-E43CF20E1D22}"/>
              </a:ext>
            </a:extLst>
          </p:cNvPr>
          <p:cNvSpPr txBox="1"/>
          <p:nvPr/>
        </p:nvSpPr>
        <p:spPr bwMode="gray">
          <a:xfrm>
            <a:off x="1381553" y="3767489"/>
            <a:ext cx="4216915" cy="461665"/>
          </a:xfrm>
          <a:prstGeom prst="rect">
            <a:avLst/>
          </a:prstGeom>
          <a:noFill/>
        </p:spPr>
        <p:txBody>
          <a:bodyPr wrap="square">
            <a:spAutoFit/>
          </a:bodyPr>
          <a:lstStyle/>
          <a:p>
            <a:pPr algn="ctr"/>
            <a:r>
              <a:rPr lang="zh-CN" altLang="zh-CN"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弥补目录</a:t>
            </a:r>
            <a:r>
              <a:rPr lang="zh-CN" altLang="en-US" sz="2400" b="1" dirty="0">
                <a:solidFill>
                  <a:srgbClr val="0047BB"/>
                </a:solidFill>
                <a:latin typeface="微软雅黑" panose="020B0503020204020204" pitchFamily="34" charset="-122"/>
                <a:ea typeface="微软雅黑" panose="020B0503020204020204" pitchFamily="34" charset="-122"/>
                <a:cs typeface="宋体" panose="02010600030101010101" pitchFamily="2" charset="-122"/>
              </a:rPr>
              <a:t>短板</a:t>
            </a:r>
            <a:endParaRPr lang="en-US" altLang="zh-CN" sz="2400"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82" name="文本框 81">
            <a:extLst>
              <a:ext uri="{FF2B5EF4-FFF2-40B4-BE49-F238E27FC236}">
                <a16:creationId xmlns:a16="http://schemas.microsoft.com/office/drawing/2014/main" id="{19F04BDA-1D78-4BFC-B270-796494C30860}"/>
              </a:ext>
            </a:extLst>
          </p:cNvPr>
          <p:cNvSpPr txBox="1"/>
          <p:nvPr/>
        </p:nvSpPr>
        <p:spPr bwMode="gray">
          <a:xfrm>
            <a:off x="866070" y="5157942"/>
            <a:ext cx="4786033" cy="829063"/>
          </a:xfrm>
          <a:prstGeom prst="rect">
            <a:avLst/>
          </a:prstGeom>
          <a:noFill/>
          <a:ln>
            <a:solidFill>
              <a:schemeClr val="bg1"/>
            </a:solidFill>
          </a:ln>
        </p:spPr>
        <p:txBody>
          <a:bodyPr wrap="square" lIns="45720" tIns="45720" rIns="45720" bIns="45720" rtlCol="0" anchor="ctr" anchorCtr="0">
            <a:noAutofit/>
          </a:bodyPr>
          <a:lstStyle/>
          <a:p>
            <a:pPr marL="342900" indent="-342900">
              <a:spcBef>
                <a:spcPts val="6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即使引入生物制剂度普利尤单抗后，疾病控制不充分比例仍高达</a:t>
            </a:r>
            <a:r>
              <a:rPr lang="en-US" altLang="zh-CN" sz="1400" dirty="0">
                <a:latin typeface="微软雅黑" panose="020B0503020204020204" pitchFamily="34" charset="-122"/>
                <a:ea typeface="微软雅黑" panose="020B0503020204020204" pitchFamily="34" charset="-122"/>
              </a:rPr>
              <a:t>42%</a:t>
            </a:r>
            <a:r>
              <a:rPr lang="en-US" altLang="zh-CN" sz="1400" baseline="300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342900" indent="-342900">
              <a:spcBef>
                <a:spcPts val="6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生物制剂注射给药，患者依从性有限。</a:t>
            </a:r>
            <a:endParaRPr lang="en-US" altLang="zh-CN" sz="1400" dirty="0">
              <a:latin typeface="微软雅黑" panose="020B0503020204020204" pitchFamily="34" charset="-122"/>
              <a:ea typeface="微软雅黑" panose="020B0503020204020204" pitchFamily="34" charset="-122"/>
            </a:endParaRPr>
          </a:p>
        </p:txBody>
      </p:sp>
      <p:grpSp>
        <p:nvGrpSpPr>
          <p:cNvPr id="83" name="组合 82">
            <a:extLst>
              <a:ext uri="{FF2B5EF4-FFF2-40B4-BE49-F238E27FC236}">
                <a16:creationId xmlns:a16="http://schemas.microsoft.com/office/drawing/2014/main" id="{60DDC75A-653F-4370-9037-C037F851DFF0}"/>
              </a:ext>
            </a:extLst>
          </p:cNvPr>
          <p:cNvGrpSpPr/>
          <p:nvPr/>
        </p:nvGrpSpPr>
        <p:grpSpPr>
          <a:xfrm rot="10800000">
            <a:off x="6280590" y="2540181"/>
            <a:ext cx="4934002" cy="910525"/>
            <a:chOff x="1931343" y="3703625"/>
            <a:chExt cx="2292314" cy="2765391"/>
          </a:xfrm>
        </p:grpSpPr>
        <p:sp>
          <p:nvSpPr>
            <p:cNvPr id="84" name="箭头: 五边形 83">
              <a:extLst>
                <a:ext uri="{FF2B5EF4-FFF2-40B4-BE49-F238E27FC236}">
                  <a16:creationId xmlns:a16="http://schemas.microsoft.com/office/drawing/2014/main" id="{071E1B89-C105-4E94-8682-AD432A0AD4DB}"/>
                </a:ext>
              </a:extLst>
            </p:cNvPr>
            <p:cNvSpPr/>
            <p:nvPr/>
          </p:nvSpPr>
          <p:spPr>
            <a:xfrm rot="5400000">
              <a:off x="1774653" y="4020014"/>
              <a:ext cx="2613655" cy="2284350"/>
            </a:xfrm>
            <a:prstGeom prst="homePlate">
              <a:avLst>
                <a:gd name="adj" fmla="val 0"/>
              </a:avLst>
            </a:prstGeom>
            <a:solidFill>
              <a:schemeClr val="bg1"/>
            </a:solidFill>
            <a:ln>
              <a:noFill/>
            </a:ln>
            <a:effectLst>
              <a:outerShdw blurRad="254000" dist="114300" dir="2700000" sx="98000" sy="98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85" name="直接连接符 84">
              <a:extLst>
                <a:ext uri="{FF2B5EF4-FFF2-40B4-BE49-F238E27FC236}">
                  <a16:creationId xmlns:a16="http://schemas.microsoft.com/office/drawing/2014/main" id="{2DA4AF45-E19C-416A-B2A6-20E24CA7C248}"/>
                </a:ext>
              </a:extLst>
            </p:cNvPr>
            <p:cNvCxnSpPr>
              <a:cxnSpLocks/>
            </p:cNvCxnSpPr>
            <p:nvPr/>
          </p:nvCxnSpPr>
          <p:spPr>
            <a:xfrm rot="10800000" flipH="1">
              <a:off x="1931343" y="3703625"/>
              <a:ext cx="2292314"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86" name="文本框 85">
            <a:extLst>
              <a:ext uri="{FF2B5EF4-FFF2-40B4-BE49-F238E27FC236}">
                <a16:creationId xmlns:a16="http://schemas.microsoft.com/office/drawing/2014/main" id="{9C2ADCD0-7D5F-4A36-80E1-DE740C1B6CC8}"/>
              </a:ext>
            </a:extLst>
          </p:cNvPr>
          <p:cNvSpPr txBox="1"/>
          <p:nvPr/>
        </p:nvSpPr>
        <p:spPr bwMode="gray">
          <a:xfrm>
            <a:off x="6471310" y="2660826"/>
            <a:ext cx="3112252" cy="1073132"/>
          </a:xfrm>
          <a:prstGeom prst="rect">
            <a:avLst/>
          </a:prstGeom>
        </p:spPr>
        <p:txBody>
          <a:bodyPr wrap="square" lIns="45720" tIns="45720" rIns="45720" bIns="45720" rtlCol="0">
            <a:noAutofit/>
          </a:bodyPr>
          <a:lstStyle/>
          <a:p>
            <a:pPr marL="342900" indent="-342900" algn="l">
              <a:lnSpc>
                <a:spcPct val="110000"/>
              </a:lnSpc>
              <a:spcBef>
                <a:spcPts val="600"/>
              </a:spcBef>
              <a:buFont typeface="Arial" panose="020B0604020202020204" pitchFamily="34" charset="0"/>
              <a:buChar char="•"/>
            </a:pPr>
            <a:endParaRPr lang="zh-CN" altLang="en-US" sz="1400" b="1" dirty="0">
              <a:solidFill>
                <a:srgbClr val="0047BB"/>
              </a:solidFill>
              <a:latin typeface="微软雅黑" panose="020B0503020204020204" pitchFamily="34" charset="-122"/>
              <a:ea typeface="微软雅黑" panose="020B0503020204020204" pitchFamily="34" charset="-122"/>
            </a:endParaRPr>
          </a:p>
        </p:txBody>
      </p:sp>
      <p:sp>
        <p:nvSpPr>
          <p:cNvPr id="89" name="文本框 88">
            <a:extLst>
              <a:ext uri="{FF2B5EF4-FFF2-40B4-BE49-F238E27FC236}">
                <a16:creationId xmlns:a16="http://schemas.microsoft.com/office/drawing/2014/main" id="{241E54DF-9294-4DB6-B7D5-EE18F372B9C8}"/>
              </a:ext>
            </a:extLst>
          </p:cNvPr>
          <p:cNvSpPr txBox="1"/>
          <p:nvPr/>
        </p:nvSpPr>
        <p:spPr bwMode="gray">
          <a:xfrm>
            <a:off x="6536723" y="1142007"/>
            <a:ext cx="4660728" cy="461665"/>
          </a:xfrm>
          <a:prstGeom prst="rect">
            <a:avLst/>
          </a:prstGeom>
          <a:noFill/>
        </p:spPr>
        <p:txBody>
          <a:bodyPr wrap="square">
            <a:spAutoFit/>
          </a:bodyPr>
          <a:lstStyle/>
          <a:p>
            <a:pPr algn="ctr"/>
            <a:r>
              <a:rPr lang="zh-CN" altLang="en-US"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rPr>
              <a:t>符合“保基本”原则</a:t>
            </a:r>
            <a:endParaRPr lang="en-US" altLang="zh-CN" sz="2400" b="1" dirty="0">
              <a:solidFill>
                <a:srgbClr val="0047BB"/>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90" name="文本框 89">
            <a:extLst>
              <a:ext uri="{FF2B5EF4-FFF2-40B4-BE49-F238E27FC236}">
                <a16:creationId xmlns:a16="http://schemas.microsoft.com/office/drawing/2014/main" id="{B8585C8D-9AC9-4E25-BE49-7A2C9D43EB6F}"/>
              </a:ext>
            </a:extLst>
          </p:cNvPr>
          <p:cNvSpPr txBox="1"/>
          <p:nvPr/>
        </p:nvSpPr>
        <p:spPr bwMode="gray">
          <a:xfrm>
            <a:off x="6317775" y="2391436"/>
            <a:ext cx="4786033" cy="829063"/>
          </a:xfrm>
          <a:prstGeom prst="rect">
            <a:avLst/>
          </a:prstGeom>
          <a:noFill/>
          <a:ln>
            <a:noFill/>
          </a:ln>
        </p:spPr>
        <p:txBody>
          <a:bodyPr wrap="square" lIns="45720" tIns="45720" rIns="45720" bIns="45720" rtlCol="0" anchor="ctr" anchorCtr="0">
            <a:noAutofit/>
          </a:bodyPr>
          <a:lstStyle/>
          <a:p>
            <a:pPr marL="285750" indent="-285750">
              <a:lnSpc>
                <a:spcPct val="110000"/>
              </a:lnSpc>
              <a:spcBef>
                <a:spcPts val="12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阿布昔替尼片月治疗费用已低于度普利尤单抗注射液。</a:t>
            </a:r>
          </a:p>
        </p:txBody>
      </p:sp>
      <p:grpSp>
        <p:nvGrpSpPr>
          <p:cNvPr id="91" name="组合 90">
            <a:extLst>
              <a:ext uri="{FF2B5EF4-FFF2-40B4-BE49-F238E27FC236}">
                <a16:creationId xmlns:a16="http://schemas.microsoft.com/office/drawing/2014/main" id="{E6C2D71E-DD86-4662-9820-DF1E2078C942}"/>
              </a:ext>
            </a:extLst>
          </p:cNvPr>
          <p:cNvGrpSpPr/>
          <p:nvPr/>
        </p:nvGrpSpPr>
        <p:grpSpPr>
          <a:xfrm rot="10800000">
            <a:off x="6290345" y="5113527"/>
            <a:ext cx="4934002" cy="920527"/>
            <a:chOff x="1931343" y="3703625"/>
            <a:chExt cx="2292314" cy="2765391"/>
          </a:xfrm>
        </p:grpSpPr>
        <p:sp>
          <p:nvSpPr>
            <p:cNvPr id="92" name="箭头: 五边形 91">
              <a:extLst>
                <a:ext uri="{FF2B5EF4-FFF2-40B4-BE49-F238E27FC236}">
                  <a16:creationId xmlns:a16="http://schemas.microsoft.com/office/drawing/2014/main" id="{273129C2-7DFC-4490-B400-D719CC3A1617}"/>
                </a:ext>
              </a:extLst>
            </p:cNvPr>
            <p:cNvSpPr/>
            <p:nvPr/>
          </p:nvSpPr>
          <p:spPr>
            <a:xfrm rot="5400000">
              <a:off x="1774653" y="4020014"/>
              <a:ext cx="2613655" cy="2284350"/>
            </a:xfrm>
            <a:prstGeom prst="homePlate">
              <a:avLst>
                <a:gd name="adj" fmla="val 0"/>
              </a:avLst>
            </a:prstGeom>
            <a:solidFill>
              <a:schemeClr val="bg1"/>
            </a:solidFill>
            <a:ln>
              <a:noFill/>
            </a:ln>
            <a:effectLst>
              <a:outerShdw blurRad="254000" dist="114300" dir="2700000" sx="98000" sy="98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Arial" panose="020B0604020202020204" pitchFamily="34" charset="0"/>
              </a:endParaRPr>
            </a:p>
          </p:txBody>
        </p:sp>
        <p:cxnSp>
          <p:nvCxnSpPr>
            <p:cNvPr id="93" name="直接连接符 92">
              <a:extLst>
                <a:ext uri="{FF2B5EF4-FFF2-40B4-BE49-F238E27FC236}">
                  <a16:creationId xmlns:a16="http://schemas.microsoft.com/office/drawing/2014/main" id="{8AAD0817-B172-42BB-AFCD-74B2D0A4590B}"/>
                </a:ext>
              </a:extLst>
            </p:cNvPr>
            <p:cNvCxnSpPr>
              <a:cxnSpLocks/>
            </p:cNvCxnSpPr>
            <p:nvPr/>
          </p:nvCxnSpPr>
          <p:spPr>
            <a:xfrm rot="10800000" flipH="1">
              <a:off x="1931343" y="3703625"/>
              <a:ext cx="2292314"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4" name="文本框 93">
            <a:extLst>
              <a:ext uri="{FF2B5EF4-FFF2-40B4-BE49-F238E27FC236}">
                <a16:creationId xmlns:a16="http://schemas.microsoft.com/office/drawing/2014/main" id="{DF1FE8A2-03A1-4094-B0D8-1ED278E2C7DE}"/>
              </a:ext>
            </a:extLst>
          </p:cNvPr>
          <p:cNvSpPr txBox="1"/>
          <p:nvPr/>
        </p:nvSpPr>
        <p:spPr bwMode="gray">
          <a:xfrm>
            <a:off x="6536722" y="5076439"/>
            <a:ext cx="3112252" cy="1073132"/>
          </a:xfrm>
          <a:prstGeom prst="rect">
            <a:avLst/>
          </a:prstGeom>
        </p:spPr>
        <p:txBody>
          <a:bodyPr wrap="square" lIns="45720" tIns="45720" rIns="45720" bIns="45720" rtlCol="0">
            <a:noAutofit/>
          </a:bodyPr>
          <a:lstStyle/>
          <a:p>
            <a:pPr marL="342900" indent="-342900" algn="l">
              <a:lnSpc>
                <a:spcPct val="110000"/>
              </a:lnSpc>
              <a:spcBef>
                <a:spcPts val="600"/>
              </a:spcBef>
              <a:buFont typeface="Arial" panose="020B0604020202020204" pitchFamily="34" charset="0"/>
              <a:buChar char="•"/>
            </a:pPr>
            <a:endParaRPr lang="zh-CN" altLang="en-US" sz="1400" b="1" dirty="0">
              <a:solidFill>
                <a:srgbClr val="0047BB"/>
              </a:solidFill>
              <a:latin typeface="微软雅黑" panose="020B0503020204020204" pitchFamily="34" charset="-122"/>
              <a:ea typeface="微软雅黑" panose="020B0503020204020204" pitchFamily="34" charset="-122"/>
            </a:endParaRPr>
          </a:p>
        </p:txBody>
      </p:sp>
      <p:sp>
        <p:nvSpPr>
          <p:cNvPr id="95" name="文本框 94">
            <a:extLst>
              <a:ext uri="{FF2B5EF4-FFF2-40B4-BE49-F238E27FC236}">
                <a16:creationId xmlns:a16="http://schemas.microsoft.com/office/drawing/2014/main" id="{A8641DE7-DED3-48AA-ABF1-82ACAEE5748A}"/>
              </a:ext>
            </a:extLst>
          </p:cNvPr>
          <p:cNvSpPr txBox="1"/>
          <p:nvPr/>
        </p:nvSpPr>
        <p:spPr bwMode="gray">
          <a:xfrm>
            <a:off x="6290346" y="3717376"/>
            <a:ext cx="4916859" cy="1404000"/>
          </a:xfrm>
          <a:prstGeom prst="rect">
            <a:avLst/>
          </a:prstGeom>
          <a:solidFill>
            <a:schemeClr val="accent2">
              <a:lumMod val="20000"/>
              <a:lumOff val="80000"/>
            </a:schemeClr>
          </a:solidFill>
          <a:ln>
            <a:noFill/>
          </a:ln>
        </p:spPr>
        <p:txBody>
          <a:bodyPr wrap="square" lIns="45720" tIns="45720" rIns="45720" bIns="45720" rtlCol="0">
            <a:noAutofit/>
          </a:bodyPr>
          <a:lstStyle/>
          <a:p>
            <a:pPr algn="l"/>
            <a:endParaRPr lang="zh-CN" altLang="en-US" dirty="0">
              <a:latin typeface="微软雅黑" panose="020B0503020204020204" pitchFamily="34" charset="-122"/>
              <a:ea typeface="微软雅黑" panose="020B0503020204020204" pitchFamily="34" charset="-122"/>
            </a:endParaRPr>
          </a:p>
        </p:txBody>
      </p:sp>
      <p:sp>
        <p:nvSpPr>
          <p:cNvPr id="97" name="文本框 96">
            <a:extLst>
              <a:ext uri="{FF2B5EF4-FFF2-40B4-BE49-F238E27FC236}">
                <a16:creationId xmlns:a16="http://schemas.microsoft.com/office/drawing/2014/main" id="{AC1895D6-A2DE-4BB4-95F6-C882F1C6DFA2}"/>
              </a:ext>
            </a:extLst>
          </p:cNvPr>
          <p:cNvSpPr txBox="1"/>
          <p:nvPr/>
        </p:nvSpPr>
        <p:spPr bwMode="gray">
          <a:xfrm>
            <a:off x="6915121" y="3767489"/>
            <a:ext cx="4216915" cy="461665"/>
          </a:xfrm>
          <a:prstGeom prst="rect">
            <a:avLst/>
          </a:prstGeom>
          <a:noFill/>
        </p:spPr>
        <p:txBody>
          <a:bodyPr wrap="square">
            <a:spAutoFit/>
          </a:bodyPr>
          <a:lstStyle/>
          <a:p>
            <a:pPr algn="ctr"/>
            <a:r>
              <a:rPr lang="zh-CN" altLang="zh-CN" sz="2400" b="1" dirty="0">
                <a:solidFill>
                  <a:srgbClr val="0047BB"/>
                </a:solidFill>
                <a:latin typeface="微软雅黑" panose="020B0503020204020204" pitchFamily="34" charset="-122"/>
                <a:ea typeface="微软雅黑" panose="020B0503020204020204" pitchFamily="34" charset="-122"/>
              </a:rPr>
              <a:t>临床管理便利</a:t>
            </a:r>
            <a:endParaRPr lang="zh-CN" altLang="en-US" sz="2000" dirty="0">
              <a:latin typeface="微软雅黑" panose="020B0503020204020204" pitchFamily="34" charset="-122"/>
              <a:ea typeface="微软雅黑" panose="020B0503020204020204" pitchFamily="34" charset="-122"/>
            </a:endParaRPr>
          </a:p>
        </p:txBody>
      </p:sp>
      <p:sp>
        <p:nvSpPr>
          <p:cNvPr id="98" name="文本框 97">
            <a:extLst>
              <a:ext uri="{FF2B5EF4-FFF2-40B4-BE49-F238E27FC236}">
                <a16:creationId xmlns:a16="http://schemas.microsoft.com/office/drawing/2014/main" id="{0279E8FD-224C-4D1E-859A-38E35F41FB3C}"/>
              </a:ext>
            </a:extLst>
          </p:cNvPr>
          <p:cNvSpPr txBox="1"/>
          <p:nvPr/>
        </p:nvSpPr>
        <p:spPr bwMode="gray">
          <a:xfrm>
            <a:off x="6317775" y="5041091"/>
            <a:ext cx="4786033" cy="829063"/>
          </a:xfrm>
          <a:prstGeom prst="rect">
            <a:avLst/>
          </a:prstGeom>
          <a:noFill/>
          <a:ln>
            <a:noFill/>
          </a:ln>
        </p:spPr>
        <p:txBody>
          <a:bodyPr wrap="square" lIns="45720" tIns="45720" rIns="45720" bIns="45720" rtlCol="0" anchor="ctr" anchorCtr="0">
            <a:noAutofit/>
          </a:bodyPr>
          <a:lstStyle/>
          <a:p>
            <a:pPr marL="285750" indent="-285750">
              <a:lnSpc>
                <a:spcPct val="110000"/>
              </a:lnSpc>
              <a:spcBef>
                <a:spcPts val="12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中重度特应性皮炎有明确的诊断标准、清晰的评分方法、规范的治疗路径</a:t>
            </a:r>
            <a:r>
              <a:rPr lang="en-US" altLang="zh-CN" sz="1400" baseline="300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，患者人数可控</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99" name="Freeform 1174">
            <a:extLst>
              <a:ext uri="{FF2B5EF4-FFF2-40B4-BE49-F238E27FC236}">
                <a16:creationId xmlns:a16="http://schemas.microsoft.com/office/drawing/2014/main" id="{70187A1D-F6A9-4EA5-9525-33D0B498D6B7}"/>
              </a:ext>
            </a:extLst>
          </p:cNvPr>
          <p:cNvSpPr>
            <a:spLocks noEditPoints="1"/>
          </p:cNvSpPr>
          <p:nvPr/>
        </p:nvSpPr>
        <p:spPr bwMode="auto">
          <a:xfrm>
            <a:off x="7648108" y="3792815"/>
            <a:ext cx="363287" cy="375064"/>
          </a:xfrm>
          <a:custGeom>
            <a:avLst/>
            <a:gdLst>
              <a:gd name="T0" fmla="*/ 19 w 203"/>
              <a:gd name="T1" fmla="*/ 19 h 203"/>
              <a:gd name="T2" fmla="*/ 18 w 203"/>
              <a:gd name="T3" fmla="*/ 85 h 203"/>
              <a:gd name="T4" fmla="*/ 114 w 203"/>
              <a:gd name="T5" fmla="*/ 181 h 203"/>
              <a:gd name="T6" fmla="*/ 184 w 203"/>
              <a:gd name="T7" fmla="*/ 184 h 203"/>
              <a:gd name="T8" fmla="*/ 181 w 203"/>
              <a:gd name="T9" fmla="*/ 113 h 203"/>
              <a:gd name="T10" fmla="*/ 85 w 203"/>
              <a:gd name="T11" fmla="*/ 17 h 203"/>
              <a:gd name="T12" fmla="*/ 19 w 203"/>
              <a:gd name="T13" fmla="*/ 19 h 203"/>
              <a:gd name="T14" fmla="*/ 169 w 203"/>
              <a:gd name="T15" fmla="*/ 119 h 203"/>
              <a:gd name="T16" fmla="*/ 184 w 203"/>
              <a:gd name="T17" fmla="*/ 149 h 203"/>
              <a:gd name="T18" fmla="*/ 175 w 203"/>
              <a:gd name="T19" fmla="*/ 174 h 203"/>
              <a:gd name="T20" fmla="*/ 150 w 203"/>
              <a:gd name="T21" fmla="*/ 184 h 203"/>
              <a:gd name="T22" fmla="*/ 119 w 203"/>
              <a:gd name="T23" fmla="*/ 169 h 203"/>
              <a:gd name="T24" fmla="*/ 76 w 203"/>
              <a:gd name="T25" fmla="*/ 125 h 203"/>
              <a:gd name="T26" fmla="*/ 126 w 203"/>
              <a:gd name="T27" fmla="*/ 76 h 203"/>
              <a:gd name="T28" fmla="*/ 169 w 203"/>
              <a:gd name="T29"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3">
                <a:moveTo>
                  <a:pt x="19" y="19"/>
                </a:moveTo>
                <a:cubicBezTo>
                  <a:pt x="0" y="38"/>
                  <a:pt x="1" y="68"/>
                  <a:pt x="18" y="85"/>
                </a:cubicBezTo>
                <a:cubicBezTo>
                  <a:pt x="114" y="181"/>
                  <a:pt x="114" y="181"/>
                  <a:pt x="114" y="181"/>
                </a:cubicBezTo>
                <a:cubicBezTo>
                  <a:pt x="135" y="202"/>
                  <a:pt x="165" y="203"/>
                  <a:pt x="184" y="184"/>
                </a:cubicBezTo>
                <a:cubicBezTo>
                  <a:pt x="203" y="165"/>
                  <a:pt x="203" y="135"/>
                  <a:pt x="181" y="113"/>
                </a:cubicBezTo>
                <a:cubicBezTo>
                  <a:pt x="85" y="17"/>
                  <a:pt x="85" y="17"/>
                  <a:pt x="85" y="17"/>
                </a:cubicBezTo>
                <a:cubicBezTo>
                  <a:pt x="69" y="1"/>
                  <a:pt x="38" y="0"/>
                  <a:pt x="19" y="19"/>
                </a:cubicBezTo>
                <a:moveTo>
                  <a:pt x="169" y="119"/>
                </a:moveTo>
                <a:cubicBezTo>
                  <a:pt x="181" y="131"/>
                  <a:pt x="184" y="140"/>
                  <a:pt x="184" y="149"/>
                </a:cubicBezTo>
                <a:cubicBezTo>
                  <a:pt x="184" y="159"/>
                  <a:pt x="181" y="167"/>
                  <a:pt x="175" y="174"/>
                </a:cubicBezTo>
                <a:cubicBezTo>
                  <a:pt x="168" y="181"/>
                  <a:pt x="159" y="184"/>
                  <a:pt x="150" y="184"/>
                </a:cubicBezTo>
                <a:cubicBezTo>
                  <a:pt x="140" y="184"/>
                  <a:pt x="131" y="180"/>
                  <a:pt x="119" y="169"/>
                </a:cubicBezTo>
                <a:cubicBezTo>
                  <a:pt x="76" y="125"/>
                  <a:pt x="76" y="125"/>
                  <a:pt x="76" y="125"/>
                </a:cubicBezTo>
                <a:cubicBezTo>
                  <a:pt x="126" y="76"/>
                  <a:pt x="126" y="76"/>
                  <a:pt x="126" y="76"/>
                </a:cubicBezTo>
                <a:lnTo>
                  <a:pt x="169" y="119"/>
                </a:lnTo>
                <a:close/>
              </a:path>
            </a:pathLst>
          </a:custGeom>
          <a:solidFill>
            <a:srgbClr val="1B5AC2"/>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grpSp>
        <p:nvGrpSpPr>
          <p:cNvPr id="41" name="Group 654">
            <a:extLst>
              <a:ext uri="{FF2B5EF4-FFF2-40B4-BE49-F238E27FC236}">
                <a16:creationId xmlns:a16="http://schemas.microsoft.com/office/drawing/2014/main" id="{07FD7F0D-1605-4062-A697-48B4E2FC3734}"/>
              </a:ext>
            </a:extLst>
          </p:cNvPr>
          <p:cNvGrpSpPr/>
          <p:nvPr/>
        </p:nvGrpSpPr>
        <p:grpSpPr>
          <a:xfrm>
            <a:off x="7055195" y="1199198"/>
            <a:ext cx="361486" cy="354638"/>
            <a:chOff x="5083176" y="1931988"/>
            <a:chExt cx="382588" cy="304801"/>
          </a:xfrm>
          <a:solidFill>
            <a:srgbClr val="1B5AC2"/>
          </a:solidFill>
        </p:grpSpPr>
        <p:sp>
          <p:nvSpPr>
            <p:cNvPr id="43" name="Freeform 478">
              <a:extLst>
                <a:ext uri="{FF2B5EF4-FFF2-40B4-BE49-F238E27FC236}">
                  <a16:creationId xmlns:a16="http://schemas.microsoft.com/office/drawing/2014/main" id="{E040B662-6205-4F39-A2C7-AE1A26DF1CE3}"/>
                </a:ext>
              </a:extLst>
            </p:cNvPr>
            <p:cNvSpPr>
              <a:spLocks/>
            </p:cNvSpPr>
            <p:nvPr/>
          </p:nvSpPr>
          <p:spPr bwMode="auto">
            <a:xfrm>
              <a:off x="5083176" y="2082801"/>
              <a:ext cx="382588" cy="153988"/>
            </a:xfrm>
            <a:custGeom>
              <a:avLst/>
              <a:gdLst>
                <a:gd name="T0" fmla="*/ 0 w 246"/>
                <a:gd name="T1" fmla="*/ 69 h 99"/>
                <a:gd name="T2" fmla="*/ 21 w 246"/>
                <a:gd name="T3" fmla="*/ 63 h 99"/>
                <a:gd name="T4" fmla="*/ 122 w 246"/>
                <a:gd name="T5" fmla="*/ 99 h 99"/>
                <a:gd name="T6" fmla="*/ 230 w 246"/>
                <a:gd name="T7" fmla="*/ 57 h 99"/>
                <a:gd name="T8" fmla="*/ 219 w 246"/>
                <a:gd name="T9" fmla="*/ 31 h 99"/>
                <a:gd name="T10" fmla="*/ 148 w 246"/>
                <a:gd name="T11" fmla="*/ 54 h 99"/>
                <a:gd name="T12" fmla="*/ 123 w 246"/>
                <a:gd name="T13" fmla="*/ 75 h 99"/>
                <a:gd name="T14" fmla="*/ 67 w 246"/>
                <a:gd name="T15" fmla="*/ 54 h 99"/>
                <a:gd name="T16" fmla="*/ 70 w 246"/>
                <a:gd name="T17" fmla="*/ 47 h 99"/>
                <a:gd name="T18" fmla="*/ 123 w 246"/>
                <a:gd name="T19" fmla="*/ 68 h 99"/>
                <a:gd name="T20" fmla="*/ 133 w 246"/>
                <a:gd name="T21" fmla="*/ 42 h 99"/>
                <a:gd name="T22" fmla="*/ 0 w 246"/>
                <a:gd name="T23" fmla="*/ 9 h 99"/>
                <a:gd name="T24" fmla="*/ 0 w 246"/>
                <a:gd name="T2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99">
                  <a:moveTo>
                    <a:pt x="0" y="69"/>
                  </a:moveTo>
                  <a:cubicBezTo>
                    <a:pt x="10" y="65"/>
                    <a:pt x="18" y="63"/>
                    <a:pt x="21" y="63"/>
                  </a:cubicBezTo>
                  <a:cubicBezTo>
                    <a:pt x="31" y="63"/>
                    <a:pt x="100" y="99"/>
                    <a:pt x="122" y="99"/>
                  </a:cubicBezTo>
                  <a:cubicBezTo>
                    <a:pt x="141" y="99"/>
                    <a:pt x="230" y="57"/>
                    <a:pt x="230" y="57"/>
                  </a:cubicBezTo>
                  <a:cubicBezTo>
                    <a:pt x="246" y="51"/>
                    <a:pt x="235" y="25"/>
                    <a:pt x="219" y="31"/>
                  </a:cubicBezTo>
                  <a:cubicBezTo>
                    <a:pt x="148" y="54"/>
                    <a:pt x="148" y="54"/>
                    <a:pt x="148" y="54"/>
                  </a:cubicBezTo>
                  <a:cubicBezTo>
                    <a:pt x="146" y="70"/>
                    <a:pt x="133" y="77"/>
                    <a:pt x="123" y="75"/>
                  </a:cubicBezTo>
                  <a:cubicBezTo>
                    <a:pt x="115" y="73"/>
                    <a:pt x="67" y="54"/>
                    <a:pt x="67" y="54"/>
                  </a:cubicBezTo>
                  <a:cubicBezTo>
                    <a:pt x="70" y="47"/>
                    <a:pt x="70" y="47"/>
                    <a:pt x="70" y="47"/>
                  </a:cubicBezTo>
                  <a:cubicBezTo>
                    <a:pt x="123" y="68"/>
                    <a:pt x="123" y="68"/>
                    <a:pt x="123" y="68"/>
                  </a:cubicBezTo>
                  <a:cubicBezTo>
                    <a:pt x="137" y="71"/>
                    <a:pt x="149" y="50"/>
                    <a:pt x="133" y="42"/>
                  </a:cubicBezTo>
                  <a:cubicBezTo>
                    <a:pt x="67" y="11"/>
                    <a:pt x="43" y="0"/>
                    <a:pt x="0" y="9"/>
                  </a:cubicBezTo>
                  <a:cubicBezTo>
                    <a:pt x="0" y="21"/>
                    <a:pt x="0" y="64"/>
                    <a:pt x="0"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44" name="Freeform 479">
              <a:extLst>
                <a:ext uri="{FF2B5EF4-FFF2-40B4-BE49-F238E27FC236}">
                  <a16:creationId xmlns:a16="http://schemas.microsoft.com/office/drawing/2014/main" id="{013FD34A-9D4D-4437-B6CC-8C48D739006B}"/>
                </a:ext>
              </a:extLst>
            </p:cNvPr>
            <p:cNvSpPr>
              <a:spLocks/>
            </p:cNvSpPr>
            <p:nvPr/>
          </p:nvSpPr>
          <p:spPr bwMode="auto">
            <a:xfrm>
              <a:off x="5256213"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45" name="Freeform 480">
              <a:extLst>
                <a:ext uri="{FF2B5EF4-FFF2-40B4-BE49-F238E27FC236}">
                  <a16:creationId xmlns:a16="http://schemas.microsoft.com/office/drawing/2014/main" id="{CF738AC6-757A-4EF0-924D-47EAACCACEC6}"/>
                </a:ext>
              </a:extLst>
            </p:cNvPr>
            <p:cNvSpPr>
              <a:spLocks/>
            </p:cNvSpPr>
            <p:nvPr/>
          </p:nvSpPr>
          <p:spPr bwMode="auto">
            <a:xfrm>
              <a:off x="5256213"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46" name="Freeform 481">
              <a:extLst>
                <a:ext uri="{FF2B5EF4-FFF2-40B4-BE49-F238E27FC236}">
                  <a16:creationId xmlns:a16="http://schemas.microsoft.com/office/drawing/2014/main" id="{A407B76F-1D91-42B7-9C6A-6F135566C1D6}"/>
                </a:ext>
              </a:extLst>
            </p:cNvPr>
            <p:cNvSpPr>
              <a:spLocks/>
            </p:cNvSpPr>
            <p:nvPr/>
          </p:nvSpPr>
          <p:spPr bwMode="auto">
            <a:xfrm>
              <a:off x="5256213"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47" name="Freeform 482">
              <a:extLst>
                <a:ext uri="{FF2B5EF4-FFF2-40B4-BE49-F238E27FC236}">
                  <a16:creationId xmlns:a16="http://schemas.microsoft.com/office/drawing/2014/main" id="{1E2B7FC7-0AFE-4599-8CF9-58ED8E5F60E7}"/>
                </a:ext>
              </a:extLst>
            </p:cNvPr>
            <p:cNvSpPr>
              <a:spLocks/>
            </p:cNvSpPr>
            <p:nvPr/>
          </p:nvSpPr>
          <p:spPr bwMode="auto">
            <a:xfrm>
              <a:off x="5256213"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48" name="Freeform 483">
              <a:extLst>
                <a:ext uri="{FF2B5EF4-FFF2-40B4-BE49-F238E27FC236}">
                  <a16:creationId xmlns:a16="http://schemas.microsoft.com/office/drawing/2014/main" id="{B629FC90-0B06-4CC0-AE86-15854E22A9D1}"/>
                </a:ext>
              </a:extLst>
            </p:cNvPr>
            <p:cNvSpPr>
              <a:spLocks/>
            </p:cNvSpPr>
            <p:nvPr/>
          </p:nvSpPr>
          <p:spPr bwMode="auto">
            <a:xfrm>
              <a:off x="5343526"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49" name="Freeform 484">
              <a:extLst>
                <a:ext uri="{FF2B5EF4-FFF2-40B4-BE49-F238E27FC236}">
                  <a16:creationId xmlns:a16="http://schemas.microsoft.com/office/drawing/2014/main" id="{A87BE10F-4D17-4C85-BC7B-3E2DC90F3392}"/>
                </a:ext>
              </a:extLst>
            </p:cNvPr>
            <p:cNvSpPr>
              <a:spLocks/>
            </p:cNvSpPr>
            <p:nvPr/>
          </p:nvSpPr>
          <p:spPr bwMode="auto">
            <a:xfrm>
              <a:off x="5343526"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50" name="Freeform 485">
              <a:extLst>
                <a:ext uri="{FF2B5EF4-FFF2-40B4-BE49-F238E27FC236}">
                  <a16:creationId xmlns:a16="http://schemas.microsoft.com/office/drawing/2014/main" id="{1D8A4D4A-B332-40BF-ABAA-1868E0B8BCAD}"/>
                </a:ext>
              </a:extLst>
            </p:cNvPr>
            <p:cNvSpPr>
              <a:spLocks/>
            </p:cNvSpPr>
            <p:nvPr/>
          </p:nvSpPr>
          <p:spPr bwMode="auto">
            <a:xfrm>
              <a:off x="5343526"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51" name="Freeform 487">
              <a:extLst>
                <a:ext uri="{FF2B5EF4-FFF2-40B4-BE49-F238E27FC236}">
                  <a16:creationId xmlns:a16="http://schemas.microsoft.com/office/drawing/2014/main" id="{5902FA40-49C0-4001-BEB5-24618530AD56}"/>
                </a:ext>
              </a:extLst>
            </p:cNvPr>
            <p:cNvSpPr>
              <a:spLocks/>
            </p:cNvSpPr>
            <p:nvPr/>
          </p:nvSpPr>
          <p:spPr bwMode="auto">
            <a:xfrm>
              <a:off x="5343525" y="2019301"/>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52" name="Freeform 488">
              <a:extLst>
                <a:ext uri="{FF2B5EF4-FFF2-40B4-BE49-F238E27FC236}">
                  <a16:creationId xmlns:a16="http://schemas.microsoft.com/office/drawing/2014/main" id="{1F1E949F-C598-4335-98B1-AF9F80707610}"/>
                </a:ext>
              </a:extLst>
            </p:cNvPr>
            <p:cNvSpPr>
              <a:spLocks/>
            </p:cNvSpPr>
            <p:nvPr/>
          </p:nvSpPr>
          <p:spPr bwMode="auto">
            <a:xfrm>
              <a:off x="5343525"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53" name="Oval 489">
              <a:extLst>
                <a:ext uri="{FF2B5EF4-FFF2-40B4-BE49-F238E27FC236}">
                  <a16:creationId xmlns:a16="http://schemas.microsoft.com/office/drawing/2014/main" id="{C1D59C2A-5FDE-405A-B84A-E77CD917CD15}"/>
                </a:ext>
              </a:extLst>
            </p:cNvPr>
            <p:cNvSpPr>
              <a:spLocks noChangeArrowheads="1"/>
            </p:cNvSpPr>
            <p:nvPr/>
          </p:nvSpPr>
          <p:spPr bwMode="auto">
            <a:xfrm>
              <a:off x="5345113" y="1931988"/>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grpSp>
      <p:grpSp>
        <p:nvGrpSpPr>
          <p:cNvPr id="112" name="Group 104">
            <a:extLst>
              <a:ext uri="{FF2B5EF4-FFF2-40B4-BE49-F238E27FC236}">
                <a16:creationId xmlns:a16="http://schemas.microsoft.com/office/drawing/2014/main" id="{506558E0-F0FA-4FC9-A586-56C566B13ED4}"/>
              </a:ext>
            </a:extLst>
          </p:cNvPr>
          <p:cNvGrpSpPr/>
          <p:nvPr/>
        </p:nvGrpSpPr>
        <p:grpSpPr>
          <a:xfrm>
            <a:off x="1930577" y="1185370"/>
            <a:ext cx="393557" cy="347200"/>
            <a:chOff x="392113" y="4541838"/>
            <a:chExt cx="307976" cy="307975"/>
          </a:xfrm>
          <a:solidFill>
            <a:srgbClr val="1B5AC2"/>
          </a:solidFill>
        </p:grpSpPr>
        <p:sp>
          <p:nvSpPr>
            <p:cNvPr id="114" name="Freeform 1163">
              <a:extLst>
                <a:ext uri="{FF2B5EF4-FFF2-40B4-BE49-F238E27FC236}">
                  <a16:creationId xmlns:a16="http://schemas.microsoft.com/office/drawing/2014/main" id="{B5F596BA-64E5-4BAF-9651-E110DA176359}"/>
                </a:ext>
              </a:extLst>
            </p:cNvPr>
            <p:cNvSpPr>
              <a:spLocks/>
            </p:cNvSpPr>
            <p:nvPr/>
          </p:nvSpPr>
          <p:spPr bwMode="auto">
            <a:xfrm>
              <a:off x="600076" y="4541838"/>
              <a:ext cx="100013" cy="101600"/>
            </a:xfrm>
            <a:custGeom>
              <a:avLst/>
              <a:gdLst>
                <a:gd name="T0" fmla="*/ 63 w 63"/>
                <a:gd name="T1" fmla="*/ 21 h 64"/>
                <a:gd name="T2" fmla="*/ 42 w 63"/>
                <a:gd name="T3" fmla="*/ 21 h 64"/>
                <a:gd name="T4" fmla="*/ 42 w 63"/>
                <a:gd name="T5" fmla="*/ 0 h 64"/>
                <a:gd name="T6" fmla="*/ 21 w 63"/>
                <a:gd name="T7" fmla="*/ 0 h 64"/>
                <a:gd name="T8" fmla="*/ 21 w 63"/>
                <a:gd name="T9" fmla="*/ 21 h 64"/>
                <a:gd name="T10" fmla="*/ 0 w 63"/>
                <a:gd name="T11" fmla="*/ 21 h 64"/>
                <a:gd name="T12" fmla="*/ 0 w 63"/>
                <a:gd name="T13" fmla="*/ 42 h 64"/>
                <a:gd name="T14" fmla="*/ 21 w 63"/>
                <a:gd name="T15" fmla="*/ 42 h 64"/>
                <a:gd name="T16" fmla="*/ 21 w 63"/>
                <a:gd name="T17" fmla="*/ 64 h 64"/>
                <a:gd name="T18" fmla="*/ 42 w 63"/>
                <a:gd name="T19" fmla="*/ 64 h 64"/>
                <a:gd name="T20" fmla="*/ 42 w 63"/>
                <a:gd name="T21" fmla="*/ 42 h 64"/>
                <a:gd name="T22" fmla="*/ 63 w 63"/>
                <a:gd name="T23" fmla="*/ 42 h 64"/>
                <a:gd name="T24" fmla="*/ 63 w 63"/>
                <a:gd name="T25"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4">
                  <a:moveTo>
                    <a:pt x="63" y="21"/>
                  </a:moveTo>
                  <a:lnTo>
                    <a:pt x="42" y="21"/>
                  </a:lnTo>
                  <a:lnTo>
                    <a:pt x="42" y="0"/>
                  </a:lnTo>
                  <a:lnTo>
                    <a:pt x="21" y="0"/>
                  </a:lnTo>
                  <a:lnTo>
                    <a:pt x="21" y="21"/>
                  </a:lnTo>
                  <a:lnTo>
                    <a:pt x="0" y="21"/>
                  </a:lnTo>
                  <a:lnTo>
                    <a:pt x="0" y="42"/>
                  </a:lnTo>
                  <a:lnTo>
                    <a:pt x="21" y="42"/>
                  </a:lnTo>
                  <a:lnTo>
                    <a:pt x="21" y="64"/>
                  </a:lnTo>
                  <a:lnTo>
                    <a:pt x="42" y="64"/>
                  </a:lnTo>
                  <a:lnTo>
                    <a:pt x="42" y="42"/>
                  </a:lnTo>
                  <a:lnTo>
                    <a:pt x="63" y="42"/>
                  </a:lnTo>
                  <a:lnTo>
                    <a:pt x="6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115" name="Oval 1164">
              <a:extLst>
                <a:ext uri="{FF2B5EF4-FFF2-40B4-BE49-F238E27FC236}">
                  <a16:creationId xmlns:a16="http://schemas.microsoft.com/office/drawing/2014/main" id="{1D41E6F5-7C20-493D-8705-0544FD4A3B74}"/>
                </a:ext>
              </a:extLst>
            </p:cNvPr>
            <p:cNvSpPr>
              <a:spLocks noChangeArrowheads="1"/>
            </p:cNvSpPr>
            <p:nvPr/>
          </p:nvSpPr>
          <p:spPr bwMode="auto">
            <a:xfrm>
              <a:off x="460376" y="4573588"/>
              <a:ext cx="111125" cy="1095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sp>
          <p:nvSpPr>
            <p:cNvPr id="116" name="Freeform 1165">
              <a:extLst>
                <a:ext uri="{FF2B5EF4-FFF2-40B4-BE49-F238E27FC236}">
                  <a16:creationId xmlns:a16="http://schemas.microsoft.com/office/drawing/2014/main" id="{B4F501FC-CE22-42DE-9ECF-FE1E51FEB180}"/>
                </a:ext>
              </a:extLst>
            </p:cNvPr>
            <p:cNvSpPr>
              <a:spLocks/>
            </p:cNvSpPr>
            <p:nvPr/>
          </p:nvSpPr>
          <p:spPr bwMode="auto">
            <a:xfrm>
              <a:off x="392113" y="4697413"/>
              <a:ext cx="247650" cy="152400"/>
            </a:xfrm>
            <a:custGeom>
              <a:avLst/>
              <a:gdLst>
                <a:gd name="T0" fmla="*/ 106 w 159"/>
                <a:gd name="T1" fmla="*/ 0 h 98"/>
                <a:gd name="T2" fmla="*/ 159 w 159"/>
                <a:gd name="T3" fmla="*/ 45 h 98"/>
                <a:gd name="T4" fmla="*/ 159 w 159"/>
                <a:gd name="T5" fmla="*/ 98 h 98"/>
                <a:gd name="T6" fmla="*/ 137 w 159"/>
                <a:gd name="T7" fmla="*/ 98 h 98"/>
                <a:gd name="T8" fmla="*/ 137 w 159"/>
                <a:gd name="T9" fmla="*/ 56 h 98"/>
                <a:gd name="T10" fmla="*/ 122 w 159"/>
                <a:gd name="T11" fmla="*/ 56 h 98"/>
                <a:gd name="T12" fmla="*/ 122 w 159"/>
                <a:gd name="T13" fmla="*/ 98 h 98"/>
                <a:gd name="T14" fmla="*/ 36 w 159"/>
                <a:gd name="T15" fmla="*/ 98 h 98"/>
                <a:gd name="T16" fmla="*/ 36 w 159"/>
                <a:gd name="T17" fmla="*/ 56 h 98"/>
                <a:gd name="T18" fmla="*/ 22 w 159"/>
                <a:gd name="T19" fmla="*/ 56 h 98"/>
                <a:gd name="T20" fmla="*/ 22 w 159"/>
                <a:gd name="T21" fmla="*/ 98 h 98"/>
                <a:gd name="T22" fmla="*/ 0 w 159"/>
                <a:gd name="T23" fmla="*/ 98 h 98"/>
                <a:gd name="T24" fmla="*/ 0 w 159"/>
                <a:gd name="T25" fmla="*/ 45 h 98"/>
                <a:gd name="T26" fmla="*/ 52 w 159"/>
                <a:gd name="T27" fmla="*/ 0 h 98"/>
                <a:gd name="T28" fmla="*/ 106 w 159"/>
                <a:gd name="T2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 h="98">
                  <a:moveTo>
                    <a:pt x="106" y="0"/>
                  </a:moveTo>
                  <a:cubicBezTo>
                    <a:pt x="131" y="0"/>
                    <a:pt x="159" y="20"/>
                    <a:pt x="159" y="45"/>
                  </a:cubicBezTo>
                  <a:cubicBezTo>
                    <a:pt x="159" y="98"/>
                    <a:pt x="159" y="98"/>
                    <a:pt x="159" y="98"/>
                  </a:cubicBezTo>
                  <a:cubicBezTo>
                    <a:pt x="137" y="98"/>
                    <a:pt x="137" y="98"/>
                    <a:pt x="137" y="98"/>
                  </a:cubicBezTo>
                  <a:cubicBezTo>
                    <a:pt x="137" y="56"/>
                    <a:pt x="137" y="56"/>
                    <a:pt x="137" y="56"/>
                  </a:cubicBezTo>
                  <a:cubicBezTo>
                    <a:pt x="122" y="56"/>
                    <a:pt x="122" y="56"/>
                    <a:pt x="122" y="56"/>
                  </a:cubicBezTo>
                  <a:cubicBezTo>
                    <a:pt x="122" y="98"/>
                    <a:pt x="122" y="98"/>
                    <a:pt x="122" y="98"/>
                  </a:cubicBezTo>
                  <a:cubicBezTo>
                    <a:pt x="36" y="98"/>
                    <a:pt x="36" y="98"/>
                    <a:pt x="36" y="98"/>
                  </a:cubicBezTo>
                  <a:cubicBezTo>
                    <a:pt x="36" y="56"/>
                    <a:pt x="36" y="56"/>
                    <a:pt x="36" y="56"/>
                  </a:cubicBezTo>
                  <a:cubicBezTo>
                    <a:pt x="22" y="56"/>
                    <a:pt x="22" y="56"/>
                    <a:pt x="22" y="56"/>
                  </a:cubicBezTo>
                  <a:cubicBezTo>
                    <a:pt x="22" y="98"/>
                    <a:pt x="22" y="98"/>
                    <a:pt x="22" y="98"/>
                  </a:cubicBezTo>
                  <a:cubicBezTo>
                    <a:pt x="0" y="98"/>
                    <a:pt x="0" y="98"/>
                    <a:pt x="0" y="98"/>
                  </a:cubicBezTo>
                  <a:cubicBezTo>
                    <a:pt x="0" y="45"/>
                    <a:pt x="0" y="45"/>
                    <a:pt x="0" y="45"/>
                  </a:cubicBezTo>
                  <a:cubicBezTo>
                    <a:pt x="0" y="20"/>
                    <a:pt x="27" y="0"/>
                    <a:pt x="52" y="0"/>
                  </a:cubicBezTo>
                  <a:lnTo>
                    <a:pt x="10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软雅黑" panose="020B0503020204020204" pitchFamily="34" charset="-122"/>
                <a:ea typeface="微软雅黑" panose="020B0503020204020204" pitchFamily="34" charset="-122"/>
              </a:endParaRPr>
            </a:p>
          </p:txBody>
        </p:sp>
      </p:grpSp>
      <p:sp>
        <p:nvSpPr>
          <p:cNvPr id="117" name="文本框 116">
            <a:extLst>
              <a:ext uri="{FF2B5EF4-FFF2-40B4-BE49-F238E27FC236}">
                <a16:creationId xmlns:a16="http://schemas.microsoft.com/office/drawing/2014/main" id="{3C0866F0-A3BF-475B-A689-7E522EC04EEA}"/>
              </a:ext>
            </a:extLst>
          </p:cNvPr>
          <p:cNvSpPr txBox="1"/>
          <p:nvPr/>
        </p:nvSpPr>
        <p:spPr bwMode="gray">
          <a:xfrm>
            <a:off x="6289734" y="1562383"/>
            <a:ext cx="5005253" cy="891591"/>
          </a:xfrm>
          <a:prstGeom prst="rect">
            <a:avLst/>
          </a:prstGeom>
          <a:noFill/>
        </p:spPr>
        <p:txBody>
          <a:bodyPr wrap="square">
            <a:spAutoFit/>
          </a:bodyPr>
          <a:lstStyle/>
          <a:p>
            <a:pPr algn="l">
              <a:lnSpc>
                <a:spcPct val="130000"/>
              </a:lnSpc>
            </a:pPr>
            <a:r>
              <a:rPr lang="zh-CN" altLang="en-US" sz="2100" b="1" dirty="0">
                <a:latin typeface="微软雅黑" panose="020B0503020204020204" pitchFamily="34" charset="-122"/>
                <a:ea typeface="微软雅黑" panose="020B0503020204020204" pitchFamily="34" charset="-122"/>
                <a:cs typeface="宋体" panose="02010600030101010101" pitchFamily="2" charset="-122"/>
              </a:rPr>
              <a:t>现市场</a:t>
            </a:r>
            <a:r>
              <a:rPr lang="zh-CN" altLang="en-US" sz="2100" b="1" dirty="0">
                <a:effectLst/>
                <a:latin typeface="微软雅黑" panose="020B0503020204020204" pitchFamily="34" charset="-122"/>
                <a:ea typeface="微软雅黑" panose="020B0503020204020204" pitchFamily="34" charset="-122"/>
                <a:cs typeface="宋体" panose="02010600030101010101" pitchFamily="2" charset="-122"/>
              </a:rPr>
              <a:t>价格已低于度普利尤单抗医保支付价，部分替代注射用药，节约基金。</a:t>
            </a:r>
          </a:p>
        </p:txBody>
      </p:sp>
      <p:sp>
        <p:nvSpPr>
          <p:cNvPr id="54" name="文本框 53">
            <a:extLst>
              <a:ext uri="{FF2B5EF4-FFF2-40B4-BE49-F238E27FC236}">
                <a16:creationId xmlns:a16="http://schemas.microsoft.com/office/drawing/2014/main" id="{358D7A8C-4003-4A7D-A46B-619BD27E5262}"/>
              </a:ext>
            </a:extLst>
          </p:cNvPr>
          <p:cNvSpPr txBox="1"/>
          <p:nvPr/>
        </p:nvSpPr>
        <p:spPr bwMode="gray">
          <a:xfrm>
            <a:off x="1072629" y="1561687"/>
            <a:ext cx="4636077" cy="891591"/>
          </a:xfrm>
          <a:prstGeom prst="rect">
            <a:avLst/>
          </a:prstGeom>
          <a:noFill/>
        </p:spPr>
        <p:txBody>
          <a:bodyPr wrap="square">
            <a:spAutoFit/>
          </a:bodyPr>
          <a:lstStyle/>
          <a:p>
            <a:pPr>
              <a:lnSpc>
                <a:spcPct val="130000"/>
              </a:lnSpc>
            </a:pPr>
            <a:r>
              <a:rPr lang="zh-CN" altLang="en-US" sz="2100" b="1" dirty="0">
                <a:latin typeface="微软雅黑" panose="020B0503020204020204" pitchFamily="34" charset="-122"/>
                <a:ea typeface="微软雅黑" panose="020B0503020204020204" pitchFamily="34" charset="-122"/>
              </a:rPr>
              <a:t>中重度特应性皮炎造成剧烈瘙痒和严重皮损，增加自杀意念风险</a:t>
            </a:r>
            <a:r>
              <a:rPr lang="zh-CN" altLang="en-US" sz="2100" b="1" dirty="0">
                <a:effectLst/>
                <a:latin typeface="微软雅黑" panose="020B0503020204020204" pitchFamily="34" charset="-122"/>
                <a:ea typeface="微软雅黑" panose="020B0503020204020204" pitchFamily="34" charset="-122"/>
                <a:cs typeface="宋体" panose="02010600030101010101" pitchFamily="2" charset="-122"/>
              </a:rPr>
              <a:t>。</a:t>
            </a:r>
          </a:p>
        </p:txBody>
      </p:sp>
      <p:sp>
        <p:nvSpPr>
          <p:cNvPr id="55" name="文本框 54">
            <a:extLst>
              <a:ext uri="{FF2B5EF4-FFF2-40B4-BE49-F238E27FC236}">
                <a16:creationId xmlns:a16="http://schemas.microsoft.com/office/drawing/2014/main" id="{58C3C8B6-8D79-44AD-92D4-0C5680BD2D70}"/>
              </a:ext>
            </a:extLst>
          </p:cNvPr>
          <p:cNvSpPr txBox="1"/>
          <p:nvPr/>
        </p:nvSpPr>
        <p:spPr bwMode="gray">
          <a:xfrm>
            <a:off x="1027231" y="4204582"/>
            <a:ext cx="4786033" cy="891591"/>
          </a:xfrm>
          <a:prstGeom prst="rect">
            <a:avLst/>
          </a:prstGeom>
          <a:noFill/>
        </p:spPr>
        <p:txBody>
          <a:bodyPr wrap="square">
            <a:spAutoFit/>
          </a:bodyPr>
          <a:lstStyle/>
          <a:p>
            <a:pPr>
              <a:lnSpc>
                <a:spcPct val="130000"/>
              </a:lnSpc>
            </a:pPr>
            <a:r>
              <a:rPr lang="zh-CN" altLang="en-US" sz="2100" b="1" dirty="0">
                <a:latin typeface="微软雅黑" panose="020B0503020204020204" pitchFamily="34" charset="-122"/>
                <a:ea typeface="微软雅黑" panose="020B0503020204020204" pitchFamily="34" charset="-122"/>
                <a:cs typeface="宋体" panose="02010600030101010101" pitchFamily="2" charset="-122"/>
              </a:rPr>
              <a:t>现治疗方案</a:t>
            </a:r>
            <a:r>
              <a:rPr lang="zh-CN" altLang="zh-CN" sz="2100" b="1" dirty="0">
                <a:effectLst/>
                <a:latin typeface="微软雅黑" panose="020B0503020204020204" pitchFamily="34" charset="-122"/>
                <a:ea typeface="微软雅黑" panose="020B0503020204020204" pitchFamily="34" charset="-122"/>
                <a:cs typeface="宋体" panose="02010600030101010101" pitchFamily="2" charset="-122"/>
              </a:rPr>
              <a:t>疗效有限、</a:t>
            </a:r>
            <a:r>
              <a:rPr lang="zh-CN" altLang="en-US" sz="2100" b="1" dirty="0">
                <a:effectLst/>
                <a:latin typeface="微软雅黑" panose="020B0503020204020204" pitchFamily="34" charset="-122"/>
                <a:ea typeface="微软雅黑" panose="020B0503020204020204" pitchFamily="34" charset="-122"/>
                <a:cs typeface="宋体" panose="02010600030101010101" pitchFamily="2" charset="-122"/>
              </a:rPr>
              <a:t>传统治疗</a:t>
            </a:r>
            <a:r>
              <a:rPr lang="zh-CN" altLang="zh-CN" sz="2100" b="1" dirty="0">
                <a:effectLst/>
                <a:latin typeface="微软雅黑" panose="020B0503020204020204" pitchFamily="34" charset="-122"/>
                <a:ea typeface="微软雅黑" panose="020B0503020204020204" pitchFamily="34" charset="-122"/>
                <a:cs typeface="宋体" panose="02010600030101010101" pitchFamily="2" charset="-122"/>
              </a:rPr>
              <a:t>不良反应多</a:t>
            </a:r>
            <a:r>
              <a:rPr lang="zh-CN" altLang="en-US" sz="2100" b="1" dirty="0">
                <a:effectLst/>
                <a:latin typeface="微软雅黑" panose="020B0503020204020204" pitchFamily="34" charset="-122"/>
                <a:ea typeface="微软雅黑" panose="020B0503020204020204" pitchFamily="34" charset="-122"/>
                <a:cs typeface="宋体" panose="02010600030101010101" pitchFamily="2" charset="-122"/>
              </a:rPr>
              <a:t>，且无口服靶向制剂。</a:t>
            </a:r>
            <a:endParaRPr lang="zh-CN" altLang="en-US" sz="2100" b="1" dirty="0">
              <a:latin typeface="微软雅黑" panose="020B0503020204020204" pitchFamily="34" charset="-122"/>
              <a:ea typeface="微软雅黑" panose="020B0503020204020204" pitchFamily="34" charset="-122"/>
            </a:endParaRPr>
          </a:p>
        </p:txBody>
      </p:sp>
      <p:sp>
        <p:nvSpPr>
          <p:cNvPr id="57" name="文本框 56">
            <a:extLst>
              <a:ext uri="{FF2B5EF4-FFF2-40B4-BE49-F238E27FC236}">
                <a16:creationId xmlns:a16="http://schemas.microsoft.com/office/drawing/2014/main" id="{73C770C7-6320-41C2-AFDE-ED2BB96B056B}"/>
              </a:ext>
            </a:extLst>
          </p:cNvPr>
          <p:cNvSpPr txBox="1"/>
          <p:nvPr/>
        </p:nvSpPr>
        <p:spPr bwMode="gray">
          <a:xfrm>
            <a:off x="6363141" y="4206460"/>
            <a:ext cx="4916859" cy="891591"/>
          </a:xfrm>
          <a:prstGeom prst="rect">
            <a:avLst/>
          </a:prstGeom>
          <a:noFill/>
        </p:spPr>
        <p:txBody>
          <a:bodyPr wrap="square">
            <a:spAutoFit/>
          </a:bodyPr>
          <a:lstStyle/>
          <a:p>
            <a:pPr>
              <a:lnSpc>
                <a:spcPct val="130000"/>
              </a:lnSpc>
            </a:pPr>
            <a:r>
              <a:rPr lang="zh-CN" altLang="en-US" sz="2100" b="1" dirty="0">
                <a:effectLst/>
                <a:latin typeface="微软雅黑" panose="020B0503020204020204" pitchFamily="34" charset="-122"/>
                <a:ea typeface="微软雅黑" panose="020B0503020204020204" pitchFamily="34" charset="-122"/>
                <a:cs typeface="宋体" panose="02010600030101010101" pitchFamily="2" charset="-122"/>
              </a:rPr>
              <a:t>诊断路径清晰、适应症明确，</a:t>
            </a:r>
            <a:r>
              <a:rPr lang="zh-CN" altLang="zh-CN" sz="2100" b="1" dirty="0">
                <a:latin typeface="微软雅黑" panose="020B0503020204020204" pitchFamily="34" charset="-122"/>
                <a:ea typeface="微软雅黑" panose="020B0503020204020204" pitchFamily="34" charset="-122"/>
              </a:rPr>
              <a:t>口服</a:t>
            </a:r>
            <a:r>
              <a:rPr lang="zh-CN" altLang="en-US" sz="2100" b="1" dirty="0">
                <a:latin typeface="微软雅黑" panose="020B0503020204020204" pitchFamily="34" charset="-122"/>
                <a:ea typeface="微软雅黑" panose="020B0503020204020204" pitchFamily="34" charset="-122"/>
              </a:rPr>
              <a:t>给</a:t>
            </a:r>
            <a:r>
              <a:rPr lang="zh-CN" altLang="zh-CN" sz="2100" b="1" dirty="0">
                <a:latin typeface="微软雅黑" panose="020B0503020204020204" pitchFamily="34" charset="-122"/>
                <a:ea typeface="微软雅黑" panose="020B0503020204020204" pitchFamily="34" charset="-122"/>
              </a:rPr>
              <a:t>药</a:t>
            </a:r>
            <a:r>
              <a:rPr lang="zh-CN" altLang="en-US" sz="2100" b="1" dirty="0">
                <a:latin typeface="微软雅黑" panose="020B0503020204020204" pitchFamily="34" charset="-122"/>
                <a:ea typeface="微软雅黑" panose="020B0503020204020204" pitchFamily="34" charset="-122"/>
              </a:rPr>
              <a:t>，储存方便</a:t>
            </a:r>
            <a:r>
              <a:rPr lang="zh-CN" altLang="en-US" sz="2100" b="1" dirty="0">
                <a:effectLst/>
                <a:latin typeface="微软雅黑" panose="020B0503020204020204" pitchFamily="34" charset="-122"/>
                <a:ea typeface="微软雅黑" panose="020B0503020204020204" pitchFamily="34" charset="-122"/>
                <a:cs typeface="宋体" panose="02010600030101010101" pitchFamily="2" charset="-122"/>
              </a:rPr>
              <a:t>。</a:t>
            </a:r>
          </a:p>
        </p:txBody>
      </p:sp>
      <p:grpSp>
        <p:nvGrpSpPr>
          <p:cNvPr id="56" name="Group 800">
            <a:extLst>
              <a:ext uri="{FF2B5EF4-FFF2-40B4-BE49-F238E27FC236}">
                <a16:creationId xmlns:a16="http://schemas.microsoft.com/office/drawing/2014/main" id="{1E497D73-5571-49BC-9135-3DFF988E003B}"/>
              </a:ext>
            </a:extLst>
          </p:cNvPr>
          <p:cNvGrpSpPr/>
          <p:nvPr/>
        </p:nvGrpSpPr>
        <p:grpSpPr>
          <a:xfrm>
            <a:off x="1978697" y="3869459"/>
            <a:ext cx="401309" cy="250226"/>
            <a:chOff x="6718300" y="1370013"/>
            <a:chExt cx="315913" cy="233363"/>
          </a:xfrm>
        </p:grpSpPr>
        <p:sp>
          <p:nvSpPr>
            <p:cNvPr id="59" name="Freeform 450">
              <a:extLst>
                <a:ext uri="{FF2B5EF4-FFF2-40B4-BE49-F238E27FC236}">
                  <a16:creationId xmlns:a16="http://schemas.microsoft.com/office/drawing/2014/main" id="{62DAFF9F-81A2-4634-9D29-6240B23A6FD6}"/>
                </a:ext>
              </a:extLst>
            </p:cNvPr>
            <p:cNvSpPr>
              <a:spLocks/>
            </p:cNvSpPr>
            <p:nvPr/>
          </p:nvSpPr>
          <p:spPr bwMode="auto">
            <a:xfrm>
              <a:off x="6718300" y="1370013"/>
              <a:ext cx="276225" cy="201613"/>
            </a:xfrm>
            <a:custGeom>
              <a:avLst/>
              <a:gdLst>
                <a:gd name="T0" fmla="*/ 46 w 178"/>
                <a:gd name="T1" fmla="*/ 33 h 129"/>
                <a:gd name="T2" fmla="*/ 178 w 178"/>
                <a:gd name="T3" fmla="*/ 33 h 129"/>
                <a:gd name="T4" fmla="*/ 178 w 178"/>
                <a:gd name="T5" fmla="*/ 28 h 129"/>
                <a:gd name="T6" fmla="*/ 165 w 178"/>
                <a:gd name="T7" fmla="*/ 16 h 129"/>
                <a:gd name="T8" fmla="*/ 83 w 178"/>
                <a:gd name="T9" fmla="*/ 16 h 129"/>
                <a:gd name="T10" fmla="*/ 83 w 178"/>
                <a:gd name="T11" fmla="*/ 12 h 129"/>
                <a:gd name="T12" fmla="*/ 71 w 178"/>
                <a:gd name="T13" fmla="*/ 0 h 129"/>
                <a:gd name="T14" fmla="*/ 12 w 178"/>
                <a:gd name="T15" fmla="*/ 0 h 129"/>
                <a:gd name="T16" fmla="*/ 0 w 178"/>
                <a:gd name="T17" fmla="*/ 12 h 129"/>
                <a:gd name="T18" fmla="*/ 0 w 178"/>
                <a:gd name="T19" fmla="*/ 129 h 129"/>
                <a:gd name="T20" fmla="*/ 27 w 178"/>
                <a:gd name="T21" fmla="*/ 46 h 129"/>
                <a:gd name="T22" fmla="*/ 46 w 178"/>
                <a:gd name="T23" fmla="*/ 3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129">
                  <a:moveTo>
                    <a:pt x="46" y="33"/>
                  </a:moveTo>
                  <a:cubicBezTo>
                    <a:pt x="178" y="33"/>
                    <a:pt x="178" y="33"/>
                    <a:pt x="178" y="33"/>
                  </a:cubicBezTo>
                  <a:cubicBezTo>
                    <a:pt x="178" y="28"/>
                    <a:pt x="178" y="28"/>
                    <a:pt x="178" y="28"/>
                  </a:cubicBezTo>
                  <a:cubicBezTo>
                    <a:pt x="177" y="21"/>
                    <a:pt x="172" y="16"/>
                    <a:pt x="165" y="16"/>
                  </a:cubicBezTo>
                  <a:cubicBezTo>
                    <a:pt x="83" y="16"/>
                    <a:pt x="83" y="16"/>
                    <a:pt x="83" y="16"/>
                  </a:cubicBezTo>
                  <a:cubicBezTo>
                    <a:pt x="83" y="12"/>
                    <a:pt x="83" y="12"/>
                    <a:pt x="83" y="12"/>
                  </a:cubicBezTo>
                  <a:cubicBezTo>
                    <a:pt x="83" y="5"/>
                    <a:pt x="78" y="0"/>
                    <a:pt x="71" y="0"/>
                  </a:cubicBezTo>
                  <a:cubicBezTo>
                    <a:pt x="12" y="0"/>
                    <a:pt x="12" y="0"/>
                    <a:pt x="12" y="0"/>
                  </a:cubicBezTo>
                  <a:cubicBezTo>
                    <a:pt x="6" y="0"/>
                    <a:pt x="0" y="5"/>
                    <a:pt x="0" y="12"/>
                  </a:cubicBezTo>
                  <a:cubicBezTo>
                    <a:pt x="0" y="129"/>
                    <a:pt x="0" y="129"/>
                    <a:pt x="0" y="129"/>
                  </a:cubicBezTo>
                  <a:cubicBezTo>
                    <a:pt x="27" y="46"/>
                    <a:pt x="27" y="46"/>
                    <a:pt x="27" y="46"/>
                  </a:cubicBezTo>
                  <a:cubicBezTo>
                    <a:pt x="29" y="38"/>
                    <a:pt x="38" y="33"/>
                    <a:pt x="46" y="33"/>
                  </a:cubicBezTo>
                </a:path>
              </a:pathLst>
            </a:custGeom>
            <a:solidFill>
              <a:srgbClr val="1B5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451">
              <a:extLst>
                <a:ext uri="{FF2B5EF4-FFF2-40B4-BE49-F238E27FC236}">
                  <a16:creationId xmlns:a16="http://schemas.microsoft.com/office/drawing/2014/main" id="{308A67F9-473D-4CBB-AE1F-19B7042E29FF}"/>
                </a:ext>
              </a:extLst>
            </p:cNvPr>
            <p:cNvSpPr>
              <a:spLocks/>
            </p:cNvSpPr>
            <p:nvPr/>
          </p:nvSpPr>
          <p:spPr bwMode="auto">
            <a:xfrm>
              <a:off x="6726238" y="1436688"/>
              <a:ext cx="307975" cy="166688"/>
            </a:xfrm>
            <a:custGeom>
              <a:avLst/>
              <a:gdLst>
                <a:gd name="T0" fmla="*/ 199 w 199"/>
                <a:gd name="T1" fmla="*/ 4 h 107"/>
                <a:gd name="T2" fmla="*/ 173 w 199"/>
                <a:gd name="T3" fmla="*/ 87 h 107"/>
                <a:gd name="T4" fmla="*/ 168 w 199"/>
                <a:gd name="T5" fmla="*/ 101 h 107"/>
                <a:gd name="T6" fmla="*/ 158 w 199"/>
                <a:gd name="T7" fmla="*/ 107 h 107"/>
                <a:gd name="T8" fmla="*/ 5 w 199"/>
                <a:gd name="T9" fmla="*/ 107 h 107"/>
                <a:gd name="T10" fmla="*/ 5 w 199"/>
                <a:gd name="T11" fmla="*/ 107 h 107"/>
                <a:gd name="T12" fmla="*/ 1 w 199"/>
                <a:gd name="T13" fmla="*/ 106 h 107"/>
                <a:gd name="T14" fmla="*/ 0 w 199"/>
                <a:gd name="T15" fmla="*/ 104 h 107"/>
                <a:gd name="T16" fmla="*/ 0 w 199"/>
                <a:gd name="T17" fmla="*/ 104 h 107"/>
                <a:gd name="T18" fmla="*/ 0 w 199"/>
                <a:gd name="T19" fmla="*/ 104 h 107"/>
                <a:gd name="T20" fmla="*/ 0 w 199"/>
                <a:gd name="T21" fmla="*/ 103 h 107"/>
                <a:gd name="T22" fmla="*/ 31 w 199"/>
                <a:gd name="T23" fmla="*/ 6 h 107"/>
                <a:gd name="T24" fmla="*/ 42 w 199"/>
                <a:gd name="T25" fmla="*/ 0 h 107"/>
                <a:gd name="T26" fmla="*/ 194 w 199"/>
                <a:gd name="T27" fmla="*/ 0 h 107"/>
                <a:gd name="T28" fmla="*/ 198 w 199"/>
                <a:gd name="T29" fmla="*/ 1 h 107"/>
                <a:gd name="T30" fmla="*/ 198 w 199"/>
                <a:gd name="T31" fmla="*/ 1 h 107"/>
                <a:gd name="T32" fmla="*/ 199 w 199"/>
                <a:gd name="T33" fmla="*/ 3 h 107"/>
                <a:gd name="T34" fmla="*/ 199 w 199"/>
                <a:gd name="T35" fmla="*/ 3 h 107"/>
                <a:gd name="T36" fmla="*/ 199 w 199"/>
                <a:gd name="T37"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107">
                  <a:moveTo>
                    <a:pt x="199" y="4"/>
                  </a:moveTo>
                  <a:cubicBezTo>
                    <a:pt x="173" y="87"/>
                    <a:pt x="173" y="87"/>
                    <a:pt x="173" y="87"/>
                  </a:cubicBezTo>
                  <a:cubicBezTo>
                    <a:pt x="168" y="101"/>
                    <a:pt x="168" y="101"/>
                    <a:pt x="168" y="101"/>
                  </a:cubicBezTo>
                  <a:cubicBezTo>
                    <a:pt x="167" y="104"/>
                    <a:pt x="162" y="107"/>
                    <a:pt x="158" y="107"/>
                  </a:cubicBezTo>
                  <a:cubicBezTo>
                    <a:pt x="5" y="107"/>
                    <a:pt x="5" y="107"/>
                    <a:pt x="5" y="107"/>
                  </a:cubicBezTo>
                  <a:cubicBezTo>
                    <a:pt x="5" y="107"/>
                    <a:pt x="5" y="107"/>
                    <a:pt x="5" y="107"/>
                  </a:cubicBezTo>
                  <a:cubicBezTo>
                    <a:pt x="3" y="107"/>
                    <a:pt x="2" y="107"/>
                    <a:pt x="1" y="106"/>
                  </a:cubicBezTo>
                  <a:cubicBezTo>
                    <a:pt x="0" y="106"/>
                    <a:pt x="0" y="105"/>
                    <a:pt x="0" y="104"/>
                  </a:cubicBezTo>
                  <a:cubicBezTo>
                    <a:pt x="0" y="104"/>
                    <a:pt x="0" y="104"/>
                    <a:pt x="0" y="104"/>
                  </a:cubicBezTo>
                  <a:cubicBezTo>
                    <a:pt x="0" y="104"/>
                    <a:pt x="0" y="104"/>
                    <a:pt x="0" y="104"/>
                  </a:cubicBezTo>
                  <a:cubicBezTo>
                    <a:pt x="0" y="103"/>
                    <a:pt x="0" y="103"/>
                    <a:pt x="0" y="103"/>
                  </a:cubicBezTo>
                  <a:cubicBezTo>
                    <a:pt x="31" y="6"/>
                    <a:pt x="31" y="6"/>
                    <a:pt x="31" y="6"/>
                  </a:cubicBezTo>
                  <a:cubicBezTo>
                    <a:pt x="32" y="3"/>
                    <a:pt x="37" y="0"/>
                    <a:pt x="42" y="0"/>
                  </a:cubicBezTo>
                  <a:cubicBezTo>
                    <a:pt x="194" y="0"/>
                    <a:pt x="194" y="0"/>
                    <a:pt x="194" y="0"/>
                  </a:cubicBezTo>
                  <a:cubicBezTo>
                    <a:pt x="196" y="0"/>
                    <a:pt x="197" y="0"/>
                    <a:pt x="198" y="1"/>
                  </a:cubicBezTo>
                  <a:cubicBezTo>
                    <a:pt x="198" y="1"/>
                    <a:pt x="198" y="1"/>
                    <a:pt x="198" y="1"/>
                  </a:cubicBezTo>
                  <a:cubicBezTo>
                    <a:pt x="199" y="1"/>
                    <a:pt x="199" y="2"/>
                    <a:pt x="199" y="3"/>
                  </a:cubicBezTo>
                  <a:cubicBezTo>
                    <a:pt x="199" y="3"/>
                    <a:pt x="199" y="3"/>
                    <a:pt x="199" y="3"/>
                  </a:cubicBezTo>
                  <a:cubicBezTo>
                    <a:pt x="199" y="3"/>
                    <a:pt x="199" y="4"/>
                    <a:pt x="199" y="4"/>
                  </a:cubicBezTo>
                </a:path>
              </a:pathLst>
            </a:custGeom>
            <a:solidFill>
              <a:srgbClr val="1B5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5672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er PowerPoint Template_Logo_Confidential_16x9_011421_1130am.pptx" id="{89FC0598-B349-48E3-9A8B-72BFBCB98DF8}" vid="{0EBF093D-583F-46B6-8995-C451C08539D8}"/>
    </a:ext>
  </a:extLst>
</a:theme>
</file>

<file path=ppt/theme/theme2.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1E376C"/>
    </a:dk2>
    <a:lt2>
      <a:srgbClr val="FFFFFF"/>
    </a:lt2>
    <a:accent1>
      <a:srgbClr val="70AB49"/>
    </a:accent1>
    <a:accent2>
      <a:srgbClr val="F8971D"/>
    </a:accent2>
    <a:accent3>
      <a:srgbClr val="00AEEE"/>
    </a:accent3>
    <a:accent4>
      <a:srgbClr val="616365"/>
    </a:accent4>
    <a:accent5>
      <a:srgbClr val="F7D417"/>
    </a:accent5>
    <a:accent6>
      <a:srgbClr val="CC292B"/>
    </a:accent6>
    <a:hlink>
      <a:srgbClr val="00A1DA"/>
    </a:hlink>
    <a:folHlink>
      <a:srgbClr val="77797B"/>
    </a:folHlink>
  </a:clrScheme>
  <a:fontScheme name="Templ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000000"/>
    </a:dk1>
    <a:lt1>
      <a:srgbClr val="FFFFFF"/>
    </a:lt1>
    <a:dk2>
      <a:srgbClr val="1E376C"/>
    </a:dk2>
    <a:lt2>
      <a:srgbClr val="FFFFFF"/>
    </a:lt2>
    <a:accent1>
      <a:srgbClr val="70AB49"/>
    </a:accent1>
    <a:accent2>
      <a:srgbClr val="F8971D"/>
    </a:accent2>
    <a:accent3>
      <a:srgbClr val="00AEEE"/>
    </a:accent3>
    <a:accent4>
      <a:srgbClr val="616365"/>
    </a:accent4>
    <a:accent5>
      <a:srgbClr val="F7D417"/>
    </a:accent5>
    <a:accent6>
      <a:srgbClr val="CC292B"/>
    </a:accent6>
    <a:hlink>
      <a:srgbClr val="00A1DA"/>
    </a:hlink>
    <a:folHlink>
      <a:srgbClr val="77797B"/>
    </a:folHlink>
  </a:clrScheme>
  <a:fontScheme name="Templa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B08942DD6B8045AC88B035B51DC098" ma:contentTypeVersion="14" ma:contentTypeDescription="Create a new document." ma:contentTypeScope="" ma:versionID="0e4ff9539a3ccca135015b3ceed81fdc">
  <xsd:schema xmlns:xsd="http://www.w3.org/2001/XMLSchema" xmlns:xs="http://www.w3.org/2001/XMLSchema" xmlns:p="http://schemas.microsoft.com/office/2006/metadata/properties" xmlns:ns3="e388dc96-09dd-4309-a66d-d1b07d928e2f" xmlns:ns4="05a7bc01-f129-4656-b3a6-97a7d27c4c0a" targetNamespace="http://schemas.microsoft.com/office/2006/metadata/properties" ma:root="true" ma:fieldsID="12b0c41d69098913fc4f82f8edcd35c0" ns3:_="" ns4:_="">
    <xsd:import namespace="e388dc96-09dd-4309-a66d-d1b07d928e2f"/>
    <xsd:import namespace="05a7bc01-f129-4656-b3a6-97a7d27c4c0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c96-09dd-4309-a66d-d1b07d928e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a7bc01-f129-4656-b3a6-97a7d27c4c0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5620F8-902D-466A-B4E6-A592A8096A60}">
  <ds:schemaRefs>
    <ds:schemaRef ds:uri="http://purl.org/dc/dcmitype/"/>
    <ds:schemaRef ds:uri="e388dc96-09dd-4309-a66d-d1b07d928e2f"/>
    <ds:schemaRef ds:uri="http://www.w3.org/XML/1998/namespac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05a7bc01-f129-4656-b3a6-97a7d27c4c0a"/>
  </ds:schemaRefs>
</ds:datastoreItem>
</file>

<file path=customXml/itemProps2.xml><?xml version="1.0" encoding="utf-8"?>
<ds:datastoreItem xmlns:ds="http://schemas.openxmlformats.org/officeDocument/2006/customXml" ds:itemID="{ED6AF324-20B8-43AE-8057-0DF672E583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88dc96-09dd-4309-a66d-d1b07d928e2f"/>
    <ds:schemaRef ds:uri="05a7bc01-f129-4656-b3a6-97a7d27c4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55E0C5-C017-4A51-A228-651151AC02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Pfizer_PowerPoint_Template_16x9.potx</Template>
  <TotalTime>2778</TotalTime>
  <Words>3059</Words>
  <Application>Microsoft Office PowerPoint</Application>
  <PresentationFormat>自定义</PresentationFormat>
  <Paragraphs>255</Paragraphs>
  <Slides>10</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等线</vt:lpstr>
      <vt:lpstr>华文楷体</vt:lpstr>
      <vt:lpstr>微软雅黑</vt:lpstr>
      <vt:lpstr>Arial</vt:lpstr>
      <vt:lpstr>Arial Narrow</vt:lpstr>
      <vt:lpstr>Office Theme</vt:lpstr>
      <vt:lpstr>阿布昔替尼片（希必可® ） 2022国家医保药品目录调整 申报资料</vt:lpstr>
      <vt:lpstr>目录</vt:lpstr>
      <vt:lpstr>1.  阿布昔替尼片 基本信息（1/2）</vt:lpstr>
      <vt:lpstr>1.  阿布昔替尼片 基本信息（2/2）</vt:lpstr>
      <vt:lpstr>2.  阿布昔替尼片 有效性 （1/2）</vt:lpstr>
      <vt:lpstr>2. 阿布昔替尼片 有效性（2/2）</vt:lpstr>
      <vt:lpstr>3. 阿布昔替尼片 安全性</vt:lpstr>
      <vt:lpstr>5.  阿布昔替尼片 创新性</vt:lpstr>
      <vt:lpstr>6.  阿布昔替尼片 公平性</vt:lpstr>
      <vt:lpstr>参考文献</vt:lpstr>
    </vt:vector>
  </TitlesOfParts>
  <Company>OCS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v365</dc:subject>
  <dc:creator>Bo, Yiwei</dc:creator>
  <dc:description>P113901_Pfizer PowerPoint Template _Logo_Confidential_16x9</dc:description>
  <cp:lastModifiedBy>Ran, Mi</cp:lastModifiedBy>
  <cp:revision>16</cp:revision>
  <cp:lastPrinted>2017-11-29T15:35:51Z</cp:lastPrinted>
  <dcterms:created xsi:type="dcterms:W3CDTF">2021-06-22T09:02:09Z</dcterms:created>
  <dcterms:modified xsi:type="dcterms:W3CDTF">2022-07-13T12:39:50Z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0x0101002EB08942DD6B8045AC88B035B51DC098</vt:lpwstr>
  </property>
</Properties>
</file>