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58" r:id="rId4"/>
    <p:sldId id="260" r:id="rId5"/>
    <p:sldId id="261" r:id="rId6"/>
    <p:sldId id="268" r:id="rId7"/>
    <p:sldId id="262" r:id="rId8"/>
    <p:sldId id="267" r:id="rId9"/>
    <p:sldId id="264" r:id="rId10"/>
    <p:sldId id="265"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史薇" initials="D" lastIdx="8" clrIdx="0">
    <p:extLst>
      <p:ext uri="{19B8F6BF-5375-455C-9EA6-DF929625EA0E}">
        <p15:presenceInfo xmlns:p15="http://schemas.microsoft.com/office/powerpoint/2012/main" userId="史薇"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959B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Objects="1" showGuides="1">
      <p:cViewPr varScale="1">
        <p:scale>
          <a:sx n="72" d="100"/>
          <a:sy n="72" d="100"/>
        </p:scale>
        <p:origin x="447" y="33"/>
      </p:cViewPr>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D68F2DE4-4FEF-44AD-8394-D255951EFD1C}"/>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D2940949-95E5-4619-B45E-0AA611DCC7B6}"/>
              </a:ext>
            </a:extLst>
          </p:cNvPr>
          <p:cNvSpPr/>
          <p:nvPr userDrawn="1"/>
        </p:nvSpPr>
        <p:spPr>
          <a:xfrm>
            <a:off x="3539716" y="728700"/>
            <a:ext cx="5112568" cy="57966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D40162CE-917F-4E88-BC7F-26442066F35E}"/>
              </a:ext>
            </a:extLst>
          </p:cNvPr>
          <p:cNvSpPr/>
          <p:nvPr userDrawn="1"/>
        </p:nvSpPr>
        <p:spPr>
          <a:xfrm>
            <a:off x="3809746" y="980728"/>
            <a:ext cx="4572508" cy="5292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a:extLst>
              <a:ext uri="{FF2B5EF4-FFF2-40B4-BE49-F238E27FC236}">
                <a16:creationId xmlns:a16="http://schemas.microsoft.com/office/drawing/2014/main" id="{716E15EE-3768-4D43-A726-4ED803E75DF0}"/>
              </a:ext>
            </a:extLst>
          </p:cNvPr>
          <p:cNvCxnSpPr>
            <a:cxnSpLocks/>
          </p:cNvCxnSpPr>
          <p:nvPr userDrawn="1"/>
        </p:nvCxnSpPr>
        <p:spPr>
          <a:xfrm>
            <a:off x="11496675" y="814842"/>
            <a:ext cx="695325" cy="0"/>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4668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AE397E-5F69-4235-AF1C-E311F3BE4BD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2498EFE-7669-4E97-98A3-2E3388B7DFF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3A15ED3-B58A-4E11-A623-3C742E1AAF84}"/>
              </a:ext>
            </a:extLst>
          </p:cNvPr>
          <p:cNvSpPr>
            <a:spLocks noGrp="1"/>
          </p:cNvSpPr>
          <p:nvPr>
            <p:ph type="dt" sz="half" idx="10"/>
          </p:nvPr>
        </p:nvSpPr>
        <p:spPr/>
        <p:txBody>
          <a:bodyPr/>
          <a:lstStyle/>
          <a:p>
            <a:fld id="{8F2231EC-298D-4897-BE7A-794F75E90034}" type="datetimeFigureOut">
              <a:rPr lang="zh-CN" altLang="en-US" smtClean="0"/>
              <a:t>2022/7/12</a:t>
            </a:fld>
            <a:endParaRPr lang="zh-CN" altLang="en-US"/>
          </a:p>
        </p:txBody>
      </p:sp>
      <p:sp>
        <p:nvSpPr>
          <p:cNvPr id="5" name="页脚占位符 4">
            <a:extLst>
              <a:ext uri="{FF2B5EF4-FFF2-40B4-BE49-F238E27FC236}">
                <a16:creationId xmlns:a16="http://schemas.microsoft.com/office/drawing/2014/main" id="{8F02306C-26FE-4763-AA70-25F7F2FEABF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1C09C8B-D823-47B4-AD94-06F6319FC988}"/>
              </a:ext>
            </a:extLst>
          </p:cNvPr>
          <p:cNvSpPr>
            <a:spLocks noGrp="1"/>
          </p:cNvSpPr>
          <p:nvPr>
            <p:ph type="sldNum" sz="quarter" idx="12"/>
          </p:nvPr>
        </p:nvSpPr>
        <p:spPr/>
        <p:txBody>
          <a:bodyPr/>
          <a:lstStyle/>
          <a:p>
            <a:fld id="{9A0B4B73-DFE5-49A8-8599-B6C88D1A6E1D}" type="slidenum">
              <a:rPr lang="zh-CN" altLang="en-US" smtClean="0"/>
              <a:t>‹#›</a:t>
            </a:fld>
            <a:endParaRPr lang="zh-CN" altLang="en-US"/>
          </a:p>
        </p:txBody>
      </p:sp>
    </p:spTree>
    <p:extLst>
      <p:ext uri="{BB962C8B-B14F-4D97-AF65-F5344CB8AC3E}">
        <p14:creationId xmlns:p14="http://schemas.microsoft.com/office/powerpoint/2010/main" val="75703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6434EA4-2742-43C4-83AB-E89D9D9EC36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6D475C6-33E6-4DEE-B9B3-DDE490B29169}"/>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3755FD5-CF1C-4F2D-B5F8-59A7561802CA}"/>
              </a:ext>
            </a:extLst>
          </p:cNvPr>
          <p:cNvSpPr>
            <a:spLocks noGrp="1"/>
          </p:cNvSpPr>
          <p:nvPr>
            <p:ph type="dt" sz="half" idx="10"/>
          </p:nvPr>
        </p:nvSpPr>
        <p:spPr/>
        <p:txBody>
          <a:bodyPr/>
          <a:lstStyle/>
          <a:p>
            <a:fld id="{8F2231EC-298D-4897-BE7A-794F75E90034}" type="datetimeFigureOut">
              <a:rPr lang="zh-CN" altLang="en-US" smtClean="0"/>
              <a:t>2022/7/12</a:t>
            </a:fld>
            <a:endParaRPr lang="zh-CN" altLang="en-US"/>
          </a:p>
        </p:txBody>
      </p:sp>
      <p:sp>
        <p:nvSpPr>
          <p:cNvPr id="5" name="页脚占位符 4">
            <a:extLst>
              <a:ext uri="{FF2B5EF4-FFF2-40B4-BE49-F238E27FC236}">
                <a16:creationId xmlns:a16="http://schemas.microsoft.com/office/drawing/2014/main" id="{24FE939A-9E9D-4A4C-94E6-A65A9CF0635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D2C04AC-1D3A-426B-96BA-54F6A32F2D8E}"/>
              </a:ext>
            </a:extLst>
          </p:cNvPr>
          <p:cNvSpPr>
            <a:spLocks noGrp="1"/>
          </p:cNvSpPr>
          <p:nvPr>
            <p:ph type="sldNum" sz="quarter" idx="12"/>
          </p:nvPr>
        </p:nvSpPr>
        <p:spPr/>
        <p:txBody>
          <a:bodyPr/>
          <a:lstStyle/>
          <a:p>
            <a:fld id="{9A0B4B73-DFE5-49A8-8599-B6C88D1A6E1D}" type="slidenum">
              <a:rPr lang="zh-CN" altLang="en-US" smtClean="0"/>
              <a:t>‹#›</a:t>
            </a:fld>
            <a:endParaRPr lang="zh-CN" altLang="en-US"/>
          </a:p>
        </p:txBody>
      </p:sp>
    </p:spTree>
    <p:extLst>
      <p:ext uri="{BB962C8B-B14F-4D97-AF65-F5344CB8AC3E}">
        <p14:creationId xmlns:p14="http://schemas.microsoft.com/office/powerpoint/2010/main" val="4188153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B1DB99E1-5E26-4A18-BF4D-789370207B6B}"/>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a:extLst>
              <a:ext uri="{FF2B5EF4-FFF2-40B4-BE49-F238E27FC236}">
                <a16:creationId xmlns:a16="http://schemas.microsoft.com/office/drawing/2014/main" id="{15339447-6CDD-4BDA-A6DC-384B364C4309}"/>
              </a:ext>
            </a:extLst>
          </p:cNvPr>
          <p:cNvSpPr/>
          <p:nvPr userDrawn="1"/>
        </p:nvSpPr>
        <p:spPr>
          <a:xfrm rot="16200000">
            <a:off x="815828" y="-123131"/>
            <a:ext cx="1368000" cy="2999656"/>
          </a:xfrm>
          <a:custGeom>
            <a:avLst/>
            <a:gdLst>
              <a:gd name="connsiteX0" fmla="*/ 0 w 1368000"/>
              <a:gd name="connsiteY0" fmla="*/ 0 h 2780927"/>
              <a:gd name="connsiteX1" fmla="*/ 1368000 w 1368000"/>
              <a:gd name="connsiteY1" fmla="*/ 0 h 2780927"/>
              <a:gd name="connsiteX2" fmla="*/ 1368000 w 1368000"/>
              <a:gd name="connsiteY2" fmla="*/ 2096927 h 2780927"/>
              <a:gd name="connsiteX3" fmla="*/ 684000 w 1368000"/>
              <a:gd name="connsiteY3" fmla="*/ 2780927 h 2780927"/>
              <a:gd name="connsiteX4" fmla="*/ 0 w 1368000"/>
              <a:gd name="connsiteY4" fmla="*/ 2096927 h 2780927"/>
              <a:gd name="connsiteX5" fmla="*/ 0 w 1368000"/>
              <a:gd name="connsiteY5" fmla="*/ 0 h 2780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8000" h="2780927">
                <a:moveTo>
                  <a:pt x="0" y="0"/>
                </a:moveTo>
                <a:lnTo>
                  <a:pt x="1368000" y="0"/>
                </a:lnTo>
                <a:lnTo>
                  <a:pt x="1368000" y="2096927"/>
                </a:lnTo>
                <a:cubicBezTo>
                  <a:pt x="1368000" y="2474690"/>
                  <a:pt x="1061763" y="2780927"/>
                  <a:pt x="684000" y="2780927"/>
                </a:cubicBezTo>
                <a:cubicBezTo>
                  <a:pt x="306237" y="2780927"/>
                  <a:pt x="0" y="2474690"/>
                  <a:pt x="0" y="2096927"/>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文本框 10">
            <a:extLst>
              <a:ext uri="{FF2B5EF4-FFF2-40B4-BE49-F238E27FC236}">
                <a16:creationId xmlns:a16="http://schemas.microsoft.com/office/drawing/2014/main" id="{4AD97B4D-6F2E-47B5-8A0D-BBB723C1A8ED}"/>
              </a:ext>
            </a:extLst>
          </p:cNvPr>
          <p:cNvSpPr txBox="1"/>
          <p:nvPr userDrawn="1"/>
        </p:nvSpPr>
        <p:spPr>
          <a:xfrm>
            <a:off x="767408" y="803354"/>
            <a:ext cx="2664296" cy="1149482"/>
          </a:xfrm>
          <a:prstGeom prst="rect">
            <a:avLst/>
          </a:prstGeom>
          <a:noFill/>
        </p:spPr>
        <p:txBody>
          <a:bodyPr wrap="square" rtlCol="0">
            <a:spAutoFit/>
          </a:bodyPr>
          <a:lstStyle/>
          <a:p>
            <a:pPr>
              <a:lnSpc>
                <a:spcPct val="110000"/>
              </a:lnSpc>
            </a:pPr>
            <a:r>
              <a:rPr lang="zh-CN" altLang="en-US" sz="4400" b="1">
                <a:solidFill>
                  <a:schemeClr val="bg1"/>
                </a:solidFill>
              </a:rPr>
              <a:t>目录</a:t>
            </a:r>
            <a:endParaRPr lang="en-US" altLang="zh-CN" sz="4400" b="1">
              <a:solidFill>
                <a:schemeClr val="bg1"/>
              </a:solidFill>
            </a:endParaRPr>
          </a:p>
          <a:p>
            <a:pPr>
              <a:lnSpc>
                <a:spcPct val="110000"/>
              </a:lnSpc>
            </a:pPr>
            <a:r>
              <a:rPr lang="en-US" altLang="zh-CN" sz="2000">
                <a:solidFill>
                  <a:schemeClr val="bg1"/>
                </a:solidFill>
              </a:rPr>
              <a:t>CONTENTS</a:t>
            </a:r>
            <a:endParaRPr lang="zh-CN" altLang="en-US" sz="2000">
              <a:solidFill>
                <a:schemeClr val="bg1"/>
              </a:solidFill>
            </a:endParaRPr>
          </a:p>
        </p:txBody>
      </p:sp>
    </p:spTree>
    <p:extLst>
      <p:ext uri="{BB962C8B-B14F-4D97-AF65-F5344CB8AC3E}">
        <p14:creationId xmlns:p14="http://schemas.microsoft.com/office/powerpoint/2010/main" val="666209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8A5BF394-8F66-4BC5-84AC-F7B7DDC9C1A6}"/>
              </a:ext>
            </a:extLst>
          </p:cNvPr>
          <p:cNvSpPr/>
          <p:nvPr userDrawn="1"/>
        </p:nvSpPr>
        <p:spPr>
          <a:xfrm>
            <a:off x="0" y="5732462"/>
            <a:ext cx="12192000" cy="1125538"/>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B62918CA-E892-47A7-8886-0A44D56A26CE}"/>
              </a:ext>
            </a:extLst>
          </p:cNvPr>
          <p:cNvSpPr/>
          <p:nvPr userDrawn="1"/>
        </p:nvSpPr>
        <p:spPr>
          <a:xfrm>
            <a:off x="0" y="1"/>
            <a:ext cx="12192000" cy="1125538"/>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1C5CB0BD-6759-40FC-A7D4-A798776A1E0B}"/>
              </a:ext>
            </a:extLst>
          </p:cNvPr>
          <p:cNvSpPr/>
          <p:nvPr userDrawn="1"/>
        </p:nvSpPr>
        <p:spPr>
          <a:xfrm>
            <a:off x="0" y="0"/>
            <a:ext cx="12192000" cy="8366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2A9D238A-AD34-4755-8FB5-2010CE55A433}"/>
              </a:ext>
            </a:extLst>
          </p:cNvPr>
          <p:cNvSpPr/>
          <p:nvPr userDrawn="1"/>
        </p:nvSpPr>
        <p:spPr>
          <a:xfrm>
            <a:off x="0" y="6021388"/>
            <a:ext cx="12192000" cy="8366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形状 29">
            <a:extLst>
              <a:ext uri="{FF2B5EF4-FFF2-40B4-BE49-F238E27FC236}">
                <a16:creationId xmlns:a16="http://schemas.microsoft.com/office/drawing/2014/main" id="{F359C2DF-EB13-4614-B20A-F99C9DB1189A}"/>
              </a:ext>
            </a:extLst>
          </p:cNvPr>
          <p:cNvSpPr/>
          <p:nvPr userDrawn="1"/>
        </p:nvSpPr>
        <p:spPr>
          <a:xfrm>
            <a:off x="1451484" y="2"/>
            <a:ext cx="1368000" cy="2780927"/>
          </a:xfrm>
          <a:custGeom>
            <a:avLst/>
            <a:gdLst>
              <a:gd name="connsiteX0" fmla="*/ 0 w 1368000"/>
              <a:gd name="connsiteY0" fmla="*/ 0 h 2780927"/>
              <a:gd name="connsiteX1" fmla="*/ 1368000 w 1368000"/>
              <a:gd name="connsiteY1" fmla="*/ 0 h 2780927"/>
              <a:gd name="connsiteX2" fmla="*/ 1368000 w 1368000"/>
              <a:gd name="connsiteY2" fmla="*/ 2096927 h 2780927"/>
              <a:gd name="connsiteX3" fmla="*/ 684000 w 1368000"/>
              <a:gd name="connsiteY3" fmla="*/ 2780927 h 2780927"/>
              <a:gd name="connsiteX4" fmla="*/ 0 w 1368000"/>
              <a:gd name="connsiteY4" fmla="*/ 2096927 h 2780927"/>
              <a:gd name="connsiteX5" fmla="*/ 0 w 1368000"/>
              <a:gd name="connsiteY5" fmla="*/ 0 h 2780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8000" h="2780927">
                <a:moveTo>
                  <a:pt x="0" y="0"/>
                </a:moveTo>
                <a:lnTo>
                  <a:pt x="1368000" y="0"/>
                </a:lnTo>
                <a:lnTo>
                  <a:pt x="1368000" y="2096927"/>
                </a:lnTo>
                <a:cubicBezTo>
                  <a:pt x="1368000" y="2474690"/>
                  <a:pt x="1061763" y="2780927"/>
                  <a:pt x="684000" y="2780927"/>
                </a:cubicBezTo>
                <a:cubicBezTo>
                  <a:pt x="306237" y="2780927"/>
                  <a:pt x="0" y="2474690"/>
                  <a:pt x="0" y="2096927"/>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文本占位符 18">
            <a:extLst>
              <a:ext uri="{FF2B5EF4-FFF2-40B4-BE49-F238E27FC236}">
                <a16:creationId xmlns:a16="http://schemas.microsoft.com/office/drawing/2014/main" id="{AE7B01C1-E38E-47DD-B46B-B9FF7056972E}"/>
              </a:ext>
            </a:extLst>
          </p:cNvPr>
          <p:cNvSpPr>
            <a:spLocks noGrp="1"/>
          </p:cNvSpPr>
          <p:nvPr>
            <p:ph type="body" sz="quarter" idx="10" hasCustomPrompt="1"/>
          </p:nvPr>
        </p:nvSpPr>
        <p:spPr>
          <a:xfrm>
            <a:off x="1534208" y="1564482"/>
            <a:ext cx="1187450" cy="747897"/>
          </a:xfrm>
        </p:spPr>
        <p:txBody>
          <a:bodyPr lIns="0" tIns="0" rIns="0" bIns="0">
            <a:spAutoFit/>
          </a:bodyPr>
          <a:lstStyle>
            <a:lvl1pPr marL="0" indent="0" algn="ctr">
              <a:buNone/>
              <a:defRPr sz="5400" b="1">
                <a:solidFill>
                  <a:schemeClr val="bg1"/>
                </a:solidFill>
              </a:defRPr>
            </a:lvl1pPr>
          </a:lstStyle>
          <a:p>
            <a:pPr lvl="0"/>
            <a:r>
              <a:rPr lang="en-US" altLang="zh-CN"/>
              <a:t>01</a:t>
            </a:r>
            <a:endParaRPr lang="zh-CN" altLang="en-US"/>
          </a:p>
        </p:txBody>
      </p:sp>
      <p:sp>
        <p:nvSpPr>
          <p:cNvPr id="20" name="文本占位符 18">
            <a:extLst>
              <a:ext uri="{FF2B5EF4-FFF2-40B4-BE49-F238E27FC236}">
                <a16:creationId xmlns:a16="http://schemas.microsoft.com/office/drawing/2014/main" id="{4F06FB48-999E-4920-9A9C-C4D4BA54AC83}"/>
              </a:ext>
            </a:extLst>
          </p:cNvPr>
          <p:cNvSpPr>
            <a:spLocks noGrp="1"/>
          </p:cNvSpPr>
          <p:nvPr>
            <p:ph type="body" sz="quarter" idx="11" hasCustomPrompt="1"/>
          </p:nvPr>
        </p:nvSpPr>
        <p:spPr>
          <a:xfrm>
            <a:off x="1451484" y="3137724"/>
            <a:ext cx="3008387" cy="470898"/>
          </a:xfrm>
        </p:spPr>
        <p:txBody>
          <a:bodyPr wrap="square" lIns="0" tIns="0" rIns="0" bIns="0">
            <a:spAutoFit/>
          </a:bodyPr>
          <a:lstStyle>
            <a:lvl1pPr marL="0" indent="0" algn="l">
              <a:buNone/>
              <a:defRPr sz="3400" b="0">
                <a:solidFill>
                  <a:schemeClr val="accent2"/>
                </a:solidFill>
              </a:defRPr>
            </a:lvl1pPr>
          </a:lstStyle>
          <a:p>
            <a:pPr lvl="0"/>
            <a:r>
              <a:rPr lang="zh-CN" altLang="en-US"/>
              <a:t>章节标题</a:t>
            </a:r>
          </a:p>
        </p:txBody>
      </p:sp>
      <p:sp>
        <p:nvSpPr>
          <p:cNvPr id="25" name="文本占位符 18">
            <a:extLst>
              <a:ext uri="{FF2B5EF4-FFF2-40B4-BE49-F238E27FC236}">
                <a16:creationId xmlns:a16="http://schemas.microsoft.com/office/drawing/2014/main" id="{D6177D7E-E65C-4895-B016-5A877BB2851E}"/>
              </a:ext>
            </a:extLst>
          </p:cNvPr>
          <p:cNvSpPr>
            <a:spLocks noGrp="1"/>
          </p:cNvSpPr>
          <p:nvPr>
            <p:ph type="body" sz="quarter" idx="12" hasCustomPrompt="1"/>
          </p:nvPr>
        </p:nvSpPr>
        <p:spPr>
          <a:xfrm>
            <a:off x="1451484" y="3681028"/>
            <a:ext cx="3008387" cy="193899"/>
          </a:xfrm>
        </p:spPr>
        <p:txBody>
          <a:bodyPr wrap="square" lIns="0" tIns="0" rIns="0" bIns="0">
            <a:spAutoFit/>
          </a:bodyPr>
          <a:lstStyle>
            <a:lvl1pPr marL="0" indent="0" algn="l">
              <a:buNone/>
              <a:defRPr sz="1400" b="0">
                <a:solidFill>
                  <a:schemeClr val="tx2">
                    <a:lumMod val="20000"/>
                    <a:lumOff val="80000"/>
                  </a:schemeClr>
                </a:solidFill>
              </a:defRPr>
            </a:lvl1pPr>
          </a:lstStyle>
          <a:p>
            <a:pPr lvl="0"/>
            <a:r>
              <a:rPr lang="zh-CN" altLang="en-US"/>
              <a:t>英文标题</a:t>
            </a:r>
          </a:p>
        </p:txBody>
      </p:sp>
      <p:cxnSp>
        <p:nvCxnSpPr>
          <p:cNvPr id="27" name="直接连接符 26">
            <a:extLst>
              <a:ext uri="{FF2B5EF4-FFF2-40B4-BE49-F238E27FC236}">
                <a16:creationId xmlns:a16="http://schemas.microsoft.com/office/drawing/2014/main" id="{9B8414A6-0033-4086-BBB9-33FFBACE0C77}"/>
              </a:ext>
            </a:extLst>
          </p:cNvPr>
          <p:cNvCxnSpPr>
            <a:cxnSpLocks/>
          </p:cNvCxnSpPr>
          <p:nvPr userDrawn="1"/>
        </p:nvCxnSpPr>
        <p:spPr>
          <a:xfrm>
            <a:off x="1451484" y="4120877"/>
            <a:ext cx="540060" cy="0"/>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文本占位符 18">
            <a:extLst>
              <a:ext uri="{FF2B5EF4-FFF2-40B4-BE49-F238E27FC236}">
                <a16:creationId xmlns:a16="http://schemas.microsoft.com/office/drawing/2014/main" id="{513D7878-FB9A-4A40-AADA-17F8FA77FCC3}"/>
              </a:ext>
            </a:extLst>
          </p:cNvPr>
          <p:cNvSpPr>
            <a:spLocks noGrp="1"/>
          </p:cNvSpPr>
          <p:nvPr>
            <p:ph type="body" sz="quarter" idx="13" hasCustomPrompt="1"/>
          </p:nvPr>
        </p:nvSpPr>
        <p:spPr>
          <a:xfrm>
            <a:off x="1451484" y="4334898"/>
            <a:ext cx="3312368" cy="202491"/>
          </a:xfrm>
        </p:spPr>
        <p:txBody>
          <a:bodyPr wrap="square" lIns="0" tIns="0" rIns="0" bIns="0">
            <a:spAutoFit/>
          </a:bodyPr>
          <a:lstStyle>
            <a:lvl1pPr marL="0" indent="0" algn="just">
              <a:lnSpc>
                <a:spcPct val="120000"/>
              </a:lnSpc>
              <a:spcBef>
                <a:spcPts val="0"/>
              </a:spcBef>
              <a:buNone/>
              <a:defRPr sz="1200" b="0">
                <a:solidFill>
                  <a:schemeClr val="tx1"/>
                </a:solidFill>
              </a:defRPr>
            </a:lvl1pPr>
          </a:lstStyle>
          <a:p>
            <a:pPr lvl="0"/>
            <a:r>
              <a:rPr lang="zh-CN" altLang="en-US"/>
              <a:t>章节标题</a:t>
            </a:r>
          </a:p>
        </p:txBody>
      </p:sp>
    </p:spTree>
    <p:extLst>
      <p:ext uri="{BB962C8B-B14F-4D97-AF65-F5344CB8AC3E}">
        <p14:creationId xmlns:p14="http://schemas.microsoft.com/office/powerpoint/2010/main" val="2191677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B800599D-D314-457B-982D-9E4CF0ED75DA}"/>
              </a:ext>
            </a:extLst>
          </p:cNvPr>
          <p:cNvSpPr/>
          <p:nvPr userDrawn="1"/>
        </p:nvSpPr>
        <p:spPr>
          <a:xfrm>
            <a:off x="0" y="0"/>
            <a:ext cx="33496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583F7865-DD80-4BAC-B675-F284DE40D7EE}"/>
              </a:ext>
            </a:extLst>
          </p:cNvPr>
          <p:cNvSpPr/>
          <p:nvPr userDrawn="1"/>
        </p:nvSpPr>
        <p:spPr>
          <a:xfrm>
            <a:off x="11857037" y="0"/>
            <a:ext cx="33496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形状 9">
            <a:extLst>
              <a:ext uri="{FF2B5EF4-FFF2-40B4-BE49-F238E27FC236}">
                <a16:creationId xmlns:a16="http://schemas.microsoft.com/office/drawing/2014/main" id="{E6E21753-4EED-4A34-8ED3-54B5B15758D9}"/>
              </a:ext>
            </a:extLst>
          </p:cNvPr>
          <p:cNvSpPr/>
          <p:nvPr userDrawn="1"/>
        </p:nvSpPr>
        <p:spPr>
          <a:xfrm rot="16200000">
            <a:off x="433934" y="-23599"/>
            <a:ext cx="727631" cy="1595500"/>
          </a:xfrm>
          <a:custGeom>
            <a:avLst/>
            <a:gdLst>
              <a:gd name="connsiteX0" fmla="*/ 0 w 1368000"/>
              <a:gd name="connsiteY0" fmla="*/ 0 h 2780927"/>
              <a:gd name="connsiteX1" fmla="*/ 1368000 w 1368000"/>
              <a:gd name="connsiteY1" fmla="*/ 0 h 2780927"/>
              <a:gd name="connsiteX2" fmla="*/ 1368000 w 1368000"/>
              <a:gd name="connsiteY2" fmla="*/ 2096927 h 2780927"/>
              <a:gd name="connsiteX3" fmla="*/ 684000 w 1368000"/>
              <a:gd name="connsiteY3" fmla="*/ 2780927 h 2780927"/>
              <a:gd name="connsiteX4" fmla="*/ 0 w 1368000"/>
              <a:gd name="connsiteY4" fmla="*/ 2096927 h 2780927"/>
              <a:gd name="connsiteX5" fmla="*/ 0 w 1368000"/>
              <a:gd name="connsiteY5" fmla="*/ 0 h 2780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8000" h="2780927">
                <a:moveTo>
                  <a:pt x="0" y="0"/>
                </a:moveTo>
                <a:lnTo>
                  <a:pt x="1368000" y="0"/>
                </a:lnTo>
                <a:lnTo>
                  <a:pt x="1368000" y="2096927"/>
                </a:lnTo>
                <a:cubicBezTo>
                  <a:pt x="1368000" y="2474690"/>
                  <a:pt x="1061763" y="2780927"/>
                  <a:pt x="684000" y="2780927"/>
                </a:cubicBezTo>
                <a:cubicBezTo>
                  <a:pt x="306237" y="2780927"/>
                  <a:pt x="0" y="2474690"/>
                  <a:pt x="0" y="2096927"/>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文本占位符 18">
            <a:extLst>
              <a:ext uri="{FF2B5EF4-FFF2-40B4-BE49-F238E27FC236}">
                <a16:creationId xmlns:a16="http://schemas.microsoft.com/office/drawing/2014/main" id="{4CD77E79-733E-43A5-90F2-DFFBA22DE7DF}"/>
              </a:ext>
            </a:extLst>
          </p:cNvPr>
          <p:cNvSpPr>
            <a:spLocks noGrp="1"/>
          </p:cNvSpPr>
          <p:nvPr>
            <p:ph type="body" sz="quarter" idx="10" hasCustomPrompt="1"/>
          </p:nvPr>
        </p:nvSpPr>
        <p:spPr>
          <a:xfrm>
            <a:off x="377973" y="497152"/>
            <a:ext cx="839551" cy="553998"/>
          </a:xfrm>
        </p:spPr>
        <p:txBody>
          <a:bodyPr wrap="square" lIns="0" tIns="0" rIns="0" bIns="0">
            <a:spAutoFit/>
          </a:bodyPr>
          <a:lstStyle>
            <a:lvl1pPr marL="0" indent="0" algn="r">
              <a:buNone/>
              <a:defRPr sz="4000" b="0">
                <a:solidFill>
                  <a:schemeClr val="bg1"/>
                </a:solidFill>
              </a:defRPr>
            </a:lvl1pPr>
          </a:lstStyle>
          <a:p>
            <a:pPr lvl="0"/>
            <a:r>
              <a:rPr lang="en-US" altLang="zh-CN"/>
              <a:t>01</a:t>
            </a:r>
            <a:endParaRPr lang="zh-CN" altLang="en-US"/>
          </a:p>
        </p:txBody>
      </p:sp>
      <p:sp>
        <p:nvSpPr>
          <p:cNvPr id="12" name="文本占位符 18">
            <a:extLst>
              <a:ext uri="{FF2B5EF4-FFF2-40B4-BE49-F238E27FC236}">
                <a16:creationId xmlns:a16="http://schemas.microsoft.com/office/drawing/2014/main" id="{05E1E48A-03AA-4F03-9DDE-84BBC83A33C0}"/>
              </a:ext>
            </a:extLst>
          </p:cNvPr>
          <p:cNvSpPr>
            <a:spLocks noGrp="1"/>
          </p:cNvSpPr>
          <p:nvPr>
            <p:ph type="body" sz="quarter" idx="11" hasCustomPrompt="1"/>
          </p:nvPr>
        </p:nvSpPr>
        <p:spPr>
          <a:xfrm>
            <a:off x="1806303" y="524852"/>
            <a:ext cx="3008387" cy="498598"/>
          </a:xfrm>
        </p:spPr>
        <p:txBody>
          <a:bodyPr wrap="square" lIns="0" tIns="0" rIns="0" bIns="0">
            <a:spAutoFit/>
          </a:bodyPr>
          <a:lstStyle>
            <a:lvl1pPr marL="0" indent="0" algn="l">
              <a:buNone/>
              <a:defRPr sz="3600" b="0">
                <a:solidFill>
                  <a:schemeClr val="accent2"/>
                </a:solidFill>
              </a:defRPr>
            </a:lvl1pPr>
          </a:lstStyle>
          <a:p>
            <a:pPr lvl="0"/>
            <a:r>
              <a:rPr lang="zh-CN" altLang="en-US"/>
              <a:t>章节标题</a:t>
            </a:r>
          </a:p>
        </p:txBody>
      </p:sp>
    </p:spTree>
    <p:extLst>
      <p:ext uri="{BB962C8B-B14F-4D97-AF65-F5344CB8AC3E}">
        <p14:creationId xmlns:p14="http://schemas.microsoft.com/office/powerpoint/2010/main" val="3778417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EA8F39-2775-4076-89E4-6F0CB6B8E92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BB4AE85-AAE7-4847-BAE3-A3D4780456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1DD64B9-857A-4E3E-8972-25FD496E25E1}"/>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8887AFE-1D0A-49E1-AF27-59B35BEE78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F7ED469-835E-4E45-BE23-29063EB69544}"/>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30DCD71-1DF5-49E4-A755-42B1F03A2329}"/>
              </a:ext>
            </a:extLst>
          </p:cNvPr>
          <p:cNvSpPr>
            <a:spLocks noGrp="1"/>
          </p:cNvSpPr>
          <p:nvPr>
            <p:ph type="dt" sz="half" idx="10"/>
          </p:nvPr>
        </p:nvSpPr>
        <p:spPr/>
        <p:txBody>
          <a:bodyPr/>
          <a:lstStyle/>
          <a:p>
            <a:fld id="{8F2231EC-298D-4897-BE7A-794F75E90034}" type="datetimeFigureOut">
              <a:rPr lang="zh-CN" altLang="en-US" smtClean="0"/>
              <a:t>2022/7/12</a:t>
            </a:fld>
            <a:endParaRPr lang="zh-CN" altLang="en-US"/>
          </a:p>
        </p:txBody>
      </p:sp>
      <p:sp>
        <p:nvSpPr>
          <p:cNvPr id="8" name="页脚占位符 7">
            <a:extLst>
              <a:ext uri="{FF2B5EF4-FFF2-40B4-BE49-F238E27FC236}">
                <a16:creationId xmlns:a16="http://schemas.microsoft.com/office/drawing/2014/main" id="{0DB2313F-7F6F-4402-B1FD-8046EE86670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EACE29F-5992-4CEF-BF09-F126C835CCE1}"/>
              </a:ext>
            </a:extLst>
          </p:cNvPr>
          <p:cNvSpPr>
            <a:spLocks noGrp="1"/>
          </p:cNvSpPr>
          <p:nvPr>
            <p:ph type="sldNum" sz="quarter" idx="12"/>
          </p:nvPr>
        </p:nvSpPr>
        <p:spPr/>
        <p:txBody>
          <a:bodyPr/>
          <a:lstStyle/>
          <a:p>
            <a:fld id="{9A0B4B73-DFE5-49A8-8599-B6C88D1A6E1D}" type="slidenum">
              <a:rPr lang="zh-CN" altLang="en-US" smtClean="0"/>
              <a:t>‹#›</a:t>
            </a:fld>
            <a:endParaRPr lang="zh-CN" altLang="en-US"/>
          </a:p>
        </p:txBody>
      </p:sp>
    </p:spTree>
    <p:extLst>
      <p:ext uri="{BB962C8B-B14F-4D97-AF65-F5344CB8AC3E}">
        <p14:creationId xmlns:p14="http://schemas.microsoft.com/office/powerpoint/2010/main" val="3546987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2D4540-2CE8-4BE6-A1E8-C6765772C28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B763E07-A935-419B-AA27-417E9F6475B9}"/>
              </a:ext>
            </a:extLst>
          </p:cNvPr>
          <p:cNvSpPr>
            <a:spLocks noGrp="1"/>
          </p:cNvSpPr>
          <p:nvPr>
            <p:ph type="dt" sz="half" idx="10"/>
          </p:nvPr>
        </p:nvSpPr>
        <p:spPr/>
        <p:txBody>
          <a:bodyPr/>
          <a:lstStyle/>
          <a:p>
            <a:fld id="{8F2231EC-298D-4897-BE7A-794F75E90034}" type="datetimeFigureOut">
              <a:rPr lang="zh-CN" altLang="en-US" smtClean="0"/>
              <a:t>2022/7/12</a:t>
            </a:fld>
            <a:endParaRPr lang="zh-CN" altLang="en-US"/>
          </a:p>
        </p:txBody>
      </p:sp>
      <p:sp>
        <p:nvSpPr>
          <p:cNvPr id="4" name="页脚占位符 3">
            <a:extLst>
              <a:ext uri="{FF2B5EF4-FFF2-40B4-BE49-F238E27FC236}">
                <a16:creationId xmlns:a16="http://schemas.microsoft.com/office/drawing/2014/main" id="{C80AE230-E40D-4051-B9BA-4F15437B7E83}"/>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B752E3B-2C05-4858-B23F-F754CDA21B40}"/>
              </a:ext>
            </a:extLst>
          </p:cNvPr>
          <p:cNvSpPr>
            <a:spLocks noGrp="1"/>
          </p:cNvSpPr>
          <p:nvPr>
            <p:ph type="sldNum" sz="quarter" idx="12"/>
          </p:nvPr>
        </p:nvSpPr>
        <p:spPr/>
        <p:txBody>
          <a:bodyPr/>
          <a:lstStyle/>
          <a:p>
            <a:fld id="{9A0B4B73-DFE5-49A8-8599-B6C88D1A6E1D}" type="slidenum">
              <a:rPr lang="zh-CN" altLang="en-US" smtClean="0"/>
              <a:t>‹#›</a:t>
            </a:fld>
            <a:endParaRPr lang="zh-CN" altLang="en-US"/>
          </a:p>
        </p:txBody>
      </p:sp>
    </p:spTree>
    <p:extLst>
      <p:ext uri="{BB962C8B-B14F-4D97-AF65-F5344CB8AC3E}">
        <p14:creationId xmlns:p14="http://schemas.microsoft.com/office/powerpoint/2010/main" val="1666700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B7431B0-19D5-425E-B6BD-D5798C199BBD}"/>
              </a:ext>
            </a:extLst>
          </p:cNvPr>
          <p:cNvSpPr>
            <a:spLocks noGrp="1"/>
          </p:cNvSpPr>
          <p:nvPr>
            <p:ph type="dt" sz="half" idx="10"/>
          </p:nvPr>
        </p:nvSpPr>
        <p:spPr/>
        <p:txBody>
          <a:bodyPr/>
          <a:lstStyle/>
          <a:p>
            <a:fld id="{8F2231EC-298D-4897-BE7A-794F75E90034}" type="datetimeFigureOut">
              <a:rPr lang="zh-CN" altLang="en-US" smtClean="0"/>
              <a:t>2022/7/12</a:t>
            </a:fld>
            <a:endParaRPr lang="zh-CN" altLang="en-US"/>
          </a:p>
        </p:txBody>
      </p:sp>
      <p:sp>
        <p:nvSpPr>
          <p:cNvPr id="3" name="页脚占位符 2">
            <a:extLst>
              <a:ext uri="{FF2B5EF4-FFF2-40B4-BE49-F238E27FC236}">
                <a16:creationId xmlns:a16="http://schemas.microsoft.com/office/drawing/2014/main" id="{BFED1F57-4F03-4F6E-8D46-1798CE68F72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9948B472-8012-4684-8225-8879EB8381C5}"/>
              </a:ext>
            </a:extLst>
          </p:cNvPr>
          <p:cNvSpPr>
            <a:spLocks noGrp="1"/>
          </p:cNvSpPr>
          <p:nvPr>
            <p:ph type="sldNum" sz="quarter" idx="12"/>
          </p:nvPr>
        </p:nvSpPr>
        <p:spPr/>
        <p:txBody>
          <a:bodyPr/>
          <a:lstStyle/>
          <a:p>
            <a:fld id="{9A0B4B73-DFE5-49A8-8599-B6C88D1A6E1D}" type="slidenum">
              <a:rPr lang="zh-CN" altLang="en-US" smtClean="0"/>
              <a:t>‹#›</a:t>
            </a:fld>
            <a:endParaRPr lang="zh-CN" altLang="en-US"/>
          </a:p>
        </p:txBody>
      </p:sp>
    </p:spTree>
    <p:extLst>
      <p:ext uri="{BB962C8B-B14F-4D97-AF65-F5344CB8AC3E}">
        <p14:creationId xmlns:p14="http://schemas.microsoft.com/office/powerpoint/2010/main" val="2401948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98A53E-5AEA-438D-B3F0-0B1794B3340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0B8E503-868A-4746-BC88-5303760E62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2A94684-89BC-4444-9B7A-ED07CF55ED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6454671-BE44-4867-B35F-82163DF435FF}"/>
              </a:ext>
            </a:extLst>
          </p:cNvPr>
          <p:cNvSpPr>
            <a:spLocks noGrp="1"/>
          </p:cNvSpPr>
          <p:nvPr>
            <p:ph type="dt" sz="half" idx="10"/>
          </p:nvPr>
        </p:nvSpPr>
        <p:spPr/>
        <p:txBody>
          <a:bodyPr/>
          <a:lstStyle/>
          <a:p>
            <a:fld id="{8F2231EC-298D-4897-BE7A-794F75E90034}" type="datetimeFigureOut">
              <a:rPr lang="zh-CN" altLang="en-US" smtClean="0"/>
              <a:t>2022/7/12</a:t>
            </a:fld>
            <a:endParaRPr lang="zh-CN" altLang="en-US"/>
          </a:p>
        </p:txBody>
      </p:sp>
      <p:sp>
        <p:nvSpPr>
          <p:cNvPr id="6" name="页脚占位符 5">
            <a:extLst>
              <a:ext uri="{FF2B5EF4-FFF2-40B4-BE49-F238E27FC236}">
                <a16:creationId xmlns:a16="http://schemas.microsoft.com/office/drawing/2014/main" id="{841F45E0-A9EF-451C-9C96-74086CE9C15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1D54A26-E698-4886-A0BE-8018046C748A}"/>
              </a:ext>
            </a:extLst>
          </p:cNvPr>
          <p:cNvSpPr>
            <a:spLocks noGrp="1"/>
          </p:cNvSpPr>
          <p:nvPr>
            <p:ph type="sldNum" sz="quarter" idx="12"/>
          </p:nvPr>
        </p:nvSpPr>
        <p:spPr/>
        <p:txBody>
          <a:bodyPr/>
          <a:lstStyle/>
          <a:p>
            <a:fld id="{9A0B4B73-DFE5-49A8-8599-B6C88D1A6E1D}" type="slidenum">
              <a:rPr lang="zh-CN" altLang="en-US" smtClean="0"/>
              <a:t>‹#›</a:t>
            </a:fld>
            <a:endParaRPr lang="zh-CN" altLang="en-US"/>
          </a:p>
        </p:txBody>
      </p:sp>
    </p:spTree>
    <p:extLst>
      <p:ext uri="{BB962C8B-B14F-4D97-AF65-F5344CB8AC3E}">
        <p14:creationId xmlns:p14="http://schemas.microsoft.com/office/powerpoint/2010/main" val="2445346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12C230-29CD-4658-A664-7AF9D2109EF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A7CFBA5-EB50-4CD1-B02C-8A7284E7EF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52079BD-5909-4A48-B664-8A5F739AC2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1738DC5-F56B-49CC-9151-9ABB75DAE796}"/>
              </a:ext>
            </a:extLst>
          </p:cNvPr>
          <p:cNvSpPr>
            <a:spLocks noGrp="1"/>
          </p:cNvSpPr>
          <p:nvPr>
            <p:ph type="dt" sz="half" idx="10"/>
          </p:nvPr>
        </p:nvSpPr>
        <p:spPr/>
        <p:txBody>
          <a:bodyPr/>
          <a:lstStyle/>
          <a:p>
            <a:fld id="{8F2231EC-298D-4897-BE7A-794F75E90034}" type="datetimeFigureOut">
              <a:rPr lang="zh-CN" altLang="en-US" smtClean="0"/>
              <a:t>2022/7/12</a:t>
            </a:fld>
            <a:endParaRPr lang="zh-CN" altLang="en-US"/>
          </a:p>
        </p:txBody>
      </p:sp>
      <p:sp>
        <p:nvSpPr>
          <p:cNvPr id="6" name="页脚占位符 5">
            <a:extLst>
              <a:ext uri="{FF2B5EF4-FFF2-40B4-BE49-F238E27FC236}">
                <a16:creationId xmlns:a16="http://schemas.microsoft.com/office/drawing/2014/main" id="{27539684-6382-40D2-8E64-494370382BB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A18FC90-3459-4AF7-95A2-C22434E1CBB1}"/>
              </a:ext>
            </a:extLst>
          </p:cNvPr>
          <p:cNvSpPr>
            <a:spLocks noGrp="1"/>
          </p:cNvSpPr>
          <p:nvPr>
            <p:ph type="sldNum" sz="quarter" idx="12"/>
          </p:nvPr>
        </p:nvSpPr>
        <p:spPr/>
        <p:txBody>
          <a:bodyPr/>
          <a:lstStyle/>
          <a:p>
            <a:fld id="{9A0B4B73-DFE5-49A8-8599-B6C88D1A6E1D}" type="slidenum">
              <a:rPr lang="zh-CN" altLang="en-US" smtClean="0"/>
              <a:t>‹#›</a:t>
            </a:fld>
            <a:endParaRPr lang="zh-CN" altLang="en-US"/>
          </a:p>
        </p:txBody>
      </p:sp>
    </p:spTree>
    <p:extLst>
      <p:ext uri="{BB962C8B-B14F-4D97-AF65-F5344CB8AC3E}">
        <p14:creationId xmlns:p14="http://schemas.microsoft.com/office/powerpoint/2010/main" val="1184896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E9E772CA-3C04-40C4-84D2-4753F1BD05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8C15755-8F19-4098-9C04-4369032E00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F4D3C32-6693-4FF9-911F-9B9ED29B53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2231EC-298D-4897-BE7A-794F75E90034}" type="datetimeFigureOut">
              <a:rPr lang="zh-CN" altLang="en-US" smtClean="0"/>
              <a:t>2022/7/12</a:t>
            </a:fld>
            <a:endParaRPr lang="zh-CN" altLang="en-US"/>
          </a:p>
        </p:txBody>
      </p:sp>
      <p:sp>
        <p:nvSpPr>
          <p:cNvPr id="5" name="页脚占位符 4">
            <a:extLst>
              <a:ext uri="{FF2B5EF4-FFF2-40B4-BE49-F238E27FC236}">
                <a16:creationId xmlns:a16="http://schemas.microsoft.com/office/drawing/2014/main" id="{D6B1A9C3-7E07-4B3C-9C8A-3C4341548A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102B37E-5D3C-401A-BADB-799D026D33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0B4B73-DFE5-49A8-8599-B6C88D1A6E1D}" type="slidenum">
              <a:rPr lang="zh-CN" altLang="en-US" smtClean="0"/>
              <a:t>‹#›</a:t>
            </a:fld>
            <a:endParaRPr lang="zh-CN" altLang="en-US"/>
          </a:p>
        </p:txBody>
      </p:sp>
      <p:sp>
        <p:nvSpPr>
          <p:cNvPr id="7" name="矩形 6">
            <a:extLst>
              <a:ext uri="{FF2B5EF4-FFF2-40B4-BE49-F238E27FC236}">
                <a16:creationId xmlns:a16="http://schemas.microsoft.com/office/drawing/2014/main" id="{33921617-7772-449B-8A13-24E1D4742E95}"/>
              </a:ext>
            </a:extLst>
          </p:cNvPr>
          <p:cNvSpPr/>
          <p:nvPr userDrawn="1"/>
        </p:nvSpPr>
        <p:spPr>
          <a:xfrm>
            <a:off x="3581400" y="-17165288"/>
            <a:ext cx="502920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8F7A310D-2A42-4790-B057-25C57AFC7610}"/>
              </a:ext>
            </a:extLst>
          </p:cNvPr>
          <p:cNvSpPr/>
          <p:nvPr userDrawn="1"/>
        </p:nvSpPr>
        <p:spPr>
          <a:xfrm>
            <a:off x="-25875552" y="3137198"/>
            <a:ext cx="502920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3E20F68C-8BEB-4842-9709-FEBA6E4F7B95}"/>
              </a:ext>
            </a:extLst>
          </p:cNvPr>
          <p:cNvSpPr/>
          <p:nvPr userDrawn="1"/>
        </p:nvSpPr>
        <p:spPr>
          <a:xfrm>
            <a:off x="41523936" y="3137198"/>
            <a:ext cx="502920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0166097C-04A2-4772-9A4E-5C40485F97C9}"/>
              </a:ext>
            </a:extLst>
          </p:cNvPr>
          <p:cNvSpPr/>
          <p:nvPr userDrawn="1"/>
        </p:nvSpPr>
        <p:spPr>
          <a:xfrm>
            <a:off x="3587133" y="20350880"/>
            <a:ext cx="502920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90292589"/>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12" userDrawn="1">
          <p15:clr>
            <a:srgbClr val="F26B43"/>
          </p15:clr>
        </p15:guide>
        <p15:guide id="2" pos="438" userDrawn="1">
          <p15:clr>
            <a:srgbClr val="F26B43"/>
          </p15:clr>
        </p15:guide>
        <p15:guide id="3" pos="7242" userDrawn="1">
          <p15:clr>
            <a:srgbClr val="F26B43"/>
          </p15:clr>
        </p15:guide>
        <p15:guide id="4" orient="horz" pos="527" userDrawn="1">
          <p15:clr>
            <a:srgbClr val="F26B43"/>
          </p15:clr>
        </p15:guide>
        <p15:guide id="5" orient="horz" pos="709" userDrawn="1">
          <p15:clr>
            <a:srgbClr val="F26B43"/>
          </p15:clr>
        </p15:guide>
        <p15:guide id="6" orient="horz" pos="3793" userDrawn="1">
          <p15:clr>
            <a:srgbClr val="F26B43"/>
          </p15:clr>
        </p15:guide>
        <p15:guide id="7" pos="3840" userDrawn="1">
          <p15:clr>
            <a:srgbClr val="F26B43"/>
          </p15:clr>
        </p15:guide>
        <p15:guide id="8" pos="211" userDrawn="1">
          <p15:clr>
            <a:srgbClr val="F26B43"/>
          </p15:clr>
        </p15:guide>
        <p15:guide id="9" pos="746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a:extLst>
              <a:ext uri="{FF2B5EF4-FFF2-40B4-BE49-F238E27FC236}">
                <a16:creationId xmlns:a16="http://schemas.microsoft.com/office/drawing/2014/main" id="{89822334-F9F1-43B0-91FC-1C75DEDBEA76}"/>
              </a:ext>
            </a:extLst>
          </p:cNvPr>
          <p:cNvSpPr/>
          <p:nvPr/>
        </p:nvSpPr>
        <p:spPr>
          <a:xfrm>
            <a:off x="3971764" y="5734050"/>
            <a:ext cx="4248472" cy="43125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扬子江药业集团上海海尼药业有限公司</a:t>
            </a:r>
          </a:p>
        </p:txBody>
      </p:sp>
      <p:sp>
        <p:nvSpPr>
          <p:cNvPr id="8" name="文本框 7">
            <a:extLst>
              <a:ext uri="{FF2B5EF4-FFF2-40B4-BE49-F238E27FC236}">
                <a16:creationId xmlns:a16="http://schemas.microsoft.com/office/drawing/2014/main" id="{0C32B153-F65C-4C8F-96E2-188A35D32895}"/>
              </a:ext>
            </a:extLst>
          </p:cNvPr>
          <p:cNvSpPr txBox="1"/>
          <p:nvPr/>
        </p:nvSpPr>
        <p:spPr>
          <a:xfrm>
            <a:off x="4466819" y="4797152"/>
            <a:ext cx="3132348" cy="728533"/>
          </a:xfrm>
          <a:prstGeom prst="rect">
            <a:avLst/>
          </a:prstGeom>
          <a:noFill/>
        </p:spPr>
        <p:txBody>
          <a:bodyPr wrap="square" rtlCol="0">
            <a:spAutoFit/>
          </a:bodyPr>
          <a:lstStyle/>
          <a:p>
            <a:pPr algn="ctr">
              <a:lnSpc>
                <a:spcPct val="120000"/>
              </a:lnSpc>
            </a:pPr>
            <a:r>
              <a:rPr lang="zh-CN" altLang="en-US" dirty="0"/>
              <a:t>硫酸镁钠钾口服用浓溶液</a:t>
            </a:r>
            <a:endParaRPr lang="en-US" altLang="zh-CN" dirty="0"/>
          </a:p>
          <a:p>
            <a:pPr algn="ctr">
              <a:lnSpc>
                <a:spcPct val="120000"/>
              </a:lnSpc>
            </a:pPr>
            <a:r>
              <a:rPr lang="zh-CN" altLang="en-US" dirty="0"/>
              <a:t>（捷爽）</a:t>
            </a:r>
          </a:p>
        </p:txBody>
      </p:sp>
      <p:pic>
        <p:nvPicPr>
          <p:cNvPr id="5" name="图片 4" descr="硫酸镁钠钾口服用浓溶液">
            <a:extLst>
              <a:ext uri="{FF2B5EF4-FFF2-40B4-BE49-F238E27FC236}">
                <a16:creationId xmlns:a16="http://schemas.microsoft.com/office/drawing/2014/main" id="{52810230-1A51-8863-D8B9-33FC68760F84}"/>
              </a:ext>
            </a:extLst>
          </p:cNvPr>
          <p:cNvPicPr>
            <a:picLocks noChangeAspect="1"/>
          </p:cNvPicPr>
          <p:nvPr/>
        </p:nvPicPr>
        <p:blipFill>
          <a:blip r:embed="rId2"/>
          <a:srcRect l="14748" t="26806" r="24345" b="17063"/>
          <a:stretch>
            <a:fillRect/>
          </a:stretch>
        </p:blipFill>
        <p:spPr>
          <a:xfrm>
            <a:off x="4259796" y="1430629"/>
            <a:ext cx="3783330" cy="3166745"/>
          </a:xfrm>
          <a:prstGeom prst="rect">
            <a:avLst/>
          </a:prstGeom>
        </p:spPr>
      </p:pic>
    </p:spTree>
    <p:extLst>
      <p:ext uri="{BB962C8B-B14F-4D97-AF65-F5344CB8AC3E}">
        <p14:creationId xmlns:p14="http://schemas.microsoft.com/office/powerpoint/2010/main" val="3045191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ED7B43E0-7BA5-475B-8225-74B10D24FDF8}"/>
              </a:ext>
            </a:extLst>
          </p:cNvPr>
          <p:cNvSpPr>
            <a:spLocks noGrp="1"/>
          </p:cNvSpPr>
          <p:nvPr>
            <p:ph type="body" sz="quarter" idx="10"/>
          </p:nvPr>
        </p:nvSpPr>
        <p:spPr/>
        <p:txBody>
          <a:bodyPr/>
          <a:lstStyle/>
          <a:p>
            <a:r>
              <a:rPr lang="en-US" altLang="zh-CN" dirty="0"/>
              <a:t>05</a:t>
            </a:r>
            <a:endParaRPr lang="zh-CN" altLang="en-US" dirty="0"/>
          </a:p>
        </p:txBody>
      </p:sp>
      <p:sp>
        <p:nvSpPr>
          <p:cNvPr id="3" name="文本占位符 2">
            <a:extLst>
              <a:ext uri="{FF2B5EF4-FFF2-40B4-BE49-F238E27FC236}">
                <a16:creationId xmlns:a16="http://schemas.microsoft.com/office/drawing/2014/main" id="{ED8A775C-388E-4349-8903-FDCDF9ECECFC}"/>
              </a:ext>
            </a:extLst>
          </p:cNvPr>
          <p:cNvSpPr>
            <a:spLocks noGrp="1"/>
          </p:cNvSpPr>
          <p:nvPr>
            <p:ph type="body" sz="quarter" idx="11"/>
          </p:nvPr>
        </p:nvSpPr>
        <p:spPr/>
        <p:txBody>
          <a:bodyPr/>
          <a:lstStyle/>
          <a:p>
            <a:r>
              <a:rPr lang="zh-CN" altLang="en-US"/>
              <a:t>公平性</a:t>
            </a:r>
          </a:p>
        </p:txBody>
      </p:sp>
      <p:sp>
        <p:nvSpPr>
          <p:cNvPr id="4" name="文本占位符 3">
            <a:extLst>
              <a:ext uri="{FF2B5EF4-FFF2-40B4-BE49-F238E27FC236}">
                <a16:creationId xmlns:a16="http://schemas.microsoft.com/office/drawing/2014/main" id="{97656BF5-7C46-4122-A072-9BFBB39DB7B9}"/>
              </a:ext>
            </a:extLst>
          </p:cNvPr>
          <p:cNvSpPr>
            <a:spLocks noGrp="1"/>
          </p:cNvSpPr>
          <p:nvPr>
            <p:ph type="body" sz="quarter" idx="12"/>
          </p:nvPr>
        </p:nvSpPr>
        <p:spPr/>
        <p:txBody>
          <a:bodyPr/>
          <a:lstStyle/>
          <a:p>
            <a:r>
              <a:rPr lang="en-US" altLang="zh-CN"/>
              <a:t>Fairness</a:t>
            </a:r>
          </a:p>
        </p:txBody>
      </p:sp>
      <p:sp>
        <p:nvSpPr>
          <p:cNvPr id="7" name="文本框 6">
            <a:extLst>
              <a:ext uri="{FF2B5EF4-FFF2-40B4-BE49-F238E27FC236}">
                <a16:creationId xmlns:a16="http://schemas.microsoft.com/office/drawing/2014/main" id="{AE8CF89E-93D3-5155-4936-D76B0E624D32}"/>
              </a:ext>
            </a:extLst>
          </p:cNvPr>
          <p:cNvSpPr txBox="1"/>
          <p:nvPr/>
        </p:nvSpPr>
        <p:spPr>
          <a:xfrm>
            <a:off x="3179676" y="1130251"/>
            <a:ext cx="8424936" cy="4485843"/>
          </a:xfrm>
          <a:prstGeom prst="rect">
            <a:avLst/>
          </a:prstGeom>
          <a:noFill/>
        </p:spPr>
        <p:txBody>
          <a:bodyPr wrap="square" lIns="0" tIns="0" rIns="0" bIns="0" rtlCol="0">
            <a:spAutoFit/>
          </a:bodyPr>
          <a:lstStyle/>
          <a:p>
            <a:pPr algn="just">
              <a:lnSpc>
                <a:spcPct val="150000"/>
              </a:lnSpc>
            </a:pPr>
            <a:r>
              <a:rPr lang="zh-CN" altLang="en-US" sz="1400" b="1" dirty="0">
                <a:solidFill>
                  <a:srgbClr val="000000"/>
                </a:solidFill>
                <a:effectLst/>
                <a:latin typeface="微软雅黑" panose="020B0503020204020204" pitchFamily="34" charset="-122"/>
                <a:ea typeface="微软雅黑" panose="020B0503020204020204" pitchFamily="34" charset="-122"/>
              </a:rPr>
              <a:t>年发病患者总数：</a:t>
            </a:r>
            <a:r>
              <a:rPr lang="en-US" altLang="zh-CN" sz="1400" dirty="0">
                <a:sym typeface="+mn-ea"/>
              </a:rPr>
              <a:t> 2020</a:t>
            </a:r>
            <a:r>
              <a:rPr lang="zh-CN" altLang="en-US" sz="1400" dirty="0">
                <a:sym typeface="+mn-ea"/>
              </a:rPr>
              <a:t>年全球新发结直肠癌患者约</a:t>
            </a:r>
            <a:r>
              <a:rPr lang="en-US" altLang="zh-CN" sz="1400" dirty="0">
                <a:sym typeface="+mn-ea"/>
              </a:rPr>
              <a:t>193</a:t>
            </a:r>
            <a:r>
              <a:rPr lang="zh-CN" altLang="en-US" sz="1400" dirty="0">
                <a:sym typeface="+mn-ea"/>
              </a:rPr>
              <a:t>万人</a:t>
            </a:r>
            <a:r>
              <a:rPr lang="en-US" altLang="zh-CN" sz="1400" baseline="30000" dirty="0">
                <a:sym typeface="+mn-ea"/>
              </a:rPr>
              <a:t>[18]</a:t>
            </a:r>
            <a:r>
              <a:rPr lang="zh-CN" altLang="en-US" sz="1400" baseline="30000" dirty="0">
                <a:solidFill>
                  <a:srgbClr val="FF0000"/>
                </a:solidFill>
                <a:effectLst/>
                <a:latin typeface="微软雅黑" panose="020B0503020204020204" pitchFamily="34" charset="-122"/>
                <a:ea typeface="微软雅黑" panose="020B0503020204020204" pitchFamily="34" charset="-122"/>
              </a:rPr>
              <a:t> </a:t>
            </a:r>
            <a:endParaRPr lang="en-US" altLang="zh-CN" sz="1400" baseline="30000" dirty="0">
              <a:solidFill>
                <a:srgbClr val="FF0000"/>
              </a:solidFill>
              <a:effectLst/>
              <a:latin typeface="微软雅黑" panose="020B0503020204020204" pitchFamily="34" charset="-122"/>
              <a:ea typeface="微软雅黑" panose="020B0503020204020204" pitchFamily="34" charset="-122"/>
            </a:endParaRPr>
          </a:p>
          <a:p>
            <a:pPr algn="just">
              <a:lnSpc>
                <a:spcPct val="150000"/>
              </a:lnSpc>
            </a:pPr>
            <a:r>
              <a:rPr lang="zh-CN" altLang="en-US" sz="1400" b="1" dirty="0">
                <a:solidFill>
                  <a:srgbClr val="000000"/>
                </a:solidFill>
                <a:latin typeface="微软雅黑" panose="020B0503020204020204" pitchFamily="34" charset="-122"/>
                <a:ea typeface="微软雅黑" panose="020B0503020204020204" pitchFamily="34" charset="-122"/>
              </a:rPr>
              <a:t>弥补药品目录短板：</a:t>
            </a:r>
            <a:endParaRPr lang="en-US" altLang="zh-CN" sz="1400" b="1" dirty="0">
              <a:solidFill>
                <a:srgbClr val="000000"/>
              </a:solidFill>
              <a:latin typeface="微软雅黑" panose="020B0503020204020204" pitchFamily="34" charset="-122"/>
              <a:ea typeface="微软雅黑" panose="020B0503020204020204" pitchFamily="34" charset="-122"/>
            </a:endParaRPr>
          </a:p>
          <a:p>
            <a:pPr marL="342900" indent="-342900" algn="just">
              <a:lnSpc>
                <a:spcPct val="150000"/>
              </a:lnSpc>
              <a:buFont typeface="+mj-lt"/>
              <a:buAutoNum type="arabicPeriod"/>
            </a:pPr>
            <a:r>
              <a:rPr lang="zh-CN" altLang="en-US" sz="1400" dirty="0">
                <a:solidFill>
                  <a:srgbClr val="000000"/>
                </a:solidFill>
                <a:latin typeface="微软雅黑" panose="020B0503020204020204" pitchFamily="34" charset="-122"/>
                <a:ea typeface="微软雅黑" panose="020B0503020204020204" pitchFamily="34" charset="-122"/>
              </a:rPr>
              <a:t>常用肠道清洁剂聚乙二醇类，患者依从性仅</a:t>
            </a:r>
            <a:r>
              <a:rPr lang="en-US" altLang="zh-CN" sz="1400" dirty="0">
                <a:solidFill>
                  <a:srgbClr val="000000"/>
                </a:solidFill>
                <a:latin typeface="微软雅黑" panose="020B0503020204020204" pitchFamily="34" charset="-122"/>
                <a:ea typeface="微软雅黑" panose="020B0503020204020204" pitchFamily="34" charset="-122"/>
              </a:rPr>
              <a:t>82.3%</a:t>
            </a:r>
            <a:r>
              <a:rPr lang="en-US" altLang="zh-CN" sz="1400" baseline="30000" dirty="0">
                <a:solidFill>
                  <a:srgbClr val="000000"/>
                </a:solidFill>
                <a:latin typeface="微软雅黑" panose="020B0503020204020204" pitchFamily="34" charset="-122"/>
                <a:ea typeface="微软雅黑" panose="020B0503020204020204" pitchFamily="34" charset="-122"/>
              </a:rPr>
              <a:t>[19]</a:t>
            </a:r>
            <a:r>
              <a:rPr lang="zh-CN" altLang="en-US" sz="1400" dirty="0">
                <a:solidFill>
                  <a:srgbClr val="000000"/>
                </a:solidFill>
                <a:latin typeface="微软雅黑" panose="020B0503020204020204" pitchFamily="34" charset="-122"/>
                <a:ea typeface="微软雅黑" panose="020B0503020204020204" pitchFamily="34" charset="-122"/>
              </a:rPr>
              <a:t>。本品可饮用除水之外的茶、咖啡、饮料等澄清液体，且饮水时间宽裕（</a:t>
            </a:r>
            <a:r>
              <a:rPr lang="en-US" altLang="zh-CN" sz="1400" dirty="0">
                <a:solidFill>
                  <a:srgbClr val="000000"/>
                </a:solidFill>
                <a:latin typeface="微软雅黑" panose="020B0503020204020204" pitchFamily="34" charset="-122"/>
                <a:ea typeface="微软雅黑" panose="020B0503020204020204" pitchFamily="34" charset="-122"/>
              </a:rPr>
              <a:t>2h/L)</a:t>
            </a:r>
            <a:r>
              <a:rPr lang="zh-CN" altLang="en-US" sz="1400" dirty="0">
                <a:solidFill>
                  <a:srgbClr val="000000"/>
                </a:solidFill>
                <a:latin typeface="微软雅黑" panose="020B0503020204020204" pitchFamily="34" charset="-122"/>
                <a:ea typeface="微软雅黑" panose="020B0503020204020204" pitchFamily="34" charset="-122"/>
              </a:rPr>
              <a:t>，避免患者因较快的服用速度引起呕吐，依从性显著提高至</a:t>
            </a:r>
            <a:r>
              <a:rPr lang="en-US" altLang="zh-CN" sz="1400" dirty="0">
                <a:solidFill>
                  <a:srgbClr val="000000"/>
                </a:solidFill>
                <a:latin typeface="微软雅黑" panose="020B0503020204020204" pitchFamily="34" charset="-122"/>
                <a:ea typeface="微软雅黑" panose="020B0503020204020204" pitchFamily="34" charset="-122"/>
              </a:rPr>
              <a:t>95.7%</a:t>
            </a:r>
            <a:r>
              <a:rPr lang="en-US" altLang="zh-CN" sz="1400" baseline="30000" dirty="0">
                <a:solidFill>
                  <a:srgbClr val="000000"/>
                </a:solidFill>
                <a:latin typeface="微软雅黑" panose="020B0503020204020204" pitchFamily="34" charset="-122"/>
                <a:ea typeface="微软雅黑" panose="020B0503020204020204" pitchFamily="34" charset="-122"/>
              </a:rPr>
              <a:t>[19]</a:t>
            </a:r>
            <a:r>
              <a:rPr lang="zh-CN" altLang="en-US" sz="1400" dirty="0">
                <a:solidFill>
                  <a:srgbClr val="000000"/>
                </a:solidFill>
                <a:latin typeface="微软雅黑" panose="020B0503020204020204" pitchFamily="34" charset="-122"/>
                <a:ea typeface="微软雅黑" panose="020B0503020204020204" pitchFamily="34" charset="-122"/>
              </a:rPr>
              <a:t>；</a:t>
            </a:r>
          </a:p>
          <a:p>
            <a:pPr marL="342900" indent="-342900" algn="just">
              <a:lnSpc>
                <a:spcPct val="150000"/>
              </a:lnSpc>
              <a:buFont typeface="+mj-lt"/>
              <a:buAutoNum type="arabicPeriod"/>
            </a:pPr>
            <a:r>
              <a:rPr lang="zh-CN" altLang="en-US" sz="1400" dirty="0">
                <a:solidFill>
                  <a:srgbClr val="000000"/>
                </a:solidFill>
                <a:latin typeface="微软雅黑" panose="020B0503020204020204" pitchFamily="34" charset="-122"/>
                <a:ea typeface="微软雅黑" panose="020B0503020204020204" pitchFamily="34" charset="-122"/>
              </a:rPr>
              <a:t>肠镜检查近</a:t>
            </a:r>
            <a:r>
              <a:rPr lang="en-US" altLang="zh-CN" sz="1400" dirty="0">
                <a:solidFill>
                  <a:srgbClr val="000000"/>
                </a:solidFill>
                <a:latin typeface="微软雅黑" panose="020B0503020204020204" pitchFamily="34" charset="-122"/>
                <a:ea typeface="微软雅黑" panose="020B0503020204020204" pitchFamily="34" charset="-122"/>
              </a:rPr>
              <a:t>57.49%</a:t>
            </a:r>
            <a:r>
              <a:rPr lang="zh-CN" altLang="en-US" sz="1400" dirty="0">
                <a:solidFill>
                  <a:srgbClr val="000000"/>
                </a:solidFill>
                <a:latin typeface="微软雅黑" panose="020B0503020204020204" pitchFamily="34" charset="-122"/>
                <a:ea typeface="微软雅黑" panose="020B0503020204020204" pitchFamily="34" charset="-122"/>
              </a:rPr>
              <a:t>为老年患者</a:t>
            </a:r>
            <a:r>
              <a:rPr lang="en-US" altLang="zh-CN" sz="1400" baseline="30000" dirty="0"/>
              <a:t>[20]</a:t>
            </a:r>
            <a:r>
              <a:rPr lang="zh-CN" altLang="en-US" sz="1400" dirty="0">
                <a:solidFill>
                  <a:srgbClr val="000000"/>
                </a:solidFill>
                <a:latin typeface="微软雅黑" panose="020B0503020204020204" pitchFamily="34" charset="-122"/>
                <a:ea typeface="微软雅黑" panose="020B0503020204020204" pitchFamily="34" charset="-122"/>
              </a:rPr>
              <a:t>，此特殊人群肠道准备良好的比例仅为</a:t>
            </a:r>
            <a:r>
              <a:rPr lang="en-US" altLang="zh-CN" sz="1400" dirty="0">
                <a:solidFill>
                  <a:srgbClr val="000000"/>
                </a:solidFill>
                <a:latin typeface="微软雅黑" panose="020B0503020204020204" pitchFamily="34" charset="-122"/>
                <a:ea typeface="微软雅黑" panose="020B0503020204020204" pitchFamily="34" charset="-122"/>
              </a:rPr>
              <a:t>33%</a:t>
            </a:r>
            <a:r>
              <a:rPr lang="zh-CN" altLang="en-US" sz="1400" dirty="0">
                <a:solidFill>
                  <a:srgbClr val="000000"/>
                </a:solidFill>
                <a:latin typeface="微软雅黑" panose="020B0503020204020204" pitchFamily="34" charset="-122"/>
                <a:ea typeface="微软雅黑" panose="020B0503020204020204" pitchFamily="34" charset="-122"/>
              </a:rPr>
              <a:t>，老年患者的结直肠癌更常累及右结肠，且较年轻患者病变得更快，本品对于右半结肠的清洁功效评分可达</a:t>
            </a:r>
            <a:r>
              <a:rPr lang="en-US" altLang="zh-CN" sz="1400" dirty="0">
                <a:solidFill>
                  <a:srgbClr val="000000"/>
                </a:solidFill>
                <a:latin typeface="微软雅黑" panose="020B0503020204020204" pitchFamily="34" charset="-122"/>
                <a:ea typeface="微软雅黑" panose="020B0503020204020204" pitchFamily="34" charset="-122"/>
              </a:rPr>
              <a:t>2.6</a:t>
            </a:r>
            <a:r>
              <a:rPr lang="zh-CN" altLang="en-US" sz="1400" dirty="0">
                <a:solidFill>
                  <a:srgbClr val="000000"/>
                </a:solidFill>
                <a:latin typeface="微软雅黑" panose="020B0503020204020204" pitchFamily="34" charset="-122"/>
                <a:ea typeface="微软雅黑" panose="020B0503020204020204" pitchFamily="34" charset="-122"/>
              </a:rPr>
              <a:t>分（满分</a:t>
            </a:r>
            <a:r>
              <a:rPr lang="en-US" altLang="zh-CN" sz="1400" dirty="0">
                <a:solidFill>
                  <a:srgbClr val="000000"/>
                </a:solidFill>
                <a:latin typeface="微软雅黑" panose="020B0503020204020204" pitchFamily="34" charset="-122"/>
                <a:ea typeface="微软雅黑" panose="020B0503020204020204" pitchFamily="34" charset="-122"/>
              </a:rPr>
              <a:t>3</a:t>
            </a:r>
            <a:r>
              <a:rPr lang="zh-CN" altLang="en-US" sz="1400" dirty="0">
                <a:solidFill>
                  <a:srgbClr val="000000"/>
                </a:solidFill>
                <a:latin typeface="微软雅黑" panose="020B0503020204020204" pitchFamily="34" charset="-122"/>
                <a:ea typeface="微软雅黑" panose="020B0503020204020204" pitchFamily="34" charset="-122"/>
              </a:rPr>
              <a:t>分），显著优于聚乙二醇的</a:t>
            </a:r>
            <a:r>
              <a:rPr lang="en-US" altLang="zh-CN" sz="1400" dirty="0">
                <a:solidFill>
                  <a:srgbClr val="000000"/>
                </a:solidFill>
                <a:latin typeface="微软雅黑" panose="020B0503020204020204" pitchFamily="34" charset="-122"/>
                <a:ea typeface="微软雅黑" panose="020B0503020204020204" pitchFamily="34" charset="-122"/>
              </a:rPr>
              <a:t>2.3</a:t>
            </a:r>
            <a:r>
              <a:rPr lang="zh-CN" altLang="en-US" sz="1400" dirty="0">
                <a:solidFill>
                  <a:srgbClr val="000000"/>
                </a:solidFill>
                <a:latin typeface="微软雅黑" panose="020B0503020204020204" pitchFamily="34" charset="-122"/>
                <a:ea typeface="微软雅黑" panose="020B0503020204020204" pitchFamily="34" charset="-122"/>
              </a:rPr>
              <a:t>分，显著提升老年患者的结直肠癌筛查的有效性。</a:t>
            </a:r>
            <a:r>
              <a:rPr lang="en-US" altLang="zh-CN" sz="1400" baseline="30000" dirty="0"/>
              <a:t>[15]</a:t>
            </a:r>
          </a:p>
          <a:p>
            <a:pPr algn="just">
              <a:lnSpc>
                <a:spcPct val="150000"/>
              </a:lnSpc>
            </a:pPr>
            <a:r>
              <a:rPr lang="zh-CN" altLang="en-US" sz="1400" b="1" dirty="0">
                <a:solidFill>
                  <a:srgbClr val="000000"/>
                </a:solidFill>
                <a:effectLst/>
                <a:latin typeface="微软雅黑" panose="020B0503020204020204" pitchFamily="34" charset="-122"/>
                <a:ea typeface="微软雅黑" panose="020B0503020204020204" pitchFamily="34" charset="-122"/>
              </a:rPr>
              <a:t>临床管理难度：</a:t>
            </a:r>
            <a:endParaRPr lang="en-US" altLang="zh-CN" sz="1400" b="1" dirty="0">
              <a:solidFill>
                <a:srgbClr val="000000"/>
              </a:solidFill>
              <a:effectLst/>
              <a:latin typeface="微软雅黑" panose="020B0503020204020204" pitchFamily="34" charset="-122"/>
              <a:ea typeface="微软雅黑" panose="020B0503020204020204" pitchFamily="34" charset="-122"/>
            </a:endParaRPr>
          </a:p>
          <a:p>
            <a:pPr marL="342900" indent="-342900" algn="just">
              <a:lnSpc>
                <a:spcPct val="150000"/>
              </a:lnSpc>
              <a:buFont typeface="+mj-lt"/>
              <a:buAutoNum type="arabicPeriod"/>
            </a:pPr>
            <a:r>
              <a:rPr lang="zh-CN" altLang="en-US" sz="1400" dirty="0">
                <a:solidFill>
                  <a:srgbClr val="000000"/>
                </a:solidFill>
                <a:effectLst/>
                <a:latin typeface="微软雅黑" panose="020B0503020204020204" pitchFamily="34" charset="-122"/>
                <a:ea typeface="微软雅黑" panose="020B0503020204020204" pitchFamily="34" charset="-122"/>
              </a:rPr>
              <a:t>本品说明书中有明确的适应症及用法用量，也明确指出用于成人及不用于治疗便秘，不存在超说明书用药的可能性；</a:t>
            </a:r>
          </a:p>
          <a:p>
            <a:pPr marL="342900" indent="-342900" algn="just">
              <a:lnSpc>
                <a:spcPct val="150000"/>
              </a:lnSpc>
              <a:buFont typeface="+mj-lt"/>
              <a:buAutoNum type="arabicPeriod"/>
            </a:pPr>
            <a:r>
              <a:rPr lang="zh-CN" altLang="en-US" sz="1400" dirty="0">
                <a:solidFill>
                  <a:srgbClr val="000000"/>
                </a:solidFill>
                <a:effectLst/>
                <a:latin typeface="微软雅黑" panose="020B0503020204020204" pitchFamily="34" charset="-122"/>
                <a:ea typeface="微软雅黑" panose="020B0503020204020204" pitchFamily="34" charset="-122"/>
              </a:rPr>
              <a:t>本品肠道准备成功率高达</a:t>
            </a:r>
            <a:r>
              <a:rPr lang="en-US" altLang="zh-CN" sz="1400" dirty="0">
                <a:solidFill>
                  <a:srgbClr val="000000"/>
                </a:solidFill>
                <a:effectLst/>
                <a:latin typeface="微软雅黑" panose="020B0503020204020204" pitchFamily="34" charset="-122"/>
                <a:ea typeface="微软雅黑" panose="020B0503020204020204" pitchFamily="34" charset="-122"/>
              </a:rPr>
              <a:t>97%</a:t>
            </a:r>
            <a:r>
              <a:rPr lang="en-US" altLang="zh-CN" sz="1400" baseline="30000" dirty="0"/>
              <a:t>[7]</a:t>
            </a:r>
            <a:r>
              <a:rPr lang="zh-CN" altLang="en-US" sz="1400" dirty="0">
                <a:solidFill>
                  <a:srgbClr val="000000"/>
                </a:solidFill>
                <a:effectLst/>
                <a:latin typeface="微软雅黑" panose="020B0503020204020204" pitchFamily="34" charset="-122"/>
                <a:ea typeface="微软雅黑" panose="020B0503020204020204" pitchFamily="34" charset="-122"/>
              </a:rPr>
              <a:t>，因服用本品致使肠道准备不充分而导致重复检查的患者人群较少，不存在临床滥用的可能；</a:t>
            </a:r>
          </a:p>
          <a:p>
            <a:pPr marL="342900" indent="-342900" algn="just">
              <a:lnSpc>
                <a:spcPct val="150000"/>
              </a:lnSpc>
              <a:buFont typeface="+mj-lt"/>
              <a:buAutoNum type="arabicPeriod"/>
            </a:pPr>
            <a:r>
              <a:rPr lang="zh-CN" altLang="en-US" sz="1400" dirty="0">
                <a:solidFill>
                  <a:srgbClr val="000000"/>
                </a:solidFill>
                <a:effectLst/>
                <a:latin typeface="微软雅黑" panose="020B0503020204020204" pitchFamily="34" charset="-122"/>
                <a:ea typeface="微软雅黑" panose="020B0503020204020204" pitchFamily="34" charset="-122"/>
              </a:rPr>
              <a:t>本品附带量杯（刻度精确、配制便捷），服用液体选择性多（水、茶、咖啡、饮料等），且饮用时间充裕</a:t>
            </a:r>
            <a:r>
              <a:rPr lang="zh-CN" altLang="en-US" sz="1400" dirty="0">
                <a:solidFill>
                  <a:srgbClr val="000000"/>
                </a:solidFill>
                <a:latin typeface="微软雅黑" panose="020B0503020204020204" pitchFamily="34" charset="-122"/>
                <a:ea typeface="微软雅黑" panose="020B0503020204020204" pitchFamily="34" charset="-122"/>
              </a:rPr>
              <a:t>（</a:t>
            </a:r>
            <a:r>
              <a:rPr lang="en-US" altLang="zh-CN" sz="1400" dirty="0">
                <a:solidFill>
                  <a:srgbClr val="000000"/>
                </a:solidFill>
                <a:latin typeface="微软雅黑" panose="020B0503020204020204" pitchFamily="34" charset="-122"/>
                <a:ea typeface="微软雅黑" panose="020B0503020204020204" pitchFamily="34" charset="-122"/>
              </a:rPr>
              <a:t>2h/L)</a:t>
            </a:r>
            <a:r>
              <a:rPr lang="zh-CN" altLang="en-US" sz="1400" dirty="0">
                <a:solidFill>
                  <a:srgbClr val="FF0000"/>
                </a:solidFill>
              </a:rPr>
              <a:t> </a:t>
            </a:r>
            <a:r>
              <a:rPr lang="zh-CN" altLang="en-US" sz="1400" dirty="0">
                <a:solidFill>
                  <a:srgbClr val="000000"/>
                </a:solidFill>
                <a:effectLst/>
                <a:latin typeface="微软雅黑" panose="020B0503020204020204" pitchFamily="34" charset="-122"/>
                <a:ea typeface="微软雅黑" panose="020B0503020204020204" pitchFamily="34" charset="-122"/>
              </a:rPr>
              <a:t>，减少患者因服药速度过快导致呕吐，降低医护人员患者管理难度</a:t>
            </a:r>
            <a:endParaRPr lang="zh-CN" altLang="en-US" sz="1400" dirty="0"/>
          </a:p>
        </p:txBody>
      </p:sp>
      <p:sp>
        <p:nvSpPr>
          <p:cNvPr id="5" name="文本框 4">
            <a:extLst>
              <a:ext uri="{FF2B5EF4-FFF2-40B4-BE49-F238E27FC236}">
                <a16:creationId xmlns:a16="http://schemas.microsoft.com/office/drawing/2014/main" id="{089892C7-D9B2-ADFB-4884-0BB3EB1DA419}"/>
              </a:ext>
            </a:extLst>
          </p:cNvPr>
          <p:cNvSpPr txBox="1"/>
          <p:nvPr/>
        </p:nvSpPr>
        <p:spPr>
          <a:xfrm>
            <a:off x="83332" y="5981991"/>
            <a:ext cx="11845316" cy="876009"/>
          </a:xfrm>
          <a:prstGeom prst="rect">
            <a:avLst/>
          </a:prstGeom>
          <a:noFill/>
        </p:spPr>
        <p:txBody>
          <a:bodyPr wrap="square" lIns="0" tIns="0" rIns="0" bIns="0" rtlCol="0">
            <a:spAutoFit/>
          </a:bodyPr>
          <a:lstStyle/>
          <a:p>
            <a:pPr algn="just">
              <a:lnSpc>
                <a:spcPct val="120000"/>
              </a:lnSpc>
            </a:pPr>
            <a:r>
              <a:rPr lang="en-US" altLang="zh-CN" sz="700" dirty="0">
                <a:latin typeface="Calibri" panose="020F0502020204030204" pitchFamily="34" charset="0"/>
                <a:ea typeface="+mj-ea"/>
                <a:cs typeface="Calibri" panose="020F0502020204030204" pitchFamily="34" charset="0"/>
              </a:rPr>
              <a:t>[</a:t>
            </a:r>
            <a:r>
              <a:rPr lang="en-US" altLang="zh-CN" sz="800" dirty="0">
                <a:latin typeface="Calibri" panose="020F0502020204030204" pitchFamily="34" charset="0"/>
                <a:ea typeface="+mj-ea"/>
                <a:cs typeface="Calibri" panose="020F0502020204030204" pitchFamily="34" charset="0"/>
              </a:rPr>
              <a:t>7]Hiroyuki, </a:t>
            </a:r>
            <a:r>
              <a:rPr lang="en-US" altLang="zh-CN" sz="800" dirty="0" err="1">
                <a:latin typeface="Calibri" panose="020F0502020204030204" pitchFamily="34" charset="0"/>
                <a:ea typeface="+mj-ea"/>
                <a:cs typeface="Calibri" panose="020F0502020204030204" pitchFamily="34" charset="0"/>
              </a:rPr>
              <a:t>Aihara</a:t>
            </a:r>
            <a:r>
              <a:rPr lang="en-US" altLang="zh-CN" sz="800" dirty="0">
                <a:latin typeface="Calibri" panose="020F0502020204030204" pitchFamily="34" charset="0"/>
                <a:ea typeface="+mj-ea"/>
                <a:cs typeface="Calibri" panose="020F0502020204030204" pitchFamily="34" charset="0"/>
              </a:rPr>
              <a:t>, </a:t>
            </a:r>
            <a:r>
              <a:rPr lang="en-US" altLang="zh-CN" sz="800" dirty="0" err="1">
                <a:latin typeface="Calibri" panose="020F0502020204030204" pitchFamily="34" charset="0"/>
                <a:ea typeface="+mj-ea"/>
                <a:cs typeface="Calibri" panose="020F0502020204030204" pitchFamily="34" charset="0"/>
              </a:rPr>
              <a:t>Shoichi</a:t>
            </a:r>
            <a:r>
              <a:rPr lang="en-US" altLang="zh-CN" sz="800" dirty="0">
                <a:latin typeface="Calibri" panose="020F0502020204030204" pitchFamily="34" charset="0"/>
                <a:ea typeface="+mj-ea"/>
                <a:cs typeface="Calibri" panose="020F0502020204030204" pitchFamily="34" charset="0"/>
              </a:rPr>
              <a:t>, et al. A pilot study using reduced-volume oral sulfate solution as a preparation for colonoscopy among a Japanese population[J]. International Journal of Colorectal Disease, 2013.</a:t>
            </a:r>
            <a:endParaRPr lang="en-US" altLang="zh-CN" sz="800" kern="100" dirty="0">
              <a:effectLst/>
              <a:latin typeface="Calibri" panose="020F0502020204030204" pitchFamily="34" charset="0"/>
              <a:ea typeface="微软雅黑" panose="020B0503020204020204" pitchFamily="34" charset="-122"/>
              <a:cs typeface="Calibri" panose="020F0502020204030204" pitchFamily="34" charset="0"/>
            </a:endParaRPr>
          </a:p>
          <a:p>
            <a:pPr algn="just">
              <a:lnSpc>
                <a:spcPct val="120000"/>
              </a:lnSpc>
            </a:pPr>
            <a:r>
              <a:rPr lang="en-US" altLang="zh-CN" sz="800" kern="100" dirty="0">
                <a:effectLst/>
                <a:latin typeface="Calibri" panose="020F0502020204030204" pitchFamily="34" charset="0"/>
                <a:ea typeface="微软雅黑" panose="020B0503020204020204" pitchFamily="34" charset="-122"/>
                <a:cs typeface="Calibri" panose="020F0502020204030204" pitchFamily="34" charset="0"/>
              </a:rPr>
              <a:t>[15]Safety and Efficacy of Low-Volume Preparation in the Elderly: Oral Sulfate Solution on the Day Before and Split-Dose Regimens (SEE SAFE) Study.[J]. Gut &amp; Liver, 2018.</a:t>
            </a:r>
          </a:p>
          <a:p>
            <a:pPr algn="just">
              <a:lnSpc>
                <a:spcPct val="120000"/>
              </a:lnSpc>
            </a:pPr>
            <a:r>
              <a:rPr lang="en-US" altLang="zh-CN" sz="800" dirty="0">
                <a:latin typeface="Calibri" panose="020F0502020204030204" pitchFamily="34" charset="0"/>
                <a:cs typeface="Calibri" panose="020F0502020204030204" pitchFamily="34" charset="0"/>
              </a:rPr>
              <a:t>[18]</a:t>
            </a:r>
            <a:r>
              <a:rPr lang="zh-CN" altLang="en-US" sz="800" dirty="0">
                <a:latin typeface="Calibri" panose="020F0502020204030204" pitchFamily="34" charset="0"/>
                <a:cs typeface="Calibri" panose="020F0502020204030204" pitchFamily="34" charset="0"/>
              </a:rPr>
              <a:t> 刘宗超</a:t>
            </a:r>
            <a:r>
              <a:rPr lang="en-US" altLang="zh-CN" sz="800" dirty="0">
                <a:latin typeface="Calibri" panose="020F0502020204030204" pitchFamily="34" charset="0"/>
                <a:cs typeface="Calibri" panose="020F0502020204030204" pitchFamily="34" charset="0"/>
              </a:rPr>
              <a:t>,</a:t>
            </a:r>
            <a:r>
              <a:rPr lang="zh-CN" altLang="en-US" sz="800" dirty="0">
                <a:latin typeface="Calibri" panose="020F0502020204030204" pitchFamily="34" charset="0"/>
                <a:cs typeface="Calibri" panose="020F0502020204030204" pitchFamily="34" charset="0"/>
              </a:rPr>
              <a:t>李哲轩</a:t>
            </a:r>
            <a:r>
              <a:rPr lang="en-US" altLang="zh-CN" sz="800" dirty="0">
                <a:latin typeface="Calibri" panose="020F0502020204030204" pitchFamily="34" charset="0"/>
                <a:cs typeface="Calibri" panose="020F0502020204030204" pitchFamily="34" charset="0"/>
              </a:rPr>
              <a:t>,</a:t>
            </a:r>
            <a:r>
              <a:rPr lang="zh-CN" altLang="en-US" sz="800" dirty="0">
                <a:latin typeface="Calibri" panose="020F0502020204030204" pitchFamily="34" charset="0"/>
                <a:cs typeface="Calibri" panose="020F0502020204030204" pitchFamily="34" charset="0"/>
              </a:rPr>
              <a:t>张阳</a:t>
            </a:r>
            <a:r>
              <a:rPr lang="en-US" altLang="zh-CN" sz="800" dirty="0">
                <a:latin typeface="Calibri" panose="020F0502020204030204" pitchFamily="34" charset="0"/>
                <a:cs typeface="Calibri" panose="020F0502020204030204" pitchFamily="34" charset="0"/>
              </a:rPr>
              <a:t>,</a:t>
            </a:r>
            <a:r>
              <a:rPr lang="zh-CN" altLang="en-US" sz="800" dirty="0">
                <a:latin typeface="Calibri" panose="020F0502020204030204" pitchFamily="34" charset="0"/>
                <a:cs typeface="Calibri" panose="020F0502020204030204" pitchFamily="34" charset="0"/>
              </a:rPr>
              <a:t>等</a:t>
            </a:r>
            <a:r>
              <a:rPr lang="en-US" altLang="zh-CN" sz="800" dirty="0">
                <a:latin typeface="Calibri" panose="020F0502020204030204" pitchFamily="34" charset="0"/>
                <a:cs typeface="Calibri" panose="020F0502020204030204" pitchFamily="34" charset="0"/>
              </a:rPr>
              <a:t>. 2020</a:t>
            </a:r>
            <a:r>
              <a:rPr lang="zh-CN" altLang="en-US" sz="800" dirty="0">
                <a:latin typeface="Calibri" panose="020F0502020204030204" pitchFamily="34" charset="0"/>
                <a:cs typeface="Calibri" panose="020F0502020204030204" pitchFamily="34" charset="0"/>
              </a:rPr>
              <a:t>全球癌症统计报告解读</a:t>
            </a:r>
            <a:r>
              <a:rPr lang="en-US" altLang="zh-CN" sz="800" dirty="0">
                <a:latin typeface="Calibri" panose="020F0502020204030204" pitchFamily="34" charset="0"/>
                <a:cs typeface="Calibri" panose="020F0502020204030204" pitchFamily="34" charset="0"/>
              </a:rPr>
              <a:t>[J]. </a:t>
            </a:r>
            <a:r>
              <a:rPr lang="zh-CN" altLang="en-US" sz="800" dirty="0">
                <a:latin typeface="Calibri" panose="020F0502020204030204" pitchFamily="34" charset="0"/>
                <a:cs typeface="Calibri" panose="020F0502020204030204" pitchFamily="34" charset="0"/>
              </a:rPr>
              <a:t>肿瘤综合治疗电子杂志</a:t>
            </a:r>
            <a:r>
              <a:rPr lang="en-US" altLang="zh-CN" sz="800" dirty="0">
                <a:latin typeface="Calibri" panose="020F0502020204030204" pitchFamily="34" charset="0"/>
                <a:cs typeface="Calibri" panose="020F0502020204030204" pitchFamily="34" charset="0"/>
              </a:rPr>
              <a:t>,2021,7(2):1-13. DOI:10.12151/JMCM.2021.02-01. </a:t>
            </a:r>
          </a:p>
          <a:p>
            <a:pPr algn="just">
              <a:lnSpc>
                <a:spcPct val="120000"/>
              </a:lnSpc>
            </a:pPr>
            <a:r>
              <a:rPr lang="en-US" altLang="zh-CN" sz="800" kern="100" dirty="0">
                <a:effectLst/>
                <a:latin typeface="Calibri" panose="020F0502020204030204" pitchFamily="34" charset="0"/>
                <a:ea typeface="微软雅黑" panose="020B0503020204020204" pitchFamily="34" charset="-122"/>
                <a:cs typeface="Calibri" panose="020F0502020204030204" pitchFamily="34" charset="0"/>
              </a:rPr>
              <a:t>[19]Fedorov E D , </a:t>
            </a:r>
            <a:r>
              <a:rPr lang="en-US" altLang="zh-CN" sz="800" kern="100" dirty="0" err="1">
                <a:effectLst/>
                <a:latin typeface="Calibri" panose="020F0502020204030204" pitchFamily="34" charset="0"/>
                <a:ea typeface="微软雅黑" panose="020B0503020204020204" pitchFamily="34" charset="-122"/>
                <a:cs typeface="Calibri" panose="020F0502020204030204" pitchFamily="34" charset="0"/>
              </a:rPr>
              <a:t>Veselov</a:t>
            </a:r>
            <a:r>
              <a:rPr lang="en-US" altLang="zh-CN" sz="800" kern="100" dirty="0">
                <a:effectLst/>
                <a:latin typeface="Calibri" panose="020F0502020204030204" pitchFamily="34" charset="0"/>
                <a:ea typeface="微软雅黑" panose="020B0503020204020204" pitchFamily="34" charset="-122"/>
                <a:cs typeface="Calibri" panose="020F0502020204030204" pitchFamily="34" charset="0"/>
              </a:rPr>
              <a:t> V </a:t>
            </a:r>
            <a:r>
              <a:rPr lang="en-US" altLang="zh-CN" sz="800" kern="100" dirty="0" err="1">
                <a:effectLst/>
                <a:latin typeface="Calibri" panose="020F0502020204030204" pitchFamily="34" charset="0"/>
                <a:ea typeface="微软雅黑" panose="020B0503020204020204" pitchFamily="34" charset="-122"/>
                <a:cs typeface="Calibri" panose="020F0502020204030204" pitchFamily="34" charset="0"/>
              </a:rPr>
              <a:t>V</a:t>
            </a:r>
            <a:r>
              <a:rPr lang="en-US" altLang="zh-CN" sz="800" kern="100" dirty="0">
                <a:effectLst/>
                <a:latin typeface="Calibri" panose="020F0502020204030204" pitchFamily="34" charset="0"/>
                <a:ea typeface="微软雅黑" panose="020B0503020204020204" pitchFamily="34" charset="-122"/>
                <a:cs typeface="Calibri" panose="020F0502020204030204" pitchFamily="34" charset="0"/>
              </a:rPr>
              <a:t> , </a:t>
            </a:r>
            <a:r>
              <a:rPr lang="en-US" altLang="zh-CN" sz="800" kern="100" dirty="0" err="1">
                <a:effectLst/>
                <a:latin typeface="Calibri" panose="020F0502020204030204" pitchFamily="34" charset="0"/>
                <a:ea typeface="微软雅黑" panose="020B0503020204020204" pitchFamily="34" charset="-122"/>
                <a:cs typeface="Calibri" panose="020F0502020204030204" pitchFamily="34" charset="0"/>
              </a:rPr>
              <a:t>Kashin</a:t>
            </a:r>
            <a:r>
              <a:rPr lang="en-US" altLang="zh-CN" sz="800" kern="100" dirty="0">
                <a:effectLst/>
                <a:latin typeface="Calibri" panose="020F0502020204030204" pitchFamily="34" charset="0"/>
                <a:ea typeface="微软雅黑" panose="020B0503020204020204" pitchFamily="34" charset="-122"/>
                <a:cs typeface="Calibri" panose="020F0502020204030204" pitchFamily="34" charset="0"/>
              </a:rPr>
              <a:t> S V , et al. Assessment of Bowel Preparation Using Low-Volume Sulphate-Based Preparations in Comparison with Macrogols: A Multicenter, Randomized, Comparative Clinical Study of the 3rd Phase[J]. Russian Journal of Gastroenterology Hepatology Coloproctology, 2019, 29(1):68-83.</a:t>
            </a:r>
          </a:p>
          <a:p>
            <a:pPr algn="just">
              <a:lnSpc>
                <a:spcPct val="120000"/>
              </a:lnSpc>
            </a:pPr>
            <a:r>
              <a:rPr lang="en-US" altLang="zh-CN" sz="800" kern="100" dirty="0">
                <a:latin typeface="Calibri" panose="020F0502020204030204" pitchFamily="34" charset="0"/>
                <a:ea typeface="微软雅黑" panose="020B0503020204020204" pitchFamily="34" charset="-122"/>
                <a:cs typeface="Calibri" panose="020F0502020204030204" pitchFamily="34" charset="0"/>
              </a:rPr>
              <a:t>[20]</a:t>
            </a:r>
            <a:r>
              <a:rPr lang="zh-CN" altLang="en-US" sz="800" kern="100" dirty="0">
                <a:latin typeface="Calibri" panose="020F0502020204030204" pitchFamily="34" charset="0"/>
                <a:ea typeface="微软雅黑" panose="020B0503020204020204" pitchFamily="34" charset="-122"/>
                <a:cs typeface="Calibri" panose="020F0502020204030204" pitchFamily="34" charset="0"/>
              </a:rPr>
              <a:t> 李映春</a:t>
            </a:r>
            <a:r>
              <a:rPr lang="en-US" altLang="zh-CN" sz="800" kern="100" dirty="0">
                <a:latin typeface="Calibri" panose="020F0502020204030204" pitchFamily="34" charset="0"/>
                <a:ea typeface="微软雅黑" panose="020B0503020204020204" pitchFamily="34" charset="-122"/>
                <a:cs typeface="Calibri" panose="020F0502020204030204" pitchFamily="34" charset="0"/>
              </a:rPr>
              <a:t>, </a:t>
            </a:r>
            <a:r>
              <a:rPr lang="zh-CN" altLang="en-US" sz="800" kern="100" dirty="0">
                <a:latin typeface="Calibri" panose="020F0502020204030204" pitchFamily="34" charset="0"/>
                <a:ea typeface="微软雅黑" panose="020B0503020204020204" pitchFamily="34" charset="-122"/>
                <a:cs typeface="Calibri" panose="020F0502020204030204" pitchFamily="34" charset="0"/>
              </a:rPr>
              <a:t>郑滟波</a:t>
            </a:r>
            <a:r>
              <a:rPr lang="en-US" altLang="zh-CN" sz="800" kern="100" dirty="0">
                <a:latin typeface="Calibri" panose="020F0502020204030204" pitchFamily="34" charset="0"/>
                <a:ea typeface="微软雅黑" panose="020B0503020204020204" pitchFamily="34" charset="-122"/>
                <a:cs typeface="Calibri" panose="020F0502020204030204" pitchFamily="34" charset="0"/>
              </a:rPr>
              <a:t>, </a:t>
            </a:r>
            <a:r>
              <a:rPr lang="zh-CN" altLang="en-US" sz="800" kern="100" dirty="0">
                <a:latin typeface="Calibri" panose="020F0502020204030204" pitchFamily="34" charset="0"/>
                <a:ea typeface="微软雅黑" panose="020B0503020204020204" pitchFamily="34" charset="-122"/>
                <a:cs typeface="Calibri" panose="020F0502020204030204" pitchFamily="34" charset="0"/>
              </a:rPr>
              <a:t>鲁大林</a:t>
            </a:r>
            <a:r>
              <a:rPr lang="en-US" altLang="zh-CN" sz="800" kern="100" dirty="0">
                <a:latin typeface="Calibri" panose="020F0502020204030204" pitchFamily="34" charset="0"/>
                <a:ea typeface="微软雅黑" panose="020B0503020204020204" pitchFamily="34" charset="-122"/>
                <a:cs typeface="Calibri" panose="020F0502020204030204" pitchFamily="34" charset="0"/>
              </a:rPr>
              <a:t>,</a:t>
            </a:r>
            <a:r>
              <a:rPr lang="zh-CN" altLang="en-US" sz="800" kern="100" dirty="0">
                <a:latin typeface="Calibri" panose="020F0502020204030204" pitchFamily="34" charset="0"/>
                <a:ea typeface="微软雅黑" panose="020B0503020204020204" pitchFamily="34" charset="-122"/>
                <a:cs typeface="Calibri" panose="020F0502020204030204" pitchFamily="34" charset="0"/>
              </a:rPr>
              <a:t>等</a:t>
            </a:r>
            <a:r>
              <a:rPr lang="en-US" altLang="zh-CN" sz="800" kern="100" dirty="0">
                <a:latin typeface="Calibri" panose="020F0502020204030204" pitchFamily="34" charset="0"/>
                <a:ea typeface="微软雅黑" panose="020B0503020204020204" pitchFamily="34" charset="-122"/>
                <a:cs typeface="Calibri" panose="020F0502020204030204" pitchFamily="34" charset="0"/>
              </a:rPr>
              <a:t>. </a:t>
            </a:r>
            <a:r>
              <a:rPr lang="zh-CN" altLang="en-US" sz="800" kern="100" dirty="0">
                <a:latin typeface="Calibri" panose="020F0502020204030204" pitchFamily="34" charset="0"/>
                <a:ea typeface="微软雅黑" panose="020B0503020204020204" pitchFamily="34" charset="-122"/>
                <a:cs typeface="Calibri" panose="020F0502020204030204" pitchFamily="34" charset="0"/>
              </a:rPr>
              <a:t>结肠镜检出肠癌的性别年龄分布和检出率分析</a:t>
            </a:r>
            <a:r>
              <a:rPr lang="en-US" altLang="zh-CN" sz="800" kern="100" dirty="0">
                <a:latin typeface="Calibri" panose="020F0502020204030204" pitchFamily="34" charset="0"/>
                <a:ea typeface="微软雅黑" panose="020B0503020204020204" pitchFamily="34" charset="-122"/>
                <a:cs typeface="Calibri" panose="020F0502020204030204" pitchFamily="34" charset="0"/>
              </a:rPr>
              <a:t>[J]. </a:t>
            </a:r>
            <a:r>
              <a:rPr lang="zh-CN" altLang="en-US" sz="800" kern="100" dirty="0">
                <a:latin typeface="Calibri" panose="020F0502020204030204" pitchFamily="34" charset="0"/>
                <a:ea typeface="微软雅黑" panose="020B0503020204020204" pitchFamily="34" charset="-122"/>
                <a:cs typeface="Calibri" panose="020F0502020204030204" pitchFamily="34" charset="0"/>
              </a:rPr>
              <a:t>临床消化病杂志</a:t>
            </a:r>
            <a:r>
              <a:rPr lang="en-US" altLang="zh-CN" sz="800" kern="100" dirty="0">
                <a:latin typeface="Calibri" panose="020F0502020204030204" pitchFamily="34" charset="0"/>
                <a:ea typeface="微软雅黑" panose="020B0503020204020204" pitchFamily="34" charset="-122"/>
                <a:cs typeface="Calibri" panose="020F0502020204030204" pitchFamily="34" charset="0"/>
              </a:rPr>
              <a:t>, 2020, 32(4):4.</a:t>
            </a:r>
            <a:endParaRPr lang="en-US" altLang="zh-CN" sz="800" kern="100" dirty="0">
              <a:effectLst/>
              <a:latin typeface="Calibri" panose="020F0502020204030204" pitchFamily="34" charset="0"/>
              <a:ea typeface="微软雅黑" panose="020B0503020204020204" pitchFamily="34" charset="-122"/>
              <a:cs typeface="Calibri" panose="020F0502020204030204" pitchFamily="34" charset="0"/>
            </a:endParaRPr>
          </a:p>
        </p:txBody>
      </p:sp>
    </p:spTree>
    <p:extLst>
      <p:ext uri="{BB962C8B-B14F-4D97-AF65-F5344CB8AC3E}">
        <p14:creationId xmlns:p14="http://schemas.microsoft.com/office/powerpoint/2010/main" val="1940653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a:extLst>
              <a:ext uri="{FF2B5EF4-FFF2-40B4-BE49-F238E27FC236}">
                <a16:creationId xmlns:a16="http://schemas.microsoft.com/office/drawing/2014/main" id="{69243F23-00C8-43F3-9866-D80BC5600BA7}"/>
              </a:ext>
            </a:extLst>
          </p:cNvPr>
          <p:cNvGrpSpPr/>
          <p:nvPr/>
        </p:nvGrpSpPr>
        <p:grpSpPr>
          <a:xfrm>
            <a:off x="4250178" y="694699"/>
            <a:ext cx="3564396" cy="1440160"/>
            <a:chOff x="4250178" y="694699"/>
            <a:chExt cx="3564396" cy="1440160"/>
          </a:xfrm>
        </p:grpSpPr>
        <p:grpSp>
          <p:nvGrpSpPr>
            <p:cNvPr id="11" name="组合 10">
              <a:extLst>
                <a:ext uri="{FF2B5EF4-FFF2-40B4-BE49-F238E27FC236}">
                  <a16:creationId xmlns:a16="http://schemas.microsoft.com/office/drawing/2014/main" id="{65D53310-CC64-4BB0-A0DB-913F1EDEAD33}"/>
                </a:ext>
              </a:extLst>
            </p:cNvPr>
            <p:cNvGrpSpPr/>
            <p:nvPr/>
          </p:nvGrpSpPr>
          <p:grpSpPr>
            <a:xfrm>
              <a:off x="4250178" y="694699"/>
              <a:ext cx="3564396" cy="1440160"/>
              <a:chOff x="4259796" y="2348880"/>
              <a:chExt cx="3564396" cy="1440160"/>
            </a:xfrm>
          </p:grpSpPr>
          <p:sp>
            <p:nvSpPr>
              <p:cNvPr id="12" name="矩形 11">
                <a:extLst>
                  <a:ext uri="{FF2B5EF4-FFF2-40B4-BE49-F238E27FC236}">
                    <a16:creationId xmlns:a16="http://schemas.microsoft.com/office/drawing/2014/main" id="{95748EFD-0C42-4EE0-BABB-DDED7F35FFF3}"/>
                  </a:ext>
                </a:extLst>
              </p:cNvPr>
              <p:cNvSpPr/>
              <p:nvPr/>
            </p:nvSpPr>
            <p:spPr>
              <a:xfrm>
                <a:off x="4259796" y="2348880"/>
                <a:ext cx="3564396" cy="144016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379267C6-021C-42B3-97CB-66CCC77FEAA4}"/>
                  </a:ext>
                </a:extLst>
              </p:cNvPr>
              <p:cNvSpPr/>
              <p:nvPr/>
            </p:nvSpPr>
            <p:spPr>
              <a:xfrm>
                <a:off x="4475820" y="2546902"/>
                <a:ext cx="3132348" cy="1044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a:extLst>
                <a:ext uri="{FF2B5EF4-FFF2-40B4-BE49-F238E27FC236}">
                  <a16:creationId xmlns:a16="http://schemas.microsoft.com/office/drawing/2014/main" id="{F45C52B5-441B-40AB-BB5C-B5228CAA79AF}"/>
                </a:ext>
              </a:extLst>
            </p:cNvPr>
            <p:cNvGrpSpPr/>
            <p:nvPr/>
          </p:nvGrpSpPr>
          <p:grpSpPr>
            <a:xfrm>
              <a:off x="4567543" y="1107003"/>
              <a:ext cx="2929667" cy="615553"/>
              <a:chOff x="4732507" y="2775816"/>
              <a:chExt cx="2929667" cy="615553"/>
            </a:xfrm>
          </p:grpSpPr>
          <p:sp>
            <p:nvSpPr>
              <p:cNvPr id="15" name="文本框 14">
                <a:extLst>
                  <a:ext uri="{FF2B5EF4-FFF2-40B4-BE49-F238E27FC236}">
                    <a16:creationId xmlns:a16="http://schemas.microsoft.com/office/drawing/2014/main" id="{19846991-786C-432A-A9FD-8CEFD3EBDF5D}"/>
                  </a:ext>
                </a:extLst>
              </p:cNvPr>
              <p:cNvSpPr txBox="1"/>
              <p:nvPr/>
            </p:nvSpPr>
            <p:spPr>
              <a:xfrm>
                <a:off x="4732507" y="2775816"/>
                <a:ext cx="720080" cy="615553"/>
              </a:xfrm>
              <a:prstGeom prst="rect">
                <a:avLst/>
              </a:prstGeom>
              <a:noFill/>
            </p:spPr>
            <p:txBody>
              <a:bodyPr wrap="square" rtlCol="0">
                <a:spAutoFit/>
              </a:bodyPr>
              <a:lstStyle/>
              <a:p>
                <a:r>
                  <a:rPr lang="en-US" altLang="zh-CN" sz="3400">
                    <a:solidFill>
                      <a:schemeClr val="accent2"/>
                    </a:solidFill>
                  </a:rPr>
                  <a:t>01</a:t>
                </a:r>
                <a:endParaRPr lang="zh-CN" altLang="en-US" sz="3400">
                  <a:solidFill>
                    <a:schemeClr val="accent2"/>
                  </a:solidFill>
                </a:endParaRPr>
              </a:p>
            </p:txBody>
          </p:sp>
          <p:sp>
            <p:nvSpPr>
              <p:cNvPr id="16" name="文本框 15">
                <a:extLst>
                  <a:ext uri="{FF2B5EF4-FFF2-40B4-BE49-F238E27FC236}">
                    <a16:creationId xmlns:a16="http://schemas.microsoft.com/office/drawing/2014/main" id="{B3007788-8BDC-4D70-AF96-F046E303710C}"/>
                  </a:ext>
                </a:extLst>
              </p:cNvPr>
              <p:cNvSpPr txBox="1"/>
              <p:nvPr/>
            </p:nvSpPr>
            <p:spPr>
              <a:xfrm>
                <a:off x="5308571" y="2837371"/>
                <a:ext cx="2353603" cy="492443"/>
              </a:xfrm>
              <a:prstGeom prst="rect">
                <a:avLst/>
              </a:prstGeom>
              <a:noFill/>
            </p:spPr>
            <p:txBody>
              <a:bodyPr wrap="square" rtlCol="0">
                <a:spAutoFit/>
              </a:bodyPr>
              <a:lstStyle/>
              <a:p>
                <a:pPr algn="ctr"/>
                <a:r>
                  <a:rPr lang="zh-CN" altLang="en-US" sz="2600">
                    <a:solidFill>
                      <a:schemeClr val="accent2"/>
                    </a:solidFill>
                  </a:rPr>
                  <a:t>药品基本信息</a:t>
                </a:r>
              </a:p>
            </p:txBody>
          </p:sp>
        </p:grpSp>
      </p:grpSp>
      <p:grpSp>
        <p:nvGrpSpPr>
          <p:cNvPr id="21" name="组合 20">
            <a:extLst>
              <a:ext uri="{FF2B5EF4-FFF2-40B4-BE49-F238E27FC236}">
                <a16:creationId xmlns:a16="http://schemas.microsoft.com/office/drawing/2014/main" id="{56708D25-677B-441C-A4F3-8EA4FA69797C}"/>
              </a:ext>
            </a:extLst>
          </p:cNvPr>
          <p:cNvGrpSpPr/>
          <p:nvPr/>
        </p:nvGrpSpPr>
        <p:grpSpPr>
          <a:xfrm>
            <a:off x="4241598" y="2494295"/>
            <a:ext cx="3564396" cy="1440160"/>
            <a:chOff x="4250178" y="694699"/>
            <a:chExt cx="3564396" cy="1440160"/>
          </a:xfrm>
        </p:grpSpPr>
        <p:grpSp>
          <p:nvGrpSpPr>
            <p:cNvPr id="22" name="组合 21">
              <a:extLst>
                <a:ext uri="{FF2B5EF4-FFF2-40B4-BE49-F238E27FC236}">
                  <a16:creationId xmlns:a16="http://schemas.microsoft.com/office/drawing/2014/main" id="{B693B51B-04D6-42CE-8002-DAB7E31CB8AC}"/>
                </a:ext>
              </a:extLst>
            </p:cNvPr>
            <p:cNvGrpSpPr/>
            <p:nvPr/>
          </p:nvGrpSpPr>
          <p:grpSpPr>
            <a:xfrm>
              <a:off x="4250178" y="694699"/>
              <a:ext cx="3564396" cy="1440160"/>
              <a:chOff x="4259796" y="2348880"/>
              <a:chExt cx="3564396" cy="1440160"/>
            </a:xfrm>
          </p:grpSpPr>
          <p:sp>
            <p:nvSpPr>
              <p:cNvPr id="26" name="矩形 25">
                <a:extLst>
                  <a:ext uri="{FF2B5EF4-FFF2-40B4-BE49-F238E27FC236}">
                    <a16:creationId xmlns:a16="http://schemas.microsoft.com/office/drawing/2014/main" id="{E53DA151-7173-428B-88DF-2753AA8CEDC2}"/>
                  </a:ext>
                </a:extLst>
              </p:cNvPr>
              <p:cNvSpPr/>
              <p:nvPr/>
            </p:nvSpPr>
            <p:spPr>
              <a:xfrm>
                <a:off x="4259796" y="2348880"/>
                <a:ext cx="3564396" cy="144016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a:extLst>
                  <a:ext uri="{FF2B5EF4-FFF2-40B4-BE49-F238E27FC236}">
                    <a16:creationId xmlns:a16="http://schemas.microsoft.com/office/drawing/2014/main" id="{71146563-C37C-41F7-BBCD-57F4D8E921E1}"/>
                  </a:ext>
                </a:extLst>
              </p:cNvPr>
              <p:cNvSpPr/>
              <p:nvPr/>
            </p:nvSpPr>
            <p:spPr>
              <a:xfrm>
                <a:off x="4475820" y="2546902"/>
                <a:ext cx="3132348" cy="1044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a:extLst>
                <a:ext uri="{FF2B5EF4-FFF2-40B4-BE49-F238E27FC236}">
                  <a16:creationId xmlns:a16="http://schemas.microsoft.com/office/drawing/2014/main" id="{489497AF-69A4-4A36-A3D3-6CEE26B2ED66}"/>
                </a:ext>
              </a:extLst>
            </p:cNvPr>
            <p:cNvGrpSpPr/>
            <p:nvPr/>
          </p:nvGrpSpPr>
          <p:grpSpPr>
            <a:xfrm>
              <a:off x="4567543" y="1107003"/>
              <a:ext cx="2929667" cy="615553"/>
              <a:chOff x="4732507" y="2775816"/>
              <a:chExt cx="2929667" cy="615553"/>
            </a:xfrm>
          </p:grpSpPr>
          <p:sp>
            <p:nvSpPr>
              <p:cNvPr id="24" name="文本框 23">
                <a:extLst>
                  <a:ext uri="{FF2B5EF4-FFF2-40B4-BE49-F238E27FC236}">
                    <a16:creationId xmlns:a16="http://schemas.microsoft.com/office/drawing/2014/main" id="{6C22D814-449A-4F74-B7C4-C1E5B765D4D7}"/>
                  </a:ext>
                </a:extLst>
              </p:cNvPr>
              <p:cNvSpPr txBox="1"/>
              <p:nvPr/>
            </p:nvSpPr>
            <p:spPr>
              <a:xfrm>
                <a:off x="4732507" y="2775816"/>
                <a:ext cx="720080" cy="615553"/>
              </a:xfrm>
              <a:prstGeom prst="rect">
                <a:avLst/>
              </a:prstGeom>
              <a:noFill/>
            </p:spPr>
            <p:txBody>
              <a:bodyPr wrap="square" rtlCol="0">
                <a:spAutoFit/>
              </a:bodyPr>
              <a:lstStyle/>
              <a:p>
                <a:r>
                  <a:rPr lang="en-US" altLang="zh-CN" sz="3400">
                    <a:solidFill>
                      <a:schemeClr val="accent2"/>
                    </a:solidFill>
                  </a:rPr>
                  <a:t>03</a:t>
                </a:r>
                <a:endParaRPr lang="zh-CN" altLang="en-US" sz="3400">
                  <a:solidFill>
                    <a:schemeClr val="accent2"/>
                  </a:solidFill>
                </a:endParaRPr>
              </a:p>
            </p:txBody>
          </p:sp>
          <p:sp>
            <p:nvSpPr>
              <p:cNvPr id="25" name="文本框 24">
                <a:extLst>
                  <a:ext uri="{FF2B5EF4-FFF2-40B4-BE49-F238E27FC236}">
                    <a16:creationId xmlns:a16="http://schemas.microsoft.com/office/drawing/2014/main" id="{0BFC3CEF-83FF-45C9-98E9-B5F851E16375}"/>
                  </a:ext>
                </a:extLst>
              </p:cNvPr>
              <p:cNvSpPr txBox="1"/>
              <p:nvPr/>
            </p:nvSpPr>
            <p:spPr>
              <a:xfrm>
                <a:off x="5308571" y="2837371"/>
                <a:ext cx="2353603" cy="492443"/>
              </a:xfrm>
              <a:prstGeom prst="rect">
                <a:avLst/>
              </a:prstGeom>
              <a:noFill/>
            </p:spPr>
            <p:txBody>
              <a:bodyPr wrap="square" rtlCol="0">
                <a:spAutoFit/>
              </a:bodyPr>
              <a:lstStyle/>
              <a:p>
                <a:pPr algn="ctr"/>
                <a:r>
                  <a:rPr lang="zh-CN" altLang="en-US" sz="2600">
                    <a:solidFill>
                      <a:schemeClr val="accent2"/>
                    </a:solidFill>
                  </a:rPr>
                  <a:t>有效性</a:t>
                </a:r>
              </a:p>
            </p:txBody>
          </p:sp>
        </p:grpSp>
      </p:grpSp>
      <p:grpSp>
        <p:nvGrpSpPr>
          <p:cNvPr id="28" name="组合 27">
            <a:extLst>
              <a:ext uri="{FF2B5EF4-FFF2-40B4-BE49-F238E27FC236}">
                <a16:creationId xmlns:a16="http://schemas.microsoft.com/office/drawing/2014/main" id="{586E7ACC-1DEB-42C7-9DD4-BA30A30A7C4D}"/>
              </a:ext>
            </a:extLst>
          </p:cNvPr>
          <p:cNvGrpSpPr/>
          <p:nvPr/>
        </p:nvGrpSpPr>
        <p:grpSpPr>
          <a:xfrm>
            <a:off x="7932279" y="2495484"/>
            <a:ext cx="3564396" cy="1440160"/>
            <a:chOff x="4250178" y="694699"/>
            <a:chExt cx="3564396" cy="1440160"/>
          </a:xfrm>
        </p:grpSpPr>
        <p:grpSp>
          <p:nvGrpSpPr>
            <p:cNvPr id="29" name="组合 28">
              <a:extLst>
                <a:ext uri="{FF2B5EF4-FFF2-40B4-BE49-F238E27FC236}">
                  <a16:creationId xmlns:a16="http://schemas.microsoft.com/office/drawing/2014/main" id="{440FBE37-13CD-442E-8F6A-59425136D0E4}"/>
                </a:ext>
              </a:extLst>
            </p:cNvPr>
            <p:cNvGrpSpPr/>
            <p:nvPr/>
          </p:nvGrpSpPr>
          <p:grpSpPr>
            <a:xfrm>
              <a:off x="4250178" y="694699"/>
              <a:ext cx="3564396" cy="1440160"/>
              <a:chOff x="4259796" y="2348880"/>
              <a:chExt cx="3564396" cy="1440160"/>
            </a:xfrm>
          </p:grpSpPr>
          <p:sp>
            <p:nvSpPr>
              <p:cNvPr id="33" name="矩形 32">
                <a:extLst>
                  <a:ext uri="{FF2B5EF4-FFF2-40B4-BE49-F238E27FC236}">
                    <a16:creationId xmlns:a16="http://schemas.microsoft.com/office/drawing/2014/main" id="{E31D9D6F-D8C8-45BD-A6E6-DC0EB8DE4F58}"/>
                  </a:ext>
                </a:extLst>
              </p:cNvPr>
              <p:cNvSpPr/>
              <p:nvPr/>
            </p:nvSpPr>
            <p:spPr>
              <a:xfrm>
                <a:off x="4259796" y="2348880"/>
                <a:ext cx="3564396" cy="144016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a:extLst>
                  <a:ext uri="{FF2B5EF4-FFF2-40B4-BE49-F238E27FC236}">
                    <a16:creationId xmlns:a16="http://schemas.microsoft.com/office/drawing/2014/main" id="{EF569B4D-B2F1-4450-9349-052A35E678CD}"/>
                  </a:ext>
                </a:extLst>
              </p:cNvPr>
              <p:cNvSpPr/>
              <p:nvPr/>
            </p:nvSpPr>
            <p:spPr>
              <a:xfrm>
                <a:off x="4475820" y="2546902"/>
                <a:ext cx="3132348" cy="1044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a:extLst>
                <a:ext uri="{FF2B5EF4-FFF2-40B4-BE49-F238E27FC236}">
                  <a16:creationId xmlns:a16="http://schemas.microsoft.com/office/drawing/2014/main" id="{799CC6E7-6EFD-480B-A7BB-C689D8A9414A}"/>
                </a:ext>
              </a:extLst>
            </p:cNvPr>
            <p:cNvGrpSpPr/>
            <p:nvPr/>
          </p:nvGrpSpPr>
          <p:grpSpPr>
            <a:xfrm>
              <a:off x="4567543" y="1107003"/>
              <a:ext cx="2929667" cy="615553"/>
              <a:chOff x="4732507" y="2775816"/>
              <a:chExt cx="2929667" cy="615553"/>
            </a:xfrm>
          </p:grpSpPr>
          <p:sp>
            <p:nvSpPr>
              <p:cNvPr id="31" name="文本框 30">
                <a:extLst>
                  <a:ext uri="{FF2B5EF4-FFF2-40B4-BE49-F238E27FC236}">
                    <a16:creationId xmlns:a16="http://schemas.microsoft.com/office/drawing/2014/main" id="{77718FB0-A4F9-4429-B3BE-E1AC15CCC198}"/>
                  </a:ext>
                </a:extLst>
              </p:cNvPr>
              <p:cNvSpPr txBox="1"/>
              <p:nvPr/>
            </p:nvSpPr>
            <p:spPr>
              <a:xfrm>
                <a:off x="4732507" y="2775816"/>
                <a:ext cx="720080" cy="615553"/>
              </a:xfrm>
              <a:prstGeom prst="rect">
                <a:avLst/>
              </a:prstGeom>
              <a:noFill/>
            </p:spPr>
            <p:txBody>
              <a:bodyPr wrap="square" rtlCol="0">
                <a:spAutoFit/>
              </a:bodyPr>
              <a:lstStyle/>
              <a:p>
                <a:r>
                  <a:rPr lang="en-US" altLang="zh-CN" sz="3400" dirty="0">
                    <a:solidFill>
                      <a:schemeClr val="accent2"/>
                    </a:solidFill>
                  </a:rPr>
                  <a:t>04</a:t>
                </a:r>
                <a:endParaRPr lang="zh-CN" altLang="en-US" sz="3400" dirty="0">
                  <a:solidFill>
                    <a:schemeClr val="accent2"/>
                  </a:solidFill>
                </a:endParaRPr>
              </a:p>
            </p:txBody>
          </p:sp>
          <p:sp>
            <p:nvSpPr>
              <p:cNvPr id="32" name="文本框 31">
                <a:extLst>
                  <a:ext uri="{FF2B5EF4-FFF2-40B4-BE49-F238E27FC236}">
                    <a16:creationId xmlns:a16="http://schemas.microsoft.com/office/drawing/2014/main" id="{F88E6187-4C02-4134-86DE-3F1FB480A974}"/>
                  </a:ext>
                </a:extLst>
              </p:cNvPr>
              <p:cNvSpPr txBox="1"/>
              <p:nvPr/>
            </p:nvSpPr>
            <p:spPr>
              <a:xfrm>
                <a:off x="5308571" y="2837371"/>
                <a:ext cx="2353603" cy="492443"/>
              </a:xfrm>
              <a:prstGeom prst="rect">
                <a:avLst/>
              </a:prstGeom>
              <a:noFill/>
            </p:spPr>
            <p:txBody>
              <a:bodyPr wrap="square" rtlCol="0">
                <a:spAutoFit/>
              </a:bodyPr>
              <a:lstStyle/>
              <a:p>
                <a:pPr algn="ctr"/>
                <a:r>
                  <a:rPr lang="zh-CN" altLang="en-US" sz="2600">
                    <a:solidFill>
                      <a:schemeClr val="accent2"/>
                    </a:solidFill>
                  </a:rPr>
                  <a:t>创新性</a:t>
                </a:r>
              </a:p>
            </p:txBody>
          </p:sp>
        </p:grpSp>
      </p:grpSp>
      <p:grpSp>
        <p:nvGrpSpPr>
          <p:cNvPr id="35" name="组合 34">
            <a:extLst>
              <a:ext uri="{FF2B5EF4-FFF2-40B4-BE49-F238E27FC236}">
                <a16:creationId xmlns:a16="http://schemas.microsoft.com/office/drawing/2014/main" id="{78F03609-7309-45CD-8B29-6D63B2BC7FA3}"/>
              </a:ext>
            </a:extLst>
          </p:cNvPr>
          <p:cNvGrpSpPr/>
          <p:nvPr/>
        </p:nvGrpSpPr>
        <p:grpSpPr>
          <a:xfrm>
            <a:off x="7932279" y="694699"/>
            <a:ext cx="3564396" cy="1440160"/>
            <a:chOff x="4250178" y="694699"/>
            <a:chExt cx="3564396" cy="1440160"/>
          </a:xfrm>
        </p:grpSpPr>
        <p:grpSp>
          <p:nvGrpSpPr>
            <p:cNvPr id="36" name="组合 35">
              <a:extLst>
                <a:ext uri="{FF2B5EF4-FFF2-40B4-BE49-F238E27FC236}">
                  <a16:creationId xmlns:a16="http://schemas.microsoft.com/office/drawing/2014/main" id="{F420A57B-68A7-4C25-B9AA-9FD3A9F19F47}"/>
                </a:ext>
              </a:extLst>
            </p:cNvPr>
            <p:cNvGrpSpPr/>
            <p:nvPr/>
          </p:nvGrpSpPr>
          <p:grpSpPr>
            <a:xfrm>
              <a:off x="4250178" y="694699"/>
              <a:ext cx="3564396" cy="1440160"/>
              <a:chOff x="4259796" y="2348880"/>
              <a:chExt cx="3564396" cy="1440160"/>
            </a:xfrm>
          </p:grpSpPr>
          <p:sp>
            <p:nvSpPr>
              <p:cNvPr id="40" name="矩形 39">
                <a:extLst>
                  <a:ext uri="{FF2B5EF4-FFF2-40B4-BE49-F238E27FC236}">
                    <a16:creationId xmlns:a16="http://schemas.microsoft.com/office/drawing/2014/main" id="{F3A63252-6179-42B1-A4CC-773AFCE3FE78}"/>
                  </a:ext>
                </a:extLst>
              </p:cNvPr>
              <p:cNvSpPr/>
              <p:nvPr/>
            </p:nvSpPr>
            <p:spPr>
              <a:xfrm>
                <a:off x="4259796" y="2348880"/>
                <a:ext cx="3564396" cy="144016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a:extLst>
                  <a:ext uri="{FF2B5EF4-FFF2-40B4-BE49-F238E27FC236}">
                    <a16:creationId xmlns:a16="http://schemas.microsoft.com/office/drawing/2014/main" id="{00C11B58-739F-4796-8278-3C90004584EB}"/>
                  </a:ext>
                </a:extLst>
              </p:cNvPr>
              <p:cNvSpPr/>
              <p:nvPr/>
            </p:nvSpPr>
            <p:spPr>
              <a:xfrm>
                <a:off x="4475820" y="2546902"/>
                <a:ext cx="3132348" cy="1044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a:extLst>
                <a:ext uri="{FF2B5EF4-FFF2-40B4-BE49-F238E27FC236}">
                  <a16:creationId xmlns:a16="http://schemas.microsoft.com/office/drawing/2014/main" id="{65A7F9BC-A336-4683-8A98-6EBFA877FA53}"/>
                </a:ext>
              </a:extLst>
            </p:cNvPr>
            <p:cNvGrpSpPr/>
            <p:nvPr/>
          </p:nvGrpSpPr>
          <p:grpSpPr>
            <a:xfrm>
              <a:off x="4567543" y="1107003"/>
              <a:ext cx="2929667" cy="615553"/>
              <a:chOff x="4732507" y="2775816"/>
              <a:chExt cx="2929667" cy="615553"/>
            </a:xfrm>
          </p:grpSpPr>
          <p:sp>
            <p:nvSpPr>
              <p:cNvPr id="38" name="文本框 37">
                <a:extLst>
                  <a:ext uri="{FF2B5EF4-FFF2-40B4-BE49-F238E27FC236}">
                    <a16:creationId xmlns:a16="http://schemas.microsoft.com/office/drawing/2014/main" id="{40AC88C5-9FB6-4A94-8A22-003D43110AD5}"/>
                  </a:ext>
                </a:extLst>
              </p:cNvPr>
              <p:cNvSpPr txBox="1"/>
              <p:nvPr/>
            </p:nvSpPr>
            <p:spPr>
              <a:xfrm>
                <a:off x="4732507" y="2775816"/>
                <a:ext cx="720080" cy="615553"/>
              </a:xfrm>
              <a:prstGeom prst="rect">
                <a:avLst/>
              </a:prstGeom>
              <a:noFill/>
            </p:spPr>
            <p:txBody>
              <a:bodyPr wrap="square" rtlCol="0">
                <a:spAutoFit/>
              </a:bodyPr>
              <a:lstStyle/>
              <a:p>
                <a:r>
                  <a:rPr lang="en-US" altLang="zh-CN" sz="3400">
                    <a:solidFill>
                      <a:schemeClr val="accent2"/>
                    </a:solidFill>
                  </a:rPr>
                  <a:t>02</a:t>
                </a:r>
                <a:endParaRPr lang="zh-CN" altLang="en-US" sz="3400">
                  <a:solidFill>
                    <a:schemeClr val="accent2"/>
                  </a:solidFill>
                </a:endParaRPr>
              </a:p>
            </p:txBody>
          </p:sp>
          <p:sp>
            <p:nvSpPr>
              <p:cNvPr id="39" name="文本框 38">
                <a:extLst>
                  <a:ext uri="{FF2B5EF4-FFF2-40B4-BE49-F238E27FC236}">
                    <a16:creationId xmlns:a16="http://schemas.microsoft.com/office/drawing/2014/main" id="{CB42EA13-B8E4-45BA-B308-6474852E8869}"/>
                  </a:ext>
                </a:extLst>
              </p:cNvPr>
              <p:cNvSpPr txBox="1"/>
              <p:nvPr/>
            </p:nvSpPr>
            <p:spPr>
              <a:xfrm>
                <a:off x="5308571" y="2837371"/>
                <a:ext cx="2353603" cy="492443"/>
              </a:xfrm>
              <a:prstGeom prst="rect">
                <a:avLst/>
              </a:prstGeom>
              <a:noFill/>
            </p:spPr>
            <p:txBody>
              <a:bodyPr wrap="square" rtlCol="0">
                <a:spAutoFit/>
              </a:bodyPr>
              <a:lstStyle/>
              <a:p>
                <a:pPr algn="ctr"/>
                <a:r>
                  <a:rPr lang="zh-CN" altLang="en-US" sz="2600">
                    <a:solidFill>
                      <a:schemeClr val="accent2"/>
                    </a:solidFill>
                  </a:rPr>
                  <a:t>安全性</a:t>
                </a:r>
              </a:p>
            </p:txBody>
          </p:sp>
        </p:grpSp>
      </p:grpSp>
      <p:grpSp>
        <p:nvGrpSpPr>
          <p:cNvPr id="49" name="组合 48">
            <a:extLst>
              <a:ext uri="{FF2B5EF4-FFF2-40B4-BE49-F238E27FC236}">
                <a16:creationId xmlns:a16="http://schemas.microsoft.com/office/drawing/2014/main" id="{095462D4-1CA4-42FA-A6AE-9ADAD104C234}"/>
              </a:ext>
            </a:extLst>
          </p:cNvPr>
          <p:cNvGrpSpPr/>
          <p:nvPr/>
        </p:nvGrpSpPr>
        <p:grpSpPr>
          <a:xfrm>
            <a:off x="4250178" y="4210292"/>
            <a:ext cx="3564396" cy="1440160"/>
            <a:chOff x="4250178" y="694699"/>
            <a:chExt cx="3564396" cy="1440160"/>
          </a:xfrm>
        </p:grpSpPr>
        <p:grpSp>
          <p:nvGrpSpPr>
            <p:cNvPr id="50" name="组合 49">
              <a:extLst>
                <a:ext uri="{FF2B5EF4-FFF2-40B4-BE49-F238E27FC236}">
                  <a16:creationId xmlns:a16="http://schemas.microsoft.com/office/drawing/2014/main" id="{F13F0266-7653-44BC-A8E7-B2C1A203FE32}"/>
                </a:ext>
              </a:extLst>
            </p:cNvPr>
            <p:cNvGrpSpPr/>
            <p:nvPr/>
          </p:nvGrpSpPr>
          <p:grpSpPr>
            <a:xfrm>
              <a:off x="4250178" y="694699"/>
              <a:ext cx="3564396" cy="1440160"/>
              <a:chOff x="4259796" y="2348880"/>
              <a:chExt cx="3564396" cy="1440160"/>
            </a:xfrm>
          </p:grpSpPr>
          <p:sp>
            <p:nvSpPr>
              <p:cNvPr id="54" name="矩形 53">
                <a:extLst>
                  <a:ext uri="{FF2B5EF4-FFF2-40B4-BE49-F238E27FC236}">
                    <a16:creationId xmlns:a16="http://schemas.microsoft.com/office/drawing/2014/main" id="{A611CBB9-6DAB-4ECB-B736-AA0020FAC2D9}"/>
                  </a:ext>
                </a:extLst>
              </p:cNvPr>
              <p:cNvSpPr/>
              <p:nvPr/>
            </p:nvSpPr>
            <p:spPr>
              <a:xfrm>
                <a:off x="4259796" y="2348880"/>
                <a:ext cx="3564396" cy="144016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a:extLst>
                  <a:ext uri="{FF2B5EF4-FFF2-40B4-BE49-F238E27FC236}">
                    <a16:creationId xmlns:a16="http://schemas.microsoft.com/office/drawing/2014/main" id="{076004E7-5AB8-4555-B9D9-18C0692CCD8B}"/>
                  </a:ext>
                </a:extLst>
              </p:cNvPr>
              <p:cNvSpPr/>
              <p:nvPr/>
            </p:nvSpPr>
            <p:spPr>
              <a:xfrm>
                <a:off x="4475820" y="2546902"/>
                <a:ext cx="3132348" cy="1044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a:extLst>
                <a:ext uri="{FF2B5EF4-FFF2-40B4-BE49-F238E27FC236}">
                  <a16:creationId xmlns:a16="http://schemas.microsoft.com/office/drawing/2014/main" id="{E07CA6BE-1CC1-48E9-98B8-BE5AB1BA9BBD}"/>
                </a:ext>
              </a:extLst>
            </p:cNvPr>
            <p:cNvGrpSpPr/>
            <p:nvPr/>
          </p:nvGrpSpPr>
          <p:grpSpPr>
            <a:xfrm>
              <a:off x="4567543" y="1107003"/>
              <a:ext cx="2929667" cy="615553"/>
              <a:chOff x="4732507" y="2775816"/>
              <a:chExt cx="2929667" cy="615553"/>
            </a:xfrm>
          </p:grpSpPr>
          <p:sp>
            <p:nvSpPr>
              <p:cNvPr id="52" name="文本框 51">
                <a:extLst>
                  <a:ext uri="{FF2B5EF4-FFF2-40B4-BE49-F238E27FC236}">
                    <a16:creationId xmlns:a16="http://schemas.microsoft.com/office/drawing/2014/main" id="{5D65612B-EE66-4FB2-9F6D-327514AE547B}"/>
                  </a:ext>
                </a:extLst>
              </p:cNvPr>
              <p:cNvSpPr txBox="1"/>
              <p:nvPr/>
            </p:nvSpPr>
            <p:spPr>
              <a:xfrm>
                <a:off x="4732507" y="2775816"/>
                <a:ext cx="720080" cy="615553"/>
              </a:xfrm>
              <a:prstGeom prst="rect">
                <a:avLst/>
              </a:prstGeom>
              <a:noFill/>
            </p:spPr>
            <p:txBody>
              <a:bodyPr wrap="square" rtlCol="0">
                <a:spAutoFit/>
              </a:bodyPr>
              <a:lstStyle/>
              <a:p>
                <a:r>
                  <a:rPr lang="en-US" altLang="zh-CN" sz="3400" dirty="0">
                    <a:solidFill>
                      <a:schemeClr val="accent2"/>
                    </a:solidFill>
                  </a:rPr>
                  <a:t>05</a:t>
                </a:r>
                <a:endParaRPr lang="zh-CN" altLang="en-US" sz="3400" dirty="0">
                  <a:solidFill>
                    <a:schemeClr val="accent2"/>
                  </a:solidFill>
                </a:endParaRPr>
              </a:p>
            </p:txBody>
          </p:sp>
          <p:sp>
            <p:nvSpPr>
              <p:cNvPr id="53" name="文本框 52">
                <a:extLst>
                  <a:ext uri="{FF2B5EF4-FFF2-40B4-BE49-F238E27FC236}">
                    <a16:creationId xmlns:a16="http://schemas.microsoft.com/office/drawing/2014/main" id="{664CE09B-B278-474B-8549-35F763D44263}"/>
                  </a:ext>
                </a:extLst>
              </p:cNvPr>
              <p:cNvSpPr txBox="1"/>
              <p:nvPr/>
            </p:nvSpPr>
            <p:spPr>
              <a:xfrm>
                <a:off x="5308571" y="2837371"/>
                <a:ext cx="2353603" cy="492443"/>
              </a:xfrm>
              <a:prstGeom prst="rect">
                <a:avLst/>
              </a:prstGeom>
              <a:noFill/>
            </p:spPr>
            <p:txBody>
              <a:bodyPr wrap="square" rtlCol="0">
                <a:spAutoFit/>
              </a:bodyPr>
              <a:lstStyle/>
              <a:p>
                <a:pPr algn="ctr"/>
                <a:r>
                  <a:rPr lang="zh-CN" altLang="en-US" sz="2600">
                    <a:solidFill>
                      <a:schemeClr val="accent2"/>
                    </a:solidFill>
                  </a:rPr>
                  <a:t>公平性</a:t>
                </a:r>
              </a:p>
            </p:txBody>
          </p:sp>
        </p:grpSp>
      </p:grpSp>
      <p:pic>
        <p:nvPicPr>
          <p:cNvPr id="57" name="图片 56" descr="硫酸镁钠钾口服用浓溶液">
            <a:extLst>
              <a:ext uri="{FF2B5EF4-FFF2-40B4-BE49-F238E27FC236}">
                <a16:creationId xmlns:a16="http://schemas.microsoft.com/office/drawing/2014/main" id="{4C1F9C62-68FD-3FC3-4002-72F2208E3063}"/>
              </a:ext>
            </a:extLst>
          </p:cNvPr>
          <p:cNvPicPr>
            <a:picLocks noChangeAspect="1"/>
          </p:cNvPicPr>
          <p:nvPr/>
        </p:nvPicPr>
        <p:blipFill>
          <a:blip r:embed="rId2"/>
          <a:srcRect l="14748" t="26806" r="24345" b="17063"/>
          <a:stretch>
            <a:fillRect/>
          </a:stretch>
        </p:blipFill>
        <p:spPr>
          <a:xfrm>
            <a:off x="771872" y="3185808"/>
            <a:ext cx="2551820" cy="2135939"/>
          </a:xfrm>
          <a:prstGeom prst="rect">
            <a:avLst/>
          </a:prstGeom>
        </p:spPr>
      </p:pic>
    </p:spTree>
    <p:extLst>
      <p:ext uri="{BB962C8B-B14F-4D97-AF65-F5344CB8AC3E}">
        <p14:creationId xmlns:p14="http://schemas.microsoft.com/office/powerpoint/2010/main" val="762363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ED7B43E0-7BA5-475B-8225-74B10D24FDF8}"/>
              </a:ext>
            </a:extLst>
          </p:cNvPr>
          <p:cNvSpPr>
            <a:spLocks noGrp="1"/>
          </p:cNvSpPr>
          <p:nvPr>
            <p:ph type="body" sz="quarter" idx="10"/>
          </p:nvPr>
        </p:nvSpPr>
        <p:spPr/>
        <p:txBody>
          <a:bodyPr/>
          <a:lstStyle/>
          <a:p>
            <a:r>
              <a:rPr lang="en-US" altLang="zh-CN"/>
              <a:t>01</a:t>
            </a:r>
            <a:endParaRPr lang="zh-CN" altLang="en-US"/>
          </a:p>
        </p:txBody>
      </p:sp>
      <p:sp>
        <p:nvSpPr>
          <p:cNvPr id="3" name="文本占位符 2">
            <a:extLst>
              <a:ext uri="{FF2B5EF4-FFF2-40B4-BE49-F238E27FC236}">
                <a16:creationId xmlns:a16="http://schemas.microsoft.com/office/drawing/2014/main" id="{ED8A775C-388E-4349-8903-FDCDF9ECECFC}"/>
              </a:ext>
            </a:extLst>
          </p:cNvPr>
          <p:cNvSpPr>
            <a:spLocks noGrp="1"/>
          </p:cNvSpPr>
          <p:nvPr>
            <p:ph type="body" sz="quarter" idx="11"/>
          </p:nvPr>
        </p:nvSpPr>
        <p:spPr/>
        <p:txBody>
          <a:bodyPr/>
          <a:lstStyle/>
          <a:p>
            <a:r>
              <a:rPr lang="zh-CN" altLang="en-US"/>
              <a:t>药品基本信息</a:t>
            </a:r>
          </a:p>
        </p:txBody>
      </p:sp>
      <p:sp>
        <p:nvSpPr>
          <p:cNvPr id="4" name="文本占位符 3">
            <a:extLst>
              <a:ext uri="{FF2B5EF4-FFF2-40B4-BE49-F238E27FC236}">
                <a16:creationId xmlns:a16="http://schemas.microsoft.com/office/drawing/2014/main" id="{97656BF5-7C46-4122-A072-9BFBB39DB7B9}"/>
              </a:ext>
            </a:extLst>
          </p:cNvPr>
          <p:cNvSpPr>
            <a:spLocks noGrp="1"/>
          </p:cNvSpPr>
          <p:nvPr>
            <p:ph type="body" sz="quarter" idx="12"/>
          </p:nvPr>
        </p:nvSpPr>
        <p:spPr/>
        <p:txBody>
          <a:bodyPr/>
          <a:lstStyle/>
          <a:p>
            <a:r>
              <a:rPr lang="en-US" altLang="zh-CN"/>
              <a:t>BasicInformation</a:t>
            </a:r>
          </a:p>
        </p:txBody>
      </p:sp>
      <p:sp>
        <p:nvSpPr>
          <p:cNvPr id="7" name="文本框 6">
            <a:extLst>
              <a:ext uri="{FF2B5EF4-FFF2-40B4-BE49-F238E27FC236}">
                <a16:creationId xmlns:a16="http://schemas.microsoft.com/office/drawing/2014/main" id="{10DFE500-4BB7-E6C6-5C2D-EE03859435C7}"/>
              </a:ext>
            </a:extLst>
          </p:cNvPr>
          <p:cNvSpPr txBox="1"/>
          <p:nvPr>
            <p:custDataLst>
              <p:tags r:id="rId1"/>
            </p:custDataLst>
          </p:nvPr>
        </p:nvSpPr>
        <p:spPr>
          <a:xfrm>
            <a:off x="4359802" y="1298420"/>
            <a:ext cx="7792441" cy="4765215"/>
          </a:xfrm>
          <a:prstGeom prst="rect">
            <a:avLst/>
          </a:prstGeom>
          <a:noFill/>
        </p:spPr>
        <p:txBody>
          <a:bodyPr wrap="square" rtlCol="0">
            <a:spAutoFit/>
          </a:bodyPr>
          <a:lstStyle/>
          <a:p>
            <a:pPr>
              <a:lnSpc>
                <a:spcPct val="200000"/>
              </a:lnSpc>
            </a:pPr>
            <a:r>
              <a:rPr lang="zh-CN" altLang="en-US" sz="1400" b="1" dirty="0">
                <a:solidFill>
                  <a:srgbClr val="3959B9"/>
                </a:solidFill>
              </a:rPr>
              <a:t>通用名：</a:t>
            </a:r>
            <a:r>
              <a:rPr lang="zh-CN" altLang="en-US" sz="1400" dirty="0">
                <a:solidFill>
                  <a:schemeClr val="dk1"/>
                </a:solidFill>
              </a:rPr>
              <a:t>硫酸镁钠钾口服用浓溶液</a:t>
            </a:r>
          </a:p>
          <a:p>
            <a:pPr>
              <a:lnSpc>
                <a:spcPct val="200000"/>
              </a:lnSpc>
            </a:pPr>
            <a:r>
              <a:rPr lang="zh-CN" altLang="en-US" sz="1400" b="1" dirty="0">
                <a:solidFill>
                  <a:srgbClr val="3959B9"/>
                </a:solidFill>
              </a:rPr>
              <a:t>注册规格：</a:t>
            </a:r>
            <a:r>
              <a:rPr lang="en-US" altLang="zh-CN" sz="1400" dirty="0">
                <a:solidFill>
                  <a:schemeClr val="dk1"/>
                </a:solidFill>
              </a:rPr>
              <a:t>177ml/</a:t>
            </a:r>
            <a:r>
              <a:rPr lang="zh-CN" altLang="en-US" sz="1400" dirty="0">
                <a:solidFill>
                  <a:schemeClr val="dk1"/>
                </a:solidFill>
              </a:rPr>
              <a:t>瓶</a:t>
            </a:r>
            <a:endParaRPr lang="en-US" altLang="zh-CN" sz="1400" dirty="0">
              <a:solidFill>
                <a:schemeClr val="dk1"/>
              </a:solidFill>
            </a:endParaRPr>
          </a:p>
          <a:p>
            <a:pPr>
              <a:lnSpc>
                <a:spcPct val="200000"/>
              </a:lnSpc>
            </a:pPr>
            <a:r>
              <a:rPr lang="zh-CN" altLang="en-US" sz="1400" b="1" dirty="0">
                <a:solidFill>
                  <a:srgbClr val="3959B9"/>
                </a:solidFill>
                <a:sym typeface="+mn-ea"/>
              </a:rPr>
              <a:t>中国大陆首次上市时间：</a:t>
            </a:r>
            <a:r>
              <a:rPr lang="en-US" altLang="zh-CN" sz="1400" dirty="0">
                <a:solidFill>
                  <a:schemeClr val="dk1"/>
                </a:solidFill>
                <a:sym typeface="+mn-ea"/>
              </a:rPr>
              <a:t>2022</a:t>
            </a:r>
            <a:r>
              <a:rPr lang="zh-CN" altLang="en-US" sz="1400" dirty="0">
                <a:solidFill>
                  <a:schemeClr val="dk1"/>
                </a:solidFill>
                <a:sym typeface="+mn-ea"/>
              </a:rPr>
              <a:t>年</a:t>
            </a:r>
            <a:r>
              <a:rPr lang="en-US" altLang="zh-CN" sz="1400" dirty="0">
                <a:solidFill>
                  <a:schemeClr val="dk1"/>
                </a:solidFill>
                <a:sym typeface="+mn-ea"/>
              </a:rPr>
              <a:t>3</a:t>
            </a:r>
            <a:r>
              <a:rPr lang="zh-CN" altLang="en-US" sz="1400" dirty="0">
                <a:solidFill>
                  <a:schemeClr val="dk1"/>
                </a:solidFill>
                <a:sym typeface="+mn-ea"/>
              </a:rPr>
              <a:t>月（捷爽）</a:t>
            </a:r>
            <a:endParaRPr lang="en-US" altLang="zh-CN" sz="1400" dirty="0">
              <a:solidFill>
                <a:schemeClr val="dk1"/>
              </a:solidFill>
              <a:sym typeface="+mn-ea"/>
            </a:endParaRPr>
          </a:p>
          <a:p>
            <a:pPr>
              <a:lnSpc>
                <a:spcPct val="200000"/>
              </a:lnSpc>
            </a:pPr>
            <a:r>
              <a:rPr lang="zh-CN" altLang="en-US" sz="1400" b="1" dirty="0">
                <a:solidFill>
                  <a:srgbClr val="3959B9"/>
                </a:solidFill>
                <a:sym typeface="+mn-ea"/>
              </a:rPr>
              <a:t>目前大陆地区同通用名药品的上市情况</a:t>
            </a:r>
            <a:r>
              <a:rPr lang="zh-CN" altLang="en-US" sz="1400" dirty="0">
                <a:solidFill>
                  <a:schemeClr val="dk1"/>
                </a:solidFill>
                <a:sym typeface="+mn-ea"/>
              </a:rPr>
              <a:t>：共</a:t>
            </a:r>
            <a:r>
              <a:rPr lang="en-US" altLang="zh-CN" sz="1400" dirty="0">
                <a:solidFill>
                  <a:schemeClr val="dk1"/>
                </a:solidFill>
                <a:sym typeface="+mn-ea"/>
              </a:rPr>
              <a:t>2</a:t>
            </a:r>
            <a:r>
              <a:rPr lang="zh-CN" altLang="en-US" sz="1400" dirty="0">
                <a:solidFill>
                  <a:schemeClr val="dk1"/>
                </a:solidFill>
                <a:sym typeface="+mn-ea"/>
              </a:rPr>
              <a:t>家</a:t>
            </a:r>
            <a:endParaRPr lang="zh-CN" altLang="en-US" sz="1400" dirty="0">
              <a:solidFill>
                <a:schemeClr val="dk1"/>
              </a:solidFill>
            </a:endParaRPr>
          </a:p>
          <a:p>
            <a:pPr>
              <a:lnSpc>
                <a:spcPct val="200000"/>
              </a:lnSpc>
            </a:pPr>
            <a:r>
              <a:rPr lang="zh-CN" altLang="en-US" sz="1400" b="1" dirty="0">
                <a:solidFill>
                  <a:srgbClr val="3959B9"/>
                </a:solidFill>
                <a:sym typeface="+mn-ea"/>
              </a:rPr>
              <a:t>全球首个上市国家</a:t>
            </a:r>
            <a:r>
              <a:rPr lang="en-US" altLang="zh-CN" sz="1400" b="1" dirty="0">
                <a:solidFill>
                  <a:srgbClr val="3959B9"/>
                </a:solidFill>
                <a:sym typeface="+mn-ea"/>
              </a:rPr>
              <a:t>/</a:t>
            </a:r>
            <a:r>
              <a:rPr lang="zh-CN" altLang="en-US" sz="1400" b="1" dirty="0">
                <a:solidFill>
                  <a:srgbClr val="3959B9"/>
                </a:solidFill>
                <a:sym typeface="+mn-ea"/>
              </a:rPr>
              <a:t>地区及上市时间：</a:t>
            </a:r>
            <a:r>
              <a:rPr lang="en-US" altLang="zh-CN" sz="1400" dirty="0">
                <a:solidFill>
                  <a:schemeClr val="dk1"/>
                </a:solidFill>
                <a:sym typeface="+mn-ea"/>
              </a:rPr>
              <a:t>2010</a:t>
            </a:r>
            <a:r>
              <a:rPr lang="zh-CN" altLang="en-US" sz="1400" dirty="0">
                <a:solidFill>
                  <a:schemeClr val="dk1"/>
                </a:solidFill>
                <a:sym typeface="+mn-ea"/>
              </a:rPr>
              <a:t>年，美国</a:t>
            </a:r>
            <a:endParaRPr lang="zh-CN" altLang="en-US" sz="1400" dirty="0">
              <a:solidFill>
                <a:schemeClr val="dk1"/>
              </a:solidFill>
            </a:endParaRPr>
          </a:p>
          <a:p>
            <a:pPr>
              <a:lnSpc>
                <a:spcPct val="200000"/>
              </a:lnSpc>
            </a:pPr>
            <a:r>
              <a:rPr lang="zh-CN" altLang="en-US" sz="1400" b="1" dirty="0">
                <a:solidFill>
                  <a:srgbClr val="3959B9"/>
                </a:solidFill>
                <a:sym typeface="+mn-ea"/>
              </a:rPr>
              <a:t>是否为</a:t>
            </a:r>
            <a:r>
              <a:rPr lang="en-US" altLang="zh-CN" sz="1400" b="1" dirty="0">
                <a:solidFill>
                  <a:srgbClr val="3959B9"/>
                </a:solidFill>
                <a:sym typeface="+mn-ea"/>
              </a:rPr>
              <a:t>OTC</a:t>
            </a:r>
            <a:r>
              <a:rPr lang="zh-CN" altLang="en-US" sz="1400" b="1" dirty="0">
                <a:solidFill>
                  <a:srgbClr val="3959B9"/>
                </a:solidFill>
                <a:sym typeface="+mn-ea"/>
              </a:rPr>
              <a:t>药品：</a:t>
            </a:r>
            <a:r>
              <a:rPr lang="zh-CN" altLang="en-US" sz="1400" dirty="0">
                <a:solidFill>
                  <a:schemeClr val="dk1"/>
                </a:solidFill>
                <a:sym typeface="+mn-ea"/>
              </a:rPr>
              <a:t>否</a:t>
            </a:r>
            <a:endParaRPr lang="zh-CN" altLang="en-US" sz="1400" dirty="0">
              <a:solidFill>
                <a:schemeClr val="dk1"/>
              </a:solidFill>
            </a:endParaRPr>
          </a:p>
          <a:p>
            <a:pPr>
              <a:lnSpc>
                <a:spcPct val="200000"/>
              </a:lnSpc>
            </a:pPr>
            <a:r>
              <a:rPr lang="zh-CN" altLang="en-US" sz="1400" b="1" dirty="0">
                <a:solidFill>
                  <a:srgbClr val="3959B9"/>
                </a:solidFill>
                <a:sym typeface="+mn-ea"/>
              </a:rPr>
              <a:t>参照药品建议：</a:t>
            </a:r>
            <a:r>
              <a:rPr lang="zh-CN" altLang="en-US" sz="1400" dirty="0">
                <a:solidFill>
                  <a:schemeClr val="dk1"/>
                </a:solidFill>
                <a:sym typeface="+mn-ea"/>
              </a:rPr>
              <a:t>复方聚乙二醇电解质散</a:t>
            </a:r>
            <a:r>
              <a:rPr lang="en-US" altLang="zh-CN" sz="1400" dirty="0">
                <a:solidFill>
                  <a:schemeClr val="dk1"/>
                </a:solidFill>
                <a:sym typeface="+mn-ea"/>
              </a:rPr>
              <a:t>Ⅲ (</a:t>
            </a:r>
            <a:r>
              <a:rPr lang="zh-CN" altLang="en-US" sz="1400" dirty="0">
                <a:solidFill>
                  <a:schemeClr val="dk1"/>
                </a:solidFill>
                <a:sym typeface="+mn-ea"/>
              </a:rPr>
              <a:t>福静清</a:t>
            </a:r>
            <a:r>
              <a:rPr lang="en-US" altLang="zh-CN" sz="1400" dirty="0">
                <a:solidFill>
                  <a:schemeClr val="dk1"/>
                </a:solidFill>
                <a:sym typeface="+mn-ea"/>
              </a:rPr>
              <a:t>)</a:t>
            </a:r>
          </a:p>
          <a:p>
            <a:pPr>
              <a:lnSpc>
                <a:spcPct val="200000"/>
              </a:lnSpc>
            </a:pPr>
            <a:r>
              <a:rPr lang="zh-CN" altLang="en-US" sz="1400" b="1" dirty="0">
                <a:solidFill>
                  <a:srgbClr val="3959B9"/>
                </a:solidFill>
              </a:rPr>
              <a:t>选择参照药品的理由：</a:t>
            </a:r>
            <a:r>
              <a:rPr lang="zh-CN" altLang="en-US" sz="1400" dirty="0">
                <a:solidFill>
                  <a:schemeClr val="dk1"/>
                </a:solidFill>
              </a:rPr>
              <a:t>本品三期临床对照品，说明书适应症及用药人群一致、</a:t>
            </a:r>
            <a:r>
              <a:rPr lang="en-US" altLang="zh-CN" sz="1400" dirty="0">
                <a:solidFill>
                  <a:schemeClr val="dk1"/>
                </a:solidFill>
              </a:rPr>
              <a:t>21</a:t>
            </a:r>
            <a:r>
              <a:rPr lang="zh-CN" altLang="en-US" sz="1400" dirty="0">
                <a:solidFill>
                  <a:schemeClr val="dk1"/>
                </a:solidFill>
              </a:rPr>
              <a:t>年销售增长率医保目录内最高，达</a:t>
            </a:r>
            <a:r>
              <a:rPr lang="en-US" altLang="zh-CN" sz="1400" dirty="0">
                <a:solidFill>
                  <a:schemeClr val="dk1"/>
                </a:solidFill>
              </a:rPr>
              <a:t>64.6%</a:t>
            </a:r>
            <a:r>
              <a:rPr lang="zh-CN" altLang="en-US" sz="1400" dirty="0">
                <a:solidFill>
                  <a:schemeClr val="dk1"/>
                </a:solidFill>
              </a:rPr>
              <a:t>；本品与其相比，饮用液体具有水、茶、咖啡、饮料等选择性，患者依从性高达</a:t>
            </a:r>
            <a:r>
              <a:rPr lang="en-US" altLang="zh-CN" sz="1400" dirty="0">
                <a:solidFill>
                  <a:schemeClr val="dk1"/>
                </a:solidFill>
              </a:rPr>
              <a:t>95.7%</a:t>
            </a:r>
            <a:r>
              <a:rPr lang="zh-CN" altLang="en-US" sz="1400" dirty="0">
                <a:solidFill>
                  <a:schemeClr val="dk1"/>
                </a:solidFill>
              </a:rPr>
              <a:t>，肠道准备成功率高达</a:t>
            </a:r>
            <a:r>
              <a:rPr lang="en-US" altLang="zh-CN" sz="1400" dirty="0">
                <a:solidFill>
                  <a:schemeClr val="dk1"/>
                </a:solidFill>
              </a:rPr>
              <a:t>97%</a:t>
            </a:r>
            <a:endParaRPr lang="zh-CN" altLang="en-US" sz="1400" dirty="0">
              <a:solidFill>
                <a:schemeClr val="dk1"/>
              </a:solidFill>
            </a:endParaRPr>
          </a:p>
          <a:p>
            <a:pPr>
              <a:lnSpc>
                <a:spcPct val="200000"/>
              </a:lnSpc>
            </a:pPr>
            <a:endParaRPr lang="zh-CN" altLang="en-US" sz="1400" dirty="0">
              <a:solidFill>
                <a:schemeClr val="dk1"/>
              </a:solidFill>
            </a:endParaRPr>
          </a:p>
        </p:txBody>
      </p:sp>
    </p:spTree>
    <p:extLst>
      <p:ext uri="{BB962C8B-B14F-4D97-AF65-F5344CB8AC3E}">
        <p14:creationId xmlns:p14="http://schemas.microsoft.com/office/powerpoint/2010/main" val="1718070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8CA76285-9D5B-4000-B592-DC111F4C576F}"/>
              </a:ext>
            </a:extLst>
          </p:cNvPr>
          <p:cNvSpPr>
            <a:spLocks noGrp="1"/>
          </p:cNvSpPr>
          <p:nvPr>
            <p:ph type="body" sz="quarter" idx="10"/>
          </p:nvPr>
        </p:nvSpPr>
        <p:spPr/>
        <p:txBody>
          <a:bodyPr/>
          <a:lstStyle/>
          <a:p>
            <a:r>
              <a:rPr lang="en-US" altLang="zh-CN"/>
              <a:t>01</a:t>
            </a:r>
            <a:endParaRPr lang="zh-CN" altLang="en-US"/>
          </a:p>
        </p:txBody>
      </p:sp>
      <p:sp>
        <p:nvSpPr>
          <p:cNvPr id="3" name="文本占位符 2">
            <a:extLst>
              <a:ext uri="{FF2B5EF4-FFF2-40B4-BE49-F238E27FC236}">
                <a16:creationId xmlns:a16="http://schemas.microsoft.com/office/drawing/2014/main" id="{4F582131-5AAA-4003-892F-72A20125D5AB}"/>
              </a:ext>
            </a:extLst>
          </p:cNvPr>
          <p:cNvSpPr>
            <a:spLocks noGrp="1"/>
          </p:cNvSpPr>
          <p:nvPr>
            <p:ph type="body" sz="quarter" idx="11"/>
          </p:nvPr>
        </p:nvSpPr>
        <p:spPr>
          <a:xfrm>
            <a:off x="1806303" y="524852"/>
            <a:ext cx="3008387" cy="498598"/>
          </a:xfrm>
        </p:spPr>
        <p:txBody>
          <a:bodyPr/>
          <a:lstStyle/>
          <a:p>
            <a:r>
              <a:rPr lang="zh-CN" altLang="en-US"/>
              <a:t>药品基本信息</a:t>
            </a:r>
          </a:p>
        </p:txBody>
      </p:sp>
      <p:sp>
        <p:nvSpPr>
          <p:cNvPr id="19" name="文本框 18">
            <a:extLst>
              <a:ext uri="{FF2B5EF4-FFF2-40B4-BE49-F238E27FC236}">
                <a16:creationId xmlns:a16="http://schemas.microsoft.com/office/drawing/2014/main" id="{4D886661-CBE4-68D4-4EF9-531772B242CE}"/>
              </a:ext>
            </a:extLst>
          </p:cNvPr>
          <p:cNvSpPr txBox="1"/>
          <p:nvPr>
            <p:custDataLst>
              <p:tags r:id="rId1"/>
            </p:custDataLst>
          </p:nvPr>
        </p:nvSpPr>
        <p:spPr>
          <a:xfrm>
            <a:off x="983432" y="1592796"/>
            <a:ext cx="10369153" cy="3931846"/>
          </a:xfrm>
          <a:prstGeom prst="rect">
            <a:avLst/>
          </a:prstGeom>
          <a:noFill/>
        </p:spPr>
        <p:txBody>
          <a:bodyPr wrap="square" rtlCol="0" anchor="t">
            <a:spAutoFit/>
          </a:bodyPr>
          <a:lstStyle/>
          <a:p>
            <a:pPr>
              <a:lnSpc>
                <a:spcPct val="150000"/>
              </a:lnSpc>
            </a:pPr>
            <a:r>
              <a:rPr lang="zh-CN" altLang="en-US" sz="1400" b="1" dirty="0">
                <a:solidFill>
                  <a:srgbClr val="3959B9"/>
                </a:solidFill>
              </a:rPr>
              <a:t>适应症：</a:t>
            </a:r>
            <a:r>
              <a:rPr lang="zh-CN" altLang="en-US" sz="1400" dirty="0">
                <a:solidFill>
                  <a:schemeClr val="dk1"/>
                </a:solidFill>
              </a:rPr>
              <a:t>本品适用于成人，用于任何需要清洁肠道操作前的肠道清洁（如内镜、放射性检查、外科手术），本品不用于治疗便秘</a:t>
            </a:r>
            <a:endParaRPr lang="en-US" altLang="zh-CN" sz="1400" b="1" dirty="0">
              <a:solidFill>
                <a:srgbClr val="3959B9"/>
              </a:solidFill>
              <a:sym typeface="+mn-ea"/>
            </a:endParaRPr>
          </a:p>
          <a:p>
            <a:pPr>
              <a:lnSpc>
                <a:spcPct val="150000"/>
              </a:lnSpc>
            </a:pPr>
            <a:r>
              <a:rPr lang="zh-CN" altLang="en-US" sz="1400" b="1" dirty="0">
                <a:solidFill>
                  <a:srgbClr val="3959B9"/>
                </a:solidFill>
                <a:sym typeface="+mn-ea"/>
              </a:rPr>
              <a:t>疾病基本情况：</a:t>
            </a:r>
            <a:r>
              <a:rPr lang="zh-CN" altLang="en-US" sz="1400" dirty="0">
                <a:solidFill>
                  <a:schemeClr val="dk1"/>
                </a:solidFill>
                <a:sym typeface="+mn-ea"/>
              </a:rPr>
              <a:t>我国结直肠癌发病率呈明显上升趋势，</a:t>
            </a:r>
            <a:r>
              <a:rPr lang="en-US" altLang="zh-CN" sz="1400" dirty="0">
                <a:solidFill>
                  <a:schemeClr val="dk1"/>
                </a:solidFill>
                <a:sym typeface="+mn-ea"/>
              </a:rPr>
              <a:t>2020</a:t>
            </a:r>
            <a:r>
              <a:rPr lang="zh-CN" altLang="en-US" sz="1400" dirty="0">
                <a:solidFill>
                  <a:schemeClr val="dk1"/>
                </a:solidFill>
                <a:sym typeface="+mn-ea"/>
              </a:rPr>
              <a:t>年发病率为</a:t>
            </a:r>
            <a:r>
              <a:rPr lang="en-US" altLang="zh-CN" sz="1400" dirty="0">
                <a:solidFill>
                  <a:schemeClr val="dk1"/>
                </a:solidFill>
                <a:sym typeface="+mn-ea"/>
              </a:rPr>
              <a:t>12.2%</a:t>
            </a:r>
            <a:r>
              <a:rPr lang="zh-CN" altLang="en-US" sz="1400" dirty="0">
                <a:solidFill>
                  <a:schemeClr val="dk1"/>
                </a:solidFill>
                <a:sym typeface="+mn-ea"/>
              </a:rPr>
              <a:t>，已经超过肺癌，位于恶性肿瘤第二位；早期结直肠癌患者</a:t>
            </a:r>
            <a:r>
              <a:rPr lang="en-US" altLang="zh-CN" sz="1400" dirty="0">
                <a:solidFill>
                  <a:schemeClr val="dk1"/>
                </a:solidFill>
                <a:sym typeface="+mn-ea"/>
              </a:rPr>
              <a:t>5</a:t>
            </a:r>
            <a:r>
              <a:rPr lang="zh-CN" altLang="en-US" sz="1400" dirty="0">
                <a:solidFill>
                  <a:schemeClr val="dk1"/>
                </a:solidFill>
                <a:sym typeface="+mn-ea"/>
              </a:rPr>
              <a:t>年生存率可达</a:t>
            </a:r>
            <a:r>
              <a:rPr lang="en-US" altLang="zh-CN" sz="1400" dirty="0">
                <a:solidFill>
                  <a:schemeClr val="dk1"/>
                </a:solidFill>
                <a:sym typeface="+mn-ea"/>
              </a:rPr>
              <a:t>90%</a:t>
            </a:r>
            <a:r>
              <a:rPr lang="zh-CN" altLang="en-US" sz="1400" dirty="0">
                <a:solidFill>
                  <a:schemeClr val="dk1"/>
                </a:solidFill>
                <a:sym typeface="+mn-ea"/>
              </a:rPr>
              <a:t>以上，结直肠癌癌前病变的治疗费用约</a:t>
            </a:r>
            <a:r>
              <a:rPr lang="en-US" altLang="zh-CN" sz="1400" dirty="0">
                <a:solidFill>
                  <a:schemeClr val="dk1"/>
                </a:solidFill>
                <a:sym typeface="+mn-ea"/>
              </a:rPr>
              <a:t>2</a:t>
            </a:r>
            <a:r>
              <a:rPr lang="zh-CN" altLang="en-US" sz="1400" dirty="0">
                <a:solidFill>
                  <a:schemeClr val="dk1"/>
                </a:solidFill>
                <a:sym typeface="+mn-ea"/>
              </a:rPr>
              <a:t>万元，而晚期（</a:t>
            </a:r>
            <a:r>
              <a:rPr lang="en-US" altLang="zh-CN" sz="1400" dirty="0">
                <a:solidFill>
                  <a:schemeClr val="dk1"/>
                </a:solidFill>
                <a:sym typeface="+mn-ea"/>
              </a:rPr>
              <a:t>IV </a:t>
            </a:r>
            <a:r>
              <a:rPr lang="zh-CN" altLang="en-US" sz="1400" dirty="0">
                <a:solidFill>
                  <a:schemeClr val="dk1"/>
                </a:solidFill>
                <a:sym typeface="+mn-ea"/>
              </a:rPr>
              <a:t>期）的治疗费用超过 </a:t>
            </a:r>
            <a:r>
              <a:rPr lang="en-US" altLang="zh-CN" sz="1400" dirty="0">
                <a:solidFill>
                  <a:schemeClr val="dk1"/>
                </a:solidFill>
                <a:sym typeface="+mn-ea"/>
              </a:rPr>
              <a:t>25 </a:t>
            </a:r>
            <a:r>
              <a:rPr lang="zh-CN" altLang="en-US" sz="1400" dirty="0">
                <a:solidFill>
                  <a:schemeClr val="dk1"/>
                </a:solidFill>
                <a:sym typeface="+mn-ea"/>
              </a:rPr>
              <a:t>万元，肠镜检查的病理结果是结直肠癌诊断的</a:t>
            </a:r>
            <a:r>
              <a:rPr lang="en-US" altLang="zh-CN" sz="1400" dirty="0">
                <a:solidFill>
                  <a:schemeClr val="dk1"/>
                </a:solidFill>
                <a:sym typeface="+mn-ea"/>
              </a:rPr>
              <a:t>“</a:t>
            </a:r>
            <a:r>
              <a:rPr lang="zh-CN" altLang="en-US" sz="1400" dirty="0">
                <a:solidFill>
                  <a:schemeClr val="dk1"/>
                </a:solidFill>
                <a:sym typeface="+mn-ea"/>
              </a:rPr>
              <a:t>金标准</a:t>
            </a:r>
            <a:r>
              <a:rPr lang="en-US" altLang="zh-CN" sz="1400" dirty="0">
                <a:solidFill>
                  <a:schemeClr val="dk1"/>
                </a:solidFill>
                <a:sym typeface="+mn-ea"/>
              </a:rPr>
              <a:t>”</a:t>
            </a:r>
          </a:p>
          <a:p>
            <a:pPr>
              <a:lnSpc>
                <a:spcPct val="150000"/>
              </a:lnSpc>
            </a:pPr>
            <a:r>
              <a:rPr lang="zh-CN" altLang="en-US" sz="1400" b="1" dirty="0">
                <a:solidFill>
                  <a:srgbClr val="3959B9"/>
                </a:solidFill>
                <a:sym typeface="+mn-ea"/>
              </a:rPr>
              <a:t>未满足的治疗需求：</a:t>
            </a:r>
            <a:r>
              <a:rPr lang="zh-CN" altLang="en-US" sz="1400" dirty="0">
                <a:solidFill>
                  <a:schemeClr val="dk1"/>
                </a:solidFill>
                <a:sym typeface="+mn-ea"/>
              </a:rPr>
              <a:t>肠道清洁剂的</a:t>
            </a:r>
            <a:r>
              <a:rPr lang="zh-CN" altLang="en-US" sz="1400" dirty="0">
                <a:sym typeface="+mn-ea"/>
              </a:rPr>
              <a:t>口感差、药品溶液饮用量大、饮用速度快</a:t>
            </a:r>
            <a:r>
              <a:rPr lang="zh-CN" altLang="en-US" sz="1400" dirty="0">
                <a:solidFill>
                  <a:schemeClr val="dk1"/>
                </a:solidFill>
                <a:sym typeface="+mn-ea"/>
              </a:rPr>
              <a:t>等原因导致患者耐受性低，进一步导致肠道准备不够充分，比例达</a:t>
            </a:r>
            <a:r>
              <a:rPr lang="en-US" altLang="zh-CN" sz="1400" dirty="0">
                <a:solidFill>
                  <a:schemeClr val="dk1"/>
                </a:solidFill>
                <a:sym typeface="+mn-ea"/>
              </a:rPr>
              <a:t>29.7%</a:t>
            </a:r>
            <a:r>
              <a:rPr lang="en-US" altLang="zh-CN" sz="1400" baseline="30000" dirty="0">
                <a:solidFill>
                  <a:schemeClr val="dk1"/>
                </a:solidFill>
                <a:sym typeface="+mn-ea"/>
              </a:rPr>
              <a:t>[17]</a:t>
            </a:r>
          </a:p>
          <a:p>
            <a:pPr>
              <a:lnSpc>
                <a:spcPct val="150000"/>
              </a:lnSpc>
            </a:pPr>
            <a:r>
              <a:rPr lang="zh-CN" altLang="en-US" sz="1400" b="1" dirty="0">
                <a:solidFill>
                  <a:srgbClr val="3959B9"/>
                </a:solidFill>
              </a:rPr>
              <a:t>用法用量：</a:t>
            </a:r>
            <a:r>
              <a:rPr lang="zh-CN" altLang="en-US" sz="1400" dirty="0">
                <a:solidFill>
                  <a:schemeClr val="dk1"/>
                </a:solidFill>
              </a:rPr>
              <a:t>分</a:t>
            </a:r>
            <a:r>
              <a:rPr lang="zh-CN" altLang="en-US" sz="1400" dirty="0"/>
              <a:t>两次服用（检查前一日及检查当日各</a:t>
            </a:r>
            <a:r>
              <a:rPr lang="en-US" altLang="zh-CN" sz="1400" dirty="0"/>
              <a:t>1</a:t>
            </a:r>
            <a:r>
              <a:rPr lang="zh-CN" altLang="en-US" sz="1400" dirty="0"/>
              <a:t>瓶，间隔</a:t>
            </a:r>
            <a:r>
              <a:rPr lang="en-US" altLang="zh-CN" sz="1400" dirty="0"/>
              <a:t>10-12</a:t>
            </a:r>
            <a:r>
              <a:rPr lang="zh-CN" altLang="en-US" sz="1400" dirty="0"/>
              <a:t>小时），具体方法如下：</a:t>
            </a:r>
          </a:p>
          <a:p>
            <a:pPr>
              <a:lnSpc>
                <a:spcPct val="150000"/>
              </a:lnSpc>
            </a:pPr>
            <a:r>
              <a:rPr lang="zh-CN" altLang="zh-CN" sz="1400" dirty="0"/>
              <a:t>检查前或术前一天的傍晚（如下午</a:t>
            </a:r>
            <a:r>
              <a:rPr lang="en-US" altLang="zh-CN" sz="1400" dirty="0"/>
              <a:t>18 </a:t>
            </a:r>
            <a:r>
              <a:rPr lang="zh-CN" altLang="zh-CN" sz="1400" dirty="0"/>
              <a:t>点）</a:t>
            </a:r>
            <a:r>
              <a:rPr lang="zh-CN" altLang="en-US" sz="1400" dirty="0"/>
              <a:t>：</a:t>
            </a:r>
            <a:endParaRPr lang="en-US" altLang="zh-CN" sz="1400" dirty="0"/>
          </a:p>
          <a:p>
            <a:pPr>
              <a:lnSpc>
                <a:spcPct val="150000"/>
              </a:lnSpc>
            </a:pPr>
            <a:r>
              <a:rPr lang="zh-CN" altLang="en-US" sz="1400" dirty="0"/>
              <a:t>将</a:t>
            </a:r>
            <a:r>
              <a:rPr lang="en-US" altLang="zh-CN" sz="1400" dirty="0"/>
              <a:t>1</a:t>
            </a:r>
            <a:r>
              <a:rPr lang="zh-CN" altLang="en-US" sz="1400" dirty="0"/>
              <a:t>瓶</a:t>
            </a:r>
            <a:r>
              <a:rPr lang="en-US" altLang="zh-CN" sz="1400" dirty="0"/>
              <a:t>177ml</a:t>
            </a:r>
            <a:r>
              <a:rPr lang="zh-CN" altLang="en-US" sz="1400" dirty="0"/>
              <a:t>溶液加水稀释至约</a:t>
            </a:r>
            <a:r>
              <a:rPr lang="en-US" altLang="zh-CN" sz="1400" dirty="0"/>
              <a:t>0.5L</a:t>
            </a:r>
            <a:r>
              <a:rPr lang="zh-CN" altLang="en-US" sz="1400" dirty="0"/>
              <a:t>，服用后在接下来</a:t>
            </a:r>
            <a:r>
              <a:rPr lang="en-US" altLang="zh-CN" sz="1400" dirty="0"/>
              <a:t>2h</a:t>
            </a:r>
            <a:r>
              <a:rPr lang="zh-CN" altLang="en-US" sz="1400" dirty="0"/>
              <a:t>内饮用</a:t>
            </a:r>
            <a:r>
              <a:rPr lang="en-US" altLang="zh-CN" sz="1400" dirty="0"/>
              <a:t>2</a:t>
            </a:r>
            <a:r>
              <a:rPr lang="zh-CN" altLang="en-US" sz="1400" dirty="0"/>
              <a:t>份约</a:t>
            </a:r>
            <a:r>
              <a:rPr lang="en-US" altLang="zh-CN" sz="1400" dirty="0"/>
              <a:t>0.5L</a:t>
            </a:r>
            <a:r>
              <a:rPr lang="zh-CN" altLang="en-US" sz="1400" dirty="0"/>
              <a:t>的澄清液体（水、茶、咖啡、饮料等）</a:t>
            </a:r>
            <a:endParaRPr lang="en-US" altLang="zh-CN" sz="1400" dirty="0"/>
          </a:p>
          <a:p>
            <a:pPr>
              <a:lnSpc>
                <a:spcPct val="150000"/>
              </a:lnSpc>
            </a:pPr>
            <a:r>
              <a:rPr lang="zh-CN" altLang="zh-CN" sz="1400" dirty="0"/>
              <a:t>检查或手术当天早晨（夜间服药后</a:t>
            </a:r>
            <a:r>
              <a:rPr lang="en-US" altLang="zh-CN" sz="1400" dirty="0"/>
              <a:t>10 </a:t>
            </a:r>
            <a:r>
              <a:rPr lang="zh-CN" altLang="zh-CN" sz="1400" dirty="0"/>
              <a:t>到</a:t>
            </a:r>
            <a:r>
              <a:rPr lang="en-US" altLang="zh-CN" sz="1400" dirty="0"/>
              <a:t>12 </a:t>
            </a:r>
            <a:r>
              <a:rPr lang="zh-CN" altLang="zh-CN" sz="1400" dirty="0"/>
              <a:t>小时），重复前一天傍晚的服药方法。</a:t>
            </a:r>
            <a:endParaRPr lang="zh-CN" altLang="en-US" sz="1400" dirty="0"/>
          </a:p>
          <a:p>
            <a:pPr>
              <a:lnSpc>
                <a:spcPct val="150000"/>
              </a:lnSpc>
            </a:pPr>
            <a:r>
              <a:rPr lang="zh-CN" altLang="en-US" sz="1400" b="1" dirty="0">
                <a:solidFill>
                  <a:srgbClr val="3959B9"/>
                </a:solidFill>
                <a:sym typeface="+mn-ea"/>
              </a:rPr>
              <a:t>大陆地区发病率：</a:t>
            </a:r>
            <a:r>
              <a:rPr lang="en-US" altLang="zh-CN" sz="1400" dirty="0">
                <a:solidFill>
                  <a:schemeClr val="dk1"/>
                </a:solidFill>
                <a:sym typeface="+mn-ea"/>
              </a:rPr>
              <a:t>12.2%</a:t>
            </a:r>
            <a:endParaRPr lang="zh-CN" altLang="en-US" sz="1400" dirty="0">
              <a:solidFill>
                <a:schemeClr val="dk1"/>
              </a:solidFill>
            </a:endParaRPr>
          </a:p>
          <a:p>
            <a:pPr>
              <a:lnSpc>
                <a:spcPct val="150000"/>
              </a:lnSpc>
            </a:pPr>
            <a:r>
              <a:rPr lang="zh-CN" altLang="en-US" sz="1400" b="1" dirty="0">
                <a:solidFill>
                  <a:srgbClr val="3959B9"/>
                </a:solidFill>
                <a:sym typeface="+mn-ea"/>
              </a:rPr>
              <a:t>年发病患者总数：</a:t>
            </a:r>
            <a:r>
              <a:rPr lang="en-US" altLang="zh-CN" sz="1400" dirty="0">
                <a:sym typeface="+mn-ea"/>
              </a:rPr>
              <a:t>2020</a:t>
            </a:r>
            <a:r>
              <a:rPr lang="zh-CN" altLang="en-US" sz="1400" dirty="0">
                <a:sym typeface="+mn-ea"/>
              </a:rPr>
              <a:t>年全球新发结直肠癌患者约</a:t>
            </a:r>
            <a:r>
              <a:rPr lang="en-US" altLang="zh-CN" sz="1400" dirty="0">
                <a:sym typeface="+mn-ea"/>
              </a:rPr>
              <a:t>193</a:t>
            </a:r>
            <a:r>
              <a:rPr lang="zh-CN" altLang="en-US" sz="1400" dirty="0">
                <a:sym typeface="+mn-ea"/>
              </a:rPr>
              <a:t>万人</a:t>
            </a:r>
            <a:r>
              <a:rPr lang="en-US" altLang="zh-CN" sz="1400" baseline="30000" dirty="0">
                <a:sym typeface="+mn-ea"/>
              </a:rPr>
              <a:t>[18]</a:t>
            </a:r>
          </a:p>
        </p:txBody>
      </p:sp>
      <p:sp>
        <p:nvSpPr>
          <p:cNvPr id="4" name="文本框 3">
            <a:extLst>
              <a:ext uri="{FF2B5EF4-FFF2-40B4-BE49-F238E27FC236}">
                <a16:creationId xmlns:a16="http://schemas.microsoft.com/office/drawing/2014/main" id="{AE0781B2-145E-C68E-819F-46C64D3687BA}"/>
              </a:ext>
            </a:extLst>
          </p:cNvPr>
          <p:cNvSpPr txBox="1"/>
          <p:nvPr/>
        </p:nvSpPr>
        <p:spPr>
          <a:xfrm>
            <a:off x="623392" y="6222483"/>
            <a:ext cx="10369152" cy="483274"/>
          </a:xfrm>
          <a:prstGeom prst="rect">
            <a:avLst/>
          </a:prstGeom>
          <a:noFill/>
        </p:spPr>
        <p:txBody>
          <a:bodyPr wrap="square" lIns="0" tIns="0" rIns="0" bIns="0" rtlCol="0">
            <a:spAutoFit/>
          </a:bodyPr>
          <a:lstStyle/>
          <a:p>
            <a:pPr algn="just">
              <a:lnSpc>
                <a:spcPct val="120000"/>
              </a:lnSpc>
            </a:pPr>
            <a:r>
              <a:rPr lang="en-US" altLang="zh-CN" sz="900" dirty="0"/>
              <a:t>[17] Liu X ,  Luo H ,  Zhang L , et al. Telephone-based re-education on the day before colonoscopy improves the quality of bowel preparation and the polyp detection rate: a prospective, </a:t>
            </a:r>
            <a:r>
              <a:rPr lang="en-US" altLang="zh-CN" sz="900" dirty="0" err="1"/>
              <a:t>colonoscopist</a:t>
            </a:r>
            <a:r>
              <a:rPr lang="en-US" altLang="zh-CN" sz="900" dirty="0"/>
              <a:t>-blinded, </a:t>
            </a:r>
            <a:r>
              <a:rPr lang="en-US" altLang="zh-CN" sz="900" dirty="0" err="1"/>
              <a:t>randomised</a:t>
            </a:r>
            <a:r>
              <a:rPr lang="en-US" altLang="zh-CN" sz="900" dirty="0"/>
              <a:t>, controlled study.[J]. Gut, 2014, 63(1):125.</a:t>
            </a:r>
          </a:p>
          <a:p>
            <a:pPr algn="just">
              <a:lnSpc>
                <a:spcPct val="120000"/>
              </a:lnSpc>
            </a:pPr>
            <a:r>
              <a:rPr lang="en-US" altLang="zh-CN" sz="900" dirty="0"/>
              <a:t>[18]</a:t>
            </a:r>
            <a:r>
              <a:rPr lang="zh-CN" altLang="en-US" sz="900" dirty="0"/>
              <a:t> 刘宗超</a:t>
            </a:r>
            <a:r>
              <a:rPr lang="en-US" altLang="zh-CN" sz="900" dirty="0"/>
              <a:t>,</a:t>
            </a:r>
            <a:r>
              <a:rPr lang="zh-CN" altLang="en-US" sz="900" dirty="0"/>
              <a:t>李哲轩</a:t>
            </a:r>
            <a:r>
              <a:rPr lang="en-US" altLang="zh-CN" sz="900" dirty="0"/>
              <a:t>,</a:t>
            </a:r>
            <a:r>
              <a:rPr lang="zh-CN" altLang="en-US" sz="900" dirty="0"/>
              <a:t>张阳</a:t>
            </a:r>
            <a:r>
              <a:rPr lang="en-US" altLang="zh-CN" sz="900" dirty="0"/>
              <a:t>,</a:t>
            </a:r>
            <a:r>
              <a:rPr lang="zh-CN" altLang="en-US" sz="900" dirty="0"/>
              <a:t>等</a:t>
            </a:r>
            <a:r>
              <a:rPr lang="en-US" altLang="zh-CN" sz="900" dirty="0"/>
              <a:t>. 2020</a:t>
            </a:r>
            <a:r>
              <a:rPr lang="zh-CN" altLang="en-US" sz="900" dirty="0"/>
              <a:t>全球癌症统计报告解读</a:t>
            </a:r>
            <a:r>
              <a:rPr lang="en-US" altLang="zh-CN" sz="900" dirty="0"/>
              <a:t>[J]. </a:t>
            </a:r>
            <a:r>
              <a:rPr lang="zh-CN" altLang="en-US" sz="900" dirty="0"/>
              <a:t>肿瘤综合治疗电子杂志</a:t>
            </a:r>
            <a:r>
              <a:rPr lang="en-US" altLang="zh-CN" sz="900" dirty="0"/>
              <a:t>,2021,7(2):1-13. DOI:10.12151/JMCM.2021.02-01. </a:t>
            </a:r>
            <a:endParaRPr lang="zh-CN" altLang="en-US" sz="900" dirty="0"/>
          </a:p>
        </p:txBody>
      </p:sp>
    </p:spTree>
    <p:extLst>
      <p:ext uri="{BB962C8B-B14F-4D97-AF65-F5344CB8AC3E}">
        <p14:creationId xmlns:p14="http://schemas.microsoft.com/office/powerpoint/2010/main" val="994357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ED7B43E0-7BA5-475B-8225-74B10D24FDF8}"/>
              </a:ext>
            </a:extLst>
          </p:cNvPr>
          <p:cNvSpPr>
            <a:spLocks noGrp="1"/>
          </p:cNvSpPr>
          <p:nvPr>
            <p:ph type="body" sz="quarter" idx="10"/>
          </p:nvPr>
        </p:nvSpPr>
        <p:spPr/>
        <p:txBody>
          <a:bodyPr/>
          <a:lstStyle/>
          <a:p>
            <a:r>
              <a:rPr lang="en-US" altLang="zh-CN"/>
              <a:t>02</a:t>
            </a:r>
            <a:endParaRPr lang="zh-CN" altLang="en-US"/>
          </a:p>
        </p:txBody>
      </p:sp>
      <p:sp>
        <p:nvSpPr>
          <p:cNvPr id="3" name="文本占位符 2">
            <a:extLst>
              <a:ext uri="{FF2B5EF4-FFF2-40B4-BE49-F238E27FC236}">
                <a16:creationId xmlns:a16="http://schemas.microsoft.com/office/drawing/2014/main" id="{ED8A775C-388E-4349-8903-FDCDF9ECECFC}"/>
              </a:ext>
            </a:extLst>
          </p:cNvPr>
          <p:cNvSpPr>
            <a:spLocks noGrp="1"/>
          </p:cNvSpPr>
          <p:nvPr>
            <p:ph type="body" sz="quarter" idx="11"/>
          </p:nvPr>
        </p:nvSpPr>
        <p:spPr/>
        <p:txBody>
          <a:bodyPr/>
          <a:lstStyle/>
          <a:p>
            <a:r>
              <a:rPr lang="zh-CN" altLang="en-US"/>
              <a:t>安全性</a:t>
            </a:r>
          </a:p>
        </p:txBody>
      </p:sp>
      <p:sp>
        <p:nvSpPr>
          <p:cNvPr id="4" name="文本占位符 3">
            <a:extLst>
              <a:ext uri="{FF2B5EF4-FFF2-40B4-BE49-F238E27FC236}">
                <a16:creationId xmlns:a16="http://schemas.microsoft.com/office/drawing/2014/main" id="{97656BF5-7C46-4122-A072-9BFBB39DB7B9}"/>
              </a:ext>
            </a:extLst>
          </p:cNvPr>
          <p:cNvSpPr>
            <a:spLocks noGrp="1"/>
          </p:cNvSpPr>
          <p:nvPr>
            <p:ph type="body" sz="quarter" idx="12"/>
          </p:nvPr>
        </p:nvSpPr>
        <p:spPr/>
        <p:txBody>
          <a:bodyPr/>
          <a:lstStyle/>
          <a:p>
            <a:r>
              <a:rPr lang="en-US" altLang="zh-CN"/>
              <a:t>Security</a:t>
            </a:r>
          </a:p>
        </p:txBody>
      </p:sp>
      <p:sp>
        <p:nvSpPr>
          <p:cNvPr id="8" name="文本框 7">
            <a:extLst>
              <a:ext uri="{FF2B5EF4-FFF2-40B4-BE49-F238E27FC236}">
                <a16:creationId xmlns:a16="http://schemas.microsoft.com/office/drawing/2014/main" id="{C806E958-C4B7-D0EA-EE8A-7C75695F7B9D}"/>
              </a:ext>
            </a:extLst>
          </p:cNvPr>
          <p:cNvSpPr txBox="1"/>
          <p:nvPr/>
        </p:nvSpPr>
        <p:spPr>
          <a:xfrm>
            <a:off x="3503712" y="1827556"/>
            <a:ext cx="8352928" cy="645690"/>
          </a:xfrm>
          <a:prstGeom prst="rect">
            <a:avLst/>
          </a:prstGeom>
          <a:noFill/>
        </p:spPr>
        <p:txBody>
          <a:bodyPr wrap="square" rtlCol="0" anchor="t">
            <a:spAutoFit/>
          </a:bodyPr>
          <a:lstStyle/>
          <a:p>
            <a:pPr>
              <a:lnSpc>
                <a:spcPct val="160000"/>
              </a:lnSpc>
            </a:pPr>
            <a:r>
              <a:rPr lang="zh-CN" altLang="zh-CN" sz="1200" dirty="0"/>
              <a:t>服用本品后会出现腹泻，这是使用清肠剂后可预见的效果。与其它清肠剂一样，大部分患者用药会发生不良反应。</a:t>
            </a:r>
            <a:endParaRPr lang="en-US" altLang="zh-CN" sz="1200" dirty="0"/>
          </a:p>
          <a:p>
            <a:pPr>
              <a:lnSpc>
                <a:spcPct val="160000"/>
              </a:lnSpc>
            </a:pPr>
            <a:r>
              <a:rPr lang="zh-CN" altLang="en-US" sz="1200" dirty="0">
                <a:sym typeface="+mn-ea"/>
              </a:rPr>
              <a:t>常见不良反应为不适、腹胀、腹痛、恶心和呕吐</a:t>
            </a:r>
            <a:endParaRPr lang="zh-CN" altLang="en-US" sz="1200" dirty="0"/>
          </a:p>
        </p:txBody>
      </p:sp>
      <p:graphicFrame>
        <p:nvGraphicFramePr>
          <p:cNvPr id="11" name="表格 10">
            <a:extLst>
              <a:ext uri="{FF2B5EF4-FFF2-40B4-BE49-F238E27FC236}">
                <a16:creationId xmlns:a16="http://schemas.microsoft.com/office/drawing/2014/main" id="{9D728DFA-F93A-DDF1-4CC5-B9282B61C026}"/>
              </a:ext>
            </a:extLst>
          </p:cNvPr>
          <p:cNvGraphicFramePr>
            <a:graphicFrameLocks noGrp="1"/>
          </p:cNvGraphicFramePr>
          <p:nvPr>
            <p:extLst>
              <p:ext uri="{D42A27DB-BD31-4B8C-83A1-F6EECF244321}">
                <p14:modId xmlns:p14="http://schemas.microsoft.com/office/powerpoint/2010/main" val="621330015"/>
              </p:ext>
            </p:extLst>
          </p:nvPr>
        </p:nvGraphicFramePr>
        <p:xfrm>
          <a:off x="3575720" y="2600908"/>
          <a:ext cx="7920880" cy="2736305"/>
        </p:xfrm>
        <a:graphic>
          <a:graphicData uri="http://schemas.openxmlformats.org/drawingml/2006/table">
            <a:tbl>
              <a:tblPr>
                <a:tableStyleId>{5C22544A-7EE6-4342-B048-85BDC9FD1C3A}</a:tableStyleId>
              </a:tblPr>
              <a:tblGrid>
                <a:gridCol w="1714414">
                  <a:extLst>
                    <a:ext uri="{9D8B030D-6E8A-4147-A177-3AD203B41FA5}">
                      <a16:colId xmlns:a16="http://schemas.microsoft.com/office/drawing/2014/main" val="672691516"/>
                    </a:ext>
                  </a:extLst>
                </a:gridCol>
                <a:gridCol w="1911064">
                  <a:extLst>
                    <a:ext uri="{9D8B030D-6E8A-4147-A177-3AD203B41FA5}">
                      <a16:colId xmlns:a16="http://schemas.microsoft.com/office/drawing/2014/main" val="2551941525"/>
                    </a:ext>
                  </a:extLst>
                </a:gridCol>
                <a:gridCol w="4295402">
                  <a:extLst>
                    <a:ext uri="{9D8B030D-6E8A-4147-A177-3AD203B41FA5}">
                      <a16:colId xmlns:a16="http://schemas.microsoft.com/office/drawing/2014/main" val="3475891556"/>
                    </a:ext>
                  </a:extLst>
                </a:gridCol>
              </a:tblGrid>
              <a:tr h="245813">
                <a:tc>
                  <a:txBody>
                    <a:bodyPr/>
                    <a:lstStyle/>
                    <a:p>
                      <a:pPr algn="ctr" fontAlgn="ctr"/>
                      <a:r>
                        <a:rPr lang="zh-CN" altLang="en-US" sz="1050" u="none" strike="noStrike" dirty="0">
                          <a:effectLst/>
                        </a:rPr>
                        <a:t>系统器官分类</a:t>
                      </a:r>
                      <a:endParaRPr lang="zh-CN" altLang="en-US" sz="1050" b="0" i="0" u="none" strike="noStrike" dirty="0">
                        <a:solidFill>
                          <a:srgbClr val="000000"/>
                        </a:solidFill>
                        <a:effectLst/>
                        <a:latin typeface="SimSun" panose="02010600030101010101" pitchFamily="2" charset="-122"/>
                        <a:ea typeface="SimSun" panose="02010600030101010101" pitchFamily="2" charset="-122"/>
                      </a:endParaRPr>
                    </a:p>
                  </a:txBody>
                  <a:tcPr marL="3989" marR="3989" marT="39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050" u="none" strike="noStrike">
                          <a:effectLst/>
                        </a:rPr>
                        <a:t>频率</a:t>
                      </a:r>
                      <a:endParaRPr lang="zh-CN" altLang="en-US" sz="1050" b="0" i="0" u="none" strike="noStrike">
                        <a:solidFill>
                          <a:srgbClr val="000000"/>
                        </a:solidFill>
                        <a:effectLst/>
                        <a:latin typeface="SimSun" panose="02010600030101010101" pitchFamily="2" charset="-122"/>
                        <a:ea typeface="SimSun" panose="02010600030101010101" pitchFamily="2" charset="-122"/>
                      </a:endParaRPr>
                    </a:p>
                  </a:txBody>
                  <a:tcPr marL="3989" marR="3989" marT="39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050" u="none" strike="noStrike">
                          <a:effectLst/>
                        </a:rPr>
                        <a:t>药物不良反应</a:t>
                      </a:r>
                      <a:endParaRPr lang="zh-CN" altLang="en-US" sz="1050" b="0" i="0" u="none" strike="noStrike">
                        <a:solidFill>
                          <a:srgbClr val="000000"/>
                        </a:solidFill>
                        <a:effectLst/>
                        <a:latin typeface="SimSun" panose="02010600030101010101" pitchFamily="2" charset="-122"/>
                        <a:ea typeface="SimSun" panose="02010600030101010101" pitchFamily="2" charset="-122"/>
                      </a:endParaRPr>
                    </a:p>
                  </a:txBody>
                  <a:tcPr marL="3989" marR="3989" marT="39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5599744"/>
                  </a:ext>
                </a:extLst>
              </a:tr>
              <a:tr h="330336">
                <a:tc>
                  <a:txBody>
                    <a:bodyPr/>
                    <a:lstStyle/>
                    <a:p>
                      <a:pPr algn="ctr" fontAlgn="ctr"/>
                      <a:r>
                        <a:rPr lang="zh-CN" altLang="en-US" sz="1050" u="none" strike="noStrike">
                          <a:effectLst/>
                        </a:rPr>
                        <a:t>免疫系统疾病</a:t>
                      </a:r>
                      <a:endParaRPr lang="zh-CN" altLang="en-US" sz="1050" b="0" i="0" u="none" strike="noStrike">
                        <a:solidFill>
                          <a:srgbClr val="000000"/>
                        </a:solidFill>
                        <a:effectLst/>
                        <a:latin typeface="SimSun" panose="02010600030101010101" pitchFamily="2" charset="-122"/>
                        <a:ea typeface="SimSun" panose="02010600030101010101" pitchFamily="2" charset="-122"/>
                      </a:endParaRPr>
                    </a:p>
                  </a:txBody>
                  <a:tcPr marL="3989" marR="3989" marT="39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050" u="none" strike="noStrike">
                          <a:effectLst/>
                        </a:rPr>
                        <a:t>未知</a:t>
                      </a:r>
                      <a:r>
                        <a:rPr lang="en-US" altLang="zh-CN" sz="1050" u="none" strike="noStrike">
                          <a:effectLst/>
                        </a:rPr>
                        <a:t>(</a:t>
                      </a:r>
                      <a:r>
                        <a:rPr lang="zh-CN" altLang="en-US" sz="1050" u="none" strike="noStrike">
                          <a:effectLst/>
                        </a:rPr>
                        <a:t>上市后数据</a:t>
                      </a:r>
                      <a:r>
                        <a:rPr lang="en-US" altLang="zh-CN" sz="1050" u="none" strike="noStrike">
                          <a:effectLst/>
                        </a:rPr>
                        <a:t>)</a:t>
                      </a:r>
                      <a:endParaRPr lang="en-US" altLang="zh-CN" sz="1050" b="0" i="0" u="none" strike="noStrike">
                        <a:solidFill>
                          <a:srgbClr val="000000"/>
                        </a:solidFill>
                        <a:effectLst/>
                        <a:latin typeface="SimSun" panose="02010600030101010101" pitchFamily="2" charset="-122"/>
                        <a:ea typeface="SimSun" panose="02010600030101010101" pitchFamily="2" charset="-122"/>
                      </a:endParaRPr>
                    </a:p>
                  </a:txBody>
                  <a:tcPr marL="3989" marR="3989" marT="39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050" u="none" strike="noStrike">
                          <a:effectLst/>
                        </a:rPr>
                        <a:t>超敏反应</a:t>
                      </a:r>
                      <a:r>
                        <a:rPr lang="en-US" altLang="zh-CN" sz="1050" u="none" strike="noStrike">
                          <a:effectLst/>
                        </a:rPr>
                        <a:t>(</a:t>
                      </a:r>
                      <a:r>
                        <a:rPr lang="zh-CN" altLang="en-US" sz="1050" u="none" strike="noStrike">
                          <a:effectLst/>
                        </a:rPr>
                        <a:t>包括尊麻疹、瘙痒症、皮疹、红斑、呼吸困难、咽喉缩紧感</a:t>
                      </a:r>
                      <a:r>
                        <a:rPr lang="en-US" altLang="zh-CN" sz="1050" u="none" strike="noStrike">
                          <a:effectLst/>
                        </a:rPr>
                        <a:t>)</a:t>
                      </a:r>
                      <a:endParaRPr lang="en-US" altLang="zh-CN" sz="1050" b="0" i="0" u="none" strike="noStrike">
                        <a:solidFill>
                          <a:srgbClr val="000000"/>
                        </a:solidFill>
                        <a:effectLst/>
                        <a:latin typeface="SimSun" panose="02010600030101010101" pitchFamily="2" charset="-122"/>
                        <a:ea typeface="SimSun" panose="02010600030101010101" pitchFamily="2" charset="-122"/>
                      </a:endParaRPr>
                    </a:p>
                  </a:txBody>
                  <a:tcPr marL="3989" marR="3989" marT="39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3634318"/>
                  </a:ext>
                </a:extLst>
              </a:tr>
              <a:tr h="235353">
                <a:tc>
                  <a:txBody>
                    <a:bodyPr/>
                    <a:lstStyle/>
                    <a:p>
                      <a:pPr algn="ctr" fontAlgn="ctr"/>
                      <a:r>
                        <a:rPr lang="zh-CN" altLang="en-US" sz="1050" u="none" strike="noStrike">
                          <a:effectLst/>
                        </a:rPr>
                        <a:t>各类神经系统疾病</a:t>
                      </a:r>
                      <a:endParaRPr lang="zh-CN" altLang="en-US" sz="1050" b="0" i="0" u="none" strike="noStrike">
                        <a:solidFill>
                          <a:srgbClr val="000000"/>
                        </a:solidFill>
                        <a:effectLst/>
                        <a:latin typeface="SimSun" panose="02010600030101010101" pitchFamily="2" charset="-122"/>
                        <a:ea typeface="SimSun" panose="02010600030101010101" pitchFamily="2" charset="-122"/>
                      </a:endParaRPr>
                    </a:p>
                  </a:txBody>
                  <a:tcPr marL="3989" marR="3989" marT="39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050" u="none" strike="noStrike" dirty="0">
                          <a:effectLst/>
                        </a:rPr>
                        <a:t>（≥</a:t>
                      </a:r>
                      <a:r>
                        <a:rPr lang="en-US" altLang="zh-CN" sz="1050" u="none" strike="noStrike" dirty="0">
                          <a:effectLst/>
                        </a:rPr>
                        <a:t>1/1,000 </a:t>
                      </a:r>
                      <a:r>
                        <a:rPr lang="zh-CN" altLang="en-US" sz="1050" u="none" strike="noStrike" dirty="0">
                          <a:effectLst/>
                        </a:rPr>
                        <a:t>到 </a:t>
                      </a:r>
                      <a:r>
                        <a:rPr lang="en-US" altLang="zh-CN" sz="1050" u="none" strike="noStrike" dirty="0">
                          <a:effectLst/>
                        </a:rPr>
                        <a:t>&lt;1/100)</a:t>
                      </a:r>
                      <a:endParaRPr lang="zh-CN" altLang="en-US" sz="1050" b="0" i="0" u="none" strike="noStrike" dirty="0">
                        <a:solidFill>
                          <a:srgbClr val="000000"/>
                        </a:solidFill>
                        <a:effectLst/>
                        <a:latin typeface="SimSun" panose="02010600030101010101" pitchFamily="2" charset="-122"/>
                        <a:ea typeface="SimSun" panose="02010600030101010101" pitchFamily="2" charset="-122"/>
                      </a:endParaRPr>
                    </a:p>
                  </a:txBody>
                  <a:tcPr marL="3989" marR="3989" marT="39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050" u="none" strike="noStrike">
                          <a:effectLst/>
                        </a:rPr>
                        <a:t>头痛、头晕</a:t>
                      </a:r>
                      <a:endParaRPr lang="zh-CN" altLang="en-US" sz="1050" b="0" i="0" u="none" strike="noStrike">
                        <a:solidFill>
                          <a:srgbClr val="000000"/>
                        </a:solidFill>
                        <a:effectLst/>
                        <a:latin typeface="SimSun" panose="02010600030101010101" pitchFamily="2" charset="-122"/>
                        <a:ea typeface="SimSun" panose="02010600030101010101" pitchFamily="2" charset="-122"/>
                      </a:endParaRPr>
                    </a:p>
                  </a:txBody>
                  <a:tcPr marL="3989" marR="3989" marT="39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9901757"/>
                  </a:ext>
                </a:extLst>
              </a:tr>
              <a:tr h="235353">
                <a:tc rowSpan="2">
                  <a:txBody>
                    <a:bodyPr/>
                    <a:lstStyle/>
                    <a:p>
                      <a:pPr algn="ctr" fontAlgn="ctr"/>
                      <a:r>
                        <a:rPr lang="zh-CN" altLang="en-US" sz="1050" u="none" strike="noStrike">
                          <a:effectLst/>
                        </a:rPr>
                        <a:t>胃肠系统疾病</a:t>
                      </a:r>
                      <a:endParaRPr lang="zh-CN" altLang="en-US" sz="1050" b="0" i="0" u="none" strike="noStrike">
                        <a:solidFill>
                          <a:srgbClr val="000000"/>
                        </a:solidFill>
                        <a:effectLst/>
                        <a:latin typeface="SimSun" panose="02010600030101010101" pitchFamily="2" charset="-122"/>
                        <a:ea typeface="SimSun" panose="02010600030101010101" pitchFamily="2" charset="-122"/>
                      </a:endParaRPr>
                    </a:p>
                  </a:txBody>
                  <a:tcPr marL="3989" marR="3989" marT="39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050" u="none" strike="noStrike" dirty="0">
                          <a:effectLst/>
                        </a:rPr>
                        <a:t>（≥</a:t>
                      </a:r>
                      <a:r>
                        <a:rPr lang="en-US" altLang="zh-CN" sz="1050" u="none" strike="noStrike" dirty="0">
                          <a:effectLst/>
                        </a:rPr>
                        <a:t>1/10)</a:t>
                      </a:r>
                      <a:endParaRPr lang="zh-CN" altLang="en-US" sz="1050" b="0" i="0" u="none" strike="noStrike" dirty="0">
                        <a:solidFill>
                          <a:srgbClr val="000000"/>
                        </a:solidFill>
                        <a:effectLst/>
                        <a:latin typeface="SimSun" panose="02010600030101010101" pitchFamily="2" charset="-122"/>
                        <a:ea typeface="SimSun" panose="02010600030101010101" pitchFamily="2" charset="-122"/>
                      </a:endParaRPr>
                    </a:p>
                  </a:txBody>
                  <a:tcPr marL="3989" marR="3989" marT="39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050" u="none" strike="noStrike">
                          <a:effectLst/>
                        </a:rPr>
                        <a:t>腹胀、腹痛、恶心、呕吐</a:t>
                      </a:r>
                      <a:endParaRPr lang="zh-CN" altLang="en-US" sz="1050" b="0" i="0" u="none" strike="noStrike">
                        <a:solidFill>
                          <a:srgbClr val="000000"/>
                        </a:solidFill>
                        <a:effectLst/>
                        <a:latin typeface="SimSun" panose="02010600030101010101" pitchFamily="2" charset="-122"/>
                        <a:ea typeface="SimSun" panose="02010600030101010101" pitchFamily="2" charset="-122"/>
                      </a:endParaRPr>
                    </a:p>
                  </a:txBody>
                  <a:tcPr marL="3989" marR="3989" marT="39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9413479"/>
                  </a:ext>
                </a:extLst>
              </a:tr>
              <a:tr h="245813">
                <a:tc vMerge="1">
                  <a:txBody>
                    <a:bodyPr/>
                    <a:lstStyle/>
                    <a:p>
                      <a:endParaRPr lang="zh-CN" alt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zh-CN" altLang="en-US" sz="1050" b="0" i="0" u="none" strike="noStrike" kern="1200" cap="none" spc="0" normalizeH="0" baseline="0" noProof="0">
                          <a:ln>
                            <a:noFill/>
                          </a:ln>
                          <a:solidFill>
                            <a:prstClr val="black"/>
                          </a:solidFill>
                          <a:effectLst/>
                          <a:uLnTx/>
                          <a:uFillTx/>
                          <a:latin typeface="Arial"/>
                          <a:ea typeface="微软雅黑"/>
                          <a:cs typeface="+mn-cs"/>
                        </a:rPr>
                        <a:t>（≥</a:t>
                      </a:r>
                      <a:r>
                        <a:rPr kumimoji="0" lang="en-US" altLang="zh-CN" sz="1050" b="0" i="0" u="none" strike="noStrike" kern="1200" cap="none" spc="0" normalizeH="0" baseline="0" noProof="0">
                          <a:ln>
                            <a:noFill/>
                          </a:ln>
                          <a:solidFill>
                            <a:prstClr val="black"/>
                          </a:solidFill>
                          <a:effectLst/>
                          <a:uLnTx/>
                          <a:uFillTx/>
                          <a:latin typeface="Arial"/>
                          <a:ea typeface="微软雅黑"/>
                          <a:cs typeface="+mn-cs"/>
                        </a:rPr>
                        <a:t>1/1,000 </a:t>
                      </a:r>
                      <a:r>
                        <a:rPr kumimoji="0" lang="zh-CN" altLang="en-US" sz="1050" b="0" i="0" u="none" strike="noStrike" kern="1200" cap="none" spc="0" normalizeH="0" baseline="0" noProof="0">
                          <a:ln>
                            <a:noFill/>
                          </a:ln>
                          <a:solidFill>
                            <a:prstClr val="black"/>
                          </a:solidFill>
                          <a:effectLst/>
                          <a:uLnTx/>
                          <a:uFillTx/>
                          <a:latin typeface="Arial"/>
                          <a:ea typeface="微软雅黑"/>
                          <a:cs typeface="+mn-cs"/>
                        </a:rPr>
                        <a:t>到 </a:t>
                      </a:r>
                      <a:r>
                        <a:rPr kumimoji="0" lang="en-US" altLang="zh-CN" sz="1050" b="0" i="0" u="none" strike="noStrike" kern="1200" cap="none" spc="0" normalizeH="0" baseline="0" noProof="0">
                          <a:ln>
                            <a:noFill/>
                          </a:ln>
                          <a:solidFill>
                            <a:prstClr val="black"/>
                          </a:solidFill>
                          <a:effectLst/>
                          <a:uLnTx/>
                          <a:uFillTx/>
                          <a:latin typeface="Arial"/>
                          <a:ea typeface="微软雅黑"/>
                          <a:cs typeface="+mn-cs"/>
                        </a:rPr>
                        <a:t>&lt;1/100)</a:t>
                      </a:r>
                      <a:endParaRPr kumimoji="0" lang="zh-CN" altLang="en-US" sz="1050" b="0" i="0" u="none" strike="noStrike" kern="1200" cap="none" spc="0" normalizeH="0" baseline="0" noProof="0" dirty="0">
                        <a:ln>
                          <a:noFill/>
                        </a:ln>
                        <a:solidFill>
                          <a:srgbClr val="000000"/>
                        </a:solidFill>
                        <a:effectLst/>
                        <a:uLnTx/>
                        <a:uFillTx/>
                        <a:latin typeface="SimSun" panose="02010600030101010101" pitchFamily="2" charset="-122"/>
                        <a:ea typeface="SimSun" panose="02010600030101010101" pitchFamily="2" charset="-122"/>
                        <a:cs typeface="+mn-cs"/>
                      </a:endParaRPr>
                    </a:p>
                  </a:txBody>
                  <a:tcPr marL="3989" marR="3989" marT="39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050" u="none" strike="noStrike">
                          <a:effectLst/>
                        </a:rPr>
                        <a:t>肛门直肠不适、口干</a:t>
                      </a:r>
                      <a:endParaRPr lang="zh-CN" altLang="en-US" sz="1050" b="0" i="0" u="none" strike="noStrike">
                        <a:solidFill>
                          <a:srgbClr val="000000"/>
                        </a:solidFill>
                        <a:effectLst/>
                        <a:latin typeface="SimSun" panose="02010600030101010101" pitchFamily="2" charset="-122"/>
                        <a:ea typeface="SimSun" panose="02010600030101010101" pitchFamily="2" charset="-122"/>
                      </a:endParaRPr>
                    </a:p>
                  </a:txBody>
                  <a:tcPr marL="3989" marR="3989" marT="39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2250868"/>
                  </a:ext>
                </a:extLst>
              </a:tr>
              <a:tr h="275019">
                <a:tc>
                  <a:txBody>
                    <a:bodyPr/>
                    <a:lstStyle/>
                    <a:p>
                      <a:pPr algn="ctr" fontAlgn="ctr"/>
                      <a:r>
                        <a:rPr lang="zh-CN" altLang="en-US" sz="1050" u="none" strike="noStrike">
                          <a:effectLst/>
                        </a:rPr>
                        <a:t>肾脏及泌尿系统疾病</a:t>
                      </a:r>
                      <a:endParaRPr lang="zh-CN" altLang="en-US" sz="1050" b="0" i="0" u="none" strike="noStrike">
                        <a:solidFill>
                          <a:srgbClr val="000000"/>
                        </a:solidFill>
                        <a:effectLst/>
                        <a:latin typeface="SimSun" panose="02010600030101010101" pitchFamily="2" charset="-122"/>
                        <a:ea typeface="SimSun" panose="02010600030101010101" pitchFamily="2" charset="-122"/>
                      </a:endParaRPr>
                    </a:p>
                  </a:txBody>
                  <a:tcPr marL="3989" marR="3989" marT="39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zh-CN" altLang="en-US" sz="1050" b="0" i="0" u="none" strike="noStrike" kern="1200" cap="none" spc="0" normalizeH="0" baseline="0" noProof="0" dirty="0">
                          <a:ln>
                            <a:noFill/>
                          </a:ln>
                          <a:solidFill>
                            <a:prstClr val="black"/>
                          </a:solidFill>
                          <a:effectLst/>
                          <a:uLnTx/>
                          <a:uFillTx/>
                          <a:latin typeface="Arial"/>
                          <a:ea typeface="微软雅黑"/>
                          <a:cs typeface="+mn-cs"/>
                        </a:rPr>
                        <a:t>（≥</a:t>
                      </a:r>
                      <a:r>
                        <a:rPr kumimoji="0" lang="en-US" altLang="zh-CN" sz="1050" b="0" i="0" u="none" strike="noStrike" kern="1200" cap="none" spc="0" normalizeH="0" baseline="0" noProof="0" dirty="0">
                          <a:ln>
                            <a:noFill/>
                          </a:ln>
                          <a:solidFill>
                            <a:prstClr val="black"/>
                          </a:solidFill>
                          <a:effectLst/>
                          <a:uLnTx/>
                          <a:uFillTx/>
                          <a:latin typeface="Arial"/>
                          <a:ea typeface="微软雅黑"/>
                          <a:cs typeface="+mn-cs"/>
                        </a:rPr>
                        <a:t>1/1,000 </a:t>
                      </a:r>
                      <a:r>
                        <a:rPr kumimoji="0" lang="zh-CN" altLang="en-US" sz="1050" b="0" i="0" u="none" strike="noStrike" kern="1200" cap="none" spc="0" normalizeH="0" baseline="0" noProof="0" dirty="0">
                          <a:ln>
                            <a:noFill/>
                          </a:ln>
                          <a:solidFill>
                            <a:prstClr val="black"/>
                          </a:solidFill>
                          <a:effectLst/>
                          <a:uLnTx/>
                          <a:uFillTx/>
                          <a:latin typeface="Arial"/>
                          <a:ea typeface="微软雅黑"/>
                          <a:cs typeface="+mn-cs"/>
                        </a:rPr>
                        <a:t>到 </a:t>
                      </a:r>
                      <a:r>
                        <a:rPr kumimoji="0" lang="en-US" altLang="zh-CN" sz="1050" b="0" i="0" u="none" strike="noStrike" kern="1200" cap="none" spc="0" normalizeH="0" baseline="0" noProof="0" dirty="0">
                          <a:ln>
                            <a:noFill/>
                          </a:ln>
                          <a:solidFill>
                            <a:prstClr val="black"/>
                          </a:solidFill>
                          <a:effectLst/>
                          <a:uLnTx/>
                          <a:uFillTx/>
                          <a:latin typeface="Arial"/>
                          <a:ea typeface="微软雅黑"/>
                          <a:cs typeface="+mn-cs"/>
                        </a:rPr>
                        <a:t>&lt;1/100)</a:t>
                      </a:r>
                      <a:endParaRPr kumimoji="0" lang="zh-CN" altLang="en-US" sz="1050" b="0" i="0" u="none" strike="noStrike" kern="1200" cap="none" spc="0" normalizeH="0" baseline="0" noProof="0" dirty="0">
                        <a:ln>
                          <a:noFill/>
                        </a:ln>
                        <a:solidFill>
                          <a:srgbClr val="000000"/>
                        </a:solidFill>
                        <a:effectLst/>
                        <a:uLnTx/>
                        <a:uFillTx/>
                        <a:latin typeface="SimSun" panose="02010600030101010101" pitchFamily="2" charset="-122"/>
                        <a:ea typeface="SimSun" panose="02010600030101010101" pitchFamily="2" charset="-122"/>
                        <a:cs typeface="+mn-cs"/>
                      </a:endParaRPr>
                    </a:p>
                  </a:txBody>
                  <a:tcPr marL="3989" marR="3989" marT="39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050" u="none" strike="noStrike">
                          <a:effectLst/>
                        </a:rPr>
                        <a:t>排尿困难</a:t>
                      </a:r>
                      <a:endParaRPr lang="zh-CN" altLang="en-US" sz="1050" b="0" i="0" u="none" strike="noStrike">
                        <a:solidFill>
                          <a:srgbClr val="000000"/>
                        </a:solidFill>
                        <a:effectLst/>
                        <a:latin typeface="SimSun" panose="02010600030101010101" pitchFamily="2" charset="-122"/>
                        <a:ea typeface="SimSun" panose="02010600030101010101" pitchFamily="2" charset="-122"/>
                      </a:endParaRPr>
                    </a:p>
                  </a:txBody>
                  <a:tcPr marL="3989" marR="3989" marT="39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45859058"/>
                  </a:ext>
                </a:extLst>
              </a:tr>
              <a:tr h="251043">
                <a:tc rowSpan="2">
                  <a:txBody>
                    <a:bodyPr/>
                    <a:lstStyle/>
                    <a:p>
                      <a:pPr algn="ctr" fontAlgn="ctr"/>
                      <a:r>
                        <a:rPr lang="zh-CN" altLang="en-US" sz="1050" u="none" strike="noStrike">
                          <a:effectLst/>
                        </a:rPr>
                        <a:t>全身性疾病及给药部位各种反应</a:t>
                      </a:r>
                      <a:endParaRPr lang="zh-CN" altLang="en-US" sz="1050" b="0" i="0" u="none" strike="noStrike">
                        <a:solidFill>
                          <a:srgbClr val="000000"/>
                        </a:solidFill>
                        <a:effectLst/>
                        <a:latin typeface="SimSun" panose="02010600030101010101" pitchFamily="2" charset="-122"/>
                        <a:ea typeface="SimSun" panose="02010600030101010101" pitchFamily="2" charset="-122"/>
                      </a:endParaRPr>
                    </a:p>
                  </a:txBody>
                  <a:tcPr marL="3989" marR="3989" marT="39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050" u="none" strike="noStrike" dirty="0">
                          <a:effectLst/>
                        </a:rPr>
                        <a:t>（≥</a:t>
                      </a:r>
                      <a:r>
                        <a:rPr lang="en-US" altLang="zh-CN" sz="1050" u="none" strike="noStrike" dirty="0">
                          <a:effectLst/>
                        </a:rPr>
                        <a:t>1/10)</a:t>
                      </a:r>
                      <a:endParaRPr lang="zh-CN" altLang="en-US" sz="1050" b="0" i="0" u="none" strike="noStrike" dirty="0">
                        <a:solidFill>
                          <a:srgbClr val="000000"/>
                        </a:solidFill>
                        <a:effectLst/>
                        <a:latin typeface="SimSun" panose="02010600030101010101" pitchFamily="2" charset="-122"/>
                        <a:ea typeface="SimSun" panose="02010600030101010101" pitchFamily="2" charset="-122"/>
                      </a:endParaRPr>
                    </a:p>
                  </a:txBody>
                  <a:tcPr marL="3989" marR="3989" marT="39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050" u="none" strike="noStrike">
                          <a:effectLst/>
                        </a:rPr>
                        <a:t>不适</a:t>
                      </a:r>
                      <a:endParaRPr lang="zh-CN" altLang="en-US" sz="1050" b="0" i="0" u="none" strike="noStrike">
                        <a:solidFill>
                          <a:srgbClr val="000000"/>
                        </a:solidFill>
                        <a:effectLst/>
                        <a:latin typeface="SimSun" panose="02010600030101010101" pitchFamily="2" charset="-122"/>
                        <a:ea typeface="SimSun" panose="02010600030101010101" pitchFamily="2" charset="-122"/>
                      </a:endParaRPr>
                    </a:p>
                  </a:txBody>
                  <a:tcPr marL="3989" marR="3989" marT="39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3038115"/>
                  </a:ext>
                </a:extLst>
              </a:tr>
              <a:tr h="235353">
                <a:tc vMerge="1">
                  <a:txBody>
                    <a:bodyPr/>
                    <a:lstStyle/>
                    <a:p>
                      <a:endParaRPr lang="zh-CN" alt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zh-CN" altLang="en-US" sz="1050" b="0" i="0" u="none" strike="noStrike" kern="1200" cap="none" spc="0" normalizeH="0" baseline="0" noProof="0">
                          <a:ln>
                            <a:noFill/>
                          </a:ln>
                          <a:solidFill>
                            <a:prstClr val="black"/>
                          </a:solidFill>
                          <a:effectLst/>
                          <a:uLnTx/>
                          <a:uFillTx/>
                          <a:latin typeface="Arial"/>
                          <a:ea typeface="微软雅黑"/>
                          <a:cs typeface="+mn-cs"/>
                        </a:rPr>
                        <a:t>（≥</a:t>
                      </a:r>
                      <a:r>
                        <a:rPr kumimoji="0" lang="en-US" altLang="zh-CN" sz="1050" b="0" i="0" u="none" strike="noStrike" kern="1200" cap="none" spc="0" normalizeH="0" baseline="0" noProof="0">
                          <a:ln>
                            <a:noFill/>
                          </a:ln>
                          <a:solidFill>
                            <a:prstClr val="black"/>
                          </a:solidFill>
                          <a:effectLst/>
                          <a:uLnTx/>
                          <a:uFillTx/>
                          <a:latin typeface="Arial"/>
                          <a:ea typeface="微软雅黑"/>
                          <a:cs typeface="+mn-cs"/>
                        </a:rPr>
                        <a:t>1/1,000 </a:t>
                      </a:r>
                      <a:r>
                        <a:rPr kumimoji="0" lang="zh-CN" altLang="en-US" sz="1050" b="0" i="0" u="none" strike="noStrike" kern="1200" cap="none" spc="0" normalizeH="0" baseline="0" noProof="0">
                          <a:ln>
                            <a:noFill/>
                          </a:ln>
                          <a:solidFill>
                            <a:prstClr val="black"/>
                          </a:solidFill>
                          <a:effectLst/>
                          <a:uLnTx/>
                          <a:uFillTx/>
                          <a:latin typeface="Arial"/>
                          <a:ea typeface="微软雅黑"/>
                          <a:cs typeface="+mn-cs"/>
                        </a:rPr>
                        <a:t>到 </a:t>
                      </a:r>
                      <a:r>
                        <a:rPr kumimoji="0" lang="en-US" altLang="zh-CN" sz="1050" b="0" i="0" u="none" strike="noStrike" kern="1200" cap="none" spc="0" normalizeH="0" baseline="0" noProof="0">
                          <a:ln>
                            <a:noFill/>
                          </a:ln>
                          <a:solidFill>
                            <a:prstClr val="black"/>
                          </a:solidFill>
                          <a:effectLst/>
                          <a:uLnTx/>
                          <a:uFillTx/>
                          <a:latin typeface="Arial"/>
                          <a:ea typeface="微软雅黑"/>
                          <a:cs typeface="+mn-cs"/>
                        </a:rPr>
                        <a:t>&lt;1/100)</a:t>
                      </a:r>
                      <a:endParaRPr kumimoji="0" lang="zh-CN" altLang="en-US" sz="1050" b="0" i="0" u="none" strike="noStrike" kern="1200" cap="none" spc="0" normalizeH="0" baseline="0" noProof="0" dirty="0">
                        <a:ln>
                          <a:noFill/>
                        </a:ln>
                        <a:solidFill>
                          <a:srgbClr val="000000"/>
                        </a:solidFill>
                        <a:effectLst/>
                        <a:uLnTx/>
                        <a:uFillTx/>
                        <a:latin typeface="SimSun" panose="02010600030101010101" pitchFamily="2" charset="-122"/>
                        <a:ea typeface="SimSun" panose="02010600030101010101" pitchFamily="2" charset="-122"/>
                        <a:cs typeface="+mn-cs"/>
                      </a:endParaRPr>
                    </a:p>
                  </a:txBody>
                  <a:tcPr marL="3989" marR="3989" marT="39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050" u="none" strike="noStrike" dirty="0">
                          <a:effectLst/>
                        </a:rPr>
                        <a:t>寒战</a:t>
                      </a:r>
                      <a:endParaRPr lang="zh-CN" altLang="en-US" sz="1050" b="0" i="0" u="none" strike="noStrike" dirty="0">
                        <a:solidFill>
                          <a:srgbClr val="000000"/>
                        </a:solidFill>
                        <a:effectLst/>
                        <a:latin typeface="SimSun" panose="02010600030101010101" pitchFamily="2" charset="-122"/>
                        <a:ea typeface="SimSun" panose="02010600030101010101" pitchFamily="2" charset="-122"/>
                      </a:endParaRPr>
                    </a:p>
                  </a:txBody>
                  <a:tcPr marL="3989" marR="3989" marT="39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5632704"/>
                  </a:ext>
                </a:extLst>
              </a:tr>
              <a:tr h="682222">
                <a:tc>
                  <a:txBody>
                    <a:bodyPr/>
                    <a:lstStyle/>
                    <a:p>
                      <a:pPr algn="ctr" fontAlgn="ctr"/>
                      <a:r>
                        <a:rPr lang="zh-CN" altLang="en-US" sz="1050" u="none" strike="noStrike">
                          <a:effectLst/>
                        </a:rPr>
                        <a:t>各类检查结果</a:t>
                      </a:r>
                      <a:endParaRPr lang="zh-CN" altLang="en-US" sz="1050" b="0" i="0" u="none" strike="noStrike">
                        <a:solidFill>
                          <a:srgbClr val="000000"/>
                        </a:solidFill>
                        <a:effectLst/>
                        <a:latin typeface="SimSun" panose="02010600030101010101" pitchFamily="2" charset="-122"/>
                        <a:ea typeface="SimSun" panose="02010600030101010101" pitchFamily="2" charset="-122"/>
                      </a:endParaRPr>
                    </a:p>
                  </a:txBody>
                  <a:tcPr marL="3989" marR="3989" marT="39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zh-CN" altLang="en-US" sz="1050" b="0" i="0" u="none" strike="noStrike" kern="1200" cap="none" spc="0" normalizeH="0" baseline="0" noProof="0" dirty="0">
                          <a:ln>
                            <a:noFill/>
                          </a:ln>
                          <a:solidFill>
                            <a:prstClr val="black"/>
                          </a:solidFill>
                          <a:effectLst/>
                          <a:uLnTx/>
                          <a:uFillTx/>
                          <a:latin typeface="Arial"/>
                          <a:ea typeface="微软雅黑"/>
                          <a:cs typeface="+mn-cs"/>
                        </a:rPr>
                        <a:t>（≥</a:t>
                      </a:r>
                      <a:r>
                        <a:rPr kumimoji="0" lang="en-US" altLang="zh-CN" sz="1050" b="0" i="0" u="none" strike="noStrike" kern="1200" cap="none" spc="0" normalizeH="0" baseline="0" noProof="0" dirty="0">
                          <a:ln>
                            <a:noFill/>
                          </a:ln>
                          <a:solidFill>
                            <a:prstClr val="black"/>
                          </a:solidFill>
                          <a:effectLst/>
                          <a:uLnTx/>
                          <a:uFillTx/>
                          <a:latin typeface="Arial"/>
                          <a:ea typeface="微软雅黑"/>
                          <a:cs typeface="+mn-cs"/>
                        </a:rPr>
                        <a:t>1/1,000 </a:t>
                      </a:r>
                      <a:r>
                        <a:rPr kumimoji="0" lang="zh-CN" altLang="en-US" sz="1050" b="0" i="0" u="none" strike="noStrike" kern="1200" cap="none" spc="0" normalizeH="0" baseline="0" noProof="0" dirty="0">
                          <a:ln>
                            <a:noFill/>
                          </a:ln>
                          <a:solidFill>
                            <a:prstClr val="black"/>
                          </a:solidFill>
                          <a:effectLst/>
                          <a:uLnTx/>
                          <a:uFillTx/>
                          <a:latin typeface="Arial"/>
                          <a:ea typeface="微软雅黑"/>
                          <a:cs typeface="+mn-cs"/>
                        </a:rPr>
                        <a:t>到 </a:t>
                      </a:r>
                      <a:r>
                        <a:rPr kumimoji="0" lang="en-US" altLang="zh-CN" sz="1050" b="0" i="0" u="none" strike="noStrike" kern="1200" cap="none" spc="0" normalizeH="0" baseline="0" noProof="0" dirty="0">
                          <a:ln>
                            <a:noFill/>
                          </a:ln>
                          <a:solidFill>
                            <a:prstClr val="black"/>
                          </a:solidFill>
                          <a:effectLst/>
                          <a:uLnTx/>
                          <a:uFillTx/>
                          <a:latin typeface="Arial"/>
                          <a:ea typeface="微软雅黑"/>
                          <a:cs typeface="+mn-cs"/>
                        </a:rPr>
                        <a:t>&lt;1/100)</a:t>
                      </a:r>
                      <a:endParaRPr kumimoji="0" lang="zh-CN" altLang="en-US" sz="1050" b="0" i="0" u="none" strike="noStrike" kern="1200" cap="none" spc="0" normalizeH="0" baseline="0" noProof="0" dirty="0">
                        <a:ln>
                          <a:noFill/>
                        </a:ln>
                        <a:solidFill>
                          <a:srgbClr val="000000"/>
                        </a:solidFill>
                        <a:effectLst/>
                        <a:uLnTx/>
                        <a:uFillTx/>
                        <a:latin typeface="SimSun" panose="02010600030101010101" pitchFamily="2" charset="-122"/>
                        <a:ea typeface="SimSun" panose="02010600030101010101" pitchFamily="2" charset="-122"/>
                        <a:cs typeface="+mn-cs"/>
                      </a:endParaRPr>
                    </a:p>
                  </a:txBody>
                  <a:tcPr marL="3989" marR="3989" marT="39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1050" u="none" strike="noStrike" dirty="0">
                          <a:effectLst/>
                        </a:rPr>
                        <a:t>天门冬氨酸氨基转移酶升高、血肌酸磷酸激酶升高、血乳酸脱氢酶升高、血磷升高、高胆红素血症、血液化学紊乱包括低钠血症、低钾血症、低钙血症和高尿酸血症</a:t>
                      </a:r>
                      <a:endParaRPr lang="zh-CN" altLang="en-US" sz="1050" b="0" i="0" u="none" strike="noStrike" dirty="0">
                        <a:solidFill>
                          <a:srgbClr val="000000"/>
                        </a:solidFill>
                        <a:effectLst/>
                        <a:latin typeface="SimSun" panose="02010600030101010101" pitchFamily="2" charset="-122"/>
                        <a:ea typeface="SimSun" panose="02010600030101010101" pitchFamily="2" charset="-122"/>
                      </a:endParaRPr>
                    </a:p>
                  </a:txBody>
                  <a:tcPr marL="3989" marR="3989" marT="39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8107387"/>
                  </a:ext>
                </a:extLst>
              </a:tr>
            </a:tbl>
          </a:graphicData>
        </a:graphic>
      </p:graphicFrame>
      <p:sp>
        <p:nvSpPr>
          <p:cNvPr id="5" name="文本框 4"/>
          <p:cNvSpPr txBox="1"/>
          <p:nvPr/>
        </p:nvSpPr>
        <p:spPr>
          <a:xfrm>
            <a:off x="3575720" y="1485140"/>
            <a:ext cx="2952328" cy="270010"/>
          </a:xfrm>
          <a:prstGeom prst="rect">
            <a:avLst/>
          </a:prstGeom>
          <a:noFill/>
        </p:spPr>
        <p:txBody>
          <a:bodyPr wrap="square" lIns="0" tIns="0" rIns="0" bIns="0" rtlCol="0">
            <a:spAutoFit/>
          </a:bodyPr>
          <a:lstStyle/>
          <a:p>
            <a:pPr algn="just">
              <a:lnSpc>
                <a:spcPct val="120000"/>
              </a:lnSpc>
            </a:pPr>
            <a:r>
              <a:rPr lang="zh-CN" altLang="en-US" sz="1600" dirty="0"/>
              <a:t>说明书不良反应情况：</a:t>
            </a:r>
          </a:p>
        </p:txBody>
      </p:sp>
    </p:spTree>
    <p:extLst>
      <p:ext uri="{BB962C8B-B14F-4D97-AF65-F5344CB8AC3E}">
        <p14:creationId xmlns:p14="http://schemas.microsoft.com/office/powerpoint/2010/main" val="4113486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ED7B43E0-7BA5-475B-8225-74B10D24FDF8}"/>
              </a:ext>
            </a:extLst>
          </p:cNvPr>
          <p:cNvSpPr>
            <a:spLocks noGrp="1"/>
          </p:cNvSpPr>
          <p:nvPr>
            <p:ph type="body" sz="quarter" idx="10"/>
          </p:nvPr>
        </p:nvSpPr>
        <p:spPr/>
        <p:txBody>
          <a:bodyPr/>
          <a:lstStyle/>
          <a:p>
            <a:r>
              <a:rPr lang="en-US" altLang="zh-CN"/>
              <a:t>02</a:t>
            </a:r>
            <a:endParaRPr lang="zh-CN" altLang="en-US"/>
          </a:p>
        </p:txBody>
      </p:sp>
      <p:sp>
        <p:nvSpPr>
          <p:cNvPr id="3" name="文本占位符 2">
            <a:extLst>
              <a:ext uri="{FF2B5EF4-FFF2-40B4-BE49-F238E27FC236}">
                <a16:creationId xmlns:a16="http://schemas.microsoft.com/office/drawing/2014/main" id="{ED8A775C-388E-4349-8903-FDCDF9ECECFC}"/>
              </a:ext>
            </a:extLst>
          </p:cNvPr>
          <p:cNvSpPr>
            <a:spLocks noGrp="1"/>
          </p:cNvSpPr>
          <p:nvPr>
            <p:ph type="body" sz="quarter" idx="11"/>
          </p:nvPr>
        </p:nvSpPr>
        <p:spPr/>
        <p:txBody>
          <a:bodyPr/>
          <a:lstStyle/>
          <a:p>
            <a:r>
              <a:rPr lang="zh-CN" altLang="en-US" dirty="0"/>
              <a:t>安全性</a:t>
            </a:r>
          </a:p>
        </p:txBody>
      </p:sp>
      <p:sp>
        <p:nvSpPr>
          <p:cNvPr id="4" name="文本占位符 3">
            <a:extLst>
              <a:ext uri="{FF2B5EF4-FFF2-40B4-BE49-F238E27FC236}">
                <a16:creationId xmlns:a16="http://schemas.microsoft.com/office/drawing/2014/main" id="{97656BF5-7C46-4122-A072-9BFBB39DB7B9}"/>
              </a:ext>
            </a:extLst>
          </p:cNvPr>
          <p:cNvSpPr>
            <a:spLocks noGrp="1"/>
          </p:cNvSpPr>
          <p:nvPr>
            <p:ph type="body" sz="quarter" idx="12"/>
          </p:nvPr>
        </p:nvSpPr>
        <p:spPr/>
        <p:txBody>
          <a:bodyPr/>
          <a:lstStyle/>
          <a:p>
            <a:r>
              <a:rPr lang="en-US" altLang="zh-CN"/>
              <a:t>Security</a:t>
            </a:r>
          </a:p>
        </p:txBody>
      </p:sp>
      <p:sp>
        <p:nvSpPr>
          <p:cNvPr id="5" name="文本框 4">
            <a:extLst>
              <a:ext uri="{FF2B5EF4-FFF2-40B4-BE49-F238E27FC236}">
                <a16:creationId xmlns:a16="http://schemas.microsoft.com/office/drawing/2014/main" id="{99E9D63E-7826-03D8-9AF3-D3BFBB658294}"/>
              </a:ext>
            </a:extLst>
          </p:cNvPr>
          <p:cNvSpPr txBox="1"/>
          <p:nvPr/>
        </p:nvSpPr>
        <p:spPr>
          <a:xfrm>
            <a:off x="59668" y="6338087"/>
            <a:ext cx="12072664" cy="429605"/>
          </a:xfrm>
          <a:prstGeom prst="rect">
            <a:avLst/>
          </a:prstGeom>
          <a:noFill/>
        </p:spPr>
        <p:txBody>
          <a:bodyPr wrap="square" lIns="0" tIns="0" rIns="0" bIns="0" rtlCol="0">
            <a:spAutoFit/>
          </a:bodyPr>
          <a:lstStyle/>
          <a:p>
            <a:pPr algn="just">
              <a:lnSpc>
                <a:spcPct val="120000"/>
              </a:lnSpc>
            </a:pPr>
            <a:r>
              <a:rPr lang="en-US" altLang="zh-CN" sz="800" dirty="0"/>
              <a:t>[21] Rex DK, Di Palma JA, Rodriguez R, et al. A randomized clinical study comparing reduced-volume oral sulfate solution with standard 4liter sulfate-free electrolyte lavage solution as preparation for colonoscopy. </a:t>
            </a:r>
            <a:r>
              <a:rPr lang="en-US" altLang="zh-CN" sz="800" dirty="0" err="1"/>
              <a:t>Gastrointest</a:t>
            </a:r>
            <a:r>
              <a:rPr lang="en-US" altLang="zh-CN" sz="800" dirty="0"/>
              <a:t> </a:t>
            </a:r>
            <a:r>
              <a:rPr lang="en-US" altLang="zh-CN" sz="800" dirty="0" err="1"/>
              <a:t>Endosc</a:t>
            </a:r>
            <a:r>
              <a:rPr lang="en-US" altLang="zh-CN" sz="800" dirty="0"/>
              <a:t> 2010;72:328-36.</a:t>
            </a:r>
            <a:r>
              <a:rPr lang="zh-CN" altLang="en-US" sz="800" dirty="0"/>
              <a:t> </a:t>
            </a:r>
            <a:endParaRPr lang="en-US" altLang="zh-CN" sz="800" dirty="0"/>
          </a:p>
          <a:p>
            <a:pPr algn="just">
              <a:lnSpc>
                <a:spcPct val="120000"/>
              </a:lnSpc>
            </a:pPr>
            <a:r>
              <a:rPr lang="en-US" altLang="zh-CN" sz="800" dirty="0"/>
              <a:t>[22] Di Palma JA, Rodriguez R, McGowan J et al. A randomized clinical study evaluating the safety and efficacy of a new, reduced-volume, oral sulfate colon-cleansing preparation for colonoscopy. Am J Gastroenterol 2009; 104: 2275 – 2284.</a:t>
            </a:r>
            <a:r>
              <a:rPr lang="zh-CN" altLang="en-US" sz="800" dirty="0"/>
              <a:t> </a:t>
            </a:r>
            <a:endParaRPr lang="en-US" altLang="zh-CN" sz="800" dirty="0"/>
          </a:p>
          <a:p>
            <a:pPr algn="just">
              <a:lnSpc>
                <a:spcPct val="120000"/>
              </a:lnSpc>
            </a:pPr>
            <a:r>
              <a:rPr lang="en-US" altLang="zh-CN" sz="800" dirty="0"/>
              <a:t>[23] Rex DK, </a:t>
            </a:r>
            <a:r>
              <a:rPr lang="en-US" altLang="zh-CN" sz="800" dirty="0" err="1"/>
              <a:t>DiPalma</a:t>
            </a:r>
            <a:r>
              <a:rPr lang="en-US" altLang="zh-CN" sz="800" dirty="0"/>
              <a:t> JA, McGowan J, Cleveland Mv. A comparison of oral sulfate solution with sodium </a:t>
            </a:r>
            <a:r>
              <a:rPr lang="en-US" altLang="zh-CN" sz="800" dirty="0" err="1"/>
              <a:t>picosulfate</a:t>
            </a:r>
            <a:r>
              <a:rPr lang="en-US" altLang="zh-CN" sz="800" dirty="0"/>
              <a:t>: magnesium citrate in split doses as bowel preparation for colonoscopy. </a:t>
            </a:r>
            <a:r>
              <a:rPr lang="en-US" altLang="zh-CN" sz="800" dirty="0" err="1"/>
              <a:t>Gastrointest</a:t>
            </a:r>
            <a:r>
              <a:rPr lang="en-US" altLang="zh-CN" sz="800" dirty="0"/>
              <a:t> </a:t>
            </a:r>
            <a:r>
              <a:rPr lang="en-US" altLang="zh-CN" sz="800" dirty="0" err="1"/>
              <a:t>Endosc</a:t>
            </a:r>
            <a:r>
              <a:rPr lang="en-US" altLang="zh-CN" sz="800" dirty="0"/>
              <a:t>. 2014;80(6):1113-1123. doi:10.1016/j.gie.2014.05.329</a:t>
            </a:r>
            <a:endParaRPr lang="zh-CN" altLang="en-US" sz="800" dirty="0"/>
          </a:p>
        </p:txBody>
      </p:sp>
      <p:sp>
        <p:nvSpPr>
          <p:cNvPr id="9" name="文本框 8">
            <a:extLst>
              <a:ext uri="{FF2B5EF4-FFF2-40B4-BE49-F238E27FC236}">
                <a16:creationId xmlns:a16="http://schemas.microsoft.com/office/drawing/2014/main" id="{5C3F3853-37D9-9591-FEEE-C5912D27581C}"/>
              </a:ext>
            </a:extLst>
          </p:cNvPr>
          <p:cNvSpPr txBox="1"/>
          <p:nvPr/>
        </p:nvSpPr>
        <p:spPr>
          <a:xfrm>
            <a:off x="3215443" y="1230900"/>
            <a:ext cx="8186430" cy="2829685"/>
          </a:xfrm>
          <a:prstGeom prst="rect">
            <a:avLst/>
          </a:prstGeom>
          <a:noFill/>
        </p:spPr>
        <p:txBody>
          <a:bodyPr wrap="square" lIns="0" tIns="0" rIns="0" bIns="0" rtlCol="0">
            <a:spAutoFit/>
          </a:bodyPr>
          <a:lstStyle/>
          <a:p>
            <a:pPr algn="just">
              <a:lnSpc>
                <a:spcPct val="150000"/>
              </a:lnSpc>
            </a:pPr>
            <a:r>
              <a:rPr lang="zh-CN" altLang="en-US" sz="1600" b="1" kern="100" dirty="0">
                <a:latin typeface="+mn-ea"/>
                <a:cs typeface="Times New Roman" panose="02020603050405020304" pitchFamily="18" charset="0"/>
              </a:rPr>
              <a:t>优势：</a:t>
            </a:r>
            <a:endParaRPr lang="en-US" altLang="zh-CN" sz="1600" b="1" kern="100" dirty="0">
              <a:latin typeface="+mn-ea"/>
              <a:cs typeface="Times New Roman" panose="02020603050405020304" pitchFamily="18" charset="0"/>
            </a:endParaRPr>
          </a:p>
          <a:p>
            <a:pPr algn="just">
              <a:lnSpc>
                <a:spcPct val="150000"/>
              </a:lnSpc>
            </a:pPr>
            <a:r>
              <a:rPr lang="en-US" altLang="zh-CN" sz="1200" b="1" kern="100" dirty="0">
                <a:solidFill>
                  <a:srgbClr val="3959B9"/>
                </a:solidFill>
                <a:latin typeface="+mn-ea"/>
                <a:cs typeface="Times New Roman" panose="02020603050405020304" pitchFamily="18" charset="0"/>
              </a:rPr>
              <a:t>1</a:t>
            </a:r>
            <a:r>
              <a:rPr lang="zh-CN" altLang="en-US" sz="1200" b="1" kern="100" dirty="0">
                <a:solidFill>
                  <a:srgbClr val="3959B9"/>
                </a:solidFill>
                <a:latin typeface="+mn-ea"/>
                <a:cs typeface="Times New Roman" panose="02020603050405020304" pitchFamily="18" charset="0"/>
              </a:rPr>
              <a:t>、本品</a:t>
            </a:r>
            <a:r>
              <a:rPr lang="zh-CN" altLang="en-US" sz="1200" b="1" dirty="0">
                <a:solidFill>
                  <a:srgbClr val="3959B9"/>
                </a:solidFill>
                <a:latin typeface="+mn-ea"/>
              </a:rPr>
              <a:t>禁用人群较少：</a:t>
            </a:r>
            <a:endParaRPr lang="en-US" altLang="zh-CN" sz="1200" b="1" dirty="0">
              <a:solidFill>
                <a:srgbClr val="3959B9"/>
              </a:solidFill>
              <a:latin typeface="+mn-ea"/>
            </a:endParaRPr>
          </a:p>
          <a:p>
            <a:pPr algn="just">
              <a:lnSpc>
                <a:spcPct val="150000"/>
              </a:lnSpc>
            </a:pPr>
            <a:r>
              <a:rPr lang="zh-CN" altLang="en-US" sz="1200" dirty="0">
                <a:latin typeface="+mn-ea"/>
              </a:rPr>
              <a:t>主要为禁止用于充血性心脏病、腹水和严重肾功能不全（肾小球滤过率</a:t>
            </a:r>
            <a:r>
              <a:rPr lang="en-US" altLang="zh-CN" sz="1200" dirty="0">
                <a:latin typeface="+mn-ea"/>
              </a:rPr>
              <a:t>&lt;30ml/min</a:t>
            </a:r>
            <a:r>
              <a:rPr lang="zh-CN" altLang="en-US" sz="1200" dirty="0">
                <a:latin typeface="+mn-ea"/>
              </a:rPr>
              <a:t>）患者。</a:t>
            </a:r>
            <a:endParaRPr lang="en-US" altLang="zh-CN" sz="1200" dirty="0">
              <a:latin typeface="+mn-ea"/>
            </a:endParaRPr>
          </a:p>
          <a:p>
            <a:pPr algn="just">
              <a:lnSpc>
                <a:spcPct val="150000"/>
              </a:lnSpc>
            </a:pPr>
            <a:r>
              <a:rPr lang="en-US" altLang="zh-CN" sz="1200" b="1" dirty="0">
                <a:solidFill>
                  <a:srgbClr val="3959B9"/>
                </a:solidFill>
                <a:latin typeface="+mn-ea"/>
              </a:rPr>
              <a:t>2</a:t>
            </a:r>
            <a:r>
              <a:rPr lang="zh-CN" altLang="en-US" sz="1200" b="1" dirty="0">
                <a:solidFill>
                  <a:srgbClr val="3959B9"/>
                </a:solidFill>
                <a:latin typeface="+mn-ea"/>
              </a:rPr>
              <a:t>、不良反应发生率低：</a:t>
            </a:r>
            <a:endParaRPr lang="en-US" altLang="zh-CN" sz="1200" b="1" dirty="0">
              <a:solidFill>
                <a:srgbClr val="3959B9"/>
              </a:solidFill>
              <a:latin typeface="+mn-ea"/>
            </a:endParaRPr>
          </a:p>
          <a:p>
            <a:pPr algn="just">
              <a:lnSpc>
                <a:spcPct val="150000"/>
              </a:lnSpc>
            </a:pPr>
            <a:r>
              <a:rPr lang="zh-CN" altLang="en-US" sz="1200" dirty="0">
                <a:latin typeface="+mn-ea"/>
              </a:rPr>
              <a:t>迄今为止，</a:t>
            </a:r>
            <a:r>
              <a:rPr lang="zh-CN" altLang="en-US" sz="1200" dirty="0">
                <a:solidFill>
                  <a:srgbClr val="FF0000"/>
                </a:solidFill>
                <a:latin typeface="+mn-ea"/>
              </a:rPr>
              <a:t>尚无临床上显著的电解质紊乱和肾损伤或显著的肌酐升高的报告。</a:t>
            </a:r>
            <a:r>
              <a:rPr lang="zh-CN" altLang="en-US" sz="1200" dirty="0">
                <a:latin typeface="+mn-ea"/>
              </a:rPr>
              <a:t>在多项临床试验中，本品用药方案所带来的不良反应较少，且基本无严重不良反应发生。</a:t>
            </a:r>
          </a:p>
          <a:p>
            <a:pPr marL="285750" indent="-285750" algn="just">
              <a:lnSpc>
                <a:spcPct val="150000"/>
              </a:lnSpc>
              <a:buFont typeface="Arial" panose="020B0604020202020204" pitchFamily="34" charset="0"/>
              <a:buChar char="•"/>
            </a:pPr>
            <a:r>
              <a:rPr lang="zh-CN" altLang="en-US" sz="1200" dirty="0">
                <a:latin typeface="+mn-ea"/>
              </a:rPr>
              <a:t>在一项针对</a:t>
            </a:r>
            <a:r>
              <a:rPr lang="en-US" altLang="zh-CN" sz="1200" dirty="0">
                <a:latin typeface="+mn-ea"/>
              </a:rPr>
              <a:t>136</a:t>
            </a:r>
            <a:r>
              <a:rPr lang="zh-CN" altLang="en-US" sz="1200" dirty="0">
                <a:latin typeface="+mn-ea"/>
              </a:rPr>
              <a:t>名接受</a:t>
            </a:r>
            <a:r>
              <a:rPr lang="en-US" altLang="zh-CN" sz="1200" dirty="0">
                <a:latin typeface="+mn-ea"/>
              </a:rPr>
              <a:t>OSS</a:t>
            </a:r>
            <a:r>
              <a:rPr lang="zh-CN" altLang="en-US" sz="1200" dirty="0">
                <a:latin typeface="+mn-ea"/>
              </a:rPr>
              <a:t>与</a:t>
            </a:r>
            <a:r>
              <a:rPr lang="en-US" altLang="zh-CN" sz="1200" dirty="0">
                <a:latin typeface="+mn-ea"/>
              </a:rPr>
              <a:t>4-L SF-PEG-ELS</a:t>
            </a:r>
            <a:r>
              <a:rPr lang="zh-CN" altLang="en-US" sz="1200" dirty="0">
                <a:latin typeface="+mn-ea"/>
              </a:rPr>
              <a:t>的患者的多中心研究</a:t>
            </a:r>
            <a:r>
              <a:rPr lang="en-US" altLang="zh-CN" sz="1200" baseline="30000" dirty="0">
                <a:latin typeface="+mn-ea"/>
              </a:rPr>
              <a:t>[21]</a:t>
            </a:r>
            <a:r>
              <a:rPr lang="zh-CN" altLang="en-US" sz="1200" dirty="0">
                <a:latin typeface="+mn-ea"/>
              </a:rPr>
              <a:t>中，</a:t>
            </a:r>
            <a:r>
              <a:rPr lang="zh-CN" altLang="en-US" sz="1200" dirty="0">
                <a:solidFill>
                  <a:srgbClr val="FF0000"/>
                </a:solidFill>
                <a:latin typeface="+mn-ea"/>
              </a:rPr>
              <a:t>摄入</a:t>
            </a:r>
            <a:r>
              <a:rPr lang="en-US" altLang="zh-CN" sz="1200" dirty="0">
                <a:solidFill>
                  <a:srgbClr val="FF0000"/>
                </a:solidFill>
                <a:latin typeface="+mn-ea"/>
              </a:rPr>
              <a:t>OSS</a:t>
            </a:r>
            <a:r>
              <a:rPr lang="zh-CN" altLang="en-US" sz="1200" dirty="0">
                <a:solidFill>
                  <a:srgbClr val="FF0000"/>
                </a:solidFill>
                <a:latin typeface="+mn-ea"/>
              </a:rPr>
              <a:t>的患者腹胀更少</a:t>
            </a:r>
            <a:r>
              <a:rPr lang="zh-CN" altLang="en-US" sz="1200" dirty="0">
                <a:latin typeface="+mn-ea"/>
              </a:rPr>
              <a:t>，给药更成功。</a:t>
            </a:r>
            <a:endParaRPr lang="en-US" altLang="zh-CN" sz="1200" dirty="0">
              <a:latin typeface="+mn-ea"/>
            </a:endParaRPr>
          </a:p>
          <a:p>
            <a:pPr marL="285750" indent="-285750" algn="just">
              <a:lnSpc>
                <a:spcPct val="150000"/>
              </a:lnSpc>
              <a:buFont typeface="Arial" panose="020B0604020202020204" pitchFamily="34" charset="0"/>
              <a:buChar char="•"/>
            </a:pPr>
            <a:r>
              <a:rPr lang="zh-CN" altLang="en-US" sz="1200" dirty="0">
                <a:latin typeface="+mn-ea"/>
              </a:rPr>
              <a:t>在一份研究报告</a:t>
            </a:r>
            <a:r>
              <a:rPr lang="en-US" altLang="zh-CN" sz="1200" baseline="30000" dirty="0">
                <a:latin typeface="+mn-ea"/>
              </a:rPr>
              <a:t>[22]</a:t>
            </a:r>
            <a:r>
              <a:rPr lang="zh-CN" altLang="en-US" sz="1200" dirty="0">
                <a:latin typeface="+mn-ea"/>
              </a:rPr>
              <a:t>中，与</a:t>
            </a:r>
            <a:r>
              <a:rPr lang="en-US" altLang="zh-CN" sz="1200" dirty="0">
                <a:latin typeface="+mn-ea"/>
              </a:rPr>
              <a:t>4-L PEG-ELS</a:t>
            </a:r>
            <a:r>
              <a:rPr lang="zh-CN" altLang="en-US" sz="1200" dirty="0">
                <a:latin typeface="+mn-ea"/>
              </a:rPr>
              <a:t>相比，在</a:t>
            </a:r>
            <a:r>
              <a:rPr lang="zh-CN" altLang="en-US" sz="1200" dirty="0">
                <a:solidFill>
                  <a:srgbClr val="FF0000"/>
                </a:solidFill>
                <a:latin typeface="+mn-ea"/>
              </a:rPr>
              <a:t>分剂量</a:t>
            </a:r>
            <a:r>
              <a:rPr lang="en-US" altLang="zh-CN" sz="1200" dirty="0">
                <a:solidFill>
                  <a:srgbClr val="FF0000"/>
                </a:solidFill>
                <a:latin typeface="+mn-ea"/>
              </a:rPr>
              <a:t>OSS</a:t>
            </a:r>
            <a:r>
              <a:rPr lang="zh-CN" altLang="en-US" sz="1200" dirty="0">
                <a:solidFill>
                  <a:srgbClr val="FF0000"/>
                </a:solidFill>
                <a:latin typeface="+mn-ea"/>
              </a:rPr>
              <a:t>方案中未出现</a:t>
            </a:r>
            <a:r>
              <a:rPr lang="en-US" altLang="zh-CN" sz="1200" dirty="0">
                <a:solidFill>
                  <a:srgbClr val="FF0000"/>
                </a:solidFill>
                <a:latin typeface="+mn-ea"/>
              </a:rPr>
              <a:t>GI</a:t>
            </a:r>
            <a:r>
              <a:rPr lang="zh-CN" altLang="en-US" sz="1200" dirty="0">
                <a:solidFill>
                  <a:srgbClr val="FF0000"/>
                </a:solidFill>
                <a:latin typeface="+mn-ea"/>
              </a:rPr>
              <a:t>事件及更高的呕吐评分</a:t>
            </a:r>
          </a:p>
          <a:p>
            <a:pPr marL="285750" indent="-285750" algn="just">
              <a:lnSpc>
                <a:spcPct val="150000"/>
              </a:lnSpc>
              <a:buFont typeface="Arial" panose="020B0604020202020204" pitchFamily="34" charset="0"/>
              <a:buChar char="•"/>
            </a:pPr>
            <a:r>
              <a:rPr lang="en-US" altLang="zh-CN" sz="1200" dirty="0">
                <a:latin typeface="+mn-ea"/>
              </a:rPr>
              <a:t>Rex</a:t>
            </a:r>
            <a:r>
              <a:rPr lang="zh-CN" altLang="en-US" sz="1200" dirty="0">
                <a:latin typeface="+mn-ea"/>
              </a:rPr>
              <a:t>等人报告了一项多中心研究</a:t>
            </a:r>
            <a:r>
              <a:rPr lang="en-US" altLang="zh-CN" sz="1200" baseline="30000" dirty="0">
                <a:latin typeface="+mn-ea"/>
              </a:rPr>
              <a:t>[23]</a:t>
            </a:r>
            <a:r>
              <a:rPr lang="zh-CN" altLang="en-US" sz="1200" dirty="0">
                <a:latin typeface="+mn-ea"/>
              </a:rPr>
              <a:t>结果，比较了分剂量</a:t>
            </a:r>
            <a:r>
              <a:rPr lang="en-US" altLang="zh-CN" sz="1200" dirty="0">
                <a:latin typeface="+mn-ea"/>
              </a:rPr>
              <a:t>OSS</a:t>
            </a:r>
            <a:r>
              <a:rPr lang="zh-CN" altLang="en-US" sz="1200" dirty="0">
                <a:latin typeface="+mn-ea"/>
              </a:rPr>
              <a:t>和分剂量匹可硫酸钠</a:t>
            </a:r>
            <a:r>
              <a:rPr lang="en-US" altLang="zh-CN" sz="1200" dirty="0">
                <a:latin typeface="+mn-ea"/>
              </a:rPr>
              <a:t>+</a:t>
            </a:r>
            <a:r>
              <a:rPr lang="zh-CN" altLang="en-US" sz="1200" dirty="0">
                <a:latin typeface="+mn-ea"/>
              </a:rPr>
              <a:t>柠檬酸镁，两种制剂均</a:t>
            </a:r>
            <a:r>
              <a:rPr lang="zh-CN" altLang="en-US" sz="1200" dirty="0">
                <a:solidFill>
                  <a:srgbClr val="FF0000"/>
                </a:solidFill>
                <a:latin typeface="+mn-ea"/>
              </a:rPr>
              <a:t>耐受良好</a:t>
            </a:r>
            <a:r>
              <a:rPr lang="zh-CN" altLang="en-US" sz="1200" dirty="0">
                <a:latin typeface="+mn-ea"/>
              </a:rPr>
              <a:t>，治疗引发的不良事件无差异。</a:t>
            </a:r>
          </a:p>
        </p:txBody>
      </p:sp>
      <p:sp>
        <p:nvSpPr>
          <p:cNvPr id="7" name="文本框 6">
            <a:extLst>
              <a:ext uri="{FF2B5EF4-FFF2-40B4-BE49-F238E27FC236}">
                <a16:creationId xmlns:a16="http://schemas.microsoft.com/office/drawing/2014/main" id="{BFA60612-21B8-BC3B-E883-93C8510E7DBB}"/>
              </a:ext>
            </a:extLst>
          </p:cNvPr>
          <p:cNvSpPr txBox="1"/>
          <p:nvPr/>
        </p:nvSpPr>
        <p:spPr>
          <a:xfrm>
            <a:off x="3141313" y="4161730"/>
            <a:ext cx="8748972" cy="1974067"/>
          </a:xfrm>
          <a:prstGeom prst="rect">
            <a:avLst/>
          </a:prstGeom>
          <a:noFill/>
        </p:spPr>
        <p:txBody>
          <a:bodyPr wrap="square" lIns="0" tIns="0" rIns="0" bIns="0" rtlCol="0">
            <a:spAutoFit/>
          </a:bodyPr>
          <a:lstStyle/>
          <a:p>
            <a:pPr>
              <a:lnSpc>
                <a:spcPct val="160000"/>
              </a:lnSpc>
            </a:pPr>
            <a:r>
              <a:rPr lang="zh-CN" altLang="en-US" sz="1200" dirty="0">
                <a:solidFill>
                  <a:schemeClr val="dk1"/>
                </a:solidFill>
                <a:sym typeface="+mn-ea"/>
              </a:rPr>
              <a:t>不足：</a:t>
            </a:r>
          </a:p>
          <a:p>
            <a:pPr>
              <a:lnSpc>
                <a:spcPct val="160000"/>
              </a:lnSpc>
            </a:pPr>
            <a:r>
              <a:rPr lang="en-US" altLang="zh-CN" sz="1200" dirty="0">
                <a:solidFill>
                  <a:schemeClr val="dk1"/>
                </a:solidFill>
                <a:sym typeface="+mn-ea"/>
              </a:rPr>
              <a:t>1</a:t>
            </a:r>
            <a:r>
              <a:rPr lang="zh-CN" altLang="en-US" sz="1200" dirty="0">
                <a:solidFill>
                  <a:schemeClr val="dk1"/>
                </a:solidFill>
                <a:sym typeface="+mn-ea"/>
              </a:rPr>
              <a:t>、临床试验过程中观察到短暂的尿酸升高，有痛风或高尿酸血症病史的患者使用时应考虑到尿酸升高的风险</a:t>
            </a:r>
            <a:endParaRPr lang="en-US" altLang="zh-CN" sz="1200" dirty="0">
              <a:solidFill>
                <a:schemeClr val="dk1"/>
              </a:solidFill>
              <a:sym typeface="+mn-ea"/>
            </a:endParaRPr>
          </a:p>
          <a:p>
            <a:pPr>
              <a:lnSpc>
                <a:spcPct val="160000"/>
              </a:lnSpc>
            </a:pPr>
            <a:r>
              <a:rPr lang="en-US" altLang="zh-CN" sz="1200" dirty="0">
                <a:solidFill>
                  <a:schemeClr val="dk1"/>
                </a:solidFill>
                <a:sym typeface="+mn-ea"/>
              </a:rPr>
              <a:t>2</a:t>
            </a:r>
            <a:r>
              <a:rPr lang="zh-CN" altLang="en-US" sz="1200" dirty="0">
                <a:solidFill>
                  <a:schemeClr val="dk1"/>
                </a:solidFill>
                <a:sym typeface="+mn-ea"/>
              </a:rPr>
              <a:t>、</a:t>
            </a:r>
            <a:r>
              <a:rPr lang="zh-CN" altLang="en-US" sz="1200" dirty="0"/>
              <a:t>在临床中还报道了</a:t>
            </a:r>
            <a:r>
              <a:rPr lang="en-US" altLang="zh-CN" sz="1200" dirty="0"/>
              <a:t>1</a:t>
            </a:r>
            <a:r>
              <a:rPr lang="zh-CN" altLang="en-US" sz="1200" dirty="0"/>
              <a:t>例房室传导阻滞</a:t>
            </a:r>
            <a:endParaRPr lang="en-US" altLang="zh-CN" sz="1200" dirty="0"/>
          </a:p>
          <a:p>
            <a:pPr>
              <a:lnSpc>
                <a:spcPct val="160000"/>
              </a:lnSpc>
            </a:pPr>
            <a:r>
              <a:rPr lang="zh-CN" altLang="en-US" sz="1200" dirty="0">
                <a:sym typeface="+mn-ea"/>
              </a:rPr>
              <a:t>（经文献查询：</a:t>
            </a:r>
            <a:r>
              <a:rPr lang="zh-CN" altLang="en-US" sz="1200" dirty="0">
                <a:solidFill>
                  <a:schemeClr val="dk1"/>
                </a:solidFill>
                <a:sym typeface="+mn-ea"/>
              </a:rPr>
              <a:t>患者有痛风和高血压病史；正在服用别嘌呤醇、福辛普利和预防性阿司匹林。在做结肠镜检查时，只出现恶心和腹胀，身体检查正常，但被发现患有三级心脏传导阻滞。该患者被转介接受治疗，没有进行结肠镜检查。研究者认为与治疗无关，可能是由于既往疾病。） </a:t>
            </a:r>
          </a:p>
          <a:p>
            <a:pPr algn="just">
              <a:lnSpc>
                <a:spcPct val="120000"/>
              </a:lnSpc>
            </a:pPr>
            <a:endParaRPr lang="zh-CN" altLang="en-US" sz="1200" dirty="0"/>
          </a:p>
        </p:txBody>
      </p:sp>
    </p:spTree>
    <p:extLst>
      <p:ext uri="{BB962C8B-B14F-4D97-AF65-F5344CB8AC3E}">
        <p14:creationId xmlns:p14="http://schemas.microsoft.com/office/powerpoint/2010/main" val="47549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ED7B43E0-7BA5-475B-8225-74B10D24FDF8}"/>
              </a:ext>
            </a:extLst>
          </p:cNvPr>
          <p:cNvSpPr>
            <a:spLocks noGrp="1"/>
          </p:cNvSpPr>
          <p:nvPr>
            <p:ph type="body" sz="quarter" idx="10"/>
          </p:nvPr>
        </p:nvSpPr>
        <p:spPr/>
        <p:txBody>
          <a:bodyPr/>
          <a:lstStyle/>
          <a:p>
            <a:r>
              <a:rPr lang="en-US" altLang="zh-CN"/>
              <a:t>03</a:t>
            </a:r>
            <a:endParaRPr lang="zh-CN" altLang="en-US"/>
          </a:p>
        </p:txBody>
      </p:sp>
      <p:sp>
        <p:nvSpPr>
          <p:cNvPr id="3" name="文本占位符 2">
            <a:extLst>
              <a:ext uri="{FF2B5EF4-FFF2-40B4-BE49-F238E27FC236}">
                <a16:creationId xmlns:a16="http://schemas.microsoft.com/office/drawing/2014/main" id="{ED8A775C-388E-4349-8903-FDCDF9ECECFC}"/>
              </a:ext>
            </a:extLst>
          </p:cNvPr>
          <p:cNvSpPr>
            <a:spLocks noGrp="1"/>
          </p:cNvSpPr>
          <p:nvPr>
            <p:ph type="body" sz="quarter" idx="11"/>
          </p:nvPr>
        </p:nvSpPr>
        <p:spPr/>
        <p:txBody>
          <a:bodyPr/>
          <a:lstStyle/>
          <a:p>
            <a:r>
              <a:rPr lang="zh-CN" altLang="en-US" dirty="0"/>
              <a:t>有效性</a:t>
            </a:r>
          </a:p>
        </p:txBody>
      </p:sp>
      <p:sp>
        <p:nvSpPr>
          <p:cNvPr id="4" name="文本占位符 3">
            <a:extLst>
              <a:ext uri="{FF2B5EF4-FFF2-40B4-BE49-F238E27FC236}">
                <a16:creationId xmlns:a16="http://schemas.microsoft.com/office/drawing/2014/main" id="{97656BF5-7C46-4122-A072-9BFBB39DB7B9}"/>
              </a:ext>
            </a:extLst>
          </p:cNvPr>
          <p:cNvSpPr>
            <a:spLocks noGrp="1"/>
          </p:cNvSpPr>
          <p:nvPr>
            <p:ph type="body" sz="quarter" idx="12"/>
          </p:nvPr>
        </p:nvSpPr>
        <p:spPr/>
        <p:txBody>
          <a:bodyPr/>
          <a:lstStyle/>
          <a:p>
            <a:r>
              <a:rPr lang="en-US" altLang="zh-CN"/>
              <a:t>Validity</a:t>
            </a:r>
          </a:p>
        </p:txBody>
      </p:sp>
      <p:sp>
        <p:nvSpPr>
          <p:cNvPr id="6" name="文本框 5">
            <a:extLst>
              <a:ext uri="{FF2B5EF4-FFF2-40B4-BE49-F238E27FC236}">
                <a16:creationId xmlns:a16="http://schemas.microsoft.com/office/drawing/2014/main" id="{F7359652-6351-32EB-EEB7-05DB6F15C212}"/>
              </a:ext>
            </a:extLst>
          </p:cNvPr>
          <p:cNvSpPr txBox="1"/>
          <p:nvPr/>
        </p:nvSpPr>
        <p:spPr>
          <a:xfrm>
            <a:off x="2955677" y="1232756"/>
            <a:ext cx="9099577" cy="4464171"/>
          </a:xfrm>
          <a:prstGeom prst="rect">
            <a:avLst/>
          </a:prstGeom>
          <a:noFill/>
        </p:spPr>
        <p:txBody>
          <a:bodyPr wrap="square" lIns="0" tIns="0" rIns="0" bIns="0" rtlCol="0">
            <a:spAutoFit/>
          </a:bodyPr>
          <a:lstStyle/>
          <a:p>
            <a:pPr algn="just">
              <a:lnSpc>
                <a:spcPct val="150000"/>
              </a:lnSpc>
            </a:pPr>
            <a:r>
              <a:rPr lang="zh-CN" altLang="en-US" sz="1300" b="1" dirty="0"/>
              <a:t>优势：</a:t>
            </a:r>
            <a:endParaRPr lang="en-US" altLang="zh-CN" sz="1300" b="1" dirty="0"/>
          </a:p>
          <a:p>
            <a:pPr algn="just">
              <a:lnSpc>
                <a:spcPct val="150000"/>
              </a:lnSpc>
            </a:pPr>
            <a:r>
              <a:rPr lang="en-US" altLang="zh-CN" sz="1300" b="1" dirty="0">
                <a:solidFill>
                  <a:srgbClr val="3959B9"/>
                </a:solidFill>
              </a:rPr>
              <a:t>1</a:t>
            </a:r>
            <a:r>
              <a:rPr lang="zh-CN" altLang="en-US" sz="1300" b="1" dirty="0">
                <a:solidFill>
                  <a:srgbClr val="3959B9"/>
                </a:solidFill>
              </a:rPr>
              <a:t>、提高腺瘤及息肉检出率：</a:t>
            </a:r>
            <a:endParaRPr lang="en-US" altLang="zh-CN" sz="1300" b="1" dirty="0">
              <a:solidFill>
                <a:srgbClr val="3959B9"/>
              </a:solidFill>
            </a:endParaRPr>
          </a:p>
          <a:p>
            <a:pPr algn="just">
              <a:lnSpc>
                <a:spcPct val="150000"/>
              </a:lnSpc>
            </a:pPr>
            <a:r>
              <a:rPr lang="zh-CN" altLang="en-US" sz="1300" dirty="0"/>
              <a:t>根据一项纳入</a:t>
            </a:r>
            <a:r>
              <a:rPr lang="en-US" altLang="zh-CN" sz="1300" dirty="0"/>
              <a:t>8</a:t>
            </a:r>
            <a:r>
              <a:rPr lang="zh-CN" altLang="en-US" sz="1300" dirty="0"/>
              <a:t>项</a:t>
            </a:r>
            <a:r>
              <a:rPr lang="en-US" altLang="zh-CN" sz="1300" dirty="0"/>
              <a:t>RCT</a:t>
            </a:r>
            <a:r>
              <a:rPr lang="zh-CN" altLang="en-US" sz="1300" dirty="0"/>
              <a:t>研究，涉及到</a:t>
            </a:r>
            <a:r>
              <a:rPr lang="en-US" altLang="zh-CN" sz="1300" dirty="0"/>
              <a:t>2059</a:t>
            </a:r>
            <a:r>
              <a:rPr lang="zh-CN" altLang="en-US" sz="1300" dirty="0"/>
              <a:t>名受试者的</a:t>
            </a:r>
            <a:r>
              <a:rPr lang="en-US" altLang="zh-CN" sz="1300" dirty="0"/>
              <a:t>Meta</a:t>
            </a:r>
            <a:r>
              <a:rPr lang="zh-CN" altLang="en-US" sz="1300" dirty="0"/>
              <a:t>分析，与</a:t>
            </a:r>
            <a:r>
              <a:rPr lang="en-US" altLang="zh-CN" sz="1300" dirty="0"/>
              <a:t>2L </a:t>
            </a:r>
            <a:r>
              <a:rPr lang="zh-CN" altLang="en-US" sz="1300" dirty="0"/>
              <a:t>聚乙二醇</a:t>
            </a:r>
            <a:r>
              <a:rPr lang="en-US" altLang="zh-CN" sz="1300" dirty="0"/>
              <a:t>+</a:t>
            </a:r>
            <a:r>
              <a:rPr lang="zh-CN" altLang="en-US" sz="1300" dirty="0"/>
              <a:t>抗坏血酸相比，患者服用硫酸镁钠钾口服用浓溶液</a:t>
            </a:r>
            <a:r>
              <a:rPr lang="zh-CN" altLang="en-US" sz="1300" dirty="0">
                <a:solidFill>
                  <a:srgbClr val="FF0000"/>
                </a:solidFill>
              </a:rPr>
              <a:t>息肉检出率提升</a:t>
            </a:r>
            <a:r>
              <a:rPr lang="en-US" altLang="zh-CN" sz="1300" dirty="0">
                <a:solidFill>
                  <a:srgbClr val="FF0000"/>
                </a:solidFill>
              </a:rPr>
              <a:t>7.2%</a:t>
            </a:r>
            <a:r>
              <a:rPr lang="zh-CN" altLang="en-US" sz="1300" dirty="0"/>
              <a:t>（</a:t>
            </a:r>
            <a:r>
              <a:rPr lang="en-US" altLang="zh-CN" sz="1300" dirty="0"/>
              <a:t>44.6% VS 38.14%</a:t>
            </a:r>
            <a:r>
              <a:rPr lang="zh-CN" altLang="en-US" sz="1300" dirty="0"/>
              <a:t>），</a:t>
            </a:r>
            <a:r>
              <a:rPr lang="zh-CN" altLang="en-US" sz="1300" dirty="0">
                <a:solidFill>
                  <a:srgbClr val="FF0000"/>
                </a:solidFill>
              </a:rPr>
              <a:t>腺瘤检出率提升</a:t>
            </a:r>
            <a:r>
              <a:rPr lang="en-US" altLang="zh-CN" sz="1300" dirty="0">
                <a:solidFill>
                  <a:srgbClr val="FF0000"/>
                </a:solidFill>
              </a:rPr>
              <a:t>6.46%</a:t>
            </a:r>
            <a:r>
              <a:rPr lang="zh-CN" altLang="en-US" sz="1300" dirty="0"/>
              <a:t>（</a:t>
            </a:r>
            <a:r>
              <a:rPr lang="en-US" altLang="zh-CN" sz="1300" dirty="0"/>
              <a:t>47.34% VS 40.14%</a:t>
            </a:r>
            <a:r>
              <a:rPr lang="zh-CN" altLang="en-US" sz="1300" dirty="0"/>
              <a:t>）</a:t>
            </a:r>
            <a:r>
              <a:rPr lang="en-US" altLang="zh-CN" sz="1300" baseline="30000" dirty="0">
                <a:solidFill>
                  <a:srgbClr val="3959B9"/>
                </a:solidFill>
              </a:rPr>
              <a:t>[6]</a:t>
            </a:r>
          </a:p>
          <a:p>
            <a:pPr algn="just">
              <a:lnSpc>
                <a:spcPct val="150000"/>
              </a:lnSpc>
            </a:pPr>
            <a:r>
              <a:rPr lang="en-US" altLang="zh-CN" sz="1300" b="1" dirty="0">
                <a:solidFill>
                  <a:srgbClr val="3959B9"/>
                </a:solidFill>
              </a:rPr>
              <a:t>2</a:t>
            </a:r>
            <a:r>
              <a:rPr lang="zh-CN" altLang="en-US" sz="1300" b="1" dirty="0">
                <a:solidFill>
                  <a:srgbClr val="3959B9"/>
                </a:solidFill>
              </a:rPr>
              <a:t>、清肠效果更优：</a:t>
            </a:r>
            <a:endParaRPr lang="en-US" altLang="zh-CN" sz="1300" b="1" dirty="0">
              <a:solidFill>
                <a:srgbClr val="3959B9"/>
              </a:solidFill>
            </a:endParaRPr>
          </a:p>
          <a:p>
            <a:pPr algn="just">
              <a:lnSpc>
                <a:spcPct val="150000"/>
              </a:lnSpc>
            </a:pPr>
            <a:r>
              <a:rPr lang="zh-CN" altLang="en-US" sz="1300" dirty="0"/>
              <a:t>在一次随机对照试验</a:t>
            </a:r>
            <a:r>
              <a:rPr lang="en-US" altLang="zh-CN" sz="1300" baseline="30000" dirty="0"/>
              <a:t>[23]</a:t>
            </a:r>
            <a:r>
              <a:rPr lang="zh-CN" altLang="en-US" sz="1300" dirty="0"/>
              <a:t>中，采用分剂量方式服用硫酸镁钠钾口服用浓溶液与匹可硫酸钠</a:t>
            </a:r>
            <a:r>
              <a:rPr lang="en-US" altLang="zh-CN" sz="1300" dirty="0"/>
              <a:t>+</a:t>
            </a:r>
            <a:r>
              <a:rPr lang="zh-CN" altLang="en-US" sz="1300" dirty="0"/>
              <a:t>柠檬酸镁，</a:t>
            </a:r>
            <a:r>
              <a:rPr lang="zh-CN" altLang="en-US" sz="1300" dirty="0">
                <a:solidFill>
                  <a:srgbClr val="FF0000"/>
                </a:solidFill>
              </a:rPr>
              <a:t>硫酸镁钠钾口服用浓溶液的清洁效果更好</a:t>
            </a:r>
            <a:r>
              <a:rPr lang="zh-CN" altLang="en-US" sz="1300" dirty="0"/>
              <a:t>（</a:t>
            </a:r>
            <a:r>
              <a:rPr lang="en-US" altLang="zh-CN" sz="1300" dirty="0"/>
              <a:t>94.7% vs 85.7%</a:t>
            </a:r>
            <a:r>
              <a:rPr lang="zh-CN" altLang="en-US" sz="1300" dirty="0"/>
              <a:t>；</a:t>
            </a:r>
            <a:r>
              <a:rPr lang="en-US" altLang="zh-CN" sz="1300" dirty="0"/>
              <a:t>P</a:t>
            </a:r>
            <a:r>
              <a:rPr lang="zh-CN" altLang="en-US" sz="1300" dirty="0"/>
              <a:t>＜</a:t>
            </a:r>
            <a:r>
              <a:rPr lang="en-US" altLang="zh-CN" sz="1300" dirty="0"/>
              <a:t>0.006</a:t>
            </a:r>
            <a:r>
              <a:rPr lang="zh-CN" altLang="en-US" sz="1300" dirty="0"/>
              <a:t>）。</a:t>
            </a:r>
            <a:endParaRPr lang="en-US" altLang="zh-CN" sz="1300" dirty="0"/>
          </a:p>
          <a:p>
            <a:pPr algn="just">
              <a:lnSpc>
                <a:spcPct val="150000"/>
              </a:lnSpc>
            </a:pPr>
            <a:r>
              <a:rPr lang="en-US" altLang="zh-CN" sz="1300" dirty="0"/>
              <a:t>5</a:t>
            </a:r>
            <a:r>
              <a:rPr lang="zh-CN" altLang="en-US" sz="1300" dirty="0"/>
              <a:t>、一项韩国研究</a:t>
            </a:r>
            <a:r>
              <a:rPr lang="en-US" altLang="zh-CN" sz="1300" dirty="0"/>
              <a:t>[24]</a:t>
            </a:r>
            <a:r>
              <a:rPr lang="zh-CN" altLang="en-US" sz="1300" dirty="0"/>
              <a:t>显示硫酸镁钠钾口服用浓溶液在肠道准备方面明显优于</a:t>
            </a:r>
            <a:r>
              <a:rPr lang="en-US" altLang="zh-CN" sz="1300" dirty="0"/>
              <a:t>2L</a:t>
            </a:r>
            <a:r>
              <a:rPr lang="zh-CN" altLang="en-US" sz="1300" dirty="0"/>
              <a:t>聚乙二醇</a:t>
            </a:r>
            <a:r>
              <a:rPr lang="en-US" altLang="zh-CN" sz="1300" dirty="0"/>
              <a:t>+</a:t>
            </a:r>
            <a:r>
              <a:rPr lang="zh-CN" altLang="en-US" sz="1300" dirty="0"/>
              <a:t>抗坏血酸（</a:t>
            </a:r>
            <a:r>
              <a:rPr lang="en-US" altLang="zh-CN" sz="1300" dirty="0"/>
              <a:t>87.7% vs. 67.2%</a:t>
            </a:r>
            <a:r>
              <a:rPr lang="zh-CN" altLang="en-US" sz="1300" dirty="0"/>
              <a:t>，</a:t>
            </a:r>
            <a:r>
              <a:rPr lang="en-US" altLang="zh-CN" sz="1300" dirty="0"/>
              <a:t>P</a:t>
            </a:r>
            <a:r>
              <a:rPr lang="zh-CN" altLang="en-US" sz="1300" dirty="0"/>
              <a:t>＜</a:t>
            </a:r>
            <a:r>
              <a:rPr lang="en-US" altLang="zh-CN" sz="1300" dirty="0"/>
              <a:t>0.01</a:t>
            </a:r>
            <a:r>
              <a:rPr lang="zh-CN" altLang="en-US" sz="1300" dirty="0"/>
              <a:t>），</a:t>
            </a:r>
            <a:r>
              <a:rPr lang="zh-CN" altLang="en-US" sz="1300" dirty="0">
                <a:solidFill>
                  <a:srgbClr val="FF0000"/>
                </a:solidFill>
              </a:rPr>
              <a:t>尤其适用于≥</a:t>
            </a:r>
            <a:r>
              <a:rPr lang="en-US" altLang="zh-CN" sz="1300" dirty="0">
                <a:solidFill>
                  <a:srgbClr val="FF0000"/>
                </a:solidFill>
              </a:rPr>
              <a:t>50</a:t>
            </a:r>
            <a:r>
              <a:rPr lang="zh-CN" altLang="en-US" sz="1300" dirty="0">
                <a:solidFill>
                  <a:srgbClr val="FF0000"/>
                </a:solidFill>
              </a:rPr>
              <a:t>岁的患者和女性患者。</a:t>
            </a:r>
            <a:endParaRPr lang="en-US" altLang="zh-CN" sz="1300" dirty="0">
              <a:solidFill>
                <a:srgbClr val="FF0000"/>
              </a:solidFill>
            </a:endParaRPr>
          </a:p>
          <a:p>
            <a:pPr algn="just">
              <a:lnSpc>
                <a:spcPct val="150000"/>
              </a:lnSpc>
            </a:pPr>
            <a:r>
              <a:rPr lang="en-US" altLang="zh-CN" sz="1300" b="1" dirty="0">
                <a:solidFill>
                  <a:srgbClr val="3959B9"/>
                </a:solidFill>
              </a:rPr>
              <a:t>3</a:t>
            </a:r>
            <a:r>
              <a:rPr lang="zh-CN" altLang="en-US" sz="1300" b="1" dirty="0">
                <a:solidFill>
                  <a:srgbClr val="3959B9"/>
                </a:solidFill>
              </a:rPr>
              <a:t>、清肠速度更快：</a:t>
            </a:r>
            <a:endParaRPr lang="en-US" altLang="zh-CN" sz="1300" b="1" dirty="0">
              <a:solidFill>
                <a:srgbClr val="3959B9"/>
              </a:solidFill>
            </a:endParaRPr>
          </a:p>
          <a:p>
            <a:pPr algn="just">
              <a:lnSpc>
                <a:spcPct val="150000"/>
              </a:lnSpc>
            </a:pPr>
            <a:r>
              <a:rPr lang="en-US" altLang="zh-CN" sz="1300" dirty="0"/>
              <a:t>2</a:t>
            </a:r>
            <a:r>
              <a:rPr lang="zh-CN" altLang="en-US" sz="1300" dirty="0"/>
              <a:t>、日本所做的一项单中心临床试验结果显示，患者服用硫酸镁钠钾口服用浓溶液平均清肠时间</a:t>
            </a:r>
            <a:r>
              <a:rPr lang="en-US" altLang="zh-CN" sz="1300" dirty="0"/>
              <a:t>71</a:t>
            </a:r>
            <a:r>
              <a:rPr lang="zh-CN" altLang="en-US" sz="1300" dirty="0"/>
              <a:t>分钟，与聚乙二醇相比，</a:t>
            </a:r>
            <a:r>
              <a:rPr lang="zh-CN" altLang="en-US" sz="1300" dirty="0">
                <a:solidFill>
                  <a:srgbClr val="FF0000"/>
                </a:solidFill>
              </a:rPr>
              <a:t>清肠时间缩短</a:t>
            </a:r>
            <a:r>
              <a:rPr lang="en-US" altLang="zh-CN" sz="1300" dirty="0">
                <a:solidFill>
                  <a:srgbClr val="FF0000"/>
                </a:solidFill>
              </a:rPr>
              <a:t>65%</a:t>
            </a:r>
            <a:r>
              <a:rPr lang="zh-CN" altLang="en-US" sz="1300" dirty="0">
                <a:solidFill>
                  <a:srgbClr val="FF0000"/>
                </a:solidFill>
              </a:rPr>
              <a:t>，肠道准备成功率为</a:t>
            </a:r>
            <a:r>
              <a:rPr lang="en-US" altLang="zh-CN" sz="1300" dirty="0">
                <a:solidFill>
                  <a:srgbClr val="FF0000"/>
                </a:solidFill>
              </a:rPr>
              <a:t>97%</a:t>
            </a:r>
            <a:r>
              <a:rPr lang="en-US" altLang="zh-CN" sz="1300" baseline="30000" dirty="0">
                <a:solidFill>
                  <a:srgbClr val="FF0000"/>
                </a:solidFill>
              </a:rPr>
              <a:t>[7]</a:t>
            </a:r>
          </a:p>
          <a:p>
            <a:pPr algn="just">
              <a:lnSpc>
                <a:spcPct val="150000"/>
              </a:lnSpc>
            </a:pPr>
            <a:r>
              <a:rPr lang="en-US" altLang="zh-CN" sz="1300" b="1" dirty="0">
                <a:solidFill>
                  <a:srgbClr val="3959B9"/>
                </a:solidFill>
              </a:rPr>
              <a:t>4</a:t>
            </a:r>
            <a:r>
              <a:rPr lang="zh-CN" altLang="en-US" sz="1300" b="1" dirty="0">
                <a:solidFill>
                  <a:srgbClr val="3959B9"/>
                </a:solidFill>
              </a:rPr>
              <a:t>、依从性更高：</a:t>
            </a:r>
            <a:endParaRPr lang="en-US" altLang="zh-CN" sz="1300" b="1" dirty="0">
              <a:solidFill>
                <a:srgbClr val="3959B9"/>
              </a:solidFill>
            </a:endParaRPr>
          </a:p>
          <a:p>
            <a:pPr algn="just">
              <a:lnSpc>
                <a:spcPct val="150000"/>
              </a:lnSpc>
            </a:pPr>
            <a:r>
              <a:rPr lang="zh-CN" altLang="en-US" sz="1300" dirty="0"/>
              <a:t>俄罗斯的一项多中心</a:t>
            </a:r>
            <a:r>
              <a:rPr lang="en-US" altLang="zh-CN" sz="1300" dirty="0"/>
              <a:t>RCT</a:t>
            </a:r>
            <a:r>
              <a:rPr lang="zh-CN" altLang="en-US" sz="1300" dirty="0"/>
              <a:t>临床研究显示，与聚乙二醇相比，患者服用硫酸镁钠钾口服用浓溶液的</a:t>
            </a:r>
            <a:r>
              <a:rPr lang="zh-CN" altLang="en-US" sz="1300" dirty="0">
                <a:solidFill>
                  <a:srgbClr val="FF0000"/>
                </a:solidFill>
              </a:rPr>
              <a:t>依从性提升</a:t>
            </a:r>
            <a:r>
              <a:rPr lang="en-US" altLang="zh-CN" sz="1300" dirty="0">
                <a:solidFill>
                  <a:srgbClr val="FF0000"/>
                </a:solidFill>
              </a:rPr>
              <a:t>13.4%</a:t>
            </a:r>
            <a:r>
              <a:rPr lang="zh-CN" altLang="en-US" sz="1300" dirty="0">
                <a:solidFill>
                  <a:srgbClr val="FF0000"/>
                </a:solidFill>
              </a:rPr>
              <a:t>，达</a:t>
            </a:r>
            <a:r>
              <a:rPr lang="en-US" altLang="zh-CN" sz="1300" dirty="0">
                <a:solidFill>
                  <a:srgbClr val="FF0000"/>
                </a:solidFill>
              </a:rPr>
              <a:t>95.7%</a:t>
            </a:r>
            <a:r>
              <a:rPr lang="en-US" altLang="zh-CN" sz="1300" baseline="30000" dirty="0">
                <a:solidFill>
                  <a:srgbClr val="FF0000"/>
                </a:solidFill>
              </a:rPr>
              <a:t>[ 19 ]</a:t>
            </a:r>
          </a:p>
        </p:txBody>
      </p:sp>
      <p:sp>
        <p:nvSpPr>
          <p:cNvPr id="5" name="文本框 4">
            <a:extLst>
              <a:ext uri="{FF2B5EF4-FFF2-40B4-BE49-F238E27FC236}">
                <a16:creationId xmlns:a16="http://schemas.microsoft.com/office/drawing/2014/main" id="{4E23DD5E-F116-F6C9-CA05-52D93E4FC39F}"/>
              </a:ext>
            </a:extLst>
          </p:cNvPr>
          <p:cNvSpPr txBox="1"/>
          <p:nvPr/>
        </p:nvSpPr>
        <p:spPr>
          <a:xfrm>
            <a:off x="803412" y="5589240"/>
            <a:ext cx="1080120" cy="470898"/>
          </a:xfrm>
          <a:prstGeom prst="rect">
            <a:avLst/>
          </a:prstGeom>
          <a:noFill/>
        </p:spPr>
        <p:txBody>
          <a:bodyPr wrap="square" lIns="0" tIns="0" rIns="0" bIns="0" rtlCol="0">
            <a:spAutoFit/>
          </a:bodyPr>
          <a:lstStyle/>
          <a:p>
            <a:pPr algn="just">
              <a:lnSpc>
                <a:spcPct val="120000"/>
              </a:lnSpc>
            </a:pPr>
            <a:endParaRPr lang="zh-CN" altLang="en-US" sz="1600" dirty="0"/>
          </a:p>
        </p:txBody>
      </p:sp>
      <p:sp>
        <p:nvSpPr>
          <p:cNvPr id="8" name="文本框 7">
            <a:extLst>
              <a:ext uri="{FF2B5EF4-FFF2-40B4-BE49-F238E27FC236}">
                <a16:creationId xmlns:a16="http://schemas.microsoft.com/office/drawing/2014/main" id="{EBB41757-9637-516C-6AC1-FF6E54990D9D}"/>
              </a:ext>
            </a:extLst>
          </p:cNvPr>
          <p:cNvSpPr txBox="1"/>
          <p:nvPr/>
        </p:nvSpPr>
        <p:spPr>
          <a:xfrm>
            <a:off x="59668" y="6129300"/>
            <a:ext cx="12072664" cy="675378"/>
          </a:xfrm>
          <a:prstGeom prst="rect">
            <a:avLst/>
          </a:prstGeom>
          <a:noFill/>
        </p:spPr>
        <p:txBody>
          <a:bodyPr wrap="square" lIns="0" tIns="0" rIns="0" bIns="0" rtlCol="0">
            <a:spAutoFit/>
          </a:bodyPr>
          <a:lstStyle/>
          <a:p>
            <a:pPr algn="just">
              <a:lnSpc>
                <a:spcPct val="150000"/>
              </a:lnSpc>
            </a:pPr>
            <a:r>
              <a:rPr lang="en-US" altLang="zh-CN" sz="600" dirty="0"/>
              <a:t>[6] Cheng Chen , </a:t>
            </a:r>
            <a:r>
              <a:rPr lang="en-US" altLang="zh-CN" sz="600" dirty="0" err="1"/>
              <a:t>Mengyang</a:t>
            </a:r>
            <a:r>
              <a:rPr lang="en-US" altLang="zh-CN" sz="600" dirty="0"/>
              <a:t> Shi , Zhongli Liao , </a:t>
            </a:r>
            <a:r>
              <a:rPr lang="en-US" altLang="zh-CN" sz="600" dirty="0" err="1"/>
              <a:t>Weiqing</a:t>
            </a:r>
            <a:r>
              <a:rPr lang="en-US" altLang="zh-CN" sz="600" dirty="0"/>
              <a:t> Chen , et al. Oral sulfate solution benefits polyp and adenoma detection during colonoscopy: Meta-analysis of randomized controlled trials[J]. Digestive Endoscopy, 2022 Mar 16.</a:t>
            </a:r>
          </a:p>
          <a:p>
            <a:pPr algn="just">
              <a:lnSpc>
                <a:spcPct val="150000"/>
              </a:lnSpc>
            </a:pPr>
            <a:r>
              <a:rPr lang="en-US" altLang="zh-CN" sz="600" dirty="0"/>
              <a:t>[7] Hiroyuki, </a:t>
            </a:r>
            <a:r>
              <a:rPr lang="en-US" altLang="zh-CN" sz="600" dirty="0" err="1"/>
              <a:t>Aihara</a:t>
            </a:r>
            <a:r>
              <a:rPr lang="en-US" altLang="zh-CN" sz="600" dirty="0"/>
              <a:t>, </a:t>
            </a:r>
            <a:r>
              <a:rPr lang="en-US" altLang="zh-CN" sz="600" dirty="0" err="1"/>
              <a:t>Shoichi</a:t>
            </a:r>
            <a:r>
              <a:rPr lang="en-US" altLang="zh-CN" sz="600" dirty="0"/>
              <a:t>, et al. A pilot study using reduced-volume oral sulfate solution as a preparation for colonoscopy among a Japanese population[J]. International Journal of Colorectal Disease, 2013.</a:t>
            </a:r>
          </a:p>
          <a:p>
            <a:pPr algn="just">
              <a:lnSpc>
                <a:spcPct val="150000"/>
              </a:lnSpc>
            </a:pPr>
            <a:r>
              <a:rPr lang="en-US" altLang="zh-CN" sz="600" dirty="0"/>
              <a:t>[19] Fedorov E D , </a:t>
            </a:r>
            <a:r>
              <a:rPr lang="en-US" altLang="zh-CN" sz="600" dirty="0" err="1"/>
              <a:t>Veselov</a:t>
            </a:r>
            <a:r>
              <a:rPr lang="en-US" altLang="zh-CN" sz="600" dirty="0"/>
              <a:t> V </a:t>
            </a:r>
            <a:r>
              <a:rPr lang="en-US" altLang="zh-CN" sz="600" dirty="0" err="1"/>
              <a:t>V</a:t>
            </a:r>
            <a:r>
              <a:rPr lang="en-US" altLang="zh-CN" sz="600" dirty="0"/>
              <a:t> , </a:t>
            </a:r>
            <a:r>
              <a:rPr lang="en-US" altLang="zh-CN" sz="600" dirty="0" err="1"/>
              <a:t>Kashin</a:t>
            </a:r>
            <a:r>
              <a:rPr lang="en-US" altLang="zh-CN" sz="600" dirty="0"/>
              <a:t> S V , et al. Assessment of Bowel Preparation Using Low-Volume Sulphate-Based Preparations in Comparison with Macrogols: A Multicenter, Randomized, Comparative Clinical Study of the 3rd Phase[J]. Russian Journal of Gastroenterology Hepatology Coloproctology, 2019, 29(1):68-83.</a:t>
            </a:r>
          </a:p>
          <a:p>
            <a:pPr algn="just">
              <a:lnSpc>
                <a:spcPct val="150000"/>
              </a:lnSpc>
            </a:pPr>
            <a:r>
              <a:rPr lang="en-US" altLang="zh-CN" sz="600" dirty="0"/>
              <a:t>[23] Rex DK, </a:t>
            </a:r>
            <a:r>
              <a:rPr lang="en-US" altLang="zh-CN" sz="600" dirty="0" err="1"/>
              <a:t>DiPalma</a:t>
            </a:r>
            <a:r>
              <a:rPr lang="en-US" altLang="zh-CN" sz="600" dirty="0"/>
              <a:t> JA, McGowan J, Cleveland Mv. A comparison of oral sulfate solution with sodium </a:t>
            </a:r>
            <a:r>
              <a:rPr lang="en-US" altLang="zh-CN" sz="600" dirty="0" err="1"/>
              <a:t>picosulfate</a:t>
            </a:r>
            <a:r>
              <a:rPr lang="en-US" altLang="zh-CN" sz="600" dirty="0"/>
              <a:t>: magnesium citrate in split doses as bowel preparation for colonoscopy. </a:t>
            </a:r>
            <a:r>
              <a:rPr lang="en-US" altLang="zh-CN" sz="600" dirty="0" err="1"/>
              <a:t>Gastrointest</a:t>
            </a:r>
            <a:r>
              <a:rPr lang="en-US" altLang="zh-CN" sz="600" dirty="0"/>
              <a:t> </a:t>
            </a:r>
            <a:r>
              <a:rPr lang="en-US" altLang="zh-CN" sz="600" dirty="0" err="1"/>
              <a:t>Endosc</a:t>
            </a:r>
            <a:r>
              <a:rPr lang="en-US" altLang="zh-CN" sz="600" dirty="0"/>
              <a:t>. 2014;80(6):1113-1123. doi:10.1016/j.gie.2014.05.329</a:t>
            </a:r>
          </a:p>
          <a:p>
            <a:pPr algn="just">
              <a:lnSpc>
                <a:spcPct val="150000"/>
              </a:lnSpc>
            </a:pPr>
            <a:r>
              <a:rPr lang="en-US" altLang="zh-CN" sz="600" dirty="0"/>
              <a:t>Nam JH, Hong SB, Lim YJ, et al. Comparison of Oral Sulfate Solution and Polyethylene Glycol Plus Ascorbic Acid on the Efficacy of Bowel Preparation. Clin </a:t>
            </a:r>
            <a:r>
              <a:rPr lang="en-US" altLang="zh-CN" sz="600" dirty="0" err="1"/>
              <a:t>Endosc</a:t>
            </a:r>
            <a:r>
              <a:rPr lang="en-US" altLang="zh-CN" sz="600" dirty="0"/>
              <a:t>. 2020;53(5):568-574. doi:10.5946/ce.2019.209</a:t>
            </a:r>
            <a:endParaRPr lang="zh-CN" altLang="en-US" sz="600" dirty="0"/>
          </a:p>
        </p:txBody>
      </p:sp>
    </p:spTree>
    <p:extLst>
      <p:ext uri="{BB962C8B-B14F-4D97-AF65-F5344CB8AC3E}">
        <p14:creationId xmlns:p14="http://schemas.microsoft.com/office/powerpoint/2010/main" val="3336293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ED7B43E0-7BA5-475B-8225-74B10D24FDF8}"/>
              </a:ext>
            </a:extLst>
          </p:cNvPr>
          <p:cNvSpPr>
            <a:spLocks noGrp="1"/>
          </p:cNvSpPr>
          <p:nvPr>
            <p:ph type="body" sz="quarter" idx="10"/>
          </p:nvPr>
        </p:nvSpPr>
        <p:spPr/>
        <p:txBody>
          <a:bodyPr/>
          <a:lstStyle/>
          <a:p>
            <a:r>
              <a:rPr lang="en-US" altLang="zh-CN"/>
              <a:t>03</a:t>
            </a:r>
            <a:endParaRPr lang="zh-CN" altLang="en-US"/>
          </a:p>
        </p:txBody>
      </p:sp>
      <p:sp>
        <p:nvSpPr>
          <p:cNvPr id="3" name="文本占位符 2">
            <a:extLst>
              <a:ext uri="{FF2B5EF4-FFF2-40B4-BE49-F238E27FC236}">
                <a16:creationId xmlns:a16="http://schemas.microsoft.com/office/drawing/2014/main" id="{ED8A775C-388E-4349-8903-FDCDF9ECECFC}"/>
              </a:ext>
            </a:extLst>
          </p:cNvPr>
          <p:cNvSpPr>
            <a:spLocks noGrp="1"/>
          </p:cNvSpPr>
          <p:nvPr>
            <p:ph type="body" sz="quarter" idx="11"/>
          </p:nvPr>
        </p:nvSpPr>
        <p:spPr/>
        <p:txBody>
          <a:bodyPr/>
          <a:lstStyle/>
          <a:p>
            <a:r>
              <a:rPr lang="zh-CN" altLang="en-US" dirty="0"/>
              <a:t>有效性</a:t>
            </a:r>
          </a:p>
        </p:txBody>
      </p:sp>
      <p:sp>
        <p:nvSpPr>
          <p:cNvPr id="4" name="文本占位符 3">
            <a:extLst>
              <a:ext uri="{FF2B5EF4-FFF2-40B4-BE49-F238E27FC236}">
                <a16:creationId xmlns:a16="http://schemas.microsoft.com/office/drawing/2014/main" id="{97656BF5-7C46-4122-A072-9BFBB39DB7B9}"/>
              </a:ext>
            </a:extLst>
          </p:cNvPr>
          <p:cNvSpPr>
            <a:spLocks noGrp="1"/>
          </p:cNvSpPr>
          <p:nvPr>
            <p:ph type="body" sz="quarter" idx="12"/>
          </p:nvPr>
        </p:nvSpPr>
        <p:spPr/>
        <p:txBody>
          <a:bodyPr/>
          <a:lstStyle/>
          <a:p>
            <a:r>
              <a:rPr lang="en-US" altLang="zh-CN"/>
              <a:t>Validity</a:t>
            </a:r>
          </a:p>
        </p:txBody>
      </p:sp>
      <p:sp>
        <p:nvSpPr>
          <p:cNvPr id="7" name="文本框 6">
            <a:extLst>
              <a:ext uri="{FF2B5EF4-FFF2-40B4-BE49-F238E27FC236}">
                <a16:creationId xmlns:a16="http://schemas.microsoft.com/office/drawing/2014/main" id="{5953C92F-4683-7E1C-D55E-99EBFE98D059}"/>
              </a:ext>
            </a:extLst>
          </p:cNvPr>
          <p:cNvSpPr txBox="1"/>
          <p:nvPr>
            <p:custDataLst>
              <p:tags r:id="rId1"/>
            </p:custDataLst>
          </p:nvPr>
        </p:nvSpPr>
        <p:spPr>
          <a:xfrm>
            <a:off x="2891644" y="1189658"/>
            <a:ext cx="9024664" cy="5016758"/>
          </a:xfrm>
          <a:prstGeom prst="rect">
            <a:avLst/>
          </a:prstGeom>
          <a:noFill/>
        </p:spPr>
        <p:txBody>
          <a:bodyPr wrap="square" rtlCol="0" anchor="t">
            <a:spAutoFit/>
          </a:bodyPr>
          <a:lstStyle/>
          <a:p>
            <a:pPr>
              <a:lnSpc>
                <a:spcPct val="200000"/>
              </a:lnSpc>
            </a:pPr>
            <a:r>
              <a:rPr lang="zh-CN" altLang="en-US" sz="1600" b="1" dirty="0">
                <a:solidFill>
                  <a:srgbClr val="FF0000"/>
                </a:solidFill>
                <a:sym typeface="+mn-ea"/>
              </a:rPr>
              <a:t>临床指南</a:t>
            </a:r>
            <a:r>
              <a:rPr lang="en-US" altLang="zh-CN" sz="1600" b="1" dirty="0">
                <a:solidFill>
                  <a:srgbClr val="FF0000"/>
                </a:solidFill>
                <a:sym typeface="+mn-ea"/>
              </a:rPr>
              <a:t>/</a:t>
            </a:r>
            <a:r>
              <a:rPr lang="zh-CN" altLang="en-US" sz="1600" b="1" dirty="0">
                <a:solidFill>
                  <a:srgbClr val="FF0000"/>
                </a:solidFill>
                <a:sym typeface="+mn-ea"/>
              </a:rPr>
              <a:t>诊疗规范推荐：</a:t>
            </a:r>
          </a:p>
          <a:p>
            <a:pPr>
              <a:lnSpc>
                <a:spcPct val="200000"/>
              </a:lnSpc>
            </a:pPr>
            <a:r>
              <a:rPr lang="en-US" altLang="zh-CN" sz="1200" b="1" dirty="0">
                <a:solidFill>
                  <a:srgbClr val="3959B9"/>
                </a:solidFill>
                <a:sym typeface="+mn-ea"/>
              </a:rPr>
              <a:t>1</a:t>
            </a:r>
            <a:r>
              <a:rPr lang="zh-CN" altLang="en-US" sz="1200" b="1" dirty="0">
                <a:solidFill>
                  <a:srgbClr val="3959B9"/>
                </a:solidFill>
                <a:sym typeface="+mn-ea"/>
              </a:rPr>
              <a:t>、</a:t>
            </a:r>
            <a:r>
              <a:rPr lang="en-US" altLang="zh-CN" sz="1200" b="1" dirty="0">
                <a:solidFill>
                  <a:srgbClr val="3959B9"/>
                </a:solidFill>
                <a:sym typeface="+mn-ea"/>
              </a:rPr>
              <a:t>《</a:t>
            </a:r>
            <a:r>
              <a:rPr lang="zh-CN" altLang="en-US" sz="1200" b="1" dirty="0">
                <a:solidFill>
                  <a:srgbClr val="3959B9"/>
                </a:solidFill>
                <a:sym typeface="+mn-ea"/>
              </a:rPr>
              <a:t>欧洲胃肠内镜协会</a:t>
            </a:r>
            <a:r>
              <a:rPr lang="en-US" altLang="zh-CN" sz="1200" b="1" dirty="0">
                <a:solidFill>
                  <a:srgbClr val="3959B9"/>
                </a:solidFill>
                <a:sym typeface="+mn-ea"/>
              </a:rPr>
              <a:t>(ESGE)</a:t>
            </a:r>
            <a:r>
              <a:rPr lang="zh-CN" altLang="en-US" sz="1200" b="1" dirty="0">
                <a:solidFill>
                  <a:srgbClr val="3959B9"/>
                </a:solidFill>
                <a:sym typeface="+mn-ea"/>
              </a:rPr>
              <a:t>：结肠镜检查前肠道准备指南</a:t>
            </a:r>
            <a:r>
              <a:rPr lang="en-US" altLang="zh-CN" sz="1200" b="1" dirty="0">
                <a:solidFill>
                  <a:srgbClr val="3959B9"/>
                </a:solidFill>
                <a:sym typeface="+mn-ea"/>
              </a:rPr>
              <a:t>-2019》</a:t>
            </a:r>
            <a:r>
              <a:rPr lang="zh-CN" altLang="en-US" sz="1200" b="1" dirty="0">
                <a:solidFill>
                  <a:srgbClr val="3959B9"/>
                </a:solidFill>
                <a:sym typeface="+mn-ea"/>
              </a:rPr>
              <a:t>推荐：</a:t>
            </a:r>
            <a:endParaRPr lang="en-US" altLang="zh-CN" sz="1200" b="1" dirty="0">
              <a:solidFill>
                <a:srgbClr val="3959B9"/>
              </a:solidFill>
              <a:sym typeface="+mn-ea"/>
            </a:endParaRPr>
          </a:p>
          <a:p>
            <a:pPr>
              <a:lnSpc>
                <a:spcPct val="200000"/>
              </a:lnSpc>
            </a:pPr>
            <a:r>
              <a:rPr lang="zh-CN" altLang="en-US" sz="1200" dirty="0">
                <a:solidFill>
                  <a:schemeClr val="dk1"/>
                </a:solidFill>
                <a:sym typeface="+mn-ea"/>
              </a:rPr>
              <a:t>硫酸镁钠钾口服用浓溶液肠道准备效果非劣于高容量聚乙二醇（</a:t>
            </a:r>
            <a:r>
              <a:rPr lang="en-US" altLang="zh-CN" sz="1200" dirty="0">
                <a:solidFill>
                  <a:schemeClr val="dk1"/>
                </a:solidFill>
                <a:sym typeface="+mn-ea"/>
              </a:rPr>
              <a:t>PEG</a:t>
            </a:r>
            <a:r>
              <a:rPr lang="zh-CN" altLang="en-US" sz="1200" dirty="0">
                <a:solidFill>
                  <a:schemeClr val="dk1"/>
                </a:solidFill>
                <a:sym typeface="+mn-ea"/>
              </a:rPr>
              <a:t>）或</a:t>
            </a:r>
            <a:r>
              <a:rPr lang="en-US" altLang="zh-CN" sz="1200" dirty="0">
                <a:solidFill>
                  <a:schemeClr val="dk1"/>
                </a:solidFill>
                <a:sym typeface="+mn-ea"/>
              </a:rPr>
              <a:t>2L </a:t>
            </a:r>
            <a:r>
              <a:rPr lang="zh-CN" altLang="en-US" sz="1200" dirty="0">
                <a:solidFill>
                  <a:schemeClr val="dk1"/>
                </a:solidFill>
                <a:sym typeface="+mn-ea"/>
              </a:rPr>
              <a:t>聚乙二醇</a:t>
            </a:r>
            <a:r>
              <a:rPr lang="en-US" altLang="zh-CN" sz="1200" dirty="0">
                <a:solidFill>
                  <a:schemeClr val="dk1"/>
                </a:solidFill>
                <a:sym typeface="+mn-ea"/>
              </a:rPr>
              <a:t>+</a:t>
            </a:r>
            <a:r>
              <a:rPr lang="zh-CN" altLang="en-US" sz="1200" dirty="0">
                <a:solidFill>
                  <a:schemeClr val="dk1"/>
                </a:solidFill>
                <a:sym typeface="+mn-ea"/>
              </a:rPr>
              <a:t>抗坏血酸，优于枸橼酸镁匹可硫酸钠；老年患者再次进行肠镜检查时，采用硫酸镁钠钾口服用浓溶液分次剂量方案的意愿高于</a:t>
            </a:r>
            <a:r>
              <a:rPr lang="en-US" altLang="zh-CN" sz="1200" dirty="0">
                <a:solidFill>
                  <a:schemeClr val="dk1"/>
                </a:solidFill>
                <a:sym typeface="+mn-ea"/>
              </a:rPr>
              <a:t>4L </a:t>
            </a:r>
            <a:r>
              <a:rPr lang="zh-CN" altLang="en-US" sz="1200" dirty="0">
                <a:solidFill>
                  <a:schemeClr val="dk1"/>
                </a:solidFill>
                <a:sym typeface="+mn-ea"/>
              </a:rPr>
              <a:t>聚乙二醇及</a:t>
            </a:r>
            <a:r>
              <a:rPr lang="en-US" altLang="zh-CN" sz="1200" dirty="0">
                <a:solidFill>
                  <a:schemeClr val="dk1"/>
                </a:solidFill>
                <a:sym typeface="+mn-ea"/>
              </a:rPr>
              <a:t>2L </a:t>
            </a:r>
            <a:r>
              <a:rPr lang="zh-CN" altLang="en-US" sz="1200" dirty="0">
                <a:solidFill>
                  <a:schemeClr val="dk1"/>
                </a:solidFill>
                <a:sym typeface="+mn-ea"/>
              </a:rPr>
              <a:t>聚乙二醇</a:t>
            </a:r>
            <a:r>
              <a:rPr lang="en-US" altLang="zh-CN" sz="1200" dirty="0">
                <a:solidFill>
                  <a:schemeClr val="dk1"/>
                </a:solidFill>
                <a:sym typeface="+mn-ea"/>
              </a:rPr>
              <a:t>+</a:t>
            </a:r>
            <a:r>
              <a:rPr lang="zh-CN" altLang="en-US" sz="1200" dirty="0">
                <a:solidFill>
                  <a:schemeClr val="dk1"/>
                </a:solidFill>
                <a:sym typeface="+mn-ea"/>
              </a:rPr>
              <a:t>抗坏血酸</a:t>
            </a:r>
            <a:r>
              <a:rPr lang="en-US" altLang="zh-CN" sz="1200" baseline="30000" dirty="0">
                <a:solidFill>
                  <a:schemeClr val="dk1"/>
                </a:solidFill>
                <a:sym typeface="+mn-ea"/>
              </a:rPr>
              <a:t>[9]</a:t>
            </a:r>
          </a:p>
          <a:p>
            <a:pPr>
              <a:lnSpc>
                <a:spcPct val="200000"/>
              </a:lnSpc>
            </a:pPr>
            <a:r>
              <a:rPr lang="en-US" altLang="zh-CN" sz="1200" b="1" dirty="0">
                <a:solidFill>
                  <a:srgbClr val="3959B9"/>
                </a:solidFill>
                <a:sym typeface="+mn-ea"/>
              </a:rPr>
              <a:t>2</a:t>
            </a:r>
            <a:r>
              <a:rPr lang="zh-CN" altLang="en-US" sz="1200" b="1" dirty="0">
                <a:solidFill>
                  <a:srgbClr val="3959B9"/>
                </a:solidFill>
                <a:sym typeface="+mn-ea"/>
              </a:rPr>
              <a:t>、</a:t>
            </a:r>
            <a:r>
              <a:rPr lang="en-US" altLang="zh-CN" sz="1200" b="1" dirty="0">
                <a:solidFill>
                  <a:srgbClr val="3959B9"/>
                </a:solidFill>
                <a:sym typeface="+mn-ea"/>
              </a:rPr>
              <a:t>《</a:t>
            </a:r>
            <a:r>
              <a:rPr lang="zh-CN" altLang="en-US" sz="1200" b="1" dirty="0">
                <a:solidFill>
                  <a:srgbClr val="3959B9"/>
                </a:solidFill>
                <a:sym typeface="+mn-ea"/>
              </a:rPr>
              <a:t>美国胃肠内镜协会（</a:t>
            </a:r>
            <a:r>
              <a:rPr lang="en-US" altLang="zh-CN" sz="1200" b="1" dirty="0">
                <a:solidFill>
                  <a:srgbClr val="3959B9"/>
                </a:solidFill>
                <a:sym typeface="+mn-ea"/>
              </a:rPr>
              <a:t>ASGE)</a:t>
            </a:r>
            <a:r>
              <a:rPr lang="zh-CN" altLang="en-US" sz="1200" b="1" dirty="0">
                <a:solidFill>
                  <a:srgbClr val="3959B9"/>
                </a:solidFill>
                <a:sym typeface="+mn-ea"/>
              </a:rPr>
              <a:t>：结肠镜检查前肠道准备指南，</a:t>
            </a:r>
            <a:r>
              <a:rPr lang="en-US" altLang="zh-CN" sz="1200" b="1" dirty="0">
                <a:solidFill>
                  <a:srgbClr val="3959B9"/>
                </a:solidFill>
                <a:sym typeface="+mn-ea"/>
              </a:rPr>
              <a:t>2015》</a:t>
            </a:r>
            <a:r>
              <a:rPr lang="zh-CN" altLang="en-US" sz="1200" b="1" dirty="0">
                <a:solidFill>
                  <a:srgbClr val="3959B9"/>
                </a:solidFill>
                <a:sym typeface="+mn-ea"/>
              </a:rPr>
              <a:t>推荐</a:t>
            </a:r>
          </a:p>
          <a:p>
            <a:pPr>
              <a:lnSpc>
                <a:spcPct val="200000"/>
              </a:lnSpc>
            </a:pPr>
            <a:r>
              <a:rPr lang="zh-CN" altLang="en-US" sz="1200" dirty="0">
                <a:solidFill>
                  <a:schemeClr val="dk1"/>
                </a:solidFill>
                <a:sym typeface="+mn-ea"/>
              </a:rPr>
              <a:t>硫酸镁钠钾口服用浓溶液与</a:t>
            </a:r>
            <a:r>
              <a:rPr lang="en-US" altLang="zh-CN" sz="1200" dirty="0">
                <a:solidFill>
                  <a:schemeClr val="dk1"/>
                </a:solidFill>
                <a:sym typeface="+mn-ea"/>
              </a:rPr>
              <a:t>4L SF-PEG-ELS(</a:t>
            </a:r>
            <a:r>
              <a:rPr lang="zh-CN" altLang="en-US" sz="1200" dirty="0">
                <a:solidFill>
                  <a:schemeClr val="dk1"/>
                </a:solidFill>
                <a:sym typeface="+mn-ea"/>
              </a:rPr>
              <a:t>不含硫酸盐的聚乙二醇电解质</a:t>
            </a:r>
            <a:r>
              <a:rPr lang="en-US" altLang="zh-CN" sz="1200" dirty="0">
                <a:solidFill>
                  <a:schemeClr val="dk1"/>
                </a:solidFill>
                <a:sym typeface="+mn-ea"/>
              </a:rPr>
              <a:t>)</a:t>
            </a:r>
            <a:r>
              <a:rPr lang="zh-CN" altLang="en-US" sz="1200" dirty="0">
                <a:solidFill>
                  <a:schemeClr val="dk1"/>
                </a:solidFill>
                <a:sym typeface="+mn-ea"/>
              </a:rPr>
              <a:t>相比，患者腹胀更少，肠道准备成功率更高（</a:t>
            </a:r>
            <a:r>
              <a:rPr lang="en-US" altLang="zh-CN" sz="1200" dirty="0">
                <a:solidFill>
                  <a:schemeClr val="dk1"/>
                </a:solidFill>
                <a:sym typeface="+mn-ea"/>
              </a:rPr>
              <a:t>71.4% VS 34.3%</a:t>
            </a:r>
            <a:r>
              <a:rPr lang="zh-CN" altLang="en-US" sz="1200" dirty="0">
                <a:solidFill>
                  <a:schemeClr val="dk1"/>
                </a:solidFill>
                <a:sym typeface="+mn-ea"/>
              </a:rPr>
              <a:t>）；肠道准备成功率优于匹可硫酸钠</a:t>
            </a:r>
            <a:r>
              <a:rPr lang="en-US" altLang="zh-CN" sz="1200" dirty="0">
                <a:solidFill>
                  <a:schemeClr val="dk1"/>
                </a:solidFill>
                <a:sym typeface="+mn-ea"/>
              </a:rPr>
              <a:t>+</a:t>
            </a:r>
            <a:r>
              <a:rPr lang="zh-CN" altLang="en-US" sz="1200" dirty="0">
                <a:solidFill>
                  <a:schemeClr val="dk1"/>
                </a:solidFill>
                <a:sym typeface="+mn-ea"/>
              </a:rPr>
              <a:t>枸橼酸镁（</a:t>
            </a:r>
            <a:r>
              <a:rPr lang="en-US" altLang="zh-CN" sz="1200" dirty="0">
                <a:solidFill>
                  <a:schemeClr val="dk1"/>
                </a:solidFill>
                <a:sym typeface="+mn-ea"/>
              </a:rPr>
              <a:t>94.7% VS 85.7%</a:t>
            </a:r>
            <a:r>
              <a:rPr lang="zh-CN" altLang="en-US" sz="1200" dirty="0">
                <a:solidFill>
                  <a:schemeClr val="dk1"/>
                </a:solidFill>
                <a:sym typeface="+mn-ea"/>
              </a:rPr>
              <a:t>）</a:t>
            </a:r>
            <a:r>
              <a:rPr lang="en-US" altLang="zh-CN" sz="1200" baseline="30000" dirty="0">
                <a:solidFill>
                  <a:schemeClr val="dk1"/>
                </a:solidFill>
                <a:sym typeface="+mn-ea"/>
              </a:rPr>
              <a:t>[10]</a:t>
            </a:r>
          </a:p>
          <a:p>
            <a:pPr>
              <a:lnSpc>
                <a:spcPct val="200000"/>
              </a:lnSpc>
            </a:pPr>
            <a:r>
              <a:rPr lang="en-US" altLang="zh-CN" sz="1200" b="1" dirty="0">
                <a:solidFill>
                  <a:srgbClr val="3959B9"/>
                </a:solidFill>
                <a:sym typeface="+mn-ea"/>
              </a:rPr>
              <a:t>3</a:t>
            </a:r>
            <a:r>
              <a:rPr lang="zh-CN" altLang="en-US" sz="1200" b="1" dirty="0">
                <a:solidFill>
                  <a:srgbClr val="3959B9"/>
                </a:solidFill>
                <a:sym typeface="+mn-ea"/>
              </a:rPr>
              <a:t>、美国结直肠癌多学会工作组，</a:t>
            </a:r>
            <a:r>
              <a:rPr lang="en-US" altLang="zh-CN" sz="1200" b="1" dirty="0">
                <a:solidFill>
                  <a:srgbClr val="3959B9"/>
                </a:solidFill>
                <a:sym typeface="+mn-ea"/>
              </a:rPr>
              <a:t>《2014</a:t>
            </a:r>
            <a:r>
              <a:rPr lang="zh-CN" altLang="en-US" sz="1200" b="1" dirty="0">
                <a:solidFill>
                  <a:srgbClr val="3959B9"/>
                </a:solidFill>
                <a:sym typeface="+mn-ea"/>
              </a:rPr>
              <a:t>年</a:t>
            </a:r>
            <a:r>
              <a:rPr lang="en-US" altLang="zh-CN" sz="1200" b="1" dirty="0">
                <a:solidFill>
                  <a:srgbClr val="3959B9"/>
                </a:solidFill>
                <a:sym typeface="+mn-ea"/>
              </a:rPr>
              <a:t> USMSTF</a:t>
            </a:r>
            <a:r>
              <a:rPr lang="zh-CN" altLang="en-US" sz="1200" b="1" dirty="0">
                <a:solidFill>
                  <a:srgbClr val="3959B9"/>
                </a:solidFill>
                <a:sym typeface="+mn-ea"/>
              </a:rPr>
              <a:t>推荐建议：优化结肠镜检查肠道清洁的充分性</a:t>
            </a:r>
            <a:r>
              <a:rPr lang="en-US" altLang="zh-CN" sz="1200" b="1" dirty="0">
                <a:solidFill>
                  <a:srgbClr val="3959B9"/>
                </a:solidFill>
                <a:sym typeface="+mn-ea"/>
              </a:rPr>
              <a:t>》</a:t>
            </a:r>
            <a:r>
              <a:rPr lang="zh-CN" altLang="en-US" sz="1200" b="1" dirty="0">
                <a:solidFill>
                  <a:srgbClr val="3959B9"/>
                </a:solidFill>
                <a:sym typeface="+mn-ea"/>
              </a:rPr>
              <a:t>推荐：</a:t>
            </a:r>
          </a:p>
          <a:p>
            <a:pPr>
              <a:lnSpc>
                <a:spcPct val="200000"/>
              </a:lnSpc>
            </a:pPr>
            <a:r>
              <a:rPr lang="zh-CN" altLang="en-US" sz="1200" dirty="0">
                <a:solidFill>
                  <a:schemeClr val="dk1"/>
                </a:solidFill>
                <a:sym typeface="+mn-ea"/>
              </a:rPr>
              <a:t>硫酸镁钠钾口服用浓溶液与</a:t>
            </a:r>
            <a:r>
              <a:rPr lang="en-US" altLang="zh-CN" sz="1200" dirty="0">
                <a:solidFill>
                  <a:schemeClr val="dk1"/>
                </a:solidFill>
                <a:sym typeface="+mn-ea"/>
              </a:rPr>
              <a:t>4 L PEG-ELS</a:t>
            </a:r>
            <a:r>
              <a:rPr lang="zh-CN" altLang="en-US" sz="1200" dirty="0">
                <a:solidFill>
                  <a:schemeClr val="dk1"/>
                </a:solidFill>
                <a:sym typeface="+mn-ea"/>
              </a:rPr>
              <a:t>（聚乙二醇电解质）相比，肠道准备成功率更高（</a:t>
            </a:r>
            <a:r>
              <a:rPr lang="en-US" altLang="zh-CN" sz="1200" dirty="0">
                <a:solidFill>
                  <a:schemeClr val="dk1"/>
                </a:solidFill>
                <a:sym typeface="+mn-ea"/>
              </a:rPr>
              <a:t>98.4% VS 89.6%</a:t>
            </a:r>
            <a:r>
              <a:rPr lang="zh-CN" altLang="en-US" sz="1200" dirty="0">
                <a:solidFill>
                  <a:schemeClr val="dk1"/>
                </a:solidFill>
                <a:sym typeface="+mn-ea"/>
              </a:rPr>
              <a:t>；</a:t>
            </a:r>
            <a:r>
              <a:rPr lang="en-US" altLang="zh-CN" sz="1200" dirty="0">
                <a:solidFill>
                  <a:schemeClr val="dk1"/>
                </a:solidFill>
                <a:sym typeface="+mn-ea"/>
              </a:rPr>
              <a:t>P &lt;0.04</a:t>
            </a:r>
            <a:r>
              <a:rPr lang="zh-CN" altLang="en-US" sz="1200" dirty="0">
                <a:solidFill>
                  <a:schemeClr val="dk1"/>
                </a:solidFill>
                <a:sym typeface="+mn-ea"/>
              </a:rPr>
              <a:t>）。硫酸镁钠钾口服用浓溶液与</a:t>
            </a:r>
            <a:r>
              <a:rPr lang="en-US" altLang="zh-CN" sz="1200" dirty="0">
                <a:solidFill>
                  <a:schemeClr val="dk1"/>
                </a:solidFill>
                <a:sym typeface="+mn-ea"/>
              </a:rPr>
              <a:t>2L PEG-ELS+</a:t>
            </a:r>
            <a:r>
              <a:rPr lang="zh-CN" altLang="en-US" sz="1200" dirty="0">
                <a:solidFill>
                  <a:schemeClr val="dk1"/>
                </a:solidFill>
                <a:sym typeface="+mn-ea"/>
              </a:rPr>
              <a:t>抗坏血酸相比，肠道清洁更有效</a:t>
            </a:r>
            <a:r>
              <a:rPr lang="en-US" altLang="zh-CN" sz="1200" baseline="30000" dirty="0">
                <a:solidFill>
                  <a:schemeClr val="dk1"/>
                </a:solidFill>
                <a:sym typeface="+mn-ea"/>
              </a:rPr>
              <a:t>[11]</a:t>
            </a:r>
          </a:p>
          <a:p>
            <a:pPr marL="0" marR="0" algn="just">
              <a:lnSpc>
                <a:spcPct val="200000"/>
              </a:lnSpc>
              <a:spcBef>
                <a:spcPts val="0"/>
              </a:spcBef>
              <a:spcAft>
                <a:spcPts val="0"/>
              </a:spcAft>
            </a:pPr>
            <a:r>
              <a:rPr lang="en-US" altLang="zh-CN" sz="1200" b="1" dirty="0">
                <a:solidFill>
                  <a:srgbClr val="3959B9"/>
                </a:solidFill>
                <a:latin typeface="微软雅黑" panose="020B0503020204020204" pitchFamily="34" charset="-122"/>
                <a:ea typeface="微软雅黑" panose="020B0503020204020204" pitchFamily="34" charset="-122"/>
                <a:sym typeface="+mn-ea"/>
              </a:rPr>
              <a:t>4</a:t>
            </a:r>
            <a:r>
              <a:rPr lang="zh-CN" altLang="en-US" sz="1200" b="1" dirty="0">
                <a:solidFill>
                  <a:srgbClr val="3959B9"/>
                </a:solidFill>
                <a:sym typeface="+mn-ea"/>
              </a:rPr>
              <a:t>、</a:t>
            </a:r>
            <a:r>
              <a:rPr lang="zh-CN" altLang="en-US" sz="1200" b="1" dirty="0">
                <a:solidFill>
                  <a:srgbClr val="3959B9"/>
                </a:solidFill>
              </a:rPr>
              <a:t>中国医师协会内镜医师分会、中国抗癌协会肿瘤内镜学专业委员会：</a:t>
            </a:r>
            <a:r>
              <a:rPr lang="en-US" altLang="zh-CN" sz="1200" b="1" dirty="0">
                <a:solidFill>
                  <a:srgbClr val="3959B9"/>
                </a:solidFill>
              </a:rPr>
              <a:t>《</a:t>
            </a:r>
            <a:r>
              <a:rPr lang="zh-CN" altLang="en-US" sz="1200" b="1" dirty="0">
                <a:solidFill>
                  <a:srgbClr val="3959B9"/>
                </a:solidFill>
              </a:rPr>
              <a:t>中国消化内镜诊疗相关肠道准备指南，</a:t>
            </a:r>
            <a:r>
              <a:rPr lang="en-US" altLang="zh-CN" sz="1200" b="1" dirty="0">
                <a:solidFill>
                  <a:srgbClr val="3959B9"/>
                </a:solidFill>
              </a:rPr>
              <a:t>2019》</a:t>
            </a:r>
            <a:r>
              <a:rPr lang="zh-CN" altLang="en-US" sz="1200" b="1" dirty="0">
                <a:solidFill>
                  <a:srgbClr val="3959B9"/>
                </a:solidFill>
              </a:rPr>
              <a:t>推荐：</a:t>
            </a:r>
          </a:p>
          <a:p>
            <a:pPr marR="0">
              <a:lnSpc>
                <a:spcPct val="200000"/>
              </a:lnSpc>
              <a:spcBef>
                <a:spcPts val="0"/>
              </a:spcBef>
              <a:spcAft>
                <a:spcPts val="0"/>
              </a:spcAft>
            </a:pPr>
            <a:r>
              <a:rPr lang="zh-CN" altLang="en-US" sz="1200" dirty="0">
                <a:solidFill>
                  <a:schemeClr val="dk1"/>
                </a:solidFill>
              </a:rPr>
              <a:t>分次硫酸镁钠钾口服用浓溶液的方案较聚乙二醇方案在患者接受度及肠道准备效率方面对老年患者更有优势</a:t>
            </a:r>
            <a:r>
              <a:rPr lang="en-US" altLang="zh-CN" sz="1200" baseline="30000" dirty="0">
                <a:solidFill>
                  <a:schemeClr val="dk1"/>
                </a:solidFill>
              </a:rPr>
              <a:t>[12]</a:t>
            </a:r>
            <a:endParaRPr lang="zh-CN" altLang="en-US" sz="1200" baseline="30000" dirty="0">
              <a:solidFill>
                <a:schemeClr val="dk1"/>
              </a:solidFill>
            </a:endParaRPr>
          </a:p>
          <a:p>
            <a:pPr>
              <a:lnSpc>
                <a:spcPct val="200000"/>
              </a:lnSpc>
            </a:pPr>
            <a:endParaRPr lang="zh-CN" altLang="en-US" sz="1200" b="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文本框 4">
            <a:extLst>
              <a:ext uri="{FF2B5EF4-FFF2-40B4-BE49-F238E27FC236}">
                <a16:creationId xmlns:a16="http://schemas.microsoft.com/office/drawing/2014/main" id="{4E23DD5E-F116-F6C9-CA05-52D93E4FC39F}"/>
              </a:ext>
            </a:extLst>
          </p:cNvPr>
          <p:cNvSpPr txBox="1"/>
          <p:nvPr/>
        </p:nvSpPr>
        <p:spPr>
          <a:xfrm>
            <a:off x="155340" y="6212092"/>
            <a:ext cx="11341260" cy="825675"/>
          </a:xfrm>
          <a:prstGeom prst="rect">
            <a:avLst/>
          </a:prstGeom>
          <a:noFill/>
        </p:spPr>
        <p:txBody>
          <a:bodyPr wrap="square" lIns="0" tIns="0" rIns="0" bIns="0" rtlCol="0">
            <a:spAutoFit/>
          </a:bodyPr>
          <a:lstStyle/>
          <a:p>
            <a:pPr algn="just">
              <a:lnSpc>
                <a:spcPct val="120000"/>
              </a:lnSpc>
            </a:pPr>
            <a:r>
              <a:rPr lang="en-US" altLang="zh-CN" sz="800" dirty="0"/>
              <a:t>[9]Hassan C . Bowel preparation for colonoscopy: European Society of Gastrointestinal Endoscopy (ESGE) Guideline[J]. Endoscopy, 2013, 45(2).</a:t>
            </a:r>
          </a:p>
          <a:p>
            <a:pPr algn="just">
              <a:lnSpc>
                <a:spcPct val="120000"/>
              </a:lnSpc>
            </a:pPr>
            <a:r>
              <a:rPr lang="en-US" altLang="zh-CN" sz="800" dirty="0"/>
              <a:t>[10] Saltzman J R ,  Cash B D ,  Pasha S F , et al. Bowel preparation before colonoscopy[J]. Gastrointestinal Endoscopy, 2015, 81(4):781-794.</a:t>
            </a:r>
          </a:p>
          <a:p>
            <a:pPr algn="just">
              <a:lnSpc>
                <a:spcPct val="120000"/>
              </a:lnSpc>
            </a:pPr>
            <a:r>
              <a:rPr lang="en-US" altLang="zh-CN" sz="800" dirty="0"/>
              <a:t>[11] Johnson D A ,  </a:t>
            </a:r>
            <a:r>
              <a:rPr lang="en-US" altLang="zh-CN" sz="800" dirty="0" err="1"/>
              <a:t>Barkun</a:t>
            </a:r>
            <a:r>
              <a:rPr lang="en-US" altLang="zh-CN" sz="800" dirty="0"/>
              <a:t> A N ,  Cohen L B , et al. Optimizing Adequacy of Bowel Cleansing for Colonoscopy: Recommendations From the US Multi-Society Task Force on Colorectal Cancer[J]. Gastroenterology, 2014.</a:t>
            </a:r>
          </a:p>
          <a:p>
            <a:pPr algn="just">
              <a:lnSpc>
                <a:spcPct val="120000"/>
              </a:lnSpc>
            </a:pPr>
            <a:r>
              <a:rPr lang="en-US" altLang="zh-CN" sz="800" dirty="0"/>
              <a:t>[12]</a:t>
            </a:r>
            <a:r>
              <a:rPr lang="zh-CN" altLang="en-US" sz="800" dirty="0"/>
              <a:t> 无</a:t>
            </a:r>
            <a:r>
              <a:rPr lang="en-US" altLang="zh-CN" sz="800" dirty="0"/>
              <a:t>, </a:t>
            </a:r>
            <a:r>
              <a:rPr lang="zh-CN" altLang="en-US" sz="800" dirty="0"/>
              <a:t>柏愚</a:t>
            </a:r>
            <a:r>
              <a:rPr lang="en-US" altLang="zh-CN" sz="800" dirty="0"/>
              <a:t>, </a:t>
            </a:r>
            <a:r>
              <a:rPr lang="zh-CN" altLang="en-US" sz="800" dirty="0"/>
              <a:t>潘鹏</a:t>
            </a:r>
            <a:r>
              <a:rPr lang="en-US" altLang="zh-CN" sz="800" dirty="0"/>
              <a:t>,</a:t>
            </a:r>
            <a:r>
              <a:rPr lang="zh-CN" altLang="en-US" sz="800" dirty="0"/>
              <a:t>等</a:t>
            </a:r>
            <a:r>
              <a:rPr lang="en-US" altLang="zh-CN" sz="800" dirty="0"/>
              <a:t>. </a:t>
            </a:r>
            <a:r>
              <a:rPr lang="zh-CN" altLang="en-US" sz="800" dirty="0"/>
              <a:t>中国消化内镜诊疗相关肠道准备指南</a:t>
            </a:r>
            <a:r>
              <a:rPr lang="en-US" altLang="zh-CN" sz="800" dirty="0"/>
              <a:t>(2019,</a:t>
            </a:r>
            <a:r>
              <a:rPr lang="zh-CN" altLang="en-US" sz="800" dirty="0"/>
              <a:t>上海</a:t>
            </a:r>
            <a:r>
              <a:rPr lang="en-US" altLang="zh-CN" sz="800" dirty="0"/>
              <a:t>)[J]. </a:t>
            </a:r>
            <a:r>
              <a:rPr lang="zh-CN" altLang="en-US" sz="800" dirty="0"/>
              <a:t>中华医学杂志</a:t>
            </a:r>
            <a:r>
              <a:rPr lang="en-US" altLang="zh-CN" sz="800" dirty="0"/>
              <a:t>, 99(26):12.</a:t>
            </a:r>
          </a:p>
          <a:p>
            <a:pPr algn="just">
              <a:lnSpc>
                <a:spcPct val="120000"/>
              </a:lnSpc>
            </a:pPr>
            <a:endParaRPr lang="zh-CN" altLang="en-US" sz="1400" dirty="0"/>
          </a:p>
        </p:txBody>
      </p:sp>
    </p:spTree>
    <p:extLst>
      <p:ext uri="{BB962C8B-B14F-4D97-AF65-F5344CB8AC3E}">
        <p14:creationId xmlns:p14="http://schemas.microsoft.com/office/powerpoint/2010/main" val="850798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ED7B43E0-7BA5-475B-8225-74B10D24FDF8}"/>
              </a:ext>
            </a:extLst>
          </p:cNvPr>
          <p:cNvSpPr>
            <a:spLocks noGrp="1"/>
          </p:cNvSpPr>
          <p:nvPr>
            <p:ph type="body" sz="quarter" idx="10"/>
          </p:nvPr>
        </p:nvSpPr>
        <p:spPr/>
        <p:txBody>
          <a:bodyPr/>
          <a:lstStyle/>
          <a:p>
            <a:r>
              <a:rPr lang="en-US" altLang="zh-CN" dirty="0"/>
              <a:t>04</a:t>
            </a:r>
            <a:endParaRPr lang="zh-CN" altLang="en-US" dirty="0"/>
          </a:p>
        </p:txBody>
      </p:sp>
      <p:sp>
        <p:nvSpPr>
          <p:cNvPr id="3" name="文本占位符 2">
            <a:extLst>
              <a:ext uri="{FF2B5EF4-FFF2-40B4-BE49-F238E27FC236}">
                <a16:creationId xmlns:a16="http://schemas.microsoft.com/office/drawing/2014/main" id="{ED8A775C-388E-4349-8903-FDCDF9ECECFC}"/>
              </a:ext>
            </a:extLst>
          </p:cNvPr>
          <p:cNvSpPr>
            <a:spLocks noGrp="1"/>
          </p:cNvSpPr>
          <p:nvPr>
            <p:ph type="body" sz="quarter" idx="11"/>
          </p:nvPr>
        </p:nvSpPr>
        <p:spPr/>
        <p:txBody>
          <a:bodyPr/>
          <a:lstStyle/>
          <a:p>
            <a:r>
              <a:rPr lang="zh-CN" altLang="en-US"/>
              <a:t>创新性</a:t>
            </a:r>
          </a:p>
        </p:txBody>
      </p:sp>
      <p:sp>
        <p:nvSpPr>
          <p:cNvPr id="4" name="文本占位符 3">
            <a:extLst>
              <a:ext uri="{FF2B5EF4-FFF2-40B4-BE49-F238E27FC236}">
                <a16:creationId xmlns:a16="http://schemas.microsoft.com/office/drawing/2014/main" id="{97656BF5-7C46-4122-A072-9BFBB39DB7B9}"/>
              </a:ext>
            </a:extLst>
          </p:cNvPr>
          <p:cNvSpPr>
            <a:spLocks noGrp="1"/>
          </p:cNvSpPr>
          <p:nvPr>
            <p:ph type="body" sz="quarter" idx="12"/>
          </p:nvPr>
        </p:nvSpPr>
        <p:spPr/>
        <p:txBody>
          <a:bodyPr/>
          <a:lstStyle/>
          <a:p>
            <a:r>
              <a:rPr lang="en-US" altLang="zh-CN"/>
              <a:t>Innovativeness</a:t>
            </a:r>
          </a:p>
        </p:txBody>
      </p:sp>
      <p:sp>
        <p:nvSpPr>
          <p:cNvPr id="11" name="文本框 10">
            <a:extLst>
              <a:ext uri="{FF2B5EF4-FFF2-40B4-BE49-F238E27FC236}">
                <a16:creationId xmlns:a16="http://schemas.microsoft.com/office/drawing/2014/main" id="{A37A0BD4-FBA8-739D-D9D0-FA234C32CCDA}"/>
              </a:ext>
            </a:extLst>
          </p:cNvPr>
          <p:cNvSpPr txBox="1"/>
          <p:nvPr/>
        </p:nvSpPr>
        <p:spPr>
          <a:xfrm>
            <a:off x="2855640" y="1277771"/>
            <a:ext cx="9336360" cy="4578176"/>
          </a:xfrm>
          <a:prstGeom prst="rect">
            <a:avLst/>
          </a:prstGeom>
          <a:noFill/>
        </p:spPr>
        <p:txBody>
          <a:bodyPr wrap="square" rtlCol="0">
            <a:spAutoFit/>
          </a:bodyPr>
          <a:lstStyle/>
          <a:p>
            <a:pPr>
              <a:lnSpc>
                <a:spcPct val="150000"/>
              </a:lnSpc>
            </a:pPr>
            <a:r>
              <a:rPr lang="zh-CN" altLang="en-US" sz="1400" b="1" dirty="0"/>
              <a:t>创新点：</a:t>
            </a:r>
            <a:endParaRPr lang="en-US" altLang="zh-CN" sz="1400" b="1" dirty="0"/>
          </a:p>
          <a:p>
            <a:pPr marL="285750" indent="-285750">
              <a:lnSpc>
                <a:spcPct val="150000"/>
              </a:lnSpc>
              <a:buFont typeface="Arial" panose="020B0604020202020204" pitchFamily="34" charset="0"/>
              <a:buChar char="•"/>
            </a:pPr>
            <a:r>
              <a:rPr lang="zh-CN" altLang="en-US" sz="1400" dirty="0"/>
              <a:t>本品中渗透离子为难被吸收的硫酸盐，含量是其他含硫酸盐清肠剂的</a:t>
            </a:r>
            <a:r>
              <a:rPr lang="en-US" altLang="zh-CN" sz="1400" dirty="0"/>
              <a:t>2</a:t>
            </a:r>
            <a:r>
              <a:rPr lang="zh-CN" altLang="en-US" sz="1400" dirty="0"/>
              <a:t>倍</a:t>
            </a:r>
            <a:r>
              <a:rPr lang="en-US" altLang="zh-CN" sz="1400" baseline="30000" dirty="0"/>
              <a:t>[13 ]</a:t>
            </a:r>
            <a:r>
              <a:rPr lang="zh-CN" altLang="en-US" sz="1400" dirty="0"/>
              <a:t>，当大量的水摄入时，能产生丰富的水样腹泻，从而为结肠镜检查提供了清晰的视野，</a:t>
            </a:r>
            <a:r>
              <a:rPr lang="zh-CN" altLang="en-US" sz="1400" b="1" dirty="0">
                <a:solidFill>
                  <a:srgbClr val="3959B9"/>
                </a:solidFill>
              </a:rPr>
              <a:t>具有快速</a:t>
            </a:r>
            <a:r>
              <a:rPr lang="en-US" altLang="zh-CN" sz="1400" b="1" dirty="0">
                <a:solidFill>
                  <a:srgbClr val="3959B9"/>
                </a:solidFill>
              </a:rPr>
              <a:t>(</a:t>
            </a:r>
            <a:r>
              <a:rPr lang="zh-CN" altLang="en-US" sz="1400" b="1" dirty="0">
                <a:solidFill>
                  <a:srgbClr val="3959B9"/>
                </a:solidFill>
              </a:rPr>
              <a:t>平均</a:t>
            </a:r>
            <a:r>
              <a:rPr lang="en-US" altLang="zh-CN" sz="1400" b="1" dirty="0">
                <a:solidFill>
                  <a:srgbClr val="3959B9"/>
                </a:solidFill>
              </a:rPr>
              <a:t>71min</a:t>
            </a:r>
            <a:r>
              <a:rPr lang="zh-CN" altLang="en-US" sz="1400" b="1" dirty="0">
                <a:solidFill>
                  <a:srgbClr val="3959B9"/>
                </a:solidFill>
              </a:rPr>
              <a:t>清肠）、彻底（肠道准备成功率高达</a:t>
            </a:r>
            <a:r>
              <a:rPr lang="en-US" altLang="zh-CN" sz="1400" b="1" dirty="0">
                <a:solidFill>
                  <a:srgbClr val="3959B9"/>
                </a:solidFill>
              </a:rPr>
              <a:t>97%</a:t>
            </a:r>
            <a:r>
              <a:rPr lang="zh-CN" altLang="en-US" sz="1400" b="1" dirty="0">
                <a:solidFill>
                  <a:srgbClr val="3959B9"/>
                </a:solidFill>
              </a:rPr>
              <a:t>）</a:t>
            </a:r>
            <a:r>
              <a:rPr lang="en-US" altLang="zh-CN" sz="1400" b="1" baseline="30000" dirty="0">
                <a:solidFill>
                  <a:srgbClr val="3959B9"/>
                </a:solidFill>
              </a:rPr>
              <a:t>[7]</a:t>
            </a:r>
            <a:r>
              <a:rPr lang="zh-CN" altLang="en-US" sz="1400" b="1" dirty="0">
                <a:solidFill>
                  <a:srgbClr val="3959B9"/>
                </a:solidFill>
              </a:rPr>
              <a:t>、简便（自带量杯）等特点；</a:t>
            </a:r>
          </a:p>
          <a:p>
            <a:pPr marL="285750" indent="-285750">
              <a:lnSpc>
                <a:spcPct val="150000"/>
              </a:lnSpc>
              <a:buFont typeface="Arial" panose="020B0604020202020204" pitchFamily="34" charset="0"/>
              <a:buChar char="•"/>
            </a:pPr>
            <a:r>
              <a:rPr lang="zh-CN" altLang="en-US" sz="1400" dirty="0"/>
              <a:t>对比含氯离子的清肠剂，硫酸根离子可避免钠离子因氯离子的吸收而主动吸收，</a:t>
            </a:r>
            <a:r>
              <a:rPr lang="zh-CN" altLang="en-US" sz="1400" b="1" dirty="0">
                <a:solidFill>
                  <a:srgbClr val="3959B9"/>
                </a:solidFill>
              </a:rPr>
              <a:t>不会导致电解质紊乱</a:t>
            </a:r>
            <a:r>
              <a:rPr lang="en-US" altLang="zh-CN" sz="1400" b="1" baseline="30000" dirty="0">
                <a:solidFill>
                  <a:srgbClr val="3959B9"/>
                </a:solidFill>
              </a:rPr>
              <a:t>[14 ]</a:t>
            </a:r>
            <a:r>
              <a:rPr lang="zh-CN" altLang="en-US" sz="1400" dirty="0"/>
              <a:t>；对比含磷酸根的清肠剂，</a:t>
            </a:r>
            <a:r>
              <a:rPr lang="zh-CN" altLang="en-US" sz="1400" b="1" dirty="0">
                <a:solidFill>
                  <a:srgbClr val="3959B9"/>
                </a:solidFill>
              </a:rPr>
              <a:t>不会引起急性磷酸盐肾病</a:t>
            </a:r>
            <a:r>
              <a:rPr lang="en-US" altLang="zh-CN" sz="1400" b="1" baseline="30000" dirty="0">
                <a:solidFill>
                  <a:srgbClr val="3959B9"/>
                </a:solidFill>
              </a:rPr>
              <a:t>[13 ]</a:t>
            </a:r>
            <a:r>
              <a:rPr lang="zh-CN" altLang="en-US" sz="1400" dirty="0"/>
              <a:t>，可减少因不良反应导致清肠失败的情况，提高肠道准备成功率，提高病变检出率</a:t>
            </a:r>
            <a:endParaRPr lang="en-US" altLang="zh-CN" sz="1400" dirty="0"/>
          </a:p>
          <a:p>
            <a:pPr>
              <a:lnSpc>
                <a:spcPct val="150000"/>
              </a:lnSpc>
            </a:pPr>
            <a:r>
              <a:rPr lang="zh-CN" altLang="en-US" sz="1400" b="1" dirty="0"/>
              <a:t>创新优势：</a:t>
            </a:r>
            <a:endParaRPr lang="en-US" altLang="zh-CN" sz="1400" b="1" dirty="0"/>
          </a:p>
          <a:p>
            <a:pPr marL="285750" indent="-285750">
              <a:lnSpc>
                <a:spcPct val="150000"/>
              </a:lnSpc>
              <a:buFont typeface="Arial" panose="020B0604020202020204" pitchFamily="34" charset="0"/>
              <a:buChar char="•"/>
            </a:pPr>
            <a:r>
              <a:rPr lang="zh-CN" altLang="en-US" sz="1400" dirty="0"/>
              <a:t>两次药品服用仅</a:t>
            </a:r>
            <a:r>
              <a:rPr lang="en-US" altLang="zh-CN" sz="1400" dirty="0"/>
              <a:t>1L,</a:t>
            </a:r>
            <a:r>
              <a:rPr lang="zh-CN" altLang="en-US" sz="1400" dirty="0"/>
              <a:t>低于复方聚乙二醇电解质散</a:t>
            </a:r>
            <a:r>
              <a:rPr lang="en-US" altLang="zh-CN" sz="1400" dirty="0"/>
              <a:t>2-3L,</a:t>
            </a:r>
            <a:r>
              <a:rPr lang="zh-CN" altLang="en-US" sz="1400" dirty="0"/>
              <a:t>其余饮用液体具有多重选择（水、茶、咖啡、饮料等），患者饮水时间充裕（</a:t>
            </a:r>
            <a:r>
              <a:rPr lang="en-US" altLang="zh-CN" sz="1400" dirty="0"/>
              <a:t>2h/L)</a:t>
            </a:r>
            <a:r>
              <a:rPr lang="zh-CN" altLang="en-US" sz="1400" dirty="0"/>
              <a:t>，避免患者因服药速度过快导致呕吐，显著提高患者依从性及舒适度；减少未达到服药要求导致肠道准备不充分而需重复检查的情况，降低患者医疗成本；</a:t>
            </a:r>
          </a:p>
          <a:p>
            <a:pPr marL="285750" indent="-285750">
              <a:lnSpc>
                <a:spcPct val="150000"/>
              </a:lnSpc>
              <a:buFont typeface="Arial" panose="020B0604020202020204" pitchFamily="34" charset="0"/>
              <a:buChar char="•"/>
            </a:pPr>
            <a:r>
              <a:rPr lang="zh-CN" altLang="en-US" sz="1400" dirty="0"/>
              <a:t>唯一包装盒内配有量杯的肠道清洁药品，精确刻度、方便配制及饮用，显著提高服药的便捷性；</a:t>
            </a:r>
          </a:p>
          <a:p>
            <a:pPr marL="285750" indent="-285750">
              <a:lnSpc>
                <a:spcPct val="150000"/>
              </a:lnSpc>
              <a:buFont typeface="Arial" panose="020B0604020202020204" pitchFamily="34" charset="0"/>
              <a:buChar char="•"/>
            </a:pPr>
            <a:r>
              <a:rPr lang="zh-CN" altLang="en-US" sz="1400" dirty="0"/>
              <a:t>本品右半结肠清洗评分更高，达</a:t>
            </a:r>
            <a:r>
              <a:rPr lang="en-US" altLang="zh-CN" sz="1400" dirty="0"/>
              <a:t>2.6</a:t>
            </a:r>
            <a:r>
              <a:rPr lang="zh-CN" altLang="en-US" sz="1400" dirty="0"/>
              <a:t>分，更适用于老年患者</a:t>
            </a:r>
            <a:r>
              <a:rPr lang="en-US" altLang="zh-CN" sz="1400" baseline="30000" dirty="0"/>
              <a:t>[15 ]</a:t>
            </a:r>
            <a:r>
              <a:rPr lang="zh-CN" altLang="en-US" sz="1400" dirty="0"/>
              <a:t>；</a:t>
            </a:r>
          </a:p>
          <a:p>
            <a:pPr>
              <a:lnSpc>
                <a:spcPct val="150000"/>
              </a:lnSpc>
            </a:pPr>
            <a:r>
              <a:rPr lang="zh-CN" altLang="en-US" sz="1400" dirty="0"/>
              <a:t>是否为自主知识产权的创新药：否</a:t>
            </a:r>
            <a:endParaRPr lang="en-US" altLang="zh-CN" sz="1400" dirty="0"/>
          </a:p>
        </p:txBody>
      </p:sp>
      <p:sp>
        <p:nvSpPr>
          <p:cNvPr id="6" name="文本框 5">
            <a:extLst>
              <a:ext uri="{FF2B5EF4-FFF2-40B4-BE49-F238E27FC236}">
                <a16:creationId xmlns:a16="http://schemas.microsoft.com/office/drawing/2014/main" id="{B767BC6B-8E8D-D622-895F-F9FE47F927EF}"/>
              </a:ext>
            </a:extLst>
          </p:cNvPr>
          <p:cNvSpPr txBox="1"/>
          <p:nvPr/>
        </p:nvSpPr>
        <p:spPr>
          <a:xfrm>
            <a:off x="119336" y="6273316"/>
            <a:ext cx="11485276" cy="794064"/>
          </a:xfrm>
          <a:prstGeom prst="rect">
            <a:avLst/>
          </a:prstGeom>
          <a:noFill/>
        </p:spPr>
        <p:txBody>
          <a:bodyPr wrap="square" lIns="0" tIns="0" rIns="0" bIns="0" rtlCol="0">
            <a:spAutoFit/>
          </a:bodyPr>
          <a:lstStyle/>
          <a:p>
            <a:pPr indent="0"/>
            <a:r>
              <a:rPr lang="en-US" altLang="zh-CN" sz="800" dirty="0">
                <a:latin typeface="Calibri" panose="020F0502020204030204" pitchFamily="34" charset="0"/>
                <a:ea typeface="+mj-ea"/>
                <a:cs typeface="Calibri" panose="020F0502020204030204" pitchFamily="34" charset="0"/>
              </a:rPr>
              <a:t>[7]Hiroyuki, </a:t>
            </a:r>
            <a:r>
              <a:rPr lang="en-US" altLang="zh-CN" sz="800" dirty="0" err="1">
                <a:latin typeface="Calibri" panose="020F0502020204030204" pitchFamily="34" charset="0"/>
                <a:ea typeface="+mj-ea"/>
                <a:cs typeface="Calibri" panose="020F0502020204030204" pitchFamily="34" charset="0"/>
              </a:rPr>
              <a:t>Aihara</a:t>
            </a:r>
            <a:r>
              <a:rPr lang="en-US" altLang="zh-CN" sz="800" dirty="0">
                <a:latin typeface="Calibri" panose="020F0502020204030204" pitchFamily="34" charset="0"/>
                <a:ea typeface="+mj-ea"/>
                <a:cs typeface="Calibri" panose="020F0502020204030204" pitchFamily="34" charset="0"/>
              </a:rPr>
              <a:t>, </a:t>
            </a:r>
            <a:r>
              <a:rPr lang="en-US" altLang="zh-CN" sz="800" dirty="0" err="1">
                <a:latin typeface="Calibri" panose="020F0502020204030204" pitchFamily="34" charset="0"/>
                <a:ea typeface="+mj-ea"/>
                <a:cs typeface="Calibri" panose="020F0502020204030204" pitchFamily="34" charset="0"/>
              </a:rPr>
              <a:t>Shoichi</a:t>
            </a:r>
            <a:r>
              <a:rPr lang="en-US" altLang="zh-CN" sz="800" dirty="0">
                <a:latin typeface="Calibri" panose="020F0502020204030204" pitchFamily="34" charset="0"/>
                <a:ea typeface="+mj-ea"/>
                <a:cs typeface="Calibri" panose="020F0502020204030204" pitchFamily="34" charset="0"/>
              </a:rPr>
              <a:t>, et al. A pilot study using reduced-volume oral sulfate solution as a preparation for colonoscopy among a Japanese population[J]. International Journal of Colorectal Disease, 2013.</a:t>
            </a:r>
          </a:p>
          <a:p>
            <a:r>
              <a:rPr lang="en-US" altLang="zh-CN" sz="800" dirty="0">
                <a:latin typeface="Calibri" panose="020F0502020204030204" pitchFamily="34" charset="0"/>
                <a:ea typeface="+mj-ea"/>
                <a:cs typeface="Calibri" panose="020F0502020204030204" pitchFamily="34" charset="0"/>
              </a:rPr>
              <a:t>[13]</a:t>
            </a:r>
            <a:r>
              <a:rPr lang="zh-CN" altLang="en-US" sz="800" dirty="0">
                <a:latin typeface="Calibri" panose="020F0502020204030204" pitchFamily="34" charset="0"/>
                <a:ea typeface="+mj-ea"/>
                <a:cs typeface="Calibri" panose="020F0502020204030204" pitchFamily="34" charset="0"/>
              </a:rPr>
              <a:t>药物评价和研究中心总结性审查</a:t>
            </a:r>
            <a:endParaRPr lang="en-US" altLang="zh-CN" sz="800" dirty="0">
              <a:latin typeface="Calibri" panose="020F0502020204030204" pitchFamily="34" charset="0"/>
              <a:ea typeface="+mj-ea"/>
              <a:cs typeface="Calibri" panose="020F0502020204030204" pitchFamily="34" charset="0"/>
            </a:endParaRPr>
          </a:p>
          <a:p>
            <a:pPr indent="0"/>
            <a:r>
              <a:rPr lang="en-US" altLang="zh-CN" sz="800" dirty="0">
                <a:latin typeface="Calibri" panose="020F0502020204030204" pitchFamily="34" charset="0"/>
                <a:ea typeface="+mj-ea"/>
                <a:cs typeface="Calibri" panose="020F0502020204030204" pitchFamily="34" charset="0"/>
              </a:rPr>
              <a:t>[14]</a:t>
            </a:r>
            <a:r>
              <a:rPr lang="zh-CN" altLang="en-US" sz="800" dirty="0">
                <a:latin typeface="Calibri" panose="020F0502020204030204" pitchFamily="34" charset="0"/>
                <a:ea typeface="+mj-ea"/>
                <a:cs typeface="Calibri" panose="020F0502020204030204" pitchFamily="34" charset="0"/>
              </a:rPr>
              <a:t> 万橱根</a:t>
            </a:r>
            <a:r>
              <a:rPr lang="en-US" altLang="zh-CN" sz="800" dirty="0">
                <a:latin typeface="Calibri" panose="020F0502020204030204" pitchFamily="34" charset="0"/>
                <a:ea typeface="+mj-ea"/>
                <a:cs typeface="Calibri" panose="020F0502020204030204" pitchFamily="34" charset="0"/>
              </a:rPr>
              <a:t>, </a:t>
            </a:r>
            <a:r>
              <a:rPr lang="zh-CN" altLang="en-US" sz="800" dirty="0">
                <a:latin typeface="Calibri" panose="020F0502020204030204" pitchFamily="34" charset="0"/>
                <a:ea typeface="+mj-ea"/>
                <a:cs typeface="Calibri" panose="020F0502020204030204" pitchFamily="34" charset="0"/>
              </a:rPr>
              <a:t>陈春晓</a:t>
            </a:r>
            <a:r>
              <a:rPr lang="en-US" altLang="zh-CN" sz="800" dirty="0">
                <a:latin typeface="Calibri" panose="020F0502020204030204" pitchFamily="34" charset="0"/>
                <a:ea typeface="+mj-ea"/>
                <a:cs typeface="Calibri" panose="020F0502020204030204" pitchFamily="34" charset="0"/>
              </a:rPr>
              <a:t>. </a:t>
            </a:r>
            <a:r>
              <a:rPr lang="zh-CN" altLang="en-US" sz="800" dirty="0">
                <a:latin typeface="Calibri" panose="020F0502020204030204" pitchFamily="34" charset="0"/>
                <a:ea typeface="+mj-ea"/>
                <a:cs typeface="Calibri" panose="020F0502020204030204" pitchFamily="34" charset="0"/>
              </a:rPr>
              <a:t>结肠镜检查不同清肠剂准备的效果比较</a:t>
            </a:r>
            <a:r>
              <a:rPr lang="en-US" altLang="zh-CN" sz="800" dirty="0">
                <a:latin typeface="Calibri" panose="020F0502020204030204" pitchFamily="34" charset="0"/>
                <a:ea typeface="+mj-ea"/>
                <a:cs typeface="Calibri" panose="020F0502020204030204" pitchFamily="34" charset="0"/>
              </a:rPr>
              <a:t>[J]. </a:t>
            </a:r>
            <a:r>
              <a:rPr lang="zh-CN" altLang="en-US" sz="800" dirty="0">
                <a:latin typeface="Calibri" panose="020F0502020204030204" pitchFamily="34" charset="0"/>
                <a:ea typeface="+mj-ea"/>
                <a:cs typeface="Calibri" panose="020F0502020204030204" pitchFamily="34" charset="0"/>
              </a:rPr>
              <a:t>浙江预防医学</a:t>
            </a:r>
            <a:r>
              <a:rPr lang="en-US" altLang="zh-CN" sz="800" dirty="0">
                <a:latin typeface="Calibri" panose="020F0502020204030204" pitchFamily="34" charset="0"/>
                <a:ea typeface="+mj-ea"/>
                <a:cs typeface="Calibri" panose="020F0502020204030204" pitchFamily="34" charset="0"/>
              </a:rPr>
              <a:t>, 2007, 019(002):93,96.</a:t>
            </a:r>
          </a:p>
          <a:p>
            <a:pPr algn="just">
              <a:lnSpc>
                <a:spcPct val="120000"/>
              </a:lnSpc>
            </a:pPr>
            <a:r>
              <a:rPr lang="en-US" altLang="zh-CN" sz="800" dirty="0">
                <a:latin typeface="Calibri" panose="020F0502020204030204" pitchFamily="34" charset="0"/>
                <a:ea typeface="+mj-ea"/>
                <a:cs typeface="Calibri" panose="020F0502020204030204" pitchFamily="34" charset="0"/>
              </a:rPr>
              <a:t>[15] Safety and Efficacy of Low-Volume Preparation in the Elderly: Oral Sulfate Solution on the Day Before and Split-Dose Regimens (SEE SAFE) Study.[J]. Gut &amp; Liver, 2018.</a:t>
            </a:r>
          </a:p>
          <a:p>
            <a:pPr indent="0"/>
            <a:endParaRPr lang="en-US" altLang="zh-CN" dirty="0">
              <a:latin typeface="Calibri" panose="020F0502020204030204" charset="0"/>
              <a:ea typeface="宋体" panose="02010600030101010101" pitchFamily="2" charset="-122"/>
              <a:cs typeface="Times New Roman" panose="02020603050405020304" charset="0"/>
            </a:endParaRPr>
          </a:p>
        </p:txBody>
      </p:sp>
    </p:spTree>
    <p:extLst>
      <p:ext uri="{BB962C8B-B14F-4D97-AF65-F5344CB8AC3E}">
        <p14:creationId xmlns:p14="http://schemas.microsoft.com/office/powerpoint/2010/main" val="17755085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heme/theme1.xml><?xml version="1.0" encoding="utf-8"?>
<a:theme xmlns:a="http://schemas.openxmlformats.org/drawingml/2006/main" name="Office 主题​​">
  <a:themeElements>
    <a:clrScheme name="医保国谈">
      <a:dk1>
        <a:sysClr val="windowText" lastClr="000000"/>
      </a:dk1>
      <a:lt1>
        <a:sysClr val="window" lastClr="FFFFFF"/>
      </a:lt1>
      <a:dk2>
        <a:srgbClr val="44546A"/>
      </a:dk2>
      <a:lt2>
        <a:srgbClr val="E7E6E6"/>
      </a:lt2>
      <a:accent1>
        <a:srgbClr val="CEE5F6"/>
      </a:accent1>
      <a:accent2>
        <a:srgbClr val="3959B9"/>
      </a:accent2>
      <a:accent3>
        <a:srgbClr val="F68282"/>
      </a:accent3>
      <a:accent4>
        <a:srgbClr val="FFC000"/>
      </a:accent4>
      <a:accent5>
        <a:srgbClr val="5B9BD5"/>
      </a:accent5>
      <a:accent6>
        <a:srgbClr val="70AD47"/>
      </a:accent6>
      <a:hlink>
        <a:srgbClr val="0563C1"/>
      </a:hlink>
      <a:folHlink>
        <a:srgbClr val="954F72"/>
      </a:folHlink>
    </a:clrScheme>
    <a:fontScheme name="Arial+雅黑">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just">
          <a:lnSpc>
            <a:spcPct val="120000"/>
          </a:lnSpc>
          <a:defRPr sz="160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3379</TotalTime>
  <Words>3127</Words>
  <Application>Microsoft Office PowerPoint</Application>
  <PresentationFormat>宽屏</PresentationFormat>
  <Paragraphs>151</Paragraphs>
  <Slides>10</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10</vt:i4>
      </vt:variant>
    </vt:vector>
  </HeadingPairs>
  <TitlesOfParts>
    <vt:vector size="15" baseType="lpstr">
      <vt:lpstr>宋体</vt:lpstr>
      <vt:lpstr>微软雅黑</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刘祥</dc:creator>
  <cp:lastModifiedBy>jiang lei</cp:lastModifiedBy>
  <cp:revision>171</cp:revision>
  <dcterms:created xsi:type="dcterms:W3CDTF">2022-07-01T06:00:04Z</dcterms:created>
  <dcterms:modified xsi:type="dcterms:W3CDTF">2022-07-12T06:16:45Z</dcterms:modified>
</cp:coreProperties>
</file>