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7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5" r:id="rId5"/>
    <p:sldMasterId id="2147483808" r:id="rId6"/>
  </p:sldMasterIdLst>
  <p:notesMasterIdLst>
    <p:notesMasterId r:id="rId16"/>
  </p:notesMasterIdLst>
  <p:handoutMasterIdLst>
    <p:handoutMasterId r:id="rId17"/>
  </p:handoutMasterIdLst>
  <p:sldIdLst>
    <p:sldId id="256" r:id="rId7"/>
    <p:sldId id="2147471733" r:id="rId8"/>
    <p:sldId id="2147471735" r:id="rId9"/>
    <p:sldId id="2147471812" r:id="rId10"/>
    <p:sldId id="2147471813" r:id="rId11"/>
    <p:sldId id="2147471765" r:id="rId12"/>
    <p:sldId id="2147471770" r:id="rId13"/>
    <p:sldId id="2147471814" r:id="rId14"/>
    <p:sldId id="2147471810" r:id="rId15"/>
  </p:sldIdLst>
  <p:sldSz cx="12188825" cy="6858000"/>
  <p:notesSz cx="6858000" cy="9313863"/>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2" userDrawn="1">
          <p15:clr>
            <a:srgbClr val="A4A3A4"/>
          </p15:clr>
        </p15:guide>
        <p15:guide id="5" pos="278" userDrawn="1">
          <p15:clr>
            <a:srgbClr val="A4A3A4"/>
          </p15:clr>
        </p15:guide>
        <p15:guide id="6" pos="7377" userDrawn="1">
          <p15:clr>
            <a:srgbClr val="A4A3A4"/>
          </p15:clr>
        </p15:guide>
        <p15:guide id="7" orient="horz" userDrawn="1">
          <p15:clr>
            <a:srgbClr val="A4A3A4"/>
          </p15:clr>
        </p15:guide>
        <p15:guide id="8" orient="horz" pos="6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i Feng" initials="ZF" lastIdx="5" clrIdx="0">
    <p:extLst>
      <p:ext uri="{19B8F6BF-5375-455C-9EA6-DF929625EA0E}">
        <p15:presenceInfo xmlns:p15="http://schemas.microsoft.com/office/powerpoint/2012/main" userId="S::LVZ10@pfizer.com::ea4e87a6-029d-4b47-8653-eb127042b26d" providerId="AD"/>
      </p:ext>
    </p:extLst>
  </p:cmAuthor>
  <p:cmAuthor id="2" name="Zhang, Mandy" initials="ZM" lastIdx="7" clrIdx="1">
    <p:extLst>
      <p:ext uri="{19B8F6BF-5375-455C-9EA6-DF929625EA0E}">
        <p15:presenceInfo xmlns:p15="http://schemas.microsoft.com/office/powerpoint/2012/main" userId="S::ZHANM221@pfizer.com::eff50287-0ad5-46c5-9566-11e79b775da9" providerId="AD"/>
      </p:ext>
    </p:extLst>
  </p:cmAuthor>
  <p:cmAuthor id="3" name="Luo, Tiantian" initials="LT" lastIdx="3" clrIdx="2">
    <p:extLst>
      <p:ext uri="{19B8F6BF-5375-455C-9EA6-DF929625EA0E}">
        <p15:presenceInfo xmlns:p15="http://schemas.microsoft.com/office/powerpoint/2012/main" userId="S::LUOT10@pfizer.com::3a8b9c85-dbc2-4e05-96e1-136d09aa50c6" providerId="AD"/>
      </p:ext>
    </p:extLst>
  </p:cmAuthor>
  <p:cmAuthor id="4" name="Chen, Emily" initials="CE" lastIdx="29" clrIdx="3">
    <p:extLst>
      <p:ext uri="{19B8F6BF-5375-455C-9EA6-DF929625EA0E}">
        <p15:presenceInfo xmlns:p15="http://schemas.microsoft.com/office/powerpoint/2012/main" userId="S::CHENY194@pfizer.com::bf67a81e-4f0f-43d3-b460-435fe72e74d6" providerId="AD"/>
      </p:ext>
    </p:extLst>
  </p:cmAuthor>
  <p:cmAuthor id="5" name="Lu, Xiaomin" initials="LX" lastIdx="20" clrIdx="4">
    <p:extLst>
      <p:ext uri="{19B8F6BF-5375-455C-9EA6-DF929625EA0E}">
        <p15:presenceInfo xmlns:p15="http://schemas.microsoft.com/office/powerpoint/2012/main" userId="S::LUX82@pfizer.com::77b3bf24-4ec1-4c77-820e-6fa8f3bf5c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778"/>
    <a:srgbClr val="0095FF"/>
    <a:srgbClr val="0000C9"/>
    <a:srgbClr val="CCEAFF"/>
    <a:srgbClr val="595959"/>
    <a:srgbClr val="EBEBEB"/>
    <a:srgbClr val="0086F2"/>
    <a:srgbClr val="279F9F"/>
    <a:srgbClr val="F5F5F5"/>
    <a:srgbClr val="B9E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8F1C9-B829-43FE-9B52-E9A8DEB1FE7F}" v="20" dt="2022-07-13T08:47:34.547"/>
    <p1510:client id="{330CF184-1603-44C0-A0D4-424602DC6A8A}" v="12" dt="2022-07-13T13:20:03.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05" autoAdjust="0"/>
    <p:restoredTop sz="95214" autoAdjust="0"/>
  </p:normalViewPr>
  <p:slideViewPr>
    <p:cSldViewPr snapToGrid="0" snapToObjects="1">
      <p:cViewPr varScale="1">
        <p:scale>
          <a:sx n="82" d="100"/>
          <a:sy n="82" d="100"/>
        </p:scale>
        <p:origin x="571" y="86"/>
      </p:cViewPr>
      <p:guideLst>
        <p:guide pos="3862"/>
        <p:guide pos="278"/>
        <p:guide pos="7377"/>
        <p:guide orient="horz"/>
        <p:guide orient="horz" pos="6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82" d="100"/>
          <a:sy n="82" d="100"/>
        </p:scale>
        <p:origin x="3234" y="96"/>
      </p:cViewPr>
      <p:guideLst>
        <p:guide orient="horz" pos="2880"/>
        <p:guide pos="2160"/>
        <p:guide orient="horz" pos="293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 Emily" userId="bf67a81e-4f0f-43d3-b460-435fe72e74d6" providerId="ADAL" clId="{330CF184-1603-44C0-A0D4-424602DC6A8A}"/>
    <pc:docChg chg="undo custSel addSld delSld modSld">
      <pc:chgData name="Chen, Emily" userId="bf67a81e-4f0f-43d3-b460-435fe72e74d6" providerId="ADAL" clId="{330CF184-1603-44C0-A0D4-424602DC6A8A}" dt="2022-07-13T13:28:49.181" v="49" actId="255"/>
      <pc:docMkLst>
        <pc:docMk/>
      </pc:docMkLst>
      <pc:sldChg chg="modSp mod">
        <pc:chgData name="Chen, Emily" userId="bf67a81e-4f0f-43d3-b460-435fe72e74d6" providerId="ADAL" clId="{330CF184-1603-44C0-A0D4-424602DC6A8A}" dt="2022-07-13T13:28:49.181" v="49" actId="255"/>
        <pc:sldMkLst>
          <pc:docMk/>
          <pc:sldMk cId="3186800517" sldId="256"/>
        </pc:sldMkLst>
        <pc:spChg chg="mod">
          <ac:chgData name="Chen, Emily" userId="bf67a81e-4f0f-43d3-b460-435fe72e74d6" providerId="ADAL" clId="{330CF184-1603-44C0-A0D4-424602DC6A8A}" dt="2022-07-13T13:28:49.181" v="49" actId="255"/>
          <ac:spMkLst>
            <pc:docMk/>
            <pc:sldMk cId="3186800517" sldId="256"/>
            <ac:spMk id="2" creationId="{9D96B1ED-9A45-4CC8-980A-BB746E93223B}"/>
          </ac:spMkLst>
        </pc:spChg>
      </pc:sldChg>
      <pc:sldChg chg="modSp add del mod setBg">
        <pc:chgData name="Chen, Emily" userId="bf67a81e-4f0f-43d3-b460-435fe72e74d6" providerId="ADAL" clId="{330CF184-1603-44C0-A0D4-424602DC6A8A}" dt="2022-07-13T13:21:00.901" v="43" actId="20577"/>
        <pc:sldMkLst>
          <pc:docMk/>
          <pc:sldMk cId="2332740979" sldId="2147471735"/>
        </pc:sldMkLst>
        <pc:spChg chg="mod">
          <ac:chgData name="Chen, Emily" userId="bf67a81e-4f0f-43d3-b460-435fe72e74d6" providerId="ADAL" clId="{330CF184-1603-44C0-A0D4-424602DC6A8A}" dt="2022-07-13T13:21:00.901" v="43" actId="20577"/>
          <ac:spMkLst>
            <pc:docMk/>
            <pc:sldMk cId="2332740979" sldId="2147471735"/>
            <ac:spMk id="12" creationId="{829E8A77-DE4B-4CE6-98B1-5C4955AC1F16}"/>
          </ac:spMkLst>
        </pc:spChg>
      </pc:sldChg>
      <pc:sldChg chg="add del">
        <pc:chgData name="Chen, Emily" userId="bf67a81e-4f0f-43d3-b460-435fe72e74d6" providerId="ADAL" clId="{330CF184-1603-44C0-A0D4-424602DC6A8A}" dt="2022-07-13T13:19:24.095" v="25"/>
        <pc:sldMkLst>
          <pc:docMk/>
          <pc:sldMk cId="1173444437" sldId="2147471765"/>
        </pc:sldMkLst>
      </pc:sldChg>
      <pc:sldChg chg="add del">
        <pc:chgData name="Chen, Emily" userId="bf67a81e-4f0f-43d3-b460-435fe72e74d6" providerId="ADAL" clId="{330CF184-1603-44C0-A0D4-424602DC6A8A}" dt="2022-07-13T13:19:35.699" v="27"/>
        <pc:sldMkLst>
          <pc:docMk/>
          <pc:sldMk cId="3823079661" sldId="2147471770"/>
        </pc:sldMkLst>
      </pc:sldChg>
      <pc:sldChg chg="del">
        <pc:chgData name="Chen, Emily" userId="bf67a81e-4f0f-43d3-b460-435fe72e74d6" providerId="ADAL" clId="{330CF184-1603-44C0-A0D4-424602DC6A8A}" dt="2022-07-13T13:18:54.042" v="21" actId="47"/>
        <pc:sldMkLst>
          <pc:docMk/>
          <pc:sldMk cId="4083363333" sldId="2147471771"/>
        </pc:sldMkLst>
      </pc:sldChg>
      <pc:sldChg chg="modSp add del mod">
        <pc:chgData name="Chen, Emily" userId="bf67a81e-4f0f-43d3-b460-435fe72e74d6" providerId="ADAL" clId="{330CF184-1603-44C0-A0D4-424602DC6A8A}" dt="2022-07-13T13:19:52.912" v="29" actId="47"/>
        <pc:sldMkLst>
          <pc:docMk/>
          <pc:sldMk cId="2646897562" sldId="2147471772"/>
        </pc:sldMkLst>
        <pc:spChg chg="mod">
          <ac:chgData name="Chen, Emily" userId="bf67a81e-4f0f-43d3-b460-435fe72e74d6" providerId="ADAL" clId="{330CF184-1603-44C0-A0D4-424602DC6A8A}" dt="2022-07-13T12:40:02.308" v="17" actId="1036"/>
          <ac:spMkLst>
            <pc:docMk/>
            <pc:sldMk cId="2646897562" sldId="2147471772"/>
            <ac:spMk id="13" creationId="{5964D9B5-C645-4242-B06F-CAE0E7AFD807}"/>
          </ac:spMkLst>
        </pc:spChg>
        <pc:spChg chg="mod">
          <ac:chgData name="Chen, Emily" userId="bf67a81e-4f0f-43d3-b460-435fe72e74d6" providerId="ADAL" clId="{330CF184-1603-44C0-A0D4-424602DC6A8A}" dt="2022-07-13T12:40:02.308" v="17" actId="1036"/>
          <ac:spMkLst>
            <pc:docMk/>
            <pc:sldMk cId="2646897562" sldId="2147471772"/>
            <ac:spMk id="14" creationId="{BEC84DE9-A153-4907-AD9D-66F81462D0D8}"/>
          </ac:spMkLst>
        </pc:spChg>
        <pc:spChg chg="mod">
          <ac:chgData name="Chen, Emily" userId="bf67a81e-4f0f-43d3-b460-435fe72e74d6" providerId="ADAL" clId="{330CF184-1603-44C0-A0D4-424602DC6A8A}" dt="2022-07-13T12:30:49.961" v="5" actId="255"/>
          <ac:spMkLst>
            <pc:docMk/>
            <pc:sldMk cId="2646897562" sldId="2147471772"/>
            <ac:spMk id="61" creationId="{13C52E6F-3BA5-48C7-A245-66520996C1B9}"/>
          </ac:spMkLst>
        </pc:spChg>
      </pc:sldChg>
      <pc:sldChg chg="modSp add del mod">
        <pc:chgData name="Chen, Emily" userId="bf67a81e-4f0f-43d3-b460-435fe72e74d6" providerId="ADAL" clId="{330CF184-1603-44C0-A0D4-424602DC6A8A}" dt="2022-07-13T13:20:10.719" v="35" actId="20577"/>
        <pc:sldMkLst>
          <pc:docMk/>
          <pc:sldMk cId="1317177104" sldId="2147471810"/>
        </pc:sldMkLst>
        <pc:spChg chg="mod">
          <ac:chgData name="Chen, Emily" userId="bf67a81e-4f0f-43d3-b460-435fe72e74d6" providerId="ADAL" clId="{330CF184-1603-44C0-A0D4-424602DC6A8A}" dt="2022-07-13T13:20:10.719" v="35" actId="20577"/>
          <ac:spMkLst>
            <pc:docMk/>
            <pc:sldMk cId="1317177104" sldId="2147471810"/>
            <ac:spMk id="2" creationId="{58249077-A5EB-4BFF-9D52-F5BA2D8A3238}"/>
          </ac:spMkLst>
        </pc:spChg>
      </pc:sldChg>
      <pc:sldChg chg="del">
        <pc:chgData name="Chen, Emily" userId="bf67a81e-4f0f-43d3-b460-435fe72e74d6" providerId="ADAL" clId="{330CF184-1603-44C0-A0D4-424602DC6A8A}" dt="2022-07-13T13:19:08.941" v="23" actId="47"/>
        <pc:sldMkLst>
          <pc:docMk/>
          <pc:sldMk cId="3649495209" sldId="2147471811"/>
        </pc:sldMkLst>
      </pc:sldChg>
      <pc:sldChg chg="add">
        <pc:chgData name="Chen, Emily" userId="bf67a81e-4f0f-43d3-b460-435fe72e74d6" providerId="ADAL" clId="{330CF184-1603-44C0-A0D4-424602DC6A8A}" dt="2022-07-13T13:18:52.045" v="20"/>
        <pc:sldMkLst>
          <pc:docMk/>
          <pc:sldMk cId="2997084170" sldId="2147471812"/>
        </pc:sldMkLst>
      </pc:sldChg>
      <pc:sldChg chg="add">
        <pc:chgData name="Chen, Emily" userId="bf67a81e-4f0f-43d3-b460-435fe72e74d6" providerId="ADAL" clId="{330CF184-1603-44C0-A0D4-424602DC6A8A}" dt="2022-07-13T13:19:05.153" v="22"/>
        <pc:sldMkLst>
          <pc:docMk/>
          <pc:sldMk cId="1622776759" sldId="2147471813"/>
        </pc:sldMkLst>
      </pc:sldChg>
      <pc:sldChg chg="modSp add mod">
        <pc:chgData name="Chen, Emily" userId="bf67a81e-4f0f-43d3-b460-435fe72e74d6" providerId="ADAL" clId="{330CF184-1603-44C0-A0D4-424602DC6A8A}" dt="2022-07-13T13:19:56.728" v="31" actId="20577"/>
        <pc:sldMkLst>
          <pc:docMk/>
          <pc:sldMk cId="3980810160" sldId="2147471814"/>
        </pc:sldMkLst>
        <pc:spChg chg="mod">
          <ac:chgData name="Chen, Emily" userId="bf67a81e-4f0f-43d3-b460-435fe72e74d6" providerId="ADAL" clId="{330CF184-1603-44C0-A0D4-424602DC6A8A}" dt="2022-07-13T13:19:56.728" v="31" actId="20577"/>
          <ac:spMkLst>
            <pc:docMk/>
            <pc:sldMk cId="3980810160" sldId="2147471814"/>
            <ac:spMk id="2" creationId="{58249077-A5EB-4BFF-9D52-F5BA2D8A323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7875950703488"/>
          <c:y val="6.4420688771063536E-2"/>
          <c:w val="0.53269145298005138"/>
          <c:h val="0.81769913463232247"/>
        </c:manualLayout>
      </c:layout>
      <c:barChart>
        <c:barDir val="col"/>
        <c:grouping val="clustered"/>
        <c:varyColors val="0"/>
        <c:ser>
          <c:idx val="0"/>
          <c:order val="0"/>
          <c:tx>
            <c:strRef>
              <c:f>Sheet1!$B$1</c:f>
              <c:strCache>
                <c:ptCount val="1"/>
                <c:pt idx="0">
                  <c:v>基线</c:v>
                </c:pt>
              </c:strCache>
            </c:strRef>
          </c:tx>
          <c:spPr>
            <a:solidFill>
              <a:schemeClr val="bg1">
                <a:lumMod val="65000"/>
              </a:schemeClr>
            </a:solidFill>
            <a:ln>
              <a:noFill/>
            </a:ln>
            <a:effectLst/>
          </c:spPr>
          <c:invertIfNegative val="0"/>
          <c:cat>
            <c:strRef>
              <c:f>Sheet1!$A$2:$A$4</c:f>
              <c:strCache>
                <c:ptCount val="3"/>
                <c:pt idx="0">
                  <c:v>住院率</c:v>
                </c:pt>
                <c:pt idx="1">
                  <c:v>ICU住院率</c:v>
                </c:pt>
                <c:pt idx="2">
                  <c:v>死亡率</c:v>
                </c:pt>
              </c:strCache>
            </c:strRef>
          </c:cat>
          <c:val>
            <c:numRef>
              <c:f>Sheet1!$B$2:$B$4</c:f>
              <c:numCache>
                <c:formatCode>0%</c:formatCode>
                <c:ptCount val="3"/>
                <c:pt idx="0">
                  <c:v>1</c:v>
                </c:pt>
                <c:pt idx="1">
                  <c:v>1</c:v>
                </c:pt>
                <c:pt idx="2">
                  <c:v>1</c:v>
                </c:pt>
              </c:numCache>
            </c:numRef>
          </c:val>
          <c:extLst>
            <c:ext xmlns:c16="http://schemas.microsoft.com/office/drawing/2014/chart" uri="{C3380CC4-5D6E-409C-BE32-E72D297353CC}">
              <c16:uniqueId val="{00000000-3C8C-4DBF-95BE-034D1F7FE987}"/>
            </c:ext>
          </c:extLst>
        </c:ser>
        <c:ser>
          <c:idx val="1"/>
          <c:order val="1"/>
          <c:tx>
            <c:strRef>
              <c:f>Sheet1!$C$1</c:f>
              <c:strCache>
                <c:ptCount val="1"/>
                <c:pt idx="0">
                  <c:v>仅使用非药物干预手段 
(关闭学校和工作场所）</c:v>
                </c:pt>
              </c:strCache>
            </c:strRef>
          </c:tx>
          <c:spPr>
            <a:solidFill>
              <a:schemeClr val="tx1">
                <a:lumMod val="65000"/>
                <a:lumOff val="35000"/>
              </a:schemeClr>
            </a:solidFill>
            <a:ln>
              <a:noFill/>
            </a:ln>
            <a:effectLst/>
          </c:spPr>
          <c:invertIfNegative val="0"/>
          <c:cat>
            <c:strRef>
              <c:f>Sheet1!$A$2:$A$4</c:f>
              <c:strCache>
                <c:ptCount val="3"/>
                <c:pt idx="0">
                  <c:v>住院率</c:v>
                </c:pt>
                <c:pt idx="1">
                  <c:v>ICU住院率</c:v>
                </c:pt>
                <c:pt idx="2">
                  <c:v>死亡率</c:v>
                </c:pt>
              </c:strCache>
            </c:strRef>
          </c:cat>
          <c:val>
            <c:numRef>
              <c:f>Sheet1!$C$2:$C$4</c:f>
              <c:numCache>
                <c:formatCode>0%</c:formatCode>
                <c:ptCount val="3"/>
                <c:pt idx="0">
                  <c:v>0.76200000000000001</c:v>
                </c:pt>
                <c:pt idx="1">
                  <c:v>0.86899999999999999</c:v>
                </c:pt>
                <c:pt idx="2">
                  <c:v>0.77600000000000002</c:v>
                </c:pt>
              </c:numCache>
            </c:numRef>
          </c:val>
          <c:extLst>
            <c:ext xmlns:c16="http://schemas.microsoft.com/office/drawing/2014/chart" uri="{C3380CC4-5D6E-409C-BE32-E72D297353CC}">
              <c16:uniqueId val="{00000001-3C8C-4DBF-95BE-034D1F7FE987}"/>
            </c:ext>
          </c:extLst>
        </c:ser>
        <c:ser>
          <c:idx val="2"/>
          <c:order val="2"/>
          <c:tx>
            <c:strRef>
              <c:f>Sheet1!$D$1</c:f>
              <c:strCache>
                <c:ptCount val="1"/>
                <c:pt idx="0">
                  <c:v>疫苗+口服药物+非药物干预手段</c:v>
                </c:pt>
              </c:strCache>
            </c:strRef>
          </c:tx>
          <c:spPr>
            <a:solidFill>
              <a:srgbClr val="DB1778"/>
            </a:solidFill>
            <a:ln>
              <a:noFill/>
            </a:ln>
            <a:effectLst/>
          </c:spPr>
          <c:invertIfNegative val="0"/>
          <c:cat>
            <c:strRef>
              <c:f>Sheet1!$A$2:$A$4</c:f>
              <c:strCache>
                <c:ptCount val="3"/>
                <c:pt idx="0">
                  <c:v>住院率</c:v>
                </c:pt>
                <c:pt idx="1">
                  <c:v>ICU住院率</c:v>
                </c:pt>
                <c:pt idx="2">
                  <c:v>死亡率</c:v>
                </c:pt>
              </c:strCache>
            </c:strRef>
          </c:cat>
          <c:val>
            <c:numRef>
              <c:f>Sheet1!$D$2:$D$4</c:f>
              <c:numCache>
                <c:formatCode>0%</c:formatCode>
                <c:ptCount val="3"/>
                <c:pt idx="0">
                  <c:v>0.59899999999999998</c:v>
                </c:pt>
                <c:pt idx="1">
                  <c:v>0.66600000000000004</c:v>
                </c:pt>
                <c:pt idx="2">
                  <c:v>0.51400000000000001</c:v>
                </c:pt>
              </c:numCache>
            </c:numRef>
          </c:val>
          <c:extLst>
            <c:ext xmlns:c16="http://schemas.microsoft.com/office/drawing/2014/chart" uri="{C3380CC4-5D6E-409C-BE32-E72D297353CC}">
              <c16:uniqueId val="{00000002-3C8C-4DBF-95BE-034D1F7FE987}"/>
            </c:ext>
          </c:extLst>
        </c:ser>
        <c:dLbls>
          <c:showLegendKey val="0"/>
          <c:showVal val="0"/>
          <c:showCatName val="0"/>
          <c:showSerName val="0"/>
          <c:showPercent val="0"/>
          <c:showBubbleSize val="0"/>
        </c:dLbls>
        <c:gapWidth val="219"/>
        <c:overlap val="-27"/>
        <c:axId val="478572991"/>
        <c:axId val="478570495"/>
      </c:barChart>
      <c:catAx>
        <c:axId val="4785729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lnSpc>
                <a:spcPct val="80000"/>
              </a:lnSpc>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78570495"/>
        <c:crossesAt val="0"/>
        <c:auto val="1"/>
        <c:lblAlgn val="ctr"/>
        <c:lblOffset val="0"/>
        <c:noMultiLvlLbl val="0"/>
      </c:catAx>
      <c:valAx>
        <c:axId val="47857049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78572991"/>
        <c:crosses val="autoZero"/>
        <c:crossBetween val="between"/>
        <c:majorUnit val="0.2"/>
      </c:valAx>
      <c:spPr>
        <a:noFill/>
        <a:ln>
          <a:noFill/>
        </a:ln>
        <a:effectLst/>
      </c:spPr>
    </c:plotArea>
    <c:legend>
      <c:legendPos val="r"/>
      <c:layout>
        <c:manualLayout>
          <c:xMode val="edge"/>
          <c:yMode val="edge"/>
          <c:x val="0.63133168874020951"/>
          <c:y val="5.9922708639734645E-2"/>
          <c:w val="0.36756786973178612"/>
          <c:h val="0.80735293075383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9052601301549"/>
          <c:y val="0.1220765116310172"/>
          <c:w val="0.79050951164751881"/>
          <c:h val="0.77950354291900026"/>
        </c:manualLayout>
      </c:layout>
      <c:barChart>
        <c:barDir val="col"/>
        <c:grouping val="clustered"/>
        <c:varyColors val="0"/>
        <c:ser>
          <c:idx val="0"/>
          <c:order val="0"/>
          <c:tx>
            <c:strRef>
              <c:f>Sheet1!$B$1</c:f>
              <c:strCache>
                <c:ptCount val="1"/>
                <c:pt idx="0">
                  <c:v>Paxlovid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症状出现3天内治疗</c:v>
                </c:pt>
                <c:pt idx="1">
                  <c:v>症状出现5天内治疗</c:v>
                </c:pt>
              </c:strCache>
            </c:strRef>
          </c:cat>
          <c:val>
            <c:numRef>
              <c:f>Sheet1!$B$2:$B$3</c:f>
              <c:numCache>
                <c:formatCode>0.00_);[Red]\(0.00\)</c:formatCode>
                <c:ptCount val="2"/>
                <c:pt idx="0">
                  <c:v>0.72</c:v>
                </c:pt>
                <c:pt idx="1">
                  <c:v>0.77</c:v>
                </c:pt>
              </c:numCache>
            </c:numRef>
          </c:val>
          <c:extLst>
            <c:ext xmlns:c16="http://schemas.microsoft.com/office/drawing/2014/chart" uri="{C3380CC4-5D6E-409C-BE32-E72D297353CC}">
              <c16:uniqueId val="{00000000-02CC-446D-9672-BD7C4320E4BD}"/>
            </c:ext>
          </c:extLst>
        </c:ser>
        <c:ser>
          <c:idx val="1"/>
          <c:order val="1"/>
          <c:tx>
            <c:strRef>
              <c:f>Sheet1!$C$1</c:f>
              <c:strCache>
                <c:ptCount val="1"/>
                <c:pt idx="0">
                  <c:v>安慰剂</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症状出现3天内治疗</c:v>
                </c:pt>
                <c:pt idx="1">
                  <c:v>症状出现5天内治疗</c:v>
                </c:pt>
              </c:strCache>
            </c:strRef>
          </c:cat>
          <c:val>
            <c:numRef>
              <c:f>Sheet1!$C$2:$C$3</c:f>
              <c:numCache>
                <c:formatCode>0.00_);[Red]\(0.00\)</c:formatCode>
                <c:ptCount val="2"/>
                <c:pt idx="0">
                  <c:v>6.45</c:v>
                </c:pt>
                <c:pt idx="1">
                  <c:v>6.31</c:v>
                </c:pt>
              </c:numCache>
            </c:numRef>
          </c:val>
          <c:extLst>
            <c:ext xmlns:c16="http://schemas.microsoft.com/office/drawing/2014/chart" uri="{C3380CC4-5D6E-409C-BE32-E72D297353CC}">
              <c16:uniqueId val="{00000001-02CC-446D-9672-BD7C4320E4BD}"/>
            </c:ext>
          </c:extLst>
        </c:ser>
        <c:dLbls>
          <c:showLegendKey val="0"/>
          <c:showVal val="0"/>
          <c:showCatName val="0"/>
          <c:showSerName val="0"/>
          <c:showPercent val="0"/>
          <c:showBubbleSize val="0"/>
        </c:dLbls>
        <c:gapWidth val="219"/>
        <c:overlap val="-27"/>
        <c:axId val="1262989104"/>
        <c:axId val="1889075792"/>
      </c:barChart>
      <c:catAx>
        <c:axId val="126298910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889075792"/>
        <c:crosses val="autoZero"/>
        <c:auto val="1"/>
        <c:lblAlgn val="ctr"/>
        <c:lblOffset val="100"/>
        <c:noMultiLvlLbl val="0"/>
      </c:catAx>
      <c:valAx>
        <c:axId val="1889075792"/>
        <c:scaling>
          <c:orientation val="minMax"/>
        </c:scaling>
        <c:delete val="1"/>
        <c:axPos val="l"/>
        <c:title>
          <c:tx>
            <c:rich>
              <a:bodyPr rot="-5400000" spcFirstLastPara="1" vertOverflow="ellipsis" vert="horz" wrap="square" anchor="ctr" anchorCtr="1"/>
              <a:lstStyle/>
              <a:p>
                <a:pPr>
                  <a:lnSpc>
                    <a:spcPct val="80000"/>
                  </a:lnSpc>
                  <a:defRPr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sz="700"/>
                  <a:t>28</a:t>
                </a:r>
                <a:r>
                  <a:rPr lang="zh-CN" sz="700"/>
                  <a:t>天随访期中，与</a:t>
                </a:r>
                <a:r>
                  <a:rPr lang="en-US" sz="700"/>
                  <a:t>COVID-19</a:t>
                </a:r>
                <a:r>
                  <a:rPr lang="zh-CN" sz="700"/>
                  <a:t>相关的住院或因任何原因死亡的患者比例（</a:t>
                </a:r>
                <a:r>
                  <a:rPr lang="en-US" sz="700"/>
                  <a:t>%</a:t>
                </a:r>
                <a:r>
                  <a:rPr lang="zh-CN" sz="700"/>
                  <a:t>）</a:t>
                </a:r>
              </a:p>
            </c:rich>
          </c:tx>
          <c:overlay val="0"/>
          <c:spPr>
            <a:noFill/>
            <a:ln>
              <a:noFill/>
            </a:ln>
            <a:effectLst/>
          </c:spPr>
          <c:txPr>
            <a:bodyPr rot="-5400000" spcFirstLastPara="1" vertOverflow="ellipsis" vert="horz" wrap="square" anchor="ctr" anchorCtr="1"/>
            <a:lstStyle/>
            <a:p>
              <a:pPr>
                <a:lnSpc>
                  <a:spcPct val="80000"/>
                </a:lnSpc>
                <a:defRPr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0.00_);[Red]\(0.00\)" sourceLinked="1"/>
        <c:majorTickMark val="out"/>
        <c:minorTickMark val="none"/>
        <c:tickLblPos val="nextTo"/>
        <c:crossAx val="1262989104"/>
        <c:crosses val="autoZero"/>
        <c:crossBetween val="between"/>
      </c:valAx>
      <c:spPr>
        <a:noFill/>
        <a:ln>
          <a:noFill/>
        </a:ln>
        <a:effectLst/>
      </c:spPr>
    </c:plotArea>
    <c:legend>
      <c:legendPos val="b"/>
      <c:layout>
        <c:manualLayout>
          <c:xMode val="edge"/>
          <c:yMode val="edge"/>
          <c:x val="0.4291267984374621"/>
          <c:y val="6.0551792080608277E-2"/>
          <c:w val="0.57087305021517809"/>
          <c:h val="5.3661435875408198E-2"/>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1579476907444"/>
          <c:y val="1.9532666680827329E-2"/>
          <c:w val="0.89818420523092557"/>
          <c:h val="0.83562106697442506"/>
        </c:manualLayout>
      </c:layout>
      <c:barChart>
        <c:barDir val="col"/>
        <c:grouping val="clustered"/>
        <c:varyColors val="0"/>
        <c:ser>
          <c:idx val="0"/>
          <c:order val="0"/>
          <c:tx>
            <c:strRef>
              <c:f>Sheet1!$B$1</c:f>
              <c:strCache>
                <c:ptCount val="1"/>
                <c:pt idx="0">
                  <c:v>Paxlovid (N=1109)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治疗期间出现的不良事件
(大部分为轻度)</c:v>
                </c:pt>
                <c:pt idx="1">
                  <c:v>严重不良事件</c:v>
                </c:pt>
                <c:pt idx="2">
                  <c:v>导致停药的不良事件</c:v>
                </c:pt>
                <c:pt idx="3">
                  <c:v>死亡</c:v>
                </c:pt>
              </c:strCache>
            </c:strRef>
          </c:cat>
          <c:val>
            <c:numRef>
              <c:f>Sheet1!$B$2:$B$5</c:f>
              <c:numCache>
                <c:formatCode>General</c:formatCode>
                <c:ptCount val="4"/>
                <c:pt idx="0" formatCode="0.0_ ">
                  <c:v>22.6</c:v>
                </c:pt>
                <c:pt idx="1">
                  <c:v>1.6</c:v>
                </c:pt>
                <c:pt idx="2">
                  <c:v>2.1</c:v>
                </c:pt>
                <c:pt idx="3">
                  <c:v>0</c:v>
                </c:pt>
              </c:numCache>
            </c:numRef>
          </c:val>
          <c:extLst>
            <c:ext xmlns:c16="http://schemas.microsoft.com/office/drawing/2014/chart" uri="{C3380CC4-5D6E-409C-BE32-E72D297353CC}">
              <c16:uniqueId val="{00000000-3FE0-448D-AE02-04DDD7C2542A}"/>
            </c:ext>
          </c:extLst>
        </c:ser>
        <c:ser>
          <c:idx val="1"/>
          <c:order val="1"/>
          <c:tx>
            <c:strRef>
              <c:f>Sheet1!$C$1</c:f>
              <c:strCache>
                <c:ptCount val="1"/>
                <c:pt idx="0">
                  <c:v>安慰剂 (N=1115)</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治疗期间出现的不良事件
(大部分为轻度)</c:v>
                </c:pt>
                <c:pt idx="1">
                  <c:v>严重不良事件</c:v>
                </c:pt>
                <c:pt idx="2">
                  <c:v>导致停药的不良事件</c:v>
                </c:pt>
                <c:pt idx="3">
                  <c:v>死亡</c:v>
                </c:pt>
              </c:strCache>
            </c:strRef>
          </c:cat>
          <c:val>
            <c:numRef>
              <c:f>Sheet1!$C$2:$C$5</c:f>
              <c:numCache>
                <c:formatCode>General</c:formatCode>
                <c:ptCount val="4"/>
                <c:pt idx="0" formatCode="0.0_ ">
                  <c:v>23.9</c:v>
                </c:pt>
                <c:pt idx="1">
                  <c:v>6.6</c:v>
                </c:pt>
                <c:pt idx="2">
                  <c:v>4.2</c:v>
                </c:pt>
                <c:pt idx="3">
                  <c:v>1.2</c:v>
                </c:pt>
              </c:numCache>
            </c:numRef>
          </c:val>
          <c:extLst>
            <c:ext xmlns:c16="http://schemas.microsoft.com/office/drawing/2014/chart" uri="{C3380CC4-5D6E-409C-BE32-E72D297353CC}">
              <c16:uniqueId val="{00000001-3FE0-448D-AE02-04DDD7C2542A}"/>
            </c:ext>
          </c:extLst>
        </c:ser>
        <c:dLbls>
          <c:showLegendKey val="0"/>
          <c:showVal val="0"/>
          <c:showCatName val="0"/>
          <c:showSerName val="0"/>
          <c:showPercent val="0"/>
          <c:showBubbleSize val="0"/>
        </c:dLbls>
        <c:gapWidth val="219"/>
        <c:overlap val="-27"/>
        <c:axId val="1262989104"/>
        <c:axId val="1889075792"/>
      </c:barChart>
      <c:catAx>
        <c:axId val="1262989104"/>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nSpc>
                <a:spcPct val="90000"/>
              </a:lnSpc>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889075792"/>
        <c:crosses val="autoZero"/>
        <c:auto val="1"/>
        <c:lblAlgn val="ctr"/>
        <c:lblOffset val="100"/>
        <c:noMultiLvlLbl val="0"/>
      </c:catAx>
      <c:valAx>
        <c:axId val="18890757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患者比例（</a:t>
                </a:r>
                <a:r>
                  <a:rPr lang="en-US"/>
                  <a:t>%</a:t>
                </a:r>
                <a:r>
                  <a:rPr lang="zh-CN"/>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numFmt formatCode="0.0_ "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262989104"/>
        <c:crosses val="autoZero"/>
        <c:crossBetween val="between"/>
      </c:valAx>
      <c:spPr>
        <a:noFill/>
        <a:ln>
          <a:noFill/>
        </a:ln>
        <a:effectLst/>
      </c:spPr>
    </c:plotArea>
    <c:legend>
      <c:legendPos val="b"/>
      <c:layout>
        <c:manualLayout>
          <c:xMode val="edge"/>
          <c:yMode val="edge"/>
          <c:x val="0.64837077180081659"/>
          <c:y val="0.16104958256197996"/>
          <c:w val="0.33318691694068636"/>
          <c:h val="0.123599372840007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sz="1050" dirty="0"/>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90D53B4-B4FE-442B-BCF3-9023F49641CC}" type="datetimeFigureOut">
              <a:rPr lang="en-US" sz="1050" smtClean="0"/>
              <a:t>7/13/2022</a:t>
            </a:fld>
            <a:endParaRPr lang="en-US" sz="1050" dirty="0"/>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15E3EEC0-60C9-482C-B113-4433E60F7642}" type="slidenum">
              <a:rPr lang="en-US" sz="1050" smtClean="0"/>
              <a:t>‹#›</a:t>
            </a:fld>
            <a:endParaRPr lang="en-US" sz="1050" dirty="0"/>
          </a:p>
        </p:txBody>
      </p:sp>
      <p:sp>
        <p:nvSpPr>
          <p:cNvPr id="4" name="页脚占位符 3">
            <a:extLst>
              <a:ext uri="{FF2B5EF4-FFF2-40B4-BE49-F238E27FC236}">
                <a16:creationId xmlns:a16="http://schemas.microsoft.com/office/drawing/2014/main" id="{1B5014C7-67D0-44D2-9078-2AC44A3CFAC8}"/>
              </a:ext>
            </a:extLst>
          </p:cNvPr>
          <p:cNvSpPr>
            <a:spLocks noGrp="1"/>
          </p:cNvSpPr>
          <p:nvPr>
            <p:ph type="ftr" sz="quarter" idx="2"/>
          </p:nvPr>
        </p:nvSpPr>
        <p:spPr>
          <a:xfrm>
            <a:off x="0" y="8847138"/>
            <a:ext cx="2971800" cy="466725"/>
          </a:xfrm>
          <a:prstGeom prst="rect">
            <a:avLst/>
          </a:prstGeom>
        </p:spPr>
        <p:txBody>
          <a:bodyPr vert="horz" lIns="91440" tIns="45720" rIns="91440" bIns="45720" rtlCol="0" anchor="b"/>
          <a:lstStyle>
            <a:lvl1pPr algn="l">
              <a:defRPr sz="1200"/>
            </a:lvl1pPr>
          </a:lstStyle>
          <a:p>
            <a:endParaRPr lang="zh-CN" altLang="en-US"/>
          </a:p>
        </p:txBody>
      </p:sp>
    </p:spTree>
    <p:extLst>
      <p:ext uri="{BB962C8B-B14F-4D97-AF65-F5344CB8AC3E}">
        <p14:creationId xmlns:p14="http://schemas.microsoft.com/office/powerpoint/2010/main" val="1262560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36588" y="327025"/>
            <a:ext cx="5584825" cy="3143250"/>
          </a:xfrm>
          <a:prstGeom prst="rect">
            <a:avLst/>
          </a:prstGeom>
          <a:noFill/>
          <a:ln w="12700">
            <a:solidFill>
              <a:prstClr val="black"/>
            </a:solidFill>
          </a:ln>
        </p:spPr>
        <p:txBody>
          <a:bodyPr vert="horz" lIns="91440" tIns="45720" rIns="91440" bIns="45720" rtlCol="0" anchor="ctr"/>
          <a:lstStyle/>
          <a:p>
            <a:endParaRPr lang="en-US" dirty="0"/>
          </a:p>
        </p:txBody>
      </p:sp>
      <p:sp>
        <p:nvSpPr>
          <p:cNvPr id="8" name="Slide Number Placeholder 6"/>
          <p:cNvSpPr>
            <a:spLocks noGrp="1"/>
          </p:cNvSpPr>
          <p:nvPr>
            <p:ph type="sldNum" sz="quarter" idx="5"/>
          </p:nvPr>
        </p:nvSpPr>
        <p:spPr>
          <a:xfrm>
            <a:off x="1" y="9031307"/>
            <a:ext cx="6856413" cy="280939"/>
          </a:xfrm>
          <a:prstGeom prst="rect">
            <a:avLst/>
          </a:prstGeom>
        </p:spPr>
        <p:txBody>
          <a:bodyPr vert="horz" lIns="91440" tIns="45720" rIns="91440" bIns="45720" rtlCol="0" anchor="b"/>
          <a:lstStyle>
            <a:lvl1pPr algn="ctr">
              <a:defRPr sz="900">
                <a:solidFill>
                  <a:schemeClr val="tx1"/>
                </a:solidFill>
                <a:latin typeface="+mn-lt"/>
                <a:cs typeface="Arial" pitchFamily="34" charset="0"/>
              </a:defRPr>
            </a:lvl1pPr>
          </a:lstStyle>
          <a:p>
            <a:fld id="{D5F8523C-8729-40F0-9536-D6C4CA3AD238}" type="slidenum">
              <a:rPr lang="en-US" smtClean="0"/>
              <a:pPr/>
              <a:t>‹#›</a:t>
            </a:fld>
            <a:endParaRPr lang="en-US" dirty="0"/>
          </a:p>
        </p:txBody>
      </p:sp>
      <p:sp>
        <p:nvSpPr>
          <p:cNvPr id="9" name="Notes Placeholder 1"/>
          <p:cNvSpPr>
            <a:spLocks noGrp="1"/>
          </p:cNvSpPr>
          <p:nvPr>
            <p:ph type="body" sz="quarter" idx="3"/>
          </p:nvPr>
        </p:nvSpPr>
        <p:spPr>
          <a:xfrm>
            <a:off x="685800" y="3677035"/>
            <a:ext cx="5486400" cy="523904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4842946"/>
      </p:ext>
    </p:extLst>
  </p:cSld>
  <p:clrMap bg1="lt1" tx1="dk1" bg2="lt2" tx2="dk2" accent1="accent1" accent2="accent2" accent3="accent3" accent4="accent4" accent5="accent5" accent6="accent6" hlink="hlink" folHlink="folHlink"/>
  <p:hf hdr="0" ftr="0" dt="0"/>
  <p:notesStyle>
    <a:lvl1pPr marL="174625" indent="-174625" algn="l" defTabSz="914400" rtl="0" eaLnBrk="1" latinLnBrk="0" hangingPunct="1">
      <a:lnSpc>
        <a:spcPct val="90000"/>
      </a:lnSpc>
      <a:spcBef>
        <a:spcPts val="1200"/>
      </a:spcBef>
      <a:buClrTx/>
      <a:buSzPct val="100000"/>
      <a:buFont typeface="Arial" panose="020B0604020202020204" pitchFamily="34" charset="0"/>
      <a:buChar char="•"/>
      <a:tabLst/>
      <a:defRPr lang="en-US" sz="1200" kern="1200" dirty="0" smtClean="0">
        <a:solidFill>
          <a:schemeClr val="tx1"/>
        </a:solidFill>
        <a:effectLst/>
        <a:latin typeface="+mn-lt"/>
        <a:ea typeface="+mn-ea"/>
        <a:cs typeface="+mn-cs"/>
      </a:defRPr>
    </a:lvl1pPr>
    <a:lvl2pPr marL="339725" indent="-114300" algn="l" defTabSz="914400" rtl="0" eaLnBrk="1" latinLnBrk="0" hangingPunct="1">
      <a:lnSpc>
        <a:spcPct val="90000"/>
      </a:lnSpc>
      <a:spcBef>
        <a:spcPts val="600"/>
      </a:spcBef>
      <a:buClrTx/>
      <a:buFont typeface="Arial" panose="020B0604020202020204" pitchFamily="34" charset="0"/>
      <a:buChar char="•"/>
      <a:defRPr lang="en-US" sz="1100" kern="1200" dirty="0" smtClean="0">
        <a:solidFill>
          <a:schemeClr val="tx1"/>
        </a:solidFill>
        <a:effectLst/>
        <a:latin typeface="+mn-lt"/>
        <a:ea typeface="+mn-ea"/>
        <a:cs typeface="+mn-cs"/>
      </a:defRPr>
    </a:lvl2pPr>
    <a:lvl3pPr marL="517525" indent="-119063" algn="l" defTabSz="914400" rtl="0" eaLnBrk="1" latinLnBrk="0" hangingPunct="1">
      <a:lnSpc>
        <a:spcPct val="90000"/>
      </a:lnSpc>
      <a:spcBef>
        <a:spcPts val="300"/>
      </a:spcBef>
      <a:buClrTx/>
      <a:buFont typeface="Arial" panose="020B0604020202020204" pitchFamily="34" charset="0"/>
      <a:buChar char="•"/>
      <a:defRPr lang="en-US" sz="1000" kern="1200" dirty="0" smtClean="0">
        <a:solidFill>
          <a:schemeClr val="tx1"/>
        </a:solidFill>
        <a:effectLst/>
        <a:latin typeface="+mn-lt"/>
        <a:ea typeface="+mn-ea"/>
        <a:cs typeface="+mn-cs"/>
      </a:defRPr>
    </a:lvl3pPr>
    <a:lvl4pPr marL="682625" indent="-114300" algn="l" defTabSz="914400" rtl="0" eaLnBrk="1" latinLnBrk="0" hangingPunct="1">
      <a:lnSpc>
        <a:spcPct val="90000"/>
      </a:lnSpc>
      <a:spcBef>
        <a:spcPts val="200"/>
      </a:spcBef>
      <a:buClrTx/>
      <a:buFont typeface="Arial" panose="020B0604020202020204" pitchFamily="34" charset="0"/>
      <a:buChar char="•"/>
      <a:defRPr lang="en-US" sz="900" kern="1200" dirty="0" smtClean="0">
        <a:solidFill>
          <a:schemeClr val="tx1"/>
        </a:solidFill>
        <a:effectLst/>
        <a:latin typeface="+mn-lt"/>
        <a:ea typeface="+mn-ea"/>
        <a:cs typeface="+mn-cs"/>
      </a:defRPr>
    </a:lvl4pPr>
    <a:lvl5pPr marL="860425" indent="-114300" algn="l" defTabSz="914400" rtl="0" eaLnBrk="1" latinLnBrk="0" hangingPunct="1">
      <a:lnSpc>
        <a:spcPct val="90000"/>
      </a:lnSpc>
      <a:spcBef>
        <a:spcPts val="100"/>
      </a:spcBef>
      <a:buClrTx/>
      <a:buSzPct val="100000"/>
      <a:buFont typeface="Arial" panose="020B0604020202020204" pitchFamily="34" charset="0"/>
      <a:buChar char="•"/>
      <a:defRPr lang="en-US" sz="800" kern="1200" dirty="0">
        <a:solidFill>
          <a:schemeClr val="tx1"/>
        </a:solidFill>
        <a:effectLst/>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publications/i/item/WHO-2019-nCoV-EHS-continuity-survey-2021.1.%202021.%2032" TargetMode="External"/><Relationship Id="rId7" Type="http://schemas.openxmlformats.org/officeDocument/2006/relationships/hyperlink" Target="https://www.pharmatimes.com/news/omicron_ba.2_variant_triggers_covid-19_surge_in_england_1389089"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ncbi.nlm.nih.gov/pmc/articles/PMC9047469/" TargetMode="External"/><Relationship Id="rId5" Type="http://schemas.openxmlformats.org/officeDocument/2006/relationships/hyperlink" Target="https://www.ncbi.nlm.nih.gov/pmc/articles/PMC8992231/" TargetMode="External"/><Relationship Id="rId4" Type="http://schemas.openxmlformats.org/officeDocument/2006/relationships/hyperlink" Target="https://www.who.int/publications/i/item/WHO-2019-nCoV-clinical-2021-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DE0A1D7-41F4-4ABD-BFCE-86B7BE9B3D4B}" type="slidenum">
              <a:rPr lang="en-US" smtClean="0"/>
              <a:pPr/>
              <a:t>1</a:t>
            </a:fld>
            <a:endParaRPr lang="en-US" dirty="0"/>
          </a:p>
        </p:txBody>
      </p:sp>
      <p:sp>
        <p:nvSpPr>
          <p:cNvPr id="10" name="Slide Image Placeholder 9"/>
          <p:cNvSpPr>
            <a:spLocks noGrp="1" noRot="1" noChangeAspect="1"/>
          </p:cNvSpPr>
          <p:nvPr>
            <p:ph type="sldImg"/>
          </p:nvPr>
        </p:nvSpPr>
        <p:spPr>
          <a:xfrm>
            <a:off x="636588" y="327025"/>
            <a:ext cx="5584825" cy="3143250"/>
          </a:xfrm>
        </p:spPr>
      </p:sp>
      <p:sp>
        <p:nvSpPr>
          <p:cNvPr id="11" name="Notes Placeholder 10"/>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256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AutoNum type="arabicPeriod"/>
            </a:pPr>
            <a:r>
              <a:rPr lang="en-US" altLang="zh-CN" sz="1200" kern="100" dirty="0" err="1">
                <a:effectLst/>
                <a:latin typeface="Calibri" panose="020F0502020204030204" pitchFamily="34" charset="0"/>
                <a:ea typeface="宋体" panose="02010600030101010101" pitchFamily="2" charset="-122"/>
                <a:cs typeface="Arial" panose="020B0604020202020204" pitchFamily="34" charset="0"/>
              </a:rPr>
              <a:t>Parasher</a:t>
            </a: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 A. COVID-19: Current understanding of its pathophysiology, clinical presentation and treatment. Postgrad Med J. 2020;97(1147):321-320.</a:t>
            </a:r>
          </a:p>
          <a:p>
            <a:pPr marL="342900" indent="-342900">
              <a:buAutoNum type="arabicPeriod"/>
            </a:pP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WHO. WHO Coronavirus (COVID-19) Dashboard - Situation by Region, Country, Territory &amp; Area. https://covid19.who.int/table. 2022</a:t>
            </a:r>
            <a:endParaRPr lang="en-US"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a:latin typeface="Calibri" panose="020F0502020204030204" pitchFamily="34" charset="0"/>
                <a:ea typeface="宋体" panose="02010600030101010101" pitchFamily="2" charset="-122"/>
                <a:cs typeface="Arial" panose="020B0604020202020204" pitchFamily="34" charset="0"/>
              </a:rPr>
              <a:t>Lane EA, Barrett DJ, Casey M, et al. Country differences in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hospitalisation</a:t>
            </a:r>
            <a:r>
              <a:rPr lang="en-US" altLang="zh-CN" sz="1200" kern="100" dirty="0">
                <a:latin typeface="Calibri" panose="020F0502020204030204" pitchFamily="34" charset="0"/>
                <a:ea typeface="宋体" panose="02010600030101010101" pitchFamily="2" charset="-122"/>
                <a:cs typeface="Arial" panose="020B0604020202020204" pitchFamily="34" charset="0"/>
              </a:rPr>
              <a:t>, length of stay, admission to Intensive Care Units, and mortality due to SARS-CoV-2 infection at the end of the first wave in Europe: a rapid review of available literature (preprint).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medRxiv</a:t>
            </a:r>
            <a:r>
              <a:rPr lang="en-US" altLang="zh-CN" sz="1200" kern="100" dirty="0">
                <a:latin typeface="Calibri" panose="020F0502020204030204" pitchFamily="34" charset="0"/>
                <a:ea typeface="宋体" panose="02010600030101010101" pitchFamily="2" charset="-122"/>
                <a:cs typeface="Arial" panose="020B0604020202020204" pitchFamily="34" charset="0"/>
              </a:rPr>
              <a:t>. 2020:2020.2005.2012.20099473. 11.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Morina</a:t>
            </a:r>
            <a:r>
              <a:rPr lang="en-US" altLang="zh-CN" sz="1200" kern="100" dirty="0">
                <a:latin typeface="Calibri" panose="020F0502020204030204" pitchFamily="34" charset="0"/>
                <a:ea typeface="宋体" panose="02010600030101010101" pitchFamily="2" charset="-122"/>
                <a:cs typeface="Arial" panose="020B0604020202020204" pitchFamily="34" charset="0"/>
              </a:rPr>
              <a:t> N, Kip A, Hoppen TH, Priebe S, Meyer T. Potential impact of physical distancing on physical and mental health: a rapid narrative umbrella review of meta-analyses on the link between social connection and health. </a:t>
            </a:r>
            <a:r>
              <a:rPr lang="it-IT" altLang="zh-CN" sz="1200" kern="100" dirty="0">
                <a:latin typeface="Calibri" panose="020F0502020204030204" pitchFamily="34" charset="0"/>
                <a:ea typeface="宋体" panose="02010600030101010101" pitchFamily="2" charset="-122"/>
                <a:cs typeface="Arial" panose="020B0604020202020204" pitchFamily="34" charset="0"/>
              </a:rPr>
              <a:t>BMJ Open. 2021;11(3):e042335. 12.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it-IT" altLang="zh-CN" sz="1200" kern="100" dirty="0">
                <a:latin typeface="Calibri" panose="020F0502020204030204" pitchFamily="34" charset="0"/>
                <a:ea typeface="宋体" panose="02010600030101010101" pitchFamily="2" charset="-122"/>
                <a:cs typeface="Arial" panose="020B0604020202020204" pitchFamily="34" charset="0"/>
              </a:rPr>
              <a:t>Di Fusco M, Shea KM, Lin J, et al. </a:t>
            </a:r>
            <a:r>
              <a:rPr lang="en-US" altLang="zh-CN" sz="1200" kern="100" dirty="0">
                <a:latin typeface="Calibri" panose="020F0502020204030204" pitchFamily="34" charset="0"/>
                <a:ea typeface="宋体" panose="02010600030101010101" pitchFamily="2" charset="-122"/>
                <a:cs typeface="Arial" panose="020B0604020202020204" pitchFamily="34" charset="0"/>
              </a:rPr>
              <a:t>Health outcomes and economic burden of hospitalized COVID-19 patients in the United States. J Med Econ. 2021;24(1):308-317.</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a:latin typeface="Calibri" panose="020F0502020204030204" pitchFamily="34" charset="0"/>
                <a:ea typeface="宋体" panose="02010600030101010101" pitchFamily="2" charset="-122"/>
                <a:cs typeface="Arial" panose="020B0604020202020204" pitchFamily="34" charset="0"/>
              </a:rPr>
              <a:t>Sanchez-Ramirez DC, Normand K,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Zhaoyun</a:t>
            </a:r>
            <a:r>
              <a:rPr lang="en-US" altLang="zh-CN" sz="1200" kern="100" dirty="0">
                <a:latin typeface="Calibri" panose="020F0502020204030204" pitchFamily="34" charset="0"/>
                <a:ea typeface="宋体" panose="02010600030101010101" pitchFamily="2" charset="-122"/>
                <a:cs typeface="Arial" panose="020B0604020202020204" pitchFamily="34" charset="0"/>
              </a:rPr>
              <a:t> Y, Torres-Castro R. Long-Term Impact of COVID19: A Systematic Review of the Literature and Meta-Analysis. Biomedicines. 2021;9(8):900. 6.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Dorri</a:t>
            </a:r>
            <a:r>
              <a:rPr lang="en-US" altLang="zh-CN" sz="1200" kern="100" dirty="0">
                <a:latin typeface="Calibri" panose="020F0502020204030204" pitchFamily="34" charset="0"/>
                <a:ea typeface="宋体" panose="02010600030101010101" pitchFamily="2" charset="-122"/>
                <a:cs typeface="Arial" panose="020B0604020202020204" pitchFamily="34" charset="0"/>
              </a:rPr>
              <a:t> M,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Mozafari</a:t>
            </a:r>
            <a:r>
              <a:rPr lang="en-US" altLang="zh-CN" sz="1200" kern="100" dirty="0">
                <a:latin typeface="Calibri" panose="020F0502020204030204" pitchFamily="34" charset="0"/>
                <a:ea typeface="宋体" panose="02010600030101010101" pitchFamily="2" charset="-122"/>
                <a:cs typeface="Arial" panose="020B0604020202020204" pitchFamily="34" charset="0"/>
              </a:rPr>
              <a:t>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Bazargany</a:t>
            </a:r>
            <a:r>
              <a:rPr lang="en-US" altLang="zh-CN" sz="1200" kern="100" dirty="0">
                <a:latin typeface="Calibri" panose="020F0502020204030204" pitchFamily="34" charset="0"/>
                <a:ea typeface="宋体" panose="02010600030101010101" pitchFamily="2" charset="-122"/>
                <a:cs typeface="Arial" panose="020B0604020202020204" pitchFamily="34" charset="0"/>
              </a:rPr>
              <a:t> MH,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Khodaparast</a:t>
            </a:r>
            <a:r>
              <a:rPr lang="en-US" altLang="zh-CN" sz="1200" kern="100" dirty="0">
                <a:latin typeface="Calibri" panose="020F0502020204030204" pitchFamily="34" charset="0"/>
                <a:ea typeface="宋体" panose="02010600030101010101" pitchFamily="2" charset="-122"/>
                <a:cs typeface="Arial" panose="020B0604020202020204" pitchFamily="34" charset="0"/>
              </a:rPr>
              <a:t> Z, et al. Psychological Problems and Reduced Health-Related Quality of Life in the COVID-19 Survivors. J Affect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Disord</a:t>
            </a:r>
            <a:r>
              <a:rPr lang="en-US" altLang="zh-CN" sz="1200" kern="100" dirty="0">
                <a:latin typeface="Calibri" panose="020F0502020204030204" pitchFamily="34" charset="0"/>
                <a:ea typeface="宋体" panose="02010600030101010101" pitchFamily="2" charset="-122"/>
                <a:cs typeface="Arial" panose="020B0604020202020204" pitchFamily="34" charset="0"/>
              </a:rPr>
              <a:t>. 2021;6:100248.</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a:latin typeface="Calibri" panose="020F0502020204030204" pitchFamily="34" charset="0"/>
                <a:ea typeface="宋体" panose="02010600030101010101" pitchFamily="2" charset="-122"/>
                <a:cs typeface="Arial" panose="020B0604020202020204" pitchFamily="34" charset="0"/>
              </a:rPr>
              <a:t>Malik P, Patel K, Pinto C, et al. Post-acute COVID-19 syndrome (PCS) and Health-related Quality of life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HRQoL</a:t>
            </a:r>
            <a:r>
              <a:rPr lang="en-US" altLang="zh-CN" sz="1200" kern="100" dirty="0">
                <a:latin typeface="Calibri" panose="020F0502020204030204" pitchFamily="34" charset="0"/>
                <a:ea typeface="宋体" panose="02010600030101010101" pitchFamily="2" charset="-122"/>
                <a:cs typeface="Arial" panose="020B0604020202020204" pitchFamily="34" charset="0"/>
              </a:rPr>
              <a:t>)- A systematic review and Meta-analysis. J Med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Virol</a:t>
            </a:r>
            <a:r>
              <a:rPr lang="en-US" altLang="zh-CN" sz="1200" kern="100" dirty="0">
                <a:latin typeface="Calibri" panose="020F0502020204030204" pitchFamily="34" charset="0"/>
                <a:ea typeface="宋体" panose="02010600030101010101" pitchFamily="2" charset="-122"/>
                <a:cs typeface="Arial" panose="020B0604020202020204" pitchFamily="34" charset="0"/>
              </a:rPr>
              <a:t>. 2022;94(1):253- 262. 15.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a:latin typeface="Calibri" panose="020F0502020204030204" pitchFamily="34" charset="0"/>
                <a:ea typeface="宋体" panose="02010600030101010101" pitchFamily="2" charset="-122"/>
                <a:cs typeface="Arial" panose="020B0604020202020204" pitchFamily="34" charset="0"/>
              </a:rPr>
              <a:t>Poudel AN, Zhu S, Cooper N, et al. Impact of Covid-19 on health-related quality of life of patients: A structured review.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PloS</a:t>
            </a:r>
            <a:r>
              <a:rPr lang="en-US" altLang="zh-CN" sz="1200" kern="100" dirty="0">
                <a:latin typeface="Calibri" panose="020F0502020204030204" pitchFamily="34" charset="0"/>
                <a:ea typeface="宋体" panose="02010600030101010101" pitchFamily="2" charset="-122"/>
                <a:cs typeface="Arial" panose="020B0604020202020204" pitchFamily="34" charset="0"/>
              </a:rPr>
              <a:t> one. 2021;16(10):e0259164. 16.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a:latin typeface="Calibri" panose="020F0502020204030204" pitchFamily="34" charset="0"/>
                <a:ea typeface="宋体" panose="02010600030101010101" pitchFamily="2" charset="-122"/>
                <a:cs typeface="Arial" panose="020B0604020202020204" pitchFamily="34" charset="0"/>
              </a:rPr>
              <a:t>Ping W, Zheng J, Niu X, et al. Evaluation of health-related quality of life using EQ-5D in China during the COVID-19 pandemic.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PLoS</a:t>
            </a:r>
            <a:r>
              <a:rPr lang="en-US" altLang="zh-CN" sz="1200" kern="100" dirty="0">
                <a:latin typeface="Calibri" panose="020F0502020204030204" pitchFamily="34" charset="0"/>
                <a:ea typeface="宋体" panose="02010600030101010101" pitchFamily="2" charset="-122"/>
                <a:cs typeface="Arial" panose="020B0604020202020204" pitchFamily="34" charset="0"/>
              </a:rPr>
              <a:t> One. 2020;15(6):e0234850. 17.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Santomauro</a:t>
            </a:r>
            <a:r>
              <a:rPr lang="en-US" altLang="zh-CN" sz="1200" kern="100" dirty="0">
                <a:latin typeface="Calibri" panose="020F0502020204030204" pitchFamily="34" charset="0"/>
                <a:ea typeface="宋体" panose="02010600030101010101" pitchFamily="2" charset="-122"/>
                <a:cs typeface="Arial" panose="020B0604020202020204" pitchFamily="34" charset="0"/>
              </a:rPr>
              <a:t> DF, Mantilla Herrera AM,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Shadid</a:t>
            </a:r>
            <a:r>
              <a:rPr lang="en-US" altLang="zh-CN" sz="1200" kern="100" dirty="0">
                <a:latin typeface="Calibri" panose="020F0502020204030204" pitchFamily="34" charset="0"/>
                <a:ea typeface="宋体" panose="02010600030101010101" pitchFamily="2" charset="-122"/>
                <a:cs typeface="Arial" panose="020B0604020202020204" pitchFamily="34" charset="0"/>
              </a:rPr>
              <a:t> J, et al. Global prevalence and burden of depressive and anxiety disorders in 204 countries and territories in 2020 due to the COVID-19 pandemic. Lancet. 2021;398(10312):1700-1712</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it-IT" altLang="zh-CN" sz="1200" kern="100" dirty="0">
                <a:latin typeface="Calibri" panose="020F0502020204030204" pitchFamily="34" charset="0"/>
                <a:ea typeface="宋体" panose="02010600030101010101" pitchFamily="2" charset="-122"/>
                <a:cs typeface="Arial" panose="020B0604020202020204" pitchFamily="34" charset="0"/>
              </a:rPr>
              <a:t>Dos Santos ERR, Silva de Paula JL, Tardieux FM, Costa-E-Silva VN, Lal A, Leite AFB. </a:t>
            </a:r>
            <a:r>
              <a:rPr lang="en-US" altLang="zh-CN" sz="1200" kern="100" dirty="0">
                <a:latin typeface="Calibri" panose="020F0502020204030204" pitchFamily="34" charset="0"/>
                <a:ea typeface="宋体" panose="02010600030101010101" pitchFamily="2" charset="-122"/>
                <a:cs typeface="Arial" panose="020B0604020202020204" pitchFamily="34" charset="0"/>
              </a:rPr>
              <a:t>Association between COVID-19 and anxiety during social isolation: A systematic review. World J Clin Cases. 2021;9(25):7433-7444. 19.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a:latin typeface="Calibri" panose="020F0502020204030204" pitchFamily="34" charset="0"/>
                <a:ea typeface="宋体" panose="02010600030101010101" pitchFamily="2" charset="-122"/>
                <a:cs typeface="Arial" panose="020B0604020202020204" pitchFamily="34" charset="0"/>
              </a:rPr>
              <a:t>Rocha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DdM</a:t>
            </a:r>
            <a:r>
              <a:rPr lang="en-US" altLang="zh-CN" sz="1200" kern="100" dirty="0">
                <a:latin typeface="Calibri" panose="020F0502020204030204" pitchFamily="34" charset="0"/>
                <a:ea typeface="宋体" panose="02010600030101010101" pitchFamily="2" charset="-122"/>
                <a:cs typeface="Arial" panose="020B0604020202020204" pitchFamily="34" charset="0"/>
              </a:rPr>
              <a:t>, Silva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JSe</a:t>
            </a:r>
            <a:r>
              <a:rPr lang="en-US" altLang="zh-CN" sz="1200" kern="100" dirty="0">
                <a:latin typeface="Calibri" panose="020F0502020204030204" pitchFamily="34" charset="0"/>
                <a:ea typeface="宋体" panose="02010600030101010101" pitchFamily="2" charset="-122"/>
                <a:cs typeface="Arial" panose="020B0604020202020204" pitchFamily="34" charset="0"/>
              </a:rPr>
              <a:t>, Abreu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IMd</a:t>
            </a:r>
            <a:r>
              <a:rPr lang="en-US" altLang="zh-CN" sz="1200" kern="100" dirty="0">
                <a:latin typeface="Calibri" panose="020F0502020204030204" pitchFamily="34" charset="0"/>
                <a:ea typeface="宋体" panose="02010600030101010101" pitchFamily="2" charset="-122"/>
                <a:cs typeface="Arial" panose="020B0604020202020204" pitchFamily="34" charset="0"/>
              </a:rPr>
              <a:t>, Mendes PM,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Leite</a:t>
            </a:r>
            <a:r>
              <a:rPr lang="en-US" altLang="zh-CN" sz="1200" kern="100" dirty="0">
                <a:latin typeface="Calibri" panose="020F0502020204030204" pitchFamily="34" charset="0"/>
                <a:ea typeface="宋体" panose="02010600030101010101" pitchFamily="2" charset="-122"/>
                <a:cs typeface="Arial" panose="020B0604020202020204" pitchFamily="34" charset="0"/>
              </a:rPr>
              <a:t> HDCS, Ferreira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MdCS.Psychosocial</a:t>
            </a:r>
            <a:r>
              <a:rPr lang="en-US" altLang="zh-CN" sz="1200" kern="100" dirty="0">
                <a:latin typeface="Calibri" panose="020F0502020204030204" pitchFamily="34" charset="0"/>
                <a:ea typeface="宋体" panose="02010600030101010101" pitchFamily="2" charset="-122"/>
                <a:cs typeface="Arial" panose="020B0604020202020204" pitchFamily="34" charset="0"/>
              </a:rPr>
              <a:t> effects of social distancing during coronavirus infections: integrative review. Acta Paul de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Enferm</a:t>
            </a:r>
            <a:r>
              <a:rPr lang="en-US" altLang="zh-CN" sz="1200" kern="100" dirty="0">
                <a:latin typeface="Calibri" panose="020F0502020204030204" pitchFamily="34" charset="0"/>
                <a:ea typeface="宋体" panose="02010600030101010101" pitchFamily="2" charset="-122"/>
                <a:cs typeface="Arial" panose="020B0604020202020204" pitchFamily="34" charset="0"/>
              </a:rPr>
              <a:t>. 2021;34:eAPE01141. 20.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Rajmil</a:t>
            </a:r>
            <a:r>
              <a:rPr lang="en-US" altLang="zh-CN" sz="1200" kern="100" dirty="0">
                <a:latin typeface="Calibri" panose="020F0502020204030204" pitchFamily="34" charset="0"/>
                <a:ea typeface="宋体" panose="02010600030101010101" pitchFamily="2" charset="-122"/>
                <a:cs typeface="Arial" panose="020B0604020202020204" pitchFamily="34" charset="0"/>
              </a:rPr>
              <a:t> L,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Hjern</a:t>
            </a:r>
            <a:r>
              <a:rPr lang="en-US" altLang="zh-CN" sz="1200" kern="100" dirty="0">
                <a:latin typeface="Calibri" panose="020F0502020204030204" pitchFamily="34" charset="0"/>
                <a:ea typeface="宋体" panose="02010600030101010101" pitchFamily="2" charset="-122"/>
                <a:cs typeface="Arial" panose="020B0604020202020204" pitchFamily="34" charset="0"/>
              </a:rPr>
              <a:t> 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Boran</a:t>
            </a:r>
            <a:r>
              <a:rPr lang="en-US" altLang="zh-CN" sz="1200" kern="100" dirty="0">
                <a:latin typeface="Calibri" panose="020F0502020204030204" pitchFamily="34" charset="0"/>
                <a:ea typeface="宋体" panose="02010600030101010101" pitchFamily="2" charset="-122"/>
                <a:cs typeface="Arial" panose="020B0604020202020204" pitchFamily="34" charset="0"/>
              </a:rPr>
              <a:t> P,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Gunnlaugsson</a:t>
            </a:r>
            <a:r>
              <a:rPr lang="en-US" altLang="zh-CN" sz="1200" kern="100" dirty="0">
                <a:latin typeface="Calibri" panose="020F0502020204030204" pitchFamily="34" charset="0"/>
                <a:ea typeface="宋体" panose="02010600030101010101" pitchFamily="2" charset="-122"/>
                <a:cs typeface="Arial" panose="020B0604020202020204" pitchFamily="34" charset="0"/>
              </a:rPr>
              <a:t> G, Kraus de Camargo O, Raman S. Impact of lockdown and school closure on children’s health and well-being during the first wave of COVID-19: a narrative review. BMJ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Paediatr</a:t>
            </a:r>
            <a:r>
              <a:rPr lang="en-US" altLang="zh-CN" sz="1200" kern="100" dirty="0">
                <a:latin typeface="Calibri" panose="020F0502020204030204" pitchFamily="34" charset="0"/>
                <a:ea typeface="宋体" panose="02010600030101010101" pitchFamily="2" charset="-122"/>
                <a:cs typeface="Arial" panose="020B0604020202020204" pitchFamily="34" charset="0"/>
              </a:rPr>
              <a:t> Open. 2021;5(1):e001043. 21.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indent="-342900">
              <a:buAutoNum type="arabicPeriod"/>
            </a:pPr>
            <a:endParaRPr lang="en-US" altLang="zh-CN" sz="1200" kern="100" dirty="0">
              <a:effectLst/>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mj-lt"/>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Cielo F,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Ulberg</a:t>
            </a:r>
            <a:r>
              <a:rPr lang="en-US" altLang="zh-CN" sz="1200" kern="100" dirty="0">
                <a:latin typeface="Calibri" panose="020F0502020204030204" pitchFamily="34" charset="0"/>
                <a:ea typeface="宋体" panose="02010600030101010101" pitchFamily="2" charset="-122"/>
                <a:cs typeface="Arial" panose="020B0604020202020204" pitchFamily="34" charset="0"/>
              </a:rPr>
              <a:t> R, Di Giacomo D. Psychological Impact of the COVID-19 Outbreak on Mental Health Outcomes among Youth: A Rapid Narrative Review. Int J Environ Res Public Health. 2021;18(11):6067. 22.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Nobari</a:t>
            </a:r>
            <a:r>
              <a:rPr lang="en-US" altLang="zh-CN" sz="1200" kern="100" dirty="0">
                <a:latin typeface="Calibri" panose="020F0502020204030204" pitchFamily="34" charset="0"/>
                <a:ea typeface="宋体" panose="02010600030101010101" pitchFamily="2" charset="-122"/>
                <a:cs typeface="Arial" panose="020B0604020202020204" pitchFamily="34" charset="0"/>
              </a:rPr>
              <a:t> H,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Fashi</a:t>
            </a:r>
            <a:r>
              <a:rPr lang="en-US" altLang="zh-CN" sz="1200" kern="100" dirty="0">
                <a:latin typeface="Calibri" panose="020F0502020204030204" pitchFamily="34" charset="0"/>
                <a:ea typeface="宋体" panose="02010600030101010101" pitchFamily="2" charset="-122"/>
                <a:cs typeface="Arial" panose="020B0604020202020204" pitchFamily="34" charset="0"/>
              </a:rPr>
              <a:t> M,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Eskandari</a:t>
            </a:r>
            <a:r>
              <a:rPr lang="en-US" altLang="zh-CN" sz="1200" kern="100" dirty="0">
                <a:latin typeface="Calibri" panose="020F0502020204030204" pitchFamily="34" charset="0"/>
                <a:ea typeface="宋体" panose="02010600030101010101" pitchFamily="2" charset="-122"/>
                <a:cs typeface="Arial" panose="020B0604020202020204" pitchFamily="34" charset="0"/>
              </a:rPr>
              <a:t> 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Villafaina</a:t>
            </a:r>
            <a:r>
              <a:rPr lang="en-US" altLang="zh-CN" sz="1200" kern="100" dirty="0">
                <a:latin typeface="Calibri" panose="020F0502020204030204" pitchFamily="34" charset="0"/>
                <a:ea typeface="宋体" panose="02010600030101010101" pitchFamily="2" charset="-122"/>
                <a:cs typeface="Arial" panose="020B0604020202020204" pitchFamily="34" charset="0"/>
              </a:rPr>
              <a:t> S, Murillo-Garcia Á, Pérez-Gómez J. Effect of COVID19 on Health-Related Quality of Life in Adolescents and Children: A Systematic Review. Int J Environ Res Public Health. 2021;18(9):4563.</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Bartsch SM, Ferguson MC,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McKinnell</a:t>
            </a:r>
            <a:r>
              <a:rPr lang="en-US" altLang="zh-CN" sz="1200" kern="100" dirty="0">
                <a:latin typeface="Calibri" panose="020F0502020204030204" pitchFamily="34" charset="0"/>
                <a:ea typeface="宋体" panose="02010600030101010101" pitchFamily="2" charset="-122"/>
                <a:cs typeface="Arial" panose="020B0604020202020204" pitchFamily="34" charset="0"/>
              </a:rPr>
              <a:t> JA, et al. The Potential Health Care Costs And Resource Use Associated With COVID-19 In The United States. Health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Aff</a:t>
            </a:r>
            <a:r>
              <a:rPr lang="en-US" altLang="zh-CN" sz="1200" kern="100" dirty="0">
                <a:latin typeface="Calibri" panose="020F0502020204030204" pitchFamily="34" charset="0"/>
                <a:ea typeface="宋体" panose="02010600030101010101" pitchFamily="2" charset="-122"/>
                <a:cs typeface="Arial" panose="020B0604020202020204" pitchFamily="34" charset="0"/>
              </a:rPr>
              <a:t> (Millwood). 2020;39(6):927- 935. 24.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Nguyen NT, Chinn J, Nahmias J, et al. Outcomes and Mortality Among Adults Hospitalized With COVID-19 at US Medical Centers. JAMA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Netw</a:t>
            </a:r>
            <a:r>
              <a:rPr lang="en-US" altLang="zh-CN" sz="1200" kern="100" dirty="0">
                <a:latin typeface="Calibri" panose="020F0502020204030204" pitchFamily="34" charset="0"/>
                <a:ea typeface="宋体" panose="02010600030101010101" pitchFamily="2" charset="-122"/>
                <a:cs typeface="Arial" panose="020B0604020202020204" pitchFamily="34" charset="0"/>
              </a:rPr>
              <a:t> Open. 2021;4(3):e210417. 25.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Skyrud</a:t>
            </a:r>
            <a:r>
              <a:rPr lang="en-US" altLang="zh-CN" sz="1200" kern="100" dirty="0">
                <a:latin typeface="Calibri" panose="020F0502020204030204" pitchFamily="34" charset="0"/>
                <a:ea typeface="宋体" panose="02010600030101010101" pitchFamily="2" charset="-122"/>
                <a:cs typeface="Arial" panose="020B0604020202020204" pitchFamily="34" charset="0"/>
              </a:rPr>
              <a:t> K, Telle K,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Hernæs</a:t>
            </a:r>
            <a:r>
              <a:rPr lang="en-US" altLang="zh-CN" sz="1200" kern="100" dirty="0">
                <a:latin typeface="Calibri" panose="020F0502020204030204" pitchFamily="34" charset="0"/>
                <a:ea typeface="宋体" panose="02010600030101010101" pitchFamily="2" charset="-122"/>
                <a:cs typeface="Arial" panose="020B0604020202020204" pitchFamily="34" charset="0"/>
              </a:rPr>
              <a:t> K, Magnusson K. Impacts of COVID-19 on sick leave (preprint).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medRxiv</a:t>
            </a:r>
            <a:r>
              <a:rPr lang="en-US" altLang="zh-CN" sz="1200" kern="100" dirty="0">
                <a:latin typeface="Calibri" panose="020F0502020204030204" pitchFamily="34" charset="0"/>
                <a:ea typeface="宋体" panose="02010600030101010101" pitchFamily="2" charset="-122"/>
                <a:cs typeface="Arial" panose="020B0604020202020204" pitchFamily="34" charset="0"/>
              </a:rPr>
              <a:t>. 2021:2021.2004.2009.21255215. 26.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Tenforde</a:t>
            </a:r>
            <a:r>
              <a:rPr lang="en-US" altLang="zh-CN" sz="1200" kern="100" dirty="0">
                <a:latin typeface="Calibri" panose="020F0502020204030204" pitchFamily="34" charset="0"/>
                <a:ea typeface="宋体" panose="02010600030101010101" pitchFamily="2" charset="-122"/>
                <a:cs typeface="Arial" panose="020B0604020202020204" pitchFamily="34" charset="0"/>
              </a:rPr>
              <a:t> M, Kim S, Lindsell C, et al. Symptom Duration and Risk Factors for Delayed Return to Usual Health Among Outpatients with COVID-19 in a Multistate Health Care Systems Network — United States, March–June 2020. MMWR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Morb</a:t>
            </a:r>
            <a:r>
              <a:rPr lang="en-US" altLang="zh-CN" sz="1200" kern="100" dirty="0">
                <a:latin typeface="Calibri" panose="020F0502020204030204" pitchFamily="34" charset="0"/>
                <a:ea typeface="宋体" panose="02010600030101010101" pitchFamily="2" charset="-122"/>
                <a:cs typeface="Arial" panose="020B0604020202020204" pitchFamily="34" charset="0"/>
              </a:rPr>
              <a:t> Mortal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Wkly</a:t>
            </a:r>
            <a:r>
              <a:rPr lang="en-US" altLang="zh-CN" sz="1200" kern="100" dirty="0">
                <a:latin typeface="Calibri" panose="020F0502020204030204" pitchFamily="34" charset="0"/>
                <a:ea typeface="宋体" panose="02010600030101010101" pitchFamily="2" charset="-122"/>
                <a:cs typeface="Arial" panose="020B0604020202020204" pitchFamily="34" charset="0"/>
              </a:rPr>
              <a:t> Rep. 2020;69. 27.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err="1">
                <a:latin typeface="Calibri" panose="020F0502020204030204" pitchFamily="34" charset="0"/>
                <a:ea typeface="宋体" panose="02010600030101010101" pitchFamily="2" charset="-122"/>
                <a:cs typeface="Arial" panose="020B0604020202020204" pitchFamily="34" charset="0"/>
              </a:rPr>
              <a:t>Buonsenso</a:t>
            </a:r>
            <a:r>
              <a:rPr lang="en-US" altLang="zh-CN" sz="1200" kern="100" dirty="0">
                <a:latin typeface="Calibri" panose="020F0502020204030204" pitchFamily="34" charset="0"/>
                <a:ea typeface="宋体" panose="02010600030101010101" pitchFamily="2" charset="-122"/>
                <a:cs typeface="Arial" panose="020B0604020202020204" pitchFamily="34" charset="0"/>
              </a:rPr>
              <a:t> D,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Espuny</a:t>
            </a:r>
            <a:r>
              <a:rPr lang="en-US" altLang="zh-CN" sz="1200" kern="100" dirty="0">
                <a:latin typeface="Calibri" panose="020F0502020204030204" pitchFamily="34" charset="0"/>
                <a:ea typeface="宋体" panose="02010600030101010101" pitchFamily="2" charset="-122"/>
                <a:cs typeface="Arial" panose="020B0604020202020204" pitchFamily="34" charset="0"/>
              </a:rPr>
              <a:t> Pujol F,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Munblit</a:t>
            </a:r>
            <a:r>
              <a:rPr lang="en-US" altLang="zh-CN" sz="1200" kern="100" dirty="0">
                <a:latin typeface="Calibri" panose="020F0502020204030204" pitchFamily="34" charset="0"/>
                <a:ea typeface="宋体" panose="02010600030101010101" pitchFamily="2" charset="-122"/>
                <a:cs typeface="Arial" panose="020B0604020202020204" pitchFamily="34" charset="0"/>
              </a:rPr>
              <a:t> D, McFarland S, Simpson F. Clinical Characteristics, Activity Levels and Mental Health Problems in Children with Long COVID: A Survey of 510 Children (preprint). Preprints. 2021. 28.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it-IT" altLang="zh-CN" sz="1200" kern="100" dirty="0">
                <a:latin typeface="Calibri" panose="020F0502020204030204" pitchFamily="34" charset="0"/>
                <a:ea typeface="宋体" panose="02010600030101010101" pitchFamily="2" charset="-122"/>
                <a:cs typeface="Arial" panose="020B0604020202020204" pitchFamily="34" charset="0"/>
              </a:rPr>
              <a:t>Buonsenso D, Munblit D, De Rose C, et al. </a:t>
            </a:r>
            <a:r>
              <a:rPr lang="en-US" altLang="zh-CN" sz="1200" kern="100" dirty="0">
                <a:latin typeface="Calibri" panose="020F0502020204030204" pitchFamily="34" charset="0"/>
                <a:ea typeface="宋体" panose="02010600030101010101" pitchFamily="2" charset="-122"/>
                <a:cs typeface="Arial" panose="020B0604020202020204" pitchFamily="34" charset="0"/>
              </a:rPr>
              <a:t>Preliminary Evidence on Long COVID in children. Acta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Paediatr</a:t>
            </a:r>
            <a:r>
              <a:rPr lang="en-US" altLang="zh-CN" sz="1200" kern="100" dirty="0">
                <a:latin typeface="Calibri" panose="020F0502020204030204" pitchFamily="34" charset="0"/>
                <a:ea typeface="宋体" panose="02010600030101010101" pitchFamily="2" charset="-122"/>
                <a:cs typeface="Arial" panose="020B0604020202020204" pitchFamily="34" charset="0"/>
              </a:rPr>
              <a:t>. 2021;110(7):2208-2211. 29.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Evans RA, McAuley H, Harrison EM, et al. Physical, cognitive, and mental health impacts of COVID-19 after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hospitalisation</a:t>
            </a:r>
            <a:r>
              <a:rPr lang="en-US" altLang="zh-CN" sz="1200" kern="100" dirty="0">
                <a:latin typeface="Calibri" panose="020F0502020204030204" pitchFamily="34" charset="0"/>
                <a:ea typeface="宋体" panose="02010600030101010101" pitchFamily="2" charset="-122"/>
                <a:cs typeface="Arial" panose="020B0604020202020204" pitchFamily="34" charset="0"/>
              </a:rPr>
              <a:t>(PHOSP-COVID): a UK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multicentre</a:t>
            </a:r>
            <a:r>
              <a:rPr lang="en-US" altLang="zh-CN" sz="1200" kern="100" dirty="0">
                <a:latin typeface="Calibri" panose="020F0502020204030204" pitchFamily="34" charset="0"/>
                <a:ea typeface="宋体" panose="02010600030101010101" pitchFamily="2" charset="-122"/>
                <a:cs typeface="Arial" panose="020B0604020202020204" pitchFamily="34" charset="0"/>
              </a:rPr>
              <a:t>, prospective cohort study. Lancet Respir Med. 2021;9(11):1275-1287. 30.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Department of Health and Social Care, UK,. Analysis of the health, economic and social effects of COVID-19 and the approach to tiering. https://assets.publishing.service.gov.uk/government/uploads/system/uploads/attachment_da ta/file/944823/Analysis_of_the_health_economic_and_social_effects_of_COVID19_and_the_approach_to_tiering_FINAL_-_accessible_v2.pdf. 2020. 31.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WHO. Second round of the national pulse survey on continuity of essential health services during the COVID-19 pandemic: January-March 2021. </a:t>
            </a:r>
            <a:r>
              <a:rPr lang="en-US" altLang="zh-CN" sz="1200" kern="100" dirty="0">
                <a:latin typeface="Calibri" panose="020F0502020204030204" pitchFamily="34" charset="0"/>
                <a:ea typeface="宋体"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https://www.who.int/publications/i/item/WHO-2019-nCoV-EHS-continuity-survey-2021.1. 2021. 32</a:t>
            </a:r>
            <a:r>
              <a:rPr lang="en-US" altLang="zh-CN" sz="1200" kern="100" dirty="0">
                <a:latin typeface="Calibri" panose="020F0502020204030204" pitchFamily="34" charset="0"/>
                <a:ea typeface="宋体" panose="02010600030101010101" pitchFamily="2" charset="-122"/>
                <a:cs typeface="Arial" panose="020B0604020202020204" pitchFamily="34" charset="0"/>
              </a:rPr>
              <a:t>. </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kern="100" dirty="0">
                <a:latin typeface="Calibri" panose="020F0502020204030204" pitchFamily="34" charset="0"/>
                <a:ea typeface="宋体" panose="02010600030101010101" pitchFamily="2" charset="-122"/>
                <a:cs typeface="Arial" panose="020B0604020202020204" pitchFamily="34" charset="0"/>
              </a:rPr>
              <a:t>Menges D,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Ballouz</a:t>
            </a:r>
            <a:r>
              <a:rPr lang="en-US" altLang="zh-CN" sz="1200" kern="100" dirty="0">
                <a:latin typeface="Calibri" panose="020F0502020204030204" pitchFamily="34" charset="0"/>
                <a:ea typeface="宋体" panose="02010600030101010101" pitchFamily="2" charset="-122"/>
                <a:cs typeface="Arial" panose="020B0604020202020204" pitchFamily="34" charset="0"/>
              </a:rPr>
              <a:t> T, Anagnostopoulos A, et al. Burden of post-COVID-19 syndrome and implications for healthcare service planning: A population-based cohort study. </a:t>
            </a:r>
            <a:r>
              <a:rPr lang="en-US" altLang="zh-CN" sz="1200" kern="100" dirty="0" err="1">
                <a:latin typeface="Calibri" panose="020F0502020204030204" pitchFamily="34" charset="0"/>
                <a:ea typeface="宋体" panose="02010600030101010101" pitchFamily="2" charset="-122"/>
                <a:cs typeface="Arial" panose="020B0604020202020204" pitchFamily="34" charset="0"/>
              </a:rPr>
              <a:t>PLoS</a:t>
            </a:r>
            <a:r>
              <a:rPr lang="en-US" altLang="zh-CN" sz="1200" kern="100" dirty="0">
                <a:latin typeface="Calibri" panose="020F0502020204030204" pitchFamily="34" charset="0"/>
                <a:ea typeface="宋体" panose="02010600030101010101" pitchFamily="2" charset="-122"/>
                <a:cs typeface="Arial" panose="020B0604020202020204" pitchFamily="34" charset="0"/>
              </a:rPr>
              <a:t> ONE. 2021;16(7):e0254523.</a:t>
            </a:r>
          </a:p>
          <a:p>
            <a:pPr marL="342900" lvl="0" indent="-342900">
              <a:buFont typeface="Wingdings" panose="05000000000000000000" pitchFamily="2" charset="2"/>
              <a:buAutoNum type="arabicPeriod" startAt="15"/>
            </a:pP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WHO. Living Guideline: Clinical Management of COVID-19. </a:t>
            </a:r>
            <a:r>
              <a:rPr lang="en-US" altLang="zh-CN" dirty="0">
                <a:hlinkClick r:id="rId4"/>
              </a:rPr>
              <a:t>Living guidance for clinical management of COVID-19 (who.int)</a:t>
            </a: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a:t>
            </a:r>
          </a:p>
          <a:p>
            <a:pPr marL="342900" lvl="0" indent="-342900">
              <a:buFont typeface="Wingdings" panose="05000000000000000000" pitchFamily="2" charset="2"/>
              <a:buAutoNum type="arabicPeriod" startAt="15"/>
            </a:pP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Jun Cai, et al. Nat Med. 2022 May 10. </a:t>
            </a:r>
            <a:r>
              <a:rPr lang="en-US" altLang="zh-CN" sz="1200" kern="100" dirty="0" err="1">
                <a:effectLst/>
                <a:latin typeface="Calibri" panose="020F0502020204030204" pitchFamily="34" charset="0"/>
                <a:ea typeface="宋体" panose="02010600030101010101" pitchFamily="2" charset="-122"/>
                <a:cs typeface="Arial" panose="020B0604020202020204" pitchFamily="34" charset="0"/>
              </a:rPr>
              <a:t>doi</a:t>
            </a: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 10.1038/s41591-022-01855-7.</a:t>
            </a:r>
          </a:p>
          <a:p>
            <a:pPr marL="342900" lvl="0" indent="-342900">
              <a:buFont typeface="Wingdings" panose="05000000000000000000" pitchFamily="2" charset="2"/>
              <a:buAutoNum type="arabicPeriod" startAt="15"/>
            </a:pPr>
            <a:r>
              <a:rPr lang="en-US" altLang="zh-CN" sz="1200" kern="100" dirty="0">
                <a:effectLst/>
                <a:latin typeface="Calibri" panose="020F0502020204030204" pitchFamily="34" charset="0"/>
                <a:ea typeface="宋体" panose="02010600030101010101" pitchFamily="2" charset="-122"/>
                <a:cs typeface="Arial" panose="020B0604020202020204" pitchFamily="34" charset="0"/>
              </a:rPr>
              <a:t>Liu et al. </a:t>
            </a:r>
            <a:r>
              <a:rPr lang="en-US" altLang="zh-CN" sz="1800" b="0" i="0" u="sng" dirty="0">
                <a:solidFill>
                  <a:srgbClr val="376FAA"/>
                </a:solidFill>
                <a:effectLst/>
                <a:latin typeface="Helvetica Neue"/>
                <a:hlinkClick r:id="rId5"/>
              </a:rPr>
              <a:t>J Travel Med.</a:t>
            </a:r>
            <a:r>
              <a:rPr lang="en-US" altLang="zh-CN" sz="1800" b="0" i="0" dirty="0">
                <a:solidFill>
                  <a:srgbClr val="212121"/>
                </a:solidFill>
                <a:effectLst/>
                <a:latin typeface="Helvetica Neue"/>
              </a:rPr>
              <a:t> 2022 Apr; 29(3): taac037.</a:t>
            </a:r>
            <a:endParaRPr lang="en-US" altLang="zh-CN" sz="1200" b="0" i="0" kern="100" dirty="0">
              <a:solidFill>
                <a:srgbClr val="212121"/>
              </a:solidFill>
              <a:effectLst/>
              <a:latin typeface="Calibri" panose="020F0502020204030204" pitchFamily="34" charset="0"/>
              <a:ea typeface="宋体" panose="02010600030101010101" pitchFamily="2" charset="-122"/>
              <a:cs typeface="Arial" panose="020B0604020202020204" pitchFamily="34" charset="0"/>
            </a:endParaRPr>
          </a:p>
          <a:p>
            <a:pPr marL="342900" lvl="0" indent="-342900">
              <a:buFont typeface="Wingdings" panose="05000000000000000000" pitchFamily="2" charset="2"/>
              <a:buAutoNum type="arabicPeriod" startAt="15"/>
            </a:pPr>
            <a:r>
              <a:rPr lang="en-US" altLang="zh-CN" sz="1200" b="0" i="0" kern="100" dirty="0">
                <a:solidFill>
                  <a:srgbClr val="212121"/>
                </a:solidFill>
                <a:effectLst/>
                <a:latin typeface="Calibri" panose="020F0502020204030204" pitchFamily="34" charset="0"/>
                <a:ea typeface="宋体" panose="02010600030101010101" pitchFamily="2" charset="-122"/>
                <a:cs typeface="Arial" panose="020B0604020202020204" pitchFamily="34" charset="0"/>
              </a:rPr>
              <a:t>Fan et al. </a:t>
            </a:r>
            <a:r>
              <a:rPr lang="en-US" altLang="zh-CN" sz="1800" b="0" i="0" u="sng" dirty="0">
                <a:solidFill>
                  <a:srgbClr val="376FAA"/>
                </a:solidFill>
                <a:effectLst/>
                <a:latin typeface="Helvetica Neue"/>
                <a:hlinkClick r:id="rId6"/>
              </a:rPr>
              <a:t>Signal </a:t>
            </a:r>
            <a:r>
              <a:rPr lang="en-US" altLang="zh-CN" sz="1800" b="0" i="0" u="sng" dirty="0" err="1">
                <a:solidFill>
                  <a:srgbClr val="376FAA"/>
                </a:solidFill>
                <a:effectLst/>
                <a:latin typeface="Helvetica Neue"/>
                <a:hlinkClick r:id="rId6"/>
              </a:rPr>
              <a:t>Transduct</a:t>
            </a:r>
            <a:r>
              <a:rPr lang="en-US" altLang="zh-CN" sz="1800" b="0" i="0" u="sng" dirty="0">
                <a:solidFill>
                  <a:srgbClr val="376FAA"/>
                </a:solidFill>
                <a:effectLst/>
                <a:latin typeface="Helvetica Neue"/>
                <a:hlinkClick r:id="rId6"/>
              </a:rPr>
              <a:t> Target </a:t>
            </a:r>
            <a:r>
              <a:rPr lang="en-US" altLang="zh-CN" sz="1800" b="0" i="0" u="sng" dirty="0" err="1">
                <a:solidFill>
                  <a:srgbClr val="376FAA"/>
                </a:solidFill>
                <a:effectLst/>
                <a:latin typeface="Helvetica Neue"/>
                <a:hlinkClick r:id="rId6"/>
              </a:rPr>
              <a:t>Ther</a:t>
            </a:r>
            <a:r>
              <a:rPr lang="en-US" altLang="zh-CN" sz="1800" b="0" i="0" u="sng" dirty="0">
                <a:solidFill>
                  <a:srgbClr val="376FAA"/>
                </a:solidFill>
                <a:effectLst/>
                <a:latin typeface="Helvetica Neue"/>
                <a:hlinkClick r:id="rId6"/>
              </a:rPr>
              <a:t>.</a:t>
            </a:r>
            <a:r>
              <a:rPr lang="en-US" altLang="zh-CN" sz="1800" b="0" i="0" dirty="0">
                <a:solidFill>
                  <a:srgbClr val="212121"/>
                </a:solidFill>
                <a:effectLst/>
                <a:latin typeface="Helvetica Neue"/>
              </a:rPr>
              <a:t> 2022; 7: 141.</a:t>
            </a:r>
          </a:p>
          <a:p>
            <a:pPr marL="342900" lvl="0" indent="-342900">
              <a:buFont typeface="Wingdings" panose="05000000000000000000" pitchFamily="2" charset="2"/>
              <a:buAutoNum type="arabicPeriod" startAt="15"/>
            </a:pPr>
            <a:r>
              <a:rPr lang="en-US" altLang="zh-CN" sz="1800" dirty="0">
                <a:hlinkClick r:id="rId7"/>
              </a:rPr>
              <a:t>Omicron BA.2 variant triggers COVID-19 surge in England - </a:t>
            </a:r>
            <a:r>
              <a:rPr lang="en-US" altLang="zh-CN" sz="1800" dirty="0" err="1">
                <a:hlinkClick r:id="rId7"/>
              </a:rPr>
              <a:t>PharmaTimes</a:t>
            </a:r>
            <a:endParaRPr lang="zh-CN" altLang="zh-CN" sz="1200" kern="100" dirty="0">
              <a:latin typeface="Calibri" panose="020F0502020204030204" pitchFamily="34" charset="0"/>
              <a:ea typeface="宋体" panose="02010600030101010101" pitchFamily="2" charset="-122"/>
              <a:cs typeface="Arial" panose="020B0604020202020204" pitchFamily="34" charset="0"/>
            </a:endParaRPr>
          </a:p>
          <a:p>
            <a:endParaRPr lang="zh-CN" altLang="en-US" sz="1200" dirty="0"/>
          </a:p>
          <a:p>
            <a:pPr marL="0" indent="0">
              <a:buNone/>
            </a:pPr>
            <a:endParaRPr lang="zh-CN" altLang="en-US" sz="1200" dirty="0"/>
          </a:p>
          <a:p>
            <a:endParaRPr lang="zh-CN" altLang="en-US" dirty="0"/>
          </a:p>
        </p:txBody>
      </p:sp>
      <p:sp>
        <p:nvSpPr>
          <p:cNvPr id="4" name="灯片编号占位符 3"/>
          <p:cNvSpPr>
            <a:spLocks noGrp="1"/>
          </p:cNvSpPr>
          <p:nvPr>
            <p:ph type="sldNum" sz="quarter" idx="5"/>
          </p:nvPr>
        </p:nvSpPr>
        <p:spPr/>
        <p:txBody>
          <a:bodyPr/>
          <a:lstStyle/>
          <a:p>
            <a:fld id="{D5F8523C-8729-40F0-9536-D6C4CA3AD238}" type="slidenum">
              <a:rPr lang="en-US" smtClean="0"/>
              <a:pPr/>
              <a:t>3</a:t>
            </a:fld>
            <a:endParaRPr lang="en-US" dirty="0"/>
          </a:p>
        </p:txBody>
      </p:sp>
    </p:spTree>
    <p:extLst>
      <p:ext uri="{BB962C8B-B14F-4D97-AF65-F5344CB8AC3E}">
        <p14:creationId xmlns:p14="http://schemas.microsoft.com/office/powerpoint/2010/main" val="87338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sz="1000" dirty="0"/>
          </a:p>
        </p:txBody>
      </p:sp>
      <p:sp>
        <p:nvSpPr>
          <p:cNvPr id="4" name="灯片编号占位符 3"/>
          <p:cNvSpPr>
            <a:spLocks noGrp="1"/>
          </p:cNvSpPr>
          <p:nvPr>
            <p:ph type="sldNum" sz="quarter" idx="5"/>
          </p:nvPr>
        </p:nvSpPr>
        <p:spPr/>
        <p:txBody>
          <a:bodyPr/>
          <a:lstStyle/>
          <a:p>
            <a:fld id="{D5F8523C-8729-40F0-9536-D6C4CA3AD238}" type="slidenum">
              <a:rPr lang="en-US" smtClean="0"/>
              <a:pPr/>
              <a:t>5</a:t>
            </a:fld>
            <a:endParaRPr lang="en-US" dirty="0"/>
          </a:p>
        </p:txBody>
      </p:sp>
    </p:spTree>
    <p:extLst>
      <p:ext uri="{BB962C8B-B14F-4D97-AF65-F5344CB8AC3E}">
        <p14:creationId xmlns:p14="http://schemas.microsoft.com/office/powerpoint/2010/main" val="1757547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sz="1000" dirty="0"/>
          </a:p>
        </p:txBody>
      </p:sp>
      <p:sp>
        <p:nvSpPr>
          <p:cNvPr id="4" name="灯片编号占位符 3"/>
          <p:cNvSpPr>
            <a:spLocks noGrp="1"/>
          </p:cNvSpPr>
          <p:nvPr>
            <p:ph type="sldNum" sz="quarter" idx="5"/>
          </p:nvPr>
        </p:nvSpPr>
        <p:spPr/>
        <p:txBody>
          <a:bodyPr/>
          <a:lstStyle/>
          <a:p>
            <a:fld id="{D5F8523C-8729-40F0-9536-D6C4CA3AD238}" type="slidenum">
              <a:rPr lang="en-US" smtClean="0"/>
              <a:pPr/>
              <a:t>6</a:t>
            </a:fld>
            <a:endParaRPr lang="en-US" dirty="0"/>
          </a:p>
        </p:txBody>
      </p:sp>
    </p:spTree>
    <p:extLst>
      <p:ext uri="{BB962C8B-B14F-4D97-AF65-F5344CB8AC3E}">
        <p14:creationId xmlns:p14="http://schemas.microsoft.com/office/powerpoint/2010/main" val="187210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sz="1000" dirty="0"/>
          </a:p>
        </p:txBody>
      </p:sp>
      <p:sp>
        <p:nvSpPr>
          <p:cNvPr id="4" name="灯片编号占位符 3"/>
          <p:cNvSpPr>
            <a:spLocks noGrp="1"/>
          </p:cNvSpPr>
          <p:nvPr>
            <p:ph type="sldNum" sz="quarter" idx="5"/>
          </p:nvPr>
        </p:nvSpPr>
        <p:spPr/>
        <p:txBody>
          <a:bodyPr/>
          <a:lstStyle/>
          <a:p>
            <a:fld id="{D5F8523C-8729-40F0-9536-D6C4CA3AD238}" type="slidenum">
              <a:rPr lang="en-US" smtClean="0"/>
              <a:pPr/>
              <a:t>7</a:t>
            </a:fld>
            <a:endParaRPr lang="en-US" dirty="0"/>
          </a:p>
        </p:txBody>
      </p:sp>
    </p:spTree>
    <p:extLst>
      <p:ext uri="{BB962C8B-B14F-4D97-AF65-F5344CB8AC3E}">
        <p14:creationId xmlns:p14="http://schemas.microsoft.com/office/powerpoint/2010/main" val="231786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sz="1000" dirty="0"/>
          </a:p>
        </p:txBody>
      </p:sp>
      <p:sp>
        <p:nvSpPr>
          <p:cNvPr id="4" name="灯片编号占位符 3"/>
          <p:cNvSpPr>
            <a:spLocks noGrp="1"/>
          </p:cNvSpPr>
          <p:nvPr>
            <p:ph type="sldNum" sz="quarter" idx="5"/>
          </p:nvPr>
        </p:nvSpPr>
        <p:spPr/>
        <p:txBody>
          <a:bodyPr/>
          <a:lstStyle/>
          <a:p>
            <a:fld id="{D5F8523C-8729-40F0-9536-D6C4CA3AD238}" type="slidenum">
              <a:rPr lang="en-US" smtClean="0"/>
              <a:pPr/>
              <a:t>8</a:t>
            </a:fld>
            <a:endParaRPr lang="en-US" dirty="0"/>
          </a:p>
        </p:txBody>
      </p:sp>
    </p:spTree>
    <p:extLst>
      <p:ext uri="{BB962C8B-B14F-4D97-AF65-F5344CB8AC3E}">
        <p14:creationId xmlns:p14="http://schemas.microsoft.com/office/powerpoint/2010/main" val="3703071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zh-CN" altLang="en-US" sz="1000" dirty="0"/>
          </a:p>
        </p:txBody>
      </p:sp>
      <p:sp>
        <p:nvSpPr>
          <p:cNvPr id="4" name="灯片编号占位符 3"/>
          <p:cNvSpPr>
            <a:spLocks noGrp="1"/>
          </p:cNvSpPr>
          <p:nvPr>
            <p:ph type="sldNum" sz="quarter" idx="5"/>
          </p:nvPr>
        </p:nvSpPr>
        <p:spPr/>
        <p:txBody>
          <a:bodyPr/>
          <a:lstStyle/>
          <a:p>
            <a:fld id="{D5F8523C-8729-40F0-9536-D6C4CA3AD238}" type="slidenum">
              <a:rPr lang="en-US" smtClean="0"/>
              <a:pPr/>
              <a:t>9</a:t>
            </a:fld>
            <a:endParaRPr lang="en-US" dirty="0"/>
          </a:p>
        </p:txBody>
      </p:sp>
    </p:spTree>
    <p:extLst>
      <p:ext uri="{BB962C8B-B14F-4D97-AF65-F5344CB8AC3E}">
        <p14:creationId xmlns:p14="http://schemas.microsoft.com/office/powerpoint/2010/main" val="3694714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19.png"/><Relationship Id="rId4" Type="http://schemas.openxmlformats.org/officeDocument/2006/relationships/image" Target="../media/image1.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19.png"/><Relationship Id="rId4" Type="http://schemas.openxmlformats.org/officeDocument/2006/relationships/image" Target="../media/image1.emf"/></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3.xml"/><Relationship Id="rId1" Type="http://schemas.openxmlformats.org/officeDocument/2006/relationships/tags" Target="../tags/tag73.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31.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32.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33.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1.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39.xml"/><Relationship Id="rId5" Type="http://schemas.openxmlformats.org/officeDocument/2006/relationships/image" Target="../media/image15.png"/><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6.png"/><Relationship Id="rId4" Type="http://schemas.openxmlformats.org/officeDocument/2006/relationships/image" Target="../media/image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17.png"/><Relationship Id="rId4" Type="http://schemas.openxmlformats.org/officeDocument/2006/relationships/image" Target="../media/image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42.xml"/><Relationship Id="rId5" Type="http://schemas.openxmlformats.org/officeDocument/2006/relationships/image" Target="../media/image18.png"/><Relationship Id="rId4" Type="http://schemas.openxmlformats.org/officeDocument/2006/relationships/image" Target="../media/image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9.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9.png"/><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45.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3.xml"/><Relationship Id="rId1" Type="http://schemas.openxmlformats.org/officeDocument/2006/relationships/tags" Target="../tags/tag47.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3.xml"/><Relationship Id="rId1" Type="http://schemas.openxmlformats.org/officeDocument/2006/relationships/tags" Target="../tags/tag48.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3.xml"/><Relationship Id="rId1" Type="http://schemas.openxmlformats.org/officeDocument/2006/relationships/tags" Target="../tags/tag52.xml"/><Relationship Id="rId4" Type="http://schemas.openxmlformats.org/officeDocument/2006/relationships/image" Target="../media/image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3.xml"/><Relationship Id="rId1" Type="http://schemas.openxmlformats.org/officeDocument/2006/relationships/tags" Target="../tags/tag53.xml"/><Relationship Id="rId4" Type="http://schemas.openxmlformats.org/officeDocument/2006/relationships/image" Target="../media/image1.emf"/></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3.xml"/><Relationship Id="rId1" Type="http://schemas.openxmlformats.org/officeDocument/2006/relationships/tags" Target="../tags/tag54.xml"/><Relationship Id="rId4" Type="http://schemas.openxmlformats.org/officeDocument/2006/relationships/image" Target="../media/image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3.xml"/><Relationship Id="rId1" Type="http://schemas.openxmlformats.org/officeDocument/2006/relationships/tags" Target="../tags/tag55.xml"/><Relationship Id="rId4" Type="http://schemas.openxmlformats.org/officeDocument/2006/relationships/image" Target="../media/image1.emf"/></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3.xml"/><Relationship Id="rId1" Type="http://schemas.openxmlformats.org/officeDocument/2006/relationships/tags" Target="../tags/tag56.xml"/><Relationship Id="rId4" Type="http://schemas.openxmlformats.org/officeDocument/2006/relationships/image" Target="../media/image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3.xml"/><Relationship Id="rId1" Type="http://schemas.openxmlformats.org/officeDocument/2006/relationships/tags" Target="../tags/tag57.xml"/><Relationship Id="rId4" Type="http://schemas.openxmlformats.org/officeDocument/2006/relationships/image" Target="../media/image1.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3.xml"/><Relationship Id="rId1" Type="http://schemas.openxmlformats.org/officeDocument/2006/relationships/tags" Target="../tags/tag58.xml"/><Relationship Id="rId4" Type="http://schemas.openxmlformats.org/officeDocument/2006/relationships/image" Target="../media/image1.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3.xml"/><Relationship Id="rId1" Type="http://schemas.openxmlformats.org/officeDocument/2006/relationships/tags" Target="../tags/tag59.xml"/><Relationship Id="rId4" Type="http://schemas.openxmlformats.org/officeDocument/2006/relationships/image" Target="../media/image1.emf"/></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3.xml"/><Relationship Id="rId1" Type="http://schemas.openxmlformats.org/officeDocument/2006/relationships/tags" Target="../tags/tag60.xml"/><Relationship Id="rId4" Type="http://schemas.openxmlformats.org/officeDocument/2006/relationships/image" Target="../media/image1.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3.xml"/><Relationship Id="rId1" Type="http://schemas.openxmlformats.org/officeDocument/2006/relationships/tags" Target="../tags/tag61.xml"/><Relationship Id="rId4" Type="http://schemas.openxmlformats.org/officeDocument/2006/relationships/image" Target="../media/image1.emf"/></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3.xml"/><Relationship Id="rId1" Type="http://schemas.openxmlformats.org/officeDocument/2006/relationships/tags" Target="../tags/tag62.xml"/><Relationship Id="rId4" Type="http://schemas.openxmlformats.org/officeDocument/2006/relationships/image" Target="../media/image1.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3.xml"/><Relationship Id="rId1" Type="http://schemas.openxmlformats.org/officeDocument/2006/relationships/tags" Target="../tags/tag63.xml"/><Relationship Id="rId4" Type="http://schemas.openxmlformats.org/officeDocument/2006/relationships/image" Target="../media/image1.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3.xml"/><Relationship Id="rId1" Type="http://schemas.openxmlformats.org/officeDocument/2006/relationships/tags" Target="../tags/tag64.xml"/><Relationship Id="rId4" Type="http://schemas.openxmlformats.org/officeDocument/2006/relationships/image" Target="../media/image1.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3.xml"/><Relationship Id="rId1" Type="http://schemas.openxmlformats.org/officeDocument/2006/relationships/tags" Target="../tags/tag65.xml"/><Relationship Id="rId4" Type="http://schemas.openxmlformats.org/officeDocument/2006/relationships/image" Target="../media/image1.emf"/></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4659" y="-5670"/>
            <a:ext cx="8564166" cy="6221818"/>
          </a:xfrm>
          <a:prstGeom prst="rect">
            <a:avLst/>
          </a:prstGeom>
        </p:spPr>
      </p:pic>
      <p:sp>
        <p:nvSpPr>
          <p:cNvPr id="49" name="Title 1"/>
          <p:cNvSpPr>
            <a:spLocks noGrp="1"/>
          </p:cNvSpPr>
          <p:nvPr userDrawn="1">
            <p:ph type="ctrTitle"/>
          </p:nvPr>
        </p:nvSpPr>
        <p:spPr bwMode="gray">
          <a:xfrm>
            <a:off x="448056" y="923544"/>
            <a:ext cx="4233672"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056" y="3849624"/>
            <a:ext cx="4233672"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056" y="4974336"/>
            <a:ext cx="4233672"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798" y="591197"/>
            <a:ext cx="587631"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9" name="图片 18" descr="图片包含 游戏机, 物体, 钟表, 灯光&#10;&#10;描述已自动生成">
            <a:extLst>
              <a:ext uri="{FF2B5EF4-FFF2-40B4-BE49-F238E27FC236}">
                <a16:creationId xmlns:a16="http://schemas.microsoft.com/office/drawing/2014/main" id="{20F08F02-88C3-42E3-9B23-FE6470AA979A}"/>
              </a:ext>
            </a:extLst>
          </p:cNvPr>
          <p:cNvPicPr>
            <a:picLocks noChangeAspect="1"/>
          </p:cNvPicPr>
          <p:nvPr userDrawn="1"/>
        </p:nvPicPr>
        <p:blipFill>
          <a:blip r:embed="rId5"/>
          <a:stretch>
            <a:fillRect/>
          </a:stretch>
        </p:blipFill>
        <p:spPr>
          <a:xfrm>
            <a:off x="1315810" y="6383076"/>
            <a:ext cx="606120" cy="390987"/>
          </a:xfrm>
          <a:prstGeom prst="rect">
            <a:avLst/>
          </a:prstGeom>
        </p:spPr>
      </p:pic>
    </p:spTree>
    <p:custDataLst>
      <p:tags r:id="rId1"/>
    </p:custDataLst>
    <p:extLst>
      <p:ext uri="{BB962C8B-B14F-4D97-AF65-F5344CB8AC3E}">
        <p14:creationId xmlns:p14="http://schemas.microsoft.com/office/powerpoint/2010/main" val="3251514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055" y="391363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1970005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4"/>
          <p:cNvSpPr>
            <a:spLocks noGrp="1"/>
          </p:cNvSpPr>
          <p:nvPr>
            <p:ph type="pic" sz="quarter" idx="15"/>
          </p:nvPr>
        </p:nvSpPr>
        <p:spPr>
          <a:xfrm>
            <a:off x="6055631"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60551878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4C70BC2-866F-44FB-B12C-B58AE98CAEDB}"/>
              </a:ext>
            </a:extLst>
          </p:cNvPr>
          <p:cNvGraphicFramePr>
            <a:graphicFrameLocks noChangeAspect="1"/>
          </p:cNvGraphicFramePr>
          <p:nvPr userDrawn="1">
            <p:custDataLst>
              <p:tags r:id="rId1"/>
            </p:custDataLst>
            <p:extLst>
              <p:ext uri="{D42A27DB-BD31-4B8C-83A1-F6EECF244321}">
                <p14:modId xmlns:p14="http://schemas.microsoft.com/office/powerpoint/2010/main" val="370914190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9" name="对象 8" hidden="1">
                        <a:extLst>
                          <a:ext uri="{FF2B5EF4-FFF2-40B4-BE49-F238E27FC236}">
                            <a16:creationId xmlns:a16="http://schemas.microsoft.com/office/drawing/2014/main" id="{B4C70BC2-866F-44FB-B12C-B58AE98CAEDB}"/>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2513947" y="-412387"/>
            <a:ext cx="5358003" cy="9161367"/>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33201" y="1633719"/>
            <a:ext cx="2064359" cy="4209756"/>
          </a:xfrm>
          <a:prstGeom prst="rect">
            <a:avLst/>
          </a:prstGeom>
        </p:spPr>
      </p:pic>
      <p:sp>
        <p:nvSpPr>
          <p:cNvPr id="8" name="Picture Placeholder 4"/>
          <p:cNvSpPr>
            <a:spLocks noGrp="1"/>
          </p:cNvSpPr>
          <p:nvPr>
            <p:ph type="pic" sz="quarter" idx="14"/>
          </p:nvPr>
        </p:nvSpPr>
        <p:spPr>
          <a:xfrm>
            <a:off x="4367662" y="2171700"/>
            <a:ext cx="1790234"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3384106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1798" y="465319"/>
            <a:ext cx="2915039" cy="5944509"/>
          </a:xfrm>
          <a:prstGeom prst="rect">
            <a:avLst/>
          </a:prstGeom>
        </p:spPr>
      </p:pic>
      <p:sp>
        <p:nvSpPr>
          <p:cNvPr id="8" name="Picture Placeholder 4"/>
          <p:cNvSpPr>
            <a:spLocks noGrp="1"/>
          </p:cNvSpPr>
          <p:nvPr>
            <p:ph type="pic" sz="quarter" idx="14"/>
          </p:nvPr>
        </p:nvSpPr>
        <p:spPr>
          <a:xfrm>
            <a:off x="4795342"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4"/>
          <p:cNvSpPr>
            <a:spLocks noGrp="1"/>
          </p:cNvSpPr>
          <p:nvPr>
            <p:ph type="pic" sz="quarter" idx="15"/>
          </p:nvPr>
        </p:nvSpPr>
        <p:spPr>
          <a:xfrm>
            <a:off x="7639401"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4"/>
          <p:cNvSpPr>
            <a:spLocks noGrp="1"/>
          </p:cNvSpPr>
          <p:nvPr>
            <p:ph type="pic" sz="quarter" idx="18"/>
          </p:nvPr>
        </p:nvSpPr>
        <p:spPr>
          <a:xfrm>
            <a:off x="1918393"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86548425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024399B-B1BC-40C6-B856-AC5484035C7E}"/>
              </a:ext>
            </a:extLst>
          </p:cNvPr>
          <p:cNvGraphicFramePr>
            <a:graphicFrameLocks noChangeAspect="1"/>
          </p:cNvGraphicFramePr>
          <p:nvPr userDrawn="1">
            <p:custDataLst>
              <p:tags r:id="rId1"/>
            </p:custDataLst>
            <p:extLst>
              <p:ext uri="{D42A27DB-BD31-4B8C-83A1-F6EECF244321}">
                <p14:modId xmlns:p14="http://schemas.microsoft.com/office/powerpoint/2010/main" val="12466570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024399B-B1BC-40C6-B856-AC5484035C7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946025" y="-7716539"/>
            <a:ext cx="2934752" cy="22532368"/>
          </a:xfrm>
          <a:prstGeom prst="rect">
            <a:avLst/>
          </a:prstGeom>
        </p:spPr>
      </p:pic>
      <p:sp>
        <p:nvSpPr>
          <p:cNvPr id="11" name="Picture Placeholder 4"/>
          <p:cNvSpPr>
            <a:spLocks noGrp="1"/>
          </p:cNvSpPr>
          <p:nvPr>
            <p:ph type="pic" sz="quarter" idx="14"/>
          </p:nvPr>
        </p:nvSpPr>
        <p:spPr>
          <a:xfrm>
            <a:off x="4492890" y="2389412"/>
            <a:ext cx="1829232"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07902160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8E05E714-F07F-4A14-B5A5-B5F44AEAE5F2}"/>
              </a:ext>
            </a:extLst>
          </p:cNvPr>
          <p:cNvGraphicFramePr>
            <a:graphicFrameLocks noChangeAspect="1"/>
          </p:cNvGraphicFramePr>
          <p:nvPr userDrawn="1">
            <p:custDataLst>
              <p:tags r:id="rId1"/>
            </p:custDataLst>
            <p:extLst>
              <p:ext uri="{D42A27DB-BD31-4B8C-83A1-F6EECF244321}">
                <p14:modId xmlns:p14="http://schemas.microsoft.com/office/powerpoint/2010/main" val="1309052025"/>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8E05E714-F07F-4A14-B5A5-B5F44AEAE5F2}"/>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2781" y="1551026"/>
            <a:ext cx="5188284" cy="4363312"/>
          </a:xfrm>
          <a:prstGeom prst="rect">
            <a:avLst/>
          </a:prstGeom>
        </p:spPr>
      </p:pic>
      <p:sp>
        <p:nvSpPr>
          <p:cNvPr id="11" name="Picture Placeholder 4"/>
          <p:cNvSpPr>
            <a:spLocks noGrp="1"/>
          </p:cNvSpPr>
          <p:nvPr>
            <p:ph type="pic" sz="quarter" idx="14"/>
          </p:nvPr>
        </p:nvSpPr>
        <p:spPr>
          <a:xfrm>
            <a:off x="5882623" y="1805212"/>
            <a:ext cx="4807993"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8493796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639038C-531B-41E9-96CD-52AB1A3E42CD}"/>
              </a:ext>
            </a:extLst>
          </p:cNvPr>
          <p:cNvGraphicFramePr>
            <a:graphicFrameLocks noChangeAspect="1"/>
          </p:cNvGraphicFramePr>
          <p:nvPr userDrawn="1">
            <p:custDataLst>
              <p:tags r:id="rId1"/>
            </p:custDataLst>
            <p:extLst>
              <p:ext uri="{D42A27DB-BD31-4B8C-83A1-F6EECF244321}">
                <p14:modId xmlns:p14="http://schemas.microsoft.com/office/powerpoint/2010/main" val="4156722203"/>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639038C-531B-41E9-96CD-52AB1A3E42C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44116" y="1277830"/>
            <a:ext cx="7879653" cy="4627673"/>
          </a:xfrm>
          <a:prstGeom prst="rect">
            <a:avLst/>
          </a:prstGeom>
        </p:spPr>
      </p:pic>
      <p:sp>
        <p:nvSpPr>
          <p:cNvPr id="11" name="Picture Placeholder 4"/>
          <p:cNvSpPr>
            <a:spLocks noGrp="1"/>
          </p:cNvSpPr>
          <p:nvPr>
            <p:ph type="pic" sz="quarter" idx="14"/>
          </p:nvPr>
        </p:nvSpPr>
        <p:spPr>
          <a:xfrm>
            <a:off x="5108123" y="1602012"/>
            <a:ext cx="5950696" cy="37319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41200085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717DEC67-0C82-43D1-B3D9-0CA88FF61E75}"/>
              </a:ext>
            </a:extLst>
          </p:cNvPr>
          <p:cNvGraphicFramePr>
            <a:graphicFrameLocks noChangeAspect="1"/>
          </p:cNvGraphicFramePr>
          <p:nvPr userDrawn="1">
            <p:custDataLst>
              <p:tags r:id="rId1"/>
            </p:custDataLst>
            <p:extLst>
              <p:ext uri="{D42A27DB-BD31-4B8C-83A1-F6EECF244321}">
                <p14:modId xmlns:p14="http://schemas.microsoft.com/office/powerpoint/2010/main" val="409107287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717DEC67-0C82-43D1-B3D9-0CA88FF61E7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08124" y="913305"/>
            <a:ext cx="5342240" cy="7508718"/>
          </a:xfrm>
          <a:prstGeom prst="rect">
            <a:avLst/>
          </a:prstGeom>
        </p:spPr>
      </p:pic>
      <p:sp>
        <p:nvSpPr>
          <p:cNvPr id="11" name="Picture Placeholder 4"/>
          <p:cNvSpPr>
            <a:spLocks noGrp="1"/>
          </p:cNvSpPr>
          <p:nvPr>
            <p:ph type="pic" sz="quarter" idx="14"/>
          </p:nvPr>
        </p:nvSpPr>
        <p:spPr>
          <a:xfrm>
            <a:off x="5552508" y="1690912"/>
            <a:ext cx="445248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7868960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9FA225D-A287-4BC9-8EF1-2D9ACB15AF7A}"/>
              </a:ext>
            </a:extLst>
          </p:cNvPr>
          <p:cNvGraphicFramePr>
            <a:graphicFrameLocks noChangeAspect="1"/>
          </p:cNvGraphicFramePr>
          <p:nvPr userDrawn="1">
            <p:custDataLst>
              <p:tags r:id="rId1"/>
            </p:custDataLst>
            <p:extLst>
              <p:ext uri="{D42A27DB-BD31-4B8C-83A1-F6EECF244321}">
                <p14:modId xmlns:p14="http://schemas.microsoft.com/office/powerpoint/2010/main" val="61243506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9FA225D-A287-4BC9-8EF1-2D9ACB15AF7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553" y="1271629"/>
            <a:ext cx="2407611" cy="490973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44797" y="1271629"/>
            <a:ext cx="2407611" cy="4909739"/>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48041" y="1271629"/>
            <a:ext cx="2407611" cy="4909739"/>
          </a:xfrm>
          <a:prstGeom prst="rect">
            <a:avLst/>
          </a:prstGeom>
        </p:spPr>
      </p:pic>
      <p:sp>
        <p:nvSpPr>
          <p:cNvPr id="11" name="Picture Placeholder 4"/>
          <p:cNvSpPr>
            <a:spLocks noGrp="1"/>
          </p:cNvSpPr>
          <p:nvPr>
            <p:ph type="pic" sz="quarter" idx="14"/>
          </p:nvPr>
        </p:nvSpPr>
        <p:spPr>
          <a:xfrm>
            <a:off x="509752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2" name="Picture Placeholder 4"/>
          <p:cNvSpPr>
            <a:spLocks noGrp="1"/>
          </p:cNvSpPr>
          <p:nvPr>
            <p:ph type="pic" sz="quarter" idx="15"/>
          </p:nvPr>
        </p:nvSpPr>
        <p:spPr>
          <a:xfrm>
            <a:off x="768891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4"/>
          <p:cNvSpPr>
            <a:spLocks noGrp="1"/>
          </p:cNvSpPr>
          <p:nvPr>
            <p:ph type="pic" sz="quarter" idx="16"/>
          </p:nvPr>
        </p:nvSpPr>
        <p:spPr>
          <a:xfrm>
            <a:off x="1028830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926519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CBCCAED4-0EE2-4BFD-BEB9-5C30A4F1BDB5}"/>
              </a:ext>
            </a:extLst>
          </p:cNvPr>
          <p:cNvGraphicFramePr>
            <a:graphicFrameLocks noChangeAspect="1"/>
          </p:cNvGraphicFramePr>
          <p:nvPr userDrawn="1">
            <p:custDataLst>
              <p:tags r:id="rId1"/>
            </p:custDataLst>
            <p:extLst>
              <p:ext uri="{D42A27DB-BD31-4B8C-83A1-F6EECF244321}">
                <p14:modId xmlns:p14="http://schemas.microsoft.com/office/powerpoint/2010/main" val="223213456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CBCCAED4-0EE2-4BFD-BEB9-5C30A4F1BD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4" name="Rectangle 3"/>
          <p:cNvSpPr/>
          <p:nvPr userDrawn="1"/>
        </p:nvSpPr>
        <p:spPr>
          <a:xfrm>
            <a:off x="-23426" y="0"/>
            <a:ext cx="402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93" y="1271629"/>
            <a:ext cx="2407611" cy="4909739"/>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47551" y="1271629"/>
            <a:ext cx="2407611" cy="4909739"/>
          </a:xfrm>
          <a:prstGeom prst="rect">
            <a:avLst/>
          </a:prstGeom>
        </p:spPr>
      </p:pic>
      <p:sp>
        <p:nvSpPr>
          <p:cNvPr id="16" name="Picture Placeholder 4"/>
          <p:cNvSpPr>
            <a:spLocks noGrp="1"/>
          </p:cNvSpPr>
          <p:nvPr>
            <p:ph type="pic" sz="quarter" idx="15"/>
          </p:nvPr>
        </p:nvSpPr>
        <p:spPr>
          <a:xfrm>
            <a:off x="-41157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6"/>
          </p:nvPr>
        </p:nvSpPr>
        <p:spPr>
          <a:xfrm>
            <a:off x="218781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9" name="Text Placeholder 13"/>
          <p:cNvSpPr>
            <a:spLocks noGrp="1"/>
          </p:cNvSpPr>
          <p:nvPr>
            <p:ph type="body" sz="quarter" idx="11"/>
          </p:nvPr>
        </p:nvSpPr>
        <p:spPr>
          <a:xfrm>
            <a:off x="5100444"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0" name="Title 1"/>
          <p:cNvSpPr>
            <a:spLocks noGrp="1"/>
          </p:cNvSpPr>
          <p:nvPr>
            <p:ph type="title" hasCustomPrompt="1"/>
          </p:nvPr>
        </p:nvSpPr>
        <p:spPr>
          <a:xfrm>
            <a:off x="5100443" y="1171169"/>
            <a:ext cx="5399722" cy="1028700"/>
          </a:xfrm>
        </p:spPr>
        <p:txBody>
          <a:bodyPr vert="horz"/>
          <a:lstStyle>
            <a:lvl1pPr>
              <a:defRPr sz="3198"/>
            </a:lvl1pPr>
          </a:lstStyle>
          <a:p>
            <a:r>
              <a:rPr lang="en-US"/>
              <a:t>Click to edit Master title style</a:t>
            </a:r>
          </a:p>
        </p:txBody>
      </p:sp>
    </p:spTree>
    <p:extLst>
      <p:ext uri="{BB962C8B-B14F-4D97-AF65-F5344CB8AC3E}">
        <p14:creationId xmlns:p14="http://schemas.microsoft.com/office/powerpoint/2010/main" val="29528822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3E8AF3B-E1D4-4656-B1D4-4C7E3A1393A3}"/>
              </a:ext>
            </a:extLst>
          </p:cNvPr>
          <p:cNvGraphicFramePr>
            <a:graphicFrameLocks noChangeAspect="1"/>
          </p:cNvGraphicFramePr>
          <p:nvPr userDrawn="1">
            <p:custDataLst>
              <p:tags r:id="rId1"/>
            </p:custDataLst>
            <p:extLst>
              <p:ext uri="{D42A27DB-BD31-4B8C-83A1-F6EECF244321}">
                <p14:modId xmlns:p14="http://schemas.microsoft.com/office/powerpoint/2010/main" val="29051814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3E8AF3B-E1D4-4656-B1D4-4C7E3A1393A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5" name="Picture Placeholder 4"/>
          <p:cNvSpPr>
            <a:spLocks noGrp="1"/>
          </p:cNvSpPr>
          <p:nvPr>
            <p:ph type="pic" sz="quarter" idx="15"/>
          </p:nvPr>
        </p:nvSpPr>
        <p:spPr>
          <a:xfrm>
            <a:off x="5543175" y="3316697"/>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6" name="Picture Placeholder 4"/>
          <p:cNvSpPr>
            <a:spLocks noGrp="1"/>
          </p:cNvSpPr>
          <p:nvPr>
            <p:ph type="pic" sz="quarter" idx="16"/>
          </p:nvPr>
        </p:nvSpPr>
        <p:spPr>
          <a:xfrm>
            <a:off x="7193745" y="2313211"/>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7"/>
          </p:nvPr>
        </p:nvSpPr>
        <p:spPr>
          <a:xfrm>
            <a:off x="8831620" y="136052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8" name="Picture Placeholder 4"/>
          <p:cNvSpPr>
            <a:spLocks noGrp="1"/>
          </p:cNvSpPr>
          <p:nvPr>
            <p:ph type="pic" sz="quarter" idx="18"/>
          </p:nvPr>
        </p:nvSpPr>
        <p:spPr>
          <a:xfrm>
            <a:off x="10471114" y="4051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9" name="Picture Placeholder 4"/>
          <p:cNvSpPr>
            <a:spLocks noGrp="1"/>
          </p:cNvSpPr>
          <p:nvPr>
            <p:ph type="pic" sz="quarter" idx="19"/>
          </p:nvPr>
        </p:nvSpPr>
        <p:spPr>
          <a:xfrm>
            <a:off x="9957351" y="39103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20" name="Picture Placeholder 4"/>
          <p:cNvSpPr>
            <a:spLocks noGrp="1"/>
          </p:cNvSpPr>
          <p:nvPr>
            <p:ph type="pic" sz="quarter" idx="20"/>
          </p:nvPr>
        </p:nvSpPr>
        <p:spPr>
          <a:xfrm>
            <a:off x="6055317" y="-243022"/>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784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056"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055"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2957" y="3914022"/>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398740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2045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055" y="1801368"/>
            <a:ext cx="11292840"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798" y="326296"/>
            <a:ext cx="587631"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4412" y="6303596"/>
            <a:ext cx="5347496"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798" y="6343569"/>
            <a:ext cx="556276"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69941" y="6303596"/>
            <a:ext cx="4572000"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3184824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43991058-5216-4E4F-9CAD-916F112251A5}"/>
              </a:ext>
            </a:extLst>
          </p:cNvPr>
          <p:cNvGraphicFramePr>
            <a:graphicFrameLocks noChangeAspect="1"/>
          </p:cNvGraphicFramePr>
          <p:nvPr userDrawn="1">
            <p:custDataLst>
              <p:tags r:id="rId1"/>
            </p:custDataLst>
            <p:extLst>
              <p:ext uri="{D42A27DB-BD31-4B8C-83A1-F6EECF244321}">
                <p14:modId xmlns:p14="http://schemas.microsoft.com/office/powerpoint/2010/main" val="131186550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43991058-5216-4E4F-9CAD-916F112251A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7" name="Picture 2" descr="C:\Users\ruiziv\AppData\Local\Temp\vmware-ruiziv\VMwareDnD\05880fac\XELJ_ppt-spread.png">
            <a:extLst>
              <a:ext uri="{FF2B5EF4-FFF2-40B4-BE49-F238E27FC236}">
                <a16:creationId xmlns:a16="http://schemas.microsoft.com/office/drawing/2014/main" id="{CDC469E2-62C7-4A79-A072-CF8BC95E6D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400" r="22600"/>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957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2ECE9A4-1DDB-4204-82FC-EB47F7537B4A}"/>
              </a:ext>
            </a:extLst>
          </p:cNvPr>
          <p:cNvGraphicFramePr>
            <a:graphicFrameLocks noChangeAspect="1"/>
          </p:cNvGraphicFramePr>
          <p:nvPr userDrawn="1">
            <p:custDataLst>
              <p:tags r:id="rId1"/>
            </p:custDataLst>
            <p:extLst>
              <p:ext uri="{D42A27DB-BD31-4B8C-83A1-F6EECF244321}">
                <p14:modId xmlns:p14="http://schemas.microsoft.com/office/powerpoint/2010/main" val="382266490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2ECE9A4-1DDB-4204-82FC-EB47F7537B4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840042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E46D7CA7-5B8D-4C7E-A930-41A889A22377}"/>
              </a:ext>
            </a:extLst>
          </p:cNvPr>
          <p:cNvSpPr>
            <a:spLocks noGrp="1"/>
          </p:cNvSpPr>
          <p:nvPr>
            <p:ph type="pic" sz="quarter" idx="10"/>
          </p:nvPr>
        </p:nvSpPr>
        <p:spPr>
          <a:xfrm>
            <a:off x="0" y="0"/>
            <a:ext cx="12188825" cy="6858000"/>
          </a:xfrm>
        </p:spPr>
        <p:txBody>
          <a:bodyPr anchor="ctr">
            <a:normAutofit/>
          </a:bodyPr>
          <a:lstStyle>
            <a:lvl1pPr algn="ctr">
              <a:defRPr sz="1799"/>
            </a:lvl1pPr>
          </a:lstStyle>
          <a:p>
            <a:endParaRPr lang="zh-CN" altLang="en-US"/>
          </a:p>
        </p:txBody>
      </p:sp>
    </p:spTree>
    <p:extLst>
      <p:ext uri="{BB962C8B-B14F-4D97-AF65-F5344CB8AC3E}">
        <p14:creationId xmlns:p14="http://schemas.microsoft.com/office/powerpoint/2010/main" val="698338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195977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82AA7AE-3BB8-4445-A9DB-A466E493BB3E}"/>
              </a:ext>
            </a:extLst>
          </p:cNvPr>
          <p:cNvGraphicFramePr>
            <a:graphicFrameLocks noChangeAspect="1"/>
          </p:cNvGraphicFramePr>
          <p:nvPr userDrawn="1">
            <p:custDataLst>
              <p:tags r:id="rId1"/>
            </p:custDataLst>
            <p:extLst>
              <p:ext uri="{D42A27DB-BD31-4B8C-83A1-F6EECF244321}">
                <p14:modId xmlns:p14="http://schemas.microsoft.com/office/powerpoint/2010/main" val="385400932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82AA7AE-3BB8-4445-A9DB-A466E493BB3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a:t>Click to edit Master title style</a:t>
            </a:r>
            <a:endParaRPr lang="en-US" dirty="0"/>
          </a:p>
        </p:txBody>
      </p:sp>
      <p:sp>
        <p:nvSpPr>
          <p:cNvPr id="8" name="Picture Placeholder 7"/>
          <p:cNvSpPr>
            <a:spLocks noGrp="1"/>
          </p:cNvSpPr>
          <p:nvPr>
            <p:ph type="pic" sz="quarter" idx="12"/>
          </p:nvPr>
        </p:nvSpPr>
        <p:spPr>
          <a:xfrm>
            <a:off x="9497623"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2" name="Oval 1"/>
          <p:cNvSpPr/>
          <p:nvPr userDrawn="1"/>
        </p:nvSpPr>
        <p:spPr>
          <a:xfrm>
            <a:off x="4697813"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9508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691202"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Oval 5"/>
          <p:cNvSpPr/>
          <p:nvPr userDrawn="1"/>
        </p:nvSpPr>
        <p:spPr>
          <a:xfrm>
            <a:off x="2081124" y="1283293"/>
            <a:ext cx="4287817" cy="428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Oval 6"/>
          <p:cNvSpPr/>
          <p:nvPr userDrawn="1"/>
        </p:nvSpPr>
        <p:spPr>
          <a:xfrm>
            <a:off x="6855929"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Oval 7"/>
          <p:cNvSpPr/>
          <p:nvPr userDrawn="1"/>
        </p:nvSpPr>
        <p:spPr>
          <a:xfrm>
            <a:off x="11630734"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ext Placeholder 9"/>
          <p:cNvSpPr>
            <a:spLocks noGrp="1"/>
          </p:cNvSpPr>
          <p:nvPr>
            <p:ph type="body" sz="quarter" idx="13"/>
          </p:nvPr>
        </p:nvSpPr>
        <p:spPr>
          <a:xfrm>
            <a:off x="2516307" y="3141041"/>
            <a:ext cx="3405279" cy="914400"/>
          </a:xfrm>
        </p:spPr>
        <p:txBody>
          <a:bodyPr>
            <a:normAutofit/>
          </a:bodyPr>
          <a:lstStyle>
            <a:lvl1pPr algn="ctr">
              <a:lnSpc>
                <a:spcPct val="90000"/>
              </a:lnSpc>
              <a:defRPr sz="1799" b="1" i="0">
                <a:latin typeface="Open Sans" charset="0"/>
                <a:ea typeface="Open Sans" charset="0"/>
                <a:cs typeface="Open Sans" charset="0"/>
              </a:defRPr>
            </a:lvl1pPr>
          </a:lstStyle>
          <a:p>
            <a:pPr lvl="0"/>
            <a:r>
              <a:rPr lang="en-US" dirty="0"/>
              <a:t>Click to edit Master </a:t>
            </a:r>
            <a:r>
              <a:rPr lang="en-US"/>
              <a:t>text styles</a:t>
            </a:r>
            <a:endParaRPr lang="en-US" dirty="0"/>
          </a:p>
        </p:txBody>
      </p:sp>
      <p:sp>
        <p:nvSpPr>
          <p:cNvPr id="11" name="TextBox 10"/>
          <p:cNvSpPr txBox="1"/>
          <p:nvPr userDrawn="1"/>
        </p:nvSpPr>
        <p:spPr>
          <a:xfrm>
            <a:off x="4051792" y="4399727"/>
            <a:ext cx="346480" cy="646331"/>
          </a:xfrm>
          <a:prstGeom prst="rect">
            <a:avLst/>
          </a:prstGeom>
          <a:noFill/>
        </p:spPr>
        <p:txBody>
          <a:bodyPr wrap="none" rtlCol="0">
            <a:spAutoFit/>
          </a:bodyPr>
          <a:lstStyle/>
          <a:p>
            <a:pPr algn="ctr"/>
            <a:r>
              <a:rPr lang="en-US" sz="3599"/>
              <a:t>“</a:t>
            </a:r>
          </a:p>
        </p:txBody>
      </p:sp>
    </p:spTree>
    <p:extLst>
      <p:ext uri="{BB962C8B-B14F-4D97-AF65-F5344CB8AC3E}">
        <p14:creationId xmlns:p14="http://schemas.microsoft.com/office/powerpoint/2010/main" val="230935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0" y="0"/>
            <a:ext cx="12188825" cy="6856214"/>
          </a:xfrm>
          <a:prstGeom prst="rect">
            <a:avLst/>
          </a:prstGeom>
        </p:spPr>
      </p:pic>
      <p:sp>
        <p:nvSpPr>
          <p:cNvPr id="5" name="Text Placeholder 4"/>
          <p:cNvSpPr>
            <a:spLocks noGrp="1"/>
          </p:cNvSpPr>
          <p:nvPr>
            <p:ph type="body" sz="quarter" idx="10"/>
          </p:nvPr>
        </p:nvSpPr>
        <p:spPr bwMode="gray">
          <a:xfrm>
            <a:off x="448056" y="4215384"/>
            <a:ext cx="4233672"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056" y="2560320"/>
            <a:ext cx="4233672"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0" y="6216149"/>
            <a:ext cx="12188825"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9" name="图片 8" descr="图片包含 游戏机, 物体, 钟表, 灯光&#10;&#10;描述已自动生成">
            <a:extLst>
              <a:ext uri="{FF2B5EF4-FFF2-40B4-BE49-F238E27FC236}">
                <a16:creationId xmlns:a16="http://schemas.microsoft.com/office/drawing/2014/main" id="{B311D4DE-87C1-4C80-9BBF-C0A1AF664982}"/>
              </a:ext>
            </a:extLst>
          </p:cNvPr>
          <p:cNvPicPr>
            <a:picLocks noChangeAspect="1"/>
          </p:cNvPicPr>
          <p:nvPr userDrawn="1"/>
        </p:nvPicPr>
        <p:blipFill>
          <a:blip r:embed="rId5"/>
          <a:stretch>
            <a:fillRect/>
          </a:stretch>
        </p:blipFill>
        <p:spPr>
          <a:xfrm>
            <a:off x="1315810" y="6383076"/>
            <a:ext cx="606120" cy="390987"/>
          </a:xfrm>
          <a:prstGeom prst="rect">
            <a:avLst/>
          </a:prstGeom>
        </p:spPr>
      </p:pic>
    </p:spTree>
    <p:custDataLst>
      <p:tags r:id="rId1"/>
    </p:custDataLst>
    <p:extLst>
      <p:ext uri="{BB962C8B-B14F-4D97-AF65-F5344CB8AC3E}">
        <p14:creationId xmlns:p14="http://schemas.microsoft.com/office/powerpoint/2010/main" val="1914639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C050A85-8337-4EDC-8EF9-BBCA8D6762B5}"/>
              </a:ext>
            </a:extLst>
          </p:cNvPr>
          <p:cNvGraphicFramePr>
            <a:graphicFrameLocks noChangeAspect="1"/>
          </p:cNvGraphicFramePr>
          <p:nvPr userDrawn="1">
            <p:custDataLst>
              <p:tags r:id="rId1"/>
            </p:custDataLst>
            <p:extLst>
              <p:ext uri="{D42A27DB-BD31-4B8C-83A1-F6EECF244321}">
                <p14:modId xmlns:p14="http://schemas.microsoft.com/office/powerpoint/2010/main" val="859044865"/>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C050A85-8337-4EDC-8EF9-BBCA8D6762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Picture Placeholder 8"/>
          <p:cNvSpPr>
            <a:spLocks noGrp="1"/>
          </p:cNvSpPr>
          <p:nvPr>
            <p:ph type="pic" sz="quarter" idx="12"/>
          </p:nvPr>
        </p:nvSpPr>
        <p:spPr>
          <a:xfrm>
            <a:off x="1" y="2621829"/>
            <a:ext cx="3563907"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218601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B553A64-82D9-4338-8D85-6E5BB3D10535}"/>
              </a:ext>
            </a:extLst>
          </p:cNvPr>
          <p:cNvGraphicFramePr>
            <a:graphicFrameLocks noChangeAspect="1"/>
          </p:cNvGraphicFramePr>
          <p:nvPr userDrawn="1">
            <p:custDataLst>
              <p:tags r:id="rId1"/>
            </p:custDataLst>
            <p:extLst>
              <p:ext uri="{D42A27DB-BD31-4B8C-83A1-F6EECF244321}">
                <p14:modId xmlns:p14="http://schemas.microsoft.com/office/powerpoint/2010/main" val="71082394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B553A64-82D9-4338-8D85-6E5BB3D1053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432831"/>
            <a:ext cx="5067952" cy="1028700"/>
          </a:xfrm>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8" name="Picture Placeholder 7"/>
          <p:cNvSpPr>
            <a:spLocks noGrp="1"/>
          </p:cNvSpPr>
          <p:nvPr>
            <p:ph type="pic" sz="quarter" idx="12"/>
          </p:nvPr>
        </p:nvSpPr>
        <p:spPr>
          <a:xfrm>
            <a:off x="7072797" y="0"/>
            <a:ext cx="5116028"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50844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304" y="-626165"/>
            <a:ext cx="8108218"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350054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611BF15-5D0F-4696-B4FD-CEBA366DC043}"/>
              </a:ext>
            </a:extLst>
          </p:cNvPr>
          <p:cNvGraphicFramePr>
            <a:graphicFrameLocks noChangeAspect="1"/>
          </p:cNvGraphicFramePr>
          <p:nvPr userDrawn="1">
            <p:custDataLst>
              <p:tags r:id="rId1"/>
            </p:custDataLst>
            <p:extLst>
              <p:ext uri="{D42A27DB-BD31-4B8C-83A1-F6EECF244321}">
                <p14:modId xmlns:p14="http://schemas.microsoft.com/office/powerpoint/2010/main" val="322782742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611BF15-5D0F-4696-B4FD-CEBA366DC04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741929" y="-1924878"/>
            <a:ext cx="10704968"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4"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Tree>
    <p:extLst>
      <p:ext uri="{BB962C8B-B14F-4D97-AF65-F5344CB8AC3E}">
        <p14:creationId xmlns:p14="http://schemas.microsoft.com/office/powerpoint/2010/main" val="1886623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D7F5E594-64FE-42F9-84D2-E65C7E0A1F6D}"/>
              </a:ext>
            </a:extLst>
          </p:cNvPr>
          <p:cNvGraphicFramePr>
            <a:graphicFrameLocks noChangeAspect="1"/>
          </p:cNvGraphicFramePr>
          <p:nvPr userDrawn="1">
            <p:custDataLst>
              <p:tags r:id="rId1"/>
            </p:custDataLst>
            <p:extLst>
              <p:ext uri="{D42A27DB-BD31-4B8C-83A1-F6EECF244321}">
                <p14:modId xmlns:p14="http://schemas.microsoft.com/office/powerpoint/2010/main" val="23620171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D7F5E594-64FE-42F9-84D2-E65C7E0A1F6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640568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989150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2"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8"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4"/>
          </p:nvPr>
        </p:nvSpPr>
        <p:spPr>
          <a:xfrm>
            <a:off x="6005925" y="1359290"/>
            <a:ext cx="4138342" cy="413942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352740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2"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8"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612090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151066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2"/>
          </p:nvPr>
        </p:nvSpPr>
        <p:spPr>
          <a:xfrm>
            <a:off x="1596156"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589427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20F3BB9-B97B-49EC-A0BC-CDABA2E9141A}"/>
              </a:ext>
            </a:extLst>
          </p:cNvPr>
          <p:cNvGraphicFramePr>
            <a:graphicFrameLocks noChangeAspect="1"/>
          </p:cNvGraphicFramePr>
          <p:nvPr userDrawn="1">
            <p:custDataLst>
              <p:tags r:id="rId1"/>
            </p:custDataLst>
            <p:extLst>
              <p:ext uri="{D42A27DB-BD31-4B8C-83A1-F6EECF244321}">
                <p14:modId xmlns:p14="http://schemas.microsoft.com/office/powerpoint/2010/main" val="126824535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120F3BB9-B97B-49EC-A0BC-CDABA2E9141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4772507" y="-2025910"/>
            <a:ext cx="9086951"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Title 1"/>
          <p:cNvSpPr>
            <a:spLocks noGrp="1"/>
          </p:cNvSpPr>
          <p:nvPr>
            <p:ph type="title" hasCustomPrompt="1"/>
          </p:nvPr>
        </p:nvSpPr>
        <p:spPr>
          <a:xfrm>
            <a:off x="1596155" y="2389413"/>
            <a:ext cx="4186281" cy="1783443"/>
          </a:xfrm>
        </p:spPr>
        <p:txBody>
          <a:bodyPr vert="horz"/>
          <a:lstStyle>
            <a:lvl1pPr>
              <a:lnSpc>
                <a:spcPct val="75000"/>
              </a:lnSpc>
              <a:defRPr sz="5398"/>
            </a:lvl1pPr>
          </a:lstStyle>
          <a:p>
            <a:r>
              <a:rPr lang="en-US" dirty="0"/>
              <a:t>Click to edit Master title style</a:t>
            </a:r>
          </a:p>
        </p:txBody>
      </p:sp>
      <p:sp>
        <p:nvSpPr>
          <p:cNvPr id="8"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26710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aphicFrame>
        <p:nvGraphicFramePr>
          <p:cNvPr id="11" name="对象 10" hidden="1">
            <a:extLst>
              <a:ext uri="{FF2B5EF4-FFF2-40B4-BE49-F238E27FC236}">
                <a16:creationId xmlns:a16="http://schemas.microsoft.com/office/drawing/2014/main" id="{AD8AFE2E-E774-4248-AA62-FCDF3BA5E84F}"/>
              </a:ext>
            </a:extLst>
          </p:cNvPr>
          <p:cNvGraphicFramePr>
            <a:graphicFrameLocks noChangeAspect="1"/>
          </p:cNvGraphicFramePr>
          <p:nvPr userDrawn="1">
            <p:custDataLst>
              <p:tags r:id="rId1"/>
            </p:custDataLst>
            <p:extLst>
              <p:ext uri="{D42A27DB-BD31-4B8C-83A1-F6EECF244321}">
                <p14:modId xmlns:p14="http://schemas.microsoft.com/office/powerpoint/2010/main" val="387256315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1" name="对象 10" hidden="1">
                        <a:extLst>
                          <a:ext uri="{FF2B5EF4-FFF2-40B4-BE49-F238E27FC236}">
                            <a16:creationId xmlns:a16="http://schemas.microsoft.com/office/drawing/2014/main" id="{AD8AFE2E-E774-4248-AA62-FCDF3BA5E84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755141"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056003"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356865"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8657725" y="2818758"/>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4"/>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5613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355435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2828416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4"/>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Picture Placeholder 7"/>
          <p:cNvSpPr>
            <a:spLocks noGrp="1"/>
          </p:cNvSpPr>
          <p:nvPr>
            <p:ph type="pic" sz="quarter" idx="14"/>
          </p:nvPr>
        </p:nvSpPr>
        <p:spPr>
          <a:xfrm>
            <a:off x="473569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87523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579588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3"/>
          </p:nvPr>
        </p:nvSpPr>
        <p:spPr>
          <a:xfrm>
            <a:off x="-246442" y="2506570"/>
            <a:ext cx="2221527"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2"/>
          </p:nvPr>
        </p:nvSpPr>
        <p:spPr>
          <a:xfrm>
            <a:off x="1728644"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Oval 7"/>
          <p:cNvSpPr/>
          <p:nvPr userDrawn="1"/>
        </p:nvSpPr>
        <p:spPr>
          <a:xfrm>
            <a:off x="4609711" y="-340575"/>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519042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Oval 9"/>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Oval 10"/>
          <p:cNvSpPr/>
          <p:nvPr userDrawn="1"/>
        </p:nvSpPr>
        <p:spPr>
          <a:xfrm>
            <a:off x="2794995" y="689198"/>
            <a:ext cx="4287817" cy="42889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3921" y="1355682"/>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3"/>
          </p:nvPr>
        </p:nvSpPr>
        <p:spPr>
          <a:xfrm>
            <a:off x="1728643" y="606880"/>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8159163" y="3924923"/>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10477690" y="5238072"/>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242736" y="135985"/>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10933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5831"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7"/>
          </p:nvPr>
        </p:nvSpPr>
        <p:spPr>
          <a:xfrm>
            <a:off x="4151109"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8"/>
          </p:nvPr>
        </p:nvSpPr>
        <p:spPr>
          <a:xfrm>
            <a:off x="6456386"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9"/>
          </p:nvPr>
        </p:nvSpPr>
        <p:spPr>
          <a:xfrm>
            <a:off x="8761664"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20"/>
          </p:nvPr>
        </p:nvSpPr>
        <p:spPr>
          <a:xfrm>
            <a:off x="1845831"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21"/>
          </p:nvPr>
        </p:nvSpPr>
        <p:spPr>
          <a:xfrm>
            <a:off x="4151109"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22"/>
          </p:nvPr>
        </p:nvSpPr>
        <p:spPr>
          <a:xfrm>
            <a:off x="6456386"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23"/>
          </p:nvPr>
        </p:nvSpPr>
        <p:spPr>
          <a:xfrm>
            <a:off x="8761664"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5534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Effect transition="in" filter="fade">
                                      <p:cBhvr>
                                        <p:cTn id="34" dur="75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Effect transition="in" filter="fade">
                                      <p:cBhvr>
                                        <p:cTn id="39" dur="75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0C565909-8B02-472D-ADAB-806642F6FB6F}"/>
              </a:ext>
            </a:extLst>
          </p:cNvPr>
          <p:cNvGraphicFramePr>
            <a:graphicFrameLocks noChangeAspect="1"/>
          </p:cNvGraphicFramePr>
          <p:nvPr userDrawn="1">
            <p:custDataLst>
              <p:tags r:id="rId1"/>
            </p:custDataLst>
            <p:extLst>
              <p:ext uri="{D42A27DB-BD31-4B8C-83A1-F6EECF244321}">
                <p14:modId xmlns:p14="http://schemas.microsoft.com/office/powerpoint/2010/main" val="60461236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0C565909-8B02-472D-ADAB-806642F6FB6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4982142"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8996504"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Oval 8"/>
          <p:cNvSpPr/>
          <p:nvPr userDrawn="1"/>
        </p:nvSpPr>
        <p:spPr>
          <a:xfrm>
            <a:off x="-1103559" y="-529198"/>
            <a:ext cx="7914336" cy="791639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26987235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graphicFrame>
        <p:nvGraphicFramePr>
          <p:cNvPr id="10" name="对象 9" hidden="1">
            <a:extLst>
              <a:ext uri="{FF2B5EF4-FFF2-40B4-BE49-F238E27FC236}">
                <a16:creationId xmlns:a16="http://schemas.microsoft.com/office/drawing/2014/main" id="{496CD2F2-715B-4FB0-AD44-664F8EAFB5B6}"/>
              </a:ext>
            </a:extLst>
          </p:cNvPr>
          <p:cNvGraphicFramePr>
            <a:graphicFrameLocks noChangeAspect="1"/>
          </p:cNvGraphicFramePr>
          <p:nvPr userDrawn="1">
            <p:custDataLst>
              <p:tags r:id="rId1"/>
            </p:custDataLst>
            <p:extLst>
              <p:ext uri="{D42A27DB-BD31-4B8C-83A1-F6EECF244321}">
                <p14:modId xmlns:p14="http://schemas.microsoft.com/office/powerpoint/2010/main" val="39776488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0" name="对象 9" hidden="1">
                        <a:extLst>
                          <a:ext uri="{FF2B5EF4-FFF2-40B4-BE49-F238E27FC236}">
                            <a16:creationId xmlns:a16="http://schemas.microsoft.com/office/drawing/2014/main" id="{496CD2F2-715B-4FB0-AD44-664F8EAFB5B6}"/>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Oval 8"/>
          <p:cNvSpPr/>
          <p:nvPr userDrawn="1"/>
        </p:nvSpPr>
        <p:spPr>
          <a:xfrm>
            <a:off x="3950503" y="730301"/>
            <a:ext cx="4287817" cy="4288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p:cNvSpPr>
            <a:spLocks noGrp="1"/>
          </p:cNvSpPr>
          <p:nvPr>
            <p:ph type="title" hasCustomPrompt="1"/>
          </p:nvPr>
        </p:nvSpPr>
        <p:spPr>
          <a:xfrm>
            <a:off x="1596156" y="4454326"/>
            <a:ext cx="9830868" cy="1028700"/>
          </a:xfrm>
        </p:spPr>
        <p:txBody>
          <a:bodyPr vert="horz"/>
          <a:lstStyle>
            <a:lvl1pPr>
              <a:defRPr sz="35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6" y="1625594"/>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845563" y="1625594"/>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8094969" y="1625594"/>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73814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AE4AAF1F-6C70-4879-ACA6-C57B169DC5A4}"/>
              </a:ext>
            </a:extLst>
          </p:cNvPr>
          <p:cNvGraphicFramePr>
            <a:graphicFrameLocks noChangeAspect="1"/>
          </p:cNvGraphicFramePr>
          <p:nvPr userDrawn="1">
            <p:custDataLst>
              <p:tags r:id="rId1"/>
            </p:custDataLst>
            <p:extLst>
              <p:ext uri="{D42A27DB-BD31-4B8C-83A1-F6EECF244321}">
                <p14:modId xmlns:p14="http://schemas.microsoft.com/office/powerpoint/2010/main" val="357742379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AE4AAF1F-6C70-4879-ACA6-C57B169DC5A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9" name="Picture Placeholder 8"/>
          <p:cNvSpPr>
            <a:spLocks noGrp="1"/>
          </p:cNvSpPr>
          <p:nvPr>
            <p:ph type="pic" sz="quarter" idx="12"/>
          </p:nvPr>
        </p:nvSpPr>
        <p:spPr>
          <a:xfrm>
            <a:off x="4999194" y="3429000"/>
            <a:ext cx="7189631"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22182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D70410E-4857-452D-8B5B-BF878D78B87F}"/>
              </a:ext>
            </a:extLst>
          </p:cNvPr>
          <p:cNvGraphicFramePr>
            <a:graphicFrameLocks noChangeAspect="1"/>
          </p:cNvGraphicFramePr>
          <p:nvPr userDrawn="1">
            <p:custDataLst>
              <p:tags r:id="rId1"/>
            </p:custDataLst>
            <p:extLst>
              <p:ext uri="{D42A27DB-BD31-4B8C-83A1-F6EECF244321}">
                <p14:modId xmlns:p14="http://schemas.microsoft.com/office/powerpoint/2010/main" val="123205904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D70410E-4857-452D-8B5B-BF878D78B87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4"/>
          </p:nvPr>
        </p:nvSpPr>
        <p:spPr>
          <a:xfrm>
            <a:off x="6094413" y="524536"/>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094413" y="2553238"/>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6"/>
          </p:nvPr>
        </p:nvSpPr>
        <p:spPr>
          <a:xfrm>
            <a:off x="6094413" y="4581941"/>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2810845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7512" y="-188843"/>
            <a:ext cx="7233802"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23524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Oval 5"/>
          <p:cNvSpPr/>
          <p:nvPr userDrawn="1"/>
        </p:nvSpPr>
        <p:spPr>
          <a:xfrm>
            <a:off x="4319082" y="1653207"/>
            <a:ext cx="3550659" cy="355158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4845563" y="2179825"/>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8" name="Straight Connector 7"/>
          <p:cNvCxnSpPr/>
          <p:nvPr userDrawn="1"/>
        </p:nvCxnSpPr>
        <p:spPr>
          <a:xfrm>
            <a:off x="6094412" y="4678176"/>
            <a:ext cx="0" cy="2305721"/>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6176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8726255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2EF1A6-FABB-41E1-B5F4-E59109DE6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6" name="矩形 5">
            <a:extLst>
              <a:ext uri="{FF2B5EF4-FFF2-40B4-BE49-F238E27FC236}">
                <a16:creationId xmlns:a16="http://schemas.microsoft.com/office/drawing/2014/main" id="{F211F204-BCEB-4834-B298-8C731E2FE812}"/>
              </a:ext>
            </a:extLst>
          </p:cNvPr>
          <p:cNvSpPr/>
          <p:nvPr userDrawn="1"/>
        </p:nvSpPr>
        <p:spPr>
          <a:xfrm>
            <a:off x="9517384" y="5773476"/>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7" name="矩形 6">
            <a:extLst>
              <a:ext uri="{FF2B5EF4-FFF2-40B4-BE49-F238E27FC236}">
                <a16:creationId xmlns:a16="http://schemas.microsoft.com/office/drawing/2014/main" id="{70F8A610-5982-4B06-96E3-FFC498B3BCBF}"/>
              </a:ext>
            </a:extLst>
          </p:cNvPr>
          <p:cNvSpPr/>
          <p:nvPr userDrawn="1"/>
        </p:nvSpPr>
        <p:spPr>
          <a:xfrm>
            <a:off x="10834142" y="5740654"/>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Tree>
    <p:extLst>
      <p:ext uri="{BB962C8B-B14F-4D97-AF65-F5344CB8AC3E}">
        <p14:creationId xmlns:p14="http://schemas.microsoft.com/office/powerpoint/2010/main" val="14482076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7_Custom Layout">
    <p:bg>
      <p:bgRef idx="1001">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4">
            <a:extLst>
              <a:ext uri="{FF2B5EF4-FFF2-40B4-BE49-F238E27FC236}">
                <a16:creationId xmlns:a16="http://schemas.microsoft.com/office/drawing/2014/main" id="{B3D13442-300F-4011-80F8-204F7434B94D}"/>
              </a:ext>
            </a:extLst>
          </p:cNvPr>
          <p:cNvSpPr/>
          <p:nvPr userDrawn="1"/>
        </p:nvSpPr>
        <p:spPr>
          <a:xfrm>
            <a:off x="0" y="0"/>
            <a:ext cx="12188825" cy="1198992"/>
          </a:xfrm>
          <a:prstGeom prst="rect">
            <a:avLst/>
          </a:prstGeom>
          <a:gradFill flip="none" rotWithShape="1">
            <a:gsLst>
              <a:gs pos="0">
                <a:srgbClr val="930128"/>
              </a:gs>
              <a:gs pos="51000">
                <a:srgbClr val="E91748"/>
              </a:gs>
              <a:gs pos="100000">
                <a:srgbClr val="AC0731"/>
              </a:gs>
            </a:gsLst>
            <a:lin ang="0" scaled="1"/>
            <a:tileRect/>
          </a:gradFill>
          <a:ln w="12700" cap="flat" cmpd="sng" algn="ctr">
            <a:solidFill>
              <a:srgbClr val="ED1748">
                <a:shade val="50000"/>
              </a:srgbClr>
            </a:solidFill>
            <a:prstDash val="solid"/>
            <a:miter lim="800000"/>
          </a:ln>
          <a:effectLst/>
        </p:spPr>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799" kern="0">
              <a:solidFill>
                <a:prstClr val="white"/>
              </a:solidFill>
              <a:latin typeface="Calibri" panose="020F0502020204030204"/>
              <a:cs typeface="+mn-cs"/>
            </a:endParaRPr>
          </a:p>
        </p:txBody>
      </p:sp>
      <p:cxnSp>
        <p:nvCxnSpPr>
          <p:cNvPr id="9" name="Straight Connector 15">
            <a:extLst>
              <a:ext uri="{FF2B5EF4-FFF2-40B4-BE49-F238E27FC236}">
                <a16:creationId xmlns:a16="http://schemas.microsoft.com/office/drawing/2014/main" id="{99C18A38-6144-4CD8-8AEA-6D0E8C1E7297}"/>
              </a:ext>
            </a:extLst>
          </p:cNvPr>
          <p:cNvCxnSpPr>
            <a:cxnSpLocks/>
          </p:cNvCxnSpPr>
          <p:nvPr userDrawn="1"/>
        </p:nvCxnSpPr>
        <p:spPr>
          <a:xfrm>
            <a:off x="0" y="1219200"/>
            <a:ext cx="12188825" cy="0"/>
          </a:xfrm>
          <a:prstGeom prst="line">
            <a:avLst/>
          </a:prstGeom>
          <a:noFill/>
          <a:ln w="63500" cap="flat" cmpd="sng" algn="ctr">
            <a:solidFill>
              <a:srgbClr val="B8CD94">
                <a:alpha val="98824"/>
              </a:srgbClr>
            </a:solidFill>
            <a:prstDash val="solid"/>
            <a:miter lim="800000"/>
          </a:ln>
          <a:effectLst/>
        </p:spPr>
      </p:cxnSp>
      <p:pic>
        <p:nvPicPr>
          <p:cNvPr id="10" name="Picture 12">
            <a:extLst>
              <a:ext uri="{FF2B5EF4-FFF2-40B4-BE49-F238E27FC236}">
                <a16:creationId xmlns:a16="http://schemas.microsoft.com/office/drawing/2014/main" id="{C5C636B1-20E6-48F2-B67B-EDDA088EE4FB}"/>
              </a:ext>
            </a:extLst>
          </p:cNvPr>
          <p:cNvPicPr>
            <a:picLocks noChangeAspect="1"/>
          </p:cNvPicPr>
          <p:nvPr userDrawn="1"/>
        </p:nvPicPr>
        <p:blipFill>
          <a:blip r:embed="rId2"/>
          <a:stretch>
            <a:fillRect/>
          </a:stretch>
        </p:blipFill>
        <p:spPr>
          <a:xfrm>
            <a:off x="11183115" y="3"/>
            <a:ext cx="860155" cy="1148141"/>
          </a:xfrm>
          <a:prstGeom prst="rect">
            <a:avLst/>
          </a:prstGeom>
        </p:spPr>
      </p:pic>
      <p:sp>
        <p:nvSpPr>
          <p:cNvPr id="11" name="Title Placeholder 1">
            <a:extLst>
              <a:ext uri="{FF2B5EF4-FFF2-40B4-BE49-F238E27FC236}">
                <a16:creationId xmlns:a16="http://schemas.microsoft.com/office/drawing/2014/main" id="{3C0148BB-F4A8-4B38-95F1-292814045971}"/>
              </a:ext>
            </a:extLst>
          </p:cNvPr>
          <p:cNvSpPr txBox="1">
            <a:spLocks/>
          </p:cNvSpPr>
          <p:nvPr userDrawn="1"/>
        </p:nvSpPr>
        <p:spPr>
          <a:xfrm>
            <a:off x="365665" y="91441"/>
            <a:ext cx="7861792" cy="1005840"/>
          </a:xfrm>
          <a:prstGeom prst="rect">
            <a:avLst/>
          </a:prstGeom>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399" dirty="0">
              <a:solidFill>
                <a:schemeClr val="bg1"/>
              </a:solidFill>
            </a:endParaRPr>
          </a:p>
        </p:txBody>
      </p:sp>
      <p:pic>
        <p:nvPicPr>
          <p:cNvPr id="13" name="Picture 17">
            <a:extLst>
              <a:ext uri="{FF2B5EF4-FFF2-40B4-BE49-F238E27FC236}">
                <a16:creationId xmlns:a16="http://schemas.microsoft.com/office/drawing/2014/main" id="{0053032D-BF12-4246-8CB5-96E8847A974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24257" y="6241962"/>
            <a:ext cx="1423695" cy="488487"/>
          </a:xfrm>
          <a:prstGeom prst="rect">
            <a:avLst/>
          </a:prstGeom>
        </p:spPr>
      </p:pic>
    </p:spTree>
    <p:extLst>
      <p:ext uri="{BB962C8B-B14F-4D97-AF65-F5344CB8AC3E}">
        <p14:creationId xmlns:p14="http://schemas.microsoft.com/office/powerpoint/2010/main" val="144730169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Oval 5"/>
          <p:cNvSpPr/>
          <p:nvPr userDrawn="1"/>
        </p:nvSpPr>
        <p:spPr>
          <a:xfrm>
            <a:off x="2742484" y="76198"/>
            <a:ext cx="6703856" cy="670560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3908372" y="1242392"/>
            <a:ext cx="4372081" cy="43732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7" name="Straight Connector 6"/>
          <p:cNvCxnSpPr/>
          <p:nvPr userDrawn="1"/>
        </p:nvCxnSpPr>
        <p:spPr>
          <a:xfrm>
            <a:off x="6094412" y="-278296"/>
            <a:ext cx="0" cy="152128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5203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3177464-81E3-4348-9455-C288A7F0ECEC}"/>
              </a:ext>
            </a:extLst>
          </p:cNvPr>
          <p:cNvGraphicFramePr>
            <a:graphicFrameLocks noChangeAspect="1"/>
          </p:cNvGraphicFramePr>
          <p:nvPr userDrawn="1">
            <p:custDataLst>
              <p:tags r:id="rId1"/>
            </p:custDataLst>
            <p:extLst>
              <p:ext uri="{D42A27DB-BD31-4B8C-83A1-F6EECF244321}">
                <p14:modId xmlns:p14="http://schemas.microsoft.com/office/powerpoint/2010/main" val="153591401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7" name="对象 6" hidden="1">
                        <a:extLst>
                          <a:ext uri="{FF2B5EF4-FFF2-40B4-BE49-F238E27FC236}">
                            <a16:creationId xmlns:a16="http://schemas.microsoft.com/office/drawing/2014/main" id="{F3177464-81E3-4348-9455-C288A7F0ECEC}"/>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171169"/>
            <a:ext cx="9830868" cy="1028700"/>
          </a:xfrm>
        </p:spPr>
        <p:txBody>
          <a:bodyPr vert="horz"/>
          <a:lstStyle>
            <a:lvl1pPr>
              <a:defRPr sz="31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5"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58177"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8320198"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6905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F82884C1-736D-4209-945E-5AAE3204DBB5}"/>
              </a:ext>
            </a:extLst>
          </p:cNvPr>
          <p:cNvGraphicFramePr>
            <a:graphicFrameLocks noChangeAspect="1"/>
          </p:cNvGraphicFramePr>
          <p:nvPr userDrawn="1">
            <p:custDataLst>
              <p:tags r:id="rId1"/>
            </p:custDataLst>
            <p:extLst>
              <p:ext uri="{D42A27DB-BD31-4B8C-83A1-F6EECF244321}">
                <p14:modId xmlns:p14="http://schemas.microsoft.com/office/powerpoint/2010/main" val="126515941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F82884C1-736D-4209-945E-5AAE3204DB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171169"/>
            <a:ext cx="9830868" cy="1028700"/>
          </a:xfrm>
        </p:spPr>
        <p:txBody>
          <a:bodyPr vert="horz"/>
          <a:lstStyle>
            <a:lvl1pPr>
              <a:defRPr sz="3199"/>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4" name="Picture Placeholder 13"/>
          <p:cNvSpPr>
            <a:spLocks noGrp="1"/>
          </p:cNvSpPr>
          <p:nvPr>
            <p:ph type="pic" sz="quarter" idx="12"/>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14"/>
          </p:nvPr>
        </p:nvSpPr>
        <p:spPr>
          <a:xfrm>
            <a:off x="7271179" y="-1"/>
            <a:ext cx="4917646" cy="4863549"/>
          </a:xfrm>
          <a:custGeom>
            <a:avLst/>
            <a:gdLst>
              <a:gd name="connsiteX0" fmla="*/ 28468 w 4918927"/>
              <a:gd name="connsiteY0" fmla="*/ 0 h 4863549"/>
              <a:gd name="connsiteX1" fmla="*/ 1598971 w 4918927"/>
              <a:gd name="connsiteY1" fmla="*/ 0 h 4863549"/>
              <a:gd name="connsiteX2" fmla="*/ 1567645 w 4918927"/>
              <a:gd name="connsiteY2" fmla="*/ 205261 h 4863549"/>
              <a:gd name="connsiteX3" fmla="*/ 1553100 w 4918927"/>
              <a:gd name="connsiteY3" fmla="*/ 493298 h 4863549"/>
              <a:gd name="connsiteX4" fmla="*/ 4370251 w 4918927"/>
              <a:gd name="connsiteY4" fmla="*/ 3310449 h 4863549"/>
              <a:gd name="connsiteX5" fmla="*/ 4658288 w 4918927"/>
              <a:gd name="connsiteY5" fmla="*/ 3295904 h 4863549"/>
              <a:gd name="connsiteX6" fmla="*/ 4918927 w 4918927"/>
              <a:gd name="connsiteY6" fmla="*/ 3256126 h 4863549"/>
              <a:gd name="connsiteX7" fmla="*/ 4918927 w 4918927"/>
              <a:gd name="connsiteY7" fmla="*/ 4828045 h 4863549"/>
              <a:gd name="connsiteX8" fmla="*/ 4817084 w 4918927"/>
              <a:gd name="connsiteY8" fmla="*/ 4840986 h 4863549"/>
              <a:gd name="connsiteX9" fmla="*/ 4370251 w 4918927"/>
              <a:gd name="connsiteY9" fmla="*/ 4863549 h 4863549"/>
              <a:gd name="connsiteX10" fmla="*/ 0 w 4918927"/>
              <a:gd name="connsiteY10" fmla="*/ 493298 h 4863549"/>
              <a:gd name="connsiteX11" fmla="*/ 22563 w 4918927"/>
              <a:gd name="connsiteY11" fmla="*/ 46465 h 48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8927" h="4863549">
                <a:moveTo>
                  <a:pt x="28468" y="0"/>
                </a:moveTo>
                <a:lnTo>
                  <a:pt x="1598971" y="0"/>
                </a:lnTo>
                <a:lnTo>
                  <a:pt x="1567645" y="205261"/>
                </a:lnTo>
                <a:cubicBezTo>
                  <a:pt x="1558027" y="299965"/>
                  <a:pt x="1553100" y="396056"/>
                  <a:pt x="1553100" y="493298"/>
                </a:cubicBezTo>
                <a:cubicBezTo>
                  <a:pt x="1553100" y="2049167"/>
                  <a:pt x="2814382" y="3310449"/>
                  <a:pt x="4370251" y="3310449"/>
                </a:cubicBezTo>
                <a:cubicBezTo>
                  <a:pt x="4467493" y="3310449"/>
                  <a:pt x="4563584" y="3305522"/>
                  <a:pt x="4658288" y="3295904"/>
                </a:cubicBezTo>
                <a:lnTo>
                  <a:pt x="4918927" y="3256126"/>
                </a:lnTo>
                <a:lnTo>
                  <a:pt x="4918927" y="4828045"/>
                </a:lnTo>
                <a:lnTo>
                  <a:pt x="4817084" y="4840986"/>
                </a:lnTo>
                <a:cubicBezTo>
                  <a:pt x="4670169" y="4855906"/>
                  <a:pt x="4521102" y="4863549"/>
                  <a:pt x="4370251" y="4863549"/>
                </a:cubicBezTo>
                <a:cubicBezTo>
                  <a:pt x="1956628" y="4863549"/>
                  <a:pt x="0" y="2906921"/>
                  <a:pt x="0" y="493298"/>
                </a:cubicBezTo>
                <a:cubicBezTo>
                  <a:pt x="0" y="342447"/>
                  <a:pt x="7644" y="193380"/>
                  <a:pt x="22563" y="4646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949475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p:cNvSpPr>
            <a:spLocks noGrp="1"/>
          </p:cNvSpPr>
          <p:nvPr>
            <p:ph type="pic" sz="quarter" idx="13"/>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08344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5394977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8218ECC4-ECEA-4EFD-9B09-4BBDAB841A70}"/>
              </a:ext>
            </a:extLst>
          </p:cNvPr>
          <p:cNvGraphicFramePr>
            <a:graphicFrameLocks noChangeAspect="1"/>
          </p:cNvGraphicFramePr>
          <p:nvPr userDrawn="1">
            <p:custDataLst>
              <p:tags r:id="rId1"/>
            </p:custDataLst>
            <p:extLst>
              <p:ext uri="{D42A27DB-BD31-4B8C-83A1-F6EECF244321}">
                <p14:modId xmlns:p14="http://schemas.microsoft.com/office/powerpoint/2010/main" val="281320601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8218ECC4-ECEA-4EFD-9B09-4BBDAB841A70}"/>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171169"/>
            <a:ext cx="9830868" cy="1028700"/>
          </a:xfrm>
        </p:spPr>
        <p:txBody>
          <a:bodyPr vert="horz"/>
          <a:lstStyle>
            <a:lvl1pPr>
              <a:defRPr sz="3199"/>
            </a:lvl1pPr>
          </a:lstStyle>
          <a:p>
            <a:r>
              <a:rPr lang="en-US"/>
              <a:t>Click to edit Master title style</a:t>
            </a:r>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4999852" y="-110877"/>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92455"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454403"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4999852" y="4795781"/>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9"/>
          <p:cNvSpPr>
            <a:spLocks noGrp="1"/>
          </p:cNvSpPr>
          <p:nvPr>
            <p:ph type="pic" sz="quarter" idx="12"/>
          </p:nvPr>
        </p:nvSpPr>
        <p:spPr>
          <a:xfrm>
            <a:off x="2541601"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12"/>
          <p:cNvSpPr>
            <a:spLocks noGrp="1"/>
          </p:cNvSpPr>
          <p:nvPr>
            <p:ph type="pic" sz="quarter" idx="17"/>
          </p:nvPr>
        </p:nvSpPr>
        <p:spPr>
          <a:xfrm>
            <a:off x="83350"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Picture Placeholder 13"/>
          <p:cNvSpPr>
            <a:spLocks noGrp="1"/>
          </p:cNvSpPr>
          <p:nvPr>
            <p:ph type="pic" sz="quarter" idx="18"/>
          </p:nvPr>
        </p:nvSpPr>
        <p:spPr>
          <a:xfrm>
            <a:off x="2530506"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5" name="Picture Placeholder 14"/>
          <p:cNvSpPr>
            <a:spLocks noGrp="1"/>
          </p:cNvSpPr>
          <p:nvPr>
            <p:ph type="pic" sz="quarter" idx="19"/>
          </p:nvPr>
        </p:nvSpPr>
        <p:spPr>
          <a:xfrm>
            <a:off x="9916353"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6" name="Picture Placeholder 15"/>
          <p:cNvSpPr>
            <a:spLocks noGrp="1"/>
          </p:cNvSpPr>
          <p:nvPr>
            <p:ph type="pic" sz="quarter" idx="20"/>
          </p:nvPr>
        </p:nvSpPr>
        <p:spPr>
          <a:xfrm>
            <a:off x="7477688"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21"/>
          </p:nvPr>
        </p:nvSpPr>
        <p:spPr>
          <a:xfrm>
            <a:off x="9955524"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62712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8776A6A0-095D-4668-91C8-975DDA79AE51}"/>
              </a:ext>
            </a:extLst>
          </p:cNvPr>
          <p:cNvGraphicFramePr>
            <a:graphicFrameLocks noChangeAspect="1"/>
          </p:cNvGraphicFramePr>
          <p:nvPr userDrawn="1">
            <p:custDataLst>
              <p:tags r:id="rId1"/>
            </p:custDataLst>
            <p:extLst>
              <p:ext uri="{D42A27DB-BD31-4B8C-83A1-F6EECF244321}">
                <p14:modId xmlns:p14="http://schemas.microsoft.com/office/powerpoint/2010/main" val="54895061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8776A6A0-095D-4668-91C8-975DDA79AE5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0" y="1789041"/>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2" name="Picture Placeholder 21"/>
          <p:cNvSpPr>
            <a:spLocks noGrp="1"/>
          </p:cNvSpPr>
          <p:nvPr>
            <p:ph type="pic" sz="quarter" idx="14"/>
          </p:nvPr>
        </p:nvSpPr>
        <p:spPr>
          <a:xfrm>
            <a:off x="2477511" y="1014863"/>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6975767" y="2966199"/>
            <a:ext cx="4186281" cy="1783443"/>
          </a:xfrm>
        </p:spPr>
        <p:txBody>
          <a:bodyPr vert="horz"/>
          <a:lstStyle>
            <a:lvl1pPr>
              <a:lnSpc>
                <a:spcPct val="75000"/>
              </a:lnSpc>
              <a:defRPr sz="3999"/>
            </a:lvl1pPr>
          </a:lstStyle>
          <a:p>
            <a:r>
              <a:rPr lang="en-US" dirty="0"/>
              <a:t>Click to edit Master title style</a:t>
            </a:r>
          </a:p>
        </p:txBody>
      </p:sp>
    </p:spTree>
    <p:extLst>
      <p:ext uri="{BB962C8B-B14F-4D97-AF65-F5344CB8AC3E}">
        <p14:creationId xmlns:p14="http://schemas.microsoft.com/office/powerpoint/2010/main" val="16278622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2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BDCAC8C8-DF7B-406C-A410-48B57B5369D4}"/>
              </a:ext>
            </a:extLst>
          </p:cNvPr>
          <p:cNvGraphicFramePr>
            <a:graphicFrameLocks noChangeAspect="1"/>
          </p:cNvGraphicFramePr>
          <p:nvPr userDrawn="1">
            <p:custDataLst>
              <p:tags r:id="rId1"/>
            </p:custDataLst>
            <p:extLst>
              <p:ext uri="{D42A27DB-BD31-4B8C-83A1-F6EECF244321}">
                <p14:modId xmlns:p14="http://schemas.microsoft.com/office/powerpoint/2010/main" val="3621161532"/>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BDCAC8C8-DF7B-406C-A410-48B57B5369D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0" y="2160104"/>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Picture Placeholder 9"/>
          <p:cNvSpPr>
            <a:spLocks noGrp="1"/>
          </p:cNvSpPr>
          <p:nvPr>
            <p:ph type="pic" sz="quarter" idx="16"/>
          </p:nvPr>
        </p:nvSpPr>
        <p:spPr>
          <a:xfrm flipH="1">
            <a:off x="6094412" y="1385926"/>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1158350" y="3469782"/>
            <a:ext cx="4186281" cy="1783443"/>
          </a:xfrm>
        </p:spPr>
        <p:txBody>
          <a:bodyPr vert="horz"/>
          <a:lstStyle>
            <a:lvl1pPr algn="r">
              <a:lnSpc>
                <a:spcPct val="75000"/>
              </a:lnSpc>
              <a:defRPr sz="3999"/>
            </a:lvl1pPr>
          </a:lstStyle>
          <a:p>
            <a:r>
              <a:rPr lang="en-US" dirty="0"/>
              <a:t>Click to edit Master title style</a:t>
            </a:r>
          </a:p>
        </p:txBody>
      </p:sp>
      <p:sp>
        <p:nvSpPr>
          <p:cNvPr id="8" name="Oval 7"/>
          <p:cNvSpPr/>
          <p:nvPr userDrawn="1"/>
        </p:nvSpPr>
        <p:spPr>
          <a:xfrm>
            <a:off x="3251490" y="-5075578"/>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Picture Placeholder 6"/>
          <p:cNvSpPr>
            <a:spLocks noGrp="1"/>
          </p:cNvSpPr>
          <p:nvPr>
            <p:ph type="pic" sz="quarter" idx="15"/>
          </p:nvPr>
        </p:nvSpPr>
        <p:spPr>
          <a:xfrm>
            <a:off x="2477511" y="-5849756"/>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2364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888828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3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A9BB12E-CF58-4AA8-9707-D83051FE63F1}"/>
              </a:ext>
            </a:extLst>
          </p:cNvPr>
          <p:cNvGraphicFramePr>
            <a:graphicFrameLocks noChangeAspect="1"/>
          </p:cNvGraphicFramePr>
          <p:nvPr userDrawn="1">
            <p:custDataLst>
              <p:tags r:id="rId1"/>
            </p:custDataLst>
            <p:extLst>
              <p:ext uri="{D42A27DB-BD31-4B8C-83A1-F6EECF244321}">
                <p14:modId xmlns:p14="http://schemas.microsoft.com/office/powerpoint/2010/main" val="391861624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5A9BB12E-CF58-4AA8-9707-D83051FE63F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13" name="Oval 12"/>
          <p:cNvSpPr/>
          <p:nvPr userDrawn="1"/>
        </p:nvSpPr>
        <p:spPr>
          <a:xfrm>
            <a:off x="3251490" y="253116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Oval 8"/>
          <p:cNvSpPr/>
          <p:nvPr userDrawn="1"/>
        </p:nvSpPr>
        <p:spPr>
          <a:xfrm>
            <a:off x="3251490" y="-470451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Picture Placeholder 10"/>
          <p:cNvSpPr>
            <a:spLocks noGrp="1"/>
          </p:cNvSpPr>
          <p:nvPr>
            <p:ph type="pic" sz="quarter" idx="17"/>
          </p:nvPr>
        </p:nvSpPr>
        <p:spPr>
          <a:xfrm flipH="1">
            <a:off x="6094412" y="-5478694"/>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1"/>
          <p:cNvSpPr>
            <a:spLocks noGrp="1"/>
          </p:cNvSpPr>
          <p:nvPr>
            <p:ph type="pic" sz="quarter" idx="14"/>
          </p:nvPr>
        </p:nvSpPr>
        <p:spPr>
          <a:xfrm>
            <a:off x="2477511" y="1756988"/>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Title 1"/>
          <p:cNvSpPr>
            <a:spLocks noGrp="1"/>
          </p:cNvSpPr>
          <p:nvPr>
            <p:ph type="title" hasCustomPrompt="1"/>
          </p:nvPr>
        </p:nvSpPr>
        <p:spPr>
          <a:xfrm>
            <a:off x="6975767" y="3840844"/>
            <a:ext cx="4186281" cy="1783443"/>
          </a:xfrm>
        </p:spPr>
        <p:txBody>
          <a:bodyPr vert="horz"/>
          <a:lstStyle>
            <a:lvl1pPr>
              <a:lnSpc>
                <a:spcPct val="75000"/>
              </a:lnSpc>
              <a:defRPr sz="3999"/>
            </a:lvl1pPr>
          </a:lstStyle>
          <a:p>
            <a:r>
              <a:rPr lang="en-US" dirty="0"/>
              <a:t>Click to edit Master title style</a:t>
            </a:r>
          </a:p>
        </p:txBody>
      </p:sp>
    </p:spTree>
    <p:extLst>
      <p:ext uri="{BB962C8B-B14F-4D97-AF65-F5344CB8AC3E}">
        <p14:creationId xmlns:p14="http://schemas.microsoft.com/office/powerpoint/2010/main" val="11898566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8882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6663911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6" name="Picture Placeholder 4"/>
          <p:cNvSpPr>
            <a:spLocks noGrp="1"/>
          </p:cNvSpPr>
          <p:nvPr>
            <p:ph type="pic" sz="quarter" idx="15"/>
          </p:nvPr>
        </p:nvSpPr>
        <p:spPr>
          <a:xfrm>
            <a:off x="6055630" y="0"/>
            <a:ext cx="613319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85880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4C70BC2-866F-44FB-B12C-B58AE98CAEDB}"/>
              </a:ext>
            </a:extLst>
          </p:cNvPr>
          <p:cNvGraphicFramePr>
            <a:graphicFrameLocks noChangeAspect="1"/>
          </p:cNvGraphicFramePr>
          <p:nvPr userDrawn="1">
            <p:custDataLst>
              <p:tags r:id="rId1"/>
            </p:custDataLst>
            <p:extLst>
              <p:ext uri="{D42A27DB-BD31-4B8C-83A1-F6EECF244321}">
                <p14:modId xmlns:p14="http://schemas.microsoft.com/office/powerpoint/2010/main" val="320871914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9" name="对象 8" hidden="1">
                        <a:extLst>
                          <a:ext uri="{FF2B5EF4-FFF2-40B4-BE49-F238E27FC236}">
                            <a16:creationId xmlns:a16="http://schemas.microsoft.com/office/drawing/2014/main" id="{B4C70BC2-866F-44FB-B12C-B58AE98CAEDB}"/>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2513946" y="-412387"/>
            <a:ext cx="5358003" cy="9161367"/>
          </a:xfrm>
          <a:prstGeom prst="rect">
            <a:avLst/>
          </a:prstGeom>
        </p:spPr>
      </p:pic>
      <p:pic>
        <p:nvPicPr>
          <p:cNvPr id="7" name="Picture 6"/>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33200" y="1633719"/>
            <a:ext cx="2064359" cy="4209756"/>
          </a:xfrm>
          <a:prstGeom prst="rect">
            <a:avLst/>
          </a:prstGeom>
        </p:spPr>
      </p:pic>
      <p:sp>
        <p:nvSpPr>
          <p:cNvPr id="8" name="Picture Placeholder 4"/>
          <p:cNvSpPr>
            <a:spLocks noGrp="1"/>
          </p:cNvSpPr>
          <p:nvPr>
            <p:ph type="pic" sz="quarter" idx="14"/>
          </p:nvPr>
        </p:nvSpPr>
        <p:spPr>
          <a:xfrm>
            <a:off x="4367662" y="2171700"/>
            <a:ext cx="1790234"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1929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1798" y="465319"/>
            <a:ext cx="2915039" cy="5944509"/>
          </a:xfrm>
          <a:prstGeom prst="rect">
            <a:avLst/>
          </a:prstGeom>
        </p:spPr>
      </p:pic>
      <p:sp>
        <p:nvSpPr>
          <p:cNvPr id="8" name="Picture Placeholder 4"/>
          <p:cNvSpPr>
            <a:spLocks noGrp="1"/>
          </p:cNvSpPr>
          <p:nvPr>
            <p:ph type="pic" sz="quarter" idx="14"/>
          </p:nvPr>
        </p:nvSpPr>
        <p:spPr>
          <a:xfrm>
            <a:off x="4795342"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4"/>
          <p:cNvSpPr>
            <a:spLocks noGrp="1"/>
          </p:cNvSpPr>
          <p:nvPr>
            <p:ph type="pic" sz="quarter" idx="15"/>
          </p:nvPr>
        </p:nvSpPr>
        <p:spPr>
          <a:xfrm>
            <a:off x="7639401"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4"/>
          <p:cNvSpPr>
            <a:spLocks noGrp="1"/>
          </p:cNvSpPr>
          <p:nvPr>
            <p:ph type="pic" sz="quarter" idx="18"/>
          </p:nvPr>
        </p:nvSpPr>
        <p:spPr>
          <a:xfrm>
            <a:off x="1918393" y="1211482"/>
            <a:ext cx="2527952" cy="446541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745876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024399B-B1BC-40C6-B856-AC5484035C7E}"/>
              </a:ext>
            </a:extLst>
          </p:cNvPr>
          <p:cNvGraphicFramePr>
            <a:graphicFrameLocks noChangeAspect="1"/>
          </p:cNvGraphicFramePr>
          <p:nvPr userDrawn="1">
            <p:custDataLst>
              <p:tags r:id="rId1"/>
            </p:custDataLst>
            <p:extLst>
              <p:ext uri="{D42A27DB-BD31-4B8C-83A1-F6EECF244321}">
                <p14:modId xmlns:p14="http://schemas.microsoft.com/office/powerpoint/2010/main" val="250355240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024399B-B1BC-40C6-B856-AC5484035C7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946025" y="-7716539"/>
            <a:ext cx="2934752" cy="22532368"/>
          </a:xfrm>
          <a:prstGeom prst="rect">
            <a:avLst/>
          </a:prstGeom>
        </p:spPr>
      </p:pic>
      <p:sp>
        <p:nvSpPr>
          <p:cNvPr id="11" name="Picture Placeholder 4"/>
          <p:cNvSpPr>
            <a:spLocks noGrp="1"/>
          </p:cNvSpPr>
          <p:nvPr>
            <p:ph type="pic" sz="quarter" idx="14"/>
          </p:nvPr>
        </p:nvSpPr>
        <p:spPr>
          <a:xfrm>
            <a:off x="4492890" y="2389412"/>
            <a:ext cx="1829232" cy="2286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513751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8E05E714-F07F-4A14-B5A5-B5F44AEAE5F2}"/>
              </a:ext>
            </a:extLst>
          </p:cNvPr>
          <p:cNvGraphicFramePr>
            <a:graphicFrameLocks noChangeAspect="1"/>
          </p:cNvGraphicFramePr>
          <p:nvPr userDrawn="1">
            <p:custDataLst>
              <p:tags r:id="rId1"/>
            </p:custDataLst>
            <p:extLst>
              <p:ext uri="{D42A27DB-BD31-4B8C-83A1-F6EECF244321}">
                <p14:modId xmlns:p14="http://schemas.microsoft.com/office/powerpoint/2010/main" val="136853776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8E05E714-F07F-4A14-B5A5-B5F44AEAE5F2}"/>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92781" y="1551026"/>
            <a:ext cx="5188284" cy="4363312"/>
          </a:xfrm>
          <a:prstGeom prst="rect">
            <a:avLst/>
          </a:prstGeom>
        </p:spPr>
      </p:pic>
      <p:sp>
        <p:nvSpPr>
          <p:cNvPr id="11" name="Picture Placeholder 4"/>
          <p:cNvSpPr>
            <a:spLocks noGrp="1"/>
          </p:cNvSpPr>
          <p:nvPr>
            <p:ph type="pic" sz="quarter" idx="14"/>
          </p:nvPr>
        </p:nvSpPr>
        <p:spPr>
          <a:xfrm>
            <a:off x="5882622" y="1805212"/>
            <a:ext cx="4807993" cy="2703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3649457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1639038C-531B-41E9-96CD-52AB1A3E42CD}"/>
              </a:ext>
            </a:extLst>
          </p:cNvPr>
          <p:cNvGraphicFramePr>
            <a:graphicFrameLocks noChangeAspect="1"/>
          </p:cNvGraphicFramePr>
          <p:nvPr userDrawn="1">
            <p:custDataLst>
              <p:tags r:id="rId1"/>
            </p:custDataLst>
            <p:extLst>
              <p:ext uri="{D42A27DB-BD31-4B8C-83A1-F6EECF244321}">
                <p14:modId xmlns:p14="http://schemas.microsoft.com/office/powerpoint/2010/main" val="342374460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1639038C-531B-41E9-96CD-52AB1A3E42C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144115" y="1277828"/>
            <a:ext cx="7879653" cy="4627673"/>
          </a:xfrm>
          <a:prstGeom prst="rect">
            <a:avLst/>
          </a:prstGeom>
        </p:spPr>
      </p:pic>
      <p:sp>
        <p:nvSpPr>
          <p:cNvPr id="11" name="Picture Placeholder 4"/>
          <p:cNvSpPr>
            <a:spLocks noGrp="1"/>
          </p:cNvSpPr>
          <p:nvPr>
            <p:ph type="pic" sz="quarter" idx="14"/>
          </p:nvPr>
        </p:nvSpPr>
        <p:spPr>
          <a:xfrm>
            <a:off x="5108123" y="1602012"/>
            <a:ext cx="5950696" cy="37319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3492629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717DEC67-0C82-43D1-B3D9-0CA88FF61E75}"/>
              </a:ext>
            </a:extLst>
          </p:cNvPr>
          <p:cNvGraphicFramePr>
            <a:graphicFrameLocks noChangeAspect="1"/>
          </p:cNvGraphicFramePr>
          <p:nvPr userDrawn="1">
            <p:custDataLst>
              <p:tags r:id="rId1"/>
            </p:custDataLst>
            <p:extLst>
              <p:ext uri="{D42A27DB-BD31-4B8C-83A1-F6EECF244321}">
                <p14:modId xmlns:p14="http://schemas.microsoft.com/office/powerpoint/2010/main" val="2968530412"/>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717DEC67-0C82-43D1-B3D9-0CA88FF61E7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08124" y="913305"/>
            <a:ext cx="5342240" cy="7508718"/>
          </a:xfrm>
          <a:prstGeom prst="rect">
            <a:avLst/>
          </a:prstGeom>
        </p:spPr>
      </p:pic>
      <p:sp>
        <p:nvSpPr>
          <p:cNvPr id="11" name="Picture Placeholder 4"/>
          <p:cNvSpPr>
            <a:spLocks noGrp="1"/>
          </p:cNvSpPr>
          <p:nvPr>
            <p:ph type="pic" sz="quarter" idx="14"/>
          </p:nvPr>
        </p:nvSpPr>
        <p:spPr>
          <a:xfrm>
            <a:off x="5552508" y="1690912"/>
            <a:ext cx="4452486" cy="59417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3251029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9FA225D-A287-4BC9-8EF1-2D9ACB15AF7A}"/>
              </a:ext>
            </a:extLst>
          </p:cNvPr>
          <p:cNvGraphicFramePr>
            <a:graphicFrameLocks noChangeAspect="1"/>
          </p:cNvGraphicFramePr>
          <p:nvPr userDrawn="1">
            <p:custDataLst>
              <p:tags r:id="rId1"/>
            </p:custDataLst>
            <p:extLst>
              <p:ext uri="{D42A27DB-BD31-4B8C-83A1-F6EECF244321}">
                <p14:modId xmlns:p14="http://schemas.microsoft.com/office/powerpoint/2010/main" val="249654696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9FA225D-A287-4BC9-8EF1-2D9ACB15AF7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941552" y="1271627"/>
            <a:ext cx="2407611" cy="4909739"/>
          </a:xfrm>
          <a:prstGeom prst="rect">
            <a:avLst/>
          </a:prstGeom>
        </p:spPr>
      </p:pic>
      <p:pic>
        <p:nvPicPr>
          <p:cNvPr id="9" name="Pictur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44796" y="1271627"/>
            <a:ext cx="2407611" cy="4909739"/>
          </a:xfrm>
          <a:prstGeom prst="rect">
            <a:avLst/>
          </a:prstGeom>
        </p:spPr>
      </p:pic>
      <p:pic>
        <p:nvPicPr>
          <p:cNvPr id="10" name="Picture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48040" y="1271627"/>
            <a:ext cx="2407611" cy="4909739"/>
          </a:xfrm>
          <a:prstGeom prst="rect">
            <a:avLst/>
          </a:prstGeom>
        </p:spPr>
      </p:pic>
      <p:sp>
        <p:nvSpPr>
          <p:cNvPr id="11" name="Picture Placeholder 4"/>
          <p:cNvSpPr>
            <a:spLocks noGrp="1"/>
          </p:cNvSpPr>
          <p:nvPr>
            <p:ph type="pic" sz="quarter" idx="14"/>
          </p:nvPr>
        </p:nvSpPr>
        <p:spPr>
          <a:xfrm>
            <a:off x="509752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2" name="Picture Placeholder 4"/>
          <p:cNvSpPr>
            <a:spLocks noGrp="1"/>
          </p:cNvSpPr>
          <p:nvPr>
            <p:ph type="pic" sz="quarter" idx="15"/>
          </p:nvPr>
        </p:nvSpPr>
        <p:spPr>
          <a:xfrm>
            <a:off x="7688916"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4"/>
          <p:cNvSpPr>
            <a:spLocks noGrp="1"/>
          </p:cNvSpPr>
          <p:nvPr>
            <p:ph type="pic" sz="quarter" idx="16"/>
          </p:nvPr>
        </p:nvSpPr>
        <p:spPr>
          <a:xfrm>
            <a:off x="1028830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195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1801368"/>
            <a:ext cx="11292840"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056"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6004858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CBCCAED4-0EE2-4BFD-BEB9-5C30A4F1BDB5}"/>
              </a:ext>
            </a:extLst>
          </p:cNvPr>
          <p:cNvGraphicFramePr>
            <a:graphicFrameLocks noChangeAspect="1"/>
          </p:cNvGraphicFramePr>
          <p:nvPr userDrawn="1">
            <p:custDataLst>
              <p:tags r:id="rId1"/>
            </p:custDataLst>
            <p:extLst>
              <p:ext uri="{D42A27DB-BD31-4B8C-83A1-F6EECF244321}">
                <p14:modId xmlns:p14="http://schemas.microsoft.com/office/powerpoint/2010/main" val="42642599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CBCCAED4-0EE2-4BFD-BEB9-5C30A4F1BD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4" name="Rectangle 3"/>
          <p:cNvSpPr/>
          <p:nvPr userDrawn="1"/>
        </p:nvSpPr>
        <p:spPr>
          <a:xfrm>
            <a:off x="-23427" y="0"/>
            <a:ext cx="40228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5694" y="1271627"/>
            <a:ext cx="2407611" cy="4909739"/>
          </a:xfrm>
          <a:prstGeom prst="rect">
            <a:avLst/>
          </a:prstGeom>
        </p:spPr>
      </p:pic>
      <p:pic>
        <p:nvPicPr>
          <p:cNvPr id="15" name="Picture 14"/>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047550" y="1271627"/>
            <a:ext cx="2407611" cy="4909739"/>
          </a:xfrm>
          <a:prstGeom prst="rect">
            <a:avLst/>
          </a:prstGeom>
        </p:spPr>
      </p:pic>
      <p:sp>
        <p:nvSpPr>
          <p:cNvPr id="16" name="Picture Placeholder 4"/>
          <p:cNvSpPr>
            <a:spLocks noGrp="1"/>
          </p:cNvSpPr>
          <p:nvPr>
            <p:ph type="pic" sz="quarter" idx="15"/>
          </p:nvPr>
        </p:nvSpPr>
        <p:spPr>
          <a:xfrm>
            <a:off x="-41157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6"/>
          </p:nvPr>
        </p:nvSpPr>
        <p:spPr>
          <a:xfrm>
            <a:off x="2187814" y="1881412"/>
            <a:ext cx="2114195" cy="3719288"/>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9" name="Text Placeholder 13"/>
          <p:cNvSpPr>
            <a:spLocks noGrp="1"/>
          </p:cNvSpPr>
          <p:nvPr>
            <p:ph type="body" sz="quarter" idx="11"/>
          </p:nvPr>
        </p:nvSpPr>
        <p:spPr>
          <a:xfrm>
            <a:off x="5100443"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0" name="Title 1"/>
          <p:cNvSpPr>
            <a:spLocks noGrp="1"/>
          </p:cNvSpPr>
          <p:nvPr>
            <p:ph type="title" hasCustomPrompt="1"/>
          </p:nvPr>
        </p:nvSpPr>
        <p:spPr>
          <a:xfrm>
            <a:off x="5100443" y="1171169"/>
            <a:ext cx="5399722" cy="1028700"/>
          </a:xfrm>
        </p:spPr>
        <p:txBody>
          <a:bodyPr vert="horz"/>
          <a:lstStyle>
            <a:lvl1pPr>
              <a:defRPr sz="3199"/>
            </a:lvl1pPr>
          </a:lstStyle>
          <a:p>
            <a:r>
              <a:rPr lang="en-US"/>
              <a:t>Click to edit Master title style</a:t>
            </a:r>
          </a:p>
        </p:txBody>
      </p:sp>
    </p:spTree>
    <p:extLst>
      <p:ext uri="{BB962C8B-B14F-4D97-AF65-F5344CB8AC3E}">
        <p14:creationId xmlns:p14="http://schemas.microsoft.com/office/powerpoint/2010/main" val="4281436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3E8AF3B-E1D4-4656-B1D4-4C7E3A1393A3}"/>
              </a:ext>
            </a:extLst>
          </p:cNvPr>
          <p:cNvGraphicFramePr>
            <a:graphicFrameLocks noChangeAspect="1"/>
          </p:cNvGraphicFramePr>
          <p:nvPr userDrawn="1">
            <p:custDataLst>
              <p:tags r:id="rId1"/>
            </p:custDataLst>
            <p:extLst>
              <p:ext uri="{D42A27DB-BD31-4B8C-83A1-F6EECF244321}">
                <p14:modId xmlns:p14="http://schemas.microsoft.com/office/powerpoint/2010/main" val="77689470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3E8AF3B-E1D4-4656-B1D4-4C7E3A1393A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5" y="2389413"/>
            <a:ext cx="4186281" cy="1783443"/>
          </a:xfrm>
        </p:spPr>
        <p:txBody>
          <a:bodyPr vert="horz"/>
          <a:lstStyle>
            <a:lvl1pPr>
              <a:lnSpc>
                <a:spcPct val="75000"/>
              </a:lnSpc>
              <a:defRPr sz="3999"/>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7"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5" name="Picture Placeholder 4"/>
          <p:cNvSpPr>
            <a:spLocks noGrp="1"/>
          </p:cNvSpPr>
          <p:nvPr>
            <p:ph type="pic" sz="quarter" idx="15"/>
          </p:nvPr>
        </p:nvSpPr>
        <p:spPr>
          <a:xfrm>
            <a:off x="5543175" y="3316697"/>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6" name="Picture Placeholder 4"/>
          <p:cNvSpPr>
            <a:spLocks noGrp="1"/>
          </p:cNvSpPr>
          <p:nvPr>
            <p:ph type="pic" sz="quarter" idx="16"/>
          </p:nvPr>
        </p:nvSpPr>
        <p:spPr>
          <a:xfrm>
            <a:off x="7193745" y="2313211"/>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7" name="Picture Placeholder 4"/>
          <p:cNvSpPr>
            <a:spLocks noGrp="1"/>
          </p:cNvSpPr>
          <p:nvPr>
            <p:ph type="pic" sz="quarter" idx="17"/>
          </p:nvPr>
        </p:nvSpPr>
        <p:spPr>
          <a:xfrm>
            <a:off x="8831619" y="136052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8" name="Picture Placeholder 4"/>
          <p:cNvSpPr>
            <a:spLocks noGrp="1"/>
          </p:cNvSpPr>
          <p:nvPr>
            <p:ph type="pic" sz="quarter" idx="18"/>
          </p:nvPr>
        </p:nvSpPr>
        <p:spPr>
          <a:xfrm>
            <a:off x="10471113" y="4051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19" name="Picture Placeholder 4"/>
          <p:cNvSpPr>
            <a:spLocks noGrp="1"/>
          </p:cNvSpPr>
          <p:nvPr>
            <p:ph type="pic" sz="quarter" idx="19"/>
          </p:nvPr>
        </p:nvSpPr>
        <p:spPr>
          <a:xfrm>
            <a:off x="9957351" y="3910315"/>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
        <p:nvSpPr>
          <p:cNvPr id="20" name="Picture Placeholder 4"/>
          <p:cNvSpPr>
            <a:spLocks noGrp="1"/>
          </p:cNvSpPr>
          <p:nvPr>
            <p:ph type="pic" sz="quarter" idx="20"/>
          </p:nvPr>
        </p:nvSpPr>
        <p:spPr>
          <a:xfrm>
            <a:off x="6055316" y="-243022"/>
            <a:ext cx="2114195" cy="3719288"/>
          </a:xfrm>
          <a:prstGeom prst="rect">
            <a:avLst/>
          </a:prstGeom>
          <a:gradFill>
            <a:gsLst>
              <a:gs pos="0">
                <a:schemeClr val="bg1">
                  <a:lumMod val="85000"/>
                </a:schemeClr>
              </a:gs>
              <a:gs pos="99000">
                <a:schemeClr val="bg1">
                  <a:lumMod val="75000"/>
                </a:schemeClr>
              </a:gs>
            </a:gsLst>
            <a:lin ang="5400000" scaled="1"/>
          </a:gradFill>
          <a:ln>
            <a:noFill/>
          </a:ln>
          <a:effectLst>
            <a:outerShdw blurRad="38100" dist="152400" dir="8100000" algn="tr" rotWithShape="0">
              <a:prstClr val="black">
                <a:alpha val="10000"/>
              </a:prstClr>
            </a:outerShdw>
          </a:effectLst>
          <a:scene3d>
            <a:camera prst="isometricTopUp"/>
            <a:lightRig rig="threePt" dir="t"/>
          </a:scene3d>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397227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43991058-5216-4E4F-9CAD-916F112251A5}"/>
              </a:ext>
            </a:extLst>
          </p:cNvPr>
          <p:cNvGraphicFramePr>
            <a:graphicFrameLocks noChangeAspect="1"/>
          </p:cNvGraphicFramePr>
          <p:nvPr userDrawn="1">
            <p:custDataLst>
              <p:tags r:id="rId1"/>
            </p:custDataLst>
            <p:extLst>
              <p:ext uri="{D42A27DB-BD31-4B8C-83A1-F6EECF244321}">
                <p14:modId xmlns:p14="http://schemas.microsoft.com/office/powerpoint/2010/main" val="1853196853"/>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43991058-5216-4E4F-9CAD-916F112251A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pic>
        <p:nvPicPr>
          <p:cNvPr id="7" name="Picture 2" descr="C:\Users\ruiziv\AppData\Local\Temp\vmware-ruiziv\VMwareDnD\05880fac\XELJ_ppt-spread.png">
            <a:extLst>
              <a:ext uri="{FF2B5EF4-FFF2-40B4-BE49-F238E27FC236}">
                <a16:creationId xmlns:a16="http://schemas.microsoft.com/office/drawing/2014/main" id="{CDC469E2-62C7-4A79-A072-CF8BC95E6D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l="2400" r="22600"/>
          <a:stretch>
            <a:fillRect/>
          </a:stretch>
        </p:blipFill>
        <p:spPr bwMode="auto">
          <a:xfrm>
            <a:off x="1"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416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22ECE9A4-1DDB-4204-82FC-EB47F7537B4A}"/>
              </a:ext>
            </a:extLst>
          </p:cNvPr>
          <p:cNvGraphicFramePr>
            <a:graphicFrameLocks noChangeAspect="1"/>
          </p:cNvGraphicFramePr>
          <p:nvPr userDrawn="1">
            <p:custDataLst>
              <p:tags r:id="rId1"/>
            </p:custDataLst>
            <p:extLst>
              <p:ext uri="{D42A27DB-BD31-4B8C-83A1-F6EECF244321}">
                <p14:modId xmlns:p14="http://schemas.microsoft.com/office/powerpoint/2010/main" val="46843849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22ECE9A4-1DDB-4204-82FC-EB47F7537B4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5017229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E46D7CA7-5B8D-4C7E-A930-41A889A22377}"/>
              </a:ext>
            </a:extLst>
          </p:cNvPr>
          <p:cNvSpPr>
            <a:spLocks noGrp="1"/>
          </p:cNvSpPr>
          <p:nvPr>
            <p:ph type="pic" sz="quarter" idx="10"/>
          </p:nvPr>
        </p:nvSpPr>
        <p:spPr>
          <a:xfrm>
            <a:off x="1" y="0"/>
            <a:ext cx="12188825" cy="6858000"/>
          </a:xfrm>
        </p:spPr>
        <p:txBody>
          <a:bodyPr anchor="ctr">
            <a:normAutofit/>
          </a:bodyPr>
          <a:lstStyle>
            <a:lvl1pPr algn="ctr">
              <a:defRPr sz="1798"/>
            </a:lvl1pPr>
          </a:lstStyle>
          <a:p>
            <a:endParaRPr lang="zh-CN" altLang="en-US"/>
          </a:p>
        </p:txBody>
      </p:sp>
    </p:spTree>
    <p:extLst>
      <p:ext uri="{BB962C8B-B14F-4D97-AF65-F5344CB8AC3E}">
        <p14:creationId xmlns:p14="http://schemas.microsoft.com/office/powerpoint/2010/main" val="10286218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551572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82AA7AE-3BB8-4445-A9DB-A466E493BB3E}"/>
              </a:ext>
            </a:extLst>
          </p:cNvPr>
          <p:cNvGraphicFramePr>
            <a:graphicFrameLocks noChangeAspect="1"/>
          </p:cNvGraphicFramePr>
          <p:nvPr userDrawn="1">
            <p:custDataLst>
              <p:tags r:id="rId1"/>
            </p:custDataLst>
            <p:extLst>
              <p:ext uri="{D42A27DB-BD31-4B8C-83A1-F6EECF244321}">
                <p14:modId xmlns:p14="http://schemas.microsoft.com/office/powerpoint/2010/main" val="3230223164"/>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82AA7AE-3BB8-4445-A9DB-A466E493BB3E}"/>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a:t>Click to edit Master title style</a:t>
            </a:r>
            <a:endParaRPr lang="en-US" dirty="0"/>
          </a:p>
        </p:txBody>
      </p:sp>
      <p:sp>
        <p:nvSpPr>
          <p:cNvPr id="8" name="Picture Placeholder 7"/>
          <p:cNvSpPr>
            <a:spLocks noGrp="1"/>
          </p:cNvSpPr>
          <p:nvPr>
            <p:ph type="pic" sz="quarter" idx="12"/>
          </p:nvPr>
        </p:nvSpPr>
        <p:spPr>
          <a:xfrm>
            <a:off x="9497623"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2" name="Oval 1"/>
          <p:cNvSpPr/>
          <p:nvPr userDrawn="1"/>
        </p:nvSpPr>
        <p:spPr>
          <a:xfrm>
            <a:off x="4697813"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200624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691202" y="1285773"/>
            <a:ext cx="4285338"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Oval 5"/>
          <p:cNvSpPr/>
          <p:nvPr userDrawn="1"/>
        </p:nvSpPr>
        <p:spPr>
          <a:xfrm>
            <a:off x="2081125" y="1283293"/>
            <a:ext cx="4287817" cy="42889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Oval 6"/>
          <p:cNvSpPr/>
          <p:nvPr userDrawn="1"/>
        </p:nvSpPr>
        <p:spPr>
          <a:xfrm>
            <a:off x="6855929"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8" name="Oval 7"/>
          <p:cNvSpPr/>
          <p:nvPr userDrawn="1"/>
        </p:nvSpPr>
        <p:spPr>
          <a:xfrm>
            <a:off x="11630734" y="1285773"/>
            <a:ext cx="4287817" cy="4288934"/>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Text Placeholder 9"/>
          <p:cNvSpPr>
            <a:spLocks noGrp="1"/>
          </p:cNvSpPr>
          <p:nvPr>
            <p:ph type="body" sz="quarter" idx="13"/>
          </p:nvPr>
        </p:nvSpPr>
        <p:spPr>
          <a:xfrm>
            <a:off x="2516308" y="3141041"/>
            <a:ext cx="3405279" cy="914400"/>
          </a:xfrm>
        </p:spPr>
        <p:txBody>
          <a:bodyPr>
            <a:normAutofit/>
          </a:bodyPr>
          <a:lstStyle>
            <a:lvl1pPr algn="ctr">
              <a:lnSpc>
                <a:spcPct val="90000"/>
              </a:lnSpc>
              <a:defRPr sz="1798" b="1" i="0">
                <a:latin typeface="Open Sans" charset="0"/>
                <a:ea typeface="Open Sans" charset="0"/>
                <a:cs typeface="Open Sans" charset="0"/>
              </a:defRPr>
            </a:lvl1pPr>
          </a:lstStyle>
          <a:p>
            <a:pPr lvl="0"/>
            <a:r>
              <a:rPr lang="en-US" dirty="0"/>
              <a:t>Click to edit Master </a:t>
            </a:r>
            <a:r>
              <a:rPr lang="en-US"/>
              <a:t>text styles</a:t>
            </a:r>
            <a:endParaRPr lang="en-US" dirty="0"/>
          </a:p>
        </p:txBody>
      </p:sp>
      <p:sp>
        <p:nvSpPr>
          <p:cNvPr id="11" name="TextBox 10"/>
          <p:cNvSpPr txBox="1"/>
          <p:nvPr userDrawn="1"/>
        </p:nvSpPr>
        <p:spPr>
          <a:xfrm>
            <a:off x="4051792" y="4399729"/>
            <a:ext cx="346480" cy="646331"/>
          </a:xfrm>
          <a:prstGeom prst="rect">
            <a:avLst/>
          </a:prstGeom>
          <a:noFill/>
        </p:spPr>
        <p:txBody>
          <a:bodyPr wrap="none" rtlCol="0">
            <a:spAutoFit/>
          </a:bodyPr>
          <a:lstStyle/>
          <a:p>
            <a:pPr algn="ctr"/>
            <a:r>
              <a:rPr lang="en-US" sz="3598"/>
              <a:t>“</a:t>
            </a:r>
          </a:p>
        </p:txBody>
      </p:sp>
    </p:spTree>
    <p:extLst>
      <p:ext uri="{BB962C8B-B14F-4D97-AF65-F5344CB8AC3E}">
        <p14:creationId xmlns:p14="http://schemas.microsoft.com/office/powerpoint/2010/main" val="2520658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C050A85-8337-4EDC-8EF9-BBCA8D6762B5}"/>
              </a:ext>
            </a:extLst>
          </p:cNvPr>
          <p:cNvGraphicFramePr>
            <a:graphicFrameLocks noChangeAspect="1"/>
          </p:cNvGraphicFramePr>
          <p:nvPr userDrawn="1">
            <p:custDataLst>
              <p:tags r:id="rId1"/>
            </p:custDataLst>
            <p:extLst>
              <p:ext uri="{D42A27DB-BD31-4B8C-83A1-F6EECF244321}">
                <p14:modId xmlns:p14="http://schemas.microsoft.com/office/powerpoint/2010/main" val="166165003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C050A85-8337-4EDC-8EF9-BBCA8D6762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Picture Placeholder 8"/>
          <p:cNvSpPr>
            <a:spLocks noGrp="1"/>
          </p:cNvSpPr>
          <p:nvPr>
            <p:ph type="pic" sz="quarter" idx="12"/>
          </p:nvPr>
        </p:nvSpPr>
        <p:spPr>
          <a:xfrm>
            <a:off x="2" y="2621831"/>
            <a:ext cx="3563907"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17553365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CB553A64-82D9-4338-8D85-6E5BB3D10535}"/>
              </a:ext>
            </a:extLst>
          </p:cNvPr>
          <p:cNvGraphicFramePr>
            <a:graphicFrameLocks noChangeAspect="1"/>
          </p:cNvGraphicFramePr>
          <p:nvPr userDrawn="1">
            <p:custDataLst>
              <p:tags r:id="rId1"/>
            </p:custDataLst>
            <p:extLst>
              <p:ext uri="{D42A27DB-BD31-4B8C-83A1-F6EECF244321}">
                <p14:modId xmlns:p14="http://schemas.microsoft.com/office/powerpoint/2010/main" val="75166714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CB553A64-82D9-4338-8D85-6E5BB3D1053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1432831"/>
            <a:ext cx="5067952" cy="1028700"/>
          </a:xfrm>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8" name="Picture Placeholder 7"/>
          <p:cNvSpPr>
            <a:spLocks noGrp="1"/>
          </p:cNvSpPr>
          <p:nvPr>
            <p:ph type="pic" sz="quarter" idx="12"/>
          </p:nvPr>
        </p:nvSpPr>
        <p:spPr>
          <a:xfrm>
            <a:off x="7072797" y="0"/>
            <a:ext cx="5116028"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91567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5" y="2368296"/>
            <a:ext cx="11291583"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1129284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2688032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040304" y="-626165"/>
            <a:ext cx="8108218" cy="811033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998363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A611BF15-5D0F-4696-B4FD-CEBA366DC043}"/>
              </a:ext>
            </a:extLst>
          </p:cNvPr>
          <p:cNvGraphicFramePr>
            <a:graphicFrameLocks noChangeAspect="1"/>
          </p:cNvGraphicFramePr>
          <p:nvPr userDrawn="1">
            <p:custDataLst>
              <p:tags r:id="rId1"/>
            </p:custDataLst>
            <p:extLst>
              <p:ext uri="{D42A27DB-BD31-4B8C-83A1-F6EECF244321}">
                <p14:modId xmlns:p14="http://schemas.microsoft.com/office/powerpoint/2010/main" val="94488340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A611BF15-5D0F-4696-B4FD-CEBA366DC043}"/>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741929" y="-1924878"/>
            <a:ext cx="10704968"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4"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Tree>
    <p:extLst>
      <p:ext uri="{BB962C8B-B14F-4D97-AF65-F5344CB8AC3E}">
        <p14:creationId xmlns:p14="http://schemas.microsoft.com/office/powerpoint/2010/main" val="3502176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D7F5E594-64FE-42F9-84D2-E65C7E0A1F6D}"/>
              </a:ext>
            </a:extLst>
          </p:cNvPr>
          <p:cNvGraphicFramePr>
            <a:graphicFrameLocks noChangeAspect="1"/>
          </p:cNvGraphicFramePr>
          <p:nvPr userDrawn="1">
            <p:custDataLst>
              <p:tags r:id="rId1"/>
            </p:custDataLst>
            <p:extLst>
              <p:ext uri="{D42A27DB-BD31-4B8C-83A1-F6EECF244321}">
                <p14:modId xmlns:p14="http://schemas.microsoft.com/office/powerpoint/2010/main" val="117647339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D7F5E594-64FE-42F9-84D2-E65C7E0A1F6D}"/>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640568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525788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9"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4"/>
          </p:nvPr>
        </p:nvSpPr>
        <p:spPr>
          <a:xfrm>
            <a:off x="6005925" y="1359290"/>
            <a:ext cx="4138342" cy="413942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1038936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565061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1797091"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2161909"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5"/>
          </p:nvPr>
        </p:nvSpPr>
        <p:spPr>
          <a:xfrm>
            <a:off x="6120907" y="1629073"/>
            <a:ext cx="3598917"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292953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2"/>
          </p:nvPr>
        </p:nvSpPr>
        <p:spPr>
          <a:xfrm>
            <a:off x="1596156"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256917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120F3BB9-B97B-49EC-A0BC-CDABA2E9141A}"/>
              </a:ext>
            </a:extLst>
          </p:cNvPr>
          <p:cNvGraphicFramePr>
            <a:graphicFrameLocks noChangeAspect="1"/>
          </p:cNvGraphicFramePr>
          <p:nvPr userDrawn="1">
            <p:custDataLst>
              <p:tags r:id="rId1"/>
            </p:custDataLst>
            <p:extLst>
              <p:ext uri="{D42A27DB-BD31-4B8C-83A1-F6EECF244321}">
                <p14:modId xmlns:p14="http://schemas.microsoft.com/office/powerpoint/2010/main" val="4765383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120F3BB9-B97B-49EC-A0BC-CDABA2E9141A}"/>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4772508" y="-2025910"/>
            <a:ext cx="9086951"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Title 1"/>
          <p:cNvSpPr>
            <a:spLocks noGrp="1"/>
          </p:cNvSpPr>
          <p:nvPr>
            <p:ph type="title" hasCustomPrompt="1"/>
          </p:nvPr>
        </p:nvSpPr>
        <p:spPr>
          <a:xfrm>
            <a:off x="1596156" y="2389415"/>
            <a:ext cx="4186281" cy="1783443"/>
          </a:xfrm>
        </p:spPr>
        <p:txBody>
          <a:bodyPr vert="horz"/>
          <a:lstStyle>
            <a:lvl1pPr>
              <a:lnSpc>
                <a:spcPct val="75000"/>
              </a:lnSpc>
              <a:defRPr sz="5396"/>
            </a:lvl1pPr>
          </a:lstStyle>
          <a:p>
            <a:r>
              <a:rPr lang="en-US" dirty="0"/>
              <a:t>Click to edit Master title style</a:t>
            </a:r>
          </a:p>
        </p:txBody>
      </p:sp>
      <p:sp>
        <p:nvSpPr>
          <p:cNvPr id="8"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42512268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graphicFrame>
        <p:nvGraphicFramePr>
          <p:cNvPr id="11" name="对象 10" hidden="1">
            <a:extLst>
              <a:ext uri="{FF2B5EF4-FFF2-40B4-BE49-F238E27FC236}">
                <a16:creationId xmlns:a16="http://schemas.microsoft.com/office/drawing/2014/main" id="{AD8AFE2E-E774-4248-AA62-FCDF3BA5E84F}"/>
              </a:ext>
            </a:extLst>
          </p:cNvPr>
          <p:cNvGraphicFramePr>
            <a:graphicFrameLocks noChangeAspect="1"/>
          </p:cNvGraphicFramePr>
          <p:nvPr userDrawn="1">
            <p:custDataLst>
              <p:tags r:id="rId1"/>
            </p:custDataLst>
            <p:extLst>
              <p:ext uri="{D42A27DB-BD31-4B8C-83A1-F6EECF244321}">
                <p14:modId xmlns:p14="http://schemas.microsoft.com/office/powerpoint/2010/main" val="3414182837"/>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1" name="对象 10" hidden="1">
                        <a:extLst>
                          <a:ext uri="{FF2B5EF4-FFF2-40B4-BE49-F238E27FC236}">
                            <a16:creationId xmlns:a16="http://schemas.microsoft.com/office/drawing/2014/main" id="{AD8AFE2E-E774-4248-AA62-FCDF3BA5E84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755141"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056003"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356866"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8657725" y="2818760"/>
            <a:ext cx="1707774"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6"/>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1567440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Oval 9"/>
          <p:cNvSpPr/>
          <p:nvPr userDrawn="1"/>
        </p:nvSpPr>
        <p:spPr>
          <a:xfrm>
            <a:off x="5881752" y="1060176"/>
            <a:ext cx="7259718"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Picture Placeholder 7"/>
          <p:cNvSpPr>
            <a:spLocks noGrp="1"/>
          </p:cNvSpPr>
          <p:nvPr>
            <p:ph type="pic" sz="quarter" idx="14"/>
          </p:nvPr>
        </p:nvSpPr>
        <p:spPr>
          <a:xfrm>
            <a:off x="4735696"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875237" y="1977275"/>
            <a:ext cx="2637915"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7208009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3"/>
          </p:nvPr>
        </p:nvSpPr>
        <p:spPr>
          <a:xfrm>
            <a:off x="-246442" y="2506570"/>
            <a:ext cx="2221527"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2"/>
          </p:nvPr>
        </p:nvSpPr>
        <p:spPr>
          <a:xfrm>
            <a:off x="1728645" y="1554465"/>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Oval 7"/>
          <p:cNvSpPr/>
          <p:nvPr userDrawn="1"/>
        </p:nvSpPr>
        <p:spPr>
          <a:xfrm>
            <a:off x="4609711" y="-340575"/>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1121934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736762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Oval 9"/>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Oval 10"/>
          <p:cNvSpPr/>
          <p:nvPr userDrawn="1"/>
        </p:nvSpPr>
        <p:spPr>
          <a:xfrm>
            <a:off x="2794996" y="689198"/>
            <a:ext cx="4287817" cy="42889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3921" y="1355682"/>
            <a:ext cx="4125241"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3"/>
          </p:nvPr>
        </p:nvSpPr>
        <p:spPr>
          <a:xfrm>
            <a:off x="1728644" y="606882"/>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8159164" y="3924925"/>
            <a:ext cx="23052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10477691" y="5238072"/>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242737" y="135985"/>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544226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374" y="-529198"/>
            <a:ext cx="7914336"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5831"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6" name="Picture Placeholder 7"/>
          <p:cNvSpPr>
            <a:spLocks noGrp="1"/>
          </p:cNvSpPr>
          <p:nvPr>
            <p:ph type="pic" sz="quarter" idx="17"/>
          </p:nvPr>
        </p:nvSpPr>
        <p:spPr>
          <a:xfrm>
            <a:off x="4151110"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8"/>
          </p:nvPr>
        </p:nvSpPr>
        <p:spPr>
          <a:xfrm>
            <a:off x="6456386"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9"/>
          </p:nvPr>
        </p:nvSpPr>
        <p:spPr>
          <a:xfrm>
            <a:off x="8761665" y="1129899"/>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20"/>
          </p:nvPr>
        </p:nvSpPr>
        <p:spPr>
          <a:xfrm>
            <a:off x="1845831"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21"/>
          </p:nvPr>
        </p:nvSpPr>
        <p:spPr>
          <a:xfrm>
            <a:off x="4151110"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22"/>
          </p:nvPr>
        </p:nvSpPr>
        <p:spPr>
          <a:xfrm>
            <a:off x="6456386"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23"/>
          </p:nvPr>
        </p:nvSpPr>
        <p:spPr>
          <a:xfrm>
            <a:off x="8761665" y="3753830"/>
            <a:ext cx="1485907"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838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750" fill="hold"/>
                                        <p:tgtEl>
                                          <p:spTgt spid="6"/>
                                        </p:tgtEl>
                                        <p:attrNameLst>
                                          <p:attrName>ppt_w</p:attrName>
                                        </p:attrNameLst>
                                      </p:cBhvr>
                                      <p:tavLst>
                                        <p:tav tm="0">
                                          <p:val>
                                            <p:fltVal val="0"/>
                                          </p:val>
                                        </p:tav>
                                        <p:tav tm="100000">
                                          <p:val>
                                            <p:strVal val="#ppt_w"/>
                                          </p:val>
                                        </p:tav>
                                      </p:tavLst>
                                    </p:anim>
                                    <p:anim calcmode="lin" valueType="num">
                                      <p:cBhvr>
                                        <p:cTn id="13" dur="750" fill="hold"/>
                                        <p:tgtEl>
                                          <p:spTgt spid="6"/>
                                        </p:tgtEl>
                                        <p:attrNameLst>
                                          <p:attrName>ppt_h</p:attrName>
                                        </p:attrNameLst>
                                      </p:cBhvr>
                                      <p:tavLst>
                                        <p:tav tm="0">
                                          <p:val>
                                            <p:fltVal val="0"/>
                                          </p:val>
                                        </p:tav>
                                        <p:tav tm="100000">
                                          <p:val>
                                            <p:strVal val="#ppt_h"/>
                                          </p:val>
                                        </p:tav>
                                      </p:tavLst>
                                    </p:anim>
                                    <p:animEffect transition="in" filter="fade">
                                      <p:cBhvr>
                                        <p:cTn id="14" dur="75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750" fill="hold"/>
                                        <p:tgtEl>
                                          <p:spTgt spid="8"/>
                                        </p:tgtEl>
                                        <p:attrNameLst>
                                          <p:attrName>ppt_w</p:attrName>
                                        </p:attrNameLst>
                                      </p:cBhvr>
                                      <p:tavLst>
                                        <p:tav tm="0">
                                          <p:val>
                                            <p:fltVal val="0"/>
                                          </p:val>
                                        </p:tav>
                                        <p:tav tm="100000">
                                          <p:val>
                                            <p:strVal val="#ppt_w"/>
                                          </p:val>
                                        </p:tav>
                                      </p:tavLst>
                                    </p:anim>
                                    <p:anim calcmode="lin" valueType="num">
                                      <p:cBhvr>
                                        <p:cTn id="23" dur="750" fill="hold"/>
                                        <p:tgtEl>
                                          <p:spTgt spid="8"/>
                                        </p:tgtEl>
                                        <p:attrNameLst>
                                          <p:attrName>ppt_h</p:attrName>
                                        </p:attrNameLst>
                                      </p:cBhvr>
                                      <p:tavLst>
                                        <p:tav tm="0">
                                          <p:val>
                                            <p:fltVal val="0"/>
                                          </p:val>
                                        </p:tav>
                                        <p:tav tm="100000">
                                          <p:val>
                                            <p:strVal val="#ppt_h"/>
                                          </p:val>
                                        </p:tav>
                                      </p:tavLst>
                                    </p:anim>
                                    <p:animEffect transition="in" filter="fade">
                                      <p:cBhvr>
                                        <p:cTn id="24" dur="75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750" fill="hold"/>
                                        <p:tgtEl>
                                          <p:spTgt spid="9"/>
                                        </p:tgtEl>
                                        <p:attrNameLst>
                                          <p:attrName>ppt_w</p:attrName>
                                        </p:attrNameLst>
                                      </p:cBhvr>
                                      <p:tavLst>
                                        <p:tav tm="0">
                                          <p:val>
                                            <p:fltVal val="0"/>
                                          </p:val>
                                        </p:tav>
                                        <p:tav tm="100000">
                                          <p:val>
                                            <p:strVal val="#ppt_w"/>
                                          </p:val>
                                        </p:tav>
                                      </p:tavLst>
                                    </p:anim>
                                    <p:anim calcmode="lin" valueType="num">
                                      <p:cBhvr>
                                        <p:cTn id="28" dur="750" fill="hold"/>
                                        <p:tgtEl>
                                          <p:spTgt spid="9"/>
                                        </p:tgtEl>
                                        <p:attrNameLst>
                                          <p:attrName>ppt_h</p:attrName>
                                        </p:attrNameLst>
                                      </p:cBhvr>
                                      <p:tavLst>
                                        <p:tav tm="0">
                                          <p:val>
                                            <p:fltVal val="0"/>
                                          </p:val>
                                        </p:tav>
                                        <p:tav tm="100000">
                                          <p:val>
                                            <p:strVal val="#ppt_h"/>
                                          </p:val>
                                        </p:tav>
                                      </p:tavLst>
                                    </p:anim>
                                    <p:animEffect transition="in" filter="fade">
                                      <p:cBhvr>
                                        <p:cTn id="29" dur="75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750" fill="hold"/>
                                        <p:tgtEl>
                                          <p:spTgt spid="10"/>
                                        </p:tgtEl>
                                        <p:attrNameLst>
                                          <p:attrName>ppt_w</p:attrName>
                                        </p:attrNameLst>
                                      </p:cBhvr>
                                      <p:tavLst>
                                        <p:tav tm="0">
                                          <p:val>
                                            <p:fltVal val="0"/>
                                          </p:val>
                                        </p:tav>
                                        <p:tav tm="100000">
                                          <p:val>
                                            <p:strVal val="#ppt_w"/>
                                          </p:val>
                                        </p:tav>
                                      </p:tavLst>
                                    </p:anim>
                                    <p:anim calcmode="lin" valueType="num">
                                      <p:cBhvr>
                                        <p:cTn id="33" dur="750" fill="hold"/>
                                        <p:tgtEl>
                                          <p:spTgt spid="10"/>
                                        </p:tgtEl>
                                        <p:attrNameLst>
                                          <p:attrName>ppt_h</p:attrName>
                                        </p:attrNameLst>
                                      </p:cBhvr>
                                      <p:tavLst>
                                        <p:tav tm="0">
                                          <p:val>
                                            <p:fltVal val="0"/>
                                          </p:val>
                                        </p:tav>
                                        <p:tav tm="100000">
                                          <p:val>
                                            <p:strVal val="#ppt_h"/>
                                          </p:val>
                                        </p:tav>
                                      </p:tavLst>
                                    </p:anim>
                                    <p:animEffect transition="in" filter="fade">
                                      <p:cBhvr>
                                        <p:cTn id="34" dur="75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750" fill="hold"/>
                                        <p:tgtEl>
                                          <p:spTgt spid="11"/>
                                        </p:tgtEl>
                                        <p:attrNameLst>
                                          <p:attrName>ppt_w</p:attrName>
                                        </p:attrNameLst>
                                      </p:cBhvr>
                                      <p:tavLst>
                                        <p:tav tm="0">
                                          <p:val>
                                            <p:fltVal val="0"/>
                                          </p:val>
                                        </p:tav>
                                        <p:tav tm="100000">
                                          <p:val>
                                            <p:strVal val="#ppt_w"/>
                                          </p:val>
                                        </p:tav>
                                      </p:tavLst>
                                    </p:anim>
                                    <p:anim calcmode="lin" valueType="num">
                                      <p:cBhvr>
                                        <p:cTn id="38" dur="750" fill="hold"/>
                                        <p:tgtEl>
                                          <p:spTgt spid="11"/>
                                        </p:tgtEl>
                                        <p:attrNameLst>
                                          <p:attrName>ppt_h</p:attrName>
                                        </p:attrNameLst>
                                      </p:cBhvr>
                                      <p:tavLst>
                                        <p:tav tm="0">
                                          <p:val>
                                            <p:fltVal val="0"/>
                                          </p:val>
                                        </p:tav>
                                        <p:tav tm="100000">
                                          <p:val>
                                            <p:strVal val="#ppt_h"/>
                                          </p:val>
                                        </p:tav>
                                      </p:tavLst>
                                    </p:anim>
                                    <p:animEffect transition="in" filter="fade">
                                      <p:cBhvr>
                                        <p:cTn id="39" dur="75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750" fill="hold"/>
                                        <p:tgtEl>
                                          <p:spTgt spid="12"/>
                                        </p:tgtEl>
                                        <p:attrNameLst>
                                          <p:attrName>ppt_w</p:attrName>
                                        </p:attrNameLst>
                                      </p:cBhvr>
                                      <p:tavLst>
                                        <p:tav tm="0">
                                          <p:val>
                                            <p:fltVal val="0"/>
                                          </p:val>
                                        </p:tav>
                                        <p:tav tm="100000">
                                          <p:val>
                                            <p:strVal val="#ppt_w"/>
                                          </p:val>
                                        </p:tav>
                                      </p:tavLst>
                                    </p:anim>
                                    <p:anim calcmode="lin" valueType="num">
                                      <p:cBhvr>
                                        <p:cTn id="43" dur="750" fill="hold"/>
                                        <p:tgtEl>
                                          <p:spTgt spid="12"/>
                                        </p:tgtEl>
                                        <p:attrNameLst>
                                          <p:attrName>ppt_h</p:attrName>
                                        </p:attrNameLst>
                                      </p:cBhvr>
                                      <p:tavLst>
                                        <p:tav tm="0">
                                          <p:val>
                                            <p:fltVal val="0"/>
                                          </p:val>
                                        </p:tav>
                                        <p:tav tm="100000">
                                          <p:val>
                                            <p:strVal val="#ppt_h"/>
                                          </p:val>
                                        </p:tav>
                                      </p:tavLst>
                                    </p:anim>
                                    <p:animEffect transition="in" filter="fade">
                                      <p:cBhvr>
                                        <p:cTn id="4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1"/>
        </a:solidFill>
        <a:effectLst/>
      </p:bgPr>
    </p:bg>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0C565909-8B02-472D-ADAB-806642F6FB6F}"/>
              </a:ext>
            </a:extLst>
          </p:cNvPr>
          <p:cNvGraphicFramePr>
            <a:graphicFrameLocks noChangeAspect="1"/>
          </p:cNvGraphicFramePr>
          <p:nvPr userDrawn="1">
            <p:custDataLst>
              <p:tags r:id="rId1"/>
            </p:custDataLst>
            <p:extLst>
              <p:ext uri="{D42A27DB-BD31-4B8C-83A1-F6EECF244321}">
                <p14:modId xmlns:p14="http://schemas.microsoft.com/office/powerpoint/2010/main" val="392912761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0C565909-8B02-472D-ADAB-806642F6FB6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2"/>
          </p:nvPr>
        </p:nvSpPr>
        <p:spPr>
          <a:xfrm>
            <a:off x="4982142"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3"/>
          </p:nvPr>
        </p:nvSpPr>
        <p:spPr>
          <a:xfrm>
            <a:off x="8996504" y="1385926"/>
            <a:ext cx="3682523"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Oval 8"/>
          <p:cNvSpPr/>
          <p:nvPr userDrawn="1"/>
        </p:nvSpPr>
        <p:spPr>
          <a:xfrm>
            <a:off x="-1103559" y="-529198"/>
            <a:ext cx="7914336" cy="7916396"/>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24562806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graphicFrame>
        <p:nvGraphicFramePr>
          <p:cNvPr id="10" name="对象 9" hidden="1">
            <a:extLst>
              <a:ext uri="{FF2B5EF4-FFF2-40B4-BE49-F238E27FC236}">
                <a16:creationId xmlns:a16="http://schemas.microsoft.com/office/drawing/2014/main" id="{496CD2F2-715B-4FB0-AD44-664F8EAFB5B6}"/>
              </a:ext>
            </a:extLst>
          </p:cNvPr>
          <p:cNvGraphicFramePr>
            <a:graphicFrameLocks noChangeAspect="1"/>
          </p:cNvGraphicFramePr>
          <p:nvPr userDrawn="1">
            <p:custDataLst>
              <p:tags r:id="rId1"/>
            </p:custDataLst>
            <p:extLst>
              <p:ext uri="{D42A27DB-BD31-4B8C-83A1-F6EECF244321}">
                <p14:modId xmlns:p14="http://schemas.microsoft.com/office/powerpoint/2010/main" val="256156103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10" name="对象 9" hidden="1">
                        <a:extLst>
                          <a:ext uri="{FF2B5EF4-FFF2-40B4-BE49-F238E27FC236}">
                            <a16:creationId xmlns:a16="http://schemas.microsoft.com/office/drawing/2014/main" id="{496CD2F2-715B-4FB0-AD44-664F8EAFB5B6}"/>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9" name="Oval 8"/>
          <p:cNvSpPr/>
          <p:nvPr userDrawn="1"/>
        </p:nvSpPr>
        <p:spPr>
          <a:xfrm>
            <a:off x="3950503" y="730301"/>
            <a:ext cx="4287817" cy="4288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2" name="Title 1"/>
          <p:cNvSpPr>
            <a:spLocks noGrp="1"/>
          </p:cNvSpPr>
          <p:nvPr>
            <p:ph type="title" hasCustomPrompt="1"/>
          </p:nvPr>
        </p:nvSpPr>
        <p:spPr>
          <a:xfrm>
            <a:off x="1596157" y="4454326"/>
            <a:ext cx="9830868" cy="1028700"/>
          </a:xfrm>
        </p:spPr>
        <p:txBody>
          <a:bodyPr vert="horz"/>
          <a:lstStyle>
            <a:lvl1pPr>
              <a:defRPr sz="35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7" y="1625596"/>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7" name="Picture Placeholder 7"/>
          <p:cNvSpPr>
            <a:spLocks noGrp="1"/>
          </p:cNvSpPr>
          <p:nvPr>
            <p:ph type="pic" sz="quarter" idx="14"/>
          </p:nvPr>
        </p:nvSpPr>
        <p:spPr>
          <a:xfrm>
            <a:off x="4845563" y="1625596"/>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8094969" y="1625596"/>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2441419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AE4AAF1F-6C70-4879-ACA6-C57B169DC5A4}"/>
              </a:ext>
            </a:extLst>
          </p:cNvPr>
          <p:cNvGraphicFramePr>
            <a:graphicFrameLocks noChangeAspect="1"/>
          </p:cNvGraphicFramePr>
          <p:nvPr userDrawn="1">
            <p:custDataLst>
              <p:tags r:id="rId1"/>
            </p:custDataLst>
            <p:extLst>
              <p:ext uri="{D42A27DB-BD31-4B8C-83A1-F6EECF244321}">
                <p14:modId xmlns:p14="http://schemas.microsoft.com/office/powerpoint/2010/main" val="56917632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AE4AAF1F-6C70-4879-ACA6-C57B169DC5A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9" name="Picture Placeholder 8"/>
          <p:cNvSpPr>
            <a:spLocks noGrp="1"/>
          </p:cNvSpPr>
          <p:nvPr>
            <p:ph type="pic" sz="quarter" idx="12"/>
          </p:nvPr>
        </p:nvSpPr>
        <p:spPr>
          <a:xfrm>
            <a:off x="4999195" y="3429000"/>
            <a:ext cx="7189631" cy="3429000"/>
          </a:xfrm>
          <a:custGeom>
            <a:avLst/>
            <a:gdLst>
              <a:gd name="connsiteX0" fmla="*/ 4106744 w 7191504"/>
              <a:gd name="connsiteY0" fmla="*/ 0 h 3429000"/>
              <a:gd name="connsiteX1" fmla="*/ 7058515 w 7191504"/>
              <a:gd name="connsiteY1" fmla="*/ 1222664 h 3429000"/>
              <a:gd name="connsiteX2" fmla="*/ 7191504 w 7191504"/>
              <a:gd name="connsiteY2" fmla="*/ 1368988 h 3429000"/>
              <a:gd name="connsiteX3" fmla="*/ 7191504 w 7191504"/>
              <a:gd name="connsiteY3" fmla="*/ 3429000 h 3429000"/>
              <a:gd name="connsiteX4" fmla="*/ 0 w 7191504"/>
              <a:gd name="connsiteY4" fmla="*/ 3429000 h 3429000"/>
              <a:gd name="connsiteX5" fmla="*/ 17119 w 7191504"/>
              <a:gd name="connsiteY5" fmla="*/ 3333141 h 3429000"/>
              <a:gd name="connsiteX6" fmla="*/ 4106744 w 7191504"/>
              <a:gd name="connsiteY6"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1504" h="3429000">
                <a:moveTo>
                  <a:pt x="4106744" y="0"/>
                </a:moveTo>
                <a:cubicBezTo>
                  <a:pt x="5259482" y="0"/>
                  <a:pt x="6303091" y="467240"/>
                  <a:pt x="7058515" y="1222664"/>
                </a:cubicBezTo>
                <a:lnTo>
                  <a:pt x="7191504" y="1368988"/>
                </a:lnTo>
                <a:lnTo>
                  <a:pt x="7191504" y="3429000"/>
                </a:lnTo>
                <a:lnTo>
                  <a:pt x="0" y="3429000"/>
                </a:lnTo>
                <a:lnTo>
                  <a:pt x="17119" y="3333141"/>
                </a:lnTo>
                <a:cubicBezTo>
                  <a:pt x="406370" y="1430921"/>
                  <a:pt x="2089452" y="0"/>
                  <a:pt x="41067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830680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4D70410E-4857-452D-8B5B-BF878D78B87F}"/>
              </a:ext>
            </a:extLst>
          </p:cNvPr>
          <p:cNvGraphicFramePr>
            <a:graphicFrameLocks noChangeAspect="1"/>
          </p:cNvGraphicFramePr>
          <p:nvPr userDrawn="1">
            <p:custDataLst>
              <p:tags r:id="rId1"/>
            </p:custDataLst>
            <p:extLst>
              <p:ext uri="{D42A27DB-BD31-4B8C-83A1-F6EECF244321}">
                <p14:modId xmlns:p14="http://schemas.microsoft.com/office/powerpoint/2010/main" val="4205213946"/>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5" name="对象 4" hidden="1">
                        <a:extLst>
                          <a:ext uri="{FF2B5EF4-FFF2-40B4-BE49-F238E27FC236}">
                            <a16:creationId xmlns:a16="http://schemas.microsoft.com/office/drawing/2014/main" id="{4D70410E-4857-452D-8B5B-BF878D78B87F}"/>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6" y="2389415"/>
            <a:ext cx="4186281" cy="1783443"/>
          </a:xfrm>
        </p:spPr>
        <p:txBody>
          <a:bodyPr vert="horz"/>
          <a:lstStyle>
            <a:lvl1pPr>
              <a:lnSpc>
                <a:spcPct val="75000"/>
              </a:lnSpc>
              <a:defRPr sz="3998"/>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7" name="Picture Placeholder 7"/>
          <p:cNvSpPr>
            <a:spLocks noGrp="1"/>
          </p:cNvSpPr>
          <p:nvPr>
            <p:ph type="pic" sz="quarter" idx="14"/>
          </p:nvPr>
        </p:nvSpPr>
        <p:spPr>
          <a:xfrm>
            <a:off x="6094413" y="524538"/>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8" name="Picture Placeholder 7"/>
          <p:cNvSpPr>
            <a:spLocks noGrp="1"/>
          </p:cNvSpPr>
          <p:nvPr>
            <p:ph type="pic" sz="quarter" idx="15"/>
          </p:nvPr>
        </p:nvSpPr>
        <p:spPr>
          <a:xfrm>
            <a:off x="6094413" y="2553240"/>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7"/>
          <p:cNvSpPr>
            <a:spLocks noGrp="1"/>
          </p:cNvSpPr>
          <p:nvPr>
            <p:ph type="pic" sz="quarter" idx="16"/>
          </p:nvPr>
        </p:nvSpPr>
        <p:spPr>
          <a:xfrm>
            <a:off x="6094413" y="4581943"/>
            <a:ext cx="1722334"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6595362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477512" y="-188843"/>
            <a:ext cx="7233802" cy="723568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053737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Oval 5"/>
          <p:cNvSpPr/>
          <p:nvPr userDrawn="1"/>
        </p:nvSpPr>
        <p:spPr>
          <a:xfrm>
            <a:off x="4319082" y="1653207"/>
            <a:ext cx="3550659" cy="355158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4845563" y="2179827"/>
            <a:ext cx="2497700" cy="249835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8" name="Straight Connector 7"/>
          <p:cNvCxnSpPr/>
          <p:nvPr userDrawn="1"/>
        </p:nvCxnSpPr>
        <p:spPr>
          <a:xfrm>
            <a:off x="6094412" y="4678178"/>
            <a:ext cx="0" cy="2305721"/>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Tree>
    <p:extLst>
      <p:ext uri="{BB962C8B-B14F-4D97-AF65-F5344CB8AC3E}">
        <p14:creationId xmlns:p14="http://schemas.microsoft.com/office/powerpoint/2010/main" val="54467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2EF1A6-FABB-41E1-B5F4-E59109DE6C1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825" cy="6858000"/>
          </a:xfrm>
          <a:prstGeom prst="rect">
            <a:avLst/>
          </a:prstGeom>
        </p:spPr>
      </p:pic>
      <p:sp>
        <p:nvSpPr>
          <p:cNvPr id="6" name="矩形 5">
            <a:extLst>
              <a:ext uri="{FF2B5EF4-FFF2-40B4-BE49-F238E27FC236}">
                <a16:creationId xmlns:a16="http://schemas.microsoft.com/office/drawing/2014/main" id="{F211F204-BCEB-4834-B298-8C731E2FE812}"/>
              </a:ext>
            </a:extLst>
          </p:cNvPr>
          <p:cNvSpPr/>
          <p:nvPr userDrawn="1"/>
        </p:nvSpPr>
        <p:spPr>
          <a:xfrm>
            <a:off x="9517384" y="5773476"/>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p>
        </p:txBody>
      </p:sp>
      <p:sp>
        <p:nvSpPr>
          <p:cNvPr id="7" name="矩形 6">
            <a:extLst>
              <a:ext uri="{FF2B5EF4-FFF2-40B4-BE49-F238E27FC236}">
                <a16:creationId xmlns:a16="http://schemas.microsoft.com/office/drawing/2014/main" id="{70F8A610-5982-4B06-96E3-FFC498B3BCBF}"/>
              </a:ext>
            </a:extLst>
          </p:cNvPr>
          <p:cNvSpPr/>
          <p:nvPr userDrawn="1"/>
        </p:nvSpPr>
        <p:spPr>
          <a:xfrm>
            <a:off x="10834142" y="5740654"/>
            <a:ext cx="1316758" cy="985384"/>
          </a:xfrm>
          <a:prstGeom prst="rect">
            <a:avLst/>
          </a:prstGeom>
          <a:solidFill>
            <a:srgbClr val="8917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p>
        </p:txBody>
      </p:sp>
    </p:spTree>
    <p:extLst>
      <p:ext uri="{BB962C8B-B14F-4D97-AF65-F5344CB8AC3E}">
        <p14:creationId xmlns:p14="http://schemas.microsoft.com/office/powerpoint/2010/main" val="41299487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7_Custom Layout">
    <p:bg>
      <p:bgRef idx="1001">
        <a:schemeClr val="bg2"/>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cxnSp>
        <p:nvCxnSpPr>
          <p:cNvPr id="4" name="Straight Connector 3"/>
          <p:cNvCxnSpPr/>
          <p:nvPr userDrawn="1"/>
        </p:nvCxnSpPr>
        <p:spPr>
          <a:xfrm>
            <a:off x="6094412" y="-278296"/>
            <a:ext cx="0" cy="7248939"/>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4">
            <a:extLst>
              <a:ext uri="{FF2B5EF4-FFF2-40B4-BE49-F238E27FC236}">
                <a16:creationId xmlns:a16="http://schemas.microsoft.com/office/drawing/2014/main" id="{B3D13442-300F-4011-80F8-204F7434B94D}"/>
              </a:ext>
            </a:extLst>
          </p:cNvPr>
          <p:cNvSpPr/>
          <p:nvPr userDrawn="1"/>
        </p:nvSpPr>
        <p:spPr>
          <a:xfrm>
            <a:off x="1" y="0"/>
            <a:ext cx="12188825" cy="1198992"/>
          </a:xfrm>
          <a:prstGeom prst="rect">
            <a:avLst/>
          </a:prstGeom>
          <a:gradFill flip="none" rotWithShape="1">
            <a:gsLst>
              <a:gs pos="0">
                <a:srgbClr val="930128"/>
              </a:gs>
              <a:gs pos="51000">
                <a:srgbClr val="E91748"/>
              </a:gs>
              <a:gs pos="100000">
                <a:srgbClr val="AC0731"/>
              </a:gs>
            </a:gsLst>
            <a:lin ang="0" scaled="1"/>
            <a:tileRect/>
          </a:gradFill>
          <a:ln w="12700" cap="flat" cmpd="sng" algn="ctr">
            <a:solidFill>
              <a:srgbClr val="ED1748">
                <a:shade val="50000"/>
              </a:srgbClr>
            </a:solidFill>
            <a:prstDash val="solid"/>
            <a:miter lim="800000"/>
          </a:ln>
          <a:effectLst/>
        </p:spPr>
        <p:txBody>
          <a:bodyPr rot="0" spcFirstLastPara="0" vertOverflow="overflow" horzOverflow="overflow" vert="horz" wrap="square" lIns="91392" tIns="45696" rIns="91392" bIns="45696" numCol="1" spcCol="0" rtlCol="0" fromWordArt="0" anchor="ctr" anchorCtr="0" forceAA="0" compatLnSpc="1">
            <a:prstTxWarp prst="textNoShape">
              <a:avLst/>
            </a:prstTxWarp>
            <a:noAutofit/>
          </a:bodyPr>
          <a:lstStyle/>
          <a:p>
            <a:pPr algn="ctr" eaLnBrk="1" fontAlgn="auto" hangingPunct="1">
              <a:spcBef>
                <a:spcPts val="0"/>
              </a:spcBef>
              <a:spcAft>
                <a:spcPts val="0"/>
              </a:spcAft>
              <a:defRPr/>
            </a:pPr>
            <a:endParaRPr lang="en-US" sz="1798" kern="0">
              <a:solidFill>
                <a:prstClr val="white"/>
              </a:solidFill>
              <a:latin typeface="Calibri" panose="020F0502020204030204"/>
              <a:cs typeface="+mn-cs"/>
            </a:endParaRPr>
          </a:p>
        </p:txBody>
      </p:sp>
      <p:cxnSp>
        <p:nvCxnSpPr>
          <p:cNvPr id="9" name="Straight Connector 15">
            <a:extLst>
              <a:ext uri="{FF2B5EF4-FFF2-40B4-BE49-F238E27FC236}">
                <a16:creationId xmlns:a16="http://schemas.microsoft.com/office/drawing/2014/main" id="{99C18A38-6144-4CD8-8AEA-6D0E8C1E7297}"/>
              </a:ext>
            </a:extLst>
          </p:cNvPr>
          <p:cNvCxnSpPr>
            <a:cxnSpLocks/>
          </p:cNvCxnSpPr>
          <p:nvPr userDrawn="1"/>
        </p:nvCxnSpPr>
        <p:spPr>
          <a:xfrm>
            <a:off x="1" y="1219200"/>
            <a:ext cx="12188825" cy="0"/>
          </a:xfrm>
          <a:prstGeom prst="line">
            <a:avLst/>
          </a:prstGeom>
          <a:noFill/>
          <a:ln w="63500" cap="flat" cmpd="sng" algn="ctr">
            <a:solidFill>
              <a:srgbClr val="B8CD94">
                <a:alpha val="98824"/>
              </a:srgbClr>
            </a:solidFill>
            <a:prstDash val="solid"/>
            <a:miter lim="800000"/>
          </a:ln>
          <a:effectLst/>
        </p:spPr>
      </p:cxnSp>
      <p:pic>
        <p:nvPicPr>
          <p:cNvPr id="10" name="Picture 12">
            <a:extLst>
              <a:ext uri="{FF2B5EF4-FFF2-40B4-BE49-F238E27FC236}">
                <a16:creationId xmlns:a16="http://schemas.microsoft.com/office/drawing/2014/main" id="{C5C636B1-20E6-48F2-B67B-EDDA088EE4FB}"/>
              </a:ext>
            </a:extLst>
          </p:cNvPr>
          <p:cNvPicPr>
            <a:picLocks noChangeAspect="1"/>
          </p:cNvPicPr>
          <p:nvPr userDrawn="1"/>
        </p:nvPicPr>
        <p:blipFill>
          <a:blip r:embed="rId2"/>
          <a:stretch>
            <a:fillRect/>
          </a:stretch>
        </p:blipFill>
        <p:spPr>
          <a:xfrm>
            <a:off x="11183116" y="5"/>
            <a:ext cx="860155" cy="1148141"/>
          </a:xfrm>
          <a:prstGeom prst="rect">
            <a:avLst/>
          </a:prstGeom>
        </p:spPr>
      </p:pic>
      <p:sp>
        <p:nvSpPr>
          <p:cNvPr id="11" name="Title Placeholder 1">
            <a:extLst>
              <a:ext uri="{FF2B5EF4-FFF2-40B4-BE49-F238E27FC236}">
                <a16:creationId xmlns:a16="http://schemas.microsoft.com/office/drawing/2014/main" id="{3C0148BB-F4A8-4B38-95F1-292814045971}"/>
              </a:ext>
            </a:extLst>
          </p:cNvPr>
          <p:cNvSpPr txBox="1">
            <a:spLocks/>
          </p:cNvSpPr>
          <p:nvPr userDrawn="1"/>
        </p:nvSpPr>
        <p:spPr>
          <a:xfrm>
            <a:off x="365665" y="91441"/>
            <a:ext cx="7861792" cy="1005840"/>
          </a:xfrm>
          <a:prstGeom prst="rect">
            <a:avLst/>
          </a:prstGeom>
        </p:spPr>
        <p:txBody>
          <a:bodyPr vert="horz" lIns="91392" tIns="45696" rIns="91392" bIns="4569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398" dirty="0">
              <a:solidFill>
                <a:schemeClr val="bg1"/>
              </a:solidFill>
            </a:endParaRPr>
          </a:p>
        </p:txBody>
      </p:sp>
      <p:pic>
        <p:nvPicPr>
          <p:cNvPr id="13" name="Picture 17">
            <a:extLst>
              <a:ext uri="{FF2B5EF4-FFF2-40B4-BE49-F238E27FC236}">
                <a16:creationId xmlns:a16="http://schemas.microsoft.com/office/drawing/2014/main" id="{0053032D-BF12-4246-8CB5-96E8847A974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24258" y="6241964"/>
            <a:ext cx="1423695" cy="488487"/>
          </a:xfrm>
          <a:prstGeom prst="rect">
            <a:avLst/>
          </a:prstGeom>
        </p:spPr>
      </p:pic>
    </p:spTree>
    <p:extLst>
      <p:ext uri="{BB962C8B-B14F-4D97-AF65-F5344CB8AC3E}">
        <p14:creationId xmlns:p14="http://schemas.microsoft.com/office/powerpoint/2010/main" val="395010266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056" y="2368296"/>
            <a:ext cx="5486400"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055" y="5806440"/>
            <a:ext cx="11292840"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055" y="1307592"/>
            <a:ext cx="11292840"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055"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2957" y="236829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2957" y="1801368"/>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2957" y="4471416"/>
            <a:ext cx="5486400"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2957" y="3911906"/>
            <a:ext cx="5486400"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1507994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Oval 5"/>
          <p:cNvSpPr/>
          <p:nvPr userDrawn="1"/>
        </p:nvSpPr>
        <p:spPr>
          <a:xfrm>
            <a:off x="2742484" y="76198"/>
            <a:ext cx="6703856" cy="670560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7"/>
          <p:cNvSpPr>
            <a:spLocks noGrp="1"/>
          </p:cNvSpPr>
          <p:nvPr>
            <p:ph type="pic" sz="quarter" idx="14"/>
          </p:nvPr>
        </p:nvSpPr>
        <p:spPr>
          <a:xfrm>
            <a:off x="3908373" y="1242392"/>
            <a:ext cx="4372081" cy="43732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cxnSp>
        <p:nvCxnSpPr>
          <p:cNvPr id="7" name="Straight Connector 6"/>
          <p:cNvCxnSpPr/>
          <p:nvPr userDrawn="1"/>
        </p:nvCxnSpPr>
        <p:spPr>
          <a:xfrm>
            <a:off x="6094412" y="-278296"/>
            <a:ext cx="0" cy="152128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27714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3177464-81E3-4348-9455-C288A7F0ECEC}"/>
              </a:ext>
            </a:extLst>
          </p:cNvPr>
          <p:cNvGraphicFramePr>
            <a:graphicFrameLocks noChangeAspect="1"/>
          </p:cNvGraphicFramePr>
          <p:nvPr userDrawn="1">
            <p:custDataLst>
              <p:tags r:id="rId1"/>
            </p:custDataLst>
            <p:extLst>
              <p:ext uri="{D42A27DB-BD31-4B8C-83A1-F6EECF244321}">
                <p14:modId xmlns:p14="http://schemas.microsoft.com/office/powerpoint/2010/main" val="4170799069"/>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7" name="对象 6" hidden="1">
                        <a:extLst>
                          <a:ext uri="{FF2B5EF4-FFF2-40B4-BE49-F238E27FC236}">
                            <a16:creationId xmlns:a16="http://schemas.microsoft.com/office/drawing/2014/main" id="{F3177464-81E3-4348-9455-C288A7F0ECEC}"/>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7" y="1171169"/>
            <a:ext cx="9830868" cy="1028700"/>
          </a:xfrm>
        </p:spPr>
        <p:txBody>
          <a:bodyPr vert="horz"/>
          <a:lstStyle>
            <a:lvl1pPr>
              <a:defRPr sz="31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1596155"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58177"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8320198" y="2318838"/>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06679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par>
                                <p:cTn id="10" presetID="53" presetClass="entr" presetSubtype="16" fill="hold" grpId="0" nodeType="withEffect">
                                  <p:stCondLst>
                                    <p:cond delay="7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750" fill="hold"/>
                                        <p:tgtEl>
                                          <p:spTgt spid="11"/>
                                        </p:tgtEl>
                                        <p:attrNameLst>
                                          <p:attrName>ppt_w</p:attrName>
                                        </p:attrNameLst>
                                      </p:cBhvr>
                                      <p:tavLst>
                                        <p:tav tm="0">
                                          <p:val>
                                            <p:fltVal val="0"/>
                                          </p:val>
                                        </p:tav>
                                        <p:tav tm="100000">
                                          <p:val>
                                            <p:strVal val="#ppt_w"/>
                                          </p:val>
                                        </p:tav>
                                      </p:tavLst>
                                    </p:anim>
                                    <p:anim calcmode="lin" valueType="num">
                                      <p:cBhvr>
                                        <p:cTn id="13" dur="750" fill="hold"/>
                                        <p:tgtEl>
                                          <p:spTgt spid="11"/>
                                        </p:tgtEl>
                                        <p:attrNameLst>
                                          <p:attrName>ppt_h</p:attrName>
                                        </p:attrNameLst>
                                      </p:cBhvr>
                                      <p:tavLst>
                                        <p:tav tm="0">
                                          <p:val>
                                            <p:fltVal val="0"/>
                                          </p:val>
                                        </p:tav>
                                        <p:tav tm="100000">
                                          <p:val>
                                            <p:strVal val="#ppt_h"/>
                                          </p:val>
                                        </p:tav>
                                      </p:tavLst>
                                    </p:anim>
                                    <p:animEffect transition="in" filter="fade">
                                      <p:cBhvr>
                                        <p:cTn id="14" dur="750"/>
                                        <p:tgtEl>
                                          <p:spTgt spid="11"/>
                                        </p:tgtEl>
                                      </p:cBhvr>
                                    </p:animEffect>
                                  </p:childTnLst>
                                </p:cTn>
                              </p:par>
                              <p:par>
                                <p:cTn id="15" presetID="53" presetClass="entr" presetSubtype="16" fill="hold" grpId="0" nodeType="withEffect">
                                  <p:stCondLst>
                                    <p:cond delay="75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accent1"/>
        </a:solidFill>
        <a:effectLst/>
      </p:bgPr>
    </p:bg>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F82884C1-736D-4209-945E-5AAE3204DBB5}"/>
              </a:ext>
            </a:extLst>
          </p:cNvPr>
          <p:cNvGraphicFramePr>
            <a:graphicFrameLocks noChangeAspect="1"/>
          </p:cNvGraphicFramePr>
          <p:nvPr userDrawn="1">
            <p:custDataLst>
              <p:tags r:id="rId1"/>
            </p:custDataLst>
            <p:extLst>
              <p:ext uri="{D42A27DB-BD31-4B8C-83A1-F6EECF244321}">
                <p14:modId xmlns:p14="http://schemas.microsoft.com/office/powerpoint/2010/main" val="197907613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6" name="对象 5" hidden="1">
                        <a:extLst>
                          <a:ext uri="{FF2B5EF4-FFF2-40B4-BE49-F238E27FC236}">
                            <a16:creationId xmlns:a16="http://schemas.microsoft.com/office/drawing/2014/main" id="{F82884C1-736D-4209-945E-5AAE3204DBB5}"/>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7" y="1171169"/>
            <a:ext cx="9830868" cy="1028700"/>
          </a:xfrm>
        </p:spPr>
        <p:txBody>
          <a:bodyPr vert="horz"/>
          <a:lstStyle>
            <a:lvl1pPr>
              <a:defRPr sz="3198"/>
            </a:lvl1pPr>
          </a:lstStyle>
          <a:p>
            <a:r>
              <a:rPr lang="en-US"/>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14" name="Picture Placeholder 13"/>
          <p:cNvSpPr>
            <a:spLocks noGrp="1"/>
          </p:cNvSpPr>
          <p:nvPr>
            <p:ph type="pic" sz="quarter" idx="12"/>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14"/>
          </p:nvPr>
        </p:nvSpPr>
        <p:spPr>
          <a:xfrm>
            <a:off x="7271179" y="-1"/>
            <a:ext cx="4917646" cy="4863549"/>
          </a:xfrm>
          <a:custGeom>
            <a:avLst/>
            <a:gdLst>
              <a:gd name="connsiteX0" fmla="*/ 28468 w 4918927"/>
              <a:gd name="connsiteY0" fmla="*/ 0 h 4863549"/>
              <a:gd name="connsiteX1" fmla="*/ 1598971 w 4918927"/>
              <a:gd name="connsiteY1" fmla="*/ 0 h 4863549"/>
              <a:gd name="connsiteX2" fmla="*/ 1567645 w 4918927"/>
              <a:gd name="connsiteY2" fmla="*/ 205261 h 4863549"/>
              <a:gd name="connsiteX3" fmla="*/ 1553100 w 4918927"/>
              <a:gd name="connsiteY3" fmla="*/ 493298 h 4863549"/>
              <a:gd name="connsiteX4" fmla="*/ 4370251 w 4918927"/>
              <a:gd name="connsiteY4" fmla="*/ 3310449 h 4863549"/>
              <a:gd name="connsiteX5" fmla="*/ 4658288 w 4918927"/>
              <a:gd name="connsiteY5" fmla="*/ 3295904 h 4863549"/>
              <a:gd name="connsiteX6" fmla="*/ 4918927 w 4918927"/>
              <a:gd name="connsiteY6" fmla="*/ 3256126 h 4863549"/>
              <a:gd name="connsiteX7" fmla="*/ 4918927 w 4918927"/>
              <a:gd name="connsiteY7" fmla="*/ 4828045 h 4863549"/>
              <a:gd name="connsiteX8" fmla="*/ 4817084 w 4918927"/>
              <a:gd name="connsiteY8" fmla="*/ 4840986 h 4863549"/>
              <a:gd name="connsiteX9" fmla="*/ 4370251 w 4918927"/>
              <a:gd name="connsiteY9" fmla="*/ 4863549 h 4863549"/>
              <a:gd name="connsiteX10" fmla="*/ 0 w 4918927"/>
              <a:gd name="connsiteY10" fmla="*/ 493298 h 4863549"/>
              <a:gd name="connsiteX11" fmla="*/ 22563 w 4918927"/>
              <a:gd name="connsiteY11" fmla="*/ 46465 h 48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18927" h="4863549">
                <a:moveTo>
                  <a:pt x="28468" y="0"/>
                </a:moveTo>
                <a:lnTo>
                  <a:pt x="1598971" y="0"/>
                </a:lnTo>
                <a:lnTo>
                  <a:pt x="1567645" y="205261"/>
                </a:lnTo>
                <a:cubicBezTo>
                  <a:pt x="1558027" y="299965"/>
                  <a:pt x="1553100" y="396056"/>
                  <a:pt x="1553100" y="493298"/>
                </a:cubicBezTo>
                <a:cubicBezTo>
                  <a:pt x="1553100" y="2049167"/>
                  <a:pt x="2814382" y="3310449"/>
                  <a:pt x="4370251" y="3310449"/>
                </a:cubicBezTo>
                <a:cubicBezTo>
                  <a:pt x="4467493" y="3310449"/>
                  <a:pt x="4563584" y="3305522"/>
                  <a:pt x="4658288" y="3295904"/>
                </a:cubicBezTo>
                <a:lnTo>
                  <a:pt x="4918927" y="3256126"/>
                </a:lnTo>
                <a:lnTo>
                  <a:pt x="4918927" y="4828045"/>
                </a:lnTo>
                <a:lnTo>
                  <a:pt x="4817084" y="4840986"/>
                </a:lnTo>
                <a:cubicBezTo>
                  <a:pt x="4670169" y="4855906"/>
                  <a:pt x="4521102" y="4863549"/>
                  <a:pt x="4370251" y="4863549"/>
                </a:cubicBezTo>
                <a:cubicBezTo>
                  <a:pt x="1956628" y="4863549"/>
                  <a:pt x="0" y="2906921"/>
                  <a:pt x="0" y="493298"/>
                </a:cubicBezTo>
                <a:cubicBezTo>
                  <a:pt x="0" y="342447"/>
                  <a:pt x="7644" y="193380"/>
                  <a:pt x="22563" y="4646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592130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9" name="Picture Placeholder 8"/>
          <p:cNvSpPr>
            <a:spLocks noGrp="1"/>
          </p:cNvSpPr>
          <p:nvPr>
            <p:ph type="pic" sz="quarter" idx="13"/>
          </p:nvPr>
        </p:nvSpPr>
        <p:spPr>
          <a:xfrm>
            <a:off x="2821978" y="359796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278372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3"/>
          <p:cNvSpPr>
            <a:spLocks noGrp="1"/>
          </p:cNvSpPr>
          <p:nvPr>
            <p:ph type="pic" sz="quarter" idx="12"/>
          </p:nvPr>
        </p:nvSpPr>
        <p:spPr>
          <a:xfrm>
            <a:off x="2821978" y="-3260035"/>
            <a:ext cx="6518372" cy="6520070"/>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6054451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30_Custom Layout">
    <p:spTree>
      <p:nvGrpSpPr>
        <p:cNvPr id="1" name=""/>
        <p:cNvGrpSpPr/>
        <p:nvPr/>
      </p:nvGrpSpPr>
      <p:grpSpPr>
        <a:xfrm>
          <a:off x="0" y="0"/>
          <a:ext cx="0" cy="0"/>
          <a:chOff x="0" y="0"/>
          <a:chExt cx="0" cy="0"/>
        </a:xfrm>
      </p:grpSpPr>
      <p:graphicFrame>
        <p:nvGraphicFramePr>
          <p:cNvPr id="4" name="对象 3" hidden="1">
            <a:extLst>
              <a:ext uri="{FF2B5EF4-FFF2-40B4-BE49-F238E27FC236}">
                <a16:creationId xmlns:a16="http://schemas.microsoft.com/office/drawing/2014/main" id="{8218ECC4-ECEA-4EFD-9B09-4BBDAB841A70}"/>
              </a:ext>
            </a:extLst>
          </p:cNvPr>
          <p:cNvGraphicFramePr>
            <a:graphicFrameLocks noChangeAspect="1"/>
          </p:cNvGraphicFramePr>
          <p:nvPr userDrawn="1">
            <p:custDataLst>
              <p:tags r:id="rId1"/>
            </p:custDataLst>
            <p:extLst>
              <p:ext uri="{D42A27DB-BD31-4B8C-83A1-F6EECF244321}">
                <p14:modId xmlns:p14="http://schemas.microsoft.com/office/powerpoint/2010/main" val="506384855"/>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4" name="对象 3" hidden="1">
                        <a:extLst>
                          <a:ext uri="{FF2B5EF4-FFF2-40B4-BE49-F238E27FC236}">
                            <a16:creationId xmlns:a16="http://schemas.microsoft.com/office/drawing/2014/main" id="{8218ECC4-ECEA-4EFD-9B09-4BBDAB841A70}"/>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1596157" y="1171169"/>
            <a:ext cx="9830868" cy="1028700"/>
          </a:xfrm>
        </p:spPr>
        <p:txBody>
          <a:bodyPr vert="horz"/>
          <a:lstStyle>
            <a:lvl1pPr>
              <a:defRPr sz="3198"/>
            </a:lvl1pPr>
          </a:lstStyle>
          <a:p>
            <a:r>
              <a:rPr lang="en-US"/>
              <a:t>Click to edit Master title style</a:t>
            </a:r>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6" name="Picture Placeholder 7"/>
          <p:cNvSpPr>
            <a:spLocks noGrp="1"/>
          </p:cNvSpPr>
          <p:nvPr>
            <p:ph type="pic" sz="quarter" idx="13"/>
          </p:nvPr>
        </p:nvSpPr>
        <p:spPr>
          <a:xfrm>
            <a:off x="4999852" y="-110877"/>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1" name="Picture Placeholder 7"/>
          <p:cNvSpPr>
            <a:spLocks noGrp="1"/>
          </p:cNvSpPr>
          <p:nvPr>
            <p:ph type="pic" sz="quarter" idx="14"/>
          </p:nvPr>
        </p:nvSpPr>
        <p:spPr>
          <a:xfrm>
            <a:off x="4992455"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2" name="Picture Placeholder 7"/>
          <p:cNvSpPr>
            <a:spLocks noGrp="1"/>
          </p:cNvSpPr>
          <p:nvPr>
            <p:ph type="pic" sz="quarter" idx="15"/>
          </p:nvPr>
        </p:nvSpPr>
        <p:spPr>
          <a:xfrm>
            <a:off x="7454403" y="2323500"/>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9" name="Picture Placeholder 7"/>
          <p:cNvSpPr>
            <a:spLocks noGrp="1"/>
          </p:cNvSpPr>
          <p:nvPr>
            <p:ph type="pic" sz="quarter" idx="16"/>
          </p:nvPr>
        </p:nvSpPr>
        <p:spPr>
          <a:xfrm>
            <a:off x="4999852" y="4795781"/>
            <a:ext cx="2272472"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defRPr>
            </a:lvl1pPr>
          </a:lstStyle>
          <a:p>
            <a:endParaRPr lang="en-US"/>
          </a:p>
        </p:txBody>
      </p:sp>
      <p:sp>
        <p:nvSpPr>
          <p:cNvPr id="10" name="Picture Placeholder 9"/>
          <p:cNvSpPr>
            <a:spLocks noGrp="1"/>
          </p:cNvSpPr>
          <p:nvPr>
            <p:ph type="pic" sz="quarter" idx="12"/>
          </p:nvPr>
        </p:nvSpPr>
        <p:spPr>
          <a:xfrm>
            <a:off x="2541601"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3" name="Picture Placeholder 12"/>
          <p:cNvSpPr>
            <a:spLocks noGrp="1"/>
          </p:cNvSpPr>
          <p:nvPr>
            <p:ph type="pic" sz="quarter" idx="17"/>
          </p:nvPr>
        </p:nvSpPr>
        <p:spPr>
          <a:xfrm>
            <a:off x="83350" y="4795781"/>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Picture Placeholder 13"/>
          <p:cNvSpPr>
            <a:spLocks noGrp="1"/>
          </p:cNvSpPr>
          <p:nvPr>
            <p:ph type="pic" sz="quarter" idx="18"/>
          </p:nvPr>
        </p:nvSpPr>
        <p:spPr>
          <a:xfrm>
            <a:off x="2530506"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5" name="Picture Placeholder 14"/>
          <p:cNvSpPr>
            <a:spLocks noGrp="1"/>
          </p:cNvSpPr>
          <p:nvPr>
            <p:ph type="pic" sz="quarter" idx="19"/>
          </p:nvPr>
        </p:nvSpPr>
        <p:spPr>
          <a:xfrm>
            <a:off x="9916353" y="2323500"/>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6" name="Picture Placeholder 15"/>
          <p:cNvSpPr>
            <a:spLocks noGrp="1"/>
          </p:cNvSpPr>
          <p:nvPr>
            <p:ph type="pic" sz="quarter" idx="20"/>
          </p:nvPr>
        </p:nvSpPr>
        <p:spPr>
          <a:xfrm>
            <a:off x="7477688"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7" name="Picture Placeholder 16"/>
          <p:cNvSpPr>
            <a:spLocks noGrp="1"/>
          </p:cNvSpPr>
          <p:nvPr>
            <p:ph type="pic" sz="quarter" idx="21"/>
          </p:nvPr>
        </p:nvSpPr>
        <p:spPr>
          <a:xfrm>
            <a:off x="9955524" y="-110877"/>
            <a:ext cx="2272472" cy="2273064"/>
          </a:xfrm>
          <a:custGeom>
            <a:avLst/>
            <a:gdLst>
              <a:gd name="connsiteX0" fmla="*/ 3578087 w 7156174"/>
              <a:gd name="connsiteY0" fmla="*/ 1271581 h 7156174"/>
              <a:gd name="connsiteX1" fmla="*/ 1271581 w 7156174"/>
              <a:gd name="connsiteY1" fmla="*/ 3578087 h 7156174"/>
              <a:gd name="connsiteX2" fmla="*/ 3578087 w 7156174"/>
              <a:gd name="connsiteY2" fmla="*/ 5884593 h 7156174"/>
              <a:gd name="connsiteX3" fmla="*/ 5884593 w 7156174"/>
              <a:gd name="connsiteY3" fmla="*/ 3578087 h 7156174"/>
              <a:gd name="connsiteX4" fmla="*/ 3578087 w 7156174"/>
              <a:gd name="connsiteY4" fmla="*/ 1271581 h 7156174"/>
              <a:gd name="connsiteX5" fmla="*/ 3578087 w 7156174"/>
              <a:gd name="connsiteY5" fmla="*/ 0 h 7156174"/>
              <a:gd name="connsiteX6" fmla="*/ 7156174 w 7156174"/>
              <a:gd name="connsiteY6" fmla="*/ 3578087 h 7156174"/>
              <a:gd name="connsiteX7" fmla="*/ 3578087 w 7156174"/>
              <a:gd name="connsiteY7" fmla="*/ 7156174 h 7156174"/>
              <a:gd name="connsiteX8" fmla="*/ 0 w 7156174"/>
              <a:gd name="connsiteY8" fmla="*/ 3578087 h 7156174"/>
              <a:gd name="connsiteX9" fmla="*/ 3578087 w 7156174"/>
              <a:gd name="connsiteY9" fmla="*/ 0 h 71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56174" h="7156174">
                <a:moveTo>
                  <a:pt x="3578087" y="1271581"/>
                </a:moveTo>
                <a:cubicBezTo>
                  <a:pt x="2304239" y="1271581"/>
                  <a:pt x="1271581" y="2304239"/>
                  <a:pt x="1271581" y="3578087"/>
                </a:cubicBezTo>
                <a:cubicBezTo>
                  <a:pt x="1271581" y="4851935"/>
                  <a:pt x="2304239" y="5884593"/>
                  <a:pt x="3578087" y="5884593"/>
                </a:cubicBezTo>
                <a:cubicBezTo>
                  <a:pt x="4851935" y="5884593"/>
                  <a:pt x="5884593" y="4851935"/>
                  <a:pt x="5884593" y="3578087"/>
                </a:cubicBezTo>
                <a:cubicBezTo>
                  <a:pt x="5884593" y="2304239"/>
                  <a:pt x="4851935" y="1271581"/>
                  <a:pt x="3578087" y="1271581"/>
                </a:cubicBezTo>
                <a:close/>
                <a:moveTo>
                  <a:pt x="3578087" y="0"/>
                </a:moveTo>
                <a:cubicBezTo>
                  <a:pt x="5554210" y="0"/>
                  <a:pt x="7156174" y="1601964"/>
                  <a:pt x="7156174" y="3578087"/>
                </a:cubicBezTo>
                <a:cubicBezTo>
                  <a:pt x="7156174" y="5554210"/>
                  <a:pt x="5554210" y="7156174"/>
                  <a:pt x="3578087" y="7156174"/>
                </a:cubicBezTo>
                <a:cubicBezTo>
                  <a:pt x="1601964" y="7156174"/>
                  <a:pt x="0" y="5554210"/>
                  <a:pt x="0" y="3578087"/>
                </a:cubicBezTo>
                <a:cubicBezTo>
                  <a:pt x="0" y="1601964"/>
                  <a:pt x="1601964" y="0"/>
                  <a:pt x="3578087"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8977559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31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8776A6A0-095D-4668-91C8-975DDA79AE51}"/>
              </a:ext>
            </a:extLst>
          </p:cNvPr>
          <p:cNvGraphicFramePr>
            <a:graphicFrameLocks noChangeAspect="1"/>
          </p:cNvGraphicFramePr>
          <p:nvPr userDrawn="1">
            <p:custDataLst>
              <p:tags r:id="rId1"/>
            </p:custDataLst>
            <p:extLst>
              <p:ext uri="{D42A27DB-BD31-4B8C-83A1-F6EECF244321}">
                <p14:modId xmlns:p14="http://schemas.microsoft.com/office/powerpoint/2010/main" val="84034882"/>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8776A6A0-095D-4668-91C8-975DDA79AE5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1" y="1789041"/>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5" name="Text Placeholder 13"/>
          <p:cNvSpPr>
            <a:spLocks noGrp="1"/>
          </p:cNvSpPr>
          <p:nvPr>
            <p:ph type="body" sz="quarter" idx="11"/>
          </p:nvPr>
        </p:nvSpPr>
        <p:spPr>
          <a:xfrm>
            <a:off x="1596158" y="471526"/>
            <a:ext cx="3005642" cy="914400"/>
          </a:xfrm>
        </p:spPr>
        <p:txBody>
          <a:bodyPr>
            <a:normAutofit/>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22" name="Picture Placeholder 21"/>
          <p:cNvSpPr>
            <a:spLocks noGrp="1"/>
          </p:cNvSpPr>
          <p:nvPr>
            <p:ph type="pic" sz="quarter" idx="14"/>
          </p:nvPr>
        </p:nvSpPr>
        <p:spPr>
          <a:xfrm>
            <a:off x="2477511" y="1014863"/>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6975768" y="2966201"/>
            <a:ext cx="4186281" cy="1783443"/>
          </a:xfrm>
        </p:spPr>
        <p:txBody>
          <a:bodyPr vert="horz"/>
          <a:lstStyle>
            <a:lvl1pPr>
              <a:lnSpc>
                <a:spcPct val="75000"/>
              </a:lnSpc>
              <a:defRPr sz="3998"/>
            </a:lvl1pPr>
          </a:lstStyle>
          <a:p>
            <a:r>
              <a:rPr lang="en-US" dirty="0"/>
              <a:t>Click to edit Master title style</a:t>
            </a:r>
          </a:p>
        </p:txBody>
      </p:sp>
    </p:spTree>
    <p:extLst>
      <p:ext uri="{BB962C8B-B14F-4D97-AF65-F5344CB8AC3E}">
        <p14:creationId xmlns:p14="http://schemas.microsoft.com/office/powerpoint/2010/main" val="324777755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32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BDCAC8C8-DF7B-406C-A410-48B57B5369D4}"/>
              </a:ext>
            </a:extLst>
          </p:cNvPr>
          <p:cNvGraphicFramePr>
            <a:graphicFrameLocks noChangeAspect="1"/>
          </p:cNvGraphicFramePr>
          <p:nvPr userDrawn="1">
            <p:custDataLst>
              <p:tags r:id="rId1"/>
            </p:custDataLst>
            <p:extLst>
              <p:ext uri="{D42A27DB-BD31-4B8C-83A1-F6EECF244321}">
                <p14:modId xmlns:p14="http://schemas.microsoft.com/office/powerpoint/2010/main" val="912449468"/>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BDCAC8C8-DF7B-406C-A410-48B57B5369D4}"/>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23" name="Oval 22"/>
          <p:cNvSpPr/>
          <p:nvPr userDrawn="1"/>
        </p:nvSpPr>
        <p:spPr>
          <a:xfrm>
            <a:off x="3251491" y="2160104"/>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0" name="Picture Placeholder 9"/>
          <p:cNvSpPr>
            <a:spLocks noGrp="1"/>
          </p:cNvSpPr>
          <p:nvPr>
            <p:ph type="pic" sz="quarter" idx="16"/>
          </p:nvPr>
        </p:nvSpPr>
        <p:spPr>
          <a:xfrm flipH="1">
            <a:off x="6094412" y="1385926"/>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24" name="Title 1"/>
          <p:cNvSpPr>
            <a:spLocks noGrp="1"/>
          </p:cNvSpPr>
          <p:nvPr>
            <p:ph type="title" hasCustomPrompt="1"/>
          </p:nvPr>
        </p:nvSpPr>
        <p:spPr>
          <a:xfrm>
            <a:off x="1158351" y="3469784"/>
            <a:ext cx="4186281" cy="1783443"/>
          </a:xfrm>
        </p:spPr>
        <p:txBody>
          <a:bodyPr vert="horz"/>
          <a:lstStyle>
            <a:lvl1pPr algn="r">
              <a:lnSpc>
                <a:spcPct val="75000"/>
              </a:lnSpc>
              <a:defRPr sz="3998"/>
            </a:lvl1pPr>
          </a:lstStyle>
          <a:p>
            <a:r>
              <a:rPr lang="en-US" dirty="0"/>
              <a:t>Click to edit Master title style</a:t>
            </a:r>
          </a:p>
        </p:txBody>
      </p:sp>
      <p:sp>
        <p:nvSpPr>
          <p:cNvPr id="8" name="Oval 7"/>
          <p:cNvSpPr/>
          <p:nvPr userDrawn="1"/>
        </p:nvSpPr>
        <p:spPr>
          <a:xfrm>
            <a:off x="3251491" y="-5075578"/>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7" name="Picture Placeholder 6"/>
          <p:cNvSpPr>
            <a:spLocks noGrp="1"/>
          </p:cNvSpPr>
          <p:nvPr>
            <p:ph type="pic" sz="quarter" idx="15"/>
          </p:nvPr>
        </p:nvSpPr>
        <p:spPr>
          <a:xfrm>
            <a:off x="2477511" y="-5849756"/>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40174083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33_Custom Layout">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5A9BB12E-CF58-4AA8-9707-D83051FE63F1}"/>
              </a:ext>
            </a:extLst>
          </p:cNvPr>
          <p:cNvGraphicFramePr>
            <a:graphicFrameLocks noChangeAspect="1"/>
          </p:cNvGraphicFramePr>
          <p:nvPr userDrawn="1">
            <p:custDataLst>
              <p:tags r:id="rId1"/>
            </p:custDataLst>
            <p:extLst>
              <p:ext uri="{D42A27DB-BD31-4B8C-83A1-F6EECF244321}">
                <p14:modId xmlns:p14="http://schemas.microsoft.com/office/powerpoint/2010/main" val="131470787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530" imgH="531" progId="TCLayout.ActiveDocument.1">
                  <p:embed/>
                </p:oleObj>
              </mc:Choice>
              <mc:Fallback>
                <p:oleObj name="think-cell 幻灯片" r:id="rId3" imgW="530" imgH="531" progId="TCLayout.ActiveDocument.1">
                  <p:embed/>
                  <p:pic>
                    <p:nvPicPr>
                      <p:cNvPr id="3" name="对象 2" hidden="1">
                        <a:extLst>
                          <a:ext uri="{FF2B5EF4-FFF2-40B4-BE49-F238E27FC236}">
                            <a16:creationId xmlns:a16="http://schemas.microsoft.com/office/drawing/2014/main" id="{5A9BB12E-CF58-4AA8-9707-D83051FE63F1}"/>
                          </a:ext>
                        </a:extLst>
                      </p:cNvPr>
                      <p:cNvPicPr/>
                      <p:nvPr/>
                    </p:nvPicPr>
                    <p:blipFill>
                      <a:blip r:embed="rId4"/>
                      <a:stretch>
                        <a:fillRect/>
                      </a:stretch>
                    </p:blipFill>
                    <p:spPr>
                      <a:xfrm>
                        <a:off x="1587" y="1588"/>
                        <a:ext cx="1588" cy="1588"/>
                      </a:xfrm>
                      <a:prstGeom prst="rect">
                        <a:avLst/>
                      </a:prstGeom>
                    </p:spPr>
                  </p:pic>
                </p:oleObj>
              </mc:Fallback>
            </mc:AlternateContent>
          </a:graphicData>
        </a:graphic>
      </p:graphicFrame>
      <p:sp>
        <p:nvSpPr>
          <p:cNvPr id="13" name="Oval 12"/>
          <p:cNvSpPr/>
          <p:nvPr userDrawn="1"/>
        </p:nvSpPr>
        <p:spPr>
          <a:xfrm>
            <a:off x="3251491" y="253116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9" name="Oval 8"/>
          <p:cNvSpPr/>
          <p:nvPr userDrawn="1"/>
        </p:nvSpPr>
        <p:spPr>
          <a:xfrm>
            <a:off x="3251491" y="-4704516"/>
            <a:ext cx="5685845" cy="56873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
        <p:nvSpPr>
          <p:cNvPr id="11" name="Picture Placeholder 10"/>
          <p:cNvSpPr>
            <a:spLocks noGrp="1"/>
          </p:cNvSpPr>
          <p:nvPr>
            <p:ph type="pic" sz="quarter" idx="17"/>
          </p:nvPr>
        </p:nvSpPr>
        <p:spPr>
          <a:xfrm flipH="1">
            <a:off x="6094412" y="-5478694"/>
            <a:ext cx="3616902" cy="7235682"/>
          </a:xfrm>
          <a:custGeom>
            <a:avLst/>
            <a:gdLst>
              <a:gd name="connsiteX0" fmla="*/ 3617844 w 3617844"/>
              <a:gd name="connsiteY0" fmla="*/ 0 h 7235682"/>
              <a:gd name="connsiteX1" fmla="*/ 0 w 3617844"/>
              <a:gd name="connsiteY1" fmla="*/ 3617841 h 7235682"/>
              <a:gd name="connsiteX2" fmla="*/ 3617844 w 3617844"/>
              <a:gd name="connsiteY2" fmla="*/ 7235682 h 7235682"/>
            </a:gdLst>
            <a:ahLst/>
            <a:cxnLst>
              <a:cxn ang="0">
                <a:pos x="connsiteX0" y="connsiteY0"/>
              </a:cxn>
              <a:cxn ang="0">
                <a:pos x="connsiteX1" y="connsiteY1"/>
              </a:cxn>
              <a:cxn ang="0">
                <a:pos x="connsiteX2" y="connsiteY2"/>
              </a:cxn>
            </a:cxnLst>
            <a:rect l="l" t="t" r="r" b="b"/>
            <a:pathLst>
              <a:path w="3617844" h="7235682">
                <a:moveTo>
                  <a:pt x="3617844" y="0"/>
                </a:moveTo>
                <a:cubicBezTo>
                  <a:pt x="1619764" y="0"/>
                  <a:pt x="0" y="1619763"/>
                  <a:pt x="0" y="3617841"/>
                </a:cubicBezTo>
                <a:cubicBezTo>
                  <a:pt x="0" y="5615919"/>
                  <a:pt x="1619764" y="7235682"/>
                  <a:pt x="3617844" y="7235682"/>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2" name="Picture Placeholder 11"/>
          <p:cNvSpPr>
            <a:spLocks noGrp="1"/>
          </p:cNvSpPr>
          <p:nvPr>
            <p:ph type="pic" sz="quarter" idx="14"/>
          </p:nvPr>
        </p:nvSpPr>
        <p:spPr>
          <a:xfrm>
            <a:off x="2477511" y="1756988"/>
            <a:ext cx="3616902" cy="7235682"/>
          </a:xfrm>
          <a:custGeom>
            <a:avLst/>
            <a:gdLst>
              <a:gd name="connsiteX0" fmla="*/ 3617844 w 3617844"/>
              <a:gd name="connsiteY0" fmla="*/ 0 h 7235682"/>
              <a:gd name="connsiteX1" fmla="*/ 3617844 w 3617844"/>
              <a:gd name="connsiteY1" fmla="*/ 7235682 h 7235682"/>
              <a:gd name="connsiteX2" fmla="*/ 0 w 3617844"/>
              <a:gd name="connsiteY2" fmla="*/ 3617841 h 7235682"/>
              <a:gd name="connsiteX3" fmla="*/ 3617844 w 3617844"/>
              <a:gd name="connsiteY3" fmla="*/ 0 h 7235682"/>
            </a:gdLst>
            <a:ahLst/>
            <a:cxnLst>
              <a:cxn ang="0">
                <a:pos x="connsiteX0" y="connsiteY0"/>
              </a:cxn>
              <a:cxn ang="0">
                <a:pos x="connsiteX1" y="connsiteY1"/>
              </a:cxn>
              <a:cxn ang="0">
                <a:pos x="connsiteX2" y="connsiteY2"/>
              </a:cxn>
              <a:cxn ang="0">
                <a:pos x="connsiteX3" y="connsiteY3"/>
              </a:cxn>
            </a:cxnLst>
            <a:rect l="l" t="t" r="r" b="b"/>
            <a:pathLst>
              <a:path w="3617844" h="7235682">
                <a:moveTo>
                  <a:pt x="3617844" y="0"/>
                </a:moveTo>
                <a:lnTo>
                  <a:pt x="3617844" y="7235682"/>
                </a:lnTo>
                <a:cubicBezTo>
                  <a:pt x="1619764" y="7235682"/>
                  <a:pt x="0" y="5615919"/>
                  <a:pt x="0" y="3617841"/>
                </a:cubicBezTo>
                <a:cubicBezTo>
                  <a:pt x="0" y="1619763"/>
                  <a:pt x="1619764" y="0"/>
                  <a:pt x="3617844"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
        <p:nvSpPr>
          <p:cNvPr id="14" name="Title 1"/>
          <p:cNvSpPr>
            <a:spLocks noGrp="1"/>
          </p:cNvSpPr>
          <p:nvPr>
            <p:ph type="title" hasCustomPrompt="1"/>
          </p:nvPr>
        </p:nvSpPr>
        <p:spPr>
          <a:xfrm>
            <a:off x="6975768" y="3840846"/>
            <a:ext cx="4186281" cy="1783443"/>
          </a:xfrm>
        </p:spPr>
        <p:txBody>
          <a:bodyPr vert="horz"/>
          <a:lstStyle>
            <a:lvl1pPr>
              <a:lnSpc>
                <a:spcPct val="75000"/>
              </a:lnSpc>
              <a:defRPr sz="3998"/>
            </a:lvl1pPr>
          </a:lstStyle>
          <a:p>
            <a:r>
              <a:rPr lang="en-US" dirty="0"/>
              <a:t>Click to edit Master title style</a:t>
            </a:r>
          </a:p>
        </p:txBody>
      </p:sp>
    </p:spTree>
    <p:extLst>
      <p:ext uri="{BB962C8B-B14F-4D97-AF65-F5344CB8AC3E}">
        <p14:creationId xmlns:p14="http://schemas.microsoft.com/office/powerpoint/2010/main" val="14462433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12188825"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300274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tags" Target="../tags/tag18.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image" Target="../media/image1.emf"/><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8" Type="http://schemas.openxmlformats.org/officeDocument/2006/relationships/slideLayout" Target="../slideLayouts/slideLayout21.xml"/><Relationship Id="rId51" Type="http://schemas.openxmlformats.org/officeDocument/2006/relationships/oleObject" Target="../embeddings/oleObject3.bin"/><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tags" Target="../tags/tag46.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9" Type="http://schemas.openxmlformats.org/officeDocument/2006/relationships/slideLayout" Target="../slideLayouts/slideLayout90.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theme" Target="../theme/theme3.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 Id="rId51" Type="http://schemas.openxmlformats.org/officeDocument/2006/relationships/oleObject" Target="../embeddings/oleObject31.bin"/><Relationship Id="rId3" Type="http://schemas.openxmlformats.org/officeDocument/2006/relationships/slideLayout" Target="../slideLayouts/slideLayout64.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0" Type="http://schemas.openxmlformats.org/officeDocument/2006/relationships/slideLayout" Target="../slideLayouts/slideLayout81.xml"/><Relationship Id="rId41" Type="http://schemas.openxmlformats.org/officeDocument/2006/relationships/slideLayout" Target="../slideLayouts/slideLayout102.xml"/><Relationship Id="rId1" Type="http://schemas.openxmlformats.org/officeDocument/2006/relationships/slideLayout" Target="../slideLayouts/slideLayout62.xml"/><Relationship Id="rId6"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16"/>
            </p:custDataLst>
            <p:extLst>
              <p:ext uri="{D42A27DB-BD31-4B8C-83A1-F6EECF244321}">
                <p14:modId xmlns:p14="http://schemas.microsoft.com/office/powerpoint/2010/main" val="3405944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7" imgW="663" imgH="664" progId="TCLayout.ActiveDocument.1">
                  <p:embed/>
                </p:oleObj>
              </mc:Choice>
              <mc:Fallback>
                <p:oleObj name="think-cell 幻灯片" r:id="rId17"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796" y="1801368"/>
            <a:ext cx="11292840"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798" y="484632"/>
            <a:ext cx="11292840"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798" y="326296"/>
            <a:ext cx="587631"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3338" y="6303596"/>
            <a:ext cx="276298"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19" cstate="email">
            <a:extLst>
              <a:ext uri="{28A0092B-C50C-407E-A947-70E740481C1C}">
                <a14:useLocalDpi xmlns:a14="http://schemas.microsoft.com/office/drawing/2010/main"/>
              </a:ext>
            </a:extLst>
          </a:blip>
          <a:srcRect t="787" b="787"/>
          <a:stretch/>
        </p:blipFill>
        <p:spPr bwMode="gray">
          <a:xfrm>
            <a:off x="446798" y="6346662"/>
            <a:ext cx="914400" cy="371811"/>
          </a:xfrm>
          <a:prstGeom prst="rect">
            <a:avLst/>
          </a:prstGeom>
          <a:noFill/>
          <a:ln>
            <a:noFill/>
          </a:ln>
        </p:spPr>
      </p:pic>
      <p:pic>
        <p:nvPicPr>
          <p:cNvPr id="15" name="图片 14" descr="图片包含 游戏机, 物体, 钟表, 灯光&#10;&#10;描述已自动生成">
            <a:extLst>
              <a:ext uri="{FF2B5EF4-FFF2-40B4-BE49-F238E27FC236}">
                <a16:creationId xmlns:a16="http://schemas.microsoft.com/office/drawing/2014/main" id="{EDAACEB1-C57C-4623-A6C8-85ABE0B763D0}"/>
              </a:ext>
            </a:extLst>
          </p:cNvPr>
          <p:cNvPicPr>
            <a:picLocks noChangeAspect="1"/>
          </p:cNvPicPr>
          <p:nvPr userDrawn="1"/>
        </p:nvPicPr>
        <p:blipFill>
          <a:blip r:embed="rId20"/>
          <a:stretch>
            <a:fillRect/>
          </a:stretch>
        </p:blipFill>
        <p:spPr>
          <a:xfrm>
            <a:off x="1315810" y="6383076"/>
            <a:ext cx="606120" cy="390987"/>
          </a:xfrm>
          <a:prstGeom prst="rect">
            <a:avLst/>
          </a:prstGeom>
        </p:spPr>
      </p:pic>
    </p:spTree>
    <p:custDataLst>
      <p:tags r:id="rId15"/>
    </p:custDataLst>
    <p:extLst>
      <p:ext uri="{BB962C8B-B14F-4D97-AF65-F5344CB8AC3E}">
        <p14:creationId xmlns:p14="http://schemas.microsoft.com/office/powerpoint/2010/main" val="163367508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4" r:id="rId3"/>
    <p:sldLayoutId id="2147483663" r:id="rId4"/>
    <p:sldLayoutId id="2147483650" r:id="rId5"/>
    <p:sldLayoutId id="2147483666" r:id="rId6"/>
    <p:sldLayoutId id="2147483669" r:id="rId7"/>
    <p:sldLayoutId id="2147483670" r:id="rId8"/>
    <p:sldLayoutId id="2147483671" r:id="rId9"/>
    <p:sldLayoutId id="2147483672" r:id="rId10"/>
    <p:sldLayoutId id="2147483673" r:id="rId11"/>
    <p:sldLayoutId id="2147483667" r:id="rId12"/>
    <p:sldLayoutId id="2147483668" r:id="rId13"/>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BD21752-AC2B-4BDC-AE8D-04596DD3E5C9}"/>
              </a:ext>
            </a:extLst>
          </p:cNvPr>
          <p:cNvGraphicFramePr>
            <a:graphicFrameLocks noChangeAspect="1"/>
          </p:cNvGraphicFramePr>
          <p:nvPr userDrawn="1">
            <p:custDataLst>
              <p:tags r:id="rId50"/>
            </p:custDataLst>
            <p:extLst>
              <p:ext uri="{D42A27DB-BD31-4B8C-83A1-F6EECF244321}">
                <p14:modId xmlns:p14="http://schemas.microsoft.com/office/powerpoint/2010/main" val="2189991510"/>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51" imgW="530" imgH="531" progId="TCLayout.ActiveDocument.1">
                  <p:embed/>
                </p:oleObj>
              </mc:Choice>
              <mc:Fallback>
                <p:oleObj name="think-cell 幻灯片" r:id="rId51" imgW="530" imgH="531" progId="TCLayout.ActiveDocument.1">
                  <p:embed/>
                  <p:pic>
                    <p:nvPicPr>
                      <p:cNvPr id="9" name="对象 8" hidden="1">
                        <a:extLst>
                          <a:ext uri="{FF2B5EF4-FFF2-40B4-BE49-F238E27FC236}">
                            <a16:creationId xmlns:a16="http://schemas.microsoft.com/office/drawing/2014/main" id="{BBD21752-AC2B-4BDC-AE8D-04596DD3E5C9}"/>
                          </a:ext>
                        </a:extLst>
                      </p:cNvPr>
                      <p:cNvPicPr/>
                      <p:nvPr/>
                    </p:nvPicPr>
                    <p:blipFill>
                      <a:blip r:embed="rId52"/>
                      <a:stretch>
                        <a:fillRect/>
                      </a:stretch>
                    </p:blipFill>
                    <p:spPr>
                      <a:xfrm>
                        <a:off x="1587"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1596156" y="1432831"/>
            <a:ext cx="9830868" cy="1028700"/>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596156" y="2675617"/>
            <a:ext cx="983086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6" name="Номер слайда 21"/>
          <p:cNvSpPr>
            <a:spLocks noGrp="1"/>
          </p:cNvSpPr>
          <p:nvPr>
            <p:ph type="sldNum" sz="quarter" idx="4"/>
          </p:nvPr>
        </p:nvSpPr>
        <p:spPr>
          <a:xfrm>
            <a:off x="11383492" y="379715"/>
            <a:ext cx="513601" cy="227164"/>
          </a:xfrm>
          <a:prstGeom prst="rect">
            <a:avLst/>
          </a:prstGeom>
          <a:noFill/>
        </p:spPr>
        <p:txBody>
          <a:bodyPr vert="horz" lIns="0" tIns="0" rIns="0" bIns="0" rtlCol="0" anchor="ctr"/>
          <a:lstStyle>
            <a:lvl1pPr algn="ctr">
              <a:defRPr sz="803" b="0" i="0">
                <a:solidFill>
                  <a:schemeClr val="tx1"/>
                </a:solidFill>
                <a:latin typeface="Open Sans" charset="0"/>
                <a:ea typeface="Open Sans" charset="0"/>
                <a:cs typeface="Open Sans" charset="0"/>
              </a:defRPr>
            </a:lvl1pPr>
          </a:lstStyle>
          <a:p>
            <a:fld id="{D8D877B3-D348-4611-9BDB-C5374591D951}" type="slidenum">
              <a:rPr lang="en-US" smtClean="0"/>
              <a:pPr/>
              <a:t>‹#›</a:t>
            </a:fld>
            <a:endParaRPr lang="en-US" dirty="0"/>
          </a:p>
        </p:txBody>
      </p:sp>
      <p:sp>
        <p:nvSpPr>
          <p:cNvPr id="5" name="Oval 4"/>
          <p:cNvSpPr/>
          <p:nvPr userDrawn="1"/>
        </p:nvSpPr>
        <p:spPr>
          <a:xfrm>
            <a:off x="11455283" y="308240"/>
            <a:ext cx="370018" cy="370114"/>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4144212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 id="2147483721" r:id="rId46"/>
    <p:sldLayoutId id="2147483722" r:id="rId47"/>
    <p:sldLayoutId id="2147483723" r:id="rId48"/>
  </p:sldLayoutIdLst>
  <p:hf hdr="0" ftr="0" dt="0"/>
  <p:txStyles>
    <p:titleStyle>
      <a:lvl1pPr algn="l" defTabSz="914044" rtl="0" eaLnBrk="1" latinLnBrk="0" hangingPunct="1">
        <a:lnSpc>
          <a:spcPct val="75000"/>
        </a:lnSpc>
        <a:spcBef>
          <a:spcPct val="0"/>
        </a:spcBef>
        <a:buNone/>
        <a:defRPr sz="4399" kern="1200" spc="-151" baseline="0">
          <a:solidFill>
            <a:schemeClr val="tx1"/>
          </a:solidFill>
          <a:latin typeface="+mj-lt"/>
          <a:ea typeface="+mj-ea"/>
          <a:cs typeface="+mj-cs"/>
        </a:defRPr>
      </a:lvl1pPr>
    </p:titleStyle>
    <p:bodyStyle>
      <a:lvl1pPr marL="0" indent="0" algn="l" defTabSz="914044" rtl="0" eaLnBrk="1" latinLnBrk="0" hangingPunct="1">
        <a:lnSpc>
          <a:spcPct val="150000"/>
        </a:lnSpc>
        <a:spcBef>
          <a:spcPts val="1000"/>
        </a:spcBef>
        <a:buFont typeface="Arial" panose="020B0604020202020204" pitchFamily="34" charset="0"/>
        <a:buNone/>
        <a:defRPr sz="2799" kern="1200">
          <a:solidFill>
            <a:schemeClr val="tx1"/>
          </a:solidFill>
          <a:latin typeface="+mn-lt"/>
          <a:ea typeface="+mn-ea"/>
          <a:cs typeface="+mn-cs"/>
        </a:defRPr>
      </a:lvl1pPr>
      <a:lvl2pPr marL="0" indent="0" algn="l" defTabSz="914044" rtl="0" eaLnBrk="1" latinLnBrk="0" hangingPunct="1">
        <a:lnSpc>
          <a:spcPct val="150000"/>
        </a:lnSpc>
        <a:spcBef>
          <a:spcPts val="499"/>
        </a:spcBef>
        <a:buFont typeface="Arial" panose="020B0604020202020204" pitchFamily="34" charset="0"/>
        <a:buNone/>
        <a:defRPr sz="1799" kern="1200">
          <a:solidFill>
            <a:schemeClr val="tx1"/>
          </a:solidFill>
          <a:latin typeface="+mn-lt"/>
          <a:ea typeface="+mn-ea"/>
          <a:cs typeface="+mn-cs"/>
        </a:defRPr>
      </a:lvl2pPr>
      <a:lvl3pPr marL="0" indent="0" algn="l" defTabSz="914044"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044"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044"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3620"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6pPr>
      <a:lvl7pPr marL="2970643"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7pPr>
      <a:lvl8pPr marL="3427663"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8pPr>
      <a:lvl9pPr marL="3884684" indent="-228511" algn="l" defTabSz="914044" rtl="0" eaLnBrk="1" latinLnBrk="0" hangingPunct="1">
        <a:lnSpc>
          <a:spcPct val="90000"/>
        </a:lnSpc>
        <a:spcBef>
          <a:spcPts val="499"/>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044" rtl="0" eaLnBrk="1" latinLnBrk="0" hangingPunct="1">
        <a:defRPr sz="1799" kern="1200">
          <a:solidFill>
            <a:schemeClr val="tx1"/>
          </a:solidFill>
          <a:latin typeface="+mn-lt"/>
          <a:ea typeface="+mn-ea"/>
          <a:cs typeface="+mn-cs"/>
        </a:defRPr>
      </a:lvl1pPr>
      <a:lvl2pPr marL="457022" algn="l" defTabSz="914044" rtl="0" eaLnBrk="1" latinLnBrk="0" hangingPunct="1">
        <a:defRPr sz="1799" kern="1200">
          <a:solidFill>
            <a:schemeClr val="tx1"/>
          </a:solidFill>
          <a:latin typeface="+mn-lt"/>
          <a:ea typeface="+mn-ea"/>
          <a:cs typeface="+mn-cs"/>
        </a:defRPr>
      </a:lvl2pPr>
      <a:lvl3pPr marL="914044" algn="l" defTabSz="914044" rtl="0" eaLnBrk="1" latinLnBrk="0" hangingPunct="1">
        <a:defRPr sz="1799" kern="1200">
          <a:solidFill>
            <a:schemeClr val="tx1"/>
          </a:solidFill>
          <a:latin typeface="+mn-lt"/>
          <a:ea typeface="+mn-ea"/>
          <a:cs typeface="+mn-cs"/>
        </a:defRPr>
      </a:lvl3pPr>
      <a:lvl4pPr marL="1371067" algn="l" defTabSz="914044" rtl="0" eaLnBrk="1" latinLnBrk="0" hangingPunct="1">
        <a:defRPr sz="1799" kern="1200">
          <a:solidFill>
            <a:schemeClr val="tx1"/>
          </a:solidFill>
          <a:latin typeface="+mn-lt"/>
          <a:ea typeface="+mn-ea"/>
          <a:cs typeface="+mn-cs"/>
        </a:defRPr>
      </a:lvl4pPr>
      <a:lvl5pPr marL="1828087" algn="l" defTabSz="914044" rtl="0" eaLnBrk="1" latinLnBrk="0" hangingPunct="1">
        <a:defRPr sz="1799" kern="1200">
          <a:solidFill>
            <a:schemeClr val="tx1"/>
          </a:solidFill>
          <a:latin typeface="+mn-lt"/>
          <a:ea typeface="+mn-ea"/>
          <a:cs typeface="+mn-cs"/>
        </a:defRPr>
      </a:lvl5pPr>
      <a:lvl6pPr marL="2285108" algn="l" defTabSz="914044" rtl="0" eaLnBrk="1" latinLnBrk="0" hangingPunct="1">
        <a:defRPr sz="1799" kern="1200">
          <a:solidFill>
            <a:schemeClr val="tx1"/>
          </a:solidFill>
          <a:latin typeface="+mn-lt"/>
          <a:ea typeface="+mn-ea"/>
          <a:cs typeface="+mn-cs"/>
        </a:defRPr>
      </a:lvl6pPr>
      <a:lvl7pPr marL="2742130" algn="l" defTabSz="914044" rtl="0" eaLnBrk="1" latinLnBrk="0" hangingPunct="1">
        <a:defRPr sz="1799" kern="1200">
          <a:solidFill>
            <a:schemeClr val="tx1"/>
          </a:solidFill>
          <a:latin typeface="+mn-lt"/>
          <a:ea typeface="+mn-ea"/>
          <a:cs typeface="+mn-cs"/>
        </a:defRPr>
      </a:lvl7pPr>
      <a:lvl8pPr marL="3199152" algn="l" defTabSz="914044" rtl="0" eaLnBrk="1" latinLnBrk="0" hangingPunct="1">
        <a:defRPr sz="1799" kern="1200">
          <a:solidFill>
            <a:schemeClr val="tx1"/>
          </a:solidFill>
          <a:latin typeface="+mn-lt"/>
          <a:ea typeface="+mn-ea"/>
          <a:cs typeface="+mn-cs"/>
        </a:defRPr>
      </a:lvl8pPr>
      <a:lvl9pPr marL="3656174" algn="l" defTabSz="91404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对象 8" hidden="1">
            <a:extLst>
              <a:ext uri="{FF2B5EF4-FFF2-40B4-BE49-F238E27FC236}">
                <a16:creationId xmlns:a16="http://schemas.microsoft.com/office/drawing/2014/main" id="{BBD21752-AC2B-4BDC-AE8D-04596DD3E5C9}"/>
              </a:ext>
            </a:extLst>
          </p:cNvPr>
          <p:cNvGraphicFramePr>
            <a:graphicFrameLocks noChangeAspect="1"/>
          </p:cNvGraphicFramePr>
          <p:nvPr userDrawn="1">
            <p:custDataLst>
              <p:tags r:id="rId50"/>
            </p:custDataLst>
            <p:extLst>
              <p:ext uri="{D42A27DB-BD31-4B8C-83A1-F6EECF244321}">
                <p14:modId xmlns:p14="http://schemas.microsoft.com/office/powerpoint/2010/main" val="2532952271"/>
              </p:ext>
            </p:extLst>
          </p:nvPr>
        </p:nvGraphicFramePr>
        <p:xfrm>
          <a:off x="1587" y="1588"/>
          <a:ext cx="1588" cy="1588"/>
        </p:xfrm>
        <a:graphic>
          <a:graphicData uri="http://schemas.openxmlformats.org/presentationml/2006/ole">
            <mc:AlternateContent xmlns:mc="http://schemas.openxmlformats.org/markup-compatibility/2006">
              <mc:Choice xmlns:v="urn:schemas-microsoft-com:vml" Requires="v">
                <p:oleObj name="think-cell 幻灯片" r:id="rId51" imgW="530" imgH="531" progId="TCLayout.ActiveDocument.1">
                  <p:embed/>
                </p:oleObj>
              </mc:Choice>
              <mc:Fallback>
                <p:oleObj name="think-cell 幻灯片" r:id="rId51" imgW="530" imgH="531" progId="TCLayout.ActiveDocument.1">
                  <p:embed/>
                  <p:pic>
                    <p:nvPicPr>
                      <p:cNvPr id="9" name="对象 8" hidden="1">
                        <a:extLst>
                          <a:ext uri="{FF2B5EF4-FFF2-40B4-BE49-F238E27FC236}">
                            <a16:creationId xmlns:a16="http://schemas.microsoft.com/office/drawing/2014/main" id="{BBD21752-AC2B-4BDC-AE8D-04596DD3E5C9}"/>
                          </a:ext>
                        </a:extLst>
                      </p:cNvPr>
                      <p:cNvPicPr/>
                      <p:nvPr/>
                    </p:nvPicPr>
                    <p:blipFill>
                      <a:blip r:embed="rId52"/>
                      <a:stretch>
                        <a:fillRect/>
                      </a:stretch>
                    </p:blipFill>
                    <p:spPr>
                      <a:xfrm>
                        <a:off x="1587" y="1588"/>
                        <a:ext cx="1588" cy="1588"/>
                      </a:xfrm>
                      <a:prstGeom prst="rect">
                        <a:avLst/>
                      </a:prstGeom>
                    </p:spPr>
                  </p:pic>
                </p:oleObj>
              </mc:Fallback>
            </mc:AlternateContent>
          </a:graphicData>
        </a:graphic>
      </p:graphicFrame>
      <p:sp>
        <p:nvSpPr>
          <p:cNvPr id="2" name="Заголовок 1"/>
          <p:cNvSpPr>
            <a:spLocks noGrp="1"/>
          </p:cNvSpPr>
          <p:nvPr>
            <p:ph type="title"/>
          </p:nvPr>
        </p:nvSpPr>
        <p:spPr>
          <a:xfrm>
            <a:off x="1596157" y="1432831"/>
            <a:ext cx="9830868" cy="1028700"/>
          </a:xfrm>
          <a:prstGeom prst="rect">
            <a:avLst/>
          </a:prstGeom>
          <a:effectLst/>
        </p:spPr>
        <p:txBody>
          <a:bodyPr vert="horz" lIns="0" tIns="192024" rIns="0" bIns="0" rtlCol="0" anchor="t" anchorCtr="0">
            <a:noAutofit/>
          </a:bodyPr>
          <a:lstStyle/>
          <a:p>
            <a:r>
              <a:rPr lang="en-US" dirty="0"/>
              <a:t>Your title here</a:t>
            </a:r>
          </a:p>
        </p:txBody>
      </p:sp>
      <p:sp>
        <p:nvSpPr>
          <p:cNvPr id="3" name="Текст 2"/>
          <p:cNvSpPr>
            <a:spLocks noGrp="1"/>
          </p:cNvSpPr>
          <p:nvPr>
            <p:ph type="body" idx="1"/>
          </p:nvPr>
        </p:nvSpPr>
        <p:spPr>
          <a:xfrm>
            <a:off x="1596157" y="2675617"/>
            <a:ext cx="9830868"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6" name="Номер слайда 21"/>
          <p:cNvSpPr>
            <a:spLocks noGrp="1"/>
          </p:cNvSpPr>
          <p:nvPr>
            <p:ph type="sldNum" sz="quarter" idx="4"/>
          </p:nvPr>
        </p:nvSpPr>
        <p:spPr>
          <a:xfrm>
            <a:off x="11383493" y="379715"/>
            <a:ext cx="513601" cy="227164"/>
          </a:xfrm>
          <a:prstGeom prst="rect">
            <a:avLst/>
          </a:prstGeom>
          <a:noFill/>
        </p:spPr>
        <p:txBody>
          <a:bodyPr vert="horz" lIns="0" tIns="0" rIns="0" bIns="0" rtlCol="0" anchor="ctr"/>
          <a:lstStyle>
            <a:lvl1pPr algn="ctr">
              <a:defRPr sz="803" b="0" i="0">
                <a:solidFill>
                  <a:schemeClr val="tx1"/>
                </a:solidFill>
                <a:latin typeface="Open Sans" charset="0"/>
                <a:ea typeface="Open Sans" charset="0"/>
                <a:cs typeface="Open Sans" charset="0"/>
              </a:defRPr>
            </a:lvl1pPr>
          </a:lstStyle>
          <a:p>
            <a:fld id="{D8D877B3-D348-4611-9BDB-C5374591D951}" type="slidenum">
              <a:rPr lang="en-US" smtClean="0"/>
              <a:pPr/>
              <a:t>‹#›</a:t>
            </a:fld>
            <a:endParaRPr lang="en-US" dirty="0"/>
          </a:p>
        </p:txBody>
      </p:sp>
      <p:sp>
        <p:nvSpPr>
          <p:cNvPr id="5" name="Oval 4"/>
          <p:cNvSpPr/>
          <p:nvPr userDrawn="1"/>
        </p:nvSpPr>
        <p:spPr>
          <a:xfrm>
            <a:off x="11455283" y="308240"/>
            <a:ext cx="370018" cy="370114"/>
          </a:xfrm>
          <a:prstGeom prst="ellipse">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8"/>
          </a:p>
        </p:txBody>
      </p:sp>
    </p:spTree>
    <p:extLst>
      <p:ext uri="{BB962C8B-B14F-4D97-AF65-F5344CB8AC3E}">
        <p14:creationId xmlns:p14="http://schemas.microsoft.com/office/powerpoint/2010/main" val="38147489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Lst>
  <p:hf hdr="0" ftr="0" dt="0"/>
  <p:txStyles>
    <p:titleStyle>
      <a:lvl1pPr algn="l" defTabSz="913770" rtl="0" eaLnBrk="1" latinLnBrk="0" hangingPunct="1">
        <a:lnSpc>
          <a:spcPct val="75000"/>
        </a:lnSpc>
        <a:spcBef>
          <a:spcPct val="0"/>
        </a:spcBef>
        <a:buNone/>
        <a:defRPr sz="4398" kern="1200" spc="-151" baseline="0">
          <a:solidFill>
            <a:schemeClr val="tx1"/>
          </a:solidFill>
          <a:latin typeface="+mj-lt"/>
          <a:ea typeface="+mj-ea"/>
          <a:cs typeface="+mj-cs"/>
        </a:defRPr>
      </a:lvl1pPr>
    </p:titleStyle>
    <p:bodyStyle>
      <a:lvl1pPr marL="0" indent="0" algn="l" defTabSz="913770" rtl="0" eaLnBrk="1" latinLnBrk="0" hangingPunct="1">
        <a:lnSpc>
          <a:spcPct val="150000"/>
        </a:lnSpc>
        <a:spcBef>
          <a:spcPts val="1000"/>
        </a:spcBef>
        <a:buFont typeface="Arial" panose="020B0604020202020204" pitchFamily="34" charset="0"/>
        <a:buNone/>
        <a:defRPr sz="2798" kern="1200">
          <a:solidFill>
            <a:schemeClr val="tx1"/>
          </a:solidFill>
          <a:latin typeface="+mn-lt"/>
          <a:ea typeface="+mn-ea"/>
          <a:cs typeface="+mn-cs"/>
        </a:defRPr>
      </a:lvl1pPr>
      <a:lvl2pPr marL="0" indent="0" algn="l" defTabSz="913770" rtl="0" eaLnBrk="1" latinLnBrk="0" hangingPunct="1">
        <a:lnSpc>
          <a:spcPct val="150000"/>
        </a:lnSpc>
        <a:spcBef>
          <a:spcPts val="499"/>
        </a:spcBef>
        <a:buFont typeface="Arial" panose="020B0604020202020204" pitchFamily="34" charset="0"/>
        <a:buNone/>
        <a:defRPr sz="1798" kern="1200">
          <a:solidFill>
            <a:schemeClr val="tx1"/>
          </a:solidFill>
          <a:latin typeface="+mn-lt"/>
          <a:ea typeface="+mn-ea"/>
          <a:cs typeface="+mn-cs"/>
        </a:defRPr>
      </a:lvl2pPr>
      <a:lvl3pPr marL="0" indent="0" algn="l" defTabSz="913770" rtl="0" eaLnBrk="1" latinLnBrk="0" hangingPunct="1">
        <a:lnSpc>
          <a:spcPct val="15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3770" rtl="0" eaLnBrk="1" latinLnBrk="0" hangingPunct="1">
        <a:lnSpc>
          <a:spcPct val="15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3770" rtl="0" eaLnBrk="1" latinLnBrk="0" hangingPunct="1">
        <a:lnSpc>
          <a:spcPct val="15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2866"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6pPr>
      <a:lvl7pPr marL="2969752"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7pPr>
      <a:lvl8pPr marL="3426635"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8pPr>
      <a:lvl9pPr marL="3883519" indent="-228442" algn="l" defTabSz="913770" rtl="0" eaLnBrk="1" latinLnBrk="0" hangingPunct="1">
        <a:lnSpc>
          <a:spcPct val="90000"/>
        </a:lnSpc>
        <a:spcBef>
          <a:spcPts val="499"/>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770" rtl="0" eaLnBrk="1" latinLnBrk="0" hangingPunct="1">
        <a:defRPr sz="1798" kern="1200">
          <a:solidFill>
            <a:schemeClr val="tx1"/>
          </a:solidFill>
          <a:latin typeface="+mn-lt"/>
          <a:ea typeface="+mn-ea"/>
          <a:cs typeface="+mn-cs"/>
        </a:defRPr>
      </a:lvl1pPr>
      <a:lvl2pPr marL="456885" algn="l" defTabSz="913770" rtl="0" eaLnBrk="1" latinLnBrk="0" hangingPunct="1">
        <a:defRPr sz="1798" kern="1200">
          <a:solidFill>
            <a:schemeClr val="tx1"/>
          </a:solidFill>
          <a:latin typeface="+mn-lt"/>
          <a:ea typeface="+mn-ea"/>
          <a:cs typeface="+mn-cs"/>
        </a:defRPr>
      </a:lvl2pPr>
      <a:lvl3pPr marL="913770" algn="l" defTabSz="913770" rtl="0" eaLnBrk="1" latinLnBrk="0" hangingPunct="1">
        <a:defRPr sz="1798" kern="1200">
          <a:solidFill>
            <a:schemeClr val="tx1"/>
          </a:solidFill>
          <a:latin typeface="+mn-lt"/>
          <a:ea typeface="+mn-ea"/>
          <a:cs typeface="+mn-cs"/>
        </a:defRPr>
      </a:lvl3pPr>
      <a:lvl4pPr marL="1370656" algn="l" defTabSz="913770" rtl="0" eaLnBrk="1" latinLnBrk="0" hangingPunct="1">
        <a:defRPr sz="1798" kern="1200">
          <a:solidFill>
            <a:schemeClr val="tx1"/>
          </a:solidFill>
          <a:latin typeface="+mn-lt"/>
          <a:ea typeface="+mn-ea"/>
          <a:cs typeface="+mn-cs"/>
        </a:defRPr>
      </a:lvl4pPr>
      <a:lvl5pPr marL="1827539" algn="l" defTabSz="913770" rtl="0" eaLnBrk="1" latinLnBrk="0" hangingPunct="1">
        <a:defRPr sz="1798" kern="1200">
          <a:solidFill>
            <a:schemeClr val="tx1"/>
          </a:solidFill>
          <a:latin typeface="+mn-lt"/>
          <a:ea typeface="+mn-ea"/>
          <a:cs typeface="+mn-cs"/>
        </a:defRPr>
      </a:lvl5pPr>
      <a:lvl6pPr marL="2284422" algn="l" defTabSz="913770" rtl="0" eaLnBrk="1" latinLnBrk="0" hangingPunct="1">
        <a:defRPr sz="1798" kern="1200">
          <a:solidFill>
            <a:schemeClr val="tx1"/>
          </a:solidFill>
          <a:latin typeface="+mn-lt"/>
          <a:ea typeface="+mn-ea"/>
          <a:cs typeface="+mn-cs"/>
        </a:defRPr>
      </a:lvl6pPr>
      <a:lvl7pPr marL="2741307" algn="l" defTabSz="913770" rtl="0" eaLnBrk="1" latinLnBrk="0" hangingPunct="1">
        <a:defRPr sz="1798" kern="1200">
          <a:solidFill>
            <a:schemeClr val="tx1"/>
          </a:solidFill>
          <a:latin typeface="+mn-lt"/>
          <a:ea typeface="+mn-ea"/>
          <a:cs typeface="+mn-cs"/>
        </a:defRPr>
      </a:lvl7pPr>
      <a:lvl8pPr marL="3198192" algn="l" defTabSz="913770" rtl="0" eaLnBrk="1" latinLnBrk="0" hangingPunct="1">
        <a:defRPr sz="1798" kern="1200">
          <a:solidFill>
            <a:schemeClr val="tx1"/>
          </a:solidFill>
          <a:latin typeface="+mn-lt"/>
          <a:ea typeface="+mn-ea"/>
          <a:cs typeface="+mn-cs"/>
        </a:defRPr>
      </a:lvl8pPr>
      <a:lvl9pPr marL="3655077" algn="l" defTabSz="913770"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3" Type="http://schemas.openxmlformats.org/officeDocument/2006/relationships/tags" Target="../tags/tag77.xml"/><Relationship Id="rId21" Type="http://schemas.openxmlformats.org/officeDocument/2006/relationships/chart" Target="../charts/chart2.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notesSlide" Target="../notesSlides/notesSlide3.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tags" Target="../tags/tag89.xml"/><Relationship Id="rId10" Type="http://schemas.openxmlformats.org/officeDocument/2006/relationships/tags" Target="../tags/tag84.xml"/><Relationship Id="rId19" Type="http://schemas.openxmlformats.org/officeDocument/2006/relationships/slideLayout" Target="../slideLayouts/slideLayout3.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s>
</file>

<file path=ppt/slides/_rels/slide6.xml.rels><?xml version="1.0" encoding="UTF-8" standalone="yes"?>
<Relationships xmlns="http://schemas.openxmlformats.org/package/2006/relationships"><Relationship Id="rId3" Type="http://schemas.openxmlformats.org/officeDocument/2006/relationships/hyperlink" Target="https://www.who.int/news/item/22-04-2022-who-recommends-highly-successful-covid-19-therapy-and-calls-for-wide-geographical-distribution-and-transparency-from-originator" TargetMode="External"/><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9214014/"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doi.org/10.1093%2Fcid%2Fciac4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70254" y="1517057"/>
            <a:ext cx="7162817" cy="1901952"/>
          </a:xfrm>
        </p:spPr>
        <p:txBody>
          <a:bodyPr anchor="ctr"/>
          <a:lstStyle/>
          <a:p>
            <a:pPr algn="ctr">
              <a:lnSpc>
                <a:spcPct val="150000"/>
              </a:lnSpc>
            </a:pPr>
            <a:r>
              <a:rPr lang="zh-CN" altLang="en-US" b="1" dirty="0">
                <a:latin typeface="微软雅黑" panose="020B0503020204020204" pitchFamily="34" charset="-122"/>
                <a:ea typeface="微软雅黑" panose="020B0503020204020204" pitchFamily="34" charset="-122"/>
              </a:rPr>
              <a:t>奈玛特韦片</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利托那韦片组合包装</a:t>
            </a:r>
            <a:r>
              <a:rPr lang="en-US" altLang="zh-CN" b="1" dirty="0">
                <a:latin typeface="微软雅黑" panose="020B0503020204020204" pitchFamily="34" charset="-122"/>
                <a:ea typeface="微软雅黑" panose="020B0503020204020204" pitchFamily="34" charset="-122"/>
              </a:rPr>
              <a:t>(</a:t>
            </a:r>
            <a:r>
              <a:rPr lang="en-US" altLang="zh-CN" b="1" dirty="0" err="1">
                <a:latin typeface="微软雅黑" panose="020B0503020204020204" pitchFamily="34" charset="-122"/>
                <a:ea typeface="微软雅黑" panose="020B0503020204020204" pitchFamily="34" charset="-122"/>
              </a:rPr>
              <a:t>Paxlovid</a:t>
            </a:r>
            <a:r>
              <a:rPr lang="en-US" altLang="zh-CN" b="1" dirty="0">
                <a:latin typeface="微软雅黑" panose="020B0503020204020204" pitchFamily="34" charset="-122"/>
                <a:ea typeface="微软雅黑" panose="020B0503020204020204" pitchFamily="34" charset="-122"/>
              </a:rPr>
              <a:t>™)</a:t>
            </a:r>
            <a:br>
              <a:rPr lang="zh-CN" altLang="en-US" sz="3600" dirty="0">
                <a:latin typeface="微软雅黑" panose="020B0503020204020204" pitchFamily="34" charset="-122"/>
                <a:ea typeface="微软雅黑" panose="020B0503020204020204" pitchFamily="34" charset="-122"/>
              </a:rPr>
            </a:br>
            <a:r>
              <a:rPr lang="en-US" altLang="zh-CN" dirty="0">
                <a:latin typeface="微软雅黑" panose="020B0503020204020204" pitchFamily="34" charset="-122"/>
                <a:ea typeface="微软雅黑" panose="020B0503020204020204" pitchFamily="34" charset="-122"/>
              </a:rPr>
              <a:t>2022</a:t>
            </a:r>
            <a:r>
              <a:rPr lang="zh-CN" altLang="en-US" dirty="0">
                <a:latin typeface="微软雅黑" panose="020B0503020204020204" pitchFamily="34" charset="-122"/>
                <a:ea typeface="微软雅黑" panose="020B0503020204020204" pitchFamily="34" charset="-122"/>
              </a:rPr>
              <a:t>国家医保药品目录调整</a:t>
            </a:r>
            <a:br>
              <a:rPr lang="en-US" altLang="zh-CN" dirty="0">
                <a:latin typeface="微软雅黑" panose="020B0503020204020204" pitchFamily="34" charset="-122"/>
                <a:ea typeface="微软雅黑" panose="020B0503020204020204" pitchFamily="34" charset="-122"/>
              </a:rPr>
            </a:br>
            <a:r>
              <a:rPr lang="zh-CN" altLang="en-US" dirty="0">
                <a:latin typeface="微软雅黑" panose="020B0503020204020204" pitchFamily="34" charset="-122"/>
                <a:ea typeface="微软雅黑" panose="020B0503020204020204" pitchFamily="34" charset="-122"/>
              </a:rPr>
              <a:t>申报资料</a:t>
            </a:r>
            <a:endParaRPr lang="en-US" dirty="0">
              <a:latin typeface="微软雅黑" panose="020B0503020204020204" pitchFamily="34" charset="-122"/>
              <a:ea typeface="微软雅黑" panose="020B0503020204020204" pitchFamily="34" charset="-122"/>
            </a:endParaRPr>
          </a:p>
        </p:txBody>
      </p:sp>
      <p:sp>
        <p:nvSpPr>
          <p:cNvPr id="9" name="Text Placeholder 8"/>
          <p:cNvSpPr>
            <a:spLocks noGrp="1"/>
          </p:cNvSpPr>
          <p:nvPr>
            <p:ph type="body" sz="quarter" idx="10"/>
          </p:nvPr>
        </p:nvSpPr>
        <p:spPr>
          <a:xfrm>
            <a:off x="1112199" y="4291801"/>
            <a:ext cx="4233672" cy="1054070"/>
          </a:xfrm>
        </p:spPr>
        <p:txBody>
          <a:bodyPr anchor="ctr"/>
          <a:lstStyle/>
          <a:p>
            <a:r>
              <a:rPr lang="zh-CN" altLang="en-US" sz="2000" dirty="0">
                <a:latin typeface="微软雅黑" panose="020B0503020204020204" pitchFamily="34" charset="-122"/>
                <a:ea typeface="微软雅黑" panose="020B0503020204020204" pitchFamily="34" charset="-122"/>
              </a:rPr>
              <a:t>申报企业：辉瑞投资有限公司</a:t>
            </a:r>
            <a:endParaRPr lang="en-US" sz="16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9D96B1ED-9A45-4CC8-980A-BB746E93223B}"/>
              </a:ext>
            </a:extLst>
          </p:cNvPr>
          <p:cNvSpPr/>
          <p:nvPr/>
        </p:nvSpPr>
        <p:spPr bwMode="gray">
          <a:xfrm>
            <a:off x="-1" y="0"/>
            <a:ext cx="1511559" cy="419878"/>
          </a:xfrm>
          <a:prstGeom prst="rect">
            <a:avLst/>
          </a:prstGeom>
          <a:solidFill>
            <a:schemeClr val="bg2"/>
          </a:solidFill>
          <a:ln w="28575" cap="flat" cmpd="sng" algn="ctr">
            <a:noFill/>
            <a:prstDash val="solid"/>
            <a:miter lim="800000"/>
            <a:headEnd type="none" w="med" len="med"/>
            <a:tailEnd type="none" w="med" len="med"/>
          </a:ln>
          <a:effectLst/>
        </p:spPr>
        <p:txBody>
          <a:bodyPr vert="horz" wrap="square" lIns="72000" tIns="45715" rIns="3600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en-US" altLang="zh-CN" sz="1200" dirty="0">
                <a:latin typeface="微软雅黑" panose="020B0503020204020204" pitchFamily="34" charset="-122"/>
                <a:ea typeface="微软雅黑" panose="020B0503020204020204" pitchFamily="34" charset="-122"/>
              </a:rPr>
              <a:t>PPT-2 (</a:t>
            </a:r>
            <a:r>
              <a:rPr lang="zh-CN" altLang="en-US" sz="1200" dirty="0">
                <a:latin typeface="微软雅黑" panose="020B0503020204020204" pitchFamily="34" charset="-122"/>
                <a:ea typeface="微软雅黑" panose="020B0503020204020204" pitchFamily="34" charset="-122"/>
              </a:rPr>
              <a:t>不含经济性</a:t>
            </a:r>
            <a:r>
              <a:rPr lang="en-US" altLang="zh-CN"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18680051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61BBAB6D-3331-4E8F-8A24-45B62E2C6A9C}"/>
              </a:ext>
            </a:extLst>
          </p:cNvPr>
          <p:cNvSpPr>
            <a:spLocks noGrp="1"/>
          </p:cNvSpPr>
          <p:nvPr>
            <p:ph type="title"/>
          </p:nvPr>
        </p:nvSpPr>
        <p:spPr/>
        <p:txBody>
          <a:bodyPr/>
          <a:lstStyle/>
          <a:p>
            <a:r>
              <a:rPr lang="zh-CN" altLang="en-US" sz="2800" dirty="0">
                <a:latin typeface="微软雅黑" panose="020B0503020204020204" pitchFamily="34" charset="-122"/>
                <a:ea typeface="微软雅黑" panose="020B0503020204020204" pitchFamily="34" charset="-122"/>
              </a:rPr>
              <a:t>目录</a:t>
            </a:r>
          </a:p>
        </p:txBody>
      </p:sp>
      <p:graphicFrame>
        <p:nvGraphicFramePr>
          <p:cNvPr id="7" name="表格 7">
            <a:extLst>
              <a:ext uri="{FF2B5EF4-FFF2-40B4-BE49-F238E27FC236}">
                <a16:creationId xmlns:a16="http://schemas.microsoft.com/office/drawing/2014/main" id="{8046D959-21EC-4BED-AB83-E72D8EF882E9}"/>
              </a:ext>
            </a:extLst>
          </p:cNvPr>
          <p:cNvGraphicFramePr>
            <a:graphicFrameLocks noGrp="1"/>
          </p:cNvGraphicFramePr>
          <p:nvPr>
            <p:extLst>
              <p:ext uri="{D42A27DB-BD31-4B8C-83A1-F6EECF244321}">
                <p14:modId xmlns:p14="http://schemas.microsoft.com/office/powerpoint/2010/main" val="608791780"/>
              </p:ext>
            </p:extLst>
          </p:nvPr>
        </p:nvGraphicFramePr>
        <p:xfrm>
          <a:off x="194232" y="1363949"/>
          <a:ext cx="11870247" cy="4566530"/>
        </p:xfrm>
        <a:graphic>
          <a:graphicData uri="http://schemas.openxmlformats.org/drawingml/2006/table">
            <a:tbl>
              <a:tblPr firstRow="1" bandRow="1">
                <a:tableStyleId>{2D5ABB26-0587-4C30-8999-92F81FD0307C}</a:tableStyleId>
              </a:tblPr>
              <a:tblGrid>
                <a:gridCol w="766821">
                  <a:extLst>
                    <a:ext uri="{9D8B030D-6E8A-4147-A177-3AD203B41FA5}">
                      <a16:colId xmlns:a16="http://schemas.microsoft.com/office/drawing/2014/main" val="3896338189"/>
                    </a:ext>
                  </a:extLst>
                </a:gridCol>
                <a:gridCol w="1343608">
                  <a:extLst>
                    <a:ext uri="{9D8B030D-6E8A-4147-A177-3AD203B41FA5}">
                      <a16:colId xmlns:a16="http://schemas.microsoft.com/office/drawing/2014/main" val="1270459557"/>
                    </a:ext>
                  </a:extLst>
                </a:gridCol>
                <a:gridCol w="9759818">
                  <a:extLst>
                    <a:ext uri="{9D8B030D-6E8A-4147-A177-3AD203B41FA5}">
                      <a16:colId xmlns:a16="http://schemas.microsoft.com/office/drawing/2014/main" val="3592717630"/>
                    </a:ext>
                  </a:extLst>
                </a:gridCol>
              </a:tblGrid>
              <a:tr h="514600">
                <a:tc>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药品基本信息 </a:t>
                      </a:r>
                    </a:p>
                  </a:txBody>
                  <a:tcPr marL="36000" marR="36000" anchor="ctr">
                    <a:cell3D prstMaterial="dkEdge">
                      <a:bevel prst="cross"/>
                      <a:lightRig rig="flood" dir="t"/>
                    </a:cell3D>
                    <a:solidFill>
                      <a:schemeClr val="accent2">
                        <a:lumMod val="20000"/>
                        <a:lumOff val="80000"/>
                      </a:schemeClr>
                    </a:solidFill>
                  </a:tcPr>
                </a:tc>
                <a:tc gridSpan="2">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奈玛特韦片</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利托那韦片 </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下称</a:t>
                      </a:r>
                      <a:r>
                        <a:rPr lang="en-US" altLang="zh-CN" sz="1300" b="0" dirty="0" err="1">
                          <a:solidFill>
                            <a:schemeClr val="tx1"/>
                          </a:solidFill>
                          <a:latin typeface="微软雅黑" panose="020B0503020204020204" pitchFamily="34" charset="-122"/>
                          <a:ea typeface="微软雅黑" panose="020B0503020204020204" pitchFamily="34" charset="-122"/>
                        </a:rPr>
                        <a:t>Paxlovid</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 </a:t>
                      </a:r>
                      <a:r>
                        <a:rPr lang="zh-CN" altLang="zh-CN" sz="1300" b="0" dirty="0">
                          <a:solidFill>
                            <a:schemeClr val="tx1"/>
                          </a:solidFill>
                          <a:latin typeface="微软雅黑" panose="020B0503020204020204" pitchFamily="34" charset="-122"/>
                          <a:ea typeface="微软雅黑" panose="020B0503020204020204" pitchFamily="34" charset="-122"/>
                        </a:rPr>
                        <a:t>用于</a:t>
                      </a:r>
                      <a:r>
                        <a:rPr lang="zh-CN" altLang="zh-CN" sz="1300" b="1" dirty="0">
                          <a:solidFill>
                            <a:schemeClr val="tx1"/>
                          </a:solidFill>
                          <a:latin typeface="微软雅黑" panose="020B0503020204020204" pitchFamily="34" charset="-122"/>
                          <a:ea typeface="微软雅黑" panose="020B0503020204020204" pitchFamily="34" charset="-122"/>
                        </a:rPr>
                        <a:t>治疗成人伴有进展为重症高风险因素的轻至中度新型冠状病毒肺炎（</a:t>
                      </a:r>
                      <a:r>
                        <a:rPr lang="zh-CN" altLang="en-US" sz="1300" b="1" dirty="0">
                          <a:solidFill>
                            <a:schemeClr val="tx1"/>
                          </a:solidFill>
                          <a:latin typeface="微软雅黑" panose="020B0503020204020204" pitchFamily="34" charset="-122"/>
                          <a:ea typeface="微软雅黑" panose="020B0503020204020204" pitchFamily="34" charset="-122"/>
                        </a:rPr>
                        <a:t>简称“新冠”</a:t>
                      </a:r>
                      <a:r>
                        <a:rPr lang="zh-CN" altLang="zh-CN" sz="1300" b="1" dirty="0">
                          <a:solidFill>
                            <a:schemeClr val="tx1"/>
                          </a:solidFill>
                          <a:latin typeface="微软雅黑" panose="020B0503020204020204" pitchFamily="34" charset="-122"/>
                          <a:ea typeface="微软雅黑" panose="020B0503020204020204" pitchFamily="34" charset="-122"/>
                        </a:rPr>
                        <a:t>）患者</a:t>
                      </a:r>
                      <a:r>
                        <a:rPr lang="zh-CN" altLang="en-US" sz="1300" b="0" dirty="0">
                          <a:solidFill>
                            <a:schemeClr val="tx1"/>
                          </a:solidFill>
                          <a:latin typeface="微软雅黑" panose="020B0503020204020204" pitchFamily="34" charset="-122"/>
                          <a:ea typeface="微软雅黑" panose="020B0503020204020204" pitchFamily="34" charset="-122"/>
                        </a:rPr>
                        <a:t>。</a:t>
                      </a:r>
                      <a:endParaRPr lang="en-US" altLang="zh-CN" sz="1300" b="0" dirty="0">
                        <a:solidFill>
                          <a:schemeClr val="tx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hMerge="1">
                  <a:txBody>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zh-CN" altLang="en-US" sz="1300" b="0" dirty="0">
                          <a:solidFill>
                            <a:schemeClr val="tx1"/>
                          </a:solidFill>
                          <a:latin typeface="微软雅黑" panose="020B0503020204020204" pitchFamily="34" charset="-122"/>
                          <a:ea typeface="微软雅黑" panose="020B0503020204020204" pitchFamily="34" charset="-122"/>
                        </a:rPr>
                        <a:t>奈玛特韦片</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利托那韦片 </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下称</a:t>
                      </a:r>
                      <a:r>
                        <a:rPr lang="en-US" altLang="zh-CN" sz="1300" b="0" dirty="0" err="1">
                          <a:solidFill>
                            <a:schemeClr val="tx1"/>
                          </a:solidFill>
                          <a:latin typeface="微软雅黑" panose="020B0503020204020204" pitchFamily="34" charset="-122"/>
                          <a:ea typeface="微软雅黑" panose="020B0503020204020204" pitchFamily="34" charset="-122"/>
                        </a:rPr>
                        <a:t>Paxlovid</a:t>
                      </a:r>
                      <a:r>
                        <a:rPr lang="en-US" altLang="zh-CN" sz="1300" b="0" dirty="0">
                          <a:solidFill>
                            <a:schemeClr val="tx1"/>
                          </a:solidFill>
                          <a:latin typeface="微软雅黑" panose="020B0503020204020204" pitchFamily="34" charset="-122"/>
                          <a:ea typeface="微软雅黑" panose="020B0503020204020204" pitchFamily="34" charset="-122"/>
                        </a:rPr>
                        <a:t>)</a:t>
                      </a:r>
                      <a:r>
                        <a:rPr lang="zh-CN" altLang="en-US" sz="1300" b="0" dirty="0">
                          <a:solidFill>
                            <a:schemeClr val="tx1"/>
                          </a:solidFill>
                          <a:latin typeface="微软雅黑" panose="020B0503020204020204" pitchFamily="34" charset="-122"/>
                          <a:ea typeface="微软雅黑" panose="020B0503020204020204" pitchFamily="34" charset="-122"/>
                        </a:rPr>
                        <a:t> </a:t>
                      </a:r>
                      <a:r>
                        <a:rPr lang="zh-CN" altLang="zh-CN" sz="1300" b="0" dirty="0">
                          <a:solidFill>
                            <a:schemeClr val="tx1"/>
                          </a:solidFill>
                          <a:latin typeface="微软雅黑" panose="020B0503020204020204" pitchFamily="34" charset="-122"/>
                          <a:ea typeface="微软雅黑" panose="020B0503020204020204" pitchFamily="34" charset="-122"/>
                        </a:rPr>
                        <a:t>用于</a:t>
                      </a:r>
                      <a:r>
                        <a:rPr lang="zh-CN" altLang="zh-CN" sz="1300" b="1" dirty="0">
                          <a:solidFill>
                            <a:schemeClr val="tx1"/>
                          </a:solidFill>
                          <a:latin typeface="微软雅黑" panose="020B0503020204020204" pitchFamily="34" charset="-122"/>
                          <a:ea typeface="微软雅黑" panose="020B0503020204020204" pitchFamily="34" charset="-122"/>
                        </a:rPr>
                        <a:t>治疗成人伴有进展为重症高风险因素的轻至中度新型冠状病毒肺炎（</a:t>
                      </a:r>
                      <a:r>
                        <a:rPr lang="zh-CN" altLang="en-US" sz="1300" b="1" dirty="0">
                          <a:solidFill>
                            <a:schemeClr val="tx1"/>
                          </a:solidFill>
                          <a:latin typeface="微软雅黑" panose="020B0503020204020204" pitchFamily="34" charset="-122"/>
                          <a:ea typeface="微软雅黑" panose="020B0503020204020204" pitchFamily="34" charset="-122"/>
                        </a:rPr>
                        <a:t>简称“新冠”</a:t>
                      </a:r>
                      <a:r>
                        <a:rPr lang="zh-CN" altLang="zh-CN" sz="1300" b="1" dirty="0">
                          <a:solidFill>
                            <a:schemeClr val="tx1"/>
                          </a:solidFill>
                          <a:latin typeface="微软雅黑" panose="020B0503020204020204" pitchFamily="34" charset="-122"/>
                          <a:ea typeface="微软雅黑" panose="020B0503020204020204" pitchFamily="34" charset="-122"/>
                        </a:rPr>
                        <a:t>）患者</a:t>
                      </a:r>
                      <a:r>
                        <a:rPr lang="zh-CN" altLang="en-US" sz="1300" b="0" dirty="0">
                          <a:solidFill>
                            <a:schemeClr val="tx1"/>
                          </a:solidFill>
                          <a:latin typeface="微软雅黑" panose="020B0503020204020204" pitchFamily="34" charset="-122"/>
                          <a:ea typeface="微软雅黑" panose="020B0503020204020204" pitchFamily="34" charset="-122"/>
                        </a:rPr>
                        <a:t>。</a:t>
                      </a:r>
                      <a:endParaRPr lang="en-US" altLang="zh-CN" sz="1300" b="0"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oolSlant"/>
                      <a:lightRig rig="flood" dir="t"/>
                    </a:cell3D>
                  </a:tcPr>
                </a:tc>
                <a:extLst>
                  <a:ext uri="{0D108BD9-81ED-4DB2-BD59-A6C34878D82A}">
                    <a16:rowId xmlns:a16="http://schemas.microsoft.com/office/drawing/2014/main" val="4265022880"/>
                  </a:ext>
                </a:extLst>
              </a:tr>
              <a:tr h="348449">
                <a:tc rowSpan="3">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有效性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lang="zh-CN" altLang="en-US" sz="1050" b="0" dirty="0">
                          <a:solidFill>
                            <a:schemeClr val="accent1"/>
                          </a:solidFill>
                          <a:latin typeface="微软雅黑" panose="020B0503020204020204" pitchFamily="34" charset="-122"/>
                          <a:ea typeface="微软雅黑" panose="020B0503020204020204" pitchFamily="34" charset="-122"/>
                        </a:rPr>
                        <a:t>疗效指标改善</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ltLang="zh-CN" sz="1200" b="0" dirty="0" err="1">
                          <a:solidFill>
                            <a:schemeClr val="tx1"/>
                          </a:solidFill>
                          <a:latin typeface="微软雅黑" panose="020B0503020204020204" pitchFamily="34" charset="-122"/>
                          <a:ea typeface="微软雅黑" panose="020B0503020204020204" pitchFamily="34" charset="-122"/>
                        </a:rPr>
                        <a:t>Paxlovid</a:t>
                      </a:r>
                      <a:r>
                        <a:rPr lang="zh-CN" altLang="en-US" sz="1200" b="0" dirty="0">
                          <a:solidFill>
                            <a:schemeClr val="tx1"/>
                          </a:solidFill>
                          <a:latin typeface="微软雅黑" panose="020B0503020204020204" pitchFamily="34" charset="-122"/>
                          <a:ea typeface="微软雅黑" panose="020B0503020204020204" pitchFamily="34" charset="-122"/>
                        </a:rPr>
                        <a:t>使</a:t>
                      </a:r>
                      <a:r>
                        <a:rPr lang="zh-CN" altLang="en-US" sz="1200" b="0" kern="1200" dirty="0">
                          <a:solidFill>
                            <a:schemeClr val="tx1"/>
                          </a:solidFill>
                          <a:latin typeface="微软雅黑" panose="020B0503020204020204" pitchFamily="34" charset="-122"/>
                          <a:ea typeface="微软雅黑" panose="020B0503020204020204" pitchFamily="34" charset="-122"/>
                        </a:rPr>
                        <a:t>伴有进展为重症高风险的轻至中度新冠患者的</a:t>
                      </a:r>
                      <a:r>
                        <a:rPr lang="zh-CN" altLang="en-US" sz="1200" b="1" dirty="0">
                          <a:solidFill>
                            <a:schemeClr val="tx1"/>
                          </a:solidFill>
                          <a:latin typeface="微软雅黑" panose="020B0503020204020204" pitchFamily="34" charset="-122"/>
                          <a:ea typeface="微软雅黑" panose="020B0503020204020204" pitchFamily="34" charset="-122"/>
                        </a:rPr>
                        <a:t>住院</a:t>
                      </a:r>
                      <a:r>
                        <a:rPr lang="en-US" altLang="zh-CN" sz="1200" b="1"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死亡风险</a:t>
                      </a:r>
                      <a:r>
                        <a:rPr lang="zh-CN" altLang="en-US" sz="1400" b="1" kern="1200" dirty="0">
                          <a:solidFill>
                            <a:srgbClr val="DB1778"/>
                          </a:solidFill>
                          <a:effectLst/>
                          <a:latin typeface="微软雅黑" panose="020B0503020204020204" pitchFamily="34" charset="-122"/>
                          <a:ea typeface="微软雅黑" panose="020B0503020204020204" pitchFamily="34" charset="-122"/>
                          <a:cs typeface="+mn-cs"/>
                        </a:rPr>
                        <a:t>降低</a:t>
                      </a:r>
                      <a:r>
                        <a:rPr lang="en-US" altLang="zh-CN" sz="1400" b="1" dirty="0">
                          <a:solidFill>
                            <a:srgbClr val="DB1778"/>
                          </a:solidFill>
                          <a:effectLst/>
                          <a:latin typeface="微软雅黑" panose="020B0503020204020204" pitchFamily="34" charset="-122"/>
                          <a:ea typeface="微软雅黑" panose="020B0503020204020204" pitchFamily="34" charset="-122"/>
                        </a:rPr>
                        <a:t>88%-89%</a:t>
                      </a:r>
                      <a:r>
                        <a:rPr lang="zh-CN" altLang="en-US" sz="1200" b="0" dirty="0">
                          <a:solidFill>
                            <a:schemeClr val="tx1"/>
                          </a:solidFill>
                          <a:latin typeface="微软雅黑" panose="020B0503020204020204" pitchFamily="34" charset="-122"/>
                          <a:ea typeface="微软雅黑" panose="020B0503020204020204" pitchFamily="34" charset="-122"/>
                        </a:rPr>
                        <a:t>（</a:t>
                      </a:r>
                      <a:r>
                        <a:rPr lang="zh-CN" altLang="en-US" sz="1200" b="1" dirty="0">
                          <a:solidFill>
                            <a:schemeClr val="tx1"/>
                          </a:solidFill>
                          <a:latin typeface="微软雅黑" panose="020B0503020204020204" pitchFamily="34" charset="-122"/>
                          <a:ea typeface="微软雅黑" panose="020B0503020204020204" pitchFamily="34" charset="-122"/>
                        </a:rPr>
                        <a:t>对风险最高的</a:t>
                      </a:r>
                      <a:r>
                        <a:rPr lang="en-US" altLang="zh-CN" sz="1200" b="1" dirty="0">
                          <a:solidFill>
                            <a:schemeClr val="tx1"/>
                          </a:solidFill>
                          <a:latin typeface="微软雅黑" panose="020B0503020204020204" pitchFamily="34" charset="-122"/>
                          <a:ea typeface="微软雅黑" panose="020B0503020204020204" pitchFamily="34" charset="-122"/>
                        </a:rPr>
                        <a:t>≥65</a:t>
                      </a:r>
                      <a:r>
                        <a:rPr lang="zh-CN" altLang="zh-CN" sz="1200" b="1" dirty="0">
                          <a:solidFill>
                            <a:schemeClr val="tx1"/>
                          </a:solidFill>
                          <a:latin typeface="微软雅黑" panose="020B0503020204020204" pitchFamily="34" charset="-122"/>
                          <a:ea typeface="微软雅黑" panose="020B0503020204020204" pitchFamily="34" charset="-122"/>
                        </a:rPr>
                        <a:t>岁患者</a:t>
                      </a:r>
                      <a:r>
                        <a:rPr lang="zh-CN" altLang="en-US" sz="1200" b="1" dirty="0">
                          <a:solidFill>
                            <a:schemeClr val="tx1"/>
                          </a:solidFill>
                          <a:latin typeface="微软雅黑" panose="020B0503020204020204" pitchFamily="34" charset="-122"/>
                          <a:ea typeface="微软雅黑" panose="020B0503020204020204" pitchFamily="34" charset="-122"/>
                        </a:rPr>
                        <a:t>：</a:t>
                      </a:r>
                      <a:r>
                        <a:rPr lang="zh-CN" altLang="en-US" sz="1400" b="1" kern="1200" dirty="0">
                          <a:solidFill>
                            <a:srgbClr val="DB1778"/>
                          </a:solidFill>
                          <a:effectLst/>
                          <a:latin typeface="微软雅黑" panose="020B0503020204020204" pitchFamily="34" charset="-122"/>
                          <a:ea typeface="微软雅黑" panose="020B0503020204020204" pitchFamily="34" charset="-122"/>
                          <a:cs typeface="+mn-cs"/>
                        </a:rPr>
                        <a:t>降低</a:t>
                      </a:r>
                      <a:r>
                        <a:rPr lang="en-US" altLang="zh-CN" sz="1400" b="1" kern="1200" dirty="0">
                          <a:solidFill>
                            <a:srgbClr val="DB1778"/>
                          </a:solidFill>
                          <a:effectLst/>
                          <a:latin typeface="微软雅黑" panose="020B0503020204020204" pitchFamily="34" charset="-122"/>
                          <a:ea typeface="微软雅黑" panose="020B0503020204020204" pitchFamily="34" charset="-122"/>
                          <a:cs typeface="+mn-cs"/>
                        </a:rPr>
                        <a:t>95%</a:t>
                      </a:r>
                      <a:r>
                        <a:rPr lang="zh-CN" altLang="en-US" sz="1200" b="0" dirty="0">
                          <a:solidFill>
                            <a:schemeClr val="tx1"/>
                          </a:solidFill>
                          <a:latin typeface="微软雅黑" panose="020B0503020204020204" pitchFamily="34" charset="-122"/>
                          <a:ea typeface="微软雅黑" panose="020B0503020204020204" pitchFamily="34" charset="-122"/>
                        </a:rPr>
                        <a:t>）</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326298906"/>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2"/>
                        <a:tabLst/>
                        <a:defRPr/>
                      </a:pPr>
                      <a:r>
                        <a:rPr lang="zh-CN" altLang="en-US" sz="1050" b="0" dirty="0">
                          <a:solidFill>
                            <a:schemeClr val="accent1"/>
                          </a:solidFill>
                          <a:latin typeface="微软雅黑" panose="020B0503020204020204" pitchFamily="34" charset="-122"/>
                          <a:ea typeface="微软雅黑" panose="020B0503020204020204" pitchFamily="34" charset="-122"/>
                        </a:rPr>
                        <a:t>临床疗效证据</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真实世界研究：</a:t>
                      </a: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在以</a:t>
                      </a:r>
                      <a:r>
                        <a:rPr lang="zh-CN" altLang="zh-CN" sz="1400" b="1" kern="1200" dirty="0">
                          <a:solidFill>
                            <a:srgbClr val="DB1778"/>
                          </a:solidFill>
                          <a:effectLst/>
                          <a:latin typeface="微软雅黑" panose="020B0503020204020204" pitchFamily="34" charset="-122"/>
                          <a:ea typeface="微软雅黑" panose="020B0503020204020204" pitchFamily="34" charset="-122"/>
                          <a:cs typeface="+mn-cs"/>
                        </a:rPr>
                        <a:t>奥米克戎</a:t>
                      </a: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为主要感染变异株期间的人群中</a:t>
                      </a:r>
                      <a:r>
                        <a:rPr lang="zh-CN" altLang="en-US" sz="1200" kern="100" dirty="0">
                          <a:effectLst/>
                          <a:latin typeface="微软雅黑" panose="020B0503020204020204" pitchFamily="34" charset="-122"/>
                          <a:ea typeface="微软雅黑" panose="020B0503020204020204" pitchFamily="34" charset="-122"/>
                          <a:cs typeface="Times New Roman" panose="02020603050405020304" pitchFamily="18" charset="0"/>
                        </a:rPr>
                        <a:t>，重症新冠或新冠相关死亡复合风险</a:t>
                      </a:r>
                      <a:r>
                        <a:rPr lang="zh-CN" altLang="en-US" sz="1400" b="1" kern="1200" dirty="0">
                          <a:solidFill>
                            <a:srgbClr val="DB1778"/>
                          </a:solidFill>
                          <a:effectLst/>
                          <a:latin typeface="微软雅黑" panose="020B0503020204020204" pitchFamily="34" charset="-122"/>
                          <a:ea typeface="微软雅黑" panose="020B0503020204020204" pitchFamily="34" charset="-122"/>
                          <a:cs typeface="+mn-cs"/>
                        </a:rPr>
                        <a:t>显著降低</a:t>
                      </a:r>
                      <a:endParaRPr lang="en-US" altLang="zh-CN" sz="8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2227486270"/>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3"/>
                        <a:tabLst/>
                        <a:defRPr/>
                      </a:pPr>
                      <a:r>
                        <a:rPr lang="zh-CN" altLang="en-US" sz="1050" b="0" dirty="0">
                          <a:solidFill>
                            <a:schemeClr val="accent1"/>
                          </a:solidFill>
                          <a:latin typeface="微软雅黑" panose="020B0503020204020204" pitchFamily="34" charset="-122"/>
                          <a:ea typeface="微软雅黑" panose="020B0503020204020204" pitchFamily="34" charset="-122"/>
                        </a:rPr>
                        <a:t>指南推荐情况</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dirty="0">
                          <a:solidFill>
                            <a:schemeClr val="tx1"/>
                          </a:solidFill>
                          <a:latin typeface="微软雅黑" panose="020B0503020204020204" pitchFamily="34" charset="-122"/>
                          <a:ea typeface="微软雅黑" panose="020B0503020204020204" pitchFamily="34" charset="-122"/>
                        </a:rPr>
                        <a:t>中国及国外权威指南 </a:t>
                      </a:r>
                      <a:r>
                        <a:rPr lang="en-US" altLang="zh-CN" sz="1200" b="0" dirty="0">
                          <a:solidFill>
                            <a:schemeClr val="tx1"/>
                          </a:solidFill>
                          <a:latin typeface="微软雅黑" panose="020B0503020204020204" pitchFamily="34" charset="-122"/>
                          <a:ea typeface="微软雅黑" panose="020B0503020204020204" pitchFamily="34" charset="-122"/>
                        </a:rPr>
                        <a:t>(</a:t>
                      </a:r>
                      <a:r>
                        <a:rPr lang="zh-CN" altLang="en-US" sz="1200" b="0" kern="1200" dirty="0">
                          <a:solidFill>
                            <a:schemeClr val="tx1"/>
                          </a:solidFill>
                          <a:latin typeface="微软雅黑" panose="020B0503020204020204" pitchFamily="34" charset="-122"/>
                          <a:ea typeface="微软雅黑" panose="020B0503020204020204" pitchFamily="34" charset="-122"/>
                        </a:rPr>
                        <a:t>包括</a:t>
                      </a:r>
                      <a:r>
                        <a:rPr lang="en-US" altLang="zh-CN" sz="1200" b="0" kern="1200" dirty="0">
                          <a:solidFill>
                            <a:schemeClr val="tx1"/>
                          </a:solidFill>
                          <a:latin typeface="微软雅黑" panose="020B0503020204020204" pitchFamily="34" charset="-122"/>
                          <a:ea typeface="微软雅黑" panose="020B0503020204020204" pitchFamily="34" charset="-122"/>
                        </a:rPr>
                        <a:t>WHO) </a:t>
                      </a:r>
                      <a:r>
                        <a:rPr lang="zh-CN" altLang="en-US" sz="1200" b="0" kern="1200" dirty="0">
                          <a:solidFill>
                            <a:schemeClr val="tx1"/>
                          </a:solidFill>
                          <a:latin typeface="微软雅黑" panose="020B0503020204020204" pitchFamily="34" charset="-122"/>
                          <a:ea typeface="微软雅黑" panose="020B0503020204020204" pitchFamily="34" charset="-122"/>
                        </a:rPr>
                        <a:t>针对伴有进展为重症高风险因素的轻中度患者</a:t>
                      </a:r>
                      <a:r>
                        <a:rPr lang="zh-CN" altLang="en-US" sz="1200" b="1" kern="1200" dirty="0">
                          <a:solidFill>
                            <a:schemeClr val="tx1"/>
                          </a:solidFill>
                          <a:latin typeface="微软雅黑" panose="020B0503020204020204" pitchFamily="34" charset="-122"/>
                          <a:ea typeface="微软雅黑" panose="020B0503020204020204" pitchFamily="34" charset="-122"/>
                        </a:rPr>
                        <a:t>一致一线强推荐</a:t>
                      </a:r>
                      <a:endParaRPr lang="en-US" altLang="zh-CN" sz="1200" b="1"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3416260988"/>
                  </a:ext>
                </a:extLst>
              </a:tr>
              <a:tr h="348449">
                <a:tc rowSpan="2">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安全性</a:t>
                      </a:r>
                    </a:p>
                  </a:txBody>
                  <a:tcPr anchor="ctr">
                    <a:cell3D prstMaterial="dkEdge">
                      <a:bevel prst="cross"/>
                      <a:lightRig rig="flood" dir="t"/>
                    </a:cell3D>
                    <a:solidFill>
                      <a:schemeClr val="accent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4"/>
                        <a:tabLst/>
                        <a:defRPr/>
                      </a:pPr>
                      <a:r>
                        <a:rPr lang="zh-CN" altLang="en-US" sz="1050" b="0" dirty="0">
                          <a:solidFill>
                            <a:schemeClr val="accent1"/>
                          </a:solidFill>
                          <a:latin typeface="微软雅黑" panose="020B0503020204020204" pitchFamily="34" charset="-122"/>
                          <a:ea typeface="微软雅黑" panose="020B0503020204020204" pitchFamily="34" charset="-122"/>
                        </a:rPr>
                        <a:t>说明书收载</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治疗期间出现的不良事件绝大多数为轻度</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65989267"/>
                  </a:ext>
                </a:extLst>
              </a:tr>
              <a:tr h="348449">
                <a:tc vMerge="1">
                  <a:txBody>
                    <a:bodyPr/>
                    <a:lstStyle/>
                    <a:p>
                      <a:endParaRPr lang="zh-CN" altLang="en-US"/>
                    </a:p>
                  </a:txBody>
                  <a:tcPr/>
                </a:tc>
                <a:tc>
                  <a:txBody>
                    <a:bodyPr/>
                    <a:lstStyle/>
                    <a:p>
                      <a:pPr marL="180975" marR="0" lvl="0" indent="-180975" algn="l" defTabSz="914400" rtl="0" eaLnBrk="1" fontAlgn="auto" latinLnBrk="0" hangingPunct="1">
                        <a:lnSpc>
                          <a:spcPct val="100000"/>
                        </a:lnSpc>
                        <a:spcBef>
                          <a:spcPts val="600"/>
                        </a:spcBef>
                        <a:spcAft>
                          <a:spcPts val="0"/>
                        </a:spcAft>
                        <a:buClrTx/>
                        <a:buSzTx/>
                        <a:buFont typeface="+mj-lt"/>
                        <a:buAutoNum type="arabicPeriod" startAt="5"/>
                        <a:tabLst/>
                        <a:defRPr/>
                      </a:pPr>
                      <a:r>
                        <a:rPr lang="zh-CN" altLang="en-US" sz="1050" b="0" dirty="0">
                          <a:solidFill>
                            <a:schemeClr val="accent1"/>
                          </a:solidFill>
                          <a:latin typeface="微软雅黑" panose="020B0503020204020204" pitchFamily="34" charset="-122"/>
                          <a:ea typeface="微软雅黑" panose="020B0503020204020204" pitchFamily="34" charset="-122"/>
                        </a:rPr>
                        <a:t>安全性研究</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全球</a:t>
                      </a:r>
                      <a:r>
                        <a:rPr lang="en-US" altLang="zh-CN" sz="1200" kern="100" dirty="0">
                          <a:latin typeface="微软雅黑" panose="020B0503020204020204" pitchFamily="34" charset="-122"/>
                          <a:ea typeface="微软雅黑" panose="020B0503020204020204" pitchFamily="34" charset="-122"/>
                          <a:cs typeface="Arial" panose="020B0604020202020204" pitchFamily="34" charset="0"/>
                        </a:rPr>
                        <a:t>2/3</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期随机、双盲临床研究显示，</a:t>
                      </a:r>
                      <a:r>
                        <a:rPr lang="en-US" altLang="zh-CN" sz="1200" b="0" dirty="0" err="1">
                          <a:solidFill>
                            <a:schemeClr val="tx1"/>
                          </a:solidFill>
                          <a:latin typeface="微软雅黑" panose="020B0503020204020204" pitchFamily="34" charset="-122"/>
                          <a:ea typeface="微软雅黑" panose="020B0503020204020204" pitchFamily="34" charset="-122"/>
                        </a:rPr>
                        <a:t>Paxlovid</a:t>
                      </a:r>
                      <a:r>
                        <a:rPr lang="zh-CN" altLang="zh-CN" sz="1200" b="1" dirty="0">
                          <a:solidFill>
                            <a:schemeClr val="tx1"/>
                          </a:solidFill>
                          <a:latin typeface="微软雅黑" panose="020B0503020204020204" pitchFamily="34" charset="-122"/>
                          <a:ea typeface="微软雅黑" panose="020B0503020204020204" pitchFamily="34" charset="-122"/>
                        </a:rPr>
                        <a:t>安全性良好</a:t>
                      </a:r>
                      <a:endParaRPr lang="en-US" altLang="zh-CN" sz="1200" b="0" strike="sngStrike"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44579735"/>
                  </a:ext>
                </a:extLst>
              </a:tr>
              <a:tr h="560006">
                <a:tc rowSpan="2">
                  <a:txBody>
                    <a:bodyPr/>
                    <a:lstStyle/>
                    <a:p>
                      <a:pPr marL="0" lvl="0" indent="0" algn="ctr">
                        <a:lnSpc>
                          <a:spcPct val="100000"/>
                        </a:lnSpc>
                        <a:spcBef>
                          <a:spcPts val="800"/>
                        </a:spcBef>
                        <a:buFont typeface="+mj-lt"/>
                        <a:buNone/>
                      </a:pPr>
                      <a:r>
                        <a:rPr lang="zh-CN" altLang="en-US" sz="1400" b="1" dirty="0">
                          <a:latin typeface="微软雅黑" panose="020B0503020204020204" pitchFamily="34" charset="-122"/>
                          <a:ea typeface="微软雅黑" panose="020B0503020204020204" pitchFamily="34" charset="-122"/>
                        </a:rPr>
                        <a:t>创新性</a:t>
                      </a:r>
                    </a:p>
                  </a:txBody>
                  <a:tcPr anchor="ctr">
                    <a:cell3D prstMaterial="dkEdge">
                      <a:bevel prst="cross"/>
                      <a:lightRig rig="flood" dir="t"/>
                    </a:cell3D>
                    <a:solidFill>
                      <a:schemeClr val="accent2">
                        <a:lumMod val="20000"/>
                        <a:lumOff val="80000"/>
                      </a:schemeClr>
                    </a:solidFill>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mj-lt"/>
                        <a:buAutoNum type="arabicPeriod" startAt="6"/>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创新程度</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en-US" altLang="zh-CN" sz="1200" b="0" dirty="0" err="1">
                          <a:solidFill>
                            <a:schemeClr val="tx1"/>
                          </a:solidFill>
                          <a:latin typeface="微软雅黑" panose="020B0503020204020204" pitchFamily="34" charset="-122"/>
                          <a:ea typeface="微软雅黑" panose="020B0503020204020204" pitchFamily="34" charset="-122"/>
                        </a:rPr>
                        <a:t>Paxlovid</a:t>
                      </a:r>
                      <a:r>
                        <a:rPr lang="zh-CN" altLang="en-US" sz="1200" b="0" dirty="0">
                          <a:solidFill>
                            <a:schemeClr val="tx1"/>
                          </a:solidFill>
                          <a:latin typeface="微软雅黑" panose="020B0503020204020204" pitchFamily="34" charset="-122"/>
                          <a:ea typeface="微软雅黑" panose="020B0503020204020204" pitchFamily="34" charset="-122"/>
                        </a:rPr>
                        <a:t>是</a:t>
                      </a:r>
                      <a:r>
                        <a:rPr lang="zh-CN" altLang="en-US" sz="1200" b="1" dirty="0">
                          <a:solidFill>
                            <a:schemeClr val="tx1"/>
                          </a:solidFill>
                          <a:latin typeface="微软雅黑" panose="020B0503020204020204" pitchFamily="34" charset="-122"/>
                          <a:ea typeface="微软雅黑" panose="020B0503020204020204" pitchFamily="34" charset="-122"/>
                        </a:rPr>
                        <a:t>全球首款针对新冠病毒的</a:t>
                      </a:r>
                      <a:r>
                        <a:rPr lang="en-US" altLang="zh-CN" sz="1400" b="1" kern="1200" dirty="0">
                          <a:solidFill>
                            <a:srgbClr val="DB1778"/>
                          </a:solidFill>
                          <a:effectLst/>
                          <a:latin typeface="微软雅黑" panose="020B0503020204020204" pitchFamily="34" charset="-122"/>
                          <a:ea typeface="微软雅黑" panose="020B0503020204020204" pitchFamily="34" charset="-122"/>
                          <a:cs typeface="+mn-cs"/>
                        </a:rPr>
                        <a:t>3CL</a:t>
                      </a:r>
                      <a:r>
                        <a:rPr lang="zh-CN" altLang="en-US" sz="1400" b="1" kern="1200" dirty="0">
                          <a:solidFill>
                            <a:srgbClr val="DB1778"/>
                          </a:solidFill>
                          <a:effectLst/>
                          <a:latin typeface="微软雅黑" panose="020B0503020204020204" pitchFamily="34" charset="-122"/>
                          <a:ea typeface="微软雅黑" panose="020B0503020204020204" pitchFamily="34" charset="-122"/>
                          <a:cs typeface="+mn-cs"/>
                        </a:rPr>
                        <a:t>蛋白酶抑制剂</a:t>
                      </a:r>
                      <a:r>
                        <a:rPr lang="zh-CN" altLang="en-US" sz="1200" b="1" dirty="0">
                          <a:solidFill>
                            <a:schemeClr val="tx1"/>
                          </a:solidFill>
                          <a:latin typeface="微软雅黑" panose="020B0503020204020204" pitchFamily="34" charset="-122"/>
                          <a:ea typeface="微软雅黑" panose="020B0503020204020204" pitchFamily="34" charset="-122"/>
                        </a:rPr>
                        <a:t>，口服小分子药物</a:t>
                      </a:r>
                      <a:r>
                        <a:rPr lang="zh-CN" altLang="en-US" sz="1200" b="0" dirty="0">
                          <a:solidFill>
                            <a:schemeClr val="tx1"/>
                          </a:solidFill>
                          <a:latin typeface="微软雅黑" panose="020B0503020204020204" pitchFamily="34" charset="-122"/>
                          <a:ea typeface="微软雅黑" panose="020B0503020204020204" pitchFamily="34" charset="-122"/>
                        </a:rPr>
                        <a:t>，</a:t>
                      </a:r>
                      <a:r>
                        <a:rPr lang="en-US" altLang="zh-CN" sz="1200" b="1" dirty="0">
                          <a:solidFill>
                            <a:schemeClr val="tx1"/>
                          </a:solidFill>
                          <a:latin typeface="微软雅黑" panose="020B0503020204020204" pitchFamily="34" charset="-122"/>
                          <a:ea typeface="微软雅黑" panose="020B0503020204020204" pitchFamily="34" charset="-122"/>
                        </a:rPr>
                        <a:t> </a:t>
                      </a:r>
                      <a:r>
                        <a:rPr lang="zh-CN" altLang="en-US" sz="1400" b="1" kern="1200" dirty="0">
                          <a:solidFill>
                            <a:srgbClr val="DB1778"/>
                          </a:solidFill>
                          <a:effectLst/>
                          <a:latin typeface="微软雅黑" panose="020B0503020204020204" pitchFamily="34" charset="-122"/>
                          <a:ea typeface="微软雅黑" panose="020B0503020204020204" pitchFamily="34" charset="-122"/>
                          <a:cs typeface="+mn-cs"/>
                        </a:rPr>
                        <a:t>受变异株影响小</a:t>
                      </a:r>
                      <a:r>
                        <a:rPr lang="zh-CN" altLang="en-US" sz="1200" b="1" dirty="0">
                          <a:solidFill>
                            <a:schemeClr val="tx1"/>
                          </a:solidFill>
                          <a:latin typeface="微软雅黑" panose="020B0503020204020204" pitchFamily="34" charset="-122"/>
                          <a:ea typeface="微软雅黑" panose="020B0503020204020204" pitchFamily="34" charset="-122"/>
                        </a:rPr>
                        <a:t>。</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0" indent="0">
                        <a:spcBef>
                          <a:spcPts val="600"/>
                        </a:spcBef>
                        <a:buFont typeface="Arial" panose="020B0604020202020204" pitchFamily="34" charset="0"/>
                        <a:buNone/>
                      </a:pPr>
                      <a:r>
                        <a:rPr lang="zh-CN" altLang="en-US" sz="1200" b="0" dirty="0">
                          <a:solidFill>
                            <a:schemeClr val="tx1"/>
                          </a:solidFill>
                          <a:latin typeface="微软雅黑" panose="020B0503020204020204" pitchFamily="34" charset="-122"/>
                          <a:ea typeface="微软雅黑" panose="020B0503020204020204" pitchFamily="34" charset="-122"/>
                        </a:rPr>
                        <a:t>国家药品监督局</a:t>
                      </a:r>
                      <a:r>
                        <a:rPr lang="zh-CN" altLang="en-US" sz="1200" b="1" dirty="0">
                          <a:solidFill>
                            <a:schemeClr val="tx1"/>
                          </a:solidFill>
                          <a:latin typeface="微软雅黑" panose="020B0503020204020204" pitchFamily="34" charset="-122"/>
                          <a:ea typeface="微软雅黑" panose="020B0503020204020204" pitchFamily="34" charset="-122"/>
                        </a:rPr>
                        <a:t>特别审批程序应急</a:t>
                      </a:r>
                      <a:r>
                        <a:rPr lang="zh-CN" altLang="en-US" sz="1200" b="0" dirty="0">
                          <a:solidFill>
                            <a:schemeClr val="tx1"/>
                          </a:solidFill>
                          <a:latin typeface="微软雅黑" panose="020B0503020204020204" pitchFamily="34" charset="-122"/>
                          <a:ea typeface="微软雅黑" panose="020B0503020204020204" pitchFamily="34" charset="-122"/>
                        </a:rPr>
                        <a:t>批准</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691435705"/>
                  </a:ext>
                </a:extLst>
              </a:tr>
              <a:tr h="348449">
                <a:tc vMerge="1">
                  <a:txBody>
                    <a:bodyPr/>
                    <a:lstStyle/>
                    <a:p>
                      <a:endParaRPr lang="zh-CN" altLang="en-US"/>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mj-lt"/>
                        <a:buAutoNum type="arabicPeriod" startAt="7"/>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临床适用性</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zh-CN" sz="1200" kern="100" dirty="0">
                          <a:effectLst/>
                          <a:latin typeface="微软雅黑" panose="020B0503020204020204" pitchFamily="34" charset="-122"/>
                          <a:ea typeface="微软雅黑" panose="020B0503020204020204" pitchFamily="34" charset="-122"/>
                          <a:cs typeface="Times New Roman" panose="02020603050405020304" pitchFamily="18" charset="0"/>
                        </a:rPr>
                        <a:t>为特殊脆弱人群提供便捷的治疗选择，并且可应用于轻中度肝肾功能不全患者。</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799612138"/>
                  </a:ext>
                </a:extLst>
              </a:tr>
              <a:tr h="348449">
                <a:tc rowSpan="4">
                  <a:txBody>
                    <a:bodyPr/>
                    <a:lstStyle/>
                    <a:p>
                      <a:pPr marL="0" indent="0" algn="ctr">
                        <a:buFont typeface="+mj-lt"/>
                        <a:buNone/>
                      </a:pPr>
                      <a:r>
                        <a:rPr lang="zh-CN" altLang="en-US" sz="1400" b="1" dirty="0">
                          <a:latin typeface="微软雅黑" panose="020B0503020204020204" pitchFamily="34" charset="-122"/>
                          <a:ea typeface="微软雅黑" panose="020B0503020204020204" pitchFamily="34" charset="-122"/>
                        </a:rPr>
                        <a:t>公平性</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cell3D prstMaterial="dkEdge">
                      <a:bevel prst="cross"/>
                      <a:lightRig rig="flood" dir="t"/>
                    </a:cell3D>
                    <a:solidFill>
                      <a:schemeClr val="accent2">
                        <a:lumMod val="20000"/>
                        <a:lumOff val="80000"/>
                      </a:schemeClr>
                    </a:solidFill>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mj-lt"/>
                        <a:buAutoNum type="arabicPeriod" startAt="8"/>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对公共健康影响</a:t>
                      </a:r>
                      <a:endParaRPr lang="en-US" altLang="zh-CN" sz="1050" b="0" kern="1200" dirty="0">
                        <a:solidFill>
                          <a:schemeClr val="accent1"/>
                        </a:solidFill>
                        <a:latin typeface="微软雅黑" panose="020B0503020204020204" pitchFamily="34" charset="-122"/>
                        <a:ea typeface="微软雅黑" panose="020B0503020204020204" pitchFamily="34" charset="-122"/>
                        <a:cs typeface="+mn-cs"/>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0" dirty="0">
                          <a:solidFill>
                            <a:schemeClr val="tx1"/>
                          </a:solidFill>
                          <a:latin typeface="微软雅黑" panose="020B0503020204020204" pitchFamily="34" charset="-122"/>
                          <a:ea typeface="微软雅黑" panose="020B0503020204020204" pitchFamily="34" charset="-122"/>
                        </a:rPr>
                        <a:t>有助于减少医疗资源消耗和生产力流失，避免医疗挤兑发生</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709384427"/>
                  </a:ext>
                </a:extLst>
              </a:tr>
              <a:tr h="348449">
                <a:tc vMerge="1">
                  <a:txBody>
                    <a:bodyPr/>
                    <a:lstStyle/>
                    <a:p>
                      <a:endParaRPr lang="zh-CN" altLang="en-US"/>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mj-lt"/>
                        <a:buAutoNum type="arabicPeriod" startAt="9"/>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符合保基本原则</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0" kern="100" dirty="0">
                          <a:solidFill>
                            <a:schemeClr val="tx1"/>
                          </a:solidFill>
                          <a:latin typeface="微软雅黑" panose="020B0503020204020204" pitchFamily="34" charset="-122"/>
                          <a:ea typeface="微软雅黑" panose="020B0503020204020204" pitchFamily="34" charset="-122"/>
                        </a:rPr>
                        <a:t>实际使用表明，</a:t>
                      </a:r>
                      <a:r>
                        <a:rPr lang="en-US" altLang="zh-CN" sz="1200" b="0" kern="100" dirty="0" err="1">
                          <a:solidFill>
                            <a:schemeClr val="tx1"/>
                          </a:solidFill>
                          <a:latin typeface="微软雅黑" panose="020B0503020204020204" pitchFamily="34" charset="-122"/>
                          <a:ea typeface="微软雅黑" panose="020B0503020204020204" pitchFamily="34" charset="-122"/>
                        </a:rPr>
                        <a:t>Paxlovid</a:t>
                      </a:r>
                      <a:r>
                        <a:rPr lang="zh-CN" altLang="en-US" sz="1400" b="1" kern="1200" dirty="0">
                          <a:solidFill>
                            <a:srgbClr val="DB1778"/>
                          </a:solidFill>
                          <a:effectLst/>
                          <a:latin typeface="微软雅黑" panose="020B0503020204020204" pitchFamily="34" charset="-122"/>
                          <a:ea typeface="微软雅黑" panose="020B0503020204020204" pitchFamily="34" charset="-122"/>
                          <a:cs typeface="+mn-cs"/>
                        </a:rPr>
                        <a:t>聚焦脆弱人群的保护</a:t>
                      </a:r>
                      <a:r>
                        <a:rPr lang="zh-CN" altLang="en-US" sz="1200" b="0" kern="100" dirty="0">
                          <a:solidFill>
                            <a:schemeClr val="tx1"/>
                          </a:solidFill>
                          <a:latin typeface="微软雅黑" panose="020B0503020204020204" pitchFamily="34" charset="-122"/>
                          <a:ea typeface="微软雅黑" panose="020B0503020204020204" pitchFamily="34" charset="-122"/>
                        </a:rPr>
                        <a:t>，减少重症。</a:t>
                      </a:r>
                      <a:r>
                        <a:rPr lang="zh-CN" altLang="en-US" sz="1200" b="0" dirty="0">
                          <a:solidFill>
                            <a:schemeClr val="tx1"/>
                          </a:solidFill>
                          <a:latin typeface="微软雅黑" panose="020B0503020204020204" pitchFamily="34" charset="-122"/>
                          <a:ea typeface="微软雅黑" panose="020B0503020204020204" pitchFamily="34" charset="-122"/>
                        </a:rPr>
                        <a:t>辉瑞致力于在全球范围内提高患者广泛的公平性。</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4223013993"/>
                  </a:ext>
                </a:extLst>
              </a:tr>
              <a:tr h="348449">
                <a:tc vMerge="1">
                  <a:txBody>
                    <a:bodyPr/>
                    <a:lstStyle/>
                    <a:p>
                      <a:endParaRPr lang="zh-CN" altLang="en-US"/>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mj-lt"/>
                        <a:buAutoNum type="arabicPeriod" startAt="10"/>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弥补目录短板</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indent="0">
                        <a:spcBef>
                          <a:spcPts val="600"/>
                        </a:spcBef>
                        <a:buFont typeface="Arial" panose="020B0604020202020204" pitchFamily="34" charset="0"/>
                        <a:buNone/>
                      </a:pPr>
                      <a:r>
                        <a:rPr lang="zh-CN" altLang="en-US" sz="1200" b="0" kern="100" noProof="0" dirty="0">
                          <a:solidFill>
                            <a:schemeClr val="tx1"/>
                          </a:solidFill>
                          <a:effectLst/>
                          <a:latin typeface="微软雅黑" panose="020B0503020204020204" pitchFamily="34" charset="-122"/>
                          <a:ea typeface="微软雅黑" panose="020B0503020204020204" pitchFamily="34" charset="-122"/>
                          <a:cs typeface="+mn-cs"/>
                        </a:rPr>
                        <a:t>目录内尚无针对新冠治疗旨在改善预后的有效药物，</a:t>
                      </a:r>
                      <a:r>
                        <a:rPr lang="en-US" altLang="zh-CN" sz="1200" b="0" kern="100" dirty="0" err="1">
                          <a:solidFill>
                            <a:schemeClr val="tx1"/>
                          </a:solidFill>
                          <a:effectLst/>
                          <a:latin typeface="微软雅黑" panose="020B0503020204020204" pitchFamily="34" charset="-122"/>
                          <a:ea typeface="微软雅黑" panose="020B0503020204020204" pitchFamily="34" charset="-122"/>
                        </a:rPr>
                        <a:t>Paxlovid</a:t>
                      </a:r>
                      <a:r>
                        <a:rPr lang="zh-CN" altLang="en-US" sz="1200" b="0" kern="100" dirty="0">
                          <a:solidFill>
                            <a:schemeClr val="tx1"/>
                          </a:solidFill>
                          <a:effectLst/>
                          <a:latin typeface="微软雅黑" panose="020B0503020204020204" pitchFamily="34" charset="-122"/>
                          <a:ea typeface="微软雅黑" panose="020B0503020204020204" pitchFamily="34" charset="-122"/>
                        </a:rPr>
                        <a:t>弥补新冠治疗药品的</a:t>
                      </a:r>
                      <a:r>
                        <a:rPr lang="zh-CN" altLang="en-US" sz="1200" b="1" kern="100" dirty="0">
                          <a:solidFill>
                            <a:schemeClr val="tx1"/>
                          </a:solidFill>
                          <a:effectLst/>
                          <a:latin typeface="微软雅黑" panose="020B0503020204020204" pitchFamily="34" charset="-122"/>
                          <a:ea typeface="微软雅黑" panose="020B0503020204020204" pitchFamily="34" charset="-122"/>
                        </a:rPr>
                        <a:t>目录短板</a:t>
                      </a:r>
                      <a:endParaRPr lang="en-US" altLang="zh-CN" sz="1200" b="0" dirty="0">
                        <a:solidFill>
                          <a:schemeClr val="tx1"/>
                        </a:solidFill>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838767406"/>
                  </a:ext>
                </a:extLst>
              </a:tr>
              <a:tr h="348449">
                <a:tc vMerge="1">
                  <a:txBody>
                    <a:bodyPr/>
                    <a:lstStyle/>
                    <a:p>
                      <a:endParaRPr lang="zh-CN" altLang="en-US"/>
                    </a:p>
                  </a:txBody>
                  <a:tcPr/>
                </a:tc>
                <a:tc>
                  <a:txBody>
                    <a:bodyPr/>
                    <a:lstStyle/>
                    <a:p>
                      <a:pPr marL="228600" marR="0" lvl="0" indent="-228600" algn="l" defTabSz="914400" rtl="0" eaLnBrk="1" fontAlgn="auto" latinLnBrk="0" hangingPunct="1">
                        <a:lnSpc>
                          <a:spcPct val="100000"/>
                        </a:lnSpc>
                        <a:spcBef>
                          <a:spcPts val="600"/>
                        </a:spcBef>
                        <a:spcAft>
                          <a:spcPts val="0"/>
                        </a:spcAft>
                        <a:buClrTx/>
                        <a:buSzTx/>
                        <a:buFont typeface="+mj-lt"/>
                        <a:buAutoNum type="arabicPeriod" startAt="11"/>
                        <a:tabLst/>
                        <a:defRPr/>
                      </a:pPr>
                      <a:r>
                        <a:rPr lang="zh-CN" altLang="en-US" sz="1050" b="0" kern="1200" dirty="0">
                          <a:solidFill>
                            <a:schemeClr val="accent1"/>
                          </a:solidFill>
                          <a:latin typeface="微软雅黑" panose="020B0503020204020204" pitchFamily="34" charset="-122"/>
                          <a:ea typeface="微软雅黑" panose="020B0503020204020204" pitchFamily="34" charset="-122"/>
                          <a:cs typeface="+mn-cs"/>
                        </a:rPr>
                        <a:t>医保管理难度</a:t>
                      </a:r>
                      <a:endParaRPr lang="en-US" altLang="zh-CN" sz="1050" b="0" dirty="0">
                        <a:solidFill>
                          <a:schemeClr val="accent1"/>
                        </a:solidFill>
                        <a:latin typeface="微软雅黑" panose="020B0503020204020204" pitchFamily="34" charset="-122"/>
                        <a:ea typeface="微软雅黑" panose="020B0503020204020204" pitchFamily="34" charset="-122"/>
                      </a:endParaRPr>
                    </a:p>
                  </a:txBody>
                  <a:tcPr marL="36000" marR="0" anchor="ctr">
                    <a:cell3D prstMaterial="dkEdge">
                      <a:bevel prst="coolSlant"/>
                      <a:lightRig rig="flood" dir="t"/>
                    </a:cell3D>
                  </a:tcPr>
                </a:tc>
                <a:tc>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zh-CN" altLang="en-US" sz="1200" b="1" kern="100" dirty="0">
                          <a:solidFill>
                            <a:schemeClr val="tx1"/>
                          </a:solidFill>
                          <a:effectLst/>
                          <a:latin typeface="微软雅黑" panose="020B0503020204020204" pitchFamily="34" charset="-122"/>
                          <a:ea typeface="微软雅黑" panose="020B0503020204020204" pitchFamily="34" charset="-122"/>
                        </a:rPr>
                        <a:t>新冠诊断明确，</a:t>
                      </a:r>
                      <a:r>
                        <a:rPr lang="en-US" altLang="zh-CN" sz="1200" b="1" kern="100" dirty="0" err="1">
                          <a:solidFill>
                            <a:schemeClr val="tx1"/>
                          </a:solidFill>
                          <a:effectLst/>
                          <a:latin typeface="微软雅黑" panose="020B0503020204020204" pitchFamily="34" charset="-122"/>
                          <a:ea typeface="微软雅黑" panose="020B0503020204020204" pitchFamily="34" charset="-122"/>
                        </a:rPr>
                        <a:t>Paxlovid</a:t>
                      </a:r>
                      <a:r>
                        <a:rPr lang="zh-CN" altLang="en-US" sz="1200" b="1" kern="100" dirty="0">
                          <a:solidFill>
                            <a:schemeClr val="tx1"/>
                          </a:solidFill>
                          <a:effectLst/>
                          <a:latin typeface="微软雅黑" panose="020B0503020204020204" pitchFamily="34" charset="-122"/>
                          <a:ea typeface="微软雅黑" panose="020B0503020204020204" pitchFamily="34" charset="-122"/>
                        </a:rPr>
                        <a:t>适用人群清晰</a:t>
                      </a:r>
                      <a:r>
                        <a:rPr lang="zh-CN" altLang="en-US" sz="1200" b="0" kern="100" dirty="0">
                          <a:solidFill>
                            <a:schemeClr val="tx1"/>
                          </a:solidFill>
                          <a:effectLst/>
                          <a:latin typeface="微软雅黑" panose="020B0503020204020204" pitchFamily="34" charset="-122"/>
                          <a:ea typeface="微软雅黑" panose="020B0503020204020204" pitchFamily="34" charset="-122"/>
                        </a:rPr>
                        <a:t>，一盒为一个疗程（</a:t>
                      </a:r>
                      <a:r>
                        <a:rPr lang="en-US" altLang="zh-CN" sz="1200" b="0" kern="100" dirty="0">
                          <a:solidFill>
                            <a:schemeClr val="tx1"/>
                          </a:solidFill>
                          <a:effectLst/>
                          <a:latin typeface="微软雅黑" panose="020B0503020204020204" pitchFamily="34" charset="-122"/>
                          <a:ea typeface="微软雅黑" panose="020B0503020204020204" pitchFamily="34" charset="-122"/>
                        </a:rPr>
                        <a:t>5</a:t>
                      </a:r>
                      <a:r>
                        <a:rPr lang="zh-CN" altLang="en-US" sz="1200" b="0" kern="100" dirty="0">
                          <a:solidFill>
                            <a:schemeClr val="tx1"/>
                          </a:solidFill>
                          <a:effectLst/>
                          <a:latin typeface="微软雅黑" panose="020B0503020204020204" pitchFamily="34" charset="-122"/>
                          <a:ea typeface="微软雅黑" panose="020B0503020204020204" pitchFamily="34" charset="-122"/>
                        </a:rPr>
                        <a:t>天），口服，患者</a:t>
                      </a:r>
                      <a:r>
                        <a:rPr lang="zh-CN" altLang="en-US" sz="1200" b="1" kern="100" dirty="0">
                          <a:solidFill>
                            <a:schemeClr val="tx1"/>
                          </a:solidFill>
                          <a:effectLst/>
                          <a:latin typeface="微软雅黑" panose="020B0503020204020204" pitchFamily="34" charset="-122"/>
                          <a:ea typeface="微软雅黑" panose="020B0503020204020204" pitchFamily="34" charset="-122"/>
                        </a:rPr>
                        <a:t>依从性高</a:t>
                      </a:r>
                      <a:endParaRPr lang="en-US" altLang="zh-CN" sz="1200" b="1" kern="100" dirty="0">
                        <a:solidFill>
                          <a:schemeClr val="tx1"/>
                        </a:solidFill>
                        <a:effectLst/>
                        <a:latin typeface="微软雅黑" panose="020B0503020204020204" pitchFamily="34" charset="-122"/>
                        <a:ea typeface="微软雅黑" panose="020B0503020204020204" pitchFamily="34" charset="-122"/>
                      </a:endParaRPr>
                    </a:p>
                  </a:txBody>
                  <a:tcPr marR="0" anchor="ctr">
                    <a:cell3D prstMaterial="dkEdge">
                      <a:bevel prst="coolSlant"/>
                      <a:lightRig rig="flood" dir="t"/>
                    </a:cell3D>
                  </a:tcPr>
                </a:tc>
                <a:extLst>
                  <a:ext uri="{0D108BD9-81ED-4DB2-BD59-A6C34878D82A}">
                    <a16:rowId xmlns:a16="http://schemas.microsoft.com/office/drawing/2014/main" val="1568260226"/>
                  </a:ext>
                </a:extLst>
              </a:tr>
            </a:tbl>
          </a:graphicData>
        </a:graphic>
      </p:graphicFrame>
      <p:pic>
        <p:nvPicPr>
          <p:cNvPr id="9" name="图片 8">
            <a:extLst>
              <a:ext uri="{FF2B5EF4-FFF2-40B4-BE49-F238E27FC236}">
                <a16:creationId xmlns:a16="http://schemas.microsoft.com/office/drawing/2014/main" id="{93F6932A-3B56-4D16-94F9-557302A49160}"/>
              </a:ext>
            </a:extLst>
          </p:cNvPr>
          <p:cNvPicPr>
            <a:picLocks noChangeAspect="1"/>
          </p:cNvPicPr>
          <p:nvPr/>
        </p:nvPicPr>
        <p:blipFill>
          <a:blip r:embed="rId2"/>
          <a:stretch>
            <a:fillRect/>
          </a:stretch>
        </p:blipFill>
        <p:spPr>
          <a:xfrm>
            <a:off x="10347070" y="-1"/>
            <a:ext cx="1841755" cy="850391"/>
          </a:xfrm>
          <a:prstGeom prst="rect">
            <a:avLst/>
          </a:prstGeom>
        </p:spPr>
      </p:pic>
      <p:cxnSp>
        <p:nvCxnSpPr>
          <p:cNvPr id="6" name="直接连接符 5">
            <a:extLst>
              <a:ext uri="{FF2B5EF4-FFF2-40B4-BE49-F238E27FC236}">
                <a16:creationId xmlns:a16="http://schemas.microsoft.com/office/drawing/2014/main" id="{3EB65E3E-697A-45B7-BC53-EDD43ED8422A}"/>
              </a:ext>
            </a:extLst>
          </p:cNvPr>
          <p:cNvCxnSpPr>
            <a:cxnSpLocks/>
          </p:cNvCxnSpPr>
          <p:nvPr/>
        </p:nvCxnSpPr>
        <p:spPr bwMode="gray">
          <a:xfrm>
            <a:off x="203563" y="1895070"/>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4" name="直接连接符 13">
            <a:extLst>
              <a:ext uri="{FF2B5EF4-FFF2-40B4-BE49-F238E27FC236}">
                <a16:creationId xmlns:a16="http://schemas.microsoft.com/office/drawing/2014/main" id="{A297F3A9-214D-483E-9BAB-7B5B21AC09EE}"/>
              </a:ext>
            </a:extLst>
          </p:cNvPr>
          <p:cNvCxnSpPr>
            <a:cxnSpLocks/>
          </p:cNvCxnSpPr>
          <p:nvPr/>
        </p:nvCxnSpPr>
        <p:spPr bwMode="gray">
          <a:xfrm>
            <a:off x="203563" y="2943209"/>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5" name="直接连接符 14">
            <a:extLst>
              <a:ext uri="{FF2B5EF4-FFF2-40B4-BE49-F238E27FC236}">
                <a16:creationId xmlns:a16="http://schemas.microsoft.com/office/drawing/2014/main" id="{E30D64B1-0A89-430D-AC51-B4BEC8B3CF28}"/>
              </a:ext>
            </a:extLst>
          </p:cNvPr>
          <p:cNvCxnSpPr>
            <a:cxnSpLocks/>
          </p:cNvCxnSpPr>
          <p:nvPr/>
        </p:nvCxnSpPr>
        <p:spPr bwMode="gray">
          <a:xfrm>
            <a:off x="203563" y="3636784"/>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6" name="直接连接符 15">
            <a:extLst>
              <a:ext uri="{FF2B5EF4-FFF2-40B4-BE49-F238E27FC236}">
                <a16:creationId xmlns:a16="http://schemas.microsoft.com/office/drawing/2014/main" id="{FC7158C7-0EA7-42AA-8905-DC11A45EF151}"/>
              </a:ext>
            </a:extLst>
          </p:cNvPr>
          <p:cNvCxnSpPr>
            <a:cxnSpLocks/>
          </p:cNvCxnSpPr>
          <p:nvPr/>
        </p:nvCxnSpPr>
        <p:spPr bwMode="gray">
          <a:xfrm>
            <a:off x="203563" y="4554298"/>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cxnSp>
        <p:nvCxnSpPr>
          <p:cNvPr id="17" name="直接连接符 16">
            <a:extLst>
              <a:ext uri="{FF2B5EF4-FFF2-40B4-BE49-F238E27FC236}">
                <a16:creationId xmlns:a16="http://schemas.microsoft.com/office/drawing/2014/main" id="{ACADF3DB-E0D8-4EA7-90DA-A13E9167CF7D}"/>
              </a:ext>
            </a:extLst>
          </p:cNvPr>
          <p:cNvCxnSpPr>
            <a:cxnSpLocks/>
          </p:cNvCxnSpPr>
          <p:nvPr/>
        </p:nvCxnSpPr>
        <p:spPr bwMode="gray">
          <a:xfrm>
            <a:off x="203563" y="5929006"/>
            <a:ext cx="11860917" cy="0"/>
          </a:xfrm>
          <a:prstGeom prst="line">
            <a:avLst/>
          </a:prstGeom>
          <a:noFill/>
          <a:ln w="3175" cap="rnd">
            <a:gradFill>
              <a:gsLst>
                <a:gs pos="0">
                  <a:schemeClr val="bg1">
                    <a:lumMod val="85000"/>
                  </a:schemeClr>
                </a:gs>
                <a:gs pos="63000">
                  <a:schemeClr val="bg1">
                    <a:lumMod val="65000"/>
                  </a:schemeClr>
                </a:gs>
                <a:gs pos="100000">
                  <a:schemeClr val="tx1"/>
                </a:gs>
              </a:gsLst>
              <a:lin ang="5400000" scaled="1"/>
            </a:gradFill>
            <a:prstDash val="solid"/>
            <a:round/>
            <a:headEnd/>
            <a:tailEnd/>
          </a:ln>
          <a:effectLst>
            <a:softEdge rad="12700"/>
          </a:effectLst>
          <a:scene3d>
            <a:camera prst="orthographicFront"/>
            <a:lightRig rig="threePt" dir="t"/>
          </a:scene3d>
          <a:sp3d prstMaterial="plastic">
            <a:bevelT w="38100" h="38100"/>
          </a:sp3d>
        </p:spPr>
      </p:cxnSp>
      <p:sp>
        <p:nvSpPr>
          <p:cNvPr id="10" name="标题 1">
            <a:extLst>
              <a:ext uri="{FF2B5EF4-FFF2-40B4-BE49-F238E27FC236}">
                <a16:creationId xmlns:a16="http://schemas.microsoft.com/office/drawing/2014/main" id="{FDE87F28-2A84-4B6F-A977-72975865543E}"/>
              </a:ext>
            </a:extLst>
          </p:cNvPr>
          <p:cNvSpPr txBox="1">
            <a:spLocks/>
          </p:cNvSpPr>
          <p:nvPr/>
        </p:nvSpPr>
        <p:spPr bwMode="gray">
          <a:xfrm>
            <a:off x="2861006" y="501944"/>
            <a:ext cx="6536698" cy="385324"/>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a:r>
              <a:rPr lang="zh-CN" altLang="en-US" sz="2400" dirty="0">
                <a:solidFill>
                  <a:schemeClr val="accent1"/>
                </a:solidFill>
                <a:latin typeface="微软雅黑" panose="020B0503020204020204" pitchFamily="34" charset="-122"/>
                <a:ea typeface="微软雅黑" panose="020B0503020204020204" pitchFamily="34" charset="-122"/>
              </a:rPr>
              <a:t>奈玛特韦片</a:t>
            </a:r>
            <a:r>
              <a:rPr lang="en-US" altLang="zh-CN" sz="2400" dirty="0">
                <a:solidFill>
                  <a:schemeClr val="accent1"/>
                </a:solidFill>
                <a:latin typeface="微软雅黑" panose="020B0503020204020204" pitchFamily="34" charset="-122"/>
                <a:ea typeface="微软雅黑" panose="020B0503020204020204" pitchFamily="34" charset="-122"/>
              </a:rPr>
              <a:t>/</a:t>
            </a:r>
            <a:r>
              <a:rPr lang="zh-CN" altLang="en-US" sz="2400" dirty="0">
                <a:solidFill>
                  <a:schemeClr val="accent1"/>
                </a:solidFill>
                <a:latin typeface="微软雅黑" panose="020B0503020204020204" pitchFamily="34" charset="-122"/>
                <a:ea typeface="微软雅黑" panose="020B0503020204020204" pitchFamily="34" charset="-122"/>
              </a:rPr>
              <a:t>利托那韦片组合包装</a:t>
            </a:r>
            <a:r>
              <a:rPr lang="en-US" altLang="zh-CN" sz="2400" dirty="0">
                <a:solidFill>
                  <a:schemeClr val="accent1"/>
                </a:solidFill>
                <a:latin typeface="微软雅黑" panose="020B0503020204020204" pitchFamily="34" charset="-122"/>
                <a:ea typeface="微软雅黑" panose="020B0503020204020204" pitchFamily="34" charset="-122"/>
              </a:rPr>
              <a:t>(</a:t>
            </a:r>
            <a:r>
              <a:rPr lang="en-US" altLang="zh-CN" sz="2400" dirty="0" err="1">
                <a:solidFill>
                  <a:schemeClr val="accent1"/>
                </a:solidFill>
                <a:latin typeface="微软雅黑" panose="020B0503020204020204" pitchFamily="34" charset="-122"/>
                <a:ea typeface="微软雅黑" panose="020B0503020204020204" pitchFamily="34" charset="-122"/>
              </a:rPr>
              <a:t>Paxlovid</a:t>
            </a:r>
            <a:r>
              <a:rPr lang="en-US" altLang="zh-CN" sz="2400" dirty="0">
                <a:solidFill>
                  <a:schemeClr val="accent1"/>
                </a:solidFill>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5309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1.</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基本信息</a:t>
            </a:r>
            <a:r>
              <a:rPr lang="en-US" altLang="zh-CN" sz="2800" dirty="0">
                <a:latin typeface="微软雅黑" panose="020B0503020204020204" pitchFamily="34" charset="-122"/>
                <a:ea typeface="微软雅黑" panose="020B0503020204020204" pitchFamily="34" charset="-122"/>
              </a:rPr>
              <a:t>(1/2)</a:t>
            </a:r>
            <a:endParaRPr lang="zh-CN" altLang="en-US" sz="28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基本信息</a:t>
            </a:r>
          </a:p>
        </p:txBody>
      </p:sp>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84518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altLang="zh-CN" dirty="0" err="1">
                <a:solidFill>
                  <a:schemeClr val="accent1"/>
                </a:solidFill>
                <a:latin typeface="微软雅黑" panose="020B0503020204020204" pitchFamily="34" charset="-122"/>
                <a:ea typeface="微软雅黑" panose="020B0503020204020204" pitchFamily="34" charset="-122"/>
              </a:rPr>
              <a:t>Paxlovid</a:t>
            </a:r>
            <a:r>
              <a:rPr lang="zh-CN" altLang="zh-CN" dirty="0">
                <a:solidFill>
                  <a:schemeClr val="accent1"/>
                </a:solidFill>
                <a:latin typeface="微软雅黑" panose="020B0503020204020204" pitchFamily="34" charset="-122"/>
                <a:ea typeface="微软雅黑" panose="020B0503020204020204" pitchFamily="34" charset="-122"/>
              </a:rPr>
              <a:t>用于治疗成人伴有进展为重症高风险因素的轻至中度新型冠状病毒肺炎（</a:t>
            </a:r>
            <a:r>
              <a:rPr lang="zh-CN" altLang="en-US" dirty="0">
                <a:solidFill>
                  <a:schemeClr val="accent1"/>
                </a:solidFill>
                <a:latin typeface="微软雅黑" panose="020B0503020204020204" pitchFamily="34" charset="-122"/>
                <a:ea typeface="微软雅黑" panose="020B0503020204020204" pitchFamily="34" charset="-122"/>
              </a:rPr>
              <a:t>简称“新冠”</a:t>
            </a:r>
            <a:r>
              <a:rPr lang="zh-CN" altLang="zh-CN" dirty="0">
                <a:solidFill>
                  <a:schemeClr val="accent1"/>
                </a:solidFill>
                <a:latin typeface="微软雅黑" panose="020B0503020204020204" pitchFamily="34" charset="-122"/>
                <a:ea typeface="微软雅黑" panose="020B0503020204020204" pitchFamily="34" charset="-122"/>
              </a:rPr>
              <a:t>）患者</a:t>
            </a:r>
            <a:endParaRPr lang="en-US" altLang="zh-CN" strike="sngStrike" dirty="0">
              <a:solidFill>
                <a:schemeClr val="accent1"/>
              </a:solidFill>
              <a:latin typeface="微软雅黑" panose="020B0503020204020204" pitchFamily="34" charset="-122"/>
              <a:ea typeface="微软雅黑" panose="020B0503020204020204" pitchFamily="34" charset="-122"/>
            </a:endParaRPr>
          </a:p>
        </p:txBody>
      </p:sp>
      <p:sp>
        <p:nvSpPr>
          <p:cNvPr id="9" name="矩形: 圆角 8">
            <a:extLst>
              <a:ext uri="{FF2B5EF4-FFF2-40B4-BE49-F238E27FC236}">
                <a16:creationId xmlns:a16="http://schemas.microsoft.com/office/drawing/2014/main" id="{C3F3E464-A413-44DC-AF4A-7DF2B54964FA}"/>
              </a:ext>
            </a:extLst>
          </p:cNvPr>
          <p:cNvSpPr/>
          <p:nvPr/>
        </p:nvSpPr>
        <p:spPr bwMode="gray">
          <a:xfrm>
            <a:off x="5697637" y="4175726"/>
            <a:ext cx="6002956" cy="2276656"/>
          </a:xfrm>
          <a:prstGeom prst="roundRect">
            <a:avLst>
              <a:gd name="adj" fmla="val 13616"/>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nvGrpSpPr>
          <p:cNvPr id="10" name="组合 9">
            <a:extLst>
              <a:ext uri="{FF2B5EF4-FFF2-40B4-BE49-F238E27FC236}">
                <a16:creationId xmlns:a16="http://schemas.microsoft.com/office/drawing/2014/main" id="{32F2C149-CDA5-4330-84FB-77B278F099C2}"/>
              </a:ext>
            </a:extLst>
          </p:cNvPr>
          <p:cNvGrpSpPr/>
          <p:nvPr/>
        </p:nvGrpSpPr>
        <p:grpSpPr>
          <a:xfrm>
            <a:off x="5589868" y="4203719"/>
            <a:ext cx="6278676" cy="2316012"/>
            <a:chOff x="6559661" y="4498011"/>
            <a:chExt cx="4795107" cy="1533839"/>
          </a:xfrm>
        </p:grpSpPr>
        <p:graphicFrame>
          <p:nvGraphicFramePr>
            <p:cNvPr id="26" name="图表 25">
              <a:extLst>
                <a:ext uri="{FF2B5EF4-FFF2-40B4-BE49-F238E27FC236}">
                  <a16:creationId xmlns:a16="http://schemas.microsoft.com/office/drawing/2014/main" id="{000B18A9-1D0A-4EAC-974E-6DAB33A58F89}"/>
                </a:ext>
              </a:extLst>
            </p:cNvPr>
            <p:cNvGraphicFramePr/>
            <p:nvPr/>
          </p:nvGraphicFramePr>
          <p:xfrm>
            <a:off x="6559661" y="4761989"/>
            <a:ext cx="4795107" cy="1269861"/>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直接箭头连接符 13">
              <a:extLst>
                <a:ext uri="{FF2B5EF4-FFF2-40B4-BE49-F238E27FC236}">
                  <a16:creationId xmlns:a16="http://schemas.microsoft.com/office/drawing/2014/main" id="{63DFA762-319E-43F6-A172-F3CCCCBD5DAA}"/>
                </a:ext>
              </a:extLst>
            </p:cNvPr>
            <p:cNvCxnSpPr>
              <a:cxnSpLocks/>
            </p:cNvCxnSpPr>
            <p:nvPr/>
          </p:nvCxnSpPr>
          <p:spPr bwMode="gray">
            <a:xfrm>
              <a:off x="7648263" y="4582376"/>
              <a:ext cx="0" cy="666668"/>
            </a:xfrm>
            <a:prstGeom prst="straightConnector1">
              <a:avLst/>
            </a:prstGeom>
            <a:noFill/>
            <a:ln w="3175" cap="rnd">
              <a:solidFill>
                <a:srgbClr val="DB1778"/>
              </a:solidFill>
              <a:prstDash val="solid"/>
              <a:round/>
              <a:headEnd/>
              <a:tailEnd type="triangle"/>
            </a:ln>
            <a:effectLst/>
          </p:spPr>
        </p:cxnSp>
        <p:cxnSp>
          <p:nvCxnSpPr>
            <p:cNvPr id="15" name="直接箭头连接符 14">
              <a:extLst>
                <a:ext uri="{FF2B5EF4-FFF2-40B4-BE49-F238E27FC236}">
                  <a16:creationId xmlns:a16="http://schemas.microsoft.com/office/drawing/2014/main" id="{685F8530-9273-4CA7-8403-3ADA9B4A485B}"/>
                </a:ext>
              </a:extLst>
            </p:cNvPr>
            <p:cNvCxnSpPr>
              <a:cxnSpLocks/>
            </p:cNvCxnSpPr>
            <p:nvPr/>
          </p:nvCxnSpPr>
          <p:spPr bwMode="gray">
            <a:xfrm>
              <a:off x="9358300" y="4582376"/>
              <a:ext cx="0" cy="755910"/>
            </a:xfrm>
            <a:prstGeom prst="straightConnector1">
              <a:avLst/>
            </a:prstGeom>
            <a:noFill/>
            <a:ln w="3175" cap="rnd">
              <a:solidFill>
                <a:srgbClr val="DB1778"/>
              </a:solidFill>
              <a:prstDash val="solid"/>
              <a:round/>
              <a:headEnd/>
              <a:tailEnd type="triangle"/>
            </a:ln>
            <a:effectLst/>
          </p:spPr>
        </p:cxnSp>
        <p:cxnSp>
          <p:nvCxnSpPr>
            <p:cNvPr id="17" name="直接箭头连接符 16">
              <a:extLst>
                <a:ext uri="{FF2B5EF4-FFF2-40B4-BE49-F238E27FC236}">
                  <a16:creationId xmlns:a16="http://schemas.microsoft.com/office/drawing/2014/main" id="{072834BF-1C74-4A85-A94C-9AE2EB919B6F}"/>
                </a:ext>
              </a:extLst>
            </p:cNvPr>
            <p:cNvCxnSpPr>
              <a:cxnSpLocks/>
            </p:cNvCxnSpPr>
            <p:nvPr/>
          </p:nvCxnSpPr>
          <p:spPr bwMode="gray">
            <a:xfrm>
              <a:off x="8498618" y="4601427"/>
              <a:ext cx="0" cy="576748"/>
            </a:xfrm>
            <a:prstGeom prst="straightConnector1">
              <a:avLst/>
            </a:prstGeom>
            <a:noFill/>
            <a:ln w="3175" cap="rnd">
              <a:solidFill>
                <a:srgbClr val="DB1778"/>
              </a:solidFill>
              <a:prstDash val="solid"/>
              <a:round/>
              <a:headEnd/>
              <a:tailEnd type="triangle"/>
            </a:ln>
            <a:effectLst/>
          </p:spPr>
        </p:cxnSp>
        <p:cxnSp>
          <p:nvCxnSpPr>
            <p:cNvPr id="19" name="直接连接符 18">
              <a:extLst>
                <a:ext uri="{FF2B5EF4-FFF2-40B4-BE49-F238E27FC236}">
                  <a16:creationId xmlns:a16="http://schemas.microsoft.com/office/drawing/2014/main" id="{23A05242-06E4-4BB3-984F-40DC0B9021FA}"/>
                </a:ext>
              </a:extLst>
            </p:cNvPr>
            <p:cNvCxnSpPr>
              <a:cxnSpLocks/>
            </p:cNvCxnSpPr>
            <p:nvPr/>
          </p:nvCxnSpPr>
          <p:spPr bwMode="gray">
            <a:xfrm>
              <a:off x="7648263" y="4582376"/>
              <a:ext cx="1710037" cy="0"/>
            </a:xfrm>
            <a:prstGeom prst="line">
              <a:avLst/>
            </a:prstGeom>
            <a:noFill/>
            <a:ln w="3175" cap="rnd">
              <a:solidFill>
                <a:srgbClr val="DB1778"/>
              </a:solidFill>
              <a:prstDash val="solid"/>
              <a:round/>
              <a:headEnd/>
              <a:tailEnd/>
            </a:ln>
            <a:effectLst/>
          </p:spPr>
        </p:cxnSp>
        <p:sp>
          <p:nvSpPr>
            <p:cNvPr id="20" name="矩形 19">
              <a:extLst>
                <a:ext uri="{FF2B5EF4-FFF2-40B4-BE49-F238E27FC236}">
                  <a16:creationId xmlns:a16="http://schemas.microsoft.com/office/drawing/2014/main" id="{9247A19B-5CD7-4EB8-9446-916639F0784F}"/>
                </a:ext>
              </a:extLst>
            </p:cNvPr>
            <p:cNvSpPr/>
            <p:nvPr/>
          </p:nvSpPr>
          <p:spPr bwMode="gray">
            <a:xfrm>
              <a:off x="7698299" y="4498011"/>
              <a:ext cx="1622675" cy="142719"/>
            </a:xfrm>
            <a:prstGeom prst="rect">
              <a:avLst/>
            </a:prstGeom>
            <a:solidFill>
              <a:srgbClr val="DB1778"/>
            </a:solidFill>
            <a:ln w="28575" cap="flat" cmpd="sng" algn="ctr">
              <a:noFill/>
              <a:prstDash val="solid"/>
              <a:miter lim="800000"/>
              <a:headEnd type="none" w="med" len="med"/>
              <a:tailEnd type="none" w="med" len="med"/>
            </a:ln>
            <a:effectLst/>
          </p:spPr>
          <p:txBody>
            <a:bodyPr vert="horz" wrap="square" lIns="0" tIns="45715" rIns="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1000" b="1" dirty="0">
                  <a:solidFill>
                    <a:schemeClr val="bg1"/>
                  </a:solidFill>
                  <a:latin typeface="微软雅黑" panose="020B0503020204020204" pitchFamily="34" charset="-122"/>
                  <a:ea typeface="微软雅黑" panose="020B0503020204020204" pitchFamily="34" charset="-122"/>
                </a:rPr>
                <a:t>三管齐下避免医疗资源挤兑</a:t>
              </a:r>
            </a:p>
          </p:txBody>
        </p:sp>
        <p:cxnSp>
          <p:nvCxnSpPr>
            <p:cNvPr id="21" name="直接箭头连接符 20">
              <a:extLst>
                <a:ext uri="{FF2B5EF4-FFF2-40B4-BE49-F238E27FC236}">
                  <a16:creationId xmlns:a16="http://schemas.microsoft.com/office/drawing/2014/main" id="{77FB9B8F-03A8-4A09-9111-60152A483BFC}"/>
                </a:ext>
              </a:extLst>
            </p:cNvPr>
            <p:cNvCxnSpPr>
              <a:cxnSpLocks/>
            </p:cNvCxnSpPr>
            <p:nvPr/>
          </p:nvCxnSpPr>
          <p:spPr bwMode="gray">
            <a:xfrm>
              <a:off x="7458346" y="4751006"/>
              <a:ext cx="0" cy="324803"/>
            </a:xfrm>
            <a:prstGeom prst="straightConnector1">
              <a:avLst/>
            </a:prstGeom>
            <a:solidFill>
              <a:srgbClr val="595959"/>
            </a:solidFill>
            <a:ln w="3175" cap="rnd">
              <a:solidFill>
                <a:srgbClr val="595959"/>
              </a:solidFill>
              <a:prstDash val="solid"/>
              <a:round/>
              <a:headEnd/>
              <a:tailEnd type="triangle"/>
            </a:ln>
            <a:effectLst/>
          </p:spPr>
        </p:cxnSp>
        <p:cxnSp>
          <p:nvCxnSpPr>
            <p:cNvPr id="22" name="直接箭头连接符 21">
              <a:extLst>
                <a:ext uri="{FF2B5EF4-FFF2-40B4-BE49-F238E27FC236}">
                  <a16:creationId xmlns:a16="http://schemas.microsoft.com/office/drawing/2014/main" id="{1E57D403-617F-42F5-8CF1-3CE177FC7681}"/>
                </a:ext>
              </a:extLst>
            </p:cNvPr>
            <p:cNvCxnSpPr>
              <a:cxnSpLocks/>
            </p:cNvCxnSpPr>
            <p:nvPr/>
          </p:nvCxnSpPr>
          <p:spPr bwMode="gray">
            <a:xfrm>
              <a:off x="9168381" y="4751006"/>
              <a:ext cx="0" cy="324803"/>
            </a:xfrm>
            <a:prstGeom prst="straightConnector1">
              <a:avLst/>
            </a:prstGeom>
            <a:solidFill>
              <a:srgbClr val="595959"/>
            </a:solidFill>
            <a:ln w="3175" cap="rnd">
              <a:solidFill>
                <a:srgbClr val="595959"/>
              </a:solidFill>
              <a:prstDash val="solid"/>
              <a:round/>
              <a:headEnd/>
              <a:tailEnd type="triangle"/>
            </a:ln>
            <a:effectLst/>
          </p:spPr>
        </p:cxnSp>
        <p:cxnSp>
          <p:nvCxnSpPr>
            <p:cNvPr id="23" name="直接箭头连接符 22">
              <a:extLst>
                <a:ext uri="{FF2B5EF4-FFF2-40B4-BE49-F238E27FC236}">
                  <a16:creationId xmlns:a16="http://schemas.microsoft.com/office/drawing/2014/main" id="{68110A45-D08F-4892-9BE9-7F637FB31223}"/>
                </a:ext>
              </a:extLst>
            </p:cNvPr>
            <p:cNvCxnSpPr>
              <a:cxnSpLocks/>
            </p:cNvCxnSpPr>
            <p:nvPr/>
          </p:nvCxnSpPr>
          <p:spPr bwMode="gray">
            <a:xfrm>
              <a:off x="8308701" y="4765295"/>
              <a:ext cx="0" cy="219075"/>
            </a:xfrm>
            <a:prstGeom prst="straightConnector1">
              <a:avLst/>
            </a:prstGeom>
            <a:solidFill>
              <a:srgbClr val="595959"/>
            </a:solidFill>
            <a:ln w="3175" cap="rnd">
              <a:solidFill>
                <a:srgbClr val="595959"/>
              </a:solidFill>
              <a:prstDash val="solid"/>
              <a:round/>
              <a:headEnd/>
              <a:tailEnd type="triangle"/>
            </a:ln>
            <a:effectLst/>
          </p:spPr>
        </p:cxnSp>
        <p:cxnSp>
          <p:nvCxnSpPr>
            <p:cNvPr id="24" name="直接连接符 23">
              <a:extLst>
                <a:ext uri="{FF2B5EF4-FFF2-40B4-BE49-F238E27FC236}">
                  <a16:creationId xmlns:a16="http://schemas.microsoft.com/office/drawing/2014/main" id="{8B5EDDE6-2021-4C68-A954-596835165E18}"/>
                </a:ext>
              </a:extLst>
            </p:cNvPr>
            <p:cNvCxnSpPr>
              <a:cxnSpLocks/>
            </p:cNvCxnSpPr>
            <p:nvPr/>
          </p:nvCxnSpPr>
          <p:spPr bwMode="gray">
            <a:xfrm>
              <a:off x="7458346" y="4751006"/>
              <a:ext cx="1710034" cy="0"/>
            </a:xfrm>
            <a:prstGeom prst="line">
              <a:avLst/>
            </a:prstGeom>
            <a:solidFill>
              <a:srgbClr val="595959"/>
            </a:solidFill>
            <a:ln w="3175" cap="rnd">
              <a:solidFill>
                <a:srgbClr val="595959"/>
              </a:solidFill>
              <a:prstDash val="solid"/>
              <a:round/>
              <a:headEnd/>
              <a:tailEnd/>
            </a:ln>
            <a:effectLst/>
          </p:spPr>
        </p:cxnSp>
        <p:sp>
          <p:nvSpPr>
            <p:cNvPr id="25" name="矩形 24">
              <a:extLst>
                <a:ext uri="{FF2B5EF4-FFF2-40B4-BE49-F238E27FC236}">
                  <a16:creationId xmlns:a16="http://schemas.microsoft.com/office/drawing/2014/main" id="{4B195B38-381F-458D-B18C-8027AE3416A0}"/>
                </a:ext>
              </a:extLst>
            </p:cNvPr>
            <p:cNvSpPr/>
            <p:nvPr/>
          </p:nvSpPr>
          <p:spPr bwMode="gray">
            <a:xfrm>
              <a:off x="7699684" y="4695963"/>
              <a:ext cx="1232875" cy="118916"/>
            </a:xfrm>
            <a:prstGeom prst="rect">
              <a:avLst/>
            </a:prstGeom>
            <a:solidFill>
              <a:srgbClr val="595959"/>
            </a:solidFill>
            <a:ln w="28575" cap="flat" cmpd="sng" algn="ctr">
              <a:solidFill>
                <a:srgbClr val="595959"/>
              </a:solidFill>
              <a:prstDash val="solid"/>
              <a:miter lim="800000"/>
              <a:headEnd type="none" w="med" len="med"/>
              <a:tailEnd type="none" w="med" len="med"/>
            </a:ln>
            <a:effectLst/>
          </p:spPr>
          <p:txBody>
            <a:bodyPr vert="horz" wrap="square" lIns="36000" tIns="45715" rIns="3600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700" b="1" dirty="0">
                  <a:solidFill>
                    <a:schemeClr val="bg1"/>
                  </a:solidFill>
                  <a:latin typeface="微软雅黑" panose="020B0503020204020204" pitchFamily="34" charset="-122"/>
                  <a:ea typeface="微软雅黑" panose="020B0503020204020204" pitchFamily="34" charset="-122"/>
                </a:rPr>
                <a:t>仅使用非药物干预手段不足够</a:t>
              </a:r>
            </a:p>
          </p:txBody>
        </p:sp>
      </p:grpSp>
      <p:sp>
        <p:nvSpPr>
          <p:cNvPr id="28" name="文本框 27">
            <a:extLst>
              <a:ext uri="{FF2B5EF4-FFF2-40B4-BE49-F238E27FC236}">
                <a16:creationId xmlns:a16="http://schemas.microsoft.com/office/drawing/2014/main" id="{FFC4A106-ED44-4C66-9691-781DFAC5FA39}"/>
              </a:ext>
            </a:extLst>
          </p:cNvPr>
          <p:cNvSpPr txBox="1"/>
          <p:nvPr/>
        </p:nvSpPr>
        <p:spPr>
          <a:xfrm>
            <a:off x="4606192" y="6633743"/>
            <a:ext cx="7669162" cy="200055"/>
          </a:xfrm>
          <a:prstGeom prst="rect">
            <a:avLst/>
          </a:prstGeom>
          <a:noFill/>
        </p:spPr>
        <p:txBody>
          <a:bodyPr wrap="square" rtlCol="0">
            <a:spAutoFit/>
          </a:bodyPr>
          <a:lstStyle/>
          <a:p>
            <a:r>
              <a:rPr lang="zh-CN" altLang="en-US" sz="700" kern="100" dirty="0">
                <a:effectLst/>
                <a:latin typeface="Calibri" panose="020F0502020204030204" pitchFamily="34" charset="0"/>
                <a:ea typeface="宋体" panose="02010600030101010101" pitchFamily="2" charset="-122"/>
                <a:cs typeface="Arial" panose="020B0604020202020204" pitchFamily="34" charset="0"/>
              </a:rPr>
              <a:t>篇幅所限，</a:t>
            </a:r>
            <a:r>
              <a:rPr lang="en-US" altLang="zh-CN" sz="700" kern="100" dirty="0">
                <a:latin typeface="Calibri" panose="020F0502020204030204" pitchFamily="34" charset="0"/>
                <a:ea typeface="宋体" panose="02010600030101010101" pitchFamily="2" charset="-122"/>
                <a:cs typeface="Arial" panose="020B0604020202020204" pitchFamily="34" charset="0"/>
              </a:rPr>
              <a:t>31</a:t>
            </a:r>
            <a:r>
              <a:rPr lang="zh-CN" altLang="en-US" sz="700" kern="100" dirty="0">
                <a:effectLst/>
                <a:latin typeface="Calibri" panose="020F0502020204030204" pitchFamily="34" charset="0"/>
                <a:ea typeface="宋体" panose="02010600030101010101" pitchFamily="2" charset="-122"/>
                <a:cs typeface="Arial" panose="020B0604020202020204" pitchFamily="34" charset="0"/>
              </a:rPr>
              <a:t>篇参考文献请参考该页下方“备注”</a:t>
            </a:r>
            <a:endParaRPr lang="zh-CN" altLang="en-US" sz="700" dirty="0"/>
          </a:p>
        </p:txBody>
      </p:sp>
      <p:sp>
        <p:nvSpPr>
          <p:cNvPr id="29" name="文本框 28">
            <a:extLst>
              <a:ext uri="{FF2B5EF4-FFF2-40B4-BE49-F238E27FC236}">
                <a16:creationId xmlns:a16="http://schemas.microsoft.com/office/drawing/2014/main" id="{C5BCCA6A-2FFE-42A7-B8EA-F64D95A122DB}"/>
              </a:ext>
            </a:extLst>
          </p:cNvPr>
          <p:cNvSpPr txBox="1"/>
          <p:nvPr/>
        </p:nvSpPr>
        <p:spPr bwMode="gray">
          <a:xfrm>
            <a:off x="5707713" y="2452477"/>
            <a:ext cx="5992880" cy="577717"/>
          </a:xfrm>
          <a:prstGeom prst="rect">
            <a:avLst/>
          </a:prstGeom>
        </p:spPr>
        <p:txBody>
          <a:bodyPr wrap="square" lIns="45720" tIns="45720" rIns="45720" bIns="45720" rtlCol="0">
            <a:noAutofit/>
          </a:bodyPr>
          <a:lstStyle/>
          <a:p>
            <a:pPr marL="171450" indent="-171450">
              <a:lnSpc>
                <a:spcPct val="110000"/>
              </a:lnSpc>
              <a:spcBef>
                <a:spcPts val="1000"/>
              </a:spcBef>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当前主要的变异株</a:t>
            </a:r>
            <a:r>
              <a:rPr lang="zh-CN" altLang="en-US" sz="1500" b="1" dirty="0">
                <a:solidFill>
                  <a:srgbClr val="DB1778"/>
                </a:solidFill>
                <a:latin typeface="微软雅黑" panose="020B0503020204020204" pitchFamily="34" charset="-122"/>
                <a:ea typeface="微软雅黑" panose="020B0503020204020204" pitchFamily="34" charset="-122"/>
              </a:rPr>
              <a:t>奥密克戎</a:t>
            </a:r>
            <a:r>
              <a:rPr lang="en-US" altLang="zh-CN" sz="1300" dirty="0">
                <a:latin typeface="微软雅黑" panose="020B0503020204020204" pitchFamily="34" charset="-122"/>
                <a:ea typeface="微软雅黑" panose="020B0503020204020204" pitchFamily="34" charset="-122"/>
              </a:rPr>
              <a:t>(BA.2,</a:t>
            </a:r>
            <a:r>
              <a:rPr lang="zh-CN" altLang="en-US" sz="1300" dirty="0">
                <a:latin typeface="微软雅黑" panose="020B0503020204020204" pitchFamily="34" charset="-122"/>
                <a:ea typeface="微软雅黑" panose="020B0503020204020204" pitchFamily="34" charset="-122"/>
              </a:rPr>
              <a:t> </a:t>
            </a:r>
            <a:r>
              <a:rPr lang="en-US" altLang="zh-CN" sz="1300" dirty="0">
                <a:latin typeface="微软雅黑" panose="020B0503020204020204" pitchFamily="34" charset="-122"/>
                <a:ea typeface="微软雅黑" panose="020B0503020204020204" pitchFamily="34" charset="-122"/>
              </a:rPr>
              <a:t>BA.4, BA.5)</a:t>
            </a:r>
            <a:r>
              <a:rPr lang="zh-CN" altLang="en-US" sz="1300" dirty="0">
                <a:latin typeface="微软雅黑" panose="020B0503020204020204" pitchFamily="34" charset="-122"/>
                <a:ea typeface="微软雅黑" panose="020B0503020204020204" pitchFamily="34" charset="-122"/>
              </a:rPr>
              <a:t> 隐匿性强，传播速度快，给新冠防控带来了更大挑战</a:t>
            </a:r>
            <a:r>
              <a:rPr lang="en-US" altLang="zh-CN" sz="1300" baseline="30000" dirty="0">
                <a:latin typeface="微软雅黑" panose="020B0503020204020204" pitchFamily="34" charset="-122"/>
                <a:ea typeface="微软雅黑" panose="020B0503020204020204" pitchFamily="34" charset="-122"/>
              </a:rPr>
              <a:t>29-31</a:t>
            </a:r>
            <a:r>
              <a:rPr lang="zh-CN" altLang="en-US" sz="1300" dirty="0">
                <a:latin typeface="微软雅黑" panose="020B0503020204020204" pitchFamily="34" charset="-122"/>
                <a:ea typeface="微软雅黑" panose="020B0503020204020204" pitchFamily="34" charset="-122"/>
              </a:rPr>
              <a:t>。</a:t>
            </a:r>
            <a:endParaRPr lang="en-US" altLang="zh-CN" sz="1300" u="none" kern="1200" dirty="0">
              <a:solidFill>
                <a:schemeClr val="tx1"/>
              </a:solidFill>
              <a:effectLst/>
              <a:latin typeface="微软雅黑" panose="020B0503020204020204" pitchFamily="34" charset="-122"/>
              <a:ea typeface="微软雅黑" panose="020B0503020204020204" pitchFamily="34" charset="-122"/>
            </a:endParaRPr>
          </a:p>
          <a:p>
            <a:pPr marL="171450" indent="-171450">
              <a:lnSpc>
                <a:spcPct val="110000"/>
              </a:lnSpc>
              <a:spcBef>
                <a:spcPts val="1000"/>
              </a:spcBef>
              <a:buFont typeface="Arial" panose="020B0604020202020204" pitchFamily="34" charset="0"/>
              <a:buChar char="•"/>
            </a:pPr>
            <a:r>
              <a:rPr lang="zh-CN" altLang="zh-CN" sz="1300" u="none" kern="1200" dirty="0">
                <a:solidFill>
                  <a:schemeClr val="tx1"/>
                </a:solidFill>
                <a:effectLst/>
                <a:latin typeface="微软雅黑" panose="020B0503020204020204" pitchFamily="34" charset="-122"/>
                <a:ea typeface="微软雅黑" panose="020B0503020204020204" pitchFamily="34" charset="-122"/>
              </a:rPr>
              <a:t>基于</a:t>
            </a:r>
            <a:r>
              <a:rPr lang="zh-CN" altLang="zh-CN" sz="1500" b="1" dirty="0">
                <a:solidFill>
                  <a:srgbClr val="DB1778"/>
                </a:solidFill>
                <a:latin typeface="微软雅黑" panose="020B0503020204020204" pitchFamily="34" charset="-122"/>
                <a:ea typeface="微软雅黑" panose="020B0503020204020204" pitchFamily="34" charset="-122"/>
              </a:rPr>
              <a:t>本土的</a:t>
            </a:r>
            <a:r>
              <a:rPr lang="zh-CN" altLang="en-US" sz="1500" b="1" dirty="0">
                <a:solidFill>
                  <a:srgbClr val="DB1778"/>
                </a:solidFill>
                <a:latin typeface="微软雅黑" panose="020B0503020204020204" pitchFamily="34" charset="-122"/>
                <a:ea typeface="微软雅黑" panose="020B0503020204020204" pitchFamily="34" charset="-122"/>
              </a:rPr>
              <a:t>奥密克戎</a:t>
            </a:r>
            <a:r>
              <a:rPr lang="zh-CN" altLang="zh-CN" sz="1500" b="1" dirty="0">
                <a:solidFill>
                  <a:srgbClr val="DB1778"/>
                </a:solidFill>
                <a:latin typeface="微软雅黑" panose="020B0503020204020204" pitchFamily="34" charset="-122"/>
                <a:ea typeface="微软雅黑" panose="020B0503020204020204" pitchFamily="34" charset="-122"/>
              </a:rPr>
              <a:t>传播数据</a:t>
            </a:r>
            <a:r>
              <a:rPr lang="en-US" altLang="zh-CN" sz="1300" baseline="30000" dirty="0">
                <a:latin typeface="微软雅黑" panose="020B0503020204020204" pitchFamily="34" charset="-122"/>
                <a:ea typeface="微软雅黑" panose="020B0503020204020204" pitchFamily="34" charset="-122"/>
              </a:rPr>
              <a:t>28</a:t>
            </a:r>
            <a:r>
              <a:rPr lang="zh-CN" altLang="zh-CN" sz="1300" u="none" kern="1200" dirty="0">
                <a:solidFill>
                  <a:schemeClr val="tx1"/>
                </a:solidFill>
                <a:effectLst/>
                <a:latin typeface="微软雅黑" panose="020B0503020204020204" pitchFamily="34" charset="-122"/>
                <a:ea typeface="微软雅黑" panose="020B0503020204020204" pitchFamily="34" charset="-122"/>
              </a:rPr>
              <a:t>，研究发现：</a:t>
            </a:r>
            <a:endParaRPr lang="en-US" altLang="zh-CN" sz="1300" dirty="0">
              <a:latin typeface="微软雅黑" panose="020B0503020204020204" pitchFamily="34" charset="-122"/>
              <a:ea typeface="微软雅黑" panose="020B0503020204020204" pitchFamily="34" charset="-122"/>
            </a:endParaRPr>
          </a:p>
          <a:p>
            <a:pPr marL="354013" indent="-176213">
              <a:lnSpc>
                <a:spcPct val="110000"/>
              </a:lnSpc>
              <a:spcBef>
                <a:spcPts val="300"/>
              </a:spcBef>
              <a:buFont typeface="Wingdings" panose="05000000000000000000" pitchFamily="2" charset="2"/>
              <a:buChar char="Ø"/>
            </a:pPr>
            <a:r>
              <a:rPr lang="zh-CN" altLang="zh-CN" sz="1300" dirty="0">
                <a:latin typeface="微软雅黑" panose="020B0503020204020204" pitchFamily="34" charset="-122"/>
                <a:ea typeface="微软雅黑" panose="020B0503020204020204" pitchFamily="34" charset="-122"/>
              </a:rPr>
              <a:t>增加疫苗接种率和广泛使用</a:t>
            </a:r>
            <a:r>
              <a:rPr lang="zh-CN" altLang="zh-CN" sz="1500" b="1" dirty="0">
                <a:solidFill>
                  <a:srgbClr val="DB1778"/>
                </a:solidFill>
                <a:latin typeface="微软雅黑" panose="020B0503020204020204" pitchFamily="34" charset="-122"/>
                <a:ea typeface="微软雅黑" panose="020B0503020204020204" pitchFamily="34" charset="-122"/>
              </a:rPr>
              <a:t>抗病毒治疗</a:t>
            </a:r>
            <a:r>
              <a:rPr lang="zh-CN" altLang="zh-CN" sz="1300" dirty="0">
                <a:latin typeface="微软雅黑" panose="020B0503020204020204" pitchFamily="34" charset="-122"/>
                <a:ea typeface="微软雅黑" panose="020B0503020204020204" pitchFamily="34" charset="-122"/>
              </a:rPr>
              <a:t>的协同策略方可防止重症患者的</a:t>
            </a:r>
            <a:r>
              <a:rPr lang="en-US" altLang="zh-CN" sz="1300" dirty="0">
                <a:latin typeface="微软雅黑" panose="020B0503020204020204" pitchFamily="34" charset="-122"/>
                <a:ea typeface="微软雅黑" panose="020B0503020204020204" pitchFamily="34" charset="-122"/>
              </a:rPr>
              <a:t>ICU</a:t>
            </a:r>
            <a:r>
              <a:rPr lang="zh-CN" altLang="zh-CN" sz="1300" dirty="0">
                <a:latin typeface="微软雅黑" panose="020B0503020204020204" pitchFamily="34" charset="-122"/>
                <a:ea typeface="微软雅黑" panose="020B0503020204020204" pitchFamily="34" charset="-122"/>
              </a:rPr>
              <a:t>床位需求超出现有容量。</a:t>
            </a:r>
            <a:endParaRPr lang="en-US" altLang="zh-CN" sz="1300" dirty="0">
              <a:latin typeface="微软雅黑" panose="020B0503020204020204" pitchFamily="34" charset="-122"/>
              <a:ea typeface="微软雅黑" panose="020B0503020204020204" pitchFamily="34" charset="-122"/>
            </a:endParaRPr>
          </a:p>
          <a:p>
            <a:pPr marL="354013" indent="-176213">
              <a:lnSpc>
                <a:spcPct val="110000"/>
              </a:lnSpc>
              <a:spcBef>
                <a:spcPts val="300"/>
              </a:spcBef>
              <a:buFont typeface="Wingdings" panose="05000000000000000000" pitchFamily="2" charset="2"/>
              <a:buChar char="Ø"/>
            </a:pPr>
            <a:r>
              <a:rPr lang="zh-CN" altLang="zh-CN" sz="1300" dirty="0">
                <a:latin typeface="微软雅黑" panose="020B0503020204020204" pitchFamily="34" charset="-122"/>
                <a:ea typeface="微软雅黑" panose="020B0503020204020204" pitchFamily="34" charset="-122"/>
              </a:rPr>
              <a:t>如果不满足这两个条件，则存在</a:t>
            </a:r>
            <a:r>
              <a:rPr lang="zh-CN" altLang="zh-CN" sz="1300" b="1" dirty="0">
                <a:latin typeface="微软雅黑" panose="020B0503020204020204" pitchFamily="34" charset="-122"/>
                <a:ea typeface="微软雅黑" panose="020B0503020204020204" pitchFamily="34" charset="-122"/>
              </a:rPr>
              <a:t>医疗资源挤兑风险</a:t>
            </a:r>
            <a:r>
              <a:rPr lang="zh-CN" altLang="zh-CN"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 </a:t>
            </a:r>
            <a:endParaRPr lang="zh-CN" altLang="zh-CN" sz="1300" dirty="0">
              <a:latin typeface="微软雅黑" panose="020B0503020204020204" pitchFamily="34" charset="-122"/>
              <a:ea typeface="微软雅黑" panose="020B0503020204020204" pitchFamily="34" charset="-122"/>
            </a:endParaRPr>
          </a:p>
          <a:p>
            <a:pPr marL="171450" indent="-171450" algn="l">
              <a:lnSpc>
                <a:spcPct val="90000"/>
              </a:lnSpc>
              <a:spcBef>
                <a:spcPts val="1000"/>
              </a:spcBef>
              <a:buFont typeface="Arial" panose="020B0604020202020204" pitchFamily="34" charset="0"/>
              <a:buChar char="•"/>
            </a:pPr>
            <a:endParaRPr lang="zh-CN" altLang="en-US" sz="1300" dirty="0"/>
          </a:p>
        </p:txBody>
      </p:sp>
      <p:sp>
        <p:nvSpPr>
          <p:cNvPr id="30" name="文本框 29">
            <a:extLst>
              <a:ext uri="{FF2B5EF4-FFF2-40B4-BE49-F238E27FC236}">
                <a16:creationId xmlns:a16="http://schemas.microsoft.com/office/drawing/2014/main" id="{0542558D-FC44-471D-A069-C6B9E979DB12}"/>
              </a:ext>
            </a:extLst>
          </p:cNvPr>
          <p:cNvSpPr txBox="1"/>
          <p:nvPr/>
        </p:nvSpPr>
        <p:spPr bwMode="gray">
          <a:xfrm>
            <a:off x="422916" y="2461808"/>
            <a:ext cx="4953167" cy="3460877"/>
          </a:xfrm>
          <a:prstGeom prst="rect">
            <a:avLst/>
          </a:prstGeom>
        </p:spPr>
        <p:txBody>
          <a:bodyPr wrap="square" lIns="45720" tIns="45720" rIns="45720" bIns="45720" rtlCol="0">
            <a:noAutofit/>
          </a:bodyPr>
          <a:lstStyle/>
          <a:p>
            <a:pPr marL="171450" indent="-171450">
              <a:lnSpc>
                <a:spcPct val="120000"/>
              </a:lnSpc>
              <a:spcBef>
                <a:spcPts val="1200"/>
              </a:spcBef>
              <a:buFont typeface="Arial" panose="020B0604020202020204" pitchFamily="34" charset="0"/>
              <a:buChar char="•"/>
            </a:pPr>
            <a:r>
              <a:rPr lang="zh-CN" altLang="en-US" sz="1300" u="none" kern="1200" dirty="0">
                <a:solidFill>
                  <a:schemeClr val="tx1"/>
                </a:solidFill>
                <a:effectLst/>
                <a:latin typeface="微软雅黑" panose="020B0503020204020204" pitchFamily="34" charset="-122"/>
                <a:ea typeface="微软雅黑" panose="020B0503020204020204" pitchFamily="34" charset="-122"/>
              </a:rPr>
              <a:t>新型冠状病毒肺炎（以下简称“新冠”）</a:t>
            </a:r>
            <a:r>
              <a:rPr lang="zh-CN" altLang="zh-CN" sz="1300" u="none" kern="1200" dirty="0">
                <a:solidFill>
                  <a:schemeClr val="tx1"/>
                </a:solidFill>
                <a:effectLst/>
                <a:latin typeface="微软雅黑" panose="020B0503020204020204" pitchFamily="34" charset="-122"/>
                <a:ea typeface="微软雅黑" panose="020B0503020204020204" pitchFamily="34" charset="-122"/>
              </a:rPr>
              <a:t>是由冠状病毒科</a:t>
            </a:r>
            <a:r>
              <a:rPr lang="en-US" altLang="zh-CN" sz="1300" u="none" kern="1200" dirty="0">
                <a:solidFill>
                  <a:schemeClr val="tx1"/>
                </a:solidFill>
                <a:effectLst/>
                <a:latin typeface="微软雅黑" panose="020B0503020204020204" pitchFamily="34" charset="-122"/>
                <a:ea typeface="微软雅黑" panose="020B0503020204020204" pitchFamily="34" charset="-122"/>
              </a:rPr>
              <a:t>SARS-CoV-2</a:t>
            </a:r>
            <a:r>
              <a:rPr lang="zh-CN" altLang="zh-CN" sz="1300" u="none" kern="1200" dirty="0">
                <a:solidFill>
                  <a:schemeClr val="tx1"/>
                </a:solidFill>
                <a:effectLst/>
                <a:latin typeface="微软雅黑" panose="020B0503020204020204" pitchFamily="34" charset="-122"/>
                <a:ea typeface="微软雅黑" panose="020B0503020204020204" pitchFamily="34" charset="-122"/>
              </a:rPr>
              <a:t>（一种包膜阳性单链基因组</a:t>
            </a:r>
            <a:r>
              <a:rPr lang="en-US" altLang="zh-CN" sz="1300" u="none" kern="1200" dirty="0">
                <a:solidFill>
                  <a:schemeClr val="tx1"/>
                </a:solidFill>
                <a:effectLst/>
                <a:latin typeface="微软雅黑" panose="020B0503020204020204" pitchFamily="34" charset="-122"/>
                <a:ea typeface="微软雅黑" panose="020B0503020204020204" pitchFamily="34" charset="-122"/>
              </a:rPr>
              <a:t>RNA</a:t>
            </a:r>
            <a:r>
              <a:rPr lang="zh-CN" altLang="zh-CN" sz="1300" u="none" kern="1200" dirty="0">
                <a:solidFill>
                  <a:schemeClr val="tx1"/>
                </a:solidFill>
                <a:effectLst/>
                <a:latin typeface="微软雅黑" panose="020B0503020204020204" pitchFamily="34" charset="-122"/>
                <a:ea typeface="微软雅黑" panose="020B0503020204020204" pitchFamily="34" charset="-122"/>
              </a:rPr>
              <a:t>病毒（</a:t>
            </a:r>
            <a:r>
              <a:rPr lang="en-US" altLang="zh-CN" sz="1300" u="none" kern="1200" dirty="0">
                <a:solidFill>
                  <a:schemeClr val="tx1"/>
                </a:solidFill>
                <a:effectLst/>
                <a:latin typeface="微软雅黑" panose="020B0503020204020204" pitchFamily="34" charset="-122"/>
                <a:ea typeface="微软雅黑" panose="020B0503020204020204" pitchFamily="34" charset="-122"/>
              </a:rPr>
              <a:t>+</a:t>
            </a:r>
            <a:r>
              <a:rPr lang="en-US" altLang="zh-CN" sz="1300" u="none" kern="1200" dirty="0" err="1">
                <a:solidFill>
                  <a:schemeClr val="tx1"/>
                </a:solidFill>
                <a:effectLst/>
                <a:latin typeface="微软雅黑" panose="020B0503020204020204" pitchFamily="34" charset="-122"/>
                <a:ea typeface="微软雅黑" panose="020B0503020204020204" pitchFamily="34" charset="-122"/>
              </a:rPr>
              <a:t>ssRNA</a:t>
            </a:r>
            <a:r>
              <a:rPr lang="zh-CN" altLang="zh-CN" sz="1300" u="none" kern="1200" dirty="0">
                <a:solidFill>
                  <a:schemeClr val="tx1"/>
                </a:solidFill>
                <a:effectLst/>
                <a:latin typeface="微软雅黑" panose="020B0503020204020204" pitchFamily="34" charset="-122"/>
                <a:ea typeface="微软雅黑" panose="020B0503020204020204" pitchFamily="34" charset="-122"/>
              </a:rPr>
              <a:t>））引起的传染病</a:t>
            </a:r>
            <a:r>
              <a:rPr lang="en-US" altLang="zh-CN" sz="1300" u="none" kern="1200" baseline="30000" dirty="0">
                <a:solidFill>
                  <a:schemeClr val="tx1"/>
                </a:solidFill>
                <a:effectLst/>
                <a:latin typeface="微软雅黑" panose="020B0503020204020204" pitchFamily="34" charset="-122"/>
                <a:ea typeface="微软雅黑" panose="020B0503020204020204" pitchFamily="34" charset="-122"/>
              </a:rPr>
              <a:t>1</a:t>
            </a:r>
            <a:r>
              <a:rPr lang="zh-CN" altLang="zh-CN" sz="1300" u="none" kern="1200" dirty="0">
                <a:solidFill>
                  <a:schemeClr val="tx1"/>
                </a:solidFill>
                <a:effectLst/>
                <a:latin typeface="微软雅黑" panose="020B0503020204020204" pitchFamily="34" charset="-122"/>
                <a:ea typeface="微软雅黑" panose="020B0503020204020204" pitchFamily="34" charset="-122"/>
              </a:rPr>
              <a:t>。</a:t>
            </a:r>
            <a:r>
              <a:rPr lang="en-US" altLang="zh-CN" sz="1300" u="none" kern="1200" dirty="0">
                <a:solidFill>
                  <a:schemeClr val="tx1"/>
                </a:solidFill>
                <a:effectLst/>
                <a:latin typeface="微软雅黑" panose="020B0503020204020204" pitchFamily="34" charset="-122"/>
                <a:ea typeface="微软雅黑" panose="020B0503020204020204" pitchFamily="34" charset="-122"/>
              </a:rPr>
              <a:t> </a:t>
            </a:r>
          </a:p>
          <a:p>
            <a:pPr marL="171450" indent="-171450">
              <a:lnSpc>
                <a:spcPct val="120000"/>
              </a:lnSpc>
              <a:spcBef>
                <a:spcPts val="1200"/>
              </a:spcBef>
              <a:buFont typeface="Arial" panose="020B0604020202020204" pitchFamily="34" charset="0"/>
              <a:buChar char="•"/>
            </a:pPr>
            <a:r>
              <a:rPr lang="zh-CN" altLang="zh-CN" sz="1300" u="none" kern="1200" dirty="0">
                <a:solidFill>
                  <a:schemeClr val="tx1"/>
                </a:solidFill>
                <a:effectLst/>
                <a:latin typeface="微软雅黑" panose="020B0503020204020204" pitchFamily="34" charset="-122"/>
                <a:ea typeface="微软雅黑" panose="020B0503020204020204" pitchFamily="34" charset="-122"/>
              </a:rPr>
              <a:t>截至</a:t>
            </a:r>
            <a:r>
              <a:rPr lang="en-US" altLang="zh-CN" sz="1300" u="none" kern="1200" dirty="0">
                <a:solidFill>
                  <a:schemeClr val="tx1"/>
                </a:solidFill>
                <a:effectLst/>
                <a:latin typeface="微软雅黑" panose="020B0503020204020204" pitchFamily="34" charset="-122"/>
                <a:ea typeface="微软雅黑" panose="020B0503020204020204" pitchFamily="34" charset="-122"/>
              </a:rPr>
              <a:t>2022</a:t>
            </a:r>
            <a:r>
              <a:rPr lang="zh-CN" altLang="zh-CN" sz="1300" u="none" kern="1200" dirty="0">
                <a:solidFill>
                  <a:schemeClr val="tx1"/>
                </a:solidFill>
                <a:effectLst/>
                <a:latin typeface="微软雅黑" panose="020B0503020204020204" pitchFamily="34" charset="-122"/>
                <a:ea typeface="微软雅黑" panose="020B0503020204020204" pitchFamily="34" charset="-122"/>
              </a:rPr>
              <a:t>年</a:t>
            </a:r>
            <a:r>
              <a:rPr lang="en-US" altLang="zh-CN" sz="1300" u="none" kern="1200" dirty="0">
                <a:solidFill>
                  <a:schemeClr val="tx1"/>
                </a:solidFill>
                <a:effectLst/>
                <a:latin typeface="微软雅黑" panose="020B0503020204020204" pitchFamily="34" charset="-122"/>
                <a:ea typeface="微软雅黑" panose="020B0503020204020204" pitchFamily="34" charset="-122"/>
              </a:rPr>
              <a:t>3</a:t>
            </a:r>
            <a:r>
              <a:rPr lang="zh-CN" altLang="zh-CN" sz="1300" u="none" kern="1200" dirty="0">
                <a:solidFill>
                  <a:schemeClr val="tx1"/>
                </a:solidFill>
                <a:effectLst/>
                <a:latin typeface="微软雅黑" panose="020B0503020204020204" pitchFamily="34" charset="-122"/>
                <a:ea typeface="微软雅黑" panose="020B0503020204020204" pitchFamily="34" charset="-122"/>
              </a:rPr>
              <a:t>月，全世界已报告</a:t>
            </a:r>
            <a:r>
              <a:rPr lang="en-US" altLang="zh-CN" sz="1300" u="none" kern="1200" dirty="0">
                <a:solidFill>
                  <a:schemeClr val="tx1"/>
                </a:solidFill>
                <a:effectLst/>
                <a:latin typeface="微软雅黑" panose="020B0503020204020204" pitchFamily="34" charset="-122"/>
                <a:ea typeface="微软雅黑" panose="020B0503020204020204" pitchFamily="34" charset="-122"/>
              </a:rPr>
              <a:t>4.8</a:t>
            </a:r>
            <a:r>
              <a:rPr lang="zh-CN" altLang="zh-CN" sz="1300" u="none" kern="1200" dirty="0">
                <a:solidFill>
                  <a:schemeClr val="tx1"/>
                </a:solidFill>
                <a:effectLst/>
                <a:latin typeface="微软雅黑" panose="020B0503020204020204" pitchFamily="34" charset="-122"/>
                <a:ea typeface="微软雅黑" panose="020B0503020204020204" pitchFamily="34" charset="-122"/>
              </a:rPr>
              <a:t>亿多例确诊</a:t>
            </a:r>
            <a:r>
              <a:rPr lang="zh-CN" altLang="en-US" sz="1300" u="none" kern="1200" dirty="0">
                <a:solidFill>
                  <a:schemeClr val="tx1"/>
                </a:solidFill>
                <a:effectLst/>
                <a:latin typeface="微软雅黑" panose="020B0503020204020204" pitchFamily="34" charset="-122"/>
                <a:ea typeface="微软雅黑" panose="020B0503020204020204" pitchFamily="34" charset="-122"/>
              </a:rPr>
              <a:t>新冠</a:t>
            </a:r>
            <a:r>
              <a:rPr lang="zh-CN" altLang="zh-CN" sz="1300" u="none" kern="1200" dirty="0">
                <a:solidFill>
                  <a:schemeClr val="tx1"/>
                </a:solidFill>
                <a:effectLst/>
                <a:latin typeface="微软雅黑" panose="020B0503020204020204" pitchFamily="34" charset="-122"/>
                <a:ea typeface="微软雅黑" panose="020B0503020204020204" pitchFamily="34" charset="-122"/>
              </a:rPr>
              <a:t>病例，其中</a:t>
            </a:r>
            <a:r>
              <a:rPr lang="en-US" altLang="zh-CN" sz="1300" u="none" kern="1200" dirty="0">
                <a:solidFill>
                  <a:schemeClr val="tx1"/>
                </a:solidFill>
                <a:effectLst/>
                <a:latin typeface="微软雅黑" panose="020B0503020204020204" pitchFamily="34" charset="-122"/>
                <a:ea typeface="微软雅黑" panose="020B0503020204020204" pitchFamily="34" charset="-122"/>
              </a:rPr>
              <a:t>610</a:t>
            </a:r>
            <a:r>
              <a:rPr lang="zh-CN" altLang="zh-CN" sz="1300" u="none" kern="1200" dirty="0">
                <a:solidFill>
                  <a:schemeClr val="tx1"/>
                </a:solidFill>
                <a:effectLst/>
                <a:latin typeface="微软雅黑" panose="020B0503020204020204" pitchFamily="34" charset="-122"/>
                <a:ea typeface="微软雅黑" panose="020B0503020204020204" pitchFamily="34" charset="-122"/>
              </a:rPr>
              <a:t>多万例新冠相关死亡</a:t>
            </a:r>
            <a:r>
              <a:rPr lang="en-US" altLang="zh-CN" sz="1300" u="none" kern="1200" baseline="30000" dirty="0">
                <a:solidFill>
                  <a:schemeClr val="tx1"/>
                </a:solidFill>
                <a:effectLst/>
                <a:latin typeface="微软雅黑" panose="020B0503020204020204" pitchFamily="34" charset="-122"/>
                <a:ea typeface="微软雅黑" panose="020B0503020204020204" pitchFamily="34" charset="-122"/>
              </a:rPr>
              <a:t>2</a:t>
            </a:r>
            <a:r>
              <a:rPr lang="zh-CN" altLang="zh-CN" sz="1300" u="none" kern="1200" dirty="0">
                <a:solidFill>
                  <a:schemeClr val="tx1"/>
                </a:solidFill>
                <a:effectLst/>
                <a:latin typeface="微软雅黑" panose="020B0503020204020204" pitchFamily="34" charset="-122"/>
                <a:ea typeface="微软雅黑" panose="020B0503020204020204" pitchFamily="34" charset="-122"/>
              </a:rPr>
              <a:t>。</a:t>
            </a:r>
            <a:r>
              <a:rPr lang="en-US" altLang="zh-CN" sz="1300" u="none" kern="1200" dirty="0">
                <a:solidFill>
                  <a:schemeClr val="tx1"/>
                </a:solidFill>
                <a:effectLst/>
                <a:latin typeface="微软雅黑" panose="020B0503020204020204" pitchFamily="34" charset="-122"/>
                <a:ea typeface="微软雅黑" panose="020B0503020204020204" pitchFamily="34" charset="-122"/>
              </a:rPr>
              <a:t>  </a:t>
            </a:r>
          </a:p>
          <a:p>
            <a:pPr marL="171450" indent="-171450">
              <a:lnSpc>
                <a:spcPct val="120000"/>
              </a:lnSpc>
              <a:spcBef>
                <a:spcPts val="1200"/>
              </a:spcBef>
              <a:buFont typeface="Arial" panose="020B0604020202020204" pitchFamily="34" charset="0"/>
              <a:buChar char="•"/>
            </a:pPr>
            <a:r>
              <a:rPr lang="zh-CN" altLang="zh-CN" sz="1300" u="none" kern="1200" dirty="0">
                <a:solidFill>
                  <a:schemeClr val="tx1"/>
                </a:solidFill>
                <a:effectLst/>
                <a:latin typeface="微软雅黑" panose="020B0503020204020204" pitchFamily="34" charset="-122"/>
                <a:ea typeface="微软雅黑" panose="020B0503020204020204" pitchFamily="34" charset="-122"/>
              </a:rPr>
              <a:t>新冠给全球的国家医疗保健系统带来了巨大的压力，并带来了</a:t>
            </a:r>
            <a:r>
              <a:rPr lang="zh-CN" altLang="zh-CN" sz="1300" b="1" u="none" kern="1200" dirty="0">
                <a:solidFill>
                  <a:schemeClr val="tx1"/>
                </a:solidFill>
                <a:effectLst/>
                <a:latin typeface="微软雅黑" panose="020B0503020204020204" pitchFamily="34" charset="-122"/>
                <a:ea typeface="微软雅黑" panose="020B0503020204020204" pitchFamily="34" charset="-122"/>
              </a:rPr>
              <a:t>灾难性的广泛医疗、经济和社会后果</a:t>
            </a:r>
            <a:r>
              <a:rPr lang="en-US" altLang="zh-CN" sz="1300" u="none" kern="1200" baseline="30000" dirty="0">
                <a:solidFill>
                  <a:schemeClr val="tx1"/>
                </a:solidFill>
                <a:effectLst/>
                <a:latin typeface="微软雅黑" panose="020B0503020204020204" pitchFamily="34" charset="-122"/>
                <a:ea typeface="微软雅黑" panose="020B0503020204020204" pitchFamily="34" charset="-122"/>
              </a:rPr>
              <a:t>3-26</a:t>
            </a:r>
            <a:r>
              <a:rPr lang="zh-CN" altLang="zh-CN" sz="1300" u="none" kern="1200" dirty="0">
                <a:solidFill>
                  <a:schemeClr val="tx1"/>
                </a:solidFill>
                <a:effectLst/>
                <a:latin typeface="微软雅黑" panose="020B0503020204020204" pitchFamily="34" charset="-122"/>
                <a:ea typeface="微软雅黑" panose="020B0503020204020204" pitchFamily="34" charset="-122"/>
              </a:rPr>
              <a:t>。</a:t>
            </a:r>
            <a:endParaRPr lang="en-US" altLang="zh-CN" sz="1300" u="none" kern="1200" baseline="30000" dirty="0">
              <a:solidFill>
                <a:schemeClr val="tx1"/>
              </a:solidFill>
              <a:effectLst/>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lang="zh-CN" altLang="zh-CN" sz="1300" u="none" kern="1200" dirty="0">
                <a:solidFill>
                  <a:schemeClr val="tx1"/>
                </a:solidFill>
                <a:effectLst/>
                <a:latin typeface="微软雅黑" panose="020B0503020204020204" pitchFamily="34" charset="-122"/>
                <a:ea typeface="微软雅黑" panose="020B0503020204020204" pitchFamily="34" charset="-122"/>
              </a:rPr>
              <a:t>老年人（</a:t>
            </a:r>
            <a:r>
              <a:rPr lang="en-US" altLang="zh-CN" sz="1300" u="none" kern="1200" dirty="0">
                <a:solidFill>
                  <a:schemeClr val="tx1"/>
                </a:solidFill>
                <a:effectLst/>
                <a:latin typeface="微软雅黑" panose="020B0503020204020204" pitchFamily="34" charset="-122"/>
                <a:ea typeface="微软雅黑" panose="020B0503020204020204" pitchFamily="34" charset="-122"/>
              </a:rPr>
              <a:t>&gt;60</a:t>
            </a:r>
            <a:r>
              <a:rPr lang="zh-CN" altLang="zh-CN" sz="1300" u="none" kern="1200" dirty="0">
                <a:solidFill>
                  <a:schemeClr val="tx1"/>
                </a:solidFill>
                <a:effectLst/>
                <a:latin typeface="微软雅黑" panose="020B0503020204020204" pitchFamily="34" charset="-122"/>
                <a:ea typeface="微软雅黑" panose="020B0503020204020204" pitchFamily="34" charset="-122"/>
              </a:rPr>
              <a:t>岁）和有合并症（如糖尿病、心脏病、肺病、免疫抑制）的人</a:t>
            </a:r>
            <a:r>
              <a:rPr lang="zh-CN" altLang="en-US" sz="1300" u="none" kern="1200" dirty="0">
                <a:solidFill>
                  <a:schemeClr val="tx1"/>
                </a:solidFill>
                <a:effectLst/>
                <a:latin typeface="微软雅黑" panose="020B0503020204020204" pitchFamily="34" charset="-122"/>
                <a:ea typeface="微软雅黑" panose="020B0503020204020204" pitchFamily="34" charset="-122"/>
              </a:rPr>
              <a:t>法阵为重症新冠的</a:t>
            </a:r>
            <a:r>
              <a:rPr lang="zh-CN" altLang="zh-CN" sz="1300" u="none" kern="1200" dirty="0">
                <a:solidFill>
                  <a:schemeClr val="tx1"/>
                </a:solidFill>
                <a:effectLst/>
                <a:latin typeface="微软雅黑" panose="020B0503020204020204" pitchFamily="34" charset="-122"/>
                <a:ea typeface="微软雅黑" panose="020B0503020204020204" pitchFamily="34" charset="-122"/>
              </a:rPr>
              <a:t>风险更高</a:t>
            </a:r>
            <a:r>
              <a:rPr lang="en-US" altLang="zh-CN" sz="1300" u="none" kern="1200" baseline="30000" dirty="0">
                <a:solidFill>
                  <a:schemeClr val="tx1"/>
                </a:solidFill>
                <a:effectLst/>
                <a:latin typeface="微软雅黑" panose="020B0503020204020204" pitchFamily="34" charset="-122"/>
                <a:ea typeface="微软雅黑" panose="020B0503020204020204" pitchFamily="34" charset="-122"/>
              </a:rPr>
              <a:t>27</a:t>
            </a:r>
            <a:r>
              <a:rPr lang="zh-CN" altLang="zh-CN" sz="1300" u="none" kern="1200" dirty="0">
                <a:solidFill>
                  <a:schemeClr val="tx1"/>
                </a:solidFill>
                <a:effectLst/>
                <a:latin typeface="微软雅黑" panose="020B0503020204020204" pitchFamily="34" charset="-122"/>
                <a:ea typeface="微软雅黑" panose="020B0503020204020204" pitchFamily="34" charset="-122"/>
              </a:rPr>
              <a:t>。</a:t>
            </a:r>
            <a:endParaRPr lang="en-US" altLang="zh-CN" sz="1300" u="none" kern="1200" dirty="0">
              <a:solidFill>
                <a:schemeClr val="tx1"/>
              </a:solidFill>
              <a:effectLst/>
              <a:latin typeface="微软雅黑" panose="020B0503020204020204" pitchFamily="34" charset="-122"/>
              <a:ea typeface="微软雅黑" panose="020B0503020204020204" pitchFamily="34" charset="-122"/>
            </a:endParaRPr>
          </a:p>
          <a:p>
            <a:pPr marL="171450" marR="0" lvl="0" indent="-171450" algn="l" defTabSz="914400" rtl="0" eaLnBrk="1" fontAlgn="auto" latinLnBrk="0" hangingPunct="1">
              <a:lnSpc>
                <a:spcPct val="120000"/>
              </a:lnSpc>
              <a:spcBef>
                <a:spcPts val="1200"/>
              </a:spcBef>
              <a:spcAft>
                <a:spcPts val="0"/>
              </a:spcAft>
              <a:buClrTx/>
              <a:buSzTx/>
              <a:buFont typeface="Arial" panose="020B0604020202020204" pitchFamily="34" charset="0"/>
              <a:buChar char="•"/>
              <a:tabLst/>
              <a:defRPr/>
            </a:pPr>
            <a:r>
              <a:rPr lang="zh-CN" altLang="en-US" sz="1500" b="1" u="none" kern="1200" dirty="0">
                <a:solidFill>
                  <a:srgbClr val="DB1778"/>
                </a:solidFill>
                <a:effectLst/>
                <a:latin typeface="微软雅黑" panose="020B0503020204020204" pitchFamily="34" charset="-122"/>
                <a:ea typeface="微软雅黑" panose="020B0503020204020204" pitchFamily="34" charset="-122"/>
              </a:rPr>
              <a:t>对脆弱人群实施精准性防控</a:t>
            </a:r>
            <a:r>
              <a:rPr lang="zh-CN" altLang="en-US" sz="1300" u="none" kern="1200" dirty="0">
                <a:solidFill>
                  <a:schemeClr val="tx1"/>
                </a:solidFill>
                <a:effectLst/>
                <a:latin typeface="微软雅黑" panose="020B0503020204020204" pitchFamily="34" charset="-122"/>
                <a:ea typeface="微软雅黑" panose="020B0503020204020204" pitchFamily="34" charset="-122"/>
              </a:rPr>
              <a:t>，有助于降低脆弱人群病死率，降低直接医疗负担和间接负担（因生产力流失导致的</a:t>
            </a:r>
            <a:r>
              <a:rPr lang="en-US" altLang="zh-CN" sz="1300" u="none" kern="1200" dirty="0">
                <a:solidFill>
                  <a:schemeClr val="tx1"/>
                </a:solidFill>
                <a:effectLst/>
                <a:latin typeface="微软雅黑" panose="020B0503020204020204" pitchFamily="34" charset="-122"/>
                <a:ea typeface="微软雅黑" panose="020B0503020204020204" pitchFamily="34" charset="-122"/>
              </a:rPr>
              <a:t>GDP</a:t>
            </a:r>
            <a:r>
              <a:rPr lang="zh-CN" altLang="en-US" sz="1300" u="none" kern="1200" dirty="0">
                <a:solidFill>
                  <a:schemeClr val="tx1"/>
                </a:solidFill>
                <a:effectLst/>
                <a:latin typeface="微软雅黑" panose="020B0503020204020204" pitchFamily="34" charset="-122"/>
                <a:ea typeface="微软雅黑" panose="020B0503020204020204" pitchFamily="34" charset="-122"/>
              </a:rPr>
              <a:t>损失）</a:t>
            </a:r>
            <a:r>
              <a:rPr lang="en-US" altLang="zh-CN" sz="1300" u="none" kern="1200" baseline="30000" dirty="0">
                <a:solidFill>
                  <a:schemeClr val="tx1"/>
                </a:solidFill>
                <a:effectLst/>
                <a:latin typeface="微软雅黑" panose="020B0503020204020204" pitchFamily="34" charset="-122"/>
                <a:ea typeface="微软雅黑" panose="020B0503020204020204" pitchFamily="34" charset="-122"/>
              </a:rPr>
              <a:t>24</a:t>
            </a:r>
            <a:r>
              <a:rPr lang="zh-CN" altLang="zh-CN" sz="1300" u="none" kern="1200" dirty="0">
                <a:solidFill>
                  <a:schemeClr val="tx1"/>
                </a:solidFill>
                <a:effectLst/>
                <a:latin typeface="微软雅黑" panose="020B0503020204020204" pitchFamily="34" charset="-122"/>
                <a:ea typeface="微软雅黑" panose="020B0503020204020204" pitchFamily="34" charset="-122"/>
              </a:rPr>
              <a:t>。</a:t>
            </a:r>
            <a:r>
              <a:rPr lang="en-US" altLang="zh-CN" sz="1300" u="none" kern="1200" dirty="0">
                <a:solidFill>
                  <a:schemeClr val="tx1"/>
                </a:solidFill>
                <a:effectLst/>
                <a:latin typeface="微软雅黑" panose="020B0503020204020204" pitchFamily="34" charset="-122"/>
                <a:ea typeface="微软雅黑" panose="020B0503020204020204" pitchFamily="34" charset="-122"/>
              </a:rPr>
              <a:t> </a:t>
            </a:r>
          </a:p>
        </p:txBody>
      </p:sp>
      <p:sp>
        <p:nvSpPr>
          <p:cNvPr id="3" name="文本框 2">
            <a:extLst>
              <a:ext uri="{FF2B5EF4-FFF2-40B4-BE49-F238E27FC236}">
                <a16:creationId xmlns:a16="http://schemas.microsoft.com/office/drawing/2014/main" id="{7E69232E-697A-4A54-B92E-06A7B865333F}"/>
              </a:ext>
            </a:extLst>
          </p:cNvPr>
          <p:cNvSpPr txBox="1"/>
          <p:nvPr/>
        </p:nvSpPr>
        <p:spPr bwMode="gray">
          <a:xfrm>
            <a:off x="1446981" y="2005599"/>
            <a:ext cx="2537927" cy="435035"/>
          </a:xfrm>
          <a:prstGeom prst="rect">
            <a:avLst/>
          </a:prstGeom>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疾病危害</a:t>
            </a:r>
          </a:p>
        </p:txBody>
      </p:sp>
      <p:sp>
        <p:nvSpPr>
          <p:cNvPr id="27" name="文本框 26">
            <a:extLst>
              <a:ext uri="{FF2B5EF4-FFF2-40B4-BE49-F238E27FC236}">
                <a16:creationId xmlns:a16="http://schemas.microsoft.com/office/drawing/2014/main" id="{701FBB71-91FA-46A0-B822-F2F4C8394514}"/>
              </a:ext>
            </a:extLst>
          </p:cNvPr>
          <p:cNvSpPr txBox="1"/>
          <p:nvPr/>
        </p:nvSpPr>
        <p:spPr bwMode="gray">
          <a:xfrm>
            <a:off x="7549541" y="2011387"/>
            <a:ext cx="2537927" cy="435035"/>
          </a:xfrm>
          <a:prstGeom prst="rect">
            <a:avLst/>
          </a:prstGeom>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未满足的需求</a:t>
            </a:r>
          </a:p>
        </p:txBody>
      </p:sp>
      <p:cxnSp>
        <p:nvCxnSpPr>
          <p:cNvPr id="5" name="直接连接符 4">
            <a:extLst>
              <a:ext uri="{FF2B5EF4-FFF2-40B4-BE49-F238E27FC236}">
                <a16:creationId xmlns:a16="http://schemas.microsoft.com/office/drawing/2014/main" id="{42B8EB46-6A1E-465D-BB9E-E3F6B5EAFD15}"/>
              </a:ext>
            </a:extLst>
          </p:cNvPr>
          <p:cNvCxnSpPr>
            <a:cxnSpLocks/>
          </p:cNvCxnSpPr>
          <p:nvPr/>
        </p:nvCxnSpPr>
        <p:spPr bwMode="gray">
          <a:xfrm>
            <a:off x="5506718" y="2452477"/>
            <a:ext cx="0" cy="3999905"/>
          </a:xfrm>
          <a:prstGeom prst="line">
            <a:avLst/>
          </a:prstGeom>
          <a:noFill/>
          <a:ln w="12700" cap="rnd">
            <a:solidFill>
              <a:schemeClr val="bg1">
                <a:lumMod val="75000"/>
              </a:schemeClr>
            </a:solidFill>
            <a:prstDash val="dash"/>
            <a:round/>
            <a:headEnd/>
            <a:tailEnd/>
          </a:ln>
          <a:effectLst/>
        </p:spPr>
      </p:cxnSp>
    </p:spTree>
    <p:extLst>
      <p:ext uri="{BB962C8B-B14F-4D97-AF65-F5344CB8AC3E}">
        <p14:creationId xmlns:p14="http://schemas.microsoft.com/office/powerpoint/2010/main" val="2332740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1.</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基本信息</a:t>
            </a:r>
            <a:r>
              <a:rPr lang="en-US" altLang="zh-CN" sz="2800" dirty="0">
                <a:latin typeface="微软雅黑" panose="020B0503020204020204" pitchFamily="34" charset="-122"/>
                <a:ea typeface="微软雅黑" panose="020B0503020204020204" pitchFamily="34" charset="-122"/>
              </a:rPr>
              <a:t>(2/2)</a:t>
            </a:r>
            <a:endParaRPr lang="zh-CN" altLang="en-US" sz="28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基本信息</a:t>
            </a:r>
          </a:p>
        </p:txBody>
      </p:sp>
      <p:graphicFrame>
        <p:nvGraphicFramePr>
          <p:cNvPr id="11" name="表格 8">
            <a:extLst>
              <a:ext uri="{FF2B5EF4-FFF2-40B4-BE49-F238E27FC236}">
                <a16:creationId xmlns:a16="http://schemas.microsoft.com/office/drawing/2014/main" id="{6B5BFB48-C5EC-4091-9BC9-6A0B34ED539C}"/>
              </a:ext>
            </a:extLst>
          </p:cNvPr>
          <p:cNvGraphicFramePr>
            <a:graphicFrameLocks/>
          </p:cNvGraphicFramePr>
          <p:nvPr/>
        </p:nvGraphicFramePr>
        <p:xfrm>
          <a:off x="447990" y="3429000"/>
          <a:ext cx="11292839" cy="2825277"/>
        </p:xfrm>
        <a:graphic>
          <a:graphicData uri="http://schemas.openxmlformats.org/drawingml/2006/table">
            <a:tbl>
              <a:tblPr firstRow="1" bandRow="1">
                <a:effectLst/>
                <a:tableStyleId>{2D5ABB26-0587-4C30-8999-92F81FD0307C}</a:tableStyleId>
              </a:tblPr>
              <a:tblGrid>
                <a:gridCol w="2341863">
                  <a:extLst>
                    <a:ext uri="{9D8B030D-6E8A-4147-A177-3AD203B41FA5}">
                      <a16:colId xmlns:a16="http://schemas.microsoft.com/office/drawing/2014/main" val="2312589594"/>
                    </a:ext>
                  </a:extLst>
                </a:gridCol>
                <a:gridCol w="8950976">
                  <a:extLst>
                    <a:ext uri="{9D8B030D-6E8A-4147-A177-3AD203B41FA5}">
                      <a16:colId xmlns:a16="http://schemas.microsoft.com/office/drawing/2014/main" val="1778219105"/>
                    </a:ext>
                  </a:extLst>
                </a:gridCol>
              </a:tblGrid>
              <a:tr h="380194">
                <a:tc>
                  <a:txBody>
                    <a:bodyPr/>
                    <a:lstStyle/>
                    <a:p>
                      <a:r>
                        <a:rPr lang="zh-CN" altLang="en-US" sz="1400" b="1" dirty="0">
                          <a:latin typeface="微软雅黑" panose="020B0503020204020204" pitchFamily="34" charset="-122"/>
                          <a:ea typeface="微软雅黑" panose="020B0503020204020204" pitchFamily="34" charset="-122"/>
                        </a:rPr>
                        <a:t>通用名</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r>
                        <a:rPr lang="zh-CN" altLang="en-US" sz="1400" dirty="0">
                          <a:latin typeface="微软雅黑" panose="020B0503020204020204" pitchFamily="34" charset="-122"/>
                          <a:ea typeface="微软雅黑" panose="020B0503020204020204" pitchFamily="34" charset="-122"/>
                        </a:rPr>
                        <a:t>奈玛特韦片</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利托那韦片组合包装</a:t>
                      </a: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tcPr>
                </a:tc>
                <a:extLst>
                  <a:ext uri="{0D108BD9-81ED-4DB2-BD59-A6C34878D82A}">
                    <a16:rowId xmlns:a16="http://schemas.microsoft.com/office/drawing/2014/main" val="2126176127"/>
                  </a:ext>
                </a:extLst>
              </a:tr>
              <a:tr h="380194">
                <a:tc>
                  <a:txBody>
                    <a:bodyPr/>
                    <a:lstStyle/>
                    <a:p>
                      <a:r>
                        <a:rPr lang="zh-CN" altLang="en-US" sz="1400" b="1" dirty="0">
                          <a:latin typeface="微软雅黑" panose="020B0503020204020204" pitchFamily="34" charset="-122"/>
                          <a:ea typeface="微软雅黑" panose="020B0503020204020204" pitchFamily="34" charset="-122"/>
                        </a:rPr>
                        <a:t>注册规格</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r>
                        <a:rPr lang="zh-CN" altLang="zh-CN" sz="1400" dirty="0">
                          <a:latin typeface="微软雅黑" panose="020B0503020204020204" pitchFamily="34" charset="-122"/>
                          <a:ea typeface="微软雅黑" panose="020B0503020204020204" pitchFamily="34" charset="-122"/>
                        </a:rPr>
                        <a:t>奈玛特韦片150mg/利托那韦片100mg</a:t>
                      </a:r>
                      <a:endParaRPr lang="zh-CN" altLang="en-US" sz="1400" dirty="0">
                        <a:latin typeface="微软雅黑" panose="020B0503020204020204" pitchFamily="34" charset="-122"/>
                        <a:ea typeface="微软雅黑" panose="020B0503020204020204" pitchFamily="34" charset="-122"/>
                      </a:endParaRP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tcPr>
                </a:tc>
                <a:extLst>
                  <a:ext uri="{0D108BD9-81ED-4DB2-BD59-A6C34878D82A}">
                    <a16:rowId xmlns:a16="http://schemas.microsoft.com/office/drawing/2014/main" val="1041782843"/>
                  </a:ext>
                </a:extLst>
              </a:tr>
              <a:tr h="380194">
                <a:tc>
                  <a:txBody>
                    <a:bodyPr/>
                    <a:lstStyle/>
                    <a:p>
                      <a:r>
                        <a:rPr lang="zh-CN" altLang="zh-CN" sz="1400" b="1" dirty="0">
                          <a:latin typeface="微软雅黑" panose="020B0503020204020204" pitchFamily="34" charset="-122"/>
                          <a:ea typeface="微软雅黑" panose="020B0503020204020204" pitchFamily="34" charset="-122"/>
                        </a:rPr>
                        <a:t>中国获批时间</a:t>
                      </a:r>
                      <a:endParaRPr lang="zh-CN" altLang="en-US" sz="1400" b="1" dirty="0">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CN" altLang="zh-CN" sz="1400" dirty="0">
                          <a:latin typeface="微软雅黑" panose="020B0503020204020204" pitchFamily="34" charset="-122"/>
                          <a:ea typeface="微软雅黑" panose="020B0503020204020204" pitchFamily="34" charset="-122"/>
                        </a:rPr>
                        <a:t>2022年2月11日</a:t>
                      </a:r>
                      <a:endParaRPr lang="zh-CN" altLang="en-US" sz="1400" dirty="0">
                        <a:latin typeface="微软雅黑" panose="020B0503020204020204" pitchFamily="34" charset="-122"/>
                        <a:ea typeface="微软雅黑" panose="020B0503020204020204" pitchFamily="34" charset="-122"/>
                      </a:endParaRP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tcPr>
                </a:tc>
                <a:extLst>
                  <a:ext uri="{0D108BD9-81ED-4DB2-BD59-A6C34878D82A}">
                    <a16:rowId xmlns:a16="http://schemas.microsoft.com/office/drawing/2014/main" val="3162933073"/>
                  </a:ext>
                </a:extLst>
              </a:tr>
              <a:tr h="380194">
                <a:tc>
                  <a:txBody>
                    <a:bodyPr/>
                    <a:lstStyle/>
                    <a:p>
                      <a:r>
                        <a:rPr lang="zh-CN" altLang="zh-CN" sz="1400" b="1" dirty="0">
                          <a:latin typeface="微软雅黑" panose="020B0503020204020204" pitchFamily="34" charset="-122"/>
                          <a:ea typeface="微软雅黑" panose="020B0503020204020204" pitchFamily="34" charset="-122"/>
                        </a:rPr>
                        <a:t>注册证号</a:t>
                      </a:r>
                      <a:endParaRPr lang="zh-CN" altLang="en-US" sz="1400" b="1" dirty="0">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r>
                        <a:rPr lang="zh-CN" altLang="zh-CN" sz="1400" dirty="0">
                          <a:latin typeface="微软雅黑" panose="020B0503020204020204" pitchFamily="34" charset="-122"/>
                          <a:ea typeface="微软雅黑" panose="020B0503020204020204" pitchFamily="34" charset="-122"/>
                        </a:rPr>
                        <a:t>国药准字</a:t>
                      </a:r>
                      <a:r>
                        <a:rPr lang="en-US" altLang="zh-CN" sz="1400" dirty="0">
                          <a:latin typeface="微软雅黑" panose="020B0503020204020204" pitchFamily="34" charset="-122"/>
                          <a:ea typeface="微软雅黑" panose="020B0503020204020204" pitchFamily="34" charset="-122"/>
                        </a:rPr>
                        <a:t>HJ20220006</a:t>
                      </a:r>
                      <a:endParaRPr lang="zh-CN" altLang="en-US" sz="1400" dirty="0">
                        <a:latin typeface="微软雅黑" panose="020B0503020204020204" pitchFamily="34" charset="-122"/>
                        <a:ea typeface="微软雅黑" panose="020B0503020204020204" pitchFamily="34" charset="-122"/>
                      </a:endParaRP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tcPr>
                </a:tc>
                <a:extLst>
                  <a:ext uri="{0D108BD9-81ED-4DB2-BD59-A6C34878D82A}">
                    <a16:rowId xmlns:a16="http://schemas.microsoft.com/office/drawing/2014/main" val="1681091259"/>
                  </a:ext>
                </a:extLst>
              </a:tr>
              <a:tr h="544113">
                <a:tc>
                  <a:txBody>
                    <a:bodyPr/>
                    <a:lstStyle/>
                    <a:p>
                      <a:r>
                        <a:rPr lang="zh-CN" altLang="zh-CN" sz="1400" b="1" dirty="0">
                          <a:latin typeface="微软雅黑" panose="020B0503020204020204" pitchFamily="34" charset="-122"/>
                          <a:ea typeface="微软雅黑" panose="020B0503020204020204" pitchFamily="34" charset="-122"/>
                        </a:rPr>
                        <a:t>全球首次上市</a:t>
                      </a:r>
                      <a:r>
                        <a:rPr lang="zh-CN" altLang="en-US" sz="1400" b="1" dirty="0">
                          <a:latin typeface="微软雅黑" panose="020B0503020204020204" pitchFamily="34" charset="-122"/>
                          <a:ea typeface="微软雅黑" panose="020B0503020204020204" pitchFamily="34" charset="-122"/>
                        </a:rPr>
                        <a:t>国家和时间</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zh-CN" altLang="zh-CN" sz="1400" dirty="0">
                          <a:latin typeface="微软雅黑" panose="020B0503020204020204" pitchFamily="34" charset="-122"/>
                          <a:ea typeface="微软雅黑" panose="020B0503020204020204" pitchFamily="34" charset="-122"/>
                        </a:rPr>
                        <a:t>美国紧急使用授权</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2021</a:t>
                      </a:r>
                      <a:r>
                        <a:rPr lang="zh-CN" altLang="zh-CN"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12</a:t>
                      </a:r>
                      <a:r>
                        <a:rPr lang="zh-CN" altLang="zh-CN"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22</a:t>
                      </a:r>
                      <a:r>
                        <a:rPr lang="zh-CN" altLang="zh-CN" sz="1400" dirty="0">
                          <a:latin typeface="微软雅黑" panose="020B0503020204020204" pitchFamily="34" charset="-122"/>
                          <a:ea typeface="微软雅黑" panose="020B0503020204020204" pitchFamily="34" charset="-122"/>
                        </a:rPr>
                        <a:t>日</a:t>
                      </a:r>
                      <a:endParaRPr lang="en-US" altLang="zh-CN" sz="1400" dirty="0">
                        <a:latin typeface="微软雅黑" panose="020B0503020204020204" pitchFamily="34" charset="-122"/>
                        <a:ea typeface="微软雅黑" panose="020B0503020204020204" pitchFamily="34" charset="-122"/>
                      </a:endParaRPr>
                    </a:p>
                    <a:p>
                      <a:pPr marL="0" marR="0" lvl="0" indent="0" algn="l" defTabSz="914354" rtl="0" eaLnBrk="1" fontAlgn="auto" latinLnBrk="0" hangingPunct="1">
                        <a:lnSpc>
                          <a:spcPct val="100000"/>
                        </a:lnSpc>
                        <a:spcBef>
                          <a:spcPts val="0"/>
                        </a:spcBef>
                        <a:spcAft>
                          <a:spcPts val="0"/>
                        </a:spcAft>
                        <a:buClrTx/>
                        <a:buSzTx/>
                        <a:buFontTx/>
                        <a:buNone/>
                        <a:tabLst/>
                        <a:defRPr/>
                      </a:pPr>
                      <a:r>
                        <a:rPr lang="zh-CN" altLang="zh-CN" sz="1400" dirty="0">
                          <a:latin typeface="微软雅黑" panose="020B0503020204020204" pitchFamily="34" charset="-122"/>
                          <a:ea typeface="微软雅黑" panose="020B0503020204020204" pitchFamily="34" charset="-122"/>
                        </a:rPr>
                        <a:t>英国</a:t>
                      </a:r>
                      <a:r>
                        <a:rPr lang="zh-CN" altLang="en-US" sz="1400" dirty="0">
                          <a:latin typeface="微软雅黑" panose="020B0503020204020204" pitchFamily="34" charset="-122"/>
                          <a:ea typeface="微软雅黑" panose="020B0503020204020204" pitchFamily="34" charset="-122"/>
                        </a:rPr>
                        <a:t>附</a:t>
                      </a:r>
                      <a:r>
                        <a:rPr lang="zh-CN" altLang="zh-CN" sz="1400" dirty="0">
                          <a:latin typeface="微软雅黑" panose="020B0503020204020204" pitchFamily="34" charset="-122"/>
                          <a:ea typeface="微软雅黑" panose="020B0503020204020204" pitchFamily="34" charset="-122"/>
                        </a:rPr>
                        <a:t>条件上市许可</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2021</a:t>
                      </a:r>
                      <a:r>
                        <a:rPr lang="zh-CN" altLang="zh-CN"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12</a:t>
                      </a:r>
                      <a:r>
                        <a:rPr lang="zh-CN" altLang="zh-CN" sz="1400" dirty="0">
                          <a:latin typeface="微软雅黑" panose="020B0503020204020204" pitchFamily="34" charset="-122"/>
                          <a:ea typeface="微软雅黑" panose="020B0503020204020204" pitchFamily="34" charset="-122"/>
                        </a:rPr>
                        <a:t>月</a:t>
                      </a:r>
                      <a:r>
                        <a:rPr lang="en-US" altLang="zh-CN" sz="1400" dirty="0">
                          <a:latin typeface="微软雅黑" panose="020B0503020204020204" pitchFamily="34" charset="-122"/>
                          <a:ea typeface="微软雅黑" panose="020B0503020204020204" pitchFamily="34" charset="-122"/>
                        </a:rPr>
                        <a:t>31</a:t>
                      </a:r>
                      <a:r>
                        <a:rPr lang="zh-CN" altLang="zh-CN" sz="1400" dirty="0">
                          <a:latin typeface="微软雅黑" panose="020B0503020204020204" pitchFamily="34" charset="-122"/>
                          <a:ea typeface="微软雅黑" panose="020B0503020204020204" pitchFamily="34" charset="-122"/>
                        </a:rPr>
                        <a:t>日</a:t>
                      </a:r>
                      <a:endParaRPr lang="zh-CN" altLang="en-US" sz="1400" dirty="0">
                        <a:latin typeface="微软雅黑" panose="020B0503020204020204" pitchFamily="34" charset="-122"/>
                        <a:ea typeface="微软雅黑" panose="020B0503020204020204" pitchFamily="34" charset="-122"/>
                      </a:endParaRP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tcPr>
                </a:tc>
                <a:extLst>
                  <a:ext uri="{0D108BD9-81ED-4DB2-BD59-A6C34878D82A}">
                    <a16:rowId xmlns:a16="http://schemas.microsoft.com/office/drawing/2014/main" val="1544193762"/>
                  </a:ext>
                </a:extLst>
              </a:tr>
              <a:tr h="380194">
                <a:tc>
                  <a:txBody>
                    <a:bodyPr/>
                    <a:lstStyle/>
                    <a:p>
                      <a:r>
                        <a:rPr lang="zh-CN" altLang="zh-CN" sz="1400" b="1" dirty="0">
                          <a:latin typeface="微软雅黑" panose="020B0503020204020204" pitchFamily="34" charset="-122"/>
                          <a:ea typeface="微软雅黑" panose="020B0503020204020204" pitchFamily="34" charset="-122"/>
                        </a:rPr>
                        <a:t>是否为</a:t>
                      </a:r>
                      <a:r>
                        <a:rPr lang="en-US" altLang="zh-CN" sz="1400" b="1" dirty="0">
                          <a:latin typeface="微软雅黑" panose="020B0503020204020204" pitchFamily="34" charset="-122"/>
                          <a:ea typeface="微软雅黑" panose="020B0503020204020204" pitchFamily="34" charset="-122"/>
                        </a:rPr>
                        <a:t>OTC</a:t>
                      </a:r>
                      <a:r>
                        <a:rPr lang="zh-CN" altLang="zh-CN" sz="1400" b="1" dirty="0">
                          <a:latin typeface="微软雅黑" panose="020B0503020204020204" pitchFamily="34" charset="-122"/>
                          <a:ea typeface="微软雅黑" panose="020B0503020204020204" pitchFamily="34" charset="-122"/>
                        </a:rPr>
                        <a:t>药品</a:t>
                      </a:r>
                      <a:endParaRPr lang="zh-CN" altLang="en-US" sz="1400" b="1" dirty="0">
                        <a:latin typeface="微软雅黑" panose="020B0503020204020204" pitchFamily="34" charset="-122"/>
                        <a:ea typeface="微软雅黑" panose="020B0503020204020204" pitchFamily="34" charset="-122"/>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r>
                        <a:rPr lang="zh-CN" altLang="en-US" sz="1400" dirty="0">
                          <a:latin typeface="微软雅黑" panose="020B0503020204020204" pitchFamily="34" charset="-122"/>
                          <a:ea typeface="微软雅黑" panose="020B0503020204020204" pitchFamily="34" charset="-122"/>
                        </a:rPr>
                        <a:t>否</a:t>
                      </a: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tcPr>
                </a:tc>
                <a:extLst>
                  <a:ext uri="{0D108BD9-81ED-4DB2-BD59-A6C34878D82A}">
                    <a16:rowId xmlns:a16="http://schemas.microsoft.com/office/drawing/2014/main" val="328725845"/>
                  </a:ext>
                </a:extLst>
              </a:tr>
              <a:tr h="380194">
                <a:tc>
                  <a:txBody>
                    <a:bodyPr/>
                    <a:lstStyle/>
                    <a:p>
                      <a:r>
                        <a:rPr lang="zh-CN" altLang="en-US" sz="1400" b="1" dirty="0">
                          <a:latin typeface="微软雅黑" panose="020B0503020204020204" pitchFamily="34" charset="-122"/>
                          <a:ea typeface="微软雅黑" panose="020B0503020204020204" pitchFamily="34" charset="-122"/>
                        </a:rPr>
                        <a:t>参照药品建议</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2">
                        <a:lumMod val="20000"/>
                        <a:lumOff val="80000"/>
                      </a:schemeClr>
                    </a:solidFill>
                  </a:tcPr>
                </a:tc>
                <a:tc>
                  <a:txBody>
                    <a:bodyPr/>
                    <a:lstStyle/>
                    <a:p>
                      <a:r>
                        <a:rPr lang="zh-CN" altLang="en-US" sz="1400" dirty="0">
                          <a:latin typeface="微软雅黑" panose="020B0503020204020204" pitchFamily="34" charset="-122"/>
                          <a:ea typeface="微软雅黑" panose="020B0503020204020204" pitchFamily="34" charset="-122"/>
                        </a:rPr>
                        <a:t>无</a:t>
                      </a: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2">
                        <a:lumMod val="20000"/>
                        <a:lumOff val="80000"/>
                      </a:schemeClr>
                    </a:solidFill>
                  </a:tcPr>
                </a:tc>
                <a:extLst>
                  <a:ext uri="{0D108BD9-81ED-4DB2-BD59-A6C34878D82A}">
                    <a16:rowId xmlns:a16="http://schemas.microsoft.com/office/drawing/2014/main" val="261570461"/>
                  </a:ext>
                </a:extLst>
              </a:tr>
            </a:tbl>
          </a:graphicData>
        </a:graphic>
      </p:graphicFrame>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1061715"/>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pPr>
            <a:r>
              <a:rPr lang="en-US" altLang="zh-CN" sz="2000" b="1" dirty="0">
                <a:solidFill>
                  <a:srgbClr val="DB1778"/>
                </a:solidFill>
                <a:latin typeface="微软雅黑" panose="020B0503020204020204" pitchFamily="34" charset="-122"/>
                <a:ea typeface="微软雅黑" panose="020B0503020204020204" pitchFamily="34" charset="-122"/>
              </a:rPr>
              <a:t>2022</a:t>
            </a:r>
            <a:r>
              <a:rPr lang="zh-CN" altLang="en-US" sz="2000" b="1" dirty="0">
                <a:solidFill>
                  <a:srgbClr val="DB1778"/>
                </a:solidFill>
                <a:latin typeface="微软雅黑" panose="020B0503020204020204" pitchFamily="34" charset="-122"/>
                <a:ea typeface="微软雅黑" panose="020B0503020204020204" pitchFamily="34" charset="-122"/>
              </a:rPr>
              <a:t>年</a:t>
            </a:r>
            <a:r>
              <a:rPr lang="en-US" altLang="zh-CN" sz="2000" b="1" dirty="0">
                <a:solidFill>
                  <a:srgbClr val="DB1778"/>
                </a:solidFill>
                <a:latin typeface="微软雅黑" panose="020B0503020204020204" pitchFamily="34" charset="-122"/>
                <a:ea typeface="微软雅黑" panose="020B0503020204020204" pitchFamily="34" charset="-122"/>
              </a:rPr>
              <a:t>2</a:t>
            </a:r>
            <a:r>
              <a:rPr lang="zh-CN" altLang="en-US" sz="2000" b="1" dirty="0">
                <a:solidFill>
                  <a:srgbClr val="DB1778"/>
                </a:solidFill>
                <a:latin typeface="微软雅黑" panose="020B0503020204020204" pitchFamily="34" charset="-122"/>
                <a:ea typeface="微软雅黑" panose="020B0503020204020204" pitchFamily="34" charset="-122"/>
              </a:rPr>
              <a:t>月</a:t>
            </a:r>
            <a:r>
              <a:rPr lang="en-US" altLang="zh-CN" sz="2000" b="1" dirty="0">
                <a:solidFill>
                  <a:srgbClr val="DB1778"/>
                </a:solidFill>
                <a:latin typeface="微软雅黑" panose="020B0503020204020204" pitchFamily="34" charset="-122"/>
                <a:ea typeface="微软雅黑" panose="020B0503020204020204" pitchFamily="34" charset="-122"/>
              </a:rPr>
              <a:t>11</a:t>
            </a:r>
            <a:r>
              <a:rPr lang="zh-CN" altLang="en-US" sz="2000" b="1" dirty="0">
                <a:solidFill>
                  <a:srgbClr val="DB1778"/>
                </a:solidFill>
                <a:latin typeface="微软雅黑" panose="020B0503020204020204" pitchFamily="34" charset="-122"/>
                <a:ea typeface="微软雅黑" panose="020B0503020204020204" pitchFamily="34" charset="-122"/>
              </a:rPr>
              <a:t>日</a:t>
            </a:r>
            <a:r>
              <a:rPr lang="zh-CN" altLang="en-US" dirty="0">
                <a:solidFill>
                  <a:schemeClr val="accent1"/>
                </a:solidFill>
                <a:latin typeface="微软雅黑" panose="020B0503020204020204" pitchFamily="34" charset="-122"/>
                <a:ea typeface="微软雅黑" panose="020B0503020204020204" pitchFamily="34" charset="-122"/>
              </a:rPr>
              <a:t>，国家药品监督局按照特别审批程序给予</a:t>
            </a:r>
            <a:r>
              <a:rPr lang="en-US" altLang="zh-CN" dirty="0" err="1">
                <a:solidFill>
                  <a:schemeClr val="accent1"/>
                </a:solidFill>
                <a:latin typeface="微软雅黑" panose="020B0503020204020204" pitchFamily="34" charset="-122"/>
                <a:ea typeface="微软雅黑" panose="020B0503020204020204" pitchFamily="34" charset="-122"/>
              </a:rPr>
              <a:t>Paxlovid</a:t>
            </a:r>
            <a:r>
              <a:rPr lang="zh-CN" altLang="en-US" dirty="0">
                <a:solidFill>
                  <a:schemeClr val="accent1"/>
                </a:solidFill>
                <a:latin typeface="微软雅黑" panose="020B0503020204020204" pitchFamily="34" charset="-122"/>
                <a:ea typeface="微软雅黑" panose="020B0503020204020204" pitchFamily="34" charset="-122"/>
              </a:rPr>
              <a:t>附条件批准。</a:t>
            </a:r>
            <a:endParaRPr lang="en-US" altLang="zh-CN" dirty="0">
              <a:solidFill>
                <a:schemeClr val="accent1"/>
              </a:solidFill>
              <a:latin typeface="微软雅黑" panose="020B0503020204020204" pitchFamily="34" charset="-122"/>
              <a:ea typeface="微软雅黑" panose="020B0503020204020204" pitchFamily="34" charset="-122"/>
            </a:endParaRPr>
          </a:p>
          <a:p>
            <a:r>
              <a:rPr lang="zh-CN" altLang="en-US" dirty="0">
                <a:solidFill>
                  <a:schemeClr val="accent1"/>
                </a:solidFill>
                <a:latin typeface="微软雅黑" panose="020B0503020204020204" pitchFamily="34" charset="-122"/>
                <a:ea typeface="微软雅黑" panose="020B0503020204020204" pitchFamily="34" charset="-122"/>
              </a:rPr>
              <a:t>该批准基于</a:t>
            </a:r>
            <a:r>
              <a:rPr lang="en-US" altLang="zh-CN" dirty="0" err="1">
                <a:solidFill>
                  <a:schemeClr val="accent1"/>
                </a:solidFill>
                <a:latin typeface="微软雅黑" panose="020B0503020204020204" pitchFamily="34" charset="-122"/>
                <a:ea typeface="微软雅黑" panose="020B0503020204020204" pitchFamily="34" charset="-122"/>
              </a:rPr>
              <a:t>Paxlovid</a:t>
            </a:r>
            <a:r>
              <a:rPr lang="zh-CN" altLang="en-US" dirty="0">
                <a:solidFill>
                  <a:schemeClr val="accent1"/>
                </a:solidFill>
                <a:latin typeface="微软雅黑" panose="020B0503020204020204" pitchFamily="34" charset="-122"/>
                <a:ea typeface="微软雅黑" panose="020B0503020204020204" pitchFamily="34" charset="-122"/>
              </a:rPr>
              <a:t>全球</a:t>
            </a:r>
            <a:r>
              <a:rPr lang="en-US" altLang="zh-CN" dirty="0">
                <a:solidFill>
                  <a:schemeClr val="accent1"/>
                </a:solidFill>
                <a:latin typeface="微软雅黑" panose="020B0503020204020204" pitchFamily="34" charset="-122"/>
                <a:ea typeface="微软雅黑" panose="020B0503020204020204" pitchFamily="34" charset="-122"/>
              </a:rPr>
              <a:t>2/3</a:t>
            </a:r>
            <a:r>
              <a:rPr lang="zh-CN" altLang="en-US" dirty="0">
                <a:solidFill>
                  <a:schemeClr val="accent1"/>
                </a:solidFill>
                <a:latin typeface="微软雅黑" panose="020B0503020204020204" pitchFamily="34" charset="-122"/>
                <a:ea typeface="微软雅黑" panose="020B0503020204020204" pitchFamily="34" charset="-122"/>
              </a:rPr>
              <a:t>期随机双盲研究，入组</a:t>
            </a:r>
            <a:r>
              <a:rPr lang="zh-CN" altLang="en-US" sz="2000" b="1" dirty="0">
                <a:solidFill>
                  <a:srgbClr val="DB1778"/>
                </a:solidFill>
                <a:latin typeface="微软雅黑" panose="020B0503020204020204" pitchFamily="34" charset="-122"/>
                <a:ea typeface="微软雅黑" panose="020B0503020204020204" pitchFamily="34" charset="-122"/>
              </a:rPr>
              <a:t>全球</a:t>
            </a:r>
            <a:r>
              <a:rPr lang="en-US" altLang="zh-CN" sz="2000" b="1" dirty="0">
                <a:solidFill>
                  <a:srgbClr val="DB1778"/>
                </a:solidFill>
                <a:latin typeface="微软雅黑" panose="020B0503020204020204" pitchFamily="34" charset="-122"/>
                <a:ea typeface="微软雅黑" panose="020B0503020204020204" pitchFamily="34" charset="-122"/>
              </a:rPr>
              <a:t>343</a:t>
            </a:r>
            <a:r>
              <a:rPr lang="zh-CN" altLang="en-US" sz="2000" b="1" dirty="0">
                <a:solidFill>
                  <a:srgbClr val="DB1778"/>
                </a:solidFill>
                <a:latin typeface="微软雅黑" panose="020B0503020204020204" pitchFamily="34" charset="-122"/>
                <a:ea typeface="微软雅黑" panose="020B0503020204020204" pitchFamily="34" charset="-122"/>
              </a:rPr>
              <a:t>个中心共</a:t>
            </a:r>
            <a:r>
              <a:rPr lang="en-US" altLang="zh-CN" sz="2000" b="1" dirty="0">
                <a:solidFill>
                  <a:srgbClr val="DB1778"/>
                </a:solidFill>
                <a:latin typeface="微软雅黑" panose="020B0503020204020204" pitchFamily="34" charset="-122"/>
                <a:ea typeface="微软雅黑" panose="020B0503020204020204" pitchFamily="34" charset="-122"/>
              </a:rPr>
              <a:t>2246</a:t>
            </a:r>
            <a:r>
              <a:rPr lang="zh-CN" altLang="en-US" sz="2000" b="1" dirty="0">
                <a:solidFill>
                  <a:srgbClr val="DB1778"/>
                </a:solidFill>
                <a:latin typeface="微软雅黑" panose="020B0503020204020204" pitchFamily="34" charset="-122"/>
                <a:ea typeface="微软雅黑" panose="020B0503020204020204" pitchFamily="34" charset="-122"/>
              </a:rPr>
              <a:t>位患者</a:t>
            </a:r>
            <a:r>
              <a:rPr lang="zh-CN" altLang="en-US" dirty="0">
                <a:solidFill>
                  <a:schemeClr val="accent1"/>
                </a:solidFill>
                <a:latin typeface="微软雅黑" panose="020B0503020204020204" pitchFamily="34" charset="-122"/>
                <a:ea typeface="微软雅黑" panose="020B0503020204020204" pitchFamily="34" charset="-122"/>
              </a:rPr>
              <a:t>，</a:t>
            </a:r>
            <a:br>
              <a:rPr lang="en-US" altLang="zh-CN" dirty="0">
                <a:solidFill>
                  <a:schemeClr val="accent1"/>
                </a:solidFill>
                <a:latin typeface="微软雅黑" panose="020B0503020204020204" pitchFamily="34" charset="-122"/>
                <a:ea typeface="微软雅黑" panose="020B0503020204020204" pitchFamily="34" charset="-122"/>
              </a:rPr>
            </a:br>
            <a:r>
              <a:rPr lang="zh-CN" altLang="en-US" sz="2000" b="1" dirty="0">
                <a:solidFill>
                  <a:srgbClr val="DB1778"/>
                </a:solidFill>
                <a:latin typeface="微软雅黑" panose="020B0503020204020204" pitchFamily="34" charset="-122"/>
                <a:ea typeface="微软雅黑" panose="020B0503020204020204" pitchFamily="34" charset="-122"/>
              </a:rPr>
              <a:t>亚洲人占比</a:t>
            </a:r>
            <a:r>
              <a:rPr lang="en-US" altLang="zh-CN" sz="2000" b="1" dirty="0">
                <a:solidFill>
                  <a:srgbClr val="DB1778"/>
                </a:solidFill>
                <a:latin typeface="微软雅黑" panose="020B0503020204020204" pitchFamily="34" charset="-122"/>
                <a:ea typeface="微软雅黑" panose="020B0503020204020204" pitchFamily="34" charset="-122"/>
              </a:rPr>
              <a:t>13.8%</a:t>
            </a:r>
          </a:p>
        </p:txBody>
      </p:sp>
      <p:graphicFrame>
        <p:nvGraphicFramePr>
          <p:cNvPr id="8" name="表格 8">
            <a:extLst>
              <a:ext uri="{FF2B5EF4-FFF2-40B4-BE49-F238E27FC236}">
                <a16:creationId xmlns:a16="http://schemas.microsoft.com/office/drawing/2014/main" id="{F7DCD5E1-A306-402D-833B-A2F8732BCB3D}"/>
              </a:ext>
            </a:extLst>
          </p:cNvPr>
          <p:cNvGraphicFramePr>
            <a:graphicFrameLocks/>
          </p:cNvGraphicFramePr>
          <p:nvPr/>
        </p:nvGraphicFramePr>
        <p:xfrm>
          <a:off x="447990" y="2297305"/>
          <a:ext cx="11292842" cy="1061715"/>
        </p:xfrm>
        <a:graphic>
          <a:graphicData uri="http://schemas.openxmlformats.org/drawingml/2006/table">
            <a:tbl>
              <a:tblPr firstRow="1" bandRow="1">
                <a:effectLst/>
                <a:tableStyleId>{2D5ABB26-0587-4C30-8999-92F81FD0307C}</a:tableStyleId>
              </a:tblPr>
              <a:tblGrid>
                <a:gridCol w="2341863">
                  <a:extLst>
                    <a:ext uri="{9D8B030D-6E8A-4147-A177-3AD203B41FA5}">
                      <a16:colId xmlns:a16="http://schemas.microsoft.com/office/drawing/2014/main" val="2312589594"/>
                    </a:ext>
                  </a:extLst>
                </a:gridCol>
                <a:gridCol w="8950979">
                  <a:extLst>
                    <a:ext uri="{9D8B030D-6E8A-4147-A177-3AD203B41FA5}">
                      <a16:colId xmlns:a16="http://schemas.microsoft.com/office/drawing/2014/main" val="1778219105"/>
                    </a:ext>
                  </a:extLst>
                </a:gridCol>
              </a:tblGrid>
              <a:tr h="437196">
                <a:tc>
                  <a:txBody>
                    <a:bodyPr/>
                    <a:lstStyle/>
                    <a:p>
                      <a:r>
                        <a:rPr lang="zh-CN" altLang="en-US" sz="1400" b="1" dirty="0">
                          <a:latin typeface="微软雅黑" panose="020B0503020204020204" pitchFamily="34" charset="-122"/>
                          <a:ea typeface="微软雅黑" panose="020B0503020204020204" pitchFamily="34" charset="-122"/>
                        </a:rPr>
                        <a:t>适应症</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pPr>
                        <a:tabLst>
                          <a:tab pos="179388" algn="l"/>
                        </a:tabLst>
                      </a:pPr>
                      <a:r>
                        <a:rPr lang="zh-CN" altLang="zh-CN" sz="1600" u="none" kern="1200" dirty="0">
                          <a:solidFill>
                            <a:schemeClr val="tx1"/>
                          </a:solidFill>
                          <a:effectLst/>
                          <a:latin typeface="微软雅黑" panose="020B0503020204020204" pitchFamily="34" charset="-122"/>
                          <a:ea typeface="微软雅黑" panose="020B0503020204020204" pitchFamily="34" charset="-122"/>
                        </a:rPr>
                        <a:t>用于治疗成人伴有进展为重症高风险因素的轻至中度新型冠状病毒肺炎（COVID-19）患者。</a:t>
                      </a:r>
                      <a:endParaRPr lang="zh-CN" altLang="en-US" sz="1600" u="none" dirty="0">
                        <a:latin typeface="微软雅黑" panose="020B0503020204020204" pitchFamily="34" charset="-122"/>
                        <a:ea typeface="微软雅黑" panose="020B0503020204020204" pitchFamily="34" charset="-122"/>
                      </a:endParaRPr>
                    </a:p>
                  </a:txBody>
                  <a:tcPr marL="36000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extLst>
                  <a:ext uri="{0D108BD9-81ED-4DB2-BD59-A6C34878D82A}">
                    <a16:rowId xmlns:a16="http://schemas.microsoft.com/office/drawing/2014/main" val="2126176127"/>
                  </a:ext>
                </a:extLst>
              </a:tr>
              <a:tr h="624519">
                <a:tc>
                  <a:txBody>
                    <a:bodyPr/>
                    <a:lstStyle/>
                    <a:p>
                      <a:r>
                        <a:rPr lang="zh-CN" altLang="en-US" sz="1400" b="1" dirty="0">
                          <a:latin typeface="微软雅黑" panose="020B0503020204020204" pitchFamily="34" charset="-122"/>
                          <a:ea typeface="微软雅黑" panose="020B0503020204020204" pitchFamily="34" charset="-122"/>
                        </a:rPr>
                        <a:t>用法用量</a:t>
                      </a:r>
                    </a:p>
                  </a:txBody>
                  <a:tcPr marR="180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tc>
                  <a:txBody>
                    <a:bodyPr/>
                    <a:lstStyle/>
                    <a:p>
                      <a:pPr>
                        <a:lnSpc>
                          <a:spcPct val="120000"/>
                        </a:lnSpc>
                      </a:pP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口服，推荐剂量为奈玛特韦</a:t>
                      </a:r>
                      <a:r>
                        <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rPr>
                        <a:t>300 mg</a:t>
                      </a: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rPr>
                        <a:t>150 mg×2 </a:t>
                      </a: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片）联用利托那韦</a:t>
                      </a:r>
                      <a:r>
                        <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rPr>
                        <a:t>100 mg</a:t>
                      </a: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a:t>
                      </a:r>
                      <a:r>
                        <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rPr>
                        <a:t>100 mg×1 </a:t>
                      </a: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片）</a:t>
                      </a:r>
                      <a:endPar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endParaRPr>
                    </a:p>
                    <a:p>
                      <a:pPr>
                        <a:lnSpc>
                          <a:spcPct val="120000"/>
                        </a:lnSpc>
                      </a:pP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每</a:t>
                      </a:r>
                      <a:r>
                        <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rPr>
                        <a:t>12</a:t>
                      </a: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小时一次口服给药，连续服用</a:t>
                      </a:r>
                      <a:r>
                        <a:rPr lang="en-US" altLang="zh-CN" sz="1400" u="none" kern="1200" dirty="0">
                          <a:solidFill>
                            <a:schemeClr val="tx1"/>
                          </a:solidFill>
                          <a:effectLst/>
                          <a:latin typeface="微软雅黑" panose="020B0503020204020204" pitchFamily="34" charset="-122"/>
                          <a:ea typeface="微软雅黑" panose="020B0503020204020204" pitchFamily="34" charset="-122"/>
                          <a:cs typeface="+mn-cs"/>
                        </a:rPr>
                        <a:t>5 </a:t>
                      </a:r>
                      <a:r>
                        <a:rPr lang="zh-CN" altLang="en-US" sz="1400" u="none" kern="1200" dirty="0">
                          <a:solidFill>
                            <a:schemeClr val="tx1"/>
                          </a:solidFill>
                          <a:effectLst/>
                          <a:latin typeface="微软雅黑" panose="020B0503020204020204" pitchFamily="34" charset="-122"/>
                          <a:ea typeface="微软雅黑" panose="020B0503020204020204" pitchFamily="34" charset="-122"/>
                          <a:cs typeface="+mn-cs"/>
                        </a:rPr>
                        <a:t>天。</a:t>
                      </a:r>
                    </a:p>
                  </a:txBody>
                  <a:tcPr marL="360000" marR="180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prst="cross"/>
                      <a:lightRig rig="flood" dir="t"/>
                    </a:cell3D>
                    <a:solidFill>
                      <a:schemeClr val="bg1"/>
                    </a:solidFill>
                  </a:tcPr>
                </a:tc>
                <a:extLst>
                  <a:ext uri="{0D108BD9-81ED-4DB2-BD59-A6C34878D82A}">
                    <a16:rowId xmlns:a16="http://schemas.microsoft.com/office/drawing/2014/main" val="1541444834"/>
                  </a:ext>
                </a:extLst>
              </a:tr>
            </a:tbl>
          </a:graphicData>
        </a:graphic>
      </p:graphicFrame>
    </p:spTree>
    <p:extLst>
      <p:ext uri="{BB962C8B-B14F-4D97-AF65-F5344CB8AC3E}">
        <p14:creationId xmlns:p14="http://schemas.microsoft.com/office/powerpoint/2010/main" val="299708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圆角 58">
            <a:extLst>
              <a:ext uri="{FF2B5EF4-FFF2-40B4-BE49-F238E27FC236}">
                <a16:creationId xmlns:a16="http://schemas.microsoft.com/office/drawing/2014/main" id="{8E50A7AB-011A-452E-BFDA-563D429EF27B}"/>
              </a:ext>
            </a:extLst>
          </p:cNvPr>
          <p:cNvSpPr/>
          <p:nvPr/>
        </p:nvSpPr>
        <p:spPr bwMode="gray">
          <a:xfrm>
            <a:off x="7208874" y="3429000"/>
            <a:ext cx="4519706" cy="2939401"/>
          </a:xfrm>
          <a:prstGeom prst="roundRect">
            <a:avLst>
              <a:gd name="adj" fmla="val 6299"/>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2.</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有效性</a:t>
            </a:r>
            <a:r>
              <a:rPr lang="en-US" altLang="zh-CN" sz="2800" dirty="0">
                <a:latin typeface="微软雅黑" panose="020B0503020204020204" pitchFamily="34" charset="-122"/>
                <a:ea typeface="微软雅黑" panose="020B0503020204020204" pitchFamily="34" charset="-122"/>
              </a:rPr>
              <a:t>(1/2)</a:t>
            </a:r>
            <a:endParaRPr lang="zh-CN" altLang="en-US" sz="28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有效性</a:t>
            </a:r>
          </a:p>
        </p:txBody>
      </p:sp>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904249"/>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zh-CN" altLang="en-US" dirty="0">
                <a:solidFill>
                  <a:schemeClr val="accent1"/>
                </a:solidFill>
                <a:latin typeface="微软雅黑" panose="020B0503020204020204" pitchFamily="34" charset="-122"/>
                <a:ea typeface="微软雅黑" panose="020B0503020204020204" pitchFamily="34" charset="-122"/>
              </a:rPr>
              <a:t>伴有进展为重症高风险的轻至中度患者的住院</a:t>
            </a:r>
            <a:r>
              <a:rPr lang="en-US" altLang="zh-CN" dirty="0">
                <a:solidFill>
                  <a:schemeClr val="accent1"/>
                </a:solidFill>
                <a:latin typeface="微软雅黑" panose="020B0503020204020204" pitchFamily="34" charset="-122"/>
                <a:ea typeface="微软雅黑" panose="020B0503020204020204" pitchFamily="34" charset="-122"/>
              </a:rPr>
              <a:t>/</a:t>
            </a:r>
            <a:r>
              <a:rPr lang="zh-CN" altLang="en-US" dirty="0">
                <a:solidFill>
                  <a:schemeClr val="accent1"/>
                </a:solidFill>
                <a:latin typeface="微软雅黑" panose="020B0503020204020204" pitchFamily="34" charset="-122"/>
                <a:ea typeface="微软雅黑" panose="020B0503020204020204" pitchFamily="34" charset="-122"/>
              </a:rPr>
              <a:t>死亡风险</a:t>
            </a:r>
            <a:r>
              <a:rPr lang="zh-CN" altLang="en-US" sz="2100" b="1" dirty="0">
                <a:solidFill>
                  <a:srgbClr val="DB1778"/>
                </a:solidFill>
                <a:latin typeface="微软雅黑" panose="020B0503020204020204" pitchFamily="34" charset="-122"/>
                <a:ea typeface="微软雅黑" panose="020B0503020204020204" pitchFamily="34" charset="-122"/>
              </a:rPr>
              <a:t>降低</a:t>
            </a:r>
            <a:r>
              <a:rPr lang="en-US" altLang="zh-CN" sz="2100" b="1" dirty="0">
                <a:solidFill>
                  <a:srgbClr val="DB1778"/>
                </a:solidFill>
                <a:latin typeface="微软雅黑" panose="020B0503020204020204" pitchFamily="34" charset="-122"/>
                <a:ea typeface="微软雅黑" panose="020B0503020204020204" pitchFamily="34" charset="-122"/>
              </a:rPr>
              <a:t>88%-89%</a:t>
            </a:r>
            <a:r>
              <a:rPr lang="zh-CN" altLang="en-US" sz="2100" b="1" dirty="0">
                <a:solidFill>
                  <a:schemeClr val="accent1"/>
                </a:solidFill>
                <a:latin typeface="微软雅黑" panose="020B0503020204020204" pitchFamily="34" charset="-122"/>
                <a:ea typeface="微软雅黑" panose="020B0503020204020204" pitchFamily="34" charset="-122"/>
              </a:rPr>
              <a:t> </a:t>
            </a:r>
            <a:r>
              <a:rPr lang="en-US" altLang="zh-CN" sz="2100" dirty="0">
                <a:solidFill>
                  <a:schemeClr val="accent1"/>
                </a:solidFill>
                <a:latin typeface="微软雅黑" panose="020B0503020204020204" pitchFamily="34" charset="-122"/>
                <a:ea typeface="微软雅黑" panose="020B0503020204020204" pitchFamily="34" charset="-122"/>
              </a:rPr>
              <a:t>(</a:t>
            </a:r>
            <a:r>
              <a:rPr lang="zh-CN" altLang="en-US" dirty="0">
                <a:solidFill>
                  <a:schemeClr val="accent1"/>
                </a:solidFill>
                <a:latin typeface="微软雅黑" panose="020B0503020204020204" pitchFamily="34" charset="-122"/>
                <a:ea typeface="微软雅黑" panose="020B0503020204020204" pitchFamily="34" charset="-122"/>
              </a:rPr>
              <a:t>尤其是对风险最高的</a:t>
            </a:r>
            <a:r>
              <a:rPr lang="en-US" altLang="zh-CN" dirty="0">
                <a:solidFill>
                  <a:schemeClr val="accent1"/>
                </a:solidFill>
                <a:latin typeface="微软雅黑" panose="020B0503020204020204" pitchFamily="34" charset="-122"/>
                <a:ea typeface="微软雅黑" panose="020B0503020204020204" pitchFamily="34" charset="-122"/>
              </a:rPr>
              <a:t>≥65</a:t>
            </a:r>
            <a:r>
              <a:rPr lang="zh-CN" altLang="zh-CN" dirty="0">
                <a:solidFill>
                  <a:schemeClr val="accent1"/>
                </a:solidFill>
                <a:latin typeface="微软雅黑" panose="020B0503020204020204" pitchFamily="34" charset="-122"/>
                <a:ea typeface="微软雅黑" panose="020B0503020204020204" pitchFamily="34" charset="-122"/>
              </a:rPr>
              <a:t>岁患者</a:t>
            </a:r>
            <a:r>
              <a:rPr lang="zh-CN" altLang="en-US" dirty="0">
                <a:solidFill>
                  <a:schemeClr val="accent1"/>
                </a:solidFill>
                <a:latin typeface="微软雅黑" panose="020B0503020204020204" pitchFamily="34" charset="-122"/>
                <a:ea typeface="微软雅黑" panose="020B0503020204020204" pitchFamily="34" charset="-122"/>
              </a:rPr>
              <a:t>：</a:t>
            </a:r>
            <a:r>
              <a:rPr lang="zh-CN" altLang="en-US" sz="2100" b="1" dirty="0">
                <a:solidFill>
                  <a:srgbClr val="DB1778"/>
                </a:solidFill>
                <a:latin typeface="微软雅黑" panose="020B0503020204020204" pitchFamily="34" charset="-122"/>
                <a:ea typeface="微软雅黑" panose="020B0503020204020204" pitchFamily="34" charset="-122"/>
              </a:rPr>
              <a:t>降低</a:t>
            </a:r>
            <a:r>
              <a:rPr lang="en-US" altLang="zh-CN" sz="2100" b="1" dirty="0">
                <a:solidFill>
                  <a:srgbClr val="DB1778"/>
                </a:solidFill>
                <a:latin typeface="微软雅黑" panose="020B0503020204020204" pitchFamily="34" charset="-122"/>
                <a:ea typeface="微软雅黑" panose="020B0503020204020204" pitchFamily="34" charset="-122"/>
              </a:rPr>
              <a:t>95%</a:t>
            </a:r>
            <a:r>
              <a:rPr lang="en-US" altLang="zh-CN" sz="2100" dirty="0">
                <a:solidFill>
                  <a:schemeClr val="accent1"/>
                </a:solidFill>
                <a:latin typeface="微软雅黑" panose="020B0503020204020204" pitchFamily="34" charset="-122"/>
                <a:ea typeface="微软雅黑" panose="020B0503020204020204" pitchFamily="34" charset="-122"/>
              </a:rPr>
              <a:t>)</a:t>
            </a:r>
            <a:r>
              <a:rPr lang="zh-CN" altLang="en-US" dirty="0">
                <a:solidFill>
                  <a:schemeClr val="accent1"/>
                </a:solidFill>
                <a:latin typeface="微软雅黑" panose="020B0503020204020204" pitchFamily="34" charset="-122"/>
                <a:ea typeface="微软雅黑" panose="020B0503020204020204" pitchFamily="34" charset="-122"/>
              </a:rPr>
              <a:t>。对</a:t>
            </a:r>
            <a:r>
              <a:rPr lang="en-US" altLang="zh-CN" dirty="0">
                <a:solidFill>
                  <a:schemeClr val="accent1"/>
                </a:solidFill>
                <a:latin typeface="微软雅黑" panose="020B0503020204020204" pitchFamily="34" charset="-122"/>
                <a:ea typeface="微软雅黑" panose="020B0503020204020204" pitchFamily="34" charset="-122"/>
              </a:rPr>
              <a:t>WHO</a:t>
            </a:r>
            <a:r>
              <a:rPr lang="zh-CN" altLang="en-US" dirty="0">
                <a:solidFill>
                  <a:schemeClr val="accent1"/>
                </a:solidFill>
                <a:latin typeface="微软雅黑" panose="020B0503020204020204" pitchFamily="34" charset="-122"/>
                <a:ea typeface="微软雅黑" panose="020B0503020204020204" pitchFamily="34" charset="-122"/>
              </a:rPr>
              <a:t>关切的所有变异株（包括奥密克戎）保持体外抗病毒活性。</a:t>
            </a:r>
            <a:endParaRPr lang="en-US" altLang="zh-CN" dirty="0">
              <a:solidFill>
                <a:schemeClr val="accent1"/>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96421352-19FD-4E45-96FA-FA8F104B9328}"/>
              </a:ext>
            </a:extLst>
          </p:cNvPr>
          <p:cNvSpPr/>
          <p:nvPr/>
        </p:nvSpPr>
        <p:spPr bwMode="gray">
          <a:xfrm>
            <a:off x="446361" y="2074952"/>
            <a:ext cx="6677453" cy="121396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36000" tIns="45715" rIns="36000" bIns="45715" numCol="1" rtlCol="0" anchor="ctr" anchorCtr="0" compatLnSpc="1">
            <a:prstTxWarp prst="textNoShape">
              <a:avLst/>
            </a:prstTxWarp>
            <a:noAutofit/>
          </a:bodyPr>
          <a:lstStyle/>
          <a:p>
            <a:pPr fontAlgn="base">
              <a:lnSpc>
                <a:spcPct val="130000"/>
              </a:lnSpc>
              <a:spcAft>
                <a:spcPct val="0"/>
              </a:spcAft>
              <a:buClr>
                <a:schemeClr val="accent2"/>
              </a:buClr>
              <a:buSzPct val="90000"/>
            </a:pPr>
            <a:r>
              <a:rPr lang="zh-CN" altLang="en-US" sz="1400" dirty="0">
                <a:latin typeface="微软雅黑" panose="020B0503020204020204" pitchFamily="34" charset="-122"/>
                <a:ea typeface="微软雅黑" panose="020B0503020204020204" pitchFamily="34" charset="-122"/>
              </a:rPr>
              <a:t>三期临床结果</a:t>
            </a:r>
            <a:r>
              <a:rPr lang="en-US" altLang="zh-CN" sz="1400" baseline="30000" dirty="0">
                <a:latin typeface="微软雅黑" panose="020B0503020204020204" pitchFamily="34" charset="-122"/>
                <a:ea typeface="微软雅黑" panose="020B0503020204020204" pitchFamily="34" charset="-122"/>
              </a:rPr>
              <a:t>1 </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fontAlgn="base">
              <a:lnSpc>
                <a:spcPct val="13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伴有进展为重症高风险的轻至中度患者的住院</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死亡风险</a:t>
            </a:r>
            <a:r>
              <a:rPr lang="zh-CN" altLang="en-US" b="1" dirty="0">
                <a:solidFill>
                  <a:srgbClr val="DB1778"/>
                </a:solidFill>
                <a:latin typeface="微软雅黑" panose="020B0503020204020204" pitchFamily="34" charset="-122"/>
                <a:ea typeface="微软雅黑" panose="020B0503020204020204" pitchFamily="34" charset="-122"/>
              </a:rPr>
              <a:t>降低</a:t>
            </a:r>
            <a:r>
              <a:rPr lang="en-US" altLang="zh-CN" b="1" dirty="0">
                <a:solidFill>
                  <a:srgbClr val="DB1778"/>
                </a:solidFill>
                <a:latin typeface="微软雅黑" panose="020B0503020204020204" pitchFamily="34" charset="-122"/>
                <a:ea typeface="微软雅黑" panose="020B0503020204020204" pitchFamily="34" charset="-122"/>
              </a:rPr>
              <a:t>88%-89%</a:t>
            </a:r>
          </a:p>
          <a:p>
            <a:pPr fontAlgn="base">
              <a:lnSpc>
                <a:spcPct val="130000"/>
              </a:lnSpc>
              <a:spcAft>
                <a:spcPct val="0"/>
              </a:spcAft>
              <a:buClr>
                <a:schemeClr val="accent2"/>
              </a:buClr>
              <a:buSzPct val="90000"/>
            </a:pPr>
            <a:r>
              <a:rPr lang="zh-CN" altLang="en-US" sz="1600" b="1" dirty="0">
                <a:latin typeface="微软雅黑" panose="020B0503020204020204" pitchFamily="34" charset="-122"/>
                <a:ea typeface="微软雅黑" panose="020B0503020204020204" pitchFamily="34" charset="-122"/>
              </a:rPr>
              <a:t>尤其是对风险最高的</a:t>
            </a:r>
            <a:r>
              <a:rPr lang="en-US" altLang="zh-CN" sz="1600" b="1" dirty="0">
                <a:latin typeface="微软雅黑" panose="020B0503020204020204" pitchFamily="34" charset="-122"/>
                <a:ea typeface="微软雅黑" panose="020B0503020204020204" pitchFamily="34" charset="-122"/>
              </a:rPr>
              <a:t>≥65</a:t>
            </a:r>
            <a:r>
              <a:rPr lang="zh-CN" altLang="zh-CN" sz="1600" b="1" dirty="0">
                <a:latin typeface="微软雅黑" panose="020B0503020204020204" pitchFamily="34" charset="-122"/>
                <a:ea typeface="微软雅黑" panose="020B0503020204020204" pitchFamily="34" charset="-122"/>
              </a:rPr>
              <a:t>岁患者</a:t>
            </a:r>
            <a:r>
              <a:rPr lang="zh-CN" altLang="en-US" sz="1600" b="1" dirty="0">
                <a:latin typeface="微软雅黑" panose="020B0503020204020204" pitchFamily="34" charset="-122"/>
                <a:ea typeface="微软雅黑" panose="020B0503020204020204" pitchFamily="34" charset="-122"/>
              </a:rPr>
              <a:t>：</a:t>
            </a:r>
            <a:r>
              <a:rPr lang="zh-CN" altLang="en-US" b="1" dirty="0">
                <a:solidFill>
                  <a:srgbClr val="DB1778"/>
                </a:solidFill>
                <a:latin typeface="微软雅黑" panose="020B0503020204020204" pitchFamily="34" charset="-122"/>
                <a:ea typeface="微软雅黑" panose="020B0503020204020204" pitchFamily="34" charset="-122"/>
              </a:rPr>
              <a:t>降低</a:t>
            </a:r>
            <a:r>
              <a:rPr lang="en-US" altLang="zh-CN" b="1" dirty="0">
                <a:solidFill>
                  <a:srgbClr val="DB1778"/>
                </a:solidFill>
                <a:latin typeface="微软雅黑" panose="020B0503020204020204" pitchFamily="34" charset="-122"/>
                <a:ea typeface="微软雅黑" panose="020B0503020204020204" pitchFamily="34" charset="-122"/>
              </a:rPr>
              <a:t>95%</a:t>
            </a:r>
            <a:endParaRPr lang="zh-CN" altLang="en-US" b="1" dirty="0">
              <a:latin typeface="微软雅黑" panose="020B0503020204020204" pitchFamily="34" charset="-122"/>
              <a:ea typeface="微软雅黑" panose="020B0503020204020204" pitchFamily="34" charset="-122"/>
            </a:endParaRPr>
          </a:p>
        </p:txBody>
      </p:sp>
      <p:sp>
        <p:nvSpPr>
          <p:cNvPr id="9" name="矩形 8">
            <a:extLst>
              <a:ext uri="{FF2B5EF4-FFF2-40B4-BE49-F238E27FC236}">
                <a16:creationId xmlns:a16="http://schemas.microsoft.com/office/drawing/2014/main" id="{15CD951A-9E30-49DB-8567-EAD20EA35F29}"/>
              </a:ext>
            </a:extLst>
          </p:cNvPr>
          <p:cNvSpPr/>
          <p:nvPr/>
        </p:nvSpPr>
        <p:spPr bwMode="gray">
          <a:xfrm>
            <a:off x="7208874" y="2074951"/>
            <a:ext cx="4550014" cy="121396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285750" indent="-285750" fontAlgn="base">
              <a:lnSpc>
                <a:spcPct val="130000"/>
              </a:lnSpc>
              <a:spcAft>
                <a:spcPct val="0"/>
              </a:spcAft>
              <a:buClr>
                <a:srgbClr val="DB1778"/>
              </a:buClr>
              <a:buSzPct val="90000"/>
              <a:buFont typeface="Arial" panose="020B0604020202020204" pitchFamily="34" charset="0"/>
              <a:buChar char="•"/>
            </a:pPr>
            <a:r>
              <a:rPr lang="zh-CN" altLang="en-US" sz="1500" b="1" dirty="0">
                <a:latin typeface="微软雅黑" panose="020B0503020204020204" pitchFamily="34" charset="-122"/>
                <a:ea typeface="微软雅黑" panose="020B0503020204020204" pitchFamily="34" charset="-122"/>
              </a:rPr>
              <a:t>对</a:t>
            </a:r>
            <a:r>
              <a:rPr lang="zh-CN" altLang="en-US" b="1" dirty="0">
                <a:solidFill>
                  <a:srgbClr val="DB1778"/>
                </a:solidFill>
                <a:latin typeface="微软雅黑" panose="020B0503020204020204" pitchFamily="34" charset="-122"/>
                <a:ea typeface="微软雅黑" panose="020B0503020204020204" pitchFamily="34" charset="-122"/>
              </a:rPr>
              <a:t>变异株</a:t>
            </a:r>
            <a:r>
              <a:rPr lang="zh-CN" altLang="en-US" sz="1500" b="1" dirty="0">
                <a:latin typeface="微软雅黑" panose="020B0503020204020204" pitchFamily="34" charset="-122"/>
                <a:ea typeface="微软雅黑" panose="020B0503020204020204" pitchFamily="34" charset="-122"/>
              </a:rPr>
              <a:t>保持活性</a:t>
            </a:r>
            <a:endParaRPr lang="en-US" altLang="zh-CN" sz="1500" b="1" dirty="0">
              <a:latin typeface="微软雅黑" panose="020B0503020204020204" pitchFamily="34" charset="-122"/>
              <a:ea typeface="微软雅黑" panose="020B0503020204020204" pitchFamily="34" charset="-122"/>
            </a:endParaRPr>
          </a:p>
          <a:p>
            <a:pPr marL="285750" indent="-285750" fontAlgn="base">
              <a:lnSpc>
                <a:spcPct val="130000"/>
              </a:lnSpc>
              <a:spcAft>
                <a:spcPct val="0"/>
              </a:spcAft>
              <a:buClr>
                <a:srgbClr val="DB1778"/>
              </a:buClr>
              <a:buSzPct val="90000"/>
              <a:buFont typeface="Arial" panose="020B0604020202020204" pitchFamily="34" charset="0"/>
              <a:buChar char="•"/>
            </a:pPr>
            <a:r>
              <a:rPr lang="zh-CN" altLang="en-US" sz="1500" b="1" dirty="0">
                <a:latin typeface="微软雅黑" panose="020B0503020204020204" pitchFamily="34" charset="-122"/>
                <a:ea typeface="微软雅黑" panose="020B0503020204020204" pitchFamily="34" charset="-122"/>
              </a:rPr>
              <a:t>有效抑制</a:t>
            </a:r>
            <a:r>
              <a:rPr lang="zh-CN" altLang="en-US" b="1" dirty="0">
                <a:solidFill>
                  <a:srgbClr val="DB1778"/>
                </a:solidFill>
                <a:latin typeface="微软雅黑" panose="020B0503020204020204" pitchFamily="34" charset="-122"/>
                <a:ea typeface="微软雅黑" panose="020B0503020204020204" pitchFamily="34" charset="-122"/>
              </a:rPr>
              <a:t>所有已知的感染人类的冠状病毒</a:t>
            </a:r>
          </a:p>
        </p:txBody>
      </p:sp>
      <p:sp>
        <p:nvSpPr>
          <p:cNvPr id="14" name="文本框 13">
            <a:extLst>
              <a:ext uri="{FF2B5EF4-FFF2-40B4-BE49-F238E27FC236}">
                <a16:creationId xmlns:a16="http://schemas.microsoft.com/office/drawing/2014/main" id="{F022ADF5-6121-4F2A-A199-499E6BE2EBF2}"/>
              </a:ext>
            </a:extLst>
          </p:cNvPr>
          <p:cNvSpPr txBox="1"/>
          <p:nvPr/>
        </p:nvSpPr>
        <p:spPr>
          <a:xfrm>
            <a:off x="3669808" y="6487334"/>
            <a:ext cx="7669162" cy="415498"/>
          </a:xfrm>
          <a:prstGeom prst="rect">
            <a:avLst/>
          </a:prstGeom>
          <a:noFill/>
        </p:spPr>
        <p:txBody>
          <a:bodyPr wrap="square" rtlCol="0">
            <a:spAutoFit/>
          </a:bodyPr>
          <a:lstStyle/>
          <a:p>
            <a:pPr marL="342900" indent="-342900">
              <a:buAutoNum type="arabicPeriod"/>
            </a:pP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Hammond J, et al. N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Engl</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J Med. 2022;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doi</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10.1056/NEJMoa2118542.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Epub</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ahead of print.</a:t>
            </a:r>
          </a:p>
          <a:p>
            <a:pPr marL="342900" indent="-342900">
              <a:buAutoNum type="arabicPeriod"/>
            </a:pPr>
            <a:r>
              <a:rPr lang="fr-FR" altLang="zh-CN" sz="700" kern="100" dirty="0">
                <a:latin typeface="Calibri" panose="020F0502020204030204" pitchFamily="34" charset="0"/>
                <a:ea typeface="宋体" panose="02010600030101010101" pitchFamily="2" charset="-122"/>
                <a:cs typeface="Arial" panose="020B0604020202020204" pitchFamily="34" charset="0"/>
              </a:rPr>
              <a:t>Rai DK, et al. Pre-</a:t>
            </a:r>
            <a:r>
              <a:rPr lang="fr-FR" altLang="zh-CN" sz="700" kern="100" dirty="0" err="1">
                <a:latin typeface="Calibri" panose="020F0502020204030204" pitchFamily="34" charset="0"/>
                <a:ea typeface="宋体" panose="02010600030101010101" pitchFamily="2" charset="-122"/>
                <a:cs typeface="Arial" panose="020B0604020202020204" pitchFamily="34" charset="0"/>
              </a:rPr>
              <a:t>print</a:t>
            </a:r>
            <a:r>
              <a:rPr lang="fr-FR" altLang="zh-CN" sz="700" kern="100" dirty="0">
                <a:latin typeface="Calibri" panose="020F0502020204030204" pitchFamily="34" charset="0"/>
                <a:ea typeface="宋体" panose="02010600030101010101" pitchFamily="2" charset="-122"/>
                <a:cs typeface="Arial" panose="020B0604020202020204" pitchFamily="34" charset="0"/>
              </a:rPr>
              <a:t>: </a:t>
            </a:r>
            <a:r>
              <a:rPr lang="fr-FR" altLang="zh-CN" sz="700" kern="100" dirty="0" err="1">
                <a:latin typeface="Calibri" panose="020F0502020204030204" pitchFamily="34" charset="0"/>
                <a:ea typeface="宋体" panose="02010600030101010101" pitchFamily="2" charset="-122"/>
                <a:cs typeface="Arial" panose="020B0604020202020204" pitchFamily="34" charset="0"/>
              </a:rPr>
              <a:t>bioRxiv</a:t>
            </a:r>
            <a:r>
              <a:rPr lang="fr-FR" altLang="zh-CN" sz="700" kern="100" dirty="0">
                <a:latin typeface="Calibri" panose="020F0502020204030204" pitchFamily="34" charset="0"/>
                <a:ea typeface="宋体" panose="02010600030101010101" pitchFamily="2" charset="-122"/>
                <a:cs typeface="Arial" panose="020B0604020202020204" pitchFamily="34" charset="0"/>
              </a:rPr>
              <a:t> 2022. </a:t>
            </a:r>
            <a:r>
              <a:rPr lang="fr-FR" altLang="zh-CN" sz="700" kern="100" dirty="0" err="1">
                <a:latin typeface="Calibri" panose="020F0502020204030204" pitchFamily="34" charset="0"/>
                <a:ea typeface="宋体" panose="02010600030101010101" pitchFamily="2" charset="-122"/>
                <a:cs typeface="Arial" panose="020B0604020202020204" pitchFamily="34" charset="0"/>
              </a:rPr>
              <a:t>doi</a:t>
            </a:r>
            <a:r>
              <a:rPr lang="fr-FR" altLang="zh-CN" sz="700" kern="100" dirty="0">
                <a:latin typeface="Calibri" panose="020F0502020204030204" pitchFamily="34" charset="0"/>
                <a:ea typeface="宋体" panose="02010600030101010101" pitchFamily="2" charset="-122"/>
                <a:cs typeface="Arial" panose="020B0604020202020204" pitchFamily="34" charset="0"/>
              </a:rPr>
              <a:t>: 10.1101/2022.01.17.476644</a:t>
            </a:r>
            <a:endParaRPr lang="en-US" altLang="zh-CN" sz="700" kern="100" dirty="0">
              <a:latin typeface="Calibri" panose="020F0502020204030204" pitchFamily="34" charset="0"/>
              <a:ea typeface="宋体" panose="02010600030101010101" pitchFamily="2" charset="-122"/>
              <a:cs typeface="Arial" panose="020B0604020202020204" pitchFamily="34" charset="0"/>
            </a:endParaRPr>
          </a:p>
          <a:p>
            <a:pPr marL="342900" indent="-342900">
              <a:buAutoNum type="arabicPeriod"/>
            </a:pPr>
            <a:r>
              <a:rPr lang="en-US" altLang="zh-CN" sz="700" kern="100" dirty="0">
                <a:latin typeface="Calibri" panose="020F0502020204030204" pitchFamily="34" charset="0"/>
                <a:ea typeface="宋体" panose="02010600030101010101" pitchFamily="2" charset="-122"/>
                <a:cs typeface="Arial" panose="020B0604020202020204" pitchFamily="34" charset="0"/>
              </a:rPr>
              <a:t>Owen DR et al. An oral SARS-CoV-2 </a:t>
            </a:r>
            <a:r>
              <a:rPr lang="en-US" altLang="zh-CN" sz="700" kern="100" dirty="0" err="1">
                <a:latin typeface="Calibri" panose="020F0502020204030204" pitchFamily="34" charset="0"/>
                <a:ea typeface="宋体" panose="02010600030101010101" pitchFamily="2" charset="-122"/>
                <a:cs typeface="Arial" panose="020B0604020202020204" pitchFamily="34" charset="0"/>
              </a:rPr>
              <a:t>Mpro</a:t>
            </a:r>
            <a:r>
              <a:rPr lang="en-US" altLang="zh-CN" sz="700" kern="100" dirty="0">
                <a:latin typeface="Calibri" panose="020F0502020204030204" pitchFamily="34" charset="0"/>
                <a:ea typeface="宋体" panose="02010600030101010101" pitchFamily="2" charset="-122"/>
                <a:cs typeface="Arial" panose="020B0604020202020204" pitchFamily="34" charset="0"/>
              </a:rPr>
              <a:t> inhibitor clinical candidate for the treatment of COVID-19. Science. 2 Nov 2021. 374,6575:pp1586-1593</a:t>
            </a:r>
            <a:endParaRPr lang="zh-CN" altLang="en-US" sz="700" kern="100" dirty="0">
              <a:latin typeface="Calibri" panose="020F0502020204030204" pitchFamily="34" charset="0"/>
              <a:ea typeface="宋体" panose="02010600030101010101" pitchFamily="2" charset="-122"/>
              <a:cs typeface="Arial" panose="020B0604020202020204" pitchFamily="34" charset="0"/>
            </a:endParaRPr>
          </a:p>
        </p:txBody>
      </p:sp>
      <p:sp>
        <p:nvSpPr>
          <p:cNvPr id="32" name="矩形: 圆角 31">
            <a:extLst>
              <a:ext uri="{FF2B5EF4-FFF2-40B4-BE49-F238E27FC236}">
                <a16:creationId xmlns:a16="http://schemas.microsoft.com/office/drawing/2014/main" id="{DEC439A7-3F98-4B48-8EDB-1FBE5EDFD92E}"/>
              </a:ext>
            </a:extLst>
          </p:cNvPr>
          <p:cNvSpPr/>
          <p:nvPr/>
        </p:nvSpPr>
        <p:spPr bwMode="gray">
          <a:xfrm>
            <a:off x="472266" y="3429000"/>
            <a:ext cx="6651547" cy="2942080"/>
          </a:xfrm>
          <a:prstGeom prst="roundRect">
            <a:avLst>
              <a:gd name="adj" fmla="val 7031"/>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5" name="MH_SubTitle_1">
            <a:extLst>
              <a:ext uri="{FF2B5EF4-FFF2-40B4-BE49-F238E27FC236}">
                <a16:creationId xmlns:a16="http://schemas.microsoft.com/office/drawing/2014/main" id="{B3A9034E-D1CA-483A-BFFB-B4F834954F0A}"/>
              </a:ext>
            </a:extLst>
          </p:cNvPr>
          <p:cNvSpPr txBox="1">
            <a:spLocks noChangeArrowheads="1"/>
          </p:cNvSpPr>
          <p:nvPr>
            <p:custDataLst>
              <p:tags r:id="rId1"/>
            </p:custDataLst>
          </p:nvPr>
        </p:nvSpPr>
        <p:spPr bwMode="auto">
          <a:xfrm>
            <a:off x="3909786" y="4386419"/>
            <a:ext cx="3180395" cy="67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050" dirty="0">
                <a:solidFill>
                  <a:prstClr val="black"/>
                </a:solidFill>
                <a:latin typeface="微软雅黑" panose="020B0503020204020204" pitchFamily="34" charset="-122"/>
                <a:ea typeface="微软雅黑" panose="020B0503020204020204" pitchFamily="34" charset="-122"/>
              </a:rPr>
              <a:t>与安慰剂相比，症状出现后</a:t>
            </a:r>
            <a:r>
              <a:rPr lang="en-US" altLang="zh-CN" sz="1050" b="1" dirty="0">
                <a:solidFill>
                  <a:srgbClr val="DB1778"/>
                </a:solidFill>
                <a:latin typeface="微软雅黑" panose="020B0503020204020204" pitchFamily="34" charset="-122"/>
                <a:ea typeface="微软雅黑" panose="020B0503020204020204" pitchFamily="34" charset="-122"/>
              </a:rPr>
              <a:t>3</a:t>
            </a:r>
            <a:r>
              <a:rPr lang="zh-CN" altLang="en-US" sz="1050" b="1" dirty="0">
                <a:solidFill>
                  <a:srgbClr val="DB1778"/>
                </a:solidFill>
                <a:latin typeface="微软雅黑" panose="020B0503020204020204" pitchFamily="34" charset="-122"/>
                <a:ea typeface="微软雅黑" panose="020B0503020204020204" pitchFamily="34" charset="-122"/>
              </a:rPr>
              <a:t>天内</a:t>
            </a:r>
            <a:r>
              <a:rPr lang="zh-CN" altLang="en-US" sz="1050" dirty="0">
                <a:solidFill>
                  <a:prstClr val="black"/>
                </a:solidFill>
                <a:latin typeface="微软雅黑" panose="020B0503020204020204" pitchFamily="34" charset="-122"/>
                <a:ea typeface="微软雅黑" panose="020B0503020204020204" pitchFamily="34" charset="-122"/>
              </a:rPr>
              <a:t>接受治疗的患者</a:t>
            </a:r>
            <a:r>
              <a:rPr lang="zh-CN" altLang="en-US" sz="1050" b="1" dirty="0">
                <a:solidFill>
                  <a:prstClr val="black"/>
                </a:solidFill>
                <a:latin typeface="微软雅黑" panose="020B0503020204020204" pitchFamily="34" charset="-122"/>
                <a:ea typeface="微软雅黑" panose="020B0503020204020204" pitchFamily="34" charset="-122"/>
              </a:rPr>
              <a:t>新冠相关住院或因任何原因导致死亡的风险降低</a:t>
            </a:r>
            <a:r>
              <a:rPr lang="zh-CN" altLang="en-US" sz="1050" b="1" baseline="30000" dirty="0">
                <a:solidFill>
                  <a:prstClr val="black"/>
                </a:solidFill>
                <a:latin typeface="微软雅黑" panose="020B0503020204020204" pitchFamily="34" charset="-122"/>
                <a:ea typeface="微软雅黑" panose="020B0503020204020204" pitchFamily="34" charset="-122"/>
              </a:rPr>
              <a:t>*</a:t>
            </a:r>
          </a:p>
        </p:txBody>
      </p:sp>
      <p:grpSp>
        <p:nvGrpSpPr>
          <p:cNvPr id="4" name="组合 3">
            <a:extLst>
              <a:ext uri="{FF2B5EF4-FFF2-40B4-BE49-F238E27FC236}">
                <a16:creationId xmlns:a16="http://schemas.microsoft.com/office/drawing/2014/main" id="{D6C23410-EAAD-413B-84D4-56AB0658B477}"/>
              </a:ext>
            </a:extLst>
          </p:cNvPr>
          <p:cNvGrpSpPr/>
          <p:nvPr/>
        </p:nvGrpSpPr>
        <p:grpSpPr>
          <a:xfrm>
            <a:off x="3270178" y="4504841"/>
            <a:ext cx="669205" cy="476890"/>
            <a:chOff x="3939873" y="2827966"/>
            <a:chExt cx="669205" cy="476890"/>
          </a:xfrm>
        </p:grpSpPr>
        <p:sp>
          <p:nvSpPr>
            <p:cNvPr id="17" name="MH_Other_3">
              <a:extLst>
                <a:ext uri="{FF2B5EF4-FFF2-40B4-BE49-F238E27FC236}">
                  <a16:creationId xmlns:a16="http://schemas.microsoft.com/office/drawing/2014/main" id="{8EF52791-8F98-4E3B-B546-FD8E246F4D5E}"/>
                </a:ext>
              </a:extLst>
            </p:cNvPr>
            <p:cNvSpPr/>
            <p:nvPr>
              <p:custDataLst>
                <p:tags r:id="rId16"/>
              </p:custDataLst>
            </p:nvPr>
          </p:nvSpPr>
          <p:spPr bwMode="auto">
            <a:xfrm>
              <a:off x="4027335" y="2938750"/>
              <a:ext cx="581743" cy="366106"/>
            </a:xfrm>
            <a:prstGeom prst="round2DiagRect">
              <a:avLst>
                <a:gd name="adj1" fmla="val 50000"/>
                <a:gd name="adj2" fmla="val 0"/>
              </a:avLst>
            </a:prstGeom>
            <a:solidFill>
              <a:srgbClr val="DB1778">
                <a:lumMod val="20000"/>
                <a:lumOff val="8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MH_Other_4">
              <a:extLst>
                <a:ext uri="{FF2B5EF4-FFF2-40B4-BE49-F238E27FC236}">
                  <a16:creationId xmlns:a16="http://schemas.microsoft.com/office/drawing/2014/main" id="{07BEA6A7-99F2-476E-BBDB-E945A80B71D0}"/>
                </a:ext>
              </a:extLst>
            </p:cNvPr>
            <p:cNvSpPr/>
            <p:nvPr>
              <p:custDataLst>
                <p:tags r:id="rId17"/>
              </p:custDataLst>
            </p:nvPr>
          </p:nvSpPr>
          <p:spPr bwMode="auto">
            <a:xfrm>
              <a:off x="3986519" y="2886274"/>
              <a:ext cx="581743" cy="366106"/>
            </a:xfrm>
            <a:prstGeom prst="round2DiagRect">
              <a:avLst>
                <a:gd name="adj1" fmla="val 50000"/>
                <a:gd name="adj2" fmla="val 0"/>
              </a:avLst>
            </a:prstGeom>
            <a:solidFill>
              <a:srgbClr val="DB1778">
                <a:lumMod val="60000"/>
                <a:lumOff val="4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MH_SubTitle_2">
              <a:extLst>
                <a:ext uri="{FF2B5EF4-FFF2-40B4-BE49-F238E27FC236}">
                  <a16:creationId xmlns:a16="http://schemas.microsoft.com/office/drawing/2014/main" id="{EC5D1AC4-FED9-481E-94B2-D7EE194CEA5D}"/>
                </a:ext>
              </a:extLst>
            </p:cNvPr>
            <p:cNvSpPr/>
            <p:nvPr>
              <p:custDataLst>
                <p:tags r:id="rId18"/>
              </p:custDataLst>
            </p:nvPr>
          </p:nvSpPr>
          <p:spPr bwMode="auto">
            <a:xfrm>
              <a:off x="3939873" y="2827966"/>
              <a:ext cx="581743" cy="366106"/>
            </a:xfrm>
            <a:prstGeom prst="round2DiagRect">
              <a:avLst>
                <a:gd name="adj1" fmla="val 50000"/>
                <a:gd name="adj2" fmla="val 0"/>
              </a:avLst>
            </a:prstGeom>
            <a:solidFill>
              <a:srgbClr val="DB1778"/>
            </a:solidFill>
            <a:ln w="9525">
              <a:miter lim="800000"/>
              <a:headEnd/>
              <a:tailEnd/>
            </a:ln>
          </p:spPr>
          <p:txBody>
            <a:bodyPr lIns="0" tIns="0" rIns="0" bIns="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rPr>
                <a:t>89%</a:t>
              </a:r>
              <a:endParaRPr kumimoji="0" lang="zh-CN" altLang="en-US"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grpSp>
      <p:grpSp>
        <p:nvGrpSpPr>
          <p:cNvPr id="5" name="组合 4">
            <a:extLst>
              <a:ext uri="{FF2B5EF4-FFF2-40B4-BE49-F238E27FC236}">
                <a16:creationId xmlns:a16="http://schemas.microsoft.com/office/drawing/2014/main" id="{60934AAB-107E-42E0-9259-86FD83E004FD}"/>
              </a:ext>
            </a:extLst>
          </p:cNvPr>
          <p:cNvGrpSpPr/>
          <p:nvPr/>
        </p:nvGrpSpPr>
        <p:grpSpPr>
          <a:xfrm>
            <a:off x="3266557" y="5119081"/>
            <a:ext cx="669204" cy="476891"/>
            <a:chOff x="3852412" y="4225912"/>
            <a:chExt cx="669204" cy="476891"/>
          </a:xfrm>
        </p:grpSpPr>
        <p:sp>
          <p:nvSpPr>
            <p:cNvPr id="21" name="MH_Other_3">
              <a:extLst>
                <a:ext uri="{FF2B5EF4-FFF2-40B4-BE49-F238E27FC236}">
                  <a16:creationId xmlns:a16="http://schemas.microsoft.com/office/drawing/2014/main" id="{5842DB70-172C-4F67-8AFF-CF6E6DE5D185}"/>
                </a:ext>
              </a:extLst>
            </p:cNvPr>
            <p:cNvSpPr/>
            <p:nvPr>
              <p:custDataLst>
                <p:tags r:id="rId13"/>
              </p:custDataLst>
            </p:nvPr>
          </p:nvSpPr>
          <p:spPr bwMode="auto">
            <a:xfrm>
              <a:off x="3939873" y="4336697"/>
              <a:ext cx="581743" cy="366106"/>
            </a:xfrm>
            <a:prstGeom prst="round2DiagRect">
              <a:avLst>
                <a:gd name="adj1" fmla="val 50000"/>
                <a:gd name="adj2" fmla="val 0"/>
              </a:avLst>
            </a:prstGeom>
            <a:solidFill>
              <a:srgbClr val="DB1778">
                <a:lumMod val="20000"/>
                <a:lumOff val="8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22" name="MH_Other_4">
              <a:extLst>
                <a:ext uri="{FF2B5EF4-FFF2-40B4-BE49-F238E27FC236}">
                  <a16:creationId xmlns:a16="http://schemas.microsoft.com/office/drawing/2014/main" id="{FF974E38-417A-49E1-AAE5-F40E30E6F414}"/>
                </a:ext>
              </a:extLst>
            </p:cNvPr>
            <p:cNvSpPr/>
            <p:nvPr>
              <p:custDataLst>
                <p:tags r:id="rId14"/>
              </p:custDataLst>
            </p:nvPr>
          </p:nvSpPr>
          <p:spPr bwMode="auto">
            <a:xfrm>
              <a:off x="3899058" y="4284220"/>
              <a:ext cx="581743" cy="366106"/>
            </a:xfrm>
            <a:prstGeom prst="round2DiagRect">
              <a:avLst>
                <a:gd name="adj1" fmla="val 50000"/>
                <a:gd name="adj2" fmla="val 0"/>
              </a:avLst>
            </a:prstGeom>
            <a:solidFill>
              <a:srgbClr val="DB1778">
                <a:lumMod val="60000"/>
                <a:lumOff val="4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23" name="MH_SubTitle_2">
              <a:extLst>
                <a:ext uri="{FF2B5EF4-FFF2-40B4-BE49-F238E27FC236}">
                  <a16:creationId xmlns:a16="http://schemas.microsoft.com/office/drawing/2014/main" id="{5062341A-E4ED-4779-A7BA-A2FC0243E525}"/>
                </a:ext>
              </a:extLst>
            </p:cNvPr>
            <p:cNvSpPr/>
            <p:nvPr>
              <p:custDataLst>
                <p:tags r:id="rId15"/>
              </p:custDataLst>
            </p:nvPr>
          </p:nvSpPr>
          <p:spPr bwMode="auto">
            <a:xfrm>
              <a:off x="3852412" y="4225912"/>
              <a:ext cx="581743" cy="366106"/>
            </a:xfrm>
            <a:prstGeom prst="round2DiagRect">
              <a:avLst>
                <a:gd name="adj1" fmla="val 50000"/>
                <a:gd name="adj2" fmla="val 0"/>
              </a:avLst>
            </a:prstGeom>
            <a:solidFill>
              <a:srgbClr val="DB1778"/>
            </a:solidFill>
            <a:ln w="9525">
              <a:miter lim="800000"/>
              <a:headEnd/>
              <a:tailEnd/>
            </a:ln>
          </p:spPr>
          <p:txBody>
            <a:bodyPr lIns="0" tIns="0" rIns="0" bIns="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rPr>
                <a:t>88%</a:t>
              </a:r>
              <a:endParaRPr kumimoji="0" lang="zh-CN" altLang="en-US"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grpSp>
      <p:grpSp>
        <p:nvGrpSpPr>
          <p:cNvPr id="7" name="组合 6">
            <a:extLst>
              <a:ext uri="{FF2B5EF4-FFF2-40B4-BE49-F238E27FC236}">
                <a16:creationId xmlns:a16="http://schemas.microsoft.com/office/drawing/2014/main" id="{7C0E04E9-524F-4EB2-905B-295407889C3B}"/>
              </a:ext>
            </a:extLst>
          </p:cNvPr>
          <p:cNvGrpSpPr/>
          <p:nvPr/>
        </p:nvGrpSpPr>
        <p:grpSpPr>
          <a:xfrm>
            <a:off x="3295709" y="5720610"/>
            <a:ext cx="669204" cy="476890"/>
            <a:chOff x="3805766" y="5623861"/>
            <a:chExt cx="669204" cy="476890"/>
          </a:xfrm>
        </p:grpSpPr>
        <p:sp>
          <p:nvSpPr>
            <p:cNvPr id="24" name="MH_Other_3">
              <a:extLst>
                <a:ext uri="{FF2B5EF4-FFF2-40B4-BE49-F238E27FC236}">
                  <a16:creationId xmlns:a16="http://schemas.microsoft.com/office/drawing/2014/main" id="{75495B45-8CDF-4587-B29E-71E687B5896B}"/>
                </a:ext>
              </a:extLst>
            </p:cNvPr>
            <p:cNvSpPr/>
            <p:nvPr>
              <p:custDataLst>
                <p:tags r:id="rId10"/>
              </p:custDataLst>
            </p:nvPr>
          </p:nvSpPr>
          <p:spPr bwMode="auto">
            <a:xfrm>
              <a:off x="3893227" y="5734645"/>
              <a:ext cx="581743" cy="366106"/>
            </a:xfrm>
            <a:prstGeom prst="round2DiagRect">
              <a:avLst>
                <a:gd name="adj1" fmla="val 50000"/>
                <a:gd name="adj2" fmla="val 0"/>
              </a:avLst>
            </a:prstGeom>
            <a:solidFill>
              <a:srgbClr val="DB1778">
                <a:lumMod val="20000"/>
                <a:lumOff val="8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25" name="MH_Other_4">
              <a:extLst>
                <a:ext uri="{FF2B5EF4-FFF2-40B4-BE49-F238E27FC236}">
                  <a16:creationId xmlns:a16="http://schemas.microsoft.com/office/drawing/2014/main" id="{11A5FB99-26B9-470A-A8E2-BF16311CAE5C}"/>
                </a:ext>
              </a:extLst>
            </p:cNvPr>
            <p:cNvSpPr/>
            <p:nvPr>
              <p:custDataLst>
                <p:tags r:id="rId11"/>
              </p:custDataLst>
            </p:nvPr>
          </p:nvSpPr>
          <p:spPr bwMode="auto">
            <a:xfrm>
              <a:off x="3852412" y="5682168"/>
              <a:ext cx="581743" cy="366106"/>
            </a:xfrm>
            <a:prstGeom prst="round2DiagRect">
              <a:avLst>
                <a:gd name="adj1" fmla="val 50000"/>
                <a:gd name="adj2" fmla="val 0"/>
              </a:avLst>
            </a:prstGeom>
            <a:solidFill>
              <a:srgbClr val="DB1778">
                <a:lumMod val="60000"/>
                <a:lumOff val="4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26" name="MH_SubTitle_2">
              <a:extLst>
                <a:ext uri="{FF2B5EF4-FFF2-40B4-BE49-F238E27FC236}">
                  <a16:creationId xmlns:a16="http://schemas.microsoft.com/office/drawing/2014/main" id="{E5F50C8D-8299-421A-A789-79DF47231895}"/>
                </a:ext>
              </a:extLst>
            </p:cNvPr>
            <p:cNvSpPr/>
            <p:nvPr>
              <p:custDataLst>
                <p:tags r:id="rId12"/>
              </p:custDataLst>
            </p:nvPr>
          </p:nvSpPr>
          <p:spPr bwMode="auto">
            <a:xfrm>
              <a:off x="3805766" y="5623861"/>
              <a:ext cx="581743" cy="366106"/>
            </a:xfrm>
            <a:prstGeom prst="round2DiagRect">
              <a:avLst>
                <a:gd name="adj1" fmla="val 50000"/>
                <a:gd name="adj2" fmla="val 0"/>
              </a:avLst>
            </a:prstGeom>
            <a:solidFill>
              <a:srgbClr val="DB1778"/>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27" name="矩形 26">
              <a:extLst>
                <a:ext uri="{FF2B5EF4-FFF2-40B4-BE49-F238E27FC236}">
                  <a16:creationId xmlns:a16="http://schemas.microsoft.com/office/drawing/2014/main" id="{C361F31D-5CAC-4191-B3C8-9079ACDAD433}"/>
                </a:ext>
              </a:extLst>
            </p:cNvPr>
            <p:cNvSpPr/>
            <p:nvPr/>
          </p:nvSpPr>
          <p:spPr>
            <a:xfrm>
              <a:off x="3870371" y="5670753"/>
              <a:ext cx="509717" cy="246221"/>
            </a:xfrm>
            <a:prstGeom prst="rect">
              <a:avLst/>
            </a:prstGeom>
          </p:spPr>
          <p:txBody>
            <a:bodyPr wrap="square" lIns="36000" rIns="36000">
              <a:spAutoFit/>
            </a:bodyPr>
            <a:lstStyle/>
            <a:p>
              <a:r>
                <a:rPr lang="zh-CN" altLang="en-US" sz="1000" b="1" dirty="0">
                  <a:solidFill>
                    <a:prstClr val="white"/>
                  </a:solidFill>
                  <a:latin typeface="微软雅黑" panose="020B0503020204020204" pitchFamily="34" charset="-122"/>
                  <a:ea typeface="微软雅黑" panose="020B0503020204020204" pitchFamily="34" charset="-122"/>
                </a:rPr>
                <a:t>无死亡</a:t>
              </a:r>
            </a:p>
          </p:txBody>
        </p:sp>
      </p:grpSp>
      <p:sp>
        <p:nvSpPr>
          <p:cNvPr id="28" name="矩形 27">
            <a:extLst>
              <a:ext uri="{FF2B5EF4-FFF2-40B4-BE49-F238E27FC236}">
                <a16:creationId xmlns:a16="http://schemas.microsoft.com/office/drawing/2014/main" id="{B035798C-F27C-4B19-89B3-937F6991E97D}"/>
              </a:ext>
            </a:extLst>
          </p:cNvPr>
          <p:cNvSpPr/>
          <p:nvPr/>
        </p:nvSpPr>
        <p:spPr>
          <a:xfrm>
            <a:off x="3909786" y="5062581"/>
            <a:ext cx="3180395" cy="415498"/>
          </a:xfrm>
          <a:prstGeom prst="rect">
            <a:avLst/>
          </a:prstGeom>
        </p:spPr>
        <p:txBody>
          <a:bodyPr wrap="square">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与安慰剂相比，症状出现后</a:t>
            </a:r>
            <a:r>
              <a:rPr lang="en-US" altLang="zh-CN" sz="1050" b="1" dirty="0">
                <a:solidFill>
                  <a:srgbClr val="DB1778"/>
                </a:solidFill>
                <a:latin typeface="微软雅黑" panose="020B0503020204020204" pitchFamily="34" charset="-122"/>
                <a:ea typeface="微软雅黑" panose="020B0503020204020204" pitchFamily="34" charset="-122"/>
              </a:rPr>
              <a:t>5</a:t>
            </a:r>
            <a:r>
              <a:rPr lang="zh-CN" altLang="en-US" sz="1050" b="1" dirty="0">
                <a:solidFill>
                  <a:srgbClr val="DB1778"/>
                </a:solidFill>
                <a:latin typeface="微软雅黑" panose="020B0503020204020204" pitchFamily="34" charset="-122"/>
                <a:ea typeface="微软雅黑" panose="020B0503020204020204" pitchFamily="34" charset="-122"/>
              </a:rPr>
              <a:t>天内</a:t>
            </a:r>
            <a:r>
              <a:rPr lang="zh-CN" altLang="en-US" sz="1050" dirty="0">
                <a:solidFill>
                  <a:prstClr val="black"/>
                </a:solidFill>
                <a:latin typeface="微软雅黑" panose="020B0503020204020204" pitchFamily="34" charset="-122"/>
                <a:ea typeface="微软雅黑" panose="020B0503020204020204" pitchFamily="34" charset="-122"/>
              </a:rPr>
              <a:t>接受治疗的患者</a:t>
            </a:r>
            <a:r>
              <a:rPr lang="zh-CN" altLang="en-US" sz="1050" b="1" dirty="0">
                <a:solidFill>
                  <a:prstClr val="black"/>
                </a:solidFill>
                <a:latin typeface="微软雅黑" panose="020B0503020204020204" pitchFamily="34" charset="-122"/>
                <a:ea typeface="微软雅黑" panose="020B0503020204020204" pitchFamily="34" charset="-122"/>
              </a:rPr>
              <a:t>新冠相关住院或因任何原因导致死亡的风险降低</a:t>
            </a:r>
            <a:r>
              <a:rPr lang="en-US" altLang="zh-CN" sz="1050" b="1" baseline="30000" dirty="0">
                <a:solidFill>
                  <a:prstClr val="black"/>
                </a:solidFill>
                <a:latin typeface="微软雅黑" panose="020B0503020204020204" pitchFamily="34" charset="-122"/>
                <a:ea typeface="微软雅黑" panose="020B0503020204020204" pitchFamily="34" charset="-122"/>
              </a:rPr>
              <a:t>#</a:t>
            </a:r>
            <a:endParaRPr lang="zh-CN" altLang="en-US" sz="1050" b="1" baseline="30000" dirty="0">
              <a:solidFill>
                <a:prstClr val="black"/>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943F2DAD-277C-4E29-9FCE-836B8DCF4125}"/>
              </a:ext>
            </a:extLst>
          </p:cNvPr>
          <p:cNvSpPr/>
          <p:nvPr/>
        </p:nvSpPr>
        <p:spPr>
          <a:xfrm>
            <a:off x="3909786" y="5650542"/>
            <a:ext cx="3103441" cy="577081"/>
          </a:xfrm>
          <a:prstGeom prst="rect">
            <a:avLst/>
          </a:prstGeom>
        </p:spPr>
        <p:txBody>
          <a:bodyPr wrap="square">
            <a:spAutoFit/>
          </a:bodyPr>
          <a:lstStyle/>
          <a:p>
            <a:r>
              <a:rPr lang="zh-CN" altLang="en-US" sz="1050" dirty="0">
                <a:solidFill>
                  <a:prstClr val="black"/>
                </a:solidFill>
                <a:latin typeface="微软雅黑" panose="020B0503020204020204" pitchFamily="34" charset="-122"/>
                <a:ea typeface="微软雅黑" panose="020B0503020204020204" pitchFamily="34" charset="-122"/>
              </a:rPr>
              <a:t>在整个研究人群</a:t>
            </a:r>
            <a:r>
              <a:rPr lang="en-US" altLang="zh-CN" sz="1050" dirty="0">
                <a:solidFill>
                  <a:prstClr val="black"/>
                </a:solidFill>
                <a:latin typeface="微软雅黑" panose="020B0503020204020204" pitchFamily="34" charset="-122"/>
                <a:ea typeface="微软雅黑" panose="020B0503020204020204" pitchFamily="34" charset="-122"/>
              </a:rPr>
              <a:t>28</a:t>
            </a:r>
            <a:r>
              <a:rPr lang="zh-CN" altLang="en-US" sz="1050" dirty="0">
                <a:solidFill>
                  <a:prstClr val="black"/>
                </a:solidFill>
                <a:latin typeface="微软雅黑" panose="020B0503020204020204" pitchFamily="34" charset="-122"/>
                <a:ea typeface="微软雅黑" panose="020B0503020204020204" pitchFamily="34" charset="-122"/>
              </a:rPr>
              <a:t>天随访中，服用奈玛特韦</a:t>
            </a:r>
            <a:r>
              <a:rPr lang="en-US" altLang="zh-CN" sz="1050" dirty="0">
                <a:solidFill>
                  <a:prstClr val="black"/>
                </a:solidFill>
                <a:latin typeface="微软雅黑" panose="020B0503020204020204" pitchFamily="34" charset="-122"/>
                <a:ea typeface="微软雅黑" panose="020B0503020204020204" pitchFamily="34" charset="-122"/>
              </a:rPr>
              <a:t>/</a:t>
            </a:r>
            <a:r>
              <a:rPr lang="zh-CN" altLang="en-US" sz="1050" dirty="0">
                <a:solidFill>
                  <a:prstClr val="black"/>
                </a:solidFill>
                <a:latin typeface="微软雅黑" panose="020B0503020204020204" pitchFamily="34" charset="-122"/>
                <a:ea typeface="微软雅黑" panose="020B0503020204020204" pitchFamily="34" charset="-122"/>
              </a:rPr>
              <a:t>利托那韦的患者</a:t>
            </a:r>
            <a:r>
              <a:rPr lang="zh-CN" altLang="en-US" sz="1050" b="1" dirty="0">
                <a:solidFill>
                  <a:srgbClr val="DB1778"/>
                </a:solidFill>
                <a:latin typeface="微软雅黑" panose="020B0503020204020204" pitchFamily="34" charset="-122"/>
                <a:ea typeface="微软雅黑" panose="020B0503020204020204" pitchFamily="34" charset="-122"/>
              </a:rPr>
              <a:t>没有报告死亡</a:t>
            </a:r>
            <a:r>
              <a:rPr lang="zh-CN" altLang="en-US" sz="1050" dirty="0">
                <a:solidFill>
                  <a:prstClr val="black"/>
                </a:solidFill>
                <a:latin typeface="微软雅黑" panose="020B0503020204020204" pitchFamily="34" charset="-122"/>
                <a:ea typeface="微软雅黑" panose="020B0503020204020204" pitchFamily="34" charset="-122"/>
              </a:rPr>
              <a:t>，安慰剂组中有</a:t>
            </a:r>
            <a:r>
              <a:rPr lang="en-US" altLang="zh-CN" sz="1050" dirty="0">
                <a:solidFill>
                  <a:prstClr val="black"/>
                </a:solidFill>
                <a:latin typeface="微软雅黑" panose="020B0503020204020204" pitchFamily="34" charset="-122"/>
                <a:ea typeface="微软雅黑" panose="020B0503020204020204" pitchFamily="34" charset="-122"/>
              </a:rPr>
              <a:t>12</a:t>
            </a:r>
            <a:r>
              <a:rPr lang="zh-CN" altLang="en-US" sz="1050" dirty="0">
                <a:solidFill>
                  <a:prstClr val="black"/>
                </a:solidFill>
                <a:latin typeface="微软雅黑" panose="020B0503020204020204" pitchFamily="34" charset="-122"/>
                <a:ea typeface="微软雅黑" panose="020B0503020204020204" pitchFamily="34" charset="-122"/>
              </a:rPr>
              <a:t>例（</a:t>
            </a:r>
            <a:r>
              <a:rPr lang="en-US" altLang="zh-CN" sz="1050" dirty="0">
                <a:solidFill>
                  <a:prstClr val="black"/>
                </a:solidFill>
                <a:latin typeface="微软雅黑" panose="020B0503020204020204" pitchFamily="34" charset="-122"/>
                <a:ea typeface="微软雅黑" panose="020B0503020204020204" pitchFamily="34" charset="-122"/>
              </a:rPr>
              <a:t>1.2%</a:t>
            </a:r>
            <a:r>
              <a:rPr lang="zh-CN" altLang="en-US" sz="1050" dirty="0">
                <a:solidFill>
                  <a:prstClr val="black"/>
                </a:solidFill>
                <a:latin typeface="微软雅黑" panose="020B0503020204020204" pitchFamily="34" charset="-122"/>
                <a:ea typeface="微软雅黑" panose="020B0503020204020204" pitchFamily="34" charset="-122"/>
              </a:rPr>
              <a:t>）死亡。</a:t>
            </a:r>
            <a:endParaRPr lang="en-US" altLang="zh-CN" sz="1050" baseline="30000" dirty="0">
              <a:solidFill>
                <a:prstClr val="black"/>
              </a:solidFill>
              <a:latin typeface="微软雅黑" panose="020B0503020204020204" pitchFamily="34" charset="-122"/>
              <a:ea typeface="微软雅黑" panose="020B0503020204020204" pitchFamily="34" charset="-122"/>
            </a:endParaRPr>
          </a:p>
        </p:txBody>
      </p:sp>
      <p:sp>
        <p:nvSpPr>
          <p:cNvPr id="30" name="文本框 29">
            <a:extLst>
              <a:ext uri="{FF2B5EF4-FFF2-40B4-BE49-F238E27FC236}">
                <a16:creationId xmlns:a16="http://schemas.microsoft.com/office/drawing/2014/main" id="{EB6FF554-D359-453E-94DE-CDB379406341}"/>
              </a:ext>
            </a:extLst>
          </p:cNvPr>
          <p:cNvSpPr txBox="1"/>
          <p:nvPr/>
        </p:nvSpPr>
        <p:spPr>
          <a:xfrm>
            <a:off x="3946251" y="6214713"/>
            <a:ext cx="3005889" cy="169277"/>
          </a:xfrm>
          <a:prstGeom prst="rect">
            <a:avLst/>
          </a:prstGeom>
          <a:noFill/>
        </p:spPr>
        <p:txBody>
          <a:bodyPr wrap="square" rtlCol="0">
            <a:spAutoFit/>
          </a:bodyPr>
          <a:lstStyle/>
          <a:p>
            <a:pPr algn="r"/>
            <a:r>
              <a:rPr lang="zh-CN" altLang="en-US" sz="500" baseline="30000" dirty="0">
                <a:solidFill>
                  <a:prstClr val="black"/>
                </a:solidFill>
                <a:ea typeface="微软雅黑"/>
              </a:rPr>
              <a:t>*</a:t>
            </a:r>
            <a:r>
              <a:rPr lang="zh-CN" altLang="en-US" sz="500" dirty="0">
                <a:solidFill>
                  <a:prstClr val="black"/>
                </a:solidFill>
                <a:ea typeface="微软雅黑"/>
              </a:rPr>
              <a:t>主要研究终点；</a:t>
            </a:r>
            <a:r>
              <a:rPr lang="en-US" altLang="zh-CN" sz="500" baseline="30000" dirty="0">
                <a:solidFill>
                  <a:prstClr val="black"/>
                </a:solidFill>
                <a:ea typeface="微软雅黑"/>
              </a:rPr>
              <a:t>#</a:t>
            </a:r>
            <a:r>
              <a:rPr lang="zh-CN" altLang="en-US" sz="500" dirty="0">
                <a:solidFill>
                  <a:prstClr val="black"/>
                </a:solidFill>
                <a:ea typeface="微软雅黑"/>
              </a:rPr>
              <a:t>次要研究终点</a:t>
            </a:r>
          </a:p>
        </p:txBody>
      </p:sp>
      <p:grpSp>
        <p:nvGrpSpPr>
          <p:cNvPr id="8" name="组合 7">
            <a:extLst>
              <a:ext uri="{FF2B5EF4-FFF2-40B4-BE49-F238E27FC236}">
                <a16:creationId xmlns:a16="http://schemas.microsoft.com/office/drawing/2014/main" id="{E0E4E28D-94C2-4650-9930-4A9CFC6A7816}"/>
              </a:ext>
            </a:extLst>
          </p:cNvPr>
          <p:cNvGrpSpPr/>
          <p:nvPr/>
        </p:nvGrpSpPr>
        <p:grpSpPr>
          <a:xfrm>
            <a:off x="472267" y="4317803"/>
            <a:ext cx="2719166" cy="2050410"/>
            <a:chOff x="487276" y="3699735"/>
            <a:chExt cx="4607146" cy="2490386"/>
          </a:xfrm>
        </p:grpSpPr>
        <p:graphicFrame>
          <p:nvGraphicFramePr>
            <p:cNvPr id="13" name="图表 12">
              <a:extLst>
                <a:ext uri="{FF2B5EF4-FFF2-40B4-BE49-F238E27FC236}">
                  <a16:creationId xmlns:a16="http://schemas.microsoft.com/office/drawing/2014/main" id="{170FCFF6-915D-4224-BB6B-65623223359A}"/>
                </a:ext>
              </a:extLst>
            </p:cNvPr>
            <p:cNvGraphicFramePr/>
            <p:nvPr/>
          </p:nvGraphicFramePr>
          <p:xfrm>
            <a:off x="487276" y="3699735"/>
            <a:ext cx="4607146" cy="2490386"/>
          </p:xfrm>
          <a:graphic>
            <a:graphicData uri="http://schemas.openxmlformats.org/drawingml/2006/chart">
              <c:chart xmlns:c="http://schemas.openxmlformats.org/drawingml/2006/chart" xmlns:r="http://schemas.openxmlformats.org/officeDocument/2006/relationships" r:id="rId21"/>
            </a:graphicData>
          </a:graphic>
        </p:graphicFrame>
        <p:sp>
          <p:nvSpPr>
            <p:cNvPr id="34" name="矩形 33">
              <a:extLst>
                <a:ext uri="{FF2B5EF4-FFF2-40B4-BE49-F238E27FC236}">
                  <a16:creationId xmlns:a16="http://schemas.microsoft.com/office/drawing/2014/main" id="{D948C115-1425-4A65-82E3-66CB15582630}"/>
                </a:ext>
              </a:extLst>
            </p:cNvPr>
            <p:cNvSpPr/>
            <p:nvPr/>
          </p:nvSpPr>
          <p:spPr>
            <a:xfrm>
              <a:off x="1902402" y="5166704"/>
              <a:ext cx="596637" cy="200055"/>
            </a:xfrm>
            <a:prstGeom prst="rect">
              <a:avLst/>
            </a:prstGeom>
          </p:spPr>
          <p:txBody>
            <a:bodyPr wrap="none">
              <a:spAutoFit/>
            </a:bodyPr>
            <a:lstStyle/>
            <a:p>
              <a:r>
                <a:rPr lang="en-US" altLang="zh-CN" sz="700" b="1" dirty="0"/>
                <a:t>P&lt;0.0001 </a:t>
              </a:r>
            </a:p>
          </p:txBody>
        </p:sp>
        <p:sp>
          <p:nvSpPr>
            <p:cNvPr id="35" name="矩形 34">
              <a:extLst>
                <a:ext uri="{FF2B5EF4-FFF2-40B4-BE49-F238E27FC236}">
                  <a16:creationId xmlns:a16="http://schemas.microsoft.com/office/drawing/2014/main" id="{B524EF4A-B303-4C6F-8A8A-462AE506B5CE}"/>
                </a:ext>
              </a:extLst>
            </p:cNvPr>
            <p:cNvSpPr/>
            <p:nvPr/>
          </p:nvSpPr>
          <p:spPr>
            <a:xfrm>
              <a:off x="3790816" y="5166704"/>
              <a:ext cx="596637" cy="200055"/>
            </a:xfrm>
            <a:prstGeom prst="rect">
              <a:avLst/>
            </a:prstGeom>
          </p:spPr>
          <p:txBody>
            <a:bodyPr wrap="none">
              <a:spAutoFit/>
            </a:bodyPr>
            <a:lstStyle/>
            <a:p>
              <a:r>
                <a:rPr lang="en-US" altLang="zh-CN" sz="700" b="1" dirty="0"/>
                <a:t>P&lt;0.0001 </a:t>
              </a:r>
            </a:p>
          </p:txBody>
        </p:sp>
        <p:sp>
          <p:nvSpPr>
            <p:cNvPr id="36" name="KSO_Shape">
              <a:extLst>
                <a:ext uri="{FF2B5EF4-FFF2-40B4-BE49-F238E27FC236}">
                  <a16:creationId xmlns:a16="http://schemas.microsoft.com/office/drawing/2014/main" id="{EDAF1218-ACC2-4C43-AC42-E882FC681CAF}"/>
                </a:ext>
              </a:extLst>
            </p:cNvPr>
            <p:cNvSpPr/>
            <p:nvPr/>
          </p:nvSpPr>
          <p:spPr>
            <a:xfrm rot="10800000">
              <a:off x="2061132" y="4102166"/>
              <a:ext cx="422923" cy="938557"/>
            </a:xfrm>
            <a:custGeom>
              <a:avLst/>
              <a:gdLst>
                <a:gd name="connsiteX0" fmla="*/ 346309 w 432049"/>
                <a:gd name="connsiteY0" fmla="*/ 0 h 495844"/>
                <a:gd name="connsiteX1" fmla="*/ 432049 w 432049"/>
                <a:gd name="connsiteY1" fmla="*/ 123961 h 495844"/>
                <a:gd name="connsiteX2" fmla="*/ 372597 w 432049"/>
                <a:gd name="connsiteY2" fmla="*/ 123961 h 495844"/>
                <a:gd name="connsiteX3" fmla="*/ 38364 w 432049"/>
                <a:gd name="connsiteY3" fmla="*/ 495844 h 495844"/>
                <a:gd name="connsiteX4" fmla="*/ 0 w 432049"/>
                <a:gd name="connsiteY4" fmla="*/ 495844 h 495844"/>
                <a:gd name="connsiteX5" fmla="*/ 0 w 432049"/>
                <a:gd name="connsiteY5" fmla="*/ 492698 h 495844"/>
                <a:gd name="connsiteX6" fmla="*/ 297 w 432049"/>
                <a:gd name="connsiteY6" fmla="*/ 492765 h 495844"/>
                <a:gd name="connsiteX7" fmla="*/ 298097 w 432049"/>
                <a:gd name="connsiteY7" fmla="*/ 123961 h 495844"/>
                <a:gd name="connsiteX8" fmla="*/ 238645 w 432049"/>
                <a:gd name="connsiteY8" fmla="*/ 123961 h 4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9" h="495844">
                  <a:moveTo>
                    <a:pt x="346309" y="0"/>
                  </a:moveTo>
                  <a:lnTo>
                    <a:pt x="432049" y="123961"/>
                  </a:lnTo>
                  <a:lnTo>
                    <a:pt x="372597" y="123961"/>
                  </a:lnTo>
                  <a:cubicBezTo>
                    <a:pt x="333246" y="342885"/>
                    <a:pt x="195772" y="495844"/>
                    <a:pt x="38364" y="495844"/>
                  </a:cubicBezTo>
                  <a:lnTo>
                    <a:pt x="0" y="495844"/>
                  </a:lnTo>
                  <a:lnTo>
                    <a:pt x="0" y="492698"/>
                  </a:lnTo>
                  <a:cubicBezTo>
                    <a:pt x="97" y="492733"/>
                    <a:pt x="197" y="492749"/>
                    <a:pt x="297" y="492765"/>
                  </a:cubicBezTo>
                  <a:cubicBezTo>
                    <a:pt x="142148" y="471547"/>
                    <a:pt x="261818" y="325786"/>
                    <a:pt x="298097" y="123961"/>
                  </a:cubicBezTo>
                  <a:lnTo>
                    <a:pt x="238645" y="123961"/>
                  </a:lnTo>
                  <a:close/>
                </a:path>
              </a:pathLst>
            </a:custGeom>
            <a:solidFill>
              <a:srgbClr val="DB1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7" name="文本框 36">
              <a:extLst>
                <a:ext uri="{FF2B5EF4-FFF2-40B4-BE49-F238E27FC236}">
                  <a16:creationId xmlns:a16="http://schemas.microsoft.com/office/drawing/2014/main" id="{948F7BBE-F26C-4580-910A-86D7CE288DBE}"/>
                </a:ext>
              </a:extLst>
            </p:cNvPr>
            <p:cNvSpPr txBox="1"/>
            <p:nvPr/>
          </p:nvSpPr>
          <p:spPr>
            <a:xfrm>
              <a:off x="1185554" y="4162208"/>
              <a:ext cx="1293817" cy="269572"/>
            </a:xfrm>
            <a:prstGeom prst="rect">
              <a:avLst/>
            </a:prstGeom>
            <a:noFill/>
          </p:spPr>
          <p:txBody>
            <a:bodyPr wrap="square" rtlCol="0">
              <a:spAutoFit/>
            </a:bodyPr>
            <a:lstStyle/>
            <a:p>
              <a:pPr algn="ctr"/>
              <a:r>
                <a:rPr lang="zh-CN" altLang="en-US" sz="900" b="1" dirty="0">
                  <a:solidFill>
                    <a:srgbClr val="DB1778"/>
                  </a:solidFill>
                  <a:latin typeface="微软雅黑" panose="020B0503020204020204" pitchFamily="34" charset="-122"/>
                  <a:ea typeface="微软雅黑" panose="020B0503020204020204" pitchFamily="34" charset="-122"/>
                </a:rPr>
                <a:t>下降</a:t>
              </a:r>
              <a:r>
                <a:rPr lang="en-US" altLang="zh-CN" sz="900" b="1" dirty="0">
                  <a:solidFill>
                    <a:srgbClr val="DB1778"/>
                  </a:solidFill>
                  <a:latin typeface="微软雅黑" panose="020B0503020204020204" pitchFamily="34" charset="-122"/>
                  <a:ea typeface="微软雅黑" panose="020B0503020204020204" pitchFamily="34" charset="-122"/>
                </a:rPr>
                <a:t>89%</a:t>
              </a:r>
              <a:endParaRPr lang="zh-CN" altLang="en-US" sz="900" b="1" dirty="0">
                <a:solidFill>
                  <a:srgbClr val="DB1778"/>
                </a:solidFill>
                <a:latin typeface="微软雅黑" panose="020B0503020204020204" pitchFamily="34" charset="-122"/>
                <a:ea typeface="微软雅黑" panose="020B0503020204020204" pitchFamily="34" charset="-122"/>
              </a:endParaRPr>
            </a:p>
          </p:txBody>
        </p:sp>
        <p:sp>
          <p:nvSpPr>
            <p:cNvPr id="38" name="KSO_Shape">
              <a:extLst>
                <a:ext uri="{FF2B5EF4-FFF2-40B4-BE49-F238E27FC236}">
                  <a16:creationId xmlns:a16="http://schemas.microsoft.com/office/drawing/2014/main" id="{91E9AB2B-8A1E-4704-8139-3BAB8837ACD5}"/>
                </a:ext>
              </a:extLst>
            </p:cNvPr>
            <p:cNvSpPr/>
            <p:nvPr/>
          </p:nvSpPr>
          <p:spPr>
            <a:xfrm rot="10800000">
              <a:off x="3877675" y="4155007"/>
              <a:ext cx="422923" cy="938557"/>
            </a:xfrm>
            <a:custGeom>
              <a:avLst/>
              <a:gdLst>
                <a:gd name="connsiteX0" fmla="*/ 346309 w 432049"/>
                <a:gd name="connsiteY0" fmla="*/ 0 h 495844"/>
                <a:gd name="connsiteX1" fmla="*/ 432049 w 432049"/>
                <a:gd name="connsiteY1" fmla="*/ 123961 h 495844"/>
                <a:gd name="connsiteX2" fmla="*/ 372597 w 432049"/>
                <a:gd name="connsiteY2" fmla="*/ 123961 h 495844"/>
                <a:gd name="connsiteX3" fmla="*/ 38364 w 432049"/>
                <a:gd name="connsiteY3" fmla="*/ 495844 h 495844"/>
                <a:gd name="connsiteX4" fmla="*/ 0 w 432049"/>
                <a:gd name="connsiteY4" fmla="*/ 495844 h 495844"/>
                <a:gd name="connsiteX5" fmla="*/ 0 w 432049"/>
                <a:gd name="connsiteY5" fmla="*/ 492698 h 495844"/>
                <a:gd name="connsiteX6" fmla="*/ 297 w 432049"/>
                <a:gd name="connsiteY6" fmla="*/ 492765 h 495844"/>
                <a:gd name="connsiteX7" fmla="*/ 298097 w 432049"/>
                <a:gd name="connsiteY7" fmla="*/ 123961 h 495844"/>
                <a:gd name="connsiteX8" fmla="*/ 238645 w 432049"/>
                <a:gd name="connsiteY8" fmla="*/ 123961 h 4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049" h="495844">
                  <a:moveTo>
                    <a:pt x="346309" y="0"/>
                  </a:moveTo>
                  <a:lnTo>
                    <a:pt x="432049" y="123961"/>
                  </a:lnTo>
                  <a:lnTo>
                    <a:pt x="372597" y="123961"/>
                  </a:lnTo>
                  <a:cubicBezTo>
                    <a:pt x="333246" y="342885"/>
                    <a:pt x="195772" y="495844"/>
                    <a:pt x="38364" y="495844"/>
                  </a:cubicBezTo>
                  <a:lnTo>
                    <a:pt x="0" y="495844"/>
                  </a:lnTo>
                  <a:lnTo>
                    <a:pt x="0" y="492698"/>
                  </a:lnTo>
                  <a:cubicBezTo>
                    <a:pt x="97" y="492733"/>
                    <a:pt x="197" y="492749"/>
                    <a:pt x="297" y="492765"/>
                  </a:cubicBezTo>
                  <a:cubicBezTo>
                    <a:pt x="142148" y="471547"/>
                    <a:pt x="261818" y="325786"/>
                    <a:pt x="298097" y="123961"/>
                  </a:cubicBezTo>
                  <a:lnTo>
                    <a:pt x="238645" y="123961"/>
                  </a:lnTo>
                  <a:close/>
                </a:path>
              </a:pathLst>
            </a:custGeom>
            <a:solidFill>
              <a:srgbClr val="DB1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9" name="文本框 38">
              <a:extLst>
                <a:ext uri="{FF2B5EF4-FFF2-40B4-BE49-F238E27FC236}">
                  <a16:creationId xmlns:a16="http://schemas.microsoft.com/office/drawing/2014/main" id="{54AFA24A-0874-4FAB-A687-092EC5FC0CFF}"/>
                </a:ext>
              </a:extLst>
            </p:cNvPr>
            <p:cNvSpPr txBox="1"/>
            <p:nvPr/>
          </p:nvSpPr>
          <p:spPr>
            <a:xfrm>
              <a:off x="3000955" y="4162208"/>
              <a:ext cx="1293817" cy="269572"/>
            </a:xfrm>
            <a:prstGeom prst="rect">
              <a:avLst/>
            </a:prstGeom>
            <a:noFill/>
          </p:spPr>
          <p:txBody>
            <a:bodyPr wrap="square" rtlCol="0">
              <a:spAutoFit/>
            </a:bodyPr>
            <a:lstStyle/>
            <a:p>
              <a:pPr algn="ctr"/>
              <a:r>
                <a:rPr lang="zh-CN" altLang="en-US" sz="900" b="1" dirty="0">
                  <a:solidFill>
                    <a:srgbClr val="DB1778"/>
                  </a:solidFill>
                  <a:latin typeface="微软雅黑" panose="020B0503020204020204" pitchFamily="34" charset="-122"/>
                  <a:ea typeface="微软雅黑" panose="020B0503020204020204" pitchFamily="34" charset="-122"/>
                </a:rPr>
                <a:t>下降</a:t>
              </a:r>
              <a:r>
                <a:rPr lang="en-US" altLang="zh-CN" sz="900" b="1" dirty="0">
                  <a:solidFill>
                    <a:srgbClr val="DB1778"/>
                  </a:solidFill>
                  <a:latin typeface="微软雅黑" panose="020B0503020204020204" pitchFamily="34" charset="-122"/>
                  <a:ea typeface="微软雅黑" panose="020B0503020204020204" pitchFamily="34" charset="-122"/>
                </a:rPr>
                <a:t>88%</a:t>
              </a:r>
              <a:endParaRPr lang="zh-CN" altLang="en-US" sz="900" b="1" dirty="0">
                <a:solidFill>
                  <a:srgbClr val="DB1778"/>
                </a:solidFill>
                <a:latin typeface="微软雅黑" panose="020B0503020204020204" pitchFamily="34" charset="-122"/>
                <a:ea typeface="微软雅黑" panose="020B0503020204020204" pitchFamily="34" charset="-122"/>
              </a:endParaRPr>
            </a:p>
          </p:txBody>
        </p:sp>
      </p:grpSp>
      <p:sp>
        <p:nvSpPr>
          <p:cNvPr id="40" name="MH_SubTitle_1">
            <a:extLst>
              <a:ext uri="{FF2B5EF4-FFF2-40B4-BE49-F238E27FC236}">
                <a16:creationId xmlns:a16="http://schemas.microsoft.com/office/drawing/2014/main" id="{DA328F74-A6BD-48EC-80FD-31C42C24C1C2}"/>
              </a:ext>
            </a:extLst>
          </p:cNvPr>
          <p:cNvSpPr txBox="1">
            <a:spLocks noChangeArrowheads="1"/>
          </p:cNvSpPr>
          <p:nvPr>
            <p:custDataLst>
              <p:tags r:id="rId2"/>
            </p:custDataLst>
          </p:nvPr>
        </p:nvSpPr>
        <p:spPr bwMode="auto">
          <a:xfrm>
            <a:off x="1216415" y="3324503"/>
            <a:ext cx="5796812" cy="67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pPr>
            <a:r>
              <a:rPr lang="zh-CN" altLang="en-US" sz="1100" dirty="0">
                <a:latin typeface="微软雅黑" panose="020B0503020204020204" pitchFamily="34" charset="-122"/>
                <a:ea typeface="微软雅黑" panose="020B0503020204020204" pitchFamily="34" charset="-122"/>
              </a:rPr>
              <a:t>与安慰剂组比较，</a:t>
            </a:r>
            <a:r>
              <a:rPr lang="zh-CN" altLang="en-US" sz="1100" b="1" dirty="0">
                <a:latin typeface="微软雅黑" panose="020B0503020204020204" pitchFamily="34" charset="-122"/>
                <a:ea typeface="微软雅黑" panose="020B0503020204020204" pitchFamily="34" charset="-122"/>
              </a:rPr>
              <a:t>≥</a:t>
            </a:r>
            <a:r>
              <a:rPr lang="en-US" altLang="zh-CN" sz="1100" b="1" dirty="0">
                <a:latin typeface="微软雅黑" panose="020B0503020204020204" pitchFamily="34" charset="-122"/>
                <a:ea typeface="微软雅黑" panose="020B0503020204020204" pitchFamily="34" charset="-122"/>
              </a:rPr>
              <a:t>65</a:t>
            </a:r>
            <a:r>
              <a:rPr lang="zh-CN" altLang="en-US" sz="1100" b="1" dirty="0">
                <a:latin typeface="微软雅黑" panose="020B0503020204020204" pitchFamily="34" charset="-122"/>
                <a:ea typeface="微软雅黑" panose="020B0503020204020204" pitchFamily="34" charset="-122"/>
              </a:rPr>
              <a:t>岁</a:t>
            </a:r>
            <a:r>
              <a:rPr lang="zh-CN" altLang="en-US" sz="1100" dirty="0">
                <a:latin typeface="微软雅黑" panose="020B0503020204020204" pitchFamily="34" charset="-122"/>
                <a:ea typeface="微软雅黑" panose="020B0503020204020204" pitchFamily="34" charset="-122"/>
              </a:rPr>
              <a:t>患者的</a:t>
            </a:r>
            <a:r>
              <a:rPr lang="en-US" altLang="zh-CN" sz="1100" b="1" dirty="0">
                <a:latin typeface="微软雅黑" panose="020B0503020204020204" pitchFamily="34" charset="-122"/>
                <a:ea typeface="微软雅黑" panose="020B0503020204020204" pitchFamily="34" charset="-122"/>
              </a:rPr>
              <a:t>COVID-19</a:t>
            </a:r>
            <a:r>
              <a:rPr lang="zh-CN" altLang="en-US" sz="1100" b="1" dirty="0">
                <a:latin typeface="微软雅黑" panose="020B0503020204020204" pitchFamily="34" charset="-122"/>
                <a:ea typeface="微软雅黑" panose="020B0503020204020204" pitchFamily="34" charset="-122"/>
              </a:rPr>
              <a:t>相关住院或因任何原因导致死亡</a:t>
            </a:r>
            <a:r>
              <a:rPr lang="zh-CN" altLang="en-US" sz="1100" dirty="0">
                <a:latin typeface="微软雅黑" panose="020B0503020204020204" pitchFamily="34" charset="-122"/>
                <a:ea typeface="微软雅黑" panose="020B0503020204020204" pitchFamily="34" charset="-122"/>
              </a:rPr>
              <a:t>相对风险</a:t>
            </a:r>
            <a:r>
              <a:rPr lang="zh-CN" altLang="en-US" sz="1100" b="1" dirty="0">
                <a:solidFill>
                  <a:srgbClr val="DB1778"/>
                </a:solidFill>
                <a:latin typeface="微软雅黑" panose="020B0503020204020204" pitchFamily="34" charset="-122"/>
                <a:ea typeface="微软雅黑" panose="020B0503020204020204" pitchFamily="34" charset="-122"/>
              </a:rPr>
              <a:t>降低</a:t>
            </a:r>
            <a:r>
              <a:rPr lang="en-US" altLang="zh-CN" sz="1100" b="1" dirty="0">
                <a:solidFill>
                  <a:srgbClr val="DB1778"/>
                </a:solidFill>
                <a:latin typeface="微软雅黑" panose="020B0503020204020204" pitchFamily="34" charset="-122"/>
                <a:ea typeface="微软雅黑" panose="020B0503020204020204" pitchFamily="34" charset="-122"/>
              </a:rPr>
              <a:t>95%</a:t>
            </a:r>
            <a:r>
              <a:rPr lang="zh-CN" altLang="en-US" sz="1100" dirty="0">
                <a:latin typeface="微软雅黑" panose="020B0503020204020204" pitchFamily="34" charset="-122"/>
                <a:ea typeface="微软雅黑" panose="020B0503020204020204" pitchFamily="34" charset="-122"/>
              </a:rPr>
              <a:t>，而这一人群是住院或死亡风险最高的人群之一。</a:t>
            </a:r>
          </a:p>
        </p:txBody>
      </p:sp>
      <p:grpSp>
        <p:nvGrpSpPr>
          <p:cNvPr id="41" name="组合 40">
            <a:extLst>
              <a:ext uri="{FF2B5EF4-FFF2-40B4-BE49-F238E27FC236}">
                <a16:creationId xmlns:a16="http://schemas.microsoft.com/office/drawing/2014/main" id="{242ED1A8-7240-4EDF-BCBD-0CB529A6CF5F}"/>
              </a:ext>
            </a:extLst>
          </p:cNvPr>
          <p:cNvGrpSpPr/>
          <p:nvPr/>
        </p:nvGrpSpPr>
        <p:grpSpPr>
          <a:xfrm>
            <a:off x="557122" y="3442925"/>
            <a:ext cx="669205" cy="476890"/>
            <a:chOff x="3939873" y="2827966"/>
            <a:chExt cx="669205" cy="476890"/>
          </a:xfrm>
        </p:grpSpPr>
        <p:sp>
          <p:nvSpPr>
            <p:cNvPr id="42" name="MH_Other_3">
              <a:extLst>
                <a:ext uri="{FF2B5EF4-FFF2-40B4-BE49-F238E27FC236}">
                  <a16:creationId xmlns:a16="http://schemas.microsoft.com/office/drawing/2014/main" id="{CAE62152-B009-4833-B06B-C676909BE20F}"/>
                </a:ext>
              </a:extLst>
            </p:cNvPr>
            <p:cNvSpPr/>
            <p:nvPr>
              <p:custDataLst>
                <p:tags r:id="rId7"/>
              </p:custDataLst>
            </p:nvPr>
          </p:nvSpPr>
          <p:spPr bwMode="auto">
            <a:xfrm>
              <a:off x="4027335" y="2938750"/>
              <a:ext cx="581743" cy="366106"/>
            </a:xfrm>
            <a:prstGeom prst="round2DiagRect">
              <a:avLst>
                <a:gd name="adj1" fmla="val 50000"/>
                <a:gd name="adj2" fmla="val 0"/>
              </a:avLst>
            </a:prstGeom>
            <a:solidFill>
              <a:srgbClr val="DB1778">
                <a:lumMod val="20000"/>
                <a:lumOff val="8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43" name="MH_Other_4">
              <a:extLst>
                <a:ext uri="{FF2B5EF4-FFF2-40B4-BE49-F238E27FC236}">
                  <a16:creationId xmlns:a16="http://schemas.microsoft.com/office/drawing/2014/main" id="{25475D6B-AE47-4D1A-8398-74880188D505}"/>
                </a:ext>
              </a:extLst>
            </p:cNvPr>
            <p:cNvSpPr/>
            <p:nvPr>
              <p:custDataLst>
                <p:tags r:id="rId8"/>
              </p:custDataLst>
            </p:nvPr>
          </p:nvSpPr>
          <p:spPr bwMode="auto">
            <a:xfrm>
              <a:off x="3986519" y="2886274"/>
              <a:ext cx="581743" cy="366106"/>
            </a:xfrm>
            <a:prstGeom prst="round2DiagRect">
              <a:avLst>
                <a:gd name="adj1" fmla="val 50000"/>
                <a:gd name="adj2" fmla="val 0"/>
              </a:avLst>
            </a:prstGeom>
            <a:solidFill>
              <a:srgbClr val="DB1778">
                <a:lumMod val="60000"/>
                <a:lumOff val="4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44" name="MH_SubTitle_2">
              <a:extLst>
                <a:ext uri="{FF2B5EF4-FFF2-40B4-BE49-F238E27FC236}">
                  <a16:creationId xmlns:a16="http://schemas.microsoft.com/office/drawing/2014/main" id="{3D57EC0C-727F-4A68-B4A1-89848D3D6CE4}"/>
                </a:ext>
              </a:extLst>
            </p:cNvPr>
            <p:cNvSpPr/>
            <p:nvPr>
              <p:custDataLst>
                <p:tags r:id="rId9"/>
              </p:custDataLst>
            </p:nvPr>
          </p:nvSpPr>
          <p:spPr bwMode="auto">
            <a:xfrm>
              <a:off x="3939873" y="2827966"/>
              <a:ext cx="581743" cy="366106"/>
            </a:xfrm>
            <a:prstGeom prst="round2DiagRect">
              <a:avLst>
                <a:gd name="adj1" fmla="val 50000"/>
                <a:gd name="adj2" fmla="val 0"/>
              </a:avLst>
            </a:prstGeom>
            <a:solidFill>
              <a:srgbClr val="DB1778"/>
            </a:solidFill>
            <a:ln w="9525">
              <a:miter lim="800000"/>
              <a:headEnd/>
              <a:tailEnd/>
            </a:ln>
          </p:spPr>
          <p:txBody>
            <a:bodyPr lIns="0" tIns="0" rIns="0" bIns="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r>
                <a:rPr lang="en-US" altLang="zh-CN" sz="1000" b="1" kern="0" dirty="0">
                  <a:solidFill>
                    <a:srgbClr val="FFFFFF"/>
                  </a:solidFill>
                  <a:latin typeface="微软雅黑" panose="020B0503020204020204" pitchFamily="34" charset="-122"/>
                  <a:ea typeface="微软雅黑" panose="020B0503020204020204" pitchFamily="34" charset="-122"/>
                  <a:cs typeface="Verdana" panose="020B0604030504040204" pitchFamily="34" charset="0"/>
                </a:rPr>
                <a:t>95</a:t>
              </a:r>
              <a:r>
                <a:rPr kumimoji="0" lang="en-US" altLang="zh-CN"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rPr>
                <a:t>%</a:t>
              </a:r>
              <a:endParaRPr kumimoji="0" lang="zh-CN" altLang="en-US"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51" name="MH_SubTitle_1">
            <a:extLst>
              <a:ext uri="{FF2B5EF4-FFF2-40B4-BE49-F238E27FC236}">
                <a16:creationId xmlns:a16="http://schemas.microsoft.com/office/drawing/2014/main" id="{F4DA5F6F-7709-43D9-826A-F499B2A4D901}"/>
              </a:ext>
            </a:extLst>
          </p:cNvPr>
          <p:cNvSpPr txBox="1">
            <a:spLocks noChangeArrowheads="1"/>
          </p:cNvSpPr>
          <p:nvPr>
            <p:custDataLst>
              <p:tags r:id="rId3"/>
            </p:custDataLst>
          </p:nvPr>
        </p:nvSpPr>
        <p:spPr bwMode="auto">
          <a:xfrm>
            <a:off x="1216415" y="3817792"/>
            <a:ext cx="5796812" cy="67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spcBef>
                <a:spcPts val="600"/>
              </a:spcBef>
            </a:pPr>
            <a:r>
              <a:rPr lang="zh-CN" altLang="en-US" sz="1100" dirty="0">
                <a:latin typeface="微软雅黑" panose="020B0503020204020204" pitchFamily="34" charset="-122"/>
                <a:ea typeface="微软雅黑" panose="020B0503020204020204" pitchFamily="34" charset="-122"/>
              </a:rPr>
              <a:t>校正基线病毒载量、地理区域、血清学状态后，出现症状后</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天内服用</a:t>
            </a:r>
            <a:r>
              <a:rPr lang="en-US" altLang="zh-CN" sz="1100" dirty="0" err="1">
                <a:latin typeface="微软雅黑" panose="020B0503020204020204" pitchFamily="34" charset="-122"/>
                <a:ea typeface="微软雅黑" panose="020B0503020204020204" pitchFamily="34" charset="-122"/>
              </a:rPr>
              <a:t>Paxlovid</a:t>
            </a:r>
            <a:r>
              <a:rPr lang="zh-CN" altLang="en-US" sz="1100" dirty="0">
                <a:latin typeface="微软雅黑" panose="020B0503020204020204" pitchFamily="34" charset="-122"/>
                <a:ea typeface="微软雅黑" panose="020B0503020204020204" pitchFamily="34" charset="-122"/>
              </a:rPr>
              <a:t>的受试者病毒载量较安慰剂组约</a:t>
            </a:r>
            <a:r>
              <a:rPr lang="zh-CN" altLang="en-US" sz="1200" b="1" dirty="0">
                <a:latin typeface="微软雅黑" panose="020B0503020204020204" pitchFamily="34" charset="-122"/>
                <a:ea typeface="微软雅黑" panose="020B0503020204020204" pitchFamily="34" charset="-122"/>
              </a:rPr>
              <a:t>额外</a:t>
            </a:r>
            <a:r>
              <a:rPr lang="zh-CN" altLang="en-US" sz="1200" b="1" dirty="0">
                <a:solidFill>
                  <a:srgbClr val="DB1778"/>
                </a:solidFill>
                <a:latin typeface="微软雅黑" panose="020B0503020204020204" pitchFamily="34" charset="-122"/>
                <a:ea typeface="微软雅黑" panose="020B0503020204020204" pitchFamily="34" charset="-122"/>
              </a:rPr>
              <a:t>降低</a:t>
            </a:r>
            <a:r>
              <a:rPr lang="en-US" altLang="zh-CN" sz="1200" b="1" dirty="0">
                <a:solidFill>
                  <a:srgbClr val="DB1778"/>
                </a:solidFill>
                <a:latin typeface="微软雅黑" panose="020B0503020204020204" pitchFamily="34" charset="-122"/>
                <a:ea typeface="微软雅黑" panose="020B0503020204020204" pitchFamily="34" charset="-122"/>
              </a:rPr>
              <a:t>10</a:t>
            </a:r>
            <a:r>
              <a:rPr lang="zh-CN" altLang="en-US" sz="1200" b="1" dirty="0">
                <a:solidFill>
                  <a:srgbClr val="DB1778"/>
                </a:solidFill>
                <a:latin typeface="微软雅黑" panose="020B0503020204020204" pitchFamily="34" charset="-122"/>
                <a:ea typeface="微软雅黑" panose="020B0503020204020204" pitchFamily="34" charset="-122"/>
              </a:rPr>
              <a:t>倍</a:t>
            </a: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0.868 log</a:t>
            </a:r>
            <a:r>
              <a:rPr lang="en-US" altLang="zh-CN" sz="1100" baseline="-25000" dirty="0">
                <a:latin typeface="微软雅黑" panose="020B0503020204020204" pitchFamily="34" charset="-122"/>
                <a:ea typeface="微软雅黑" panose="020B0503020204020204" pitchFamily="34" charset="-122"/>
              </a:rPr>
              <a:t>10</a:t>
            </a:r>
            <a:r>
              <a:rPr lang="en-US" altLang="zh-CN" sz="1100" dirty="0">
                <a:latin typeface="微软雅黑" panose="020B0503020204020204" pitchFamily="34" charset="-122"/>
                <a:ea typeface="微软雅黑" panose="020B0503020204020204" pitchFamily="34" charset="-122"/>
              </a:rPr>
              <a:t> </a:t>
            </a:r>
            <a:r>
              <a:rPr lang="zh-CN" altLang="en-US" sz="1100" dirty="0">
                <a:latin typeface="微软雅黑" panose="020B0503020204020204" pitchFamily="34" charset="-122"/>
                <a:ea typeface="微软雅黑" panose="020B0503020204020204" pitchFamily="34" charset="-122"/>
              </a:rPr>
              <a:t>拷贝</a:t>
            </a:r>
            <a:r>
              <a:rPr lang="en-US" altLang="zh-CN" sz="1100" dirty="0">
                <a:latin typeface="微软雅黑" panose="020B0503020204020204" pitchFamily="34" charset="-122"/>
                <a:ea typeface="微软雅黑" panose="020B0503020204020204" pitchFamily="34" charset="-122"/>
              </a:rPr>
              <a:t>/mL)</a:t>
            </a:r>
          </a:p>
        </p:txBody>
      </p:sp>
      <p:grpSp>
        <p:nvGrpSpPr>
          <p:cNvPr id="52" name="组合 51">
            <a:extLst>
              <a:ext uri="{FF2B5EF4-FFF2-40B4-BE49-F238E27FC236}">
                <a16:creationId xmlns:a16="http://schemas.microsoft.com/office/drawing/2014/main" id="{B07BB330-6BA1-4B96-9A64-B150DDA3D9CF}"/>
              </a:ext>
            </a:extLst>
          </p:cNvPr>
          <p:cNvGrpSpPr/>
          <p:nvPr/>
        </p:nvGrpSpPr>
        <p:grpSpPr>
          <a:xfrm>
            <a:off x="557122" y="3936214"/>
            <a:ext cx="669205" cy="476890"/>
            <a:chOff x="3939873" y="2827966"/>
            <a:chExt cx="669205" cy="476890"/>
          </a:xfrm>
        </p:grpSpPr>
        <p:sp>
          <p:nvSpPr>
            <p:cNvPr id="53" name="MH_Other_3">
              <a:extLst>
                <a:ext uri="{FF2B5EF4-FFF2-40B4-BE49-F238E27FC236}">
                  <a16:creationId xmlns:a16="http://schemas.microsoft.com/office/drawing/2014/main" id="{836EE54D-1EF5-4D91-A608-9833178333A2}"/>
                </a:ext>
              </a:extLst>
            </p:cNvPr>
            <p:cNvSpPr/>
            <p:nvPr>
              <p:custDataLst>
                <p:tags r:id="rId4"/>
              </p:custDataLst>
            </p:nvPr>
          </p:nvSpPr>
          <p:spPr bwMode="auto">
            <a:xfrm>
              <a:off x="4027335" y="2938750"/>
              <a:ext cx="581743" cy="366106"/>
            </a:xfrm>
            <a:prstGeom prst="round2DiagRect">
              <a:avLst>
                <a:gd name="adj1" fmla="val 50000"/>
                <a:gd name="adj2" fmla="val 0"/>
              </a:avLst>
            </a:prstGeom>
            <a:solidFill>
              <a:srgbClr val="DB1778">
                <a:lumMod val="20000"/>
                <a:lumOff val="8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54" name="MH_Other_4">
              <a:extLst>
                <a:ext uri="{FF2B5EF4-FFF2-40B4-BE49-F238E27FC236}">
                  <a16:creationId xmlns:a16="http://schemas.microsoft.com/office/drawing/2014/main" id="{90E2F20D-653F-4D65-BFBD-233C09BCA57E}"/>
                </a:ext>
              </a:extLst>
            </p:cNvPr>
            <p:cNvSpPr/>
            <p:nvPr>
              <p:custDataLst>
                <p:tags r:id="rId5"/>
              </p:custDataLst>
            </p:nvPr>
          </p:nvSpPr>
          <p:spPr bwMode="auto">
            <a:xfrm>
              <a:off x="3986519" y="2886274"/>
              <a:ext cx="581743" cy="366106"/>
            </a:xfrm>
            <a:prstGeom prst="round2DiagRect">
              <a:avLst>
                <a:gd name="adj1" fmla="val 50000"/>
                <a:gd name="adj2" fmla="val 0"/>
              </a:avLst>
            </a:prstGeom>
            <a:solidFill>
              <a:srgbClr val="DB1778">
                <a:lumMod val="60000"/>
                <a:lumOff val="40000"/>
              </a:srgbClr>
            </a:solidFill>
            <a:ln w="9525">
              <a:miter lim="800000"/>
              <a:headEnd/>
              <a:tailEnd/>
            </a:ln>
          </p:spPr>
          <p:txBody>
            <a:bodyPr lIns="0" tIns="0" rIns="0" bIns="14400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endParaRPr>
            </a:p>
          </p:txBody>
        </p:sp>
        <p:sp>
          <p:nvSpPr>
            <p:cNvPr id="55" name="MH_SubTitle_2">
              <a:extLst>
                <a:ext uri="{FF2B5EF4-FFF2-40B4-BE49-F238E27FC236}">
                  <a16:creationId xmlns:a16="http://schemas.microsoft.com/office/drawing/2014/main" id="{C172E7CF-E60E-4F07-9A56-1862EBF64081}"/>
                </a:ext>
              </a:extLst>
            </p:cNvPr>
            <p:cNvSpPr/>
            <p:nvPr>
              <p:custDataLst>
                <p:tags r:id="rId6"/>
              </p:custDataLst>
            </p:nvPr>
          </p:nvSpPr>
          <p:spPr bwMode="auto">
            <a:xfrm>
              <a:off x="3939873" y="2827966"/>
              <a:ext cx="581743" cy="366106"/>
            </a:xfrm>
            <a:prstGeom prst="round2DiagRect">
              <a:avLst>
                <a:gd name="adj1" fmla="val 50000"/>
                <a:gd name="adj2" fmla="val 0"/>
              </a:avLst>
            </a:prstGeom>
            <a:solidFill>
              <a:srgbClr val="DB1778"/>
            </a:solidFill>
            <a:ln w="9525">
              <a:miter lim="800000"/>
              <a:headEnd/>
              <a:tailEnd/>
            </a:ln>
          </p:spPr>
          <p:txBody>
            <a:bodyPr lIns="0" tIns="0" rIns="0" bIns="0" anchor="ctr">
              <a:flatTx/>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zh-CN"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rPr>
                <a:t>10</a:t>
              </a:r>
              <a:r>
                <a:rPr kumimoji="0" lang="zh-CN" altLang="en-US" sz="1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Verdana" panose="020B0604030504040204" pitchFamily="34" charset="0"/>
                </a:rPr>
                <a:t>倍</a:t>
              </a:r>
            </a:p>
          </p:txBody>
        </p:sp>
      </p:grpSp>
      <p:sp>
        <p:nvSpPr>
          <p:cNvPr id="57" name="内容占位符 1">
            <a:extLst>
              <a:ext uri="{FF2B5EF4-FFF2-40B4-BE49-F238E27FC236}">
                <a16:creationId xmlns:a16="http://schemas.microsoft.com/office/drawing/2014/main" id="{03751E45-7CFD-4A9D-8CA1-3E79E89986BF}"/>
              </a:ext>
            </a:extLst>
          </p:cNvPr>
          <p:cNvSpPr txBox="1">
            <a:spLocks/>
          </p:cNvSpPr>
          <p:nvPr/>
        </p:nvSpPr>
        <p:spPr>
          <a:xfrm>
            <a:off x="7230140" y="3481529"/>
            <a:ext cx="4550014" cy="2997229"/>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lnSpc>
                <a:spcPct val="120000"/>
              </a:lnSpc>
              <a:spcBef>
                <a:spcPts val="1200"/>
              </a:spcBef>
            </a:pPr>
            <a:r>
              <a:rPr lang="zh-CN" altLang="en-US" sz="1050" kern="100" dirty="0">
                <a:latin typeface="微软雅黑" panose="020B0503020204020204" pitchFamily="34" charset="-122"/>
                <a:ea typeface="微软雅黑" panose="020B0503020204020204" pitchFamily="34" charset="-122"/>
                <a:cs typeface="Arial" panose="020B0604020202020204" pitchFamily="34" charset="0"/>
              </a:rPr>
              <a:t>奈玛特韦对</a:t>
            </a:r>
            <a:r>
              <a:rPr lang="en-US" altLang="zh-CN" sz="1100" b="1" kern="100" dirty="0">
                <a:latin typeface="微软雅黑" panose="020B0503020204020204" pitchFamily="34" charset="-122"/>
                <a:ea typeface="微软雅黑" panose="020B0503020204020204" pitchFamily="34" charset="-122"/>
                <a:cs typeface="Arial" panose="020B0604020202020204" pitchFamily="34" charset="0"/>
              </a:rPr>
              <a:t>WHO</a:t>
            </a:r>
            <a:r>
              <a:rPr lang="zh-CN" altLang="en-US" sz="1100" b="1" kern="100" dirty="0">
                <a:latin typeface="微软雅黑" panose="020B0503020204020204" pitchFamily="34" charset="-122"/>
                <a:ea typeface="微软雅黑" panose="020B0503020204020204" pitchFamily="34" charset="-122"/>
                <a:cs typeface="Arial" panose="020B0604020202020204" pitchFamily="34" charset="0"/>
              </a:rPr>
              <a:t>关切的所有当前变异株具有有效体外抗病毒活性</a:t>
            </a:r>
            <a:r>
              <a:rPr lang="en-US" altLang="zh-CN" sz="1050" kern="100" baseline="30000" dirty="0">
                <a:latin typeface="微软雅黑" panose="020B0503020204020204" pitchFamily="34" charset="-122"/>
                <a:ea typeface="微软雅黑" panose="020B0503020204020204" pitchFamily="34" charset="-122"/>
                <a:cs typeface="Arial" panose="020B0604020202020204" pitchFamily="34" charset="0"/>
              </a:rPr>
              <a:t>2</a:t>
            </a:r>
            <a:r>
              <a:rPr lang="zh-CN" altLang="en-US" sz="1050" kern="100" dirty="0">
                <a:latin typeface="微软雅黑" panose="020B0503020204020204" pitchFamily="34" charset="-122"/>
                <a:ea typeface="微软雅黑" panose="020B0503020204020204" pitchFamily="34" charset="-122"/>
                <a:cs typeface="Arial" panose="020B0604020202020204" pitchFamily="34" charset="0"/>
              </a:rPr>
              <a:t>。</a:t>
            </a: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0" indent="0">
              <a:lnSpc>
                <a:spcPct val="100000"/>
              </a:lnSpc>
              <a:spcBef>
                <a:spcPts val="600"/>
              </a:spcBef>
              <a:buNone/>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120000"/>
              </a:lnSpc>
              <a:spcBef>
                <a:spcPts val="1200"/>
              </a:spcBef>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50000"/>
              </a:lnSpc>
              <a:spcBef>
                <a:spcPts val="600"/>
              </a:spcBef>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120000"/>
              </a:lnSpc>
              <a:spcBef>
                <a:spcPts val="1200"/>
              </a:spcBef>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120000"/>
              </a:lnSpc>
              <a:spcBef>
                <a:spcPts val="1200"/>
              </a:spcBef>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120000"/>
              </a:lnSpc>
              <a:spcBef>
                <a:spcPts val="1200"/>
              </a:spcBef>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120000"/>
              </a:lnSpc>
              <a:spcBef>
                <a:spcPts val="1200"/>
              </a:spcBef>
              <a:buNone/>
            </a:pPr>
            <a:endParaRPr lang="en-US" altLang="zh-CN" sz="1050" kern="100" dirty="0">
              <a:latin typeface="微软雅黑" panose="020B0503020204020204" pitchFamily="34" charset="-122"/>
              <a:ea typeface="微软雅黑" panose="020B0503020204020204" pitchFamily="34" charset="-122"/>
              <a:cs typeface="Arial" panose="020B0604020202020204" pitchFamily="34" charset="0"/>
            </a:endParaRPr>
          </a:p>
          <a:p>
            <a:pPr marL="179388" indent="-179388">
              <a:lnSpc>
                <a:spcPct val="100000"/>
              </a:lnSpc>
              <a:spcBef>
                <a:spcPts val="0"/>
              </a:spcBef>
            </a:pPr>
            <a:r>
              <a:rPr lang="zh-CN" altLang="en-US" sz="1050" kern="100" dirty="0">
                <a:latin typeface="微软雅黑" panose="020B0503020204020204" pitchFamily="34" charset="-122"/>
                <a:ea typeface="微软雅黑" panose="020B0503020204020204" pitchFamily="34" charset="-122"/>
                <a:cs typeface="Arial" panose="020B0604020202020204" pitchFamily="34" charset="0"/>
              </a:rPr>
              <a:t>奈玛特韦还表现出了</a:t>
            </a:r>
            <a:r>
              <a:rPr lang="zh-CN" altLang="en-US" sz="1050" b="1" kern="100" dirty="0">
                <a:latin typeface="微软雅黑" panose="020B0503020204020204" pitchFamily="34" charset="-122"/>
                <a:ea typeface="微软雅黑" panose="020B0503020204020204" pitchFamily="34" charset="-122"/>
                <a:cs typeface="Arial" panose="020B0604020202020204" pitchFamily="34" charset="0"/>
              </a:rPr>
              <a:t>对所有已知感染人类的冠状病毒类型的</a:t>
            </a:r>
            <a:r>
              <a:rPr lang="en-US" altLang="zh-CN" sz="1050" b="1" kern="100" dirty="0">
                <a:latin typeface="微软雅黑" panose="020B0503020204020204" pitchFamily="34" charset="-122"/>
                <a:ea typeface="微软雅黑" panose="020B0503020204020204" pitchFamily="34" charset="-122"/>
                <a:cs typeface="Arial" panose="020B0604020202020204" pitchFamily="34" charset="0"/>
              </a:rPr>
              <a:t>3CL</a:t>
            </a:r>
            <a:r>
              <a:rPr lang="zh-CN" altLang="en-US" sz="1050" b="1" kern="100" dirty="0">
                <a:latin typeface="微软雅黑" panose="020B0503020204020204" pitchFamily="34" charset="-122"/>
                <a:ea typeface="微软雅黑" panose="020B0503020204020204" pitchFamily="34" charset="-122"/>
                <a:cs typeface="Arial" panose="020B0604020202020204" pitchFamily="34" charset="0"/>
              </a:rPr>
              <a:t>的有效抑制</a:t>
            </a:r>
            <a:r>
              <a:rPr lang="zh-CN" altLang="en-US" sz="1050" kern="1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包括</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β</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冠状病毒（</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SARS-CoV-2</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SARS-CoV-1</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HKU1</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OC43</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和</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MERS-</a:t>
            </a:r>
            <a:r>
              <a:rPr lang="en-US" altLang="zh-CN" sz="1000" kern="100" dirty="0" err="1">
                <a:latin typeface="微软雅黑" panose="020B0503020204020204" pitchFamily="34" charset="-122"/>
                <a:ea typeface="微软雅黑" panose="020B0503020204020204" pitchFamily="34" charset="-122"/>
                <a:cs typeface="Arial" panose="020B0604020202020204" pitchFamily="34" charset="0"/>
              </a:rPr>
              <a:t>CoV</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）以及</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α</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冠状病毒（</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229E</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和</a:t>
            </a:r>
            <a:r>
              <a:rPr lang="en-US" altLang="zh-CN" sz="1000" kern="100" dirty="0">
                <a:latin typeface="微软雅黑" panose="020B0503020204020204" pitchFamily="34" charset="-122"/>
                <a:ea typeface="微软雅黑" panose="020B0503020204020204" pitchFamily="34" charset="-122"/>
                <a:cs typeface="Arial" panose="020B0604020202020204" pitchFamily="34" charset="0"/>
              </a:rPr>
              <a:t>NL63</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000" kern="100" baseline="30000" dirty="0">
                <a:latin typeface="微软雅黑" panose="020B0503020204020204" pitchFamily="34" charset="-122"/>
                <a:ea typeface="微软雅黑" panose="020B0503020204020204" pitchFamily="34" charset="-122"/>
                <a:cs typeface="Arial" panose="020B0604020202020204" pitchFamily="34" charset="0"/>
              </a:rPr>
              <a:t>3</a:t>
            </a:r>
            <a:r>
              <a:rPr lang="zh-CN" altLang="en-US" sz="1000" kern="100" dirty="0">
                <a:latin typeface="微软雅黑" panose="020B0503020204020204" pitchFamily="34" charset="-122"/>
                <a:ea typeface="微软雅黑" panose="020B0503020204020204" pitchFamily="34" charset="-122"/>
                <a:cs typeface="Arial" panose="020B0604020202020204" pitchFamily="34" charset="0"/>
              </a:rPr>
              <a:t>。 </a:t>
            </a:r>
            <a:endParaRPr lang="zh-CN" altLang="en-US" sz="1050" kern="1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58" name="Table 5">
            <a:extLst>
              <a:ext uri="{FF2B5EF4-FFF2-40B4-BE49-F238E27FC236}">
                <a16:creationId xmlns:a16="http://schemas.microsoft.com/office/drawing/2014/main" id="{F54FAEC8-6FD6-4F52-8568-6D887374A50D}"/>
              </a:ext>
            </a:extLst>
          </p:cNvPr>
          <p:cNvGraphicFramePr>
            <a:graphicFrameLocks noGrp="1"/>
          </p:cNvGraphicFramePr>
          <p:nvPr/>
        </p:nvGraphicFramePr>
        <p:xfrm>
          <a:off x="7517219" y="3746083"/>
          <a:ext cx="3875755" cy="2057400"/>
        </p:xfrm>
        <a:graphic>
          <a:graphicData uri="http://schemas.openxmlformats.org/drawingml/2006/table">
            <a:tbl>
              <a:tblPr firstRow="1" bandRow="1"/>
              <a:tblGrid>
                <a:gridCol w="1659579">
                  <a:extLst>
                    <a:ext uri="{9D8B030D-6E8A-4147-A177-3AD203B41FA5}">
                      <a16:colId xmlns:a16="http://schemas.microsoft.com/office/drawing/2014/main" val="585442797"/>
                    </a:ext>
                  </a:extLst>
                </a:gridCol>
                <a:gridCol w="2216176">
                  <a:extLst>
                    <a:ext uri="{9D8B030D-6E8A-4147-A177-3AD203B41FA5}">
                      <a16:colId xmlns:a16="http://schemas.microsoft.com/office/drawing/2014/main" val="2395840159"/>
                    </a:ext>
                  </a:extLst>
                </a:gridCol>
              </a:tblGrid>
              <a:tr h="175960">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zh-CN" altLang="en-US" sz="900" dirty="0">
                          <a:latin typeface="微软雅黑" panose="020B0503020204020204" pitchFamily="34" charset="-122"/>
                          <a:ea typeface="微软雅黑" panose="020B0503020204020204" pitchFamily="34" charset="-122"/>
                        </a:rPr>
                        <a:t>变异株</a:t>
                      </a:r>
                      <a:endParaRPr lang="en-US" sz="900" dirty="0">
                        <a:latin typeface="微软雅黑" panose="020B0503020204020204" pitchFamily="34" charset="-122"/>
                        <a:ea typeface="微软雅黑" panose="020B0503020204020204" pitchFamily="34" charset="-122"/>
                      </a:endParaRPr>
                    </a:p>
                  </a:txBody>
                  <a:tcPr marL="110642" marR="11064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B1778"/>
                    </a:solidFill>
                  </a:tcPr>
                </a:tc>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zh-CN" altLang="en-US" sz="900" dirty="0">
                          <a:latin typeface="微软雅黑" panose="020B0503020204020204" pitchFamily="34" charset="-122"/>
                          <a:ea typeface="微软雅黑" panose="020B0503020204020204" pitchFamily="34" charset="-122"/>
                        </a:rPr>
                        <a:t>奈玛特韦平均</a:t>
                      </a:r>
                      <a:r>
                        <a:rPr lang="en-US" sz="900" dirty="0">
                          <a:latin typeface="微软雅黑" panose="020B0503020204020204" pitchFamily="34" charset="-122"/>
                          <a:ea typeface="微软雅黑" panose="020B0503020204020204" pitchFamily="34" charset="-122"/>
                        </a:rPr>
                        <a:t>EC</a:t>
                      </a:r>
                      <a:r>
                        <a:rPr lang="en-US" sz="900" baseline="-25000" dirty="0">
                          <a:latin typeface="微软雅黑" panose="020B0503020204020204" pitchFamily="34" charset="-122"/>
                          <a:ea typeface="微软雅黑" panose="020B0503020204020204" pitchFamily="34" charset="-122"/>
                        </a:rPr>
                        <a:t>50</a:t>
                      </a:r>
                      <a:r>
                        <a:rPr lang="en-US" sz="900" baseline="0" dirty="0">
                          <a:latin typeface="微软雅黑" panose="020B0503020204020204" pitchFamily="34" charset="-122"/>
                          <a:ea typeface="微软雅黑" panose="020B0503020204020204" pitchFamily="34" charset="-122"/>
                        </a:rPr>
                        <a:t> </a:t>
                      </a:r>
                      <a:r>
                        <a:rPr lang="zh-CN" altLang="en-US" sz="900" baseline="0" dirty="0">
                          <a:latin typeface="微软雅黑" panose="020B0503020204020204" pitchFamily="34" charset="-122"/>
                          <a:ea typeface="微软雅黑" panose="020B0503020204020204" pitchFamily="34" charset="-122"/>
                        </a:rPr>
                        <a:t>（</a:t>
                      </a:r>
                      <a:r>
                        <a:rPr lang="en-US" altLang="zh-CN" sz="900" baseline="0" dirty="0" err="1">
                          <a:latin typeface="微软雅黑" panose="020B0503020204020204" pitchFamily="34" charset="-122"/>
                          <a:ea typeface="微软雅黑" panose="020B0503020204020204" pitchFamily="34" charset="-122"/>
                        </a:rPr>
                        <a:t>nM</a:t>
                      </a:r>
                      <a:r>
                        <a:rPr lang="zh-CN" altLang="en-US" sz="900" baseline="0" dirty="0">
                          <a:latin typeface="微软雅黑" panose="020B0503020204020204" pitchFamily="34" charset="-122"/>
                          <a:ea typeface="微软雅黑" panose="020B0503020204020204" pitchFamily="34" charset="-122"/>
                        </a:rPr>
                        <a:t>）</a:t>
                      </a:r>
                      <a:endParaRPr lang="en-US" sz="900" baseline="-25000" dirty="0">
                        <a:latin typeface="微软雅黑" panose="020B0503020204020204" pitchFamily="34" charset="-122"/>
                        <a:ea typeface="微软雅黑" panose="020B0503020204020204" pitchFamily="34" charset="-122"/>
                      </a:endParaRPr>
                    </a:p>
                  </a:txBody>
                  <a:tcPr marL="110642" marR="11064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DB1778"/>
                    </a:solidFill>
                  </a:tcPr>
                </a:tc>
                <a:extLst>
                  <a:ext uri="{0D108BD9-81ED-4DB2-BD59-A6C34878D82A}">
                    <a16:rowId xmlns:a16="http://schemas.microsoft.com/office/drawing/2014/main" val="1559522832"/>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USA-WA1/2020</a:t>
                      </a:r>
                    </a:p>
                  </a:txBody>
                  <a:tcPr marL="110642" marR="11064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38.0</a:t>
                      </a:r>
                    </a:p>
                  </a:txBody>
                  <a:tcPr marL="110642" marR="110642">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48294469"/>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dirty="0">
                          <a:latin typeface="微软雅黑" panose="020B0503020204020204" pitchFamily="34" charset="-122"/>
                          <a:ea typeface="微软雅黑" panose="020B0503020204020204" pitchFamily="34" charset="-122"/>
                        </a:rPr>
                        <a:t>阿尔法</a:t>
                      </a:r>
                      <a:endParaRPr lang="en-US" sz="900" dirty="0">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41.0</a:t>
                      </a: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7972687"/>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dirty="0">
                          <a:latin typeface="微软雅黑" panose="020B0503020204020204" pitchFamily="34" charset="-122"/>
                          <a:ea typeface="微软雅黑" panose="020B0503020204020204" pitchFamily="34" charset="-122"/>
                        </a:rPr>
                        <a:t>贝塔</a:t>
                      </a:r>
                      <a:endParaRPr lang="en-US" sz="900" dirty="0">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127.2</a:t>
                      </a: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47497187"/>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dirty="0">
                          <a:latin typeface="微软雅黑" panose="020B0503020204020204" pitchFamily="34" charset="-122"/>
                          <a:ea typeface="微软雅黑" panose="020B0503020204020204" pitchFamily="34" charset="-122"/>
                        </a:rPr>
                        <a:t>伽马</a:t>
                      </a:r>
                      <a:endParaRPr lang="en-US" sz="900" dirty="0">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24.9</a:t>
                      </a: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13463801"/>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dirty="0">
                          <a:latin typeface="微软雅黑" panose="020B0503020204020204" pitchFamily="34" charset="-122"/>
                          <a:ea typeface="微软雅黑" panose="020B0503020204020204" pitchFamily="34" charset="-122"/>
                        </a:rPr>
                        <a:t>德尔塔</a:t>
                      </a:r>
                      <a:endParaRPr lang="en-US" sz="900" dirty="0">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15.9</a:t>
                      </a: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2187329"/>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b="1" dirty="0">
                          <a:solidFill>
                            <a:srgbClr val="DB1778"/>
                          </a:solidFill>
                          <a:latin typeface="微软雅黑" panose="020B0503020204020204" pitchFamily="34" charset="-122"/>
                          <a:ea typeface="微软雅黑" panose="020B0503020204020204" pitchFamily="34" charset="-122"/>
                        </a:rPr>
                        <a:t>奥密克戎</a:t>
                      </a:r>
                      <a:endParaRPr lang="en-US" sz="900" b="1" dirty="0">
                        <a:solidFill>
                          <a:srgbClr val="DB1778"/>
                        </a:solidFill>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b="1" dirty="0">
                          <a:solidFill>
                            <a:srgbClr val="DB1778"/>
                          </a:solidFill>
                          <a:latin typeface="微软雅黑" panose="020B0503020204020204" pitchFamily="34" charset="-122"/>
                          <a:ea typeface="微软雅黑" panose="020B0503020204020204" pitchFamily="34" charset="-122"/>
                        </a:rPr>
                        <a:t>16.2</a:t>
                      </a: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22606444"/>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b="0" i="0" kern="1200" dirty="0">
                          <a:solidFill>
                            <a:schemeClr val="dk1"/>
                          </a:solidFill>
                          <a:effectLst/>
                          <a:latin typeface="微软雅黑" panose="020B0503020204020204" pitchFamily="34" charset="-122"/>
                          <a:ea typeface="微软雅黑" panose="020B0503020204020204" pitchFamily="34" charset="-122"/>
                          <a:cs typeface="+mn-cs"/>
                        </a:rPr>
                        <a:t>拉姆达</a:t>
                      </a:r>
                      <a:endParaRPr lang="en-US" sz="900" dirty="0">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21.2</a:t>
                      </a:r>
                    </a:p>
                  </a:txBody>
                  <a:tcPr marL="110642" marR="110642">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84669574"/>
                  </a:ext>
                </a:extLst>
              </a:tr>
              <a:tr h="175960">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zh-CN" altLang="en-US" sz="900" b="0" i="0" kern="1200" dirty="0">
                          <a:solidFill>
                            <a:schemeClr val="dk1"/>
                          </a:solidFill>
                          <a:effectLst/>
                          <a:latin typeface="微软雅黑" panose="020B0503020204020204" pitchFamily="34" charset="-122"/>
                          <a:ea typeface="微软雅黑" panose="020B0503020204020204" pitchFamily="34" charset="-122"/>
                          <a:cs typeface="+mn-cs"/>
                        </a:rPr>
                        <a:t>缪</a:t>
                      </a:r>
                      <a:endParaRPr lang="en-US" sz="900" dirty="0">
                        <a:latin typeface="微软雅黑" panose="020B0503020204020204" pitchFamily="34" charset="-122"/>
                        <a:ea typeface="微软雅黑" panose="020B0503020204020204" pitchFamily="34" charset="-122"/>
                      </a:endParaRPr>
                    </a:p>
                  </a:txBody>
                  <a:tcPr marL="110642" marR="110642">
                    <a:lnL w="12700" cmpd="sng">
                      <a:solidFill>
                        <a:srgbClr val="FFFFFF"/>
                      </a:solidFill>
                    </a:lnL>
                    <a:lnR w="12700" cmpd="sng">
                      <a:solidFill>
                        <a:srgbClr val="FFFFFF"/>
                      </a:solidFill>
                    </a:lnR>
                    <a:lnT w="12700" cmpd="sng">
                      <a:solidFill>
                        <a:srgbClr val="FFFFFF"/>
                      </a:solidFill>
                    </a:lnT>
                    <a:lnB w="12700" cap="flat" cmpd="sng" algn="ctr">
                      <a:solidFill>
                        <a:srgbClr val="DB177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US" sz="900" dirty="0">
                          <a:latin typeface="微软雅黑" panose="020B0503020204020204" pitchFamily="34" charset="-122"/>
                          <a:ea typeface="微软雅黑" panose="020B0503020204020204" pitchFamily="34" charset="-122"/>
                        </a:rPr>
                        <a:t>25.7</a:t>
                      </a:r>
                    </a:p>
                  </a:txBody>
                  <a:tcPr marL="110642" marR="110642">
                    <a:lnL w="12700" cmpd="sng">
                      <a:solidFill>
                        <a:srgbClr val="FFFFFF"/>
                      </a:solidFill>
                    </a:lnL>
                    <a:lnR w="12700" cmpd="sng">
                      <a:solidFill>
                        <a:srgbClr val="FFFFFF"/>
                      </a:solidFill>
                    </a:lnR>
                    <a:lnT w="12700" cmpd="sng">
                      <a:solidFill>
                        <a:srgbClr val="FFFFFF"/>
                      </a:solidFill>
                    </a:lnT>
                    <a:lnB w="12700" cap="flat" cmpd="sng" algn="ctr">
                      <a:solidFill>
                        <a:srgbClr val="DB177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79891566"/>
                  </a:ext>
                </a:extLst>
              </a:tr>
            </a:tbl>
          </a:graphicData>
        </a:graphic>
      </p:graphicFrame>
    </p:spTree>
    <p:extLst>
      <p:ext uri="{BB962C8B-B14F-4D97-AF65-F5344CB8AC3E}">
        <p14:creationId xmlns:p14="http://schemas.microsoft.com/office/powerpoint/2010/main" val="162277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2.</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有效性</a:t>
            </a:r>
            <a:r>
              <a:rPr lang="en-US" altLang="zh-CN" sz="2800" dirty="0">
                <a:latin typeface="微软雅黑" panose="020B0503020204020204" pitchFamily="34" charset="-122"/>
                <a:ea typeface="微软雅黑" panose="020B0503020204020204" pitchFamily="34" charset="-122"/>
              </a:rPr>
              <a:t>(2/2)</a:t>
            </a:r>
            <a:endParaRPr lang="zh-CN" altLang="en-US" sz="28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有效性</a:t>
            </a:r>
          </a:p>
        </p:txBody>
      </p:sp>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642341"/>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400" b="1" dirty="0">
                <a:solidFill>
                  <a:schemeClr val="tx1"/>
                </a:solidFill>
                <a:latin typeface="微软雅黑" panose="020B0503020204020204" pitchFamily="34" charset="-122"/>
                <a:ea typeface="微软雅黑" panose="020B0503020204020204" pitchFamily="34" charset="-122"/>
              </a:rPr>
              <a:t>国内外</a:t>
            </a:r>
            <a:r>
              <a:rPr lang="zh-CN" altLang="en-US" sz="2800" b="1" dirty="0">
                <a:solidFill>
                  <a:srgbClr val="DB1778"/>
                </a:solidFill>
                <a:latin typeface="微软雅黑" panose="020B0503020204020204" pitchFamily="34" charset="-122"/>
                <a:ea typeface="微软雅黑" panose="020B0503020204020204" pitchFamily="34" charset="-122"/>
              </a:rPr>
              <a:t>众多权威指南一致一线强推荐</a:t>
            </a:r>
            <a:endParaRPr lang="en-US" altLang="zh-CN" sz="2400" b="1" dirty="0">
              <a:solidFill>
                <a:srgbClr val="DB1778"/>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F022ADF5-6121-4F2A-A199-499E6BE2EBF2}"/>
              </a:ext>
            </a:extLst>
          </p:cNvPr>
          <p:cNvSpPr txBox="1"/>
          <p:nvPr/>
        </p:nvSpPr>
        <p:spPr>
          <a:xfrm>
            <a:off x="3703117" y="6264601"/>
            <a:ext cx="5662453" cy="754053"/>
          </a:xfrm>
          <a:prstGeom prst="rect">
            <a:avLst/>
          </a:prstGeom>
          <a:noFill/>
        </p:spPr>
        <p:txBody>
          <a:bodyPr wrap="square" rtlCol="0">
            <a:spAutoFit/>
          </a:bodyPr>
          <a:lstStyle/>
          <a:p>
            <a:pPr marL="342900" indent="-342900">
              <a:buAutoNum type="arabicPeriod"/>
            </a:pPr>
            <a:r>
              <a:rPr lang="zh-CN" altLang="zh-CN" sz="700" kern="100" dirty="0">
                <a:latin typeface="Calibri" panose="020F0502020204030204" pitchFamily="34" charset="0"/>
                <a:ea typeface="宋体" panose="02010600030101010101" pitchFamily="2" charset="-122"/>
                <a:cs typeface="Arial" panose="020B0604020202020204" pitchFamily="34" charset="0"/>
              </a:rPr>
              <a:t>中国新型冠状病毒肺炎诊疗方案（试行第九版）</a:t>
            </a:r>
            <a:endParaRPr lang="en-US" altLang="zh-CN" sz="700" kern="100" dirty="0">
              <a:latin typeface="Calibri" panose="020F0502020204030204" pitchFamily="34" charset="0"/>
              <a:ea typeface="宋体" panose="02010600030101010101" pitchFamily="2" charset="-122"/>
              <a:cs typeface="Arial" panose="020B0604020202020204" pitchFamily="34" charset="0"/>
            </a:endParaRPr>
          </a:p>
          <a:p>
            <a:pPr marL="342900" indent="-342900">
              <a:buAutoNum type="arabicPeriod"/>
            </a:pPr>
            <a:r>
              <a:rPr lang="en-US" altLang="zh-CN" sz="700" kern="100" dirty="0">
                <a:latin typeface="Calibri" panose="020F0502020204030204" pitchFamily="34" charset="0"/>
                <a:ea typeface="宋体" panose="02010600030101010101" pitchFamily="2" charset="-122"/>
                <a:cs typeface="Arial" panose="020B0604020202020204" pitchFamily="34" charset="0"/>
                <a:hlinkClick r:id="rId3">
                  <a:extLst>
                    <a:ext uri="{A12FA001-AC4F-418D-AE19-62706E023703}">
                      <ahyp:hlinkClr xmlns:ahyp="http://schemas.microsoft.com/office/drawing/2018/hyperlinkcolor" val="tx"/>
                    </a:ext>
                  </a:extLst>
                </a:hlinkClick>
              </a:rPr>
              <a:t> WHO recommends highly successful COVID-19 therapy and calls for wide geographical distribution and transparency from originator</a:t>
            </a:r>
            <a:r>
              <a:rPr lang="en-US" altLang="zh-CN" sz="700" kern="100" dirty="0">
                <a:latin typeface="Calibri" panose="020F0502020204030204" pitchFamily="34" charset="0"/>
                <a:ea typeface="宋体" panose="02010600030101010101" pitchFamily="2" charset="-122"/>
                <a:cs typeface="Arial" panose="020B0604020202020204" pitchFamily="34" charset="0"/>
              </a:rPr>
              <a:t> Therapeutics and COVID-19 Living Guideline. 22 April 2022. WHO. P11-14</a:t>
            </a:r>
            <a:r>
              <a:rPr lang="fr-FR" altLang="zh-CN" sz="700" kern="100" dirty="0">
                <a:latin typeface="Calibri" panose="020F0502020204030204" pitchFamily="34" charset="0"/>
                <a:ea typeface="宋体" panose="02010600030101010101" pitchFamily="2" charset="-122"/>
                <a:cs typeface="Arial" panose="020B0604020202020204" pitchFamily="34" charset="0"/>
              </a:rPr>
              <a:t>  </a:t>
            </a:r>
            <a:endParaRPr lang="en-US" altLang="zh-CN" sz="700" kern="100" dirty="0">
              <a:latin typeface="Calibri" panose="020F0502020204030204" pitchFamily="34" charset="0"/>
              <a:ea typeface="宋体" panose="02010600030101010101" pitchFamily="2" charset="-122"/>
              <a:cs typeface="Arial" panose="020B0604020202020204" pitchFamily="34" charset="0"/>
            </a:endParaRPr>
          </a:p>
          <a:p>
            <a:pPr marL="342900" indent="-342900">
              <a:buAutoNum type="arabicPeriod"/>
            </a:pPr>
            <a:r>
              <a:rPr lang="en-US" altLang="zh-CN" sz="700" kern="100" dirty="0">
                <a:latin typeface="Calibri" panose="020F0502020204030204" pitchFamily="34" charset="0"/>
                <a:ea typeface="宋体" panose="02010600030101010101" pitchFamily="2" charset="-122"/>
                <a:cs typeface="Arial" panose="020B0604020202020204" pitchFamily="34" charset="0"/>
              </a:rPr>
              <a:t>Antiviral Therapy Summary Recommendations: COVID-19 Treatment Guidelines (nih.gov)</a:t>
            </a:r>
          </a:p>
          <a:p>
            <a:pPr marL="342900" indent="-342900">
              <a:buFontTx/>
              <a:buAutoNum type="arabicPeriod"/>
            </a:pPr>
            <a:r>
              <a:rPr lang="en-US" altLang="zh-CN" sz="700" kern="100" dirty="0">
                <a:latin typeface="Calibri" panose="020F0502020204030204" pitchFamily="34" charset="0"/>
                <a:ea typeface="宋体" panose="02010600030101010101" pitchFamily="2" charset="-122"/>
                <a:cs typeface="Arial" panose="020B0604020202020204" pitchFamily="34" charset="0"/>
              </a:rPr>
              <a:t>NICE COVID-19 rapid guideline Managing COVID-19 Jun15</a:t>
            </a:r>
          </a:p>
          <a:p>
            <a:pPr marL="342900" indent="-342900">
              <a:buAutoNum type="arabicPeriod"/>
            </a:pPr>
            <a:endParaRPr lang="zh-CN" altLang="en-US" sz="700" kern="100" dirty="0">
              <a:latin typeface="Calibri" panose="020F0502020204030204" pitchFamily="34" charset="0"/>
              <a:ea typeface="宋体" panose="02010600030101010101" pitchFamily="2" charset="-122"/>
              <a:cs typeface="Arial" panose="020B0604020202020204" pitchFamily="34" charset="0"/>
            </a:endParaRPr>
          </a:p>
        </p:txBody>
      </p:sp>
      <p:sp>
        <p:nvSpPr>
          <p:cNvPr id="61" name="内容占位符 1">
            <a:extLst>
              <a:ext uri="{FF2B5EF4-FFF2-40B4-BE49-F238E27FC236}">
                <a16:creationId xmlns:a16="http://schemas.microsoft.com/office/drawing/2014/main" id="{13C52E6F-3BA5-48C7-A245-66520996C1B9}"/>
              </a:ext>
            </a:extLst>
          </p:cNvPr>
          <p:cNvSpPr txBox="1">
            <a:spLocks/>
          </p:cNvSpPr>
          <p:nvPr/>
        </p:nvSpPr>
        <p:spPr>
          <a:xfrm>
            <a:off x="2926226" y="2054543"/>
            <a:ext cx="8345154" cy="3979047"/>
          </a:xfrm>
          <a:prstGeom prst="rect">
            <a:avLst/>
          </a:prstGeom>
        </p:spPr>
        <p:txBody>
          <a:bodyPr vert="horz" lIns="91440" tIns="45720" rIns="91440" bIns="45720" rtlCol="0">
            <a:noAutofit/>
          </a:bodyPr>
          <a:lstStyle>
            <a:lvl1pPr marL="179992"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cap="none" baseline="0">
                <a:solidFill>
                  <a:schemeClr val="tx1">
                    <a:lumMod val="50000"/>
                    <a:lumOff val="50000"/>
                  </a:schemeClr>
                </a:solidFill>
                <a:latin typeface="+mn-lt"/>
                <a:ea typeface="+mn-ea"/>
                <a:cs typeface="+mn-cs"/>
              </a:defRPr>
            </a:lvl1pPr>
            <a:lvl2pPr marL="359982" indent="-179992" algn="l" defTabSz="914354" rtl="0" eaLnBrk="1" latinLnBrk="0" hangingPunct="1">
              <a:lnSpc>
                <a:spcPct val="100000"/>
              </a:lnSpc>
              <a:spcBef>
                <a:spcPts val="0"/>
              </a:spcBef>
              <a:spcAft>
                <a:spcPts val="400"/>
              </a:spcAft>
              <a:buClr>
                <a:schemeClr val="tx2"/>
              </a:buClr>
              <a:buFont typeface="System Font Regular"/>
              <a:buChar char="–"/>
              <a:defRPr sz="1600" b="0" kern="1200">
                <a:solidFill>
                  <a:schemeClr val="tx1">
                    <a:lumMod val="50000"/>
                    <a:lumOff val="50000"/>
                  </a:schemeClr>
                </a:solidFill>
                <a:latin typeface="+mn-lt"/>
                <a:ea typeface="+mn-ea"/>
                <a:cs typeface="+mn-cs"/>
              </a:defRPr>
            </a:lvl2pPr>
            <a:lvl3pPr marL="539973"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a:solidFill>
                  <a:schemeClr val="tx1">
                    <a:lumMod val="50000"/>
                    <a:lumOff val="50000"/>
                  </a:schemeClr>
                </a:solidFill>
                <a:latin typeface="+mn-lt"/>
                <a:ea typeface="+mn-ea"/>
                <a:cs typeface="+mn-cs"/>
              </a:defRPr>
            </a:lvl3pPr>
            <a:lvl4pPr marL="719965" indent="-179992" algn="l" defTabSz="914354" rtl="0" eaLnBrk="1" latinLnBrk="0" hangingPunct="1">
              <a:lnSpc>
                <a:spcPct val="100000"/>
              </a:lnSpc>
              <a:spcBef>
                <a:spcPts val="0"/>
              </a:spcBef>
              <a:spcAft>
                <a:spcPts val="400"/>
              </a:spcAft>
              <a:buClr>
                <a:schemeClr val="tx2"/>
              </a:buClr>
              <a:buFont typeface="System Font Regular"/>
              <a:buChar char="–"/>
              <a:defRPr sz="1600" b="0" kern="1200">
                <a:solidFill>
                  <a:schemeClr val="tx1">
                    <a:lumMod val="50000"/>
                    <a:lumOff val="50000"/>
                  </a:schemeClr>
                </a:solidFill>
                <a:latin typeface="+mn-lt"/>
                <a:ea typeface="+mn-ea"/>
                <a:cs typeface="+mn-cs"/>
              </a:defRPr>
            </a:lvl4pPr>
            <a:lvl5pPr marL="899956"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a:solidFill>
                  <a:schemeClr val="tx1">
                    <a:lumMod val="50000"/>
                    <a:lumOff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9992" marR="0" lvl="0" indent="-179992" algn="l" defTabSz="914354" rtl="0" eaLnBrk="1" fontAlgn="auto" latinLnBrk="0" hangingPunct="1">
              <a:lnSpc>
                <a:spcPct val="120000"/>
              </a:lnSpc>
              <a:spcBef>
                <a:spcPts val="1800"/>
              </a:spcBef>
              <a:spcAft>
                <a:spcPts val="0"/>
              </a:spcAft>
              <a:buClr>
                <a:srgbClr val="0000D1"/>
              </a:buClr>
              <a:buSzTx/>
              <a:buFont typeface="Wingdings" pitchFamily="2" charset="2"/>
              <a:buChar char="§"/>
              <a:tabLst/>
              <a:defRPr/>
            </a:pPr>
            <a:r>
              <a:rPr lang="zh-CN" altLang="zh-CN" sz="20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中国</a:t>
            </a:r>
            <a:r>
              <a:rPr kumimoji="0" lang="zh-CN" altLang="zh-CN" sz="18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新型冠状病毒肺炎诊疗方案（试行第九版）</a:t>
            </a:r>
            <a:r>
              <a:rPr lang="zh-CN" altLang="zh-CN" sz="20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一线推荐Paxlovid</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治疗发病5天以内的轻型和普通型且伴有进展为重型高风险因素的成人患者</a:t>
            </a:r>
            <a:r>
              <a:rPr kumimoji="0" lang="en-US" altLang="zh-CN" sz="1800" b="0" i="0" u="none" strike="noStrike" kern="1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p>
          <a:p>
            <a:pPr marL="179992" marR="0" lvl="0" indent="-179992" algn="l" defTabSz="914354" rtl="0" eaLnBrk="1" fontAlgn="auto" latinLnBrk="0" hangingPunct="1">
              <a:lnSpc>
                <a:spcPct val="120000"/>
              </a:lnSpc>
              <a:spcBef>
                <a:spcPts val="1800"/>
              </a:spcBef>
              <a:spcAft>
                <a:spcPts val="0"/>
              </a:spcAft>
              <a:buClr>
                <a:srgbClr val="0000D1"/>
              </a:buClr>
              <a:buSzTx/>
              <a:buFont typeface="Wingdings" pitchFamily="2" charset="2"/>
              <a:buChar char="§"/>
              <a:tabLst/>
              <a:defRPr/>
            </a:pP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2022年4月22日</a:t>
            </a:r>
            <a:r>
              <a:rPr kumimoji="0" lang="zh-CN" altLang="zh-CN" sz="20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zh-CN" sz="2000" b="1" i="0" u="none" strike="noStrike" kern="100" cap="none" spc="0" normalizeH="0" baseline="0" noProof="0" dirty="0">
                <a:ln>
                  <a:noFill/>
                </a:ln>
                <a:solidFill>
                  <a:srgbClr val="DB1778"/>
                </a:solidFill>
                <a:effectLst/>
                <a:uLnTx/>
                <a:uFillTx/>
                <a:latin typeface="微软雅黑" panose="020B0503020204020204" pitchFamily="34" charset="-122"/>
                <a:ea typeface="微软雅黑" panose="020B0503020204020204" pitchFamily="34" charset="-122"/>
                <a:cs typeface="Arial" panose="020B0604020202020204" pitchFamily="34" charset="0"/>
              </a:rPr>
              <a:t>WHO</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更新了新冠治疗指南，</a:t>
            </a:r>
            <a:r>
              <a:rPr kumimoji="0" lang="zh-CN" altLang="zh-CN" sz="18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强烈推荐Paxlovid</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用于治疗具有</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极高</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住院风险的轻度或中度新冠肺炎患者，称其为迄今为止高危患者的</a:t>
            </a:r>
            <a:br>
              <a:rPr kumimoji="0" lang="en-US"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br>
            <a:r>
              <a:rPr lang="zh-CN" altLang="zh-CN" sz="20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“最佳治疗选择”</a:t>
            </a:r>
            <a:r>
              <a:rPr kumimoji="0" lang="en-US" altLang="zh-CN" sz="1800" b="0" i="0" u="none" strike="noStrike" kern="1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2</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800"/>
              </a:spcBef>
              <a:spcAft>
                <a:spcPts val="0"/>
              </a:spcAft>
              <a:buClr>
                <a:srgbClr val="0000D1"/>
              </a:buClr>
              <a:defRPr/>
            </a:pPr>
            <a:r>
              <a:rPr lang="zh-CN" altLang="en-US" sz="1800" b="1"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英国国家临床卓越研究院 </a:t>
            </a:r>
            <a:r>
              <a:rPr lang="en-US" altLang="zh-CN" sz="1800" b="1"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(NICE)</a:t>
            </a:r>
            <a:r>
              <a:rPr lang="zh-CN" altLang="zh-CN"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推荐</a:t>
            </a:r>
            <a:r>
              <a:rPr lang="en-US" altLang="zh-CN" sz="1800" kern="100" dirty="0" err="1">
                <a:solidFill>
                  <a:srgbClr val="000000"/>
                </a:solidFill>
                <a:latin typeface="微软雅黑" panose="020B0503020204020204" pitchFamily="34" charset="-122"/>
                <a:ea typeface="微软雅黑" panose="020B0503020204020204" pitchFamily="34" charset="-122"/>
                <a:cs typeface="Arial" panose="020B0604020202020204" pitchFamily="34" charset="0"/>
              </a:rPr>
              <a:t>Paxlovid</a:t>
            </a:r>
            <a:r>
              <a:rPr lang="en-US" altLang="zh-CN"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 5</a:t>
            </a:r>
            <a:r>
              <a:rPr lang="zh-CN" altLang="en-US"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天的疗程用于：无需吸氧、症状发生</a:t>
            </a:r>
            <a:r>
              <a:rPr lang="en-US" altLang="zh-CN"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5</a:t>
            </a:r>
            <a:r>
              <a:rPr lang="zh-CN" altLang="en-US"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天以内、且伴有高风险进展为重症的新冠患者</a:t>
            </a:r>
            <a:r>
              <a:rPr lang="en-US" altLang="zh-CN" sz="1800" kern="100" baseline="300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endParaRPr lang="zh-CN" altLang="zh-CN" sz="18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marL="179992" marR="0" lvl="0" indent="-179992" algn="l" defTabSz="914354" rtl="0" eaLnBrk="1" fontAlgn="auto" latinLnBrk="0" hangingPunct="1">
              <a:lnSpc>
                <a:spcPct val="120000"/>
              </a:lnSpc>
              <a:spcBef>
                <a:spcPts val="1800"/>
              </a:spcBef>
              <a:spcAft>
                <a:spcPts val="0"/>
              </a:spcAft>
              <a:buClr>
                <a:srgbClr val="0000D1"/>
              </a:buClr>
              <a:buSzTx/>
              <a:buFont typeface="Wingdings" pitchFamily="2" charset="2"/>
              <a:buChar char="§"/>
              <a:tabLst/>
              <a:defRPr/>
            </a:pPr>
            <a:r>
              <a:rPr kumimoji="0" lang="zh-CN" altLang="zh-CN" sz="18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美国国立健康研究院（NIH）以</a:t>
            </a:r>
            <a:r>
              <a:rPr lang="zh-CN" altLang="zh-CN" sz="20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最高证据等级、最强推荐(AIIa)</a:t>
            </a:r>
            <a:r>
              <a:rPr lang="en-US" altLang="zh-CN" sz="20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 </a:t>
            </a:r>
            <a:r>
              <a:rPr lang="zh-CN" altLang="zh-CN" sz="20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Paxlovid</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治疗非住院的新冠患者。证据等级高于</a:t>
            </a:r>
            <a:r>
              <a:rPr kumimoji="0" lang="en-US" altLang="zh-CN" sz="1800" b="0" i="0" u="none" strike="noStrike" kern="1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RdRP</a:t>
            </a:r>
            <a:r>
              <a:rPr kumimoji="0" lang="zh-CN" altLang="en-US"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抑制剂</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molnupiravir (CIIa)</a:t>
            </a:r>
            <a:r>
              <a:rPr kumimoji="0" lang="en-US" altLang="zh-CN" sz="1800" b="0" i="0" u="none" strike="noStrike" kern="1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3</a:t>
            </a:r>
            <a:r>
              <a:rPr kumimoji="0" lang="zh-CN"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8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9" name="组合 8">
            <a:extLst>
              <a:ext uri="{FF2B5EF4-FFF2-40B4-BE49-F238E27FC236}">
                <a16:creationId xmlns:a16="http://schemas.microsoft.com/office/drawing/2014/main" id="{B0B068FA-14C1-4E38-A29F-9354093B787E}"/>
              </a:ext>
            </a:extLst>
          </p:cNvPr>
          <p:cNvGrpSpPr/>
          <p:nvPr/>
        </p:nvGrpSpPr>
        <p:grpSpPr>
          <a:xfrm>
            <a:off x="774568" y="1999700"/>
            <a:ext cx="1792788" cy="800360"/>
            <a:chOff x="3228392" y="5021392"/>
            <a:chExt cx="5290457" cy="1140353"/>
          </a:xfrm>
          <a:effectLst>
            <a:outerShdw blurRad="50800" dist="38100" dir="2700000" algn="tl" rotWithShape="0">
              <a:prstClr val="black">
                <a:alpha val="40000"/>
              </a:prstClr>
            </a:outerShdw>
          </a:effectLst>
        </p:grpSpPr>
        <p:pic>
          <p:nvPicPr>
            <p:cNvPr id="5" name="图片 4">
              <a:extLst>
                <a:ext uri="{FF2B5EF4-FFF2-40B4-BE49-F238E27FC236}">
                  <a16:creationId xmlns:a16="http://schemas.microsoft.com/office/drawing/2014/main" id="{2034F1F1-0336-4479-9575-070B25E71EDC}"/>
                </a:ext>
              </a:extLst>
            </p:cNvPr>
            <p:cNvPicPr>
              <a:picLocks noChangeAspect="1"/>
            </p:cNvPicPr>
            <p:nvPr/>
          </p:nvPicPr>
          <p:blipFill rotWithShape="1">
            <a:blip r:embed="rId4"/>
            <a:srcRect l="28400" t="64766" r="28196" b="25572"/>
            <a:stretch/>
          </p:blipFill>
          <p:spPr>
            <a:xfrm>
              <a:off x="3228392" y="5499271"/>
              <a:ext cx="5290457" cy="662474"/>
            </a:xfrm>
            <a:prstGeom prst="rect">
              <a:avLst/>
            </a:prstGeom>
          </p:spPr>
        </p:pic>
        <p:pic>
          <p:nvPicPr>
            <p:cNvPr id="8" name="图片 7">
              <a:extLst>
                <a:ext uri="{FF2B5EF4-FFF2-40B4-BE49-F238E27FC236}">
                  <a16:creationId xmlns:a16="http://schemas.microsoft.com/office/drawing/2014/main" id="{D606DDC2-1CCF-46AD-936E-5C65DA757656}"/>
                </a:ext>
              </a:extLst>
            </p:cNvPr>
            <p:cNvPicPr>
              <a:picLocks noChangeAspect="1"/>
            </p:cNvPicPr>
            <p:nvPr/>
          </p:nvPicPr>
          <p:blipFill rotWithShape="1">
            <a:blip r:embed="rId4"/>
            <a:srcRect l="15156" t="15469" r="41438" b="77561"/>
            <a:stretch/>
          </p:blipFill>
          <p:spPr>
            <a:xfrm>
              <a:off x="3228392" y="5021392"/>
              <a:ext cx="5290457" cy="477880"/>
            </a:xfrm>
            <a:prstGeom prst="rect">
              <a:avLst/>
            </a:prstGeom>
          </p:spPr>
        </p:pic>
      </p:grpSp>
      <p:pic>
        <p:nvPicPr>
          <p:cNvPr id="11" name="图片 10">
            <a:extLst>
              <a:ext uri="{FF2B5EF4-FFF2-40B4-BE49-F238E27FC236}">
                <a16:creationId xmlns:a16="http://schemas.microsoft.com/office/drawing/2014/main" id="{F1DE8E8F-D8D6-47DA-B1A0-677ABE72546F}"/>
              </a:ext>
            </a:extLst>
          </p:cNvPr>
          <p:cNvPicPr>
            <a:picLocks noChangeAspect="1"/>
          </p:cNvPicPr>
          <p:nvPr/>
        </p:nvPicPr>
        <p:blipFill rotWithShape="1">
          <a:blip r:embed="rId5"/>
          <a:srcRect l="31769" t="29953" r="30952" b="46938"/>
          <a:stretch/>
        </p:blipFill>
        <p:spPr>
          <a:xfrm>
            <a:off x="774565" y="3090277"/>
            <a:ext cx="1792787" cy="800360"/>
          </a:xfrm>
          <a:prstGeom prst="rect">
            <a:avLst/>
          </a:prstGeom>
          <a:effectLst>
            <a:outerShdw blurRad="50800" dist="38100" dir="2700000" algn="tl" rotWithShape="0">
              <a:prstClr val="black">
                <a:alpha val="40000"/>
              </a:prstClr>
            </a:outerShdw>
          </a:effectLst>
        </p:spPr>
      </p:pic>
      <p:grpSp>
        <p:nvGrpSpPr>
          <p:cNvPr id="21" name="组合 20">
            <a:extLst>
              <a:ext uri="{FF2B5EF4-FFF2-40B4-BE49-F238E27FC236}">
                <a16:creationId xmlns:a16="http://schemas.microsoft.com/office/drawing/2014/main" id="{6B86DAE1-B761-4999-92CE-D563246785E8}"/>
              </a:ext>
            </a:extLst>
          </p:cNvPr>
          <p:cNvGrpSpPr/>
          <p:nvPr/>
        </p:nvGrpSpPr>
        <p:grpSpPr>
          <a:xfrm>
            <a:off x="774565" y="5270555"/>
            <a:ext cx="1792788" cy="800359"/>
            <a:chOff x="1631227" y="4671374"/>
            <a:chExt cx="6932646" cy="1445526"/>
          </a:xfrm>
          <a:effectLst>
            <a:outerShdw blurRad="50800" dist="38100" dir="2700000" algn="tl" rotWithShape="0">
              <a:prstClr val="black">
                <a:alpha val="40000"/>
              </a:prstClr>
            </a:outerShdw>
          </a:effectLst>
        </p:grpSpPr>
        <p:pic>
          <p:nvPicPr>
            <p:cNvPr id="17" name="图片 16">
              <a:extLst>
                <a:ext uri="{FF2B5EF4-FFF2-40B4-BE49-F238E27FC236}">
                  <a16:creationId xmlns:a16="http://schemas.microsoft.com/office/drawing/2014/main" id="{EF6550D9-F666-443D-91A0-35C1C3E549D2}"/>
                </a:ext>
              </a:extLst>
            </p:cNvPr>
            <p:cNvPicPr>
              <a:picLocks noChangeAspect="1"/>
            </p:cNvPicPr>
            <p:nvPr/>
          </p:nvPicPr>
          <p:blipFill rotWithShape="1">
            <a:blip r:embed="rId6"/>
            <a:srcRect l="11330" t="21353" r="31794" b="72067"/>
            <a:stretch/>
          </p:blipFill>
          <p:spPr>
            <a:xfrm>
              <a:off x="1631227" y="4671374"/>
              <a:ext cx="6932646" cy="451131"/>
            </a:xfrm>
            <a:prstGeom prst="rect">
              <a:avLst/>
            </a:prstGeom>
          </p:spPr>
        </p:pic>
        <p:pic>
          <p:nvPicPr>
            <p:cNvPr id="27" name="图片 26">
              <a:extLst>
                <a:ext uri="{FF2B5EF4-FFF2-40B4-BE49-F238E27FC236}">
                  <a16:creationId xmlns:a16="http://schemas.microsoft.com/office/drawing/2014/main" id="{B38980E1-0A78-412B-82C7-76E4F5D8B643}"/>
                </a:ext>
              </a:extLst>
            </p:cNvPr>
            <p:cNvPicPr>
              <a:picLocks noChangeAspect="1"/>
            </p:cNvPicPr>
            <p:nvPr/>
          </p:nvPicPr>
          <p:blipFill rotWithShape="1">
            <a:blip r:embed="rId6"/>
            <a:srcRect l="11330" t="44410" r="31794" b="41086"/>
            <a:stretch/>
          </p:blipFill>
          <p:spPr>
            <a:xfrm>
              <a:off x="1631227" y="5122505"/>
              <a:ext cx="6932646" cy="994395"/>
            </a:xfrm>
            <a:prstGeom prst="rect">
              <a:avLst/>
            </a:prstGeom>
          </p:spPr>
        </p:pic>
      </p:grpSp>
      <p:pic>
        <p:nvPicPr>
          <p:cNvPr id="1026" name="Picture 2">
            <a:extLst>
              <a:ext uri="{FF2B5EF4-FFF2-40B4-BE49-F238E27FC236}">
                <a16:creationId xmlns:a16="http://schemas.microsoft.com/office/drawing/2014/main" id="{E71AD9F6-039E-4A4F-80F6-F657570F73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538" t="23841" r="7303" b="27834"/>
          <a:stretch/>
        </p:blipFill>
        <p:spPr bwMode="auto">
          <a:xfrm>
            <a:off x="774568" y="4235964"/>
            <a:ext cx="1792788" cy="72491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444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3.</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安全性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安全性</a:t>
            </a:r>
          </a:p>
        </p:txBody>
      </p:sp>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71370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solidFill>
                  <a:schemeClr val="accent1"/>
                </a:solidFill>
                <a:latin typeface="微软雅黑" panose="020B0503020204020204" pitchFamily="34" charset="-122"/>
                <a:ea typeface="微软雅黑" panose="020B0503020204020204" pitchFamily="34" charset="-122"/>
              </a:rPr>
              <a:t>全球</a:t>
            </a:r>
            <a:r>
              <a:rPr lang="en-US" altLang="zh-CN" sz="2000" dirty="0">
                <a:solidFill>
                  <a:schemeClr val="accent1"/>
                </a:solidFill>
                <a:latin typeface="微软雅黑" panose="020B0503020204020204" pitchFamily="34" charset="-122"/>
                <a:ea typeface="微软雅黑" panose="020B0503020204020204" pitchFamily="34" charset="-122"/>
              </a:rPr>
              <a:t>2/3</a:t>
            </a:r>
            <a:r>
              <a:rPr lang="zh-CN" altLang="en-US" sz="2000" dirty="0">
                <a:solidFill>
                  <a:schemeClr val="accent1"/>
                </a:solidFill>
                <a:latin typeface="微软雅黑" panose="020B0503020204020204" pitchFamily="34" charset="-122"/>
                <a:ea typeface="微软雅黑" panose="020B0503020204020204" pitchFamily="34" charset="-122"/>
              </a:rPr>
              <a:t>期随机、双盲临床研究显示</a:t>
            </a:r>
            <a:r>
              <a:rPr lang="en-US" altLang="zh-CN" sz="2000" baseline="30000" dirty="0">
                <a:solidFill>
                  <a:schemeClr val="accent1"/>
                </a:solidFill>
                <a:latin typeface="微软雅黑" panose="020B0503020204020204" pitchFamily="34" charset="-122"/>
                <a:ea typeface="微软雅黑" panose="020B0503020204020204" pitchFamily="34" charset="-122"/>
              </a:rPr>
              <a:t>1</a:t>
            </a:r>
            <a:r>
              <a:rPr lang="zh-CN" altLang="en-US" sz="2000" dirty="0">
                <a:solidFill>
                  <a:schemeClr val="accent1"/>
                </a:solidFill>
                <a:latin typeface="微软雅黑" panose="020B0503020204020204" pitchFamily="34" charset="-122"/>
                <a:ea typeface="微软雅黑" panose="020B0503020204020204" pitchFamily="34" charset="-122"/>
              </a:rPr>
              <a:t>，</a:t>
            </a:r>
            <a:r>
              <a:rPr lang="en-US" altLang="zh-CN" sz="2000" dirty="0" err="1">
                <a:solidFill>
                  <a:schemeClr val="accent1"/>
                </a:solidFill>
                <a:latin typeface="微软雅黑" panose="020B0503020204020204" pitchFamily="34" charset="-122"/>
                <a:ea typeface="微软雅黑" panose="020B0503020204020204" pitchFamily="34" charset="-122"/>
              </a:rPr>
              <a:t>Paxlovid</a:t>
            </a:r>
            <a:r>
              <a:rPr lang="en-US" altLang="zh-CN" sz="2000" dirty="0">
                <a:solidFill>
                  <a:schemeClr val="accent1"/>
                </a:solidFill>
                <a:latin typeface="微软雅黑" panose="020B0503020204020204" pitchFamily="34" charset="-122"/>
                <a:ea typeface="微软雅黑" panose="020B0503020204020204" pitchFamily="34" charset="-122"/>
              </a:rPr>
              <a:t> </a:t>
            </a:r>
            <a:r>
              <a:rPr lang="zh-CN" altLang="zh-CN" sz="2600" b="1" dirty="0">
                <a:solidFill>
                  <a:srgbClr val="DB1778"/>
                </a:solidFill>
                <a:latin typeface="微软雅黑" panose="020B0503020204020204" pitchFamily="34" charset="-122"/>
                <a:ea typeface="微软雅黑" panose="020B0503020204020204" pitchFamily="34" charset="-122"/>
              </a:rPr>
              <a:t>安全性</a:t>
            </a:r>
            <a:r>
              <a:rPr lang="zh-CN" altLang="en-US" sz="2600" b="1" dirty="0">
                <a:solidFill>
                  <a:srgbClr val="DB1778"/>
                </a:solidFill>
                <a:latin typeface="微软雅黑" panose="020B0503020204020204" pitchFamily="34" charset="-122"/>
                <a:ea typeface="微软雅黑" panose="020B0503020204020204" pitchFamily="34" charset="-122"/>
              </a:rPr>
              <a:t>良好</a:t>
            </a:r>
            <a:endParaRPr lang="en-US" altLang="zh-CN" sz="2600" b="1" dirty="0">
              <a:solidFill>
                <a:srgbClr val="DB1778"/>
              </a:solidFill>
              <a:latin typeface="微软雅黑" panose="020B0503020204020204" pitchFamily="34" charset="-122"/>
              <a:ea typeface="微软雅黑" panose="020B0503020204020204" pitchFamily="34" charset="-122"/>
            </a:endParaRPr>
          </a:p>
        </p:txBody>
      </p:sp>
      <p:sp>
        <p:nvSpPr>
          <p:cNvPr id="8" name="内容占位符 1">
            <a:extLst>
              <a:ext uri="{FF2B5EF4-FFF2-40B4-BE49-F238E27FC236}">
                <a16:creationId xmlns:a16="http://schemas.microsoft.com/office/drawing/2014/main" id="{677CE164-7A9C-4C2B-9043-0CE851C9AC1E}"/>
              </a:ext>
            </a:extLst>
          </p:cNvPr>
          <p:cNvSpPr txBox="1">
            <a:spLocks/>
          </p:cNvSpPr>
          <p:nvPr/>
        </p:nvSpPr>
        <p:spPr>
          <a:xfrm>
            <a:off x="401824" y="1871665"/>
            <a:ext cx="11491609" cy="4579377"/>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Bef>
                <a:spcPts val="1200"/>
              </a:spcBef>
            </a:pP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全球</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2/3</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期随机、双盲临床研究</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EPIC-HR</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显示， </a:t>
            </a:r>
            <a:r>
              <a:rPr lang="en-US" altLang="zh-CN" sz="1400" b="1" kern="100" dirty="0" err="1">
                <a:latin typeface="微软雅黑" panose="020B0503020204020204" pitchFamily="34" charset="-122"/>
                <a:ea typeface="微软雅黑" panose="020B0503020204020204" pitchFamily="34" charset="-122"/>
                <a:cs typeface="Arial" panose="020B0604020202020204" pitchFamily="34" charset="0"/>
              </a:rPr>
              <a:t>Paxlovid</a:t>
            </a:r>
            <a:r>
              <a:rPr lang="zh-CN" altLang="en-US" sz="1400" b="1" kern="100" dirty="0">
                <a:latin typeface="微软雅黑" panose="020B0503020204020204" pitchFamily="34" charset="-122"/>
                <a:ea typeface="微软雅黑" panose="020B0503020204020204" pitchFamily="34" charset="-122"/>
                <a:cs typeface="Arial" panose="020B0604020202020204" pitchFamily="34" charset="0"/>
              </a:rPr>
              <a:t>与安慰剂组安全性结果相当</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，治疗期间出现的不良事件、严重不良事件、导致停药的不良事件均在数值上优于安慰剂组，且绝大多数不良事件为轻度：味觉障碍（</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5.6%</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），腹泻（</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3.1%</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），头痛（</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1.4%</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）及呕吐（</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1.1%</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a:t>
            </a:r>
            <a:r>
              <a:rPr lang="en-US" altLang="zh-CN" sz="1400" kern="100" baseline="300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a:t>
            </a:r>
          </a:p>
          <a:p>
            <a:pPr>
              <a:lnSpc>
                <a:spcPct val="120000"/>
              </a:lnSpc>
              <a:spcBef>
                <a:spcPts val="1200"/>
              </a:spcBef>
            </a:pPr>
            <a:endParaRPr lang="zh-CN" altLang="en-US"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zh-CN" altLang="en-US"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zh-CN" altLang="en-US"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zh-CN" altLang="en-US"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zh-CN" altLang="en-US"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zh-CN" altLang="en-US"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en-US" altLang="zh-CN"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1200"/>
              </a:spcBef>
            </a:pPr>
            <a:endParaRPr lang="en-US" altLang="zh-CN" sz="1400" b="1" kern="100"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spcBef>
                <a:spcPts val="600"/>
              </a:spcBef>
            </a:pPr>
            <a:r>
              <a:rPr lang="zh-CN" altLang="en-US" sz="1400" b="1" kern="100" dirty="0">
                <a:latin typeface="微软雅黑" panose="020B0503020204020204" pitchFamily="34" charset="-122"/>
                <a:ea typeface="微软雅黑" panose="020B0503020204020204" pitchFamily="34" charset="-122"/>
                <a:cs typeface="Arial" panose="020B0604020202020204" pitchFamily="34" charset="0"/>
              </a:rPr>
              <a:t>药物相互作用可控：</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大部分的药物相互作用可通过暂停联合用药来安全管理</a:t>
            </a:r>
            <a:r>
              <a:rPr lang="en-US" altLang="zh-CN" sz="1400" kern="100" baseline="30000" dirty="0">
                <a:latin typeface="微软雅黑" panose="020B0503020204020204" pitchFamily="34" charset="-122"/>
                <a:ea typeface="微软雅黑" panose="020B0503020204020204" pitchFamily="34" charset="-122"/>
                <a:cs typeface="Arial" panose="020B0604020202020204" pitchFamily="34" charset="0"/>
              </a:rPr>
              <a:t>2</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  </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Salerno </a:t>
            </a:r>
            <a:r>
              <a:rPr lang="en-US" altLang="zh-CN" sz="1400" i="1" kern="100" dirty="0">
                <a:latin typeface="微软雅黑" panose="020B0503020204020204" pitchFamily="34" charset="-122"/>
                <a:ea typeface="微软雅黑" panose="020B0503020204020204" pitchFamily="34" charset="-122"/>
                <a:cs typeface="Arial" panose="020B0604020202020204" pitchFamily="34" charset="0"/>
              </a:rPr>
              <a:t>et al.</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研究显示 ，实体器官移植后的新冠患者在服用免疫抑制剂的情况下仍能安全、有效使用</a:t>
            </a:r>
            <a:r>
              <a:rPr lang="en-US" altLang="zh-CN" sz="1400" kern="100" dirty="0">
                <a:latin typeface="微软雅黑" panose="020B0503020204020204" pitchFamily="34" charset="-122"/>
                <a:ea typeface="微软雅黑" panose="020B0503020204020204" pitchFamily="34" charset="-122"/>
                <a:cs typeface="Arial" panose="020B0604020202020204" pitchFamily="34" charset="0"/>
              </a:rPr>
              <a:t>Paxlovid</a:t>
            </a:r>
            <a:r>
              <a:rPr lang="en-US" altLang="zh-CN" sz="1400" kern="100" baseline="30000" dirty="0">
                <a:latin typeface="微软雅黑" panose="020B0503020204020204" pitchFamily="34" charset="-122"/>
                <a:ea typeface="微软雅黑" panose="020B0503020204020204" pitchFamily="34" charset="-122"/>
                <a:cs typeface="Arial" panose="020B0604020202020204" pitchFamily="34" charset="0"/>
              </a:rPr>
              <a:t>3</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rPr>
              <a:t> </a:t>
            </a:r>
            <a:r>
              <a:rPr lang="zh-CN" altLang="en-US" sz="1400" kern="100" dirty="0">
                <a:latin typeface="微软雅黑" panose="020B0503020204020204" pitchFamily="34" charset="-122"/>
                <a:ea typeface="微软雅黑" panose="020B0503020204020204" pitchFamily="34" charset="-122"/>
                <a:cs typeface="Arial" panose="020B0604020202020204" pitchFamily="34" charset="0"/>
              </a:rPr>
              <a:t> </a:t>
            </a:r>
            <a:endParaRPr lang="zh-CN" altLang="en-US" sz="1400" dirty="0">
              <a:latin typeface="微软雅黑" panose="020B0503020204020204" pitchFamily="34" charset="-122"/>
              <a:ea typeface="微软雅黑" panose="020B0503020204020204" pitchFamily="34" charset="-122"/>
            </a:endParaRPr>
          </a:p>
        </p:txBody>
      </p:sp>
      <p:grpSp>
        <p:nvGrpSpPr>
          <p:cNvPr id="4" name="组合 3">
            <a:extLst>
              <a:ext uri="{FF2B5EF4-FFF2-40B4-BE49-F238E27FC236}">
                <a16:creationId xmlns:a16="http://schemas.microsoft.com/office/drawing/2014/main" id="{97C55EFE-6A4D-45F4-99F9-FC94F865962B}"/>
              </a:ext>
            </a:extLst>
          </p:cNvPr>
          <p:cNvGrpSpPr/>
          <p:nvPr/>
        </p:nvGrpSpPr>
        <p:grpSpPr>
          <a:xfrm>
            <a:off x="1898819" y="2622622"/>
            <a:ext cx="8440935" cy="2949415"/>
            <a:chOff x="1898819" y="2793444"/>
            <a:chExt cx="8440935" cy="2949415"/>
          </a:xfrm>
        </p:grpSpPr>
        <p:sp>
          <p:nvSpPr>
            <p:cNvPr id="3" name="矩形: 圆角 2">
              <a:extLst>
                <a:ext uri="{FF2B5EF4-FFF2-40B4-BE49-F238E27FC236}">
                  <a16:creationId xmlns:a16="http://schemas.microsoft.com/office/drawing/2014/main" id="{14A1D7EE-D122-4F9A-BD2D-0EDC198E114F}"/>
                </a:ext>
              </a:extLst>
            </p:cNvPr>
            <p:cNvSpPr/>
            <p:nvPr/>
          </p:nvSpPr>
          <p:spPr bwMode="gray">
            <a:xfrm>
              <a:off x="1898819" y="2793444"/>
              <a:ext cx="8440935" cy="2899175"/>
            </a:xfrm>
            <a:prstGeom prst="roundRect">
              <a:avLst>
                <a:gd name="adj" fmla="val 13616"/>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aphicFrame>
          <p:nvGraphicFramePr>
            <p:cNvPr id="9" name="图表 8">
              <a:extLst>
                <a:ext uri="{FF2B5EF4-FFF2-40B4-BE49-F238E27FC236}">
                  <a16:creationId xmlns:a16="http://schemas.microsoft.com/office/drawing/2014/main" id="{F49B5E42-ACA1-413D-93AC-6C9950A31103}"/>
                </a:ext>
              </a:extLst>
            </p:cNvPr>
            <p:cNvGraphicFramePr/>
            <p:nvPr/>
          </p:nvGraphicFramePr>
          <p:xfrm>
            <a:off x="2270928" y="3040108"/>
            <a:ext cx="7486020" cy="2702751"/>
          </p:xfrm>
          <a:graphic>
            <a:graphicData uri="http://schemas.openxmlformats.org/drawingml/2006/chart">
              <c:chart xmlns:c="http://schemas.openxmlformats.org/drawingml/2006/chart" xmlns:r="http://schemas.openxmlformats.org/officeDocument/2006/relationships" r:id="rId3"/>
            </a:graphicData>
          </a:graphic>
        </p:graphicFrame>
      </p:grpSp>
      <p:sp>
        <p:nvSpPr>
          <p:cNvPr id="13" name="文本框 12">
            <a:extLst>
              <a:ext uri="{FF2B5EF4-FFF2-40B4-BE49-F238E27FC236}">
                <a16:creationId xmlns:a16="http://schemas.microsoft.com/office/drawing/2014/main" id="{C76CCF10-3A1D-4719-960F-9AAB941A6653}"/>
              </a:ext>
            </a:extLst>
          </p:cNvPr>
          <p:cNvSpPr txBox="1"/>
          <p:nvPr/>
        </p:nvSpPr>
        <p:spPr>
          <a:xfrm>
            <a:off x="2596703" y="6439113"/>
            <a:ext cx="7669162" cy="415498"/>
          </a:xfrm>
          <a:prstGeom prst="rect">
            <a:avLst/>
          </a:prstGeom>
          <a:noFill/>
        </p:spPr>
        <p:txBody>
          <a:bodyPr wrap="square" rtlCol="0">
            <a:spAutoFit/>
          </a:bodyPr>
          <a:lstStyle/>
          <a:p>
            <a:pPr marL="342900" indent="-342900">
              <a:buAutoNum type="arabicPeriod"/>
            </a:pP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Hammond J, et al. N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Engl</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J Med. 2022;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doi</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10.1056/NEJMoa2118542.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Epub</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ahead of print.</a:t>
            </a:r>
          </a:p>
          <a:p>
            <a:pPr marL="342900" indent="-342900">
              <a:buAutoNum type="arabicPeriod"/>
            </a:pP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Marzolini</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et al. Prescribing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nirmatrelvir</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-ritonavir: how to recognize and manage drug-drug interactions. Ann Intern Med. Doi:10.7326/M22-0281</a:t>
            </a:r>
            <a:endParaRPr lang="en-US" altLang="zh-CN" sz="700" kern="100" dirty="0">
              <a:latin typeface="Calibri" panose="020F0502020204030204" pitchFamily="34" charset="0"/>
              <a:ea typeface="宋体" panose="02010600030101010101" pitchFamily="2" charset="-122"/>
              <a:cs typeface="Arial" panose="020B0604020202020204" pitchFamily="34" charset="0"/>
            </a:endParaRPr>
          </a:p>
          <a:p>
            <a:pPr marL="342900" indent="-342900">
              <a:buAutoNum type="arabicPeriod"/>
            </a:pP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Salerno et. al. Early clinical experience with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nirmatrelvir</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/ritonavir for the treatment of COVID-19 in solid organ transplant recipients. Am J Transplant. 2022;00:1-6</a:t>
            </a:r>
            <a:endParaRPr lang="zh-CN" altLang="en-US" sz="700" dirty="0"/>
          </a:p>
        </p:txBody>
      </p:sp>
    </p:spTree>
    <p:extLst>
      <p:ext uri="{BB962C8B-B14F-4D97-AF65-F5344CB8AC3E}">
        <p14:creationId xmlns:p14="http://schemas.microsoft.com/office/powerpoint/2010/main" val="382307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4.</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创新性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创新性</a:t>
            </a:r>
          </a:p>
        </p:txBody>
      </p:sp>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84180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solidFill>
                  <a:schemeClr val="accent1"/>
                </a:solidFill>
                <a:latin typeface="微软雅黑" panose="020B0503020204020204" pitchFamily="34" charset="-122"/>
                <a:ea typeface="微软雅黑" panose="020B0503020204020204" pitchFamily="34" charset="-122"/>
              </a:rPr>
              <a:t>全球首款针对新冠病毒的</a:t>
            </a:r>
            <a:r>
              <a:rPr lang="en-US" altLang="zh-CN" sz="21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3CL</a:t>
            </a:r>
            <a:r>
              <a:rPr lang="zh-CN" altLang="en-US" sz="21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蛋白酶抑制剂</a:t>
            </a:r>
            <a:r>
              <a:rPr lang="zh-CN" altLang="en-US" dirty="0">
                <a:solidFill>
                  <a:schemeClr val="accent1"/>
                </a:solidFill>
                <a:latin typeface="微软雅黑" panose="020B0503020204020204" pitchFamily="34" charset="-122"/>
                <a:ea typeface="微软雅黑" panose="020B0503020204020204" pitchFamily="34" charset="-122"/>
              </a:rPr>
              <a:t>，口服小分子药物，对冠状病毒保持广谱体外活性</a:t>
            </a:r>
            <a:endParaRPr lang="en-US" altLang="zh-CN" dirty="0">
              <a:solidFill>
                <a:schemeClr val="accent1"/>
              </a:solidFill>
              <a:latin typeface="微软雅黑" panose="020B0503020204020204" pitchFamily="34" charset="-122"/>
              <a:ea typeface="微软雅黑" panose="020B0503020204020204" pitchFamily="34" charset="-122"/>
            </a:endParaRPr>
          </a:p>
          <a:p>
            <a:pPr marL="0" indent="0">
              <a:buNone/>
            </a:pPr>
            <a:r>
              <a:rPr lang="zh-CN" altLang="en-US" dirty="0">
                <a:solidFill>
                  <a:schemeClr val="accent1"/>
                </a:solidFill>
                <a:latin typeface="微软雅黑" panose="020B0503020204020204" pitchFamily="34" charset="-122"/>
                <a:ea typeface="微软雅黑" panose="020B0503020204020204" pitchFamily="34" charset="-122"/>
              </a:rPr>
              <a:t>国家药监局</a:t>
            </a:r>
            <a:r>
              <a:rPr lang="zh-CN" altLang="en-US" sz="21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特别审批程序应急批准</a:t>
            </a:r>
            <a:endParaRPr lang="en-US" altLang="zh-CN" sz="21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1" name="内容占位符 1">
            <a:extLst>
              <a:ext uri="{FF2B5EF4-FFF2-40B4-BE49-F238E27FC236}">
                <a16:creationId xmlns:a16="http://schemas.microsoft.com/office/drawing/2014/main" id="{13C52E6F-3BA5-48C7-A245-66520996C1B9}"/>
              </a:ext>
            </a:extLst>
          </p:cNvPr>
          <p:cNvSpPr txBox="1">
            <a:spLocks/>
          </p:cNvSpPr>
          <p:nvPr/>
        </p:nvSpPr>
        <p:spPr>
          <a:xfrm>
            <a:off x="447991" y="2129191"/>
            <a:ext cx="11292841" cy="3979047"/>
          </a:xfrm>
          <a:prstGeom prst="rect">
            <a:avLst/>
          </a:prstGeom>
        </p:spPr>
        <p:txBody>
          <a:bodyPr vert="horz" lIns="91440" tIns="45720" rIns="91440" bIns="45720" rtlCol="0">
            <a:noAutofit/>
          </a:bodyPr>
          <a:lstStyle>
            <a:lvl1pPr marL="179992"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cap="none" baseline="0">
                <a:solidFill>
                  <a:schemeClr val="tx1">
                    <a:lumMod val="50000"/>
                    <a:lumOff val="50000"/>
                  </a:schemeClr>
                </a:solidFill>
                <a:latin typeface="+mn-lt"/>
                <a:ea typeface="+mn-ea"/>
                <a:cs typeface="+mn-cs"/>
              </a:defRPr>
            </a:lvl1pPr>
            <a:lvl2pPr marL="359982" indent="-179992" algn="l" defTabSz="914354" rtl="0" eaLnBrk="1" latinLnBrk="0" hangingPunct="1">
              <a:lnSpc>
                <a:spcPct val="100000"/>
              </a:lnSpc>
              <a:spcBef>
                <a:spcPts val="0"/>
              </a:spcBef>
              <a:spcAft>
                <a:spcPts val="400"/>
              </a:spcAft>
              <a:buClr>
                <a:schemeClr val="tx2"/>
              </a:buClr>
              <a:buFont typeface="System Font Regular"/>
              <a:buChar char="–"/>
              <a:defRPr sz="1600" b="0" kern="1200">
                <a:solidFill>
                  <a:schemeClr val="tx1">
                    <a:lumMod val="50000"/>
                    <a:lumOff val="50000"/>
                  </a:schemeClr>
                </a:solidFill>
                <a:latin typeface="+mn-lt"/>
                <a:ea typeface="+mn-ea"/>
                <a:cs typeface="+mn-cs"/>
              </a:defRPr>
            </a:lvl2pPr>
            <a:lvl3pPr marL="539973"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a:solidFill>
                  <a:schemeClr val="tx1">
                    <a:lumMod val="50000"/>
                    <a:lumOff val="50000"/>
                  </a:schemeClr>
                </a:solidFill>
                <a:latin typeface="+mn-lt"/>
                <a:ea typeface="+mn-ea"/>
                <a:cs typeface="+mn-cs"/>
              </a:defRPr>
            </a:lvl3pPr>
            <a:lvl4pPr marL="719965" indent="-179992" algn="l" defTabSz="914354" rtl="0" eaLnBrk="1" latinLnBrk="0" hangingPunct="1">
              <a:lnSpc>
                <a:spcPct val="100000"/>
              </a:lnSpc>
              <a:spcBef>
                <a:spcPts val="0"/>
              </a:spcBef>
              <a:spcAft>
                <a:spcPts val="400"/>
              </a:spcAft>
              <a:buClr>
                <a:schemeClr val="tx2"/>
              </a:buClr>
              <a:buFont typeface="System Font Regular"/>
              <a:buChar char="–"/>
              <a:defRPr sz="1600" b="0" kern="1200">
                <a:solidFill>
                  <a:schemeClr val="tx1">
                    <a:lumMod val="50000"/>
                    <a:lumOff val="50000"/>
                  </a:schemeClr>
                </a:solidFill>
                <a:latin typeface="+mn-lt"/>
                <a:ea typeface="+mn-ea"/>
                <a:cs typeface="+mn-cs"/>
              </a:defRPr>
            </a:lvl4pPr>
            <a:lvl5pPr marL="899956"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a:solidFill>
                  <a:schemeClr val="tx1">
                    <a:lumMod val="50000"/>
                    <a:lumOff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1200"/>
              </a:spcBef>
              <a:buClr>
                <a:schemeClr val="accent1"/>
              </a:buClr>
            </a:pPr>
            <a:r>
              <a:rPr lang="zh-CN" altLang="zh-CN"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全球首款</a:t>
            </a:r>
            <a:r>
              <a:rPr lang="zh-CN" altLang="en-US"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针对新冠病毒的</a:t>
            </a:r>
            <a:r>
              <a:rPr lang="en-US" altLang="zh-CN"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3CL</a:t>
            </a:r>
            <a:r>
              <a:rPr lang="zh-CN" altLang="zh-CN"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抑制剂</a:t>
            </a:r>
            <a:r>
              <a:rPr lang="zh-CN" altLang="en-US" b="1"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lang="en-US" altLang="zh-CN" kern="100" dirty="0">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en-US" sz="22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受变异株影响小</a:t>
            </a:r>
            <a:r>
              <a:rPr lang="zh-CN" altLang="en-US" kern="1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，且</a:t>
            </a:r>
            <a:r>
              <a:rPr lang="zh-CN" altLang="en-US" sz="22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未观察到引起诱变作用的潜在安全问题</a:t>
            </a:r>
            <a:r>
              <a:rPr lang="zh-CN" altLang="en-US" kern="1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kern="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914354" rtl="0" eaLnBrk="1" fontAlgn="auto" latinLnBrk="0" hangingPunct="1">
              <a:lnSpc>
                <a:spcPct val="120000"/>
              </a:lnSpc>
              <a:spcBef>
                <a:spcPts val="1200"/>
              </a:spcBef>
              <a:spcAft>
                <a:spcPts val="400"/>
              </a:spcAft>
              <a:buClr>
                <a:srgbClr val="0000D1"/>
              </a:buClr>
              <a:buSzTx/>
              <a:buNone/>
              <a:tabLst/>
              <a:defRPr/>
            </a:pPr>
            <a:endParaRPr kumimoji="0" lang="zh-CN" altLang="zh-CN" sz="14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BC53CBA9-43B1-491C-A333-65227BB2A64C}"/>
              </a:ext>
            </a:extLst>
          </p:cNvPr>
          <p:cNvSpPr txBox="1"/>
          <p:nvPr/>
        </p:nvSpPr>
        <p:spPr>
          <a:xfrm>
            <a:off x="1915483" y="6147308"/>
            <a:ext cx="4547665" cy="954107"/>
          </a:xfrm>
          <a:prstGeom prst="rect">
            <a:avLst/>
          </a:prstGeom>
          <a:noFill/>
        </p:spPr>
        <p:txBody>
          <a:bodyPr wrap="square" rtlCol="0">
            <a:spAutoFit/>
          </a:bodyPr>
          <a:lstStyle/>
          <a:p>
            <a:pPr marL="342900" indent="-342900">
              <a:buAutoNum type="arabicPeriod"/>
            </a:pPr>
            <a:r>
              <a:rPr lang="en-US" altLang="zh-CN" sz="700" dirty="0" err="1"/>
              <a:t>V’kovski</a:t>
            </a:r>
            <a:r>
              <a:rPr lang="en-US" altLang="zh-CN" sz="700" dirty="0"/>
              <a:t> P, et al. Nat Rev Microbiol 2021;19:155–70</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a:t>
            </a:r>
          </a:p>
          <a:p>
            <a:pPr marL="342900" indent="-342900">
              <a:buAutoNum type="arabicPeriod"/>
            </a:pPr>
            <a:r>
              <a:rPr lang="en-US" altLang="zh-CN" sz="700" dirty="0"/>
              <a:t>Razali R, et al. Microorganisms 2021;9(12):2481</a:t>
            </a:r>
          </a:p>
          <a:p>
            <a:pPr marL="342900" indent="-342900">
              <a:buAutoNum type="arabicPeriod"/>
            </a:pPr>
            <a:r>
              <a:rPr lang="en-US" altLang="zh-CN" sz="700" dirty="0"/>
              <a:t>Owen DR et al. An oral SARS-CoV-2 </a:t>
            </a:r>
            <a:r>
              <a:rPr lang="en-US" altLang="zh-CN" sz="700" dirty="0" err="1"/>
              <a:t>Mpro</a:t>
            </a:r>
            <a:r>
              <a:rPr lang="en-US" altLang="zh-CN" sz="700" dirty="0"/>
              <a:t> inhibitor clinical candidate for the treatment of COVID-19. Science. 2 Nov 2021. 374,6575:pp1586-1593</a:t>
            </a:r>
          </a:p>
          <a:p>
            <a:pPr marL="342900" indent="-342900">
              <a:buAutoNum type="arabicPeriod"/>
            </a:pP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Sho</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a:t>
            </a:r>
            <a:r>
              <a:rPr lang="en-US" altLang="zh-CN" sz="700" kern="100" dirty="0" err="1">
                <a:effectLst/>
                <a:latin typeface="Calibri" panose="020F0502020204030204" pitchFamily="34" charset="0"/>
                <a:ea typeface="宋体" panose="02010600030101010101" pitchFamily="2" charset="-122"/>
                <a:cs typeface="Arial" panose="020B0604020202020204" pitchFamily="34" charset="0"/>
              </a:rPr>
              <a:t>Iketani</a:t>
            </a:r>
            <a:r>
              <a:rPr lang="en-US" altLang="zh-CN" sz="700" kern="100" dirty="0">
                <a:effectLst/>
                <a:latin typeface="Calibri" panose="020F0502020204030204" pitchFamily="34" charset="0"/>
                <a:ea typeface="宋体" panose="02010600030101010101" pitchFamily="2" charset="-122"/>
                <a:cs typeface="Arial" panose="020B0604020202020204" pitchFamily="34" charset="0"/>
              </a:rPr>
              <a:t>, et al. Nature. 2022 Apr;604(7906):553-556.</a:t>
            </a:r>
          </a:p>
          <a:p>
            <a:pPr marL="342900" indent="-342900">
              <a:buFontTx/>
              <a:buAutoNum type="arabicPeriod"/>
            </a:pPr>
            <a:r>
              <a:rPr lang="en-US" altLang="zh-CN" sz="700" dirty="0">
                <a:ea typeface="Microsoft YaHei" panose="020B0503020204020204" pitchFamily="34" charset="-122"/>
              </a:rPr>
              <a:t>J Biol Chem.2022 Jun;298(6):101972. </a:t>
            </a:r>
            <a:r>
              <a:rPr lang="en-US" altLang="zh-CN" sz="700" dirty="0" err="1">
                <a:ea typeface="Microsoft YaHei" panose="020B0503020204020204" pitchFamily="34" charset="-122"/>
              </a:rPr>
              <a:t>doi</a:t>
            </a:r>
            <a:r>
              <a:rPr lang="en-US" altLang="zh-CN" sz="700" dirty="0">
                <a:ea typeface="Microsoft YaHei" panose="020B0503020204020204" pitchFamily="34" charset="-122"/>
              </a:rPr>
              <a:t>: 10.1016/j.jbc.2022.101972. </a:t>
            </a:r>
            <a:r>
              <a:rPr lang="en-US" altLang="zh-CN" sz="700" dirty="0" err="1">
                <a:ea typeface="Microsoft YaHei" panose="020B0503020204020204" pitchFamily="34" charset="-122"/>
              </a:rPr>
              <a:t>Epub</a:t>
            </a:r>
            <a:r>
              <a:rPr lang="en-US" altLang="zh-CN" sz="700" dirty="0">
                <a:ea typeface="Microsoft YaHei" panose="020B0503020204020204" pitchFamily="34" charset="-122"/>
              </a:rPr>
              <a:t> 2022 Apr 22.</a:t>
            </a:r>
            <a:endParaRPr lang="en-US" altLang="zh-CN" sz="700" kern="100" dirty="0">
              <a:effectLst/>
              <a:latin typeface="Calibri" panose="020F0502020204030204" pitchFamily="34" charset="0"/>
              <a:ea typeface="宋体" panose="02010600030101010101" pitchFamily="2" charset="-122"/>
              <a:cs typeface="Arial" panose="020B0604020202020204" pitchFamily="34" charset="0"/>
            </a:endParaRPr>
          </a:p>
          <a:p>
            <a:endParaRPr lang="en-US" altLang="zh-CN" sz="700" dirty="0">
              <a:ea typeface="Microsoft YaHei" panose="020B0503020204020204" pitchFamily="34" charset="-122"/>
            </a:endParaRPr>
          </a:p>
          <a:p>
            <a:pPr marL="342900" indent="-342900">
              <a:buAutoNum type="arabicPeriod"/>
            </a:pPr>
            <a:endParaRPr lang="en-US" altLang="zh-CN" sz="700" kern="100" dirty="0">
              <a:effectLst/>
              <a:latin typeface="Calibri" panose="020F0502020204030204" pitchFamily="34" charset="0"/>
              <a:ea typeface="宋体" panose="02010600030101010101" pitchFamily="2" charset="-122"/>
              <a:cs typeface="Arial" panose="020B0604020202020204" pitchFamily="34" charset="0"/>
            </a:endParaRPr>
          </a:p>
        </p:txBody>
      </p:sp>
      <p:sp>
        <p:nvSpPr>
          <p:cNvPr id="10" name="文本框 9">
            <a:extLst>
              <a:ext uri="{FF2B5EF4-FFF2-40B4-BE49-F238E27FC236}">
                <a16:creationId xmlns:a16="http://schemas.microsoft.com/office/drawing/2014/main" id="{2DAA9FFC-D4F4-499A-9F4D-DDC66FDB3634}"/>
              </a:ext>
            </a:extLst>
          </p:cNvPr>
          <p:cNvSpPr txBox="1"/>
          <p:nvPr/>
        </p:nvSpPr>
        <p:spPr>
          <a:xfrm>
            <a:off x="6655746" y="6147308"/>
            <a:ext cx="4938971" cy="846386"/>
          </a:xfrm>
          <a:prstGeom prst="rect">
            <a:avLst/>
          </a:prstGeom>
          <a:noFill/>
        </p:spPr>
        <p:txBody>
          <a:bodyPr wrap="square" rtlCol="0">
            <a:spAutoFit/>
          </a:bodyPr>
          <a:lstStyle/>
          <a:p>
            <a:pPr marL="342900" indent="-342900">
              <a:buFontTx/>
              <a:buAutoNum type="arabicPeriod" startAt="6"/>
            </a:pPr>
            <a:r>
              <a:rPr lang="en-US" altLang="zh-CN" sz="700" dirty="0">
                <a:ea typeface="Microsoft YaHei" panose="020B0503020204020204" pitchFamily="34" charset="-122"/>
              </a:rPr>
              <a:t>Mol Cell. 2020 Sep 3;79(5):710-727. </a:t>
            </a:r>
            <a:r>
              <a:rPr lang="en-US" altLang="zh-CN" sz="700" dirty="0" err="1">
                <a:ea typeface="Microsoft YaHei" panose="020B0503020204020204" pitchFamily="34" charset="-122"/>
              </a:rPr>
              <a:t>doi</a:t>
            </a:r>
            <a:r>
              <a:rPr lang="en-US" altLang="zh-CN" sz="700" dirty="0">
                <a:ea typeface="Microsoft YaHei" panose="020B0503020204020204" pitchFamily="34" charset="-122"/>
              </a:rPr>
              <a:t>: 10.1016/j.molcel.2020.07.027. </a:t>
            </a:r>
            <a:r>
              <a:rPr lang="en-US" altLang="zh-CN" sz="700" dirty="0" err="1">
                <a:ea typeface="Microsoft YaHei" panose="020B0503020204020204" pitchFamily="34" charset="-122"/>
              </a:rPr>
              <a:t>Epub</a:t>
            </a:r>
            <a:r>
              <a:rPr lang="en-US" altLang="zh-CN" sz="700" dirty="0">
                <a:ea typeface="Microsoft YaHei" panose="020B0503020204020204" pitchFamily="34" charset="-122"/>
              </a:rPr>
              <a:t> 2020 Aug 4 </a:t>
            </a:r>
          </a:p>
          <a:p>
            <a:pPr marL="342900" indent="-342900">
              <a:buFontTx/>
              <a:buAutoNum type="arabicPeriod" startAt="6"/>
            </a:pPr>
            <a:r>
              <a:rPr lang="sv-SE" altLang="zh-CN" sz="700" dirty="0">
                <a:ea typeface="Microsoft YaHei" panose="020B0503020204020204" pitchFamily="34" charset="-122"/>
              </a:rPr>
              <a:t>J Biol Chem. 2021 Jul; 297(1): 100867.</a:t>
            </a:r>
          </a:p>
          <a:p>
            <a:pPr marL="342900" indent="-342900">
              <a:buFontTx/>
              <a:buAutoNum type="arabicPeriod" startAt="6"/>
            </a:pPr>
            <a:r>
              <a:rPr lang="en-US" altLang="zh-CN" sz="700" dirty="0">
                <a:ea typeface="Microsoft YaHei" panose="020B0503020204020204" pitchFamily="34" charset="-122"/>
              </a:rPr>
              <a:t>Zhou S., Hill C.S., Sarkar S., </a:t>
            </a:r>
            <a:r>
              <a:rPr lang="en-US" altLang="zh-CN" sz="700" dirty="0" err="1">
                <a:ea typeface="Microsoft YaHei" panose="020B0503020204020204" pitchFamily="34" charset="-122"/>
              </a:rPr>
              <a:t>Tse</a:t>
            </a:r>
            <a:r>
              <a:rPr lang="en-US" altLang="zh-CN" sz="700" dirty="0">
                <a:ea typeface="Microsoft YaHei" panose="020B0503020204020204" pitchFamily="34" charset="-122"/>
              </a:rPr>
              <a:t> L.V., Woodburn B.M.D., </a:t>
            </a:r>
            <a:r>
              <a:rPr lang="en-US" altLang="zh-CN" sz="700" dirty="0" err="1">
                <a:ea typeface="Microsoft YaHei" panose="020B0503020204020204" pitchFamily="34" charset="-122"/>
              </a:rPr>
              <a:t>Schinazi</a:t>
            </a:r>
            <a:r>
              <a:rPr lang="en-US" altLang="zh-CN" sz="700" dirty="0">
                <a:ea typeface="Microsoft YaHei" panose="020B0503020204020204" pitchFamily="34" charset="-122"/>
              </a:rPr>
              <a:t> R.F., Sheahan T.P., Baric R.S., </a:t>
            </a:r>
            <a:r>
              <a:rPr lang="en-US" altLang="zh-CN" sz="700" dirty="0" err="1">
                <a:ea typeface="Microsoft YaHei" panose="020B0503020204020204" pitchFamily="34" charset="-122"/>
              </a:rPr>
              <a:t>Heise</a:t>
            </a:r>
            <a:r>
              <a:rPr lang="en-US" altLang="zh-CN" sz="700" dirty="0">
                <a:ea typeface="Microsoft YaHei" panose="020B0503020204020204" pitchFamily="34" charset="-122"/>
              </a:rPr>
              <a:t> M.T., Swanstrom R. </a:t>
            </a:r>
            <a:r>
              <a:rPr lang="el-GR" altLang="zh-CN" sz="700" dirty="0">
                <a:ea typeface="Microsoft YaHei" panose="020B0503020204020204" pitchFamily="34" charset="-122"/>
              </a:rPr>
              <a:t>β-</a:t>
            </a:r>
            <a:r>
              <a:rPr lang="en-US" altLang="zh-CN" sz="700" dirty="0">
                <a:ea typeface="Microsoft YaHei" panose="020B0503020204020204" pitchFamily="34" charset="-122"/>
              </a:rPr>
              <a:t>D-N4-hydroxycytidine (NHC) inhibits SARS-CoV-2 through lethal mutagenesis but is also mutagenic to mammalian cells. J. Infect. Dis. 2021 </a:t>
            </a:r>
            <a:r>
              <a:rPr lang="en-US" altLang="zh-CN" sz="700" dirty="0" err="1">
                <a:ea typeface="Microsoft YaHei" panose="020B0503020204020204" pitchFamily="34" charset="-122"/>
              </a:rPr>
              <a:t>doi</a:t>
            </a:r>
            <a:r>
              <a:rPr lang="en-US" altLang="zh-CN" sz="700" dirty="0">
                <a:ea typeface="Microsoft YaHei" panose="020B0503020204020204" pitchFamily="34" charset="-122"/>
              </a:rPr>
              <a:t>: 10.1093/</a:t>
            </a:r>
            <a:r>
              <a:rPr lang="en-US" altLang="zh-CN" sz="700" dirty="0" err="1">
                <a:ea typeface="Microsoft YaHei" panose="020B0503020204020204" pitchFamily="34" charset="-122"/>
              </a:rPr>
              <a:t>infdis</a:t>
            </a:r>
            <a:r>
              <a:rPr lang="en-US" altLang="zh-CN" sz="700" dirty="0">
                <a:ea typeface="Microsoft YaHei" panose="020B0503020204020204" pitchFamily="34" charset="-122"/>
              </a:rPr>
              <a:t>/jiab247</a:t>
            </a:r>
          </a:p>
          <a:p>
            <a:pPr marL="342900" indent="-342900">
              <a:buFontTx/>
              <a:buAutoNum type="arabicPeriod" startAt="6"/>
            </a:pPr>
            <a:endParaRPr lang="en-US" altLang="zh-CN" sz="700" dirty="0">
              <a:ea typeface="Microsoft YaHei" panose="020B0503020204020204" pitchFamily="34" charset="-122"/>
            </a:endParaRPr>
          </a:p>
          <a:p>
            <a:pPr marL="342900" indent="-342900">
              <a:buAutoNum type="arabicPeriod" startAt="6"/>
            </a:pPr>
            <a:endParaRPr lang="en-US" altLang="zh-CN" sz="700" kern="100" dirty="0">
              <a:effectLst/>
              <a:latin typeface="Calibri" panose="020F0502020204030204" pitchFamily="34" charset="0"/>
              <a:ea typeface="宋体" panose="02010600030101010101" pitchFamily="2" charset="-122"/>
              <a:cs typeface="Arial" panose="020B0604020202020204" pitchFamily="34" charset="0"/>
            </a:endParaRPr>
          </a:p>
        </p:txBody>
      </p:sp>
      <p:sp>
        <p:nvSpPr>
          <p:cNvPr id="13" name="矩形: 圆角 12">
            <a:extLst>
              <a:ext uri="{FF2B5EF4-FFF2-40B4-BE49-F238E27FC236}">
                <a16:creationId xmlns:a16="http://schemas.microsoft.com/office/drawing/2014/main" id="{5964D9B5-C645-4242-B06F-CAE0E7AFD807}"/>
              </a:ext>
            </a:extLst>
          </p:cNvPr>
          <p:cNvSpPr/>
          <p:nvPr/>
        </p:nvSpPr>
        <p:spPr bwMode="gray">
          <a:xfrm>
            <a:off x="713831" y="2957808"/>
            <a:ext cx="5155123" cy="2780627"/>
          </a:xfrm>
          <a:prstGeom prst="roundRect">
            <a:avLst>
              <a:gd name="adj" fmla="val 13616"/>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45715" rIns="36000"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altLang="zh-CN" sz="18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a:p>
            <a:pPr algn="ctr" fontAlgn="base">
              <a:lnSpc>
                <a:spcPct val="90000"/>
              </a:lnSpc>
              <a:spcAft>
                <a:spcPct val="0"/>
              </a:spcAft>
              <a:buClr>
                <a:schemeClr val="accent2"/>
              </a:buClr>
              <a:buSzPct val="90000"/>
            </a:pPr>
            <a:r>
              <a:rPr lang="zh-CN" altLang="en-US" b="1" kern="100" dirty="0">
                <a:latin typeface="微软雅黑" panose="020B0503020204020204" pitchFamily="34" charset="-122"/>
                <a:ea typeface="微软雅黑" panose="020B0503020204020204" pitchFamily="34" charset="-122"/>
                <a:cs typeface="Arial" panose="020B0604020202020204" pitchFamily="34" charset="0"/>
              </a:rPr>
              <a:t>创新机制，无惧变异</a:t>
            </a:r>
            <a:endParaRPr lang="en-US" altLang="zh-CN" sz="1800" b="1" kern="100" dirty="0">
              <a:latin typeface="微软雅黑" panose="020B0503020204020204" pitchFamily="34" charset="-122"/>
              <a:ea typeface="微软雅黑" panose="020B0503020204020204" pitchFamily="34" charset="-122"/>
              <a:cs typeface="Arial" panose="020B0604020202020204" pitchFamily="34" charset="0"/>
            </a:endParaRPr>
          </a:p>
          <a:p>
            <a:pPr fontAlgn="base">
              <a:spcAft>
                <a:spcPct val="0"/>
              </a:spcAft>
              <a:buClr>
                <a:schemeClr val="accent2"/>
              </a:buClr>
              <a:buSzPct val="90000"/>
            </a:pPr>
            <a:endParaRPr lang="en-US" altLang="zh-CN" sz="1400" b="0" kern="100" dirty="0">
              <a:solidFill>
                <a:schemeClr val="tx1"/>
              </a:solidFill>
              <a:latin typeface="微软雅黑" panose="020B0503020204020204" pitchFamily="34" charset="-122"/>
              <a:ea typeface="微软雅黑" panose="020B0503020204020204" pitchFamily="34" charset="-122"/>
            </a:endParaRPr>
          </a:p>
          <a:p>
            <a:pPr fontAlgn="base">
              <a:lnSpc>
                <a:spcPct val="120000"/>
              </a:lnSpc>
              <a:spcBef>
                <a:spcPts val="1200"/>
              </a:spcBef>
              <a:spcAft>
                <a:spcPct val="0"/>
              </a:spcAft>
              <a:buClr>
                <a:schemeClr val="accent2"/>
              </a:buClr>
              <a:buSzPct val="90000"/>
            </a:pPr>
            <a:r>
              <a:rPr lang="en-US" altLang="zh-CN" sz="1600" b="0" kern="100" dirty="0" err="1">
                <a:solidFill>
                  <a:schemeClr val="tx1"/>
                </a:solidFill>
                <a:latin typeface="微软雅黑" panose="020B0503020204020204" pitchFamily="34" charset="-122"/>
                <a:ea typeface="微软雅黑" panose="020B0503020204020204" pitchFamily="34" charset="-122"/>
              </a:rPr>
              <a:t>Paxlovid</a:t>
            </a:r>
            <a:r>
              <a:rPr lang="zh-CN" altLang="en-US" sz="1600" b="0" kern="100" dirty="0">
                <a:solidFill>
                  <a:schemeClr val="tx1"/>
                </a:solidFill>
                <a:latin typeface="微软雅黑" panose="020B0503020204020204" pitchFamily="34" charset="-122"/>
                <a:ea typeface="微软雅黑" panose="020B0503020204020204" pitchFamily="34" charset="-122"/>
              </a:rPr>
              <a:t>的</a:t>
            </a:r>
            <a:r>
              <a:rPr lang="en-US" altLang="zh-CN" sz="1600" b="0" kern="100" dirty="0">
                <a:solidFill>
                  <a:schemeClr val="tx1"/>
                </a:solidFill>
                <a:latin typeface="微软雅黑" panose="020B0503020204020204" pitchFamily="34" charset="-122"/>
                <a:ea typeface="微软雅黑" panose="020B0503020204020204" pitchFamily="34" charset="-122"/>
              </a:rPr>
              <a:t>3CL</a:t>
            </a:r>
            <a:r>
              <a:rPr lang="zh-CN" altLang="en-US" sz="1600" b="0" kern="100" dirty="0">
                <a:solidFill>
                  <a:schemeClr val="tx1"/>
                </a:solidFill>
                <a:latin typeface="微软雅黑" panose="020B0503020204020204" pitchFamily="34" charset="-122"/>
                <a:ea typeface="微软雅黑" panose="020B0503020204020204" pitchFamily="34" charset="-122"/>
              </a:rPr>
              <a:t>蛋白酶靶点具有高度保守性</a:t>
            </a:r>
            <a:r>
              <a:rPr lang="en-US" altLang="zh-CN" sz="1600" b="0" baseline="30000" dirty="0">
                <a:solidFill>
                  <a:schemeClr val="tx1"/>
                </a:solidFill>
                <a:latin typeface="微软雅黑" panose="020B0503020204020204" pitchFamily="34" charset="-122"/>
                <a:ea typeface="微软雅黑" panose="020B0503020204020204" pitchFamily="34" charset="-122"/>
              </a:rPr>
              <a:t>1-3</a:t>
            </a:r>
            <a:r>
              <a:rPr lang="zh-CN" altLang="en-US" sz="1600" b="0" kern="100" dirty="0">
                <a:solidFill>
                  <a:schemeClr val="tx1"/>
                </a:solidFill>
                <a:latin typeface="微软雅黑" panose="020B0503020204020204" pitchFamily="34" charset="-122"/>
                <a:ea typeface="微软雅黑" panose="020B0503020204020204" pitchFamily="34" charset="-122"/>
              </a:rPr>
              <a:t>，体外抗病毒有效性</a:t>
            </a:r>
            <a:r>
              <a:rPr lang="zh-CN" altLang="en-US" b="1" kern="100" dirty="0">
                <a:solidFill>
                  <a:srgbClr val="DB1778"/>
                </a:solidFill>
                <a:latin typeface="微软雅黑" panose="020B0503020204020204" pitchFamily="34" charset="-122"/>
                <a:ea typeface="微软雅黑" panose="020B0503020204020204" pitchFamily="34" charset="-122"/>
              </a:rPr>
              <a:t>受新变异株影响小</a:t>
            </a:r>
            <a:r>
              <a:rPr lang="en-US" altLang="zh-CN" sz="1600" b="0" baseline="30000" dirty="0">
                <a:solidFill>
                  <a:schemeClr val="tx1"/>
                </a:solidFill>
                <a:latin typeface="微软雅黑" panose="020B0503020204020204" pitchFamily="34" charset="-122"/>
                <a:ea typeface="微软雅黑" panose="020B0503020204020204" pitchFamily="34" charset="-122"/>
              </a:rPr>
              <a:t>5 </a:t>
            </a:r>
            <a:r>
              <a:rPr lang="zh-CN" altLang="en-US" sz="1500" b="0" kern="100" dirty="0">
                <a:solidFill>
                  <a:schemeClr val="tx1"/>
                </a:solidFill>
                <a:latin typeface="微软雅黑" panose="020B0503020204020204" pitchFamily="34" charset="-122"/>
                <a:ea typeface="微软雅黑" panose="020B0503020204020204" pitchFamily="34" charset="-122"/>
              </a:rPr>
              <a:t>。</a:t>
            </a:r>
            <a:endParaRPr lang="en-US" altLang="zh-CN" sz="1500" kern="100" dirty="0">
              <a:latin typeface="微软雅黑" panose="020B0503020204020204" pitchFamily="34" charset="-122"/>
              <a:ea typeface="微软雅黑" panose="020B0503020204020204" pitchFamily="34" charset="-122"/>
            </a:endParaRPr>
          </a:p>
          <a:p>
            <a:pPr fontAlgn="base">
              <a:lnSpc>
                <a:spcPct val="120000"/>
              </a:lnSpc>
              <a:spcBef>
                <a:spcPts val="1200"/>
              </a:spcBef>
              <a:spcAft>
                <a:spcPct val="0"/>
              </a:spcAft>
              <a:buClr>
                <a:schemeClr val="accent2"/>
              </a:buClr>
              <a:buSzPct val="90000"/>
            </a:pPr>
            <a:r>
              <a:rPr lang="zh-CN" altLang="en-US" sz="1400" b="0" kern="100" dirty="0">
                <a:solidFill>
                  <a:schemeClr val="tx1"/>
                </a:solidFill>
                <a:latin typeface="微软雅黑" panose="020B0503020204020204" pitchFamily="34" charset="-122"/>
                <a:ea typeface="微软雅黑" panose="020B0503020204020204" pitchFamily="34" charset="-122"/>
              </a:rPr>
              <a:t>而新冠病毒较常发生突变的部位为刺突蛋白，</a:t>
            </a:r>
            <a:r>
              <a:rPr lang="zh-CN" altLang="en-US" sz="1600" b="1" kern="100" dirty="0">
                <a:solidFill>
                  <a:schemeClr val="tx1"/>
                </a:solidFill>
                <a:latin typeface="微软雅黑" panose="020B0503020204020204" pitchFamily="34" charset="-122"/>
                <a:ea typeface="微软雅黑" panose="020B0503020204020204" pitchFamily="34" charset="-122"/>
              </a:rPr>
              <a:t>中和抗体</a:t>
            </a:r>
            <a:r>
              <a:rPr lang="en-US" altLang="zh-CN" sz="1400" b="0" baseline="30000" dirty="0">
                <a:solidFill>
                  <a:schemeClr val="tx1"/>
                </a:solidFill>
                <a:latin typeface="微软雅黑" panose="020B0503020204020204" pitchFamily="34" charset="-122"/>
                <a:ea typeface="微软雅黑" panose="020B0503020204020204" pitchFamily="34" charset="-122"/>
              </a:rPr>
              <a:t>4</a:t>
            </a:r>
            <a:r>
              <a:rPr lang="zh-CN" altLang="en-US" sz="1400" b="0" kern="100" dirty="0">
                <a:solidFill>
                  <a:schemeClr val="tx1"/>
                </a:solidFill>
                <a:latin typeface="微软雅黑" panose="020B0503020204020204" pitchFamily="34" charset="-122"/>
                <a:ea typeface="微软雅黑" panose="020B0503020204020204" pitchFamily="34" charset="-122"/>
              </a:rPr>
              <a:t>的有效性易被减弱</a:t>
            </a:r>
            <a:r>
              <a:rPr lang="zh-CN" altLang="en-US" sz="1600" b="0" kern="100" dirty="0">
                <a:solidFill>
                  <a:schemeClr val="tx1"/>
                </a:solidFill>
                <a:latin typeface="微软雅黑" panose="020B0503020204020204" pitchFamily="34" charset="-122"/>
                <a:ea typeface="微软雅黑" panose="020B0503020204020204" pitchFamily="34" charset="-122"/>
              </a:rPr>
              <a:t>。</a:t>
            </a:r>
            <a:endParaRPr lang="zh-CN" altLang="en-US" sz="1500" b="0" dirty="0">
              <a:latin typeface="微软雅黑" panose="020B0503020204020204" pitchFamily="34" charset="-122"/>
              <a:ea typeface="微软雅黑" panose="020B0503020204020204" pitchFamily="34" charset="-122"/>
            </a:endParaRPr>
          </a:p>
          <a:p>
            <a:pPr algn="ctr" fontAlgn="base">
              <a:lnSpc>
                <a:spcPct val="90000"/>
              </a:lnSpc>
              <a:spcAft>
                <a:spcPct val="0"/>
              </a:spcAft>
              <a:buClr>
                <a:schemeClr val="accent2"/>
              </a:buClr>
              <a:buSzPct val="90000"/>
            </a:pPr>
            <a:endParaRPr lang="zh-CN" altLang="en-US" sz="1800" b="0" dirty="0">
              <a:latin typeface="微软雅黑" panose="020B0503020204020204" pitchFamily="34" charset="-122"/>
              <a:ea typeface="微软雅黑" panose="020B0503020204020204" pitchFamily="34" charset="-122"/>
            </a:endParaRPr>
          </a:p>
          <a:p>
            <a:pPr algn="ctr" fontAlgn="base">
              <a:lnSpc>
                <a:spcPct val="90000"/>
              </a:lnSpc>
              <a:spcAft>
                <a:spcPct val="0"/>
              </a:spcAft>
              <a:buClr>
                <a:schemeClr val="accent2"/>
              </a:buClr>
              <a:buSzPct val="90000"/>
            </a:pPr>
            <a:endParaRPr lang="en-US" altLang="zh-CN" sz="18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4" name="矩形: 圆角 13">
            <a:extLst>
              <a:ext uri="{FF2B5EF4-FFF2-40B4-BE49-F238E27FC236}">
                <a16:creationId xmlns:a16="http://schemas.microsoft.com/office/drawing/2014/main" id="{BEC84DE9-A153-4907-AD9D-66F81462D0D8}"/>
              </a:ext>
            </a:extLst>
          </p:cNvPr>
          <p:cNvSpPr/>
          <p:nvPr/>
        </p:nvSpPr>
        <p:spPr bwMode="gray">
          <a:xfrm>
            <a:off x="6227331" y="2957808"/>
            <a:ext cx="5155123" cy="2780627"/>
          </a:xfrm>
          <a:prstGeom prst="roundRect">
            <a:avLst>
              <a:gd name="adj" fmla="val 13616"/>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altLang="zh-CN" sz="18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a:p>
            <a:pPr algn="ctr" fontAlgn="base">
              <a:lnSpc>
                <a:spcPct val="90000"/>
              </a:lnSpc>
              <a:spcBef>
                <a:spcPts val="1800"/>
              </a:spcBef>
              <a:spcAft>
                <a:spcPct val="0"/>
              </a:spcAft>
              <a:buClr>
                <a:schemeClr val="accent2"/>
              </a:buClr>
              <a:buSzPct val="90000"/>
            </a:pPr>
            <a:r>
              <a:rPr lang="zh-CN" altLang="en-US" b="1" kern="100" dirty="0">
                <a:latin typeface="微软雅黑" panose="020B0503020204020204" pitchFamily="34" charset="-122"/>
                <a:ea typeface="微软雅黑" panose="020B0503020204020204" pitchFamily="34" charset="-122"/>
                <a:cs typeface="Arial" panose="020B0604020202020204" pitchFamily="34" charset="0"/>
              </a:rPr>
              <a:t>未观察到</a:t>
            </a:r>
            <a:r>
              <a:rPr lang="zh-CN" altLang="en-US" sz="1800" b="1" kern="100" dirty="0">
                <a:latin typeface="微软雅黑" panose="020B0503020204020204" pitchFamily="34" charset="-122"/>
                <a:ea typeface="微软雅黑" panose="020B0503020204020204" pitchFamily="34" charset="-122"/>
                <a:cs typeface="Arial" panose="020B0604020202020204" pitchFamily="34" charset="0"/>
              </a:rPr>
              <a:t>引起诱变作用的安全性问题</a:t>
            </a:r>
            <a:endParaRPr lang="en-US" altLang="zh-CN" sz="1800" b="1" kern="100" dirty="0">
              <a:latin typeface="微软雅黑" panose="020B0503020204020204" pitchFamily="34" charset="-122"/>
              <a:ea typeface="微软雅黑" panose="020B0503020204020204" pitchFamily="34" charset="-122"/>
              <a:cs typeface="Arial" panose="020B0604020202020204" pitchFamily="34" charset="0"/>
            </a:endParaRPr>
          </a:p>
          <a:p>
            <a:pPr fontAlgn="base">
              <a:lnSpc>
                <a:spcPct val="120000"/>
              </a:lnSpc>
              <a:spcAft>
                <a:spcPct val="0"/>
              </a:spcAft>
              <a:buClr>
                <a:schemeClr val="accent2"/>
              </a:buClr>
              <a:buSzPct val="90000"/>
            </a:pPr>
            <a:endParaRPr lang="en-US" altLang="zh-CN" sz="1400" b="0" kern="100" dirty="0">
              <a:solidFill>
                <a:schemeClr val="tx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600"/>
              </a:spcBef>
              <a:spcAft>
                <a:spcPts val="0"/>
              </a:spcAft>
              <a:buClrTx/>
              <a:buSzTx/>
              <a:buFontTx/>
              <a:buNone/>
              <a:tabLst/>
              <a:defRPr/>
            </a:pPr>
            <a:r>
              <a:rPr lang="en-US" altLang="zh-CN" sz="1600" b="0" kern="100" dirty="0" err="1">
                <a:solidFill>
                  <a:schemeClr val="tx1"/>
                </a:solidFill>
                <a:latin typeface="微软雅黑" panose="020B0503020204020204" pitchFamily="34" charset="-122"/>
                <a:ea typeface="微软雅黑" panose="020B0503020204020204" pitchFamily="34" charset="-122"/>
                <a:cs typeface="+mn-cs"/>
              </a:rPr>
              <a:t>Paxlovid</a:t>
            </a:r>
            <a:r>
              <a:rPr lang="zh-CN" altLang="en-US" sz="1600" b="0" kern="100" dirty="0">
                <a:solidFill>
                  <a:schemeClr val="tx1"/>
                </a:solidFill>
                <a:latin typeface="微软雅黑" panose="020B0503020204020204" pitchFamily="34" charset="-122"/>
                <a:ea typeface="微软雅黑" panose="020B0503020204020204" pitchFamily="34" charset="-122"/>
                <a:cs typeface="+mn-cs"/>
              </a:rPr>
              <a:t>的靶点，即</a:t>
            </a:r>
            <a:r>
              <a:rPr lang="en-GB" altLang="zh-CN" sz="1600" b="0" kern="100" dirty="0">
                <a:solidFill>
                  <a:schemeClr val="tx1"/>
                </a:solidFill>
                <a:latin typeface="微软雅黑" panose="020B0503020204020204" pitchFamily="34" charset="-122"/>
                <a:ea typeface="微软雅黑" panose="020B0503020204020204" pitchFamily="34" charset="-122"/>
                <a:cs typeface="+mn-cs"/>
              </a:rPr>
              <a:t>3CL</a:t>
            </a:r>
            <a:r>
              <a:rPr lang="zh-CN" altLang="en-US" sz="1600" b="0" kern="100" dirty="0">
                <a:solidFill>
                  <a:schemeClr val="tx1"/>
                </a:solidFill>
                <a:latin typeface="微软雅黑" panose="020B0503020204020204" pitchFamily="34" charset="-122"/>
                <a:ea typeface="微软雅黑" panose="020B0503020204020204" pitchFamily="34" charset="-122"/>
                <a:cs typeface="+mn-cs"/>
              </a:rPr>
              <a:t>识别序列（</a:t>
            </a:r>
            <a:r>
              <a:rPr lang="en-GB" altLang="zh-CN" sz="1600" b="0" kern="100" dirty="0" err="1">
                <a:solidFill>
                  <a:schemeClr val="tx1"/>
                </a:solidFill>
                <a:latin typeface="微软雅黑" panose="020B0503020204020204" pitchFamily="34" charset="-122"/>
                <a:ea typeface="微软雅黑" panose="020B0503020204020204" pitchFamily="34" charset="-122"/>
                <a:cs typeface="+mn-cs"/>
              </a:rPr>
              <a:t>Leu-Gln↓Ser-Ala-Gly</a:t>
            </a:r>
            <a:r>
              <a:rPr lang="zh-CN" altLang="en-US" sz="1600" b="0" kern="100" dirty="0">
                <a:solidFill>
                  <a:schemeClr val="tx1"/>
                </a:solidFill>
                <a:latin typeface="微软雅黑" panose="020B0503020204020204" pitchFamily="34" charset="-122"/>
                <a:ea typeface="微软雅黑" panose="020B0503020204020204" pitchFamily="34" charset="-122"/>
                <a:cs typeface="+mn-cs"/>
              </a:rPr>
              <a:t>）与任何已知的人类蛋白酶无关</a:t>
            </a:r>
            <a:r>
              <a:rPr lang="en-US" altLang="zh-CN" sz="1600" b="0" kern="100" baseline="30000" dirty="0">
                <a:solidFill>
                  <a:schemeClr val="tx1"/>
                </a:solidFill>
                <a:latin typeface="微软雅黑" panose="020B0503020204020204" pitchFamily="34" charset="-122"/>
                <a:ea typeface="微软雅黑" panose="020B0503020204020204" pitchFamily="34" charset="-122"/>
                <a:cs typeface="+mn-cs"/>
              </a:rPr>
              <a:t>2</a:t>
            </a:r>
            <a:r>
              <a:rPr lang="zh-CN" altLang="en-US" sz="1600" b="0" kern="100" dirty="0">
                <a:solidFill>
                  <a:schemeClr val="tx1"/>
                </a:solidFill>
                <a:latin typeface="微软雅黑" panose="020B0503020204020204" pitchFamily="34" charset="-122"/>
                <a:ea typeface="微软雅黑" panose="020B0503020204020204" pitchFamily="34" charset="-122"/>
                <a:cs typeface="+mn-cs"/>
              </a:rPr>
              <a:t>，具有</a:t>
            </a:r>
            <a:r>
              <a:rPr lang="zh-CN" altLang="en-US" b="1" kern="100" dirty="0">
                <a:solidFill>
                  <a:srgbClr val="DB1778"/>
                </a:solidFill>
                <a:latin typeface="微软雅黑" panose="020B0503020204020204" pitchFamily="34" charset="-122"/>
                <a:ea typeface="微软雅黑" panose="020B0503020204020204" pitchFamily="34" charset="-122"/>
              </a:rPr>
              <a:t>出色的脱靶选择性和体内安全性</a:t>
            </a:r>
            <a:r>
              <a:rPr lang="en-US" altLang="zh-CN" sz="1600" b="0" kern="100" baseline="30000" dirty="0">
                <a:solidFill>
                  <a:schemeClr val="tx1"/>
                </a:solidFill>
                <a:latin typeface="微软雅黑" panose="020B0503020204020204" pitchFamily="34" charset="-122"/>
                <a:ea typeface="微软雅黑" panose="020B0503020204020204" pitchFamily="34" charset="-122"/>
                <a:cs typeface="+mn-cs"/>
              </a:rPr>
              <a:t>3</a:t>
            </a:r>
            <a:r>
              <a:rPr lang="en-US" altLang="zh-CN" sz="1600" b="0" kern="100" dirty="0">
                <a:solidFill>
                  <a:schemeClr val="tx1"/>
                </a:solidFill>
                <a:latin typeface="微软雅黑" panose="020B0503020204020204" pitchFamily="34" charset="-122"/>
                <a:ea typeface="微软雅黑" panose="020B0503020204020204" pitchFamily="34" charset="-122"/>
                <a:cs typeface="+mn-cs"/>
              </a:rPr>
              <a:t> </a:t>
            </a:r>
            <a:r>
              <a:rPr lang="zh-CN" altLang="en-US" sz="1600" b="0" kern="100" dirty="0">
                <a:solidFill>
                  <a:schemeClr val="tx1"/>
                </a:solidFill>
                <a:latin typeface="微软雅黑" panose="020B0503020204020204" pitchFamily="34" charset="-122"/>
                <a:ea typeface="微软雅黑" panose="020B0503020204020204" pitchFamily="34" charset="-122"/>
              </a:rPr>
              <a:t>。</a:t>
            </a:r>
            <a:endParaRPr lang="zh-CN" altLang="en-US" sz="1600" b="0" kern="1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900"/>
              </a:spcBef>
              <a:spcAft>
                <a:spcPts val="0"/>
              </a:spcAft>
              <a:buClrTx/>
              <a:buSzTx/>
              <a:buFontTx/>
              <a:buNone/>
              <a:tabLst/>
              <a:defRPr/>
            </a:pPr>
            <a:r>
              <a:rPr lang="zh-CN" altLang="en-US" sz="1200" b="0" kern="100" dirty="0">
                <a:solidFill>
                  <a:schemeClr val="tx1"/>
                </a:solidFill>
                <a:latin typeface="微软雅黑" panose="020B0503020204020204" pitchFamily="34" charset="-122"/>
                <a:ea typeface="微软雅黑" panose="020B0503020204020204" pitchFamily="34" charset="-122"/>
              </a:rPr>
              <a:t>而另一种主流的抗新冠病毒机制</a:t>
            </a:r>
            <a:r>
              <a:rPr lang="en-US" altLang="zh-CN" sz="1200" kern="100" dirty="0">
                <a:latin typeface="微软雅黑" panose="020B0503020204020204" pitchFamily="34" charset="-122"/>
                <a:ea typeface="微软雅黑" panose="020B0503020204020204" pitchFamily="34" charset="-122"/>
              </a:rPr>
              <a:t>——</a:t>
            </a:r>
            <a:r>
              <a:rPr lang="en-US" altLang="zh-CN" sz="1200" b="1" kern="100" dirty="0">
                <a:latin typeface="微软雅黑" panose="020B0503020204020204" pitchFamily="34" charset="-122"/>
                <a:ea typeface="微软雅黑" panose="020B0503020204020204" pitchFamily="34" charset="-122"/>
              </a:rPr>
              <a:t>RNA</a:t>
            </a:r>
            <a:r>
              <a:rPr lang="zh-CN" altLang="en-US" sz="1200" b="1" kern="100" dirty="0">
                <a:latin typeface="微软雅黑" panose="020B0503020204020204" pitchFamily="34" charset="-122"/>
                <a:ea typeface="微软雅黑" panose="020B0503020204020204" pitchFamily="34" charset="-122"/>
              </a:rPr>
              <a:t>依赖的</a:t>
            </a:r>
            <a:r>
              <a:rPr lang="en-US" altLang="zh-CN" sz="1200" b="1" kern="100" dirty="0">
                <a:latin typeface="微软雅黑" panose="020B0503020204020204" pitchFamily="34" charset="-122"/>
                <a:ea typeface="微软雅黑" panose="020B0503020204020204" pitchFamily="34" charset="-122"/>
              </a:rPr>
              <a:t>RNA</a:t>
            </a:r>
            <a:r>
              <a:rPr lang="zh-CN" altLang="en-US" sz="1200" b="1" kern="100" dirty="0">
                <a:latin typeface="微软雅黑" panose="020B0503020204020204" pitchFamily="34" charset="-122"/>
                <a:ea typeface="微软雅黑" panose="020B0503020204020204" pitchFamily="34" charset="-122"/>
              </a:rPr>
              <a:t>聚合酶</a:t>
            </a:r>
            <a:r>
              <a:rPr lang="en-US" altLang="zh-CN" sz="1200" b="1" kern="100" dirty="0">
                <a:latin typeface="微软雅黑" panose="020B0503020204020204" pitchFamily="34" charset="-122"/>
                <a:ea typeface="微软雅黑" panose="020B0503020204020204" pitchFamily="34" charset="-122"/>
              </a:rPr>
              <a:t>(</a:t>
            </a:r>
            <a:r>
              <a:rPr lang="en-US" altLang="zh-CN" sz="1200" b="1" kern="100" dirty="0" err="1">
                <a:latin typeface="微软雅黑" panose="020B0503020204020204" pitchFamily="34" charset="-122"/>
                <a:ea typeface="微软雅黑" panose="020B0503020204020204" pitchFamily="34" charset="-122"/>
              </a:rPr>
              <a:t>RdRP</a:t>
            </a:r>
            <a:r>
              <a:rPr lang="en-US" altLang="zh-CN" sz="1200" b="1" kern="100" dirty="0">
                <a:latin typeface="微软雅黑" panose="020B0503020204020204" pitchFamily="34" charset="-122"/>
                <a:ea typeface="微软雅黑" panose="020B0503020204020204" pitchFamily="34" charset="-122"/>
              </a:rPr>
              <a:t>)</a:t>
            </a:r>
            <a:r>
              <a:rPr lang="zh-CN" altLang="en-US" sz="1200" b="1" kern="100" dirty="0">
                <a:latin typeface="微软雅黑" panose="020B0503020204020204" pitchFamily="34" charset="-122"/>
                <a:ea typeface="微软雅黑" panose="020B0503020204020204" pitchFamily="34" charset="-122"/>
              </a:rPr>
              <a:t>抑制剂</a:t>
            </a:r>
            <a:r>
              <a:rPr lang="zh-CN" altLang="en-US" sz="1200" kern="100" dirty="0">
                <a:latin typeface="微软雅黑" panose="020B0503020204020204" pitchFamily="34" charset="-122"/>
                <a:ea typeface="微软雅黑" panose="020B0503020204020204" pitchFamily="34" charset="-122"/>
              </a:rPr>
              <a:t>则是</a:t>
            </a:r>
            <a:r>
              <a:rPr lang="zh-CN" altLang="en-US" sz="1200" b="0" kern="100" dirty="0">
                <a:solidFill>
                  <a:schemeClr val="tx1"/>
                </a:solidFill>
                <a:latin typeface="微软雅黑" panose="020B0503020204020204" pitchFamily="34" charset="-122"/>
                <a:ea typeface="微软雅黑" panose="020B0503020204020204" pitchFamily="34" charset="-122"/>
              </a:rPr>
              <a:t>通过将核苷类似物当作核苷用于合成病毒基因组而失去基因组活性，从而抑制病毒的增殖</a:t>
            </a:r>
            <a:r>
              <a:rPr lang="en-US" altLang="zh-CN" sz="1200" b="0" baseline="30000" dirty="0">
                <a:solidFill>
                  <a:schemeClr val="tx1"/>
                </a:solidFill>
                <a:latin typeface="微软雅黑" panose="020B0503020204020204" pitchFamily="34" charset="-122"/>
                <a:ea typeface="微软雅黑" panose="020B0503020204020204" pitchFamily="34" charset="-122"/>
              </a:rPr>
              <a:t>6</a:t>
            </a:r>
            <a:r>
              <a:rPr lang="zh-CN" altLang="en-US" sz="1200" b="0" kern="100" dirty="0">
                <a:solidFill>
                  <a:schemeClr val="tx1"/>
                </a:solidFill>
                <a:latin typeface="微软雅黑" panose="020B0503020204020204" pitchFamily="34" charset="-122"/>
                <a:ea typeface="微软雅黑" panose="020B0503020204020204" pitchFamily="34" charset="-122"/>
              </a:rPr>
              <a:t>，某些该类药物可能发生核苷类似物整合到宿主</a:t>
            </a:r>
            <a:r>
              <a:rPr lang="en-US" altLang="zh-CN" sz="1200" b="0" kern="100" dirty="0">
                <a:solidFill>
                  <a:schemeClr val="tx1"/>
                </a:solidFill>
                <a:latin typeface="微软雅黑" panose="020B0503020204020204" pitchFamily="34" charset="-122"/>
                <a:ea typeface="微软雅黑" panose="020B0503020204020204" pitchFamily="34" charset="-122"/>
              </a:rPr>
              <a:t>DNA</a:t>
            </a:r>
            <a:r>
              <a:rPr lang="zh-CN" altLang="en-US" sz="1200" b="0" kern="100" dirty="0">
                <a:solidFill>
                  <a:schemeClr val="tx1"/>
                </a:solidFill>
                <a:latin typeface="微软雅黑" panose="020B0503020204020204" pitchFamily="34" charset="-122"/>
                <a:ea typeface="微软雅黑" panose="020B0503020204020204" pitchFamily="34" charset="-122"/>
              </a:rPr>
              <a:t>中</a:t>
            </a:r>
            <a:r>
              <a:rPr lang="en-US" altLang="zh-CN" sz="1200" b="0" baseline="30000" dirty="0">
                <a:solidFill>
                  <a:schemeClr val="tx1"/>
                </a:solidFill>
                <a:latin typeface="微软雅黑" panose="020B0503020204020204" pitchFamily="34" charset="-122"/>
                <a:ea typeface="微软雅黑" panose="020B0503020204020204" pitchFamily="34" charset="-122"/>
              </a:rPr>
              <a:t>7</a:t>
            </a:r>
            <a:r>
              <a:rPr lang="zh-CN" altLang="en-US" sz="1200" b="0" kern="100" dirty="0">
                <a:solidFill>
                  <a:schemeClr val="tx1"/>
                </a:solidFill>
                <a:latin typeface="微软雅黑" panose="020B0503020204020204" pitchFamily="34" charset="-122"/>
                <a:ea typeface="微软雅黑" panose="020B0503020204020204" pitchFamily="34" charset="-122"/>
              </a:rPr>
              <a:t>，</a:t>
            </a:r>
            <a:r>
              <a:rPr lang="zh-CN" altLang="en-US" sz="1500" b="1" kern="100" dirty="0">
                <a:solidFill>
                  <a:srgbClr val="DB1778"/>
                </a:solidFill>
                <a:latin typeface="微软雅黑" panose="020B0503020204020204" pitchFamily="34" charset="-122"/>
                <a:ea typeface="微软雅黑" panose="020B0503020204020204" pitchFamily="34" charset="-122"/>
                <a:cs typeface="+mn-cs"/>
              </a:rPr>
              <a:t>引起诱变作用的潜在安全问题</a:t>
            </a:r>
            <a:r>
              <a:rPr lang="en-US" altLang="zh-CN" sz="1200" b="0" baseline="30000" dirty="0">
                <a:solidFill>
                  <a:schemeClr val="tx1"/>
                </a:solidFill>
                <a:latin typeface="微软雅黑" panose="020B0503020204020204" pitchFamily="34" charset="-122"/>
                <a:ea typeface="微软雅黑" panose="020B0503020204020204" pitchFamily="34" charset="-122"/>
              </a:rPr>
              <a:t>8</a:t>
            </a:r>
            <a:r>
              <a:rPr lang="zh-CN" altLang="en-US" sz="1200" b="0" kern="100" dirty="0">
                <a:solidFill>
                  <a:schemeClr val="tx1"/>
                </a:solidFill>
                <a:latin typeface="微软雅黑" panose="020B0503020204020204" pitchFamily="34" charset="-122"/>
                <a:ea typeface="微软雅黑" panose="020B0503020204020204" pitchFamily="34" charset="-122"/>
              </a:rPr>
              <a:t> 。</a:t>
            </a:r>
            <a:endParaRPr lang="zh-CN" altLang="en-US" sz="1200" b="0" dirty="0">
              <a:latin typeface="微软雅黑" panose="020B0503020204020204" pitchFamily="34" charset="-122"/>
              <a:ea typeface="微软雅黑" panose="020B0503020204020204" pitchFamily="34" charset="-122"/>
            </a:endParaRPr>
          </a:p>
          <a:p>
            <a:pPr algn="ctr" fontAlgn="base">
              <a:lnSpc>
                <a:spcPct val="90000"/>
              </a:lnSpc>
              <a:spcAft>
                <a:spcPct val="0"/>
              </a:spcAft>
              <a:buClr>
                <a:schemeClr val="accent2"/>
              </a:buClr>
              <a:buSzPct val="90000"/>
            </a:pPr>
            <a:endParaRPr lang="en-US" altLang="zh-CN" sz="18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Tree>
    <p:extLst>
      <p:ext uri="{BB962C8B-B14F-4D97-AF65-F5344CB8AC3E}">
        <p14:creationId xmlns:p14="http://schemas.microsoft.com/office/powerpoint/2010/main" val="3980810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37">
            <a:extLst>
              <a:ext uri="{FF2B5EF4-FFF2-40B4-BE49-F238E27FC236}">
                <a16:creationId xmlns:a16="http://schemas.microsoft.com/office/drawing/2014/main" id="{9BC764A8-8638-4A0D-9CC4-0604A72D60F8}"/>
              </a:ext>
            </a:extLst>
          </p:cNvPr>
          <p:cNvSpPr/>
          <p:nvPr/>
        </p:nvSpPr>
        <p:spPr bwMode="gray">
          <a:xfrm>
            <a:off x="447993" y="2032512"/>
            <a:ext cx="2631110" cy="4088370"/>
          </a:xfrm>
          <a:prstGeom prst="roundRect">
            <a:avLst>
              <a:gd name="adj" fmla="val 7031"/>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2" name="标题 1">
            <a:extLst>
              <a:ext uri="{FF2B5EF4-FFF2-40B4-BE49-F238E27FC236}">
                <a16:creationId xmlns:a16="http://schemas.microsoft.com/office/drawing/2014/main" id="{58249077-A5EB-4BFF-9D52-F5BA2D8A3238}"/>
              </a:ext>
            </a:extLst>
          </p:cNvPr>
          <p:cNvSpPr>
            <a:spLocks noGrp="1"/>
          </p:cNvSpPr>
          <p:nvPr>
            <p:ph type="title"/>
          </p:nvPr>
        </p:nvSpPr>
        <p:spPr>
          <a:xfrm>
            <a:off x="447992" y="489599"/>
            <a:ext cx="11292840" cy="850392"/>
          </a:xfrm>
        </p:spPr>
        <p:txBody>
          <a:bodyPr/>
          <a:lstStyle/>
          <a:p>
            <a:r>
              <a:rPr lang="en-US" altLang="zh-CN" sz="2800" dirty="0">
                <a:latin typeface="微软雅黑" panose="020B0503020204020204" pitchFamily="34" charset="-122"/>
                <a:ea typeface="微软雅黑" panose="020B0503020204020204" pitchFamily="34" charset="-122"/>
              </a:rPr>
              <a:t>5.</a:t>
            </a:r>
            <a:r>
              <a:rPr lang="zh-CN" altLang="en-US" sz="3200" dirty="0">
                <a:solidFill>
                  <a:schemeClr val="accent1"/>
                </a:solidFill>
                <a:latin typeface="微软雅黑" panose="020B0503020204020204" pitchFamily="34" charset="-122"/>
                <a:ea typeface="微软雅黑" panose="020B0503020204020204" pitchFamily="34" charset="-122"/>
              </a:rPr>
              <a:t>奈玛特韦片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zh-CN" altLang="en-US" sz="3200" dirty="0">
                <a:solidFill>
                  <a:schemeClr val="accent1"/>
                </a:solidFill>
                <a:latin typeface="微软雅黑" panose="020B0503020204020204" pitchFamily="34" charset="-122"/>
                <a:ea typeface="微软雅黑" panose="020B0503020204020204" pitchFamily="34" charset="-122"/>
              </a:rPr>
              <a:t>利托那韦片</a:t>
            </a:r>
            <a:r>
              <a:rPr lang="en-US" altLang="zh-CN" sz="3200" dirty="0">
                <a:solidFill>
                  <a:schemeClr val="accent1"/>
                </a:solidFill>
                <a:latin typeface="微软雅黑" panose="020B0503020204020204" pitchFamily="34" charset="-122"/>
                <a:ea typeface="微软雅黑" panose="020B0503020204020204" pitchFamily="34" charset="-122"/>
              </a:rPr>
              <a:t>(</a:t>
            </a:r>
            <a:r>
              <a:rPr lang="en-US" altLang="zh-CN" sz="3200" dirty="0" err="1">
                <a:solidFill>
                  <a:schemeClr val="accent1"/>
                </a:solidFill>
                <a:latin typeface="微软雅黑" panose="020B0503020204020204" pitchFamily="34" charset="-122"/>
                <a:ea typeface="微软雅黑" panose="020B0503020204020204" pitchFamily="34" charset="-122"/>
              </a:rPr>
              <a:t>Paxlovid</a:t>
            </a:r>
            <a:r>
              <a:rPr lang="en-US" altLang="zh-CN" sz="3200" dirty="0">
                <a:solidFill>
                  <a:schemeClr val="accent1"/>
                </a:solidFill>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公平性</a:t>
            </a:r>
          </a:p>
        </p:txBody>
      </p:sp>
      <p:sp>
        <p:nvSpPr>
          <p:cNvPr id="6" name="文本框 5">
            <a:extLst>
              <a:ext uri="{FF2B5EF4-FFF2-40B4-BE49-F238E27FC236}">
                <a16:creationId xmlns:a16="http://schemas.microsoft.com/office/drawing/2014/main" id="{BC06FC3B-C0FB-4E6C-9765-16ECDB737578}"/>
              </a:ext>
            </a:extLst>
          </p:cNvPr>
          <p:cNvSpPr txBox="1"/>
          <p:nvPr/>
        </p:nvSpPr>
        <p:spPr bwMode="gray">
          <a:xfrm>
            <a:off x="10496249" y="24202"/>
            <a:ext cx="1496995" cy="226081"/>
          </a:xfrm>
          <a:prstGeom prst="rect">
            <a:avLst/>
          </a:prstGeom>
        </p:spPr>
        <p:txBody>
          <a:bodyPr wrap="square" lIns="45720" tIns="45720" rIns="45720" bIns="45720" rtlCol="0">
            <a:noAutofit/>
          </a:bodyPr>
          <a:lstStyle/>
          <a:p>
            <a:pPr algn="l">
              <a:lnSpc>
                <a:spcPct val="90000"/>
              </a:lnSpc>
              <a:spcBef>
                <a:spcPts val="1000"/>
              </a:spcBef>
            </a:pPr>
            <a:endParaRPr lang="zh-CN" altLang="en-US" sz="2400" b="1" dirty="0">
              <a:solidFill>
                <a:srgbClr val="0047BB"/>
              </a:solidFill>
              <a:latin typeface="微软雅黑" panose="020B0503020204020204" pitchFamily="34" charset="-122"/>
              <a:ea typeface="微软雅黑" panose="020B0503020204020204" pitchFamily="34" charset="-122"/>
            </a:endParaRPr>
          </a:p>
        </p:txBody>
      </p:sp>
      <p:sp>
        <p:nvSpPr>
          <p:cNvPr id="16" name="Rectangle: Top Corners Rounded 158">
            <a:extLst>
              <a:ext uri="{FF2B5EF4-FFF2-40B4-BE49-F238E27FC236}">
                <a16:creationId xmlns:a16="http://schemas.microsoft.com/office/drawing/2014/main" id="{E83FCA5A-B799-4C6F-B43A-974299E700AE}"/>
              </a:ext>
            </a:extLst>
          </p:cNvPr>
          <p:cNvSpPr/>
          <p:nvPr/>
        </p:nvSpPr>
        <p:spPr>
          <a:xfrm rot="10800000">
            <a:off x="10691828" y="-4960"/>
            <a:ext cx="1496995" cy="577715"/>
          </a:xfrm>
          <a:prstGeom prst="round2SameRect">
            <a:avLst>
              <a:gd name="adj1" fmla="val 31360"/>
              <a:gd name="adj2" fmla="val 0"/>
            </a:avLst>
          </a:prstGeom>
          <a:gradFill flip="none" rotWithShape="1">
            <a:gsLst>
              <a:gs pos="0">
                <a:srgbClr val="0000C9">
                  <a:lumMod val="60000"/>
                </a:srgbClr>
              </a:gs>
              <a:gs pos="100000">
                <a:srgbClr val="0095FF"/>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文本框 17">
            <a:extLst>
              <a:ext uri="{FF2B5EF4-FFF2-40B4-BE49-F238E27FC236}">
                <a16:creationId xmlns:a16="http://schemas.microsoft.com/office/drawing/2014/main" id="{8B9A5679-2E24-49B5-93A5-41FBAEF1F22A}"/>
              </a:ext>
            </a:extLst>
          </p:cNvPr>
          <p:cNvSpPr txBox="1"/>
          <p:nvPr/>
        </p:nvSpPr>
        <p:spPr bwMode="gray">
          <a:xfrm>
            <a:off x="10632224" y="94780"/>
            <a:ext cx="1616202" cy="369332"/>
          </a:xfrm>
          <a:prstGeom prst="rect">
            <a:avLst/>
          </a:prstGeom>
          <a:noFill/>
        </p:spPr>
        <p:txBody>
          <a:bodyPr wrap="square">
            <a:spAutoFit/>
          </a:bodyPr>
          <a:lstStyle/>
          <a:p>
            <a:pPr algn="ctr">
              <a:lnSpc>
                <a:spcPct val="90000"/>
              </a:lnSpc>
              <a:spcBef>
                <a:spcPts val="1000"/>
              </a:spcBef>
            </a:pPr>
            <a:r>
              <a:rPr lang="zh-CN" altLang="en-US" sz="2000" b="1" dirty="0">
                <a:solidFill>
                  <a:schemeClr val="bg1"/>
                </a:solidFill>
                <a:latin typeface="微软雅黑" panose="020B0503020204020204" pitchFamily="34" charset="-122"/>
                <a:ea typeface="微软雅黑" panose="020B0503020204020204" pitchFamily="34" charset="-122"/>
              </a:rPr>
              <a:t>公平性</a:t>
            </a:r>
          </a:p>
        </p:txBody>
      </p:sp>
      <p:sp>
        <p:nvSpPr>
          <p:cNvPr id="12" name="内容占位符 6">
            <a:extLst>
              <a:ext uri="{FF2B5EF4-FFF2-40B4-BE49-F238E27FC236}">
                <a16:creationId xmlns:a16="http://schemas.microsoft.com/office/drawing/2014/main" id="{829E8A77-DE4B-4CE6-98B1-5C4955AC1F16}"/>
              </a:ext>
            </a:extLst>
          </p:cNvPr>
          <p:cNvSpPr txBox="1">
            <a:spLocks/>
          </p:cNvSpPr>
          <p:nvPr/>
        </p:nvSpPr>
        <p:spPr>
          <a:xfrm>
            <a:off x="447991" y="1027492"/>
            <a:ext cx="11292841" cy="86752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vert="horz" lIns="432000" tIns="432000" rIns="432000" bIns="432000" rtlCol="0" anchor="ctr" anchorCtr="1">
            <a:noAutofit/>
          </a:bodyPr>
          <a:lstStyle>
            <a:lvl1pPr marL="179992"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1pPr>
            <a:lvl2pPr marL="359982"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2pPr>
            <a:lvl3pPr marL="539973"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3pPr>
            <a:lvl4pPr marL="719965" indent="-179992" algn="l" defTabSz="914354" rtl="0" eaLnBrk="1" latinLnBrk="0" hangingPunct="1">
              <a:lnSpc>
                <a:spcPct val="100000"/>
              </a:lnSpc>
              <a:spcBef>
                <a:spcPts val="0"/>
              </a:spcBef>
              <a:spcAft>
                <a:spcPts val="400"/>
              </a:spcAft>
              <a:buClrTx/>
              <a:buFont typeface="System Font Regular"/>
              <a:buChar char="–"/>
              <a:defRPr sz="1800" b="0" kern="1200">
                <a:solidFill>
                  <a:schemeClr val="bg1"/>
                </a:solidFill>
                <a:latin typeface="+mn-lt"/>
                <a:ea typeface="+mn-ea"/>
                <a:cs typeface="+mn-cs"/>
              </a:defRPr>
            </a:lvl4pPr>
            <a:lvl5pPr marL="899956" indent="-179992" algn="l" defTabSz="914354" rtl="0" eaLnBrk="1" latinLnBrk="0" hangingPunct="1">
              <a:lnSpc>
                <a:spcPct val="100000"/>
              </a:lnSpc>
              <a:spcBef>
                <a:spcPts val="0"/>
              </a:spcBef>
              <a:spcAft>
                <a:spcPts val="400"/>
              </a:spcAft>
              <a:buClrTx/>
              <a:buFont typeface="Wingdings" pitchFamily="2" charset="2"/>
              <a:buChar char="§"/>
              <a:defRPr sz="1800" b="0" kern="1200">
                <a:solidFill>
                  <a:schemeClr val="bg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kern="100" dirty="0" err="1">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rPr>
              <a:t>Paxlovid</a:t>
            </a:r>
            <a:r>
              <a:rPr lang="en-US" altLang="zh-CN" sz="2000" kern="100" dirty="0">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rPr>
              <a:t> </a:t>
            </a:r>
            <a:r>
              <a:rPr lang="zh-CN" altLang="en-US" sz="2300" b="1" kern="100" dirty="0">
                <a:solidFill>
                  <a:srgbClr val="DB1778"/>
                </a:solidFill>
                <a:effectLst/>
                <a:latin typeface="微软雅黑" panose="020B0503020204020204" pitchFamily="34" charset="-122"/>
                <a:ea typeface="微软雅黑" panose="020B0503020204020204" pitchFamily="34" charset="-122"/>
                <a:cs typeface="Arial" panose="020B0604020202020204" pitchFamily="34" charset="0"/>
              </a:rPr>
              <a:t>弥补目录短板</a:t>
            </a:r>
            <a:r>
              <a:rPr lang="zh-CN" altLang="en-US" sz="2000" kern="100" dirty="0">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rPr>
              <a:t>，临床管理清晰，患者依从性高</a:t>
            </a:r>
            <a:endParaRPr lang="en-US" altLang="zh-CN" sz="2000" kern="100" dirty="0">
              <a:solidFill>
                <a:schemeClr val="accent1"/>
              </a:solidFill>
              <a:effectLst/>
              <a:latin typeface="微软雅黑" panose="020B0503020204020204" pitchFamily="34" charset="-122"/>
              <a:ea typeface="微软雅黑" panose="020B0503020204020204" pitchFamily="34" charset="-122"/>
              <a:cs typeface="Arial" panose="020B0604020202020204" pitchFamily="34" charset="0"/>
            </a:endParaRPr>
          </a:p>
          <a:p>
            <a:pPr marL="0" indent="0">
              <a:buNone/>
            </a:pPr>
            <a:r>
              <a:rPr lang="en-US" altLang="zh-CN" sz="2000" kern="100" dirty="0" err="1">
                <a:solidFill>
                  <a:schemeClr val="accent1"/>
                </a:solidFill>
                <a:latin typeface="微软雅黑" panose="020B0503020204020204" pitchFamily="34" charset="-122"/>
                <a:ea typeface="微软雅黑" panose="020B0503020204020204" pitchFamily="34" charset="-122"/>
                <a:cs typeface="Arial" panose="020B0604020202020204" pitchFamily="34" charset="0"/>
              </a:rPr>
              <a:t>Paxlovid</a:t>
            </a:r>
            <a:r>
              <a:rPr lang="en-US" altLang="zh-CN" sz="2000" kern="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000" kern="100"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聚焦脆弱人群保护，</a:t>
            </a:r>
            <a:r>
              <a:rPr lang="zh-CN" altLang="en-US" sz="23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用量非常有限</a:t>
            </a:r>
            <a:endParaRPr lang="en-US" altLang="zh-CN" sz="23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a:extLst>
              <a:ext uri="{FF2B5EF4-FFF2-40B4-BE49-F238E27FC236}">
                <a16:creationId xmlns:a16="http://schemas.microsoft.com/office/drawing/2014/main" id="{F022ADF5-6121-4F2A-A199-499E6BE2EBF2}"/>
              </a:ext>
            </a:extLst>
          </p:cNvPr>
          <p:cNvSpPr txBox="1"/>
          <p:nvPr/>
        </p:nvSpPr>
        <p:spPr>
          <a:xfrm>
            <a:off x="3628480" y="6382868"/>
            <a:ext cx="5114304" cy="397032"/>
          </a:xfrm>
          <a:prstGeom prst="rect">
            <a:avLst/>
          </a:prstGeom>
          <a:noFill/>
        </p:spPr>
        <p:txBody>
          <a:bodyPr wrap="square" rtlCol="0">
            <a:spAutoFit/>
          </a:bodyPr>
          <a:lstStyle/>
          <a:p>
            <a:pPr marL="342900" indent="-342900">
              <a:lnSpc>
                <a:spcPct val="90000"/>
              </a:lnSpc>
              <a:buFontTx/>
              <a:buAutoNum type="arabicPeriod"/>
            </a:pPr>
            <a:r>
              <a:rPr lang="zh-CN" altLang="en-US" sz="700" kern="100" dirty="0">
                <a:latin typeface="+mj-lt"/>
                <a:ea typeface="宋体" panose="02010600030101010101" pitchFamily="2" charset="-122"/>
                <a:cs typeface="Arial" panose="020B0604020202020204" pitchFamily="34" charset="0"/>
              </a:rPr>
              <a:t>奈玛特韦片</a:t>
            </a:r>
            <a:r>
              <a:rPr lang="en-US" altLang="zh-CN" sz="700" kern="100" dirty="0">
                <a:latin typeface="+mj-lt"/>
                <a:ea typeface="宋体" panose="02010600030101010101" pitchFamily="2" charset="-122"/>
                <a:cs typeface="Arial" panose="020B0604020202020204" pitchFamily="34" charset="0"/>
              </a:rPr>
              <a:t>/</a:t>
            </a:r>
            <a:r>
              <a:rPr lang="zh-CN" altLang="en-US" sz="700" kern="100" dirty="0">
                <a:latin typeface="+mj-lt"/>
                <a:ea typeface="宋体" panose="02010600030101010101" pitchFamily="2" charset="-122"/>
                <a:cs typeface="Arial" panose="020B0604020202020204" pitchFamily="34" charset="0"/>
              </a:rPr>
              <a:t>利托那韦片组合包装</a:t>
            </a:r>
            <a:r>
              <a:rPr lang="zh-CN" altLang="en-US" sz="700" kern="100" dirty="0">
                <a:effectLst/>
                <a:latin typeface="+mj-lt"/>
                <a:ea typeface="宋体" panose="02010600030101010101" pitchFamily="2" charset="-122"/>
                <a:cs typeface="Arial" panose="020B0604020202020204" pitchFamily="34" charset="0"/>
              </a:rPr>
              <a:t>说明书</a:t>
            </a:r>
            <a:endParaRPr lang="en-US" altLang="zh-CN" sz="700" kern="100" dirty="0">
              <a:effectLst/>
              <a:latin typeface="+mj-lt"/>
              <a:ea typeface="宋体" panose="02010600030101010101" pitchFamily="2" charset="-122"/>
              <a:cs typeface="Arial" panose="020B0604020202020204" pitchFamily="34" charset="0"/>
            </a:endParaRPr>
          </a:p>
          <a:p>
            <a:pPr marL="342900" indent="-342900">
              <a:lnSpc>
                <a:spcPct val="90000"/>
              </a:lnSpc>
              <a:buFontTx/>
              <a:buAutoNum type="arabicPeriod"/>
            </a:pPr>
            <a:r>
              <a:rPr lang="en-US" altLang="zh-CN" sz="700" kern="100" dirty="0">
                <a:latin typeface="+mj-lt"/>
                <a:ea typeface="宋体" panose="02010600030101010101" pitchFamily="2" charset="-122"/>
                <a:cs typeface="Arial" panose="020B0604020202020204" pitchFamily="34" charset="0"/>
              </a:rPr>
              <a:t>2022</a:t>
            </a:r>
            <a:r>
              <a:rPr lang="zh-CN" altLang="en-US" sz="700" kern="100" dirty="0">
                <a:latin typeface="+mj-lt"/>
                <a:ea typeface="宋体" panose="02010600030101010101" pitchFamily="2" charset="-122"/>
                <a:cs typeface="Arial" panose="020B0604020202020204" pitchFamily="34" charset="0"/>
              </a:rPr>
              <a:t>年数据。</a:t>
            </a:r>
            <a:r>
              <a:rPr lang="en-US" altLang="zh-CN" sz="700" kern="100" dirty="0">
                <a:latin typeface="+mj-lt"/>
                <a:ea typeface="宋体" panose="02010600030101010101" pitchFamily="2" charset="-122"/>
                <a:cs typeface="Arial" panose="020B0604020202020204" pitchFamily="34" charset="0"/>
              </a:rPr>
              <a:t>Data on file.</a:t>
            </a:r>
          </a:p>
          <a:p>
            <a:pPr marL="342900" indent="-342900">
              <a:lnSpc>
                <a:spcPct val="90000"/>
              </a:lnSpc>
              <a:buFontTx/>
              <a:buAutoNum type="arabicPeriod"/>
            </a:pPr>
            <a:r>
              <a:rPr lang="fr-FR" altLang="zh-CN" sz="800" b="0" i="0" u="sng" dirty="0" err="1">
                <a:solidFill>
                  <a:srgbClr val="376FAA"/>
                </a:solidFill>
                <a:effectLst/>
                <a:latin typeface="Helvetica Neue"/>
                <a:hlinkClick r:id="rId3"/>
              </a:rPr>
              <a:t>Najjar-Debbiny</a:t>
            </a:r>
            <a:r>
              <a:rPr lang="fr-FR" altLang="zh-CN" sz="800" b="0" i="0" u="sng" dirty="0">
                <a:solidFill>
                  <a:srgbClr val="376FAA"/>
                </a:solidFill>
                <a:effectLst/>
                <a:latin typeface="Helvetica Neue"/>
                <a:hlinkClick r:id="rId3"/>
              </a:rPr>
              <a:t> et al. Clin Infect Dis.</a:t>
            </a:r>
            <a:r>
              <a:rPr lang="fr-FR" altLang="zh-CN" sz="800" b="0" i="0" dirty="0">
                <a:solidFill>
                  <a:srgbClr val="212121"/>
                </a:solidFill>
                <a:effectLst/>
                <a:latin typeface="Helvetica Neue"/>
              </a:rPr>
              <a:t> 2022 Jun 2 : ciac443.</a:t>
            </a:r>
            <a:r>
              <a:rPr lang="en-US" altLang="zh-CN" sz="800" b="0" i="0" dirty="0">
                <a:solidFill>
                  <a:srgbClr val="212121"/>
                </a:solidFill>
                <a:effectLst/>
                <a:latin typeface="Helvetica Neue"/>
              </a:rPr>
              <a:t> </a:t>
            </a:r>
            <a:r>
              <a:rPr lang="en-US" altLang="zh-CN" sz="800" b="0" i="0" dirty="0" err="1">
                <a:solidFill>
                  <a:srgbClr val="212121"/>
                </a:solidFill>
                <a:effectLst/>
                <a:latin typeface="Helvetica Neue"/>
              </a:rPr>
              <a:t>doi</a:t>
            </a:r>
            <a:r>
              <a:rPr lang="en-US" altLang="zh-CN" sz="800" b="0" i="0" dirty="0">
                <a:solidFill>
                  <a:srgbClr val="212121"/>
                </a:solidFill>
                <a:effectLst/>
                <a:latin typeface="Helvetica Neue"/>
              </a:rPr>
              <a:t>: </a:t>
            </a:r>
            <a:r>
              <a:rPr lang="en-US" altLang="zh-CN" sz="800" b="0" i="0" u="sng" dirty="0">
                <a:solidFill>
                  <a:srgbClr val="376FAA"/>
                </a:solidFill>
                <a:effectLst/>
                <a:latin typeface="Helvetica Neue"/>
                <a:hlinkClick r:id="rId4"/>
              </a:rPr>
              <a:t>10.1093/</a:t>
            </a:r>
            <a:r>
              <a:rPr lang="en-US" altLang="zh-CN" sz="800" b="0" i="0" u="sng" dirty="0" err="1">
                <a:solidFill>
                  <a:srgbClr val="376FAA"/>
                </a:solidFill>
                <a:effectLst/>
                <a:latin typeface="Helvetica Neue"/>
                <a:hlinkClick r:id="rId4"/>
              </a:rPr>
              <a:t>cid</a:t>
            </a:r>
            <a:r>
              <a:rPr lang="en-US" altLang="zh-CN" sz="800" b="0" i="0" u="sng" dirty="0">
                <a:solidFill>
                  <a:srgbClr val="376FAA"/>
                </a:solidFill>
                <a:effectLst/>
                <a:latin typeface="Helvetica Neue"/>
                <a:hlinkClick r:id="rId4"/>
              </a:rPr>
              <a:t>/ciac443</a:t>
            </a:r>
            <a:endParaRPr lang="en-US" altLang="zh-CN" sz="700" kern="100" dirty="0">
              <a:effectLst/>
              <a:latin typeface="+mj-lt"/>
              <a:ea typeface="宋体" panose="02010600030101010101" pitchFamily="2" charset="-122"/>
              <a:cs typeface="Arial" panose="020B0604020202020204" pitchFamily="34" charset="0"/>
            </a:endParaRPr>
          </a:p>
        </p:txBody>
      </p:sp>
      <p:sp>
        <p:nvSpPr>
          <p:cNvPr id="61" name="内容占位符 1">
            <a:extLst>
              <a:ext uri="{FF2B5EF4-FFF2-40B4-BE49-F238E27FC236}">
                <a16:creationId xmlns:a16="http://schemas.microsoft.com/office/drawing/2014/main" id="{13C52E6F-3BA5-48C7-A245-66520996C1B9}"/>
              </a:ext>
            </a:extLst>
          </p:cNvPr>
          <p:cNvSpPr txBox="1">
            <a:spLocks/>
          </p:cNvSpPr>
          <p:nvPr/>
        </p:nvSpPr>
        <p:spPr>
          <a:xfrm>
            <a:off x="447991" y="2054543"/>
            <a:ext cx="11292841" cy="3979047"/>
          </a:xfrm>
          <a:prstGeom prst="rect">
            <a:avLst/>
          </a:prstGeom>
        </p:spPr>
        <p:txBody>
          <a:bodyPr vert="horz" lIns="91440" tIns="45720" rIns="91440" bIns="45720" rtlCol="0">
            <a:noAutofit/>
          </a:bodyPr>
          <a:lstStyle>
            <a:lvl1pPr marL="179992"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cap="none" baseline="0">
                <a:solidFill>
                  <a:schemeClr val="tx1">
                    <a:lumMod val="50000"/>
                    <a:lumOff val="50000"/>
                  </a:schemeClr>
                </a:solidFill>
                <a:latin typeface="+mn-lt"/>
                <a:ea typeface="+mn-ea"/>
                <a:cs typeface="+mn-cs"/>
              </a:defRPr>
            </a:lvl1pPr>
            <a:lvl2pPr marL="359982" indent="-179992" algn="l" defTabSz="914354" rtl="0" eaLnBrk="1" latinLnBrk="0" hangingPunct="1">
              <a:lnSpc>
                <a:spcPct val="100000"/>
              </a:lnSpc>
              <a:spcBef>
                <a:spcPts val="0"/>
              </a:spcBef>
              <a:spcAft>
                <a:spcPts val="400"/>
              </a:spcAft>
              <a:buClr>
                <a:schemeClr val="tx2"/>
              </a:buClr>
              <a:buFont typeface="System Font Regular"/>
              <a:buChar char="–"/>
              <a:defRPr sz="1600" b="0" kern="1200">
                <a:solidFill>
                  <a:schemeClr val="tx1">
                    <a:lumMod val="50000"/>
                    <a:lumOff val="50000"/>
                  </a:schemeClr>
                </a:solidFill>
                <a:latin typeface="+mn-lt"/>
                <a:ea typeface="+mn-ea"/>
                <a:cs typeface="+mn-cs"/>
              </a:defRPr>
            </a:lvl2pPr>
            <a:lvl3pPr marL="539973"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a:solidFill>
                  <a:schemeClr val="tx1">
                    <a:lumMod val="50000"/>
                    <a:lumOff val="50000"/>
                  </a:schemeClr>
                </a:solidFill>
                <a:latin typeface="+mn-lt"/>
                <a:ea typeface="+mn-ea"/>
                <a:cs typeface="+mn-cs"/>
              </a:defRPr>
            </a:lvl3pPr>
            <a:lvl4pPr marL="719965" indent="-179992" algn="l" defTabSz="914354" rtl="0" eaLnBrk="1" latinLnBrk="0" hangingPunct="1">
              <a:lnSpc>
                <a:spcPct val="100000"/>
              </a:lnSpc>
              <a:spcBef>
                <a:spcPts val="0"/>
              </a:spcBef>
              <a:spcAft>
                <a:spcPts val="400"/>
              </a:spcAft>
              <a:buClr>
                <a:schemeClr val="tx2"/>
              </a:buClr>
              <a:buFont typeface="System Font Regular"/>
              <a:buChar char="–"/>
              <a:defRPr sz="1600" b="0" kern="1200">
                <a:solidFill>
                  <a:schemeClr val="tx1">
                    <a:lumMod val="50000"/>
                    <a:lumOff val="50000"/>
                  </a:schemeClr>
                </a:solidFill>
                <a:latin typeface="+mn-lt"/>
                <a:ea typeface="+mn-ea"/>
                <a:cs typeface="+mn-cs"/>
              </a:defRPr>
            </a:lvl4pPr>
            <a:lvl5pPr marL="899956" indent="-179992" algn="l" defTabSz="914354" rtl="0" eaLnBrk="1" latinLnBrk="0" hangingPunct="1">
              <a:lnSpc>
                <a:spcPct val="100000"/>
              </a:lnSpc>
              <a:spcBef>
                <a:spcPts val="0"/>
              </a:spcBef>
              <a:spcAft>
                <a:spcPts val="400"/>
              </a:spcAft>
              <a:buClr>
                <a:schemeClr val="tx2"/>
              </a:buClr>
              <a:buFont typeface="Wingdings" pitchFamily="2" charset="2"/>
              <a:buChar char="§"/>
              <a:defRPr sz="1600" b="0" kern="1200">
                <a:solidFill>
                  <a:schemeClr val="tx1">
                    <a:lumMod val="50000"/>
                    <a:lumOff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endParaRPr lang="zh-CN" altLang="zh-CN" sz="1200" kern="1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矩形: 圆角 12">
            <a:extLst>
              <a:ext uri="{FF2B5EF4-FFF2-40B4-BE49-F238E27FC236}">
                <a16:creationId xmlns:a16="http://schemas.microsoft.com/office/drawing/2014/main" id="{500892BA-4C14-4805-A645-83BE71B3EE94}"/>
              </a:ext>
            </a:extLst>
          </p:cNvPr>
          <p:cNvSpPr/>
          <p:nvPr/>
        </p:nvSpPr>
        <p:spPr bwMode="gray">
          <a:xfrm>
            <a:off x="3335236" y="2032512"/>
            <a:ext cx="2631110" cy="4088370"/>
          </a:xfrm>
          <a:prstGeom prst="roundRect">
            <a:avLst>
              <a:gd name="adj" fmla="val 7031"/>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5" name="矩形: 圆角 14">
            <a:extLst>
              <a:ext uri="{FF2B5EF4-FFF2-40B4-BE49-F238E27FC236}">
                <a16:creationId xmlns:a16="http://schemas.microsoft.com/office/drawing/2014/main" id="{87762A82-2B81-47C3-ADB3-5F7C6C50D792}"/>
              </a:ext>
            </a:extLst>
          </p:cNvPr>
          <p:cNvSpPr/>
          <p:nvPr/>
        </p:nvSpPr>
        <p:spPr bwMode="gray">
          <a:xfrm>
            <a:off x="6222479" y="2032512"/>
            <a:ext cx="2631110" cy="4088370"/>
          </a:xfrm>
          <a:prstGeom prst="roundRect">
            <a:avLst>
              <a:gd name="adj" fmla="val 7031"/>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7" name="矩形: 圆角 16">
            <a:extLst>
              <a:ext uri="{FF2B5EF4-FFF2-40B4-BE49-F238E27FC236}">
                <a16:creationId xmlns:a16="http://schemas.microsoft.com/office/drawing/2014/main" id="{71D505FE-7985-433A-873D-F74929E21217}"/>
              </a:ext>
            </a:extLst>
          </p:cNvPr>
          <p:cNvSpPr/>
          <p:nvPr/>
        </p:nvSpPr>
        <p:spPr bwMode="gray">
          <a:xfrm>
            <a:off x="9109722" y="2032512"/>
            <a:ext cx="2631110" cy="4088370"/>
          </a:xfrm>
          <a:prstGeom prst="roundRect">
            <a:avLst>
              <a:gd name="adj" fmla="val 7031"/>
            </a:avLst>
          </a:prstGeom>
          <a:solidFill>
            <a:srgbClr val="F5F5F5"/>
          </a:solidFill>
          <a:ln w="28575"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3" name="文本框 2">
            <a:extLst>
              <a:ext uri="{FF2B5EF4-FFF2-40B4-BE49-F238E27FC236}">
                <a16:creationId xmlns:a16="http://schemas.microsoft.com/office/drawing/2014/main" id="{6F4E9D0B-7BEF-426C-B500-10CC0FF8E8E2}"/>
              </a:ext>
            </a:extLst>
          </p:cNvPr>
          <p:cNvSpPr txBox="1"/>
          <p:nvPr/>
        </p:nvSpPr>
        <p:spPr bwMode="gray">
          <a:xfrm>
            <a:off x="779168" y="2219130"/>
            <a:ext cx="1968759" cy="531845"/>
          </a:xfrm>
          <a:prstGeom prst="rect">
            <a:avLst/>
          </a:prstGeom>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对公共健康的影响</a:t>
            </a:r>
          </a:p>
        </p:txBody>
      </p:sp>
      <p:sp>
        <p:nvSpPr>
          <p:cNvPr id="19" name="文本框 18">
            <a:extLst>
              <a:ext uri="{FF2B5EF4-FFF2-40B4-BE49-F238E27FC236}">
                <a16:creationId xmlns:a16="http://schemas.microsoft.com/office/drawing/2014/main" id="{8CB52078-AEBC-43EE-B4E3-F9716A9123CB}"/>
              </a:ext>
            </a:extLst>
          </p:cNvPr>
          <p:cNvSpPr txBox="1"/>
          <p:nvPr/>
        </p:nvSpPr>
        <p:spPr bwMode="gray">
          <a:xfrm>
            <a:off x="3666411" y="2212910"/>
            <a:ext cx="1968759" cy="531845"/>
          </a:xfrm>
          <a:prstGeom prst="rect">
            <a:avLst/>
          </a:prstGeom>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符合保基本原则</a:t>
            </a:r>
          </a:p>
        </p:txBody>
      </p:sp>
      <p:sp>
        <p:nvSpPr>
          <p:cNvPr id="20" name="文本框 19">
            <a:extLst>
              <a:ext uri="{FF2B5EF4-FFF2-40B4-BE49-F238E27FC236}">
                <a16:creationId xmlns:a16="http://schemas.microsoft.com/office/drawing/2014/main" id="{93925749-A452-4FAB-B403-4558DBB1D003}"/>
              </a:ext>
            </a:extLst>
          </p:cNvPr>
          <p:cNvSpPr txBox="1"/>
          <p:nvPr/>
        </p:nvSpPr>
        <p:spPr bwMode="gray">
          <a:xfrm>
            <a:off x="6553654" y="2219130"/>
            <a:ext cx="1968759" cy="531845"/>
          </a:xfrm>
          <a:prstGeom prst="rect">
            <a:avLst/>
          </a:prstGeom>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弥补目录短板</a:t>
            </a:r>
          </a:p>
        </p:txBody>
      </p:sp>
      <p:sp>
        <p:nvSpPr>
          <p:cNvPr id="21" name="文本框 20">
            <a:extLst>
              <a:ext uri="{FF2B5EF4-FFF2-40B4-BE49-F238E27FC236}">
                <a16:creationId xmlns:a16="http://schemas.microsoft.com/office/drawing/2014/main" id="{95A61D1C-4E60-484D-AE27-B7DD1951E482}"/>
              </a:ext>
            </a:extLst>
          </p:cNvPr>
          <p:cNvSpPr txBox="1"/>
          <p:nvPr/>
        </p:nvSpPr>
        <p:spPr bwMode="gray">
          <a:xfrm>
            <a:off x="9328929" y="2212910"/>
            <a:ext cx="2197297" cy="531845"/>
          </a:xfrm>
          <a:prstGeom prst="rect">
            <a:avLst/>
          </a:prstGeom>
        </p:spPr>
        <p:txBody>
          <a:bodyPr wrap="square" lIns="45720" tIns="45720" rIns="45720" bIns="45720" rtlCol="0" anchor="ctr">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临床、医保管理便利</a:t>
            </a:r>
          </a:p>
        </p:txBody>
      </p:sp>
      <p:sp>
        <p:nvSpPr>
          <p:cNvPr id="22" name="文本框 21">
            <a:extLst>
              <a:ext uri="{FF2B5EF4-FFF2-40B4-BE49-F238E27FC236}">
                <a16:creationId xmlns:a16="http://schemas.microsoft.com/office/drawing/2014/main" id="{3F663B3C-70BF-46BB-A2F1-09E97439F7E5}"/>
              </a:ext>
            </a:extLst>
          </p:cNvPr>
          <p:cNvSpPr txBox="1"/>
          <p:nvPr/>
        </p:nvSpPr>
        <p:spPr bwMode="gray">
          <a:xfrm>
            <a:off x="410667" y="2948569"/>
            <a:ext cx="2631112" cy="3293722"/>
          </a:xfrm>
          <a:prstGeom prst="rect">
            <a:avLst/>
          </a:prstGeom>
          <a:noFill/>
        </p:spPr>
        <p:txBody>
          <a:bodyPr wrap="square">
            <a:spAutoFit/>
          </a:bodyPr>
          <a:lstStyle/>
          <a:p>
            <a:pPr marL="179992" indent="-179992" defTabSz="914354">
              <a:lnSpc>
                <a:spcPct val="120000"/>
              </a:lnSpc>
              <a:spcBef>
                <a:spcPts val="600"/>
              </a:spcBef>
              <a:spcAft>
                <a:spcPts val="300"/>
              </a:spcAft>
              <a:buClr>
                <a:srgbClr val="0000D1"/>
              </a:buClr>
              <a:buFont typeface="Wingdings" pitchFamily="2" charset="2"/>
              <a:buChar char="§"/>
              <a:defRPr/>
            </a:pPr>
            <a:r>
              <a:rPr lang="en-US" altLang="zh-CN" sz="1200" b="1" kern="100" dirty="0" err="1">
                <a:solidFill>
                  <a:srgbClr val="000000"/>
                </a:solidFill>
                <a:latin typeface="微软雅黑" panose="020B0503020204020204" pitchFamily="34" charset="-122"/>
                <a:ea typeface="微软雅黑" panose="020B0503020204020204" pitchFamily="34" charset="-122"/>
                <a:cs typeface="Arial" panose="020B0604020202020204" pitchFamily="34" charset="0"/>
              </a:rPr>
              <a:t>Paxlovid</a:t>
            </a:r>
            <a:r>
              <a:rPr lang="zh-CN" altLang="en-US" sz="1200" b="1"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有助于：</a:t>
            </a:r>
            <a:endParaRPr lang="en-US" altLang="zh-CN" sz="1200" kern="100" dirty="0">
              <a:latin typeface="微软雅黑" panose="020B0503020204020204" pitchFamily="34" charset="-122"/>
              <a:ea typeface="微软雅黑" panose="020B0503020204020204" pitchFamily="34" charset="-122"/>
              <a:cs typeface="Arial" panose="020B0604020202020204" pitchFamily="34" charset="0"/>
              <a:sym typeface="Wingdings" panose="05000000000000000000" pitchFamily="2" charset="2"/>
            </a:endParaRPr>
          </a:p>
          <a:p>
            <a:pPr marL="354013" lvl="1" indent="-176213" defTabSz="914354">
              <a:spcBef>
                <a:spcPts val="600"/>
              </a:spcBef>
              <a:buClr>
                <a:srgbClr val="0000D1"/>
              </a:buClr>
              <a:buFont typeface="Wingdings" panose="05000000000000000000" pitchFamily="2" charset="2"/>
              <a:buChar char="Ø"/>
              <a:defRPr/>
            </a:pPr>
            <a:r>
              <a:rPr lang="zh-CN" altLang="en-US" sz="15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减少</a:t>
            </a:r>
            <a:r>
              <a:rPr lang="zh-CN" altLang="zh-CN" sz="15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医院、</a:t>
            </a:r>
            <a:r>
              <a:rPr lang="en-US" altLang="zh-CN" sz="15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ICU</a:t>
            </a:r>
            <a:r>
              <a:rPr lang="zh-CN" altLang="zh-CN" sz="15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资源占用</a:t>
            </a:r>
            <a:endParaRPr lang="en-US" altLang="zh-CN" sz="15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a:p>
            <a:pPr marL="354013" lvl="1" indent="-176213" defTabSz="914354">
              <a:spcBef>
                <a:spcPts val="600"/>
              </a:spcBef>
              <a:buClr>
                <a:srgbClr val="0000D1"/>
              </a:buClr>
              <a:buFont typeface="Wingdings" panose="05000000000000000000" pitchFamily="2" charset="2"/>
              <a:buChar char="Ø"/>
              <a:defRPr/>
            </a:pPr>
            <a:r>
              <a:rPr lang="zh-CN" altLang="en-US" sz="1100" kern="100" dirty="0">
                <a:latin typeface="微软雅黑" panose="020B0503020204020204" pitchFamily="34" charset="-122"/>
                <a:ea typeface="微软雅黑" panose="020B0503020204020204" pitchFamily="34" charset="-122"/>
                <a:cs typeface="Arial" panose="020B0604020202020204" pitchFamily="34" charset="0"/>
              </a:rPr>
              <a:t>减少因</a:t>
            </a:r>
            <a:r>
              <a:rPr lang="zh-CN" altLang="zh-CN" sz="1100" kern="100" dirty="0">
                <a:latin typeface="微软雅黑" panose="020B0503020204020204" pitchFamily="34" charset="-122"/>
                <a:ea typeface="微软雅黑" panose="020B0503020204020204" pitchFamily="34" charset="-122"/>
                <a:cs typeface="Arial" panose="020B0604020202020204" pitchFamily="34" charset="0"/>
              </a:rPr>
              <a:t>生产力流失造成</a:t>
            </a:r>
            <a:r>
              <a:rPr lang="en-US" altLang="zh-CN" sz="1100" kern="100" dirty="0">
                <a:latin typeface="微软雅黑" panose="020B0503020204020204" pitchFamily="34" charset="-122"/>
                <a:ea typeface="微软雅黑" panose="020B0503020204020204" pitchFamily="34" charset="-122"/>
                <a:cs typeface="Arial" panose="020B0604020202020204" pitchFamily="34" charset="0"/>
              </a:rPr>
              <a:t>GDP</a:t>
            </a:r>
            <a:r>
              <a:rPr lang="zh-CN" altLang="zh-CN" sz="1100" kern="100" dirty="0">
                <a:latin typeface="微软雅黑" panose="020B0503020204020204" pitchFamily="34" charset="-122"/>
                <a:ea typeface="微软雅黑" panose="020B0503020204020204" pitchFamily="34" charset="-122"/>
                <a:cs typeface="Arial" panose="020B0604020202020204" pitchFamily="34" charset="0"/>
              </a:rPr>
              <a:t>损失</a:t>
            </a:r>
            <a:endParaRPr lang="en-US" altLang="zh-CN" sz="1100" kern="100" dirty="0">
              <a:latin typeface="微软雅黑" panose="020B0503020204020204" pitchFamily="34" charset="-122"/>
              <a:ea typeface="微软雅黑" panose="020B0503020204020204" pitchFamily="34" charset="-122"/>
              <a:cs typeface="Arial" panose="020B0604020202020204" pitchFamily="34" charset="0"/>
            </a:endParaRPr>
          </a:p>
          <a:p>
            <a:pPr marL="354013" lvl="1" indent="-176213" defTabSz="914354">
              <a:spcBef>
                <a:spcPts val="600"/>
              </a:spcBef>
              <a:buClr>
                <a:srgbClr val="0000D1"/>
              </a:buClr>
              <a:buFont typeface="Wingdings" panose="05000000000000000000" pitchFamily="2" charset="2"/>
              <a:buChar char="Ø"/>
              <a:defRPr/>
            </a:pPr>
            <a:r>
              <a:rPr lang="zh-CN" altLang="en-US" sz="1100" kern="100" dirty="0">
                <a:latin typeface="微软雅黑" panose="020B0503020204020204" pitchFamily="34" charset="-122"/>
                <a:ea typeface="微软雅黑" panose="020B0503020204020204" pitchFamily="34" charset="-122"/>
                <a:cs typeface="Arial" panose="020B0604020202020204" pitchFamily="34" charset="0"/>
              </a:rPr>
              <a:t>减少</a:t>
            </a:r>
            <a:r>
              <a:rPr lang="zh-CN" altLang="zh-CN" sz="1100" kern="100" dirty="0">
                <a:latin typeface="微软雅黑" panose="020B0503020204020204" pitchFamily="34" charset="-122"/>
                <a:ea typeface="微软雅黑" panose="020B0503020204020204" pitchFamily="34" charset="-122"/>
                <a:cs typeface="Arial" panose="020B0604020202020204" pitchFamily="34" charset="0"/>
              </a:rPr>
              <a:t>管理新冠传播的非药物干预措施的宏观经济影响</a:t>
            </a:r>
            <a:endParaRPr lang="en-US" altLang="zh-CN" sz="1100" kern="100" dirty="0">
              <a:latin typeface="微软雅黑" panose="020B0503020204020204" pitchFamily="34" charset="-122"/>
              <a:ea typeface="微软雅黑" panose="020B0503020204020204" pitchFamily="34" charset="-122"/>
              <a:cs typeface="Arial" panose="020B0604020202020204" pitchFamily="34" charset="0"/>
            </a:endParaRPr>
          </a:p>
          <a:p>
            <a:pPr marL="354013" lvl="1" indent="-176213" defTabSz="914354">
              <a:spcBef>
                <a:spcPts val="600"/>
              </a:spcBef>
              <a:buClr>
                <a:srgbClr val="0000D1"/>
              </a:buClr>
              <a:buFont typeface="Wingdings" panose="05000000000000000000" pitchFamily="2" charset="2"/>
              <a:buChar char="Ø"/>
              <a:defRPr/>
            </a:pPr>
            <a:r>
              <a:rPr lang="zh-CN" altLang="en-US" sz="1100" kern="100" dirty="0">
                <a:latin typeface="微软雅黑" panose="020B0503020204020204" pitchFamily="34" charset="-122"/>
                <a:ea typeface="微软雅黑" panose="020B0503020204020204" pitchFamily="34" charset="-122"/>
                <a:cs typeface="Arial" panose="020B0604020202020204" pitchFamily="34" charset="0"/>
                <a:sym typeface="Wingdings" panose="05000000000000000000" pitchFamily="2" charset="2"/>
              </a:rPr>
              <a:t>减少</a:t>
            </a:r>
            <a:r>
              <a:rPr lang="zh-CN" altLang="zh-CN" sz="1100" kern="100" dirty="0">
                <a:latin typeface="微软雅黑" panose="020B0503020204020204" pitchFamily="34" charset="-122"/>
                <a:ea typeface="微软雅黑" panose="020B0503020204020204" pitchFamily="34" charset="-122"/>
                <a:cs typeface="Arial" panose="020B0604020202020204" pitchFamily="34" charset="0"/>
              </a:rPr>
              <a:t>对普通人群生活质量</a:t>
            </a:r>
            <a:r>
              <a:rPr lang="zh-CN" altLang="en-US" sz="1100" kern="100" dirty="0">
                <a:latin typeface="微软雅黑" panose="020B0503020204020204" pitchFamily="34" charset="-122"/>
                <a:ea typeface="微软雅黑" panose="020B0503020204020204" pitchFamily="34" charset="-122"/>
                <a:cs typeface="Arial" panose="020B0604020202020204" pitchFamily="34" charset="0"/>
              </a:rPr>
              <a:t>的影响</a:t>
            </a:r>
            <a:r>
              <a:rPr lang="zh-CN" altLang="zh-CN" sz="1100" kern="100" dirty="0">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1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992" marR="0" lvl="0" indent="-179992" algn="l" defTabSz="914354" rtl="0" eaLnBrk="1" fontAlgn="auto" latinLnBrk="0" hangingPunct="1">
              <a:lnSpc>
                <a:spcPct val="120000"/>
              </a:lnSpc>
              <a:spcBef>
                <a:spcPts val="1800"/>
              </a:spcBef>
              <a:spcAft>
                <a:spcPts val="400"/>
              </a:spcAft>
              <a:buClr>
                <a:srgbClr val="0000D1"/>
              </a:buClr>
              <a:buSzTx/>
              <a:buFont typeface="Wingdings" pitchFamily="2" charset="2"/>
              <a:buChar char="§"/>
              <a:tabLst/>
              <a:defRPr/>
            </a:pPr>
            <a:r>
              <a:rPr kumimoji="0" lang="zh-CN" altLang="en-US"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患者公平性：</a:t>
            </a: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辉瑞致力于为所有人提供</a:t>
            </a:r>
            <a:r>
              <a:rPr lang="zh-CN" altLang="zh-CN"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公平的药物可及性</a:t>
            </a:r>
            <a:r>
              <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，旨在尽快以可承受的价格提供安全有效的抗病毒治疗。</a:t>
            </a:r>
            <a:r>
              <a:rPr kumimoji="0" lang="zh-CN" altLang="en-US"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中国大陆的价格目前为全球最低价。</a:t>
            </a:r>
            <a:endParaRPr kumimoji="0" lang="zh-CN"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992" marR="0" lvl="0" indent="-179992" algn="l" defTabSz="914354" rtl="0" eaLnBrk="1" fontAlgn="auto" latinLnBrk="0" hangingPunct="1">
              <a:spcBef>
                <a:spcPts val="600"/>
              </a:spcBef>
              <a:spcAft>
                <a:spcPts val="300"/>
              </a:spcAft>
              <a:buClr>
                <a:srgbClr val="0000D1"/>
              </a:buClr>
              <a:buSzTx/>
              <a:buFont typeface="Wingdings" pitchFamily="2" charset="2"/>
              <a:buChar char="§"/>
              <a:tabLst/>
              <a:defRPr/>
            </a:pPr>
            <a:endParaRPr kumimoji="0" lang="en-US" altLang="zh-CN" sz="120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4" name="文本框 23">
            <a:extLst>
              <a:ext uri="{FF2B5EF4-FFF2-40B4-BE49-F238E27FC236}">
                <a16:creationId xmlns:a16="http://schemas.microsoft.com/office/drawing/2014/main" id="{A7A23D9B-814A-41E2-9B52-8E2FAE67DC85}"/>
              </a:ext>
            </a:extLst>
          </p:cNvPr>
          <p:cNvSpPr txBox="1"/>
          <p:nvPr/>
        </p:nvSpPr>
        <p:spPr bwMode="gray">
          <a:xfrm>
            <a:off x="3295908" y="2948569"/>
            <a:ext cx="2631110" cy="1660070"/>
          </a:xfrm>
          <a:prstGeom prst="rect">
            <a:avLst/>
          </a:prstGeom>
          <a:noFill/>
        </p:spPr>
        <p:txBody>
          <a:bodyPr wrap="square">
            <a:spAutoFit/>
          </a:bodyPr>
          <a:lstStyle/>
          <a:p>
            <a:pPr marL="179992" marR="0" lvl="0" indent="-179992" algn="l" defTabSz="914354" rtl="0" eaLnBrk="1" fontAlgn="auto" latinLnBrk="0" hangingPunct="1">
              <a:lnSpc>
                <a:spcPct val="120000"/>
              </a:lnSpc>
              <a:spcBef>
                <a:spcPts val="600"/>
              </a:spcBef>
              <a:spcAft>
                <a:spcPts val="300"/>
              </a:spcAft>
              <a:buClr>
                <a:srgbClr val="0000D1"/>
              </a:buClr>
              <a:buSzTx/>
              <a:buFont typeface="Wingdings" pitchFamily="2" charset="2"/>
              <a:buChar char="§"/>
              <a:tabLst/>
              <a:defRPr/>
            </a:pPr>
            <a:r>
              <a:rPr kumimoji="0" lang="en-US" altLang="zh-CN" sz="1200" b="1" i="0" u="none" strike="noStrike" kern="1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Paxlovid</a:t>
            </a:r>
            <a:r>
              <a:rPr lang="zh-CN" altLang="en-US" sz="1200" b="1"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主要用于对伴有进展为重症高风险患者中</a:t>
            </a:r>
            <a:r>
              <a:rPr kumimoji="0" lang="zh-CN" altLang="en-US" sz="1600" b="1" i="0" u="none" strike="noStrike" kern="100" cap="none" spc="0" normalizeH="0" baseline="0" noProof="0" dirty="0">
                <a:ln>
                  <a:noFill/>
                </a:ln>
                <a:solidFill>
                  <a:srgbClr val="DB1778"/>
                </a:solidFill>
                <a:effectLst/>
                <a:uLnTx/>
                <a:uFillTx/>
                <a:latin typeface="微软雅黑" panose="020B0503020204020204" pitchFamily="34" charset="-122"/>
                <a:ea typeface="微软雅黑" panose="020B0503020204020204" pitchFamily="34" charset="-122"/>
                <a:cs typeface="Arial" panose="020B0604020202020204" pitchFamily="34" charset="0"/>
              </a:rPr>
              <a:t>脆弱人群</a:t>
            </a:r>
            <a:r>
              <a:rPr kumimoji="0" lang="zh-CN" altLang="en-US"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的保护</a:t>
            </a:r>
            <a:r>
              <a:rPr kumimoji="0" lang="en-US" altLang="zh-CN" sz="1200" i="0" u="none" strike="noStrike" kern="1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1</a:t>
            </a:r>
            <a:r>
              <a:rPr kumimoji="0" lang="en-US" altLang="zh-CN"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200" b="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，以降低重症率和医疗资源使用</a:t>
            </a:r>
            <a:endParaRPr lang="en-US" altLang="zh-CN" sz="1200" kern="1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marL="179992" marR="0" lvl="0" indent="-179992" algn="l" defTabSz="914354" rtl="0" eaLnBrk="1" fontAlgn="auto" latinLnBrk="0" hangingPunct="1">
              <a:lnSpc>
                <a:spcPct val="120000"/>
              </a:lnSpc>
              <a:spcBef>
                <a:spcPts val="600"/>
              </a:spcBef>
              <a:spcAft>
                <a:spcPts val="300"/>
              </a:spcAft>
              <a:buClr>
                <a:srgbClr val="0000D1"/>
              </a:buClr>
              <a:buSzTx/>
              <a:buFont typeface="Wingdings" pitchFamily="2" charset="2"/>
              <a:buChar char="§"/>
              <a:tabLst/>
              <a:defRPr/>
            </a:pPr>
            <a:r>
              <a:rPr kumimoji="0" lang="zh-CN" altLang="en-US" sz="120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国内外实际数据也证明</a:t>
            </a:r>
            <a:r>
              <a:rPr kumimoji="0" lang="en-US" altLang="zh-CN" sz="1200" i="0" u="none" strike="noStrike" kern="1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Paxlovid</a:t>
            </a:r>
            <a:r>
              <a:rPr lang="zh-CN" altLang="en-US"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实际用量很低</a:t>
            </a:r>
            <a:r>
              <a:rPr kumimoji="0" lang="en-US" altLang="zh-CN" sz="1200" i="0" u="none" strike="noStrike" kern="1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2,3</a:t>
            </a:r>
            <a:r>
              <a:rPr kumimoji="0" lang="zh-CN" altLang="en-US" sz="1200"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200" b="1" i="0" u="none" strike="noStrike" kern="1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6" name="文本框 25">
            <a:extLst>
              <a:ext uri="{FF2B5EF4-FFF2-40B4-BE49-F238E27FC236}">
                <a16:creationId xmlns:a16="http://schemas.microsoft.com/office/drawing/2014/main" id="{C169D2D2-3559-4530-A3FD-8BBB7431D32E}"/>
              </a:ext>
            </a:extLst>
          </p:cNvPr>
          <p:cNvSpPr txBox="1"/>
          <p:nvPr/>
        </p:nvSpPr>
        <p:spPr bwMode="gray">
          <a:xfrm>
            <a:off x="6241136" y="2948569"/>
            <a:ext cx="2565798" cy="2576090"/>
          </a:xfrm>
          <a:prstGeom prst="rect">
            <a:avLst/>
          </a:prstGeom>
          <a:noFill/>
        </p:spPr>
        <p:txBody>
          <a:bodyPr wrap="square">
            <a:spAutoFit/>
          </a:bodyPr>
          <a:lstStyle/>
          <a:p>
            <a:pPr marL="179992" indent="-179992" defTabSz="914354">
              <a:lnSpc>
                <a:spcPct val="120000"/>
              </a:lnSpc>
              <a:spcBef>
                <a:spcPts val="600"/>
              </a:spcBef>
              <a:spcAft>
                <a:spcPts val="300"/>
              </a:spcAft>
              <a:buClr>
                <a:srgbClr val="0000D1"/>
              </a:buClr>
              <a:buFont typeface="Wingdings" pitchFamily="2" charset="2"/>
              <a:buChar char="§"/>
              <a:defRPr/>
            </a:pP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医保目录内</a:t>
            </a:r>
            <a:r>
              <a:rPr lang="zh-CN" altLang="en-US"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尚无</a:t>
            </a: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新冠治疗</a:t>
            </a:r>
            <a:r>
              <a:rPr lang="zh-CN" altLang="en-US"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旨在改善预后</a:t>
            </a: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的有效药物。</a:t>
            </a:r>
            <a:endParaRPr kumimoji="0" lang="en-US"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992" indent="-179992" defTabSz="914354">
              <a:lnSpc>
                <a:spcPct val="120000"/>
              </a:lnSpc>
              <a:spcBef>
                <a:spcPts val="600"/>
              </a:spcBef>
              <a:spcAft>
                <a:spcPts val="300"/>
              </a:spcAft>
              <a:buClr>
                <a:srgbClr val="0000D1"/>
              </a:buClr>
              <a:buFont typeface="Wingdings" pitchFamily="2" charset="2"/>
              <a:buChar char="§"/>
              <a:defRPr/>
            </a:pPr>
            <a:r>
              <a:rPr kumimoji="0" lang="en-US" altLang="zh-CN" sz="1200" b="0" i="0" u="none" strike="noStrike" kern="100" cap="none" spc="0" normalizeH="0" baseline="0" noProof="0" dirty="0" err="1">
                <a:ln>
                  <a:noFill/>
                </a:ln>
                <a:effectLst/>
                <a:uLnTx/>
                <a:uFillTx/>
                <a:latin typeface="微软雅黑" panose="020B0503020204020204" pitchFamily="34" charset="-122"/>
                <a:ea typeface="微软雅黑" panose="020B0503020204020204" pitchFamily="34" charset="-122"/>
                <a:cs typeface="Arial" panose="020B0604020202020204" pitchFamily="34" charset="0"/>
              </a:rPr>
              <a:t>Paxlovid</a:t>
            </a: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作为</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国内</a:t>
            </a:r>
            <a:r>
              <a:rPr kumimoji="0" lang="zh-CN" altLang="en-US" sz="1200" b="1"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唯一获批的专门针对新冠病毒的口服小分子药物</a:t>
            </a: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具有</a:t>
            </a:r>
            <a:r>
              <a:rPr lang="zh-CN" altLang="en-US"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明确降低重症率和死亡率</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证据，</a:t>
            </a:r>
            <a:r>
              <a:rPr kumimoji="0" lang="zh-CN"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有助于大幅避免医疗资源的消耗</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a:t>
            </a:r>
            <a:r>
              <a:rPr kumimoji="0" lang="zh-CN"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弥补医保</a:t>
            </a:r>
            <a:r>
              <a:rPr lang="zh-CN" altLang="en-US" sz="1200" kern="100" dirty="0">
                <a:latin typeface="微软雅黑" panose="020B0503020204020204" pitchFamily="34" charset="-122"/>
                <a:ea typeface="微软雅黑" panose="020B0503020204020204" pitchFamily="34" charset="-122"/>
                <a:cs typeface="Arial" panose="020B0604020202020204" pitchFamily="34" charset="0"/>
              </a:rPr>
              <a:t>短板</a:t>
            </a:r>
            <a:r>
              <a:rPr kumimoji="0" lang="zh-CN"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992" marR="0" lvl="0" indent="-179992" algn="l" defTabSz="914354" rtl="0" eaLnBrk="1" fontAlgn="auto" latinLnBrk="0" hangingPunct="1">
              <a:spcBef>
                <a:spcPts val="600"/>
              </a:spcBef>
              <a:spcAft>
                <a:spcPts val="300"/>
              </a:spcAft>
              <a:buClr>
                <a:srgbClr val="0000D1"/>
              </a:buClr>
              <a:buSzTx/>
              <a:buFont typeface="Wingdings" pitchFamily="2" charset="2"/>
              <a:buChar char="§"/>
              <a:tabLst/>
              <a:defRPr/>
            </a:pPr>
            <a:endParaRPr kumimoji="0" lang="en-US" altLang="zh-CN" sz="120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27" name="文本框 26">
            <a:extLst>
              <a:ext uri="{FF2B5EF4-FFF2-40B4-BE49-F238E27FC236}">
                <a16:creationId xmlns:a16="http://schemas.microsoft.com/office/drawing/2014/main" id="{86FAE5CB-081B-402E-AEE1-DFC84C2E8CE7}"/>
              </a:ext>
            </a:extLst>
          </p:cNvPr>
          <p:cNvSpPr txBox="1"/>
          <p:nvPr/>
        </p:nvSpPr>
        <p:spPr bwMode="gray">
          <a:xfrm>
            <a:off x="9175034" y="2942441"/>
            <a:ext cx="2463160" cy="1731243"/>
          </a:xfrm>
          <a:prstGeom prst="rect">
            <a:avLst/>
          </a:prstGeom>
          <a:noFill/>
        </p:spPr>
        <p:txBody>
          <a:bodyPr wrap="square">
            <a:spAutoFit/>
          </a:bodyPr>
          <a:lstStyle/>
          <a:p>
            <a:pPr marL="179992" indent="-179992" defTabSz="914354">
              <a:spcBef>
                <a:spcPts val="600"/>
              </a:spcBef>
              <a:spcAft>
                <a:spcPts val="300"/>
              </a:spcAft>
              <a:buClr>
                <a:srgbClr val="0000D1"/>
              </a:buClr>
              <a:buFont typeface="Wingdings" pitchFamily="2" charset="2"/>
              <a:buChar char="§"/>
              <a:defRPr/>
            </a:pPr>
            <a:r>
              <a:rPr kumimoji="0" lang="zh-CN"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新冠</a:t>
            </a:r>
            <a:r>
              <a:rPr lang="zh-CN" altLang="zh-CN"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诊断明确</a:t>
            </a:r>
            <a:r>
              <a:rPr kumimoji="0" lang="zh-CN"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200" b="0" i="0" u="none" strike="noStrike" kern="100" cap="none" spc="0" normalizeH="0" baseline="0" noProof="0" dirty="0" err="1">
                <a:ln>
                  <a:noFill/>
                </a:ln>
                <a:effectLst/>
                <a:uLnTx/>
                <a:uFillTx/>
                <a:latin typeface="微软雅黑" panose="020B0503020204020204" pitchFamily="34" charset="-122"/>
                <a:ea typeface="微软雅黑" panose="020B0503020204020204" pitchFamily="34" charset="-122"/>
                <a:cs typeface="Arial" panose="020B0604020202020204" pitchFamily="34" charset="0"/>
              </a:rPr>
              <a:t>Paxlovid</a:t>
            </a:r>
            <a:r>
              <a:rPr kumimoji="0" lang="zh-CN"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适用人群清晰，便于医保管理。</a:t>
            </a:r>
            <a:endParaRPr kumimoji="0" lang="en-US"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992" indent="-179992" defTabSz="914354">
              <a:spcBef>
                <a:spcPts val="600"/>
              </a:spcBef>
              <a:spcAft>
                <a:spcPts val="300"/>
              </a:spcAft>
              <a:buClr>
                <a:srgbClr val="0000D1"/>
              </a:buClr>
              <a:buFont typeface="Wingdings" pitchFamily="2" charset="2"/>
              <a:buChar char="§"/>
              <a:defRPr/>
            </a:pP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口服剂型患者服药</a:t>
            </a:r>
            <a:r>
              <a:rPr lang="zh-CN" altLang="en-US"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依从性高</a:t>
            </a:r>
            <a:r>
              <a:rPr kumimoji="0" lang="zh-CN" altLang="en-US" sz="16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endParaRPr lang="en-US" altLang="zh-CN"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endParaRPr>
          </a:p>
          <a:p>
            <a:pPr marL="179992" indent="-179992" defTabSz="914354">
              <a:spcBef>
                <a:spcPts val="600"/>
              </a:spcBef>
              <a:spcAft>
                <a:spcPts val="300"/>
              </a:spcAft>
              <a:buClr>
                <a:srgbClr val="0000D1"/>
              </a:buClr>
              <a:buFont typeface="Wingdings" pitchFamily="2" charset="2"/>
              <a:buChar char="§"/>
              <a:defRPr/>
            </a:pPr>
            <a:r>
              <a:rPr kumimoji="0" lang="en-US" altLang="zh-CN" sz="1200" b="0" i="0" u="none" strike="noStrike" kern="100" cap="none" spc="0" normalizeH="0" baseline="0" noProof="0" dirty="0" err="1">
                <a:ln>
                  <a:noFill/>
                </a:ln>
                <a:effectLst/>
                <a:uLnTx/>
                <a:uFillTx/>
                <a:latin typeface="微软雅黑" panose="020B0503020204020204" pitchFamily="34" charset="-122"/>
                <a:ea typeface="微软雅黑" panose="020B0503020204020204" pitchFamily="34" charset="-122"/>
                <a:cs typeface="Arial" panose="020B0604020202020204" pitchFamily="34" charset="0"/>
              </a:rPr>
              <a:t>Paxlovid</a:t>
            </a: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用于对脆弱人群的保护，</a:t>
            </a:r>
            <a:r>
              <a:rPr lang="zh-CN" altLang="en-US" sz="1600" b="1" kern="100" dirty="0">
                <a:solidFill>
                  <a:srgbClr val="DB1778"/>
                </a:solidFill>
                <a:latin typeface="微软雅黑" panose="020B0503020204020204" pitchFamily="34" charset="-122"/>
                <a:ea typeface="微软雅黑" panose="020B0503020204020204" pitchFamily="34" charset="-122"/>
                <a:cs typeface="Arial" panose="020B0604020202020204" pitchFamily="34" charset="0"/>
              </a:rPr>
              <a:t>用量非常有限</a:t>
            </a:r>
            <a:r>
              <a:rPr kumimoji="0" lang="zh-CN" altLang="en-US"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rPr>
              <a:t>。</a:t>
            </a:r>
            <a:endParaRPr kumimoji="0" lang="en-US" altLang="zh-CN" sz="1200" b="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179992" marR="0" lvl="0" indent="-179992" algn="l" defTabSz="914354" rtl="0" eaLnBrk="1" fontAlgn="auto" latinLnBrk="0" hangingPunct="1">
              <a:spcBef>
                <a:spcPts val="600"/>
              </a:spcBef>
              <a:spcAft>
                <a:spcPts val="300"/>
              </a:spcAft>
              <a:buClr>
                <a:srgbClr val="0000D1"/>
              </a:buClr>
              <a:buSzTx/>
              <a:buFont typeface="Wingdings" pitchFamily="2" charset="2"/>
              <a:buChar char="§"/>
              <a:tabLst/>
              <a:defRPr/>
            </a:pPr>
            <a:endParaRPr kumimoji="0" lang="en-US" altLang="zh-CN" sz="1200" i="0" u="none" strike="noStrike" kern="10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3171771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 name="THINKCELLPRESENTATIONDONOTDELETE" val="&lt;?xml version=&quot;1.0&quot; encoding=&quot;UTF-16&quot; standalone=&quot;yes&quot;?&gt;&lt;root reqver=&quot;27037&quot;&gt;&lt;version val=&quot;3284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5&quot;&gt;&lt;elem m_fUsage=&quot;2.70999999999999996447E+00&quot;&gt;&lt;m_msothmcolidx val=&quot;0&quot;/&gt;&lt;m_rgb r=&quot;F5&quot; g=&quot;90&quot; b=&quot;0E&quot;/&gt;&lt;/elem&gt;&lt;elem m_fUsage=&quot;1.79778689999999996552E+00&quot;&gt;&lt;m_msothmcolidx val=&quot;0&quot;/&gt;&lt;m_rgb r=&quot;E4&quot; g=&quot;8F&quot; b=&quot;A7&quot;/&gt;&lt;/elem&gt;&lt;elem m_fUsage=&quot;1.57496148900000010329E+00&quot;&gt;&lt;m_msothmcolidx val=&quot;0&quot;/&gt;&lt;m_rgb r=&quot;FC&quot; g=&quot;E3&quot; b=&quot;05&quot;/&gt;&lt;/elem&gt;&lt;elem m_fUsage=&quot;4.30467210000000155556E-01&quot;&gt;&lt;m_msothmcolidx val=&quot;0&quot;/&gt;&lt;m_rgb r=&quot;F7&quot; g=&quot;DD&quot; b=&quot;E4&quot;/&gt;&lt;/elem&gt;&lt;elem m_fUsage=&quot;3.48678440100000153201E-01&quot;&gt;&lt;m_msothmcolidx val=&quot;0&quot;/&gt;&lt;m_rgb r=&quot;FE&quot; g=&quot;F9&quot; b=&quot;DE&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MH" val="20220318150253"/>
  <p:tag name="MH_LIBRARY" val="GRAPHIC"/>
  <p:tag name="MH_TYPE" val="SubTitle"/>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220318150253"/>
  <p:tag name="MH_LIBRARY" val="GRAPHIC"/>
  <p:tag name="MH_TYPE" val="SubTitle"/>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220318150253"/>
  <p:tag name="MH_LIBRARY" val="GRAPHIC"/>
  <p:tag name="MH_TYPE" val="SubTitle"/>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3"/>
</p:tagLst>
</file>

<file path=ppt/tags/tag79.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SubTitle"/>
  <p:tag name="MH_ORDER" val="2"/>
</p:tagLst>
</file>

<file path=ppt/tags/tag81.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3"/>
</p:tagLst>
</file>

<file path=ppt/tags/tag82.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4"/>
</p:tagLst>
</file>

<file path=ppt/tags/tag83.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SubTitle"/>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4"/>
</p:tagLst>
</file>

<file path=ppt/tags/tag86.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SubTitle"/>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SubTitle"/>
  <p:tag name="MH_ORDER" val="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220318153003"/>
  <p:tag name="MH_LIBRARY" val="GRAPHIC"/>
  <p:tag name="MH_TYPE" val="SubTitle"/>
  <p:tag name="MH_ORDER" val="2"/>
</p:tagLst>
</file>

<file path=ppt/theme/theme1.xml><?xml version="1.0" encoding="utf-8"?>
<a:theme xmlns:a="http://schemas.openxmlformats.org/drawingml/2006/main" name="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Ravi Powerpoint Template">
  <a:themeElements>
    <a:clrScheme name="ShapeShift's Sea Shore Black">
      <a:dk1>
        <a:srgbClr val="FFFFFF"/>
      </a:dk1>
      <a:lt1>
        <a:srgbClr val="282725"/>
      </a:lt1>
      <a:dk2>
        <a:srgbClr val="FFFFFF"/>
      </a:dk2>
      <a:lt2>
        <a:srgbClr val="282725"/>
      </a:lt2>
      <a:accent1>
        <a:srgbClr val="6AAB99"/>
      </a:accent1>
      <a:accent2>
        <a:srgbClr val="7CBEBA"/>
      </a:accent2>
      <a:accent3>
        <a:srgbClr val="98D0CC"/>
      </a:accent3>
      <a:accent4>
        <a:srgbClr val="7BAFBA"/>
      </a:accent4>
      <a:accent5>
        <a:srgbClr val="5A89A5"/>
      </a:accent5>
      <a:accent6>
        <a:srgbClr val="4D7A8F"/>
      </a:accent6>
      <a:hlink>
        <a:srgbClr val="5B9BD5"/>
      </a:hlink>
      <a:folHlink>
        <a:srgbClr val="70AD47"/>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3.xml><?xml version="1.0" encoding="utf-8"?>
<a:theme xmlns:a="http://schemas.openxmlformats.org/drawingml/2006/main" name="1_Ravi Powerpoint Template">
  <a:themeElements>
    <a:clrScheme name="ShapeShift's Sea Shore Black">
      <a:dk1>
        <a:srgbClr val="FFFFFF"/>
      </a:dk1>
      <a:lt1>
        <a:srgbClr val="282725"/>
      </a:lt1>
      <a:dk2>
        <a:srgbClr val="FFFFFF"/>
      </a:dk2>
      <a:lt2>
        <a:srgbClr val="282725"/>
      </a:lt2>
      <a:accent1>
        <a:srgbClr val="6AAB99"/>
      </a:accent1>
      <a:accent2>
        <a:srgbClr val="7CBEBA"/>
      </a:accent2>
      <a:accent3>
        <a:srgbClr val="98D0CC"/>
      </a:accent3>
      <a:accent4>
        <a:srgbClr val="7BAFBA"/>
      </a:accent4>
      <a:accent5>
        <a:srgbClr val="5A89A5"/>
      </a:accent5>
      <a:accent6>
        <a:srgbClr val="4D7A8F"/>
      </a:accent6>
      <a:hlink>
        <a:srgbClr val="5B9BD5"/>
      </a:hlink>
      <a:folHlink>
        <a:srgbClr val="70AD47"/>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PFE New Brand 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A67AF78F8D14093D0CC56D229350A" ma:contentTypeVersion="14" ma:contentTypeDescription="Create a new document." ma:contentTypeScope="" ma:versionID="67f62fbbe7966823d9aab8c58a587b6b">
  <xsd:schema xmlns:xsd="http://www.w3.org/2001/XMLSchema" xmlns:xs="http://www.w3.org/2001/XMLSchema" xmlns:p="http://schemas.microsoft.com/office/2006/metadata/properties" xmlns:ns3="d6ff4128-2d0c-4a8c-b140-0381ebe2c6b0" xmlns:ns4="88936a91-18fc-49db-97e1-8c4a0e1f3be7" targetNamespace="http://schemas.microsoft.com/office/2006/metadata/properties" ma:root="true" ma:fieldsID="2cb4151475a94b71e06ccebd7f580e7b" ns3:_="" ns4:_="">
    <xsd:import namespace="d6ff4128-2d0c-4a8c-b140-0381ebe2c6b0"/>
    <xsd:import namespace="88936a91-18fc-49db-97e1-8c4a0e1f3b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f4128-2d0c-4a8c-b140-0381ebe2c6b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936a91-18fc-49db-97e1-8c4a0e1f3b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8BA070-3166-456C-B631-E6FE33B582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ff4128-2d0c-4a8c-b140-0381ebe2c6b0"/>
    <ds:schemaRef ds:uri="88936a91-18fc-49db-97e1-8c4a0e1f3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CDD6D-AB32-42C3-826E-A82231BEC05C}">
  <ds:schemaRefs>
    <ds:schemaRef ds:uri="http://schemas.microsoft.com/office/2006/documentManagement/types"/>
    <ds:schemaRef ds:uri="http://purl.org/dc/terms/"/>
    <ds:schemaRef ds:uri="http://www.w3.org/XML/1998/namespace"/>
    <ds:schemaRef ds:uri="http://purl.org/dc/elements/1.1/"/>
    <ds:schemaRef ds:uri="d6ff4128-2d0c-4a8c-b140-0381ebe2c6b0"/>
    <ds:schemaRef ds:uri="http://schemas.microsoft.com/office/infopath/2007/PartnerControls"/>
    <ds:schemaRef ds:uri="88936a91-18fc-49db-97e1-8c4a0e1f3be7"/>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D7F35FB-A17E-46DC-BD7B-B8ACC8155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P113901_Pfizwer PowerPoint Template_Logo_Confidential_16x9_011421_1230am</Template>
  <TotalTime>40480</TotalTime>
  <Words>3844</Words>
  <Application>Microsoft Office PowerPoint</Application>
  <PresentationFormat>自定义</PresentationFormat>
  <Paragraphs>245</Paragraphs>
  <Slides>9</Slides>
  <Notes>7</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1</vt:i4>
      </vt:variant>
      <vt:variant>
        <vt:lpstr>幻灯片标题</vt:lpstr>
      </vt:variant>
      <vt:variant>
        <vt:i4>9</vt:i4>
      </vt:variant>
    </vt:vector>
  </HeadingPairs>
  <TitlesOfParts>
    <vt:vector size="21" baseType="lpstr">
      <vt:lpstr>Helvetica Neue</vt:lpstr>
      <vt:lpstr>Montserrat-Bold</vt:lpstr>
      <vt:lpstr>微软雅黑</vt:lpstr>
      <vt:lpstr>Arial</vt:lpstr>
      <vt:lpstr>Arial Narrow</vt:lpstr>
      <vt:lpstr>Calibri</vt:lpstr>
      <vt:lpstr>Open Sans</vt:lpstr>
      <vt:lpstr>Wingdings</vt:lpstr>
      <vt:lpstr>Office Theme</vt:lpstr>
      <vt:lpstr>Ravi Powerpoint Template</vt:lpstr>
      <vt:lpstr>1_Ravi Powerpoint Template</vt:lpstr>
      <vt:lpstr>think-cell 幻灯片</vt:lpstr>
      <vt:lpstr>奈玛特韦片/利托那韦片组合包装(Paxlovid™) 2022国家医保药品目录调整 申报资料</vt:lpstr>
      <vt:lpstr>目录</vt:lpstr>
      <vt:lpstr>1.奈玛特韦片/利托那韦片(Paxlovid) 基本信息(1/2)</vt:lpstr>
      <vt:lpstr>1.奈玛特韦片/利托那韦片(Paxlovid) 基本信息(2/2)</vt:lpstr>
      <vt:lpstr>2.奈玛特韦片/利托那韦片(Paxlovid) 有效性(1/2)</vt:lpstr>
      <vt:lpstr>2.奈玛特韦片/利托那韦片(Paxlovid) 有效性(2/2)</vt:lpstr>
      <vt:lpstr>3.奈玛特韦片/利托那韦片(Paxlovid) 安全性</vt:lpstr>
      <vt:lpstr>4.奈玛特韦片/利托那韦片(Paxlovid) 创新性</vt:lpstr>
      <vt:lpstr>5.奈玛特韦片/利托那韦片(Paxlovid) 公平性</vt:lpstr>
    </vt:vector>
  </TitlesOfParts>
  <Company>OCS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P113901_Pfizer PowerPoint Template_Wordmark_Confidential_16x9</dc:title>
  <dc:subject>v365</dc:subject>
  <dc:creator>OCS</dc:creator>
  <dc:description>P113901_Pfizer PowerPoint Template _Wordmark_Confidential_16x9</dc:description>
  <cp:lastModifiedBy>Chen, Emily</cp:lastModifiedBy>
  <cp:revision>284</cp:revision>
  <cp:lastPrinted>2017-11-29T15:35:51Z</cp:lastPrinted>
  <dcterms:created xsi:type="dcterms:W3CDTF">2021-01-14T05:34:07Z</dcterms:created>
  <dcterms:modified xsi:type="dcterms:W3CDTF">2022-07-13T13:28:57Z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BD1316AA-ADAB-409D-BAE3-6BC0F6AF696D</vt:lpwstr>
  </property>
  <property fmtid="{D5CDD505-2E9C-101B-9397-08002B2CF9AE}" pid="3" name="ArticulatePath">
    <vt:lpwstr>Template-Template_v2007-10_2Dcharts_FLAT BOX_111213_445pm</vt:lpwstr>
  </property>
  <property fmtid="{D5CDD505-2E9C-101B-9397-08002B2CF9AE}" pid="4" name="ContentTypeId">
    <vt:lpwstr>0x010100773A67AF78F8D14093D0CC56D229350A</vt:lpwstr>
  </property>
</Properties>
</file>