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147471787" r:id="rId6"/>
    <p:sldId id="2147471775" r:id="rId7"/>
    <p:sldId id="2147471788" r:id="rId8"/>
    <p:sldId id="2147471789" r:id="rId9"/>
    <p:sldId id="2147471795" r:id="rId10"/>
    <p:sldId id="2147471796" r:id="rId11"/>
    <p:sldId id="2147471792" r:id="rId12"/>
    <p:sldId id="2147471793" r:id="rId13"/>
    <p:sldId id="2147471781" r:id="rId14"/>
  </p:sldIdLst>
  <p:sldSz cx="12188825" cy="6858000"/>
  <p:notesSz cx="6858000" cy="931386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  <a:srgbClr val="F9E7EC"/>
    <a:srgbClr val="CCEAFF"/>
    <a:srgbClr val="00004E"/>
    <a:srgbClr val="000484"/>
    <a:srgbClr val="003FE2"/>
    <a:srgbClr val="66BFFF"/>
    <a:srgbClr val="E6F4FF"/>
    <a:srgbClr val="A4D6A8"/>
    <a:srgbClr val="F4D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10C77-4499-42B9-9FB4-12D3600BB828}" v="46" dt="2022-07-13T15:36:36.9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2" autoAdjust="0"/>
    <p:restoredTop sz="97736" autoAdjust="0"/>
  </p:normalViewPr>
  <p:slideViewPr>
    <p:cSldViewPr snapToGrid="0" snapToObjects="1">
      <p:cViewPr varScale="1">
        <p:scale>
          <a:sx n="73" d="100"/>
          <a:sy n="73" d="100"/>
        </p:scale>
        <p:origin x="752" y="52"/>
      </p:cViewPr>
      <p:guideLst>
        <p:guide pos="3840"/>
        <p:guide pos="279"/>
        <p:guide pos="7406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12" y="56"/>
      </p:cViewPr>
      <p:guideLst>
        <p:guide orient="horz" pos="2880"/>
        <p:guide pos="2160"/>
        <p:guide orient="horz"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, Wenlu" userId="53fe643b-d433-46a7-aebc-e8f4cd540df3" providerId="ADAL" clId="{A7010C77-4499-42B9-9FB4-12D3600BB828}"/>
    <pc:docChg chg="undo custSel delSld modSld">
      <pc:chgData name="Sun, Wenlu" userId="53fe643b-d433-46a7-aebc-e8f4cd540df3" providerId="ADAL" clId="{A7010C77-4499-42B9-9FB4-12D3600BB828}" dt="2022-07-13T15:36:35.748" v="19" actId="47"/>
      <pc:docMkLst>
        <pc:docMk/>
      </pc:docMkLst>
      <pc:sldChg chg="modSp mod">
        <pc:chgData name="Sun, Wenlu" userId="53fe643b-d433-46a7-aebc-e8f4cd540df3" providerId="ADAL" clId="{A7010C77-4499-42B9-9FB4-12D3600BB828}" dt="2022-07-13T15:36:11.275" v="5" actId="20577"/>
        <pc:sldMkLst>
          <pc:docMk/>
          <pc:sldMk cId="3186800517" sldId="256"/>
        </pc:sldMkLst>
        <pc:spChg chg="mod">
          <ac:chgData name="Sun, Wenlu" userId="53fe643b-d433-46a7-aebc-e8f4cd540df3" providerId="ADAL" clId="{A7010C77-4499-42B9-9FB4-12D3600BB828}" dt="2022-07-13T15:36:11.275" v="5" actId="20577"/>
          <ac:spMkLst>
            <pc:docMk/>
            <pc:sldMk cId="3186800517" sldId="256"/>
            <ac:spMk id="2" creationId="{0F31095D-D918-4167-9FCA-E2F8045D2648}"/>
          </ac:spMkLst>
        </pc:spChg>
      </pc:sldChg>
      <pc:sldChg chg="modSp mod">
        <pc:chgData name="Sun, Wenlu" userId="53fe643b-d433-46a7-aebc-e8f4cd540df3" providerId="ADAL" clId="{A7010C77-4499-42B9-9FB4-12D3600BB828}" dt="2022-07-13T15:36:27.815" v="18" actId="207"/>
        <pc:sldMkLst>
          <pc:docMk/>
          <pc:sldMk cId="729792659" sldId="2147471787"/>
        </pc:sldMkLst>
        <pc:graphicFrameChg chg="modGraphic">
          <ac:chgData name="Sun, Wenlu" userId="53fe643b-d433-46a7-aebc-e8f4cd540df3" providerId="ADAL" clId="{A7010C77-4499-42B9-9FB4-12D3600BB828}" dt="2022-07-13T15:36:27.815" v="18" actId="207"/>
          <ac:graphicFrameMkLst>
            <pc:docMk/>
            <pc:sldMk cId="729792659" sldId="2147471787"/>
            <ac:graphicFrameMk id="7" creationId="{8046D959-21EC-4BED-AB83-E72D8EF882E9}"/>
          </ac:graphicFrameMkLst>
        </pc:graphicFrameChg>
      </pc:sldChg>
      <pc:sldChg chg="del">
        <pc:chgData name="Sun, Wenlu" userId="53fe643b-d433-46a7-aebc-e8f4cd540df3" providerId="ADAL" clId="{A7010C77-4499-42B9-9FB4-12D3600BB828}" dt="2022-07-13T15:36:35.748" v="19" actId="47"/>
        <pc:sldMkLst>
          <pc:docMk/>
          <pc:sldMk cId="852483192" sldId="2147471797"/>
        </pc:sldMkLst>
      </pc:sldChg>
    </pc:docChg>
  </pc:docChgLst>
  <pc:docChgLst>
    <pc:chgData name="Ran, Mi" userId="cd772b89-c171-4610-ae6e-93a9b4487345" providerId="ADAL" clId="{15B8267A-E8F8-4F25-813E-1CBDDF31625B}"/>
    <pc:docChg chg="modSld">
      <pc:chgData name="Ran, Mi" userId="cd772b89-c171-4610-ae6e-93a9b4487345" providerId="ADAL" clId="{15B8267A-E8F8-4F25-813E-1CBDDF31625B}" dt="2022-07-13T15:53:18.058" v="0"/>
      <pc:docMkLst>
        <pc:docMk/>
      </pc:docMkLst>
      <pc:sldChg chg="modSp mod">
        <pc:chgData name="Ran, Mi" userId="cd772b89-c171-4610-ae6e-93a9b4487345" providerId="ADAL" clId="{15B8267A-E8F8-4F25-813E-1CBDDF31625B}" dt="2022-07-13T15:53:18.058" v="0"/>
        <pc:sldMkLst>
          <pc:docMk/>
          <pc:sldMk cId="1884014819" sldId="2147471788"/>
        </pc:sldMkLst>
        <pc:spChg chg="mod">
          <ac:chgData name="Ran, Mi" userId="cd772b89-c171-4610-ae6e-93a9b4487345" providerId="ADAL" clId="{15B8267A-E8F8-4F25-813E-1CBDDF31625B}" dt="2022-07-13T15:53:18.058" v="0"/>
          <ac:spMkLst>
            <pc:docMk/>
            <pc:sldMk cId="1884014819" sldId="2147471788"/>
            <ac:spMk id="16" creationId="{D9C93A21-DB06-41C8-A608-21EC1ED9B6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7/13/2022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6588" y="327025"/>
            <a:ext cx="55848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031307"/>
            <a:ext cx="6856413" cy="2809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85800" y="3677035"/>
            <a:ext cx="5486400" cy="52390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0A1D7-41F4-4ABD-BFCE-86B7BE9B3D4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>
          <a:xfrm>
            <a:off x="636588" y="327025"/>
            <a:ext cx="5584825" cy="3143250"/>
          </a:xfrm>
        </p:spPr>
      </p:sp>
      <p:sp>
        <p:nvSpPr>
          <p:cNvPr id="11" name="Notes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7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9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0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6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00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8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39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1DA6166-8AF5-4581-B6D7-C9E852115FA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B2F74C-ECD7-4D9F-9ED4-88F8EF91FF81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1552" y="6062472"/>
            <a:ext cx="138074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6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891605-79A0-4C64-9A8A-1142E400F43C}"/>
              </a:ext>
            </a:extLst>
          </p:cNvPr>
          <p:cNvSpPr/>
          <p:nvPr userDrawn="1"/>
        </p:nvSpPr>
        <p:spPr bwMode="gray">
          <a:xfrm>
            <a:off x="1600200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7C76C5-029E-4773-AD20-8F1BE58A567E}"/>
              </a:ext>
            </a:extLst>
          </p:cNvPr>
          <p:cNvSpPr/>
          <p:nvPr userDrawn="1"/>
        </p:nvSpPr>
        <p:spPr bwMode="gray">
          <a:xfrm>
            <a:off x="9348089" y="6466332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625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8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803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76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0799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00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7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51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2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106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335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20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7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0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20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262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66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749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973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4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3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369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419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89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8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3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48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390738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6" imgW="663" imgH="664" progId="TCLayout.ActiveDocument.1">
                  <p:embed/>
                </p:oleObj>
              </mc:Choice>
              <mc:Fallback>
                <p:oleObj name="think-cell 幻灯片" r:id="rId46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 16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B5A01F5F-4B82-4075-979A-40445BFE60E3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315810" y="6429257"/>
            <a:ext cx="606120" cy="390987"/>
          </a:xfrm>
          <a:prstGeom prst="rect">
            <a:avLst/>
          </a:prstGeom>
        </p:spPr>
      </p:pic>
    </p:spTree>
    <p:custDataLst>
      <p:tags r:id="rId44"/>
    </p:custDataLst>
    <p:extLst>
      <p:ext uri="{BB962C8B-B14F-4D97-AF65-F5344CB8AC3E}">
        <p14:creationId xmlns:p14="http://schemas.microsoft.com/office/powerpoint/2010/main" val="3684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49" r:id="rId14"/>
    <p:sldLayoutId id="2147483674" r:id="rId15"/>
    <p:sldLayoutId id="2147483675" r:id="rId16"/>
    <p:sldLayoutId id="2147483676" r:id="rId17"/>
    <p:sldLayoutId id="2147483661" r:id="rId18"/>
    <p:sldLayoutId id="2147483654" r:id="rId19"/>
    <p:sldLayoutId id="2147483663" r:id="rId20"/>
    <p:sldLayoutId id="2147483650" r:id="rId21"/>
    <p:sldLayoutId id="2147483666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67" r:id="rId28"/>
    <p:sldLayoutId id="2147483668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svg"/><Relationship Id="rId1" Type="http://schemas.openxmlformats.org/officeDocument/2006/relationships/tags" Target="../tags/tag5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1.emf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6F73DE03-9016-4813-B595-F0866BF79C6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35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" imgW="415" imgH="416" progId="TCLayout.ActiveDocument.1">
                  <p:embed/>
                </p:oleObj>
              </mc:Choice>
              <mc:Fallback>
                <p:oleObj name="think-cell 幻灯片" r:id="rId5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6F73DE03-9016-4813-B595-F0866BF79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74" y="1251585"/>
            <a:ext cx="7162817" cy="1901952"/>
          </a:xfrm>
        </p:spPr>
        <p:txBody>
          <a:bodyPr vert="horz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注射用奥加伊妥珠单抗（贝博萨</a:t>
            </a:r>
            <a:r>
              <a:rPr lang="en-US" altLang="zh-CN" b="0" i="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en-US" altLang="zh-CN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国家医保药品目录调整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申报资料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112199" y="3839517"/>
            <a:ext cx="4233672" cy="1054070"/>
          </a:xfrm>
        </p:spPr>
        <p:txBody>
          <a:bodyPr anchor="ctr"/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申报企业：辉瑞投资有限公司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F31095D-D918-4167-9FCA-E2F8045D2648}"/>
              </a:ext>
            </a:extLst>
          </p:cNvPr>
          <p:cNvSpPr/>
          <p:nvPr/>
        </p:nvSpPr>
        <p:spPr bwMode="gray">
          <a:xfrm>
            <a:off x="0" y="-1"/>
            <a:ext cx="2111829" cy="478971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PPT-2 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不含经济性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005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292840" cy="442308"/>
          </a:xfrm>
        </p:spPr>
        <p:txBody>
          <a:bodyPr vert="horz"/>
          <a:lstStyle/>
          <a:p>
            <a:r>
              <a:rPr lang="zh-CN" altLang="en-US" sz="2800" b="1" dirty="0">
                <a:latin typeface="等线" panose="02010600030101010101" pitchFamily="2" charset="-122"/>
                <a:ea typeface="等线" panose="02010600030101010101" pitchFamily="2" charset="-122"/>
              </a:rPr>
              <a:t>参考文献</a:t>
            </a:r>
            <a:endParaRPr lang="zh-CN" altLang="en-US" sz="2000" b="1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012F35E-582B-4B71-BDB4-C327F05E8EB6}"/>
              </a:ext>
            </a:extLst>
          </p:cNvPr>
          <p:cNvSpPr txBox="1"/>
          <p:nvPr/>
        </p:nvSpPr>
        <p:spPr bwMode="gray">
          <a:xfrm>
            <a:off x="321648" y="1042022"/>
            <a:ext cx="11638635" cy="5117435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注射用奥加伊妥珠单抗说明书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Adele KF et al. The American Society of Hematology 2007; 109: 944-950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Pfizer data on file (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源自于注册三期临床研究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)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David M, et al. Inotuzumab Ozogamicin in Relapsed or Refractory ALL: a real-world retrospective study in the UK, presented at the European Hema Association, June 2021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Talha B, et al., Real-world outcomes of adult B-cell ALL patients treated with Inotuzumab Ozogamicin, Clinical Lymphoma Myeloma &amp; Leukemia, August 2020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Kirk C. et al., Low incidence of hepatic VOD in patients with B-cell ALL treated with Inotuzumab Ozogamicin followed by allogeneic HSCT, American Society of Clin Onco 2021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N </a:t>
            </a:r>
            <a:r>
              <a:rPr lang="fr-FR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Engl</a:t>
            </a: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J Med 2016;375:740–753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2022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中国临床肿瘤学会（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CSCO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）恶性血液病诊疗指南</a:t>
            </a:r>
            <a:endParaRPr lang="fr-FR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fr-FR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2022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美国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NCCN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指南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中国成人急性淋巴细胞白血病诊断与治疗指南（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2021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年版）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Cancer 2019;125:2474–2487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Kantarjian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HM et al. Blinatumomab versus Chemo for Advanced Acute Lymphoblastic Leukemia, The New England Journal of Medicine, 2017;376:836-47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Marks D et al., Outcomes of Allogeneic stem cell transplantation after Inotuzumab treatment for R/R ALL, Biology of Blood and Marrow Transplantation, 25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Jabbour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et al., Impact of minimal residual disease status in patients with R/R ALL treated with Inotuzumab Ozogamicin in the phase III INO-VATE trial, Leukemia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中华医学会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《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造血干细胞移植后肝窦系阻塞综合征诊断与治疗中国专家共识（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2022</a:t>
            </a:r>
            <a:r>
              <a:rPr lang="zh-CN" altLang="en-US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年版）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》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Kazuteru</a:t>
            </a: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 O. et al., The Japanese Multicenter Open Randomized Trial of Ursodeoxycholic Acid Prophylaxis for Hepatic VOD after HSCT, Am J Hematology. 2000 May:64(1):32-8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Lee CC, et al. Ann </a:t>
            </a:r>
            <a:r>
              <a:rPr lang="en-GB" altLang="zh-CN" sz="10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Hematol</a:t>
            </a: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. 2019 Mar;98(3):745-752.  2. Cai X, et al. Ann </a:t>
            </a:r>
            <a:r>
              <a:rPr lang="en-GB" altLang="zh-CN" sz="10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Hematol</a:t>
            </a:r>
            <a:r>
              <a:rPr lang="en-GB" altLang="zh-CN" sz="10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. 2019 Jul;98(7):1733-1742.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da-DK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DeAngelo DJ, et al. Blood Cancer J. 2020 Aug 7;10(8):81.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US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Russell-Smith T. A et. Al., Systematic review and pooled analysis of survival outcomes in patients with R/R B-ALL who have undergone HSCT, European Review for Medical and Pharmacological Sciences, 2022; 26:975-995</a:t>
            </a:r>
          </a:p>
          <a:p>
            <a:pPr marL="342797" indent="-342797" defTabSz="914126">
              <a:buFont typeface="+mj-lt"/>
              <a:buAutoNum type="arabicPeriod"/>
            </a:pPr>
            <a:r>
              <a:rPr lang="en-GB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Cai X, et al. Ann </a:t>
            </a:r>
            <a:r>
              <a:rPr lang="en-GB" altLang="zh-CN" sz="1000" dirty="0" err="1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Hematol</a:t>
            </a:r>
            <a:r>
              <a:rPr lang="en-GB" altLang="zh-CN" sz="1000" dirty="0">
                <a:solidFill>
                  <a:srgbClr val="000000"/>
                </a:solidFill>
                <a:latin typeface="+mj-lt"/>
                <a:ea typeface="微软雅黑" panose="020B0503020204020204" pitchFamily="34" charset="-122"/>
              </a:rPr>
              <a:t>. 2019 Jul;98(7):1733-1742.</a:t>
            </a: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  <a:p>
            <a:pPr marL="342797" indent="-342797" defTabSz="914126">
              <a:buFont typeface="+mj-lt"/>
              <a:buAutoNum type="arabicPeriod"/>
            </a:pPr>
            <a:endParaRPr lang="en-US" altLang="zh-CN" sz="1000" dirty="0">
              <a:solidFill>
                <a:srgbClr val="00000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19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825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46D959-21EC-4BED-AB83-E72D8EF88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06145"/>
              </p:ext>
            </p:extLst>
          </p:nvPr>
        </p:nvGraphicFramePr>
        <p:xfrm>
          <a:off x="194232" y="1037376"/>
          <a:ext cx="11870247" cy="52489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1223">
                  <a:extLst>
                    <a:ext uri="{9D8B030D-6E8A-4147-A177-3AD203B41FA5}">
                      <a16:colId xmlns:a16="http://schemas.microsoft.com/office/drawing/2014/main" val="3896338189"/>
                    </a:ext>
                  </a:extLst>
                </a:gridCol>
                <a:gridCol w="1301690">
                  <a:extLst>
                    <a:ext uri="{9D8B030D-6E8A-4147-A177-3AD203B41FA5}">
                      <a16:colId xmlns:a16="http://schemas.microsoft.com/office/drawing/2014/main" val="1270459557"/>
                    </a:ext>
                  </a:extLst>
                </a:gridCol>
                <a:gridCol w="9727334">
                  <a:extLst>
                    <a:ext uri="{9D8B030D-6E8A-4147-A177-3AD203B41FA5}">
                      <a16:colId xmlns:a16="http://schemas.microsoft.com/office/drawing/2014/main" val="3592717630"/>
                    </a:ext>
                  </a:extLst>
                </a:gridCol>
              </a:tblGrid>
              <a:tr h="51460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药品基本信息 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成人复发难治性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细胞急性淋巴细胞白血病是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罕见肿瘤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，奥加伊妥珠单抗获得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FDA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EMA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孤儿药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认证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医保目录内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有效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药物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，患者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急需救急救命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奈玛特韦片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利托那韦片 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下称</a:t>
                      </a:r>
                      <a:r>
                        <a:rPr lang="en-US" altLang="zh-CN" sz="1300" b="0" dirty="0" err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Paxlovid</a:t>
                      </a:r>
                      <a:r>
                        <a:rPr lang="en-US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zh-CN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治疗成人伴有进展为重症高风险因素的轻至中度新型冠状病毒肺炎（</a:t>
                      </a:r>
                      <a:r>
                        <a:rPr lang="zh-CN" altLang="en-US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简称“新冠”</a:t>
                      </a:r>
                      <a:r>
                        <a:rPr lang="zh-CN" altLang="zh-CN" sz="13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）患者</a:t>
                      </a:r>
                      <a:r>
                        <a:rPr lang="zh-CN" altLang="en-US" sz="13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3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65022880"/>
                  </a:ext>
                </a:extLst>
              </a:tr>
              <a:tr h="348449">
                <a:tc rowSpan="3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疗效指标改善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实现患者的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长期生存获益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：治疗达到缓解后移植，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年总生存率高达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51%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；治疗达到微小残留病转阴后移植，中位生存期高达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19.2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个月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60057043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临床疗效证据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CN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周期内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，实现</a:t>
                      </a:r>
                      <a:r>
                        <a:rPr lang="zh-CN" altLang="en-US" sz="1200" b="1" kern="1200" noProof="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快速深度缓解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，总缓解率高达</a:t>
                      </a:r>
                      <a:r>
                        <a:rPr lang="en-US" altLang="zh-CN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80.7%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en-US" altLang="zh-CN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97%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</a:t>
                      </a:r>
                      <a:r>
                        <a:rPr lang="en-US" altLang="zh-CN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周期内达到缓解，</a:t>
                      </a:r>
                      <a:r>
                        <a:rPr lang="zh-CN" altLang="en-US" sz="1200" b="1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更多移植机会</a:t>
                      </a:r>
                      <a:r>
                        <a:rPr lang="zh-CN" altLang="en-US" sz="12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，延长生存</a:t>
                      </a:r>
                      <a:endParaRPr lang="en-US" altLang="zh-CN" sz="1200" b="0" kern="1200" noProof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99136939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指南推荐情况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获得国内外权威指南一致的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一级推荐</a:t>
                      </a:r>
                      <a:endParaRPr lang="en-US" altLang="zh-CN" sz="12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93077833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说明书收载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严重不良反应发生比例较低，整体更加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安全可控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；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19853584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</a:t>
                      </a:r>
                      <a:r>
                        <a:rPr lang="zh-CN" altLang="en-US" sz="1100" b="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安全性研究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更精准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更耐受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的肿瘤细胞杀伤；肝小静脉闭塞病 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(VOD) 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有效预防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后真实世界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实际发生率降至</a:t>
                      </a:r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0%</a:t>
                      </a: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7630074"/>
                  </a:ext>
                </a:extLst>
              </a:tr>
              <a:tr h="348449">
                <a:tc row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经济性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治疗费用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92339068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费用优势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略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37960062"/>
                  </a:ext>
                </a:extLst>
              </a:tr>
              <a:tr h="34920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800"/>
                        </a:spcBef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创新性</a:t>
                      </a: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创新程度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中国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首个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且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唯一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治疗急淋的</a:t>
                      </a:r>
                      <a:r>
                        <a:rPr lang="en-US" altLang="zh-CN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CD22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靶向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抗体药物偶联物（</a:t>
                      </a:r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ADC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精准强效杀伤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，获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孤儿药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身份认证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91435705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临床适用性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高肿瘤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负荷及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老年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患者等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特殊人群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仍可显著获益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每周期只需</a:t>
                      </a:r>
                      <a:r>
                        <a:rPr lang="en-US" altLang="zh-CN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2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小时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给药，可在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门诊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完成，显著提升用药便捷性和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依从性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9612138"/>
                  </a:ext>
                </a:extLst>
              </a:tr>
              <a:tr h="348449">
                <a:tc rowSpan="4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公平性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 </a:t>
                      </a: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对公共健康影响</a:t>
                      </a:r>
                      <a:endParaRPr lang="en-US" altLang="zh-CN" sz="1100" b="0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成人复发难治性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细胞急淋是有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极高死亡风险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罕见肿瘤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，医保目录内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无药可治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09384427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1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符合保基本原则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接受一线治疗，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达到缓解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之后移植，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延长生命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，是患者的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基本医疗需求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3013993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2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弥补目录短板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奥加伊妥珠单抗填补医保目录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无治疗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成人复发难治性急淋患者的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药物空白</a:t>
                      </a:r>
                      <a:endParaRPr lang="en-US" altLang="zh-CN" sz="12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8767406"/>
                  </a:ext>
                </a:extLst>
              </a:tr>
              <a:tr h="3484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13"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医保管理难度</a:t>
                      </a:r>
                      <a:endParaRPr lang="en-US" altLang="zh-CN" sz="11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适应症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和诊断</a:t>
                      </a:r>
                      <a:r>
                        <a:rPr lang="zh-CN" altLang="en-US" sz="12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明确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，医保基金影响非常有限</a:t>
                      </a:r>
                      <a:endParaRPr lang="en-US" altLang="zh-CN" sz="12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R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68260226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7366781F-AE36-48EE-AEA2-E0883BE851B9}"/>
              </a:ext>
            </a:extLst>
          </p:cNvPr>
          <p:cNvSpPr txBox="1"/>
          <p:nvPr/>
        </p:nvSpPr>
        <p:spPr bwMode="gray">
          <a:xfrm>
            <a:off x="2634671" y="119867"/>
            <a:ext cx="6361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（贝博萨</a:t>
            </a:r>
            <a:r>
              <a:rPr kumimoji="0" lang="en-US" altLang="zh-CN" sz="3000" b="1" i="0" u="none" strike="noStrike" kern="1200" cap="none" spc="0" normalizeH="0" baseline="3000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47B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2979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7302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基本信息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 –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疾病情况和未满足的临床需求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6A1F136-BC1E-4E2E-8B8B-FFFC3BE05F6B}"/>
              </a:ext>
            </a:extLst>
          </p:cNvPr>
          <p:cNvGrpSpPr/>
          <p:nvPr/>
        </p:nvGrpSpPr>
        <p:grpSpPr>
          <a:xfrm>
            <a:off x="366823" y="1137683"/>
            <a:ext cx="3821194" cy="5039833"/>
            <a:chOff x="191386" y="1185530"/>
            <a:chExt cx="2838893" cy="5039833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6562F0-FE53-40AB-8D3A-3995642CD9F2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9CBFFDB-BB20-4560-A819-0DB49579C4DE}"/>
                </a:ext>
              </a:extLst>
            </p:cNvPr>
            <p:cNvSpPr txBox="1"/>
            <p:nvPr/>
          </p:nvSpPr>
          <p:spPr bwMode="gray">
            <a:xfrm>
              <a:off x="1097234" y="1185530"/>
              <a:ext cx="1027197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疾病危害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0D997DA-DC3B-4B74-811D-E86178DB9A8D}"/>
              </a:ext>
            </a:extLst>
          </p:cNvPr>
          <p:cNvGrpSpPr/>
          <p:nvPr/>
        </p:nvGrpSpPr>
        <p:grpSpPr>
          <a:xfrm>
            <a:off x="4758574" y="1137683"/>
            <a:ext cx="2838893" cy="5039833"/>
            <a:chOff x="191386" y="1185530"/>
            <a:chExt cx="2838893" cy="503983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0AACC7B0-6BAF-441F-B654-646EDD928A1C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6D6EBA0-6D0A-4E66-AD42-89DA95FA8934}"/>
                </a:ext>
              </a:extLst>
            </p:cNvPr>
            <p:cNvSpPr txBox="1"/>
            <p:nvPr/>
          </p:nvSpPr>
          <p:spPr bwMode="gray">
            <a:xfrm>
              <a:off x="728832" y="1185530"/>
              <a:ext cx="1764000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现行治疗手段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ACB398E-05BC-44AC-9BA4-D1BEEAE372B9}"/>
              </a:ext>
            </a:extLst>
          </p:cNvPr>
          <p:cNvGrpSpPr/>
          <p:nvPr/>
        </p:nvGrpSpPr>
        <p:grpSpPr>
          <a:xfrm>
            <a:off x="8168023" y="1137683"/>
            <a:ext cx="3556145" cy="5039833"/>
            <a:chOff x="191386" y="1185530"/>
            <a:chExt cx="2838893" cy="5039833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8B7585C1-D20F-4C22-9BC0-E33647D1F798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4890977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7555EFF8-0C56-4689-AF65-25FE3CA715D0}"/>
                </a:ext>
              </a:extLst>
            </p:cNvPr>
            <p:cNvSpPr txBox="1"/>
            <p:nvPr/>
          </p:nvSpPr>
          <p:spPr bwMode="gray">
            <a:xfrm>
              <a:off x="494832" y="1185530"/>
              <a:ext cx="2232000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未满足的治疗需求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43B5DE3-EE9E-40EB-86C6-19093C942E15}"/>
              </a:ext>
            </a:extLst>
          </p:cNvPr>
          <p:cNvGrpSpPr/>
          <p:nvPr/>
        </p:nvGrpSpPr>
        <p:grpSpPr>
          <a:xfrm>
            <a:off x="4374503" y="1205466"/>
            <a:ext cx="197585" cy="162146"/>
            <a:chOff x="-1892595" y="2105247"/>
            <a:chExt cx="197585" cy="23391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0" name="箭头: V 形 29">
              <a:extLst>
                <a:ext uri="{FF2B5EF4-FFF2-40B4-BE49-F238E27FC236}">
                  <a16:creationId xmlns:a16="http://schemas.microsoft.com/office/drawing/2014/main" id="{B600EDCB-3980-4A41-B7D9-7CEC79030EB2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箭头: V 形 63">
              <a:extLst>
                <a:ext uri="{FF2B5EF4-FFF2-40B4-BE49-F238E27FC236}">
                  <a16:creationId xmlns:a16="http://schemas.microsoft.com/office/drawing/2014/main" id="{38932573-1101-451B-97CE-1C27BAE2F4CB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5" name="箭头: V 形 64">
              <a:extLst>
                <a:ext uri="{FF2B5EF4-FFF2-40B4-BE49-F238E27FC236}">
                  <a16:creationId xmlns:a16="http://schemas.microsoft.com/office/drawing/2014/main" id="{36841F03-11C5-4003-9125-1D58318FBFD3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2F02445-C2D2-4B8D-804E-3154E54C8CC2}"/>
              </a:ext>
            </a:extLst>
          </p:cNvPr>
          <p:cNvGrpSpPr/>
          <p:nvPr/>
        </p:nvGrpSpPr>
        <p:grpSpPr>
          <a:xfrm>
            <a:off x="7783953" y="1205466"/>
            <a:ext cx="197585" cy="162146"/>
            <a:chOff x="-1892595" y="2105247"/>
            <a:chExt cx="197585" cy="23391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2" name="箭头: V 形 71">
              <a:extLst>
                <a:ext uri="{FF2B5EF4-FFF2-40B4-BE49-F238E27FC236}">
                  <a16:creationId xmlns:a16="http://schemas.microsoft.com/office/drawing/2014/main" id="{9A98BE11-7FD5-4A71-BD7C-A6D3978C4A48}"/>
                </a:ext>
              </a:extLst>
            </p:cNvPr>
            <p:cNvSpPr/>
            <p:nvPr/>
          </p:nvSpPr>
          <p:spPr bwMode="gray">
            <a:xfrm>
              <a:off x="-1892595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3" name="箭头: V 形 72">
              <a:extLst>
                <a:ext uri="{FF2B5EF4-FFF2-40B4-BE49-F238E27FC236}">
                  <a16:creationId xmlns:a16="http://schemas.microsoft.com/office/drawing/2014/main" id="{06A54BAE-32B1-4120-B7FC-DB597FBC1883}"/>
                </a:ext>
              </a:extLst>
            </p:cNvPr>
            <p:cNvSpPr/>
            <p:nvPr/>
          </p:nvSpPr>
          <p:spPr bwMode="gray">
            <a:xfrm>
              <a:off x="-1828358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4" name="箭头: V 形 73">
              <a:extLst>
                <a:ext uri="{FF2B5EF4-FFF2-40B4-BE49-F238E27FC236}">
                  <a16:creationId xmlns:a16="http://schemas.microsoft.com/office/drawing/2014/main" id="{CC28012A-B7BE-44C1-88CE-EFF776324207}"/>
                </a:ext>
              </a:extLst>
            </p:cNvPr>
            <p:cNvSpPr/>
            <p:nvPr/>
          </p:nvSpPr>
          <p:spPr bwMode="gray">
            <a:xfrm>
              <a:off x="-1764121" y="2105247"/>
              <a:ext cx="69111" cy="233916"/>
            </a:xfrm>
            <a:prstGeom prst="chevron">
              <a:avLst/>
            </a:prstGeom>
            <a:grpFill/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E0387D76-6E3B-4F07-AE43-8CA2BE182BB9}"/>
              </a:ext>
            </a:extLst>
          </p:cNvPr>
          <p:cNvSpPr txBox="1"/>
          <p:nvPr/>
        </p:nvSpPr>
        <p:spPr bwMode="gray">
          <a:xfrm>
            <a:off x="446797" y="1563737"/>
            <a:ext cx="3694585" cy="151439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成人复发难治性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细胞急性淋巴细胞白血病，具有极高的死亡风险，患者生存堪忧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总完全缓解率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&lt;30%</a:t>
            </a:r>
          </a:p>
          <a:p>
            <a:pPr marL="180975" indent="-18097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复发率高达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40-50%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74%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患者确诊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个月内复发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3-6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FDFF21E-2871-42B8-9A22-E5DCFBED7FC1}"/>
              </a:ext>
            </a:extLst>
          </p:cNvPr>
          <p:cNvSpPr txBox="1"/>
          <p:nvPr/>
        </p:nvSpPr>
        <p:spPr bwMode="gray">
          <a:xfrm>
            <a:off x="4878554" y="1563737"/>
            <a:ext cx="2590818" cy="695699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无有效的药物治疗手段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患者生存堪忧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C154CA3-1955-4328-A347-3CE0A5E7B97E}"/>
              </a:ext>
            </a:extLst>
          </p:cNvPr>
          <p:cNvSpPr txBox="1"/>
          <p:nvPr/>
        </p:nvSpPr>
        <p:spPr bwMode="gray">
          <a:xfrm>
            <a:off x="4810207" y="2288102"/>
            <a:ext cx="2787259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目录内药物治疗后，患者</a:t>
            </a:r>
            <a:r>
              <a:rPr lang="zh-CN" altLang="en-US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无法达到缓解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的状态，因此无法接受移植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996C7E60-BDEC-40A0-937C-DB6131214ABB}"/>
              </a:ext>
            </a:extLst>
          </p:cNvPr>
          <p:cNvSpPr txBox="1"/>
          <p:nvPr/>
        </p:nvSpPr>
        <p:spPr bwMode="gray">
          <a:xfrm>
            <a:off x="4872227" y="3692268"/>
            <a:ext cx="2590818" cy="95416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目前只有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异基因造血干细胞移植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是患者的有效治疗方案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22AFAF2-09AB-42B7-B4D7-A498E45DB741}"/>
              </a:ext>
            </a:extLst>
          </p:cNvPr>
          <p:cNvGrpSpPr/>
          <p:nvPr/>
        </p:nvGrpSpPr>
        <p:grpSpPr>
          <a:xfrm>
            <a:off x="5193584" y="3940500"/>
            <a:ext cx="108000" cy="108000"/>
            <a:chOff x="5562806" y="3929926"/>
            <a:chExt cx="108000" cy="10800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CC907AA-BB5B-4353-B5FB-825C16F52809}"/>
                </a:ext>
              </a:extLst>
            </p:cNvPr>
            <p:cNvSpPr/>
            <p:nvPr/>
          </p:nvSpPr>
          <p:spPr bwMode="gray">
            <a:xfrm>
              <a:off x="5562806" y="3929926"/>
              <a:ext cx="108000" cy="28800"/>
            </a:xfrm>
            <a:prstGeom prst="rect">
              <a:avLst/>
            </a:prstGeom>
            <a:solidFill>
              <a:srgbClr val="0047BB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323958BA-F597-41FD-B845-145165F6CB7B}"/>
                </a:ext>
              </a:extLst>
            </p:cNvPr>
            <p:cNvSpPr/>
            <p:nvPr/>
          </p:nvSpPr>
          <p:spPr bwMode="gray">
            <a:xfrm rot="5400000">
              <a:off x="5523206" y="3969526"/>
              <a:ext cx="108000" cy="28800"/>
            </a:xfrm>
            <a:prstGeom prst="rect">
              <a:avLst/>
            </a:prstGeom>
            <a:solidFill>
              <a:srgbClr val="0047BB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AA9EA23-2053-4AAD-8A8C-D71B4E8F0984}"/>
              </a:ext>
            </a:extLst>
          </p:cNvPr>
          <p:cNvGrpSpPr/>
          <p:nvPr/>
        </p:nvGrpSpPr>
        <p:grpSpPr>
          <a:xfrm rot="10800000">
            <a:off x="7049636" y="4115348"/>
            <a:ext cx="108000" cy="108000"/>
            <a:chOff x="5562806" y="3929926"/>
            <a:chExt cx="108000" cy="108000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4BA062F-5FFC-4D3C-A0F0-7BB6029664B1}"/>
                </a:ext>
              </a:extLst>
            </p:cNvPr>
            <p:cNvSpPr/>
            <p:nvPr/>
          </p:nvSpPr>
          <p:spPr bwMode="gray">
            <a:xfrm>
              <a:off x="5562806" y="3929926"/>
              <a:ext cx="108000" cy="28800"/>
            </a:xfrm>
            <a:prstGeom prst="rect">
              <a:avLst/>
            </a:prstGeom>
            <a:solidFill>
              <a:srgbClr val="0047BB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4ECA8F9B-2C10-40F9-B26A-D94372C7BBA4}"/>
                </a:ext>
              </a:extLst>
            </p:cNvPr>
            <p:cNvSpPr/>
            <p:nvPr/>
          </p:nvSpPr>
          <p:spPr bwMode="gray">
            <a:xfrm rot="5400000">
              <a:off x="5523206" y="3969526"/>
              <a:ext cx="108000" cy="28800"/>
            </a:xfrm>
            <a:prstGeom prst="rect">
              <a:avLst/>
            </a:prstGeom>
            <a:solidFill>
              <a:srgbClr val="0047BB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DDCB0BDB-C2A6-46F4-8841-440BD5862CD9}"/>
              </a:ext>
            </a:extLst>
          </p:cNvPr>
          <p:cNvSpPr txBox="1"/>
          <p:nvPr/>
        </p:nvSpPr>
        <p:spPr bwMode="gray">
          <a:xfrm>
            <a:off x="4810208" y="4550796"/>
            <a:ext cx="2748074" cy="1663212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已纳入部分地区医保报销范围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接受移植后，患者可有效延长生命甚至获得治愈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然而，患者需要接受有效药物治疗，快速达到缓解状态，才能有机会接受移植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等腰三角形 41">
            <a:extLst>
              <a:ext uri="{FF2B5EF4-FFF2-40B4-BE49-F238E27FC236}">
                <a16:creationId xmlns:a16="http://schemas.microsoft.com/office/drawing/2014/main" id="{0734E4FC-745D-4727-A81B-D8C09A84976A}"/>
              </a:ext>
            </a:extLst>
          </p:cNvPr>
          <p:cNvSpPr/>
          <p:nvPr/>
        </p:nvSpPr>
        <p:spPr bwMode="gray">
          <a:xfrm flipV="1">
            <a:off x="5735312" y="3161613"/>
            <a:ext cx="864648" cy="13401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3F2D9E4-DBFA-4316-9E32-F22D32277416}"/>
              </a:ext>
            </a:extLst>
          </p:cNvPr>
          <p:cNvGrpSpPr/>
          <p:nvPr/>
        </p:nvGrpSpPr>
        <p:grpSpPr>
          <a:xfrm>
            <a:off x="8282763" y="1563737"/>
            <a:ext cx="3459263" cy="4126789"/>
            <a:chOff x="9008969" y="1563736"/>
            <a:chExt cx="2733057" cy="4126789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473B33CF-7FB6-4F80-A587-6B922F9F4CF0}"/>
                </a:ext>
              </a:extLst>
            </p:cNvPr>
            <p:cNvSpPr txBox="1"/>
            <p:nvPr/>
          </p:nvSpPr>
          <p:spPr bwMode="gray">
            <a:xfrm>
              <a:off x="9009312" y="1563736"/>
              <a:ext cx="2590818" cy="488347"/>
            </a:xfrm>
            <a:prstGeom prst="rect">
              <a:avLst/>
            </a:prstGeom>
          </p:spPr>
          <p:txBody>
            <a:bodyPr wrap="square" lIns="36000" tIns="36000" rIns="36000" bIns="36000" rtlCol="0">
              <a:noAutofit/>
            </a:bodyPr>
            <a:lstStyle/>
            <a:p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成人复发难治性</a:t>
              </a: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细胞急淋患者，存在</a:t>
              </a:r>
              <a:endPara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未满足的临床需求</a:t>
              </a:r>
              <a:endPara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6C13EBF5-0EDF-4233-8297-8BCB48F61029}"/>
                </a:ext>
              </a:extLst>
            </p:cNvPr>
            <p:cNvSpPr txBox="1"/>
            <p:nvPr/>
          </p:nvSpPr>
          <p:spPr bwMode="gray">
            <a:xfrm>
              <a:off x="9008969" y="2060108"/>
              <a:ext cx="2733057" cy="36304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有效性：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急需快速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提升缓解率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，使患者达到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可移植状态</a:t>
              </a:r>
              <a:endParaRPr lang="en-US" altLang="zh-CN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延长缓解时间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、避免复发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急需临床指南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一级推荐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治疗药物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急需有机会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接受移植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延长生命</a:t>
              </a:r>
              <a:endParaRPr lang="en-US" altLang="zh-CN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安全性：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急需杀伤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更精准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、患者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更耐受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的全新药物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1500"/>
                </a:spcBef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依从性：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更强效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更精准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全新突破性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治疗药物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更便捷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的给药方式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急需适合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高肿瘤负荷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及</a:t>
              </a:r>
              <a:r>
                <a:rPr lang="zh-CN" altLang="en-US" sz="1200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老年患者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治疗且可获益的有效药物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B3D005C3-1802-4CD3-A296-4D091D943DCA}"/>
              </a:ext>
            </a:extLst>
          </p:cNvPr>
          <p:cNvSpPr txBox="1"/>
          <p:nvPr/>
        </p:nvSpPr>
        <p:spPr bwMode="gray">
          <a:xfrm>
            <a:off x="2062716" y="6302146"/>
            <a:ext cx="914400" cy="26271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备注：中国暂无发表的流病数据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0A43926-79C0-459E-BB74-544445EE293E}"/>
              </a:ext>
            </a:extLst>
          </p:cNvPr>
          <p:cNvSpPr txBox="1"/>
          <p:nvPr/>
        </p:nvSpPr>
        <p:spPr bwMode="gray">
          <a:xfrm>
            <a:off x="446796" y="3672783"/>
            <a:ext cx="3694585" cy="191525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成人复发难治性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细胞急性淋巴细胞白血病，是罕见肿瘤，奥加伊妥珠单抗获得孤儿药身份认证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中国发病率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远低于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国家癌症中心对于罕见肿瘤的建议，属于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中国发病率</a:t>
            </a:r>
            <a:r>
              <a:rPr lang="en-US" altLang="zh-CN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0.69/10</a:t>
            </a:r>
            <a:r>
              <a:rPr lang="zh-CN" altLang="en-US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</a:t>
            </a:r>
            <a:endParaRPr lang="en-US" altLang="zh-CN" sz="12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国家癌症中心建议发病率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&lt;2.5/10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万人，即为罕见肿瘤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中国患者数量约</a:t>
            </a:r>
            <a:r>
              <a:rPr lang="en-US" altLang="zh-CN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2,000</a:t>
            </a:r>
            <a:r>
              <a:rPr lang="zh-CN" altLang="en-US" sz="12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200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24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6942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基本信息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A29699D-7D2E-48BE-9BD9-2C38FEB4E68D}"/>
              </a:ext>
            </a:extLst>
          </p:cNvPr>
          <p:cNvSpPr txBox="1"/>
          <p:nvPr/>
        </p:nvSpPr>
        <p:spPr bwMode="gray">
          <a:xfrm>
            <a:off x="318977" y="1050390"/>
            <a:ext cx="11550867" cy="5180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45720" tIns="45720" rIns="4572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EMA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孤儿药</a:t>
            </a:r>
            <a:r>
              <a:rPr kumimoji="0" lang="zh-CN" altLang="en-US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认证，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治疗成人复发或难治性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细胞急性淋巴细胞白血病</a:t>
            </a:r>
            <a:endParaRPr kumimoji="0" lang="en-US" altLang="zh-CN" sz="20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83D869B-B667-45BF-B54D-3CF31202A8C8}"/>
              </a:ext>
            </a:extLst>
          </p:cNvPr>
          <p:cNvGrpSpPr/>
          <p:nvPr/>
        </p:nvGrpSpPr>
        <p:grpSpPr>
          <a:xfrm>
            <a:off x="3954779" y="1677648"/>
            <a:ext cx="7915065" cy="1749003"/>
            <a:chOff x="3742062" y="4376702"/>
            <a:chExt cx="8127784" cy="1824821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A3190E0-F2E3-4CE6-B2B0-5B491082A33D}"/>
                </a:ext>
              </a:extLst>
            </p:cNvPr>
            <p:cNvSpPr/>
            <p:nvPr/>
          </p:nvSpPr>
          <p:spPr bwMode="gray">
            <a:xfrm>
              <a:off x="3742062" y="4389121"/>
              <a:ext cx="8127784" cy="18124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216000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医保目录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无可参照的治疗药物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，因此选择异基因造血干细胞移植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95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临床应用广泛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异基因造血干细胞移植是成人复发难治性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细胞急淋患者获得治愈或减少复发、延长生命的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主要治疗方式</a:t>
              </a:r>
              <a:endPara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权威指南推荐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均获得国内外权威临床指南一致的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一级推荐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地位，患者经</a:t>
              </a: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奥加伊妥珠单抗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治疗达到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缓解后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，桥接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异基因造血干细胞移植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3E54BA5-8915-48F3-9B12-D6B137B71B13}"/>
                </a:ext>
              </a:extLst>
            </p:cNvPr>
            <p:cNvSpPr txBox="1"/>
            <p:nvPr/>
          </p:nvSpPr>
          <p:spPr bwMode="gray">
            <a:xfrm>
              <a:off x="7348754" y="4376702"/>
              <a:ext cx="914400" cy="299099"/>
            </a:xfrm>
            <a:prstGeom prst="rect">
              <a:avLst/>
            </a:prstGeom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参照药选择原因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D159642-01E1-4815-916F-0CD50D70F5AD}"/>
              </a:ext>
            </a:extLst>
          </p:cNvPr>
          <p:cNvGrpSpPr/>
          <p:nvPr/>
        </p:nvGrpSpPr>
        <p:grpSpPr>
          <a:xfrm>
            <a:off x="318977" y="1691901"/>
            <a:ext cx="3635802" cy="1737100"/>
            <a:chOff x="318978" y="4389121"/>
            <a:chExt cx="2418906" cy="1941438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51BF4D5-C755-428F-BDC3-91463C4397BE}"/>
                </a:ext>
              </a:extLst>
            </p:cNvPr>
            <p:cNvSpPr txBox="1"/>
            <p:nvPr/>
          </p:nvSpPr>
          <p:spPr bwMode="gray">
            <a:xfrm>
              <a:off x="318978" y="4389121"/>
              <a:ext cx="2418906" cy="1941438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txBody>
            <a:bodyPr wrap="square" lIns="36000" tIns="180000" rIns="36000" bIns="36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异基因</a:t>
              </a:r>
              <a:endParaRPr lang="en-US" altLang="zh-CN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造血干细胞移植</a:t>
              </a:r>
            </a:p>
            <a:p>
              <a:pPr algn="ctr">
                <a:lnSpc>
                  <a:spcPct val="125000"/>
                </a:lnSpc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（部分地区纳入医保报销）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5B62F2E5-394F-445E-96EC-1866D872434E}"/>
                </a:ext>
              </a:extLst>
            </p:cNvPr>
            <p:cNvSpPr txBox="1"/>
            <p:nvPr/>
          </p:nvSpPr>
          <p:spPr bwMode="gray">
            <a:xfrm>
              <a:off x="1071231" y="4410414"/>
              <a:ext cx="914400" cy="299099"/>
            </a:xfrm>
            <a:prstGeom prst="rect">
              <a:avLst/>
            </a:prstGeom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u="sng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参照药选择建议</a:t>
              </a:r>
            </a:p>
          </p:txBody>
        </p:sp>
      </p:grpSp>
      <p:graphicFrame>
        <p:nvGraphicFramePr>
          <p:cNvPr id="14" name="表格 8">
            <a:extLst>
              <a:ext uri="{FF2B5EF4-FFF2-40B4-BE49-F238E27FC236}">
                <a16:creationId xmlns:a16="http://schemas.microsoft.com/office/drawing/2014/main" id="{D6CEA1D8-2DC7-4989-A633-1D435F96F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19583"/>
              </p:ext>
            </p:extLst>
          </p:nvPr>
        </p:nvGraphicFramePr>
        <p:xfrm>
          <a:off x="318978" y="3552121"/>
          <a:ext cx="4298236" cy="278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760">
                  <a:extLst>
                    <a:ext uri="{9D8B030D-6E8A-4147-A177-3AD203B41FA5}">
                      <a16:colId xmlns:a16="http://schemas.microsoft.com/office/drawing/2014/main" val="2705150259"/>
                    </a:ext>
                  </a:extLst>
                </a:gridCol>
                <a:gridCol w="2931476">
                  <a:extLst>
                    <a:ext uri="{9D8B030D-6E8A-4147-A177-3AD203B41FA5}">
                      <a16:colId xmlns:a16="http://schemas.microsoft.com/office/drawing/2014/main" val="1917713115"/>
                    </a:ext>
                  </a:extLst>
                </a:gridCol>
              </a:tblGrid>
              <a:tr h="344557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药品通用名称：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注射用奥加伊妥珠单抗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928000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1.0mg</a:t>
                      </a:r>
                      <a:endParaRPr lang="zh-CN" altLang="en-US" sz="11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5999"/>
                  </a:ext>
                </a:extLst>
              </a:tr>
              <a:tr h="471327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说明书适应症：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本品适用于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复发性或难治性前体</a:t>
                      </a: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细胞急性淋巴细胞白血病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R/R B-ALL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成年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患者</a:t>
                      </a:r>
                      <a:endParaRPr lang="zh-CN" altLang="en-US" sz="11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37876"/>
                  </a:ext>
                </a:extLst>
              </a:tr>
              <a:tr h="426630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</a:t>
                      </a:r>
                      <a:endParaRPr lang="en-US" altLang="zh-CN" sz="11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首次上市时间：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550146"/>
                  </a:ext>
                </a:extLst>
              </a:tr>
              <a:tr h="426630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</a:t>
                      </a:r>
                      <a:endParaRPr lang="en-US" altLang="zh-CN" sz="11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国家及时间：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欧盟，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27142"/>
                  </a:ext>
                </a:extLst>
              </a:tr>
              <a:tr h="426630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</a:t>
                      </a:r>
                      <a:endParaRPr lang="en-US" altLang="zh-CN" sz="11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同通用名上市情况：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28459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药品：</a:t>
                      </a:r>
                    </a:p>
                  </a:txBody>
                  <a:tcPr marL="18000" marR="18000" marT="18000" marB="18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8000" marR="18000" marT="18000" marB="18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92406"/>
                  </a:ext>
                </a:extLst>
              </a:tr>
            </a:tbl>
          </a:graphicData>
        </a:graphic>
      </p:graphicFrame>
      <p:grpSp>
        <p:nvGrpSpPr>
          <p:cNvPr id="15" name="组合 14">
            <a:extLst>
              <a:ext uri="{FF2B5EF4-FFF2-40B4-BE49-F238E27FC236}">
                <a16:creationId xmlns:a16="http://schemas.microsoft.com/office/drawing/2014/main" id="{DCCEAA72-51D2-4CF6-8FED-14D1D8F3B744}"/>
              </a:ext>
            </a:extLst>
          </p:cNvPr>
          <p:cNvGrpSpPr/>
          <p:nvPr/>
        </p:nvGrpSpPr>
        <p:grpSpPr>
          <a:xfrm>
            <a:off x="4986672" y="3552120"/>
            <a:ext cx="6883172" cy="1628231"/>
            <a:chOff x="5092995" y="1829642"/>
            <a:chExt cx="6883172" cy="1628231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9C93A21-DB06-41C8-A608-21EC1ED9B691}"/>
                </a:ext>
              </a:extLst>
            </p:cNvPr>
            <p:cNvSpPr/>
            <p:nvPr/>
          </p:nvSpPr>
          <p:spPr bwMode="gray">
            <a:xfrm>
              <a:off x="5215269" y="2095494"/>
              <a:ext cx="6760898" cy="1362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1450" indent="-171450" fontAlgn="base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患者在使用奥加伊妥珠单抗治疗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实现缓解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后，即可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接受移植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或其他后续治疗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fontAlgn="base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三期临床研究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显示，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73%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在第一周期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达到缓解</a:t>
              </a:r>
              <a:r>
                <a:rPr lang="en-US" altLang="zh-CN" sz="11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，有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97%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达到缓解</a:t>
              </a:r>
              <a:r>
                <a:rPr lang="en-US" altLang="zh-CN" sz="11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fontAlgn="base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英美等多国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真实世界研究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均证实，无论移植与否，患者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实际中位使用周期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均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未超过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，且疗效良好</a:t>
              </a:r>
              <a:r>
                <a:rPr lang="en-US" altLang="zh-CN" sz="1100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4-6</a:t>
              </a:r>
            </a:p>
            <a:p>
              <a:pPr marL="171450" indent="-171450" fontAlgn="base">
                <a:lnSpc>
                  <a:spcPct val="120000"/>
                </a:lnSpc>
                <a:spcAft>
                  <a:spcPts val="6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周边国家和地区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（台湾、韩国和土耳其）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医保报销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相关规定也显示</a:t>
              </a: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不超过</a:t>
              </a:r>
              <a:r>
                <a:rPr lang="en-US" altLang="zh-CN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endPara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2E1B72F3-52DF-41C1-BA18-E304B9B358E7}"/>
                </a:ext>
              </a:extLst>
            </p:cNvPr>
            <p:cNvSpPr/>
            <p:nvPr/>
          </p:nvSpPr>
          <p:spPr bwMode="gray">
            <a:xfrm>
              <a:off x="5092995" y="1829642"/>
              <a:ext cx="4125429" cy="3181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rgbClr val="FFFF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证据显示，实际治疗</a:t>
              </a:r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不超过</a:t>
              </a:r>
              <a:r>
                <a:rPr lang="en-US" altLang="zh-CN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7753016-4ECF-4B18-BABF-0EEC58212F5A}"/>
              </a:ext>
            </a:extLst>
          </p:cNvPr>
          <p:cNvGrpSpPr/>
          <p:nvPr/>
        </p:nvGrpSpPr>
        <p:grpSpPr>
          <a:xfrm>
            <a:off x="4986673" y="5288770"/>
            <a:ext cx="6883171" cy="1048233"/>
            <a:chOff x="5092996" y="1829642"/>
            <a:chExt cx="6883171" cy="104823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63F2846-D651-4207-99B5-96D3450DA962}"/>
                </a:ext>
              </a:extLst>
            </p:cNvPr>
            <p:cNvSpPr/>
            <p:nvPr/>
          </p:nvSpPr>
          <p:spPr bwMode="gray">
            <a:xfrm>
              <a:off x="5215269" y="2095495"/>
              <a:ext cx="6760898" cy="7823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71450" indent="-171450" fontAlgn="base">
                <a:spcAft>
                  <a:spcPts val="3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：推荐总剂量为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1.8mg/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㎡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，即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共给药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瓶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分三次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给药；分别在第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天（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0.8mg/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㎡）、第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天（分别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0.5mg/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㎡）给药</a:t>
              </a:r>
              <a:endPara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 fontAlgn="base">
                <a:spcBef>
                  <a:spcPts val="600"/>
                </a:spcBef>
                <a:spcAft>
                  <a:spcPts val="300"/>
                </a:spcAft>
                <a:buClr>
                  <a:schemeClr val="tx1"/>
                </a:buClr>
                <a:buSzPct val="90000"/>
                <a:buFont typeface="Arial" panose="020B0604020202020204" pitchFamily="34" charset="0"/>
                <a:buChar char="•"/>
              </a:pPr>
              <a:r>
                <a:rPr lang="zh-CN" altLang="en-US" sz="1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第二周期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：推荐总剂量为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1.5mg/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㎡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，即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共给药</a:t>
              </a:r>
              <a:r>
                <a:rPr lang="en-US" altLang="zh-CN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瓶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1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分三次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给药；在第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天 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各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0.5mg/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㎡</a:t>
              </a: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给药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45965D8-C496-4A52-A121-672EFFFD178D}"/>
                </a:ext>
              </a:extLst>
            </p:cNvPr>
            <p:cNvSpPr/>
            <p:nvPr/>
          </p:nvSpPr>
          <p:spPr bwMode="gray">
            <a:xfrm>
              <a:off x="5092996" y="1829642"/>
              <a:ext cx="4125428" cy="31813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rgbClr val="FFFF00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用法用量</a:t>
              </a:r>
              <a:r>
                <a:rPr lang="en-US" altLang="zh-CN" sz="1400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不超过</a:t>
              </a:r>
              <a:r>
                <a:rPr lang="en-US" altLang="zh-CN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01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812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66277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(1/2)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sz="2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快速深度缓解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0CDAE33-D5A4-4A68-9B90-645A345E1178}"/>
              </a:ext>
            </a:extLst>
          </p:cNvPr>
          <p:cNvSpPr/>
          <p:nvPr/>
        </p:nvSpPr>
        <p:spPr bwMode="gray">
          <a:xfrm>
            <a:off x="366823" y="1667539"/>
            <a:ext cx="3651439" cy="43713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ADAFE58-D228-4368-A558-09CC3D649F1D}"/>
              </a:ext>
            </a:extLst>
          </p:cNvPr>
          <p:cNvSpPr/>
          <p:nvPr/>
        </p:nvSpPr>
        <p:spPr bwMode="gray">
          <a:xfrm>
            <a:off x="4268692" y="1667539"/>
            <a:ext cx="3651439" cy="43713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AA60D56-9DC2-497C-B254-CA13FD93E8CB}"/>
              </a:ext>
            </a:extLst>
          </p:cNvPr>
          <p:cNvSpPr/>
          <p:nvPr/>
        </p:nvSpPr>
        <p:spPr bwMode="gray">
          <a:xfrm>
            <a:off x="8170560" y="1667539"/>
            <a:ext cx="3651439" cy="4371311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AFF520-CB63-4B67-A995-1DE7398AB400}"/>
              </a:ext>
            </a:extLst>
          </p:cNvPr>
          <p:cNvSpPr txBox="1"/>
          <p:nvPr/>
        </p:nvSpPr>
        <p:spPr bwMode="gray">
          <a:xfrm>
            <a:off x="410367" y="2199838"/>
            <a:ext cx="3557475" cy="158634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，实现快速缓解，达到移植水平，延长生存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三期临床试验显示：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总完全缓解率高达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80.7%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缓解人群中有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第一周期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内实现缓解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（共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）患者在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第二周期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内实现缓解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marL="171450" indent="-1714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达到缓解是接受造血干细胞移植的必要先决条件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0DB6451-27BD-473B-AF36-8E56D9441FF9}"/>
              </a:ext>
            </a:extLst>
          </p:cNvPr>
          <p:cNvSpPr txBox="1"/>
          <p:nvPr/>
        </p:nvSpPr>
        <p:spPr bwMode="gray">
          <a:xfrm>
            <a:off x="410368" y="4612508"/>
            <a:ext cx="3557476" cy="1048971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，微小残留病转阴率高达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7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0975" indent="-180975" algn="l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微小残留病转阴是患者移植成功的主要因素之一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F4B85AB-370F-4A5E-BBDE-0FEF9CA15BED}"/>
              </a:ext>
            </a:extLst>
          </p:cNvPr>
          <p:cNvSpPr txBox="1"/>
          <p:nvPr/>
        </p:nvSpPr>
        <p:spPr bwMode="gray">
          <a:xfrm>
            <a:off x="4355659" y="2199838"/>
            <a:ext cx="3477503" cy="136207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显著延长缓解时间，降低复发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真实世界研究发现，奥加伊妥珠单抗治疗后患者的缓解时间（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）延长至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11.5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，因此证实其可显著降低复发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BBA82DA-EED2-4DE0-AF63-525819E455EF}"/>
              </a:ext>
            </a:extLst>
          </p:cNvPr>
          <p:cNvSpPr txBox="1"/>
          <p:nvPr/>
        </p:nvSpPr>
        <p:spPr bwMode="gray">
          <a:xfrm>
            <a:off x="4355657" y="4302507"/>
            <a:ext cx="3477503" cy="1203500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从延长缓解时间、降低复发的角度，疗效接近移植水平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患者通过接受移植来降低复发、延长缓解；因此奥加伊妥珠单抗的疗效接近移植水平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4B46E33-24D0-412F-9489-35B08B26AC8B}"/>
              </a:ext>
            </a:extLst>
          </p:cNvPr>
          <p:cNvSpPr txBox="1"/>
          <p:nvPr/>
        </p:nvSpPr>
        <p:spPr bwMode="gray">
          <a:xfrm>
            <a:off x="8264527" y="2199838"/>
            <a:ext cx="3477503" cy="234026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获得国内外权威指南和共识的一致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一级推荐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8" name="表格 201">
            <a:extLst>
              <a:ext uri="{FF2B5EF4-FFF2-40B4-BE49-F238E27FC236}">
                <a16:creationId xmlns:a16="http://schemas.microsoft.com/office/drawing/2014/main" id="{9F71702F-0A12-4DF2-A016-0434A566C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40412"/>
              </p:ext>
            </p:extLst>
          </p:nvPr>
        </p:nvGraphicFramePr>
        <p:xfrm>
          <a:off x="8257527" y="2999051"/>
          <a:ext cx="3477504" cy="234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693">
                  <a:extLst>
                    <a:ext uri="{9D8B030D-6E8A-4147-A177-3AD203B41FA5}">
                      <a16:colId xmlns:a16="http://schemas.microsoft.com/office/drawing/2014/main" val="3679639591"/>
                    </a:ext>
                  </a:extLst>
                </a:gridCol>
                <a:gridCol w="795811">
                  <a:extLst>
                    <a:ext uri="{9D8B030D-6E8A-4147-A177-3AD203B41FA5}">
                      <a16:colId xmlns:a16="http://schemas.microsoft.com/office/drawing/2014/main" val="4248052437"/>
                    </a:ext>
                  </a:extLst>
                </a:gridCol>
              </a:tblGrid>
              <a:tr h="780088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《2022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年中国临床肿瘤学会 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(CSCO) 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恶性血液病诊疗指南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》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213214"/>
                  </a:ext>
                </a:extLst>
              </a:tr>
              <a:tr h="7800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《2022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年美国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NCCN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急性淋巴细胞白血病诊疗指南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级推荐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95737"/>
                  </a:ext>
                </a:extLst>
              </a:tr>
              <a:tr h="7800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中国成人急性淋巴细胞白血病诊断与治疗指南（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年版）</a:t>
                      </a: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en-US" altLang="zh-CN" sz="1200" b="0" baseline="30000" dirty="0">
                          <a:solidFill>
                            <a:schemeClr val="tx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10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基础</a:t>
                      </a:r>
                      <a:endParaRPr lang="en-US" altLang="zh-CN" sz="1200" b="1" dirty="0">
                        <a:solidFill>
                          <a:srgbClr val="0047BB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1200" b="1" dirty="0">
                          <a:solidFill>
                            <a:srgbClr val="0047BB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挽救治疗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3045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F8EB355C-2FDE-424C-A46E-E8DEE1342124}"/>
              </a:ext>
            </a:extLst>
          </p:cNvPr>
          <p:cNvSpPr/>
          <p:nvPr/>
        </p:nvSpPr>
        <p:spPr bwMode="gray">
          <a:xfrm>
            <a:off x="806618" y="1264767"/>
            <a:ext cx="2764971" cy="805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快速深度缓解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FF4FB8A-E0FE-4C14-8E8C-AAB4A70B077F}"/>
              </a:ext>
            </a:extLst>
          </p:cNvPr>
          <p:cNvSpPr/>
          <p:nvPr/>
        </p:nvSpPr>
        <p:spPr bwMode="gray">
          <a:xfrm>
            <a:off x="4711924" y="1264767"/>
            <a:ext cx="2764971" cy="805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延长缓解时间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DDF7535-3828-4DDA-BC42-7CB824CA978A}"/>
              </a:ext>
            </a:extLst>
          </p:cNvPr>
          <p:cNvSpPr/>
          <p:nvPr/>
        </p:nvSpPr>
        <p:spPr bwMode="gray">
          <a:xfrm>
            <a:off x="8439161" y="1270186"/>
            <a:ext cx="3114237" cy="805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权威指南一级推荐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5C8B5E-EABE-4387-9F41-6E37706D10F3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有效性</a:t>
            </a:r>
          </a:p>
        </p:txBody>
      </p:sp>
    </p:spTree>
    <p:extLst>
      <p:ext uri="{BB962C8B-B14F-4D97-AF65-F5344CB8AC3E}">
        <p14:creationId xmlns:p14="http://schemas.microsoft.com/office/powerpoint/2010/main" val="66546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9400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有效性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566277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(2/2)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桥接移植，挽救生命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9C05041-7E5F-446A-A3A6-9AC0627D6DD3}"/>
              </a:ext>
            </a:extLst>
          </p:cNvPr>
          <p:cNvSpPr/>
          <p:nvPr/>
        </p:nvSpPr>
        <p:spPr bwMode="gray">
          <a:xfrm>
            <a:off x="366823" y="1667539"/>
            <a:ext cx="5400000" cy="298420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B9C9220-D4A0-4581-BA2F-DA1535AB087F}"/>
              </a:ext>
            </a:extLst>
          </p:cNvPr>
          <p:cNvSpPr/>
          <p:nvPr/>
        </p:nvSpPr>
        <p:spPr bwMode="gray">
          <a:xfrm>
            <a:off x="6182516" y="1667539"/>
            <a:ext cx="5629293" cy="298420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120D1B5-C03E-459E-A1DF-44606B3567D1}"/>
              </a:ext>
            </a:extLst>
          </p:cNvPr>
          <p:cNvSpPr txBox="1"/>
          <p:nvPr/>
        </p:nvSpPr>
        <p:spPr bwMode="gray">
          <a:xfrm>
            <a:off x="446795" y="2199838"/>
            <a:ext cx="5236307" cy="297712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三期临床显示，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实现缓解，即可接受移植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0FBE8F5-2179-479C-AE96-BD2A2BE5DA4D}"/>
              </a:ext>
            </a:extLst>
          </p:cNvPr>
          <p:cNvSpPr txBox="1"/>
          <p:nvPr/>
        </p:nvSpPr>
        <p:spPr bwMode="gray">
          <a:xfrm>
            <a:off x="446798" y="2815676"/>
            <a:ext cx="5320025" cy="169632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因此，奥加伊妥珠单抗，给患者实现更多移植机会的治疗药物，移植患者比例接近一半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三期临床显示，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42.7%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患者在接受奥加伊妥珠单抗治疗后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有机会接受移植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</a:p>
          <a:p>
            <a:pPr marL="171450" indent="-171450" algn="l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其余患者受到年龄（老年患者无法移植）、其他疾病、供体等各项其他客观因素影响，而无法接受移植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455A00D6-F66E-4FA6-AD6A-F08CADBA12C5}"/>
              </a:ext>
            </a:extLst>
          </p:cNvPr>
          <p:cNvSpPr txBox="1"/>
          <p:nvPr/>
        </p:nvSpPr>
        <p:spPr bwMode="gray">
          <a:xfrm>
            <a:off x="6266235" y="2199838"/>
            <a:ext cx="5487806" cy="830441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治疗达到缓解 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(CR) 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后移植，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年总生存率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51%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第一周期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内达到缓解，其余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24% (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97%)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达到缓解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5E3B756-0649-4B16-A5A3-019FBE997562}"/>
              </a:ext>
            </a:extLst>
          </p:cNvPr>
          <p:cNvSpPr txBox="1"/>
          <p:nvPr/>
        </p:nvSpPr>
        <p:spPr bwMode="gray">
          <a:xfrm>
            <a:off x="6264363" y="3313932"/>
            <a:ext cx="5236307" cy="830441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治疗达到微小残留病 </a:t>
            </a:r>
            <a:r>
              <a:rPr lang="en-US" altLang="zh-CN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(MRD) 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转阴后再移植，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中位生存期</a:t>
            </a:r>
            <a:r>
              <a:rPr lang="zh-CN" altLang="en-US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19.2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en-US" altLang="zh-CN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达到微小残留病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(MRD)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转阴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9EDAEBC-BE10-4787-9BFF-1D96B89E92B9}"/>
              </a:ext>
            </a:extLst>
          </p:cNvPr>
          <p:cNvSpPr txBox="1"/>
          <p:nvPr/>
        </p:nvSpPr>
        <p:spPr bwMode="gray">
          <a:xfrm>
            <a:off x="366823" y="5023294"/>
            <a:ext cx="11451645" cy="97346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lIns="0" tIns="36000" rIns="0" bIns="3600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strike="noStrike" cap="none" spc="0" normalizeH="0" baseline="0">
                <a:ln>
                  <a:noFill/>
                </a:ln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国家药品审评中心出具的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技术审评报告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指出，各关键临床试验数据表明奥加伊妥珠单抗展现显著的</a:t>
            </a:r>
            <a:r>
              <a:rPr lang="zh-CN" altLang="en-US" sz="1400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评审认可在复发难治性</a:t>
            </a:r>
            <a:r>
              <a:rPr lang="en-US" altLang="zh-CN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阳性成人急性淋巴细胞白血病患者中，</a:t>
            </a:r>
            <a:r>
              <a:rPr lang="zh-CN" altLang="en-US" sz="12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奥加伊妥珠单抗治疗组的血液学缓解率</a:t>
            </a:r>
            <a:r>
              <a:rPr lang="zh-CN" altLang="en-US" sz="1200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优效</a:t>
            </a:r>
            <a:r>
              <a:rPr lang="zh-CN" altLang="en-US" sz="12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于对照组，代表</a:t>
            </a:r>
            <a:r>
              <a:rPr lang="zh-CN" altLang="en-US" sz="1200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显著临床获益</a:t>
            </a:r>
            <a:r>
              <a:rPr lang="zh-CN" altLang="en-US" sz="12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，可以给更多的患者带来</a:t>
            </a:r>
            <a:r>
              <a:rPr lang="zh-CN" altLang="en-US" sz="1200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接受造血干细胞移植机会</a:t>
            </a:r>
            <a:r>
              <a:rPr lang="zh-CN" altLang="en-US" sz="1200" b="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；亚裔患者在接受奥加伊妥珠单抗治疗，相比总人群，呈现</a:t>
            </a:r>
            <a:r>
              <a:rPr lang="zh-CN" altLang="en-US" sz="1200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一致的优势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2294B4-275A-42CF-97DF-C7C5E03C80C8}"/>
              </a:ext>
            </a:extLst>
          </p:cNvPr>
          <p:cNvSpPr/>
          <p:nvPr/>
        </p:nvSpPr>
        <p:spPr bwMode="gray">
          <a:xfrm>
            <a:off x="1319357" y="1270186"/>
            <a:ext cx="3494933" cy="805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提高移植机会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BF9189E-C52F-4B6B-BE4E-6A736F7CC6BB}"/>
              </a:ext>
            </a:extLst>
          </p:cNvPr>
          <p:cNvSpPr/>
          <p:nvPr/>
        </p:nvSpPr>
        <p:spPr bwMode="gray">
          <a:xfrm>
            <a:off x="7134383" y="1270186"/>
            <a:ext cx="3495600" cy="8055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实现长期生存获益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64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4863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安全性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周期内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安全可控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B9C9220-D4A0-4581-BA2F-DA1535AB087F}"/>
              </a:ext>
            </a:extLst>
          </p:cNvPr>
          <p:cNvSpPr/>
          <p:nvPr/>
        </p:nvSpPr>
        <p:spPr bwMode="gray">
          <a:xfrm>
            <a:off x="6221186" y="1667539"/>
            <a:ext cx="5600816" cy="4319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120D1B5-C03E-459E-A1DF-44606B3567D1}"/>
              </a:ext>
            </a:extLst>
          </p:cNvPr>
          <p:cNvSpPr txBox="1"/>
          <p:nvPr/>
        </p:nvSpPr>
        <p:spPr bwMode="gray">
          <a:xfrm>
            <a:off x="566058" y="2202752"/>
            <a:ext cx="5280736" cy="111409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治疗急淋的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抗体药物偶联物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更精准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、患者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更耐受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的肿瘤细胞强效杀伤</a:t>
            </a:r>
            <a:endParaRPr lang="en-US" altLang="zh-CN" sz="20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更少的药物相互作用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人源化抗体结构，患者更耐受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14D138C-AF07-490E-B7FB-D08D79989A17}"/>
              </a:ext>
            </a:extLst>
          </p:cNvPr>
          <p:cNvSpPr txBox="1"/>
          <p:nvPr/>
        </p:nvSpPr>
        <p:spPr bwMode="gray">
          <a:xfrm>
            <a:off x="566057" y="3809491"/>
            <a:ext cx="5117044" cy="952776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严重不良反应发生比例显著降低</a:t>
            </a:r>
            <a:r>
              <a:rPr lang="en-US" altLang="zh-CN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14%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 1,</a:t>
            </a:r>
            <a:r>
              <a:rPr lang="zh-CN" altLang="en-US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与同适应症下的药品（目录外）相比，严重不良反应发生比例显著降低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14%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5BF476-CCE2-407C-AA73-D907B7E0ECCD}"/>
              </a:ext>
            </a:extLst>
          </p:cNvPr>
          <p:cNvSpPr txBox="1"/>
          <p:nvPr/>
        </p:nvSpPr>
        <p:spPr bwMode="gray">
          <a:xfrm>
            <a:off x="6324601" y="2202752"/>
            <a:ext cx="5417430" cy="111409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肝小静脉闭塞病 </a:t>
            </a:r>
            <a:r>
              <a:rPr lang="en-US" altLang="zh-CN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可预防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sz="20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高危患者可识别：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造血干细胞移植术前，对高危患者进行有效识别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可预防：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对高危患者采用熊去氧胆酸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(UDCA)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进行移植前的预处理，可显著降低移植后肝小静脉闭塞病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的发生率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4BF61DA-2820-44F4-81C2-AA025CB37E0F}"/>
              </a:ext>
            </a:extLst>
          </p:cNvPr>
          <p:cNvSpPr txBox="1"/>
          <p:nvPr/>
        </p:nvSpPr>
        <p:spPr bwMode="gray">
          <a:xfrm>
            <a:off x="6324601" y="3809491"/>
            <a:ext cx="5417430" cy="1114094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真实世界研究发现，通过有效的患者识别和预处理，可将  肝小静脉闭塞病 </a:t>
            </a:r>
            <a:r>
              <a:rPr lang="en-US" altLang="zh-CN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(VOD) </a:t>
            </a:r>
            <a:r>
              <a:rPr lang="zh-CN" altLang="en-US" sz="20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的实际发生几率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降至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美国真实世界研究发现，通过进行有效的预处理后，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未报告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中国多中心回顾性分析显示，异基因移植后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的整体发生率仅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E0E6264-26AB-4F6E-A4AC-516AD8A70252}"/>
              </a:ext>
            </a:extLst>
          </p:cNvPr>
          <p:cNvSpPr txBox="1"/>
          <p:nvPr/>
        </p:nvSpPr>
        <p:spPr bwMode="gray">
          <a:xfrm>
            <a:off x="2399323" y="6564923"/>
            <a:ext cx="914400" cy="219075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备注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：源自于奥加伊妥珠单抗和贝林妥欧单抗的三期临床研究，非头对头对比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9C05041-7E5F-446A-A3A6-9AC0627D6DD3}"/>
              </a:ext>
            </a:extLst>
          </p:cNvPr>
          <p:cNvSpPr/>
          <p:nvPr/>
        </p:nvSpPr>
        <p:spPr bwMode="gray">
          <a:xfrm>
            <a:off x="446794" y="1667539"/>
            <a:ext cx="5400000" cy="4319604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8874F5D-C1D0-408E-BEA6-DBB93A69CF55}"/>
              </a:ext>
            </a:extLst>
          </p:cNvPr>
          <p:cNvSpPr/>
          <p:nvPr/>
        </p:nvSpPr>
        <p:spPr bwMode="gray">
          <a:xfrm>
            <a:off x="687942" y="1270186"/>
            <a:ext cx="4917704" cy="805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更精准、耐受的肿瘤细胞杀伤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8CA20B3-E771-4258-8696-8164A3BD4429}"/>
              </a:ext>
            </a:extLst>
          </p:cNvPr>
          <p:cNvSpPr/>
          <p:nvPr/>
        </p:nvSpPr>
        <p:spPr bwMode="gray">
          <a:xfrm>
            <a:off x="6451964" y="1270186"/>
            <a:ext cx="5139261" cy="805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有效预处理后，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发生率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8972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12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A7FD0322-A970-434D-BA04-5FC683925F89}"/>
              </a:ext>
            </a:extLst>
          </p:cNvPr>
          <p:cNvSpPr/>
          <p:nvPr/>
        </p:nvSpPr>
        <p:spPr bwMode="gray">
          <a:xfrm>
            <a:off x="4884184" y="4609913"/>
            <a:ext cx="6937816" cy="164801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创新性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50C2EB9-9119-457B-A20A-D00FDCF09642}"/>
              </a:ext>
            </a:extLst>
          </p:cNvPr>
          <p:cNvSpPr/>
          <p:nvPr/>
        </p:nvSpPr>
        <p:spPr bwMode="gray">
          <a:xfrm>
            <a:off x="8920843" y="1625648"/>
            <a:ext cx="2901156" cy="256173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BAD7F69-E2A6-4F49-8AC2-11635C26784D}"/>
              </a:ext>
            </a:extLst>
          </p:cNvPr>
          <p:cNvSpPr txBox="1"/>
          <p:nvPr/>
        </p:nvSpPr>
        <p:spPr bwMode="gray">
          <a:xfrm>
            <a:off x="8989940" y="2048179"/>
            <a:ext cx="2762960" cy="1510138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每周期仅间隔给药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，每次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，可在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门诊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完成，显著提升用药依从性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每周期仅需给药</a:t>
            </a:r>
            <a:r>
              <a:rPr lang="en-US" altLang="zh-CN" sz="11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1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每次</a:t>
            </a:r>
            <a:r>
              <a:rPr lang="en-US" altLang="zh-CN" sz="11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1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100" b="1" dirty="0">
              <a:solidFill>
                <a:srgbClr val="0047BB"/>
              </a:solidFill>
              <a:uFill>
                <a:solidFill>
                  <a:schemeClr val="tx1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110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可在</a:t>
            </a:r>
            <a:r>
              <a:rPr lang="zh-CN" altLang="en-US" sz="11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门诊</a:t>
            </a:r>
            <a:r>
              <a:rPr lang="zh-CN" altLang="en-US" sz="1100" dirty="0"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94D4481-6D6E-4F1D-BD29-7998ACFFBD9F}"/>
              </a:ext>
            </a:extLst>
          </p:cNvPr>
          <p:cNvSpPr txBox="1"/>
          <p:nvPr/>
        </p:nvSpPr>
        <p:spPr bwMode="gray">
          <a:xfrm>
            <a:off x="1154197" y="2048179"/>
            <a:ext cx="3062197" cy="51931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治疗急淋的 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靶向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抗体药物偶联物 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(ADC)</a:t>
            </a: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0218B9E-A470-4022-96B4-ACC63B75BA7F}"/>
              </a:ext>
            </a:extLst>
          </p:cNvPr>
          <p:cNvGrpSpPr/>
          <p:nvPr/>
        </p:nvGrpSpPr>
        <p:grpSpPr>
          <a:xfrm>
            <a:off x="716428" y="2118836"/>
            <a:ext cx="396000" cy="396000"/>
            <a:chOff x="318977" y="3353475"/>
            <a:chExt cx="396000" cy="396000"/>
          </a:xfrm>
        </p:grpSpPr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9298D5A-7BBB-4655-B6BD-DEF14732662A}"/>
                </a:ext>
              </a:extLst>
            </p:cNvPr>
            <p:cNvSpPr/>
            <p:nvPr/>
          </p:nvSpPr>
          <p:spPr bwMode="gray">
            <a:xfrm>
              <a:off x="318977" y="335347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105" name="图形 104" descr="移动 纯色填充">
              <a:extLst>
                <a:ext uri="{FF2B5EF4-FFF2-40B4-BE49-F238E27FC236}">
                  <a16:creationId xmlns:a16="http://schemas.microsoft.com/office/drawing/2014/main" id="{0420EC4D-31E8-4A93-9EE9-F6E9285C6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975" y="3389475"/>
              <a:ext cx="324000" cy="324000"/>
            </a:xfrm>
            <a:prstGeom prst="rect">
              <a:avLst/>
            </a:prstGeom>
          </p:spPr>
        </p:pic>
      </p:grpSp>
      <p:sp>
        <p:nvSpPr>
          <p:cNvPr id="14" name="箭头: 下 13">
            <a:extLst>
              <a:ext uri="{FF2B5EF4-FFF2-40B4-BE49-F238E27FC236}">
                <a16:creationId xmlns:a16="http://schemas.microsoft.com/office/drawing/2014/main" id="{8A936133-0657-4258-BBB2-9158E4B0FE24}"/>
              </a:ext>
            </a:extLst>
          </p:cNvPr>
          <p:cNvSpPr/>
          <p:nvPr/>
        </p:nvSpPr>
        <p:spPr bwMode="gray">
          <a:xfrm>
            <a:off x="2469986" y="2625620"/>
            <a:ext cx="430618" cy="177495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1ADB1C3-EE36-4DCC-AB4D-AE68524A21BF}"/>
              </a:ext>
            </a:extLst>
          </p:cNvPr>
          <p:cNvSpPr txBox="1"/>
          <p:nvPr/>
        </p:nvSpPr>
        <p:spPr bwMode="gray">
          <a:xfrm>
            <a:off x="4953000" y="2048179"/>
            <a:ext cx="3592287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高肿瘤负荷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患者仍可显著获益的治疗药物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肿瘤骨髓原始细胞比例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(BMB%) 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&gt;50%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的患者，治疗后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总缓解率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仍</a:t>
            </a:r>
            <a:r>
              <a:rPr lang="zh-CN" altLang="en-US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1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70-75%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18</a:t>
            </a:r>
            <a:endParaRPr lang="en-US" altLang="zh-CN" sz="11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48C05CB7-BA74-4889-B520-3FA7771A70D8}"/>
              </a:ext>
            </a:extLst>
          </p:cNvPr>
          <p:cNvSpPr txBox="1"/>
          <p:nvPr/>
        </p:nvSpPr>
        <p:spPr bwMode="gray">
          <a:xfrm>
            <a:off x="4953000" y="3160239"/>
            <a:ext cx="3592287" cy="1027143"/>
          </a:xfrm>
          <a:prstGeom prst="rect">
            <a:avLst/>
          </a:prstGeom>
        </p:spPr>
        <p:txBody>
          <a:bodyPr wrap="square" lIns="36000" tIns="36000" rIns="36000" bIns="36000" rtlCol="0">
            <a:noAutofit/>
          </a:bodyPr>
          <a:lstStyle/>
          <a:p>
            <a:pPr algn="l"/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无法接受移植的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患者，指南推荐，治疗获益仍然显著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老年患者无法接受移植，但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CSCO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指南推荐使用奥加伊妥珠单抗治疗后仍</a:t>
            </a: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取得较好疗效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29DADA-34E4-4B31-8B9D-01E416558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14" y="4787466"/>
            <a:ext cx="3559675" cy="131776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82DA784-F117-4236-A1FC-3B4A038C6561}"/>
              </a:ext>
            </a:extLst>
          </p:cNvPr>
          <p:cNvGrpSpPr/>
          <p:nvPr/>
        </p:nvGrpSpPr>
        <p:grpSpPr>
          <a:xfrm>
            <a:off x="366823" y="1233479"/>
            <a:ext cx="4167756" cy="5024446"/>
            <a:chOff x="366823" y="1233479"/>
            <a:chExt cx="4628954" cy="5024446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3D0F56C-B405-47A9-B901-CC1C9F39F324}"/>
                </a:ext>
              </a:extLst>
            </p:cNvPr>
            <p:cNvSpPr/>
            <p:nvPr/>
          </p:nvSpPr>
          <p:spPr bwMode="gray">
            <a:xfrm>
              <a:off x="366823" y="1625649"/>
              <a:ext cx="4628954" cy="4632276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A0C51CE-B941-4C9C-80E2-002C8F03E821}"/>
                </a:ext>
              </a:extLst>
            </p:cNvPr>
            <p:cNvSpPr/>
            <p:nvPr/>
          </p:nvSpPr>
          <p:spPr bwMode="gray">
            <a:xfrm>
              <a:off x="1298814" y="1233479"/>
              <a:ext cx="2764971" cy="8055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机制创新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5F6051-10C7-4983-883E-00BD61F36BDD}"/>
              </a:ext>
            </a:extLst>
          </p:cNvPr>
          <p:cNvGrpSpPr/>
          <p:nvPr/>
        </p:nvGrpSpPr>
        <p:grpSpPr>
          <a:xfrm>
            <a:off x="4884184" y="1233479"/>
            <a:ext cx="3724155" cy="2953904"/>
            <a:chOff x="5308281" y="1233479"/>
            <a:chExt cx="3300058" cy="295390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2ACDEEA-296B-4552-B8F9-3BCDE5B27617}"/>
                </a:ext>
              </a:extLst>
            </p:cNvPr>
            <p:cNvSpPr/>
            <p:nvPr/>
          </p:nvSpPr>
          <p:spPr bwMode="gray">
            <a:xfrm>
              <a:off x="5308281" y="1625649"/>
              <a:ext cx="3300058" cy="2561734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AE5B1F2-5586-4609-B9F2-914EEB2AE28D}"/>
                </a:ext>
              </a:extLst>
            </p:cNvPr>
            <p:cNvSpPr/>
            <p:nvPr/>
          </p:nvSpPr>
          <p:spPr bwMode="gray">
            <a:xfrm>
              <a:off x="5423421" y="1233479"/>
              <a:ext cx="3069778" cy="8055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特殊人群获益显著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3107B562-7B08-4211-90DB-87036A318E2A}"/>
              </a:ext>
            </a:extLst>
          </p:cNvPr>
          <p:cNvSpPr/>
          <p:nvPr/>
        </p:nvSpPr>
        <p:spPr bwMode="gray">
          <a:xfrm>
            <a:off x="9285514" y="1233479"/>
            <a:ext cx="2267884" cy="805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提升依从性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965D4900-BAA6-4E0C-A703-0991749247CD}"/>
              </a:ext>
            </a:extLst>
          </p:cNvPr>
          <p:cNvSpPr txBox="1"/>
          <p:nvPr/>
        </p:nvSpPr>
        <p:spPr bwMode="gray">
          <a:xfrm>
            <a:off x="417590" y="2751661"/>
            <a:ext cx="4030585" cy="1814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兼顾比化疗更精准、比抗体药物更强效的杀伤能力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选择性且高度稳定的连接子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稳定连接刺孢霉素与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单抗，细胞内吞后再精准释放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靶向的人源化抗体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更精准、更有效（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&gt;90%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的适应症患者为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阳性表达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388" indent="-179388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强效细胞毒剂的刺孢霉素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：对肿瘤细胞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的强效杀伤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0E0DE6-518C-4127-A14A-D222751FAFC2}"/>
              </a:ext>
            </a:extLst>
          </p:cNvPr>
          <p:cNvGrpSpPr/>
          <p:nvPr/>
        </p:nvGrpSpPr>
        <p:grpSpPr>
          <a:xfrm>
            <a:off x="5929591" y="4773257"/>
            <a:ext cx="1834084" cy="548950"/>
            <a:chOff x="497105" y="5587619"/>
            <a:chExt cx="1834084" cy="54895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B0CCF26-A0E1-45CB-B1F5-2D8279DF434D}"/>
                </a:ext>
              </a:extLst>
            </p:cNvPr>
            <p:cNvSpPr txBox="1"/>
            <p:nvPr/>
          </p:nvSpPr>
          <p:spPr bwMode="gray">
            <a:xfrm>
              <a:off x="497105" y="5828792"/>
              <a:ext cx="18340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uFill>
                    <a:solidFill>
                      <a:schemeClr val="tx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化合物专利期内</a:t>
              </a:r>
            </a:p>
          </p:txBody>
        </p:sp>
        <p:pic>
          <p:nvPicPr>
            <p:cNvPr id="38" name="图形 37" descr="文凭卷筒 纯色填充">
              <a:extLst>
                <a:ext uri="{FF2B5EF4-FFF2-40B4-BE49-F238E27FC236}">
                  <a16:creationId xmlns:a16="http://schemas.microsoft.com/office/drawing/2014/main" id="{F4D06D62-C64B-417B-9C7A-69976AE2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34147" y="5587619"/>
              <a:ext cx="360000" cy="360000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A9068F7-D104-4396-80BF-E6CC5092BC70}"/>
              </a:ext>
            </a:extLst>
          </p:cNvPr>
          <p:cNvGrpSpPr/>
          <p:nvPr/>
        </p:nvGrpSpPr>
        <p:grpSpPr>
          <a:xfrm>
            <a:off x="8576617" y="4715742"/>
            <a:ext cx="2313832" cy="602066"/>
            <a:chOff x="3130942" y="5534503"/>
            <a:chExt cx="2313832" cy="60206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20FFCADF-797A-4AE9-A5E2-1233E4829910}"/>
                </a:ext>
              </a:extLst>
            </p:cNvPr>
            <p:cNvSpPr txBox="1"/>
            <p:nvPr/>
          </p:nvSpPr>
          <p:spPr bwMode="gray">
            <a:xfrm>
              <a:off x="3130942" y="5828792"/>
              <a:ext cx="23138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uFill>
                    <a:solidFill>
                      <a:schemeClr val="tx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突破性疗法</a:t>
              </a:r>
              <a:endParaRPr lang="en-US" altLang="zh-CN" sz="14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2" name="Picture 4" descr="FDA Logo - MDIC">
              <a:extLst>
                <a:ext uri="{FF2B5EF4-FFF2-40B4-BE49-F238E27FC236}">
                  <a16:creationId xmlns:a16="http://schemas.microsoft.com/office/drawing/2014/main" id="{20B6F7FC-A44F-4DED-ACF2-8D2A4670E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054" y="5534503"/>
              <a:ext cx="531176" cy="297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CB85066-47F3-4803-88F5-698A81D67FEF}"/>
              </a:ext>
            </a:extLst>
          </p:cNvPr>
          <p:cNvGrpSpPr/>
          <p:nvPr/>
        </p:nvGrpSpPr>
        <p:grpSpPr>
          <a:xfrm>
            <a:off x="5605509" y="5536891"/>
            <a:ext cx="2482248" cy="631550"/>
            <a:chOff x="6195385" y="5505019"/>
            <a:chExt cx="2482248" cy="63155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827CCDA-4F54-49D6-8DAB-700250BF5F67}"/>
                </a:ext>
              </a:extLst>
            </p:cNvPr>
            <p:cNvSpPr txBox="1"/>
            <p:nvPr/>
          </p:nvSpPr>
          <p:spPr bwMode="gray">
            <a:xfrm>
              <a:off x="6363801" y="5828792"/>
              <a:ext cx="23138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uFill>
                    <a:solidFill>
                      <a:schemeClr val="tx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</a:t>
              </a:r>
              <a:endParaRPr lang="en-US" altLang="zh-CN" sz="14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CC44921B-356E-4C76-8A73-4222013B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5385" y="5507104"/>
              <a:ext cx="1497485" cy="296280"/>
            </a:xfrm>
            <a:prstGeom prst="rect">
              <a:avLst/>
            </a:prstGeom>
          </p:spPr>
        </p:pic>
        <p:pic>
          <p:nvPicPr>
            <p:cNvPr id="46" name="Picture 4" descr="FDA Logo - MDIC">
              <a:extLst>
                <a:ext uri="{FF2B5EF4-FFF2-40B4-BE49-F238E27FC236}">
                  <a16:creationId xmlns:a16="http://schemas.microsoft.com/office/drawing/2014/main" id="{20613430-0C37-407D-B224-DCE82BB5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934" y="5505019"/>
              <a:ext cx="531176" cy="297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66DC964-6616-4D1A-B1DF-3A1DB8461148}"/>
              </a:ext>
            </a:extLst>
          </p:cNvPr>
          <p:cNvGrpSpPr/>
          <p:nvPr/>
        </p:nvGrpSpPr>
        <p:grpSpPr>
          <a:xfrm>
            <a:off x="8576617" y="5486649"/>
            <a:ext cx="2313832" cy="732034"/>
            <a:chOff x="9223713" y="5404535"/>
            <a:chExt cx="2313832" cy="732034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62860A2-92E2-4D42-9385-5982660240A4}"/>
                </a:ext>
              </a:extLst>
            </p:cNvPr>
            <p:cNvSpPr txBox="1"/>
            <p:nvPr/>
          </p:nvSpPr>
          <p:spPr bwMode="gray">
            <a:xfrm>
              <a:off x="9223713" y="5828792"/>
              <a:ext cx="231383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b="1" dirty="0">
                  <a:solidFill>
                    <a:srgbClr val="0047BB"/>
                  </a:solidFill>
                  <a:uFill>
                    <a:solidFill>
                      <a:schemeClr val="tx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孤儿药认证</a:t>
              </a:r>
              <a:endParaRPr lang="en-US" altLang="zh-CN" sz="1400" b="1" dirty="0">
                <a:solidFill>
                  <a:srgbClr val="0047BB"/>
                </a:solidFill>
                <a:uFill>
                  <a:solidFill>
                    <a:schemeClr val="tx1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BAEA3BAC-0833-4BE9-A7CD-19DD31C11425}"/>
                </a:ext>
              </a:extLst>
            </p:cNvPr>
            <p:cNvGrpSpPr/>
            <p:nvPr/>
          </p:nvGrpSpPr>
          <p:grpSpPr>
            <a:xfrm>
              <a:off x="9783687" y="5404535"/>
              <a:ext cx="1277625" cy="448131"/>
              <a:chOff x="9783687" y="5404535"/>
              <a:chExt cx="1277625" cy="448131"/>
            </a:xfrm>
          </p:grpSpPr>
          <p:pic>
            <p:nvPicPr>
              <p:cNvPr id="50" name="Picture 4" descr="FDA Logo - MDIC">
                <a:extLst>
                  <a:ext uri="{FF2B5EF4-FFF2-40B4-BE49-F238E27FC236}">
                    <a16:creationId xmlns:a16="http://schemas.microsoft.com/office/drawing/2014/main" id="{16812A34-2868-4F5E-A445-0E2F37B285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3687" y="5473731"/>
                <a:ext cx="531176" cy="2974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8" descr="EMA Logo - ACRP">
                <a:extLst>
                  <a:ext uri="{FF2B5EF4-FFF2-40B4-BE49-F238E27FC236}">
                    <a16:creationId xmlns:a16="http://schemas.microsoft.com/office/drawing/2014/main" id="{39D43C44-8EEB-4F3F-8558-B851070ADC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8722" y="5404535"/>
                <a:ext cx="542590" cy="4481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957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BE065BF9-7CCD-4DCB-A8D3-22635E0A0E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019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BE065BF9-7CCD-4DCB-A8D3-22635E0A0E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: Top Corners Rounded 158">
            <a:extLst>
              <a:ext uri="{FF2B5EF4-FFF2-40B4-BE49-F238E27FC236}">
                <a16:creationId xmlns:a16="http://schemas.microsoft.com/office/drawing/2014/main" id="{91899980-CE8C-4782-86AD-78E3A651DA1C}"/>
              </a:ext>
            </a:extLst>
          </p:cNvPr>
          <p:cNvSpPr/>
          <p:nvPr/>
        </p:nvSpPr>
        <p:spPr>
          <a:xfrm rot="10800000">
            <a:off x="10240200" y="-4064"/>
            <a:ext cx="1947037" cy="668927"/>
          </a:xfrm>
          <a:prstGeom prst="round2SameRect">
            <a:avLst>
              <a:gd name="adj1" fmla="val 31360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阿里巴巴普惠体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4881BB-7544-4342-8AC8-E88CA16B6D3E}"/>
              </a:ext>
            </a:extLst>
          </p:cNvPr>
          <p:cNvSpPr txBox="1"/>
          <p:nvPr/>
        </p:nvSpPr>
        <p:spPr bwMode="gray">
          <a:xfrm>
            <a:off x="10435514" y="81481"/>
            <a:ext cx="1615781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1000"/>
              </a:spcBef>
              <a:defRPr sz="2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r>
              <a:rPr lang="zh-CN" altLang="en-US" dirty="0"/>
              <a:t>公平性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E3E6A0F-1D99-426C-98B6-56DF522B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546728" cy="442308"/>
          </a:xfrm>
        </p:spPr>
        <p:txBody>
          <a:bodyPr vert="horz"/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32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注射用奥加伊妥珠单抗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AB90012-28C2-42CB-BBCF-BBD88371FB20}"/>
              </a:ext>
            </a:extLst>
          </p:cNvPr>
          <p:cNvGrpSpPr/>
          <p:nvPr/>
        </p:nvGrpSpPr>
        <p:grpSpPr>
          <a:xfrm>
            <a:off x="366823" y="1175454"/>
            <a:ext cx="5502349" cy="2037909"/>
            <a:chOff x="191386" y="1185530"/>
            <a:chExt cx="2838893" cy="2037909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CF06F47-D893-4163-A274-C3D8D60A3448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8905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3DF2DE68-7FF8-40D2-85CF-6A85FFCA964D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对公共健康的影响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5F6A1701-5F1C-4B7C-96AD-D8F37D48F80A}"/>
              </a:ext>
            </a:extLst>
          </p:cNvPr>
          <p:cNvGrpSpPr/>
          <p:nvPr/>
        </p:nvGrpSpPr>
        <p:grpSpPr>
          <a:xfrm>
            <a:off x="6319653" y="1175454"/>
            <a:ext cx="5502349" cy="2037909"/>
            <a:chOff x="191386" y="1185530"/>
            <a:chExt cx="2838893" cy="2037909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4C25321-AE11-4053-9DA9-A751C8B96DEA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8905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59D257B-DF81-41C3-B723-11F568164514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符合保基本原则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5C9EED58-5BE4-4B42-B212-B943A67028BB}"/>
              </a:ext>
            </a:extLst>
          </p:cNvPr>
          <p:cNvGrpSpPr/>
          <p:nvPr/>
        </p:nvGrpSpPr>
        <p:grpSpPr>
          <a:xfrm>
            <a:off x="366823" y="3745543"/>
            <a:ext cx="5502349" cy="2121862"/>
            <a:chOff x="191386" y="1185530"/>
            <a:chExt cx="2838893" cy="212186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0B3FAAB-9B6C-4612-801F-827179F18125}"/>
                </a:ext>
              </a:extLst>
            </p:cNvPr>
            <p:cNvSpPr/>
            <p:nvPr/>
          </p:nvSpPr>
          <p:spPr bwMode="gray">
            <a:xfrm>
              <a:off x="191386" y="1334386"/>
              <a:ext cx="2838893" cy="1973006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FBDC3F4-6AD5-4CAC-A390-542573D483CF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弥补目录短板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E76117B-FF17-4499-B6BA-B6EBF3E03820}"/>
              </a:ext>
            </a:extLst>
          </p:cNvPr>
          <p:cNvGrpSpPr/>
          <p:nvPr/>
        </p:nvGrpSpPr>
        <p:grpSpPr>
          <a:xfrm>
            <a:off x="6319653" y="3745543"/>
            <a:ext cx="5502349" cy="2133540"/>
            <a:chOff x="191386" y="1185530"/>
            <a:chExt cx="2838893" cy="1978348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BE6A9A4D-764D-4F42-92ED-70C17B695DE4}"/>
                </a:ext>
              </a:extLst>
            </p:cNvPr>
            <p:cNvSpPr/>
            <p:nvPr/>
          </p:nvSpPr>
          <p:spPr bwMode="gray">
            <a:xfrm>
              <a:off x="191386" y="1334387"/>
              <a:ext cx="2838893" cy="1829491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1A09F95-D2FF-485A-AB3F-468DC2A70C3B}"/>
                </a:ext>
              </a:extLst>
            </p:cNvPr>
            <p:cNvSpPr txBox="1"/>
            <p:nvPr/>
          </p:nvSpPr>
          <p:spPr bwMode="gray">
            <a:xfrm>
              <a:off x="831297" y="1185530"/>
              <a:ext cx="1559071" cy="2977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20" tIns="45720" rIns="4572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医保管理难度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92066A7-28CF-452D-B141-72CC6F978B66}"/>
              </a:ext>
            </a:extLst>
          </p:cNvPr>
          <p:cNvGrpSpPr/>
          <p:nvPr/>
        </p:nvGrpSpPr>
        <p:grpSpPr>
          <a:xfrm>
            <a:off x="470641" y="1584571"/>
            <a:ext cx="396000" cy="396000"/>
            <a:chOff x="4272240" y="2805595"/>
            <a:chExt cx="396000" cy="39600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DA7EA45-B6BD-41BA-8892-1DF7738A7D15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0" name="图形 69" descr="Cpr 纯色填充">
              <a:extLst>
                <a:ext uri="{FF2B5EF4-FFF2-40B4-BE49-F238E27FC236}">
                  <a16:creationId xmlns:a16="http://schemas.microsoft.com/office/drawing/2014/main" id="{AA9AAD54-CB98-42BE-A298-7E4737AB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D39C72CF-754E-45DC-9174-782641A5D91E}"/>
              </a:ext>
            </a:extLst>
          </p:cNvPr>
          <p:cNvSpPr txBox="1"/>
          <p:nvPr/>
        </p:nvSpPr>
        <p:spPr bwMode="gray">
          <a:xfrm>
            <a:off x="887904" y="1603816"/>
            <a:ext cx="5097562" cy="381177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成人复发难治性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细胞急淋是有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极高死亡风险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罕见肿瘤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患者面临严峻生存挑战，已有药物治疗下，生存期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&lt;6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年生存率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&lt;10%</a:t>
            </a:r>
            <a:r>
              <a:rPr lang="en-US" altLang="zh-CN" sz="1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E4244A6A-6ACE-4D0E-BDAB-32CC5FB84F1E}"/>
              </a:ext>
            </a:extLst>
          </p:cNvPr>
          <p:cNvSpPr txBox="1"/>
          <p:nvPr/>
        </p:nvSpPr>
        <p:spPr bwMode="gray">
          <a:xfrm>
            <a:off x="883250" y="2445502"/>
            <a:ext cx="5002531" cy="5098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移植是患者获得长期生存、甚至治愈的主要方式，移植后</a:t>
            </a:r>
            <a:r>
              <a:rPr lang="en-US" altLang="zh-CN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年生存率提高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AAE2C789-054D-4097-86B8-1C44687DC854}"/>
              </a:ext>
            </a:extLst>
          </p:cNvPr>
          <p:cNvGrpSpPr/>
          <p:nvPr/>
        </p:nvGrpSpPr>
        <p:grpSpPr>
          <a:xfrm>
            <a:off x="6435947" y="1588993"/>
            <a:ext cx="396000" cy="396000"/>
            <a:chOff x="4272240" y="2805595"/>
            <a:chExt cx="396000" cy="396000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ABAF8BF-9529-4E31-B7E0-93B378B08F6A}"/>
                </a:ext>
              </a:extLst>
            </p:cNvPr>
            <p:cNvSpPr/>
            <p:nvPr/>
          </p:nvSpPr>
          <p:spPr bwMode="gray">
            <a:xfrm>
              <a:off x="4272240" y="280559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4" name="图形 83" descr="Cpr 纯色填充">
              <a:extLst>
                <a:ext uri="{FF2B5EF4-FFF2-40B4-BE49-F238E27FC236}">
                  <a16:creationId xmlns:a16="http://schemas.microsoft.com/office/drawing/2014/main" id="{6C2D3208-A5E4-45C2-8EBA-6C8814737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6240" y="2859595"/>
              <a:ext cx="288000" cy="288000"/>
            </a:xfrm>
            <a:prstGeom prst="rect">
              <a:avLst/>
            </a:prstGeom>
          </p:spPr>
        </p:pic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3640DDFD-174C-44DB-A88D-7C2C8E294871}"/>
              </a:ext>
            </a:extLst>
          </p:cNvPr>
          <p:cNvSpPr txBox="1"/>
          <p:nvPr/>
        </p:nvSpPr>
        <p:spPr bwMode="gray">
          <a:xfrm>
            <a:off x="6853210" y="1608239"/>
            <a:ext cx="5002531" cy="396000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，快速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达到缓解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，延长缓解时间，进而有机会接受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移植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延长生命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，是患者的基本医疗需求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4844488-353D-4DAE-A3B2-2F1B93B6E2D8}"/>
              </a:ext>
            </a:extLst>
          </p:cNvPr>
          <p:cNvSpPr txBox="1"/>
          <p:nvPr/>
        </p:nvSpPr>
        <p:spPr bwMode="gray">
          <a:xfrm>
            <a:off x="6853210" y="2158467"/>
            <a:ext cx="5002531" cy="3727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成人患者面临更高的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死亡风险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，治疗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需求更迫切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716E0E60-3F35-4CE2-82A5-DF941DBC9920}"/>
              </a:ext>
            </a:extLst>
          </p:cNvPr>
          <p:cNvSpPr txBox="1"/>
          <p:nvPr/>
        </p:nvSpPr>
        <p:spPr bwMode="gray">
          <a:xfrm>
            <a:off x="887904" y="4328057"/>
            <a:ext cx="4843425" cy="1083511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弥补目录内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无治疗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成人复发难治性</a:t>
            </a:r>
            <a:r>
              <a:rPr lang="en-US" altLang="zh-CN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6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细胞急淋患者的有效药物的空白</a:t>
            </a:r>
            <a:endParaRPr lang="en-US" altLang="zh-CN" sz="16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成人急淋患者死亡率高，短期易复发，现有治疗下生存期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急需有效治疗药物，达到缓解，接受移植，挽救生命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541A592-0086-4B0F-95EE-62B270918CA0}"/>
              </a:ext>
            </a:extLst>
          </p:cNvPr>
          <p:cNvGrpSpPr/>
          <p:nvPr/>
        </p:nvGrpSpPr>
        <p:grpSpPr>
          <a:xfrm>
            <a:off x="449299" y="4412426"/>
            <a:ext cx="396000" cy="396000"/>
            <a:chOff x="416641" y="4021890"/>
            <a:chExt cx="396000" cy="396000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83515289-5458-4E8C-9FDA-0AD69FD1A4E4}"/>
                </a:ext>
              </a:extLst>
            </p:cNvPr>
            <p:cNvSpPr/>
            <p:nvPr/>
          </p:nvSpPr>
          <p:spPr bwMode="gray">
            <a:xfrm>
              <a:off x="416641" y="4021890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1" name="图形 100" descr="拼图 纯色填充">
              <a:extLst>
                <a:ext uri="{FF2B5EF4-FFF2-40B4-BE49-F238E27FC236}">
                  <a16:creationId xmlns:a16="http://schemas.microsoft.com/office/drawing/2014/main" id="{A24C771F-632A-4134-B57B-8DD66BBF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2641" y="4057891"/>
              <a:ext cx="324000" cy="323999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058F2F5-30DE-4338-82C3-C79BF30D92D8}"/>
              </a:ext>
            </a:extLst>
          </p:cNvPr>
          <p:cNvGrpSpPr/>
          <p:nvPr/>
        </p:nvGrpSpPr>
        <p:grpSpPr>
          <a:xfrm>
            <a:off x="6434276" y="5367183"/>
            <a:ext cx="5297254" cy="396001"/>
            <a:chOff x="6434276" y="5156628"/>
            <a:chExt cx="5297254" cy="396001"/>
          </a:xfrm>
        </p:grpSpPr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0B8A5544-8A9C-4FF0-BAFF-47913814EF19}"/>
                </a:ext>
              </a:extLst>
            </p:cNvPr>
            <p:cNvSpPr/>
            <p:nvPr/>
          </p:nvSpPr>
          <p:spPr bwMode="gray">
            <a:xfrm>
              <a:off x="6434276" y="5156628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A190266F-CDDA-4484-9751-1676284CA0DC}"/>
                </a:ext>
              </a:extLst>
            </p:cNvPr>
            <p:cNvSpPr txBox="1"/>
            <p:nvPr/>
          </p:nvSpPr>
          <p:spPr bwMode="gray">
            <a:xfrm>
              <a:off x="6900885" y="5156628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en-US"/>
              </a:defPPr>
              <a:lvl1pPr marL="180975" marR="0" lvl="0" indent="-180975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+mj-lt"/>
                <a:buAutoNum type="arabicPeriod" startAt="2"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buClrTx/>
                <a:buFont typeface="+mj-lt"/>
                <a:buAutoNum type="arabicPeriod" startAt="3"/>
              </a:pPr>
              <a:r>
                <a:rPr lang="zh-CN" altLang="en-US" sz="1300" b="1" dirty="0"/>
                <a:t>适应症明确、</a:t>
              </a:r>
              <a:r>
                <a:rPr lang="zh-CN" altLang="en-US" sz="1300" dirty="0"/>
                <a:t>诊断明确、不易滥用；仅治疗成人患者</a:t>
              </a:r>
              <a:endParaRPr lang="zh-CN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45" name="图形 144" descr="收件箱选中 纯色填充">
              <a:extLst>
                <a:ext uri="{FF2B5EF4-FFF2-40B4-BE49-F238E27FC236}">
                  <a16:creationId xmlns:a16="http://schemas.microsoft.com/office/drawing/2014/main" id="{4D657E85-9FD8-4368-8305-FBAB341A6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70276" y="5192628"/>
              <a:ext cx="324000" cy="3240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3D0F3EA-8831-40FE-B9B4-B146DE5F41C2}"/>
              </a:ext>
            </a:extLst>
          </p:cNvPr>
          <p:cNvGrpSpPr/>
          <p:nvPr/>
        </p:nvGrpSpPr>
        <p:grpSpPr>
          <a:xfrm>
            <a:off x="6434276" y="4240969"/>
            <a:ext cx="5301908" cy="396001"/>
            <a:chOff x="6434276" y="4032283"/>
            <a:chExt cx="5301908" cy="396001"/>
          </a:xfrm>
        </p:grpSpPr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A6986908-103E-47C7-8282-167C6C0DB5EA}"/>
                </a:ext>
              </a:extLst>
            </p:cNvPr>
            <p:cNvSpPr txBox="1"/>
            <p:nvPr/>
          </p:nvSpPr>
          <p:spPr bwMode="gray">
            <a:xfrm>
              <a:off x="6905539" y="4032283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/>
            <a:p>
              <a:pPr marL="180975" marR="0" lvl="0" indent="-180975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SzPct val="90000"/>
                <a:buFont typeface="+mj-lt"/>
                <a:buAutoNum type="arabicPeriod"/>
                <a:tabLst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治疗周期可控</a:t>
              </a:r>
              <a:r>
                <a:rPr kumimoji="0" lang="zh-CN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：三期临床、真实世界研究和周边国家医保报销均证实</a:t>
              </a:r>
              <a:r>
                <a:rPr lang="zh-CN" altLang="en-US" sz="1300" dirty="0">
                  <a:solidFill>
                    <a:srgbClr val="0047BB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kumimoji="0" lang="zh-CN" alt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实际使用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不超</a:t>
              </a:r>
              <a:r>
                <a:rPr lang="en-US" altLang="zh-CN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b="1" dirty="0">
                  <a:solidFill>
                    <a:srgbClr val="0047B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周期</a:t>
              </a: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028FB5CC-1228-402E-8923-94730BB4A997}"/>
                </a:ext>
              </a:extLst>
            </p:cNvPr>
            <p:cNvSpPr/>
            <p:nvPr/>
          </p:nvSpPr>
          <p:spPr bwMode="gray">
            <a:xfrm>
              <a:off x="6434276" y="4032283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8" name="图形 147" descr="目标受众 纯色填充">
              <a:extLst>
                <a:ext uri="{FF2B5EF4-FFF2-40B4-BE49-F238E27FC236}">
                  <a16:creationId xmlns:a16="http://schemas.microsoft.com/office/drawing/2014/main" id="{6521C5DA-FF72-43AD-8EC2-6B4C64F3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0276" y="4068283"/>
              <a:ext cx="324000" cy="32400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3177A4-C67E-4F21-9636-F8A3BA5B596F}"/>
              </a:ext>
            </a:extLst>
          </p:cNvPr>
          <p:cNvGrpSpPr/>
          <p:nvPr/>
        </p:nvGrpSpPr>
        <p:grpSpPr>
          <a:xfrm>
            <a:off x="6434276" y="4804076"/>
            <a:ext cx="5301907" cy="396001"/>
            <a:chOff x="6434276" y="4590634"/>
            <a:chExt cx="5301907" cy="396001"/>
          </a:xfrm>
        </p:grpSpPr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CF11E6BC-2D65-4A51-8ABB-0FD5840AA269}"/>
                </a:ext>
              </a:extLst>
            </p:cNvPr>
            <p:cNvSpPr/>
            <p:nvPr/>
          </p:nvSpPr>
          <p:spPr bwMode="gray">
            <a:xfrm>
              <a:off x="6434276" y="4590634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402A053B-F764-472E-9F69-47F273EDCFB7}"/>
                </a:ext>
              </a:extLst>
            </p:cNvPr>
            <p:cNvSpPr txBox="1"/>
            <p:nvPr/>
          </p:nvSpPr>
          <p:spPr bwMode="gray">
            <a:xfrm>
              <a:off x="6905538" y="4590634"/>
              <a:ext cx="4830645" cy="396001"/>
            </a:xfrm>
            <a:prstGeom prst="rect">
              <a:avLst/>
            </a:prstGeom>
          </p:spPr>
          <p:txBody>
            <a:bodyPr wrap="square" lIns="36000" tIns="36000" rIns="36000" bIns="36000" rtlCol="0" anchor="ctr">
              <a:noAutofit/>
            </a:bodyPr>
            <a:lstStyle>
              <a:defPPr>
                <a:defRPr lang="en-US"/>
              </a:defPPr>
              <a:lvl1pPr marL="180975" marR="0" lvl="0" indent="-180975" fontAlgn="base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0000"/>
                </a:buClr>
                <a:buSzPct val="90000"/>
                <a:buFont typeface="+mj-lt"/>
                <a:buAutoNum type="arabicPeriod"/>
                <a:tabLst/>
                <a:defRPr kumimoji="0" sz="1400" i="0" u="none" strike="noStrike" cap="none" spc="0" normalizeH="0" baseline="0">
                  <a:ln>
                    <a:noFill/>
                  </a:ln>
                  <a:solidFill>
                    <a:srgbClr val="0047BB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buClrTx/>
                <a:buFont typeface="+mj-lt"/>
                <a:buAutoNum type="arabicPeriod" startAt="2"/>
              </a:pPr>
              <a:r>
                <a:rPr lang="zh-CN" altLang="en-US" sz="1300" b="1" dirty="0"/>
                <a:t>患者有限：</a:t>
              </a:r>
              <a:r>
                <a:rPr lang="zh-CN" altLang="en-US" sz="1300" dirty="0"/>
                <a:t>成人复发难治性急淋患者在中国数量有限，发病率为</a:t>
              </a:r>
              <a:r>
                <a:rPr lang="en-US" altLang="zh-CN" b="1" dirty="0"/>
                <a:t>0.69/10</a:t>
              </a:r>
              <a:r>
                <a:rPr lang="zh-CN" altLang="en-US" b="1" dirty="0"/>
                <a:t>万人</a:t>
              </a:r>
              <a:r>
                <a:rPr lang="zh-CN" altLang="en-US" sz="1300" dirty="0"/>
                <a:t>，是</a:t>
              </a:r>
              <a:r>
                <a:rPr lang="zh-CN" altLang="en-US" b="1" dirty="0"/>
                <a:t>罕见肿瘤</a:t>
              </a:r>
              <a:r>
                <a:rPr lang="zh-CN" altLang="en-US" sz="1300" dirty="0"/>
                <a:t>，成人是儿童患者数量的</a:t>
              </a:r>
              <a:r>
                <a:rPr lang="en-US" altLang="zh-CN" b="1" dirty="0"/>
                <a:t>2/3</a:t>
              </a:r>
              <a:endParaRPr lang="zh-CN" altLang="en-US" b="1" dirty="0"/>
            </a:p>
          </p:txBody>
        </p:sp>
        <p:pic>
          <p:nvPicPr>
            <p:cNvPr id="151" name="图形 150" descr="化学 纯色填充">
              <a:extLst>
                <a:ext uri="{FF2B5EF4-FFF2-40B4-BE49-F238E27FC236}">
                  <a16:creationId xmlns:a16="http://schemas.microsoft.com/office/drawing/2014/main" id="{96924FBC-16E2-4F98-9DFA-F680E52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470276" y="4626634"/>
              <a:ext cx="324000" cy="324000"/>
            </a:xfrm>
            <a:prstGeom prst="rect">
              <a:avLst/>
            </a:prstGeom>
          </p:spPr>
        </p:pic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62D21069-70C4-4B65-B4DF-9C23CA71AAD3}"/>
              </a:ext>
            </a:extLst>
          </p:cNvPr>
          <p:cNvGrpSpPr/>
          <p:nvPr/>
        </p:nvGrpSpPr>
        <p:grpSpPr>
          <a:xfrm>
            <a:off x="470641" y="2459968"/>
            <a:ext cx="396000" cy="396000"/>
            <a:chOff x="414390" y="2570515"/>
            <a:chExt cx="396000" cy="396000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A05DB24-20B5-478C-B22A-9F8FACFB58E1}"/>
                </a:ext>
              </a:extLst>
            </p:cNvPr>
            <p:cNvSpPr/>
            <p:nvPr/>
          </p:nvSpPr>
          <p:spPr bwMode="gray">
            <a:xfrm>
              <a:off x="414390" y="257051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74" name="图形 73" descr="DNA 纯色填充">
              <a:extLst>
                <a:ext uri="{FF2B5EF4-FFF2-40B4-BE49-F238E27FC236}">
                  <a16:creationId xmlns:a16="http://schemas.microsoft.com/office/drawing/2014/main" id="{BE74A992-B947-42B2-8556-607B46DA4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0390" y="2606515"/>
              <a:ext cx="324000" cy="324000"/>
            </a:xfrm>
            <a:prstGeom prst="rect">
              <a:avLst/>
            </a:prstGeom>
          </p:spPr>
        </p:pic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E049427D-FAE5-4889-AC2A-76C1B865358F}"/>
              </a:ext>
            </a:extLst>
          </p:cNvPr>
          <p:cNvSpPr txBox="1"/>
          <p:nvPr/>
        </p:nvSpPr>
        <p:spPr bwMode="gray">
          <a:xfrm>
            <a:off x="6853210" y="2751418"/>
            <a:ext cx="5002531" cy="372789"/>
          </a:xfrm>
          <a:prstGeom prst="rect">
            <a:avLst/>
          </a:prstGeom>
        </p:spPr>
        <p:txBody>
          <a:bodyPr wrap="square" lIns="36000" tIns="36000" rIns="36000" bIns="36000" rtlCol="0" anchor="ctr">
            <a:noAutofit/>
          </a:bodyPr>
          <a:lstStyle/>
          <a:p>
            <a:pPr algn="l"/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奥加伊妥珠单抗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快速深度缓解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减少复发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，实现患者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更多移植机会</a:t>
            </a:r>
            <a:r>
              <a:rPr lang="zh-CN" altLang="en-US" sz="1400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，带来</a:t>
            </a:r>
            <a:r>
              <a:rPr lang="zh-CN" altLang="en-US" sz="1400" b="1" dirty="0">
                <a:solidFill>
                  <a:srgbClr val="0047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长期生存获益</a:t>
            </a:r>
            <a:endParaRPr lang="en-US" altLang="zh-CN" sz="1400" b="1" dirty="0">
              <a:solidFill>
                <a:srgbClr val="0047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A591F10-D120-4AE0-AC2E-536D09D88F86}"/>
              </a:ext>
            </a:extLst>
          </p:cNvPr>
          <p:cNvGrpSpPr/>
          <p:nvPr/>
        </p:nvGrpSpPr>
        <p:grpSpPr>
          <a:xfrm>
            <a:off x="6441430" y="2751302"/>
            <a:ext cx="396000" cy="396000"/>
            <a:chOff x="414390" y="2570515"/>
            <a:chExt cx="396000" cy="396000"/>
          </a:xfrm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B5E9C25-1C00-4A73-9545-B9355C7E94F1}"/>
                </a:ext>
              </a:extLst>
            </p:cNvPr>
            <p:cNvSpPr/>
            <p:nvPr/>
          </p:nvSpPr>
          <p:spPr bwMode="gray">
            <a:xfrm>
              <a:off x="414390" y="2570515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91" name="图形 90" descr="DNA 纯色填充">
              <a:extLst>
                <a:ext uri="{FF2B5EF4-FFF2-40B4-BE49-F238E27FC236}">
                  <a16:creationId xmlns:a16="http://schemas.microsoft.com/office/drawing/2014/main" id="{CB400245-27F6-455B-8066-C0CFEB262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0390" y="2606515"/>
              <a:ext cx="324000" cy="324000"/>
            </a:xfrm>
            <a:prstGeom prst="rect">
              <a:avLst/>
            </a:prstGeom>
          </p:spPr>
        </p:pic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28BC1F9D-3AE9-47B1-9DEB-2C0CED176CE7}"/>
              </a:ext>
            </a:extLst>
          </p:cNvPr>
          <p:cNvGrpSpPr/>
          <p:nvPr/>
        </p:nvGrpSpPr>
        <p:grpSpPr>
          <a:xfrm>
            <a:off x="6443430" y="2177786"/>
            <a:ext cx="396000" cy="396000"/>
            <a:chOff x="6312456" y="4875696"/>
            <a:chExt cx="396000" cy="396000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45FB32A-406F-408A-9079-634BF6566163}"/>
                </a:ext>
              </a:extLst>
            </p:cNvPr>
            <p:cNvSpPr/>
            <p:nvPr/>
          </p:nvSpPr>
          <p:spPr bwMode="gray">
            <a:xfrm>
              <a:off x="6312456" y="4875696"/>
              <a:ext cx="396000" cy="396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  <p:pic>
          <p:nvPicPr>
            <p:cNvPr id="99" name="图形 98" descr="男人和女人 纯色填充">
              <a:extLst>
                <a:ext uri="{FF2B5EF4-FFF2-40B4-BE49-F238E27FC236}">
                  <a16:creationId xmlns:a16="http://schemas.microsoft.com/office/drawing/2014/main" id="{8B2790BC-36EA-40DB-9E10-0FD435798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348456" y="4911696"/>
              <a:ext cx="324000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836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THINKCELLPRESENTATIONDONOTDELETE" val="&lt;?xml version=&quot;1.0&quot; encoding=&quot;UTF-16&quot; standalone=&quot;yes&quot;?&gt;&lt;root reqver=&quot;27037&quot;&gt;&lt;version val=&quot;329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3.43900000000000005684E+00&quot;&gt;&lt;m_msothmcolidx val=&quot;0&quot;/&gt;&lt;m_rgb r=&quot;00&quot; g=&quot;47&quot; b=&quot;BB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08942DD6B8045AC88B035B51DC098" ma:contentTypeVersion="14" ma:contentTypeDescription="Create a new document." ma:contentTypeScope="" ma:versionID="0e4ff9539a3ccca135015b3ceed81fdc">
  <xsd:schema xmlns:xsd="http://www.w3.org/2001/XMLSchema" xmlns:xs="http://www.w3.org/2001/XMLSchema" xmlns:p="http://schemas.microsoft.com/office/2006/metadata/properties" xmlns:ns3="e388dc96-09dd-4309-a66d-d1b07d928e2f" xmlns:ns4="05a7bc01-f129-4656-b3a6-97a7d27c4c0a" targetNamespace="http://schemas.microsoft.com/office/2006/metadata/properties" ma:root="true" ma:fieldsID="12b0c41d69098913fc4f82f8edcd35c0" ns3:_="" ns4:_="">
    <xsd:import namespace="e388dc96-09dd-4309-a66d-d1b07d928e2f"/>
    <xsd:import namespace="05a7bc01-f129-4656-b3a6-97a7d27c4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8dc96-09dd-4309-a66d-d1b07d928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bc01-f129-4656-b3a6-97a7d27c4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6AF324-20B8-43AE-8057-0DF672E58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8dc96-09dd-4309-a66d-d1b07d928e2f"/>
    <ds:schemaRef ds:uri="05a7bc01-f129-4656-b3a6-97a7d27c4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55E0C5-C017-4A51-A228-651151AC02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620F8-902D-466A-B4E6-A592A8096A60}">
  <ds:schemaRefs>
    <ds:schemaRef ds:uri="http://purl.org/dc/dcmitype/"/>
    <ds:schemaRef ds:uri="e388dc96-09dd-4309-a66d-d1b07d928e2f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5a7bc01-f129-4656-b3a6-97a7d27c4c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2987</Words>
  <Application>Microsoft Office PowerPoint</Application>
  <PresentationFormat>自定义</PresentationFormat>
  <Paragraphs>235</Paragraphs>
  <Slides>10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微软雅黑</vt:lpstr>
      <vt:lpstr>Arial</vt:lpstr>
      <vt:lpstr>Arial Narrow</vt:lpstr>
      <vt:lpstr>1_Office Theme</vt:lpstr>
      <vt:lpstr>think-cell 幻灯片</vt:lpstr>
      <vt:lpstr>注射用奥加伊妥珠单抗（贝博萨® ） 2022国家医保药品目录调整 申报资料</vt:lpstr>
      <vt:lpstr>目录</vt:lpstr>
      <vt:lpstr>1. 注射用奥加伊妥珠单抗 基本信息 (1/2) – 疾病情况和未满足的临床需求</vt:lpstr>
      <vt:lpstr>1.注射用奥加伊妥珠单抗 基本信息 (2/2)</vt:lpstr>
      <vt:lpstr>2. 注射用奥加伊妥珠单抗 有效性 (1/2) – 2周期内快速深度缓解</vt:lpstr>
      <vt:lpstr>2. 注射用奥加伊妥珠单抗 有效性 (2/2) – 2周期内即可桥接移植，挽救生命</vt:lpstr>
      <vt:lpstr>3. 注射用奥加伊妥珠单抗 安全性 – 2周期内安全可控</vt:lpstr>
      <vt:lpstr>5. 注射用奥加伊妥珠单抗 创新性</vt:lpstr>
      <vt:lpstr>6. 注射用奥加伊妥珠单抗 公平性</vt:lpstr>
      <vt:lpstr>参考文献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v365</dc:subject>
  <dc:creator>Bo, Yiwei</dc:creator>
  <dc:description>P113901_Pfizer PowerPoint Template _Logo_Confidential_16x9</dc:description>
  <cp:lastModifiedBy>Ran, Mi</cp:lastModifiedBy>
  <cp:revision>16</cp:revision>
  <cp:lastPrinted>2017-11-29T15:35:51Z</cp:lastPrinted>
  <dcterms:created xsi:type="dcterms:W3CDTF">2021-06-22T09:02:09Z</dcterms:created>
  <dcterms:modified xsi:type="dcterms:W3CDTF">2022-07-13T15:53:19Z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0x0101002EB08942DD6B8045AC88B035B51DC098</vt:lpwstr>
  </property>
</Properties>
</file>