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1721" r:id="rId3"/>
    <p:sldId id="1710" r:id="rId4"/>
    <p:sldId id="1726" r:id="rId5"/>
    <p:sldId id="1711" r:id="rId6"/>
    <p:sldId id="1712" r:id="rId7"/>
    <p:sldId id="1722" r:id="rId8"/>
    <p:sldId id="1728" r:id="rId9"/>
    <p:sldId id="1727" r:id="rId10"/>
    <p:sldId id="1724" r:id="rId11"/>
    <p:sldId id="172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B5C4"/>
    <a:srgbClr val="FF6600"/>
    <a:srgbClr val="2DA9C1"/>
    <a:srgbClr val="B2E1E7"/>
    <a:srgbClr val="B3E1E5"/>
    <a:srgbClr val="88C0CD"/>
    <a:srgbClr val="B2E0E6"/>
    <a:srgbClr val="D7EEF1"/>
    <a:srgbClr val="2CACC5"/>
    <a:srgbClr val="005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79953" autoAdjust="0"/>
  </p:normalViewPr>
  <p:slideViewPr>
    <p:cSldViewPr snapToGrid="0">
      <p:cViewPr varScale="1">
        <p:scale>
          <a:sx n="90" d="100"/>
          <a:sy n="90" d="100"/>
        </p:scale>
        <p:origin x="12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CA15F-96AE-4E93-9F81-68402F124816}" type="datetimeFigureOut">
              <a:rPr lang="zh-CN" altLang="en-US" smtClean="0"/>
              <a:t>2022-07-14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C694D-246C-49B1-AB52-A13A2B5A7B0D}" type="slidenum">
              <a:rPr lang="zh-CN" altLang="en-US" smtClean="0"/>
              <a:t>‹#›</a:t>
            </a:fld>
            <a:endParaRPr lang="zh-CN" altLang="en-US"/>
          </a:p>
        </p:txBody>
      </p:sp>
    </p:spTree>
    <p:extLst>
      <p:ext uri="{BB962C8B-B14F-4D97-AF65-F5344CB8AC3E}">
        <p14:creationId xmlns:p14="http://schemas.microsoft.com/office/powerpoint/2010/main" val="26669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u="none"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2</a:t>
            </a:fld>
            <a:endParaRPr lang="zh-CN" altLang="en-US"/>
          </a:p>
        </p:txBody>
      </p:sp>
    </p:spTree>
    <p:extLst>
      <p:ext uri="{BB962C8B-B14F-4D97-AF65-F5344CB8AC3E}">
        <p14:creationId xmlns:p14="http://schemas.microsoft.com/office/powerpoint/2010/main" val="317310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11</a:t>
            </a:fld>
            <a:endParaRPr lang="zh-CN" altLang="en-US"/>
          </a:p>
        </p:txBody>
      </p:sp>
    </p:spTree>
    <p:extLst>
      <p:ext uri="{BB962C8B-B14F-4D97-AF65-F5344CB8AC3E}">
        <p14:creationId xmlns:p14="http://schemas.microsoft.com/office/powerpoint/2010/main" val="36288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3</a:t>
            </a:fld>
            <a:endParaRPr lang="zh-CN" altLang="en-US"/>
          </a:p>
        </p:txBody>
      </p:sp>
    </p:spTree>
    <p:extLst>
      <p:ext uri="{BB962C8B-B14F-4D97-AF65-F5344CB8AC3E}">
        <p14:creationId xmlns:p14="http://schemas.microsoft.com/office/powerpoint/2010/main" val="36205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u="none"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4</a:t>
            </a:fld>
            <a:endParaRPr lang="zh-CN" altLang="en-US"/>
          </a:p>
        </p:txBody>
      </p:sp>
    </p:spTree>
    <p:extLst>
      <p:ext uri="{BB962C8B-B14F-4D97-AF65-F5344CB8AC3E}">
        <p14:creationId xmlns:p14="http://schemas.microsoft.com/office/powerpoint/2010/main" val="12818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u="none"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5</a:t>
            </a:fld>
            <a:endParaRPr lang="zh-CN" altLang="en-US"/>
          </a:p>
        </p:txBody>
      </p:sp>
    </p:spTree>
    <p:extLst>
      <p:ext uri="{BB962C8B-B14F-4D97-AF65-F5344CB8AC3E}">
        <p14:creationId xmlns:p14="http://schemas.microsoft.com/office/powerpoint/2010/main" val="93153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6</a:t>
            </a:fld>
            <a:endParaRPr lang="zh-CN" altLang="en-US"/>
          </a:p>
        </p:txBody>
      </p:sp>
    </p:spTree>
    <p:extLst>
      <p:ext uri="{BB962C8B-B14F-4D97-AF65-F5344CB8AC3E}">
        <p14:creationId xmlns:p14="http://schemas.microsoft.com/office/powerpoint/2010/main" val="2944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7</a:t>
            </a:fld>
            <a:endParaRPr lang="zh-CN" altLang="en-US"/>
          </a:p>
        </p:txBody>
      </p:sp>
    </p:spTree>
    <p:extLst>
      <p:ext uri="{BB962C8B-B14F-4D97-AF65-F5344CB8AC3E}">
        <p14:creationId xmlns:p14="http://schemas.microsoft.com/office/powerpoint/2010/main" val="412773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8</a:t>
            </a:fld>
            <a:endParaRPr lang="zh-CN" altLang="en-US"/>
          </a:p>
        </p:txBody>
      </p:sp>
    </p:spTree>
    <p:extLst>
      <p:ext uri="{BB962C8B-B14F-4D97-AF65-F5344CB8AC3E}">
        <p14:creationId xmlns:p14="http://schemas.microsoft.com/office/powerpoint/2010/main" val="1640381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9</a:t>
            </a:fld>
            <a:endParaRPr lang="zh-CN" altLang="en-US"/>
          </a:p>
        </p:txBody>
      </p:sp>
    </p:spTree>
    <p:extLst>
      <p:ext uri="{BB962C8B-B14F-4D97-AF65-F5344CB8AC3E}">
        <p14:creationId xmlns:p14="http://schemas.microsoft.com/office/powerpoint/2010/main" val="209921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C3C694D-246C-49B1-AB52-A13A2B5A7B0D}" type="slidenum">
              <a:rPr lang="zh-CN" altLang="en-US" smtClean="0"/>
              <a:t>10</a:t>
            </a:fld>
            <a:endParaRPr lang="zh-CN" altLang="en-US"/>
          </a:p>
        </p:txBody>
      </p:sp>
    </p:spTree>
    <p:extLst>
      <p:ext uri="{BB962C8B-B14F-4D97-AF65-F5344CB8AC3E}">
        <p14:creationId xmlns:p14="http://schemas.microsoft.com/office/powerpoint/2010/main" val="1786529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196420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59688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187176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345834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178110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2359732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3293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351233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387582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329678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4A88D68-D6F5-47FB-9E7A-24831128D6AB}" type="datetimeFigureOut">
              <a:rPr lang="zh-CN" altLang="en-US" smtClean="0"/>
              <a:t>2022-07-14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27659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88D68-D6F5-47FB-9E7A-24831128D6AB}" type="datetimeFigureOut">
              <a:rPr lang="zh-CN" altLang="en-US" smtClean="0"/>
              <a:t>2022-07-14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909B9-2DF2-4338-83FF-E15C5C0E742E}" type="slidenum">
              <a:rPr lang="zh-CN" altLang="en-US" smtClean="0"/>
              <a:t>‹#›</a:t>
            </a:fld>
            <a:endParaRPr lang="zh-CN" altLang="en-US"/>
          </a:p>
        </p:txBody>
      </p:sp>
    </p:spTree>
    <p:extLst>
      <p:ext uri="{BB962C8B-B14F-4D97-AF65-F5344CB8AC3E}">
        <p14:creationId xmlns:p14="http://schemas.microsoft.com/office/powerpoint/2010/main" val="62049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9.xml"/><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notesSlide" Target="../notesSlides/notesSlide9.xml"/><Relationship Id="rId10" Type="http://schemas.microsoft.com/office/2007/relationships/hdphoto" Target="../media/hdphoto1.wdp"/><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2.png"/><Relationship Id="rId3" Type="http://schemas.openxmlformats.org/officeDocument/2006/relationships/image" Target="../media/image6.png"/><Relationship Id="rId7" Type="http://schemas.microsoft.com/office/2007/relationships/hdphoto" Target="../media/hdphoto1.wdp"/><Relationship Id="rId12" Type="http://schemas.openxmlformats.org/officeDocument/2006/relationships/image" Target="../media/image21.svg"/><Relationship Id="rId2" Type="http://schemas.openxmlformats.org/officeDocument/2006/relationships/notesSlide" Target="../notesSlides/notesSlide10.xml"/><Relationship Id="rId16" Type="http://schemas.openxmlformats.org/officeDocument/2006/relationships/image" Target="../media/image25.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1.jpe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18.pn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notesSlide" Target="../notesSlides/notesSlide5.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7.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jpe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2A06B907-E9FD-E27D-AD50-F5B99F735936}"/>
              </a:ext>
            </a:extLst>
          </p:cNvPr>
          <p:cNvSpPr/>
          <p:nvPr/>
        </p:nvSpPr>
        <p:spPr>
          <a:xfrm>
            <a:off x="3446585" y="228600"/>
            <a:ext cx="4765430" cy="5922155"/>
          </a:xfrm>
          <a:prstGeom prst="rect">
            <a:avLst/>
          </a:prstGeom>
          <a:solidFill>
            <a:srgbClr val="DB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9" name="矩形 18">
            <a:extLst>
              <a:ext uri="{FF2B5EF4-FFF2-40B4-BE49-F238E27FC236}">
                <a16:creationId xmlns:a16="http://schemas.microsoft.com/office/drawing/2014/main" id="{311050F3-B4A6-220B-E069-99E5305862FA}"/>
              </a:ext>
            </a:extLst>
          </p:cNvPr>
          <p:cNvSpPr/>
          <p:nvPr/>
        </p:nvSpPr>
        <p:spPr>
          <a:xfrm>
            <a:off x="3792070" y="536511"/>
            <a:ext cx="4096870" cy="5275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63D7766B-7145-ACA3-0E66-F6C736BA9F05}"/>
              </a:ext>
            </a:extLst>
          </p:cNvPr>
          <p:cNvSpPr/>
          <p:nvPr/>
        </p:nvSpPr>
        <p:spPr>
          <a:xfrm>
            <a:off x="4598405" y="4889322"/>
            <a:ext cx="2507872" cy="614776"/>
          </a:xfrm>
          <a:prstGeom prst="roundRect">
            <a:avLst/>
          </a:prstGeom>
          <a:solidFill>
            <a:srgbClr val="66B5C4"/>
          </a:solidFill>
          <a:ln>
            <a:solidFill>
              <a:srgbClr val="66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DCB7598F-3CD7-9233-AFC1-192E1978210B}"/>
              </a:ext>
            </a:extLst>
          </p:cNvPr>
          <p:cNvSpPr txBox="1"/>
          <p:nvPr/>
        </p:nvSpPr>
        <p:spPr>
          <a:xfrm>
            <a:off x="4546384" y="5012044"/>
            <a:ext cx="2605021" cy="369332"/>
          </a:xfrm>
          <a:prstGeom prst="rect">
            <a:avLst/>
          </a:prstGeom>
          <a:no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重庆华邦制药有限公司</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3093"/>
            <a:ext cx="12192000" cy="494907"/>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0450" y="2858648"/>
            <a:ext cx="2896790" cy="310068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324" y="318851"/>
            <a:ext cx="1564149" cy="44471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7995" y="6218411"/>
            <a:ext cx="677353" cy="812098"/>
          </a:xfrm>
          <a:prstGeom prst="rect">
            <a:avLst/>
          </a:prstGeom>
        </p:spPr>
      </p:pic>
      <p:sp>
        <p:nvSpPr>
          <p:cNvPr id="10" name="文本框 9">
            <a:extLst>
              <a:ext uri="{FF2B5EF4-FFF2-40B4-BE49-F238E27FC236}">
                <a16:creationId xmlns:a16="http://schemas.microsoft.com/office/drawing/2014/main" id="{767A3141-F6B6-D880-A01D-022F60E1DFDF}"/>
              </a:ext>
            </a:extLst>
          </p:cNvPr>
          <p:cNvSpPr txBox="1"/>
          <p:nvPr/>
        </p:nvSpPr>
        <p:spPr>
          <a:xfrm>
            <a:off x="4173421" y="3429000"/>
            <a:ext cx="3350946" cy="1135054"/>
          </a:xfrm>
          <a:prstGeom prst="rect">
            <a:avLst/>
          </a:prstGeom>
          <a:noFill/>
        </p:spPr>
        <p:txBody>
          <a:bodyPr wrap="square">
            <a:spAutoFit/>
          </a:bodyPr>
          <a:lstStyle/>
          <a:p>
            <a:pPr algn="ctr">
              <a:lnSpc>
                <a:spcPct val="150000"/>
              </a:lnSpc>
            </a:pPr>
            <a:r>
              <a:rPr lang="zh-CN" altLang="en-US" sz="2400" b="1" dirty="0">
                <a:solidFill>
                  <a:srgbClr val="66B5C4"/>
                </a:solidFill>
                <a:latin typeface="微软雅黑" panose="020B0503020204020204" pitchFamily="34" charset="-122"/>
                <a:ea typeface="微软雅黑" panose="020B0503020204020204" pitchFamily="34" charset="-122"/>
              </a:rPr>
              <a:t>对氨基水杨酸肠溶颗粒</a:t>
            </a:r>
            <a:endParaRPr lang="en-US" altLang="zh-CN" sz="2400" b="1" dirty="0">
              <a:solidFill>
                <a:srgbClr val="66B5C4"/>
              </a:solidFill>
              <a:latin typeface="微软雅黑" panose="020B0503020204020204" pitchFamily="34" charset="-122"/>
              <a:ea typeface="微软雅黑" panose="020B0503020204020204" pitchFamily="34" charset="-122"/>
            </a:endParaRPr>
          </a:p>
          <a:p>
            <a:pPr algn="ctr">
              <a:lnSpc>
                <a:spcPct val="150000"/>
              </a:lnSpc>
            </a:pPr>
            <a:r>
              <a:rPr lang="zh-CN" altLang="en-US" sz="2400" b="1" dirty="0">
                <a:solidFill>
                  <a:srgbClr val="66B5C4"/>
                </a:solidFill>
                <a:latin typeface="微软雅黑" panose="020B0503020204020204" pitchFamily="34" charset="-122"/>
                <a:ea typeface="微软雅黑" panose="020B0503020204020204" pitchFamily="34" charset="-122"/>
              </a:rPr>
              <a:t>（费宁</a:t>
            </a:r>
            <a:r>
              <a:rPr lang="en-US" altLang="zh-CN" sz="2400" b="1" baseline="30000" dirty="0">
                <a:solidFill>
                  <a:srgbClr val="66B5C4"/>
                </a:solidFill>
                <a:latin typeface="微软雅黑" panose="020B0503020204020204" pitchFamily="34" charset="-122"/>
                <a:ea typeface="微软雅黑" panose="020B0503020204020204" pitchFamily="34" charset="-122"/>
                <a:cs typeface="DengXian Light" panose="02010600030101010101" pitchFamily="2" charset="-122"/>
              </a:rPr>
              <a:t>®</a:t>
            </a:r>
            <a:r>
              <a:rPr lang="zh-CN" altLang="en-US" sz="2400" b="1" dirty="0">
                <a:solidFill>
                  <a:srgbClr val="66B5C4"/>
                </a:solidFill>
                <a:latin typeface="微软雅黑" panose="020B0503020204020204" pitchFamily="34" charset="-122"/>
                <a:ea typeface="微软雅黑" panose="020B0503020204020204" pitchFamily="34" charset="-122"/>
              </a:rPr>
              <a:t>）</a:t>
            </a:r>
          </a:p>
        </p:txBody>
      </p:sp>
      <p:pic>
        <p:nvPicPr>
          <p:cNvPr id="13" name="图片 12">
            <a:extLst>
              <a:ext uri="{FF2B5EF4-FFF2-40B4-BE49-F238E27FC236}">
                <a16:creationId xmlns:a16="http://schemas.microsoft.com/office/drawing/2014/main" id="{80699A07-A4CF-B500-E757-4234F35BC08D}"/>
              </a:ext>
            </a:extLst>
          </p:cNvPr>
          <p:cNvPicPr>
            <a:picLocks noChangeAspect="1"/>
          </p:cNvPicPr>
          <p:nvPr/>
        </p:nvPicPr>
        <p:blipFill>
          <a:blip r:embed="rId6" cstate="print"/>
          <a:stretch>
            <a:fillRect/>
          </a:stretch>
        </p:blipFill>
        <p:spPr>
          <a:xfrm>
            <a:off x="4079791" y="1014149"/>
            <a:ext cx="3606488" cy="2414851"/>
          </a:xfrm>
          <a:prstGeom prst="rect">
            <a:avLst/>
          </a:prstGeom>
        </p:spPr>
      </p:pic>
    </p:spTree>
    <p:extLst>
      <p:ext uri="{BB962C8B-B14F-4D97-AF65-F5344CB8AC3E}">
        <p14:creationId xmlns:p14="http://schemas.microsoft.com/office/powerpoint/2010/main" val="310862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7620" y="5272670"/>
            <a:ext cx="1036396" cy="1109346"/>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8"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12826" y="201568"/>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04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创新性</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文本框 20">
            <a:extLst>
              <a:ext uri="{FF2B5EF4-FFF2-40B4-BE49-F238E27FC236}">
                <a16:creationId xmlns:a16="http://schemas.microsoft.com/office/drawing/2014/main" id="{0DEE794D-2C20-43FD-D063-C0E3399B440F}"/>
              </a:ext>
            </a:extLst>
          </p:cNvPr>
          <p:cNvSpPr txBox="1"/>
          <p:nvPr/>
        </p:nvSpPr>
        <p:spPr>
          <a:xfrm>
            <a:off x="1750036" y="1555419"/>
            <a:ext cx="8542805" cy="371961"/>
          </a:xfrm>
          <a:prstGeom prst="rect">
            <a:avLst/>
          </a:prstGeom>
          <a:noFill/>
        </p:spPr>
        <p:txBody>
          <a:bodyPr wrap="square">
            <a:spAutoFit/>
          </a:bodyPr>
          <a:lstStyle/>
          <a:p>
            <a:pPr>
              <a:lnSpc>
                <a:spcPts val="2400"/>
              </a:lnSpc>
            </a:pPr>
            <a:r>
              <a:rPr lang="zh-CN" altLang="en-US" sz="1600" b="1" dirty="0">
                <a:latin typeface="微软雅黑" panose="020B0503020204020204" pitchFamily="34" charset="-122"/>
                <a:ea typeface="微软雅黑" panose="020B0503020204020204" pitchFamily="34" charset="-122"/>
                <a:sym typeface="+mn-ea"/>
              </a:rPr>
              <a:t>优势：</a:t>
            </a:r>
            <a:r>
              <a:rPr lang="zh-CN" altLang="zh-CN" sz="1600" b="1" dirty="0">
                <a:latin typeface="微软雅黑" panose="020B0503020204020204" pitchFamily="34" charset="-122"/>
                <a:ea typeface="微软雅黑" panose="020B0503020204020204" pitchFamily="34" charset="-122"/>
                <a:sym typeface="+mn-ea"/>
              </a:rPr>
              <a:t>血药浓度</a:t>
            </a:r>
            <a:r>
              <a:rPr lang="zh-CN" altLang="en-US" sz="1600" b="1" dirty="0">
                <a:latin typeface="微软雅黑" panose="020B0503020204020204" pitchFamily="34" charset="-122"/>
                <a:ea typeface="微软雅黑" panose="020B0503020204020204" pitchFamily="34" charset="-122"/>
                <a:sym typeface="+mn-ea"/>
              </a:rPr>
              <a:t>更</a:t>
            </a:r>
            <a:r>
              <a:rPr lang="zh-CN" altLang="zh-CN" sz="1600" b="1" dirty="0">
                <a:latin typeface="微软雅黑" panose="020B0503020204020204" pitchFamily="34" charset="-122"/>
                <a:ea typeface="微软雅黑" panose="020B0503020204020204" pitchFamily="34" charset="-122"/>
                <a:sym typeface="+mn-ea"/>
              </a:rPr>
              <a:t>稳定</a:t>
            </a:r>
            <a:r>
              <a:rPr lang="zh-CN" altLang="en-US" sz="1600" b="1" dirty="0">
                <a:latin typeface="微软雅黑" panose="020B0503020204020204" pitchFamily="34" charset="-122"/>
                <a:ea typeface="微软雅黑" panose="020B0503020204020204" pitchFamily="34" charset="-122"/>
                <a:sym typeface="+mn-ea"/>
              </a:rPr>
              <a:t>，</a:t>
            </a:r>
            <a:r>
              <a:rPr lang="zh-CN" altLang="zh-CN" sz="1600" b="1" kern="100" dirty="0">
                <a:effectLst/>
                <a:latin typeface="微软雅黑" panose="020B0503020204020204" pitchFamily="34" charset="-122"/>
                <a:ea typeface="微软雅黑" panose="020B0503020204020204" pitchFamily="34" charset="-122"/>
                <a:cs typeface="宋体" panose="02010600030101010101" pitchFamily="2" charset="-122"/>
              </a:rPr>
              <a:t>有效持续时间是肠溶片剂</a:t>
            </a:r>
            <a:r>
              <a:rPr lang="zh-CN" altLang="en-US" sz="1600" b="1" kern="100" dirty="0">
                <a:effectLst/>
                <a:latin typeface="微软雅黑" panose="020B0503020204020204" pitchFamily="34" charset="-122"/>
                <a:ea typeface="微软雅黑" panose="020B0503020204020204" pitchFamily="34" charset="-122"/>
                <a:cs typeface="宋体" panose="02010600030101010101" pitchFamily="2" charset="-122"/>
              </a:rPr>
              <a:t>的</a:t>
            </a:r>
            <a:r>
              <a:rPr lang="en-US" altLang="zh-CN" sz="1600" b="1" kern="100" dirty="0">
                <a:effectLst/>
                <a:latin typeface="微软雅黑" panose="020B0503020204020204" pitchFamily="34" charset="-122"/>
                <a:ea typeface="微软雅黑" panose="020B0503020204020204" pitchFamily="34" charset="-122"/>
                <a:cs typeface="宋体" panose="02010600030101010101" pitchFamily="2" charset="-122"/>
              </a:rPr>
              <a:t>2</a:t>
            </a:r>
            <a:r>
              <a:rPr lang="zh-CN" altLang="zh-CN" sz="1600" b="1" kern="100" dirty="0">
                <a:effectLst/>
                <a:latin typeface="微软雅黑" panose="020B0503020204020204" pitchFamily="34" charset="-122"/>
                <a:ea typeface="微软雅黑" panose="020B0503020204020204" pitchFamily="34" charset="-122"/>
                <a:cs typeface="宋体" panose="02010600030101010101" pitchFamily="2" charset="-122"/>
              </a:rPr>
              <a:t>倍</a:t>
            </a:r>
            <a:r>
              <a:rPr lang="zh-CN" altLang="en-US" sz="1600" b="1" kern="10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1600" b="1" dirty="0">
                <a:latin typeface="微软雅黑" panose="020B0503020204020204" pitchFamily="34" charset="-122"/>
                <a:ea typeface="微软雅黑" panose="020B0503020204020204" pitchFamily="34" charset="-122"/>
                <a:sym typeface="+mn-ea"/>
              </a:rPr>
              <a:t>抑菌效果更佳同时减少服用次数</a:t>
            </a:r>
            <a:endParaRPr lang="zh-CN" altLang="en-US" sz="1600" b="1"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0914A370-D842-C718-52B7-3600BB46BD1D}"/>
              </a:ext>
            </a:extLst>
          </p:cNvPr>
          <p:cNvSpPr txBox="1"/>
          <p:nvPr>
            <p:custDataLst>
              <p:tags r:id="rId1"/>
            </p:custDataLst>
          </p:nvPr>
        </p:nvSpPr>
        <p:spPr>
          <a:xfrm>
            <a:off x="1750037" y="5043891"/>
            <a:ext cx="7748993"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cs typeface="微软雅黑" panose="020B0503020204020204" pitchFamily="34" charset="-122"/>
              </a:rPr>
              <a:t>PAS</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钠肠溶片：口服后1~2小时血药浓度达峰值，持续时间约4小时。半衰期45-60分钟</a:t>
            </a:r>
          </a:p>
        </p:txBody>
      </p:sp>
      <p:sp>
        <p:nvSpPr>
          <p:cNvPr id="23" name="文本框 22">
            <a:extLst>
              <a:ext uri="{FF2B5EF4-FFF2-40B4-BE49-F238E27FC236}">
                <a16:creationId xmlns:a16="http://schemas.microsoft.com/office/drawing/2014/main" id="{058C6B0B-A7B6-6C2D-4E87-9A64E0C3652D}"/>
              </a:ext>
            </a:extLst>
          </p:cNvPr>
          <p:cNvSpPr txBox="1"/>
          <p:nvPr>
            <p:custDataLst>
              <p:tags r:id="rId2"/>
            </p:custDataLst>
          </p:nvPr>
        </p:nvSpPr>
        <p:spPr>
          <a:xfrm>
            <a:off x="1750037" y="4727901"/>
            <a:ext cx="7961644" cy="27699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PAS肠溶颗粒：口服后中位达峰时间6小时（1.5-24h），持续时间8.8小时（1ug/ml）。血浆半衰期为1.62±0.85 h</a:t>
            </a:r>
          </a:p>
        </p:txBody>
      </p:sp>
      <p:sp>
        <p:nvSpPr>
          <p:cNvPr id="25" name="圆角矩形 13">
            <a:extLst>
              <a:ext uri="{FF2B5EF4-FFF2-40B4-BE49-F238E27FC236}">
                <a16:creationId xmlns:a16="http://schemas.microsoft.com/office/drawing/2014/main" id="{A618E13A-1112-9B28-C40D-58D637BF925F}"/>
              </a:ext>
            </a:extLst>
          </p:cNvPr>
          <p:cNvSpPr/>
          <p:nvPr/>
        </p:nvSpPr>
        <p:spPr>
          <a:xfrm>
            <a:off x="1750037" y="5394347"/>
            <a:ext cx="8542805" cy="893252"/>
          </a:xfrm>
          <a:prstGeom prst="roundRect">
            <a:avLst/>
          </a:prstGeom>
          <a:noFill/>
          <a:ln w="19050">
            <a:solidFill>
              <a:srgbClr val="66B5C4"/>
            </a:solidFill>
            <a:prstDash val="solid"/>
          </a:ln>
        </p:spPr>
        <p:style>
          <a:lnRef idx="1">
            <a:schemeClr val="accent1"/>
          </a:lnRef>
          <a:fillRef idx="3">
            <a:schemeClr val="accent1"/>
          </a:fillRef>
          <a:effectRef idx="2">
            <a:schemeClr val="accent1"/>
          </a:effectRef>
          <a:fontRef idx="minor">
            <a:schemeClr val="lt1"/>
          </a:fontRef>
        </p:style>
        <p:txBody>
          <a:bodyPr anchor="ctr"/>
          <a:lstStyle/>
          <a:p>
            <a:pPr marL="285750" indent="-285750">
              <a:lnSpc>
                <a:spcPct val="150000"/>
              </a:lnSpc>
              <a:buFont typeface="Wingdings" panose="05000000000000000000" pitchFamily="2" charset="2"/>
              <a:buChar char="Ø"/>
            </a:pPr>
            <a:r>
              <a:rPr kumimoji="1" lang="en-US" altLang="zh-CN" sz="1600" dirty="0">
                <a:solidFill>
                  <a:schemeClr val="tx1"/>
                </a:solidFill>
                <a:latin typeface="微软雅黑" panose="020B0503020204020204" pitchFamily="34" charset="-122"/>
                <a:ea typeface="微软雅黑" panose="020B0503020204020204" pitchFamily="34" charset="-122"/>
                <a:cs typeface="微软雅黑"/>
              </a:rPr>
              <a:t>2019</a:t>
            </a:r>
            <a:r>
              <a:rPr kumimoji="1" lang="zh-CN" altLang="en-US" sz="1600" dirty="0">
                <a:solidFill>
                  <a:schemeClr val="tx1"/>
                </a:solidFill>
                <a:latin typeface="微软雅黑" panose="020B0503020204020204" pitchFamily="34" charset="-122"/>
                <a:ea typeface="微软雅黑" panose="020B0503020204020204" pitchFamily="34" charset="-122"/>
                <a:cs typeface="微软雅黑"/>
              </a:rPr>
              <a:t>年被纳入国家药品监督管理局（</a:t>
            </a:r>
            <a:r>
              <a:rPr kumimoji="1" lang="en-US" altLang="zh-CN" sz="1600" dirty="0">
                <a:solidFill>
                  <a:schemeClr val="tx1"/>
                </a:solidFill>
                <a:latin typeface="微软雅黑" panose="020B0503020204020204" pitchFamily="34" charset="-122"/>
                <a:ea typeface="微软雅黑" panose="020B0503020204020204" pitchFamily="34" charset="-122"/>
                <a:cs typeface="微软雅黑"/>
              </a:rPr>
              <a:t>NMPA</a:t>
            </a:r>
            <a:r>
              <a:rPr kumimoji="1" lang="zh-CN" altLang="en-US" sz="1600" dirty="0">
                <a:solidFill>
                  <a:schemeClr val="tx1"/>
                </a:solidFill>
                <a:latin typeface="微软雅黑" panose="020B0503020204020204" pitchFamily="34" charset="-122"/>
                <a:ea typeface="微软雅黑" panose="020B0503020204020204" pitchFamily="34" charset="-122"/>
                <a:cs typeface="微软雅黑"/>
              </a:rPr>
              <a:t>）</a:t>
            </a:r>
            <a:r>
              <a:rPr kumimoji="1" lang="zh-CN" altLang="en-US" sz="1600" b="1" dirty="0">
                <a:solidFill>
                  <a:srgbClr val="FF0000"/>
                </a:solidFill>
                <a:latin typeface="微软雅黑" panose="020B0503020204020204" pitchFamily="34" charset="-122"/>
                <a:ea typeface="微软雅黑" panose="020B0503020204020204" pitchFamily="34" charset="-122"/>
                <a:cs typeface="微软雅黑"/>
              </a:rPr>
              <a:t>优先审评</a:t>
            </a:r>
            <a:r>
              <a:rPr kumimoji="1" lang="zh-CN" altLang="en-US" sz="1600" dirty="0">
                <a:solidFill>
                  <a:schemeClr val="tx1"/>
                </a:solidFill>
                <a:latin typeface="微软雅黑" panose="020B0503020204020204" pitchFamily="34" charset="-122"/>
                <a:ea typeface="微软雅黑" panose="020B0503020204020204" pitchFamily="34" charset="-122"/>
                <a:cs typeface="微软雅黑"/>
              </a:rPr>
              <a:t>，</a:t>
            </a:r>
            <a:r>
              <a:rPr kumimoji="1" lang="en-US" altLang="zh-CN" sz="1600" dirty="0">
                <a:solidFill>
                  <a:schemeClr val="tx1"/>
                </a:solidFill>
                <a:latin typeface="微软雅黑" panose="020B0503020204020204" pitchFamily="34" charset="-122"/>
                <a:ea typeface="微软雅黑" panose="020B0503020204020204" pitchFamily="34" charset="-122"/>
                <a:cs typeface="微软雅黑"/>
              </a:rPr>
              <a:t>2021</a:t>
            </a:r>
            <a:r>
              <a:rPr kumimoji="1" lang="zh-CN" altLang="en-US" sz="1600" dirty="0">
                <a:solidFill>
                  <a:schemeClr val="tx1"/>
                </a:solidFill>
                <a:latin typeface="微软雅黑" panose="020B0503020204020204" pitchFamily="34" charset="-122"/>
                <a:ea typeface="微软雅黑" panose="020B0503020204020204" pitchFamily="34" charset="-122"/>
                <a:cs typeface="微软雅黑"/>
              </a:rPr>
              <a:t>年</a:t>
            </a:r>
            <a:r>
              <a:rPr kumimoji="1" lang="en-US" altLang="zh-CN" sz="1600" dirty="0">
                <a:solidFill>
                  <a:schemeClr val="tx1"/>
                </a:solidFill>
                <a:latin typeface="微软雅黑" panose="020B0503020204020204" pitchFamily="34" charset="-122"/>
                <a:ea typeface="微软雅黑" panose="020B0503020204020204" pitchFamily="34" charset="-122"/>
                <a:cs typeface="微软雅黑"/>
              </a:rPr>
              <a:t>1</a:t>
            </a:r>
            <a:r>
              <a:rPr kumimoji="1" lang="zh-CN" altLang="en-US" sz="1600" dirty="0">
                <a:solidFill>
                  <a:schemeClr val="tx1"/>
                </a:solidFill>
                <a:latin typeface="微软雅黑" panose="020B0503020204020204" pitchFamily="34" charset="-122"/>
                <a:ea typeface="微软雅黑" panose="020B0503020204020204" pitchFamily="34" charset="-122"/>
                <a:cs typeface="微软雅黑"/>
              </a:rPr>
              <a:t>月正式获批；</a:t>
            </a:r>
            <a:endParaRPr kumimoji="1" lang="en-US" altLang="zh-CN" sz="1600" dirty="0">
              <a:solidFill>
                <a:schemeClr val="tx1"/>
              </a:solidFill>
              <a:latin typeface="微软雅黑" panose="020B0503020204020204" pitchFamily="34" charset="-122"/>
              <a:ea typeface="微软雅黑" panose="020B0503020204020204" pitchFamily="34" charset="-122"/>
              <a:cs typeface="微软雅黑"/>
            </a:endParaRPr>
          </a:p>
          <a:p>
            <a:pPr marL="285750" indent="-285750">
              <a:lnSpc>
                <a:spcPct val="150000"/>
              </a:lnSpc>
              <a:buFont typeface="Wingdings" panose="05000000000000000000" pitchFamily="2" charset="2"/>
              <a:buChar char="Ø"/>
            </a:pPr>
            <a:r>
              <a:rPr lang="zh-CN" altLang="zh-CN" sz="16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获国家十二五重大新药创制项目</a:t>
            </a:r>
            <a:r>
              <a:rPr lang="zh-CN" altLang="en-US" sz="16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，已获</a:t>
            </a:r>
            <a:r>
              <a:rPr lang="zh-CN" altLang="en-US" sz="16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发明专利</a:t>
            </a:r>
            <a:r>
              <a:rPr lang="en-US" altLang="zh-CN" sz="16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1" dirty="0">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件</a:t>
            </a:r>
            <a:r>
              <a:rPr lang="zh-CN" altLang="en-US" sz="16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kumimoji="1" lang="zh-CN" altLang="en-US" sz="1600" dirty="0">
              <a:solidFill>
                <a:schemeClr val="tx1"/>
              </a:solidFill>
              <a:latin typeface="微软雅黑" panose="020B0503020204020204" pitchFamily="34" charset="-122"/>
              <a:ea typeface="微软雅黑" panose="020B0503020204020204" pitchFamily="34" charset="-122"/>
              <a:cs typeface="微软雅黑"/>
            </a:endParaRPr>
          </a:p>
        </p:txBody>
      </p:sp>
      <p:sp>
        <p:nvSpPr>
          <p:cNvPr id="18" name="文本框 17">
            <a:extLst>
              <a:ext uri="{FF2B5EF4-FFF2-40B4-BE49-F238E27FC236}">
                <a16:creationId xmlns:a16="http://schemas.microsoft.com/office/drawing/2014/main" id="{C2F24BBD-1D4B-B9AD-CD3C-F43A0BDE51CB}"/>
              </a:ext>
            </a:extLst>
          </p:cNvPr>
          <p:cNvSpPr txBox="1"/>
          <p:nvPr/>
        </p:nvSpPr>
        <p:spPr>
          <a:xfrm>
            <a:off x="1174304" y="6394673"/>
            <a:ext cx="10792563" cy="246221"/>
          </a:xfrm>
          <a:prstGeom prst="rect">
            <a:avLst/>
          </a:prstGeom>
          <a:noFill/>
        </p:spPr>
        <p:txBody>
          <a:bodyPr wrap="square">
            <a:spAutoFit/>
          </a:bodyPr>
          <a:lstStyle/>
          <a:p>
            <a:r>
              <a:rPr lang="en-US" altLang="zh-CN" sz="1000" i="1" dirty="0"/>
              <a:t>Wan S H , </a:t>
            </a:r>
            <a:r>
              <a:rPr lang="en-US" altLang="zh-CN" sz="1000" i="1" dirty="0" err="1"/>
              <a:t>Pentikainen</a:t>
            </a:r>
            <a:r>
              <a:rPr lang="en-US" altLang="zh-CN" sz="1000" i="1" dirty="0"/>
              <a:t> P J , </a:t>
            </a:r>
            <a:r>
              <a:rPr lang="en-US" altLang="zh-CN" sz="1000" i="1" dirty="0" err="1"/>
              <a:t>Azarnoff</a:t>
            </a:r>
            <a:r>
              <a:rPr lang="en-US" altLang="zh-CN" sz="1000" i="1" dirty="0"/>
              <a:t> D L . Bioavailability of </a:t>
            </a:r>
            <a:r>
              <a:rPr lang="en-US" altLang="zh-CN" sz="1000" i="1" dirty="0" err="1"/>
              <a:t>aminosalicylic</a:t>
            </a:r>
            <a:r>
              <a:rPr lang="en-US" altLang="zh-CN" sz="1000" i="1" dirty="0"/>
              <a:t> acid and its various salts in humans. 3. Absorption from tablets.[J]. Journal of Pharmaceutical Sciences, 1974, 63(5)</a:t>
            </a:r>
            <a:endParaRPr lang="zh-CN" altLang="en-US" sz="1000" i="1" dirty="0"/>
          </a:p>
        </p:txBody>
      </p:sp>
      <p:pic>
        <p:nvPicPr>
          <p:cNvPr id="5" name="图片 4">
            <a:extLst>
              <a:ext uri="{FF2B5EF4-FFF2-40B4-BE49-F238E27FC236}">
                <a16:creationId xmlns:a16="http://schemas.microsoft.com/office/drawing/2014/main" id="{E014E284-B722-2FA8-6DF3-F7FFA5533E26}"/>
              </a:ext>
            </a:extLst>
          </p:cNvPr>
          <p:cNvPicPr>
            <a:picLocks noChangeAspect="1"/>
          </p:cNvPicPr>
          <p:nvPr/>
        </p:nvPicPr>
        <p:blipFill>
          <a:blip r:embed="rId12"/>
          <a:stretch>
            <a:fillRect/>
          </a:stretch>
        </p:blipFill>
        <p:spPr>
          <a:xfrm>
            <a:off x="1324534" y="2152388"/>
            <a:ext cx="7843962" cy="2370539"/>
          </a:xfrm>
          <a:prstGeom prst="rect">
            <a:avLst/>
          </a:prstGeom>
        </p:spPr>
      </p:pic>
      <p:cxnSp>
        <p:nvCxnSpPr>
          <p:cNvPr id="13" name="直接箭头连接符 12">
            <a:extLst>
              <a:ext uri="{FF2B5EF4-FFF2-40B4-BE49-F238E27FC236}">
                <a16:creationId xmlns:a16="http://schemas.microsoft.com/office/drawing/2014/main" id="{2CA97E4C-8C71-82D9-97E3-72062D3BC760}"/>
              </a:ext>
            </a:extLst>
          </p:cNvPr>
          <p:cNvCxnSpPr>
            <a:cxnSpLocks/>
          </p:cNvCxnSpPr>
          <p:nvPr/>
        </p:nvCxnSpPr>
        <p:spPr>
          <a:xfrm>
            <a:off x="5106916" y="3542449"/>
            <a:ext cx="0" cy="3072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标题 1">
            <a:extLst>
              <a:ext uri="{FF2B5EF4-FFF2-40B4-BE49-F238E27FC236}">
                <a16:creationId xmlns:a16="http://schemas.microsoft.com/office/drawing/2014/main" id="{99E6136C-80B9-A374-9509-E1C80A93F30D}"/>
              </a:ext>
            </a:extLst>
          </p:cNvPr>
          <p:cNvSpPr txBox="1">
            <a:spLocks/>
          </p:cNvSpPr>
          <p:nvPr>
            <p:custDataLst>
              <p:tags r:id="rId3"/>
            </p:custDataLst>
          </p:nvPr>
        </p:nvSpPr>
        <p:spPr>
          <a:xfrm>
            <a:off x="4566787" y="3209614"/>
            <a:ext cx="1164072" cy="343299"/>
          </a:xfrm>
          <a:prstGeom prst="rect">
            <a:avLst/>
          </a:prstGeom>
        </p:spPr>
        <p:txBody>
          <a:bodyPr vert="horz" wrap="square" lIns="109728" tIns="54864" rIns="109728" bIns="54864"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200" b="1"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PAS</a:t>
            </a:r>
            <a:r>
              <a:rPr lang="zh-CN" altLang="en-US" sz="1200" b="1"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肠溶颗粒</a:t>
            </a:r>
            <a:endParaRPr lang="zh-CN" altLang="en-US" sz="12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圆角矩形 13">
            <a:extLst>
              <a:ext uri="{FF2B5EF4-FFF2-40B4-BE49-F238E27FC236}">
                <a16:creationId xmlns:a16="http://schemas.microsoft.com/office/drawing/2014/main" id="{01C8D06E-4761-96C9-C599-F732A3C9A0D3}"/>
              </a:ext>
            </a:extLst>
          </p:cNvPr>
          <p:cNvSpPr/>
          <p:nvPr/>
        </p:nvSpPr>
        <p:spPr>
          <a:xfrm>
            <a:off x="1799424" y="896535"/>
            <a:ext cx="4945416" cy="397756"/>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nSpc>
                <a:spcPts val="2400"/>
              </a:lnSpc>
            </a:pPr>
            <a:r>
              <a:rPr lang="zh-CN" altLang="en-US" b="1" kern="100" dirty="0">
                <a:solidFill>
                  <a:schemeClr val="bg1"/>
                </a:solidFill>
                <a:latin typeface="微软雅黑" panose="020B0503020204020204" pitchFamily="34" charset="-122"/>
                <a:ea typeface="微软雅黑" panose="020B0503020204020204" pitchFamily="34" charset="-122"/>
              </a:rPr>
              <a:t> 创新点</a:t>
            </a:r>
            <a:r>
              <a:rPr lang="en-US" altLang="zh-CN" b="1" kern="100" dirty="0">
                <a:solidFill>
                  <a:schemeClr val="bg1"/>
                </a:solidFill>
                <a:latin typeface="微软雅黑" panose="020B0503020204020204" pitchFamily="34" charset="-122"/>
                <a:ea typeface="微软雅黑" panose="020B0503020204020204" pitchFamily="34" charset="-122"/>
              </a:rPr>
              <a:t>2</a:t>
            </a:r>
            <a:r>
              <a:rPr lang="zh-CN" altLang="en-US" b="1" kern="100" dirty="0">
                <a:solidFill>
                  <a:schemeClr val="bg1"/>
                </a:solidFill>
                <a:latin typeface="微软雅黑" panose="020B0503020204020204" pitchFamily="34" charset="-122"/>
                <a:ea typeface="微软雅黑" panose="020B0503020204020204" pitchFamily="34" charset="-122"/>
              </a:rPr>
              <a:t>：</a:t>
            </a:r>
            <a:r>
              <a:rPr lang="zh-CN" altLang="en-US" b="1" kern="100" dirty="0">
                <a:effectLst/>
                <a:latin typeface="微软雅黑" panose="020B0503020204020204" pitchFamily="34" charset="-122"/>
                <a:ea typeface="微软雅黑" panose="020B0503020204020204" pitchFamily="34" charset="-122"/>
                <a:cs typeface="宋体" panose="02010600030101010101" pitchFamily="2" charset="-122"/>
              </a:rPr>
              <a:t>创新的骨架缓释工艺</a:t>
            </a:r>
            <a:endParaRPr kumimoji="1" lang="en-US" altLang="zh-CN" sz="1800" b="1" dirty="0">
              <a:solidFill>
                <a:schemeClr val="bg1"/>
              </a:solidFill>
              <a:latin typeface="微软雅黑" panose="020B0503020204020204" pitchFamily="34" charset="-122"/>
              <a:ea typeface="微软雅黑" panose="020B0503020204020204" pitchFamily="34" charset="-122"/>
              <a:cs typeface="微软雅黑"/>
            </a:endParaRPr>
          </a:p>
        </p:txBody>
      </p:sp>
    </p:spTree>
    <p:extLst>
      <p:ext uri="{BB962C8B-B14F-4D97-AF65-F5344CB8AC3E}">
        <p14:creationId xmlns:p14="http://schemas.microsoft.com/office/powerpoint/2010/main" val="395134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12826" y="201568"/>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05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公平性</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a16="http://schemas.microsoft.com/office/drawing/2014/main" id="{144E653F-EA26-B78B-908D-F54CFE402893}"/>
              </a:ext>
            </a:extLst>
          </p:cNvPr>
          <p:cNvSpPr txBox="1"/>
          <p:nvPr/>
        </p:nvSpPr>
        <p:spPr>
          <a:xfrm>
            <a:off x="876249" y="1508615"/>
            <a:ext cx="1075776" cy="676852"/>
          </a:xfrm>
          <a:prstGeom prst="rect">
            <a:avLst/>
          </a:prstGeom>
          <a:noFill/>
        </p:spPr>
        <p:txBody>
          <a:bodyPr wrap="square" lIns="68580" tIns="34290" rIns="68580" bIns="34290" rtlCol="0">
            <a:spAutoFit/>
          </a:bodyPr>
          <a:lstStyle/>
          <a:p>
            <a:pPr>
              <a:lnSpc>
                <a:spcPct val="114000"/>
              </a:lnSpc>
              <a:buClr>
                <a:srgbClr val="2CACC5"/>
              </a:buClr>
            </a:pPr>
            <a:r>
              <a:rPr lang="zh-CN" altLang="en-US" b="1" dirty="0">
                <a:solidFill>
                  <a:srgbClr val="66B5C4"/>
                </a:solidFill>
                <a:latin typeface="微软雅黑" panose="020B0503020204020204" pitchFamily="34" charset="-122"/>
                <a:ea typeface="微软雅黑" panose="020B0503020204020204" pitchFamily="34" charset="-122"/>
              </a:rPr>
              <a:t>公平性与社会责任</a:t>
            </a:r>
          </a:p>
        </p:txBody>
      </p:sp>
      <p:sp>
        <p:nvSpPr>
          <p:cNvPr id="18" name="文本框 17">
            <a:extLst>
              <a:ext uri="{FF2B5EF4-FFF2-40B4-BE49-F238E27FC236}">
                <a16:creationId xmlns:a16="http://schemas.microsoft.com/office/drawing/2014/main" id="{A3B7CA7F-89E3-FAA0-E9C7-69BB1680DCBB}"/>
              </a:ext>
            </a:extLst>
          </p:cNvPr>
          <p:cNvSpPr txBox="1"/>
          <p:nvPr/>
        </p:nvSpPr>
        <p:spPr>
          <a:xfrm>
            <a:off x="849926" y="3180486"/>
            <a:ext cx="1075776" cy="676852"/>
          </a:xfrm>
          <a:prstGeom prst="rect">
            <a:avLst/>
          </a:prstGeom>
          <a:noFill/>
        </p:spPr>
        <p:txBody>
          <a:bodyPr wrap="square" lIns="68580" tIns="34290" rIns="68580" bIns="34290" rtlCol="0">
            <a:spAutoFit/>
          </a:bodyPr>
          <a:lstStyle/>
          <a:p>
            <a:pPr>
              <a:lnSpc>
                <a:spcPct val="114000"/>
              </a:lnSpc>
              <a:buClr>
                <a:srgbClr val="2CACC5"/>
              </a:buClr>
            </a:pPr>
            <a:r>
              <a:rPr lang="zh-CN" altLang="en-US" b="1" dirty="0">
                <a:solidFill>
                  <a:srgbClr val="66B5C4"/>
                </a:solidFill>
                <a:latin typeface="微软雅黑" panose="020B0503020204020204" pitchFamily="34" charset="-122"/>
                <a:ea typeface="微软雅黑" panose="020B0503020204020204" pitchFamily="34" charset="-122"/>
              </a:rPr>
              <a:t>弥补医保目录短板</a:t>
            </a:r>
          </a:p>
        </p:txBody>
      </p:sp>
      <p:sp>
        <p:nvSpPr>
          <p:cNvPr id="22" name="圆角矩形 33">
            <a:extLst>
              <a:ext uri="{FF2B5EF4-FFF2-40B4-BE49-F238E27FC236}">
                <a16:creationId xmlns:a16="http://schemas.microsoft.com/office/drawing/2014/main" id="{E167558D-197B-785C-3357-480387B135D2}"/>
              </a:ext>
            </a:extLst>
          </p:cNvPr>
          <p:cNvSpPr/>
          <p:nvPr/>
        </p:nvSpPr>
        <p:spPr>
          <a:xfrm>
            <a:off x="2115057" y="1233469"/>
            <a:ext cx="8660675" cy="1212218"/>
          </a:xfrm>
          <a:prstGeom prst="roundRect">
            <a:avLst>
              <a:gd name="adj" fmla="val 4556"/>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2" dirty="0">
              <a:solidFill>
                <a:srgbClr val="3E3938"/>
              </a:solidFill>
              <a:latin typeface="Calibri"/>
            </a:endParaRPr>
          </a:p>
        </p:txBody>
      </p:sp>
      <p:sp>
        <p:nvSpPr>
          <p:cNvPr id="23" name="文本框 22">
            <a:extLst>
              <a:ext uri="{FF2B5EF4-FFF2-40B4-BE49-F238E27FC236}">
                <a16:creationId xmlns:a16="http://schemas.microsoft.com/office/drawing/2014/main" id="{4D9A3770-7157-7A4F-9D51-17D8ECE2B220}"/>
              </a:ext>
            </a:extLst>
          </p:cNvPr>
          <p:cNvSpPr txBox="1"/>
          <p:nvPr/>
        </p:nvSpPr>
        <p:spPr>
          <a:xfrm>
            <a:off x="2766409" y="1319122"/>
            <a:ext cx="7103095" cy="395108"/>
          </a:xfrm>
          <a:prstGeom prst="rect">
            <a:avLst/>
          </a:prstGeom>
          <a:noFill/>
        </p:spPr>
        <p:txBody>
          <a:bodyPr wrap="square" lIns="68580" tIns="34290" rIns="68580" bIns="34290" rtlCol="0">
            <a:spAutoFit/>
          </a:bodyPr>
          <a:lstStyle/>
          <a:p>
            <a:pPr>
              <a:lnSpc>
                <a:spcPct val="150000"/>
              </a:lnSpc>
              <a:buClr>
                <a:srgbClr val="2CACC5"/>
              </a:buClr>
            </a:pPr>
            <a:r>
              <a:rPr lang="zh-CN" altLang="en-US" sz="1600" dirty="0">
                <a:solidFill>
                  <a:srgbClr val="333333"/>
                </a:solidFill>
                <a:latin typeface="微软雅黑" panose="020B0503020204020204" pitchFamily="34" charset="-122"/>
                <a:ea typeface="微软雅黑" panose="020B0503020204020204" pitchFamily="34" charset="-122"/>
              </a:rPr>
              <a:t>我国耐药结核患者</a:t>
            </a:r>
            <a:r>
              <a:rPr lang="en-US" altLang="zh-CN" sz="1600" dirty="0">
                <a:solidFill>
                  <a:srgbClr val="333333"/>
                </a:solidFill>
                <a:latin typeface="微软雅黑" panose="020B0503020204020204" pitchFamily="34" charset="-122"/>
                <a:ea typeface="微软雅黑" panose="020B0503020204020204" pitchFamily="34" charset="-122"/>
              </a:rPr>
              <a:t>6.5</a:t>
            </a:r>
            <a:r>
              <a:rPr lang="zh-CN" altLang="en-US" sz="1600" dirty="0">
                <a:solidFill>
                  <a:srgbClr val="333333"/>
                </a:solidFill>
                <a:latin typeface="微软雅黑" panose="020B0503020204020204" pitchFamily="34" charset="-122"/>
                <a:ea typeface="微软雅黑" panose="020B0503020204020204" pitchFamily="34" charset="-122"/>
              </a:rPr>
              <a:t>万人，耐药治愈率仅</a:t>
            </a:r>
            <a:r>
              <a:rPr lang="en-US" altLang="zh-CN" sz="1600" dirty="0">
                <a:solidFill>
                  <a:srgbClr val="333333"/>
                </a:solidFill>
                <a:latin typeface="微软雅黑" panose="020B0503020204020204" pitchFamily="34" charset="-122"/>
                <a:ea typeface="微软雅黑" panose="020B0503020204020204" pitchFamily="34" charset="-122"/>
              </a:rPr>
              <a:t>54%</a:t>
            </a:r>
            <a:r>
              <a:rPr lang="zh-CN" altLang="en-US" sz="1600" dirty="0">
                <a:solidFill>
                  <a:srgbClr val="333333"/>
                </a:solidFill>
                <a:latin typeface="微软雅黑" panose="020B0503020204020204" pitchFamily="34" charset="-122"/>
                <a:ea typeface="微软雅黑" panose="020B0503020204020204" pitchFamily="34" charset="-122"/>
              </a:rPr>
              <a:t>，</a:t>
            </a:r>
            <a:r>
              <a:rPr lang="zh-CN" altLang="zh-CN" sz="1600" b="1" dirty="0">
                <a:solidFill>
                  <a:srgbClr val="FF0000"/>
                </a:solidFill>
                <a:latin typeface="微软雅黑" panose="020B0503020204020204" pitchFamily="34" charset="-122"/>
                <a:ea typeface="微软雅黑" panose="020B0503020204020204" pitchFamily="34" charset="-122"/>
              </a:rPr>
              <a:t>结核病控制面临极大的挑战</a:t>
            </a:r>
            <a:r>
              <a:rPr lang="zh-CN" altLang="en-US" sz="1600" b="1" dirty="0">
                <a:solidFill>
                  <a:srgbClr val="FF0000"/>
                </a:solidFill>
                <a:latin typeface="微软雅黑" panose="020B0503020204020204" pitchFamily="34" charset="-122"/>
                <a:ea typeface="微软雅黑" panose="020B0503020204020204" pitchFamily="34" charset="-122"/>
              </a:rPr>
              <a:t>；</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sp>
        <p:nvSpPr>
          <p:cNvPr id="24" name="圆角矩形 33">
            <a:extLst>
              <a:ext uri="{FF2B5EF4-FFF2-40B4-BE49-F238E27FC236}">
                <a16:creationId xmlns:a16="http://schemas.microsoft.com/office/drawing/2014/main" id="{A1ED1E5B-8D46-79BD-6838-FEF1A4FF3D30}"/>
              </a:ext>
            </a:extLst>
          </p:cNvPr>
          <p:cNvSpPr/>
          <p:nvPr/>
        </p:nvSpPr>
        <p:spPr>
          <a:xfrm>
            <a:off x="2115057" y="2780238"/>
            <a:ext cx="8660675" cy="1615837"/>
          </a:xfrm>
          <a:prstGeom prst="roundRect">
            <a:avLst>
              <a:gd name="adj" fmla="val 4556"/>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2" dirty="0">
              <a:solidFill>
                <a:srgbClr val="3E3938"/>
              </a:solidFill>
              <a:latin typeface="Calibri"/>
            </a:endParaRPr>
          </a:p>
        </p:txBody>
      </p:sp>
      <p:sp>
        <p:nvSpPr>
          <p:cNvPr id="25" name="文本框 24">
            <a:extLst>
              <a:ext uri="{FF2B5EF4-FFF2-40B4-BE49-F238E27FC236}">
                <a16:creationId xmlns:a16="http://schemas.microsoft.com/office/drawing/2014/main" id="{2A8D201A-51D7-6585-112A-A66C20DD379D}"/>
              </a:ext>
            </a:extLst>
          </p:cNvPr>
          <p:cNvSpPr txBox="1"/>
          <p:nvPr/>
        </p:nvSpPr>
        <p:spPr>
          <a:xfrm>
            <a:off x="2727796" y="2930566"/>
            <a:ext cx="7817094" cy="893899"/>
          </a:xfrm>
          <a:prstGeom prst="rect">
            <a:avLst/>
          </a:prstGeom>
          <a:noFill/>
        </p:spPr>
        <p:txBody>
          <a:bodyPr wrap="square" lIns="68580" tIns="34290" rIns="68580" bIns="34290" rtlCol="0">
            <a:spAutoFit/>
          </a:bodyPr>
          <a:lstStyle/>
          <a:p>
            <a:pPr>
              <a:lnSpc>
                <a:spcPts val="2200"/>
              </a:lnSpc>
              <a:buClr>
                <a:srgbClr val="2CACC5"/>
              </a:buClr>
            </a:pPr>
            <a:r>
              <a:rPr lang="zh-CN" altLang="en-US" sz="1600" dirty="0">
                <a:solidFill>
                  <a:srgbClr val="333333"/>
                </a:solidFill>
                <a:latin typeface="微软雅黑" panose="020B0503020204020204" pitchFamily="34" charset="-122"/>
                <a:ea typeface="微软雅黑" panose="020B0503020204020204" pitchFamily="34" charset="-122"/>
              </a:rPr>
              <a:t>现有医保目录内仅</a:t>
            </a:r>
            <a:r>
              <a:rPr lang="en-US" altLang="zh-CN" sz="1600" dirty="0">
                <a:solidFill>
                  <a:srgbClr val="333333"/>
                </a:solidFill>
                <a:latin typeface="微软雅黑" panose="020B0503020204020204" pitchFamily="34" charset="-122"/>
                <a:ea typeface="微软雅黑" panose="020B0503020204020204" pitchFamily="34" charset="-122"/>
              </a:rPr>
              <a:t>7</a:t>
            </a:r>
            <a:r>
              <a:rPr lang="zh-CN" altLang="en-US" sz="1600" dirty="0">
                <a:solidFill>
                  <a:srgbClr val="333333"/>
                </a:solidFill>
                <a:latin typeface="微软雅黑" panose="020B0503020204020204" pitchFamily="34" charset="-122"/>
                <a:ea typeface="微软雅黑" panose="020B0503020204020204" pitchFamily="34" charset="-122"/>
              </a:rPr>
              <a:t>种结核药物用于耐药儿童患者，仅</a:t>
            </a:r>
            <a:r>
              <a:rPr lang="en-US" altLang="zh-CN" sz="1600" dirty="0">
                <a:solidFill>
                  <a:srgbClr val="333333"/>
                </a:solidFill>
                <a:latin typeface="微软雅黑" panose="020B0503020204020204" pitchFamily="34" charset="-122"/>
                <a:ea typeface="微软雅黑" panose="020B0503020204020204" pitchFamily="34" charset="-122"/>
              </a:rPr>
              <a:t>2</a:t>
            </a:r>
            <a:r>
              <a:rPr lang="zh-CN" altLang="en-US" sz="1600" dirty="0">
                <a:solidFill>
                  <a:srgbClr val="333333"/>
                </a:solidFill>
                <a:latin typeface="微软雅黑" panose="020B0503020204020204" pitchFamily="34" charset="-122"/>
                <a:ea typeface="微软雅黑" panose="020B0503020204020204" pitchFamily="34" charset="-122"/>
              </a:rPr>
              <a:t>种药物可用于耐药婴幼儿患者。口服剂型均为片剂，胶囊剂，</a:t>
            </a:r>
            <a:r>
              <a:rPr lang="zh-CN" altLang="en-US" sz="1600" b="1" dirty="0">
                <a:solidFill>
                  <a:srgbClr val="FF0000"/>
                </a:solidFill>
                <a:latin typeface="微软雅黑" panose="020B0503020204020204" pitchFamily="34" charset="-122"/>
                <a:ea typeface="微软雅黑" panose="020B0503020204020204" pitchFamily="34" charset="-122"/>
              </a:rPr>
              <a:t>不便于儿童尤其婴幼儿患者使用，且不能根据公斤体重精确给药。</a:t>
            </a:r>
            <a:r>
              <a:rPr lang="en-US" altLang="zh-CN" sz="1600" b="1" dirty="0">
                <a:solidFill>
                  <a:srgbClr val="FF0000"/>
                </a:solidFill>
                <a:latin typeface="微软雅黑" panose="020B0503020204020204" pitchFamily="34" charset="-122"/>
                <a:ea typeface="微软雅黑" panose="020B0503020204020204" pitchFamily="34" charset="-122"/>
              </a:rPr>
              <a:t>PAS</a:t>
            </a:r>
            <a:r>
              <a:rPr lang="zh-CN" altLang="en-US" sz="1600" b="1" dirty="0">
                <a:solidFill>
                  <a:srgbClr val="FF0000"/>
                </a:solidFill>
                <a:latin typeface="微软雅黑" panose="020B0503020204020204" pitchFamily="34" charset="-122"/>
                <a:ea typeface="微软雅黑" panose="020B0503020204020204" pitchFamily="34" charset="-122"/>
              </a:rPr>
              <a:t>肠溶颗粒可弥补以上短板。</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pic>
        <p:nvPicPr>
          <p:cNvPr id="3" name="图形 2" descr="针">
            <a:extLst>
              <a:ext uri="{FF2B5EF4-FFF2-40B4-BE49-F238E27FC236}">
                <a16:creationId xmlns:a16="http://schemas.microsoft.com/office/drawing/2014/main" id="{440B6B0D-458D-1365-3859-99E86F8F6BA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92359" y="1378849"/>
            <a:ext cx="395108" cy="395108"/>
          </a:xfrm>
          <a:prstGeom prst="rect">
            <a:avLst/>
          </a:prstGeom>
        </p:spPr>
      </p:pic>
      <p:sp>
        <p:nvSpPr>
          <p:cNvPr id="19" name="文本框 18">
            <a:extLst>
              <a:ext uri="{FF2B5EF4-FFF2-40B4-BE49-F238E27FC236}">
                <a16:creationId xmlns:a16="http://schemas.microsoft.com/office/drawing/2014/main" id="{8648C332-9D29-6D87-E2EE-969502F12873}"/>
              </a:ext>
            </a:extLst>
          </p:cNvPr>
          <p:cNvSpPr txBox="1"/>
          <p:nvPr/>
        </p:nvSpPr>
        <p:spPr>
          <a:xfrm>
            <a:off x="2766410" y="1912723"/>
            <a:ext cx="7103095" cy="395108"/>
          </a:xfrm>
          <a:prstGeom prst="rect">
            <a:avLst/>
          </a:prstGeom>
          <a:noFill/>
        </p:spPr>
        <p:txBody>
          <a:bodyPr wrap="square" lIns="68580" tIns="34290" rIns="68580" bIns="34290" rtlCol="0">
            <a:spAutoFit/>
          </a:bodyPr>
          <a:lstStyle/>
          <a:p>
            <a:pPr>
              <a:lnSpc>
                <a:spcPct val="150000"/>
              </a:lnSpc>
              <a:buClr>
                <a:srgbClr val="2CACC5"/>
              </a:buClr>
            </a:pPr>
            <a:r>
              <a:rPr lang="zh-CN" altLang="en-US" sz="1600" dirty="0">
                <a:solidFill>
                  <a:srgbClr val="333333"/>
                </a:solidFill>
                <a:latin typeface="微软雅黑" panose="020B0503020204020204" pitchFamily="34" charset="-122"/>
                <a:ea typeface="微软雅黑" panose="020B0503020204020204" pitchFamily="34" charset="-122"/>
              </a:rPr>
              <a:t>为实现我国</a:t>
            </a:r>
            <a:r>
              <a:rPr lang="en-US" altLang="zh-CN" sz="1600" dirty="0">
                <a:solidFill>
                  <a:srgbClr val="333333"/>
                </a:solidFill>
                <a:latin typeface="微软雅黑" panose="020B0503020204020204" pitchFamily="34" charset="-122"/>
                <a:ea typeface="微软雅黑" panose="020B0503020204020204" pitchFamily="34" charset="-122"/>
              </a:rPr>
              <a:t>2030</a:t>
            </a:r>
            <a:r>
              <a:rPr lang="zh-CN" altLang="en-US" sz="1600" dirty="0">
                <a:solidFill>
                  <a:srgbClr val="333333"/>
                </a:solidFill>
                <a:latin typeface="微软雅黑" panose="020B0503020204020204" pitchFamily="34" charset="-122"/>
                <a:ea typeface="微软雅黑" panose="020B0503020204020204" pitchFamily="34" charset="-122"/>
              </a:rPr>
              <a:t>终止结核疾病的目标，</a:t>
            </a:r>
            <a:r>
              <a:rPr lang="zh-CN" altLang="en-US" sz="1600" b="1" dirty="0">
                <a:solidFill>
                  <a:srgbClr val="FF0000"/>
                </a:solidFill>
                <a:latin typeface="微软雅黑" panose="020B0503020204020204" pitchFamily="34" charset="-122"/>
                <a:ea typeface="微软雅黑" panose="020B0503020204020204" pitchFamily="34" charset="-122"/>
              </a:rPr>
              <a:t>须完善耐药结核药品供应保障；</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pic>
        <p:nvPicPr>
          <p:cNvPr id="5" name="图形 4" descr="急救包">
            <a:extLst>
              <a:ext uri="{FF2B5EF4-FFF2-40B4-BE49-F238E27FC236}">
                <a16:creationId xmlns:a16="http://schemas.microsoft.com/office/drawing/2014/main" id="{831ECB6F-3CA3-2D25-8040-2E35BFBC50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52029" y="1905268"/>
            <a:ext cx="475767" cy="475767"/>
          </a:xfrm>
          <a:prstGeom prst="rect">
            <a:avLst/>
          </a:prstGeom>
        </p:spPr>
      </p:pic>
      <p:sp>
        <p:nvSpPr>
          <p:cNvPr id="20" name="文本框 19">
            <a:extLst>
              <a:ext uri="{FF2B5EF4-FFF2-40B4-BE49-F238E27FC236}">
                <a16:creationId xmlns:a16="http://schemas.microsoft.com/office/drawing/2014/main" id="{449E8603-04AA-8BC7-42DF-652A7B623B31}"/>
              </a:ext>
            </a:extLst>
          </p:cNvPr>
          <p:cNvSpPr txBox="1"/>
          <p:nvPr/>
        </p:nvSpPr>
        <p:spPr>
          <a:xfrm>
            <a:off x="2727796" y="3883382"/>
            <a:ext cx="7103095" cy="395108"/>
          </a:xfrm>
          <a:prstGeom prst="rect">
            <a:avLst/>
          </a:prstGeom>
          <a:noFill/>
        </p:spPr>
        <p:txBody>
          <a:bodyPr wrap="square" lIns="68580" tIns="34290" rIns="68580" bIns="34290" rtlCol="0">
            <a:spAutoFit/>
          </a:bodyPr>
          <a:lstStyle/>
          <a:p>
            <a:pPr>
              <a:lnSpc>
                <a:spcPct val="150000"/>
              </a:lnSpc>
              <a:buClr>
                <a:srgbClr val="2CACC5"/>
              </a:buClr>
            </a:pPr>
            <a:r>
              <a:rPr lang="zh-CN" altLang="en-US" sz="1600" b="1" dirty="0">
                <a:solidFill>
                  <a:srgbClr val="FF0000"/>
                </a:solidFill>
                <a:latin typeface="微软雅黑" panose="020B0503020204020204" pitchFamily="34" charset="-122"/>
                <a:ea typeface="微软雅黑" panose="020B0503020204020204" pitchFamily="34" charset="-122"/>
              </a:rPr>
              <a:t>妊娠期女性，老年耐药结核患者用药较少，</a:t>
            </a:r>
            <a:r>
              <a:rPr lang="en-US" altLang="zh-CN" sz="1600" b="1" dirty="0">
                <a:solidFill>
                  <a:srgbClr val="FF0000"/>
                </a:solidFill>
                <a:latin typeface="微软雅黑" panose="020B0503020204020204" pitchFamily="34" charset="-122"/>
                <a:ea typeface="微软雅黑" panose="020B0503020204020204" pitchFamily="34" charset="-122"/>
              </a:rPr>
              <a:t> </a:t>
            </a:r>
            <a:r>
              <a:rPr lang="en-US" altLang="zh-CN" sz="1600" dirty="0">
                <a:solidFill>
                  <a:srgbClr val="333333"/>
                </a:solidFill>
                <a:latin typeface="微软雅黑" panose="020B0503020204020204" pitchFamily="34" charset="-122"/>
                <a:ea typeface="微软雅黑" panose="020B0503020204020204" pitchFamily="34" charset="-122"/>
              </a:rPr>
              <a:t>PAS</a:t>
            </a:r>
            <a:r>
              <a:rPr lang="zh-CN" altLang="en-US" sz="1600" dirty="0">
                <a:solidFill>
                  <a:srgbClr val="333333"/>
                </a:solidFill>
                <a:latin typeface="微软雅黑" panose="020B0503020204020204" pitchFamily="34" charset="-122"/>
                <a:ea typeface="微软雅黑" panose="020B0503020204020204" pitchFamily="34" charset="-122"/>
              </a:rPr>
              <a:t>肠溶颗粒亦可使用</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pic>
        <p:nvPicPr>
          <p:cNvPr id="7" name="图形 6" descr="头上的大脑">
            <a:extLst>
              <a:ext uri="{FF2B5EF4-FFF2-40B4-BE49-F238E27FC236}">
                <a16:creationId xmlns:a16="http://schemas.microsoft.com/office/drawing/2014/main" id="{8D3ADB3D-DC30-B2E9-F569-D4E1C6ADB8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85162" y="3226119"/>
            <a:ext cx="581247" cy="581247"/>
          </a:xfrm>
          <a:prstGeom prst="rect">
            <a:avLst/>
          </a:prstGeom>
        </p:spPr>
      </p:pic>
      <p:sp>
        <p:nvSpPr>
          <p:cNvPr id="30" name="文本框 29">
            <a:extLst>
              <a:ext uri="{FF2B5EF4-FFF2-40B4-BE49-F238E27FC236}">
                <a16:creationId xmlns:a16="http://schemas.microsoft.com/office/drawing/2014/main" id="{C91846B7-ABD4-F60E-B644-AFD63EFF00DB}"/>
              </a:ext>
            </a:extLst>
          </p:cNvPr>
          <p:cNvSpPr txBox="1"/>
          <p:nvPr/>
        </p:nvSpPr>
        <p:spPr>
          <a:xfrm>
            <a:off x="849926" y="4974019"/>
            <a:ext cx="1075776" cy="676852"/>
          </a:xfrm>
          <a:prstGeom prst="rect">
            <a:avLst/>
          </a:prstGeom>
          <a:noFill/>
        </p:spPr>
        <p:txBody>
          <a:bodyPr wrap="square" lIns="68580" tIns="34290" rIns="68580" bIns="34290" rtlCol="0">
            <a:spAutoFit/>
          </a:bodyPr>
          <a:lstStyle/>
          <a:p>
            <a:pPr algn="ctr">
              <a:lnSpc>
                <a:spcPct val="114000"/>
              </a:lnSpc>
              <a:buClr>
                <a:srgbClr val="2CACC5"/>
              </a:buClr>
            </a:pPr>
            <a:r>
              <a:rPr lang="zh-CN" altLang="en-US" b="1" dirty="0">
                <a:solidFill>
                  <a:srgbClr val="66B5C4"/>
                </a:solidFill>
                <a:latin typeface="微软雅黑" panose="020B0503020204020204" pitchFamily="34" charset="-122"/>
                <a:ea typeface="微软雅黑" panose="020B0503020204020204" pitchFamily="34" charset="-122"/>
              </a:rPr>
              <a:t>临床管理难度</a:t>
            </a:r>
          </a:p>
        </p:txBody>
      </p:sp>
      <p:sp>
        <p:nvSpPr>
          <p:cNvPr id="31" name="圆角矩形 33">
            <a:extLst>
              <a:ext uri="{FF2B5EF4-FFF2-40B4-BE49-F238E27FC236}">
                <a16:creationId xmlns:a16="http://schemas.microsoft.com/office/drawing/2014/main" id="{03FE34F1-9CD0-C13E-513B-48EE3D2CF7A7}"/>
              </a:ext>
            </a:extLst>
          </p:cNvPr>
          <p:cNvSpPr/>
          <p:nvPr/>
        </p:nvSpPr>
        <p:spPr>
          <a:xfrm>
            <a:off x="2115056" y="4754917"/>
            <a:ext cx="8660675" cy="1146132"/>
          </a:xfrm>
          <a:prstGeom prst="roundRect">
            <a:avLst>
              <a:gd name="adj" fmla="val 4556"/>
            </a:avLst>
          </a:prstGeom>
          <a:solidFill>
            <a:srgbClr val="F7F7F7"/>
          </a:solidFill>
          <a:ln w="9525" cap="flat">
            <a:solidFill>
              <a:schemeClr val="bg1">
                <a:lumMod val="75000"/>
              </a:schemeClr>
            </a:solidFill>
            <a:custDash>
              <a:ds d="380000" sp="120000"/>
            </a:custDash>
            <a:bevel/>
          </a:ln>
        </p:spPr>
        <p:txBody>
          <a:bodyPr wrap="square" lIns="0" tIns="0" rIns="0" bIns="0" rtlCol="0" anchor="ctr"/>
          <a:lstStyle/>
          <a:p>
            <a:endParaRPr sz="912" dirty="0">
              <a:solidFill>
                <a:srgbClr val="3E3938"/>
              </a:solidFill>
              <a:latin typeface="Calibri"/>
            </a:endParaRPr>
          </a:p>
        </p:txBody>
      </p:sp>
      <p:sp>
        <p:nvSpPr>
          <p:cNvPr id="32" name="文本框 31">
            <a:extLst>
              <a:ext uri="{FF2B5EF4-FFF2-40B4-BE49-F238E27FC236}">
                <a16:creationId xmlns:a16="http://schemas.microsoft.com/office/drawing/2014/main" id="{06E1AF23-8A3A-AE9B-706D-F76C3183C0A3}"/>
              </a:ext>
            </a:extLst>
          </p:cNvPr>
          <p:cNvSpPr txBox="1"/>
          <p:nvPr/>
        </p:nvSpPr>
        <p:spPr>
          <a:xfrm>
            <a:off x="2766409" y="5010901"/>
            <a:ext cx="7817094" cy="613630"/>
          </a:xfrm>
          <a:prstGeom prst="rect">
            <a:avLst/>
          </a:prstGeom>
          <a:noFill/>
        </p:spPr>
        <p:txBody>
          <a:bodyPr wrap="square" lIns="68580" tIns="34290" rIns="68580" bIns="34290" rtlCol="0">
            <a:spAutoFit/>
          </a:bodyPr>
          <a:lstStyle/>
          <a:p>
            <a:pPr>
              <a:lnSpc>
                <a:spcPct val="115000"/>
              </a:lnSpc>
              <a:spcBef>
                <a:spcPts val="0"/>
              </a:spcBef>
              <a:spcAft>
                <a:spcPts val="0"/>
              </a:spcAft>
            </a:pPr>
            <a:r>
              <a:rPr lang="zh-CN" altLang="en-US" sz="1600" dirty="0">
                <a:solidFill>
                  <a:srgbClr val="333333"/>
                </a:solidFill>
                <a:latin typeface="微软雅黑" panose="020B0503020204020204" pitchFamily="34" charset="-122"/>
                <a:ea typeface="微软雅黑" panose="020B0503020204020204" pitchFamily="34" charset="-122"/>
              </a:rPr>
              <a:t>耐药结核患者为公共卫生疾病，治疗方案均由耐药科小组或副主任级别以上医生制定，结核患者疾病情况均上报疾控中心，且患者定期复查，</a:t>
            </a:r>
            <a:r>
              <a:rPr lang="zh-CN" altLang="en-US" sz="1600" b="1" dirty="0">
                <a:solidFill>
                  <a:srgbClr val="FF0000"/>
                </a:solidFill>
                <a:latin typeface="微软雅黑" panose="020B0503020204020204" pitchFamily="34" charset="-122"/>
                <a:ea typeface="微软雅黑" panose="020B0503020204020204" pitchFamily="34" charset="-122"/>
              </a:rPr>
              <a:t>临床监管严格滥用风险极低</a:t>
            </a:r>
            <a:r>
              <a:rPr lang="zh-CN" altLang="en-US" sz="1600" dirty="0">
                <a:solidFill>
                  <a:srgbClr val="333333"/>
                </a:solidFill>
                <a:latin typeface="微软雅黑" panose="020B0503020204020204" pitchFamily="34" charset="-122"/>
                <a:ea typeface="微软雅黑" panose="020B0503020204020204" pitchFamily="34" charset="-122"/>
              </a:rPr>
              <a:t>。</a:t>
            </a:r>
          </a:p>
        </p:txBody>
      </p:sp>
      <p:pic>
        <p:nvPicPr>
          <p:cNvPr id="4" name="图形 3" descr="医院">
            <a:extLst>
              <a:ext uri="{FF2B5EF4-FFF2-40B4-BE49-F238E27FC236}">
                <a16:creationId xmlns:a16="http://schemas.microsoft.com/office/drawing/2014/main" id="{F8E951F5-C1AC-6D4B-68F5-482317E6055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51486" y="4948134"/>
            <a:ext cx="676852" cy="676852"/>
          </a:xfrm>
          <a:prstGeom prst="rect">
            <a:avLst/>
          </a:prstGeom>
        </p:spPr>
      </p:pic>
    </p:spTree>
    <p:extLst>
      <p:ext uri="{BB962C8B-B14F-4D97-AF65-F5344CB8AC3E}">
        <p14:creationId xmlns:p14="http://schemas.microsoft.com/office/powerpoint/2010/main" val="13920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60558" y="163843"/>
            <a:ext cx="4204463" cy="499624"/>
          </a:xfrm>
          <a:prstGeom prst="rect">
            <a:avLst/>
          </a:prstGeom>
        </p:spPr>
        <p:txBody>
          <a:bodyPr wrap="square">
            <a:spAutoFit/>
          </a:bodyPr>
          <a:lstStyle/>
          <a:p>
            <a:pPr>
              <a:lnSpc>
                <a:spcPct val="150000"/>
              </a:lnSpc>
              <a:buClr>
                <a:srgbClr val="4FADB9"/>
              </a:buClr>
            </a:pP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目录</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3" name="圆角矩形 13">
            <a:extLst>
              <a:ext uri="{FF2B5EF4-FFF2-40B4-BE49-F238E27FC236}">
                <a16:creationId xmlns:a16="http://schemas.microsoft.com/office/drawing/2014/main" id="{75E64076-AC1D-D1C8-BA3F-DCE8F4060BD2}"/>
              </a:ext>
            </a:extLst>
          </p:cNvPr>
          <p:cNvSpPr/>
          <p:nvPr/>
        </p:nvSpPr>
        <p:spPr>
          <a:xfrm>
            <a:off x="2188310" y="1342424"/>
            <a:ext cx="2248292" cy="599051"/>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en-US" altLang="zh-CN" sz="2000" b="1" dirty="0">
                <a:latin typeface="微软雅黑"/>
                <a:ea typeface="微软雅黑"/>
                <a:cs typeface="微软雅黑"/>
              </a:rPr>
              <a:t>01 </a:t>
            </a:r>
            <a:r>
              <a:rPr kumimoji="1" lang="zh-CN" altLang="en-US" sz="2000" b="1" dirty="0">
                <a:latin typeface="微软雅黑"/>
                <a:ea typeface="微软雅黑"/>
                <a:cs typeface="微软雅黑"/>
              </a:rPr>
              <a:t>药品基本信息</a:t>
            </a:r>
          </a:p>
        </p:txBody>
      </p:sp>
      <p:sp>
        <p:nvSpPr>
          <p:cNvPr id="14" name="圆角矩形 13">
            <a:extLst>
              <a:ext uri="{FF2B5EF4-FFF2-40B4-BE49-F238E27FC236}">
                <a16:creationId xmlns:a16="http://schemas.microsoft.com/office/drawing/2014/main" id="{E3B5D631-EDD7-8943-0E45-DE95E8F4EA39}"/>
              </a:ext>
            </a:extLst>
          </p:cNvPr>
          <p:cNvSpPr/>
          <p:nvPr/>
        </p:nvSpPr>
        <p:spPr>
          <a:xfrm>
            <a:off x="2188310" y="2896904"/>
            <a:ext cx="2248292" cy="599051"/>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en-US" altLang="zh-CN" sz="2000" b="1" dirty="0">
                <a:latin typeface="微软雅黑"/>
                <a:ea typeface="微软雅黑"/>
                <a:cs typeface="微软雅黑"/>
              </a:rPr>
              <a:t>03 </a:t>
            </a:r>
            <a:r>
              <a:rPr kumimoji="1" lang="zh-CN" altLang="en-US" sz="2000" b="1" dirty="0">
                <a:latin typeface="微软雅黑"/>
                <a:ea typeface="微软雅黑"/>
                <a:cs typeface="微软雅黑"/>
              </a:rPr>
              <a:t>有效性</a:t>
            </a:r>
          </a:p>
        </p:txBody>
      </p:sp>
      <p:sp>
        <p:nvSpPr>
          <p:cNvPr id="16" name="圆角矩形 13">
            <a:extLst>
              <a:ext uri="{FF2B5EF4-FFF2-40B4-BE49-F238E27FC236}">
                <a16:creationId xmlns:a16="http://schemas.microsoft.com/office/drawing/2014/main" id="{0E7CF9AD-198C-22B4-E9A4-785DFEEC30DB}"/>
              </a:ext>
            </a:extLst>
          </p:cNvPr>
          <p:cNvSpPr/>
          <p:nvPr/>
        </p:nvSpPr>
        <p:spPr>
          <a:xfrm>
            <a:off x="2188310" y="4451384"/>
            <a:ext cx="2248292" cy="599051"/>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en-US" altLang="zh-CN" sz="2000" b="1" dirty="0">
                <a:latin typeface="微软雅黑"/>
                <a:ea typeface="微软雅黑"/>
                <a:cs typeface="微软雅黑"/>
              </a:rPr>
              <a:t>05 </a:t>
            </a:r>
            <a:r>
              <a:rPr kumimoji="1" lang="zh-CN" altLang="en-US" sz="2000" b="1" dirty="0">
                <a:latin typeface="微软雅黑"/>
                <a:ea typeface="微软雅黑"/>
                <a:cs typeface="微软雅黑"/>
              </a:rPr>
              <a:t>公平性</a:t>
            </a:r>
          </a:p>
        </p:txBody>
      </p:sp>
      <p:sp>
        <p:nvSpPr>
          <p:cNvPr id="18" name="圆角矩形 13">
            <a:extLst>
              <a:ext uri="{FF2B5EF4-FFF2-40B4-BE49-F238E27FC236}">
                <a16:creationId xmlns:a16="http://schemas.microsoft.com/office/drawing/2014/main" id="{732FE9DE-740A-B3B7-D099-8F439A147030}"/>
              </a:ext>
            </a:extLst>
          </p:cNvPr>
          <p:cNvSpPr/>
          <p:nvPr/>
        </p:nvSpPr>
        <p:spPr>
          <a:xfrm>
            <a:off x="6732423" y="1342424"/>
            <a:ext cx="2248292" cy="599051"/>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en-US" altLang="zh-CN" sz="2000" b="1" dirty="0">
                <a:latin typeface="微软雅黑"/>
                <a:ea typeface="微软雅黑"/>
                <a:cs typeface="微软雅黑"/>
              </a:rPr>
              <a:t>02 </a:t>
            </a:r>
            <a:r>
              <a:rPr kumimoji="1" lang="zh-CN" altLang="en-US" sz="2000" b="1" dirty="0">
                <a:latin typeface="微软雅黑"/>
                <a:ea typeface="微软雅黑"/>
                <a:cs typeface="微软雅黑"/>
              </a:rPr>
              <a:t>安全性</a:t>
            </a:r>
          </a:p>
        </p:txBody>
      </p:sp>
      <p:sp>
        <p:nvSpPr>
          <p:cNvPr id="19" name="圆角矩形 13">
            <a:extLst>
              <a:ext uri="{FF2B5EF4-FFF2-40B4-BE49-F238E27FC236}">
                <a16:creationId xmlns:a16="http://schemas.microsoft.com/office/drawing/2014/main" id="{4870B82B-CB74-1B31-0AF5-A7365EEF3DCA}"/>
              </a:ext>
            </a:extLst>
          </p:cNvPr>
          <p:cNvSpPr/>
          <p:nvPr/>
        </p:nvSpPr>
        <p:spPr>
          <a:xfrm>
            <a:off x="6732423" y="2896904"/>
            <a:ext cx="2248292" cy="599051"/>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en-US" altLang="zh-CN" sz="2000" b="1" dirty="0">
                <a:latin typeface="微软雅黑"/>
                <a:ea typeface="微软雅黑"/>
                <a:cs typeface="微软雅黑"/>
              </a:rPr>
              <a:t>04 </a:t>
            </a:r>
            <a:r>
              <a:rPr kumimoji="1" lang="zh-CN" altLang="en-US" sz="2000" b="1" dirty="0">
                <a:latin typeface="微软雅黑"/>
                <a:ea typeface="微软雅黑"/>
                <a:cs typeface="微软雅黑"/>
              </a:rPr>
              <a:t>创新性</a:t>
            </a:r>
          </a:p>
        </p:txBody>
      </p:sp>
    </p:spTree>
    <p:extLst>
      <p:ext uri="{BB962C8B-B14F-4D97-AF65-F5344CB8AC3E}">
        <p14:creationId xmlns:p14="http://schemas.microsoft.com/office/powerpoint/2010/main" val="4134382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70070" y="184674"/>
            <a:ext cx="2303819"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01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药品基本信息</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a16="http://schemas.microsoft.com/office/drawing/2014/main" id="{02B4B82F-9229-73FB-FC77-C01E950787F6}"/>
              </a:ext>
            </a:extLst>
          </p:cNvPr>
          <p:cNvSpPr txBox="1"/>
          <p:nvPr/>
        </p:nvSpPr>
        <p:spPr>
          <a:xfrm>
            <a:off x="722948" y="1156719"/>
            <a:ext cx="7787068" cy="4221477"/>
          </a:xfrm>
          <a:prstGeom prst="rect">
            <a:avLst/>
          </a:prstGeom>
          <a:noFill/>
        </p:spPr>
        <p:txBody>
          <a:bodyPr wrap="square" lIns="68580" tIns="34290" rIns="68580" bIns="34290" rtlCol="0">
            <a:spAutoFit/>
          </a:bodyPr>
          <a:lstStyle/>
          <a:p>
            <a:pPr marL="171450" indent="-171450">
              <a:lnSpc>
                <a:spcPct val="150000"/>
              </a:lnSpc>
              <a:buClr>
                <a:srgbClr val="2CACC5"/>
              </a:buClr>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通用名：</a:t>
            </a:r>
            <a:r>
              <a:rPr lang="zh-CN" altLang="en-US" b="1" dirty="0">
                <a:solidFill>
                  <a:srgbClr val="66B5C4"/>
                </a:solidFill>
                <a:latin typeface="微软雅黑" panose="020B0503020204020204" pitchFamily="34" charset="-122"/>
                <a:ea typeface="微软雅黑" panose="020B0503020204020204" pitchFamily="34" charset="-122"/>
              </a:rPr>
              <a:t>对氨基水杨酸肠溶颗粒</a:t>
            </a:r>
            <a:r>
              <a:rPr lang="zh-CN" altLang="en-US" dirty="0">
                <a:solidFill>
                  <a:srgbClr val="66B5C4"/>
                </a:solidFill>
                <a:latin typeface="微软雅黑" panose="020B0503020204020204" pitchFamily="34" charset="-122"/>
                <a:ea typeface="微软雅黑" panose="020B0503020204020204" pitchFamily="34" charset="-122"/>
              </a:rPr>
              <a:t>；</a:t>
            </a:r>
            <a:endParaRPr lang="en-US" altLang="zh-CN" dirty="0">
              <a:solidFill>
                <a:srgbClr val="66B5C4"/>
              </a:solidFill>
              <a:latin typeface="微软雅黑" panose="020B0503020204020204" pitchFamily="34" charset="-122"/>
              <a:ea typeface="微软雅黑" panose="020B0503020204020204" pitchFamily="34" charset="-122"/>
            </a:endParaRP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注册规格：</a:t>
            </a:r>
            <a:r>
              <a:rPr lang="en-US" altLang="zh-CN" b="1" dirty="0">
                <a:solidFill>
                  <a:srgbClr val="66B5C4"/>
                </a:solidFill>
                <a:latin typeface="微软雅黑" panose="020B0503020204020204" pitchFamily="34" charset="-122"/>
                <a:ea typeface="微软雅黑" panose="020B0503020204020204" pitchFamily="34" charset="-122"/>
              </a:rPr>
              <a:t>4g</a:t>
            </a:r>
            <a:r>
              <a:rPr lang="zh-CN" altLang="en-US" b="1" dirty="0">
                <a:solidFill>
                  <a:srgbClr val="66B5C4"/>
                </a:solidFill>
                <a:latin typeface="微软雅黑" panose="020B0503020204020204" pitchFamily="34" charset="-122"/>
                <a:ea typeface="微软雅黑" panose="020B0503020204020204" pitchFamily="34" charset="-122"/>
              </a:rPr>
              <a:t>（按</a:t>
            </a:r>
            <a:r>
              <a:rPr lang="en-US" altLang="zh-CN" b="1" dirty="0">
                <a:solidFill>
                  <a:srgbClr val="66B5C4"/>
                </a:solidFill>
                <a:latin typeface="微软雅黑" panose="020B0503020204020204" pitchFamily="34" charset="-122"/>
                <a:ea typeface="微软雅黑" panose="020B0503020204020204" pitchFamily="34" charset="-122"/>
              </a:rPr>
              <a:t>C7H7NO3</a:t>
            </a:r>
            <a:r>
              <a:rPr lang="zh-CN" altLang="en-US" b="1" dirty="0">
                <a:solidFill>
                  <a:srgbClr val="66B5C4"/>
                </a:solidFill>
                <a:latin typeface="微软雅黑" panose="020B0503020204020204" pitchFamily="34" charset="-122"/>
                <a:ea typeface="微软雅黑" panose="020B0503020204020204" pitchFamily="34" charset="-122"/>
              </a:rPr>
              <a:t>计）</a:t>
            </a:r>
            <a:r>
              <a:rPr lang="zh-CN" altLang="en-US" dirty="0">
                <a:solidFill>
                  <a:srgbClr val="66B5C4"/>
                </a:solidFill>
                <a:latin typeface="微软雅黑" panose="020B0503020204020204" pitchFamily="34" charset="-122"/>
                <a:ea typeface="微软雅黑" panose="020B0503020204020204" pitchFamily="34" charset="-122"/>
              </a:rPr>
              <a:t>；</a:t>
            </a:r>
            <a:endParaRPr lang="en-US" altLang="zh-CN" dirty="0">
              <a:solidFill>
                <a:srgbClr val="66B5C4"/>
              </a:solidFill>
              <a:latin typeface="微软雅黑" panose="020B0503020204020204" pitchFamily="34" charset="-122"/>
              <a:ea typeface="微软雅黑" panose="020B0503020204020204" pitchFamily="34" charset="-122"/>
            </a:endParaRP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中国大陆首次上市时间：</a:t>
            </a:r>
            <a:r>
              <a:rPr lang="en-US" altLang="zh-CN" b="1" dirty="0">
                <a:solidFill>
                  <a:srgbClr val="66B5C4"/>
                </a:solidFill>
                <a:latin typeface="微软雅黑" panose="020B0503020204020204" pitchFamily="34" charset="-122"/>
                <a:ea typeface="微软雅黑" panose="020B0503020204020204" pitchFamily="34" charset="-122"/>
              </a:rPr>
              <a:t>2021</a:t>
            </a:r>
            <a:r>
              <a:rPr lang="zh-CN" altLang="en-US" b="1" dirty="0">
                <a:solidFill>
                  <a:srgbClr val="66B5C4"/>
                </a:solidFill>
                <a:latin typeface="微软雅黑" panose="020B0503020204020204" pitchFamily="34" charset="-122"/>
                <a:ea typeface="微软雅黑" panose="020B0503020204020204" pitchFamily="34" charset="-122"/>
              </a:rPr>
              <a:t>年</a:t>
            </a:r>
            <a:r>
              <a:rPr lang="zh-CN" altLang="en-US" dirty="0">
                <a:solidFill>
                  <a:srgbClr val="66B5C4"/>
                </a:solidFill>
                <a:latin typeface="微软雅黑" panose="020B0503020204020204" pitchFamily="34" charset="-122"/>
                <a:ea typeface="微软雅黑" panose="020B0503020204020204" pitchFamily="34" charset="-122"/>
              </a:rPr>
              <a:t>；</a:t>
            </a:r>
            <a:endParaRPr lang="en-US" altLang="zh-CN" dirty="0">
              <a:solidFill>
                <a:srgbClr val="66B5C4"/>
              </a:solidFill>
              <a:latin typeface="微软雅黑" panose="020B0503020204020204" pitchFamily="34" charset="-122"/>
              <a:ea typeface="微软雅黑" panose="020B0503020204020204" pitchFamily="34" charset="-122"/>
            </a:endParaRP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目前大陆地区同通用名药品的上市情况：</a:t>
            </a:r>
            <a:r>
              <a:rPr lang="en-US" altLang="zh-CN" b="1" dirty="0">
                <a:solidFill>
                  <a:srgbClr val="66B5C4"/>
                </a:solidFill>
                <a:latin typeface="微软雅黑" panose="020B0503020204020204" pitchFamily="34" charset="-122"/>
                <a:ea typeface="微软雅黑" panose="020B0503020204020204" pitchFamily="34" charset="-122"/>
              </a:rPr>
              <a:t>1</a:t>
            </a:r>
            <a:r>
              <a:rPr lang="zh-CN" altLang="en-US" b="1" dirty="0">
                <a:solidFill>
                  <a:srgbClr val="66B5C4"/>
                </a:solidFill>
                <a:latin typeface="微软雅黑" panose="020B0503020204020204" pitchFamily="34" charset="-122"/>
                <a:ea typeface="微软雅黑" panose="020B0503020204020204" pitchFamily="34" charset="-122"/>
              </a:rPr>
              <a:t>家</a:t>
            </a:r>
            <a:r>
              <a:rPr lang="zh-CN" altLang="en-US" dirty="0">
                <a:solidFill>
                  <a:srgbClr val="66B5C4"/>
                </a:solidFill>
                <a:latin typeface="微软雅黑" panose="020B0503020204020204" pitchFamily="34" charset="-122"/>
                <a:ea typeface="微软雅黑" panose="020B0503020204020204" pitchFamily="34" charset="-122"/>
              </a:rPr>
              <a:t>；</a:t>
            </a: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全球首个上市国家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地区及上市时间：</a:t>
            </a:r>
            <a:r>
              <a:rPr lang="zh-CN" altLang="en-US" b="1" dirty="0">
                <a:solidFill>
                  <a:srgbClr val="66B5C4"/>
                </a:solidFill>
                <a:latin typeface="微软雅黑" panose="020B0503020204020204" pitchFamily="34" charset="-122"/>
                <a:ea typeface="微软雅黑" panose="020B0503020204020204" pitchFamily="34" charset="-122"/>
              </a:rPr>
              <a:t>美国，</a:t>
            </a:r>
            <a:r>
              <a:rPr lang="en-US" altLang="zh-CN" b="1" dirty="0">
                <a:solidFill>
                  <a:srgbClr val="66B5C4"/>
                </a:solidFill>
                <a:latin typeface="微软雅黑" panose="020B0503020204020204" pitchFamily="34" charset="-122"/>
                <a:ea typeface="微软雅黑" panose="020B0503020204020204" pitchFamily="34" charset="-122"/>
              </a:rPr>
              <a:t>1994</a:t>
            </a:r>
            <a:r>
              <a:rPr lang="zh-CN" altLang="en-US" b="1" dirty="0">
                <a:solidFill>
                  <a:srgbClr val="66B5C4"/>
                </a:solidFill>
                <a:latin typeface="微软雅黑" panose="020B0503020204020204" pitchFamily="34" charset="-122"/>
                <a:ea typeface="微软雅黑" panose="020B0503020204020204" pitchFamily="34" charset="-122"/>
              </a:rPr>
              <a:t>年上市</a:t>
            </a:r>
            <a:r>
              <a:rPr lang="zh-CN" altLang="en-US" dirty="0">
                <a:solidFill>
                  <a:srgbClr val="66B5C4"/>
                </a:solidFill>
                <a:latin typeface="微软雅黑" panose="020B0503020204020204" pitchFamily="34" charset="-122"/>
                <a:ea typeface="微软雅黑" panose="020B0503020204020204" pitchFamily="34" charset="-122"/>
              </a:rPr>
              <a:t>；</a:t>
            </a:r>
            <a:endParaRPr lang="en-US" altLang="zh-CN" dirty="0">
              <a:solidFill>
                <a:srgbClr val="66B5C4"/>
              </a:solidFill>
              <a:latin typeface="微软雅黑" panose="020B0503020204020204" pitchFamily="34" charset="-122"/>
              <a:ea typeface="微软雅黑" panose="020B0503020204020204" pitchFamily="34" charset="-122"/>
            </a:endParaRP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是否为</a:t>
            </a:r>
            <a:r>
              <a:rPr lang="en-US" altLang="zh-CN" dirty="0">
                <a:latin typeface="微软雅黑" panose="020B0503020204020204" pitchFamily="34" charset="-122"/>
                <a:ea typeface="微软雅黑" panose="020B0503020204020204" pitchFamily="34" charset="-122"/>
              </a:rPr>
              <a:t>OTC</a:t>
            </a:r>
            <a:r>
              <a:rPr lang="zh-CN" altLang="en-US" dirty="0">
                <a:latin typeface="微软雅黑" panose="020B0503020204020204" pitchFamily="34" charset="-122"/>
                <a:ea typeface="微软雅黑" panose="020B0503020204020204" pitchFamily="34" charset="-122"/>
              </a:rPr>
              <a:t>药品：</a:t>
            </a:r>
            <a:r>
              <a:rPr lang="zh-CN" altLang="en-US" b="1" dirty="0">
                <a:solidFill>
                  <a:srgbClr val="66B5C4"/>
                </a:solidFill>
                <a:latin typeface="微软雅黑" panose="020B0503020204020204" pitchFamily="34" charset="-122"/>
                <a:ea typeface="微软雅黑" panose="020B0503020204020204" pitchFamily="34" charset="-122"/>
              </a:rPr>
              <a:t>否；</a:t>
            </a:r>
            <a:endParaRPr lang="en-US" altLang="zh-CN" b="1" dirty="0">
              <a:solidFill>
                <a:srgbClr val="66B5C4"/>
              </a:solidFill>
              <a:latin typeface="微软雅黑" panose="020B0503020204020204" pitchFamily="34" charset="-122"/>
              <a:ea typeface="微软雅黑" panose="020B0503020204020204" pitchFamily="34" charset="-122"/>
            </a:endParaRP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参照药品建议：</a:t>
            </a:r>
            <a:r>
              <a:rPr lang="zh-CN" altLang="en-US" b="1" dirty="0">
                <a:solidFill>
                  <a:srgbClr val="66B5C4"/>
                </a:solidFill>
                <a:latin typeface="微软雅黑" panose="020B0503020204020204" pitchFamily="34" charset="-122"/>
                <a:ea typeface="微软雅黑" panose="020B0503020204020204" pitchFamily="34" charset="-122"/>
              </a:rPr>
              <a:t>对氨基水杨酸钠肠溶片；</a:t>
            </a:r>
            <a:endParaRPr lang="en-US" altLang="zh-CN" b="1" dirty="0">
              <a:solidFill>
                <a:srgbClr val="66B5C4"/>
              </a:solidFill>
              <a:latin typeface="微软雅黑" panose="020B0503020204020204" pitchFamily="34" charset="-122"/>
              <a:ea typeface="微软雅黑" panose="020B0503020204020204" pitchFamily="34" charset="-122"/>
            </a:endParaRPr>
          </a:p>
          <a:p>
            <a:pPr marL="171450" indent="-171450">
              <a:lnSpc>
                <a:spcPct val="150000"/>
              </a:lnSpc>
              <a:buClr>
                <a:srgbClr val="2CACC5"/>
              </a:buClr>
              <a:buFont typeface="Wingdings" panose="05000000000000000000" pitchFamily="2" charset="2"/>
              <a:buChar char="l"/>
            </a:pPr>
            <a:r>
              <a:rPr lang="zh-CN" altLang="en-US" dirty="0">
                <a:latin typeface="微软雅黑" panose="020B0503020204020204" pitchFamily="34" charset="-122"/>
                <a:ea typeface="微软雅黑" panose="020B0503020204020204" pitchFamily="34" charset="-122"/>
              </a:rPr>
              <a:t> 已纳入目录：</a:t>
            </a:r>
            <a:r>
              <a:rPr lang="en-US" altLang="zh-CN" b="1" dirty="0">
                <a:solidFill>
                  <a:srgbClr val="FF0000"/>
                </a:solidFill>
                <a:latin typeface="微软雅黑" panose="020B0503020204020204" pitchFamily="34" charset="-122"/>
                <a:ea typeface="微软雅黑" panose="020B0503020204020204" pitchFamily="34" charset="-122"/>
              </a:rPr>
              <a:t>2021</a:t>
            </a:r>
            <a:r>
              <a:rPr lang="zh-CN" altLang="en-US" b="1" dirty="0">
                <a:solidFill>
                  <a:srgbClr val="FF0000"/>
                </a:solidFill>
                <a:latin typeface="微软雅黑" panose="020B0503020204020204" pitchFamily="34" charset="-122"/>
                <a:ea typeface="微软雅黑" panose="020B0503020204020204" pitchFamily="34" charset="-122"/>
              </a:rPr>
              <a:t>版</a:t>
            </a:r>
            <a:r>
              <a:rPr lang="en-US" altLang="zh-CN" b="1" dirty="0">
                <a:solidFill>
                  <a:srgbClr val="FF0000"/>
                </a:solidFill>
                <a:latin typeface="微软雅黑" panose="020B0503020204020204" pitchFamily="34" charset="-122"/>
                <a:ea typeface="微软雅黑" panose="020B0503020204020204" pitchFamily="34" charset="-122"/>
              </a:rPr>
              <a:t>WHO</a:t>
            </a:r>
            <a:r>
              <a:rPr lang="zh-CN" altLang="en-US" b="1" dirty="0">
                <a:solidFill>
                  <a:srgbClr val="FF0000"/>
                </a:solidFill>
                <a:latin typeface="微软雅黑" panose="020B0503020204020204" pitchFamily="34" charset="-122"/>
                <a:ea typeface="微软雅黑" panose="020B0503020204020204" pitchFamily="34" charset="-122"/>
              </a:rPr>
              <a:t>基本药物目录</a:t>
            </a:r>
            <a:r>
              <a:rPr lang="en-US" altLang="zh-CN" b="1" baseline="30000" dirty="0">
                <a:solidFill>
                  <a:srgbClr val="FF0000"/>
                </a:solidFill>
                <a:latin typeface="微软雅黑" panose="020B0503020204020204" pitchFamily="34" charset="-122"/>
                <a:ea typeface="微软雅黑" panose="020B0503020204020204" pitchFamily="34" charset="-122"/>
              </a:rPr>
              <a:t>[1]</a:t>
            </a:r>
          </a:p>
          <a:p>
            <a:pPr>
              <a:lnSpc>
                <a:spcPct val="150000"/>
              </a:lnSpc>
              <a:buClr>
                <a:srgbClr val="2CACC5"/>
              </a:buClr>
            </a:pPr>
            <a:r>
              <a:rPr lang="zh-CN" altLang="en-US" b="1" dirty="0">
                <a:solidFill>
                  <a:srgbClr val="FF0000"/>
                </a:solidFill>
                <a:latin typeface="微软雅黑" panose="020B0503020204020204" pitchFamily="34" charset="-122"/>
                <a:ea typeface="微软雅黑" panose="020B0503020204020204" pitchFamily="34" charset="-122"/>
              </a:rPr>
              <a:t>                        </a:t>
            </a:r>
            <a:r>
              <a:rPr lang="en-US" altLang="zh-CN" b="1" dirty="0">
                <a:solidFill>
                  <a:srgbClr val="FF0000"/>
                </a:solidFill>
                <a:latin typeface="微软雅黑" panose="020B0503020204020204" pitchFamily="34" charset="-122"/>
                <a:ea typeface="微软雅黑" panose="020B0503020204020204" pitchFamily="34" charset="-122"/>
              </a:rPr>
              <a:t>2021</a:t>
            </a:r>
            <a:r>
              <a:rPr lang="zh-CN" altLang="en-US" b="1" dirty="0">
                <a:solidFill>
                  <a:srgbClr val="FF0000"/>
                </a:solidFill>
                <a:latin typeface="微软雅黑" panose="020B0503020204020204" pitchFamily="34" charset="-122"/>
                <a:ea typeface="微软雅黑" panose="020B0503020204020204" pitchFamily="34" charset="-122"/>
              </a:rPr>
              <a:t>版</a:t>
            </a:r>
            <a:r>
              <a:rPr lang="en-US" altLang="zh-CN" b="1" dirty="0">
                <a:solidFill>
                  <a:srgbClr val="FF0000"/>
                </a:solidFill>
                <a:latin typeface="微软雅黑" panose="020B0503020204020204" pitchFamily="34" charset="-122"/>
                <a:ea typeface="微软雅黑" panose="020B0503020204020204" pitchFamily="34" charset="-122"/>
              </a:rPr>
              <a:t>WHO</a:t>
            </a:r>
            <a:r>
              <a:rPr lang="zh-CN" altLang="en-US" b="1" dirty="0">
                <a:solidFill>
                  <a:srgbClr val="FF0000"/>
                </a:solidFill>
                <a:latin typeface="微软雅黑" panose="020B0503020204020204" pitchFamily="34" charset="-122"/>
                <a:ea typeface="微软雅黑" panose="020B0503020204020204" pitchFamily="34" charset="-122"/>
              </a:rPr>
              <a:t>儿童基本药物目录</a:t>
            </a:r>
            <a:r>
              <a:rPr lang="en-US" altLang="zh-CN" b="1" baseline="30000" dirty="0">
                <a:solidFill>
                  <a:srgbClr val="FF0000"/>
                </a:solidFill>
                <a:latin typeface="微软雅黑" panose="020B0503020204020204" pitchFamily="34" charset="-122"/>
                <a:ea typeface="微软雅黑" panose="020B0503020204020204" pitchFamily="34" charset="-122"/>
              </a:rPr>
              <a:t>[2]</a:t>
            </a:r>
            <a:br>
              <a:rPr lang="en-US" altLang="zh-CN" b="1" dirty="0">
                <a:solidFill>
                  <a:srgbClr val="FF0000"/>
                </a:solidFill>
                <a:latin typeface="微软雅黑" panose="020B0503020204020204" pitchFamily="34" charset="-122"/>
                <a:ea typeface="微软雅黑" panose="020B0503020204020204" pitchFamily="34" charset="-122"/>
              </a:rPr>
            </a:br>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   </a:t>
            </a: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版国家基本药物目录</a:t>
            </a:r>
            <a:r>
              <a:rPr lang="en-US" altLang="zh-CN" b="1" baseline="30000" dirty="0">
                <a:solidFill>
                  <a:srgbClr val="FF0000"/>
                </a:solidFill>
                <a:latin typeface="微软雅黑" panose="020B0503020204020204" pitchFamily="34" charset="-122"/>
                <a:ea typeface="微软雅黑" panose="020B0503020204020204" pitchFamily="34" charset="-122"/>
              </a:rPr>
              <a:t>[3][4]</a:t>
            </a:r>
          </a:p>
        </p:txBody>
      </p:sp>
      <p:grpSp>
        <p:nvGrpSpPr>
          <p:cNvPr id="5" name="组合 4">
            <a:extLst>
              <a:ext uri="{FF2B5EF4-FFF2-40B4-BE49-F238E27FC236}">
                <a16:creationId xmlns:a16="http://schemas.microsoft.com/office/drawing/2014/main" id="{F50CB533-4378-319F-F218-9AB676A8D9DD}"/>
              </a:ext>
            </a:extLst>
          </p:cNvPr>
          <p:cNvGrpSpPr/>
          <p:nvPr/>
        </p:nvGrpSpPr>
        <p:grpSpPr>
          <a:xfrm>
            <a:off x="6678603" y="1409813"/>
            <a:ext cx="5384817" cy="1351917"/>
            <a:chOff x="2594174" y="5030456"/>
            <a:chExt cx="5551234" cy="1393698"/>
          </a:xfrm>
        </p:grpSpPr>
        <p:pic>
          <p:nvPicPr>
            <p:cNvPr id="3" name="图片 2">
              <a:extLst>
                <a:ext uri="{FF2B5EF4-FFF2-40B4-BE49-F238E27FC236}">
                  <a16:creationId xmlns:a16="http://schemas.microsoft.com/office/drawing/2014/main" id="{A3029738-C695-186A-FA59-E0D641782569}"/>
                </a:ext>
              </a:extLst>
            </p:cNvPr>
            <p:cNvPicPr>
              <a:picLocks noChangeAspect="1"/>
            </p:cNvPicPr>
            <p:nvPr/>
          </p:nvPicPr>
          <p:blipFill>
            <a:blip r:embed="rId8"/>
            <a:stretch>
              <a:fillRect/>
            </a:stretch>
          </p:blipFill>
          <p:spPr>
            <a:xfrm>
              <a:off x="2594174" y="5030456"/>
              <a:ext cx="5551234" cy="1385810"/>
            </a:xfrm>
            <a:prstGeom prst="rect">
              <a:avLst/>
            </a:prstGeom>
          </p:spPr>
        </p:pic>
        <p:sp>
          <p:nvSpPr>
            <p:cNvPr id="4" name="矩形 3">
              <a:extLst>
                <a:ext uri="{FF2B5EF4-FFF2-40B4-BE49-F238E27FC236}">
                  <a16:creationId xmlns:a16="http://schemas.microsoft.com/office/drawing/2014/main" id="{ECAFCC15-8DFF-24C3-2034-AA9831B35BBD}"/>
                </a:ext>
              </a:extLst>
            </p:cNvPr>
            <p:cNvSpPr/>
            <p:nvPr/>
          </p:nvSpPr>
          <p:spPr>
            <a:xfrm>
              <a:off x="2747204" y="5897809"/>
              <a:ext cx="1421531" cy="201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726A8F4-4116-1FB8-67DD-9621FFF1F56B}"/>
                </a:ext>
              </a:extLst>
            </p:cNvPr>
            <p:cNvSpPr/>
            <p:nvPr/>
          </p:nvSpPr>
          <p:spPr>
            <a:xfrm>
              <a:off x="6223450" y="6043608"/>
              <a:ext cx="542262" cy="3805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圆角矩形 13">
            <a:extLst>
              <a:ext uri="{FF2B5EF4-FFF2-40B4-BE49-F238E27FC236}">
                <a16:creationId xmlns:a16="http://schemas.microsoft.com/office/drawing/2014/main" id="{6CCEE977-2DD5-453D-7937-5D1E18E96C5A}"/>
              </a:ext>
            </a:extLst>
          </p:cNvPr>
          <p:cNvSpPr/>
          <p:nvPr/>
        </p:nvSpPr>
        <p:spPr>
          <a:xfrm>
            <a:off x="7891394" y="3681298"/>
            <a:ext cx="4050105" cy="3098803"/>
          </a:xfrm>
          <a:prstGeom prst="roundRect">
            <a:avLst/>
          </a:prstGeom>
          <a:noFill/>
          <a:ln>
            <a:solidFill>
              <a:srgbClr val="1F96BD"/>
            </a:solidFill>
          </a:ln>
        </p:spPr>
        <p:style>
          <a:lnRef idx="1">
            <a:schemeClr val="accent1"/>
          </a:lnRef>
          <a:fillRef idx="3">
            <a:schemeClr val="accent1"/>
          </a:fillRef>
          <a:effectRef idx="2">
            <a:schemeClr val="accent1"/>
          </a:effectRef>
          <a:fontRef idx="minor">
            <a:schemeClr val="lt1"/>
          </a:fontRef>
        </p:style>
        <p:txBody>
          <a:bodyPr anchor="ctr"/>
          <a:lstStyle/>
          <a:p>
            <a:pPr>
              <a:lnSpc>
                <a:spcPct val="150000"/>
              </a:lnSpc>
              <a:buClr>
                <a:srgbClr val="2CACC5"/>
              </a:buClr>
            </a:pP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根据</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2018</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版</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国家</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基</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本</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药</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物</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目录》第（十一） 抗结核病药部分，耐多药肺结核用药（序号</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39</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）注释</a:t>
            </a:r>
            <a:r>
              <a:rPr lang="en-US"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△：“耐多药肺结核用药”是指按规定列入《耐多药肺结核防治管理工作方案》中的耐多药肺结核治疗药品。” </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申报产品</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对氨基水杨酸肠溶颗粒</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已被收录进</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该工作方案</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第</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五</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章</a:t>
            </a:r>
            <a:r>
              <a:rPr lang="zh-CN" altLang="en-US"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和第九章</a:t>
            </a:r>
            <a:r>
              <a:rPr lang="zh-CN" alt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耐多药肺结核治疗常用药品中</a:t>
            </a:r>
            <a:r>
              <a:rPr lang="zh-CN" altLang="en-US" sz="14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，故为基药。同时在“国家药品供应保障综合管理信息平台”可进行查询（见上图）</a:t>
            </a:r>
            <a:endParaRPr lang="zh-CN" altLang="zh-CN" sz="28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箭头: 右 1">
            <a:extLst>
              <a:ext uri="{FF2B5EF4-FFF2-40B4-BE49-F238E27FC236}">
                <a16:creationId xmlns:a16="http://schemas.microsoft.com/office/drawing/2014/main" id="{AD92A9BD-90BD-C2ED-CF65-2C43025F954C}"/>
              </a:ext>
            </a:extLst>
          </p:cNvPr>
          <p:cNvSpPr/>
          <p:nvPr/>
        </p:nvSpPr>
        <p:spPr>
          <a:xfrm rot="10800000">
            <a:off x="5566520" y="5035295"/>
            <a:ext cx="2224168" cy="211110"/>
          </a:xfrm>
          <a:prstGeom prst="rightArrow">
            <a:avLst/>
          </a:prstGeom>
          <a:solidFill>
            <a:srgbClr val="66B5C4"/>
          </a:solidFill>
          <a:ln>
            <a:solidFill>
              <a:srgbClr val="66B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FA6D6D48-3BF8-4CF1-E598-1029F6844C22}"/>
              </a:ext>
            </a:extLst>
          </p:cNvPr>
          <p:cNvSpPr txBox="1"/>
          <p:nvPr/>
        </p:nvSpPr>
        <p:spPr>
          <a:xfrm>
            <a:off x="722948" y="6072215"/>
            <a:ext cx="6319969" cy="707886"/>
          </a:xfrm>
          <a:prstGeom prst="rect">
            <a:avLst/>
          </a:prstGeom>
          <a:noFill/>
        </p:spPr>
        <p:txBody>
          <a:bodyPr wrap="square" rtlCol="0">
            <a:spAutoFit/>
          </a:bodyPr>
          <a:lstStyle/>
          <a:p>
            <a:r>
              <a:rPr lang="en-US" altLang="zh-CN" sz="1000" dirty="0">
                <a:solidFill>
                  <a:srgbClr val="222222"/>
                </a:solidFill>
                <a:latin typeface="Times New Roman" panose="02020603050405020304" pitchFamily="18" charset="0"/>
                <a:cs typeface="Times New Roman" panose="02020603050405020304" pitchFamily="18" charset="0"/>
              </a:rPr>
              <a:t>1.</a:t>
            </a:r>
            <a:r>
              <a:rPr lang="zh-CN" altLang="en-US" sz="1000" dirty="0">
                <a:solidFill>
                  <a:srgbClr val="222222"/>
                </a:solidFill>
                <a:latin typeface="Times New Roman" panose="02020603050405020304" pitchFamily="18" charset="0"/>
                <a:cs typeface="Times New Roman" panose="02020603050405020304" pitchFamily="18" charset="0"/>
              </a:rPr>
              <a:t> </a:t>
            </a:r>
            <a:r>
              <a:rPr lang="en-US" altLang="zh-CN" sz="1000" dirty="0">
                <a:solidFill>
                  <a:srgbClr val="222222"/>
                </a:solidFill>
                <a:latin typeface="Times New Roman" panose="02020603050405020304" pitchFamily="18" charset="0"/>
                <a:cs typeface="Times New Roman" panose="02020603050405020304" pitchFamily="18" charset="0"/>
              </a:rPr>
              <a:t>World Health Organization Model List of Essential Medicines – 22nd List, 2021 </a:t>
            </a:r>
          </a:p>
          <a:p>
            <a:r>
              <a:rPr lang="en-US" altLang="zh-CN" sz="1000" dirty="0">
                <a:solidFill>
                  <a:srgbClr val="222222"/>
                </a:solidFill>
                <a:latin typeface="Times New Roman" panose="02020603050405020304" pitchFamily="18" charset="0"/>
                <a:cs typeface="Times New Roman" panose="02020603050405020304" pitchFamily="18" charset="0"/>
              </a:rPr>
              <a:t>2.</a:t>
            </a:r>
            <a:r>
              <a:rPr lang="zh-CN" altLang="en-US" sz="1000" dirty="0">
                <a:solidFill>
                  <a:srgbClr val="222222"/>
                </a:solidFill>
                <a:latin typeface="Times New Roman" panose="02020603050405020304" pitchFamily="18" charset="0"/>
                <a:cs typeface="Times New Roman" panose="02020603050405020304" pitchFamily="18" charset="0"/>
              </a:rPr>
              <a:t> </a:t>
            </a:r>
            <a:r>
              <a:rPr lang="en-US" altLang="zh-CN" sz="1000" dirty="0">
                <a:solidFill>
                  <a:srgbClr val="222222"/>
                </a:solidFill>
                <a:latin typeface="Times New Roman" panose="02020603050405020304" pitchFamily="18" charset="0"/>
                <a:cs typeface="Times New Roman" panose="02020603050405020304" pitchFamily="18" charset="0"/>
              </a:rPr>
              <a:t>World</a:t>
            </a:r>
            <a:r>
              <a:rPr lang="zh-CN" altLang="en-US" sz="1000" dirty="0">
                <a:solidFill>
                  <a:srgbClr val="222222"/>
                </a:solidFill>
                <a:latin typeface="Times New Roman" panose="02020603050405020304" pitchFamily="18" charset="0"/>
                <a:cs typeface="Times New Roman" panose="02020603050405020304" pitchFamily="18" charset="0"/>
              </a:rPr>
              <a:t> </a:t>
            </a:r>
            <a:r>
              <a:rPr lang="en-US" altLang="zh-CN" sz="1000" dirty="0">
                <a:solidFill>
                  <a:srgbClr val="222222"/>
                </a:solidFill>
                <a:latin typeface="Times New Roman" panose="02020603050405020304" pitchFamily="18" charset="0"/>
                <a:cs typeface="Times New Roman" panose="02020603050405020304" pitchFamily="18" charset="0"/>
              </a:rPr>
              <a:t>Health</a:t>
            </a:r>
            <a:r>
              <a:rPr lang="zh-CN" altLang="en-US" sz="1000" dirty="0">
                <a:solidFill>
                  <a:srgbClr val="222222"/>
                </a:solidFill>
                <a:latin typeface="Times New Roman" panose="02020603050405020304" pitchFamily="18" charset="0"/>
                <a:cs typeface="Times New Roman" panose="02020603050405020304" pitchFamily="18" charset="0"/>
              </a:rPr>
              <a:t> </a:t>
            </a:r>
            <a:r>
              <a:rPr lang="en-US" altLang="zh-CN" sz="1000" dirty="0">
                <a:solidFill>
                  <a:srgbClr val="222222"/>
                </a:solidFill>
                <a:latin typeface="Times New Roman" panose="02020603050405020304" pitchFamily="18" charset="0"/>
                <a:cs typeface="Times New Roman" panose="02020603050405020304" pitchFamily="18" charset="0"/>
              </a:rPr>
              <a:t>Organization</a:t>
            </a:r>
            <a:r>
              <a:rPr lang="zh-CN" altLang="en-US" sz="1000" dirty="0">
                <a:solidFill>
                  <a:srgbClr val="222222"/>
                </a:solidFill>
                <a:latin typeface="Times New Roman" panose="02020603050405020304" pitchFamily="18" charset="0"/>
                <a:cs typeface="Times New Roman" panose="02020603050405020304" pitchFamily="18" charset="0"/>
              </a:rPr>
              <a:t> </a:t>
            </a:r>
            <a:r>
              <a:rPr lang="en-US" altLang="zh-CN" sz="1000" dirty="0">
                <a:solidFill>
                  <a:srgbClr val="222222"/>
                </a:solidFill>
                <a:latin typeface="Times New Roman" panose="02020603050405020304" pitchFamily="18" charset="0"/>
                <a:cs typeface="Times New Roman" panose="02020603050405020304" pitchFamily="18" charset="0"/>
              </a:rPr>
              <a:t>Model List of Essential Medicines for Children – 8th List, 2021. </a:t>
            </a:r>
            <a:r>
              <a:rPr lang="zh-CN" altLang="en-US" sz="1000" dirty="0">
                <a:solidFill>
                  <a:srgbClr val="222222"/>
                </a:solidFill>
                <a:latin typeface="Times New Roman" panose="02020603050405020304" pitchFamily="18" charset="0"/>
                <a:cs typeface="Times New Roman" panose="02020603050405020304" pitchFamily="18" charset="0"/>
              </a:rPr>
              <a:t> </a:t>
            </a:r>
            <a:endParaRPr lang="en-US" altLang="zh-CN" sz="1000" dirty="0">
              <a:solidFill>
                <a:srgbClr val="222222"/>
              </a:solidFill>
              <a:latin typeface="Times New Roman" panose="02020603050405020304" pitchFamily="18" charset="0"/>
              <a:cs typeface="Times New Roman" panose="02020603050405020304" pitchFamily="18" charset="0"/>
            </a:endParaRPr>
          </a:p>
          <a:p>
            <a:r>
              <a:rPr lang="en-US" altLang="zh-CN" sz="1000" dirty="0">
                <a:solidFill>
                  <a:srgbClr val="222222"/>
                </a:solidFill>
                <a:latin typeface="+mn-ea"/>
              </a:rPr>
              <a:t>3.</a:t>
            </a:r>
            <a:r>
              <a:rPr lang="zh-CN" altLang="en-US" sz="1000" dirty="0">
                <a:solidFill>
                  <a:srgbClr val="222222"/>
                </a:solidFill>
                <a:latin typeface="+mn-ea"/>
              </a:rPr>
              <a:t>国家基本药物目录，</a:t>
            </a:r>
            <a:r>
              <a:rPr lang="en-US" altLang="zh-CN" sz="1000" dirty="0">
                <a:solidFill>
                  <a:srgbClr val="222222"/>
                </a:solidFill>
                <a:latin typeface="+mn-ea"/>
              </a:rPr>
              <a:t>2018</a:t>
            </a:r>
            <a:r>
              <a:rPr lang="zh-CN" altLang="en-US" sz="1000" dirty="0">
                <a:solidFill>
                  <a:srgbClr val="222222"/>
                </a:solidFill>
                <a:latin typeface="+mn-ea"/>
              </a:rPr>
              <a:t>版，注释</a:t>
            </a:r>
            <a:r>
              <a:rPr lang="en-US" altLang="zh-CN" sz="1000" dirty="0">
                <a:solidFill>
                  <a:srgbClr val="222222"/>
                </a:solidFill>
                <a:latin typeface="+mn-ea"/>
              </a:rPr>
              <a:t>1</a:t>
            </a:r>
            <a:r>
              <a:rPr lang="zh-CN" altLang="en-US" sz="1000" dirty="0">
                <a:solidFill>
                  <a:srgbClr val="222222"/>
                </a:solidFill>
                <a:latin typeface="+mn-ea"/>
              </a:rPr>
              <a:t> </a:t>
            </a:r>
            <a:endParaRPr lang="en-US" altLang="zh-CN" sz="1000" dirty="0">
              <a:solidFill>
                <a:srgbClr val="222222"/>
              </a:solidFill>
              <a:latin typeface="+mn-ea"/>
            </a:endParaRPr>
          </a:p>
          <a:p>
            <a:r>
              <a:rPr lang="en-US" altLang="zh-CN" sz="1000" dirty="0">
                <a:solidFill>
                  <a:srgbClr val="222222"/>
                </a:solidFill>
                <a:latin typeface="+mn-ea"/>
              </a:rPr>
              <a:t>4.</a:t>
            </a:r>
            <a:r>
              <a:rPr lang="zh-CN" altLang="en-US" sz="1000" dirty="0">
                <a:latin typeface="+mn-ea"/>
              </a:rPr>
              <a:t>耐多药肺结核防治管理工作方案，第五章、第九章</a:t>
            </a:r>
            <a:endParaRPr lang="zh-CN" altLang="en-US" sz="1000" dirty="0">
              <a:solidFill>
                <a:srgbClr val="222222"/>
              </a:solidFill>
              <a:latin typeface="+mn-ea"/>
            </a:endParaRPr>
          </a:p>
        </p:txBody>
      </p:sp>
    </p:spTree>
    <p:extLst>
      <p:ext uri="{BB962C8B-B14F-4D97-AF65-F5344CB8AC3E}">
        <p14:creationId xmlns:p14="http://schemas.microsoft.com/office/powerpoint/2010/main" val="72040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6"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70070" y="184674"/>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01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药品基本信息</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圆角矩形 13">
            <a:extLst>
              <a:ext uri="{FF2B5EF4-FFF2-40B4-BE49-F238E27FC236}">
                <a16:creationId xmlns:a16="http://schemas.microsoft.com/office/drawing/2014/main" id="{8331070A-384D-CDBF-3259-0E296D1F3522}"/>
              </a:ext>
            </a:extLst>
          </p:cNvPr>
          <p:cNvSpPr/>
          <p:nvPr/>
        </p:nvSpPr>
        <p:spPr>
          <a:xfrm>
            <a:off x="945016" y="977499"/>
            <a:ext cx="1693751" cy="360892"/>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zh-CN" altLang="en-US" b="1" dirty="0">
                <a:latin typeface="微软雅黑"/>
                <a:ea typeface="微软雅黑"/>
                <a:cs typeface="微软雅黑"/>
              </a:rPr>
              <a:t>疾病基本情况</a:t>
            </a:r>
          </a:p>
        </p:txBody>
      </p:sp>
      <p:sp>
        <p:nvSpPr>
          <p:cNvPr id="14" name="文本框 13">
            <a:extLst>
              <a:ext uri="{FF2B5EF4-FFF2-40B4-BE49-F238E27FC236}">
                <a16:creationId xmlns:a16="http://schemas.microsoft.com/office/drawing/2014/main" id="{393A0D2B-F8A4-5001-D2BE-7DD38A9ECC9C}"/>
              </a:ext>
            </a:extLst>
          </p:cNvPr>
          <p:cNvSpPr txBox="1"/>
          <p:nvPr/>
        </p:nvSpPr>
        <p:spPr>
          <a:xfrm>
            <a:off x="996971" y="2324602"/>
            <a:ext cx="4482905" cy="700576"/>
          </a:xfrm>
          <a:prstGeom prst="rect">
            <a:avLst/>
          </a:prstGeom>
          <a:noFill/>
        </p:spPr>
        <p:txBody>
          <a:bodyPr wrap="square" rtlCol="0">
            <a:spAutoFit/>
          </a:bodyPr>
          <a:lstStyle/>
          <a:p>
            <a:pPr marL="285750" indent="-285750" fontAlgn="auto">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耐多药治疗</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成功率仅</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54%</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，耐药形势仍然严峻</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治疗未成功的患者中大部分再次开启治疗之路</a:t>
            </a:r>
          </a:p>
        </p:txBody>
      </p:sp>
      <p:pic>
        <p:nvPicPr>
          <p:cNvPr id="16" name="图片 15">
            <a:extLst>
              <a:ext uri="{FF2B5EF4-FFF2-40B4-BE49-F238E27FC236}">
                <a16:creationId xmlns:a16="http://schemas.microsoft.com/office/drawing/2014/main" id="{81A82C54-BC1A-B8C1-CD9C-E4CE3EA15D54}"/>
              </a:ext>
            </a:extLst>
          </p:cNvPr>
          <p:cNvPicPr>
            <a:picLocks noChangeAspect="1"/>
          </p:cNvPicPr>
          <p:nvPr/>
        </p:nvPicPr>
        <p:blipFill>
          <a:blip r:embed="rId10"/>
          <a:stretch>
            <a:fillRect/>
          </a:stretch>
        </p:blipFill>
        <p:spPr>
          <a:xfrm>
            <a:off x="945016" y="3117813"/>
            <a:ext cx="4005157" cy="2860897"/>
          </a:xfrm>
          <a:prstGeom prst="rect">
            <a:avLst/>
          </a:prstGeom>
        </p:spPr>
      </p:pic>
      <p:sp>
        <p:nvSpPr>
          <p:cNvPr id="18" name="标题 1">
            <a:extLst>
              <a:ext uri="{FF2B5EF4-FFF2-40B4-BE49-F238E27FC236}">
                <a16:creationId xmlns:a16="http://schemas.microsoft.com/office/drawing/2014/main" id="{D10A12B5-8B18-A7CA-2DBC-96AF8D6F9CFA}"/>
              </a:ext>
            </a:extLst>
          </p:cNvPr>
          <p:cNvSpPr txBox="1">
            <a:spLocks/>
          </p:cNvSpPr>
          <p:nvPr>
            <p:custDataLst>
              <p:tags r:id="rId1"/>
            </p:custDataLst>
          </p:nvPr>
        </p:nvSpPr>
        <p:spPr>
          <a:xfrm>
            <a:off x="945016" y="1655113"/>
            <a:ext cx="3014588" cy="444017"/>
          </a:xfrm>
          <a:prstGeom prst="rect">
            <a:avLst/>
          </a:prstGeom>
        </p:spPr>
        <p:txBody>
          <a:bodyPr vert="horz" wrap="square" lIns="109728" tIns="54864" rIns="109728" bIns="54864"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800" b="1" dirty="0">
                <a:solidFill>
                  <a:schemeClr val="tx1"/>
                </a:solidFill>
                <a:latin typeface="微软雅黑" panose="020B0503020204020204" pitchFamily="34" charset="-122"/>
                <a:ea typeface="微软雅黑" panose="020B0503020204020204" pitchFamily="34" charset="-122"/>
              </a:rPr>
              <a:t>全球结核病防治</a:t>
            </a:r>
            <a:r>
              <a:rPr lang="zh-CN" altLang="en-US" sz="1800" b="1" dirty="0">
                <a:solidFill>
                  <a:srgbClr val="FF0000"/>
                </a:solidFill>
                <a:latin typeface="微软雅黑" panose="020B0503020204020204" pitchFamily="34" charset="-122"/>
                <a:ea typeface="微软雅黑" panose="020B0503020204020204" pitchFamily="34" charset="-122"/>
              </a:rPr>
              <a:t>形势严峻</a:t>
            </a:r>
            <a:r>
              <a:rPr lang="en-US" altLang="zh-CN" sz="1800" b="1" baseline="30000" dirty="0">
                <a:latin typeface="微软雅黑" panose="020B0503020204020204" pitchFamily="34" charset="-122"/>
                <a:ea typeface="微软雅黑" panose="020B0503020204020204" pitchFamily="34" charset="-122"/>
              </a:rPr>
              <a:t>[1]</a:t>
            </a:r>
          </a:p>
        </p:txBody>
      </p:sp>
      <p:pic>
        <p:nvPicPr>
          <p:cNvPr id="19" name="图片 18">
            <a:extLst>
              <a:ext uri="{FF2B5EF4-FFF2-40B4-BE49-F238E27FC236}">
                <a16:creationId xmlns:a16="http://schemas.microsoft.com/office/drawing/2014/main" id="{329E9CDE-5ED8-E002-E855-BF83F1969289}"/>
              </a:ext>
            </a:extLst>
          </p:cNvPr>
          <p:cNvPicPr>
            <a:picLocks noChangeAspect="1"/>
          </p:cNvPicPr>
          <p:nvPr/>
        </p:nvPicPr>
        <p:blipFill>
          <a:blip r:embed="rId11"/>
          <a:stretch>
            <a:fillRect/>
          </a:stretch>
        </p:blipFill>
        <p:spPr>
          <a:xfrm>
            <a:off x="6612476" y="2533026"/>
            <a:ext cx="4696575" cy="1169575"/>
          </a:xfrm>
          <a:prstGeom prst="rect">
            <a:avLst/>
          </a:prstGeom>
          <a:ln>
            <a:solidFill>
              <a:schemeClr val="tx1"/>
            </a:solidFill>
          </a:ln>
        </p:spPr>
      </p:pic>
      <p:sp>
        <p:nvSpPr>
          <p:cNvPr id="20" name="文本框 19">
            <a:extLst>
              <a:ext uri="{FF2B5EF4-FFF2-40B4-BE49-F238E27FC236}">
                <a16:creationId xmlns:a16="http://schemas.microsoft.com/office/drawing/2014/main" id="{79064D87-DFC2-2476-F236-4E60486D8921}"/>
              </a:ext>
            </a:extLst>
          </p:cNvPr>
          <p:cNvSpPr txBox="1"/>
          <p:nvPr/>
        </p:nvSpPr>
        <p:spPr>
          <a:xfrm>
            <a:off x="6518645" y="1655809"/>
            <a:ext cx="4345097"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cs typeface="+mj-cs"/>
              </a:rPr>
              <a:t>至少</a:t>
            </a:r>
            <a:r>
              <a:rPr lang="en-US" altLang="zh-CN" b="1" dirty="0">
                <a:solidFill>
                  <a:srgbClr val="FF0000"/>
                </a:solidFill>
                <a:latin typeface="微软雅黑" panose="020B0503020204020204" pitchFamily="34" charset="-122"/>
                <a:ea typeface="微软雅黑" panose="020B0503020204020204" pitchFamily="34" charset="-122"/>
                <a:cs typeface="+mj-cs"/>
              </a:rPr>
              <a:t>25%</a:t>
            </a:r>
            <a:r>
              <a:rPr lang="zh-CN" altLang="en-US" b="1" dirty="0">
                <a:latin typeface="微软雅黑" panose="020B0503020204020204" pitchFamily="34" charset="-122"/>
                <a:ea typeface="微软雅黑" panose="020B0503020204020204" pitchFamily="34" charset="-122"/>
                <a:cs typeface="+mj-cs"/>
              </a:rPr>
              <a:t>以上的耐药患者需要</a:t>
            </a:r>
            <a:r>
              <a:rPr lang="zh-CN" altLang="en-US" b="1" dirty="0">
                <a:solidFill>
                  <a:srgbClr val="FF0000"/>
                </a:solidFill>
                <a:latin typeface="微软雅黑" panose="020B0503020204020204" pitchFamily="34" charset="-122"/>
                <a:ea typeface="微软雅黑" panose="020B0503020204020204" pitchFamily="34" charset="-122"/>
                <a:cs typeface="+mj-cs"/>
              </a:rPr>
              <a:t>调整方案</a:t>
            </a:r>
            <a:r>
              <a:rPr lang="en-US" altLang="zh-CN" sz="1800" b="1" baseline="30000" dirty="0">
                <a:latin typeface="微软雅黑" panose="020B0503020204020204" pitchFamily="34" charset="-122"/>
                <a:ea typeface="微软雅黑" panose="020B0503020204020204" pitchFamily="34" charset="-122"/>
              </a:rPr>
              <a:t>[2]</a:t>
            </a:r>
          </a:p>
        </p:txBody>
      </p:sp>
      <p:sp>
        <p:nvSpPr>
          <p:cNvPr id="21" name="文本框 20">
            <a:extLst>
              <a:ext uri="{FF2B5EF4-FFF2-40B4-BE49-F238E27FC236}">
                <a16:creationId xmlns:a16="http://schemas.microsoft.com/office/drawing/2014/main" id="{FD9334BE-CEE7-1FC7-06B0-802E7E500D8B}"/>
              </a:ext>
            </a:extLst>
          </p:cNvPr>
          <p:cNvSpPr txBox="1"/>
          <p:nvPr/>
        </p:nvSpPr>
        <p:spPr>
          <a:xfrm>
            <a:off x="6612476" y="3943700"/>
            <a:ext cx="4696574" cy="199323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一项国家自然科学基金项目，研究耐多药不良治疗结局情况的</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Meta</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分析，共纳入</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个研究，</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4465</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名患者</a:t>
            </a:r>
          </a:p>
          <a:p>
            <a:pPr marL="285750" indent="-2857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我国耐多药成功率为</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，丢失率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，死亡率</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总体不良结局率</a:t>
            </a:r>
            <a:r>
              <a:rPr lang="en-US" altLang="zh-CN" sz="1400" b="1" dirty="0">
                <a:solidFill>
                  <a:srgbClr val="FF0000"/>
                </a:solidFill>
                <a:latin typeface="微软雅黑" panose="020B0503020204020204" pitchFamily="34" charset="-122"/>
                <a:ea typeface="微软雅黑" panose="020B0503020204020204" pitchFamily="34" charset="-122"/>
              </a:rPr>
              <a:t>25%</a:t>
            </a:r>
          </a:p>
          <a:p>
            <a:pPr marL="285750" indent="-2857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研究发现：方案有效性、</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不良反应、抗结核治疗史</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是造成不良结局的因素</a:t>
            </a:r>
          </a:p>
        </p:txBody>
      </p:sp>
      <p:sp>
        <p:nvSpPr>
          <p:cNvPr id="22" name="文本框 21">
            <a:extLst>
              <a:ext uri="{FF2B5EF4-FFF2-40B4-BE49-F238E27FC236}">
                <a16:creationId xmlns:a16="http://schemas.microsoft.com/office/drawing/2014/main" id="{0655BF57-E2AB-96E2-4702-C7966817185A}"/>
              </a:ext>
            </a:extLst>
          </p:cNvPr>
          <p:cNvSpPr txBox="1"/>
          <p:nvPr/>
        </p:nvSpPr>
        <p:spPr>
          <a:xfrm>
            <a:off x="311565" y="6211764"/>
            <a:ext cx="6591300" cy="400110"/>
          </a:xfrm>
          <a:prstGeom prst="rect">
            <a:avLst/>
          </a:prstGeom>
          <a:noFill/>
        </p:spPr>
        <p:txBody>
          <a:bodyPr wrap="square" rtlCol="0">
            <a:spAutoFit/>
          </a:bodyPr>
          <a:lstStyle/>
          <a:p>
            <a:r>
              <a:rPr lang="en-US" altLang="zh-CN" sz="1000" dirty="0">
                <a:solidFill>
                  <a:srgbClr val="222222"/>
                </a:solidFill>
                <a:latin typeface="PingFangSC-Regular"/>
              </a:rPr>
              <a:t>1.</a:t>
            </a:r>
            <a:r>
              <a:rPr lang="en-US" altLang="zh-CN" sz="1000" b="0" i="0" dirty="0">
                <a:solidFill>
                  <a:srgbClr val="222222"/>
                </a:solidFill>
                <a:effectLst/>
                <a:latin typeface="PingFangSC-Regular"/>
              </a:rPr>
              <a:t>  </a:t>
            </a:r>
            <a:r>
              <a:rPr lang="en-US" altLang="zh-CN" sz="1000" b="0" i="0" dirty="0">
                <a:solidFill>
                  <a:srgbClr val="222222"/>
                </a:solidFill>
                <a:effectLst/>
                <a:latin typeface="Times New Roman" panose="02020603050405020304" pitchFamily="18" charset="0"/>
                <a:cs typeface="Times New Roman" panose="02020603050405020304" pitchFamily="18" charset="0"/>
              </a:rPr>
              <a:t>Organization W H , </a:t>
            </a:r>
            <a:r>
              <a:rPr lang="en-US" altLang="zh-CN" sz="1000" b="0" i="0" dirty="0" err="1">
                <a:solidFill>
                  <a:srgbClr val="222222"/>
                </a:solidFill>
                <a:effectLst/>
                <a:latin typeface="Times New Roman" panose="02020603050405020304" pitchFamily="18" charset="0"/>
                <a:cs typeface="Times New Roman" panose="02020603050405020304" pitchFamily="18" charset="0"/>
              </a:rPr>
              <a:t>Programme</a:t>
            </a:r>
            <a:r>
              <a:rPr lang="en-US" altLang="zh-CN" sz="1000" b="0" i="0" dirty="0">
                <a:solidFill>
                  <a:srgbClr val="222222"/>
                </a:solidFill>
                <a:effectLst/>
                <a:latin typeface="Times New Roman" panose="02020603050405020304" pitchFamily="18" charset="0"/>
                <a:cs typeface="Times New Roman" panose="02020603050405020304" pitchFamily="18" charset="0"/>
              </a:rPr>
              <a:t> G T . Global tuberculosis report 2021</a:t>
            </a:r>
            <a:endParaRPr lang="en-US" altLang="zh-CN" sz="1000" dirty="0">
              <a:solidFill>
                <a:srgbClr val="222222"/>
              </a:solidFill>
              <a:latin typeface="Times New Roman" panose="02020603050405020304" pitchFamily="18" charset="0"/>
              <a:cs typeface="Times New Roman" panose="02020603050405020304" pitchFamily="18" charset="0"/>
            </a:endParaRPr>
          </a:p>
          <a:p>
            <a:r>
              <a:rPr lang="en-US" altLang="zh-CN" sz="1000" dirty="0">
                <a:solidFill>
                  <a:srgbClr val="222222"/>
                </a:solidFill>
                <a:latin typeface="+mn-ea"/>
              </a:rPr>
              <a:t>2. </a:t>
            </a:r>
            <a:r>
              <a:rPr lang="zh-CN" altLang="en-US" sz="1000" dirty="0">
                <a:solidFill>
                  <a:srgbClr val="222222"/>
                </a:solidFill>
                <a:latin typeface="+mn-ea"/>
              </a:rPr>
              <a:t>刘俊萍</a:t>
            </a:r>
            <a:r>
              <a:rPr lang="en-US" altLang="zh-CN" sz="1000" dirty="0">
                <a:solidFill>
                  <a:srgbClr val="222222"/>
                </a:solidFill>
                <a:latin typeface="+mn-ea"/>
              </a:rPr>
              <a:t>.</a:t>
            </a:r>
            <a:r>
              <a:rPr lang="zh-CN" altLang="en-US" sz="1000" dirty="0">
                <a:solidFill>
                  <a:srgbClr val="222222"/>
                </a:solidFill>
                <a:latin typeface="+mn-ea"/>
              </a:rPr>
              <a:t>中国耐多药结核不良反应治疗结局情况的</a:t>
            </a:r>
            <a:r>
              <a:rPr lang="en-US" altLang="zh-CN" sz="1000" dirty="0">
                <a:solidFill>
                  <a:srgbClr val="222222"/>
                </a:solidFill>
                <a:latin typeface="+mn-ea"/>
              </a:rPr>
              <a:t>Meta</a:t>
            </a:r>
            <a:r>
              <a:rPr lang="zh-CN" altLang="en-US" sz="1000" dirty="0">
                <a:solidFill>
                  <a:srgbClr val="222222"/>
                </a:solidFill>
                <a:latin typeface="+mn-ea"/>
              </a:rPr>
              <a:t>分析</a:t>
            </a:r>
            <a:r>
              <a:rPr lang="en-US" altLang="zh-CN" sz="1000" dirty="0">
                <a:solidFill>
                  <a:srgbClr val="222222"/>
                </a:solidFill>
                <a:latin typeface="+mn-ea"/>
              </a:rPr>
              <a:t>.</a:t>
            </a:r>
            <a:r>
              <a:rPr lang="zh-CN" altLang="en-US" sz="1000" dirty="0">
                <a:solidFill>
                  <a:srgbClr val="222222"/>
                </a:solidFill>
                <a:latin typeface="+mn-ea"/>
              </a:rPr>
              <a:t>中国循证医学杂志</a:t>
            </a:r>
            <a:r>
              <a:rPr lang="en-US" altLang="zh-CN" sz="1000" dirty="0">
                <a:solidFill>
                  <a:srgbClr val="222222"/>
                </a:solidFill>
                <a:latin typeface="+mn-ea"/>
              </a:rPr>
              <a:t>.2021.21</a:t>
            </a:r>
            <a:r>
              <a:rPr lang="zh-CN" altLang="en-US" sz="1000" dirty="0">
                <a:solidFill>
                  <a:srgbClr val="222222"/>
                </a:solidFill>
                <a:latin typeface="+mn-ea"/>
              </a:rPr>
              <a:t>（</a:t>
            </a:r>
            <a:r>
              <a:rPr lang="en-US" altLang="zh-CN" sz="1000" dirty="0">
                <a:solidFill>
                  <a:srgbClr val="222222"/>
                </a:solidFill>
                <a:latin typeface="+mn-ea"/>
              </a:rPr>
              <a:t>10</a:t>
            </a:r>
            <a:r>
              <a:rPr lang="zh-CN" altLang="en-US" sz="1000" dirty="0">
                <a:solidFill>
                  <a:srgbClr val="222222"/>
                </a:solidFill>
                <a:latin typeface="+mn-ea"/>
              </a:rPr>
              <a:t>）</a:t>
            </a:r>
          </a:p>
        </p:txBody>
      </p:sp>
    </p:spTree>
    <p:extLst>
      <p:ext uri="{BB962C8B-B14F-4D97-AF65-F5344CB8AC3E}">
        <p14:creationId xmlns:p14="http://schemas.microsoft.com/office/powerpoint/2010/main" val="150939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70070" y="184674"/>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01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药品基本信息</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id="{D5D0A9F7-2457-FD68-8925-255F0C8BB1B9}"/>
              </a:ext>
            </a:extLst>
          </p:cNvPr>
          <p:cNvSpPr/>
          <p:nvPr/>
        </p:nvSpPr>
        <p:spPr>
          <a:xfrm>
            <a:off x="1609572" y="1560598"/>
            <a:ext cx="8660741" cy="864724"/>
          </a:xfrm>
          <a:prstGeom prst="rect">
            <a:avLst/>
          </a:prstGeom>
        </p:spPr>
        <p:txBody>
          <a:bodyPr wrap="square">
            <a:spAutoFit/>
          </a:bodyPr>
          <a:lstStyle/>
          <a:p>
            <a:pPr marL="285750" indent="-285750">
              <a:lnSpc>
                <a:spcPts val="1900"/>
              </a:lnSpc>
              <a:buClr>
                <a:srgbClr val="4FADB9"/>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当由于耐药或耐受性原因不能以其他方式制定有效的治疗方案时，对氨基水杨酸肠溶颗粒可以作为成人和</a:t>
            </a:r>
            <a:r>
              <a:rPr lang="en-US" altLang="zh-CN" sz="1400" b="1" dirty="0">
                <a:solidFill>
                  <a:srgbClr val="FF0000"/>
                </a:solidFill>
                <a:latin typeface="微软雅黑" panose="020B0503020204020204" pitchFamily="34" charset="-122"/>
                <a:ea typeface="微软雅黑" panose="020B0503020204020204" pitchFamily="34" charset="-122"/>
              </a:rPr>
              <a:t>28</a:t>
            </a:r>
            <a:r>
              <a:rPr lang="zh-CN" altLang="en-US" sz="1400" b="1" dirty="0">
                <a:solidFill>
                  <a:srgbClr val="FF0000"/>
                </a:solidFill>
                <a:latin typeface="微软雅黑" panose="020B0503020204020204" pitchFamily="34" charset="-122"/>
                <a:ea typeface="微软雅黑" panose="020B0503020204020204" pitchFamily="34" charset="-122"/>
              </a:rPr>
              <a:t>天及以上儿童患者</a:t>
            </a:r>
            <a:r>
              <a:rPr lang="zh-CN" altLang="en-US" sz="1400" dirty="0">
                <a:latin typeface="微软雅黑" panose="020B0503020204020204" pitchFamily="34" charset="-122"/>
                <a:ea typeface="微软雅黑" panose="020B0503020204020204" pitchFamily="34" charset="-122"/>
              </a:rPr>
              <a:t>的耐多药结核病治疗方案的一部分。</a:t>
            </a:r>
            <a:endParaRPr lang="en-US" altLang="zh-CN" sz="1400" dirty="0">
              <a:latin typeface="微软雅黑" panose="020B0503020204020204" pitchFamily="34" charset="-122"/>
              <a:ea typeface="微软雅黑" panose="020B0503020204020204" pitchFamily="34" charset="-122"/>
            </a:endParaRPr>
          </a:p>
          <a:p>
            <a:pPr marL="285750" indent="-285750">
              <a:lnSpc>
                <a:spcPct val="150000"/>
              </a:lnSpc>
              <a:buClr>
                <a:srgbClr val="4FADB9"/>
              </a:buClr>
              <a:buFont typeface="Wingdings" panose="05000000000000000000" pitchFamily="2" charset="2"/>
              <a:buChar char="p"/>
            </a:pPr>
            <a:r>
              <a:rPr lang="zh-CN" altLang="en-US" sz="1400" dirty="0">
                <a:latin typeface="微软雅黑" panose="020B0503020204020204" pitchFamily="34" charset="-122"/>
                <a:ea typeface="微软雅黑" panose="020B0503020204020204" pitchFamily="34" charset="-122"/>
              </a:rPr>
              <a:t>应结合官方指南合理使用抗菌药物。</a:t>
            </a:r>
          </a:p>
        </p:txBody>
      </p:sp>
      <p:sp>
        <p:nvSpPr>
          <p:cNvPr id="25" name="矩形 24">
            <a:extLst>
              <a:ext uri="{FF2B5EF4-FFF2-40B4-BE49-F238E27FC236}">
                <a16:creationId xmlns:a16="http://schemas.microsoft.com/office/drawing/2014/main" id="{3C683A35-4AC8-A359-C9CD-74362B9B7093}"/>
              </a:ext>
            </a:extLst>
          </p:cNvPr>
          <p:cNvSpPr/>
          <p:nvPr/>
        </p:nvSpPr>
        <p:spPr>
          <a:xfrm>
            <a:off x="1611230" y="3741654"/>
            <a:ext cx="8971198" cy="1661737"/>
          </a:xfrm>
          <a:prstGeom prst="rect">
            <a:avLst/>
          </a:prstGeom>
        </p:spPr>
        <p:txBody>
          <a:bodyPr wrap="square">
            <a:spAutoFit/>
          </a:bodyPr>
          <a:lstStyle/>
          <a:p>
            <a:pPr marL="285750" indent="-285750">
              <a:lnSpc>
                <a:spcPct val="150000"/>
              </a:lnSpc>
              <a:buClr>
                <a:srgbClr val="4FADB9"/>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剂量</a:t>
            </a:r>
            <a:endParaRPr lang="en-US" altLang="zh-CN" sz="1600" b="1" dirty="0">
              <a:latin typeface="微软雅黑" panose="020B0503020204020204" pitchFamily="34" charset="-122"/>
              <a:ea typeface="微软雅黑" panose="020B0503020204020204" pitchFamily="34" charset="-122"/>
            </a:endParaRPr>
          </a:p>
          <a:p>
            <a:pPr marL="285750" indent="-285750">
              <a:lnSpc>
                <a:spcPts val="1900"/>
              </a:lnSpc>
              <a:spcBef>
                <a:spcPts val="0"/>
              </a:spcBef>
              <a:spcAft>
                <a:spcPts val="0"/>
              </a:spcAft>
              <a:buClr>
                <a:srgbClr val="66B5C4"/>
              </a:buClr>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成人：每次</a:t>
            </a:r>
            <a:r>
              <a:rPr lang="en-US" altLang="zh-CN" sz="1400" dirty="0">
                <a:latin typeface="微软雅黑" panose="020B0503020204020204" pitchFamily="34" charset="-122"/>
                <a:ea typeface="微软雅黑" panose="020B0503020204020204" pitchFamily="34" charset="-122"/>
              </a:rPr>
              <a:t>4g</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袋），每天三次。推荐给药方案为每</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小时给药</a:t>
            </a:r>
            <a:r>
              <a:rPr lang="en-US" altLang="zh-CN" sz="1400" dirty="0">
                <a:latin typeface="微软雅黑" panose="020B0503020204020204" pitchFamily="34" charset="-122"/>
                <a:ea typeface="微软雅黑" panose="020B0503020204020204" pitchFamily="34" charset="-122"/>
              </a:rPr>
              <a:t>4g</a:t>
            </a:r>
            <a:r>
              <a:rPr lang="zh-CN" altLang="en-US" sz="1400" dirty="0">
                <a:latin typeface="微软雅黑" panose="020B0503020204020204" pitchFamily="34" charset="-122"/>
                <a:ea typeface="微软雅黑" panose="020B0503020204020204" pitchFamily="34" charset="-122"/>
              </a:rPr>
              <a:t>，可与食物同服，每日最大剂量为</a:t>
            </a:r>
            <a:r>
              <a:rPr lang="en-US" altLang="zh-CN" sz="1400" dirty="0">
                <a:latin typeface="微软雅黑" panose="020B0503020204020204" pitchFamily="34" charset="-122"/>
                <a:ea typeface="微软雅黑" panose="020B0503020204020204" pitchFamily="34" charset="-122"/>
              </a:rPr>
              <a:t>12g</a:t>
            </a:r>
          </a:p>
          <a:p>
            <a:pPr>
              <a:lnSpc>
                <a:spcPts val="1900"/>
              </a:lnSpc>
              <a:buClr>
                <a:srgbClr val="66B5C4"/>
              </a:buClr>
            </a:pPr>
            <a:r>
              <a:rPr lang="zh-CN" altLang="en-US" sz="1400" dirty="0">
                <a:latin typeface="微软雅黑" panose="020B0503020204020204" pitchFamily="34" charset="-122"/>
                <a:ea typeface="微软雅黑" panose="020B0503020204020204" pitchFamily="34" charset="-122"/>
              </a:rPr>
              <a:t>              </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耐药结核病化学治疗指南（</a:t>
            </a:r>
            <a:r>
              <a:rPr lang="en-US" altLang="zh-CN" sz="1400" b="1" dirty="0">
                <a:solidFill>
                  <a:srgbClr val="FF0000"/>
                </a:solidFill>
                <a:latin typeface="微软雅黑" panose="020B0503020204020204" pitchFamily="34" charset="-122"/>
                <a:ea typeface="微软雅黑" panose="020B0503020204020204" pitchFamily="34" charset="-122"/>
              </a:rPr>
              <a:t>2019</a:t>
            </a:r>
            <a:r>
              <a:rPr lang="zh-CN" altLang="en-US" sz="1400" b="1" dirty="0">
                <a:solidFill>
                  <a:srgbClr val="FF0000"/>
                </a:solidFill>
                <a:latin typeface="微软雅黑" panose="020B0503020204020204" pitchFamily="34" charset="-122"/>
                <a:ea typeface="微软雅黑" panose="020B0503020204020204" pitchFamily="34" charset="-122"/>
              </a:rPr>
              <a:t>年简版）</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中写到</a:t>
            </a:r>
            <a:r>
              <a:rPr lang="en-US" altLang="zh-CN" sz="1400" b="1" dirty="0">
                <a:solidFill>
                  <a:srgbClr val="FF0000"/>
                </a:solidFill>
                <a:latin typeface="微软雅黑" panose="020B0503020204020204" pitchFamily="34" charset="-122"/>
                <a:ea typeface="微软雅黑" panose="020B0503020204020204" pitchFamily="34" charset="-122"/>
              </a:rPr>
              <a:t>PAS</a:t>
            </a:r>
            <a:r>
              <a:rPr lang="zh-CN" altLang="en-US" sz="1400" b="1" dirty="0">
                <a:solidFill>
                  <a:srgbClr val="FF0000"/>
                </a:solidFill>
                <a:latin typeface="微软雅黑" panose="020B0503020204020204" pitchFamily="34" charset="-122"/>
                <a:ea typeface="微软雅黑" panose="020B0503020204020204" pitchFamily="34" charset="-122"/>
              </a:rPr>
              <a:t>肠溶颗粒用法用量为：</a:t>
            </a:r>
            <a:r>
              <a:rPr lang="en-US" altLang="zh-CN" sz="1400" b="1" dirty="0">
                <a:solidFill>
                  <a:srgbClr val="FF0000"/>
                </a:solidFill>
                <a:latin typeface="微软雅黑" panose="020B0503020204020204" pitchFamily="34" charset="-122"/>
                <a:ea typeface="微软雅黑" panose="020B0503020204020204" pitchFamily="34" charset="-122"/>
              </a:rPr>
              <a:t>8g/d</a:t>
            </a:r>
            <a:r>
              <a:rPr lang="zh-CN" altLang="en-US" sz="1400" b="1" dirty="0">
                <a:solidFill>
                  <a:srgbClr val="FF0000"/>
                </a:solidFill>
                <a:latin typeface="微软雅黑" panose="020B0503020204020204" pitchFamily="34" charset="-122"/>
                <a:ea typeface="微软雅黑" panose="020B0503020204020204" pitchFamily="34" charset="-122"/>
              </a:rPr>
              <a:t>（</a:t>
            </a:r>
            <a:r>
              <a:rPr lang="en-US" altLang="zh-CN" sz="1400" b="1" dirty="0">
                <a:solidFill>
                  <a:srgbClr val="FF0000"/>
                </a:solidFill>
                <a:latin typeface="微软雅黑" panose="020B0503020204020204" pitchFamily="34" charset="-122"/>
                <a:ea typeface="微软雅黑" panose="020B0503020204020204" pitchFamily="34" charset="-122"/>
              </a:rPr>
              <a:t>2</a:t>
            </a:r>
            <a:r>
              <a:rPr lang="zh-CN" altLang="en-US" sz="1400" b="1" dirty="0">
                <a:solidFill>
                  <a:srgbClr val="FF0000"/>
                </a:solidFill>
                <a:latin typeface="微软雅黑" panose="020B0503020204020204" pitchFamily="34" charset="-122"/>
                <a:ea typeface="微软雅黑" panose="020B0503020204020204" pitchFamily="34" charset="-122"/>
              </a:rPr>
              <a:t>袋</a:t>
            </a:r>
            <a:r>
              <a:rPr lang="en-US" altLang="zh-CN" sz="1400" b="1" dirty="0">
                <a:solidFill>
                  <a:srgbClr val="FF0000"/>
                </a:solidFill>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天）</a:t>
            </a:r>
            <a:endParaRPr lang="en-US" altLang="zh-CN" sz="1400" b="1" dirty="0">
              <a:solidFill>
                <a:srgbClr val="FF0000"/>
              </a:solidFill>
              <a:latin typeface="微软雅黑" panose="020B0503020204020204" pitchFamily="34" charset="-122"/>
              <a:ea typeface="微软雅黑" panose="020B0503020204020204" pitchFamily="34" charset="-122"/>
            </a:endParaRPr>
          </a:p>
          <a:p>
            <a:pPr marL="285750" indent="-285750">
              <a:lnSpc>
                <a:spcPts val="1900"/>
              </a:lnSpc>
              <a:spcBef>
                <a:spcPts val="0"/>
              </a:spcBef>
              <a:spcAft>
                <a:spcPts val="0"/>
              </a:spcAft>
              <a:buClr>
                <a:srgbClr val="66B5C4"/>
              </a:buClr>
              <a:buFont typeface="Wingdings" panose="05000000000000000000" pitchFamily="2" charset="2"/>
              <a:buChar char="Ø"/>
            </a:pPr>
            <a:r>
              <a:rPr lang="zh-CN" altLang="en-US" sz="1400" b="1" dirty="0">
                <a:solidFill>
                  <a:srgbClr val="FF0000"/>
                </a:solidFill>
                <a:latin typeface="微软雅黑" panose="020B0503020204020204" pitchFamily="34" charset="-122"/>
                <a:ea typeface="微软雅黑" panose="020B0503020204020204" pitchFamily="34" charset="-122"/>
              </a:rPr>
              <a:t>儿童</a:t>
            </a:r>
            <a:r>
              <a:rPr lang="zh-CN" altLang="en-US" sz="1400" dirty="0">
                <a:latin typeface="微软雅黑" panose="020B0503020204020204" pitchFamily="34" charset="-122"/>
                <a:ea typeface="微软雅黑" panose="020B0503020204020204" pitchFamily="34" charset="-122"/>
              </a:rPr>
              <a:t>：对于婴幼儿、儿童和青少年，根据患者体重每天给药剂量为</a:t>
            </a:r>
            <a:r>
              <a:rPr lang="en-US" altLang="zh-CN" sz="1400" dirty="0">
                <a:latin typeface="微软雅黑" panose="020B0503020204020204" pitchFamily="34" charset="-122"/>
                <a:ea typeface="微软雅黑" panose="020B0503020204020204" pitchFamily="34" charset="-122"/>
              </a:rPr>
              <a:t>150mg/kg</a:t>
            </a:r>
            <a:r>
              <a:rPr lang="zh-CN" altLang="en-US" sz="1400" dirty="0">
                <a:latin typeface="微软雅黑" panose="020B0503020204020204" pitchFamily="34" charset="-122"/>
                <a:ea typeface="微软雅黑" panose="020B0503020204020204" pitchFamily="34" charset="-122"/>
              </a:rPr>
              <a:t>，分两次给药；以</a:t>
            </a:r>
            <a:r>
              <a:rPr lang="en-US" altLang="zh-CN" sz="1400" dirty="0">
                <a:latin typeface="微软雅黑" panose="020B0503020204020204" pitchFamily="34" charset="-122"/>
                <a:ea typeface="微软雅黑" panose="020B0503020204020204" pitchFamily="34" charset="-122"/>
              </a:rPr>
              <a:t>20kg</a:t>
            </a:r>
            <a:r>
              <a:rPr lang="zh-CN" altLang="en-US" sz="1400" dirty="0">
                <a:latin typeface="微软雅黑" panose="020B0503020204020204" pitchFamily="34" charset="-122"/>
                <a:ea typeface="微软雅黑" panose="020B0503020204020204" pitchFamily="34" charset="-122"/>
              </a:rPr>
              <a:t>计算，</a:t>
            </a:r>
            <a:endParaRPr lang="en-US" altLang="zh-CN" sz="1400" dirty="0">
              <a:latin typeface="微软雅黑" panose="020B0503020204020204" pitchFamily="34" charset="-122"/>
              <a:ea typeface="微软雅黑" panose="020B0503020204020204" pitchFamily="34" charset="-122"/>
            </a:endParaRPr>
          </a:p>
          <a:p>
            <a:pPr>
              <a:lnSpc>
                <a:spcPts val="1900"/>
              </a:lnSpc>
              <a:buClr>
                <a:srgbClr val="66B5C4"/>
              </a:buClr>
            </a:pPr>
            <a:r>
              <a:rPr lang="zh-CN" altLang="en-US" sz="1400" dirty="0">
                <a:latin typeface="微软雅黑" panose="020B0503020204020204" pitchFamily="34" charset="-122"/>
                <a:ea typeface="微软雅黑" panose="020B0503020204020204" pitchFamily="34" charset="-122"/>
              </a:rPr>
              <a:t>               每天服用量仅</a:t>
            </a:r>
            <a:r>
              <a:rPr lang="en-US" altLang="zh-CN" sz="1400" dirty="0">
                <a:latin typeface="微软雅黑" panose="020B0503020204020204" pitchFamily="34" charset="-122"/>
                <a:ea typeface="微软雅黑" panose="020B0503020204020204" pitchFamily="34" charset="-122"/>
              </a:rPr>
              <a:t>3/4</a:t>
            </a:r>
            <a:r>
              <a:rPr lang="zh-CN" altLang="en-US" sz="1400" dirty="0">
                <a:latin typeface="微软雅黑" panose="020B0503020204020204" pitchFamily="34" charset="-122"/>
                <a:ea typeface="微软雅黑" panose="020B0503020204020204" pitchFamily="34" charset="-122"/>
              </a:rPr>
              <a:t>袋。</a:t>
            </a:r>
            <a:endParaRPr lang="en-US" altLang="zh-CN" sz="1400" dirty="0">
              <a:latin typeface="微软雅黑" panose="020B0503020204020204" pitchFamily="34" charset="-122"/>
              <a:ea typeface="微软雅黑" panose="020B0503020204020204" pitchFamily="34" charset="-122"/>
            </a:endParaRPr>
          </a:p>
          <a:p>
            <a:pPr>
              <a:lnSpc>
                <a:spcPts val="1900"/>
              </a:lnSpc>
              <a:spcBef>
                <a:spcPts val="0"/>
              </a:spcBef>
              <a:spcAft>
                <a:spcPts val="0"/>
              </a:spcAft>
              <a:buClr>
                <a:srgbClr val="66B5C4"/>
              </a:buClr>
            </a:pPr>
            <a:endParaRPr lang="en-US" altLang="zh-CN" sz="1400" dirty="0">
              <a:latin typeface="微软雅黑" panose="020B0503020204020204" pitchFamily="34" charset="-122"/>
              <a:ea typeface="微软雅黑" panose="020B0503020204020204" pitchFamily="34" charset="-122"/>
            </a:endParaRPr>
          </a:p>
        </p:txBody>
      </p:sp>
      <p:sp>
        <p:nvSpPr>
          <p:cNvPr id="23" name="圆角矩形 13">
            <a:extLst>
              <a:ext uri="{FF2B5EF4-FFF2-40B4-BE49-F238E27FC236}">
                <a16:creationId xmlns:a16="http://schemas.microsoft.com/office/drawing/2014/main" id="{E66E8783-CFED-63A6-BB31-448A3D328895}"/>
              </a:ext>
            </a:extLst>
          </p:cNvPr>
          <p:cNvSpPr/>
          <p:nvPr/>
        </p:nvSpPr>
        <p:spPr>
          <a:xfrm>
            <a:off x="1686595" y="1106116"/>
            <a:ext cx="1693751" cy="360892"/>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zh-CN" altLang="en-US" b="1" dirty="0">
                <a:latin typeface="微软雅黑"/>
                <a:ea typeface="微软雅黑"/>
                <a:cs typeface="微软雅黑"/>
              </a:rPr>
              <a:t>适应症</a:t>
            </a:r>
          </a:p>
        </p:txBody>
      </p:sp>
      <p:sp>
        <p:nvSpPr>
          <p:cNvPr id="30" name="圆角矩形 13">
            <a:extLst>
              <a:ext uri="{FF2B5EF4-FFF2-40B4-BE49-F238E27FC236}">
                <a16:creationId xmlns:a16="http://schemas.microsoft.com/office/drawing/2014/main" id="{C1DCB63C-1A4F-B720-3214-8514D0820750}"/>
              </a:ext>
            </a:extLst>
          </p:cNvPr>
          <p:cNvSpPr/>
          <p:nvPr/>
        </p:nvSpPr>
        <p:spPr>
          <a:xfrm>
            <a:off x="1686594" y="3310542"/>
            <a:ext cx="1693751" cy="360892"/>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r>
              <a:rPr kumimoji="1" lang="zh-CN" altLang="en-US" b="1" dirty="0">
                <a:latin typeface="微软雅黑"/>
                <a:ea typeface="微软雅黑"/>
                <a:cs typeface="微软雅黑"/>
              </a:rPr>
              <a:t>用法用量</a:t>
            </a:r>
          </a:p>
        </p:txBody>
      </p:sp>
      <p:sp>
        <p:nvSpPr>
          <p:cNvPr id="31" name="矩形 30">
            <a:extLst>
              <a:ext uri="{FF2B5EF4-FFF2-40B4-BE49-F238E27FC236}">
                <a16:creationId xmlns:a16="http://schemas.microsoft.com/office/drawing/2014/main" id="{86329899-C749-D857-F96B-7CC772C33835}"/>
              </a:ext>
            </a:extLst>
          </p:cNvPr>
          <p:cNvSpPr/>
          <p:nvPr/>
        </p:nvSpPr>
        <p:spPr>
          <a:xfrm>
            <a:off x="1609572" y="5052159"/>
            <a:ext cx="8861839" cy="687111"/>
          </a:xfrm>
          <a:prstGeom prst="rect">
            <a:avLst/>
          </a:prstGeom>
        </p:spPr>
        <p:txBody>
          <a:bodyPr wrap="square">
            <a:spAutoFit/>
          </a:bodyPr>
          <a:lstStyle/>
          <a:p>
            <a:pPr marL="285750" indent="-285750">
              <a:lnSpc>
                <a:spcPct val="150000"/>
              </a:lnSpc>
              <a:spcBef>
                <a:spcPts val="0"/>
              </a:spcBef>
              <a:spcAft>
                <a:spcPts val="0"/>
              </a:spcAft>
              <a:buClr>
                <a:srgbClr val="66B5C4"/>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rPr>
              <a:t>用药方法</a:t>
            </a:r>
            <a:endParaRPr lang="en-US" altLang="zh-CN" sz="1600" b="1" dirty="0">
              <a:latin typeface="微软雅黑" panose="020B0503020204020204" pitchFamily="34" charset="-122"/>
              <a:ea typeface="微软雅黑" panose="020B0503020204020204" pitchFamily="34" charset="-122"/>
            </a:endParaRPr>
          </a:p>
          <a:p>
            <a:pPr marL="285750" indent="-285750">
              <a:lnSpc>
                <a:spcPts val="1900"/>
              </a:lnSpc>
              <a:buClr>
                <a:srgbClr val="4FADB9"/>
              </a:buClr>
              <a:buFont typeface="Wingdings" panose="05000000000000000000" pitchFamily="2" charset="2"/>
              <a:buChar char="Ø"/>
            </a:pPr>
            <a:r>
              <a:rPr lang="zh-CN" altLang="en-US" sz="1400" noProof="1">
                <a:latin typeface="微软雅黑" panose="020B0503020204020204" pitchFamily="34" charset="-122"/>
                <a:ea typeface="微软雅黑" panose="020B0503020204020204" pitchFamily="34" charset="-122"/>
                <a:sym typeface="+mn-ea"/>
              </a:rPr>
              <a:t>本品服用时应保持颗粒完整并立即吞下，不可咀嚼和破坏。</a:t>
            </a:r>
            <a:endParaRPr lang="zh-CN" altLang="en-US" sz="1400" dirty="0">
              <a:latin typeface="微软雅黑" panose="020B0503020204020204" pitchFamily="34" charset="-122"/>
              <a:ea typeface="微软雅黑" panose="020B0503020204020204" pitchFamily="34" charset="-122"/>
            </a:endParaRPr>
          </a:p>
        </p:txBody>
      </p:sp>
      <p:sp>
        <p:nvSpPr>
          <p:cNvPr id="32" name="圆角矩形 13">
            <a:extLst>
              <a:ext uri="{FF2B5EF4-FFF2-40B4-BE49-F238E27FC236}">
                <a16:creationId xmlns:a16="http://schemas.microsoft.com/office/drawing/2014/main" id="{0576DDDD-2EF0-C642-87C2-4990A40B36F7}"/>
              </a:ext>
            </a:extLst>
          </p:cNvPr>
          <p:cNvSpPr/>
          <p:nvPr/>
        </p:nvSpPr>
        <p:spPr>
          <a:xfrm>
            <a:off x="1237593" y="927445"/>
            <a:ext cx="9429895" cy="1661620"/>
          </a:xfrm>
          <a:prstGeom prst="roundRect">
            <a:avLst/>
          </a:prstGeom>
          <a:noFill/>
          <a:ln w="19050">
            <a:solidFill>
              <a:srgbClr val="66B5C4"/>
            </a:solidFill>
            <a:prstDash val="solid"/>
          </a:ln>
        </p:spPr>
        <p:style>
          <a:lnRef idx="1">
            <a:schemeClr val="accent1"/>
          </a:lnRef>
          <a:fillRef idx="3">
            <a:schemeClr val="accent1"/>
          </a:fillRef>
          <a:effectRef idx="2">
            <a:schemeClr val="accent1"/>
          </a:effectRef>
          <a:fontRef idx="minor">
            <a:schemeClr val="lt1"/>
          </a:fontRef>
        </p:style>
        <p:txBody>
          <a:bodyPr anchor="ctr"/>
          <a:lstStyle/>
          <a:p>
            <a:pPr marL="285750" indent="-285750" algn="ctr">
              <a:lnSpc>
                <a:spcPts val="2300"/>
              </a:lnSpc>
              <a:buFont typeface="Wingdings" panose="05000000000000000000" pitchFamily="2" charset="2"/>
              <a:buChar char="Ø"/>
            </a:pP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33" name="圆角矩形 13">
            <a:extLst>
              <a:ext uri="{FF2B5EF4-FFF2-40B4-BE49-F238E27FC236}">
                <a16:creationId xmlns:a16="http://schemas.microsoft.com/office/drawing/2014/main" id="{74D7017B-6A3E-2C7B-9F2C-FB88D9492CD5}"/>
              </a:ext>
            </a:extLst>
          </p:cNvPr>
          <p:cNvSpPr/>
          <p:nvPr/>
        </p:nvSpPr>
        <p:spPr>
          <a:xfrm>
            <a:off x="1221644" y="3179698"/>
            <a:ext cx="9429895" cy="2872962"/>
          </a:xfrm>
          <a:prstGeom prst="roundRect">
            <a:avLst/>
          </a:prstGeom>
          <a:noFill/>
          <a:ln w="19050">
            <a:solidFill>
              <a:srgbClr val="66B5C4"/>
            </a:solidFill>
            <a:prstDash val="solid"/>
          </a:ln>
        </p:spPr>
        <p:style>
          <a:lnRef idx="1">
            <a:schemeClr val="accent1"/>
          </a:lnRef>
          <a:fillRef idx="3">
            <a:schemeClr val="accent1"/>
          </a:fillRef>
          <a:effectRef idx="2">
            <a:schemeClr val="accent1"/>
          </a:effectRef>
          <a:fontRef idx="minor">
            <a:schemeClr val="lt1"/>
          </a:fontRef>
        </p:style>
        <p:txBody>
          <a:bodyPr anchor="ctr"/>
          <a:lstStyle/>
          <a:p>
            <a:pPr marL="285750" indent="-285750" algn="ctr">
              <a:lnSpc>
                <a:spcPts val="2300"/>
              </a:lnSpc>
              <a:buFont typeface="Wingdings" panose="05000000000000000000" pitchFamily="2" charset="2"/>
              <a:buChar char="Ø"/>
            </a:pPr>
            <a:endParaRPr lang="zh-CN" altLang="en-US" sz="1500" dirty="0">
              <a:solidFill>
                <a:schemeClr val="tx1"/>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45DE9AE7-5477-439E-D974-48E8C99F80C3}"/>
              </a:ext>
            </a:extLst>
          </p:cNvPr>
          <p:cNvSpPr txBox="1"/>
          <p:nvPr/>
        </p:nvSpPr>
        <p:spPr>
          <a:xfrm>
            <a:off x="322197" y="6390241"/>
            <a:ext cx="1900008" cy="246221"/>
          </a:xfrm>
          <a:prstGeom prst="rect">
            <a:avLst/>
          </a:prstGeom>
          <a:noFill/>
        </p:spPr>
        <p:txBody>
          <a:bodyPr wrap="square" rtlCol="0">
            <a:spAutoFit/>
          </a:bodyPr>
          <a:lstStyle/>
          <a:p>
            <a:r>
              <a:rPr lang="zh-CN" altLang="en-US" sz="1000" dirty="0">
                <a:solidFill>
                  <a:srgbClr val="222222"/>
                </a:solidFill>
                <a:latin typeface="PingFangSC-Regular"/>
              </a:rPr>
              <a:t>对氨基水杨酸肠溶颗粒说明书</a:t>
            </a:r>
          </a:p>
        </p:txBody>
      </p:sp>
    </p:spTree>
    <p:extLst>
      <p:ext uri="{BB962C8B-B14F-4D97-AF65-F5344CB8AC3E}">
        <p14:creationId xmlns:p14="http://schemas.microsoft.com/office/powerpoint/2010/main" val="419103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7"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12826" y="201568"/>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02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安全性</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标题 1">
            <a:extLst>
              <a:ext uri="{FF2B5EF4-FFF2-40B4-BE49-F238E27FC236}">
                <a16:creationId xmlns:a16="http://schemas.microsoft.com/office/drawing/2014/main" id="{75C2CC21-62FF-B49A-4EF6-D7990F36A842}"/>
              </a:ext>
            </a:extLst>
          </p:cNvPr>
          <p:cNvSpPr txBox="1">
            <a:spLocks/>
          </p:cNvSpPr>
          <p:nvPr>
            <p:custDataLst>
              <p:tags r:id="rId1"/>
            </p:custDataLst>
          </p:nvPr>
        </p:nvSpPr>
        <p:spPr>
          <a:xfrm>
            <a:off x="1892213" y="897646"/>
            <a:ext cx="5120452" cy="444017"/>
          </a:xfrm>
          <a:prstGeom prst="rect">
            <a:avLst/>
          </a:prstGeom>
        </p:spPr>
        <p:txBody>
          <a:bodyPr vert="horz" wrap="square" lIns="109728" tIns="54864" rIns="109728" bIns="54864"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800" b="1" dirty="0">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PAS</a:t>
            </a:r>
            <a:r>
              <a:rPr lang="zh-CN" altLang="en-US" sz="1800" b="1" dirty="0">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肠溶颗粒剂的个体耐受性</a:t>
            </a:r>
            <a:r>
              <a:rPr lang="zh-CN" altLang="en-US" sz="1800" b="1" dirty="0">
                <a:solidFill>
                  <a:srgbClr val="FF0000"/>
                </a:solidFill>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优于</a:t>
            </a:r>
            <a:r>
              <a:rPr lang="en-US" altLang="zh-CN" sz="1800" b="1" dirty="0">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PAS</a:t>
            </a:r>
            <a:r>
              <a:rPr lang="zh-CN" altLang="en-US" sz="1800" b="1" dirty="0">
                <a:latin typeface="微软雅黑" panose="020B0503020204020204" pitchFamily="34" charset="-122"/>
                <a:ea typeface="微软雅黑" panose="020B0503020204020204" pitchFamily="34" charset="-122"/>
                <a:cs typeface="黑体" panose="02010609060101010101" charset="-122"/>
                <a:sym typeface="宋体" panose="02010600030101010101" pitchFamily="2" charset="-122"/>
              </a:rPr>
              <a:t>其他剂型</a:t>
            </a:r>
            <a:endParaRPr lang="en-US" altLang="zh-CN" sz="1800" b="1" dirty="0">
              <a:latin typeface="微软雅黑" panose="020B0503020204020204" pitchFamily="34" charset="-122"/>
              <a:ea typeface="微软雅黑" panose="020B0503020204020204" pitchFamily="34" charset="-122"/>
              <a:cs typeface="黑体" panose="02010609060101010101" charset="-122"/>
            </a:endParaRPr>
          </a:p>
        </p:txBody>
      </p:sp>
      <p:graphicFrame>
        <p:nvGraphicFramePr>
          <p:cNvPr id="16" name="表格 15">
            <a:extLst>
              <a:ext uri="{FF2B5EF4-FFF2-40B4-BE49-F238E27FC236}">
                <a16:creationId xmlns:a16="http://schemas.microsoft.com/office/drawing/2014/main" id="{167DF2DC-A53F-9ECF-D4F1-FD76F08DB55F}"/>
              </a:ext>
            </a:extLst>
          </p:cNvPr>
          <p:cNvGraphicFramePr/>
          <p:nvPr>
            <p:extLst>
              <p:ext uri="{D42A27DB-BD31-4B8C-83A1-F6EECF244321}">
                <p14:modId xmlns:p14="http://schemas.microsoft.com/office/powerpoint/2010/main" val="3126708561"/>
              </p:ext>
            </p:extLst>
          </p:nvPr>
        </p:nvGraphicFramePr>
        <p:xfrm>
          <a:off x="2284218" y="3462110"/>
          <a:ext cx="1084985" cy="1208082"/>
        </p:xfrm>
        <a:graphic>
          <a:graphicData uri="http://schemas.openxmlformats.org/drawingml/2006/table">
            <a:tbl>
              <a:tblPr firstRow="1" bandRow="1">
                <a:tableStyleId>{5940675A-B579-460E-94D1-54222C63F5DA}</a:tableStyleId>
              </a:tblPr>
              <a:tblGrid>
                <a:gridCol w="1084985">
                  <a:extLst>
                    <a:ext uri="{9D8B030D-6E8A-4147-A177-3AD203B41FA5}">
                      <a16:colId xmlns:a16="http://schemas.microsoft.com/office/drawing/2014/main" val="20000"/>
                    </a:ext>
                  </a:extLst>
                </a:gridCol>
              </a:tblGrid>
              <a:tr h="203512">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腹泻</a:t>
                      </a:r>
                      <a:r>
                        <a:rPr lang="en-US" sz="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8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软便</a:t>
                      </a:r>
                      <a:endParaRPr lang="en-US" altLang="en-US" sz="800" b="0" i="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57150" marT="10795" marB="10795" anchor="b">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恶心或呕吐</a:t>
                      </a:r>
                      <a:endParaRPr lang="en-US" altLang="en-US" sz="8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0" marR="57150" marT="10795" marB="10795">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胃痛</a:t>
                      </a:r>
                      <a:r>
                        <a:rPr lang="en-US" sz="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800" b="0" dirty="0" err="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腹痛</a:t>
                      </a:r>
                      <a:endParaRPr lang="en-US" altLang="en-US" sz="8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57150" marT="10795" marB="10795">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腹胀</a:t>
                      </a:r>
                      <a:endParaRPr lang="en-US" altLang="en-US" sz="8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0" marR="57150" marT="10795" marB="10795">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胃肠道症状未明确</a:t>
                      </a:r>
                      <a:endParaRPr lang="en-US" altLang="en-US" sz="8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0" marR="57150" marT="10795" marB="10795">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吸收不良综合征</a:t>
                      </a:r>
                      <a:endParaRPr lang="en-US" altLang="en-US" sz="8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0" marR="57150" marT="10795" marB="10795">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厌食症</a:t>
                      </a:r>
                      <a:endParaRPr lang="en-US" altLang="en-US" sz="8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0" marR="57150" marT="10795" marB="10795">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132195">
                <a:tc>
                  <a:txBody>
                    <a:bodyPr/>
                    <a:lstStyle/>
                    <a:p>
                      <a:pPr indent="0" algn="r">
                        <a:buNone/>
                      </a:pPr>
                      <a:r>
                        <a:rPr lang="en-US" sz="800" b="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胃肠道疾病总数</a:t>
                      </a:r>
                      <a:endParaRPr lang="en-US" altLang="en-US" sz="800" b="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txBody>
                  <a:tcPr marL="0" marR="57150" marT="10795" marB="10795">
                    <a:lnL>
                      <a:noFill/>
                    </a:lnL>
                    <a:lnR cap="flat">
                      <a:noFill/>
                    </a:lnR>
                    <a:lnT cap="flat">
                      <a:noFill/>
                    </a:lnT>
                    <a:lnB w="12700" cap="flat" cmpd="sng">
                      <a:no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8" name="文本框 3">
            <a:extLst>
              <a:ext uri="{FF2B5EF4-FFF2-40B4-BE49-F238E27FC236}">
                <a16:creationId xmlns:a16="http://schemas.microsoft.com/office/drawing/2014/main" id="{324DE81E-ABDC-0A2E-3322-6BFEAF793785}"/>
              </a:ext>
            </a:extLst>
          </p:cNvPr>
          <p:cNvSpPr txBox="1"/>
          <p:nvPr>
            <p:custDataLst>
              <p:tags r:id="rId2"/>
            </p:custDataLst>
          </p:nvPr>
        </p:nvSpPr>
        <p:spPr>
          <a:xfrm>
            <a:off x="1926488" y="1499011"/>
            <a:ext cx="8612627" cy="1160757"/>
          </a:xfrm>
          <a:prstGeom prst="rect">
            <a:avLst/>
          </a:prstGeom>
          <a:noFill/>
          <a:ln w="9525">
            <a:noFill/>
          </a:ln>
        </p:spPr>
        <p:txBody>
          <a:bodyPr wrap="square" lIns="85587" tIns="42794" rIns="85587" bIns="42794" anchor="t">
            <a:noAutofit/>
          </a:bodyPr>
          <a:lstStyle/>
          <a:p>
            <a:pPr marL="285750" indent="-285750" eaLnBrk="0" fontAlgn="auto" hangingPunct="0">
              <a:lnSpc>
                <a:spcPct val="150000"/>
              </a:lnSpc>
              <a:buClrTx/>
              <a:buSzTx/>
              <a:buFont typeface="Wingdings" panose="05000000000000000000" pitchFamily="2" charset="2"/>
              <a:buChar char="Ø"/>
            </a:pPr>
            <a:r>
              <a:rPr lang="en-US" altLang="zh-CN" sz="1400" noProof="1">
                <a:latin typeface="微软雅黑" panose="020B0503020204020204" pitchFamily="34" charset="-122"/>
                <a:ea typeface="微软雅黑" panose="020B0503020204020204" pitchFamily="34" charset="-122"/>
                <a:cs typeface="微软雅黑" panose="020B0503020204020204" pitchFamily="34" charset="-122"/>
                <a:sym typeface="+mn-ea"/>
              </a:rPr>
              <a:t>1994年，为了提高患者对PAS的耐受度，</a:t>
            </a:r>
            <a:r>
              <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mn-ea"/>
              </a:rPr>
              <a:t>美国雅各布制药公司开发了一种新的保胃颗粒制剂Paser，并于1994年获得美国FDA对耐多药结核病治疗的批准。</a:t>
            </a:r>
          </a:p>
          <a:p>
            <a:pPr marL="285750" indent="-285750" eaLnBrk="0" fontAlgn="auto" hangingPunct="0">
              <a:lnSpc>
                <a:spcPct val="150000"/>
              </a:lnSpc>
              <a:buClrTx/>
              <a:buSzTx/>
              <a:buFont typeface="Wingdings" panose="05000000000000000000" pitchFamily="2" charset="2"/>
              <a:buChar char="Ø"/>
            </a:pPr>
            <a:r>
              <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mn-ea"/>
              </a:rPr>
              <a:t>相关研究证实</a:t>
            </a:r>
            <a:r>
              <a:rPr lang="en-US" altLang="zh-CN" sz="1400" noProof="1">
                <a:latin typeface="微软雅黑" panose="020B0503020204020204" pitchFamily="34" charset="-122"/>
                <a:ea typeface="微软雅黑" panose="020B0503020204020204" pitchFamily="34" charset="-122"/>
                <a:cs typeface="微软雅黑" panose="020B0503020204020204" pitchFamily="34" charset="-122"/>
                <a:sym typeface="+mn-ea"/>
              </a:rPr>
              <a:t>PAS</a:t>
            </a:r>
            <a:r>
              <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mn-ea"/>
              </a:rPr>
              <a:t>肠溶颗粒剂的</a:t>
            </a:r>
            <a:r>
              <a:rPr lang="zh-CN" altLang="en-US" sz="1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个体耐受好</a:t>
            </a:r>
            <a:r>
              <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mn-ea"/>
              </a:rPr>
              <a:t>，仅有</a:t>
            </a:r>
            <a:r>
              <a:rPr lang="zh-CN" altLang="en-US" sz="1400" b="1"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少量患者</a:t>
            </a:r>
            <a:r>
              <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mn-ea"/>
              </a:rPr>
              <a:t>发生轻度的不良反应。</a:t>
            </a:r>
            <a:endParaRPr lang="en-US" altLang="zh-CN" sz="14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a:extLst>
              <a:ext uri="{FF2B5EF4-FFF2-40B4-BE49-F238E27FC236}">
                <a16:creationId xmlns:a16="http://schemas.microsoft.com/office/drawing/2014/main" id="{CCA9DEFE-2D7C-718D-ABC2-51CF1B418763}"/>
              </a:ext>
            </a:extLst>
          </p:cNvPr>
          <p:cNvSpPr txBox="1"/>
          <p:nvPr/>
        </p:nvSpPr>
        <p:spPr>
          <a:xfrm>
            <a:off x="568124" y="6380668"/>
            <a:ext cx="8850750" cy="246221"/>
          </a:xfrm>
          <a:prstGeom prst="rect">
            <a:avLst/>
          </a:prstGeom>
          <a:noFill/>
        </p:spPr>
        <p:txBody>
          <a:bodyPr wrap="square" rtlCol="0">
            <a:spAutoFit/>
          </a:bodyPr>
          <a:lstStyle/>
          <a:p>
            <a:r>
              <a:rPr lang="zh-CN" altLang="en-US" sz="1000" dirty="0">
                <a:solidFill>
                  <a:srgbClr val="222222"/>
                </a:solidFill>
                <a:latin typeface="Times New Roman" panose="02020603050405020304" pitchFamily="18" charset="0"/>
                <a:cs typeface="Times New Roman" panose="02020603050405020304" pitchFamily="18" charset="0"/>
              </a:rPr>
              <a:t>Yves Kibleur</a:t>
            </a:r>
            <a:r>
              <a:rPr lang="en-US" altLang="zh-CN" sz="1000" dirty="0">
                <a:solidFill>
                  <a:srgbClr val="222222"/>
                </a:solidFill>
                <a:latin typeface="Times New Roman" panose="02020603050405020304" pitchFamily="18" charset="0"/>
                <a:cs typeface="Times New Roman" panose="02020603050405020304" pitchFamily="18" charset="0"/>
              </a:rPr>
              <a:t>. French Nationwide Cohort Temporary Utilization Authorization Survey of </a:t>
            </a:r>
            <a:r>
              <a:rPr lang="en-US" altLang="zh-CN" sz="1000" dirty="0" err="1">
                <a:solidFill>
                  <a:srgbClr val="222222"/>
                </a:solidFill>
                <a:latin typeface="Times New Roman" panose="02020603050405020304" pitchFamily="18" charset="0"/>
                <a:cs typeface="Times New Roman" panose="02020603050405020304" pitchFamily="18" charset="0"/>
              </a:rPr>
              <a:t>GranuPAS</a:t>
            </a:r>
            <a:r>
              <a:rPr lang="en-US" altLang="zh-CN" sz="1000" dirty="0">
                <a:solidFill>
                  <a:srgbClr val="222222"/>
                </a:solidFill>
                <a:latin typeface="Times New Roman" panose="02020603050405020304" pitchFamily="18" charset="0"/>
                <a:cs typeface="Times New Roman" panose="02020603050405020304" pitchFamily="18" charset="0"/>
              </a:rPr>
              <a:t> ® in MDR-TB </a:t>
            </a:r>
            <a:r>
              <a:rPr lang="en-US" altLang="zh-CN" sz="1000" dirty="0" err="1">
                <a:solidFill>
                  <a:srgbClr val="222222"/>
                </a:solidFill>
                <a:latin typeface="Times New Roman" panose="02020603050405020304" pitchFamily="18" charset="0"/>
                <a:cs typeface="Times New Roman" panose="02020603050405020304" pitchFamily="18" charset="0"/>
              </a:rPr>
              <a:t>Patients.Chemotherapy</a:t>
            </a:r>
            <a:r>
              <a:rPr lang="en-US" altLang="zh-CN" sz="1000" dirty="0">
                <a:solidFill>
                  <a:srgbClr val="222222"/>
                </a:solidFill>
                <a:latin typeface="Times New Roman" panose="02020603050405020304" pitchFamily="18" charset="0"/>
                <a:cs typeface="Times New Roman" panose="02020603050405020304" pitchFamily="18" charset="0"/>
              </a:rPr>
              <a:t> 2014;60:174–179</a:t>
            </a:r>
          </a:p>
        </p:txBody>
      </p:sp>
      <p:pic>
        <p:nvPicPr>
          <p:cNvPr id="4" name="图片 3">
            <a:extLst>
              <a:ext uri="{FF2B5EF4-FFF2-40B4-BE49-F238E27FC236}">
                <a16:creationId xmlns:a16="http://schemas.microsoft.com/office/drawing/2014/main" id="{85EDB16F-7BF5-BBE4-F0D1-EC5847404DC4}"/>
              </a:ext>
            </a:extLst>
          </p:cNvPr>
          <p:cNvPicPr>
            <a:picLocks noChangeAspect="1"/>
          </p:cNvPicPr>
          <p:nvPr/>
        </p:nvPicPr>
        <p:blipFill>
          <a:blip r:embed="rId11"/>
          <a:stretch>
            <a:fillRect/>
          </a:stretch>
        </p:blipFill>
        <p:spPr>
          <a:xfrm>
            <a:off x="3312456" y="2734255"/>
            <a:ext cx="4663746" cy="3569516"/>
          </a:xfrm>
          <a:prstGeom prst="rect">
            <a:avLst/>
          </a:prstGeom>
        </p:spPr>
      </p:pic>
      <p:sp>
        <p:nvSpPr>
          <p:cNvPr id="19" name="圆角矩形 1">
            <a:extLst>
              <a:ext uri="{FF2B5EF4-FFF2-40B4-BE49-F238E27FC236}">
                <a16:creationId xmlns:a16="http://schemas.microsoft.com/office/drawing/2014/main" id="{2A109A49-BCF0-3BDF-29CD-9454EA5256BC}"/>
              </a:ext>
            </a:extLst>
          </p:cNvPr>
          <p:cNvSpPr/>
          <p:nvPr/>
        </p:nvSpPr>
        <p:spPr>
          <a:xfrm>
            <a:off x="3425951" y="4523232"/>
            <a:ext cx="4047745" cy="184433"/>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extLst>
      <p:ext uri="{BB962C8B-B14F-4D97-AF65-F5344CB8AC3E}">
        <p14:creationId xmlns:p14="http://schemas.microsoft.com/office/powerpoint/2010/main" val="77451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6"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12826" y="201568"/>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03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有效性</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a:extLst>
              <a:ext uri="{FF2B5EF4-FFF2-40B4-BE49-F238E27FC236}">
                <a16:creationId xmlns:a16="http://schemas.microsoft.com/office/drawing/2014/main" id="{2BEA4BEB-673D-CE88-8C87-2D95D29E09FE}"/>
              </a:ext>
            </a:extLst>
          </p:cNvPr>
          <p:cNvGrpSpPr/>
          <p:nvPr/>
        </p:nvGrpSpPr>
        <p:grpSpPr>
          <a:xfrm>
            <a:off x="1751867" y="3159791"/>
            <a:ext cx="8103765" cy="2738696"/>
            <a:chOff x="1630653" y="1908650"/>
            <a:chExt cx="8103765" cy="2738696"/>
          </a:xfrm>
        </p:grpSpPr>
        <p:pic>
          <p:nvPicPr>
            <p:cNvPr id="3" name="图片 2">
              <a:extLst>
                <a:ext uri="{FF2B5EF4-FFF2-40B4-BE49-F238E27FC236}">
                  <a16:creationId xmlns:a16="http://schemas.microsoft.com/office/drawing/2014/main" id="{BFBDE6DD-92C7-C587-E342-5B50175BE0F7}"/>
                </a:ext>
              </a:extLst>
            </p:cNvPr>
            <p:cNvPicPr>
              <a:picLocks noChangeAspect="1"/>
            </p:cNvPicPr>
            <p:nvPr/>
          </p:nvPicPr>
          <p:blipFill>
            <a:blip r:embed="rId10"/>
            <a:stretch>
              <a:fillRect/>
            </a:stretch>
          </p:blipFill>
          <p:spPr>
            <a:xfrm>
              <a:off x="1630653" y="1908650"/>
              <a:ext cx="8103765" cy="2738696"/>
            </a:xfrm>
            <a:prstGeom prst="rect">
              <a:avLst/>
            </a:prstGeom>
          </p:spPr>
        </p:pic>
        <p:sp>
          <p:nvSpPr>
            <p:cNvPr id="14" name="圆角矩形 1">
              <a:extLst>
                <a:ext uri="{FF2B5EF4-FFF2-40B4-BE49-F238E27FC236}">
                  <a16:creationId xmlns:a16="http://schemas.microsoft.com/office/drawing/2014/main" id="{7F566D7D-CA4A-6593-5AAF-0A89BCE07105}"/>
                </a:ext>
              </a:extLst>
            </p:cNvPr>
            <p:cNvSpPr/>
            <p:nvPr/>
          </p:nvSpPr>
          <p:spPr>
            <a:xfrm>
              <a:off x="1904301" y="4272612"/>
              <a:ext cx="7566870" cy="229232"/>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16" name="矩形 15">
            <a:extLst>
              <a:ext uri="{FF2B5EF4-FFF2-40B4-BE49-F238E27FC236}">
                <a16:creationId xmlns:a16="http://schemas.microsoft.com/office/drawing/2014/main" id="{09617E24-36E5-5983-9489-62C6AE1281EF}"/>
              </a:ext>
            </a:extLst>
          </p:cNvPr>
          <p:cNvSpPr/>
          <p:nvPr/>
        </p:nvSpPr>
        <p:spPr>
          <a:xfrm>
            <a:off x="1179984" y="2081075"/>
            <a:ext cx="9397776" cy="763735"/>
          </a:xfrm>
          <a:prstGeom prst="rect">
            <a:avLst/>
          </a:prstGeom>
        </p:spPr>
        <p:txBody>
          <a:bodyPr wrap="square">
            <a:spAutoFit/>
          </a:bodyPr>
          <a:lstStyle/>
          <a:p>
            <a:pPr>
              <a:lnSpc>
                <a:spcPts val="1800"/>
              </a:lnSpc>
            </a:pPr>
            <a:r>
              <a:rPr lang="zh-CN" altLang="en-US" sz="1300" dirty="0">
                <a:latin typeface="微软雅黑" panose="020B0503020204020204" pitchFamily="34" charset="-122"/>
                <a:ea typeface="微软雅黑" panose="020B0503020204020204" pitchFamily="34" charset="-122"/>
                <a:cs typeface="Arial" panose="020B0604020202020204" pitchFamily="34" charset="0"/>
              </a:rPr>
              <a:t> 一项中国全球基金耐多药肺结核项目，共纳入</a:t>
            </a:r>
            <a:r>
              <a:rPr lang="en-US" altLang="zh-CN" sz="1300" dirty="0">
                <a:latin typeface="微软雅黑" panose="020B0503020204020204" pitchFamily="34" charset="-122"/>
                <a:ea typeface="微软雅黑" panose="020B0503020204020204" pitchFamily="34" charset="-122"/>
                <a:cs typeface="Arial" panose="020B0604020202020204" pitchFamily="34" charset="0"/>
              </a:rPr>
              <a:t>433</a:t>
            </a:r>
            <a:r>
              <a:rPr lang="zh-CN" altLang="en-US" sz="1300" dirty="0">
                <a:latin typeface="微软雅黑" panose="020B0503020204020204" pitchFamily="34" charset="-122"/>
                <a:ea typeface="微软雅黑" panose="020B0503020204020204" pitchFamily="34" charset="-122"/>
                <a:cs typeface="Arial" panose="020B0604020202020204" pitchFamily="34" charset="0"/>
              </a:rPr>
              <a:t>例耐多药肺结核患者使用含有对氨基水杨酸的标准化方案（</a:t>
            </a:r>
            <a:r>
              <a:rPr lang="en-US" altLang="zh-CN" sz="1300" dirty="0">
                <a:latin typeface="微软雅黑" panose="020B0503020204020204" pitchFamily="34" charset="-122"/>
                <a:ea typeface="微软雅黑" panose="020B0503020204020204" pitchFamily="34" charset="-122"/>
                <a:cs typeface="Arial" panose="020B0604020202020204" pitchFamily="34" charset="0"/>
              </a:rPr>
              <a:t>6</a:t>
            </a:r>
            <a:r>
              <a:rPr lang="zh-CN" altLang="en-US" sz="1300" dirty="0">
                <a:latin typeface="微软雅黑" panose="020B0503020204020204" pitchFamily="34" charset="-122"/>
                <a:ea typeface="微软雅黑" panose="020B0503020204020204" pitchFamily="34" charset="-122"/>
                <a:cs typeface="Arial" panose="020B0604020202020204" pitchFamily="34" charset="0"/>
              </a:rPr>
              <a:t>个月吡嗪酰胺、卡那霉素、左氧氟沙星、丙硫异烟胺、对氨基水杨酸</a:t>
            </a:r>
            <a:r>
              <a:rPr lang="en-US" altLang="zh-CN" sz="1300" dirty="0">
                <a:latin typeface="微软雅黑" panose="020B0503020204020204" pitchFamily="34" charset="-122"/>
                <a:ea typeface="微软雅黑" panose="020B0503020204020204" pitchFamily="34" charset="-122"/>
                <a:cs typeface="Arial" panose="020B0604020202020204" pitchFamily="34" charset="0"/>
              </a:rPr>
              <a:t>+18</a:t>
            </a:r>
            <a:r>
              <a:rPr lang="zh-CN" altLang="en-US" sz="1300" dirty="0">
                <a:latin typeface="微软雅黑" panose="020B0503020204020204" pitchFamily="34" charset="-122"/>
                <a:ea typeface="微软雅黑" panose="020B0503020204020204" pitchFamily="34" charset="-122"/>
                <a:cs typeface="Arial" panose="020B0604020202020204" pitchFamily="34" charset="0"/>
              </a:rPr>
              <a:t>个月吡嗪酰胺、左氧氟沙星、丙硫异烟胺、对氨基水杨酸）进行治疗，其中</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对氨基水杨酸的用药剂量为＜</a:t>
            </a:r>
            <a:r>
              <a:rPr lang="en-US" altLang="zh-CN"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33kg</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4g/</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日（</a:t>
            </a:r>
            <a:r>
              <a:rPr lang="en-US" altLang="zh-CN"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袋），≥</a:t>
            </a:r>
            <a:r>
              <a:rPr lang="en-US" altLang="zh-CN"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33kg</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8g/</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日（</a:t>
            </a:r>
            <a:r>
              <a:rPr lang="en-US" altLang="zh-CN"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3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袋）</a:t>
            </a:r>
            <a:r>
              <a:rPr lang="zh-CN" altLang="en-US" sz="1300" b="1" dirty="0">
                <a:latin typeface="微软雅黑" panose="020B0503020204020204" pitchFamily="34" charset="-122"/>
                <a:ea typeface="微软雅黑" panose="020B0503020204020204" pitchFamily="34" charset="-122"/>
                <a:cs typeface="Arial" panose="020B0604020202020204" pitchFamily="34" charset="0"/>
              </a:rPr>
              <a:t>。</a:t>
            </a:r>
          </a:p>
        </p:txBody>
      </p:sp>
      <p:sp>
        <p:nvSpPr>
          <p:cNvPr id="18" name="文本框 17">
            <a:extLst>
              <a:ext uri="{FF2B5EF4-FFF2-40B4-BE49-F238E27FC236}">
                <a16:creationId xmlns:a16="http://schemas.microsoft.com/office/drawing/2014/main" id="{75A3B385-29AB-D973-FA07-371B4C5BC530}"/>
              </a:ext>
            </a:extLst>
          </p:cNvPr>
          <p:cNvSpPr txBox="1"/>
          <p:nvPr/>
        </p:nvSpPr>
        <p:spPr>
          <a:xfrm>
            <a:off x="288603" y="6380668"/>
            <a:ext cx="6732981" cy="246221"/>
          </a:xfrm>
          <a:prstGeom prst="rect">
            <a:avLst/>
          </a:prstGeom>
          <a:noFill/>
        </p:spPr>
        <p:txBody>
          <a:bodyPr wrap="square" rtlCol="0">
            <a:spAutoFit/>
          </a:bodyPr>
          <a:lstStyle/>
          <a:p>
            <a:r>
              <a:rPr lang="zh-CN" altLang="en-US" sz="1000" b="0" i="0" dirty="0">
                <a:solidFill>
                  <a:srgbClr val="222222"/>
                </a:solidFill>
                <a:effectLst/>
                <a:latin typeface="PingFangSC-Regular"/>
              </a:rPr>
              <a:t>徐彩红</a:t>
            </a:r>
            <a:r>
              <a:rPr lang="en-US" altLang="zh-CN" sz="1000" b="0" i="0" dirty="0">
                <a:solidFill>
                  <a:srgbClr val="222222"/>
                </a:solidFill>
                <a:effectLst/>
                <a:latin typeface="PingFangSC-Regular"/>
              </a:rPr>
              <a:t>, </a:t>
            </a:r>
            <a:r>
              <a:rPr lang="zh-CN" altLang="en-US" sz="1000" b="0" i="0" dirty="0">
                <a:solidFill>
                  <a:srgbClr val="222222"/>
                </a:solidFill>
                <a:effectLst/>
                <a:latin typeface="PingFangSC-Regular"/>
              </a:rPr>
              <a:t>李仁忠</a:t>
            </a:r>
            <a:r>
              <a:rPr lang="en-US" altLang="zh-CN" sz="1000" b="0" i="0" dirty="0">
                <a:solidFill>
                  <a:srgbClr val="222222"/>
                </a:solidFill>
                <a:effectLst/>
                <a:latin typeface="PingFangSC-Regular"/>
              </a:rPr>
              <a:t>, </a:t>
            </a:r>
            <a:r>
              <a:rPr lang="zh-CN" altLang="en-US" sz="1000" b="0" i="0" dirty="0">
                <a:solidFill>
                  <a:srgbClr val="222222"/>
                </a:solidFill>
                <a:effectLst/>
                <a:latin typeface="PingFangSC-Regular"/>
              </a:rPr>
              <a:t>陈明亭</a:t>
            </a:r>
            <a:r>
              <a:rPr lang="en-US" altLang="zh-CN" sz="1000" b="0" i="0" dirty="0">
                <a:solidFill>
                  <a:srgbClr val="222222"/>
                </a:solidFill>
                <a:effectLst/>
                <a:latin typeface="PingFangSC-Regular"/>
              </a:rPr>
              <a:t>,</a:t>
            </a:r>
            <a:r>
              <a:rPr lang="zh-CN" altLang="en-US" sz="1000" b="0" i="0" dirty="0">
                <a:solidFill>
                  <a:srgbClr val="222222"/>
                </a:solidFill>
                <a:effectLst/>
                <a:latin typeface="PingFangSC-Regular"/>
              </a:rPr>
              <a:t>等</a:t>
            </a:r>
            <a:r>
              <a:rPr lang="en-US" altLang="zh-CN" sz="1000" b="0" i="0" dirty="0">
                <a:solidFill>
                  <a:srgbClr val="222222"/>
                </a:solidFill>
                <a:effectLst/>
                <a:latin typeface="PingFangSC-Regular"/>
              </a:rPr>
              <a:t>. 12</a:t>
            </a:r>
            <a:r>
              <a:rPr lang="zh-CN" altLang="en-US" sz="1000" b="0" i="0" dirty="0">
                <a:solidFill>
                  <a:srgbClr val="222222"/>
                </a:solidFill>
                <a:effectLst/>
                <a:latin typeface="PingFangSC-Regular"/>
              </a:rPr>
              <a:t>省项目地区</a:t>
            </a:r>
            <a:r>
              <a:rPr lang="en-US" altLang="zh-CN" sz="1000" b="0" i="0" dirty="0">
                <a:solidFill>
                  <a:srgbClr val="222222"/>
                </a:solidFill>
                <a:effectLst/>
                <a:latin typeface="PingFangSC-Regular"/>
              </a:rPr>
              <a:t>1157</a:t>
            </a:r>
            <a:r>
              <a:rPr lang="zh-CN" altLang="en-US" sz="1000" b="0" i="0" dirty="0">
                <a:solidFill>
                  <a:srgbClr val="222222"/>
                </a:solidFill>
                <a:effectLst/>
                <a:latin typeface="PingFangSC-Regular"/>
              </a:rPr>
              <a:t>例耐多药肺结核患者治疗情况分析</a:t>
            </a:r>
            <a:r>
              <a:rPr lang="en-US" altLang="zh-CN" sz="1000" b="0" i="0" dirty="0">
                <a:solidFill>
                  <a:srgbClr val="222222"/>
                </a:solidFill>
                <a:effectLst/>
                <a:latin typeface="PingFangSC-Regular"/>
              </a:rPr>
              <a:t>[J]. </a:t>
            </a:r>
            <a:r>
              <a:rPr lang="zh-CN" altLang="en-US" sz="1000" b="0" i="0" dirty="0">
                <a:solidFill>
                  <a:srgbClr val="222222"/>
                </a:solidFill>
                <a:effectLst/>
                <a:latin typeface="PingFangSC-Regular"/>
              </a:rPr>
              <a:t>现代预防医学</a:t>
            </a:r>
            <a:r>
              <a:rPr lang="en-US" altLang="zh-CN" sz="1000" b="0" i="0" dirty="0">
                <a:solidFill>
                  <a:srgbClr val="222222"/>
                </a:solidFill>
                <a:effectLst/>
                <a:latin typeface="PingFangSC-Regular"/>
              </a:rPr>
              <a:t>, 2012, 39(15):4.</a:t>
            </a:r>
            <a:endParaRPr lang="en-US" altLang="zh-CN" sz="1000" i="1" dirty="0"/>
          </a:p>
        </p:txBody>
      </p:sp>
      <p:sp>
        <p:nvSpPr>
          <p:cNvPr id="19" name="TextBox 3">
            <a:extLst>
              <a:ext uri="{FF2B5EF4-FFF2-40B4-BE49-F238E27FC236}">
                <a16:creationId xmlns:a16="http://schemas.microsoft.com/office/drawing/2014/main" id="{80C385FF-37AB-E599-902C-71248C7879E5}"/>
              </a:ext>
            </a:extLst>
          </p:cNvPr>
          <p:cNvSpPr txBox="1"/>
          <p:nvPr>
            <p:custDataLst>
              <p:tags r:id="rId1"/>
            </p:custDataLst>
          </p:nvPr>
        </p:nvSpPr>
        <p:spPr>
          <a:xfrm>
            <a:off x="1179984" y="891687"/>
            <a:ext cx="9247532" cy="874407"/>
          </a:xfrm>
          <a:prstGeom prst="rect">
            <a:avLst/>
          </a:prstGeom>
          <a:noFill/>
          <a:ln w="9525">
            <a:noFill/>
          </a:ln>
        </p:spPr>
        <p:txBody>
          <a:bodyPr wrap="square" anchor="t">
            <a:spAutoFit/>
          </a:bodyPr>
          <a:lstStyle/>
          <a:p>
            <a:pPr>
              <a:lnSpc>
                <a:spcPct val="150000"/>
              </a:lnSpc>
            </a:pPr>
            <a:r>
              <a:rPr lang="zh-CN" altLang="en-US" b="1" dirty="0">
                <a:latin typeface="微软雅黑" panose="020B0503020204020204" pitchFamily="34" charset="-122"/>
                <a:ea typeface="微软雅黑" panose="020B0503020204020204" pitchFamily="34" charset="-122"/>
              </a:rPr>
              <a:t>使用含有</a:t>
            </a:r>
            <a:r>
              <a:rPr lang="zh-CN" altLang="en-US" b="1" dirty="0">
                <a:solidFill>
                  <a:srgbClr val="FF0000"/>
                </a:solidFill>
                <a:latin typeface="微软雅黑" panose="020B0503020204020204" pitchFamily="34" charset="-122"/>
                <a:ea typeface="微软雅黑" panose="020B0503020204020204" pitchFamily="34" charset="-122"/>
              </a:rPr>
              <a:t>对氨基水杨酸</a:t>
            </a:r>
            <a:r>
              <a:rPr lang="zh-CN" altLang="en-US" b="1" dirty="0">
                <a:latin typeface="微软雅黑" panose="020B0503020204020204" pitchFamily="34" charset="-122"/>
                <a:ea typeface="微软雅黑" panose="020B0503020204020204" pitchFamily="34" charset="-122"/>
              </a:rPr>
              <a:t>标准化治疗方案的耐多药患者，</a:t>
            </a:r>
            <a:r>
              <a:rPr lang="en-US" altLang="zh-CN" b="1" dirty="0">
                <a:latin typeface="微软雅黑" panose="020B0503020204020204" pitchFamily="34" charset="-122"/>
                <a:ea typeface="微软雅黑" panose="020B0503020204020204" pitchFamily="34" charset="-122"/>
              </a:rPr>
              <a:t>6</a:t>
            </a:r>
            <a:r>
              <a:rPr lang="zh-CN" altLang="en-US" b="1" dirty="0">
                <a:latin typeface="微软雅黑" panose="020B0503020204020204" pitchFamily="34" charset="-122"/>
                <a:ea typeface="微软雅黑" panose="020B0503020204020204" pitchFamily="34" charset="-122"/>
              </a:rPr>
              <a:t>个月末</a:t>
            </a:r>
            <a:r>
              <a:rPr lang="zh-CN" altLang="en-US" b="1" dirty="0">
                <a:latin typeface="微软雅黑" panose="020B0503020204020204" pitchFamily="34" charset="-122"/>
                <a:ea typeface="微软雅黑" panose="020B0503020204020204" pitchFamily="34" charset="-122"/>
                <a:cs typeface="Arial" panose="020B0604020202020204" pitchFamily="34" charset="0"/>
              </a:rPr>
              <a:t>痰涂片和痰培养阴转率分别为</a:t>
            </a:r>
            <a:r>
              <a:rPr lang="en-US" altLang="zh-CN"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79.4%</a:t>
            </a:r>
            <a:r>
              <a:rPr lang="zh-CN" altLang="en-US" b="1" dirty="0">
                <a:latin typeface="微软雅黑" panose="020B0503020204020204" pitchFamily="34" charset="-122"/>
                <a:ea typeface="微软雅黑" panose="020B0503020204020204" pitchFamily="34" charset="-122"/>
                <a:cs typeface="Arial" panose="020B0604020202020204" pitchFamily="34" charset="0"/>
              </a:rPr>
              <a:t>和</a:t>
            </a:r>
            <a:r>
              <a:rPr lang="en-US" altLang="zh-CN"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78.6%</a:t>
            </a:r>
            <a:r>
              <a:rPr lang="zh-CN" altLang="en-US" b="1" dirty="0">
                <a:latin typeface="微软雅黑" panose="020B0503020204020204" pitchFamily="34" charset="-122"/>
                <a:ea typeface="微软雅黑" panose="020B0503020204020204" pitchFamily="34" charset="-122"/>
                <a:cs typeface="Arial" panose="020B0604020202020204" pitchFamily="34" charset="0"/>
              </a:rPr>
              <a:t>。</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016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7620" y="5479734"/>
            <a:ext cx="1036396" cy="1109346"/>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6"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12826" y="201568"/>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03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有效性</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标题 1">
            <a:extLst>
              <a:ext uri="{FF2B5EF4-FFF2-40B4-BE49-F238E27FC236}">
                <a16:creationId xmlns:a16="http://schemas.microsoft.com/office/drawing/2014/main" id="{8F751163-A3AE-4A54-8A93-977FFAAF1EC4}"/>
              </a:ext>
            </a:extLst>
          </p:cNvPr>
          <p:cNvSpPr txBox="1">
            <a:spLocks/>
          </p:cNvSpPr>
          <p:nvPr>
            <p:custDataLst>
              <p:tags r:id="rId1"/>
            </p:custDataLst>
          </p:nvPr>
        </p:nvSpPr>
        <p:spPr>
          <a:xfrm>
            <a:off x="2457198" y="1054986"/>
            <a:ext cx="6497303" cy="444017"/>
          </a:xfrm>
          <a:prstGeom prst="rect">
            <a:avLst/>
          </a:prstGeom>
        </p:spPr>
        <p:txBody>
          <a:bodyPr vert="horz" wrap="square" lIns="109728" tIns="54864" rIns="109728" bIns="54864"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800" b="1" dirty="0">
                <a:latin typeface="微软雅黑" panose="020B0503020204020204" pitchFamily="34" charset="-122"/>
                <a:ea typeface="微软雅黑" panose="020B0503020204020204" pitchFamily="34" charset="-122"/>
                <a:cs typeface="黑体" panose="02010609060101010101" charset="-122"/>
                <a:sym typeface="+mn-ea"/>
              </a:rPr>
              <a:t>指南</a:t>
            </a:r>
            <a:r>
              <a:rPr lang="en-US" altLang="zh-CN" sz="1800" b="1" dirty="0">
                <a:latin typeface="微软雅黑" panose="020B0503020204020204" pitchFamily="34" charset="-122"/>
                <a:ea typeface="微软雅黑" panose="020B0503020204020204" pitchFamily="34" charset="-122"/>
                <a:cs typeface="黑体" panose="02010609060101010101" charset="-122"/>
                <a:sym typeface="+mn-ea"/>
              </a:rPr>
              <a:t>/</a:t>
            </a:r>
            <a:r>
              <a:rPr lang="zh-CN" altLang="en-US" sz="1800" b="1" dirty="0">
                <a:latin typeface="微软雅黑" panose="020B0503020204020204" pitchFamily="34" charset="-122"/>
                <a:ea typeface="微软雅黑" panose="020B0503020204020204" pitchFamily="34" charset="-122"/>
                <a:cs typeface="黑体" panose="02010609060101010101" charset="-122"/>
                <a:sym typeface="+mn-ea"/>
              </a:rPr>
              <a:t>临床路径推荐对氨基水杨酸可用于</a:t>
            </a:r>
            <a:r>
              <a:rPr lang="zh-CN" altLang="en-US" sz="1800" b="1"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特殊耐多药患者</a:t>
            </a:r>
            <a:r>
              <a:rPr lang="zh-CN" altLang="en-US" sz="1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    </a:t>
            </a:r>
            <a:endParaRPr lang="zh-CN" altLang="en-US" sz="18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9F280D7A-E2E1-7B2F-E431-6999BAA014EF}"/>
              </a:ext>
            </a:extLst>
          </p:cNvPr>
          <p:cNvSpPr txBox="1"/>
          <p:nvPr/>
        </p:nvSpPr>
        <p:spPr>
          <a:xfrm>
            <a:off x="1279642" y="2329368"/>
            <a:ext cx="8852416" cy="583878"/>
          </a:xfrm>
          <a:prstGeom prst="rect">
            <a:avLst/>
          </a:prstGeom>
          <a:noFill/>
          <a:ln w="9525">
            <a:noFill/>
          </a:ln>
        </p:spPr>
        <p:txBody>
          <a:bodyPr wrap="square">
            <a:spAutoFit/>
          </a:bodyPr>
          <a:lstStyle/>
          <a:p>
            <a:pPr marL="285750" indent="-285750">
              <a:lnSpc>
                <a:spcPts val="2000"/>
              </a:lnSpc>
              <a:buClr>
                <a:schemeClr val="tx2"/>
              </a:buClr>
              <a:buFont typeface="Wingdings" panose="05000000000000000000" pitchFamily="2" charset="2"/>
              <a:buChar char="Ø"/>
            </a:pPr>
            <a:r>
              <a:rPr lang="zh-CN" sz="1400" b="1" dirty="0">
                <a:solidFill>
                  <a:srgbClr val="FF0000"/>
                </a:solidFill>
                <a:latin typeface="微软雅黑" panose="020B0503020204020204" pitchFamily="34" charset="-122"/>
                <a:ea typeface="微软雅黑" panose="020B0503020204020204" pitchFamily="34" charset="-122"/>
                <a:cs typeface="黑体" panose="02010609060101010101" charset="-122"/>
              </a:rPr>
              <a:t>妊娠</a:t>
            </a:r>
            <a:r>
              <a:rPr lang="en-US" sz="1400" b="1" dirty="0">
                <a:latin typeface="微软雅黑" panose="020B0503020204020204" pitchFamily="34" charset="-122"/>
                <a:ea typeface="微软雅黑" panose="020B0503020204020204" pitchFamily="34" charset="-122"/>
                <a:cs typeface="黑体" panose="02010609060101010101" charset="-122"/>
              </a:rPr>
              <a:t> </a:t>
            </a:r>
            <a:r>
              <a:rPr lang="en-US" sz="1400" b="0" dirty="0">
                <a:latin typeface="微软雅黑" panose="020B0503020204020204" pitchFamily="34" charset="-122"/>
                <a:ea typeface="微软雅黑" panose="020B0503020204020204" pitchFamily="34" charset="-122"/>
                <a:cs typeface="黑体" panose="02010609060101010101" charset="-122"/>
              </a:rPr>
              <a:t> </a:t>
            </a:r>
            <a:r>
              <a:rPr lang="zh-CN" sz="1400" b="0" dirty="0">
                <a:latin typeface="微软雅黑" panose="020B0503020204020204" pitchFamily="34" charset="-122"/>
                <a:ea typeface="微软雅黑" panose="020B0503020204020204" pitchFamily="34" charset="-122"/>
                <a:cs typeface="黑体" panose="02010609060101010101" charset="-122"/>
              </a:rPr>
              <a:t>对于妊娠合并耐药的患者，应注意药物不良反应和致畸形的风险。对于妊娠</a:t>
            </a:r>
            <a:r>
              <a:rPr lang="en-US" sz="1400" b="0" dirty="0">
                <a:latin typeface="微软雅黑" panose="020B0503020204020204" pitchFamily="34" charset="-122"/>
                <a:ea typeface="微软雅黑" panose="020B0503020204020204" pitchFamily="34" charset="-122"/>
                <a:cs typeface="黑体" panose="02010609060101010101" charset="-122"/>
              </a:rPr>
              <a:t>3</a:t>
            </a:r>
            <a:r>
              <a:rPr lang="zh-CN" sz="1400" b="0" dirty="0">
                <a:latin typeface="微软雅黑" panose="020B0503020204020204" pitchFamily="34" charset="-122"/>
                <a:ea typeface="微软雅黑" panose="020B0503020204020204" pitchFamily="34" charset="-122"/>
                <a:cs typeface="黑体" panose="02010609060101010101" charset="-122"/>
              </a:rPr>
              <a:t>个月内和妊娠</a:t>
            </a:r>
            <a:r>
              <a:rPr lang="en-US" sz="1400" b="0" dirty="0">
                <a:latin typeface="微软雅黑" panose="020B0503020204020204" pitchFamily="34" charset="-122"/>
                <a:ea typeface="微软雅黑" panose="020B0503020204020204" pitchFamily="34" charset="-122"/>
                <a:cs typeface="黑体" panose="02010609060101010101" charset="-122"/>
              </a:rPr>
              <a:t>3</a:t>
            </a:r>
            <a:r>
              <a:rPr lang="zh-CN" sz="1400" b="0" dirty="0">
                <a:latin typeface="微软雅黑" panose="020B0503020204020204" pitchFamily="34" charset="-122"/>
                <a:ea typeface="微软雅黑" panose="020B0503020204020204" pitchFamily="34" charset="-122"/>
                <a:cs typeface="黑体" panose="02010609060101010101" charset="-122"/>
              </a:rPr>
              <a:t>个月后的患者均</a:t>
            </a:r>
            <a:r>
              <a:rPr lang="zh-CN" sz="1400" b="1" dirty="0">
                <a:solidFill>
                  <a:srgbClr val="FF0000"/>
                </a:solidFill>
                <a:latin typeface="微软雅黑" panose="020B0503020204020204" pitchFamily="34" charset="-122"/>
                <a:ea typeface="微软雅黑" panose="020B0503020204020204" pitchFamily="34" charset="-122"/>
                <a:cs typeface="黑体" panose="02010609060101010101" charset="-122"/>
              </a:rPr>
              <a:t>可选用</a:t>
            </a:r>
            <a:r>
              <a:rPr lang="en-US" sz="1400" b="1" dirty="0">
                <a:solidFill>
                  <a:srgbClr val="FF0000"/>
                </a:solidFill>
                <a:latin typeface="微软雅黑" panose="020B0503020204020204" pitchFamily="34" charset="-122"/>
                <a:ea typeface="微软雅黑" panose="020B0503020204020204" pitchFamily="34" charset="-122"/>
                <a:cs typeface="黑体" panose="02010609060101010101" charset="-122"/>
              </a:rPr>
              <a:t>PAS</a:t>
            </a:r>
            <a:r>
              <a:rPr lang="zh-CN" sz="1400" b="1" dirty="0">
                <a:solidFill>
                  <a:srgbClr val="FF0000"/>
                </a:solidFill>
                <a:latin typeface="微软雅黑" panose="020B0503020204020204" pitchFamily="34" charset="-122"/>
                <a:ea typeface="微软雅黑" panose="020B0503020204020204" pitchFamily="34" charset="-122"/>
                <a:cs typeface="黑体" panose="02010609060101010101" charset="-122"/>
              </a:rPr>
              <a:t>作为方案用药</a:t>
            </a:r>
            <a:r>
              <a:rPr lang="zh-CN" sz="1400" b="0" dirty="0">
                <a:latin typeface="微软雅黑" panose="020B0503020204020204" pitchFamily="34" charset="-122"/>
                <a:ea typeface="微软雅黑" panose="020B0503020204020204" pitchFamily="34" charset="-122"/>
                <a:cs typeface="黑体" panose="02010609060101010101" charset="-122"/>
              </a:rPr>
              <a:t>。</a:t>
            </a:r>
          </a:p>
        </p:txBody>
      </p:sp>
      <p:sp>
        <p:nvSpPr>
          <p:cNvPr id="20" name="圆角矩形 13">
            <a:extLst>
              <a:ext uri="{FF2B5EF4-FFF2-40B4-BE49-F238E27FC236}">
                <a16:creationId xmlns:a16="http://schemas.microsoft.com/office/drawing/2014/main" id="{C86E9751-F1A6-F09E-523D-CF4475CFB70F}"/>
              </a:ext>
            </a:extLst>
          </p:cNvPr>
          <p:cNvSpPr/>
          <p:nvPr/>
        </p:nvSpPr>
        <p:spPr>
          <a:xfrm>
            <a:off x="1279642" y="1679357"/>
            <a:ext cx="3377417" cy="444018"/>
          </a:xfrm>
          <a:prstGeom prst="roundRect">
            <a:avLst/>
          </a:prstGeom>
          <a:solidFill>
            <a:srgbClr val="2CACC5"/>
          </a:solidFill>
          <a:ln>
            <a:solidFill>
              <a:srgbClr val="1F96BD"/>
            </a:solidFill>
          </a:ln>
        </p:spPr>
        <p:style>
          <a:lnRef idx="1">
            <a:schemeClr val="accent1"/>
          </a:lnRef>
          <a:fillRef idx="3">
            <a:schemeClr val="accent1"/>
          </a:fillRef>
          <a:effectRef idx="2">
            <a:schemeClr val="accent1"/>
          </a:effectRef>
          <a:fontRef idx="minor">
            <a:schemeClr val="lt1"/>
          </a:fontRef>
        </p:style>
        <p:txBody>
          <a:bodyPr anchor="ctr"/>
          <a:lstStyle/>
          <a:p>
            <a:r>
              <a:rPr kumimoji="1" lang="zh-CN" altLang="en-US" sz="1600" b="1" dirty="0">
                <a:latin typeface="微软雅黑"/>
                <a:ea typeface="微软雅黑"/>
                <a:cs typeface="微软雅黑"/>
              </a:rPr>
              <a:t>耐药结核病化学治疗指南</a:t>
            </a:r>
            <a:r>
              <a:rPr kumimoji="1" lang="en-US" altLang="zh-CN" sz="1600" b="1" dirty="0">
                <a:latin typeface="微软雅黑"/>
                <a:ea typeface="微软雅黑"/>
                <a:cs typeface="微软雅黑"/>
              </a:rPr>
              <a:t>2019</a:t>
            </a:r>
            <a:r>
              <a:rPr kumimoji="1" lang="zh-CN" altLang="en-US" sz="1600" b="1" dirty="0">
                <a:latin typeface="微软雅黑"/>
                <a:ea typeface="微软雅黑"/>
                <a:cs typeface="微软雅黑"/>
              </a:rPr>
              <a:t>年</a:t>
            </a:r>
            <a:r>
              <a:rPr lang="en-US" altLang="zh-CN" sz="1600" b="1" baseline="30000" dirty="0">
                <a:latin typeface="微软雅黑" panose="020B0503020204020204" pitchFamily="34" charset="-122"/>
                <a:ea typeface="微软雅黑" panose="020B0503020204020204" pitchFamily="34" charset="-122"/>
              </a:rPr>
              <a:t>[1]</a:t>
            </a:r>
          </a:p>
        </p:txBody>
      </p:sp>
      <p:sp>
        <p:nvSpPr>
          <p:cNvPr id="21" name="圆角矩形 13">
            <a:extLst>
              <a:ext uri="{FF2B5EF4-FFF2-40B4-BE49-F238E27FC236}">
                <a16:creationId xmlns:a16="http://schemas.microsoft.com/office/drawing/2014/main" id="{EE77B1C0-5B62-0245-3C36-B866E27C43C0}"/>
              </a:ext>
            </a:extLst>
          </p:cNvPr>
          <p:cNvSpPr/>
          <p:nvPr/>
        </p:nvSpPr>
        <p:spPr>
          <a:xfrm>
            <a:off x="1279642" y="3944754"/>
            <a:ext cx="3324256" cy="444018"/>
          </a:xfrm>
          <a:prstGeom prst="roundRect">
            <a:avLst/>
          </a:prstGeom>
          <a:solidFill>
            <a:srgbClr val="2CACC5"/>
          </a:solidFill>
          <a:ln>
            <a:solidFill>
              <a:srgbClr val="1F96BD"/>
            </a:solidFill>
          </a:ln>
        </p:spPr>
        <p:style>
          <a:lnRef idx="1">
            <a:schemeClr val="accent1"/>
          </a:lnRef>
          <a:fillRef idx="3">
            <a:schemeClr val="accent1"/>
          </a:fillRef>
          <a:effectRef idx="2">
            <a:schemeClr val="accent1"/>
          </a:effectRef>
          <a:fontRef idx="minor">
            <a:schemeClr val="lt1"/>
          </a:fontRef>
        </p:style>
        <p:txBody>
          <a:bodyPr anchor="ctr"/>
          <a:lstStyle/>
          <a:p>
            <a:pPr>
              <a:lnSpc>
                <a:spcPct val="115000"/>
              </a:lnSpc>
            </a:pPr>
            <a:r>
              <a:rPr kumimoji="1" lang="zh-CN" altLang="en-US" sz="1600" b="1" dirty="0">
                <a:latin typeface="微软雅黑"/>
                <a:ea typeface="微软雅黑"/>
              </a:rPr>
              <a:t>耐多药肺结核临床路径</a:t>
            </a:r>
            <a:r>
              <a:rPr kumimoji="1" lang="en-US" altLang="zh-CN" sz="1600" b="1" dirty="0">
                <a:latin typeface="微软雅黑"/>
                <a:ea typeface="微软雅黑"/>
              </a:rPr>
              <a:t>2012</a:t>
            </a:r>
            <a:r>
              <a:rPr kumimoji="1" lang="zh-CN" altLang="en-US" sz="1600" b="1" dirty="0">
                <a:latin typeface="微软雅黑"/>
                <a:ea typeface="微软雅黑"/>
              </a:rPr>
              <a:t>年版</a:t>
            </a:r>
            <a:r>
              <a:rPr lang="en-US" altLang="zh-CN" sz="1600" b="1" baseline="30000" dirty="0">
                <a:latin typeface="微软雅黑" panose="020B0503020204020204" pitchFamily="34" charset="-122"/>
                <a:ea typeface="微软雅黑" panose="020B0503020204020204" pitchFamily="34" charset="-122"/>
              </a:rPr>
              <a:t>[2]</a:t>
            </a:r>
          </a:p>
        </p:txBody>
      </p:sp>
      <p:sp>
        <p:nvSpPr>
          <p:cNvPr id="22" name="文本框 21">
            <a:extLst>
              <a:ext uri="{FF2B5EF4-FFF2-40B4-BE49-F238E27FC236}">
                <a16:creationId xmlns:a16="http://schemas.microsoft.com/office/drawing/2014/main" id="{CCA4AF2D-26F3-41FA-60E3-1E83BFB7612D}"/>
              </a:ext>
            </a:extLst>
          </p:cNvPr>
          <p:cNvSpPr txBox="1"/>
          <p:nvPr/>
        </p:nvSpPr>
        <p:spPr>
          <a:xfrm>
            <a:off x="1279642" y="4600862"/>
            <a:ext cx="8710649" cy="327397"/>
          </a:xfrm>
          <a:prstGeom prst="rect">
            <a:avLst/>
          </a:prstGeom>
          <a:noFill/>
          <a:ln w="9525">
            <a:noFill/>
          </a:ln>
        </p:spPr>
        <p:txBody>
          <a:bodyPr wrap="square">
            <a:spAutoFit/>
          </a:bodyPr>
          <a:lstStyle/>
          <a:p>
            <a:pPr marL="285750" indent="-285750">
              <a:lnSpc>
                <a:spcPts val="2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临床路径</a:t>
            </a:r>
            <a:r>
              <a:rPr lang="zh-CN" altLang="en-US" sz="1400" b="1" dirty="0">
                <a:solidFill>
                  <a:srgbClr val="FF0000"/>
                </a:solidFill>
                <a:latin typeface="微软雅黑" panose="020B0503020204020204" pitchFamily="34" charset="-122"/>
                <a:ea typeface="微软雅黑" panose="020B0503020204020204" pitchFamily="34" charset="-122"/>
              </a:rPr>
              <a:t>只推荐一个</a:t>
            </a:r>
            <a:r>
              <a:rPr lang="zh-CN" altLang="en-US" sz="1400" dirty="0">
                <a:latin typeface="微软雅黑" panose="020B0503020204020204" pitchFamily="34" charset="-122"/>
                <a:ea typeface="微软雅黑" panose="020B0503020204020204" pitchFamily="34" charset="-122"/>
              </a:rPr>
              <a:t>耐多药治疗方案，</a:t>
            </a:r>
            <a:r>
              <a:rPr lang="zh-CN" altLang="en-US" sz="1400" b="1" dirty="0">
                <a:solidFill>
                  <a:srgbClr val="FF0000"/>
                </a:solidFill>
                <a:latin typeface="微软雅黑" panose="020B0503020204020204" pitchFamily="34" charset="-122"/>
                <a:ea typeface="微软雅黑" panose="020B0503020204020204" pitchFamily="34" charset="-122"/>
              </a:rPr>
              <a:t>对氨基水杨酸</a:t>
            </a:r>
            <a:r>
              <a:rPr lang="zh-CN" altLang="en-US" sz="1400" dirty="0">
                <a:latin typeface="微软雅黑" panose="020B0503020204020204" pitchFamily="34" charset="-122"/>
                <a:ea typeface="微软雅黑" panose="020B0503020204020204" pitchFamily="34" charset="-122"/>
              </a:rPr>
              <a:t>为全疗程</a:t>
            </a:r>
            <a:r>
              <a:rPr lang="zh-CN" altLang="en-US" sz="1400" b="1" dirty="0">
                <a:solidFill>
                  <a:srgbClr val="FF0000"/>
                </a:solidFill>
                <a:latin typeface="微软雅黑" panose="020B0503020204020204" pitchFamily="34" charset="-122"/>
                <a:ea typeface="微软雅黑" panose="020B0503020204020204" pitchFamily="34" charset="-122"/>
              </a:rPr>
              <a:t>推荐核心药物</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17FD1DA0-7E6C-4436-00C0-95B000B5DF7A}"/>
              </a:ext>
            </a:extLst>
          </p:cNvPr>
          <p:cNvSpPr txBox="1"/>
          <p:nvPr/>
        </p:nvSpPr>
        <p:spPr>
          <a:xfrm>
            <a:off x="1279642" y="2934700"/>
            <a:ext cx="8852416" cy="583878"/>
          </a:xfrm>
          <a:prstGeom prst="rect">
            <a:avLst/>
          </a:prstGeom>
          <a:noFill/>
          <a:ln w="9525">
            <a:noFill/>
          </a:ln>
        </p:spPr>
        <p:txBody>
          <a:bodyPr wrap="square">
            <a:spAutoFit/>
          </a:bodyPr>
          <a:lstStyle/>
          <a:p>
            <a:pPr marL="285750" indent="-285750">
              <a:lnSpc>
                <a:spcPts val="2000"/>
              </a:lnSpc>
              <a:buClr>
                <a:schemeClr val="tx2"/>
              </a:buClr>
              <a:buFont typeface="Wingdings" panose="05000000000000000000" pitchFamily="2" charset="2"/>
              <a:buChar char="Ø"/>
            </a:pPr>
            <a:r>
              <a:rPr lang="zh-CN" sz="1400" b="1" dirty="0">
                <a:solidFill>
                  <a:srgbClr val="FF0000"/>
                </a:solidFill>
                <a:latin typeface="微软雅黑" panose="020B0503020204020204" pitchFamily="34" charset="-122"/>
                <a:ea typeface="微软雅黑" panose="020B0503020204020204" pitchFamily="34" charset="-122"/>
                <a:cs typeface="黑体" panose="02010609060101010101" charset="-122"/>
              </a:rPr>
              <a:t>老年耐药结核</a:t>
            </a:r>
            <a:r>
              <a:rPr lang="en-US" sz="1400" b="0" dirty="0">
                <a:solidFill>
                  <a:srgbClr val="FF0000"/>
                </a:solidFill>
                <a:latin typeface="微软雅黑" panose="020B0503020204020204" pitchFamily="34" charset="-122"/>
                <a:ea typeface="微软雅黑" panose="020B0503020204020204" pitchFamily="34" charset="-122"/>
                <a:cs typeface="黑体" panose="02010609060101010101" charset="-122"/>
              </a:rPr>
              <a:t>  </a:t>
            </a:r>
            <a:r>
              <a:rPr lang="zh-CN" sz="1400" b="0" dirty="0">
                <a:latin typeface="微软雅黑" panose="020B0503020204020204" pitchFamily="34" charset="-122"/>
                <a:ea typeface="微软雅黑" panose="020B0503020204020204" pitchFamily="34" charset="-122"/>
                <a:cs typeface="黑体" panose="02010609060101010101" charset="-122"/>
              </a:rPr>
              <a:t>应遵循耐药结核病的治疗原则，注意不良反应。</a:t>
            </a:r>
            <a:r>
              <a:rPr lang="en-US" sz="1400" b="0" dirty="0">
                <a:latin typeface="微软雅黑" panose="020B0503020204020204" pitchFamily="34" charset="-122"/>
                <a:ea typeface="微软雅黑" panose="020B0503020204020204" pitchFamily="34" charset="-122"/>
                <a:cs typeface="黑体" panose="02010609060101010101" charset="-122"/>
              </a:rPr>
              <a:t>PAS</a:t>
            </a:r>
            <a:r>
              <a:rPr lang="zh-CN" sz="1400" b="0" dirty="0">
                <a:latin typeface="微软雅黑" panose="020B0503020204020204" pitchFamily="34" charset="-122"/>
                <a:ea typeface="微软雅黑" panose="020B0503020204020204" pitchFamily="34" charset="-122"/>
                <a:cs typeface="黑体" panose="02010609060101010101" charset="-122"/>
              </a:rPr>
              <a:t>主要不良反应是胃肠道反应，肝毒性低于吡嗪酰胺和丙硫异烟胺，</a:t>
            </a:r>
            <a:r>
              <a:rPr lang="zh-CN" sz="1400" b="1" dirty="0">
                <a:solidFill>
                  <a:srgbClr val="FF0000"/>
                </a:solidFill>
                <a:latin typeface="微软雅黑" panose="020B0503020204020204" pitchFamily="34" charset="-122"/>
                <a:ea typeface="微软雅黑" panose="020B0503020204020204" pitchFamily="34" charset="-122"/>
                <a:cs typeface="黑体" panose="02010609060101010101" charset="-122"/>
              </a:rPr>
              <a:t>可作为老年耐药结核方案用药</a:t>
            </a:r>
            <a:r>
              <a:rPr lang="zh-CN" sz="1400" b="0" dirty="0">
                <a:latin typeface="微软雅黑" panose="020B0503020204020204" pitchFamily="34" charset="-122"/>
                <a:ea typeface="微软雅黑" panose="020B0503020204020204" pitchFamily="34" charset="-122"/>
                <a:cs typeface="黑体" panose="02010609060101010101" charset="-122"/>
              </a:rPr>
              <a:t>。</a:t>
            </a:r>
          </a:p>
        </p:txBody>
      </p:sp>
      <p:sp>
        <p:nvSpPr>
          <p:cNvPr id="24" name="文本框 23">
            <a:extLst>
              <a:ext uri="{FF2B5EF4-FFF2-40B4-BE49-F238E27FC236}">
                <a16:creationId xmlns:a16="http://schemas.microsoft.com/office/drawing/2014/main" id="{9A0DFBA8-8F7F-6782-F6DA-CE19B3E73FDD}"/>
              </a:ext>
            </a:extLst>
          </p:cNvPr>
          <p:cNvSpPr txBox="1"/>
          <p:nvPr/>
        </p:nvSpPr>
        <p:spPr>
          <a:xfrm>
            <a:off x="1279642" y="5022553"/>
            <a:ext cx="8710649" cy="583878"/>
          </a:xfrm>
          <a:prstGeom prst="rect">
            <a:avLst/>
          </a:prstGeom>
          <a:noFill/>
          <a:ln w="9525">
            <a:noFill/>
          </a:ln>
        </p:spPr>
        <p:txBody>
          <a:bodyPr wrap="square">
            <a:spAutoFit/>
          </a:bodyPr>
          <a:lstStyle/>
          <a:p>
            <a:pPr marL="285750" indent="-285750">
              <a:lnSpc>
                <a:spcPts val="2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rPr>
              <a:t>特殊耐多药患者如</a:t>
            </a:r>
            <a:r>
              <a:rPr lang="zh-CN" altLang="en-US" sz="1400" b="1" dirty="0">
                <a:solidFill>
                  <a:srgbClr val="FF0000"/>
                </a:solidFill>
                <a:latin typeface="微软雅黑" panose="020B0503020204020204" pitchFamily="34" charset="-122"/>
                <a:ea typeface="微软雅黑" panose="020B0503020204020204" pitchFamily="34" charset="-122"/>
              </a:rPr>
              <a:t>儿童</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老年人</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孕妇</a:t>
            </a:r>
            <a:r>
              <a:rPr lang="zh-CN" altLang="en-US" sz="1400" dirty="0">
                <a:latin typeface="微软雅黑" panose="020B0503020204020204" pitchFamily="34" charset="-122"/>
                <a:ea typeface="微软雅黑" panose="020B0503020204020204" pitchFamily="34" charset="-122"/>
              </a:rPr>
              <a:t>、使用免疫抑制以及发生药物不良反应均在推荐方案基础上调整药物剂量或药物。</a:t>
            </a:r>
          </a:p>
        </p:txBody>
      </p:sp>
      <p:sp>
        <p:nvSpPr>
          <p:cNvPr id="18" name="文本框 17">
            <a:extLst>
              <a:ext uri="{FF2B5EF4-FFF2-40B4-BE49-F238E27FC236}">
                <a16:creationId xmlns:a16="http://schemas.microsoft.com/office/drawing/2014/main" id="{04D1308D-DB91-3D5F-D4DE-F49091FF1058}"/>
              </a:ext>
            </a:extLst>
          </p:cNvPr>
          <p:cNvSpPr txBox="1"/>
          <p:nvPr/>
        </p:nvSpPr>
        <p:spPr>
          <a:xfrm>
            <a:off x="1118064" y="6188970"/>
            <a:ext cx="6273928" cy="400110"/>
          </a:xfrm>
          <a:prstGeom prst="rect">
            <a:avLst/>
          </a:prstGeom>
          <a:noFill/>
        </p:spPr>
        <p:txBody>
          <a:bodyPr wrap="square" rtlCol="0">
            <a:spAutoFit/>
          </a:bodyPr>
          <a:lstStyle/>
          <a:p>
            <a:r>
              <a:rPr lang="en-US" altLang="zh-CN" sz="1000" b="0" i="0" dirty="0">
                <a:solidFill>
                  <a:srgbClr val="222222"/>
                </a:solidFill>
                <a:effectLst/>
                <a:latin typeface="PingFangSC-Regular"/>
              </a:rPr>
              <a:t>1.</a:t>
            </a:r>
            <a:r>
              <a:rPr lang="zh-CN" altLang="en-US" sz="1000" b="0" i="0" dirty="0">
                <a:solidFill>
                  <a:srgbClr val="222222"/>
                </a:solidFill>
                <a:effectLst/>
                <a:latin typeface="PingFangSC-Regular"/>
              </a:rPr>
              <a:t>肖和平</a:t>
            </a:r>
            <a:r>
              <a:rPr lang="en-US" altLang="zh-CN" sz="1000" b="0" i="0" dirty="0">
                <a:solidFill>
                  <a:srgbClr val="222222"/>
                </a:solidFill>
                <a:effectLst/>
                <a:latin typeface="PingFangSC-Regular"/>
              </a:rPr>
              <a:t>. </a:t>
            </a:r>
            <a:r>
              <a:rPr lang="zh-CN" altLang="en-US" sz="1000" b="0" i="0" dirty="0">
                <a:solidFill>
                  <a:srgbClr val="222222"/>
                </a:solidFill>
                <a:effectLst/>
                <a:latin typeface="PingFangSC-Regular"/>
              </a:rPr>
              <a:t>耐药结核病化学治疗指南</a:t>
            </a:r>
            <a:r>
              <a:rPr lang="en-US" altLang="zh-CN" sz="1000" b="0" i="0" dirty="0">
                <a:solidFill>
                  <a:srgbClr val="222222"/>
                </a:solidFill>
                <a:effectLst/>
                <a:latin typeface="PingFangSC-Regular"/>
              </a:rPr>
              <a:t>(2019</a:t>
            </a:r>
            <a:r>
              <a:rPr lang="zh-CN" altLang="en-US" sz="1000" b="0" i="0" dirty="0">
                <a:solidFill>
                  <a:srgbClr val="222222"/>
                </a:solidFill>
                <a:effectLst/>
                <a:latin typeface="PingFangSC-Regular"/>
              </a:rPr>
              <a:t>年简版</a:t>
            </a:r>
            <a:r>
              <a:rPr lang="en-US" altLang="zh-CN" sz="1000" b="0" i="0" dirty="0">
                <a:solidFill>
                  <a:srgbClr val="222222"/>
                </a:solidFill>
                <a:effectLst/>
                <a:latin typeface="PingFangSC-Regular"/>
              </a:rPr>
              <a:t>)[J]. </a:t>
            </a:r>
            <a:r>
              <a:rPr lang="zh-CN" altLang="en-US" sz="1000" b="0" i="0" dirty="0">
                <a:solidFill>
                  <a:srgbClr val="222222"/>
                </a:solidFill>
                <a:effectLst/>
                <a:latin typeface="PingFangSC-Regular"/>
              </a:rPr>
              <a:t>中国防痨杂志</a:t>
            </a:r>
            <a:r>
              <a:rPr lang="en-US" altLang="zh-CN" sz="1000" b="0" i="0" dirty="0">
                <a:solidFill>
                  <a:srgbClr val="222222"/>
                </a:solidFill>
                <a:effectLst/>
                <a:latin typeface="PingFangSC-Regular"/>
              </a:rPr>
              <a:t>, 2019, 41(10):49.</a:t>
            </a:r>
          </a:p>
          <a:p>
            <a:r>
              <a:rPr lang="en-US" altLang="zh-CN" sz="1000" dirty="0">
                <a:solidFill>
                  <a:srgbClr val="222222"/>
                </a:solidFill>
                <a:latin typeface="PingFangSC-Regular"/>
              </a:rPr>
              <a:t>2.</a:t>
            </a:r>
            <a:r>
              <a:rPr lang="zh-CN" altLang="en-US" sz="1000" b="0" i="0" dirty="0">
                <a:solidFill>
                  <a:srgbClr val="222222"/>
                </a:solidFill>
                <a:effectLst/>
                <a:latin typeface="PingFangSC-Regular"/>
              </a:rPr>
              <a:t>中华人民共和国卫生部</a:t>
            </a:r>
            <a:r>
              <a:rPr lang="en-US" altLang="zh-CN" sz="1000" b="0" i="0" dirty="0">
                <a:solidFill>
                  <a:srgbClr val="222222"/>
                </a:solidFill>
                <a:effectLst/>
                <a:latin typeface="PingFangSC-Regular"/>
              </a:rPr>
              <a:t>. </a:t>
            </a:r>
            <a:r>
              <a:rPr lang="zh-CN" altLang="en-US" sz="1000" b="0" i="0" dirty="0">
                <a:solidFill>
                  <a:srgbClr val="222222"/>
                </a:solidFill>
                <a:effectLst/>
                <a:latin typeface="PingFangSC-Regular"/>
              </a:rPr>
              <a:t>肺结核门诊诊疗规范</a:t>
            </a:r>
            <a:r>
              <a:rPr lang="en-US" altLang="zh-CN" sz="1000" b="0" i="0" dirty="0">
                <a:solidFill>
                  <a:srgbClr val="222222"/>
                </a:solidFill>
                <a:effectLst/>
                <a:latin typeface="PingFangSC-Regular"/>
              </a:rPr>
              <a:t>(2012</a:t>
            </a:r>
            <a:r>
              <a:rPr lang="zh-CN" altLang="en-US" sz="1000" b="0" i="0" dirty="0">
                <a:solidFill>
                  <a:srgbClr val="222222"/>
                </a:solidFill>
                <a:effectLst/>
                <a:latin typeface="PingFangSC-Regular"/>
              </a:rPr>
              <a:t>年版</a:t>
            </a:r>
            <a:r>
              <a:rPr lang="en-US" altLang="zh-CN" sz="1000" b="0" i="0" dirty="0">
                <a:solidFill>
                  <a:srgbClr val="222222"/>
                </a:solidFill>
                <a:effectLst/>
                <a:latin typeface="PingFangSC-Regular"/>
              </a:rPr>
              <a:t>)[J]. </a:t>
            </a:r>
            <a:r>
              <a:rPr lang="zh-CN" altLang="en-US" sz="1000" b="0" i="0" dirty="0">
                <a:solidFill>
                  <a:srgbClr val="222222"/>
                </a:solidFill>
                <a:effectLst/>
                <a:latin typeface="PingFangSC-Regular"/>
              </a:rPr>
              <a:t>中国医学前沿杂志：电子版</a:t>
            </a:r>
            <a:r>
              <a:rPr lang="en-US" altLang="zh-CN" sz="1000" b="0" i="0" dirty="0">
                <a:solidFill>
                  <a:srgbClr val="222222"/>
                </a:solidFill>
                <a:effectLst/>
                <a:latin typeface="PingFangSC-Regular"/>
              </a:rPr>
              <a:t>, 2013(3):3.</a:t>
            </a:r>
            <a:endParaRPr lang="en-US" altLang="zh-CN" sz="1000" i="1" dirty="0"/>
          </a:p>
        </p:txBody>
      </p:sp>
    </p:spTree>
    <p:extLst>
      <p:ext uri="{BB962C8B-B14F-4D97-AF65-F5344CB8AC3E}">
        <p14:creationId xmlns:p14="http://schemas.microsoft.com/office/powerpoint/2010/main" val="54515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7620" y="5517543"/>
            <a:ext cx="1036396" cy="1109346"/>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496" y="224266"/>
            <a:ext cx="3109229" cy="493819"/>
          </a:xfrm>
          <a:prstGeom prst="rect">
            <a:avLst/>
          </a:prstGeom>
        </p:spPr>
      </p:pic>
      <p:pic>
        <p:nvPicPr>
          <p:cNvPr id="56" name="图片 55"/>
          <p:cNvPicPr>
            <a:picLocks noChangeAspect="1"/>
          </p:cNvPicPr>
          <p:nvPr/>
        </p:nvPicPr>
        <p:blipFill rotWithShape="1">
          <a:blip r:embed="rId6" cstate="print">
            <a:extLst>
              <a:ext uri="{28A0092B-C50C-407E-A947-70E740481C1C}">
                <a14:useLocalDpi xmlns:a14="http://schemas.microsoft.com/office/drawing/2010/main" val="0"/>
              </a:ext>
            </a:extLst>
          </a:blip>
          <a:srcRect r="9296"/>
          <a:stretch/>
        </p:blipFill>
        <p:spPr>
          <a:xfrm>
            <a:off x="0" y="6628768"/>
            <a:ext cx="12192000" cy="229232"/>
          </a:xfrm>
          <a:prstGeom prst="rect">
            <a:avLst/>
          </a:prstGeom>
        </p:spPr>
      </p:pic>
      <p:grpSp>
        <p:nvGrpSpPr>
          <p:cNvPr id="12" name="组合 11"/>
          <p:cNvGrpSpPr/>
          <p:nvPr/>
        </p:nvGrpSpPr>
        <p:grpSpPr>
          <a:xfrm>
            <a:off x="0" y="257175"/>
            <a:ext cx="3781425" cy="460910"/>
            <a:chOff x="0" y="257175"/>
            <a:chExt cx="3818343" cy="460910"/>
          </a:xfrm>
        </p:grpSpPr>
        <p:pic>
          <p:nvPicPr>
            <p:cNvPr id="10" name="图片 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257175"/>
              <a:ext cx="3818343" cy="444017"/>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795" y="257175"/>
              <a:ext cx="433883" cy="460910"/>
            </a:xfrm>
            <a:prstGeom prst="rect">
              <a:avLst/>
            </a:prstGeom>
          </p:spPr>
        </p:pic>
      </p:grpSp>
      <p:sp>
        <p:nvSpPr>
          <p:cNvPr id="15" name="矩形 14">
            <a:extLst>
              <a:ext uri="{FF2B5EF4-FFF2-40B4-BE49-F238E27FC236}">
                <a16:creationId xmlns:a16="http://schemas.microsoft.com/office/drawing/2014/main" id="{ECDEC622-616A-49A8-A6FA-E9C50940A1CE}"/>
              </a:ext>
            </a:extLst>
          </p:cNvPr>
          <p:cNvSpPr/>
          <p:nvPr/>
        </p:nvSpPr>
        <p:spPr>
          <a:xfrm>
            <a:off x="12826" y="201568"/>
            <a:ext cx="4204463" cy="499624"/>
          </a:xfrm>
          <a:prstGeom prst="rect">
            <a:avLst/>
          </a:prstGeom>
        </p:spPr>
        <p:txBody>
          <a:bodyPr wrap="square">
            <a:spAutoFit/>
          </a:bodyPr>
          <a:lstStyle/>
          <a:p>
            <a:pPr>
              <a:lnSpc>
                <a:spcPct val="150000"/>
              </a:lnSpc>
              <a:buClr>
                <a:srgbClr val="4FADB9"/>
              </a:buClr>
            </a:pP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04 </a:t>
            </a:r>
            <a:r>
              <a:rPr lang="zh-CN" altLang="en-US" sz="2000" b="1" dirty="0">
                <a:latin typeface="微软雅黑" panose="020B0503020204020204" pitchFamily="34" charset="-122"/>
                <a:ea typeface="微软雅黑" panose="020B0503020204020204" pitchFamily="34" charset="-122"/>
                <a:cs typeface="Times New Roman" panose="02020603050405020304" pitchFamily="18" charset="0"/>
              </a:rPr>
              <a:t>创新性</a:t>
            </a:r>
            <a:endParaRPr lang="en-US" altLang="zh-CN"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a:extLst>
              <a:ext uri="{FF2B5EF4-FFF2-40B4-BE49-F238E27FC236}">
                <a16:creationId xmlns:a16="http://schemas.microsoft.com/office/drawing/2014/main" id="{798295D8-3C56-03FF-0EE5-8C9D1071D20B}"/>
              </a:ext>
            </a:extLst>
          </p:cNvPr>
          <p:cNvGrpSpPr/>
          <p:nvPr/>
        </p:nvGrpSpPr>
        <p:grpSpPr>
          <a:xfrm>
            <a:off x="3240045" y="3244043"/>
            <a:ext cx="1954488" cy="2956915"/>
            <a:chOff x="3240045" y="3244043"/>
            <a:chExt cx="1954488" cy="2956915"/>
          </a:xfrm>
        </p:grpSpPr>
        <p:pic>
          <p:nvPicPr>
            <p:cNvPr id="18" name="图片 17" descr="在沙滩上&#10;&#10;中度可信度描述已自动生成">
              <a:extLst>
                <a:ext uri="{FF2B5EF4-FFF2-40B4-BE49-F238E27FC236}">
                  <a16:creationId xmlns:a16="http://schemas.microsoft.com/office/drawing/2014/main" id="{1EFE8DCC-BF56-9243-7B4B-A632D806B8D6}"/>
                </a:ext>
              </a:extLst>
            </p:cNvPr>
            <p:cNvPicPr>
              <a:picLocks noChangeAspect="1"/>
            </p:cNvPicPr>
            <p:nvPr>
              <p:custDataLst>
                <p:tags r:id="rId1"/>
              </p:custDataLst>
            </p:nvPr>
          </p:nvPicPr>
          <p:blipFill rotWithShape="1">
            <a:blip r:embed="rId10" cstate="print">
              <a:extLst>
                <a:ext uri="{28A0092B-C50C-407E-A947-70E740481C1C}">
                  <a14:useLocalDpi xmlns:a14="http://schemas.microsoft.com/office/drawing/2010/main" val="0"/>
                </a:ext>
              </a:extLst>
            </a:blip>
            <a:srcRect l="2971" r="32" b="4"/>
            <a:stretch>
              <a:fillRect/>
            </a:stretch>
          </p:blipFill>
          <p:spPr>
            <a:xfrm>
              <a:off x="3312456" y="3244043"/>
              <a:ext cx="1726240" cy="1726240"/>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20" name="文本框 19">
              <a:extLst>
                <a:ext uri="{FF2B5EF4-FFF2-40B4-BE49-F238E27FC236}">
                  <a16:creationId xmlns:a16="http://schemas.microsoft.com/office/drawing/2014/main" id="{F1BA7E4F-567E-4B68-58F9-B3D388A26B1C}"/>
                </a:ext>
              </a:extLst>
            </p:cNvPr>
            <p:cNvSpPr txBox="1"/>
            <p:nvPr/>
          </p:nvSpPr>
          <p:spPr>
            <a:xfrm>
              <a:off x="3240045" y="5152209"/>
              <a:ext cx="1954488" cy="1048749"/>
            </a:xfrm>
            <a:prstGeom prst="rect">
              <a:avLst/>
            </a:prstGeom>
            <a:noFill/>
          </p:spPr>
          <p:txBody>
            <a:bodyPr wrap="square" rtlCol="0" anchor="t">
              <a:spAutoFit/>
            </a:bodyPr>
            <a:lstStyle/>
            <a:p>
              <a:pPr algn="ctr">
                <a:lnSpc>
                  <a:spcPts val="1900"/>
                </a:lnSpc>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PAS</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肠溶颗粒</a:t>
              </a: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ts val="1900"/>
                </a:lnSpc>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粒</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0.6~1.25mm</a:t>
              </a:r>
            </a:p>
            <a:p>
              <a:pPr algn="ctr">
                <a:lnSpc>
                  <a:spcPts val="1900"/>
                </a:lnSpc>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多单元型给药系统</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ts val="19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易吞咽</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4" name="文本框 13">
            <a:extLst>
              <a:ext uri="{FF2B5EF4-FFF2-40B4-BE49-F238E27FC236}">
                <a16:creationId xmlns:a16="http://schemas.microsoft.com/office/drawing/2014/main" id="{66D105E8-16D0-6630-9790-81480B496DD6}"/>
              </a:ext>
            </a:extLst>
          </p:cNvPr>
          <p:cNvSpPr txBox="1"/>
          <p:nvPr/>
        </p:nvSpPr>
        <p:spPr>
          <a:xfrm>
            <a:off x="1597670" y="2597897"/>
            <a:ext cx="9774064" cy="338554"/>
          </a:xfrm>
          <a:prstGeom prst="rect">
            <a:avLst/>
          </a:prstGeom>
          <a:noFill/>
        </p:spPr>
        <p:txBody>
          <a:bodyPr wrap="square">
            <a:spAutoFit/>
          </a:bodyPr>
          <a:lstStyle/>
          <a:p>
            <a:pPr indent="0" algn="l">
              <a:buNone/>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优势</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肠溶颗粒</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包衣可防止</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PAS</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在胃中降解产生肝毒性物质，减少胃肠道刺激和肝功能损害</a:t>
            </a:r>
            <a:r>
              <a:rPr lang="en-US" altLang="zh-CN" sz="1600" b="1" baseline="30000" dirty="0">
                <a:latin typeface="微软雅黑" panose="020B0503020204020204" pitchFamily="34" charset="-122"/>
                <a:ea typeface="微软雅黑" panose="020B0503020204020204" pitchFamily="34" charset="-122"/>
              </a:rPr>
              <a:t>[1] </a:t>
            </a:r>
            <a:r>
              <a:rPr lang="zh-CN"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a:extLst>
              <a:ext uri="{FF2B5EF4-FFF2-40B4-BE49-F238E27FC236}">
                <a16:creationId xmlns:a16="http://schemas.microsoft.com/office/drawing/2014/main" id="{B2FFBFB6-A9EC-A2E3-E872-4429F0999C9E}"/>
              </a:ext>
            </a:extLst>
          </p:cNvPr>
          <p:cNvSpPr txBox="1"/>
          <p:nvPr/>
        </p:nvSpPr>
        <p:spPr>
          <a:xfrm>
            <a:off x="385991" y="6380668"/>
            <a:ext cx="2187087" cy="246221"/>
          </a:xfrm>
          <a:prstGeom prst="rect">
            <a:avLst/>
          </a:prstGeom>
          <a:noFill/>
        </p:spPr>
        <p:txBody>
          <a:bodyPr wrap="square" rtlCol="0">
            <a:spAutoFit/>
          </a:bodyPr>
          <a:lstStyle/>
          <a:p>
            <a:r>
              <a:rPr lang="en-US" altLang="zh-CN" sz="1000" dirty="0">
                <a:solidFill>
                  <a:srgbClr val="222222"/>
                </a:solidFill>
                <a:latin typeface="PingFangSC-Regular"/>
              </a:rPr>
              <a:t>1.</a:t>
            </a:r>
            <a:r>
              <a:rPr lang="zh-CN" altLang="en-US" sz="1000" dirty="0">
                <a:solidFill>
                  <a:srgbClr val="222222"/>
                </a:solidFill>
                <a:latin typeface="PingFangSC-Regular"/>
              </a:rPr>
              <a:t>对氨基水杨酸肠溶颗粒说明书</a:t>
            </a:r>
          </a:p>
        </p:txBody>
      </p:sp>
      <p:sp>
        <p:nvSpPr>
          <p:cNvPr id="21" name="文本框 20">
            <a:extLst>
              <a:ext uri="{FF2B5EF4-FFF2-40B4-BE49-F238E27FC236}">
                <a16:creationId xmlns:a16="http://schemas.microsoft.com/office/drawing/2014/main" id="{708A377A-EA84-7A2F-96E7-ED50FA4FB52C}"/>
              </a:ext>
            </a:extLst>
          </p:cNvPr>
          <p:cNvSpPr txBox="1"/>
          <p:nvPr/>
        </p:nvSpPr>
        <p:spPr>
          <a:xfrm>
            <a:off x="1597670" y="1705254"/>
            <a:ext cx="9469950" cy="679738"/>
          </a:xfrm>
          <a:prstGeom prst="rect">
            <a:avLst/>
          </a:prstGeom>
          <a:noFill/>
        </p:spPr>
        <p:txBody>
          <a:bodyPr wrap="square">
            <a:spAutoFit/>
          </a:bodyPr>
          <a:lstStyle/>
          <a:p>
            <a:pPr>
              <a:lnSpc>
                <a:spcPts val="2400"/>
              </a:lnSpc>
            </a:pPr>
            <a:r>
              <a:rPr lang="zh-CN" altLang="en-US" sz="1600" b="1" kern="100" dirty="0">
                <a:latin typeface="微软雅黑" panose="020B0503020204020204" pitchFamily="34" charset="-122"/>
                <a:ea typeface="微软雅黑" panose="020B0503020204020204" pitchFamily="34" charset="-122"/>
              </a:rPr>
              <a:t>优势</a:t>
            </a:r>
            <a:r>
              <a:rPr lang="en-US" altLang="zh-CN" sz="1600" b="1" kern="100" dirty="0">
                <a:latin typeface="微软雅黑" panose="020B0503020204020204" pitchFamily="34" charset="-122"/>
                <a:ea typeface="微软雅黑" panose="020B0503020204020204" pitchFamily="34" charset="-122"/>
              </a:rPr>
              <a:t>1</a:t>
            </a:r>
            <a:r>
              <a:rPr lang="zh-CN" altLang="en-US" sz="1600" b="1" kern="100" dirty="0">
                <a:latin typeface="微软雅黑" panose="020B0503020204020204" pitchFamily="34" charset="-122"/>
                <a:ea typeface="微软雅黑" panose="020B0503020204020204" pitchFamily="34" charset="-122"/>
              </a:rPr>
              <a:t>：</a:t>
            </a:r>
            <a:r>
              <a:rPr kumimoji="1" lang="zh-CN" altLang="en-US" sz="1600" b="1" dirty="0">
                <a:solidFill>
                  <a:schemeClr val="tx1"/>
                </a:solidFill>
                <a:latin typeface="微软雅黑" panose="020B0503020204020204" pitchFamily="34" charset="-122"/>
                <a:ea typeface="微软雅黑" panose="020B0503020204020204" pitchFamily="34" charset="-122"/>
                <a:cs typeface="微软雅黑"/>
              </a:rPr>
              <a:t>更适合</a:t>
            </a:r>
            <a:r>
              <a:rPr kumimoji="1" lang="zh-CN" altLang="en-US" sz="1600" b="1" dirty="0">
                <a:solidFill>
                  <a:srgbClr val="FF0000"/>
                </a:solidFill>
                <a:latin typeface="微软雅黑" panose="020B0503020204020204" pitchFamily="34" charset="-122"/>
                <a:ea typeface="微软雅黑" panose="020B0503020204020204" pitchFamily="34" charset="-122"/>
                <a:cs typeface="微软雅黑"/>
              </a:rPr>
              <a:t>特殊人群</a:t>
            </a:r>
            <a:r>
              <a:rPr kumimoji="1" lang="zh-CN" altLang="en-US" sz="1600" b="1" dirty="0">
                <a:solidFill>
                  <a:schemeClr val="tx1"/>
                </a:solidFill>
                <a:latin typeface="微软雅黑" panose="020B0503020204020204" pitchFamily="34" charset="-122"/>
                <a:ea typeface="微软雅黑" panose="020B0503020204020204" pitchFamily="34" charset="-122"/>
                <a:cs typeface="微软雅黑"/>
              </a:rPr>
              <a:t>患者的使用：现有</a:t>
            </a:r>
            <a:r>
              <a:rPr lang="zh-CN" altLang="en-US" sz="1600" b="1" kern="100" dirty="0">
                <a:latin typeface="微软雅黑" panose="020B0503020204020204" pitchFamily="34" charset="-122"/>
                <a:ea typeface="微软雅黑" panose="020B0503020204020204" pitchFamily="34" charset="-122"/>
              </a:rPr>
              <a:t>肠溶片直径</a:t>
            </a:r>
            <a:r>
              <a:rPr lang="en-US" altLang="zh-CN" sz="1600" b="1" kern="100" dirty="0">
                <a:latin typeface="微软雅黑" panose="020B0503020204020204" pitchFamily="34" charset="-122"/>
                <a:ea typeface="微软雅黑" panose="020B0503020204020204" pitchFamily="34" charset="-122"/>
              </a:rPr>
              <a:t>11.5</a:t>
            </a:r>
            <a:r>
              <a:rPr lang="zh-CN" altLang="en-US" sz="1600" b="1" kern="100" dirty="0">
                <a:latin typeface="微软雅黑" panose="020B0503020204020204" pitchFamily="34" charset="-122"/>
                <a:ea typeface="微软雅黑" panose="020B0503020204020204" pitchFamily="34" charset="-122"/>
              </a:rPr>
              <a:t>毫米（肠溶包衣不能破坏剂型），造成</a:t>
            </a:r>
            <a:r>
              <a:rPr lang="zh-CN" altLang="en-US" sz="1600" b="1" kern="100" dirty="0">
                <a:solidFill>
                  <a:srgbClr val="FF0000"/>
                </a:solidFill>
                <a:latin typeface="微软雅黑" panose="020B0503020204020204" pitchFamily="34" charset="-122"/>
                <a:ea typeface="微软雅黑" panose="020B0503020204020204" pitchFamily="34" charset="-122"/>
              </a:rPr>
              <a:t>婴幼儿患者无法使用</a:t>
            </a:r>
            <a:r>
              <a:rPr lang="zh-CN" altLang="en-US" sz="1600" b="1" kern="100" dirty="0">
                <a:latin typeface="微软雅黑" panose="020B0503020204020204" pitchFamily="34" charset="-122"/>
                <a:ea typeface="微软雅黑" panose="020B0503020204020204" pitchFamily="34" charset="-122"/>
              </a:rPr>
              <a:t>，儿童及老年患者吞咽困难，肠溶颗粒剂型有效的填补了该类人群的</a:t>
            </a:r>
            <a:r>
              <a:rPr lang="zh-CN" altLang="en-US" sz="1600" b="1" kern="100" dirty="0">
                <a:solidFill>
                  <a:srgbClr val="FF0000"/>
                </a:solidFill>
                <a:latin typeface="微软雅黑" panose="020B0503020204020204" pitchFamily="34" charset="-122"/>
                <a:ea typeface="微软雅黑" panose="020B0503020204020204" pitchFamily="34" charset="-122"/>
              </a:rPr>
              <a:t>用药空白</a:t>
            </a:r>
            <a:r>
              <a:rPr lang="zh-CN" altLang="en-US" sz="1600" b="1" kern="100"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22" name="圆角矩形 13">
            <a:extLst>
              <a:ext uri="{FF2B5EF4-FFF2-40B4-BE49-F238E27FC236}">
                <a16:creationId xmlns:a16="http://schemas.microsoft.com/office/drawing/2014/main" id="{67948954-132A-D29A-09CA-87FD25247496}"/>
              </a:ext>
            </a:extLst>
          </p:cNvPr>
          <p:cNvSpPr/>
          <p:nvPr/>
        </p:nvSpPr>
        <p:spPr>
          <a:xfrm>
            <a:off x="1648332" y="1073607"/>
            <a:ext cx="5574589" cy="402106"/>
          </a:xfrm>
          <a:prstGeom prst="roundRect">
            <a:avLst/>
          </a:prstGeom>
          <a:gradFill>
            <a:gsLst>
              <a:gs pos="1000">
                <a:srgbClr val="66B5C4"/>
              </a:gs>
              <a:gs pos="99000">
                <a:schemeClr val="accent1">
                  <a:lumMod val="45000"/>
                  <a:lumOff val="55000"/>
                </a:schemeClr>
              </a:gs>
              <a:gs pos="100000">
                <a:schemeClr val="accent1">
                  <a:lumMod val="45000"/>
                  <a:lumOff val="55000"/>
                </a:schemeClr>
              </a:gs>
              <a:gs pos="79000">
                <a:srgbClr val="8CC5D5"/>
              </a:gs>
              <a:gs pos="93000">
                <a:schemeClr val="accent1">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nSpc>
                <a:spcPts val="2400"/>
              </a:lnSpc>
            </a:pPr>
            <a:r>
              <a:rPr lang="zh-CN" altLang="en-US" b="1" kern="100" dirty="0">
                <a:solidFill>
                  <a:schemeClr val="bg1"/>
                </a:solidFill>
                <a:latin typeface="微软雅黑" panose="020B0503020204020204" pitchFamily="34" charset="-122"/>
                <a:ea typeface="微软雅黑" panose="020B0503020204020204" pitchFamily="34" charset="-122"/>
              </a:rPr>
              <a:t> 创新点</a:t>
            </a:r>
            <a:r>
              <a:rPr lang="en-US" altLang="zh-CN" b="1" kern="100" dirty="0">
                <a:solidFill>
                  <a:schemeClr val="bg1"/>
                </a:solidFill>
                <a:latin typeface="微软雅黑" panose="020B0503020204020204" pitchFamily="34" charset="-122"/>
                <a:ea typeface="微软雅黑" panose="020B0503020204020204" pitchFamily="34" charset="-122"/>
              </a:rPr>
              <a:t>1</a:t>
            </a:r>
            <a:r>
              <a:rPr lang="zh-CN" altLang="en-US" b="1" kern="100" dirty="0">
                <a:solidFill>
                  <a:schemeClr val="bg1"/>
                </a:solidFill>
                <a:latin typeface="微软雅黑" panose="020B0503020204020204" pitchFamily="34" charset="-122"/>
                <a:ea typeface="微软雅黑" panose="020B0503020204020204" pitchFamily="34" charset="-122"/>
              </a:rPr>
              <a:t>：</a:t>
            </a:r>
            <a:r>
              <a:rPr kumimoji="1" lang="zh-CN" altLang="en-US" sz="1800" b="1" dirty="0">
                <a:solidFill>
                  <a:schemeClr val="bg1"/>
                </a:solidFill>
                <a:latin typeface="微软雅黑" panose="020B0503020204020204" pitchFamily="34" charset="-122"/>
                <a:ea typeface="微软雅黑" panose="020B0503020204020204" pitchFamily="34" charset="-122"/>
                <a:cs typeface="微软雅黑"/>
              </a:rPr>
              <a:t>国内结核用药</a:t>
            </a:r>
            <a:r>
              <a:rPr kumimoji="1" lang="zh-CN" altLang="en-US" sz="1800" b="1" dirty="0">
                <a:solidFill>
                  <a:srgbClr val="FF0000"/>
                </a:solidFill>
                <a:latin typeface="微软雅黑" panose="020B0503020204020204" pitchFamily="34" charset="-122"/>
                <a:ea typeface="微软雅黑" panose="020B0503020204020204" pitchFamily="34" charset="-122"/>
                <a:cs typeface="微软雅黑"/>
              </a:rPr>
              <a:t>首个</a:t>
            </a:r>
            <a:r>
              <a:rPr kumimoji="1" lang="zh-CN" altLang="en-US" sz="1800" b="1" dirty="0">
                <a:solidFill>
                  <a:schemeClr val="bg1"/>
                </a:solidFill>
                <a:latin typeface="微软雅黑" panose="020B0503020204020204" pitchFamily="34" charset="-122"/>
                <a:ea typeface="微软雅黑" panose="020B0503020204020204" pitchFamily="34" charset="-122"/>
                <a:cs typeface="微软雅黑"/>
              </a:rPr>
              <a:t>且</a:t>
            </a:r>
            <a:r>
              <a:rPr kumimoji="1" lang="zh-CN" altLang="en-US" sz="1800" b="1" dirty="0">
                <a:solidFill>
                  <a:srgbClr val="FF0000"/>
                </a:solidFill>
                <a:latin typeface="微软雅黑" panose="020B0503020204020204" pitchFamily="34" charset="-122"/>
                <a:ea typeface="微软雅黑" panose="020B0503020204020204" pitchFamily="34" charset="-122"/>
                <a:cs typeface="微软雅黑"/>
              </a:rPr>
              <a:t>唯一</a:t>
            </a:r>
            <a:r>
              <a:rPr kumimoji="1" lang="zh-CN" altLang="en-US" sz="1800" b="1" dirty="0">
                <a:solidFill>
                  <a:schemeClr val="bg1"/>
                </a:solidFill>
                <a:latin typeface="微软雅黑" panose="020B0503020204020204" pitchFamily="34" charset="-122"/>
                <a:ea typeface="微软雅黑" panose="020B0503020204020204" pitchFamily="34" charset="-122"/>
                <a:cs typeface="微软雅黑"/>
              </a:rPr>
              <a:t>上市的颗粒剂型</a:t>
            </a:r>
            <a:endParaRPr kumimoji="1" lang="en-US" altLang="zh-CN" sz="1800" b="1" dirty="0">
              <a:solidFill>
                <a:schemeClr val="bg1"/>
              </a:solidFill>
              <a:latin typeface="微软雅黑" panose="020B0503020204020204" pitchFamily="34" charset="-122"/>
              <a:ea typeface="微软雅黑" panose="020B0503020204020204" pitchFamily="34" charset="-122"/>
              <a:cs typeface="微软雅黑"/>
            </a:endParaRPr>
          </a:p>
        </p:txBody>
      </p:sp>
      <p:grpSp>
        <p:nvGrpSpPr>
          <p:cNvPr id="3" name="组合 2">
            <a:extLst>
              <a:ext uri="{FF2B5EF4-FFF2-40B4-BE49-F238E27FC236}">
                <a16:creationId xmlns:a16="http://schemas.microsoft.com/office/drawing/2014/main" id="{CC6BEB86-3C39-DAE8-D450-6867AE25613E}"/>
              </a:ext>
            </a:extLst>
          </p:cNvPr>
          <p:cNvGrpSpPr/>
          <p:nvPr/>
        </p:nvGrpSpPr>
        <p:grpSpPr>
          <a:xfrm>
            <a:off x="6885853" y="3206499"/>
            <a:ext cx="1726240" cy="2997504"/>
            <a:chOff x="6885853" y="3206499"/>
            <a:chExt cx="1726240" cy="2997504"/>
          </a:xfrm>
        </p:grpSpPr>
        <p:pic>
          <p:nvPicPr>
            <p:cNvPr id="19" name="图片 18" descr="52d5f10b2666460cb7c543e247fa4acf">
              <a:extLst>
                <a:ext uri="{FF2B5EF4-FFF2-40B4-BE49-F238E27FC236}">
                  <a16:creationId xmlns:a16="http://schemas.microsoft.com/office/drawing/2014/main" id="{8C782ABE-A3BA-A3E9-244D-FD36CC674DF3}"/>
                </a:ext>
              </a:extLst>
            </p:cNvPr>
            <p:cNvPicPr>
              <a:picLocks noChangeAspect="1"/>
            </p:cNvPicPr>
            <p:nvPr/>
          </p:nvPicPr>
          <p:blipFill>
            <a:blip r:embed="rId11"/>
            <a:srcRect l="14791" r="26492" b="33786"/>
            <a:stretch>
              <a:fillRect/>
            </a:stretch>
          </p:blipFill>
          <p:spPr>
            <a:xfrm>
              <a:off x="6885853" y="3206499"/>
              <a:ext cx="1726240" cy="1734850"/>
            </a:xfrm>
            <a:prstGeom prst="ellipse">
              <a:avLst/>
            </a:prstGeom>
            <a:ln>
              <a:noFill/>
            </a:ln>
          </p:spPr>
        </p:pic>
        <p:sp>
          <p:nvSpPr>
            <p:cNvPr id="23" name="文本框 22">
              <a:extLst>
                <a:ext uri="{FF2B5EF4-FFF2-40B4-BE49-F238E27FC236}">
                  <a16:creationId xmlns:a16="http://schemas.microsoft.com/office/drawing/2014/main" id="{ED07AED1-3CA0-705B-00DB-3A4D3E5A15EC}"/>
                </a:ext>
              </a:extLst>
            </p:cNvPr>
            <p:cNvSpPr txBox="1"/>
            <p:nvPr/>
          </p:nvSpPr>
          <p:spPr>
            <a:xfrm>
              <a:off x="6997469" y="5155254"/>
              <a:ext cx="1503008" cy="1048749"/>
            </a:xfrm>
            <a:prstGeom prst="rect">
              <a:avLst/>
            </a:prstGeom>
            <a:noFill/>
          </p:spPr>
          <p:txBody>
            <a:bodyPr wrap="square" rtlCol="0" anchor="t">
              <a:spAutoFit/>
            </a:bodyPr>
            <a:lstStyle/>
            <a:p>
              <a:pPr algn="ctr">
                <a:lnSpc>
                  <a:spcPts val="1900"/>
                </a:lnSpc>
              </a:pPr>
              <a:r>
                <a:rPr lang="en-US" altLang="zh-CN" sz="1600" b="1" dirty="0">
                  <a:latin typeface="微软雅黑" panose="020B0503020204020204" pitchFamily="34" charset="-122"/>
                  <a:ea typeface="微软雅黑" panose="020B0503020204020204" pitchFamily="34" charset="-122"/>
                  <a:sym typeface="+mn-ea"/>
                </a:rPr>
                <a:t>PAS</a:t>
              </a:r>
              <a:r>
                <a:rPr lang="zh-CN" altLang="en-US" sz="1600" b="1" dirty="0">
                  <a:latin typeface="微软雅黑" panose="020B0503020204020204" pitchFamily="34" charset="-122"/>
                  <a:ea typeface="微软雅黑" panose="020B0503020204020204" pitchFamily="34" charset="-122"/>
                  <a:sym typeface="+mn-ea"/>
                </a:rPr>
                <a:t>钠肠溶片</a:t>
              </a:r>
              <a:endParaRPr lang="en-US" altLang="zh-CN" sz="1600" b="1" dirty="0">
                <a:latin typeface="微软雅黑" panose="020B0503020204020204" pitchFamily="34" charset="-122"/>
                <a:ea typeface="微软雅黑" panose="020B0503020204020204" pitchFamily="34" charset="-122"/>
                <a:sym typeface="+mn-ea"/>
              </a:endParaRPr>
            </a:p>
            <a:p>
              <a:pPr algn="ctr">
                <a:lnSpc>
                  <a:spcPts val="19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直径：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毫米</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ts val="19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片重：约</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1g</a:t>
              </a:r>
            </a:p>
            <a:p>
              <a:pPr algn="ctr">
                <a:lnSpc>
                  <a:spcPts val="1900"/>
                </a:lnSpc>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不易吞咽</a:t>
              </a:r>
            </a:p>
          </p:txBody>
        </p:sp>
      </p:grpSp>
    </p:spTree>
    <p:extLst>
      <p:ext uri="{BB962C8B-B14F-4D97-AF65-F5344CB8AC3E}">
        <p14:creationId xmlns:p14="http://schemas.microsoft.com/office/powerpoint/2010/main" val="1147802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71681"/>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71681"/>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71682"/>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58372"/>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71681"/>
</p:tagLst>
</file>

<file path=ppt/tags/tag6.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7.xml><?xml version="1.0" encoding="utf-8"?>
<p:tagLst xmlns:a="http://schemas.openxmlformats.org/drawingml/2006/main" xmlns:r="http://schemas.openxmlformats.org/officeDocument/2006/relationships" xmlns:p="http://schemas.openxmlformats.org/presentationml/2006/main">
  <p:tag name="KSO_WM_FULL_TEXT_BEAUTIFY_COPY_ID" val="15"/>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6"/>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716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18674</TotalTime>
  <Words>1705</Words>
  <Application>Microsoft Office PowerPoint</Application>
  <PresentationFormat>宽屏</PresentationFormat>
  <Paragraphs>116</Paragraphs>
  <Slides>11</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等线</vt:lpstr>
      <vt:lpstr>Arial</vt:lpstr>
      <vt:lpstr>Calibri</vt:lpstr>
      <vt:lpstr>PingFangSC-Regular</vt:lpstr>
      <vt:lpstr>宋体</vt:lpstr>
      <vt:lpstr>微软雅黑</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213</cp:revision>
  <dcterms:created xsi:type="dcterms:W3CDTF">2021-09-07T01:39:24Z</dcterms:created>
  <dcterms:modified xsi:type="dcterms:W3CDTF">2022-07-14T01:02:32Z</dcterms:modified>
</cp:coreProperties>
</file>