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1579" r:id="rId2"/>
    <p:sldId id="1584" r:id="rId3"/>
    <p:sldId id="1582" r:id="rId4"/>
    <p:sldId id="1585" r:id="rId5"/>
    <p:sldId id="1586" r:id="rId6"/>
    <p:sldId id="1587" r:id="rId7"/>
    <p:sldId id="1589" r:id="rId8"/>
    <p:sldId id="1590"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8B0"/>
    <a:srgbClr val="0068D0"/>
    <a:srgbClr val="FB984C"/>
    <a:srgbClr val="001366"/>
    <a:srgbClr val="0082FF"/>
    <a:srgbClr val="FFECDD"/>
    <a:srgbClr val="FED7BB"/>
    <a:srgbClr val="FDB783"/>
    <a:srgbClr val="00B0F0"/>
    <a:srgbClr val="E54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9" autoAdjust="0"/>
    <p:restoredTop sz="93891" autoAdjust="0"/>
  </p:normalViewPr>
  <p:slideViewPr>
    <p:cSldViewPr snapToGrid="0">
      <p:cViewPr varScale="1">
        <p:scale>
          <a:sx n="87" d="100"/>
          <a:sy n="87" d="100"/>
        </p:scale>
        <p:origin x="-470" y="-82"/>
      </p:cViewPr>
      <p:guideLst>
        <p:guide orient="horz" pos="2160"/>
        <p:guide pos="3840"/>
      </p:guideLst>
    </p:cSldViewPr>
  </p:slideViewPr>
  <p:notesTextViewPr>
    <p:cViewPr>
      <p:scale>
        <a:sx n="1" d="1"/>
        <a:sy n="1" d="1"/>
      </p:scale>
      <p:origin x="0" y="0"/>
    </p:cViewPr>
  </p:notesTextViewPr>
  <p:sorterViewPr>
    <p:cViewPr>
      <p:scale>
        <a:sx n="100" d="100"/>
        <a:sy n="100" d="100"/>
      </p:scale>
      <p:origin x="0" y="-8260"/>
    </p:cViewPr>
  </p:sorterViewPr>
  <p:notesViewPr>
    <p:cSldViewPr snapToGrid="0">
      <p:cViewPr varScale="1">
        <p:scale>
          <a:sx n="51" d="100"/>
          <a:sy n="51" d="100"/>
        </p:scale>
        <p:origin x="269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xmlns="" id="{F8B2F5E0-6E14-4AF1-85A8-2C26F747D89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xmlns="" id="{8FC8A11E-D84E-46AC-BE41-FCBD4190052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8606E2C-BA47-4547-8855-816034ED1CAD}" type="datetimeFigureOut">
              <a:rPr lang="zh-CN" altLang="en-US" smtClean="0"/>
              <a:t>2022/7/11</a:t>
            </a:fld>
            <a:endParaRPr lang="zh-CN" altLang="en-US"/>
          </a:p>
        </p:txBody>
      </p:sp>
      <p:sp>
        <p:nvSpPr>
          <p:cNvPr id="4" name="页脚占位符 3">
            <a:extLst>
              <a:ext uri="{FF2B5EF4-FFF2-40B4-BE49-F238E27FC236}">
                <a16:creationId xmlns:a16="http://schemas.microsoft.com/office/drawing/2014/main" xmlns="" id="{515E7925-6E21-4727-85BE-F9F05FBEB4C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xmlns="" id="{B58EAE11-8199-4A38-A22E-E3849E02D0F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9945C9-5576-4C04-B828-1A771D8CAA01}" type="slidenum">
              <a:rPr lang="zh-CN" altLang="en-US" smtClean="0"/>
              <a:t>‹#›</a:t>
            </a:fld>
            <a:endParaRPr lang="zh-CN" altLang="en-US"/>
          </a:p>
        </p:txBody>
      </p:sp>
    </p:spTree>
    <p:extLst>
      <p:ext uri="{BB962C8B-B14F-4D97-AF65-F5344CB8AC3E}">
        <p14:creationId xmlns:p14="http://schemas.microsoft.com/office/powerpoint/2010/main" val="2074504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C59151-E0C2-4D70-86D9-8B8B9353EBFE}" type="datetimeFigureOut">
              <a:rPr lang="zh-CN" altLang="en-US" smtClean="0"/>
              <a:t>2022/7/11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0A4852-28F9-447D-9B57-7C3814DF217C}" type="slidenum">
              <a:rPr lang="zh-CN" altLang="en-US" smtClean="0"/>
              <a:t>‹#›</a:t>
            </a:fld>
            <a:endParaRPr lang="zh-CN" altLang="en-US"/>
          </a:p>
        </p:txBody>
      </p:sp>
    </p:spTree>
    <p:extLst>
      <p:ext uri="{BB962C8B-B14F-4D97-AF65-F5344CB8AC3E}">
        <p14:creationId xmlns:p14="http://schemas.microsoft.com/office/powerpoint/2010/main" val="2671366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130A4852-28F9-447D-9B57-7C3814DF217C}" type="slidenum">
              <a:rPr lang="zh-CN" altLang="en-US" smtClean="0"/>
              <a:t>1</a:t>
            </a:fld>
            <a:endParaRPr lang="zh-CN" altLang="en-US"/>
          </a:p>
        </p:txBody>
      </p:sp>
    </p:spTree>
    <p:extLst>
      <p:ext uri="{BB962C8B-B14F-4D97-AF65-F5344CB8AC3E}">
        <p14:creationId xmlns:p14="http://schemas.microsoft.com/office/powerpoint/2010/main" val="40170841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982B8B9E-3795-4674-9FBE-2A339FD75FCA}"/>
              </a:ext>
            </a:extLst>
          </p:cNvPr>
          <p:cNvSpPr/>
          <p:nvPr userDrawn="1"/>
        </p:nvSpPr>
        <p:spPr>
          <a:xfrm>
            <a:off x="-2" y="0"/>
            <a:ext cx="12192001" cy="6858000"/>
          </a:xfrm>
          <a:prstGeom prst="rect">
            <a:avLst/>
          </a:prstGeom>
          <a:gradFill flip="none" rotWithShape="1">
            <a:gsLst>
              <a:gs pos="0">
                <a:srgbClr val="32ACA3">
                  <a:alpha val="80000"/>
                </a:srgbClr>
              </a:gs>
              <a:gs pos="100000">
                <a:srgbClr val="105EAF">
                  <a:alpha val="80000"/>
                </a:srgbClr>
              </a:gs>
            </a:gsLst>
            <a:lin ang="78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a:latin typeface="+mn-lt"/>
                <a:ea typeface="苹方-简"/>
              </a:rPr>
              <a:t>                                   </a:t>
            </a:r>
            <a:endParaRPr kumimoji="1" lang="zh-CN" altLang="en-US" dirty="0">
              <a:latin typeface="+mn-lt"/>
              <a:ea typeface="苹方-简"/>
            </a:endParaRPr>
          </a:p>
        </p:txBody>
      </p:sp>
      <p:sp>
        <p:nvSpPr>
          <p:cNvPr id="2" name="标题 1"/>
          <p:cNvSpPr>
            <a:spLocks noGrp="1"/>
          </p:cNvSpPr>
          <p:nvPr>
            <p:ph type="ctrTitle"/>
          </p:nvPr>
        </p:nvSpPr>
        <p:spPr>
          <a:xfrm>
            <a:off x="1524000" y="1122363"/>
            <a:ext cx="9144000" cy="2387600"/>
          </a:xfrm>
        </p:spPr>
        <p:txBody>
          <a:bodyPr anchor="b">
            <a:normAutofit/>
          </a:bodyPr>
          <a:lstStyle>
            <a:lvl1pPr algn="ctr">
              <a:defRPr sz="6600" b="1">
                <a:solidFill>
                  <a:schemeClr val="bg1"/>
                </a:solidFill>
                <a:effectLst/>
                <a:latin typeface="+mn-lt"/>
                <a:ea typeface="等线" panose="02010600030101010101" pitchFamily="2" charset="-122"/>
              </a:defRPr>
            </a:lvl1pPr>
          </a:lstStyle>
          <a:p>
            <a:r>
              <a:rPr lang="zh-CN" altLang="en-US" dirty="0"/>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b="1">
                <a:solidFill>
                  <a:schemeClr val="bg1"/>
                </a:solidFill>
                <a:effectLst/>
                <a:latin typeface="+mn-lt"/>
                <a:ea typeface="等线" panose="02010600030101010101" pitchFamily="2"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pic>
        <p:nvPicPr>
          <p:cNvPr id="8" name="图形 8">
            <a:extLst>
              <a:ext uri="{FF2B5EF4-FFF2-40B4-BE49-F238E27FC236}">
                <a16:creationId xmlns:a16="http://schemas.microsoft.com/office/drawing/2014/main" xmlns="" id="{857F3BED-9DEC-483B-B749-77932C7E91EC}"/>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395536" y="339502"/>
            <a:ext cx="1512168" cy="549291"/>
          </a:xfrm>
          <a:prstGeom prst="rect">
            <a:avLst/>
          </a:prstGeom>
        </p:spPr>
      </p:pic>
      <p:grpSp>
        <p:nvGrpSpPr>
          <p:cNvPr id="4" name="组合 3">
            <a:extLst>
              <a:ext uri="{FF2B5EF4-FFF2-40B4-BE49-F238E27FC236}">
                <a16:creationId xmlns:a16="http://schemas.microsoft.com/office/drawing/2014/main" xmlns="" id="{AF91A300-B5A5-46D7-8D2A-55C7766EF50A}"/>
              </a:ext>
            </a:extLst>
          </p:cNvPr>
          <p:cNvGrpSpPr/>
          <p:nvPr userDrawn="1"/>
        </p:nvGrpSpPr>
        <p:grpSpPr>
          <a:xfrm>
            <a:off x="4866576" y="4888468"/>
            <a:ext cx="2458848" cy="738664"/>
            <a:chOff x="4760251" y="4888468"/>
            <a:chExt cx="2458848" cy="738664"/>
          </a:xfrm>
        </p:grpSpPr>
        <p:sp>
          <p:nvSpPr>
            <p:cNvPr id="6" name="文本框 3">
              <a:extLst>
                <a:ext uri="{FF2B5EF4-FFF2-40B4-BE49-F238E27FC236}">
                  <a16:creationId xmlns:a16="http://schemas.microsoft.com/office/drawing/2014/main" xmlns="" id="{9F647555-D245-4DA5-BA4C-9E38C7352008}"/>
                </a:ext>
              </a:extLst>
            </p:cNvPr>
            <p:cNvSpPr txBox="1"/>
            <p:nvPr userDrawn="1"/>
          </p:nvSpPr>
          <p:spPr>
            <a:xfrm>
              <a:off x="5548449" y="4888468"/>
              <a:ext cx="1670650" cy="738664"/>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85000"/>
                    </a:schemeClr>
                  </a:solidFill>
                  <a:latin typeface="等线" panose="02010600030101010101" pitchFamily="2" charset="-122"/>
                  <a:ea typeface="等线" panose="02010600030101010101" pitchFamily="2" charset="-122"/>
                </a:rPr>
                <a:t>市场部 麻醉镇痛组</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zh-CN" altLang="en-US" sz="1400" dirty="0">
                  <a:solidFill>
                    <a:schemeClr val="bg1">
                      <a:lumMod val="85000"/>
                    </a:schemeClr>
                  </a:solidFill>
                  <a:latin typeface="等线" panose="02010600030101010101" pitchFamily="2" charset="-122"/>
                  <a:ea typeface="等线" panose="02010600030101010101" pitchFamily="2" charset="-122"/>
                </a:rPr>
                <a:t>产品组经理 彭斐</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en-US" altLang="zh-CN" sz="1400" b="1" dirty="0">
                  <a:solidFill>
                    <a:schemeClr val="bg1">
                      <a:lumMod val="85000"/>
                    </a:schemeClr>
                  </a:solidFill>
                  <a:latin typeface="等线" panose="02010600030101010101" pitchFamily="2" charset="-122"/>
                  <a:ea typeface="等线" panose="02010600030101010101" pitchFamily="2" charset="-122"/>
                </a:rPr>
                <a:t>17780578787</a:t>
              </a:r>
              <a:endParaRPr lang="zh-CN" altLang="en-US" sz="1400" b="1" dirty="0">
                <a:solidFill>
                  <a:schemeClr val="bg1">
                    <a:lumMod val="85000"/>
                  </a:schemeClr>
                </a:solidFill>
                <a:latin typeface="等线" panose="02010600030101010101" pitchFamily="2" charset="-122"/>
                <a:ea typeface="等线" panose="02010600030101010101" pitchFamily="2" charset="-122"/>
              </a:endParaRPr>
            </a:p>
          </p:txBody>
        </p:sp>
        <p:pic>
          <p:nvPicPr>
            <p:cNvPr id="9" name="图形 8">
              <a:extLst>
                <a:ext uri="{FF2B5EF4-FFF2-40B4-BE49-F238E27FC236}">
                  <a16:creationId xmlns:a16="http://schemas.microsoft.com/office/drawing/2014/main" xmlns="" id="{9225966C-A701-4F76-B8B5-66B21148E568}"/>
                </a:ext>
              </a:extLst>
            </p:cNvPr>
            <p:cNvPicPr>
              <a:picLocks noChangeAspect="1"/>
            </p:cNvPicPr>
            <p:nvPr userDrawn="1"/>
          </p:nvPicPr>
          <p:blipFill rotWithShape="1">
            <a:blip r:embed="rId2">
              <a:extLst>
                <a:ext uri="{96DAC541-7B7A-43D3-8B79-37D633B846F1}">
                  <asvg:svgBlip xmlns:asvg="http://schemas.microsoft.com/office/drawing/2016/SVG/main" xmlns="" r:embed="rId3"/>
                </a:ext>
              </a:extLst>
            </a:blip>
            <a:srcRect t="1" r="60077" b="-10450"/>
            <a:stretch/>
          </p:blipFill>
          <p:spPr>
            <a:xfrm>
              <a:off x="4760251" y="4981060"/>
              <a:ext cx="631597" cy="634722"/>
            </a:xfrm>
            <a:prstGeom prst="rect">
              <a:avLst/>
            </a:prstGeom>
          </p:spPr>
        </p:pic>
        <p:cxnSp>
          <p:nvCxnSpPr>
            <p:cNvPr id="10" name="直接连接符 9">
              <a:extLst>
                <a:ext uri="{FF2B5EF4-FFF2-40B4-BE49-F238E27FC236}">
                  <a16:creationId xmlns:a16="http://schemas.microsoft.com/office/drawing/2014/main" xmlns="" id="{7C934CD7-DB71-4E7F-9965-8411F19C9A52}"/>
                </a:ext>
              </a:extLst>
            </p:cNvPr>
            <p:cNvCxnSpPr>
              <a:cxnSpLocks/>
            </p:cNvCxnSpPr>
            <p:nvPr userDrawn="1"/>
          </p:nvCxnSpPr>
          <p:spPr>
            <a:xfrm>
              <a:off x="5475890" y="4951800"/>
              <a:ext cx="0" cy="6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51827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仅标题">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55438F36-EA3C-D308-BC4A-27F77394F9C1}"/>
              </a:ext>
            </a:extLst>
          </p:cNvPr>
          <p:cNvSpPr/>
          <p:nvPr userDrawn="1"/>
        </p:nvSpPr>
        <p:spPr>
          <a:xfrm>
            <a:off x="0" y="0"/>
            <a:ext cx="12192000" cy="6126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xmlns="" id="{245086A4-985E-6609-642F-59079CAAC035}"/>
              </a:ext>
            </a:extLst>
          </p:cNvPr>
          <p:cNvSpPr/>
          <p:nvPr userDrawn="1"/>
        </p:nvSpPr>
        <p:spPr>
          <a:xfrm>
            <a:off x="0" y="612648"/>
            <a:ext cx="12192000" cy="154327"/>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xmlns="" id="{78A2EF28-F68B-14AB-529A-B84F9C3B2803}"/>
              </a:ext>
            </a:extLst>
          </p:cNvPr>
          <p:cNvSpPr/>
          <p:nvPr userDrawn="1"/>
        </p:nvSpPr>
        <p:spPr>
          <a:xfrm>
            <a:off x="0" y="6245352"/>
            <a:ext cx="12192000" cy="6126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xmlns="" id="{1A505DAD-FD23-F6BC-CC43-CA9DB358C9A4}"/>
              </a:ext>
            </a:extLst>
          </p:cNvPr>
          <p:cNvSpPr/>
          <p:nvPr userDrawn="1"/>
        </p:nvSpPr>
        <p:spPr>
          <a:xfrm>
            <a:off x="0" y="6091025"/>
            <a:ext cx="12192000" cy="15432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4403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仅标题">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55438F36-EA3C-D308-BC4A-27F77394F9C1}"/>
              </a:ext>
            </a:extLst>
          </p:cNvPr>
          <p:cNvSpPr/>
          <p:nvPr userDrawn="1"/>
        </p:nvSpPr>
        <p:spPr>
          <a:xfrm>
            <a:off x="0" y="0"/>
            <a:ext cx="68048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xmlns="" id="{245086A4-985E-6609-642F-59079CAAC035}"/>
              </a:ext>
            </a:extLst>
          </p:cNvPr>
          <p:cNvSpPr/>
          <p:nvPr userDrawn="1"/>
        </p:nvSpPr>
        <p:spPr>
          <a:xfrm>
            <a:off x="680484" y="0"/>
            <a:ext cx="150829" cy="6858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a:extLst>
              <a:ext uri="{FF2B5EF4-FFF2-40B4-BE49-F238E27FC236}">
                <a16:creationId xmlns:a16="http://schemas.microsoft.com/office/drawing/2014/main" xmlns="" id="{78A2EF28-F68B-14AB-529A-B84F9C3B2803}"/>
              </a:ext>
            </a:extLst>
          </p:cNvPr>
          <p:cNvSpPr/>
          <p:nvPr userDrawn="1"/>
        </p:nvSpPr>
        <p:spPr>
          <a:xfrm>
            <a:off x="11511516" y="0"/>
            <a:ext cx="68048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xmlns="" id="{1A505DAD-FD23-F6BC-CC43-CA9DB358C9A4}"/>
              </a:ext>
            </a:extLst>
          </p:cNvPr>
          <p:cNvSpPr/>
          <p:nvPr userDrawn="1"/>
        </p:nvSpPr>
        <p:spPr>
          <a:xfrm>
            <a:off x="11360686" y="0"/>
            <a:ext cx="150830" cy="685799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74443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A2D193F-16FA-40B3-989E-16DCA40D2139}" type="datetime1">
              <a:rPr lang="zh-CN" altLang="en-US" smtClean="0"/>
              <a:t>2022/7/11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76523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43C303F-057C-47A9-8FB8-16AA79D06B64}" type="datetime1">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94758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DF0C1F8-570B-47FE-8662-CAFC116633A4}" type="datetime1">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77805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B5B0FB1-FE56-4205-A3FF-292F1B31225D}" type="datetime1">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188717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C5A5175-9E4D-4D8C-934A-1540BCD1C7CE}" type="datetime1">
              <a:rPr lang="zh-CN" altLang="en-US" smtClean="0"/>
              <a:t>2022/7/11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4025501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cSld name="2_标题幻灯片">
    <p:bg>
      <p:bgPr>
        <a:solidFill>
          <a:schemeClr val="bg1"/>
        </a:solidFill>
        <a:effectLst/>
      </p:bgPr>
    </p:bg>
    <p:spTree>
      <p:nvGrpSpPr>
        <p:cNvPr id="1" name=""/>
        <p:cNvGrpSpPr/>
        <p:nvPr/>
      </p:nvGrpSpPr>
      <p:grpSpPr>
        <a:xfrm>
          <a:off x="0" y="0"/>
          <a:ext cx="0" cy="0"/>
          <a:chOff x="0" y="0"/>
          <a:chExt cx="0" cy="0"/>
        </a:xfrm>
      </p:grpSpPr>
      <p:cxnSp>
        <p:nvCxnSpPr>
          <p:cNvPr id="38" name="直接连接符 37"/>
          <p:cNvCxnSpPr/>
          <p:nvPr userDrawn="1"/>
        </p:nvCxnSpPr>
        <p:spPr>
          <a:xfrm>
            <a:off x="1748790" y="296545"/>
            <a:ext cx="10461625" cy="0"/>
          </a:xfrm>
          <a:prstGeom prst="line">
            <a:avLst/>
          </a:prstGeom>
          <a:ln w="25400">
            <a:solidFill>
              <a:srgbClr val="3D3D61"/>
            </a:solidFill>
          </a:ln>
        </p:spPr>
        <p:style>
          <a:lnRef idx="1">
            <a:schemeClr val="accent1"/>
          </a:lnRef>
          <a:fillRef idx="0">
            <a:schemeClr val="accent1"/>
          </a:fillRef>
          <a:effectRef idx="0">
            <a:schemeClr val="accent1"/>
          </a:effectRef>
          <a:fontRef idx="minor">
            <a:schemeClr val="tx1"/>
          </a:fontRef>
        </p:style>
      </p:cxnSp>
      <p:sp>
        <p:nvSpPr>
          <p:cNvPr id="2" name="矩形 1"/>
          <p:cNvSpPr/>
          <p:nvPr userDrawn="1"/>
        </p:nvSpPr>
        <p:spPr>
          <a:xfrm>
            <a:off x="130175" y="157480"/>
            <a:ext cx="1618615" cy="2781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a:solidFill>
                  <a:schemeClr val="tx1"/>
                </a:solidFill>
                <a:latin typeface="微软雅黑" panose="020B0503020204020204" pitchFamily="34" charset="-122"/>
                <a:ea typeface="微软雅黑" panose="020B0503020204020204" pitchFamily="34" charset="-122"/>
              </a:rPr>
              <a:t>PART I </a:t>
            </a:r>
            <a:r>
              <a:rPr lang="zh-CN" altLang="en-US" sz="1400" b="1">
                <a:solidFill>
                  <a:schemeClr val="tx1"/>
                </a:solidFill>
                <a:latin typeface="微软雅黑" panose="020B0503020204020204" pitchFamily="34" charset="-122"/>
                <a:ea typeface="微软雅黑" panose="020B0503020204020204" pitchFamily="34" charset="-122"/>
              </a:rPr>
              <a:t>市场分析</a:t>
            </a:r>
          </a:p>
        </p:txBody>
      </p:sp>
      <p:sp>
        <p:nvSpPr>
          <p:cNvPr id="24" name="文本框 23"/>
          <p:cNvSpPr txBox="1"/>
          <p:nvPr userDrawn="1"/>
        </p:nvSpPr>
        <p:spPr>
          <a:xfrm>
            <a:off x="2329815" y="158750"/>
            <a:ext cx="10693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1.1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市场定义</a:t>
            </a:r>
          </a:p>
        </p:txBody>
      </p:sp>
      <p:sp>
        <p:nvSpPr>
          <p:cNvPr id="25" name="文本框 24"/>
          <p:cNvSpPr txBox="1"/>
          <p:nvPr userDrawn="1"/>
        </p:nvSpPr>
        <p:spPr>
          <a:xfrm>
            <a:off x="3994150" y="158750"/>
            <a:ext cx="13741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1.2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宏观环境分析</a:t>
            </a:r>
            <a:endParaRPr lang="zh-CN" altLang="en-US" sz="1200"/>
          </a:p>
        </p:txBody>
      </p:sp>
      <p:sp>
        <p:nvSpPr>
          <p:cNvPr id="26" name="文本框 25"/>
          <p:cNvSpPr txBox="1"/>
          <p:nvPr userDrawn="1"/>
        </p:nvSpPr>
        <p:spPr>
          <a:xfrm>
            <a:off x="5963285" y="158750"/>
            <a:ext cx="13741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1.3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治疗品类趋势</a:t>
            </a:r>
            <a:endParaRPr lang="zh-CN" altLang="en-US" sz="1200"/>
          </a:p>
        </p:txBody>
      </p:sp>
      <p:sp>
        <p:nvSpPr>
          <p:cNvPr id="27" name="文本框 26"/>
          <p:cNvSpPr txBox="1"/>
          <p:nvPr userDrawn="1"/>
        </p:nvSpPr>
        <p:spPr>
          <a:xfrm>
            <a:off x="7932420" y="158750"/>
            <a:ext cx="10693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1.4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品牌表现</a:t>
            </a:r>
            <a:endParaRPr lang="zh-CN" altLang="en-US" sz="1200"/>
          </a:p>
        </p:txBody>
      </p:sp>
      <p:sp>
        <p:nvSpPr>
          <p:cNvPr id="28" name="文本框 27"/>
          <p:cNvSpPr txBox="1"/>
          <p:nvPr userDrawn="1"/>
        </p:nvSpPr>
        <p:spPr>
          <a:xfrm>
            <a:off x="9596755" y="112395"/>
            <a:ext cx="1069340" cy="368300"/>
          </a:xfrm>
          <a:prstGeom prst="rect">
            <a:avLst/>
          </a:prstGeom>
          <a:solidFill>
            <a:schemeClr val="bg1"/>
          </a:solidFill>
        </p:spPr>
        <p:txBody>
          <a:bodyPr wrap="none" rtlCol="0" anchor="t">
            <a:spAutoFit/>
          </a:bodyPr>
          <a:lstStyle/>
          <a:p>
            <a:pPr>
              <a:lnSpc>
                <a:spcPct val="150000"/>
              </a:lnSpc>
            </a:pPr>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1.5</a:t>
            </a:r>
            <a:r>
              <a:rPr lang="en-US" altLang="zh-CN" sz="1200" b="1">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竞争分析</a:t>
            </a:r>
            <a:endParaRPr lang="zh-CN" altLang="en-US" sz="1200"/>
          </a:p>
        </p:txBody>
      </p:sp>
      <p:sp>
        <p:nvSpPr>
          <p:cNvPr id="37" name="标题 36"/>
          <p:cNvSpPr>
            <a:spLocks noGrp="1"/>
          </p:cNvSpPr>
          <p:nvPr>
            <p:ph type="title"/>
          </p:nvPr>
        </p:nvSpPr>
        <p:spPr/>
        <p:txBody>
          <a:bodyPr/>
          <a:lstStyle>
            <a:lvl1pPr>
              <a:defRPr u="sng">
                <a:solidFill>
                  <a:srgbClr val="3D3D61"/>
                </a:solidFill>
                <a:latin typeface="微软雅黑" panose="020B0503020204020204" pitchFamily="34" charset="-122"/>
                <a:ea typeface="微软雅黑" panose="020B0503020204020204" pitchFamily="34" charset="-122"/>
              </a:defRPr>
            </a:lvl1pPr>
          </a:lstStyle>
          <a:p>
            <a:r>
              <a:rPr lang="zh-CN" altLang="en-US"/>
              <a:t>单击此处编辑母版标题样式</a:t>
            </a:r>
          </a:p>
        </p:txBody>
      </p:sp>
      <p:pic>
        <p:nvPicPr>
          <p:cNvPr id="3" name="Picture 2" descr="D:\桌面\公司新VI\苑东生物新LOGO2019-11-12\2019-11-12-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925263" y="6138082"/>
            <a:ext cx="1435568" cy="506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65170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比较">
    <p:spTree>
      <p:nvGrpSpPr>
        <p:cNvPr id="1" name=""/>
        <p:cNvGrpSpPr/>
        <p:nvPr/>
      </p:nvGrpSpPr>
      <p:grpSpPr>
        <a:xfrm>
          <a:off x="0" y="0"/>
          <a:ext cx="0" cy="0"/>
          <a:chOff x="0" y="0"/>
          <a:chExt cx="0" cy="0"/>
        </a:xfrm>
      </p:grpSpPr>
      <p:pic>
        <p:nvPicPr>
          <p:cNvPr id="7" name="Picture 2" descr="D:\桌面\公司新VI\苑东生物新LOGO2019-11-12\2019-11-12-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81473" y="6265717"/>
            <a:ext cx="1435568" cy="506148"/>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userDrawn="1"/>
        </p:nvSpPr>
        <p:spPr>
          <a:xfrm>
            <a:off x="161925" y="157480"/>
            <a:ext cx="1618615" cy="2781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a:solidFill>
                  <a:schemeClr val="tx1"/>
                </a:solidFill>
                <a:latin typeface="微软雅黑" panose="020B0503020204020204" pitchFamily="34" charset="-122"/>
                <a:ea typeface="微软雅黑" panose="020B0503020204020204" pitchFamily="34" charset="-122"/>
              </a:rPr>
              <a:t>PART II </a:t>
            </a:r>
            <a:r>
              <a:rPr lang="zh-CN" altLang="en-US" sz="1400" b="1">
                <a:solidFill>
                  <a:schemeClr val="tx1"/>
                </a:solidFill>
                <a:latin typeface="微软雅黑" panose="020B0503020204020204" pitchFamily="34" charset="-122"/>
                <a:ea typeface="微软雅黑" panose="020B0503020204020204" pitchFamily="34" charset="-122"/>
              </a:rPr>
              <a:t>产品策略</a:t>
            </a:r>
          </a:p>
        </p:txBody>
      </p:sp>
      <p:cxnSp>
        <p:nvCxnSpPr>
          <p:cNvPr id="8" name="直接连接符 7"/>
          <p:cNvCxnSpPr/>
          <p:nvPr userDrawn="1"/>
        </p:nvCxnSpPr>
        <p:spPr>
          <a:xfrm>
            <a:off x="1748790" y="296545"/>
            <a:ext cx="10461625" cy="0"/>
          </a:xfrm>
          <a:prstGeom prst="line">
            <a:avLst/>
          </a:prstGeom>
          <a:ln w="25400">
            <a:solidFill>
              <a:srgbClr val="3D3D61"/>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userDrawn="1"/>
        </p:nvSpPr>
        <p:spPr>
          <a:xfrm>
            <a:off x="2371090" y="158750"/>
            <a:ext cx="1665605" cy="275590"/>
          </a:xfrm>
          <a:prstGeom prst="rect">
            <a:avLst/>
          </a:prstGeom>
          <a:solidFill>
            <a:schemeClr val="bg1"/>
          </a:solidFill>
        </p:spPr>
        <p:txBody>
          <a:bodyPr wrap="none" rtlCol="0" anchor="t">
            <a:spAutoFit/>
          </a:bodyPr>
          <a:lstStyle/>
          <a:p>
            <a:pPr algn="l"/>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2.1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患者漏斗&amp;杠杆点</a:t>
            </a:r>
          </a:p>
        </p:txBody>
      </p:sp>
      <p:sp>
        <p:nvSpPr>
          <p:cNvPr id="5" name="文本框 4"/>
          <p:cNvSpPr txBox="1"/>
          <p:nvPr userDrawn="1"/>
        </p:nvSpPr>
        <p:spPr>
          <a:xfrm>
            <a:off x="4852035" y="158750"/>
            <a:ext cx="1818005" cy="275590"/>
          </a:xfrm>
          <a:prstGeom prst="rect">
            <a:avLst/>
          </a:prstGeom>
          <a:solidFill>
            <a:schemeClr val="bg1"/>
          </a:solidFill>
        </p:spPr>
        <p:txBody>
          <a:bodyPr wrap="none" rtlCol="0" anchor="t">
            <a:spAutoFit/>
          </a:bodyPr>
          <a:lstStyle/>
          <a:p>
            <a:pPr algn="l"/>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2.2 </a:t>
            </a:r>
            <a:r>
              <a:rPr lang="zh-CN" altLang="en-US" sz="1200" b="1">
                <a:latin typeface="微软雅黑" panose="020B0503020204020204" pitchFamily="34" charset="-122"/>
                <a:ea typeface="微软雅黑" panose="020B0503020204020204" pitchFamily="34" charset="-122"/>
                <a:cs typeface="微软雅黑" panose="020B0503020204020204" pitchFamily="34" charset="-122"/>
                <a:sym typeface="+mn-ea"/>
              </a:rPr>
              <a:t>客户评估&amp;市场地图</a:t>
            </a:r>
          </a:p>
        </p:txBody>
      </p:sp>
      <p:sp>
        <p:nvSpPr>
          <p:cNvPr id="3" name="文本框 2"/>
          <p:cNvSpPr txBox="1"/>
          <p:nvPr userDrawn="1"/>
        </p:nvSpPr>
        <p:spPr>
          <a:xfrm>
            <a:off x="7485380" y="158750"/>
            <a:ext cx="1069340" cy="275590"/>
          </a:xfrm>
          <a:prstGeom prst="rect">
            <a:avLst/>
          </a:prstGeom>
          <a:solidFill>
            <a:schemeClr val="bg1"/>
          </a:solidFill>
        </p:spPr>
        <p:txBody>
          <a:bodyPr wrap="none" rtlCol="0" anchor="t">
            <a:spAutoFit/>
          </a:bodyPr>
          <a:lstStyle/>
          <a:p>
            <a:r>
              <a:rPr lang="en-US" altLang="zh-CN" sz="1200" b="1">
                <a:solidFill>
                  <a:srgbClr val="E4823C"/>
                </a:solidFill>
                <a:latin typeface="微软雅黑" panose="020B0503020204020204" pitchFamily="34" charset="-122"/>
                <a:ea typeface="微软雅黑" panose="020B0503020204020204" pitchFamily="34" charset="-122"/>
                <a:cs typeface="微软雅黑" panose="020B0503020204020204" pitchFamily="34" charset="-122"/>
                <a:sym typeface="+mn-ea"/>
              </a:rPr>
              <a:t>2.3 </a:t>
            </a:r>
            <a:r>
              <a:rPr lang="zh-CN" altLang="en-US" sz="1200" b="1">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战略整合</a:t>
            </a:r>
          </a:p>
        </p:txBody>
      </p:sp>
    </p:spTree>
    <p:extLst>
      <p:ext uri="{BB962C8B-B14F-4D97-AF65-F5344CB8AC3E}">
        <p14:creationId xmlns:p14="http://schemas.microsoft.com/office/powerpoint/2010/main" val="372869564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106680"/>
            <a:ext cx="10515600" cy="869950"/>
          </a:xfrm>
        </p:spPr>
        <p:txBody>
          <a:bodyPr>
            <a:normAutofit/>
          </a:bodyPr>
          <a:lstStyle>
            <a:lvl1pPr>
              <a:defRPr sz="3200" b="1">
                <a:solidFill>
                  <a:schemeClr val="tx1">
                    <a:lumMod val="75000"/>
                    <a:lumOff val="25000"/>
                  </a:schemeClr>
                </a:solidFill>
                <a:latin typeface="+mn-lt"/>
                <a:ea typeface="等线" panose="02010600030101010101" pitchFamily="2" charset="-122"/>
              </a:defRPr>
            </a:lvl1pPr>
          </a:lstStyle>
          <a:p>
            <a:r>
              <a:rPr lang="zh-CN" altLang="en-US"/>
              <a:t>单击此处编辑母版标题样式</a:t>
            </a:r>
          </a:p>
        </p:txBody>
      </p:sp>
      <p:sp>
        <p:nvSpPr>
          <p:cNvPr id="3" name="内容占位符 2"/>
          <p:cNvSpPr>
            <a:spLocks noGrp="1"/>
          </p:cNvSpPr>
          <p:nvPr>
            <p:ph idx="1"/>
          </p:nvPr>
        </p:nvSpPr>
        <p:spPr>
          <a:xfrm>
            <a:off x="838200" y="987426"/>
            <a:ext cx="10515600" cy="5189537"/>
          </a:xfrm>
        </p:spPr>
        <p:txBody>
          <a:bodyPr/>
          <a:lstStyle>
            <a:lvl1pPr>
              <a:defRPr>
                <a:solidFill>
                  <a:schemeClr val="tx1">
                    <a:lumMod val="75000"/>
                    <a:lumOff val="25000"/>
                  </a:schemeClr>
                </a:solidFill>
                <a:latin typeface="+mn-lt"/>
                <a:ea typeface="等线" panose="02010600030101010101" pitchFamily="2" charset="-122"/>
              </a:defRPr>
            </a:lvl1pPr>
            <a:lvl2pPr>
              <a:defRPr>
                <a:solidFill>
                  <a:schemeClr val="tx1">
                    <a:lumMod val="75000"/>
                    <a:lumOff val="25000"/>
                  </a:schemeClr>
                </a:solidFill>
                <a:latin typeface="+mn-lt"/>
                <a:ea typeface="等线" panose="02010600030101010101" pitchFamily="2" charset="-122"/>
              </a:defRPr>
            </a:lvl2pPr>
            <a:lvl3pPr>
              <a:defRPr>
                <a:solidFill>
                  <a:schemeClr val="tx1">
                    <a:lumMod val="75000"/>
                    <a:lumOff val="25000"/>
                  </a:schemeClr>
                </a:solidFill>
                <a:latin typeface="+mn-lt"/>
                <a:ea typeface="等线" panose="02010600030101010101" pitchFamily="2" charset="-122"/>
              </a:defRPr>
            </a:lvl3pPr>
            <a:lvl4pPr>
              <a:defRPr>
                <a:solidFill>
                  <a:schemeClr val="tx1">
                    <a:lumMod val="75000"/>
                    <a:lumOff val="25000"/>
                  </a:schemeClr>
                </a:solidFill>
                <a:latin typeface="+mn-lt"/>
                <a:ea typeface="等线" panose="02010600030101010101" pitchFamily="2" charset="-122"/>
              </a:defRPr>
            </a:lvl4pPr>
            <a:lvl5pPr>
              <a:defRPr>
                <a:solidFill>
                  <a:schemeClr val="tx1">
                    <a:lumMod val="75000"/>
                    <a:lumOff val="25000"/>
                  </a:schemeClr>
                </a:solidFill>
                <a:latin typeface="+mn-lt"/>
                <a:ea typeface="等线" panose="02010600030101010101" pitchFamily="2"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atin typeface="+mn-lt"/>
              </a:defRPr>
            </a:lvl1pPr>
          </a:lstStyle>
          <a:p>
            <a:fld id="{C504CF36-F0B8-4C86-BFB7-E468C2BAD2F7}" type="datetime1">
              <a:rPr lang="zh-CN" altLang="en-US" smtClean="0"/>
              <a:t>2022/7/11</a:t>
            </a:fld>
            <a:endParaRPr lang="zh-CN" altLang="en-US"/>
          </a:p>
        </p:txBody>
      </p:sp>
      <p:sp>
        <p:nvSpPr>
          <p:cNvPr id="5" name="页脚占位符 4"/>
          <p:cNvSpPr>
            <a:spLocks noGrp="1"/>
          </p:cNvSpPr>
          <p:nvPr>
            <p:ph type="ftr" sz="quarter" idx="11"/>
          </p:nvPr>
        </p:nvSpPr>
        <p:spPr/>
        <p:txBody>
          <a:bodyPr/>
          <a:lstStyle>
            <a:lvl1pPr>
              <a:defRPr>
                <a:latin typeface="+mn-lt"/>
              </a:defRPr>
            </a:lvl1pPr>
          </a:lstStyle>
          <a:p>
            <a:endParaRPr lang="zh-CN" altLang="en-US" dirty="0"/>
          </a:p>
        </p:txBody>
      </p:sp>
      <p:sp>
        <p:nvSpPr>
          <p:cNvPr id="6" name="灯片编号占位符 5"/>
          <p:cNvSpPr>
            <a:spLocks noGrp="1"/>
          </p:cNvSpPr>
          <p:nvPr>
            <p:ph type="sldNum" sz="quarter" idx="12"/>
          </p:nvPr>
        </p:nvSpPr>
        <p:spPr/>
        <p:txBody>
          <a:bodyPr/>
          <a:lstStyle>
            <a:lvl1pPr>
              <a:defRPr>
                <a:latin typeface="+mn-lt"/>
              </a:defRPr>
            </a:lvl1pPr>
          </a:lstStyle>
          <a:p>
            <a:fld id="{565CE74E-AB26-4998-AD42-012C4C1AD076}" type="slidenum">
              <a:rPr lang="zh-CN" altLang="en-US" smtClean="0"/>
              <a:pPr/>
              <a:t>‹#›</a:t>
            </a:fld>
            <a:endParaRPr lang="zh-CN" altLang="en-US" dirty="0"/>
          </a:p>
        </p:txBody>
      </p:sp>
      <p:cxnSp>
        <p:nvCxnSpPr>
          <p:cNvPr id="7" name="直接连接符 6">
            <a:extLst>
              <a:ext uri="{FF2B5EF4-FFF2-40B4-BE49-F238E27FC236}">
                <a16:creationId xmlns:a16="http://schemas.microsoft.com/office/drawing/2014/main" xmlns="" id="{3BE9868C-B06D-4B69-9267-57B02E600C2F}"/>
              </a:ext>
            </a:extLst>
          </p:cNvPr>
          <p:cNvCxnSpPr/>
          <p:nvPr userDrawn="1"/>
        </p:nvCxnSpPr>
        <p:spPr>
          <a:xfrm>
            <a:off x="0" y="831850"/>
            <a:ext cx="9766300" cy="0"/>
          </a:xfrm>
          <a:prstGeom prst="line">
            <a:avLst/>
          </a:prstGeom>
          <a:ln w="38100" cmpd="sng">
            <a:solidFill>
              <a:srgbClr val="02B1BA"/>
            </a:solidFill>
            <a:prstDash val="solid"/>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xmlns="" id="{DDDF1606-D5E5-46E3-98DF-7AB2D5AFFC2C}"/>
              </a:ext>
            </a:extLst>
          </p:cNvPr>
          <p:cNvCxnSpPr/>
          <p:nvPr userDrawn="1"/>
        </p:nvCxnSpPr>
        <p:spPr>
          <a:xfrm>
            <a:off x="5290820" y="869950"/>
            <a:ext cx="6911975" cy="0"/>
          </a:xfrm>
          <a:prstGeom prst="line">
            <a:avLst/>
          </a:prstGeom>
          <a:ln w="38100" cmpd="sng">
            <a:solidFill>
              <a:schemeClr val="bg2">
                <a:lumMod val="90000"/>
              </a:schemeClr>
            </a:solidFill>
            <a:prstDash val="solid"/>
          </a:ln>
        </p:spPr>
        <p:style>
          <a:lnRef idx="1">
            <a:schemeClr val="accent1"/>
          </a:lnRef>
          <a:fillRef idx="0">
            <a:schemeClr val="accent1"/>
          </a:fillRef>
          <a:effectRef idx="0">
            <a:schemeClr val="accent1"/>
          </a:effectRef>
          <a:fontRef idx="minor">
            <a:schemeClr val="tx1"/>
          </a:fontRef>
        </p:style>
      </p:cxnSp>
      <p:sp>
        <p:nvSpPr>
          <p:cNvPr id="9" name="椭圆 8">
            <a:extLst>
              <a:ext uri="{FF2B5EF4-FFF2-40B4-BE49-F238E27FC236}">
                <a16:creationId xmlns:a16="http://schemas.microsoft.com/office/drawing/2014/main" xmlns="" id="{8717590F-950B-4C75-9C1F-5EE07316F749}"/>
              </a:ext>
            </a:extLst>
          </p:cNvPr>
          <p:cNvSpPr/>
          <p:nvPr userDrawn="1"/>
        </p:nvSpPr>
        <p:spPr>
          <a:xfrm>
            <a:off x="287020" y="504190"/>
            <a:ext cx="172085" cy="172085"/>
          </a:xfrm>
          <a:prstGeom prst="ellipse">
            <a:avLst/>
          </a:prstGeom>
          <a:noFill/>
          <a:ln w="57150">
            <a:solidFill>
              <a:srgbClr val="02B1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lt"/>
            </a:endParaRPr>
          </a:p>
        </p:txBody>
      </p:sp>
      <p:cxnSp>
        <p:nvCxnSpPr>
          <p:cNvPr id="10" name="直接连接符 9">
            <a:extLst>
              <a:ext uri="{FF2B5EF4-FFF2-40B4-BE49-F238E27FC236}">
                <a16:creationId xmlns:a16="http://schemas.microsoft.com/office/drawing/2014/main" xmlns="" id="{C766FF5C-696B-4161-9759-8414AC99D87E}"/>
              </a:ext>
            </a:extLst>
          </p:cNvPr>
          <p:cNvCxnSpPr/>
          <p:nvPr userDrawn="1"/>
        </p:nvCxnSpPr>
        <p:spPr>
          <a:xfrm>
            <a:off x="7937" y="6238239"/>
            <a:ext cx="9210675" cy="0"/>
          </a:xfrm>
          <a:prstGeom prst="line">
            <a:avLst/>
          </a:prstGeom>
          <a:ln w="38100" cmpd="sng">
            <a:solidFill>
              <a:schemeClr val="bg2">
                <a:lumMod val="9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 name="直接连接符 10">
            <a:extLst>
              <a:ext uri="{FF2B5EF4-FFF2-40B4-BE49-F238E27FC236}">
                <a16:creationId xmlns:a16="http://schemas.microsoft.com/office/drawing/2014/main" xmlns="" id="{6CB0BE02-E915-4435-8F9B-FAD9A1899B1A}"/>
              </a:ext>
            </a:extLst>
          </p:cNvPr>
          <p:cNvCxnSpPr/>
          <p:nvPr userDrawn="1"/>
        </p:nvCxnSpPr>
        <p:spPr>
          <a:xfrm>
            <a:off x="2502217" y="6276339"/>
            <a:ext cx="7187565" cy="0"/>
          </a:xfrm>
          <a:prstGeom prst="line">
            <a:avLst/>
          </a:prstGeom>
          <a:ln w="38100" cmpd="sng">
            <a:solidFill>
              <a:srgbClr val="02B1BA"/>
            </a:solidFill>
            <a:prstDash val="solid"/>
          </a:ln>
        </p:spPr>
        <p:style>
          <a:lnRef idx="1">
            <a:schemeClr val="accent1"/>
          </a:lnRef>
          <a:fillRef idx="0">
            <a:schemeClr val="accent1"/>
          </a:fillRef>
          <a:effectRef idx="0">
            <a:schemeClr val="accent1"/>
          </a:effectRef>
          <a:fontRef idx="minor">
            <a:schemeClr val="tx1"/>
          </a:fontRef>
        </p:style>
      </p:cxnSp>
      <p:cxnSp>
        <p:nvCxnSpPr>
          <p:cNvPr id="12" name="直接连接符 11">
            <a:extLst>
              <a:ext uri="{FF2B5EF4-FFF2-40B4-BE49-F238E27FC236}">
                <a16:creationId xmlns:a16="http://schemas.microsoft.com/office/drawing/2014/main" xmlns="" id="{5DFEA3F9-8A8D-4C32-968F-E3C5F90D8855}"/>
              </a:ext>
            </a:extLst>
          </p:cNvPr>
          <p:cNvCxnSpPr/>
          <p:nvPr userDrawn="1"/>
        </p:nvCxnSpPr>
        <p:spPr>
          <a:xfrm>
            <a:off x="11363007" y="6276339"/>
            <a:ext cx="905510" cy="0"/>
          </a:xfrm>
          <a:prstGeom prst="line">
            <a:avLst/>
          </a:prstGeom>
          <a:ln w="38100" cmpd="sng">
            <a:solidFill>
              <a:srgbClr val="02B1BA"/>
            </a:solidFill>
            <a:prstDash val="solid"/>
          </a:ln>
        </p:spPr>
        <p:style>
          <a:lnRef idx="1">
            <a:schemeClr val="accent1"/>
          </a:lnRef>
          <a:fillRef idx="0">
            <a:schemeClr val="accent1"/>
          </a:fillRef>
          <a:effectRef idx="0">
            <a:schemeClr val="accent1"/>
          </a:effectRef>
          <a:fontRef idx="minor">
            <a:schemeClr val="tx1"/>
          </a:fontRef>
        </p:style>
      </p:cxnSp>
      <p:pic>
        <p:nvPicPr>
          <p:cNvPr id="13" name="图片 12" descr="微信图片_20200107100928">
            <a:extLst>
              <a:ext uri="{FF2B5EF4-FFF2-40B4-BE49-F238E27FC236}">
                <a16:creationId xmlns:a16="http://schemas.microsoft.com/office/drawing/2014/main" xmlns="" id="{793E65A3-D749-4808-9E8F-F0BB1111197E}"/>
              </a:ext>
            </a:extLst>
          </p:cNvPr>
          <p:cNvPicPr>
            <a:picLocks noChangeAspect="1"/>
          </p:cNvPicPr>
          <p:nvPr userDrawn="1"/>
        </p:nvPicPr>
        <p:blipFill>
          <a:blip r:embed="rId2"/>
          <a:stretch>
            <a:fillRect/>
          </a:stretch>
        </p:blipFill>
        <p:spPr>
          <a:xfrm>
            <a:off x="9847897" y="6076950"/>
            <a:ext cx="1356995" cy="478790"/>
          </a:xfrm>
          <a:prstGeom prst="rect">
            <a:avLst/>
          </a:prstGeom>
        </p:spPr>
      </p:pic>
    </p:spTree>
    <p:extLst>
      <p:ext uri="{BB962C8B-B14F-4D97-AF65-F5344CB8AC3E}">
        <p14:creationId xmlns:p14="http://schemas.microsoft.com/office/powerpoint/2010/main" val="598653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xmlns="" id="{B24B41F1-CF66-49A8-96FB-8ACB9AC0D3F9}"/>
              </a:ext>
            </a:extLst>
          </p:cNvPr>
          <p:cNvSpPr/>
          <p:nvPr userDrawn="1"/>
        </p:nvSpPr>
        <p:spPr>
          <a:xfrm>
            <a:off x="-9144" y="30777"/>
            <a:ext cx="12191999" cy="6858000"/>
          </a:xfrm>
          <a:prstGeom prst="rect">
            <a:avLst/>
          </a:prstGeom>
          <a:solidFill>
            <a:srgbClr val="32ACA3"/>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latin typeface="微软雅黑" pitchFamily="34" charset="-122"/>
              <a:ea typeface="微软雅黑" pitchFamily="34" charset="-122"/>
            </a:endParaRPr>
          </a:p>
        </p:txBody>
      </p:sp>
      <p:sp>
        <p:nvSpPr>
          <p:cNvPr id="8" name="文本框 3">
            <a:extLst>
              <a:ext uri="{FF2B5EF4-FFF2-40B4-BE49-F238E27FC236}">
                <a16:creationId xmlns:a16="http://schemas.microsoft.com/office/drawing/2014/main" xmlns="" id="{84CB5220-9CAB-4EE5-8B7A-302DEDCA4CE0}"/>
              </a:ext>
            </a:extLst>
          </p:cNvPr>
          <p:cNvSpPr txBox="1"/>
          <p:nvPr userDrawn="1"/>
        </p:nvSpPr>
        <p:spPr>
          <a:xfrm>
            <a:off x="5206736" y="2400997"/>
            <a:ext cx="1778529" cy="769441"/>
          </a:xfrm>
          <a:prstGeom prst="rect">
            <a:avLst/>
          </a:prstGeom>
          <a:noFill/>
        </p:spPr>
        <p:txBody>
          <a:bodyPr wrap="square" rtlCol="0">
            <a:spAutoFit/>
          </a:bodyPr>
          <a:lstStyle/>
          <a:p>
            <a:pPr algn="ctr"/>
            <a:r>
              <a:rPr kumimoji="1" lang="zh-CN" altLang="en-US" sz="4400" b="1" dirty="0">
                <a:solidFill>
                  <a:schemeClr val="bg1"/>
                </a:solidFill>
                <a:latin typeface="+mj-lt"/>
                <a:ea typeface="等线" panose="02010600030101010101" pitchFamily="2" charset="-122"/>
                <a:cs typeface="Source Han Sans CN" charset="-122"/>
              </a:rPr>
              <a:t>谢 谢</a:t>
            </a:r>
          </a:p>
        </p:txBody>
      </p:sp>
      <p:sp>
        <p:nvSpPr>
          <p:cNvPr id="9" name="文本框 4">
            <a:extLst>
              <a:ext uri="{FF2B5EF4-FFF2-40B4-BE49-F238E27FC236}">
                <a16:creationId xmlns:a16="http://schemas.microsoft.com/office/drawing/2014/main" xmlns="" id="{13E4B0E2-B64E-403E-8D56-BB9CE3C98E95}"/>
              </a:ext>
            </a:extLst>
          </p:cNvPr>
          <p:cNvSpPr txBox="1"/>
          <p:nvPr userDrawn="1"/>
        </p:nvSpPr>
        <p:spPr>
          <a:xfrm>
            <a:off x="4261892" y="3075057"/>
            <a:ext cx="3668216" cy="769441"/>
          </a:xfrm>
          <a:prstGeom prst="rect">
            <a:avLst/>
          </a:prstGeom>
          <a:noFill/>
        </p:spPr>
        <p:txBody>
          <a:bodyPr wrap="square" rtlCol="0">
            <a:spAutoFit/>
          </a:bodyPr>
          <a:lstStyle/>
          <a:p>
            <a:pPr algn="ctr"/>
            <a:r>
              <a:rPr kumimoji="1" lang="en-US" altLang="zh-CN" sz="4400" b="1" dirty="0">
                <a:solidFill>
                  <a:schemeClr val="bg1"/>
                </a:solidFill>
                <a:latin typeface="+mj-lt"/>
                <a:ea typeface="等线" panose="02010600030101010101" pitchFamily="2" charset="-122"/>
                <a:cs typeface="Source Han Sans CN" charset="-122"/>
              </a:rPr>
              <a:t>Thank</a:t>
            </a:r>
            <a:r>
              <a:rPr kumimoji="1" lang="zh-CN" altLang="en-US" sz="4400" b="1" dirty="0">
                <a:solidFill>
                  <a:schemeClr val="bg1"/>
                </a:solidFill>
                <a:latin typeface="+mj-lt"/>
                <a:ea typeface="等线" panose="02010600030101010101" pitchFamily="2" charset="-122"/>
                <a:cs typeface="Source Han Sans CN" charset="-122"/>
              </a:rPr>
              <a:t> </a:t>
            </a:r>
            <a:r>
              <a:rPr kumimoji="1" lang="en-US" altLang="zh-CN" sz="4400" b="1" dirty="0">
                <a:solidFill>
                  <a:schemeClr val="bg1"/>
                </a:solidFill>
                <a:latin typeface="+mj-lt"/>
                <a:ea typeface="等线" panose="02010600030101010101" pitchFamily="2" charset="-122"/>
                <a:cs typeface="Source Han Sans CN" charset="-122"/>
              </a:rPr>
              <a:t>you</a:t>
            </a:r>
            <a:endParaRPr kumimoji="1" lang="zh-CN" altLang="en-US" sz="4400" b="1" dirty="0">
              <a:solidFill>
                <a:schemeClr val="bg1"/>
              </a:solidFill>
              <a:latin typeface="+mj-lt"/>
              <a:ea typeface="等线" panose="02010600030101010101" pitchFamily="2" charset="-122"/>
              <a:cs typeface="Source Han Sans CN" charset="-122"/>
            </a:endParaRPr>
          </a:p>
        </p:txBody>
      </p:sp>
      <p:pic>
        <p:nvPicPr>
          <p:cNvPr id="10" name="图片 9" descr="小图-04.png">
            <a:extLst>
              <a:ext uri="{FF2B5EF4-FFF2-40B4-BE49-F238E27FC236}">
                <a16:creationId xmlns:a16="http://schemas.microsoft.com/office/drawing/2014/main" xmlns="" id="{BA7482C9-5D79-401E-BB67-BC19415B7CD3}"/>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30980" t="22820"/>
          <a:stretch/>
        </p:blipFill>
        <p:spPr>
          <a:xfrm>
            <a:off x="-9144" y="6505245"/>
            <a:ext cx="12271248" cy="414310"/>
          </a:xfrm>
          <a:prstGeom prst="rect">
            <a:avLst/>
          </a:prstGeom>
          <a:ln>
            <a:noFill/>
          </a:ln>
        </p:spPr>
      </p:pic>
      <p:grpSp>
        <p:nvGrpSpPr>
          <p:cNvPr id="6" name="组合 5">
            <a:extLst>
              <a:ext uri="{FF2B5EF4-FFF2-40B4-BE49-F238E27FC236}">
                <a16:creationId xmlns:a16="http://schemas.microsoft.com/office/drawing/2014/main" xmlns="" id="{E9A19090-61D1-48F6-A57D-1534224502E4}"/>
              </a:ext>
            </a:extLst>
          </p:cNvPr>
          <p:cNvGrpSpPr/>
          <p:nvPr userDrawn="1"/>
        </p:nvGrpSpPr>
        <p:grpSpPr>
          <a:xfrm>
            <a:off x="4866576" y="5081511"/>
            <a:ext cx="2458848" cy="738664"/>
            <a:chOff x="4760251" y="4888468"/>
            <a:chExt cx="2458848" cy="738664"/>
          </a:xfrm>
        </p:grpSpPr>
        <p:sp>
          <p:nvSpPr>
            <p:cNvPr id="11" name="文本框 3">
              <a:extLst>
                <a:ext uri="{FF2B5EF4-FFF2-40B4-BE49-F238E27FC236}">
                  <a16:creationId xmlns:a16="http://schemas.microsoft.com/office/drawing/2014/main" xmlns="" id="{78741320-DB0E-4708-A303-AF428C56C195}"/>
                </a:ext>
              </a:extLst>
            </p:cNvPr>
            <p:cNvSpPr txBox="1"/>
            <p:nvPr userDrawn="1"/>
          </p:nvSpPr>
          <p:spPr>
            <a:xfrm>
              <a:off x="5548449" y="4888468"/>
              <a:ext cx="1670650" cy="738664"/>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dirty="0">
                  <a:solidFill>
                    <a:schemeClr val="bg1">
                      <a:lumMod val="85000"/>
                    </a:schemeClr>
                  </a:solidFill>
                  <a:latin typeface="等线" panose="02010600030101010101" pitchFamily="2" charset="-122"/>
                  <a:ea typeface="等线" panose="02010600030101010101" pitchFamily="2" charset="-122"/>
                </a:rPr>
                <a:t>市场部 麻醉镇痛组</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zh-CN" altLang="en-US" sz="1400" dirty="0">
                  <a:solidFill>
                    <a:schemeClr val="bg1">
                      <a:lumMod val="85000"/>
                    </a:schemeClr>
                  </a:solidFill>
                  <a:latin typeface="等线" panose="02010600030101010101" pitchFamily="2" charset="-122"/>
                  <a:ea typeface="等线" panose="02010600030101010101" pitchFamily="2" charset="-122"/>
                </a:rPr>
                <a:t>产品组经理 彭斐</a:t>
              </a:r>
              <a:endParaRPr lang="en-US" altLang="zh-CN" sz="1400" dirty="0">
                <a:solidFill>
                  <a:schemeClr val="bg1">
                    <a:lumMod val="85000"/>
                  </a:schemeClr>
                </a:solidFill>
                <a:latin typeface="等线" panose="02010600030101010101" pitchFamily="2" charset="-122"/>
                <a:ea typeface="等线" panose="02010600030101010101" pitchFamily="2" charset="-122"/>
              </a:endParaRPr>
            </a:p>
            <a:p>
              <a:r>
                <a:rPr lang="en-US" altLang="zh-CN" sz="1400" b="1" dirty="0">
                  <a:solidFill>
                    <a:schemeClr val="bg1">
                      <a:lumMod val="85000"/>
                    </a:schemeClr>
                  </a:solidFill>
                  <a:latin typeface="等线" panose="02010600030101010101" pitchFamily="2" charset="-122"/>
                  <a:ea typeface="等线" panose="02010600030101010101" pitchFamily="2" charset="-122"/>
                </a:rPr>
                <a:t>17780578787</a:t>
              </a:r>
              <a:endParaRPr lang="zh-CN" altLang="en-US" sz="1400" b="1" dirty="0">
                <a:solidFill>
                  <a:schemeClr val="bg1">
                    <a:lumMod val="85000"/>
                  </a:schemeClr>
                </a:solidFill>
                <a:latin typeface="等线" panose="02010600030101010101" pitchFamily="2" charset="-122"/>
                <a:ea typeface="等线" panose="02010600030101010101" pitchFamily="2" charset="-122"/>
              </a:endParaRPr>
            </a:p>
          </p:txBody>
        </p:sp>
        <p:pic>
          <p:nvPicPr>
            <p:cNvPr id="12" name="图形 11">
              <a:extLst>
                <a:ext uri="{FF2B5EF4-FFF2-40B4-BE49-F238E27FC236}">
                  <a16:creationId xmlns:a16="http://schemas.microsoft.com/office/drawing/2014/main" xmlns="" id="{2939495B-FF4B-4F19-9427-353BF5FDE12E}"/>
                </a:ext>
              </a:extLst>
            </p:cNvPr>
            <p:cNvPicPr>
              <a:picLocks noChangeAspect="1"/>
            </p:cNvPicPr>
            <p:nvPr userDrawn="1"/>
          </p:nvPicPr>
          <p:blipFill rotWithShape="1">
            <a:blip r:embed="rId3">
              <a:extLst>
                <a:ext uri="{96DAC541-7B7A-43D3-8B79-37D633B846F1}">
                  <asvg:svgBlip xmlns:asvg="http://schemas.microsoft.com/office/drawing/2016/SVG/main" xmlns="" r:embed="rId4"/>
                </a:ext>
              </a:extLst>
            </a:blip>
            <a:srcRect t="1" r="60077" b="-10450"/>
            <a:stretch/>
          </p:blipFill>
          <p:spPr>
            <a:xfrm>
              <a:off x="4760251" y="4981060"/>
              <a:ext cx="631597" cy="634722"/>
            </a:xfrm>
            <a:prstGeom prst="rect">
              <a:avLst/>
            </a:prstGeom>
          </p:spPr>
        </p:pic>
        <p:cxnSp>
          <p:nvCxnSpPr>
            <p:cNvPr id="13" name="直接连接符 12">
              <a:extLst>
                <a:ext uri="{FF2B5EF4-FFF2-40B4-BE49-F238E27FC236}">
                  <a16:creationId xmlns:a16="http://schemas.microsoft.com/office/drawing/2014/main" xmlns="" id="{CE01AA52-1E2E-4192-A5E8-2626F0B4E70B}"/>
                </a:ext>
              </a:extLst>
            </p:cNvPr>
            <p:cNvCxnSpPr>
              <a:cxnSpLocks/>
            </p:cNvCxnSpPr>
            <p:nvPr userDrawn="1"/>
          </p:nvCxnSpPr>
          <p:spPr>
            <a:xfrm>
              <a:off x="5475890" y="4951800"/>
              <a:ext cx="0" cy="6120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1218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1238A54-CD01-4D7E-9CD7-592E4E61C86B}" type="datetime1">
              <a:rPr lang="zh-CN" altLang="en-US" smtClean="0"/>
              <a:t>2022/7/11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90582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54D4E35-BB02-4375-AC7B-AC42CBE51470}" type="datetime1">
              <a:rPr lang="zh-CN" altLang="en-US" smtClean="0"/>
              <a:t>2022/7/11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68117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34447" y="252915"/>
            <a:ext cx="10515600" cy="686793"/>
          </a:xfrm>
        </p:spPr>
        <p:txBody>
          <a:bodyPr>
            <a:noAutofit/>
          </a:bodyPr>
          <a:lstStyle>
            <a:lvl1pPr>
              <a:defRPr sz="2800" b="1">
                <a:solidFill>
                  <a:srgbClr val="565656"/>
                </a:solidFill>
                <a:effectLst>
                  <a:outerShdw blurRad="38100" dist="38100" dir="2700000" algn="tl">
                    <a:srgbClr val="000000">
                      <a:alpha val="43137"/>
                    </a:srgbClr>
                  </a:outerShdw>
                </a:effectLst>
                <a:latin typeface="等线" panose="02010600030101010101" pitchFamily="2" charset="-122"/>
                <a:ea typeface="等线" panose="02010600030101010101" pitchFamily="2" charset="-122"/>
              </a:defRPr>
            </a:lvl1pPr>
          </a:lstStyle>
          <a:p>
            <a:r>
              <a:rPr lang="zh-CN" altLang="en-US" dirty="0"/>
              <a:t>单击此处编辑母版标题样式</a:t>
            </a:r>
          </a:p>
        </p:txBody>
      </p:sp>
      <p:sp>
        <p:nvSpPr>
          <p:cNvPr id="5" name="灯片编号占位符 4"/>
          <p:cNvSpPr>
            <a:spLocks noGrp="1"/>
          </p:cNvSpPr>
          <p:nvPr>
            <p:ph type="sldNum" sz="quarter" idx="12"/>
          </p:nvPr>
        </p:nvSpPr>
        <p:spPr>
          <a:xfrm>
            <a:off x="8610600" y="6366510"/>
            <a:ext cx="2743200" cy="365125"/>
          </a:xfrm>
        </p:spPr>
        <p:txBody>
          <a:bodyPr/>
          <a:lstStyle/>
          <a:p>
            <a:fld id="{565CE74E-AB26-4998-AD42-012C4C1AD076}" type="slidenum">
              <a:rPr lang="zh-CN" altLang="en-US" smtClean="0"/>
              <a:t>‹#›</a:t>
            </a:fld>
            <a:endParaRPr lang="zh-CN" altLang="en-US"/>
          </a:p>
        </p:txBody>
      </p:sp>
      <p:cxnSp>
        <p:nvCxnSpPr>
          <p:cNvPr id="6" name="直接连接符 5">
            <a:extLst>
              <a:ext uri="{FF2B5EF4-FFF2-40B4-BE49-F238E27FC236}">
                <a16:creationId xmlns:a16="http://schemas.microsoft.com/office/drawing/2014/main" xmlns="" id="{7D3AE454-9CF9-4B73-8C32-E04DE621F5A2}"/>
              </a:ext>
            </a:extLst>
          </p:cNvPr>
          <p:cNvCxnSpPr>
            <a:cxnSpLocks/>
          </p:cNvCxnSpPr>
          <p:nvPr userDrawn="1"/>
        </p:nvCxnSpPr>
        <p:spPr>
          <a:xfrm>
            <a:off x="0" y="227110"/>
            <a:ext cx="10676867" cy="1199"/>
          </a:xfrm>
          <a:prstGeom prst="line">
            <a:avLst/>
          </a:prstGeom>
          <a:ln w="25400">
            <a:solidFill>
              <a:srgbClr val="327DC2"/>
            </a:solidFill>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xmlns="" id="{D2F6E5CC-93C3-4D17-A1D9-5689039BE6DD}"/>
              </a:ext>
            </a:extLst>
          </p:cNvPr>
          <p:cNvCxnSpPr>
            <a:cxnSpLocks/>
          </p:cNvCxnSpPr>
          <p:nvPr userDrawn="1"/>
        </p:nvCxnSpPr>
        <p:spPr>
          <a:xfrm>
            <a:off x="11880550" y="227110"/>
            <a:ext cx="311450" cy="1199"/>
          </a:xfrm>
          <a:prstGeom prst="line">
            <a:avLst/>
          </a:prstGeom>
          <a:ln w="25400">
            <a:solidFill>
              <a:srgbClr val="327DC2"/>
            </a:solidFill>
          </a:ln>
        </p:spPr>
        <p:style>
          <a:lnRef idx="1">
            <a:schemeClr val="accent1"/>
          </a:lnRef>
          <a:fillRef idx="0">
            <a:schemeClr val="accent1"/>
          </a:fillRef>
          <a:effectRef idx="0">
            <a:schemeClr val="accent1"/>
          </a:effectRef>
          <a:fontRef idx="minor">
            <a:schemeClr val="tx1"/>
          </a:fontRef>
        </p:style>
      </p:cxnSp>
      <p:pic>
        <p:nvPicPr>
          <p:cNvPr id="8" name="图片 7" descr="小图-04.png">
            <a:extLst>
              <a:ext uri="{FF2B5EF4-FFF2-40B4-BE49-F238E27FC236}">
                <a16:creationId xmlns:a16="http://schemas.microsoft.com/office/drawing/2014/main" xmlns="" id="{79210AEF-23A7-4509-9A58-54DB3D855D50}"/>
              </a:ext>
            </a:extLst>
          </p:cNvPr>
          <p:cNvPicPr>
            <a:picLocks noChangeAspect="1"/>
          </p:cNvPicPr>
          <p:nvPr userDrawn="1"/>
        </p:nvPicPr>
        <p:blipFill rotWithShape="1">
          <a:blip r:embed="rId2">
            <a:alphaModFix amt="70000"/>
            <a:duotone>
              <a:prstClr val="black"/>
              <a:schemeClr val="accent1">
                <a:tint val="45000"/>
                <a:satMod val="400000"/>
              </a:schemeClr>
            </a:duotone>
            <a:extLst>
              <a:ext uri="{28A0092B-C50C-407E-A947-70E740481C1C}">
                <a14:useLocalDpi xmlns:a14="http://schemas.microsoft.com/office/drawing/2010/main" val="0"/>
              </a:ext>
            </a:extLst>
          </a:blip>
          <a:srcRect l="30720"/>
          <a:stretch/>
        </p:blipFill>
        <p:spPr>
          <a:xfrm>
            <a:off x="-9602" y="6356350"/>
            <a:ext cx="12201602" cy="501650"/>
          </a:xfrm>
          <a:prstGeom prst="rect">
            <a:avLst/>
          </a:prstGeom>
        </p:spPr>
      </p:pic>
      <p:sp>
        <p:nvSpPr>
          <p:cNvPr id="9" name="Text Box 10">
            <a:extLst>
              <a:ext uri="{FF2B5EF4-FFF2-40B4-BE49-F238E27FC236}">
                <a16:creationId xmlns:a16="http://schemas.microsoft.com/office/drawing/2014/main" xmlns="" id="{BDD2191E-0CB8-4D16-97F7-5BB1CF1055DA}"/>
              </a:ext>
            </a:extLst>
          </p:cNvPr>
          <p:cNvSpPr txBox="1">
            <a:spLocks noChangeArrowheads="1"/>
          </p:cNvSpPr>
          <p:nvPr userDrawn="1"/>
        </p:nvSpPr>
        <p:spPr bwMode="auto">
          <a:xfrm>
            <a:off x="9042400" y="6437682"/>
            <a:ext cx="2376487" cy="253916"/>
          </a:xfrm>
          <a:prstGeom prst="rect">
            <a:avLst/>
          </a:prstGeom>
          <a:noFill/>
          <a:ln w="9525">
            <a:noFill/>
            <a:miter lim="800000"/>
            <a:headEnd/>
            <a:tailEnd/>
          </a:ln>
          <a:effectLst/>
        </p:spPr>
        <p:txBody>
          <a:bodyPr wrap="square">
            <a:spAutoFit/>
          </a:bodyPr>
          <a:lstStyle/>
          <a:p>
            <a:pPr eaLnBrk="1" fontAlgn="auto" hangingPunct="1">
              <a:spcBef>
                <a:spcPct val="50000"/>
              </a:spcBef>
              <a:spcAft>
                <a:spcPts val="0"/>
              </a:spcAft>
              <a:defRPr/>
            </a:pPr>
            <a:r>
              <a:rPr kumimoji="1" lang="en-US" altLang="zh-CN" sz="1050" i="1" dirty="0">
                <a:solidFill>
                  <a:srgbClr val="327CC0"/>
                </a:solidFill>
                <a:effectLst/>
                <a:latin typeface="+mn-lt"/>
                <a:ea typeface="黑体" pitchFamily="2" charset="-122"/>
              </a:rPr>
              <a:t>EASTON  BIOPHARMACEUTICALS</a:t>
            </a:r>
          </a:p>
        </p:txBody>
      </p:sp>
      <p:sp>
        <p:nvSpPr>
          <p:cNvPr id="10" name="TextBox 33">
            <a:extLst>
              <a:ext uri="{FF2B5EF4-FFF2-40B4-BE49-F238E27FC236}">
                <a16:creationId xmlns:a16="http://schemas.microsoft.com/office/drawing/2014/main" xmlns="" id="{8D86C940-9AD6-4158-981D-D4EC9E99632A}"/>
              </a:ext>
            </a:extLst>
          </p:cNvPr>
          <p:cNvSpPr txBox="1"/>
          <p:nvPr userDrawn="1"/>
        </p:nvSpPr>
        <p:spPr>
          <a:xfrm>
            <a:off x="-9602" y="0"/>
            <a:ext cx="189113" cy="769441"/>
          </a:xfrm>
          <a:prstGeom prst="rect">
            <a:avLst/>
          </a:prstGeom>
          <a:solidFill>
            <a:srgbClr val="2C99CA"/>
          </a:solidFill>
        </p:spPr>
        <p:txBody>
          <a:bodyPr wrap="square" rtlCol="0">
            <a:spAutoFit/>
          </a:bodyPr>
          <a:lstStyle/>
          <a:p>
            <a:endParaRPr lang="zh-CN" altLang="en-US" sz="4400" dirty="0"/>
          </a:p>
        </p:txBody>
      </p:sp>
      <p:sp>
        <p:nvSpPr>
          <p:cNvPr id="11" name="TextBox 34">
            <a:extLst>
              <a:ext uri="{FF2B5EF4-FFF2-40B4-BE49-F238E27FC236}">
                <a16:creationId xmlns:a16="http://schemas.microsoft.com/office/drawing/2014/main" xmlns="" id="{95153946-4B42-43B1-B2BC-9AC8786C51EA}"/>
              </a:ext>
            </a:extLst>
          </p:cNvPr>
          <p:cNvSpPr txBox="1"/>
          <p:nvPr userDrawn="1"/>
        </p:nvSpPr>
        <p:spPr>
          <a:xfrm>
            <a:off x="251520" y="400109"/>
            <a:ext cx="72008" cy="369332"/>
          </a:xfrm>
          <a:prstGeom prst="rect">
            <a:avLst/>
          </a:prstGeom>
          <a:solidFill>
            <a:srgbClr val="36B8B5"/>
          </a:solidFill>
        </p:spPr>
        <p:txBody>
          <a:bodyPr wrap="square" rtlCol="0">
            <a:spAutoFit/>
          </a:bodyPr>
          <a:lstStyle/>
          <a:p>
            <a:endParaRPr lang="zh-CN" altLang="en-US" sz="1800" dirty="0"/>
          </a:p>
        </p:txBody>
      </p:sp>
      <p:pic>
        <p:nvPicPr>
          <p:cNvPr id="12" name="Picture 2" descr="D:\桌面\公司新VI\苑东生物新LOGO2019-11-12\2019-11-12-LOGO.png">
            <a:extLst>
              <a:ext uri="{FF2B5EF4-FFF2-40B4-BE49-F238E27FC236}">
                <a16:creationId xmlns:a16="http://schemas.microsoft.com/office/drawing/2014/main" xmlns="" id="{B125B3D0-B77A-4C4C-8577-D18BDD75C454}"/>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49772" y="65976"/>
            <a:ext cx="1076676" cy="379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40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仅标题">
    <p:bg>
      <p:bgPr>
        <a:solidFill>
          <a:srgbClr val="F96F0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4309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仅标题">
    <p:bg>
      <p:bgPr>
        <a:solidFill>
          <a:schemeClr val="tx2"/>
        </a:solidFill>
        <a:effectLst/>
      </p:bgPr>
    </p:bg>
    <p:spTree>
      <p:nvGrpSpPr>
        <p:cNvPr id="1" name=""/>
        <p:cNvGrpSpPr/>
        <p:nvPr/>
      </p:nvGrpSpPr>
      <p:grpSpPr>
        <a:xfrm>
          <a:off x="0" y="0"/>
          <a:ext cx="0" cy="0"/>
          <a:chOff x="0" y="0"/>
          <a:chExt cx="0" cy="0"/>
        </a:xfrm>
      </p:grpSpPr>
      <p:sp>
        <p:nvSpPr>
          <p:cNvPr id="102" name="任意多边形: 形状 101">
            <a:extLst>
              <a:ext uri="{FF2B5EF4-FFF2-40B4-BE49-F238E27FC236}">
                <a16:creationId xmlns:a16="http://schemas.microsoft.com/office/drawing/2014/main" xmlns="" id="{194D441F-F39D-481B-9CFF-1372EC50094E}"/>
              </a:ext>
            </a:extLst>
          </p:cNvPr>
          <p:cNvSpPr/>
          <p:nvPr userDrawn="1"/>
        </p:nvSpPr>
        <p:spPr>
          <a:xfrm>
            <a:off x="-330675" y="243332"/>
            <a:ext cx="2854571" cy="687600"/>
          </a:xfrm>
          <a:custGeom>
            <a:avLst/>
            <a:gdLst>
              <a:gd name="connsiteX0" fmla="*/ 174415 w 2854571"/>
              <a:gd name="connsiteY0" fmla="*/ 0 h 687600"/>
              <a:gd name="connsiteX1" fmla="*/ 348830 w 2854571"/>
              <a:gd name="connsiteY1" fmla="*/ 0 h 687600"/>
              <a:gd name="connsiteX2" fmla="*/ 348830 w 2854571"/>
              <a:gd name="connsiteY2" fmla="*/ 0 h 687600"/>
              <a:gd name="connsiteX3" fmla="*/ 1023316 w 2854571"/>
              <a:gd name="connsiteY3" fmla="*/ 0 h 687600"/>
              <a:gd name="connsiteX4" fmla="*/ 1030138 w 2854571"/>
              <a:gd name="connsiteY4" fmla="*/ 0 h 687600"/>
              <a:gd name="connsiteX5" fmla="*/ 2234463 w 2854571"/>
              <a:gd name="connsiteY5" fmla="*/ 0 h 687600"/>
              <a:gd name="connsiteX6" fmla="*/ 2234464 w 2854571"/>
              <a:gd name="connsiteY6" fmla="*/ 0 h 687600"/>
              <a:gd name="connsiteX7" fmla="*/ 2544517 w 2854571"/>
              <a:gd name="connsiteY7" fmla="*/ 0 h 687600"/>
              <a:gd name="connsiteX8" fmla="*/ 2854571 w 2854571"/>
              <a:gd name="connsiteY8" fmla="*/ 343393 h 687600"/>
              <a:gd name="connsiteX9" fmla="*/ 2544517 w 2854571"/>
              <a:gd name="connsiteY9" fmla="*/ 686786 h 687600"/>
              <a:gd name="connsiteX10" fmla="*/ 2234464 w 2854571"/>
              <a:gd name="connsiteY10" fmla="*/ 686786 h 687600"/>
              <a:gd name="connsiteX11" fmla="*/ 2234464 w 2854571"/>
              <a:gd name="connsiteY11" fmla="*/ 687600 h 687600"/>
              <a:gd name="connsiteX12" fmla="*/ 1030138 w 2854571"/>
              <a:gd name="connsiteY12" fmla="*/ 687600 h 687600"/>
              <a:gd name="connsiteX13" fmla="*/ 1023316 w 2854571"/>
              <a:gd name="connsiteY13" fmla="*/ 687600 h 687600"/>
              <a:gd name="connsiteX14" fmla="*/ 348830 w 2854571"/>
              <a:gd name="connsiteY14" fmla="*/ 687600 h 687600"/>
              <a:gd name="connsiteX15" fmla="*/ 348830 w 2854571"/>
              <a:gd name="connsiteY15" fmla="*/ 686786 h 687600"/>
              <a:gd name="connsiteX16" fmla="*/ 174415 w 2854571"/>
              <a:gd name="connsiteY16" fmla="*/ 686786 h 687600"/>
              <a:gd name="connsiteX17" fmla="*/ 0 w 2854571"/>
              <a:gd name="connsiteY17" fmla="*/ 343393 h 687600"/>
              <a:gd name="connsiteX18" fmla="*/ 174415 w 2854571"/>
              <a:gd name="connsiteY18" fmla="*/ 0 h 68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854571" h="687600">
                <a:moveTo>
                  <a:pt x="174415" y="0"/>
                </a:moveTo>
                <a:lnTo>
                  <a:pt x="348830" y="0"/>
                </a:lnTo>
                <a:lnTo>
                  <a:pt x="348830" y="0"/>
                </a:lnTo>
                <a:lnTo>
                  <a:pt x="1023316" y="0"/>
                </a:lnTo>
                <a:lnTo>
                  <a:pt x="1030138" y="0"/>
                </a:lnTo>
                <a:lnTo>
                  <a:pt x="2234463" y="0"/>
                </a:lnTo>
                <a:lnTo>
                  <a:pt x="2234464" y="0"/>
                </a:lnTo>
                <a:lnTo>
                  <a:pt x="2544517" y="0"/>
                </a:lnTo>
                <a:cubicBezTo>
                  <a:pt x="2715755" y="0"/>
                  <a:pt x="2854571" y="153742"/>
                  <a:pt x="2854571" y="343393"/>
                </a:cubicBezTo>
                <a:cubicBezTo>
                  <a:pt x="2854571" y="533044"/>
                  <a:pt x="2715755" y="686786"/>
                  <a:pt x="2544517" y="686786"/>
                </a:cubicBezTo>
                <a:lnTo>
                  <a:pt x="2234464" y="686786"/>
                </a:lnTo>
                <a:lnTo>
                  <a:pt x="2234464" y="687600"/>
                </a:lnTo>
                <a:lnTo>
                  <a:pt x="1030138" y="687600"/>
                </a:lnTo>
                <a:lnTo>
                  <a:pt x="1023316" y="687600"/>
                </a:lnTo>
                <a:lnTo>
                  <a:pt x="348830" y="687600"/>
                </a:lnTo>
                <a:lnTo>
                  <a:pt x="348830" y="686786"/>
                </a:lnTo>
                <a:lnTo>
                  <a:pt x="174415" y="686786"/>
                </a:lnTo>
                <a:cubicBezTo>
                  <a:pt x="78089" y="686786"/>
                  <a:pt x="0" y="533044"/>
                  <a:pt x="0" y="343393"/>
                </a:cubicBezTo>
                <a:cubicBezTo>
                  <a:pt x="0" y="153742"/>
                  <a:pt x="78089" y="0"/>
                  <a:pt x="174415" y="0"/>
                </a:cubicBezTo>
                <a:close/>
              </a:path>
            </a:pathLst>
          </a:custGeom>
          <a:solidFill>
            <a:schemeClr val="bg1"/>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p>
        </p:txBody>
      </p:sp>
      <p:sp>
        <p:nvSpPr>
          <p:cNvPr id="83" name="椭圆 82">
            <a:extLst>
              <a:ext uri="{FF2B5EF4-FFF2-40B4-BE49-F238E27FC236}">
                <a16:creationId xmlns:a16="http://schemas.microsoft.com/office/drawing/2014/main" xmlns="" id="{7879D3EE-2261-4DDD-937F-26FFB09F3E9A}"/>
              </a:ext>
            </a:extLst>
          </p:cNvPr>
          <p:cNvSpPr/>
          <p:nvPr userDrawn="1"/>
        </p:nvSpPr>
        <p:spPr>
          <a:xfrm>
            <a:off x="2454551" y="24402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椭圆 83">
            <a:extLst>
              <a:ext uri="{FF2B5EF4-FFF2-40B4-BE49-F238E27FC236}">
                <a16:creationId xmlns:a16="http://schemas.microsoft.com/office/drawing/2014/main" xmlns="" id="{767AFDC6-1B32-487B-A520-8A790177C612}"/>
              </a:ext>
            </a:extLst>
          </p:cNvPr>
          <p:cNvSpPr/>
          <p:nvPr userDrawn="1"/>
        </p:nvSpPr>
        <p:spPr>
          <a:xfrm>
            <a:off x="2557787" y="33823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椭圆 84">
            <a:extLst>
              <a:ext uri="{FF2B5EF4-FFF2-40B4-BE49-F238E27FC236}">
                <a16:creationId xmlns:a16="http://schemas.microsoft.com/office/drawing/2014/main" xmlns="" id="{01F0F8CC-BFB1-4BE2-BE2D-A192817AF735}"/>
              </a:ext>
            </a:extLst>
          </p:cNvPr>
          <p:cNvSpPr/>
          <p:nvPr userDrawn="1"/>
        </p:nvSpPr>
        <p:spPr>
          <a:xfrm>
            <a:off x="2608024" y="43244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椭圆 85">
            <a:extLst>
              <a:ext uri="{FF2B5EF4-FFF2-40B4-BE49-F238E27FC236}">
                <a16:creationId xmlns:a16="http://schemas.microsoft.com/office/drawing/2014/main" xmlns="" id="{94EA57D9-979D-4E01-97D4-56CE13C02FAB}"/>
              </a:ext>
            </a:extLst>
          </p:cNvPr>
          <p:cNvSpPr/>
          <p:nvPr userDrawn="1"/>
        </p:nvSpPr>
        <p:spPr>
          <a:xfrm>
            <a:off x="2629942" y="52665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a:extLst>
              <a:ext uri="{FF2B5EF4-FFF2-40B4-BE49-F238E27FC236}">
                <a16:creationId xmlns:a16="http://schemas.microsoft.com/office/drawing/2014/main" xmlns="" id="{AA34217D-517A-4A97-B3F4-DFAB5ED8D37E}"/>
              </a:ext>
            </a:extLst>
          </p:cNvPr>
          <p:cNvSpPr/>
          <p:nvPr userDrawn="1"/>
        </p:nvSpPr>
        <p:spPr>
          <a:xfrm>
            <a:off x="2630256" y="62086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椭圆 87">
            <a:extLst>
              <a:ext uri="{FF2B5EF4-FFF2-40B4-BE49-F238E27FC236}">
                <a16:creationId xmlns:a16="http://schemas.microsoft.com/office/drawing/2014/main" xmlns="" id="{5F5D3113-CEA6-427E-B7E7-E9FC6F62C80D}"/>
              </a:ext>
            </a:extLst>
          </p:cNvPr>
          <p:cNvSpPr/>
          <p:nvPr userDrawn="1"/>
        </p:nvSpPr>
        <p:spPr>
          <a:xfrm>
            <a:off x="2606957" y="71507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椭圆 88">
            <a:extLst>
              <a:ext uri="{FF2B5EF4-FFF2-40B4-BE49-F238E27FC236}">
                <a16:creationId xmlns:a16="http://schemas.microsoft.com/office/drawing/2014/main" xmlns="" id="{96E1097D-5C8B-40AE-A042-6FBA069F1792}"/>
              </a:ext>
            </a:extLst>
          </p:cNvPr>
          <p:cNvSpPr/>
          <p:nvPr userDrawn="1"/>
        </p:nvSpPr>
        <p:spPr>
          <a:xfrm>
            <a:off x="2454551" y="90349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椭圆 89">
            <a:extLst>
              <a:ext uri="{FF2B5EF4-FFF2-40B4-BE49-F238E27FC236}">
                <a16:creationId xmlns:a16="http://schemas.microsoft.com/office/drawing/2014/main" xmlns="" id="{9881E57F-D83F-4195-BD38-45BCFB1960E6}"/>
              </a:ext>
            </a:extLst>
          </p:cNvPr>
          <p:cNvSpPr/>
          <p:nvPr userDrawn="1"/>
        </p:nvSpPr>
        <p:spPr>
          <a:xfrm>
            <a:off x="2554851" y="809289"/>
            <a:ext cx="36000" cy="36000"/>
          </a:xfrm>
          <a:prstGeom prst="ellipse">
            <a:avLst/>
          </a:prstGeom>
          <a:solidFill>
            <a:schemeClr val="tx2">
              <a:lumMod val="20000"/>
              <a:lumOff val="80000"/>
            </a:schemeClr>
          </a:solidFill>
          <a:ln>
            <a:solidFill>
              <a:srgbClr val="FED9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18752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11_仅标题">
    <p:bg>
      <p:bgPr>
        <a:solidFill>
          <a:schemeClr val="tx2">
            <a:alpha val="33000"/>
          </a:schemeClr>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p:nvPr>
        </p:nvSpPr>
        <p:spPr>
          <a:xfrm>
            <a:off x="4571900" y="1694776"/>
            <a:ext cx="6697841" cy="686793"/>
          </a:xfrm>
        </p:spPr>
        <p:txBody>
          <a:bodyPr>
            <a:noAutofit/>
          </a:bodyPr>
          <a:lstStyle>
            <a:lvl1pPr>
              <a:defRPr sz="2800" b="1">
                <a:solidFill>
                  <a:schemeClr val="bg1"/>
                </a:solidFill>
                <a:effectLst/>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Tree>
    <p:extLst>
      <p:ext uri="{BB962C8B-B14F-4D97-AF65-F5344CB8AC3E}">
        <p14:creationId xmlns:p14="http://schemas.microsoft.com/office/powerpoint/2010/main" val="2107353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39D59-FA44-4F79-9EDB-66C144470849}" type="datetime1">
              <a:rPr lang="zh-CN" altLang="en-US" smtClean="0"/>
              <a:t>2022/7/11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003094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71" r:id="rId8"/>
    <p:sldLayoutId id="2147483672" r:id="rId9"/>
    <p:sldLayoutId id="2147483663" r:id="rId10"/>
    <p:sldLayoutId id="2147483673" r:id="rId11"/>
    <p:sldLayoutId id="2147483655" r:id="rId12"/>
    <p:sldLayoutId id="2147483656" r:id="rId13"/>
    <p:sldLayoutId id="2147483657" r:id="rId14"/>
    <p:sldLayoutId id="2147483658" r:id="rId15"/>
    <p:sldLayoutId id="2147483659" r:id="rId16"/>
    <p:sldLayoutId id="2147483660" r:id="rId17"/>
    <p:sldLayoutId id="2147483661"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xmlns="" id="{33FC6965-9526-4BE6-A739-5619327EB500}"/>
              </a:ext>
            </a:extLst>
          </p:cNvPr>
          <p:cNvSpPr>
            <a:spLocks noGrp="1"/>
          </p:cNvSpPr>
          <p:nvPr>
            <p:ph type="sldNum" sz="quarter" idx="4294967295"/>
          </p:nvPr>
        </p:nvSpPr>
        <p:spPr>
          <a:xfrm>
            <a:off x="9448800" y="6356350"/>
            <a:ext cx="2743200" cy="365125"/>
          </a:xfrm>
        </p:spPr>
        <p:txBody>
          <a:bodyPr/>
          <a:lstStyle/>
          <a:p>
            <a:fld id="{565CE74E-AB26-4998-AD42-012C4C1AD076}" type="slidenum">
              <a:rPr lang="zh-CN" altLang="en-US" smtClean="0"/>
              <a:pPr/>
              <a:t>1</a:t>
            </a:fld>
            <a:endParaRPr lang="zh-CN" altLang="en-US" dirty="0"/>
          </a:p>
        </p:txBody>
      </p:sp>
      <p:sp>
        <p:nvSpPr>
          <p:cNvPr id="6" name="文本框 5">
            <a:extLst>
              <a:ext uri="{FF2B5EF4-FFF2-40B4-BE49-F238E27FC236}">
                <a16:creationId xmlns:a16="http://schemas.microsoft.com/office/drawing/2014/main" xmlns="" id="{8C75B42A-17AA-D408-2EDA-226BB2C81F02}"/>
              </a:ext>
            </a:extLst>
          </p:cNvPr>
          <p:cNvSpPr txBox="1"/>
          <p:nvPr/>
        </p:nvSpPr>
        <p:spPr>
          <a:xfrm>
            <a:off x="700644" y="380010"/>
            <a:ext cx="1127232" cy="400110"/>
          </a:xfrm>
          <a:prstGeom prst="rect">
            <a:avLst/>
          </a:prstGeom>
          <a:noFill/>
        </p:spPr>
        <p:txBody>
          <a:bodyPr wrap="none" rtlCol="0">
            <a:spAutoFit/>
          </a:bodyPr>
          <a:lstStyle/>
          <a:p>
            <a:r>
              <a:rPr lang="zh-CN" altLang="en-US" sz="2000" b="1" dirty="0">
                <a:solidFill>
                  <a:schemeClr val="tx1">
                    <a:lumMod val="75000"/>
                    <a:lumOff val="25000"/>
                  </a:schemeClr>
                </a:solidFill>
                <a:latin typeface="+mn-ea"/>
              </a:rPr>
              <a:t>附件</a:t>
            </a:r>
            <a:r>
              <a:rPr lang="en-US" altLang="zh-CN" sz="2000" b="1" dirty="0">
                <a:solidFill>
                  <a:schemeClr val="tx1">
                    <a:lumMod val="75000"/>
                    <a:lumOff val="25000"/>
                  </a:schemeClr>
                </a:solidFill>
                <a:latin typeface="+mn-ea"/>
              </a:rPr>
              <a:t>2-2</a:t>
            </a:r>
            <a:endParaRPr lang="zh-CN" altLang="en-US" sz="2000" b="1" dirty="0">
              <a:solidFill>
                <a:schemeClr val="tx1">
                  <a:lumMod val="75000"/>
                  <a:lumOff val="25000"/>
                </a:schemeClr>
              </a:solidFill>
              <a:latin typeface="+mn-ea"/>
            </a:endParaRPr>
          </a:p>
        </p:txBody>
      </p:sp>
      <p:sp>
        <p:nvSpPr>
          <p:cNvPr id="13" name="矩形 12">
            <a:extLst>
              <a:ext uri="{FF2B5EF4-FFF2-40B4-BE49-F238E27FC236}">
                <a16:creationId xmlns:a16="http://schemas.microsoft.com/office/drawing/2014/main" xmlns="" id="{9C8795B2-97C6-62E7-F09A-8546A66873B2}"/>
              </a:ext>
            </a:extLst>
          </p:cNvPr>
          <p:cNvSpPr/>
          <p:nvPr/>
        </p:nvSpPr>
        <p:spPr>
          <a:xfrm>
            <a:off x="2289097" y="1593557"/>
            <a:ext cx="7613805" cy="4373609"/>
          </a:xfrm>
          <a:prstGeom prst="rect">
            <a:avLst/>
          </a:prstGeom>
          <a:solidFill>
            <a:schemeClr val="tx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4" name="矩形 13">
            <a:extLst>
              <a:ext uri="{FF2B5EF4-FFF2-40B4-BE49-F238E27FC236}">
                <a16:creationId xmlns:a16="http://schemas.microsoft.com/office/drawing/2014/main" xmlns="" id="{F40687B1-966B-1BF0-6BA5-166135EE456D}"/>
              </a:ext>
            </a:extLst>
          </p:cNvPr>
          <p:cNvSpPr/>
          <p:nvPr/>
        </p:nvSpPr>
        <p:spPr>
          <a:xfrm>
            <a:off x="2612796" y="1904427"/>
            <a:ext cx="6966407" cy="3751869"/>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endParaRPr lang="zh-CN" altLang="en-US" b="1" dirty="0">
              <a:solidFill>
                <a:schemeClr val="tx1">
                  <a:lumMod val="65000"/>
                  <a:lumOff val="35000"/>
                </a:schemeClr>
              </a:solidFill>
              <a:latin typeface="+mj-ea"/>
              <a:ea typeface="+mj-ea"/>
            </a:endParaRPr>
          </a:p>
        </p:txBody>
      </p:sp>
      <p:sp>
        <p:nvSpPr>
          <p:cNvPr id="15" name="文本框 14">
            <a:extLst>
              <a:ext uri="{FF2B5EF4-FFF2-40B4-BE49-F238E27FC236}">
                <a16:creationId xmlns:a16="http://schemas.microsoft.com/office/drawing/2014/main" xmlns="" id="{0C6DA5A8-B917-99BB-09DB-B851428F8317}"/>
              </a:ext>
            </a:extLst>
          </p:cNvPr>
          <p:cNvSpPr txBox="1"/>
          <p:nvPr/>
        </p:nvSpPr>
        <p:spPr>
          <a:xfrm>
            <a:off x="4040878" y="2481466"/>
            <a:ext cx="4288353" cy="1077218"/>
          </a:xfrm>
          <a:prstGeom prst="rect">
            <a:avLst/>
          </a:prstGeom>
          <a:noFill/>
        </p:spPr>
        <p:txBody>
          <a:bodyPr wrap="none" rtlCol="0">
            <a:spAutoFit/>
          </a:bodyPr>
          <a:lstStyle/>
          <a:p>
            <a:pPr algn="ctr"/>
            <a:r>
              <a:rPr lang="zh-CN" altLang="en-US" sz="3200" b="1" dirty="0">
                <a:solidFill>
                  <a:schemeClr val="tx1">
                    <a:lumMod val="85000"/>
                    <a:lumOff val="15000"/>
                  </a:schemeClr>
                </a:solidFill>
                <a:latin typeface="+mn-ea"/>
              </a:rPr>
              <a:t>氨己烯酸口服溶液用散</a:t>
            </a:r>
            <a:endParaRPr lang="en-US" altLang="zh-CN" sz="3200" b="1" dirty="0">
              <a:solidFill>
                <a:schemeClr val="tx1">
                  <a:lumMod val="85000"/>
                  <a:lumOff val="15000"/>
                </a:schemeClr>
              </a:solidFill>
              <a:latin typeface="+mn-ea"/>
            </a:endParaRPr>
          </a:p>
          <a:p>
            <a:pPr algn="ctr"/>
            <a:r>
              <a:rPr lang="en-US" altLang="zh-CN" sz="3200" b="1" dirty="0">
                <a:solidFill>
                  <a:schemeClr val="tx1">
                    <a:lumMod val="85000"/>
                    <a:lumOff val="15000"/>
                  </a:schemeClr>
                </a:solidFill>
                <a:latin typeface="+mn-ea"/>
              </a:rPr>
              <a:t>(</a:t>
            </a:r>
            <a:r>
              <a:rPr lang="zh-CN" altLang="en-US" sz="3200" b="1" dirty="0">
                <a:solidFill>
                  <a:schemeClr val="tx1">
                    <a:lumMod val="85000"/>
                    <a:lumOff val="15000"/>
                  </a:schemeClr>
                </a:solidFill>
                <a:latin typeface="+mn-ea"/>
              </a:rPr>
              <a:t>昕悦</a:t>
            </a:r>
            <a:r>
              <a:rPr lang="en-US" altLang="zh-CN" sz="3200" b="1" baseline="30000" dirty="0">
                <a:solidFill>
                  <a:schemeClr val="tx1">
                    <a:lumMod val="85000"/>
                    <a:lumOff val="15000"/>
                  </a:schemeClr>
                </a:solidFill>
                <a:latin typeface="+mn-ea"/>
              </a:rPr>
              <a:t>®</a:t>
            </a:r>
            <a:r>
              <a:rPr lang="en-US" altLang="zh-CN" sz="3200" b="1" dirty="0">
                <a:solidFill>
                  <a:schemeClr val="tx1">
                    <a:lumMod val="85000"/>
                    <a:lumOff val="15000"/>
                  </a:schemeClr>
                </a:solidFill>
                <a:latin typeface="+mn-ea"/>
              </a:rPr>
              <a:t>)</a:t>
            </a:r>
            <a:endParaRPr lang="zh-CN" altLang="en-US" sz="3200" b="1" dirty="0">
              <a:solidFill>
                <a:schemeClr val="tx1">
                  <a:lumMod val="85000"/>
                  <a:lumOff val="15000"/>
                </a:schemeClr>
              </a:solidFill>
              <a:latin typeface="+mn-ea"/>
            </a:endParaRPr>
          </a:p>
        </p:txBody>
      </p:sp>
      <p:sp>
        <p:nvSpPr>
          <p:cNvPr id="16" name="矩形: 圆角 15">
            <a:extLst>
              <a:ext uri="{FF2B5EF4-FFF2-40B4-BE49-F238E27FC236}">
                <a16:creationId xmlns:a16="http://schemas.microsoft.com/office/drawing/2014/main" xmlns="" id="{7CD36EFD-26CB-9D85-5C45-1EF002F42B37}"/>
              </a:ext>
            </a:extLst>
          </p:cNvPr>
          <p:cNvSpPr/>
          <p:nvPr/>
        </p:nvSpPr>
        <p:spPr>
          <a:xfrm>
            <a:off x="4273137" y="4552041"/>
            <a:ext cx="3645724" cy="6650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tx1">
                    <a:lumMod val="75000"/>
                    <a:lumOff val="25000"/>
                  </a:schemeClr>
                </a:solidFill>
              </a:rPr>
              <a:t>成都苑东生物制药股份有限公司</a:t>
            </a:r>
          </a:p>
        </p:txBody>
      </p:sp>
    </p:spTree>
    <p:extLst>
      <p:ext uri="{BB962C8B-B14F-4D97-AF65-F5344CB8AC3E}">
        <p14:creationId xmlns:p14="http://schemas.microsoft.com/office/powerpoint/2010/main" val="32122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圆角 6">
            <a:extLst>
              <a:ext uri="{FF2B5EF4-FFF2-40B4-BE49-F238E27FC236}">
                <a16:creationId xmlns:a16="http://schemas.microsoft.com/office/drawing/2014/main" xmlns="" id="{A50327EA-05A2-A21A-E5A2-31267CC7DE63}"/>
              </a:ext>
            </a:extLst>
          </p:cNvPr>
          <p:cNvSpPr/>
          <p:nvPr/>
        </p:nvSpPr>
        <p:spPr>
          <a:xfrm>
            <a:off x="-814164" y="792644"/>
            <a:ext cx="3698476" cy="1271464"/>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bg1"/>
              </a:solidFill>
              <a:latin typeface="+mj-ea"/>
              <a:ea typeface="+mj-ea"/>
            </a:endParaRPr>
          </a:p>
        </p:txBody>
      </p:sp>
      <p:sp>
        <p:nvSpPr>
          <p:cNvPr id="9" name="文本框 8">
            <a:extLst>
              <a:ext uri="{FF2B5EF4-FFF2-40B4-BE49-F238E27FC236}">
                <a16:creationId xmlns:a16="http://schemas.microsoft.com/office/drawing/2014/main" xmlns="" id="{4E450D01-F9AD-FBAB-4B52-E40BA25BAE18}"/>
              </a:ext>
            </a:extLst>
          </p:cNvPr>
          <p:cNvSpPr txBox="1"/>
          <p:nvPr/>
        </p:nvSpPr>
        <p:spPr>
          <a:xfrm>
            <a:off x="453830" y="951322"/>
            <a:ext cx="2430482" cy="954107"/>
          </a:xfrm>
          <a:prstGeom prst="rect">
            <a:avLst/>
          </a:prstGeom>
          <a:noFill/>
        </p:spPr>
        <p:txBody>
          <a:bodyPr wrap="square">
            <a:spAutoFit/>
          </a:bodyPr>
          <a:lstStyle/>
          <a:p>
            <a:r>
              <a:rPr lang="zh-CN" altLang="en-US" sz="3600" b="1" dirty="0">
                <a:solidFill>
                  <a:schemeClr val="bg1"/>
                </a:solidFill>
                <a:latin typeface="+mj-ea"/>
                <a:ea typeface="+mj-ea"/>
              </a:rPr>
              <a:t>目 录</a:t>
            </a:r>
            <a:endParaRPr lang="en-US" altLang="zh-CN" sz="3600" b="1" dirty="0">
              <a:solidFill>
                <a:schemeClr val="bg1"/>
              </a:solidFill>
              <a:latin typeface="+mj-ea"/>
              <a:ea typeface="+mj-ea"/>
            </a:endParaRPr>
          </a:p>
          <a:p>
            <a:r>
              <a:rPr lang="en-US" altLang="zh-CN" sz="2000" b="1" dirty="0">
                <a:solidFill>
                  <a:schemeClr val="bg1"/>
                </a:solidFill>
                <a:latin typeface="+mj-ea"/>
                <a:ea typeface="+mj-ea"/>
              </a:rPr>
              <a:t>CONTENTS</a:t>
            </a:r>
            <a:endParaRPr lang="zh-CN" altLang="en-US" sz="2000" b="1" dirty="0">
              <a:solidFill>
                <a:schemeClr val="bg1"/>
              </a:solidFill>
              <a:latin typeface="+mj-ea"/>
              <a:ea typeface="+mj-ea"/>
            </a:endParaRPr>
          </a:p>
        </p:txBody>
      </p:sp>
      <p:grpSp>
        <p:nvGrpSpPr>
          <p:cNvPr id="12" name="组合 11">
            <a:extLst>
              <a:ext uri="{FF2B5EF4-FFF2-40B4-BE49-F238E27FC236}">
                <a16:creationId xmlns:a16="http://schemas.microsoft.com/office/drawing/2014/main" xmlns="" id="{C93E21FC-F073-EC09-87DF-C07A6F08872B}"/>
              </a:ext>
            </a:extLst>
          </p:cNvPr>
          <p:cNvGrpSpPr/>
          <p:nvPr/>
        </p:nvGrpSpPr>
        <p:grpSpPr>
          <a:xfrm>
            <a:off x="4663099" y="1165064"/>
            <a:ext cx="2724347" cy="1026307"/>
            <a:chOff x="4663099" y="1165064"/>
            <a:chExt cx="2724347" cy="1026307"/>
          </a:xfrm>
        </p:grpSpPr>
        <p:sp>
          <p:nvSpPr>
            <p:cNvPr id="11" name="矩形 10">
              <a:extLst>
                <a:ext uri="{FF2B5EF4-FFF2-40B4-BE49-F238E27FC236}">
                  <a16:creationId xmlns:a16="http://schemas.microsoft.com/office/drawing/2014/main" xmlns="" id="{C374E0BF-A51B-6C88-114D-A7BDD1F41645}"/>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0" name="矩形 9">
              <a:extLst>
                <a:ext uri="{FF2B5EF4-FFF2-40B4-BE49-F238E27FC236}">
                  <a16:creationId xmlns:a16="http://schemas.microsoft.com/office/drawing/2014/main" xmlns="" id="{BB2AD6F3-18DC-E0EB-8D17-C2A66BEE0A27}"/>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01 </a:t>
              </a:r>
              <a:r>
                <a:rPr lang="zh-CN" altLang="en-US" b="1" dirty="0">
                  <a:solidFill>
                    <a:schemeClr val="tx1">
                      <a:lumMod val="65000"/>
                      <a:lumOff val="35000"/>
                    </a:schemeClr>
                  </a:solidFill>
                  <a:latin typeface="+mj-ea"/>
                  <a:ea typeface="+mj-ea"/>
                </a:rPr>
                <a:t>药品基本信息</a:t>
              </a:r>
            </a:p>
          </p:txBody>
        </p:sp>
      </p:grpSp>
      <p:grpSp>
        <p:nvGrpSpPr>
          <p:cNvPr id="13" name="组合 12">
            <a:extLst>
              <a:ext uri="{FF2B5EF4-FFF2-40B4-BE49-F238E27FC236}">
                <a16:creationId xmlns:a16="http://schemas.microsoft.com/office/drawing/2014/main" xmlns="" id="{F0ABB927-7DE4-B598-FECD-DFBB61BC01AB}"/>
              </a:ext>
            </a:extLst>
          </p:cNvPr>
          <p:cNvGrpSpPr/>
          <p:nvPr/>
        </p:nvGrpSpPr>
        <p:grpSpPr>
          <a:xfrm>
            <a:off x="8433820" y="1165064"/>
            <a:ext cx="2724347" cy="1026307"/>
            <a:chOff x="4663099" y="1165064"/>
            <a:chExt cx="2724347" cy="1026307"/>
          </a:xfrm>
        </p:grpSpPr>
        <p:sp>
          <p:nvSpPr>
            <p:cNvPr id="14" name="矩形 13">
              <a:extLst>
                <a:ext uri="{FF2B5EF4-FFF2-40B4-BE49-F238E27FC236}">
                  <a16:creationId xmlns:a16="http://schemas.microsoft.com/office/drawing/2014/main" xmlns="" id="{DCFE4337-55D8-5CC7-6871-C44E5784CBE6}"/>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5" name="矩形 14">
              <a:extLst>
                <a:ext uri="{FF2B5EF4-FFF2-40B4-BE49-F238E27FC236}">
                  <a16:creationId xmlns:a16="http://schemas.microsoft.com/office/drawing/2014/main" xmlns="" id="{D4AF2BC9-A9A0-A672-1A26-91C44D14F029}"/>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02 </a:t>
              </a:r>
              <a:r>
                <a:rPr lang="zh-CN" altLang="en-US" b="1" dirty="0">
                  <a:solidFill>
                    <a:schemeClr val="tx1">
                      <a:lumMod val="65000"/>
                      <a:lumOff val="35000"/>
                    </a:schemeClr>
                  </a:solidFill>
                  <a:latin typeface="+mj-ea"/>
                  <a:ea typeface="+mj-ea"/>
                </a:rPr>
                <a:t>安全性</a:t>
              </a:r>
            </a:p>
          </p:txBody>
        </p:sp>
      </p:grpSp>
      <p:grpSp>
        <p:nvGrpSpPr>
          <p:cNvPr id="16" name="组合 15">
            <a:extLst>
              <a:ext uri="{FF2B5EF4-FFF2-40B4-BE49-F238E27FC236}">
                <a16:creationId xmlns:a16="http://schemas.microsoft.com/office/drawing/2014/main" xmlns="" id="{88820006-0A9B-6F00-DBE6-8355AF49A916}"/>
              </a:ext>
            </a:extLst>
          </p:cNvPr>
          <p:cNvGrpSpPr/>
          <p:nvPr/>
        </p:nvGrpSpPr>
        <p:grpSpPr>
          <a:xfrm>
            <a:off x="4653672" y="2767623"/>
            <a:ext cx="2724347" cy="1026307"/>
            <a:chOff x="4663099" y="1165064"/>
            <a:chExt cx="2724347" cy="1026307"/>
          </a:xfrm>
        </p:grpSpPr>
        <p:sp>
          <p:nvSpPr>
            <p:cNvPr id="17" name="矩形 16">
              <a:extLst>
                <a:ext uri="{FF2B5EF4-FFF2-40B4-BE49-F238E27FC236}">
                  <a16:creationId xmlns:a16="http://schemas.microsoft.com/office/drawing/2014/main" xmlns="" id="{E185276B-4806-FF63-1B26-5F6B08A334DD}"/>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18" name="矩形 17">
              <a:extLst>
                <a:ext uri="{FF2B5EF4-FFF2-40B4-BE49-F238E27FC236}">
                  <a16:creationId xmlns:a16="http://schemas.microsoft.com/office/drawing/2014/main" xmlns="" id="{7A44775E-3456-9BEE-3055-2B50B2221F1E}"/>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03 </a:t>
              </a:r>
              <a:r>
                <a:rPr lang="zh-CN" altLang="en-US" b="1" dirty="0">
                  <a:solidFill>
                    <a:schemeClr val="tx1">
                      <a:lumMod val="65000"/>
                      <a:lumOff val="35000"/>
                    </a:schemeClr>
                  </a:solidFill>
                  <a:latin typeface="+mj-ea"/>
                  <a:ea typeface="+mj-ea"/>
                </a:rPr>
                <a:t>有效性</a:t>
              </a:r>
            </a:p>
          </p:txBody>
        </p:sp>
      </p:grpSp>
      <p:grpSp>
        <p:nvGrpSpPr>
          <p:cNvPr id="19" name="组合 18">
            <a:extLst>
              <a:ext uri="{FF2B5EF4-FFF2-40B4-BE49-F238E27FC236}">
                <a16:creationId xmlns:a16="http://schemas.microsoft.com/office/drawing/2014/main" xmlns="" id="{66EB2996-C55A-90BA-C4DE-4E647A04FBD5}"/>
              </a:ext>
            </a:extLst>
          </p:cNvPr>
          <p:cNvGrpSpPr/>
          <p:nvPr/>
        </p:nvGrpSpPr>
        <p:grpSpPr>
          <a:xfrm>
            <a:off x="8424393" y="2767623"/>
            <a:ext cx="2724347" cy="1026307"/>
            <a:chOff x="4663099" y="1165064"/>
            <a:chExt cx="2724347" cy="1026307"/>
          </a:xfrm>
        </p:grpSpPr>
        <p:sp>
          <p:nvSpPr>
            <p:cNvPr id="20" name="矩形 19">
              <a:extLst>
                <a:ext uri="{FF2B5EF4-FFF2-40B4-BE49-F238E27FC236}">
                  <a16:creationId xmlns:a16="http://schemas.microsoft.com/office/drawing/2014/main" xmlns="" id="{315CD628-0BAA-7545-79BC-05995F6E6A00}"/>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21" name="矩形 20">
              <a:extLst>
                <a:ext uri="{FF2B5EF4-FFF2-40B4-BE49-F238E27FC236}">
                  <a16:creationId xmlns:a16="http://schemas.microsoft.com/office/drawing/2014/main" xmlns="" id="{83944355-BABA-E807-316A-7BC4340B2D44}"/>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04 </a:t>
              </a:r>
              <a:r>
                <a:rPr lang="zh-CN" altLang="en-US" b="1" dirty="0">
                  <a:solidFill>
                    <a:schemeClr val="tx1">
                      <a:lumMod val="65000"/>
                      <a:lumOff val="35000"/>
                    </a:schemeClr>
                  </a:solidFill>
                  <a:latin typeface="+mj-ea"/>
                  <a:ea typeface="+mj-ea"/>
                </a:rPr>
                <a:t>创新</a:t>
              </a:r>
              <a:r>
                <a:rPr lang="zh-CN" altLang="en-US" b="1" dirty="0" smtClean="0">
                  <a:solidFill>
                    <a:schemeClr val="tx1">
                      <a:lumMod val="65000"/>
                      <a:lumOff val="35000"/>
                    </a:schemeClr>
                  </a:solidFill>
                  <a:latin typeface="+mj-ea"/>
                  <a:ea typeface="+mj-ea"/>
                </a:rPr>
                <a:t>性</a:t>
              </a:r>
              <a:endParaRPr lang="zh-CN" altLang="en-US" b="1" dirty="0">
                <a:solidFill>
                  <a:schemeClr val="tx1">
                    <a:lumMod val="65000"/>
                    <a:lumOff val="35000"/>
                  </a:schemeClr>
                </a:solidFill>
                <a:latin typeface="+mj-ea"/>
                <a:ea typeface="+mj-ea"/>
              </a:endParaRPr>
            </a:p>
          </p:txBody>
        </p:sp>
      </p:grpSp>
      <p:grpSp>
        <p:nvGrpSpPr>
          <p:cNvPr id="22" name="组合 21">
            <a:extLst>
              <a:ext uri="{FF2B5EF4-FFF2-40B4-BE49-F238E27FC236}">
                <a16:creationId xmlns:a16="http://schemas.microsoft.com/office/drawing/2014/main" xmlns="" id="{821F87CD-E685-0F92-4ABD-482B75C36218}"/>
              </a:ext>
            </a:extLst>
          </p:cNvPr>
          <p:cNvGrpSpPr/>
          <p:nvPr/>
        </p:nvGrpSpPr>
        <p:grpSpPr>
          <a:xfrm>
            <a:off x="4663099" y="4351328"/>
            <a:ext cx="2724347" cy="1026307"/>
            <a:chOff x="4663099" y="1165064"/>
            <a:chExt cx="2724347" cy="1026307"/>
          </a:xfrm>
        </p:grpSpPr>
        <p:sp>
          <p:nvSpPr>
            <p:cNvPr id="23" name="矩形 22">
              <a:extLst>
                <a:ext uri="{FF2B5EF4-FFF2-40B4-BE49-F238E27FC236}">
                  <a16:creationId xmlns:a16="http://schemas.microsoft.com/office/drawing/2014/main" xmlns="" id="{6AC11D01-0A64-E7CA-B4FD-7941804287BA}"/>
                </a:ext>
              </a:extLst>
            </p:cNvPr>
            <p:cNvSpPr/>
            <p:nvPr/>
          </p:nvSpPr>
          <p:spPr>
            <a:xfrm>
              <a:off x="4663099" y="1165064"/>
              <a:ext cx="2724347" cy="1026307"/>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b="1">
                <a:solidFill>
                  <a:schemeClr val="tx1">
                    <a:lumMod val="65000"/>
                    <a:lumOff val="35000"/>
                  </a:schemeClr>
                </a:solidFill>
                <a:latin typeface="+mj-ea"/>
                <a:ea typeface="+mj-ea"/>
              </a:endParaRPr>
            </a:p>
          </p:txBody>
        </p:sp>
        <p:sp>
          <p:nvSpPr>
            <p:cNvPr id="24" name="矩形 23">
              <a:extLst>
                <a:ext uri="{FF2B5EF4-FFF2-40B4-BE49-F238E27FC236}">
                  <a16:creationId xmlns:a16="http://schemas.microsoft.com/office/drawing/2014/main" xmlns="" id="{384A566B-A028-7C37-BDA8-8DDB52F9AF1D}"/>
                </a:ext>
              </a:extLst>
            </p:cNvPr>
            <p:cNvSpPr/>
            <p:nvPr/>
          </p:nvSpPr>
          <p:spPr>
            <a:xfrm>
              <a:off x="4813928" y="1319391"/>
              <a:ext cx="2430482" cy="744717"/>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4000" lvl="1"/>
              <a:r>
                <a:rPr lang="en-US" altLang="zh-CN" b="1" dirty="0">
                  <a:solidFill>
                    <a:schemeClr val="tx1">
                      <a:lumMod val="65000"/>
                      <a:lumOff val="35000"/>
                    </a:schemeClr>
                  </a:solidFill>
                  <a:latin typeface="+mj-ea"/>
                  <a:ea typeface="+mj-ea"/>
                </a:rPr>
                <a:t>05 </a:t>
              </a:r>
              <a:r>
                <a:rPr lang="zh-CN" altLang="en-US" b="1" dirty="0">
                  <a:solidFill>
                    <a:schemeClr val="tx1">
                      <a:lumMod val="65000"/>
                      <a:lumOff val="35000"/>
                    </a:schemeClr>
                  </a:solidFill>
                  <a:latin typeface="+mj-ea"/>
                  <a:ea typeface="+mj-ea"/>
                </a:rPr>
                <a:t>公平</a:t>
              </a:r>
              <a:r>
                <a:rPr lang="zh-CN" altLang="en-US" b="1" dirty="0" smtClean="0">
                  <a:solidFill>
                    <a:schemeClr val="tx1">
                      <a:lumMod val="65000"/>
                      <a:lumOff val="35000"/>
                    </a:schemeClr>
                  </a:solidFill>
                  <a:latin typeface="+mj-ea"/>
                  <a:ea typeface="+mj-ea"/>
                </a:rPr>
                <a:t>性</a:t>
              </a:r>
              <a:endParaRPr lang="zh-CN" altLang="en-US" b="1" dirty="0">
                <a:solidFill>
                  <a:schemeClr val="tx1">
                    <a:lumMod val="65000"/>
                    <a:lumOff val="35000"/>
                  </a:schemeClr>
                </a:solidFill>
                <a:latin typeface="+mj-ea"/>
                <a:ea typeface="+mj-ea"/>
              </a:endParaRPr>
            </a:p>
          </p:txBody>
        </p:sp>
      </p:grpSp>
    </p:spTree>
    <p:extLst>
      <p:ext uri="{BB962C8B-B14F-4D97-AF65-F5344CB8AC3E}">
        <p14:creationId xmlns:p14="http://schemas.microsoft.com/office/powerpoint/2010/main" val="3377068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3</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01</a:t>
            </a: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2339102" cy="800219"/>
          </a:xfrm>
          <a:prstGeom prst="rect">
            <a:avLst/>
          </a:prstGeom>
          <a:noFill/>
        </p:spPr>
        <p:txBody>
          <a:bodyPr wrap="none" rtlCol="0">
            <a:spAutoFit/>
          </a:bodyPr>
          <a:lstStyle/>
          <a:p>
            <a:r>
              <a:rPr lang="zh-CN" altLang="en-US" sz="2800" b="1" dirty="0">
                <a:latin typeface="+mj-ea"/>
                <a:ea typeface="+mj-ea"/>
              </a:rPr>
              <a:t>药品基本信息</a:t>
            </a:r>
            <a:endParaRPr lang="en-US" altLang="zh-CN" sz="2800" b="1" dirty="0">
              <a:latin typeface="+mj-ea"/>
              <a:ea typeface="+mj-ea"/>
            </a:endParaRPr>
          </a:p>
          <a:p>
            <a:r>
              <a:rPr lang="en-US" altLang="zh-CN" dirty="0">
                <a:solidFill>
                  <a:schemeClr val="tx1">
                    <a:lumMod val="50000"/>
                    <a:lumOff val="50000"/>
                  </a:schemeClr>
                </a:solidFill>
                <a:latin typeface="+mj-ea"/>
                <a:ea typeface="+mj-ea"/>
              </a:rPr>
              <a:t>Basic information</a:t>
            </a:r>
            <a:endParaRPr lang="zh-CN" altLang="en-US" dirty="0">
              <a:solidFill>
                <a:schemeClr val="tx1">
                  <a:lumMod val="50000"/>
                  <a:lumOff val="50000"/>
                </a:schemeClr>
              </a:solidFill>
              <a:latin typeface="+mj-ea"/>
              <a:ea typeface="+mj-ea"/>
            </a:endParaRPr>
          </a:p>
        </p:txBody>
      </p:sp>
      <p:sp>
        <p:nvSpPr>
          <p:cNvPr id="9" name="îṥļiḍê">
            <a:extLst>
              <a:ext uri="{FF2B5EF4-FFF2-40B4-BE49-F238E27FC236}">
                <a16:creationId xmlns:a16="http://schemas.microsoft.com/office/drawing/2014/main" xmlns="" id="{03EA3AB1-6697-4CD1-A8BB-B8B4F9411294}"/>
              </a:ext>
            </a:extLst>
          </p:cNvPr>
          <p:cNvSpPr/>
          <p:nvPr/>
        </p:nvSpPr>
        <p:spPr>
          <a:xfrm>
            <a:off x="3353124" y="1150115"/>
            <a:ext cx="7877204" cy="4442626"/>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10" name="îṩlïḋé">
            <a:extLst>
              <a:ext uri="{FF2B5EF4-FFF2-40B4-BE49-F238E27FC236}">
                <a16:creationId xmlns:a16="http://schemas.microsoft.com/office/drawing/2014/main" xmlns="" id="{3EAF0AC5-1587-4C74-8835-9AADE984B5E1}"/>
              </a:ext>
            </a:extLst>
          </p:cNvPr>
          <p:cNvCxnSpPr>
            <a:cxnSpLocks/>
          </p:cNvCxnSpPr>
          <p:nvPr/>
        </p:nvCxnSpPr>
        <p:spPr>
          <a:xfrm>
            <a:off x="4197434" y="1706427"/>
            <a:ext cx="6829" cy="3541724"/>
          </a:xfrm>
          <a:prstGeom prst="line">
            <a:avLst/>
          </a:prstGeom>
          <a:noFill/>
          <a:ln w="3175" cap="rnd" cmpd="sng" algn="ctr">
            <a:solidFill>
              <a:srgbClr val="FFFFFF">
                <a:lumMod val="85000"/>
              </a:srgbClr>
            </a:solidFill>
            <a:prstDash val="solid"/>
            <a:round/>
          </a:ln>
          <a:effectLst/>
        </p:spPr>
      </p:cxnSp>
      <p:sp>
        <p:nvSpPr>
          <p:cNvPr id="11" name="işḷíḓé">
            <a:extLst>
              <a:ext uri="{FF2B5EF4-FFF2-40B4-BE49-F238E27FC236}">
                <a16:creationId xmlns:a16="http://schemas.microsoft.com/office/drawing/2014/main" xmlns="" id="{C8AE662C-C938-4F50-83FD-ADCC9AFCC1D7}"/>
              </a:ext>
            </a:extLst>
          </p:cNvPr>
          <p:cNvSpPr/>
          <p:nvPr/>
        </p:nvSpPr>
        <p:spPr>
          <a:xfrm>
            <a:off x="4656115" y="1706427"/>
            <a:ext cx="6360900" cy="3570208"/>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ea"/>
                <a:sym typeface="+mn-lt"/>
              </a:rPr>
              <a:t>通用名：</a:t>
            </a:r>
            <a:r>
              <a:rPr kumimoji="0" lang="zh-CN" altLang="en-US" sz="2000" b="1" i="0" u="none" strike="noStrike" kern="1200" cap="none" spc="0" normalizeH="0" baseline="0" noProof="0" dirty="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氨己烯酸口服溶液用散</a:t>
            </a:r>
            <a:r>
              <a:rPr kumimoji="0" lang="zh-CN" altLang="en-US"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ea"/>
                <a:sym typeface="+mn-lt"/>
              </a:rPr>
              <a:t>。</a:t>
            </a:r>
            <a:endParaRPr kumimoji="0" lang="en-US" altLang="zh-CN"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ea"/>
              <a:sym typeface="+mn-lt"/>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2000" dirty="0">
                <a:latin typeface="微软雅黑" panose="020B0503020204020204" pitchFamily="34" charset="-122"/>
                <a:ea typeface="微软雅黑" panose="020B0503020204020204" pitchFamily="34" charset="-122"/>
                <a:cs typeface="+mn-ea"/>
                <a:sym typeface="+mn-lt"/>
              </a:rPr>
              <a:t>注册规格：</a:t>
            </a:r>
            <a:r>
              <a:rPr lang="en-US" altLang="zh-CN" sz="2000" b="1" dirty="0">
                <a:solidFill>
                  <a:schemeClr val="tx2"/>
                </a:solidFill>
                <a:latin typeface="微软雅黑" panose="020B0503020204020204" pitchFamily="34" charset="-122"/>
                <a:ea typeface="微软雅黑" panose="020B0503020204020204" pitchFamily="34" charset="-122"/>
                <a:cs typeface="+mn-ea"/>
                <a:sym typeface="+mn-lt"/>
              </a:rPr>
              <a:t>500mg/</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袋</a:t>
            </a:r>
            <a:r>
              <a:rPr lang="zh-CN" altLang="en-US" sz="2000" dirty="0">
                <a:latin typeface="微软雅黑" panose="020B0503020204020204" pitchFamily="34" charset="-122"/>
                <a:ea typeface="微软雅黑" panose="020B0503020204020204" pitchFamily="34" charset="-122"/>
                <a:cs typeface="+mn-ea"/>
                <a:sym typeface="+mn-lt"/>
              </a:rPr>
              <a:t>。</a:t>
            </a:r>
            <a:endParaRPr lang="en-US" altLang="zh-CN" sz="2000" dirty="0">
              <a:latin typeface="微软雅黑" panose="020B0503020204020204" pitchFamily="34" charset="-122"/>
              <a:ea typeface="微软雅黑" panose="020B0503020204020204" pitchFamily="34" charset="-122"/>
              <a:cs typeface="+mn-ea"/>
              <a:sym typeface="+mn-lt"/>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ea"/>
                <a:sym typeface="+mn-lt"/>
              </a:rPr>
              <a:t>中国大陆首次上市时间：</a:t>
            </a:r>
            <a:r>
              <a:rPr kumimoji="0" lang="en-US" altLang="zh-CN" sz="2000" b="1" i="0" u="none" strike="noStrike" kern="1200" cap="none" spc="0" normalizeH="0" baseline="0" noProof="0" dirty="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2021</a:t>
            </a:r>
            <a:r>
              <a:rPr kumimoji="0" lang="zh-CN" altLang="en-US" sz="2000" b="1" i="0" u="none" strike="noStrike" kern="1200" cap="none" spc="0" normalizeH="0" baseline="0" noProof="0" dirty="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年</a:t>
            </a:r>
            <a:r>
              <a:rPr kumimoji="0" lang="zh-CN" altLang="en-US"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ea"/>
                <a:sym typeface="+mn-lt"/>
              </a:rPr>
              <a:t>。</a:t>
            </a:r>
            <a:endParaRPr kumimoji="0" lang="en-US" altLang="zh-CN" sz="2000" b="0"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ea"/>
              <a:sym typeface="+mn-lt"/>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2000" dirty="0">
                <a:latin typeface="微软雅黑" panose="020B0503020204020204" pitchFamily="34" charset="-122"/>
                <a:ea typeface="微软雅黑" panose="020B0503020204020204" pitchFamily="34" charset="-122"/>
                <a:cs typeface="+mn-ea"/>
                <a:sym typeface="+mn-lt"/>
              </a:rPr>
              <a:t>目前大陆地区同通用名药品的上市情况：</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共</a:t>
            </a:r>
            <a:r>
              <a:rPr lang="en-US" altLang="zh-CN" sz="2000" b="1" dirty="0">
                <a:solidFill>
                  <a:schemeClr val="tx2"/>
                </a:solidFill>
                <a:latin typeface="微软雅黑" panose="020B0503020204020204" pitchFamily="34" charset="-122"/>
                <a:ea typeface="微软雅黑" panose="020B0503020204020204" pitchFamily="34" charset="-122"/>
                <a:cs typeface="+mn-ea"/>
                <a:sym typeface="+mn-lt"/>
              </a:rPr>
              <a:t>3</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家</a:t>
            </a:r>
            <a:r>
              <a:rPr lang="zh-CN" altLang="en-US" sz="2000" dirty="0">
                <a:latin typeface="微软雅黑" panose="020B0503020204020204" pitchFamily="34" charset="-122"/>
                <a:ea typeface="微软雅黑" panose="020B0503020204020204" pitchFamily="34" charset="-122"/>
                <a:cs typeface="+mn-ea"/>
                <a:sym typeface="+mn-lt"/>
              </a:rPr>
              <a:t>。</a:t>
            </a:r>
            <a:endParaRPr lang="en-US" altLang="zh-CN" sz="2000" dirty="0">
              <a:latin typeface="微软雅黑" panose="020B0503020204020204" pitchFamily="34" charset="-122"/>
              <a:ea typeface="微软雅黑" panose="020B0503020204020204" pitchFamily="34" charset="-122"/>
              <a:cs typeface="+mn-ea"/>
              <a:sym typeface="+mn-lt"/>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2000" dirty="0">
                <a:latin typeface="微软雅黑" panose="020B0503020204020204" pitchFamily="34" charset="-122"/>
                <a:ea typeface="微软雅黑" panose="020B0503020204020204" pitchFamily="34" charset="-122"/>
                <a:cs typeface="+mn-ea"/>
                <a:sym typeface="+mn-lt"/>
              </a:rPr>
              <a:t>全球首个上市国家</a:t>
            </a:r>
            <a:r>
              <a:rPr lang="en-US" altLang="zh-CN" sz="2000" dirty="0">
                <a:latin typeface="微软雅黑" panose="020B0503020204020204" pitchFamily="34" charset="-122"/>
                <a:ea typeface="微软雅黑" panose="020B0503020204020204" pitchFamily="34" charset="-122"/>
                <a:cs typeface="+mn-ea"/>
                <a:sym typeface="+mn-lt"/>
              </a:rPr>
              <a:t>/</a:t>
            </a:r>
            <a:r>
              <a:rPr lang="zh-CN" altLang="en-US" sz="2000" dirty="0">
                <a:latin typeface="微软雅黑" panose="020B0503020204020204" pitchFamily="34" charset="-122"/>
                <a:ea typeface="微软雅黑" panose="020B0503020204020204" pitchFamily="34" charset="-122"/>
                <a:cs typeface="+mn-ea"/>
                <a:sym typeface="+mn-lt"/>
              </a:rPr>
              <a:t>地区及上市时间：</a:t>
            </a:r>
            <a:r>
              <a:rPr lang="en-US" altLang="zh-CN" sz="2000" b="1" dirty="0">
                <a:solidFill>
                  <a:schemeClr val="tx2"/>
                </a:solidFill>
                <a:latin typeface="微软雅黑" panose="020B0503020204020204" pitchFamily="34" charset="-122"/>
                <a:ea typeface="微软雅黑" panose="020B0503020204020204" pitchFamily="34" charset="-122"/>
                <a:cs typeface="+mn-ea"/>
                <a:sym typeface="+mn-lt"/>
              </a:rPr>
              <a:t>1989</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年，英国</a:t>
            </a:r>
            <a:r>
              <a:rPr lang="zh-CN" altLang="en-US" sz="2000" dirty="0">
                <a:latin typeface="微软雅黑" panose="020B0503020204020204" pitchFamily="34" charset="-122"/>
                <a:ea typeface="微软雅黑" panose="020B0503020204020204" pitchFamily="34" charset="-122"/>
                <a:cs typeface="+mn-ea"/>
                <a:sym typeface="+mn-lt"/>
              </a:rPr>
              <a:t>。</a:t>
            </a:r>
            <a:endParaRPr lang="en-US" altLang="zh-CN" sz="2000" dirty="0">
              <a:latin typeface="微软雅黑" panose="020B0503020204020204" pitchFamily="34" charset="-122"/>
              <a:ea typeface="微软雅黑" panose="020B0503020204020204" pitchFamily="34" charset="-122"/>
              <a:cs typeface="+mn-ea"/>
              <a:sym typeface="+mn-lt"/>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2000" dirty="0">
                <a:latin typeface="微软雅黑" panose="020B0503020204020204" pitchFamily="34" charset="-122"/>
                <a:ea typeface="微软雅黑" panose="020B0503020204020204" pitchFamily="34" charset="-122"/>
                <a:cs typeface="+mn-ea"/>
                <a:sym typeface="+mn-lt"/>
              </a:rPr>
              <a:t>是否为</a:t>
            </a:r>
            <a:r>
              <a:rPr lang="en-US" altLang="zh-CN" sz="2000" dirty="0">
                <a:latin typeface="微软雅黑" panose="020B0503020204020204" pitchFamily="34" charset="-122"/>
                <a:ea typeface="微软雅黑" panose="020B0503020204020204" pitchFamily="34" charset="-122"/>
                <a:cs typeface="+mn-ea"/>
                <a:sym typeface="+mn-lt"/>
              </a:rPr>
              <a:t>OTC</a:t>
            </a:r>
            <a:r>
              <a:rPr lang="zh-CN" altLang="en-US" sz="2000" dirty="0">
                <a:latin typeface="微软雅黑" panose="020B0503020204020204" pitchFamily="34" charset="-122"/>
                <a:ea typeface="微软雅黑" panose="020B0503020204020204" pitchFamily="34" charset="-122"/>
                <a:cs typeface="+mn-ea"/>
                <a:sym typeface="+mn-lt"/>
              </a:rPr>
              <a:t>药品：</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否</a:t>
            </a:r>
            <a:r>
              <a:rPr lang="zh-CN" altLang="en-US" sz="2000" dirty="0">
                <a:latin typeface="微软雅黑" panose="020B0503020204020204" pitchFamily="34" charset="-122"/>
                <a:ea typeface="微软雅黑" panose="020B0503020204020204" pitchFamily="34" charset="-122"/>
                <a:cs typeface="+mn-ea"/>
                <a:sym typeface="+mn-lt"/>
              </a:rPr>
              <a:t>。</a:t>
            </a:r>
            <a:endParaRPr lang="en-US" altLang="zh-CN" sz="2000" dirty="0">
              <a:latin typeface="微软雅黑" panose="020B0503020204020204" pitchFamily="34" charset="-122"/>
              <a:ea typeface="微软雅黑" panose="020B0503020204020204" pitchFamily="34" charset="-122"/>
              <a:cs typeface="+mn-ea"/>
              <a:sym typeface="+mn-lt"/>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2000" dirty="0">
                <a:latin typeface="微软雅黑" panose="020B0503020204020204" pitchFamily="34" charset="-122"/>
                <a:ea typeface="微软雅黑" panose="020B0503020204020204" pitchFamily="34" charset="-122"/>
                <a:cs typeface="+mn-ea"/>
                <a:sym typeface="+mn-lt"/>
              </a:rPr>
              <a:t>参照药品建议：</a:t>
            </a:r>
            <a:r>
              <a:rPr lang="zh-CN" altLang="en-US" sz="2000" b="1" dirty="0">
                <a:solidFill>
                  <a:schemeClr val="tx2"/>
                </a:solidFill>
                <a:latin typeface="微软雅黑" panose="020B0503020204020204" pitchFamily="34" charset="-122"/>
                <a:ea typeface="微软雅黑" panose="020B0503020204020204" pitchFamily="34" charset="-122"/>
                <a:cs typeface="+mn-ea"/>
                <a:sym typeface="+mn-lt"/>
              </a:rPr>
              <a:t>促肾上腺皮质激素</a:t>
            </a:r>
            <a:r>
              <a:rPr lang="zh-CN" altLang="en-US" sz="2000" dirty="0">
                <a:latin typeface="微软雅黑" panose="020B0503020204020204" pitchFamily="34" charset="-122"/>
                <a:ea typeface="微软雅黑" panose="020B0503020204020204" pitchFamily="34" charset="-122"/>
                <a:cs typeface="+mn-ea"/>
                <a:sym typeface="+mn-lt"/>
              </a:rPr>
              <a:t>。</a:t>
            </a:r>
            <a:endParaRPr lang="en-US" altLang="zh-CN" sz="2000" dirty="0">
              <a:latin typeface="微软雅黑" panose="020B0503020204020204" pitchFamily="34" charset="-122"/>
              <a:ea typeface="微软雅黑" panose="020B0503020204020204" pitchFamily="34" charset="-122"/>
              <a:cs typeface="+mn-ea"/>
              <a:sym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600" b="0" i="0" u="none" strike="noStrike" kern="1200" cap="none" spc="0" normalizeH="0" baseline="0" noProof="0" dirty="0">
              <a:ln>
                <a:noFill/>
              </a:ln>
              <a:effectLst/>
              <a:uLnTx/>
              <a:uFillTx/>
              <a:latin typeface="Arial"/>
              <a:ea typeface="微软雅黑"/>
              <a:cs typeface="+mn-ea"/>
              <a:sym typeface="+mn-lt"/>
            </a:endParaRPr>
          </a:p>
        </p:txBody>
      </p:sp>
      <p:pic>
        <p:nvPicPr>
          <p:cNvPr id="12"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3124" y="1798791"/>
            <a:ext cx="663214" cy="679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96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xmlns="" id="{4925DF9C-A03C-985E-4461-19957F4C00A6}"/>
              </a:ext>
            </a:extLst>
          </p:cNvPr>
          <p:cNvSpPr/>
          <p:nvPr/>
        </p:nvSpPr>
        <p:spPr>
          <a:xfrm>
            <a:off x="-648714" y="1031231"/>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zh-CN" sz="4400" b="1" dirty="0">
                <a:solidFill>
                  <a:schemeClr val="bg1"/>
                </a:solidFill>
                <a:latin typeface="+mj-ea"/>
                <a:ea typeface="+mj-ea"/>
              </a:rPr>
              <a:t>01</a:t>
            </a:r>
            <a:endParaRPr lang="zh-CN" altLang="en-US" sz="4400" b="1" dirty="0">
              <a:solidFill>
                <a:schemeClr val="bg1"/>
              </a:solidFill>
              <a:latin typeface="+mj-ea"/>
              <a:ea typeface="+mj-ea"/>
            </a:endParaRPr>
          </a:p>
        </p:txBody>
      </p:sp>
      <p:sp>
        <p:nvSpPr>
          <p:cNvPr id="3" name="îṥļiḍê">
            <a:extLst>
              <a:ext uri="{FF2B5EF4-FFF2-40B4-BE49-F238E27FC236}">
                <a16:creationId xmlns:a16="http://schemas.microsoft.com/office/drawing/2014/main" xmlns="" id="{03EA3AB1-6697-4CD1-A8BB-B8B4F9411294}"/>
              </a:ext>
            </a:extLst>
          </p:cNvPr>
          <p:cNvSpPr/>
          <p:nvPr/>
        </p:nvSpPr>
        <p:spPr>
          <a:xfrm>
            <a:off x="2029675" y="624840"/>
            <a:ext cx="8965985" cy="5669280"/>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5" name="îṩlïḋé">
            <a:extLst>
              <a:ext uri="{FF2B5EF4-FFF2-40B4-BE49-F238E27FC236}">
                <a16:creationId xmlns:a16="http://schemas.microsoft.com/office/drawing/2014/main" xmlns="" id="{3EAF0AC5-1587-4C74-8835-9AADE984B5E1}"/>
              </a:ext>
            </a:extLst>
          </p:cNvPr>
          <p:cNvCxnSpPr>
            <a:cxnSpLocks/>
          </p:cNvCxnSpPr>
          <p:nvPr/>
        </p:nvCxnSpPr>
        <p:spPr>
          <a:xfrm>
            <a:off x="3041147" y="872086"/>
            <a:ext cx="7146" cy="5274798"/>
          </a:xfrm>
          <a:prstGeom prst="line">
            <a:avLst/>
          </a:prstGeom>
          <a:noFill/>
          <a:ln w="3175" cap="rnd" cmpd="sng" algn="ctr">
            <a:solidFill>
              <a:srgbClr val="FFFFFF">
                <a:lumMod val="85000"/>
              </a:srgbClr>
            </a:solidFill>
            <a:prstDash val="solid"/>
            <a:round/>
          </a:ln>
          <a:effectLst/>
        </p:spPr>
      </p:cxnSp>
      <p:sp>
        <p:nvSpPr>
          <p:cNvPr id="6" name="işḷíḓé">
            <a:extLst>
              <a:ext uri="{FF2B5EF4-FFF2-40B4-BE49-F238E27FC236}">
                <a16:creationId xmlns:a16="http://schemas.microsoft.com/office/drawing/2014/main" xmlns="" id="{C8AE662C-C938-4F50-83FD-ADCC9AFCC1D7}"/>
              </a:ext>
            </a:extLst>
          </p:cNvPr>
          <p:cNvSpPr/>
          <p:nvPr/>
        </p:nvSpPr>
        <p:spPr>
          <a:xfrm>
            <a:off x="3230881" y="636930"/>
            <a:ext cx="7665720" cy="5924699"/>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sz="1400" b="1" i="0" u="none" strike="noStrike" kern="1200" cap="none" spc="0" normalizeH="0" baseline="0" noProof="0" dirty="0">
                <a:ln>
                  <a:noFill/>
                </a:ln>
                <a:solidFill>
                  <a:schemeClr val="tx2"/>
                </a:solidFill>
                <a:effectLst/>
                <a:uLnTx/>
                <a:uFillTx/>
                <a:latin typeface="+mn-ea"/>
                <a:cs typeface="+mn-ea"/>
                <a:sym typeface="+mn-lt"/>
              </a:rPr>
              <a:t>适应症</a:t>
            </a:r>
            <a:endParaRPr kumimoji="0" lang="en-US" altLang="zh-CN" sz="1400" b="1" i="0" u="none" strike="noStrike" kern="1200" cap="none" spc="0" normalizeH="0" baseline="0" noProof="0" dirty="0">
              <a:ln>
                <a:noFill/>
              </a:ln>
              <a:solidFill>
                <a:schemeClr val="tx2"/>
              </a:solidFill>
              <a:effectLst/>
              <a:uLnTx/>
              <a:uFillTx/>
              <a:latin typeface="+mn-ea"/>
              <a:cs typeface="+mn-ea"/>
              <a:sym typeface="+mn-lt"/>
            </a:endParaRPr>
          </a:p>
          <a:p>
            <a:pPr marL="171450" indent="-171450">
              <a:lnSpc>
                <a:spcPct val="150000"/>
              </a:lnSpc>
              <a:buFont typeface="Arial" panose="020B0604020202020204" pitchFamily="34" charset="0"/>
              <a:buChar char="•"/>
            </a:pPr>
            <a:r>
              <a:rPr lang="zh-CN" altLang="zh-CN" sz="1200" dirty="0">
                <a:latin typeface="+mn-ea"/>
              </a:rPr>
              <a:t>婴儿痉挛症。</a:t>
            </a:r>
            <a:endParaRPr lang="en-US" altLang="zh-CN" sz="1200" dirty="0">
              <a:latin typeface="+mn-ea"/>
            </a:endParaRPr>
          </a:p>
          <a:p>
            <a:pPr marL="171450" indent="-171450">
              <a:lnSpc>
                <a:spcPct val="150000"/>
              </a:lnSpc>
              <a:buFont typeface="Arial" panose="020B0604020202020204" pitchFamily="34" charset="0"/>
              <a:buChar char="•"/>
            </a:pPr>
            <a:r>
              <a:rPr lang="zh-CN" altLang="zh-CN" sz="1200" dirty="0">
                <a:latin typeface="+mn-ea"/>
              </a:rPr>
              <a:t>当潜在获益大于潜在视力损伤风险时，本品用于</a:t>
            </a:r>
            <a:r>
              <a:rPr lang="en-US" altLang="zh-CN" sz="1200" dirty="0">
                <a:latin typeface="+mn-ea"/>
              </a:rPr>
              <a:t>1</a:t>
            </a:r>
            <a:r>
              <a:rPr lang="zh-CN" altLang="zh-CN" sz="1200" dirty="0">
                <a:latin typeface="+mn-ea"/>
              </a:rPr>
              <a:t>个月到</a:t>
            </a:r>
            <a:r>
              <a:rPr lang="en-US" altLang="zh-CN" sz="1200" dirty="0">
                <a:latin typeface="+mn-ea"/>
              </a:rPr>
              <a:t>2</a:t>
            </a:r>
            <a:r>
              <a:rPr lang="zh-CN" altLang="zh-CN" sz="1200" dirty="0">
                <a:latin typeface="+mn-ea"/>
              </a:rPr>
              <a:t>岁婴儿痉挛症患儿的单药治疗。</a:t>
            </a:r>
            <a:endParaRPr kumimoji="0" lang="en-US" altLang="zh-CN" sz="1200" i="0" u="none" strike="noStrike" kern="1200" cap="none" spc="0" normalizeH="0" baseline="0" noProof="0" dirty="0">
              <a:ln>
                <a:noFill/>
              </a:ln>
              <a:effectLst/>
              <a:uLnTx/>
              <a:uFillTx/>
              <a:latin typeface="+mn-ea"/>
              <a:cs typeface="+mn-ea"/>
              <a:sym typeface="+mn-lt"/>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1400" b="1" dirty="0">
                <a:solidFill>
                  <a:schemeClr val="tx2"/>
                </a:solidFill>
                <a:latin typeface="+mn-ea"/>
                <a:cs typeface="+mn-ea"/>
                <a:sym typeface="+mn-lt"/>
              </a:rPr>
              <a:t>疾病情况</a:t>
            </a:r>
            <a:endParaRPr lang="en-US" altLang="zh-CN" sz="1400" b="1" dirty="0">
              <a:solidFill>
                <a:schemeClr val="tx2"/>
              </a:solidFill>
              <a:latin typeface="+mn-ea"/>
              <a:cs typeface="+mn-ea"/>
              <a:sym typeface="+mn-lt"/>
            </a:endParaRPr>
          </a:p>
          <a:p>
            <a:pPr marL="171450" indent="-171450">
              <a:lnSpc>
                <a:spcPct val="150000"/>
              </a:lnSpc>
              <a:buFont typeface="Arial" panose="020B0604020202020204" pitchFamily="34" charset="0"/>
              <a:buChar char="•"/>
              <a:defRPr/>
            </a:pPr>
            <a:r>
              <a:rPr lang="zh-CN" altLang="en-US" sz="1200" kern="0" dirty="0">
                <a:latin typeface="+mn-ea"/>
                <a:cs typeface="Times New Roman" panose="02020603050405020304" pitchFamily="18" charset="0"/>
              </a:rPr>
              <a:t>婴儿痉挛症是一种罕见的，通常发生于婴幼儿期的难治性癫痫脑病，典型表现为痉挛发作、发作间期脑电图高度失节律样图形和精神运动发育迟滞。全球每年</a:t>
            </a:r>
            <a:r>
              <a:rPr lang="en-US" altLang="zh-CN" sz="1200" kern="0" dirty="0">
                <a:latin typeface="+mn-ea"/>
                <a:cs typeface="Times New Roman" panose="02020603050405020304" pitchFamily="18" charset="0"/>
              </a:rPr>
              <a:t>2~3.5/10000</a:t>
            </a:r>
            <a:r>
              <a:rPr lang="zh-CN" altLang="en-US" sz="1200" kern="0" dirty="0">
                <a:latin typeface="+mn-ea"/>
                <a:cs typeface="Times New Roman" panose="02020603050405020304" pitchFamily="18" charset="0"/>
              </a:rPr>
              <a:t>存活新生儿患有婴儿痉挛症，</a:t>
            </a:r>
            <a:r>
              <a:rPr lang="en-US" altLang="zh-CN" sz="1200" kern="0" dirty="0">
                <a:latin typeface="+mn-ea"/>
                <a:cs typeface="Times New Roman" panose="02020603050405020304" pitchFamily="18" charset="0"/>
              </a:rPr>
              <a:t>10%</a:t>
            </a:r>
            <a:r>
              <a:rPr lang="zh-CN" altLang="en-US" sz="1200" kern="0" dirty="0">
                <a:latin typeface="+mn-ea"/>
                <a:cs typeface="Times New Roman" panose="02020603050405020304" pitchFamily="18" charset="0"/>
              </a:rPr>
              <a:t>～</a:t>
            </a:r>
            <a:r>
              <a:rPr lang="en-US" altLang="zh-CN" sz="1200" kern="0" dirty="0">
                <a:latin typeface="+mn-ea"/>
                <a:cs typeface="Times New Roman" panose="02020603050405020304" pitchFamily="18" charset="0"/>
              </a:rPr>
              <a:t>20%</a:t>
            </a:r>
            <a:r>
              <a:rPr lang="zh-CN" altLang="en-US" sz="1200" kern="0" dirty="0">
                <a:latin typeface="+mn-ea"/>
                <a:cs typeface="Times New Roman" panose="02020603050405020304" pitchFamily="18" charset="0"/>
              </a:rPr>
              <a:t>伴结节硬化</a:t>
            </a:r>
            <a:r>
              <a:rPr lang="zh-CN" altLang="en-US" sz="1200" kern="100" dirty="0">
                <a:latin typeface="+mn-ea"/>
                <a:cs typeface="Times New Roman" panose="02020603050405020304" pitchFamily="18" charset="0"/>
              </a:rPr>
              <a:t>。</a:t>
            </a:r>
            <a:r>
              <a:rPr lang="zh-CN" altLang="en-US" sz="1200" kern="0" dirty="0">
                <a:latin typeface="+mn-ea"/>
                <a:cs typeface="Times New Roman" panose="02020603050405020304" pitchFamily="18" charset="0"/>
              </a:rPr>
              <a:t>高峰起病年龄为患儿出生后</a:t>
            </a:r>
            <a:r>
              <a:rPr lang="en-US" altLang="zh-CN" sz="1200" kern="0" dirty="0">
                <a:latin typeface="+mn-ea"/>
                <a:cs typeface="Times New Roman" panose="02020603050405020304" pitchFamily="18" charset="0"/>
              </a:rPr>
              <a:t>4~6</a:t>
            </a:r>
            <a:r>
              <a:rPr lang="zh-CN" altLang="en-US" sz="1200" kern="0" dirty="0">
                <a:latin typeface="+mn-ea"/>
                <a:cs typeface="Times New Roman" panose="02020603050405020304" pitchFamily="18" charset="0"/>
              </a:rPr>
              <a:t>个月，仅有</a:t>
            </a:r>
            <a:r>
              <a:rPr lang="en-US" altLang="zh-CN" sz="1200" kern="0" dirty="0">
                <a:latin typeface="+mn-ea"/>
                <a:cs typeface="Times New Roman" panose="02020603050405020304" pitchFamily="18" charset="0"/>
              </a:rPr>
              <a:t>10%</a:t>
            </a:r>
            <a:r>
              <a:rPr lang="zh-CN" altLang="en-US" sz="1200" kern="0" dirty="0">
                <a:latin typeface="+mn-ea"/>
                <a:cs typeface="Times New Roman" panose="02020603050405020304" pitchFamily="18" charset="0"/>
              </a:rPr>
              <a:t>的患儿于</a:t>
            </a:r>
            <a:r>
              <a:rPr lang="en-US" altLang="zh-CN" sz="1200" kern="0" dirty="0">
                <a:latin typeface="+mn-ea"/>
                <a:cs typeface="Times New Roman" panose="02020603050405020304" pitchFamily="18" charset="0"/>
              </a:rPr>
              <a:t>12</a:t>
            </a:r>
            <a:r>
              <a:rPr lang="zh-CN" altLang="en-US" sz="1200" kern="0" dirty="0">
                <a:latin typeface="+mn-ea"/>
                <a:cs typeface="Times New Roman" panose="02020603050405020304" pitchFamily="18" charset="0"/>
              </a:rPr>
              <a:t>个月后起病。</a:t>
            </a:r>
            <a:r>
              <a:rPr lang="zh-CN" altLang="en-US" sz="1200" kern="0" dirty="0">
                <a:latin typeface="+mn-ea"/>
              </a:rPr>
              <a:t>婴儿痉挛预后总体较差，可导致精神运动发育障碍，治疗前准备时间越长预后越差，因此，一经诊断应尽快治疗。</a:t>
            </a:r>
            <a:endParaRPr lang="zh-CN" altLang="en-US" sz="1200" dirty="0">
              <a:latin typeface="+mn-ea"/>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sz="1400" b="1" i="0" u="none" strike="noStrike" kern="1200" cap="none" spc="0" normalizeH="0" baseline="0" noProof="0" dirty="0">
                <a:ln>
                  <a:noFill/>
                </a:ln>
                <a:solidFill>
                  <a:schemeClr val="tx2"/>
                </a:solidFill>
                <a:effectLst/>
                <a:uLnTx/>
                <a:uFillTx/>
                <a:latin typeface="+mn-ea"/>
                <a:cs typeface="+mn-ea"/>
                <a:sym typeface="+mn-lt"/>
              </a:rPr>
              <a:t>用法用量</a:t>
            </a:r>
            <a:endParaRPr kumimoji="0" lang="en-US" altLang="zh-CN" sz="1400" b="1" i="0" u="none" strike="noStrike" kern="1200" cap="none" spc="0" normalizeH="0" baseline="0" noProof="0" dirty="0">
              <a:ln>
                <a:noFill/>
              </a:ln>
              <a:solidFill>
                <a:schemeClr val="tx2"/>
              </a:solidFill>
              <a:effectLst/>
              <a:uLnTx/>
              <a:uFillTx/>
              <a:latin typeface="+mn-ea"/>
              <a:cs typeface="+mn-ea"/>
              <a:sym typeface="+mn-lt"/>
            </a:endParaRPr>
          </a:p>
          <a:p>
            <a:pPr marL="171450" indent="-171450">
              <a:lnSpc>
                <a:spcPct val="150000"/>
              </a:lnSpc>
              <a:buFont typeface="Arial" panose="020B0604020202020204" pitchFamily="34" charset="0"/>
              <a:buChar char="•"/>
            </a:pPr>
            <a:r>
              <a:rPr lang="zh-CN" altLang="zh-CN" sz="1200" dirty="0">
                <a:latin typeface="+mn-ea"/>
              </a:rPr>
              <a:t>本品必须由具有专业资质及临床经验的专科医生（神经内科或治疗婴儿痉挛症的专业医生）处方。开具处方时应告知并使患儿监护人理解眼科监测的重要性，并对随访情况进行登记。</a:t>
            </a:r>
            <a:endParaRPr lang="en-US" altLang="zh-CN" sz="1200" dirty="0">
              <a:latin typeface="+mn-ea"/>
            </a:endParaRPr>
          </a:p>
          <a:p>
            <a:pPr marL="171450" indent="-171450">
              <a:lnSpc>
                <a:spcPct val="150000"/>
              </a:lnSpc>
              <a:buFont typeface="Arial" panose="020B0604020202020204" pitchFamily="34" charset="0"/>
              <a:buChar char="•"/>
            </a:pPr>
            <a:r>
              <a:rPr lang="zh-CN" altLang="zh-CN" sz="1200" dirty="0">
                <a:latin typeface="+mn-ea"/>
              </a:rPr>
              <a:t>将氨己烯酸口服溶液用散</a:t>
            </a:r>
            <a:r>
              <a:rPr lang="en-US" altLang="zh-CN" sz="1200" dirty="0">
                <a:latin typeface="+mn-ea"/>
              </a:rPr>
              <a:t>500mg/</a:t>
            </a:r>
            <a:r>
              <a:rPr lang="zh-CN" altLang="zh-CN" sz="1200" dirty="0">
                <a:latin typeface="+mn-ea"/>
              </a:rPr>
              <a:t>袋的包装袋内的内容物全部倒入一个干净的水杯中，按照每袋加入</a:t>
            </a:r>
            <a:r>
              <a:rPr lang="en-US" altLang="zh-CN" sz="1200" dirty="0">
                <a:latin typeface="+mn-ea"/>
              </a:rPr>
              <a:t>10ml</a:t>
            </a:r>
            <a:r>
              <a:rPr lang="zh-CN" altLang="zh-CN" sz="1200" dirty="0">
                <a:latin typeface="+mn-ea"/>
              </a:rPr>
              <a:t>凉水或室温水溶解完全。用</a:t>
            </a:r>
            <a:r>
              <a:rPr lang="en-US" altLang="zh-CN" sz="1200" dirty="0">
                <a:latin typeface="+mn-ea"/>
              </a:rPr>
              <a:t>3ml</a:t>
            </a:r>
            <a:r>
              <a:rPr lang="zh-CN" altLang="zh-CN" sz="1200" dirty="0">
                <a:latin typeface="+mn-ea"/>
              </a:rPr>
              <a:t>或</a:t>
            </a:r>
            <a:r>
              <a:rPr lang="en-US" altLang="zh-CN" sz="1200" dirty="0">
                <a:latin typeface="+mn-ea"/>
              </a:rPr>
              <a:t>10ml</a:t>
            </a:r>
            <a:r>
              <a:rPr lang="zh-CN" altLang="zh-CN" sz="1200" dirty="0">
                <a:latin typeface="+mn-ea"/>
              </a:rPr>
              <a:t>药用定量取药器进行量取服用。药物终浓度为</a:t>
            </a:r>
            <a:r>
              <a:rPr lang="en-US" altLang="zh-CN" sz="1200" dirty="0">
                <a:latin typeface="+mn-ea"/>
              </a:rPr>
              <a:t>50mg/ml</a:t>
            </a:r>
            <a:r>
              <a:rPr lang="zh-CN" altLang="zh-CN" sz="1200" dirty="0">
                <a:latin typeface="+mn-ea"/>
              </a:rPr>
              <a:t>。</a:t>
            </a:r>
            <a:endParaRPr lang="en-US" altLang="zh-CN" sz="1200" dirty="0">
              <a:latin typeface="+mn-ea"/>
            </a:endParaRPr>
          </a:p>
          <a:p>
            <a:pPr marL="171450" indent="-171450">
              <a:lnSpc>
                <a:spcPct val="150000"/>
              </a:lnSpc>
              <a:buFont typeface="Arial" panose="020B0604020202020204" pitchFamily="34" charset="0"/>
              <a:buChar char="•"/>
            </a:pPr>
            <a:r>
              <a:rPr lang="zh-CN" altLang="zh-CN" sz="1200" dirty="0">
                <a:latin typeface="+mn-ea"/>
              </a:rPr>
              <a:t>初始剂量按</a:t>
            </a:r>
            <a:r>
              <a:rPr lang="en-US" altLang="zh-CN" sz="1200" dirty="0">
                <a:latin typeface="+mn-ea"/>
              </a:rPr>
              <a:t>50mg/kg/</a:t>
            </a:r>
            <a:r>
              <a:rPr lang="zh-CN" altLang="zh-CN" sz="1200" dirty="0">
                <a:latin typeface="+mn-ea"/>
              </a:rPr>
              <a:t>日分两次服用（</a:t>
            </a:r>
            <a:r>
              <a:rPr lang="en-US" altLang="zh-CN" sz="1200" dirty="0">
                <a:latin typeface="+mn-ea"/>
              </a:rPr>
              <a:t>25mg/kg </a:t>
            </a:r>
            <a:r>
              <a:rPr lang="zh-CN" altLang="zh-CN" sz="1200" dirty="0">
                <a:latin typeface="+mn-ea"/>
              </a:rPr>
              <a:t>每天两次）；随后每隔</a:t>
            </a:r>
            <a:r>
              <a:rPr lang="en-US" altLang="zh-CN" sz="1200" dirty="0">
                <a:latin typeface="+mn-ea"/>
              </a:rPr>
              <a:t>3</a:t>
            </a:r>
            <a:r>
              <a:rPr lang="zh-CN" altLang="zh-CN" sz="1200" dirty="0">
                <a:latin typeface="+mn-ea"/>
              </a:rPr>
              <a:t>日可按照</a:t>
            </a:r>
            <a:r>
              <a:rPr lang="en-US" altLang="zh-CN" sz="1200" dirty="0">
                <a:latin typeface="+mn-ea"/>
              </a:rPr>
              <a:t>25mg/kg/</a:t>
            </a:r>
            <a:r>
              <a:rPr lang="zh-CN" altLang="zh-CN" sz="1200" dirty="0">
                <a:latin typeface="+mn-ea"/>
              </a:rPr>
              <a:t>日至</a:t>
            </a:r>
            <a:r>
              <a:rPr lang="en-US" altLang="zh-CN" sz="1200" dirty="0">
                <a:latin typeface="+mn-ea"/>
              </a:rPr>
              <a:t>50mg/kg/</a:t>
            </a:r>
            <a:r>
              <a:rPr lang="zh-CN" altLang="zh-CN" sz="1200" dirty="0">
                <a:latin typeface="+mn-ea"/>
              </a:rPr>
              <a:t>日向上滴定，最大剂量为</a:t>
            </a:r>
            <a:r>
              <a:rPr lang="en-US" altLang="zh-CN" sz="1200" dirty="0">
                <a:latin typeface="+mn-ea"/>
              </a:rPr>
              <a:t>150mg/kg/</a:t>
            </a:r>
            <a:r>
              <a:rPr lang="zh-CN" altLang="zh-CN" sz="1200" dirty="0">
                <a:latin typeface="+mn-ea"/>
              </a:rPr>
              <a:t>日分两次服用（每日两次，每次</a:t>
            </a:r>
            <a:r>
              <a:rPr lang="en-US" altLang="zh-CN" sz="1200" dirty="0">
                <a:latin typeface="+mn-ea"/>
              </a:rPr>
              <a:t>75mg/kg</a:t>
            </a:r>
            <a:r>
              <a:rPr lang="zh-CN" altLang="zh-CN" sz="1200" dirty="0">
                <a:latin typeface="+mn-ea"/>
              </a:rPr>
              <a:t>）</a:t>
            </a:r>
            <a:r>
              <a:rPr lang="zh-CN" altLang="en-US" sz="1200" dirty="0">
                <a:latin typeface="+mn-ea"/>
              </a:rPr>
              <a:t>。</a:t>
            </a:r>
            <a:endParaRPr lang="en-US" altLang="zh-CN" sz="1200" dirty="0">
              <a:latin typeface="+mn-ea"/>
            </a:endParaRPr>
          </a:p>
          <a:p>
            <a:pPr marL="171450" indent="-171450">
              <a:lnSpc>
                <a:spcPct val="150000"/>
              </a:lnSpc>
              <a:buFont typeface="Arial" panose="020B0604020202020204" pitchFamily="34" charset="0"/>
              <a:buChar char="•"/>
            </a:pPr>
            <a:r>
              <a:rPr lang="zh-CN" altLang="zh-CN" sz="1200" dirty="0">
                <a:latin typeface="+mn-ea"/>
              </a:rPr>
              <a:t>婴儿痉挛症患者，氨己烯酸治疗</a:t>
            </a:r>
            <a:r>
              <a:rPr lang="en-US" altLang="zh-CN" sz="1200" dirty="0">
                <a:latin typeface="+mn-ea"/>
              </a:rPr>
              <a:t>2</a:t>
            </a:r>
            <a:r>
              <a:rPr lang="zh-CN" altLang="zh-CN" sz="1200" dirty="0">
                <a:latin typeface="+mn-ea"/>
              </a:rPr>
              <a:t>周到</a:t>
            </a:r>
            <a:r>
              <a:rPr lang="en-US" altLang="zh-CN" sz="1200" dirty="0">
                <a:latin typeface="+mn-ea"/>
              </a:rPr>
              <a:t>4</a:t>
            </a:r>
            <a:r>
              <a:rPr lang="zh-CN" altLang="zh-CN" sz="1200" dirty="0">
                <a:latin typeface="+mn-ea"/>
              </a:rPr>
              <a:t>周内未观察到明显的临床疗效，应该停止用药。若早于</a:t>
            </a:r>
            <a:r>
              <a:rPr lang="en-US" altLang="zh-CN" sz="1200" dirty="0">
                <a:latin typeface="+mn-ea"/>
              </a:rPr>
              <a:t>2</a:t>
            </a:r>
            <a:r>
              <a:rPr lang="zh-CN" altLang="zh-CN" sz="1200" dirty="0">
                <a:latin typeface="+mn-ea"/>
              </a:rPr>
              <a:t>周到</a:t>
            </a:r>
            <a:r>
              <a:rPr lang="en-US" altLang="zh-CN" sz="1200" dirty="0">
                <a:latin typeface="+mn-ea"/>
              </a:rPr>
              <a:t>4</a:t>
            </a:r>
            <a:r>
              <a:rPr lang="zh-CN" altLang="zh-CN" sz="1200" dirty="0">
                <a:latin typeface="+mn-ea"/>
              </a:rPr>
              <a:t>周，医师根据临床判断治疗明显失败，应停止本品治疗。</a:t>
            </a:r>
          </a:p>
          <a:p>
            <a:pPr marL="171450" indent="-171450">
              <a:lnSpc>
                <a:spcPct val="150000"/>
              </a:lnSpc>
              <a:buFont typeface="Arial" panose="020B0604020202020204" pitchFamily="34" charset="0"/>
              <a:buChar char="•"/>
            </a:pPr>
            <a:r>
              <a:rPr lang="zh-CN" altLang="zh-CN" sz="1200" dirty="0">
                <a:latin typeface="+mn-ea"/>
              </a:rPr>
              <a:t>婴儿痉挛症患者对照临床研究表明，氨己烯酸停药应逐渐减量，建议每隔</a:t>
            </a:r>
            <a:r>
              <a:rPr lang="en-US" altLang="zh-CN" sz="1200" dirty="0">
                <a:latin typeface="+mn-ea"/>
              </a:rPr>
              <a:t>3</a:t>
            </a:r>
            <a:r>
              <a:rPr lang="zh-CN" altLang="zh-CN" sz="1200" dirty="0">
                <a:latin typeface="+mn-ea"/>
              </a:rPr>
              <a:t>到</a:t>
            </a:r>
            <a:r>
              <a:rPr lang="en-US" altLang="zh-CN" sz="1200" dirty="0">
                <a:latin typeface="+mn-ea"/>
              </a:rPr>
              <a:t>4</a:t>
            </a:r>
            <a:r>
              <a:rPr lang="zh-CN" altLang="zh-CN" sz="1200" dirty="0">
                <a:latin typeface="+mn-ea"/>
              </a:rPr>
              <a:t>天以</a:t>
            </a:r>
            <a:r>
              <a:rPr lang="en-US" altLang="zh-CN" sz="1200" dirty="0">
                <a:latin typeface="+mn-ea"/>
              </a:rPr>
              <a:t>25mg/kg/</a:t>
            </a:r>
            <a:r>
              <a:rPr lang="zh-CN" altLang="zh-CN" sz="1200" dirty="0">
                <a:latin typeface="+mn-ea"/>
              </a:rPr>
              <a:t>日到</a:t>
            </a:r>
            <a:r>
              <a:rPr lang="en-US" altLang="zh-CN" sz="1200" dirty="0">
                <a:latin typeface="+mn-ea"/>
              </a:rPr>
              <a:t>50mg/kg/</a:t>
            </a:r>
            <a:r>
              <a:rPr lang="zh-CN" altLang="zh-CN" sz="1200" dirty="0">
                <a:latin typeface="+mn-ea"/>
              </a:rPr>
              <a:t>日逐渐减少日剂量直至停药。</a:t>
            </a:r>
          </a:p>
          <a:p>
            <a:endParaRPr lang="zh-CN" altLang="zh-CN" sz="1400" dirty="0"/>
          </a:p>
          <a:p>
            <a:endParaRPr lang="zh-CN" altLang="zh-CN" sz="1400" dirty="0"/>
          </a:p>
        </p:txBody>
      </p:sp>
      <p:pic>
        <p:nvPicPr>
          <p:cNvPr id="7"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10682" y="961671"/>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8" name="文本框 11"/>
          <p:cNvSpPr txBox="1"/>
          <p:nvPr/>
        </p:nvSpPr>
        <p:spPr>
          <a:xfrm>
            <a:off x="929772" y="6330796"/>
            <a:ext cx="8797560" cy="461665"/>
          </a:xfrm>
          <a:prstGeom prst="rect">
            <a:avLst/>
          </a:prstGeom>
          <a:noFill/>
          <a:ln w="9525">
            <a:noFill/>
          </a:ln>
        </p:spPr>
        <p:txBody>
          <a:bodyPr wrap="square">
            <a:spAutoFit/>
          </a:bodyPr>
          <a:lstStyle/>
          <a:p>
            <a:r>
              <a:rPr lang="en-US" sz="800" b="0" dirty="0">
                <a:latin typeface="微软雅黑" panose="020B0503020204020204" pitchFamily="34" charset="-122"/>
                <a:ea typeface="微软雅黑" panose="020B0503020204020204" pitchFamily="34" charset="-122"/>
                <a:cs typeface="微软雅黑" panose="020B0503020204020204" charset="-122"/>
              </a:rPr>
              <a:t>1.</a:t>
            </a:r>
            <a:r>
              <a:rPr lang="zh-CN" altLang="en-US" sz="800" b="0" dirty="0">
                <a:latin typeface="微软雅黑" panose="020B0503020204020204" pitchFamily="34" charset="-122"/>
                <a:ea typeface="微软雅黑" panose="020B0503020204020204" pitchFamily="34" charset="-122"/>
                <a:cs typeface="微软雅黑" panose="020B0503020204020204" charset="-122"/>
              </a:rPr>
              <a:t>说明书</a:t>
            </a:r>
            <a:r>
              <a:rPr lang="en-US" altLang="zh-CN" sz="800" b="0" dirty="0">
                <a:latin typeface="微软雅黑" panose="020B0503020204020204" pitchFamily="34" charset="-122"/>
                <a:ea typeface="微软雅黑" panose="020B0503020204020204" pitchFamily="34" charset="-122"/>
                <a:cs typeface="微软雅黑" panose="020B0503020204020204" charset="-122"/>
              </a:rPr>
              <a:t>.</a:t>
            </a:r>
          </a:p>
          <a:p>
            <a:r>
              <a:rPr lang="en-US" altLang="zh-CN" sz="800" dirty="0">
                <a:latin typeface="微软雅黑" panose="020B0503020204020204" pitchFamily="34" charset="-122"/>
                <a:ea typeface="微软雅黑" panose="020B0503020204020204" pitchFamily="34" charset="-122"/>
              </a:rPr>
              <a:t>2.</a:t>
            </a:r>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 WEST WJ. On a peculiar form of infantile convulsions[J]. The Lancet, 1841, 35(911): 724-725. </a:t>
            </a:r>
          </a:p>
          <a:p>
            <a:r>
              <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3.COWAN LD, HUDSON LS. The epidemiology and natural history of infantile spasms[J]. Journal of Child Neurology, 1991, 6(4): 355-364.</a:t>
            </a:r>
            <a:r>
              <a:rPr lang="zh-CN" altLang="en-US"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en-US" altLang="zh-CN" sz="800" dirty="0">
              <a:solidFill>
                <a:prstClr val="black"/>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extLst>
      <p:ext uri="{BB962C8B-B14F-4D97-AF65-F5344CB8AC3E}">
        <p14:creationId xmlns:p14="http://schemas.microsoft.com/office/powerpoint/2010/main" val="82690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5</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02</a:t>
            </a: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1261884" cy="800219"/>
          </a:xfrm>
          <a:prstGeom prst="rect">
            <a:avLst/>
          </a:prstGeom>
          <a:noFill/>
        </p:spPr>
        <p:txBody>
          <a:bodyPr wrap="none" rtlCol="0">
            <a:spAutoFit/>
          </a:bodyPr>
          <a:lstStyle/>
          <a:p>
            <a:r>
              <a:rPr lang="zh-CN" altLang="en-US" sz="2800" b="1" dirty="0">
                <a:latin typeface="+mj-ea"/>
                <a:ea typeface="+mj-ea"/>
              </a:rPr>
              <a:t>安全性</a:t>
            </a:r>
            <a:endParaRPr lang="en-US" altLang="zh-CN" sz="2800" b="1" dirty="0">
              <a:latin typeface="+mj-ea"/>
              <a:ea typeface="+mj-ea"/>
            </a:endParaRPr>
          </a:p>
          <a:p>
            <a:r>
              <a:rPr lang="en-US" altLang="zh-CN" dirty="0">
                <a:solidFill>
                  <a:schemeClr val="tx1">
                    <a:lumMod val="50000"/>
                    <a:lumOff val="50000"/>
                  </a:schemeClr>
                </a:solidFill>
                <a:latin typeface="+mj-ea"/>
                <a:ea typeface="+mj-ea"/>
              </a:rPr>
              <a:t>Security</a:t>
            </a:r>
            <a:endParaRPr lang="zh-CN" altLang="en-US" dirty="0">
              <a:solidFill>
                <a:schemeClr val="tx1">
                  <a:lumMod val="50000"/>
                  <a:lumOff val="50000"/>
                </a:schemeClr>
              </a:solidFill>
              <a:latin typeface="+mj-ea"/>
              <a:ea typeface="+mj-ea"/>
            </a:endParaRPr>
          </a:p>
        </p:txBody>
      </p:sp>
      <p:sp>
        <p:nvSpPr>
          <p:cNvPr id="7" name="îṥļiḍê">
            <a:extLst>
              <a:ext uri="{FF2B5EF4-FFF2-40B4-BE49-F238E27FC236}">
                <a16:creationId xmlns:a16="http://schemas.microsoft.com/office/drawing/2014/main" xmlns="" id="{03EA3AB1-6697-4CD1-A8BB-B8B4F9411294}"/>
              </a:ext>
            </a:extLst>
          </p:cNvPr>
          <p:cNvSpPr/>
          <p:nvPr/>
        </p:nvSpPr>
        <p:spPr>
          <a:xfrm>
            <a:off x="2643738" y="1006795"/>
            <a:ext cx="8787865" cy="4942678"/>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9" name="îṩlïḋé">
            <a:extLst>
              <a:ext uri="{FF2B5EF4-FFF2-40B4-BE49-F238E27FC236}">
                <a16:creationId xmlns:a16="http://schemas.microsoft.com/office/drawing/2014/main" xmlns="" id="{3EAF0AC5-1587-4C74-8835-9AADE984B5E1}"/>
              </a:ext>
            </a:extLst>
          </p:cNvPr>
          <p:cNvCxnSpPr>
            <a:cxnSpLocks/>
          </p:cNvCxnSpPr>
          <p:nvPr/>
        </p:nvCxnSpPr>
        <p:spPr>
          <a:xfrm>
            <a:off x="3655210" y="1319423"/>
            <a:ext cx="7146" cy="4476044"/>
          </a:xfrm>
          <a:prstGeom prst="line">
            <a:avLst/>
          </a:prstGeom>
          <a:noFill/>
          <a:ln w="3175" cap="rnd" cmpd="sng" algn="ctr">
            <a:solidFill>
              <a:srgbClr val="FFFFFF">
                <a:lumMod val="85000"/>
              </a:srgbClr>
            </a:solidFill>
            <a:prstDash val="solid"/>
            <a:round/>
          </a:ln>
          <a:effectLst/>
        </p:spPr>
      </p:cxnSp>
      <p:sp>
        <p:nvSpPr>
          <p:cNvPr id="10" name="işḷíḓé">
            <a:extLst>
              <a:ext uri="{FF2B5EF4-FFF2-40B4-BE49-F238E27FC236}">
                <a16:creationId xmlns:a16="http://schemas.microsoft.com/office/drawing/2014/main" xmlns="" id="{C8AE662C-C938-4F50-83FD-ADCC9AFCC1D7}"/>
              </a:ext>
            </a:extLst>
          </p:cNvPr>
          <p:cNvSpPr/>
          <p:nvPr/>
        </p:nvSpPr>
        <p:spPr>
          <a:xfrm>
            <a:off x="3991275" y="1329554"/>
            <a:ext cx="7344075" cy="4573175"/>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b="1" i="0" u="none" strike="noStrike" kern="1200" cap="none" spc="0" normalizeH="0" baseline="0" noProof="0" dirty="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不良反应情况</a:t>
            </a:r>
            <a:endParaRPr kumimoji="0" lang="en-US" altLang="zh-CN" b="1" i="0" u="none" strike="noStrike" kern="1200" cap="none" spc="0" normalizeH="0" baseline="0" noProof="0" dirty="0">
              <a:ln>
                <a:noFill/>
              </a:ln>
              <a:solidFill>
                <a:schemeClr val="tx2"/>
              </a:solidFill>
              <a:effectLst/>
              <a:uLnTx/>
              <a:uFillTx/>
              <a:latin typeface="微软雅黑" panose="020B0503020204020204" pitchFamily="34" charset="-122"/>
              <a:ea typeface="微软雅黑" panose="020B0503020204020204" pitchFamily="34" charset="-122"/>
              <a:cs typeface="+mn-ea"/>
              <a:sym typeface="+mn-lt"/>
            </a:endParaRPr>
          </a:p>
          <a:p>
            <a:pPr>
              <a:lnSpc>
                <a:spcPct val="150000"/>
              </a:lnSpc>
            </a:pPr>
            <a:r>
              <a:rPr lang="zh-CN" altLang="zh-CN" sz="1600" dirty="0"/>
              <a:t>说明书中严重的及其他重要的不良反应</a:t>
            </a:r>
            <a:r>
              <a:rPr lang="zh-CN" altLang="en-US" sz="1600" dirty="0"/>
              <a:t>包括</a:t>
            </a:r>
            <a:r>
              <a:rPr lang="zh-CN" altLang="zh-CN" sz="1600" dirty="0"/>
              <a:t>：永久性视力损伤</a:t>
            </a:r>
            <a:r>
              <a:rPr lang="zh-CN" altLang="en-US" sz="1600" dirty="0"/>
              <a:t>、</a:t>
            </a:r>
            <a:r>
              <a:rPr lang="zh-CN" altLang="zh-CN" sz="1600" dirty="0"/>
              <a:t>婴儿磁共振成像（</a:t>
            </a:r>
            <a:r>
              <a:rPr lang="en-US" altLang="zh-CN" sz="1600" dirty="0"/>
              <a:t>MRI</a:t>
            </a:r>
            <a:r>
              <a:rPr lang="zh-CN" altLang="zh-CN" sz="1600" dirty="0"/>
              <a:t>）异常</a:t>
            </a:r>
            <a:r>
              <a:rPr lang="zh-CN" altLang="en-US" sz="1600" dirty="0"/>
              <a:t>、</a:t>
            </a:r>
            <a:r>
              <a:rPr lang="zh-CN" altLang="zh-CN" sz="1600" dirty="0"/>
              <a:t>神经毒性</a:t>
            </a:r>
            <a:r>
              <a:rPr lang="zh-CN" altLang="en-US" sz="1600" dirty="0"/>
              <a:t>、</a:t>
            </a:r>
            <a:r>
              <a:rPr lang="zh-CN" altLang="zh-CN" sz="1600" dirty="0"/>
              <a:t>自杀行为和意念</a:t>
            </a:r>
            <a:r>
              <a:rPr lang="zh-CN" altLang="en-US" sz="1600" dirty="0"/>
              <a:t>、</a:t>
            </a:r>
            <a:r>
              <a:rPr lang="zh-CN" altLang="zh-CN" sz="1600" dirty="0"/>
              <a:t>抗癫痫药（</a:t>
            </a:r>
            <a:r>
              <a:rPr lang="en-US" altLang="zh-CN" sz="1600" dirty="0"/>
              <a:t>AEDs</a:t>
            </a:r>
            <a:r>
              <a:rPr lang="zh-CN" altLang="zh-CN" sz="1600" dirty="0"/>
              <a:t>）的撤药综合征</a:t>
            </a:r>
            <a:r>
              <a:rPr lang="zh-CN" altLang="en-US" sz="1600" dirty="0"/>
              <a:t>、</a:t>
            </a:r>
            <a:r>
              <a:rPr lang="zh-CN" altLang="zh-CN" sz="1600" dirty="0"/>
              <a:t>贫血症</a:t>
            </a:r>
            <a:r>
              <a:rPr lang="zh-CN" altLang="en-US" sz="1600" dirty="0"/>
              <a:t>、</a:t>
            </a:r>
            <a:r>
              <a:rPr lang="zh-CN" altLang="zh-CN" sz="1600" dirty="0"/>
              <a:t>嗜睡和疲劳</a:t>
            </a:r>
            <a:r>
              <a:rPr lang="zh-CN" altLang="en-US" sz="1600" dirty="0"/>
              <a:t>、</a:t>
            </a:r>
            <a:r>
              <a:rPr lang="zh-CN" altLang="zh-CN" sz="1600" dirty="0"/>
              <a:t>周围神经疾病</a:t>
            </a:r>
            <a:r>
              <a:rPr lang="zh-CN" altLang="en-US" sz="1600" dirty="0"/>
              <a:t>、</a:t>
            </a:r>
            <a:r>
              <a:rPr lang="zh-CN" altLang="zh-CN" sz="1600" dirty="0"/>
              <a:t>体重增加</a:t>
            </a:r>
            <a:r>
              <a:rPr lang="zh-CN" altLang="en-US" sz="1600" dirty="0"/>
              <a:t>、</a:t>
            </a:r>
            <a:r>
              <a:rPr lang="zh-CN" altLang="zh-CN" sz="1600" dirty="0"/>
              <a:t>水肿</a:t>
            </a:r>
            <a:r>
              <a:rPr lang="zh-CN" altLang="en-US" sz="1600" dirty="0"/>
              <a:t>。</a:t>
            </a:r>
            <a:endParaRPr lang="en-US" altLang="zh-CN" sz="1600" dirty="0">
              <a:latin typeface="微软雅黑" panose="020B0503020204020204" pitchFamily="34" charset="-122"/>
              <a:ea typeface="微软雅黑" panose="020B0503020204020204" pitchFamily="34" charset="-122"/>
              <a:sym typeface="+mn-lt"/>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b="1" dirty="0">
                <a:solidFill>
                  <a:schemeClr val="tx2"/>
                </a:solidFill>
                <a:latin typeface="微软雅黑" panose="020B0503020204020204" pitchFamily="34" charset="-122"/>
                <a:ea typeface="微软雅黑" panose="020B0503020204020204" pitchFamily="34" charset="-122"/>
                <a:cs typeface="+mn-ea"/>
                <a:sym typeface="+mn-lt"/>
              </a:rPr>
              <a:t>安全性方面优势和不足</a:t>
            </a:r>
            <a:endParaRPr lang="en-US" altLang="zh-CN" b="1" dirty="0">
              <a:solidFill>
                <a:schemeClr val="tx2"/>
              </a:solidFill>
              <a:latin typeface="微软雅黑" panose="020B0503020204020204" pitchFamily="34" charset="-122"/>
              <a:ea typeface="微软雅黑" panose="020B0503020204020204" pitchFamily="34" charset="-122"/>
              <a:cs typeface="+mn-ea"/>
              <a:sym typeface="+mn-lt"/>
            </a:endParaRPr>
          </a:p>
          <a:p>
            <a:pPr>
              <a:lnSpc>
                <a:spcPct val="150000"/>
              </a:lnSpc>
              <a:defRPr/>
            </a:pPr>
            <a:r>
              <a:rPr lang="zh-CN" altLang="en-US" sz="1600" b="1" dirty="0">
                <a:latin typeface="微软雅黑" panose="020B0503020204020204" pitchFamily="34" charset="-122"/>
                <a:ea typeface="微软雅黑" panose="020B0503020204020204" pitchFamily="34" charset="-122"/>
              </a:rPr>
              <a:t>优势：</a:t>
            </a:r>
            <a:r>
              <a:rPr lang="zh-CN" altLang="en-US" sz="1600" dirty="0">
                <a:latin typeface="微软雅黑" panose="020B0503020204020204" pitchFamily="34" charset="-122"/>
                <a:ea typeface="微软雅黑" panose="020B0503020204020204" pitchFamily="34" charset="-122"/>
              </a:rPr>
              <a:t>促肾上腺皮质激素较大不良反应为免疫抑制和高血压，免疫抑制可导致严重或致命的感染。服用氨己烯酸的患者耐受性更好，无免疫抑制、高血压的不良反应。</a:t>
            </a:r>
            <a:endParaRPr lang="en-US" altLang="zh-CN" sz="1600" dirty="0">
              <a:latin typeface="微软雅黑" panose="020B0503020204020204" pitchFamily="34" charset="-122"/>
              <a:ea typeface="微软雅黑" panose="020B0503020204020204" pitchFamily="34" charset="-122"/>
            </a:endParaRPr>
          </a:p>
          <a:p>
            <a:pPr>
              <a:lnSpc>
                <a:spcPct val="150000"/>
              </a:lnSpc>
              <a:defRPr/>
            </a:pPr>
            <a:r>
              <a:rPr lang="zh-CN" altLang="en-US" sz="1600" b="1" dirty="0">
                <a:latin typeface="微软雅黑" panose="020B0503020204020204" pitchFamily="34" charset="-122"/>
                <a:ea typeface="微软雅黑" panose="020B0503020204020204" pitchFamily="34" charset="-122"/>
              </a:rPr>
              <a:t>不足：</a:t>
            </a:r>
            <a:r>
              <a:rPr lang="zh-CN" altLang="en-US" sz="1600" dirty="0">
                <a:latin typeface="+mn-ea"/>
              </a:rPr>
              <a:t>氨己烯酸可能引起永久性视力损伤，视野缺损发生率与氨己烯酸积累量相关，虽然有证据显示婴儿期相对短暂使用氨己烯酸发生视力减退风险较低，但是</a:t>
            </a:r>
            <a:r>
              <a:rPr lang="zh-CN" altLang="zh-CN" sz="1600" dirty="0">
                <a:latin typeface="+mn-ea"/>
              </a:rPr>
              <a:t>因为存在这种风险，当</a:t>
            </a:r>
            <a:r>
              <a:rPr lang="zh-CN" altLang="zh-CN" sz="1600" dirty="0"/>
              <a:t>患者获得可观察到的症状获益时，应定期评估患者的反应和持续治疗的需要。</a:t>
            </a:r>
            <a:endParaRPr lang="zh-CN" altLang="en-US" sz="1600" dirty="0">
              <a:latin typeface="微软雅黑" panose="020B0503020204020204" pitchFamily="34" charset="-122"/>
              <a:ea typeface="微软雅黑" panose="020B0503020204020204" pitchFamily="34" charset="-122"/>
            </a:endParaRPr>
          </a:p>
        </p:txBody>
      </p:sp>
      <p:pic>
        <p:nvPicPr>
          <p:cNvPr id="11"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24745" y="1287533"/>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12" name="文本框 11"/>
          <p:cNvSpPr txBox="1"/>
          <p:nvPr/>
        </p:nvSpPr>
        <p:spPr>
          <a:xfrm>
            <a:off x="160152" y="6273225"/>
            <a:ext cx="11810868" cy="584775"/>
          </a:xfrm>
          <a:prstGeom prst="rect">
            <a:avLst/>
          </a:prstGeom>
          <a:noFill/>
          <a:ln w="9525">
            <a:noFill/>
          </a:ln>
        </p:spPr>
        <p:txBody>
          <a:bodyPr wrap="square">
            <a:spAutoFit/>
          </a:bodyPr>
          <a:lstStyle/>
          <a:p>
            <a:r>
              <a:rPr lang="en-US" sz="800" b="0" dirty="0">
                <a:solidFill>
                  <a:schemeClr val="bg1"/>
                </a:solidFill>
                <a:latin typeface="微软雅黑" panose="020B0503020204020204" pitchFamily="34" charset="-122"/>
                <a:ea typeface="微软雅黑" panose="020B0503020204020204" pitchFamily="34" charset="-122"/>
                <a:cs typeface="微软雅黑" panose="020B0503020204020204" charset="-122"/>
              </a:rPr>
              <a:t>1.</a:t>
            </a:r>
            <a:r>
              <a:rPr lang="en-US" altLang="zh-CN" sz="8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800" dirty="0">
                <a:solidFill>
                  <a:schemeClr val="bg1"/>
                </a:solidFill>
                <a:latin typeface="微软雅黑" panose="020B0503020204020204" pitchFamily="34" charset="-122"/>
                <a:ea typeface="微软雅黑" panose="020B0503020204020204" pitchFamily="34" charset="-122"/>
                <a:cs typeface="Arial"/>
              </a:rPr>
              <a:t>O'Callaghan, </a:t>
            </a:r>
            <a:r>
              <a:rPr lang="en-US" altLang="zh-CN" sz="800" dirty="0" err="1">
                <a:solidFill>
                  <a:schemeClr val="bg1"/>
                </a:solidFill>
                <a:latin typeface="微软雅黑" panose="020B0503020204020204" pitchFamily="34" charset="-122"/>
                <a:ea typeface="微软雅黑" panose="020B0503020204020204" pitchFamily="34" charset="-122"/>
                <a:cs typeface="Arial"/>
              </a:rPr>
              <a:t>Finbar</a:t>
            </a:r>
            <a:r>
              <a:rPr lang="en-US" altLang="zh-CN" sz="800" dirty="0">
                <a:solidFill>
                  <a:schemeClr val="bg1"/>
                </a:solidFill>
                <a:latin typeface="微软雅黑" panose="020B0503020204020204" pitchFamily="34" charset="-122"/>
                <a:ea typeface="微软雅黑" panose="020B0503020204020204" pitchFamily="34" charset="-122"/>
                <a:cs typeface="Arial"/>
              </a:rPr>
              <a:t> J. K. , et al. "Safety and effectiveness of hormonal treatment versus hormonal treatment with </a:t>
            </a:r>
            <a:r>
              <a:rPr lang="en-US" altLang="zh-CN" sz="800" dirty="0" err="1">
                <a:solidFill>
                  <a:schemeClr val="bg1"/>
                </a:solidFill>
                <a:latin typeface="微软雅黑" panose="020B0503020204020204" pitchFamily="34" charset="-122"/>
                <a:ea typeface="微软雅黑" panose="020B0503020204020204" pitchFamily="34" charset="-122"/>
                <a:cs typeface="Arial"/>
              </a:rPr>
              <a:t>vigabatrin</a:t>
            </a:r>
            <a:r>
              <a:rPr lang="en-US" altLang="zh-CN" sz="800" dirty="0">
                <a:solidFill>
                  <a:schemeClr val="bg1"/>
                </a:solidFill>
                <a:latin typeface="微软雅黑" panose="020B0503020204020204" pitchFamily="34" charset="-122"/>
                <a:ea typeface="微软雅黑" panose="020B0503020204020204" pitchFamily="34" charset="-122"/>
                <a:cs typeface="Arial"/>
              </a:rPr>
              <a:t> for infantile spasms (ICISS): a </a:t>
            </a:r>
            <a:r>
              <a:rPr lang="en-US" altLang="zh-CN" sz="800" dirty="0" err="1">
                <a:solidFill>
                  <a:schemeClr val="bg1"/>
                </a:solidFill>
                <a:latin typeface="微软雅黑" panose="020B0503020204020204" pitchFamily="34" charset="-122"/>
                <a:ea typeface="微软雅黑" panose="020B0503020204020204" pitchFamily="34" charset="-122"/>
                <a:cs typeface="Arial"/>
              </a:rPr>
              <a:t>randomised</a:t>
            </a:r>
            <a:r>
              <a:rPr lang="en-US" altLang="zh-CN" sz="800" dirty="0">
                <a:solidFill>
                  <a:schemeClr val="bg1"/>
                </a:solidFill>
                <a:latin typeface="微软雅黑" panose="020B0503020204020204" pitchFamily="34" charset="-122"/>
                <a:ea typeface="微软雅黑" panose="020B0503020204020204" pitchFamily="34" charset="-122"/>
                <a:cs typeface="Arial"/>
              </a:rPr>
              <a:t>, </a:t>
            </a:r>
            <a:r>
              <a:rPr lang="en-US" altLang="zh-CN" sz="800" dirty="0" err="1">
                <a:solidFill>
                  <a:schemeClr val="bg1"/>
                </a:solidFill>
                <a:latin typeface="微软雅黑" panose="020B0503020204020204" pitchFamily="34" charset="-122"/>
                <a:ea typeface="微软雅黑" panose="020B0503020204020204" pitchFamily="34" charset="-122"/>
                <a:cs typeface="Arial"/>
              </a:rPr>
              <a:t>multicentre</a:t>
            </a:r>
            <a:r>
              <a:rPr lang="en-US" altLang="zh-CN" sz="800" dirty="0">
                <a:solidFill>
                  <a:schemeClr val="bg1"/>
                </a:solidFill>
                <a:latin typeface="微软雅黑" panose="020B0503020204020204" pitchFamily="34" charset="-122"/>
                <a:ea typeface="微软雅黑" panose="020B0503020204020204" pitchFamily="34" charset="-122"/>
                <a:cs typeface="Arial"/>
              </a:rPr>
              <a:t>, open-label trial." The Lancet Neurology 16.1(2016).</a:t>
            </a:r>
          </a:p>
          <a:p>
            <a:pPr lvl="0" eaLnBrk="0" fontAlgn="base" hangingPunct="0">
              <a:spcBef>
                <a:spcPct val="0"/>
              </a:spcBef>
              <a:spcAft>
                <a:spcPct val="0"/>
              </a:spcAft>
              <a:defRPr/>
            </a:pPr>
            <a:r>
              <a:rPr lang="en-US" altLang="zh-CN" sz="800" dirty="0">
                <a:solidFill>
                  <a:schemeClr val="bg1"/>
                </a:solidFill>
                <a:latin typeface="微软雅黑" panose="020B0503020204020204" pitchFamily="34" charset="-122"/>
                <a:ea typeface="微软雅黑" panose="020B0503020204020204" pitchFamily="34" charset="-122"/>
                <a:cs typeface="Arial"/>
              </a:rPr>
              <a:t>2.Clinical profile and treatment of infantile spasms using </a:t>
            </a:r>
            <a:r>
              <a:rPr lang="en-US" altLang="zh-CN" sz="800" dirty="0" err="1">
                <a:solidFill>
                  <a:schemeClr val="bg1"/>
                </a:solidFill>
                <a:latin typeface="微软雅黑" panose="020B0503020204020204" pitchFamily="34" charset="-122"/>
                <a:ea typeface="微软雅黑" panose="020B0503020204020204" pitchFamily="34" charset="-122"/>
                <a:cs typeface="Arial"/>
              </a:rPr>
              <a:t>vigabatrin</a:t>
            </a:r>
            <a:r>
              <a:rPr lang="en-US" altLang="zh-CN" sz="800" dirty="0">
                <a:solidFill>
                  <a:schemeClr val="bg1"/>
                </a:solidFill>
                <a:latin typeface="微软雅黑" panose="020B0503020204020204" pitchFamily="34" charset="-122"/>
                <a:ea typeface="微软雅黑" panose="020B0503020204020204" pitchFamily="34" charset="-122"/>
                <a:cs typeface="Arial"/>
              </a:rPr>
              <a:t> and ACTH - a developing country perspective[J]. BMC Pediatrics,10,1(2010-01-15), 2010, 10.</a:t>
            </a:r>
          </a:p>
          <a:p>
            <a:pPr lvl="0" eaLnBrk="0" fontAlgn="base" hangingPunct="0">
              <a:spcBef>
                <a:spcPct val="0"/>
              </a:spcBef>
              <a:spcAft>
                <a:spcPct val="0"/>
              </a:spcAft>
              <a:defRPr/>
            </a:pPr>
            <a:r>
              <a:rPr lang="en-US" altLang="zh-CN" sz="800" dirty="0">
                <a:solidFill>
                  <a:schemeClr val="bg1"/>
                </a:solidFill>
                <a:latin typeface="微软雅黑" panose="020B0503020204020204" pitchFamily="34" charset="-122"/>
                <a:ea typeface="微软雅黑" panose="020B0503020204020204" pitchFamily="34" charset="-122"/>
                <a:cs typeface="Arial"/>
              </a:rPr>
              <a:t>3.Hamano S I ,  Nagai T ,  Matsuura R , et al. Treatment of infantile spasms by pediatric neurologists in Japan[J]. Brain &amp; Development, 2018</a:t>
            </a:r>
          </a:p>
          <a:p>
            <a:pPr lvl="0" eaLnBrk="0" fontAlgn="base" hangingPunct="0">
              <a:spcBef>
                <a:spcPct val="0"/>
              </a:spcBef>
              <a:spcAft>
                <a:spcPct val="0"/>
              </a:spcAft>
              <a:defRPr/>
            </a:pPr>
            <a:r>
              <a:rPr lang="en-US" altLang="zh-CN" sz="800" dirty="0">
                <a:solidFill>
                  <a:schemeClr val="bg1"/>
                </a:solidFill>
                <a:latin typeface="微软雅黑" panose="020B0503020204020204" pitchFamily="34" charset="-122"/>
                <a:ea typeface="微软雅黑" panose="020B0503020204020204" pitchFamily="34" charset="-122"/>
                <a:cs typeface="Arial"/>
              </a:rPr>
              <a:t>4.Jackson M C ,  </a:t>
            </a:r>
            <a:r>
              <a:rPr lang="en-US" altLang="zh-CN" sz="800" dirty="0" err="1">
                <a:solidFill>
                  <a:schemeClr val="bg1"/>
                </a:solidFill>
                <a:latin typeface="微软雅黑" panose="020B0503020204020204" pitchFamily="34" charset="-122"/>
                <a:ea typeface="微软雅黑" panose="020B0503020204020204" pitchFamily="34" charset="-122"/>
                <a:cs typeface="Arial"/>
              </a:rPr>
              <a:t>Jafarpour</a:t>
            </a:r>
            <a:r>
              <a:rPr lang="en-US" altLang="zh-CN" sz="800" dirty="0">
                <a:solidFill>
                  <a:schemeClr val="bg1"/>
                </a:solidFill>
                <a:latin typeface="微软雅黑" panose="020B0503020204020204" pitchFamily="34" charset="-122"/>
                <a:ea typeface="微软雅黑" panose="020B0503020204020204" pitchFamily="34" charset="-122"/>
                <a:cs typeface="Arial"/>
              </a:rPr>
              <a:t> S ,  </a:t>
            </a:r>
            <a:r>
              <a:rPr lang="en-US" altLang="zh-CN" sz="800" dirty="0" err="1">
                <a:solidFill>
                  <a:schemeClr val="bg1"/>
                </a:solidFill>
                <a:latin typeface="微软雅黑" panose="020B0503020204020204" pitchFamily="34" charset="-122"/>
                <a:ea typeface="微软雅黑" panose="020B0503020204020204" pitchFamily="34" charset="-122"/>
                <a:cs typeface="Arial"/>
              </a:rPr>
              <a:t>Klehm</a:t>
            </a:r>
            <a:r>
              <a:rPr lang="en-US" altLang="zh-CN" sz="800" dirty="0">
                <a:solidFill>
                  <a:schemeClr val="bg1"/>
                </a:solidFill>
                <a:latin typeface="微软雅黑" panose="020B0503020204020204" pitchFamily="34" charset="-122"/>
                <a:ea typeface="微软雅黑" panose="020B0503020204020204" pitchFamily="34" charset="-122"/>
                <a:cs typeface="Arial"/>
              </a:rPr>
              <a:t> J , et al. Effect of </a:t>
            </a:r>
            <a:r>
              <a:rPr lang="en-US" altLang="zh-CN" sz="800" dirty="0" err="1">
                <a:solidFill>
                  <a:schemeClr val="bg1"/>
                </a:solidFill>
                <a:latin typeface="微软雅黑" panose="020B0503020204020204" pitchFamily="34" charset="-122"/>
                <a:ea typeface="微软雅黑" panose="020B0503020204020204" pitchFamily="34" charset="-122"/>
                <a:cs typeface="Arial"/>
              </a:rPr>
              <a:t>vigabatrin</a:t>
            </a:r>
            <a:r>
              <a:rPr lang="en-US" altLang="zh-CN" sz="800" dirty="0">
                <a:solidFill>
                  <a:schemeClr val="bg1"/>
                </a:solidFill>
                <a:latin typeface="微软雅黑" panose="020B0503020204020204" pitchFamily="34" charset="-122"/>
                <a:ea typeface="微软雅黑" panose="020B0503020204020204" pitchFamily="34" charset="-122"/>
                <a:cs typeface="Arial"/>
              </a:rPr>
              <a:t> on seizure control and safety profile in different subgroups of children with epilepsy[J]. </a:t>
            </a:r>
            <a:r>
              <a:rPr lang="en-US" altLang="zh-CN" sz="800" dirty="0" err="1">
                <a:solidFill>
                  <a:schemeClr val="bg1"/>
                </a:solidFill>
                <a:latin typeface="微软雅黑" panose="020B0503020204020204" pitchFamily="34" charset="-122"/>
                <a:ea typeface="微软雅黑" panose="020B0503020204020204" pitchFamily="34" charset="-122"/>
                <a:cs typeface="Arial"/>
              </a:rPr>
              <a:t>Epilepsia</a:t>
            </a:r>
            <a:r>
              <a:rPr lang="en-US" altLang="zh-CN" sz="800" dirty="0">
                <a:solidFill>
                  <a:schemeClr val="bg1"/>
                </a:solidFill>
                <a:latin typeface="微软雅黑" panose="020B0503020204020204" pitchFamily="34" charset="-122"/>
                <a:ea typeface="微软雅黑" panose="020B0503020204020204" pitchFamily="34" charset="-122"/>
                <a:cs typeface="Arial"/>
              </a:rPr>
              <a:t>, 2017, 58(Suppl. 2):1575.</a:t>
            </a:r>
            <a:endParaRPr lang="zh-CN" altLang="en-US" sz="800" dirty="0">
              <a:solidFill>
                <a:schemeClr val="bg1"/>
              </a:solidFill>
              <a:latin typeface="微软雅黑" panose="020B0503020204020204" pitchFamily="34" charset="-122"/>
              <a:ea typeface="微软雅黑" panose="020B0503020204020204" pitchFamily="34" charset="-122"/>
              <a:cs typeface="Arial"/>
            </a:endParaRPr>
          </a:p>
        </p:txBody>
      </p:sp>
    </p:spTree>
    <p:extLst>
      <p:ext uri="{BB962C8B-B14F-4D97-AF65-F5344CB8AC3E}">
        <p14:creationId xmlns:p14="http://schemas.microsoft.com/office/powerpoint/2010/main" val="423422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6</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a:solidFill>
                  <a:schemeClr val="bg1"/>
                </a:solidFill>
                <a:latin typeface="+mj-ea"/>
                <a:ea typeface="+mj-ea"/>
              </a:rPr>
              <a:t>03</a:t>
            </a: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1261884" cy="800219"/>
          </a:xfrm>
          <a:prstGeom prst="rect">
            <a:avLst/>
          </a:prstGeom>
          <a:noFill/>
        </p:spPr>
        <p:txBody>
          <a:bodyPr wrap="none" rtlCol="0">
            <a:spAutoFit/>
          </a:bodyPr>
          <a:lstStyle/>
          <a:p>
            <a:r>
              <a:rPr lang="zh-CN" altLang="en-US" sz="2800" b="1" dirty="0">
                <a:latin typeface="+mj-ea"/>
                <a:ea typeface="+mj-ea"/>
              </a:rPr>
              <a:t>有效性</a:t>
            </a:r>
            <a:endParaRPr lang="en-US" altLang="zh-CN" sz="2800" b="1" dirty="0">
              <a:latin typeface="+mj-ea"/>
              <a:ea typeface="+mj-ea"/>
            </a:endParaRPr>
          </a:p>
          <a:p>
            <a:r>
              <a:rPr lang="en-US" altLang="zh-CN" dirty="0">
                <a:solidFill>
                  <a:schemeClr val="tx1">
                    <a:lumMod val="50000"/>
                    <a:lumOff val="50000"/>
                  </a:schemeClr>
                </a:solidFill>
                <a:latin typeface="+mj-ea"/>
                <a:ea typeface="+mj-ea"/>
              </a:rPr>
              <a:t>Validity</a:t>
            </a:r>
            <a:endParaRPr lang="zh-CN" altLang="en-US" dirty="0">
              <a:solidFill>
                <a:schemeClr val="tx1">
                  <a:lumMod val="50000"/>
                  <a:lumOff val="50000"/>
                </a:schemeClr>
              </a:solidFill>
              <a:latin typeface="+mj-ea"/>
              <a:ea typeface="+mj-ea"/>
            </a:endParaRPr>
          </a:p>
        </p:txBody>
      </p:sp>
      <p:sp>
        <p:nvSpPr>
          <p:cNvPr id="12" name="îṥļiḍê">
            <a:extLst>
              <a:ext uri="{FF2B5EF4-FFF2-40B4-BE49-F238E27FC236}">
                <a16:creationId xmlns:a16="http://schemas.microsoft.com/office/drawing/2014/main" xmlns="" id="{03EA3AB1-6697-4CD1-A8BB-B8B4F9411294}"/>
              </a:ext>
            </a:extLst>
          </p:cNvPr>
          <p:cNvSpPr/>
          <p:nvPr/>
        </p:nvSpPr>
        <p:spPr>
          <a:xfrm>
            <a:off x="2392680" y="1046044"/>
            <a:ext cx="9403079" cy="4942678"/>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13" name="îṩlïḋé">
            <a:extLst>
              <a:ext uri="{FF2B5EF4-FFF2-40B4-BE49-F238E27FC236}">
                <a16:creationId xmlns:a16="http://schemas.microsoft.com/office/drawing/2014/main" xmlns="" id="{3EAF0AC5-1587-4C74-8835-9AADE984B5E1}"/>
              </a:ext>
            </a:extLst>
          </p:cNvPr>
          <p:cNvCxnSpPr>
            <a:cxnSpLocks/>
          </p:cNvCxnSpPr>
          <p:nvPr/>
        </p:nvCxnSpPr>
        <p:spPr>
          <a:xfrm>
            <a:off x="3495191" y="1279361"/>
            <a:ext cx="7146" cy="4476044"/>
          </a:xfrm>
          <a:prstGeom prst="line">
            <a:avLst/>
          </a:prstGeom>
          <a:noFill/>
          <a:ln w="3175" cap="rnd" cmpd="sng" algn="ctr">
            <a:solidFill>
              <a:srgbClr val="FFFFFF">
                <a:lumMod val="85000"/>
              </a:srgbClr>
            </a:solidFill>
            <a:prstDash val="solid"/>
            <a:round/>
          </a:ln>
          <a:effectLst/>
        </p:spPr>
      </p:cxnSp>
      <p:sp>
        <p:nvSpPr>
          <p:cNvPr id="14" name="işḷíḓé">
            <a:extLst>
              <a:ext uri="{FF2B5EF4-FFF2-40B4-BE49-F238E27FC236}">
                <a16:creationId xmlns:a16="http://schemas.microsoft.com/office/drawing/2014/main" xmlns="" id="{C8AE662C-C938-4F50-83FD-ADCC9AFCC1D7}"/>
              </a:ext>
            </a:extLst>
          </p:cNvPr>
          <p:cNvSpPr/>
          <p:nvPr/>
        </p:nvSpPr>
        <p:spPr>
          <a:xfrm>
            <a:off x="3710940" y="1107966"/>
            <a:ext cx="7924800" cy="4961358"/>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kumimoji="0" lang="zh-CN" altLang="en-US" sz="1600" b="1" i="0" u="none" strike="noStrike" kern="1200" cap="none" spc="0" normalizeH="0" baseline="0" noProof="0" dirty="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与对照药品疗效方面优势和不足</a:t>
            </a:r>
            <a:endParaRPr kumimoji="0" lang="en-US" altLang="zh-CN" sz="1600" b="1" i="0" u="none" strike="noStrike" kern="1200" cap="none" spc="0" normalizeH="0" baseline="0" noProof="0" dirty="0">
              <a:ln>
                <a:noFill/>
              </a:ln>
              <a:solidFill>
                <a:schemeClr val="tx2"/>
              </a:solidFill>
              <a:effectLst/>
              <a:uLnTx/>
              <a:uFillTx/>
              <a:latin typeface="微软雅黑" panose="020B0503020204020204" pitchFamily="34" charset="-122"/>
              <a:ea typeface="微软雅黑" panose="020B0503020204020204" pitchFamily="34" charset="-122"/>
              <a:cs typeface="+mn-ea"/>
              <a:sym typeface="+mn-lt"/>
            </a:endParaRPr>
          </a:p>
          <a:p>
            <a:pPr>
              <a:lnSpc>
                <a:spcPts val="2500"/>
              </a:lnSpc>
            </a:pPr>
            <a:r>
              <a:rPr lang="zh-CN" altLang="en-US" sz="1400" b="1" dirty="0">
                <a:solidFill>
                  <a:schemeClr val="tx1">
                    <a:lumMod val="85000"/>
                    <a:lumOff val="15000"/>
                  </a:schemeClr>
                </a:solidFill>
                <a:latin typeface="微软雅黑" panose="020B0503020204020204" charset="-122"/>
                <a:ea typeface="微软雅黑" panose="020B0503020204020204" charset="-122"/>
                <a:sym typeface="+mn-ea"/>
              </a:rPr>
              <a:t>优势：</a:t>
            </a:r>
            <a:r>
              <a:rPr lang="zh-CN" altLang="en-US" sz="1400" dirty="0">
                <a:solidFill>
                  <a:schemeClr val="tx1">
                    <a:lumMod val="85000"/>
                    <a:lumOff val="15000"/>
                  </a:schemeClr>
                </a:solidFill>
                <a:latin typeface="微软雅黑" panose="020B0503020204020204" charset="-122"/>
                <a:ea typeface="微软雅黑" panose="020B0503020204020204" charset="-122"/>
                <a:sym typeface="+mn-ea"/>
              </a:rPr>
              <a:t>（</a:t>
            </a:r>
            <a:r>
              <a:rPr lang="en-US" altLang="zh-CN" sz="1400" dirty="0">
                <a:solidFill>
                  <a:schemeClr val="tx1">
                    <a:lumMod val="85000"/>
                    <a:lumOff val="15000"/>
                  </a:schemeClr>
                </a:solidFill>
                <a:latin typeface="微软雅黑" panose="020B0503020204020204" charset="-122"/>
                <a:ea typeface="微软雅黑" panose="020B0503020204020204" charset="-122"/>
                <a:sym typeface="+mn-ea"/>
              </a:rPr>
              <a:t>1</a:t>
            </a:r>
            <a:r>
              <a:rPr lang="zh-CN" altLang="en-US" sz="1400" dirty="0">
                <a:solidFill>
                  <a:schemeClr val="tx1">
                    <a:lumMod val="85000"/>
                    <a:lumOff val="15000"/>
                  </a:schemeClr>
                </a:solidFill>
                <a:latin typeface="微软雅黑" panose="020B0503020204020204" charset="-122"/>
                <a:ea typeface="微软雅黑" panose="020B0503020204020204" charset="-122"/>
                <a:sym typeface="+mn-ea"/>
              </a:rPr>
              <a:t>）氨己烯酸明确获批婴儿痉挛（</a:t>
            </a:r>
            <a:r>
              <a:rPr lang="en-US" altLang="zh-CN" sz="1400" dirty="0">
                <a:solidFill>
                  <a:schemeClr val="tx1">
                    <a:lumMod val="85000"/>
                    <a:lumOff val="15000"/>
                  </a:schemeClr>
                </a:solidFill>
                <a:latin typeface="微软雅黑" panose="020B0503020204020204" charset="-122"/>
                <a:ea typeface="微软雅黑" panose="020B0503020204020204" charset="-122"/>
                <a:sym typeface="+mn-ea"/>
              </a:rPr>
              <a:t>IS</a:t>
            </a:r>
            <a:r>
              <a:rPr lang="zh-CN" altLang="en-US" sz="1400" dirty="0">
                <a:solidFill>
                  <a:schemeClr val="tx1">
                    <a:lumMod val="85000"/>
                    <a:lumOff val="15000"/>
                  </a:schemeClr>
                </a:solidFill>
                <a:latin typeface="微软雅黑" panose="020B0503020204020204" charset="-122"/>
                <a:ea typeface="微软雅黑" panose="020B0503020204020204" charset="-122"/>
                <a:sym typeface="+mn-ea"/>
              </a:rPr>
              <a:t>）适应症</a:t>
            </a:r>
            <a:r>
              <a:rPr lang="zh-CN" altLang="en-US" sz="1400" dirty="0">
                <a:latin typeface="微软雅黑" panose="020B0503020204020204" charset="-122"/>
                <a:ea typeface="微软雅黑" panose="020B0503020204020204" charset="-122"/>
                <a:sym typeface="+mn-ea"/>
              </a:rPr>
              <a:t>，促肾上腺皮质激素无此适应症；（</a:t>
            </a:r>
            <a:r>
              <a:rPr lang="en-US" altLang="zh-CN" sz="1400" dirty="0">
                <a:latin typeface="微软雅黑" panose="020B0503020204020204" charset="-122"/>
                <a:ea typeface="微软雅黑" panose="020B0503020204020204" charset="-122"/>
                <a:sym typeface="+mn-ea"/>
              </a:rPr>
              <a:t>2</a:t>
            </a:r>
            <a:r>
              <a:rPr lang="zh-CN" altLang="en-US" sz="1400" dirty="0">
                <a:latin typeface="微软雅黑" panose="020B0503020204020204" charset="-122"/>
                <a:ea typeface="微软雅黑" panose="020B0503020204020204" charset="-122"/>
                <a:sym typeface="+mn-ea"/>
              </a:rPr>
              <a:t>）相比促肾上腺皮质激素，氨己烯酸治疗</a:t>
            </a:r>
            <a:r>
              <a:rPr lang="en-US" altLang="zh-CN" sz="1400" dirty="0">
                <a:latin typeface="微软雅黑" panose="020B0503020204020204" charset="-122"/>
                <a:ea typeface="微软雅黑" panose="020B0503020204020204" charset="-122"/>
                <a:sym typeface="+mn-ea"/>
              </a:rPr>
              <a:t>IS</a:t>
            </a:r>
            <a:r>
              <a:rPr lang="zh-CN" altLang="en-US" sz="1400" dirty="0">
                <a:latin typeface="微软雅黑" panose="020B0503020204020204" charset="-122"/>
                <a:ea typeface="微软雅黑" panose="020B0503020204020204" charset="-122"/>
                <a:sym typeface="+mn-ea"/>
              </a:rPr>
              <a:t>疗效相当，且复发率更低、远期预后更佳；（</a:t>
            </a:r>
            <a:r>
              <a:rPr lang="en-US" altLang="zh-CN" sz="1400" dirty="0">
                <a:latin typeface="微软雅黑" panose="020B0503020204020204" charset="-122"/>
                <a:ea typeface="微软雅黑" panose="020B0503020204020204" charset="-122"/>
                <a:sym typeface="+mn-ea"/>
              </a:rPr>
              <a:t>3</a:t>
            </a:r>
            <a:r>
              <a:rPr lang="zh-CN" altLang="en-US" sz="1400" dirty="0">
                <a:latin typeface="微软雅黑" panose="020B0503020204020204" charset="-122"/>
                <a:ea typeface="微软雅黑" panose="020B0503020204020204" charset="-122"/>
                <a:sym typeface="+mn-ea"/>
              </a:rPr>
              <a:t>）促皮质肾上腺素为注射剂，仅住院期间使用，氨己烯酸为散剂，适合院内、外长疗程使用；（</a:t>
            </a:r>
            <a:r>
              <a:rPr lang="en-US" altLang="zh-CN" sz="1400" dirty="0">
                <a:latin typeface="微软雅黑" panose="020B0503020204020204" charset="-122"/>
                <a:ea typeface="微软雅黑" panose="020B0503020204020204" charset="-122"/>
                <a:sym typeface="+mn-ea"/>
              </a:rPr>
              <a:t>4</a:t>
            </a:r>
            <a:r>
              <a:rPr lang="zh-CN" altLang="en-US" sz="1400" dirty="0">
                <a:latin typeface="微软雅黑" panose="020B0503020204020204" charset="-122"/>
                <a:ea typeface="微软雅黑" panose="020B0503020204020204" charset="-122"/>
                <a:sym typeface="+mn-ea"/>
              </a:rPr>
              <a:t>）对于伴结节性硬化的</a:t>
            </a:r>
            <a:r>
              <a:rPr lang="en-US" altLang="zh-CN" sz="1400" dirty="0">
                <a:latin typeface="微软雅黑" panose="020B0503020204020204" charset="-122"/>
                <a:ea typeface="微软雅黑" panose="020B0503020204020204" charset="-122"/>
                <a:sym typeface="+mn-ea"/>
              </a:rPr>
              <a:t>IS</a:t>
            </a:r>
            <a:r>
              <a:rPr lang="zh-CN" altLang="en-US" sz="1400" dirty="0">
                <a:latin typeface="微软雅黑" panose="020B0503020204020204" charset="-122"/>
                <a:ea typeface="微软雅黑" panose="020B0503020204020204" charset="-122"/>
                <a:sym typeface="+mn-ea"/>
              </a:rPr>
              <a:t>患者，氨己烯酸为指南推荐首选用药，治疗有效率高达</a:t>
            </a:r>
            <a:r>
              <a:rPr lang="en-US" altLang="zh-CN" sz="1400" dirty="0">
                <a:latin typeface="微软雅黑" panose="020B0503020204020204" charset="-122"/>
                <a:ea typeface="微软雅黑" panose="020B0503020204020204" charset="-122"/>
                <a:sym typeface="+mn-ea"/>
              </a:rPr>
              <a:t>100%</a:t>
            </a:r>
            <a:r>
              <a:rPr lang="zh-CN" altLang="en-US" sz="1400" dirty="0">
                <a:latin typeface="微软雅黑" panose="020B0503020204020204" charset="-122"/>
                <a:ea typeface="微软雅黑" panose="020B0503020204020204" charset="-122"/>
                <a:sym typeface="+mn-ea"/>
              </a:rPr>
              <a:t>。</a:t>
            </a:r>
            <a:endParaRPr lang="en-US" altLang="zh-CN" sz="1400" dirty="0">
              <a:latin typeface="微软雅黑" panose="020B0503020204020204" charset="-122"/>
              <a:ea typeface="微软雅黑" panose="020B0503020204020204" charset="-122"/>
              <a:sym typeface="+mn-ea"/>
            </a:endParaRPr>
          </a:p>
          <a:p>
            <a:pPr>
              <a:lnSpc>
                <a:spcPts val="2500"/>
              </a:lnSpc>
            </a:pPr>
            <a:r>
              <a:rPr lang="zh-CN" altLang="en-US" sz="1400" b="1" dirty="0">
                <a:solidFill>
                  <a:schemeClr val="tx1">
                    <a:lumMod val="85000"/>
                    <a:lumOff val="15000"/>
                  </a:schemeClr>
                </a:solidFill>
                <a:latin typeface="微软雅黑" panose="020B0503020204020204" charset="-122"/>
                <a:ea typeface="微软雅黑" panose="020B0503020204020204" charset="-122"/>
                <a:sym typeface="+mn-ea"/>
              </a:rPr>
              <a:t>不足：</a:t>
            </a:r>
            <a:r>
              <a:rPr lang="zh-CN" altLang="en-US" sz="1400" dirty="0">
                <a:solidFill>
                  <a:schemeClr val="tx1">
                    <a:lumMod val="85000"/>
                    <a:lumOff val="15000"/>
                  </a:schemeClr>
                </a:solidFill>
                <a:latin typeface="微软雅黑" panose="020B0503020204020204" charset="-122"/>
                <a:ea typeface="微软雅黑" panose="020B0503020204020204" charset="-122"/>
                <a:sym typeface="+mn-ea"/>
              </a:rPr>
              <a:t>无。</a:t>
            </a:r>
            <a:endParaRPr lang="en-US" altLang="zh-CN" sz="1400" dirty="0">
              <a:latin typeface="微软雅黑" panose="020B0503020204020204" pitchFamily="34" charset="-122"/>
              <a:ea typeface="微软雅黑" panose="020B0503020204020204" pitchFamily="34" charset="-122"/>
              <a:sym typeface="+mn-lt"/>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sz="1600" b="1" dirty="0">
                <a:solidFill>
                  <a:schemeClr val="tx2"/>
                </a:solidFill>
                <a:latin typeface="微软雅黑" panose="020B0503020204020204" pitchFamily="34" charset="-122"/>
                <a:ea typeface="微软雅黑" panose="020B0503020204020204" pitchFamily="34" charset="-122"/>
                <a:cs typeface="+mn-ea"/>
                <a:sym typeface="+mn-lt"/>
              </a:rPr>
              <a:t>临床指南</a:t>
            </a:r>
            <a:r>
              <a:rPr lang="en-US" altLang="zh-CN" sz="1600" b="1" dirty="0">
                <a:solidFill>
                  <a:schemeClr val="tx2"/>
                </a:solidFill>
                <a:latin typeface="微软雅黑" panose="020B0503020204020204" pitchFamily="34" charset="-122"/>
                <a:ea typeface="微软雅黑" panose="020B0503020204020204" pitchFamily="34" charset="-122"/>
                <a:cs typeface="+mn-ea"/>
                <a:sym typeface="+mn-lt"/>
              </a:rPr>
              <a:t>/</a:t>
            </a:r>
            <a:r>
              <a:rPr lang="zh-CN" altLang="en-US" sz="1600" b="1" dirty="0">
                <a:solidFill>
                  <a:schemeClr val="tx2"/>
                </a:solidFill>
                <a:latin typeface="微软雅黑" panose="020B0503020204020204" pitchFamily="34" charset="-122"/>
                <a:ea typeface="微软雅黑" panose="020B0503020204020204" pitchFamily="34" charset="-122"/>
                <a:cs typeface="+mn-ea"/>
                <a:sym typeface="+mn-lt"/>
              </a:rPr>
              <a:t>诊疗规范推荐</a:t>
            </a:r>
            <a:endParaRPr lang="en-US" altLang="zh-CN" sz="1600" b="1" dirty="0">
              <a:solidFill>
                <a:schemeClr val="tx2"/>
              </a:solidFill>
              <a:latin typeface="微软雅黑" panose="020B0503020204020204" pitchFamily="34" charset="-122"/>
              <a:ea typeface="微软雅黑" panose="020B0503020204020204" pitchFamily="34" charset="-122"/>
              <a:cs typeface="+mn-ea"/>
              <a:sym typeface="+mn-lt"/>
            </a:endParaRPr>
          </a:p>
          <a:p>
            <a:pPr>
              <a:lnSpc>
                <a:spcPts val="2500"/>
              </a:lnSpc>
            </a:pP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临床诊疗指南</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癫痫病分册（</a:t>
            </a:r>
            <a:r>
              <a:rPr lang="en-US" altLang="zh-CN" sz="1400" dirty="0">
                <a:latin typeface="微软雅黑" panose="020B0503020204020204" pitchFamily="34" charset="-122"/>
                <a:ea typeface="微软雅黑" panose="020B0503020204020204" pitchFamily="34" charset="-122"/>
              </a:rPr>
              <a:t>2015</a:t>
            </a:r>
            <a:r>
              <a:rPr lang="zh-CN" altLang="en-US" sz="1400" dirty="0">
                <a:latin typeface="微软雅黑" panose="020B0503020204020204" pitchFamily="34" charset="-122"/>
                <a:ea typeface="微软雅黑" panose="020B0503020204020204" pitchFamily="34" charset="-122"/>
              </a:rPr>
              <a:t>修订版）</a:t>
            </a:r>
            <a:r>
              <a:rPr lang="en-US" altLang="zh-CN" sz="1400" dirty="0">
                <a:latin typeface="微软雅黑" panose="020B0503020204020204" pitchFamily="34" charset="-122"/>
                <a:ea typeface="微软雅黑" panose="020B0503020204020204" pitchFamily="34" charset="-122"/>
              </a:rPr>
              <a:t>》</a:t>
            </a:r>
            <a:r>
              <a:rPr lang="zh-CN"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对于不伴结节性硬化的 </a:t>
            </a:r>
            <a:r>
              <a:rPr lang="en-US" altLang="zh-CN" sz="1400" dirty="0">
                <a:latin typeface="微软雅黑" panose="020B0503020204020204" pitchFamily="34" charset="-122"/>
                <a:ea typeface="微软雅黑" panose="020B0503020204020204" pitchFamily="34" charset="-122"/>
              </a:rPr>
              <a:t>West </a:t>
            </a:r>
            <a:r>
              <a:rPr lang="zh-CN" altLang="en-US" sz="1400" dirty="0">
                <a:latin typeface="微软雅黑" panose="020B0503020204020204" pitchFamily="34" charset="-122"/>
                <a:ea typeface="微软雅黑" panose="020B0503020204020204" pitchFamily="34" charset="-122"/>
              </a:rPr>
              <a:t>综合征患儿给予类固醇，包括促肾上腺皮质激素（</a:t>
            </a:r>
            <a:r>
              <a:rPr lang="en-US" altLang="zh-CN" sz="1400" dirty="0">
                <a:latin typeface="微软雅黑" panose="020B0503020204020204" pitchFamily="34" charset="-122"/>
                <a:ea typeface="微软雅黑" panose="020B0503020204020204" pitchFamily="34" charset="-122"/>
              </a:rPr>
              <a:t>ACTH</a:t>
            </a:r>
            <a:r>
              <a:rPr lang="zh-CN" altLang="en-US" sz="1400" dirty="0">
                <a:latin typeface="微软雅黑" panose="020B0503020204020204" pitchFamily="34" charset="-122"/>
                <a:ea typeface="微软雅黑" panose="020B0503020204020204" pitchFamily="34" charset="-122"/>
              </a:rPr>
              <a:t>）及泼尼松，或者</a:t>
            </a:r>
            <a:r>
              <a:rPr lang="zh-CN" altLang="en-US" sz="1400" b="1" dirty="0">
                <a:latin typeface="微软雅黑" panose="020B0503020204020204" pitchFamily="34" charset="-122"/>
                <a:ea typeface="微软雅黑" panose="020B0503020204020204" pitchFamily="34" charset="-122"/>
              </a:rPr>
              <a:t>氨己烯酸作为一线治疗药物</a:t>
            </a:r>
            <a:r>
              <a:rPr lang="zh-CN" altLang="en-US" sz="1400" dirty="0">
                <a:latin typeface="微软雅黑" panose="020B0503020204020204" pitchFamily="34" charset="-122"/>
                <a:ea typeface="微软雅黑" panose="020B0503020204020204" pitchFamily="34" charset="-122"/>
              </a:rPr>
              <a:t>。对于由结节性硬化引起的 </a:t>
            </a:r>
            <a:r>
              <a:rPr lang="en-US" altLang="zh-CN" sz="1400" dirty="0">
                <a:latin typeface="微软雅黑" panose="020B0503020204020204" pitchFamily="34" charset="-122"/>
                <a:ea typeface="微软雅黑" panose="020B0503020204020204" pitchFamily="34" charset="-122"/>
              </a:rPr>
              <a:t>West </a:t>
            </a:r>
            <a:r>
              <a:rPr lang="zh-CN" altLang="en-US" sz="1400" dirty="0">
                <a:latin typeface="微软雅黑" panose="020B0503020204020204" pitchFamily="34" charset="-122"/>
                <a:ea typeface="微软雅黑" panose="020B0503020204020204" pitchFamily="34" charset="-122"/>
              </a:rPr>
              <a:t>综合征</a:t>
            </a:r>
            <a:r>
              <a:rPr lang="zh-CN" altLang="en-US" sz="1400" b="1" dirty="0">
                <a:latin typeface="微软雅黑" panose="020B0503020204020204" pitchFamily="34" charset="-122"/>
                <a:ea typeface="微软雅黑" panose="020B0503020204020204" pitchFamily="34" charset="-122"/>
              </a:rPr>
              <a:t>氨己烯酸作为一线治疗药物</a:t>
            </a:r>
            <a:r>
              <a:rPr lang="zh-CN" altLang="en-US" sz="1400" dirty="0">
                <a:latin typeface="微软雅黑" panose="020B0503020204020204" pitchFamily="34" charset="-122"/>
                <a:ea typeface="微软雅黑" panose="020B0503020204020204" pitchFamily="34" charset="-122"/>
              </a:rPr>
              <a:t>，如果无效，再给予类固醇（</a:t>
            </a:r>
            <a:r>
              <a:rPr lang="en-US" altLang="zh-CN" sz="1400" dirty="0">
                <a:latin typeface="微软雅黑" panose="020B0503020204020204" pitchFamily="34" charset="-122"/>
                <a:ea typeface="微软雅黑" panose="020B0503020204020204" pitchFamily="34" charset="-122"/>
              </a:rPr>
              <a:t>ACTH </a:t>
            </a:r>
            <a:r>
              <a:rPr lang="zh-CN" altLang="en-US" sz="1400" dirty="0">
                <a:latin typeface="微软雅黑" panose="020B0503020204020204" pitchFamily="34" charset="-122"/>
                <a:ea typeface="微软雅黑" panose="020B0503020204020204" pitchFamily="34" charset="-122"/>
              </a:rPr>
              <a:t>或者泼尼松）治疗。</a:t>
            </a:r>
            <a:endParaRPr lang="en-US" altLang="zh-CN" sz="1400" dirty="0">
              <a:latin typeface="微软雅黑" panose="020B0503020204020204" pitchFamily="34" charset="-122"/>
              <a:ea typeface="微软雅黑" panose="020B0503020204020204" pitchFamily="34" charset="-122"/>
            </a:endParaRPr>
          </a:p>
          <a:p>
            <a:pPr>
              <a:lnSpc>
                <a:spcPts val="2500"/>
              </a:lnSpc>
            </a:pP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德语国家婴儿痉挛症治疗报告</a:t>
            </a:r>
            <a:r>
              <a:rPr lang="en-US" altLang="zh-CN" sz="1400" dirty="0">
                <a:latin typeface="微软雅黑" panose="020B0503020204020204" pitchFamily="34" charset="-122"/>
                <a:ea typeface="微软雅黑" panose="020B0503020204020204" pitchFamily="34" charset="-122"/>
              </a:rPr>
              <a:t>2016》</a:t>
            </a:r>
            <a:r>
              <a:rPr lang="zh-CN" altLang="zh-CN"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 ACTH</a:t>
            </a:r>
            <a:r>
              <a:rPr lang="zh-CN" altLang="en-US" sz="1400" dirty="0">
                <a:latin typeface="微软雅黑" panose="020B0503020204020204" pitchFamily="34" charset="-122"/>
                <a:ea typeface="微软雅黑" panose="020B0503020204020204" pitchFamily="34" charset="-122"/>
              </a:rPr>
              <a:t>、皮质激素或</a:t>
            </a:r>
            <a:r>
              <a:rPr lang="zh-CN" altLang="en-US" sz="1400" b="1" dirty="0">
                <a:latin typeface="微软雅黑" panose="020B0503020204020204" pitchFamily="34" charset="-122"/>
                <a:ea typeface="微软雅黑" panose="020B0503020204020204" pitchFamily="34" charset="-122"/>
              </a:rPr>
              <a:t>氨己烯酸应作为一线治疗药物</a:t>
            </a:r>
            <a:r>
              <a:rPr lang="zh-CN" altLang="en-US" sz="1400" dirty="0">
                <a:latin typeface="微软雅黑" panose="020B0503020204020204" pitchFamily="34" charset="-122"/>
                <a:ea typeface="微软雅黑" panose="020B0503020204020204" pitchFamily="34" charset="-122"/>
              </a:rPr>
              <a:t>（证据级别</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，推荐）；伴结节性硬化的患儿应以</a:t>
            </a:r>
            <a:r>
              <a:rPr lang="zh-CN" altLang="en-US" sz="1400" b="1" dirty="0">
                <a:latin typeface="微软雅黑" panose="020B0503020204020204" pitchFamily="34" charset="-122"/>
                <a:ea typeface="微软雅黑" panose="020B0503020204020204" pitchFamily="34" charset="-122"/>
              </a:rPr>
              <a:t>氨己烯酸为首选药物</a:t>
            </a:r>
            <a:r>
              <a:rPr lang="zh-CN" altLang="en-US" sz="1400" dirty="0">
                <a:latin typeface="微软雅黑" panose="020B0503020204020204" pitchFamily="34" charset="-122"/>
                <a:ea typeface="微软雅黑" panose="020B0503020204020204" pitchFamily="34" charset="-122"/>
              </a:rPr>
              <a:t>（证据级别</a:t>
            </a: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，强推荐）。</a:t>
            </a:r>
            <a:endParaRPr lang="en-US" altLang="zh-CN" sz="1400" dirty="0">
              <a:latin typeface="微软雅黑" panose="020B0503020204020204" pitchFamily="34" charset="-122"/>
              <a:ea typeface="微软雅黑" panose="020B0503020204020204" pitchFamily="34" charset="-122"/>
            </a:endParaRPr>
          </a:p>
          <a:p>
            <a:pPr>
              <a:lnSpc>
                <a:spcPts val="2500"/>
              </a:lnSpc>
            </a:pPr>
            <a:r>
              <a:rPr lang="zh-CN" altLang="en-US" sz="1400" dirty="0">
                <a:latin typeface="+mn-ea"/>
              </a:rPr>
              <a:t>还受到国际抗癫痫联盟（</a:t>
            </a:r>
            <a:r>
              <a:rPr lang="en-US" altLang="zh-CN" sz="1400" dirty="0">
                <a:latin typeface="+mn-ea"/>
              </a:rPr>
              <a:t>ILAE</a:t>
            </a:r>
            <a:r>
              <a:rPr lang="zh-CN" altLang="en-US" sz="1400" dirty="0">
                <a:latin typeface="+mn-ea"/>
              </a:rPr>
              <a:t>）指南和</a:t>
            </a:r>
            <a:r>
              <a:rPr lang="en-US" altLang="zh-CN" sz="1400" dirty="0" smtClean="0">
                <a:latin typeface="+mn-ea"/>
              </a:rPr>
              <a:t>《AAN</a:t>
            </a:r>
            <a:r>
              <a:rPr lang="zh-CN" altLang="en-US" sz="1400" dirty="0">
                <a:latin typeface="+mn-ea"/>
              </a:rPr>
              <a:t>美国婴儿痉挛症指南</a:t>
            </a:r>
            <a:r>
              <a:rPr lang="en-US" altLang="zh-CN" sz="1400" dirty="0">
                <a:latin typeface="+mn-ea"/>
              </a:rPr>
              <a:t>》</a:t>
            </a:r>
            <a:r>
              <a:rPr lang="zh-CN" altLang="en-US" sz="1400" dirty="0">
                <a:latin typeface="+mn-ea"/>
              </a:rPr>
              <a:t>相关指南</a:t>
            </a:r>
            <a:r>
              <a:rPr lang="zh-CN" altLang="en-US" sz="1400" dirty="0" smtClean="0">
                <a:latin typeface="+mn-ea"/>
              </a:rPr>
              <a:t>推荐。</a:t>
            </a:r>
            <a:endParaRPr lang="en-US" altLang="zh-CN" sz="1400" dirty="0">
              <a:latin typeface="+mn-ea"/>
            </a:endParaRPr>
          </a:p>
          <a:p>
            <a:pPr>
              <a:lnSpc>
                <a:spcPts val="2500"/>
              </a:lnSpc>
            </a:pPr>
            <a:endParaRPr lang="zh-CN" altLang="en-US" sz="1400" dirty="0">
              <a:latin typeface="微软雅黑" panose="020B0503020204020204" pitchFamily="34" charset="-122"/>
              <a:ea typeface="微软雅黑" panose="020B0503020204020204" pitchFamily="34" charset="-122"/>
            </a:endParaRPr>
          </a:p>
        </p:txBody>
      </p:sp>
      <p:pic>
        <p:nvPicPr>
          <p:cNvPr id="15"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57106" y="1281340"/>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16" name="文本框 11"/>
          <p:cNvSpPr txBox="1"/>
          <p:nvPr/>
        </p:nvSpPr>
        <p:spPr>
          <a:xfrm>
            <a:off x="160152" y="6361148"/>
            <a:ext cx="11810868" cy="338554"/>
          </a:xfrm>
          <a:prstGeom prst="rect">
            <a:avLst/>
          </a:prstGeom>
          <a:noFill/>
          <a:ln w="9525">
            <a:noFill/>
          </a:ln>
        </p:spPr>
        <p:txBody>
          <a:bodyPr wrap="square">
            <a:spAutoFit/>
          </a:bodyPr>
          <a:lstStyle/>
          <a:p>
            <a:pPr lvl="0" eaLnBrk="0" fontAlgn="base" hangingPunct="0">
              <a:spcBef>
                <a:spcPct val="0"/>
              </a:spcBef>
              <a:spcAft>
                <a:spcPct val="0"/>
              </a:spcAft>
              <a:defRPr/>
            </a:pPr>
            <a:r>
              <a:rPr lang="en-US" altLang="zh-CN" sz="800" dirty="0" smtClean="0">
                <a:solidFill>
                  <a:schemeClr val="bg1"/>
                </a:solidFill>
                <a:latin typeface="微软雅黑" panose="020B0503020204020204" pitchFamily="34" charset="-122"/>
                <a:ea typeface="微软雅黑" panose="020B0503020204020204" pitchFamily="34" charset="-122"/>
                <a:cs typeface="Arial" panose="020B0604020202020204"/>
              </a:rPr>
              <a:t>1.Ibrahim </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S ,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Gulab</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S ,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Ishaque</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S , et al. Clinical profile and treatment of infantile spasms using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vigabatrin</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and ACTH - a developing country perspective[J]. BMC Pediatrics,10,1(2010-01-15), 2010, 10.</a:t>
            </a:r>
          </a:p>
          <a:p>
            <a:pPr lvl="0" eaLnBrk="0" fontAlgn="base" hangingPunct="0">
              <a:spcBef>
                <a:spcPct val="0"/>
              </a:spcBef>
              <a:spcAft>
                <a:spcPct val="0"/>
              </a:spcAft>
              <a:defRPr/>
            </a:pP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2.Chiron C, Dumas C,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Jambaqué</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I, Mumford J,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Dulac</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O. Randomized trial comparing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vigabatrin</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and hydrocortisone in infantile spasms due to tuberous  sclerosis. Epilepsy Res. 1997;26:389–95</a:t>
            </a:r>
            <a:r>
              <a:rPr lang="en-US" altLang="zh-CN" sz="800" dirty="0" smtClean="0">
                <a:solidFill>
                  <a:schemeClr val="bg1"/>
                </a:solidFill>
                <a:latin typeface="微软雅黑" panose="020B0503020204020204" pitchFamily="34" charset="-122"/>
                <a:ea typeface="微软雅黑" panose="020B0503020204020204" pitchFamily="34" charset="-122"/>
                <a:cs typeface="Arial" panose="020B0604020202020204"/>
              </a:rPr>
              <a:t>.</a:t>
            </a:r>
            <a:endPar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endParaRPr>
          </a:p>
        </p:txBody>
      </p:sp>
    </p:spTree>
    <p:extLst>
      <p:ext uri="{BB962C8B-B14F-4D97-AF65-F5344CB8AC3E}">
        <p14:creationId xmlns:p14="http://schemas.microsoft.com/office/powerpoint/2010/main" val="197501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7</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smtClean="0">
                <a:solidFill>
                  <a:schemeClr val="bg1"/>
                </a:solidFill>
                <a:latin typeface="+mj-ea"/>
                <a:ea typeface="+mj-ea"/>
              </a:rPr>
              <a:t>04</a:t>
            </a:r>
            <a:endParaRPr lang="en-US" altLang="zh-CN" sz="4400" b="1" dirty="0">
              <a:solidFill>
                <a:schemeClr val="bg1"/>
              </a:solidFill>
              <a:latin typeface="+mj-ea"/>
              <a:ea typeface="+mj-ea"/>
            </a:endParaRP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1818575" cy="800219"/>
          </a:xfrm>
          <a:prstGeom prst="rect">
            <a:avLst/>
          </a:prstGeom>
          <a:noFill/>
        </p:spPr>
        <p:txBody>
          <a:bodyPr wrap="none" rtlCol="0">
            <a:spAutoFit/>
          </a:bodyPr>
          <a:lstStyle/>
          <a:p>
            <a:r>
              <a:rPr lang="zh-CN" altLang="en-US" sz="2800" b="1" dirty="0">
                <a:latin typeface="+mj-ea"/>
                <a:ea typeface="+mj-ea"/>
              </a:rPr>
              <a:t>创新性</a:t>
            </a:r>
            <a:endParaRPr lang="en-US" altLang="zh-CN" sz="2800" b="1" dirty="0">
              <a:latin typeface="+mj-ea"/>
              <a:ea typeface="+mj-ea"/>
            </a:endParaRPr>
          </a:p>
          <a:p>
            <a:r>
              <a:rPr lang="en-US" altLang="zh-CN" dirty="0">
                <a:solidFill>
                  <a:schemeClr val="tx1">
                    <a:lumMod val="50000"/>
                    <a:lumOff val="50000"/>
                  </a:schemeClr>
                </a:solidFill>
                <a:latin typeface="+mj-ea"/>
                <a:ea typeface="+mj-ea"/>
              </a:rPr>
              <a:t>Innovativeness</a:t>
            </a:r>
            <a:endParaRPr lang="zh-CN" altLang="en-US" dirty="0">
              <a:solidFill>
                <a:schemeClr val="tx1">
                  <a:lumMod val="50000"/>
                  <a:lumOff val="50000"/>
                </a:schemeClr>
              </a:solidFill>
              <a:latin typeface="+mj-ea"/>
              <a:ea typeface="+mj-ea"/>
            </a:endParaRPr>
          </a:p>
        </p:txBody>
      </p:sp>
      <p:sp>
        <p:nvSpPr>
          <p:cNvPr id="7" name="îṥļiḍê">
            <a:extLst>
              <a:ext uri="{FF2B5EF4-FFF2-40B4-BE49-F238E27FC236}">
                <a16:creationId xmlns:a16="http://schemas.microsoft.com/office/drawing/2014/main" xmlns="" id="{03EA3AB1-6697-4CD1-A8BB-B8B4F9411294}"/>
              </a:ext>
            </a:extLst>
          </p:cNvPr>
          <p:cNvSpPr/>
          <p:nvPr/>
        </p:nvSpPr>
        <p:spPr>
          <a:xfrm>
            <a:off x="2600757" y="1005132"/>
            <a:ext cx="8787865" cy="4942678"/>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9" name="îṩlïḋé">
            <a:extLst>
              <a:ext uri="{FF2B5EF4-FFF2-40B4-BE49-F238E27FC236}">
                <a16:creationId xmlns:a16="http://schemas.microsoft.com/office/drawing/2014/main" xmlns="" id="{3EAF0AC5-1587-4C74-8835-9AADE984B5E1}"/>
              </a:ext>
            </a:extLst>
          </p:cNvPr>
          <p:cNvCxnSpPr>
            <a:cxnSpLocks/>
          </p:cNvCxnSpPr>
          <p:nvPr/>
        </p:nvCxnSpPr>
        <p:spPr>
          <a:xfrm>
            <a:off x="3644784" y="1307172"/>
            <a:ext cx="7146" cy="4476044"/>
          </a:xfrm>
          <a:prstGeom prst="line">
            <a:avLst/>
          </a:prstGeom>
          <a:noFill/>
          <a:ln w="3175" cap="rnd" cmpd="sng" algn="ctr">
            <a:solidFill>
              <a:srgbClr val="FFFFFF">
                <a:lumMod val="85000"/>
              </a:srgbClr>
            </a:solidFill>
            <a:prstDash val="solid"/>
            <a:round/>
          </a:ln>
          <a:effectLst/>
        </p:spPr>
      </p:cxnSp>
      <p:sp>
        <p:nvSpPr>
          <p:cNvPr id="10" name="işḷíḓé">
            <a:extLst>
              <a:ext uri="{FF2B5EF4-FFF2-40B4-BE49-F238E27FC236}">
                <a16:creationId xmlns:a16="http://schemas.microsoft.com/office/drawing/2014/main" xmlns="" id="{C8AE662C-C938-4F50-83FD-ADCC9AFCC1D7}"/>
              </a:ext>
            </a:extLst>
          </p:cNvPr>
          <p:cNvSpPr/>
          <p:nvPr/>
        </p:nvSpPr>
        <p:spPr>
          <a:xfrm>
            <a:off x="3784731" y="979483"/>
            <a:ext cx="7344075" cy="4593565"/>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ts val="2700"/>
              </a:lnSpc>
              <a:spcBef>
                <a:spcPts val="0"/>
              </a:spcBef>
              <a:spcAft>
                <a:spcPts val="0"/>
              </a:spcAft>
              <a:buClrTx/>
              <a:buSzTx/>
              <a:buFont typeface="Arial" panose="020B0604020202020204" pitchFamily="34" charset="0"/>
              <a:buChar char="•"/>
              <a:tabLst/>
              <a:defRPr/>
            </a:pPr>
            <a:r>
              <a:rPr kumimoji="0" lang="zh-CN" altLang="en-US" b="1" i="0" u="none" strike="noStrike" kern="1200" cap="none" spc="0" normalizeH="0" baseline="0" noProof="0" dirty="0">
                <a:ln>
                  <a:noFill/>
                </a:ln>
                <a:solidFill>
                  <a:schemeClr val="tx2"/>
                </a:solidFill>
                <a:effectLst/>
                <a:uLnTx/>
                <a:uFillTx/>
                <a:latin typeface="微软雅黑" panose="020B0503020204020204" pitchFamily="34" charset="-122"/>
                <a:ea typeface="微软雅黑" panose="020B0503020204020204" pitchFamily="34" charset="-122"/>
                <a:cs typeface="+mn-ea"/>
                <a:sym typeface="+mn-lt"/>
              </a:rPr>
              <a:t>创新点</a:t>
            </a:r>
            <a:endParaRPr kumimoji="0" lang="en-US" altLang="zh-CN" b="1" i="0" u="none" strike="noStrike" kern="1200" cap="none" spc="0" normalizeH="0" baseline="0" noProof="0" dirty="0">
              <a:ln>
                <a:noFill/>
              </a:ln>
              <a:solidFill>
                <a:schemeClr val="tx2"/>
              </a:solidFill>
              <a:effectLst/>
              <a:uLnTx/>
              <a:uFillTx/>
              <a:latin typeface="微软雅黑" panose="020B0503020204020204" pitchFamily="34" charset="-122"/>
              <a:ea typeface="微软雅黑" panose="020B0503020204020204" pitchFamily="34" charset="-122"/>
              <a:cs typeface="+mn-ea"/>
              <a:sym typeface="+mn-lt"/>
            </a:endParaRPr>
          </a:p>
          <a:p>
            <a:pPr>
              <a:lnSpc>
                <a:spcPts val="2700"/>
              </a:lnSpc>
            </a:pPr>
            <a:r>
              <a:rPr lang="zh-CN" altLang="en-US" sz="1500" b="1" dirty="0">
                <a:latin typeface="+mn-ea"/>
              </a:rPr>
              <a:t>机制独特：</a:t>
            </a:r>
            <a:r>
              <a:rPr lang="zh-CN" altLang="en-US" sz="1500" dirty="0">
                <a:latin typeface="+mn-ea"/>
              </a:rPr>
              <a:t>氨己烯酸第一个基于疾病病理生理机制开发设计的抗癫痫新药，基于对</a:t>
            </a:r>
            <a:r>
              <a:rPr lang="el-GR" altLang="zh-CN" sz="1500" dirty="0">
                <a:latin typeface="+mn-ea"/>
              </a:rPr>
              <a:t>γ </a:t>
            </a:r>
            <a:r>
              <a:rPr lang="zh-CN" altLang="el-GR" sz="1500" dirty="0">
                <a:latin typeface="+mn-ea"/>
              </a:rPr>
              <a:t>－ </a:t>
            </a:r>
            <a:r>
              <a:rPr lang="zh-CN" altLang="en-US" sz="1500" dirty="0">
                <a:latin typeface="+mn-ea"/>
              </a:rPr>
              <a:t>氨基丁酸 （</a:t>
            </a:r>
            <a:r>
              <a:rPr lang="en-US" altLang="zh-CN" sz="1500" dirty="0">
                <a:latin typeface="+mn-ea"/>
              </a:rPr>
              <a:t>GABA</a:t>
            </a:r>
            <a:r>
              <a:rPr lang="zh-CN" altLang="en-US" sz="1500" dirty="0">
                <a:latin typeface="+mn-ea"/>
              </a:rPr>
              <a:t>）神经递质系统与癫痫发病关系的认识， 科学家们合成了与</a:t>
            </a:r>
            <a:r>
              <a:rPr lang="en-US" altLang="zh-CN" sz="1500" dirty="0">
                <a:latin typeface="+mn-ea"/>
              </a:rPr>
              <a:t>GABA </a:t>
            </a:r>
            <a:r>
              <a:rPr lang="zh-CN" altLang="en-US" sz="1500" dirty="0">
                <a:latin typeface="+mn-ea"/>
              </a:rPr>
              <a:t>化学结构非常类似的氨己烯酸，通过抑制 </a:t>
            </a:r>
            <a:r>
              <a:rPr lang="en-US" altLang="zh-CN" sz="1500" dirty="0">
                <a:latin typeface="+mn-ea"/>
              </a:rPr>
              <a:t>GABA </a:t>
            </a:r>
            <a:r>
              <a:rPr lang="zh-CN" altLang="en-US" sz="1500" dirty="0">
                <a:latin typeface="+mn-ea"/>
              </a:rPr>
              <a:t>氨基转移酶， 延缓</a:t>
            </a:r>
            <a:r>
              <a:rPr lang="en-US" altLang="zh-CN" sz="1500" dirty="0">
                <a:latin typeface="+mn-ea"/>
              </a:rPr>
              <a:t>GABA</a:t>
            </a:r>
            <a:r>
              <a:rPr lang="zh-CN" altLang="en-US" sz="1500" dirty="0">
                <a:latin typeface="+mn-ea"/>
              </a:rPr>
              <a:t>的代谢， 增加 </a:t>
            </a:r>
            <a:r>
              <a:rPr lang="en-US" altLang="zh-CN" sz="1500" dirty="0">
                <a:latin typeface="+mn-ea"/>
              </a:rPr>
              <a:t>GABA </a:t>
            </a:r>
            <a:r>
              <a:rPr lang="zh-CN" altLang="en-US" sz="1500" dirty="0">
                <a:latin typeface="+mn-ea"/>
              </a:rPr>
              <a:t>能的神经传递及其介导的神经抑制作用，达到抑制癫痫发作的效果 。 </a:t>
            </a:r>
            <a:endParaRPr lang="en-US" altLang="zh-CN" sz="1500" dirty="0">
              <a:latin typeface="+mn-ea"/>
            </a:endParaRPr>
          </a:p>
          <a:p>
            <a:pPr>
              <a:lnSpc>
                <a:spcPts val="2700"/>
              </a:lnSpc>
            </a:pPr>
            <a:r>
              <a:rPr lang="zh-CN" altLang="en-US" sz="1500" b="1" dirty="0">
                <a:latin typeface="+mn-ea"/>
              </a:rPr>
              <a:t>用药紧缺：</a:t>
            </a:r>
            <a:r>
              <a:rPr lang="zh-CN" altLang="en-US" sz="1500" dirty="0">
                <a:latin typeface="+mn-ea"/>
              </a:rPr>
              <a:t>氨己烯酸唯一获得</a:t>
            </a:r>
            <a:r>
              <a:rPr lang="en-US" altLang="zh-CN" sz="1500" dirty="0">
                <a:latin typeface="+mn-ea"/>
              </a:rPr>
              <a:t>FDA</a:t>
            </a:r>
            <a:r>
              <a:rPr lang="zh-CN" altLang="en-US" sz="1500" dirty="0">
                <a:latin typeface="+mn-ea"/>
              </a:rPr>
              <a:t>批准上市的用于治疗儿童罕见病</a:t>
            </a:r>
            <a:r>
              <a:rPr lang="en-US" altLang="zh-CN" sz="1500" dirty="0">
                <a:latin typeface="+mn-ea"/>
              </a:rPr>
              <a:t>—</a:t>
            </a:r>
            <a:r>
              <a:rPr lang="zh-CN" altLang="en-US" sz="1500" dirty="0">
                <a:latin typeface="+mn-ea"/>
              </a:rPr>
              <a:t>婴儿痉挛症的药物，</a:t>
            </a:r>
            <a:r>
              <a:rPr lang="en-US" altLang="zh-CN" sz="1500" dirty="0">
                <a:latin typeface="+mn-ea"/>
              </a:rPr>
              <a:t>2019</a:t>
            </a:r>
            <a:r>
              <a:rPr lang="zh-CN" altLang="en-US" sz="1500" dirty="0">
                <a:latin typeface="+mn-ea"/>
              </a:rPr>
              <a:t>年列入</a:t>
            </a:r>
            <a:r>
              <a:rPr lang="en-US" altLang="zh-CN" sz="1500" dirty="0">
                <a:latin typeface="+mn-ea"/>
              </a:rPr>
              <a:t>《</a:t>
            </a:r>
            <a:r>
              <a:rPr lang="zh-CN" altLang="en-US" sz="1500" dirty="0">
                <a:latin typeface="+mn-ea"/>
              </a:rPr>
              <a:t>第二批临床急需境外新药名单</a:t>
            </a:r>
            <a:r>
              <a:rPr lang="en-US" altLang="zh-CN" sz="1500" dirty="0">
                <a:latin typeface="+mn-ea"/>
              </a:rPr>
              <a:t>》</a:t>
            </a:r>
            <a:r>
              <a:rPr lang="zh-CN" altLang="en-US" sz="1500" dirty="0">
                <a:latin typeface="+mn-ea"/>
              </a:rPr>
              <a:t>，</a:t>
            </a:r>
            <a:r>
              <a:rPr lang="en-US" altLang="zh-CN" sz="1500" dirty="0">
                <a:latin typeface="+mn-ea"/>
              </a:rPr>
              <a:t>2022</a:t>
            </a:r>
            <a:r>
              <a:rPr lang="zh-CN" altLang="en-US" sz="1500" dirty="0">
                <a:latin typeface="+mn-ea"/>
              </a:rPr>
              <a:t>年苑东生物的氨己烯酸口服溶液用散首仿上市。</a:t>
            </a:r>
            <a:endParaRPr lang="en-US" altLang="zh-CN" sz="1500" dirty="0">
              <a:latin typeface="+mn-ea"/>
            </a:endParaRPr>
          </a:p>
          <a:p>
            <a:pPr>
              <a:lnSpc>
                <a:spcPts val="2700"/>
              </a:lnSpc>
            </a:pPr>
            <a:r>
              <a:rPr lang="zh-CN" altLang="en-US" sz="1500" b="1" dirty="0">
                <a:latin typeface="+mn-ea"/>
                <a:sym typeface="+mn-lt"/>
              </a:rPr>
              <a:t>剂型适宜：</a:t>
            </a:r>
            <a:r>
              <a:rPr lang="zh-CN" altLang="en-US" sz="1500" dirty="0">
                <a:latin typeface="+mn-ea"/>
                <a:sym typeface="+mn-lt"/>
              </a:rPr>
              <a:t>氨己烯酸口服溶液用散为散剂剂型，更方便于婴儿服用。</a:t>
            </a:r>
            <a:endParaRPr lang="en-US" altLang="zh-CN" sz="1600" dirty="0">
              <a:latin typeface="+mn-ea"/>
              <a:sym typeface="+mn-lt"/>
            </a:endParaRPr>
          </a:p>
          <a:p>
            <a:pPr marL="285750" marR="0" lvl="0" indent="-285750" algn="l" defTabSz="914400" rtl="0" eaLnBrk="1" fontAlgn="auto" latinLnBrk="0" hangingPunct="1">
              <a:lnSpc>
                <a:spcPts val="2700"/>
              </a:lnSpc>
              <a:spcBef>
                <a:spcPts val="0"/>
              </a:spcBef>
              <a:spcAft>
                <a:spcPts val="0"/>
              </a:spcAft>
              <a:buClrTx/>
              <a:buSzTx/>
              <a:buFont typeface="Arial" panose="020B0604020202020204" pitchFamily="34" charset="0"/>
              <a:buChar char="•"/>
              <a:tabLst/>
              <a:defRPr/>
            </a:pPr>
            <a:r>
              <a:rPr lang="zh-CN" altLang="en-US" b="1" dirty="0">
                <a:solidFill>
                  <a:schemeClr val="tx2"/>
                </a:solidFill>
                <a:latin typeface="微软雅黑" panose="020B0503020204020204" pitchFamily="34" charset="-122"/>
                <a:ea typeface="微软雅黑" panose="020B0503020204020204" pitchFamily="34" charset="-122"/>
                <a:cs typeface="+mn-ea"/>
                <a:sym typeface="+mn-lt"/>
              </a:rPr>
              <a:t>优势</a:t>
            </a:r>
            <a:endParaRPr lang="en-US" altLang="zh-CN" b="1" dirty="0">
              <a:solidFill>
                <a:schemeClr val="tx2"/>
              </a:solidFill>
              <a:latin typeface="微软雅黑" panose="020B0503020204020204" pitchFamily="34" charset="-122"/>
              <a:ea typeface="微软雅黑" panose="020B0503020204020204" pitchFamily="34" charset="-122"/>
              <a:cs typeface="+mn-ea"/>
              <a:sym typeface="+mn-lt"/>
            </a:endParaRPr>
          </a:p>
          <a:p>
            <a:pPr lvl="0">
              <a:lnSpc>
                <a:spcPts val="2700"/>
              </a:lnSpc>
              <a:defRPr/>
            </a:pPr>
            <a:r>
              <a:rPr lang="zh-CN" altLang="en-US" sz="1500" b="1" dirty="0">
                <a:latin typeface="+mn-ea"/>
              </a:rPr>
              <a:t>疗效明确：</a:t>
            </a:r>
            <a:r>
              <a:rPr lang="zh-CN" altLang="en-US" sz="1500" dirty="0">
                <a:latin typeface="微软雅黑" panose="020B0503020204020204" pitchFamily="34" charset="-122"/>
                <a:ea typeface="微软雅黑" panose="020B0503020204020204" pitchFamily="34" charset="-122"/>
              </a:rPr>
              <a:t>氨己烯酸单药治疗婴儿痉挛症总有效可达</a:t>
            </a:r>
            <a:r>
              <a:rPr lang="en-US" altLang="zh-CN" sz="1500" dirty="0">
                <a:latin typeface="微软雅黑" panose="020B0503020204020204" pitchFamily="34" charset="-122"/>
                <a:ea typeface="微软雅黑" panose="020B0503020204020204" pitchFamily="34" charset="-122"/>
              </a:rPr>
              <a:t>67.4%</a:t>
            </a:r>
            <a:r>
              <a:rPr lang="zh-CN" altLang="en-US" sz="1500" dirty="0">
                <a:latin typeface="微软雅黑" panose="020B0503020204020204" pitchFamily="34" charset="-122"/>
                <a:ea typeface="微软雅黑" panose="020B0503020204020204" pitchFamily="34" charset="-122"/>
              </a:rPr>
              <a:t>；临床缓解率是非一线药物的</a:t>
            </a:r>
            <a:r>
              <a:rPr lang="en-US" altLang="zh-CN" sz="1500" dirty="0">
                <a:latin typeface="微软雅黑" panose="020B0503020204020204" pitchFamily="34" charset="-122"/>
                <a:ea typeface="微软雅黑" panose="020B0503020204020204" pitchFamily="34" charset="-122"/>
              </a:rPr>
              <a:t>5-10</a:t>
            </a:r>
            <a:r>
              <a:rPr lang="zh-CN" altLang="en-US" sz="1500" dirty="0">
                <a:latin typeface="微软雅黑" panose="020B0503020204020204" pitchFamily="34" charset="-122"/>
                <a:ea typeface="微软雅黑" panose="020B0503020204020204" pitchFamily="34" charset="-122"/>
              </a:rPr>
              <a:t>倍；治疗伴结节性硬化婴儿痉挛患儿总有效率可达</a:t>
            </a:r>
            <a:r>
              <a:rPr lang="en-US" altLang="zh-CN" sz="1500" dirty="0">
                <a:latin typeface="微软雅黑" panose="020B0503020204020204" pitchFamily="34" charset="-122"/>
                <a:ea typeface="微软雅黑" panose="020B0503020204020204" pitchFamily="34" charset="-122"/>
              </a:rPr>
              <a:t>100</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a:t>
            </a:r>
            <a:r>
              <a:rPr lang="zh-CN" altLang="en-US" sz="1500" dirty="0" smtClean="0">
                <a:latin typeface="+mn-ea"/>
              </a:rPr>
              <a:t>复发率</a:t>
            </a:r>
            <a:r>
              <a:rPr lang="zh-CN" altLang="en-US" sz="1500" dirty="0">
                <a:latin typeface="+mn-ea"/>
              </a:rPr>
              <a:t>低，耐受性好，患儿远期预后良好。</a:t>
            </a:r>
            <a:endParaRPr lang="zh-CN" altLang="zh-CN" sz="1500" dirty="0">
              <a:latin typeface="+mn-ea"/>
            </a:endParaRPr>
          </a:p>
        </p:txBody>
      </p:sp>
      <p:pic>
        <p:nvPicPr>
          <p:cNvPr id="11"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4319" y="1275282"/>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12" name="文本框 24"/>
          <p:cNvSpPr txBox="1"/>
          <p:nvPr/>
        </p:nvSpPr>
        <p:spPr>
          <a:xfrm>
            <a:off x="641612" y="6248876"/>
            <a:ext cx="11276068" cy="584775"/>
          </a:xfrm>
          <a:prstGeom prst="rect">
            <a:avLst/>
          </a:prstGeom>
          <a:noFill/>
        </p:spPr>
        <p:txBody>
          <a:bodyPr wrap="square">
            <a:spAutoFit/>
          </a:bodyPr>
          <a:lstStyle/>
          <a:p>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1.</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陈霞</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氨己烯酸的研发与注册简介</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[J]. </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新药介绍</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2020, 36(20):3359-3361.</a:t>
            </a:r>
          </a:p>
          <a:p>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2.</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南在元</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赵敏廷</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A-Ra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Ko</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等</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氨己烯酸治疗婴儿痉挛的疗效和安全性观察</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[J]. </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儿科药学杂志</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2018, v.24(07):10-13</a:t>
            </a:r>
          </a:p>
          <a:p>
            <a:pPr lvl="0"/>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3. EMAREST S T</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et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al.The</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impact of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hypsarrhythmia</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on infantile spasms treatment response</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 </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observational cohort study from the National Infantile Spasms Consortium</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J</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Epilepsia</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2017</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58</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12</a:t>
            </a:r>
            <a:r>
              <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rPr>
              <a:t>）：</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2098-2103.</a:t>
            </a:r>
          </a:p>
          <a:p>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4. Chiron C, Dumas C,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Jambaqué</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I, Mumford J,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Dulac</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O. Randomized trial comparing </a:t>
            </a:r>
            <a:r>
              <a:rPr lang="en-US" altLang="zh-CN" sz="800" dirty="0" err="1">
                <a:solidFill>
                  <a:schemeClr val="bg1"/>
                </a:solidFill>
                <a:latin typeface="微软雅黑" panose="020B0503020204020204" pitchFamily="34" charset="-122"/>
                <a:ea typeface="微软雅黑" panose="020B0503020204020204" pitchFamily="34" charset="-122"/>
                <a:cs typeface="Arial" panose="020B0604020202020204"/>
              </a:rPr>
              <a:t>vigabatrin</a:t>
            </a: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 and hydrocortisone in infantile spasms due to tuberous  sclerosis. Epilepsy Res. 1997;26:389–95.</a:t>
            </a:r>
            <a:endParaRPr lang="zh-CN" altLang="en-US" sz="800" dirty="0">
              <a:solidFill>
                <a:schemeClr val="bg1"/>
              </a:solidFill>
              <a:latin typeface="微软雅黑" panose="020B0503020204020204" pitchFamily="34" charset="-122"/>
              <a:ea typeface="微软雅黑" panose="020B0503020204020204" pitchFamily="34" charset="-122"/>
              <a:cs typeface="Arial" panose="020B0604020202020204"/>
            </a:endParaRPr>
          </a:p>
        </p:txBody>
      </p:sp>
    </p:spTree>
    <p:extLst>
      <p:ext uri="{BB962C8B-B14F-4D97-AF65-F5344CB8AC3E}">
        <p14:creationId xmlns:p14="http://schemas.microsoft.com/office/powerpoint/2010/main" val="51203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a:extLst>
              <a:ext uri="{FF2B5EF4-FFF2-40B4-BE49-F238E27FC236}">
                <a16:creationId xmlns:a16="http://schemas.microsoft.com/office/drawing/2014/main" xmlns="" id="{F8494C42-59A6-43F9-1C58-A5AA60B4F957}"/>
              </a:ext>
            </a:extLst>
          </p:cNvPr>
          <p:cNvSpPr>
            <a:spLocks noGrp="1"/>
          </p:cNvSpPr>
          <p:nvPr>
            <p:ph type="sldNum" sz="quarter" idx="4294967295"/>
          </p:nvPr>
        </p:nvSpPr>
        <p:spPr>
          <a:xfrm>
            <a:off x="11311130" y="6410174"/>
            <a:ext cx="506313" cy="264932"/>
          </a:xfrm>
        </p:spPr>
        <p:txBody>
          <a:bodyPr/>
          <a:lstStyle/>
          <a:p>
            <a:fld id="{565CE74E-AB26-4998-AD42-012C4C1AD076}" type="slidenum">
              <a:rPr lang="zh-CN" altLang="en-US" smtClean="0"/>
              <a:pPr/>
              <a:t>8</a:t>
            </a:fld>
            <a:endParaRPr lang="zh-CN" altLang="en-US"/>
          </a:p>
        </p:txBody>
      </p:sp>
      <p:sp>
        <p:nvSpPr>
          <p:cNvPr id="4" name="矩形: 圆角 3">
            <a:extLst>
              <a:ext uri="{FF2B5EF4-FFF2-40B4-BE49-F238E27FC236}">
                <a16:creationId xmlns:a16="http://schemas.microsoft.com/office/drawing/2014/main" xmlns="" id="{32F54194-C208-8D93-36F6-266016DF29EF}"/>
              </a:ext>
            </a:extLst>
          </p:cNvPr>
          <p:cNvSpPr/>
          <p:nvPr/>
        </p:nvSpPr>
        <p:spPr>
          <a:xfrm rot="5400000">
            <a:off x="138095" y="10505"/>
            <a:ext cx="2547373" cy="1216807"/>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3600" b="1" dirty="0">
              <a:solidFill>
                <a:schemeClr val="tx1">
                  <a:lumMod val="75000"/>
                  <a:lumOff val="25000"/>
                </a:schemeClr>
              </a:solidFill>
              <a:latin typeface="+mj-ea"/>
              <a:ea typeface="+mj-ea"/>
            </a:endParaRPr>
          </a:p>
        </p:txBody>
      </p:sp>
      <p:sp>
        <p:nvSpPr>
          <p:cNvPr id="5" name="文本框 4">
            <a:extLst>
              <a:ext uri="{FF2B5EF4-FFF2-40B4-BE49-F238E27FC236}">
                <a16:creationId xmlns:a16="http://schemas.microsoft.com/office/drawing/2014/main" xmlns="" id="{36ED18BC-1D7D-7B07-DDD2-79C95D754EDE}"/>
              </a:ext>
            </a:extLst>
          </p:cNvPr>
          <p:cNvSpPr txBox="1"/>
          <p:nvPr/>
        </p:nvSpPr>
        <p:spPr>
          <a:xfrm>
            <a:off x="923701" y="791826"/>
            <a:ext cx="1000792" cy="769441"/>
          </a:xfrm>
          <a:prstGeom prst="rect">
            <a:avLst/>
          </a:prstGeom>
          <a:noFill/>
        </p:spPr>
        <p:txBody>
          <a:bodyPr wrap="square">
            <a:spAutoFit/>
          </a:bodyPr>
          <a:lstStyle/>
          <a:p>
            <a:pPr algn="ctr"/>
            <a:r>
              <a:rPr lang="en-US" altLang="zh-CN" sz="4400" b="1" dirty="0" smtClean="0">
                <a:solidFill>
                  <a:schemeClr val="bg1"/>
                </a:solidFill>
                <a:latin typeface="+mj-ea"/>
                <a:ea typeface="+mj-ea"/>
              </a:rPr>
              <a:t>05</a:t>
            </a:r>
            <a:endParaRPr lang="en-US" altLang="zh-CN" sz="4400" b="1" dirty="0">
              <a:solidFill>
                <a:schemeClr val="bg1"/>
              </a:solidFill>
              <a:latin typeface="+mj-ea"/>
              <a:ea typeface="+mj-ea"/>
            </a:endParaRPr>
          </a:p>
        </p:txBody>
      </p:sp>
      <p:sp>
        <p:nvSpPr>
          <p:cNvPr id="6" name="文本框 5">
            <a:extLst>
              <a:ext uri="{FF2B5EF4-FFF2-40B4-BE49-F238E27FC236}">
                <a16:creationId xmlns:a16="http://schemas.microsoft.com/office/drawing/2014/main" xmlns="" id="{3F296669-6C2C-F5B9-E428-451C7CC51887}"/>
              </a:ext>
            </a:extLst>
          </p:cNvPr>
          <p:cNvSpPr txBox="1"/>
          <p:nvPr/>
        </p:nvSpPr>
        <p:spPr>
          <a:xfrm>
            <a:off x="717813" y="2137716"/>
            <a:ext cx="1274644" cy="800219"/>
          </a:xfrm>
          <a:prstGeom prst="rect">
            <a:avLst/>
          </a:prstGeom>
          <a:noFill/>
        </p:spPr>
        <p:txBody>
          <a:bodyPr wrap="none" rtlCol="0">
            <a:spAutoFit/>
          </a:bodyPr>
          <a:lstStyle/>
          <a:p>
            <a:r>
              <a:rPr lang="zh-CN" altLang="en-US" sz="2800" b="1" dirty="0">
                <a:latin typeface="+mj-ea"/>
                <a:ea typeface="+mj-ea"/>
              </a:rPr>
              <a:t>公平性</a:t>
            </a:r>
            <a:endParaRPr lang="en-US" altLang="zh-CN" sz="2800" b="1" dirty="0">
              <a:latin typeface="+mj-ea"/>
              <a:ea typeface="+mj-ea"/>
            </a:endParaRPr>
          </a:p>
          <a:p>
            <a:r>
              <a:rPr lang="en-US" altLang="zh-CN" dirty="0">
                <a:solidFill>
                  <a:schemeClr val="tx1">
                    <a:lumMod val="50000"/>
                    <a:lumOff val="50000"/>
                  </a:schemeClr>
                </a:solidFill>
                <a:latin typeface="+mj-ea"/>
                <a:ea typeface="+mj-ea"/>
              </a:rPr>
              <a:t>Fairness</a:t>
            </a:r>
            <a:endParaRPr lang="zh-CN" altLang="en-US" dirty="0">
              <a:solidFill>
                <a:schemeClr val="tx1">
                  <a:lumMod val="50000"/>
                  <a:lumOff val="50000"/>
                </a:schemeClr>
              </a:solidFill>
              <a:latin typeface="+mj-ea"/>
              <a:ea typeface="+mj-ea"/>
            </a:endParaRPr>
          </a:p>
        </p:txBody>
      </p:sp>
      <p:sp>
        <p:nvSpPr>
          <p:cNvPr id="7" name="îṥļiḍê">
            <a:extLst>
              <a:ext uri="{FF2B5EF4-FFF2-40B4-BE49-F238E27FC236}">
                <a16:creationId xmlns:a16="http://schemas.microsoft.com/office/drawing/2014/main" xmlns="" id="{03EA3AB1-6697-4CD1-A8BB-B8B4F9411294}"/>
              </a:ext>
            </a:extLst>
          </p:cNvPr>
          <p:cNvSpPr/>
          <p:nvPr/>
        </p:nvSpPr>
        <p:spPr>
          <a:xfrm>
            <a:off x="2699084" y="1176547"/>
            <a:ext cx="8787865" cy="4485113"/>
          </a:xfrm>
          <a:prstGeom prst="roundRect">
            <a:avLst>
              <a:gd name="adj" fmla="val 0"/>
            </a:avLst>
          </a:prstGeom>
          <a:solidFill>
            <a:srgbClr val="FFFFFF"/>
          </a:solidFill>
          <a:ln w="12700" cap="rnd" cmpd="sng" algn="ctr">
            <a:noFill/>
            <a:prstDash val="solid"/>
            <a:round/>
            <a:headEnd/>
            <a:tailEnd/>
          </a:ln>
          <a:effectLst>
            <a:outerShdw blurRad="254000" dist="127000" algn="ctr" rotWithShape="0">
              <a:srgbClr val="FFFFFF">
                <a:lumMod val="65000"/>
                <a:alpha val="20000"/>
              </a:srgbClr>
            </a:outerShdw>
          </a:effectLst>
        </p:spPr>
        <p:txBody>
          <a:bodyPr rot="0" spcFirstLastPara="0" vert="horz" wrap="square" lIns="91440" tIns="45720" rIns="91440" bIns="45720" numCol="1" spcCol="0" rtlCol="0" fromWordArt="0" anchor="ctr" anchorCtr="0" forceAA="0" compatLnSpc="1">
            <a:prstTxWarp prst="textNoShape">
              <a:avLst/>
            </a:prstTxWarp>
            <a:norm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354" rtl="0" eaLnBrk="1" fontAlgn="auto" latinLnBrk="0" hangingPunct="1">
              <a:lnSpc>
                <a:spcPct val="100000"/>
              </a:lnSpc>
              <a:spcBef>
                <a:spcPts val="0"/>
              </a:spcBef>
              <a:spcAft>
                <a:spcPts val="0"/>
              </a:spcAft>
              <a:buClrTx/>
              <a:buSzTx/>
              <a:buFontTx/>
              <a:buNone/>
              <a:tabLst/>
              <a:defRPr/>
            </a:pPr>
            <a:endParaRPr kumimoji="0" lang="zh-CN" altLang="en-US" sz="2000" b="1" i="0" u="none" strike="noStrike" kern="1200" cap="none" spc="0" normalizeH="0" baseline="0" noProof="0" dirty="0">
              <a:ln>
                <a:noFill/>
              </a:ln>
              <a:solidFill>
                <a:srgbClr val="FFFFFF"/>
              </a:solidFill>
              <a:effectLst/>
              <a:uLnTx/>
              <a:uFillTx/>
              <a:latin typeface="Arial"/>
              <a:ea typeface="微软雅黑"/>
              <a:cs typeface="+mn-ea"/>
              <a:sym typeface="+mn-lt"/>
            </a:endParaRPr>
          </a:p>
        </p:txBody>
      </p:sp>
      <p:cxnSp>
        <p:nvCxnSpPr>
          <p:cNvPr id="9" name="îṩlïḋé">
            <a:extLst>
              <a:ext uri="{FF2B5EF4-FFF2-40B4-BE49-F238E27FC236}">
                <a16:creationId xmlns:a16="http://schemas.microsoft.com/office/drawing/2014/main" xmlns="" id="{3EAF0AC5-1587-4C74-8835-9AADE984B5E1}"/>
              </a:ext>
            </a:extLst>
          </p:cNvPr>
          <p:cNvCxnSpPr>
            <a:cxnSpLocks/>
          </p:cNvCxnSpPr>
          <p:nvPr/>
        </p:nvCxnSpPr>
        <p:spPr>
          <a:xfrm>
            <a:off x="3248544" y="1356728"/>
            <a:ext cx="7146" cy="4129672"/>
          </a:xfrm>
          <a:prstGeom prst="line">
            <a:avLst/>
          </a:prstGeom>
          <a:noFill/>
          <a:ln w="3175" cap="rnd" cmpd="sng" algn="ctr">
            <a:solidFill>
              <a:srgbClr val="FFFFFF">
                <a:lumMod val="85000"/>
              </a:srgbClr>
            </a:solidFill>
            <a:prstDash val="solid"/>
            <a:round/>
          </a:ln>
          <a:effectLst/>
        </p:spPr>
      </p:cxnSp>
      <p:sp>
        <p:nvSpPr>
          <p:cNvPr id="10" name="işḷíḓé">
            <a:extLst>
              <a:ext uri="{FF2B5EF4-FFF2-40B4-BE49-F238E27FC236}">
                <a16:creationId xmlns:a16="http://schemas.microsoft.com/office/drawing/2014/main" xmlns="" id="{C8AE662C-C938-4F50-83FD-ADCC9AFCC1D7}"/>
              </a:ext>
            </a:extLst>
          </p:cNvPr>
          <p:cNvSpPr/>
          <p:nvPr/>
        </p:nvSpPr>
        <p:spPr>
          <a:xfrm>
            <a:off x="3584609" y="1789774"/>
            <a:ext cx="7238197" cy="3000821"/>
          </a:xfrm>
          <a:prstGeom prst="rect">
            <a:avLst/>
          </a:prstGeom>
          <a:ln>
            <a:noFill/>
          </a:ln>
        </p:spPr>
        <p:txBody>
          <a:bodyPr wrap="square" lIns="91440" tIns="45720" rIns="91440" bIns="45720" ancho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l"/>
              <a:tabLst/>
              <a:defRPr/>
            </a:pPr>
            <a:r>
              <a:rPr lang="zh-CN" altLang="en-US" b="1" dirty="0">
                <a:latin typeface="微软雅黑" panose="020B0503020204020204" pitchFamily="34" charset="-122"/>
                <a:ea typeface="微软雅黑" panose="020B0503020204020204" pitchFamily="34" charset="-122"/>
                <a:cs typeface="+mn-ea"/>
                <a:sym typeface="+mn-lt"/>
              </a:rPr>
              <a:t>年发病患者总数：</a:t>
            </a:r>
            <a:r>
              <a:rPr lang="en-US" altLang="zh-CN" dirty="0">
                <a:latin typeface="微软雅黑" panose="020B0503020204020204" pitchFamily="34" charset="-122"/>
                <a:ea typeface="微软雅黑" panose="020B0503020204020204" pitchFamily="34" charset="-122"/>
                <a:cs typeface="+mn-ea"/>
                <a:sym typeface="+mn-lt"/>
              </a:rPr>
              <a:t>0.2-0.35</a:t>
            </a:r>
            <a:r>
              <a:rPr lang="zh-CN" altLang="en-US" dirty="0">
                <a:latin typeface="微软雅黑" panose="020B0503020204020204" pitchFamily="34" charset="-122"/>
                <a:ea typeface="微软雅黑" panose="020B0503020204020204" pitchFamily="34" charset="-122"/>
                <a:cs typeface="+mn-ea"/>
                <a:sym typeface="+mn-lt"/>
              </a:rPr>
              <a:t>万人。</a:t>
            </a:r>
            <a:endParaRPr kumimoji="0" lang="en-US" altLang="zh-CN" i="0" u="none" strike="noStrike" kern="1200" cap="none" spc="0" normalizeH="0" baseline="0" noProof="0" dirty="0">
              <a:ln>
                <a:noFill/>
              </a:ln>
              <a:effectLst/>
              <a:uLnTx/>
              <a:uFillTx/>
              <a:latin typeface="微软雅黑" panose="020B0503020204020204" pitchFamily="34" charset="-122"/>
              <a:ea typeface="微软雅黑" panose="020B0503020204020204" pitchFamily="34" charset="-122"/>
              <a:cs typeface="+mn-ea"/>
              <a:sym typeface="+mn-lt"/>
            </a:endParaRPr>
          </a:p>
          <a:p>
            <a:pPr marL="285750" lvl="0" indent="-285750">
              <a:lnSpc>
                <a:spcPct val="150000"/>
              </a:lnSpc>
              <a:buFont typeface="Wingdings" panose="05000000000000000000" pitchFamily="2" charset="2"/>
              <a:buChar char="l"/>
              <a:defRPr/>
            </a:pPr>
            <a:r>
              <a:rPr lang="zh-CN" altLang="en-US" b="1" dirty="0">
                <a:latin typeface="微软雅黑" panose="020B0503020204020204" pitchFamily="34" charset="-122"/>
                <a:ea typeface="微软雅黑" panose="020B0503020204020204" pitchFamily="34" charset="-122"/>
              </a:rPr>
              <a:t>弥补药品目录短板</a:t>
            </a:r>
            <a:r>
              <a:rPr lang="zh-CN" altLang="en-US" b="1" dirty="0">
                <a:latin typeface="微软雅黑" panose="020B0503020204020204" pitchFamily="34" charset="-122"/>
              </a:rPr>
              <a:t>：</a:t>
            </a:r>
            <a:r>
              <a:rPr lang="zh-CN" altLang="en-US" dirty="0">
                <a:latin typeface="+mn-ea"/>
              </a:rPr>
              <a:t>婴儿痉挛症属于婴幼儿时期的罕见病，如果不治疗， 预后很差， 存在致残甚至致死的严重风险，造成巨大家庭和社会负担。而氨己烯酸是治疗该病的一线用药中唯一具有适应症药物，并获得各国监管部门认可。氨己烯酸可弥补目录内无获批婴儿痉挛适应症药物的短板， 且疗效确切，远期预后良好。</a:t>
            </a:r>
            <a:endParaRPr lang="en-US" altLang="zh-CN" dirty="0">
              <a:latin typeface="+mn-ea"/>
            </a:endParaRPr>
          </a:p>
          <a:p>
            <a:pPr marL="285750" lvl="0" indent="-285750">
              <a:lnSpc>
                <a:spcPct val="150000"/>
              </a:lnSpc>
              <a:buFont typeface="Wingdings" panose="05000000000000000000" pitchFamily="2" charset="2"/>
              <a:buChar char="l"/>
              <a:defRPr/>
            </a:pPr>
            <a:r>
              <a:rPr lang="zh-CN" altLang="en-US" b="1" dirty="0">
                <a:latin typeface="微软雅黑" panose="020B0503020204020204" pitchFamily="34" charset="-122"/>
                <a:ea typeface="微软雅黑" panose="020B0503020204020204" pitchFamily="34" charset="-122"/>
              </a:rPr>
              <a:t>临床管理难度：</a:t>
            </a:r>
            <a:r>
              <a:rPr lang="zh-CN" altLang="zh-CN" dirty="0">
                <a:latin typeface="微软雅黑" panose="020B0503020204020204" pitchFamily="34" charset="-122"/>
                <a:ea typeface="微软雅黑" panose="020B0503020204020204" pitchFamily="34" charset="-122"/>
              </a:rPr>
              <a:t>增加患</a:t>
            </a:r>
            <a:r>
              <a:rPr lang="zh-CN" altLang="en-US" dirty="0">
                <a:latin typeface="微软雅黑" panose="020B0503020204020204" pitchFamily="34" charset="-122"/>
                <a:ea typeface="微软雅黑" panose="020B0503020204020204" pitchFamily="34" charset="-122"/>
              </a:rPr>
              <a:t>儿</a:t>
            </a:r>
            <a:r>
              <a:rPr lang="zh-CN" altLang="zh-CN" dirty="0">
                <a:latin typeface="微软雅黑" panose="020B0503020204020204" pitchFamily="34" charset="-122"/>
                <a:ea typeface="微软雅黑" panose="020B0503020204020204" pitchFamily="34" charset="-122"/>
              </a:rPr>
              <a:t>用药的</a:t>
            </a:r>
            <a:r>
              <a:rPr lang="zh-CN" altLang="en-US" dirty="0">
                <a:latin typeface="微软雅黑" panose="020B0503020204020204" pitchFamily="34" charset="-122"/>
                <a:ea typeface="微软雅黑" panose="020B0503020204020204" pitchFamily="34" charset="-122"/>
              </a:rPr>
              <a:t>便利性与</a:t>
            </a:r>
            <a:r>
              <a:rPr lang="zh-CN" altLang="zh-CN" dirty="0">
                <a:latin typeface="微软雅黑" panose="020B0503020204020204" pitchFamily="34" charset="-122"/>
                <a:ea typeface="微软雅黑" panose="020B0503020204020204" pitchFamily="34" charset="-122"/>
              </a:rPr>
              <a:t>依从性</a:t>
            </a:r>
            <a:r>
              <a:rPr lang="zh-CN" altLang="en-US" dirty="0">
                <a:latin typeface="微软雅黑" panose="020B0503020204020204" pitchFamily="34" charset="-122"/>
                <a:ea typeface="微软雅黑" panose="020B0503020204020204" pitchFamily="34" charset="-122"/>
              </a:rPr>
              <a:t>。</a:t>
            </a:r>
            <a:endParaRPr lang="zh-CN" altLang="zh-CN" dirty="0">
              <a:latin typeface="微软雅黑" panose="020B0503020204020204" pitchFamily="34" charset="-122"/>
              <a:ea typeface="微软雅黑" panose="020B0503020204020204" pitchFamily="34" charset="-122"/>
            </a:endParaRPr>
          </a:p>
        </p:txBody>
      </p:sp>
      <p:pic>
        <p:nvPicPr>
          <p:cNvPr id="11" name="Picture 2" descr="https://gimg2.baidu.com/image_search/src=http%3A%2F%2Fimg.puchedu.cn%2Fuploads%2F0%2F15%2F597260315%2F2835043299.jpg&amp;refer=http%3A%2F%2Fimg.puchedu.cn&amp;app=2002&amp;size=f9999,10000&amp;q=a80&amp;n=0&amp;g=0n&amp;fmt=auto?sec=1659250455&amp;t=16957dedff347e51592b29795f0363a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8079" y="1324838"/>
            <a:ext cx="710597" cy="710597"/>
          </a:xfrm>
          <a:prstGeom prst="rect">
            <a:avLst/>
          </a:prstGeom>
          <a:noFill/>
          <a:extLst>
            <a:ext uri="{909E8E84-426E-40DD-AFC4-6F175D3DCCD1}">
              <a14:hiddenFill xmlns:a14="http://schemas.microsoft.com/office/drawing/2010/main">
                <a:solidFill>
                  <a:srgbClr val="FFFFFF"/>
                </a:solidFill>
              </a14:hiddenFill>
            </a:ext>
          </a:extLst>
        </p:spPr>
      </p:pic>
      <p:sp>
        <p:nvSpPr>
          <p:cNvPr id="12" name="文本框 24"/>
          <p:cNvSpPr txBox="1"/>
          <p:nvPr/>
        </p:nvSpPr>
        <p:spPr>
          <a:xfrm>
            <a:off x="641612" y="6340316"/>
            <a:ext cx="11276068" cy="338554"/>
          </a:xfrm>
          <a:prstGeom prst="rect">
            <a:avLst/>
          </a:prstGeom>
          <a:noFill/>
        </p:spPr>
        <p:txBody>
          <a:bodyPr wrap="square">
            <a:spAutoFit/>
          </a:bodyPr>
          <a:lstStyle/>
          <a:p>
            <a:pPr>
              <a:defRPr/>
            </a:pPr>
            <a:r>
              <a:rPr lang="en-US" altLang="zh-CN" sz="800" dirty="0">
                <a:solidFill>
                  <a:schemeClr val="bg1"/>
                </a:solidFill>
                <a:latin typeface="微软雅黑" panose="020B0503020204020204" pitchFamily="34" charset="-122"/>
                <a:ea typeface="微软雅黑" panose="020B0503020204020204" pitchFamily="34" charset="-122"/>
                <a:cs typeface="Arial" panose="020B0604020202020204"/>
              </a:rPr>
              <a:t>1.</a:t>
            </a:r>
            <a:r>
              <a:rPr lang="en-US" altLang="zh-CN" sz="800" dirty="0">
                <a:solidFill>
                  <a:schemeClr val="bg1"/>
                </a:solidFill>
                <a:latin typeface="微软雅黑" panose="020B0503020204020204" pitchFamily="34" charset="-122"/>
                <a:ea typeface="微软雅黑" panose="020B0503020204020204" pitchFamily="34" charset="-122"/>
                <a:sym typeface="+mn-ea"/>
              </a:rPr>
              <a:t> 1.</a:t>
            </a:r>
            <a:r>
              <a:rPr lang="zh-CN" altLang="en-US" sz="800" dirty="0">
                <a:solidFill>
                  <a:schemeClr val="bg1"/>
                </a:solidFill>
                <a:latin typeface="微软雅黑" panose="020B0503020204020204" pitchFamily="34" charset="-122"/>
                <a:ea typeface="微软雅黑" panose="020B0503020204020204" pitchFamily="34" charset="-122"/>
                <a:sym typeface="+mn-ea"/>
              </a:rPr>
              <a:t>第七次人口普查数据 </a:t>
            </a:r>
            <a:endParaRPr lang="en-US" altLang="zh-CN" sz="800" dirty="0">
              <a:solidFill>
                <a:schemeClr val="bg1"/>
              </a:solidFill>
              <a:latin typeface="微软雅黑" panose="020B0503020204020204" pitchFamily="34" charset="-122"/>
              <a:ea typeface="微软雅黑" panose="020B0503020204020204" pitchFamily="34" charset="-122"/>
              <a:sym typeface="+mn-ea"/>
            </a:endParaRPr>
          </a:p>
          <a:p>
            <a:pPr>
              <a:defRPr/>
            </a:pPr>
            <a:r>
              <a:rPr lang="en-US" altLang="zh-CN" sz="800" dirty="0">
                <a:solidFill>
                  <a:schemeClr val="bg1"/>
                </a:solidFill>
                <a:latin typeface="微软雅黑" panose="020B0503020204020204" pitchFamily="34" charset="-122"/>
                <a:ea typeface="微软雅黑" panose="020B0503020204020204" pitchFamily="34" charset="-122"/>
                <a:sym typeface="+mn-ea"/>
              </a:rPr>
              <a:t>2. </a:t>
            </a:r>
            <a:r>
              <a:rPr lang="en-US" altLang="zh-CN" sz="800" dirty="0" err="1">
                <a:solidFill>
                  <a:schemeClr val="bg1"/>
                </a:solidFill>
                <a:latin typeface="微软雅黑" panose="020B0503020204020204" pitchFamily="34" charset="-122"/>
                <a:ea typeface="微软雅黑" panose="020B0503020204020204" pitchFamily="34" charset="-122"/>
                <a:sym typeface="+mn-ea"/>
              </a:rPr>
              <a:t>Hrachovy</a:t>
            </a:r>
            <a:r>
              <a:rPr lang="en-US" altLang="zh-CN" sz="800" dirty="0">
                <a:solidFill>
                  <a:schemeClr val="bg1"/>
                </a:solidFill>
                <a:latin typeface="微软雅黑" panose="020B0503020204020204" pitchFamily="34" charset="-122"/>
                <a:ea typeface="微软雅黑" panose="020B0503020204020204" pitchFamily="34" charset="-122"/>
                <a:sym typeface="+mn-ea"/>
              </a:rPr>
              <a:t> RA, Frost JD Jr. Infantile spasms [J]. </a:t>
            </a:r>
            <a:r>
              <a:rPr lang="en-US" altLang="zh-CN" sz="800" dirty="0" err="1">
                <a:solidFill>
                  <a:schemeClr val="bg1"/>
                </a:solidFill>
                <a:latin typeface="微软雅黑" panose="020B0503020204020204" pitchFamily="34" charset="-122"/>
                <a:ea typeface="微软雅黑" panose="020B0503020204020204" pitchFamily="34" charset="-122"/>
                <a:sym typeface="+mn-ea"/>
              </a:rPr>
              <a:t>Handb</a:t>
            </a:r>
            <a:r>
              <a:rPr lang="en-US" altLang="zh-CN" sz="800" dirty="0">
                <a:solidFill>
                  <a:schemeClr val="bg1"/>
                </a:solidFill>
                <a:latin typeface="微软雅黑" panose="020B0503020204020204" pitchFamily="34" charset="-122"/>
                <a:ea typeface="微软雅黑" panose="020B0503020204020204" pitchFamily="34" charset="-122"/>
                <a:sym typeface="+mn-ea"/>
              </a:rPr>
              <a:t> </a:t>
            </a:r>
            <a:r>
              <a:rPr lang="en-US" altLang="zh-CN" sz="800" dirty="0" err="1">
                <a:solidFill>
                  <a:schemeClr val="bg1"/>
                </a:solidFill>
                <a:latin typeface="微软雅黑" panose="020B0503020204020204" pitchFamily="34" charset="-122"/>
                <a:ea typeface="微软雅黑" panose="020B0503020204020204" pitchFamily="34" charset="-122"/>
                <a:sym typeface="+mn-ea"/>
              </a:rPr>
              <a:t>Clin</a:t>
            </a:r>
            <a:r>
              <a:rPr lang="en-US" altLang="zh-CN" sz="800" dirty="0">
                <a:solidFill>
                  <a:schemeClr val="bg1"/>
                </a:solidFill>
                <a:latin typeface="微软雅黑" panose="020B0503020204020204" pitchFamily="34" charset="-122"/>
                <a:ea typeface="微软雅黑" panose="020B0503020204020204" pitchFamily="34" charset="-122"/>
                <a:sym typeface="+mn-ea"/>
              </a:rPr>
              <a:t> </a:t>
            </a:r>
            <a:r>
              <a:rPr lang="en-US" altLang="zh-CN" sz="800" dirty="0" err="1">
                <a:solidFill>
                  <a:schemeClr val="bg1"/>
                </a:solidFill>
                <a:latin typeface="微软雅黑" panose="020B0503020204020204" pitchFamily="34" charset="-122"/>
                <a:ea typeface="微软雅黑" panose="020B0503020204020204" pitchFamily="34" charset="-122"/>
                <a:sym typeface="+mn-ea"/>
              </a:rPr>
              <a:t>Neurol</a:t>
            </a:r>
            <a:r>
              <a:rPr lang="en-US" altLang="zh-CN" sz="800" dirty="0">
                <a:solidFill>
                  <a:schemeClr val="bg1"/>
                </a:solidFill>
                <a:latin typeface="微软雅黑" panose="020B0503020204020204" pitchFamily="34" charset="-122"/>
                <a:ea typeface="微软雅黑" panose="020B0503020204020204" pitchFamily="34" charset="-122"/>
                <a:sym typeface="+mn-ea"/>
              </a:rPr>
              <a:t>, 2013, 111: 611-618</a:t>
            </a:r>
            <a:r>
              <a:rPr lang="en-US" altLang="zh-CN" sz="800" dirty="0">
                <a:latin typeface="微软雅黑" panose="020B0503020204020204" pitchFamily="34" charset="-122"/>
                <a:ea typeface="微软雅黑" panose="020B0503020204020204" pitchFamily="34" charset="-122"/>
                <a:sym typeface="+mn-ea"/>
              </a:rPr>
              <a:t>.</a:t>
            </a:r>
          </a:p>
        </p:txBody>
      </p:sp>
    </p:spTree>
    <p:extLst>
      <p:ext uri="{BB962C8B-B14F-4D97-AF65-F5344CB8AC3E}">
        <p14:creationId xmlns:p14="http://schemas.microsoft.com/office/powerpoint/2010/main" val="65358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Lst>
  </p:timing>
</p:sld>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0000B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25771</TotalTime>
  <Words>1709</Words>
  <Application>Microsoft Office PowerPoint</Application>
  <PresentationFormat>自定义</PresentationFormat>
  <Paragraphs>88</Paragraphs>
  <Slides>8</Slides>
  <Notes>1</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ydscb</dc:creator>
  <cp:lastModifiedBy>詹妍</cp:lastModifiedBy>
  <cp:revision>1105</cp:revision>
  <dcterms:created xsi:type="dcterms:W3CDTF">2020-04-18T04:13:23Z</dcterms:created>
  <dcterms:modified xsi:type="dcterms:W3CDTF">2022-07-11T06:56:44Z</dcterms:modified>
</cp:coreProperties>
</file>