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1579" r:id="rId2"/>
    <p:sldId id="1584" r:id="rId3"/>
    <p:sldId id="1582" r:id="rId4"/>
    <p:sldId id="1585" r:id="rId5"/>
    <p:sldId id="1586" r:id="rId6"/>
    <p:sldId id="1587" r:id="rId7"/>
    <p:sldId id="1595" r:id="rId8"/>
    <p:sldId id="1594" r:id="rId9"/>
    <p:sldId id="1589" r:id="rId10"/>
    <p:sldId id="1590"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F7FF"/>
    <a:srgbClr val="F7FBFF"/>
    <a:srgbClr val="0082FF"/>
    <a:srgbClr val="0058B0"/>
    <a:srgbClr val="0068D0"/>
    <a:srgbClr val="FB984C"/>
    <a:srgbClr val="001366"/>
    <a:srgbClr val="FFECDD"/>
    <a:srgbClr val="FED7BB"/>
    <a:srgbClr val="FDB7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49" autoAdjust="0"/>
    <p:restoredTop sz="93891" autoAdjust="0"/>
  </p:normalViewPr>
  <p:slideViewPr>
    <p:cSldViewPr snapToGrid="0">
      <p:cViewPr varScale="1">
        <p:scale>
          <a:sx n="68" d="100"/>
          <a:sy n="68" d="100"/>
        </p:scale>
        <p:origin x="568" y="64"/>
      </p:cViewPr>
      <p:guideLst>
        <p:guide orient="horz" pos="2160"/>
        <p:guide pos="3840"/>
      </p:guideLst>
    </p:cSldViewPr>
  </p:slideViewPr>
  <p:notesTextViewPr>
    <p:cViewPr>
      <p:scale>
        <a:sx n="1" d="1"/>
        <a:sy n="1" d="1"/>
      </p:scale>
      <p:origin x="0" y="0"/>
    </p:cViewPr>
  </p:notesTextViewPr>
  <p:sorterViewPr>
    <p:cViewPr>
      <p:scale>
        <a:sx n="100" d="100"/>
        <a:sy n="100" d="100"/>
      </p:scale>
      <p:origin x="0" y="-8260"/>
    </p:cViewPr>
  </p:sorterViewPr>
  <p:notesViewPr>
    <p:cSldViewPr snapToGrid="0">
      <p:cViewPr varScale="1">
        <p:scale>
          <a:sx n="51" d="100"/>
          <a:sy n="51" d="100"/>
        </p:scale>
        <p:origin x="2692"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F8B2F5E0-6E14-4AF1-85A8-2C26F747D89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a:extLst>
              <a:ext uri="{FF2B5EF4-FFF2-40B4-BE49-F238E27FC236}">
                <a16:creationId xmlns:a16="http://schemas.microsoft.com/office/drawing/2014/main" id="{8FC8A11E-D84E-46AC-BE41-FCBD4190052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8606E2C-BA47-4547-8855-816034ED1CAD}" type="datetimeFigureOut">
              <a:rPr lang="zh-CN" altLang="en-US" smtClean="0"/>
              <a:t>2022/7/12</a:t>
            </a:fld>
            <a:endParaRPr lang="zh-CN" altLang="en-US"/>
          </a:p>
        </p:txBody>
      </p:sp>
      <p:sp>
        <p:nvSpPr>
          <p:cNvPr id="4" name="页脚占位符 3">
            <a:extLst>
              <a:ext uri="{FF2B5EF4-FFF2-40B4-BE49-F238E27FC236}">
                <a16:creationId xmlns:a16="http://schemas.microsoft.com/office/drawing/2014/main" id="{515E7925-6E21-4727-85BE-F9F05FBEB4C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a:extLst>
              <a:ext uri="{FF2B5EF4-FFF2-40B4-BE49-F238E27FC236}">
                <a16:creationId xmlns:a16="http://schemas.microsoft.com/office/drawing/2014/main" id="{B58EAE11-8199-4A38-A22E-E3849E02D0F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9945C9-5576-4C04-B828-1A771D8CAA01}" type="slidenum">
              <a:rPr lang="zh-CN" altLang="en-US" smtClean="0"/>
              <a:t>‹#›</a:t>
            </a:fld>
            <a:endParaRPr lang="zh-CN" altLang="en-US"/>
          </a:p>
        </p:txBody>
      </p:sp>
    </p:spTree>
    <p:extLst>
      <p:ext uri="{BB962C8B-B14F-4D97-AF65-F5344CB8AC3E}">
        <p14:creationId xmlns:p14="http://schemas.microsoft.com/office/powerpoint/2010/main" val="2074504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C59151-E0C2-4D70-86D9-8B8B9353EBFE}" type="datetimeFigureOut">
              <a:rPr lang="zh-CN" altLang="en-US" smtClean="0"/>
              <a:t>2022/7/12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0A4852-28F9-447D-9B57-7C3814DF217C}" type="slidenum">
              <a:rPr lang="zh-CN" altLang="en-US" smtClean="0"/>
              <a:t>‹#›</a:t>
            </a:fld>
            <a:endParaRPr lang="zh-CN" altLang="en-US"/>
          </a:p>
        </p:txBody>
      </p:sp>
    </p:spTree>
    <p:extLst>
      <p:ext uri="{BB962C8B-B14F-4D97-AF65-F5344CB8AC3E}">
        <p14:creationId xmlns:p14="http://schemas.microsoft.com/office/powerpoint/2010/main" val="2671366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130A4852-28F9-447D-9B57-7C3814DF217C}" type="slidenum">
              <a:rPr lang="zh-CN" altLang="en-US" smtClean="0"/>
              <a:t>1</a:t>
            </a:fld>
            <a:endParaRPr lang="zh-CN" altLang="en-US"/>
          </a:p>
        </p:txBody>
      </p:sp>
    </p:spTree>
    <p:extLst>
      <p:ext uri="{BB962C8B-B14F-4D97-AF65-F5344CB8AC3E}">
        <p14:creationId xmlns:p14="http://schemas.microsoft.com/office/powerpoint/2010/main" val="40170841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2.sv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id="{982B8B9E-3795-4674-9FBE-2A339FD75FCA}"/>
              </a:ext>
            </a:extLst>
          </p:cNvPr>
          <p:cNvSpPr/>
          <p:nvPr userDrawn="1"/>
        </p:nvSpPr>
        <p:spPr>
          <a:xfrm>
            <a:off x="-2" y="0"/>
            <a:ext cx="12192001" cy="6858000"/>
          </a:xfrm>
          <a:prstGeom prst="rect">
            <a:avLst/>
          </a:prstGeom>
          <a:gradFill flip="none" rotWithShape="1">
            <a:gsLst>
              <a:gs pos="0">
                <a:srgbClr val="32ACA3">
                  <a:alpha val="80000"/>
                </a:srgbClr>
              </a:gs>
              <a:gs pos="100000">
                <a:srgbClr val="105EAF">
                  <a:alpha val="80000"/>
                </a:srgbClr>
              </a:gs>
            </a:gsLst>
            <a:lin ang="7800000" scaled="0"/>
            <a:tileRect/>
          </a:gra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zh-CN" dirty="0">
                <a:latin typeface="+mn-lt"/>
                <a:ea typeface="苹方-简"/>
              </a:rPr>
              <a:t>                                   </a:t>
            </a:r>
            <a:endParaRPr kumimoji="1" lang="zh-CN" altLang="en-US" dirty="0">
              <a:latin typeface="+mn-lt"/>
              <a:ea typeface="苹方-简"/>
            </a:endParaRPr>
          </a:p>
        </p:txBody>
      </p:sp>
      <p:sp>
        <p:nvSpPr>
          <p:cNvPr id="2" name="标题 1"/>
          <p:cNvSpPr>
            <a:spLocks noGrp="1"/>
          </p:cNvSpPr>
          <p:nvPr>
            <p:ph type="ctrTitle"/>
          </p:nvPr>
        </p:nvSpPr>
        <p:spPr>
          <a:xfrm>
            <a:off x="1524000" y="1122363"/>
            <a:ext cx="9144000" cy="2387600"/>
          </a:xfrm>
        </p:spPr>
        <p:txBody>
          <a:bodyPr anchor="b">
            <a:normAutofit/>
          </a:bodyPr>
          <a:lstStyle>
            <a:lvl1pPr algn="ctr">
              <a:defRPr sz="6600" b="1">
                <a:solidFill>
                  <a:schemeClr val="bg1"/>
                </a:solidFill>
                <a:effectLst/>
                <a:latin typeface="+mn-lt"/>
                <a:ea typeface="等线" panose="02010600030101010101" pitchFamily="2" charset="-122"/>
              </a:defRPr>
            </a:lvl1pPr>
          </a:lstStyle>
          <a:p>
            <a:r>
              <a:rPr lang="zh-CN" altLang="en-US" dirty="0"/>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b="1">
                <a:solidFill>
                  <a:schemeClr val="bg1"/>
                </a:solidFill>
                <a:effectLst/>
                <a:latin typeface="+mn-lt"/>
                <a:ea typeface="等线" panose="02010600030101010101" pitchFamily="2"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pic>
        <p:nvPicPr>
          <p:cNvPr id="8" name="图形 8">
            <a:extLst>
              <a:ext uri="{FF2B5EF4-FFF2-40B4-BE49-F238E27FC236}">
                <a16:creationId xmlns:a16="http://schemas.microsoft.com/office/drawing/2014/main" id="{857F3BED-9DEC-483B-B749-77932C7E91E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5536" y="339502"/>
            <a:ext cx="1512168" cy="549291"/>
          </a:xfrm>
          <a:prstGeom prst="rect">
            <a:avLst/>
          </a:prstGeom>
        </p:spPr>
      </p:pic>
      <p:grpSp>
        <p:nvGrpSpPr>
          <p:cNvPr id="4" name="组合 3">
            <a:extLst>
              <a:ext uri="{FF2B5EF4-FFF2-40B4-BE49-F238E27FC236}">
                <a16:creationId xmlns:a16="http://schemas.microsoft.com/office/drawing/2014/main" id="{AF91A300-B5A5-46D7-8D2A-55C7766EF50A}"/>
              </a:ext>
            </a:extLst>
          </p:cNvPr>
          <p:cNvGrpSpPr/>
          <p:nvPr userDrawn="1"/>
        </p:nvGrpSpPr>
        <p:grpSpPr>
          <a:xfrm>
            <a:off x="4866576" y="4888468"/>
            <a:ext cx="2458848" cy="738664"/>
            <a:chOff x="4760251" y="4888468"/>
            <a:chExt cx="2458848" cy="738664"/>
          </a:xfrm>
        </p:grpSpPr>
        <p:sp>
          <p:nvSpPr>
            <p:cNvPr id="6" name="文本框 3">
              <a:extLst>
                <a:ext uri="{FF2B5EF4-FFF2-40B4-BE49-F238E27FC236}">
                  <a16:creationId xmlns:a16="http://schemas.microsoft.com/office/drawing/2014/main" id="{9F647555-D245-4DA5-BA4C-9E38C7352008}"/>
                </a:ext>
              </a:extLst>
            </p:cNvPr>
            <p:cNvSpPr txBox="1"/>
            <p:nvPr userDrawn="1"/>
          </p:nvSpPr>
          <p:spPr>
            <a:xfrm>
              <a:off x="5548449" y="4888468"/>
              <a:ext cx="1670650" cy="738664"/>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400" dirty="0">
                  <a:solidFill>
                    <a:schemeClr val="bg1">
                      <a:lumMod val="85000"/>
                    </a:schemeClr>
                  </a:solidFill>
                  <a:latin typeface="等线" panose="02010600030101010101" pitchFamily="2" charset="-122"/>
                  <a:ea typeface="等线" panose="02010600030101010101" pitchFamily="2" charset="-122"/>
                </a:rPr>
                <a:t>市场部 麻醉镇痛组</a:t>
              </a:r>
              <a:endParaRPr lang="en-US" altLang="zh-CN" sz="1400" dirty="0">
                <a:solidFill>
                  <a:schemeClr val="bg1">
                    <a:lumMod val="85000"/>
                  </a:schemeClr>
                </a:solidFill>
                <a:latin typeface="等线" panose="02010600030101010101" pitchFamily="2" charset="-122"/>
                <a:ea typeface="等线" panose="02010600030101010101" pitchFamily="2" charset="-122"/>
              </a:endParaRPr>
            </a:p>
            <a:p>
              <a:r>
                <a:rPr lang="zh-CN" altLang="en-US" sz="1400" dirty="0">
                  <a:solidFill>
                    <a:schemeClr val="bg1">
                      <a:lumMod val="85000"/>
                    </a:schemeClr>
                  </a:solidFill>
                  <a:latin typeface="等线" panose="02010600030101010101" pitchFamily="2" charset="-122"/>
                  <a:ea typeface="等线" panose="02010600030101010101" pitchFamily="2" charset="-122"/>
                </a:rPr>
                <a:t>产品组经理 彭斐</a:t>
              </a:r>
              <a:endParaRPr lang="en-US" altLang="zh-CN" sz="1400" dirty="0">
                <a:solidFill>
                  <a:schemeClr val="bg1">
                    <a:lumMod val="85000"/>
                  </a:schemeClr>
                </a:solidFill>
                <a:latin typeface="等线" panose="02010600030101010101" pitchFamily="2" charset="-122"/>
                <a:ea typeface="等线" panose="02010600030101010101" pitchFamily="2" charset="-122"/>
              </a:endParaRPr>
            </a:p>
            <a:p>
              <a:r>
                <a:rPr lang="en-US" altLang="zh-CN" sz="1400" b="1" dirty="0">
                  <a:solidFill>
                    <a:schemeClr val="bg1">
                      <a:lumMod val="85000"/>
                    </a:schemeClr>
                  </a:solidFill>
                  <a:latin typeface="等线" panose="02010600030101010101" pitchFamily="2" charset="-122"/>
                  <a:ea typeface="等线" panose="02010600030101010101" pitchFamily="2" charset="-122"/>
                </a:rPr>
                <a:t>17780578787</a:t>
              </a:r>
              <a:endParaRPr lang="zh-CN" altLang="en-US" sz="1400" b="1" dirty="0">
                <a:solidFill>
                  <a:schemeClr val="bg1">
                    <a:lumMod val="85000"/>
                  </a:schemeClr>
                </a:solidFill>
                <a:latin typeface="等线" panose="02010600030101010101" pitchFamily="2" charset="-122"/>
                <a:ea typeface="等线" panose="02010600030101010101" pitchFamily="2" charset="-122"/>
              </a:endParaRPr>
            </a:p>
          </p:txBody>
        </p:sp>
        <p:pic>
          <p:nvPicPr>
            <p:cNvPr id="9" name="图形 8">
              <a:extLst>
                <a:ext uri="{FF2B5EF4-FFF2-40B4-BE49-F238E27FC236}">
                  <a16:creationId xmlns:a16="http://schemas.microsoft.com/office/drawing/2014/main" id="{9225966C-A701-4F76-B8B5-66B21148E568}"/>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1" r="60077" b="-10450"/>
            <a:stretch/>
          </p:blipFill>
          <p:spPr>
            <a:xfrm>
              <a:off x="4760251" y="4981060"/>
              <a:ext cx="631597" cy="634722"/>
            </a:xfrm>
            <a:prstGeom prst="rect">
              <a:avLst/>
            </a:prstGeom>
          </p:spPr>
        </p:pic>
        <p:cxnSp>
          <p:nvCxnSpPr>
            <p:cNvPr id="10" name="直接连接符 9">
              <a:extLst>
                <a:ext uri="{FF2B5EF4-FFF2-40B4-BE49-F238E27FC236}">
                  <a16:creationId xmlns:a16="http://schemas.microsoft.com/office/drawing/2014/main" id="{7C934CD7-DB71-4E7F-9965-8411F19C9A52}"/>
                </a:ext>
              </a:extLst>
            </p:cNvPr>
            <p:cNvCxnSpPr>
              <a:cxnSpLocks/>
            </p:cNvCxnSpPr>
            <p:nvPr userDrawn="1"/>
          </p:nvCxnSpPr>
          <p:spPr>
            <a:xfrm>
              <a:off x="5475890" y="4951800"/>
              <a:ext cx="0" cy="6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51827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仅标题">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55438F36-EA3C-D308-BC4A-27F77394F9C1}"/>
              </a:ext>
            </a:extLst>
          </p:cNvPr>
          <p:cNvSpPr/>
          <p:nvPr userDrawn="1"/>
        </p:nvSpPr>
        <p:spPr>
          <a:xfrm>
            <a:off x="0" y="0"/>
            <a:ext cx="12192000" cy="612648"/>
          </a:xfrm>
          <a:prstGeom prst="rect">
            <a:avLst/>
          </a:prstGeom>
          <a:solidFill>
            <a:srgbClr val="FED7BB"/>
          </a:solidFill>
          <a:ln>
            <a:solidFill>
              <a:srgbClr val="FED7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a:extLst>
              <a:ext uri="{FF2B5EF4-FFF2-40B4-BE49-F238E27FC236}">
                <a16:creationId xmlns:a16="http://schemas.microsoft.com/office/drawing/2014/main" id="{245086A4-985E-6609-642F-59079CAAC035}"/>
              </a:ext>
            </a:extLst>
          </p:cNvPr>
          <p:cNvSpPr/>
          <p:nvPr userDrawn="1"/>
        </p:nvSpPr>
        <p:spPr>
          <a:xfrm>
            <a:off x="0" y="612648"/>
            <a:ext cx="12192000" cy="154327"/>
          </a:xfrm>
          <a:prstGeom prst="rect">
            <a:avLst/>
          </a:prstGeom>
          <a:solidFill>
            <a:srgbClr val="FFECDD"/>
          </a:solidFill>
          <a:ln>
            <a:solidFill>
              <a:srgbClr val="FFEC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a:extLst>
              <a:ext uri="{FF2B5EF4-FFF2-40B4-BE49-F238E27FC236}">
                <a16:creationId xmlns:a16="http://schemas.microsoft.com/office/drawing/2014/main" id="{78A2EF28-F68B-14AB-529A-B84F9C3B2803}"/>
              </a:ext>
            </a:extLst>
          </p:cNvPr>
          <p:cNvSpPr/>
          <p:nvPr userDrawn="1"/>
        </p:nvSpPr>
        <p:spPr>
          <a:xfrm>
            <a:off x="0" y="6245352"/>
            <a:ext cx="12192000" cy="612648"/>
          </a:xfrm>
          <a:prstGeom prst="rect">
            <a:avLst/>
          </a:prstGeom>
          <a:solidFill>
            <a:srgbClr val="FED7BB"/>
          </a:solidFill>
          <a:ln>
            <a:solidFill>
              <a:srgbClr val="FED7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a:extLst>
              <a:ext uri="{FF2B5EF4-FFF2-40B4-BE49-F238E27FC236}">
                <a16:creationId xmlns:a16="http://schemas.microsoft.com/office/drawing/2014/main" id="{1A505DAD-FD23-F6BC-CC43-CA9DB358C9A4}"/>
              </a:ext>
            </a:extLst>
          </p:cNvPr>
          <p:cNvSpPr/>
          <p:nvPr userDrawn="1"/>
        </p:nvSpPr>
        <p:spPr>
          <a:xfrm>
            <a:off x="0" y="6091025"/>
            <a:ext cx="12192000" cy="154327"/>
          </a:xfrm>
          <a:prstGeom prst="rect">
            <a:avLst/>
          </a:prstGeom>
          <a:solidFill>
            <a:srgbClr val="FFECDD"/>
          </a:solidFill>
          <a:ln>
            <a:solidFill>
              <a:srgbClr val="FFEC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74403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仅标题">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55438F36-EA3C-D308-BC4A-27F77394F9C1}"/>
              </a:ext>
            </a:extLst>
          </p:cNvPr>
          <p:cNvSpPr/>
          <p:nvPr userDrawn="1"/>
        </p:nvSpPr>
        <p:spPr>
          <a:xfrm>
            <a:off x="0" y="0"/>
            <a:ext cx="680484" cy="6858000"/>
          </a:xfrm>
          <a:prstGeom prst="rect">
            <a:avLst/>
          </a:prstGeom>
          <a:solidFill>
            <a:srgbClr val="FED7BB"/>
          </a:solidFill>
          <a:ln>
            <a:solidFill>
              <a:srgbClr val="FED7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a:extLst>
              <a:ext uri="{FF2B5EF4-FFF2-40B4-BE49-F238E27FC236}">
                <a16:creationId xmlns:a16="http://schemas.microsoft.com/office/drawing/2014/main" id="{245086A4-985E-6609-642F-59079CAAC035}"/>
              </a:ext>
            </a:extLst>
          </p:cNvPr>
          <p:cNvSpPr/>
          <p:nvPr userDrawn="1"/>
        </p:nvSpPr>
        <p:spPr>
          <a:xfrm>
            <a:off x="680484" y="0"/>
            <a:ext cx="150829" cy="6858000"/>
          </a:xfrm>
          <a:prstGeom prst="rect">
            <a:avLst/>
          </a:prstGeom>
          <a:solidFill>
            <a:srgbClr val="FFECDD"/>
          </a:solidFill>
          <a:ln>
            <a:solidFill>
              <a:srgbClr val="FFEC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a:extLst>
              <a:ext uri="{FF2B5EF4-FFF2-40B4-BE49-F238E27FC236}">
                <a16:creationId xmlns:a16="http://schemas.microsoft.com/office/drawing/2014/main" id="{78A2EF28-F68B-14AB-529A-B84F9C3B2803}"/>
              </a:ext>
            </a:extLst>
          </p:cNvPr>
          <p:cNvSpPr/>
          <p:nvPr userDrawn="1"/>
        </p:nvSpPr>
        <p:spPr>
          <a:xfrm>
            <a:off x="11511516" y="0"/>
            <a:ext cx="680484" cy="6858000"/>
          </a:xfrm>
          <a:prstGeom prst="rect">
            <a:avLst/>
          </a:prstGeom>
          <a:solidFill>
            <a:srgbClr val="FED7BB"/>
          </a:solidFill>
          <a:ln>
            <a:solidFill>
              <a:srgbClr val="FED7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a:extLst>
              <a:ext uri="{FF2B5EF4-FFF2-40B4-BE49-F238E27FC236}">
                <a16:creationId xmlns:a16="http://schemas.microsoft.com/office/drawing/2014/main" id="{1A505DAD-FD23-F6BC-CC43-CA9DB358C9A4}"/>
              </a:ext>
            </a:extLst>
          </p:cNvPr>
          <p:cNvSpPr/>
          <p:nvPr userDrawn="1"/>
        </p:nvSpPr>
        <p:spPr>
          <a:xfrm>
            <a:off x="11360686" y="0"/>
            <a:ext cx="150830" cy="6857999"/>
          </a:xfrm>
          <a:prstGeom prst="rect">
            <a:avLst/>
          </a:prstGeom>
          <a:solidFill>
            <a:srgbClr val="FFECDD"/>
          </a:solidFill>
          <a:ln>
            <a:solidFill>
              <a:srgbClr val="FFEC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8744439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A2D193F-16FA-40B3-989E-16DCA40D2139}" type="datetime1">
              <a:rPr lang="zh-CN" altLang="en-US" smtClean="0"/>
              <a:t>2022/7/12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765230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143C303F-057C-47A9-8FB8-16AA79D06B64}" type="datetime1">
              <a:rPr lang="zh-CN" altLang="en-US" smtClean="0"/>
              <a:t>2022/7/12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6947583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1DF0C1F8-570B-47FE-8662-CAFC116633A4}" type="datetime1">
              <a:rPr lang="zh-CN" altLang="en-US" smtClean="0"/>
              <a:t>2022/7/12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4778056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B5B0FB1-FE56-4205-A3FF-292F1B31225D}" type="datetime1">
              <a:rPr lang="zh-CN" altLang="en-US" smtClean="0"/>
              <a:t>2022/7/12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31887177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C5A5175-9E4D-4D8C-934A-1540BCD1C7CE}" type="datetime1">
              <a:rPr lang="zh-CN" altLang="en-US" smtClean="0"/>
              <a:t>2022/7/12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40255014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cSld name="2_标题幻灯片">
    <p:bg>
      <p:bgPr>
        <a:solidFill>
          <a:schemeClr val="bg1"/>
        </a:solidFill>
        <a:effectLst/>
      </p:bgPr>
    </p:bg>
    <p:spTree>
      <p:nvGrpSpPr>
        <p:cNvPr id="1" name=""/>
        <p:cNvGrpSpPr/>
        <p:nvPr/>
      </p:nvGrpSpPr>
      <p:grpSpPr>
        <a:xfrm>
          <a:off x="0" y="0"/>
          <a:ext cx="0" cy="0"/>
          <a:chOff x="0" y="0"/>
          <a:chExt cx="0" cy="0"/>
        </a:xfrm>
      </p:grpSpPr>
      <p:cxnSp>
        <p:nvCxnSpPr>
          <p:cNvPr id="38" name="直接连接符 37"/>
          <p:cNvCxnSpPr/>
          <p:nvPr userDrawn="1"/>
        </p:nvCxnSpPr>
        <p:spPr>
          <a:xfrm>
            <a:off x="1748790" y="296545"/>
            <a:ext cx="10461625" cy="0"/>
          </a:xfrm>
          <a:prstGeom prst="line">
            <a:avLst/>
          </a:prstGeom>
          <a:ln w="25400">
            <a:solidFill>
              <a:srgbClr val="3D3D61"/>
            </a:solidFill>
          </a:ln>
        </p:spPr>
        <p:style>
          <a:lnRef idx="1">
            <a:schemeClr val="accent1"/>
          </a:lnRef>
          <a:fillRef idx="0">
            <a:schemeClr val="accent1"/>
          </a:fillRef>
          <a:effectRef idx="0">
            <a:schemeClr val="accent1"/>
          </a:effectRef>
          <a:fontRef idx="minor">
            <a:schemeClr val="tx1"/>
          </a:fontRef>
        </p:style>
      </p:cxnSp>
      <p:sp>
        <p:nvSpPr>
          <p:cNvPr id="2" name="矩形 1"/>
          <p:cNvSpPr/>
          <p:nvPr userDrawn="1"/>
        </p:nvSpPr>
        <p:spPr>
          <a:xfrm>
            <a:off x="130175" y="157480"/>
            <a:ext cx="1618615" cy="2781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a:solidFill>
                  <a:schemeClr val="tx1"/>
                </a:solidFill>
                <a:latin typeface="微软雅黑" panose="020B0503020204020204" pitchFamily="34" charset="-122"/>
                <a:ea typeface="微软雅黑" panose="020B0503020204020204" pitchFamily="34" charset="-122"/>
              </a:rPr>
              <a:t>PART I </a:t>
            </a:r>
            <a:r>
              <a:rPr lang="zh-CN" altLang="en-US" sz="1400" b="1">
                <a:solidFill>
                  <a:schemeClr val="tx1"/>
                </a:solidFill>
                <a:latin typeface="微软雅黑" panose="020B0503020204020204" pitchFamily="34" charset="-122"/>
                <a:ea typeface="微软雅黑" panose="020B0503020204020204" pitchFamily="34" charset="-122"/>
              </a:rPr>
              <a:t>市场分析</a:t>
            </a:r>
          </a:p>
        </p:txBody>
      </p:sp>
      <p:sp>
        <p:nvSpPr>
          <p:cNvPr id="24" name="文本框 23"/>
          <p:cNvSpPr txBox="1"/>
          <p:nvPr userDrawn="1"/>
        </p:nvSpPr>
        <p:spPr>
          <a:xfrm>
            <a:off x="2329815" y="158750"/>
            <a:ext cx="1069340" cy="275590"/>
          </a:xfrm>
          <a:prstGeom prst="rect">
            <a:avLst/>
          </a:prstGeom>
          <a:solidFill>
            <a:schemeClr val="bg1"/>
          </a:solidFill>
        </p:spPr>
        <p:txBody>
          <a:bodyPr wrap="none" rtlCol="0" anchor="t">
            <a:spAutoFit/>
          </a:bodyPr>
          <a:lstStyle/>
          <a:p>
            <a:r>
              <a:rPr lang="en-US" altLang="zh-CN" sz="1200" b="1">
                <a:solidFill>
                  <a:srgbClr val="E4823C"/>
                </a:solidFill>
                <a:latin typeface="微软雅黑" panose="020B0503020204020204" pitchFamily="34" charset="-122"/>
                <a:ea typeface="微软雅黑" panose="020B0503020204020204" pitchFamily="34" charset="-122"/>
                <a:cs typeface="微软雅黑" panose="020B0503020204020204" pitchFamily="34" charset="-122"/>
                <a:sym typeface="+mn-ea"/>
              </a:rPr>
              <a:t>1.1 </a:t>
            </a:r>
            <a:r>
              <a:rPr lang="zh-CN" altLang="en-US" sz="1200" b="1">
                <a:latin typeface="微软雅黑" panose="020B0503020204020204" pitchFamily="34" charset="-122"/>
                <a:ea typeface="微软雅黑" panose="020B0503020204020204" pitchFamily="34" charset="-122"/>
                <a:cs typeface="微软雅黑" panose="020B0503020204020204" pitchFamily="34" charset="-122"/>
                <a:sym typeface="+mn-ea"/>
              </a:rPr>
              <a:t>市场定义</a:t>
            </a:r>
          </a:p>
        </p:txBody>
      </p:sp>
      <p:sp>
        <p:nvSpPr>
          <p:cNvPr id="25" name="文本框 24"/>
          <p:cNvSpPr txBox="1"/>
          <p:nvPr userDrawn="1"/>
        </p:nvSpPr>
        <p:spPr>
          <a:xfrm>
            <a:off x="3994150" y="158750"/>
            <a:ext cx="1374140" cy="275590"/>
          </a:xfrm>
          <a:prstGeom prst="rect">
            <a:avLst/>
          </a:prstGeom>
          <a:solidFill>
            <a:schemeClr val="bg1"/>
          </a:solidFill>
        </p:spPr>
        <p:txBody>
          <a:bodyPr wrap="none" rtlCol="0" anchor="t">
            <a:spAutoFit/>
          </a:bodyPr>
          <a:lstStyle/>
          <a:p>
            <a:r>
              <a:rPr lang="en-US" altLang="zh-CN" sz="1200" b="1">
                <a:solidFill>
                  <a:srgbClr val="E4823C"/>
                </a:solidFill>
                <a:latin typeface="微软雅黑" panose="020B0503020204020204" pitchFamily="34" charset="-122"/>
                <a:ea typeface="微软雅黑" panose="020B0503020204020204" pitchFamily="34" charset="-122"/>
                <a:cs typeface="微软雅黑" panose="020B0503020204020204" pitchFamily="34" charset="-122"/>
                <a:sym typeface="+mn-ea"/>
              </a:rPr>
              <a:t>1.2 </a:t>
            </a:r>
            <a:r>
              <a:rPr lang="zh-CN" altLang="en-US" sz="1200" b="1">
                <a:latin typeface="微软雅黑" panose="020B0503020204020204" pitchFamily="34" charset="-122"/>
                <a:ea typeface="微软雅黑" panose="020B0503020204020204" pitchFamily="34" charset="-122"/>
                <a:cs typeface="微软雅黑" panose="020B0503020204020204" pitchFamily="34" charset="-122"/>
                <a:sym typeface="+mn-ea"/>
              </a:rPr>
              <a:t>宏观环境分析</a:t>
            </a:r>
            <a:endParaRPr lang="zh-CN" altLang="en-US" sz="1200"/>
          </a:p>
        </p:txBody>
      </p:sp>
      <p:sp>
        <p:nvSpPr>
          <p:cNvPr id="26" name="文本框 25"/>
          <p:cNvSpPr txBox="1"/>
          <p:nvPr userDrawn="1"/>
        </p:nvSpPr>
        <p:spPr>
          <a:xfrm>
            <a:off x="5963285" y="158750"/>
            <a:ext cx="1374140" cy="275590"/>
          </a:xfrm>
          <a:prstGeom prst="rect">
            <a:avLst/>
          </a:prstGeom>
          <a:solidFill>
            <a:schemeClr val="bg1"/>
          </a:solidFill>
        </p:spPr>
        <p:txBody>
          <a:bodyPr wrap="none" rtlCol="0" anchor="t">
            <a:spAutoFit/>
          </a:bodyPr>
          <a:lstStyle/>
          <a:p>
            <a:r>
              <a:rPr lang="en-US" altLang="zh-CN" sz="1200" b="1">
                <a:solidFill>
                  <a:srgbClr val="E4823C"/>
                </a:solidFill>
                <a:latin typeface="微软雅黑" panose="020B0503020204020204" pitchFamily="34" charset="-122"/>
                <a:ea typeface="微软雅黑" panose="020B0503020204020204" pitchFamily="34" charset="-122"/>
                <a:cs typeface="微软雅黑" panose="020B0503020204020204" pitchFamily="34" charset="-122"/>
                <a:sym typeface="+mn-ea"/>
              </a:rPr>
              <a:t>1.3 </a:t>
            </a:r>
            <a:r>
              <a:rPr lang="zh-CN" altLang="en-US" sz="1200" b="1">
                <a:latin typeface="微软雅黑" panose="020B0503020204020204" pitchFamily="34" charset="-122"/>
                <a:ea typeface="微软雅黑" panose="020B0503020204020204" pitchFamily="34" charset="-122"/>
                <a:cs typeface="微软雅黑" panose="020B0503020204020204" pitchFamily="34" charset="-122"/>
                <a:sym typeface="+mn-ea"/>
              </a:rPr>
              <a:t>治疗品类趋势</a:t>
            </a:r>
            <a:endParaRPr lang="zh-CN" altLang="en-US" sz="1200"/>
          </a:p>
        </p:txBody>
      </p:sp>
      <p:sp>
        <p:nvSpPr>
          <p:cNvPr id="27" name="文本框 26"/>
          <p:cNvSpPr txBox="1"/>
          <p:nvPr userDrawn="1"/>
        </p:nvSpPr>
        <p:spPr>
          <a:xfrm>
            <a:off x="7932420" y="158750"/>
            <a:ext cx="1069340" cy="275590"/>
          </a:xfrm>
          <a:prstGeom prst="rect">
            <a:avLst/>
          </a:prstGeom>
          <a:solidFill>
            <a:schemeClr val="bg1"/>
          </a:solidFill>
        </p:spPr>
        <p:txBody>
          <a:bodyPr wrap="none" rtlCol="0" anchor="t">
            <a:spAutoFit/>
          </a:bodyPr>
          <a:lstStyle/>
          <a:p>
            <a:r>
              <a:rPr lang="en-US" altLang="zh-CN" sz="1200" b="1">
                <a:solidFill>
                  <a:srgbClr val="E4823C"/>
                </a:solidFill>
                <a:latin typeface="微软雅黑" panose="020B0503020204020204" pitchFamily="34" charset="-122"/>
                <a:ea typeface="微软雅黑" panose="020B0503020204020204" pitchFamily="34" charset="-122"/>
                <a:cs typeface="微软雅黑" panose="020B0503020204020204" pitchFamily="34" charset="-122"/>
                <a:sym typeface="+mn-ea"/>
              </a:rPr>
              <a:t>1.4 </a:t>
            </a:r>
            <a:r>
              <a:rPr lang="zh-CN" altLang="en-US" sz="1200" b="1">
                <a:latin typeface="微软雅黑" panose="020B0503020204020204" pitchFamily="34" charset="-122"/>
                <a:ea typeface="微软雅黑" panose="020B0503020204020204" pitchFamily="34" charset="-122"/>
                <a:cs typeface="微软雅黑" panose="020B0503020204020204" pitchFamily="34" charset="-122"/>
                <a:sym typeface="+mn-ea"/>
              </a:rPr>
              <a:t>品牌表现</a:t>
            </a:r>
            <a:endParaRPr lang="zh-CN" altLang="en-US" sz="1200"/>
          </a:p>
        </p:txBody>
      </p:sp>
      <p:sp>
        <p:nvSpPr>
          <p:cNvPr id="28" name="文本框 27"/>
          <p:cNvSpPr txBox="1"/>
          <p:nvPr userDrawn="1"/>
        </p:nvSpPr>
        <p:spPr>
          <a:xfrm>
            <a:off x="9596755" y="112395"/>
            <a:ext cx="1069340" cy="368300"/>
          </a:xfrm>
          <a:prstGeom prst="rect">
            <a:avLst/>
          </a:prstGeom>
          <a:solidFill>
            <a:schemeClr val="bg1"/>
          </a:solidFill>
        </p:spPr>
        <p:txBody>
          <a:bodyPr wrap="none" rtlCol="0" anchor="t">
            <a:spAutoFit/>
          </a:bodyPr>
          <a:lstStyle/>
          <a:p>
            <a:pPr>
              <a:lnSpc>
                <a:spcPct val="150000"/>
              </a:lnSpc>
            </a:pPr>
            <a:r>
              <a:rPr lang="en-US" altLang="zh-CN" sz="1200" b="1">
                <a:solidFill>
                  <a:srgbClr val="E4823C"/>
                </a:solidFill>
                <a:latin typeface="微软雅黑" panose="020B0503020204020204" pitchFamily="34" charset="-122"/>
                <a:ea typeface="微软雅黑" panose="020B0503020204020204" pitchFamily="34" charset="-122"/>
                <a:cs typeface="微软雅黑" panose="020B0503020204020204" pitchFamily="34" charset="-122"/>
                <a:sym typeface="+mn-ea"/>
              </a:rPr>
              <a:t>1.5</a:t>
            </a:r>
            <a:r>
              <a:rPr lang="en-US" altLang="zh-CN" sz="1200" b="1">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200" b="1">
                <a:latin typeface="微软雅黑" panose="020B0503020204020204" pitchFamily="34" charset="-122"/>
                <a:ea typeface="微软雅黑" panose="020B0503020204020204" pitchFamily="34" charset="-122"/>
                <a:cs typeface="微软雅黑" panose="020B0503020204020204" pitchFamily="34" charset="-122"/>
                <a:sym typeface="+mn-ea"/>
              </a:rPr>
              <a:t>竞争分析</a:t>
            </a:r>
            <a:endParaRPr lang="zh-CN" altLang="en-US" sz="1200"/>
          </a:p>
        </p:txBody>
      </p:sp>
      <p:sp>
        <p:nvSpPr>
          <p:cNvPr id="37" name="标题 36"/>
          <p:cNvSpPr>
            <a:spLocks noGrp="1"/>
          </p:cNvSpPr>
          <p:nvPr>
            <p:ph type="title"/>
          </p:nvPr>
        </p:nvSpPr>
        <p:spPr/>
        <p:txBody>
          <a:bodyPr/>
          <a:lstStyle>
            <a:lvl1pPr>
              <a:defRPr u="sng">
                <a:solidFill>
                  <a:srgbClr val="3D3D61"/>
                </a:solidFill>
                <a:latin typeface="微软雅黑" panose="020B0503020204020204" pitchFamily="34" charset="-122"/>
                <a:ea typeface="微软雅黑" panose="020B0503020204020204" pitchFamily="34" charset="-122"/>
              </a:defRPr>
            </a:lvl1pPr>
          </a:lstStyle>
          <a:p>
            <a:r>
              <a:rPr lang="zh-CN" altLang="en-US"/>
              <a:t>单击此处编辑母版标题样式</a:t>
            </a:r>
          </a:p>
        </p:txBody>
      </p:sp>
      <p:pic>
        <p:nvPicPr>
          <p:cNvPr id="3" name="Picture 2" descr="D:\桌面\公司新VI\苑东生物新LOGO2019-11-12\2019-11-12-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925263" y="6138082"/>
            <a:ext cx="1435568" cy="5061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65170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比较">
    <p:spTree>
      <p:nvGrpSpPr>
        <p:cNvPr id="1" name=""/>
        <p:cNvGrpSpPr/>
        <p:nvPr/>
      </p:nvGrpSpPr>
      <p:grpSpPr>
        <a:xfrm>
          <a:off x="0" y="0"/>
          <a:ext cx="0" cy="0"/>
          <a:chOff x="0" y="0"/>
          <a:chExt cx="0" cy="0"/>
        </a:xfrm>
      </p:grpSpPr>
      <p:pic>
        <p:nvPicPr>
          <p:cNvPr id="7" name="Picture 2" descr="D:\桌面\公司新VI\苑东生物新LOGO2019-11-12\2019-11-12-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81473" y="6265717"/>
            <a:ext cx="1435568" cy="506148"/>
          </a:xfrm>
          <a:prstGeom prst="rect">
            <a:avLst/>
          </a:prstGeom>
          <a:noFill/>
          <a:extLst>
            <a:ext uri="{909E8E84-426E-40DD-AFC4-6F175D3DCCD1}">
              <a14:hiddenFill xmlns:a14="http://schemas.microsoft.com/office/drawing/2010/main">
                <a:solidFill>
                  <a:srgbClr val="FFFFFF"/>
                </a:solidFill>
              </a14:hiddenFill>
            </a:ext>
          </a:extLst>
        </p:spPr>
      </p:pic>
      <p:sp>
        <p:nvSpPr>
          <p:cNvPr id="2" name="矩形 1"/>
          <p:cNvSpPr/>
          <p:nvPr userDrawn="1"/>
        </p:nvSpPr>
        <p:spPr>
          <a:xfrm>
            <a:off x="161925" y="157480"/>
            <a:ext cx="1618615" cy="2781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a:solidFill>
                  <a:schemeClr val="tx1"/>
                </a:solidFill>
                <a:latin typeface="微软雅黑" panose="020B0503020204020204" pitchFamily="34" charset="-122"/>
                <a:ea typeface="微软雅黑" panose="020B0503020204020204" pitchFamily="34" charset="-122"/>
              </a:rPr>
              <a:t>PART II </a:t>
            </a:r>
            <a:r>
              <a:rPr lang="zh-CN" altLang="en-US" sz="1400" b="1">
                <a:solidFill>
                  <a:schemeClr val="tx1"/>
                </a:solidFill>
                <a:latin typeface="微软雅黑" panose="020B0503020204020204" pitchFamily="34" charset="-122"/>
                <a:ea typeface="微软雅黑" panose="020B0503020204020204" pitchFamily="34" charset="-122"/>
              </a:rPr>
              <a:t>产品策略</a:t>
            </a:r>
          </a:p>
        </p:txBody>
      </p:sp>
      <p:cxnSp>
        <p:nvCxnSpPr>
          <p:cNvPr id="8" name="直接连接符 7"/>
          <p:cNvCxnSpPr/>
          <p:nvPr userDrawn="1"/>
        </p:nvCxnSpPr>
        <p:spPr>
          <a:xfrm>
            <a:off x="1748790" y="296545"/>
            <a:ext cx="10461625" cy="0"/>
          </a:xfrm>
          <a:prstGeom prst="line">
            <a:avLst/>
          </a:prstGeom>
          <a:ln w="25400">
            <a:solidFill>
              <a:srgbClr val="3D3D61"/>
            </a:solidFill>
          </a:ln>
        </p:spPr>
        <p:style>
          <a:lnRef idx="1">
            <a:schemeClr val="accent1"/>
          </a:lnRef>
          <a:fillRef idx="0">
            <a:schemeClr val="accent1"/>
          </a:fillRef>
          <a:effectRef idx="0">
            <a:schemeClr val="accent1"/>
          </a:effectRef>
          <a:fontRef idx="minor">
            <a:schemeClr val="tx1"/>
          </a:fontRef>
        </p:style>
      </p:cxnSp>
      <p:sp>
        <p:nvSpPr>
          <p:cNvPr id="4" name="文本框 3"/>
          <p:cNvSpPr txBox="1"/>
          <p:nvPr userDrawn="1"/>
        </p:nvSpPr>
        <p:spPr>
          <a:xfrm>
            <a:off x="2371090" y="158750"/>
            <a:ext cx="1665605" cy="275590"/>
          </a:xfrm>
          <a:prstGeom prst="rect">
            <a:avLst/>
          </a:prstGeom>
          <a:solidFill>
            <a:schemeClr val="bg1"/>
          </a:solidFill>
        </p:spPr>
        <p:txBody>
          <a:bodyPr wrap="none" rtlCol="0" anchor="t">
            <a:spAutoFit/>
          </a:bodyPr>
          <a:lstStyle/>
          <a:p>
            <a:pPr algn="l"/>
            <a:r>
              <a:rPr lang="en-US" altLang="zh-CN" sz="1200" b="1">
                <a:solidFill>
                  <a:srgbClr val="E4823C"/>
                </a:solidFill>
                <a:latin typeface="微软雅黑" panose="020B0503020204020204" pitchFamily="34" charset="-122"/>
                <a:ea typeface="微软雅黑" panose="020B0503020204020204" pitchFamily="34" charset="-122"/>
                <a:cs typeface="微软雅黑" panose="020B0503020204020204" pitchFamily="34" charset="-122"/>
                <a:sym typeface="+mn-ea"/>
              </a:rPr>
              <a:t>2.1 </a:t>
            </a:r>
            <a:r>
              <a:rPr lang="zh-CN" altLang="en-US" sz="1200" b="1">
                <a:latin typeface="微软雅黑" panose="020B0503020204020204" pitchFamily="34" charset="-122"/>
                <a:ea typeface="微软雅黑" panose="020B0503020204020204" pitchFamily="34" charset="-122"/>
                <a:cs typeface="微软雅黑" panose="020B0503020204020204" pitchFamily="34" charset="-122"/>
                <a:sym typeface="+mn-ea"/>
              </a:rPr>
              <a:t>患者漏斗&amp;杠杆点</a:t>
            </a:r>
          </a:p>
        </p:txBody>
      </p:sp>
      <p:sp>
        <p:nvSpPr>
          <p:cNvPr id="5" name="文本框 4"/>
          <p:cNvSpPr txBox="1"/>
          <p:nvPr userDrawn="1"/>
        </p:nvSpPr>
        <p:spPr>
          <a:xfrm>
            <a:off x="4852035" y="158750"/>
            <a:ext cx="1818005" cy="275590"/>
          </a:xfrm>
          <a:prstGeom prst="rect">
            <a:avLst/>
          </a:prstGeom>
          <a:solidFill>
            <a:schemeClr val="bg1"/>
          </a:solidFill>
        </p:spPr>
        <p:txBody>
          <a:bodyPr wrap="none" rtlCol="0" anchor="t">
            <a:spAutoFit/>
          </a:bodyPr>
          <a:lstStyle/>
          <a:p>
            <a:pPr algn="l"/>
            <a:r>
              <a:rPr lang="en-US" altLang="zh-CN" sz="1200" b="1">
                <a:solidFill>
                  <a:srgbClr val="E4823C"/>
                </a:solidFill>
                <a:latin typeface="微软雅黑" panose="020B0503020204020204" pitchFamily="34" charset="-122"/>
                <a:ea typeface="微软雅黑" panose="020B0503020204020204" pitchFamily="34" charset="-122"/>
                <a:cs typeface="微软雅黑" panose="020B0503020204020204" pitchFamily="34" charset="-122"/>
                <a:sym typeface="+mn-ea"/>
              </a:rPr>
              <a:t>2.2 </a:t>
            </a:r>
            <a:r>
              <a:rPr lang="zh-CN" altLang="en-US" sz="1200" b="1">
                <a:latin typeface="微软雅黑" panose="020B0503020204020204" pitchFamily="34" charset="-122"/>
                <a:ea typeface="微软雅黑" panose="020B0503020204020204" pitchFamily="34" charset="-122"/>
                <a:cs typeface="微软雅黑" panose="020B0503020204020204" pitchFamily="34" charset="-122"/>
                <a:sym typeface="+mn-ea"/>
              </a:rPr>
              <a:t>客户评估&amp;市场地图</a:t>
            </a:r>
          </a:p>
        </p:txBody>
      </p:sp>
      <p:sp>
        <p:nvSpPr>
          <p:cNvPr id="3" name="文本框 2"/>
          <p:cNvSpPr txBox="1"/>
          <p:nvPr userDrawn="1"/>
        </p:nvSpPr>
        <p:spPr>
          <a:xfrm>
            <a:off x="7485380" y="158750"/>
            <a:ext cx="1069340" cy="275590"/>
          </a:xfrm>
          <a:prstGeom prst="rect">
            <a:avLst/>
          </a:prstGeom>
          <a:solidFill>
            <a:schemeClr val="bg1"/>
          </a:solidFill>
        </p:spPr>
        <p:txBody>
          <a:bodyPr wrap="none" rtlCol="0" anchor="t">
            <a:spAutoFit/>
          </a:bodyPr>
          <a:lstStyle/>
          <a:p>
            <a:r>
              <a:rPr lang="en-US" altLang="zh-CN" sz="1200" b="1">
                <a:solidFill>
                  <a:srgbClr val="E4823C"/>
                </a:solidFill>
                <a:latin typeface="微软雅黑" panose="020B0503020204020204" pitchFamily="34" charset="-122"/>
                <a:ea typeface="微软雅黑" panose="020B0503020204020204" pitchFamily="34" charset="-122"/>
                <a:cs typeface="微软雅黑" panose="020B0503020204020204" pitchFamily="34" charset="-122"/>
                <a:sym typeface="+mn-ea"/>
              </a:rPr>
              <a:t>2.3 </a:t>
            </a:r>
            <a:r>
              <a:rPr lang="zh-CN" altLang="en-US" sz="12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战略整合</a:t>
            </a:r>
          </a:p>
        </p:txBody>
      </p:sp>
    </p:spTree>
    <p:extLst>
      <p:ext uri="{BB962C8B-B14F-4D97-AF65-F5344CB8AC3E}">
        <p14:creationId xmlns:p14="http://schemas.microsoft.com/office/powerpoint/2010/main" val="372869564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106680"/>
            <a:ext cx="10515600" cy="869950"/>
          </a:xfrm>
        </p:spPr>
        <p:txBody>
          <a:bodyPr>
            <a:normAutofit/>
          </a:bodyPr>
          <a:lstStyle>
            <a:lvl1pPr>
              <a:defRPr sz="3200" b="1">
                <a:solidFill>
                  <a:schemeClr val="tx1">
                    <a:lumMod val="75000"/>
                    <a:lumOff val="25000"/>
                  </a:schemeClr>
                </a:solidFill>
                <a:latin typeface="+mn-lt"/>
                <a:ea typeface="等线" panose="02010600030101010101" pitchFamily="2" charset="-122"/>
              </a:defRPr>
            </a:lvl1pPr>
          </a:lstStyle>
          <a:p>
            <a:r>
              <a:rPr lang="zh-CN" altLang="en-US"/>
              <a:t>单击此处编辑母版标题样式</a:t>
            </a:r>
          </a:p>
        </p:txBody>
      </p:sp>
      <p:sp>
        <p:nvSpPr>
          <p:cNvPr id="3" name="内容占位符 2"/>
          <p:cNvSpPr>
            <a:spLocks noGrp="1"/>
          </p:cNvSpPr>
          <p:nvPr>
            <p:ph idx="1"/>
          </p:nvPr>
        </p:nvSpPr>
        <p:spPr>
          <a:xfrm>
            <a:off x="838200" y="987426"/>
            <a:ext cx="10515600" cy="5189537"/>
          </a:xfrm>
        </p:spPr>
        <p:txBody>
          <a:bodyPr/>
          <a:lstStyle>
            <a:lvl1pPr>
              <a:defRPr>
                <a:solidFill>
                  <a:schemeClr val="tx1">
                    <a:lumMod val="75000"/>
                    <a:lumOff val="25000"/>
                  </a:schemeClr>
                </a:solidFill>
                <a:latin typeface="+mn-lt"/>
                <a:ea typeface="等线" panose="02010600030101010101" pitchFamily="2" charset="-122"/>
              </a:defRPr>
            </a:lvl1pPr>
            <a:lvl2pPr>
              <a:defRPr>
                <a:solidFill>
                  <a:schemeClr val="tx1">
                    <a:lumMod val="75000"/>
                    <a:lumOff val="25000"/>
                  </a:schemeClr>
                </a:solidFill>
                <a:latin typeface="+mn-lt"/>
                <a:ea typeface="等线" panose="02010600030101010101" pitchFamily="2" charset="-122"/>
              </a:defRPr>
            </a:lvl2pPr>
            <a:lvl3pPr>
              <a:defRPr>
                <a:solidFill>
                  <a:schemeClr val="tx1">
                    <a:lumMod val="75000"/>
                    <a:lumOff val="25000"/>
                  </a:schemeClr>
                </a:solidFill>
                <a:latin typeface="+mn-lt"/>
                <a:ea typeface="等线" panose="02010600030101010101" pitchFamily="2" charset="-122"/>
              </a:defRPr>
            </a:lvl3pPr>
            <a:lvl4pPr>
              <a:defRPr>
                <a:solidFill>
                  <a:schemeClr val="tx1">
                    <a:lumMod val="75000"/>
                    <a:lumOff val="25000"/>
                  </a:schemeClr>
                </a:solidFill>
                <a:latin typeface="+mn-lt"/>
                <a:ea typeface="等线" panose="02010600030101010101" pitchFamily="2" charset="-122"/>
              </a:defRPr>
            </a:lvl4pPr>
            <a:lvl5pPr>
              <a:defRPr>
                <a:solidFill>
                  <a:schemeClr val="tx1">
                    <a:lumMod val="75000"/>
                    <a:lumOff val="25000"/>
                  </a:schemeClr>
                </a:solidFill>
                <a:latin typeface="+mn-lt"/>
                <a:ea typeface="等线" panose="02010600030101010101" pitchFamily="2" charset="-122"/>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atin typeface="+mn-lt"/>
              </a:defRPr>
            </a:lvl1pPr>
          </a:lstStyle>
          <a:p>
            <a:fld id="{C504CF36-F0B8-4C86-BFB7-E468C2BAD2F7}" type="datetime1">
              <a:rPr lang="zh-CN" altLang="en-US" smtClean="0"/>
              <a:t>2022/7/12</a:t>
            </a:fld>
            <a:endParaRPr lang="zh-CN" altLang="en-US"/>
          </a:p>
        </p:txBody>
      </p:sp>
      <p:sp>
        <p:nvSpPr>
          <p:cNvPr id="5" name="页脚占位符 4"/>
          <p:cNvSpPr>
            <a:spLocks noGrp="1"/>
          </p:cNvSpPr>
          <p:nvPr>
            <p:ph type="ftr" sz="quarter" idx="11"/>
          </p:nvPr>
        </p:nvSpPr>
        <p:spPr/>
        <p:txBody>
          <a:bodyPr/>
          <a:lstStyle>
            <a:lvl1pPr>
              <a:defRPr>
                <a:latin typeface="+mn-lt"/>
              </a:defRPr>
            </a:lvl1pPr>
          </a:lstStyle>
          <a:p>
            <a:endParaRPr lang="zh-CN" altLang="en-US" dirty="0"/>
          </a:p>
        </p:txBody>
      </p:sp>
      <p:sp>
        <p:nvSpPr>
          <p:cNvPr id="6" name="灯片编号占位符 5"/>
          <p:cNvSpPr>
            <a:spLocks noGrp="1"/>
          </p:cNvSpPr>
          <p:nvPr>
            <p:ph type="sldNum" sz="quarter" idx="12"/>
          </p:nvPr>
        </p:nvSpPr>
        <p:spPr/>
        <p:txBody>
          <a:bodyPr/>
          <a:lstStyle>
            <a:lvl1pPr>
              <a:defRPr>
                <a:latin typeface="+mn-lt"/>
              </a:defRPr>
            </a:lvl1pPr>
          </a:lstStyle>
          <a:p>
            <a:fld id="{565CE74E-AB26-4998-AD42-012C4C1AD076}" type="slidenum">
              <a:rPr lang="zh-CN" altLang="en-US" smtClean="0"/>
              <a:pPr/>
              <a:t>‹#›</a:t>
            </a:fld>
            <a:endParaRPr lang="zh-CN" altLang="en-US" dirty="0"/>
          </a:p>
        </p:txBody>
      </p:sp>
      <p:cxnSp>
        <p:nvCxnSpPr>
          <p:cNvPr id="7" name="直接连接符 6">
            <a:extLst>
              <a:ext uri="{FF2B5EF4-FFF2-40B4-BE49-F238E27FC236}">
                <a16:creationId xmlns:a16="http://schemas.microsoft.com/office/drawing/2014/main" id="{3BE9868C-B06D-4B69-9267-57B02E600C2F}"/>
              </a:ext>
            </a:extLst>
          </p:cNvPr>
          <p:cNvCxnSpPr/>
          <p:nvPr userDrawn="1"/>
        </p:nvCxnSpPr>
        <p:spPr>
          <a:xfrm>
            <a:off x="0" y="831850"/>
            <a:ext cx="9766300" cy="0"/>
          </a:xfrm>
          <a:prstGeom prst="line">
            <a:avLst/>
          </a:prstGeom>
          <a:ln w="38100" cmpd="sng">
            <a:solidFill>
              <a:srgbClr val="02B1BA"/>
            </a:solidFill>
            <a:prstDash val="solid"/>
          </a:ln>
        </p:spPr>
        <p:style>
          <a:lnRef idx="1">
            <a:schemeClr val="accent1"/>
          </a:lnRef>
          <a:fillRef idx="0">
            <a:schemeClr val="accent1"/>
          </a:fillRef>
          <a:effectRef idx="0">
            <a:schemeClr val="accent1"/>
          </a:effectRef>
          <a:fontRef idx="minor">
            <a:schemeClr val="tx1"/>
          </a:fontRef>
        </p:style>
      </p:cxnSp>
      <p:cxnSp>
        <p:nvCxnSpPr>
          <p:cNvPr id="8" name="直接连接符 7">
            <a:extLst>
              <a:ext uri="{FF2B5EF4-FFF2-40B4-BE49-F238E27FC236}">
                <a16:creationId xmlns:a16="http://schemas.microsoft.com/office/drawing/2014/main" id="{DDDF1606-D5E5-46E3-98DF-7AB2D5AFFC2C}"/>
              </a:ext>
            </a:extLst>
          </p:cNvPr>
          <p:cNvCxnSpPr/>
          <p:nvPr userDrawn="1"/>
        </p:nvCxnSpPr>
        <p:spPr>
          <a:xfrm>
            <a:off x="5290820" y="869950"/>
            <a:ext cx="6911975" cy="0"/>
          </a:xfrm>
          <a:prstGeom prst="line">
            <a:avLst/>
          </a:prstGeom>
          <a:ln w="38100" cmpd="sng">
            <a:solidFill>
              <a:schemeClr val="bg2">
                <a:lumMod val="90000"/>
              </a:schemeClr>
            </a:solidFill>
            <a:prstDash val="solid"/>
          </a:ln>
        </p:spPr>
        <p:style>
          <a:lnRef idx="1">
            <a:schemeClr val="accent1"/>
          </a:lnRef>
          <a:fillRef idx="0">
            <a:schemeClr val="accent1"/>
          </a:fillRef>
          <a:effectRef idx="0">
            <a:schemeClr val="accent1"/>
          </a:effectRef>
          <a:fontRef idx="minor">
            <a:schemeClr val="tx1"/>
          </a:fontRef>
        </p:style>
      </p:cxnSp>
      <p:sp>
        <p:nvSpPr>
          <p:cNvPr id="9" name="椭圆 8">
            <a:extLst>
              <a:ext uri="{FF2B5EF4-FFF2-40B4-BE49-F238E27FC236}">
                <a16:creationId xmlns:a16="http://schemas.microsoft.com/office/drawing/2014/main" id="{8717590F-950B-4C75-9C1F-5EE07316F749}"/>
              </a:ext>
            </a:extLst>
          </p:cNvPr>
          <p:cNvSpPr/>
          <p:nvPr userDrawn="1"/>
        </p:nvSpPr>
        <p:spPr>
          <a:xfrm>
            <a:off x="287020" y="504190"/>
            <a:ext cx="172085" cy="172085"/>
          </a:xfrm>
          <a:prstGeom prst="ellipse">
            <a:avLst/>
          </a:prstGeom>
          <a:noFill/>
          <a:ln w="57150">
            <a:solidFill>
              <a:srgbClr val="02B1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n-lt"/>
            </a:endParaRPr>
          </a:p>
        </p:txBody>
      </p:sp>
      <p:cxnSp>
        <p:nvCxnSpPr>
          <p:cNvPr id="10" name="直接连接符 9">
            <a:extLst>
              <a:ext uri="{FF2B5EF4-FFF2-40B4-BE49-F238E27FC236}">
                <a16:creationId xmlns:a16="http://schemas.microsoft.com/office/drawing/2014/main" id="{C766FF5C-696B-4161-9759-8414AC99D87E}"/>
              </a:ext>
            </a:extLst>
          </p:cNvPr>
          <p:cNvCxnSpPr/>
          <p:nvPr userDrawn="1"/>
        </p:nvCxnSpPr>
        <p:spPr>
          <a:xfrm>
            <a:off x="7937" y="6238239"/>
            <a:ext cx="9210675" cy="0"/>
          </a:xfrm>
          <a:prstGeom prst="line">
            <a:avLst/>
          </a:prstGeom>
          <a:ln w="38100" cmpd="sng">
            <a:solidFill>
              <a:schemeClr val="bg2">
                <a:lumMod val="9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a16="http://schemas.microsoft.com/office/drawing/2014/main" id="{6CB0BE02-E915-4435-8F9B-FAD9A1899B1A}"/>
              </a:ext>
            </a:extLst>
          </p:cNvPr>
          <p:cNvCxnSpPr/>
          <p:nvPr userDrawn="1"/>
        </p:nvCxnSpPr>
        <p:spPr>
          <a:xfrm>
            <a:off x="2502217" y="6276339"/>
            <a:ext cx="7187565" cy="0"/>
          </a:xfrm>
          <a:prstGeom prst="line">
            <a:avLst/>
          </a:prstGeom>
          <a:ln w="38100" cmpd="sng">
            <a:solidFill>
              <a:srgbClr val="02B1BA"/>
            </a:solidFill>
            <a:prstDash val="solid"/>
          </a:ln>
        </p:spPr>
        <p:style>
          <a:lnRef idx="1">
            <a:schemeClr val="accent1"/>
          </a:lnRef>
          <a:fillRef idx="0">
            <a:schemeClr val="accent1"/>
          </a:fillRef>
          <a:effectRef idx="0">
            <a:schemeClr val="accent1"/>
          </a:effectRef>
          <a:fontRef idx="minor">
            <a:schemeClr val="tx1"/>
          </a:fontRef>
        </p:style>
      </p:cxnSp>
      <p:cxnSp>
        <p:nvCxnSpPr>
          <p:cNvPr id="12" name="直接连接符 11">
            <a:extLst>
              <a:ext uri="{FF2B5EF4-FFF2-40B4-BE49-F238E27FC236}">
                <a16:creationId xmlns:a16="http://schemas.microsoft.com/office/drawing/2014/main" id="{5DFEA3F9-8A8D-4C32-968F-E3C5F90D8855}"/>
              </a:ext>
            </a:extLst>
          </p:cNvPr>
          <p:cNvCxnSpPr/>
          <p:nvPr userDrawn="1"/>
        </p:nvCxnSpPr>
        <p:spPr>
          <a:xfrm>
            <a:off x="11363007" y="6276339"/>
            <a:ext cx="905510" cy="0"/>
          </a:xfrm>
          <a:prstGeom prst="line">
            <a:avLst/>
          </a:prstGeom>
          <a:ln w="38100" cmpd="sng">
            <a:solidFill>
              <a:srgbClr val="02B1BA"/>
            </a:solidFill>
            <a:prstDash val="solid"/>
          </a:ln>
        </p:spPr>
        <p:style>
          <a:lnRef idx="1">
            <a:schemeClr val="accent1"/>
          </a:lnRef>
          <a:fillRef idx="0">
            <a:schemeClr val="accent1"/>
          </a:fillRef>
          <a:effectRef idx="0">
            <a:schemeClr val="accent1"/>
          </a:effectRef>
          <a:fontRef idx="minor">
            <a:schemeClr val="tx1"/>
          </a:fontRef>
        </p:style>
      </p:cxnSp>
      <p:pic>
        <p:nvPicPr>
          <p:cNvPr id="13" name="图片 12" descr="微信图片_20200107100928">
            <a:extLst>
              <a:ext uri="{FF2B5EF4-FFF2-40B4-BE49-F238E27FC236}">
                <a16:creationId xmlns:a16="http://schemas.microsoft.com/office/drawing/2014/main" id="{793E65A3-D749-4808-9E8F-F0BB1111197E}"/>
              </a:ext>
            </a:extLst>
          </p:cNvPr>
          <p:cNvPicPr>
            <a:picLocks noChangeAspect="1"/>
          </p:cNvPicPr>
          <p:nvPr userDrawn="1"/>
        </p:nvPicPr>
        <p:blipFill>
          <a:blip r:embed="rId2"/>
          <a:stretch>
            <a:fillRect/>
          </a:stretch>
        </p:blipFill>
        <p:spPr>
          <a:xfrm>
            <a:off x="9847897" y="6076950"/>
            <a:ext cx="1356995" cy="478790"/>
          </a:xfrm>
          <a:prstGeom prst="rect">
            <a:avLst/>
          </a:prstGeom>
        </p:spPr>
      </p:pic>
    </p:spTree>
    <p:extLst>
      <p:ext uri="{BB962C8B-B14F-4D97-AF65-F5344CB8AC3E}">
        <p14:creationId xmlns:p14="http://schemas.microsoft.com/office/powerpoint/2010/main" val="598653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id="{B24B41F1-CF66-49A8-96FB-8ACB9AC0D3F9}"/>
              </a:ext>
            </a:extLst>
          </p:cNvPr>
          <p:cNvSpPr/>
          <p:nvPr userDrawn="1"/>
        </p:nvSpPr>
        <p:spPr>
          <a:xfrm>
            <a:off x="-9144" y="30777"/>
            <a:ext cx="12191999" cy="6858000"/>
          </a:xfrm>
          <a:prstGeom prst="rect">
            <a:avLst/>
          </a:prstGeom>
          <a:solidFill>
            <a:srgbClr val="32ACA3"/>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latin typeface="微软雅黑" pitchFamily="34" charset="-122"/>
              <a:ea typeface="微软雅黑" pitchFamily="34" charset="-122"/>
            </a:endParaRPr>
          </a:p>
        </p:txBody>
      </p:sp>
      <p:sp>
        <p:nvSpPr>
          <p:cNvPr id="8" name="文本框 3">
            <a:extLst>
              <a:ext uri="{FF2B5EF4-FFF2-40B4-BE49-F238E27FC236}">
                <a16:creationId xmlns:a16="http://schemas.microsoft.com/office/drawing/2014/main" id="{84CB5220-9CAB-4EE5-8B7A-302DEDCA4CE0}"/>
              </a:ext>
            </a:extLst>
          </p:cNvPr>
          <p:cNvSpPr txBox="1"/>
          <p:nvPr userDrawn="1"/>
        </p:nvSpPr>
        <p:spPr>
          <a:xfrm>
            <a:off x="5206736" y="2400997"/>
            <a:ext cx="1778529" cy="769441"/>
          </a:xfrm>
          <a:prstGeom prst="rect">
            <a:avLst/>
          </a:prstGeom>
          <a:noFill/>
        </p:spPr>
        <p:txBody>
          <a:bodyPr wrap="square" rtlCol="0">
            <a:spAutoFit/>
          </a:bodyPr>
          <a:lstStyle/>
          <a:p>
            <a:pPr algn="ctr"/>
            <a:r>
              <a:rPr kumimoji="1" lang="zh-CN" altLang="en-US" sz="4400" b="1" dirty="0">
                <a:solidFill>
                  <a:schemeClr val="bg1"/>
                </a:solidFill>
                <a:latin typeface="+mj-lt"/>
                <a:ea typeface="等线" panose="02010600030101010101" pitchFamily="2" charset="-122"/>
                <a:cs typeface="Source Han Sans CN" charset="-122"/>
              </a:rPr>
              <a:t>谢 谢</a:t>
            </a:r>
          </a:p>
        </p:txBody>
      </p:sp>
      <p:sp>
        <p:nvSpPr>
          <p:cNvPr id="9" name="文本框 4">
            <a:extLst>
              <a:ext uri="{FF2B5EF4-FFF2-40B4-BE49-F238E27FC236}">
                <a16:creationId xmlns:a16="http://schemas.microsoft.com/office/drawing/2014/main" id="{13E4B0E2-B64E-403E-8D56-BB9CE3C98E95}"/>
              </a:ext>
            </a:extLst>
          </p:cNvPr>
          <p:cNvSpPr txBox="1"/>
          <p:nvPr userDrawn="1"/>
        </p:nvSpPr>
        <p:spPr>
          <a:xfrm>
            <a:off x="4261892" y="3075057"/>
            <a:ext cx="3668216" cy="769441"/>
          </a:xfrm>
          <a:prstGeom prst="rect">
            <a:avLst/>
          </a:prstGeom>
          <a:noFill/>
        </p:spPr>
        <p:txBody>
          <a:bodyPr wrap="square" rtlCol="0">
            <a:spAutoFit/>
          </a:bodyPr>
          <a:lstStyle/>
          <a:p>
            <a:pPr algn="ctr"/>
            <a:r>
              <a:rPr kumimoji="1" lang="en-US" altLang="zh-CN" sz="4400" b="1" dirty="0">
                <a:solidFill>
                  <a:schemeClr val="bg1"/>
                </a:solidFill>
                <a:latin typeface="+mj-lt"/>
                <a:ea typeface="等线" panose="02010600030101010101" pitchFamily="2" charset="-122"/>
                <a:cs typeface="Source Han Sans CN" charset="-122"/>
              </a:rPr>
              <a:t>Thank</a:t>
            </a:r>
            <a:r>
              <a:rPr kumimoji="1" lang="zh-CN" altLang="en-US" sz="4400" b="1" dirty="0">
                <a:solidFill>
                  <a:schemeClr val="bg1"/>
                </a:solidFill>
                <a:latin typeface="+mj-lt"/>
                <a:ea typeface="等线" panose="02010600030101010101" pitchFamily="2" charset="-122"/>
                <a:cs typeface="Source Han Sans CN" charset="-122"/>
              </a:rPr>
              <a:t> </a:t>
            </a:r>
            <a:r>
              <a:rPr kumimoji="1" lang="en-US" altLang="zh-CN" sz="4400" b="1" dirty="0">
                <a:solidFill>
                  <a:schemeClr val="bg1"/>
                </a:solidFill>
                <a:latin typeface="+mj-lt"/>
                <a:ea typeface="等线" panose="02010600030101010101" pitchFamily="2" charset="-122"/>
                <a:cs typeface="Source Han Sans CN" charset="-122"/>
              </a:rPr>
              <a:t>you</a:t>
            </a:r>
            <a:endParaRPr kumimoji="1" lang="zh-CN" altLang="en-US" sz="4400" b="1" dirty="0">
              <a:solidFill>
                <a:schemeClr val="bg1"/>
              </a:solidFill>
              <a:latin typeface="+mj-lt"/>
              <a:ea typeface="等线" panose="02010600030101010101" pitchFamily="2" charset="-122"/>
              <a:cs typeface="Source Han Sans CN" charset="-122"/>
            </a:endParaRPr>
          </a:p>
        </p:txBody>
      </p:sp>
      <p:pic>
        <p:nvPicPr>
          <p:cNvPr id="10" name="图片 9" descr="小图-04.png">
            <a:extLst>
              <a:ext uri="{FF2B5EF4-FFF2-40B4-BE49-F238E27FC236}">
                <a16:creationId xmlns:a16="http://schemas.microsoft.com/office/drawing/2014/main" id="{BA7482C9-5D79-401E-BB67-BC19415B7CD3}"/>
              </a:ext>
            </a:extLst>
          </p:cNvPr>
          <p:cNvPicPr>
            <a:picLocks noChangeAspect="1"/>
          </p:cNvPicPr>
          <p:nvPr userDrawn="1"/>
        </p:nvPicPr>
        <p:blipFill rotWithShape="1">
          <a:blip r:embed="rId2">
            <a:alphaModFix amt="70000"/>
            <a:extLst>
              <a:ext uri="{28A0092B-C50C-407E-A947-70E740481C1C}">
                <a14:useLocalDpi xmlns:a14="http://schemas.microsoft.com/office/drawing/2010/main" val="0"/>
              </a:ext>
            </a:extLst>
          </a:blip>
          <a:srcRect l="30980" t="22820"/>
          <a:stretch/>
        </p:blipFill>
        <p:spPr>
          <a:xfrm>
            <a:off x="-9144" y="6505245"/>
            <a:ext cx="12271248" cy="414310"/>
          </a:xfrm>
          <a:prstGeom prst="rect">
            <a:avLst/>
          </a:prstGeom>
          <a:ln>
            <a:noFill/>
          </a:ln>
        </p:spPr>
      </p:pic>
      <p:grpSp>
        <p:nvGrpSpPr>
          <p:cNvPr id="6" name="组合 5">
            <a:extLst>
              <a:ext uri="{FF2B5EF4-FFF2-40B4-BE49-F238E27FC236}">
                <a16:creationId xmlns:a16="http://schemas.microsoft.com/office/drawing/2014/main" id="{E9A19090-61D1-48F6-A57D-1534224502E4}"/>
              </a:ext>
            </a:extLst>
          </p:cNvPr>
          <p:cNvGrpSpPr/>
          <p:nvPr userDrawn="1"/>
        </p:nvGrpSpPr>
        <p:grpSpPr>
          <a:xfrm>
            <a:off x="4866576" y="5081511"/>
            <a:ext cx="2458848" cy="738664"/>
            <a:chOff x="4760251" y="4888468"/>
            <a:chExt cx="2458848" cy="738664"/>
          </a:xfrm>
        </p:grpSpPr>
        <p:sp>
          <p:nvSpPr>
            <p:cNvPr id="11" name="文本框 3">
              <a:extLst>
                <a:ext uri="{FF2B5EF4-FFF2-40B4-BE49-F238E27FC236}">
                  <a16:creationId xmlns:a16="http://schemas.microsoft.com/office/drawing/2014/main" id="{78741320-DB0E-4708-A303-AF428C56C195}"/>
                </a:ext>
              </a:extLst>
            </p:cNvPr>
            <p:cNvSpPr txBox="1"/>
            <p:nvPr userDrawn="1"/>
          </p:nvSpPr>
          <p:spPr>
            <a:xfrm>
              <a:off x="5548449" y="4888468"/>
              <a:ext cx="1670650" cy="738664"/>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400" dirty="0">
                  <a:solidFill>
                    <a:schemeClr val="bg1">
                      <a:lumMod val="85000"/>
                    </a:schemeClr>
                  </a:solidFill>
                  <a:latin typeface="等线" panose="02010600030101010101" pitchFamily="2" charset="-122"/>
                  <a:ea typeface="等线" panose="02010600030101010101" pitchFamily="2" charset="-122"/>
                </a:rPr>
                <a:t>市场部 麻醉镇痛组</a:t>
              </a:r>
              <a:endParaRPr lang="en-US" altLang="zh-CN" sz="1400" dirty="0">
                <a:solidFill>
                  <a:schemeClr val="bg1">
                    <a:lumMod val="85000"/>
                  </a:schemeClr>
                </a:solidFill>
                <a:latin typeface="等线" panose="02010600030101010101" pitchFamily="2" charset="-122"/>
                <a:ea typeface="等线" panose="02010600030101010101" pitchFamily="2" charset="-122"/>
              </a:endParaRPr>
            </a:p>
            <a:p>
              <a:r>
                <a:rPr lang="zh-CN" altLang="en-US" sz="1400" dirty="0">
                  <a:solidFill>
                    <a:schemeClr val="bg1">
                      <a:lumMod val="85000"/>
                    </a:schemeClr>
                  </a:solidFill>
                  <a:latin typeface="等线" panose="02010600030101010101" pitchFamily="2" charset="-122"/>
                  <a:ea typeface="等线" panose="02010600030101010101" pitchFamily="2" charset="-122"/>
                </a:rPr>
                <a:t>产品组经理 彭斐</a:t>
              </a:r>
              <a:endParaRPr lang="en-US" altLang="zh-CN" sz="1400" dirty="0">
                <a:solidFill>
                  <a:schemeClr val="bg1">
                    <a:lumMod val="85000"/>
                  </a:schemeClr>
                </a:solidFill>
                <a:latin typeface="等线" panose="02010600030101010101" pitchFamily="2" charset="-122"/>
                <a:ea typeface="等线" panose="02010600030101010101" pitchFamily="2" charset="-122"/>
              </a:endParaRPr>
            </a:p>
            <a:p>
              <a:r>
                <a:rPr lang="en-US" altLang="zh-CN" sz="1400" b="1" dirty="0">
                  <a:solidFill>
                    <a:schemeClr val="bg1">
                      <a:lumMod val="85000"/>
                    </a:schemeClr>
                  </a:solidFill>
                  <a:latin typeface="等线" panose="02010600030101010101" pitchFamily="2" charset="-122"/>
                  <a:ea typeface="等线" panose="02010600030101010101" pitchFamily="2" charset="-122"/>
                </a:rPr>
                <a:t>17780578787</a:t>
              </a:r>
              <a:endParaRPr lang="zh-CN" altLang="en-US" sz="1400" b="1" dirty="0">
                <a:solidFill>
                  <a:schemeClr val="bg1">
                    <a:lumMod val="85000"/>
                  </a:schemeClr>
                </a:solidFill>
                <a:latin typeface="等线" panose="02010600030101010101" pitchFamily="2" charset="-122"/>
                <a:ea typeface="等线" panose="02010600030101010101" pitchFamily="2" charset="-122"/>
              </a:endParaRPr>
            </a:p>
          </p:txBody>
        </p:sp>
        <p:pic>
          <p:nvPicPr>
            <p:cNvPr id="12" name="图形 11">
              <a:extLst>
                <a:ext uri="{FF2B5EF4-FFF2-40B4-BE49-F238E27FC236}">
                  <a16:creationId xmlns:a16="http://schemas.microsoft.com/office/drawing/2014/main" id="{2939495B-FF4B-4F19-9427-353BF5FDE12E}"/>
                </a:ext>
              </a:extLst>
            </p:cNvPr>
            <p:cNvPicPr>
              <a:picLocks noChangeAspect="1"/>
            </p:cNvPicPr>
            <p:nvPr userDrawn="1"/>
          </p:nvPicPr>
          <p:blipFill rotWithShape="1">
            <a:blip r:embed="rId3">
              <a:extLst>
                <a:ext uri="{96DAC541-7B7A-43D3-8B79-37D633B846F1}">
                  <asvg:svgBlip xmlns:asvg="http://schemas.microsoft.com/office/drawing/2016/SVG/main" r:embed="rId4"/>
                </a:ext>
              </a:extLst>
            </a:blip>
            <a:srcRect t="1" r="60077" b="-10450"/>
            <a:stretch/>
          </p:blipFill>
          <p:spPr>
            <a:xfrm>
              <a:off x="4760251" y="4981060"/>
              <a:ext cx="631597" cy="634722"/>
            </a:xfrm>
            <a:prstGeom prst="rect">
              <a:avLst/>
            </a:prstGeom>
          </p:spPr>
        </p:pic>
        <p:cxnSp>
          <p:nvCxnSpPr>
            <p:cNvPr id="13" name="直接连接符 12">
              <a:extLst>
                <a:ext uri="{FF2B5EF4-FFF2-40B4-BE49-F238E27FC236}">
                  <a16:creationId xmlns:a16="http://schemas.microsoft.com/office/drawing/2014/main" id="{CE01AA52-1E2E-4192-A5E8-2626F0B4E70B}"/>
                </a:ext>
              </a:extLst>
            </p:cNvPr>
            <p:cNvCxnSpPr>
              <a:cxnSpLocks/>
            </p:cNvCxnSpPr>
            <p:nvPr userDrawn="1"/>
          </p:nvCxnSpPr>
          <p:spPr>
            <a:xfrm>
              <a:off x="5475890" y="4951800"/>
              <a:ext cx="0" cy="6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12184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21238A54-CD01-4D7E-9CD7-592E4E61C86B}" type="datetime1">
              <a:rPr lang="zh-CN" altLang="en-US" smtClean="0"/>
              <a:t>2022/7/12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905825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754D4E35-BB02-4375-AC7B-AC42CBE51470}" type="datetime1">
              <a:rPr lang="zh-CN" altLang="en-US" smtClean="0"/>
              <a:t>2022/7/12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168117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34447" y="252915"/>
            <a:ext cx="10515600" cy="686793"/>
          </a:xfrm>
        </p:spPr>
        <p:txBody>
          <a:bodyPr>
            <a:noAutofit/>
          </a:bodyPr>
          <a:lstStyle>
            <a:lvl1pPr>
              <a:defRPr sz="2800" b="1">
                <a:solidFill>
                  <a:srgbClr val="565656"/>
                </a:solidFill>
                <a:effectLst>
                  <a:outerShdw blurRad="38100" dist="38100" dir="2700000" algn="tl">
                    <a:srgbClr val="000000">
                      <a:alpha val="43137"/>
                    </a:srgbClr>
                  </a:outerShdw>
                </a:effectLst>
                <a:latin typeface="等线" panose="02010600030101010101" pitchFamily="2" charset="-122"/>
                <a:ea typeface="等线" panose="02010600030101010101" pitchFamily="2" charset="-122"/>
              </a:defRPr>
            </a:lvl1pPr>
          </a:lstStyle>
          <a:p>
            <a:r>
              <a:rPr lang="zh-CN" altLang="en-US" dirty="0"/>
              <a:t>单击此处编辑母版标题样式</a:t>
            </a:r>
          </a:p>
        </p:txBody>
      </p:sp>
      <p:sp>
        <p:nvSpPr>
          <p:cNvPr id="5" name="灯片编号占位符 4"/>
          <p:cNvSpPr>
            <a:spLocks noGrp="1"/>
          </p:cNvSpPr>
          <p:nvPr>
            <p:ph type="sldNum" sz="quarter" idx="12"/>
          </p:nvPr>
        </p:nvSpPr>
        <p:spPr>
          <a:xfrm>
            <a:off x="8610600" y="6366510"/>
            <a:ext cx="2743200" cy="365125"/>
          </a:xfrm>
        </p:spPr>
        <p:txBody>
          <a:bodyPr/>
          <a:lstStyle/>
          <a:p>
            <a:fld id="{565CE74E-AB26-4998-AD42-012C4C1AD076}" type="slidenum">
              <a:rPr lang="zh-CN" altLang="en-US" smtClean="0"/>
              <a:t>‹#›</a:t>
            </a:fld>
            <a:endParaRPr lang="zh-CN" altLang="en-US"/>
          </a:p>
        </p:txBody>
      </p:sp>
      <p:cxnSp>
        <p:nvCxnSpPr>
          <p:cNvPr id="6" name="直接连接符 5">
            <a:extLst>
              <a:ext uri="{FF2B5EF4-FFF2-40B4-BE49-F238E27FC236}">
                <a16:creationId xmlns:a16="http://schemas.microsoft.com/office/drawing/2014/main" id="{7D3AE454-9CF9-4B73-8C32-E04DE621F5A2}"/>
              </a:ext>
            </a:extLst>
          </p:cNvPr>
          <p:cNvCxnSpPr>
            <a:cxnSpLocks/>
          </p:cNvCxnSpPr>
          <p:nvPr userDrawn="1"/>
        </p:nvCxnSpPr>
        <p:spPr>
          <a:xfrm>
            <a:off x="0" y="227110"/>
            <a:ext cx="10676867" cy="1199"/>
          </a:xfrm>
          <a:prstGeom prst="line">
            <a:avLst/>
          </a:prstGeom>
          <a:ln w="25400">
            <a:solidFill>
              <a:srgbClr val="327DC2"/>
            </a:solidFill>
          </a:ln>
        </p:spPr>
        <p:style>
          <a:lnRef idx="1">
            <a:schemeClr val="accent1"/>
          </a:lnRef>
          <a:fillRef idx="0">
            <a:schemeClr val="accent1"/>
          </a:fillRef>
          <a:effectRef idx="0">
            <a:schemeClr val="accent1"/>
          </a:effectRef>
          <a:fontRef idx="minor">
            <a:schemeClr val="tx1"/>
          </a:fontRef>
        </p:style>
      </p:cxnSp>
      <p:cxnSp>
        <p:nvCxnSpPr>
          <p:cNvPr id="7" name="直接连接符 6">
            <a:extLst>
              <a:ext uri="{FF2B5EF4-FFF2-40B4-BE49-F238E27FC236}">
                <a16:creationId xmlns:a16="http://schemas.microsoft.com/office/drawing/2014/main" id="{D2F6E5CC-93C3-4D17-A1D9-5689039BE6DD}"/>
              </a:ext>
            </a:extLst>
          </p:cNvPr>
          <p:cNvCxnSpPr>
            <a:cxnSpLocks/>
          </p:cNvCxnSpPr>
          <p:nvPr userDrawn="1"/>
        </p:nvCxnSpPr>
        <p:spPr>
          <a:xfrm>
            <a:off x="11880550" y="227110"/>
            <a:ext cx="311450" cy="1199"/>
          </a:xfrm>
          <a:prstGeom prst="line">
            <a:avLst/>
          </a:prstGeom>
          <a:ln w="25400">
            <a:solidFill>
              <a:srgbClr val="327DC2"/>
            </a:solidFill>
          </a:ln>
        </p:spPr>
        <p:style>
          <a:lnRef idx="1">
            <a:schemeClr val="accent1"/>
          </a:lnRef>
          <a:fillRef idx="0">
            <a:schemeClr val="accent1"/>
          </a:fillRef>
          <a:effectRef idx="0">
            <a:schemeClr val="accent1"/>
          </a:effectRef>
          <a:fontRef idx="minor">
            <a:schemeClr val="tx1"/>
          </a:fontRef>
        </p:style>
      </p:cxnSp>
      <p:pic>
        <p:nvPicPr>
          <p:cNvPr id="8" name="图片 7" descr="小图-04.png">
            <a:extLst>
              <a:ext uri="{FF2B5EF4-FFF2-40B4-BE49-F238E27FC236}">
                <a16:creationId xmlns:a16="http://schemas.microsoft.com/office/drawing/2014/main" id="{79210AEF-23A7-4509-9A58-54DB3D855D50}"/>
              </a:ext>
            </a:extLst>
          </p:cNvPr>
          <p:cNvPicPr>
            <a:picLocks noChangeAspect="1"/>
          </p:cNvPicPr>
          <p:nvPr userDrawn="1"/>
        </p:nvPicPr>
        <p:blipFill rotWithShape="1">
          <a:blip r:embed="rId2">
            <a:alphaModFix amt="70000"/>
            <a:duotone>
              <a:prstClr val="black"/>
              <a:schemeClr val="accent1">
                <a:tint val="45000"/>
                <a:satMod val="400000"/>
              </a:schemeClr>
            </a:duotone>
            <a:extLst>
              <a:ext uri="{28A0092B-C50C-407E-A947-70E740481C1C}">
                <a14:useLocalDpi xmlns:a14="http://schemas.microsoft.com/office/drawing/2010/main" val="0"/>
              </a:ext>
            </a:extLst>
          </a:blip>
          <a:srcRect l="30720"/>
          <a:stretch/>
        </p:blipFill>
        <p:spPr>
          <a:xfrm>
            <a:off x="-9602" y="6356350"/>
            <a:ext cx="12201602" cy="501650"/>
          </a:xfrm>
          <a:prstGeom prst="rect">
            <a:avLst/>
          </a:prstGeom>
        </p:spPr>
      </p:pic>
      <p:sp>
        <p:nvSpPr>
          <p:cNvPr id="9" name="Text Box 10">
            <a:extLst>
              <a:ext uri="{FF2B5EF4-FFF2-40B4-BE49-F238E27FC236}">
                <a16:creationId xmlns:a16="http://schemas.microsoft.com/office/drawing/2014/main" id="{BDD2191E-0CB8-4D16-97F7-5BB1CF1055DA}"/>
              </a:ext>
            </a:extLst>
          </p:cNvPr>
          <p:cNvSpPr txBox="1">
            <a:spLocks noChangeArrowheads="1"/>
          </p:cNvSpPr>
          <p:nvPr userDrawn="1"/>
        </p:nvSpPr>
        <p:spPr bwMode="auto">
          <a:xfrm>
            <a:off x="9042400" y="6437682"/>
            <a:ext cx="2376487" cy="253916"/>
          </a:xfrm>
          <a:prstGeom prst="rect">
            <a:avLst/>
          </a:prstGeom>
          <a:noFill/>
          <a:ln w="9525">
            <a:noFill/>
            <a:miter lim="800000"/>
            <a:headEnd/>
            <a:tailEnd/>
          </a:ln>
          <a:effectLst/>
        </p:spPr>
        <p:txBody>
          <a:bodyPr wrap="square">
            <a:spAutoFit/>
          </a:bodyPr>
          <a:lstStyle/>
          <a:p>
            <a:pPr eaLnBrk="1" fontAlgn="auto" hangingPunct="1">
              <a:spcBef>
                <a:spcPct val="50000"/>
              </a:spcBef>
              <a:spcAft>
                <a:spcPts val="0"/>
              </a:spcAft>
              <a:defRPr/>
            </a:pPr>
            <a:r>
              <a:rPr kumimoji="1" lang="en-US" altLang="zh-CN" sz="1050" i="1" dirty="0">
                <a:solidFill>
                  <a:srgbClr val="327CC0"/>
                </a:solidFill>
                <a:effectLst/>
                <a:latin typeface="+mn-lt"/>
                <a:ea typeface="黑体" pitchFamily="2" charset="-122"/>
              </a:rPr>
              <a:t>EASTON  BIOPHARMACEUTICALS</a:t>
            </a:r>
          </a:p>
        </p:txBody>
      </p:sp>
      <p:sp>
        <p:nvSpPr>
          <p:cNvPr id="10" name="TextBox 33">
            <a:extLst>
              <a:ext uri="{FF2B5EF4-FFF2-40B4-BE49-F238E27FC236}">
                <a16:creationId xmlns:a16="http://schemas.microsoft.com/office/drawing/2014/main" id="{8D86C940-9AD6-4158-981D-D4EC9E99632A}"/>
              </a:ext>
            </a:extLst>
          </p:cNvPr>
          <p:cNvSpPr txBox="1"/>
          <p:nvPr userDrawn="1"/>
        </p:nvSpPr>
        <p:spPr>
          <a:xfrm>
            <a:off x="-9602" y="0"/>
            <a:ext cx="189113" cy="769441"/>
          </a:xfrm>
          <a:prstGeom prst="rect">
            <a:avLst/>
          </a:prstGeom>
          <a:solidFill>
            <a:srgbClr val="2C99CA"/>
          </a:solidFill>
        </p:spPr>
        <p:txBody>
          <a:bodyPr wrap="square" rtlCol="0">
            <a:spAutoFit/>
          </a:bodyPr>
          <a:lstStyle/>
          <a:p>
            <a:endParaRPr lang="zh-CN" altLang="en-US" sz="4400" dirty="0"/>
          </a:p>
        </p:txBody>
      </p:sp>
      <p:sp>
        <p:nvSpPr>
          <p:cNvPr id="11" name="TextBox 34">
            <a:extLst>
              <a:ext uri="{FF2B5EF4-FFF2-40B4-BE49-F238E27FC236}">
                <a16:creationId xmlns:a16="http://schemas.microsoft.com/office/drawing/2014/main" id="{95153946-4B42-43B1-B2BC-9AC8786C51EA}"/>
              </a:ext>
            </a:extLst>
          </p:cNvPr>
          <p:cNvSpPr txBox="1"/>
          <p:nvPr userDrawn="1"/>
        </p:nvSpPr>
        <p:spPr>
          <a:xfrm>
            <a:off x="251520" y="400109"/>
            <a:ext cx="72008" cy="369332"/>
          </a:xfrm>
          <a:prstGeom prst="rect">
            <a:avLst/>
          </a:prstGeom>
          <a:solidFill>
            <a:srgbClr val="36B8B5"/>
          </a:solidFill>
        </p:spPr>
        <p:txBody>
          <a:bodyPr wrap="square" rtlCol="0">
            <a:spAutoFit/>
          </a:bodyPr>
          <a:lstStyle/>
          <a:p>
            <a:endParaRPr lang="zh-CN" altLang="en-US" sz="1800" dirty="0"/>
          </a:p>
        </p:txBody>
      </p:sp>
      <p:pic>
        <p:nvPicPr>
          <p:cNvPr id="12" name="Picture 2" descr="D:\桌面\公司新VI\苑东生物新LOGO2019-11-12\2019-11-12-LOGO.png">
            <a:extLst>
              <a:ext uri="{FF2B5EF4-FFF2-40B4-BE49-F238E27FC236}">
                <a16:creationId xmlns:a16="http://schemas.microsoft.com/office/drawing/2014/main" id="{B125B3D0-B77A-4C4C-8577-D18BDD75C454}"/>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49772" y="65976"/>
            <a:ext cx="1076676" cy="3796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4406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仅标题">
    <p:bg>
      <p:bgPr>
        <a:solidFill>
          <a:srgbClr val="F96F04"/>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4309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0_仅标题">
    <p:bg>
      <p:bgPr>
        <a:solidFill>
          <a:srgbClr val="F96F04"/>
        </a:solidFill>
        <a:effectLst/>
      </p:bgPr>
    </p:bg>
    <p:spTree>
      <p:nvGrpSpPr>
        <p:cNvPr id="1" name=""/>
        <p:cNvGrpSpPr/>
        <p:nvPr/>
      </p:nvGrpSpPr>
      <p:grpSpPr>
        <a:xfrm>
          <a:off x="0" y="0"/>
          <a:ext cx="0" cy="0"/>
          <a:chOff x="0" y="0"/>
          <a:chExt cx="0" cy="0"/>
        </a:xfrm>
      </p:grpSpPr>
      <p:sp>
        <p:nvSpPr>
          <p:cNvPr id="102" name="任意多边形: 形状 101">
            <a:extLst>
              <a:ext uri="{FF2B5EF4-FFF2-40B4-BE49-F238E27FC236}">
                <a16:creationId xmlns:a16="http://schemas.microsoft.com/office/drawing/2014/main" id="{194D441F-F39D-481B-9CFF-1372EC50094E}"/>
              </a:ext>
            </a:extLst>
          </p:cNvPr>
          <p:cNvSpPr/>
          <p:nvPr userDrawn="1"/>
        </p:nvSpPr>
        <p:spPr>
          <a:xfrm>
            <a:off x="-330675" y="243332"/>
            <a:ext cx="2854571" cy="687600"/>
          </a:xfrm>
          <a:custGeom>
            <a:avLst/>
            <a:gdLst>
              <a:gd name="connsiteX0" fmla="*/ 174415 w 2854571"/>
              <a:gd name="connsiteY0" fmla="*/ 0 h 687600"/>
              <a:gd name="connsiteX1" fmla="*/ 348830 w 2854571"/>
              <a:gd name="connsiteY1" fmla="*/ 0 h 687600"/>
              <a:gd name="connsiteX2" fmla="*/ 348830 w 2854571"/>
              <a:gd name="connsiteY2" fmla="*/ 0 h 687600"/>
              <a:gd name="connsiteX3" fmla="*/ 1023316 w 2854571"/>
              <a:gd name="connsiteY3" fmla="*/ 0 h 687600"/>
              <a:gd name="connsiteX4" fmla="*/ 1030138 w 2854571"/>
              <a:gd name="connsiteY4" fmla="*/ 0 h 687600"/>
              <a:gd name="connsiteX5" fmla="*/ 2234463 w 2854571"/>
              <a:gd name="connsiteY5" fmla="*/ 0 h 687600"/>
              <a:gd name="connsiteX6" fmla="*/ 2234464 w 2854571"/>
              <a:gd name="connsiteY6" fmla="*/ 0 h 687600"/>
              <a:gd name="connsiteX7" fmla="*/ 2544517 w 2854571"/>
              <a:gd name="connsiteY7" fmla="*/ 0 h 687600"/>
              <a:gd name="connsiteX8" fmla="*/ 2854571 w 2854571"/>
              <a:gd name="connsiteY8" fmla="*/ 343393 h 687600"/>
              <a:gd name="connsiteX9" fmla="*/ 2544517 w 2854571"/>
              <a:gd name="connsiteY9" fmla="*/ 686786 h 687600"/>
              <a:gd name="connsiteX10" fmla="*/ 2234464 w 2854571"/>
              <a:gd name="connsiteY10" fmla="*/ 686786 h 687600"/>
              <a:gd name="connsiteX11" fmla="*/ 2234464 w 2854571"/>
              <a:gd name="connsiteY11" fmla="*/ 687600 h 687600"/>
              <a:gd name="connsiteX12" fmla="*/ 1030138 w 2854571"/>
              <a:gd name="connsiteY12" fmla="*/ 687600 h 687600"/>
              <a:gd name="connsiteX13" fmla="*/ 1023316 w 2854571"/>
              <a:gd name="connsiteY13" fmla="*/ 687600 h 687600"/>
              <a:gd name="connsiteX14" fmla="*/ 348830 w 2854571"/>
              <a:gd name="connsiteY14" fmla="*/ 687600 h 687600"/>
              <a:gd name="connsiteX15" fmla="*/ 348830 w 2854571"/>
              <a:gd name="connsiteY15" fmla="*/ 686786 h 687600"/>
              <a:gd name="connsiteX16" fmla="*/ 174415 w 2854571"/>
              <a:gd name="connsiteY16" fmla="*/ 686786 h 687600"/>
              <a:gd name="connsiteX17" fmla="*/ 0 w 2854571"/>
              <a:gd name="connsiteY17" fmla="*/ 343393 h 687600"/>
              <a:gd name="connsiteX18" fmla="*/ 174415 w 2854571"/>
              <a:gd name="connsiteY18" fmla="*/ 0 h 68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854571" h="687600">
                <a:moveTo>
                  <a:pt x="174415" y="0"/>
                </a:moveTo>
                <a:lnTo>
                  <a:pt x="348830" y="0"/>
                </a:lnTo>
                <a:lnTo>
                  <a:pt x="348830" y="0"/>
                </a:lnTo>
                <a:lnTo>
                  <a:pt x="1023316" y="0"/>
                </a:lnTo>
                <a:lnTo>
                  <a:pt x="1030138" y="0"/>
                </a:lnTo>
                <a:lnTo>
                  <a:pt x="2234463" y="0"/>
                </a:lnTo>
                <a:lnTo>
                  <a:pt x="2234464" y="0"/>
                </a:lnTo>
                <a:lnTo>
                  <a:pt x="2544517" y="0"/>
                </a:lnTo>
                <a:cubicBezTo>
                  <a:pt x="2715755" y="0"/>
                  <a:pt x="2854571" y="153742"/>
                  <a:pt x="2854571" y="343393"/>
                </a:cubicBezTo>
                <a:cubicBezTo>
                  <a:pt x="2854571" y="533044"/>
                  <a:pt x="2715755" y="686786"/>
                  <a:pt x="2544517" y="686786"/>
                </a:cubicBezTo>
                <a:lnTo>
                  <a:pt x="2234464" y="686786"/>
                </a:lnTo>
                <a:lnTo>
                  <a:pt x="2234464" y="687600"/>
                </a:lnTo>
                <a:lnTo>
                  <a:pt x="1030138" y="687600"/>
                </a:lnTo>
                <a:lnTo>
                  <a:pt x="1023316" y="687600"/>
                </a:lnTo>
                <a:lnTo>
                  <a:pt x="348830" y="687600"/>
                </a:lnTo>
                <a:lnTo>
                  <a:pt x="348830" y="686786"/>
                </a:lnTo>
                <a:lnTo>
                  <a:pt x="174415" y="686786"/>
                </a:lnTo>
                <a:cubicBezTo>
                  <a:pt x="78089" y="686786"/>
                  <a:pt x="0" y="533044"/>
                  <a:pt x="0" y="343393"/>
                </a:cubicBezTo>
                <a:cubicBezTo>
                  <a:pt x="0" y="153742"/>
                  <a:pt x="78089" y="0"/>
                  <a:pt x="174415" y="0"/>
                </a:cubicBezTo>
                <a:close/>
              </a:path>
            </a:pathLst>
          </a:custGeom>
          <a:solidFill>
            <a:schemeClr val="bg1"/>
          </a:solidFill>
          <a:ln w="19050">
            <a:solidFill>
              <a:srgbClr val="FED9BE"/>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p>
        </p:txBody>
      </p:sp>
      <p:sp>
        <p:nvSpPr>
          <p:cNvPr id="83" name="椭圆 82">
            <a:extLst>
              <a:ext uri="{FF2B5EF4-FFF2-40B4-BE49-F238E27FC236}">
                <a16:creationId xmlns:a16="http://schemas.microsoft.com/office/drawing/2014/main" id="{7879D3EE-2261-4DDD-937F-26FFB09F3E9A}"/>
              </a:ext>
            </a:extLst>
          </p:cNvPr>
          <p:cNvSpPr/>
          <p:nvPr userDrawn="1"/>
        </p:nvSpPr>
        <p:spPr>
          <a:xfrm>
            <a:off x="2454551" y="244029"/>
            <a:ext cx="36000" cy="36000"/>
          </a:xfrm>
          <a:prstGeom prst="ellipse">
            <a:avLst/>
          </a:prstGeom>
          <a:solidFill>
            <a:srgbClr val="FED9BE"/>
          </a:solidFill>
          <a:ln>
            <a:solidFill>
              <a:srgbClr val="FED9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4" name="椭圆 83">
            <a:extLst>
              <a:ext uri="{FF2B5EF4-FFF2-40B4-BE49-F238E27FC236}">
                <a16:creationId xmlns:a16="http://schemas.microsoft.com/office/drawing/2014/main" id="{767AFDC6-1B32-487B-A520-8A790177C612}"/>
              </a:ext>
            </a:extLst>
          </p:cNvPr>
          <p:cNvSpPr/>
          <p:nvPr userDrawn="1"/>
        </p:nvSpPr>
        <p:spPr>
          <a:xfrm>
            <a:off x="2557787" y="338239"/>
            <a:ext cx="36000" cy="36000"/>
          </a:xfrm>
          <a:prstGeom prst="ellipse">
            <a:avLst/>
          </a:prstGeom>
          <a:solidFill>
            <a:srgbClr val="FED9BE"/>
          </a:solidFill>
          <a:ln>
            <a:solidFill>
              <a:srgbClr val="FED9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5" name="椭圆 84">
            <a:extLst>
              <a:ext uri="{FF2B5EF4-FFF2-40B4-BE49-F238E27FC236}">
                <a16:creationId xmlns:a16="http://schemas.microsoft.com/office/drawing/2014/main" id="{01F0F8CC-BFB1-4BE2-BE2D-A192817AF735}"/>
              </a:ext>
            </a:extLst>
          </p:cNvPr>
          <p:cNvSpPr/>
          <p:nvPr userDrawn="1"/>
        </p:nvSpPr>
        <p:spPr>
          <a:xfrm>
            <a:off x="2608024" y="432449"/>
            <a:ext cx="36000" cy="36000"/>
          </a:xfrm>
          <a:prstGeom prst="ellipse">
            <a:avLst/>
          </a:prstGeom>
          <a:solidFill>
            <a:srgbClr val="FED9BE"/>
          </a:solidFill>
          <a:ln>
            <a:solidFill>
              <a:srgbClr val="FED9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6" name="椭圆 85">
            <a:extLst>
              <a:ext uri="{FF2B5EF4-FFF2-40B4-BE49-F238E27FC236}">
                <a16:creationId xmlns:a16="http://schemas.microsoft.com/office/drawing/2014/main" id="{94EA57D9-979D-4E01-97D4-56CE13C02FAB}"/>
              </a:ext>
            </a:extLst>
          </p:cNvPr>
          <p:cNvSpPr/>
          <p:nvPr userDrawn="1"/>
        </p:nvSpPr>
        <p:spPr>
          <a:xfrm>
            <a:off x="2629942" y="526659"/>
            <a:ext cx="36000" cy="36000"/>
          </a:xfrm>
          <a:prstGeom prst="ellipse">
            <a:avLst/>
          </a:prstGeom>
          <a:solidFill>
            <a:srgbClr val="FED9BE"/>
          </a:solidFill>
          <a:ln>
            <a:solidFill>
              <a:srgbClr val="FED9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7" name="椭圆 86">
            <a:extLst>
              <a:ext uri="{FF2B5EF4-FFF2-40B4-BE49-F238E27FC236}">
                <a16:creationId xmlns:a16="http://schemas.microsoft.com/office/drawing/2014/main" id="{AA34217D-517A-4A97-B3F4-DFAB5ED8D37E}"/>
              </a:ext>
            </a:extLst>
          </p:cNvPr>
          <p:cNvSpPr/>
          <p:nvPr userDrawn="1"/>
        </p:nvSpPr>
        <p:spPr>
          <a:xfrm>
            <a:off x="2630256" y="620869"/>
            <a:ext cx="36000" cy="36000"/>
          </a:xfrm>
          <a:prstGeom prst="ellipse">
            <a:avLst/>
          </a:prstGeom>
          <a:solidFill>
            <a:srgbClr val="FED9BE"/>
          </a:solidFill>
          <a:ln>
            <a:solidFill>
              <a:srgbClr val="FED9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8" name="椭圆 87">
            <a:extLst>
              <a:ext uri="{FF2B5EF4-FFF2-40B4-BE49-F238E27FC236}">
                <a16:creationId xmlns:a16="http://schemas.microsoft.com/office/drawing/2014/main" id="{5F5D3113-CEA6-427E-B7E7-E9FC6F62C80D}"/>
              </a:ext>
            </a:extLst>
          </p:cNvPr>
          <p:cNvSpPr/>
          <p:nvPr userDrawn="1"/>
        </p:nvSpPr>
        <p:spPr>
          <a:xfrm>
            <a:off x="2606957" y="715079"/>
            <a:ext cx="36000" cy="36000"/>
          </a:xfrm>
          <a:prstGeom prst="ellipse">
            <a:avLst/>
          </a:prstGeom>
          <a:solidFill>
            <a:srgbClr val="FED9BE"/>
          </a:solidFill>
          <a:ln>
            <a:solidFill>
              <a:srgbClr val="FED9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9" name="椭圆 88">
            <a:extLst>
              <a:ext uri="{FF2B5EF4-FFF2-40B4-BE49-F238E27FC236}">
                <a16:creationId xmlns:a16="http://schemas.microsoft.com/office/drawing/2014/main" id="{96E1097D-5C8B-40AE-A042-6FBA069F1792}"/>
              </a:ext>
            </a:extLst>
          </p:cNvPr>
          <p:cNvSpPr/>
          <p:nvPr userDrawn="1"/>
        </p:nvSpPr>
        <p:spPr>
          <a:xfrm>
            <a:off x="2454551" y="903499"/>
            <a:ext cx="36000" cy="36000"/>
          </a:xfrm>
          <a:prstGeom prst="ellipse">
            <a:avLst/>
          </a:prstGeom>
          <a:solidFill>
            <a:srgbClr val="FED9BE"/>
          </a:solidFill>
          <a:ln>
            <a:solidFill>
              <a:srgbClr val="FED9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0" name="椭圆 89">
            <a:extLst>
              <a:ext uri="{FF2B5EF4-FFF2-40B4-BE49-F238E27FC236}">
                <a16:creationId xmlns:a16="http://schemas.microsoft.com/office/drawing/2014/main" id="{9881E57F-D83F-4195-BD38-45BCFB1960E6}"/>
              </a:ext>
            </a:extLst>
          </p:cNvPr>
          <p:cNvSpPr/>
          <p:nvPr userDrawn="1"/>
        </p:nvSpPr>
        <p:spPr>
          <a:xfrm>
            <a:off x="2554851" y="809289"/>
            <a:ext cx="36000" cy="36000"/>
          </a:xfrm>
          <a:prstGeom prst="ellipse">
            <a:avLst/>
          </a:prstGeom>
          <a:solidFill>
            <a:srgbClr val="FED9BE"/>
          </a:solidFill>
          <a:ln>
            <a:solidFill>
              <a:srgbClr val="FED9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187528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11_仅标题">
    <p:bg>
      <p:bgPr>
        <a:solidFill>
          <a:srgbClr val="FC8730">
            <a:alpha val="33000"/>
          </a:srgbClr>
        </a:solidFill>
        <a:effectLst/>
      </p:bgPr>
    </p:bg>
    <p:spTree>
      <p:nvGrpSpPr>
        <p:cNvPr id="1" name=""/>
        <p:cNvGrpSpPr/>
        <p:nvPr/>
      </p:nvGrpSpPr>
      <p:grpSpPr>
        <a:xfrm>
          <a:off x="0" y="0"/>
          <a:ext cx="0" cy="0"/>
          <a:chOff x="0" y="0"/>
          <a:chExt cx="0" cy="0"/>
        </a:xfrm>
      </p:grpSpPr>
      <p:sp>
        <p:nvSpPr>
          <p:cNvPr id="2" name="标题 1"/>
          <p:cNvSpPr>
            <a:spLocks noGrp="1"/>
          </p:cNvSpPr>
          <p:nvPr userDrawn="1">
            <p:ph type="title"/>
          </p:nvPr>
        </p:nvSpPr>
        <p:spPr>
          <a:xfrm>
            <a:off x="4571900" y="1694776"/>
            <a:ext cx="6697841" cy="686793"/>
          </a:xfrm>
        </p:spPr>
        <p:txBody>
          <a:bodyPr>
            <a:noAutofit/>
          </a:bodyPr>
          <a:lstStyle>
            <a:lvl1pPr>
              <a:defRPr sz="2800" b="1">
                <a:solidFill>
                  <a:schemeClr val="bg1"/>
                </a:solidFill>
                <a:effectLst/>
                <a:latin typeface="微软雅黑" panose="020B0503020204020204" pitchFamily="34" charset="-122"/>
                <a:ea typeface="微软雅黑" panose="020B0503020204020204" pitchFamily="34" charset="-122"/>
              </a:defRPr>
            </a:lvl1pPr>
          </a:lstStyle>
          <a:p>
            <a:r>
              <a:rPr lang="zh-CN" altLang="en-US" dirty="0"/>
              <a:t>单击此处编辑母版标题样式</a:t>
            </a:r>
          </a:p>
        </p:txBody>
      </p:sp>
    </p:spTree>
    <p:extLst>
      <p:ext uri="{BB962C8B-B14F-4D97-AF65-F5344CB8AC3E}">
        <p14:creationId xmlns:p14="http://schemas.microsoft.com/office/powerpoint/2010/main" val="2107353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F39D59-FA44-4F79-9EDB-66C144470849}" type="datetime1">
              <a:rPr lang="zh-CN" altLang="en-US" smtClean="0"/>
              <a:t>2022/7/12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0030940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2" r:id="rId7"/>
    <p:sldLayoutId id="2147483671" r:id="rId8"/>
    <p:sldLayoutId id="2147483672" r:id="rId9"/>
    <p:sldLayoutId id="2147483663" r:id="rId10"/>
    <p:sldLayoutId id="2147483673" r:id="rId11"/>
    <p:sldLayoutId id="2147483655" r:id="rId12"/>
    <p:sldLayoutId id="2147483656" r:id="rId13"/>
    <p:sldLayoutId id="2147483657" r:id="rId14"/>
    <p:sldLayoutId id="2147483658" r:id="rId15"/>
    <p:sldLayoutId id="2147483659" r:id="rId16"/>
    <p:sldLayoutId id="2147483660" r:id="rId17"/>
    <p:sldLayoutId id="2147483661" r:id="rId1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33FC6965-9526-4BE6-A739-5619327EB500}"/>
              </a:ext>
            </a:extLst>
          </p:cNvPr>
          <p:cNvSpPr>
            <a:spLocks noGrp="1"/>
          </p:cNvSpPr>
          <p:nvPr>
            <p:ph type="sldNum" sz="quarter" idx="4294967295"/>
          </p:nvPr>
        </p:nvSpPr>
        <p:spPr>
          <a:xfrm>
            <a:off x="9448800" y="6356350"/>
            <a:ext cx="2743200" cy="365125"/>
          </a:xfrm>
        </p:spPr>
        <p:txBody>
          <a:bodyPr/>
          <a:lstStyle/>
          <a:p>
            <a:fld id="{565CE74E-AB26-4998-AD42-012C4C1AD076}" type="slidenum">
              <a:rPr lang="zh-CN" altLang="en-US" smtClean="0"/>
              <a:pPr/>
              <a:t>1</a:t>
            </a:fld>
            <a:endParaRPr lang="zh-CN" altLang="en-US" dirty="0"/>
          </a:p>
        </p:txBody>
      </p:sp>
      <p:sp>
        <p:nvSpPr>
          <p:cNvPr id="6" name="文本框 5">
            <a:extLst>
              <a:ext uri="{FF2B5EF4-FFF2-40B4-BE49-F238E27FC236}">
                <a16:creationId xmlns:a16="http://schemas.microsoft.com/office/drawing/2014/main" id="{8C75B42A-17AA-D408-2EDA-226BB2C81F02}"/>
              </a:ext>
            </a:extLst>
          </p:cNvPr>
          <p:cNvSpPr txBox="1"/>
          <p:nvPr/>
        </p:nvSpPr>
        <p:spPr>
          <a:xfrm>
            <a:off x="700644" y="380010"/>
            <a:ext cx="1127232" cy="400110"/>
          </a:xfrm>
          <a:prstGeom prst="rect">
            <a:avLst/>
          </a:prstGeom>
          <a:noFill/>
        </p:spPr>
        <p:txBody>
          <a:bodyPr wrap="none" rtlCol="0">
            <a:spAutoFit/>
          </a:bodyPr>
          <a:lstStyle/>
          <a:p>
            <a:r>
              <a:rPr lang="zh-CN" altLang="en-US" sz="2000" b="1" dirty="0">
                <a:solidFill>
                  <a:schemeClr val="tx1">
                    <a:lumMod val="75000"/>
                    <a:lumOff val="25000"/>
                  </a:schemeClr>
                </a:solidFill>
                <a:latin typeface="+mn-ea"/>
              </a:rPr>
              <a:t>附件</a:t>
            </a:r>
            <a:r>
              <a:rPr lang="en-US" altLang="zh-CN" sz="2000" b="1" dirty="0">
                <a:solidFill>
                  <a:schemeClr val="tx1">
                    <a:lumMod val="75000"/>
                    <a:lumOff val="25000"/>
                  </a:schemeClr>
                </a:solidFill>
                <a:latin typeface="+mn-ea"/>
              </a:rPr>
              <a:t>2-2</a:t>
            </a:r>
            <a:endParaRPr lang="zh-CN" altLang="en-US" sz="2000" b="1" dirty="0">
              <a:solidFill>
                <a:schemeClr val="tx1">
                  <a:lumMod val="75000"/>
                  <a:lumOff val="25000"/>
                </a:schemeClr>
              </a:solidFill>
              <a:latin typeface="+mn-ea"/>
            </a:endParaRPr>
          </a:p>
        </p:txBody>
      </p:sp>
      <p:sp>
        <p:nvSpPr>
          <p:cNvPr id="13" name="矩形 12">
            <a:extLst>
              <a:ext uri="{FF2B5EF4-FFF2-40B4-BE49-F238E27FC236}">
                <a16:creationId xmlns:a16="http://schemas.microsoft.com/office/drawing/2014/main" id="{9C8795B2-97C6-62E7-F09A-8546A66873B2}"/>
              </a:ext>
            </a:extLst>
          </p:cNvPr>
          <p:cNvSpPr/>
          <p:nvPr/>
        </p:nvSpPr>
        <p:spPr>
          <a:xfrm>
            <a:off x="2289097" y="1593557"/>
            <a:ext cx="7613805" cy="4373609"/>
          </a:xfrm>
          <a:prstGeom prst="rect">
            <a:avLst/>
          </a:prstGeom>
          <a:solidFill>
            <a:srgbClr val="FFECDD"/>
          </a:solidFill>
          <a:ln>
            <a:solidFill>
              <a:srgbClr val="FFECD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b="1">
              <a:solidFill>
                <a:schemeClr val="tx1">
                  <a:lumMod val="65000"/>
                  <a:lumOff val="35000"/>
                </a:schemeClr>
              </a:solidFill>
              <a:latin typeface="+mj-ea"/>
              <a:ea typeface="+mj-ea"/>
            </a:endParaRPr>
          </a:p>
        </p:txBody>
      </p:sp>
      <p:sp>
        <p:nvSpPr>
          <p:cNvPr id="14" name="矩形 13">
            <a:extLst>
              <a:ext uri="{FF2B5EF4-FFF2-40B4-BE49-F238E27FC236}">
                <a16:creationId xmlns:a16="http://schemas.microsoft.com/office/drawing/2014/main" id="{F40687B1-966B-1BF0-6BA5-166135EE456D}"/>
              </a:ext>
            </a:extLst>
          </p:cNvPr>
          <p:cNvSpPr/>
          <p:nvPr/>
        </p:nvSpPr>
        <p:spPr>
          <a:xfrm>
            <a:off x="2612796" y="1904427"/>
            <a:ext cx="6966407" cy="3751869"/>
          </a:xfrm>
          <a:prstGeom prst="rect">
            <a:avLst/>
          </a:prstGeom>
          <a:solidFill>
            <a:schemeClr val="bg1"/>
          </a:solidFill>
          <a:ln>
            <a:solidFill>
              <a:srgbClr val="FFECD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4000" lvl="1"/>
            <a:endParaRPr lang="zh-CN" altLang="en-US" b="1" dirty="0">
              <a:solidFill>
                <a:schemeClr val="tx1">
                  <a:lumMod val="65000"/>
                  <a:lumOff val="35000"/>
                </a:schemeClr>
              </a:solidFill>
              <a:latin typeface="+mj-ea"/>
              <a:ea typeface="+mj-ea"/>
            </a:endParaRPr>
          </a:p>
        </p:txBody>
      </p:sp>
      <p:sp>
        <p:nvSpPr>
          <p:cNvPr id="15" name="文本框 14">
            <a:extLst>
              <a:ext uri="{FF2B5EF4-FFF2-40B4-BE49-F238E27FC236}">
                <a16:creationId xmlns:a16="http://schemas.microsoft.com/office/drawing/2014/main" id="{0C6DA5A8-B917-99BB-09DB-B851428F8317}"/>
              </a:ext>
            </a:extLst>
          </p:cNvPr>
          <p:cNvSpPr txBox="1"/>
          <p:nvPr/>
        </p:nvSpPr>
        <p:spPr>
          <a:xfrm>
            <a:off x="4362191" y="3336231"/>
            <a:ext cx="3467616" cy="1077218"/>
          </a:xfrm>
          <a:prstGeom prst="rect">
            <a:avLst/>
          </a:prstGeom>
          <a:noFill/>
        </p:spPr>
        <p:txBody>
          <a:bodyPr wrap="none" rtlCol="0">
            <a:spAutoFit/>
          </a:bodyPr>
          <a:lstStyle/>
          <a:p>
            <a:pPr algn="ctr"/>
            <a:r>
              <a:rPr lang="zh-CN" altLang="en-US" sz="3200" b="1" dirty="0">
                <a:solidFill>
                  <a:schemeClr val="tx1">
                    <a:lumMod val="85000"/>
                    <a:lumOff val="15000"/>
                  </a:schemeClr>
                </a:solidFill>
                <a:latin typeface="+mn-ea"/>
              </a:rPr>
              <a:t>舒更葡糖钠注射液</a:t>
            </a:r>
            <a:endParaRPr lang="en-US" altLang="zh-CN" sz="3200" b="1" dirty="0">
              <a:solidFill>
                <a:schemeClr val="tx1">
                  <a:lumMod val="85000"/>
                  <a:lumOff val="15000"/>
                </a:schemeClr>
              </a:solidFill>
              <a:latin typeface="+mn-ea"/>
            </a:endParaRPr>
          </a:p>
          <a:p>
            <a:pPr algn="ctr"/>
            <a:r>
              <a:rPr lang="en-US" altLang="zh-CN" sz="3200" b="1" dirty="0">
                <a:solidFill>
                  <a:schemeClr val="tx1">
                    <a:lumMod val="85000"/>
                    <a:lumOff val="15000"/>
                  </a:schemeClr>
                </a:solidFill>
                <a:latin typeface="+mn-ea"/>
              </a:rPr>
              <a:t>(</a:t>
            </a:r>
            <a:r>
              <a:rPr lang="zh-CN" altLang="en-US" sz="3200" b="1" dirty="0">
                <a:solidFill>
                  <a:schemeClr val="tx1">
                    <a:lumMod val="85000"/>
                    <a:lumOff val="15000"/>
                  </a:schemeClr>
                </a:solidFill>
                <a:latin typeface="+mn-ea"/>
              </a:rPr>
              <a:t>芬可畅</a:t>
            </a:r>
            <a:r>
              <a:rPr lang="en-US" altLang="zh-CN" sz="3200" b="1" baseline="30000" dirty="0">
                <a:solidFill>
                  <a:schemeClr val="tx1">
                    <a:lumMod val="85000"/>
                    <a:lumOff val="15000"/>
                  </a:schemeClr>
                </a:solidFill>
                <a:latin typeface="+mn-ea"/>
              </a:rPr>
              <a:t>®</a:t>
            </a:r>
            <a:r>
              <a:rPr lang="en-US" altLang="zh-CN" sz="3200" b="1" dirty="0">
                <a:solidFill>
                  <a:schemeClr val="tx1">
                    <a:lumMod val="85000"/>
                    <a:lumOff val="15000"/>
                  </a:schemeClr>
                </a:solidFill>
                <a:latin typeface="+mn-ea"/>
              </a:rPr>
              <a:t>)</a:t>
            </a:r>
            <a:endParaRPr lang="zh-CN" altLang="en-US" sz="3200" b="1" dirty="0">
              <a:solidFill>
                <a:schemeClr val="tx1">
                  <a:lumMod val="85000"/>
                  <a:lumOff val="15000"/>
                </a:schemeClr>
              </a:solidFill>
              <a:latin typeface="+mn-ea"/>
            </a:endParaRPr>
          </a:p>
        </p:txBody>
      </p:sp>
      <p:sp>
        <p:nvSpPr>
          <p:cNvPr id="16" name="矩形: 圆角 15">
            <a:extLst>
              <a:ext uri="{FF2B5EF4-FFF2-40B4-BE49-F238E27FC236}">
                <a16:creationId xmlns:a16="http://schemas.microsoft.com/office/drawing/2014/main" id="{7CD36EFD-26CB-9D85-5C45-1EF002F42B37}"/>
              </a:ext>
            </a:extLst>
          </p:cNvPr>
          <p:cNvSpPr/>
          <p:nvPr/>
        </p:nvSpPr>
        <p:spPr>
          <a:xfrm>
            <a:off x="4273137" y="4724319"/>
            <a:ext cx="3645724" cy="665018"/>
          </a:xfrm>
          <a:prstGeom prst="roundRect">
            <a:avLst>
              <a:gd name="adj" fmla="val 50000"/>
            </a:avLst>
          </a:prstGeom>
          <a:solidFill>
            <a:schemeClr val="bg1">
              <a:lumMod val="95000"/>
            </a:schemeClr>
          </a:solidFill>
          <a:ln>
            <a:solidFill>
              <a:srgbClr val="FB98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solidFill>
                  <a:schemeClr val="tx1">
                    <a:lumMod val="75000"/>
                    <a:lumOff val="25000"/>
                  </a:schemeClr>
                </a:solidFill>
              </a:rPr>
              <a:t>成都苑东生物制药股份有限公司</a:t>
            </a:r>
          </a:p>
        </p:txBody>
      </p:sp>
    </p:spTree>
    <p:extLst>
      <p:ext uri="{BB962C8B-B14F-4D97-AF65-F5344CB8AC3E}">
        <p14:creationId xmlns:p14="http://schemas.microsoft.com/office/powerpoint/2010/main" val="321220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id="{F8494C42-59A6-43F9-1C58-A5AA60B4F957}"/>
              </a:ext>
            </a:extLst>
          </p:cNvPr>
          <p:cNvSpPr>
            <a:spLocks noGrp="1"/>
          </p:cNvSpPr>
          <p:nvPr>
            <p:ph type="sldNum" sz="quarter" idx="4294967295"/>
          </p:nvPr>
        </p:nvSpPr>
        <p:spPr>
          <a:xfrm>
            <a:off x="11311130" y="6410174"/>
            <a:ext cx="506313" cy="264932"/>
          </a:xfrm>
        </p:spPr>
        <p:txBody>
          <a:bodyPr/>
          <a:lstStyle/>
          <a:p>
            <a:fld id="{565CE74E-AB26-4998-AD42-012C4C1AD076}" type="slidenum">
              <a:rPr lang="zh-CN" altLang="en-US" smtClean="0"/>
              <a:pPr/>
              <a:t>10</a:t>
            </a:fld>
            <a:endParaRPr lang="zh-CN" altLang="en-US"/>
          </a:p>
        </p:txBody>
      </p:sp>
      <p:sp>
        <p:nvSpPr>
          <p:cNvPr id="4" name="矩形: 圆角 3">
            <a:extLst>
              <a:ext uri="{FF2B5EF4-FFF2-40B4-BE49-F238E27FC236}">
                <a16:creationId xmlns:a16="http://schemas.microsoft.com/office/drawing/2014/main" id="{32F54194-C208-8D93-36F6-266016DF29EF}"/>
              </a:ext>
            </a:extLst>
          </p:cNvPr>
          <p:cNvSpPr/>
          <p:nvPr/>
        </p:nvSpPr>
        <p:spPr>
          <a:xfrm rot="5400000">
            <a:off x="138095" y="10505"/>
            <a:ext cx="2547373" cy="1216807"/>
          </a:xfrm>
          <a:prstGeom prst="roundRect">
            <a:avLst>
              <a:gd name="adj" fmla="val 50000"/>
            </a:avLst>
          </a:prstGeom>
          <a:solidFill>
            <a:srgbClr val="0068D0"/>
          </a:solidFill>
          <a:ln>
            <a:solidFill>
              <a:srgbClr val="FB98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3600" b="1" dirty="0">
              <a:solidFill>
                <a:schemeClr val="tx1">
                  <a:lumMod val="75000"/>
                  <a:lumOff val="25000"/>
                </a:schemeClr>
              </a:solidFill>
              <a:latin typeface="+mj-ea"/>
              <a:ea typeface="+mj-ea"/>
            </a:endParaRPr>
          </a:p>
        </p:txBody>
      </p:sp>
      <p:sp>
        <p:nvSpPr>
          <p:cNvPr id="5" name="文本框 4">
            <a:extLst>
              <a:ext uri="{FF2B5EF4-FFF2-40B4-BE49-F238E27FC236}">
                <a16:creationId xmlns:a16="http://schemas.microsoft.com/office/drawing/2014/main" id="{36ED18BC-1D7D-7B07-DDD2-79C95D754EDE}"/>
              </a:ext>
            </a:extLst>
          </p:cNvPr>
          <p:cNvSpPr txBox="1"/>
          <p:nvPr/>
        </p:nvSpPr>
        <p:spPr>
          <a:xfrm>
            <a:off x="923701" y="791826"/>
            <a:ext cx="1000792" cy="769441"/>
          </a:xfrm>
          <a:prstGeom prst="rect">
            <a:avLst/>
          </a:prstGeom>
          <a:noFill/>
        </p:spPr>
        <p:txBody>
          <a:bodyPr wrap="square">
            <a:spAutoFit/>
          </a:bodyPr>
          <a:lstStyle/>
          <a:p>
            <a:pPr algn="ctr"/>
            <a:r>
              <a:rPr lang="en-US" altLang="zh-CN" sz="4400" b="1" dirty="0">
                <a:solidFill>
                  <a:schemeClr val="bg1"/>
                </a:solidFill>
                <a:latin typeface="+mj-ea"/>
                <a:ea typeface="+mj-ea"/>
              </a:rPr>
              <a:t>05</a:t>
            </a:r>
          </a:p>
        </p:txBody>
      </p:sp>
      <p:sp>
        <p:nvSpPr>
          <p:cNvPr id="6" name="文本框 5">
            <a:extLst>
              <a:ext uri="{FF2B5EF4-FFF2-40B4-BE49-F238E27FC236}">
                <a16:creationId xmlns:a16="http://schemas.microsoft.com/office/drawing/2014/main" id="{3F296669-6C2C-F5B9-E428-451C7CC51887}"/>
              </a:ext>
            </a:extLst>
          </p:cNvPr>
          <p:cNvSpPr txBox="1"/>
          <p:nvPr/>
        </p:nvSpPr>
        <p:spPr>
          <a:xfrm>
            <a:off x="717813" y="2137716"/>
            <a:ext cx="1274644" cy="800219"/>
          </a:xfrm>
          <a:prstGeom prst="rect">
            <a:avLst/>
          </a:prstGeom>
          <a:noFill/>
        </p:spPr>
        <p:txBody>
          <a:bodyPr wrap="none" rtlCol="0">
            <a:spAutoFit/>
          </a:bodyPr>
          <a:lstStyle/>
          <a:p>
            <a:r>
              <a:rPr lang="zh-CN" altLang="en-US" sz="2800" b="1" dirty="0">
                <a:latin typeface="+mj-ea"/>
                <a:ea typeface="+mj-ea"/>
              </a:rPr>
              <a:t>公平性</a:t>
            </a:r>
            <a:endParaRPr lang="en-US" altLang="zh-CN" sz="2800" b="1" dirty="0">
              <a:latin typeface="+mj-ea"/>
              <a:ea typeface="+mj-ea"/>
            </a:endParaRPr>
          </a:p>
          <a:p>
            <a:r>
              <a:rPr lang="en-US" altLang="zh-CN" dirty="0">
                <a:solidFill>
                  <a:schemeClr val="tx1">
                    <a:lumMod val="50000"/>
                    <a:lumOff val="50000"/>
                  </a:schemeClr>
                </a:solidFill>
                <a:latin typeface="+mj-ea"/>
                <a:ea typeface="+mj-ea"/>
              </a:rPr>
              <a:t>Fairness</a:t>
            </a:r>
            <a:endParaRPr lang="zh-CN" altLang="en-US" dirty="0">
              <a:solidFill>
                <a:schemeClr val="tx1">
                  <a:lumMod val="50000"/>
                  <a:lumOff val="50000"/>
                </a:schemeClr>
              </a:solidFill>
              <a:latin typeface="+mj-ea"/>
              <a:ea typeface="+mj-ea"/>
            </a:endParaRPr>
          </a:p>
        </p:txBody>
      </p:sp>
      <p:graphicFrame>
        <p:nvGraphicFramePr>
          <p:cNvPr id="8" name="表格 7">
            <a:extLst>
              <a:ext uri="{FF2B5EF4-FFF2-40B4-BE49-F238E27FC236}">
                <a16:creationId xmlns:a16="http://schemas.microsoft.com/office/drawing/2014/main" id="{50358940-6516-10C8-5EB3-8D046BCF4636}"/>
              </a:ext>
            </a:extLst>
          </p:cNvPr>
          <p:cNvGraphicFramePr>
            <a:graphicFrameLocks noGrp="1"/>
          </p:cNvGraphicFramePr>
          <p:nvPr>
            <p:extLst>
              <p:ext uri="{D42A27DB-BD31-4B8C-83A1-F6EECF244321}">
                <p14:modId xmlns:p14="http://schemas.microsoft.com/office/powerpoint/2010/main" val="2504008631"/>
              </p:ext>
            </p:extLst>
          </p:nvPr>
        </p:nvGraphicFramePr>
        <p:xfrm>
          <a:off x="2651920" y="1994900"/>
          <a:ext cx="8822267" cy="3431667"/>
        </p:xfrm>
        <a:graphic>
          <a:graphicData uri="http://schemas.openxmlformats.org/drawingml/2006/table">
            <a:tbl>
              <a:tblPr firstRow="1" bandRow="1">
                <a:tableStyleId>{5C22544A-7EE6-4342-B048-85BDC9FD1C3A}</a:tableStyleId>
              </a:tblPr>
              <a:tblGrid>
                <a:gridCol w="8822267">
                  <a:extLst>
                    <a:ext uri="{9D8B030D-6E8A-4147-A177-3AD203B41FA5}">
                      <a16:colId xmlns:a16="http://schemas.microsoft.com/office/drawing/2014/main" val="2101447268"/>
                    </a:ext>
                  </a:extLst>
                </a:gridCol>
              </a:tblGrid>
              <a:tr h="1166102">
                <a:tc>
                  <a:txBody>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zh-CN" altLang="en-US" sz="1800" b="1" dirty="0">
                          <a:solidFill>
                            <a:schemeClr val="tx1">
                              <a:lumMod val="65000"/>
                              <a:lumOff val="35000"/>
                            </a:schemeClr>
                          </a:solidFill>
                          <a:latin typeface="+mn-ea"/>
                          <a:ea typeface="+mn-ea"/>
                        </a:rPr>
                        <a:t>年发病患者总数：</a:t>
                      </a:r>
                      <a:r>
                        <a:rPr lang="zh-CN" altLang="en-US" sz="1800" b="1" dirty="0">
                          <a:solidFill>
                            <a:srgbClr val="0058B0"/>
                          </a:solidFill>
                          <a:latin typeface="+mn-ea"/>
                          <a:ea typeface="+mn-ea"/>
                        </a:rPr>
                        <a:t>约</a:t>
                      </a:r>
                      <a:r>
                        <a:rPr lang="en-US" altLang="zh-CN" sz="1800" b="1" dirty="0">
                          <a:solidFill>
                            <a:srgbClr val="0058B0"/>
                          </a:solidFill>
                          <a:latin typeface="+mn-ea"/>
                          <a:ea typeface="+mn-ea"/>
                        </a:rPr>
                        <a:t>440</a:t>
                      </a:r>
                      <a:r>
                        <a:rPr lang="zh-CN" altLang="en-US" sz="1800" b="1" dirty="0">
                          <a:solidFill>
                            <a:srgbClr val="0058B0"/>
                          </a:solidFill>
                          <a:latin typeface="+mn-ea"/>
                          <a:ea typeface="+mn-ea"/>
                        </a:rPr>
                        <a:t>万人</a:t>
                      </a:r>
                      <a:endParaRPr lang="en-US" altLang="zh-CN" sz="1400" b="0" kern="1200" dirty="0">
                        <a:solidFill>
                          <a:schemeClr val="tx1">
                            <a:lumMod val="65000"/>
                            <a:lumOff val="35000"/>
                          </a:schemeClr>
                        </a:solidFill>
                        <a:effectLst/>
                        <a:latin typeface="+mj-ea"/>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zh-CN" altLang="en-US" sz="1800" b="1" kern="1200" dirty="0">
                          <a:solidFill>
                            <a:schemeClr val="tx1">
                              <a:lumMod val="65000"/>
                              <a:lumOff val="35000"/>
                            </a:schemeClr>
                          </a:solidFill>
                          <a:latin typeface="+mn-ea"/>
                          <a:ea typeface="+mn-ea"/>
                          <a:cs typeface="+mn-cs"/>
                        </a:rPr>
                        <a:t>弥补药品目录短板</a:t>
                      </a:r>
                      <a:r>
                        <a:rPr lang="zh-CN" altLang="en-US" sz="1800" b="1" dirty="0">
                          <a:solidFill>
                            <a:schemeClr val="tx1">
                              <a:lumMod val="65000"/>
                              <a:lumOff val="35000"/>
                            </a:schemeClr>
                          </a:solidFill>
                          <a:latin typeface="+mn-ea"/>
                          <a:ea typeface="+mn-ea"/>
                        </a:rPr>
                        <a:t>：</a:t>
                      </a:r>
                      <a:r>
                        <a:rPr lang="zh-CN" altLang="en-US" sz="1800" b="1" dirty="0">
                          <a:solidFill>
                            <a:srgbClr val="0058B0"/>
                          </a:solidFill>
                          <a:latin typeface="+mn-ea"/>
                          <a:ea typeface="+mn-ea"/>
                        </a:rPr>
                        <a:t>弥补了目录内无氨基甾类非去极化肌松药特异性拮抗剂的短板</a:t>
                      </a:r>
                      <a:endParaRPr lang="en-US" altLang="zh-CN" sz="1800" b="1" dirty="0">
                        <a:solidFill>
                          <a:srgbClr val="0058B0"/>
                        </a:solidFill>
                        <a:latin typeface="+mn-ea"/>
                        <a:ea typeface="+mn-ea"/>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zh-CN" altLang="en-US" sz="1800" b="1" kern="1200" dirty="0">
                          <a:solidFill>
                            <a:schemeClr val="tx1">
                              <a:lumMod val="65000"/>
                              <a:lumOff val="35000"/>
                            </a:schemeClr>
                          </a:solidFill>
                          <a:latin typeface="+mn-ea"/>
                          <a:ea typeface="+mn-ea"/>
                          <a:cs typeface="+mn-cs"/>
                        </a:rPr>
                        <a:t>临床管理难度：</a:t>
                      </a:r>
                      <a:endParaRPr lang="en-US" altLang="zh-CN" sz="1800" b="1" kern="1200" dirty="0">
                        <a:solidFill>
                          <a:srgbClr val="0058B0"/>
                        </a:solidFill>
                        <a:latin typeface="+mn-ea"/>
                        <a:ea typeface="+mn-ea"/>
                        <a:cs typeface="+mn-cs"/>
                      </a:endParaRPr>
                    </a:p>
                    <a:p>
                      <a:pPr marL="800100" marR="0" lvl="1" indent="-342900" algn="l" defTabSz="914400" rtl="0" eaLnBrk="1" fontAlgn="auto" latinLnBrk="0" hangingPunct="1">
                        <a:lnSpc>
                          <a:spcPct val="150000"/>
                        </a:lnSpc>
                        <a:spcBef>
                          <a:spcPts val="0"/>
                        </a:spcBef>
                        <a:spcAft>
                          <a:spcPts val="0"/>
                        </a:spcAft>
                        <a:buClrTx/>
                        <a:buSzTx/>
                        <a:buFont typeface="+mj-lt"/>
                        <a:buAutoNum type="arabicPeriod"/>
                        <a:tabLst/>
                        <a:defRPr/>
                      </a:pPr>
                      <a:r>
                        <a:rPr lang="zh-CN" altLang="en-US" sz="1600" b="1" kern="1200" dirty="0">
                          <a:solidFill>
                            <a:srgbClr val="0058B0"/>
                          </a:solidFill>
                          <a:latin typeface="+mn-ea"/>
                          <a:ea typeface="+mn-ea"/>
                          <a:cs typeface="+mn-cs"/>
                        </a:rPr>
                        <a:t>不同人群无需调整剂量，使用方便：</a:t>
                      </a:r>
                      <a:r>
                        <a:rPr lang="zh-CN" altLang="en-US" sz="1400" b="0" kern="1200" dirty="0">
                          <a:solidFill>
                            <a:srgbClr val="0058B0"/>
                          </a:solidFill>
                          <a:latin typeface="+mn-ea"/>
                          <a:ea typeface="+mn-ea"/>
                          <a:cs typeface="+mn-cs"/>
                        </a:rPr>
                        <a:t>肥胖患者、老年患者、儿童患者、心脏疾病患者、肺部疾病患者、轻中度肝肾功损害患者均按公斤体重给药，无需调整剂量</a:t>
                      </a:r>
                      <a:endParaRPr lang="en-US" altLang="zh-CN" sz="1600" b="0" kern="1200" dirty="0">
                        <a:solidFill>
                          <a:srgbClr val="0058B0"/>
                        </a:solidFill>
                        <a:latin typeface="+mn-ea"/>
                        <a:ea typeface="+mn-ea"/>
                        <a:cs typeface="+mn-cs"/>
                      </a:endParaRPr>
                    </a:p>
                    <a:p>
                      <a:pPr marL="800100" marR="0" lvl="1" indent="-342900" algn="l" defTabSz="914400" rtl="0" eaLnBrk="1" fontAlgn="auto" latinLnBrk="0" hangingPunct="1">
                        <a:lnSpc>
                          <a:spcPct val="150000"/>
                        </a:lnSpc>
                        <a:spcBef>
                          <a:spcPts val="0"/>
                        </a:spcBef>
                        <a:spcAft>
                          <a:spcPts val="0"/>
                        </a:spcAft>
                        <a:buClrTx/>
                        <a:buSzTx/>
                        <a:buFont typeface="+mj-lt"/>
                        <a:buAutoNum type="arabicPeriod"/>
                        <a:tabLst/>
                        <a:defRPr/>
                      </a:pPr>
                      <a:r>
                        <a:rPr lang="zh-CN" altLang="en-US" sz="1600" b="1" kern="1200" dirty="0">
                          <a:solidFill>
                            <a:srgbClr val="0058B0"/>
                          </a:solidFill>
                          <a:latin typeface="+mn-ea"/>
                          <a:ea typeface="+mn-ea"/>
                          <a:cs typeface="+mn-cs"/>
                        </a:rPr>
                        <a:t>可不经稀释直接给药</a:t>
                      </a:r>
                      <a:endParaRPr lang="en-US" altLang="zh-CN" sz="1600" b="1" kern="1200" dirty="0">
                        <a:solidFill>
                          <a:srgbClr val="0058B0"/>
                        </a:solidFill>
                        <a:latin typeface="+mn-ea"/>
                        <a:ea typeface="+mn-ea"/>
                        <a:cs typeface="+mn-cs"/>
                      </a:endParaRPr>
                    </a:p>
                    <a:p>
                      <a:pPr marL="800100" marR="0" lvl="1" indent="-342900" algn="l" defTabSz="914400" rtl="0" eaLnBrk="1" fontAlgn="auto" latinLnBrk="0" hangingPunct="1">
                        <a:lnSpc>
                          <a:spcPct val="150000"/>
                        </a:lnSpc>
                        <a:spcBef>
                          <a:spcPts val="0"/>
                        </a:spcBef>
                        <a:spcAft>
                          <a:spcPts val="0"/>
                        </a:spcAft>
                        <a:buClrTx/>
                        <a:buSzTx/>
                        <a:buFont typeface="+mj-lt"/>
                        <a:buAutoNum type="arabicPeriod"/>
                        <a:tabLst/>
                        <a:defRPr/>
                      </a:pPr>
                      <a:r>
                        <a:rPr lang="zh-CN" altLang="en-US" sz="1600" b="1" kern="1200" dirty="0">
                          <a:solidFill>
                            <a:srgbClr val="0058B0"/>
                          </a:solidFill>
                          <a:latin typeface="+mn-ea"/>
                          <a:ea typeface="+mn-ea"/>
                          <a:cs typeface="+mn-cs"/>
                        </a:rPr>
                        <a:t>单独使用，无需配合使用抗毒蕈碱药物。</a:t>
                      </a:r>
                      <a:endParaRPr lang="en-US" altLang="zh-CN" sz="1600" b="1" kern="1200" dirty="0">
                        <a:solidFill>
                          <a:srgbClr val="0058B0"/>
                        </a:solidFill>
                        <a:latin typeface="+mn-ea"/>
                        <a:ea typeface="+mn-ea"/>
                        <a:cs typeface="+mn-cs"/>
                      </a:endParaRPr>
                    </a:p>
                    <a:p>
                      <a:pPr marL="800100" marR="0" lvl="1" indent="-342900" algn="l" defTabSz="914400" rtl="0" eaLnBrk="1" fontAlgn="auto" latinLnBrk="0" hangingPunct="1">
                        <a:lnSpc>
                          <a:spcPct val="150000"/>
                        </a:lnSpc>
                        <a:spcBef>
                          <a:spcPts val="0"/>
                        </a:spcBef>
                        <a:spcAft>
                          <a:spcPts val="0"/>
                        </a:spcAft>
                        <a:buClrTx/>
                        <a:buSzTx/>
                        <a:buFont typeface="+mj-lt"/>
                        <a:buAutoNum type="arabicPeriod"/>
                        <a:tabLst/>
                        <a:defRPr/>
                      </a:pPr>
                      <a:r>
                        <a:rPr lang="zh-CN" altLang="en-US" sz="1600" b="1" kern="1200" dirty="0">
                          <a:solidFill>
                            <a:srgbClr val="0058B0"/>
                          </a:solidFill>
                          <a:latin typeface="+mn-ea"/>
                          <a:ea typeface="+mn-ea"/>
                          <a:cs typeface="+mn-cs"/>
                        </a:rPr>
                        <a:t>存储方便：</a:t>
                      </a:r>
                      <a:r>
                        <a:rPr lang="zh-CN" altLang="zh-CN" sz="1400" b="0" kern="1200" dirty="0">
                          <a:solidFill>
                            <a:srgbClr val="0058B0"/>
                          </a:solidFill>
                          <a:latin typeface="+mn-ea"/>
                          <a:ea typeface="+mn-ea"/>
                          <a:cs typeface="+mn-cs"/>
                        </a:rPr>
                        <a:t>避光，</a:t>
                      </a:r>
                      <a:r>
                        <a:rPr lang="en-US" altLang="zh-CN" sz="1400" b="0" kern="1200" dirty="0">
                          <a:solidFill>
                            <a:srgbClr val="0058B0"/>
                          </a:solidFill>
                          <a:latin typeface="+mn-ea"/>
                          <a:ea typeface="+mn-ea"/>
                          <a:cs typeface="+mn-cs"/>
                        </a:rPr>
                        <a:t>30</a:t>
                      </a:r>
                      <a:r>
                        <a:rPr lang="zh-CN" altLang="zh-CN" sz="1400" b="0" kern="1200" dirty="0">
                          <a:solidFill>
                            <a:srgbClr val="0058B0"/>
                          </a:solidFill>
                          <a:latin typeface="+mn-ea"/>
                          <a:ea typeface="+mn-ea"/>
                          <a:cs typeface="+mn-cs"/>
                        </a:rPr>
                        <a:t>℃以下保存，不得冷冻</a:t>
                      </a:r>
                      <a:endParaRPr lang="en-US" altLang="zh-CN" sz="1400" b="0" kern="1200" dirty="0">
                        <a:solidFill>
                          <a:srgbClr val="0058B0"/>
                        </a:solidFill>
                        <a:latin typeface="+mn-ea"/>
                        <a:ea typeface="+mn-ea"/>
                        <a:cs typeface="+mn-cs"/>
                      </a:endParaRPr>
                    </a:p>
                    <a:p>
                      <a:pPr marL="800100" marR="0" lvl="1" indent="-342900" algn="l" defTabSz="914400" rtl="0" eaLnBrk="1" fontAlgn="auto" latinLnBrk="0" hangingPunct="1">
                        <a:lnSpc>
                          <a:spcPct val="150000"/>
                        </a:lnSpc>
                        <a:spcBef>
                          <a:spcPts val="0"/>
                        </a:spcBef>
                        <a:spcAft>
                          <a:spcPts val="0"/>
                        </a:spcAft>
                        <a:buClrTx/>
                        <a:buSzTx/>
                        <a:buFont typeface="+mj-lt"/>
                        <a:buAutoNum type="arabicPeriod"/>
                        <a:tabLst/>
                        <a:defRPr/>
                      </a:pPr>
                      <a:r>
                        <a:rPr lang="zh-CN" altLang="en-US" sz="1600" b="1" kern="1200" dirty="0">
                          <a:solidFill>
                            <a:srgbClr val="0058B0"/>
                          </a:solidFill>
                          <a:latin typeface="+mn-ea"/>
                          <a:ea typeface="+mn-ea"/>
                          <a:cs typeface="+mn-cs"/>
                        </a:rPr>
                        <a:t>适应症单一，无超说明书使用管理难度</a:t>
                      </a:r>
                      <a:endParaRPr lang="en-US" altLang="zh-CN" sz="1600" b="1" kern="1200" dirty="0">
                        <a:solidFill>
                          <a:srgbClr val="0058B0"/>
                        </a:solidFill>
                        <a:latin typeface="+mn-ea"/>
                        <a:ea typeface="+mn-ea"/>
                        <a:cs typeface="+mn-cs"/>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90236776"/>
                  </a:ext>
                </a:extLst>
              </a:tr>
            </a:tbl>
          </a:graphicData>
        </a:graphic>
      </p:graphicFrame>
    </p:spTree>
    <p:extLst>
      <p:ext uri="{BB962C8B-B14F-4D97-AF65-F5344CB8AC3E}">
        <p14:creationId xmlns:p14="http://schemas.microsoft.com/office/powerpoint/2010/main" val="653588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6">
            <a:extLst>
              <a:ext uri="{FF2B5EF4-FFF2-40B4-BE49-F238E27FC236}">
                <a16:creationId xmlns:a16="http://schemas.microsoft.com/office/drawing/2014/main" id="{A50327EA-05A2-A21A-E5A2-31267CC7DE63}"/>
              </a:ext>
            </a:extLst>
          </p:cNvPr>
          <p:cNvSpPr/>
          <p:nvPr/>
        </p:nvSpPr>
        <p:spPr>
          <a:xfrm>
            <a:off x="-814164" y="792644"/>
            <a:ext cx="3698476" cy="1271464"/>
          </a:xfrm>
          <a:prstGeom prst="roundRect">
            <a:avLst>
              <a:gd name="adj" fmla="val 50000"/>
            </a:avLst>
          </a:prstGeom>
          <a:solidFill>
            <a:srgbClr val="0068D0"/>
          </a:solidFill>
          <a:ln>
            <a:solidFill>
              <a:srgbClr val="FB98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3600" b="1" dirty="0">
              <a:solidFill>
                <a:schemeClr val="bg1"/>
              </a:solidFill>
              <a:latin typeface="+mj-ea"/>
              <a:ea typeface="+mj-ea"/>
            </a:endParaRPr>
          </a:p>
        </p:txBody>
      </p:sp>
      <p:sp>
        <p:nvSpPr>
          <p:cNvPr id="9" name="文本框 8">
            <a:extLst>
              <a:ext uri="{FF2B5EF4-FFF2-40B4-BE49-F238E27FC236}">
                <a16:creationId xmlns:a16="http://schemas.microsoft.com/office/drawing/2014/main" id="{4E450D01-F9AD-FBAB-4B52-E40BA25BAE18}"/>
              </a:ext>
            </a:extLst>
          </p:cNvPr>
          <p:cNvSpPr txBox="1"/>
          <p:nvPr/>
        </p:nvSpPr>
        <p:spPr>
          <a:xfrm>
            <a:off x="453830" y="951322"/>
            <a:ext cx="2430482" cy="954107"/>
          </a:xfrm>
          <a:prstGeom prst="rect">
            <a:avLst/>
          </a:prstGeom>
          <a:noFill/>
        </p:spPr>
        <p:txBody>
          <a:bodyPr wrap="square">
            <a:spAutoFit/>
          </a:bodyPr>
          <a:lstStyle/>
          <a:p>
            <a:r>
              <a:rPr lang="zh-CN" altLang="en-US" sz="3600" b="1" dirty="0">
                <a:solidFill>
                  <a:schemeClr val="bg1"/>
                </a:solidFill>
                <a:latin typeface="+mj-ea"/>
                <a:ea typeface="+mj-ea"/>
              </a:rPr>
              <a:t>目 录</a:t>
            </a:r>
            <a:endParaRPr lang="en-US" altLang="zh-CN" sz="3600" b="1" dirty="0">
              <a:solidFill>
                <a:schemeClr val="bg1"/>
              </a:solidFill>
              <a:latin typeface="+mj-ea"/>
              <a:ea typeface="+mj-ea"/>
            </a:endParaRPr>
          </a:p>
          <a:p>
            <a:r>
              <a:rPr lang="en-US" altLang="zh-CN" sz="2000" b="1" dirty="0">
                <a:solidFill>
                  <a:schemeClr val="bg1"/>
                </a:solidFill>
                <a:latin typeface="+mj-ea"/>
                <a:ea typeface="+mj-ea"/>
              </a:rPr>
              <a:t>CONTENTS</a:t>
            </a:r>
            <a:endParaRPr lang="zh-CN" altLang="en-US" sz="2000" b="1" dirty="0">
              <a:solidFill>
                <a:schemeClr val="bg1"/>
              </a:solidFill>
              <a:latin typeface="+mj-ea"/>
              <a:ea typeface="+mj-ea"/>
            </a:endParaRPr>
          </a:p>
        </p:txBody>
      </p:sp>
      <p:grpSp>
        <p:nvGrpSpPr>
          <p:cNvPr id="12" name="组合 11">
            <a:extLst>
              <a:ext uri="{FF2B5EF4-FFF2-40B4-BE49-F238E27FC236}">
                <a16:creationId xmlns:a16="http://schemas.microsoft.com/office/drawing/2014/main" id="{C93E21FC-F073-EC09-87DF-C07A6F08872B}"/>
              </a:ext>
            </a:extLst>
          </p:cNvPr>
          <p:cNvGrpSpPr/>
          <p:nvPr/>
        </p:nvGrpSpPr>
        <p:grpSpPr>
          <a:xfrm>
            <a:off x="4663099" y="1165064"/>
            <a:ext cx="2724347" cy="1026307"/>
            <a:chOff x="4663099" y="1165064"/>
            <a:chExt cx="2724347" cy="1026307"/>
          </a:xfrm>
        </p:grpSpPr>
        <p:sp>
          <p:nvSpPr>
            <p:cNvPr id="11" name="矩形 10">
              <a:extLst>
                <a:ext uri="{FF2B5EF4-FFF2-40B4-BE49-F238E27FC236}">
                  <a16:creationId xmlns:a16="http://schemas.microsoft.com/office/drawing/2014/main" id="{C374E0BF-A51B-6C88-114D-A7BDD1F41645}"/>
                </a:ext>
              </a:extLst>
            </p:cNvPr>
            <p:cNvSpPr/>
            <p:nvPr/>
          </p:nvSpPr>
          <p:spPr>
            <a:xfrm>
              <a:off x="4663099" y="1165064"/>
              <a:ext cx="2724347" cy="1026307"/>
            </a:xfrm>
            <a:prstGeom prst="rect">
              <a:avLst/>
            </a:prstGeom>
            <a:solidFill>
              <a:srgbClr val="FFECDD"/>
            </a:solidFill>
            <a:ln>
              <a:solidFill>
                <a:srgbClr val="FFECD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b="1">
                <a:solidFill>
                  <a:schemeClr val="tx1">
                    <a:lumMod val="65000"/>
                    <a:lumOff val="35000"/>
                  </a:schemeClr>
                </a:solidFill>
                <a:latin typeface="+mj-ea"/>
                <a:ea typeface="+mj-ea"/>
              </a:endParaRPr>
            </a:p>
          </p:txBody>
        </p:sp>
        <p:sp>
          <p:nvSpPr>
            <p:cNvPr id="10" name="矩形 9">
              <a:extLst>
                <a:ext uri="{FF2B5EF4-FFF2-40B4-BE49-F238E27FC236}">
                  <a16:creationId xmlns:a16="http://schemas.microsoft.com/office/drawing/2014/main" id="{BB2AD6F3-18DC-E0EB-8D17-C2A66BEE0A27}"/>
                </a:ext>
              </a:extLst>
            </p:cNvPr>
            <p:cNvSpPr/>
            <p:nvPr/>
          </p:nvSpPr>
          <p:spPr>
            <a:xfrm>
              <a:off x="4813928" y="1319391"/>
              <a:ext cx="2430482" cy="744717"/>
            </a:xfrm>
            <a:prstGeom prst="rect">
              <a:avLst/>
            </a:prstGeom>
            <a:solidFill>
              <a:schemeClr val="bg1"/>
            </a:solidFill>
            <a:ln>
              <a:solidFill>
                <a:srgbClr val="FFECD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4000" lvl="1"/>
              <a:r>
                <a:rPr lang="en-US" altLang="zh-CN" b="1" dirty="0">
                  <a:solidFill>
                    <a:schemeClr val="tx1">
                      <a:lumMod val="65000"/>
                      <a:lumOff val="35000"/>
                    </a:schemeClr>
                  </a:solidFill>
                  <a:latin typeface="+mj-ea"/>
                  <a:ea typeface="+mj-ea"/>
                </a:rPr>
                <a:t>01 </a:t>
              </a:r>
              <a:r>
                <a:rPr lang="zh-CN" altLang="en-US" b="1" dirty="0">
                  <a:solidFill>
                    <a:schemeClr val="tx1">
                      <a:lumMod val="65000"/>
                      <a:lumOff val="35000"/>
                    </a:schemeClr>
                  </a:solidFill>
                  <a:latin typeface="+mj-ea"/>
                  <a:ea typeface="+mj-ea"/>
                </a:rPr>
                <a:t>药品基本信息</a:t>
              </a:r>
            </a:p>
          </p:txBody>
        </p:sp>
      </p:grpSp>
      <p:grpSp>
        <p:nvGrpSpPr>
          <p:cNvPr id="13" name="组合 12">
            <a:extLst>
              <a:ext uri="{FF2B5EF4-FFF2-40B4-BE49-F238E27FC236}">
                <a16:creationId xmlns:a16="http://schemas.microsoft.com/office/drawing/2014/main" id="{F0ABB927-7DE4-B598-FECD-DFBB61BC01AB}"/>
              </a:ext>
            </a:extLst>
          </p:cNvPr>
          <p:cNvGrpSpPr/>
          <p:nvPr/>
        </p:nvGrpSpPr>
        <p:grpSpPr>
          <a:xfrm>
            <a:off x="8433820" y="1165064"/>
            <a:ext cx="2724347" cy="1026307"/>
            <a:chOff x="4663099" y="1165064"/>
            <a:chExt cx="2724347" cy="1026307"/>
          </a:xfrm>
        </p:grpSpPr>
        <p:sp>
          <p:nvSpPr>
            <p:cNvPr id="14" name="矩形 13">
              <a:extLst>
                <a:ext uri="{FF2B5EF4-FFF2-40B4-BE49-F238E27FC236}">
                  <a16:creationId xmlns:a16="http://schemas.microsoft.com/office/drawing/2014/main" id="{DCFE4337-55D8-5CC7-6871-C44E5784CBE6}"/>
                </a:ext>
              </a:extLst>
            </p:cNvPr>
            <p:cNvSpPr/>
            <p:nvPr/>
          </p:nvSpPr>
          <p:spPr>
            <a:xfrm>
              <a:off x="4663099" y="1165064"/>
              <a:ext cx="2724347" cy="1026307"/>
            </a:xfrm>
            <a:prstGeom prst="rect">
              <a:avLst/>
            </a:prstGeom>
            <a:solidFill>
              <a:srgbClr val="FFECDD"/>
            </a:solidFill>
            <a:ln>
              <a:solidFill>
                <a:srgbClr val="FFECD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b="1">
                <a:solidFill>
                  <a:schemeClr val="tx1">
                    <a:lumMod val="65000"/>
                    <a:lumOff val="35000"/>
                  </a:schemeClr>
                </a:solidFill>
                <a:latin typeface="+mj-ea"/>
                <a:ea typeface="+mj-ea"/>
              </a:endParaRPr>
            </a:p>
          </p:txBody>
        </p:sp>
        <p:sp>
          <p:nvSpPr>
            <p:cNvPr id="15" name="矩形 14">
              <a:extLst>
                <a:ext uri="{FF2B5EF4-FFF2-40B4-BE49-F238E27FC236}">
                  <a16:creationId xmlns:a16="http://schemas.microsoft.com/office/drawing/2014/main" id="{D4AF2BC9-A9A0-A672-1A26-91C44D14F029}"/>
                </a:ext>
              </a:extLst>
            </p:cNvPr>
            <p:cNvSpPr/>
            <p:nvPr/>
          </p:nvSpPr>
          <p:spPr>
            <a:xfrm>
              <a:off x="4813928" y="1319391"/>
              <a:ext cx="2430482" cy="744717"/>
            </a:xfrm>
            <a:prstGeom prst="rect">
              <a:avLst/>
            </a:prstGeom>
            <a:solidFill>
              <a:schemeClr val="bg1"/>
            </a:solidFill>
            <a:ln>
              <a:solidFill>
                <a:srgbClr val="FFECD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4000" lvl="1"/>
              <a:r>
                <a:rPr lang="en-US" altLang="zh-CN" b="1" dirty="0">
                  <a:solidFill>
                    <a:schemeClr val="tx1">
                      <a:lumMod val="65000"/>
                      <a:lumOff val="35000"/>
                    </a:schemeClr>
                  </a:solidFill>
                  <a:latin typeface="+mj-ea"/>
                  <a:ea typeface="+mj-ea"/>
                </a:rPr>
                <a:t>02 </a:t>
              </a:r>
              <a:r>
                <a:rPr lang="zh-CN" altLang="en-US" b="1" dirty="0">
                  <a:solidFill>
                    <a:schemeClr val="tx1">
                      <a:lumMod val="65000"/>
                      <a:lumOff val="35000"/>
                    </a:schemeClr>
                  </a:solidFill>
                  <a:latin typeface="+mj-ea"/>
                  <a:ea typeface="+mj-ea"/>
                </a:rPr>
                <a:t>安全性</a:t>
              </a:r>
            </a:p>
          </p:txBody>
        </p:sp>
      </p:grpSp>
      <p:grpSp>
        <p:nvGrpSpPr>
          <p:cNvPr id="16" name="组合 15">
            <a:extLst>
              <a:ext uri="{FF2B5EF4-FFF2-40B4-BE49-F238E27FC236}">
                <a16:creationId xmlns:a16="http://schemas.microsoft.com/office/drawing/2014/main" id="{88820006-0A9B-6F00-DBE6-8355AF49A916}"/>
              </a:ext>
            </a:extLst>
          </p:cNvPr>
          <p:cNvGrpSpPr/>
          <p:nvPr/>
        </p:nvGrpSpPr>
        <p:grpSpPr>
          <a:xfrm>
            <a:off x="4653672" y="2767623"/>
            <a:ext cx="2724347" cy="1026307"/>
            <a:chOff x="4663099" y="1165064"/>
            <a:chExt cx="2724347" cy="1026307"/>
          </a:xfrm>
        </p:grpSpPr>
        <p:sp>
          <p:nvSpPr>
            <p:cNvPr id="17" name="矩形 16">
              <a:extLst>
                <a:ext uri="{FF2B5EF4-FFF2-40B4-BE49-F238E27FC236}">
                  <a16:creationId xmlns:a16="http://schemas.microsoft.com/office/drawing/2014/main" id="{E185276B-4806-FF63-1B26-5F6B08A334DD}"/>
                </a:ext>
              </a:extLst>
            </p:cNvPr>
            <p:cNvSpPr/>
            <p:nvPr/>
          </p:nvSpPr>
          <p:spPr>
            <a:xfrm>
              <a:off x="4663099" y="1165064"/>
              <a:ext cx="2724347" cy="1026307"/>
            </a:xfrm>
            <a:prstGeom prst="rect">
              <a:avLst/>
            </a:prstGeom>
            <a:solidFill>
              <a:srgbClr val="FFECDD"/>
            </a:solidFill>
            <a:ln>
              <a:solidFill>
                <a:srgbClr val="FFECD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b="1">
                <a:solidFill>
                  <a:schemeClr val="tx1">
                    <a:lumMod val="65000"/>
                    <a:lumOff val="35000"/>
                  </a:schemeClr>
                </a:solidFill>
                <a:latin typeface="+mj-ea"/>
                <a:ea typeface="+mj-ea"/>
              </a:endParaRPr>
            </a:p>
          </p:txBody>
        </p:sp>
        <p:sp>
          <p:nvSpPr>
            <p:cNvPr id="18" name="矩形 17">
              <a:extLst>
                <a:ext uri="{FF2B5EF4-FFF2-40B4-BE49-F238E27FC236}">
                  <a16:creationId xmlns:a16="http://schemas.microsoft.com/office/drawing/2014/main" id="{7A44775E-3456-9BEE-3055-2B50B2221F1E}"/>
                </a:ext>
              </a:extLst>
            </p:cNvPr>
            <p:cNvSpPr/>
            <p:nvPr/>
          </p:nvSpPr>
          <p:spPr>
            <a:xfrm>
              <a:off x="4813928" y="1319391"/>
              <a:ext cx="2430482" cy="744717"/>
            </a:xfrm>
            <a:prstGeom prst="rect">
              <a:avLst/>
            </a:prstGeom>
            <a:solidFill>
              <a:schemeClr val="bg1"/>
            </a:solidFill>
            <a:ln>
              <a:solidFill>
                <a:srgbClr val="FFECD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4000" lvl="1"/>
              <a:r>
                <a:rPr lang="en-US" altLang="zh-CN" b="1" dirty="0">
                  <a:solidFill>
                    <a:schemeClr val="tx1">
                      <a:lumMod val="65000"/>
                      <a:lumOff val="35000"/>
                    </a:schemeClr>
                  </a:solidFill>
                  <a:latin typeface="+mj-ea"/>
                  <a:ea typeface="+mj-ea"/>
                </a:rPr>
                <a:t>03 </a:t>
              </a:r>
              <a:r>
                <a:rPr lang="zh-CN" altLang="en-US" b="1" dirty="0">
                  <a:solidFill>
                    <a:schemeClr val="tx1">
                      <a:lumMod val="65000"/>
                      <a:lumOff val="35000"/>
                    </a:schemeClr>
                  </a:solidFill>
                  <a:latin typeface="+mj-ea"/>
                  <a:ea typeface="+mj-ea"/>
                </a:rPr>
                <a:t>有效性</a:t>
              </a:r>
            </a:p>
          </p:txBody>
        </p:sp>
      </p:grpSp>
      <p:grpSp>
        <p:nvGrpSpPr>
          <p:cNvPr id="19" name="组合 18">
            <a:extLst>
              <a:ext uri="{FF2B5EF4-FFF2-40B4-BE49-F238E27FC236}">
                <a16:creationId xmlns:a16="http://schemas.microsoft.com/office/drawing/2014/main" id="{66EB2996-C55A-90BA-C4DE-4E647A04FBD5}"/>
              </a:ext>
            </a:extLst>
          </p:cNvPr>
          <p:cNvGrpSpPr/>
          <p:nvPr/>
        </p:nvGrpSpPr>
        <p:grpSpPr>
          <a:xfrm>
            <a:off x="8424393" y="2767623"/>
            <a:ext cx="2724347" cy="1026307"/>
            <a:chOff x="4663099" y="1165064"/>
            <a:chExt cx="2724347" cy="1026307"/>
          </a:xfrm>
        </p:grpSpPr>
        <p:sp>
          <p:nvSpPr>
            <p:cNvPr id="20" name="矩形 19">
              <a:extLst>
                <a:ext uri="{FF2B5EF4-FFF2-40B4-BE49-F238E27FC236}">
                  <a16:creationId xmlns:a16="http://schemas.microsoft.com/office/drawing/2014/main" id="{315CD628-0BAA-7545-79BC-05995F6E6A00}"/>
                </a:ext>
              </a:extLst>
            </p:cNvPr>
            <p:cNvSpPr/>
            <p:nvPr/>
          </p:nvSpPr>
          <p:spPr>
            <a:xfrm>
              <a:off x="4663099" y="1165064"/>
              <a:ext cx="2724347" cy="1026307"/>
            </a:xfrm>
            <a:prstGeom prst="rect">
              <a:avLst/>
            </a:prstGeom>
            <a:solidFill>
              <a:srgbClr val="FFECDD"/>
            </a:solidFill>
            <a:ln>
              <a:solidFill>
                <a:srgbClr val="FFECD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b="1">
                <a:solidFill>
                  <a:schemeClr val="tx1">
                    <a:lumMod val="65000"/>
                    <a:lumOff val="35000"/>
                  </a:schemeClr>
                </a:solidFill>
                <a:latin typeface="+mj-ea"/>
                <a:ea typeface="+mj-ea"/>
              </a:endParaRPr>
            </a:p>
          </p:txBody>
        </p:sp>
        <p:sp>
          <p:nvSpPr>
            <p:cNvPr id="21" name="矩形 20">
              <a:extLst>
                <a:ext uri="{FF2B5EF4-FFF2-40B4-BE49-F238E27FC236}">
                  <a16:creationId xmlns:a16="http://schemas.microsoft.com/office/drawing/2014/main" id="{83944355-BABA-E807-316A-7BC4340B2D44}"/>
                </a:ext>
              </a:extLst>
            </p:cNvPr>
            <p:cNvSpPr/>
            <p:nvPr/>
          </p:nvSpPr>
          <p:spPr>
            <a:xfrm>
              <a:off x="4813928" y="1319391"/>
              <a:ext cx="2430482" cy="744717"/>
            </a:xfrm>
            <a:prstGeom prst="rect">
              <a:avLst/>
            </a:prstGeom>
            <a:solidFill>
              <a:schemeClr val="bg1"/>
            </a:solidFill>
            <a:ln>
              <a:solidFill>
                <a:srgbClr val="FFECD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4000" lvl="1"/>
              <a:r>
                <a:rPr lang="en-US" altLang="zh-CN" b="1" dirty="0">
                  <a:solidFill>
                    <a:schemeClr val="tx1">
                      <a:lumMod val="65000"/>
                      <a:lumOff val="35000"/>
                    </a:schemeClr>
                  </a:solidFill>
                  <a:latin typeface="+mj-ea"/>
                  <a:ea typeface="+mj-ea"/>
                </a:rPr>
                <a:t>04 </a:t>
              </a:r>
              <a:r>
                <a:rPr lang="zh-CN" altLang="en-US" b="1" dirty="0">
                  <a:solidFill>
                    <a:schemeClr val="tx1">
                      <a:lumMod val="65000"/>
                      <a:lumOff val="35000"/>
                    </a:schemeClr>
                  </a:solidFill>
                  <a:latin typeface="+mj-ea"/>
                  <a:ea typeface="+mj-ea"/>
                </a:rPr>
                <a:t>创新性</a:t>
              </a:r>
            </a:p>
          </p:txBody>
        </p:sp>
      </p:grpSp>
      <p:grpSp>
        <p:nvGrpSpPr>
          <p:cNvPr id="22" name="组合 21">
            <a:extLst>
              <a:ext uri="{FF2B5EF4-FFF2-40B4-BE49-F238E27FC236}">
                <a16:creationId xmlns:a16="http://schemas.microsoft.com/office/drawing/2014/main" id="{821F87CD-E685-0F92-4ABD-482B75C36218}"/>
              </a:ext>
            </a:extLst>
          </p:cNvPr>
          <p:cNvGrpSpPr/>
          <p:nvPr/>
        </p:nvGrpSpPr>
        <p:grpSpPr>
          <a:xfrm>
            <a:off x="4663099" y="4351328"/>
            <a:ext cx="2724347" cy="1026307"/>
            <a:chOff x="4663099" y="1165064"/>
            <a:chExt cx="2724347" cy="1026307"/>
          </a:xfrm>
        </p:grpSpPr>
        <p:sp>
          <p:nvSpPr>
            <p:cNvPr id="23" name="矩形 22">
              <a:extLst>
                <a:ext uri="{FF2B5EF4-FFF2-40B4-BE49-F238E27FC236}">
                  <a16:creationId xmlns:a16="http://schemas.microsoft.com/office/drawing/2014/main" id="{6AC11D01-0A64-E7CA-B4FD-7941804287BA}"/>
                </a:ext>
              </a:extLst>
            </p:cNvPr>
            <p:cNvSpPr/>
            <p:nvPr/>
          </p:nvSpPr>
          <p:spPr>
            <a:xfrm>
              <a:off x="4663099" y="1165064"/>
              <a:ext cx="2724347" cy="1026307"/>
            </a:xfrm>
            <a:prstGeom prst="rect">
              <a:avLst/>
            </a:prstGeom>
            <a:solidFill>
              <a:srgbClr val="FFECDD"/>
            </a:solidFill>
            <a:ln>
              <a:solidFill>
                <a:srgbClr val="FFECD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b="1">
                <a:solidFill>
                  <a:schemeClr val="tx1">
                    <a:lumMod val="65000"/>
                    <a:lumOff val="35000"/>
                  </a:schemeClr>
                </a:solidFill>
                <a:latin typeface="+mj-ea"/>
                <a:ea typeface="+mj-ea"/>
              </a:endParaRPr>
            </a:p>
          </p:txBody>
        </p:sp>
        <p:sp>
          <p:nvSpPr>
            <p:cNvPr id="24" name="矩形 23">
              <a:extLst>
                <a:ext uri="{FF2B5EF4-FFF2-40B4-BE49-F238E27FC236}">
                  <a16:creationId xmlns:a16="http://schemas.microsoft.com/office/drawing/2014/main" id="{384A566B-A028-7C37-BDA8-8DDB52F9AF1D}"/>
                </a:ext>
              </a:extLst>
            </p:cNvPr>
            <p:cNvSpPr/>
            <p:nvPr/>
          </p:nvSpPr>
          <p:spPr>
            <a:xfrm>
              <a:off x="4813928" y="1319391"/>
              <a:ext cx="2430482" cy="744717"/>
            </a:xfrm>
            <a:prstGeom prst="rect">
              <a:avLst/>
            </a:prstGeom>
            <a:solidFill>
              <a:schemeClr val="bg1"/>
            </a:solidFill>
            <a:ln>
              <a:solidFill>
                <a:srgbClr val="FFECD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4000" lvl="1"/>
              <a:r>
                <a:rPr lang="en-US" altLang="zh-CN" b="1" dirty="0">
                  <a:solidFill>
                    <a:schemeClr val="tx1">
                      <a:lumMod val="65000"/>
                      <a:lumOff val="35000"/>
                    </a:schemeClr>
                  </a:solidFill>
                  <a:latin typeface="+mj-ea"/>
                  <a:ea typeface="+mj-ea"/>
                </a:rPr>
                <a:t>05 </a:t>
              </a:r>
              <a:r>
                <a:rPr lang="zh-CN" altLang="en-US" b="1" dirty="0">
                  <a:solidFill>
                    <a:schemeClr val="tx1">
                      <a:lumMod val="65000"/>
                      <a:lumOff val="35000"/>
                    </a:schemeClr>
                  </a:solidFill>
                  <a:latin typeface="+mj-ea"/>
                  <a:ea typeface="+mj-ea"/>
                </a:rPr>
                <a:t>公平性</a:t>
              </a:r>
            </a:p>
          </p:txBody>
        </p:sp>
      </p:grpSp>
    </p:spTree>
    <p:extLst>
      <p:ext uri="{BB962C8B-B14F-4D97-AF65-F5344CB8AC3E}">
        <p14:creationId xmlns:p14="http://schemas.microsoft.com/office/powerpoint/2010/main" val="3377068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id="{F8494C42-59A6-43F9-1C58-A5AA60B4F957}"/>
              </a:ext>
            </a:extLst>
          </p:cNvPr>
          <p:cNvSpPr>
            <a:spLocks noGrp="1"/>
          </p:cNvSpPr>
          <p:nvPr>
            <p:ph type="sldNum" sz="quarter" idx="4294967295"/>
          </p:nvPr>
        </p:nvSpPr>
        <p:spPr>
          <a:xfrm>
            <a:off x="11311130" y="6410174"/>
            <a:ext cx="506313" cy="264932"/>
          </a:xfrm>
        </p:spPr>
        <p:txBody>
          <a:bodyPr/>
          <a:lstStyle/>
          <a:p>
            <a:fld id="{565CE74E-AB26-4998-AD42-012C4C1AD076}" type="slidenum">
              <a:rPr lang="zh-CN" altLang="en-US" smtClean="0"/>
              <a:pPr/>
              <a:t>3</a:t>
            </a:fld>
            <a:endParaRPr lang="zh-CN" altLang="en-US"/>
          </a:p>
        </p:txBody>
      </p:sp>
      <p:sp>
        <p:nvSpPr>
          <p:cNvPr id="4" name="矩形: 圆角 3">
            <a:extLst>
              <a:ext uri="{FF2B5EF4-FFF2-40B4-BE49-F238E27FC236}">
                <a16:creationId xmlns:a16="http://schemas.microsoft.com/office/drawing/2014/main" id="{32F54194-C208-8D93-36F6-266016DF29EF}"/>
              </a:ext>
            </a:extLst>
          </p:cNvPr>
          <p:cNvSpPr/>
          <p:nvPr/>
        </p:nvSpPr>
        <p:spPr>
          <a:xfrm rot="5400000">
            <a:off x="138095" y="10505"/>
            <a:ext cx="2547373" cy="1216807"/>
          </a:xfrm>
          <a:prstGeom prst="roundRect">
            <a:avLst>
              <a:gd name="adj" fmla="val 50000"/>
            </a:avLst>
          </a:prstGeom>
          <a:solidFill>
            <a:srgbClr val="0068D0"/>
          </a:solidFill>
          <a:ln>
            <a:solidFill>
              <a:srgbClr val="FB98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3600" b="1" dirty="0">
              <a:solidFill>
                <a:schemeClr val="tx1">
                  <a:lumMod val="75000"/>
                  <a:lumOff val="25000"/>
                </a:schemeClr>
              </a:solidFill>
              <a:latin typeface="+mj-ea"/>
              <a:ea typeface="+mj-ea"/>
            </a:endParaRPr>
          </a:p>
        </p:txBody>
      </p:sp>
      <p:sp>
        <p:nvSpPr>
          <p:cNvPr id="5" name="文本框 4">
            <a:extLst>
              <a:ext uri="{FF2B5EF4-FFF2-40B4-BE49-F238E27FC236}">
                <a16:creationId xmlns:a16="http://schemas.microsoft.com/office/drawing/2014/main" id="{36ED18BC-1D7D-7B07-DDD2-79C95D754EDE}"/>
              </a:ext>
            </a:extLst>
          </p:cNvPr>
          <p:cNvSpPr txBox="1"/>
          <p:nvPr/>
        </p:nvSpPr>
        <p:spPr>
          <a:xfrm>
            <a:off x="923701" y="791826"/>
            <a:ext cx="1000792" cy="769441"/>
          </a:xfrm>
          <a:prstGeom prst="rect">
            <a:avLst/>
          </a:prstGeom>
          <a:noFill/>
        </p:spPr>
        <p:txBody>
          <a:bodyPr wrap="square">
            <a:spAutoFit/>
          </a:bodyPr>
          <a:lstStyle/>
          <a:p>
            <a:pPr algn="ctr"/>
            <a:r>
              <a:rPr lang="en-US" altLang="zh-CN" sz="4400" b="1" dirty="0">
                <a:solidFill>
                  <a:schemeClr val="bg1"/>
                </a:solidFill>
                <a:latin typeface="+mj-ea"/>
                <a:ea typeface="+mj-ea"/>
              </a:rPr>
              <a:t>01</a:t>
            </a:r>
          </a:p>
        </p:txBody>
      </p:sp>
      <p:sp>
        <p:nvSpPr>
          <p:cNvPr id="6" name="文本框 5">
            <a:extLst>
              <a:ext uri="{FF2B5EF4-FFF2-40B4-BE49-F238E27FC236}">
                <a16:creationId xmlns:a16="http://schemas.microsoft.com/office/drawing/2014/main" id="{3F296669-6C2C-F5B9-E428-451C7CC51887}"/>
              </a:ext>
            </a:extLst>
          </p:cNvPr>
          <p:cNvSpPr txBox="1"/>
          <p:nvPr/>
        </p:nvSpPr>
        <p:spPr>
          <a:xfrm>
            <a:off x="717813" y="2137716"/>
            <a:ext cx="2339102" cy="800219"/>
          </a:xfrm>
          <a:prstGeom prst="rect">
            <a:avLst/>
          </a:prstGeom>
          <a:noFill/>
        </p:spPr>
        <p:txBody>
          <a:bodyPr wrap="none" rtlCol="0">
            <a:spAutoFit/>
          </a:bodyPr>
          <a:lstStyle/>
          <a:p>
            <a:r>
              <a:rPr lang="zh-CN" altLang="en-US" sz="2800" b="1" dirty="0">
                <a:latin typeface="+mj-ea"/>
                <a:ea typeface="+mj-ea"/>
              </a:rPr>
              <a:t>药品基本信息</a:t>
            </a:r>
            <a:endParaRPr lang="en-US" altLang="zh-CN" sz="2800" b="1" dirty="0">
              <a:latin typeface="+mj-ea"/>
              <a:ea typeface="+mj-ea"/>
            </a:endParaRPr>
          </a:p>
          <a:p>
            <a:r>
              <a:rPr lang="en-US" altLang="zh-CN" dirty="0">
                <a:solidFill>
                  <a:schemeClr val="tx1">
                    <a:lumMod val="50000"/>
                    <a:lumOff val="50000"/>
                  </a:schemeClr>
                </a:solidFill>
                <a:latin typeface="+mj-ea"/>
                <a:ea typeface="+mj-ea"/>
              </a:rPr>
              <a:t>Basic information</a:t>
            </a:r>
            <a:endParaRPr lang="zh-CN" altLang="en-US" dirty="0">
              <a:solidFill>
                <a:schemeClr val="tx1">
                  <a:lumMod val="50000"/>
                  <a:lumOff val="50000"/>
                </a:schemeClr>
              </a:solidFill>
              <a:latin typeface="+mj-ea"/>
              <a:ea typeface="+mj-ea"/>
            </a:endParaRPr>
          </a:p>
        </p:txBody>
      </p:sp>
      <p:graphicFrame>
        <p:nvGraphicFramePr>
          <p:cNvPr id="2" name="表格 6">
            <a:extLst>
              <a:ext uri="{FF2B5EF4-FFF2-40B4-BE49-F238E27FC236}">
                <a16:creationId xmlns:a16="http://schemas.microsoft.com/office/drawing/2014/main" id="{E9B568C6-1DAA-91A3-104A-AE4BC6B49F29}"/>
              </a:ext>
            </a:extLst>
          </p:cNvPr>
          <p:cNvGraphicFramePr>
            <a:graphicFrameLocks noGrp="1"/>
          </p:cNvGraphicFramePr>
          <p:nvPr>
            <p:extLst>
              <p:ext uri="{D42A27DB-BD31-4B8C-83A1-F6EECF244321}">
                <p14:modId xmlns:p14="http://schemas.microsoft.com/office/powerpoint/2010/main" val="1851951983"/>
              </p:ext>
            </p:extLst>
          </p:nvPr>
        </p:nvGraphicFramePr>
        <p:xfrm>
          <a:off x="4472920" y="1322250"/>
          <a:ext cx="7542486" cy="4213500"/>
        </p:xfrm>
        <a:graphic>
          <a:graphicData uri="http://schemas.openxmlformats.org/drawingml/2006/table">
            <a:tbl>
              <a:tblPr firstRow="1" bandRow="1">
                <a:tableStyleId>{5C22544A-7EE6-4342-B048-85BDC9FD1C3A}</a:tableStyleId>
              </a:tblPr>
              <a:tblGrid>
                <a:gridCol w="7542486">
                  <a:extLst>
                    <a:ext uri="{9D8B030D-6E8A-4147-A177-3AD203B41FA5}">
                      <a16:colId xmlns:a16="http://schemas.microsoft.com/office/drawing/2014/main" val="2101447268"/>
                    </a:ext>
                  </a:extLst>
                </a:gridCol>
              </a:tblGrid>
              <a:tr h="4213500">
                <a:tc>
                  <a:txBody>
                    <a:bodyPr/>
                    <a:lstStyle/>
                    <a:p>
                      <a:pPr marL="285750" marR="0" lvl="0" indent="-285750" algn="l" defTabSz="914400" rtl="0" eaLnBrk="1" fontAlgn="auto" latinLnBrk="0" hangingPunct="1">
                        <a:lnSpc>
                          <a:spcPct val="200000"/>
                        </a:lnSpc>
                        <a:spcBef>
                          <a:spcPts val="0"/>
                        </a:spcBef>
                        <a:spcAft>
                          <a:spcPts val="0"/>
                        </a:spcAft>
                        <a:buClrTx/>
                        <a:buSzTx/>
                        <a:buFont typeface="Arial" panose="020B0604020202020204" pitchFamily="34" charset="0"/>
                        <a:buChar char="•"/>
                        <a:tabLst/>
                        <a:defRPr/>
                      </a:pPr>
                      <a:r>
                        <a:rPr lang="zh-CN" altLang="en-US" sz="1800" b="1" dirty="0">
                          <a:solidFill>
                            <a:schemeClr val="tx1">
                              <a:lumMod val="65000"/>
                              <a:lumOff val="35000"/>
                            </a:schemeClr>
                          </a:solidFill>
                          <a:latin typeface="+mn-ea"/>
                          <a:ea typeface="+mn-ea"/>
                        </a:rPr>
                        <a:t>药品通用名称：</a:t>
                      </a:r>
                      <a:r>
                        <a:rPr lang="zh-CN" altLang="en-US" sz="1800" b="1" kern="1200" dirty="0">
                          <a:solidFill>
                            <a:srgbClr val="0058B0"/>
                          </a:solidFill>
                          <a:latin typeface="+mn-ea"/>
                          <a:ea typeface="+mn-ea"/>
                          <a:cs typeface="+mn-cs"/>
                        </a:rPr>
                        <a:t>舒更葡糖钠注射液</a:t>
                      </a:r>
                    </a:p>
                    <a:p>
                      <a:pPr marL="285750" marR="0" lvl="0" indent="-285750" algn="l" defTabSz="914400" rtl="0" eaLnBrk="1" fontAlgn="auto" latinLnBrk="0" hangingPunct="1">
                        <a:lnSpc>
                          <a:spcPct val="200000"/>
                        </a:lnSpc>
                        <a:spcBef>
                          <a:spcPts val="0"/>
                        </a:spcBef>
                        <a:spcAft>
                          <a:spcPts val="0"/>
                        </a:spcAft>
                        <a:buClrTx/>
                        <a:buSzTx/>
                        <a:buFont typeface="Arial" panose="020B0604020202020204" pitchFamily="34" charset="0"/>
                        <a:buChar char="•"/>
                        <a:tabLst/>
                        <a:defRPr/>
                      </a:pPr>
                      <a:r>
                        <a:rPr lang="zh-CN" altLang="en-US" sz="1800" b="1" dirty="0">
                          <a:solidFill>
                            <a:schemeClr val="tx1">
                              <a:lumMod val="65000"/>
                              <a:lumOff val="35000"/>
                            </a:schemeClr>
                          </a:solidFill>
                          <a:latin typeface="+mn-ea"/>
                          <a:ea typeface="+mn-ea"/>
                        </a:rPr>
                        <a:t>注册规格：</a:t>
                      </a:r>
                      <a:r>
                        <a:rPr lang="zh-CN" altLang="zh-CN" sz="1200" b="0" kern="1200" dirty="0">
                          <a:solidFill>
                            <a:srgbClr val="0058B0"/>
                          </a:solidFill>
                          <a:latin typeface="+mn-ea"/>
                          <a:ea typeface="+mn-ea"/>
                          <a:cs typeface="+mn-cs"/>
                        </a:rPr>
                        <a:t>按舒更葡糖钠活性实体与单</a:t>
                      </a:r>
                      <a:r>
                        <a:rPr lang="en-US" altLang="zh-CN" sz="1200" b="0" kern="1200" dirty="0">
                          <a:solidFill>
                            <a:srgbClr val="0058B0"/>
                          </a:solidFill>
                          <a:latin typeface="+mn-ea"/>
                          <a:ea typeface="+mn-ea"/>
                          <a:cs typeface="+mn-cs"/>
                        </a:rPr>
                        <a:t>-</a:t>
                      </a:r>
                      <a:r>
                        <a:rPr lang="zh-CN" altLang="zh-CN" sz="1200" b="0" kern="1200" dirty="0">
                          <a:solidFill>
                            <a:srgbClr val="0058B0"/>
                          </a:solidFill>
                          <a:latin typeface="+mn-ea"/>
                          <a:ea typeface="+mn-ea"/>
                          <a:cs typeface="+mn-cs"/>
                        </a:rPr>
                        <a:t>羟基舒更葡糖钠活性实体的总量计</a:t>
                      </a:r>
                      <a:r>
                        <a:rPr lang="en-US" altLang="zh-CN" sz="1800" b="1" kern="1200" dirty="0">
                          <a:solidFill>
                            <a:srgbClr val="0058B0"/>
                          </a:solidFill>
                          <a:latin typeface="+mn-ea"/>
                          <a:ea typeface="+mn-ea"/>
                          <a:cs typeface="+mn-cs"/>
                        </a:rPr>
                        <a:t>2ml:200mg</a:t>
                      </a:r>
                    </a:p>
                    <a:p>
                      <a:pPr marL="285750" indent="-285750">
                        <a:lnSpc>
                          <a:spcPct val="200000"/>
                        </a:lnSpc>
                        <a:buFont typeface="Arial" panose="020B0604020202020204" pitchFamily="34" charset="0"/>
                        <a:buChar char="•"/>
                      </a:pPr>
                      <a:r>
                        <a:rPr lang="zh-CN" altLang="en-US" sz="1800" b="1" dirty="0">
                          <a:solidFill>
                            <a:schemeClr val="tx1">
                              <a:lumMod val="65000"/>
                              <a:lumOff val="35000"/>
                            </a:schemeClr>
                          </a:solidFill>
                          <a:latin typeface="+mn-ea"/>
                          <a:ea typeface="+mn-ea"/>
                        </a:rPr>
                        <a:t>中国大陆首次上市时间：</a:t>
                      </a:r>
                      <a:r>
                        <a:rPr lang="en-US" altLang="zh-CN" sz="1800" b="1" dirty="0">
                          <a:solidFill>
                            <a:srgbClr val="0058B0"/>
                          </a:solidFill>
                          <a:latin typeface="+mn-ea"/>
                          <a:ea typeface="+mn-ea"/>
                        </a:rPr>
                        <a:t>2017</a:t>
                      </a:r>
                      <a:r>
                        <a:rPr lang="zh-CN" altLang="en-US" sz="1800" b="1" dirty="0">
                          <a:solidFill>
                            <a:srgbClr val="0058B0"/>
                          </a:solidFill>
                          <a:latin typeface="+mn-ea"/>
                          <a:ea typeface="+mn-ea"/>
                        </a:rPr>
                        <a:t>年</a:t>
                      </a:r>
                    </a:p>
                    <a:p>
                      <a:pPr marL="285750" indent="-285750">
                        <a:lnSpc>
                          <a:spcPct val="200000"/>
                        </a:lnSpc>
                        <a:buFont typeface="Arial" panose="020B0604020202020204" pitchFamily="34" charset="0"/>
                        <a:buChar char="•"/>
                      </a:pPr>
                      <a:r>
                        <a:rPr lang="zh-CN" altLang="en-US" sz="1800" b="1" dirty="0">
                          <a:solidFill>
                            <a:schemeClr val="tx1">
                              <a:lumMod val="65000"/>
                              <a:lumOff val="35000"/>
                            </a:schemeClr>
                          </a:solidFill>
                          <a:latin typeface="+mn-ea"/>
                          <a:ea typeface="+mn-ea"/>
                        </a:rPr>
                        <a:t>目前大陆地区同通用名药品上市情况：</a:t>
                      </a:r>
                      <a:r>
                        <a:rPr lang="zh-CN" altLang="en-US" sz="1800" b="1" dirty="0">
                          <a:solidFill>
                            <a:srgbClr val="0058B0"/>
                          </a:solidFill>
                          <a:latin typeface="+mn-ea"/>
                          <a:ea typeface="+mn-ea"/>
                        </a:rPr>
                        <a:t>共</a:t>
                      </a:r>
                      <a:r>
                        <a:rPr lang="en-US" altLang="zh-CN" sz="1800" b="1" dirty="0">
                          <a:solidFill>
                            <a:srgbClr val="0058B0"/>
                          </a:solidFill>
                          <a:latin typeface="+mn-ea"/>
                          <a:ea typeface="+mn-ea"/>
                        </a:rPr>
                        <a:t>5</a:t>
                      </a:r>
                      <a:r>
                        <a:rPr lang="zh-CN" altLang="en-US" sz="1800" b="1" dirty="0">
                          <a:solidFill>
                            <a:srgbClr val="0058B0"/>
                          </a:solidFill>
                          <a:latin typeface="+mn-ea"/>
                          <a:ea typeface="+mn-ea"/>
                        </a:rPr>
                        <a:t>家</a:t>
                      </a:r>
                    </a:p>
                    <a:p>
                      <a:pPr marL="285750" indent="-285750">
                        <a:lnSpc>
                          <a:spcPct val="200000"/>
                        </a:lnSpc>
                        <a:buFont typeface="Arial" panose="020B0604020202020204" pitchFamily="34" charset="0"/>
                        <a:buChar char="•"/>
                      </a:pPr>
                      <a:r>
                        <a:rPr lang="zh-CN" altLang="en-US" sz="1800" b="1" dirty="0">
                          <a:solidFill>
                            <a:schemeClr val="tx1">
                              <a:lumMod val="65000"/>
                              <a:lumOff val="35000"/>
                            </a:schemeClr>
                          </a:solidFill>
                          <a:latin typeface="+mn-ea"/>
                          <a:ea typeface="+mn-ea"/>
                        </a:rPr>
                        <a:t>全球首个上市国家</a:t>
                      </a:r>
                      <a:r>
                        <a:rPr lang="en-US" altLang="zh-CN" sz="1800" b="1" dirty="0">
                          <a:solidFill>
                            <a:schemeClr val="tx1">
                              <a:lumMod val="65000"/>
                              <a:lumOff val="35000"/>
                            </a:schemeClr>
                          </a:solidFill>
                          <a:latin typeface="+mn-ea"/>
                          <a:ea typeface="+mn-ea"/>
                        </a:rPr>
                        <a:t>/</a:t>
                      </a:r>
                      <a:r>
                        <a:rPr lang="zh-CN" altLang="en-US" sz="1800" b="1" dirty="0">
                          <a:solidFill>
                            <a:schemeClr val="tx1">
                              <a:lumMod val="65000"/>
                              <a:lumOff val="35000"/>
                            </a:schemeClr>
                          </a:solidFill>
                          <a:latin typeface="+mn-ea"/>
                          <a:ea typeface="+mn-ea"/>
                        </a:rPr>
                        <a:t>地区及上市时间：</a:t>
                      </a:r>
                      <a:r>
                        <a:rPr lang="en-US" altLang="zh-CN" sz="1800" b="1" dirty="0">
                          <a:solidFill>
                            <a:srgbClr val="0058B0"/>
                          </a:solidFill>
                          <a:latin typeface="+mn-ea"/>
                          <a:ea typeface="+mn-ea"/>
                        </a:rPr>
                        <a:t>2008</a:t>
                      </a:r>
                      <a:r>
                        <a:rPr lang="zh-CN" altLang="en-US" sz="1800" b="1" dirty="0">
                          <a:solidFill>
                            <a:srgbClr val="0058B0"/>
                          </a:solidFill>
                          <a:latin typeface="+mn-ea"/>
                          <a:ea typeface="+mn-ea"/>
                        </a:rPr>
                        <a:t>年，欧盟</a:t>
                      </a:r>
                    </a:p>
                    <a:p>
                      <a:pPr marL="285750" indent="-285750">
                        <a:lnSpc>
                          <a:spcPct val="200000"/>
                        </a:lnSpc>
                        <a:buFont typeface="Arial" panose="020B0604020202020204" pitchFamily="34" charset="0"/>
                        <a:buChar char="•"/>
                      </a:pPr>
                      <a:r>
                        <a:rPr lang="zh-CN" altLang="en-US" sz="1800" b="1" dirty="0">
                          <a:solidFill>
                            <a:schemeClr val="tx1">
                              <a:lumMod val="65000"/>
                              <a:lumOff val="35000"/>
                            </a:schemeClr>
                          </a:solidFill>
                          <a:latin typeface="+mn-ea"/>
                          <a:ea typeface="+mn-ea"/>
                        </a:rPr>
                        <a:t>是否为</a:t>
                      </a:r>
                      <a:r>
                        <a:rPr lang="en-US" altLang="zh-CN" sz="1800" b="1" dirty="0">
                          <a:solidFill>
                            <a:schemeClr val="tx1">
                              <a:lumMod val="65000"/>
                              <a:lumOff val="35000"/>
                            </a:schemeClr>
                          </a:solidFill>
                          <a:latin typeface="+mn-ea"/>
                          <a:ea typeface="+mn-ea"/>
                        </a:rPr>
                        <a:t>OTC</a:t>
                      </a:r>
                      <a:r>
                        <a:rPr lang="zh-CN" altLang="en-US" sz="1800" b="1" dirty="0">
                          <a:solidFill>
                            <a:schemeClr val="tx1">
                              <a:lumMod val="65000"/>
                              <a:lumOff val="35000"/>
                            </a:schemeClr>
                          </a:solidFill>
                          <a:latin typeface="+mn-ea"/>
                          <a:ea typeface="+mn-ea"/>
                        </a:rPr>
                        <a:t>药品：</a:t>
                      </a:r>
                      <a:r>
                        <a:rPr lang="zh-CN" altLang="en-US" sz="1800" b="1" dirty="0">
                          <a:solidFill>
                            <a:srgbClr val="0058B0"/>
                          </a:solidFill>
                          <a:latin typeface="+mn-ea"/>
                          <a:ea typeface="+mn-ea"/>
                        </a:rPr>
                        <a:t>否</a:t>
                      </a:r>
                    </a:p>
                    <a:p>
                      <a:pPr marL="285750" marR="0" lvl="0" indent="-285750" algn="l" defTabSz="914400" rtl="0" eaLnBrk="1" fontAlgn="auto" latinLnBrk="0" hangingPunct="1">
                        <a:lnSpc>
                          <a:spcPct val="200000"/>
                        </a:lnSpc>
                        <a:spcBef>
                          <a:spcPts val="0"/>
                        </a:spcBef>
                        <a:spcAft>
                          <a:spcPts val="0"/>
                        </a:spcAft>
                        <a:buClrTx/>
                        <a:buSzTx/>
                        <a:buFont typeface="Arial" panose="020B0604020202020204" pitchFamily="34" charset="0"/>
                        <a:buChar char="•"/>
                        <a:tabLst/>
                        <a:defRPr/>
                      </a:pPr>
                      <a:r>
                        <a:rPr lang="zh-CN" altLang="en-US" sz="1800" b="1" dirty="0">
                          <a:solidFill>
                            <a:schemeClr val="tx1">
                              <a:lumMod val="65000"/>
                              <a:lumOff val="35000"/>
                            </a:schemeClr>
                          </a:solidFill>
                          <a:latin typeface="+mn-ea"/>
                          <a:ea typeface="+mn-ea"/>
                        </a:rPr>
                        <a:t>参照药品建议：</a:t>
                      </a:r>
                      <a:r>
                        <a:rPr lang="zh-CN" altLang="en-US" sz="1800" b="1" kern="1200" dirty="0">
                          <a:solidFill>
                            <a:srgbClr val="0058B0"/>
                          </a:solidFill>
                          <a:latin typeface="+mn-ea"/>
                          <a:ea typeface="+mn-ea"/>
                          <a:cs typeface="+mn-cs"/>
                        </a:rPr>
                        <a:t>甲硫酸新斯的明注射液</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90236776"/>
                  </a:ext>
                </a:extLst>
              </a:tr>
            </a:tbl>
          </a:graphicData>
        </a:graphic>
      </p:graphicFrame>
    </p:spTree>
    <p:extLst>
      <p:ext uri="{BB962C8B-B14F-4D97-AF65-F5344CB8AC3E}">
        <p14:creationId xmlns:p14="http://schemas.microsoft.com/office/powerpoint/2010/main" val="3545969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a:extLst>
              <a:ext uri="{FF2B5EF4-FFF2-40B4-BE49-F238E27FC236}">
                <a16:creationId xmlns:a16="http://schemas.microsoft.com/office/drawing/2014/main" id="{4925DF9C-A03C-985E-4461-19957F4C00A6}"/>
              </a:ext>
            </a:extLst>
          </p:cNvPr>
          <p:cNvSpPr/>
          <p:nvPr/>
        </p:nvSpPr>
        <p:spPr>
          <a:xfrm>
            <a:off x="-648714" y="569317"/>
            <a:ext cx="2547373" cy="875561"/>
          </a:xfrm>
          <a:prstGeom prst="roundRect">
            <a:avLst>
              <a:gd name="adj" fmla="val 50000"/>
            </a:avLst>
          </a:prstGeom>
          <a:solidFill>
            <a:srgbClr val="0068D0"/>
          </a:solidFill>
          <a:ln>
            <a:solidFill>
              <a:srgbClr val="FB98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zh-CN" sz="4000" b="1" dirty="0">
                <a:solidFill>
                  <a:schemeClr val="bg1"/>
                </a:solidFill>
                <a:latin typeface="+mj-ea"/>
                <a:ea typeface="+mj-ea"/>
              </a:rPr>
              <a:t>01</a:t>
            </a:r>
            <a:endParaRPr lang="zh-CN" altLang="en-US" sz="4000" b="1" dirty="0">
              <a:solidFill>
                <a:schemeClr val="bg1"/>
              </a:solidFill>
              <a:latin typeface="+mj-ea"/>
              <a:ea typeface="+mj-ea"/>
            </a:endParaRPr>
          </a:p>
        </p:txBody>
      </p:sp>
      <p:sp>
        <p:nvSpPr>
          <p:cNvPr id="3" name="文本框 2">
            <a:extLst>
              <a:ext uri="{FF2B5EF4-FFF2-40B4-BE49-F238E27FC236}">
                <a16:creationId xmlns:a16="http://schemas.microsoft.com/office/drawing/2014/main" id="{B8587E72-A5F8-7651-8CA0-35F0D0748B4B}"/>
              </a:ext>
            </a:extLst>
          </p:cNvPr>
          <p:cNvSpPr txBox="1"/>
          <p:nvPr/>
        </p:nvSpPr>
        <p:spPr>
          <a:xfrm>
            <a:off x="2028139" y="764341"/>
            <a:ext cx="2339102" cy="523220"/>
          </a:xfrm>
          <a:prstGeom prst="rect">
            <a:avLst/>
          </a:prstGeom>
          <a:noFill/>
        </p:spPr>
        <p:txBody>
          <a:bodyPr wrap="none" rtlCol="0">
            <a:spAutoFit/>
          </a:bodyPr>
          <a:lstStyle/>
          <a:p>
            <a:r>
              <a:rPr lang="zh-CN" altLang="en-US" sz="2800" b="1" dirty="0">
                <a:latin typeface="+mj-ea"/>
                <a:ea typeface="+mj-ea"/>
              </a:rPr>
              <a:t>药品基本信息</a:t>
            </a:r>
            <a:endParaRPr lang="en-US" altLang="zh-CN" sz="2800" b="1" dirty="0">
              <a:latin typeface="+mj-ea"/>
              <a:ea typeface="+mj-ea"/>
            </a:endParaRPr>
          </a:p>
        </p:txBody>
      </p:sp>
      <p:sp>
        <p:nvSpPr>
          <p:cNvPr id="5" name="文本框 4">
            <a:extLst>
              <a:ext uri="{FF2B5EF4-FFF2-40B4-BE49-F238E27FC236}">
                <a16:creationId xmlns:a16="http://schemas.microsoft.com/office/drawing/2014/main" id="{024C4216-E3F8-55D0-343D-9F49DC37B3F4}"/>
              </a:ext>
            </a:extLst>
          </p:cNvPr>
          <p:cNvSpPr txBox="1"/>
          <p:nvPr/>
        </p:nvSpPr>
        <p:spPr>
          <a:xfrm>
            <a:off x="2086619" y="1693871"/>
            <a:ext cx="877163" cy="369332"/>
          </a:xfrm>
          <a:prstGeom prst="rect">
            <a:avLst/>
          </a:prstGeom>
          <a:noFill/>
        </p:spPr>
        <p:txBody>
          <a:bodyPr wrap="none" rtlCol="0">
            <a:spAutoFit/>
          </a:bodyPr>
          <a:lstStyle/>
          <a:p>
            <a:r>
              <a:rPr lang="zh-CN" altLang="en-US" b="1" dirty="0">
                <a:solidFill>
                  <a:schemeClr val="tx1">
                    <a:lumMod val="75000"/>
                    <a:lumOff val="25000"/>
                  </a:schemeClr>
                </a:solidFill>
                <a:latin typeface="+mj-ea"/>
                <a:ea typeface="+mj-ea"/>
              </a:rPr>
              <a:t>适应症</a:t>
            </a:r>
            <a:endParaRPr lang="en-US" altLang="zh-CN" b="1" dirty="0">
              <a:solidFill>
                <a:schemeClr val="tx1">
                  <a:lumMod val="75000"/>
                  <a:lumOff val="25000"/>
                </a:schemeClr>
              </a:solidFill>
              <a:latin typeface="+mj-ea"/>
              <a:ea typeface="+mj-ea"/>
            </a:endParaRPr>
          </a:p>
        </p:txBody>
      </p:sp>
      <p:grpSp>
        <p:nvGrpSpPr>
          <p:cNvPr id="8" name="组合 7">
            <a:extLst>
              <a:ext uri="{FF2B5EF4-FFF2-40B4-BE49-F238E27FC236}">
                <a16:creationId xmlns:a16="http://schemas.microsoft.com/office/drawing/2014/main" id="{6CFF3B5B-432A-0723-9A24-D402DF46B752}"/>
              </a:ext>
            </a:extLst>
          </p:cNvPr>
          <p:cNvGrpSpPr/>
          <p:nvPr/>
        </p:nvGrpSpPr>
        <p:grpSpPr>
          <a:xfrm>
            <a:off x="2170084" y="2050586"/>
            <a:ext cx="698795" cy="47137"/>
            <a:chOff x="2187018" y="2177589"/>
            <a:chExt cx="772998" cy="47136"/>
          </a:xfrm>
        </p:grpSpPr>
        <p:cxnSp>
          <p:nvCxnSpPr>
            <p:cNvPr id="6" name="直接连接符 5">
              <a:extLst>
                <a:ext uri="{FF2B5EF4-FFF2-40B4-BE49-F238E27FC236}">
                  <a16:creationId xmlns:a16="http://schemas.microsoft.com/office/drawing/2014/main" id="{352CD9F0-60F2-921B-8694-E9D8F66AA7B9}"/>
                </a:ext>
              </a:extLst>
            </p:cNvPr>
            <p:cNvCxnSpPr>
              <a:cxnSpLocks/>
            </p:cNvCxnSpPr>
            <p:nvPr/>
          </p:nvCxnSpPr>
          <p:spPr>
            <a:xfrm>
              <a:off x="2187018" y="2224725"/>
              <a:ext cx="772998" cy="0"/>
            </a:xfrm>
            <a:prstGeom prst="line">
              <a:avLst/>
            </a:prstGeom>
            <a:ln w="38100">
              <a:solidFill>
                <a:srgbClr val="0068D0"/>
              </a:solidFill>
            </a:ln>
          </p:spPr>
          <p:style>
            <a:lnRef idx="1">
              <a:schemeClr val="accent1"/>
            </a:lnRef>
            <a:fillRef idx="0">
              <a:schemeClr val="accent1"/>
            </a:fillRef>
            <a:effectRef idx="0">
              <a:schemeClr val="accent1"/>
            </a:effectRef>
            <a:fontRef idx="minor">
              <a:schemeClr val="tx1"/>
            </a:fontRef>
          </p:style>
        </p:cxnSp>
        <p:cxnSp>
          <p:nvCxnSpPr>
            <p:cNvPr id="7" name="直接连接符 6">
              <a:extLst>
                <a:ext uri="{FF2B5EF4-FFF2-40B4-BE49-F238E27FC236}">
                  <a16:creationId xmlns:a16="http://schemas.microsoft.com/office/drawing/2014/main" id="{B1B5BC89-9FCE-C385-CF0C-A79DB2C921DC}"/>
                </a:ext>
              </a:extLst>
            </p:cNvPr>
            <p:cNvCxnSpPr>
              <a:cxnSpLocks/>
            </p:cNvCxnSpPr>
            <p:nvPr/>
          </p:nvCxnSpPr>
          <p:spPr>
            <a:xfrm>
              <a:off x="2187018" y="2177589"/>
              <a:ext cx="772998" cy="0"/>
            </a:xfrm>
            <a:prstGeom prst="line">
              <a:avLst/>
            </a:prstGeom>
            <a:ln w="9525">
              <a:solidFill>
                <a:srgbClr val="0068D0"/>
              </a:solidFill>
            </a:ln>
          </p:spPr>
          <p:style>
            <a:lnRef idx="1">
              <a:schemeClr val="accent1"/>
            </a:lnRef>
            <a:fillRef idx="0">
              <a:schemeClr val="accent1"/>
            </a:fillRef>
            <a:effectRef idx="0">
              <a:schemeClr val="accent1"/>
            </a:effectRef>
            <a:fontRef idx="minor">
              <a:schemeClr val="tx1"/>
            </a:fontRef>
          </p:style>
        </p:cxnSp>
      </p:grpSp>
      <p:sp>
        <p:nvSpPr>
          <p:cNvPr id="10" name="文本框 9">
            <a:extLst>
              <a:ext uri="{FF2B5EF4-FFF2-40B4-BE49-F238E27FC236}">
                <a16:creationId xmlns:a16="http://schemas.microsoft.com/office/drawing/2014/main" id="{BF93AD92-C123-5444-2CA2-CEC66BE769F3}"/>
              </a:ext>
            </a:extLst>
          </p:cNvPr>
          <p:cNvSpPr txBox="1"/>
          <p:nvPr/>
        </p:nvSpPr>
        <p:spPr>
          <a:xfrm>
            <a:off x="2086619" y="2168512"/>
            <a:ext cx="9020076" cy="461665"/>
          </a:xfrm>
          <a:prstGeom prst="rect">
            <a:avLst/>
          </a:prstGeom>
          <a:noFill/>
        </p:spPr>
        <p:txBody>
          <a:bodyPr wrap="square">
            <a:spAutoFit/>
          </a:bodyPr>
          <a:lstStyle/>
          <a:p>
            <a:r>
              <a:rPr lang="zh-CN" altLang="zh-CN" sz="1200" kern="0" dirty="0">
                <a:solidFill>
                  <a:schemeClr val="tx1">
                    <a:lumMod val="65000"/>
                    <a:lumOff val="35000"/>
                  </a:schemeClr>
                </a:solidFill>
                <a:effectLst/>
                <a:latin typeface="+mn-ea"/>
              </a:rPr>
              <a:t>在成人中拮抗罗库溴铵或维库溴铵诱导的神经肌肉阻滞。</a:t>
            </a:r>
            <a:endParaRPr lang="en-US" altLang="zh-CN" sz="1200" kern="0" dirty="0">
              <a:solidFill>
                <a:schemeClr val="tx1">
                  <a:lumMod val="65000"/>
                  <a:lumOff val="35000"/>
                </a:schemeClr>
              </a:solidFill>
              <a:latin typeface="+mn-ea"/>
            </a:endParaRPr>
          </a:p>
          <a:p>
            <a:r>
              <a:rPr lang="zh-CN" altLang="zh-CN" sz="1200" kern="0" dirty="0">
                <a:solidFill>
                  <a:schemeClr val="tx1">
                    <a:lumMod val="65000"/>
                    <a:lumOff val="35000"/>
                  </a:schemeClr>
                </a:solidFill>
                <a:effectLst/>
                <a:latin typeface="+mn-ea"/>
              </a:rPr>
              <a:t>儿科患者：在儿童和青少年中，仅推荐本品用于常规拮抗罗库溴铵诱导的阻滞（</a:t>
            </a:r>
            <a:r>
              <a:rPr lang="en-US" altLang="zh-CN" sz="1200" kern="0" dirty="0">
                <a:solidFill>
                  <a:schemeClr val="tx1">
                    <a:lumMod val="65000"/>
                    <a:lumOff val="35000"/>
                  </a:schemeClr>
                </a:solidFill>
                <a:effectLst/>
                <a:latin typeface="+mn-ea"/>
              </a:rPr>
              <a:t>2</a:t>
            </a:r>
            <a:r>
              <a:rPr lang="zh-CN" altLang="zh-CN" sz="1200" kern="0" dirty="0">
                <a:solidFill>
                  <a:schemeClr val="tx1">
                    <a:lumMod val="65000"/>
                    <a:lumOff val="35000"/>
                  </a:schemeClr>
                </a:solidFill>
                <a:effectLst/>
                <a:latin typeface="+mn-ea"/>
              </a:rPr>
              <a:t>～</a:t>
            </a:r>
            <a:r>
              <a:rPr lang="en-US" altLang="zh-CN" sz="1200" kern="0" dirty="0">
                <a:solidFill>
                  <a:schemeClr val="tx1">
                    <a:lumMod val="65000"/>
                    <a:lumOff val="35000"/>
                  </a:schemeClr>
                </a:solidFill>
                <a:effectLst/>
                <a:latin typeface="+mn-ea"/>
              </a:rPr>
              <a:t>17</a:t>
            </a:r>
            <a:r>
              <a:rPr lang="zh-CN" altLang="zh-CN" sz="1200" kern="0" dirty="0">
                <a:solidFill>
                  <a:schemeClr val="tx1">
                    <a:lumMod val="65000"/>
                    <a:lumOff val="35000"/>
                  </a:schemeClr>
                </a:solidFill>
                <a:effectLst/>
                <a:latin typeface="+mn-ea"/>
              </a:rPr>
              <a:t>岁）。</a:t>
            </a:r>
            <a:endParaRPr lang="zh-CN" altLang="zh-CN" sz="1200" kern="100" dirty="0">
              <a:solidFill>
                <a:schemeClr val="tx1">
                  <a:lumMod val="65000"/>
                  <a:lumOff val="35000"/>
                </a:schemeClr>
              </a:solidFill>
              <a:effectLst/>
              <a:latin typeface="+mn-ea"/>
            </a:endParaRPr>
          </a:p>
        </p:txBody>
      </p:sp>
      <p:sp>
        <p:nvSpPr>
          <p:cNvPr id="11" name="文本框 10">
            <a:extLst>
              <a:ext uri="{FF2B5EF4-FFF2-40B4-BE49-F238E27FC236}">
                <a16:creationId xmlns:a16="http://schemas.microsoft.com/office/drawing/2014/main" id="{579894AE-F704-84D7-C9AE-57A1B524090E}"/>
              </a:ext>
            </a:extLst>
          </p:cNvPr>
          <p:cNvSpPr txBox="1"/>
          <p:nvPr/>
        </p:nvSpPr>
        <p:spPr>
          <a:xfrm>
            <a:off x="2086619" y="2824880"/>
            <a:ext cx="1569660" cy="369332"/>
          </a:xfrm>
          <a:prstGeom prst="rect">
            <a:avLst/>
          </a:prstGeom>
          <a:noFill/>
        </p:spPr>
        <p:txBody>
          <a:bodyPr wrap="none" rtlCol="0">
            <a:spAutoFit/>
          </a:bodyPr>
          <a:lstStyle/>
          <a:p>
            <a:r>
              <a:rPr lang="zh-CN" altLang="en-US" b="1" dirty="0">
                <a:solidFill>
                  <a:schemeClr val="tx1">
                    <a:lumMod val="75000"/>
                    <a:lumOff val="25000"/>
                  </a:schemeClr>
                </a:solidFill>
                <a:latin typeface="+mj-ea"/>
                <a:ea typeface="+mj-ea"/>
              </a:rPr>
              <a:t>疾病基本情况</a:t>
            </a:r>
            <a:endParaRPr lang="en-US" altLang="zh-CN" b="1" dirty="0">
              <a:solidFill>
                <a:schemeClr val="tx1">
                  <a:lumMod val="75000"/>
                  <a:lumOff val="25000"/>
                </a:schemeClr>
              </a:solidFill>
              <a:latin typeface="+mj-ea"/>
              <a:ea typeface="+mj-ea"/>
            </a:endParaRPr>
          </a:p>
        </p:txBody>
      </p:sp>
      <p:grpSp>
        <p:nvGrpSpPr>
          <p:cNvPr id="12" name="组合 11">
            <a:extLst>
              <a:ext uri="{FF2B5EF4-FFF2-40B4-BE49-F238E27FC236}">
                <a16:creationId xmlns:a16="http://schemas.microsoft.com/office/drawing/2014/main" id="{C7E4487C-A434-1D8A-A824-2912F6D22666}"/>
              </a:ext>
            </a:extLst>
          </p:cNvPr>
          <p:cNvGrpSpPr/>
          <p:nvPr/>
        </p:nvGrpSpPr>
        <p:grpSpPr>
          <a:xfrm>
            <a:off x="2170082" y="3190063"/>
            <a:ext cx="1368000" cy="45719"/>
            <a:chOff x="2187018" y="2177589"/>
            <a:chExt cx="772998" cy="47136"/>
          </a:xfrm>
        </p:grpSpPr>
        <p:cxnSp>
          <p:nvCxnSpPr>
            <p:cNvPr id="13" name="直接连接符 12">
              <a:extLst>
                <a:ext uri="{FF2B5EF4-FFF2-40B4-BE49-F238E27FC236}">
                  <a16:creationId xmlns:a16="http://schemas.microsoft.com/office/drawing/2014/main" id="{328460B4-9BAF-0C8E-94CC-54576E118B88}"/>
                </a:ext>
              </a:extLst>
            </p:cNvPr>
            <p:cNvCxnSpPr>
              <a:cxnSpLocks/>
            </p:cNvCxnSpPr>
            <p:nvPr/>
          </p:nvCxnSpPr>
          <p:spPr>
            <a:xfrm>
              <a:off x="2187018" y="2224725"/>
              <a:ext cx="772998" cy="0"/>
            </a:xfrm>
            <a:prstGeom prst="line">
              <a:avLst/>
            </a:prstGeom>
            <a:ln w="38100">
              <a:solidFill>
                <a:srgbClr val="0068D0"/>
              </a:solidFill>
            </a:ln>
          </p:spPr>
          <p:style>
            <a:lnRef idx="1">
              <a:schemeClr val="accent1"/>
            </a:lnRef>
            <a:fillRef idx="0">
              <a:schemeClr val="accent1"/>
            </a:fillRef>
            <a:effectRef idx="0">
              <a:schemeClr val="accent1"/>
            </a:effectRef>
            <a:fontRef idx="minor">
              <a:schemeClr val="tx1"/>
            </a:fontRef>
          </p:style>
        </p:cxnSp>
        <p:cxnSp>
          <p:nvCxnSpPr>
            <p:cNvPr id="14" name="直接连接符 13">
              <a:extLst>
                <a:ext uri="{FF2B5EF4-FFF2-40B4-BE49-F238E27FC236}">
                  <a16:creationId xmlns:a16="http://schemas.microsoft.com/office/drawing/2014/main" id="{782E7AA1-D8C5-85C9-E0E8-490740D7B229}"/>
                </a:ext>
              </a:extLst>
            </p:cNvPr>
            <p:cNvCxnSpPr>
              <a:cxnSpLocks/>
            </p:cNvCxnSpPr>
            <p:nvPr/>
          </p:nvCxnSpPr>
          <p:spPr>
            <a:xfrm>
              <a:off x="2187018" y="2177589"/>
              <a:ext cx="772998" cy="0"/>
            </a:xfrm>
            <a:prstGeom prst="line">
              <a:avLst/>
            </a:prstGeom>
            <a:ln w="9525">
              <a:solidFill>
                <a:srgbClr val="0068D0"/>
              </a:solidFill>
            </a:ln>
          </p:spPr>
          <p:style>
            <a:lnRef idx="1">
              <a:schemeClr val="accent1"/>
            </a:lnRef>
            <a:fillRef idx="0">
              <a:schemeClr val="accent1"/>
            </a:fillRef>
            <a:effectRef idx="0">
              <a:schemeClr val="accent1"/>
            </a:effectRef>
            <a:fontRef idx="minor">
              <a:schemeClr val="tx1"/>
            </a:fontRef>
          </p:style>
        </p:cxnSp>
      </p:grpSp>
      <p:sp>
        <p:nvSpPr>
          <p:cNvPr id="15" name="文本框 14">
            <a:extLst>
              <a:ext uri="{FF2B5EF4-FFF2-40B4-BE49-F238E27FC236}">
                <a16:creationId xmlns:a16="http://schemas.microsoft.com/office/drawing/2014/main" id="{C95531D5-B6F0-F771-F050-955A27B304DC}"/>
              </a:ext>
            </a:extLst>
          </p:cNvPr>
          <p:cNvSpPr txBox="1"/>
          <p:nvPr/>
        </p:nvSpPr>
        <p:spPr>
          <a:xfrm>
            <a:off x="2086619" y="3274120"/>
            <a:ext cx="9020076" cy="830997"/>
          </a:xfrm>
          <a:prstGeom prst="rect">
            <a:avLst/>
          </a:prstGeom>
          <a:noFill/>
        </p:spPr>
        <p:txBody>
          <a:bodyPr wrap="square">
            <a:spAutoFit/>
          </a:bodyPr>
          <a:lstStyle/>
          <a:p>
            <a:r>
              <a:rPr lang="zh-CN" altLang="en-US" sz="1200" kern="0" dirty="0">
                <a:solidFill>
                  <a:schemeClr val="tx1">
                    <a:lumMod val="65000"/>
                    <a:lumOff val="35000"/>
                  </a:schemeClr>
                </a:solidFill>
                <a:effectLst/>
                <a:latin typeface="+mn-ea"/>
              </a:rPr>
              <a:t>术后肌松药残余阻滞作用时有发生，</a:t>
            </a:r>
            <a:r>
              <a:rPr lang="en-US" altLang="zh-CN" sz="1200" kern="0" dirty="0">
                <a:solidFill>
                  <a:schemeClr val="tx1">
                    <a:lumMod val="65000"/>
                    <a:lumOff val="35000"/>
                  </a:schemeClr>
                </a:solidFill>
                <a:effectLst/>
                <a:latin typeface="+mn-ea"/>
              </a:rPr>
              <a:t>2015</a:t>
            </a:r>
            <a:r>
              <a:rPr lang="zh-CN" altLang="en-US" sz="1200" kern="0" dirty="0">
                <a:solidFill>
                  <a:schemeClr val="tx1">
                    <a:lumMod val="65000"/>
                    <a:lumOff val="35000"/>
                  </a:schemeClr>
                </a:solidFill>
                <a:effectLst/>
                <a:latin typeface="+mn-ea"/>
              </a:rPr>
              <a:t>年我国多中心调查研究显示，各类全麻手术结束后拔除气管内导管时肌松残留发生率为</a:t>
            </a:r>
            <a:r>
              <a:rPr lang="en-US" altLang="zh-CN" sz="1200" kern="0" dirty="0">
                <a:solidFill>
                  <a:schemeClr val="tx1">
                    <a:lumMod val="65000"/>
                    <a:lumOff val="35000"/>
                  </a:schemeClr>
                </a:solidFill>
                <a:effectLst/>
                <a:latin typeface="+mn-ea"/>
              </a:rPr>
              <a:t>36%</a:t>
            </a:r>
            <a:r>
              <a:rPr lang="zh-CN" altLang="en-US" sz="1200" kern="0" dirty="0">
                <a:solidFill>
                  <a:schemeClr val="tx1">
                    <a:lumMod val="65000"/>
                    <a:lumOff val="35000"/>
                  </a:schemeClr>
                </a:solidFill>
                <a:effectLst/>
                <a:latin typeface="+mn-ea"/>
              </a:rPr>
              <a:t>，而全麻腹部手术结束拔除气管内导管时肌松残留发生率高达</a:t>
            </a:r>
            <a:r>
              <a:rPr lang="en-US" altLang="zh-CN" sz="1200" kern="0" dirty="0">
                <a:solidFill>
                  <a:schemeClr val="tx1">
                    <a:lumMod val="65000"/>
                    <a:lumOff val="35000"/>
                  </a:schemeClr>
                </a:solidFill>
                <a:effectLst/>
                <a:latin typeface="+mn-ea"/>
              </a:rPr>
              <a:t>57%</a:t>
            </a:r>
            <a:r>
              <a:rPr lang="zh-CN" altLang="en-US" sz="1200" kern="0" dirty="0">
                <a:solidFill>
                  <a:schemeClr val="tx1">
                    <a:lumMod val="65000"/>
                    <a:lumOff val="35000"/>
                  </a:schemeClr>
                </a:solidFill>
                <a:effectLst/>
                <a:latin typeface="+mn-ea"/>
              </a:rPr>
              <a:t>，肌松残留严重者可危及生命。</a:t>
            </a:r>
            <a:r>
              <a:rPr lang="en-US" altLang="zh-CN" sz="1200" kern="0" baseline="30000" dirty="0">
                <a:solidFill>
                  <a:schemeClr val="tx1">
                    <a:lumMod val="65000"/>
                    <a:lumOff val="35000"/>
                  </a:schemeClr>
                </a:solidFill>
                <a:effectLst/>
                <a:latin typeface="+mn-ea"/>
              </a:rPr>
              <a:t>1</a:t>
            </a:r>
            <a:r>
              <a:rPr lang="en-US" altLang="zh-CN" sz="1200" kern="0" baseline="30000" dirty="0">
                <a:solidFill>
                  <a:schemeClr val="tx1">
                    <a:lumMod val="65000"/>
                    <a:lumOff val="35000"/>
                  </a:schemeClr>
                </a:solidFill>
                <a:latin typeface="+mn-ea"/>
              </a:rPr>
              <a:t>,2</a:t>
            </a:r>
          </a:p>
          <a:p>
            <a:r>
              <a:rPr lang="zh-CN" altLang="en-US" sz="1200" kern="0" dirty="0">
                <a:solidFill>
                  <a:schemeClr val="tx1">
                    <a:lumMod val="65000"/>
                    <a:lumOff val="35000"/>
                  </a:schemeClr>
                </a:solidFill>
                <a:latin typeface="+mn-ea"/>
              </a:rPr>
              <a:t>根据南方医药经济研究所米内网数据库显示，</a:t>
            </a:r>
            <a:r>
              <a:rPr lang="zh-CN" altLang="zh-CN" sz="1200" kern="0" dirty="0">
                <a:solidFill>
                  <a:schemeClr val="tx1">
                    <a:lumMod val="65000"/>
                    <a:lumOff val="35000"/>
                  </a:schemeClr>
                </a:solidFill>
                <a:effectLst/>
                <a:latin typeface="+mn-ea"/>
              </a:rPr>
              <a:t>罗库溴铵</a:t>
            </a:r>
            <a:r>
              <a:rPr lang="zh-CN" altLang="en-US" sz="1200" kern="0" dirty="0">
                <a:solidFill>
                  <a:schemeClr val="tx1">
                    <a:lumMod val="65000"/>
                    <a:lumOff val="35000"/>
                  </a:schemeClr>
                </a:solidFill>
                <a:effectLst/>
                <a:latin typeface="+mn-ea"/>
              </a:rPr>
              <a:t>和</a:t>
            </a:r>
            <a:r>
              <a:rPr lang="zh-CN" altLang="zh-CN" sz="1200" kern="0" dirty="0">
                <a:solidFill>
                  <a:schemeClr val="tx1">
                    <a:lumMod val="65000"/>
                    <a:lumOff val="35000"/>
                  </a:schemeClr>
                </a:solidFill>
                <a:effectLst/>
                <a:latin typeface="+mn-ea"/>
              </a:rPr>
              <a:t>维库溴铵</a:t>
            </a:r>
            <a:r>
              <a:rPr lang="en-US" altLang="zh-CN" sz="1200" kern="0" dirty="0">
                <a:solidFill>
                  <a:schemeClr val="tx1">
                    <a:lumMod val="65000"/>
                    <a:lumOff val="35000"/>
                  </a:schemeClr>
                </a:solidFill>
                <a:effectLst/>
                <a:latin typeface="+mn-ea"/>
              </a:rPr>
              <a:t>2021</a:t>
            </a:r>
            <a:r>
              <a:rPr lang="zh-CN" altLang="en-US" sz="1200" kern="0" dirty="0">
                <a:solidFill>
                  <a:schemeClr val="tx1">
                    <a:lumMod val="65000"/>
                    <a:lumOff val="35000"/>
                  </a:schemeClr>
                </a:solidFill>
                <a:effectLst/>
                <a:latin typeface="+mn-ea"/>
              </a:rPr>
              <a:t>年全国销售额为</a:t>
            </a:r>
            <a:r>
              <a:rPr lang="en-US" altLang="zh-CN" sz="1200" kern="0" dirty="0">
                <a:solidFill>
                  <a:schemeClr val="tx1">
                    <a:lumMod val="65000"/>
                    <a:lumOff val="35000"/>
                  </a:schemeClr>
                </a:solidFill>
                <a:effectLst/>
                <a:latin typeface="+mn-ea"/>
              </a:rPr>
              <a:t>10.6</a:t>
            </a:r>
            <a:r>
              <a:rPr lang="zh-CN" altLang="en-US" sz="1200" kern="0" dirty="0">
                <a:solidFill>
                  <a:schemeClr val="tx1">
                    <a:lumMod val="65000"/>
                    <a:lumOff val="35000"/>
                  </a:schemeClr>
                </a:solidFill>
                <a:effectLst/>
                <a:latin typeface="+mn-ea"/>
              </a:rPr>
              <a:t>亿，经推算约有</a:t>
            </a:r>
            <a:r>
              <a:rPr lang="en-US" altLang="zh-CN" sz="1200" kern="0" dirty="0">
                <a:solidFill>
                  <a:schemeClr val="tx1">
                    <a:lumMod val="65000"/>
                    <a:lumOff val="35000"/>
                  </a:schemeClr>
                </a:solidFill>
                <a:effectLst/>
                <a:latin typeface="+mn-ea"/>
              </a:rPr>
              <a:t>440</a:t>
            </a:r>
            <a:r>
              <a:rPr lang="zh-CN" altLang="en-US" sz="1200" kern="0" dirty="0">
                <a:solidFill>
                  <a:schemeClr val="tx1">
                    <a:lumMod val="65000"/>
                    <a:lumOff val="35000"/>
                  </a:schemeClr>
                </a:solidFill>
                <a:effectLst/>
                <a:latin typeface="+mn-ea"/>
              </a:rPr>
              <a:t>万</a:t>
            </a:r>
            <a:r>
              <a:rPr lang="zh-CN" altLang="zh-CN" sz="1200" kern="0" dirty="0">
                <a:solidFill>
                  <a:schemeClr val="tx1">
                    <a:lumMod val="65000"/>
                    <a:lumOff val="35000"/>
                  </a:schemeClr>
                </a:solidFill>
                <a:effectLst/>
                <a:latin typeface="+mn-ea"/>
              </a:rPr>
              <a:t>罗库溴铵</a:t>
            </a:r>
            <a:r>
              <a:rPr lang="zh-CN" altLang="en-US" sz="1200" kern="0" dirty="0">
                <a:solidFill>
                  <a:schemeClr val="tx1">
                    <a:lumMod val="65000"/>
                    <a:lumOff val="35000"/>
                  </a:schemeClr>
                </a:solidFill>
                <a:effectLst/>
                <a:latin typeface="+mn-ea"/>
              </a:rPr>
              <a:t>和</a:t>
            </a:r>
            <a:r>
              <a:rPr lang="zh-CN" altLang="zh-CN" sz="1200" kern="0" dirty="0">
                <a:solidFill>
                  <a:schemeClr val="tx1">
                    <a:lumMod val="65000"/>
                    <a:lumOff val="35000"/>
                  </a:schemeClr>
                </a:solidFill>
                <a:effectLst/>
                <a:latin typeface="+mn-ea"/>
              </a:rPr>
              <a:t>维库溴铵</a:t>
            </a:r>
            <a:r>
              <a:rPr lang="zh-CN" altLang="en-US" sz="1200" kern="0" dirty="0">
                <a:solidFill>
                  <a:schemeClr val="tx1">
                    <a:lumMod val="65000"/>
                    <a:lumOff val="35000"/>
                  </a:schemeClr>
                </a:solidFill>
                <a:latin typeface="+mn-ea"/>
              </a:rPr>
              <a:t>术后发生肌松残余。</a:t>
            </a:r>
            <a:endParaRPr lang="zh-CN" altLang="zh-CN" sz="1200" kern="0" dirty="0">
              <a:solidFill>
                <a:schemeClr val="tx1">
                  <a:lumMod val="65000"/>
                  <a:lumOff val="35000"/>
                </a:schemeClr>
              </a:solidFill>
              <a:latin typeface="+mn-ea"/>
            </a:endParaRPr>
          </a:p>
        </p:txBody>
      </p:sp>
      <p:sp>
        <p:nvSpPr>
          <p:cNvPr id="16" name="文本框 15">
            <a:extLst>
              <a:ext uri="{FF2B5EF4-FFF2-40B4-BE49-F238E27FC236}">
                <a16:creationId xmlns:a16="http://schemas.microsoft.com/office/drawing/2014/main" id="{2B7F963E-92E1-0631-481F-9E7C401D41C1}"/>
              </a:ext>
            </a:extLst>
          </p:cNvPr>
          <p:cNvSpPr txBox="1"/>
          <p:nvPr/>
        </p:nvSpPr>
        <p:spPr>
          <a:xfrm>
            <a:off x="2086619" y="4277661"/>
            <a:ext cx="1107996" cy="369332"/>
          </a:xfrm>
          <a:prstGeom prst="rect">
            <a:avLst/>
          </a:prstGeom>
          <a:noFill/>
        </p:spPr>
        <p:txBody>
          <a:bodyPr wrap="none" rtlCol="0">
            <a:spAutoFit/>
          </a:bodyPr>
          <a:lstStyle/>
          <a:p>
            <a:r>
              <a:rPr lang="zh-CN" altLang="en-US" b="1" dirty="0">
                <a:solidFill>
                  <a:schemeClr val="tx1">
                    <a:lumMod val="75000"/>
                    <a:lumOff val="25000"/>
                  </a:schemeClr>
                </a:solidFill>
                <a:latin typeface="+mj-ea"/>
                <a:ea typeface="+mj-ea"/>
              </a:rPr>
              <a:t>用法用量</a:t>
            </a:r>
            <a:endParaRPr lang="en-US" altLang="zh-CN" b="1" dirty="0">
              <a:solidFill>
                <a:schemeClr val="tx1">
                  <a:lumMod val="75000"/>
                  <a:lumOff val="25000"/>
                </a:schemeClr>
              </a:solidFill>
              <a:latin typeface="+mj-ea"/>
              <a:ea typeface="+mj-ea"/>
            </a:endParaRPr>
          </a:p>
        </p:txBody>
      </p:sp>
      <p:grpSp>
        <p:nvGrpSpPr>
          <p:cNvPr id="17" name="组合 16">
            <a:extLst>
              <a:ext uri="{FF2B5EF4-FFF2-40B4-BE49-F238E27FC236}">
                <a16:creationId xmlns:a16="http://schemas.microsoft.com/office/drawing/2014/main" id="{6AC2D632-DF52-4D49-7F00-8521DB6622A1}"/>
              </a:ext>
            </a:extLst>
          </p:cNvPr>
          <p:cNvGrpSpPr/>
          <p:nvPr/>
        </p:nvGrpSpPr>
        <p:grpSpPr>
          <a:xfrm>
            <a:off x="2170084" y="4642844"/>
            <a:ext cx="900000" cy="47136"/>
            <a:chOff x="2187018" y="2177589"/>
            <a:chExt cx="772998" cy="47136"/>
          </a:xfrm>
        </p:grpSpPr>
        <p:cxnSp>
          <p:nvCxnSpPr>
            <p:cNvPr id="18" name="直接连接符 17">
              <a:extLst>
                <a:ext uri="{FF2B5EF4-FFF2-40B4-BE49-F238E27FC236}">
                  <a16:creationId xmlns:a16="http://schemas.microsoft.com/office/drawing/2014/main" id="{F85B7AAB-EFB5-00EA-10FE-4BD3B68EC80F}"/>
                </a:ext>
              </a:extLst>
            </p:cNvPr>
            <p:cNvCxnSpPr>
              <a:cxnSpLocks/>
            </p:cNvCxnSpPr>
            <p:nvPr/>
          </p:nvCxnSpPr>
          <p:spPr>
            <a:xfrm>
              <a:off x="2187018" y="2224725"/>
              <a:ext cx="772998" cy="0"/>
            </a:xfrm>
            <a:prstGeom prst="line">
              <a:avLst/>
            </a:prstGeom>
            <a:ln w="38100">
              <a:solidFill>
                <a:srgbClr val="0068D0"/>
              </a:solidFill>
            </a:ln>
          </p:spPr>
          <p:style>
            <a:lnRef idx="1">
              <a:schemeClr val="accent1"/>
            </a:lnRef>
            <a:fillRef idx="0">
              <a:schemeClr val="accent1"/>
            </a:fillRef>
            <a:effectRef idx="0">
              <a:schemeClr val="accent1"/>
            </a:effectRef>
            <a:fontRef idx="minor">
              <a:schemeClr val="tx1"/>
            </a:fontRef>
          </p:style>
        </p:cxnSp>
        <p:cxnSp>
          <p:nvCxnSpPr>
            <p:cNvPr id="19" name="直接连接符 18">
              <a:extLst>
                <a:ext uri="{FF2B5EF4-FFF2-40B4-BE49-F238E27FC236}">
                  <a16:creationId xmlns:a16="http://schemas.microsoft.com/office/drawing/2014/main" id="{1F4EBF2D-500D-11F5-466E-3ED71330F2D7}"/>
                </a:ext>
              </a:extLst>
            </p:cNvPr>
            <p:cNvCxnSpPr>
              <a:cxnSpLocks/>
            </p:cNvCxnSpPr>
            <p:nvPr/>
          </p:nvCxnSpPr>
          <p:spPr>
            <a:xfrm>
              <a:off x="2187018" y="2177589"/>
              <a:ext cx="772998" cy="0"/>
            </a:xfrm>
            <a:prstGeom prst="line">
              <a:avLst/>
            </a:prstGeom>
            <a:ln w="9525">
              <a:solidFill>
                <a:srgbClr val="0068D0"/>
              </a:solidFill>
            </a:ln>
          </p:spPr>
          <p:style>
            <a:lnRef idx="1">
              <a:schemeClr val="accent1"/>
            </a:lnRef>
            <a:fillRef idx="0">
              <a:schemeClr val="accent1"/>
            </a:fillRef>
            <a:effectRef idx="0">
              <a:schemeClr val="accent1"/>
            </a:effectRef>
            <a:fontRef idx="minor">
              <a:schemeClr val="tx1"/>
            </a:fontRef>
          </p:style>
        </p:cxnSp>
      </p:grpSp>
      <p:sp>
        <p:nvSpPr>
          <p:cNvPr id="20" name="文本框 19">
            <a:extLst>
              <a:ext uri="{FF2B5EF4-FFF2-40B4-BE49-F238E27FC236}">
                <a16:creationId xmlns:a16="http://schemas.microsoft.com/office/drawing/2014/main" id="{FE7391AB-FC44-6298-D1AB-F8A4DDA11DDE}"/>
              </a:ext>
            </a:extLst>
          </p:cNvPr>
          <p:cNvSpPr txBox="1"/>
          <p:nvPr/>
        </p:nvSpPr>
        <p:spPr>
          <a:xfrm>
            <a:off x="2086619" y="4735368"/>
            <a:ext cx="9020076" cy="1200329"/>
          </a:xfrm>
          <a:prstGeom prst="rect">
            <a:avLst/>
          </a:prstGeom>
          <a:noFill/>
        </p:spPr>
        <p:txBody>
          <a:bodyPr wrap="square">
            <a:spAutoFit/>
          </a:bodyPr>
          <a:lstStyle/>
          <a:p>
            <a:r>
              <a:rPr lang="zh-CN" altLang="zh-CN" sz="1200" kern="0" dirty="0">
                <a:solidFill>
                  <a:schemeClr val="tx1">
                    <a:lumMod val="65000"/>
                    <a:lumOff val="35000"/>
                  </a:schemeClr>
                </a:solidFill>
                <a:latin typeface="+mn-ea"/>
              </a:rPr>
              <a:t>本品应单剂量静脉内快速注射给药，需在</a:t>
            </a:r>
            <a:r>
              <a:rPr lang="en-US" altLang="zh-CN" sz="1200" kern="0" dirty="0">
                <a:solidFill>
                  <a:schemeClr val="tx1">
                    <a:lumMod val="65000"/>
                    <a:lumOff val="35000"/>
                  </a:schemeClr>
                </a:solidFill>
                <a:latin typeface="+mn-ea"/>
              </a:rPr>
              <a:t>10</a:t>
            </a:r>
            <a:r>
              <a:rPr lang="zh-CN" altLang="zh-CN" sz="1200" kern="0" dirty="0">
                <a:solidFill>
                  <a:schemeClr val="tx1">
                    <a:lumMod val="65000"/>
                    <a:lumOff val="35000"/>
                  </a:schemeClr>
                </a:solidFill>
                <a:latin typeface="+mn-ea"/>
              </a:rPr>
              <a:t>秒内注入已有的静脉通路中</a:t>
            </a:r>
            <a:r>
              <a:rPr lang="zh-CN" altLang="en-US" sz="1200" kern="0" dirty="0">
                <a:solidFill>
                  <a:schemeClr val="tx1">
                    <a:lumMod val="65000"/>
                    <a:lumOff val="35000"/>
                  </a:schemeClr>
                </a:solidFill>
                <a:latin typeface="+mn-ea"/>
              </a:rPr>
              <a:t>。</a:t>
            </a:r>
            <a:endParaRPr lang="en-US" altLang="zh-CN" sz="1200" kern="0" dirty="0">
              <a:solidFill>
                <a:schemeClr val="tx1">
                  <a:lumMod val="65000"/>
                  <a:lumOff val="35000"/>
                </a:schemeClr>
              </a:solidFill>
              <a:latin typeface="+mn-ea"/>
            </a:endParaRPr>
          </a:p>
          <a:p>
            <a:r>
              <a:rPr lang="zh-CN" altLang="en-US" sz="1200" b="1" kern="0" dirty="0">
                <a:solidFill>
                  <a:schemeClr val="tx1">
                    <a:lumMod val="65000"/>
                    <a:lumOff val="35000"/>
                  </a:schemeClr>
                </a:solidFill>
                <a:latin typeface="+mn-ea"/>
              </a:rPr>
              <a:t>成人常规拮抗：</a:t>
            </a:r>
            <a:r>
              <a:rPr lang="zh-CN" altLang="zh-CN" sz="1200" kern="0" dirty="0">
                <a:solidFill>
                  <a:schemeClr val="tx1">
                    <a:lumMod val="65000"/>
                    <a:lumOff val="35000"/>
                  </a:schemeClr>
                </a:solidFill>
                <a:latin typeface="+mn-ea"/>
              </a:rPr>
              <a:t>当罗库溴铵或维库溴铵诱导的神经肌肉阻滞自发恢复到至少至</a:t>
            </a:r>
            <a:r>
              <a:rPr lang="en-US" altLang="zh-CN" sz="1200" kern="0" dirty="0">
                <a:solidFill>
                  <a:schemeClr val="tx1">
                    <a:lumMod val="65000"/>
                    <a:lumOff val="35000"/>
                  </a:schemeClr>
                </a:solidFill>
                <a:latin typeface="+mn-ea"/>
              </a:rPr>
              <a:t>T2</a:t>
            </a:r>
            <a:r>
              <a:rPr lang="zh-CN" altLang="zh-CN" sz="1200" kern="0" dirty="0">
                <a:solidFill>
                  <a:schemeClr val="tx1">
                    <a:lumMod val="65000"/>
                    <a:lumOff val="35000"/>
                  </a:schemeClr>
                </a:solidFill>
                <a:latin typeface="+mn-ea"/>
              </a:rPr>
              <a:t>重现时，推荐按照</a:t>
            </a:r>
            <a:r>
              <a:rPr lang="en-US" altLang="zh-CN" sz="1200" kern="0" dirty="0">
                <a:solidFill>
                  <a:schemeClr val="tx1">
                    <a:lumMod val="65000"/>
                    <a:lumOff val="35000"/>
                  </a:schemeClr>
                </a:solidFill>
                <a:latin typeface="+mn-ea"/>
              </a:rPr>
              <a:t>2</a:t>
            </a:r>
            <a:r>
              <a:rPr lang="zh-CN" altLang="zh-CN" sz="1200" kern="0" dirty="0">
                <a:solidFill>
                  <a:schemeClr val="tx1">
                    <a:lumMod val="65000"/>
                    <a:lumOff val="35000"/>
                  </a:schemeClr>
                </a:solidFill>
                <a:latin typeface="+mn-ea"/>
              </a:rPr>
              <a:t>毫克</a:t>
            </a:r>
            <a:r>
              <a:rPr lang="en-US" altLang="zh-CN" sz="1200" kern="0" dirty="0">
                <a:solidFill>
                  <a:schemeClr val="tx1">
                    <a:lumMod val="65000"/>
                    <a:lumOff val="35000"/>
                  </a:schemeClr>
                </a:solidFill>
                <a:latin typeface="+mn-ea"/>
              </a:rPr>
              <a:t>/</a:t>
            </a:r>
            <a:r>
              <a:rPr lang="zh-CN" altLang="zh-CN" sz="1200" kern="0" dirty="0">
                <a:solidFill>
                  <a:schemeClr val="tx1">
                    <a:lumMod val="65000"/>
                    <a:lumOff val="35000"/>
                  </a:schemeClr>
                </a:solidFill>
                <a:latin typeface="+mn-ea"/>
              </a:rPr>
              <a:t>公斤的剂量进行拮抗</a:t>
            </a:r>
            <a:r>
              <a:rPr lang="zh-CN" altLang="en-US" sz="1200" kern="0" dirty="0">
                <a:solidFill>
                  <a:schemeClr val="tx1">
                    <a:lumMod val="65000"/>
                    <a:lumOff val="35000"/>
                  </a:schemeClr>
                </a:solidFill>
                <a:latin typeface="+mn-ea"/>
              </a:rPr>
              <a:t>。</a:t>
            </a:r>
            <a:r>
              <a:rPr lang="zh-CN" altLang="zh-CN" sz="1200" kern="0" dirty="0">
                <a:solidFill>
                  <a:schemeClr val="tx1">
                    <a:lumMod val="65000"/>
                    <a:lumOff val="35000"/>
                  </a:schemeClr>
                </a:solidFill>
                <a:latin typeface="+mn-ea"/>
              </a:rPr>
              <a:t>当罗库溴铵或维库溴铵诱导的神经肌肉阻滞恢复到至少</a:t>
            </a:r>
            <a:r>
              <a:rPr lang="en-US" altLang="zh-CN" sz="1200" kern="0" dirty="0">
                <a:solidFill>
                  <a:schemeClr val="tx1">
                    <a:lumMod val="65000"/>
                    <a:lumOff val="35000"/>
                  </a:schemeClr>
                </a:solidFill>
                <a:latin typeface="+mn-ea"/>
              </a:rPr>
              <a:t>1</a:t>
            </a:r>
            <a:r>
              <a:rPr lang="zh-CN" altLang="zh-CN" sz="1200" kern="0" dirty="0">
                <a:solidFill>
                  <a:schemeClr val="tx1">
                    <a:lumMod val="65000"/>
                    <a:lumOff val="35000"/>
                  </a:schemeClr>
                </a:solidFill>
                <a:latin typeface="+mn-ea"/>
              </a:rPr>
              <a:t>～</a:t>
            </a:r>
            <a:r>
              <a:rPr lang="en-US" altLang="zh-CN" sz="1200" kern="0" dirty="0">
                <a:solidFill>
                  <a:schemeClr val="tx1">
                    <a:lumMod val="65000"/>
                    <a:lumOff val="35000"/>
                  </a:schemeClr>
                </a:solidFill>
                <a:latin typeface="+mn-ea"/>
              </a:rPr>
              <a:t>2</a:t>
            </a:r>
            <a:r>
              <a:rPr lang="zh-CN" altLang="zh-CN" sz="1200" kern="0" dirty="0">
                <a:solidFill>
                  <a:schemeClr val="tx1">
                    <a:lumMod val="65000"/>
                    <a:lumOff val="35000"/>
                  </a:schemeClr>
                </a:solidFill>
                <a:latin typeface="+mn-ea"/>
              </a:rPr>
              <a:t>个强直刺激后计数（</a:t>
            </a:r>
            <a:r>
              <a:rPr lang="en-US" altLang="zh-CN" sz="1200" kern="0" dirty="0">
                <a:solidFill>
                  <a:schemeClr val="tx1">
                    <a:lumMod val="65000"/>
                    <a:lumOff val="35000"/>
                  </a:schemeClr>
                </a:solidFill>
                <a:latin typeface="+mn-ea"/>
              </a:rPr>
              <a:t>PTC</a:t>
            </a:r>
            <a:r>
              <a:rPr lang="zh-CN" altLang="zh-CN" sz="1200" kern="0" dirty="0">
                <a:solidFill>
                  <a:schemeClr val="tx1">
                    <a:lumMod val="65000"/>
                    <a:lumOff val="35000"/>
                  </a:schemeClr>
                </a:solidFill>
                <a:latin typeface="+mn-ea"/>
              </a:rPr>
              <a:t>）时，推荐按照</a:t>
            </a:r>
            <a:r>
              <a:rPr lang="en-US" altLang="zh-CN" sz="1200" kern="0" dirty="0">
                <a:solidFill>
                  <a:schemeClr val="tx1">
                    <a:lumMod val="65000"/>
                    <a:lumOff val="35000"/>
                  </a:schemeClr>
                </a:solidFill>
                <a:latin typeface="+mn-ea"/>
              </a:rPr>
              <a:t>4</a:t>
            </a:r>
            <a:r>
              <a:rPr lang="zh-CN" altLang="zh-CN" sz="1200" kern="0" dirty="0">
                <a:solidFill>
                  <a:schemeClr val="tx1">
                    <a:lumMod val="65000"/>
                    <a:lumOff val="35000"/>
                  </a:schemeClr>
                </a:solidFill>
                <a:latin typeface="+mn-ea"/>
              </a:rPr>
              <a:t>毫克</a:t>
            </a:r>
            <a:r>
              <a:rPr lang="en-US" altLang="zh-CN" sz="1200" kern="0" dirty="0">
                <a:solidFill>
                  <a:schemeClr val="tx1">
                    <a:lumMod val="65000"/>
                    <a:lumOff val="35000"/>
                  </a:schemeClr>
                </a:solidFill>
                <a:latin typeface="+mn-ea"/>
              </a:rPr>
              <a:t>/</a:t>
            </a:r>
            <a:r>
              <a:rPr lang="zh-CN" altLang="zh-CN" sz="1200" kern="0" dirty="0">
                <a:solidFill>
                  <a:schemeClr val="tx1">
                    <a:lumMod val="65000"/>
                    <a:lumOff val="35000"/>
                  </a:schemeClr>
                </a:solidFill>
                <a:latin typeface="+mn-ea"/>
              </a:rPr>
              <a:t>公斤的剂量进行拮抗</a:t>
            </a:r>
            <a:r>
              <a:rPr lang="zh-CN" altLang="en-US" sz="1200" kern="0" dirty="0">
                <a:solidFill>
                  <a:schemeClr val="tx1">
                    <a:lumMod val="65000"/>
                    <a:lumOff val="35000"/>
                  </a:schemeClr>
                </a:solidFill>
                <a:latin typeface="+mn-ea"/>
              </a:rPr>
              <a:t>。</a:t>
            </a:r>
            <a:r>
              <a:rPr lang="zh-CN" altLang="zh-CN" sz="1200" kern="0" dirty="0">
                <a:solidFill>
                  <a:schemeClr val="tx1">
                    <a:lumMod val="65000"/>
                    <a:lumOff val="35000"/>
                  </a:schemeClr>
                </a:solidFill>
                <a:latin typeface="+mn-ea"/>
              </a:rPr>
              <a:t>对给予本品</a:t>
            </a:r>
            <a:r>
              <a:rPr lang="en-US" altLang="zh-CN" sz="1200" kern="0" dirty="0">
                <a:solidFill>
                  <a:schemeClr val="tx1">
                    <a:lumMod val="65000"/>
                    <a:lumOff val="35000"/>
                  </a:schemeClr>
                </a:solidFill>
                <a:latin typeface="+mn-ea"/>
              </a:rPr>
              <a:t>2</a:t>
            </a:r>
            <a:r>
              <a:rPr lang="zh-CN" altLang="zh-CN" sz="1200" kern="0" dirty="0">
                <a:solidFill>
                  <a:schemeClr val="tx1">
                    <a:lumMod val="65000"/>
                    <a:lumOff val="35000"/>
                  </a:schemeClr>
                </a:solidFill>
                <a:latin typeface="+mn-ea"/>
              </a:rPr>
              <a:t>毫克</a:t>
            </a:r>
            <a:r>
              <a:rPr lang="en-US" altLang="zh-CN" sz="1200" kern="0" dirty="0">
                <a:solidFill>
                  <a:schemeClr val="tx1">
                    <a:lumMod val="65000"/>
                    <a:lumOff val="35000"/>
                  </a:schemeClr>
                </a:solidFill>
                <a:latin typeface="+mn-ea"/>
              </a:rPr>
              <a:t>/</a:t>
            </a:r>
            <a:r>
              <a:rPr lang="zh-CN" altLang="zh-CN" sz="1200" kern="0" dirty="0">
                <a:solidFill>
                  <a:schemeClr val="tx1">
                    <a:lumMod val="65000"/>
                    <a:lumOff val="35000"/>
                  </a:schemeClr>
                </a:solidFill>
                <a:latin typeface="+mn-ea"/>
              </a:rPr>
              <a:t>公斤或</a:t>
            </a:r>
            <a:r>
              <a:rPr lang="en-US" altLang="zh-CN" sz="1200" kern="0" dirty="0">
                <a:solidFill>
                  <a:schemeClr val="tx1">
                    <a:lumMod val="65000"/>
                    <a:lumOff val="35000"/>
                  </a:schemeClr>
                </a:solidFill>
                <a:latin typeface="+mn-ea"/>
              </a:rPr>
              <a:t>4</a:t>
            </a:r>
            <a:r>
              <a:rPr lang="zh-CN" altLang="zh-CN" sz="1200" kern="0" dirty="0">
                <a:solidFill>
                  <a:schemeClr val="tx1">
                    <a:lumMod val="65000"/>
                    <a:lumOff val="35000"/>
                  </a:schemeClr>
                </a:solidFill>
                <a:latin typeface="+mn-ea"/>
              </a:rPr>
              <a:t>毫克</a:t>
            </a:r>
            <a:r>
              <a:rPr lang="en-US" altLang="zh-CN" sz="1200" kern="0" dirty="0">
                <a:solidFill>
                  <a:schemeClr val="tx1">
                    <a:lumMod val="65000"/>
                    <a:lumOff val="35000"/>
                  </a:schemeClr>
                </a:solidFill>
                <a:latin typeface="+mn-ea"/>
              </a:rPr>
              <a:t>/</a:t>
            </a:r>
            <a:r>
              <a:rPr lang="zh-CN" altLang="zh-CN" sz="1200" kern="0" dirty="0">
                <a:solidFill>
                  <a:schemeClr val="tx1">
                    <a:lumMod val="65000"/>
                    <a:lumOff val="35000"/>
                  </a:schemeClr>
                </a:solidFill>
                <a:latin typeface="+mn-ea"/>
              </a:rPr>
              <a:t>公斤的初始剂量后，出现术后神经肌肉阻滞重现的例外情况时，推荐再次给予本品</a:t>
            </a:r>
            <a:r>
              <a:rPr lang="en-US" altLang="zh-CN" sz="1200" kern="0" dirty="0">
                <a:solidFill>
                  <a:schemeClr val="tx1">
                    <a:lumMod val="65000"/>
                    <a:lumOff val="35000"/>
                  </a:schemeClr>
                </a:solidFill>
                <a:latin typeface="+mn-ea"/>
              </a:rPr>
              <a:t>4</a:t>
            </a:r>
            <a:r>
              <a:rPr lang="zh-CN" altLang="zh-CN" sz="1200" kern="0" dirty="0">
                <a:solidFill>
                  <a:schemeClr val="tx1">
                    <a:lumMod val="65000"/>
                    <a:lumOff val="35000"/>
                  </a:schemeClr>
                </a:solidFill>
                <a:latin typeface="+mn-ea"/>
              </a:rPr>
              <a:t>毫克</a:t>
            </a:r>
            <a:r>
              <a:rPr lang="en-US" altLang="zh-CN" sz="1200" kern="0" dirty="0">
                <a:solidFill>
                  <a:schemeClr val="tx1">
                    <a:lumMod val="65000"/>
                    <a:lumOff val="35000"/>
                  </a:schemeClr>
                </a:solidFill>
                <a:latin typeface="+mn-ea"/>
              </a:rPr>
              <a:t>/</a:t>
            </a:r>
            <a:r>
              <a:rPr lang="zh-CN" altLang="zh-CN" sz="1200" kern="0" dirty="0">
                <a:solidFill>
                  <a:schemeClr val="tx1">
                    <a:lumMod val="65000"/>
                    <a:lumOff val="35000"/>
                  </a:schemeClr>
                </a:solidFill>
                <a:latin typeface="+mn-ea"/>
              </a:rPr>
              <a:t>公斤</a:t>
            </a:r>
            <a:r>
              <a:rPr lang="zh-CN" altLang="en-US" sz="1200" kern="0" dirty="0">
                <a:solidFill>
                  <a:schemeClr val="tx1">
                    <a:lumMod val="65000"/>
                    <a:lumOff val="35000"/>
                  </a:schemeClr>
                </a:solidFill>
                <a:latin typeface="+mn-ea"/>
              </a:rPr>
              <a:t>。</a:t>
            </a:r>
            <a:endParaRPr lang="en-US" altLang="zh-CN" sz="1200" kern="0" dirty="0">
              <a:solidFill>
                <a:schemeClr val="tx1">
                  <a:lumMod val="65000"/>
                  <a:lumOff val="35000"/>
                </a:schemeClr>
              </a:solidFill>
              <a:latin typeface="+mn-ea"/>
            </a:endParaRPr>
          </a:p>
          <a:p>
            <a:r>
              <a:rPr lang="zh-CN" altLang="zh-CN" sz="1200" b="1" kern="0" dirty="0">
                <a:solidFill>
                  <a:schemeClr val="tx1">
                    <a:lumMod val="65000"/>
                    <a:lumOff val="35000"/>
                  </a:schemeClr>
                </a:solidFill>
                <a:latin typeface="+mn-ea"/>
              </a:rPr>
              <a:t>儿童和青少年（</a:t>
            </a:r>
            <a:r>
              <a:rPr lang="en-US" altLang="zh-CN" sz="1200" b="1" kern="0" dirty="0">
                <a:solidFill>
                  <a:schemeClr val="tx1">
                    <a:lumMod val="65000"/>
                    <a:lumOff val="35000"/>
                  </a:schemeClr>
                </a:solidFill>
                <a:latin typeface="+mn-ea"/>
              </a:rPr>
              <a:t>2</a:t>
            </a:r>
            <a:r>
              <a:rPr lang="zh-CN" altLang="zh-CN" sz="1200" b="1" kern="0" dirty="0">
                <a:solidFill>
                  <a:schemeClr val="tx1">
                    <a:lumMod val="65000"/>
                    <a:lumOff val="35000"/>
                  </a:schemeClr>
                </a:solidFill>
                <a:latin typeface="+mn-ea"/>
              </a:rPr>
              <a:t>～</a:t>
            </a:r>
            <a:r>
              <a:rPr lang="en-US" altLang="zh-CN" sz="1200" b="1" kern="0" dirty="0">
                <a:solidFill>
                  <a:schemeClr val="tx1">
                    <a:lumMod val="65000"/>
                    <a:lumOff val="35000"/>
                  </a:schemeClr>
                </a:solidFill>
                <a:latin typeface="+mn-ea"/>
              </a:rPr>
              <a:t>17</a:t>
            </a:r>
            <a:r>
              <a:rPr lang="zh-CN" altLang="zh-CN" sz="1200" b="1" kern="0" dirty="0">
                <a:solidFill>
                  <a:schemeClr val="tx1">
                    <a:lumMod val="65000"/>
                    <a:lumOff val="35000"/>
                  </a:schemeClr>
                </a:solidFill>
                <a:latin typeface="+mn-ea"/>
              </a:rPr>
              <a:t>岁）</a:t>
            </a:r>
            <a:r>
              <a:rPr lang="zh-CN" altLang="en-US" sz="1200" b="1" kern="0" dirty="0">
                <a:solidFill>
                  <a:schemeClr val="tx1">
                    <a:lumMod val="65000"/>
                    <a:lumOff val="35000"/>
                  </a:schemeClr>
                </a:solidFill>
                <a:latin typeface="+mn-ea"/>
              </a:rPr>
              <a:t>：</a:t>
            </a:r>
            <a:r>
              <a:rPr lang="zh-CN" altLang="zh-CN" sz="1200" kern="0" dirty="0">
                <a:solidFill>
                  <a:schemeClr val="tx1">
                    <a:lumMod val="65000"/>
                    <a:lumOff val="35000"/>
                  </a:schemeClr>
                </a:solidFill>
                <a:latin typeface="+mn-ea"/>
              </a:rPr>
              <a:t>在罗库溴铵诱导的神经肌肉阻滞至</a:t>
            </a:r>
            <a:r>
              <a:rPr lang="en-US" altLang="zh-CN" sz="1200" kern="0" dirty="0">
                <a:solidFill>
                  <a:schemeClr val="tx1">
                    <a:lumMod val="65000"/>
                    <a:lumOff val="35000"/>
                  </a:schemeClr>
                </a:solidFill>
                <a:latin typeface="+mn-ea"/>
              </a:rPr>
              <a:t>T2</a:t>
            </a:r>
            <a:r>
              <a:rPr lang="zh-CN" altLang="zh-CN" sz="1200" kern="0" dirty="0">
                <a:solidFill>
                  <a:schemeClr val="tx1">
                    <a:lumMod val="65000"/>
                    <a:lumOff val="35000"/>
                  </a:schemeClr>
                </a:solidFill>
                <a:latin typeface="+mn-ea"/>
              </a:rPr>
              <a:t>重现时进行常规拮抗的推荐剂量为</a:t>
            </a:r>
            <a:r>
              <a:rPr lang="en-US" altLang="zh-CN" sz="1200" kern="0" dirty="0">
                <a:solidFill>
                  <a:schemeClr val="tx1">
                    <a:lumMod val="65000"/>
                    <a:lumOff val="35000"/>
                  </a:schemeClr>
                </a:solidFill>
                <a:latin typeface="+mn-ea"/>
              </a:rPr>
              <a:t>2</a:t>
            </a:r>
            <a:r>
              <a:rPr lang="zh-CN" altLang="zh-CN" sz="1200" kern="0" dirty="0">
                <a:solidFill>
                  <a:schemeClr val="tx1">
                    <a:lumMod val="65000"/>
                    <a:lumOff val="35000"/>
                  </a:schemeClr>
                </a:solidFill>
                <a:latin typeface="+mn-ea"/>
              </a:rPr>
              <a:t>毫克</a:t>
            </a:r>
            <a:r>
              <a:rPr lang="en-US" altLang="zh-CN" sz="1200" kern="0" dirty="0">
                <a:solidFill>
                  <a:schemeClr val="tx1">
                    <a:lumMod val="65000"/>
                    <a:lumOff val="35000"/>
                  </a:schemeClr>
                </a:solidFill>
                <a:latin typeface="+mn-ea"/>
              </a:rPr>
              <a:t>/</a:t>
            </a:r>
            <a:r>
              <a:rPr lang="zh-CN" altLang="zh-CN" sz="1200" kern="0" dirty="0">
                <a:solidFill>
                  <a:schemeClr val="tx1">
                    <a:lumMod val="65000"/>
                    <a:lumOff val="35000"/>
                  </a:schemeClr>
                </a:solidFill>
                <a:latin typeface="+mn-ea"/>
              </a:rPr>
              <a:t>公斤。可将</a:t>
            </a:r>
            <a:r>
              <a:rPr lang="en-US" altLang="zh-CN" sz="1200" kern="0" dirty="0">
                <a:solidFill>
                  <a:schemeClr val="tx1">
                    <a:lumMod val="65000"/>
                    <a:lumOff val="35000"/>
                  </a:schemeClr>
                </a:solidFill>
                <a:latin typeface="+mn-ea"/>
              </a:rPr>
              <a:t>100</a:t>
            </a:r>
            <a:r>
              <a:rPr lang="zh-CN" altLang="zh-CN" sz="1200" kern="0" dirty="0">
                <a:solidFill>
                  <a:schemeClr val="tx1">
                    <a:lumMod val="65000"/>
                    <a:lumOff val="35000"/>
                  </a:schemeClr>
                </a:solidFill>
                <a:latin typeface="+mn-ea"/>
              </a:rPr>
              <a:t>毫克</a:t>
            </a:r>
            <a:r>
              <a:rPr lang="en-US" altLang="zh-CN" sz="1200" kern="0" dirty="0">
                <a:solidFill>
                  <a:schemeClr val="tx1">
                    <a:lumMod val="65000"/>
                    <a:lumOff val="35000"/>
                  </a:schemeClr>
                </a:solidFill>
                <a:latin typeface="+mn-ea"/>
              </a:rPr>
              <a:t>/</a:t>
            </a:r>
            <a:r>
              <a:rPr lang="zh-CN" altLang="zh-CN" sz="1200" kern="0" dirty="0">
                <a:solidFill>
                  <a:schemeClr val="tx1">
                    <a:lumMod val="65000"/>
                    <a:lumOff val="35000"/>
                  </a:schemeClr>
                </a:solidFill>
                <a:latin typeface="+mn-ea"/>
              </a:rPr>
              <a:t>毫升的本品稀释至</a:t>
            </a:r>
            <a:r>
              <a:rPr lang="en-US" altLang="zh-CN" sz="1200" kern="0" dirty="0">
                <a:solidFill>
                  <a:schemeClr val="tx1">
                    <a:lumMod val="65000"/>
                    <a:lumOff val="35000"/>
                  </a:schemeClr>
                </a:solidFill>
                <a:latin typeface="+mn-ea"/>
              </a:rPr>
              <a:t>10</a:t>
            </a:r>
            <a:r>
              <a:rPr lang="zh-CN" altLang="zh-CN" sz="1200" kern="0" dirty="0">
                <a:solidFill>
                  <a:schemeClr val="tx1">
                    <a:lumMod val="65000"/>
                    <a:lumOff val="35000"/>
                  </a:schemeClr>
                </a:solidFill>
                <a:latin typeface="+mn-ea"/>
              </a:rPr>
              <a:t>毫克</a:t>
            </a:r>
            <a:r>
              <a:rPr lang="en-US" altLang="zh-CN" sz="1200" kern="0" dirty="0">
                <a:solidFill>
                  <a:schemeClr val="tx1">
                    <a:lumMod val="65000"/>
                    <a:lumOff val="35000"/>
                  </a:schemeClr>
                </a:solidFill>
                <a:latin typeface="+mn-ea"/>
              </a:rPr>
              <a:t>/</a:t>
            </a:r>
            <a:r>
              <a:rPr lang="zh-CN" altLang="zh-CN" sz="1200" kern="0" dirty="0">
                <a:solidFill>
                  <a:schemeClr val="tx1">
                    <a:lumMod val="65000"/>
                    <a:lumOff val="35000"/>
                  </a:schemeClr>
                </a:solidFill>
                <a:latin typeface="+mn-ea"/>
              </a:rPr>
              <a:t>毫升使用，以增加儿科患者用药的准确性</a:t>
            </a:r>
            <a:r>
              <a:rPr lang="zh-CN" altLang="en-US" sz="1200" kern="0" dirty="0">
                <a:solidFill>
                  <a:schemeClr val="tx1">
                    <a:lumMod val="65000"/>
                    <a:lumOff val="35000"/>
                  </a:schemeClr>
                </a:solidFill>
                <a:latin typeface="+mn-ea"/>
              </a:rPr>
              <a:t>。</a:t>
            </a:r>
            <a:endParaRPr lang="zh-CN" altLang="zh-CN" sz="1200" kern="0" dirty="0">
              <a:solidFill>
                <a:schemeClr val="tx1">
                  <a:lumMod val="65000"/>
                  <a:lumOff val="35000"/>
                </a:schemeClr>
              </a:solidFill>
              <a:latin typeface="+mn-ea"/>
            </a:endParaRPr>
          </a:p>
        </p:txBody>
      </p:sp>
      <p:sp>
        <p:nvSpPr>
          <p:cNvPr id="22" name="文本框 21">
            <a:extLst>
              <a:ext uri="{FF2B5EF4-FFF2-40B4-BE49-F238E27FC236}">
                <a16:creationId xmlns:a16="http://schemas.microsoft.com/office/drawing/2014/main" id="{0928243B-F855-9323-B74F-0C43B76E436D}"/>
              </a:ext>
            </a:extLst>
          </p:cNvPr>
          <p:cNvSpPr txBox="1"/>
          <p:nvPr/>
        </p:nvSpPr>
        <p:spPr>
          <a:xfrm>
            <a:off x="2086618" y="6232601"/>
            <a:ext cx="8886181" cy="461665"/>
          </a:xfrm>
          <a:prstGeom prst="rect">
            <a:avLst/>
          </a:prstGeom>
          <a:noFill/>
        </p:spPr>
        <p:txBody>
          <a:bodyPr wrap="square">
            <a:spAutoFit/>
          </a:bodyPr>
          <a:lstStyle/>
          <a:p>
            <a:pPr marL="228600" indent="-228600" algn="just">
              <a:buFont typeface="+mj-lt"/>
              <a:buAutoNum type="arabicPeriod"/>
            </a:pPr>
            <a:r>
              <a:rPr lang="zh-CN" altLang="en-US" sz="800" kern="100" dirty="0">
                <a:latin typeface="+mj-ea"/>
                <a:ea typeface="+mj-ea"/>
                <a:cs typeface="Times New Roman" panose="02020603050405020304" pitchFamily="18" charset="0"/>
              </a:rPr>
              <a:t>于永浩等</a:t>
            </a:r>
            <a:r>
              <a:rPr lang="en-US" altLang="zh-CN" sz="800" kern="100" dirty="0">
                <a:latin typeface="+mj-ea"/>
                <a:ea typeface="+mj-ea"/>
                <a:cs typeface="Times New Roman" panose="02020603050405020304" pitchFamily="18" charset="0"/>
              </a:rPr>
              <a:t>.</a:t>
            </a:r>
            <a:r>
              <a:rPr lang="zh-CN" altLang="en-US" sz="800" kern="100" dirty="0">
                <a:latin typeface="+mj-ea"/>
                <a:ea typeface="+mj-ea"/>
                <a:cs typeface="Times New Roman" panose="02020603050405020304" pitchFamily="18" charset="0"/>
              </a:rPr>
              <a:t>肌肉松弛药合理应用的专家共识</a:t>
            </a:r>
            <a:r>
              <a:rPr lang="en-US" altLang="zh-CN" sz="800" kern="100" dirty="0">
                <a:latin typeface="+mj-ea"/>
                <a:ea typeface="+mj-ea"/>
                <a:cs typeface="Times New Roman" panose="02020603050405020304" pitchFamily="18" charset="0"/>
              </a:rPr>
              <a:t>.2017</a:t>
            </a:r>
            <a:r>
              <a:rPr lang="zh-CN" altLang="en-US" sz="800" kern="100" dirty="0">
                <a:latin typeface="+mj-ea"/>
                <a:ea typeface="+mj-ea"/>
                <a:cs typeface="Times New Roman" panose="02020603050405020304" pitchFamily="18" charset="0"/>
              </a:rPr>
              <a:t>版中国麻醉学指南与专家共识</a:t>
            </a:r>
            <a:r>
              <a:rPr lang="en-US" altLang="zh-CN" sz="800" kern="100" dirty="0">
                <a:latin typeface="+mj-ea"/>
                <a:ea typeface="+mj-ea"/>
                <a:cs typeface="Times New Roman" panose="02020603050405020304" pitchFamily="18" charset="0"/>
              </a:rPr>
              <a:t>[M].</a:t>
            </a:r>
            <a:r>
              <a:rPr lang="zh-CN" altLang="en-US" sz="800" kern="100" dirty="0">
                <a:latin typeface="+mj-ea"/>
                <a:ea typeface="+mj-ea"/>
                <a:cs typeface="Times New Roman" panose="02020603050405020304" pitchFamily="18" charset="0"/>
              </a:rPr>
              <a:t>北京：人民卫生出版社</a:t>
            </a:r>
            <a:r>
              <a:rPr lang="en-US" altLang="zh-CN" sz="800" kern="100" dirty="0">
                <a:latin typeface="+mj-ea"/>
                <a:ea typeface="+mj-ea"/>
                <a:cs typeface="Times New Roman" panose="02020603050405020304" pitchFamily="18" charset="0"/>
              </a:rPr>
              <a:t>,2017:29-36</a:t>
            </a:r>
          </a:p>
          <a:p>
            <a:pPr marL="228600" indent="-228600" algn="just">
              <a:buFont typeface="+mj-lt"/>
              <a:buAutoNum type="arabicPeriod"/>
            </a:pPr>
            <a:r>
              <a:rPr lang="en-US" altLang="zh-CN" sz="800" kern="100" dirty="0">
                <a:latin typeface="+mj-ea"/>
                <a:ea typeface="+mj-ea"/>
                <a:cs typeface="Times New Roman" panose="02020603050405020304" pitchFamily="18" charset="0"/>
              </a:rPr>
              <a:t>Yu B, Ouyang B, Ge S, et al. Incidence of postoperative residual neuromuscular blockade after general anesthesia: a prospective, multicenter, anesthetist-blind, observational study. </a:t>
            </a:r>
            <a:r>
              <a:rPr lang="en-US" altLang="zh-CN" sz="800" kern="100" dirty="0" err="1">
                <a:latin typeface="+mj-ea"/>
                <a:ea typeface="+mj-ea"/>
                <a:cs typeface="Times New Roman" panose="02020603050405020304" pitchFamily="18" charset="0"/>
              </a:rPr>
              <a:t>Curr</a:t>
            </a:r>
            <a:r>
              <a:rPr lang="en-US" altLang="zh-CN" sz="800" kern="100" dirty="0">
                <a:latin typeface="+mj-ea"/>
                <a:ea typeface="+mj-ea"/>
                <a:cs typeface="Times New Roman" panose="02020603050405020304" pitchFamily="18" charset="0"/>
              </a:rPr>
              <a:t> Med Res </a:t>
            </a:r>
            <a:r>
              <a:rPr lang="en-US" altLang="zh-CN" sz="800" kern="100" dirty="0" err="1">
                <a:latin typeface="+mj-ea"/>
                <a:ea typeface="+mj-ea"/>
                <a:cs typeface="Times New Roman" panose="02020603050405020304" pitchFamily="18" charset="0"/>
              </a:rPr>
              <a:t>Opin</a:t>
            </a:r>
            <a:r>
              <a:rPr lang="en-US" altLang="zh-CN" sz="800" kern="100" dirty="0">
                <a:latin typeface="+mj-ea"/>
                <a:ea typeface="+mj-ea"/>
                <a:cs typeface="Times New Roman" panose="02020603050405020304" pitchFamily="18" charset="0"/>
              </a:rPr>
              <a:t>. 2016 Jan;32(1):1-9.</a:t>
            </a:r>
          </a:p>
        </p:txBody>
      </p:sp>
    </p:spTree>
    <p:extLst>
      <p:ext uri="{BB962C8B-B14F-4D97-AF65-F5344CB8AC3E}">
        <p14:creationId xmlns:p14="http://schemas.microsoft.com/office/powerpoint/2010/main" val="826907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id="{F8494C42-59A6-43F9-1C58-A5AA60B4F957}"/>
              </a:ext>
            </a:extLst>
          </p:cNvPr>
          <p:cNvSpPr>
            <a:spLocks noGrp="1"/>
          </p:cNvSpPr>
          <p:nvPr>
            <p:ph type="sldNum" sz="quarter" idx="4294967295"/>
          </p:nvPr>
        </p:nvSpPr>
        <p:spPr>
          <a:xfrm>
            <a:off x="11311130" y="6410174"/>
            <a:ext cx="506313" cy="264932"/>
          </a:xfrm>
        </p:spPr>
        <p:txBody>
          <a:bodyPr/>
          <a:lstStyle/>
          <a:p>
            <a:fld id="{565CE74E-AB26-4998-AD42-012C4C1AD076}" type="slidenum">
              <a:rPr lang="zh-CN" altLang="en-US" smtClean="0"/>
              <a:pPr/>
              <a:t>5</a:t>
            </a:fld>
            <a:endParaRPr lang="zh-CN" altLang="en-US"/>
          </a:p>
        </p:txBody>
      </p:sp>
      <p:sp>
        <p:nvSpPr>
          <p:cNvPr id="4" name="矩形: 圆角 3">
            <a:extLst>
              <a:ext uri="{FF2B5EF4-FFF2-40B4-BE49-F238E27FC236}">
                <a16:creationId xmlns:a16="http://schemas.microsoft.com/office/drawing/2014/main" id="{32F54194-C208-8D93-36F6-266016DF29EF}"/>
              </a:ext>
            </a:extLst>
          </p:cNvPr>
          <p:cNvSpPr/>
          <p:nvPr/>
        </p:nvSpPr>
        <p:spPr>
          <a:xfrm rot="5400000">
            <a:off x="138095" y="10505"/>
            <a:ext cx="2547373" cy="1216807"/>
          </a:xfrm>
          <a:prstGeom prst="roundRect">
            <a:avLst>
              <a:gd name="adj" fmla="val 50000"/>
            </a:avLst>
          </a:prstGeom>
          <a:solidFill>
            <a:srgbClr val="0068D0"/>
          </a:solidFill>
          <a:ln>
            <a:solidFill>
              <a:srgbClr val="FB98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3600" b="1" dirty="0">
              <a:solidFill>
                <a:schemeClr val="tx1">
                  <a:lumMod val="75000"/>
                  <a:lumOff val="25000"/>
                </a:schemeClr>
              </a:solidFill>
              <a:latin typeface="+mj-ea"/>
              <a:ea typeface="+mj-ea"/>
            </a:endParaRPr>
          </a:p>
        </p:txBody>
      </p:sp>
      <p:sp>
        <p:nvSpPr>
          <p:cNvPr id="5" name="文本框 4">
            <a:extLst>
              <a:ext uri="{FF2B5EF4-FFF2-40B4-BE49-F238E27FC236}">
                <a16:creationId xmlns:a16="http://schemas.microsoft.com/office/drawing/2014/main" id="{36ED18BC-1D7D-7B07-DDD2-79C95D754EDE}"/>
              </a:ext>
            </a:extLst>
          </p:cNvPr>
          <p:cNvSpPr txBox="1"/>
          <p:nvPr/>
        </p:nvSpPr>
        <p:spPr>
          <a:xfrm>
            <a:off x="923701" y="791826"/>
            <a:ext cx="1000792" cy="769441"/>
          </a:xfrm>
          <a:prstGeom prst="rect">
            <a:avLst/>
          </a:prstGeom>
          <a:noFill/>
        </p:spPr>
        <p:txBody>
          <a:bodyPr wrap="square">
            <a:spAutoFit/>
          </a:bodyPr>
          <a:lstStyle/>
          <a:p>
            <a:pPr algn="ctr"/>
            <a:r>
              <a:rPr lang="en-US" altLang="zh-CN" sz="4400" b="1" dirty="0">
                <a:solidFill>
                  <a:schemeClr val="bg1"/>
                </a:solidFill>
                <a:latin typeface="+mj-ea"/>
                <a:ea typeface="+mj-ea"/>
              </a:rPr>
              <a:t>02</a:t>
            </a:r>
          </a:p>
        </p:txBody>
      </p:sp>
      <p:sp>
        <p:nvSpPr>
          <p:cNvPr id="6" name="文本框 5">
            <a:extLst>
              <a:ext uri="{FF2B5EF4-FFF2-40B4-BE49-F238E27FC236}">
                <a16:creationId xmlns:a16="http://schemas.microsoft.com/office/drawing/2014/main" id="{3F296669-6C2C-F5B9-E428-451C7CC51887}"/>
              </a:ext>
            </a:extLst>
          </p:cNvPr>
          <p:cNvSpPr txBox="1"/>
          <p:nvPr/>
        </p:nvSpPr>
        <p:spPr>
          <a:xfrm>
            <a:off x="717813" y="2137716"/>
            <a:ext cx="1261884" cy="800219"/>
          </a:xfrm>
          <a:prstGeom prst="rect">
            <a:avLst/>
          </a:prstGeom>
          <a:noFill/>
        </p:spPr>
        <p:txBody>
          <a:bodyPr wrap="none" rtlCol="0">
            <a:spAutoFit/>
          </a:bodyPr>
          <a:lstStyle/>
          <a:p>
            <a:r>
              <a:rPr lang="zh-CN" altLang="en-US" sz="2800" b="1" dirty="0">
                <a:latin typeface="+mj-ea"/>
                <a:ea typeface="+mj-ea"/>
              </a:rPr>
              <a:t>安全性</a:t>
            </a:r>
            <a:endParaRPr lang="en-US" altLang="zh-CN" sz="2800" b="1" dirty="0">
              <a:latin typeface="+mj-ea"/>
              <a:ea typeface="+mj-ea"/>
            </a:endParaRPr>
          </a:p>
          <a:p>
            <a:r>
              <a:rPr lang="en-US" altLang="zh-CN" dirty="0">
                <a:solidFill>
                  <a:schemeClr val="tx1">
                    <a:lumMod val="50000"/>
                    <a:lumOff val="50000"/>
                  </a:schemeClr>
                </a:solidFill>
                <a:latin typeface="+mj-ea"/>
                <a:ea typeface="+mj-ea"/>
              </a:rPr>
              <a:t>Security</a:t>
            </a:r>
            <a:endParaRPr lang="zh-CN" altLang="en-US" dirty="0">
              <a:solidFill>
                <a:schemeClr val="tx1">
                  <a:lumMod val="50000"/>
                  <a:lumOff val="50000"/>
                </a:schemeClr>
              </a:solidFill>
              <a:latin typeface="+mj-ea"/>
              <a:ea typeface="+mj-ea"/>
            </a:endParaRPr>
          </a:p>
        </p:txBody>
      </p:sp>
      <p:graphicFrame>
        <p:nvGraphicFramePr>
          <p:cNvPr id="7" name="表格 6">
            <a:extLst>
              <a:ext uri="{FF2B5EF4-FFF2-40B4-BE49-F238E27FC236}">
                <a16:creationId xmlns:a16="http://schemas.microsoft.com/office/drawing/2014/main" id="{FB8FA5F4-7322-8F72-84A1-5C7A0691FD18}"/>
              </a:ext>
            </a:extLst>
          </p:cNvPr>
          <p:cNvGraphicFramePr>
            <a:graphicFrameLocks noGrp="1"/>
          </p:cNvGraphicFramePr>
          <p:nvPr>
            <p:extLst>
              <p:ext uri="{D42A27DB-BD31-4B8C-83A1-F6EECF244321}">
                <p14:modId xmlns:p14="http://schemas.microsoft.com/office/powerpoint/2010/main" val="3761890993"/>
              </p:ext>
            </p:extLst>
          </p:nvPr>
        </p:nvGraphicFramePr>
        <p:xfrm>
          <a:off x="3225800" y="1322249"/>
          <a:ext cx="8338486" cy="3038083"/>
        </p:xfrm>
        <a:graphic>
          <a:graphicData uri="http://schemas.openxmlformats.org/drawingml/2006/table">
            <a:tbl>
              <a:tblPr firstRow="1" bandRow="1">
                <a:tableStyleId>{5C22544A-7EE6-4342-B048-85BDC9FD1C3A}</a:tableStyleId>
              </a:tblPr>
              <a:tblGrid>
                <a:gridCol w="8338486">
                  <a:extLst>
                    <a:ext uri="{9D8B030D-6E8A-4147-A177-3AD203B41FA5}">
                      <a16:colId xmlns:a16="http://schemas.microsoft.com/office/drawing/2014/main" val="2101447268"/>
                    </a:ext>
                  </a:extLst>
                </a:gridCol>
              </a:tblGrid>
              <a:tr h="3038083">
                <a:tc>
                  <a:txBody>
                    <a:bodyPr/>
                    <a:lstStyle/>
                    <a:p>
                      <a:pPr marL="285750" marR="0" lvl="0" indent="-285750" algn="l" defTabSz="914400" rtl="0" eaLnBrk="1" fontAlgn="auto" latinLnBrk="0" hangingPunct="1">
                        <a:lnSpc>
                          <a:spcPct val="200000"/>
                        </a:lnSpc>
                        <a:spcBef>
                          <a:spcPts val="0"/>
                        </a:spcBef>
                        <a:spcAft>
                          <a:spcPts val="0"/>
                        </a:spcAft>
                        <a:buClrTx/>
                        <a:buSzTx/>
                        <a:buFont typeface="Arial" panose="020B0604020202020204" pitchFamily="34" charset="0"/>
                        <a:buChar char="•"/>
                        <a:tabLst/>
                        <a:defRPr/>
                      </a:pPr>
                      <a:r>
                        <a:rPr lang="zh-CN" altLang="en-US" sz="1800" b="1" dirty="0">
                          <a:solidFill>
                            <a:schemeClr val="tx1">
                              <a:lumMod val="65000"/>
                              <a:lumOff val="35000"/>
                            </a:schemeClr>
                          </a:solidFill>
                          <a:latin typeface="+mn-ea"/>
                          <a:ea typeface="+mn-ea"/>
                        </a:rPr>
                        <a:t>不良反应情况：</a:t>
                      </a:r>
                      <a:endParaRPr lang="en-US" altLang="zh-CN" sz="1800" b="1" kern="1200" dirty="0">
                        <a:solidFill>
                          <a:srgbClr val="0058B0"/>
                        </a:solidFill>
                        <a:latin typeface="+mn-ea"/>
                        <a:ea typeface="+mn-ea"/>
                        <a:cs typeface="+mn-cs"/>
                      </a:endParaRP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zh-CN" altLang="zh-CN" sz="1400" b="0" kern="1200" dirty="0">
                          <a:solidFill>
                            <a:schemeClr val="tx1">
                              <a:lumMod val="65000"/>
                              <a:lumOff val="35000"/>
                            </a:schemeClr>
                          </a:solidFill>
                          <a:effectLst/>
                          <a:latin typeface="+mn-ea"/>
                          <a:ea typeface="+mn-ea"/>
                          <a:cs typeface="+mn-cs"/>
                        </a:rPr>
                        <a:t>发生最常见药物相关临床不良事件为切口部位疼痛、头晕、发热以及恶心</a:t>
                      </a:r>
                      <a:r>
                        <a:rPr lang="zh-CN" altLang="en-US" sz="1400" b="0" kern="1200" dirty="0">
                          <a:solidFill>
                            <a:schemeClr val="tx1">
                              <a:lumMod val="65000"/>
                              <a:lumOff val="35000"/>
                            </a:schemeClr>
                          </a:solidFill>
                          <a:effectLst/>
                          <a:latin typeface="+mn-ea"/>
                          <a:ea typeface="+mn-ea"/>
                          <a:cs typeface="+mn-cs"/>
                        </a:rPr>
                        <a:t>；过敏反应发生率为</a:t>
                      </a:r>
                      <a:r>
                        <a:rPr lang="en-US" altLang="zh-CN" sz="1400" b="0" kern="1200" dirty="0">
                          <a:solidFill>
                            <a:schemeClr val="tx1">
                              <a:lumMod val="65000"/>
                              <a:lumOff val="35000"/>
                            </a:schemeClr>
                          </a:solidFill>
                          <a:effectLst/>
                          <a:latin typeface="+mn-ea"/>
                          <a:ea typeface="+mn-ea"/>
                          <a:cs typeface="+mn-cs"/>
                        </a:rPr>
                        <a:t>0.3%</a:t>
                      </a:r>
                      <a:r>
                        <a:rPr lang="zh-CN" altLang="en-US" sz="1400" b="0" kern="1200" dirty="0">
                          <a:solidFill>
                            <a:schemeClr val="tx1">
                              <a:lumMod val="65000"/>
                              <a:lumOff val="35000"/>
                            </a:schemeClr>
                          </a:solidFill>
                          <a:effectLst/>
                          <a:latin typeface="+mn-ea"/>
                          <a:ea typeface="+mn-ea"/>
                          <a:cs typeface="+mn-cs"/>
                        </a:rPr>
                        <a:t>，</a:t>
                      </a:r>
                      <a:r>
                        <a:rPr lang="zh-CN" altLang="zh-CN" sz="1400" b="0" kern="1200" dirty="0">
                          <a:solidFill>
                            <a:schemeClr val="tx1">
                              <a:lumMod val="65000"/>
                              <a:lumOff val="35000"/>
                            </a:schemeClr>
                          </a:solidFill>
                          <a:effectLst/>
                          <a:latin typeface="+mn-ea"/>
                          <a:ea typeface="+mn-ea"/>
                          <a:cs typeface="+mn-cs"/>
                        </a:rPr>
                        <a:t>没有证据表明重复给药后超敏反应的发生率或严重程度升高</a:t>
                      </a:r>
                      <a:r>
                        <a:rPr lang="zh-CN" altLang="en-US" sz="1400" b="0" kern="1200" dirty="0">
                          <a:solidFill>
                            <a:schemeClr val="tx1">
                              <a:lumMod val="65000"/>
                              <a:lumOff val="35000"/>
                            </a:schemeClr>
                          </a:solidFill>
                          <a:effectLst/>
                          <a:latin typeface="+mn-ea"/>
                          <a:ea typeface="+mn-ea"/>
                          <a:cs typeface="+mn-cs"/>
                        </a:rPr>
                        <a:t>。</a:t>
                      </a:r>
                      <a:r>
                        <a:rPr lang="zh-CN" altLang="zh-CN" sz="1400" b="0" kern="1200" dirty="0">
                          <a:solidFill>
                            <a:schemeClr val="tx1">
                              <a:lumMod val="65000"/>
                              <a:lumOff val="35000"/>
                            </a:schemeClr>
                          </a:solidFill>
                          <a:effectLst/>
                          <a:latin typeface="+mn-ea"/>
                          <a:ea typeface="+mn-ea"/>
                          <a:cs typeface="+mn-cs"/>
                        </a:rPr>
                        <a:t>基于神经肌肉监测或临床证据观察到的神经肌肉阻滞重现的发生率为</a:t>
                      </a:r>
                      <a:r>
                        <a:rPr lang="en-US" altLang="zh-CN" sz="1400" b="0" kern="1200" dirty="0">
                          <a:solidFill>
                            <a:schemeClr val="tx1">
                              <a:lumMod val="65000"/>
                              <a:lumOff val="35000"/>
                            </a:schemeClr>
                          </a:solidFill>
                          <a:effectLst/>
                          <a:latin typeface="+mn-ea"/>
                          <a:ea typeface="+mn-ea"/>
                          <a:cs typeface="+mn-cs"/>
                        </a:rPr>
                        <a:t>0.20</a:t>
                      </a:r>
                      <a:r>
                        <a:rPr lang="zh-CN" altLang="zh-CN" sz="1400" b="0" kern="1200" dirty="0">
                          <a:solidFill>
                            <a:schemeClr val="tx1">
                              <a:lumMod val="65000"/>
                              <a:lumOff val="35000"/>
                            </a:schemeClr>
                          </a:solidFill>
                          <a:effectLst/>
                          <a:latin typeface="+mn-ea"/>
                          <a:ea typeface="+mn-ea"/>
                          <a:cs typeface="+mn-cs"/>
                        </a:rPr>
                        <a:t>％</a:t>
                      </a:r>
                      <a:r>
                        <a:rPr lang="zh-CN" altLang="en-US" sz="1400" b="0" kern="1200" dirty="0">
                          <a:solidFill>
                            <a:schemeClr val="tx1">
                              <a:lumMod val="65000"/>
                              <a:lumOff val="35000"/>
                            </a:schemeClr>
                          </a:solidFill>
                          <a:effectLst/>
                          <a:latin typeface="+mn-ea"/>
                          <a:ea typeface="+mn-ea"/>
                          <a:cs typeface="+mn-cs"/>
                        </a:rPr>
                        <a:t>。</a:t>
                      </a:r>
                      <a:endParaRPr lang="en-US" altLang="zh-CN" sz="1400" b="0" kern="1200" dirty="0">
                        <a:solidFill>
                          <a:schemeClr val="tx1">
                            <a:lumMod val="65000"/>
                            <a:lumOff val="35000"/>
                          </a:schemeClr>
                        </a:solidFill>
                        <a:effectLst/>
                        <a:latin typeface="+mn-ea"/>
                        <a:ea typeface="+mn-ea"/>
                        <a:cs typeface="+mn-cs"/>
                      </a:endParaRPr>
                    </a:p>
                    <a:p>
                      <a:pPr marL="285750" marR="0" lvl="0" indent="-285750" algn="l" defTabSz="914400" rtl="0" eaLnBrk="1" fontAlgn="auto" latinLnBrk="0" hangingPunct="1">
                        <a:lnSpc>
                          <a:spcPct val="200000"/>
                        </a:lnSpc>
                        <a:spcBef>
                          <a:spcPts val="0"/>
                        </a:spcBef>
                        <a:spcAft>
                          <a:spcPts val="0"/>
                        </a:spcAft>
                        <a:buClrTx/>
                        <a:buSzTx/>
                        <a:buFont typeface="Arial" panose="020B0604020202020204" pitchFamily="34" charset="0"/>
                        <a:buChar char="•"/>
                        <a:tabLst/>
                        <a:defRPr/>
                      </a:pPr>
                      <a:r>
                        <a:rPr lang="zh-CN" altLang="en-US" sz="1800" b="1" dirty="0">
                          <a:solidFill>
                            <a:schemeClr val="tx1">
                              <a:lumMod val="65000"/>
                              <a:lumOff val="35000"/>
                            </a:schemeClr>
                          </a:solidFill>
                          <a:latin typeface="+mn-ea"/>
                          <a:ea typeface="+mn-ea"/>
                        </a:rPr>
                        <a:t>安全性方面优势与不足：</a:t>
                      </a:r>
                      <a:endParaRPr lang="en-US" altLang="zh-CN" sz="1200" b="0" kern="1200" dirty="0">
                        <a:solidFill>
                          <a:srgbClr val="0058B0"/>
                        </a:solidFill>
                        <a:latin typeface="+mn-ea"/>
                        <a:ea typeface="+mn-ea"/>
                        <a:cs typeface="+mn-cs"/>
                      </a:endParaRPr>
                    </a:p>
                    <a:p>
                      <a:pPr marL="457200" lvl="1" indent="0">
                        <a:buFontTx/>
                        <a:buNone/>
                      </a:pPr>
                      <a:r>
                        <a:rPr lang="zh-CN" altLang="en-US" sz="1400" b="1" kern="1200" dirty="0">
                          <a:solidFill>
                            <a:schemeClr val="tx1">
                              <a:lumMod val="65000"/>
                              <a:lumOff val="35000"/>
                            </a:schemeClr>
                          </a:solidFill>
                          <a:effectLst/>
                          <a:latin typeface="+mn-ea"/>
                          <a:ea typeface="+mn-ea"/>
                          <a:cs typeface="+mn-cs"/>
                        </a:rPr>
                        <a:t>优势：</a:t>
                      </a:r>
                      <a:r>
                        <a:rPr lang="zh-CN" altLang="en-US" sz="1400" b="0" kern="1200" dirty="0">
                          <a:solidFill>
                            <a:schemeClr val="tx1">
                              <a:lumMod val="65000"/>
                              <a:lumOff val="35000"/>
                            </a:schemeClr>
                          </a:solidFill>
                          <a:effectLst/>
                          <a:latin typeface="+mn-ea"/>
                          <a:ea typeface="+mn-ea"/>
                          <a:cs typeface="+mn-cs"/>
                        </a:rPr>
                        <a:t>逆转肌松药残余神经肌肉阻滞时，新斯的明可能损害舌肌、膈肌功能，导致神经肌肉无力</a:t>
                      </a:r>
                      <a:r>
                        <a:rPr lang="en-US" altLang="zh-CN" sz="1400" b="0" kern="1200" baseline="30000" dirty="0">
                          <a:solidFill>
                            <a:schemeClr val="tx1">
                              <a:lumMod val="65000"/>
                              <a:lumOff val="35000"/>
                            </a:schemeClr>
                          </a:solidFill>
                          <a:effectLst/>
                          <a:latin typeface="+mn-ea"/>
                          <a:ea typeface="+mn-ea"/>
                          <a:cs typeface="+mn-cs"/>
                        </a:rPr>
                        <a:t>1-5</a:t>
                      </a:r>
                      <a:r>
                        <a:rPr lang="zh-CN" altLang="en-US" sz="1400" b="0" kern="1200" dirty="0">
                          <a:solidFill>
                            <a:schemeClr val="tx1">
                              <a:lumMod val="65000"/>
                              <a:lumOff val="35000"/>
                            </a:schemeClr>
                          </a:solidFill>
                          <a:effectLst/>
                          <a:latin typeface="+mn-ea"/>
                          <a:ea typeface="+mn-ea"/>
                          <a:cs typeface="+mn-cs"/>
                        </a:rPr>
                        <a:t>；加重肌松残余风险</a:t>
                      </a:r>
                      <a:r>
                        <a:rPr lang="en-US" altLang="zh-CN" sz="1400" b="0" kern="1200" baseline="30000" dirty="0">
                          <a:solidFill>
                            <a:schemeClr val="tx1">
                              <a:lumMod val="65000"/>
                              <a:lumOff val="35000"/>
                            </a:schemeClr>
                          </a:solidFill>
                          <a:effectLst/>
                          <a:latin typeface="+mn-ea"/>
                          <a:ea typeface="+mn-ea"/>
                          <a:cs typeface="+mn-cs"/>
                        </a:rPr>
                        <a:t>6,7</a:t>
                      </a:r>
                      <a:r>
                        <a:rPr lang="zh-CN" altLang="en-US" sz="1400" b="0" kern="1200" dirty="0">
                          <a:solidFill>
                            <a:schemeClr val="tx1">
                              <a:lumMod val="65000"/>
                              <a:lumOff val="35000"/>
                            </a:schemeClr>
                          </a:solidFill>
                          <a:effectLst/>
                          <a:latin typeface="+mn-ea"/>
                          <a:ea typeface="+mn-ea"/>
                          <a:cs typeface="+mn-cs"/>
                        </a:rPr>
                        <a:t>；加重呼吸并发症风险</a:t>
                      </a:r>
                      <a:r>
                        <a:rPr lang="en-US" altLang="zh-CN" sz="1400" b="0" kern="1200" baseline="30000" dirty="0">
                          <a:solidFill>
                            <a:schemeClr val="tx1">
                              <a:lumMod val="65000"/>
                              <a:lumOff val="35000"/>
                            </a:schemeClr>
                          </a:solidFill>
                          <a:effectLst/>
                          <a:latin typeface="+mn-ea"/>
                          <a:ea typeface="+mn-ea"/>
                          <a:cs typeface="+mn-cs"/>
                        </a:rPr>
                        <a:t>8,9</a:t>
                      </a:r>
                      <a:r>
                        <a:rPr lang="zh-CN" altLang="en-US" sz="1400" b="0" kern="1200" dirty="0">
                          <a:solidFill>
                            <a:schemeClr val="tx1">
                              <a:lumMod val="65000"/>
                              <a:lumOff val="35000"/>
                            </a:schemeClr>
                          </a:solidFill>
                          <a:effectLst/>
                          <a:latin typeface="+mn-ea"/>
                          <a:ea typeface="+mn-ea"/>
                          <a:cs typeface="+mn-cs"/>
                        </a:rPr>
                        <a:t>；为术后恶心呕吐风险因素</a:t>
                      </a:r>
                      <a:r>
                        <a:rPr lang="en-US" altLang="zh-CN" sz="1400" b="0" kern="1200" baseline="30000" dirty="0">
                          <a:solidFill>
                            <a:schemeClr val="tx1">
                              <a:lumMod val="65000"/>
                              <a:lumOff val="35000"/>
                            </a:schemeClr>
                          </a:solidFill>
                          <a:effectLst/>
                          <a:latin typeface="+mn-ea"/>
                          <a:ea typeface="+mn-ea"/>
                          <a:cs typeface="+mn-cs"/>
                        </a:rPr>
                        <a:t>10</a:t>
                      </a:r>
                      <a:r>
                        <a:rPr lang="zh-CN" altLang="en-US" sz="1400" b="0" kern="1200" dirty="0">
                          <a:solidFill>
                            <a:schemeClr val="tx1">
                              <a:lumMod val="65000"/>
                              <a:lumOff val="35000"/>
                            </a:schemeClr>
                          </a:solidFill>
                          <a:effectLst/>
                          <a:latin typeface="+mn-ea"/>
                          <a:ea typeface="+mn-ea"/>
                          <a:cs typeface="+mn-cs"/>
                        </a:rPr>
                        <a:t>；同时具有毒蕈碱不良反应</a:t>
                      </a:r>
                      <a:r>
                        <a:rPr lang="en-US" altLang="zh-CN" sz="1400" b="0" kern="1200" baseline="30000" dirty="0">
                          <a:solidFill>
                            <a:schemeClr val="tx1">
                              <a:lumMod val="65000"/>
                              <a:lumOff val="35000"/>
                            </a:schemeClr>
                          </a:solidFill>
                          <a:effectLst/>
                          <a:latin typeface="+mn-ea"/>
                          <a:ea typeface="+mn-ea"/>
                          <a:cs typeface="+mn-cs"/>
                        </a:rPr>
                        <a:t>11</a:t>
                      </a:r>
                      <a:r>
                        <a:rPr lang="zh-CN" altLang="en-US" sz="1400" b="0" kern="1200" dirty="0">
                          <a:solidFill>
                            <a:schemeClr val="tx1">
                              <a:lumMod val="65000"/>
                              <a:lumOff val="35000"/>
                            </a:schemeClr>
                          </a:solidFill>
                          <a:effectLst/>
                          <a:latin typeface="+mn-ea"/>
                          <a:ea typeface="+mn-ea"/>
                          <a:cs typeface="+mn-cs"/>
                        </a:rPr>
                        <a:t>。舒更葡糖钠由于作用机制与新斯的明不同，除术后恶心发生率</a:t>
                      </a:r>
                      <a:r>
                        <a:rPr lang="en-US" altLang="zh-CN" sz="1400" b="0" kern="1200" dirty="0">
                          <a:solidFill>
                            <a:schemeClr val="tx1">
                              <a:lumMod val="65000"/>
                              <a:lumOff val="35000"/>
                            </a:schemeClr>
                          </a:solidFill>
                          <a:effectLst/>
                          <a:latin typeface="+mn-ea"/>
                          <a:ea typeface="+mn-ea"/>
                          <a:cs typeface="+mn-cs"/>
                        </a:rPr>
                        <a:t>8%(</a:t>
                      </a:r>
                      <a:r>
                        <a:rPr lang="zh-CN" altLang="en-US" sz="1400" b="0" kern="1200" dirty="0">
                          <a:solidFill>
                            <a:schemeClr val="tx1">
                              <a:lumMod val="65000"/>
                              <a:lumOff val="35000"/>
                            </a:schemeClr>
                          </a:solidFill>
                          <a:effectLst/>
                          <a:latin typeface="+mn-ea"/>
                          <a:ea typeface="+mn-ea"/>
                          <a:cs typeface="+mn-cs"/>
                        </a:rPr>
                        <a:t>显著低于新斯的明</a:t>
                      </a:r>
                      <a:r>
                        <a:rPr lang="en-US" altLang="zh-CN" sz="1400" b="0" kern="1200" dirty="0">
                          <a:solidFill>
                            <a:schemeClr val="tx1">
                              <a:lumMod val="65000"/>
                              <a:lumOff val="35000"/>
                            </a:schemeClr>
                          </a:solidFill>
                          <a:effectLst/>
                          <a:latin typeface="+mn-ea"/>
                          <a:ea typeface="+mn-ea"/>
                          <a:cs typeface="+mn-cs"/>
                        </a:rPr>
                        <a:t>)</a:t>
                      </a:r>
                      <a:r>
                        <a:rPr lang="zh-CN" altLang="en-US" sz="1400" b="0" kern="1200" dirty="0">
                          <a:solidFill>
                            <a:schemeClr val="tx1">
                              <a:lumMod val="65000"/>
                              <a:lumOff val="35000"/>
                            </a:schemeClr>
                          </a:solidFill>
                          <a:effectLst/>
                          <a:latin typeface="+mn-ea"/>
                          <a:ea typeface="+mn-ea"/>
                          <a:cs typeface="+mn-cs"/>
                        </a:rPr>
                        <a:t>外，无上述风险。</a:t>
                      </a:r>
                      <a:endParaRPr lang="en-US" altLang="zh-CN" sz="1400" b="0" kern="1200" dirty="0">
                        <a:solidFill>
                          <a:schemeClr val="tx1">
                            <a:lumMod val="65000"/>
                            <a:lumOff val="35000"/>
                          </a:schemeClr>
                        </a:solidFill>
                        <a:effectLst/>
                        <a:latin typeface="+mn-ea"/>
                        <a:ea typeface="+mn-ea"/>
                        <a:cs typeface="+mn-cs"/>
                      </a:endParaRPr>
                    </a:p>
                    <a:p>
                      <a:pPr marL="457200" lvl="1" indent="0">
                        <a:buFontTx/>
                        <a:buNone/>
                      </a:pPr>
                      <a:r>
                        <a:rPr lang="zh-CN" altLang="en-US" sz="1400" b="1" kern="1200" dirty="0">
                          <a:solidFill>
                            <a:schemeClr val="tx1">
                              <a:lumMod val="65000"/>
                              <a:lumOff val="35000"/>
                            </a:schemeClr>
                          </a:solidFill>
                          <a:effectLst/>
                          <a:latin typeface="+mn-ea"/>
                          <a:ea typeface="+mn-ea"/>
                          <a:cs typeface="+mn-cs"/>
                        </a:rPr>
                        <a:t>不足：</a:t>
                      </a:r>
                      <a:r>
                        <a:rPr lang="zh-CN" altLang="en-US" sz="1400" b="0" kern="1200" dirty="0">
                          <a:solidFill>
                            <a:schemeClr val="tx1">
                              <a:lumMod val="65000"/>
                              <a:lumOff val="35000"/>
                            </a:schemeClr>
                          </a:solidFill>
                          <a:effectLst/>
                          <a:latin typeface="+mn-ea"/>
                          <a:ea typeface="+mn-ea"/>
                          <a:cs typeface="+mn-cs"/>
                        </a:rPr>
                        <a:t>过敏反应发生率可能高于新斯的明。</a:t>
                      </a:r>
                      <a:r>
                        <a:rPr lang="en-US" altLang="zh-CN" sz="1400" b="0" kern="1200" baseline="30000" dirty="0">
                          <a:solidFill>
                            <a:schemeClr val="tx1">
                              <a:lumMod val="65000"/>
                              <a:lumOff val="35000"/>
                            </a:schemeClr>
                          </a:solidFill>
                          <a:effectLst/>
                          <a:latin typeface="+mn-ea"/>
                          <a:ea typeface="+mn-ea"/>
                          <a:cs typeface="+mn-cs"/>
                        </a:rPr>
                        <a:t>12</a:t>
                      </a:r>
                      <a:endParaRPr lang="zh-CN" altLang="en-US" sz="1400" b="0" kern="1200" baseline="30000" dirty="0">
                        <a:solidFill>
                          <a:schemeClr val="tx1">
                            <a:lumMod val="65000"/>
                            <a:lumOff val="35000"/>
                          </a:schemeClr>
                        </a:solidFill>
                        <a:effectLst/>
                        <a:latin typeface="+mn-ea"/>
                        <a:ea typeface="+mn-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90236776"/>
                  </a:ext>
                </a:extLst>
              </a:tr>
            </a:tbl>
          </a:graphicData>
        </a:graphic>
      </p:graphicFrame>
      <p:sp>
        <p:nvSpPr>
          <p:cNvPr id="9" name="文本框 8">
            <a:extLst>
              <a:ext uri="{FF2B5EF4-FFF2-40B4-BE49-F238E27FC236}">
                <a16:creationId xmlns:a16="http://schemas.microsoft.com/office/drawing/2014/main" id="{FFE7B74C-8F33-8257-65BB-91FFFF87CF98}"/>
              </a:ext>
            </a:extLst>
          </p:cNvPr>
          <p:cNvSpPr txBox="1"/>
          <p:nvPr/>
        </p:nvSpPr>
        <p:spPr>
          <a:xfrm>
            <a:off x="3666067" y="4692755"/>
            <a:ext cx="7832486" cy="1384995"/>
          </a:xfrm>
          <a:prstGeom prst="rect">
            <a:avLst/>
          </a:prstGeom>
          <a:noFill/>
        </p:spPr>
        <p:txBody>
          <a:bodyPr wrap="square">
            <a:spAutoFit/>
          </a:bodyPr>
          <a:lstStyle/>
          <a:p>
            <a:pPr marL="228600" indent="-228600" algn="just">
              <a:buFont typeface="+mj-lt"/>
              <a:buAutoNum type="arabicPeriod"/>
            </a:pPr>
            <a:r>
              <a:rPr lang="en-US" altLang="zh-CN" sz="700" kern="100" dirty="0">
                <a:latin typeface="+mj-ea"/>
                <a:ea typeface="+mj-ea"/>
                <a:cs typeface="Times New Roman" panose="02020603050405020304" pitchFamily="18" charset="0"/>
              </a:rPr>
              <a:t>Payne JP, Hughes R, Al </a:t>
            </a:r>
            <a:r>
              <a:rPr lang="en-US" altLang="zh-CN" sz="700" kern="100" dirty="0" err="1">
                <a:latin typeface="+mj-ea"/>
                <a:ea typeface="+mj-ea"/>
                <a:cs typeface="Times New Roman" panose="02020603050405020304" pitchFamily="18" charset="0"/>
              </a:rPr>
              <a:t>Azawi</a:t>
            </a:r>
            <a:r>
              <a:rPr lang="en-US" altLang="zh-CN" sz="700" kern="100" dirty="0">
                <a:latin typeface="+mj-ea"/>
                <a:ea typeface="+mj-ea"/>
                <a:cs typeface="Times New Roman" panose="02020603050405020304" pitchFamily="18" charset="0"/>
              </a:rPr>
              <a:t> S. Br J </a:t>
            </a:r>
            <a:r>
              <a:rPr lang="en-US" altLang="zh-CN" sz="700" kern="100" dirty="0" err="1">
                <a:latin typeface="+mj-ea"/>
                <a:ea typeface="+mj-ea"/>
                <a:cs typeface="Times New Roman" panose="02020603050405020304" pitchFamily="18" charset="0"/>
              </a:rPr>
              <a:t>Anaesth</a:t>
            </a:r>
            <a:r>
              <a:rPr lang="en-US" altLang="zh-CN" sz="700" kern="100" dirty="0">
                <a:latin typeface="+mj-ea"/>
                <a:ea typeface="+mj-ea"/>
                <a:cs typeface="Times New Roman" panose="02020603050405020304" pitchFamily="18" charset="0"/>
              </a:rPr>
              <a:t> 1980;52:69–76</a:t>
            </a:r>
          </a:p>
          <a:p>
            <a:pPr marL="228600" indent="-228600" algn="just">
              <a:buFont typeface="+mj-lt"/>
              <a:buAutoNum type="arabicPeriod"/>
            </a:pPr>
            <a:r>
              <a:rPr lang="en-US" altLang="zh-CN" sz="700" kern="100" dirty="0">
                <a:latin typeface="+mj-ea"/>
                <a:ea typeface="+mj-ea"/>
                <a:cs typeface="Times New Roman" panose="02020603050405020304" pitchFamily="18" charset="0"/>
              </a:rPr>
              <a:t>McLean </a:t>
            </a:r>
            <a:r>
              <a:rPr lang="en-US" altLang="zh-CN" sz="700" kern="100" dirty="0">
                <a:effectLst/>
                <a:latin typeface="+mj-ea"/>
                <a:ea typeface="+mj-ea"/>
                <a:cs typeface="Times New Roman" panose="02020603050405020304" pitchFamily="18" charset="0"/>
              </a:rPr>
              <a:t>DJ, Diaz-Gil D, Farhan HN, </a:t>
            </a:r>
            <a:r>
              <a:rPr lang="en-US" altLang="zh-CN" sz="700" kern="100" dirty="0" err="1">
                <a:effectLst/>
                <a:latin typeface="+mj-ea"/>
                <a:ea typeface="+mj-ea"/>
                <a:cs typeface="Times New Roman" panose="02020603050405020304" pitchFamily="18" charset="0"/>
              </a:rPr>
              <a:t>Ladha</a:t>
            </a:r>
            <a:r>
              <a:rPr lang="en-US" altLang="zh-CN" sz="700" kern="100" dirty="0">
                <a:effectLst/>
                <a:latin typeface="+mj-ea"/>
                <a:ea typeface="+mj-ea"/>
                <a:cs typeface="Times New Roman" panose="02020603050405020304" pitchFamily="18" charset="0"/>
              </a:rPr>
              <a:t> KS, </a:t>
            </a:r>
            <a:r>
              <a:rPr lang="en-US" altLang="zh-CN" sz="700" kern="100" dirty="0" err="1">
                <a:effectLst/>
                <a:latin typeface="+mj-ea"/>
                <a:ea typeface="+mj-ea"/>
                <a:cs typeface="Times New Roman" panose="02020603050405020304" pitchFamily="18" charset="0"/>
              </a:rPr>
              <a:t>Kurth</a:t>
            </a:r>
            <a:r>
              <a:rPr lang="en-US" altLang="zh-CN" sz="700" kern="100" dirty="0">
                <a:effectLst/>
                <a:latin typeface="+mj-ea"/>
                <a:ea typeface="+mj-ea"/>
                <a:cs typeface="Times New Roman" panose="02020603050405020304" pitchFamily="18" charset="0"/>
              </a:rPr>
              <a:t> </a:t>
            </a:r>
            <a:r>
              <a:rPr lang="en-US" altLang="zh-CN" sz="700" kern="100" dirty="0" err="1">
                <a:effectLst/>
                <a:latin typeface="+mj-ea"/>
                <a:ea typeface="+mj-ea"/>
                <a:cs typeface="Times New Roman" panose="02020603050405020304" pitchFamily="18" charset="0"/>
              </a:rPr>
              <a:t>T,Eikermann</a:t>
            </a:r>
            <a:r>
              <a:rPr lang="en-US" altLang="zh-CN" sz="700" kern="100" dirty="0">
                <a:effectLst/>
                <a:latin typeface="+mj-ea"/>
                <a:ea typeface="+mj-ea"/>
                <a:cs typeface="Times New Roman" panose="02020603050405020304" pitchFamily="18" charset="0"/>
              </a:rPr>
              <a:t> M. Anesthesiology 2015;122:1201–13</a:t>
            </a:r>
            <a:endParaRPr lang="zh-CN" altLang="zh-CN" sz="700" kern="100" dirty="0">
              <a:effectLst/>
              <a:latin typeface="+mj-ea"/>
              <a:ea typeface="+mj-ea"/>
              <a:cs typeface="Times New Roman" panose="02020603050405020304" pitchFamily="18" charset="0"/>
            </a:endParaRPr>
          </a:p>
          <a:p>
            <a:pPr marL="228600" indent="-228600" algn="just">
              <a:buFont typeface="+mj-lt"/>
              <a:buAutoNum type="arabicPeriod"/>
            </a:pPr>
            <a:r>
              <a:rPr lang="en-US" altLang="zh-CN" sz="700" kern="100" dirty="0" err="1">
                <a:effectLst/>
                <a:latin typeface="+mj-ea"/>
                <a:ea typeface="+mj-ea"/>
                <a:cs typeface="Times New Roman" panose="02020603050405020304" pitchFamily="18" charset="0"/>
              </a:rPr>
              <a:t>Eikermann</a:t>
            </a:r>
            <a:r>
              <a:rPr lang="en-US" altLang="zh-CN" sz="700" kern="100" dirty="0">
                <a:effectLst/>
                <a:latin typeface="+mj-ea"/>
                <a:ea typeface="+mj-ea"/>
                <a:cs typeface="Times New Roman" panose="02020603050405020304" pitchFamily="18" charset="0"/>
              </a:rPr>
              <a:t> et </a:t>
            </a:r>
            <a:r>
              <a:rPr lang="en-US" altLang="zh-CN" sz="700" kern="100" dirty="0" err="1">
                <a:effectLst/>
                <a:latin typeface="+mj-ea"/>
                <a:ea typeface="+mj-ea"/>
                <a:cs typeface="Times New Roman" panose="02020603050405020304" pitchFamily="18" charset="0"/>
              </a:rPr>
              <a:t>al</a:t>
            </a:r>
            <a:r>
              <a:rPr lang="en-US" altLang="zh-CN" sz="700" kern="100" dirty="0" err="1">
                <a:latin typeface="+mj-ea"/>
                <a:ea typeface="+mj-ea"/>
                <a:cs typeface="Times New Roman" panose="02020603050405020304" pitchFamily="18" charset="0"/>
              </a:rPr>
              <a:t>.</a:t>
            </a:r>
            <a:r>
              <a:rPr lang="en-US" altLang="zh-CN" sz="700" kern="100" dirty="0" err="1">
                <a:effectLst/>
                <a:latin typeface="+mj-ea"/>
                <a:ea typeface="+mj-ea"/>
                <a:cs typeface="Times New Roman" panose="02020603050405020304" pitchFamily="18" charset="0"/>
              </a:rPr>
              <a:t>Anesthesiology</a:t>
            </a:r>
            <a:r>
              <a:rPr lang="en-US" altLang="zh-CN" sz="700" kern="100" dirty="0">
                <a:effectLst/>
                <a:latin typeface="+mj-ea"/>
                <a:ea typeface="+mj-ea"/>
                <a:cs typeface="Times New Roman" panose="02020603050405020304" pitchFamily="18" charset="0"/>
              </a:rPr>
              <a:t> 2007; 107:621–9</a:t>
            </a:r>
            <a:endParaRPr lang="en-US" altLang="zh-CN" sz="700" kern="100" dirty="0">
              <a:latin typeface="+mj-ea"/>
              <a:ea typeface="+mj-ea"/>
              <a:cs typeface="Times New Roman" panose="02020603050405020304" pitchFamily="18" charset="0"/>
            </a:endParaRPr>
          </a:p>
          <a:p>
            <a:pPr marL="228600" indent="-228600" algn="just">
              <a:buFont typeface="+mj-lt"/>
              <a:buAutoNum type="arabicPeriod"/>
            </a:pPr>
            <a:r>
              <a:rPr lang="en-US" altLang="zh-CN" sz="700" kern="100" dirty="0">
                <a:latin typeface="+mj-ea"/>
                <a:ea typeface="+mj-ea"/>
                <a:cs typeface="Times New Roman" panose="02020603050405020304" pitchFamily="18" charset="0"/>
              </a:rPr>
              <a:t>Grosse-</a:t>
            </a:r>
            <a:r>
              <a:rPr lang="en-US" altLang="zh-CN" sz="700" kern="100" dirty="0" err="1">
                <a:latin typeface="+mj-ea"/>
                <a:ea typeface="+mj-ea"/>
                <a:cs typeface="Times New Roman" panose="02020603050405020304" pitchFamily="18" charset="0"/>
              </a:rPr>
              <a:t>Sundrup</a:t>
            </a:r>
            <a:r>
              <a:rPr lang="en-US" altLang="zh-CN" sz="700" kern="100" dirty="0">
                <a:latin typeface="+mj-ea"/>
                <a:ea typeface="+mj-ea"/>
                <a:cs typeface="Times New Roman" panose="02020603050405020304" pitchFamily="18" charset="0"/>
              </a:rPr>
              <a:t> M</a:t>
            </a:r>
            <a:r>
              <a:rPr lang="en-US" altLang="zh-CN" sz="700" kern="100" dirty="0">
                <a:effectLst/>
                <a:latin typeface="+mj-ea"/>
                <a:ea typeface="+mj-ea"/>
                <a:cs typeface="Times New Roman" panose="02020603050405020304" pitchFamily="18" charset="0"/>
              </a:rPr>
              <a:t> et al</a:t>
            </a:r>
            <a:r>
              <a:rPr lang="en-US" altLang="zh-CN" sz="700" kern="100" dirty="0">
                <a:latin typeface="+mj-ea"/>
                <a:ea typeface="+mj-ea"/>
                <a:cs typeface="Times New Roman" panose="02020603050405020304" pitchFamily="18" charset="0"/>
              </a:rPr>
              <a:t>.. BMJ 2012; 345:e6329</a:t>
            </a:r>
          </a:p>
          <a:p>
            <a:pPr marL="228600" indent="-228600" algn="just">
              <a:buFont typeface="+mj-lt"/>
              <a:buAutoNum type="arabicPeriod"/>
            </a:pPr>
            <a:r>
              <a:rPr lang="en-US" altLang="zh-CN" sz="700" kern="100" dirty="0">
                <a:latin typeface="+mj-ea"/>
                <a:ea typeface="+mj-ea"/>
                <a:cs typeface="Times New Roman" panose="02020603050405020304" pitchFamily="18" charset="0"/>
              </a:rPr>
              <a:t>Sasaki N</a:t>
            </a:r>
            <a:r>
              <a:rPr lang="en-US" altLang="zh-CN" sz="700" kern="100" dirty="0">
                <a:effectLst/>
                <a:latin typeface="+mj-ea"/>
                <a:ea typeface="+mj-ea"/>
                <a:cs typeface="Times New Roman" panose="02020603050405020304" pitchFamily="18" charset="0"/>
              </a:rPr>
              <a:t> et al</a:t>
            </a:r>
            <a:r>
              <a:rPr lang="en-US" altLang="zh-CN" sz="700" kern="100" dirty="0">
                <a:latin typeface="+mj-ea"/>
                <a:ea typeface="+mj-ea"/>
                <a:cs typeface="Times New Roman" panose="02020603050405020304" pitchFamily="18" charset="0"/>
              </a:rPr>
              <a:t>. Anesthesiology 2014; 121:959–68</a:t>
            </a:r>
          </a:p>
          <a:p>
            <a:pPr marL="228600" indent="-228600" algn="just">
              <a:buFont typeface="+mj-lt"/>
              <a:buAutoNum type="arabicPeriod"/>
            </a:pPr>
            <a:r>
              <a:rPr lang="en-US" altLang="zh-CN" sz="700" kern="100" dirty="0">
                <a:latin typeface="+mj-ea"/>
                <a:ea typeface="+mj-ea"/>
                <a:cs typeface="Times New Roman" panose="02020603050405020304" pitchFamily="18" charset="0"/>
              </a:rPr>
              <a:t>Tong J. Gan, et al. </a:t>
            </a:r>
            <a:r>
              <a:rPr lang="en-US" altLang="zh-CN" sz="700" kern="100" dirty="0" err="1">
                <a:latin typeface="+mj-ea"/>
                <a:ea typeface="+mj-ea"/>
                <a:cs typeface="Times New Roman" panose="02020603050405020304" pitchFamily="18" charset="0"/>
              </a:rPr>
              <a:t>Anesth</a:t>
            </a:r>
            <a:r>
              <a:rPr lang="en-US" altLang="zh-CN" sz="700" kern="100" dirty="0">
                <a:latin typeface="+mj-ea"/>
                <a:ea typeface="+mj-ea"/>
                <a:cs typeface="Times New Roman" panose="02020603050405020304" pitchFamily="18" charset="0"/>
              </a:rPr>
              <a:t> </a:t>
            </a:r>
            <a:r>
              <a:rPr lang="en-US" altLang="zh-CN" sz="700" kern="100" dirty="0" err="1">
                <a:latin typeface="+mj-ea"/>
                <a:ea typeface="+mj-ea"/>
                <a:cs typeface="Times New Roman" panose="02020603050405020304" pitchFamily="18" charset="0"/>
              </a:rPr>
              <a:t>Analg</a:t>
            </a:r>
            <a:r>
              <a:rPr lang="en-US" altLang="zh-CN" sz="700" kern="100" dirty="0">
                <a:latin typeface="+mj-ea"/>
                <a:ea typeface="+mj-ea"/>
                <a:cs typeface="Times New Roman" panose="02020603050405020304" pitchFamily="18" charset="0"/>
              </a:rPr>
              <a:t> 2020;131:411–48</a:t>
            </a:r>
          </a:p>
          <a:p>
            <a:pPr marL="228600" indent="-228600" algn="just">
              <a:buFont typeface="+mj-lt"/>
              <a:buAutoNum type="arabicPeriod"/>
            </a:pPr>
            <a:r>
              <a:rPr lang="en-US" altLang="zh-CN" sz="700" kern="100" dirty="0">
                <a:latin typeface="+mj-ea"/>
                <a:ea typeface="+mj-ea"/>
                <a:cs typeface="Times New Roman" panose="02020603050405020304" pitchFamily="18" charset="0"/>
              </a:rPr>
              <a:t>McLean DJ</a:t>
            </a:r>
            <a:r>
              <a:rPr lang="en-US" altLang="zh-CN" sz="700" kern="100" dirty="0">
                <a:effectLst/>
                <a:latin typeface="+mj-ea"/>
                <a:ea typeface="+mj-ea"/>
                <a:cs typeface="Times New Roman" panose="02020603050405020304" pitchFamily="18" charset="0"/>
              </a:rPr>
              <a:t> et al</a:t>
            </a:r>
            <a:r>
              <a:rPr lang="en-US" altLang="zh-CN" sz="700" kern="100" dirty="0">
                <a:latin typeface="+mj-ea"/>
                <a:ea typeface="+mj-ea"/>
                <a:cs typeface="Times New Roman" panose="02020603050405020304" pitchFamily="18" charset="0"/>
              </a:rPr>
              <a:t>. Anesthesiology 2015;122:1201</a:t>
            </a:r>
            <a:r>
              <a:rPr lang="zh-CN" altLang="zh-CN" sz="700" kern="100" dirty="0">
                <a:latin typeface="+mj-ea"/>
                <a:ea typeface="+mj-ea"/>
                <a:cs typeface="Times New Roman" panose="02020603050405020304" pitchFamily="18" charset="0"/>
              </a:rPr>
              <a:t>–</a:t>
            </a:r>
            <a:r>
              <a:rPr lang="en-US" altLang="zh-CN" sz="700" kern="100" dirty="0">
                <a:latin typeface="+mj-ea"/>
                <a:ea typeface="+mj-ea"/>
                <a:cs typeface="Times New Roman" panose="02020603050405020304" pitchFamily="18" charset="0"/>
              </a:rPr>
              <a:t>13</a:t>
            </a:r>
          </a:p>
          <a:p>
            <a:pPr marL="228600" indent="-228600" algn="just">
              <a:buFont typeface="+mj-lt"/>
              <a:buAutoNum type="arabicPeriod"/>
            </a:pPr>
            <a:r>
              <a:rPr lang="en-US" altLang="zh-CN" sz="700" kern="100" dirty="0">
                <a:latin typeface="+mj-ea"/>
                <a:ea typeface="+mj-ea"/>
                <a:cs typeface="Times New Roman" panose="02020603050405020304" pitchFamily="18" charset="0"/>
              </a:rPr>
              <a:t>Nobuo Sasaki,</a:t>
            </a:r>
            <a:r>
              <a:rPr lang="zh-CN" altLang="en-US" sz="700" kern="100" dirty="0">
                <a:latin typeface="+mj-ea"/>
                <a:ea typeface="+mj-ea"/>
                <a:cs typeface="Times New Roman" panose="02020603050405020304" pitchFamily="18" charset="0"/>
              </a:rPr>
              <a:t> </a:t>
            </a:r>
            <a:r>
              <a:rPr lang="en-US" altLang="zh-CN" sz="700" kern="100" dirty="0">
                <a:latin typeface="+mj-ea"/>
                <a:ea typeface="+mj-ea"/>
                <a:cs typeface="Times New Roman" panose="02020603050405020304" pitchFamily="18" charset="0"/>
              </a:rPr>
              <a:t>et</a:t>
            </a:r>
            <a:r>
              <a:rPr lang="zh-CN" altLang="en-US" sz="700" kern="100" dirty="0">
                <a:latin typeface="+mj-ea"/>
                <a:ea typeface="+mj-ea"/>
                <a:cs typeface="Times New Roman" panose="02020603050405020304" pitchFamily="18" charset="0"/>
              </a:rPr>
              <a:t> </a:t>
            </a:r>
            <a:r>
              <a:rPr lang="en-US" altLang="zh-CN" sz="700" kern="100" dirty="0">
                <a:latin typeface="+mj-ea"/>
                <a:ea typeface="+mj-ea"/>
                <a:cs typeface="Times New Roman" panose="02020603050405020304" pitchFamily="18" charset="0"/>
              </a:rPr>
              <a:t>al.</a:t>
            </a:r>
            <a:r>
              <a:rPr lang="zh-CN" altLang="en-US" sz="700" kern="100" dirty="0">
                <a:latin typeface="+mj-ea"/>
                <a:ea typeface="+mj-ea"/>
                <a:cs typeface="Times New Roman" panose="02020603050405020304" pitchFamily="18" charset="0"/>
              </a:rPr>
              <a:t> </a:t>
            </a:r>
            <a:r>
              <a:rPr lang="en-US" altLang="zh-CN" sz="700" kern="100" dirty="0">
                <a:latin typeface="+mj-ea"/>
                <a:ea typeface="+mj-ea"/>
                <a:cs typeface="Times New Roman" panose="02020603050405020304" pitchFamily="18" charset="0"/>
              </a:rPr>
              <a:t>.Anesthesiology 2014; 121:959-68</a:t>
            </a:r>
            <a:endParaRPr lang="zh-CN" altLang="zh-CN" sz="700" kern="100" dirty="0">
              <a:latin typeface="+mj-ea"/>
              <a:ea typeface="+mj-ea"/>
              <a:cs typeface="Times New Roman" panose="02020603050405020304" pitchFamily="18" charset="0"/>
            </a:endParaRPr>
          </a:p>
          <a:p>
            <a:pPr marL="228600" indent="-228600" algn="just">
              <a:buFont typeface="+mj-lt"/>
              <a:buAutoNum type="arabicPeriod"/>
            </a:pPr>
            <a:r>
              <a:rPr lang="en-US" altLang="zh-CN" sz="700" kern="100" dirty="0" err="1">
                <a:latin typeface="+mj-ea"/>
                <a:ea typeface="+mj-ea"/>
                <a:cs typeface="Times New Roman" panose="02020603050405020304" pitchFamily="18" charset="0"/>
              </a:rPr>
              <a:t>Sima˜o</a:t>
            </a:r>
            <a:r>
              <a:rPr lang="en-US" altLang="zh-CN" sz="700" kern="100" dirty="0">
                <a:latin typeface="+mj-ea"/>
                <a:ea typeface="+mj-ea"/>
                <a:cs typeface="Times New Roman" panose="02020603050405020304" pitchFamily="18" charset="0"/>
              </a:rPr>
              <a:t> Esteves, et al. </a:t>
            </a:r>
            <a:r>
              <a:rPr lang="en-US" altLang="zh-CN" sz="700" kern="100" dirty="0" err="1">
                <a:latin typeface="+mj-ea"/>
                <a:ea typeface="+mj-ea"/>
                <a:cs typeface="Times New Roman" panose="02020603050405020304" pitchFamily="18" charset="0"/>
              </a:rPr>
              <a:t>Eur</a:t>
            </a:r>
            <a:r>
              <a:rPr lang="en-US" altLang="zh-CN" sz="700" kern="100" dirty="0">
                <a:latin typeface="+mj-ea"/>
                <a:ea typeface="+mj-ea"/>
                <a:cs typeface="Times New Roman" panose="02020603050405020304" pitchFamily="18" charset="0"/>
              </a:rPr>
              <a:t> J </a:t>
            </a:r>
            <a:r>
              <a:rPr lang="en-US" altLang="zh-CN" sz="700" kern="100" dirty="0" err="1">
                <a:latin typeface="+mj-ea"/>
                <a:ea typeface="+mj-ea"/>
                <a:cs typeface="Times New Roman" panose="02020603050405020304" pitchFamily="18" charset="0"/>
              </a:rPr>
              <a:t>Anaesthesiol</a:t>
            </a:r>
            <a:r>
              <a:rPr lang="en-US" altLang="zh-CN" sz="700" kern="100" dirty="0">
                <a:latin typeface="+mj-ea"/>
                <a:ea typeface="+mj-ea"/>
                <a:cs typeface="Times New Roman" panose="02020603050405020304" pitchFamily="18" charset="0"/>
              </a:rPr>
              <a:t> 2013; 30:243–249</a:t>
            </a:r>
          </a:p>
          <a:p>
            <a:pPr marL="228600" indent="-228600" algn="just">
              <a:buFont typeface="+mj-lt"/>
              <a:buAutoNum type="arabicPeriod"/>
            </a:pPr>
            <a:r>
              <a:rPr lang="en-US" altLang="zh-CN" sz="700" kern="100" dirty="0" err="1">
                <a:latin typeface="+mj-ea"/>
                <a:ea typeface="+mj-ea"/>
                <a:cs typeface="Times New Roman" panose="02020603050405020304" pitchFamily="18" charset="0"/>
              </a:rPr>
              <a:t>Ledowski</a:t>
            </a:r>
            <a:r>
              <a:rPr lang="en-US" altLang="zh-CN" sz="700" kern="100" dirty="0">
                <a:latin typeface="+mj-ea"/>
                <a:ea typeface="+mj-ea"/>
                <a:cs typeface="Times New Roman" panose="02020603050405020304" pitchFamily="18" charset="0"/>
              </a:rPr>
              <a:t> T</a:t>
            </a:r>
            <a:r>
              <a:rPr lang="en-US" altLang="zh-CN" sz="700" kern="100" dirty="0">
                <a:effectLst/>
                <a:latin typeface="+mj-ea"/>
                <a:ea typeface="+mj-ea"/>
                <a:cs typeface="Times New Roman" panose="02020603050405020304" pitchFamily="18" charset="0"/>
              </a:rPr>
              <a:t> et al</a:t>
            </a:r>
            <a:r>
              <a:rPr lang="en-US" altLang="zh-CN" sz="700" kern="100" dirty="0">
                <a:latin typeface="+mj-ea"/>
                <a:ea typeface="+mj-ea"/>
                <a:cs typeface="Times New Roman" panose="02020603050405020304" pitchFamily="18" charset="0"/>
              </a:rPr>
              <a:t>. </a:t>
            </a:r>
            <a:r>
              <a:rPr lang="en-US" altLang="zh-CN" sz="700" kern="100" dirty="0" err="1">
                <a:latin typeface="+mj-ea"/>
                <a:ea typeface="+mj-ea"/>
                <a:cs typeface="Times New Roman" panose="02020603050405020304" pitchFamily="18" charset="0"/>
              </a:rPr>
              <a:t>Anesthesiol</a:t>
            </a:r>
            <a:r>
              <a:rPr lang="en-US" altLang="zh-CN" sz="700" kern="100" dirty="0">
                <a:latin typeface="+mj-ea"/>
                <a:ea typeface="+mj-ea"/>
                <a:cs typeface="Times New Roman" panose="02020603050405020304" pitchFamily="18" charset="0"/>
              </a:rPr>
              <a:t> Res </a:t>
            </a:r>
            <a:r>
              <a:rPr lang="en-US" altLang="zh-CN" sz="700" kern="100" dirty="0" err="1">
                <a:latin typeface="+mj-ea"/>
                <a:ea typeface="+mj-ea"/>
                <a:cs typeface="Times New Roman" panose="02020603050405020304" pitchFamily="18" charset="0"/>
              </a:rPr>
              <a:t>Pract</a:t>
            </a:r>
            <a:r>
              <a:rPr lang="en-US" altLang="zh-CN" sz="700" kern="100" dirty="0">
                <a:latin typeface="+mj-ea"/>
                <a:ea typeface="+mj-ea"/>
                <a:cs typeface="Times New Roman" panose="02020603050405020304" pitchFamily="18" charset="0"/>
              </a:rPr>
              <a:t> 2015; 2015:410248</a:t>
            </a:r>
          </a:p>
          <a:p>
            <a:pPr marL="228600" indent="-228600" algn="just">
              <a:buFont typeface="+mj-lt"/>
              <a:buAutoNum type="arabicPeriod"/>
            </a:pPr>
            <a:r>
              <a:rPr lang="zh-CN" altLang="en-US" sz="700" kern="100" dirty="0">
                <a:latin typeface="+mj-ea"/>
                <a:ea typeface="+mj-ea"/>
                <a:cs typeface="Times New Roman" panose="02020603050405020304" pitchFamily="18" charset="0"/>
              </a:rPr>
              <a:t>于永浩等</a:t>
            </a:r>
            <a:r>
              <a:rPr lang="en-US" altLang="zh-CN" sz="700" kern="100" dirty="0">
                <a:latin typeface="+mj-ea"/>
                <a:ea typeface="+mj-ea"/>
                <a:cs typeface="Times New Roman" panose="02020603050405020304" pitchFamily="18" charset="0"/>
              </a:rPr>
              <a:t>.</a:t>
            </a:r>
            <a:r>
              <a:rPr lang="zh-CN" altLang="en-US" sz="700" kern="100" dirty="0">
                <a:latin typeface="+mj-ea"/>
                <a:ea typeface="+mj-ea"/>
                <a:cs typeface="Times New Roman" panose="02020603050405020304" pitchFamily="18" charset="0"/>
              </a:rPr>
              <a:t>肌肉松弛药合理应用的专家共识</a:t>
            </a:r>
            <a:r>
              <a:rPr lang="en-US" altLang="zh-CN" sz="700" kern="100" dirty="0">
                <a:latin typeface="+mj-ea"/>
                <a:ea typeface="+mj-ea"/>
                <a:cs typeface="Times New Roman" panose="02020603050405020304" pitchFamily="18" charset="0"/>
              </a:rPr>
              <a:t>.2017</a:t>
            </a:r>
            <a:r>
              <a:rPr lang="zh-CN" altLang="en-US" sz="700" kern="100" dirty="0">
                <a:latin typeface="+mj-ea"/>
                <a:ea typeface="+mj-ea"/>
                <a:cs typeface="Times New Roman" panose="02020603050405020304" pitchFamily="18" charset="0"/>
              </a:rPr>
              <a:t>版中国麻醉学指南与专家共识</a:t>
            </a:r>
            <a:r>
              <a:rPr lang="en-US" altLang="zh-CN" sz="700" kern="100" dirty="0">
                <a:latin typeface="+mj-ea"/>
                <a:ea typeface="+mj-ea"/>
                <a:cs typeface="Times New Roman" panose="02020603050405020304" pitchFamily="18" charset="0"/>
              </a:rPr>
              <a:t>[M].</a:t>
            </a:r>
            <a:r>
              <a:rPr lang="zh-CN" altLang="en-US" sz="700" kern="100" dirty="0">
                <a:latin typeface="+mj-ea"/>
                <a:ea typeface="+mj-ea"/>
                <a:cs typeface="Times New Roman" panose="02020603050405020304" pitchFamily="18" charset="0"/>
              </a:rPr>
              <a:t>北京：人民卫生出版社</a:t>
            </a:r>
            <a:r>
              <a:rPr lang="en-US" altLang="zh-CN" sz="700" kern="100" dirty="0">
                <a:latin typeface="+mj-ea"/>
                <a:ea typeface="+mj-ea"/>
                <a:cs typeface="Times New Roman" panose="02020603050405020304" pitchFamily="18" charset="0"/>
              </a:rPr>
              <a:t>,2017:29-36</a:t>
            </a:r>
          </a:p>
          <a:p>
            <a:pPr marL="228600" indent="-228600" algn="just">
              <a:buFont typeface="+mj-lt"/>
              <a:buAutoNum type="arabicPeriod"/>
            </a:pPr>
            <a:r>
              <a:rPr lang="en-US" altLang="zh-CN" sz="700" dirty="0">
                <a:latin typeface="+mj-ea"/>
                <a:ea typeface="+mj-ea"/>
              </a:rPr>
              <a:t>Wu et al.</a:t>
            </a:r>
            <a:r>
              <a:rPr lang="en-US" altLang="zh-CN" sz="700" b="0" i="0" u="none" strike="noStrike" baseline="0" dirty="0">
                <a:latin typeface="+mj-ea"/>
                <a:ea typeface="+mj-ea"/>
              </a:rPr>
              <a:t> Rocuronium blockade reversal with sugammadex</a:t>
            </a:r>
            <a:r>
              <a:rPr lang="en-US" altLang="zh-CN" sz="700" dirty="0">
                <a:latin typeface="+mj-ea"/>
                <a:ea typeface="+mj-ea"/>
              </a:rPr>
              <a:t> </a:t>
            </a:r>
            <a:r>
              <a:rPr lang="en-US" altLang="zh-CN" sz="700" b="0" i="0" u="none" strike="noStrike" baseline="0" dirty="0">
                <a:latin typeface="+mj-ea"/>
                <a:ea typeface="+mj-ea"/>
              </a:rPr>
              <a:t>vs. neostigmine: randomized study in Chinese and Caucasian subjects. BMC Anesthesiology 2014, 14:53</a:t>
            </a:r>
            <a:endParaRPr lang="en-US" altLang="zh-CN" sz="700" kern="100" dirty="0">
              <a:latin typeface="+mj-ea"/>
              <a:ea typeface="+mj-ea"/>
              <a:cs typeface="Times New Roman" panose="02020603050405020304" pitchFamily="18" charset="0"/>
            </a:endParaRPr>
          </a:p>
        </p:txBody>
      </p:sp>
    </p:spTree>
    <p:extLst>
      <p:ext uri="{BB962C8B-B14F-4D97-AF65-F5344CB8AC3E}">
        <p14:creationId xmlns:p14="http://schemas.microsoft.com/office/powerpoint/2010/main" val="4234229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id="{F8494C42-59A6-43F9-1C58-A5AA60B4F957}"/>
              </a:ext>
            </a:extLst>
          </p:cNvPr>
          <p:cNvSpPr>
            <a:spLocks noGrp="1"/>
          </p:cNvSpPr>
          <p:nvPr>
            <p:ph type="sldNum" sz="quarter" idx="4294967295"/>
          </p:nvPr>
        </p:nvSpPr>
        <p:spPr>
          <a:xfrm>
            <a:off x="11311130" y="6410174"/>
            <a:ext cx="506313" cy="264932"/>
          </a:xfrm>
        </p:spPr>
        <p:txBody>
          <a:bodyPr/>
          <a:lstStyle/>
          <a:p>
            <a:fld id="{565CE74E-AB26-4998-AD42-012C4C1AD076}" type="slidenum">
              <a:rPr lang="zh-CN" altLang="en-US" smtClean="0"/>
              <a:pPr/>
              <a:t>6</a:t>
            </a:fld>
            <a:endParaRPr lang="zh-CN" altLang="en-US"/>
          </a:p>
        </p:txBody>
      </p:sp>
      <p:sp>
        <p:nvSpPr>
          <p:cNvPr id="4" name="矩形: 圆角 3">
            <a:extLst>
              <a:ext uri="{FF2B5EF4-FFF2-40B4-BE49-F238E27FC236}">
                <a16:creationId xmlns:a16="http://schemas.microsoft.com/office/drawing/2014/main" id="{32F54194-C208-8D93-36F6-266016DF29EF}"/>
              </a:ext>
            </a:extLst>
          </p:cNvPr>
          <p:cNvSpPr/>
          <p:nvPr/>
        </p:nvSpPr>
        <p:spPr>
          <a:xfrm rot="5400000">
            <a:off x="138095" y="10505"/>
            <a:ext cx="2547373" cy="1216807"/>
          </a:xfrm>
          <a:prstGeom prst="roundRect">
            <a:avLst>
              <a:gd name="adj" fmla="val 50000"/>
            </a:avLst>
          </a:prstGeom>
          <a:solidFill>
            <a:srgbClr val="0068D0"/>
          </a:solidFill>
          <a:ln>
            <a:solidFill>
              <a:srgbClr val="FB98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3600" b="1" dirty="0">
              <a:solidFill>
                <a:schemeClr val="tx1">
                  <a:lumMod val="75000"/>
                  <a:lumOff val="25000"/>
                </a:schemeClr>
              </a:solidFill>
              <a:latin typeface="+mj-ea"/>
              <a:ea typeface="+mj-ea"/>
            </a:endParaRPr>
          </a:p>
        </p:txBody>
      </p:sp>
      <p:sp>
        <p:nvSpPr>
          <p:cNvPr id="5" name="文本框 4">
            <a:extLst>
              <a:ext uri="{FF2B5EF4-FFF2-40B4-BE49-F238E27FC236}">
                <a16:creationId xmlns:a16="http://schemas.microsoft.com/office/drawing/2014/main" id="{36ED18BC-1D7D-7B07-DDD2-79C95D754EDE}"/>
              </a:ext>
            </a:extLst>
          </p:cNvPr>
          <p:cNvSpPr txBox="1"/>
          <p:nvPr/>
        </p:nvSpPr>
        <p:spPr>
          <a:xfrm>
            <a:off x="923701" y="791826"/>
            <a:ext cx="1000792" cy="769441"/>
          </a:xfrm>
          <a:prstGeom prst="rect">
            <a:avLst/>
          </a:prstGeom>
          <a:noFill/>
        </p:spPr>
        <p:txBody>
          <a:bodyPr wrap="square">
            <a:spAutoFit/>
          </a:bodyPr>
          <a:lstStyle/>
          <a:p>
            <a:pPr algn="ctr"/>
            <a:r>
              <a:rPr lang="en-US" altLang="zh-CN" sz="4400" b="1" dirty="0">
                <a:solidFill>
                  <a:schemeClr val="bg1"/>
                </a:solidFill>
                <a:latin typeface="+mj-ea"/>
                <a:ea typeface="+mj-ea"/>
              </a:rPr>
              <a:t>03</a:t>
            </a:r>
          </a:p>
        </p:txBody>
      </p:sp>
      <p:sp>
        <p:nvSpPr>
          <p:cNvPr id="6" name="文本框 5">
            <a:extLst>
              <a:ext uri="{FF2B5EF4-FFF2-40B4-BE49-F238E27FC236}">
                <a16:creationId xmlns:a16="http://schemas.microsoft.com/office/drawing/2014/main" id="{3F296669-6C2C-F5B9-E428-451C7CC51887}"/>
              </a:ext>
            </a:extLst>
          </p:cNvPr>
          <p:cNvSpPr txBox="1"/>
          <p:nvPr/>
        </p:nvSpPr>
        <p:spPr>
          <a:xfrm>
            <a:off x="717813" y="2137716"/>
            <a:ext cx="1261884" cy="800219"/>
          </a:xfrm>
          <a:prstGeom prst="rect">
            <a:avLst/>
          </a:prstGeom>
          <a:noFill/>
        </p:spPr>
        <p:txBody>
          <a:bodyPr wrap="none" rtlCol="0">
            <a:spAutoFit/>
          </a:bodyPr>
          <a:lstStyle/>
          <a:p>
            <a:r>
              <a:rPr lang="zh-CN" altLang="en-US" sz="2800" b="1" dirty="0">
                <a:latin typeface="+mj-ea"/>
                <a:ea typeface="+mj-ea"/>
              </a:rPr>
              <a:t>有效性</a:t>
            </a:r>
            <a:endParaRPr lang="en-US" altLang="zh-CN" sz="2800" b="1" dirty="0">
              <a:latin typeface="+mj-ea"/>
              <a:ea typeface="+mj-ea"/>
            </a:endParaRPr>
          </a:p>
          <a:p>
            <a:r>
              <a:rPr lang="en-US" altLang="zh-CN" dirty="0">
                <a:solidFill>
                  <a:schemeClr val="tx1">
                    <a:lumMod val="50000"/>
                    <a:lumOff val="50000"/>
                  </a:schemeClr>
                </a:solidFill>
                <a:latin typeface="+mj-ea"/>
                <a:ea typeface="+mj-ea"/>
              </a:rPr>
              <a:t>Validity</a:t>
            </a:r>
            <a:endParaRPr lang="zh-CN" altLang="en-US" dirty="0">
              <a:solidFill>
                <a:schemeClr val="tx1">
                  <a:lumMod val="50000"/>
                  <a:lumOff val="50000"/>
                </a:schemeClr>
              </a:solidFill>
              <a:latin typeface="+mj-ea"/>
              <a:ea typeface="+mj-ea"/>
            </a:endParaRPr>
          </a:p>
        </p:txBody>
      </p:sp>
      <p:grpSp>
        <p:nvGrpSpPr>
          <p:cNvPr id="7" name="组合 6">
            <a:extLst>
              <a:ext uri="{FF2B5EF4-FFF2-40B4-BE49-F238E27FC236}">
                <a16:creationId xmlns:a16="http://schemas.microsoft.com/office/drawing/2014/main" id="{B3B011FB-D2B8-E0A9-3154-EEF4B4D5516C}"/>
              </a:ext>
            </a:extLst>
          </p:cNvPr>
          <p:cNvGrpSpPr/>
          <p:nvPr/>
        </p:nvGrpSpPr>
        <p:grpSpPr>
          <a:xfrm>
            <a:off x="803378" y="3251200"/>
            <a:ext cx="2253089" cy="2547373"/>
            <a:chOff x="803378" y="3251200"/>
            <a:chExt cx="2253089" cy="2547373"/>
          </a:xfrm>
        </p:grpSpPr>
        <p:sp>
          <p:nvSpPr>
            <p:cNvPr id="11" name="矩形 10">
              <a:extLst>
                <a:ext uri="{FF2B5EF4-FFF2-40B4-BE49-F238E27FC236}">
                  <a16:creationId xmlns:a16="http://schemas.microsoft.com/office/drawing/2014/main" id="{8F6958A4-A83E-CDF8-7E05-150A7960CDF8}"/>
                </a:ext>
              </a:extLst>
            </p:cNvPr>
            <p:cNvSpPr/>
            <p:nvPr/>
          </p:nvSpPr>
          <p:spPr>
            <a:xfrm>
              <a:off x="803378" y="3251200"/>
              <a:ext cx="2253089" cy="2547373"/>
            </a:xfrm>
            <a:prstGeom prst="rect">
              <a:avLst/>
            </a:prstGeom>
            <a:solidFill>
              <a:srgbClr val="FFECDD"/>
            </a:solidFill>
            <a:ln>
              <a:solidFill>
                <a:srgbClr val="FFECD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b="1">
                <a:solidFill>
                  <a:schemeClr val="tx1">
                    <a:lumMod val="65000"/>
                    <a:lumOff val="35000"/>
                  </a:schemeClr>
                </a:solidFill>
                <a:latin typeface="+mj-ea"/>
                <a:ea typeface="+mj-ea"/>
              </a:endParaRPr>
            </a:p>
          </p:txBody>
        </p:sp>
        <p:sp>
          <p:nvSpPr>
            <p:cNvPr id="12" name="矩形 11">
              <a:extLst>
                <a:ext uri="{FF2B5EF4-FFF2-40B4-BE49-F238E27FC236}">
                  <a16:creationId xmlns:a16="http://schemas.microsoft.com/office/drawing/2014/main" id="{D997D7FF-E773-9B22-148D-2F14E27A2B7B}"/>
                </a:ext>
              </a:extLst>
            </p:cNvPr>
            <p:cNvSpPr/>
            <p:nvPr/>
          </p:nvSpPr>
          <p:spPr>
            <a:xfrm>
              <a:off x="924894" y="3345452"/>
              <a:ext cx="2010057" cy="2358869"/>
            </a:xfrm>
            <a:prstGeom prst="rect">
              <a:avLst/>
            </a:prstGeom>
            <a:solidFill>
              <a:schemeClr val="bg1"/>
            </a:solidFill>
            <a:ln>
              <a:solidFill>
                <a:srgbClr val="FFECD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tx1">
                      <a:lumMod val="65000"/>
                      <a:lumOff val="35000"/>
                    </a:schemeClr>
                  </a:solidFill>
                  <a:latin typeface="+mj-ea"/>
                  <a:ea typeface="+mj-ea"/>
                </a:rPr>
                <a:t>临床试验和真实世界中，与对照药品疗效相比较该药品的主要优势和不足</a:t>
              </a:r>
            </a:p>
          </p:txBody>
        </p:sp>
      </p:grpSp>
      <p:sp>
        <p:nvSpPr>
          <p:cNvPr id="14" name="文本框 13">
            <a:extLst>
              <a:ext uri="{FF2B5EF4-FFF2-40B4-BE49-F238E27FC236}">
                <a16:creationId xmlns:a16="http://schemas.microsoft.com/office/drawing/2014/main" id="{1A9BE069-69B3-B2FF-F3FC-23648D79DBAD}"/>
              </a:ext>
            </a:extLst>
          </p:cNvPr>
          <p:cNvSpPr txBox="1"/>
          <p:nvPr/>
        </p:nvSpPr>
        <p:spPr>
          <a:xfrm>
            <a:off x="3445933" y="1341723"/>
            <a:ext cx="6523566" cy="879856"/>
          </a:xfrm>
          <a:prstGeom prst="rect">
            <a:avLst/>
          </a:prstGeom>
          <a:noFill/>
        </p:spPr>
        <p:txBody>
          <a:bodyPr wrap="square">
            <a:spAutoFit/>
          </a:bodyPr>
          <a:lstStyle/>
          <a:p>
            <a:pPr>
              <a:lnSpc>
                <a:spcPct val="150000"/>
              </a:lnSpc>
            </a:pPr>
            <a:r>
              <a:rPr lang="zh-CN" altLang="en-US" sz="2000" b="1" dirty="0">
                <a:solidFill>
                  <a:schemeClr val="tx1">
                    <a:lumMod val="65000"/>
                    <a:lumOff val="35000"/>
                  </a:schemeClr>
                </a:solidFill>
                <a:latin typeface="+mj-ea"/>
                <a:ea typeface="+mj-ea"/>
              </a:rPr>
              <a:t>主要优势：</a:t>
            </a:r>
            <a:endParaRPr lang="en-US" altLang="zh-CN" sz="2000" b="1" dirty="0">
              <a:solidFill>
                <a:schemeClr val="tx1">
                  <a:lumMod val="65000"/>
                  <a:lumOff val="35000"/>
                </a:schemeClr>
              </a:solidFill>
              <a:latin typeface="+mj-ea"/>
              <a:ea typeface="+mj-ea"/>
            </a:endParaRPr>
          </a:p>
          <a:p>
            <a:pPr>
              <a:lnSpc>
                <a:spcPct val="150000"/>
              </a:lnSpc>
            </a:pPr>
            <a:r>
              <a:rPr lang="en-US" altLang="zh-CN" sz="1600" b="1" dirty="0">
                <a:solidFill>
                  <a:schemeClr val="tx1">
                    <a:lumMod val="65000"/>
                    <a:lumOff val="35000"/>
                  </a:schemeClr>
                </a:solidFill>
                <a:latin typeface="+mj-ea"/>
                <a:ea typeface="+mj-ea"/>
              </a:rPr>
              <a:t>1. </a:t>
            </a:r>
            <a:r>
              <a:rPr lang="zh-CN" altLang="en-US" sz="1600" b="1" dirty="0">
                <a:solidFill>
                  <a:schemeClr val="tx1">
                    <a:lumMod val="65000"/>
                    <a:lumOff val="35000"/>
                  </a:schemeClr>
                </a:solidFill>
                <a:latin typeface="+mj-ea"/>
                <a:ea typeface="+mj-ea"/>
              </a:rPr>
              <a:t>较新斯的明更加</a:t>
            </a:r>
            <a:r>
              <a:rPr lang="zh-CN" altLang="en-US" sz="1600" b="1" dirty="0">
                <a:solidFill>
                  <a:srgbClr val="0068D0"/>
                </a:solidFill>
                <a:latin typeface="+mj-ea"/>
                <a:ea typeface="+mj-ea"/>
              </a:rPr>
              <a:t>迅速、彻底</a:t>
            </a:r>
            <a:r>
              <a:rPr lang="zh-CN" altLang="en-US" sz="1600" b="1" dirty="0">
                <a:solidFill>
                  <a:schemeClr val="tx1">
                    <a:lumMod val="65000"/>
                    <a:lumOff val="35000"/>
                  </a:schemeClr>
                </a:solidFill>
                <a:latin typeface="+mj-ea"/>
                <a:ea typeface="+mj-ea"/>
              </a:rPr>
              <a:t>地逆转中度和深度肌松残余</a:t>
            </a:r>
            <a:r>
              <a:rPr lang="en-US" altLang="zh-CN" sz="1600" b="1" baseline="30000" dirty="0">
                <a:solidFill>
                  <a:schemeClr val="tx1">
                    <a:lumMod val="65000"/>
                    <a:lumOff val="35000"/>
                  </a:schemeClr>
                </a:solidFill>
                <a:latin typeface="+mj-ea"/>
                <a:ea typeface="+mj-ea"/>
              </a:rPr>
              <a:t>1-4</a:t>
            </a:r>
            <a:endParaRPr lang="en-US" altLang="zh-CN" sz="1600" b="1" dirty="0">
              <a:latin typeface="+mj-ea"/>
              <a:ea typeface="+mj-ea"/>
            </a:endParaRPr>
          </a:p>
        </p:txBody>
      </p:sp>
      <p:sp>
        <p:nvSpPr>
          <p:cNvPr id="16" name="文本框 15">
            <a:extLst>
              <a:ext uri="{FF2B5EF4-FFF2-40B4-BE49-F238E27FC236}">
                <a16:creationId xmlns:a16="http://schemas.microsoft.com/office/drawing/2014/main" id="{52B22121-BFC9-59DF-3F48-F394221B54DF}"/>
              </a:ext>
            </a:extLst>
          </p:cNvPr>
          <p:cNvSpPr txBox="1"/>
          <p:nvPr/>
        </p:nvSpPr>
        <p:spPr>
          <a:xfrm>
            <a:off x="3445933" y="5461744"/>
            <a:ext cx="8373535" cy="707886"/>
          </a:xfrm>
          <a:prstGeom prst="rect">
            <a:avLst/>
          </a:prstGeom>
          <a:noFill/>
        </p:spPr>
        <p:txBody>
          <a:bodyPr wrap="square">
            <a:spAutoFit/>
          </a:bodyPr>
          <a:lstStyle/>
          <a:p>
            <a:pPr marL="108000" indent="-108000">
              <a:buFont typeface="+mj-lt"/>
              <a:buAutoNum type="arabicPeriod"/>
            </a:pPr>
            <a:r>
              <a:rPr kumimoji="1" lang="en-US" altLang="zh-CN" sz="500" dirty="0">
                <a:solidFill>
                  <a:srgbClr val="000000">
                    <a:lumMod val="75000"/>
                    <a:lumOff val="25000"/>
                  </a:srgbClr>
                </a:solidFill>
                <a:latin typeface="+mn-ea"/>
                <a:cs typeface="Arial Unicode MS" panose="020B0604020202020204" charset="-122"/>
              </a:rPr>
              <a:t>Wu et al. Rocuronium blockade reversal with sugammadex vs. neostigmine: randomized study in Chinese and Caucasian subjects. BMC Anesthesiology 2014, 14:53</a:t>
            </a:r>
          </a:p>
          <a:p>
            <a:pPr marL="108000" indent="-108000">
              <a:buFont typeface="+mj-lt"/>
              <a:buAutoNum type="arabicPeriod"/>
            </a:pPr>
            <a:r>
              <a:rPr kumimoji="1" lang="fr-FR" altLang="zh-CN" sz="500" dirty="0">
                <a:solidFill>
                  <a:srgbClr val="000000">
                    <a:lumMod val="75000"/>
                    <a:lumOff val="25000"/>
                  </a:srgbClr>
                </a:solidFill>
                <a:latin typeface="+mn-ea"/>
                <a:cs typeface="Arial Unicode MS" panose="020B0604020202020204" charset="-122"/>
              </a:rPr>
              <a:t>Yu et al., Sugammadex 4.0 mg kg–1 Reversal of </a:t>
            </a:r>
            <a:r>
              <a:rPr kumimoji="1" lang="fr-FR" altLang="zh-CN" sz="500" dirty="0" err="1">
                <a:solidFill>
                  <a:srgbClr val="000000">
                    <a:lumMod val="75000"/>
                    <a:lumOff val="25000"/>
                  </a:srgbClr>
                </a:solidFill>
                <a:latin typeface="+mn-ea"/>
                <a:cs typeface="Arial Unicode MS" panose="020B0604020202020204" charset="-122"/>
              </a:rPr>
              <a:t>Deep</a:t>
            </a:r>
            <a:r>
              <a:rPr kumimoji="1" lang="fr-FR" altLang="zh-CN" sz="500" dirty="0">
                <a:solidFill>
                  <a:srgbClr val="000000">
                    <a:lumMod val="75000"/>
                    <a:lumOff val="25000"/>
                  </a:srgbClr>
                </a:solidFill>
                <a:latin typeface="+mn-ea"/>
                <a:cs typeface="Arial Unicode MS" panose="020B0604020202020204" charset="-122"/>
              </a:rPr>
              <a:t> </a:t>
            </a:r>
            <a:r>
              <a:rPr kumimoji="1" lang="fr-FR" altLang="zh-CN" sz="500" dirty="0" err="1">
                <a:solidFill>
                  <a:srgbClr val="000000">
                    <a:lumMod val="75000"/>
                    <a:lumOff val="25000"/>
                  </a:srgbClr>
                </a:solidFill>
                <a:latin typeface="+mn-ea"/>
                <a:cs typeface="Arial Unicode MS" panose="020B0604020202020204" charset="-122"/>
              </a:rPr>
              <a:t>Rocuronium-Induced</a:t>
            </a:r>
            <a:r>
              <a:rPr kumimoji="1" lang="fr-FR" altLang="zh-CN" sz="500" dirty="0">
                <a:solidFill>
                  <a:srgbClr val="000000">
                    <a:lumMod val="75000"/>
                    <a:lumOff val="25000"/>
                  </a:srgbClr>
                </a:solidFill>
                <a:latin typeface="+mn-ea"/>
                <a:cs typeface="Arial Unicode MS" panose="020B0604020202020204" charset="-122"/>
              </a:rPr>
              <a:t>  </a:t>
            </a:r>
            <a:r>
              <a:rPr kumimoji="1" lang="fr-FR" altLang="zh-CN" sz="500" dirty="0" err="1">
                <a:solidFill>
                  <a:srgbClr val="000000">
                    <a:lumMod val="75000"/>
                    <a:lumOff val="25000"/>
                  </a:srgbClr>
                </a:solidFill>
                <a:latin typeface="+mn-ea"/>
                <a:cs typeface="Arial Unicode MS" panose="020B0604020202020204" charset="-122"/>
              </a:rPr>
              <a:t>Neuromuscular</a:t>
            </a:r>
            <a:r>
              <a:rPr kumimoji="1" lang="fr-FR" altLang="zh-CN" sz="500" dirty="0">
                <a:solidFill>
                  <a:srgbClr val="000000">
                    <a:lumMod val="75000"/>
                    <a:lumOff val="25000"/>
                  </a:srgbClr>
                </a:solidFill>
                <a:latin typeface="+mn-ea"/>
                <a:cs typeface="Arial Unicode MS" panose="020B0604020202020204" charset="-122"/>
              </a:rPr>
              <a:t> </a:t>
            </a:r>
            <a:r>
              <a:rPr kumimoji="1" lang="fr-FR" altLang="zh-CN" sz="500" dirty="0" err="1">
                <a:solidFill>
                  <a:srgbClr val="000000">
                    <a:lumMod val="75000"/>
                    <a:lumOff val="25000"/>
                  </a:srgbClr>
                </a:solidFill>
                <a:latin typeface="+mn-ea"/>
                <a:cs typeface="Arial Unicode MS" panose="020B0604020202020204" charset="-122"/>
              </a:rPr>
              <a:t>Blockade</a:t>
            </a:r>
            <a:r>
              <a:rPr kumimoji="1" lang="fr-FR" altLang="zh-CN" sz="500" dirty="0">
                <a:solidFill>
                  <a:srgbClr val="000000">
                    <a:lumMod val="75000"/>
                    <a:lumOff val="25000"/>
                  </a:srgbClr>
                </a:solidFill>
                <a:latin typeface="+mn-ea"/>
                <a:cs typeface="Arial Unicode MS" panose="020B0604020202020204" charset="-122"/>
              </a:rPr>
              <a:t>: A </a:t>
            </a:r>
            <a:r>
              <a:rPr kumimoji="1" lang="fr-FR" altLang="zh-CN" sz="500" dirty="0" err="1">
                <a:solidFill>
                  <a:srgbClr val="000000">
                    <a:lumMod val="75000"/>
                    <a:lumOff val="25000"/>
                  </a:srgbClr>
                </a:solidFill>
                <a:latin typeface="+mn-ea"/>
                <a:cs typeface="Arial Unicode MS" panose="020B0604020202020204" charset="-122"/>
              </a:rPr>
              <a:t>Multicenter</a:t>
            </a:r>
            <a:r>
              <a:rPr kumimoji="1" lang="fr-FR" altLang="zh-CN" sz="500" dirty="0">
                <a:solidFill>
                  <a:srgbClr val="000000">
                    <a:lumMod val="75000"/>
                    <a:lumOff val="25000"/>
                  </a:srgbClr>
                </a:solidFill>
                <a:latin typeface="+mn-ea"/>
                <a:cs typeface="Arial Unicode MS" panose="020B0604020202020204" charset="-122"/>
              </a:rPr>
              <a:t> </a:t>
            </a:r>
            <a:r>
              <a:rPr kumimoji="1" lang="fr-FR" altLang="zh-CN" sz="500" dirty="0" err="1">
                <a:solidFill>
                  <a:srgbClr val="000000">
                    <a:lumMod val="75000"/>
                    <a:lumOff val="25000"/>
                  </a:srgbClr>
                </a:solidFill>
                <a:latin typeface="+mn-ea"/>
                <a:cs typeface="Arial Unicode MS" panose="020B0604020202020204" charset="-122"/>
              </a:rPr>
              <a:t>Study</a:t>
            </a:r>
            <a:r>
              <a:rPr kumimoji="1" lang="fr-FR" altLang="zh-CN" sz="500" dirty="0">
                <a:solidFill>
                  <a:srgbClr val="000000">
                    <a:lumMod val="75000"/>
                    <a:lumOff val="25000"/>
                  </a:srgbClr>
                </a:solidFill>
                <a:latin typeface="+mn-ea"/>
                <a:cs typeface="Arial Unicode MS" panose="020B0604020202020204" charset="-122"/>
              </a:rPr>
              <a:t> in </a:t>
            </a:r>
            <a:r>
              <a:rPr kumimoji="1" lang="fr-FR" altLang="zh-CN" sz="500" dirty="0" err="1">
                <a:solidFill>
                  <a:srgbClr val="000000">
                    <a:lumMod val="75000"/>
                    <a:lumOff val="25000"/>
                  </a:srgbClr>
                </a:solidFill>
                <a:latin typeface="+mn-ea"/>
                <a:cs typeface="Arial Unicode MS" panose="020B0604020202020204" charset="-122"/>
              </a:rPr>
              <a:t>Chinese</a:t>
            </a:r>
            <a:r>
              <a:rPr kumimoji="1" lang="fr-FR" altLang="zh-CN" sz="500" dirty="0">
                <a:solidFill>
                  <a:srgbClr val="000000">
                    <a:lumMod val="75000"/>
                    <a:lumOff val="25000"/>
                  </a:srgbClr>
                </a:solidFill>
                <a:latin typeface="+mn-ea"/>
                <a:cs typeface="Arial Unicode MS" panose="020B0604020202020204" charset="-122"/>
              </a:rPr>
              <a:t> and </a:t>
            </a:r>
            <a:r>
              <a:rPr kumimoji="1" lang="fr-FR" altLang="zh-CN" sz="500" dirty="0" err="1">
                <a:solidFill>
                  <a:srgbClr val="000000">
                    <a:lumMod val="75000"/>
                    <a:lumOff val="25000"/>
                  </a:srgbClr>
                </a:solidFill>
                <a:latin typeface="+mn-ea"/>
                <a:cs typeface="Arial Unicode MS" panose="020B0604020202020204" charset="-122"/>
              </a:rPr>
              <a:t>Caucasian</a:t>
            </a:r>
            <a:r>
              <a:rPr kumimoji="1" lang="fr-FR" altLang="zh-CN" sz="500" dirty="0">
                <a:solidFill>
                  <a:srgbClr val="000000">
                    <a:lumMod val="75000"/>
                    <a:lumOff val="25000"/>
                  </a:srgbClr>
                </a:solidFill>
                <a:latin typeface="+mn-ea"/>
                <a:cs typeface="Arial Unicode MS" panose="020B0604020202020204" charset="-122"/>
              </a:rPr>
              <a:t> Patients</a:t>
            </a:r>
            <a:r>
              <a:rPr kumimoji="1" lang="en-US" altLang="zh-CN" sz="500" dirty="0">
                <a:solidFill>
                  <a:srgbClr val="000000">
                    <a:lumMod val="75000"/>
                    <a:lumOff val="25000"/>
                  </a:srgbClr>
                </a:solidFill>
                <a:latin typeface="+mn-ea"/>
                <a:cs typeface="Arial Unicode MS" panose="020B0604020202020204" charset="-122"/>
              </a:rPr>
              <a:t>.</a:t>
            </a:r>
            <a:r>
              <a:rPr kumimoji="1" lang="fr-FR" altLang="zh-CN" sz="500" dirty="0">
                <a:solidFill>
                  <a:srgbClr val="000000">
                    <a:lumMod val="75000"/>
                    <a:lumOff val="25000"/>
                  </a:srgbClr>
                </a:solidFill>
                <a:latin typeface="+mn-ea"/>
                <a:cs typeface="Arial Unicode MS" panose="020B0604020202020204" charset="-122"/>
              </a:rPr>
              <a:t>J </a:t>
            </a:r>
            <a:r>
              <a:rPr kumimoji="1" lang="fr-FR" altLang="zh-CN" sz="500" dirty="0" err="1">
                <a:solidFill>
                  <a:srgbClr val="000000">
                    <a:lumMod val="75000"/>
                    <a:lumOff val="25000"/>
                  </a:srgbClr>
                </a:solidFill>
                <a:latin typeface="+mn-ea"/>
                <a:cs typeface="Arial Unicode MS" panose="020B0604020202020204" charset="-122"/>
              </a:rPr>
              <a:t>Anesth</a:t>
            </a:r>
            <a:r>
              <a:rPr kumimoji="1" lang="fr-FR" altLang="zh-CN" sz="500" dirty="0">
                <a:solidFill>
                  <a:srgbClr val="000000">
                    <a:lumMod val="75000"/>
                    <a:lumOff val="25000"/>
                  </a:srgbClr>
                </a:solidFill>
                <a:latin typeface="+mn-ea"/>
                <a:cs typeface="Arial Unicode MS" panose="020B0604020202020204" charset="-122"/>
              </a:rPr>
              <a:t> Clin </a:t>
            </a:r>
            <a:r>
              <a:rPr kumimoji="1" lang="fr-FR" altLang="zh-CN" sz="500" dirty="0" err="1">
                <a:solidFill>
                  <a:srgbClr val="000000">
                    <a:lumMod val="75000"/>
                    <a:lumOff val="25000"/>
                  </a:srgbClr>
                </a:solidFill>
                <a:latin typeface="+mn-ea"/>
                <a:cs typeface="Arial Unicode MS" panose="020B0604020202020204" charset="-122"/>
              </a:rPr>
              <a:t>Res</a:t>
            </a:r>
            <a:r>
              <a:rPr kumimoji="1" lang="fr-FR" altLang="zh-CN" sz="500" dirty="0">
                <a:solidFill>
                  <a:srgbClr val="000000">
                    <a:lumMod val="75000"/>
                    <a:lumOff val="25000"/>
                  </a:srgbClr>
                </a:solidFill>
                <a:latin typeface="+mn-ea"/>
                <a:cs typeface="Arial Unicode MS" panose="020B0604020202020204" charset="-122"/>
              </a:rPr>
              <a:t> 2014, 5:5 </a:t>
            </a:r>
          </a:p>
          <a:p>
            <a:pPr marL="108000" indent="-108000">
              <a:buFont typeface="+mj-lt"/>
              <a:buAutoNum type="arabicPeriod"/>
            </a:pPr>
            <a:r>
              <a:rPr kumimoji="1" lang="en-US" altLang="zh-CN" sz="500" dirty="0">
                <a:solidFill>
                  <a:srgbClr val="000000">
                    <a:lumMod val="75000"/>
                    <a:lumOff val="25000"/>
                  </a:srgbClr>
                </a:solidFill>
                <a:latin typeface="+mn-ea"/>
                <a:cs typeface="Arial Unicode MS" panose="020B0604020202020204" charset="-122"/>
              </a:rPr>
              <a:t>R. Kevin Jones, et al. Reversal of Profound Rocuronium-induced Blockade with Sugammadex. Anesthesiology 2008; 109:816–24</a:t>
            </a:r>
          </a:p>
          <a:p>
            <a:pPr marL="108000" indent="-108000">
              <a:buFont typeface="+mj-lt"/>
              <a:buAutoNum type="arabicPeriod"/>
            </a:pPr>
            <a:r>
              <a:rPr kumimoji="1" lang="en-US" altLang="zh-CN" sz="500" dirty="0" err="1">
                <a:solidFill>
                  <a:srgbClr val="000000">
                    <a:lumMod val="75000"/>
                    <a:lumOff val="25000"/>
                  </a:srgbClr>
                </a:solidFill>
                <a:latin typeface="+mn-ea"/>
                <a:cs typeface="Arial Unicode MS" panose="020B0604020202020204" charset="-122"/>
              </a:rPr>
              <a:t>Blobner</a:t>
            </a:r>
            <a:r>
              <a:rPr kumimoji="1" lang="en-US" altLang="zh-CN" sz="500" dirty="0">
                <a:solidFill>
                  <a:srgbClr val="000000">
                    <a:lumMod val="75000"/>
                    <a:lumOff val="25000"/>
                  </a:srgbClr>
                </a:solidFill>
                <a:latin typeface="+mn-ea"/>
                <a:cs typeface="Arial Unicode MS" panose="020B0604020202020204" charset="-122"/>
              </a:rPr>
              <a:t> </a:t>
            </a:r>
            <a:r>
              <a:rPr kumimoji="1" lang="en-US" altLang="zh-CN" sz="500" dirty="0" err="1">
                <a:solidFill>
                  <a:srgbClr val="000000">
                    <a:lumMod val="75000"/>
                    <a:lumOff val="25000"/>
                  </a:srgbClr>
                </a:solidFill>
                <a:latin typeface="+mn-ea"/>
                <a:cs typeface="Arial Unicode MS" panose="020B0604020202020204" charset="-122"/>
              </a:rPr>
              <a:t>M,et</a:t>
            </a:r>
            <a:r>
              <a:rPr kumimoji="1" lang="en-US" altLang="zh-CN" sz="500" dirty="0">
                <a:solidFill>
                  <a:srgbClr val="000000">
                    <a:lumMod val="75000"/>
                    <a:lumOff val="25000"/>
                  </a:srgbClr>
                </a:solidFill>
                <a:latin typeface="+mn-ea"/>
                <a:cs typeface="Arial Unicode MS" panose="020B0604020202020204" charset="-122"/>
              </a:rPr>
              <a:t> al.,</a:t>
            </a:r>
            <a:r>
              <a:rPr kumimoji="1" lang="en-US" altLang="zh-CN" sz="500" dirty="0" err="1">
                <a:solidFill>
                  <a:srgbClr val="000000">
                    <a:lumMod val="75000"/>
                    <a:lumOff val="25000"/>
                  </a:srgbClr>
                </a:solidFill>
                <a:latin typeface="+mn-ea"/>
                <a:cs typeface="Arial Unicode MS" panose="020B0604020202020204" charset="-122"/>
              </a:rPr>
              <a:t>Eur</a:t>
            </a:r>
            <a:r>
              <a:rPr kumimoji="1" lang="en-US" altLang="zh-CN" sz="500" dirty="0">
                <a:solidFill>
                  <a:srgbClr val="000000">
                    <a:lumMod val="75000"/>
                    <a:lumOff val="25000"/>
                  </a:srgbClr>
                </a:solidFill>
                <a:latin typeface="+mn-ea"/>
                <a:cs typeface="Arial Unicode MS" panose="020B0604020202020204" charset="-122"/>
              </a:rPr>
              <a:t> J Anaesthesiol.2010;27:874-81</a:t>
            </a:r>
          </a:p>
          <a:p>
            <a:pPr marL="108000" indent="-108000">
              <a:buFont typeface="+mj-lt"/>
              <a:buAutoNum type="arabicPeriod"/>
            </a:pPr>
            <a:r>
              <a:rPr kumimoji="1" lang="en-US" altLang="zh-CN" sz="500" dirty="0">
                <a:solidFill>
                  <a:srgbClr val="000000">
                    <a:lumMod val="75000"/>
                    <a:lumOff val="25000"/>
                  </a:srgbClr>
                </a:solidFill>
                <a:latin typeface="+mn-ea"/>
                <a:cs typeface="Arial Unicode MS" panose="020B0604020202020204" charset="-122"/>
              </a:rPr>
              <a:t>M. Carron et al. Role of sugammadex in accelerating postoperative discharge: A meta-analysis Journal of Clinical Anesthesia 39 (2017) 38–44</a:t>
            </a:r>
          </a:p>
          <a:p>
            <a:pPr marL="108000" indent="-108000">
              <a:buFont typeface="+mj-lt"/>
              <a:buAutoNum type="arabicPeriod"/>
            </a:pPr>
            <a:r>
              <a:rPr kumimoji="1" lang="sv-SE" altLang="ja-JP" sz="500" dirty="0">
                <a:solidFill>
                  <a:srgbClr val="000000">
                    <a:lumMod val="75000"/>
                    <a:lumOff val="25000"/>
                  </a:srgbClr>
                </a:solidFill>
                <a:latin typeface="+mn-ea"/>
                <a:cs typeface="Arial Unicode MS" panose="020B0604020202020204" charset="-122"/>
                <a:sym typeface="+mn-ea"/>
              </a:rPr>
              <a:t>Kheterpal et al</a:t>
            </a:r>
            <a:r>
              <a:rPr kumimoji="1" lang="en-US" altLang="ja-JP" sz="500" dirty="0">
                <a:solidFill>
                  <a:srgbClr val="000000">
                    <a:lumMod val="75000"/>
                    <a:lumOff val="25000"/>
                  </a:srgbClr>
                </a:solidFill>
                <a:latin typeface="+mn-ea"/>
                <a:cs typeface="Arial Unicode MS" panose="020B0604020202020204" charset="-122"/>
                <a:sym typeface="+mn-ea"/>
              </a:rPr>
              <a:t>. Sugammadex versus Neostigmine for Reversal Of  Neuromuscular Blockade and Postoperative Pulmonary  Complications (STRONGER): A Multicenter Matched Cohort  </a:t>
            </a:r>
            <a:r>
              <a:rPr kumimoji="1" lang="en-US" altLang="ja-JP" sz="500" dirty="0" err="1">
                <a:solidFill>
                  <a:srgbClr val="000000">
                    <a:lumMod val="75000"/>
                    <a:lumOff val="25000"/>
                  </a:srgbClr>
                </a:solidFill>
                <a:latin typeface="+mn-ea"/>
                <a:cs typeface="Arial Unicode MS" panose="020B0604020202020204" charset="-122"/>
                <a:sym typeface="+mn-ea"/>
              </a:rPr>
              <a:t>Analysis.Anesthesiology</a:t>
            </a:r>
            <a:r>
              <a:rPr kumimoji="1" lang="en-US" altLang="ja-JP" sz="500" dirty="0">
                <a:solidFill>
                  <a:srgbClr val="000000">
                    <a:lumMod val="75000"/>
                    <a:lumOff val="25000"/>
                  </a:srgbClr>
                </a:solidFill>
                <a:latin typeface="+mn-ea"/>
                <a:cs typeface="Arial Unicode MS" panose="020B0604020202020204" charset="-122"/>
                <a:sym typeface="+mn-ea"/>
              </a:rPr>
              <a:t>. 2020 Jun;132(6):1371-1381.</a:t>
            </a:r>
          </a:p>
          <a:p>
            <a:pPr marL="108000" indent="-108000">
              <a:buFont typeface="+mj-lt"/>
              <a:buAutoNum type="arabicPeriod"/>
            </a:pPr>
            <a:r>
              <a:rPr kumimoji="1" lang="en-US" altLang="zh-CN" sz="500" dirty="0">
                <a:solidFill>
                  <a:srgbClr val="000000">
                    <a:lumMod val="75000"/>
                    <a:lumOff val="25000"/>
                  </a:srgbClr>
                </a:solidFill>
                <a:latin typeface="+mn-ea"/>
                <a:cs typeface="Arial Unicode MS" panose="020B0604020202020204" charset="-122"/>
              </a:rPr>
              <a:t>Jong Ho Kim </a:t>
            </a:r>
            <a:r>
              <a:rPr kumimoji="1" lang="zh-CN" altLang="en-US" sz="500" dirty="0">
                <a:solidFill>
                  <a:srgbClr val="000000">
                    <a:lumMod val="75000"/>
                    <a:lumOff val="25000"/>
                  </a:srgbClr>
                </a:solidFill>
                <a:latin typeface="+mn-ea"/>
                <a:cs typeface="Arial Unicode MS" panose="020B0604020202020204" charset="-122"/>
              </a:rPr>
              <a:t> </a:t>
            </a:r>
            <a:r>
              <a:rPr kumimoji="1" lang="en-US" altLang="zh-CN" sz="500" dirty="0">
                <a:solidFill>
                  <a:srgbClr val="000000">
                    <a:lumMod val="75000"/>
                    <a:lumOff val="25000"/>
                  </a:srgbClr>
                </a:solidFill>
                <a:latin typeface="+mn-ea"/>
                <a:cs typeface="Arial Unicode MS" panose="020B0604020202020204" charset="-122"/>
              </a:rPr>
              <a:t>et</a:t>
            </a:r>
            <a:r>
              <a:rPr kumimoji="1" lang="zh-CN" altLang="en-US" sz="500" dirty="0">
                <a:solidFill>
                  <a:srgbClr val="000000">
                    <a:lumMod val="75000"/>
                    <a:lumOff val="25000"/>
                  </a:srgbClr>
                </a:solidFill>
                <a:latin typeface="+mn-ea"/>
                <a:cs typeface="Arial Unicode MS" panose="020B0604020202020204" charset="-122"/>
              </a:rPr>
              <a:t> </a:t>
            </a:r>
            <a:r>
              <a:rPr kumimoji="1" lang="en-US" altLang="zh-CN" sz="500" dirty="0">
                <a:solidFill>
                  <a:srgbClr val="000000">
                    <a:lumMod val="75000"/>
                    <a:lumOff val="25000"/>
                  </a:srgbClr>
                </a:solidFill>
                <a:latin typeface="+mn-ea"/>
                <a:cs typeface="Arial Unicode MS" panose="020B0604020202020204" charset="-122"/>
              </a:rPr>
              <a:t>al. Comparison of the Effects of </a:t>
            </a:r>
            <a:r>
              <a:rPr kumimoji="1" lang="en-US" altLang="zh-CN" sz="500" dirty="0" err="1">
                <a:solidFill>
                  <a:srgbClr val="000000">
                    <a:lumMod val="75000"/>
                    <a:lumOff val="25000"/>
                  </a:srgbClr>
                </a:solidFill>
                <a:latin typeface="+mn-ea"/>
                <a:cs typeface="Arial Unicode MS" panose="020B0604020202020204" charset="-122"/>
              </a:rPr>
              <a:t>Sugammadex,Neostigmine</a:t>
            </a:r>
            <a:r>
              <a:rPr kumimoji="1" lang="en-US" altLang="zh-CN" sz="500" dirty="0">
                <a:solidFill>
                  <a:srgbClr val="000000">
                    <a:lumMod val="75000"/>
                    <a:lumOff val="25000"/>
                  </a:srgbClr>
                </a:solidFill>
                <a:latin typeface="+mn-ea"/>
                <a:cs typeface="Arial Unicode MS" panose="020B0604020202020204" charset="-122"/>
              </a:rPr>
              <a:t>, and Pyridostigmine on Postoperative Nausea and V </a:t>
            </a:r>
            <a:r>
              <a:rPr kumimoji="1" lang="en-US" altLang="zh-CN" sz="500" dirty="0" err="1">
                <a:solidFill>
                  <a:srgbClr val="000000">
                    <a:lumMod val="75000"/>
                    <a:lumOff val="25000"/>
                  </a:srgbClr>
                </a:solidFill>
                <a:latin typeface="+mn-ea"/>
                <a:cs typeface="Arial Unicode MS" panose="020B0604020202020204" charset="-122"/>
              </a:rPr>
              <a:t>omiting</a:t>
            </a:r>
            <a:r>
              <a:rPr kumimoji="1" lang="en-US" altLang="zh-CN" sz="500" dirty="0">
                <a:solidFill>
                  <a:srgbClr val="000000">
                    <a:lumMod val="75000"/>
                    <a:lumOff val="25000"/>
                  </a:srgbClr>
                </a:solidFill>
                <a:latin typeface="+mn-ea"/>
                <a:cs typeface="Arial Unicode MS" panose="020B0604020202020204" charset="-122"/>
              </a:rPr>
              <a:t>: A Propensity Matched Study of Five Hospitals</a:t>
            </a:r>
            <a:r>
              <a:rPr kumimoji="1" lang="zh-CN" altLang="en-US" sz="500" dirty="0">
                <a:solidFill>
                  <a:srgbClr val="000000">
                    <a:lumMod val="75000"/>
                    <a:lumOff val="25000"/>
                  </a:srgbClr>
                </a:solidFill>
                <a:latin typeface="+mn-ea"/>
                <a:cs typeface="Arial Unicode MS" panose="020B0604020202020204" charset="-122"/>
              </a:rPr>
              <a:t> </a:t>
            </a:r>
            <a:r>
              <a:rPr kumimoji="1" lang="en-US" altLang="zh-CN" sz="500" dirty="0">
                <a:solidFill>
                  <a:srgbClr val="000000">
                    <a:lumMod val="75000"/>
                    <a:lumOff val="25000"/>
                  </a:srgbClr>
                </a:solidFill>
                <a:latin typeface="+mn-ea"/>
                <a:cs typeface="Arial Unicode MS" panose="020B0604020202020204" charset="-122"/>
              </a:rPr>
              <a:t>J Clin Med. 2020 Oct 28;9(11):3477</a:t>
            </a:r>
          </a:p>
          <a:p>
            <a:pPr marL="108000" indent="-108000">
              <a:buFont typeface="+mj-lt"/>
              <a:buAutoNum type="arabicPeriod"/>
            </a:pPr>
            <a:r>
              <a:rPr kumimoji="1" lang="en-US" altLang="zh-CN" sz="500" dirty="0">
                <a:solidFill>
                  <a:srgbClr val="000000">
                    <a:lumMod val="75000"/>
                    <a:lumOff val="25000"/>
                  </a:srgbClr>
                </a:solidFill>
                <a:latin typeface="+mn-ea"/>
                <a:cs typeface="Arial Unicode MS" panose="020B0604020202020204" charset="-122"/>
              </a:rPr>
              <a:t>Tong J. Gan et al. Fourth Consensus Guidelines for the Management of  Postoperative Nausea and Vomiting. </a:t>
            </a:r>
            <a:r>
              <a:rPr kumimoji="1" lang="en-US" altLang="zh-CN" sz="500" dirty="0" err="1">
                <a:solidFill>
                  <a:srgbClr val="000000">
                    <a:lumMod val="75000"/>
                    <a:lumOff val="25000"/>
                  </a:srgbClr>
                </a:solidFill>
                <a:latin typeface="+mn-ea"/>
                <a:cs typeface="Arial Unicode MS" panose="020B0604020202020204" charset="-122"/>
              </a:rPr>
              <a:t>Anesth</a:t>
            </a:r>
            <a:r>
              <a:rPr kumimoji="1" lang="en-US" altLang="zh-CN" sz="500" dirty="0">
                <a:solidFill>
                  <a:srgbClr val="000000">
                    <a:lumMod val="75000"/>
                    <a:lumOff val="25000"/>
                  </a:srgbClr>
                </a:solidFill>
                <a:latin typeface="+mn-ea"/>
                <a:cs typeface="Arial Unicode MS" panose="020B0604020202020204" charset="-122"/>
              </a:rPr>
              <a:t> </a:t>
            </a:r>
            <a:r>
              <a:rPr kumimoji="1" lang="en-US" altLang="zh-CN" sz="500" dirty="0" err="1">
                <a:solidFill>
                  <a:srgbClr val="000000">
                    <a:lumMod val="75000"/>
                    <a:lumOff val="25000"/>
                  </a:srgbClr>
                </a:solidFill>
                <a:latin typeface="+mn-ea"/>
                <a:cs typeface="Arial Unicode MS" panose="020B0604020202020204" charset="-122"/>
              </a:rPr>
              <a:t>Analg</a:t>
            </a:r>
            <a:r>
              <a:rPr kumimoji="1" lang="en-US" altLang="zh-CN" sz="500" dirty="0">
                <a:solidFill>
                  <a:srgbClr val="000000">
                    <a:lumMod val="75000"/>
                    <a:lumOff val="25000"/>
                  </a:srgbClr>
                </a:solidFill>
                <a:latin typeface="+mn-ea"/>
                <a:cs typeface="Arial Unicode MS" panose="020B0604020202020204" charset="-122"/>
              </a:rPr>
              <a:t> 2020;131:411–48)</a:t>
            </a:r>
            <a:endParaRPr kumimoji="1" lang="zh-CN" altLang="en-US" sz="500" dirty="0">
              <a:solidFill>
                <a:srgbClr val="000000">
                  <a:lumMod val="75000"/>
                  <a:lumOff val="25000"/>
                </a:srgbClr>
              </a:solidFill>
              <a:latin typeface="+mn-ea"/>
              <a:cs typeface="Arial Unicode MS" panose="020B0604020202020204" charset="-122"/>
            </a:endParaRPr>
          </a:p>
        </p:txBody>
      </p:sp>
      <p:graphicFrame>
        <p:nvGraphicFramePr>
          <p:cNvPr id="17" name="表格 17">
            <a:extLst>
              <a:ext uri="{FF2B5EF4-FFF2-40B4-BE49-F238E27FC236}">
                <a16:creationId xmlns:a16="http://schemas.microsoft.com/office/drawing/2014/main" id="{8DBF258A-497E-DCC1-FAE3-86B90E561A0B}"/>
              </a:ext>
            </a:extLst>
          </p:cNvPr>
          <p:cNvGraphicFramePr>
            <a:graphicFrameLocks noGrp="1"/>
          </p:cNvGraphicFramePr>
          <p:nvPr>
            <p:extLst>
              <p:ext uri="{D42A27DB-BD31-4B8C-83A1-F6EECF244321}">
                <p14:modId xmlns:p14="http://schemas.microsoft.com/office/powerpoint/2010/main" val="1440850204"/>
              </p:ext>
            </p:extLst>
          </p:nvPr>
        </p:nvGraphicFramePr>
        <p:xfrm>
          <a:off x="3445933" y="2336375"/>
          <a:ext cx="8373535" cy="1483360"/>
        </p:xfrm>
        <a:graphic>
          <a:graphicData uri="http://schemas.openxmlformats.org/drawingml/2006/table">
            <a:tbl>
              <a:tblPr firstRow="1" bandRow="1">
                <a:tableStyleId>{5C22544A-7EE6-4342-B048-85BDC9FD1C3A}</a:tableStyleId>
              </a:tblPr>
              <a:tblGrid>
                <a:gridCol w="1168400">
                  <a:extLst>
                    <a:ext uri="{9D8B030D-6E8A-4147-A177-3AD203B41FA5}">
                      <a16:colId xmlns:a16="http://schemas.microsoft.com/office/drawing/2014/main" val="4279532051"/>
                    </a:ext>
                  </a:extLst>
                </a:gridCol>
                <a:gridCol w="1329267">
                  <a:extLst>
                    <a:ext uri="{9D8B030D-6E8A-4147-A177-3AD203B41FA5}">
                      <a16:colId xmlns:a16="http://schemas.microsoft.com/office/drawing/2014/main" val="700800950"/>
                    </a:ext>
                  </a:extLst>
                </a:gridCol>
                <a:gridCol w="1879600">
                  <a:extLst>
                    <a:ext uri="{9D8B030D-6E8A-4147-A177-3AD203B41FA5}">
                      <a16:colId xmlns:a16="http://schemas.microsoft.com/office/drawing/2014/main" val="919177320"/>
                    </a:ext>
                  </a:extLst>
                </a:gridCol>
                <a:gridCol w="220133">
                  <a:extLst>
                    <a:ext uri="{9D8B030D-6E8A-4147-A177-3AD203B41FA5}">
                      <a16:colId xmlns:a16="http://schemas.microsoft.com/office/drawing/2014/main" val="3358422778"/>
                    </a:ext>
                  </a:extLst>
                </a:gridCol>
                <a:gridCol w="1946623">
                  <a:extLst>
                    <a:ext uri="{9D8B030D-6E8A-4147-A177-3AD203B41FA5}">
                      <a16:colId xmlns:a16="http://schemas.microsoft.com/office/drawing/2014/main" val="3726246906"/>
                    </a:ext>
                  </a:extLst>
                </a:gridCol>
                <a:gridCol w="1829512">
                  <a:extLst>
                    <a:ext uri="{9D8B030D-6E8A-4147-A177-3AD203B41FA5}">
                      <a16:colId xmlns:a16="http://schemas.microsoft.com/office/drawing/2014/main" val="2143097412"/>
                    </a:ext>
                  </a:extLst>
                </a:gridCol>
              </a:tblGrid>
              <a:tr h="370840">
                <a:tc rowSpan="2">
                  <a:txBody>
                    <a:bodyPr/>
                    <a:lstStyle/>
                    <a:p>
                      <a:pPr algn="ctr"/>
                      <a:r>
                        <a:rPr lang="zh-CN" altLang="en-US" sz="1400" dirty="0">
                          <a:solidFill>
                            <a:schemeClr val="tx1">
                              <a:lumMod val="50000"/>
                              <a:lumOff val="50000"/>
                            </a:schemeClr>
                          </a:solidFill>
                          <a:latin typeface="+mj-ea"/>
                          <a:ea typeface="+mj-ea"/>
                        </a:rPr>
                        <a:t>肌松程度</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DB783"/>
                      </a:solidFill>
                      <a:prstDash val="solid"/>
                      <a:round/>
                      <a:headEnd type="none" w="med" len="med"/>
                      <a:tailEnd type="none" w="med" len="med"/>
                    </a:lnT>
                    <a:lnB w="12700" cap="flat" cmpd="sng" algn="ctr">
                      <a:solidFill>
                        <a:srgbClr val="FDB783"/>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400" kern="1200" dirty="0">
                          <a:solidFill>
                            <a:schemeClr val="tx1">
                              <a:lumMod val="50000"/>
                              <a:lumOff val="50000"/>
                            </a:schemeClr>
                          </a:solidFill>
                          <a:latin typeface="+mj-ea"/>
                          <a:ea typeface="+mn-ea"/>
                          <a:cs typeface="+mn-cs"/>
                        </a:rPr>
                        <a:t>肌松恢复至</a:t>
                      </a:r>
                      <a:r>
                        <a:rPr lang="en-US" altLang="zh-CN" sz="1400" kern="1200" dirty="0" err="1">
                          <a:solidFill>
                            <a:schemeClr val="tx1">
                              <a:lumMod val="50000"/>
                              <a:lumOff val="50000"/>
                            </a:schemeClr>
                          </a:solidFill>
                          <a:latin typeface="+mj-ea"/>
                          <a:ea typeface="+mn-ea"/>
                          <a:cs typeface="+mn-cs"/>
                        </a:rPr>
                        <a:t>TOFr</a:t>
                      </a:r>
                      <a:r>
                        <a:rPr lang="zh-CN" altLang="en-US" sz="1400" kern="1200" dirty="0">
                          <a:solidFill>
                            <a:schemeClr val="tx1">
                              <a:lumMod val="50000"/>
                              <a:lumOff val="50000"/>
                            </a:schemeClr>
                          </a:solidFill>
                          <a:latin typeface="+mj-ea"/>
                          <a:ea typeface="+mn-ea"/>
                          <a:cs typeface="+mn-cs"/>
                        </a:rPr>
                        <a:t>的几何平均时间</a:t>
                      </a:r>
                      <a:r>
                        <a:rPr lang="en-US" altLang="zh-CN" sz="1400" kern="1200" dirty="0">
                          <a:solidFill>
                            <a:schemeClr val="tx1">
                              <a:lumMod val="50000"/>
                              <a:lumOff val="50000"/>
                            </a:schemeClr>
                          </a:solidFill>
                          <a:latin typeface="+mj-ea"/>
                          <a:ea typeface="+mn-ea"/>
                          <a:cs typeface="+mn-cs"/>
                        </a:rPr>
                        <a:t>(</a:t>
                      </a:r>
                      <a:r>
                        <a:rPr lang="zh-CN" altLang="en-US" sz="1400" kern="1200" dirty="0">
                          <a:solidFill>
                            <a:schemeClr val="tx1">
                              <a:lumMod val="50000"/>
                              <a:lumOff val="50000"/>
                            </a:schemeClr>
                          </a:solidFill>
                          <a:latin typeface="+mj-ea"/>
                          <a:ea typeface="+mn-ea"/>
                          <a:cs typeface="+mn-cs"/>
                        </a:rPr>
                        <a:t>分钟</a:t>
                      </a:r>
                      <a:r>
                        <a:rPr lang="en-US" altLang="zh-CN" sz="1400" kern="1200" dirty="0">
                          <a:solidFill>
                            <a:schemeClr val="tx1">
                              <a:lumMod val="50000"/>
                              <a:lumOff val="50000"/>
                            </a:schemeClr>
                          </a:solidFill>
                          <a:latin typeface="+mj-ea"/>
                          <a:ea typeface="+mn-ea"/>
                          <a:cs typeface="+mn-cs"/>
                        </a:rPr>
                        <a:t>)</a:t>
                      </a:r>
                      <a:endParaRPr lang="zh-CN" altLang="en-US" sz="1400" kern="1200" dirty="0">
                        <a:solidFill>
                          <a:schemeClr val="tx1">
                            <a:lumMod val="50000"/>
                            <a:lumOff val="50000"/>
                          </a:schemeClr>
                        </a:solidFill>
                        <a:latin typeface="+mj-ea"/>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DB783"/>
                      </a:solidFill>
                      <a:prstDash val="solid"/>
                      <a:round/>
                      <a:headEnd type="none" w="med" len="med"/>
                      <a:tailEnd type="none" w="med" len="med"/>
                    </a:lnT>
                    <a:lnB w="12700" cap="flat" cmpd="sng" algn="ctr">
                      <a:solidFill>
                        <a:srgbClr val="FDB783"/>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zh-CN" altLang="en-US" sz="1400" dirty="0">
                        <a:solidFill>
                          <a:schemeClr val="tx1">
                            <a:lumMod val="50000"/>
                            <a:lumOff val="50000"/>
                          </a:schemeClr>
                        </a:solidFill>
                        <a:latin typeface="+mj-ea"/>
                        <a:ea typeface="+mj-ea"/>
                      </a:endParaRPr>
                    </a:p>
                  </a:txBody>
                  <a:tcPr anchor="ctr">
                    <a:lnL w="12700" cap="flat" cmpd="sng" algn="ctr">
                      <a:solidFill>
                        <a:srgbClr val="FFECDD"/>
                      </a:solidFill>
                      <a:prstDash val="solid"/>
                      <a:round/>
                      <a:headEnd type="none" w="med" len="med"/>
                      <a:tailEnd type="none" w="med" len="med"/>
                    </a:lnL>
                    <a:lnR w="12700" cap="flat" cmpd="sng" algn="ctr">
                      <a:solidFill>
                        <a:srgbClr val="FFECDD"/>
                      </a:solidFill>
                      <a:prstDash val="solid"/>
                      <a:round/>
                      <a:headEnd type="none" w="med" len="med"/>
                      <a:tailEnd type="none" w="med" len="med"/>
                    </a:lnR>
                    <a:lnT w="12700" cap="flat" cmpd="sng" algn="ctr">
                      <a:solidFill>
                        <a:srgbClr val="FFECDD"/>
                      </a:solidFill>
                      <a:prstDash val="solid"/>
                      <a:round/>
                      <a:headEnd type="none" w="med" len="med"/>
                      <a:tailEnd type="none" w="med" len="med"/>
                    </a:lnT>
                    <a:lnB w="12700" cap="flat" cmpd="sng" algn="ctr">
                      <a:solidFill>
                        <a:srgbClr val="FFECD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400" kern="1200" dirty="0">
                        <a:solidFill>
                          <a:schemeClr val="tx1">
                            <a:lumMod val="50000"/>
                            <a:lumOff val="50000"/>
                          </a:schemeClr>
                        </a:solidFill>
                        <a:latin typeface="+mj-ea"/>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DB78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zh-CN" altLang="en-US" sz="1400" dirty="0">
                          <a:solidFill>
                            <a:schemeClr val="tx1">
                              <a:lumMod val="50000"/>
                              <a:lumOff val="50000"/>
                            </a:schemeClr>
                          </a:solidFill>
                          <a:latin typeface="+mj-ea"/>
                          <a:ea typeface="+mj-ea"/>
                        </a:rPr>
                        <a:t>给药</a:t>
                      </a:r>
                      <a:r>
                        <a:rPr lang="en-US" altLang="zh-CN" sz="1400" dirty="0">
                          <a:solidFill>
                            <a:schemeClr val="tx1">
                              <a:lumMod val="50000"/>
                              <a:lumOff val="50000"/>
                            </a:schemeClr>
                          </a:solidFill>
                          <a:latin typeface="+mj-ea"/>
                          <a:ea typeface="+mj-ea"/>
                        </a:rPr>
                        <a:t>5</a:t>
                      </a:r>
                      <a:r>
                        <a:rPr lang="zh-CN" altLang="en-US" sz="1400" dirty="0">
                          <a:solidFill>
                            <a:schemeClr val="tx1">
                              <a:lumMod val="50000"/>
                              <a:lumOff val="50000"/>
                            </a:schemeClr>
                          </a:solidFill>
                          <a:latin typeface="+mj-ea"/>
                          <a:ea typeface="+mj-ea"/>
                        </a:rPr>
                        <a:t>分钟内肌松恢复至</a:t>
                      </a:r>
                      <a:r>
                        <a:rPr lang="en-US" altLang="zh-CN" sz="1400" dirty="0">
                          <a:solidFill>
                            <a:schemeClr val="tx1">
                              <a:lumMod val="50000"/>
                              <a:lumOff val="50000"/>
                            </a:schemeClr>
                          </a:solidFill>
                          <a:latin typeface="+mj-ea"/>
                          <a:ea typeface="+mj-ea"/>
                        </a:rPr>
                        <a:t>TOFr0.9</a:t>
                      </a:r>
                      <a:r>
                        <a:rPr lang="zh-CN" altLang="en-US" sz="1400" dirty="0">
                          <a:solidFill>
                            <a:schemeClr val="tx1">
                              <a:lumMod val="50000"/>
                              <a:lumOff val="50000"/>
                            </a:schemeClr>
                          </a:solidFill>
                          <a:latin typeface="+mj-ea"/>
                          <a:ea typeface="+mj-ea"/>
                        </a:rPr>
                        <a:t>的患者比例</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DB783"/>
                      </a:solidFill>
                      <a:prstDash val="solid"/>
                      <a:round/>
                      <a:headEnd type="none" w="med" len="med"/>
                      <a:tailEnd type="none" w="med" len="med"/>
                    </a:lnT>
                    <a:lnB w="12700" cap="flat" cmpd="sng" algn="ctr">
                      <a:solidFill>
                        <a:srgbClr val="FDB783"/>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zh-CN" altLang="en-US" sz="1400" dirty="0">
                        <a:solidFill>
                          <a:schemeClr val="tx1">
                            <a:lumMod val="50000"/>
                            <a:lumOff val="50000"/>
                          </a:schemeClr>
                        </a:solidFill>
                        <a:latin typeface="+mj-ea"/>
                        <a:ea typeface="+mj-ea"/>
                      </a:endParaRPr>
                    </a:p>
                  </a:txBody>
                  <a:tcPr anchor="ctr">
                    <a:lnL w="12700" cap="flat" cmpd="sng" algn="ctr">
                      <a:solidFill>
                        <a:srgbClr val="FFECDD"/>
                      </a:solidFill>
                      <a:prstDash val="solid"/>
                      <a:round/>
                      <a:headEnd type="none" w="med" len="med"/>
                      <a:tailEnd type="none" w="med" len="med"/>
                    </a:lnL>
                    <a:lnR w="12700" cap="flat" cmpd="sng" algn="ctr">
                      <a:solidFill>
                        <a:srgbClr val="FFECDD"/>
                      </a:solidFill>
                      <a:prstDash val="solid"/>
                      <a:round/>
                      <a:headEnd type="none" w="med" len="med"/>
                      <a:tailEnd type="none" w="med" len="med"/>
                    </a:lnR>
                    <a:lnT w="12700" cap="flat" cmpd="sng" algn="ctr">
                      <a:solidFill>
                        <a:srgbClr val="FFECDD"/>
                      </a:solidFill>
                      <a:prstDash val="solid"/>
                      <a:round/>
                      <a:headEnd type="none" w="med" len="med"/>
                      <a:tailEnd type="none" w="med" len="med"/>
                    </a:lnT>
                    <a:lnB w="12700" cap="flat" cmpd="sng" algn="ctr">
                      <a:solidFill>
                        <a:srgbClr val="FFECDD"/>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83919587"/>
                  </a:ext>
                </a:extLst>
              </a:tr>
              <a:tr h="370840">
                <a:tc vMerge="1">
                  <a:txBody>
                    <a:bodyPr/>
                    <a:lstStyle/>
                    <a:p>
                      <a:pPr algn="ctr"/>
                      <a:r>
                        <a:rPr lang="zh-CN" altLang="en-US" sz="1400" dirty="0">
                          <a:solidFill>
                            <a:schemeClr val="tx1">
                              <a:lumMod val="50000"/>
                              <a:lumOff val="50000"/>
                            </a:schemeClr>
                          </a:solidFill>
                          <a:latin typeface="+mj-ea"/>
                          <a:ea typeface="+mj-ea"/>
                        </a:rPr>
                        <a:t>肌松程度</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zh-CN" altLang="en-US" sz="1400" dirty="0">
                          <a:solidFill>
                            <a:schemeClr val="tx1">
                              <a:lumMod val="50000"/>
                              <a:lumOff val="50000"/>
                            </a:schemeClr>
                          </a:solidFill>
                          <a:latin typeface="+mj-ea"/>
                          <a:ea typeface="+mj-ea"/>
                        </a:rPr>
                        <a:t>舒更葡糖钠</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DB783"/>
                      </a:solidFill>
                      <a:prstDash val="solid"/>
                      <a:round/>
                      <a:headEnd type="none" w="med" len="med"/>
                      <a:tailEnd type="none" w="med" len="med"/>
                    </a:lnT>
                    <a:lnB w="12700" cap="flat" cmpd="sng" algn="ctr">
                      <a:solidFill>
                        <a:srgbClr val="FDB78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zh-CN" altLang="en-US" sz="1400" dirty="0">
                          <a:solidFill>
                            <a:schemeClr val="tx1">
                              <a:lumMod val="50000"/>
                              <a:lumOff val="50000"/>
                            </a:schemeClr>
                          </a:solidFill>
                          <a:latin typeface="+mj-ea"/>
                          <a:ea typeface="+mj-ea"/>
                        </a:rPr>
                        <a:t>新斯的明</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DB783"/>
                      </a:solidFill>
                      <a:prstDash val="solid"/>
                      <a:round/>
                      <a:headEnd type="none" w="med" len="med"/>
                      <a:tailEnd type="none" w="med" len="med"/>
                    </a:lnT>
                    <a:lnB w="12700" cap="flat" cmpd="sng" algn="ctr">
                      <a:solidFill>
                        <a:srgbClr val="FDB78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zh-CN" altLang="en-US" sz="1400" dirty="0">
                        <a:solidFill>
                          <a:schemeClr val="tx1">
                            <a:lumMod val="50000"/>
                            <a:lumOff val="50000"/>
                          </a:schemeClr>
                        </a:solidFill>
                        <a:latin typeface="+mj-ea"/>
                        <a:ea typeface="+mj-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DB78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zh-CN" altLang="en-US" sz="1400" dirty="0">
                          <a:solidFill>
                            <a:schemeClr val="tx1">
                              <a:lumMod val="50000"/>
                              <a:lumOff val="50000"/>
                            </a:schemeClr>
                          </a:solidFill>
                          <a:latin typeface="+mj-ea"/>
                          <a:ea typeface="+mj-ea"/>
                        </a:rPr>
                        <a:t>舒更葡糖钠</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DB783"/>
                      </a:solidFill>
                      <a:prstDash val="solid"/>
                      <a:round/>
                      <a:headEnd type="none" w="med" len="med"/>
                      <a:tailEnd type="none" w="med" len="med"/>
                    </a:lnT>
                    <a:lnB w="12700" cap="flat" cmpd="sng" algn="ctr">
                      <a:solidFill>
                        <a:srgbClr val="FDB78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zh-CN" altLang="en-US" sz="1400" dirty="0">
                          <a:solidFill>
                            <a:schemeClr val="tx1">
                              <a:lumMod val="50000"/>
                              <a:lumOff val="50000"/>
                            </a:schemeClr>
                          </a:solidFill>
                          <a:latin typeface="+mj-ea"/>
                          <a:ea typeface="+mj-ea"/>
                        </a:rPr>
                        <a:t>新斯的明</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DB783"/>
                      </a:solidFill>
                      <a:prstDash val="solid"/>
                      <a:round/>
                      <a:headEnd type="none" w="med" len="med"/>
                      <a:tailEnd type="none" w="med" len="med"/>
                    </a:lnT>
                    <a:lnB w="12700" cap="flat" cmpd="sng" algn="ctr">
                      <a:solidFill>
                        <a:srgbClr val="FDB78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40586521"/>
                  </a:ext>
                </a:extLst>
              </a:tr>
              <a:tr h="370840">
                <a:tc>
                  <a:txBody>
                    <a:bodyPr/>
                    <a:lstStyle/>
                    <a:p>
                      <a:pPr algn="ctr"/>
                      <a:r>
                        <a:rPr lang="zh-CN" altLang="en-US" sz="1400" b="1" dirty="0">
                          <a:solidFill>
                            <a:schemeClr val="tx1">
                              <a:lumMod val="50000"/>
                              <a:lumOff val="50000"/>
                            </a:schemeClr>
                          </a:solidFill>
                          <a:latin typeface="+mj-ea"/>
                          <a:ea typeface="+mj-ea"/>
                        </a:rPr>
                        <a:t>中度肌松</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DB78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400" dirty="0">
                          <a:solidFill>
                            <a:schemeClr val="tx1">
                              <a:lumMod val="50000"/>
                              <a:lumOff val="50000"/>
                            </a:schemeClr>
                          </a:solidFill>
                          <a:latin typeface="+mj-ea"/>
                          <a:ea typeface="+mj-ea"/>
                        </a:rPr>
                        <a:t>1.5</a:t>
                      </a:r>
                      <a:endParaRPr lang="zh-CN" altLang="en-US" sz="1400" dirty="0">
                        <a:solidFill>
                          <a:schemeClr val="tx1">
                            <a:lumMod val="50000"/>
                            <a:lumOff val="50000"/>
                          </a:schemeClr>
                        </a:solidFill>
                        <a:latin typeface="+mj-ea"/>
                        <a:ea typeface="+mj-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DB78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400" dirty="0">
                          <a:solidFill>
                            <a:schemeClr val="tx1">
                              <a:lumMod val="50000"/>
                              <a:lumOff val="50000"/>
                            </a:schemeClr>
                          </a:solidFill>
                          <a:latin typeface="+mj-ea"/>
                          <a:ea typeface="+mj-ea"/>
                        </a:rPr>
                        <a:t>18.6</a:t>
                      </a:r>
                      <a:endParaRPr lang="zh-CN" altLang="en-US" sz="1400" dirty="0">
                        <a:solidFill>
                          <a:schemeClr val="tx1">
                            <a:lumMod val="50000"/>
                            <a:lumOff val="50000"/>
                          </a:schemeClr>
                        </a:solidFill>
                        <a:latin typeface="+mj-ea"/>
                        <a:ea typeface="+mj-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DB78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zh-CN" altLang="en-US" sz="1400" dirty="0">
                        <a:solidFill>
                          <a:schemeClr val="tx1">
                            <a:lumMod val="50000"/>
                            <a:lumOff val="50000"/>
                          </a:schemeClr>
                        </a:solidFill>
                        <a:latin typeface="+mj-ea"/>
                        <a:ea typeface="+mj-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DB78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400" dirty="0">
                          <a:solidFill>
                            <a:schemeClr val="tx1">
                              <a:lumMod val="50000"/>
                              <a:lumOff val="50000"/>
                            </a:schemeClr>
                          </a:solidFill>
                          <a:latin typeface="+mj-ea"/>
                          <a:ea typeface="+mj-ea"/>
                        </a:rPr>
                        <a:t>98%</a:t>
                      </a:r>
                      <a:endParaRPr lang="zh-CN" altLang="en-US" sz="1400" dirty="0">
                        <a:solidFill>
                          <a:schemeClr val="tx1">
                            <a:lumMod val="50000"/>
                            <a:lumOff val="50000"/>
                          </a:schemeClr>
                        </a:solidFill>
                        <a:latin typeface="+mj-ea"/>
                        <a:ea typeface="+mj-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DB78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400" dirty="0">
                          <a:solidFill>
                            <a:schemeClr val="tx1">
                              <a:lumMod val="50000"/>
                              <a:lumOff val="50000"/>
                            </a:schemeClr>
                          </a:solidFill>
                          <a:latin typeface="+mj-ea"/>
                          <a:ea typeface="+mj-ea"/>
                        </a:rPr>
                        <a:t>11%</a:t>
                      </a:r>
                      <a:endParaRPr lang="zh-CN" altLang="en-US" sz="1400" dirty="0">
                        <a:solidFill>
                          <a:schemeClr val="tx1">
                            <a:lumMod val="50000"/>
                            <a:lumOff val="50000"/>
                          </a:schemeClr>
                        </a:solidFill>
                        <a:latin typeface="+mj-ea"/>
                        <a:ea typeface="+mj-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DB78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8796122"/>
                  </a:ext>
                </a:extLst>
              </a:tr>
              <a:tr h="370840">
                <a:tc>
                  <a:txBody>
                    <a:bodyPr/>
                    <a:lstStyle/>
                    <a:p>
                      <a:pPr algn="ctr"/>
                      <a:r>
                        <a:rPr lang="zh-CN" altLang="en-US" sz="1400" b="1" dirty="0">
                          <a:solidFill>
                            <a:schemeClr val="tx1">
                              <a:lumMod val="50000"/>
                              <a:lumOff val="50000"/>
                            </a:schemeClr>
                          </a:solidFill>
                          <a:latin typeface="+mj-ea"/>
                          <a:ea typeface="+mj-ea"/>
                        </a:rPr>
                        <a:t>深度肌松</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DB78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400" dirty="0">
                          <a:solidFill>
                            <a:schemeClr val="tx1">
                              <a:lumMod val="50000"/>
                              <a:lumOff val="50000"/>
                            </a:schemeClr>
                          </a:solidFill>
                          <a:latin typeface="+mj-ea"/>
                          <a:ea typeface="+mj-ea"/>
                        </a:rPr>
                        <a:t>2.9</a:t>
                      </a:r>
                      <a:endParaRPr lang="zh-CN" altLang="en-US" sz="1400" dirty="0">
                        <a:solidFill>
                          <a:schemeClr val="tx1">
                            <a:lumMod val="50000"/>
                            <a:lumOff val="50000"/>
                          </a:schemeClr>
                        </a:solidFill>
                        <a:latin typeface="+mj-ea"/>
                        <a:ea typeface="+mj-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DB78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400" dirty="0">
                          <a:solidFill>
                            <a:schemeClr val="tx1">
                              <a:lumMod val="50000"/>
                              <a:lumOff val="50000"/>
                            </a:schemeClr>
                          </a:solidFill>
                          <a:latin typeface="+mj-ea"/>
                          <a:ea typeface="+mj-ea"/>
                        </a:rPr>
                        <a:t>50.4</a:t>
                      </a:r>
                      <a:endParaRPr lang="zh-CN" altLang="en-US" sz="1400" dirty="0">
                        <a:solidFill>
                          <a:schemeClr val="tx1">
                            <a:lumMod val="50000"/>
                            <a:lumOff val="50000"/>
                          </a:schemeClr>
                        </a:solidFill>
                        <a:latin typeface="+mj-ea"/>
                        <a:ea typeface="+mj-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DB78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zh-CN" altLang="en-US" sz="1400" dirty="0">
                        <a:solidFill>
                          <a:schemeClr val="tx1">
                            <a:lumMod val="50000"/>
                            <a:lumOff val="50000"/>
                          </a:schemeClr>
                        </a:solidFill>
                        <a:latin typeface="+mj-ea"/>
                        <a:ea typeface="+mj-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DB78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400" dirty="0">
                          <a:solidFill>
                            <a:schemeClr val="tx1">
                              <a:lumMod val="50000"/>
                              <a:lumOff val="50000"/>
                            </a:schemeClr>
                          </a:solidFill>
                          <a:latin typeface="+mj-ea"/>
                          <a:ea typeface="+mj-ea"/>
                        </a:rPr>
                        <a:t>97%</a:t>
                      </a:r>
                      <a:endParaRPr lang="zh-CN" altLang="en-US" sz="1400" dirty="0">
                        <a:solidFill>
                          <a:schemeClr val="tx1">
                            <a:lumMod val="50000"/>
                            <a:lumOff val="50000"/>
                          </a:schemeClr>
                        </a:solidFill>
                        <a:latin typeface="+mj-ea"/>
                        <a:ea typeface="+mj-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DB78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400" dirty="0">
                          <a:solidFill>
                            <a:schemeClr val="tx1">
                              <a:lumMod val="50000"/>
                              <a:lumOff val="50000"/>
                            </a:schemeClr>
                          </a:solidFill>
                          <a:latin typeface="+mj-ea"/>
                          <a:ea typeface="+mj-ea"/>
                        </a:rPr>
                        <a:t>0%</a:t>
                      </a:r>
                      <a:endParaRPr lang="zh-CN" altLang="en-US" sz="1400" dirty="0">
                        <a:solidFill>
                          <a:schemeClr val="tx1">
                            <a:lumMod val="50000"/>
                            <a:lumOff val="50000"/>
                          </a:schemeClr>
                        </a:solidFill>
                        <a:latin typeface="+mj-ea"/>
                        <a:ea typeface="+mj-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DB78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2495133"/>
                  </a:ext>
                </a:extLst>
              </a:tr>
            </a:tbl>
          </a:graphicData>
        </a:graphic>
      </p:graphicFrame>
      <p:sp>
        <p:nvSpPr>
          <p:cNvPr id="18" name="文本框 17">
            <a:extLst>
              <a:ext uri="{FF2B5EF4-FFF2-40B4-BE49-F238E27FC236}">
                <a16:creationId xmlns:a16="http://schemas.microsoft.com/office/drawing/2014/main" id="{C92A48F0-9371-58B2-ED99-5D057DA0E1D9}"/>
              </a:ext>
            </a:extLst>
          </p:cNvPr>
          <p:cNvSpPr txBox="1"/>
          <p:nvPr/>
        </p:nvSpPr>
        <p:spPr>
          <a:xfrm>
            <a:off x="3445933" y="3934531"/>
            <a:ext cx="8204200" cy="1156855"/>
          </a:xfrm>
          <a:prstGeom prst="rect">
            <a:avLst/>
          </a:prstGeom>
          <a:noFill/>
        </p:spPr>
        <p:txBody>
          <a:bodyPr wrap="square">
            <a:spAutoFit/>
          </a:bodyPr>
          <a:lstStyle/>
          <a:p>
            <a:pPr>
              <a:lnSpc>
                <a:spcPct val="150000"/>
              </a:lnSpc>
            </a:pPr>
            <a:r>
              <a:rPr lang="en-US" altLang="zh-CN" sz="1600" b="1" dirty="0">
                <a:solidFill>
                  <a:schemeClr val="tx1">
                    <a:lumMod val="65000"/>
                    <a:lumOff val="35000"/>
                  </a:schemeClr>
                </a:solidFill>
                <a:latin typeface="+mj-ea"/>
                <a:ea typeface="+mj-ea"/>
              </a:rPr>
              <a:t>2. </a:t>
            </a:r>
            <a:r>
              <a:rPr lang="zh-CN" altLang="en-US" sz="1600" b="1" dirty="0">
                <a:solidFill>
                  <a:schemeClr val="tx1">
                    <a:lumMod val="65000"/>
                    <a:lumOff val="35000"/>
                  </a:schemeClr>
                </a:solidFill>
                <a:latin typeface="+mj-ea"/>
                <a:ea typeface="+mj-ea"/>
              </a:rPr>
              <a:t>较新斯的明显著缩短患者手术室至</a:t>
            </a:r>
            <a:r>
              <a:rPr lang="en-US" altLang="zh-CN" sz="1600" b="1" dirty="0">
                <a:solidFill>
                  <a:schemeClr val="tx1">
                    <a:lumMod val="65000"/>
                    <a:lumOff val="35000"/>
                  </a:schemeClr>
                </a:solidFill>
                <a:latin typeface="+mj-ea"/>
                <a:ea typeface="+mj-ea"/>
              </a:rPr>
              <a:t>PACU</a:t>
            </a:r>
            <a:r>
              <a:rPr lang="zh-CN" altLang="en-US" sz="1600" b="1" dirty="0">
                <a:solidFill>
                  <a:schemeClr val="tx1">
                    <a:lumMod val="65000"/>
                    <a:lumOff val="35000"/>
                  </a:schemeClr>
                </a:solidFill>
                <a:latin typeface="+mj-ea"/>
                <a:ea typeface="+mj-ea"/>
              </a:rPr>
              <a:t>以及</a:t>
            </a:r>
            <a:r>
              <a:rPr lang="en-US" altLang="zh-CN" sz="1600" b="1" dirty="0">
                <a:solidFill>
                  <a:schemeClr val="tx1">
                    <a:lumMod val="65000"/>
                    <a:lumOff val="35000"/>
                  </a:schemeClr>
                </a:solidFill>
                <a:latin typeface="+mj-ea"/>
                <a:ea typeface="+mj-ea"/>
              </a:rPr>
              <a:t>PACU</a:t>
            </a:r>
            <a:r>
              <a:rPr lang="zh-CN" altLang="en-US" sz="1600" b="1" dirty="0">
                <a:solidFill>
                  <a:schemeClr val="tx1">
                    <a:lumMod val="65000"/>
                    <a:lumOff val="35000"/>
                  </a:schemeClr>
                </a:solidFill>
                <a:latin typeface="+mj-ea"/>
                <a:ea typeface="+mj-ea"/>
              </a:rPr>
              <a:t>至病房的时间，加速患者术后出院</a:t>
            </a:r>
            <a:r>
              <a:rPr lang="en-US" altLang="zh-CN" sz="1600" b="1" baseline="30000" dirty="0">
                <a:solidFill>
                  <a:schemeClr val="tx1">
                    <a:lumMod val="65000"/>
                    <a:lumOff val="35000"/>
                  </a:schemeClr>
                </a:solidFill>
                <a:latin typeface="+mj-ea"/>
                <a:ea typeface="+mj-ea"/>
              </a:rPr>
              <a:t>5</a:t>
            </a:r>
            <a:endParaRPr lang="en-US" altLang="zh-CN" sz="1600" b="1" dirty="0">
              <a:solidFill>
                <a:schemeClr val="tx1">
                  <a:lumMod val="65000"/>
                  <a:lumOff val="35000"/>
                </a:schemeClr>
              </a:solidFill>
              <a:latin typeface="+mj-ea"/>
              <a:ea typeface="+mj-ea"/>
            </a:endParaRPr>
          </a:p>
          <a:p>
            <a:pPr>
              <a:lnSpc>
                <a:spcPct val="150000"/>
              </a:lnSpc>
            </a:pPr>
            <a:r>
              <a:rPr lang="en-US" altLang="zh-CN" sz="1600" b="1" dirty="0">
                <a:solidFill>
                  <a:schemeClr val="tx1">
                    <a:lumMod val="65000"/>
                    <a:lumOff val="35000"/>
                  </a:schemeClr>
                </a:solidFill>
                <a:latin typeface="+mj-ea"/>
                <a:ea typeface="+mj-ea"/>
              </a:rPr>
              <a:t>3. </a:t>
            </a:r>
            <a:r>
              <a:rPr lang="zh-CN" altLang="en-US" sz="1600" b="1" dirty="0">
                <a:solidFill>
                  <a:schemeClr val="tx1">
                    <a:lumMod val="65000"/>
                    <a:lumOff val="35000"/>
                  </a:schemeClr>
                </a:solidFill>
                <a:latin typeface="+mj-ea"/>
                <a:ea typeface="+mj-ea"/>
              </a:rPr>
              <a:t>较新斯的明显著降低术后肺部并发症的发生率</a:t>
            </a:r>
            <a:r>
              <a:rPr lang="en-US" altLang="zh-CN" sz="1600" b="1" baseline="30000" dirty="0">
                <a:solidFill>
                  <a:schemeClr val="tx1">
                    <a:lumMod val="65000"/>
                    <a:lumOff val="35000"/>
                  </a:schemeClr>
                </a:solidFill>
                <a:latin typeface="+mj-ea"/>
                <a:ea typeface="+mj-ea"/>
              </a:rPr>
              <a:t>6</a:t>
            </a:r>
          </a:p>
          <a:p>
            <a:pPr>
              <a:lnSpc>
                <a:spcPct val="150000"/>
              </a:lnSpc>
            </a:pPr>
            <a:r>
              <a:rPr lang="en-US" altLang="zh-CN" sz="1600" b="1" dirty="0">
                <a:solidFill>
                  <a:schemeClr val="tx1">
                    <a:lumMod val="65000"/>
                    <a:lumOff val="35000"/>
                  </a:schemeClr>
                </a:solidFill>
                <a:latin typeface="+mj-ea"/>
                <a:ea typeface="+mj-ea"/>
              </a:rPr>
              <a:t>4. </a:t>
            </a:r>
            <a:r>
              <a:rPr lang="zh-CN" altLang="en-US" sz="1600" b="1" dirty="0">
                <a:solidFill>
                  <a:schemeClr val="tx1">
                    <a:lumMod val="65000"/>
                    <a:lumOff val="35000"/>
                  </a:schemeClr>
                </a:solidFill>
                <a:latin typeface="+mj-ea"/>
                <a:ea typeface="+mj-ea"/>
              </a:rPr>
              <a:t>较新斯的明显著降低术后恶心呕吐</a:t>
            </a:r>
            <a:r>
              <a:rPr lang="en-US" altLang="zh-CN" sz="1600" b="1" baseline="30000" dirty="0">
                <a:solidFill>
                  <a:schemeClr val="tx1">
                    <a:lumMod val="65000"/>
                    <a:lumOff val="35000"/>
                  </a:schemeClr>
                </a:solidFill>
                <a:latin typeface="+mj-ea"/>
                <a:ea typeface="+mj-ea"/>
              </a:rPr>
              <a:t>7,8</a:t>
            </a:r>
          </a:p>
        </p:txBody>
      </p:sp>
    </p:spTree>
    <p:extLst>
      <p:ext uri="{BB962C8B-B14F-4D97-AF65-F5344CB8AC3E}">
        <p14:creationId xmlns:p14="http://schemas.microsoft.com/office/powerpoint/2010/main" val="1975011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id="{F8494C42-59A6-43F9-1C58-A5AA60B4F957}"/>
              </a:ext>
            </a:extLst>
          </p:cNvPr>
          <p:cNvSpPr>
            <a:spLocks noGrp="1"/>
          </p:cNvSpPr>
          <p:nvPr>
            <p:ph type="sldNum" sz="quarter" idx="4294967295"/>
          </p:nvPr>
        </p:nvSpPr>
        <p:spPr>
          <a:xfrm>
            <a:off x="11311130" y="6410174"/>
            <a:ext cx="506313" cy="264932"/>
          </a:xfrm>
        </p:spPr>
        <p:txBody>
          <a:bodyPr/>
          <a:lstStyle/>
          <a:p>
            <a:fld id="{565CE74E-AB26-4998-AD42-012C4C1AD076}" type="slidenum">
              <a:rPr lang="zh-CN" altLang="en-US" smtClean="0"/>
              <a:pPr/>
              <a:t>7</a:t>
            </a:fld>
            <a:endParaRPr lang="zh-CN" altLang="en-US"/>
          </a:p>
        </p:txBody>
      </p:sp>
      <p:sp>
        <p:nvSpPr>
          <p:cNvPr id="4" name="矩形: 圆角 3">
            <a:extLst>
              <a:ext uri="{FF2B5EF4-FFF2-40B4-BE49-F238E27FC236}">
                <a16:creationId xmlns:a16="http://schemas.microsoft.com/office/drawing/2014/main" id="{32F54194-C208-8D93-36F6-266016DF29EF}"/>
              </a:ext>
            </a:extLst>
          </p:cNvPr>
          <p:cNvSpPr/>
          <p:nvPr/>
        </p:nvSpPr>
        <p:spPr>
          <a:xfrm rot="5400000">
            <a:off x="138095" y="10505"/>
            <a:ext cx="2547373" cy="1216807"/>
          </a:xfrm>
          <a:prstGeom prst="roundRect">
            <a:avLst>
              <a:gd name="adj" fmla="val 50000"/>
            </a:avLst>
          </a:prstGeom>
          <a:solidFill>
            <a:srgbClr val="0068D0"/>
          </a:solidFill>
          <a:ln>
            <a:solidFill>
              <a:srgbClr val="FB98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3600" b="1" dirty="0">
              <a:solidFill>
                <a:schemeClr val="tx1">
                  <a:lumMod val="75000"/>
                  <a:lumOff val="25000"/>
                </a:schemeClr>
              </a:solidFill>
              <a:latin typeface="+mj-ea"/>
              <a:ea typeface="+mj-ea"/>
            </a:endParaRPr>
          </a:p>
        </p:txBody>
      </p:sp>
      <p:sp>
        <p:nvSpPr>
          <p:cNvPr id="5" name="文本框 4">
            <a:extLst>
              <a:ext uri="{FF2B5EF4-FFF2-40B4-BE49-F238E27FC236}">
                <a16:creationId xmlns:a16="http://schemas.microsoft.com/office/drawing/2014/main" id="{36ED18BC-1D7D-7B07-DDD2-79C95D754EDE}"/>
              </a:ext>
            </a:extLst>
          </p:cNvPr>
          <p:cNvSpPr txBox="1"/>
          <p:nvPr/>
        </p:nvSpPr>
        <p:spPr>
          <a:xfrm>
            <a:off x="923701" y="791826"/>
            <a:ext cx="1000792" cy="769441"/>
          </a:xfrm>
          <a:prstGeom prst="rect">
            <a:avLst/>
          </a:prstGeom>
          <a:noFill/>
        </p:spPr>
        <p:txBody>
          <a:bodyPr wrap="square">
            <a:spAutoFit/>
          </a:bodyPr>
          <a:lstStyle/>
          <a:p>
            <a:pPr algn="ctr"/>
            <a:r>
              <a:rPr lang="en-US" altLang="zh-CN" sz="4400" b="1" dirty="0">
                <a:solidFill>
                  <a:schemeClr val="bg1"/>
                </a:solidFill>
                <a:latin typeface="+mj-ea"/>
                <a:ea typeface="+mj-ea"/>
              </a:rPr>
              <a:t>03</a:t>
            </a:r>
          </a:p>
        </p:txBody>
      </p:sp>
      <p:sp>
        <p:nvSpPr>
          <p:cNvPr id="6" name="文本框 5">
            <a:extLst>
              <a:ext uri="{FF2B5EF4-FFF2-40B4-BE49-F238E27FC236}">
                <a16:creationId xmlns:a16="http://schemas.microsoft.com/office/drawing/2014/main" id="{3F296669-6C2C-F5B9-E428-451C7CC51887}"/>
              </a:ext>
            </a:extLst>
          </p:cNvPr>
          <p:cNvSpPr txBox="1"/>
          <p:nvPr/>
        </p:nvSpPr>
        <p:spPr>
          <a:xfrm>
            <a:off x="717813" y="2137716"/>
            <a:ext cx="1261884" cy="800219"/>
          </a:xfrm>
          <a:prstGeom prst="rect">
            <a:avLst/>
          </a:prstGeom>
          <a:noFill/>
        </p:spPr>
        <p:txBody>
          <a:bodyPr wrap="none" rtlCol="0">
            <a:spAutoFit/>
          </a:bodyPr>
          <a:lstStyle/>
          <a:p>
            <a:r>
              <a:rPr lang="zh-CN" altLang="en-US" sz="2800" b="1" dirty="0">
                <a:latin typeface="+mj-ea"/>
                <a:ea typeface="+mj-ea"/>
              </a:rPr>
              <a:t>有效性</a:t>
            </a:r>
            <a:endParaRPr lang="en-US" altLang="zh-CN" sz="2800" b="1" dirty="0">
              <a:latin typeface="+mj-ea"/>
              <a:ea typeface="+mj-ea"/>
            </a:endParaRPr>
          </a:p>
          <a:p>
            <a:r>
              <a:rPr lang="en-US" altLang="zh-CN" dirty="0">
                <a:solidFill>
                  <a:schemeClr val="tx1">
                    <a:lumMod val="50000"/>
                    <a:lumOff val="50000"/>
                  </a:schemeClr>
                </a:solidFill>
                <a:latin typeface="+mj-ea"/>
                <a:ea typeface="+mj-ea"/>
              </a:rPr>
              <a:t>Validity</a:t>
            </a:r>
            <a:endParaRPr lang="zh-CN" altLang="en-US" dirty="0">
              <a:solidFill>
                <a:schemeClr val="tx1">
                  <a:lumMod val="50000"/>
                  <a:lumOff val="50000"/>
                </a:schemeClr>
              </a:solidFill>
              <a:latin typeface="+mj-ea"/>
              <a:ea typeface="+mj-ea"/>
            </a:endParaRPr>
          </a:p>
        </p:txBody>
      </p:sp>
      <p:grpSp>
        <p:nvGrpSpPr>
          <p:cNvPr id="7" name="组合 6">
            <a:extLst>
              <a:ext uri="{FF2B5EF4-FFF2-40B4-BE49-F238E27FC236}">
                <a16:creationId xmlns:a16="http://schemas.microsoft.com/office/drawing/2014/main" id="{B3B011FB-D2B8-E0A9-3154-EEF4B4D5516C}"/>
              </a:ext>
            </a:extLst>
          </p:cNvPr>
          <p:cNvGrpSpPr/>
          <p:nvPr/>
        </p:nvGrpSpPr>
        <p:grpSpPr>
          <a:xfrm>
            <a:off x="803378" y="3251200"/>
            <a:ext cx="2253089" cy="2547373"/>
            <a:chOff x="803378" y="3251200"/>
            <a:chExt cx="2253089" cy="2547373"/>
          </a:xfrm>
        </p:grpSpPr>
        <p:sp>
          <p:nvSpPr>
            <p:cNvPr id="11" name="矩形 10">
              <a:extLst>
                <a:ext uri="{FF2B5EF4-FFF2-40B4-BE49-F238E27FC236}">
                  <a16:creationId xmlns:a16="http://schemas.microsoft.com/office/drawing/2014/main" id="{8F6958A4-A83E-CDF8-7E05-150A7960CDF8}"/>
                </a:ext>
              </a:extLst>
            </p:cNvPr>
            <p:cNvSpPr/>
            <p:nvPr/>
          </p:nvSpPr>
          <p:spPr>
            <a:xfrm>
              <a:off x="803378" y="3251200"/>
              <a:ext cx="2253089" cy="2547373"/>
            </a:xfrm>
            <a:prstGeom prst="rect">
              <a:avLst/>
            </a:prstGeom>
            <a:solidFill>
              <a:srgbClr val="FFECDD"/>
            </a:solidFill>
            <a:ln>
              <a:solidFill>
                <a:srgbClr val="FFECD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b="1">
                <a:solidFill>
                  <a:schemeClr val="tx1">
                    <a:lumMod val="65000"/>
                    <a:lumOff val="35000"/>
                  </a:schemeClr>
                </a:solidFill>
                <a:latin typeface="+mj-ea"/>
                <a:ea typeface="+mj-ea"/>
              </a:endParaRPr>
            </a:p>
          </p:txBody>
        </p:sp>
        <p:sp>
          <p:nvSpPr>
            <p:cNvPr id="12" name="矩形 11">
              <a:extLst>
                <a:ext uri="{FF2B5EF4-FFF2-40B4-BE49-F238E27FC236}">
                  <a16:creationId xmlns:a16="http://schemas.microsoft.com/office/drawing/2014/main" id="{D997D7FF-E773-9B22-148D-2F14E27A2B7B}"/>
                </a:ext>
              </a:extLst>
            </p:cNvPr>
            <p:cNvSpPr/>
            <p:nvPr/>
          </p:nvSpPr>
          <p:spPr>
            <a:xfrm>
              <a:off x="924894" y="3345452"/>
              <a:ext cx="2010057" cy="2358869"/>
            </a:xfrm>
            <a:prstGeom prst="rect">
              <a:avLst/>
            </a:prstGeom>
            <a:solidFill>
              <a:schemeClr val="bg1"/>
            </a:solidFill>
            <a:ln>
              <a:solidFill>
                <a:srgbClr val="FFECD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tx1">
                      <a:lumMod val="65000"/>
                      <a:lumOff val="35000"/>
                    </a:schemeClr>
                  </a:solidFill>
                  <a:latin typeface="+mj-ea"/>
                  <a:ea typeface="+mj-ea"/>
                </a:rPr>
                <a:t>国家药监局药品审评中心出具的</a:t>
              </a:r>
              <a:r>
                <a:rPr lang="en-US" altLang="zh-CN" sz="1600" b="1" dirty="0">
                  <a:solidFill>
                    <a:schemeClr val="tx1">
                      <a:lumMod val="65000"/>
                      <a:lumOff val="35000"/>
                    </a:schemeClr>
                  </a:solidFill>
                  <a:latin typeface="+mj-ea"/>
                  <a:ea typeface="+mj-ea"/>
                </a:rPr>
                <a:t>《</a:t>
              </a:r>
              <a:r>
                <a:rPr lang="zh-CN" altLang="en-US" sz="1600" b="1" dirty="0">
                  <a:solidFill>
                    <a:schemeClr val="tx1">
                      <a:lumMod val="65000"/>
                      <a:lumOff val="35000"/>
                    </a:schemeClr>
                  </a:solidFill>
                  <a:latin typeface="+mj-ea"/>
                  <a:ea typeface="+mj-ea"/>
                </a:rPr>
                <a:t>技术评审报告</a:t>
              </a:r>
              <a:r>
                <a:rPr lang="en-US" altLang="zh-CN" sz="1600" b="1" dirty="0">
                  <a:solidFill>
                    <a:schemeClr val="tx1">
                      <a:lumMod val="65000"/>
                      <a:lumOff val="35000"/>
                    </a:schemeClr>
                  </a:solidFill>
                  <a:latin typeface="+mj-ea"/>
                  <a:ea typeface="+mj-ea"/>
                </a:rPr>
                <a:t>》</a:t>
              </a:r>
              <a:r>
                <a:rPr lang="zh-CN" altLang="en-US" sz="1600" b="1" dirty="0">
                  <a:solidFill>
                    <a:schemeClr val="tx1">
                      <a:lumMod val="65000"/>
                      <a:lumOff val="35000"/>
                    </a:schemeClr>
                  </a:solidFill>
                  <a:latin typeface="+mj-ea"/>
                  <a:ea typeface="+mj-ea"/>
                </a:rPr>
                <a:t>中关于本药品有效性的描述</a:t>
              </a:r>
            </a:p>
          </p:txBody>
        </p:sp>
      </p:grpSp>
      <p:pic>
        <p:nvPicPr>
          <p:cNvPr id="9" name="图片 8">
            <a:extLst>
              <a:ext uri="{FF2B5EF4-FFF2-40B4-BE49-F238E27FC236}">
                <a16:creationId xmlns:a16="http://schemas.microsoft.com/office/drawing/2014/main" id="{9BE15CB4-F233-AB19-2EB9-992E4FC2EE2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37449"/>
          <a:stretch/>
        </p:blipFill>
        <p:spPr>
          <a:xfrm>
            <a:off x="5613871" y="842683"/>
            <a:ext cx="3479544" cy="1321121"/>
          </a:xfrm>
          <a:prstGeom prst="rect">
            <a:avLst/>
          </a:prstGeom>
        </p:spPr>
      </p:pic>
      <p:sp>
        <p:nvSpPr>
          <p:cNvPr id="13" name="文本框 12">
            <a:extLst>
              <a:ext uri="{FF2B5EF4-FFF2-40B4-BE49-F238E27FC236}">
                <a16:creationId xmlns:a16="http://schemas.microsoft.com/office/drawing/2014/main" id="{DEC6AFC7-10A3-B544-7E4A-363BCAFAE85C}"/>
              </a:ext>
            </a:extLst>
          </p:cNvPr>
          <p:cNvSpPr txBox="1"/>
          <p:nvPr/>
        </p:nvSpPr>
        <p:spPr>
          <a:xfrm>
            <a:off x="3561697" y="2435199"/>
            <a:ext cx="7826925" cy="3600986"/>
          </a:xfrm>
          <a:prstGeom prst="rect">
            <a:avLst/>
          </a:prstGeom>
          <a:noFill/>
        </p:spPr>
        <p:txBody>
          <a:bodyPr wrap="square">
            <a:spAutoFit/>
          </a:bodyPr>
          <a:lstStyle/>
          <a:p>
            <a:pPr marL="285750" indent="-285750">
              <a:buFont typeface="Arial" panose="020B0604020202020204" pitchFamily="34" charset="0"/>
              <a:buChar char="•"/>
            </a:pPr>
            <a:r>
              <a:rPr lang="zh-CN" altLang="en-US" sz="1400" dirty="0">
                <a:latin typeface="+mn-ea"/>
              </a:rPr>
              <a:t>本品在中国共进行了 </a:t>
            </a:r>
            <a:r>
              <a:rPr lang="en-US" altLang="zh-CN" sz="1400" dirty="0">
                <a:latin typeface="+mn-ea"/>
              </a:rPr>
              <a:t>2</a:t>
            </a:r>
            <a:r>
              <a:rPr lang="zh-CN" altLang="en-US" sz="1400" dirty="0">
                <a:latin typeface="+mn-ea"/>
              </a:rPr>
              <a:t>项</a:t>
            </a:r>
            <a:r>
              <a:rPr lang="en-US" altLang="zh-CN" sz="1400" dirty="0">
                <a:latin typeface="+mn-ea"/>
              </a:rPr>
              <a:t>Ⅲ</a:t>
            </a:r>
            <a:r>
              <a:rPr lang="zh-CN" altLang="en-US" sz="1400" dirty="0">
                <a:latin typeface="+mn-ea"/>
              </a:rPr>
              <a:t>期临床研究和 </a:t>
            </a:r>
            <a:r>
              <a:rPr lang="en-US" altLang="zh-CN" sz="1400" dirty="0">
                <a:latin typeface="+mn-ea"/>
              </a:rPr>
              <a:t>1</a:t>
            </a:r>
            <a:r>
              <a:rPr lang="zh-CN" altLang="en-US" sz="1400" dirty="0">
                <a:latin typeface="+mn-ea"/>
              </a:rPr>
              <a:t>项药代动力学研究。在 </a:t>
            </a:r>
            <a:r>
              <a:rPr lang="en-US" altLang="zh-CN" sz="1400" dirty="0">
                <a:latin typeface="+mn-ea"/>
              </a:rPr>
              <a:t>11</a:t>
            </a:r>
            <a:r>
              <a:rPr lang="zh-CN" altLang="en-US" sz="1400" dirty="0">
                <a:latin typeface="+mn-ea"/>
              </a:rPr>
              <a:t>名中国健康受试者参与评价本品 </a:t>
            </a:r>
            <a:r>
              <a:rPr lang="en-US" altLang="zh-CN" sz="1400" dirty="0">
                <a:latin typeface="+mn-ea"/>
              </a:rPr>
              <a:t>1</a:t>
            </a:r>
            <a:r>
              <a:rPr lang="zh-CN" altLang="en-US" sz="1400" dirty="0">
                <a:latin typeface="+mn-ea"/>
              </a:rPr>
              <a:t>、 </a:t>
            </a:r>
            <a:r>
              <a:rPr lang="en-US" altLang="zh-CN" sz="1400" dirty="0">
                <a:latin typeface="+mn-ea"/>
              </a:rPr>
              <a:t>2</a:t>
            </a:r>
            <a:r>
              <a:rPr lang="zh-CN" altLang="en-US" sz="1400" dirty="0">
                <a:latin typeface="+mn-ea"/>
              </a:rPr>
              <a:t>、 </a:t>
            </a:r>
            <a:r>
              <a:rPr lang="en-US" altLang="zh-CN" sz="1400" dirty="0">
                <a:latin typeface="+mn-ea"/>
              </a:rPr>
              <a:t>4</a:t>
            </a:r>
            <a:r>
              <a:rPr lang="zh-CN" altLang="en-US" sz="1400" dirty="0">
                <a:latin typeface="+mn-ea"/>
              </a:rPr>
              <a:t>毫克</a:t>
            </a:r>
            <a:r>
              <a:rPr lang="en-US" altLang="zh-CN" sz="1400" dirty="0">
                <a:latin typeface="+mn-ea"/>
              </a:rPr>
              <a:t>/</a:t>
            </a:r>
            <a:r>
              <a:rPr lang="zh-CN" altLang="en-US" sz="1400" dirty="0">
                <a:latin typeface="+mn-ea"/>
              </a:rPr>
              <a:t>公斤单次给药的药代动力学研究中，关键药代动力学参数提示在研究剂量范围内，舒更葡糖钠暴露量大致以与剂量成比例的方式增加，符合线性药代动力学特征。与白种人、日本健康受试者的结果相当，安全且耐受性良好。</a:t>
            </a:r>
            <a:endParaRPr lang="en-US" altLang="zh-CN" sz="1400" dirty="0">
              <a:latin typeface="+mn-ea"/>
            </a:endParaRPr>
          </a:p>
          <a:p>
            <a:pPr marL="285750" indent="-285750">
              <a:buFont typeface="Arial" panose="020B0604020202020204" pitchFamily="34" charset="0"/>
              <a:buChar char="•"/>
            </a:pPr>
            <a:endParaRPr lang="en-US" altLang="zh-CN" sz="1400" dirty="0">
              <a:latin typeface="+mn-ea"/>
            </a:endParaRPr>
          </a:p>
          <a:p>
            <a:pPr marL="285750" indent="-285750">
              <a:buFont typeface="Arial" panose="020B0604020202020204" pitchFamily="34" charset="0"/>
              <a:buChar char="•"/>
            </a:pPr>
            <a:r>
              <a:rPr lang="zh-CN" altLang="en-US" sz="1400" dirty="0">
                <a:latin typeface="+mn-ea"/>
              </a:rPr>
              <a:t>在一项罗库溴铵诱导的深度神经肌肉阻滞的多中心、开放性</a:t>
            </a:r>
            <a:r>
              <a:rPr lang="en-US" altLang="zh-CN" sz="1400" dirty="0">
                <a:latin typeface="+mn-ea"/>
              </a:rPr>
              <a:t>Ⅲ</a:t>
            </a:r>
            <a:r>
              <a:rPr lang="zh-CN" altLang="en-US" sz="1400" dirty="0">
                <a:latin typeface="+mn-ea"/>
              </a:rPr>
              <a:t>期临床研究中，</a:t>
            </a:r>
            <a:r>
              <a:rPr lang="en-US" altLang="zh-CN" sz="1400" dirty="0">
                <a:latin typeface="+mn-ea"/>
              </a:rPr>
              <a:t>115</a:t>
            </a:r>
            <a:r>
              <a:rPr lang="zh-CN" altLang="en-US" sz="1400" dirty="0">
                <a:latin typeface="+mn-ea"/>
              </a:rPr>
              <a:t>名中国患者接受了治疗，在最后一剂罗库溴铵给药后出现 </a:t>
            </a:r>
            <a:r>
              <a:rPr lang="en-US" altLang="zh-CN" sz="1400" dirty="0">
                <a:latin typeface="+mn-ea"/>
              </a:rPr>
              <a:t>1</a:t>
            </a:r>
            <a:r>
              <a:rPr lang="zh-CN" altLang="en-US" sz="1400" dirty="0">
                <a:latin typeface="+mn-ea"/>
              </a:rPr>
              <a:t>～</a:t>
            </a:r>
            <a:r>
              <a:rPr lang="en-US" altLang="zh-CN" sz="1400" dirty="0">
                <a:latin typeface="+mn-ea"/>
              </a:rPr>
              <a:t>2PTCs</a:t>
            </a:r>
            <a:r>
              <a:rPr lang="zh-CN" altLang="en-US" sz="1400" dirty="0">
                <a:latin typeface="+mn-ea"/>
              </a:rPr>
              <a:t>时给予 </a:t>
            </a:r>
            <a:r>
              <a:rPr lang="en-US" altLang="zh-CN" sz="1400" dirty="0">
                <a:latin typeface="+mn-ea"/>
              </a:rPr>
              <a:t>4</a:t>
            </a:r>
            <a:r>
              <a:rPr lang="zh-CN" altLang="en-US" sz="1400" dirty="0">
                <a:latin typeface="+mn-ea"/>
              </a:rPr>
              <a:t>毫克</a:t>
            </a:r>
            <a:r>
              <a:rPr lang="en-US" altLang="zh-CN" sz="1400" dirty="0">
                <a:latin typeface="+mn-ea"/>
              </a:rPr>
              <a:t>/</a:t>
            </a:r>
            <a:r>
              <a:rPr lang="zh-CN" altLang="en-US" sz="1400" dirty="0">
                <a:latin typeface="+mn-ea"/>
              </a:rPr>
              <a:t>公斤的舒更葡糖钠，从开始给予本品至 </a:t>
            </a:r>
            <a:r>
              <a:rPr lang="en-US" altLang="zh-CN" sz="1400" dirty="0">
                <a:latin typeface="+mn-ea"/>
              </a:rPr>
              <a:t>T4/T1</a:t>
            </a:r>
            <a:r>
              <a:rPr lang="zh-CN" altLang="en-US" sz="1400" dirty="0">
                <a:latin typeface="+mn-ea"/>
              </a:rPr>
              <a:t>比值恢复到 </a:t>
            </a:r>
            <a:r>
              <a:rPr lang="en-US" altLang="zh-CN" sz="1400" dirty="0">
                <a:latin typeface="+mn-ea"/>
              </a:rPr>
              <a:t>0.9</a:t>
            </a:r>
            <a:r>
              <a:rPr lang="zh-CN" altLang="en-US" sz="1400" dirty="0">
                <a:latin typeface="+mn-ea"/>
              </a:rPr>
              <a:t>的中位时间是 </a:t>
            </a:r>
            <a:r>
              <a:rPr lang="en-US" altLang="zh-CN" sz="1500" b="1" dirty="0">
                <a:solidFill>
                  <a:srgbClr val="0068D0"/>
                </a:solidFill>
                <a:latin typeface="+mn-ea"/>
              </a:rPr>
              <a:t>2.2</a:t>
            </a:r>
            <a:r>
              <a:rPr lang="zh-CN" altLang="en-US" sz="1500" b="1" dirty="0">
                <a:solidFill>
                  <a:srgbClr val="0068D0"/>
                </a:solidFill>
                <a:latin typeface="+mn-ea"/>
              </a:rPr>
              <a:t>分钟</a:t>
            </a:r>
            <a:r>
              <a:rPr lang="zh-CN" altLang="en-US" sz="1400" dirty="0">
                <a:latin typeface="+mn-ea"/>
              </a:rPr>
              <a:t>，证明本品可以迅速拮抗罗库溴铵诱导的深度神经肌肉阻滞。</a:t>
            </a:r>
            <a:endParaRPr lang="en-US" altLang="zh-CN" sz="1400" dirty="0">
              <a:latin typeface="+mn-ea"/>
            </a:endParaRPr>
          </a:p>
          <a:p>
            <a:pPr marL="285750" indent="-285750">
              <a:buFont typeface="Arial" panose="020B0604020202020204" pitchFamily="34" charset="0"/>
              <a:buChar char="•"/>
            </a:pPr>
            <a:endParaRPr lang="en-US" altLang="zh-CN" sz="1400" dirty="0">
              <a:latin typeface="+mn-ea"/>
            </a:endParaRPr>
          </a:p>
          <a:p>
            <a:pPr marL="285750" indent="-285750">
              <a:buFont typeface="Arial" panose="020B0604020202020204" pitchFamily="34" charset="0"/>
              <a:buChar char="•"/>
            </a:pPr>
            <a:r>
              <a:rPr lang="zh-CN" altLang="en-US" sz="1400" dirty="0">
                <a:latin typeface="+mn-ea"/>
              </a:rPr>
              <a:t>在另一项罗库溴铵诱导的中度神经肌肉阻滞的多中心、随机、对照</a:t>
            </a:r>
            <a:r>
              <a:rPr lang="en-US" altLang="zh-CN" sz="1400" dirty="0">
                <a:latin typeface="+mn-ea"/>
              </a:rPr>
              <a:t>Ⅲ</a:t>
            </a:r>
            <a:r>
              <a:rPr lang="zh-CN" altLang="en-US" sz="1400" dirty="0">
                <a:latin typeface="+mn-ea"/>
              </a:rPr>
              <a:t>期临床研究中，共有 </a:t>
            </a:r>
            <a:r>
              <a:rPr lang="en-US" altLang="zh-CN" sz="1400" dirty="0">
                <a:latin typeface="+mn-ea"/>
              </a:rPr>
              <a:t>231</a:t>
            </a:r>
            <a:r>
              <a:rPr lang="zh-CN" altLang="en-US" sz="1400" dirty="0">
                <a:latin typeface="+mn-ea"/>
              </a:rPr>
              <a:t>例中国患者接受治疗，其中舒更葡糖钠组 </a:t>
            </a:r>
            <a:r>
              <a:rPr lang="en-US" altLang="zh-CN" sz="1400" dirty="0">
                <a:latin typeface="+mn-ea"/>
              </a:rPr>
              <a:t>120</a:t>
            </a:r>
            <a:r>
              <a:rPr lang="zh-CN" altLang="en-US" sz="1400" dirty="0">
                <a:latin typeface="+mn-ea"/>
              </a:rPr>
              <a:t>例，新斯的明组 </a:t>
            </a:r>
            <a:r>
              <a:rPr lang="en-US" altLang="zh-CN" sz="1400" dirty="0">
                <a:latin typeface="+mn-ea"/>
              </a:rPr>
              <a:t>111</a:t>
            </a:r>
            <a:r>
              <a:rPr lang="zh-CN" altLang="en-US" sz="1400" dirty="0">
                <a:latin typeface="+mn-ea"/>
              </a:rPr>
              <a:t>例。在最后一剂罗库溴铵给药后 </a:t>
            </a:r>
            <a:r>
              <a:rPr lang="en-US" altLang="zh-CN" sz="1400" dirty="0">
                <a:latin typeface="+mn-ea"/>
              </a:rPr>
              <a:t>T2</a:t>
            </a:r>
            <a:r>
              <a:rPr lang="zh-CN" altLang="en-US" sz="1400" dirty="0">
                <a:latin typeface="+mn-ea"/>
              </a:rPr>
              <a:t>重现时给予 </a:t>
            </a:r>
            <a:r>
              <a:rPr lang="en-US" altLang="zh-CN" sz="1400" dirty="0">
                <a:latin typeface="+mn-ea"/>
              </a:rPr>
              <a:t>2</a:t>
            </a:r>
            <a:r>
              <a:rPr lang="zh-CN" altLang="en-US" sz="1400" dirty="0">
                <a:latin typeface="+mn-ea"/>
              </a:rPr>
              <a:t>毫克</a:t>
            </a:r>
            <a:r>
              <a:rPr lang="en-US" altLang="zh-CN" sz="1400" dirty="0">
                <a:latin typeface="+mn-ea"/>
              </a:rPr>
              <a:t>/</a:t>
            </a:r>
            <a:r>
              <a:rPr lang="zh-CN" altLang="en-US" sz="1400" dirty="0">
                <a:latin typeface="+mn-ea"/>
              </a:rPr>
              <a:t>公斤的舒更葡糖钠，从开始给予本品至 </a:t>
            </a:r>
            <a:r>
              <a:rPr lang="en-US" altLang="zh-CN" sz="1400" dirty="0">
                <a:latin typeface="+mn-ea"/>
              </a:rPr>
              <a:t>T4/T1</a:t>
            </a:r>
            <a:r>
              <a:rPr lang="zh-CN" altLang="en-US" sz="1400" dirty="0">
                <a:latin typeface="+mn-ea"/>
              </a:rPr>
              <a:t>比值恢复到 </a:t>
            </a:r>
            <a:r>
              <a:rPr lang="en-US" altLang="zh-CN" sz="1400" dirty="0">
                <a:latin typeface="+mn-ea"/>
              </a:rPr>
              <a:t>0.9</a:t>
            </a:r>
            <a:r>
              <a:rPr lang="zh-CN" altLang="en-US" sz="1400" dirty="0">
                <a:latin typeface="+mn-ea"/>
              </a:rPr>
              <a:t>的中位时间是：</a:t>
            </a:r>
            <a:r>
              <a:rPr lang="zh-CN" altLang="en-US" sz="1500" b="1" dirty="0">
                <a:solidFill>
                  <a:srgbClr val="0068D0"/>
                </a:solidFill>
                <a:latin typeface="+mn-ea"/>
              </a:rPr>
              <a:t>舒更葡糖钠组 </a:t>
            </a:r>
            <a:r>
              <a:rPr lang="en-US" altLang="zh-CN" sz="1500" b="1" dirty="0">
                <a:solidFill>
                  <a:srgbClr val="0068D0"/>
                </a:solidFill>
                <a:latin typeface="+mn-ea"/>
              </a:rPr>
              <a:t>1.4</a:t>
            </a:r>
            <a:r>
              <a:rPr lang="zh-CN" altLang="en-US" sz="1500" b="1" dirty="0">
                <a:solidFill>
                  <a:srgbClr val="0068D0"/>
                </a:solidFill>
                <a:latin typeface="+mn-ea"/>
              </a:rPr>
              <a:t>分钟，新斯的明组</a:t>
            </a:r>
            <a:r>
              <a:rPr lang="en-US" altLang="zh-CN" sz="1500" b="1" dirty="0">
                <a:solidFill>
                  <a:srgbClr val="0068D0"/>
                </a:solidFill>
                <a:latin typeface="+mn-ea"/>
              </a:rPr>
              <a:t>8.8</a:t>
            </a:r>
            <a:r>
              <a:rPr lang="zh-CN" altLang="en-US" sz="1500" b="1" dirty="0">
                <a:solidFill>
                  <a:srgbClr val="0068D0"/>
                </a:solidFill>
                <a:latin typeface="+mn-ea"/>
              </a:rPr>
              <a:t>分钟</a:t>
            </a:r>
            <a:r>
              <a:rPr lang="zh-CN" altLang="en-US" sz="1400" dirty="0">
                <a:latin typeface="+mn-ea"/>
              </a:rPr>
              <a:t>。舒更葡糖钠较新斯的明快 </a:t>
            </a:r>
            <a:r>
              <a:rPr lang="en-US" altLang="zh-CN" sz="1400" dirty="0">
                <a:latin typeface="+mn-ea"/>
              </a:rPr>
              <a:t>5.7</a:t>
            </a:r>
            <a:r>
              <a:rPr lang="zh-CN" altLang="en-US" sz="1400" dirty="0">
                <a:latin typeface="+mn-ea"/>
              </a:rPr>
              <a:t>倍，明显优于新斯的明。</a:t>
            </a:r>
            <a:r>
              <a:rPr lang="zh-CN" altLang="en-US" sz="1400" u="sng" dirty="0">
                <a:latin typeface="+mn-ea"/>
              </a:rPr>
              <a:t>两项</a:t>
            </a:r>
            <a:r>
              <a:rPr lang="en-US" altLang="zh-CN" sz="1400" u="sng" dirty="0">
                <a:latin typeface="+mn-ea"/>
              </a:rPr>
              <a:t>Ⅲ</a:t>
            </a:r>
            <a:r>
              <a:rPr lang="zh-CN" altLang="en-US" sz="1400" u="sng" dirty="0">
                <a:latin typeface="+mn-ea"/>
              </a:rPr>
              <a:t>期临床研究证明在中国受试者中本品可以迅速拮抗罗库溴铵诱导的任何深度的神经肌肉阻滞，明显优于现有治疗手段</a:t>
            </a:r>
            <a:r>
              <a:rPr lang="zh-CN" altLang="en-US" sz="1400" dirty="0">
                <a:latin typeface="+mn-ea"/>
              </a:rPr>
              <a:t>。</a:t>
            </a:r>
          </a:p>
        </p:txBody>
      </p:sp>
    </p:spTree>
    <p:extLst>
      <p:ext uri="{BB962C8B-B14F-4D97-AF65-F5344CB8AC3E}">
        <p14:creationId xmlns:p14="http://schemas.microsoft.com/office/powerpoint/2010/main" val="313015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id="{F8494C42-59A6-43F9-1C58-A5AA60B4F957}"/>
              </a:ext>
            </a:extLst>
          </p:cNvPr>
          <p:cNvSpPr>
            <a:spLocks noGrp="1"/>
          </p:cNvSpPr>
          <p:nvPr>
            <p:ph type="sldNum" sz="quarter" idx="4294967295"/>
          </p:nvPr>
        </p:nvSpPr>
        <p:spPr>
          <a:xfrm>
            <a:off x="11311130" y="6410174"/>
            <a:ext cx="506313" cy="264932"/>
          </a:xfrm>
        </p:spPr>
        <p:txBody>
          <a:bodyPr/>
          <a:lstStyle/>
          <a:p>
            <a:fld id="{565CE74E-AB26-4998-AD42-012C4C1AD076}" type="slidenum">
              <a:rPr lang="zh-CN" altLang="en-US" smtClean="0"/>
              <a:pPr/>
              <a:t>8</a:t>
            </a:fld>
            <a:endParaRPr lang="zh-CN" altLang="en-US"/>
          </a:p>
        </p:txBody>
      </p:sp>
      <p:sp>
        <p:nvSpPr>
          <p:cNvPr id="4" name="矩形: 圆角 3">
            <a:extLst>
              <a:ext uri="{FF2B5EF4-FFF2-40B4-BE49-F238E27FC236}">
                <a16:creationId xmlns:a16="http://schemas.microsoft.com/office/drawing/2014/main" id="{32F54194-C208-8D93-36F6-266016DF29EF}"/>
              </a:ext>
            </a:extLst>
          </p:cNvPr>
          <p:cNvSpPr/>
          <p:nvPr/>
        </p:nvSpPr>
        <p:spPr>
          <a:xfrm rot="5400000">
            <a:off x="138095" y="10505"/>
            <a:ext cx="2547373" cy="1216807"/>
          </a:xfrm>
          <a:prstGeom prst="roundRect">
            <a:avLst>
              <a:gd name="adj" fmla="val 50000"/>
            </a:avLst>
          </a:prstGeom>
          <a:solidFill>
            <a:srgbClr val="0068D0"/>
          </a:solidFill>
          <a:ln>
            <a:solidFill>
              <a:srgbClr val="FB98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3600" b="1" dirty="0">
              <a:solidFill>
                <a:schemeClr val="tx1">
                  <a:lumMod val="75000"/>
                  <a:lumOff val="25000"/>
                </a:schemeClr>
              </a:solidFill>
              <a:latin typeface="+mj-ea"/>
              <a:ea typeface="+mj-ea"/>
            </a:endParaRPr>
          </a:p>
        </p:txBody>
      </p:sp>
      <p:sp>
        <p:nvSpPr>
          <p:cNvPr id="5" name="文本框 4">
            <a:extLst>
              <a:ext uri="{FF2B5EF4-FFF2-40B4-BE49-F238E27FC236}">
                <a16:creationId xmlns:a16="http://schemas.microsoft.com/office/drawing/2014/main" id="{36ED18BC-1D7D-7B07-DDD2-79C95D754EDE}"/>
              </a:ext>
            </a:extLst>
          </p:cNvPr>
          <p:cNvSpPr txBox="1"/>
          <p:nvPr/>
        </p:nvSpPr>
        <p:spPr>
          <a:xfrm>
            <a:off x="923701" y="791826"/>
            <a:ext cx="1000792" cy="769441"/>
          </a:xfrm>
          <a:prstGeom prst="rect">
            <a:avLst/>
          </a:prstGeom>
          <a:noFill/>
        </p:spPr>
        <p:txBody>
          <a:bodyPr wrap="square">
            <a:spAutoFit/>
          </a:bodyPr>
          <a:lstStyle/>
          <a:p>
            <a:pPr algn="ctr"/>
            <a:r>
              <a:rPr lang="en-US" altLang="zh-CN" sz="4400" b="1" dirty="0">
                <a:solidFill>
                  <a:schemeClr val="bg1"/>
                </a:solidFill>
                <a:latin typeface="+mj-ea"/>
                <a:ea typeface="+mj-ea"/>
              </a:rPr>
              <a:t>03</a:t>
            </a:r>
          </a:p>
        </p:txBody>
      </p:sp>
      <p:sp>
        <p:nvSpPr>
          <p:cNvPr id="6" name="文本框 5">
            <a:extLst>
              <a:ext uri="{FF2B5EF4-FFF2-40B4-BE49-F238E27FC236}">
                <a16:creationId xmlns:a16="http://schemas.microsoft.com/office/drawing/2014/main" id="{3F296669-6C2C-F5B9-E428-451C7CC51887}"/>
              </a:ext>
            </a:extLst>
          </p:cNvPr>
          <p:cNvSpPr txBox="1"/>
          <p:nvPr/>
        </p:nvSpPr>
        <p:spPr>
          <a:xfrm>
            <a:off x="717813" y="2137716"/>
            <a:ext cx="1261884" cy="800219"/>
          </a:xfrm>
          <a:prstGeom prst="rect">
            <a:avLst/>
          </a:prstGeom>
          <a:noFill/>
        </p:spPr>
        <p:txBody>
          <a:bodyPr wrap="none" rtlCol="0">
            <a:spAutoFit/>
          </a:bodyPr>
          <a:lstStyle/>
          <a:p>
            <a:r>
              <a:rPr lang="zh-CN" altLang="en-US" sz="2800" b="1" dirty="0">
                <a:latin typeface="+mj-ea"/>
                <a:ea typeface="+mj-ea"/>
              </a:rPr>
              <a:t>有效性</a:t>
            </a:r>
            <a:endParaRPr lang="en-US" altLang="zh-CN" sz="2800" b="1" dirty="0">
              <a:latin typeface="+mj-ea"/>
              <a:ea typeface="+mj-ea"/>
            </a:endParaRPr>
          </a:p>
          <a:p>
            <a:r>
              <a:rPr lang="en-US" altLang="zh-CN" dirty="0">
                <a:solidFill>
                  <a:schemeClr val="tx1">
                    <a:lumMod val="50000"/>
                    <a:lumOff val="50000"/>
                  </a:schemeClr>
                </a:solidFill>
                <a:latin typeface="+mj-ea"/>
                <a:ea typeface="+mj-ea"/>
              </a:rPr>
              <a:t>Validity</a:t>
            </a:r>
            <a:endParaRPr lang="zh-CN" altLang="en-US" dirty="0">
              <a:solidFill>
                <a:schemeClr val="tx1">
                  <a:lumMod val="50000"/>
                  <a:lumOff val="50000"/>
                </a:schemeClr>
              </a:solidFill>
              <a:latin typeface="+mj-ea"/>
              <a:ea typeface="+mj-ea"/>
            </a:endParaRPr>
          </a:p>
        </p:txBody>
      </p:sp>
      <p:grpSp>
        <p:nvGrpSpPr>
          <p:cNvPr id="7" name="组合 6">
            <a:extLst>
              <a:ext uri="{FF2B5EF4-FFF2-40B4-BE49-F238E27FC236}">
                <a16:creationId xmlns:a16="http://schemas.microsoft.com/office/drawing/2014/main" id="{B3B011FB-D2B8-E0A9-3154-EEF4B4D5516C}"/>
              </a:ext>
            </a:extLst>
          </p:cNvPr>
          <p:cNvGrpSpPr/>
          <p:nvPr/>
        </p:nvGrpSpPr>
        <p:grpSpPr>
          <a:xfrm>
            <a:off x="803379" y="3251201"/>
            <a:ext cx="1779566" cy="1895834"/>
            <a:chOff x="803378" y="3251200"/>
            <a:chExt cx="2253089" cy="2547373"/>
          </a:xfrm>
        </p:grpSpPr>
        <p:sp>
          <p:nvSpPr>
            <p:cNvPr id="11" name="矩形 10">
              <a:extLst>
                <a:ext uri="{FF2B5EF4-FFF2-40B4-BE49-F238E27FC236}">
                  <a16:creationId xmlns:a16="http://schemas.microsoft.com/office/drawing/2014/main" id="{8F6958A4-A83E-CDF8-7E05-150A7960CDF8}"/>
                </a:ext>
              </a:extLst>
            </p:cNvPr>
            <p:cNvSpPr/>
            <p:nvPr/>
          </p:nvSpPr>
          <p:spPr>
            <a:xfrm>
              <a:off x="803378" y="3251200"/>
              <a:ext cx="2253089" cy="2547373"/>
            </a:xfrm>
            <a:prstGeom prst="rect">
              <a:avLst/>
            </a:prstGeom>
            <a:solidFill>
              <a:srgbClr val="FFECDD"/>
            </a:solidFill>
            <a:ln>
              <a:solidFill>
                <a:srgbClr val="FFECD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b="1">
                <a:solidFill>
                  <a:schemeClr val="tx1">
                    <a:lumMod val="65000"/>
                    <a:lumOff val="35000"/>
                  </a:schemeClr>
                </a:solidFill>
                <a:latin typeface="+mj-ea"/>
                <a:ea typeface="+mj-ea"/>
              </a:endParaRPr>
            </a:p>
          </p:txBody>
        </p:sp>
        <p:sp>
          <p:nvSpPr>
            <p:cNvPr id="12" name="矩形 11">
              <a:extLst>
                <a:ext uri="{FF2B5EF4-FFF2-40B4-BE49-F238E27FC236}">
                  <a16:creationId xmlns:a16="http://schemas.microsoft.com/office/drawing/2014/main" id="{D997D7FF-E773-9B22-148D-2F14E27A2B7B}"/>
                </a:ext>
              </a:extLst>
            </p:cNvPr>
            <p:cNvSpPr/>
            <p:nvPr/>
          </p:nvSpPr>
          <p:spPr>
            <a:xfrm>
              <a:off x="924894" y="3345452"/>
              <a:ext cx="2010057" cy="2358869"/>
            </a:xfrm>
            <a:prstGeom prst="rect">
              <a:avLst/>
            </a:prstGeom>
            <a:solidFill>
              <a:schemeClr val="bg1"/>
            </a:solidFill>
            <a:ln>
              <a:solidFill>
                <a:srgbClr val="FFECD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tx1">
                      <a:lumMod val="65000"/>
                      <a:lumOff val="35000"/>
                    </a:schemeClr>
                  </a:solidFill>
                  <a:latin typeface="+mj-ea"/>
                  <a:ea typeface="+mj-ea"/>
                </a:rPr>
                <a:t>临床指南</a:t>
              </a:r>
              <a:r>
                <a:rPr lang="en-US" altLang="zh-CN" sz="1600" b="1" dirty="0">
                  <a:solidFill>
                    <a:schemeClr val="tx1">
                      <a:lumMod val="65000"/>
                      <a:lumOff val="35000"/>
                    </a:schemeClr>
                  </a:solidFill>
                  <a:latin typeface="+mj-ea"/>
                  <a:ea typeface="+mj-ea"/>
                </a:rPr>
                <a:t>/</a:t>
              </a:r>
              <a:r>
                <a:rPr lang="zh-CN" altLang="en-US" sz="1600" b="1" dirty="0">
                  <a:solidFill>
                    <a:schemeClr val="tx1">
                      <a:lumMod val="65000"/>
                      <a:lumOff val="35000"/>
                    </a:schemeClr>
                  </a:solidFill>
                  <a:latin typeface="+mj-ea"/>
                  <a:ea typeface="+mj-ea"/>
                </a:rPr>
                <a:t>诊疗规范推荐情况</a:t>
              </a:r>
            </a:p>
          </p:txBody>
        </p:sp>
      </p:grpSp>
      <p:sp>
        <p:nvSpPr>
          <p:cNvPr id="13" name="文本框 12">
            <a:extLst>
              <a:ext uri="{FF2B5EF4-FFF2-40B4-BE49-F238E27FC236}">
                <a16:creationId xmlns:a16="http://schemas.microsoft.com/office/drawing/2014/main" id="{4B4F67CA-DDB1-7B14-FB9D-BCF63F92D1DF}"/>
              </a:ext>
            </a:extLst>
          </p:cNvPr>
          <p:cNvSpPr txBox="1"/>
          <p:nvPr/>
        </p:nvSpPr>
        <p:spPr>
          <a:xfrm>
            <a:off x="2952886" y="1098834"/>
            <a:ext cx="8808429" cy="4555093"/>
          </a:xfrm>
          <a:prstGeom prst="rect">
            <a:avLst/>
          </a:prstGeom>
          <a:solidFill>
            <a:srgbClr val="EFF7FF"/>
          </a:solidFill>
        </p:spPr>
        <p:txBody>
          <a:bodyPr wrap="square" rtlCol="0">
            <a:spAutoFit/>
          </a:bodyPr>
          <a:lstStyle/>
          <a:p>
            <a:r>
              <a:rPr lang="zh-CN" altLang="en-US" sz="1400" b="1" dirty="0">
                <a:latin typeface="+mj-ea"/>
                <a:ea typeface="+mj-ea"/>
              </a:rPr>
              <a:t>美国术后恶心呕吐管理共识指南</a:t>
            </a:r>
            <a:r>
              <a:rPr lang="en-US" altLang="zh-CN" sz="1400" b="1" dirty="0">
                <a:latin typeface="+mj-ea"/>
                <a:ea typeface="+mj-ea"/>
              </a:rPr>
              <a:t>(2020)</a:t>
            </a:r>
            <a:r>
              <a:rPr lang="en-US" altLang="zh-CN" sz="1400" b="1" baseline="30000" dirty="0">
                <a:latin typeface="+mj-ea"/>
                <a:ea typeface="+mj-ea"/>
              </a:rPr>
              <a:t>1</a:t>
            </a:r>
            <a:r>
              <a:rPr lang="zh-CN" altLang="en-US" sz="1200" b="1" dirty="0">
                <a:latin typeface="+mj-ea"/>
                <a:ea typeface="+mj-ea"/>
              </a:rPr>
              <a:t>：</a:t>
            </a:r>
            <a:endParaRPr lang="en-US" altLang="zh-CN" sz="1200" b="1" dirty="0">
              <a:latin typeface="+mj-ea"/>
              <a:ea typeface="+mj-ea"/>
            </a:endParaRPr>
          </a:p>
          <a:p>
            <a:pPr lvl="1"/>
            <a:r>
              <a:rPr lang="zh-CN" altLang="en-US" sz="1200" dirty="0">
                <a:latin typeface="+mj-ea"/>
                <a:ea typeface="+mj-ea"/>
              </a:rPr>
              <a:t>使用</a:t>
            </a:r>
            <a:r>
              <a:rPr lang="zh-CN" altLang="en-US" sz="1400" b="1" kern="0" dirty="0">
                <a:solidFill>
                  <a:srgbClr val="BC3649"/>
                </a:solidFill>
                <a:latin typeface="Arial"/>
                <a:ea typeface="微软雅黑"/>
                <a:cs typeface="Tahoma" panose="020B0604030504040204" pitchFamily="34" charset="0"/>
              </a:rPr>
              <a:t>舒更葡糖钠</a:t>
            </a:r>
            <a:r>
              <a:rPr lang="zh-CN" altLang="en-US" sz="1200" dirty="0">
                <a:latin typeface="+mj-ea"/>
                <a:ea typeface="+mj-ea"/>
              </a:rPr>
              <a:t>替代新斯的明逆转神经肌肉阻滞</a:t>
            </a:r>
            <a:endParaRPr lang="en-US" altLang="zh-CN" sz="1200" dirty="0">
              <a:latin typeface="+mj-ea"/>
              <a:ea typeface="+mj-ea"/>
            </a:endParaRPr>
          </a:p>
          <a:p>
            <a:r>
              <a:rPr lang="zh-CN" altLang="en-US" sz="1400" b="1" dirty="0">
                <a:latin typeface="+mj-ea"/>
                <a:ea typeface="+mj-ea"/>
              </a:rPr>
              <a:t>成人肝移植围手术期气道管理专家共识</a:t>
            </a:r>
            <a:r>
              <a:rPr lang="en-US" altLang="zh-CN" sz="1400" b="1" dirty="0">
                <a:latin typeface="+mj-ea"/>
                <a:ea typeface="+mj-ea"/>
              </a:rPr>
              <a:t>(2021</a:t>
            </a:r>
            <a:r>
              <a:rPr lang="zh-CN" altLang="en-US" sz="1400" b="1" dirty="0">
                <a:latin typeface="+mj-ea"/>
                <a:ea typeface="+mj-ea"/>
              </a:rPr>
              <a:t>版</a:t>
            </a:r>
            <a:r>
              <a:rPr lang="en-US" altLang="zh-CN" sz="1400" b="1" dirty="0">
                <a:latin typeface="+mj-ea"/>
                <a:ea typeface="+mj-ea"/>
              </a:rPr>
              <a:t>)</a:t>
            </a:r>
            <a:r>
              <a:rPr lang="en-US" altLang="zh-CN" sz="1400" b="1" baseline="30000" dirty="0">
                <a:latin typeface="+mj-ea"/>
                <a:ea typeface="+mj-ea"/>
              </a:rPr>
              <a:t>3</a:t>
            </a:r>
            <a:r>
              <a:rPr lang="zh-CN" altLang="en-US" sz="1400" b="1" dirty="0">
                <a:latin typeface="+mj-ea"/>
                <a:ea typeface="+mj-ea"/>
              </a:rPr>
              <a:t>：</a:t>
            </a:r>
            <a:endParaRPr lang="en-US" altLang="zh-CN" sz="1400" b="1" dirty="0">
              <a:latin typeface="+mj-ea"/>
              <a:ea typeface="+mj-ea"/>
            </a:endParaRPr>
          </a:p>
          <a:p>
            <a:pPr lvl="1"/>
            <a:r>
              <a:rPr lang="zh-CN" altLang="en-US" sz="1200" dirty="0">
                <a:latin typeface="+mj-ea"/>
                <a:ea typeface="+mj-ea"/>
              </a:rPr>
              <a:t>指导使用合适剂量的肌松拮抗药如</a:t>
            </a:r>
            <a:r>
              <a:rPr lang="zh-CN" altLang="en-US" sz="1400" b="1" kern="0" dirty="0">
                <a:solidFill>
                  <a:srgbClr val="BC3649"/>
                </a:solidFill>
                <a:latin typeface="Arial"/>
                <a:ea typeface="微软雅黑"/>
                <a:cs typeface="Tahoma" panose="020B0604030504040204" pitchFamily="34" charset="0"/>
              </a:rPr>
              <a:t>舒更葡糖钠</a:t>
            </a:r>
            <a:r>
              <a:rPr lang="zh-CN" altLang="en-US" sz="1200" dirty="0">
                <a:latin typeface="+mj-ea"/>
                <a:ea typeface="+mj-ea"/>
              </a:rPr>
              <a:t>，以进一步提高麻醉苏醒期的质量。</a:t>
            </a:r>
            <a:endParaRPr lang="en-US" altLang="zh-CN" sz="1200" dirty="0">
              <a:latin typeface="+mj-ea"/>
              <a:ea typeface="+mj-ea"/>
            </a:endParaRPr>
          </a:p>
          <a:p>
            <a:r>
              <a:rPr lang="zh-CN" altLang="en-US" sz="1400" b="1" dirty="0">
                <a:latin typeface="+mj-ea"/>
                <a:ea typeface="+mj-ea"/>
              </a:rPr>
              <a:t>减重代谢外科围术期处理专家共识</a:t>
            </a:r>
            <a:r>
              <a:rPr lang="en-US" altLang="zh-CN" sz="1400" b="1" dirty="0">
                <a:latin typeface="+mj-ea"/>
                <a:ea typeface="+mj-ea"/>
              </a:rPr>
              <a:t>(2019</a:t>
            </a:r>
            <a:r>
              <a:rPr lang="zh-CN" altLang="en-US" sz="1400" b="1" dirty="0">
                <a:latin typeface="+mj-ea"/>
                <a:ea typeface="+mj-ea"/>
              </a:rPr>
              <a:t>版</a:t>
            </a:r>
            <a:r>
              <a:rPr lang="en-US" altLang="zh-CN" sz="1400" b="1" dirty="0">
                <a:latin typeface="+mj-ea"/>
                <a:ea typeface="+mj-ea"/>
              </a:rPr>
              <a:t>)</a:t>
            </a:r>
            <a:r>
              <a:rPr lang="en-US" altLang="zh-CN" sz="1400" b="1" baseline="30000" dirty="0">
                <a:latin typeface="+mj-ea"/>
                <a:ea typeface="+mj-ea"/>
              </a:rPr>
              <a:t>4</a:t>
            </a:r>
            <a:r>
              <a:rPr lang="zh-CN" altLang="en-US" sz="1400" b="1" dirty="0">
                <a:latin typeface="+mj-ea"/>
                <a:ea typeface="+mj-ea"/>
              </a:rPr>
              <a:t>：</a:t>
            </a:r>
            <a:endParaRPr lang="en-US" altLang="zh-CN" sz="1400" b="1" dirty="0">
              <a:latin typeface="+mj-ea"/>
              <a:ea typeface="+mj-ea"/>
            </a:endParaRPr>
          </a:p>
          <a:p>
            <a:pPr lvl="1"/>
            <a:r>
              <a:rPr lang="zh-CN" altLang="en-US" sz="1200" dirty="0">
                <a:latin typeface="+mj-ea"/>
                <a:ea typeface="+mj-ea"/>
              </a:rPr>
              <a:t>氨基甾类肌松药特异性拮抗剂</a:t>
            </a:r>
            <a:r>
              <a:rPr lang="zh-CN" altLang="en-US" sz="1400" b="1" kern="0" dirty="0">
                <a:solidFill>
                  <a:srgbClr val="BC3649"/>
                </a:solidFill>
                <a:latin typeface="Arial"/>
                <a:ea typeface="微软雅黑"/>
                <a:cs typeface="Tahoma" panose="020B0604030504040204" pitchFamily="34" charset="0"/>
              </a:rPr>
              <a:t>舒更葡糖钠</a:t>
            </a:r>
            <a:r>
              <a:rPr lang="en-US" altLang="zh-CN" sz="1200" dirty="0">
                <a:latin typeface="+mj-ea"/>
                <a:ea typeface="+mj-ea"/>
              </a:rPr>
              <a:t>(2-4mg/kg)</a:t>
            </a:r>
            <a:r>
              <a:rPr lang="zh-CN" altLang="en-US" sz="1200" dirty="0">
                <a:latin typeface="+mj-ea"/>
                <a:ea typeface="+mj-ea"/>
              </a:rPr>
              <a:t>可于</a:t>
            </a:r>
            <a:r>
              <a:rPr lang="en-US" altLang="zh-CN" sz="1200" dirty="0">
                <a:latin typeface="+mj-ea"/>
                <a:ea typeface="+mj-ea"/>
              </a:rPr>
              <a:t>3min</a:t>
            </a:r>
            <a:r>
              <a:rPr lang="zh-CN" altLang="en-US" sz="1200" dirty="0">
                <a:latin typeface="+mj-ea"/>
                <a:ea typeface="+mj-ea"/>
              </a:rPr>
              <a:t>内消除罗库溴铵的阻滞作用，使患者在清醒前恢复肌力及足够的潮气量。</a:t>
            </a:r>
            <a:endParaRPr lang="en-US" altLang="zh-CN" sz="1200" dirty="0">
              <a:latin typeface="+mj-ea"/>
              <a:ea typeface="+mj-ea"/>
            </a:endParaRPr>
          </a:p>
          <a:p>
            <a:r>
              <a:rPr lang="zh-CN" altLang="en-US" sz="1400" b="1" dirty="0">
                <a:latin typeface="+mj-ea"/>
                <a:ea typeface="+mj-ea"/>
              </a:rPr>
              <a:t>中国加速康复外科临床实践指南</a:t>
            </a:r>
            <a:r>
              <a:rPr lang="en-US" altLang="zh-CN" sz="1400" b="1" dirty="0">
                <a:latin typeface="+mj-ea"/>
                <a:ea typeface="+mj-ea"/>
              </a:rPr>
              <a:t>(2021</a:t>
            </a:r>
            <a:r>
              <a:rPr lang="zh-CN" altLang="en-US" sz="1400" b="1" dirty="0">
                <a:latin typeface="+mj-ea"/>
                <a:ea typeface="+mj-ea"/>
              </a:rPr>
              <a:t>版</a:t>
            </a:r>
            <a:r>
              <a:rPr lang="en-US" altLang="zh-CN" sz="1400" b="1" dirty="0">
                <a:latin typeface="+mj-ea"/>
                <a:ea typeface="+mj-ea"/>
              </a:rPr>
              <a:t>)</a:t>
            </a:r>
            <a:r>
              <a:rPr lang="en-US" altLang="zh-CN" sz="1400" b="1" baseline="30000" dirty="0">
                <a:latin typeface="+mj-ea"/>
                <a:ea typeface="+mj-ea"/>
              </a:rPr>
              <a:t>5</a:t>
            </a:r>
            <a:r>
              <a:rPr lang="zh-CN" altLang="en-US" sz="1400" b="1" dirty="0">
                <a:latin typeface="+mj-ea"/>
                <a:ea typeface="+mj-ea"/>
              </a:rPr>
              <a:t>：</a:t>
            </a:r>
            <a:endParaRPr lang="en-US" altLang="zh-CN" sz="1400" b="1" dirty="0">
              <a:latin typeface="+mj-ea"/>
              <a:ea typeface="+mj-ea"/>
            </a:endParaRPr>
          </a:p>
          <a:p>
            <a:pPr lvl="1"/>
            <a:r>
              <a:rPr lang="zh-CN" altLang="en-US" sz="1200" dirty="0">
                <a:latin typeface="+mj-ea"/>
                <a:ea typeface="+mj-ea"/>
              </a:rPr>
              <a:t>术毕采用</a:t>
            </a:r>
            <a:r>
              <a:rPr lang="zh-CN" altLang="en-US" sz="1400" b="1" kern="0" dirty="0">
                <a:solidFill>
                  <a:srgbClr val="BC3649"/>
                </a:solidFill>
                <a:latin typeface="Arial"/>
                <a:ea typeface="微软雅黑"/>
                <a:cs typeface="Tahoma" panose="020B0604030504040204" pitchFamily="34" charset="0"/>
              </a:rPr>
              <a:t>舒更葡糖钠</a:t>
            </a:r>
            <a:r>
              <a:rPr lang="zh-CN" altLang="en-US" sz="1200" dirty="0">
                <a:latin typeface="+mj-ea"/>
                <a:ea typeface="+mj-ea"/>
              </a:rPr>
              <a:t>可以快速拮抗罗库溴胺的残余肌松效应，并降低术后肺部并发症发生率。</a:t>
            </a:r>
            <a:endParaRPr lang="en-US" altLang="zh-CN" sz="1200" dirty="0">
              <a:latin typeface="+mj-ea"/>
              <a:ea typeface="+mj-ea"/>
            </a:endParaRPr>
          </a:p>
          <a:p>
            <a:r>
              <a:rPr lang="zh-CN" altLang="en-US" sz="1400" b="1" dirty="0">
                <a:latin typeface="+mj-ea"/>
                <a:ea typeface="+mj-ea"/>
              </a:rPr>
              <a:t>肌肉松弛药合用应用的专家共识</a:t>
            </a:r>
            <a:r>
              <a:rPr lang="en-US" altLang="zh-CN" sz="1400" b="1" dirty="0">
                <a:latin typeface="+mj-ea"/>
                <a:ea typeface="+mj-ea"/>
              </a:rPr>
              <a:t>(2017</a:t>
            </a:r>
            <a:r>
              <a:rPr lang="zh-CN" altLang="en-US" sz="1400" b="1" dirty="0">
                <a:latin typeface="+mj-ea"/>
                <a:ea typeface="+mj-ea"/>
              </a:rPr>
              <a:t>版</a:t>
            </a:r>
            <a:r>
              <a:rPr lang="en-US" altLang="zh-CN" sz="1400" b="1" dirty="0">
                <a:latin typeface="+mj-ea"/>
                <a:ea typeface="+mj-ea"/>
              </a:rPr>
              <a:t>)</a:t>
            </a:r>
            <a:r>
              <a:rPr lang="en-US" altLang="zh-CN" sz="1400" b="1" baseline="30000" dirty="0">
                <a:latin typeface="+mj-ea"/>
                <a:ea typeface="+mj-ea"/>
              </a:rPr>
              <a:t>7</a:t>
            </a:r>
            <a:r>
              <a:rPr lang="zh-CN" altLang="en-US" sz="1400" b="1" dirty="0">
                <a:latin typeface="+mj-ea"/>
                <a:ea typeface="+mj-ea"/>
              </a:rPr>
              <a:t>：</a:t>
            </a:r>
            <a:endParaRPr lang="en-US" altLang="zh-CN" sz="1400" b="1" dirty="0">
              <a:latin typeface="+mj-ea"/>
              <a:ea typeface="+mj-ea"/>
            </a:endParaRPr>
          </a:p>
          <a:p>
            <a:pPr lvl="1"/>
            <a:r>
              <a:rPr lang="zh-CN" altLang="zh-CN" sz="1200" dirty="0">
                <a:latin typeface="+mj-ea"/>
                <a:ea typeface="+mj-ea"/>
              </a:rPr>
              <a:t>麻醉诱导后立即逆转罗库溴铵极深阻滞时（</a:t>
            </a:r>
            <a:r>
              <a:rPr lang="en-US" altLang="zh-CN" sz="1200" dirty="0">
                <a:latin typeface="+mj-ea"/>
                <a:ea typeface="+mj-ea"/>
              </a:rPr>
              <a:t>PTC=0</a:t>
            </a:r>
            <a:r>
              <a:rPr lang="zh-CN" altLang="zh-CN" sz="1200" dirty="0">
                <a:latin typeface="+mj-ea"/>
                <a:ea typeface="+mj-ea"/>
              </a:rPr>
              <a:t>），需静脉注射</a:t>
            </a:r>
            <a:r>
              <a:rPr lang="zh-CN" altLang="en-US" sz="1400" b="1" kern="0" dirty="0">
                <a:solidFill>
                  <a:srgbClr val="BC3649"/>
                </a:solidFill>
                <a:latin typeface="Arial"/>
                <a:ea typeface="微软雅黑"/>
                <a:cs typeface="Tahoma" panose="020B0604030504040204" pitchFamily="34" charset="0"/>
              </a:rPr>
              <a:t>舒更葡糖钠</a:t>
            </a:r>
            <a:r>
              <a:rPr lang="en-US" altLang="zh-CN" sz="1200" dirty="0">
                <a:latin typeface="+mj-ea"/>
                <a:ea typeface="+mj-ea"/>
              </a:rPr>
              <a:t>16 mg/kg</a:t>
            </a:r>
            <a:r>
              <a:rPr lang="zh-CN" altLang="zh-CN" sz="1200" dirty="0">
                <a:latin typeface="+mj-ea"/>
                <a:ea typeface="+mj-ea"/>
              </a:rPr>
              <a:t>；当罗库溴铵达到深度阻滞时（</a:t>
            </a:r>
            <a:r>
              <a:rPr lang="en-US" altLang="zh-CN" sz="1200" dirty="0">
                <a:latin typeface="+mj-ea"/>
                <a:ea typeface="+mj-ea"/>
              </a:rPr>
              <a:t>PTC=1~2</a:t>
            </a:r>
            <a:r>
              <a:rPr lang="zh-CN" altLang="zh-CN" sz="1200" dirty="0">
                <a:latin typeface="+mj-ea"/>
                <a:ea typeface="+mj-ea"/>
              </a:rPr>
              <a:t>），静脉注射</a:t>
            </a:r>
            <a:r>
              <a:rPr lang="zh-CN" altLang="en-US" sz="1200" dirty="0">
                <a:latin typeface="+mj-ea"/>
                <a:ea typeface="+mj-ea"/>
              </a:rPr>
              <a:t>舒更葡糖钠</a:t>
            </a:r>
            <a:r>
              <a:rPr lang="en-US" altLang="zh-CN" sz="1200" dirty="0">
                <a:latin typeface="+mj-ea"/>
                <a:ea typeface="+mj-ea"/>
              </a:rPr>
              <a:t>4mg/kg</a:t>
            </a:r>
            <a:r>
              <a:rPr lang="zh-CN" altLang="zh-CN" sz="1200" dirty="0">
                <a:latin typeface="+mj-ea"/>
                <a:ea typeface="+mj-ea"/>
              </a:rPr>
              <a:t>可立即终止罗库溴铵作用；当</a:t>
            </a:r>
            <a:r>
              <a:rPr lang="en-US" altLang="zh-CN" sz="1200" dirty="0">
                <a:latin typeface="+mj-ea"/>
                <a:ea typeface="+mj-ea"/>
              </a:rPr>
              <a:t>TOF</a:t>
            </a:r>
            <a:r>
              <a:rPr lang="zh-CN" altLang="zh-CN" sz="1200" dirty="0">
                <a:latin typeface="+mj-ea"/>
                <a:ea typeface="+mj-ea"/>
              </a:rPr>
              <a:t>监测</a:t>
            </a:r>
            <a:r>
              <a:rPr lang="en-US" altLang="zh-CN" sz="1200" dirty="0">
                <a:latin typeface="+mj-ea"/>
                <a:ea typeface="+mj-ea"/>
              </a:rPr>
              <a:t>T2</a:t>
            </a:r>
            <a:r>
              <a:rPr lang="zh-CN" altLang="zh-CN" sz="1200" dirty="0">
                <a:latin typeface="+mj-ea"/>
                <a:ea typeface="+mj-ea"/>
              </a:rPr>
              <a:t>再现时静脉注射</a:t>
            </a:r>
            <a:r>
              <a:rPr lang="zh-CN" altLang="en-US" sz="1200" dirty="0">
                <a:latin typeface="+mj-ea"/>
                <a:ea typeface="+mj-ea"/>
              </a:rPr>
              <a:t>舒更葡糖钠</a:t>
            </a:r>
            <a:r>
              <a:rPr lang="en-US" altLang="zh-CN" sz="1200" dirty="0">
                <a:latin typeface="+mj-ea"/>
                <a:ea typeface="+mj-ea"/>
              </a:rPr>
              <a:t>2 mg/kg</a:t>
            </a:r>
            <a:r>
              <a:rPr lang="zh-CN" altLang="zh-CN" sz="1200" dirty="0">
                <a:latin typeface="+mj-ea"/>
                <a:ea typeface="+mj-ea"/>
              </a:rPr>
              <a:t>，</a:t>
            </a:r>
            <a:r>
              <a:rPr lang="en-US" altLang="zh-CN" sz="1200" dirty="0">
                <a:latin typeface="+mj-ea"/>
                <a:ea typeface="+mj-ea"/>
              </a:rPr>
              <a:t>2 min</a:t>
            </a:r>
            <a:r>
              <a:rPr lang="zh-CN" altLang="zh-CN" sz="1200" dirty="0">
                <a:latin typeface="+mj-ea"/>
                <a:ea typeface="+mj-ea"/>
              </a:rPr>
              <a:t>内</a:t>
            </a:r>
            <a:r>
              <a:rPr lang="en-US" altLang="zh-CN" sz="1200" dirty="0" err="1">
                <a:latin typeface="+mj-ea"/>
                <a:ea typeface="+mj-ea"/>
              </a:rPr>
              <a:t>TOFr</a:t>
            </a:r>
            <a:r>
              <a:rPr lang="zh-CN" altLang="zh-CN" sz="1200" dirty="0">
                <a:latin typeface="+mj-ea"/>
                <a:ea typeface="+mj-ea"/>
              </a:rPr>
              <a:t>可恢复到</a:t>
            </a:r>
            <a:r>
              <a:rPr lang="en-US" altLang="zh-CN" sz="1200" dirty="0">
                <a:latin typeface="+mj-ea"/>
                <a:ea typeface="+mj-ea"/>
              </a:rPr>
              <a:t>0.9</a:t>
            </a:r>
            <a:r>
              <a:rPr lang="zh-CN" altLang="zh-CN" sz="1200" dirty="0">
                <a:latin typeface="+mj-ea"/>
                <a:ea typeface="+mj-ea"/>
              </a:rPr>
              <a:t>；当</a:t>
            </a:r>
            <a:r>
              <a:rPr lang="en-US" altLang="zh-CN" sz="1200" dirty="0" err="1">
                <a:latin typeface="+mj-ea"/>
                <a:ea typeface="+mj-ea"/>
              </a:rPr>
              <a:t>TOFr</a:t>
            </a:r>
            <a:r>
              <a:rPr lang="en-US" altLang="zh-CN" sz="1200" dirty="0">
                <a:latin typeface="+mj-ea"/>
                <a:ea typeface="+mj-ea"/>
              </a:rPr>
              <a:t>=0.5</a:t>
            </a:r>
            <a:r>
              <a:rPr lang="zh-CN" altLang="zh-CN" sz="1200" dirty="0">
                <a:latin typeface="+mj-ea"/>
                <a:ea typeface="+mj-ea"/>
              </a:rPr>
              <a:t>时静脉注射</a:t>
            </a:r>
            <a:r>
              <a:rPr lang="zh-CN" altLang="en-US" sz="1200" dirty="0">
                <a:latin typeface="+mj-ea"/>
                <a:ea typeface="+mj-ea"/>
              </a:rPr>
              <a:t>舒更葡糖钠</a:t>
            </a:r>
            <a:r>
              <a:rPr lang="en-US" altLang="zh-CN" sz="1200" dirty="0">
                <a:latin typeface="+mj-ea"/>
                <a:ea typeface="+mj-ea"/>
              </a:rPr>
              <a:t>0.2 mg/kg</a:t>
            </a:r>
            <a:r>
              <a:rPr lang="zh-CN" altLang="zh-CN" sz="1200" dirty="0">
                <a:latin typeface="+mj-ea"/>
                <a:ea typeface="+mj-ea"/>
              </a:rPr>
              <a:t>，亦可在</a:t>
            </a:r>
            <a:r>
              <a:rPr lang="en-US" altLang="zh-CN" sz="1200" dirty="0">
                <a:latin typeface="+mj-ea"/>
                <a:ea typeface="+mj-ea"/>
              </a:rPr>
              <a:t>2 min</a:t>
            </a:r>
            <a:r>
              <a:rPr lang="zh-CN" altLang="zh-CN" sz="1200" dirty="0">
                <a:latin typeface="+mj-ea"/>
                <a:ea typeface="+mj-ea"/>
              </a:rPr>
              <a:t>内消除罗库溴铵残留阻滞作用。给予布瑞亭不需要伍用抗胆碱药物，避免抗胆碱药物可能引起的不良反应</a:t>
            </a:r>
            <a:r>
              <a:rPr lang="zh-CN" altLang="en-US" sz="1200" dirty="0">
                <a:latin typeface="+mj-ea"/>
                <a:ea typeface="+mj-ea"/>
              </a:rPr>
              <a:t>。</a:t>
            </a:r>
            <a:endParaRPr lang="en-US" altLang="zh-CN" sz="1200" dirty="0">
              <a:latin typeface="+mj-ea"/>
              <a:ea typeface="+mj-ea"/>
            </a:endParaRPr>
          </a:p>
          <a:p>
            <a:r>
              <a:rPr lang="zh-CN" altLang="en-US" sz="1400" b="1" dirty="0">
                <a:latin typeface="+mj-ea"/>
                <a:ea typeface="+mj-ea"/>
              </a:rPr>
              <a:t>法国肌肉松弛剂和麻醉逆转指南</a:t>
            </a:r>
            <a:r>
              <a:rPr lang="en-US" altLang="zh-CN" sz="1400" b="1" dirty="0">
                <a:latin typeface="+mj-ea"/>
                <a:ea typeface="+mj-ea"/>
              </a:rPr>
              <a:t>(2020)</a:t>
            </a:r>
            <a:r>
              <a:rPr lang="en-US" altLang="zh-CN" sz="1400" b="1" baseline="30000" dirty="0">
                <a:latin typeface="+mj-ea"/>
                <a:ea typeface="+mj-ea"/>
              </a:rPr>
              <a:t>2</a:t>
            </a:r>
            <a:r>
              <a:rPr lang="en-US" altLang="zh-CN" sz="1400" b="1" dirty="0">
                <a:latin typeface="+mj-ea"/>
                <a:ea typeface="+mj-ea"/>
              </a:rPr>
              <a:t>:</a:t>
            </a:r>
          </a:p>
          <a:p>
            <a:pPr lvl="1"/>
            <a:r>
              <a:rPr lang="zh-CN" altLang="en-US" sz="1200" dirty="0">
                <a:latin typeface="+mj-ea"/>
                <a:ea typeface="+mj-ea"/>
              </a:rPr>
              <a:t>建议根据体重和罗库溴铵诱导的神经肌肉阻滞深度调整舒更葡糖钠的剂量</a:t>
            </a:r>
            <a:r>
              <a:rPr lang="en-US" altLang="zh-CN" sz="1200" dirty="0">
                <a:latin typeface="+mj-ea"/>
                <a:ea typeface="+mj-ea"/>
              </a:rPr>
              <a:t>(GRADE 1+) STRONG AGREEMENT</a:t>
            </a:r>
            <a:r>
              <a:rPr lang="zh-CN" altLang="en-US" sz="1200" dirty="0">
                <a:latin typeface="+mj-ea"/>
                <a:ea typeface="+mj-ea"/>
              </a:rPr>
              <a:t>；考虑到新斯的明会增加恢复时间和再次出现神经肌肉阻滞的风险，建议在</a:t>
            </a:r>
            <a:r>
              <a:rPr lang="zh-CN" altLang="en-US" sz="1200" b="1" dirty="0">
                <a:solidFill>
                  <a:srgbClr val="0068D0"/>
                </a:solidFill>
                <a:latin typeface="+mj-ea"/>
                <a:ea typeface="+mj-ea"/>
              </a:rPr>
              <a:t>重度肥胖患者</a:t>
            </a:r>
            <a:r>
              <a:rPr lang="zh-CN" altLang="en-US" sz="1200" dirty="0">
                <a:latin typeface="+mj-ea"/>
                <a:ea typeface="+mj-ea"/>
              </a:rPr>
              <a:t>（</a:t>
            </a:r>
            <a:r>
              <a:rPr lang="en-US" altLang="zh-CN" sz="1200" dirty="0">
                <a:latin typeface="+mj-ea"/>
                <a:ea typeface="+mj-ea"/>
              </a:rPr>
              <a:t>BMI ≥ 40 kg/m</a:t>
            </a:r>
            <a:r>
              <a:rPr lang="en-US" altLang="zh-CN" sz="1200" baseline="30000" dirty="0">
                <a:latin typeface="+mj-ea"/>
                <a:ea typeface="+mj-ea"/>
              </a:rPr>
              <a:t>2</a:t>
            </a:r>
            <a:r>
              <a:rPr lang="zh-CN" altLang="en-US" sz="1200" dirty="0">
                <a:latin typeface="+mj-ea"/>
                <a:ea typeface="+mj-ea"/>
              </a:rPr>
              <a:t>）中根据体重使用舒更葡糖钠并调整其剂量</a:t>
            </a:r>
            <a:r>
              <a:rPr lang="en-US" altLang="zh-CN" sz="1200" dirty="0">
                <a:latin typeface="+mj-ea"/>
                <a:ea typeface="+mj-ea"/>
              </a:rPr>
              <a:t>(GRADE 2+) STRONG AGREEMENT</a:t>
            </a:r>
            <a:r>
              <a:rPr lang="zh-CN" altLang="en-US" sz="1200" dirty="0">
                <a:latin typeface="+mj-ea"/>
                <a:ea typeface="+mj-ea"/>
              </a:rPr>
              <a:t>；推荐使用舒更葡糖钠以逆转使用甾体肌肉松弛剂后残留的神经肌肉阻滞</a:t>
            </a:r>
            <a:r>
              <a:rPr lang="en-US" altLang="zh-CN" sz="1200" dirty="0">
                <a:latin typeface="+mj-ea"/>
                <a:ea typeface="+mj-ea"/>
              </a:rPr>
              <a:t>(GRADE 2+) STRONG AGREEMENT</a:t>
            </a:r>
            <a:r>
              <a:rPr lang="zh-CN" altLang="en-US" sz="1200" dirty="0">
                <a:latin typeface="+mj-ea"/>
                <a:ea typeface="+mj-ea"/>
              </a:rPr>
              <a:t>；在</a:t>
            </a:r>
            <a:r>
              <a:rPr lang="zh-CN" altLang="en-US" sz="1200" b="1" dirty="0">
                <a:solidFill>
                  <a:srgbClr val="0068D0"/>
                </a:solidFill>
                <a:latin typeface="+mj-ea"/>
                <a:ea typeface="+mj-ea"/>
              </a:rPr>
              <a:t>肾功能衰竭</a:t>
            </a:r>
            <a:r>
              <a:rPr lang="zh-CN" altLang="en-US" sz="1200" dirty="0">
                <a:latin typeface="+mj-ea"/>
                <a:ea typeface="+mj-ea"/>
              </a:rPr>
              <a:t>的情况下使用舒更葡糖钠时，建议以常用剂量给药</a:t>
            </a:r>
            <a:r>
              <a:rPr lang="en-US" altLang="zh-CN" sz="1200" dirty="0">
                <a:latin typeface="+mj-ea"/>
                <a:ea typeface="+mj-ea"/>
              </a:rPr>
              <a:t>(GRADE 2+) STRONG AGREEMENT</a:t>
            </a:r>
          </a:p>
          <a:p>
            <a:r>
              <a:rPr lang="zh-CN" altLang="en-US" sz="1400" b="1" dirty="0">
                <a:latin typeface="+mj-ea"/>
                <a:ea typeface="+mj-ea"/>
              </a:rPr>
              <a:t>中国老年患者围手术期麻醉管理指导意见</a:t>
            </a:r>
            <a:r>
              <a:rPr lang="en-US" altLang="zh-CN" sz="1400" b="1" dirty="0">
                <a:latin typeface="+mj-ea"/>
                <a:ea typeface="+mj-ea"/>
              </a:rPr>
              <a:t>(2020</a:t>
            </a:r>
            <a:r>
              <a:rPr lang="zh-CN" altLang="en-US" sz="1400" b="1" dirty="0">
                <a:latin typeface="+mj-ea"/>
                <a:ea typeface="+mj-ea"/>
              </a:rPr>
              <a:t>版</a:t>
            </a:r>
            <a:r>
              <a:rPr lang="en-US" altLang="zh-CN" sz="1400" b="1" dirty="0">
                <a:latin typeface="+mj-ea"/>
                <a:ea typeface="+mj-ea"/>
              </a:rPr>
              <a:t>)</a:t>
            </a:r>
            <a:r>
              <a:rPr lang="en-US" altLang="zh-CN" sz="1400" b="1" baseline="30000" dirty="0">
                <a:latin typeface="+mj-ea"/>
                <a:ea typeface="+mj-ea"/>
              </a:rPr>
              <a:t>6</a:t>
            </a:r>
            <a:r>
              <a:rPr lang="zh-CN" altLang="en-US" sz="1400" b="1" dirty="0">
                <a:latin typeface="+mj-ea"/>
                <a:ea typeface="+mj-ea"/>
              </a:rPr>
              <a:t>：</a:t>
            </a:r>
            <a:endParaRPr lang="en-US" altLang="zh-CN" sz="1400" b="1" dirty="0">
              <a:latin typeface="+mj-ea"/>
              <a:ea typeface="+mj-ea"/>
            </a:endParaRPr>
          </a:p>
          <a:p>
            <a:pPr lvl="1"/>
            <a:r>
              <a:rPr lang="zh-CN" altLang="en-US" sz="1200" b="1" dirty="0">
                <a:solidFill>
                  <a:srgbClr val="0068D0"/>
                </a:solidFill>
                <a:latin typeface="+mj-ea"/>
                <a:ea typeface="+mj-ea"/>
              </a:rPr>
              <a:t>老年患者</a:t>
            </a:r>
            <a:r>
              <a:rPr lang="zh-CN" altLang="en-US" sz="1200" dirty="0">
                <a:latin typeface="+mj-ea"/>
                <a:ea typeface="+mj-ea"/>
              </a:rPr>
              <a:t>极易出现肌松残余，采用罗库溴铵实施深肌松的手术，可以使用</a:t>
            </a:r>
            <a:r>
              <a:rPr lang="zh-CN" altLang="en-US" sz="1400" b="1" kern="0" dirty="0">
                <a:solidFill>
                  <a:srgbClr val="BC3649"/>
                </a:solidFill>
                <a:latin typeface="Arial"/>
                <a:ea typeface="微软雅黑"/>
                <a:cs typeface="Tahoma" panose="020B0604030504040204" pitchFamily="34" charset="0"/>
              </a:rPr>
              <a:t>舒更葡糖钠</a:t>
            </a:r>
            <a:r>
              <a:rPr lang="zh-CN" altLang="en-US" sz="1200" dirty="0">
                <a:latin typeface="+mj-ea"/>
                <a:ea typeface="+mj-ea"/>
              </a:rPr>
              <a:t>拮抗深肌松。</a:t>
            </a:r>
            <a:endParaRPr lang="en-US" altLang="zh-CN" sz="1200" dirty="0">
              <a:latin typeface="+mj-ea"/>
              <a:ea typeface="+mj-ea"/>
            </a:endParaRPr>
          </a:p>
        </p:txBody>
      </p:sp>
      <p:sp>
        <p:nvSpPr>
          <p:cNvPr id="14" name="文本框 13">
            <a:extLst>
              <a:ext uri="{FF2B5EF4-FFF2-40B4-BE49-F238E27FC236}">
                <a16:creationId xmlns:a16="http://schemas.microsoft.com/office/drawing/2014/main" id="{CE524CBE-C780-A602-2DD4-E660D136353A}"/>
              </a:ext>
            </a:extLst>
          </p:cNvPr>
          <p:cNvSpPr txBox="1"/>
          <p:nvPr/>
        </p:nvSpPr>
        <p:spPr>
          <a:xfrm>
            <a:off x="2839613" y="6111838"/>
            <a:ext cx="8471518" cy="720710"/>
          </a:xfrm>
          <a:prstGeom prst="rect">
            <a:avLst/>
          </a:prstGeom>
          <a:noFill/>
        </p:spPr>
        <p:txBody>
          <a:bodyPr wrap="square">
            <a:spAutoFit/>
          </a:bodyPr>
          <a:lstStyle/>
          <a:p>
            <a:pPr marL="228600" indent="-228600">
              <a:lnSpc>
                <a:spcPts val="650"/>
              </a:lnSpc>
              <a:buFont typeface="+mj-lt"/>
              <a:buAutoNum type="arabicPeriod"/>
            </a:pPr>
            <a:r>
              <a:rPr kumimoji="1" lang="en-US" altLang="zh-CN" sz="600" dirty="0">
                <a:solidFill>
                  <a:srgbClr val="000000">
                    <a:lumMod val="75000"/>
                    <a:lumOff val="25000"/>
                  </a:srgbClr>
                </a:solidFill>
                <a:latin typeface="+mj-ea"/>
                <a:ea typeface="+mj-ea"/>
              </a:rPr>
              <a:t>Tong J. Gan et al. Fourth Consensus Guidelines for the Management of  Postoperative Nausea and Vomiting. </a:t>
            </a:r>
            <a:r>
              <a:rPr kumimoji="1" lang="en-US" altLang="zh-CN" sz="600" dirty="0" err="1">
                <a:solidFill>
                  <a:srgbClr val="000000">
                    <a:lumMod val="75000"/>
                    <a:lumOff val="25000"/>
                  </a:srgbClr>
                </a:solidFill>
                <a:latin typeface="+mj-ea"/>
                <a:ea typeface="+mj-ea"/>
              </a:rPr>
              <a:t>Anesth</a:t>
            </a:r>
            <a:r>
              <a:rPr kumimoji="1" lang="en-US" altLang="zh-CN" sz="600" dirty="0">
                <a:solidFill>
                  <a:srgbClr val="000000">
                    <a:lumMod val="75000"/>
                    <a:lumOff val="25000"/>
                  </a:srgbClr>
                </a:solidFill>
                <a:latin typeface="+mj-ea"/>
                <a:ea typeface="+mj-ea"/>
              </a:rPr>
              <a:t> </a:t>
            </a:r>
            <a:r>
              <a:rPr kumimoji="1" lang="en-US" altLang="zh-CN" sz="600" dirty="0" err="1">
                <a:solidFill>
                  <a:srgbClr val="000000">
                    <a:lumMod val="75000"/>
                    <a:lumOff val="25000"/>
                  </a:srgbClr>
                </a:solidFill>
                <a:latin typeface="+mj-ea"/>
                <a:ea typeface="+mj-ea"/>
              </a:rPr>
              <a:t>Analg</a:t>
            </a:r>
            <a:r>
              <a:rPr kumimoji="1" lang="en-US" altLang="zh-CN" sz="600" dirty="0">
                <a:solidFill>
                  <a:srgbClr val="000000">
                    <a:lumMod val="75000"/>
                    <a:lumOff val="25000"/>
                  </a:srgbClr>
                </a:solidFill>
                <a:latin typeface="+mj-ea"/>
                <a:ea typeface="+mj-ea"/>
              </a:rPr>
              <a:t> 2020;131:411–48)</a:t>
            </a:r>
          </a:p>
          <a:p>
            <a:pPr marL="228600" indent="-228600">
              <a:lnSpc>
                <a:spcPts val="650"/>
              </a:lnSpc>
              <a:buFont typeface="+mj-lt"/>
              <a:buAutoNum type="arabicPeriod"/>
            </a:pPr>
            <a:r>
              <a:rPr lang="fr-FR" altLang="zh-CN" sz="600" dirty="0">
                <a:latin typeface="+mj-ea"/>
                <a:ea typeface="+mj-ea"/>
              </a:rPr>
              <a:t>B. </a:t>
            </a:r>
            <a:r>
              <a:rPr lang="fr-FR" altLang="zh-CN" sz="600" dirty="0" err="1">
                <a:latin typeface="+mj-ea"/>
                <a:ea typeface="+mj-ea"/>
              </a:rPr>
              <a:t>Plaud</a:t>
            </a:r>
            <a:r>
              <a:rPr lang="fr-FR" altLang="zh-CN" sz="600" dirty="0">
                <a:latin typeface="+mj-ea"/>
                <a:ea typeface="+mj-ea"/>
              </a:rPr>
              <a:t> et al.</a:t>
            </a:r>
            <a:r>
              <a:rPr lang="en-US" altLang="zh-CN" sz="600" dirty="0">
                <a:latin typeface="+mj-ea"/>
                <a:ea typeface="+mj-ea"/>
              </a:rPr>
              <a:t> Guidelines on muscle relaxants and reversal in </a:t>
            </a:r>
            <a:r>
              <a:rPr lang="en-US" altLang="zh-CN" sz="600" dirty="0" err="1">
                <a:latin typeface="+mj-ea"/>
                <a:ea typeface="+mj-ea"/>
              </a:rPr>
              <a:t>anaesthesia</a:t>
            </a:r>
            <a:r>
              <a:rPr lang="fr-FR" altLang="zh-CN" sz="600" dirty="0">
                <a:latin typeface="+mj-ea"/>
                <a:ea typeface="+mj-ea"/>
              </a:rPr>
              <a:t>.</a:t>
            </a:r>
            <a:r>
              <a:rPr lang="fr-FR" altLang="zh-CN" sz="600" dirty="0" err="1">
                <a:latin typeface="+mj-ea"/>
                <a:ea typeface="+mj-ea"/>
              </a:rPr>
              <a:t>Anaesth</a:t>
            </a:r>
            <a:r>
              <a:rPr lang="fr-FR" altLang="zh-CN" sz="600" dirty="0">
                <a:latin typeface="+mj-ea"/>
                <a:ea typeface="+mj-ea"/>
              </a:rPr>
              <a:t> Crit Care Pain Med 39 (2020) 125-142</a:t>
            </a:r>
          </a:p>
          <a:p>
            <a:pPr marL="228600" indent="-228600">
              <a:lnSpc>
                <a:spcPts val="650"/>
              </a:lnSpc>
              <a:buFont typeface="+mj-lt"/>
              <a:buAutoNum type="arabicPeriod"/>
            </a:pPr>
            <a:r>
              <a:rPr kumimoji="1" lang="zh-CN" altLang="en-US" sz="600" dirty="0">
                <a:solidFill>
                  <a:srgbClr val="000000">
                    <a:lumMod val="75000"/>
                    <a:lumOff val="25000"/>
                  </a:srgbClr>
                </a:solidFill>
                <a:latin typeface="+mj-ea"/>
                <a:ea typeface="+mj-ea"/>
              </a:rPr>
              <a:t>郭文治等</a:t>
            </a:r>
            <a:r>
              <a:rPr kumimoji="1" lang="en-US" altLang="zh-CN" sz="600" dirty="0">
                <a:solidFill>
                  <a:srgbClr val="000000">
                    <a:lumMod val="75000"/>
                    <a:lumOff val="25000"/>
                  </a:srgbClr>
                </a:solidFill>
                <a:latin typeface="+mj-ea"/>
                <a:ea typeface="+mj-ea"/>
              </a:rPr>
              <a:t>.</a:t>
            </a:r>
            <a:r>
              <a:rPr lang="zh-CN" altLang="en-US" sz="600" dirty="0">
                <a:latin typeface="+mj-ea"/>
                <a:ea typeface="+mj-ea"/>
              </a:rPr>
              <a:t>成人肝移植围手术期气道管理专家共识</a:t>
            </a:r>
            <a:r>
              <a:rPr lang="en-US" altLang="zh-CN" sz="600" dirty="0">
                <a:latin typeface="+mj-ea"/>
                <a:ea typeface="+mj-ea"/>
              </a:rPr>
              <a:t>(2021</a:t>
            </a:r>
            <a:r>
              <a:rPr lang="zh-CN" altLang="en-US" sz="600" dirty="0">
                <a:latin typeface="+mj-ea"/>
                <a:ea typeface="+mj-ea"/>
              </a:rPr>
              <a:t>版</a:t>
            </a:r>
            <a:r>
              <a:rPr lang="en-US" altLang="zh-CN" sz="600" dirty="0">
                <a:latin typeface="+mj-ea"/>
                <a:ea typeface="+mj-ea"/>
              </a:rPr>
              <a:t>).</a:t>
            </a:r>
            <a:r>
              <a:rPr lang="zh-CN" altLang="en-US" sz="600" dirty="0">
                <a:latin typeface="+mj-ea"/>
                <a:ea typeface="+mj-ea"/>
              </a:rPr>
              <a:t>中华肝胆外科杂志</a:t>
            </a:r>
            <a:r>
              <a:rPr lang="en-US" altLang="zh-CN" sz="600" dirty="0">
                <a:latin typeface="+mj-ea"/>
                <a:ea typeface="+mj-ea"/>
              </a:rPr>
              <a:t>.2021,27(11):801-805</a:t>
            </a:r>
          </a:p>
          <a:p>
            <a:pPr marL="228600" indent="-228600">
              <a:lnSpc>
                <a:spcPts val="650"/>
              </a:lnSpc>
              <a:buFont typeface="+mj-lt"/>
              <a:buAutoNum type="arabicPeriod"/>
            </a:pPr>
            <a:r>
              <a:rPr lang="zh-CN" altLang="en-US" sz="600" dirty="0">
                <a:latin typeface="+mj-ea"/>
                <a:ea typeface="+mj-ea"/>
              </a:rPr>
              <a:t>朱江帆等</a:t>
            </a:r>
            <a:r>
              <a:rPr lang="en-US" altLang="zh-CN" sz="600" dirty="0">
                <a:latin typeface="+mj-ea"/>
                <a:ea typeface="+mj-ea"/>
              </a:rPr>
              <a:t>.</a:t>
            </a:r>
            <a:r>
              <a:rPr lang="zh-CN" altLang="en-US" sz="600" dirty="0">
                <a:latin typeface="+mj-ea"/>
                <a:ea typeface="+mj-ea"/>
              </a:rPr>
              <a:t>减重代谢外科围术期处理专家共识</a:t>
            </a:r>
            <a:r>
              <a:rPr lang="en-US" altLang="zh-CN" sz="600" dirty="0">
                <a:latin typeface="+mj-ea"/>
                <a:ea typeface="+mj-ea"/>
              </a:rPr>
              <a:t>(2019</a:t>
            </a:r>
            <a:r>
              <a:rPr lang="zh-CN" altLang="en-US" sz="600" dirty="0">
                <a:latin typeface="+mj-ea"/>
                <a:ea typeface="+mj-ea"/>
              </a:rPr>
              <a:t>版</a:t>
            </a:r>
            <a:r>
              <a:rPr lang="en-US" altLang="zh-CN" sz="600" dirty="0">
                <a:latin typeface="+mj-ea"/>
                <a:ea typeface="+mj-ea"/>
              </a:rPr>
              <a:t>).</a:t>
            </a:r>
            <a:r>
              <a:rPr lang="zh-CN" altLang="en-US" sz="600" dirty="0">
                <a:latin typeface="+mj-ea"/>
                <a:ea typeface="+mj-ea"/>
              </a:rPr>
              <a:t>中华消化外科杂志</a:t>
            </a:r>
            <a:r>
              <a:rPr lang="en-US" altLang="zh-CN" sz="600" dirty="0">
                <a:latin typeface="+mj-ea"/>
                <a:ea typeface="+mj-ea"/>
              </a:rPr>
              <a:t>.2019,18(9):811-821</a:t>
            </a:r>
          </a:p>
          <a:p>
            <a:pPr marL="228600" indent="-228600">
              <a:lnSpc>
                <a:spcPts val="650"/>
              </a:lnSpc>
              <a:buFont typeface="+mj-lt"/>
              <a:buAutoNum type="arabicPeriod"/>
            </a:pPr>
            <a:r>
              <a:rPr lang="zh-CN" altLang="en-US" sz="600" dirty="0">
                <a:latin typeface="+mj-ea"/>
                <a:ea typeface="+mj-ea"/>
              </a:rPr>
              <a:t>中华医学会外科学分会</a:t>
            </a:r>
            <a:r>
              <a:rPr lang="en-US" altLang="zh-CN" sz="600" dirty="0">
                <a:latin typeface="+mj-ea"/>
                <a:ea typeface="+mj-ea"/>
              </a:rPr>
              <a:t>,</a:t>
            </a:r>
            <a:r>
              <a:rPr lang="zh-CN" altLang="en-US" sz="600" dirty="0">
                <a:latin typeface="+mj-ea"/>
                <a:ea typeface="+mj-ea"/>
              </a:rPr>
              <a:t>中华医学会麻醉学分会</a:t>
            </a:r>
            <a:r>
              <a:rPr kumimoji="1" lang="en-US" altLang="zh-CN" sz="600" dirty="0">
                <a:solidFill>
                  <a:srgbClr val="000000">
                    <a:lumMod val="75000"/>
                    <a:lumOff val="25000"/>
                  </a:srgbClr>
                </a:solidFill>
                <a:latin typeface="+mj-ea"/>
                <a:ea typeface="+mj-ea"/>
              </a:rPr>
              <a:t>.</a:t>
            </a:r>
            <a:r>
              <a:rPr lang="zh-CN" altLang="en-US" sz="600" dirty="0">
                <a:latin typeface="+mj-ea"/>
                <a:ea typeface="+mj-ea"/>
              </a:rPr>
              <a:t>中国加速康复外科临床实践指南</a:t>
            </a:r>
            <a:r>
              <a:rPr lang="en-US" altLang="zh-CN" sz="600" dirty="0">
                <a:latin typeface="+mj-ea"/>
                <a:ea typeface="+mj-ea"/>
              </a:rPr>
              <a:t>(2021</a:t>
            </a:r>
            <a:r>
              <a:rPr lang="zh-CN" altLang="en-US" sz="600" dirty="0">
                <a:latin typeface="+mj-ea"/>
                <a:ea typeface="+mj-ea"/>
              </a:rPr>
              <a:t>版</a:t>
            </a:r>
            <a:r>
              <a:rPr lang="en-US" altLang="zh-CN" sz="600" dirty="0">
                <a:latin typeface="+mj-ea"/>
                <a:ea typeface="+mj-ea"/>
              </a:rPr>
              <a:t>).</a:t>
            </a:r>
            <a:r>
              <a:rPr lang="zh-CN" altLang="en-US" sz="600" dirty="0">
                <a:latin typeface="+mj-ea"/>
                <a:ea typeface="+mj-ea"/>
              </a:rPr>
              <a:t>中国实用外科杂志</a:t>
            </a:r>
            <a:r>
              <a:rPr lang="en-US" altLang="zh-CN" sz="600" dirty="0">
                <a:latin typeface="+mj-ea"/>
                <a:ea typeface="+mj-ea"/>
              </a:rPr>
              <a:t>.2021,41(9):961-992</a:t>
            </a:r>
          </a:p>
          <a:p>
            <a:pPr marL="228600" indent="-228600">
              <a:lnSpc>
                <a:spcPts val="650"/>
              </a:lnSpc>
              <a:buFont typeface="+mj-lt"/>
              <a:buAutoNum type="arabicPeriod"/>
            </a:pPr>
            <a:r>
              <a:rPr lang="zh-CN" altLang="en-US" sz="600" dirty="0">
                <a:latin typeface="+mj-ea"/>
                <a:ea typeface="+mj-ea"/>
              </a:rPr>
              <a:t>王天龙等</a:t>
            </a:r>
            <a:r>
              <a:rPr lang="en-US" altLang="zh-CN" sz="600" dirty="0">
                <a:latin typeface="+mj-ea"/>
                <a:ea typeface="+mj-ea"/>
              </a:rPr>
              <a:t>.</a:t>
            </a:r>
            <a:r>
              <a:rPr lang="zh-CN" altLang="en-US" sz="600" dirty="0">
                <a:latin typeface="+mj-ea"/>
                <a:ea typeface="+mj-ea"/>
              </a:rPr>
              <a:t>中国老年患者围手术期麻醉管理指导意见</a:t>
            </a:r>
            <a:r>
              <a:rPr lang="en-US" altLang="zh-CN" sz="600" dirty="0">
                <a:latin typeface="+mj-ea"/>
                <a:ea typeface="+mj-ea"/>
              </a:rPr>
              <a:t>(2020</a:t>
            </a:r>
            <a:r>
              <a:rPr lang="zh-CN" altLang="en-US" sz="600" dirty="0">
                <a:latin typeface="+mj-ea"/>
                <a:ea typeface="+mj-ea"/>
              </a:rPr>
              <a:t>版</a:t>
            </a:r>
            <a:r>
              <a:rPr lang="en-US" altLang="zh-CN" sz="600" dirty="0">
                <a:latin typeface="+mj-ea"/>
                <a:ea typeface="+mj-ea"/>
              </a:rPr>
              <a:t>).</a:t>
            </a:r>
            <a:r>
              <a:rPr lang="zh-CN" altLang="en-US" sz="600" dirty="0">
                <a:latin typeface="+mj-ea"/>
                <a:ea typeface="+mj-ea"/>
              </a:rPr>
              <a:t>中国医学杂志</a:t>
            </a:r>
            <a:r>
              <a:rPr lang="en-US" altLang="zh-CN" sz="600" dirty="0">
                <a:latin typeface="+mj-ea"/>
                <a:ea typeface="+mj-ea"/>
              </a:rPr>
              <a:t>.2020,100(33):2565-2578</a:t>
            </a:r>
          </a:p>
          <a:p>
            <a:pPr marL="228600" indent="-228600">
              <a:lnSpc>
                <a:spcPts val="650"/>
              </a:lnSpc>
              <a:buFont typeface="+mj-lt"/>
              <a:buAutoNum type="arabicPeriod"/>
            </a:pPr>
            <a:r>
              <a:rPr lang="zh-CN" altLang="en-US" sz="600" kern="100" dirty="0">
                <a:latin typeface="+mj-ea"/>
                <a:ea typeface="+mj-ea"/>
                <a:cs typeface="Times New Roman" panose="02020603050405020304" pitchFamily="18" charset="0"/>
              </a:rPr>
              <a:t>于永浩等</a:t>
            </a:r>
            <a:r>
              <a:rPr lang="en-US" altLang="zh-CN" sz="600" kern="100" dirty="0">
                <a:latin typeface="+mj-ea"/>
                <a:ea typeface="+mj-ea"/>
                <a:cs typeface="Times New Roman" panose="02020603050405020304" pitchFamily="18" charset="0"/>
              </a:rPr>
              <a:t>.</a:t>
            </a:r>
            <a:r>
              <a:rPr lang="zh-CN" altLang="en-US" sz="600" kern="100" dirty="0">
                <a:latin typeface="+mj-ea"/>
                <a:ea typeface="+mj-ea"/>
                <a:cs typeface="Times New Roman" panose="02020603050405020304" pitchFamily="18" charset="0"/>
              </a:rPr>
              <a:t>肌肉松弛药合理应用的专家共识</a:t>
            </a:r>
            <a:r>
              <a:rPr lang="en-US" altLang="zh-CN" sz="600" kern="100" dirty="0">
                <a:latin typeface="+mj-ea"/>
                <a:ea typeface="+mj-ea"/>
                <a:cs typeface="Times New Roman" panose="02020603050405020304" pitchFamily="18" charset="0"/>
              </a:rPr>
              <a:t>.2017</a:t>
            </a:r>
            <a:r>
              <a:rPr lang="zh-CN" altLang="en-US" sz="600" kern="100" dirty="0">
                <a:latin typeface="+mj-ea"/>
                <a:ea typeface="+mj-ea"/>
                <a:cs typeface="Times New Roman" panose="02020603050405020304" pitchFamily="18" charset="0"/>
              </a:rPr>
              <a:t>版中国麻醉学指南与专家共识</a:t>
            </a:r>
            <a:r>
              <a:rPr lang="en-US" altLang="zh-CN" sz="600" kern="100" dirty="0">
                <a:latin typeface="+mj-ea"/>
                <a:ea typeface="+mj-ea"/>
                <a:cs typeface="Times New Roman" panose="02020603050405020304" pitchFamily="18" charset="0"/>
              </a:rPr>
              <a:t>[M].</a:t>
            </a:r>
            <a:r>
              <a:rPr lang="zh-CN" altLang="en-US" sz="600" kern="100" dirty="0">
                <a:latin typeface="+mj-ea"/>
                <a:ea typeface="+mj-ea"/>
                <a:cs typeface="Times New Roman" panose="02020603050405020304" pitchFamily="18" charset="0"/>
              </a:rPr>
              <a:t>北京：人民卫生出版社</a:t>
            </a:r>
            <a:r>
              <a:rPr lang="en-US" altLang="zh-CN" sz="600" kern="100" dirty="0">
                <a:latin typeface="+mj-ea"/>
                <a:ea typeface="+mj-ea"/>
                <a:cs typeface="Times New Roman" panose="02020603050405020304" pitchFamily="18" charset="0"/>
              </a:rPr>
              <a:t>,2017:29-36</a:t>
            </a:r>
          </a:p>
        </p:txBody>
      </p:sp>
    </p:spTree>
    <p:extLst>
      <p:ext uri="{BB962C8B-B14F-4D97-AF65-F5344CB8AC3E}">
        <p14:creationId xmlns:p14="http://schemas.microsoft.com/office/powerpoint/2010/main" val="238999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id="{F8494C42-59A6-43F9-1C58-A5AA60B4F957}"/>
              </a:ext>
            </a:extLst>
          </p:cNvPr>
          <p:cNvSpPr>
            <a:spLocks noGrp="1"/>
          </p:cNvSpPr>
          <p:nvPr>
            <p:ph type="sldNum" sz="quarter" idx="4294967295"/>
          </p:nvPr>
        </p:nvSpPr>
        <p:spPr>
          <a:xfrm>
            <a:off x="11311130" y="6410174"/>
            <a:ext cx="506313" cy="264932"/>
          </a:xfrm>
        </p:spPr>
        <p:txBody>
          <a:bodyPr/>
          <a:lstStyle/>
          <a:p>
            <a:fld id="{565CE74E-AB26-4998-AD42-012C4C1AD076}" type="slidenum">
              <a:rPr lang="zh-CN" altLang="en-US" smtClean="0"/>
              <a:pPr/>
              <a:t>9</a:t>
            </a:fld>
            <a:endParaRPr lang="zh-CN" altLang="en-US"/>
          </a:p>
        </p:txBody>
      </p:sp>
      <p:sp>
        <p:nvSpPr>
          <p:cNvPr id="4" name="矩形: 圆角 3">
            <a:extLst>
              <a:ext uri="{FF2B5EF4-FFF2-40B4-BE49-F238E27FC236}">
                <a16:creationId xmlns:a16="http://schemas.microsoft.com/office/drawing/2014/main" id="{32F54194-C208-8D93-36F6-266016DF29EF}"/>
              </a:ext>
            </a:extLst>
          </p:cNvPr>
          <p:cNvSpPr/>
          <p:nvPr/>
        </p:nvSpPr>
        <p:spPr>
          <a:xfrm rot="5400000">
            <a:off x="138095" y="10505"/>
            <a:ext cx="2547373" cy="1216807"/>
          </a:xfrm>
          <a:prstGeom prst="roundRect">
            <a:avLst>
              <a:gd name="adj" fmla="val 50000"/>
            </a:avLst>
          </a:prstGeom>
          <a:solidFill>
            <a:srgbClr val="0068D0"/>
          </a:solidFill>
          <a:ln>
            <a:solidFill>
              <a:srgbClr val="FB98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3600" b="1" dirty="0">
              <a:solidFill>
                <a:schemeClr val="tx1">
                  <a:lumMod val="75000"/>
                  <a:lumOff val="25000"/>
                </a:schemeClr>
              </a:solidFill>
              <a:latin typeface="+mj-ea"/>
              <a:ea typeface="+mj-ea"/>
            </a:endParaRPr>
          </a:p>
        </p:txBody>
      </p:sp>
      <p:sp>
        <p:nvSpPr>
          <p:cNvPr id="5" name="文本框 4">
            <a:extLst>
              <a:ext uri="{FF2B5EF4-FFF2-40B4-BE49-F238E27FC236}">
                <a16:creationId xmlns:a16="http://schemas.microsoft.com/office/drawing/2014/main" id="{36ED18BC-1D7D-7B07-DDD2-79C95D754EDE}"/>
              </a:ext>
            </a:extLst>
          </p:cNvPr>
          <p:cNvSpPr txBox="1"/>
          <p:nvPr/>
        </p:nvSpPr>
        <p:spPr>
          <a:xfrm>
            <a:off x="923701" y="791826"/>
            <a:ext cx="1000792" cy="769441"/>
          </a:xfrm>
          <a:prstGeom prst="rect">
            <a:avLst/>
          </a:prstGeom>
          <a:noFill/>
        </p:spPr>
        <p:txBody>
          <a:bodyPr wrap="square">
            <a:spAutoFit/>
          </a:bodyPr>
          <a:lstStyle/>
          <a:p>
            <a:pPr algn="ctr"/>
            <a:r>
              <a:rPr lang="en-US" altLang="zh-CN" sz="4400" b="1" dirty="0">
                <a:solidFill>
                  <a:schemeClr val="bg1"/>
                </a:solidFill>
                <a:latin typeface="+mj-ea"/>
                <a:ea typeface="+mj-ea"/>
              </a:rPr>
              <a:t>04</a:t>
            </a:r>
          </a:p>
        </p:txBody>
      </p:sp>
      <p:sp>
        <p:nvSpPr>
          <p:cNvPr id="6" name="文本框 5">
            <a:extLst>
              <a:ext uri="{FF2B5EF4-FFF2-40B4-BE49-F238E27FC236}">
                <a16:creationId xmlns:a16="http://schemas.microsoft.com/office/drawing/2014/main" id="{3F296669-6C2C-F5B9-E428-451C7CC51887}"/>
              </a:ext>
            </a:extLst>
          </p:cNvPr>
          <p:cNvSpPr txBox="1"/>
          <p:nvPr/>
        </p:nvSpPr>
        <p:spPr>
          <a:xfrm>
            <a:off x="717813" y="2137716"/>
            <a:ext cx="1818575" cy="800219"/>
          </a:xfrm>
          <a:prstGeom prst="rect">
            <a:avLst/>
          </a:prstGeom>
          <a:noFill/>
        </p:spPr>
        <p:txBody>
          <a:bodyPr wrap="none" rtlCol="0">
            <a:spAutoFit/>
          </a:bodyPr>
          <a:lstStyle/>
          <a:p>
            <a:r>
              <a:rPr lang="zh-CN" altLang="en-US" sz="2800" b="1" dirty="0">
                <a:latin typeface="+mj-ea"/>
                <a:ea typeface="+mj-ea"/>
              </a:rPr>
              <a:t>创新性</a:t>
            </a:r>
            <a:endParaRPr lang="en-US" altLang="zh-CN" sz="2800" b="1" dirty="0">
              <a:latin typeface="+mj-ea"/>
              <a:ea typeface="+mj-ea"/>
            </a:endParaRPr>
          </a:p>
          <a:p>
            <a:r>
              <a:rPr lang="en-US" altLang="zh-CN" dirty="0">
                <a:solidFill>
                  <a:schemeClr val="tx1">
                    <a:lumMod val="50000"/>
                    <a:lumOff val="50000"/>
                  </a:schemeClr>
                </a:solidFill>
                <a:latin typeface="+mj-ea"/>
                <a:ea typeface="+mj-ea"/>
              </a:rPr>
              <a:t>Innovativeness</a:t>
            </a:r>
            <a:endParaRPr lang="zh-CN" altLang="en-US" dirty="0">
              <a:solidFill>
                <a:schemeClr val="tx1">
                  <a:lumMod val="50000"/>
                  <a:lumOff val="50000"/>
                </a:schemeClr>
              </a:solidFill>
              <a:latin typeface="+mj-ea"/>
              <a:ea typeface="+mj-ea"/>
            </a:endParaRPr>
          </a:p>
        </p:txBody>
      </p:sp>
      <p:graphicFrame>
        <p:nvGraphicFramePr>
          <p:cNvPr id="8" name="表格 7">
            <a:extLst>
              <a:ext uri="{FF2B5EF4-FFF2-40B4-BE49-F238E27FC236}">
                <a16:creationId xmlns:a16="http://schemas.microsoft.com/office/drawing/2014/main" id="{BC1783F0-3922-C965-2DDF-C97FB4B4933A}"/>
              </a:ext>
            </a:extLst>
          </p:cNvPr>
          <p:cNvGraphicFramePr>
            <a:graphicFrameLocks noGrp="1"/>
          </p:cNvGraphicFramePr>
          <p:nvPr>
            <p:extLst>
              <p:ext uri="{D42A27DB-BD31-4B8C-83A1-F6EECF244321}">
                <p14:modId xmlns:p14="http://schemas.microsoft.com/office/powerpoint/2010/main" val="841356942"/>
              </p:ext>
            </p:extLst>
          </p:nvPr>
        </p:nvGraphicFramePr>
        <p:xfrm>
          <a:off x="2982860" y="1892595"/>
          <a:ext cx="7984359" cy="3510280"/>
        </p:xfrm>
        <a:graphic>
          <a:graphicData uri="http://schemas.openxmlformats.org/drawingml/2006/table">
            <a:tbl>
              <a:tblPr firstRow="1" bandRow="1">
                <a:tableStyleId>{5C22544A-7EE6-4342-B048-85BDC9FD1C3A}</a:tableStyleId>
              </a:tblPr>
              <a:tblGrid>
                <a:gridCol w="7984359">
                  <a:extLst>
                    <a:ext uri="{9D8B030D-6E8A-4147-A177-3AD203B41FA5}">
                      <a16:colId xmlns:a16="http://schemas.microsoft.com/office/drawing/2014/main" val="2101447268"/>
                    </a:ext>
                  </a:extLst>
                </a:gridCol>
              </a:tblGrid>
              <a:tr h="1209283">
                <a:tc>
                  <a:txBody>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zh-CN" altLang="en-US" sz="1800" b="1" dirty="0">
                          <a:solidFill>
                            <a:schemeClr val="tx1">
                              <a:lumMod val="65000"/>
                              <a:lumOff val="35000"/>
                            </a:schemeClr>
                          </a:solidFill>
                          <a:latin typeface="+mn-ea"/>
                          <a:ea typeface="+mn-ea"/>
                        </a:rPr>
                        <a:t>创新点：</a:t>
                      </a:r>
                      <a:endParaRPr lang="en-US" altLang="zh-CN" sz="1800" b="1" dirty="0">
                        <a:solidFill>
                          <a:schemeClr val="tx1">
                            <a:lumMod val="65000"/>
                            <a:lumOff val="35000"/>
                          </a:schemeClr>
                        </a:solidFill>
                        <a:latin typeface="+mn-ea"/>
                        <a:ea typeface="+mn-ea"/>
                      </a:endParaRPr>
                    </a:p>
                    <a:p>
                      <a:pPr marL="742950" marR="0" lvl="1" indent="-285750" algn="l" defTabSz="914400" rtl="0" eaLnBrk="1" fontAlgn="auto" latinLnBrk="0" hangingPunct="1">
                        <a:lnSpc>
                          <a:spcPts val="2000"/>
                        </a:lnSpc>
                        <a:spcBef>
                          <a:spcPts val="0"/>
                        </a:spcBef>
                        <a:spcAft>
                          <a:spcPts val="0"/>
                        </a:spcAft>
                        <a:buClrTx/>
                        <a:buSzTx/>
                        <a:buFont typeface="Wingdings" panose="05000000000000000000" pitchFamily="2" charset="2"/>
                        <a:buChar char="ü"/>
                        <a:tabLst/>
                        <a:defRPr/>
                      </a:pPr>
                      <a:r>
                        <a:rPr lang="zh-CN" altLang="en-US" sz="1400" b="1" kern="1200" dirty="0">
                          <a:solidFill>
                            <a:schemeClr val="tx1">
                              <a:lumMod val="65000"/>
                              <a:lumOff val="35000"/>
                            </a:schemeClr>
                          </a:solidFill>
                          <a:effectLst/>
                          <a:latin typeface="+mj-ea"/>
                          <a:ea typeface="+mj-ea"/>
                          <a:cs typeface="+mn-cs"/>
                        </a:rPr>
                        <a:t>结构新颖：</a:t>
                      </a:r>
                      <a:r>
                        <a:rPr lang="zh-CN" altLang="zh-CN" sz="1400" b="0" kern="1200" dirty="0">
                          <a:solidFill>
                            <a:schemeClr val="tx1">
                              <a:lumMod val="65000"/>
                              <a:lumOff val="35000"/>
                            </a:schemeClr>
                          </a:solidFill>
                          <a:effectLst/>
                          <a:latin typeface="+mj-ea"/>
                          <a:ea typeface="+mj-ea"/>
                          <a:cs typeface="+mn-cs"/>
                        </a:rPr>
                        <a:t>舒更葡糖</a:t>
                      </a:r>
                      <a:r>
                        <a:rPr lang="zh-CN" altLang="en-US" sz="1400" b="0" kern="1200" dirty="0">
                          <a:solidFill>
                            <a:schemeClr val="tx1">
                              <a:lumMod val="65000"/>
                              <a:lumOff val="35000"/>
                            </a:schemeClr>
                          </a:solidFill>
                          <a:effectLst/>
                          <a:latin typeface="+mj-ea"/>
                          <a:ea typeface="+mj-ea"/>
                          <a:cs typeface="+mn-cs"/>
                        </a:rPr>
                        <a:t>钠</a:t>
                      </a:r>
                      <a:r>
                        <a:rPr lang="zh-CN" altLang="zh-CN" sz="1400" b="0" kern="1200" dirty="0">
                          <a:solidFill>
                            <a:schemeClr val="tx1">
                              <a:lumMod val="65000"/>
                              <a:lumOff val="35000"/>
                            </a:schemeClr>
                          </a:solidFill>
                          <a:effectLst/>
                          <a:latin typeface="+mj-ea"/>
                          <a:ea typeface="+mj-ea"/>
                          <a:cs typeface="+mn-cs"/>
                        </a:rPr>
                        <a:t>是</a:t>
                      </a:r>
                      <a:r>
                        <a:rPr lang="zh-CN" altLang="en-US" sz="1500" b="1" kern="1200" dirty="0">
                          <a:solidFill>
                            <a:srgbClr val="0058B0"/>
                          </a:solidFill>
                          <a:latin typeface="+mn-ea"/>
                          <a:ea typeface="+mn-ea"/>
                          <a:cs typeface="+mn-cs"/>
                        </a:rPr>
                        <a:t>全球首个和唯一的特异性结合性神经肌肉阻滞拮抗药物。</a:t>
                      </a:r>
                      <a:r>
                        <a:rPr lang="zh-CN" altLang="zh-CN" sz="1500" b="1" kern="1200" dirty="0">
                          <a:solidFill>
                            <a:srgbClr val="0058B0"/>
                          </a:solidFill>
                          <a:latin typeface="+mn-ea"/>
                          <a:ea typeface="+mn-ea"/>
                          <a:cs typeface="+mn-cs"/>
                        </a:rPr>
                        <a:t>一种经修饰的</a:t>
                      </a:r>
                      <a:r>
                        <a:rPr lang="en-US" altLang="zh-CN" sz="1500" b="1" kern="1200" dirty="0">
                          <a:solidFill>
                            <a:srgbClr val="0058B0"/>
                          </a:solidFill>
                          <a:latin typeface="+mn-ea"/>
                          <a:ea typeface="+mn-ea"/>
                          <a:cs typeface="+mn-cs"/>
                        </a:rPr>
                        <a:t>γ-</a:t>
                      </a:r>
                      <a:r>
                        <a:rPr lang="zh-CN" altLang="zh-CN" sz="1500" b="1" kern="1200" dirty="0">
                          <a:solidFill>
                            <a:srgbClr val="0058B0"/>
                          </a:solidFill>
                          <a:latin typeface="+mn-ea"/>
                          <a:ea typeface="+mn-ea"/>
                          <a:cs typeface="+mn-cs"/>
                        </a:rPr>
                        <a:t>环糊精，</a:t>
                      </a:r>
                      <a:r>
                        <a:rPr lang="zh-CN" altLang="zh-CN" sz="1400" b="0" kern="1200" dirty="0">
                          <a:solidFill>
                            <a:schemeClr val="tx1">
                              <a:lumMod val="65000"/>
                              <a:lumOff val="35000"/>
                            </a:schemeClr>
                          </a:solidFill>
                          <a:effectLst/>
                          <a:latin typeface="+mj-ea"/>
                          <a:ea typeface="+mj-ea"/>
                          <a:cs typeface="+mn-cs"/>
                        </a:rPr>
                        <a:t>与神经肌肉阻滞剂罗库溴铵或维库溴铵</a:t>
                      </a:r>
                      <a:r>
                        <a:rPr lang="zh-CN" altLang="en-US" sz="1400" b="0" kern="1200" dirty="0">
                          <a:solidFill>
                            <a:schemeClr val="tx1">
                              <a:lumMod val="65000"/>
                              <a:lumOff val="35000"/>
                            </a:schemeClr>
                          </a:solidFill>
                          <a:effectLst/>
                          <a:latin typeface="+mj-ea"/>
                          <a:ea typeface="+mj-ea"/>
                          <a:cs typeface="+mn-cs"/>
                        </a:rPr>
                        <a:t>螯合</a:t>
                      </a:r>
                      <a:r>
                        <a:rPr lang="zh-CN" altLang="zh-CN" sz="1400" b="0" kern="1200" dirty="0">
                          <a:solidFill>
                            <a:schemeClr val="tx1">
                              <a:lumMod val="65000"/>
                              <a:lumOff val="35000"/>
                            </a:schemeClr>
                          </a:solidFill>
                          <a:effectLst/>
                          <a:latin typeface="+mj-ea"/>
                          <a:ea typeface="+mj-ea"/>
                          <a:cs typeface="+mn-cs"/>
                        </a:rPr>
                        <a:t>形成复合物，降低在神经肌肉接头处与烟碱受体结合的神经肌肉阻滞剂的数量</a:t>
                      </a:r>
                      <a:r>
                        <a:rPr lang="zh-CN" altLang="en-US" sz="1400" b="0" kern="1200" dirty="0">
                          <a:solidFill>
                            <a:schemeClr val="tx1">
                              <a:lumMod val="65000"/>
                              <a:lumOff val="35000"/>
                            </a:schemeClr>
                          </a:solidFill>
                          <a:effectLst/>
                          <a:latin typeface="+mj-ea"/>
                          <a:ea typeface="+mj-ea"/>
                          <a:cs typeface="+mn-cs"/>
                        </a:rPr>
                        <a:t>。因此，舒更葡糖钠拮抗</a:t>
                      </a:r>
                      <a:r>
                        <a:rPr lang="zh-CN" altLang="zh-CN" sz="1400" b="0" kern="1200" dirty="0">
                          <a:solidFill>
                            <a:schemeClr val="tx1">
                              <a:lumMod val="65000"/>
                              <a:lumOff val="35000"/>
                            </a:schemeClr>
                          </a:solidFill>
                          <a:effectLst/>
                          <a:latin typeface="+mj-ea"/>
                          <a:ea typeface="+mn-ea"/>
                          <a:cs typeface="+mn-cs"/>
                        </a:rPr>
                        <a:t>罗库溴铵或维库溴铵</a:t>
                      </a:r>
                      <a:r>
                        <a:rPr lang="zh-CN" altLang="en-US" sz="1400" b="0" kern="1200" dirty="0">
                          <a:solidFill>
                            <a:schemeClr val="tx1">
                              <a:lumMod val="65000"/>
                              <a:lumOff val="35000"/>
                            </a:schemeClr>
                          </a:solidFill>
                          <a:effectLst/>
                          <a:latin typeface="+mj-ea"/>
                          <a:ea typeface="+mn-ea"/>
                          <a:cs typeface="+mn-cs"/>
                        </a:rPr>
                        <a:t>诱导</a:t>
                      </a:r>
                      <a:r>
                        <a:rPr lang="zh-CN" altLang="en-US" sz="1400" b="0" kern="1200" dirty="0">
                          <a:solidFill>
                            <a:schemeClr val="tx1">
                              <a:lumMod val="65000"/>
                              <a:lumOff val="35000"/>
                            </a:schemeClr>
                          </a:solidFill>
                          <a:effectLst/>
                          <a:latin typeface="+mn-ea"/>
                          <a:ea typeface="+mn-ea"/>
                          <a:cs typeface="+mn-cs"/>
                        </a:rPr>
                        <a:t>的神经肌肉阻滞更加迅速、彻底和安全。</a:t>
                      </a:r>
                      <a:endParaRPr lang="en-US" altLang="zh-CN" sz="1400" b="0" kern="1200" dirty="0">
                        <a:solidFill>
                          <a:schemeClr val="tx1">
                            <a:lumMod val="65000"/>
                            <a:lumOff val="35000"/>
                          </a:schemeClr>
                        </a:solidFill>
                        <a:effectLst/>
                        <a:latin typeface="+mn-ea"/>
                        <a:ea typeface="+mn-ea"/>
                        <a:cs typeface="+mn-cs"/>
                      </a:endParaRPr>
                    </a:p>
                    <a:p>
                      <a:pPr marL="742950" marR="0" lvl="1" indent="-285750" algn="l" defTabSz="914400" rtl="0" eaLnBrk="1" fontAlgn="auto" latinLnBrk="0" hangingPunct="1">
                        <a:lnSpc>
                          <a:spcPts val="2000"/>
                        </a:lnSpc>
                        <a:spcBef>
                          <a:spcPts val="0"/>
                        </a:spcBef>
                        <a:spcAft>
                          <a:spcPts val="0"/>
                        </a:spcAft>
                        <a:buClrTx/>
                        <a:buSzTx/>
                        <a:buFont typeface="Wingdings" panose="05000000000000000000" pitchFamily="2" charset="2"/>
                        <a:buChar char="ü"/>
                        <a:tabLst/>
                        <a:defRPr/>
                      </a:pPr>
                      <a:r>
                        <a:rPr lang="zh-CN" altLang="en-US" sz="1400" b="1" kern="1200" dirty="0">
                          <a:solidFill>
                            <a:schemeClr val="tx1">
                              <a:lumMod val="65000"/>
                              <a:lumOff val="35000"/>
                            </a:schemeClr>
                          </a:solidFill>
                          <a:effectLst/>
                          <a:latin typeface="+mj-ea"/>
                          <a:ea typeface="+mj-ea"/>
                          <a:cs typeface="+mn-cs"/>
                        </a:rPr>
                        <a:t>机制独特：</a:t>
                      </a:r>
                      <a:r>
                        <a:rPr lang="zh-CN" altLang="en-US" sz="1400" b="0" kern="1200" dirty="0">
                          <a:solidFill>
                            <a:schemeClr val="tx1">
                              <a:lumMod val="65000"/>
                              <a:lumOff val="35000"/>
                            </a:schemeClr>
                          </a:solidFill>
                          <a:effectLst/>
                          <a:latin typeface="+mj-ea"/>
                          <a:ea typeface="+mj-ea"/>
                          <a:cs typeface="+mn-cs"/>
                        </a:rPr>
                        <a:t>作为一种新型的特异性肌松拮抗药，</a:t>
                      </a:r>
                      <a:r>
                        <a:rPr lang="zh-CN" altLang="en-US" sz="1500" b="1" kern="1200" dirty="0">
                          <a:solidFill>
                            <a:srgbClr val="0058B0"/>
                          </a:solidFill>
                          <a:latin typeface="+mn-ea"/>
                          <a:ea typeface="+mn-ea"/>
                          <a:cs typeface="+mn-cs"/>
                        </a:rPr>
                        <a:t>包裹肌松药分子并使其无效，可特异性拮抗神经肌肉阻滞药物罗库溴铵或维库溴铵，</a:t>
                      </a:r>
                      <a:r>
                        <a:rPr lang="zh-CN" altLang="en-US" sz="1400" b="0" kern="1200" dirty="0">
                          <a:solidFill>
                            <a:schemeClr val="tx1">
                              <a:lumMod val="65000"/>
                              <a:lumOff val="35000"/>
                            </a:schemeClr>
                          </a:solidFill>
                          <a:effectLst/>
                          <a:latin typeface="+mj-ea"/>
                          <a:ea typeface="+mj-ea"/>
                          <a:cs typeface="+mn-cs"/>
                        </a:rPr>
                        <a:t>快速逆转神经肌肉阻滞，促进患者恢复自主呼吸和肢体活动能力，帮助改善患者的术后康复。</a:t>
                      </a:r>
                      <a:endParaRPr lang="en-US" altLang="zh-CN" sz="1400" b="0" kern="1200" dirty="0">
                        <a:solidFill>
                          <a:schemeClr val="tx1">
                            <a:lumMod val="65000"/>
                            <a:lumOff val="35000"/>
                          </a:schemeClr>
                        </a:solidFill>
                        <a:effectLst/>
                        <a:latin typeface="+mj-ea"/>
                        <a:ea typeface="+mj-ea"/>
                        <a:cs typeface="+mn-cs"/>
                      </a:endParaRPr>
                    </a:p>
                    <a:p>
                      <a:pPr marL="742950" marR="0" lvl="1" indent="-285750" algn="l" defTabSz="914400" rtl="0" eaLnBrk="1" fontAlgn="auto" latinLnBrk="0" hangingPunct="1">
                        <a:lnSpc>
                          <a:spcPts val="2000"/>
                        </a:lnSpc>
                        <a:spcBef>
                          <a:spcPts val="0"/>
                        </a:spcBef>
                        <a:spcAft>
                          <a:spcPts val="0"/>
                        </a:spcAft>
                        <a:buClrTx/>
                        <a:buSzTx/>
                        <a:buFont typeface="Wingdings" panose="05000000000000000000" pitchFamily="2" charset="2"/>
                        <a:buChar char="ü"/>
                        <a:tabLst/>
                        <a:defRPr/>
                      </a:pPr>
                      <a:r>
                        <a:rPr lang="zh-CN" altLang="en-US" sz="1400" b="1" kern="1200" dirty="0">
                          <a:solidFill>
                            <a:schemeClr val="tx1">
                              <a:lumMod val="65000"/>
                              <a:lumOff val="35000"/>
                            </a:schemeClr>
                          </a:solidFill>
                          <a:effectLst/>
                          <a:latin typeface="+mj-ea"/>
                          <a:ea typeface="+mj-ea"/>
                          <a:cs typeface="+mn-cs"/>
                        </a:rPr>
                        <a:t>其他优势：</a:t>
                      </a:r>
                      <a:r>
                        <a:rPr lang="zh-CN" altLang="en-US" sz="1400" b="0" kern="1200" dirty="0">
                          <a:solidFill>
                            <a:schemeClr val="tx1">
                              <a:lumMod val="65000"/>
                              <a:lumOff val="35000"/>
                            </a:schemeClr>
                          </a:solidFill>
                          <a:effectLst/>
                          <a:latin typeface="+mj-ea"/>
                          <a:ea typeface="+mj-ea"/>
                          <a:cs typeface="+mn-cs"/>
                        </a:rPr>
                        <a:t>不与血浆蛋白结合，不经体内代谢，不易透过血脑屏障和胎盘，主要经肾脏排泄</a:t>
                      </a:r>
                      <a:r>
                        <a:rPr kumimoji="0" lang="zh-CN" altLang="en-US" sz="1400" b="0" i="0" u="none" strike="noStrike" kern="0" cap="none" spc="0" normalizeH="0" baseline="0" dirty="0">
                          <a:ln>
                            <a:noFill/>
                          </a:ln>
                          <a:solidFill>
                            <a:schemeClr val="bg2">
                              <a:lumMod val="25000"/>
                            </a:schemeClr>
                          </a:solidFill>
                          <a:effectLst/>
                          <a:uLnTx/>
                          <a:uFillTx/>
                          <a:latin typeface="微软雅黑" panose="020B0503020204020204" pitchFamily="34" charset="-122"/>
                          <a:ea typeface="+mn-ea"/>
                          <a:cs typeface="+mn-cs"/>
                        </a:rPr>
                        <a:t>；</a:t>
                      </a:r>
                      <a:r>
                        <a:rPr lang="zh-CN" altLang="en-US" sz="1400" b="0" kern="1200" dirty="0">
                          <a:solidFill>
                            <a:schemeClr val="tx1">
                              <a:lumMod val="65000"/>
                              <a:lumOff val="35000"/>
                            </a:schemeClr>
                          </a:solidFill>
                          <a:effectLst/>
                          <a:latin typeface="+mj-ea"/>
                          <a:ea typeface="+mj-ea"/>
                          <a:cs typeface="+mn-cs"/>
                        </a:rPr>
                        <a:t>作用与肌松药的作用时间、深度无关，与机体酸碱环境、肾脏的滤过作用无关，与其他合用麻醉药物的种类无关；无需配合使用抗毒蕈碱药物，无胆碱酯酶抑制剂所引起的心血管系统、呼吸系统及消化系统副作用，安全性良好。</a:t>
                      </a:r>
                      <a:endParaRPr lang="en-US" altLang="zh-CN" sz="1400" b="0" kern="1200" dirty="0">
                        <a:solidFill>
                          <a:schemeClr val="tx1">
                            <a:lumMod val="65000"/>
                            <a:lumOff val="35000"/>
                          </a:schemeClr>
                        </a:solidFill>
                        <a:effectLst/>
                        <a:latin typeface="+mj-ea"/>
                        <a:ea typeface="+mj-ea"/>
                        <a:cs typeface="+mn-cs"/>
                      </a:endParaRP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zh-CN" sz="1400" b="0" kern="1200" dirty="0">
                        <a:solidFill>
                          <a:schemeClr val="tx1">
                            <a:lumMod val="65000"/>
                            <a:lumOff val="35000"/>
                          </a:schemeClr>
                        </a:solidFill>
                        <a:effectLst/>
                        <a:latin typeface="+mj-ea"/>
                        <a:ea typeface="+mn-ea"/>
                        <a:cs typeface="+mn-cs"/>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90236776"/>
                  </a:ext>
                </a:extLst>
              </a:tr>
            </a:tbl>
          </a:graphicData>
        </a:graphic>
      </p:graphicFrame>
    </p:spTree>
    <p:extLst>
      <p:ext uri="{BB962C8B-B14F-4D97-AF65-F5344CB8AC3E}">
        <p14:creationId xmlns:p14="http://schemas.microsoft.com/office/powerpoint/2010/main" val="512031617"/>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25859</TotalTime>
  <Words>2601</Words>
  <Application>Microsoft Office PowerPoint</Application>
  <PresentationFormat>宽屏</PresentationFormat>
  <Paragraphs>150</Paragraphs>
  <Slides>10</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10</vt:i4>
      </vt:variant>
    </vt:vector>
  </HeadingPairs>
  <TitlesOfParts>
    <vt:vector size="17" baseType="lpstr">
      <vt:lpstr>ＭＳ Ｐゴシック</vt:lpstr>
      <vt:lpstr>等线</vt:lpstr>
      <vt:lpstr>微软雅黑</vt:lpstr>
      <vt:lpstr>Arial</vt:lpstr>
      <vt:lpstr>Calibri</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ydscb</dc:creator>
  <cp:lastModifiedBy>彭斐</cp:lastModifiedBy>
  <cp:revision>1078</cp:revision>
  <dcterms:created xsi:type="dcterms:W3CDTF">2020-04-18T04:13:23Z</dcterms:created>
  <dcterms:modified xsi:type="dcterms:W3CDTF">2022-07-12T01:13:49Z</dcterms:modified>
</cp:coreProperties>
</file>