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handoutMasterIdLst>
    <p:handoutMasterId r:id="rId11"/>
  </p:handoutMasterIdLst>
  <p:sldIdLst>
    <p:sldId id="1579" r:id="rId2"/>
    <p:sldId id="1584" r:id="rId3"/>
    <p:sldId id="1582" r:id="rId4"/>
    <p:sldId id="1585" r:id="rId5"/>
    <p:sldId id="1586" r:id="rId6"/>
    <p:sldId id="1587" r:id="rId7"/>
    <p:sldId id="1589" r:id="rId8"/>
    <p:sldId id="1590" r:id="rId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8B0"/>
    <a:srgbClr val="0068D0"/>
    <a:srgbClr val="FB984C"/>
    <a:srgbClr val="001366"/>
    <a:srgbClr val="0082FF"/>
    <a:srgbClr val="FFECDD"/>
    <a:srgbClr val="FED7BB"/>
    <a:srgbClr val="FDB783"/>
    <a:srgbClr val="00B0F0"/>
    <a:srgbClr val="E545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249" autoAdjust="0"/>
    <p:restoredTop sz="93891" autoAdjust="0"/>
  </p:normalViewPr>
  <p:slideViewPr>
    <p:cSldViewPr snapToGrid="0">
      <p:cViewPr>
        <p:scale>
          <a:sx n="80" d="100"/>
          <a:sy n="80" d="100"/>
        </p:scale>
        <p:origin x="-725" y="-389"/>
      </p:cViewPr>
      <p:guideLst>
        <p:guide orient="horz" pos="2160"/>
        <p:guide pos="3840"/>
      </p:guideLst>
    </p:cSldViewPr>
  </p:slideViewPr>
  <p:notesTextViewPr>
    <p:cViewPr>
      <p:scale>
        <a:sx n="1" d="1"/>
        <a:sy n="1" d="1"/>
      </p:scale>
      <p:origin x="0" y="0"/>
    </p:cViewPr>
  </p:notesTextViewPr>
  <p:sorterViewPr>
    <p:cViewPr>
      <p:scale>
        <a:sx n="100" d="100"/>
        <a:sy n="100" d="100"/>
      </p:scale>
      <p:origin x="0" y="-8260"/>
    </p:cViewPr>
  </p:sorterViewPr>
  <p:notesViewPr>
    <p:cSldViewPr snapToGrid="0">
      <p:cViewPr varScale="1">
        <p:scale>
          <a:sx n="51" d="100"/>
          <a:sy n="51" d="100"/>
        </p:scale>
        <p:origin x="2692"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xmlns="" id="{F8B2F5E0-6E14-4AF1-85A8-2C26F747D89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a:extLst>
              <a:ext uri="{FF2B5EF4-FFF2-40B4-BE49-F238E27FC236}">
                <a16:creationId xmlns:a16="http://schemas.microsoft.com/office/drawing/2014/main" xmlns="" id="{8FC8A11E-D84E-46AC-BE41-FCBD4190052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8606E2C-BA47-4547-8855-816034ED1CAD}" type="datetimeFigureOut">
              <a:rPr lang="zh-CN" altLang="en-US" smtClean="0"/>
              <a:t>2022/7/11</a:t>
            </a:fld>
            <a:endParaRPr lang="zh-CN" altLang="en-US"/>
          </a:p>
        </p:txBody>
      </p:sp>
      <p:sp>
        <p:nvSpPr>
          <p:cNvPr id="4" name="页脚占位符 3">
            <a:extLst>
              <a:ext uri="{FF2B5EF4-FFF2-40B4-BE49-F238E27FC236}">
                <a16:creationId xmlns:a16="http://schemas.microsoft.com/office/drawing/2014/main" xmlns="" id="{515E7925-6E21-4727-85BE-F9F05FBEB4C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a:extLst>
              <a:ext uri="{FF2B5EF4-FFF2-40B4-BE49-F238E27FC236}">
                <a16:creationId xmlns:a16="http://schemas.microsoft.com/office/drawing/2014/main" xmlns="" id="{B58EAE11-8199-4A38-A22E-E3849E02D0F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89945C9-5576-4C04-B828-1A771D8CAA01}" type="slidenum">
              <a:rPr lang="zh-CN" altLang="en-US" smtClean="0"/>
              <a:t>‹#›</a:t>
            </a:fld>
            <a:endParaRPr lang="zh-CN" altLang="en-US"/>
          </a:p>
        </p:txBody>
      </p:sp>
    </p:spTree>
    <p:extLst>
      <p:ext uri="{BB962C8B-B14F-4D97-AF65-F5344CB8AC3E}">
        <p14:creationId xmlns:p14="http://schemas.microsoft.com/office/powerpoint/2010/main" val="2074504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C59151-E0C2-4D70-86D9-8B8B9353EBFE}" type="datetimeFigureOut">
              <a:rPr lang="zh-CN" altLang="en-US" smtClean="0"/>
              <a:t>2022/7/11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0A4852-28F9-447D-9B57-7C3814DF217C}" type="slidenum">
              <a:rPr lang="zh-CN" altLang="en-US" smtClean="0"/>
              <a:t>‹#›</a:t>
            </a:fld>
            <a:endParaRPr lang="zh-CN" altLang="en-US"/>
          </a:p>
        </p:txBody>
      </p:sp>
    </p:spTree>
    <p:extLst>
      <p:ext uri="{BB962C8B-B14F-4D97-AF65-F5344CB8AC3E}">
        <p14:creationId xmlns:p14="http://schemas.microsoft.com/office/powerpoint/2010/main" val="26713665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130A4852-28F9-447D-9B57-7C3814DF217C}" type="slidenum">
              <a:rPr lang="zh-CN" altLang="en-US" smtClean="0"/>
              <a:t>1</a:t>
            </a:fld>
            <a:endParaRPr lang="zh-CN" altLang="en-US"/>
          </a:p>
        </p:txBody>
      </p:sp>
    </p:spTree>
    <p:extLst>
      <p:ext uri="{BB962C8B-B14F-4D97-AF65-F5344CB8AC3E}">
        <p14:creationId xmlns:p14="http://schemas.microsoft.com/office/powerpoint/2010/main" val="40170841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sv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xmlns="" id="{982B8B9E-3795-4674-9FBE-2A339FD75FCA}"/>
              </a:ext>
            </a:extLst>
          </p:cNvPr>
          <p:cNvSpPr/>
          <p:nvPr userDrawn="1"/>
        </p:nvSpPr>
        <p:spPr>
          <a:xfrm>
            <a:off x="-2" y="0"/>
            <a:ext cx="12192001" cy="6858000"/>
          </a:xfrm>
          <a:prstGeom prst="rect">
            <a:avLst/>
          </a:prstGeom>
          <a:gradFill flip="none" rotWithShape="1">
            <a:gsLst>
              <a:gs pos="0">
                <a:srgbClr val="32ACA3">
                  <a:alpha val="80000"/>
                </a:srgbClr>
              </a:gs>
              <a:gs pos="100000">
                <a:srgbClr val="105EAF">
                  <a:alpha val="80000"/>
                </a:srgbClr>
              </a:gs>
            </a:gsLst>
            <a:lin ang="7800000" scaled="0"/>
            <a:tileRect/>
          </a:gra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zh-CN" dirty="0">
                <a:latin typeface="+mn-lt"/>
                <a:ea typeface="苹方-简"/>
              </a:rPr>
              <a:t>                                   </a:t>
            </a:r>
            <a:endParaRPr kumimoji="1" lang="zh-CN" altLang="en-US" dirty="0">
              <a:latin typeface="+mn-lt"/>
              <a:ea typeface="苹方-简"/>
            </a:endParaRPr>
          </a:p>
        </p:txBody>
      </p:sp>
      <p:sp>
        <p:nvSpPr>
          <p:cNvPr id="2" name="标题 1"/>
          <p:cNvSpPr>
            <a:spLocks noGrp="1"/>
          </p:cNvSpPr>
          <p:nvPr>
            <p:ph type="ctrTitle"/>
          </p:nvPr>
        </p:nvSpPr>
        <p:spPr>
          <a:xfrm>
            <a:off x="1524000" y="1122363"/>
            <a:ext cx="9144000" cy="2387600"/>
          </a:xfrm>
        </p:spPr>
        <p:txBody>
          <a:bodyPr anchor="b">
            <a:normAutofit/>
          </a:bodyPr>
          <a:lstStyle>
            <a:lvl1pPr algn="ctr">
              <a:defRPr sz="6600" b="1">
                <a:solidFill>
                  <a:schemeClr val="bg1"/>
                </a:solidFill>
                <a:effectLst/>
                <a:latin typeface="+mn-lt"/>
                <a:ea typeface="等线" panose="02010600030101010101" pitchFamily="2" charset="-122"/>
              </a:defRPr>
            </a:lvl1pPr>
          </a:lstStyle>
          <a:p>
            <a:r>
              <a:rPr lang="zh-CN" altLang="en-US" dirty="0"/>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b="1">
                <a:solidFill>
                  <a:schemeClr val="bg1"/>
                </a:solidFill>
                <a:effectLst/>
                <a:latin typeface="+mn-lt"/>
                <a:ea typeface="等线" panose="02010600030101010101" pitchFamily="2" charset="-122"/>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pic>
        <p:nvPicPr>
          <p:cNvPr id="8" name="图形 8">
            <a:extLst>
              <a:ext uri="{FF2B5EF4-FFF2-40B4-BE49-F238E27FC236}">
                <a16:creationId xmlns:a16="http://schemas.microsoft.com/office/drawing/2014/main" xmlns="" id="{857F3BED-9DEC-483B-B749-77932C7E91EC}"/>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395536" y="339502"/>
            <a:ext cx="1512168" cy="549291"/>
          </a:xfrm>
          <a:prstGeom prst="rect">
            <a:avLst/>
          </a:prstGeom>
        </p:spPr>
      </p:pic>
      <p:grpSp>
        <p:nvGrpSpPr>
          <p:cNvPr id="4" name="组合 3">
            <a:extLst>
              <a:ext uri="{FF2B5EF4-FFF2-40B4-BE49-F238E27FC236}">
                <a16:creationId xmlns:a16="http://schemas.microsoft.com/office/drawing/2014/main" xmlns="" id="{AF91A300-B5A5-46D7-8D2A-55C7766EF50A}"/>
              </a:ext>
            </a:extLst>
          </p:cNvPr>
          <p:cNvGrpSpPr/>
          <p:nvPr userDrawn="1"/>
        </p:nvGrpSpPr>
        <p:grpSpPr>
          <a:xfrm>
            <a:off x="4866576" y="4888468"/>
            <a:ext cx="2458848" cy="738664"/>
            <a:chOff x="4760251" y="4888468"/>
            <a:chExt cx="2458848" cy="738664"/>
          </a:xfrm>
        </p:grpSpPr>
        <p:sp>
          <p:nvSpPr>
            <p:cNvPr id="6" name="文本框 3">
              <a:extLst>
                <a:ext uri="{FF2B5EF4-FFF2-40B4-BE49-F238E27FC236}">
                  <a16:creationId xmlns:a16="http://schemas.microsoft.com/office/drawing/2014/main" xmlns="" id="{9F647555-D245-4DA5-BA4C-9E38C7352008}"/>
                </a:ext>
              </a:extLst>
            </p:cNvPr>
            <p:cNvSpPr txBox="1"/>
            <p:nvPr userDrawn="1"/>
          </p:nvSpPr>
          <p:spPr>
            <a:xfrm>
              <a:off x="5548449" y="4888468"/>
              <a:ext cx="1670650" cy="738664"/>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400" dirty="0">
                  <a:solidFill>
                    <a:schemeClr val="bg1">
                      <a:lumMod val="85000"/>
                    </a:schemeClr>
                  </a:solidFill>
                  <a:latin typeface="等线" panose="02010600030101010101" pitchFamily="2" charset="-122"/>
                  <a:ea typeface="等线" panose="02010600030101010101" pitchFamily="2" charset="-122"/>
                </a:rPr>
                <a:t>市场部 麻醉镇痛组</a:t>
              </a:r>
              <a:endParaRPr lang="en-US" altLang="zh-CN" sz="1400" dirty="0">
                <a:solidFill>
                  <a:schemeClr val="bg1">
                    <a:lumMod val="85000"/>
                  </a:schemeClr>
                </a:solidFill>
                <a:latin typeface="等线" panose="02010600030101010101" pitchFamily="2" charset="-122"/>
                <a:ea typeface="等线" panose="02010600030101010101" pitchFamily="2" charset="-122"/>
              </a:endParaRPr>
            </a:p>
            <a:p>
              <a:r>
                <a:rPr lang="zh-CN" altLang="en-US" sz="1400" dirty="0">
                  <a:solidFill>
                    <a:schemeClr val="bg1">
                      <a:lumMod val="85000"/>
                    </a:schemeClr>
                  </a:solidFill>
                  <a:latin typeface="等线" panose="02010600030101010101" pitchFamily="2" charset="-122"/>
                  <a:ea typeface="等线" panose="02010600030101010101" pitchFamily="2" charset="-122"/>
                </a:rPr>
                <a:t>产品组经理 彭斐</a:t>
              </a:r>
              <a:endParaRPr lang="en-US" altLang="zh-CN" sz="1400" dirty="0">
                <a:solidFill>
                  <a:schemeClr val="bg1">
                    <a:lumMod val="85000"/>
                  </a:schemeClr>
                </a:solidFill>
                <a:latin typeface="等线" panose="02010600030101010101" pitchFamily="2" charset="-122"/>
                <a:ea typeface="等线" panose="02010600030101010101" pitchFamily="2" charset="-122"/>
              </a:endParaRPr>
            </a:p>
            <a:p>
              <a:r>
                <a:rPr lang="en-US" altLang="zh-CN" sz="1400" b="1" dirty="0">
                  <a:solidFill>
                    <a:schemeClr val="bg1">
                      <a:lumMod val="85000"/>
                    </a:schemeClr>
                  </a:solidFill>
                  <a:latin typeface="等线" panose="02010600030101010101" pitchFamily="2" charset="-122"/>
                  <a:ea typeface="等线" panose="02010600030101010101" pitchFamily="2" charset="-122"/>
                </a:rPr>
                <a:t>17780578787</a:t>
              </a:r>
              <a:endParaRPr lang="zh-CN" altLang="en-US" sz="1400" b="1" dirty="0">
                <a:solidFill>
                  <a:schemeClr val="bg1">
                    <a:lumMod val="85000"/>
                  </a:schemeClr>
                </a:solidFill>
                <a:latin typeface="等线" panose="02010600030101010101" pitchFamily="2" charset="-122"/>
                <a:ea typeface="等线" panose="02010600030101010101" pitchFamily="2" charset="-122"/>
              </a:endParaRPr>
            </a:p>
          </p:txBody>
        </p:sp>
        <p:pic>
          <p:nvPicPr>
            <p:cNvPr id="9" name="图形 8">
              <a:extLst>
                <a:ext uri="{FF2B5EF4-FFF2-40B4-BE49-F238E27FC236}">
                  <a16:creationId xmlns:a16="http://schemas.microsoft.com/office/drawing/2014/main" xmlns="" id="{9225966C-A701-4F76-B8B5-66B21148E568}"/>
                </a:ext>
              </a:extLst>
            </p:cNvPr>
            <p:cNvPicPr>
              <a:picLocks noChangeAspect="1"/>
            </p:cNvPicPr>
            <p:nvPr userDrawn="1"/>
          </p:nvPicPr>
          <p:blipFill rotWithShape="1">
            <a:blip r:embed="rId2">
              <a:extLst>
                <a:ext uri="{96DAC541-7B7A-43D3-8B79-37D633B846F1}">
                  <asvg:svgBlip xmlns:asvg="http://schemas.microsoft.com/office/drawing/2016/SVG/main" xmlns="" r:embed="rId3"/>
                </a:ext>
              </a:extLst>
            </a:blip>
            <a:srcRect t="1" r="60077" b="-10450"/>
            <a:stretch/>
          </p:blipFill>
          <p:spPr>
            <a:xfrm>
              <a:off x="4760251" y="4981060"/>
              <a:ext cx="631597" cy="634722"/>
            </a:xfrm>
            <a:prstGeom prst="rect">
              <a:avLst/>
            </a:prstGeom>
          </p:spPr>
        </p:pic>
        <p:cxnSp>
          <p:nvCxnSpPr>
            <p:cNvPr id="10" name="直接连接符 9">
              <a:extLst>
                <a:ext uri="{FF2B5EF4-FFF2-40B4-BE49-F238E27FC236}">
                  <a16:creationId xmlns:a16="http://schemas.microsoft.com/office/drawing/2014/main" xmlns="" id="{7C934CD7-DB71-4E7F-9965-8411F19C9A52}"/>
                </a:ext>
              </a:extLst>
            </p:cNvPr>
            <p:cNvCxnSpPr>
              <a:cxnSpLocks/>
            </p:cNvCxnSpPr>
            <p:nvPr userDrawn="1"/>
          </p:nvCxnSpPr>
          <p:spPr>
            <a:xfrm>
              <a:off x="5475890" y="4951800"/>
              <a:ext cx="0" cy="6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051827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仅标题">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55438F36-EA3C-D308-BC4A-27F77394F9C1}"/>
              </a:ext>
            </a:extLst>
          </p:cNvPr>
          <p:cNvSpPr/>
          <p:nvPr userDrawn="1"/>
        </p:nvSpPr>
        <p:spPr>
          <a:xfrm>
            <a:off x="0" y="0"/>
            <a:ext cx="12192000" cy="6126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a:extLst>
              <a:ext uri="{FF2B5EF4-FFF2-40B4-BE49-F238E27FC236}">
                <a16:creationId xmlns:a16="http://schemas.microsoft.com/office/drawing/2014/main" xmlns="" id="{245086A4-985E-6609-642F-59079CAAC035}"/>
              </a:ext>
            </a:extLst>
          </p:cNvPr>
          <p:cNvSpPr/>
          <p:nvPr userDrawn="1"/>
        </p:nvSpPr>
        <p:spPr>
          <a:xfrm>
            <a:off x="0" y="612648"/>
            <a:ext cx="12192000" cy="154327"/>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a:extLst>
              <a:ext uri="{FF2B5EF4-FFF2-40B4-BE49-F238E27FC236}">
                <a16:creationId xmlns:a16="http://schemas.microsoft.com/office/drawing/2014/main" xmlns="" id="{78A2EF28-F68B-14AB-529A-B84F9C3B2803}"/>
              </a:ext>
            </a:extLst>
          </p:cNvPr>
          <p:cNvSpPr/>
          <p:nvPr userDrawn="1"/>
        </p:nvSpPr>
        <p:spPr>
          <a:xfrm>
            <a:off x="0" y="6245352"/>
            <a:ext cx="12192000" cy="6126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a:extLst>
              <a:ext uri="{FF2B5EF4-FFF2-40B4-BE49-F238E27FC236}">
                <a16:creationId xmlns:a16="http://schemas.microsoft.com/office/drawing/2014/main" xmlns="" id="{1A505DAD-FD23-F6BC-CC43-CA9DB358C9A4}"/>
              </a:ext>
            </a:extLst>
          </p:cNvPr>
          <p:cNvSpPr/>
          <p:nvPr userDrawn="1"/>
        </p:nvSpPr>
        <p:spPr>
          <a:xfrm>
            <a:off x="0" y="6091025"/>
            <a:ext cx="12192000" cy="15432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74403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仅标题">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55438F36-EA3C-D308-BC4A-27F77394F9C1}"/>
              </a:ext>
            </a:extLst>
          </p:cNvPr>
          <p:cNvSpPr/>
          <p:nvPr userDrawn="1"/>
        </p:nvSpPr>
        <p:spPr>
          <a:xfrm>
            <a:off x="0" y="0"/>
            <a:ext cx="68048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a:extLst>
              <a:ext uri="{FF2B5EF4-FFF2-40B4-BE49-F238E27FC236}">
                <a16:creationId xmlns:a16="http://schemas.microsoft.com/office/drawing/2014/main" xmlns="" id="{245086A4-985E-6609-642F-59079CAAC035}"/>
              </a:ext>
            </a:extLst>
          </p:cNvPr>
          <p:cNvSpPr/>
          <p:nvPr userDrawn="1"/>
        </p:nvSpPr>
        <p:spPr>
          <a:xfrm>
            <a:off x="680484" y="0"/>
            <a:ext cx="150829" cy="6858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a:extLst>
              <a:ext uri="{FF2B5EF4-FFF2-40B4-BE49-F238E27FC236}">
                <a16:creationId xmlns:a16="http://schemas.microsoft.com/office/drawing/2014/main" xmlns="" id="{78A2EF28-F68B-14AB-529A-B84F9C3B2803}"/>
              </a:ext>
            </a:extLst>
          </p:cNvPr>
          <p:cNvSpPr/>
          <p:nvPr userDrawn="1"/>
        </p:nvSpPr>
        <p:spPr>
          <a:xfrm>
            <a:off x="11511516" y="0"/>
            <a:ext cx="68048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a:extLst>
              <a:ext uri="{FF2B5EF4-FFF2-40B4-BE49-F238E27FC236}">
                <a16:creationId xmlns:a16="http://schemas.microsoft.com/office/drawing/2014/main" xmlns="" id="{1A505DAD-FD23-F6BC-CC43-CA9DB358C9A4}"/>
              </a:ext>
            </a:extLst>
          </p:cNvPr>
          <p:cNvSpPr/>
          <p:nvPr userDrawn="1"/>
        </p:nvSpPr>
        <p:spPr>
          <a:xfrm>
            <a:off x="11360686" y="0"/>
            <a:ext cx="150830" cy="6857999"/>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8744439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A2D193F-16FA-40B3-989E-16DCA40D2139}" type="datetime1">
              <a:rPr lang="zh-CN" altLang="en-US" smtClean="0"/>
              <a:t>2022/7/11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2765230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143C303F-057C-47A9-8FB8-16AA79D06B64}" type="datetime1">
              <a:rPr lang="zh-CN" altLang="en-US" smtClean="0"/>
              <a:t>2022/7/11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6947583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1DF0C1F8-570B-47FE-8662-CAFC116633A4}" type="datetime1">
              <a:rPr lang="zh-CN" altLang="en-US" smtClean="0"/>
              <a:t>2022/7/11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4778056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CB5B0FB1-FE56-4205-A3FF-292F1B31225D}" type="datetime1">
              <a:rPr lang="zh-CN" altLang="en-US" smtClean="0"/>
              <a:t>2022/7/11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31887177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3C5A5175-9E4D-4D8C-934A-1540BCD1C7CE}" type="datetime1">
              <a:rPr lang="zh-CN" altLang="en-US" smtClean="0"/>
              <a:t>2022/7/11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40255014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cSld name="2_标题幻灯片">
    <p:bg>
      <p:bgPr>
        <a:solidFill>
          <a:schemeClr val="bg1"/>
        </a:solidFill>
        <a:effectLst/>
      </p:bgPr>
    </p:bg>
    <p:spTree>
      <p:nvGrpSpPr>
        <p:cNvPr id="1" name=""/>
        <p:cNvGrpSpPr/>
        <p:nvPr/>
      </p:nvGrpSpPr>
      <p:grpSpPr>
        <a:xfrm>
          <a:off x="0" y="0"/>
          <a:ext cx="0" cy="0"/>
          <a:chOff x="0" y="0"/>
          <a:chExt cx="0" cy="0"/>
        </a:xfrm>
      </p:grpSpPr>
      <p:cxnSp>
        <p:nvCxnSpPr>
          <p:cNvPr id="38" name="直接连接符 37"/>
          <p:cNvCxnSpPr/>
          <p:nvPr userDrawn="1"/>
        </p:nvCxnSpPr>
        <p:spPr>
          <a:xfrm>
            <a:off x="1748790" y="296545"/>
            <a:ext cx="10461625" cy="0"/>
          </a:xfrm>
          <a:prstGeom prst="line">
            <a:avLst/>
          </a:prstGeom>
          <a:ln w="25400">
            <a:solidFill>
              <a:srgbClr val="3D3D61"/>
            </a:solidFill>
          </a:ln>
        </p:spPr>
        <p:style>
          <a:lnRef idx="1">
            <a:schemeClr val="accent1"/>
          </a:lnRef>
          <a:fillRef idx="0">
            <a:schemeClr val="accent1"/>
          </a:fillRef>
          <a:effectRef idx="0">
            <a:schemeClr val="accent1"/>
          </a:effectRef>
          <a:fontRef idx="minor">
            <a:schemeClr val="tx1"/>
          </a:fontRef>
        </p:style>
      </p:cxnSp>
      <p:sp>
        <p:nvSpPr>
          <p:cNvPr id="2" name="矩形 1"/>
          <p:cNvSpPr/>
          <p:nvPr userDrawn="1"/>
        </p:nvSpPr>
        <p:spPr>
          <a:xfrm>
            <a:off x="130175" y="157480"/>
            <a:ext cx="1618615" cy="2781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a:solidFill>
                  <a:schemeClr val="tx1"/>
                </a:solidFill>
                <a:latin typeface="微软雅黑" panose="020B0503020204020204" pitchFamily="34" charset="-122"/>
                <a:ea typeface="微软雅黑" panose="020B0503020204020204" pitchFamily="34" charset="-122"/>
              </a:rPr>
              <a:t>PART I </a:t>
            </a:r>
            <a:r>
              <a:rPr lang="zh-CN" altLang="en-US" sz="1400" b="1">
                <a:solidFill>
                  <a:schemeClr val="tx1"/>
                </a:solidFill>
                <a:latin typeface="微软雅黑" panose="020B0503020204020204" pitchFamily="34" charset="-122"/>
                <a:ea typeface="微软雅黑" panose="020B0503020204020204" pitchFamily="34" charset="-122"/>
              </a:rPr>
              <a:t>市场分析</a:t>
            </a:r>
          </a:p>
        </p:txBody>
      </p:sp>
      <p:sp>
        <p:nvSpPr>
          <p:cNvPr id="24" name="文本框 23"/>
          <p:cNvSpPr txBox="1"/>
          <p:nvPr userDrawn="1"/>
        </p:nvSpPr>
        <p:spPr>
          <a:xfrm>
            <a:off x="2329815" y="158750"/>
            <a:ext cx="1069340" cy="275590"/>
          </a:xfrm>
          <a:prstGeom prst="rect">
            <a:avLst/>
          </a:prstGeom>
          <a:solidFill>
            <a:schemeClr val="bg1"/>
          </a:solidFill>
        </p:spPr>
        <p:txBody>
          <a:bodyPr wrap="none" rtlCol="0" anchor="t">
            <a:spAutoFit/>
          </a:bodyPr>
          <a:lstStyle/>
          <a:p>
            <a:r>
              <a:rPr lang="en-US" altLang="zh-CN" sz="1200" b="1">
                <a:solidFill>
                  <a:srgbClr val="E4823C"/>
                </a:solidFill>
                <a:latin typeface="微软雅黑" panose="020B0503020204020204" pitchFamily="34" charset="-122"/>
                <a:ea typeface="微软雅黑" panose="020B0503020204020204" pitchFamily="34" charset="-122"/>
                <a:cs typeface="微软雅黑" panose="020B0503020204020204" pitchFamily="34" charset="-122"/>
                <a:sym typeface="+mn-ea"/>
              </a:rPr>
              <a:t>1.1 </a:t>
            </a:r>
            <a:r>
              <a:rPr lang="zh-CN" altLang="en-US" sz="1200" b="1">
                <a:latin typeface="微软雅黑" panose="020B0503020204020204" pitchFamily="34" charset="-122"/>
                <a:ea typeface="微软雅黑" panose="020B0503020204020204" pitchFamily="34" charset="-122"/>
                <a:cs typeface="微软雅黑" panose="020B0503020204020204" pitchFamily="34" charset="-122"/>
                <a:sym typeface="+mn-ea"/>
              </a:rPr>
              <a:t>市场定义</a:t>
            </a:r>
          </a:p>
        </p:txBody>
      </p:sp>
      <p:sp>
        <p:nvSpPr>
          <p:cNvPr id="25" name="文本框 24"/>
          <p:cNvSpPr txBox="1"/>
          <p:nvPr userDrawn="1"/>
        </p:nvSpPr>
        <p:spPr>
          <a:xfrm>
            <a:off x="3994150" y="158750"/>
            <a:ext cx="1374140" cy="275590"/>
          </a:xfrm>
          <a:prstGeom prst="rect">
            <a:avLst/>
          </a:prstGeom>
          <a:solidFill>
            <a:schemeClr val="bg1"/>
          </a:solidFill>
        </p:spPr>
        <p:txBody>
          <a:bodyPr wrap="none" rtlCol="0" anchor="t">
            <a:spAutoFit/>
          </a:bodyPr>
          <a:lstStyle/>
          <a:p>
            <a:r>
              <a:rPr lang="en-US" altLang="zh-CN" sz="1200" b="1">
                <a:solidFill>
                  <a:srgbClr val="E4823C"/>
                </a:solidFill>
                <a:latin typeface="微软雅黑" panose="020B0503020204020204" pitchFamily="34" charset="-122"/>
                <a:ea typeface="微软雅黑" panose="020B0503020204020204" pitchFamily="34" charset="-122"/>
                <a:cs typeface="微软雅黑" panose="020B0503020204020204" pitchFamily="34" charset="-122"/>
                <a:sym typeface="+mn-ea"/>
              </a:rPr>
              <a:t>1.2 </a:t>
            </a:r>
            <a:r>
              <a:rPr lang="zh-CN" altLang="en-US" sz="1200" b="1">
                <a:latin typeface="微软雅黑" panose="020B0503020204020204" pitchFamily="34" charset="-122"/>
                <a:ea typeface="微软雅黑" panose="020B0503020204020204" pitchFamily="34" charset="-122"/>
                <a:cs typeface="微软雅黑" panose="020B0503020204020204" pitchFamily="34" charset="-122"/>
                <a:sym typeface="+mn-ea"/>
              </a:rPr>
              <a:t>宏观环境分析</a:t>
            </a:r>
            <a:endParaRPr lang="zh-CN" altLang="en-US" sz="1200"/>
          </a:p>
        </p:txBody>
      </p:sp>
      <p:sp>
        <p:nvSpPr>
          <p:cNvPr id="26" name="文本框 25"/>
          <p:cNvSpPr txBox="1"/>
          <p:nvPr userDrawn="1"/>
        </p:nvSpPr>
        <p:spPr>
          <a:xfrm>
            <a:off x="5963285" y="158750"/>
            <a:ext cx="1374140" cy="275590"/>
          </a:xfrm>
          <a:prstGeom prst="rect">
            <a:avLst/>
          </a:prstGeom>
          <a:solidFill>
            <a:schemeClr val="bg1"/>
          </a:solidFill>
        </p:spPr>
        <p:txBody>
          <a:bodyPr wrap="none" rtlCol="0" anchor="t">
            <a:spAutoFit/>
          </a:bodyPr>
          <a:lstStyle/>
          <a:p>
            <a:r>
              <a:rPr lang="en-US" altLang="zh-CN" sz="1200" b="1">
                <a:solidFill>
                  <a:srgbClr val="E4823C"/>
                </a:solidFill>
                <a:latin typeface="微软雅黑" panose="020B0503020204020204" pitchFamily="34" charset="-122"/>
                <a:ea typeface="微软雅黑" panose="020B0503020204020204" pitchFamily="34" charset="-122"/>
                <a:cs typeface="微软雅黑" panose="020B0503020204020204" pitchFamily="34" charset="-122"/>
                <a:sym typeface="+mn-ea"/>
              </a:rPr>
              <a:t>1.3 </a:t>
            </a:r>
            <a:r>
              <a:rPr lang="zh-CN" altLang="en-US" sz="1200" b="1">
                <a:latin typeface="微软雅黑" panose="020B0503020204020204" pitchFamily="34" charset="-122"/>
                <a:ea typeface="微软雅黑" panose="020B0503020204020204" pitchFamily="34" charset="-122"/>
                <a:cs typeface="微软雅黑" panose="020B0503020204020204" pitchFamily="34" charset="-122"/>
                <a:sym typeface="+mn-ea"/>
              </a:rPr>
              <a:t>治疗品类趋势</a:t>
            </a:r>
            <a:endParaRPr lang="zh-CN" altLang="en-US" sz="1200"/>
          </a:p>
        </p:txBody>
      </p:sp>
      <p:sp>
        <p:nvSpPr>
          <p:cNvPr id="27" name="文本框 26"/>
          <p:cNvSpPr txBox="1"/>
          <p:nvPr userDrawn="1"/>
        </p:nvSpPr>
        <p:spPr>
          <a:xfrm>
            <a:off x="7932420" y="158750"/>
            <a:ext cx="1069340" cy="275590"/>
          </a:xfrm>
          <a:prstGeom prst="rect">
            <a:avLst/>
          </a:prstGeom>
          <a:solidFill>
            <a:schemeClr val="bg1"/>
          </a:solidFill>
        </p:spPr>
        <p:txBody>
          <a:bodyPr wrap="none" rtlCol="0" anchor="t">
            <a:spAutoFit/>
          </a:bodyPr>
          <a:lstStyle/>
          <a:p>
            <a:r>
              <a:rPr lang="en-US" altLang="zh-CN" sz="1200" b="1">
                <a:solidFill>
                  <a:srgbClr val="E4823C"/>
                </a:solidFill>
                <a:latin typeface="微软雅黑" panose="020B0503020204020204" pitchFamily="34" charset="-122"/>
                <a:ea typeface="微软雅黑" panose="020B0503020204020204" pitchFamily="34" charset="-122"/>
                <a:cs typeface="微软雅黑" panose="020B0503020204020204" pitchFamily="34" charset="-122"/>
                <a:sym typeface="+mn-ea"/>
              </a:rPr>
              <a:t>1.4 </a:t>
            </a:r>
            <a:r>
              <a:rPr lang="zh-CN" altLang="en-US" sz="1200" b="1">
                <a:latin typeface="微软雅黑" panose="020B0503020204020204" pitchFamily="34" charset="-122"/>
                <a:ea typeface="微软雅黑" panose="020B0503020204020204" pitchFamily="34" charset="-122"/>
                <a:cs typeface="微软雅黑" panose="020B0503020204020204" pitchFamily="34" charset="-122"/>
                <a:sym typeface="+mn-ea"/>
              </a:rPr>
              <a:t>品牌表现</a:t>
            </a:r>
            <a:endParaRPr lang="zh-CN" altLang="en-US" sz="1200"/>
          </a:p>
        </p:txBody>
      </p:sp>
      <p:sp>
        <p:nvSpPr>
          <p:cNvPr id="28" name="文本框 27"/>
          <p:cNvSpPr txBox="1"/>
          <p:nvPr userDrawn="1"/>
        </p:nvSpPr>
        <p:spPr>
          <a:xfrm>
            <a:off x="9596755" y="112395"/>
            <a:ext cx="1069340" cy="368300"/>
          </a:xfrm>
          <a:prstGeom prst="rect">
            <a:avLst/>
          </a:prstGeom>
          <a:solidFill>
            <a:schemeClr val="bg1"/>
          </a:solidFill>
        </p:spPr>
        <p:txBody>
          <a:bodyPr wrap="none" rtlCol="0" anchor="t">
            <a:spAutoFit/>
          </a:bodyPr>
          <a:lstStyle/>
          <a:p>
            <a:pPr>
              <a:lnSpc>
                <a:spcPct val="150000"/>
              </a:lnSpc>
            </a:pPr>
            <a:r>
              <a:rPr lang="en-US" altLang="zh-CN" sz="1200" b="1">
                <a:solidFill>
                  <a:srgbClr val="E4823C"/>
                </a:solidFill>
                <a:latin typeface="微软雅黑" panose="020B0503020204020204" pitchFamily="34" charset="-122"/>
                <a:ea typeface="微软雅黑" panose="020B0503020204020204" pitchFamily="34" charset="-122"/>
                <a:cs typeface="微软雅黑" panose="020B0503020204020204" pitchFamily="34" charset="-122"/>
                <a:sym typeface="+mn-ea"/>
              </a:rPr>
              <a:t>1.5</a:t>
            </a:r>
            <a:r>
              <a:rPr lang="en-US" altLang="zh-CN" sz="1200" b="1">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1200" b="1">
                <a:latin typeface="微软雅黑" panose="020B0503020204020204" pitchFamily="34" charset="-122"/>
                <a:ea typeface="微软雅黑" panose="020B0503020204020204" pitchFamily="34" charset="-122"/>
                <a:cs typeface="微软雅黑" panose="020B0503020204020204" pitchFamily="34" charset="-122"/>
                <a:sym typeface="+mn-ea"/>
              </a:rPr>
              <a:t>竞争分析</a:t>
            </a:r>
            <a:endParaRPr lang="zh-CN" altLang="en-US" sz="1200"/>
          </a:p>
        </p:txBody>
      </p:sp>
      <p:sp>
        <p:nvSpPr>
          <p:cNvPr id="37" name="标题 36"/>
          <p:cNvSpPr>
            <a:spLocks noGrp="1"/>
          </p:cNvSpPr>
          <p:nvPr>
            <p:ph type="title"/>
          </p:nvPr>
        </p:nvSpPr>
        <p:spPr/>
        <p:txBody>
          <a:bodyPr/>
          <a:lstStyle>
            <a:lvl1pPr>
              <a:defRPr u="sng">
                <a:solidFill>
                  <a:srgbClr val="3D3D61"/>
                </a:solidFill>
                <a:latin typeface="微软雅黑" panose="020B0503020204020204" pitchFamily="34" charset="-122"/>
                <a:ea typeface="微软雅黑" panose="020B0503020204020204" pitchFamily="34" charset="-122"/>
              </a:defRPr>
            </a:lvl1pPr>
          </a:lstStyle>
          <a:p>
            <a:r>
              <a:rPr lang="zh-CN" altLang="en-US"/>
              <a:t>单击此处编辑母版标题样式</a:t>
            </a:r>
          </a:p>
        </p:txBody>
      </p:sp>
      <p:pic>
        <p:nvPicPr>
          <p:cNvPr id="3" name="Picture 2" descr="D:\桌面\公司新VI\苑东生物新LOGO2019-11-12\2019-11-12-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925263" y="6138082"/>
            <a:ext cx="1435568" cy="5061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65170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比较">
    <p:spTree>
      <p:nvGrpSpPr>
        <p:cNvPr id="1" name=""/>
        <p:cNvGrpSpPr/>
        <p:nvPr/>
      </p:nvGrpSpPr>
      <p:grpSpPr>
        <a:xfrm>
          <a:off x="0" y="0"/>
          <a:ext cx="0" cy="0"/>
          <a:chOff x="0" y="0"/>
          <a:chExt cx="0" cy="0"/>
        </a:xfrm>
      </p:grpSpPr>
      <p:pic>
        <p:nvPicPr>
          <p:cNvPr id="7" name="Picture 2" descr="D:\桌面\公司新VI\苑东生物新LOGO2019-11-12\2019-11-12-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081473" y="6265717"/>
            <a:ext cx="1435568" cy="506148"/>
          </a:xfrm>
          <a:prstGeom prst="rect">
            <a:avLst/>
          </a:prstGeom>
          <a:noFill/>
          <a:extLst>
            <a:ext uri="{909E8E84-426E-40DD-AFC4-6F175D3DCCD1}">
              <a14:hiddenFill xmlns:a14="http://schemas.microsoft.com/office/drawing/2010/main">
                <a:solidFill>
                  <a:srgbClr val="FFFFFF"/>
                </a:solidFill>
              </a14:hiddenFill>
            </a:ext>
          </a:extLst>
        </p:spPr>
      </p:pic>
      <p:sp>
        <p:nvSpPr>
          <p:cNvPr id="2" name="矩形 1"/>
          <p:cNvSpPr/>
          <p:nvPr userDrawn="1"/>
        </p:nvSpPr>
        <p:spPr>
          <a:xfrm>
            <a:off x="161925" y="157480"/>
            <a:ext cx="1618615" cy="2781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a:solidFill>
                  <a:schemeClr val="tx1"/>
                </a:solidFill>
                <a:latin typeface="微软雅黑" panose="020B0503020204020204" pitchFamily="34" charset="-122"/>
                <a:ea typeface="微软雅黑" panose="020B0503020204020204" pitchFamily="34" charset="-122"/>
              </a:rPr>
              <a:t>PART II </a:t>
            </a:r>
            <a:r>
              <a:rPr lang="zh-CN" altLang="en-US" sz="1400" b="1">
                <a:solidFill>
                  <a:schemeClr val="tx1"/>
                </a:solidFill>
                <a:latin typeface="微软雅黑" panose="020B0503020204020204" pitchFamily="34" charset="-122"/>
                <a:ea typeface="微软雅黑" panose="020B0503020204020204" pitchFamily="34" charset="-122"/>
              </a:rPr>
              <a:t>产品策略</a:t>
            </a:r>
          </a:p>
        </p:txBody>
      </p:sp>
      <p:cxnSp>
        <p:nvCxnSpPr>
          <p:cNvPr id="8" name="直接连接符 7"/>
          <p:cNvCxnSpPr/>
          <p:nvPr userDrawn="1"/>
        </p:nvCxnSpPr>
        <p:spPr>
          <a:xfrm>
            <a:off x="1748790" y="296545"/>
            <a:ext cx="10461625" cy="0"/>
          </a:xfrm>
          <a:prstGeom prst="line">
            <a:avLst/>
          </a:prstGeom>
          <a:ln w="25400">
            <a:solidFill>
              <a:srgbClr val="3D3D61"/>
            </a:solidFill>
          </a:ln>
        </p:spPr>
        <p:style>
          <a:lnRef idx="1">
            <a:schemeClr val="accent1"/>
          </a:lnRef>
          <a:fillRef idx="0">
            <a:schemeClr val="accent1"/>
          </a:fillRef>
          <a:effectRef idx="0">
            <a:schemeClr val="accent1"/>
          </a:effectRef>
          <a:fontRef idx="minor">
            <a:schemeClr val="tx1"/>
          </a:fontRef>
        </p:style>
      </p:cxnSp>
      <p:sp>
        <p:nvSpPr>
          <p:cNvPr id="4" name="文本框 3"/>
          <p:cNvSpPr txBox="1"/>
          <p:nvPr userDrawn="1"/>
        </p:nvSpPr>
        <p:spPr>
          <a:xfrm>
            <a:off x="2371090" y="158750"/>
            <a:ext cx="1665605" cy="275590"/>
          </a:xfrm>
          <a:prstGeom prst="rect">
            <a:avLst/>
          </a:prstGeom>
          <a:solidFill>
            <a:schemeClr val="bg1"/>
          </a:solidFill>
        </p:spPr>
        <p:txBody>
          <a:bodyPr wrap="none" rtlCol="0" anchor="t">
            <a:spAutoFit/>
          </a:bodyPr>
          <a:lstStyle/>
          <a:p>
            <a:pPr algn="l"/>
            <a:r>
              <a:rPr lang="en-US" altLang="zh-CN" sz="1200" b="1">
                <a:solidFill>
                  <a:srgbClr val="E4823C"/>
                </a:solidFill>
                <a:latin typeface="微软雅黑" panose="020B0503020204020204" pitchFamily="34" charset="-122"/>
                <a:ea typeface="微软雅黑" panose="020B0503020204020204" pitchFamily="34" charset="-122"/>
                <a:cs typeface="微软雅黑" panose="020B0503020204020204" pitchFamily="34" charset="-122"/>
                <a:sym typeface="+mn-ea"/>
              </a:rPr>
              <a:t>2.1 </a:t>
            </a:r>
            <a:r>
              <a:rPr lang="zh-CN" altLang="en-US" sz="1200" b="1">
                <a:latin typeface="微软雅黑" panose="020B0503020204020204" pitchFamily="34" charset="-122"/>
                <a:ea typeface="微软雅黑" panose="020B0503020204020204" pitchFamily="34" charset="-122"/>
                <a:cs typeface="微软雅黑" panose="020B0503020204020204" pitchFamily="34" charset="-122"/>
                <a:sym typeface="+mn-ea"/>
              </a:rPr>
              <a:t>患者漏斗&amp;杠杆点</a:t>
            </a:r>
          </a:p>
        </p:txBody>
      </p:sp>
      <p:sp>
        <p:nvSpPr>
          <p:cNvPr id="5" name="文本框 4"/>
          <p:cNvSpPr txBox="1"/>
          <p:nvPr userDrawn="1"/>
        </p:nvSpPr>
        <p:spPr>
          <a:xfrm>
            <a:off x="4852035" y="158750"/>
            <a:ext cx="1818005" cy="275590"/>
          </a:xfrm>
          <a:prstGeom prst="rect">
            <a:avLst/>
          </a:prstGeom>
          <a:solidFill>
            <a:schemeClr val="bg1"/>
          </a:solidFill>
        </p:spPr>
        <p:txBody>
          <a:bodyPr wrap="none" rtlCol="0" anchor="t">
            <a:spAutoFit/>
          </a:bodyPr>
          <a:lstStyle/>
          <a:p>
            <a:pPr algn="l"/>
            <a:r>
              <a:rPr lang="en-US" altLang="zh-CN" sz="1200" b="1">
                <a:solidFill>
                  <a:srgbClr val="E4823C"/>
                </a:solidFill>
                <a:latin typeface="微软雅黑" panose="020B0503020204020204" pitchFamily="34" charset="-122"/>
                <a:ea typeface="微软雅黑" panose="020B0503020204020204" pitchFamily="34" charset="-122"/>
                <a:cs typeface="微软雅黑" panose="020B0503020204020204" pitchFamily="34" charset="-122"/>
                <a:sym typeface="+mn-ea"/>
              </a:rPr>
              <a:t>2.2 </a:t>
            </a:r>
            <a:r>
              <a:rPr lang="zh-CN" altLang="en-US" sz="1200" b="1">
                <a:latin typeface="微软雅黑" panose="020B0503020204020204" pitchFamily="34" charset="-122"/>
                <a:ea typeface="微软雅黑" panose="020B0503020204020204" pitchFamily="34" charset="-122"/>
                <a:cs typeface="微软雅黑" panose="020B0503020204020204" pitchFamily="34" charset="-122"/>
                <a:sym typeface="+mn-ea"/>
              </a:rPr>
              <a:t>客户评估&amp;市场地图</a:t>
            </a:r>
          </a:p>
        </p:txBody>
      </p:sp>
      <p:sp>
        <p:nvSpPr>
          <p:cNvPr id="3" name="文本框 2"/>
          <p:cNvSpPr txBox="1"/>
          <p:nvPr userDrawn="1"/>
        </p:nvSpPr>
        <p:spPr>
          <a:xfrm>
            <a:off x="7485380" y="158750"/>
            <a:ext cx="1069340" cy="275590"/>
          </a:xfrm>
          <a:prstGeom prst="rect">
            <a:avLst/>
          </a:prstGeom>
          <a:solidFill>
            <a:schemeClr val="bg1"/>
          </a:solidFill>
        </p:spPr>
        <p:txBody>
          <a:bodyPr wrap="none" rtlCol="0" anchor="t">
            <a:spAutoFit/>
          </a:bodyPr>
          <a:lstStyle/>
          <a:p>
            <a:r>
              <a:rPr lang="en-US" altLang="zh-CN" sz="1200" b="1">
                <a:solidFill>
                  <a:srgbClr val="E4823C"/>
                </a:solidFill>
                <a:latin typeface="微软雅黑" panose="020B0503020204020204" pitchFamily="34" charset="-122"/>
                <a:ea typeface="微软雅黑" panose="020B0503020204020204" pitchFamily="34" charset="-122"/>
                <a:cs typeface="微软雅黑" panose="020B0503020204020204" pitchFamily="34" charset="-122"/>
                <a:sym typeface="+mn-ea"/>
              </a:rPr>
              <a:t>2.3 </a:t>
            </a:r>
            <a:r>
              <a:rPr lang="zh-CN" altLang="en-US" sz="12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战略整合</a:t>
            </a:r>
          </a:p>
        </p:txBody>
      </p:sp>
    </p:spTree>
    <p:extLst>
      <p:ext uri="{BB962C8B-B14F-4D97-AF65-F5344CB8AC3E}">
        <p14:creationId xmlns:p14="http://schemas.microsoft.com/office/powerpoint/2010/main" val="372869564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106680"/>
            <a:ext cx="10515600" cy="869950"/>
          </a:xfrm>
        </p:spPr>
        <p:txBody>
          <a:bodyPr>
            <a:normAutofit/>
          </a:bodyPr>
          <a:lstStyle>
            <a:lvl1pPr>
              <a:defRPr sz="3200" b="1">
                <a:solidFill>
                  <a:schemeClr val="tx1">
                    <a:lumMod val="75000"/>
                    <a:lumOff val="25000"/>
                  </a:schemeClr>
                </a:solidFill>
                <a:latin typeface="+mn-lt"/>
                <a:ea typeface="等线" panose="02010600030101010101" pitchFamily="2" charset="-122"/>
              </a:defRPr>
            </a:lvl1pPr>
          </a:lstStyle>
          <a:p>
            <a:r>
              <a:rPr lang="zh-CN" altLang="en-US"/>
              <a:t>单击此处编辑母版标题样式</a:t>
            </a:r>
          </a:p>
        </p:txBody>
      </p:sp>
      <p:sp>
        <p:nvSpPr>
          <p:cNvPr id="3" name="内容占位符 2"/>
          <p:cNvSpPr>
            <a:spLocks noGrp="1"/>
          </p:cNvSpPr>
          <p:nvPr>
            <p:ph idx="1"/>
          </p:nvPr>
        </p:nvSpPr>
        <p:spPr>
          <a:xfrm>
            <a:off x="838200" y="987426"/>
            <a:ext cx="10515600" cy="5189537"/>
          </a:xfrm>
        </p:spPr>
        <p:txBody>
          <a:bodyPr/>
          <a:lstStyle>
            <a:lvl1pPr>
              <a:defRPr>
                <a:solidFill>
                  <a:schemeClr val="tx1">
                    <a:lumMod val="75000"/>
                    <a:lumOff val="25000"/>
                  </a:schemeClr>
                </a:solidFill>
                <a:latin typeface="+mn-lt"/>
                <a:ea typeface="等线" panose="02010600030101010101" pitchFamily="2" charset="-122"/>
              </a:defRPr>
            </a:lvl1pPr>
            <a:lvl2pPr>
              <a:defRPr>
                <a:solidFill>
                  <a:schemeClr val="tx1">
                    <a:lumMod val="75000"/>
                    <a:lumOff val="25000"/>
                  </a:schemeClr>
                </a:solidFill>
                <a:latin typeface="+mn-lt"/>
                <a:ea typeface="等线" panose="02010600030101010101" pitchFamily="2" charset="-122"/>
              </a:defRPr>
            </a:lvl2pPr>
            <a:lvl3pPr>
              <a:defRPr>
                <a:solidFill>
                  <a:schemeClr val="tx1">
                    <a:lumMod val="75000"/>
                    <a:lumOff val="25000"/>
                  </a:schemeClr>
                </a:solidFill>
                <a:latin typeface="+mn-lt"/>
                <a:ea typeface="等线" panose="02010600030101010101" pitchFamily="2" charset="-122"/>
              </a:defRPr>
            </a:lvl3pPr>
            <a:lvl4pPr>
              <a:defRPr>
                <a:solidFill>
                  <a:schemeClr val="tx1">
                    <a:lumMod val="75000"/>
                    <a:lumOff val="25000"/>
                  </a:schemeClr>
                </a:solidFill>
                <a:latin typeface="+mn-lt"/>
                <a:ea typeface="等线" panose="02010600030101010101" pitchFamily="2" charset="-122"/>
              </a:defRPr>
            </a:lvl4pPr>
            <a:lvl5pPr>
              <a:defRPr>
                <a:solidFill>
                  <a:schemeClr val="tx1">
                    <a:lumMod val="75000"/>
                    <a:lumOff val="25000"/>
                  </a:schemeClr>
                </a:solidFill>
                <a:latin typeface="+mn-lt"/>
                <a:ea typeface="等线" panose="02010600030101010101" pitchFamily="2" charset="-122"/>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atin typeface="+mn-lt"/>
              </a:defRPr>
            </a:lvl1pPr>
          </a:lstStyle>
          <a:p>
            <a:fld id="{C504CF36-F0B8-4C86-BFB7-E468C2BAD2F7}" type="datetime1">
              <a:rPr lang="zh-CN" altLang="en-US" smtClean="0"/>
              <a:t>2022/7/11</a:t>
            </a:fld>
            <a:endParaRPr lang="zh-CN" altLang="en-US"/>
          </a:p>
        </p:txBody>
      </p:sp>
      <p:sp>
        <p:nvSpPr>
          <p:cNvPr id="5" name="页脚占位符 4"/>
          <p:cNvSpPr>
            <a:spLocks noGrp="1"/>
          </p:cNvSpPr>
          <p:nvPr>
            <p:ph type="ftr" sz="quarter" idx="11"/>
          </p:nvPr>
        </p:nvSpPr>
        <p:spPr/>
        <p:txBody>
          <a:bodyPr/>
          <a:lstStyle>
            <a:lvl1pPr>
              <a:defRPr>
                <a:latin typeface="+mn-lt"/>
              </a:defRPr>
            </a:lvl1pPr>
          </a:lstStyle>
          <a:p>
            <a:endParaRPr lang="zh-CN" altLang="en-US" dirty="0"/>
          </a:p>
        </p:txBody>
      </p:sp>
      <p:sp>
        <p:nvSpPr>
          <p:cNvPr id="6" name="灯片编号占位符 5"/>
          <p:cNvSpPr>
            <a:spLocks noGrp="1"/>
          </p:cNvSpPr>
          <p:nvPr>
            <p:ph type="sldNum" sz="quarter" idx="12"/>
          </p:nvPr>
        </p:nvSpPr>
        <p:spPr/>
        <p:txBody>
          <a:bodyPr/>
          <a:lstStyle>
            <a:lvl1pPr>
              <a:defRPr>
                <a:latin typeface="+mn-lt"/>
              </a:defRPr>
            </a:lvl1pPr>
          </a:lstStyle>
          <a:p>
            <a:fld id="{565CE74E-AB26-4998-AD42-012C4C1AD076}" type="slidenum">
              <a:rPr lang="zh-CN" altLang="en-US" smtClean="0"/>
              <a:pPr/>
              <a:t>‹#›</a:t>
            </a:fld>
            <a:endParaRPr lang="zh-CN" altLang="en-US" dirty="0"/>
          </a:p>
        </p:txBody>
      </p:sp>
      <p:cxnSp>
        <p:nvCxnSpPr>
          <p:cNvPr id="7" name="直接连接符 6">
            <a:extLst>
              <a:ext uri="{FF2B5EF4-FFF2-40B4-BE49-F238E27FC236}">
                <a16:creationId xmlns:a16="http://schemas.microsoft.com/office/drawing/2014/main" xmlns="" id="{3BE9868C-B06D-4B69-9267-57B02E600C2F}"/>
              </a:ext>
            </a:extLst>
          </p:cNvPr>
          <p:cNvCxnSpPr/>
          <p:nvPr userDrawn="1"/>
        </p:nvCxnSpPr>
        <p:spPr>
          <a:xfrm>
            <a:off x="0" y="831850"/>
            <a:ext cx="9766300" cy="0"/>
          </a:xfrm>
          <a:prstGeom prst="line">
            <a:avLst/>
          </a:prstGeom>
          <a:ln w="38100" cmpd="sng">
            <a:solidFill>
              <a:srgbClr val="02B1BA"/>
            </a:solidFill>
            <a:prstDash val="solid"/>
          </a:ln>
        </p:spPr>
        <p:style>
          <a:lnRef idx="1">
            <a:schemeClr val="accent1"/>
          </a:lnRef>
          <a:fillRef idx="0">
            <a:schemeClr val="accent1"/>
          </a:fillRef>
          <a:effectRef idx="0">
            <a:schemeClr val="accent1"/>
          </a:effectRef>
          <a:fontRef idx="minor">
            <a:schemeClr val="tx1"/>
          </a:fontRef>
        </p:style>
      </p:cxnSp>
      <p:cxnSp>
        <p:nvCxnSpPr>
          <p:cNvPr id="8" name="直接连接符 7">
            <a:extLst>
              <a:ext uri="{FF2B5EF4-FFF2-40B4-BE49-F238E27FC236}">
                <a16:creationId xmlns:a16="http://schemas.microsoft.com/office/drawing/2014/main" xmlns="" id="{DDDF1606-D5E5-46E3-98DF-7AB2D5AFFC2C}"/>
              </a:ext>
            </a:extLst>
          </p:cNvPr>
          <p:cNvCxnSpPr/>
          <p:nvPr userDrawn="1"/>
        </p:nvCxnSpPr>
        <p:spPr>
          <a:xfrm>
            <a:off x="5290820" y="869950"/>
            <a:ext cx="6911975" cy="0"/>
          </a:xfrm>
          <a:prstGeom prst="line">
            <a:avLst/>
          </a:prstGeom>
          <a:ln w="38100" cmpd="sng">
            <a:solidFill>
              <a:schemeClr val="bg2">
                <a:lumMod val="90000"/>
              </a:schemeClr>
            </a:solidFill>
            <a:prstDash val="solid"/>
          </a:ln>
        </p:spPr>
        <p:style>
          <a:lnRef idx="1">
            <a:schemeClr val="accent1"/>
          </a:lnRef>
          <a:fillRef idx="0">
            <a:schemeClr val="accent1"/>
          </a:fillRef>
          <a:effectRef idx="0">
            <a:schemeClr val="accent1"/>
          </a:effectRef>
          <a:fontRef idx="minor">
            <a:schemeClr val="tx1"/>
          </a:fontRef>
        </p:style>
      </p:cxnSp>
      <p:sp>
        <p:nvSpPr>
          <p:cNvPr id="9" name="椭圆 8">
            <a:extLst>
              <a:ext uri="{FF2B5EF4-FFF2-40B4-BE49-F238E27FC236}">
                <a16:creationId xmlns:a16="http://schemas.microsoft.com/office/drawing/2014/main" xmlns="" id="{8717590F-950B-4C75-9C1F-5EE07316F749}"/>
              </a:ext>
            </a:extLst>
          </p:cNvPr>
          <p:cNvSpPr/>
          <p:nvPr userDrawn="1"/>
        </p:nvSpPr>
        <p:spPr>
          <a:xfrm>
            <a:off x="287020" y="504190"/>
            <a:ext cx="172085" cy="172085"/>
          </a:xfrm>
          <a:prstGeom prst="ellipse">
            <a:avLst/>
          </a:prstGeom>
          <a:noFill/>
          <a:ln w="57150">
            <a:solidFill>
              <a:srgbClr val="02B1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n-lt"/>
            </a:endParaRPr>
          </a:p>
        </p:txBody>
      </p:sp>
      <p:cxnSp>
        <p:nvCxnSpPr>
          <p:cNvPr id="10" name="直接连接符 9">
            <a:extLst>
              <a:ext uri="{FF2B5EF4-FFF2-40B4-BE49-F238E27FC236}">
                <a16:creationId xmlns:a16="http://schemas.microsoft.com/office/drawing/2014/main" xmlns="" id="{C766FF5C-696B-4161-9759-8414AC99D87E}"/>
              </a:ext>
            </a:extLst>
          </p:cNvPr>
          <p:cNvCxnSpPr/>
          <p:nvPr userDrawn="1"/>
        </p:nvCxnSpPr>
        <p:spPr>
          <a:xfrm>
            <a:off x="7937" y="6238239"/>
            <a:ext cx="9210675" cy="0"/>
          </a:xfrm>
          <a:prstGeom prst="line">
            <a:avLst/>
          </a:prstGeom>
          <a:ln w="38100" cmpd="sng">
            <a:solidFill>
              <a:schemeClr val="bg2">
                <a:lumMod val="9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1" name="直接连接符 10">
            <a:extLst>
              <a:ext uri="{FF2B5EF4-FFF2-40B4-BE49-F238E27FC236}">
                <a16:creationId xmlns:a16="http://schemas.microsoft.com/office/drawing/2014/main" xmlns="" id="{6CB0BE02-E915-4435-8F9B-FAD9A1899B1A}"/>
              </a:ext>
            </a:extLst>
          </p:cNvPr>
          <p:cNvCxnSpPr/>
          <p:nvPr userDrawn="1"/>
        </p:nvCxnSpPr>
        <p:spPr>
          <a:xfrm>
            <a:off x="2502217" y="6276339"/>
            <a:ext cx="7187565" cy="0"/>
          </a:xfrm>
          <a:prstGeom prst="line">
            <a:avLst/>
          </a:prstGeom>
          <a:ln w="38100" cmpd="sng">
            <a:solidFill>
              <a:srgbClr val="02B1BA"/>
            </a:solidFill>
            <a:prstDash val="solid"/>
          </a:ln>
        </p:spPr>
        <p:style>
          <a:lnRef idx="1">
            <a:schemeClr val="accent1"/>
          </a:lnRef>
          <a:fillRef idx="0">
            <a:schemeClr val="accent1"/>
          </a:fillRef>
          <a:effectRef idx="0">
            <a:schemeClr val="accent1"/>
          </a:effectRef>
          <a:fontRef idx="minor">
            <a:schemeClr val="tx1"/>
          </a:fontRef>
        </p:style>
      </p:cxnSp>
      <p:cxnSp>
        <p:nvCxnSpPr>
          <p:cNvPr id="12" name="直接连接符 11">
            <a:extLst>
              <a:ext uri="{FF2B5EF4-FFF2-40B4-BE49-F238E27FC236}">
                <a16:creationId xmlns:a16="http://schemas.microsoft.com/office/drawing/2014/main" xmlns="" id="{5DFEA3F9-8A8D-4C32-968F-E3C5F90D8855}"/>
              </a:ext>
            </a:extLst>
          </p:cNvPr>
          <p:cNvCxnSpPr/>
          <p:nvPr userDrawn="1"/>
        </p:nvCxnSpPr>
        <p:spPr>
          <a:xfrm>
            <a:off x="11363007" y="6276339"/>
            <a:ext cx="905510" cy="0"/>
          </a:xfrm>
          <a:prstGeom prst="line">
            <a:avLst/>
          </a:prstGeom>
          <a:ln w="38100" cmpd="sng">
            <a:solidFill>
              <a:srgbClr val="02B1BA"/>
            </a:solidFill>
            <a:prstDash val="solid"/>
          </a:ln>
        </p:spPr>
        <p:style>
          <a:lnRef idx="1">
            <a:schemeClr val="accent1"/>
          </a:lnRef>
          <a:fillRef idx="0">
            <a:schemeClr val="accent1"/>
          </a:fillRef>
          <a:effectRef idx="0">
            <a:schemeClr val="accent1"/>
          </a:effectRef>
          <a:fontRef idx="minor">
            <a:schemeClr val="tx1"/>
          </a:fontRef>
        </p:style>
      </p:cxnSp>
      <p:pic>
        <p:nvPicPr>
          <p:cNvPr id="13" name="图片 12" descr="微信图片_20200107100928">
            <a:extLst>
              <a:ext uri="{FF2B5EF4-FFF2-40B4-BE49-F238E27FC236}">
                <a16:creationId xmlns:a16="http://schemas.microsoft.com/office/drawing/2014/main" xmlns="" id="{793E65A3-D749-4808-9E8F-F0BB1111197E}"/>
              </a:ext>
            </a:extLst>
          </p:cNvPr>
          <p:cNvPicPr>
            <a:picLocks noChangeAspect="1"/>
          </p:cNvPicPr>
          <p:nvPr userDrawn="1"/>
        </p:nvPicPr>
        <p:blipFill>
          <a:blip r:embed="rId2"/>
          <a:stretch>
            <a:fillRect/>
          </a:stretch>
        </p:blipFill>
        <p:spPr>
          <a:xfrm>
            <a:off x="9847897" y="6076950"/>
            <a:ext cx="1356995" cy="478790"/>
          </a:xfrm>
          <a:prstGeom prst="rect">
            <a:avLst/>
          </a:prstGeom>
        </p:spPr>
      </p:pic>
    </p:spTree>
    <p:extLst>
      <p:ext uri="{BB962C8B-B14F-4D97-AF65-F5344CB8AC3E}">
        <p14:creationId xmlns:p14="http://schemas.microsoft.com/office/powerpoint/2010/main" val="598653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xmlns="" id="{B24B41F1-CF66-49A8-96FB-8ACB9AC0D3F9}"/>
              </a:ext>
            </a:extLst>
          </p:cNvPr>
          <p:cNvSpPr/>
          <p:nvPr userDrawn="1"/>
        </p:nvSpPr>
        <p:spPr>
          <a:xfrm>
            <a:off x="-9144" y="30777"/>
            <a:ext cx="12191999" cy="6858000"/>
          </a:xfrm>
          <a:prstGeom prst="rect">
            <a:avLst/>
          </a:prstGeom>
          <a:solidFill>
            <a:srgbClr val="32ACA3"/>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a:latin typeface="微软雅黑" pitchFamily="34" charset="-122"/>
              <a:ea typeface="微软雅黑" pitchFamily="34" charset="-122"/>
            </a:endParaRPr>
          </a:p>
        </p:txBody>
      </p:sp>
      <p:sp>
        <p:nvSpPr>
          <p:cNvPr id="8" name="文本框 3">
            <a:extLst>
              <a:ext uri="{FF2B5EF4-FFF2-40B4-BE49-F238E27FC236}">
                <a16:creationId xmlns:a16="http://schemas.microsoft.com/office/drawing/2014/main" xmlns="" id="{84CB5220-9CAB-4EE5-8B7A-302DEDCA4CE0}"/>
              </a:ext>
            </a:extLst>
          </p:cNvPr>
          <p:cNvSpPr txBox="1"/>
          <p:nvPr userDrawn="1"/>
        </p:nvSpPr>
        <p:spPr>
          <a:xfrm>
            <a:off x="5206736" y="2400997"/>
            <a:ext cx="1778529" cy="769441"/>
          </a:xfrm>
          <a:prstGeom prst="rect">
            <a:avLst/>
          </a:prstGeom>
          <a:noFill/>
        </p:spPr>
        <p:txBody>
          <a:bodyPr wrap="square" rtlCol="0">
            <a:spAutoFit/>
          </a:bodyPr>
          <a:lstStyle/>
          <a:p>
            <a:pPr algn="ctr"/>
            <a:r>
              <a:rPr kumimoji="1" lang="zh-CN" altLang="en-US" sz="4400" b="1" dirty="0">
                <a:solidFill>
                  <a:schemeClr val="bg1"/>
                </a:solidFill>
                <a:latin typeface="+mj-lt"/>
                <a:ea typeface="等线" panose="02010600030101010101" pitchFamily="2" charset="-122"/>
                <a:cs typeface="Source Han Sans CN" charset="-122"/>
              </a:rPr>
              <a:t>谢 谢</a:t>
            </a:r>
          </a:p>
        </p:txBody>
      </p:sp>
      <p:sp>
        <p:nvSpPr>
          <p:cNvPr id="9" name="文本框 4">
            <a:extLst>
              <a:ext uri="{FF2B5EF4-FFF2-40B4-BE49-F238E27FC236}">
                <a16:creationId xmlns:a16="http://schemas.microsoft.com/office/drawing/2014/main" xmlns="" id="{13E4B0E2-B64E-403E-8D56-BB9CE3C98E95}"/>
              </a:ext>
            </a:extLst>
          </p:cNvPr>
          <p:cNvSpPr txBox="1"/>
          <p:nvPr userDrawn="1"/>
        </p:nvSpPr>
        <p:spPr>
          <a:xfrm>
            <a:off x="4261892" y="3075057"/>
            <a:ext cx="3668216" cy="769441"/>
          </a:xfrm>
          <a:prstGeom prst="rect">
            <a:avLst/>
          </a:prstGeom>
          <a:noFill/>
        </p:spPr>
        <p:txBody>
          <a:bodyPr wrap="square" rtlCol="0">
            <a:spAutoFit/>
          </a:bodyPr>
          <a:lstStyle/>
          <a:p>
            <a:pPr algn="ctr"/>
            <a:r>
              <a:rPr kumimoji="1" lang="en-US" altLang="zh-CN" sz="4400" b="1" dirty="0">
                <a:solidFill>
                  <a:schemeClr val="bg1"/>
                </a:solidFill>
                <a:latin typeface="+mj-lt"/>
                <a:ea typeface="等线" panose="02010600030101010101" pitchFamily="2" charset="-122"/>
                <a:cs typeface="Source Han Sans CN" charset="-122"/>
              </a:rPr>
              <a:t>Thank</a:t>
            </a:r>
            <a:r>
              <a:rPr kumimoji="1" lang="zh-CN" altLang="en-US" sz="4400" b="1" dirty="0">
                <a:solidFill>
                  <a:schemeClr val="bg1"/>
                </a:solidFill>
                <a:latin typeface="+mj-lt"/>
                <a:ea typeface="等线" panose="02010600030101010101" pitchFamily="2" charset="-122"/>
                <a:cs typeface="Source Han Sans CN" charset="-122"/>
              </a:rPr>
              <a:t> </a:t>
            </a:r>
            <a:r>
              <a:rPr kumimoji="1" lang="en-US" altLang="zh-CN" sz="4400" b="1" dirty="0">
                <a:solidFill>
                  <a:schemeClr val="bg1"/>
                </a:solidFill>
                <a:latin typeface="+mj-lt"/>
                <a:ea typeface="等线" panose="02010600030101010101" pitchFamily="2" charset="-122"/>
                <a:cs typeface="Source Han Sans CN" charset="-122"/>
              </a:rPr>
              <a:t>you</a:t>
            </a:r>
            <a:endParaRPr kumimoji="1" lang="zh-CN" altLang="en-US" sz="4400" b="1" dirty="0">
              <a:solidFill>
                <a:schemeClr val="bg1"/>
              </a:solidFill>
              <a:latin typeface="+mj-lt"/>
              <a:ea typeface="等线" panose="02010600030101010101" pitchFamily="2" charset="-122"/>
              <a:cs typeface="Source Han Sans CN" charset="-122"/>
            </a:endParaRPr>
          </a:p>
        </p:txBody>
      </p:sp>
      <p:pic>
        <p:nvPicPr>
          <p:cNvPr id="10" name="图片 9" descr="小图-04.png">
            <a:extLst>
              <a:ext uri="{FF2B5EF4-FFF2-40B4-BE49-F238E27FC236}">
                <a16:creationId xmlns:a16="http://schemas.microsoft.com/office/drawing/2014/main" xmlns="" id="{BA7482C9-5D79-401E-BB67-BC19415B7CD3}"/>
              </a:ext>
            </a:extLst>
          </p:cNvPr>
          <p:cNvPicPr>
            <a:picLocks noChangeAspect="1"/>
          </p:cNvPicPr>
          <p:nvPr userDrawn="1"/>
        </p:nvPicPr>
        <p:blipFill rotWithShape="1">
          <a:blip r:embed="rId2">
            <a:alphaModFix amt="70000"/>
            <a:extLst>
              <a:ext uri="{28A0092B-C50C-407E-A947-70E740481C1C}">
                <a14:useLocalDpi xmlns:a14="http://schemas.microsoft.com/office/drawing/2010/main" val="0"/>
              </a:ext>
            </a:extLst>
          </a:blip>
          <a:srcRect l="30980" t="22820"/>
          <a:stretch/>
        </p:blipFill>
        <p:spPr>
          <a:xfrm>
            <a:off x="-9144" y="6505245"/>
            <a:ext cx="12271248" cy="414310"/>
          </a:xfrm>
          <a:prstGeom prst="rect">
            <a:avLst/>
          </a:prstGeom>
          <a:ln>
            <a:noFill/>
          </a:ln>
        </p:spPr>
      </p:pic>
      <p:grpSp>
        <p:nvGrpSpPr>
          <p:cNvPr id="6" name="组合 5">
            <a:extLst>
              <a:ext uri="{FF2B5EF4-FFF2-40B4-BE49-F238E27FC236}">
                <a16:creationId xmlns:a16="http://schemas.microsoft.com/office/drawing/2014/main" xmlns="" id="{E9A19090-61D1-48F6-A57D-1534224502E4}"/>
              </a:ext>
            </a:extLst>
          </p:cNvPr>
          <p:cNvGrpSpPr/>
          <p:nvPr userDrawn="1"/>
        </p:nvGrpSpPr>
        <p:grpSpPr>
          <a:xfrm>
            <a:off x="4866576" y="5081511"/>
            <a:ext cx="2458848" cy="738664"/>
            <a:chOff x="4760251" y="4888468"/>
            <a:chExt cx="2458848" cy="738664"/>
          </a:xfrm>
        </p:grpSpPr>
        <p:sp>
          <p:nvSpPr>
            <p:cNvPr id="11" name="文本框 3">
              <a:extLst>
                <a:ext uri="{FF2B5EF4-FFF2-40B4-BE49-F238E27FC236}">
                  <a16:creationId xmlns:a16="http://schemas.microsoft.com/office/drawing/2014/main" xmlns="" id="{78741320-DB0E-4708-A303-AF428C56C195}"/>
                </a:ext>
              </a:extLst>
            </p:cNvPr>
            <p:cNvSpPr txBox="1"/>
            <p:nvPr userDrawn="1"/>
          </p:nvSpPr>
          <p:spPr>
            <a:xfrm>
              <a:off x="5548449" y="4888468"/>
              <a:ext cx="1670650" cy="738664"/>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400" dirty="0">
                  <a:solidFill>
                    <a:schemeClr val="bg1">
                      <a:lumMod val="85000"/>
                    </a:schemeClr>
                  </a:solidFill>
                  <a:latin typeface="等线" panose="02010600030101010101" pitchFamily="2" charset="-122"/>
                  <a:ea typeface="等线" panose="02010600030101010101" pitchFamily="2" charset="-122"/>
                </a:rPr>
                <a:t>市场部 麻醉镇痛组</a:t>
              </a:r>
              <a:endParaRPr lang="en-US" altLang="zh-CN" sz="1400" dirty="0">
                <a:solidFill>
                  <a:schemeClr val="bg1">
                    <a:lumMod val="85000"/>
                  </a:schemeClr>
                </a:solidFill>
                <a:latin typeface="等线" panose="02010600030101010101" pitchFamily="2" charset="-122"/>
                <a:ea typeface="等线" panose="02010600030101010101" pitchFamily="2" charset="-122"/>
              </a:endParaRPr>
            </a:p>
            <a:p>
              <a:r>
                <a:rPr lang="zh-CN" altLang="en-US" sz="1400" dirty="0">
                  <a:solidFill>
                    <a:schemeClr val="bg1">
                      <a:lumMod val="85000"/>
                    </a:schemeClr>
                  </a:solidFill>
                  <a:latin typeface="等线" panose="02010600030101010101" pitchFamily="2" charset="-122"/>
                  <a:ea typeface="等线" panose="02010600030101010101" pitchFamily="2" charset="-122"/>
                </a:rPr>
                <a:t>产品组经理 彭斐</a:t>
              </a:r>
              <a:endParaRPr lang="en-US" altLang="zh-CN" sz="1400" dirty="0">
                <a:solidFill>
                  <a:schemeClr val="bg1">
                    <a:lumMod val="85000"/>
                  </a:schemeClr>
                </a:solidFill>
                <a:latin typeface="等线" panose="02010600030101010101" pitchFamily="2" charset="-122"/>
                <a:ea typeface="等线" panose="02010600030101010101" pitchFamily="2" charset="-122"/>
              </a:endParaRPr>
            </a:p>
            <a:p>
              <a:r>
                <a:rPr lang="en-US" altLang="zh-CN" sz="1400" b="1" dirty="0">
                  <a:solidFill>
                    <a:schemeClr val="bg1">
                      <a:lumMod val="85000"/>
                    </a:schemeClr>
                  </a:solidFill>
                  <a:latin typeface="等线" panose="02010600030101010101" pitchFamily="2" charset="-122"/>
                  <a:ea typeface="等线" panose="02010600030101010101" pitchFamily="2" charset="-122"/>
                </a:rPr>
                <a:t>17780578787</a:t>
              </a:r>
              <a:endParaRPr lang="zh-CN" altLang="en-US" sz="1400" b="1" dirty="0">
                <a:solidFill>
                  <a:schemeClr val="bg1">
                    <a:lumMod val="85000"/>
                  </a:schemeClr>
                </a:solidFill>
                <a:latin typeface="等线" panose="02010600030101010101" pitchFamily="2" charset="-122"/>
                <a:ea typeface="等线" panose="02010600030101010101" pitchFamily="2" charset="-122"/>
              </a:endParaRPr>
            </a:p>
          </p:txBody>
        </p:sp>
        <p:pic>
          <p:nvPicPr>
            <p:cNvPr id="12" name="图形 11">
              <a:extLst>
                <a:ext uri="{FF2B5EF4-FFF2-40B4-BE49-F238E27FC236}">
                  <a16:creationId xmlns:a16="http://schemas.microsoft.com/office/drawing/2014/main" xmlns="" id="{2939495B-FF4B-4F19-9427-353BF5FDE12E}"/>
                </a:ext>
              </a:extLst>
            </p:cNvPr>
            <p:cNvPicPr>
              <a:picLocks noChangeAspect="1"/>
            </p:cNvPicPr>
            <p:nvPr userDrawn="1"/>
          </p:nvPicPr>
          <p:blipFill rotWithShape="1">
            <a:blip r:embed="rId3">
              <a:extLst>
                <a:ext uri="{96DAC541-7B7A-43D3-8B79-37D633B846F1}">
                  <asvg:svgBlip xmlns:asvg="http://schemas.microsoft.com/office/drawing/2016/SVG/main" xmlns="" r:embed="rId4"/>
                </a:ext>
              </a:extLst>
            </a:blip>
            <a:srcRect t="1" r="60077" b="-10450"/>
            <a:stretch/>
          </p:blipFill>
          <p:spPr>
            <a:xfrm>
              <a:off x="4760251" y="4981060"/>
              <a:ext cx="631597" cy="634722"/>
            </a:xfrm>
            <a:prstGeom prst="rect">
              <a:avLst/>
            </a:prstGeom>
          </p:spPr>
        </p:pic>
        <p:cxnSp>
          <p:nvCxnSpPr>
            <p:cNvPr id="13" name="直接连接符 12">
              <a:extLst>
                <a:ext uri="{FF2B5EF4-FFF2-40B4-BE49-F238E27FC236}">
                  <a16:creationId xmlns:a16="http://schemas.microsoft.com/office/drawing/2014/main" xmlns="" id="{CE01AA52-1E2E-4192-A5E8-2626F0B4E70B}"/>
                </a:ext>
              </a:extLst>
            </p:cNvPr>
            <p:cNvCxnSpPr>
              <a:cxnSpLocks/>
            </p:cNvCxnSpPr>
            <p:nvPr userDrawn="1"/>
          </p:nvCxnSpPr>
          <p:spPr>
            <a:xfrm>
              <a:off x="5475890" y="4951800"/>
              <a:ext cx="0" cy="6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12184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21238A54-CD01-4D7E-9CD7-592E4E61C86B}" type="datetime1">
              <a:rPr lang="zh-CN" altLang="en-US" smtClean="0"/>
              <a:t>2022/7/11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2905825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754D4E35-BB02-4375-AC7B-AC42CBE51470}" type="datetime1">
              <a:rPr lang="zh-CN" altLang="en-US" smtClean="0"/>
              <a:t>2022/7/11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168117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34447" y="252915"/>
            <a:ext cx="10515600" cy="686793"/>
          </a:xfrm>
        </p:spPr>
        <p:txBody>
          <a:bodyPr>
            <a:noAutofit/>
          </a:bodyPr>
          <a:lstStyle>
            <a:lvl1pPr>
              <a:defRPr sz="2800" b="1">
                <a:solidFill>
                  <a:srgbClr val="565656"/>
                </a:solidFill>
                <a:effectLst>
                  <a:outerShdw blurRad="38100" dist="38100" dir="2700000" algn="tl">
                    <a:srgbClr val="000000">
                      <a:alpha val="43137"/>
                    </a:srgbClr>
                  </a:outerShdw>
                </a:effectLst>
                <a:latin typeface="等线" panose="02010600030101010101" pitchFamily="2" charset="-122"/>
                <a:ea typeface="等线" panose="02010600030101010101" pitchFamily="2" charset="-122"/>
              </a:defRPr>
            </a:lvl1pPr>
          </a:lstStyle>
          <a:p>
            <a:r>
              <a:rPr lang="zh-CN" altLang="en-US" dirty="0"/>
              <a:t>单击此处编辑母版标题样式</a:t>
            </a:r>
          </a:p>
        </p:txBody>
      </p:sp>
      <p:sp>
        <p:nvSpPr>
          <p:cNvPr id="5" name="灯片编号占位符 4"/>
          <p:cNvSpPr>
            <a:spLocks noGrp="1"/>
          </p:cNvSpPr>
          <p:nvPr>
            <p:ph type="sldNum" sz="quarter" idx="12"/>
          </p:nvPr>
        </p:nvSpPr>
        <p:spPr>
          <a:xfrm>
            <a:off x="8610600" y="6366510"/>
            <a:ext cx="2743200" cy="365125"/>
          </a:xfrm>
        </p:spPr>
        <p:txBody>
          <a:bodyPr/>
          <a:lstStyle/>
          <a:p>
            <a:fld id="{565CE74E-AB26-4998-AD42-012C4C1AD076}" type="slidenum">
              <a:rPr lang="zh-CN" altLang="en-US" smtClean="0"/>
              <a:t>‹#›</a:t>
            </a:fld>
            <a:endParaRPr lang="zh-CN" altLang="en-US"/>
          </a:p>
        </p:txBody>
      </p:sp>
      <p:cxnSp>
        <p:nvCxnSpPr>
          <p:cNvPr id="6" name="直接连接符 5">
            <a:extLst>
              <a:ext uri="{FF2B5EF4-FFF2-40B4-BE49-F238E27FC236}">
                <a16:creationId xmlns:a16="http://schemas.microsoft.com/office/drawing/2014/main" xmlns="" id="{7D3AE454-9CF9-4B73-8C32-E04DE621F5A2}"/>
              </a:ext>
            </a:extLst>
          </p:cNvPr>
          <p:cNvCxnSpPr>
            <a:cxnSpLocks/>
          </p:cNvCxnSpPr>
          <p:nvPr userDrawn="1"/>
        </p:nvCxnSpPr>
        <p:spPr>
          <a:xfrm>
            <a:off x="0" y="227110"/>
            <a:ext cx="10676867" cy="1199"/>
          </a:xfrm>
          <a:prstGeom prst="line">
            <a:avLst/>
          </a:prstGeom>
          <a:ln w="25400">
            <a:solidFill>
              <a:srgbClr val="327DC2"/>
            </a:solidFill>
          </a:ln>
        </p:spPr>
        <p:style>
          <a:lnRef idx="1">
            <a:schemeClr val="accent1"/>
          </a:lnRef>
          <a:fillRef idx="0">
            <a:schemeClr val="accent1"/>
          </a:fillRef>
          <a:effectRef idx="0">
            <a:schemeClr val="accent1"/>
          </a:effectRef>
          <a:fontRef idx="minor">
            <a:schemeClr val="tx1"/>
          </a:fontRef>
        </p:style>
      </p:cxnSp>
      <p:cxnSp>
        <p:nvCxnSpPr>
          <p:cNvPr id="7" name="直接连接符 6">
            <a:extLst>
              <a:ext uri="{FF2B5EF4-FFF2-40B4-BE49-F238E27FC236}">
                <a16:creationId xmlns:a16="http://schemas.microsoft.com/office/drawing/2014/main" xmlns="" id="{D2F6E5CC-93C3-4D17-A1D9-5689039BE6DD}"/>
              </a:ext>
            </a:extLst>
          </p:cNvPr>
          <p:cNvCxnSpPr>
            <a:cxnSpLocks/>
          </p:cNvCxnSpPr>
          <p:nvPr userDrawn="1"/>
        </p:nvCxnSpPr>
        <p:spPr>
          <a:xfrm>
            <a:off x="11880550" y="227110"/>
            <a:ext cx="311450" cy="1199"/>
          </a:xfrm>
          <a:prstGeom prst="line">
            <a:avLst/>
          </a:prstGeom>
          <a:ln w="25400">
            <a:solidFill>
              <a:srgbClr val="327DC2"/>
            </a:solidFill>
          </a:ln>
        </p:spPr>
        <p:style>
          <a:lnRef idx="1">
            <a:schemeClr val="accent1"/>
          </a:lnRef>
          <a:fillRef idx="0">
            <a:schemeClr val="accent1"/>
          </a:fillRef>
          <a:effectRef idx="0">
            <a:schemeClr val="accent1"/>
          </a:effectRef>
          <a:fontRef idx="minor">
            <a:schemeClr val="tx1"/>
          </a:fontRef>
        </p:style>
      </p:cxnSp>
      <p:pic>
        <p:nvPicPr>
          <p:cNvPr id="8" name="图片 7" descr="小图-04.png">
            <a:extLst>
              <a:ext uri="{FF2B5EF4-FFF2-40B4-BE49-F238E27FC236}">
                <a16:creationId xmlns:a16="http://schemas.microsoft.com/office/drawing/2014/main" xmlns="" id="{79210AEF-23A7-4509-9A58-54DB3D855D50}"/>
              </a:ext>
            </a:extLst>
          </p:cNvPr>
          <p:cNvPicPr>
            <a:picLocks noChangeAspect="1"/>
          </p:cNvPicPr>
          <p:nvPr userDrawn="1"/>
        </p:nvPicPr>
        <p:blipFill rotWithShape="1">
          <a:blip r:embed="rId2">
            <a:alphaModFix amt="70000"/>
            <a:duotone>
              <a:prstClr val="black"/>
              <a:schemeClr val="accent1">
                <a:tint val="45000"/>
                <a:satMod val="400000"/>
              </a:schemeClr>
            </a:duotone>
            <a:extLst>
              <a:ext uri="{28A0092B-C50C-407E-A947-70E740481C1C}">
                <a14:useLocalDpi xmlns:a14="http://schemas.microsoft.com/office/drawing/2010/main" val="0"/>
              </a:ext>
            </a:extLst>
          </a:blip>
          <a:srcRect l="30720"/>
          <a:stretch/>
        </p:blipFill>
        <p:spPr>
          <a:xfrm>
            <a:off x="-9602" y="6356350"/>
            <a:ext cx="12201602" cy="501650"/>
          </a:xfrm>
          <a:prstGeom prst="rect">
            <a:avLst/>
          </a:prstGeom>
        </p:spPr>
      </p:pic>
      <p:sp>
        <p:nvSpPr>
          <p:cNvPr id="9" name="Text Box 10">
            <a:extLst>
              <a:ext uri="{FF2B5EF4-FFF2-40B4-BE49-F238E27FC236}">
                <a16:creationId xmlns:a16="http://schemas.microsoft.com/office/drawing/2014/main" xmlns="" id="{BDD2191E-0CB8-4D16-97F7-5BB1CF1055DA}"/>
              </a:ext>
            </a:extLst>
          </p:cNvPr>
          <p:cNvSpPr txBox="1">
            <a:spLocks noChangeArrowheads="1"/>
          </p:cNvSpPr>
          <p:nvPr userDrawn="1"/>
        </p:nvSpPr>
        <p:spPr bwMode="auto">
          <a:xfrm>
            <a:off x="9042400" y="6437682"/>
            <a:ext cx="2376487" cy="253916"/>
          </a:xfrm>
          <a:prstGeom prst="rect">
            <a:avLst/>
          </a:prstGeom>
          <a:noFill/>
          <a:ln w="9525">
            <a:noFill/>
            <a:miter lim="800000"/>
            <a:headEnd/>
            <a:tailEnd/>
          </a:ln>
          <a:effectLst/>
        </p:spPr>
        <p:txBody>
          <a:bodyPr wrap="square">
            <a:spAutoFit/>
          </a:bodyPr>
          <a:lstStyle/>
          <a:p>
            <a:pPr eaLnBrk="1" fontAlgn="auto" hangingPunct="1">
              <a:spcBef>
                <a:spcPct val="50000"/>
              </a:spcBef>
              <a:spcAft>
                <a:spcPts val="0"/>
              </a:spcAft>
              <a:defRPr/>
            </a:pPr>
            <a:r>
              <a:rPr kumimoji="1" lang="en-US" altLang="zh-CN" sz="1050" i="1" dirty="0">
                <a:solidFill>
                  <a:srgbClr val="327CC0"/>
                </a:solidFill>
                <a:effectLst/>
                <a:latin typeface="+mn-lt"/>
                <a:ea typeface="黑体" pitchFamily="2" charset="-122"/>
              </a:rPr>
              <a:t>EASTON  BIOPHARMACEUTICALS</a:t>
            </a:r>
          </a:p>
        </p:txBody>
      </p:sp>
      <p:sp>
        <p:nvSpPr>
          <p:cNvPr id="10" name="TextBox 33">
            <a:extLst>
              <a:ext uri="{FF2B5EF4-FFF2-40B4-BE49-F238E27FC236}">
                <a16:creationId xmlns:a16="http://schemas.microsoft.com/office/drawing/2014/main" xmlns="" id="{8D86C940-9AD6-4158-981D-D4EC9E99632A}"/>
              </a:ext>
            </a:extLst>
          </p:cNvPr>
          <p:cNvSpPr txBox="1"/>
          <p:nvPr userDrawn="1"/>
        </p:nvSpPr>
        <p:spPr>
          <a:xfrm>
            <a:off x="-9602" y="0"/>
            <a:ext cx="189113" cy="769441"/>
          </a:xfrm>
          <a:prstGeom prst="rect">
            <a:avLst/>
          </a:prstGeom>
          <a:solidFill>
            <a:srgbClr val="2C99CA"/>
          </a:solidFill>
        </p:spPr>
        <p:txBody>
          <a:bodyPr wrap="square" rtlCol="0">
            <a:spAutoFit/>
          </a:bodyPr>
          <a:lstStyle/>
          <a:p>
            <a:endParaRPr lang="zh-CN" altLang="en-US" sz="4400" dirty="0"/>
          </a:p>
        </p:txBody>
      </p:sp>
      <p:sp>
        <p:nvSpPr>
          <p:cNvPr id="11" name="TextBox 34">
            <a:extLst>
              <a:ext uri="{FF2B5EF4-FFF2-40B4-BE49-F238E27FC236}">
                <a16:creationId xmlns:a16="http://schemas.microsoft.com/office/drawing/2014/main" xmlns="" id="{95153946-4B42-43B1-B2BC-9AC8786C51EA}"/>
              </a:ext>
            </a:extLst>
          </p:cNvPr>
          <p:cNvSpPr txBox="1"/>
          <p:nvPr userDrawn="1"/>
        </p:nvSpPr>
        <p:spPr>
          <a:xfrm>
            <a:off x="251520" y="400109"/>
            <a:ext cx="72008" cy="369332"/>
          </a:xfrm>
          <a:prstGeom prst="rect">
            <a:avLst/>
          </a:prstGeom>
          <a:solidFill>
            <a:srgbClr val="36B8B5"/>
          </a:solidFill>
        </p:spPr>
        <p:txBody>
          <a:bodyPr wrap="square" rtlCol="0">
            <a:spAutoFit/>
          </a:bodyPr>
          <a:lstStyle/>
          <a:p>
            <a:endParaRPr lang="zh-CN" altLang="en-US" sz="1800" dirty="0"/>
          </a:p>
        </p:txBody>
      </p:sp>
      <p:pic>
        <p:nvPicPr>
          <p:cNvPr id="12" name="Picture 2" descr="D:\桌面\公司新VI\苑东生物新LOGO2019-11-12\2019-11-12-LOGO.png">
            <a:extLst>
              <a:ext uri="{FF2B5EF4-FFF2-40B4-BE49-F238E27FC236}">
                <a16:creationId xmlns:a16="http://schemas.microsoft.com/office/drawing/2014/main" xmlns="" id="{B125B3D0-B77A-4C4C-8577-D18BDD75C454}"/>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49772" y="65976"/>
            <a:ext cx="1076676" cy="3796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4406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仅标题">
    <p:bg>
      <p:bgPr>
        <a:solidFill>
          <a:srgbClr val="F96F04"/>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4309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0_仅标题">
    <p:bg>
      <p:bgPr>
        <a:solidFill>
          <a:schemeClr val="tx2"/>
        </a:solidFill>
        <a:effectLst/>
      </p:bgPr>
    </p:bg>
    <p:spTree>
      <p:nvGrpSpPr>
        <p:cNvPr id="1" name=""/>
        <p:cNvGrpSpPr/>
        <p:nvPr/>
      </p:nvGrpSpPr>
      <p:grpSpPr>
        <a:xfrm>
          <a:off x="0" y="0"/>
          <a:ext cx="0" cy="0"/>
          <a:chOff x="0" y="0"/>
          <a:chExt cx="0" cy="0"/>
        </a:xfrm>
      </p:grpSpPr>
      <p:sp>
        <p:nvSpPr>
          <p:cNvPr id="102" name="任意多边形: 形状 101">
            <a:extLst>
              <a:ext uri="{FF2B5EF4-FFF2-40B4-BE49-F238E27FC236}">
                <a16:creationId xmlns:a16="http://schemas.microsoft.com/office/drawing/2014/main" xmlns="" id="{194D441F-F39D-481B-9CFF-1372EC50094E}"/>
              </a:ext>
            </a:extLst>
          </p:cNvPr>
          <p:cNvSpPr/>
          <p:nvPr userDrawn="1"/>
        </p:nvSpPr>
        <p:spPr>
          <a:xfrm>
            <a:off x="-330675" y="243332"/>
            <a:ext cx="2854571" cy="687600"/>
          </a:xfrm>
          <a:custGeom>
            <a:avLst/>
            <a:gdLst>
              <a:gd name="connsiteX0" fmla="*/ 174415 w 2854571"/>
              <a:gd name="connsiteY0" fmla="*/ 0 h 687600"/>
              <a:gd name="connsiteX1" fmla="*/ 348830 w 2854571"/>
              <a:gd name="connsiteY1" fmla="*/ 0 h 687600"/>
              <a:gd name="connsiteX2" fmla="*/ 348830 w 2854571"/>
              <a:gd name="connsiteY2" fmla="*/ 0 h 687600"/>
              <a:gd name="connsiteX3" fmla="*/ 1023316 w 2854571"/>
              <a:gd name="connsiteY3" fmla="*/ 0 h 687600"/>
              <a:gd name="connsiteX4" fmla="*/ 1030138 w 2854571"/>
              <a:gd name="connsiteY4" fmla="*/ 0 h 687600"/>
              <a:gd name="connsiteX5" fmla="*/ 2234463 w 2854571"/>
              <a:gd name="connsiteY5" fmla="*/ 0 h 687600"/>
              <a:gd name="connsiteX6" fmla="*/ 2234464 w 2854571"/>
              <a:gd name="connsiteY6" fmla="*/ 0 h 687600"/>
              <a:gd name="connsiteX7" fmla="*/ 2544517 w 2854571"/>
              <a:gd name="connsiteY7" fmla="*/ 0 h 687600"/>
              <a:gd name="connsiteX8" fmla="*/ 2854571 w 2854571"/>
              <a:gd name="connsiteY8" fmla="*/ 343393 h 687600"/>
              <a:gd name="connsiteX9" fmla="*/ 2544517 w 2854571"/>
              <a:gd name="connsiteY9" fmla="*/ 686786 h 687600"/>
              <a:gd name="connsiteX10" fmla="*/ 2234464 w 2854571"/>
              <a:gd name="connsiteY10" fmla="*/ 686786 h 687600"/>
              <a:gd name="connsiteX11" fmla="*/ 2234464 w 2854571"/>
              <a:gd name="connsiteY11" fmla="*/ 687600 h 687600"/>
              <a:gd name="connsiteX12" fmla="*/ 1030138 w 2854571"/>
              <a:gd name="connsiteY12" fmla="*/ 687600 h 687600"/>
              <a:gd name="connsiteX13" fmla="*/ 1023316 w 2854571"/>
              <a:gd name="connsiteY13" fmla="*/ 687600 h 687600"/>
              <a:gd name="connsiteX14" fmla="*/ 348830 w 2854571"/>
              <a:gd name="connsiteY14" fmla="*/ 687600 h 687600"/>
              <a:gd name="connsiteX15" fmla="*/ 348830 w 2854571"/>
              <a:gd name="connsiteY15" fmla="*/ 686786 h 687600"/>
              <a:gd name="connsiteX16" fmla="*/ 174415 w 2854571"/>
              <a:gd name="connsiteY16" fmla="*/ 686786 h 687600"/>
              <a:gd name="connsiteX17" fmla="*/ 0 w 2854571"/>
              <a:gd name="connsiteY17" fmla="*/ 343393 h 687600"/>
              <a:gd name="connsiteX18" fmla="*/ 174415 w 2854571"/>
              <a:gd name="connsiteY18" fmla="*/ 0 h 687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854571" h="687600">
                <a:moveTo>
                  <a:pt x="174415" y="0"/>
                </a:moveTo>
                <a:lnTo>
                  <a:pt x="348830" y="0"/>
                </a:lnTo>
                <a:lnTo>
                  <a:pt x="348830" y="0"/>
                </a:lnTo>
                <a:lnTo>
                  <a:pt x="1023316" y="0"/>
                </a:lnTo>
                <a:lnTo>
                  <a:pt x="1030138" y="0"/>
                </a:lnTo>
                <a:lnTo>
                  <a:pt x="2234463" y="0"/>
                </a:lnTo>
                <a:lnTo>
                  <a:pt x="2234464" y="0"/>
                </a:lnTo>
                <a:lnTo>
                  <a:pt x="2544517" y="0"/>
                </a:lnTo>
                <a:cubicBezTo>
                  <a:pt x="2715755" y="0"/>
                  <a:pt x="2854571" y="153742"/>
                  <a:pt x="2854571" y="343393"/>
                </a:cubicBezTo>
                <a:cubicBezTo>
                  <a:pt x="2854571" y="533044"/>
                  <a:pt x="2715755" y="686786"/>
                  <a:pt x="2544517" y="686786"/>
                </a:cubicBezTo>
                <a:lnTo>
                  <a:pt x="2234464" y="686786"/>
                </a:lnTo>
                <a:lnTo>
                  <a:pt x="2234464" y="687600"/>
                </a:lnTo>
                <a:lnTo>
                  <a:pt x="1030138" y="687600"/>
                </a:lnTo>
                <a:lnTo>
                  <a:pt x="1023316" y="687600"/>
                </a:lnTo>
                <a:lnTo>
                  <a:pt x="348830" y="687600"/>
                </a:lnTo>
                <a:lnTo>
                  <a:pt x="348830" y="686786"/>
                </a:lnTo>
                <a:lnTo>
                  <a:pt x="174415" y="686786"/>
                </a:lnTo>
                <a:cubicBezTo>
                  <a:pt x="78089" y="686786"/>
                  <a:pt x="0" y="533044"/>
                  <a:pt x="0" y="343393"/>
                </a:cubicBezTo>
                <a:cubicBezTo>
                  <a:pt x="0" y="153742"/>
                  <a:pt x="78089" y="0"/>
                  <a:pt x="174415" y="0"/>
                </a:cubicBezTo>
                <a:close/>
              </a:path>
            </a:pathLst>
          </a:custGeom>
          <a:solidFill>
            <a:schemeClr val="bg1"/>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p>
        </p:txBody>
      </p:sp>
      <p:sp>
        <p:nvSpPr>
          <p:cNvPr id="83" name="椭圆 82">
            <a:extLst>
              <a:ext uri="{FF2B5EF4-FFF2-40B4-BE49-F238E27FC236}">
                <a16:creationId xmlns:a16="http://schemas.microsoft.com/office/drawing/2014/main" xmlns="" id="{7879D3EE-2261-4DDD-937F-26FFB09F3E9A}"/>
              </a:ext>
            </a:extLst>
          </p:cNvPr>
          <p:cNvSpPr/>
          <p:nvPr userDrawn="1"/>
        </p:nvSpPr>
        <p:spPr>
          <a:xfrm>
            <a:off x="2454551" y="244029"/>
            <a:ext cx="36000" cy="36000"/>
          </a:xfrm>
          <a:prstGeom prst="ellipse">
            <a:avLst/>
          </a:prstGeom>
          <a:solidFill>
            <a:schemeClr val="tx2">
              <a:lumMod val="20000"/>
              <a:lumOff val="80000"/>
            </a:schemeClr>
          </a:solidFill>
          <a:ln>
            <a:solidFill>
              <a:srgbClr val="FED9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4" name="椭圆 83">
            <a:extLst>
              <a:ext uri="{FF2B5EF4-FFF2-40B4-BE49-F238E27FC236}">
                <a16:creationId xmlns:a16="http://schemas.microsoft.com/office/drawing/2014/main" xmlns="" id="{767AFDC6-1B32-487B-A520-8A790177C612}"/>
              </a:ext>
            </a:extLst>
          </p:cNvPr>
          <p:cNvSpPr/>
          <p:nvPr userDrawn="1"/>
        </p:nvSpPr>
        <p:spPr>
          <a:xfrm>
            <a:off x="2557787" y="338239"/>
            <a:ext cx="36000" cy="36000"/>
          </a:xfrm>
          <a:prstGeom prst="ellipse">
            <a:avLst/>
          </a:prstGeom>
          <a:solidFill>
            <a:schemeClr val="tx2">
              <a:lumMod val="20000"/>
              <a:lumOff val="80000"/>
            </a:schemeClr>
          </a:solidFill>
          <a:ln>
            <a:solidFill>
              <a:srgbClr val="FED9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5" name="椭圆 84">
            <a:extLst>
              <a:ext uri="{FF2B5EF4-FFF2-40B4-BE49-F238E27FC236}">
                <a16:creationId xmlns:a16="http://schemas.microsoft.com/office/drawing/2014/main" xmlns="" id="{01F0F8CC-BFB1-4BE2-BE2D-A192817AF735}"/>
              </a:ext>
            </a:extLst>
          </p:cNvPr>
          <p:cNvSpPr/>
          <p:nvPr userDrawn="1"/>
        </p:nvSpPr>
        <p:spPr>
          <a:xfrm>
            <a:off x="2608024" y="432449"/>
            <a:ext cx="36000" cy="36000"/>
          </a:xfrm>
          <a:prstGeom prst="ellipse">
            <a:avLst/>
          </a:prstGeom>
          <a:solidFill>
            <a:schemeClr val="tx2">
              <a:lumMod val="20000"/>
              <a:lumOff val="80000"/>
            </a:schemeClr>
          </a:solidFill>
          <a:ln>
            <a:solidFill>
              <a:srgbClr val="FED9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6" name="椭圆 85">
            <a:extLst>
              <a:ext uri="{FF2B5EF4-FFF2-40B4-BE49-F238E27FC236}">
                <a16:creationId xmlns:a16="http://schemas.microsoft.com/office/drawing/2014/main" xmlns="" id="{94EA57D9-979D-4E01-97D4-56CE13C02FAB}"/>
              </a:ext>
            </a:extLst>
          </p:cNvPr>
          <p:cNvSpPr/>
          <p:nvPr userDrawn="1"/>
        </p:nvSpPr>
        <p:spPr>
          <a:xfrm>
            <a:off x="2629942" y="526659"/>
            <a:ext cx="36000" cy="36000"/>
          </a:xfrm>
          <a:prstGeom prst="ellipse">
            <a:avLst/>
          </a:prstGeom>
          <a:solidFill>
            <a:schemeClr val="tx2">
              <a:lumMod val="20000"/>
              <a:lumOff val="80000"/>
            </a:schemeClr>
          </a:solidFill>
          <a:ln>
            <a:solidFill>
              <a:srgbClr val="FED9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7" name="椭圆 86">
            <a:extLst>
              <a:ext uri="{FF2B5EF4-FFF2-40B4-BE49-F238E27FC236}">
                <a16:creationId xmlns:a16="http://schemas.microsoft.com/office/drawing/2014/main" xmlns="" id="{AA34217D-517A-4A97-B3F4-DFAB5ED8D37E}"/>
              </a:ext>
            </a:extLst>
          </p:cNvPr>
          <p:cNvSpPr/>
          <p:nvPr userDrawn="1"/>
        </p:nvSpPr>
        <p:spPr>
          <a:xfrm>
            <a:off x="2630256" y="620869"/>
            <a:ext cx="36000" cy="36000"/>
          </a:xfrm>
          <a:prstGeom prst="ellipse">
            <a:avLst/>
          </a:prstGeom>
          <a:solidFill>
            <a:schemeClr val="tx2">
              <a:lumMod val="20000"/>
              <a:lumOff val="80000"/>
            </a:schemeClr>
          </a:solidFill>
          <a:ln>
            <a:solidFill>
              <a:srgbClr val="FED9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8" name="椭圆 87">
            <a:extLst>
              <a:ext uri="{FF2B5EF4-FFF2-40B4-BE49-F238E27FC236}">
                <a16:creationId xmlns:a16="http://schemas.microsoft.com/office/drawing/2014/main" xmlns="" id="{5F5D3113-CEA6-427E-B7E7-E9FC6F62C80D}"/>
              </a:ext>
            </a:extLst>
          </p:cNvPr>
          <p:cNvSpPr/>
          <p:nvPr userDrawn="1"/>
        </p:nvSpPr>
        <p:spPr>
          <a:xfrm>
            <a:off x="2606957" y="715079"/>
            <a:ext cx="36000" cy="36000"/>
          </a:xfrm>
          <a:prstGeom prst="ellipse">
            <a:avLst/>
          </a:prstGeom>
          <a:solidFill>
            <a:schemeClr val="tx2">
              <a:lumMod val="20000"/>
              <a:lumOff val="80000"/>
            </a:schemeClr>
          </a:solidFill>
          <a:ln>
            <a:solidFill>
              <a:srgbClr val="FED9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9" name="椭圆 88">
            <a:extLst>
              <a:ext uri="{FF2B5EF4-FFF2-40B4-BE49-F238E27FC236}">
                <a16:creationId xmlns:a16="http://schemas.microsoft.com/office/drawing/2014/main" xmlns="" id="{96E1097D-5C8B-40AE-A042-6FBA069F1792}"/>
              </a:ext>
            </a:extLst>
          </p:cNvPr>
          <p:cNvSpPr/>
          <p:nvPr userDrawn="1"/>
        </p:nvSpPr>
        <p:spPr>
          <a:xfrm>
            <a:off x="2454551" y="903499"/>
            <a:ext cx="36000" cy="36000"/>
          </a:xfrm>
          <a:prstGeom prst="ellipse">
            <a:avLst/>
          </a:prstGeom>
          <a:solidFill>
            <a:schemeClr val="tx2">
              <a:lumMod val="20000"/>
              <a:lumOff val="80000"/>
            </a:schemeClr>
          </a:solidFill>
          <a:ln>
            <a:solidFill>
              <a:srgbClr val="FED9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0" name="椭圆 89">
            <a:extLst>
              <a:ext uri="{FF2B5EF4-FFF2-40B4-BE49-F238E27FC236}">
                <a16:creationId xmlns:a16="http://schemas.microsoft.com/office/drawing/2014/main" xmlns="" id="{9881E57F-D83F-4195-BD38-45BCFB1960E6}"/>
              </a:ext>
            </a:extLst>
          </p:cNvPr>
          <p:cNvSpPr/>
          <p:nvPr userDrawn="1"/>
        </p:nvSpPr>
        <p:spPr>
          <a:xfrm>
            <a:off x="2554851" y="809289"/>
            <a:ext cx="36000" cy="36000"/>
          </a:xfrm>
          <a:prstGeom prst="ellipse">
            <a:avLst/>
          </a:prstGeom>
          <a:solidFill>
            <a:schemeClr val="tx2">
              <a:lumMod val="20000"/>
              <a:lumOff val="80000"/>
            </a:schemeClr>
          </a:solidFill>
          <a:ln>
            <a:solidFill>
              <a:srgbClr val="FED9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187528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11_仅标题">
    <p:bg>
      <p:bgPr>
        <a:solidFill>
          <a:schemeClr val="tx2">
            <a:alpha val="33000"/>
          </a:schemeClr>
        </a:solidFill>
        <a:effectLst/>
      </p:bgPr>
    </p:bg>
    <p:spTree>
      <p:nvGrpSpPr>
        <p:cNvPr id="1" name=""/>
        <p:cNvGrpSpPr/>
        <p:nvPr/>
      </p:nvGrpSpPr>
      <p:grpSpPr>
        <a:xfrm>
          <a:off x="0" y="0"/>
          <a:ext cx="0" cy="0"/>
          <a:chOff x="0" y="0"/>
          <a:chExt cx="0" cy="0"/>
        </a:xfrm>
      </p:grpSpPr>
      <p:sp>
        <p:nvSpPr>
          <p:cNvPr id="2" name="标题 1"/>
          <p:cNvSpPr>
            <a:spLocks noGrp="1"/>
          </p:cNvSpPr>
          <p:nvPr userDrawn="1">
            <p:ph type="title"/>
          </p:nvPr>
        </p:nvSpPr>
        <p:spPr>
          <a:xfrm>
            <a:off x="4571900" y="1694776"/>
            <a:ext cx="6697841" cy="686793"/>
          </a:xfrm>
        </p:spPr>
        <p:txBody>
          <a:bodyPr>
            <a:noAutofit/>
          </a:bodyPr>
          <a:lstStyle>
            <a:lvl1pPr>
              <a:defRPr sz="2800" b="1">
                <a:solidFill>
                  <a:schemeClr val="bg1"/>
                </a:solidFill>
                <a:effectLst/>
                <a:latin typeface="微软雅黑" panose="020B0503020204020204" pitchFamily="34" charset="-122"/>
                <a:ea typeface="微软雅黑" panose="020B0503020204020204" pitchFamily="34" charset="-122"/>
              </a:defRPr>
            </a:lvl1pPr>
          </a:lstStyle>
          <a:p>
            <a:r>
              <a:rPr lang="zh-CN" altLang="en-US" dirty="0"/>
              <a:t>单击此处编辑母版标题样式</a:t>
            </a:r>
          </a:p>
        </p:txBody>
      </p:sp>
    </p:spTree>
    <p:extLst>
      <p:ext uri="{BB962C8B-B14F-4D97-AF65-F5344CB8AC3E}">
        <p14:creationId xmlns:p14="http://schemas.microsoft.com/office/powerpoint/2010/main" val="2107353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F39D59-FA44-4F79-9EDB-66C144470849}" type="datetime1">
              <a:rPr lang="zh-CN" altLang="en-US" smtClean="0"/>
              <a:t>2022/7/11</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20030940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2" r:id="rId7"/>
    <p:sldLayoutId id="2147483671" r:id="rId8"/>
    <p:sldLayoutId id="2147483672" r:id="rId9"/>
    <p:sldLayoutId id="2147483663" r:id="rId10"/>
    <p:sldLayoutId id="2147483673" r:id="rId11"/>
    <p:sldLayoutId id="2147483655" r:id="rId12"/>
    <p:sldLayoutId id="2147483656" r:id="rId13"/>
    <p:sldLayoutId id="2147483657" r:id="rId14"/>
    <p:sldLayoutId id="2147483658" r:id="rId15"/>
    <p:sldLayoutId id="2147483659" r:id="rId16"/>
    <p:sldLayoutId id="2147483660" r:id="rId17"/>
    <p:sldLayoutId id="2147483661" r:id="rId18"/>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xmlns="" id="{33FC6965-9526-4BE6-A739-5619327EB500}"/>
              </a:ext>
            </a:extLst>
          </p:cNvPr>
          <p:cNvSpPr>
            <a:spLocks noGrp="1"/>
          </p:cNvSpPr>
          <p:nvPr>
            <p:ph type="sldNum" sz="quarter" idx="4294967295"/>
          </p:nvPr>
        </p:nvSpPr>
        <p:spPr>
          <a:xfrm>
            <a:off x="9448800" y="6356350"/>
            <a:ext cx="2743200" cy="365125"/>
          </a:xfrm>
        </p:spPr>
        <p:txBody>
          <a:bodyPr/>
          <a:lstStyle/>
          <a:p>
            <a:fld id="{565CE74E-AB26-4998-AD42-012C4C1AD076}" type="slidenum">
              <a:rPr lang="zh-CN" altLang="en-US" smtClean="0"/>
              <a:pPr/>
              <a:t>1</a:t>
            </a:fld>
            <a:endParaRPr lang="zh-CN" altLang="en-US" dirty="0"/>
          </a:p>
        </p:txBody>
      </p:sp>
      <p:sp>
        <p:nvSpPr>
          <p:cNvPr id="6" name="文本框 5">
            <a:extLst>
              <a:ext uri="{FF2B5EF4-FFF2-40B4-BE49-F238E27FC236}">
                <a16:creationId xmlns:a16="http://schemas.microsoft.com/office/drawing/2014/main" xmlns="" id="{8C75B42A-17AA-D408-2EDA-226BB2C81F02}"/>
              </a:ext>
            </a:extLst>
          </p:cNvPr>
          <p:cNvSpPr txBox="1"/>
          <p:nvPr/>
        </p:nvSpPr>
        <p:spPr>
          <a:xfrm>
            <a:off x="700644" y="380010"/>
            <a:ext cx="1127232" cy="400110"/>
          </a:xfrm>
          <a:prstGeom prst="rect">
            <a:avLst/>
          </a:prstGeom>
          <a:noFill/>
        </p:spPr>
        <p:txBody>
          <a:bodyPr wrap="none" rtlCol="0">
            <a:spAutoFit/>
          </a:bodyPr>
          <a:lstStyle/>
          <a:p>
            <a:r>
              <a:rPr lang="zh-CN" altLang="en-US" sz="2000" b="1" dirty="0">
                <a:solidFill>
                  <a:schemeClr val="tx1">
                    <a:lumMod val="75000"/>
                    <a:lumOff val="25000"/>
                  </a:schemeClr>
                </a:solidFill>
                <a:latin typeface="+mn-ea"/>
              </a:rPr>
              <a:t>附件</a:t>
            </a:r>
            <a:r>
              <a:rPr lang="en-US" altLang="zh-CN" sz="2000" b="1" dirty="0">
                <a:solidFill>
                  <a:schemeClr val="tx1">
                    <a:lumMod val="75000"/>
                    <a:lumOff val="25000"/>
                  </a:schemeClr>
                </a:solidFill>
                <a:latin typeface="+mn-ea"/>
              </a:rPr>
              <a:t>2-2</a:t>
            </a:r>
            <a:endParaRPr lang="zh-CN" altLang="en-US" sz="2000" b="1" dirty="0">
              <a:solidFill>
                <a:schemeClr val="tx1">
                  <a:lumMod val="75000"/>
                  <a:lumOff val="25000"/>
                </a:schemeClr>
              </a:solidFill>
              <a:latin typeface="+mn-ea"/>
            </a:endParaRPr>
          </a:p>
        </p:txBody>
      </p:sp>
      <p:sp>
        <p:nvSpPr>
          <p:cNvPr id="13" name="矩形 12">
            <a:extLst>
              <a:ext uri="{FF2B5EF4-FFF2-40B4-BE49-F238E27FC236}">
                <a16:creationId xmlns:a16="http://schemas.microsoft.com/office/drawing/2014/main" xmlns="" id="{9C8795B2-97C6-62E7-F09A-8546A66873B2}"/>
              </a:ext>
            </a:extLst>
          </p:cNvPr>
          <p:cNvSpPr/>
          <p:nvPr/>
        </p:nvSpPr>
        <p:spPr>
          <a:xfrm>
            <a:off x="2289097" y="1593557"/>
            <a:ext cx="7613805" cy="4373609"/>
          </a:xfrm>
          <a:prstGeom prst="rect">
            <a:avLst/>
          </a:prstGeom>
          <a:solidFill>
            <a:schemeClr val="tx2">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b="1">
              <a:solidFill>
                <a:schemeClr val="tx1">
                  <a:lumMod val="65000"/>
                  <a:lumOff val="35000"/>
                </a:schemeClr>
              </a:solidFill>
              <a:latin typeface="+mj-ea"/>
              <a:ea typeface="+mj-ea"/>
            </a:endParaRPr>
          </a:p>
        </p:txBody>
      </p:sp>
      <p:sp>
        <p:nvSpPr>
          <p:cNvPr id="14" name="矩形 13">
            <a:extLst>
              <a:ext uri="{FF2B5EF4-FFF2-40B4-BE49-F238E27FC236}">
                <a16:creationId xmlns:a16="http://schemas.microsoft.com/office/drawing/2014/main" xmlns="" id="{F40687B1-966B-1BF0-6BA5-166135EE456D}"/>
              </a:ext>
            </a:extLst>
          </p:cNvPr>
          <p:cNvSpPr/>
          <p:nvPr/>
        </p:nvSpPr>
        <p:spPr>
          <a:xfrm>
            <a:off x="2612796" y="1904427"/>
            <a:ext cx="6966407" cy="3751869"/>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4000" lvl="1"/>
            <a:endParaRPr lang="zh-CN" altLang="en-US" b="1" dirty="0">
              <a:solidFill>
                <a:schemeClr val="tx1">
                  <a:lumMod val="65000"/>
                  <a:lumOff val="35000"/>
                </a:schemeClr>
              </a:solidFill>
              <a:latin typeface="+mj-ea"/>
              <a:ea typeface="+mj-ea"/>
            </a:endParaRPr>
          </a:p>
        </p:txBody>
      </p:sp>
      <p:sp>
        <p:nvSpPr>
          <p:cNvPr id="15" name="文本框 14">
            <a:extLst>
              <a:ext uri="{FF2B5EF4-FFF2-40B4-BE49-F238E27FC236}">
                <a16:creationId xmlns:a16="http://schemas.microsoft.com/office/drawing/2014/main" xmlns="" id="{0C6DA5A8-B917-99BB-09DB-B851428F8317}"/>
              </a:ext>
            </a:extLst>
          </p:cNvPr>
          <p:cNvSpPr txBox="1"/>
          <p:nvPr/>
        </p:nvSpPr>
        <p:spPr>
          <a:xfrm>
            <a:off x="4246063" y="2481466"/>
            <a:ext cx="3877985" cy="1077218"/>
          </a:xfrm>
          <a:prstGeom prst="rect">
            <a:avLst/>
          </a:prstGeom>
          <a:noFill/>
        </p:spPr>
        <p:txBody>
          <a:bodyPr wrap="none" rtlCol="0">
            <a:spAutoFit/>
          </a:bodyPr>
          <a:lstStyle/>
          <a:p>
            <a:pPr algn="ctr"/>
            <a:r>
              <a:rPr lang="zh-CN" altLang="en-US" sz="3200" b="1" dirty="0" smtClean="0">
                <a:solidFill>
                  <a:schemeClr val="tx1">
                    <a:lumMod val="85000"/>
                    <a:lumOff val="15000"/>
                  </a:schemeClr>
                </a:solidFill>
                <a:latin typeface="+mn-ea"/>
              </a:rPr>
              <a:t>盐酸美金刚缓释胶囊</a:t>
            </a:r>
            <a:endParaRPr lang="en-US" altLang="zh-CN" sz="3200" b="1" dirty="0" smtClean="0">
              <a:solidFill>
                <a:schemeClr val="tx1">
                  <a:lumMod val="85000"/>
                  <a:lumOff val="15000"/>
                </a:schemeClr>
              </a:solidFill>
              <a:latin typeface="+mn-ea"/>
            </a:endParaRPr>
          </a:p>
          <a:p>
            <a:pPr algn="ctr"/>
            <a:r>
              <a:rPr lang="zh-CN" altLang="en-US" sz="3200" b="1" dirty="0" smtClean="0">
                <a:solidFill>
                  <a:schemeClr val="tx1">
                    <a:lumMod val="85000"/>
                    <a:lumOff val="15000"/>
                  </a:schemeClr>
                </a:solidFill>
                <a:latin typeface="+mn-ea"/>
              </a:rPr>
              <a:t> </a:t>
            </a:r>
            <a:r>
              <a:rPr lang="en-US" altLang="zh-CN" sz="3200" b="1" dirty="0" smtClean="0">
                <a:solidFill>
                  <a:schemeClr val="tx1">
                    <a:lumMod val="85000"/>
                    <a:lumOff val="15000"/>
                  </a:schemeClr>
                </a:solidFill>
                <a:latin typeface="+mn-ea"/>
              </a:rPr>
              <a:t>(</a:t>
            </a:r>
            <a:r>
              <a:rPr lang="zh-CN" altLang="en-US" sz="3200" b="1" dirty="0" smtClean="0">
                <a:solidFill>
                  <a:schemeClr val="tx1">
                    <a:lumMod val="85000"/>
                    <a:lumOff val="15000"/>
                  </a:schemeClr>
                </a:solidFill>
                <a:latin typeface="+mn-ea"/>
              </a:rPr>
              <a:t>安菲泽</a:t>
            </a:r>
            <a:r>
              <a:rPr lang="en-US" altLang="zh-CN" sz="3200" b="1" baseline="30000" dirty="0" smtClean="0">
                <a:solidFill>
                  <a:schemeClr val="tx1">
                    <a:lumMod val="85000"/>
                    <a:lumOff val="15000"/>
                  </a:schemeClr>
                </a:solidFill>
                <a:latin typeface="+mn-ea"/>
              </a:rPr>
              <a:t>®</a:t>
            </a:r>
            <a:r>
              <a:rPr lang="en-US" altLang="zh-CN" sz="3200" b="1" dirty="0" smtClean="0">
                <a:solidFill>
                  <a:schemeClr val="tx1">
                    <a:lumMod val="85000"/>
                    <a:lumOff val="15000"/>
                  </a:schemeClr>
                </a:solidFill>
                <a:latin typeface="+mn-ea"/>
              </a:rPr>
              <a:t>)</a:t>
            </a:r>
            <a:endParaRPr lang="zh-CN" altLang="en-US" sz="3200" b="1" dirty="0">
              <a:solidFill>
                <a:schemeClr val="tx1">
                  <a:lumMod val="85000"/>
                  <a:lumOff val="15000"/>
                </a:schemeClr>
              </a:solidFill>
              <a:latin typeface="+mn-ea"/>
            </a:endParaRPr>
          </a:p>
        </p:txBody>
      </p:sp>
      <p:sp>
        <p:nvSpPr>
          <p:cNvPr id="16" name="矩形: 圆角 15">
            <a:extLst>
              <a:ext uri="{FF2B5EF4-FFF2-40B4-BE49-F238E27FC236}">
                <a16:creationId xmlns:a16="http://schemas.microsoft.com/office/drawing/2014/main" xmlns="" id="{7CD36EFD-26CB-9D85-5C45-1EF002F42B37}"/>
              </a:ext>
            </a:extLst>
          </p:cNvPr>
          <p:cNvSpPr/>
          <p:nvPr/>
        </p:nvSpPr>
        <p:spPr>
          <a:xfrm>
            <a:off x="4273137" y="4552041"/>
            <a:ext cx="3645724" cy="665018"/>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solidFill>
                  <a:schemeClr val="tx1">
                    <a:lumMod val="75000"/>
                    <a:lumOff val="25000"/>
                  </a:schemeClr>
                </a:solidFill>
              </a:rPr>
              <a:t>成都苑东生物制药股份有限公司</a:t>
            </a:r>
          </a:p>
        </p:txBody>
      </p:sp>
    </p:spTree>
    <p:extLst>
      <p:ext uri="{BB962C8B-B14F-4D97-AF65-F5344CB8AC3E}">
        <p14:creationId xmlns:p14="http://schemas.microsoft.com/office/powerpoint/2010/main" val="3212203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圆角 6">
            <a:extLst>
              <a:ext uri="{FF2B5EF4-FFF2-40B4-BE49-F238E27FC236}">
                <a16:creationId xmlns:a16="http://schemas.microsoft.com/office/drawing/2014/main" xmlns="" id="{A50327EA-05A2-A21A-E5A2-31267CC7DE63}"/>
              </a:ext>
            </a:extLst>
          </p:cNvPr>
          <p:cNvSpPr/>
          <p:nvPr/>
        </p:nvSpPr>
        <p:spPr>
          <a:xfrm>
            <a:off x="-814164" y="792644"/>
            <a:ext cx="3698476" cy="1271464"/>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zh-CN" altLang="en-US" sz="3600" b="1" dirty="0">
              <a:solidFill>
                <a:schemeClr val="bg1"/>
              </a:solidFill>
              <a:latin typeface="+mj-ea"/>
              <a:ea typeface="+mj-ea"/>
            </a:endParaRPr>
          </a:p>
        </p:txBody>
      </p:sp>
      <p:sp>
        <p:nvSpPr>
          <p:cNvPr id="9" name="文本框 8">
            <a:extLst>
              <a:ext uri="{FF2B5EF4-FFF2-40B4-BE49-F238E27FC236}">
                <a16:creationId xmlns:a16="http://schemas.microsoft.com/office/drawing/2014/main" xmlns="" id="{4E450D01-F9AD-FBAB-4B52-E40BA25BAE18}"/>
              </a:ext>
            </a:extLst>
          </p:cNvPr>
          <p:cNvSpPr txBox="1"/>
          <p:nvPr/>
        </p:nvSpPr>
        <p:spPr>
          <a:xfrm>
            <a:off x="453830" y="951322"/>
            <a:ext cx="2430482" cy="954107"/>
          </a:xfrm>
          <a:prstGeom prst="rect">
            <a:avLst/>
          </a:prstGeom>
          <a:noFill/>
        </p:spPr>
        <p:txBody>
          <a:bodyPr wrap="square">
            <a:spAutoFit/>
          </a:bodyPr>
          <a:lstStyle/>
          <a:p>
            <a:r>
              <a:rPr lang="zh-CN" altLang="en-US" sz="3600" b="1" dirty="0">
                <a:solidFill>
                  <a:schemeClr val="bg1"/>
                </a:solidFill>
                <a:latin typeface="+mj-ea"/>
                <a:ea typeface="+mj-ea"/>
              </a:rPr>
              <a:t>目 录</a:t>
            </a:r>
            <a:endParaRPr lang="en-US" altLang="zh-CN" sz="3600" b="1" dirty="0">
              <a:solidFill>
                <a:schemeClr val="bg1"/>
              </a:solidFill>
              <a:latin typeface="+mj-ea"/>
              <a:ea typeface="+mj-ea"/>
            </a:endParaRPr>
          </a:p>
          <a:p>
            <a:r>
              <a:rPr lang="en-US" altLang="zh-CN" sz="2000" b="1" dirty="0">
                <a:solidFill>
                  <a:schemeClr val="bg1"/>
                </a:solidFill>
                <a:latin typeface="+mj-ea"/>
                <a:ea typeface="+mj-ea"/>
              </a:rPr>
              <a:t>CONTENTS</a:t>
            </a:r>
            <a:endParaRPr lang="zh-CN" altLang="en-US" sz="2000" b="1" dirty="0">
              <a:solidFill>
                <a:schemeClr val="bg1"/>
              </a:solidFill>
              <a:latin typeface="+mj-ea"/>
              <a:ea typeface="+mj-ea"/>
            </a:endParaRPr>
          </a:p>
        </p:txBody>
      </p:sp>
      <p:grpSp>
        <p:nvGrpSpPr>
          <p:cNvPr id="12" name="组合 11">
            <a:extLst>
              <a:ext uri="{FF2B5EF4-FFF2-40B4-BE49-F238E27FC236}">
                <a16:creationId xmlns:a16="http://schemas.microsoft.com/office/drawing/2014/main" xmlns="" id="{C93E21FC-F073-EC09-87DF-C07A6F08872B}"/>
              </a:ext>
            </a:extLst>
          </p:cNvPr>
          <p:cNvGrpSpPr/>
          <p:nvPr/>
        </p:nvGrpSpPr>
        <p:grpSpPr>
          <a:xfrm>
            <a:off x="4663099" y="1165064"/>
            <a:ext cx="2724347" cy="1026307"/>
            <a:chOff x="4663099" y="1165064"/>
            <a:chExt cx="2724347" cy="1026307"/>
          </a:xfrm>
        </p:grpSpPr>
        <p:sp>
          <p:nvSpPr>
            <p:cNvPr id="11" name="矩形 10">
              <a:extLst>
                <a:ext uri="{FF2B5EF4-FFF2-40B4-BE49-F238E27FC236}">
                  <a16:creationId xmlns:a16="http://schemas.microsoft.com/office/drawing/2014/main" xmlns="" id="{C374E0BF-A51B-6C88-114D-A7BDD1F41645}"/>
                </a:ext>
              </a:extLst>
            </p:cNvPr>
            <p:cNvSpPr/>
            <p:nvPr/>
          </p:nvSpPr>
          <p:spPr>
            <a:xfrm>
              <a:off x="4663099" y="1165064"/>
              <a:ext cx="2724347" cy="1026307"/>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b="1">
                <a:solidFill>
                  <a:schemeClr val="tx1">
                    <a:lumMod val="65000"/>
                    <a:lumOff val="35000"/>
                  </a:schemeClr>
                </a:solidFill>
                <a:latin typeface="+mj-ea"/>
                <a:ea typeface="+mj-ea"/>
              </a:endParaRPr>
            </a:p>
          </p:txBody>
        </p:sp>
        <p:sp>
          <p:nvSpPr>
            <p:cNvPr id="10" name="矩形 9">
              <a:extLst>
                <a:ext uri="{FF2B5EF4-FFF2-40B4-BE49-F238E27FC236}">
                  <a16:creationId xmlns:a16="http://schemas.microsoft.com/office/drawing/2014/main" xmlns="" id="{BB2AD6F3-18DC-E0EB-8D17-C2A66BEE0A27}"/>
                </a:ext>
              </a:extLst>
            </p:cNvPr>
            <p:cNvSpPr/>
            <p:nvPr/>
          </p:nvSpPr>
          <p:spPr>
            <a:xfrm>
              <a:off x="4813928" y="1319391"/>
              <a:ext cx="2430482" cy="74471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4000" lvl="1"/>
              <a:r>
                <a:rPr lang="en-US" altLang="zh-CN" b="1" dirty="0">
                  <a:solidFill>
                    <a:schemeClr val="tx1">
                      <a:lumMod val="65000"/>
                      <a:lumOff val="35000"/>
                    </a:schemeClr>
                  </a:solidFill>
                  <a:latin typeface="+mj-ea"/>
                  <a:ea typeface="+mj-ea"/>
                </a:rPr>
                <a:t>01 </a:t>
              </a:r>
              <a:r>
                <a:rPr lang="zh-CN" altLang="en-US" b="1" dirty="0">
                  <a:solidFill>
                    <a:schemeClr val="tx1">
                      <a:lumMod val="65000"/>
                      <a:lumOff val="35000"/>
                    </a:schemeClr>
                  </a:solidFill>
                  <a:latin typeface="+mj-ea"/>
                  <a:ea typeface="+mj-ea"/>
                </a:rPr>
                <a:t>药品基本信息</a:t>
              </a:r>
            </a:p>
          </p:txBody>
        </p:sp>
      </p:grpSp>
      <p:grpSp>
        <p:nvGrpSpPr>
          <p:cNvPr id="13" name="组合 12">
            <a:extLst>
              <a:ext uri="{FF2B5EF4-FFF2-40B4-BE49-F238E27FC236}">
                <a16:creationId xmlns:a16="http://schemas.microsoft.com/office/drawing/2014/main" xmlns="" id="{F0ABB927-7DE4-B598-FECD-DFBB61BC01AB}"/>
              </a:ext>
            </a:extLst>
          </p:cNvPr>
          <p:cNvGrpSpPr/>
          <p:nvPr/>
        </p:nvGrpSpPr>
        <p:grpSpPr>
          <a:xfrm>
            <a:off x="8433820" y="1165064"/>
            <a:ext cx="2724347" cy="1026307"/>
            <a:chOff x="4663099" y="1165064"/>
            <a:chExt cx="2724347" cy="1026307"/>
          </a:xfrm>
        </p:grpSpPr>
        <p:sp>
          <p:nvSpPr>
            <p:cNvPr id="14" name="矩形 13">
              <a:extLst>
                <a:ext uri="{FF2B5EF4-FFF2-40B4-BE49-F238E27FC236}">
                  <a16:creationId xmlns:a16="http://schemas.microsoft.com/office/drawing/2014/main" xmlns="" id="{DCFE4337-55D8-5CC7-6871-C44E5784CBE6}"/>
                </a:ext>
              </a:extLst>
            </p:cNvPr>
            <p:cNvSpPr/>
            <p:nvPr/>
          </p:nvSpPr>
          <p:spPr>
            <a:xfrm>
              <a:off x="4663099" y="1165064"/>
              <a:ext cx="2724347" cy="1026307"/>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b="1">
                <a:solidFill>
                  <a:schemeClr val="tx1">
                    <a:lumMod val="65000"/>
                    <a:lumOff val="35000"/>
                  </a:schemeClr>
                </a:solidFill>
                <a:latin typeface="+mj-ea"/>
                <a:ea typeface="+mj-ea"/>
              </a:endParaRPr>
            </a:p>
          </p:txBody>
        </p:sp>
        <p:sp>
          <p:nvSpPr>
            <p:cNvPr id="15" name="矩形 14">
              <a:extLst>
                <a:ext uri="{FF2B5EF4-FFF2-40B4-BE49-F238E27FC236}">
                  <a16:creationId xmlns:a16="http://schemas.microsoft.com/office/drawing/2014/main" xmlns="" id="{D4AF2BC9-A9A0-A672-1A26-91C44D14F029}"/>
                </a:ext>
              </a:extLst>
            </p:cNvPr>
            <p:cNvSpPr/>
            <p:nvPr/>
          </p:nvSpPr>
          <p:spPr>
            <a:xfrm>
              <a:off x="4813928" y="1319391"/>
              <a:ext cx="2430482" cy="74471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4000" lvl="1"/>
              <a:r>
                <a:rPr lang="en-US" altLang="zh-CN" b="1" dirty="0">
                  <a:solidFill>
                    <a:schemeClr val="tx1">
                      <a:lumMod val="65000"/>
                      <a:lumOff val="35000"/>
                    </a:schemeClr>
                  </a:solidFill>
                  <a:latin typeface="+mj-ea"/>
                  <a:ea typeface="+mj-ea"/>
                </a:rPr>
                <a:t>02 </a:t>
              </a:r>
              <a:r>
                <a:rPr lang="zh-CN" altLang="en-US" b="1" dirty="0">
                  <a:solidFill>
                    <a:schemeClr val="tx1">
                      <a:lumMod val="65000"/>
                      <a:lumOff val="35000"/>
                    </a:schemeClr>
                  </a:solidFill>
                  <a:latin typeface="+mj-ea"/>
                  <a:ea typeface="+mj-ea"/>
                </a:rPr>
                <a:t>安全性</a:t>
              </a:r>
            </a:p>
          </p:txBody>
        </p:sp>
      </p:grpSp>
      <p:grpSp>
        <p:nvGrpSpPr>
          <p:cNvPr id="16" name="组合 15">
            <a:extLst>
              <a:ext uri="{FF2B5EF4-FFF2-40B4-BE49-F238E27FC236}">
                <a16:creationId xmlns:a16="http://schemas.microsoft.com/office/drawing/2014/main" xmlns="" id="{88820006-0A9B-6F00-DBE6-8355AF49A916}"/>
              </a:ext>
            </a:extLst>
          </p:cNvPr>
          <p:cNvGrpSpPr/>
          <p:nvPr/>
        </p:nvGrpSpPr>
        <p:grpSpPr>
          <a:xfrm>
            <a:off x="4653672" y="2767623"/>
            <a:ext cx="2724347" cy="1026307"/>
            <a:chOff x="4663099" y="1165064"/>
            <a:chExt cx="2724347" cy="1026307"/>
          </a:xfrm>
        </p:grpSpPr>
        <p:sp>
          <p:nvSpPr>
            <p:cNvPr id="17" name="矩形 16">
              <a:extLst>
                <a:ext uri="{FF2B5EF4-FFF2-40B4-BE49-F238E27FC236}">
                  <a16:creationId xmlns:a16="http://schemas.microsoft.com/office/drawing/2014/main" xmlns="" id="{E185276B-4806-FF63-1B26-5F6B08A334DD}"/>
                </a:ext>
              </a:extLst>
            </p:cNvPr>
            <p:cNvSpPr/>
            <p:nvPr/>
          </p:nvSpPr>
          <p:spPr>
            <a:xfrm>
              <a:off x="4663099" y="1165064"/>
              <a:ext cx="2724347" cy="1026307"/>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b="1">
                <a:solidFill>
                  <a:schemeClr val="tx1">
                    <a:lumMod val="65000"/>
                    <a:lumOff val="35000"/>
                  </a:schemeClr>
                </a:solidFill>
                <a:latin typeface="+mj-ea"/>
                <a:ea typeface="+mj-ea"/>
              </a:endParaRPr>
            </a:p>
          </p:txBody>
        </p:sp>
        <p:sp>
          <p:nvSpPr>
            <p:cNvPr id="18" name="矩形 17">
              <a:extLst>
                <a:ext uri="{FF2B5EF4-FFF2-40B4-BE49-F238E27FC236}">
                  <a16:creationId xmlns:a16="http://schemas.microsoft.com/office/drawing/2014/main" xmlns="" id="{7A44775E-3456-9BEE-3055-2B50B2221F1E}"/>
                </a:ext>
              </a:extLst>
            </p:cNvPr>
            <p:cNvSpPr/>
            <p:nvPr/>
          </p:nvSpPr>
          <p:spPr>
            <a:xfrm>
              <a:off x="4813928" y="1319391"/>
              <a:ext cx="2430482" cy="74471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4000" lvl="1"/>
              <a:r>
                <a:rPr lang="en-US" altLang="zh-CN" b="1" dirty="0">
                  <a:solidFill>
                    <a:schemeClr val="tx1">
                      <a:lumMod val="65000"/>
                      <a:lumOff val="35000"/>
                    </a:schemeClr>
                  </a:solidFill>
                  <a:latin typeface="+mj-ea"/>
                  <a:ea typeface="+mj-ea"/>
                </a:rPr>
                <a:t>03 </a:t>
              </a:r>
              <a:r>
                <a:rPr lang="zh-CN" altLang="en-US" b="1" dirty="0">
                  <a:solidFill>
                    <a:schemeClr val="tx1">
                      <a:lumMod val="65000"/>
                      <a:lumOff val="35000"/>
                    </a:schemeClr>
                  </a:solidFill>
                  <a:latin typeface="+mj-ea"/>
                  <a:ea typeface="+mj-ea"/>
                </a:rPr>
                <a:t>有效性</a:t>
              </a:r>
            </a:p>
          </p:txBody>
        </p:sp>
      </p:grpSp>
      <p:grpSp>
        <p:nvGrpSpPr>
          <p:cNvPr id="19" name="组合 18">
            <a:extLst>
              <a:ext uri="{FF2B5EF4-FFF2-40B4-BE49-F238E27FC236}">
                <a16:creationId xmlns:a16="http://schemas.microsoft.com/office/drawing/2014/main" xmlns="" id="{66EB2996-C55A-90BA-C4DE-4E647A04FBD5}"/>
              </a:ext>
            </a:extLst>
          </p:cNvPr>
          <p:cNvGrpSpPr/>
          <p:nvPr/>
        </p:nvGrpSpPr>
        <p:grpSpPr>
          <a:xfrm>
            <a:off x="8424393" y="2767623"/>
            <a:ext cx="2724347" cy="1026307"/>
            <a:chOff x="4663099" y="1165064"/>
            <a:chExt cx="2724347" cy="1026307"/>
          </a:xfrm>
        </p:grpSpPr>
        <p:sp>
          <p:nvSpPr>
            <p:cNvPr id="20" name="矩形 19">
              <a:extLst>
                <a:ext uri="{FF2B5EF4-FFF2-40B4-BE49-F238E27FC236}">
                  <a16:creationId xmlns:a16="http://schemas.microsoft.com/office/drawing/2014/main" xmlns="" id="{315CD628-0BAA-7545-79BC-05995F6E6A00}"/>
                </a:ext>
              </a:extLst>
            </p:cNvPr>
            <p:cNvSpPr/>
            <p:nvPr/>
          </p:nvSpPr>
          <p:spPr>
            <a:xfrm>
              <a:off x="4663099" y="1165064"/>
              <a:ext cx="2724347" cy="1026307"/>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b="1">
                <a:solidFill>
                  <a:schemeClr val="tx1">
                    <a:lumMod val="65000"/>
                    <a:lumOff val="35000"/>
                  </a:schemeClr>
                </a:solidFill>
                <a:latin typeface="+mj-ea"/>
                <a:ea typeface="+mj-ea"/>
              </a:endParaRPr>
            </a:p>
          </p:txBody>
        </p:sp>
        <p:sp>
          <p:nvSpPr>
            <p:cNvPr id="21" name="矩形 20">
              <a:extLst>
                <a:ext uri="{FF2B5EF4-FFF2-40B4-BE49-F238E27FC236}">
                  <a16:creationId xmlns:a16="http://schemas.microsoft.com/office/drawing/2014/main" xmlns="" id="{83944355-BABA-E807-316A-7BC4340B2D44}"/>
                </a:ext>
              </a:extLst>
            </p:cNvPr>
            <p:cNvSpPr/>
            <p:nvPr/>
          </p:nvSpPr>
          <p:spPr>
            <a:xfrm>
              <a:off x="4813928" y="1319391"/>
              <a:ext cx="2430482" cy="74471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4000" lvl="1"/>
              <a:r>
                <a:rPr lang="en-US" altLang="zh-CN" b="1" dirty="0" smtClean="0">
                  <a:solidFill>
                    <a:schemeClr val="tx1">
                      <a:lumMod val="65000"/>
                      <a:lumOff val="35000"/>
                    </a:schemeClr>
                  </a:solidFill>
                  <a:latin typeface="+mj-ea"/>
                  <a:ea typeface="+mj-ea"/>
                </a:rPr>
                <a:t>04 </a:t>
              </a:r>
              <a:r>
                <a:rPr lang="zh-CN" altLang="en-US" b="1" dirty="0" smtClean="0">
                  <a:solidFill>
                    <a:schemeClr val="tx1">
                      <a:lumMod val="65000"/>
                      <a:lumOff val="35000"/>
                    </a:schemeClr>
                  </a:solidFill>
                  <a:latin typeface="+mj-ea"/>
                </a:rPr>
                <a:t>创新性</a:t>
              </a:r>
              <a:endParaRPr lang="zh-CN" altLang="en-US" b="1" dirty="0">
                <a:solidFill>
                  <a:schemeClr val="tx1">
                    <a:lumMod val="65000"/>
                    <a:lumOff val="35000"/>
                  </a:schemeClr>
                </a:solidFill>
                <a:latin typeface="+mj-ea"/>
              </a:endParaRPr>
            </a:p>
          </p:txBody>
        </p:sp>
      </p:grpSp>
      <p:grpSp>
        <p:nvGrpSpPr>
          <p:cNvPr id="22" name="组合 21">
            <a:extLst>
              <a:ext uri="{FF2B5EF4-FFF2-40B4-BE49-F238E27FC236}">
                <a16:creationId xmlns:a16="http://schemas.microsoft.com/office/drawing/2014/main" xmlns="" id="{821F87CD-E685-0F92-4ABD-482B75C36218}"/>
              </a:ext>
            </a:extLst>
          </p:cNvPr>
          <p:cNvGrpSpPr/>
          <p:nvPr/>
        </p:nvGrpSpPr>
        <p:grpSpPr>
          <a:xfrm>
            <a:off x="4663099" y="4351328"/>
            <a:ext cx="2724347" cy="1026307"/>
            <a:chOff x="4663099" y="1165064"/>
            <a:chExt cx="2724347" cy="1026307"/>
          </a:xfrm>
        </p:grpSpPr>
        <p:sp>
          <p:nvSpPr>
            <p:cNvPr id="23" name="矩形 22">
              <a:extLst>
                <a:ext uri="{FF2B5EF4-FFF2-40B4-BE49-F238E27FC236}">
                  <a16:creationId xmlns:a16="http://schemas.microsoft.com/office/drawing/2014/main" xmlns="" id="{6AC11D01-0A64-E7CA-B4FD-7941804287BA}"/>
                </a:ext>
              </a:extLst>
            </p:cNvPr>
            <p:cNvSpPr/>
            <p:nvPr/>
          </p:nvSpPr>
          <p:spPr>
            <a:xfrm>
              <a:off x="4663099" y="1165064"/>
              <a:ext cx="2724347" cy="1026307"/>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b="1">
                <a:solidFill>
                  <a:schemeClr val="tx1">
                    <a:lumMod val="65000"/>
                    <a:lumOff val="35000"/>
                  </a:schemeClr>
                </a:solidFill>
                <a:latin typeface="+mj-ea"/>
                <a:ea typeface="+mj-ea"/>
              </a:endParaRPr>
            </a:p>
          </p:txBody>
        </p:sp>
        <p:sp>
          <p:nvSpPr>
            <p:cNvPr id="24" name="矩形 23">
              <a:extLst>
                <a:ext uri="{FF2B5EF4-FFF2-40B4-BE49-F238E27FC236}">
                  <a16:creationId xmlns:a16="http://schemas.microsoft.com/office/drawing/2014/main" xmlns="" id="{384A566B-A028-7C37-BDA8-8DDB52F9AF1D}"/>
                </a:ext>
              </a:extLst>
            </p:cNvPr>
            <p:cNvSpPr/>
            <p:nvPr/>
          </p:nvSpPr>
          <p:spPr>
            <a:xfrm>
              <a:off x="4813928" y="1319391"/>
              <a:ext cx="2430482" cy="74471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4000" lvl="1"/>
              <a:r>
                <a:rPr lang="en-US" altLang="zh-CN" b="1" dirty="0" smtClean="0">
                  <a:solidFill>
                    <a:schemeClr val="tx1">
                      <a:lumMod val="65000"/>
                      <a:lumOff val="35000"/>
                    </a:schemeClr>
                  </a:solidFill>
                  <a:latin typeface="+mj-ea"/>
                  <a:ea typeface="+mj-ea"/>
                </a:rPr>
                <a:t>05</a:t>
              </a:r>
              <a:r>
                <a:rPr lang="zh-CN" altLang="en-US" b="1" dirty="0" smtClean="0">
                  <a:solidFill>
                    <a:schemeClr val="tx1">
                      <a:lumMod val="65000"/>
                      <a:lumOff val="35000"/>
                    </a:schemeClr>
                  </a:solidFill>
                  <a:latin typeface="+mj-ea"/>
                </a:rPr>
                <a:t>公平性</a:t>
              </a:r>
              <a:endParaRPr lang="zh-CN" altLang="en-US" b="1" dirty="0">
                <a:solidFill>
                  <a:schemeClr val="tx1">
                    <a:lumMod val="65000"/>
                    <a:lumOff val="35000"/>
                  </a:schemeClr>
                </a:solidFill>
                <a:latin typeface="+mj-ea"/>
              </a:endParaRPr>
            </a:p>
          </p:txBody>
        </p:sp>
      </p:grpSp>
    </p:spTree>
    <p:extLst>
      <p:ext uri="{BB962C8B-B14F-4D97-AF65-F5344CB8AC3E}">
        <p14:creationId xmlns:p14="http://schemas.microsoft.com/office/powerpoint/2010/main" val="3377068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a:extLst>
              <a:ext uri="{FF2B5EF4-FFF2-40B4-BE49-F238E27FC236}">
                <a16:creationId xmlns:a16="http://schemas.microsoft.com/office/drawing/2014/main" xmlns="" id="{F8494C42-59A6-43F9-1C58-A5AA60B4F957}"/>
              </a:ext>
            </a:extLst>
          </p:cNvPr>
          <p:cNvSpPr>
            <a:spLocks noGrp="1"/>
          </p:cNvSpPr>
          <p:nvPr>
            <p:ph type="sldNum" sz="quarter" idx="4294967295"/>
          </p:nvPr>
        </p:nvSpPr>
        <p:spPr>
          <a:xfrm>
            <a:off x="11311130" y="6410174"/>
            <a:ext cx="506313" cy="264932"/>
          </a:xfrm>
        </p:spPr>
        <p:txBody>
          <a:bodyPr/>
          <a:lstStyle/>
          <a:p>
            <a:fld id="{565CE74E-AB26-4998-AD42-012C4C1AD076}" type="slidenum">
              <a:rPr lang="zh-CN" altLang="en-US" smtClean="0"/>
              <a:pPr/>
              <a:t>3</a:t>
            </a:fld>
            <a:endParaRPr lang="zh-CN" altLang="en-US"/>
          </a:p>
        </p:txBody>
      </p:sp>
      <p:sp>
        <p:nvSpPr>
          <p:cNvPr id="4" name="矩形: 圆角 3">
            <a:extLst>
              <a:ext uri="{FF2B5EF4-FFF2-40B4-BE49-F238E27FC236}">
                <a16:creationId xmlns:a16="http://schemas.microsoft.com/office/drawing/2014/main" xmlns="" id="{32F54194-C208-8D93-36F6-266016DF29EF}"/>
              </a:ext>
            </a:extLst>
          </p:cNvPr>
          <p:cNvSpPr/>
          <p:nvPr/>
        </p:nvSpPr>
        <p:spPr>
          <a:xfrm rot="5400000">
            <a:off x="138095" y="10505"/>
            <a:ext cx="2547373" cy="1216807"/>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zh-CN" altLang="en-US" sz="3600" b="1" dirty="0">
              <a:solidFill>
                <a:schemeClr val="tx1">
                  <a:lumMod val="75000"/>
                  <a:lumOff val="25000"/>
                </a:schemeClr>
              </a:solidFill>
              <a:latin typeface="+mj-ea"/>
              <a:ea typeface="+mj-ea"/>
            </a:endParaRPr>
          </a:p>
        </p:txBody>
      </p:sp>
      <p:sp>
        <p:nvSpPr>
          <p:cNvPr id="5" name="文本框 4">
            <a:extLst>
              <a:ext uri="{FF2B5EF4-FFF2-40B4-BE49-F238E27FC236}">
                <a16:creationId xmlns:a16="http://schemas.microsoft.com/office/drawing/2014/main" xmlns="" id="{36ED18BC-1D7D-7B07-DDD2-79C95D754EDE}"/>
              </a:ext>
            </a:extLst>
          </p:cNvPr>
          <p:cNvSpPr txBox="1"/>
          <p:nvPr/>
        </p:nvSpPr>
        <p:spPr>
          <a:xfrm>
            <a:off x="923701" y="791826"/>
            <a:ext cx="1000792" cy="769441"/>
          </a:xfrm>
          <a:prstGeom prst="rect">
            <a:avLst/>
          </a:prstGeom>
          <a:noFill/>
        </p:spPr>
        <p:txBody>
          <a:bodyPr wrap="square">
            <a:spAutoFit/>
          </a:bodyPr>
          <a:lstStyle/>
          <a:p>
            <a:pPr algn="ctr"/>
            <a:r>
              <a:rPr lang="en-US" altLang="zh-CN" sz="4400" b="1" dirty="0">
                <a:solidFill>
                  <a:schemeClr val="bg1"/>
                </a:solidFill>
                <a:latin typeface="+mj-ea"/>
                <a:ea typeface="+mj-ea"/>
              </a:rPr>
              <a:t>01</a:t>
            </a:r>
          </a:p>
        </p:txBody>
      </p:sp>
      <p:sp>
        <p:nvSpPr>
          <p:cNvPr id="6" name="文本框 5">
            <a:extLst>
              <a:ext uri="{FF2B5EF4-FFF2-40B4-BE49-F238E27FC236}">
                <a16:creationId xmlns:a16="http://schemas.microsoft.com/office/drawing/2014/main" xmlns="" id="{3F296669-6C2C-F5B9-E428-451C7CC51887}"/>
              </a:ext>
            </a:extLst>
          </p:cNvPr>
          <p:cNvSpPr txBox="1"/>
          <p:nvPr/>
        </p:nvSpPr>
        <p:spPr>
          <a:xfrm>
            <a:off x="717813" y="2137716"/>
            <a:ext cx="2339102" cy="800219"/>
          </a:xfrm>
          <a:prstGeom prst="rect">
            <a:avLst/>
          </a:prstGeom>
          <a:noFill/>
        </p:spPr>
        <p:txBody>
          <a:bodyPr wrap="none" rtlCol="0">
            <a:spAutoFit/>
          </a:bodyPr>
          <a:lstStyle/>
          <a:p>
            <a:r>
              <a:rPr lang="zh-CN" altLang="en-US" sz="2800" b="1" dirty="0">
                <a:latin typeface="+mj-ea"/>
                <a:ea typeface="+mj-ea"/>
              </a:rPr>
              <a:t>药品基本信息</a:t>
            </a:r>
            <a:endParaRPr lang="en-US" altLang="zh-CN" sz="2800" b="1" dirty="0">
              <a:latin typeface="+mj-ea"/>
              <a:ea typeface="+mj-ea"/>
            </a:endParaRPr>
          </a:p>
          <a:p>
            <a:r>
              <a:rPr lang="en-US" altLang="zh-CN" dirty="0">
                <a:solidFill>
                  <a:schemeClr val="tx1">
                    <a:lumMod val="50000"/>
                    <a:lumOff val="50000"/>
                  </a:schemeClr>
                </a:solidFill>
                <a:latin typeface="+mj-ea"/>
                <a:ea typeface="+mj-ea"/>
              </a:rPr>
              <a:t>Basic information</a:t>
            </a:r>
            <a:endParaRPr lang="zh-CN" altLang="en-US" dirty="0">
              <a:solidFill>
                <a:schemeClr val="tx1">
                  <a:lumMod val="50000"/>
                  <a:lumOff val="50000"/>
                </a:schemeClr>
              </a:solidFill>
              <a:latin typeface="+mj-ea"/>
              <a:ea typeface="+mj-ea"/>
            </a:endParaRPr>
          </a:p>
        </p:txBody>
      </p:sp>
      <p:sp>
        <p:nvSpPr>
          <p:cNvPr id="9" name="îṥļiḍê">
            <a:extLst>
              <a:ext uri="{FF2B5EF4-FFF2-40B4-BE49-F238E27FC236}">
                <a16:creationId xmlns:a16="http://schemas.microsoft.com/office/drawing/2014/main" xmlns="" id="{03EA3AB1-6697-4CD1-A8BB-B8B4F9411294}"/>
              </a:ext>
            </a:extLst>
          </p:cNvPr>
          <p:cNvSpPr/>
          <p:nvPr/>
        </p:nvSpPr>
        <p:spPr>
          <a:xfrm>
            <a:off x="3353124" y="1150115"/>
            <a:ext cx="7877204" cy="4442626"/>
          </a:xfrm>
          <a:prstGeom prst="roundRect">
            <a:avLst>
              <a:gd name="adj" fmla="val 0"/>
            </a:avLst>
          </a:prstGeom>
          <a:solidFill>
            <a:srgbClr val="FFFFFF"/>
          </a:solidFill>
          <a:ln w="12700" cap="rnd" cmpd="sng" algn="ctr">
            <a:noFill/>
            <a:prstDash val="solid"/>
            <a:round/>
            <a:headEnd/>
            <a:tailEnd/>
          </a:ln>
          <a:effectLst>
            <a:outerShdw blurRad="254000" dist="127000" algn="ctr" rotWithShape="0">
              <a:srgbClr val="FFFFFF">
                <a:lumMod val="65000"/>
                <a:alpha val="20000"/>
              </a:srgbClr>
            </a:outerShdw>
          </a:effectLst>
        </p:spPr>
        <p:txBody>
          <a:bodyPr rot="0" spcFirstLastPara="0" vert="horz" wrap="square" lIns="91440" tIns="45720" rIns="91440" bIns="45720" numCol="1" spcCol="0" rtlCol="0" fromWordArt="0" anchor="ctr" anchorCtr="0" forceAA="0" compatLnSpc="1">
            <a:prstTxWarp prst="textNoShape">
              <a:avLst/>
            </a:prstTxWarp>
            <a:norm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kumimoji="0" lang="zh-CN" altLang="en-US" sz="2000" b="1" i="0" u="none" strike="noStrike" kern="1200" cap="none" spc="0" normalizeH="0" baseline="0" noProof="0" dirty="0">
              <a:ln>
                <a:noFill/>
              </a:ln>
              <a:solidFill>
                <a:srgbClr val="FFFFFF"/>
              </a:solidFill>
              <a:effectLst/>
              <a:uLnTx/>
              <a:uFillTx/>
              <a:latin typeface="Arial"/>
              <a:ea typeface="微软雅黑"/>
              <a:cs typeface="+mn-ea"/>
              <a:sym typeface="+mn-lt"/>
            </a:endParaRPr>
          </a:p>
        </p:txBody>
      </p:sp>
      <p:cxnSp>
        <p:nvCxnSpPr>
          <p:cNvPr id="10" name="îṩlïḋé">
            <a:extLst>
              <a:ext uri="{FF2B5EF4-FFF2-40B4-BE49-F238E27FC236}">
                <a16:creationId xmlns:a16="http://schemas.microsoft.com/office/drawing/2014/main" xmlns="" id="{3EAF0AC5-1587-4C74-8835-9AADE984B5E1}"/>
              </a:ext>
            </a:extLst>
          </p:cNvPr>
          <p:cNvCxnSpPr>
            <a:cxnSpLocks/>
          </p:cNvCxnSpPr>
          <p:nvPr/>
        </p:nvCxnSpPr>
        <p:spPr>
          <a:xfrm>
            <a:off x="4197434" y="1706427"/>
            <a:ext cx="6829" cy="3541724"/>
          </a:xfrm>
          <a:prstGeom prst="line">
            <a:avLst/>
          </a:prstGeom>
          <a:noFill/>
          <a:ln w="3175" cap="rnd" cmpd="sng" algn="ctr">
            <a:solidFill>
              <a:srgbClr val="FFFFFF">
                <a:lumMod val="85000"/>
              </a:srgbClr>
            </a:solidFill>
            <a:prstDash val="solid"/>
            <a:round/>
          </a:ln>
          <a:effectLst/>
        </p:spPr>
      </p:cxnSp>
      <p:sp>
        <p:nvSpPr>
          <p:cNvPr id="11" name="işḷíḓé">
            <a:extLst>
              <a:ext uri="{FF2B5EF4-FFF2-40B4-BE49-F238E27FC236}">
                <a16:creationId xmlns:a16="http://schemas.microsoft.com/office/drawing/2014/main" xmlns="" id="{C8AE662C-C938-4F50-83FD-ADCC9AFCC1D7}"/>
              </a:ext>
            </a:extLst>
          </p:cNvPr>
          <p:cNvSpPr/>
          <p:nvPr/>
        </p:nvSpPr>
        <p:spPr>
          <a:xfrm>
            <a:off x="4656115" y="1706427"/>
            <a:ext cx="6360900" cy="3570208"/>
          </a:xfrm>
          <a:prstGeom prst="rect">
            <a:avLst/>
          </a:prstGeom>
          <a:ln>
            <a:noFill/>
          </a:ln>
        </p:spPr>
        <p:txBody>
          <a:bodyPr wrap="square" lIns="91440" tIns="45720" rIns="91440" bIns="45720" anchor="t">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lvl="0" indent="-342900">
              <a:lnSpc>
                <a:spcPct val="150000"/>
              </a:lnSpc>
              <a:buFont typeface="Wingdings" panose="05000000000000000000" pitchFamily="2" charset="2"/>
              <a:buChar char="l"/>
              <a:defRPr/>
            </a:pPr>
            <a:r>
              <a:rPr kumimoji="0" lang="zh-CN" altLang="en-US" sz="2000" b="0" i="0" u="none" strike="noStrike" kern="1200" cap="none" spc="0" normalizeH="0" baseline="0" noProof="0" dirty="0" smtClean="0">
                <a:ln>
                  <a:noFill/>
                </a:ln>
                <a:effectLst/>
                <a:uLnTx/>
                <a:uFillTx/>
                <a:latin typeface="微软雅黑" panose="020B0503020204020204" pitchFamily="34" charset="-122"/>
                <a:ea typeface="微软雅黑" panose="020B0503020204020204" pitchFamily="34" charset="-122"/>
                <a:cs typeface="+mn-ea"/>
                <a:sym typeface="+mn-lt"/>
              </a:rPr>
              <a:t>通用名：</a:t>
            </a:r>
            <a:r>
              <a:rPr lang="zh-CN" altLang="en-US" sz="2000" b="1" dirty="0">
                <a:solidFill>
                  <a:schemeClr val="tx2"/>
                </a:solidFill>
                <a:latin typeface="微软雅黑" panose="020B0503020204020204" pitchFamily="34" charset="-122"/>
                <a:ea typeface="微软雅黑" panose="020B0503020204020204" pitchFamily="34" charset="-122"/>
                <a:cs typeface="+mn-ea"/>
                <a:sym typeface="+mn-lt"/>
              </a:rPr>
              <a:t>盐酸美金刚缓释胶囊</a:t>
            </a:r>
            <a:r>
              <a:rPr kumimoji="0" lang="zh-CN" altLang="en-US" sz="2000" b="0" i="0" u="none" strike="noStrike" kern="1200" cap="none" spc="0" normalizeH="0" baseline="0" noProof="0" dirty="0" smtClean="0">
                <a:ln>
                  <a:noFill/>
                </a:ln>
                <a:effectLst/>
                <a:uLnTx/>
                <a:uFillTx/>
                <a:latin typeface="微软雅黑" panose="020B0503020204020204" pitchFamily="34" charset="-122"/>
                <a:ea typeface="微软雅黑" panose="020B0503020204020204" pitchFamily="34" charset="-122"/>
                <a:cs typeface="+mn-ea"/>
                <a:sym typeface="+mn-lt"/>
              </a:rPr>
              <a:t>。</a:t>
            </a:r>
            <a:endParaRPr kumimoji="0" lang="en-US" altLang="zh-CN" sz="2000" b="0" i="0" u="none" strike="noStrike" kern="1200" cap="none" spc="0" normalizeH="0" baseline="0" noProof="0" dirty="0" smtClean="0">
              <a:ln>
                <a:noFill/>
              </a:ln>
              <a:effectLst/>
              <a:uLnTx/>
              <a:uFillTx/>
              <a:latin typeface="微软雅黑" panose="020B0503020204020204" pitchFamily="34" charset="-122"/>
              <a:ea typeface="微软雅黑" panose="020B0503020204020204" pitchFamily="34" charset="-122"/>
              <a:cs typeface="+mn-ea"/>
              <a:sym typeface="+mn-lt"/>
            </a:endParaRPr>
          </a:p>
          <a:p>
            <a:pPr marL="342900" lvl="0" indent="-342900">
              <a:lnSpc>
                <a:spcPct val="150000"/>
              </a:lnSpc>
              <a:buFont typeface="Wingdings" panose="05000000000000000000" pitchFamily="2" charset="2"/>
              <a:buChar char="l"/>
              <a:defRPr/>
            </a:pPr>
            <a:r>
              <a:rPr lang="zh-CN" altLang="en-US" sz="2000" dirty="0" smtClean="0">
                <a:latin typeface="微软雅黑" panose="020B0503020204020204" pitchFamily="34" charset="-122"/>
                <a:ea typeface="微软雅黑" panose="020B0503020204020204" pitchFamily="34" charset="-122"/>
                <a:cs typeface="+mn-ea"/>
                <a:sym typeface="+mn-lt"/>
              </a:rPr>
              <a:t>注册规格：</a:t>
            </a:r>
            <a:r>
              <a:rPr lang="en-US" altLang="zh-CN" sz="2000" b="1" dirty="0" smtClean="0">
                <a:solidFill>
                  <a:schemeClr val="tx2"/>
                </a:solidFill>
                <a:latin typeface="微软雅黑" panose="020B0503020204020204" pitchFamily="34" charset="-122"/>
                <a:ea typeface="微软雅黑" panose="020B0503020204020204" pitchFamily="34" charset="-122"/>
                <a:cs typeface="+mn-ea"/>
                <a:sym typeface="+mn-lt"/>
              </a:rPr>
              <a:t>7mg</a:t>
            </a:r>
            <a:r>
              <a:rPr lang="en-US" altLang="zh-CN" sz="2000" b="1" dirty="0">
                <a:solidFill>
                  <a:schemeClr val="tx2"/>
                </a:solidFill>
                <a:latin typeface="微软雅黑" panose="020B0503020204020204" pitchFamily="34" charset="-122"/>
                <a:ea typeface="微软雅黑" panose="020B0503020204020204" pitchFamily="34" charset="-122"/>
                <a:cs typeface="+mn-ea"/>
                <a:sym typeface="+mn-lt"/>
              </a:rPr>
              <a:t>/</a:t>
            </a:r>
            <a:r>
              <a:rPr lang="zh-CN" altLang="en-US" sz="2000" b="1" dirty="0">
                <a:solidFill>
                  <a:schemeClr val="tx2"/>
                </a:solidFill>
                <a:latin typeface="微软雅黑" panose="020B0503020204020204" pitchFamily="34" charset="-122"/>
                <a:ea typeface="微软雅黑" panose="020B0503020204020204" pitchFamily="34" charset="-122"/>
                <a:cs typeface="+mn-ea"/>
                <a:sym typeface="+mn-lt"/>
              </a:rPr>
              <a:t>片，</a:t>
            </a:r>
            <a:r>
              <a:rPr lang="en-US" altLang="zh-CN" sz="2000" b="1" dirty="0">
                <a:solidFill>
                  <a:schemeClr val="tx2"/>
                </a:solidFill>
                <a:latin typeface="微软雅黑" panose="020B0503020204020204" pitchFamily="34" charset="-122"/>
                <a:ea typeface="微软雅黑" panose="020B0503020204020204" pitchFamily="34" charset="-122"/>
                <a:cs typeface="+mn-ea"/>
                <a:sym typeface="+mn-lt"/>
              </a:rPr>
              <a:t>28mg/</a:t>
            </a:r>
            <a:r>
              <a:rPr lang="zh-CN" altLang="en-US" sz="2000" b="1" dirty="0">
                <a:solidFill>
                  <a:schemeClr val="tx2"/>
                </a:solidFill>
                <a:latin typeface="微软雅黑" panose="020B0503020204020204" pitchFamily="34" charset="-122"/>
                <a:ea typeface="微软雅黑" panose="020B0503020204020204" pitchFamily="34" charset="-122"/>
                <a:cs typeface="+mn-ea"/>
                <a:sym typeface="+mn-lt"/>
              </a:rPr>
              <a:t>片</a:t>
            </a:r>
            <a:r>
              <a:rPr lang="zh-CN" altLang="en-US" sz="2000" dirty="0" smtClean="0">
                <a:latin typeface="微软雅黑" panose="020B0503020204020204" pitchFamily="34" charset="-122"/>
                <a:ea typeface="微软雅黑" panose="020B0503020204020204" pitchFamily="34" charset="-122"/>
                <a:cs typeface="+mn-ea"/>
                <a:sym typeface="+mn-lt"/>
              </a:rPr>
              <a:t>。</a:t>
            </a:r>
            <a:endParaRPr lang="en-US" altLang="zh-CN" sz="2000" dirty="0" smtClean="0">
              <a:latin typeface="微软雅黑" panose="020B0503020204020204" pitchFamily="34" charset="-122"/>
              <a:ea typeface="微软雅黑" panose="020B0503020204020204" pitchFamily="34" charset="-122"/>
              <a:cs typeface="+mn-ea"/>
              <a:sym typeface="+mn-lt"/>
            </a:endParaRPr>
          </a:p>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l"/>
              <a:tabLst/>
              <a:defRPr/>
            </a:pPr>
            <a:r>
              <a:rPr kumimoji="0" lang="zh-CN" altLang="en-US" sz="2000" b="0" i="0" u="none" strike="noStrike" kern="1200" cap="none" spc="0" normalizeH="0" baseline="0" noProof="0" dirty="0" smtClean="0">
                <a:ln>
                  <a:noFill/>
                </a:ln>
                <a:effectLst/>
                <a:uLnTx/>
                <a:uFillTx/>
                <a:latin typeface="微软雅黑" panose="020B0503020204020204" pitchFamily="34" charset="-122"/>
                <a:ea typeface="微软雅黑" panose="020B0503020204020204" pitchFamily="34" charset="-122"/>
                <a:cs typeface="+mn-ea"/>
                <a:sym typeface="+mn-lt"/>
              </a:rPr>
              <a:t>中国大陆首次上市时间：</a:t>
            </a:r>
            <a:r>
              <a:rPr kumimoji="0" lang="en-US" altLang="zh-CN" sz="2000" b="1" i="0" u="none" strike="noStrike" kern="1200" cap="none" spc="0" normalizeH="0" baseline="0" noProof="0" dirty="0" smtClean="0">
                <a:ln>
                  <a:noFill/>
                </a:ln>
                <a:solidFill>
                  <a:schemeClr val="tx2"/>
                </a:solidFill>
                <a:effectLst/>
                <a:uLnTx/>
                <a:uFillTx/>
                <a:latin typeface="微软雅黑" panose="020B0503020204020204" pitchFamily="34" charset="-122"/>
                <a:ea typeface="微软雅黑" panose="020B0503020204020204" pitchFamily="34" charset="-122"/>
                <a:cs typeface="+mn-ea"/>
                <a:sym typeface="+mn-lt"/>
              </a:rPr>
              <a:t>2020</a:t>
            </a:r>
            <a:r>
              <a:rPr kumimoji="0" lang="zh-CN" altLang="en-US" sz="2000" b="1" i="0" u="none" strike="noStrike" kern="1200" cap="none" spc="0" normalizeH="0" baseline="0" noProof="0" dirty="0" smtClean="0">
                <a:ln>
                  <a:noFill/>
                </a:ln>
                <a:solidFill>
                  <a:schemeClr val="tx2"/>
                </a:solidFill>
                <a:effectLst/>
                <a:uLnTx/>
                <a:uFillTx/>
                <a:latin typeface="微软雅黑" panose="020B0503020204020204" pitchFamily="34" charset="-122"/>
                <a:ea typeface="微软雅黑" panose="020B0503020204020204" pitchFamily="34" charset="-122"/>
                <a:cs typeface="+mn-ea"/>
                <a:sym typeface="+mn-lt"/>
              </a:rPr>
              <a:t>年</a:t>
            </a:r>
            <a:r>
              <a:rPr kumimoji="0" lang="zh-CN" altLang="en-US" sz="2000" b="0" i="0" u="none" strike="noStrike" kern="1200" cap="none" spc="0" normalizeH="0" baseline="0" noProof="0" dirty="0" smtClean="0">
                <a:ln>
                  <a:noFill/>
                </a:ln>
                <a:effectLst/>
                <a:uLnTx/>
                <a:uFillTx/>
                <a:latin typeface="微软雅黑" panose="020B0503020204020204" pitchFamily="34" charset="-122"/>
                <a:ea typeface="微软雅黑" panose="020B0503020204020204" pitchFamily="34" charset="-122"/>
                <a:cs typeface="+mn-ea"/>
                <a:sym typeface="+mn-lt"/>
              </a:rPr>
              <a:t>。</a:t>
            </a:r>
            <a:endParaRPr kumimoji="0" lang="en-US" altLang="zh-CN" sz="2000" b="0" i="0" u="none" strike="noStrike" kern="1200" cap="none" spc="0" normalizeH="0" baseline="0" noProof="0" dirty="0" smtClean="0">
              <a:ln>
                <a:noFill/>
              </a:ln>
              <a:effectLst/>
              <a:uLnTx/>
              <a:uFillTx/>
              <a:latin typeface="微软雅黑" panose="020B0503020204020204" pitchFamily="34" charset="-122"/>
              <a:ea typeface="微软雅黑" panose="020B0503020204020204" pitchFamily="34" charset="-122"/>
              <a:cs typeface="+mn-ea"/>
              <a:sym typeface="+mn-lt"/>
            </a:endParaRPr>
          </a:p>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l"/>
              <a:tabLst/>
              <a:defRPr/>
            </a:pPr>
            <a:r>
              <a:rPr lang="zh-CN" altLang="en-US" sz="2000" dirty="0" smtClean="0">
                <a:latin typeface="微软雅黑" panose="020B0503020204020204" pitchFamily="34" charset="-122"/>
                <a:ea typeface="微软雅黑" panose="020B0503020204020204" pitchFamily="34" charset="-122"/>
                <a:cs typeface="+mn-ea"/>
                <a:sym typeface="+mn-lt"/>
              </a:rPr>
              <a:t>目前大陆地区同通用名药品的上市情况：</a:t>
            </a:r>
            <a:r>
              <a:rPr lang="zh-CN" altLang="en-US" sz="2000" b="1" dirty="0" smtClean="0">
                <a:solidFill>
                  <a:schemeClr val="tx2"/>
                </a:solidFill>
                <a:latin typeface="微软雅黑" panose="020B0503020204020204" pitchFamily="34" charset="-122"/>
                <a:ea typeface="微软雅黑" panose="020B0503020204020204" pitchFamily="34" charset="-122"/>
                <a:cs typeface="+mn-ea"/>
                <a:sym typeface="+mn-lt"/>
              </a:rPr>
              <a:t>共</a:t>
            </a:r>
            <a:r>
              <a:rPr lang="en-US" altLang="zh-CN" sz="2000" b="1" dirty="0" smtClean="0">
                <a:solidFill>
                  <a:schemeClr val="tx2"/>
                </a:solidFill>
                <a:latin typeface="微软雅黑" panose="020B0503020204020204" pitchFamily="34" charset="-122"/>
                <a:ea typeface="微软雅黑" panose="020B0503020204020204" pitchFamily="34" charset="-122"/>
                <a:cs typeface="+mn-ea"/>
                <a:sym typeface="+mn-lt"/>
              </a:rPr>
              <a:t>8</a:t>
            </a:r>
            <a:r>
              <a:rPr lang="zh-CN" altLang="en-US" sz="2000" b="1" dirty="0" smtClean="0">
                <a:solidFill>
                  <a:schemeClr val="tx2"/>
                </a:solidFill>
                <a:latin typeface="微软雅黑" panose="020B0503020204020204" pitchFamily="34" charset="-122"/>
                <a:ea typeface="微软雅黑" panose="020B0503020204020204" pitchFamily="34" charset="-122"/>
                <a:cs typeface="+mn-ea"/>
                <a:sym typeface="+mn-lt"/>
              </a:rPr>
              <a:t>家</a:t>
            </a:r>
            <a:r>
              <a:rPr lang="zh-CN" altLang="en-US" sz="2000" dirty="0" smtClean="0">
                <a:latin typeface="微软雅黑" panose="020B0503020204020204" pitchFamily="34" charset="-122"/>
                <a:ea typeface="微软雅黑" panose="020B0503020204020204" pitchFamily="34" charset="-122"/>
                <a:cs typeface="+mn-ea"/>
                <a:sym typeface="+mn-lt"/>
              </a:rPr>
              <a:t>。</a:t>
            </a:r>
            <a:endParaRPr lang="en-US" altLang="zh-CN" sz="2000" dirty="0" smtClean="0">
              <a:latin typeface="微软雅黑" panose="020B0503020204020204" pitchFamily="34" charset="-122"/>
              <a:ea typeface="微软雅黑" panose="020B0503020204020204" pitchFamily="34" charset="-122"/>
              <a:cs typeface="+mn-ea"/>
              <a:sym typeface="+mn-lt"/>
            </a:endParaRPr>
          </a:p>
          <a:p>
            <a:pPr marL="342900" lvl="0" indent="-342900">
              <a:lnSpc>
                <a:spcPct val="150000"/>
              </a:lnSpc>
              <a:buFont typeface="Wingdings" panose="05000000000000000000" pitchFamily="2" charset="2"/>
              <a:buChar char="l"/>
              <a:defRPr/>
            </a:pPr>
            <a:r>
              <a:rPr lang="zh-CN" altLang="en-US" sz="2000" dirty="0" smtClean="0">
                <a:latin typeface="微软雅黑" panose="020B0503020204020204" pitchFamily="34" charset="-122"/>
                <a:ea typeface="微软雅黑" panose="020B0503020204020204" pitchFamily="34" charset="-122"/>
                <a:cs typeface="+mn-ea"/>
                <a:sym typeface="+mn-lt"/>
              </a:rPr>
              <a:t>全球首个上市国家</a:t>
            </a:r>
            <a:r>
              <a:rPr lang="en-US" altLang="zh-CN" sz="2000" dirty="0" smtClean="0">
                <a:latin typeface="微软雅黑" panose="020B0503020204020204" pitchFamily="34" charset="-122"/>
                <a:ea typeface="微软雅黑" panose="020B0503020204020204" pitchFamily="34" charset="-122"/>
                <a:cs typeface="+mn-ea"/>
                <a:sym typeface="+mn-lt"/>
              </a:rPr>
              <a:t>/</a:t>
            </a:r>
            <a:r>
              <a:rPr lang="zh-CN" altLang="en-US" sz="2000" dirty="0" smtClean="0">
                <a:latin typeface="微软雅黑" panose="020B0503020204020204" pitchFamily="34" charset="-122"/>
                <a:ea typeface="微软雅黑" panose="020B0503020204020204" pitchFamily="34" charset="-122"/>
                <a:cs typeface="+mn-ea"/>
                <a:sym typeface="+mn-lt"/>
              </a:rPr>
              <a:t>地区及上市时间：</a:t>
            </a:r>
            <a:r>
              <a:rPr lang="en-US" altLang="zh-CN" sz="2000" b="1" dirty="0" smtClean="0">
                <a:solidFill>
                  <a:schemeClr val="tx2"/>
                </a:solidFill>
                <a:latin typeface="微软雅黑" panose="020B0503020204020204" pitchFamily="34" charset="-122"/>
                <a:ea typeface="微软雅黑" panose="020B0503020204020204" pitchFamily="34" charset="-122"/>
                <a:cs typeface="+mn-ea"/>
                <a:sym typeface="+mn-lt"/>
              </a:rPr>
              <a:t>2010</a:t>
            </a:r>
            <a:r>
              <a:rPr lang="zh-CN" altLang="en-US" sz="2000" b="1" dirty="0">
                <a:solidFill>
                  <a:schemeClr val="tx2"/>
                </a:solidFill>
                <a:latin typeface="微软雅黑" panose="020B0503020204020204" pitchFamily="34" charset="-122"/>
                <a:ea typeface="微软雅黑" panose="020B0503020204020204" pitchFamily="34" charset="-122"/>
                <a:cs typeface="+mn-ea"/>
                <a:sym typeface="+mn-lt"/>
              </a:rPr>
              <a:t>年，</a:t>
            </a:r>
            <a:r>
              <a:rPr lang="zh-CN" altLang="en-US" sz="2000" b="1" dirty="0" smtClean="0">
                <a:solidFill>
                  <a:schemeClr val="tx2"/>
                </a:solidFill>
                <a:latin typeface="微软雅黑" panose="020B0503020204020204" pitchFamily="34" charset="-122"/>
                <a:ea typeface="微软雅黑" panose="020B0503020204020204" pitchFamily="34" charset="-122"/>
                <a:cs typeface="+mn-ea"/>
                <a:sym typeface="+mn-lt"/>
              </a:rPr>
              <a:t>美国</a:t>
            </a:r>
            <a:r>
              <a:rPr lang="zh-CN" altLang="en-US" sz="2000" dirty="0" smtClean="0">
                <a:latin typeface="微软雅黑" panose="020B0503020204020204" pitchFamily="34" charset="-122"/>
                <a:ea typeface="微软雅黑" panose="020B0503020204020204" pitchFamily="34" charset="-122"/>
                <a:cs typeface="+mn-ea"/>
                <a:sym typeface="+mn-lt"/>
              </a:rPr>
              <a:t>。</a:t>
            </a:r>
            <a:endParaRPr lang="en-US" altLang="zh-CN" sz="2000" dirty="0" smtClean="0">
              <a:latin typeface="微软雅黑" panose="020B0503020204020204" pitchFamily="34" charset="-122"/>
              <a:ea typeface="微软雅黑" panose="020B0503020204020204" pitchFamily="34" charset="-122"/>
              <a:cs typeface="+mn-ea"/>
              <a:sym typeface="+mn-lt"/>
            </a:endParaRPr>
          </a:p>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l"/>
              <a:tabLst/>
              <a:defRPr/>
            </a:pPr>
            <a:r>
              <a:rPr lang="zh-CN" altLang="en-US" sz="2000" dirty="0" smtClean="0">
                <a:latin typeface="微软雅黑" panose="020B0503020204020204" pitchFamily="34" charset="-122"/>
                <a:ea typeface="微软雅黑" panose="020B0503020204020204" pitchFamily="34" charset="-122"/>
                <a:cs typeface="+mn-ea"/>
                <a:sym typeface="+mn-lt"/>
              </a:rPr>
              <a:t>是否为</a:t>
            </a:r>
            <a:r>
              <a:rPr lang="en-US" altLang="zh-CN" sz="2000" dirty="0" smtClean="0">
                <a:latin typeface="微软雅黑" panose="020B0503020204020204" pitchFamily="34" charset="-122"/>
                <a:ea typeface="微软雅黑" panose="020B0503020204020204" pitchFamily="34" charset="-122"/>
                <a:cs typeface="+mn-ea"/>
                <a:sym typeface="+mn-lt"/>
              </a:rPr>
              <a:t>OTC</a:t>
            </a:r>
            <a:r>
              <a:rPr lang="zh-CN" altLang="en-US" sz="2000" dirty="0" smtClean="0">
                <a:latin typeface="微软雅黑" panose="020B0503020204020204" pitchFamily="34" charset="-122"/>
                <a:ea typeface="微软雅黑" panose="020B0503020204020204" pitchFamily="34" charset="-122"/>
                <a:cs typeface="+mn-ea"/>
                <a:sym typeface="+mn-lt"/>
              </a:rPr>
              <a:t>药品：</a:t>
            </a:r>
            <a:r>
              <a:rPr lang="zh-CN" altLang="en-US" sz="2000" b="1" dirty="0" smtClean="0">
                <a:solidFill>
                  <a:schemeClr val="tx2"/>
                </a:solidFill>
                <a:latin typeface="微软雅黑" panose="020B0503020204020204" pitchFamily="34" charset="-122"/>
                <a:ea typeface="微软雅黑" panose="020B0503020204020204" pitchFamily="34" charset="-122"/>
                <a:cs typeface="+mn-ea"/>
                <a:sym typeface="+mn-lt"/>
              </a:rPr>
              <a:t>否</a:t>
            </a:r>
            <a:r>
              <a:rPr lang="zh-CN" altLang="en-US" sz="2000" dirty="0" smtClean="0">
                <a:latin typeface="微软雅黑" panose="020B0503020204020204" pitchFamily="34" charset="-122"/>
                <a:ea typeface="微软雅黑" panose="020B0503020204020204" pitchFamily="34" charset="-122"/>
                <a:cs typeface="+mn-ea"/>
                <a:sym typeface="+mn-lt"/>
              </a:rPr>
              <a:t>。</a:t>
            </a:r>
            <a:endParaRPr lang="en-US" altLang="zh-CN" sz="2000" dirty="0" smtClean="0">
              <a:latin typeface="微软雅黑" panose="020B0503020204020204" pitchFamily="34" charset="-122"/>
              <a:ea typeface="微软雅黑" panose="020B0503020204020204" pitchFamily="34" charset="-122"/>
              <a:cs typeface="+mn-ea"/>
              <a:sym typeface="+mn-lt"/>
            </a:endParaRPr>
          </a:p>
          <a:p>
            <a:pPr marL="342900" lvl="0" indent="-342900">
              <a:lnSpc>
                <a:spcPct val="150000"/>
              </a:lnSpc>
              <a:buFont typeface="Wingdings" panose="05000000000000000000" pitchFamily="2" charset="2"/>
              <a:buChar char="l"/>
              <a:defRPr/>
            </a:pPr>
            <a:r>
              <a:rPr lang="zh-CN" altLang="en-US" sz="2000" dirty="0" smtClean="0">
                <a:latin typeface="微软雅黑" panose="020B0503020204020204" pitchFamily="34" charset="-122"/>
                <a:ea typeface="微软雅黑" panose="020B0503020204020204" pitchFamily="34" charset="-122"/>
                <a:cs typeface="+mn-ea"/>
                <a:sym typeface="+mn-lt"/>
              </a:rPr>
              <a:t>参照药品建议：</a:t>
            </a:r>
            <a:r>
              <a:rPr lang="zh-CN" altLang="en-US" sz="2000" b="1" dirty="0">
                <a:solidFill>
                  <a:schemeClr val="tx2"/>
                </a:solidFill>
                <a:latin typeface="微软雅黑" panose="020B0503020204020204" pitchFamily="34" charset="-122"/>
                <a:ea typeface="微软雅黑" panose="020B0503020204020204" pitchFamily="34" charset="-122"/>
                <a:cs typeface="+mn-ea"/>
                <a:sym typeface="+mn-lt"/>
              </a:rPr>
              <a:t>美金刚口服液</a:t>
            </a:r>
            <a:r>
              <a:rPr lang="zh-CN" altLang="en-US" sz="2000" dirty="0" smtClean="0">
                <a:latin typeface="微软雅黑" panose="020B0503020204020204" pitchFamily="34" charset="-122"/>
                <a:ea typeface="微软雅黑" panose="020B0503020204020204" pitchFamily="34" charset="-122"/>
                <a:cs typeface="+mn-ea"/>
                <a:sym typeface="+mn-lt"/>
              </a:rPr>
              <a:t>。</a:t>
            </a:r>
            <a:endParaRPr lang="en-US" altLang="zh-CN" sz="2000" dirty="0" smtClean="0">
              <a:latin typeface="微软雅黑" panose="020B0503020204020204" pitchFamily="34" charset="-122"/>
              <a:ea typeface="微软雅黑" panose="020B0503020204020204" pitchFamily="34" charset="-122"/>
              <a:cs typeface="+mn-ea"/>
              <a:sym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CN" sz="1600" b="0" i="0" u="none" strike="noStrike" kern="1200" cap="none" spc="0" normalizeH="0" baseline="0" noProof="0" dirty="0">
              <a:ln>
                <a:noFill/>
              </a:ln>
              <a:effectLst/>
              <a:uLnTx/>
              <a:uFillTx/>
              <a:latin typeface="Arial"/>
              <a:ea typeface="微软雅黑"/>
              <a:cs typeface="+mn-ea"/>
              <a:sym typeface="+mn-lt"/>
            </a:endParaRPr>
          </a:p>
        </p:txBody>
      </p:sp>
      <p:pic>
        <p:nvPicPr>
          <p:cNvPr id="12" name="Picture 2" descr="https://gimg2.baidu.com/image_search/src=http%3A%2F%2Fimg.puchedu.cn%2Fuploads%2F0%2F15%2F597260315%2F2835043299.jpg&amp;refer=http%3A%2F%2Fimg.puchedu.cn&amp;app=2002&amp;size=f9999,10000&amp;q=a80&amp;n=0&amp;g=0n&amp;fmt=auto?sec=1659250455&amp;t=16957dedff347e51592b29795f0363a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53124" y="1798791"/>
            <a:ext cx="663214" cy="6790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5969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圆角 3">
            <a:extLst>
              <a:ext uri="{FF2B5EF4-FFF2-40B4-BE49-F238E27FC236}">
                <a16:creationId xmlns:a16="http://schemas.microsoft.com/office/drawing/2014/main" xmlns="" id="{4925DF9C-A03C-985E-4461-19957F4C00A6}"/>
              </a:ext>
            </a:extLst>
          </p:cNvPr>
          <p:cNvSpPr/>
          <p:nvPr/>
        </p:nvSpPr>
        <p:spPr>
          <a:xfrm>
            <a:off x="-648714" y="1031231"/>
            <a:ext cx="2547373" cy="1216807"/>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ltLang="zh-CN" sz="4400" b="1" dirty="0">
                <a:solidFill>
                  <a:schemeClr val="bg1"/>
                </a:solidFill>
                <a:latin typeface="+mj-ea"/>
                <a:ea typeface="+mj-ea"/>
              </a:rPr>
              <a:t>01</a:t>
            </a:r>
            <a:endParaRPr lang="zh-CN" altLang="en-US" sz="4400" b="1" dirty="0">
              <a:solidFill>
                <a:schemeClr val="bg1"/>
              </a:solidFill>
              <a:latin typeface="+mj-ea"/>
              <a:ea typeface="+mj-ea"/>
            </a:endParaRPr>
          </a:p>
        </p:txBody>
      </p:sp>
      <p:sp>
        <p:nvSpPr>
          <p:cNvPr id="3" name="îṥļiḍê">
            <a:extLst>
              <a:ext uri="{FF2B5EF4-FFF2-40B4-BE49-F238E27FC236}">
                <a16:creationId xmlns:a16="http://schemas.microsoft.com/office/drawing/2014/main" xmlns="" id="{03EA3AB1-6697-4CD1-A8BB-B8B4F9411294}"/>
              </a:ext>
            </a:extLst>
          </p:cNvPr>
          <p:cNvSpPr/>
          <p:nvPr/>
        </p:nvSpPr>
        <p:spPr>
          <a:xfrm>
            <a:off x="2029675" y="624840"/>
            <a:ext cx="8965985" cy="5669280"/>
          </a:xfrm>
          <a:prstGeom prst="roundRect">
            <a:avLst>
              <a:gd name="adj" fmla="val 0"/>
            </a:avLst>
          </a:prstGeom>
          <a:solidFill>
            <a:srgbClr val="FFFFFF"/>
          </a:solidFill>
          <a:ln w="12700" cap="rnd" cmpd="sng" algn="ctr">
            <a:noFill/>
            <a:prstDash val="solid"/>
            <a:round/>
            <a:headEnd/>
            <a:tailEnd/>
          </a:ln>
          <a:effectLst>
            <a:outerShdw blurRad="254000" dist="127000" algn="ctr" rotWithShape="0">
              <a:srgbClr val="FFFFFF">
                <a:lumMod val="65000"/>
                <a:alpha val="20000"/>
              </a:srgbClr>
            </a:outerShdw>
          </a:effectLst>
        </p:spPr>
        <p:txBody>
          <a:bodyPr rot="0" spcFirstLastPara="0" vert="horz" wrap="square" lIns="91440" tIns="45720" rIns="91440" bIns="45720" numCol="1" spcCol="0" rtlCol="0" fromWordArt="0" anchor="ctr" anchorCtr="0" forceAA="0" compatLnSpc="1">
            <a:prstTxWarp prst="textNoShape">
              <a:avLst/>
            </a:prstTxWarp>
            <a:norm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kumimoji="0" lang="zh-CN" altLang="en-US" sz="2000" b="1" i="0" u="none" strike="noStrike" kern="1200" cap="none" spc="0" normalizeH="0" baseline="0" noProof="0" dirty="0">
              <a:ln>
                <a:noFill/>
              </a:ln>
              <a:solidFill>
                <a:srgbClr val="FFFFFF"/>
              </a:solidFill>
              <a:effectLst/>
              <a:uLnTx/>
              <a:uFillTx/>
              <a:latin typeface="Arial"/>
              <a:ea typeface="微软雅黑"/>
              <a:cs typeface="+mn-ea"/>
              <a:sym typeface="+mn-lt"/>
            </a:endParaRPr>
          </a:p>
        </p:txBody>
      </p:sp>
      <p:cxnSp>
        <p:nvCxnSpPr>
          <p:cNvPr id="5" name="îṩlïḋé">
            <a:extLst>
              <a:ext uri="{FF2B5EF4-FFF2-40B4-BE49-F238E27FC236}">
                <a16:creationId xmlns:a16="http://schemas.microsoft.com/office/drawing/2014/main" xmlns="" id="{3EAF0AC5-1587-4C74-8835-9AADE984B5E1}"/>
              </a:ext>
            </a:extLst>
          </p:cNvPr>
          <p:cNvCxnSpPr>
            <a:cxnSpLocks/>
          </p:cNvCxnSpPr>
          <p:nvPr/>
        </p:nvCxnSpPr>
        <p:spPr>
          <a:xfrm>
            <a:off x="3041147" y="872086"/>
            <a:ext cx="7146" cy="5274798"/>
          </a:xfrm>
          <a:prstGeom prst="line">
            <a:avLst/>
          </a:prstGeom>
          <a:noFill/>
          <a:ln w="3175" cap="rnd" cmpd="sng" algn="ctr">
            <a:solidFill>
              <a:srgbClr val="FFFFFF">
                <a:lumMod val="85000"/>
              </a:srgbClr>
            </a:solidFill>
            <a:prstDash val="solid"/>
            <a:round/>
          </a:ln>
          <a:effectLst/>
        </p:spPr>
      </p:cxnSp>
      <p:sp>
        <p:nvSpPr>
          <p:cNvPr id="6" name="işḷíḓé">
            <a:extLst>
              <a:ext uri="{FF2B5EF4-FFF2-40B4-BE49-F238E27FC236}">
                <a16:creationId xmlns:a16="http://schemas.microsoft.com/office/drawing/2014/main" xmlns="" id="{C8AE662C-C938-4F50-83FD-ADCC9AFCC1D7}"/>
              </a:ext>
            </a:extLst>
          </p:cNvPr>
          <p:cNvSpPr/>
          <p:nvPr/>
        </p:nvSpPr>
        <p:spPr>
          <a:xfrm>
            <a:off x="3230881" y="713130"/>
            <a:ext cx="7665720" cy="5401479"/>
          </a:xfrm>
          <a:prstGeom prst="rect">
            <a:avLst/>
          </a:prstGeom>
          <a:ln>
            <a:noFill/>
          </a:ln>
        </p:spPr>
        <p:txBody>
          <a:bodyPr wrap="square" lIns="91440" tIns="45720" rIns="91440" bIns="45720" anchor="t">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marR="0" lvl="0" indent="-285750" algn="l" defTabSz="914400" rtl="0" eaLnBrk="1" fontAlgn="auto" latinLnBrk="0" hangingPunct="1">
              <a:lnSpc>
                <a:spcPct val="150000"/>
              </a:lnSpc>
              <a:spcBef>
                <a:spcPts val="0"/>
              </a:spcBef>
              <a:spcAft>
                <a:spcPts val="0"/>
              </a:spcAft>
              <a:buClrTx/>
              <a:buSzTx/>
              <a:buFont typeface="Wingdings" panose="05000000000000000000" pitchFamily="2" charset="2"/>
              <a:buChar char="l"/>
              <a:tabLst/>
              <a:defRPr/>
            </a:pPr>
            <a:r>
              <a:rPr kumimoji="0" lang="zh-CN" altLang="en-US" sz="1600" b="1" i="0" u="none" strike="noStrike" kern="1200" cap="none" spc="0" normalizeH="0" baseline="0" noProof="0" dirty="0" smtClean="0">
                <a:ln>
                  <a:noFill/>
                </a:ln>
                <a:solidFill>
                  <a:schemeClr val="tx2"/>
                </a:solidFill>
                <a:effectLst/>
                <a:uLnTx/>
                <a:uFillTx/>
                <a:latin typeface="+mn-ea"/>
                <a:cs typeface="+mn-ea"/>
                <a:sym typeface="+mn-lt"/>
              </a:rPr>
              <a:t>适应症</a:t>
            </a:r>
            <a:endParaRPr kumimoji="0" lang="en-US" altLang="zh-CN" sz="1600" b="1" i="0" u="none" strike="noStrike" kern="1200" cap="none" spc="0" normalizeH="0" baseline="0" noProof="0" dirty="0" smtClean="0">
              <a:ln>
                <a:noFill/>
              </a:ln>
              <a:solidFill>
                <a:schemeClr val="tx2"/>
              </a:solidFill>
              <a:effectLst/>
              <a:uLnTx/>
              <a:uFillTx/>
              <a:latin typeface="+mn-ea"/>
              <a:cs typeface="+mn-ea"/>
              <a:sym typeface="+mn-lt"/>
            </a:endParaRPr>
          </a:p>
          <a:p>
            <a:pPr lvl="0">
              <a:lnSpc>
                <a:spcPct val="150000"/>
              </a:lnSpc>
              <a:defRPr/>
            </a:pPr>
            <a:r>
              <a:rPr lang="zh-CN" altLang="zh-CN" sz="1400" dirty="0">
                <a:latin typeface="+mn-ea"/>
              </a:rPr>
              <a:t>治疗中重度至重度阿尔茨海默型痴呆</a:t>
            </a:r>
            <a:r>
              <a:rPr lang="zh-CN" altLang="en-US" sz="1400" dirty="0" smtClean="0">
                <a:latin typeface="+mn-ea"/>
              </a:rPr>
              <a:t>。</a:t>
            </a:r>
            <a:endParaRPr kumimoji="0" lang="en-US" altLang="zh-CN" sz="1400" i="0" u="none" strike="noStrike" kern="1200" cap="none" spc="0" normalizeH="0" baseline="0" noProof="0" dirty="0" smtClean="0">
              <a:ln>
                <a:noFill/>
              </a:ln>
              <a:effectLst/>
              <a:uLnTx/>
              <a:uFillTx/>
              <a:latin typeface="+mn-ea"/>
              <a:cs typeface="+mn-ea"/>
              <a:sym typeface="+mn-lt"/>
            </a:endParaRPr>
          </a:p>
          <a:p>
            <a:pPr marL="285750" marR="0" lvl="0" indent="-285750" algn="l" defTabSz="914400" rtl="0" eaLnBrk="1" fontAlgn="auto" latinLnBrk="0" hangingPunct="1">
              <a:lnSpc>
                <a:spcPct val="150000"/>
              </a:lnSpc>
              <a:spcBef>
                <a:spcPts val="0"/>
              </a:spcBef>
              <a:spcAft>
                <a:spcPts val="0"/>
              </a:spcAft>
              <a:buClrTx/>
              <a:buSzTx/>
              <a:buFont typeface="Wingdings" panose="05000000000000000000" pitchFamily="2" charset="2"/>
              <a:buChar char="l"/>
              <a:tabLst/>
              <a:defRPr/>
            </a:pPr>
            <a:r>
              <a:rPr lang="zh-CN" altLang="en-US" sz="1600" b="1" dirty="0" smtClean="0">
                <a:solidFill>
                  <a:schemeClr val="tx2"/>
                </a:solidFill>
                <a:latin typeface="+mn-ea"/>
                <a:cs typeface="+mn-ea"/>
                <a:sym typeface="+mn-lt"/>
              </a:rPr>
              <a:t>疾病情况</a:t>
            </a:r>
            <a:endParaRPr lang="en-US" altLang="zh-CN" sz="1600" b="1" dirty="0">
              <a:solidFill>
                <a:schemeClr val="tx2"/>
              </a:solidFill>
              <a:latin typeface="+mn-ea"/>
              <a:cs typeface="+mn-ea"/>
              <a:sym typeface="+mn-lt"/>
            </a:endParaRPr>
          </a:p>
          <a:p>
            <a:pPr>
              <a:lnSpc>
                <a:spcPct val="150000"/>
              </a:lnSpc>
              <a:defRPr/>
            </a:pPr>
            <a:r>
              <a:rPr lang="zh-CN" altLang="en-US" sz="1400" dirty="0">
                <a:latin typeface="微软雅黑" panose="020B0503020204020204" pitchFamily="34" charset="-122"/>
                <a:ea typeface="微软雅黑" panose="020B0503020204020204" pitchFamily="34" charset="-122"/>
              </a:rPr>
              <a:t>随着人口老龄化</a:t>
            </a:r>
            <a:r>
              <a:rPr lang="en-US" altLang="zh-CN" sz="1400" dirty="0">
                <a:latin typeface="微软雅黑" panose="020B0503020204020204" pitchFamily="34" charset="-122"/>
                <a:ea typeface="微软雅黑" panose="020B0503020204020204" pitchFamily="34" charset="-122"/>
              </a:rPr>
              <a:t>, </a:t>
            </a:r>
            <a:r>
              <a:rPr lang="zh-CN" altLang="en-US" sz="1400" dirty="0">
                <a:latin typeface="微软雅黑" panose="020B0503020204020204" pitchFamily="34" charset="-122"/>
                <a:ea typeface="微软雅黑" panose="020B0503020204020204" pitchFamily="34" charset="-122"/>
              </a:rPr>
              <a:t>痴呆已成为老年人常见病，其中阿尔茨海默病</a:t>
            </a:r>
            <a:r>
              <a:rPr lang="en-US" altLang="zh-CN" sz="1400" dirty="0">
                <a:latin typeface="微软雅黑" panose="020B0503020204020204" pitchFamily="34" charset="-122"/>
                <a:ea typeface="微软雅黑" panose="020B0503020204020204" pitchFamily="34" charset="-122"/>
              </a:rPr>
              <a:t>(AD) </a:t>
            </a:r>
            <a:r>
              <a:rPr lang="zh-CN" altLang="en-US" sz="1400" dirty="0">
                <a:latin typeface="微软雅黑" panose="020B0503020204020204" pitchFamily="34" charset="-122"/>
                <a:ea typeface="微软雅黑" panose="020B0503020204020204" pitchFamily="34" charset="-122"/>
              </a:rPr>
              <a:t>痴呆占</a:t>
            </a:r>
            <a:r>
              <a:rPr lang="en-US" altLang="zh-CN" sz="1400" dirty="0">
                <a:latin typeface="微软雅黑" panose="020B0503020204020204" pitchFamily="34" charset="-122"/>
                <a:ea typeface="微软雅黑" panose="020B0503020204020204" pitchFamily="34" charset="-122"/>
              </a:rPr>
              <a:t>60%~80%</a:t>
            </a:r>
            <a:r>
              <a:rPr lang="zh-CN" altLang="en-US" sz="1400" dirty="0">
                <a:latin typeface="微软雅黑" panose="020B0503020204020204" pitchFamily="34" charset="-122"/>
                <a:ea typeface="微软雅黑" panose="020B0503020204020204" pitchFamily="34" charset="-122"/>
              </a:rPr>
              <a:t>，是老年人失能和死亡的主要原因</a:t>
            </a:r>
            <a:r>
              <a:rPr lang="zh-CN" altLang="zh-CN" sz="1400" dirty="0">
                <a:latin typeface="微软雅黑" panose="020B0503020204020204" pitchFamily="34" charset="-122"/>
                <a:ea typeface="微软雅黑" panose="020B0503020204020204" pitchFamily="34" charset="-122"/>
              </a:rPr>
              <a:t>。</a:t>
            </a:r>
            <a:r>
              <a:rPr lang="zh-CN" altLang="en-US" sz="1400" dirty="0">
                <a:latin typeface="微软雅黑" panose="020B0503020204020204" pitchFamily="34" charset="-122"/>
                <a:ea typeface="微软雅黑" panose="020B0503020204020204" pitchFamily="34" charset="-122"/>
              </a:rPr>
              <a:t>在中国，约有</a:t>
            </a:r>
            <a:r>
              <a:rPr lang="en-US" altLang="zh-CN" sz="1400" dirty="0">
                <a:latin typeface="微软雅黑" panose="020B0503020204020204" pitchFamily="34" charset="-122"/>
                <a:ea typeface="微软雅黑" panose="020B0503020204020204" pitchFamily="34" charset="-122"/>
              </a:rPr>
              <a:t>750</a:t>
            </a:r>
            <a:r>
              <a:rPr lang="zh-CN" altLang="en-US" sz="1400" dirty="0">
                <a:latin typeface="微软雅黑" panose="020B0503020204020204" pitchFamily="34" charset="-122"/>
                <a:ea typeface="微软雅黑" panose="020B0503020204020204" pitchFamily="34" charset="-122"/>
              </a:rPr>
              <a:t>万AD患者，预计到2050年，我国AD患者将超过</a:t>
            </a:r>
            <a:r>
              <a:rPr lang="en-US" altLang="zh-CN" sz="1400" dirty="0">
                <a:latin typeface="微软雅黑" panose="020B0503020204020204" pitchFamily="34" charset="-122"/>
                <a:ea typeface="微软雅黑" panose="020B0503020204020204" pitchFamily="34" charset="-122"/>
              </a:rPr>
              <a:t>2</a:t>
            </a:r>
            <a:r>
              <a:rPr lang="zh-CN" altLang="en-US" sz="1400" dirty="0">
                <a:latin typeface="微软雅黑" panose="020B0503020204020204" pitchFamily="34" charset="-122"/>
                <a:ea typeface="微软雅黑" panose="020B0503020204020204" pitchFamily="34" charset="-122"/>
              </a:rPr>
              <a:t>000万。与此同时我国近</a:t>
            </a:r>
            <a:r>
              <a:rPr lang="en-US" altLang="zh-CN" sz="1400" dirty="0">
                <a:latin typeface="微软雅黑" panose="020B0503020204020204" pitchFamily="34" charset="-122"/>
                <a:ea typeface="微软雅黑" panose="020B0503020204020204" pitchFamily="34" charset="-122"/>
              </a:rPr>
              <a:t>10</a:t>
            </a:r>
            <a:r>
              <a:rPr lang="zh-CN" altLang="en-US" sz="1400" dirty="0">
                <a:latin typeface="微软雅黑" panose="020B0503020204020204" pitchFamily="34" charset="-122"/>
                <a:ea typeface="微软雅黑" panose="020B0503020204020204" pitchFamily="34" charset="-122"/>
              </a:rPr>
              <a:t>年因</a:t>
            </a:r>
            <a:r>
              <a:rPr lang="en-US" altLang="zh-CN" sz="1400" dirty="0">
                <a:latin typeface="微软雅黑" panose="020B0503020204020204" pitchFamily="34" charset="-122"/>
                <a:ea typeface="微软雅黑" panose="020B0503020204020204" pitchFamily="34" charset="-122"/>
              </a:rPr>
              <a:t>AD</a:t>
            </a:r>
            <a:r>
              <a:rPr lang="zh-CN" altLang="en-US" sz="1400" dirty="0">
                <a:latin typeface="微软雅黑" panose="020B0503020204020204" pitchFamily="34" charset="-122"/>
                <a:ea typeface="微软雅黑" panose="020B0503020204020204" pitchFamily="34" charset="-122"/>
              </a:rPr>
              <a:t>死亡人数增长达</a:t>
            </a:r>
            <a:r>
              <a:rPr lang="en-US" altLang="zh-CN" sz="1400" dirty="0">
                <a:latin typeface="微软雅黑" panose="020B0503020204020204" pitchFamily="34" charset="-122"/>
                <a:ea typeface="微软雅黑" panose="020B0503020204020204" pitchFamily="34" charset="-122"/>
              </a:rPr>
              <a:t>57.8%, </a:t>
            </a:r>
            <a:r>
              <a:rPr lang="zh-CN" altLang="en-US" sz="1400" dirty="0">
                <a:latin typeface="微软雅黑" panose="020B0503020204020204" pitchFamily="34" charset="-122"/>
                <a:ea typeface="微软雅黑" panose="020B0503020204020204" pitchFamily="34" charset="-122"/>
              </a:rPr>
              <a:t>为</a:t>
            </a:r>
            <a:r>
              <a:rPr lang="en-US" altLang="zh-CN" sz="1400" dirty="0">
                <a:latin typeface="微软雅黑" panose="020B0503020204020204" pitchFamily="34" charset="-122"/>
                <a:ea typeface="微软雅黑" panose="020B0503020204020204" pitchFamily="34" charset="-122"/>
              </a:rPr>
              <a:t>2016</a:t>
            </a:r>
            <a:r>
              <a:rPr lang="zh-CN" altLang="en-US" sz="1400" dirty="0">
                <a:latin typeface="微软雅黑" panose="020B0503020204020204" pitchFamily="34" charset="-122"/>
                <a:ea typeface="微软雅黑" panose="020B0503020204020204" pitchFamily="34" charset="-122"/>
              </a:rPr>
              <a:t>年死亡顺位原因第</a:t>
            </a:r>
            <a:r>
              <a:rPr lang="en-US" altLang="zh-CN" sz="1400" dirty="0">
                <a:latin typeface="微软雅黑" panose="020B0503020204020204" pitchFamily="34" charset="-122"/>
                <a:ea typeface="微软雅黑" panose="020B0503020204020204" pitchFamily="34" charset="-122"/>
              </a:rPr>
              <a:t>5</a:t>
            </a:r>
            <a:r>
              <a:rPr lang="zh-CN" altLang="en-US" sz="1400" dirty="0">
                <a:latin typeface="微软雅黑" panose="020B0503020204020204" pitchFamily="34" charset="-122"/>
                <a:ea typeface="微软雅黑" panose="020B0503020204020204" pitchFamily="34" charset="-122"/>
              </a:rPr>
              <a:t>位。 </a:t>
            </a:r>
          </a:p>
          <a:p>
            <a:pPr marL="285750" marR="0" lvl="0" indent="-285750" algn="l" defTabSz="914400" rtl="0" eaLnBrk="1" fontAlgn="auto" latinLnBrk="0" hangingPunct="1">
              <a:lnSpc>
                <a:spcPct val="150000"/>
              </a:lnSpc>
              <a:spcBef>
                <a:spcPts val="0"/>
              </a:spcBef>
              <a:spcAft>
                <a:spcPts val="0"/>
              </a:spcAft>
              <a:buClrTx/>
              <a:buSzTx/>
              <a:buFont typeface="Wingdings" panose="05000000000000000000" pitchFamily="2" charset="2"/>
              <a:buChar char="l"/>
              <a:tabLst/>
              <a:defRPr/>
            </a:pPr>
            <a:r>
              <a:rPr kumimoji="0" lang="zh-CN" altLang="en-US" sz="1600" b="1" i="0" u="none" strike="noStrike" kern="1200" cap="none" spc="0" normalizeH="0" baseline="0" noProof="0" dirty="0" smtClean="0">
                <a:ln>
                  <a:noFill/>
                </a:ln>
                <a:solidFill>
                  <a:schemeClr val="tx2"/>
                </a:solidFill>
                <a:effectLst/>
                <a:uLnTx/>
                <a:uFillTx/>
                <a:latin typeface="+mn-ea"/>
                <a:cs typeface="+mn-ea"/>
                <a:sym typeface="+mn-lt"/>
              </a:rPr>
              <a:t>用法用量</a:t>
            </a:r>
            <a:endParaRPr kumimoji="0" lang="en-US" altLang="zh-CN" sz="1600" b="1" i="0" u="none" strike="noStrike" kern="1200" cap="none" spc="0" normalizeH="0" baseline="0" noProof="0" dirty="0" smtClean="0">
              <a:ln>
                <a:noFill/>
              </a:ln>
              <a:solidFill>
                <a:schemeClr val="tx2"/>
              </a:solidFill>
              <a:effectLst/>
              <a:uLnTx/>
              <a:uFillTx/>
              <a:latin typeface="+mn-ea"/>
              <a:cs typeface="+mn-ea"/>
              <a:sym typeface="+mn-lt"/>
            </a:endParaRPr>
          </a:p>
          <a:p>
            <a:pPr>
              <a:lnSpc>
                <a:spcPct val="150000"/>
              </a:lnSpc>
            </a:pPr>
            <a:r>
              <a:rPr lang="zh-CN" altLang="zh-CN" sz="1400" b="1" dirty="0">
                <a:latin typeface="微软雅黑" panose="020B0503020204020204" pitchFamily="34" charset="-122"/>
                <a:ea typeface="微软雅黑" panose="020B0503020204020204" pitchFamily="34" charset="-122"/>
              </a:rPr>
              <a:t>本品的有效剂量为</a:t>
            </a:r>
            <a:r>
              <a:rPr lang="en-US" altLang="zh-CN" sz="1400" b="1" dirty="0">
                <a:latin typeface="微软雅黑" panose="020B0503020204020204" pitchFamily="34" charset="-122"/>
                <a:ea typeface="微软雅黑" panose="020B0503020204020204" pitchFamily="34" charset="-122"/>
              </a:rPr>
              <a:t>28mg</a:t>
            </a:r>
            <a:r>
              <a:rPr lang="zh-CN" altLang="zh-CN" sz="1400" b="1" dirty="0">
                <a:latin typeface="微软雅黑" panose="020B0503020204020204" pitchFamily="34" charset="-122"/>
                <a:ea typeface="微软雅黑" panose="020B0503020204020204" pitchFamily="34" charset="-122"/>
              </a:rPr>
              <a:t>每日一次</a:t>
            </a:r>
            <a:r>
              <a:rPr lang="zh-CN" altLang="zh-CN" sz="1400" dirty="0">
                <a:latin typeface="微软雅黑" panose="020B0503020204020204" pitchFamily="34" charset="-122"/>
                <a:ea typeface="微软雅黑" panose="020B0503020204020204" pitchFamily="34" charset="-122"/>
              </a:rPr>
              <a:t>。</a:t>
            </a:r>
          </a:p>
          <a:p>
            <a:pPr>
              <a:lnSpc>
                <a:spcPct val="150000"/>
              </a:lnSpc>
            </a:pPr>
            <a:r>
              <a:rPr lang="zh-CN" altLang="zh-CN" sz="1400" b="1" dirty="0">
                <a:latin typeface="微软雅黑" panose="020B0503020204020204" pitchFamily="34" charset="-122"/>
                <a:ea typeface="微软雅黑" panose="020B0503020204020204" pitchFamily="34" charset="-122"/>
              </a:rPr>
              <a:t>本品推荐起始剂量为</a:t>
            </a:r>
            <a:r>
              <a:rPr lang="en-US" altLang="zh-CN" sz="1400" b="1" dirty="0">
                <a:latin typeface="微软雅黑" panose="020B0503020204020204" pitchFamily="34" charset="-122"/>
                <a:ea typeface="微软雅黑" panose="020B0503020204020204" pitchFamily="34" charset="-122"/>
              </a:rPr>
              <a:t>7mg</a:t>
            </a:r>
            <a:r>
              <a:rPr lang="zh-CN" altLang="zh-CN" sz="1400" b="1" dirty="0">
                <a:latin typeface="微软雅黑" panose="020B0503020204020204" pitchFamily="34" charset="-122"/>
                <a:ea typeface="微软雅黑" panose="020B0503020204020204" pitchFamily="34" charset="-122"/>
              </a:rPr>
              <a:t>每日一次</a:t>
            </a:r>
            <a:r>
              <a:rPr lang="zh-CN" altLang="zh-CN" sz="1400" dirty="0">
                <a:latin typeface="微软雅黑" panose="020B0503020204020204" pitchFamily="34" charset="-122"/>
                <a:ea typeface="微软雅黑" panose="020B0503020204020204" pitchFamily="34" charset="-122"/>
              </a:rPr>
              <a:t>。剂量应按</a:t>
            </a:r>
            <a:r>
              <a:rPr lang="en-US" altLang="zh-CN" sz="1400" dirty="0">
                <a:latin typeface="微软雅黑" panose="020B0503020204020204" pitchFamily="34" charset="-122"/>
                <a:ea typeface="微软雅黑" panose="020B0503020204020204" pitchFamily="34" charset="-122"/>
              </a:rPr>
              <a:t>7mg</a:t>
            </a:r>
            <a:r>
              <a:rPr lang="zh-CN" altLang="zh-CN" sz="1400" dirty="0">
                <a:latin typeface="微软雅黑" panose="020B0503020204020204" pitchFamily="34" charset="-122"/>
                <a:ea typeface="微软雅黑" panose="020B0503020204020204" pitchFamily="34" charset="-122"/>
              </a:rPr>
              <a:t>的增量逐渐增加到</a:t>
            </a:r>
            <a:r>
              <a:rPr lang="en-US" altLang="zh-CN" sz="1400" dirty="0">
                <a:latin typeface="微软雅黑" panose="020B0503020204020204" pitchFamily="34" charset="-122"/>
                <a:ea typeface="微软雅黑" panose="020B0503020204020204" pitchFamily="34" charset="-122"/>
              </a:rPr>
              <a:t>28mg</a:t>
            </a:r>
            <a:r>
              <a:rPr lang="zh-CN" altLang="zh-CN" sz="1400" dirty="0">
                <a:latin typeface="微软雅黑" panose="020B0503020204020204" pitchFamily="34" charset="-122"/>
                <a:ea typeface="微软雅黑" panose="020B0503020204020204" pitchFamily="34" charset="-122"/>
              </a:rPr>
              <a:t>每日一次的维持剂量。剂量增加的最短推荐时间间隔为</a:t>
            </a:r>
            <a:r>
              <a:rPr lang="en-US" altLang="zh-CN" sz="1400" dirty="0">
                <a:latin typeface="微软雅黑" panose="020B0503020204020204" pitchFamily="34" charset="-122"/>
                <a:ea typeface="微软雅黑" panose="020B0503020204020204" pitchFamily="34" charset="-122"/>
              </a:rPr>
              <a:t>1</a:t>
            </a:r>
            <a:r>
              <a:rPr lang="zh-CN" altLang="zh-CN" sz="1400" dirty="0">
                <a:latin typeface="微软雅黑" panose="020B0503020204020204" pitchFamily="34" charset="-122"/>
                <a:ea typeface="微软雅黑" panose="020B0503020204020204" pitchFamily="34" charset="-122"/>
              </a:rPr>
              <a:t>周。只有在当前剂量已被良好耐受时才可以进行剂量的增加。最大推荐剂量为</a:t>
            </a:r>
            <a:r>
              <a:rPr lang="en-US" altLang="zh-CN" sz="1400" dirty="0">
                <a:latin typeface="微软雅黑" panose="020B0503020204020204" pitchFamily="34" charset="-122"/>
                <a:ea typeface="微软雅黑" panose="020B0503020204020204" pitchFamily="34" charset="-122"/>
              </a:rPr>
              <a:t>28mg</a:t>
            </a:r>
            <a:r>
              <a:rPr lang="zh-CN" altLang="zh-CN" sz="1400" dirty="0">
                <a:latin typeface="微软雅黑" panose="020B0503020204020204" pitchFamily="34" charset="-122"/>
                <a:ea typeface="微软雅黑" panose="020B0503020204020204" pitchFamily="34" charset="-122"/>
              </a:rPr>
              <a:t>每日一次。</a:t>
            </a:r>
          </a:p>
          <a:p>
            <a:pPr>
              <a:lnSpc>
                <a:spcPct val="150000"/>
              </a:lnSpc>
            </a:pPr>
            <a:r>
              <a:rPr lang="zh-CN" altLang="zh-CN" sz="1400" dirty="0">
                <a:latin typeface="微软雅黑" panose="020B0503020204020204" pitchFamily="34" charset="-122"/>
                <a:ea typeface="微软雅黑" panose="020B0503020204020204" pitchFamily="34" charset="-122"/>
              </a:rPr>
              <a:t>本品可与食物同时服用或不同时服用。本品应整粒吞服，不应被拆开、咀嚼或碾碎服用。</a:t>
            </a:r>
          </a:p>
          <a:p>
            <a:pPr>
              <a:lnSpc>
                <a:spcPct val="150000"/>
              </a:lnSpc>
            </a:pPr>
            <a:r>
              <a:rPr lang="zh-CN" altLang="zh-CN" sz="1400" dirty="0">
                <a:latin typeface="微软雅黑" panose="020B0503020204020204" pitchFamily="34" charset="-122"/>
                <a:ea typeface="微软雅黑" panose="020B0503020204020204" pitchFamily="34" charset="-122"/>
              </a:rPr>
              <a:t>如果患者漏服单一剂量的本品，下一次不能服用双倍剂量的药品。下一服药剂量应按照计划进行。如果患者若干天未服用本品，则需要从低剂量开始服用，并按上述步骤重新增加剂量。</a:t>
            </a:r>
          </a:p>
          <a:p>
            <a:pPr>
              <a:lnSpc>
                <a:spcPct val="150000"/>
              </a:lnSpc>
            </a:pPr>
            <a:r>
              <a:rPr lang="zh-CN" altLang="zh-CN" sz="1400" dirty="0">
                <a:latin typeface="微软雅黑" panose="020B0503020204020204" pitchFamily="34" charset="-122"/>
                <a:ea typeface="微软雅黑" panose="020B0503020204020204" pitchFamily="34" charset="-122"/>
              </a:rPr>
              <a:t>对于重度肾功能不全患者（基于</a:t>
            </a:r>
            <a:r>
              <a:rPr lang="en-US" altLang="zh-CN" sz="1400" dirty="0">
                <a:latin typeface="微软雅黑" panose="020B0503020204020204" pitchFamily="34" charset="-122"/>
                <a:ea typeface="微软雅黑" panose="020B0503020204020204" pitchFamily="34" charset="-122"/>
              </a:rPr>
              <a:t>Cockcroft-Gault</a:t>
            </a:r>
            <a:r>
              <a:rPr lang="zh-CN" altLang="zh-CN" sz="1400" dirty="0">
                <a:latin typeface="微软雅黑" panose="020B0503020204020204" pitchFamily="34" charset="-122"/>
                <a:ea typeface="微软雅黑" panose="020B0503020204020204" pitchFamily="34" charset="-122"/>
              </a:rPr>
              <a:t>公式，肌酐清除率为</a:t>
            </a:r>
            <a:r>
              <a:rPr lang="en-US" altLang="zh-CN" sz="1400" dirty="0">
                <a:latin typeface="微软雅黑" panose="020B0503020204020204" pitchFamily="34" charset="-122"/>
                <a:ea typeface="微软雅黑" panose="020B0503020204020204" pitchFamily="34" charset="-122"/>
              </a:rPr>
              <a:t>5-29ml/min</a:t>
            </a:r>
            <a:r>
              <a:rPr lang="zh-CN" altLang="zh-CN" sz="1400" dirty="0">
                <a:latin typeface="微软雅黑" panose="020B0503020204020204" pitchFamily="34" charset="-122"/>
                <a:ea typeface="微软雅黑" panose="020B0503020204020204" pitchFamily="34" charset="-122"/>
              </a:rPr>
              <a:t>）建议的维持剂量（和最大推荐剂量）为每日</a:t>
            </a:r>
            <a:r>
              <a:rPr lang="en-US" altLang="zh-CN" sz="1400" dirty="0">
                <a:latin typeface="微软雅黑" panose="020B0503020204020204" pitchFamily="34" charset="-122"/>
                <a:ea typeface="微软雅黑" panose="020B0503020204020204" pitchFamily="34" charset="-122"/>
              </a:rPr>
              <a:t>14mg</a:t>
            </a:r>
            <a:r>
              <a:rPr lang="zh-CN" altLang="zh-CN" sz="1400" dirty="0" smtClean="0">
                <a:latin typeface="微软雅黑" panose="020B0503020204020204" pitchFamily="34" charset="-122"/>
                <a:ea typeface="微软雅黑" panose="020B0503020204020204" pitchFamily="34" charset="-122"/>
              </a:rPr>
              <a:t>。</a:t>
            </a:r>
            <a:endParaRPr lang="en-US" altLang="zh-CN" sz="1400" dirty="0">
              <a:latin typeface="微软雅黑" panose="020B0503020204020204" pitchFamily="34" charset="-122"/>
              <a:ea typeface="微软雅黑" panose="020B0503020204020204" pitchFamily="34" charset="-122"/>
              <a:cs typeface="+mn-ea"/>
              <a:sym typeface="+mn-lt"/>
            </a:endParaRPr>
          </a:p>
        </p:txBody>
      </p:sp>
      <p:pic>
        <p:nvPicPr>
          <p:cNvPr id="7" name="Picture 2" descr="https://gimg2.baidu.com/image_search/src=http%3A%2F%2Fimg.puchedu.cn%2Fuploads%2F0%2F15%2F597260315%2F2835043299.jpg&amp;refer=http%3A%2F%2Fimg.puchedu.cn&amp;app=2002&amp;size=f9999,10000&amp;q=a80&amp;n=0&amp;g=0n&amp;fmt=auto?sec=1659250455&amp;t=16957dedff347e51592b29795f0363a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10682" y="961671"/>
            <a:ext cx="710597" cy="710597"/>
          </a:xfrm>
          <a:prstGeom prst="rect">
            <a:avLst/>
          </a:prstGeom>
          <a:noFill/>
          <a:extLst>
            <a:ext uri="{909E8E84-426E-40DD-AFC4-6F175D3DCCD1}">
              <a14:hiddenFill xmlns:a14="http://schemas.microsoft.com/office/drawing/2010/main">
                <a:solidFill>
                  <a:srgbClr val="FFFFFF"/>
                </a:solidFill>
              </a14:hiddenFill>
            </a:ext>
          </a:extLst>
        </p:spPr>
      </p:pic>
      <p:sp>
        <p:nvSpPr>
          <p:cNvPr id="8" name="文本框 11"/>
          <p:cNvSpPr txBox="1"/>
          <p:nvPr/>
        </p:nvSpPr>
        <p:spPr>
          <a:xfrm>
            <a:off x="929772" y="6330796"/>
            <a:ext cx="8797560" cy="338554"/>
          </a:xfrm>
          <a:prstGeom prst="rect">
            <a:avLst/>
          </a:prstGeom>
          <a:noFill/>
          <a:ln w="9525">
            <a:noFill/>
          </a:ln>
        </p:spPr>
        <p:txBody>
          <a:bodyPr wrap="square">
            <a:spAutoFit/>
          </a:bodyPr>
          <a:lstStyle/>
          <a:p>
            <a:r>
              <a:rPr lang="en-US" sz="800" b="0" dirty="0" smtClean="0">
                <a:latin typeface="微软雅黑" panose="020B0503020204020204" pitchFamily="34" charset="-122"/>
                <a:ea typeface="微软雅黑" panose="020B0503020204020204" pitchFamily="34" charset="-122"/>
                <a:cs typeface="微软雅黑" panose="020B0503020204020204" charset="-122"/>
              </a:rPr>
              <a:t>1.</a:t>
            </a:r>
            <a:r>
              <a:rPr lang="zh-CN" altLang="en-US" sz="800" b="0" dirty="0" smtClean="0">
                <a:latin typeface="微软雅黑" panose="020B0503020204020204" pitchFamily="34" charset="-122"/>
                <a:ea typeface="微软雅黑" panose="020B0503020204020204" pitchFamily="34" charset="-122"/>
                <a:cs typeface="微软雅黑" panose="020B0503020204020204" charset="-122"/>
              </a:rPr>
              <a:t>产品说明书</a:t>
            </a:r>
            <a:r>
              <a:rPr lang="en-US" altLang="zh-CN" sz="800" b="0" dirty="0" smtClean="0">
                <a:latin typeface="微软雅黑" panose="020B0503020204020204" pitchFamily="34" charset="-122"/>
                <a:ea typeface="微软雅黑" panose="020B0503020204020204" pitchFamily="34" charset="-122"/>
                <a:cs typeface="微软雅黑" panose="020B0503020204020204" charset="-122"/>
              </a:rPr>
              <a:t>.</a:t>
            </a:r>
          </a:p>
          <a:p>
            <a:r>
              <a:rPr lang="en-US" altLang="zh-CN" sz="800" dirty="0" smtClean="0">
                <a:latin typeface="微软雅黑" panose="020B0503020204020204" pitchFamily="34" charset="-122"/>
                <a:ea typeface="微软雅黑" panose="020B0503020204020204" pitchFamily="34" charset="-122"/>
              </a:rPr>
              <a:t>2.</a:t>
            </a:r>
            <a:r>
              <a:rPr lang="en-US" altLang="zh-CN"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800" dirty="0" smtClean="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田金洲，等</a:t>
            </a:r>
            <a:r>
              <a:rPr lang="en-US" altLang="zh-CN" sz="800" dirty="0" smtClean="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800" dirty="0" smtClean="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中国阿尔茨海默痴呆诊疗指南（</a:t>
            </a:r>
            <a:r>
              <a:rPr lang="en-US" altLang="zh-CN" sz="800" dirty="0" smtClean="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2020</a:t>
            </a:r>
            <a:r>
              <a:rPr lang="zh-CN" altLang="en-US" sz="800" dirty="0" smtClean="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年版）</a:t>
            </a:r>
            <a:r>
              <a:rPr lang="en-US" altLang="zh-CN" sz="800" dirty="0" smtClean="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[J</a:t>
            </a:r>
            <a:r>
              <a:rPr lang="en-US" altLang="zh-CN"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800" dirty="0" smtClean="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中华老年医学杂志</a:t>
            </a:r>
            <a:r>
              <a:rPr lang="en-US" altLang="zh-CN" sz="800" dirty="0" smtClean="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 2021, 40(03): 269-283. </a:t>
            </a:r>
            <a:endParaRPr lang="en-US" altLang="zh-CN"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extLst>
      <p:ext uri="{BB962C8B-B14F-4D97-AF65-F5344CB8AC3E}">
        <p14:creationId xmlns:p14="http://schemas.microsoft.com/office/powerpoint/2010/main" val="826907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a:extLst>
              <a:ext uri="{FF2B5EF4-FFF2-40B4-BE49-F238E27FC236}">
                <a16:creationId xmlns:a16="http://schemas.microsoft.com/office/drawing/2014/main" xmlns="" id="{F8494C42-59A6-43F9-1C58-A5AA60B4F957}"/>
              </a:ext>
            </a:extLst>
          </p:cNvPr>
          <p:cNvSpPr>
            <a:spLocks noGrp="1"/>
          </p:cNvSpPr>
          <p:nvPr>
            <p:ph type="sldNum" sz="quarter" idx="4294967295"/>
          </p:nvPr>
        </p:nvSpPr>
        <p:spPr>
          <a:xfrm>
            <a:off x="11311130" y="6410174"/>
            <a:ext cx="506313" cy="264932"/>
          </a:xfrm>
        </p:spPr>
        <p:txBody>
          <a:bodyPr/>
          <a:lstStyle/>
          <a:p>
            <a:fld id="{565CE74E-AB26-4998-AD42-012C4C1AD076}" type="slidenum">
              <a:rPr lang="zh-CN" altLang="en-US" smtClean="0"/>
              <a:pPr/>
              <a:t>5</a:t>
            </a:fld>
            <a:endParaRPr lang="zh-CN" altLang="en-US"/>
          </a:p>
        </p:txBody>
      </p:sp>
      <p:sp>
        <p:nvSpPr>
          <p:cNvPr id="4" name="矩形: 圆角 3">
            <a:extLst>
              <a:ext uri="{FF2B5EF4-FFF2-40B4-BE49-F238E27FC236}">
                <a16:creationId xmlns:a16="http://schemas.microsoft.com/office/drawing/2014/main" xmlns="" id="{32F54194-C208-8D93-36F6-266016DF29EF}"/>
              </a:ext>
            </a:extLst>
          </p:cNvPr>
          <p:cNvSpPr/>
          <p:nvPr/>
        </p:nvSpPr>
        <p:spPr>
          <a:xfrm rot="5400000">
            <a:off x="138095" y="10505"/>
            <a:ext cx="2547373" cy="1216807"/>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zh-CN" altLang="en-US" sz="3600" b="1" dirty="0">
              <a:solidFill>
                <a:schemeClr val="tx1">
                  <a:lumMod val="75000"/>
                  <a:lumOff val="25000"/>
                </a:schemeClr>
              </a:solidFill>
              <a:latin typeface="+mj-ea"/>
              <a:ea typeface="+mj-ea"/>
            </a:endParaRPr>
          </a:p>
        </p:txBody>
      </p:sp>
      <p:sp>
        <p:nvSpPr>
          <p:cNvPr id="5" name="文本框 4">
            <a:extLst>
              <a:ext uri="{FF2B5EF4-FFF2-40B4-BE49-F238E27FC236}">
                <a16:creationId xmlns:a16="http://schemas.microsoft.com/office/drawing/2014/main" xmlns="" id="{36ED18BC-1D7D-7B07-DDD2-79C95D754EDE}"/>
              </a:ext>
            </a:extLst>
          </p:cNvPr>
          <p:cNvSpPr txBox="1"/>
          <p:nvPr/>
        </p:nvSpPr>
        <p:spPr>
          <a:xfrm>
            <a:off x="923701" y="791826"/>
            <a:ext cx="1000792" cy="769441"/>
          </a:xfrm>
          <a:prstGeom prst="rect">
            <a:avLst/>
          </a:prstGeom>
          <a:noFill/>
        </p:spPr>
        <p:txBody>
          <a:bodyPr wrap="square">
            <a:spAutoFit/>
          </a:bodyPr>
          <a:lstStyle/>
          <a:p>
            <a:pPr algn="ctr"/>
            <a:r>
              <a:rPr lang="en-US" altLang="zh-CN" sz="4400" b="1" dirty="0">
                <a:solidFill>
                  <a:schemeClr val="bg1"/>
                </a:solidFill>
                <a:latin typeface="+mj-ea"/>
                <a:ea typeface="+mj-ea"/>
              </a:rPr>
              <a:t>02</a:t>
            </a:r>
          </a:p>
        </p:txBody>
      </p:sp>
      <p:sp>
        <p:nvSpPr>
          <p:cNvPr id="6" name="文本框 5">
            <a:extLst>
              <a:ext uri="{FF2B5EF4-FFF2-40B4-BE49-F238E27FC236}">
                <a16:creationId xmlns:a16="http://schemas.microsoft.com/office/drawing/2014/main" xmlns="" id="{3F296669-6C2C-F5B9-E428-451C7CC51887}"/>
              </a:ext>
            </a:extLst>
          </p:cNvPr>
          <p:cNvSpPr txBox="1"/>
          <p:nvPr/>
        </p:nvSpPr>
        <p:spPr>
          <a:xfrm>
            <a:off x="717813" y="2137716"/>
            <a:ext cx="1261884" cy="800219"/>
          </a:xfrm>
          <a:prstGeom prst="rect">
            <a:avLst/>
          </a:prstGeom>
          <a:noFill/>
        </p:spPr>
        <p:txBody>
          <a:bodyPr wrap="none" rtlCol="0">
            <a:spAutoFit/>
          </a:bodyPr>
          <a:lstStyle/>
          <a:p>
            <a:r>
              <a:rPr lang="zh-CN" altLang="en-US" sz="2800" b="1" dirty="0">
                <a:latin typeface="+mj-ea"/>
                <a:ea typeface="+mj-ea"/>
              </a:rPr>
              <a:t>安全性</a:t>
            </a:r>
            <a:endParaRPr lang="en-US" altLang="zh-CN" sz="2800" b="1" dirty="0">
              <a:latin typeface="+mj-ea"/>
              <a:ea typeface="+mj-ea"/>
            </a:endParaRPr>
          </a:p>
          <a:p>
            <a:r>
              <a:rPr lang="en-US" altLang="zh-CN" dirty="0">
                <a:solidFill>
                  <a:schemeClr val="tx1">
                    <a:lumMod val="50000"/>
                    <a:lumOff val="50000"/>
                  </a:schemeClr>
                </a:solidFill>
                <a:latin typeface="+mj-ea"/>
                <a:ea typeface="+mj-ea"/>
              </a:rPr>
              <a:t>Security</a:t>
            </a:r>
            <a:endParaRPr lang="zh-CN" altLang="en-US" dirty="0">
              <a:solidFill>
                <a:schemeClr val="tx1">
                  <a:lumMod val="50000"/>
                  <a:lumOff val="50000"/>
                </a:schemeClr>
              </a:solidFill>
              <a:latin typeface="+mj-ea"/>
              <a:ea typeface="+mj-ea"/>
            </a:endParaRPr>
          </a:p>
        </p:txBody>
      </p:sp>
      <p:sp>
        <p:nvSpPr>
          <p:cNvPr id="7" name="îṥļiḍê">
            <a:extLst>
              <a:ext uri="{FF2B5EF4-FFF2-40B4-BE49-F238E27FC236}">
                <a16:creationId xmlns:a16="http://schemas.microsoft.com/office/drawing/2014/main" xmlns="" id="{03EA3AB1-6697-4CD1-A8BB-B8B4F9411294}"/>
              </a:ext>
            </a:extLst>
          </p:cNvPr>
          <p:cNvSpPr/>
          <p:nvPr/>
        </p:nvSpPr>
        <p:spPr>
          <a:xfrm>
            <a:off x="2643738" y="1006795"/>
            <a:ext cx="8787865" cy="4942678"/>
          </a:xfrm>
          <a:prstGeom prst="roundRect">
            <a:avLst>
              <a:gd name="adj" fmla="val 0"/>
            </a:avLst>
          </a:prstGeom>
          <a:solidFill>
            <a:srgbClr val="FFFFFF"/>
          </a:solidFill>
          <a:ln w="12700" cap="rnd" cmpd="sng" algn="ctr">
            <a:noFill/>
            <a:prstDash val="solid"/>
            <a:round/>
            <a:headEnd/>
            <a:tailEnd/>
          </a:ln>
          <a:effectLst>
            <a:outerShdw blurRad="254000" dist="127000" algn="ctr" rotWithShape="0">
              <a:srgbClr val="FFFFFF">
                <a:lumMod val="65000"/>
                <a:alpha val="20000"/>
              </a:srgbClr>
            </a:outerShdw>
          </a:effectLst>
        </p:spPr>
        <p:txBody>
          <a:bodyPr rot="0" spcFirstLastPara="0" vert="horz" wrap="square" lIns="91440" tIns="45720" rIns="91440" bIns="45720" numCol="1" spcCol="0" rtlCol="0" fromWordArt="0" anchor="ctr" anchorCtr="0" forceAA="0" compatLnSpc="1">
            <a:prstTxWarp prst="textNoShape">
              <a:avLst/>
            </a:prstTxWarp>
            <a:norm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kumimoji="0" lang="zh-CN" altLang="en-US" sz="2000" b="1" i="0" u="none" strike="noStrike" kern="1200" cap="none" spc="0" normalizeH="0" baseline="0" noProof="0" dirty="0">
              <a:ln>
                <a:noFill/>
              </a:ln>
              <a:solidFill>
                <a:srgbClr val="FFFFFF"/>
              </a:solidFill>
              <a:effectLst/>
              <a:uLnTx/>
              <a:uFillTx/>
              <a:latin typeface="Arial"/>
              <a:ea typeface="微软雅黑"/>
              <a:cs typeface="+mn-ea"/>
              <a:sym typeface="+mn-lt"/>
            </a:endParaRPr>
          </a:p>
        </p:txBody>
      </p:sp>
      <p:cxnSp>
        <p:nvCxnSpPr>
          <p:cNvPr id="9" name="îṩlïḋé">
            <a:extLst>
              <a:ext uri="{FF2B5EF4-FFF2-40B4-BE49-F238E27FC236}">
                <a16:creationId xmlns:a16="http://schemas.microsoft.com/office/drawing/2014/main" xmlns="" id="{3EAF0AC5-1587-4C74-8835-9AADE984B5E1}"/>
              </a:ext>
            </a:extLst>
          </p:cNvPr>
          <p:cNvCxnSpPr>
            <a:cxnSpLocks/>
          </p:cNvCxnSpPr>
          <p:nvPr/>
        </p:nvCxnSpPr>
        <p:spPr>
          <a:xfrm>
            <a:off x="3655210" y="1319423"/>
            <a:ext cx="7146" cy="4476044"/>
          </a:xfrm>
          <a:prstGeom prst="line">
            <a:avLst/>
          </a:prstGeom>
          <a:noFill/>
          <a:ln w="3175" cap="rnd" cmpd="sng" algn="ctr">
            <a:solidFill>
              <a:srgbClr val="FFFFFF">
                <a:lumMod val="85000"/>
              </a:srgbClr>
            </a:solidFill>
            <a:prstDash val="solid"/>
            <a:round/>
          </a:ln>
          <a:effectLst/>
        </p:spPr>
      </p:cxnSp>
      <p:sp>
        <p:nvSpPr>
          <p:cNvPr id="10" name="işḷíḓé">
            <a:extLst>
              <a:ext uri="{FF2B5EF4-FFF2-40B4-BE49-F238E27FC236}">
                <a16:creationId xmlns:a16="http://schemas.microsoft.com/office/drawing/2014/main" xmlns="" id="{C8AE662C-C938-4F50-83FD-ADCC9AFCC1D7}"/>
              </a:ext>
            </a:extLst>
          </p:cNvPr>
          <p:cNvSpPr/>
          <p:nvPr/>
        </p:nvSpPr>
        <p:spPr>
          <a:xfrm>
            <a:off x="3991274" y="1249121"/>
            <a:ext cx="7344075" cy="4616648"/>
          </a:xfrm>
          <a:prstGeom prst="rect">
            <a:avLst/>
          </a:prstGeom>
          <a:ln>
            <a:noFill/>
          </a:ln>
        </p:spPr>
        <p:txBody>
          <a:bodyPr wrap="square" lIns="91440" tIns="45720" rIns="91440" bIns="45720" anchor="t">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marR="0" lvl="0" indent="-285750" algn="l" defTabSz="914400" rtl="0" eaLnBrk="1" fontAlgn="auto" latinLnBrk="0" hangingPunct="1">
              <a:lnSpc>
                <a:spcPct val="150000"/>
              </a:lnSpc>
              <a:spcBef>
                <a:spcPts val="0"/>
              </a:spcBef>
              <a:spcAft>
                <a:spcPts val="0"/>
              </a:spcAft>
              <a:buClrTx/>
              <a:buSzTx/>
              <a:buFont typeface="Wingdings" panose="05000000000000000000" pitchFamily="2" charset="2"/>
              <a:buChar char="l"/>
              <a:tabLst/>
              <a:defRPr/>
            </a:pPr>
            <a:r>
              <a:rPr kumimoji="0" lang="zh-CN" altLang="en-US" b="1" i="0" u="none" strike="noStrike" kern="1200" cap="none" spc="0" normalizeH="0" baseline="0" noProof="0" dirty="0" smtClean="0">
                <a:ln>
                  <a:noFill/>
                </a:ln>
                <a:solidFill>
                  <a:schemeClr val="tx2"/>
                </a:solidFill>
                <a:effectLst/>
                <a:uLnTx/>
                <a:uFillTx/>
                <a:latin typeface="微软雅黑" panose="020B0503020204020204" pitchFamily="34" charset="-122"/>
                <a:ea typeface="微软雅黑" panose="020B0503020204020204" pitchFamily="34" charset="-122"/>
                <a:cs typeface="+mn-ea"/>
                <a:sym typeface="+mn-lt"/>
              </a:rPr>
              <a:t>不良反应情况</a:t>
            </a:r>
            <a:endParaRPr kumimoji="0" lang="en-US" altLang="zh-CN" b="1" i="0" u="none" strike="noStrike" kern="1200" cap="none" spc="0" normalizeH="0" baseline="0" noProof="0" dirty="0" smtClean="0">
              <a:ln>
                <a:noFill/>
              </a:ln>
              <a:solidFill>
                <a:schemeClr val="tx2"/>
              </a:solidFill>
              <a:effectLst/>
              <a:uLnTx/>
              <a:uFillTx/>
              <a:latin typeface="微软雅黑" panose="020B0503020204020204" pitchFamily="34" charset="-122"/>
              <a:ea typeface="微软雅黑" panose="020B0503020204020204" pitchFamily="34" charset="-122"/>
              <a:cs typeface="+mn-ea"/>
              <a:sym typeface="+mn-lt"/>
            </a:endParaRPr>
          </a:p>
          <a:p>
            <a:pPr>
              <a:lnSpc>
                <a:spcPct val="150000"/>
              </a:lnSpc>
            </a:pPr>
            <a:r>
              <a:rPr lang="zh-CN" altLang="zh-CN" sz="1600" dirty="0">
                <a:latin typeface="微软雅黑" panose="020B0503020204020204" pitchFamily="34" charset="-122"/>
                <a:ea typeface="微软雅黑" panose="020B0503020204020204" pitchFamily="34" charset="-122"/>
              </a:rPr>
              <a:t>最常见不良反应为头痛、腹泻和眩晕。</a:t>
            </a:r>
            <a:endParaRPr lang="en-US" altLang="zh-CN" sz="1600" dirty="0">
              <a:latin typeface="微软雅黑" panose="020B0503020204020204" pitchFamily="34" charset="-122"/>
              <a:ea typeface="微软雅黑" panose="020B0503020204020204" pitchFamily="34" charset="-122"/>
            </a:endParaRPr>
          </a:p>
          <a:p>
            <a:pPr>
              <a:lnSpc>
                <a:spcPct val="150000"/>
              </a:lnSpc>
            </a:pPr>
            <a:r>
              <a:rPr lang="zh-CN" altLang="en-US" sz="1600" dirty="0">
                <a:latin typeface="微软雅黑" panose="020B0503020204020204" pitchFamily="34" charset="-122"/>
                <a:ea typeface="微软雅黑" panose="020B0503020204020204" pitchFamily="34" charset="-122"/>
              </a:rPr>
              <a:t>临床试验中观察到的不良反应还包括：便秘、腹痛、呕吐、流行性感冒、体重增加、背痛、嗜睡、焦虑、抑郁、攻击、尿失禁、高血压、低血压。</a:t>
            </a:r>
            <a:endParaRPr lang="en-US" altLang="zh-CN" sz="1600" dirty="0">
              <a:latin typeface="微软雅黑" panose="020B0503020204020204" pitchFamily="34" charset="-122"/>
              <a:ea typeface="微软雅黑" panose="020B0503020204020204" pitchFamily="34" charset="-122"/>
            </a:endParaRPr>
          </a:p>
          <a:p>
            <a:pPr>
              <a:lnSpc>
                <a:spcPct val="150000"/>
              </a:lnSpc>
            </a:pPr>
            <a:r>
              <a:rPr lang="zh-CN" altLang="zh-CN" sz="1600" dirty="0">
                <a:latin typeface="微软雅黑" panose="020B0503020204020204" pitchFamily="34" charset="-122"/>
                <a:ea typeface="微软雅黑" panose="020B0503020204020204" pitchFamily="34" charset="-122"/>
              </a:rPr>
              <a:t>上市后还有血液和淋巴、心脏、胃肠道、肝胆、精神、肾脏和泌尿、皮肤疾病等系统的不良反应报告</a:t>
            </a:r>
            <a:r>
              <a:rPr lang="zh-CN" altLang="en-US" sz="1600" dirty="0">
                <a:latin typeface="微软雅黑" panose="020B0503020204020204" pitchFamily="34" charset="-122"/>
                <a:ea typeface="微软雅黑" panose="020B0503020204020204" pitchFamily="34" charset="-122"/>
              </a:rPr>
              <a:t>，</a:t>
            </a:r>
            <a:r>
              <a:rPr lang="zh-CN" altLang="zh-CN" sz="1600" dirty="0">
                <a:latin typeface="微软雅黑" panose="020B0503020204020204" pitchFamily="34" charset="-122"/>
                <a:ea typeface="微软雅黑" panose="020B0503020204020204" pitchFamily="34" charset="-122"/>
              </a:rPr>
              <a:t>由于这些不良反应是来自不确定大小的人群自发汇报，不能对其发生频率进行可靠的评估或建立药物暴露与不良反应的因果关系</a:t>
            </a:r>
            <a:r>
              <a:rPr lang="zh-CN" altLang="zh-CN" sz="1600" dirty="0" smtClean="0">
                <a:latin typeface="微软雅黑" panose="020B0503020204020204" pitchFamily="34" charset="-122"/>
                <a:ea typeface="微软雅黑" panose="020B0503020204020204" pitchFamily="34" charset="-122"/>
              </a:rPr>
              <a:t>。</a:t>
            </a:r>
            <a:endParaRPr lang="en-US" altLang="zh-CN" sz="1600" dirty="0" smtClean="0">
              <a:latin typeface="微软雅黑" panose="020B0503020204020204" pitchFamily="34" charset="-122"/>
              <a:ea typeface="微软雅黑" panose="020B0503020204020204" pitchFamily="34" charset="-122"/>
            </a:endParaRPr>
          </a:p>
          <a:p>
            <a:pPr>
              <a:lnSpc>
                <a:spcPct val="150000"/>
              </a:lnSpc>
            </a:pPr>
            <a:endParaRPr lang="zh-CN" altLang="zh-CN" sz="1600" dirty="0">
              <a:latin typeface="微软雅黑" panose="020B0503020204020204" pitchFamily="34" charset="-122"/>
              <a:ea typeface="微软雅黑" panose="020B0503020204020204" pitchFamily="34" charset="-122"/>
            </a:endParaRPr>
          </a:p>
          <a:p>
            <a:pPr marL="285750" marR="0" lvl="0" indent="-285750" algn="l" defTabSz="914400" rtl="0" eaLnBrk="1" fontAlgn="auto" latinLnBrk="0" hangingPunct="1">
              <a:lnSpc>
                <a:spcPct val="150000"/>
              </a:lnSpc>
              <a:spcBef>
                <a:spcPts val="0"/>
              </a:spcBef>
              <a:spcAft>
                <a:spcPts val="0"/>
              </a:spcAft>
              <a:buClrTx/>
              <a:buSzTx/>
              <a:buFont typeface="Wingdings" panose="05000000000000000000" pitchFamily="2" charset="2"/>
              <a:buChar char="l"/>
              <a:tabLst/>
              <a:defRPr/>
            </a:pPr>
            <a:r>
              <a:rPr lang="zh-CN" altLang="en-US" b="1" dirty="0" smtClean="0">
                <a:solidFill>
                  <a:schemeClr val="tx2"/>
                </a:solidFill>
                <a:latin typeface="微软雅黑" panose="020B0503020204020204" pitchFamily="34" charset="-122"/>
                <a:ea typeface="微软雅黑" panose="020B0503020204020204" pitchFamily="34" charset="-122"/>
                <a:cs typeface="+mn-ea"/>
                <a:sym typeface="+mn-lt"/>
              </a:rPr>
              <a:t>安全性方面优势和不足</a:t>
            </a:r>
            <a:endParaRPr lang="en-US" altLang="zh-CN" b="1" dirty="0">
              <a:solidFill>
                <a:schemeClr val="tx2"/>
              </a:solidFill>
              <a:latin typeface="微软雅黑" panose="020B0503020204020204" pitchFamily="34" charset="-122"/>
              <a:ea typeface="微软雅黑" panose="020B0503020204020204" pitchFamily="34" charset="-122"/>
              <a:cs typeface="+mn-ea"/>
              <a:sym typeface="+mn-lt"/>
            </a:endParaRPr>
          </a:p>
          <a:p>
            <a:pPr>
              <a:lnSpc>
                <a:spcPct val="150000"/>
              </a:lnSpc>
              <a:defRPr/>
            </a:pPr>
            <a:r>
              <a:rPr lang="zh-CN" altLang="en-US" sz="1600" b="1" dirty="0" smtClean="0">
                <a:latin typeface="微软雅黑" panose="020B0503020204020204" pitchFamily="34" charset="-122"/>
                <a:ea typeface="微软雅黑" panose="020B0503020204020204" pitchFamily="34" charset="-122"/>
              </a:rPr>
              <a:t>优势：</a:t>
            </a:r>
            <a:r>
              <a:rPr lang="zh-CN" altLang="en-US" sz="1600" dirty="0" smtClean="0">
                <a:latin typeface="微软雅黑" panose="020B0503020204020204" pitchFamily="34" charset="-122"/>
                <a:ea typeface="微软雅黑" panose="020B0503020204020204" pitchFamily="34" charset="-122"/>
              </a:rPr>
              <a:t>服用</a:t>
            </a:r>
            <a:r>
              <a:rPr lang="zh-CN" altLang="en-US" sz="1600" dirty="0">
                <a:latin typeface="微软雅黑" panose="020B0503020204020204" pitchFamily="34" charset="-122"/>
                <a:ea typeface="微软雅黑" panose="020B0503020204020204" pitchFamily="34" charset="-122"/>
              </a:rPr>
              <a:t>盐酸美金刚缓释胶囊患者血药浓度波动幅度更低，不良反应发生率及严重程度更低</a:t>
            </a:r>
            <a:r>
              <a:rPr lang="zh-CN" altLang="en-US" sz="1600" dirty="0" smtClean="0">
                <a:latin typeface="微软雅黑" panose="020B0503020204020204" pitchFamily="34" charset="-122"/>
                <a:ea typeface="微软雅黑" panose="020B0503020204020204" pitchFamily="34" charset="-122"/>
              </a:rPr>
              <a:t>。</a:t>
            </a:r>
            <a:endParaRPr lang="en-US" altLang="zh-CN" sz="1600" dirty="0" smtClean="0">
              <a:latin typeface="微软雅黑" panose="020B0503020204020204" pitchFamily="34" charset="-122"/>
              <a:ea typeface="微软雅黑" panose="020B0503020204020204" pitchFamily="34" charset="-122"/>
            </a:endParaRPr>
          </a:p>
          <a:p>
            <a:pPr>
              <a:lnSpc>
                <a:spcPct val="150000"/>
              </a:lnSpc>
              <a:defRPr/>
            </a:pPr>
            <a:r>
              <a:rPr lang="zh-CN" altLang="en-US" sz="1600" b="1" dirty="0" smtClean="0">
                <a:latin typeface="微软雅黑" panose="020B0503020204020204" pitchFamily="34" charset="-122"/>
                <a:ea typeface="微软雅黑" panose="020B0503020204020204" pitchFamily="34" charset="-122"/>
              </a:rPr>
              <a:t>不足：</a:t>
            </a:r>
            <a:r>
              <a:rPr lang="zh-CN" altLang="en-US" sz="1600" dirty="0" smtClean="0">
                <a:latin typeface="微软雅黑" panose="020B0503020204020204" pitchFamily="34" charset="-122"/>
                <a:ea typeface="微软雅黑" panose="020B0503020204020204" pitchFamily="34" charset="-122"/>
              </a:rPr>
              <a:t>无</a:t>
            </a:r>
            <a:endParaRPr lang="en-US" altLang="zh-CN" sz="1600" dirty="0" smtClean="0">
              <a:latin typeface="微软雅黑" panose="020B0503020204020204" pitchFamily="34" charset="-122"/>
              <a:ea typeface="微软雅黑" panose="020B0503020204020204" pitchFamily="34" charset="-122"/>
            </a:endParaRPr>
          </a:p>
        </p:txBody>
      </p:sp>
      <p:pic>
        <p:nvPicPr>
          <p:cNvPr id="11" name="Picture 2" descr="https://gimg2.baidu.com/image_search/src=http%3A%2F%2Fimg.puchedu.cn%2Fuploads%2F0%2F15%2F597260315%2F2835043299.jpg&amp;refer=http%3A%2F%2Fimg.puchedu.cn&amp;app=2002&amp;size=f9999,10000&amp;q=a80&amp;n=0&amp;g=0n&amp;fmt=auto?sec=1659250455&amp;t=16957dedff347e51592b29795f0363a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24745" y="1287533"/>
            <a:ext cx="710597" cy="710597"/>
          </a:xfrm>
          <a:prstGeom prst="rect">
            <a:avLst/>
          </a:prstGeom>
          <a:noFill/>
          <a:extLst>
            <a:ext uri="{909E8E84-426E-40DD-AFC4-6F175D3DCCD1}">
              <a14:hiddenFill xmlns:a14="http://schemas.microsoft.com/office/drawing/2010/main">
                <a:solidFill>
                  <a:srgbClr val="FFFFFF"/>
                </a:solidFill>
              </a14:hiddenFill>
            </a:ext>
          </a:extLst>
        </p:spPr>
      </p:pic>
      <p:sp>
        <p:nvSpPr>
          <p:cNvPr id="13" name="文本框 4"/>
          <p:cNvSpPr txBox="1"/>
          <p:nvPr/>
        </p:nvSpPr>
        <p:spPr>
          <a:xfrm>
            <a:off x="486408" y="6316133"/>
            <a:ext cx="8848725" cy="338554"/>
          </a:xfrm>
          <a:prstGeom prst="rect">
            <a:avLst/>
          </a:prstGeom>
          <a:noFill/>
        </p:spPr>
        <p:txBody>
          <a:bodyPr wrap="square" rtlCol="0" anchor="t">
            <a:spAutoFit/>
          </a:bodyPr>
          <a:lstStyle/>
          <a:p>
            <a:r>
              <a:rPr lang="en-US" altLang="zh-CN" sz="800" dirty="0">
                <a:solidFill>
                  <a:schemeClr val="bg1"/>
                </a:solidFill>
                <a:latin typeface="+mn-ea"/>
                <a:sym typeface="+mn-ea"/>
              </a:rPr>
              <a:t>1.</a:t>
            </a:r>
            <a:r>
              <a:rPr lang="zh-CN" altLang="en-US" sz="800" dirty="0">
                <a:solidFill>
                  <a:schemeClr val="bg1"/>
                </a:solidFill>
                <a:latin typeface="+mn-ea"/>
                <a:sym typeface="+mn-ea"/>
              </a:rPr>
              <a:t>Memantine Extended Release (28 mg Once Daily): A Review of Its Use in Alzheimer</a:t>
            </a:r>
            <a:r>
              <a:rPr lang="en-US" altLang="zh-CN" sz="800" dirty="0">
                <a:solidFill>
                  <a:schemeClr val="bg1"/>
                </a:solidFill>
                <a:latin typeface="+mn-ea"/>
                <a:sym typeface="+mn-ea"/>
              </a:rPr>
              <a:t>'</a:t>
            </a:r>
            <a:r>
              <a:rPr lang="zh-CN" altLang="en-US" sz="800" dirty="0">
                <a:solidFill>
                  <a:schemeClr val="bg1"/>
                </a:solidFill>
                <a:latin typeface="+mn-ea"/>
                <a:sym typeface="+mn-ea"/>
              </a:rPr>
              <a:t>s Disease.ADIS DRUG EVALUATION.22 April 2015.</a:t>
            </a:r>
          </a:p>
          <a:p>
            <a:r>
              <a:rPr lang="en-US" altLang="zh-CN" sz="800" dirty="0" smtClean="0">
                <a:solidFill>
                  <a:schemeClr val="bg1"/>
                </a:solidFill>
                <a:latin typeface="+mn-ea"/>
              </a:rPr>
              <a:t>2.</a:t>
            </a:r>
            <a:r>
              <a:rPr lang="zh-CN" altLang="en-US" sz="800" dirty="0" smtClean="0">
                <a:solidFill>
                  <a:schemeClr val="bg1"/>
                </a:solidFill>
                <a:latin typeface="+mn-ea"/>
                <a:cs typeface="微软雅黑" panose="020B0503020204020204" charset="-122"/>
                <a:sym typeface="+mn-ea"/>
              </a:rPr>
              <a:t>美金刚口服液说明书</a:t>
            </a:r>
            <a:r>
              <a:rPr lang="zh-CN" altLang="en-US" sz="800" dirty="0">
                <a:solidFill>
                  <a:schemeClr val="bg1"/>
                </a:solidFill>
                <a:latin typeface="+mn-ea"/>
                <a:cs typeface="微软雅黑" panose="020B0503020204020204" charset="-122"/>
                <a:sym typeface="+mn-ea"/>
              </a:rPr>
              <a:t>；美金刚缓释胶囊说明书</a:t>
            </a:r>
            <a:endParaRPr lang="zh-CN" altLang="en-US" sz="800" dirty="0">
              <a:solidFill>
                <a:schemeClr val="bg1"/>
              </a:solidFill>
              <a:latin typeface="+mn-ea"/>
            </a:endParaRPr>
          </a:p>
        </p:txBody>
      </p:sp>
    </p:spTree>
    <p:extLst>
      <p:ext uri="{BB962C8B-B14F-4D97-AF65-F5344CB8AC3E}">
        <p14:creationId xmlns:p14="http://schemas.microsoft.com/office/powerpoint/2010/main" val="4234229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a:extLst>
              <a:ext uri="{FF2B5EF4-FFF2-40B4-BE49-F238E27FC236}">
                <a16:creationId xmlns:a16="http://schemas.microsoft.com/office/drawing/2014/main" xmlns="" id="{F8494C42-59A6-43F9-1C58-A5AA60B4F957}"/>
              </a:ext>
            </a:extLst>
          </p:cNvPr>
          <p:cNvSpPr>
            <a:spLocks noGrp="1"/>
          </p:cNvSpPr>
          <p:nvPr>
            <p:ph type="sldNum" sz="quarter" idx="4294967295"/>
          </p:nvPr>
        </p:nvSpPr>
        <p:spPr>
          <a:xfrm>
            <a:off x="11311130" y="6410174"/>
            <a:ext cx="506313" cy="264932"/>
          </a:xfrm>
        </p:spPr>
        <p:txBody>
          <a:bodyPr/>
          <a:lstStyle/>
          <a:p>
            <a:fld id="{565CE74E-AB26-4998-AD42-012C4C1AD076}" type="slidenum">
              <a:rPr lang="zh-CN" altLang="en-US" smtClean="0"/>
              <a:pPr/>
              <a:t>6</a:t>
            </a:fld>
            <a:endParaRPr lang="zh-CN" altLang="en-US"/>
          </a:p>
        </p:txBody>
      </p:sp>
      <p:sp>
        <p:nvSpPr>
          <p:cNvPr id="4" name="矩形: 圆角 3">
            <a:extLst>
              <a:ext uri="{FF2B5EF4-FFF2-40B4-BE49-F238E27FC236}">
                <a16:creationId xmlns:a16="http://schemas.microsoft.com/office/drawing/2014/main" xmlns="" id="{32F54194-C208-8D93-36F6-266016DF29EF}"/>
              </a:ext>
            </a:extLst>
          </p:cNvPr>
          <p:cNvSpPr/>
          <p:nvPr/>
        </p:nvSpPr>
        <p:spPr>
          <a:xfrm rot="5400000">
            <a:off x="138095" y="10505"/>
            <a:ext cx="2547373" cy="1216807"/>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zh-CN" altLang="en-US" sz="3600" b="1" dirty="0">
              <a:solidFill>
                <a:schemeClr val="tx1">
                  <a:lumMod val="75000"/>
                  <a:lumOff val="25000"/>
                </a:schemeClr>
              </a:solidFill>
              <a:latin typeface="+mj-ea"/>
              <a:ea typeface="+mj-ea"/>
            </a:endParaRPr>
          </a:p>
        </p:txBody>
      </p:sp>
      <p:sp>
        <p:nvSpPr>
          <p:cNvPr id="5" name="文本框 4">
            <a:extLst>
              <a:ext uri="{FF2B5EF4-FFF2-40B4-BE49-F238E27FC236}">
                <a16:creationId xmlns:a16="http://schemas.microsoft.com/office/drawing/2014/main" xmlns="" id="{36ED18BC-1D7D-7B07-DDD2-79C95D754EDE}"/>
              </a:ext>
            </a:extLst>
          </p:cNvPr>
          <p:cNvSpPr txBox="1"/>
          <p:nvPr/>
        </p:nvSpPr>
        <p:spPr>
          <a:xfrm>
            <a:off x="923701" y="791826"/>
            <a:ext cx="1000792" cy="769441"/>
          </a:xfrm>
          <a:prstGeom prst="rect">
            <a:avLst/>
          </a:prstGeom>
          <a:noFill/>
        </p:spPr>
        <p:txBody>
          <a:bodyPr wrap="square">
            <a:spAutoFit/>
          </a:bodyPr>
          <a:lstStyle/>
          <a:p>
            <a:pPr algn="ctr"/>
            <a:r>
              <a:rPr lang="en-US" altLang="zh-CN" sz="4400" b="1" dirty="0">
                <a:solidFill>
                  <a:schemeClr val="bg1"/>
                </a:solidFill>
                <a:latin typeface="+mj-ea"/>
                <a:ea typeface="+mj-ea"/>
              </a:rPr>
              <a:t>03</a:t>
            </a:r>
          </a:p>
        </p:txBody>
      </p:sp>
      <p:sp>
        <p:nvSpPr>
          <p:cNvPr id="6" name="文本框 5">
            <a:extLst>
              <a:ext uri="{FF2B5EF4-FFF2-40B4-BE49-F238E27FC236}">
                <a16:creationId xmlns:a16="http://schemas.microsoft.com/office/drawing/2014/main" xmlns="" id="{3F296669-6C2C-F5B9-E428-451C7CC51887}"/>
              </a:ext>
            </a:extLst>
          </p:cNvPr>
          <p:cNvSpPr txBox="1"/>
          <p:nvPr/>
        </p:nvSpPr>
        <p:spPr>
          <a:xfrm>
            <a:off x="717813" y="2137716"/>
            <a:ext cx="1261884" cy="800219"/>
          </a:xfrm>
          <a:prstGeom prst="rect">
            <a:avLst/>
          </a:prstGeom>
          <a:noFill/>
        </p:spPr>
        <p:txBody>
          <a:bodyPr wrap="none" rtlCol="0">
            <a:spAutoFit/>
          </a:bodyPr>
          <a:lstStyle/>
          <a:p>
            <a:r>
              <a:rPr lang="zh-CN" altLang="en-US" sz="2800" b="1" dirty="0">
                <a:latin typeface="+mj-ea"/>
                <a:ea typeface="+mj-ea"/>
              </a:rPr>
              <a:t>有效性</a:t>
            </a:r>
            <a:endParaRPr lang="en-US" altLang="zh-CN" sz="2800" b="1" dirty="0">
              <a:latin typeface="+mj-ea"/>
              <a:ea typeface="+mj-ea"/>
            </a:endParaRPr>
          </a:p>
          <a:p>
            <a:r>
              <a:rPr lang="en-US" altLang="zh-CN" dirty="0">
                <a:solidFill>
                  <a:schemeClr val="tx1">
                    <a:lumMod val="50000"/>
                    <a:lumOff val="50000"/>
                  </a:schemeClr>
                </a:solidFill>
                <a:latin typeface="+mj-ea"/>
                <a:ea typeface="+mj-ea"/>
              </a:rPr>
              <a:t>Validity</a:t>
            </a:r>
            <a:endParaRPr lang="zh-CN" altLang="en-US" dirty="0">
              <a:solidFill>
                <a:schemeClr val="tx1">
                  <a:lumMod val="50000"/>
                  <a:lumOff val="50000"/>
                </a:schemeClr>
              </a:solidFill>
              <a:latin typeface="+mj-ea"/>
              <a:ea typeface="+mj-ea"/>
            </a:endParaRPr>
          </a:p>
        </p:txBody>
      </p:sp>
      <p:sp>
        <p:nvSpPr>
          <p:cNvPr id="12" name="îṥļiḍê">
            <a:extLst>
              <a:ext uri="{FF2B5EF4-FFF2-40B4-BE49-F238E27FC236}">
                <a16:creationId xmlns:a16="http://schemas.microsoft.com/office/drawing/2014/main" xmlns="" id="{03EA3AB1-6697-4CD1-A8BB-B8B4F9411294}"/>
              </a:ext>
            </a:extLst>
          </p:cNvPr>
          <p:cNvSpPr/>
          <p:nvPr/>
        </p:nvSpPr>
        <p:spPr>
          <a:xfrm>
            <a:off x="2657105" y="1046044"/>
            <a:ext cx="8932915" cy="4615616"/>
          </a:xfrm>
          <a:prstGeom prst="roundRect">
            <a:avLst>
              <a:gd name="adj" fmla="val 0"/>
            </a:avLst>
          </a:prstGeom>
          <a:solidFill>
            <a:srgbClr val="FFFFFF"/>
          </a:solidFill>
          <a:ln w="12700" cap="rnd" cmpd="sng" algn="ctr">
            <a:noFill/>
            <a:prstDash val="solid"/>
            <a:round/>
            <a:headEnd/>
            <a:tailEnd/>
          </a:ln>
          <a:effectLst>
            <a:outerShdw blurRad="254000" dist="127000" algn="ctr" rotWithShape="0">
              <a:srgbClr val="FFFFFF">
                <a:lumMod val="65000"/>
                <a:alpha val="20000"/>
              </a:srgbClr>
            </a:outerShdw>
          </a:effectLst>
        </p:spPr>
        <p:txBody>
          <a:bodyPr rot="0" spcFirstLastPara="0" vert="horz" wrap="square" lIns="91440" tIns="45720" rIns="91440" bIns="45720" numCol="1" spcCol="0" rtlCol="0" fromWordArt="0" anchor="ctr" anchorCtr="0" forceAA="0" compatLnSpc="1">
            <a:prstTxWarp prst="textNoShape">
              <a:avLst/>
            </a:prstTxWarp>
            <a:norm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kumimoji="0" lang="zh-CN" altLang="en-US" sz="2000" b="1" i="0" u="none" strike="noStrike" kern="1200" cap="none" spc="0" normalizeH="0" baseline="0" noProof="0" dirty="0">
              <a:ln>
                <a:noFill/>
              </a:ln>
              <a:solidFill>
                <a:srgbClr val="FFFFFF"/>
              </a:solidFill>
              <a:effectLst/>
              <a:uLnTx/>
              <a:uFillTx/>
              <a:latin typeface="Arial"/>
              <a:ea typeface="微软雅黑"/>
              <a:cs typeface="+mn-ea"/>
              <a:sym typeface="+mn-lt"/>
            </a:endParaRPr>
          </a:p>
        </p:txBody>
      </p:sp>
      <p:cxnSp>
        <p:nvCxnSpPr>
          <p:cNvPr id="13" name="îṩlïḋé">
            <a:extLst>
              <a:ext uri="{FF2B5EF4-FFF2-40B4-BE49-F238E27FC236}">
                <a16:creationId xmlns:a16="http://schemas.microsoft.com/office/drawing/2014/main" xmlns="" id="{3EAF0AC5-1587-4C74-8835-9AADE984B5E1}"/>
              </a:ext>
            </a:extLst>
          </p:cNvPr>
          <p:cNvCxnSpPr>
            <a:cxnSpLocks/>
          </p:cNvCxnSpPr>
          <p:nvPr/>
        </p:nvCxnSpPr>
        <p:spPr>
          <a:xfrm>
            <a:off x="3495191" y="1279361"/>
            <a:ext cx="7146" cy="4199419"/>
          </a:xfrm>
          <a:prstGeom prst="line">
            <a:avLst/>
          </a:prstGeom>
          <a:noFill/>
          <a:ln w="3175" cap="rnd" cmpd="sng" algn="ctr">
            <a:solidFill>
              <a:srgbClr val="FFFFFF">
                <a:lumMod val="85000"/>
              </a:srgbClr>
            </a:solidFill>
            <a:prstDash val="solid"/>
            <a:round/>
          </a:ln>
          <a:effectLst/>
        </p:spPr>
      </p:cxnSp>
      <p:sp>
        <p:nvSpPr>
          <p:cNvPr id="14" name="işḷíḓé">
            <a:extLst>
              <a:ext uri="{FF2B5EF4-FFF2-40B4-BE49-F238E27FC236}">
                <a16:creationId xmlns:a16="http://schemas.microsoft.com/office/drawing/2014/main" xmlns="" id="{C8AE662C-C938-4F50-83FD-ADCC9AFCC1D7}"/>
              </a:ext>
            </a:extLst>
          </p:cNvPr>
          <p:cNvSpPr/>
          <p:nvPr/>
        </p:nvSpPr>
        <p:spPr>
          <a:xfrm>
            <a:off x="3764280" y="1288053"/>
            <a:ext cx="7551420" cy="4247317"/>
          </a:xfrm>
          <a:prstGeom prst="rect">
            <a:avLst/>
          </a:prstGeom>
          <a:ln>
            <a:noFill/>
          </a:ln>
        </p:spPr>
        <p:txBody>
          <a:bodyPr wrap="square" lIns="91440" tIns="45720" rIns="91440" bIns="45720" anchor="t">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marR="0" lvl="0" indent="-285750" algn="l" defTabSz="914400" rtl="0" eaLnBrk="1" fontAlgn="auto" latinLnBrk="0" hangingPunct="1">
              <a:lnSpc>
                <a:spcPct val="150000"/>
              </a:lnSpc>
              <a:spcBef>
                <a:spcPts val="0"/>
              </a:spcBef>
              <a:spcAft>
                <a:spcPts val="0"/>
              </a:spcAft>
              <a:buClrTx/>
              <a:buSzTx/>
              <a:buFont typeface="Wingdings" panose="05000000000000000000" pitchFamily="2" charset="2"/>
              <a:buChar char="l"/>
              <a:tabLst/>
              <a:defRPr/>
            </a:pPr>
            <a:r>
              <a:rPr kumimoji="0" lang="zh-CN" altLang="en-US" b="1" i="0" u="none" strike="noStrike" kern="1200" cap="none" spc="0" normalizeH="0" baseline="0" noProof="0" dirty="0" smtClean="0">
                <a:ln>
                  <a:noFill/>
                </a:ln>
                <a:solidFill>
                  <a:schemeClr val="tx2"/>
                </a:solidFill>
                <a:effectLst/>
                <a:uLnTx/>
                <a:uFillTx/>
                <a:latin typeface="微软雅黑" panose="020B0503020204020204" pitchFamily="34" charset="-122"/>
                <a:ea typeface="微软雅黑" panose="020B0503020204020204" pitchFamily="34" charset="-122"/>
                <a:cs typeface="+mn-ea"/>
                <a:sym typeface="+mn-lt"/>
              </a:rPr>
              <a:t>与对照药品疗效方面优势和不足</a:t>
            </a:r>
            <a:endParaRPr kumimoji="0" lang="en-US" altLang="zh-CN" b="1" i="0" u="none" strike="noStrike" kern="1200" cap="none" spc="0" normalizeH="0" baseline="0" noProof="0" dirty="0" smtClean="0">
              <a:ln>
                <a:noFill/>
              </a:ln>
              <a:solidFill>
                <a:schemeClr val="tx2"/>
              </a:solidFill>
              <a:effectLst/>
              <a:uLnTx/>
              <a:uFillTx/>
              <a:latin typeface="微软雅黑" panose="020B0503020204020204" pitchFamily="34" charset="-122"/>
              <a:ea typeface="微软雅黑" panose="020B0503020204020204" pitchFamily="34" charset="-122"/>
              <a:cs typeface="+mn-ea"/>
              <a:sym typeface="+mn-lt"/>
            </a:endParaRPr>
          </a:p>
          <a:p>
            <a:pPr>
              <a:lnSpc>
                <a:spcPct val="150000"/>
              </a:lnSpc>
            </a:pPr>
            <a:r>
              <a:rPr lang="zh-CN" altLang="en-US" sz="1600" b="1" dirty="0" smtClean="0">
                <a:solidFill>
                  <a:schemeClr val="tx1">
                    <a:lumMod val="85000"/>
                    <a:lumOff val="15000"/>
                  </a:schemeClr>
                </a:solidFill>
                <a:latin typeface="微软雅黑" panose="020B0503020204020204" charset="-122"/>
                <a:ea typeface="微软雅黑" panose="020B0503020204020204" charset="-122"/>
                <a:sym typeface="+mn-ea"/>
              </a:rPr>
              <a:t>优势：</a:t>
            </a:r>
            <a:r>
              <a:rPr lang="zh-CN" altLang="en-US" sz="1600" dirty="0" smtClean="0">
                <a:solidFill>
                  <a:schemeClr val="tx1">
                    <a:lumMod val="85000"/>
                    <a:lumOff val="15000"/>
                  </a:schemeClr>
                </a:solidFill>
                <a:latin typeface="微软雅黑" panose="020B0503020204020204" charset="-122"/>
                <a:ea typeface="微软雅黑" panose="020B0503020204020204" charset="-122"/>
                <a:sym typeface="+mn-ea"/>
              </a:rPr>
              <a:t>一</a:t>
            </a:r>
            <a:r>
              <a:rPr lang="zh-CN" altLang="en-US" sz="1600" dirty="0">
                <a:solidFill>
                  <a:schemeClr val="tx1">
                    <a:lumMod val="85000"/>
                    <a:lumOff val="15000"/>
                  </a:schemeClr>
                </a:solidFill>
                <a:latin typeface="微软雅黑" panose="020B0503020204020204" charset="-122"/>
                <a:ea typeface="微软雅黑" panose="020B0503020204020204" charset="-122"/>
                <a:sym typeface="+mn-ea"/>
              </a:rPr>
              <a:t>项多国、双盲</a:t>
            </a:r>
            <a:r>
              <a:rPr lang="en-US" altLang="zh-CN" sz="1600" dirty="0">
                <a:solidFill>
                  <a:schemeClr val="tx1">
                    <a:lumMod val="85000"/>
                    <a:lumOff val="15000"/>
                  </a:schemeClr>
                </a:solidFill>
                <a:latin typeface="微软雅黑" panose="020B0503020204020204" charset="-122"/>
                <a:ea typeface="微软雅黑" panose="020B0503020204020204" charset="-122"/>
                <a:sym typeface="+mn-ea"/>
              </a:rPr>
              <a:t>RCT</a:t>
            </a:r>
            <a:r>
              <a:rPr lang="zh-CN" altLang="en-US" sz="1600" dirty="0">
                <a:solidFill>
                  <a:schemeClr val="tx1">
                    <a:lumMod val="85000"/>
                    <a:lumOff val="15000"/>
                  </a:schemeClr>
                </a:solidFill>
                <a:latin typeface="微软雅黑" panose="020B0503020204020204" charset="-122"/>
                <a:ea typeface="微软雅黑" panose="020B0503020204020204" charset="-122"/>
                <a:sym typeface="+mn-ea"/>
              </a:rPr>
              <a:t>研究（美金刚缓释胶囊</a:t>
            </a:r>
            <a:r>
              <a:rPr lang="en-US" altLang="zh-CN" sz="1600" dirty="0">
                <a:solidFill>
                  <a:schemeClr val="tx1">
                    <a:lumMod val="85000"/>
                    <a:lumOff val="15000"/>
                  </a:schemeClr>
                </a:solidFill>
                <a:latin typeface="微软雅黑" panose="020B0503020204020204" charset="-122"/>
                <a:ea typeface="微软雅黑" panose="020B0503020204020204" charset="-122"/>
                <a:sym typeface="+mn-ea"/>
              </a:rPr>
              <a:t>III</a:t>
            </a:r>
            <a:r>
              <a:rPr lang="zh-CN" altLang="en-US" sz="1600" dirty="0">
                <a:solidFill>
                  <a:schemeClr val="tx1">
                    <a:lumMod val="85000"/>
                    <a:lumOff val="15000"/>
                  </a:schemeClr>
                </a:solidFill>
                <a:latin typeface="微软雅黑" panose="020B0503020204020204" charset="-122"/>
                <a:ea typeface="微软雅黑" panose="020B0503020204020204" charset="-122"/>
                <a:sym typeface="+mn-ea"/>
              </a:rPr>
              <a:t>期临床研究）显示：美金刚缓释胶囊能显著改善中至重度阿尔茨海默病患者总体状况、认知功能、精神行为和语言流利性，安全且耐受性</a:t>
            </a:r>
            <a:r>
              <a:rPr lang="zh-CN" altLang="en-US" sz="1600" dirty="0" smtClean="0">
                <a:solidFill>
                  <a:schemeClr val="tx1">
                    <a:lumMod val="85000"/>
                    <a:lumOff val="15000"/>
                  </a:schemeClr>
                </a:solidFill>
                <a:latin typeface="微软雅黑" panose="020B0503020204020204" charset="-122"/>
                <a:ea typeface="微软雅黑" panose="020B0503020204020204" charset="-122"/>
                <a:sym typeface="+mn-ea"/>
              </a:rPr>
              <a:t>。</a:t>
            </a:r>
            <a:endParaRPr lang="en-US" altLang="zh-CN" sz="1600" dirty="0" smtClean="0">
              <a:solidFill>
                <a:schemeClr val="tx1">
                  <a:lumMod val="85000"/>
                  <a:lumOff val="15000"/>
                </a:schemeClr>
              </a:solidFill>
              <a:latin typeface="微软雅黑" panose="020B0503020204020204" charset="-122"/>
              <a:ea typeface="微软雅黑" panose="020B0503020204020204" charset="-122"/>
              <a:sym typeface="+mn-ea"/>
            </a:endParaRPr>
          </a:p>
          <a:p>
            <a:pPr>
              <a:lnSpc>
                <a:spcPct val="150000"/>
              </a:lnSpc>
            </a:pPr>
            <a:r>
              <a:rPr lang="zh-CN" altLang="en-US" sz="1600" b="1" dirty="0" smtClean="0">
                <a:solidFill>
                  <a:schemeClr val="tx1">
                    <a:lumMod val="85000"/>
                    <a:lumOff val="15000"/>
                  </a:schemeClr>
                </a:solidFill>
                <a:latin typeface="微软雅黑" panose="020B0503020204020204" charset="-122"/>
                <a:ea typeface="微软雅黑" panose="020B0503020204020204" charset="-122"/>
                <a:sym typeface="+mn-ea"/>
              </a:rPr>
              <a:t>不足：</a:t>
            </a:r>
            <a:r>
              <a:rPr lang="zh-CN" altLang="en-US" sz="1600" dirty="0" smtClean="0">
                <a:solidFill>
                  <a:schemeClr val="tx1">
                    <a:lumMod val="85000"/>
                    <a:lumOff val="15000"/>
                  </a:schemeClr>
                </a:solidFill>
                <a:latin typeface="微软雅黑" panose="020B0503020204020204" charset="-122"/>
                <a:ea typeface="微软雅黑" panose="020B0503020204020204" charset="-122"/>
                <a:sym typeface="+mn-ea"/>
              </a:rPr>
              <a:t>无</a:t>
            </a:r>
            <a:endParaRPr lang="en-US" altLang="zh-CN" sz="1600" dirty="0" smtClean="0">
              <a:solidFill>
                <a:schemeClr val="tx1">
                  <a:lumMod val="85000"/>
                  <a:lumOff val="15000"/>
                </a:schemeClr>
              </a:solidFill>
              <a:latin typeface="微软雅黑" panose="020B0503020204020204" charset="-122"/>
              <a:ea typeface="微软雅黑" panose="020B0503020204020204" charset="-122"/>
              <a:sym typeface="+mn-ea"/>
            </a:endParaRPr>
          </a:p>
          <a:p>
            <a:pPr>
              <a:lnSpc>
                <a:spcPct val="150000"/>
              </a:lnSpc>
            </a:pPr>
            <a:endParaRPr lang="en-US" altLang="zh-CN" sz="1600" dirty="0">
              <a:solidFill>
                <a:schemeClr val="tx1">
                  <a:lumMod val="85000"/>
                  <a:lumOff val="15000"/>
                </a:schemeClr>
              </a:solidFill>
              <a:latin typeface="微软雅黑" panose="020B0503020204020204" charset="-122"/>
              <a:ea typeface="微软雅黑" panose="020B0503020204020204" charset="-122"/>
              <a:sym typeface="+mn-ea"/>
            </a:endParaRPr>
          </a:p>
          <a:p>
            <a:pPr marL="285750" marR="0" lvl="0" indent="-285750" algn="l" defTabSz="914400" rtl="0" eaLnBrk="1" fontAlgn="auto" latinLnBrk="0" hangingPunct="1">
              <a:lnSpc>
                <a:spcPct val="150000"/>
              </a:lnSpc>
              <a:spcBef>
                <a:spcPts val="0"/>
              </a:spcBef>
              <a:spcAft>
                <a:spcPts val="0"/>
              </a:spcAft>
              <a:buClrTx/>
              <a:buSzTx/>
              <a:buFont typeface="Wingdings" panose="05000000000000000000" pitchFamily="2" charset="2"/>
              <a:buChar char="l"/>
              <a:tabLst/>
              <a:defRPr/>
            </a:pPr>
            <a:r>
              <a:rPr lang="zh-CN" altLang="en-US" b="1" dirty="0" smtClean="0">
                <a:solidFill>
                  <a:schemeClr val="tx2"/>
                </a:solidFill>
                <a:latin typeface="微软雅黑" panose="020B0503020204020204" pitchFamily="34" charset="-122"/>
                <a:ea typeface="微软雅黑" panose="020B0503020204020204" pitchFamily="34" charset="-122"/>
                <a:cs typeface="+mn-ea"/>
                <a:sym typeface="+mn-lt"/>
              </a:rPr>
              <a:t>临床指南</a:t>
            </a:r>
            <a:r>
              <a:rPr lang="en-US" altLang="zh-CN" b="1" dirty="0" smtClean="0">
                <a:solidFill>
                  <a:schemeClr val="tx2"/>
                </a:solidFill>
                <a:latin typeface="微软雅黑" panose="020B0503020204020204" pitchFamily="34" charset="-122"/>
                <a:ea typeface="微软雅黑" panose="020B0503020204020204" pitchFamily="34" charset="-122"/>
                <a:cs typeface="+mn-ea"/>
                <a:sym typeface="+mn-lt"/>
              </a:rPr>
              <a:t>/</a:t>
            </a:r>
            <a:r>
              <a:rPr lang="zh-CN" altLang="en-US" b="1" dirty="0" smtClean="0">
                <a:solidFill>
                  <a:schemeClr val="tx2"/>
                </a:solidFill>
                <a:latin typeface="微软雅黑" panose="020B0503020204020204" pitchFamily="34" charset="-122"/>
                <a:ea typeface="微软雅黑" panose="020B0503020204020204" pitchFamily="34" charset="-122"/>
                <a:cs typeface="+mn-ea"/>
                <a:sym typeface="+mn-lt"/>
              </a:rPr>
              <a:t>诊疗规范推荐</a:t>
            </a:r>
            <a:endParaRPr lang="en-US" altLang="zh-CN" b="1" dirty="0">
              <a:solidFill>
                <a:schemeClr val="tx2"/>
              </a:solidFill>
              <a:latin typeface="微软雅黑" panose="020B0503020204020204" pitchFamily="34" charset="-122"/>
              <a:ea typeface="微软雅黑" panose="020B0503020204020204" pitchFamily="34" charset="-122"/>
              <a:cs typeface="+mn-ea"/>
              <a:sym typeface="+mn-lt"/>
            </a:endParaRPr>
          </a:p>
          <a:p>
            <a:pPr>
              <a:lnSpc>
                <a:spcPct val="150000"/>
              </a:lnSpc>
            </a:pPr>
            <a:r>
              <a:rPr lang="en-US" altLang="zh-CN" sz="1600" dirty="0">
                <a:latin typeface="微软雅黑" panose="020B0503020204020204" pitchFamily="34" charset="-122"/>
                <a:ea typeface="微软雅黑" panose="020B0503020204020204" pitchFamily="34" charset="-122"/>
              </a:rPr>
              <a:t>《</a:t>
            </a:r>
            <a:r>
              <a:rPr lang="zh-CN" altLang="zh-CN" sz="1600" dirty="0">
                <a:latin typeface="微软雅黑" panose="020B0503020204020204" pitchFamily="34" charset="-122"/>
                <a:ea typeface="微软雅黑" panose="020B0503020204020204" pitchFamily="34" charset="-122"/>
              </a:rPr>
              <a:t>中国阿尔茨海默病痴呆诊疗指南</a:t>
            </a:r>
            <a:r>
              <a:rPr lang="en-US" altLang="zh-CN" sz="1600" dirty="0">
                <a:latin typeface="微软雅黑" panose="020B0503020204020204" pitchFamily="34" charset="-122"/>
                <a:ea typeface="微软雅黑" panose="020B0503020204020204" pitchFamily="34" charset="-122"/>
              </a:rPr>
              <a:t>2020》</a:t>
            </a:r>
            <a:r>
              <a:rPr lang="zh-CN" altLang="zh-CN" sz="1600" dirty="0">
                <a:latin typeface="微软雅黑" panose="020B0503020204020204" pitchFamily="34" charset="-122"/>
                <a:ea typeface="微软雅黑" panose="020B0503020204020204" pitchFamily="34" charset="-122"/>
              </a:rPr>
              <a:t>：美金刚联合胆碱酯酶抑制剂治疗中重度</a:t>
            </a:r>
            <a:r>
              <a:rPr lang="en-US" altLang="zh-CN" sz="1600" dirty="0">
                <a:latin typeface="微软雅黑" panose="020B0503020204020204" pitchFamily="34" charset="-122"/>
                <a:ea typeface="微软雅黑" panose="020B0503020204020204" pitchFamily="34" charset="-122"/>
              </a:rPr>
              <a:t>AD</a:t>
            </a:r>
            <a:r>
              <a:rPr lang="zh-CN" altLang="zh-CN" sz="1600" dirty="0">
                <a:latin typeface="微软雅黑" panose="020B0503020204020204" pitchFamily="34" charset="-122"/>
                <a:ea typeface="微软雅黑" panose="020B0503020204020204" pitchFamily="34" charset="-122"/>
              </a:rPr>
              <a:t>痴呆的认知、总体、行为有协同效应</a:t>
            </a:r>
            <a:r>
              <a:rPr lang="en-US" altLang="zh-CN" sz="1600" dirty="0">
                <a:latin typeface="微软雅黑" panose="020B0503020204020204" pitchFamily="34" charset="-122"/>
                <a:ea typeface="微软雅黑" panose="020B0503020204020204" pitchFamily="34" charset="-122"/>
              </a:rPr>
              <a:t>(1A)</a:t>
            </a:r>
            <a:r>
              <a:rPr lang="zh-CN" altLang="en-US" sz="1600" dirty="0">
                <a:latin typeface="微软雅黑" panose="020B0503020204020204" pitchFamily="34" charset="-122"/>
                <a:ea typeface="微软雅黑" panose="020B0503020204020204" pitchFamily="34" charset="-122"/>
              </a:rPr>
              <a:t>。</a:t>
            </a:r>
            <a:endParaRPr lang="zh-CN" altLang="zh-CN" sz="1600" dirty="0">
              <a:latin typeface="微软雅黑" panose="020B0503020204020204" pitchFamily="34" charset="-122"/>
              <a:ea typeface="微软雅黑" panose="020B0503020204020204" pitchFamily="34" charset="-122"/>
            </a:endParaRPr>
          </a:p>
          <a:p>
            <a:pPr>
              <a:lnSpc>
                <a:spcPct val="150000"/>
              </a:lnSpc>
            </a:pPr>
            <a:r>
              <a:rPr lang="en-US" altLang="zh-CN" sz="1600" dirty="0">
                <a:latin typeface="微软雅黑" panose="020B0503020204020204" pitchFamily="34" charset="-122"/>
                <a:ea typeface="微软雅黑" panose="020B0503020204020204" pitchFamily="34" charset="-122"/>
              </a:rPr>
              <a:t>《</a:t>
            </a:r>
            <a:r>
              <a:rPr lang="zh-CN" altLang="zh-CN" sz="1600" dirty="0">
                <a:latin typeface="微软雅黑" panose="020B0503020204020204" pitchFamily="34" charset="-122"/>
                <a:ea typeface="微软雅黑" panose="020B0503020204020204" pitchFamily="34" charset="-122"/>
              </a:rPr>
              <a:t>中国痴呆与认知障碍诊治指南</a:t>
            </a:r>
            <a:r>
              <a:rPr lang="en-US" altLang="zh-CN" sz="1600" dirty="0">
                <a:latin typeface="微软雅黑" panose="020B0503020204020204" pitchFamily="34" charset="-122"/>
                <a:ea typeface="微软雅黑" panose="020B0503020204020204" pitchFamily="34" charset="-122"/>
              </a:rPr>
              <a:t>2018》</a:t>
            </a:r>
            <a:r>
              <a:rPr lang="zh-CN" altLang="zh-CN" sz="1600" dirty="0">
                <a:latin typeface="微软雅黑" panose="020B0503020204020204" pitchFamily="34" charset="-122"/>
                <a:ea typeface="微软雅黑" panose="020B0503020204020204" pitchFamily="34" charset="-122"/>
              </a:rPr>
              <a:t>：美金刚对中至重度认知障碍的疗效较为肯定；中重度血管性痴呆可选用美金刚治疗（</a:t>
            </a:r>
            <a:r>
              <a:rPr lang="en-US" altLang="zh-CN" sz="1600" dirty="0">
                <a:latin typeface="微软雅黑" panose="020B0503020204020204" pitchFamily="34" charset="-122"/>
                <a:ea typeface="微软雅黑" panose="020B0503020204020204" pitchFamily="34" charset="-122"/>
              </a:rPr>
              <a:t>B</a:t>
            </a:r>
            <a:r>
              <a:rPr lang="zh-CN" altLang="zh-CN" sz="1600" dirty="0">
                <a:latin typeface="微软雅黑" panose="020B0503020204020204" pitchFamily="34" charset="-122"/>
                <a:ea typeface="微软雅黑" panose="020B0503020204020204" pitchFamily="34" charset="-122"/>
              </a:rPr>
              <a:t>级推荐）</a:t>
            </a:r>
            <a:r>
              <a:rPr lang="zh-CN" altLang="en-US" sz="1600" dirty="0">
                <a:latin typeface="微软雅黑" panose="020B0503020204020204" pitchFamily="34" charset="-122"/>
                <a:ea typeface="微软雅黑" panose="020B0503020204020204" pitchFamily="34" charset="-122"/>
              </a:rPr>
              <a:t>。</a:t>
            </a:r>
            <a:endParaRPr lang="zh-CN" altLang="zh-CN" sz="1600" dirty="0">
              <a:latin typeface="微软雅黑" panose="020B0503020204020204" pitchFamily="34" charset="-122"/>
              <a:ea typeface="微软雅黑" panose="020B0503020204020204" pitchFamily="34" charset="-122"/>
            </a:endParaRPr>
          </a:p>
        </p:txBody>
      </p:sp>
      <p:pic>
        <p:nvPicPr>
          <p:cNvPr id="15" name="Picture 2" descr="https://gimg2.baidu.com/image_search/src=http%3A%2F%2Fimg.puchedu.cn%2Fuploads%2F0%2F15%2F597260315%2F2835043299.jpg&amp;refer=http%3A%2F%2Fimg.puchedu.cn&amp;app=2002&amp;size=f9999,10000&amp;q=a80&amp;n=0&amp;g=0n&amp;fmt=auto?sec=1659250455&amp;t=16957dedff347e51592b29795f0363a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57106" y="1281340"/>
            <a:ext cx="710597" cy="710597"/>
          </a:xfrm>
          <a:prstGeom prst="rect">
            <a:avLst/>
          </a:prstGeom>
          <a:noFill/>
          <a:extLst>
            <a:ext uri="{909E8E84-426E-40DD-AFC4-6F175D3DCCD1}">
              <a14:hiddenFill xmlns:a14="http://schemas.microsoft.com/office/drawing/2010/main">
                <a:solidFill>
                  <a:srgbClr val="FFFFFF"/>
                </a:solidFill>
              </a14:hiddenFill>
            </a:ext>
          </a:extLst>
        </p:spPr>
      </p:pic>
      <p:sp>
        <p:nvSpPr>
          <p:cNvPr id="17" name="文本框 4"/>
          <p:cNvSpPr txBox="1"/>
          <p:nvPr/>
        </p:nvSpPr>
        <p:spPr>
          <a:xfrm>
            <a:off x="486408" y="6316133"/>
            <a:ext cx="8848725" cy="215444"/>
          </a:xfrm>
          <a:prstGeom prst="rect">
            <a:avLst/>
          </a:prstGeom>
          <a:noFill/>
        </p:spPr>
        <p:txBody>
          <a:bodyPr wrap="square" rtlCol="0" anchor="t">
            <a:spAutoFit/>
          </a:bodyPr>
          <a:lstStyle/>
          <a:p>
            <a:r>
              <a:rPr lang="en-US" altLang="zh-CN" sz="800" dirty="0">
                <a:solidFill>
                  <a:schemeClr val="bg1"/>
                </a:solidFill>
                <a:latin typeface="+mn-ea"/>
                <a:sym typeface="+mn-ea"/>
              </a:rPr>
              <a:t>1.</a:t>
            </a:r>
            <a:r>
              <a:rPr lang="zh-CN" altLang="en-US" sz="800" dirty="0">
                <a:solidFill>
                  <a:schemeClr val="bg1"/>
                </a:solidFill>
                <a:latin typeface="+mn-ea"/>
                <a:sym typeface="+mn-ea"/>
              </a:rPr>
              <a:t>Memantine Extended Release (28 mg Once Daily): A Review of Its Use in Alzheimer</a:t>
            </a:r>
            <a:r>
              <a:rPr lang="en-US" altLang="zh-CN" sz="800" dirty="0">
                <a:solidFill>
                  <a:schemeClr val="bg1"/>
                </a:solidFill>
                <a:latin typeface="+mn-ea"/>
                <a:sym typeface="+mn-ea"/>
              </a:rPr>
              <a:t>'</a:t>
            </a:r>
            <a:r>
              <a:rPr lang="zh-CN" altLang="en-US" sz="800" dirty="0">
                <a:solidFill>
                  <a:schemeClr val="bg1"/>
                </a:solidFill>
                <a:latin typeface="+mn-ea"/>
                <a:sym typeface="+mn-ea"/>
              </a:rPr>
              <a:t>s Disease.ADIS DRUG EVALUATION.22 April 2015</a:t>
            </a:r>
            <a:r>
              <a:rPr lang="zh-CN" altLang="en-US" sz="800" dirty="0" smtClean="0">
                <a:solidFill>
                  <a:schemeClr val="bg1"/>
                </a:solidFill>
                <a:latin typeface="+mn-ea"/>
                <a:sym typeface="+mn-ea"/>
              </a:rPr>
              <a:t>.</a:t>
            </a:r>
            <a:endParaRPr lang="zh-CN" altLang="en-US" sz="800" dirty="0">
              <a:solidFill>
                <a:schemeClr val="bg1"/>
              </a:solidFill>
              <a:latin typeface="+mn-ea"/>
              <a:sym typeface="+mn-ea"/>
            </a:endParaRPr>
          </a:p>
        </p:txBody>
      </p:sp>
    </p:spTree>
    <p:extLst>
      <p:ext uri="{BB962C8B-B14F-4D97-AF65-F5344CB8AC3E}">
        <p14:creationId xmlns:p14="http://schemas.microsoft.com/office/powerpoint/2010/main" val="1975011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a:extLst>
              <a:ext uri="{FF2B5EF4-FFF2-40B4-BE49-F238E27FC236}">
                <a16:creationId xmlns:a16="http://schemas.microsoft.com/office/drawing/2014/main" xmlns="" id="{F8494C42-59A6-43F9-1C58-A5AA60B4F957}"/>
              </a:ext>
            </a:extLst>
          </p:cNvPr>
          <p:cNvSpPr>
            <a:spLocks noGrp="1"/>
          </p:cNvSpPr>
          <p:nvPr>
            <p:ph type="sldNum" sz="quarter" idx="4294967295"/>
          </p:nvPr>
        </p:nvSpPr>
        <p:spPr>
          <a:xfrm>
            <a:off x="11311130" y="6410174"/>
            <a:ext cx="506313" cy="264932"/>
          </a:xfrm>
        </p:spPr>
        <p:txBody>
          <a:bodyPr/>
          <a:lstStyle/>
          <a:p>
            <a:fld id="{565CE74E-AB26-4998-AD42-012C4C1AD076}" type="slidenum">
              <a:rPr lang="zh-CN" altLang="en-US" smtClean="0"/>
              <a:pPr/>
              <a:t>7</a:t>
            </a:fld>
            <a:endParaRPr lang="zh-CN" altLang="en-US"/>
          </a:p>
        </p:txBody>
      </p:sp>
      <p:sp>
        <p:nvSpPr>
          <p:cNvPr id="4" name="矩形: 圆角 3">
            <a:extLst>
              <a:ext uri="{FF2B5EF4-FFF2-40B4-BE49-F238E27FC236}">
                <a16:creationId xmlns:a16="http://schemas.microsoft.com/office/drawing/2014/main" xmlns="" id="{32F54194-C208-8D93-36F6-266016DF29EF}"/>
              </a:ext>
            </a:extLst>
          </p:cNvPr>
          <p:cNvSpPr/>
          <p:nvPr/>
        </p:nvSpPr>
        <p:spPr>
          <a:xfrm rot="5400000">
            <a:off x="138095" y="10505"/>
            <a:ext cx="2547373" cy="1216807"/>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zh-CN" altLang="en-US" sz="3600" b="1" dirty="0">
              <a:solidFill>
                <a:schemeClr val="tx1">
                  <a:lumMod val="75000"/>
                  <a:lumOff val="25000"/>
                </a:schemeClr>
              </a:solidFill>
              <a:latin typeface="+mj-ea"/>
              <a:ea typeface="+mj-ea"/>
            </a:endParaRPr>
          </a:p>
        </p:txBody>
      </p:sp>
      <p:sp>
        <p:nvSpPr>
          <p:cNvPr id="5" name="文本框 4">
            <a:extLst>
              <a:ext uri="{FF2B5EF4-FFF2-40B4-BE49-F238E27FC236}">
                <a16:creationId xmlns:a16="http://schemas.microsoft.com/office/drawing/2014/main" xmlns="" id="{36ED18BC-1D7D-7B07-DDD2-79C95D754EDE}"/>
              </a:ext>
            </a:extLst>
          </p:cNvPr>
          <p:cNvSpPr txBox="1"/>
          <p:nvPr/>
        </p:nvSpPr>
        <p:spPr>
          <a:xfrm>
            <a:off x="923701" y="791826"/>
            <a:ext cx="1000792" cy="769441"/>
          </a:xfrm>
          <a:prstGeom prst="rect">
            <a:avLst/>
          </a:prstGeom>
          <a:noFill/>
        </p:spPr>
        <p:txBody>
          <a:bodyPr wrap="square">
            <a:spAutoFit/>
          </a:bodyPr>
          <a:lstStyle/>
          <a:p>
            <a:pPr algn="ctr"/>
            <a:r>
              <a:rPr lang="en-US" altLang="zh-CN" sz="4400" b="1" dirty="0" smtClean="0">
                <a:solidFill>
                  <a:schemeClr val="bg1"/>
                </a:solidFill>
                <a:latin typeface="+mj-ea"/>
                <a:ea typeface="+mj-ea"/>
              </a:rPr>
              <a:t>04</a:t>
            </a:r>
            <a:endParaRPr lang="en-US" altLang="zh-CN" sz="4400" b="1" dirty="0">
              <a:solidFill>
                <a:schemeClr val="bg1"/>
              </a:solidFill>
              <a:latin typeface="+mj-ea"/>
              <a:ea typeface="+mj-ea"/>
            </a:endParaRPr>
          </a:p>
        </p:txBody>
      </p:sp>
      <p:sp>
        <p:nvSpPr>
          <p:cNvPr id="6" name="文本框 5">
            <a:extLst>
              <a:ext uri="{FF2B5EF4-FFF2-40B4-BE49-F238E27FC236}">
                <a16:creationId xmlns:a16="http://schemas.microsoft.com/office/drawing/2014/main" xmlns="" id="{3F296669-6C2C-F5B9-E428-451C7CC51887}"/>
              </a:ext>
            </a:extLst>
          </p:cNvPr>
          <p:cNvSpPr txBox="1"/>
          <p:nvPr/>
        </p:nvSpPr>
        <p:spPr>
          <a:xfrm>
            <a:off x="717813" y="2137716"/>
            <a:ext cx="1818575" cy="800219"/>
          </a:xfrm>
          <a:prstGeom prst="rect">
            <a:avLst/>
          </a:prstGeom>
          <a:noFill/>
        </p:spPr>
        <p:txBody>
          <a:bodyPr wrap="none" rtlCol="0">
            <a:spAutoFit/>
          </a:bodyPr>
          <a:lstStyle/>
          <a:p>
            <a:r>
              <a:rPr lang="zh-CN" altLang="en-US" sz="2800" b="1" dirty="0">
                <a:latin typeface="+mj-ea"/>
                <a:ea typeface="+mj-ea"/>
              </a:rPr>
              <a:t>创新性</a:t>
            </a:r>
            <a:endParaRPr lang="en-US" altLang="zh-CN" sz="2800" b="1" dirty="0">
              <a:latin typeface="+mj-ea"/>
              <a:ea typeface="+mj-ea"/>
            </a:endParaRPr>
          </a:p>
          <a:p>
            <a:r>
              <a:rPr lang="en-US" altLang="zh-CN" dirty="0">
                <a:solidFill>
                  <a:schemeClr val="tx1">
                    <a:lumMod val="50000"/>
                    <a:lumOff val="50000"/>
                  </a:schemeClr>
                </a:solidFill>
                <a:latin typeface="+mj-ea"/>
                <a:ea typeface="+mj-ea"/>
              </a:rPr>
              <a:t>Innovativeness</a:t>
            </a:r>
            <a:endParaRPr lang="zh-CN" altLang="en-US" dirty="0">
              <a:solidFill>
                <a:schemeClr val="tx1">
                  <a:lumMod val="50000"/>
                  <a:lumOff val="50000"/>
                </a:schemeClr>
              </a:solidFill>
              <a:latin typeface="+mj-ea"/>
              <a:ea typeface="+mj-ea"/>
            </a:endParaRPr>
          </a:p>
        </p:txBody>
      </p:sp>
      <p:sp>
        <p:nvSpPr>
          <p:cNvPr id="7" name="îṥļiḍê">
            <a:extLst>
              <a:ext uri="{FF2B5EF4-FFF2-40B4-BE49-F238E27FC236}">
                <a16:creationId xmlns:a16="http://schemas.microsoft.com/office/drawing/2014/main" xmlns="" id="{03EA3AB1-6697-4CD1-A8BB-B8B4F9411294}"/>
              </a:ext>
            </a:extLst>
          </p:cNvPr>
          <p:cNvSpPr/>
          <p:nvPr/>
        </p:nvSpPr>
        <p:spPr>
          <a:xfrm>
            <a:off x="2633312" y="994544"/>
            <a:ext cx="8787865" cy="4942678"/>
          </a:xfrm>
          <a:prstGeom prst="roundRect">
            <a:avLst>
              <a:gd name="adj" fmla="val 0"/>
            </a:avLst>
          </a:prstGeom>
          <a:solidFill>
            <a:srgbClr val="FFFFFF"/>
          </a:solidFill>
          <a:ln w="12700" cap="rnd" cmpd="sng" algn="ctr">
            <a:noFill/>
            <a:prstDash val="solid"/>
            <a:round/>
            <a:headEnd/>
            <a:tailEnd/>
          </a:ln>
          <a:effectLst>
            <a:outerShdw blurRad="254000" dist="127000" algn="ctr" rotWithShape="0">
              <a:srgbClr val="FFFFFF">
                <a:lumMod val="65000"/>
                <a:alpha val="20000"/>
              </a:srgbClr>
            </a:outerShdw>
          </a:effectLst>
        </p:spPr>
        <p:txBody>
          <a:bodyPr rot="0" spcFirstLastPara="0" vert="horz" wrap="square" lIns="91440" tIns="45720" rIns="91440" bIns="45720" numCol="1" spcCol="0" rtlCol="0" fromWordArt="0" anchor="ctr" anchorCtr="0" forceAA="0" compatLnSpc="1">
            <a:prstTxWarp prst="textNoShape">
              <a:avLst/>
            </a:prstTxWarp>
            <a:norm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kumimoji="0" lang="zh-CN" altLang="en-US" sz="2000" b="1" i="0" u="none" strike="noStrike" kern="1200" cap="none" spc="0" normalizeH="0" baseline="0" noProof="0" dirty="0">
              <a:ln>
                <a:noFill/>
              </a:ln>
              <a:solidFill>
                <a:srgbClr val="FFFFFF"/>
              </a:solidFill>
              <a:effectLst/>
              <a:uLnTx/>
              <a:uFillTx/>
              <a:latin typeface="Arial"/>
              <a:ea typeface="微软雅黑"/>
              <a:cs typeface="+mn-ea"/>
              <a:sym typeface="+mn-lt"/>
            </a:endParaRPr>
          </a:p>
        </p:txBody>
      </p:sp>
      <p:cxnSp>
        <p:nvCxnSpPr>
          <p:cNvPr id="9" name="îṩlïḋé">
            <a:extLst>
              <a:ext uri="{FF2B5EF4-FFF2-40B4-BE49-F238E27FC236}">
                <a16:creationId xmlns:a16="http://schemas.microsoft.com/office/drawing/2014/main" xmlns="" id="{3EAF0AC5-1587-4C74-8835-9AADE984B5E1}"/>
              </a:ext>
            </a:extLst>
          </p:cNvPr>
          <p:cNvCxnSpPr>
            <a:cxnSpLocks/>
          </p:cNvCxnSpPr>
          <p:nvPr/>
        </p:nvCxnSpPr>
        <p:spPr>
          <a:xfrm>
            <a:off x="3644784" y="1307172"/>
            <a:ext cx="7146" cy="4476044"/>
          </a:xfrm>
          <a:prstGeom prst="line">
            <a:avLst/>
          </a:prstGeom>
          <a:noFill/>
          <a:ln w="3175" cap="rnd" cmpd="sng" algn="ctr">
            <a:solidFill>
              <a:srgbClr val="FFFFFF">
                <a:lumMod val="85000"/>
              </a:srgbClr>
            </a:solidFill>
            <a:prstDash val="solid"/>
            <a:round/>
          </a:ln>
          <a:effectLst/>
        </p:spPr>
      </p:cxnSp>
      <p:sp>
        <p:nvSpPr>
          <p:cNvPr id="10" name="işḷíḓé">
            <a:extLst>
              <a:ext uri="{FF2B5EF4-FFF2-40B4-BE49-F238E27FC236}">
                <a16:creationId xmlns:a16="http://schemas.microsoft.com/office/drawing/2014/main" xmlns="" id="{C8AE662C-C938-4F50-83FD-ADCC9AFCC1D7}"/>
              </a:ext>
            </a:extLst>
          </p:cNvPr>
          <p:cNvSpPr/>
          <p:nvPr/>
        </p:nvSpPr>
        <p:spPr>
          <a:xfrm>
            <a:off x="3980848" y="1526890"/>
            <a:ext cx="7344075" cy="3877985"/>
          </a:xfrm>
          <a:prstGeom prst="rect">
            <a:avLst/>
          </a:prstGeom>
          <a:ln>
            <a:noFill/>
          </a:ln>
        </p:spPr>
        <p:txBody>
          <a:bodyPr wrap="square" lIns="91440" tIns="45720" rIns="91440" bIns="45720" anchor="t">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marR="0" lvl="0" indent="-285750" algn="l" defTabSz="914400" rtl="0" eaLnBrk="1" fontAlgn="auto" latinLnBrk="0" hangingPunct="1">
              <a:lnSpc>
                <a:spcPct val="150000"/>
              </a:lnSpc>
              <a:spcBef>
                <a:spcPts val="0"/>
              </a:spcBef>
              <a:spcAft>
                <a:spcPts val="0"/>
              </a:spcAft>
              <a:buClrTx/>
              <a:buSzTx/>
              <a:buFont typeface="Wingdings" panose="05000000000000000000" pitchFamily="2" charset="2"/>
              <a:buChar char="l"/>
              <a:tabLst/>
              <a:defRPr/>
            </a:pPr>
            <a:r>
              <a:rPr kumimoji="0" lang="zh-CN" altLang="en-US" b="1" i="0" u="none" strike="noStrike" kern="1200" cap="none" spc="0" normalizeH="0" baseline="0" noProof="0" dirty="0" smtClean="0">
                <a:ln>
                  <a:noFill/>
                </a:ln>
                <a:solidFill>
                  <a:schemeClr val="tx2"/>
                </a:solidFill>
                <a:effectLst/>
                <a:uLnTx/>
                <a:uFillTx/>
                <a:latin typeface="+mn-ea"/>
                <a:cs typeface="+mn-ea"/>
                <a:sym typeface="+mn-lt"/>
              </a:rPr>
              <a:t>创新点</a:t>
            </a:r>
            <a:endParaRPr kumimoji="0" lang="en-US" altLang="zh-CN" b="1" i="0" u="none" strike="noStrike" kern="1200" cap="none" spc="0" normalizeH="0" baseline="0" noProof="0" dirty="0" smtClean="0">
              <a:ln>
                <a:noFill/>
              </a:ln>
              <a:solidFill>
                <a:schemeClr val="tx2"/>
              </a:solidFill>
              <a:effectLst/>
              <a:uLnTx/>
              <a:uFillTx/>
              <a:latin typeface="+mn-ea"/>
              <a:cs typeface="+mn-ea"/>
              <a:sym typeface="+mn-lt"/>
            </a:endParaRPr>
          </a:p>
          <a:p>
            <a:pPr>
              <a:lnSpc>
                <a:spcPct val="150000"/>
              </a:lnSpc>
            </a:pPr>
            <a:r>
              <a:rPr lang="zh-CN" altLang="en-US" sz="1600" dirty="0">
                <a:solidFill>
                  <a:schemeClr val="tx1">
                    <a:lumMod val="85000"/>
                    <a:lumOff val="15000"/>
                  </a:schemeClr>
                </a:solidFill>
                <a:latin typeface="+mn-ea"/>
                <a:sym typeface="+mn-ea"/>
              </a:rPr>
              <a:t>剂型先进：</a:t>
            </a:r>
            <a:r>
              <a:rPr lang="zh-CN" altLang="en-US" sz="1600" dirty="0">
                <a:solidFill>
                  <a:schemeClr val="tx1">
                    <a:lumMod val="85000"/>
                    <a:lumOff val="15000"/>
                  </a:schemeClr>
                </a:solidFill>
                <a:latin typeface="+mn-ea"/>
              </a:rPr>
              <a:t>膜控型多颗粒缓释给药系统，采用包衣技术将缓释材料包裹于含药微丸表面，形成具有一定渗透性和机械性能缓释衣膜，从而控制药物缓慢平稳释放。</a:t>
            </a:r>
            <a:endParaRPr lang="en-US" altLang="zh-CN" sz="1600" dirty="0">
              <a:solidFill>
                <a:schemeClr val="tx1">
                  <a:lumMod val="85000"/>
                  <a:lumOff val="15000"/>
                </a:schemeClr>
              </a:solidFill>
              <a:latin typeface="+mn-ea"/>
            </a:endParaRPr>
          </a:p>
          <a:p>
            <a:pPr>
              <a:lnSpc>
                <a:spcPct val="150000"/>
              </a:lnSpc>
            </a:pPr>
            <a:endParaRPr lang="en-US" altLang="zh-CN" sz="1600" dirty="0">
              <a:latin typeface="+mn-ea"/>
              <a:sym typeface="+mn-lt"/>
            </a:endParaRPr>
          </a:p>
          <a:p>
            <a:pPr marL="285750" marR="0" lvl="0" indent="-285750" algn="l" defTabSz="914400" rtl="0" eaLnBrk="1" fontAlgn="auto" latinLnBrk="0" hangingPunct="1">
              <a:lnSpc>
                <a:spcPct val="150000"/>
              </a:lnSpc>
              <a:spcBef>
                <a:spcPts val="0"/>
              </a:spcBef>
              <a:spcAft>
                <a:spcPts val="0"/>
              </a:spcAft>
              <a:buClrTx/>
              <a:buSzTx/>
              <a:buFont typeface="Wingdings" panose="05000000000000000000" pitchFamily="2" charset="2"/>
              <a:buChar char="l"/>
              <a:tabLst/>
              <a:defRPr/>
            </a:pPr>
            <a:r>
              <a:rPr lang="zh-CN" altLang="en-US" b="1" dirty="0" smtClean="0">
                <a:solidFill>
                  <a:schemeClr val="tx2"/>
                </a:solidFill>
                <a:latin typeface="+mn-ea"/>
                <a:cs typeface="+mn-ea"/>
                <a:sym typeface="+mn-lt"/>
              </a:rPr>
              <a:t>优势</a:t>
            </a:r>
            <a:endParaRPr lang="en-US" altLang="zh-CN" b="1" dirty="0" smtClean="0">
              <a:solidFill>
                <a:schemeClr val="tx2"/>
              </a:solidFill>
              <a:latin typeface="+mn-ea"/>
              <a:cs typeface="+mn-ea"/>
              <a:sym typeface="+mn-lt"/>
            </a:endParaRPr>
          </a:p>
          <a:p>
            <a:pPr lvl="0">
              <a:lnSpc>
                <a:spcPct val="150000"/>
              </a:lnSpc>
              <a:defRPr/>
            </a:pPr>
            <a:r>
              <a:rPr lang="zh-CN" altLang="en-US" sz="1600" dirty="0" smtClean="0">
                <a:latin typeface="+mn-ea"/>
              </a:rPr>
              <a:t>药物缓慢释放，有助于</a:t>
            </a:r>
            <a:r>
              <a:rPr lang="zh-CN" altLang="en-US" sz="1600" dirty="0">
                <a:latin typeface="+mn-ea"/>
              </a:rPr>
              <a:t>降低药物快速吸收引起的不良反应发生率和严重程度</a:t>
            </a:r>
            <a:r>
              <a:rPr lang="zh-CN" altLang="zh-CN" sz="1600" dirty="0">
                <a:latin typeface="+mn-ea"/>
              </a:rPr>
              <a:t>。</a:t>
            </a:r>
            <a:endParaRPr lang="en-US" altLang="zh-CN" sz="1600" dirty="0">
              <a:latin typeface="+mn-ea"/>
            </a:endParaRPr>
          </a:p>
          <a:p>
            <a:pPr lvl="0">
              <a:lnSpc>
                <a:spcPct val="150000"/>
              </a:lnSpc>
              <a:defRPr/>
            </a:pPr>
            <a:r>
              <a:rPr lang="zh-CN" altLang="zh-CN" sz="1600" dirty="0">
                <a:latin typeface="+mn-ea"/>
              </a:rPr>
              <a:t>相对于美金刚口服液</a:t>
            </a:r>
            <a:r>
              <a:rPr lang="zh-CN" altLang="en-US" sz="1600" dirty="0">
                <a:latin typeface="+mn-ea"/>
              </a:rPr>
              <a:t>、片剂</a:t>
            </a:r>
            <a:r>
              <a:rPr lang="zh-CN" altLang="zh-CN" sz="1600" dirty="0">
                <a:latin typeface="+mn-ea"/>
              </a:rPr>
              <a:t>可实现由每日</a:t>
            </a:r>
            <a:r>
              <a:rPr lang="en-US" altLang="zh-CN" sz="1600" dirty="0">
                <a:latin typeface="+mn-ea"/>
              </a:rPr>
              <a:t>2</a:t>
            </a:r>
            <a:r>
              <a:rPr lang="zh-CN" altLang="zh-CN" sz="1600" dirty="0">
                <a:latin typeface="+mn-ea"/>
              </a:rPr>
              <a:t>次给药到每日</a:t>
            </a:r>
            <a:r>
              <a:rPr lang="en-US" altLang="zh-CN" sz="1600" dirty="0">
                <a:latin typeface="+mn-ea"/>
              </a:rPr>
              <a:t>1</a:t>
            </a:r>
            <a:r>
              <a:rPr lang="zh-CN" altLang="zh-CN" sz="1600" dirty="0">
                <a:latin typeface="+mn-ea"/>
              </a:rPr>
              <a:t>次给药，对于有认知和精神行为异常症状的老年</a:t>
            </a:r>
            <a:r>
              <a:rPr lang="en-US" altLang="zh-CN" sz="1600" dirty="0">
                <a:latin typeface="+mn-ea"/>
              </a:rPr>
              <a:t>AD</a:t>
            </a:r>
            <a:r>
              <a:rPr lang="zh-CN" altLang="zh-CN" sz="1600" dirty="0">
                <a:latin typeface="+mn-ea"/>
              </a:rPr>
              <a:t>患者而言，可增加患者用药的依从性和看护者的方便性，可满足临床尚未满足的需求。</a:t>
            </a:r>
          </a:p>
        </p:txBody>
      </p:sp>
      <p:pic>
        <p:nvPicPr>
          <p:cNvPr id="11" name="Picture 2" descr="https://gimg2.baidu.com/image_search/src=http%3A%2F%2Fimg.puchedu.cn%2Fuploads%2F0%2F15%2F597260315%2F2835043299.jpg&amp;refer=http%3A%2F%2Fimg.puchedu.cn&amp;app=2002&amp;size=f9999,10000&amp;q=a80&amp;n=0&amp;g=0n&amp;fmt=auto?sec=1659250455&amp;t=16957dedff347e51592b29795f0363a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14319" y="1275282"/>
            <a:ext cx="710597" cy="710597"/>
          </a:xfrm>
          <a:prstGeom prst="rect">
            <a:avLst/>
          </a:prstGeom>
          <a:noFill/>
          <a:extLst>
            <a:ext uri="{909E8E84-426E-40DD-AFC4-6F175D3DCCD1}">
              <a14:hiddenFill xmlns:a14="http://schemas.microsoft.com/office/drawing/2010/main">
                <a:solidFill>
                  <a:srgbClr val="FFFFFF"/>
                </a:solidFill>
              </a14:hiddenFill>
            </a:ext>
          </a:extLst>
        </p:spPr>
      </p:pic>
      <p:sp>
        <p:nvSpPr>
          <p:cNvPr id="13" name="文本框 1"/>
          <p:cNvSpPr txBox="1"/>
          <p:nvPr/>
        </p:nvSpPr>
        <p:spPr>
          <a:xfrm>
            <a:off x="717813" y="6414135"/>
            <a:ext cx="11064875" cy="338554"/>
          </a:xfrm>
          <a:prstGeom prst="rect">
            <a:avLst/>
          </a:prstGeom>
          <a:noFill/>
        </p:spPr>
        <p:txBody>
          <a:bodyPr wrap="square" rtlCol="0" anchor="t">
            <a:spAutoFit/>
          </a:bodyPr>
          <a:lstStyle/>
          <a:p>
            <a:r>
              <a:rPr lang="en-US" altLang="zh-CN" sz="800" dirty="0">
                <a:solidFill>
                  <a:schemeClr val="bg1"/>
                </a:solidFill>
                <a:latin typeface="+mn-ea"/>
              </a:rPr>
              <a:t>1</a:t>
            </a:r>
            <a:r>
              <a:rPr lang="en-US" altLang="zh-CN" sz="800" dirty="0" smtClean="0">
                <a:solidFill>
                  <a:schemeClr val="bg1"/>
                </a:solidFill>
                <a:latin typeface="+mn-ea"/>
              </a:rPr>
              <a:t>.</a:t>
            </a:r>
            <a:r>
              <a:rPr lang="zh-CN" altLang="en-US" sz="800" dirty="0">
                <a:solidFill>
                  <a:schemeClr val="bg1"/>
                </a:solidFill>
                <a:latin typeface="+mn-ea"/>
                <a:sym typeface="+mn-ea"/>
              </a:rPr>
              <a:t> Memantine Extended Release (28 mg Once Daily): A Review of Its Use in Alzheimer</a:t>
            </a:r>
            <a:r>
              <a:rPr lang="en-US" altLang="zh-CN" sz="800" dirty="0">
                <a:solidFill>
                  <a:schemeClr val="bg1"/>
                </a:solidFill>
                <a:latin typeface="+mn-ea"/>
                <a:sym typeface="+mn-ea"/>
              </a:rPr>
              <a:t>'</a:t>
            </a:r>
            <a:r>
              <a:rPr lang="zh-CN" altLang="en-US" sz="800" dirty="0">
                <a:solidFill>
                  <a:schemeClr val="bg1"/>
                </a:solidFill>
                <a:latin typeface="+mn-ea"/>
                <a:sym typeface="+mn-ea"/>
              </a:rPr>
              <a:t>s Disease.ADIS DRUG EVALUATION.22 April 2015.</a:t>
            </a:r>
          </a:p>
          <a:p>
            <a:r>
              <a:rPr lang="en-US" altLang="zh-CN" sz="800" dirty="0" smtClean="0">
                <a:solidFill>
                  <a:schemeClr val="bg1"/>
                </a:solidFill>
                <a:latin typeface="+mn-ea"/>
              </a:rPr>
              <a:t>2. </a:t>
            </a:r>
            <a:r>
              <a:rPr lang="zh-CN" altLang="en-US" sz="800" dirty="0" smtClean="0">
                <a:solidFill>
                  <a:schemeClr val="bg1"/>
                </a:solidFill>
                <a:latin typeface="+mn-ea"/>
              </a:rPr>
              <a:t>US </a:t>
            </a:r>
            <a:r>
              <a:rPr lang="zh-CN" altLang="en-US" sz="800" dirty="0">
                <a:solidFill>
                  <a:schemeClr val="bg1"/>
                </a:solidFill>
                <a:latin typeface="+mn-ea"/>
              </a:rPr>
              <a:t>FDA CENTER FOR DRUG EVALUATION AND RESEARCH APPLICATION NUMBER: 22-525 CLINICAL PHARMACOLOGY AND BIOPHARMACEUTICS REVIEW(S)</a:t>
            </a:r>
            <a:r>
              <a:rPr lang="en-US" altLang="zh-CN" sz="800" dirty="0">
                <a:solidFill>
                  <a:schemeClr val="bg1"/>
                </a:solidFill>
                <a:latin typeface="+mn-ea"/>
              </a:rPr>
              <a:t>.</a:t>
            </a:r>
          </a:p>
        </p:txBody>
      </p:sp>
    </p:spTree>
    <p:extLst>
      <p:ext uri="{BB962C8B-B14F-4D97-AF65-F5344CB8AC3E}">
        <p14:creationId xmlns:p14="http://schemas.microsoft.com/office/powerpoint/2010/main" val="512031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a:extLst>
              <a:ext uri="{FF2B5EF4-FFF2-40B4-BE49-F238E27FC236}">
                <a16:creationId xmlns:a16="http://schemas.microsoft.com/office/drawing/2014/main" xmlns="" id="{F8494C42-59A6-43F9-1C58-A5AA60B4F957}"/>
              </a:ext>
            </a:extLst>
          </p:cNvPr>
          <p:cNvSpPr>
            <a:spLocks noGrp="1"/>
          </p:cNvSpPr>
          <p:nvPr>
            <p:ph type="sldNum" sz="quarter" idx="4294967295"/>
          </p:nvPr>
        </p:nvSpPr>
        <p:spPr>
          <a:xfrm>
            <a:off x="11311130" y="6410174"/>
            <a:ext cx="506313" cy="264932"/>
          </a:xfrm>
        </p:spPr>
        <p:txBody>
          <a:bodyPr/>
          <a:lstStyle/>
          <a:p>
            <a:fld id="{565CE74E-AB26-4998-AD42-012C4C1AD076}" type="slidenum">
              <a:rPr lang="zh-CN" altLang="en-US" smtClean="0"/>
              <a:pPr/>
              <a:t>8</a:t>
            </a:fld>
            <a:endParaRPr lang="zh-CN" altLang="en-US"/>
          </a:p>
        </p:txBody>
      </p:sp>
      <p:sp>
        <p:nvSpPr>
          <p:cNvPr id="4" name="矩形: 圆角 3">
            <a:extLst>
              <a:ext uri="{FF2B5EF4-FFF2-40B4-BE49-F238E27FC236}">
                <a16:creationId xmlns:a16="http://schemas.microsoft.com/office/drawing/2014/main" xmlns="" id="{32F54194-C208-8D93-36F6-266016DF29EF}"/>
              </a:ext>
            </a:extLst>
          </p:cNvPr>
          <p:cNvSpPr/>
          <p:nvPr/>
        </p:nvSpPr>
        <p:spPr>
          <a:xfrm rot="5400000">
            <a:off x="138095" y="10505"/>
            <a:ext cx="2547373" cy="1216807"/>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zh-CN" altLang="en-US" sz="3600" b="1" dirty="0">
              <a:solidFill>
                <a:schemeClr val="tx1">
                  <a:lumMod val="75000"/>
                  <a:lumOff val="25000"/>
                </a:schemeClr>
              </a:solidFill>
              <a:latin typeface="+mj-ea"/>
              <a:ea typeface="+mj-ea"/>
            </a:endParaRPr>
          </a:p>
        </p:txBody>
      </p:sp>
      <p:sp>
        <p:nvSpPr>
          <p:cNvPr id="5" name="文本框 4">
            <a:extLst>
              <a:ext uri="{FF2B5EF4-FFF2-40B4-BE49-F238E27FC236}">
                <a16:creationId xmlns:a16="http://schemas.microsoft.com/office/drawing/2014/main" xmlns="" id="{36ED18BC-1D7D-7B07-DDD2-79C95D754EDE}"/>
              </a:ext>
            </a:extLst>
          </p:cNvPr>
          <p:cNvSpPr txBox="1"/>
          <p:nvPr/>
        </p:nvSpPr>
        <p:spPr>
          <a:xfrm>
            <a:off x="923701" y="791826"/>
            <a:ext cx="1000792" cy="769441"/>
          </a:xfrm>
          <a:prstGeom prst="rect">
            <a:avLst/>
          </a:prstGeom>
          <a:noFill/>
        </p:spPr>
        <p:txBody>
          <a:bodyPr wrap="square">
            <a:spAutoFit/>
          </a:bodyPr>
          <a:lstStyle/>
          <a:p>
            <a:pPr algn="ctr"/>
            <a:r>
              <a:rPr lang="en-US" altLang="zh-CN" sz="4400" b="1" dirty="0" smtClean="0">
                <a:solidFill>
                  <a:schemeClr val="bg1"/>
                </a:solidFill>
                <a:latin typeface="+mj-ea"/>
                <a:ea typeface="+mj-ea"/>
              </a:rPr>
              <a:t>05</a:t>
            </a:r>
            <a:endParaRPr lang="en-US" altLang="zh-CN" sz="4400" b="1" dirty="0">
              <a:solidFill>
                <a:schemeClr val="bg1"/>
              </a:solidFill>
              <a:latin typeface="+mj-ea"/>
              <a:ea typeface="+mj-ea"/>
            </a:endParaRPr>
          </a:p>
        </p:txBody>
      </p:sp>
      <p:sp>
        <p:nvSpPr>
          <p:cNvPr id="6" name="文本框 5">
            <a:extLst>
              <a:ext uri="{FF2B5EF4-FFF2-40B4-BE49-F238E27FC236}">
                <a16:creationId xmlns:a16="http://schemas.microsoft.com/office/drawing/2014/main" xmlns="" id="{3F296669-6C2C-F5B9-E428-451C7CC51887}"/>
              </a:ext>
            </a:extLst>
          </p:cNvPr>
          <p:cNvSpPr txBox="1"/>
          <p:nvPr/>
        </p:nvSpPr>
        <p:spPr>
          <a:xfrm>
            <a:off x="717813" y="2137716"/>
            <a:ext cx="1274644" cy="800219"/>
          </a:xfrm>
          <a:prstGeom prst="rect">
            <a:avLst/>
          </a:prstGeom>
          <a:noFill/>
        </p:spPr>
        <p:txBody>
          <a:bodyPr wrap="none" rtlCol="0">
            <a:spAutoFit/>
          </a:bodyPr>
          <a:lstStyle/>
          <a:p>
            <a:r>
              <a:rPr lang="zh-CN" altLang="en-US" sz="2800" b="1" dirty="0">
                <a:latin typeface="+mj-ea"/>
                <a:ea typeface="+mj-ea"/>
              </a:rPr>
              <a:t>公平性</a:t>
            </a:r>
            <a:endParaRPr lang="en-US" altLang="zh-CN" sz="2800" b="1" dirty="0">
              <a:latin typeface="+mj-ea"/>
              <a:ea typeface="+mj-ea"/>
            </a:endParaRPr>
          </a:p>
          <a:p>
            <a:r>
              <a:rPr lang="en-US" altLang="zh-CN" dirty="0">
                <a:solidFill>
                  <a:schemeClr val="tx1">
                    <a:lumMod val="50000"/>
                    <a:lumOff val="50000"/>
                  </a:schemeClr>
                </a:solidFill>
                <a:latin typeface="+mj-ea"/>
                <a:ea typeface="+mj-ea"/>
              </a:rPr>
              <a:t>Fairness</a:t>
            </a:r>
            <a:endParaRPr lang="zh-CN" altLang="en-US" dirty="0">
              <a:solidFill>
                <a:schemeClr val="tx1">
                  <a:lumMod val="50000"/>
                  <a:lumOff val="50000"/>
                </a:schemeClr>
              </a:solidFill>
              <a:latin typeface="+mj-ea"/>
              <a:ea typeface="+mj-ea"/>
            </a:endParaRPr>
          </a:p>
        </p:txBody>
      </p:sp>
      <p:sp>
        <p:nvSpPr>
          <p:cNvPr id="7" name="îṥļiḍê">
            <a:extLst>
              <a:ext uri="{FF2B5EF4-FFF2-40B4-BE49-F238E27FC236}">
                <a16:creationId xmlns:a16="http://schemas.microsoft.com/office/drawing/2014/main" xmlns="" id="{03EA3AB1-6697-4CD1-A8BB-B8B4F9411294}"/>
              </a:ext>
            </a:extLst>
          </p:cNvPr>
          <p:cNvSpPr/>
          <p:nvPr/>
        </p:nvSpPr>
        <p:spPr>
          <a:xfrm>
            <a:off x="2699084" y="1176547"/>
            <a:ext cx="8787865" cy="4485113"/>
          </a:xfrm>
          <a:prstGeom prst="roundRect">
            <a:avLst>
              <a:gd name="adj" fmla="val 0"/>
            </a:avLst>
          </a:prstGeom>
          <a:solidFill>
            <a:srgbClr val="FFFFFF"/>
          </a:solidFill>
          <a:ln w="12700" cap="rnd" cmpd="sng" algn="ctr">
            <a:noFill/>
            <a:prstDash val="solid"/>
            <a:round/>
            <a:headEnd/>
            <a:tailEnd/>
          </a:ln>
          <a:effectLst>
            <a:outerShdw blurRad="254000" dist="127000" algn="ctr" rotWithShape="0">
              <a:srgbClr val="FFFFFF">
                <a:lumMod val="65000"/>
                <a:alpha val="20000"/>
              </a:srgbClr>
            </a:outerShdw>
          </a:effectLst>
        </p:spPr>
        <p:txBody>
          <a:bodyPr rot="0" spcFirstLastPara="0" vert="horz" wrap="square" lIns="91440" tIns="45720" rIns="91440" bIns="45720" numCol="1" spcCol="0" rtlCol="0" fromWordArt="0" anchor="ctr" anchorCtr="0" forceAA="0" compatLnSpc="1">
            <a:prstTxWarp prst="textNoShape">
              <a:avLst/>
            </a:prstTxWarp>
            <a:norm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kumimoji="0" lang="zh-CN" altLang="en-US" sz="2000" b="1" i="0" u="none" strike="noStrike" kern="1200" cap="none" spc="0" normalizeH="0" baseline="0" noProof="0" dirty="0">
              <a:ln>
                <a:noFill/>
              </a:ln>
              <a:solidFill>
                <a:srgbClr val="FFFFFF"/>
              </a:solidFill>
              <a:effectLst/>
              <a:uLnTx/>
              <a:uFillTx/>
              <a:latin typeface="Arial"/>
              <a:ea typeface="微软雅黑"/>
              <a:cs typeface="+mn-ea"/>
              <a:sym typeface="+mn-lt"/>
            </a:endParaRPr>
          </a:p>
        </p:txBody>
      </p:sp>
      <p:cxnSp>
        <p:nvCxnSpPr>
          <p:cNvPr id="9" name="îṩlïḋé">
            <a:extLst>
              <a:ext uri="{FF2B5EF4-FFF2-40B4-BE49-F238E27FC236}">
                <a16:creationId xmlns:a16="http://schemas.microsoft.com/office/drawing/2014/main" xmlns="" id="{3EAF0AC5-1587-4C74-8835-9AADE984B5E1}"/>
              </a:ext>
            </a:extLst>
          </p:cNvPr>
          <p:cNvCxnSpPr>
            <a:cxnSpLocks/>
          </p:cNvCxnSpPr>
          <p:nvPr/>
        </p:nvCxnSpPr>
        <p:spPr>
          <a:xfrm>
            <a:off x="3248544" y="1356728"/>
            <a:ext cx="7146" cy="4129672"/>
          </a:xfrm>
          <a:prstGeom prst="line">
            <a:avLst/>
          </a:prstGeom>
          <a:noFill/>
          <a:ln w="3175" cap="rnd" cmpd="sng" algn="ctr">
            <a:solidFill>
              <a:srgbClr val="FFFFFF">
                <a:lumMod val="85000"/>
              </a:srgbClr>
            </a:solidFill>
            <a:prstDash val="solid"/>
            <a:round/>
          </a:ln>
          <a:effectLst/>
        </p:spPr>
      </p:cxnSp>
      <p:sp>
        <p:nvSpPr>
          <p:cNvPr id="10" name="işḷíḓé">
            <a:extLst>
              <a:ext uri="{FF2B5EF4-FFF2-40B4-BE49-F238E27FC236}">
                <a16:creationId xmlns:a16="http://schemas.microsoft.com/office/drawing/2014/main" xmlns="" id="{C8AE662C-C938-4F50-83FD-ADCC9AFCC1D7}"/>
              </a:ext>
            </a:extLst>
          </p:cNvPr>
          <p:cNvSpPr/>
          <p:nvPr/>
        </p:nvSpPr>
        <p:spPr>
          <a:xfrm>
            <a:off x="3584609" y="1789774"/>
            <a:ext cx="7238197" cy="2585323"/>
          </a:xfrm>
          <a:prstGeom prst="rect">
            <a:avLst/>
          </a:prstGeom>
          <a:ln>
            <a:noFill/>
          </a:ln>
        </p:spPr>
        <p:txBody>
          <a:bodyPr wrap="square" lIns="91440" tIns="45720" rIns="91440" bIns="45720" anchor="t">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lvl="0" indent="-285750">
              <a:lnSpc>
                <a:spcPct val="150000"/>
              </a:lnSpc>
              <a:buFont typeface="Wingdings" panose="05000000000000000000" pitchFamily="2" charset="2"/>
              <a:buChar char="l"/>
              <a:defRPr/>
            </a:pPr>
            <a:r>
              <a:rPr lang="zh-CN" altLang="en-US" b="1" dirty="0" smtClean="0">
                <a:latin typeface="微软雅黑" panose="020B0503020204020204" pitchFamily="34" charset="-122"/>
                <a:ea typeface="微软雅黑" panose="020B0503020204020204" pitchFamily="34" charset="-122"/>
                <a:cs typeface="+mn-ea"/>
                <a:sym typeface="+mn-lt"/>
              </a:rPr>
              <a:t>年发病患者总数：</a:t>
            </a:r>
            <a:r>
              <a:rPr lang="en-US" altLang="zh-CN" dirty="0">
                <a:latin typeface="微软雅黑" panose="020B0503020204020204" pitchFamily="34" charset="-122"/>
                <a:ea typeface="微软雅黑" panose="020B0503020204020204" pitchFamily="34" charset="-122"/>
                <a:cs typeface="+mn-ea"/>
                <a:sym typeface="+mn-lt"/>
              </a:rPr>
              <a:t> 144.3744</a:t>
            </a:r>
            <a:r>
              <a:rPr lang="zh-CN" altLang="en-US" dirty="0" smtClean="0">
                <a:latin typeface="微软雅黑" panose="020B0503020204020204" pitchFamily="34" charset="-122"/>
                <a:ea typeface="微软雅黑" panose="020B0503020204020204" pitchFamily="34" charset="-122"/>
                <a:cs typeface="+mn-ea"/>
                <a:sym typeface="+mn-lt"/>
              </a:rPr>
              <a:t>万。</a:t>
            </a:r>
            <a:endParaRPr kumimoji="0" lang="en-US" altLang="zh-CN" i="0" u="none" strike="noStrike" kern="1200" cap="none" spc="0" normalizeH="0" baseline="0" noProof="0" dirty="0" smtClean="0">
              <a:ln>
                <a:noFill/>
              </a:ln>
              <a:effectLst/>
              <a:uLnTx/>
              <a:uFillTx/>
              <a:latin typeface="微软雅黑" panose="020B0503020204020204" pitchFamily="34" charset="-122"/>
              <a:ea typeface="微软雅黑" panose="020B0503020204020204" pitchFamily="34" charset="-122"/>
              <a:cs typeface="+mn-ea"/>
              <a:sym typeface="+mn-lt"/>
            </a:endParaRPr>
          </a:p>
          <a:p>
            <a:pPr marL="285750" indent="-285750">
              <a:lnSpc>
                <a:spcPct val="150000"/>
              </a:lnSpc>
              <a:buFont typeface="Wingdings" panose="05000000000000000000" pitchFamily="2" charset="2"/>
              <a:buChar char="l"/>
              <a:defRPr/>
            </a:pPr>
            <a:r>
              <a:rPr lang="zh-CN" altLang="en-US" b="1" dirty="0" smtClean="0">
                <a:latin typeface="微软雅黑" panose="020B0503020204020204" pitchFamily="34" charset="-122"/>
                <a:ea typeface="微软雅黑" panose="020B0503020204020204" pitchFamily="34" charset="-122"/>
              </a:rPr>
              <a:t>弥补药品目录短板：</a:t>
            </a:r>
            <a:r>
              <a:rPr lang="zh-CN" altLang="en-US" dirty="0">
                <a:latin typeface="+mn-ea"/>
              </a:rPr>
              <a:t>药物缓慢释放，有助于降低药物快速吸收引起的不良反应发生率和严重</a:t>
            </a:r>
            <a:r>
              <a:rPr lang="zh-CN" altLang="en-US" dirty="0" smtClean="0">
                <a:latin typeface="+mn-ea"/>
              </a:rPr>
              <a:t>程度，缓释胶囊</a:t>
            </a:r>
            <a:r>
              <a:rPr lang="zh-CN" altLang="en-US" dirty="0" smtClean="0">
                <a:latin typeface="微软雅黑" panose="020B0503020204020204" pitchFamily="34" charset="-122"/>
                <a:ea typeface="微软雅黑" panose="020B0503020204020204" pitchFamily="34" charset="-122"/>
              </a:rPr>
              <a:t>弥补</a:t>
            </a:r>
            <a:r>
              <a:rPr lang="zh-CN" altLang="en-US" dirty="0">
                <a:latin typeface="微软雅黑" panose="020B0503020204020204" pitchFamily="34" charset="-122"/>
                <a:ea typeface="微软雅黑" panose="020B0503020204020204" pitchFamily="34" charset="-122"/>
              </a:rPr>
              <a:t>了目录内无盐酸美金刚缓释剂型的短板</a:t>
            </a:r>
            <a:r>
              <a:rPr lang="zh-CN" altLang="en-US" dirty="0" smtClean="0">
                <a:latin typeface="微软雅黑" panose="020B0503020204020204" pitchFamily="34" charset="-122"/>
                <a:ea typeface="微软雅黑" panose="020B0503020204020204" pitchFamily="34" charset="-122"/>
              </a:rPr>
              <a:t>。缓释胶囊</a:t>
            </a:r>
            <a:r>
              <a:rPr lang="zh-CN" altLang="zh-CN" dirty="0" smtClean="0">
                <a:latin typeface="+mn-ea"/>
              </a:rPr>
              <a:t>可</a:t>
            </a:r>
            <a:r>
              <a:rPr lang="zh-CN" altLang="zh-CN" dirty="0">
                <a:latin typeface="+mn-ea"/>
              </a:rPr>
              <a:t>实现由每日</a:t>
            </a:r>
            <a:r>
              <a:rPr lang="en-US" altLang="zh-CN" dirty="0">
                <a:latin typeface="+mn-ea"/>
              </a:rPr>
              <a:t>2</a:t>
            </a:r>
            <a:r>
              <a:rPr lang="zh-CN" altLang="zh-CN" dirty="0">
                <a:latin typeface="+mn-ea"/>
              </a:rPr>
              <a:t>次给药到每日</a:t>
            </a:r>
            <a:r>
              <a:rPr lang="en-US" altLang="zh-CN" dirty="0">
                <a:latin typeface="+mn-ea"/>
              </a:rPr>
              <a:t>1</a:t>
            </a:r>
            <a:r>
              <a:rPr lang="zh-CN" altLang="zh-CN" dirty="0">
                <a:latin typeface="+mn-ea"/>
              </a:rPr>
              <a:t>次给药</a:t>
            </a:r>
            <a:r>
              <a:rPr lang="zh-CN" altLang="zh-CN" dirty="0" smtClean="0">
                <a:latin typeface="+mn-ea"/>
              </a:rPr>
              <a:t>，</a:t>
            </a:r>
            <a:r>
              <a:rPr lang="zh-CN" altLang="en-US" dirty="0" smtClean="0">
                <a:latin typeface="+mn-ea"/>
              </a:rPr>
              <a:t>降低可药频次，提升患者服药便利性，降低看护者负担</a:t>
            </a:r>
            <a:r>
              <a:rPr lang="zh-CN" altLang="zh-CN" dirty="0" smtClean="0">
                <a:latin typeface="+mn-ea"/>
              </a:rPr>
              <a:t>。</a:t>
            </a:r>
            <a:endParaRPr lang="en-US" altLang="zh-CN" dirty="0">
              <a:latin typeface="微软雅黑" panose="020B0503020204020204" pitchFamily="34" charset="-122"/>
              <a:ea typeface="微软雅黑" panose="020B0503020204020204" pitchFamily="34" charset="-122"/>
            </a:endParaRPr>
          </a:p>
          <a:p>
            <a:pPr marL="285750" lvl="0" indent="-285750">
              <a:lnSpc>
                <a:spcPct val="150000"/>
              </a:lnSpc>
              <a:buFont typeface="Wingdings" panose="05000000000000000000" pitchFamily="2" charset="2"/>
              <a:buChar char="l"/>
              <a:defRPr/>
            </a:pPr>
            <a:r>
              <a:rPr lang="zh-CN" altLang="en-US" b="1" dirty="0" smtClean="0">
                <a:latin typeface="微软雅黑" panose="020B0503020204020204" pitchFamily="34" charset="-122"/>
                <a:ea typeface="微软雅黑" panose="020B0503020204020204" pitchFamily="34" charset="-122"/>
              </a:rPr>
              <a:t>临床管理难度：</a:t>
            </a:r>
            <a:r>
              <a:rPr lang="zh-CN" altLang="zh-CN" dirty="0">
                <a:latin typeface="微软雅黑" panose="020B0503020204020204" pitchFamily="34" charset="-122"/>
                <a:ea typeface="微软雅黑" panose="020B0503020204020204" pitchFamily="34" charset="-122"/>
              </a:rPr>
              <a:t>增加患者用药的依从性和看护者的方便性</a:t>
            </a:r>
            <a:r>
              <a:rPr lang="zh-CN" altLang="en-US" dirty="0">
                <a:latin typeface="微软雅黑" panose="020B0503020204020204" pitchFamily="34" charset="-122"/>
                <a:ea typeface="微软雅黑" panose="020B0503020204020204" pitchFamily="34" charset="-122"/>
              </a:rPr>
              <a:t>。</a:t>
            </a:r>
            <a:endParaRPr lang="zh-CN" altLang="zh-CN" dirty="0">
              <a:latin typeface="微软雅黑" panose="020B0503020204020204" pitchFamily="34" charset="-122"/>
              <a:ea typeface="微软雅黑" panose="020B0503020204020204" pitchFamily="34" charset="-122"/>
            </a:endParaRPr>
          </a:p>
        </p:txBody>
      </p:sp>
      <p:pic>
        <p:nvPicPr>
          <p:cNvPr id="11" name="Picture 2" descr="https://gimg2.baidu.com/image_search/src=http%3A%2F%2Fimg.puchedu.cn%2Fuploads%2F0%2F15%2F597260315%2F2835043299.jpg&amp;refer=http%3A%2F%2Fimg.puchedu.cn&amp;app=2002&amp;size=f9999,10000&amp;q=a80&amp;n=0&amp;g=0n&amp;fmt=auto?sec=1659250455&amp;t=16957dedff347e51592b29795f0363a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8079" y="1324838"/>
            <a:ext cx="710597" cy="710597"/>
          </a:xfrm>
          <a:prstGeom prst="rect">
            <a:avLst/>
          </a:prstGeom>
          <a:noFill/>
          <a:extLst>
            <a:ext uri="{909E8E84-426E-40DD-AFC4-6F175D3DCCD1}">
              <a14:hiddenFill xmlns:a14="http://schemas.microsoft.com/office/drawing/2010/main">
                <a:solidFill>
                  <a:srgbClr val="FFFFFF"/>
                </a:solidFill>
              </a14:hiddenFill>
            </a:ext>
          </a:extLst>
        </p:spPr>
      </p:pic>
      <p:sp>
        <p:nvSpPr>
          <p:cNvPr id="13" name="文本框 11"/>
          <p:cNvSpPr txBox="1"/>
          <p:nvPr/>
        </p:nvSpPr>
        <p:spPr>
          <a:xfrm>
            <a:off x="395368" y="6440988"/>
            <a:ext cx="8797560" cy="215444"/>
          </a:xfrm>
          <a:prstGeom prst="rect">
            <a:avLst/>
          </a:prstGeom>
          <a:noFill/>
          <a:ln w="9525">
            <a:noFill/>
          </a:ln>
        </p:spPr>
        <p:txBody>
          <a:bodyPr wrap="square">
            <a:spAutoFit/>
          </a:bodyPr>
          <a:lstStyle/>
          <a:p>
            <a:r>
              <a:rPr lang="en-US" sz="800" b="0" dirty="0">
                <a:solidFill>
                  <a:schemeClr val="bg1"/>
                </a:solidFill>
                <a:latin typeface="微软雅黑" panose="020B0503020204020204" pitchFamily="34" charset="-122"/>
                <a:ea typeface="微软雅黑" panose="020B0503020204020204" pitchFamily="34" charset="-122"/>
                <a:cs typeface="微软雅黑" panose="020B0503020204020204" charset="-122"/>
              </a:rPr>
              <a:t>1</a:t>
            </a:r>
            <a:r>
              <a:rPr lang="en-US" sz="800" b="0" dirty="0" smtClean="0">
                <a:solidFill>
                  <a:schemeClr val="bg1"/>
                </a:solidFill>
                <a:latin typeface="微软雅黑" panose="020B0503020204020204" pitchFamily="34" charset="-122"/>
                <a:ea typeface="微软雅黑" panose="020B0503020204020204" pitchFamily="34" charset="-122"/>
                <a:cs typeface="微软雅黑" panose="020B0503020204020204" charset="-122"/>
              </a:rPr>
              <a:t>.</a:t>
            </a:r>
            <a:r>
              <a:rPr lang="zh-CN" altLang="en-US" sz="800" dirty="0">
                <a:solidFill>
                  <a:schemeClr val="bg1"/>
                </a:solidFill>
                <a:latin typeface="微软雅黑" panose="020B0503020204020204" pitchFamily="34" charset="-122"/>
                <a:ea typeface="微软雅黑" panose="020B0503020204020204" pitchFamily="34" charset="-122"/>
              </a:rPr>
              <a:t>闫芳</a:t>
            </a:r>
            <a:r>
              <a:rPr lang="zh-CN" altLang="en-US" sz="800" dirty="0" smtClean="0">
                <a:solidFill>
                  <a:schemeClr val="bg1"/>
                </a:solidFill>
                <a:latin typeface="微软雅黑" panose="020B0503020204020204" pitchFamily="34" charset="-122"/>
                <a:ea typeface="微软雅黑" panose="020B0503020204020204" pitchFamily="34" charset="-122"/>
              </a:rPr>
              <a:t>，李淑然，刘津，等</a:t>
            </a:r>
            <a:r>
              <a:rPr lang="en-US" altLang="zh-CN" sz="800" dirty="0" smtClean="0">
                <a:solidFill>
                  <a:schemeClr val="bg1"/>
                </a:solidFill>
                <a:latin typeface="微软雅黑" panose="020B0503020204020204" pitchFamily="34" charset="-122"/>
                <a:ea typeface="微软雅黑" panose="020B0503020204020204" pitchFamily="34" charset="-122"/>
              </a:rPr>
              <a:t>.</a:t>
            </a:r>
            <a:r>
              <a:rPr lang="zh-CN" altLang="en-US" sz="800" dirty="0" smtClean="0">
                <a:solidFill>
                  <a:schemeClr val="bg1"/>
                </a:solidFill>
                <a:latin typeface="微软雅黑" panose="020B0503020204020204" pitchFamily="34" charset="-122"/>
                <a:ea typeface="微软雅黑" panose="020B0503020204020204" pitchFamily="34" charset="-122"/>
              </a:rPr>
              <a:t>老年期</a:t>
            </a:r>
            <a:r>
              <a:rPr lang="zh-CN" altLang="en-US" sz="800" dirty="0">
                <a:solidFill>
                  <a:schemeClr val="bg1"/>
                </a:solidFill>
                <a:latin typeface="微软雅黑" panose="020B0503020204020204" pitchFamily="34" charset="-122"/>
                <a:ea typeface="微软雅黑" panose="020B0503020204020204" pitchFamily="34" charset="-122"/>
              </a:rPr>
              <a:t>痴呆和老年抑郁症的</a:t>
            </a:r>
            <a:r>
              <a:rPr lang="zh-CN" altLang="en-US" sz="800" dirty="0" smtClean="0">
                <a:solidFill>
                  <a:schemeClr val="bg1"/>
                </a:solidFill>
                <a:latin typeface="微软雅黑" panose="020B0503020204020204" pitchFamily="34" charset="-122"/>
                <a:ea typeface="微软雅黑" panose="020B0503020204020204" pitchFamily="34" charset="-122"/>
              </a:rPr>
              <a:t>流行病学调查</a:t>
            </a:r>
            <a:r>
              <a:rPr lang="en-US" altLang="zh-CN" sz="800" dirty="0" smtClean="0">
                <a:solidFill>
                  <a:schemeClr val="bg1"/>
                </a:solidFill>
                <a:latin typeface="微软雅黑" panose="020B0503020204020204" pitchFamily="34" charset="-122"/>
                <a:ea typeface="微软雅黑" panose="020B0503020204020204" pitchFamily="34" charset="-122"/>
              </a:rPr>
              <a:t>[J].</a:t>
            </a:r>
            <a:r>
              <a:rPr lang="zh-CN" altLang="en-US" sz="800" dirty="0" smtClean="0">
                <a:solidFill>
                  <a:schemeClr val="bg1"/>
                </a:solidFill>
                <a:latin typeface="微软雅黑" panose="020B0503020204020204" pitchFamily="34" charset="-122"/>
                <a:ea typeface="微软雅黑" panose="020B0503020204020204" pitchFamily="34" charset="-122"/>
              </a:rPr>
              <a:t>中华</a:t>
            </a:r>
            <a:r>
              <a:rPr lang="zh-CN" altLang="en-US" sz="800" dirty="0">
                <a:solidFill>
                  <a:schemeClr val="bg1"/>
                </a:solidFill>
                <a:latin typeface="微软雅黑" panose="020B0503020204020204" pitchFamily="34" charset="-122"/>
                <a:ea typeface="微软雅黑" panose="020B0503020204020204" pitchFamily="34" charset="-122"/>
              </a:rPr>
              <a:t>医学杂志</a:t>
            </a:r>
            <a:r>
              <a:rPr lang="zh-CN" altLang="en-US" sz="800" dirty="0" smtClean="0">
                <a:solidFill>
                  <a:schemeClr val="bg1"/>
                </a:solidFill>
                <a:latin typeface="微软雅黑" panose="020B0503020204020204" pitchFamily="34" charset="-122"/>
                <a:ea typeface="微软雅黑" panose="020B0503020204020204" pitchFamily="34" charset="-122"/>
              </a:rPr>
              <a:t>，</a:t>
            </a:r>
            <a:r>
              <a:rPr lang="en-US" altLang="zh-CN" sz="800" dirty="0" smtClean="0">
                <a:solidFill>
                  <a:schemeClr val="bg1"/>
                </a:solidFill>
                <a:latin typeface="微软雅黑" panose="020B0503020204020204" pitchFamily="34" charset="-122"/>
                <a:ea typeface="微软雅黑" panose="020B0503020204020204" pitchFamily="34" charset="-122"/>
              </a:rPr>
              <a:t>2002</a:t>
            </a:r>
            <a:r>
              <a:rPr lang="zh-CN" altLang="en-US" sz="800" dirty="0" smtClean="0">
                <a:solidFill>
                  <a:schemeClr val="bg1"/>
                </a:solidFill>
                <a:latin typeface="微软雅黑" panose="020B0503020204020204" pitchFamily="34" charset="-122"/>
                <a:ea typeface="微软雅黑" panose="020B0503020204020204" pitchFamily="34" charset="-122"/>
              </a:rPr>
              <a:t>，</a:t>
            </a:r>
            <a:r>
              <a:rPr lang="en-US" altLang="zh-CN" sz="800" dirty="0" smtClean="0">
                <a:solidFill>
                  <a:schemeClr val="bg1"/>
                </a:solidFill>
                <a:latin typeface="微软雅黑" panose="020B0503020204020204" pitchFamily="34" charset="-122"/>
                <a:ea typeface="微软雅黑" panose="020B0503020204020204" pitchFamily="34" charset="-122"/>
              </a:rPr>
              <a:t>82</a:t>
            </a:r>
            <a:r>
              <a:rPr lang="zh-CN" altLang="en-US" sz="800" dirty="0">
                <a:solidFill>
                  <a:schemeClr val="bg1"/>
                </a:solidFill>
                <a:latin typeface="微软雅黑" panose="020B0503020204020204" pitchFamily="34" charset="-122"/>
                <a:ea typeface="微软雅黑" panose="020B0503020204020204" pitchFamily="34" charset="-122"/>
              </a:rPr>
              <a:t>：</a:t>
            </a:r>
            <a:r>
              <a:rPr lang="en-US" altLang="zh-CN" sz="800" dirty="0" smtClean="0">
                <a:solidFill>
                  <a:schemeClr val="bg1"/>
                </a:solidFill>
                <a:latin typeface="微软雅黑" panose="020B0503020204020204" pitchFamily="34" charset="-122"/>
                <a:ea typeface="微软雅黑" panose="020B0503020204020204" pitchFamily="34" charset="-122"/>
              </a:rPr>
              <a:t>1025-1028</a:t>
            </a:r>
            <a:r>
              <a:rPr lang="en-US" altLang="zh-CN" sz="800" dirty="0">
                <a:solidFill>
                  <a:schemeClr val="bg1"/>
                </a:solidFill>
                <a:latin typeface="微软雅黑" panose="020B0503020204020204" pitchFamily="34" charset="-122"/>
                <a:ea typeface="微软雅黑" panose="020B0503020204020204" pitchFamily="34" charset="-122"/>
              </a:rPr>
              <a:t>.</a:t>
            </a:r>
            <a:endParaRPr lang="zh-CN" altLang="en-US" sz="800" dirty="0">
              <a:solidFill>
                <a:schemeClr val="bg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653588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p:bldLst>
  </p:timing>
</p:sld>
</file>

<file path=ppt/theme/theme1.xml><?xml version="1.0" encoding="utf-8"?>
<a:theme xmlns:a="http://schemas.openxmlformats.org/drawingml/2006/main" name="Office 主题">
  <a:themeElements>
    <a:clrScheme name="自定义 1">
      <a:dk1>
        <a:sysClr val="windowText" lastClr="000000"/>
      </a:dk1>
      <a:lt1>
        <a:sysClr val="window" lastClr="FFFFFF"/>
      </a:lt1>
      <a:dk2>
        <a:srgbClr val="0000BF"/>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25695</TotalTime>
  <Words>1112</Words>
  <Application>Microsoft Office PowerPoint</Application>
  <PresentationFormat>自定义</PresentationFormat>
  <Paragraphs>83</Paragraphs>
  <Slides>8</Slides>
  <Notes>1</Notes>
  <HiddenSlides>0</HiddenSlides>
  <MMClips>0</MMClips>
  <ScaleCrop>false</ScaleCrop>
  <HeadingPairs>
    <vt:vector size="4" baseType="variant">
      <vt:variant>
        <vt:lpstr>主题</vt:lpstr>
      </vt:variant>
      <vt:variant>
        <vt:i4>1</vt:i4>
      </vt:variant>
      <vt:variant>
        <vt:lpstr>幻灯片标题</vt:lpstr>
      </vt:variant>
      <vt:variant>
        <vt:i4>8</vt:i4>
      </vt:variant>
    </vt:vector>
  </HeadingPairs>
  <TitlesOfParts>
    <vt:vector size="9"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ydscb</dc:creator>
  <cp:lastModifiedBy>詹妍</cp:lastModifiedBy>
  <cp:revision>1088</cp:revision>
  <dcterms:created xsi:type="dcterms:W3CDTF">2020-04-18T04:13:23Z</dcterms:created>
  <dcterms:modified xsi:type="dcterms:W3CDTF">2022-07-11T06:53:34Z</dcterms:modified>
</cp:coreProperties>
</file>