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heme/themeOverride1.xml" ContentType="application/vnd.openxmlformats-officedocument.themeOverr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4.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5.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6.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7.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8.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9.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notesMasterIdLst>
    <p:notesMasterId r:id="rId12"/>
  </p:notesMasterIdLst>
  <p:handoutMasterIdLst>
    <p:handoutMasterId r:id="rId13"/>
  </p:handoutMasterIdLst>
  <p:sldIdLst>
    <p:sldId id="492" r:id="rId2"/>
    <p:sldId id="486" r:id="rId3"/>
    <p:sldId id="487" r:id="rId4"/>
    <p:sldId id="510" r:id="rId5"/>
    <p:sldId id="511" r:id="rId6"/>
    <p:sldId id="513" r:id="rId7"/>
    <p:sldId id="520" r:id="rId8"/>
    <p:sldId id="514" r:id="rId9"/>
    <p:sldId id="521" r:id="rId10"/>
    <p:sldId id="517" r:id="rId11"/>
  </p:sldIdLst>
  <p:sldSz cx="9144000" cy="5143500" type="screen16x9"/>
  <p:notesSz cx="9926638" cy="6797675"/>
  <p:custDataLst>
    <p:tags r:id="rId14"/>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4">
          <p15:clr>
            <a:srgbClr val="A4A3A4"/>
          </p15:clr>
        </p15:guide>
        <p15:guide id="2" pos="278">
          <p15:clr>
            <a:srgbClr val="A4A3A4"/>
          </p15:clr>
        </p15:guide>
        <p15:guide id="3" orient="horz" pos="175">
          <p15:clr>
            <a:srgbClr val="A4A3A4"/>
          </p15:clr>
        </p15:guide>
        <p15:guide id="4" pos="2849">
          <p15:clr>
            <a:srgbClr val="A4A3A4"/>
          </p15:clr>
        </p15:guide>
        <p15:guide id="5" orient="horz" pos="1620">
          <p15:clr>
            <a:srgbClr val="A4A3A4"/>
          </p15:clr>
        </p15:guide>
        <p15:guide id="6" pos="5443">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467B"/>
    <a:srgbClr val="063D54"/>
    <a:srgbClr val="074D69"/>
    <a:srgbClr val="000000"/>
    <a:srgbClr val="F4F4F4"/>
    <a:srgbClr val="F3F4F4"/>
    <a:srgbClr val="2E4864"/>
    <a:srgbClr val="10327B"/>
    <a:srgbClr val="E0E0E0"/>
    <a:srgbClr val="EFE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88" autoAdjust="0"/>
    <p:restoredTop sz="86693" autoAdjust="0"/>
  </p:normalViewPr>
  <p:slideViewPr>
    <p:cSldViewPr snapToGrid="0" showGuides="1">
      <p:cViewPr varScale="1">
        <p:scale>
          <a:sx n="93" d="100"/>
          <a:sy n="93" d="100"/>
        </p:scale>
        <p:origin x="1339" y="86"/>
      </p:cViewPr>
      <p:guideLst>
        <p:guide orient="horz" pos="3094"/>
        <p:guide pos="278"/>
        <p:guide orient="horz" pos="175"/>
        <p:guide pos="2849"/>
        <p:guide orient="horz" pos="1620"/>
        <p:guide pos="5443"/>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3" d="100"/>
          <a:sy n="83" d="100"/>
        </p:scale>
        <p:origin x="1906"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2" y="0"/>
            <a:ext cx="4301543" cy="341064"/>
          </a:xfrm>
          <a:prstGeom prst="rect">
            <a:avLst/>
          </a:prstGeom>
        </p:spPr>
        <p:txBody>
          <a:bodyPr vert="horz" lIns="91440" tIns="45720" rIns="91440" bIns="45720" rtlCol="0"/>
          <a:lstStyle>
            <a:lvl1pPr algn="l">
              <a:defRPr sz="1200"/>
            </a:lvl1pPr>
          </a:lstStyle>
          <a:p>
            <a:endParaRPr lang="zh-CN" altLang="en-US" dirty="0">
              <a:ea typeface="微软雅黑 Light" panose="020B0502040204020203" pitchFamily="34" charset="-122"/>
            </a:endParaRPr>
          </a:p>
        </p:txBody>
      </p:sp>
      <p:sp>
        <p:nvSpPr>
          <p:cNvPr id="3" name="日期占位符 2"/>
          <p:cNvSpPr>
            <a:spLocks noGrp="1"/>
          </p:cNvSpPr>
          <p:nvPr>
            <p:ph type="dt" sz="quarter" idx="1"/>
          </p:nvPr>
        </p:nvSpPr>
        <p:spPr>
          <a:xfrm>
            <a:off x="5622800" y="0"/>
            <a:ext cx="4301543" cy="341064"/>
          </a:xfrm>
          <a:prstGeom prst="rect">
            <a:avLst/>
          </a:prstGeom>
        </p:spPr>
        <p:txBody>
          <a:bodyPr vert="horz" lIns="91440" tIns="45720" rIns="91440" bIns="45720" rtlCol="0"/>
          <a:lstStyle>
            <a:lvl1pPr algn="r">
              <a:defRPr sz="1200"/>
            </a:lvl1pPr>
          </a:lstStyle>
          <a:p>
            <a:fld id="{52DC7E0A-FE25-4298-B2A5-F81E4409DC3D}" type="datetimeFigureOut">
              <a:rPr lang="zh-CN" altLang="en-US" smtClean="0">
                <a:ea typeface="微软雅黑 Light" panose="020B0502040204020203" pitchFamily="34" charset="-122"/>
              </a:rPr>
              <a:t>2022/7/12</a:t>
            </a:fld>
            <a:endParaRPr lang="zh-CN" altLang="en-US" dirty="0">
              <a:ea typeface="微软雅黑 Light" panose="020B0502040204020203" pitchFamily="34" charset="-122"/>
            </a:endParaRPr>
          </a:p>
        </p:txBody>
      </p:sp>
      <p:sp>
        <p:nvSpPr>
          <p:cNvPr id="4" name="页脚占位符 3"/>
          <p:cNvSpPr>
            <a:spLocks noGrp="1"/>
          </p:cNvSpPr>
          <p:nvPr>
            <p:ph type="ftr" sz="quarter" idx="2"/>
          </p:nvPr>
        </p:nvSpPr>
        <p:spPr>
          <a:xfrm>
            <a:off x="2" y="6456612"/>
            <a:ext cx="4301543" cy="341064"/>
          </a:xfrm>
          <a:prstGeom prst="rect">
            <a:avLst/>
          </a:prstGeom>
        </p:spPr>
        <p:txBody>
          <a:bodyPr vert="horz" lIns="91440" tIns="45720" rIns="91440" bIns="45720" rtlCol="0" anchor="b"/>
          <a:lstStyle>
            <a:lvl1pPr algn="l">
              <a:defRPr sz="1200"/>
            </a:lvl1pPr>
          </a:lstStyle>
          <a:p>
            <a:endParaRPr lang="zh-CN" altLang="en-US" dirty="0">
              <a:ea typeface="微软雅黑 Light" panose="020B0502040204020203" pitchFamily="34" charset="-122"/>
            </a:endParaRPr>
          </a:p>
        </p:txBody>
      </p:sp>
      <p:sp>
        <p:nvSpPr>
          <p:cNvPr id="5" name="灯片编号占位符 4"/>
          <p:cNvSpPr>
            <a:spLocks noGrp="1"/>
          </p:cNvSpPr>
          <p:nvPr>
            <p:ph type="sldNum" sz="quarter" idx="3"/>
          </p:nvPr>
        </p:nvSpPr>
        <p:spPr>
          <a:xfrm>
            <a:off x="5622800" y="6456612"/>
            <a:ext cx="4301543" cy="341064"/>
          </a:xfrm>
          <a:prstGeom prst="rect">
            <a:avLst/>
          </a:prstGeom>
        </p:spPr>
        <p:txBody>
          <a:bodyPr vert="horz" lIns="91440" tIns="45720" rIns="91440" bIns="45720" rtlCol="0" anchor="b"/>
          <a:lstStyle>
            <a:lvl1pPr algn="r">
              <a:defRPr sz="1200"/>
            </a:lvl1pPr>
          </a:lstStyle>
          <a:p>
            <a:fld id="{23404E8C-F5F4-4E78-B894-8ABE74AB9ABE}" type="slidenum">
              <a:rPr lang="zh-CN" altLang="en-US" smtClean="0">
                <a:ea typeface="微软雅黑 Light" panose="020B0502040204020203" pitchFamily="34" charset="-122"/>
              </a:rPr>
              <a:t>‹#›</a:t>
            </a:fld>
            <a:endParaRPr lang="zh-CN" altLang="en-US" dirty="0">
              <a:ea typeface="微软雅黑 Light" panose="020B0502040204020203" pitchFamily="34" charset="-122"/>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2" y="0"/>
            <a:ext cx="4301543" cy="341064"/>
          </a:xfrm>
          <a:prstGeom prst="rect">
            <a:avLst/>
          </a:prstGeom>
        </p:spPr>
        <p:txBody>
          <a:bodyPr vert="horz" lIns="91440" tIns="45720" rIns="91440" bIns="45720" rtlCol="0"/>
          <a:lstStyle>
            <a:lvl1pPr algn="l">
              <a:defRPr sz="1200">
                <a:ea typeface="微软雅黑 Light" panose="020B0502040204020203" pitchFamily="34" charset="-122"/>
              </a:defRPr>
            </a:lvl1pPr>
          </a:lstStyle>
          <a:p>
            <a:endParaRPr lang="zh-CN" altLang="en-US" dirty="0"/>
          </a:p>
        </p:txBody>
      </p:sp>
      <p:sp>
        <p:nvSpPr>
          <p:cNvPr id="3" name="日期占位符 2"/>
          <p:cNvSpPr>
            <a:spLocks noGrp="1"/>
          </p:cNvSpPr>
          <p:nvPr>
            <p:ph type="dt" idx="1"/>
          </p:nvPr>
        </p:nvSpPr>
        <p:spPr>
          <a:xfrm>
            <a:off x="5622800" y="0"/>
            <a:ext cx="4301543" cy="341064"/>
          </a:xfrm>
          <a:prstGeom prst="rect">
            <a:avLst/>
          </a:prstGeom>
        </p:spPr>
        <p:txBody>
          <a:bodyPr vert="horz" lIns="91440" tIns="45720" rIns="91440" bIns="45720" rtlCol="0"/>
          <a:lstStyle>
            <a:lvl1pPr algn="r">
              <a:defRPr sz="1200">
                <a:ea typeface="微软雅黑 Light" panose="020B0502040204020203" pitchFamily="34" charset="-122"/>
              </a:defRPr>
            </a:lvl1pPr>
          </a:lstStyle>
          <a:p>
            <a:fld id="{10DB2BC2-E36F-4014-826D-67C3AA5D550C}" type="datetimeFigureOut">
              <a:rPr lang="zh-CN" altLang="en-US" smtClean="0"/>
              <a:t>2022/7/12</a:t>
            </a:fld>
            <a:endParaRPr lang="zh-CN" altLang="en-US" dirty="0"/>
          </a:p>
        </p:txBody>
      </p:sp>
      <p:sp>
        <p:nvSpPr>
          <p:cNvPr id="4" name="幻灯片图像占位符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页脚占位符 5"/>
          <p:cNvSpPr>
            <a:spLocks noGrp="1"/>
          </p:cNvSpPr>
          <p:nvPr>
            <p:ph type="ftr" sz="quarter" idx="4"/>
          </p:nvPr>
        </p:nvSpPr>
        <p:spPr>
          <a:xfrm>
            <a:off x="2" y="6456612"/>
            <a:ext cx="4301543" cy="341064"/>
          </a:xfrm>
          <a:prstGeom prst="rect">
            <a:avLst/>
          </a:prstGeom>
        </p:spPr>
        <p:txBody>
          <a:bodyPr vert="horz" lIns="91440" tIns="45720" rIns="91440" bIns="45720" rtlCol="0" anchor="b"/>
          <a:lstStyle>
            <a:lvl1pPr algn="l">
              <a:defRPr sz="1200">
                <a:ea typeface="微软雅黑 Light" panose="020B0502040204020203" pitchFamily="34" charset="-122"/>
              </a:defRPr>
            </a:lvl1pPr>
          </a:lstStyle>
          <a:p>
            <a:endParaRPr lang="zh-CN" altLang="en-US" dirty="0"/>
          </a:p>
        </p:txBody>
      </p:sp>
      <p:sp>
        <p:nvSpPr>
          <p:cNvPr id="7" name="灯片编号占位符 6"/>
          <p:cNvSpPr>
            <a:spLocks noGrp="1"/>
          </p:cNvSpPr>
          <p:nvPr>
            <p:ph type="sldNum" sz="quarter" idx="5"/>
          </p:nvPr>
        </p:nvSpPr>
        <p:spPr>
          <a:xfrm>
            <a:off x="5622800" y="6456612"/>
            <a:ext cx="4301543" cy="341064"/>
          </a:xfrm>
          <a:prstGeom prst="rect">
            <a:avLst/>
          </a:prstGeom>
        </p:spPr>
        <p:txBody>
          <a:bodyPr vert="horz" lIns="91440" tIns="45720" rIns="91440" bIns="45720" rtlCol="0" anchor="b"/>
          <a:lstStyle>
            <a:lvl1pPr algn="r">
              <a:defRPr sz="1200">
                <a:ea typeface="微软雅黑 Light" panose="020B0502040204020203" pitchFamily="34" charset="-122"/>
              </a:defRPr>
            </a:lvl1pPr>
          </a:lstStyle>
          <a:p>
            <a:fld id="{0D64EC1F-4C1A-4575-A29E-535B091AA911}" type="slidenum">
              <a:rPr lang="zh-CN" altLang="en-US" smtClean="0"/>
              <a:t>‹#›</a:t>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微软雅黑 Light" panose="020B0502040204020203" pitchFamily="34" charset="-122"/>
        <a:cs typeface="+mn-cs"/>
      </a:defRPr>
    </a:lvl1pPr>
    <a:lvl2pPr marL="457200" algn="l" defTabSz="914400" rtl="0" eaLnBrk="1" latinLnBrk="0" hangingPunct="1">
      <a:defRPr sz="1200" kern="1200">
        <a:solidFill>
          <a:schemeClr val="tx1"/>
        </a:solidFill>
        <a:latin typeface="+mn-lt"/>
        <a:ea typeface="微软雅黑 Light" panose="020B0502040204020203" pitchFamily="34" charset="-122"/>
        <a:cs typeface="+mn-cs"/>
      </a:defRPr>
    </a:lvl2pPr>
    <a:lvl3pPr marL="914400" algn="l" defTabSz="914400" rtl="0" eaLnBrk="1" latinLnBrk="0" hangingPunct="1">
      <a:defRPr sz="1200" kern="1200">
        <a:solidFill>
          <a:schemeClr val="tx1"/>
        </a:solidFill>
        <a:latin typeface="+mn-lt"/>
        <a:ea typeface="微软雅黑 Light" panose="020B0502040204020203" pitchFamily="34" charset="-122"/>
        <a:cs typeface="+mn-cs"/>
      </a:defRPr>
    </a:lvl3pPr>
    <a:lvl4pPr marL="1371600" algn="l" defTabSz="914400" rtl="0" eaLnBrk="1" latinLnBrk="0" hangingPunct="1">
      <a:defRPr sz="1200" kern="1200">
        <a:solidFill>
          <a:schemeClr val="tx1"/>
        </a:solidFill>
        <a:latin typeface="+mn-lt"/>
        <a:ea typeface="微软雅黑 Light" panose="020B0502040204020203" pitchFamily="34" charset="-122"/>
        <a:cs typeface="+mn-cs"/>
      </a:defRPr>
    </a:lvl4pPr>
    <a:lvl5pPr marL="1828800" algn="l" defTabSz="914400" rtl="0" eaLnBrk="1" latinLnBrk="0" hangingPunct="1">
      <a:defRPr sz="1200" kern="1200">
        <a:solidFill>
          <a:schemeClr val="tx1"/>
        </a:solidFill>
        <a:latin typeface="+mn-lt"/>
        <a:ea typeface="微软雅黑 Light" panose="020B0502040204020203"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D64EC1F-4C1A-4575-A29E-535B091AA911}"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t>10</a:t>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897584D-8746-4D72-BA3A-5A81C8B5466D}" type="slidenum">
              <a:rPr lang="zh-CN" altLang="en-US" smtClean="0">
                <a:solidFill>
                  <a:prstClr val="black"/>
                </a:solidFill>
                <a:latin typeface="等线" panose="02010600030101010101" charset="-122"/>
              </a:rPr>
              <a:t>2</a:t>
            </a:fld>
            <a:endParaRPr lang="zh-CN" altLang="en-US">
              <a:solidFill>
                <a:prstClr val="black"/>
              </a:solidFill>
              <a:latin typeface="等线" panose="02010600030101010101"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t>3</a:t>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t>4</a:t>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t>5</a:t>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t>6</a:t>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t>7</a:t>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t>8</a:t>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t>9</a:t>
            </a:fld>
            <a:endParaRPr lang="zh-CN" altLang="en-US" dirty="0">
              <a:solidFill>
                <a:prstClr val="black"/>
              </a:solidFill>
              <a:latin typeface="Calibri" panose="020F0502020204030204" charset="0"/>
              <a:ea typeface="微软雅黑 Light" panose="020B0502040204020203" pitchFamily="34" charset="-122"/>
            </a:endParaRPr>
          </a:p>
        </p:txBody>
      </p:sp>
    </p:spTree>
    <p:extLst>
      <p:ext uri="{BB962C8B-B14F-4D97-AF65-F5344CB8AC3E}">
        <p14:creationId xmlns:p14="http://schemas.microsoft.com/office/powerpoint/2010/main" val="1763322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t>2022/7/12</a:t>
            </a:fld>
            <a:endParaRPr lang="zh-CN" altLang="en-US">
              <a:solidFill>
                <a:srgbClr val="000000">
                  <a:tint val="75000"/>
                </a:srgbClr>
              </a:solidFill>
            </a:endParaRPr>
          </a:p>
        </p:txBody>
      </p:sp>
      <p:sp>
        <p:nvSpPr>
          <p:cNvPr id="5" name="页脚占位符 4"/>
          <p:cNvSpPr>
            <a:spLocks noGrp="1"/>
          </p:cNvSpPr>
          <p:nvPr>
            <p:ph type="ftr" sz="quarter" idx="11"/>
          </p:nvPr>
        </p:nvSpPr>
        <p:spPr/>
        <p:txBody>
          <a:bodyPr/>
          <a:lstStyle/>
          <a:p>
            <a:endParaRPr lang="zh-CN" altLang="en-US">
              <a:solidFill>
                <a:srgbClr val="000000">
                  <a:tint val="75000"/>
                </a:srgbClr>
              </a:solidFill>
            </a:endParaRPr>
          </a:p>
        </p:txBody>
      </p:sp>
      <p:sp>
        <p:nvSpPr>
          <p:cNvPr id="6" name="灯片编号占位符 5"/>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t>‹#›</a:t>
            </a:fld>
            <a:endParaRPr lang="zh-CN" altLang="en-US">
              <a:solidFill>
                <a:srgbClr val="000000">
                  <a:tint val="75000"/>
                </a:srgb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t>2022/7/12</a:t>
            </a:fld>
            <a:endParaRPr lang="zh-CN" altLang="en-US">
              <a:solidFill>
                <a:srgbClr val="000000">
                  <a:tint val="75000"/>
                </a:srgbClr>
              </a:solidFill>
            </a:endParaRPr>
          </a:p>
        </p:txBody>
      </p:sp>
      <p:sp>
        <p:nvSpPr>
          <p:cNvPr id="5" name="页脚占位符 4"/>
          <p:cNvSpPr>
            <a:spLocks noGrp="1"/>
          </p:cNvSpPr>
          <p:nvPr>
            <p:ph type="ftr" sz="quarter" idx="11"/>
          </p:nvPr>
        </p:nvSpPr>
        <p:spPr/>
        <p:txBody>
          <a:bodyPr/>
          <a:lstStyle/>
          <a:p>
            <a:endParaRPr lang="zh-CN" altLang="en-US">
              <a:solidFill>
                <a:srgbClr val="000000">
                  <a:tint val="75000"/>
                </a:srgbClr>
              </a:solidFill>
            </a:endParaRPr>
          </a:p>
        </p:txBody>
      </p:sp>
      <p:sp>
        <p:nvSpPr>
          <p:cNvPr id="6" name="灯片编号占位符 5"/>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t>‹#›</a:t>
            </a:fld>
            <a:endParaRPr lang="zh-CN" altLang="en-US">
              <a:solidFill>
                <a:srgbClr val="000000">
                  <a:tint val="75000"/>
                </a:srgb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3844"/>
            <a:ext cx="1971675" cy="4358879"/>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628650" y="273844"/>
            <a:ext cx="5800725" cy="4358879"/>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t>2022/7/12</a:t>
            </a:fld>
            <a:endParaRPr lang="zh-CN" altLang="en-US">
              <a:solidFill>
                <a:srgbClr val="000000">
                  <a:tint val="75000"/>
                </a:srgbClr>
              </a:solidFill>
            </a:endParaRPr>
          </a:p>
        </p:txBody>
      </p:sp>
      <p:sp>
        <p:nvSpPr>
          <p:cNvPr id="5" name="页脚占位符 4"/>
          <p:cNvSpPr>
            <a:spLocks noGrp="1"/>
          </p:cNvSpPr>
          <p:nvPr>
            <p:ph type="ftr" sz="quarter" idx="11"/>
          </p:nvPr>
        </p:nvSpPr>
        <p:spPr/>
        <p:txBody>
          <a:bodyPr/>
          <a:lstStyle/>
          <a:p>
            <a:endParaRPr lang="zh-CN" altLang="en-US">
              <a:solidFill>
                <a:srgbClr val="000000">
                  <a:tint val="75000"/>
                </a:srgbClr>
              </a:solidFill>
            </a:endParaRPr>
          </a:p>
        </p:txBody>
      </p:sp>
      <p:sp>
        <p:nvSpPr>
          <p:cNvPr id="6" name="灯片编号占位符 5"/>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t>‹#›</a:t>
            </a:fld>
            <a:endParaRPr lang="zh-CN" altLang="en-US">
              <a:solidFill>
                <a:srgbClr val="000000">
                  <a:tint val="75000"/>
                </a:srgb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2">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side placeholder left full">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5078896" cy="5143500"/>
          </a:xfrm>
        </p:spPr>
        <p:txBody>
          <a:bodyPr/>
          <a:lstStyle/>
          <a:p>
            <a:endParaRPr lang="id-ID"/>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ight Half Pictgure in Pag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4572000" y="1"/>
            <a:ext cx="4572000" cy="5143499"/>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t>2022/7/12</a:t>
            </a:fld>
            <a:endParaRPr lang="zh-CN" altLang="en-US">
              <a:solidFill>
                <a:srgbClr val="000000">
                  <a:tint val="75000"/>
                </a:srgbClr>
              </a:solidFill>
            </a:endParaRPr>
          </a:p>
        </p:txBody>
      </p:sp>
      <p:sp>
        <p:nvSpPr>
          <p:cNvPr id="5" name="页脚占位符 4"/>
          <p:cNvSpPr>
            <a:spLocks noGrp="1"/>
          </p:cNvSpPr>
          <p:nvPr>
            <p:ph type="ftr" sz="quarter" idx="11"/>
          </p:nvPr>
        </p:nvSpPr>
        <p:spPr/>
        <p:txBody>
          <a:bodyPr/>
          <a:lstStyle/>
          <a:p>
            <a:endParaRPr lang="zh-CN" altLang="en-US">
              <a:solidFill>
                <a:srgbClr val="000000">
                  <a:tint val="75000"/>
                </a:srgbClr>
              </a:solidFill>
            </a:endParaRPr>
          </a:p>
        </p:txBody>
      </p:sp>
      <p:sp>
        <p:nvSpPr>
          <p:cNvPr id="6" name="灯片编号占位符 5"/>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t>‹#›</a:t>
            </a:fld>
            <a:endParaRPr lang="zh-CN" altLang="en-US">
              <a:solidFill>
                <a:srgbClr val="000000">
                  <a:tint val="75000"/>
                </a:srgb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hasCustomPrompt="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t>2022/7/12</a:t>
            </a:fld>
            <a:endParaRPr lang="zh-CN" altLang="en-US">
              <a:solidFill>
                <a:srgbClr val="000000">
                  <a:tint val="75000"/>
                </a:srgbClr>
              </a:solidFill>
            </a:endParaRPr>
          </a:p>
        </p:txBody>
      </p:sp>
      <p:sp>
        <p:nvSpPr>
          <p:cNvPr id="5" name="页脚占位符 4"/>
          <p:cNvSpPr>
            <a:spLocks noGrp="1"/>
          </p:cNvSpPr>
          <p:nvPr>
            <p:ph type="ftr" sz="quarter" idx="11"/>
          </p:nvPr>
        </p:nvSpPr>
        <p:spPr/>
        <p:txBody>
          <a:bodyPr/>
          <a:lstStyle/>
          <a:p>
            <a:endParaRPr lang="zh-CN" altLang="en-US">
              <a:solidFill>
                <a:srgbClr val="000000">
                  <a:tint val="75000"/>
                </a:srgbClr>
              </a:solidFill>
            </a:endParaRPr>
          </a:p>
        </p:txBody>
      </p:sp>
      <p:sp>
        <p:nvSpPr>
          <p:cNvPr id="6" name="灯片编号占位符 5"/>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t>‹#›</a:t>
            </a:fld>
            <a:endParaRPr lang="zh-CN" altLang="en-US">
              <a:solidFill>
                <a:srgbClr val="000000">
                  <a:tint val="75000"/>
                </a:srgb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6286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46291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t>2022/7/12</a:t>
            </a:fld>
            <a:endParaRPr lang="zh-CN" altLang="en-US">
              <a:solidFill>
                <a:srgbClr val="000000">
                  <a:tint val="75000"/>
                </a:srgbClr>
              </a:solidFill>
            </a:endParaRPr>
          </a:p>
        </p:txBody>
      </p:sp>
      <p:sp>
        <p:nvSpPr>
          <p:cNvPr id="6" name="页脚占位符 5"/>
          <p:cNvSpPr>
            <a:spLocks noGrp="1"/>
          </p:cNvSpPr>
          <p:nvPr>
            <p:ph type="ftr" sz="quarter" idx="11"/>
          </p:nvPr>
        </p:nvSpPr>
        <p:spPr/>
        <p:txBody>
          <a:bodyPr/>
          <a:lstStyle/>
          <a:p>
            <a:endParaRPr lang="zh-CN" altLang="en-US">
              <a:solidFill>
                <a:srgbClr val="000000">
                  <a:tint val="75000"/>
                </a:srgbClr>
              </a:solidFill>
            </a:endParaRPr>
          </a:p>
        </p:txBody>
      </p:sp>
      <p:sp>
        <p:nvSpPr>
          <p:cNvPr id="7" name="灯片编号占位符 6"/>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t>‹#›</a:t>
            </a:fld>
            <a:endParaRPr lang="zh-CN" altLang="en-US">
              <a:solidFill>
                <a:srgbClr val="000000">
                  <a:tint val="75000"/>
                </a:srgb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内容占位符 3"/>
          <p:cNvSpPr>
            <a:spLocks noGrp="1"/>
          </p:cNvSpPr>
          <p:nvPr>
            <p:ph sz="half" idx="2" hasCustomPrompt="1"/>
          </p:nvPr>
        </p:nvSpPr>
        <p:spPr>
          <a:xfrm>
            <a:off x="629842" y="1878806"/>
            <a:ext cx="3868340"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内容占位符 5"/>
          <p:cNvSpPr>
            <a:spLocks noGrp="1"/>
          </p:cNvSpPr>
          <p:nvPr>
            <p:ph sz="quarter" idx="4" hasCustomPrompt="1"/>
          </p:nvPr>
        </p:nvSpPr>
        <p:spPr>
          <a:xfrm>
            <a:off x="4629150" y="1878806"/>
            <a:ext cx="3887391"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t>2022/7/12</a:t>
            </a:fld>
            <a:endParaRPr lang="zh-CN" altLang="en-US">
              <a:solidFill>
                <a:srgbClr val="000000">
                  <a:tint val="75000"/>
                </a:srgbClr>
              </a:solidFill>
            </a:endParaRPr>
          </a:p>
        </p:txBody>
      </p:sp>
      <p:sp>
        <p:nvSpPr>
          <p:cNvPr id="8" name="页脚占位符 7"/>
          <p:cNvSpPr>
            <a:spLocks noGrp="1"/>
          </p:cNvSpPr>
          <p:nvPr>
            <p:ph type="ftr" sz="quarter" idx="11"/>
          </p:nvPr>
        </p:nvSpPr>
        <p:spPr/>
        <p:txBody>
          <a:bodyPr/>
          <a:lstStyle/>
          <a:p>
            <a:endParaRPr lang="zh-CN" altLang="en-US">
              <a:solidFill>
                <a:srgbClr val="000000">
                  <a:tint val="75000"/>
                </a:srgbClr>
              </a:solidFill>
            </a:endParaRPr>
          </a:p>
        </p:txBody>
      </p:sp>
      <p:sp>
        <p:nvSpPr>
          <p:cNvPr id="9" name="灯片编号占位符 8"/>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t>‹#›</a:t>
            </a:fld>
            <a:endParaRPr lang="zh-CN" altLang="en-US">
              <a:solidFill>
                <a:srgbClr val="000000">
                  <a:tint val="75000"/>
                </a:srgb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t>2022/7/12</a:t>
            </a:fld>
            <a:endParaRPr lang="zh-CN" altLang="en-US">
              <a:solidFill>
                <a:srgbClr val="000000">
                  <a:tint val="75000"/>
                </a:srgbClr>
              </a:solidFill>
            </a:endParaRPr>
          </a:p>
        </p:txBody>
      </p:sp>
      <p:sp>
        <p:nvSpPr>
          <p:cNvPr id="4" name="页脚占位符 3"/>
          <p:cNvSpPr>
            <a:spLocks noGrp="1"/>
          </p:cNvSpPr>
          <p:nvPr>
            <p:ph type="ftr" sz="quarter" idx="11"/>
          </p:nvPr>
        </p:nvSpPr>
        <p:spPr/>
        <p:txBody>
          <a:bodyPr/>
          <a:lstStyle/>
          <a:p>
            <a:endParaRPr lang="zh-CN" altLang="en-US">
              <a:solidFill>
                <a:srgbClr val="000000">
                  <a:tint val="75000"/>
                </a:srgbClr>
              </a:solidFill>
            </a:endParaRPr>
          </a:p>
        </p:txBody>
      </p:sp>
      <p:sp>
        <p:nvSpPr>
          <p:cNvPr id="5" name="灯片编号占位符 4"/>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t>‹#›</a:t>
            </a:fld>
            <a:endParaRPr lang="zh-CN" altLang="en-US">
              <a:solidFill>
                <a:srgbClr val="000000">
                  <a:tint val="75000"/>
                </a:srgb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t>2022/7/12</a:t>
            </a:fld>
            <a:endParaRPr lang="zh-CN" altLang="en-US">
              <a:solidFill>
                <a:srgbClr val="000000">
                  <a:tint val="75000"/>
                </a:srgbClr>
              </a:solidFill>
            </a:endParaRPr>
          </a:p>
        </p:txBody>
      </p:sp>
      <p:sp>
        <p:nvSpPr>
          <p:cNvPr id="3" name="页脚占位符 2"/>
          <p:cNvSpPr>
            <a:spLocks noGrp="1"/>
          </p:cNvSpPr>
          <p:nvPr>
            <p:ph type="ftr" sz="quarter" idx="11"/>
          </p:nvPr>
        </p:nvSpPr>
        <p:spPr/>
        <p:txBody>
          <a:bodyPr/>
          <a:lstStyle/>
          <a:p>
            <a:endParaRPr lang="zh-CN" altLang="en-US">
              <a:solidFill>
                <a:srgbClr val="000000">
                  <a:tint val="75000"/>
                </a:srgbClr>
              </a:solidFill>
            </a:endParaRPr>
          </a:p>
        </p:txBody>
      </p:sp>
      <p:sp>
        <p:nvSpPr>
          <p:cNvPr id="4" name="灯片编号占位符 3"/>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t>‹#›</a:t>
            </a:fld>
            <a:endParaRPr lang="zh-CN" altLang="en-US">
              <a:solidFill>
                <a:srgbClr val="000000">
                  <a:tint val="75000"/>
                </a:srgb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p>
        </p:txBody>
      </p:sp>
      <p:sp>
        <p:nvSpPr>
          <p:cNvPr id="3" name="内容占位符 2"/>
          <p:cNvSpPr>
            <a:spLocks noGrp="1"/>
          </p:cNvSpPr>
          <p:nvPr>
            <p:ph idx="1" hasCustomPrompt="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t>2022/7/12</a:t>
            </a:fld>
            <a:endParaRPr lang="zh-CN" altLang="en-US">
              <a:solidFill>
                <a:srgbClr val="000000">
                  <a:tint val="75000"/>
                </a:srgbClr>
              </a:solidFill>
            </a:endParaRPr>
          </a:p>
        </p:txBody>
      </p:sp>
      <p:sp>
        <p:nvSpPr>
          <p:cNvPr id="6" name="页脚占位符 5"/>
          <p:cNvSpPr>
            <a:spLocks noGrp="1"/>
          </p:cNvSpPr>
          <p:nvPr>
            <p:ph type="ftr" sz="quarter" idx="11"/>
          </p:nvPr>
        </p:nvSpPr>
        <p:spPr/>
        <p:txBody>
          <a:bodyPr/>
          <a:lstStyle/>
          <a:p>
            <a:endParaRPr lang="zh-CN" altLang="en-US">
              <a:solidFill>
                <a:srgbClr val="000000">
                  <a:tint val="75000"/>
                </a:srgbClr>
              </a:solidFill>
            </a:endParaRPr>
          </a:p>
        </p:txBody>
      </p:sp>
      <p:sp>
        <p:nvSpPr>
          <p:cNvPr id="7" name="灯片编号占位符 6"/>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t>‹#›</a:t>
            </a:fld>
            <a:endParaRPr lang="zh-CN" altLang="en-US">
              <a:solidFill>
                <a:srgbClr val="000000">
                  <a:tint val="75000"/>
                </a:srgb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t>2022/7/12</a:t>
            </a:fld>
            <a:endParaRPr lang="zh-CN" altLang="en-US">
              <a:solidFill>
                <a:srgbClr val="000000">
                  <a:tint val="75000"/>
                </a:srgbClr>
              </a:solidFill>
            </a:endParaRPr>
          </a:p>
        </p:txBody>
      </p:sp>
      <p:sp>
        <p:nvSpPr>
          <p:cNvPr id="6" name="页脚占位符 5"/>
          <p:cNvSpPr>
            <a:spLocks noGrp="1"/>
          </p:cNvSpPr>
          <p:nvPr>
            <p:ph type="ftr" sz="quarter" idx="11"/>
          </p:nvPr>
        </p:nvSpPr>
        <p:spPr/>
        <p:txBody>
          <a:bodyPr/>
          <a:lstStyle/>
          <a:p>
            <a:endParaRPr lang="zh-CN" altLang="en-US">
              <a:solidFill>
                <a:srgbClr val="000000">
                  <a:tint val="75000"/>
                </a:srgbClr>
              </a:solidFill>
            </a:endParaRPr>
          </a:p>
        </p:txBody>
      </p:sp>
      <p:sp>
        <p:nvSpPr>
          <p:cNvPr id="7" name="灯片编号占位符 6"/>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t>‹#›</a:t>
            </a:fld>
            <a:endParaRPr lang="zh-CN" altLang="en-US">
              <a:solidFill>
                <a:srgbClr val="000000">
                  <a:tint val="75000"/>
                </a:srgb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F68D6209-B3DA-41BE-87E3-CC78C5062099}" type="datetimeFigureOut">
              <a:rPr lang="zh-CN" altLang="en-US" smtClean="0">
                <a:solidFill>
                  <a:srgbClr val="000000">
                    <a:tint val="75000"/>
                  </a:srgbClr>
                </a:solidFill>
              </a:rPr>
              <a:t>2022/7/12</a:t>
            </a:fld>
            <a:endParaRPr lang="zh-CN" altLang="en-US">
              <a:solidFill>
                <a:srgbClr val="000000">
                  <a:tint val="75000"/>
                </a:srgbClr>
              </a:solidFill>
            </a:endParaRPr>
          </a:p>
        </p:txBody>
      </p:sp>
      <p:sp>
        <p:nvSpPr>
          <p:cNvPr id="5" name="页脚占位符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srgbClr val="000000">
                  <a:tint val="75000"/>
                </a:srgbClr>
              </a:solidFill>
            </a:endParaRPr>
          </a:p>
        </p:txBody>
      </p:sp>
      <p:sp>
        <p:nvSpPr>
          <p:cNvPr id="6" name="灯片编号占位符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4341BB1-40C4-4700-B8C2-D06FA29C9A59}" type="slidenum">
              <a:rPr lang="zh-CN" altLang="en-US" smtClean="0">
                <a:solidFill>
                  <a:srgbClr val="000000">
                    <a:tint val="75000"/>
                  </a:srgbClr>
                </a:solidFill>
              </a:rPr>
              <a:t>‹#›</a:t>
            </a:fld>
            <a:endParaRPr lang="zh-CN" altLang="en-US">
              <a:solidFill>
                <a:srgbClr val="000000">
                  <a:tint val="75000"/>
                </a:srgbClr>
              </a:solidFill>
            </a:endParaRPr>
          </a:p>
        </p:txBody>
      </p:sp>
      <p:pic>
        <p:nvPicPr>
          <p:cNvPr id="9" name="图片 8">
            <a:extLst>
              <a:ext uri="{FF2B5EF4-FFF2-40B4-BE49-F238E27FC236}">
                <a16:creationId xmlns:a16="http://schemas.microsoft.com/office/drawing/2014/main" id="{D27940E1-F2D1-7033-CAAC-3D9CAC6783D4}"/>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216411" y="139304"/>
            <a:ext cx="758776" cy="75877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notesSlide" Target="../notesSlides/notesSlide10.xml"/><Relationship Id="rId4"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image" Target="../media/image2.png"/><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tags" Target="../tags/tag7.xml"/><Relationship Id="rId11" Type="http://schemas.openxmlformats.org/officeDocument/2006/relationships/slide" Target="slide3.xml"/><Relationship Id="rId5" Type="http://schemas.openxmlformats.org/officeDocument/2006/relationships/tags" Target="../tags/tag6.xml"/><Relationship Id="rId10" Type="http://schemas.openxmlformats.org/officeDocument/2006/relationships/notesSlide" Target="../notesSlides/notesSlide2.xml"/><Relationship Id="rId4" Type="http://schemas.openxmlformats.org/officeDocument/2006/relationships/tags" Target="../tags/tag5.xml"/><Relationship Id="rId9"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3.png"/><Relationship Id="rId5" Type="http://schemas.openxmlformats.org/officeDocument/2006/relationships/notesSlide" Target="../notesSlides/notesSlide3.xml"/><Relationship Id="rId4"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4.xml"/><Relationship Id="rId4"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notesSlide" Target="../notesSlides/notesSlide5.xml"/><Relationship Id="rId4"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tags" Target="../tags/tag26.xml"/><Relationship Id="rId3" Type="http://schemas.openxmlformats.org/officeDocument/2006/relationships/tags" Target="../tags/tag21.xml"/><Relationship Id="rId7" Type="http://schemas.openxmlformats.org/officeDocument/2006/relationships/tags" Target="../tags/tag2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11" Type="http://schemas.openxmlformats.org/officeDocument/2006/relationships/notesSlide" Target="../notesSlides/notesSlide6.xml"/><Relationship Id="rId5" Type="http://schemas.openxmlformats.org/officeDocument/2006/relationships/tags" Target="../tags/tag23.xml"/><Relationship Id="rId10" Type="http://schemas.openxmlformats.org/officeDocument/2006/relationships/slideLayout" Target="../slideLayouts/slideLayout7.xml"/><Relationship Id="rId4" Type="http://schemas.openxmlformats.org/officeDocument/2006/relationships/tags" Target="../tags/tag22.xml"/><Relationship Id="rId9" Type="http://schemas.openxmlformats.org/officeDocument/2006/relationships/tags" Target="../tags/tag27.xml"/></Relationships>
</file>

<file path=ppt/slides/_rels/slide7.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notesSlide" Target="../notesSlides/notesSlide7.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slideLayout" Target="../slideLayouts/slideLayout7.xml"/><Relationship Id="rId5" Type="http://schemas.openxmlformats.org/officeDocument/2006/relationships/tags" Target="../tags/tag32.xml"/><Relationship Id="rId4" Type="http://schemas.openxmlformats.org/officeDocument/2006/relationships/tags" Target="../tags/tag31.xml"/></Relationships>
</file>

<file path=ppt/slides/_rels/slide8.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notesSlide" Target="../notesSlides/notesSlide8.xml"/><Relationship Id="rId4"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notesSlide" Target="../notesSlides/notesSlide9.xml"/><Relationship Id="rId4"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A_矩形 29"/>
          <p:cNvSpPr/>
          <p:nvPr>
            <p:custDataLst>
              <p:tags r:id="rId1"/>
            </p:custDataLst>
          </p:nvPr>
        </p:nvSpPr>
        <p:spPr>
          <a:xfrm>
            <a:off x="3226900" y="1537428"/>
            <a:ext cx="4673065" cy="923330"/>
          </a:xfrm>
          <a:prstGeom prst="rect">
            <a:avLst/>
          </a:prstGeom>
          <a:ln>
            <a:noFill/>
          </a:ln>
        </p:spPr>
        <p:txBody>
          <a:bodyPr wrap="square">
            <a:spAutoFit/>
          </a:bodyPr>
          <a:lstStyle/>
          <a:p>
            <a:pPr algn="ctr"/>
            <a:r>
              <a:rPr lang="zh-CN" altLang="en-US" sz="5400" b="1" dirty="0">
                <a:solidFill>
                  <a:srgbClr val="063D54"/>
                </a:solidFill>
                <a:latin typeface="方正兰亭黑_GBK" panose="02000000000000000000" pitchFamily="2" charset="-122"/>
                <a:ea typeface="方正兰亭黑_GBK" panose="02000000000000000000" pitchFamily="2" charset="-122"/>
                <a:cs typeface="Open Sans" panose="020B0606030504020204" pitchFamily="34" charset="0"/>
              </a:rPr>
              <a:t>莫达非尼胶囊</a:t>
            </a:r>
            <a:endParaRPr lang="en-US" altLang="zh-CN" sz="5400" b="1" dirty="0">
              <a:solidFill>
                <a:srgbClr val="063D54"/>
              </a:solidFill>
              <a:latin typeface="方正兰亭黑_GBK" panose="02000000000000000000" pitchFamily="2" charset="-122"/>
              <a:ea typeface="方正兰亭黑_GBK" panose="02000000000000000000" pitchFamily="2" charset="-122"/>
              <a:cs typeface="Open Sans" panose="020B0606030504020204" pitchFamily="34" charset="0"/>
            </a:endParaRPr>
          </a:p>
        </p:txBody>
      </p:sp>
      <p:sp>
        <p:nvSpPr>
          <p:cNvPr id="14" name="任意多边形 9">
            <a:extLst>
              <a:ext uri="{FF2B5EF4-FFF2-40B4-BE49-F238E27FC236}">
                <a16:creationId xmlns:a16="http://schemas.microsoft.com/office/drawing/2014/main" id="{5F3D262A-4BF7-4F0F-9A48-F5D329CD5016}"/>
              </a:ext>
            </a:extLst>
          </p:cNvPr>
          <p:cNvSpPr/>
          <p:nvPr/>
        </p:nvSpPr>
        <p:spPr>
          <a:xfrm>
            <a:off x="0" y="0"/>
            <a:ext cx="3372526" cy="5143501"/>
          </a:xfrm>
          <a:custGeom>
            <a:avLst/>
            <a:gdLst>
              <a:gd name="connsiteX0" fmla="*/ 2550733 w 4496701"/>
              <a:gd name="connsiteY0" fmla="*/ 0 h 6858001"/>
              <a:gd name="connsiteX1" fmla="*/ 4496701 w 4496701"/>
              <a:gd name="connsiteY1" fmla="*/ 0 h 6858001"/>
              <a:gd name="connsiteX2" fmla="*/ 1555842 w 4496701"/>
              <a:gd name="connsiteY2" fmla="*/ 6858001 h 6858001"/>
              <a:gd name="connsiteX3" fmla="*/ 0 w 4496701"/>
              <a:gd name="connsiteY3" fmla="*/ 6858001 h 6858001"/>
              <a:gd name="connsiteX4" fmla="*/ 0 w 4496701"/>
              <a:gd name="connsiteY4" fmla="*/ 5948236 h 6858001"/>
              <a:gd name="connsiteX5" fmla="*/ 2550733 w 4496701"/>
              <a:gd name="connsiteY5"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6701" h="6858001">
                <a:moveTo>
                  <a:pt x="2550733" y="0"/>
                </a:moveTo>
                <a:lnTo>
                  <a:pt x="4496701" y="0"/>
                </a:lnTo>
                <a:lnTo>
                  <a:pt x="1555842" y="6858001"/>
                </a:lnTo>
                <a:lnTo>
                  <a:pt x="0" y="6858001"/>
                </a:lnTo>
                <a:lnTo>
                  <a:pt x="0" y="5948236"/>
                </a:lnTo>
                <a:lnTo>
                  <a:pt x="2550733"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latin typeface="思源黑体 CN Normal" panose="020B0400000000000000" pitchFamily="34" charset="-122"/>
              <a:ea typeface="思源黑体 CN Normal" panose="020B0400000000000000" pitchFamily="34" charset="-122"/>
            </a:endParaRPr>
          </a:p>
        </p:txBody>
      </p:sp>
      <p:sp>
        <p:nvSpPr>
          <p:cNvPr id="15" name="椭圆 14">
            <a:extLst>
              <a:ext uri="{FF2B5EF4-FFF2-40B4-BE49-F238E27FC236}">
                <a16:creationId xmlns:a16="http://schemas.microsoft.com/office/drawing/2014/main" id="{3F264548-BE87-48BC-B562-39D455200669}"/>
              </a:ext>
            </a:extLst>
          </p:cNvPr>
          <p:cNvSpPr/>
          <p:nvPr/>
        </p:nvSpPr>
        <p:spPr>
          <a:xfrm>
            <a:off x="694581" y="814904"/>
            <a:ext cx="2212258" cy="2212258"/>
          </a:xfrm>
          <a:prstGeom prst="ellipse">
            <a:avLst/>
          </a:prstGeom>
          <a:solidFill>
            <a:srgbClr val="C00000"/>
          </a:solidFill>
          <a:ln>
            <a:noFill/>
          </a:ln>
          <a:effectLst>
            <a:outerShdw blurRad="3810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latin typeface="思源黑体 CN Normal" panose="020B0400000000000000" pitchFamily="34" charset="-122"/>
              <a:ea typeface="思源黑体 CN Normal" panose="020B0400000000000000" pitchFamily="34" charset="-122"/>
            </a:endParaRPr>
          </a:p>
        </p:txBody>
      </p:sp>
      <p:sp>
        <p:nvSpPr>
          <p:cNvPr id="16" name="文本框 15">
            <a:extLst>
              <a:ext uri="{FF2B5EF4-FFF2-40B4-BE49-F238E27FC236}">
                <a16:creationId xmlns:a16="http://schemas.microsoft.com/office/drawing/2014/main" id="{48400E9E-B6F6-459E-94B4-B6335631B23E}"/>
              </a:ext>
            </a:extLst>
          </p:cNvPr>
          <p:cNvSpPr txBox="1"/>
          <p:nvPr/>
        </p:nvSpPr>
        <p:spPr>
          <a:xfrm>
            <a:off x="968463" y="1648420"/>
            <a:ext cx="1684121" cy="701346"/>
          </a:xfrm>
          <a:prstGeom prst="rect">
            <a:avLst/>
          </a:prstGeom>
          <a:noFill/>
        </p:spPr>
        <p:txBody>
          <a:bodyPr wrap="square" rtlCol="0">
            <a:spAutoFit/>
          </a:bodyPr>
          <a:lstStyle/>
          <a:p>
            <a:pPr algn="ctr">
              <a:lnSpc>
                <a:spcPct val="130000"/>
              </a:lnSpc>
            </a:pPr>
            <a:r>
              <a:rPr lang="zh-CN" altLang="en-US" sz="1600" dirty="0">
                <a:solidFill>
                  <a:schemeClr val="bg1"/>
                </a:solidFill>
                <a:latin typeface="思源黑体 CN Normal" panose="020B0400000000000000" pitchFamily="34" charset="-122"/>
                <a:ea typeface="思源黑体 CN Normal" panose="020B0400000000000000" pitchFamily="34" charset="-122"/>
              </a:rPr>
              <a:t>湘北威尔曼制药股份有限公司</a:t>
            </a:r>
          </a:p>
        </p:txBody>
      </p:sp>
      <p:sp>
        <p:nvSpPr>
          <p:cNvPr id="17" name="等腰三角形 4">
            <a:extLst>
              <a:ext uri="{FF2B5EF4-FFF2-40B4-BE49-F238E27FC236}">
                <a16:creationId xmlns:a16="http://schemas.microsoft.com/office/drawing/2014/main" id="{0BB66985-6D84-49D0-B171-0D69A1F2081D}"/>
              </a:ext>
            </a:extLst>
          </p:cNvPr>
          <p:cNvSpPr/>
          <p:nvPr/>
        </p:nvSpPr>
        <p:spPr bwMode="auto">
          <a:xfrm>
            <a:off x="1161197" y="3171825"/>
            <a:ext cx="1911140" cy="1971675"/>
          </a:xfrm>
          <a:custGeom>
            <a:avLst/>
            <a:gdLst>
              <a:gd name="T0" fmla="*/ 0 w 3219450"/>
              <a:gd name="T1" fmla="*/ 2628900 h 2628900"/>
              <a:gd name="T2" fmla="*/ 1381125 w 3219450"/>
              <a:gd name="T3" fmla="*/ 0 h 2628900"/>
              <a:gd name="T4" fmla="*/ 3219450 w 3219450"/>
              <a:gd name="T5" fmla="*/ 2628900 h 2628900"/>
              <a:gd name="T6" fmla="*/ 0 w 3219450"/>
              <a:gd name="T7" fmla="*/ 2628900 h 2628900"/>
            </a:gdLst>
            <a:ahLst/>
            <a:cxnLst>
              <a:cxn ang="0">
                <a:pos x="T0" y="T1"/>
              </a:cxn>
              <a:cxn ang="0">
                <a:pos x="T2" y="T3"/>
              </a:cxn>
              <a:cxn ang="0">
                <a:pos x="T4" y="T5"/>
              </a:cxn>
              <a:cxn ang="0">
                <a:pos x="T6" y="T7"/>
              </a:cxn>
            </a:cxnLst>
            <a:rect l="0" t="0" r="r" b="b"/>
            <a:pathLst>
              <a:path w="3219450" h="2628900">
                <a:moveTo>
                  <a:pt x="0" y="2628900"/>
                </a:moveTo>
                <a:lnTo>
                  <a:pt x="1381125" y="0"/>
                </a:lnTo>
                <a:lnTo>
                  <a:pt x="3219450" y="2628900"/>
                </a:lnTo>
                <a:lnTo>
                  <a:pt x="0" y="2628900"/>
                </a:lnTo>
                <a:close/>
              </a:path>
            </a:pathLst>
          </a:custGeom>
          <a:solidFill>
            <a:srgbClr val="354262"/>
          </a:solidFill>
          <a:ln w="9525">
            <a:solidFill>
              <a:srgbClr val="354262"/>
            </a:solidFill>
            <a:round/>
            <a:headEnd/>
            <a:tailEnd/>
          </a:ln>
        </p:spPr>
        <p:txBody>
          <a:bodyPr anchor="ctr"/>
          <a:lstStyle/>
          <a:p>
            <a:pPr eaLnBrk="0" fontAlgn="base" hangingPunct="0">
              <a:spcBef>
                <a:spcPct val="0"/>
              </a:spcBef>
              <a:spcAft>
                <a:spcPct val="0"/>
              </a:spcAft>
              <a:buFont typeface="Arial" panose="020B0604020202020204" pitchFamily="34" charset="0"/>
              <a:buNone/>
            </a:pPr>
            <a:endParaRPr lang="zh-CN" altLang="en-US" sz="1013">
              <a:solidFill>
                <a:srgbClr val="000000"/>
              </a:solidFill>
              <a:latin typeface="思源黑体 CN Normal" panose="020B0400000000000000" pitchFamily="34" charset="-122"/>
              <a:ea typeface="思源黑体 CN Normal" panose="020B0400000000000000" pitchFamily="34"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文本框 4"/>
          <p:cNvSpPr txBox="1"/>
          <p:nvPr>
            <p:custDataLst>
              <p:tags r:id="rId2"/>
            </p:custDataLst>
          </p:nvPr>
        </p:nvSpPr>
        <p:spPr>
          <a:xfrm>
            <a:off x="1278064" y="237460"/>
            <a:ext cx="1945017" cy="614335"/>
          </a:xfrm>
          <a:prstGeom prst="rect">
            <a:avLst/>
          </a:prstGeom>
          <a:noFill/>
        </p:spPr>
        <p:txBody>
          <a:bodyPr rIns="270000">
            <a:normAutofit/>
          </a:bodyPr>
          <a:lstStyle/>
          <a:p>
            <a:pPr algn="ctr">
              <a:defRPr/>
            </a:pPr>
            <a:r>
              <a:rPr lang="zh-CN" altLang="en-US" sz="3100" dirty="0">
                <a:solidFill>
                  <a:srgbClr val="063D54">
                    <a:lumMod val="75000"/>
                  </a:srgbClr>
                </a:solidFill>
              </a:rPr>
              <a:t>公平性</a:t>
            </a:r>
          </a:p>
        </p:txBody>
      </p:sp>
      <p:sp>
        <p:nvSpPr>
          <p:cNvPr id="19" name="椭圆 18">
            <a:extLst>
              <a:ext uri="{FF2B5EF4-FFF2-40B4-BE49-F238E27FC236}">
                <a16:creationId xmlns:a16="http://schemas.microsoft.com/office/drawing/2014/main" id="{71601BFF-3FA0-4935-99A0-A2ABFF374364}"/>
              </a:ext>
            </a:extLst>
          </p:cNvPr>
          <p:cNvSpPr/>
          <p:nvPr/>
        </p:nvSpPr>
        <p:spPr>
          <a:xfrm>
            <a:off x="442210" y="1067006"/>
            <a:ext cx="673331" cy="673331"/>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endParaRPr>
          </a:p>
        </p:txBody>
      </p:sp>
      <p:grpSp>
        <p:nvGrpSpPr>
          <p:cNvPr id="20" name="组合 56">
            <a:extLst>
              <a:ext uri="{FF2B5EF4-FFF2-40B4-BE49-F238E27FC236}">
                <a16:creationId xmlns:a16="http://schemas.microsoft.com/office/drawing/2014/main" id="{2F7FF5EF-4891-43EF-B82D-A0F2742FAF24}"/>
              </a:ext>
            </a:extLst>
          </p:cNvPr>
          <p:cNvGrpSpPr/>
          <p:nvPr/>
        </p:nvGrpSpPr>
        <p:grpSpPr>
          <a:xfrm flipH="1">
            <a:off x="633890" y="1261375"/>
            <a:ext cx="284593" cy="284593"/>
            <a:chOff x="2473104" y="2145028"/>
            <a:chExt cx="359165" cy="359165"/>
          </a:xfrm>
          <a:solidFill>
            <a:schemeClr val="bg1"/>
          </a:solidFill>
        </p:grpSpPr>
        <p:sp>
          <p:nvSpPr>
            <p:cNvPr id="21" name="AutoShape 126">
              <a:extLst>
                <a:ext uri="{FF2B5EF4-FFF2-40B4-BE49-F238E27FC236}">
                  <a16:creationId xmlns:a16="http://schemas.microsoft.com/office/drawing/2014/main" id="{820C9BCF-07AB-4074-9F97-2C85B247112E}"/>
                </a:ext>
              </a:extLst>
            </p:cNvPr>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algn="ctr" defTabSz="3048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latin typeface="思源黑体 CN Normal" panose="020B0400000000000000" pitchFamily="34" charset="-122"/>
                <a:ea typeface="思源黑体 CN Normal" panose="020B0400000000000000" pitchFamily="34" charset="-122"/>
                <a:sym typeface="Gill Sans" charset="0"/>
              </a:endParaRPr>
            </a:p>
          </p:txBody>
        </p:sp>
        <p:sp>
          <p:nvSpPr>
            <p:cNvPr id="22" name="AutoShape 127">
              <a:extLst>
                <a:ext uri="{FF2B5EF4-FFF2-40B4-BE49-F238E27FC236}">
                  <a16:creationId xmlns:a16="http://schemas.microsoft.com/office/drawing/2014/main" id="{E46EA9E5-11A0-4465-8845-AE54457749C6}"/>
                </a:ext>
              </a:extLst>
            </p:cNvPr>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algn="ctr" defTabSz="3048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latin typeface="思源黑体 CN Normal" panose="020B0400000000000000" pitchFamily="34" charset="-122"/>
                <a:ea typeface="思源黑体 CN Normal" panose="020B0400000000000000" pitchFamily="34" charset="-122"/>
                <a:sym typeface="Gill Sans" charset="0"/>
              </a:endParaRPr>
            </a:p>
          </p:txBody>
        </p:sp>
      </p:grpSp>
      <p:sp>
        <p:nvSpPr>
          <p:cNvPr id="24" name="TextBox 19">
            <a:extLst>
              <a:ext uri="{FF2B5EF4-FFF2-40B4-BE49-F238E27FC236}">
                <a16:creationId xmlns:a16="http://schemas.microsoft.com/office/drawing/2014/main" id="{A8F11BF3-572C-44BF-BC8F-FB9690D97679}"/>
              </a:ext>
            </a:extLst>
          </p:cNvPr>
          <p:cNvSpPr txBox="1"/>
          <p:nvPr/>
        </p:nvSpPr>
        <p:spPr>
          <a:xfrm>
            <a:off x="1217703" y="1242088"/>
            <a:ext cx="2773806" cy="323165"/>
          </a:xfrm>
          <a:prstGeom prst="rect">
            <a:avLst/>
          </a:prstGeom>
          <a:noFill/>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r>
              <a:rPr lang="zh-CN" altLang="en-US" sz="1500" dirty="0">
                <a:solidFill>
                  <a:schemeClr val="tx1"/>
                </a:solidFill>
                <a:latin typeface="思源黑体 CN Normal" panose="020B0400000000000000" pitchFamily="34" charset="-122"/>
                <a:ea typeface="思源黑体 CN Normal" panose="020B0400000000000000" pitchFamily="34" charset="-122"/>
              </a:rPr>
              <a:t>年发病患总数</a:t>
            </a:r>
            <a:r>
              <a:rPr lang="en-US" altLang="zh-CN" sz="1500" dirty="0">
                <a:solidFill>
                  <a:schemeClr val="tx1"/>
                </a:solidFill>
                <a:latin typeface="思源黑体 CN Normal" panose="020B0400000000000000" pitchFamily="34" charset="-122"/>
                <a:ea typeface="思源黑体 CN Normal" panose="020B0400000000000000" pitchFamily="34" charset="-122"/>
              </a:rPr>
              <a:t> 300</a:t>
            </a:r>
            <a:r>
              <a:rPr lang="zh-CN" altLang="en-US" sz="1500" dirty="0">
                <a:solidFill>
                  <a:schemeClr val="tx1"/>
                </a:solidFill>
                <a:latin typeface="思源黑体 CN Normal" panose="020B0400000000000000" pitchFamily="34" charset="-122"/>
                <a:ea typeface="思源黑体 CN Normal" panose="020B0400000000000000" pitchFamily="34" charset="-122"/>
              </a:rPr>
              <a:t>万人</a:t>
            </a:r>
            <a:endParaRPr lang="en-US" sz="1500" dirty="0">
              <a:solidFill>
                <a:schemeClr val="tx1"/>
              </a:solidFill>
              <a:latin typeface="思源黑体 CN Normal" panose="020B0400000000000000" pitchFamily="34" charset="-122"/>
              <a:ea typeface="思源黑体 CN Normal" panose="020B0400000000000000" pitchFamily="34" charset="-122"/>
            </a:endParaRPr>
          </a:p>
        </p:txBody>
      </p:sp>
      <p:sp>
        <p:nvSpPr>
          <p:cNvPr id="29" name="椭圆 28">
            <a:extLst>
              <a:ext uri="{FF2B5EF4-FFF2-40B4-BE49-F238E27FC236}">
                <a16:creationId xmlns:a16="http://schemas.microsoft.com/office/drawing/2014/main" id="{BA51651F-325B-4681-AFFC-19EA2B1110D4}"/>
              </a:ext>
            </a:extLst>
          </p:cNvPr>
          <p:cNvSpPr/>
          <p:nvPr/>
        </p:nvSpPr>
        <p:spPr>
          <a:xfrm>
            <a:off x="442210" y="1979729"/>
            <a:ext cx="673331" cy="67333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endParaRPr>
          </a:p>
        </p:txBody>
      </p:sp>
      <p:sp>
        <p:nvSpPr>
          <p:cNvPr id="31" name="AutoShape 112">
            <a:extLst>
              <a:ext uri="{FF2B5EF4-FFF2-40B4-BE49-F238E27FC236}">
                <a16:creationId xmlns:a16="http://schemas.microsoft.com/office/drawing/2014/main" id="{84EC103B-444C-4F9E-805A-8D655C46C72E}"/>
              </a:ext>
            </a:extLst>
          </p:cNvPr>
          <p:cNvSpPr/>
          <p:nvPr/>
        </p:nvSpPr>
        <p:spPr bwMode="auto">
          <a:xfrm>
            <a:off x="594895" y="2179058"/>
            <a:ext cx="285541" cy="284283"/>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lIns="19050" tIns="19050" rIns="19050" bIns="19050" anchor="ctr"/>
          <a:lstStyle/>
          <a:p>
            <a:pPr algn="ctr" defTabSz="3048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latin typeface="思源黑体 CN Normal" panose="020B0400000000000000" pitchFamily="34" charset="-122"/>
              <a:ea typeface="思源黑体 CN Normal" panose="020B0400000000000000" pitchFamily="34" charset="-122"/>
              <a:sym typeface="Gill Sans" charset="0"/>
            </a:endParaRPr>
          </a:p>
        </p:txBody>
      </p:sp>
      <p:sp>
        <p:nvSpPr>
          <p:cNvPr id="32" name="TextBox 19">
            <a:extLst>
              <a:ext uri="{FF2B5EF4-FFF2-40B4-BE49-F238E27FC236}">
                <a16:creationId xmlns:a16="http://schemas.microsoft.com/office/drawing/2014/main" id="{9E8299B9-BAFE-4B1A-B964-7583BBE5817F}"/>
              </a:ext>
            </a:extLst>
          </p:cNvPr>
          <p:cNvSpPr txBox="1"/>
          <p:nvPr/>
        </p:nvSpPr>
        <p:spPr>
          <a:xfrm>
            <a:off x="1115541" y="2034204"/>
            <a:ext cx="3156427" cy="323165"/>
          </a:xfrm>
          <a:prstGeom prst="rect">
            <a:avLst/>
          </a:prstGeom>
          <a:noFill/>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r>
              <a:rPr lang="zh-CN" altLang="en-US" sz="1500" dirty="0">
                <a:solidFill>
                  <a:schemeClr val="tx1"/>
                </a:solidFill>
                <a:latin typeface="思源黑体 CN Normal" panose="020B0400000000000000" pitchFamily="34" charset="-122"/>
                <a:ea typeface="思源黑体 CN Normal" panose="020B0400000000000000" pitchFamily="34" charset="-122"/>
              </a:rPr>
              <a:t>弥补药品目录短板</a:t>
            </a:r>
          </a:p>
        </p:txBody>
      </p:sp>
      <p:sp>
        <p:nvSpPr>
          <p:cNvPr id="33" name="文本框 32">
            <a:extLst>
              <a:ext uri="{FF2B5EF4-FFF2-40B4-BE49-F238E27FC236}">
                <a16:creationId xmlns:a16="http://schemas.microsoft.com/office/drawing/2014/main" id="{0D5A545F-948C-48E7-A4D4-F28BA37A64FA}"/>
              </a:ext>
            </a:extLst>
          </p:cNvPr>
          <p:cNvSpPr txBox="1"/>
          <p:nvPr/>
        </p:nvSpPr>
        <p:spPr>
          <a:xfrm>
            <a:off x="1115541" y="2357369"/>
            <a:ext cx="3443847" cy="2308324"/>
          </a:xfrm>
          <a:prstGeom prst="rect">
            <a:avLst/>
          </a:prstGeom>
          <a:noFill/>
        </p:spPr>
        <p:txBody>
          <a:bodyPr wrap="square" rtlCol="0">
            <a:spAutoFit/>
            <a:scene3d>
              <a:camera prst="orthographicFront"/>
              <a:lightRig rig="threePt" dir="t"/>
            </a:scene3d>
            <a:sp3d contourW="12700"/>
          </a:bodyPr>
          <a:lstStyle/>
          <a:p>
            <a:pPr algn="just">
              <a:lnSpc>
                <a:spcPct val="150000"/>
              </a:lnSpc>
            </a:pPr>
            <a:r>
              <a:rPr lang="zh-CN" altLang="en-US" sz="1600" dirty="0"/>
              <a:t>国内治疗阻塞性睡眠呼吸暂停引起嗜睡成年患者的促醒唯一药物，该药属于精神类药品，也是国外美国睡眠医学会发作性睡病指南的一线首选药物，弥补了医保目录内该治疗领域无药物可用的短板。</a:t>
            </a:r>
            <a:endParaRPr lang="zh-CN" altLang="en-US" sz="900" dirty="0">
              <a:latin typeface="思源黑体 CN Normal" panose="020B0400000000000000" pitchFamily="34" charset="-122"/>
              <a:ea typeface="思源黑体 CN Normal" panose="020B0400000000000000" pitchFamily="34" charset="-122"/>
            </a:endParaRPr>
          </a:p>
        </p:txBody>
      </p:sp>
      <p:sp>
        <p:nvSpPr>
          <p:cNvPr id="34" name="椭圆 33">
            <a:extLst>
              <a:ext uri="{FF2B5EF4-FFF2-40B4-BE49-F238E27FC236}">
                <a16:creationId xmlns:a16="http://schemas.microsoft.com/office/drawing/2014/main" id="{F84EFD7D-AD96-4898-B2F4-F82847C318C2}"/>
              </a:ext>
            </a:extLst>
          </p:cNvPr>
          <p:cNvSpPr/>
          <p:nvPr/>
        </p:nvSpPr>
        <p:spPr>
          <a:xfrm>
            <a:off x="4913224" y="1979729"/>
            <a:ext cx="673331" cy="673331"/>
          </a:xfrm>
          <a:prstGeom prst="ellipse">
            <a:avLst/>
          </a:prstGeom>
          <a:solidFill>
            <a:srgbClr val="31467B"/>
          </a:solidFill>
          <a:ln>
            <a:solidFill>
              <a:srgbClr val="3146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endParaRPr>
          </a:p>
        </p:txBody>
      </p:sp>
      <p:grpSp>
        <p:nvGrpSpPr>
          <p:cNvPr id="35" name="组合 40">
            <a:extLst>
              <a:ext uri="{FF2B5EF4-FFF2-40B4-BE49-F238E27FC236}">
                <a16:creationId xmlns:a16="http://schemas.microsoft.com/office/drawing/2014/main" id="{FBDB1BCD-A570-4CFA-AD1E-3D65F47ED9A6}"/>
              </a:ext>
            </a:extLst>
          </p:cNvPr>
          <p:cNvGrpSpPr/>
          <p:nvPr/>
        </p:nvGrpSpPr>
        <p:grpSpPr>
          <a:xfrm>
            <a:off x="5115911" y="2163146"/>
            <a:ext cx="284593" cy="284593"/>
            <a:chOff x="3191434" y="2145028"/>
            <a:chExt cx="359165" cy="359165"/>
          </a:xfrm>
          <a:solidFill>
            <a:schemeClr val="bg1"/>
          </a:solidFill>
        </p:grpSpPr>
        <p:sp>
          <p:nvSpPr>
            <p:cNvPr id="36" name="AutoShape 123">
              <a:extLst>
                <a:ext uri="{FF2B5EF4-FFF2-40B4-BE49-F238E27FC236}">
                  <a16:creationId xmlns:a16="http://schemas.microsoft.com/office/drawing/2014/main" id="{A93AF824-CA03-4C1F-969A-A5EA057F1EB5}"/>
                </a:ext>
              </a:extLst>
            </p:cNvPr>
            <p:cNvSpPr/>
            <p:nvPr/>
          </p:nvSpPr>
          <p:spPr bwMode="auto">
            <a:xfrm>
              <a:off x="319143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19050" tIns="19050" rIns="19050" bIns="19050" anchor="ctr"/>
            <a:lstStyle/>
            <a:p>
              <a:pPr algn="ctr" defTabSz="3048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latin typeface="思源黑体 CN Normal" panose="020B0400000000000000" pitchFamily="34" charset="-122"/>
                <a:ea typeface="思源黑体 CN Normal" panose="020B0400000000000000" pitchFamily="34" charset="-122"/>
                <a:sym typeface="Gill Sans" charset="0"/>
              </a:endParaRPr>
            </a:p>
          </p:txBody>
        </p:sp>
        <p:sp>
          <p:nvSpPr>
            <p:cNvPr id="37" name="AutoShape 124">
              <a:extLst>
                <a:ext uri="{FF2B5EF4-FFF2-40B4-BE49-F238E27FC236}">
                  <a16:creationId xmlns:a16="http://schemas.microsoft.com/office/drawing/2014/main" id="{D4C6A4CB-0DDA-41DC-AEDF-A54E183625AB}"/>
                </a:ext>
              </a:extLst>
            </p:cNvPr>
            <p:cNvSpPr/>
            <p:nvPr/>
          </p:nvSpPr>
          <p:spPr bwMode="auto">
            <a:xfrm>
              <a:off x="3292736" y="2245717"/>
              <a:ext cx="157173" cy="1571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19050" tIns="19050" rIns="19050" bIns="19050" anchor="ctr"/>
            <a:lstStyle/>
            <a:p>
              <a:pPr algn="ctr" defTabSz="3048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latin typeface="思源黑体 CN Normal" panose="020B0400000000000000" pitchFamily="34" charset="-122"/>
                <a:ea typeface="思源黑体 CN Normal" panose="020B0400000000000000" pitchFamily="34" charset="-122"/>
                <a:sym typeface="Gill Sans" charset="0"/>
              </a:endParaRPr>
            </a:p>
          </p:txBody>
        </p:sp>
        <p:sp>
          <p:nvSpPr>
            <p:cNvPr id="38" name="AutoShape 125">
              <a:extLst>
                <a:ext uri="{FF2B5EF4-FFF2-40B4-BE49-F238E27FC236}">
                  <a16:creationId xmlns:a16="http://schemas.microsoft.com/office/drawing/2014/main" id="{62B35837-BC0C-4B0A-9FF5-BE0DD74349E9}"/>
                </a:ext>
              </a:extLst>
            </p:cNvPr>
            <p:cNvSpPr/>
            <p:nvPr/>
          </p:nvSpPr>
          <p:spPr bwMode="auto">
            <a:xfrm>
              <a:off x="3325891" y="2279484"/>
              <a:ext cx="90253" cy="90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19050" tIns="19050" rIns="19050" bIns="19050" anchor="ctr"/>
            <a:lstStyle/>
            <a:p>
              <a:pPr algn="ctr" defTabSz="3048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latin typeface="思源黑体 CN Normal" panose="020B0400000000000000" pitchFamily="34" charset="-122"/>
                <a:ea typeface="思源黑体 CN Normal" panose="020B0400000000000000" pitchFamily="34" charset="-122"/>
                <a:sym typeface="Gill Sans" charset="0"/>
              </a:endParaRPr>
            </a:p>
          </p:txBody>
        </p:sp>
      </p:grpSp>
      <p:sp>
        <p:nvSpPr>
          <p:cNvPr id="2" name="矩形 1"/>
          <p:cNvSpPr/>
          <p:nvPr/>
        </p:nvSpPr>
        <p:spPr>
          <a:xfrm>
            <a:off x="5692623" y="2018580"/>
            <a:ext cx="1261884" cy="307777"/>
          </a:xfrm>
          <a:prstGeom prst="rect">
            <a:avLst/>
          </a:prstGeom>
        </p:spPr>
        <p:txBody>
          <a:bodyPr wrap="none">
            <a:spAutoFit/>
          </a:bodyPr>
          <a:lstStyle/>
          <a:p>
            <a:r>
              <a:rPr lang="zh-CN" altLang="en-US" sz="1400" dirty="0">
                <a:latin typeface="思源黑体 CN Normal" panose="020B0400000000000000" pitchFamily="34" charset="-122"/>
                <a:ea typeface="思源黑体 CN Normal" panose="020B0400000000000000" pitchFamily="34" charset="-122"/>
              </a:rPr>
              <a:t>临床管理难度</a:t>
            </a:r>
          </a:p>
        </p:txBody>
      </p:sp>
      <p:sp>
        <p:nvSpPr>
          <p:cNvPr id="39" name="文本框 38">
            <a:extLst>
              <a:ext uri="{FF2B5EF4-FFF2-40B4-BE49-F238E27FC236}">
                <a16:creationId xmlns:a16="http://schemas.microsoft.com/office/drawing/2014/main" id="{70F2A07D-DAE0-400E-82EC-7ED5592DEFC4}"/>
              </a:ext>
            </a:extLst>
          </p:cNvPr>
          <p:cNvSpPr txBox="1"/>
          <p:nvPr/>
        </p:nvSpPr>
        <p:spPr>
          <a:xfrm>
            <a:off x="5705666" y="2395810"/>
            <a:ext cx="3147245" cy="2516073"/>
          </a:xfrm>
          <a:prstGeom prst="rect">
            <a:avLst/>
          </a:prstGeom>
          <a:noFill/>
        </p:spPr>
        <p:txBody>
          <a:bodyPr wrap="square" rtlCol="0">
            <a:spAutoFit/>
            <a:scene3d>
              <a:camera prst="orthographicFront"/>
              <a:lightRig rig="threePt" dir="t"/>
            </a:scene3d>
            <a:sp3d contourW="12700"/>
          </a:bodyPr>
          <a:lstStyle/>
          <a:p>
            <a:pPr algn="just">
              <a:lnSpc>
                <a:spcPct val="150000"/>
              </a:lnSpc>
            </a:pPr>
            <a:r>
              <a:rPr lang="zh-CN" altLang="en-US" sz="1600" dirty="0">
                <a:solidFill>
                  <a:srgbClr val="000000"/>
                </a:solidFill>
              </a:rPr>
              <a:t>一日一次，依从性好，莫达非尼在国内是一类精神药品临床管理可控，要严格遵循</a:t>
            </a:r>
            <a:r>
              <a:rPr lang="en-US" altLang="zh-CN" sz="1600" dirty="0">
                <a:solidFill>
                  <a:srgbClr val="000000"/>
                </a:solidFill>
              </a:rPr>
              <a:t>《</a:t>
            </a:r>
            <a:r>
              <a:rPr lang="zh-CN" altLang="en-US" sz="1600" dirty="0">
                <a:solidFill>
                  <a:srgbClr val="000000"/>
                </a:solidFill>
              </a:rPr>
              <a:t>麻醉药品、精神药品处方管理规定</a:t>
            </a:r>
            <a:r>
              <a:rPr lang="en-US" altLang="zh-CN" sz="1600" dirty="0">
                <a:solidFill>
                  <a:srgbClr val="000000"/>
                </a:solidFill>
              </a:rPr>
              <a:t>》</a:t>
            </a:r>
            <a:r>
              <a:rPr lang="zh-CN" altLang="en-US" sz="1600" dirty="0">
                <a:solidFill>
                  <a:srgbClr val="000000"/>
                </a:solidFill>
              </a:rPr>
              <a:t>的条例使用，既能合理用药又能解决临床上对疾病的治疗需求。</a:t>
            </a:r>
            <a:endParaRPr lang="en-US" altLang="zh-CN" sz="1600" dirty="0">
              <a:solidFill>
                <a:srgbClr val="000000"/>
              </a:solidFill>
            </a:endParaRPr>
          </a:p>
          <a:p>
            <a:pPr algn="just">
              <a:lnSpc>
                <a:spcPct val="150000"/>
              </a:lnSpc>
            </a:pPr>
            <a:endParaRPr lang="zh-CN" altLang="en-US" sz="900" dirty="0">
              <a:latin typeface="思源黑体 CN Normal" panose="020B0400000000000000" pitchFamily="34" charset="-122"/>
              <a:ea typeface="思源黑体 CN Normal" panose="020B0400000000000000" pitchFamily="34" charset="-122"/>
            </a:endParaRPr>
          </a:p>
        </p:txBody>
      </p:sp>
      <p:sp>
        <p:nvSpPr>
          <p:cNvPr id="23" name="PA_矩形 2">
            <a:extLst>
              <a:ext uri="{FF2B5EF4-FFF2-40B4-BE49-F238E27FC236}">
                <a16:creationId xmlns:a16="http://schemas.microsoft.com/office/drawing/2014/main" id="{14F1AF12-4315-DC77-0003-5BACED2D6B9D}"/>
              </a:ext>
            </a:extLst>
          </p:cNvPr>
          <p:cNvSpPr/>
          <p:nvPr>
            <p:custDataLst>
              <p:tags r:id="rId3"/>
            </p:custDataLst>
          </p:nvPr>
        </p:nvSpPr>
        <p:spPr>
          <a:xfrm>
            <a:off x="442210" y="211848"/>
            <a:ext cx="835854" cy="585472"/>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a:solidFill>
                  <a:srgbClr val="FCFCFC"/>
                </a:solidFill>
                <a:latin typeface="+mj-ea"/>
                <a:ea typeface="+mj-ea"/>
              </a:rPr>
              <a:t>05</a:t>
            </a:r>
            <a:endParaRPr lang="zh-CN" altLang="en-US" sz="4500" b="1" dirty="0">
              <a:solidFill>
                <a:srgbClr val="FCFCFC"/>
              </a:solidFill>
              <a:latin typeface="+mj-ea"/>
              <a:ea typeface="+mj-ea"/>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MH_Entry_1">
            <a:hlinkClick r:id="rId11" action="ppaction://hlinksldjump"/>
          </p:cNvPr>
          <p:cNvSpPr/>
          <p:nvPr>
            <p:custDataLst>
              <p:tags r:id="rId3"/>
            </p:custDataLst>
          </p:nvPr>
        </p:nvSpPr>
        <p:spPr>
          <a:xfrm>
            <a:off x="5089342" y="1890852"/>
            <a:ext cx="2454295"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fontScale="92500" lnSpcReduction="10000"/>
          </a:bodyPr>
          <a:lstStyle/>
          <a:p>
            <a:pPr algn="ctr">
              <a:lnSpc>
                <a:spcPct val="120000"/>
              </a:lnSpc>
              <a:defRPr/>
            </a:pPr>
            <a:r>
              <a:rPr lang="zh-CN" altLang="en-US" sz="1600" dirty="0">
                <a:solidFill>
                  <a:srgbClr val="000000"/>
                </a:solidFill>
              </a:rPr>
              <a:t>     </a:t>
            </a:r>
            <a:r>
              <a:rPr lang="zh-CN" altLang="en-US" sz="2400" dirty="0">
                <a:solidFill>
                  <a:srgbClr val="000000"/>
                </a:solidFill>
              </a:rPr>
              <a:t>安全性</a:t>
            </a:r>
            <a:endParaRPr lang="zh-CN" altLang="en-US" sz="1600" dirty="0">
              <a:solidFill>
                <a:srgbClr val="000000"/>
              </a:solidFill>
            </a:endParaRPr>
          </a:p>
        </p:txBody>
      </p:sp>
      <p:sp>
        <p:nvSpPr>
          <p:cNvPr id="18" name="PA_MH_Others_1"/>
          <p:cNvSpPr/>
          <p:nvPr>
            <p:custDataLst>
              <p:tags r:id="rId4"/>
            </p:custDataLst>
          </p:nvPr>
        </p:nvSpPr>
        <p:spPr>
          <a:xfrm>
            <a:off x="837163" y="2714718"/>
            <a:ext cx="2595056" cy="450659"/>
          </a:xfrm>
          <a:prstGeom prst="rect">
            <a:avLst/>
          </a:prstGeom>
        </p:spPr>
        <p:txBody>
          <a:bodyPr wrap="none" anchor="ctr" anchorCtr="0">
            <a:noAutofit/>
          </a:bodyPr>
          <a:lstStyle/>
          <a:p>
            <a:pPr algn="ctr">
              <a:defRPr/>
            </a:pPr>
            <a:endParaRPr lang="zh-CN" altLang="en-US" sz="2400" spc="375" dirty="0">
              <a:solidFill>
                <a:srgbClr val="FFFFFF">
                  <a:lumMod val="65000"/>
                </a:srgbClr>
              </a:solidFill>
              <a:latin typeface="Times New Roman" panose="02020603050405020304" pitchFamily="18" charset="0"/>
              <a:ea typeface="华文中宋" panose="02010600040101010101" pitchFamily="2" charset="-122"/>
              <a:cs typeface="Times New Roman" panose="02020603050405020304" pitchFamily="18" charset="0"/>
            </a:endParaRPr>
          </a:p>
        </p:txBody>
      </p:sp>
      <p:sp>
        <p:nvSpPr>
          <p:cNvPr id="29" name="椭圆 28"/>
          <p:cNvSpPr/>
          <p:nvPr/>
        </p:nvSpPr>
        <p:spPr>
          <a:xfrm>
            <a:off x="4722606" y="1834543"/>
            <a:ext cx="486460" cy="486460"/>
          </a:xfrm>
          <a:prstGeom prst="ellipse">
            <a:avLst/>
          </a:prstGeom>
          <a:solidFill>
            <a:srgbClr val="063D54"/>
          </a:solidFill>
          <a:ln>
            <a:noFill/>
          </a:ln>
          <a:effectLst>
            <a:outerShdw blurRad="177800" dist="177800" dir="8100000" algn="tr" rotWithShape="0">
              <a:prstClr val="black">
                <a:alpha val="3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4730101" y="1876041"/>
            <a:ext cx="478965" cy="400110"/>
          </a:xfrm>
          <a:prstGeom prst="rect">
            <a:avLst/>
          </a:prstGeom>
          <a:noFill/>
        </p:spPr>
        <p:txBody>
          <a:bodyPr wrap="square" rtlCol="0">
            <a:spAutoFit/>
          </a:bodyPr>
          <a:lstStyle/>
          <a:p>
            <a:r>
              <a:rPr lang="en-US" altLang="zh-CN" sz="2000" b="1" dirty="0">
                <a:solidFill>
                  <a:schemeClr val="bg1"/>
                </a:solidFill>
              </a:rPr>
              <a:t>02</a:t>
            </a:r>
            <a:endParaRPr lang="zh-CN" altLang="en-US" sz="2000" b="1" dirty="0">
              <a:solidFill>
                <a:schemeClr val="bg1"/>
              </a:solidFill>
            </a:endParaRPr>
          </a:p>
        </p:txBody>
      </p:sp>
      <p:sp>
        <p:nvSpPr>
          <p:cNvPr id="32" name="PA_MH_Entry_1">
            <a:hlinkClick r:id="rId11" action="ppaction://hlinksldjump"/>
          </p:cNvPr>
          <p:cNvSpPr/>
          <p:nvPr>
            <p:custDataLst>
              <p:tags r:id="rId5"/>
            </p:custDataLst>
          </p:nvPr>
        </p:nvSpPr>
        <p:spPr>
          <a:xfrm>
            <a:off x="5229771" y="2531659"/>
            <a:ext cx="2454295"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fontScale="92500" lnSpcReduction="10000"/>
          </a:bodyPr>
          <a:lstStyle/>
          <a:p>
            <a:pPr algn="ctr">
              <a:lnSpc>
                <a:spcPct val="120000"/>
              </a:lnSpc>
              <a:defRPr/>
            </a:pPr>
            <a:r>
              <a:rPr lang="zh-CN" altLang="en-US" sz="1600" dirty="0">
                <a:solidFill>
                  <a:srgbClr val="000000"/>
                </a:solidFill>
              </a:rPr>
              <a:t>     </a:t>
            </a:r>
            <a:r>
              <a:rPr lang="zh-CN" altLang="en-US" sz="2400" dirty="0">
                <a:solidFill>
                  <a:srgbClr val="000000"/>
                </a:solidFill>
              </a:rPr>
              <a:t>有效性</a:t>
            </a:r>
            <a:endParaRPr lang="zh-CN" altLang="en-US" sz="1600" dirty="0">
              <a:solidFill>
                <a:srgbClr val="000000"/>
              </a:solidFill>
            </a:endParaRPr>
          </a:p>
        </p:txBody>
      </p:sp>
      <p:sp>
        <p:nvSpPr>
          <p:cNvPr id="33" name="椭圆 32"/>
          <p:cNvSpPr/>
          <p:nvPr/>
        </p:nvSpPr>
        <p:spPr>
          <a:xfrm>
            <a:off x="4830030" y="2479202"/>
            <a:ext cx="486460" cy="486460"/>
          </a:xfrm>
          <a:prstGeom prst="ellipse">
            <a:avLst/>
          </a:prstGeom>
          <a:solidFill>
            <a:srgbClr val="063D54"/>
          </a:solidFill>
          <a:ln>
            <a:noFill/>
          </a:ln>
          <a:effectLst>
            <a:outerShdw blurRad="177800" dist="177800" dir="8100000" algn="tr" rotWithShape="0">
              <a:prstClr val="black">
                <a:alpha val="3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4830029" y="2510574"/>
            <a:ext cx="478965" cy="400110"/>
          </a:xfrm>
          <a:prstGeom prst="rect">
            <a:avLst/>
          </a:prstGeom>
          <a:noFill/>
        </p:spPr>
        <p:txBody>
          <a:bodyPr wrap="square" rtlCol="0">
            <a:spAutoFit/>
          </a:bodyPr>
          <a:lstStyle/>
          <a:p>
            <a:r>
              <a:rPr lang="en-US" altLang="zh-CN" sz="2000" b="1" dirty="0">
                <a:solidFill>
                  <a:schemeClr val="bg1"/>
                </a:solidFill>
              </a:rPr>
              <a:t>03</a:t>
            </a:r>
            <a:endParaRPr lang="zh-CN" altLang="en-US" sz="2000" b="1" dirty="0">
              <a:solidFill>
                <a:schemeClr val="bg1"/>
              </a:solidFill>
            </a:endParaRPr>
          </a:p>
        </p:txBody>
      </p:sp>
      <p:sp>
        <p:nvSpPr>
          <p:cNvPr id="35" name="PA_MH_Entry_1">
            <a:hlinkClick r:id="rId11" action="ppaction://hlinksldjump"/>
          </p:cNvPr>
          <p:cNvSpPr/>
          <p:nvPr>
            <p:custDataLst>
              <p:tags r:id="rId6"/>
            </p:custDataLst>
          </p:nvPr>
        </p:nvSpPr>
        <p:spPr>
          <a:xfrm>
            <a:off x="5125658" y="3179947"/>
            <a:ext cx="2454295"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fontScale="92500" lnSpcReduction="10000"/>
          </a:bodyPr>
          <a:lstStyle/>
          <a:p>
            <a:pPr algn="ctr">
              <a:lnSpc>
                <a:spcPct val="120000"/>
              </a:lnSpc>
              <a:defRPr/>
            </a:pPr>
            <a:r>
              <a:rPr lang="zh-CN" altLang="en-US" sz="1600" dirty="0">
                <a:solidFill>
                  <a:srgbClr val="000000"/>
                </a:solidFill>
              </a:rPr>
              <a:t>     </a:t>
            </a:r>
            <a:r>
              <a:rPr lang="zh-CN" altLang="en-US" sz="2400" dirty="0">
                <a:solidFill>
                  <a:srgbClr val="000000"/>
                </a:solidFill>
              </a:rPr>
              <a:t>创新性</a:t>
            </a:r>
            <a:endParaRPr lang="zh-CN" altLang="en-US" sz="1600" dirty="0">
              <a:solidFill>
                <a:srgbClr val="000000"/>
              </a:solidFill>
            </a:endParaRPr>
          </a:p>
        </p:txBody>
      </p:sp>
      <p:sp>
        <p:nvSpPr>
          <p:cNvPr id="36" name="椭圆 35"/>
          <p:cNvSpPr/>
          <p:nvPr/>
        </p:nvSpPr>
        <p:spPr>
          <a:xfrm>
            <a:off x="4828957" y="3140093"/>
            <a:ext cx="421726" cy="435336"/>
          </a:xfrm>
          <a:prstGeom prst="ellipse">
            <a:avLst/>
          </a:prstGeom>
          <a:solidFill>
            <a:srgbClr val="063D54"/>
          </a:solidFill>
          <a:ln>
            <a:noFill/>
          </a:ln>
          <a:effectLst>
            <a:outerShdw blurRad="177800" dist="177800" dir="8100000" algn="tr" rotWithShape="0">
              <a:prstClr val="black">
                <a:alpha val="3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p:cNvSpPr txBox="1"/>
          <p:nvPr/>
        </p:nvSpPr>
        <p:spPr>
          <a:xfrm>
            <a:off x="4794257" y="3149014"/>
            <a:ext cx="478965" cy="400110"/>
          </a:xfrm>
          <a:prstGeom prst="rect">
            <a:avLst/>
          </a:prstGeom>
          <a:noFill/>
        </p:spPr>
        <p:txBody>
          <a:bodyPr wrap="square" rtlCol="0">
            <a:spAutoFit/>
          </a:bodyPr>
          <a:lstStyle/>
          <a:p>
            <a:r>
              <a:rPr lang="en-US" altLang="zh-CN" sz="2000" b="1" dirty="0">
                <a:solidFill>
                  <a:schemeClr val="bg1"/>
                </a:solidFill>
              </a:rPr>
              <a:t>04</a:t>
            </a:r>
            <a:endParaRPr lang="zh-CN" altLang="en-US" sz="2000" b="1" dirty="0">
              <a:solidFill>
                <a:schemeClr val="bg1"/>
              </a:solidFill>
            </a:endParaRPr>
          </a:p>
        </p:txBody>
      </p:sp>
      <p:sp>
        <p:nvSpPr>
          <p:cNvPr id="38" name="PA_MH_Entry_1">
            <a:hlinkClick r:id="rId11" action="ppaction://hlinksldjump"/>
          </p:cNvPr>
          <p:cNvSpPr/>
          <p:nvPr>
            <p:custDataLst>
              <p:tags r:id="rId7"/>
            </p:custDataLst>
          </p:nvPr>
        </p:nvSpPr>
        <p:spPr>
          <a:xfrm>
            <a:off x="4885843" y="3851243"/>
            <a:ext cx="2454295"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lnSpcReduction="10000"/>
          </a:bodyPr>
          <a:lstStyle/>
          <a:p>
            <a:pPr algn="ctr">
              <a:lnSpc>
                <a:spcPct val="120000"/>
              </a:lnSpc>
              <a:defRPr/>
            </a:pPr>
            <a:r>
              <a:rPr lang="zh-CN" altLang="en-US" sz="2200" dirty="0">
                <a:solidFill>
                  <a:srgbClr val="000000"/>
                </a:solidFill>
              </a:rPr>
              <a:t>公平性</a:t>
            </a:r>
          </a:p>
        </p:txBody>
      </p:sp>
      <p:sp>
        <p:nvSpPr>
          <p:cNvPr id="39" name="椭圆 38"/>
          <p:cNvSpPr/>
          <p:nvPr/>
        </p:nvSpPr>
        <p:spPr>
          <a:xfrm>
            <a:off x="4475983" y="3802777"/>
            <a:ext cx="486460" cy="486460"/>
          </a:xfrm>
          <a:prstGeom prst="ellipse">
            <a:avLst/>
          </a:prstGeom>
          <a:solidFill>
            <a:srgbClr val="063D54"/>
          </a:solidFill>
          <a:ln>
            <a:noFill/>
          </a:ln>
          <a:effectLst>
            <a:outerShdw blurRad="177800" dist="177800" dir="8100000" algn="tr" rotWithShape="0">
              <a:prstClr val="black">
                <a:alpha val="3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4486102" y="3831910"/>
            <a:ext cx="478965" cy="400110"/>
          </a:xfrm>
          <a:prstGeom prst="rect">
            <a:avLst/>
          </a:prstGeom>
          <a:noFill/>
        </p:spPr>
        <p:txBody>
          <a:bodyPr wrap="square" rtlCol="0">
            <a:spAutoFit/>
          </a:bodyPr>
          <a:lstStyle/>
          <a:p>
            <a:r>
              <a:rPr lang="en-US" altLang="zh-CN" sz="2000" b="1" dirty="0">
                <a:solidFill>
                  <a:schemeClr val="bg1"/>
                </a:solidFill>
              </a:rPr>
              <a:t>05</a:t>
            </a:r>
            <a:endParaRPr lang="zh-CN" altLang="en-US" sz="2000" b="1" dirty="0">
              <a:solidFill>
                <a:schemeClr val="bg1"/>
              </a:solidFill>
            </a:endParaRPr>
          </a:p>
        </p:txBody>
      </p:sp>
      <p:sp>
        <p:nvSpPr>
          <p:cNvPr id="41" name="PA_MH_Entry_1">
            <a:hlinkClick r:id="rId11" action="ppaction://hlinksldjump"/>
          </p:cNvPr>
          <p:cNvSpPr/>
          <p:nvPr>
            <p:custDataLst>
              <p:tags r:id="rId8"/>
            </p:custDataLst>
          </p:nvPr>
        </p:nvSpPr>
        <p:spPr>
          <a:xfrm>
            <a:off x="4725522" y="1185813"/>
            <a:ext cx="2614616" cy="361615"/>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fontScale="92500" lnSpcReduction="10000"/>
          </a:bodyPr>
          <a:lstStyle/>
          <a:p>
            <a:pPr algn="ctr">
              <a:lnSpc>
                <a:spcPct val="120000"/>
              </a:lnSpc>
              <a:defRPr/>
            </a:pPr>
            <a:r>
              <a:rPr lang="zh-CN" altLang="en-US" sz="1600" dirty="0">
                <a:solidFill>
                  <a:srgbClr val="000000"/>
                </a:solidFill>
              </a:rPr>
              <a:t>     </a:t>
            </a:r>
            <a:r>
              <a:rPr lang="zh-CN" altLang="en-US" sz="2400" dirty="0">
                <a:solidFill>
                  <a:srgbClr val="000000"/>
                </a:solidFill>
              </a:rPr>
              <a:t>药品基本信息</a:t>
            </a:r>
            <a:endParaRPr lang="zh-CN" altLang="en-US" sz="1600" dirty="0">
              <a:solidFill>
                <a:srgbClr val="000000"/>
              </a:solidFill>
            </a:endParaRPr>
          </a:p>
        </p:txBody>
      </p:sp>
      <p:sp>
        <p:nvSpPr>
          <p:cNvPr id="42" name="椭圆 41"/>
          <p:cNvSpPr/>
          <p:nvPr/>
        </p:nvSpPr>
        <p:spPr>
          <a:xfrm>
            <a:off x="4373068" y="1139316"/>
            <a:ext cx="486460" cy="486460"/>
          </a:xfrm>
          <a:prstGeom prst="ellipse">
            <a:avLst/>
          </a:prstGeom>
          <a:solidFill>
            <a:srgbClr val="063D54"/>
          </a:solidFill>
          <a:ln>
            <a:noFill/>
          </a:ln>
          <a:effectLst>
            <a:outerShdw blurRad="177800" dist="177800" dir="8100000" algn="tr" rotWithShape="0">
              <a:prstClr val="black">
                <a:alpha val="3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文本框 42"/>
          <p:cNvSpPr txBox="1"/>
          <p:nvPr/>
        </p:nvSpPr>
        <p:spPr>
          <a:xfrm>
            <a:off x="4375778" y="1177092"/>
            <a:ext cx="478965" cy="400110"/>
          </a:xfrm>
          <a:prstGeom prst="rect">
            <a:avLst/>
          </a:prstGeom>
          <a:noFill/>
        </p:spPr>
        <p:txBody>
          <a:bodyPr wrap="square" rtlCol="0">
            <a:spAutoFit/>
          </a:bodyPr>
          <a:lstStyle/>
          <a:p>
            <a:r>
              <a:rPr lang="en-US" altLang="zh-CN" sz="2000" b="1" dirty="0">
                <a:solidFill>
                  <a:schemeClr val="bg1"/>
                </a:solidFill>
              </a:rPr>
              <a:t>01</a:t>
            </a:r>
            <a:endParaRPr lang="zh-CN" altLang="en-US" sz="2000" b="1" dirty="0">
              <a:solidFill>
                <a:schemeClr val="bg1"/>
              </a:solidFill>
            </a:endParaRPr>
          </a:p>
        </p:txBody>
      </p:sp>
      <p:grpSp>
        <p:nvGrpSpPr>
          <p:cNvPr id="22" name="组合 21" descr="e7d195523061f1c0b811a3bdee15f022df6577a75418adc08CAE7DC668B2B4BE2EF984D86A1F5E32EB8532127AF3F8502692341902C5D88D1DE00D7FA00F12598BEBF535540BEF6291E260AB34DE9EBBCCF84691C6C3865EBDDE2DB02CD37BAADE5DCBCB38688A6D6C199A62B68311CACED1812BD5C86B4D6C9B15ACEE7833789156E8C402DBE4EB">
            <a:extLst>
              <a:ext uri="{FF2B5EF4-FFF2-40B4-BE49-F238E27FC236}">
                <a16:creationId xmlns:a16="http://schemas.microsoft.com/office/drawing/2014/main" id="{5EBC9FD8-27AD-43BC-B30B-EA6061C342F7}"/>
              </a:ext>
            </a:extLst>
          </p:cNvPr>
          <p:cNvGrpSpPr/>
          <p:nvPr/>
        </p:nvGrpSpPr>
        <p:grpSpPr>
          <a:xfrm>
            <a:off x="1383656" y="1547428"/>
            <a:ext cx="1713053" cy="1903427"/>
            <a:chOff x="5239473" y="182548"/>
            <a:chExt cx="1713053" cy="1903427"/>
          </a:xfrm>
        </p:grpSpPr>
        <p:sp>
          <p:nvSpPr>
            <p:cNvPr id="23" name="文本框 22">
              <a:extLst>
                <a:ext uri="{FF2B5EF4-FFF2-40B4-BE49-F238E27FC236}">
                  <a16:creationId xmlns:a16="http://schemas.microsoft.com/office/drawing/2014/main" id="{FD652A6B-DDBC-4880-8798-B632E4E84595}"/>
                </a:ext>
              </a:extLst>
            </p:cNvPr>
            <p:cNvSpPr txBox="1"/>
            <p:nvPr/>
          </p:nvSpPr>
          <p:spPr>
            <a:xfrm>
              <a:off x="5578997" y="1105878"/>
              <a:ext cx="1034005" cy="923330"/>
            </a:xfrm>
            <a:prstGeom prst="rect">
              <a:avLst/>
            </a:prstGeom>
            <a:noFill/>
            <a:effectLst/>
          </p:spPr>
          <p:txBody>
            <a:bodyPr wrap="square" rtlCol="0">
              <a:spAutoFit/>
            </a:bodyPr>
            <a:lstStyle/>
            <a:p>
              <a:pPr algn="ctr"/>
              <a:r>
                <a:rPr lang="zh-CN" altLang="en-US" sz="5400" b="1" dirty="0">
                  <a:solidFill>
                    <a:schemeClr val="tx1">
                      <a:lumMod val="75000"/>
                      <a:lumOff val="25000"/>
                    </a:schemeClr>
                  </a:solidFill>
                  <a:effectLst>
                    <a:outerShdw blurRad="88900" sx="102000" sy="102000" algn="ctr" rotWithShape="0">
                      <a:prstClr val="black">
                        <a:alpha val="20000"/>
                      </a:prstClr>
                    </a:outerShdw>
                  </a:effectLst>
                  <a:latin typeface="宋体" panose="02010600030101010101" pitchFamily="2" charset="-122"/>
                  <a:ea typeface="宋体" panose="02010600030101010101" pitchFamily="2" charset="-122"/>
                </a:rPr>
                <a:t>录</a:t>
              </a:r>
            </a:p>
          </p:txBody>
        </p:sp>
        <p:sp>
          <p:nvSpPr>
            <p:cNvPr id="24" name="矩形 23">
              <a:extLst>
                <a:ext uri="{FF2B5EF4-FFF2-40B4-BE49-F238E27FC236}">
                  <a16:creationId xmlns:a16="http://schemas.microsoft.com/office/drawing/2014/main" id="{0F0B5839-C766-4A5B-B66A-894F0E3DEF4E}"/>
                </a:ext>
              </a:extLst>
            </p:cNvPr>
            <p:cNvSpPr/>
            <p:nvPr/>
          </p:nvSpPr>
          <p:spPr>
            <a:xfrm>
              <a:off x="5657418" y="182548"/>
              <a:ext cx="877164" cy="923330"/>
            </a:xfrm>
            <a:prstGeom prst="rect">
              <a:avLst/>
            </a:prstGeom>
            <a:noFill/>
            <a:effectLst/>
          </p:spPr>
          <p:txBody>
            <a:bodyPr wrap="square" rtlCol="0">
              <a:spAutoFit/>
            </a:bodyPr>
            <a:lstStyle/>
            <a:p>
              <a:pPr algn="ctr"/>
              <a:r>
                <a:rPr lang="zh-CN" altLang="en-US" sz="5400" b="1" dirty="0">
                  <a:solidFill>
                    <a:schemeClr val="tx1">
                      <a:lumMod val="75000"/>
                      <a:lumOff val="25000"/>
                    </a:schemeClr>
                  </a:solidFill>
                  <a:effectLst>
                    <a:outerShdw blurRad="88900" sx="102000" sy="102000" algn="ctr" rotWithShape="0">
                      <a:prstClr val="black">
                        <a:alpha val="20000"/>
                      </a:prstClr>
                    </a:outerShdw>
                  </a:effectLst>
                  <a:latin typeface="宋体" panose="02010600030101010101" pitchFamily="2" charset="-122"/>
                  <a:ea typeface="宋体" panose="02010600030101010101" pitchFamily="2" charset="-122"/>
                </a:rPr>
                <a:t>目</a:t>
              </a:r>
            </a:p>
          </p:txBody>
        </p:sp>
        <p:sp>
          <p:nvSpPr>
            <p:cNvPr id="25" name="文本框 24">
              <a:extLst>
                <a:ext uri="{FF2B5EF4-FFF2-40B4-BE49-F238E27FC236}">
                  <a16:creationId xmlns:a16="http://schemas.microsoft.com/office/drawing/2014/main" id="{0122ADCF-3E2E-461E-B124-D8A5E79D75AE}"/>
                </a:ext>
              </a:extLst>
            </p:cNvPr>
            <p:cNvSpPr txBox="1"/>
            <p:nvPr/>
          </p:nvSpPr>
          <p:spPr>
            <a:xfrm>
              <a:off x="5239473" y="961757"/>
              <a:ext cx="1713053" cy="369332"/>
            </a:xfrm>
            <a:prstGeom prst="rect">
              <a:avLst/>
            </a:prstGeom>
            <a:noFill/>
            <a:effectLst/>
          </p:spPr>
          <p:txBody>
            <a:bodyPr wrap="square" rtlCol="0">
              <a:spAutoFit/>
            </a:bodyPr>
            <a:lstStyle/>
            <a:p>
              <a:pPr algn="ctr"/>
              <a:r>
                <a:rPr lang="en-US" altLang="zh-CN" dirty="0">
                  <a:solidFill>
                    <a:schemeClr val="tx1">
                      <a:lumMod val="75000"/>
                      <a:lumOff val="25000"/>
                    </a:schemeClr>
                  </a:solidFill>
                  <a:effectLst>
                    <a:outerShdw blurRad="88900" sx="102000" sy="102000" algn="ctr" rotWithShape="0">
                      <a:prstClr val="black">
                        <a:alpha val="20000"/>
                      </a:prstClr>
                    </a:outerShdw>
                  </a:effectLst>
                </a:rPr>
                <a:t>CONTENTS</a:t>
              </a:r>
              <a:endParaRPr lang="zh-CN" altLang="en-US" dirty="0">
                <a:solidFill>
                  <a:schemeClr val="tx1">
                    <a:lumMod val="75000"/>
                    <a:lumOff val="25000"/>
                  </a:schemeClr>
                </a:solidFill>
                <a:effectLst>
                  <a:outerShdw blurRad="88900" sx="102000" sy="102000" algn="ctr" rotWithShape="0">
                    <a:prstClr val="black">
                      <a:alpha val="20000"/>
                    </a:prstClr>
                  </a:outerShdw>
                </a:effectLst>
              </a:endParaRPr>
            </a:p>
          </p:txBody>
        </p:sp>
        <p:cxnSp>
          <p:nvCxnSpPr>
            <p:cNvPr id="26" name="直接连接符 25">
              <a:extLst>
                <a:ext uri="{FF2B5EF4-FFF2-40B4-BE49-F238E27FC236}">
                  <a16:creationId xmlns:a16="http://schemas.microsoft.com/office/drawing/2014/main" id="{514AA56E-1A28-47BB-A234-C74DA41A0A6A}"/>
                </a:ext>
              </a:extLst>
            </p:cNvPr>
            <p:cNvCxnSpPr>
              <a:cxnSpLocks/>
            </p:cNvCxnSpPr>
            <p:nvPr/>
          </p:nvCxnSpPr>
          <p:spPr>
            <a:xfrm flipV="1">
              <a:off x="5657418" y="220980"/>
              <a:ext cx="0" cy="813435"/>
            </a:xfrm>
            <a:prstGeom prst="line">
              <a:avLst/>
            </a:prstGeom>
            <a:ln w="63500">
              <a:solidFill>
                <a:schemeClr val="tx1"/>
              </a:solidFill>
            </a:ln>
            <a:effectLst>
              <a:outerShdw blurRad="88900" sx="102000" sy="102000" algn="ctr"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697BC8C4-9188-4953-A938-E8608A16BFFC}"/>
                </a:ext>
              </a:extLst>
            </p:cNvPr>
            <p:cNvCxnSpPr>
              <a:cxnSpLocks/>
            </p:cNvCxnSpPr>
            <p:nvPr/>
          </p:nvCxnSpPr>
          <p:spPr>
            <a:xfrm flipV="1">
              <a:off x="6534582" y="220980"/>
              <a:ext cx="0" cy="813435"/>
            </a:xfrm>
            <a:prstGeom prst="line">
              <a:avLst/>
            </a:prstGeom>
            <a:ln w="63500">
              <a:solidFill>
                <a:schemeClr val="tx1"/>
              </a:solidFill>
            </a:ln>
            <a:effectLst>
              <a:outerShdw blurRad="88900" sx="102000" sy="102000" algn="ctr"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2F763E5D-23A4-411A-84AB-1D9DFFE1FD54}"/>
                </a:ext>
              </a:extLst>
            </p:cNvPr>
            <p:cNvCxnSpPr>
              <a:cxnSpLocks/>
            </p:cNvCxnSpPr>
            <p:nvPr/>
          </p:nvCxnSpPr>
          <p:spPr>
            <a:xfrm>
              <a:off x="5627370" y="220980"/>
              <a:ext cx="937260" cy="0"/>
            </a:xfrm>
            <a:prstGeom prst="line">
              <a:avLst/>
            </a:prstGeom>
            <a:ln w="63500">
              <a:solidFill>
                <a:schemeClr val="tx1"/>
              </a:solidFill>
            </a:ln>
            <a:effectLst>
              <a:outerShdw blurRad="88900" sx="102000" sy="102000" algn="ctr"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30" name="直接连接符 29">
              <a:extLst>
                <a:ext uri="{FF2B5EF4-FFF2-40B4-BE49-F238E27FC236}">
                  <a16:creationId xmlns:a16="http://schemas.microsoft.com/office/drawing/2014/main" id="{32FCD799-492F-4D87-AB21-62365AB4DC17}"/>
                </a:ext>
              </a:extLst>
            </p:cNvPr>
            <p:cNvCxnSpPr>
              <a:cxnSpLocks/>
            </p:cNvCxnSpPr>
            <p:nvPr/>
          </p:nvCxnSpPr>
          <p:spPr>
            <a:xfrm rot="10800000" flipV="1">
              <a:off x="6534582" y="1272540"/>
              <a:ext cx="0" cy="813435"/>
            </a:xfrm>
            <a:prstGeom prst="line">
              <a:avLst/>
            </a:prstGeom>
            <a:ln w="63500">
              <a:solidFill>
                <a:schemeClr val="tx1"/>
              </a:solidFill>
            </a:ln>
            <a:effectLst>
              <a:outerShdw blurRad="88900" sx="102000" sy="102000" algn="ctr"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31" name="直接连接符 30">
              <a:extLst>
                <a:ext uri="{FF2B5EF4-FFF2-40B4-BE49-F238E27FC236}">
                  <a16:creationId xmlns:a16="http://schemas.microsoft.com/office/drawing/2014/main" id="{04124081-1CAF-47EB-B9BC-84DC38E38A07}"/>
                </a:ext>
              </a:extLst>
            </p:cNvPr>
            <p:cNvCxnSpPr>
              <a:cxnSpLocks/>
            </p:cNvCxnSpPr>
            <p:nvPr/>
          </p:nvCxnSpPr>
          <p:spPr>
            <a:xfrm rot="10800000" flipV="1">
              <a:off x="5657418" y="1272540"/>
              <a:ext cx="0" cy="813435"/>
            </a:xfrm>
            <a:prstGeom prst="line">
              <a:avLst/>
            </a:prstGeom>
            <a:ln w="63500">
              <a:solidFill>
                <a:schemeClr val="tx1"/>
              </a:solidFill>
            </a:ln>
            <a:effectLst>
              <a:outerShdw blurRad="88900" sx="102000" sy="102000" algn="ctr"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cxnSp>
          <p:nvCxnSpPr>
            <p:cNvPr id="47" name="直接连接符 46">
              <a:extLst>
                <a:ext uri="{FF2B5EF4-FFF2-40B4-BE49-F238E27FC236}">
                  <a16:creationId xmlns:a16="http://schemas.microsoft.com/office/drawing/2014/main" id="{29FE4F39-008D-468C-B6E2-448325FB250A}"/>
                </a:ext>
              </a:extLst>
            </p:cNvPr>
            <p:cNvCxnSpPr>
              <a:cxnSpLocks/>
            </p:cNvCxnSpPr>
            <p:nvPr/>
          </p:nvCxnSpPr>
          <p:spPr>
            <a:xfrm rot="10800000">
              <a:off x="5627370" y="2085975"/>
              <a:ext cx="937260" cy="0"/>
            </a:xfrm>
            <a:prstGeom prst="line">
              <a:avLst/>
            </a:prstGeom>
            <a:ln w="63500">
              <a:solidFill>
                <a:schemeClr val="tx1"/>
              </a:solidFill>
            </a:ln>
            <a:effectLst>
              <a:outerShdw blurRad="88900" sx="102000" sy="102000" algn="ctr"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grpSp>
      <p:pic>
        <p:nvPicPr>
          <p:cNvPr id="48" name="图片 47" descr="微信图片_20191017094445"/>
          <p:cNvPicPr>
            <a:picLocks noChangeAspect="1"/>
          </p:cNvPicPr>
          <p:nvPr/>
        </p:nvPicPr>
        <p:blipFill>
          <a:blip r:embed="rId12"/>
          <a:stretch>
            <a:fillRect/>
          </a:stretch>
        </p:blipFill>
        <p:spPr>
          <a:xfrm>
            <a:off x="-453117" y="1885730"/>
            <a:ext cx="3907790" cy="3907790"/>
          </a:xfrm>
          <a:prstGeom prst="rect">
            <a:avLst/>
          </a:prstGeom>
        </p:spPr>
      </p:pic>
      <p:sp>
        <p:nvSpPr>
          <p:cNvPr id="49" name="AutoShape 5"/>
          <p:cNvSpPr>
            <a:spLocks noChangeArrowheads="1"/>
          </p:cNvSpPr>
          <p:nvPr/>
        </p:nvSpPr>
        <p:spPr bwMode="ltGray">
          <a:xfrm rot="5400000" flipH="1">
            <a:off x="1134012" y="1061388"/>
            <a:ext cx="3925394" cy="3498806"/>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4"/>
                  <a:pt x="10856" y="10769"/>
                  <a:pt x="10856" y="10800"/>
                </a:cubicBezTo>
                <a:lnTo>
                  <a:pt x="21600" y="10800"/>
                </a:lnTo>
                <a:cubicBezTo>
                  <a:pt x="21600" y="4835"/>
                  <a:pt x="16764" y="0"/>
                  <a:pt x="10800" y="0"/>
                </a:cubicBezTo>
                <a:cubicBezTo>
                  <a:pt x="4835" y="0"/>
                  <a:pt x="0" y="4835"/>
                  <a:pt x="0" y="10799"/>
                </a:cubicBezTo>
                <a:close/>
              </a:path>
            </a:pathLst>
          </a:custGeom>
          <a:gradFill rotWithShape="1">
            <a:gsLst>
              <a:gs pos="0">
                <a:schemeClr val="hlink">
                  <a:alpha val="56000"/>
                </a:schemeClr>
              </a:gs>
              <a:gs pos="100000">
                <a:schemeClr val="hlink">
                  <a:gamma/>
                  <a:tint val="0"/>
                  <a:invGamma/>
                  <a:alpha val="48000"/>
                </a:schemeClr>
              </a:gs>
            </a:gsLst>
            <a:lin ang="540000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zh-CN" altLang="en-US"/>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_矩形 2"/>
          <p:cNvSpPr/>
          <p:nvPr>
            <p:custDataLst>
              <p:tags r:id="rId2"/>
            </p:custDataLst>
          </p:nvPr>
        </p:nvSpPr>
        <p:spPr>
          <a:xfrm>
            <a:off x="442210" y="211848"/>
            <a:ext cx="835854" cy="585472"/>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01</a:t>
            </a:r>
            <a:endParaRPr lang="zh-CN" altLang="en-US" sz="4500" b="1" dirty="0">
              <a:solidFill>
                <a:srgbClr val="FCFCFC"/>
              </a:solidFill>
              <a:latin typeface="+mj-ea"/>
              <a:ea typeface="+mj-ea"/>
            </a:endParaRPr>
          </a:p>
        </p:txBody>
      </p:sp>
      <p:sp>
        <p:nvSpPr>
          <p:cNvPr id="5" name="PA_文本框 4"/>
          <p:cNvSpPr txBox="1"/>
          <p:nvPr>
            <p:custDataLst>
              <p:tags r:id="rId3"/>
            </p:custDataLst>
          </p:nvPr>
        </p:nvSpPr>
        <p:spPr>
          <a:xfrm>
            <a:off x="1330334" y="277841"/>
            <a:ext cx="2870963" cy="528679"/>
          </a:xfrm>
          <a:prstGeom prst="rect">
            <a:avLst/>
          </a:prstGeom>
          <a:noFill/>
        </p:spPr>
        <p:txBody>
          <a:bodyPr rIns="270000">
            <a:normAutofit fontScale="85000" lnSpcReduction="10000"/>
          </a:bodyPr>
          <a:lstStyle/>
          <a:p>
            <a:pPr algn="r">
              <a:defRPr/>
            </a:pPr>
            <a:r>
              <a:rPr lang="zh-CN" altLang="en-US" sz="3600" dirty="0">
                <a:solidFill>
                  <a:srgbClr val="063D54">
                    <a:lumMod val="75000"/>
                  </a:srgbClr>
                </a:solidFill>
              </a:rPr>
              <a:t>药品基本信息</a:t>
            </a:r>
          </a:p>
        </p:txBody>
      </p:sp>
      <p:sp>
        <p:nvSpPr>
          <p:cNvPr id="6" name="文本框 5"/>
          <p:cNvSpPr txBox="1"/>
          <p:nvPr/>
        </p:nvSpPr>
        <p:spPr>
          <a:xfrm>
            <a:off x="442210" y="958170"/>
            <a:ext cx="7581881" cy="3378810"/>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CN" altLang="en-US" sz="1600" dirty="0"/>
              <a:t>通用名：</a:t>
            </a:r>
            <a:r>
              <a:rPr lang="en-US" altLang="zh-CN" sz="1600" b="1" dirty="0">
                <a:solidFill>
                  <a:srgbClr val="063D54"/>
                </a:solidFill>
              </a:rPr>
              <a:t> </a:t>
            </a:r>
            <a:r>
              <a:rPr lang="zh-CN" altLang="en-US" sz="1600" b="1" dirty="0">
                <a:solidFill>
                  <a:srgbClr val="063D54"/>
                </a:solidFill>
              </a:rPr>
              <a:t>莫达非尼胶囊。</a:t>
            </a:r>
            <a:endParaRPr lang="en-US" altLang="zh-CN" sz="1600" dirty="0"/>
          </a:p>
          <a:p>
            <a:pPr marL="342900" indent="-342900">
              <a:lnSpc>
                <a:spcPct val="150000"/>
              </a:lnSpc>
              <a:buFont typeface="Wingdings" panose="05000000000000000000" pitchFamily="2" charset="2"/>
              <a:buChar char="Ø"/>
            </a:pPr>
            <a:r>
              <a:rPr lang="zh-CN" altLang="en-US" sz="1600" dirty="0"/>
              <a:t>注册规格：</a:t>
            </a:r>
            <a:r>
              <a:rPr lang="en-US" altLang="zh-CN" sz="1600" b="1" dirty="0">
                <a:solidFill>
                  <a:srgbClr val="063D54"/>
                </a:solidFill>
              </a:rPr>
              <a:t> 100mg/</a:t>
            </a:r>
            <a:r>
              <a:rPr lang="zh-CN" altLang="en-US" sz="1600" b="1" dirty="0">
                <a:solidFill>
                  <a:srgbClr val="063D54"/>
                </a:solidFill>
              </a:rPr>
              <a:t>粒，</a:t>
            </a:r>
            <a:r>
              <a:rPr lang="en-US" altLang="zh-CN" sz="1600" b="1" dirty="0">
                <a:solidFill>
                  <a:srgbClr val="063D54"/>
                </a:solidFill>
              </a:rPr>
              <a:t>200mg/</a:t>
            </a:r>
            <a:r>
              <a:rPr lang="zh-CN" altLang="en-US" sz="1600" b="1" dirty="0">
                <a:solidFill>
                  <a:srgbClr val="063D54"/>
                </a:solidFill>
              </a:rPr>
              <a:t>粒。</a:t>
            </a:r>
            <a:endParaRPr lang="en-US" altLang="zh-CN" sz="1600" dirty="0"/>
          </a:p>
          <a:p>
            <a:pPr marL="342900" indent="-342900">
              <a:lnSpc>
                <a:spcPct val="150000"/>
              </a:lnSpc>
              <a:buFont typeface="Wingdings" panose="05000000000000000000" pitchFamily="2" charset="2"/>
              <a:buChar char="Ø"/>
            </a:pPr>
            <a:r>
              <a:rPr lang="zh-CN" altLang="en-US" sz="1600" dirty="0"/>
              <a:t>中国大陆首次上市时间：</a:t>
            </a:r>
            <a:r>
              <a:rPr lang="en-US" altLang="zh-CN" sz="1600" b="1" dirty="0">
                <a:solidFill>
                  <a:srgbClr val="063D54"/>
                </a:solidFill>
              </a:rPr>
              <a:t> 2017</a:t>
            </a:r>
            <a:r>
              <a:rPr lang="zh-CN" altLang="en-US" sz="1600" b="1" dirty="0">
                <a:solidFill>
                  <a:srgbClr val="063D54"/>
                </a:solidFill>
              </a:rPr>
              <a:t>年</a:t>
            </a:r>
            <a:r>
              <a:rPr lang="en-US" altLang="zh-CN" sz="1600" b="1" dirty="0">
                <a:solidFill>
                  <a:srgbClr val="063D54"/>
                </a:solidFill>
              </a:rPr>
              <a:t>11</a:t>
            </a:r>
            <a:r>
              <a:rPr lang="zh-CN" altLang="en-US" sz="1600" b="1" dirty="0">
                <a:solidFill>
                  <a:srgbClr val="063D54"/>
                </a:solidFill>
              </a:rPr>
              <a:t>月</a:t>
            </a:r>
            <a:r>
              <a:rPr lang="en-US" altLang="zh-CN" sz="1600" b="1" dirty="0">
                <a:solidFill>
                  <a:srgbClr val="063D54"/>
                </a:solidFill>
              </a:rPr>
              <a:t>21</a:t>
            </a:r>
            <a:r>
              <a:rPr lang="zh-CN" altLang="en-US" sz="1600" b="1" dirty="0">
                <a:solidFill>
                  <a:srgbClr val="063D54"/>
                </a:solidFill>
              </a:rPr>
              <a:t>日。</a:t>
            </a:r>
            <a:endParaRPr lang="en-US" altLang="zh-CN" sz="1600" dirty="0"/>
          </a:p>
          <a:p>
            <a:pPr marL="342900" indent="-342900">
              <a:lnSpc>
                <a:spcPct val="150000"/>
              </a:lnSpc>
              <a:buFont typeface="Wingdings" panose="05000000000000000000" pitchFamily="2" charset="2"/>
              <a:buChar char="Ø"/>
            </a:pPr>
            <a:r>
              <a:rPr lang="zh-CN" altLang="en-US" sz="1600" dirty="0"/>
              <a:t>目前大陆地区同通用名药品的上市情况：</a:t>
            </a:r>
            <a:r>
              <a:rPr lang="zh-CN" altLang="en-US" sz="1600" b="1" dirty="0">
                <a:solidFill>
                  <a:srgbClr val="063D54"/>
                </a:solidFill>
              </a:rPr>
              <a:t>共</a:t>
            </a:r>
            <a:r>
              <a:rPr lang="en-US" altLang="zh-CN" sz="1600" b="1" dirty="0">
                <a:solidFill>
                  <a:srgbClr val="063D54"/>
                </a:solidFill>
              </a:rPr>
              <a:t>1</a:t>
            </a:r>
            <a:r>
              <a:rPr lang="zh-CN" altLang="en-US" sz="1600" b="1" dirty="0">
                <a:solidFill>
                  <a:srgbClr val="063D54"/>
                </a:solidFill>
              </a:rPr>
              <a:t>家。</a:t>
            </a:r>
            <a:endParaRPr lang="en-US" altLang="zh-CN" sz="1600" b="1" dirty="0">
              <a:solidFill>
                <a:srgbClr val="063D54"/>
              </a:solidFill>
            </a:endParaRPr>
          </a:p>
          <a:p>
            <a:pPr marL="342900" indent="-342900">
              <a:lnSpc>
                <a:spcPct val="150000"/>
              </a:lnSpc>
              <a:buFont typeface="Wingdings" panose="05000000000000000000" pitchFamily="2" charset="2"/>
              <a:buChar char="Ø"/>
            </a:pPr>
            <a:r>
              <a:rPr lang="zh-CN" altLang="en-US" sz="1600" dirty="0"/>
              <a:t>全球首个上市国家</a:t>
            </a:r>
            <a:r>
              <a:rPr lang="en-US" altLang="zh-CN" sz="1600" dirty="0"/>
              <a:t>/</a:t>
            </a:r>
            <a:r>
              <a:rPr lang="zh-CN" altLang="en-US" sz="1600" dirty="0"/>
              <a:t>地区及上市时间：</a:t>
            </a:r>
            <a:r>
              <a:rPr lang="zh-CN" altLang="en-US" sz="1600" b="1" dirty="0">
                <a:solidFill>
                  <a:srgbClr val="063D54"/>
                </a:solidFill>
              </a:rPr>
              <a:t>原研药于</a:t>
            </a:r>
            <a:r>
              <a:rPr lang="en-US" altLang="zh-CN" sz="1600" b="1" dirty="0">
                <a:solidFill>
                  <a:srgbClr val="063D54"/>
                </a:solidFill>
              </a:rPr>
              <a:t>1994</a:t>
            </a:r>
            <a:r>
              <a:rPr lang="zh-CN" altLang="en-US" sz="1600" b="1" dirty="0">
                <a:solidFill>
                  <a:srgbClr val="063D54"/>
                </a:solidFill>
              </a:rPr>
              <a:t>年在法国上市。</a:t>
            </a:r>
            <a:endParaRPr lang="en-US" altLang="zh-CN" sz="1600" b="1" dirty="0">
              <a:solidFill>
                <a:srgbClr val="063D54"/>
              </a:solidFill>
            </a:endParaRPr>
          </a:p>
          <a:p>
            <a:pPr marL="342900" indent="-342900">
              <a:lnSpc>
                <a:spcPct val="150000"/>
              </a:lnSpc>
              <a:buFont typeface="Wingdings" panose="05000000000000000000" pitchFamily="2" charset="2"/>
              <a:buChar char="Ø"/>
            </a:pPr>
            <a:r>
              <a:rPr lang="zh-CN" altLang="en-US" sz="1600" dirty="0"/>
              <a:t>是否为</a:t>
            </a:r>
            <a:r>
              <a:rPr lang="en-US" altLang="zh-CN" sz="1600" dirty="0"/>
              <a:t>OTC</a:t>
            </a:r>
            <a:r>
              <a:rPr lang="zh-CN" altLang="en-US" sz="1600" dirty="0"/>
              <a:t>药品：</a:t>
            </a:r>
            <a:r>
              <a:rPr lang="en-US" altLang="zh-CN" sz="1600" b="1" dirty="0">
                <a:solidFill>
                  <a:srgbClr val="063D54"/>
                </a:solidFill>
              </a:rPr>
              <a:t> </a:t>
            </a:r>
            <a:r>
              <a:rPr lang="zh-CN" altLang="en-US" sz="1600" b="1" dirty="0">
                <a:solidFill>
                  <a:srgbClr val="063D54"/>
                </a:solidFill>
              </a:rPr>
              <a:t>否。</a:t>
            </a:r>
            <a:endParaRPr lang="en-US" altLang="zh-CN" sz="1600" b="1" dirty="0">
              <a:solidFill>
                <a:srgbClr val="063D54"/>
              </a:solidFill>
            </a:endParaRPr>
          </a:p>
          <a:p>
            <a:pPr marL="342900" indent="-342900">
              <a:lnSpc>
                <a:spcPct val="150000"/>
              </a:lnSpc>
              <a:buFont typeface="Wingdings" panose="05000000000000000000" pitchFamily="2" charset="2"/>
              <a:buChar char="Ø"/>
            </a:pPr>
            <a:r>
              <a:rPr lang="zh-CN" altLang="en-US" sz="1600" dirty="0"/>
              <a:t>参照药品建议：</a:t>
            </a:r>
            <a:r>
              <a:rPr lang="zh-CN" altLang="en-US" sz="1600" dirty="0">
                <a:solidFill>
                  <a:srgbClr val="063D54"/>
                </a:solidFill>
              </a:rPr>
              <a:t>国内无参照药，参照原研在</a:t>
            </a:r>
            <a:endParaRPr lang="en-US" altLang="zh-CN" sz="1600" dirty="0">
              <a:solidFill>
                <a:srgbClr val="063D54"/>
              </a:solidFill>
            </a:endParaRPr>
          </a:p>
          <a:p>
            <a:pPr>
              <a:lnSpc>
                <a:spcPct val="150000"/>
              </a:lnSpc>
            </a:pPr>
            <a:r>
              <a:rPr lang="en-US" altLang="zh-CN" sz="1600" dirty="0">
                <a:solidFill>
                  <a:srgbClr val="063D54"/>
                </a:solidFill>
              </a:rPr>
              <a:t>      </a:t>
            </a:r>
            <a:r>
              <a:rPr lang="zh-CN" altLang="en-US" sz="1600" dirty="0">
                <a:solidFill>
                  <a:srgbClr val="063D54"/>
                </a:solidFill>
              </a:rPr>
              <a:t>美国</a:t>
            </a:r>
            <a:r>
              <a:rPr lang="en-US" altLang="zh-CN" sz="1600" dirty="0">
                <a:solidFill>
                  <a:srgbClr val="063D54"/>
                </a:solidFill>
              </a:rPr>
              <a:t>FDA</a:t>
            </a:r>
            <a:r>
              <a:rPr lang="zh-CN" altLang="en-US" sz="1600" dirty="0">
                <a:solidFill>
                  <a:srgbClr val="063D54"/>
                </a:solidFill>
              </a:rPr>
              <a:t>批准并且国家药监局批准的参比制</a:t>
            </a:r>
            <a:endParaRPr lang="en-US" altLang="zh-CN" sz="1600" dirty="0">
              <a:solidFill>
                <a:srgbClr val="063D54"/>
              </a:solidFill>
            </a:endParaRPr>
          </a:p>
          <a:p>
            <a:pPr>
              <a:lnSpc>
                <a:spcPct val="150000"/>
              </a:lnSpc>
            </a:pPr>
            <a:r>
              <a:rPr lang="en-US" altLang="zh-CN" sz="1600" dirty="0">
                <a:solidFill>
                  <a:srgbClr val="063D54"/>
                </a:solidFill>
              </a:rPr>
              <a:t>      </a:t>
            </a:r>
            <a:r>
              <a:rPr lang="zh-CN" altLang="en-US" sz="1600" dirty="0">
                <a:solidFill>
                  <a:srgbClr val="063D54"/>
                </a:solidFill>
              </a:rPr>
              <a:t>剂</a:t>
            </a:r>
            <a:r>
              <a:rPr lang="en-US" altLang="zh-CN" sz="1600" dirty="0">
                <a:solidFill>
                  <a:srgbClr val="063D54"/>
                </a:solidFill>
              </a:rPr>
              <a:t>200mg</a:t>
            </a:r>
            <a:r>
              <a:rPr lang="zh-CN" altLang="en-US" sz="1600" dirty="0">
                <a:solidFill>
                  <a:srgbClr val="063D54"/>
                </a:solidFill>
              </a:rPr>
              <a:t>的价格：</a:t>
            </a:r>
            <a:r>
              <a:rPr lang="en-US" altLang="zh-CN" sz="1600" dirty="0">
                <a:solidFill>
                  <a:srgbClr val="063D54"/>
                </a:solidFill>
              </a:rPr>
              <a:t>68.45</a:t>
            </a:r>
            <a:r>
              <a:rPr lang="zh-CN" altLang="en-US" sz="1600" dirty="0">
                <a:solidFill>
                  <a:srgbClr val="063D54"/>
                </a:solidFill>
              </a:rPr>
              <a:t>美元</a:t>
            </a:r>
            <a:r>
              <a:rPr lang="en-US" altLang="zh-CN" sz="1600" dirty="0">
                <a:solidFill>
                  <a:srgbClr val="063D54"/>
                </a:solidFill>
              </a:rPr>
              <a:t>/</a:t>
            </a:r>
            <a:r>
              <a:rPr lang="zh-CN" altLang="en-US" sz="1600" dirty="0">
                <a:solidFill>
                  <a:srgbClr val="063D54"/>
                </a:solidFill>
              </a:rPr>
              <a:t>片。</a:t>
            </a:r>
          </a:p>
        </p:txBody>
      </p:sp>
      <p:pic>
        <p:nvPicPr>
          <p:cNvPr id="4" name="图片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67417" y="2880867"/>
            <a:ext cx="3984003" cy="2135976"/>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330077" y="930294"/>
            <a:ext cx="7740568" cy="667512"/>
            <a:chOff x="947642" y="1404034"/>
            <a:chExt cx="4084076" cy="442676"/>
          </a:xfrm>
        </p:grpSpPr>
        <p:sp>
          <p:nvSpPr>
            <p:cNvPr id="9" name="矩形 8"/>
            <p:cNvSpPr/>
            <p:nvPr/>
          </p:nvSpPr>
          <p:spPr>
            <a:xfrm>
              <a:off x="947642" y="1622190"/>
              <a:ext cx="4084076" cy="224520"/>
            </a:xfrm>
            <a:prstGeom prst="rect">
              <a:avLst/>
            </a:prstGeom>
          </p:spPr>
          <p:txBody>
            <a:bodyPr wrap="square">
              <a:spAutoFit/>
            </a:bodyPr>
            <a:lstStyle/>
            <a:p>
              <a:endParaRPr lang="en-US" altLang="zh-CN" sz="1600" dirty="0">
                <a:solidFill>
                  <a:schemeClr val="bg2">
                    <a:lumMod val="25000"/>
                  </a:schemeClr>
                </a:solidFill>
              </a:endParaRPr>
            </a:p>
          </p:txBody>
        </p:sp>
        <p:sp>
          <p:nvSpPr>
            <p:cNvPr id="10" name="矩形 9"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947642" y="1404034"/>
              <a:ext cx="4007125" cy="387807"/>
            </a:xfrm>
            <a:prstGeom prst="rect">
              <a:avLst/>
            </a:prstGeom>
          </p:spPr>
          <p:txBody>
            <a:bodyPr wrap="square">
              <a:spAutoFit/>
            </a:bodyPr>
            <a:lstStyle/>
            <a:p>
              <a:pPr fontAlgn="base">
                <a:spcBef>
                  <a:spcPct val="0"/>
                </a:spcBef>
                <a:spcAft>
                  <a:spcPct val="0"/>
                </a:spcAft>
                <a:defRPr/>
              </a:pPr>
              <a:r>
                <a:rPr lang="zh-CN" altLang="en-US" sz="1600" b="1" dirty="0">
                  <a:solidFill>
                    <a:srgbClr val="063D54"/>
                  </a:solidFill>
                </a:rPr>
                <a:t>适应症 </a:t>
              </a:r>
              <a:r>
                <a:rPr lang="en-US" altLang="zh-CN" sz="1600" dirty="0">
                  <a:solidFill>
                    <a:srgbClr val="063D54"/>
                  </a:solidFill>
                </a:rPr>
                <a:t>: </a:t>
              </a:r>
              <a:r>
                <a:rPr lang="zh-CN" altLang="en-US" sz="1500" dirty="0">
                  <a:solidFill>
                    <a:schemeClr val="bg2">
                      <a:lumMod val="25000"/>
                    </a:schemeClr>
                  </a:solidFill>
                </a:rPr>
                <a:t>本品适用于阻塞性睡眠呼吸暂停引起嗜睡的成年患者的促醒。</a:t>
              </a:r>
              <a:endParaRPr lang="en-US" altLang="zh-CN" sz="1500" dirty="0">
                <a:solidFill>
                  <a:schemeClr val="bg2">
                    <a:lumMod val="25000"/>
                  </a:schemeClr>
                </a:solidFill>
              </a:endParaRPr>
            </a:p>
            <a:p>
              <a:pPr fontAlgn="base">
                <a:spcBef>
                  <a:spcPct val="0"/>
                </a:spcBef>
                <a:spcAft>
                  <a:spcPct val="0"/>
                </a:spcAft>
                <a:defRPr/>
              </a:pPr>
              <a:endParaRPr lang="en-US" altLang="zh-CN" sz="1600" b="1" dirty="0">
                <a:solidFill>
                  <a:srgbClr val="063D54"/>
                </a:solidFill>
              </a:endParaRPr>
            </a:p>
          </p:txBody>
        </p:sp>
      </p:grpSp>
      <p:grpSp>
        <p:nvGrpSpPr>
          <p:cNvPr id="22" name="组合 21"/>
          <p:cNvGrpSpPr/>
          <p:nvPr/>
        </p:nvGrpSpPr>
        <p:grpSpPr>
          <a:xfrm>
            <a:off x="330077" y="1257703"/>
            <a:ext cx="8828116" cy="2705635"/>
            <a:chOff x="872870" y="1143107"/>
            <a:chExt cx="4441931" cy="1794309"/>
          </a:xfrm>
        </p:grpSpPr>
        <p:sp>
          <p:nvSpPr>
            <p:cNvPr id="23" name="矩形 22"/>
            <p:cNvSpPr/>
            <p:nvPr/>
          </p:nvSpPr>
          <p:spPr>
            <a:xfrm>
              <a:off x="872870" y="1205290"/>
              <a:ext cx="4441931" cy="1732126"/>
            </a:xfrm>
            <a:prstGeom prst="rect">
              <a:avLst/>
            </a:prstGeom>
          </p:spPr>
          <p:txBody>
            <a:bodyPr wrap="square">
              <a:spAutoFit/>
            </a:bodyPr>
            <a:lstStyle/>
            <a:p>
              <a:endParaRPr lang="en-US" altLang="zh-CN" sz="1400" dirty="0">
                <a:solidFill>
                  <a:schemeClr val="bg2">
                    <a:lumMod val="25000"/>
                  </a:schemeClr>
                </a:solidFill>
              </a:endParaRPr>
            </a:p>
            <a:p>
              <a:pPr marL="285750" indent="-285750">
                <a:lnSpc>
                  <a:spcPct val="114000"/>
                </a:lnSpc>
                <a:buFont typeface="Arial" panose="020B0604020202020204" pitchFamily="34" charset="0"/>
                <a:buChar char="•"/>
              </a:pPr>
              <a:r>
                <a:rPr lang="zh-CN" altLang="en-US" sz="1200" b="1" dirty="0">
                  <a:solidFill>
                    <a:schemeClr val="bg2">
                      <a:lumMod val="25000"/>
                    </a:schemeClr>
                  </a:solidFill>
                </a:rPr>
                <a:t>中国医师协会睡眠医学专业委员会</a:t>
              </a:r>
              <a:r>
                <a:rPr lang="zh-CN" altLang="en-US" sz="1200" dirty="0">
                  <a:solidFill>
                    <a:schemeClr val="bg2">
                      <a:lumMod val="25000"/>
                    </a:schemeClr>
                  </a:solidFill>
                </a:rPr>
                <a:t>在成人阻塞性睡眠呼吸暂停（</a:t>
              </a:r>
              <a:r>
                <a:rPr lang="en-US" altLang="zh-CN" sz="1200" dirty="0">
                  <a:solidFill>
                    <a:schemeClr val="bg2">
                      <a:lumMod val="25000"/>
                    </a:schemeClr>
                  </a:solidFill>
                </a:rPr>
                <a:t>OSA</a:t>
              </a:r>
              <a:r>
                <a:rPr lang="zh-CN" altLang="en-US" sz="1200" dirty="0">
                  <a:solidFill>
                    <a:schemeClr val="bg2">
                      <a:lumMod val="25000"/>
                    </a:schemeClr>
                  </a:solidFill>
                </a:rPr>
                <a:t>）多学科诊疗指南中指出</a:t>
              </a:r>
              <a:r>
                <a:rPr lang="en-US" altLang="zh-CN" sz="1200" b="1" dirty="0">
                  <a:solidFill>
                    <a:schemeClr val="bg2">
                      <a:lumMod val="25000"/>
                    </a:schemeClr>
                  </a:solidFill>
                </a:rPr>
                <a:t>〖</a:t>
              </a:r>
              <a:r>
                <a:rPr lang="zh-CN" altLang="en-US" sz="1200" b="1" dirty="0">
                  <a:solidFill>
                    <a:schemeClr val="bg2">
                      <a:lumMod val="25000"/>
                    </a:schemeClr>
                  </a:solidFill>
                </a:rPr>
                <a:t>精神科、睡眠中心等临床多学科</a:t>
              </a:r>
              <a:r>
                <a:rPr lang="zh-CN" altLang="en-US" sz="1200" dirty="0">
                  <a:solidFill>
                    <a:schemeClr val="bg2">
                      <a:lumMod val="25000"/>
                    </a:schemeClr>
                  </a:solidFill>
                </a:rPr>
                <a:t>〗</a:t>
              </a:r>
              <a:r>
                <a:rPr lang="en-US" altLang="zh-CN" sz="1200" dirty="0">
                  <a:solidFill>
                    <a:schemeClr val="bg2">
                      <a:lumMod val="25000"/>
                    </a:schemeClr>
                  </a:solidFill>
                </a:rPr>
                <a:t>OSA</a:t>
              </a:r>
              <a:r>
                <a:rPr lang="zh-CN" altLang="en-US" sz="1200" dirty="0">
                  <a:solidFill>
                    <a:schemeClr val="bg2">
                      <a:lumMod val="25000"/>
                    </a:schemeClr>
                  </a:solidFill>
                </a:rPr>
                <a:t>是一种以睡眠打鼾伴呼吸暂停和日间思睡为主要临床表现的睡眠呼吸疾病，患病率为</a:t>
              </a:r>
              <a:r>
                <a:rPr lang="en-US" altLang="zh-CN" sz="1200" dirty="0">
                  <a:solidFill>
                    <a:schemeClr val="bg2">
                      <a:lumMod val="25000"/>
                    </a:schemeClr>
                  </a:solidFill>
                </a:rPr>
                <a:t>2%</a:t>
              </a:r>
              <a:r>
                <a:rPr lang="zh-CN" altLang="en-US" sz="1200" dirty="0">
                  <a:solidFill>
                    <a:schemeClr val="bg2">
                      <a:lumMod val="25000"/>
                    </a:schemeClr>
                  </a:solidFill>
                </a:rPr>
                <a:t>～</a:t>
              </a:r>
              <a:r>
                <a:rPr lang="en-US" altLang="zh-CN" sz="1200" dirty="0">
                  <a:solidFill>
                    <a:schemeClr val="bg2">
                      <a:lumMod val="25000"/>
                    </a:schemeClr>
                  </a:solidFill>
                </a:rPr>
                <a:t>4%</a:t>
              </a:r>
              <a:r>
                <a:rPr lang="zh-CN" altLang="en-US" sz="1200" dirty="0">
                  <a:solidFill>
                    <a:schemeClr val="bg2">
                      <a:lumMod val="25000"/>
                    </a:schemeClr>
                  </a:solidFill>
                </a:rPr>
                <a:t>，而在临床上诊治不足</a:t>
              </a:r>
              <a:r>
                <a:rPr lang="en-US" altLang="zh-CN" sz="1200" dirty="0">
                  <a:solidFill>
                    <a:schemeClr val="bg2">
                      <a:lumMod val="25000"/>
                    </a:schemeClr>
                  </a:solidFill>
                </a:rPr>
                <a:t>5%-10%</a:t>
              </a:r>
              <a:r>
                <a:rPr lang="en-US" altLang="zh-CN" sz="1200" baseline="30000" dirty="0">
                  <a:latin typeface="Times New Roman" panose="02020603050405020304" pitchFamily="18" charset="0"/>
                  <a:cs typeface="Times New Roman" panose="02020603050405020304" pitchFamily="18" charset="0"/>
                </a:rPr>
                <a:t> 1</a:t>
              </a:r>
              <a:r>
                <a:rPr lang="zh-CN" altLang="en-US" sz="1200" dirty="0">
                  <a:solidFill>
                    <a:schemeClr val="bg2">
                      <a:lumMod val="25000"/>
                    </a:schemeClr>
                  </a:solidFill>
                </a:rPr>
                <a:t>，患者</a:t>
              </a:r>
              <a:r>
                <a:rPr lang="zh-CN" altLang="en-US" sz="1200" b="1" dirty="0">
                  <a:solidFill>
                    <a:schemeClr val="bg2">
                      <a:lumMod val="25000"/>
                    </a:schemeClr>
                  </a:solidFill>
                </a:rPr>
                <a:t>日间嗜睡导致的神情萎靡和猝倒等临床症状</a:t>
              </a:r>
              <a:r>
                <a:rPr lang="zh-CN" altLang="en-US" sz="1200" dirty="0">
                  <a:solidFill>
                    <a:schemeClr val="bg2">
                      <a:lumMod val="25000"/>
                    </a:schemeClr>
                  </a:solidFill>
                </a:rPr>
                <a:t>给患者日常生活和工作带来极大影响，甚至危及患者人身安全</a:t>
              </a:r>
              <a:r>
                <a:rPr lang="en-US" altLang="zh-CN" sz="1200" baseline="30000" dirty="0">
                  <a:latin typeface="Times New Roman" panose="02020603050405020304" pitchFamily="18" charset="0"/>
                  <a:cs typeface="Times New Roman" panose="02020603050405020304" pitchFamily="18" charset="0"/>
                </a:rPr>
                <a:t>1</a:t>
              </a:r>
              <a:r>
                <a:rPr lang="zh-CN" altLang="en-US" sz="1200" dirty="0">
                  <a:solidFill>
                    <a:schemeClr val="bg2">
                      <a:lumMod val="25000"/>
                    </a:schemeClr>
                  </a:solidFill>
                </a:rPr>
                <a:t>。</a:t>
              </a:r>
              <a:endParaRPr lang="en-US" altLang="zh-CN" sz="1200" dirty="0">
                <a:solidFill>
                  <a:schemeClr val="bg2">
                    <a:lumMod val="25000"/>
                  </a:schemeClr>
                </a:solidFill>
              </a:endParaRPr>
            </a:p>
            <a:p>
              <a:pPr marL="285750" indent="-285750">
                <a:lnSpc>
                  <a:spcPct val="114000"/>
                </a:lnSpc>
                <a:buFont typeface="Arial" panose="020B0604020202020204" pitchFamily="34" charset="0"/>
                <a:buChar char="•"/>
              </a:pPr>
              <a:r>
                <a:rPr lang="en-US" altLang="zh-CN" sz="1200" dirty="0">
                  <a:solidFill>
                    <a:schemeClr val="bg2">
                      <a:lumMod val="25000"/>
                    </a:schemeClr>
                  </a:solidFill>
                </a:rPr>
                <a:t>OSA</a:t>
              </a:r>
              <a:r>
                <a:rPr lang="zh-CN" altLang="en-US" sz="1200" dirty="0">
                  <a:solidFill>
                    <a:schemeClr val="bg2">
                      <a:lumMod val="25000"/>
                    </a:schemeClr>
                  </a:solidFill>
                </a:rPr>
                <a:t>可引起间歇性低氧、高碳酸血症以及睡眠结构紊乱，并可导致高血压、冠心病、心律失常、脑血管病、认知功能障碍、</a:t>
              </a:r>
              <a:r>
                <a:rPr lang="en-US" altLang="zh-CN" sz="1200" dirty="0">
                  <a:solidFill>
                    <a:schemeClr val="bg2">
                      <a:lumMod val="25000"/>
                    </a:schemeClr>
                  </a:solidFill>
                </a:rPr>
                <a:t>2</a:t>
              </a:r>
              <a:r>
                <a:rPr lang="zh-CN" altLang="en-US" sz="1200" dirty="0">
                  <a:solidFill>
                    <a:schemeClr val="bg2">
                      <a:lumMod val="25000"/>
                    </a:schemeClr>
                  </a:solidFill>
                </a:rPr>
                <a:t>型糖尿病等多器官多系统损害。国内</a:t>
              </a:r>
              <a:r>
                <a:rPr lang="en-US" altLang="zh-CN" sz="1200" dirty="0">
                  <a:solidFill>
                    <a:schemeClr val="bg2">
                      <a:lumMod val="25000"/>
                    </a:schemeClr>
                  </a:solidFill>
                </a:rPr>
                <a:t>20</a:t>
              </a:r>
              <a:r>
                <a:rPr lang="zh-CN" altLang="en-US" sz="1200" dirty="0">
                  <a:solidFill>
                    <a:schemeClr val="bg2">
                      <a:lumMod val="25000"/>
                    </a:schemeClr>
                  </a:solidFill>
                </a:rPr>
                <a:t>家医院数据研究表明，</a:t>
              </a:r>
              <a:r>
                <a:rPr lang="zh-CN" altLang="en-US" sz="1200" b="1" dirty="0">
                  <a:solidFill>
                    <a:schemeClr val="bg2">
                      <a:lumMod val="25000"/>
                    </a:schemeClr>
                  </a:solidFill>
                </a:rPr>
                <a:t>未经治疗的重度</a:t>
              </a:r>
              <a:r>
                <a:rPr lang="en-US" altLang="zh-CN" sz="1200" b="1" dirty="0">
                  <a:solidFill>
                    <a:schemeClr val="bg2">
                      <a:lumMod val="25000"/>
                    </a:schemeClr>
                  </a:solidFill>
                </a:rPr>
                <a:t>OSA</a:t>
              </a:r>
              <a:r>
                <a:rPr lang="zh-CN" altLang="en-US" sz="1200" b="1" dirty="0">
                  <a:solidFill>
                    <a:schemeClr val="bg2">
                      <a:lumMod val="25000"/>
                    </a:schemeClr>
                  </a:solidFill>
                </a:rPr>
                <a:t>患者病死率比普通人群高</a:t>
              </a:r>
              <a:r>
                <a:rPr lang="en-US" altLang="zh-CN" sz="1200" b="1" dirty="0">
                  <a:solidFill>
                    <a:schemeClr val="bg2">
                      <a:lumMod val="25000"/>
                    </a:schemeClr>
                  </a:solidFill>
                </a:rPr>
                <a:t>3.8</a:t>
              </a:r>
              <a:r>
                <a:rPr lang="zh-CN" altLang="en-US" sz="1200" b="1" dirty="0">
                  <a:solidFill>
                    <a:schemeClr val="bg2">
                      <a:lumMod val="25000"/>
                    </a:schemeClr>
                  </a:solidFill>
                </a:rPr>
                <a:t>倍</a:t>
              </a:r>
              <a:r>
                <a:rPr lang="en-US" altLang="zh-CN" sz="1200" baseline="30000" dirty="0">
                  <a:latin typeface="Times New Roman" panose="02020603050405020304" pitchFamily="18" charset="0"/>
                  <a:cs typeface="Times New Roman" panose="02020603050405020304" pitchFamily="18" charset="0"/>
                </a:rPr>
                <a:t>2</a:t>
              </a:r>
              <a:r>
                <a:rPr lang="zh-CN" altLang="en-US" sz="1200" baseline="30000" dirty="0">
                  <a:latin typeface="Times New Roman" panose="02020603050405020304" pitchFamily="18" charset="0"/>
                  <a:cs typeface="Times New Roman" panose="02020603050405020304" pitchFamily="18" charset="0"/>
                </a:rPr>
                <a:t>、</a:t>
              </a:r>
              <a:r>
                <a:rPr lang="en-US" altLang="zh-CN" sz="1200" baseline="30000" dirty="0">
                  <a:latin typeface="Times New Roman" panose="02020603050405020304" pitchFamily="18" charset="0"/>
                  <a:cs typeface="Times New Roman" panose="02020603050405020304" pitchFamily="18" charset="0"/>
                </a:rPr>
                <a:t>3</a:t>
              </a:r>
              <a:r>
                <a:rPr lang="zh-CN" altLang="en-US" sz="1200" dirty="0">
                  <a:latin typeface="Times New Roman" panose="02020603050405020304" pitchFamily="18" charset="0"/>
                  <a:cs typeface="Times New Roman" panose="02020603050405020304" pitchFamily="18" charset="0"/>
                </a:rPr>
                <a:t>， </a:t>
              </a:r>
              <a:r>
                <a:rPr lang="zh-CN" altLang="en-US" sz="1200" dirty="0">
                  <a:solidFill>
                    <a:schemeClr val="bg2">
                      <a:lumMod val="25000"/>
                    </a:schemeClr>
                  </a:solidFill>
                </a:rPr>
                <a:t>此外，</a:t>
              </a:r>
              <a:r>
                <a:rPr lang="en-US" altLang="zh-CN" sz="1200" dirty="0">
                  <a:solidFill>
                    <a:schemeClr val="bg2">
                      <a:lumMod val="25000"/>
                    </a:schemeClr>
                  </a:solidFill>
                </a:rPr>
                <a:t>OSA</a:t>
              </a:r>
              <a:r>
                <a:rPr lang="zh-CN" altLang="en-US" sz="1200" dirty="0">
                  <a:solidFill>
                    <a:schemeClr val="bg2">
                      <a:lumMod val="25000"/>
                    </a:schemeClr>
                  </a:solidFill>
                </a:rPr>
                <a:t>人群发生卒中的概率是对照组的</a:t>
              </a:r>
              <a:r>
                <a:rPr lang="en-US" altLang="zh-CN" sz="1200" dirty="0">
                  <a:solidFill>
                    <a:schemeClr val="bg2">
                      <a:lumMod val="25000"/>
                    </a:schemeClr>
                  </a:solidFill>
                </a:rPr>
                <a:t>4.33</a:t>
              </a:r>
              <a:r>
                <a:rPr lang="zh-CN" altLang="en-US" sz="1200" dirty="0">
                  <a:solidFill>
                    <a:schemeClr val="bg2">
                      <a:lumMod val="25000"/>
                    </a:schemeClr>
                  </a:solidFill>
                </a:rPr>
                <a:t>倍</a:t>
              </a:r>
              <a:r>
                <a:rPr lang="en-US" altLang="zh-CN" sz="1200" baseline="30000" dirty="0">
                  <a:latin typeface="Times New Roman" panose="02020603050405020304" pitchFamily="18" charset="0"/>
                  <a:cs typeface="Times New Roman" panose="02020603050405020304" pitchFamily="18" charset="0"/>
                </a:rPr>
                <a:t>2</a:t>
              </a:r>
              <a:r>
                <a:rPr lang="zh-CN" altLang="en-US" sz="1200" baseline="30000" dirty="0">
                  <a:latin typeface="Times New Roman" panose="02020603050405020304" pitchFamily="18" charset="0"/>
                  <a:cs typeface="Times New Roman" panose="02020603050405020304" pitchFamily="18" charset="0"/>
                </a:rPr>
                <a:t>、</a:t>
              </a:r>
              <a:r>
                <a:rPr lang="en-US" altLang="zh-CN" sz="1200" baseline="30000" dirty="0">
                  <a:latin typeface="Times New Roman" panose="02020603050405020304" pitchFamily="18" charset="0"/>
                  <a:cs typeface="Times New Roman" panose="02020603050405020304" pitchFamily="18" charset="0"/>
                </a:rPr>
                <a:t>3</a:t>
              </a:r>
              <a:r>
                <a:rPr lang="zh-CN" altLang="en-US" sz="1200" dirty="0">
                  <a:latin typeface="Times New Roman" panose="02020603050405020304" pitchFamily="18" charset="0"/>
                  <a:cs typeface="Times New Roman" panose="02020603050405020304" pitchFamily="18" charset="0"/>
                </a:rPr>
                <a:t> </a:t>
              </a:r>
              <a:r>
                <a:rPr lang="zh-CN" altLang="en-US" sz="1200" dirty="0">
                  <a:solidFill>
                    <a:schemeClr val="bg2">
                      <a:lumMod val="25000"/>
                    </a:schemeClr>
                  </a:solidFill>
                </a:rPr>
                <a:t>，病死率是对照组的</a:t>
              </a:r>
              <a:r>
                <a:rPr lang="en-US" altLang="zh-CN" sz="1200" dirty="0">
                  <a:solidFill>
                    <a:schemeClr val="bg2">
                      <a:lumMod val="25000"/>
                    </a:schemeClr>
                  </a:solidFill>
                </a:rPr>
                <a:t>1.98</a:t>
              </a:r>
              <a:r>
                <a:rPr lang="zh-CN" altLang="en-US" sz="1200" dirty="0">
                  <a:solidFill>
                    <a:schemeClr val="bg2">
                      <a:lumMod val="25000"/>
                    </a:schemeClr>
                  </a:solidFill>
                </a:rPr>
                <a:t>倍</a:t>
              </a:r>
              <a:r>
                <a:rPr lang="en-US" altLang="zh-CN" sz="1200" baseline="30000" dirty="0">
                  <a:latin typeface="Times New Roman" panose="02020603050405020304" pitchFamily="18" charset="0"/>
                  <a:cs typeface="Times New Roman" panose="02020603050405020304" pitchFamily="18" charset="0"/>
                </a:rPr>
                <a:t>2</a:t>
              </a:r>
              <a:r>
                <a:rPr lang="zh-CN" altLang="en-US" sz="1200" baseline="30000" dirty="0">
                  <a:latin typeface="Times New Roman" panose="02020603050405020304" pitchFamily="18" charset="0"/>
                  <a:cs typeface="Times New Roman" panose="02020603050405020304" pitchFamily="18" charset="0"/>
                </a:rPr>
                <a:t>、</a:t>
              </a:r>
              <a:r>
                <a:rPr lang="en-US" altLang="zh-CN" sz="1200" baseline="30000" dirty="0">
                  <a:latin typeface="Times New Roman" panose="02020603050405020304" pitchFamily="18" charset="0"/>
                  <a:cs typeface="Times New Roman" panose="02020603050405020304" pitchFamily="18" charset="0"/>
                </a:rPr>
                <a:t>3</a:t>
              </a:r>
              <a:r>
                <a:rPr lang="zh-CN" altLang="en-US" sz="1200" dirty="0">
                  <a:latin typeface="Times New Roman" panose="02020603050405020304" pitchFamily="18" charset="0"/>
                  <a:cs typeface="Times New Roman" panose="02020603050405020304" pitchFamily="18" charset="0"/>
                </a:rPr>
                <a:t> </a:t>
              </a:r>
              <a:r>
                <a:rPr lang="zh-CN" altLang="en-US" sz="1200" dirty="0">
                  <a:solidFill>
                    <a:schemeClr val="bg2">
                      <a:lumMod val="25000"/>
                    </a:schemeClr>
                  </a:solidFill>
                </a:rPr>
                <a:t>，</a:t>
              </a:r>
              <a:r>
                <a:rPr lang="en-US" altLang="zh-CN" sz="1200" b="1" dirty="0">
                  <a:solidFill>
                    <a:schemeClr val="bg2">
                      <a:lumMod val="25000"/>
                    </a:schemeClr>
                  </a:solidFill>
                </a:rPr>
                <a:t>OSA</a:t>
              </a:r>
              <a:r>
                <a:rPr lang="zh-CN" altLang="en-US" sz="1200" b="1" dirty="0">
                  <a:solidFill>
                    <a:schemeClr val="bg2">
                      <a:lumMod val="25000"/>
                    </a:schemeClr>
                  </a:solidFill>
                </a:rPr>
                <a:t>对身体多个系统都会造成损害</a:t>
              </a:r>
              <a:r>
                <a:rPr lang="zh-CN" altLang="en-US" sz="1200" dirty="0">
                  <a:solidFill>
                    <a:schemeClr val="bg2">
                      <a:lumMod val="25000"/>
                    </a:schemeClr>
                  </a:solidFill>
                </a:rPr>
                <a:t>，是一种名副其实的全身性疾病，因此，对于</a:t>
              </a:r>
              <a:r>
                <a:rPr lang="en-US" altLang="zh-CN" sz="1200" b="1" dirty="0">
                  <a:solidFill>
                    <a:schemeClr val="bg2">
                      <a:lumMod val="25000"/>
                    </a:schemeClr>
                  </a:solidFill>
                </a:rPr>
                <a:t>OSA</a:t>
              </a:r>
              <a:r>
                <a:rPr lang="zh-CN" altLang="en-US" sz="1200" b="1" dirty="0">
                  <a:solidFill>
                    <a:schemeClr val="bg2">
                      <a:lumMod val="25000"/>
                    </a:schemeClr>
                  </a:solidFill>
                </a:rPr>
                <a:t>对身体危害的广泛性和严重性，医师，患者及全社会都应予以重视</a:t>
              </a:r>
              <a:r>
                <a:rPr lang="zh-CN" altLang="en-US" sz="1200" dirty="0">
                  <a:solidFill>
                    <a:schemeClr val="bg2">
                      <a:lumMod val="25000"/>
                    </a:schemeClr>
                  </a:solidFill>
                </a:rPr>
                <a:t>。</a:t>
              </a:r>
              <a:endParaRPr lang="en-US" altLang="zh-CN" sz="1200" dirty="0">
                <a:solidFill>
                  <a:schemeClr val="bg2">
                    <a:lumMod val="25000"/>
                  </a:schemeClr>
                </a:solidFill>
              </a:endParaRPr>
            </a:p>
            <a:p>
              <a:pPr marL="285750" indent="-285750">
                <a:lnSpc>
                  <a:spcPct val="114000"/>
                </a:lnSpc>
                <a:buFont typeface="Arial" panose="020B0604020202020204" pitchFamily="34" charset="0"/>
                <a:buChar char="•"/>
              </a:pPr>
              <a:r>
                <a:rPr lang="en-US" altLang="zh-CN" sz="1200" dirty="0">
                  <a:solidFill>
                    <a:schemeClr val="bg2">
                      <a:lumMod val="25000"/>
                    </a:schemeClr>
                  </a:solidFill>
                </a:rPr>
                <a:t>2011</a:t>
              </a:r>
              <a:r>
                <a:rPr lang="zh-CN" altLang="en-US" sz="1200" dirty="0">
                  <a:solidFill>
                    <a:schemeClr val="bg2">
                      <a:lumMod val="25000"/>
                    </a:schemeClr>
                  </a:solidFill>
                </a:rPr>
                <a:t>年美国心脏及卒中协会已将</a:t>
              </a:r>
              <a:r>
                <a:rPr lang="en-US" altLang="zh-CN" sz="1200" dirty="0">
                  <a:solidFill>
                    <a:schemeClr val="bg2">
                      <a:lumMod val="25000"/>
                    </a:schemeClr>
                  </a:solidFill>
                </a:rPr>
                <a:t>OSA</a:t>
              </a:r>
              <a:r>
                <a:rPr lang="zh-CN" altLang="en-US" sz="1200" dirty="0">
                  <a:solidFill>
                    <a:schemeClr val="bg2">
                      <a:lumMod val="25000"/>
                    </a:schemeClr>
                  </a:solidFill>
                </a:rPr>
                <a:t>列为卒中一级预防的危险因素，国内在</a:t>
              </a:r>
              <a:r>
                <a:rPr lang="en-US" altLang="zh-CN" sz="1200" dirty="0">
                  <a:solidFill>
                    <a:schemeClr val="bg2">
                      <a:lumMod val="25000"/>
                    </a:schemeClr>
                  </a:solidFill>
                </a:rPr>
                <a:t>《</a:t>
              </a:r>
              <a:r>
                <a:rPr lang="zh-CN" altLang="en-US" sz="1200" b="1" dirty="0">
                  <a:solidFill>
                    <a:schemeClr val="bg2">
                      <a:lumMod val="25000"/>
                    </a:schemeClr>
                  </a:solidFill>
                </a:rPr>
                <a:t>阻塞性睡眠呼吸暂停与卒中诊治专家共识</a:t>
              </a:r>
              <a:r>
                <a:rPr lang="en-US" altLang="zh-CN" sz="1200" dirty="0">
                  <a:solidFill>
                    <a:schemeClr val="bg2">
                      <a:lumMod val="25000"/>
                    </a:schemeClr>
                  </a:solidFill>
                </a:rPr>
                <a:t>》</a:t>
              </a:r>
              <a:r>
                <a:rPr lang="zh-CN" altLang="en-US" sz="1200" dirty="0">
                  <a:solidFill>
                    <a:schemeClr val="bg2">
                      <a:lumMod val="25000"/>
                    </a:schemeClr>
                  </a:solidFill>
                </a:rPr>
                <a:t>指出：</a:t>
              </a:r>
              <a:r>
                <a:rPr lang="en-US" altLang="zh-CN" sz="1200" dirty="0">
                  <a:solidFill>
                    <a:schemeClr val="bg2">
                      <a:lumMod val="25000"/>
                    </a:schemeClr>
                  </a:solidFill>
                </a:rPr>
                <a:t>OSA</a:t>
              </a:r>
              <a:r>
                <a:rPr lang="zh-CN" altLang="en-US" sz="1200" dirty="0">
                  <a:solidFill>
                    <a:schemeClr val="bg2">
                      <a:lumMod val="25000"/>
                    </a:schemeClr>
                  </a:solidFill>
                </a:rPr>
                <a:t>是卒中主要危险因素，超过</a:t>
              </a:r>
              <a:r>
                <a:rPr lang="en-US" altLang="zh-CN" sz="1200" dirty="0">
                  <a:solidFill>
                    <a:schemeClr val="bg2">
                      <a:lumMod val="25000"/>
                    </a:schemeClr>
                  </a:solidFill>
                </a:rPr>
                <a:t>71%</a:t>
              </a:r>
              <a:r>
                <a:rPr lang="zh-CN" altLang="en-US" sz="1200" dirty="0">
                  <a:solidFill>
                    <a:schemeClr val="bg2">
                      <a:lumMod val="25000"/>
                    </a:schemeClr>
                  </a:solidFill>
                </a:rPr>
                <a:t>的急性卒中患者存在</a:t>
              </a:r>
              <a:r>
                <a:rPr lang="en-US" altLang="zh-CN" sz="1200" dirty="0">
                  <a:solidFill>
                    <a:schemeClr val="bg2">
                      <a:lumMod val="25000"/>
                    </a:schemeClr>
                  </a:solidFill>
                </a:rPr>
                <a:t>OSA</a:t>
              </a:r>
              <a:r>
                <a:rPr lang="zh-CN" altLang="en-US" sz="1200" dirty="0">
                  <a:solidFill>
                    <a:schemeClr val="bg2">
                      <a:lumMod val="25000"/>
                    </a:schemeClr>
                  </a:solidFill>
                </a:rPr>
                <a:t>。我国目前有卒中患者超过</a:t>
              </a:r>
              <a:r>
                <a:rPr lang="en-US" altLang="zh-CN" sz="1200" dirty="0">
                  <a:solidFill>
                    <a:schemeClr val="bg2">
                      <a:lumMod val="25000"/>
                    </a:schemeClr>
                  </a:solidFill>
                </a:rPr>
                <a:t>700</a:t>
              </a:r>
              <a:r>
                <a:rPr lang="zh-CN" altLang="en-US" sz="1200" dirty="0">
                  <a:solidFill>
                    <a:schemeClr val="bg2">
                      <a:lumMod val="25000"/>
                    </a:schemeClr>
                  </a:solidFill>
                </a:rPr>
                <a:t>万，每年新发病例</a:t>
              </a:r>
              <a:r>
                <a:rPr lang="en-US" altLang="zh-CN" sz="1200" dirty="0">
                  <a:solidFill>
                    <a:schemeClr val="bg2">
                      <a:lumMod val="25000"/>
                    </a:schemeClr>
                  </a:solidFill>
                </a:rPr>
                <a:t>100</a:t>
              </a:r>
              <a:r>
                <a:rPr lang="zh-CN" altLang="en-US" sz="1200" dirty="0">
                  <a:solidFill>
                    <a:schemeClr val="bg2">
                      <a:lumMod val="25000"/>
                    </a:schemeClr>
                  </a:solidFill>
                </a:rPr>
                <a:t>万～</a:t>
              </a:r>
              <a:r>
                <a:rPr lang="en-US" altLang="zh-CN" sz="1200" dirty="0">
                  <a:solidFill>
                    <a:schemeClr val="bg2">
                      <a:lumMod val="25000"/>
                    </a:schemeClr>
                  </a:solidFill>
                </a:rPr>
                <a:t>200</a:t>
              </a:r>
              <a:r>
                <a:rPr lang="zh-CN" altLang="en-US" sz="1200" dirty="0">
                  <a:solidFill>
                    <a:schemeClr val="bg2">
                      <a:lumMod val="25000"/>
                    </a:schemeClr>
                  </a:solidFill>
                </a:rPr>
                <a:t>万，年病死率为</a:t>
              </a:r>
              <a:r>
                <a:rPr lang="en-US" altLang="zh-CN" sz="1200" dirty="0">
                  <a:solidFill>
                    <a:schemeClr val="bg2">
                      <a:lumMod val="25000"/>
                    </a:schemeClr>
                  </a:solidFill>
                </a:rPr>
                <a:t>(58</a:t>
              </a:r>
              <a:r>
                <a:rPr lang="zh-CN" altLang="en-US" sz="1200" dirty="0">
                  <a:solidFill>
                    <a:schemeClr val="bg2">
                      <a:lumMod val="25000"/>
                    </a:schemeClr>
                  </a:solidFill>
                </a:rPr>
                <a:t>～</a:t>
              </a:r>
              <a:r>
                <a:rPr lang="en-US" altLang="zh-CN" sz="1200" dirty="0">
                  <a:solidFill>
                    <a:schemeClr val="bg2">
                      <a:lumMod val="25000"/>
                    </a:schemeClr>
                  </a:solidFill>
                </a:rPr>
                <a:t>142)∕10</a:t>
              </a:r>
              <a:r>
                <a:rPr lang="zh-CN" altLang="en-US" sz="1200" dirty="0">
                  <a:solidFill>
                    <a:schemeClr val="bg2">
                      <a:lumMod val="25000"/>
                    </a:schemeClr>
                  </a:solidFill>
                </a:rPr>
                <a:t>万左右，由此造成的</a:t>
              </a:r>
              <a:r>
                <a:rPr lang="zh-CN" altLang="en-US" sz="1200" b="1" dirty="0">
                  <a:solidFill>
                    <a:schemeClr val="bg2">
                      <a:lumMod val="25000"/>
                    </a:schemeClr>
                  </a:solidFill>
                </a:rPr>
                <a:t>经济损失约</a:t>
              </a:r>
              <a:r>
                <a:rPr lang="en-US" altLang="zh-CN" sz="1200" b="1" dirty="0">
                  <a:solidFill>
                    <a:schemeClr val="bg2">
                      <a:lumMod val="25000"/>
                    </a:schemeClr>
                  </a:solidFill>
                </a:rPr>
                <a:t>100</a:t>
              </a:r>
              <a:r>
                <a:rPr lang="zh-CN" altLang="en-US" sz="1200" b="1" dirty="0">
                  <a:solidFill>
                    <a:schemeClr val="bg2">
                      <a:lumMod val="25000"/>
                    </a:schemeClr>
                  </a:solidFill>
                </a:rPr>
                <a:t>亿元</a:t>
              </a:r>
              <a:r>
                <a:rPr lang="zh-CN" altLang="en-US" sz="1200" dirty="0">
                  <a:solidFill>
                    <a:schemeClr val="bg2">
                      <a:lumMod val="25000"/>
                    </a:schemeClr>
                  </a:solidFill>
                </a:rPr>
                <a:t>。有充分证据表明，</a:t>
              </a:r>
              <a:r>
                <a:rPr lang="en-US" altLang="zh-CN" sz="1200" b="1" dirty="0">
                  <a:solidFill>
                    <a:schemeClr val="bg2">
                      <a:lumMod val="25000"/>
                    </a:schemeClr>
                  </a:solidFill>
                </a:rPr>
                <a:t>50%</a:t>
              </a:r>
              <a:r>
                <a:rPr lang="zh-CN" altLang="en-US" sz="1200" b="1" dirty="0">
                  <a:solidFill>
                    <a:schemeClr val="bg2">
                      <a:lumMod val="25000"/>
                    </a:schemeClr>
                  </a:solidFill>
                </a:rPr>
                <a:t>～</a:t>
              </a:r>
              <a:r>
                <a:rPr lang="en-US" altLang="zh-CN" sz="1200" b="1" dirty="0">
                  <a:solidFill>
                    <a:schemeClr val="bg2">
                      <a:lumMod val="25000"/>
                    </a:schemeClr>
                  </a:solidFill>
                </a:rPr>
                <a:t>70%</a:t>
              </a:r>
              <a:r>
                <a:rPr lang="zh-CN" altLang="en-US" sz="1200" b="1" dirty="0">
                  <a:solidFill>
                    <a:schemeClr val="bg2">
                      <a:lumMod val="25000"/>
                    </a:schemeClr>
                  </a:solidFill>
                </a:rPr>
                <a:t>卒中患者存在与睡眠相关的呼吸障碍，其中</a:t>
              </a:r>
              <a:r>
                <a:rPr lang="en-US" altLang="zh-CN" sz="1200" b="1" dirty="0">
                  <a:solidFill>
                    <a:schemeClr val="bg2">
                      <a:lumMod val="25000"/>
                    </a:schemeClr>
                  </a:solidFill>
                </a:rPr>
                <a:t>90%</a:t>
              </a:r>
              <a:r>
                <a:rPr lang="zh-CN" altLang="en-US" sz="1200" b="1" dirty="0">
                  <a:solidFill>
                    <a:schemeClr val="bg2">
                      <a:lumMod val="25000"/>
                    </a:schemeClr>
                  </a:solidFill>
                </a:rPr>
                <a:t>患者为</a:t>
              </a:r>
              <a:r>
                <a:rPr lang="en-US" altLang="zh-CN" sz="1200" b="1" dirty="0">
                  <a:solidFill>
                    <a:schemeClr val="bg2">
                      <a:lumMod val="25000"/>
                    </a:schemeClr>
                  </a:solidFill>
                </a:rPr>
                <a:t>OSA</a:t>
              </a:r>
              <a:r>
                <a:rPr lang="zh-CN" altLang="en-US" sz="1200" b="1" dirty="0">
                  <a:solidFill>
                    <a:schemeClr val="bg2">
                      <a:lumMod val="25000"/>
                    </a:schemeClr>
                  </a:solidFill>
                </a:rPr>
                <a:t>。卒中合并</a:t>
              </a:r>
              <a:r>
                <a:rPr lang="en-US" altLang="zh-CN" sz="1200" b="1" dirty="0">
                  <a:solidFill>
                    <a:schemeClr val="bg2">
                      <a:lumMod val="25000"/>
                    </a:schemeClr>
                  </a:solidFill>
                </a:rPr>
                <a:t>OSA</a:t>
              </a:r>
              <a:r>
                <a:rPr lang="zh-CN" altLang="en-US" sz="1200" b="1" dirty="0">
                  <a:solidFill>
                    <a:schemeClr val="bg2">
                      <a:lumMod val="25000"/>
                    </a:schemeClr>
                  </a:solidFill>
                </a:rPr>
                <a:t>者的神经功能缺损严重，住院及康复时间长，卒中复发及病死率增加</a:t>
              </a:r>
              <a:r>
                <a:rPr lang="en-US" altLang="zh-CN" sz="1200" baseline="30000" dirty="0">
                  <a:latin typeface="Times New Roman" panose="02020603050405020304" pitchFamily="18" charset="0"/>
                  <a:cs typeface="Times New Roman" panose="02020603050405020304" pitchFamily="18" charset="0"/>
                </a:rPr>
                <a:t>4</a:t>
              </a:r>
              <a:r>
                <a:rPr lang="zh-CN" altLang="en-US" sz="1200" dirty="0">
                  <a:solidFill>
                    <a:schemeClr val="bg2">
                      <a:lumMod val="25000"/>
                    </a:schemeClr>
                  </a:solidFill>
                </a:rPr>
                <a:t>。 </a:t>
              </a:r>
              <a:endParaRPr lang="zh-CN" altLang="en-US" sz="1200" b="1" dirty="0">
                <a:solidFill>
                  <a:schemeClr val="bg2">
                    <a:lumMod val="25000"/>
                  </a:schemeClr>
                </a:solidFill>
              </a:endParaRPr>
            </a:p>
          </p:txBody>
        </p:sp>
        <p:sp>
          <p:nvSpPr>
            <p:cNvPr id="24" name="矩形 23"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872870" y="1143107"/>
              <a:ext cx="1736053" cy="224520"/>
            </a:xfrm>
            <a:prstGeom prst="rect">
              <a:avLst/>
            </a:prstGeom>
          </p:spPr>
          <p:txBody>
            <a:bodyPr wrap="square">
              <a:spAutoFit/>
            </a:bodyPr>
            <a:lstStyle/>
            <a:p>
              <a:pPr fontAlgn="base">
                <a:spcBef>
                  <a:spcPct val="0"/>
                </a:spcBef>
                <a:spcAft>
                  <a:spcPct val="0"/>
                </a:spcAft>
                <a:defRPr/>
              </a:pPr>
              <a:r>
                <a:rPr lang="zh-CN" altLang="en-US" sz="1600" b="1" dirty="0">
                  <a:solidFill>
                    <a:srgbClr val="063D54"/>
                  </a:solidFill>
                </a:rPr>
                <a:t>疾病基本情况</a:t>
              </a:r>
              <a:endParaRPr lang="en-US" altLang="zh-CN" sz="1600" b="1" dirty="0">
                <a:solidFill>
                  <a:srgbClr val="063D54"/>
                </a:solidFill>
              </a:endParaRPr>
            </a:p>
          </p:txBody>
        </p:sp>
      </p:grpSp>
      <p:grpSp>
        <p:nvGrpSpPr>
          <p:cNvPr id="26" name="组合 25"/>
          <p:cNvGrpSpPr/>
          <p:nvPr/>
        </p:nvGrpSpPr>
        <p:grpSpPr>
          <a:xfrm>
            <a:off x="330077" y="4011662"/>
            <a:ext cx="8906412" cy="338555"/>
            <a:chOff x="879558" y="1519544"/>
            <a:chExt cx="4699198" cy="224521"/>
          </a:xfrm>
        </p:grpSpPr>
        <p:sp>
          <p:nvSpPr>
            <p:cNvPr id="27" name="矩形 26"/>
            <p:cNvSpPr/>
            <p:nvPr/>
          </p:nvSpPr>
          <p:spPr>
            <a:xfrm>
              <a:off x="1361282" y="1519544"/>
              <a:ext cx="4217474" cy="214314"/>
            </a:xfrm>
            <a:prstGeom prst="rect">
              <a:avLst/>
            </a:prstGeom>
          </p:spPr>
          <p:txBody>
            <a:bodyPr wrap="square">
              <a:spAutoFit/>
            </a:bodyPr>
            <a:lstStyle/>
            <a:p>
              <a:r>
                <a:rPr lang="zh-CN" altLang="en-US" sz="1500" dirty="0">
                  <a:solidFill>
                    <a:schemeClr val="bg2">
                      <a:lumMod val="25000"/>
                    </a:schemeClr>
                  </a:solidFill>
                </a:rPr>
                <a:t>：仅用于成人治疗。口服。一次</a:t>
              </a:r>
              <a:r>
                <a:rPr lang="en-US" altLang="zh-CN" sz="1500" dirty="0">
                  <a:solidFill>
                    <a:schemeClr val="bg2">
                      <a:lumMod val="25000"/>
                    </a:schemeClr>
                  </a:solidFill>
                </a:rPr>
                <a:t>200mg</a:t>
              </a:r>
              <a:r>
                <a:rPr lang="zh-CN" altLang="en-US" sz="1500" dirty="0">
                  <a:solidFill>
                    <a:schemeClr val="bg2">
                      <a:lumMod val="25000"/>
                    </a:schemeClr>
                  </a:solidFill>
                </a:rPr>
                <a:t>，一日一次，早上服用。</a:t>
              </a:r>
              <a:endParaRPr lang="en-US" altLang="zh-CN" sz="1500" dirty="0">
                <a:solidFill>
                  <a:schemeClr val="bg2">
                    <a:lumMod val="25000"/>
                  </a:schemeClr>
                </a:solidFill>
              </a:endParaRPr>
            </a:p>
          </p:txBody>
        </p:sp>
        <p:sp>
          <p:nvSpPr>
            <p:cNvPr id="28" name="矩形 27"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879558" y="1519545"/>
              <a:ext cx="1736053" cy="224520"/>
            </a:xfrm>
            <a:prstGeom prst="rect">
              <a:avLst/>
            </a:prstGeom>
          </p:spPr>
          <p:txBody>
            <a:bodyPr wrap="square">
              <a:spAutoFit/>
            </a:bodyPr>
            <a:lstStyle/>
            <a:p>
              <a:pPr fontAlgn="base">
                <a:spcBef>
                  <a:spcPct val="0"/>
                </a:spcBef>
                <a:spcAft>
                  <a:spcPct val="0"/>
                </a:spcAft>
                <a:defRPr/>
              </a:pPr>
              <a:r>
                <a:rPr lang="zh-CN" altLang="en-US" sz="1600" b="1" dirty="0">
                  <a:solidFill>
                    <a:srgbClr val="063D54"/>
                  </a:solidFill>
                </a:rPr>
                <a:t>用法用量</a:t>
              </a:r>
              <a:endParaRPr lang="en-US" altLang="zh-CN" sz="1600" b="1" dirty="0">
                <a:solidFill>
                  <a:srgbClr val="063D54"/>
                </a:solidFill>
              </a:endParaRPr>
            </a:p>
          </p:txBody>
        </p:sp>
      </p:grpSp>
      <p:sp>
        <p:nvSpPr>
          <p:cNvPr id="17" name="矩形 16"/>
          <p:cNvSpPr/>
          <p:nvPr/>
        </p:nvSpPr>
        <p:spPr>
          <a:xfrm>
            <a:off x="330077" y="4406783"/>
            <a:ext cx="9285316" cy="873252"/>
          </a:xfrm>
          <a:prstGeom prst="rect">
            <a:avLst/>
          </a:prstGeom>
        </p:spPr>
        <p:txBody>
          <a:bodyPr wrap="square">
            <a:spAutoFit/>
          </a:bodyPr>
          <a:lstStyle/>
          <a:p>
            <a:pPr>
              <a:lnSpc>
                <a:spcPct val="120000"/>
              </a:lnSpc>
            </a:pPr>
            <a:r>
              <a:rPr lang="en-US" altLang="zh-CN" sz="800" dirty="0">
                <a:solidFill>
                  <a:schemeClr val="bg2">
                    <a:lumMod val="25000"/>
                  </a:schemeClr>
                </a:solidFill>
              </a:rPr>
              <a:t>1</a:t>
            </a:r>
            <a:r>
              <a:rPr lang="zh-CN" altLang="en-US" sz="800" dirty="0">
                <a:solidFill>
                  <a:schemeClr val="bg2">
                    <a:lumMod val="25000"/>
                  </a:schemeClr>
                </a:solidFill>
              </a:rPr>
              <a:t>，</a:t>
            </a:r>
            <a:r>
              <a:rPr lang="zh-CN" altLang="en-US" sz="800" u="sng" dirty="0">
                <a:solidFill>
                  <a:srgbClr val="000000"/>
                </a:solidFill>
              </a:rPr>
              <a:t>中国医师协会睡眠医学专业委员会   成人阻塞性睡眠呼吸暂停多学科诊疗指南 中华医学杂志</a:t>
            </a:r>
            <a:r>
              <a:rPr lang="en-US" altLang="zh-CN" sz="800" u="sng" dirty="0">
                <a:solidFill>
                  <a:srgbClr val="000000"/>
                </a:solidFill>
              </a:rPr>
              <a:t>2018</a:t>
            </a:r>
            <a:r>
              <a:rPr lang="zh-CN" altLang="en-US" sz="800" u="sng" dirty="0">
                <a:solidFill>
                  <a:srgbClr val="000000"/>
                </a:solidFill>
              </a:rPr>
              <a:t>年</a:t>
            </a:r>
            <a:r>
              <a:rPr lang="en-US" altLang="zh-CN" sz="800" u="sng" dirty="0">
                <a:solidFill>
                  <a:srgbClr val="000000"/>
                </a:solidFill>
              </a:rPr>
              <a:t>6</a:t>
            </a:r>
            <a:r>
              <a:rPr lang="zh-CN" altLang="en-US" sz="800" u="sng" dirty="0">
                <a:solidFill>
                  <a:srgbClr val="000000"/>
                </a:solidFill>
              </a:rPr>
              <a:t>月</a:t>
            </a:r>
            <a:r>
              <a:rPr lang="en-US" altLang="zh-CN" sz="800" u="sng" dirty="0">
                <a:solidFill>
                  <a:srgbClr val="000000"/>
                </a:solidFill>
              </a:rPr>
              <a:t>26</a:t>
            </a:r>
            <a:r>
              <a:rPr lang="zh-CN" altLang="en-US" sz="800" u="sng" dirty="0">
                <a:solidFill>
                  <a:srgbClr val="000000"/>
                </a:solidFill>
              </a:rPr>
              <a:t>日第</a:t>
            </a:r>
            <a:r>
              <a:rPr lang="en-US" altLang="zh-CN" sz="800" u="sng" dirty="0">
                <a:solidFill>
                  <a:srgbClr val="000000"/>
                </a:solidFill>
              </a:rPr>
              <a:t>98</a:t>
            </a:r>
            <a:r>
              <a:rPr lang="zh-CN" altLang="en-US" sz="800" u="sng" dirty="0">
                <a:solidFill>
                  <a:srgbClr val="000000"/>
                </a:solidFill>
              </a:rPr>
              <a:t>卷第</a:t>
            </a:r>
            <a:r>
              <a:rPr lang="en-US" altLang="zh-CN" sz="800" u="sng" dirty="0">
                <a:solidFill>
                  <a:srgbClr val="000000"/>
                </a:solidFill>
              </a:rPr>
              <a:t>24</a:t>
            </a:r>
            <a:r>
              <a:rPr lang="zh-CN" altLang="en-US" sz="800" u="sng" dirty="0">
                <a:solidFill>
                  <a:srgbClr val="000000"/>
                </a:solidFill>
              </a:rPr>
              <a:t>期 </a:t>
            </a:r>
            <a:r>
              <a:rPr lang="en-US" altLang="zh-CN" sz="800" u="sng" dirty="0">
                <a:solidFill>
                  <a:srgbClr val="000000"/>
                </a:solidFill>
              </a:rPr>
              <a:t>Natl Med  J China,26,2018,Vol ,98,No,242</a:t>
            </a:r>
            <a:endParaRPr lang="zh-CN" altLang="en-US" sz="800" u="sng" dirty="0">
              <a:solidFill>
                <a:srgbClr val="000000"/>
              </a:solidFill>
            </a:endParaRPr>
          </a:p>
          <a:p>
            <a:pPr>
              <a:lnSpc>
                <a:spcPct val="120000"/>
              </a:lnSpc>
            </a:pPr>
            <a:r>
              <a:rPr lang="en-US" altLang="zh-CN" sz="800" dirty="0">
                <a:solidFill>
                  <a:srgbClr val="000000"/>
                </a:solidFill>
              </a:rPr>
              <a:t>2,</a:t>
            </a:r>
            <a:r>
              <a:rPr lang="zh-CN" altLang="en-US" sz="800" dirty="0">
                <a:solidFill>
                  <a:srgbClr val="000000"/>
                </a:solidFill>
              </a:rPr>
              <a:t>中华医学会呼吸病学分会睡眠呼吸疾病学组，睡眠呼吸暂停人群高血压患病率的多中心研究（</a:t>
            </a:r>
            <a:r>
              <a:rPr lang="en-US" altLang="zh-CN" sz="800" dirty="0">
                <a:solidFill>
                  <a:srgbClr val="000000"/>
                </a:solidFill>
              </a:rPr>
              <a:t>J</a:t>
            </a:r>
            <a:r>
              <a:rPr lang="zh-CN" altLang="en-US" sz="800" dirty="0">
                <a:solidFill>
                  <a:srgbClr val="000000"/>
                </a:solidFill>
              </a:rPr>
              <a:t>）</a:t>
            </a:r>
            <a:r>
              <a:rPr lang="en-US" altLang="zh-CN" sz="800" dirty="0">
                <a:solidFill>
                  <a:srgbClr val="000000"/>
                </a:solidFill>
              </a:rPr>
              <a:t>.</a:t>
            </a:r>
            <a:r>
              <a:rPr lang="zh-CN" altLang="en-US" sz="800" dirty="0">
                <a:solidFill>
                  <a:srgbClr val="000000"/>
                </a:solidFill>
              </a:rPr>
              <a:t>中华结核和呼吸杂志</a:t>
            </a:r>
            <a:r>
              <a:rPr lang="en-US" altLang="zh-CN" sz="800" dirty="0">
                <a:solidFill>
                  <a:srgbClr val="000000"/>
                </a:solidFill>
              </a:rPr>
              <a:t>2007,30</a:t>
            </a:r>
            <a:r>
              <a:rPr lang="zh-CN" altLang="en-US" sz="800" dirty="0">
                <a:solidFill>
                  <a:srgbClr val="000000"/>
                </a:solidFill>
              </a:rPr>
              <a:t>，（</a:t>
            </a:r>
            <a:r>
              <a:rPr lang="en-US" altLang="zh-CN" sz="800" dirty="0">
                <a:solidFill>
                  <a:srgbClr val="000000"/>
                </a:solidFill>
              </a:rPr>
              <a:t>12:894-987</a:t>
            </a:r>
            <a:r>
              <a:rPr lang="zh-CN" altLang="en-US" sz="800" dirty="0">
                <a:solidFill>
                  <a:srgbClr val="000000"/>
                </a:solidFill>
              </a:rPr>
              <a:t>，</a:t>
            </a:r>
            <a:r>
              <a:rPr lang="en-US" altLang="zh-CN" sz="800" dirty="0">
                <a:solidFill>
                  <a:srgbClr val="000000"/>
                </a:solidFill>
              </a:rPr>
              <a:t>D0I:10,3760/j,issn:1001-0939.2007.12.007</a:t>
            </a:r>
            <a:r>
              <a:rPr lang="zh-CN" altLang="en-US" sz="800" dirty="0">
                <a:solidFill>
                  <a:schemeClr val="bg2">
                    <a:lumMod val="25000"/>
                  </a:schemeClr>
                </a:solidFill>
              </a:rPr>
              <a:t>）</a:t>
            </a:r>
            <a:endParaRPr lang="en-US" altLang="zh-CN" sz="800" dirty="0">
              <a:solidFill>
                <a:schemeClr val="bg2">
                  <a:lumMod val="25000"/>
                </a:schemeClr>
              </a:solidFill>
            </a:endParaRPr>
          </a:p>
          <a:p>
            <a:pPr>
              <a:lnSpc>
                <a:spcPct val="120000"/>
              </a:lnSpc>
            </a:pPr>
            <a:r>
              <a:rPr lang="en-US" altLang="zh-CN" sz="800" dirty="0">
                <a:solidFill>
                  <a:schemeClr val="bg2">
                    <a:lumMod val="25000"/>
                  </a:schemeClr>
                </a:solidFill>
              </a:rPr>
              <a:t>3.SutherLand </a:t>
            </a:r>
            <a:r>
              <a:rPr lang="en-US" altLang="zh-CN" sz="800" dirty="0" err="1">
                <a:solidFill>
                  <a:schemeClr val="bg2">
                    <a:lumMod val="25000"/>
                  </a:schemeClr>
                </a:solidFill>
              </a:rPr>
              <a:t>K,Cistulli</a:t>
            </a:r>
            <a:r>
              <a:rPr lang="en-US" altLang="zh-CN" sz="800" dirty="0">
                <a:solidFill>
                  <a:schemeClr val="bg2">
                    <a:lumMod val="25000"/>
                  </a:schemeClr>
                </a:solidFill>
              </a:rPr>
              <a:t> </a:t>
            </a:r>
            <a:r>
              <a:rPr lang="en-US" altLang="zh-CN" sz="800" dirty="0" err="1">
                <a:solidFill>
                  <a:schemeClr val="bg2">
                    <a:lumMod val="25000"/>
                  </a:schemeClr>
                </a:solidFill>
              </a:rPr>
              <a:t>PA.Recent</a:t>
            </a:r>
            <a:r>
              <a:rPr lang="en-US" altLang="zh-CN" sz="800" dirty="0">
                <a:solidFill>
                  <a:schemeClr val="bg2">
                    <a:lumMod val="25000"/>
                  </a:schemeClr>
                </a:solidFill>
              </a:rPr>
              <a:t>  advances in obstructive  sleep apnea pathophysiology and  treatment (J),Sleep </a:t>
            </a:r>
            <a:r>
              <a:rPr lang="en-US" altLang="zh-CN" sz="800" dirty="0" err="1">
                <a:solidFill>
                  <a:schemeClr val="bg2">
                    <a:lumMod val="25000"/>
                  </a:schemeClr>
                </a:solidFill>
              </a:rPr>
              <a:t>Biol</a:t>
            </a:r>
            <a:r>
              <a:rPr lang="en-US" altLang="zh-CN" sz="800" dirty="0">
                <a:solidFill>
                  <a:schemeClr val="bg2">
                    <a:lumMod val="25000"/>
                  </a:schemeClr>
                </a:solidFill>
              </a:rPr>
              <a:t> Rhythm, 2015,13(1):26-40</a:t>
            </a:r>
          </a:p>
          <a:p>
            <a:pPr>
              <a:lnSpc>
                <a:spcPct val="120000"/>
              </a:lnSpc>
            </a:pPr>
            <a:r>
              <a:rPr lang="en-US" altLang="zh-CN" sz="800" dirty="0">
                <a:solidFill>
                  <a:schemeClr val="bg2">
                    <a:lumMod val="25000"/>
                  </a:schemeClr>
                </a:solidFill>
              </a:rPr>
              <a:t>4</a:t>
            </a:r>
            <a:r>
              <a:rPr lang="zh-CN" altLang="en-US" sz="800" dirty="0">
                <a:solidFill>
                  <a:schemeClr val="bg2">
                    <a:lumMod val="25000"/>
                  </a:schemeClr>
                </a:solidFill>
              </a:rPr>
              <a:t>、阻塞性睡眠暂停与卒中诊治专家共识  中国呼吸与危重监护杂志</a:t>
            </a:r>
            <a:r>
              <a:rPr lang="en-US" altLang="zh-CN" sz="800" dirty="0">
                <a:solidFill>
                  <a:schemeClr val="bg2">
                    <a:lumMod val="25000"/>
                  </a:schemeClr>
                </a:solidFill>
              </a:rPr>
              <a:t>2014</a:t>
            </a:r>
            <a:r>
              <a:rPr lang="zh-CN" altLang="en-US" sz="800" dirty="0">
                <a:solidFill>
                  <a:schemeClr val="bg2">
                    <a:lumMod val="25000"/>
                  </a:schemeClr>
                </a:solidFill>
              </a:rPr>
              <a:t>年</a:t>
            </a:r>
            <a:r>
              <a:rPr lang="en-US" altLang="zh-CN" sz="800" dirty="0">
                <a:solidFill>
                  <a:schemeClr val="bg2">
                    <a:lumMod val="25000"/>
                  </a:schemeClr>
                </a:solidFill>
              </a:rPr>
              <a:t>9</a:t>
            </a:r>
            <a:r>
              <a:rPr lang="zh-CN" altLang="en-US" sz="800" dirty="0">
                <a:solidFill>
                  <a:schemeClr val="bg2">
                    <a:lumMod val="25000"/>
                  </a:schemeClr>
                </a:solidFill>
              </a:rPr>
              <a:t>月第</a:t>
            </a:r>
            <a:r>
              <a:rPr lang="en-US" altLang="zh-CN" sz="800" dirty="0">
                <a:solidFill>
                  <a:schemeClr val="bg2">
                    <a:lumMod val="25000"/>
                  </a:schemeClr>
                </a:solidFill>
              </a:rPr>
              <a:t>13</a:t>
            </a:r>
            <a:r>
              <a:rPr lang="zh-CN" altLang="en-US" sz="800" dirty="0">
                <a:solidFill>
                  <a:schemeClr val="bg2">
                    <a:lumMod val="25000"/>
                  </a:schemeClr>
                </a:solidFill>
              </a:rPr>
              <a:t>卷第</a:t>
            </a:r>
            <a:r>
              <a:rPr lang="en-US" altLang="zh-CN" sz="800" dirty="0">
                <a:solidFill>
                  <a:schemeClr val="bg2">
                    <a:lumMod val="25000"/>
                  </a:schemeClr>
                </a:solidFill>
              </a:rPr>
              <a:t>5</a:t>
            </a:r>
            <a:r>
              <a:rPr lang="zh-CN" altLang="en-US" sz="800" dirty="0">
                <a:solidFill>
                  <a:schemeClr val="bg2">
                    <a:lumMod val="25000"/>
                  </a:schemeClr>
                </a:solidFill>
              </a:rPr>
              <a:t>期 </a:t>
            </a:r>
            <a:r>
              <a:rPr lang="en-US" altLang="zh-CN" sz="800" dirty="0">
                <a:solidFill>
                  <a:schemeClr val="bg2">
                    <a:lumMod val="25000"/>
                  </a:schemeClr>
                </a:solidFill>
              </a:rPr>
              <a:t>http:www.cjrccm.com</a:t>
            </a:r>
          </a:p>
          <a:p>
            <a:pPr>
              <a:lnSpc>
                <a:spcPct val="120000"/>
              </a:lnSpc>
            </a:pPr>
            <a:endParaRPr lang="en-US" altLang="zh-CN" sz="1100" dirty="0">
              <a:solidFill>
                <a:schemeClr val="bg2">
                  <a:lumMod val="25000"/>
                </a:schemeClr>
              </a:solidFill>
            </a:endParaRPr>
          </a:p>
        </p:txBody>
      </p:sp>
      <p:sp>
        <p:nvSpPr>
          <p:cNvPr id="15" name="PA_矩形 2">
            <a:extLst>
              <a:ext uri="{FF2B5EF4-FFF2-40B4-BE49-F238E27FC236}">
                <a16:creationId xmlns:a16="http://schemas.microsoft.com/office/drawing/2014/main" id="{3727A5AF-B65A-EA2A-EC8D-17F20F4A249D}"/>
              </a:ext>
            </a:extLst>
          </p:cNvPr>
          <p:cNvSpPr/>
          <p:nvPr>
            <p:custDataLst>
              <p:tags r:id="rId2"/>
            </p:custDataLst>
          </p:nvPr>
        </p:nvSpPr>
        <p:spPr>
          <a:xfrm>
            <a:off x="442210" y="211848"/>
            <a:ext cx="835854" cy="585472"/>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01</a:t>
            </a:r>
            <a:endParaRPr lang="zh-CN" altLang="en-US" sz="4500" b="1" dirty="0">
              <a:solidFill>
                <a:srgbClr val="FCFCFC"/>
              </a:solidFill>
              <a:latin typeface="+mj-ea"/>
              <a:ea typeface="+mj-ea"/>
            </a:endParaRPr>
          </a:p>
        </p:txBody>
      </p:sp>
      <p:sp>
        <p:nvSpPr>
          <p:cNvPr id="16" name="PA_文本框 4">
            <a:extLst>
              <a:ext uri="{FF2B5EF4-FFF2-40B4-BE49-F238E27FC236}">
                <a16:creationId xmlns:a16="http://schemas.microsoft.com/office/drawing/2014/main" id="{F64A9F82-FA25-4895-1342-DE386C972B34}"/>
              </a:ext>
            </a:extLst>
          </p:cNvPr>
          <p:cNvSpPr txBox="1"/>
          <p:nvPr>
            <p:custDataLst>
              <p:tags r:id="rId3"/>
            </p:custDataLst>
          </p:nvPr>
        </p:nvSpPr>
        <p:spPr>
          <a:xfrm>
            <a:off x="1330334" y="277841"/>
            <a:ext cx="2870963" cy="528679"/>
          </a:xfrm>
          <a:prstGeom prst="rect">
            <a:avLst/>
          </a:prstGeom>
          <a:noFill/>
        </p:spPr>
        <p:txBody>
          <a:bodyPr rIns="270000">
            <a:normAutofit fontScale="85000" lnSpcReduction="10000"/>
          </a:bodyPr>
          <a:lstStyle/>
          <a:p>
            <a:pPr algn="r">
              <a:defRPr/>
            </a:pPr>
            <a:r>
              <a:rPr lang="zh-CN" altLang="en-US" sz="3600" dirty="0">
                <a:solidFill>
                  <a:srgbClr val="063D54">
                    <a:lumMod val="75000"/>
                  </a:srgbClr>
                </a:solidFill>
              </a:rPr>
              <a:t>药品基本信息</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289749" y="820566"/>
            <a:ext cx="8633840" cy="4283673"/>
          </a:xfrm>
          <a:prstGeom prst="rect">
            <a:avLst/>
          </a:prstGeom>
          <a:noFill/>
        </p:spPr>
        <p:txBody>
          <a:bodyPr wrap="square" rtlCol="0">
            <a:spAutoFit/>
          </a:bodyPr>
          <a:lstStyle/>
          <a:p>
            <a:pPr>
              <a:lnSpc>
                <a:spcPct val="120000"/>
              </a:lnSpc>
              <a:spcAft>
                <a:spcPts val="600"/>
              </a:spcAft>
            </a:pPr>
            <a:r>
              <a:rPr lang="zh-CN" altLang="en-US" sz="1600" dirty="0"/>
              <a:t>未满足的治疗需求：</a:t>
            </a:r>
            <a:endParaRPr lang="en-US" altLang="zh-CN" sz="1600" dirty="0"/>
          </a:p>
          <a:p>
            <a:pPr>
              <a:lnSpc>
                <a:spcPct val="120000"/>
              </a:lnSpc>
              <a:spcAft>
                <a:spcPts val="600"/>
              </a:spcAft>
            </a:pPr>
            <a:endParaRPr lang="en-US" altLang="zh-CN" sz="1600" dirty="0">
              <a:solidFill>
                <a:srgbClr val="063D54"/>
              </a:solidFill>
            </a:endParaRPr>
          </a:p>
          <a:p>
            <a:pPr>
              <a:lnSpc>
                <a:spcPct val="120000"/>
              </a:lnSpc>
              <a:spcAft>
                <a:spcPts val="600"/>
              </a:spcAft>
            </a:pPr>
            <a:endParaRPr lang="en-US" altLang="zh-CN" sz="1600" dirty="0">
              <a:solidFill>
                <a:srgbClr val="063D54"/>
              </a:solidFill>
            </a:endParaRPr>
          </a:p>
          <a:p>
            <a:pPr>
              <a:lnSpc>
                <a:spcPct val="120000"/>
              </a:lnSpc>
              <a:spcAft>
                <a:spcPts val="600"/>
              </a:spcAft>
            </a:pPr>
            <a:endParaRPr lang="en-US" altLang="zh-CN" sz="1600" dirty="0">
              <a:solidFill>
                <a:srgbClr val="063D54"/>
              </a:solidFill>
            </a:endParaRPr>
          </a:p>
          <a:p>
            <a:pPr>
              <a:lnSpc>
                <a:spcPct val="120000"/>
              </a:lnSpc>
              <a:spcAft>
                <a:spcPts val="600"/>
              </a:spcAft>
            </a:pPr>
            <a:endParaRPr lang="en-US" altLang="zh-CN" sz="1600" dirty="0">
              <a:solidFill>
                <a:srgbClr val="063D54"/>
              </a:solidFill>
            </a:endParaRPr>
          </a:p>
          <a:p>
            <a:pPr>
              <a:lnSpc>
                <a:spcPct val="120000"/>
              </a:lnSpc>
              <a:spcAft>
                <a:spcPts val="600"/>
              </a:spcAft>
            </a:pPr>
            <a:endParaRPr lang="en-US" altLang="zh-CN" sz="1600" dirty="0">
              <a:solidFill>
                <a:srgbClr val="063D54"/>
              </a:solidFill>
            </a:endParaRPr>
          </a:p>
          <a:p>
            <a:pPr>
              <a:lnSpc>
                <a:spcPct val="120000"/>
              </a:lnSpc>
              <a:spcAft>
                <a:spcPts val="600"/>
              </a:spcAft>
            </a:pPr>
            <a:endParaRPr lang="en-US" altLang="zh-CN" sz="1600" dirty="0">
              <a:solidFill>
                <a:srgbClr val="063D54"/>
              </a:solidFill>
            </a:endParaRPr>
          </a:p>
          <a:p>
            <a:pPr>
              <a:lnSpc>
                <a:spcPct val="120000"/>
              </a:lnSpc>
              <a:spcAft>
                <a:spcPts val="600"/>
              </a:spcAft>
            </a:pPr>
            <a:endParaRPr lang="en-US" altLang="zh-CN" sz="1600" dirty="0">
              <a:solidFill>
                <a:srgbClr val="063D54"/>
              </a:solidFill>
            </a:endParaRPr>
          </a:p>
          <a:p>
            <a:pPr>
              <a:lnSpc>
                <a:spcPct val="120000"/>
              </a:lnSpc>
              <a:spcBef>
                <a:spcPts val="600"/>
              </a:spcBef>
              <a:spcAft>
                <a:spcPts val="600"/>
              </a:spcAft>
            </a:pPr>
            <a:endParaRPr lang="en-US" altLang="zh-CN" sz="1600" dirty="0">
              <a:solidFill>
                <a:srgbClr val="063D54"/>
              </a:solidFill>
            </a:endParaRPr>
          </a:p>
          <a:p>
            <a:pPr>
              <a:lnSpc>
                <a:spcPct val="120000"/>
              </a:lnSpc>
              <a:spcBef>
                <a:spcPts val="600"/>
              </a:spcBef>
              <a:spcAft>
                <a:spcPts val="600"/>
              </a:spcAft>
            </a:pPr>
            <a:r>
              <a:rPr lang="zh-CN" altLang="en-US" sz="1600" dirty="0"/>
              <a:t>大陆地区发病率：</a:t>
            </a:r>
            <a:r>
              <a:rPr lang="en-US" altLang="zh-CN" sz="1600" dirty="0">
                <a:solidFill>
                  <a:srgbClr val="063D54"/>
                </a:solidFill>
              </a:rPr>
              <a:t> 2%~4%</a:t>
            </a:r>
          </a:p>
          <a:p>
            <a:pPr>
              <a:lnSpc>
                <a:spcPct val="120000"/>
              </a:lnSpc>
              <a:spcAft>
                <a:spcPts val="600"/>
              </a:spcAft>
            </a:pPr>
            <a:r>
              <a:rPr lang="zh-CN" altLang="en-US" sz="1600" dirty="0"/>
              <a:t>年发病患者总数：</a:t>
            </a:r>
            <a:r>
              <a:rPr lang="en-US" altLang="zh-CN" sz="1600" dirty="0">
                <a:solidFill>
                  <a:srgbClr val="063D54"/>
                </a:solidFill>
              </a:rPr>
              <a:t> 300</a:t>
            </a:r>
            <a:r>
              <a:rPr lang="zh-CN" altLang="en-US" sz="1600" dirty="0">
                <a:solidFill>
                  <a:srgbClr val="063D54"/>
                </a:solidFill>
              </a:rPr>
              <a:t>万人左右</a:t>
            </a:r>
            <a:endParaRPr lang="en-US" altLang="zh-CN" sz="1600" dirty="0">
              <a:solidFill>
                <a:srgbClr val="063D54"/>
              </a:solidFill>
            </a:endParaRPr>
          </a:p>
        </p:txBody>
      </p:sp>
      <p:sp>
        <p:nvSpPr>
          <p:cNvPr id="8" name="圆角矩形 7"/>
          <p:cNvSpPr/>
          <p:nvPr/>
        </p:nvSpPr>
        <p:spPr>
          <a:xfrm>
            <a:off x="335005" y="1238656"/>
            <a:ext cx="8855855" cy="2957643"/>
          </a:xfrm>
          <a:prstGeom prst="roundRect">
            <a:avLst>
              <a:gd name="adj" fmla="val 1283"/>
            </a:avLst>
          </a:prstGeom>
          <a:noFill/>
          <a:ln>
            <a:solidFill>
              <a:srgbClr val="C00000"/>
            </a:solidFill>
            <a:prstDash val="dash"/>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341033" y="1272806"/>
            <a:ext cx="8627812" cy="2923493"/>
          </a:xfrm>
          <a:prstGeom prst="rect">
            <a:avLst/>
          </a:prstGeom>
          <a:noFill/>
        </p:spPr>
        <p:txBody>
          <a:bodyPr wrap="square" rtlCol="0">
            <a:spAutoFit/>
          </a:bodyPr>
          <a:lstStyle/>
          <a:p>
            <a:pPr>
              <a:lnSpc>
                <a:spcPct val="120000"/>
              </a:lnSpc>
              <a:spcAft>
                <a:spcPts val="600"/>
              </a:spcAft>
            </a:pPr>
            <a:r>
              <a:rPr lang="en-US" altLang="zh-CN" sz="1400" dirty="0">
                <a:solidFill>
                  <a:srgbClr val="063D54"/>
                </a:solidFill>
              </a:rPr>
              <a:t>1</a:t>
            </a:r>
            <a:r>
              <a:rPr lang="zh-CN" altLang="en-US" sz="1400" dirty="0">
                <a:solidFill>
                  <a:srgbClr val="063D54"/>
                </a:solidFill>
              </a:rPr>
              <a:t>、阻塞性睡眠呼吸暂停综合征发病率较高，莫达非尼胶囊上市之前国内一直缺乏有效的药物来治疗。</a:t>
            </a:r>
            <a:r>
              <a:rPr lang="en-US" altLang="zh-CN" sz="1400" dirty="0">
                <a:solidFill>
                  <a:srgbClr val="063D54"/>
                </a:solidFill>
              </a:rPr>
              <a:t> CDE</a:t>
            </a:r>
            <a:r>
              <a:rPr lang="zh-CN" altLang="en-US" sz="1400" dirty="0">
                <a:solidFill>
                  <a:srgbClr val="063D54"/>
                </a:solidFill>
              </a:rPr>
              <a:t>技术审评报告确认莫达非尼在国外进行过系统的临床研究，国内也做了大量的临床研究，是国内唯一批准治疗</a:t>
            </a:r>
            <a:r>
              <a:rPr lang="en-US" altLang="zh-CN" sz="1400" dirty="0">
                <a:solidFill>
                  <a:srgbClr val="063D54"/>
                </a:solidFill>
              </a:rPr>
              <a:t>OSA</a:t>
            </a:r>
            <a:r>
              <a:rPr lang="zh-CN" altLang="en-US" sz="1400" dirty="0">
                <a:solidFill>
                  <a:srgbClr val="063D54"/>
                </a:solidFill>
              </a:rPr>
              <a:t>促醒药物来治疗日间嗜睡症状的</a:t>
            </a:r>
            <a:r>
              <a:rPr lang="zh-CN" altLang="en-US" sz="1400" b="1" dirty="0">
                <a:solidFill>
                  <a:srgbClr val="063D54"/>
                </a:solidFill>
              </a:rPr>
              <a:t>首选用药</a:t>
            </a:r>
            <a:r>
              <a:rPr lang="en-US" altLang="zh-CN" sz="1400" b="1" dirty="0">
                <a:solidFill>
                  <a:srgbClr val="063D54"/>
                </a:solidFill>
              </a:rPr>
              <a:t>【I</a:t>
            </a:r>
            <a:r>
              <a:rPr lang="zh-CN" altLang="en-US" sz="1400" b="1" dirty="0">
                <a:solidFill>
                  <a:srgbClr val="063D54"/>
                </a:solidFill>
              </a:rPr>
              <a:t>级推荐，</a:t>
            </a:r>
            <a:r>
              <a:rPr lang="en-US" altLang="zh-CN" sz="1400" b="1" dirty="0">
                <a:solidFill>
                  <a:srgbClr val="063D54"/>
                </a:solidFill>
              </a:rPr>
              <a:t>A</a:t>
            </a:r>
            <a:r>
              <a:rPr lang="zh-CN" altLang="en-US" sz="1400" b="1" dirty="0">
                <a:solidFill>
                  <a:srgbClr val="063D54"/>
                </a:solidFill>
              </a:rPr>
              <a:t>级证据</a:t>
            </a:r>
            <a:r>
              <a:rPr lang="en-US" altLang="zh-CN" sz="1400" b="1" dirty="0">
                <a:solidFill>
                  <a:srgbClr val="063D54"/>
                </a:solidFill>
              </a:rPr>
              <a:t>】, </a:t>
            </a:r>
            <a:r>
              <a:rPr lang="zh-CN" altLang="en-US" sz="1400" b="1" dirty="0">
                <a:solidFill>
                  <a:srgbClr val="063D54"/>
                </a:solidFill>
              </a:rPr>
              <a:t>填补了在治疗</a:t>
            </a:r>
            <a:r>
              <a:rPr lang="en-US" altLang="zh-CN" sz="1400" b="1" dirty="0">
                <a:solidFill>
                  <a:srgbClr val="063D54"/>
                </a:solidFill>
              </a:rPr>
              <a:t>OSA</a:t>
            </a:r>
            <a:r>
              <a:rPr lang="zh-CN" altLang="en-US" sz="1400" b="1" dirty="0">
                <a:solidFill>
                  <a:srgbClr val="063D54"/>
                </a:solidFill>
              </a:rPr>
              <a:t>疾病领域临床用药空缺</a:t>
            </a:r>
            <a:r>
              <a:rPr lang="zh-CN" altLang="en-US" sz="1400" dirty="0">
                <a:solidFill>
                  <a:srgbClr val="063D54"/>
                </a:solidFill>
              </a:rPr>
              <a:t>，</a:t>
            </a:r>
            <a:r>
              <a:rPr lang="zh-CN" altLang="en-US" sz="1400" b="1" dirty="0">
                <a:solidFill>
                  <a:srgbClr val="063D54"/>
                </a:solidFill>
              </a:rPr>
              <a:t>本品安全有效性明确，属于目前国内临床急需的药物。</a:t>
            </a:r>
            <a:r>
              <a:rPr lang="zh-CN" altLang="en-US" sz="1400" dirty="0">
                <a:solidFill>
                  <a:srgbClr val="063D54"/>
                </a:solidFill>
              </a:rPr>
              <a:t>国防意义重大，莫达非尼是一种安全、高效的促醒剂越来越受到各国军队的重视，在国外军队是作为战备值勤和抗疲劳常见必须药品</a:t>
            </a:r>
            <a:r>
              <a:rPr lang="en-US" altLang="zh-CN" sz="1200" baseline="30000" dirty="0">
                <a:latin typeface="Times New Roman" panose="02020603050405020304" pitchFamily="18" charset="0"/>
                <a:cs typeface="Times New Roman" panose="02020603050405020304" pitchFamily="18" charset="0"/>
              </a:rPr>
              <a:t>1 </a:t>
            </a:r>
            <a:r>
              <a:rPr lang="zh-CN" altLang="en-US" sz="1400" dirty="0">
                <a:solidFill>
                  <a:srgbClr val="063D54"/>
                </a:solidFill>
              </a:rPr>
              <a:t>。</a:t>
            </a:r>
            <a:endParaRPr lang="en-US" altLang="zh-CN" sz="1400" dirty="0">
              <a:solidFill>
                <a:srgbClr val="063D54"/>
              </a:solidFill>
            </a:endParaRPr>
          </a:p>
          <a:p>
            <a:pPr>
              <a:lnSpc>
                <a:spcPct val="120000"/>
              </a:lnSpc>
              <a:spcAft>
                <a:spcPts val="600"/>
              </a:spcAft>
            </a:pPr>
            <a:r>
              <a:rPr lang="en-US" altLang="zh-CN" sz="1400" dirty="0">
                <a:solidFill>
                  <a:srgbClr val="063D54"/>
                </a:solidFill>
              </a:rPr>
              <a:t>2</a:t>
            </a:r>
            <a:r>
              <a:rPr lang="zh-CN" altLang="en-US" sz="1400" dirty="0">
                <a:solidFill>
                  <a:srgbClr val="063D54"/>
                </a:solidFill>
              </a:rPr>
              <a:t>、</a:t>
            </a:r>
            <a:r>
              <a:rPr lang="en-US" altLang="zh-CN" sz="1400" dirty="0">
                <a:solidFill>
                  <a:srgbClr val="063D54"/>
                </a:solidFill>
              </a:rPr>
              <a:t>CDE</a:t>
            </a:r>
            <a:r>
              <a:rPr lang="zh-CN" altLang="en-US" sz="1400" dirty="0">
                <a:solidFill>
                  <a:srgbClr val="063D54"/>
                </a:solidFill>
              </a:rPr>
              <a:t>技术审评报告确认美国</a:t>
            </a:r>
            <a:r>
              <a:rPr lang="en-US" altLang="zh-CN" sz="1400" dirty="0">
                <a:solidFill>
                  <a:srgbClr val="063D54"/>
                </a:solidFill>
              </a:rPr>
              <a:t>FDA</a:t>
            </a:r>
            <a:r>
              <a:rPr lang="zh-CN" altLang="en-US" sz="1400" dirty="0">
                <a:solidFill>
                  <a:srgbClr val="063D54"/>
                </a:solidFill>
              </a:rPr>
              <a:t>已批准莫达非尼治疗发作性睡病，是治疗发作性睡病日间嗜睡症状首选药物。</a:t>
            </a:r>
            <a:r>
              <a:rPr lang="en-US" altLang="zh-CN" sz="1400" dirty="0">
                <a:solidFill>
                  <a:srgbClr val="063D54"/>
                </a:solidFill>
              </a:rPr>
              <a:t>2022</a:t>
            </a:r>
            <a:r>
              <a:rPr lang="zh-CN" altLang="en-US" sz="1400" dirty="0">
                <a:solidFill>
                  <a:srgbClr val="063D54"/>
                </a:solidFill>
              </a:rPr>
              <a:t>年</a:t>
            </a:r>
            <a:r>
              <a:rPr lang="en-US" altLang="zh-CN" sz="1400" dirty="0">
                <a:solidFill>
                  <a:srgbClr val="063D54"/>
                </a:solidFill>
              </a:rPr>
              <a:t>6</a:t>
            </a:r>
            <a:r>
              <a:rPr lang="zh-CN" altLang="en-US" sz="1400" dirty="0">
                <a:solidFill>
                  <a:srgbClr val="063D54"/>
                </a:solidFill>
              </a:rPr>
              <a:t>月广东省药学会已发布的国内超说明书用药目录中莫达非尼用于发作性睡病超说明书用药。</a:t>
            </a:r>
            <a:endParaRPr lang="en-US" altLang="zh-CN" sz="1400" dirty="0">
              <a:solidFill>
                <a:srgbClr val="063D54"/>
              </a:solidFill>
            </a:endParaRPr>
          </a:p>
          <a:p>
            <a:pPr>
              <a:lnSpc>
                <a:spcPct val="120000"/>
              </a:lnSpc>
              <a:spcAft>
                <a:spcPts val="600"/>
              </a:spcAft>
            </a:pPr>
            <a:r>
              <a:rPr lang="en-US" altLang="zh-CN" sz="1400" dirty="0">
                <a:solidFill>
                  <a:srgbClr val="063D54"/>
                </a:solidFill>
                <a:latin typeface="思源黑体 CN Normal" panose="020B0400000000000000" charset="-122"/>
                <a:ea typeface="思源黑体 CN Normal" panose="020B0400000000000000" charset="-122"/>
                <a:sym typeface="+mn-ea"/>
              </a:rPr>
              <a:t>3</a:t>
            </a:r>
            <a:r>
              <a:rPr lang="zh-CN" altLang="en-US" sz="1400" dirty="0">
                <a:solidFill>
                  <a:srgbClr val="063D54"/>
                </a:solidFill>
                <a:latin typeface="思源黑体 CN Normal" panose="020B0400000000000000" charset="-122"/>
                <a:ea typeface="思源黑体 CN Normal" panose="020B0400000000000000" charset="-122"/>
                <a:sym typeface="+mn-ea"/>
              </a:rPr>
              <a:t>、</a:t>
            </a:r>
            <a:r>
              <a:rPr lang="zh-CN" altLang="en-US" sz="1400" b="1" dirty="0">
                <a:solidFill>
                  <a:srgbClr val="063D54"/>
                </a:solidFill>
                <a:latin typeface="思源黑体 CN Normal" panose="020B0400000000000000" charset="-122"/>
                <a:ea typeface="思源黑体 CN Normal" panose="020B0400000000000000" charset="-122"/>
                <a:sym typeface="+mn-ea"/>
              </a:rPr>
              <a:t>莫达非尼是精神类药品</a:t>
            </a:r>
            <a:r>
              <a:rPr lang="zh-CN" altLang="en-US" sz="1400" dirty="0">
                <a:solidFill>
                  <a:srgbClr val="063D54"/>
                </a:solidFill>
                <a:latin typeface="思源黑体 CN Normal" panose="020B0400000000000000" charset="-122"/>
                <a:ea typeface="思源黑体 CN Normal" panose="020B0400000000000000" charset="-122"/>
                <a:sym typeface="+mn-ea"/>
              </a:rPr>
              <a:t>，国内的</a:t>
            </a:r>
            <a:r>
              <a:rPr lang="en-US" altLang="zh-CN" sz="1400" b="1" dirty="0">
                <a:solidFill>
                  <a:srgbClr val="063D54"/>
                </a:solidFill>
                <a:latin typeface="思源黑体 CN Normal" panose="020B0400000000000000" charset="-122"/>
                <a:ea typeface="思源黑体 CN Normal" panose="020B0400000000000000" charset="-122"/>
                <a:sym typeface="+mn-ea"/>
              </a:rPr>
              <a:t>《</a:t>
            </a:r>
            <a:r>
              <a:rPr lang="zh-CN" altLang="en-US" sz="1400" b="1" dirty="0">
                <a:solidFill>
                  <a:srgbClr val="063D54"/>
                </a:solidFill>
                <a:latin typeface="思源黑体 CN Normal" panose="020B0400000000000000" charset="-122"/>
                <a:ea typeface="思源黑体 CN Normal" panose="020B0400000000000000" charset="-122"/>
                <a:sym typeface="+mn-ea"/>
              </a:rPr>
              <a:t>精神病学</a:t>
            </a:r>
            <a:r>
              <a:rPr lang="en-US" altLang="zh-CN" sz="1400" b="1" dirty="0">
                <a:solidFill>
                  <a:srgbClr val="063D54"/>
                </a:solidFill>
                <a:latin typeface="思源黑体 CN Normal" panose="020B0400000000000000" charset="-122"/>
                <a:ea typeface="思源黑体 CN Normal" panose="020B0400000000000000" charset="-122"/>
                <a:sym typeface="+mn-ea"/>
              </a:rPr>
              <a:t>》</a:t>
            </a:r>
            <a:r>
              <a:rPr lang="zh-CN" altLang="en-US" sz="1400" dirty="0">
                <a:solidFill>
                  <a:srgbClr val="063D54"/>
                </a:solidFill>
                <a:latin typeface="思源黑体 CN Normal" panose="020B0400000000000000" charset="-122"/>
                <a:ea typeface="思源黑体 CN Normal" panose="020B0400000000000000" charset="-122"/>
                <a:sym typeface="+mn-ea"/>
              </a:rPr>
              <a:t>人卫教材从第</a:t>
            </a:r>
            <a:r>
              <a:rPr lang="en-US" altLang="zh-CN" sz="1400" dirty="0">
                <a:solidFill>
                  <a:srgbClr val="063D54"/>
                </a:solidFill>
                <a:latin typeface="思源黑体 CN Normal" panose="020B0400000000000000" charset="-122"/>
                <a:ea typeface="思源黑体 CN Normal" panose="020B0400000000000000" charset="-122"/>
                <a:sym typeface="+mn-ea"/>
              </a:rPr>
              <a:t>4</a:t>
            </a:r>
            <a:r>
              <a:rPr lang="zh-CN" altLang="en-US" sz="1400" dirty="0">
                <a:solidFill>
                  <a:srgbClr val="063D54"/>
                </a:solidFill>
                <a:latin typeface="思源黑体 CN Normal" panose="020B0400000000000000" charset="-122"/>
                <a:ea typeface="思源黑体 CN Normal" panose="020B0400000000000000" charset="-122"/>
                <a:sym typeface="+mn-ea"/>
              </a:rPr>
              <a:t>版至最新第</a:t>
            </a:r>
            <a:r>
              <a:rPr lang="en-US" altLang="zh-CN" sz="1400" dirty="0">
                <a:solidFill>
                  <a:srgbClr val="063D54"/>
                </a:solidFill>
                <a:latin typeface="思源黑体 CN Normal" panose="020B0400000000000000" charset="-122"/>
                <a:ea typeface="思源黑体 CN Normal" panose="020B0400000000000000" charset="-122"/>
                <a:sym typeface="+mn-ea"/>
              </a:rPr>
              <a:t>8</a:t>
            </a:r>
            <a:r>
              <a:rPr lang="zh-CN" altLang="en-US" sz="1400" dirty="0">
                <a:solidFill>
                  <a:srgbClr val="063D54"/>
                </a:solidFill>
                <a:latin typeface="思源黑体 CN Normal" panose="020B0400000000000000" charset="-122"/>
                <a:ea typeface="思源黑体 CN Normal" panose="020B0400000000000000" charset="-122"/>
                <a:sym typeface="+mn-ea"/>
              </a:rPr>
              <a:t>版一直在全面阐述莫达非尼在治疗发作性睡病日间嗜睡、</a:t>
            </a:r>
            <a:r>
              <a:rPr lang="en-US" altLang="zh-CN" sz="1400" dirty="0">
                <a:solidFill>
                  <a:srgbClr val="063D54"/>
                </a:solidFill>
                <a:latin typeface="思源黑体 CN Normal" panose="020B0400000000000000" charset="-122"/>
                <a:ea typeface="思源黑体 CN Normal" panose="020B0400000000000000" charset="-122"/>
                <a:sym typeface="+mn-ea"/>
              </a:rPr>
              <a:t>OSA</a:t>
            </a:r>
            <a:r>
              <a:rPr lang="zh-CN" altLang="en-US" sz="1400" dirty="0">
                <a:solidFill>
                  <a:srgbClr val="063D54"/>
                </a:solidFill>
                <a:latin typeface="思源黑体 CN Normal" panose="020B0400000000000000" charset="-122"/>
                <a:ea typeface="思源黑体 CN Normal" panose="020B0400000000000000" charset="-122"/>
                <a:sym typeface="+mn-ea"/>
              </a:rPr>
              <a:t>患者的促醒首选用药，为精神科常用药品。</a:t>
            </a:r>
            <a:endParaRPr lang="en-US" altLang="zh-CN" sz="1400" dirty="0">
              <a:solidFill>
                <a:srgbClr val="063D54"/>
              </a:solidFill>
              <a:latin typeface="思源黑体 CN Normal" panose="020B0400000000000000" charset="-122"/>
              <a:ea typeface="思源黑体 CN Normal" panose="020B0400000000000000" charset="-122"/>
              <a:sym typeface="+mn-ea"/>
            </a:endParaRPr>
          </a:p>
          <a:p>
            <a:pPr>
              <a:lnSpc>
                <a:spcPct val="120000"/>
              </a:lnSpc>
              <a:spcAft>
                <a:spcPts val="600"/>
              </a:spcAft>
            </a:pPr>
            <a:r>
              <a:rPr lang="en-US" altLang="zh-CN" sz="1400" dirty="0">
                <a:solidFill>
                  <a:srgbClr val="063D54"/>
                </a:solidFill>
                <a:latin typeface="思源黑体 CN Normal" panose="020B0400000000000000" charset="-122"/>
                <a:ea typeface="思源黑体 CN Normal" panose="020B0400000000000000" charset="-122"/>
                <a:sym typeface="+mn-ea"/>
              </a:rPr>
              <a:t>4</a:t>
            </a:r>
            <a:r>
              <a:rPr lang="zh-CN" altLang="en-US" sz="1400" dirty="0">
                <a:solidFill>
                  <a:srgbClr val="063D54"/>
                </a:solidFill>
                <a:latin typeface="思源黑体 CN Normal" panose="020B0400000000000000" charset="-122"/>
                <a:ea typeface="思源黑体 CN Normal" panose="020B0400000000000000" charset="-122"/>
                <a:sym typeface="+mn-ea"/>
              </a:rPr>
              <a:t>、在最新治疗新型冠状病毒肺炎（</a:t>
            </a:r>
            <a:r>
              <a:rPr lang="en-US" altLang="zh-CN" sz="1400" b="1" dirty="0">
                <a:solidFill>
                  <a:srgbClr val="063D54"/>
                </a:solidFill>
                <a:latin typeface="思源黑体 CN Normal" panose="020B0400000000000000" charset="-122"/>
                <a:ea typeface="思源黑体 CN Normal" panose="020B0400000000000000" charset="-122"/>
                <a:sym typeface="+mn-ea"/>
              </a:rPr>
              <a:t>COVID-19</a:t>
            </a:r>
            <a:r>
              <a:rPr lang="zh-CN" altLang="en-US" sz="1400" b="1" dirty="0">
                <a:solidFill>
                  <a:srgbClr val="063D54"/>
                </a:solidFill>
                <a:latin typeface="思源黑体 CN Normal" panose="020B0400000000000000" charset="-122"/>
                <a:ea typeface="思源黑体 CN Normal" panose="020B0400000000000000" charset="-122"/>
                <a:sym typeface="+mn-ea"/>
              </a:rPr>
              <a:t>合并</a:t>
            </a:r>
            <a:r>
              <a:rPr lang="en-US" altLang="zh-CN" sz="1400" b="1" dirty="0">
                <a:solidFill>
                  <a:srgbClr val="063D54"/>
                </a:solidFill>
                <a:latin typeface="思源黑体 CN Normal" panose="020B0400000000000000" charset="-122"/>
                <a:ea typeface="思源黑体 CN Normal" panose="020B0400000000000000" charset="-122"/>
                <a:sym typeface="+mn-ea"/>
              </a:rPr>
              <a:t>OSA</a:t>
            </a:r>
            <a:r>
              <a:rPr lang="zh-CN" altLang="en-US" sz="1400" b="1" dirty="0">
                <a:solidFill>
                  <a:srgbClr val="063D54"/>
                </a:solidFill>
                <a:latin typeface="思源黑体 CN Normal" panose="020B0400000000000000" charset="-122"/>
                <a:ea typeface="思源黑体 CN Normal" panose="020B0400000000000000" charset="-122"/>
                <a:sym typeface="+mn-ea"/>
              </a:rPr>
              <a:t>疾病</a:t>
            </a:r>
            <a:r>
              <a:rPr lang="zh-CN" altLang="en-US" sz="1400" dirty="0">
                <a:solidFill>
                  <a:srgbClr val="063D54"/>
                </a:solidFill>
                <a:latin typeface="思源黑体 CN Normal" panose="020B0400000000000000" charset="-122"/>
                <a:ea typeface="思源黑体 CN Normal" panose="020B0400000000000000" charset="-122"/>
                <a:sym typeface="+mn-ea"/>
              </a:rPr>
              <a:t>时出现疲劳，嗜睡等精神症状一线治疗用药</a:t>
            </a:r>
            <a:r>
              <a:rPr lang="en-US" altLang="zh-CN" sz="1400" dirty="0">
                <a:solidFill>
                  <a:srgbClr val="063D54"/>
                </a:solidFill>
                <a:latin typeface="思源黑体 CN Normal" panose="020B0400000000000000" charset="-122"/>
                <a:ea typeface="思源黑体 CN Normal" panose="020B0400000000000000" charset="-122"/>
                <a:sym typeface="+mn-ea"/>
              </a:rPr>
              <a:t>)</a:t>
            </a:r>
            <a:r>
              <a:rPr lang="en-US" altLang="zh-CN" sz="1400" baseline="30000" dirty="0">
                <a:latin typeface="Times New Roman" panose="02020603050405020304" pitchFamily="18" charset="0"/>
                <a:cs typeface="Times New Roman" panose="02020603050405020304" pitchFamily="18" charset="0"/>
              </a:rPr>
              <a:t>2</a:t>
            </a:r>
            <a:r>
              <a:rPr lang="zh-CN" altLang="en-US" sz="1400" dirty="0">
                <a:solidFill>
                  <a:srgbClr val="063D54"/>
                </a:solidFill>
                <a:latin typeface="思源黑体 CN Normal" panose="020B0400000000000000" charset="-122"/>
                <a:ea typeface="思源黑体 CN Normal" panose="020B0400000000000000" charset="-122"/>
                <a:sym typeface="+mn-ea"/>
              </a:rPr>
              <a:t>。</a:t>
            </a:r>
            <a:endParaRPr lang="zh-CN" altLang="en-US" sz="1400" dirty="0">
              <a:latin typeface="思源黑体 CN Normal" panose="020B0400000000000000" charset="-122"/>
              <a:ea typeface="思源黑体 CN Normal" panose="020B0400000000000000" charset="-122"/>
              <a:sym typeface="+mn-ea"/>
            </a:endParaRPr>
          </a:p>
        </p:txBody>
      </p:sp>
      <p:sp>
        <p:nvSpPr>
          <p:cNvPr id="2" name="矩形 1"/>
          <p:cNvSpPr/>
          <p:nvPr/>
        </p:nvSpPr>
        <p:spPr>
          <a:xfrm>
            <a:off x="4396845" y="4484141"/>
            <a:ext cx="4572000" cy="461665"/>
          </a:xfrm>
          <a:prstGeom prst="rect">
            <a:avLst/>
          </a:prstGeom>
        </p:spPr>
        <p:txBody>
          <a:bodyPr>
            <a:spAutoFit/>
          </a:bodyPr>
          <a:lstStyle/>
          <a:p>
            <a:pPr lvl="0" algn="just">
              <a:spcAft>
                <a:spcPts val="0"/>
              </a:spcAft>
            </a:pPr>
            <a:r>
              <a:rPr lang="en-US" altLang="zh-CN" sz="800" kern="100" spc="40" dirty="0">
                <a:solidFill>
                  <a:srgbClr val="666666"/>
                </a:solidFill>
                <a:latin typeface="Tahoma" panose="020B0604030504040204" pitchFamily="34" charset="0"/>
                <a:ea typeface="宋体" panose="02010600030101010101" pitchFamily="2" charset="-122"/>
                <a:cs typeface="Tahoma" panose="020B0604030504040204" pitchFamily="34" charset="0"/>
              </a:rPr>
              <a:t>2.</a:t>
            </a:r>
            <a:r>
              <a:rPr lang="zh-CN" altLang="zh-CN" sz="800" kern="100" spc="40" dirty="0">
                <a:solidFill>
                  <a:srgbClr val="666666"/>
                </a:solidFill>
                <a:latin typeface="Tahoma" panose="020B0604030504040204" pitchFamily="34" charset="0"/>
                <a:ea typeface="宋体" panose="02010600030101010101" pitchFamily="2" charset="-122"/>
                <a:cs typeface="Tahoma" panose="020B0604030504040204" pitchFamily="34" charset="0"/>
              </a:rPr>
              <a:t>苏兵</a:t>
            </a:r>
            <a:r>
              <a:rPr lang="en-US" altLang="zh-CN" sz="800" kern="100" spc="40" dirty="0">
                <a:solidFill>
                  <a:srgbClr val="666666"/>
                </a:solidFill>
                <a:latin typeface="Tahoma" panose="020B0604030504040204" pitchFamily="34" charset="0"/>
                <a:ea typeface="宋体" panose="02010600030101010101" pitchFamily="2" charset="-122"/>
                <a:cs typeface="Times New Roman" panose="02020603050405020304" pitchFamily="18" charset="0"/>
              </a:rPr>
              <a:t>, </a:t>
            </a:r>
            <a:r>
              <a:rPr lang="zh-CN" altLang="zh-CN" sz="800" kern="100" spc="40" dirty="0">
                <a:solidFill>
                  <a:srgbClr val="666666"/>
                </a:solidFill>
                <a:latin typeface="Tahoma" panose="020B0604030504040204" pitchFamily="34" charset="0"/>
                <a:ea typeface="宋体" panose="02010600030101010101" pitchFamily="2" charset="-122"/>
                <a:cs typeface="Tahoma" panose="020B0604030504040204" pitchFamily="34" charset="0"/>
              </a:rPr>
              <a:t>宋岩</a:t>
            </a:r>
            <a:r>
              <a:rPr lang="en-US" altLang="zh-CN" sz="800" kern="100" spc="40" dirty="0">
                <a:solidFill>
                  <a:srgbClr val="666666"/>
                </a:solidFill>
                <a:latin typeface="Tahoma" panose="020B0604030504040204" pitchFamily="34" charset="0"/>
                <a:ea typeface="宋体" panose="02010600030101010101" pitchFamily="2" charset="-122"/>
                <a:cs typeface="Times New Roman" panose="02020603050405020304" pitchFamily="18" charset="0"/>
              </a:rPr>
              <a:t>, </a:t>
            </a:r>
            <a:r>
              <a:rPr lang="zh-CN" altLang="zh-CN" sz="800" kern="100" spc="40" dirty="0">
                <a:solidFill>
                  <a:srgbClr val="666666"/>
                </a:solidFill>
                <a:latin typeface="Tahoma" panose="020B0604030504040204" pitchFamily="34" charset="0"/>
                <a:ea typeface="宋体" panose="02010600030101010101" pitchFamily="2" charset="-122"/>
                <a:cs typeface="Tahoma" panose="020B0604030504040204" pitchFamily="34" charset="0"/>
              </a:rPr>
              <a:t>胡克</a:t>
            </a:r>
            <a:r>
              <a:rPr lang="en-US" altLang="zh-CN" sz="800" kern="100" spc="40" dirty="0">
                <a:solidFill>
                  <a:srgbClr val="666666"/>
                </a:solidFill>
                <a:latin typeface="Tahoma" panose="020B0604030504040204" pitchFamily="34" charset="0"/>
                <a:ea typeface="宋体" panose="02010600030101010101" pitchFamily="2" charset="-122"/>
                <a:cs typeface="Times New Roman" panose="02020603050405020304" pitchFamily="18" charset="0"/>
              </a:rPr>
              <a:t>. </a:t>
            </a:r>
            <a:r>
              <a:rPr lang="zh-CN" altLang="zh-CN" sz="800" kern="100" spc="40" dirty="0">
                <a:solidFill>
                  <a:srgbClr val="666666"/>
                </a:solidFill>
                <a:latin typeface="Tahoma" panose="020B0604030504040204" pitchFamily="34" charset="0"/>
                <a:ea typeface="宋体" panose="02010600030101010101" pitchFamily="2" charset="-122"/>
                <a:cs typeface="Tahoma" panose="020B0604030504040204" pitchFamily="34" charset="0"/>
              </a:rPr>
              <a:t>新型冠状病毒肺炎疫情常态化防控下对阻塞性睡眠呼吸暂停的管理策略</a:t>
            </a:r>
            <a:r>
              <a:rPr lang="en-US" altLang="zh-CN" sz="800" kern="100" spc="40" dirty="0">
                <a:solidFill>
                  <a:srgbClr val="666666"/>
                </a:solidFill>
                <a:latin typeface="Tahoma" panose="020B0604030504040204" pitchFamily="34" charset="0"/>
                <a:ea typeface="宋体" panose="02010600030101010101" pitchFamily="2" charset="-122"/>
                <a:cs typeface="Times New Roman" panose="02020603050405020304" pitchFamily="18" charset="0"/>
              </a:rPr>
              <a:t> [J] . </a:t>
            </a:r>
            <a:r>
              <a:rPr lang="zh-CN" altLang="zh-CN" sz="800" kern="100" spc="40" dirty="0">
                <a:solidFill>
                  <a:srgbClr val="666666"/>
                </a:solidFill>
                <a:latin typeface="Tahoma" panose="020B0604030504040204" pitchFamily="34" charset="0"/>
                <a:ea typeface="宋体" panose="02010600030101010101" pitchFamily="2" charset="-122"/>
                <a:cs typeface="Tahoma" panose="020B0604030504040204" pitchFamily="34" charset="0"/>
              </a:rPr>
              <a:t>中华结核和呼吸杂志</a:t>
            </a:r>
            <a:r>
              <a:rPr lang="en-US" altLang="zh-CN" sz="800" kern="100" spc="40" dirty="0">
                <a:solidFill>
                  <a:srgbClr val="666666"/>
                </a:solidFill>
                <a:latin typeface="Tahoma" panose="020B0604030504040204" pitchFamily="34" charset="0"/>
                <a:ea typeface="宋体" panose="02010600030101010101" pitchFamily="2" charset="-122"/>
                <a:cs typeface="Times New Roman" panose="02020603050405020304" pitchFamily="18" charset="0"/>
              </a:rPr>
              <a:t>, 2021, 44(8) : 741-745. DOI: 10.3760/cma.j.cn112147-20210104-00011.</a:t>
            </a:r>
            <a:endParaRPr lang="zh-CN" altLang="zh-CN" sz="8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0" name="矩形 9"/>
          <p:cNvSpPr/>
          <p:nvPr/>
        </p:nvSpPr>
        <p:spPr>
          <a:xfrm>
            <a:off x="4390230" y="4354732"/>
            <a:ext cx="4572000" cy="215444"/>
          </a:xfrm>
          <a:prstGeom prst="rect">
            <a:avLst/>
          </a:prstGeom>
        </p:spPr>
        <p:txBody>
          <a:bodyPr>
            <a:spAutoFit/>
          </a:bodyPr>
          <a:lstStyle/>
          <a:p>
            <a:pPr lvl="0" algn="just">
              <a:spcAft>
                <a:spcPts val="0"/>
              </a:spcAft>
            </a:pPr>
            <a:r>
              <a:rPr lang="en-US" altLang="zh-CN" sz="800" kern="100" spc="40" dirty="0">
                <a:solidFill>
                  <a:srgbClr val="666666"/>
                </a:solidFill>
                <a:latin typeface="Tahoma" panose="020B0604030504040204" pitchFamily="34" charset="0"/>
                <a:ea typeface="宋体" panose="02010600030101010101" pitchFamily="2" charset="-122"/>
                <a:cs typeface="Tahoma" panose="020B0604030504040204" pitchFamily="34" charset="0"/>
              </a:rPr>
              <a:t>1.</a:t>
            </a:r>
            <a:r>
              <a:rPr lang="zh-CN" altLang="en-US" sz="800" kern="100" spc="40" dirty="0">
                <a:solidFill>
                  <a:srgbClr val="666666"/>
                </a:solidFill>
                <a:latin typeface="Tahoma" panose="020B0604030504040204" pitchFamily="34" charset="0"/>
                <a:ea typeface="宋体" panose="02010600030101010101" pitchFamily="2" charset="-122"/>
                <a:cs typeface="Tahoma" panose="020B0604030504040204" pitchFamily="34" charset="0"/>
              </a:rPr>
              <a:t>新型中枢振奋药 中国新药杂志  </a:t>
            </a:r>
            <a:r>
              <a:rPr lang="en-US" altLang="zh-CN" sz="800" kern="100" spc="40" dirty="0">
                <a:solidFill>
                  <a:srgbClr val="666666"/>
                </a:solidFill>
                <a:latin typeface="Tahoma" panose="020B0604030504040204" pitchFamily="34" charset="0"/>
                <a:ea typeface="宋体" panose="02010600030101010101" pitchFamily="2" charset="-122"/>
                <a:cs typeface="Tahoma" panose="020B0604030504040204" pitchFamily="34" charset="0"/>
              </a:rPr>
              <a:t>2006</a:t>
            </a:r>
            <a:r>
              <a:rPr lang="zh-CN" altLang="en-US" sz="800" kern="100" spc="40" dirty="0">
                <a:solidFill>
                  <a:srgbClr val="666666"/>
                </a:solidFill>
                <a:latin typeface="Tahoma" panose="020B0604030504040204" pitchFamily="34" charset="0"/>
                <a:ea typeface="宋体" panose="02010600030101010101" pitchFamily="2" charset="-122"/>
                <a:cs typeface="Tahoma" panose="020B0604030504040204" pitchFamily="34" charset="0"/>
              </a:rPr>
              <a:t>年第五卷第</a:t>
            </a:r>
            <a:r>
              <a:rPr lang="en-US" altLang="zh-CN" sz="800" kern="100" spc="40" dirty="0">
                <a:solidFill>
                  <a:srgbClr val="666666"/>
                </a:solidFill>
                <a:latin typeface="Tahoma" panose="020B0604030504040204" pitchFamily="34" charset="0"/>
                <a:ea typeface="宋体" panose="02010600030101010101" pitchFamily="2" charset="-122"/>
                <a:cs typeface="Tahoma" panose="020B0604030504040204" pitchFamily="34" charset="0"/>
              </a:rPr>
              <a:t>2</a:t>
            </a:r>
            <a:r>
              <a:rPr lang="zh-CN" altLang="en-US" sz="800" kern="100" spc="40" dirty="0">
                <a:solidFill>
                  <a:srgbClr val="666666"/>
                </a:solidFill>
                <a:latin typeface="Tahoma" panose="020B0604030504040204" pitchFamily="34" charset="0"/>
                <a:ea typeface="宋体" panose="02010600030101010101" pitchFamily="2" charset="-122"/>
                <a:cs typeface="Tahoma" panose="020B0604030504040204" pitchFamily="34" charset="0"/>
              </a:rPr>
              <a:t>期</a:t>
            </a:r>
            <a:endParaRPr lang="zh-CN" altLang="zh-CN" sz="8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1" name="PA_矩形 2">
            <a:extLst>
              <a:ext uri="{FF2B5EF4-FFF2-40B4-BE49-F238E27FC236}">
                <a16:creationId xmlns:a16="http://schemas.microsoft.com/office/drawing/2014/main" id="{3026F064-583D-71E8-7D4B-A11028ED5DD2}"/>
              </a:ext>
            </a:extLst>
          </p:cNvPr>
          <p:cNvSpPr/>
          <p:nvPr>
            <p:custDataLst>
              <p:tags r:id="rId2"/>
            </p:custDataLst>
          </p:nvPr>
        </p:nvSpPr>
        <p:spPr>
          <a:xfrm>
            <a:off x="442210" y="211848"/>
            <a:ext cx="835854" cy="585472"/>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01</a:t>
            </a:r>
            <a:endParaRPr lang="zh-CN" altLang="en-US" sz="4500" b="1" dirty="0">
              <a:solidFill>
                <a:srgbClr val="FCFCFC"/>
              </a:solidFill>
              <a:latin typeface="+mj-ea"/>
              <a:ea typeface="+mj-ea"/>
            </a:endParaRPr>
          </a:p>
        </p:txBody>
      </p:sp>
      <p:sp>
        <p:nvSpPr>
          <p:cNvPr id="12" name="PA_文本框 4">
            <a:extLst>
              <a:ext uri="{FF2B5EF4-FFF2-40B4-BE49-F238E27FC236}">
                <a16:creationId xmlns:a16="http://schemas.microsoft.com/office/drawing/2014/main" id="{83771732-0824-2C70-6222-042477E46098}"/>
              </a:ext>
            </a:extLst>
          </p:cNvPr>
          <p:cNvSpPr txBox="1"/>
          <p:nvPr>
            <p:custDataLst>
              <p:tags r:id="rId3"/>
            </p:custDataLst>
          </p:nvPr>
        </p:nvSpPr>
        <p:spPr>
          <a:xfrm>
            <a:off x="1330334" y="277841"/>
            <a:ext cx="2870963" cy="528679"/>
          </a:xfrm>
          <a:prstGeom prst="rect">
            <a:avLst/>
          </a:prstGeom>
          <a:noFill/>
        </p:spPr>
        <p:txBody>
          <a:bodyPr rIns="270000">
            <a:normAutofit fontScale="85000" lnSpcReduction="10000"/>
          </a:bodyPr>
          <a:lstStyle/>
          <a:p>
            <a:pPr algn="r">
              <a:defRPr/>
            </a:pPr>
            <a:r>
              <a:rPr lang="zh-CN" altLang="en-US" sz="3600" dirty="0">
                <a:solidFill>
                  <a:srgbClr val="063D54">
                    <a:lumMod val="75000"/>
                  </a:srgbClr>
                </a:solidFill>
              </a:rPr>
              <a:t>药品基本信息</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文本框 4"/>
          <p:cNvSpPr txBox="1"/>
          <p:nvPr>
            <p:custDataLst>
              <p:tags r:id="rId2"/>
            </p:custDataLst>
          </p:nvPr>
        </p:nvSpPr>
        <p:spPr>
          <a:xfrm>
            <a:off x="1300187" y="247290"/>
            <a:ext cx="2109909" cy="614335"/>
          </a:xfrm>
          <a:prstGeom prst="rect">
            <a:avLst/>
          </a:prstGeom>
          <a:noFill/>
        </p:spPr>
        <p:txBody>
          <a:bodyPr rIns="270000">
            <a:normAutofit/>
          </a:bodyPr>
          <a:lstStyle/>
          <a:p>
            <a:pPr algn="ctr">
              <a:defRPr/>
            </a:pPr>
            <a:r>
              <a:rPr lang="zh-CN" altLang="en-US" sz="3100" dirty="0">
                <a:solidFill>
                  <a:srgbClr val="063D54">
                    <a:lumMod val="75000"/>
                  </a:srgbClr>
                </a:solidFill>
              </a:rPr>
              <a:t>安全性</a:t>
            </a:r>
          </a:p>
        </p:txBody>
      </p:sp>
      <p:grpSp>
        <p:nvGrpSpPr>
          <p:cNvPr id="7" name="组合 6"/>
          <p:cNvGrpSpPr/>
          <p:nvPr/>
        </p:nvGrpSpPr>
        <p:grpSpPr>
          <a:xfrm>
            <a:off x="324195" y="892177"/>
            <a:ext cx="8595361" cy="973535"/>
            <a:chOff x="911215" y="1429024"/>
            <a:chExt cx="4120503" cy="645623"/>
          </a:xfrm>
        </p:grpSpPr>
        <p:sp>
          <p:nvSpPr>
            <p:cNvPr id="8" name="矩形 7"/>
            <p:cNvSpPr/>
            <p:nvPr/>
          </p:nvSpPr>
          <p:spPr>
            <a:xfrm>
              <a:off x="947642" y="1584784"/>
              <a:ext cx="4084076" cy="489863"/>
            </a:xfrm>
            <a:prstGeom prst="rect">
              <a:avLst/>
            </a:prstGeom>
          </p:spPr>
          <p:txBody>
            <a:bodyPr wrap="square">
              <a:spAutoFit/>
            </a:bodyPr>
            <a:lstStyle/>
            <a:p>
              <a:endParaRPr lang="en-US" altLang="zh-CN" sz="1400" dirty="0">
                <a:solidFill>
                  <a:schemeClr val="bg2">
                    <a:lumMod val="25000"/>
                  </a:schemeClr>
                </a:solidFill>
              </a:endParaRPr>
            </a:p>
            <a:p>
              <a:pPr marL="285750" indent="-285750">
                <a:buFont typeface="Arial" panose="020B0604020202020204" pitchFamily="34" charset="0"/>
                <a:buChar char="•"/>
              </a:pPr>
              <a:endParaRPr lang="en-US" altLang="zh-CN" sz="1400" dirty="0">
                <a:solidFill>
                  <a:schemeClr val="bg2">
                    <a:lumMod val="25000"/>
                  </a:schemeClr>
                </a:solidFill>
              </a:endParaRPr>
            </a:p>
            <a:p>
              <a:endParaRPr lang="en-US" altLang="zh-CN" sz="1400" dirty="0">
                <a:solidFill>
                  <a:schemeClr val="bg2">
                    <a:lumMod val="25000"/>
                  </a:schemeClr>
                </a:solidFill>
              </a:endParaRPr>
            </a:p>
          </p:txBody>
        </p:sp>
        <p:sp>
          <p:nvSpPr>
            <p:cNvPr id="9" name="矩形 8"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947642" y="1429024"/>
              <a:ext cx="1736053" cy="244931"/>
            </a:xfrm>
            <a:prstGeom prst="rect">
              <a:avLst/>
            </a:prstGeom>
          </p:spPr>
          <p:txBody>
            <a:bodyPr wrap="square">
              <a:spAutoFit/>
            </a:bodyPr>
            <a:lstStyle/>
            <a:p>
              <a:pPr fontAlgn="base">
                <a:spcBef>
                  <a:spcPct val="0"/>
                </a:spcBef>
                <a:spcAft>
                  <a:spcPct val="0"/>
                </a:spcAft>
                <a:defRPr/>
              </a:pPr>
              <a:endParaRPr lang="en-US" altLang="zh-CN" sz="1800" b="1" dirty="0">
                <a:solidFill>
                  <a:srgbClr val="063D54"/>
                </a:solidFill>
              </a:endParaRPr>
            </a:p>
          </p:txBody>
        </p:sp>
        <p:cxnSp>
          <p:nvCxnSpPr>
            <p:cNvPr id="10" name="直接连接符 9"/>
            <p:cNvCxnSpPr/>
            <p:nvPr/>
          </p:nvCxnSpPr>
          <p:spPr>
            <a:xfrm flipV="1">
              <a:off x="911215" y="1946491"/>
              <a:ext cx="814825" cy="6699"/>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5" name="文本框 14">
            <a:extLst>
              <a:ext uri="{FF2B5EF4-FFF2-40B4-BE49-F238E27FC236}">
                <a16:creationId xmlns:a16="http://schemas.microsoft.com/office/drawing/2014/main" id="{FA5E1292-A7BB-4742-97A2-8DBB0386AABC}"/>
              </a:ext>
            </a:extLst>
          </p:cNvPr>
          <p:cNvSpPr txBox="1"/>
          <p:nvPr>
            <p:custDataLst>
              <p:tags r:id="rId3"/>
            </p:custDataLst>
          </p:nvPr>
        </p:nvSpPr>
        <p:spPr>
          <a:xfrm>
            <a:off x="194335" y="1305783"/>
            <a:ext cx="1974217" cy="322408"/>
          </a:xfrm>
          <a:prstGeom prst="rect">
            <a:avLst/>
          </a:prstGeom>
          <a:noFill/>
        </p:spPr>
        <p:txBody>
          <a:bodyPr wrap="square" rtlCol="0" anchor="ctr" anchorCtr="0">
            <a:noAutofit/>
          </a:bodyPr>
          <a:lstStyle>
            <a:defPPr>
              <a:defRPr lang="zh-CN"/>
            </a:defPPr>
            <a:lvl1pPr algn="r">
              <a:lnSpc>
                <a:spcPct val="120000"/>
              </a:lnSpc>
              <a:defRPr sz="2000" b="1" spc="300">
                <a:solidFill>
                  <a:schemeClr val="accent1"/>
                </a:solidFill>
                <a:latin typeface="微软雅黑" panose="020B0503020204020204" pitchFamily="34" charset="-122"/>
                <a:ea typeface="微软雅黑" panose="020B0503020204020204" pitchFamily="34" charset="-122"/>
              </a:defRPr>
            </a:lvl1pPr>
          </a:lstStyle>
          <a:p>
            <a:r>
              <a:rPr lang="zh-CN" altLang="en-US" dirty="0"/>
              <a:t>不良反应情况</a:t>
            </a:r>
          </a:p>
        </p:txBody>
      </p:sp>
      <p:grpSp>
        <p:nvGrpSpPr>
          <p:cNvPr id="2" name="组合 1">
            <a:extLst>
              <a:ext uri="{FF2B5EF4-FFF2-40B4-BE49-F238E27FC236}">
                <a16:creationId xmlns:a16="http://schemas.microsoft.com/office/drawing/2014/main" id="{6A7FF7C4-5706-D442-B72E-D6E9CB81A030}"/>
              </a:ext>
            </a:extLst>
          </p:cNvPr>
          <p:cNvGrpSpPr/>
          <p:nvPr/>
        </p:nvGrpSpPr>
        <p:grpSpPr>
          <a:xfrm>
            <a:off x="3718883" y="1079433"/>
            <a:ext cx="2051608" cy="678058"/>
            <a:chOff x="3361037" y="1148722"/>
            <a:chExt cx="3158695" cy="1063978"/>
          </a:xfrm>
        </p:grpSpPr>
        <p:sp>
          <p:nvSpPr>
            <p:cNvPr id="17" name="任意多边形 34">
              <a:extLst>
                <a:ext uri="{FF2B5EF4-FFF2-40B4-BE49-F238E27FC236}">
                  <a16:creationId xmlns:a16="http://schemas.microsoft.com/office/drawing/2014/main" id="{8180318B-EB4D-4071-A2C7-39F004E21F71}"/>
                </a:ext>
              </a:extLst>
            </p:cNvPr>
            <p:cNvSpPr/>
            <p:nvPr>
              <p:custDataLst>
                <p:tags r:id="rId7"/>
              </p:custDataLst>
            </p:nvPr>
          </p:nvSpPr>
          <p:spPr bwMode="auto">
            <a:xfrm>
              <a:off x="3749298" y="1339137"/>
              <a:ext cx="2760739" cy="873563"/>
            </a:xfrm>
            <a:custGeom>
              <a:avLst/>
              <a:gdLst>
                <a:gd name="T0" fmla="*/ 205 w 2401"/>
                <a:gd name="T1" fmla="*/ 759 h 759"/>
                <a:gd name="T2" fmla="*/ 2186 w 2401"/>
                <a:gd name="T3" fmla="*/ 280 h 759"/>
                <a:gd name="T4" fmla="*/ 2401 w 2401"/>
                <a:gd name="T5" fmla="*/ 0 h 759"/>
                <a:gd name="T6" fmla="*/ 0 w 2401"/>
                <a:gd name="T7" fmla="*/ 431 h 759"/>
                <a:gd name="T8" fmla="*/ 205 w 2401"/>
                <a:gd name="T9" fmla="*/ 759 h 759"/>
              </a:gdLst>
              <a:ahLst/>
              <a:cxnLst>
                <a:cxn ang="0">
                  <a:pos x="T0" y="T1"/>
                </a:cxn>
                <a:cxn ang="0">
                  <a:pos x="T2" y="T3"/>
                </a:cxn>
                <a:cxn ang="0">
                  <a:pos x="T4" y="T5"/>
                </a:cxn>
                <a:cxn ang="0">
                  <a:pos x="T6" y="T7"/>
                </a:cxn>
                <a:cxn ang="0">
                  <a:pos x="T8" y="T9"/>
                </a:cxn>
              </a:cxnLst>
              <a:rect l="0" t="0" r="r" b="b"/>
              <a:pathLst>
                <a:path w="2401" h="759">
                  <a:moveTo>
                    <a:pt x="205" y="759"/>
                  </a:moveTo>
                  <a:cubicBezTo>
                    <a:pt x="845" y="512"/>
                    <a:pt x="1509" y="353"/>
                    <a:pt x="2186" y="280"/>
                  </a:cubicBezTo>
                  <a:cubicBezTo>
                    <a:pt x="2256" y="186"/>
                    <a:pt x="2328" y="92"/>
                    <a:pt x="2401" y="0"/>
                  </a:cubicBezTo>
                  <a:cubicBezTo>
                    <a:pt x="1585" y="25"/>
                    <a:pt x="779" y="168"/>
                    <a:pt x="0" y="431"/>
                  </a:cubicBezTo>
                  <a:cubicBezTo>
                    <a:pt x="69" y="539"/>
                    <a:pt x="138" y="649"/>
                    <a:pt x="205" y="759"/>
                  </a:cubicBezTo>
                  <a:close/>
                </a:path>
              </a:pathLst>
            </a:custGeom>
            <a:solidFill>
              <a:schemeClr val="accent1">
                <a:lumMod val="75000"/>
              </a:schemeClr>
            </a:solidFill>
            <a:ln>
              <a:noFill/>
            </a:ln>
          </p:spPr>
          <p:txBody>
            <a:bodyPr anchor="ctr"/>
            <a:lstStyle/>
            <a:p>
              <a:pPr algn="ctr"/>
              <a:endParaRPr sz="1350"/>
            </a:p>
          </p:txBody>
        </p:sp>
        <p:sp>
          <p:nvSpPr>
            <p:cNvPr id="18" name="任意多边形 36">
              <a:extLst>
                <a:ext uri="{FF2B5EF4-FFF2-40B4-BE49-F238E27FC236}">
                  <a16:creationId xmlns:a16="http://schemas.microsoft.com/office/drawing/2014/main" id="{271FCD7E-423D-45C4-A6B1-BA13B7E7B5DC}"/>
                </a:ext>
              </a:extLst>
            </p:cNvPr>
            <p:cNvSpPr/>
            <p:nvPr>
              <p:custDataLst>
                <p:tags r:id="rId8"/>
              </p:custDataLst>
            </p:nvPr>
          </p:nvSpPr>
          <p:spPr bwMode="auto">
            <a:xfrm>
              <a:off x="3730288" y="1773186"/>
              <a:ext cx="2375261" cy="431276"/>
            </a:xfrm>
            <a:custGeom>
              <a:avLst/>
              <a:gdLst>
                <a:gd name="T0" fmla="*/ 1865 w 2065"/>
                <a:gd name="T1" fmla="*/ 381 h 395"/>
                <a:gd name="T2" fmla="*/ 2065 w 2065"/>
                <a:gd name="T3" fmla="*/ 84 h 395"/>
                <a:gd name="T4" fmla="*/ 0 w 2065"/>
                <a:gd name="T5" fmla="*/ 67 h 395"/>
                <a:gd name="T6" fmla="*/ 205 w 2065"/>
                <a:gd name="T7" fmla="*/ 395 h 395"/>
                <a:gd name="T8" fmla="*/ 1865 w 2065"/>
                <a:gd name="T9" fmla="*/ 381 h 395"/>
              </a:gdLst>
              <a:ahLst/>
              <a:cxnLst>
                <a:cxn ang="0">
                  <a:pos x="T0" y="T1"/>
                </a:cxn>
                <a:cxn ang="0">
                  <a:pos x="T2" y="T3"/>
                </a:cxn>
                <a:cxn ang="0">
                  <a:pos x="T4" y="T5"/>
                </a:cxn>
                <a:cxn ang="0">
                  <a:pos x="T6" y="T7"/>
                </a:cxn>
                <a:cxn ang="0">
                  <a:pos x="T8" y="T9"/>
                </a:cxn>
              </a:cxnLst>
              <a:rect l="0" t="0" r="r" b="b"/>
              <a:pathLst>
                <a:path w="2065" h="395">
                  <a:moveTo>
                    <a:pt x="1865" y="381"/>
                  </a:moveTo>
                  <a:cubicBezTo>
                    <a:pt x="1930" y="281"/>
                    <a:pt x="1997" y="182"/>
                    <a:pt x="2065" y="84"/>
                  </a:cubicBezTo>
                  <a:cubicBezTo>
                    <a:pt x="1378" y="6"/>
                    <a:pt x="688" y="0"/>
                    <a:pt x="0" y="67"/>
                  </a:cubicBezTo>
                  <a:cubicBezTo>
                    <a:pt x="69" y="175"/>
                    <a:pt x="138" y="285"/>
                    <a:pt x="205" y="395"/>
                  </a:cubicBezTo>
                  <a:cubicBezTo>
                    <a:pt x="757" y="342"/>
                    <a:pt x="1312" y="337"/>
                    <a:pt x="1865" y="381"/>
                  </a:cubicBezTo>
                  <a:close/>
                </a:path>
              </a:pathLst>
            </a:custGeom>
            <a:solidFill>
              <a:schemeClr val="accent2"/>
            </a:solidFill>
            <a:ln>
              <a:noFill/>
            </a:ln>
          </p:spPr>
          <p:txBody>
            <a:bodyPr anchor="ctr"/>
            <a:lstStyle/>
            <a:p>
              <a:pPr algn="ctr"/>
              <a:endParaRPr sz="1350" dirty="0"/>
            </a:p>
          </p:txBody>
        </p:sp>
        <p:sp>
          <p:nvSpPr>
            <p:cNvPr id="19" name="任意多边形 35">
              <a:extLst>
                <a:ext uri="{FF2B5EF4-FFF2-40B4-BE49-F238E27FC236}">
                  <a16:creationId xmlns:a16="http://schemas.microsoft.com/office/drawing/2014/main" id="{EC0F5A43-915C-4F62-BB31-4B2B361506FA}"/>
                </a:ext>
              </a:extLst>
            </p:cNvPr>
            <p:cNvSpPr/>
            <p:nvPr>
              <p:custDataLst>
                <p:tags r:id="rId9"/>
              </p:custDataLst>
            </p:nvPr>
          </p:nvSpPr>
          <p:spPr bwMode="auto">
            <a:xfrm>
              <a:off x="3361037" y="1148722"/>
              <a:ext cx="3158695" cy="533845"/>
            </a:xfrm>
            <a:custGeom>
              <a:avLst/>
              <a:gdLst>
                <a:gd name="T0" fmla="*/ 0 w 2747"/>
                <a:gd name="T1" fmla="*/ 94 h 464"/>
                <a:gd name="T2" fmla="*/ 222 w 2747"/>
                <a:gd name="T3" fmla="*/ 424 h 464"/>
                <a:gd name="T4" fmla="*/ 2532 w 2747"/>
                <a:gd name="T5" fmla="*/ 464 h 464"/>
                <a:gd name="T6" fmla="*/ 2747 w 2747"/>
                <a:gd name="T7" fmla="*/ 184 h 464"/>
                <a:gd name="T8" fmla="*/ 0 w 2747"/>
                <a:gd name="T9" fmla="*/ 94 h 464"/>
              </a:gdLst>
              <a:ahLst/>
              <a:cxnLst>
                <a:cxn ang="0">
                  <a:pos x="T0" y="T1"/>
                </a:cxn>
                <a:cxn ang="0">
                  <a:pos x="T2" y="T3"/>
                </a:cxn>
                <a:cxn ang="0">
                  <a:pos x="T4" y="T5"/>
                </a:cxn>
                <a:cxn ang="0">
                  <a:pos x="T6" y="T7"/>
                </a:cxn>
                <a:cxn ang="0">
                  <a:pos x="T8" y="T9"/>
                </a:cxn>
              </a:cxnLst>
              <a:rect l="0" t="0" r="r" b="b"/>
              <a:pathLst>
                <a:path w="2747" h="464">
                  <a:moveTo>
                    <a:pt x="0" y="94"/>
                  </a:moveTo>
                  <a:cubicBezTo>
                    <a:pt x="75" y="203"/>
                    <a:pt x="149" y="313"/>
                    <a:pt x="222" y="424"/>
                  </a:cubicBezTo>
                  <a:cubicBezTo>
                    <a:pt x="992" y="348"/>
                    <a:pt x="1765" y="361"/>
                    <a:pt x="2532" y="464"/>
                  </a:cubicBezTo>
                  <a:cubicBezTo>
                    <a:pt x="2602" y="370"/>
                    <a:pt x="2674" y="276"/>
                    <a:pt x="2747" y="184"/>
                  </a:cubicBezTo>
                  <a:cubicBezTo>
                    <a:pt x="1838" y="31"/>
                    <a:pt x="916" y="0"/>
                    <a:pt x="0" y="94"/>
                  </a:cubicBezTo>
                  <a:close/>
                </a:path>
              </a:pathLst>
            </a:custGeom>
            <a:solidFill>
              <a:schemeClr val="accent1"/>
            </a:solidFill>
            <a:ln>
              <a:noFill/>
            </a:ln>
          </p:spPr>
          <p:txBody>
            <a:bodyPr anchor="ctr"/>
            <a:lstStyle/>
            <a:p>
              <a:pPr algn="ctr"/>
              <a:endParaRPr sz="1350"/>
            </a:p>
          </p:txBody>
        </p:sp>
      </p:grpSp>
      <p:sp>
        <p:nvSpPr>
          <p:cNvPr id="20" name="矩形 19">
            <a:extLst>
              <a:ext uri="{FF2B5EF4-FFF2-40B4-BE49-F238E27FC236}">
                <a16:creationId xmlns:a16="http://schemas.microsoft.com/office/drawing/2014/main" id="{0821F731-34DB-4CE1-A102-FE4E53BC0209}"/>
              </a:ext>
            </a:extLst>
          </p:cNvPr>
          <p:cNvSpPr/>
          <p:nvPr>
            <p:custDataLst>
              <p:tags r:id="rId4"/>
            </p:custDataLst>
          </p:nvPr>
        </p:nvSpPr>
        <p:spPr>
          <a:xfrm>
            <a:off x="220234" y="1801206"/>
            <a:ext cx="4661733" cy="3336574"/>
          </a:xfrm>
          <a:prstGeom prst="rect">
            <a:avLst/>
          </a:prstGeom>
        </p:spPr>
        <p:txBody>
          <a:bodyPr wrap="square" lIns="67500" tIns="35100" rIns="67500" bIns="35100" anchor="t" anchorCtr="0"/>
          <a:lstStyle/>
          <a:p>
            <a:pPr marL="285750" indent="-285750">
              <a:buFont typeface="Arial" panose="020B0604020202020204" pitchFamily="34" charset="0"/>
              <a:buChar char="•"/>
            </a:pPr>
            <a:r>
              <a:rPr lang="zh-CN" altLang="en-US" sz="1400" dirty="0">
                <a:solidFill>
                  <a:schemeClr val="bg2">
                    <a:lumMod val="25000"/>
                  </a:schemeClr>
                </a:solidFill>
              </a:rPr>
              <a:t>国外文献对超过</a:t>
            </a:r>
            <a:r>
              <a:rPr lang="en-US" altLang="zh-CN" sz="1400" dirty="0">
                <a:solidFill>
                  <a:schemeClr val="bg2">
                    <a:lumMod val="25000"/>
                  </a:schemeClr>
                </a:solidFill>
              </a:rPr>
              <a:t>3500</a:t>
            </a:r>
            <a:r>
              <a:rPr lang="zh-CN" altLang="en-US" sz="1400" dirty="0">
                <a:solidFill>
                  <a:schemeClr val="bg2">
                    <a:lumMod val="25000"/>
                  </a:schemeClr>
                </a:solidFill>
              </a:rPr>
              <a:t>例的病人作了莫达非尼安全性评价。在临床试验中，莫达非尼通常耐受性较好，大多数不良反应为轻度至中度。最常见的不良反应是：头痛、恶心、精神紧张、鼻炎、腹泻、背痛、焦虑、失眠、头晕、消化不良等。</a:t>
            </a:r>
            <a:endParaRPr lang="en-US" altLang="zh-CN" sz="1400" dirty="0">
              <a:solidFill>
                <a:schemeClr val="bg2">
                  <a:lumMod val="25000"/>
                </a:schemeClr>
              </a:solidFill>
            </a:endParaRPr>
          </a:p>
          <a:p>
            <a:endParaRPr lang="en-US" altLang="zh-CN" sz="1400" dirty="0">
              <a:solidFill>
                <a:schemeClr val="bg2">
                  <a:lumMod val="25000"/>
                </a:schemeClr>
              </a:solidFill>
            </a:endParaRPr>
          </a:p>
          <a:p>
            <a:pPr marL="285750" indent="-285750">
              <a:buFont typeface="Arial" panose="020B0604020202020204" pitchFamily="34" charset="0"/>
              <a:buChar char="•"/>
            </a:pPr>
            <a:r>
              <a:rPr lang="zh-CN" altLang="en-US" sz="1400" dirty="0">
                <a:solidFill>
                  <a:schemeClr val="bg2">
                    <a:lumMod val="25000"/>
                  </a:schemeClr>
                </a:solidFill>
              </a:rPr>
              <a:t>我司在国内完成的</a:t>
            </a:r>
            <a:r>
              <a:rPr lang="en-US" altLang="zh-CN" sz="1400" dirty="0">
                <a:solidFill>
                  <a:schemeClr val="bg2">
                    <a:lumMod val="25000"/>
                  </a:schemeClr>
                </a:solidFill>
              </a:rPr>
              <a:t>209</a:t>
            </a:r>
            <a:r>
              <a:rPr lang="zh-CN" altLang="en-US" sz="1400" dirty="0">
                <a:solidFill>
                  <a:schemeClr val="bg2">
                    <a:lumMod val="25000"/>
                  </a:schemeClr>
                </a:solidFill>
              </a:rPr>
              <a:t>例随机对照临床试验，结果试验组出现</a:t>
            </a:r>
            <a:r>
              <a:rPr lang="en-US" altLang="zh-CN" sz="1400" dirty="0">
                <a:solidFill>
                  <a:schemeClr val="bg2">
                    <a:lumMod val="25000"/>
                  </a:schemeClr>
                </a:solidFill>
              </a:rPr>
              <a:t>14</a:t>
            </a:r>
            <a:r>
              <a:rPr lang="zh-CN" altLang="en-US" sz="1400" dirty="0">
                <a:solidFill>
                  <a:schemeClr val="bg2">
                    <a:lumMod val="25000"/>
                  </a:schemeClr>
                </a:solidFill>
              </a:rPr>
              <a:t>例（</a:t>
            </a:r>
            <a:r>
              <a:rPr lang="en-US" altLang="zh-CN" sz="1400" dirty="0">
                <a:solidFill>
                  <a:schemeClr val="bg2">
                    <a:lumMod val="25000"/>
                  </a:schemeClr>
                </a:solidFill>
              </a:rPr>
              <a:t>13.33%</a:t>
            </a:r>
            <a:r>
              <a:rPr lang="zh-CN" altLang="en-US" sz="1400" dirty="0">
                <a:solidFill>
                  <a:schemeClr val="bg2">
                    <a:lumMod val="25000"/>
                  </a:schemeClr>
                </a:solidFill>
              </a:rPr>
              <a:t>）</a:t>
            </a:r>
            <a:r>
              <a:rPr lang="en-US" altLang="zh-CN" sz="1400" dirty="0">
                <a:solidFill>
                  <a:schemeClr val="bg2">
                    <a:lumMod val="25000"/>
                  </a:schemeClr>
                </a:solidFill>
              </a:rPr>
              <a:t>16</a:t>
            </a:r>
            <a:r>
              <a:rPr lang="zh-CN" altLang="en-US" sz="1400" dirty="0">
                <a:solidFill>
                  <a:schemeClr val="bg2">
                    <a:lumMod val="25000"/>
                  </a:schemeClr>
                </a:solidFill>
              </a:rPr>
              <a:t>件（</a:t>
            </a:r>
            <a:r>
              <a:rPr lang="en-US" altLang="zh-CN" sz="1400" dirty="0">
                <a:solidFill>
                  <a:schemeClr val="bg2">
                    <a:lumMod val="25000"/>
                  </a:schemeClr>
                </a:solidFill>
              </a:rPr>
              <a:t>15.24%</a:t>
            </a:r>
            <a:r>
              <a:rPr lang="zh-CN" altLang="en-US" sz="1400" dirty="0">
                <a:solidFill>
                  <a:schemeClr val="bg2">
                    <a:lumMod val="25000"/>
                  </a:schemeClr>
                </a:solidFill>
              </a:rPr>
              <a:t>）不良事件，表现为头痛、恶心、口干等，程度为轻度或中度；国内临床实验中发现的不良反应基本与国外一致。</a:t>
            </a:r>
            <a:endParaRPr lang="en-US" altLang="zh-CN" sz="1400" dirty="0">
              <a:solidFill>
                <a:schemeClr val="bg2">
                  <a:lumMod val="25000"/>
                </a:schemeClr>
              </a:solidFill>
            </a:endParaRPr>
          </a:p>
          <a:p>
            <a:pPr marL="285750" indent="-285750">
              <a:buFont typeface="Arial" panose="020B0604020202020204" pitchFamily="34" charset="0"/>
              <a:buChar char="•"/>
            </a:pPr>
            <a:endParaRPr lang="en-US" altLang="zh-CN" sz="1400" dirty="0">
              <a:solidFill>
                <a:schemeClr val="bg2">
                  <a:lumMod val="25000"/>
                </a:schemeClr>
              </a:solidFill>
            </a:endParaRPr>
          </a:p>
          <a:p>
            <a:pPr marL="285750" indent="-285750">
              <a:buFont typeface="Arial" panose="020B0604020202020204" pitchFamily="34" charset="0"/>
              <a:buChar char="•"/>
            </a:pPr>
            <a:r>
              <a:rPr lang="zh-CN" altLang="en-US" sz="1400" dirty="0">
                <a:solidFill>
                  <a:schemeClr val="bg2">
                    <a:lumMod val="25000"/>
                  </a:schemeClr>
                </a:solidFill>
              </a:rPr>
              <a:t>莫达非尼</a:t>
            </a:r>
            <a:r>
              <a:rPr lang="zh-CN" altLang="en-US" sz="1400" dirty="0">
                <a:latin typeface="Arial" panose="020B0604020202020204" pitchFamily="34" charset="0"/>
              </a:rPr>
              <a:t>为中枢</a:t>
            </a:r>
            <a:r>
              <a:rPr lang="en-US" altLang="zh-CN" sz="1400" dirty="0">
                <a:latin typeface="Arial" panose="020B0604020202020204" pitchFamily="34" charset="0"/>
              </a:rPr>
              <a:t>α1</a:t>
            </a:r>
            <a:r>
              <a:rPr lang="zh-CN" altLang="en-US" sz="1400" dirty="0">
                <a:latin typeface="Arial" panose="020B0604020202020204" pitchFamily="34" charset="0"/>
              </a:rPr>
              <a:t>受体激动剂，临床剂量下几乎没有周围神经的不良反应，不会对正常睡眠产生影响，同传统的中枢兴奋药咖啡因及苯丙胺类相比无明显不良反应及成瘾性。</a:t>
            </a:r>
          </a:p>
          <a:p>
            <a:pPr algn="l">
              <a:lnSpc>
                <a:spcPct val="150000"/>
              </a:lnSpc>
            </a:pPr>
            <a:endParaRPr lang="zh-CN" altLang="en-US" sz="1400" dirty="0">
              <a:solidFill>
                <a:schemeClr val="tx1"/>
              </a:solidFill>
              <a:latin typeface="思源黑体 CN Normal" panose="020B0400000000000000" charset="-122"/>
              <a:ea typeface="思源黑体 CN Normal" panose="020B0400000000000000" charset="-122"/>
              <a:sym typeface="+mn-ea"/>
            </a:endParaRPr>
          </a:p>
        </p:txBody>
      </p:sp>
      <p:sp>
        <p:nvSpPr>
          <p:cNvPr id="21" name="矩形 20">
            <a:extLst>
              <a:ext uri="{FF2B5EF4-FFF2-40B4-BE49-F238E27FC236}">
                <a16:creationId xmlns:a16="http://schemas.microsoft.com/office/drawing/2014/main" id="{0C39611E-1002-4A09-AF50-25DF2F2AF64A}"/>
              </a:ext>
            </a:extLst>
          </p:cNvPr>
          <p:cNvSpPr/>
          <p:nvPr>
            <p:custDataLst>
              <p:tags r:id="rId5"/>
            </p:custDataLst>
          </p:nvPr>
        </p:nvSpPr>
        <p:spPr>
          <a:xfrm>
            <a:off x="5618074" y="1603526"/>
            <a:ext cx="3460115" cy="2318525"/>
          </a:xfrm>
          <a:prstGeom prst="rect">
            <a:avLst/>
          </a:prstGeom>
        </p:spPr>
        <p:txBody>
          <a:bodyPr wrap="square" lIns="67500" tIns="35100" rIns="67500" bIns="35100" anchor="t" anchorCtr="0"/>
          <a:lstStyle/>
          <a:p>
            <a:pPr>
              <a:lnSpc>
                <a:spcPct val="130000"/>
              </a:lnSpc>
            </a:pPr>
            <a:endParaRPr lang="en-US" altLang="zh-CN" sz="1000" dirty="0">
              <a:solidFill>
                <a:schemeClr val="bg2">
                  <a:lumMod val="25000"/>
                </a:schemeClr>
              </a:solidFill>
            </a:endParaRPr>
          </a:p>
          <a:p>
            <a:pPr>
              <a:lnSpc>
                <a:spcPct val="130000"/>
              </a:lnSpc>
            </a:pPr>
            <a:r>
              <a:rPr lang="zh-CN" altLang="en-US" sz="1400" dirty="0">
                <a:solidFill>
                  <a:schemeClr val="bg2">
                    <a:lumMod val="25000"/>
                  </a:schemeClr>
                </a:solidFill>
              </a:rPr>
              <a:t>目前目录内无治疗药物治疗阻塞性睡眠呼吸暂停（</a:t>
            </a:r>
            <a:r>
              <a:rPr lang="en-US" altLang="zh-CN" sz="1400" dirty="0">
                <a:solidFill>
                  <a:schemeClr val="bg2">
                    <a:lumMod val="25000"/>
                  </a:schemeClr>
                </a:solidFill>
              </a:rPr>
              <a:t>OSA</a:t>
            </a:r>
            <a:r>
              <a:rPr lang="zh-CN" altLang="en-US" sz="1400" dirty="0">
                <a:solidFill>
                  <a:schemeClr val="bg2">
                    <a:lumMod val="25000"/>
                  </a:schemeClr>
                </a:solidFill>
              </a:rPr>
              <a:t>）的促醒治疗用药，莫达非尼胶囊是国内唯一批准治疗</a:t>
            </a:r>
            <a:r>
              <a:rPr lang="en-US" altLang="zh-CN" sz="1400" dirty="0">
                <a:solidFill>
                  <a:schemeClr val="bg2">
                    <a:lumMod val="25000"/>
                  </a:schemeClr>
                </a:solidFill>
              </a:rPr>
              <a:t>OSA</a:t>
            </a:r>
            <a:r>
              <a:rPr lang="zh-CN" altLang="en-US" sz="1400" dirty="0">
                <a:solidFill>
                  <a:schemeClr val="bg2">
                    <a:lumMod val="25000"/>
                  </a:schemeClr>
                </a:solidFill>
              </a:rPr>
              <a:t>的促醒药物。能安全有效治疗</a:t>
            </a:r>
            <a:r>
              <a:rPr lang="en-US" altLang="zh-CN" sz="1400" dirty="0">
                <a:solidFill>
                  <a:schemeClr val="bg2">
                    <a:lumMod val="25000"/>
                  </a:schemeClr>
                </a:solidFill>
              </a:rPr>
              <a:t>OSA</a:t>
            </a:r>
            <a:r>
              <a:rPr lang="zh-CN" altLang="en-US" sz="1400" dirty="0">
                <a:solidFill>
                  <a:schemeClr val="bg2">
                    <a:lumMod val="25000"/>
                  </a:schemeClr>
                </a:solidFill>
              </a:rPr>
              <a:t>患者白天嗜睡。</a:t>
            </a:r>
            <a:r>
              <a:rPr lang="en-US" altLang="zh-CN" sz="1400" dirty="0">
                <a:solidFill>
                  <a:schemeClr val="bg2">
                    <a:lumMod val="25000"/>
                  </a:schemeClr>
                </a:solidFill>
              </a:rPr>
              <a:t>OSA</a:t>
            </a:r>
            <a:r>
              <a:rPr lang="zh-CN" altLang="en-US" sz="1400" dirty="0">
                <a:solidFill>
                  <a:schemeClr val="bg2">
                    <a:lumMod val="25000"/>
                  </a:schemeClr>
                </a:solidFill>
              </a:rPr>
              <a:t>患者日间不能保持清醒或者警醒状态，出现无法遏制的睡眠发作和猝倒，反应下降，记忆力减退，甚至语言失常，严重干扰正常生活和工作。</a:t>
            </a:r>
          </a:p>
        </p:txBody>
      </p:sp>
      <p:sp>
        <p:nvSpPr>
          <p:cNvPr id="22" name="矩形 21"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a:extLst>
              <a:ext uri="{FF2B5EF4-FFF2-40B4-BE49-F238E27FC236}">
                <a16:creationId xmlns:a16="http://schemas.microsoft.com/office/drawing/2014/main" id="{55EA99A6-9433-A7DD-F7A3-25B8DFBF6BBE}"/>
              </a:ext>
            </a:extLst>
          </p:cNvPr>
          <p:cNvSpPr/>
          <p:nvPr/>
        </p:nvSpPr>
        <p:spPr>
          <a:xfrm>
            <a:off x="5652101" y="1318048"/>
            <a:ext cx="3290350" cy="400110"/>
          </a:xfrm>
          <a:prstGeom prst="rect">
            <a:avLst/>
          </a:prstGeom>
        </p:spPr>
        <p:txBody>
          <a:bodyPr wrap="square">
            <a:spAutoFit/>
          </a:bodyPr>
          <a:lstStyle/>
          <a:p>
            <a:pPr fontAlgn="base">
              <a:spcBef>
                <a:spcPct val="0"/>
              </a:spcBef>
              <a:spcAft>
                <a:spcPct val="0"/>
              </a:spcAft>
              <a:defRPr/>
            </a:pPr>
            <a:r>
              <a:rPr lang="zh-CN" altLang="en-US" sz="2000" b="1" spc="300" dirty="0">
                <a:solidFill>
                  <a:schemeClr val="accent1"/>
                </a:solidFill>
                <a:latin typeface="微软雅黑" panose="020B0503020204020204" pitchFamily="34" charset="-122"/>
                <a:ea typeface="微软雅黑" panose="020B0503020204020204" pitchFamily="34" charset="-122"/>
              </a:rPr>
              <a:t>安全性方面</a:t>
            </a:r>
            <a:endParaRPr lang="en-US" altLang="zh-CN" sz="2000" b="1" spc="300" dirty="0">
              <a:solidFill>
                <a:schemeClr val="accent1"/>
              </a:solidFill>
              <a:latin typeface="微软雅黑" panose="020B0503020204020204" pitchFamily="34" charset="-122"/>
              <a:ea typeface="微软雅黑" panose="020B0503020204020204" pitchFamily="34" charset="-122"/>
            </a:endParaRPr>
          </a:p>
        </p:txBody>
      </p:sp>
      <p:cxnSp>
        <p:nvCxnSpPr>
          <p:cNvPr id="23" name="直接连接符 22">
            <a:extLst>
              <a:ext uri="{FF2B5EF4-FFF2-40B4-BE49-F238E27FC236}">
                <a16:creationId xmlns:a16="http://schemas.microsoft.com/office/drawing/2014/main" id="{B913F118-430A-9007-7D84-B70E37216FAB}"/>
              </a:ext>
            </a:extLst>
          </p:cNvPr>
          <p:cNvCxnSpPr>
            <a:cxnSpLocks/>
            <a:endCxn id="22" idx="2"/>
          </p:cNvCxnSpPr>
          <p:nvPr/>
        </p:nvCxnSpPr>
        <p:spPr>
          <a:xfrm flipV="1">
            <a:off x="5711222" y="1718158"/>
            <a:ext cx="1586054" cy="1047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PA_矩形 2">
            <a:extLst>
              <a:ext uri="{FF2B5EF4-FFF2-40B4-BE49-F238E27FC236}">
                <a16:creationId xmlns:a16="http://schemas.microsoft.com/office/drawing/2014/main" id="{FEAC47F8-53BC-DDEC-FE51-DE24B0B38155}"/>
              </a:ext>
            </a:extLst>
          </p:cNvPr>
          <p:cNvSpPr/>
          <p:nvPr>
            <p:custDataLst>
              <p:tags r:id="rId6"/>
            </p:custDataLst>
          </p:nvPr>
        </p:nvSpPr>
        <p:spPr>
          <a:xfrm>
            <a:off x="442210" y="211848"/>
            <a:ext cx="835854" cy="585472"/>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02</a:t>
            </a:r>
            <a:endParaRPr lang="zh-CN" altLang="en-US" sz="4500" b="1" dirty="0">
              <a:solidFill>
                <a:srgbClr val="FCFCFC"/>
              </a:solidFill>
              <a:latin typeface="+mj-ea"/>
              <a:ea typeface="+mj-ea"/>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文本框 4"/>
          <p:cNvSpPr txBox="1"/>
          <p:nvPr>
            <p:custDataLst>
              <p:tags r:id="rId2"/>
            </p:custDataLst>
          </p:nvPr>
        </p:nvSpPr>
        <p:spPr>
          <a:xfrm>
            <a:off x="1253798" y="221356"/>
            <a:ext cx="1960007" cy="614335"/>
          </a:xfrm>
          <a:prstGeom prst="rect">
            <a:avLst/>
          </a:prstGeom>
          <a:noFill/>
        </p:spPr>
        <p:txBody>
          <a:bodyPr rIns="270000">
            <a:normAutofit/>
          </a:bodyPr>
          <a:lstStyle/>
          <a:p>
            <a:pPr algn="ctr">
              <a:defRPr/>
            </a:pPr>
            <a:r>
              <a:rPr lang="zh-CN" altLang="en-US" sz="3100" dirty="0">
                <a:solidFill>
                  <a:srgbClr val="063D54">
                    <a:lumMod val="75000"/>
                  </a:srgbClr>
                </a:solidFill>
              </a:rPr>
              <a:t>有效性</a:t>
            </a:r>
          </a:p>
        </p:txBody>
      </p:sp>
      <p:grpSp>
        <p:nvGrpSpPr>
          <p:cNvPr id="7" name="组合 6"/>
          <p:cNvGrpSpPr/>
          <p:nvPr/>
        </p:nvGrpSpPr>
        <p:grpSpPr>
          <a:xfrm>
            <a:off x="141126" y="989579"/>
            <a:ext cx="8239785" cy="441441"/>
            <a:chOff x="619482" y="1440240"/>
            <a:chExt cx="4347473" cy="292752"/>
          </a:xfrm>
        </p:grpSpPr>
        <p:sp>
          <p:nvSpPr>
            <p:cNvPr id="9" name="矩形 8"/>
            <p:cNvSpPr/>
            <p:nvPr/>
          </p:nvSpPr>
          <p:spPr>
            <a:xfrm>
              <a:off x="947642" y="1528882"/>
              <a:ext cx="4019313" cy="204110"/>
            </a:xfrm>
            <a:prstGeom prst="rect">
              <a:avLst/>
            </a:prstGeom>
          </p:spPr>
          <p:txBody>
            <a:bodyPr wrap="square">
              <a:spAutoFit/>
            </a:bodyPr>
            <a:lstStyle/>
            <a:p>
              <a:endParaRPr lang="en-US" altLang="zh-CN" sz="1400" dirty="0">
                <a:solidFill>
                  <a:schemeClr val="bg2">
                    <a:lumMod val="25000"/>
                  </a:schemeClr>
                </a:solidFill>
              </a:endParaRPr>
            </a:p>
          </p:txBody>
        </p:sp>
        <p:sp>
          <p:nvSpPr>
            <p:cNvPr id="10" name="矩形 9"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619482" y="1440240"/>
              <a:ext cx="1736053" cy="224520"/>
            </a:xfrm>
            <a:prstGeom prst="rect">
              <a:avLst/>
            </a:prstGeom>
          </p:spPr>
          <p:txBody>
            <a:bodyPr wrap="square">
              <a:spAutoFit/>
            </a:bodyPr>
            <a:lstStyle/>
            <a:p>
              <a:pPr fontAlgn="base">
                <a:spcBef>
                  <a:spcPct val="0"/>
                </a:spcBef>
                <a:spcAft>
                  <a:spcPct val="0"/>
                </a:spcAft>
                <a:defRPr/>
              </a:pPr>
              <a:r>
                <a:rPr lang="zh-CN" altLang="en-US" sz="1600" b="1" dirty="0">
                  <a:solidFill>
                    <a:srgbClr val="063D54"/>
                  </a:solidFill>
                </a:rPr>
                <a:t>与研究药品疗效比较</a:t>
              </a:r>
              <a:endParaRPr lang="en-US" altLang="zh-CN" sz="1600" b="1" dirty="0">
                <a:solidFill>
                  <a:srgbClr val="063D54"/>
                </a:solidFill>
              </a:endParaRPr>
            </a:p>
          </p:txBody>
        </p:sp>
        <p:cxnSp>
          <p:nvCxnSpPr>
            <p:cNvPr id="11" name="直接连接符 10"/>
            <p:cNvCxnSpPr/>
            <p:nvPr/>
          </p:nvCxnSpPr>
          <p:spPr>
            <a:xfrm>
              <a:off x="662948" y="1687504"/>
              <a:ext cx="82456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2" name="组合 21"/>
          <p:cNvGrpSpPr/>
          <p:nvPr/>
        </p:nvGrpSpPr>
        <p:grpSpPr>
          <a:xfrm>
            <a:off x="540326" y="1030588"/>
            <a:ext cx="8603673" cy="2398540"/>
            <a:chOff x="947642" y="143774"/>
            <a:chExt cx="4084076" cy="1590648"/>
          </a:xfrm>
        </p:grpSpPr>
        <p:sp>
          <p:nvSpPr>
            <p:cNvPr id="23" name="矩形 22"/>
            <p:cNvSpPr/>
            <p:nvPr/>
          </p:nvSpPr>
          <p:spPr>
            <a:xfrm>
              <a:off x="947642" y="1550724"/>
              <a:ext cx="4084076" cy="183698"/>
            </a:xfrm>
            <a:prstGeom prst="rect">
              <a:avLst/>
            </a:prstGeom>
          </p:spPr>
          <p:txBody>
            <a:bodyPr wrap="square">
              <a:spAutoFit/>
            </a:bodyPr>
            <a:lstStyle/>
            <a:p>
              <a:endParaRPr lang="en-US" altLang="zh-CN" sz="1200" dirty="0">
                <a:solidFill>
                  <a:schemeClr val="bg2">
                    <a:lumMod val="25000"/>
                  </a:schemeClr>
                </a:solidFill>
              </a:endParaRPr>
            </a:p>
          </p:txBody>
        </p:sp>
        <p:sp>
          <p:nvSpPr>
            <p:cNvPr id="24" name="矩形 23"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2844900" y="143774"/>
              <a:ext cx="1736053" cy="224520"/>
            </a:xfrm>
            <a:prstGeom prst="rect">
              <a:avLst/>
            </a:prstGeom>
          </p:spPr>
          <p:txBody>
            <a:bodyPr wrap="square">
              <a:spAutoFit/>
            </a:bodyPr>
            <a:lstStyle/>
            <a:p>
              <a:pPr fontAlgn="base">
                <a:spcBef>
                  <a:spcPct val="0"/>
                </a:spcBef>
                <a:spcAft>
                  <a:spcPct val="0"/>
                </a:spcAft>
                <a:defRPr/>
              </a:pPr>
              <a:r>
                <a:rPr lang="zh-CN" altLang="en-US" sz="1600" b="1" dirty="0">
                  <a:solidFill>
                    <a:srgbClr val="063D54"/>
                  </a:solidFill>
                </a:rPr>
                <a:t>临床指南</a:t>
              </a:r>
              <a:r>
                <a:rPr lang="en-US" altLang="zh-CN" sz="1600" b="1" dirty="0">
                  <a:solidFill>
                    <a:srgbClr val="063D54"/>
                  </a:solidFill>
                </a:rPr>
                <a:t>/</a:t>
              </a:r>
              <a:r>
                <a:rPr lang="zh-CN" altLang="en-US" sz="1600" b="1" dirty="0">
                  <a:solidFill>
                    <a:srgbClr val="063D54"/>
                  </a:solidFill>
                </a:rPr>
                <a:t>诊疗规范推荐</a:t>
              </a:r>
              <a:endParaRPr lang="en-US" altLang="zh-CN" sz="1600" b="1" dirty="0">
                <a:solidFill>
                  <a:srgbClr val="063D54"/>
                </a:solidFill>
              </a:endParaRPr>
            </a:p>
          </p:txBody>
        </p:sp>
        <p:cxnSp>
          <p:nvCxnSpPr>
            <p:cNvPr id="25" name="直接连接符 24"/>
            <p:cNvCxnSpPr/>
            <p:nvPr/>
          </p:nvCxnSpPr>
          <p:spPr>
            <a:xfrm>
              <a:off x="2897608" y="379927"/>
              <a:ext cx="497192" cy="4541"/>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3" name="PA_文本框 4"/>
          <p:cNvSpPr txBox="1"/>
          <p:nvPr>
            <p:custDataLst>
              <p:tags r:id="rId3"/>
            </p:custDataLst>
          </p:nvPr>
        </p:nvSpPr>
        <p:spPr>
          <a:xfrm>
            <a:off x="-152399" y="4804634"/>
            <a:ext cx="5619404" cy="286613"/>
          </a:xfrm>
          <a:prstGeom prst="rect">
            <a:avLst/>
          </a:prstGeom>
          <a:noFill/>
        </p:spPr>
        <p:txBody>
          <a:bodyPr rIns="270000">
            <a:normAutofit fontScale="92500"/>
          </a:bodyPr>
          <a:lstStyle/>
          <a:p>
            <a:pPr algn="ctr">
              <a:defRPr/>
            </a:pPr>
            <a:r>
              <a:rPr lang="en-US" altLang="zh-CN" sz="800" u="sng" dirty="0">
                <a:solidFill>
                  <a:srgbClr val="063D54">
                    <a:lumMod val="75000"/>
                  </a:srgbClr>
                </a:solidFill>
              </a:rPr>
              <a:t>1</a:t>
            </a:r>
            <a:r>
              <a:rPr lang="zh-CN" altLang="en-US" sz="800" u="sng" dirty="0">
                <a:solidFill>
                  <a:srgbClr val="063D54">
                    <a:lumMod val="75000"/>
                  </a:srgbClr>
                </a:solidFill>
              </a:rPr>
              <a:t>，中华医学会神经病学分会睡眠障碍学组  中华神经科杂志</a:t>
            </a:r>
            <a:r>
              <a:rPr lang="en-US" altLang="zh-CN" sz="800" u="sng" dirty="0">
                <a:solidFill>
                  <a:srgbClr val="063D54">
                    <a:lumMod val="75000"/>
                  </a:srgbClr>
                </a:solidFill>
              </a:rPr>
              <a:t>2022</a:t>
            </a:r>
            <a:r>
              <a:rPr lang="zh-CN" altLang="en-US" sz="800" u="sng" dirty="0">
                <a:solidFill>
                  <a:srgbClr val="063D54">
                    <a:lumMod val="75000"/>
                  </a:srgbClr>
                </a:solidFill>
              </a:rPr>
              <a:t>年</a:t>
            </a:r>
            <a:r>
              <a:rPr lang="en-US" altLang="zh-CN" sz="800" u="sng" dirty="0">
                <a:solidFill>
                  <a:srgbClr val="063D54">
                    <a:lumMod val="75000"/>
                  </a:srgbClr>
                </a:solidFill>
              </a:rPr>
              <a:t>5</a:t>
            </a:r>
            <a:r>
              <a:rPr lang="zh-CN" altLang="en-US" sz="800" u="sng" dirty="0">
                <a:solidFill>
                  <a:srgbClr val="063D54">
                    <a:lumMod val="75000"/>
                  </a:srgbClr>
                </a:solidFill>
              </a:rPr>
              <a:t>月第</a:t>
            </a:r>
            <a:r>
              <a:rPr lang="en-US" altLang="zh-CN" sz="800" u="sng" dirty="0">
                <a:solidFill>
                  <a:srgbClr val="063D54">
                    <a:lumMod val="75000"/>
                  </a:srgbClr>
                </a:solidFill>
              </a:rPr>
              <a:t>55</a:t>
            </a:r>
            <a:r>
              <a:rPr lang="zh-CN" altLang="en-US" sz="800" u="sng" dirty="0">
                <a:solidFill>
                  <a:srgbClr val="063D54">
                    <a:lumMod val="75000"/>
                  </a:srgbClr>
                </a:solidFill>
              </a:rPr>
              <a:t>卷第五期 </a:t>
            </a:r>
            <a:r>
              <a:rPr lang="en-US" altLang="zh-CN" sz="800" u="sng" dirty="0" err="1">
                <a:solidFill>
                  <a:srgbClr val="063D54">
                    <a:lumMod val="75000"/>
                  </a:srgbClr>
                </a:solidFill>
              </a:rPr>
              <a:t>Ch</a:t>
            </a:r>
            <a:r>
              <a:rPr lang="en-US" altLang="zh-CN" sz="800" u="sng" dirty="0">
                <a:solidFill>
                  <a:srgbClr val="063D54">
                    <a:lumMod val="75000"/>
                  </a:srgbClr>
                </a:solidFill>
              </a:rPr>
              <a:t> J </a:t>
            </a:r>
            <a:r>
              <a:rPr lang="en-US" altLang="zh-CN" sz="800" u="sng" dirty="0" err="1">
                <a:solidFill>
                  <a:srgbClr val="063D54">
                    <a:lumMod val="75000"/>
                  </a:srgbClr>
                </a:solidFill>
              </a:rPr>
              <a:t>Neurol,May</a:t>
            </a:r>
            <a:r>
              <a:rPr lang="en-US" altLang="zh-CN" sz="800" u="sng" dirty="0">
                <a:solidFill>
                  <a:srgbClr val="063D54">
                    <a:lumMod val="75000"/>
                  </a:srgbClr>
                </a:solidFill>
              </a:rPr>
              <a:t> 2022,Vol 55,No,5</a:t>
            </a:r>
            <a:endParaRPr lang="zh-CN" altLang="en-US" sz="800" u="sng" dirty="0">
              <a:solidFill>
                <a:srgbClr val="063D54">
                  <a:lumMod val="75000"/>
                </a:srgbClr>
              </a:solidFill>
            </a:endParaRPr>
          </a:p>
        </p:txBody>
      </p:sp>
      <p:sp>
        <p:nvSpPr>
          <p:cNvPr id="14" name="PA_文本框 4"/>
          <p:cNvSpPr txBox="1"/>
          <p:nvPr>
            <p:custDataLst>
              <p:tags r:id="rId4"/>
            </p:custDataLst>
          </p:nvPr>
        </p:nvSpPr>
        <p:spPr>
          <a:xfrm>
            <a:off x="0" y="4911722"/>
            <a:ext cx="6173585" cy="331926"/>
          </a:xfrm>
          <a:prstGeom prst="rect">
            <a:avLst/>
          </a:prstGeom>
          <a:noFill/>
        </p:spPr>
        <p:txBody>
          <a:bodyPr rIns="270000">
            <a:normAutofit/>
          </a:bodyPr>
          <a:lstStyle/>
          <a:p>
            <a:pPr algn="ctr">
              <a:defRPr/>
            </a:pPr>
            <a:r>
              <a:rPr lang="en-US" altLang="zh-CN" sz="800" u="sng" dirty="0">
                <a:solidFill>
                  <a:srgbClr val="063D54">
                    <a:lumMod val="75000"/>
                  </a:srgbClr>
                </a:solidFill>
              </a:rPr>
              <a:t>2</a:t>
            </a:r>
            <a:r>
              <a:rPr lang="zh-CN" altLang="en-US" sz="800" u="sng" dirty="0">
                <a:solidFill>
                  <a:srgbClr val="063D54">
                    <a:lumMod val="75000"/>
                  </a:srgbClr>
                </a:solidFill>
              </a:rPr>
              <a:t>，中国医师协会睡眠医学专业委员会  中华医学杂志</a:t>
            </a:r>
            <a:r>
              <a:rPr lang="en-US" altLang="zh-CN" sz="800" u="sng" dirty="0">
                <a:solidFill>
                  <a:srgbClr val="063D54">
                    <a:lumMod val="75000"/>
                  </a:srgbClr>
                </a:solidFill>
              </a:rPr>
              <a:t>2018</a:t>
            </a:r>
            <a:r>
              <a:rPr lang="zh-CN" altLang="en-US" sz="800" u="sng" dirty="0">
                <a:solidFill>
                  <a:srgbClr val="063D54">
                    <a:lumMod val="75000"/>
                  </a:srgbClr>
                </a:solidFill>
              </a:rPr>
              <a:t>年</a:t>
            </a:r>
            <a:r>
              <a:rPr lang="en-US" altLang="zh-CN" sz="800" u="sng" dirty="0">
                <a:solidFill>
                  <a:srgbClr val="063D54">
                    <a:lumMod val="75000"/>
                  </a:srgbClr>
                </a:solidFill>
              </a:rPr>
              <a:t>6</a:t>
            </a:r>
            <a:r>
              <a:rPr lang="zh-CN" altLang="en-US" sz="800" u="sng" dirty="0">
                <a:solidFill>
                  <a:srgbClr val="063D54">
                    <a:lumMod val="75000"/>
                  </a:srgbClr>
                </a:solidFill>
              </a:rPr>
              <a:t>月</a:t>
            </a:r>
            <a:r>
              <a:rPr lang="en-US" altLang="zh-CN" sz="800" u="sng" dirty="0">
                <a:solidFill>
                  <a:srgbClr val="063D54">
                    <a:lumMod val="75000"/>
                  </a:srgbClr>
                </a:solidFill>
              </a:rPr>
              <a:t>26</a:t>
            </a:r>
            <a:r>
              <a:rPr lang="zh-CN" altLang="en-US" sz="800" u="sng" dirty="0">
                <a:solidFill>
                  <a:srgbClr val="063D54">
                    <a:lumMod val="75000"/>
                  </a:srgbClr>
                </a:solidFill>
              </a:rPr>
              <a:t>日第</a:t>
            </a:r>
            <a:r>
              <a:rPr lang="en-US" altLang="zh-CN" sz="800" u="sng" dirty="0">
                <a:solidFill>
                  <a:srgbClr val="063D54">
                    <a:lumMod val="75000"/>
                  </a:srgbClr>
                </a:solidFill>
              </a:rPr>
              <a:t>98</a:t>
            </a:r>
            <a:r>
              <a:rPr lang="zh-CN" altLang="en-US" sz="800" u="sng" dirty="0">
                <a:solidFill>
                  <a:srgbClr val="063D54">
                    <a:lumMod val="75000"/>
                  </a:srgbClr>
                </a:solidFill>
              </a:rPr>
              <a:t>卷第</a:t>
            </a:r>
            <a:r>
              <a:rPr lang="en-US" altLang="zh-CN" sz="800" u="sng" dirty="0">
                <a:solidFill>
                  <a:srgbClr val="063D54">
                    <a:lumMod val="75000"/>
                  </a:srgbClr>
                </a:solidFill>
              </a:rPr>
              <a:t>24</a:t>
            </a:r>
            <a:r>
              <a:rPr lang="zh-CN" altLang="en-US" sz="800" u="sng" dirty="0">
                <a:solidFill>
                  <a:srgbClr val="063D54">
                    <a:lumMod val="75000"/>
                  </a:srgbClr>
                </a:solidFill>
              </a:rPr>
              <a:t>期 </a:t>
            </a:r>
            <a:r>
              <a:rPr lang="en-US" altLang="zh-CN" sz="800" u="sng" dirty="0">
                <a:solidFill>
                  <a:srgbClr val="063D54">
                    <a:lumMod val="75000"/>
                  </a:srgbClr>
                </a:solidFill>
              </a:rPr>
              <a:t>Natl Med  J China,26,2018,Vol ,98,No,242</a:t>
            </a:r>
            <a:endParaRPr lang="zh-CN" altLang="en-US" sz="800" u="sng" dirty="0">
              <a:solidFill>
                <a:srgbClr val="063D54">
                  <a:lumMod val="75000"/>
                </a:srgbClr>
              </a:solidFill>
            </a:endParaRPr>
          </a:p>
        </p:txBody>
      </p:sp>
      <p:sp>
        <p:nvSpPr>
          <p:cNvPr id="15" name="矩形 14"/>
          <p:cNvSpPr/>
          <p:nvPr/>
        </p:nvSpPr>
        <p:spPr>
          <a:xfrm>
            <a:off x="223508" y="1431018"/>
            <a:ext cx="4020588" cy="3323987"/>
          </a:xfrm>
          <a:prstGeom prst="rect">
            <a:avLst/>
          </a:prstGeom>
          <a:ln w="12700">
            <a:prstDash val="lgDash"/>
          </a:ln>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50000"/>
              </a:lnSpc>
            </a:pPr>
            <a:r>
              <a:rPr lang="zh-CN" altLang="en-US" sz="1400" dirty="0">
                <a:solidFill>
                  <a:schemeClr val="bg2">
                    <a:lumMod val="25000"/>
                  </a:schemeClr>
                </a:solidFill>
              </a:rPr>
              <a:t>莫达非尼的临床研究表明，莫达非尼与安慰剂相比，试验组和对照组综合疗效总有效率分别为</a:t>
            </a:r>
            <a:r>
              <a:rPr lang="en-US" altLang="zh-CN" sz="1400" dirty="0">
                <a:solidFill>
                  <a:schemeClr val="bg2">
                    <a:lumMod val="25000"/>
                  </a:schemeClr>
                </a:solidFill>
              </a:rPr>
              <a:t>80.2%</a:t>
            </a:r>
            <a:r>
              <a:rPr lang="zh-CN" altLang="en-US" sz="1400" dirty="0">
                <a:solidFill>
                  <a:schemeClr val="bg2">
                    <a:lumMod val="25000"/>
                  </a:schemeClr>
                </a:solidFill>
              </a:rPr>
              <a:t>和</a:t>
            </a:r>
            <a:r>
              <a:rPr lang="en-US" altLang="zh-CN" sz="1400" dirty="0">
                <a:solidFill>
                  <a:schemeClr val="bg2">
                    <a:lumMod val="25000"/>
                  </a:schemeClr>
                </a:solidFill>
              </a:rPr>
              <a:t>45.0%</a:t>
            </a:r>
            <a:r>
              <a:rPr lang="zh-CN" altLang="en-US" sz="1400" dirty="0">
                <a:solidFill>
                  <a:schemeClr val="bg2">
                    <a:lumMod val="25000"/>
                  </a:schemeClr>
                </a:solidFill>
              </a:rPr>
              <a:t>，试验组明显优于对照组，差异有统计学意义（</a:t>
            </a:r>
            <a:r>
              <a:rPr lang="en-US" altLang="zh-CN" sz="1400" dirty="0">
                <a:solidFill>
                  <a:schemeClr val="bg2">
                    <a:lumMod val="25000"/>
                  </a:schemeClr>
                </a:solidFill>
              </a:rPr>
              <a:t>P</a:t>
            </a:r>
            <a:r>
              <a:rPr lang="zh-CN" altLang="en-US" sz="1400" dirty="0">
                <a:solidFill>
                  <a:schemeClr val="bg2">
                    <a:lumMod val="25000"/>
                  </a:schemeClr>
                </a:solidFill>
              </a:rPr>
              <a:t>＜</a:t>
            </a:r>
            <a:r>
              <a:rPr lang="en-US" altLang="zh-CN" sz="1400" dirty="0">
                <a:solidFill>
                  <a:schemeClr val="bg2">
                    <a:lumMod val="25000"/>
                  </a:schemeClr>
                </a:solidFill>
              </a:rPr>
              <a:t>0.005)</a:t>
            </a:r>
            <a:r>
              <a:rPr lang="zh-CN" altLang="en-US" sz="1400" dirty="0">
                <a:solidFill>
                  <a:schemeClr val="bg2">
                    <a:lumMod val="25000"/>
                  </a:schemeClr>
                </a:solidFill>
              </a:rPr>
              <a:t>。对阻塞性睡眠呼吸暂停导致的白天过度嗜睡患者具有更好的促醒作用，通过增强警觉力减少嗜睡、提升能量级别消除疲劳；同时，莫达非尼更好的缓解卒中相关的日间嗜睡，能显著降低卒中导致的疲劳程度。此外，莫达非尼能增强睡眠剥夺的健康受试者的认知能力，维持警觉性、逻辑推理和短时记忆。</a:t>
            </a:r>
            <a:endParaRPr lang="zh-CN" altLang="en-US" sz="1400" strike="sngStrike" dirty="0">
              <a:solidFill>
                <a:schemeClr val="bg2">
                  <a:lumMod val="25000"/>
                </a:schemeClr>
              </a:solidFill>
            </a:endParaRPr>
          </a:p>
        </p:txBody>
      </p:sp>
      <p:sp>
        <p:nvSpPr>
          <p:cNvPr id="16" name="矩形 15"/>
          <p:cNvSpPr/>
          <p:nvPr/>
        </p:nvSpPr>
        <p:spPr>
          <a:xfrm>
            <a:off x="4648200" y="1476230"/>
            <a:ext cx="4495799" cy="3323987"/>
          </a:xfrm>
          <a:prstGeom prst="rect">
            <a:avLst/>
          </a:prstGeom>
          <a:ln>
            <a:solidFill>
              <a:srgbClr val="6DA1FF"/>
            </a:solidFill>
            <a:prstDash val="lgDash"/>
          </a:ln>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50000"/>
              </a:lnSpc>
            </a:pPr>
            <a:r>
              <a:rPr lang="zh-CN" altLang="en-US" sz="1400" dirty="0">
                <a:solidFill>
                  <a:schemeClr val="bg2">
                    <a:lumMod val="25000"/>
                  </a:schemeClr>
                </a:solidFill>
              </a:rPr>
              <a:t>国际、国内循证医学指南共识推荐如：</a:t>
            </a:r>
            <a:r>
              <a:rPr lang="en-US" altLang="zh-CN" sz="1400" dirty="0">
                <a:solidFill>
                  <a:schemeClr val="bg2">
                    <a:lumMod val="25000"/>
                  </a:schemeClr>
                </a:solidFill>
              </a:rPr>
              <a:t>《2021</a:t>
            </a:r>
            <a:r>
              <a:rPr lang="zh-CN" altLang="en-US" sz="1400" dirty="0">
                <a:solidFill>
                  <a:schemeClr val="bg2">
                    <a:lumMod val="25000"/>
                  </a:schemeClr>
                </a:solidFill>
              </a:rPr>
              <a:t>中枢嗜睡</a:t>
            </a:r>
            <a:r>
              <a:rPr lang="zh-CN" altLang="zh-CN" sz="1400" dirty="0">
                <a:solidFill>
                  <a:schemeClr val="bg2">
                    <a:lumMod val="25000"/>
                  </a:schemeClr>
                </a:solidFill>
              </a:rPr>
              <a:t>障碍</a:t>
            </a:r>
            <a:r>
              <a:rPr lang="zh-CN" altLang="en-US" sz="1400" dirty="0">
                <a:solidFill>
                  <a:schemeClr val="bg2">
                    <a:lumMod val="25000"/>
                  </a:schemeClr>
                </a:solidFill>
              </a:rPr>
              <a:t>的治疗美国睡眠医学会临床实践指南</a:t>
            </a:r>
            <a:r>
              <a:rPr lang="en-US" altLang="zh-CN" sz="1400" dirty="0">
                <a:solidFill>
                  <a:schemeClr val="bg2">
                    <a:lumMod val="25000"/>
                  </a:schemeClr>
                </a:solidFill>
              </a:rPr>
              <a:t>》</a:t>
            </a:r>
            <a:r>
              <a:rPr lang="zh-CN" altLang="en-US" sz="1400" dirty="0">
                <a:solidFill>
                  <a:schemeClr val="bg2">
                    <a:lumMod val="25000"/>
                  </a:schemeClr>
                </a:solidFill>
              </a:rPr>
              <a:t>、</a:t>
            </a:r>
            <a:r>
              <a:rPr lang="zh-CN" altLang="zh-CN" sz="1400" dirty="0">
                <a:solidFill>
                  <a:schemeClr val="bg2">
                    <a:lumMod val="25000"/>
                  </a:schemeClr>
                </a:solidFill>
              </a:rPr>
              <a:t> </a:t>
            </a:r>
            <a:r>
              <a:rPr lang="en-US" altLang="zh-CN" sz="1400" dirty="0">
                <a:solidFill>
                  <a:schemeClr val="bg2">
                    <a:lumMod val="25000"/>
                  </a:schemeClr>
                </a:solidFill>
              </a:rPr>
              <a:t>《2022</a:t>
            </a:r>
            <a:r>
              <a:rPr lang="zh-CN" altLang="en-US" sz="1400" dirty="0">
                <a:solidFill>
                  <a:schemeClr val="bg2">
                    <a:lumMod val="25000"/>
                  </a:schemeClr>
                </a:solidFill>
              </a:rPr>
              <a:t>中国发作性睡病诊断与治疗指南</a:t>
            </a:r>
            <a:r>
              <a:rPr lang="en-US" altLang="zh-CN" sz="1400" dirty="0">
                <a:solidFill>
                  <a:schemeClr val="bg2">
                    <a:lumMod val="25000"/>
                  </a:schemeClr>
                </a:solidFill>
              </a:rPr>
              <a:t>》</a:t>
            </a:r>
            <a:r>
              <a:rPr lang="en-US" altLang="zh-CN" sz="1400" baseline="30000" dirty="0">
                <a:latin typeface="Times New Roman" panose="02020603050405020304" pitchFamily="18" charset="0"/>
                <a:cs typeface="Times New Roman" panose="02020603050405020304" pitchFamily="18" charset="0"/>
              </a:rPr>
              <a:t> 1</a:t>
            </a:r>
            <a:r>
              <a:rPr lang="en-US" altLang="zh-CN" sz="1400" dirty="0">
                <a:solidFill>
                  <a:schemeClr val="bg2">
                    <a:lumMod val="25000"/>
                  </a:schemeClr>
                </a:solidFill>
              </a:rPr>
              <a:t> </a:t>
            </a:r>
            <a:r>
              <a:rPr lang="zh-CN" altLang="zh-CN" sz="1400" dirty="0">
                <a:solidFill>
                  <a:schemeClr val="bg2">
                    <a:lumMod val="25000"/>
                  </a:schemeClr>
                </a:solidFill>
              </a:rPr>
              <a:t>《</a:t>
            </a:r>
            <a:r>
              <a:rPr lang="en-US" altLang="zh-CN" sz="1400" dirty="0">
                <a:solidFill>
                  <a:schemeClr val="bg2">
                    <a:lumMod val="25000"/>
                  </a:schemeClr>
                </a:solidFill>
              </a:rPr>
              <a:t>2018</a:t>
            </a:r>
            <a:r>
              <a:rPr lang="zh-CN" altLang="zh-CN" sz="1400" dirty="0">
                <a:solidFill>
                  <a:schemeClr val="bg2">
                    <a:lumMod val="25000"/>
                  </a:schemeClr>
                </a:solidFill>
              </a:rPr>
              <a:t>成人阻塞性睡眠呼吸暂停多学科诊疗指南</a:t>
            </a:r>
            <a:r>
              <a:rPr lang="en-US" altLang="zh-CN" sz="1400" baseline="30000" dirty="0">
                <a:latin typeface="Times New Roman" panose="02020603050405020304" pitchFamily="18" charset="0"/>
                <a:cs typeface="Times New Roman" panose="02020603050405020304" pitchFamily="18" charset="0"/>
              </a:rPr>
              <a:t>2</a:t>
            </a:r>
            <a:r>
              <a:rPr lang="zh-CN" altLang="zh-CN" sz="1400" dirty="0">
                <a:solidFill>
                  <a:schemeClr val="bg2">
                    <a:lumMod val="25000"/>
                  </a:schemeClr>
                </a:solidFill>
              </a:rPr>
              <a:t> </a:t>
            </a:r>
            <a:r>
              <a:rPr lang="en-US" altLang="zh-CN" sz="1400" dirty="0">
                <a:solidFill>
                  <a:schemeClr val="bg2">
                    <a:lumMod val="25000"/>
                  </a:schemeClr>
                </a:solidFill>
              </a:rPr>
              <a:t>《2007</a:t>
            </a:r>
            <a:r>
              <a:rPr lang="zh-CN" altLang="en-US" sz="1400" dirty="0">
                <a:solidFill>
                  <a:schemeClr val="bg2">
                    <a:lumMod val="25000"/>
                  </a:schemeClr>
                </a:solidFill>
              </a:rPr>
              <a:t>美国睡眠医学会</a:t>
            </a:r>
            <a:r>
              <a:rPr lang="en-US" altLang="zh-CN" sz="1400" dirty="0">
                <a:solidFill>
                  <a:schemeClr val="bg2">
                    <a:lumMod val="25000"/>
                  </a:schemeClr>
                </a:solidFill>
              </a:rPr>
              <a:t>AASM</a:t>
            </a:r>
            <a:r>
              <a:rPr lang="zh-CN" altLang="en-US" sz="1400" dirty="0">
                <a:solidFill>
                  <a:schemeClr val="bg2">
                    <a:lumMod val="25000"/>
                  </a:schemeClr>
                </a:solidFill>
              </a:rPr>
              <a:t>指南</a:t>
            </a:r>
            <a:r>
              <a:rPr lang="en-US" altLang="zh-CN" sz="1400" dirty="0">
                <a:solidFill>
                  <a:schemeClr val="bg2">
                    <a:lumMod val="25000"/>
                  </a:schemeClr>
                </a:solidFill>
              </a:rPr>
              <a:t>》</a:t>
            </a:r>
            <a:r>
              <a:rPr lang="zh-CN" altLang="en-US" sz="1400" dirty="0">
                <a:solidFill>
                  <a:schemeClr val="bg2">
                    <a:lumMod val="25000"/>
                  </a:schemeClr>
                </a:solidFill>
              </a:rPr>
              <a:t>、</a:t>
            </a:r>
            <a:r>
              <a:rPr lang="zh-CN" altLang="zh-CN" sz="1400" dirty="0">
                <a:solidFill>
                  <a:schemeClr val="bg2">
                    <a:lumMod val="25000"/>
                  </a:schemeClr>
                </a:solidFill>
              </a:rPr>
              <a:t>《</a:t>
            </a:r>
            <a:r>
              <a:rPr lang="en-US" altLang="zh-CN" sz="1400" dirty="0">
                <a:solidFill>
                  <a:schemeClr val="bg2">
                    <a:lumMod val="25000"/>
                  </a:schemeClr>
                </a:solidFill>
              </a:rPr>
              <a:t>2020</a:t>
            </a:r>
            <a:r>
              <a:rPr lang="zh-CN" altLang="zh-CN" sz="1400" dirty="0">
                <a:solidFill>
                  <a:schemeClr val="bg2">
                    <a:lumMod val="25000"/>
                  </a:schemeClr>
                </a:solidFill>
              </a:rPr>
              <a:t>慢性意识障碍诊断与治疗中国专家共识》</a:t>
            </a:r>
            <a:r>
              <a:rPr lang="zh-CN" altLang="en-US" sz="1400" dirty="0">
                <a:solidFill>
                  <a:schemeClr val="bg2">
                    <a:lumMod val="25000"/>
                  </a:schemeClr>
                </a:solidFill>
              </a:rPr>
              <a:t>、</a:t>
            </a:r>
            <a:r>
              <a:rPr lang="zh-CN" altLang="zh-CN" sz="1400" dirty="0">
                <a:solidFill>
                  <a:schemeClr val="bg2">
                    <a:lumMod val="25000"/>
                  </a:schemeClr>
                </a:solidFill>
              </a:rPr>
              <a:t>《</a:t>
            </a:r>
            <a:r>
              <a:rPr lang="en-US" altLang="zh-CN" sz="1400" dirty="0">
                <a:solidFill>
                  <a:schemeClr val="bg2">
                    <a:lumMod val="25000"/>
                  </a:schemeClr>
                </a:solidFill>
              </a:rPr>
              <a:t>2007</a:t>
            </a:r>
            <a:r>
              <a:rPr lang="zh-CN" altLang="zh-CN" sz="1400" dirty="0">
                <a:solidFill>
                  <a:schemeClr val="bg2">
                    <a:lumMod val="25000"/>
                  </a:schemeClr>
                </a:solidFill>
              </a:rPr>
              <a:t>美国国防部卒中康复指南》</a:t>
            </a:r>
            <a:r>
              <a:rPr lang="zh-CN" altLang="en-US" sz="1400" dirty="0">
                <a:solidFill>
                  <a:schemeClr val="bg2">
                    <a:lumMod val="25000"/>
                  </a:schemeClr>
                </a:solidFill>
              </a:rPr>
              <a:t>、</a:t>
            </a:r>
            <a:r>
              <a:rPr lang="zh-CN" altLang="zh-CN" sz="1400" dirty="0">
                <a:solidFill>
                  <a:schemeClr val="bg2">
                    <a:lumMod val="25000"/>
                  </a:schemeClr>
                </a:solidFill>
              </a:rPr>
              <a:t>《</a:t>
            </a:r>
            <a:r>
              <a:rPr lang="en-US" altLang="zh-CN" sz="1400" dirty="0">
                <a:solidFill>
                  <a:schemeClr val="bg2">
                    <a:lumMod val="25000"/>
                  </a:schemeClr>
                </a:solidFill>
              </a:rPr>
              <a:t>2010</a:t>
            </a:r>
            <a:r>
              <a:rPr lang="zh-CN" altLang="zh-CN" sz="1400" dirty="0">
                <a:solidFill>
                  <a:schemeClr val="bg2">
                    <a:lumMod val="25000"/>
                  </a:schemeClr>
                </a:solidFill>
              </a:rPr>
              <a:t>世界生物精神病学联合会指南》</a:t>
            </a:r>
            <a:r>
              <a:rPr lang="en-US" altLang="zh-CN" sz="1400" dirty="0">
                <a:solidFill>
                  <a:schemeClr val="bg2">
                    <a:lumMod val="25000"/>
                  </a:schemeClr>
                </a:solidFill>
              </a:rPr>
              <a:t>《2016</a:t>
            </a:r>
            <a:r>
              <a:rPr lang="zh-CN" altLang="en-US" sz="1400" dirty="0">
                <a:solidFill>
                  <a:schemeClr val="bg2">
                    <a:lumMod val="25000"/>
                  </a:schemeClr>
                </a:solidFill>
              </a:rPr>
              <a:t>版原发性胆汁肝硬化诊断和治疗共识</a:t>
            </a:r>
            <a:r>
              <a:rPr lang="en-US" altLang="zh-CN" sz="1400" dirty="0">
                <a:solidFill>
                  <a:schemeClr val="bg2">
                    <a:lumMod val="25000"/>
                  </a:schemeClr>
                </a:solidFill>
              </a:rPr>
              <a:t>》《2018</a:t>
            </a:r>
            <a:r>
              <a:rPr lang="zh-CN" altLang="en-US" sz="1400" dirty="0">
                <a:solidFill>
                  <a:schemeClr val="bg2">
                    <a:lumMod val="25000"/>
                  </a:schemeClr>
                </a:solidFill>
              </a:rPr>
              <a:t>妊娠期阻塞性睡眠呼吸暂停低通气综合征临床诊治专家共识</a:t>
            </a:r>
            <a:r>
              <a:rPr lang="en-US" altLang="zh-CN" sz="1400" dirty="0">
                <a:solidFill>
                  <a:schemeClr val="bg2">
                    <a:lumMod val="25000"/>
                  </a:schemeClr>
                </a:solidFill>
              </a:rPr>
              <a:t>》《2016</a:t>
            </a:r>
            <a:r>
              <a:rPr lang="zh-CN" altLang="en-US" sz="1400" dirty="0">
                <a:solidFill>
                  <a:schemeClr val="bg2">
                    <a:lumMod val="25000"/>
                  </a:schemeClr>
                </a:solidFill>
              </a:rPr>
              <a:t>阻塞性睡眠暂停与卒中诊治专家共识</a:t>
            </a:r>
            <a:r>
              <a:rPr lang="en-US" altLang="zh-CN" sz="1400" dirty="0">
                <a:solidFill>
                  <a:schemeClr val="bg2">
                    <a:lumMod val="25000"/>
                  </a:schemeClr>
                </a:solidFill>
              </a:rPr>
              <a:t>》</a:t>
            </a:r>
            <a:r>
              <a:rPr lang="zh-CN" altLang="en-US" sz="1400" dirty="0">
                <a:solidFill>
                  <a:schemeClr val="bg2">
                    <a:lumMod val="25000"/>
                  </a:schemeClr>
                </a:solidFill>
              </a:rPr>
              <a:t>等等</a:t>
            </a:r>
          </a:p>
        </p:txBody>
      </p:sp>
      <p:sp>
        <p:nvSpPr>
          <p:cNvPr id="17" name="PA_矩形 2">
            <a:extLst>
              <a:ext uri="{FF2B5EF4-FFF2-40B4-BE49-F238E27FC236}">
                <a16:creationId xmlns:a16="http://schemas.microsoft.com/office/drawing/2014/main" id="{83F6456A-AEC5-FB77-30EF-FB8636DC9756}"/>
              </a:ext>
            </a:extLst>
          </p:cNvPr>
          <p:cNvSpPr/>
          <p:nvPr>
            <p:custDataLst>
              <p:tags r:id="rId5"/>
            </p:custDataLst>
          </p:nvPr>
        </p:nvSpPr>
        <p:spPr>
          <a:xfrm>
            <a:off x="442210" y="211848"/>
            <a:ext cx="835854" cy="585472"/>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03</a:t>
            </a:r>
            <a:endParaRPr lang="zh-CN" altLang="en-US" sz="4500" b="1" dirty="0">
              <a:solidFill>
                <a:srgbClr val="FCFCFC"/>
              </a:solidFill>
              <a:latin typeface="+mj-ea"/>
              <a:ea typeface="+mj-ea"/>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组合 25"/>
          <p:cNvGrpSpPr/>
          <p:nvPr/>
        </p:nvGrpSpPr>
        <p:grpSpPr>
          <a:xfrm>
            <a:off x="82776" y="1037182"/>
            <a:ext cx="8712680" cy="3960912"/>
            <a:chOff x="895632" y="1509570"/>
            <a:chExt cx="4076902" cy="2626772"/>
          </a:xfrm>
        </p:grpSpPr>
        <p:sp>
          <p:nvSpPr>
            <p:cNvPr id="27" name="矩形 26"/>
            <p:cNvSpPr/>
            <p:nvPr/>
          </p:nvSpPr>
          <p:spPr>
            <a:xfrm>
              <a:off x="895632" y="1628136"/>
              <a:ext cx="4076902" cy="2508206"/>
            </a:xfrm>
            <a:prstGeom prst="rect">
              <a:avLst/>
            </a:prstGeom>
          </p:spPr>
          <p:txBody>
            <a:bodyPr wrap="square">
              <a:spAutoFit/>
            </a:bodyPr>
            <a:lstStyle/>
            <a:p>
              <a:endParaRPr lang="en-US" altLang="zh-CN" sz="1400" dirty="0">
                <a:solidFill>
                  <a:schemeClr val="bg2">
                    <a:lumMod val="25000"/>
                  </a:schemeClr>
                </a:solidFill>
              </a:endParaRPr>
            </a:p>
            <a:p>
              <a:pPr marL="285750" indent="-285750" fontAlgn="auto">
                <a:lnSpc>
                  <a:spcPct val="130000"/>
                </a:lnSpc>
                <a:spcBef>
                  <a:spcPts val="600"/>
                </a:spcBef>
                <a:spcAft>
                  <a:spcPts val="600"/>
                </a:spcAft>
                <a:buFont typeface="Wingdings" panose="05000000000000000000" pitchFamily="2" charset="2"/>
                <a:buChar char="Ø"/>
              </a:pPr>
              <a:r>
                <a:rPr lang="zh-CN" altLang="en-US" sz="1200" dirty="0">
                  <a:solidFill>
                    <a:schemeClr val="bg2">
                      <a:lumMod val="25000"/>
                    </a:schemeClr>
                  </a:solidFill>
                </a:rPr>
                <a:t>莫达非尼由法国</a:t>
              </a:r>
              <a:r>
                <a:rPr lang="en-US" altLang="zh-CN" sz="1200" dirty="0" err="1">
                  <a:solidFill>
                    <a:schemeClr val="bg2">
                      <a:lumMod val="25000"/>
                    </a:schemeClr>
                  </a:solidFill>
                </a:rPr>
                <a:t>Laffon</a:t>
              </a:r>
              <a:r>
                <a:rPr lang="zh-CN" altLang="en-US" sz="1200" dirty="0">
                  <a:solidFill>
                    <a:schemeClr val="bg2">
                      <a:lumMod val="25000"/>
                    </a:schemeClr>
                  </a:solidFill>
                </a:rPr>
                <a:t>公司首先开发，在国外进行过系统的临床研究，并已在国外上市</a:t>
              </a:r>
              <a:r>
                <a:rPr lang="en-US" altLang="zh-CN" sz="1200" dirty="0">
                  <a:solidFill>
                    <a:schemeClr val="bg2">
                      <a:lumMod val="25000"/>
                    </a:schemeClr>
                  </a:solidFill>
                </a:rPr>
                <a:t>20</a:t>
              </a:r>
              <a:r>
                <a:rPr lang="zh-CN" altLang="en-US" sz="1200" dirty="0">
                  <a:solidFill>
                    <a:schemeClr val="bg2">
                      <a:lumMod val="25000"/>
                    </a:schemeClr>
                  </a:solidFill>
                </a:rPr>
                <a:t>多年，上市的国家包括欧洲、美国、日本和</a:t>
              </a:r>
              <a:r>
                <a:rPr lang="en-US" altLang="zh-CN" sz="1200" dirty="0">
                  <a:solidFill>
                    <a:schemeClr val="bg2">
                      <a:lumMod val="25000"/>
                    </a:schemeClr>
                  </a:solidFill>
                </a:rPr>
                <a:t>ICH</a:t>
              </a:r>
              <a:r>
                <a:rPr lang="zh-CN" altLang="en-US" sz="1200" dirty="0">
                  <a:solidFill>
                    <a:schemeClr val="bg2">
                      <a:lumMod val="25000"/>
                    </a:schemeClr>
                  </a:solidFill>
                </a:rPr>
                <a:t>国家等，目前仍是该适应症的</a:t>
              </a:r>
              <a:r>
                <a:rPr lang="zh-CN" altLang="en-US" sz="1200" b="1" dirty="0">
                  <a:solidFill>
                    <a:schemeClr val="bg2">
                      <a:lumMod val="25000"/>
                    </a:schemeClr>
                  </a:solidFill>
                </a:rPr>
                <a:t>首选药物</a:t>
              </a:r>
              <a:r>
                <a:rPr lang="zh-CN" altLang="en-US" sz="1200" dirty="0">
                  <a:solidFill>
                    <a:schemeClr val="bg2">
                      <a:lumMod val="25000"/>
                    </a:schemeClr>
                  </a:solidFill>
                </a:rPr>
                <a:t>，有效性数据充分。</a:t>
              </a:r>
            </a:p>
            <a:p>
              <a:pPr marL="285750" indent="-285750" fontAlgn="auto">
                <a:lnSpc>
                  <a:spcPct val="100000"/>
                </a:lnSpc>
                <a:spcBef>
                  <a:spcPts val="600"/>
                </a:spcBef>
                <a:spcAft>
                  <a:spcPts val="600"/>
                </a:spcAft>
                <a:buFont typeface="Wingdings" panose="05000000000000000000" pitchFamily="2" charset="2"/>
                <a:buChar char="Ø"/>
              </a:pPr>
              <a:r>
                <a:rPr lang="zh-CN" altLang="en-US" sz="1400" b="1" dirty="0">
                  <a:solidFill>
                    <a:schemeClr val="bg2">
                      <a:lumMod val="25000"/>
                    </a:schemeClr>
                  </a:solidFill>
                </a:rPr>
                <a:t>国内试验结果显示</a:t>
              </a:r>
              <a:r>
                <a:rPr lang="zh-CN" altLang="en-US" sz="1400" dirty="0">
                  <a:solidFill>
                    <a:schemeClr val="bg2">
                      <a:lumMod val="25000"/>
                    </a:schemeClr>
                  </a:solidFill>
                </a:rPr>
                <a:t>：</a:t>
              </a:r>
              <a:endParaRPr lang="en-US" altLang="zh-CN" sz="1400" dirty="0">
                <a:solidFill>
                  <a:schemeClr val="bg2">
                    <a:lumMod val="25000"/>
                  </a:schemeClr>
                </a:solidFill>
              </a:endParaRPr>
            </a:p>
            <a:p>
              <a:pPr marL="342900" indent="-342900" fontAlgn="auto">
                <a:lnSpc>
                  <a:spcPct val="100000"/>
                </a:lnSpc>
                <a:spcBef>
                  <a:spcPts val="600"/>
                </a:spcBef>
                <a:spcAft>
                  <a:spcPts val="600"/>
                </a:spcAft>
                <a:buFont typeface="+mj-lt"/>
                <a:buAutoNum type="arabicPeriod"/>
              </a:pPr>
              <a:endParaRPr lang="en-US" altLang="zh-CN" sz="1200" dirty="0">
                <a:solidFill>
                  <a:schemeClr val="bg2">
                    <a:lumMod val="25000"/>
                  </a:schemeClr>
                </a:solidFill>
              </a:endParaRPr>
            </a:p>
            <a:p>
              <a:pPr fontAlgn="auto">
                <a:lnSpc>
                  <a:spcPct val="100000"/>
                </a:lnSpc>
                <a:spcBef>
                  <a:spcPts val="600"/>
                </a:spcBef>
                <a:spcAft>
                  <a:spcPts val="600"/>
                </a:spcAft>
              </a:pPr>
              <a:endParaRPr lang="en-US" altLang="zh-CN" sz="1200" dirty="0">
                <a:solidFill>
                  <a:schemeClr val="bg2">
                    <a:lumMod val="25000"/>
                  </a:schemeClr>
                </a:solidFill>
              </a:endParaRPr>
            </a:p>
            <a:p>
              <a:pPr fontAlgn="auto">
                <a:lnSpc>
                  <a:spcPct val="100000"/>
                </a:lnSpc>
                <a:spcBef>
                  <a:spcPts val="600"/>
                </a:spcBef>
                <a:spcAft>
                  <a:spcPts val="600"/>
                </a:spcAft>
              </a:pPr>
              <a:endParaRPr lang="en-US" altLang="zh-CN" sz="1200" dirty="0">
                <a:solidFill>
                  <a:schemeClr val="bg2">
                    <a:lumMod val="25000"/>
                  </a:schemeClr>
                </a:solidFill>
              </a:endParaRPr>
            </a:p>
            <a:p>
              <a:pPr fontAlgn="auto">
                <a:lnSpc>
                  <a:spcPct val="100000"/>
                </a:lnSpc>
                <a:spcBef>
                  <a:spcPts val="600"/>
                </a:spcBef>
                <a:spcAft>
                  <a:spcPts val="600"/>
                </a:spcAft>
              </a:pPr>
              <a:endParaRPr lang="en-US" altLang="zh-CN" sz="1200" dirty="0">
                <a:solidFill>
                  <a:schemeClr val="bg2">
                    <a:lumMod val="25000"/>
                  </a:schemeClr>
                </a:solidFill>
              </a:endParaRPr>
            </a:p>
            <a:p>
              <a:pPr fontAlgn="auto">
                <a:lnSpc>
                  <a:spcPct val="100000"/>
                </a:lnSpc>
                <a:spcBef>
                  <a:spcPts val="600"/>
                </a:spcBef>
                <a:spcAft>
                  <a:spcPts val="600"/>
                </a:spcAft>
              </a:pPr>
              <a:endParaRPr lang="zh-CN" altLang="en-US" sz="1200" dirty="0">
                <a:solidFill>
                  <a:schemeClr val="bg2">
                    <a:lumMod val="25000"/>
                  </a:schemeClr>
                </a:solidFill>
              </a:endParaRPr>
            </a:p>
            <a:p>
              <a:pPr marL="285750" indent="-285750" fontAlgn="auto">
                <a:lnSpc>
                  <a:spcPct val="130000"/>
                </a:lnSpc>
                <a:spcBef>
                  <a:spcPts val="600"/>
                </a:spcBef>
                <a:spcAft>
                  <a:spcPts val="600"/>
                </a:spcAft>
                <a:buFont typeface="Wingdings" panose="05000000000000000000" pitchFamily="2" charset="2"/>
                <a:buChar char="Ø"/>
              </a:pPr>
              <a:r>
                <a:rPr lang="zh-CN" altLang="en-US" sz="1200" dirty="0">
                  <a:solidFill>
                    <a:schemeClr val="bg2">
                      <a:lumMod val="25000"/>
                    </a:schemeClr>
                  </a:solidFill>
                </a:rPr>
                <a:t>审评认为，莫达非尼分散片药代及</a:t>
              </a:r>
              <a:r>
                <a:rPr lang="en-US" altLang="zh-CN" sz="1200" dirty="0">
                  <a:solidFill>
                    <a:schemeClr val="bg2">
                      <a:lumMod val="25000"/>
                    </a:schemeClr>
                  </a:solidFill>
                </a:rPr>
                <a:t>209</a:t>
              </a:r>
              <a:r>
                <a:rPr lang="zh-CN" altLang="en-US" sz="1200" dirty="0">
                  <a:solidFill>
                    <a:schemeClr val="bg2">
                      <a:lumMod val="25000"/>
                    </a:schemeClr>
                  </a:solidFill>
                </a:rPr>
                <a:t>例随机对照试验结果支持莫达非尼用于治疗嗜睡的疗效及安全性，等效性试验结果支持莫达非尼三种剂型的生物等效性。结合本品国外上市数据，目前资料可以评价莫达非尼胶囊安全有效用于</a:t>
              </a:r>
              <a:r>
                <a:rPr lang="zh-CN" altLang="en-US" sz="1200" b="1" dirty="0">
                  <a:solidFill>
                    <a:schemeClr val="bg2">
                      <a:lumMod val="25000"/>
                    </a:schemeClr>
                  </a:solidFill>
                </a:rPr>
                <a:t>治疗阻塞性睡眠呼吸暂停</a:t>
              </a:r>
              <a:r>
                <a:rPr lang="en-US" altLang="zh-CN" sz="1200" b="1" dirty="0">
                  <a:solidFill>
                    <a:schemeClr val="bg2">
                      <a:lumMod val="25000"/>
                    </a:schemeClr>
                  </a:solidFill>
                </a:rPr>
                <a:t>(OSA)</a:t>
              </a:r>
              <a:r>
                <a:rPr lang="zh-CN" altLang="en-US" sz="1200" b="1" dirty="0">
                  <a:solidFill>
                    <a:schemeClr val="bg2">
                      <a:lumMod val="25000"/>
                    </a:schemeClr>
                  </a:solidFill>
                </a:rPr>
                <a:t>的患者促醒。</a:t>
              </a:r>
              <a:endParaRPr lang="en-US" altLang="zh-CN" sz="1200" b="1" dirty="0">
                <a:solidFill>
                  <a:schemeClr val="bg2">
                    <a:lumMod val="25000"/>
                  </a:schemeClr>
                </a:solidFill>
              </a:endParaRPr>
            </a:p>
          </p:txBody>
        </p:sp>
        <p:sp>
          <p:nvSpPr>
            <p:cNvPr id="28" name="矩形 27"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918523" y="1509570"/>
              <a:ext cx="4019314" cy="224520"/>
            </a:xfrm>
            <a:prstGeom prst="rect">
              <a:avLst/>
            </a:prstGeom>
          </p:spPr>
          <p:txBody>
            <a:bodyPr wrap="square">
              <a:spAutoFit/>
            </a:bodyPr>
            <a:lstStyle/>
            <a:p>
              <a:pPr fontAlgn="base">
                <a:spcBef>
                  <a:spcPct val="0"/>
                </a:spcBef>
                <a:spcAft>
                  <a:spcPct val="0"/>
                </a:spcAft>
                <a:defRPr/>
              </a:pPr>
              <a:r>
                <a:rPr lang="en-US" altLang="zh-CN" sz="1600" b="1" dirty="0">
                  <a:solidFill>
                    <a:srgbClr val="063D54"/>
                  </a:solidFill>
                </a:rPr>
                <a:t>《</a:t>
              </a:r>
              <a:r>
                <a:rPr lang="zh-CN" altLang="en-US" sz="1600" b="1" dirty="0">
                  <a:solidFill>
                    <a:srgbClr val="063D54"/>
                  </a:solidFill>
                </a:rPr>
                <a:t>技术评审报告</a:t>
              </a:r>
              <a:r>
                <a:rPr lang="en-US" altLang="zh-CN" sz="1600" b="1" dirty="0">
                  <a:solidFill>
                    <a:srgbClr val="063D54"/>
                  </a:solidFill>
                </a:rPr>
                <a:t>》</a:t>
              </a:r>
              <a:r>
                <a:rPr lang="zh-CN" altLang="en-US" sz="1600" b="1" dirty="0">
                  <a:solidFill>
                    <a:srgbClr val="063D54"/>
                  </a:solidFill>
                </a:rPr>
                <a:t>中有效性的描述</a:t>
              </a:r>
              <a:endParaRPr lang="en-US" altLang="zh-CN" sz="1600" b="1" dirty="0">
                <a:solidFill>
                  <a:srgbClr val="063D54"/>
                </a:solidFill>
              </a:endParaRPr>
            </a:p>
          </p:txBody>
        </p:sp>
        <p:cxnSp>
          <p:nvCxnSpPr>
            <p:cNvPr id="29" name="直接连接符 28"/>
            <p:cNvCxnSpPr>
              <a:cxnSpLocks/>
            </p:cNvCxnSpPr>
            <p:nvPr/>
          </p:nvCxnSpPr>
          <p:spPr>
            <a:xfrm flipV="1">
              <a:off x="1019992" y="1725983"/>
              <a:ext cx="1340734" cy="749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4" name="ïšḻïďê-任意多边形 23">
            <a:extLst>
              <a:ext uri="{FF2B5EF4-FFF2-40B4-BE49-F238E27FC236}">
                <a16:creationId xmlns:a16="http://schemas.microsoft.com/office/drawing/2014/main" id="{A8FB93F8-92F9-4861-8624-4D018E115235}"/>
              </a:ext>
            </a:extLst>
          </p:cNvPr>
          <p:cNvSpPr/>
          <p:nvPr/>
        </p:nvSpPr>
        <p:spPr>
          <a:xfrm>
            <a:off x="1723999" y="2419505"/>
            <a:ext cx="353005" cy="267860"/>
          </a:xfrm>
          <a:custGeom>
            <a:avLst/>
            <a:gdLst/>
            <a:ahLst/>
            <a:cxnLst/>
            <a:rect l="0" t="0" r="0" b="0"/>
            <a:pathLst>
              <a:path w="119999" h="119999" extrusionOk="0">
                <a:moveTo>
                  <a:pt x="77144" y="56250"/>
                </a:moveTo>
                <a:lnTo>
                  <a:pt x="42855" y="56250"/>
                </a:lnTo>
                <a:lnTo>
                  <a:pt x="42855" y="69377"/>
                </a:lnTo>
                <a:cubicBezTo>
                  <a:pt x="42855" y="70627"/>
                  <a:pt x="43333" y="71250"/>
                  <a:pt x="44283" y="71250"/>
                </a:cubicBezTo>
                <a:lnTo>
                  <a:pt x="75716" y="71250"/>
                </a:lnTo>
                <a:cubicBezTo>
                  <a:pt x="76666" y="71250"/>
                  <a:pt x="77144" y="70627"/>
                  <a:pt x="77144" y="69377"/>
                </a:cubicBezTo>
                <a:cubicBezTo>
                  <a:pt x="77144" y="69377"/>
                  <a:pt x="77144" y="56250"/>
                  <a:pt x="77144" y="56250"/>
                </a:cubicBezTo>
                <a:close/>
                <a:moveTo>
                  <a:pt x="75716" y="0"/>
                </a:moveTo>
                <a:cubicBezTo>
                  <a:pt x="76905" y="0"/>
                  <a:pt x="77916" y="550"/>
                  <a:pt x="78750" y="1638"/>
                </a:cubicBezTo>
                <a:cubicBezTo>
                  <a:pt x="79583" y="2733"/>
                  <a:pt x="80000" y="4066"/>
                  <a:pt x="80000" y="5622"/>
                </a:cubicBezTo>
                <a:lnTo>
                  <a:pt x="80000" y="20627"/>
                </a:lnTo>
                <a:cubicBezTo>
                  <a:pt x="80000" y="21877"/>
                  <a:pt x="79522" y="22500"/>
                  <a:pt x="78572" y="22500"/>
                </a:cubicBezTo>
                <a:cubicBezTo>
                  <a:pt x="77616" y="22500"/>
                  <a:pt x="77144" y="21877"/>
                  <a:pt x="77144" y="20627"/>
                </a:cubicBezTo>
                <a:lnTo>
                  <a:pt x="77144" y="5622"/>
                </a:lnTo>
                <a:cubicBezTo>
                  <a:pt x="77144" y="4377"/>
                  <a:pt x="76666" y="3750"/>
                  <a:pt x="75716" y="3750"/>
                </a:cubicBezTo>
                <a:lnTo>
                  <a:pt x="44283" y="3750"/>
                </a:lnTo>
                <a:cubicBezTo>
                  <a:pt x="43333" y="3750"/>
                  <a:pt x="42855" y="4377"/>
                  <a:pt x="42855" y="5622"/>
                </a:cubicBezTo>
                <a:lnTo>
                  <a:pt x="42855" y="20627"/>
                </a:lnTo>
                <a:cubicBezTo>
                  <a:pt x="42855" y="21877"/>
                  <a:pt x="42377" y="22500"/>
                  <a:pt x="41427" y="22500"/>
                </a:cubicBezTo>
                <a:cubicBezTo>
                  <a:pt x="40472" y="22500"/>
                  <a:pt x="40000" y="21877"/>
                  <a:pt x="40000" y="20627"/>
                </a:cubicBezTo>
                <a:lnTo>
                  <a:pt x="40000" y="5622"/>
                </a:lnTo>
                <a:cubicBezTo>
                  <a:pt x="40000" y="4066"/>
                  <a:pt x="40416" y="2733"/>
                  <a:pt x="41250" y="1638"/>
                </a:cubicBezTo>
                <a:cubicBezTo>
                  <a:pt x="42083" y="550"/>
                  <a:pt x="43094" y="0"/>
                  <a:pt x="44283" y="0"/>
                </a:cubicBezTo>
                <a:cubicBezTo>
                  <a:pt x="44283" y="0"/>
                  <a:pt x="75716" y="0"/>
                  <a:pt x="75716" y="0"/>
                </a:cubicBezTo>
                <a:close/>
                <a:moveTo>
                  <a:pt x="117144" y="31872"/>
                </a:moveTo>
                <a:cubicBezTo>
                  <a:pt x="117144" y="30627"/>
                  <a:pt x="116666" y="30000"/>
                  <a:pt x="115716" y="30000"/>
                </a:cubicBezTo>
                <a:lnTo>
                  <a:pt x="4283" y="30000"/>
                </a:lnTo>
                <a:cubicBezTo>
                  <a:pt x="3333" y="30000"/>
                  <a:pt x="2855" y="30627"/>
                  <a:pt x="2855" y="31872"/>
                </a:cubicBezTo>
                <a:lnTo>
                  <a:pt x="2855" y="52500"/>
                </a:lnTo>
                <a:lnTo>
                  <a:pt x="117144" y="52500"/>
                </a:lnTo>
                <a:cubicBezTo>
                  <a:pt x="117144" y="52500"/>
                  <a:pt x="117144" y="31872"/>
                  <a:pt x="117144" y="31872"/>
                </a:cubicBezTo>
                <a:close/>
                <a:moveTo>
                  <a:pt x="120000" y="65627"/>
                </a:moveTo>
                <a:lnTo>
                  <a:pt x="120000" y="114377"/>
                </a:lnTo>
                <a:cubicBezTo>
                  <a:pt x="120000" y="115933"/>
                  <a:pt x="119583" y="117266"/>
                  <a:pt x="118750" y="118361"/>
                </a:cubicBezTo>
                <a:cubicBezTo>
                  <a:pt x="117916" y="119450"/>
                  <a:pt x="116905" y="120000"/>
                  <a:pt x="115716" y="120000"/>
                </a:cubicBezTo>
                <a:lnTo>
                  <a:pt x="4283" y="120000"/>
                </a:lnTo>
                <a:cubicBezTo>
                  <a:pt x="3094" y="120000"/>
                  <a:pt x="2083" y="119450"/>
                  <a:pt x="1250" y="118361"/>
                </a:cubicBezTo>
                <a:cubicBezTo>
                  <a:pt x="416" y="117266"/>
                  <a:pt x="0" y="115933"/>
                  <a:pt x="0" y="114377"/>
                </a:cubicBezTo>
                <a:lnTo>
                  <a:pt x="0" y="65627"/>
                </a:lnTo>
                <a:cubicBezTo>
                  <a:pt x="0" y="64377"/>
                  <a:pt x="472" y="63750"/>
                  <a:pt x="1427" y="63750"/>
                </a:cubicBezTo>
                <a:cubicBezTo>
                  <a:pt x="2377" y="63750"/>
                  <a:pt x="2855" y="64377"/>
                  <a:pt x="2855" y="65627"/>
                </a:cubicBezTo>
                <a:lnTo>
                  <a:pt x="2855" y="114377"/>
                </a:lnTo>
                <a:cubicBezTo>
                  <a:pt x="2855" y="115622"/>
                  <a:pt x="3333" y="116250"/>
                  <a:pt x="4283" y="116250"/>
                </a:cubicBezTo>
                <a:lnTo>
                  <a:pt x="115716" y="116250"/>
                </a:lnTo>
                <a:cubicBezTo>
                  <a:pt x="116666" y="116250"/>
                  <a:pt x="117144" y="115622"/>
                  <a:pt x="117144" y="114377"/>
                </a:cubicBezTo>
                <a:lnTo>
                  <a:pt x="117144" y="65627"/>
                </a:lnTo>
                <a:cubicBezTo>
                  <a:pt x="117144" y="64377"/>
                  <a:pt x="117616" y="63750"/>
                  <a:pt x="118572" y="63750"/>
                </a:cubicBezTo>
                <a:cubicBezTo>
                  <a:pt x="119522" y="63750"/>
                  <a:pt x="120000" y="64377"/>
                  <a:pt x="120000" y="65627"/>
                </a:cubicBezTo>
                <a:close/>
                <a:moveTo>
                  <a:pt x="118750" y="27888"/>
                </a:moveTo>
                <a:cubicBezTo>
                  <a:pt x="119583" y="28983"/>
                  <a:pt x="120000" y="30316"/>
                  <a:pt x="120000" y="31872"/>
                </a:cubicBezTo>
                <a:lnTo>
                  <a:pt x="120000" y="54377"/>
                </a:lnTo>
                <a:cubicBezTo>
                  <a:pt x="120000" y="55627"/>
                  <a:pt x="119522" y="56250"/>
                  <a:pt x="118572" y="56250"/>
                </a:cubicBezTo>
                <a:lnTo>
                  <a:pt x="80000" y="56250"/>
                </a:lnTo>
                <a:lnTo>
                  <a:pt x="80000" y="69377"/>
                </a:lnTo>
                <a:cubicBezTo>
                  <a:pt x="80000" y="70938"/>
                  <a:pt x="79583" y="72266"/>
                  <a:pt x="78750" y="73361"/>
                </a:cubicBezTo>
                <a:cubicBezTo>
                  <a:pt x="77916" y="74455"/>
                  <a:pt x="76905" y="75000"/>
                  <a:pt x="75716" y="75000"/>
                </a:cubicBezTo>
                <a:lnTo>
                  <a:pt x="44283" y="75000"/>
                </a:lnTo>
                <a:cubicBezTo>
                  <a:pt x="43094" y="75000"/>
                  <a:pt x="42083" y="74455"/>
                  <a:pt x="41250" y="73361"/>
                </a:cubicBezTo>
                <a:cubicBezTo>
                  <a:pt x="40416" y="72266"/>
                  <a:pt x="40000" y="70938"/>
                  <a:pt x="40000" y="69377"/>
                </a:cubicBezTo>
                <a:lnTo>
                  <a:pt x="40000" y="56250"/>
                </a:lnTo>
                <a:lnTo>
                  <a:pt x="1427" y="56250"/>
                </a:lnTo>
                <a:cubicBezTo>
                  <a:pt x="472" y="56250"/>
                  <a:pt x="0" y="55627"/>
                  <a:pt x="0" y="54377"/>
                </a:cubicBezTo>
                <a:lnTo>
                  <a:pt x="0" y="31872"/>
                </a:lnTo>
                <a:cubicBezTo>
                  <a:pt x="0" y="30316"/>
                  <a:pt x="416" y="28983"/>
                  <a:pt x="1250" y="27888"/>
                </a:cubicBezTo>
                <a:cubicBezTo>
                  <a:pt x="2083" y="26800"/>
                  <a:pt x="3094" y="26250"/>
                  <a:pt x="4283" y="26250"/>
                </a:cubicBezTo>
                <a:lnTo>
                  <a:pt x="115716" y="26250"/>
                </a:lnTo>
                <a:cubicBezTo>
                  <a:pt x="116905" y="26250"/>
                  <a:pt x="117916" y="26800"/>
                  <a:pt x="118750" y="27888"/>
                </a:cubicBezTo>
                <a:close/>
              </a:path>
            </a:pathLst>
          </a:custGeom>
          <a:solidFill>
            <a:srgbClr val="074D69"/>
          </a:solidFill>
          <a:ln>
            <a:solidFill>
              <a:schemeClr val="tx2">
                <a:lumMod val="75000"/>
              </a:schemeClr>
            </a:solidFill>
          </a:ln>
        </p:spPr>
        <p:txBody>
          <a:bodyPr anchor="ctr"/>
          <a:lstStyle/>
          <a:p>
            <a:pPr algn="ctr"/>
            <a:endParaRPr dirty="0"/>
          </a:p>
        </p:txBody>
      </p:sp>
      <p:sp>
        <p:nvSpPr>
          <p:cNvPr id="15" name="ïšḻïďê-任意多边形 24">
            <a:extLst>
              <a:ext uri="{FF2B5EF4-FFF2-40B4-BE49-F238E27FC236}">
                <a16:creationId xmlns:a16="http://schemas.microsoft.com/office/drawing/2014/main" id="{0EC63E96-CAAF-4CCE-8E77-BFD3D2825EE9}"/>
              </a:ext>
            </a:extLst>
          </p:cNvPr>
          <p:cNvSpPr/>
          <p:nvPr/>
        </p:nvSpPr>
        <p:spPr>
          <a:xfrm>
            <a:off x="4765208" y="2400327"/>
            <a:ext cx="276937" cy="267860"/>
          </a:xfrm>
          <a:custGeom>
            <a:avLst/>
            <a:gdLst/>
            <a:ahLst/>
            <a:cxnLst/>
            <a:rect l="0" t="0" r="0" b="0"/>
            <a:pathLst>
              <a:path w="119999" h="119999" extrusionOk="0">
                <a:moveTo>
                  <a:pt x="115023" y="109016"/>
                </a:moveTo>
                <a:cubicBezTo>
                  <a:pt x="116112" y="108079"/>
                  <a:pt x="116112" y="107148"/>
                  <a:pt x="115023" y="106211"/>
                </a:cubicBezTo>
                <a:lnTo>
                  <a:pt x="77499" y="68823"/>
                </a:lnTo>
                <a:cubicBezTo>
                  <a:pt x="76717" y="67886"/>
                  <a:pt x="76756" y="66988"/>
                  <a:pt x="77616" y="66135"/>
                </a:cubicBezTo>
                <a:cubicBezTo>
                  <a:pt x="78477" y="65277"/>
                  <a:pt x="79376" y="65238"/>
                  <a:pt x="80314" y="66018"/>
                </a:cubicBezTo>
                <a:lnTo>
                  <a:pt x="117838" y="103407"/>
                </a:lnTo>
                <a:cubicBezTo>
                  <a:pt x="118927" y="104656"/>
                  <a:pt x="119480" y="106055"/>
                  <a:pt x="119480" y="107616"/>
                </a:cubicBezTo>
                <a:cubicBezTo>
                  <a:pt x="119480" y="109172"/>
                  <a:pt x="118927" y="110577"/>
                  <a:pt x="117838" y="111820"/>
                </a:cubicBezTo>
                <a:lnTo>
                  <a:pt x="112442" y="117429"/>
                </a:lnTo>
                <a:cubicBezTo>
                  <a:pt x="111191" y="118516"/>
                  <a:pt x="109744" y="119063"/>
                  <a:pt x="108102" y="119063"/>
                </a:cubicBezTo>
                <a:cubicBezTo>
                  <a:pt x="106460" y="119063"/>
                  <a:pt x="105092" y="118516"/>
                  <a:pt x="104002" y="117429"/>
                </a:cubicBezTo>
                <a:lnTo>
                  <a:pt x="66244" y="80040"/>
                </a:lnTo>
                <a:cubicBezTo>
                  <a:pt x="65462" y="79104"/>
                  <a:pt x="65501" y="78206"/>
                  <a:pt x="66361" y="77347"/>
                </a:cubicBezTo>
                <a:cubicBezTo>
                  <a:pt x="67222" y="76494"/>
                  <a:pt x="68121" y="76455"/>
                  <a:pt x="69059" y="77236"/>
                </a:cubicBezTo>
                <a:lnTo>
                  <a:pt x="106577" y="114625"/>
                </a:lnTo>
                <a:cubicBezTo>
                  <a:pt x="107672" y="115712"/>
                  <a:pt x="108689" y="115712"/>
                  <a:pt x="109627" y="114625"/>
                </a:cubicBezTo>
                <a:cubicBezTo>
                  <a:pt x="109627" y="114625"/>
                  <a:pt x="115023" y="109016"/>
                  <a:pt x="115023" y="109016"/>
                </a:cubicBezTo>
                <a:close/>
                <a:moveTo>
                  <a:pt x="18175" y="13202"/>
                </a:moveTo>
                <a:lnTo>
                  <a:pt x="9495" y="4555"/>
                </a:lnTo>
                <a:lnTo>
                  <a:pt x="4568" y="9461"/>
                </a:lnTo>
                <a:lnTo>
                  <a:pt x="13248" y="18108"/>
                </a:lnTo>
                <a:cubicBezTo>
                  <a:pt x="13248" y="18108"/>
                  <a:pt x="18175" y="13202"/>
                  <a:pt x="18175" y="13202"/>
                </a:cubicBezTo>
                <a:close/>
                <a:moveTo>
                  <a:pt x="88994" y="19742"/>
                </a:moveTo>
                <a:cubicBezTo>
                  <a:pt x="88994" y="18187"/>
                  <a:pt x="89536" y="16787"/>
                  <a:pt x="90636" y="15538"/>
                </a:cubicBezTo>
                <a:lnTo>
                  <a:pt x="101891" y="4555"/>
                </a:lnTo>
                <a:cubicBezTo>
                  <a:pt x="94697" y="2375"/>
                  <a:pt x="88441" y="3936"/>
                  <a:pt x="83129" y="9227"/>
                </a:cubicBezTo>
                <a:cubicBezTo>
                  <a:pt x="80314" y="12031"/>
                  <a:pt x="78516" y="15499"/>
                  <a:pt x="77734" y="19625"/>
                </a:cubicBezTo>
                <a:cubicBezTo>
                  <a:pt x="76952" y="23756"/>
                  <a:pt x="77264" y="27615"/>
                  <a:pt x="78672" y="31194"/>
                </a:cubicBezTo>
                <a:cubicBezTo>
                  <a:pt x="78985" y="31975"/>
                  <a:pt x="78907" y="32677"/>
                  <a:pt x="78437" y="33302"/>
                </a:cubicBezTo>
                <a:lnTo>
                  <a:pt x="33412" y="78167"/>
                </a:lnTo>
                <a:cubicBezTo>
                  <a:pt x="32787" y="78791"/>
                  <a:pt x="32083" y="78870"/>
                  <a:pt x="31307" y="78401"/>
                </a:cubicBezTo>
                <a:cubicBezTo>
                  <a:pt x="29111" y="77465"/>
                  <a:pt x="26693" y="77002"/>
                  <a:pt x="24034" y="77002"/>
                </a:cubicBezTo>
                <a:cubicBezTo>
                  <a:pt x="18404" y="77002"/>
                  <a:pt x="13634" y="79026"/>
                  <a:pt x="9730" y="83073"/>
                </a:cubicBezTo>
                <a:cubicBezTo>
                  <a:pt x="4412" y="88220"/>
                  <a:pt x="2697" y="94291"/>
                  <a:pt x="4568" y="101305"/>
                </a:cubicBezTo>
                <a:lnTo>
                  <a:pt x="15594" y="90321"/>
                </a:lnTo>
                <a:cubicBezTo>
                  <a:pt x="16684" y="89234"/>
                  <a:pt x="18091" y="88649"/>
                  <a:pt x="19811" y="88565"/>
                </a:cubicBezTo>
                <a:cubicBezTo>
                  <a:pt x="21532" y="88493"/>
                  <a:pt x="22939" y="89000"/>
                  <a:pt x="24034" y="90087"/>
                </a:cubicBezTo>
                <a:lnTo>
                  <a:pt x="29664" y="95930"/>
                </a:lnTo>
                <a:cubicBezTo>
                  <a:pt x="30754" y="97179"/>
                  <a:pt x="31307" y="98579"/>
                  <a:pt x="31307" y="100134"/>
                </a:cubicBezTo>
                <a:cubicBezTo>
                  <a:pt x="31307" y="101695"/>
                  <a:pt x="30675" y="103095"/>
                  <a:pt x="29430" y="104344"/>
                </a:cubicBezTo>
                <a:lnTo>
                  <a:pt x="18404" y="115327"/>
                </a:lnTo>
                <a:cubicBezTo>
                  <a:pt x="21688" y="116414"/>
                  <a:pt x="25012" y="116532"/>
                  <a:pt x="28374" y="115679"/>
                </a:cubicBezTo>
                <a:cubicBezTo>
                  <a:pt x="31731" y="114820"/>
                  <a:pt x="34663" y="113142"/>
                  <a:pt x="37166" y="110650"/>
                </a:cubicBezTo>
                <a:cubicBezTo>
                  <a:pt x="39981" y="107845"/>
                  <a:pt x="41774" y="104383"/>
                  <a:pt x="42561" y="100251"/>
                </a:cubicBezTo>
                <a:cubicBezTo>
                  <a:pt x="43343" y="96126"/>
                  <a:pt x="43031" y="92273"/>
                  <a:pt x="41623" y="88682"/>
                </a:cubicBezTo>
                <a:cubicBezTo>
                  <a:pt x="41305" y="87907"/>
                  <a:pt x="41388" y="87205"/>
                  <a:pt x="41858" y="86580"/>
                </a:cubicBezTo>
                <a:lnTo>
                  <a:pt x="86883" y="41709"/>
                </a:lnTo>
                <a:cubicBezTo>
                  <a:pt x="87503" y="41247"/>
                  <a:pt x="88207" y="41168"/>
                  <a:pt x="88994" y="41481"/>
                </a:cubicBezTo>
                <a:cubicBezTo>
                  <a:pt x="91178" y="42412"/>
                  <a:pt x="93602" y="42880"/>
                  <a:pt x="96261" y="42880"/>
                </a:cubicBezTo>
                <a:cubicBezTo>
                  <a:pt x="101891" y="42880"/>
                  <a:pt x="106734" y="40934"/>
                  <a:pt x="110800" y="37037"/>
                </a:cubicBezTo>
                <a:cubicBezTo>
                  <a:pt x="115961" y="31746"/>
                  <a:pt x="117603" y="25585"/>
                  <a:pt x="115727" y="18577"/>
                </a:cubicBezTo>
                <a:lnTo>
                  <a:pt x="104706" y="29560"/>
                </a:lnTo>
                <a:cubicBezTo>
                  <a:pt x="103606" y="30653"/>
                  <a:pt x="102243" y="31194"/>
                  <a:pt x="100601" y="31194"/>
                </a:cubicBezTo>
                <a:cubicBezTo>
                  <a:pt x="98959" y="31194"/>
                  <a:pt x="97512" y="30653"/>
                  <a:pt x="96261" y="29560"/>
                </a:cubicBezTo>
                <a:lnTo>
                  <a:pt x="90636" y="23952"/>
                </a:lnTo>
                <a:cubicBezTo>
                  <a:pt x="89536" y="22708"/>
                  <a:pt x="88994" y="21303"/>
                  <a:pt x="88994" y="19742"/>
                </a:cubicBezTo>
                <a:close/>
                <a:moveTo>
                  <a:pt x="93446" y="18343"/>
                </a:moveTo>
                <a:cubicBezTo>
                  <a:pt x="92351" y="19279"/>
                  <a:pt x="92351" y="20210"/>
                  <a:pt x="93446" y="21147"/>
                </a:cubicBezTo>
                <a:lnTo>
                  <a:pt x="99076" y="26756"/>
                </a:lnTo>
                <a:cubicBezTo>
                  <a:pt x="100014" y="27849"/>
                  <a:pt x="100953" y="27849"/>
                  <a:pt x="101891" y="26756"/>
                </a:cubicBezTo>
                <a:lnTo>
                  <a:pt x="115023" y="13670"/>
                </a:lnTo>
                <a:cubicBezTo>
                  <a:pt x="115492" y="13202"/>
                  <a:pt x="116078" y="13046"/>
                  <a:pt x="116782" y="13202"/>
                </a:cubicBezTo>
                <a:cubicBezTo>
                  <a:pt x="117486" y="13358"/>
                  <a:pt x="117911" y="13749"/>
                  <a:pt x="118072" y="14367"/>
                </a:cubicBezTo>
                <a:cubicBezTo>
                  <a:pt x="119944" y="18577"/>
                  <a:pt x="120452" y="22981"/>
                  <a:pt x="119597" y="27576"/>
                </a:cubicBezTo>
                <a:cubicBezTo>
                  <a:pt x="118732" y="32170"/>
                  <a:pt x="116665" y="36184"/>
                  <a:pt x="113381" y="39607"/>
                </a:cubicBezTo>
                <a:cubicBezTo>
                  <a:pt x="108689" y="44285"/>
                  <a:pt x="102980" y="46621"/>
                  <a:pt x="96261" y="46621"/>
                </a:cubicBezTo>
                <a:cubicBezTo>
                  <a:pt x="93602" y="46621"/>
                  <a:pt x="91100" y="46153"/>
                  <a:pt x="88760" y="45216"/>
                </a:cubicBezTo>
                <a:lnTo>
                  <a:pt x="45377" y="88448"/>
                </a:lnTo>
                <a:cubicBezTo>
                  <a:pt x="46935" y="92658"/>
                  <a:pt x="47209" y="97062"/>
                  <a:pt x="46198" y="101656"/>
                </a:cubicBezTo>
                <a:cubicBezTo>
                  <a:pt x="45175" y="106250"/>
                  <a:pt x="43031" y="110109"/>
                  <a:pt x="39746" y="113220"/>
                </a:cubicBezTo>
                <a:cubicBezTo>
                  <a:pt x="35367" y="117741"/>
                  <a:pt x="30134" y="120000"/>
                  <a:pt x="24034" y="120000"/>
                </a:cubicBezTo>
                <a:cubicBezTo>
                  <a:pt x="20750" y="120000"/>
                  <a:pt x="17544" y="119219"/>
                  <a:pt x="14421" y="117663"/>
                </a:cubicBezTo>
                <a:cubicBezTo>
                  <a:pt x="13796" y="117351"/>
                  <a:pt x="13399" y="116883"/>
                  <a:pt x="13248" y="116258"/>
                </a:cubicBezTo>
                <a:cubicBezTo>
                  <a:pt x="13092" y="115634"/>
                  <a:pt x="13248" y="115093"/>
                  <a:pt x="13718" y="114625"/>
                </a:cubicBezTo>
                <a:lnTo>
                  <a:pt x="26849" y="101539"/>
                </a:lnTo>
                <a:cubicBezTo>
                  <a:pt x="27788" y="100603"/>
                  <a:pt x="27788" y="99666"/>
                  <a:pt x="26849" y="98735"/>
                </a:cubicBezTo>
                <a:lnTo>
                  <a:pt x="21219" y="92658"/>
                </a:lnTo>
                <a:cubicBezTo>
                  <a:pt x="20281" y="91877"/>
                  <a:pt x="19342" y="91955"/>
                  <a:pt x="18404" y="92892"/>
                </a:cubicBezTo>
                <a:lnTo>
                  <a:pt x="5272" y="106211"/>
                </a:lnTo>
                <a:cubicBezTo>
                  <a:pt x="4803" y="106680"/>
                  <a:pt x="4217" y="106836"/>
                  <a:pt x="3518" y="106680"/>
                </a:cubicBezTo>
                <a:cubicBezTo>
                  <a:pt x="2815" y="106524"/>
                  <a:pt x="2379" y="106133"/>
                  <a:pt x="2228" y="105509"/>
                </a:cubicBezTo>
                <a:cubicBezTo>
                  <a:pt x="351" y="101305"/>
                  <a:pt x="-156" y="96906"/>
                  <a:pt x="703" y="92306"/>
                </a:cubicBezTo>
                <a:cubicBezTo>
                  <a:pt x="1558" y="87712"/>
                  <a:pt x="3636" y="83698"/>
                  <a:pt x="6914" y="80269"/>
                </a:cubicBezTo>
                <a:cubicBezTo>
                  <a:pt x="11606" y="75597"/>
                  <a:pt x="17309" y="73261"/>
                  <a:pt x="24034" y="73261"/>
                </a:cubicBezTo>
                <a:cubicBezTo>
                  <a:pt x="26693" y="73261"/>
                  <a:pt x="29195" y="73729"/>
                  <a:pt x="31541" y="74660"/>
                </a:cubicBezTo>
                <a:lnTo>
                  <a:pt x="74924" y="31428"/>
                </a:lnTo>
                <a:cubicBezTo>
                  <a:pt x="73355" y="27224"/>
                  <a:pt x="73081" y="22825"/>
                  <a:pt x="74103" y="18226"/>
                </a:cubicBezTo>
                <a:cubicBezTo>
                  <a:pt x="75114" y="13631"/>
                  <a:pt x="77264" y="9779"/>
                  <a:pt x="80549" y="6657"/>
                </a:cubicBezTo>
                <a:cubicBezTo>
                  <a:pt x="83833" y="3233"/>
                  <a:pt x="87821" y="1131"/>
                  <a:pt x="92507" y="351"/>
                </a:cubicBezTo>
                <a:cubicBezTo>
                  <a:pt x="97199" y="-429"/>
                  <a:pt x="101657" y="195"/>
                  <a:pt x="105874" y="2219"/>
                </a:cubicBezTo>
                <a:cubicBezTo>
                  <a:pt x="106499" y="2531"/>
                  <a:pt x="106890" y="2999"/>
                  <a:pt x="107047" y="3618"/>
                </a:cubicBezTo>
                <a:cubicBezTo>
                  <a:pt x="107203" y="4242"/>
                  <a:pt x="107047" y="4789"/>
                  <a:pt x="106577" y="5257"/>
                </a:cubicBezTo>
                <a:cubicBezTo>
                  <a:pt x="106577" y="5257"/>
                  <a:pt x="93446" y="18343"/>
                  <a:pt x="93446" y="18343"/>
                </a:cubicBezTo>
                <a:close/>
                <a:moveTo>
                  <a:pt x="22157" y="14602"/>
                </a:moveTo>
                <a:lnTo>
                  <a:pt x="19577" y="16938"/>
                </a:lnTo>
                <a:lnTo>
                  <a:pt x="48421" y="45450"/>
                </a:lnTo>
                <a:cubicBezTo>
                  <a:pt x="49203" y="46387"/>
                  <a:pt x="49203" y="47318"/>
                  <a:pt x="48421" y="48255"/>
                </a:cubicBezTo>
                <a:cubicBezTo>
                  <a:pt x="47951" y="48567"/>
                  <a:pt x="47482" y="48723"/>
                  <a:pt x="47019" y="48723"/>
                </a:cubicBezTo>
                <a:cubicBezTo>
                  <a:pt x="46549" y="48723"/>
                  <a:pt x="46080" y="48567"/>
                  <a:pt x="45611" y="48255"/>
                </a:cubicBezTo>
                <a:lnTo>
                  <a:pt x="17002" y="19514"/>
                </a:lnTo>
                <a:lnTo>
                  <a:pt x="14656" y="22084"/>
                </a:lnTo>
                <a:cubicBezTo>
                  <a:pt x="14187" y="22396"/>
                  <a:pt x="13718" y="22547"/>
                  <a:pt x="13248" y="22547"/>
                </a:cubicBezTo>
                <a:cubicBezTo>
                  <a:pt x="12779" y="22547"/>
                  <a:pt x="12310" y="22396"/>
                  <a:pt x="11841" y="22084"/>
                </a:cubicBezTo>
                <a:lnTo>
                  <a:pt x="586" y="10866"/>
                </a:lnTo>
                <a:cubicBezTo>
                  <a:pt x="-195" y="9929"/>
                  <a:pt x="-195" y="8993"/>
                  <a:pt x="586" y="8062"/>
                </a:cubicBezTo>
                <a:lnTo>
                  <a:pt x="8087" y="579"/>
                </a:lnTo>
                <a:cubicBezTo>
                  <a:pt x="9026" y="-195"/>
                  <a:pt x="9964" y="-195"/>
                  <a:pt x="10902" y="579"/>
                </a:cubicBezTo>
                <a:lnTo>
                  <a:pt x="22157" y="11797"/>
                </a:lnTo>
                <a:cubicBezTo>
                  <a:pt x="22939" y="12734"/>
                  <a:pt x="22939" y="13670"/>
                  <a:pt x="22157" y="14602"/>
                </a:cubicBezTo>
                <a:close/>
              </a:path>
            </a:pathLst>
          </a:custGeom>
          <a:solidFill>
            <a:schemeClr val="tx2">
              <a:lumMod val="50000"/>
            </a:schemeClr>
          </a:solidFill>
          <a:ln>
            <a:solidFill>
              <a:schemeClr val="tx2">
                <a:lumMod val="75000"/>
              </a:schemeClr>
            </a:solidFill>
          </a:ln>
        </p:spPr>
        <p:txBody>
          <a:bodyPr anchor="ctr"/>
          <a:lstStyle/>
          <a:p>
            <a:pPr algn="ctr"/>
            <a:endParaRPr dirty="0"/>
          </a:p>
        </p:txBody>
      </p:sp>
      <p:sp>
        <p:nvSpPr>
          <p:cNvPr id="16" name="ïšḻïďê-任意多边形 25">
            <a:extLst>
              <a:ext uri="{FF2B5EF4-FFF2-40B4-BE49-F238E27FC236}">
                <a16:creationId xmlns:a16="http://schemas.microsoft.com/office/drawing/2014/main" id="{8305FCC7-485A-4C40-8E4C-54CC0E56F897}"/>
              </a:ext>
            </a:extLst>
          </p:cNvPr>
          <p:cNvSpPr/>
          <p:nvPr/>
        </p:nvSpPr>
        <p:spPr>
          <a:xfrm>
            <a:off x="7265578" y="2375729"/>
            <a:ext cx="349496" cy="267860"/>
          </a:xfrm>
          <a:custGeom>
            <a:avLst/>
            <a:gdLst/>
            <a:ahLst/>
            <a:cxnLst/>
            <a:rect l="0" t="0" r="0" b="0"/>
            <a:pathLst>
              <a:path w="119999" h="119999" extrusionOk="0">
                <a:moveTo>
                  <a:pt x="34283" y="88122"/>
                </a:moveTo>
                <a:cubicBezTo>
                  <a:pt x="34283" y="86877"/>
                  <a:pt x="34994" y="86250"/>
                  <a:pt x="36427" y="86250"/>
                </a:cubicBezTo>
                <a:lnTo>
                  <a:pt x="83572" y="86250"/>
                </a:lnTo>
                <a:cubicBezTo>
                  <a:pt x="85000" y="86250"/>
                  <a:pt x="85716" y="86877"/>
                  <a:pt x="85716" y="88122"/>
                </a:cubicBezTo>
                <a:cubicBezTo>
                  <a:pt x="85716" y="89377"/>
                  <a:pt x="85000" y="90000"/>
                  <a:pt x="83572" y="90000"/>
                </a:cubicBezTo>
                <a:lnTo>
                  <a:pt x="36427" y="90000"/>
                </a:lnTo>
                <a:cubicBezTo>
                  <a:pt x="34994" y="90000"/>
                  <a:pt x="34283" y="89377"/>
                  <a:pt x="34283" y="88122"/>
                </a:cubicBezTo>
                <a:close/>
                <a:moveTo>
                  <a:pt x="34283" y="73127"/>
                </a:moveTo>
                <a:cubicBezTo>
                  <a:pt x="34283" y="71877"/>
                  <a:pt x="34994" y="71250"/>
                  <a:pt x="36427" y="71250"/>
                </a:cubicBezTo>
                <a:lnTo>
                  <a:pt x="83572" y="71250"/>
                </a:lnTo>
                <a:cubicBezTo>
                  <a:pt x="85000" y="71250"/>
                  <a:pt x="85716" y="71877"/>
                  <a:pt x="85716" y="73127"/>
                </a:cubicBezTo>
                <a:cubicBezTo>
                  <a:pt x="85716" y="74377"/>
                  <a:pt x="85000" y="75000"/>
                  <a:pt x="83572" y="75000"/>
                </a:cubicBezTo>
                <a:lnTo>
                  <a:pt x="36427" y="75000"/>
                </a:lnTo>
                <a:cubicBezTo>
                  <a:pt x="34994" y="75000"/>
                  <a:pt x="34283" y="74377"/>
                  <a:pt x="34283" y="73127"/>
                </a:cubicBezTo>
                <a:close/>
                <a:moveTo>
                  <a:pt x="34283" y="58127"/>
                </a:moveTo>
                <a:cubicBezTo>
                  <a:pt x="34283" y="56877"/>
                  <a:pt x="34994" y="56250"/>
                  <a:pt x="36427" y="56250"/>
                </a:cubicBezTo>
                <a:lnTo>
                  <a:pt x="83572" y="56250"/>
                </a:lnTo>
                <a:cubicBezTo>
                  <a:pt x="85000" y="56250"/>
                  <a:pt x="85716" y="56877"/>
                  <a:pt x="85716" y="58127"/>
                </a:cubicBezTo>
                <a:cubicBezTo>
                  <a:pt x="85716" y="59377"/>
                  <a:pt x="85000" y="60000"/>
                  <a:pt x="83572" y="60000"/>
                </a:cubicBezTo>
                <a:lnTo>
                  <a:pt x="36427" y="60000"/>
                </a:lnTo>
                <a:cubicBezTo>
                  <a:pt x="34994" y="60000"/>
                  <a:pt x="34283" y="59377"/>
                  <a:pt x="34283" y="58127"/>
                </a:cubicBezTo>
                <a:close/>
                <a:moveTo>
                  <a:pt x="34283" y="43127"/>
                </a:moveTo>
                <a:cubicBezTo>
                  <a:pt x="34283" y="41877"/>
                  <a:pt x="34994" y="41250"/>
                  <a:pt x="36427" y="41250"/>
                </a:cubicBezTo>
                <a:lnTo>
                  <a:pt x="83572" y="41250"/>
                </a:lnTo>
                <a:cubicBezTo>
                  <a:pt x="85000" y="41250"/>
                  <a:pt x="85716" y="41877"/>
                  <a:pt x="85716" y="43127"/>
                </a:cubicBezTo>
                <a:cubicBezTo>
                  <a:pt x="85716" y="44377"/>
                  <a:pt x="85000" y="45000"/>
                  <a:pt x="83572" y="45000"/>
                </a:cubicBezTo>
                <a:lnTo>
                  <a:pt x="36427" y="45000"/>
                </a:lnTo>
                <a:cubicBezTo>
                  <a:pt x="34994" y="45000"/>
                  <a:pt x="34283" y="44377"/>
                  <a:pt x="34283" y="43127"/>
                </a:cubicBezTo>
                <a:close/>
                <a:moveTo>
                  <a:pt x="34283" y="18750"/>
                </a:moveTo>
                <a:cubicBezTo>
                  <a:pt x="34283" y="21250"/>
                  <a:pt x="35711" y="22500"/>
                  <a:pt x="38572" y="22500"/>
                </a:cubicBezTo>
                <a:lnTo>
                  <a:pt x="81427" y="22500"/>
                </a:lnTo>
                <a:cubicBezTo>
                  <a:pt x="84283" y="22500"/>
                  <a:pt x="85716" y="21250"/>
                  <a:pt x="85716" y="18750"/>
                </a:cubicBezTo>
                <a:lnTo>
                  <a:pt x="85716" y="3750"/>
                </a:lnTo>
                <a:lnTo>
                  <a:pt x="34283" y="3750"/>
                </a:lnTo>
                <a:cubicBezTo>
                  <a:pt x="34283" y="3750"/>
                  <a:pt x="34283" y="18750"/>
                  <a:pt x="34283" y="18750"/>
                </a:cubicBezTo>
                <a:close/>
                <a:moveTo>
                  <a:pt x="32277" y="24255"/>
                </a:moveTo>
                <a:cubicBezTo>
                  <a:pt x="30755" y="22933"/>
                  <a:pt x="30000" y="21094"/>
                  <a:pt x="30000" y="18750"/>
                </a:cubicBezTo>
                <a:lnTo>
                  <a:pt x="30000" y="1872"/>
                </a:lnTo>
                <a:cubicBezTo>
                  <a:pt x="30000" y="627"/>
                  <a:pt x="30711" y="0"/>
                  <a:pt x="32144" y="0"/>
                </a:cubicBezTo>
                <a:lnTo>
                  <a:pt x="87855" y="0"/>
                </a:lnTo>
                <a:cubicBezTo>
                  <a:pt x="89283" y="0"/>
                  <a:pt x="90000" y="627"/>
                  <a:pt x="90000" y="1872"/>
                </a:cubicBezTo>
                <a:lnTo>
                  <a:pt x="90000" y="18750"/>
                </a:lnTo>
                <a:cubicBezTo>
                  <a:pt x="90000" y="21094"/>
                  <a:pt x="89238" y="22933"/>
                  <a:pt x="87722" y="24255"/>
                </a:cubicBezTo>
                <a:cubicBezTo>
                  <a:pt x="86205" y="25588"/>
                  <a:pt x="84105" y="26250"/>
                  <a:pt x="81427" y="26250"/>
                </a:cubicBezTo>
                <a:lnTo>
                  <a:pt x="38572" y="26250"/>
                </a:lnTo>
                <a:cubicBezTo>
                  <a:pt x="35894" y="26250"/>
                  <a:pt x="33794" y="25588"/>
                  <a:pt x="32277" y="24255"/>
                </a:cubicBezTo>
                <a:close/>
                <a:moveTo>
                  <a:pt x="17144" y="18750"/>
                </a:moveTo>
                <a:lnTo>
                  <a:pt x="17144" y="105000"/>
                </a:lnTo>
                <a:lnTo>
                  <a:pt x="102855" y="105000"/>
                </a:lnTo>
                <a:lnTo>
                  <a:pt x="102855" y="18750"/>
                </a:lnTo>
                <a:lnTo>
                  <a:pt x="96427" y="18750"/>
                </a:lnTo>
                <a:cubicBezTo>
                  <a:pt x="95000" y="18750"/>
                  <a:pt x="94283" y="18127"/>
                  <a:pt x="94283" y="16872"/>
                </a:cubicBezTo>
                <a:cubicBezTo>
                  <a:pt x="94283" y="15627"/>
                  <a:pt x="95000" y="15000"/>
                  <a:pt x="96427" y="15000"/>
                </a:cubicBezTo>
                <a:lnTo>
                  <a:pt x="105000" y="15000"/>
                </a:lnTo>
                <a:cubicBezTo>
                  <a:pt x="106427" y="15000"/>
                  <a:pt x="107144" y="15627"/>
                  <a:pt x="107144" y="16872"/>
                </a:cubicBezTo>
                <a:lnTo>
                  <a:pt x="107144" y="106872"/>
                </a:lnTo>
                <a:cubicBezTo>
                  <a:pt x="107144" y="108127"/>
                  <a:pt x="106427" y="108750"/>
                  <a:pt x="105000" y="108750"/>
                </a:cubicBezTo>
                <a:lnTo>
                  <a:pt x="15000" y="108750"/>
                </a:lnTo>
                <a:cubicBezTo>
                  <a:pt x="13566" y="108750"/>
                  <a:pt x="12855" y="108127"/>
                  <a:pt x="12855" y="106872"/>
                </a:cubicBezTo>
                <a:lnTo>
                  <a:pt x="12855" y="16872"/>
                </a:lnTo>
                <a:cubicBezTo>
                  <a:pt x="12855" y="15627"/>
                  <a:pt x="13566" y="15000"/>
                  <a:pt x="15000" y="15000"/>
                </a:cubicBezTo>
                <a:lnTo>
                  <a:pt x="23572" y="15000"/>
                </a:lnTo>
                <a:cubicBezTo>
                  <a:pt x="25000" y="15000"/>
                  <a:pt x="25716" y="15627"/>
                  <a:pt x="25716" y="16872"/>
                </a:cubicBezTo>
                <a:cubicBezTo>
                  <a:pt x="25716" y="18127"/>
                  <a:pt x="25000" y="18750"/>
                  <a:pt x="23572" y="18750"/>
                </a:cubicBezTo>
                <a:cubicBezTo>
                  <a:pt x="23572" y="18750"/>
                  <a:pt x="17144" y="18750"/>
                  <a:pt x="17144" y="18750"/>
                </a:cubicBezTo>
                <a:close/>
                <a:moveTo>
                  <a:pt x="1872" y="118361"/>
                </a:moveTo>
                <a:cubicBezTo>
                  <a:pt x="622" y="117266"/>
                  <a:pt x="0" y="115933"/>
                  <a:pt x="0" y="114377"/>
                </a:cubicBezTo>
                <a:lnTo>
                  <a:pt x="0" y="9372"/>
                </a:lnTo>
                <a:cubicBezTo>
                  <a:pt x="0" y="7816"/>
                  <a:pt x="622" y="6483"/>
                  <a:pt x="1872" y="5388"/>
                </a:cubicBezTo>
                <a:cubicBezTo>
                  <a:pt x="3122" y="4300"/>
                  <a:pt x="4638" y="3750"/>
                  <a:pt x="6427" y="3750"/>
                </a:cubicBezTo>
                <a:lnTo>
                  <a:pt x="23572" y="3750"/>
                </a:lnTo>
                <a:cubicBezTo>
                  <a:pt x="25000" y="3750"/>
                  <a:pt x="25716" y="4377"/>
                  <a:pt x="25716" y="5622"/>
                </a:cubicBezTo>
                <a:cubicBezTo>
                  <a:pt x="25716" y="6877"/>
                  <a:pt x="25000" y="7500"/>
                  <a:pt x="23572" y="7500"/>
                </a:cubicBezTo>
                <a:lnTo>
                  <a:pt x="6427" y="7500"/>
                </a:lnTo>
                <a:cubicBezTo>
                  <a:pt x="4994" y="7500"/>
                  <a:pt x="4283" y="8127"/>
                  <a:pt x="4283" y="9372"/>
                </a:cubicBezTo>
                <a:lnTo>
                  <a:pt x="4283" y="114377"/>
                </a:lnTo>
                <a:cubicBezTo>
                  <a:pt x="4283" y="115622"/>
                  <a:pt x="4994" y="116250"/>
                  <a:pt x="6427" y="116250"/>
                </a:cubicBezTo>
                <a:lnTo>
                  <a:pt x="113572" y="116250"/>
                </a:lnTo>
                <a:cubicBezTo>
                  <a:pt x="115000" y="116250"/>
                  <a:pt x="115716" y="115622"/>
                  <a:pt x="115716" y="114377"/>
                </a:cubicBezTo>
                <a:lnTo>
                  <a:pt x="115716" y="9372"/>
                </a:lnTo>
                <a:cubicBezTo>
                  <a:pt x="115716" y="8127"/>
                  <a:pt x="115000" y="7500"/>
                  <a:pt x="113572" y="7500"/>
                </a:cubicBezTo>
                <a:lnTo>
                  <a:pt x="96427" y="7500"/>
                </a:lnTo>
                <a:cubicBezTo>
                  <a:pt x="95000" y="7500"/>
                  <a:pt x="94283" y="6877"/>
                  <a:pt x="94283" y="5622"/>
                </a:cubicBezTo>
                <a:cubicBezTo>
                  <a:pt x="94283" y="4377"/>
                  <a:pt x="95000" y="3750"/>
                  <a:pt x="96427" y="3750"/>
                </a:cubicBezTo>
                <a:lnTo>
                  <a:pt x="113572" y="3750"/>
                </a:lnTo>
                <a:cubicBezTo>
                  <a:pt x="115355" y="3750"/>
                  <a:pt x="116872" y="4300"/>
                  <a:pt x="118127" y="5388"/>
                </a:cubicBezTo>
                <a:cubicBezTo>
                  <a:pt x="119372" y="6483"/>
                  <a:pt x="120000" y="7816"/>
                  <a:pt x="120000" y="9372"/>
                </a:cubicBezTo>
                <a:lnTo>
                  <a:pt x="120000" y="114377"/>
                </a:lnTo>
                <a:cubicBezTo>
                  <a:pt x="120000" y="115933"/>
                  <a:pt x="119372" y="117266"/>
                  <a:pt x="118127" y="118361"/>
                </a:cubicBezTo>
                <a:cubicBezTo>
                  <a:pt x="116872" y="119450"/>
                  <a:pt x="115355" y="120000"/>
                  <a:pt x="113572" y="120000"/>
                </a:cubicBezTo>
                <a:lnTo>
                  <a:pt x="6427" y="120000"/>
                </a:lnTo>
                <a:cubicBezTo>
                  <a:pt x="4638" y="120000"/>
                  <a:pt x="3122" y="119450"/>
                  <a:pt x="1872" y="118361"/>
                </a:cubicBezTo>
                <a:close/>
              </a:path>
            </a:pathLst>
          </a:custGeom>
          <a:solidFill>
            <a:schemeClr val="tx2"/>
          </a:solidFill>
          <a:ln>
            <a:solidFill>
              <a:schemeClr val="tx2">
                <a:lumMod val="75000"/>
              </a:schemeClr>
            </a:solidFill>
          </a:ln>
        </p:spPr>
        <p:txBody>
          <a:bodyPr anchor="ctr"/>
          <a:lstStyle/>
          <a:p>
            <a:pPr algn="ctr"/>
            <a:endParaRPr/>
          </a:p>
        </p:txBody>
      </p:sp>
      <p:sp>
        <p:nvSpPr>
          <p:cNvPr id="18" name="矩形 17">
            <a:extLst>
              <a:ext uri="{FF2B5EF4-FFF2-40B4-BE49-F238E27FC236}">
                <a16:creationId xmlns:a16="http://schemas.microsoft.com/office/drawing/2014/main" id="{5A6DF6AF-5C72-4042-ABAA-F6787643E3EF}"/>
              </a:ext>
            </a:extLst>
          </p:cNvPr>
          <p:cNvSpPr/>
          <p:nvPr/>
        </p:nvSpPr>
        <p:spPr>
          <a:xfrm>
            <a:off x="442210" y="2746877"/>
            <a:ext cx="2976421" cy="1313002"/>
          </a:xfrm>
          <a:prstGeom prst="rect">
            <a:avLst/>
          </a:prstGeom>
          <a:noFill/>
          <a:ln>
            <a:solidFill>
              <a:schemeClr val="tx1"/>
            </a:solidFill>
            <a:prstDash val="lgDashDotDot"/>
          </a:ln>
        </p:spPr>
        <p:style>
          <a:lnRef idx="2">
            <a:schemeClr val="accent1"/>
          </a:lnRef>
          <a:fillRef idx="1">
            <a:schemeClr val="lt1"/>
          </a:fillRef>
          <a:effectRef idx="0">
            <a:schemeClr val="accent1"/>
          </a:effectRef>
          <a:fontRef idx="minor">
            <a:schemeClr val="dk1"/>
          </a:fontRef>
        </p:style>
        <p:txBody>
          <a:bodyPr wrap="square" lIns="68594" tIns="34297" rIns="68594" bIns="34297">
            <a:spAutoFit/>
          </a:bodyPr>
          <a:lstStyle/>
          <a:p>
            <a:pPr defTabSz="514350">
              <a:lnSpc>
                <a:spcPct val="150000"/>
              </a:lnSpc>
            </a:pPr>
            <a:r>
              <a:rPr lang="zh-CN" altLang="en-US" sz="1100" dirty="0">
                <a:solidFill>
                  <a:schemeClr val="bg2">
                    <a:lumMod val="25000"/>
                  </a:schemeClr>
                </a:solidFill>
              </a:rPr>
              <a:t>莫达非尼分散片药代参数</a:t>
            </a:r>
            <a:r>
              <a:rPr lang="en-US" altLang="zh-CN" sz="1100" dirty="0" err="1">
                <a:solidFill>
                  <a:schemeClr val="bg2">
                    <a:lumMod val="25000"/>
                  </a:schemeClr>
                </a:solidFill>
              </a:rPr>
              <a:t>Tmax</a:t>
            </a:r>
            <a:r>
              <a:rPr lang="zh-CN" altLang="en-US" sz="1100" dirty="0">
                <a:solidFill>
                  <a:schemeClr val="bg2">
                    <a:lumMod val="25000"/>
                  </a:schemeClr>
                </a:solidFill>
              </a:rPr>
              <a:t>为</a:t>
            </a:r>
            <a:r>
              <a:rPr lang="en-US" altLang="zh-CN" sz="1100" dirty="0">
                <a:solidFill>
                  <a:schemeClr val="bg2">
                    <a:lumMod val="25000"/>
                  </a:schemeClr>
                </a:solidFill>
              </a:rPr>
              <a:t>1.7</a:t>
            </a:r>
            <a:r>
              <a:rPr lang="zh-CN" altLang="en-US" sz="1100" dirty="0">
                <a:solidFill>
                  <a:schemeClr val="bg2">
                    <a:lumMod val="25000"/>
                  </a:schemeClr>
                </a:solidFill>
              </a:rPr>
              <a:t>～</a:t>
            </a:r>
            <a:r>
              <a:rPr lang="en-US" altLang="zh-CN" sz="1100" dirty="0">
                <a:solidFill>
                  <a:schemeClr val="bg2">
                    <a:lumMod val="25000"/>
                  </a:schemeClr>
                </a:solidFill>
              </a:rPr>
              <a:t>2.0</a:t>
            </a:r>
            <a:r>
              <a:rPr lang="zh-CN" altLang="en-US" sz="1100" dirty="0">
                <a:solidFill>
                  <a:schemeClr val="bg2">
                    <a:lumMod val="25000"/>
                  </a:schemeClr>
                </a:solidFill>
              </a:rPr>
              <a:t>小时，</a:t>
            </a:r>
            <a:r>
              <a:rPr lang="en-US" altLang="zh-CN" sz="1100" dirty="0">
                <a:solidFill>
                  <a:schemeClr val="bg2">
                    <a:lumMod val="25000"/>
                  </a:schemeClr>
                </a:solidFill>
              </a:rPr>
              <a:t>t1/2</a:t>
            </a:r>
            <a:r>
              <a:rPr lang="zh-CN" altLang="en-US" sz="1100" dirty="0">
                <a:solidFill>
                  <a:schemeClr val="bg2">
                    <a:lumMod val="25000"/>
                  </a:schemeClr>
                </a:solidFill>
              </a:rPr>
              <a:t>为</a:t>
            </a:r>
            <a:r>
              <a:rPr lang="en-US" altLang="zh-CN" sz="1100" dirty="0">
                <a:solidFill>
                  <a:schemeClr val="bg2">
                    <a:lumMod val="25000"/>
                  </a:schemeClr>
                </a:solidFill>
              </a:rPr>
              <a:t>14</a:t>
            </a:r>
            <a:r>
              <a:rPr lang="zh-CN" altLang="en-US" sz="1100" dirty="0">
                <a:solidFill>
                  <a:schemeClr val="bg2">
                    <a:lumMod val="25000"/>
                  </a:schemeClr>
                </a:solidFill>
              </a:rPr>
              <a:t>小时，</a:t>
            </a:r>
            <a:r>
              <a:rPr lang="en-US" altLang="zh-CN" sz="1100" dirty="0" err="1">
                <a:solidFill>
                  <a:schemeClr val="bg2">
                    <a:lumMod val="25000"/>
                  </a:schemeClr>
                </a:solidFill>
              </a:rPr>
              <a:t>Cmax</a:t>
            </a:r>
            <a:r>
              <a:rPr lang="zh-CN" altLang="en-US" sz="1100" dirty="0">
                <a:solidFill>
                  <a:schemeClr val="bg2">
                    <a:lumMod val="25000"/>
                  </a:schemeClr>
                </a:solidFill>
              </a:rPr>
              <a:t>及</a:t>
            </a:r>
            <a:r>
              <a:rPr lang="en-US" altLang="zh-CN" sz="1100" dirty="0">
                <a:solidFill>
                  <a:schemeClr val="bg2">
                    <a:lumMod val="25000"/>
                  </a:schemeClr>
                </a:solidFill>
              </a:rPr>
              <a:t>AUC</a:t>
            </a:r>
            <a:r>
              <a:rPr lang="zh-CN" altLang="en-US" sz="1100" dirty="0">
                <a:solidFill>
                  <a:schemeClr val="bg2">
                    <a:lumMod val="25000"/>
                  </a:schemeClr>
                </a:solidFill>
              </a:rPr>
              <a:t>与给药剂量呈线性相关，连续给药第</a:t>
            </a:r>
            <a:r>
              <a:rPr lang="en-US" altLang="zh-CN" sz="1100" dirty="0">
                <a:solidFill>
                  <a:schemeClr val="bg2">
                    <a:lumMod val="25000"/>
                  </a:schemeClr>
                </a:solidFill>
              </a:rPr>
              <a:t>3</a:t>
            </a:r>
            <a:r>
              <a:rPr lang="zh-CN" altLang="en-US" sz="1100" dirty="0">
                <a:solidFill>
                  <a:schemeClr val="bg2">
                    <a:lumMod val="25000"/>
                  </a:schemeClr>
                </a:solidFill>
              </a:rPr>
              <a:t>～</a:t>
            </a:r>
            <a:r>
              <a:rPr lang="en-US" altLang="zh-CN" sz="1100" dirty="0">
                <a:solidFill>
                  <a:schemeClr val="bg2">
                    <a:lumMod val="25000"/>
                  </a:schemeClr>
                </a:solidFill>
              </a:rPr>
              <a:t>4</a:t>
            </a:r>
            <a:r>
              <a:rPr lang="zh-CN" altLang="en-US" sz="1100" dirty="0">
                <a:solidFill>
                  <a:schemeClr val="bg2">
                    <a:lumMod val="25000"/>
                  </a:schemeClr>
                </a:solidFill>
              </a:rPr>
              <a:t>天莫达非尼血药浓度达稳态，未见体内蓄积，中国志愿者药代参数与国外药代参数基本一致。</a:t>
            </a:r>
          </a:p>
        </p:txBody>
      </p:sp>
      <p:sp>
        <p:nvSpPr>
          <p:cNvPr id="19" name="矩形 18">
            <a:extLst>
              <a:ext uri="{FF2B5EF4-FFF2-40B4-BE49-F238E27FC236}">
                <a16:creationId xmlns:a16="http://schemas.microsoft.com/office/drawing/2014/main" id="{C1C178B2-18AC-42D1-AD84-583904CB9A82}"/>
              </a:ext>
            </a:extLst>
          </p:cNvPr>
          <p:cNvSpPr/>
          <p:nvPr/>
        </p:nvSpPr>
        <p:spPr>
          <a:xfrm>
            <a:off x="3733381" y="2738380"/>
            <a:ext cx="2450529" cy="1313002"/>
          </a:xfrm>
          <a:prstGeom prst="rect">
            <a:avLst/>
          </a:prstGeom>
          <a:noFill/>
          <a:ln>
            <a:solidFill>
              <a:schemeClr val="tx1"/>
            </a:solidFill>
            <a:prstDash val="lgDashDotDot"/>
          </a:ln>
        </p:spPr>
        <p:style>
          <a:lnRef idx="2">
            <a:schemeClr val="accent1"/>
          </a:lnRef>
          <a:fillRef idx="1">
            <a:schemeClr val="lt1"/>
          </a:fillRef>
          <a:effectRef idx="0">
            <a:schemeClr val="accent1"/>
          </a:effectRef>
          <a:fontRef idx="minor">
            <a:schemeClr val="dk1"/>
          </a:fontRef>
        </p:style>
        <p:txBody>
          <a:bodyPr wrap="square" lIns="68594" tIns="34297" rIns="68594" bIns="34297">
            <a:spAutoFit/>
          </a:bodyPr>
          <a:lstStyle/>
          <a:p>
            <a:pPr defTabSz="514350">
              <a:lnSpc>
                <a:spcPct val="150000"/>
              </a:lnSpc>
            </a:pPr>
            <a:r>
              <a:rPr lang="zh-CN" altLang="en-US" sz="1100" dirty="0">
                <a:solidFill>
                  <a:schemeClr val="bg2">
                    <a:lumMod val="25000"/>
                  </a:schemeClr>
                </a:solidFill>
              </a:rPr>
              <a:t>随机对照临床试验是以白天嗜睡评分（</a:t>
            </a:r>
            <a:r>
              <a:rPr lang="en-US" altLang="zh-CN" sz="1100" dirty="0">
                <a:solidFill>
                  <a:schemeClr val="bg2">
                    <a:lumMod val="25000"/>
                  </a:schemeClr>
                </a:solidFill>
              </a:rPr>
              <a:t>ESS</a:t>
            </a:r>
            <a:r>
              <a:rPr lang="zh-CN" altLang="en-US" sz="1100" dirty="0">
                <a:solidFill>
                  <a:schemeClr val="bg2">
                    <a:lumMod val="25000"/>
                  </a:schemeClr>
                </a:solidFill>
              </a:rPr>
              <a:t>）变化及变化率为主要疗效指标，结果显示每天口服</a:t>
            </a:r>
            <a:r>
              <a:rPr lang="en-US" altLang="zh-CN" sz="1100" dirty="0">
                <a:solidFill>
                  <a:schemeClr val="bg2">
                    <a:lumMod val="25000"/>
                  </a:schemeClr>
                </a:solidFill>
              </a:rPr>
              <a:t>200mg</a:t>
            </a:r>
            <a:r>
              <a:rPr lang="zh-CN" altLang="en-US" sz="1100" dirty="0">
                <a:solidFill>
                  <a:schemeClr val="bg2">
                    <a:lumMod val="25000"/>
                  </a:schemeClr>
                </a:solidFill>
              </a:rPr>
              <a:t>莫达非尼分散片治疗白天过度嗜睡的疗效明显优于安慰剂。</a:t>
            </a:r>
          </a:p>
        </p:txBody>
      </p:sp>
      <p:sp>
        <p:nvSpPr>
          <p:cNvPr id="20" name="矩形 19">
            <a:extLst>
              <a:ext uri="{FF2B5EF4-FFF2-40B4-BE49-F238E27FC236}">
                <a16:creationId xmlns:a16="http://schemas.microsoft.com/office/drawing/2014/main" id="{F886D553-9727-4646-9BEA-D1A422CB0388}"/>
              </a:ext>
            </a:extLst>
          </p:cNvPr>
          <p:cNvSpPr/>
          <p:nvPr/>
        </p:nvSpPr>
        <p:spPr>
          <a:xfrm>
            <a:off x="6448688" y="2715285"/>
            <a:ext cx="2026445" cy="1288572"/>
          </a:xfrm>
          <a:prstGeom prst="rect">
            <a:avLst/>
          </a:prstGeom>
          <a:noFill/>
          <a:ln>
            <a:solidFill>
              <a:schemeClr val="tx1"/>
            </a:solidFill>
            <a:prstDash val="lgDashDotDot"/>
          </a:ln>
        </p:spPr>
        <p:style>
          <a:lnRef idx="2">
            <a:schemeClr val="accent1"/>
          </a:lnRef>
          <a:fillRef idx="1">
            <a:schemeClr val="lt1"/>
          </a:fillRef>
          <a:effectRef idx="0">
            <a:schemeClr val="accent1"/>
          </a:effectRef>
          <a:fontRef idx="minor">
            <a:schemeClr val="dk1"/>
          </a:fontRef>
        </p:style>
        <p:txBody>
          <a:bodyPr wrap="square" lIns="68594" tIns="34297" rIns="68594" bIns="34297">
            <a:spAutoFit/>
          </a:bodyPr>
          <a:lstStyle/>
          <a:p>
            <a:pPr defTabSz="514350">
              <a:lnSpc>
                <a:spcPct val="150000"/>
              </a:lnSpc>
            </a:pPr>
            <a:r>
              <a:rPr lang="zh-CN" altLang="en-US" sz="1100" dirty="0">
                <a:solidFill>
                  <a:schemeClr val="bg2">
                    <a:lumMod val="25000"/>
                  </a:schemeClr>
                </a:solidFill>
              </a:rPr>
              <a:t>等效性结果表明，口服</a:t>
            </a:r>
            <a:r>
              <a:rPr lang="en-US" altLang="zh-CN" sz="1100" dirty="0">
                <a:solidFill>
                  <a:schemeClr val="bg2">
                    <a:lumMod val="25000"/>
                  </a:schemeClr>
                </a:solidFill>
              </a:rPr>
              <a:t>200mg</a:t>
            </a:r>
            <a:r>
              <a:rPr lang="zh-CN" altLang="en-US" sz="1100" dirty="0">
                <a:solidFill>
                  <a:schemeClr val="bg2">
                    <a:lumMod val="25000"/>
                  </a:schemeClr>
                </a:solidFill>
              </a:rPr>
              <a:t>分散片、片、胶囊，三种制剂具有生物等效性</a:t>
            </a:r>
            <a:endParaRPr lang="en-US" altLang="zh-CN" sz="1100" dirty="0">
              <a:solidFill>
                <a:schemeClr val="bg2">
                  <a:lumMod val="25000"/>
                </a:schemeClr>
              </a:solidFill>
            </a:endParaRPr>
          </a:p>
          <a:p>
            <a:pPr defTabSz="514350">
              <a:lnSpc>
                <a:spcPct val="150000"/>
              </a:lnSpc>
            </a:pPr>
            <a:endParaRPr lang="en-US" altLang="zh-CN" sz="1100" dirty="0">
              <a:solidFill>
                <a:schemeClr val="bg2">
                  <a:lumMod val="25000"/>
                </a:schemeClr>
              </a:solidFill>
            </a:endParaRPr>
          </a:p>
          <a:p>
            <a:pPr defTabSz="514350">
              <a:lnSpc>
                <a:spcPct val="150000"/>
              </a:lnSpc>
            </a:pPr>
            <a:endParaRPr lang="zh-CN" altLang="en-US" sz="1000" dirty="0">
              <a:solidFill>
                <a:schemeClr val="tx1"/>
              </a:solidFill>
              <a:latin typeface="思源黑体 CN Normal" panose="020B0400000000000000" charset="-122"/>
              <a:ea typeface="思源黑体 CN Normal" panose="020B0400000000000000" charset="-122"/>
            </a:endParaRPr>
          </a:p>
        </p:txBody>
      </p:sp>
      <p:sp>
        <p:nvSpPr>
          <p:cNvPr id="22" name="PA_文本框 4">
            <a:extLst>
              <a:ext uri="{FF2B5EF4-FFF2-40B4-BE49-F238E27FC236}">
                <a16:creationId xmlns:a16="http://schemas.microsoft.com/office/drawing/2014/main" id="{EEC4FF3E-AE80-66D6-856A-EC3FB1D9191E}"/>
              </a:ext>
            </a:extLst>
          </p:cNvPr>
          <p:cNvSpPr txBox="1"/>
          <p:nvPr>
            <p:custDataLst>
              <p:tags r:id="rId2"/>
            </p:custDataLst>
          </p:nvPr>
        </p:nvSpPr>
        <p:spPr>
          <a:xfrm>
            <a:off x="1253798" y="221356"/>
            <a:ext cx="1960007" cy="614335"/>
          </a:xfrm>
          <a:prstGeom prst="rect">
            <a:avLst/>
          </a:prstGeom>
          <a:noFill/>
        </p:spPr>
        <p:txBody>
          <a:bodyPr rIns="270000">
            <a:normAutofit/>
          </a:bodyPr>
          <a:lstStyle/>
          <a:p>
            <a:pPr algn="ctr">
              <a:defRPr/>
            </a:pPr>
            <a:r>
              <a:rPr lang="zh-CN" altLang="en-US" sz="3100" dirty="0">
                <a:solidFill>
                  <a:srgbClr val="063D54">
                    <a:lumMod val="75000"/>
                  </a:srgbClr>
                </a:solidFill>
              </a:rPr>
              <a:t>有效性</a:t>
            </a:r>
          </a:p>
        </p:txBody>
      </p:sp>
      <p:sp>
        <p:nvSpPr>
          <p:cNvPr id="24" name="PA_矩形 2">
            <a:extLst>
              <a:ext uri="{FF2B5EF4-FFF2-40B4-BE49-F238E27FC236}">
                <a16:creationId xmlns:a16="http://schemas.microsoft.com/office/drawing/2014/main" id="{4E86ECF3-6DA2-4B87-3335-2D277AF7E583}"/>
              </a:ext>
            </a:extLst>
          </p:cNvPr>
          <p:cNvSpPr/>
          <p:nvPr>
            <p:custDataLst>
              <p:tags r:id="rId3"/>
            </p:custDataLst>
          </p:nvPr>
        </p:nvSpPr>
        <p:spPr>
          <a:xfrm>
            <a:off x="442210" y="211848"/>
            <a:ext cx="835854" cy="585472"/>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03</a:t>
            </a:r>
            <a:endParaRPr lang="zh-CN" altLang="en-US" sz="4500" b="1" dirty="0">
              <a:solidFill>
                <a:srgbClr val="FCFCFC"/>
              </a:solidFill>
              <a:latin typeface="+mj-ea"/>
              <a:ea typeface="+mj-ea"/>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文本框 4"/>
          <p:cNvSpPr txBox="1"/>
          <p:nvPr>
            <p:custDataLst>
              <p:tags r:id="rId2"/>
            </p:custDataLst>
          </p:nvPr>
        </p:nvSpPr>
        <p:spPr>
          <a:xfrm>
            <a:off x="1278064" y="217616"/>
            <a:ext cx="1960007" cy="614335"/>
          </a:xfrm>
          <a:prstGeom prst="rect">
            <a:avLst/>
          </a:prstGeom>
          <a:noFill/>
        </p:spPr>
        <p:txBody>
          <a:bodyPr rIns="270000">
            <a:normAutofit/>
          </a:bodyPr>
          <a:lstStyle/>
          <a:p>
            <a:pPr algn="ctr">
              <a:defRPr/>
            </a:pPr>
            <a:r>
              <a:rPr lang="zh-CN" altLang="en-US" sz="3100" dirty="0">
                <a:solidFill>
                  <a:srgbClr val="063D54">
                    <a:lumMod val="75000"/>
                  </a:srgbClr>
                </a:solidFill>
              </a:rPr>
              <a:t>创新性</a:t>
            </a:r>
          </a:p>
        </p:txBody>
      </p:sp>
      <p:sp>
        <p:nvSpPr>
          <p:cNvPr id="20" name="矩形 19">
            <a:extLst>
              <a:ext uri="{FF2B5EF4-FFF2-40B4-BE49-F238E27FC236}">
                <a16:creationId xmlns:a16="http://schemas.microsoft.com/office/drawing/2014/main" id="{28F499F0-5689-4AE9-A489-16466FD130DE}"/>
              </a:ext>
            </a:extLst>
          </p:cNvPr>
          <p:cNvSpPr/>
          <p:nvPr/>
        </p:nvSpPr>
        <p:spPr>
          <a:xfrm>
            <a:off x="442210" y="1000750"/>
            <a:ext cx="3980097" cy="3864909"/>
          </a:xfrm>
          <a:prstGeom prst="rect">
            <a:avLst/>
          </a:prstGeom>
          <a:solidFill>
            <a:srgbClr val="3146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黑体 CN Normal" panose="020B0400000000000000" charset="-122"/>
              <a:ea typeface="思源黑体 CN Normal" panose="020B0400000000000000" charset="-122"/>
            </a:endParaRPr>
          </a:p>
        </p:txBody>
      </p:sp>
      <p:sp>
        <p:nvSpPr>
          <p:cNvPr id="21" name="magnifier-and-mark-help_64670">
            <a:extLst>
              <a:ext uri="{FF2B5EF4-FFF2-40B4-BE49-F238E27FC236}">
                <a16:creationId xmlns:a16="http://schemas.microsoft.com/office/drawing/2014/main" id="{1EFAF977-C034-477A-B145-5A58974E6292}"/>
              </a:ext>
            </a:extLst>
          </p:cNvPr>
          <p:cNvSpPr>
            <a:spLocks noChangeAspect="1"/>
          </p:cNvSpPr>
          <p:nvPr/>
        </p:nvSpPr>
        <p:spPr bwMode="auto">
          <a:xfrm>
            <a:off x="548248" y="1132555"/>
            <a:ext cx="657701" cy="639158"/>
          </a:xfrm>
          <a:custGeom>
            <a:avLst/>
            <a:gdLst>
              <a:gd name="T0" fmla="*/ 10406 w 11600"/>
              <a:gd name="T1" fmla="*/ 2408 h 11600"/>
              <a:gd name="T2" fmla="*/ 8955 w 11600"/>
              <a:gd name="T3" fmla="*/ 1039 h 11600"/>
              <a:gd name="T4" fmla="*/ 9397 w 11600"/>
              <a:gd name="T5" fmla="*/ 596 h 11600"/>
              <a:gd name="T6" fmla="*/ 10651 w 11600"/>
              <a:gd name="T7" fmla="*/ 580 h 11600"/>
              <a:gd name="T8" fmla="*/ 10831 w 11600"/>
              <a:gd name="T9" fmla="*/ 753 h 11600"/>
              <a:gd name="T10" fmla="*/ 10847 w 11600"/>
              <a:gd name="T11" fmla="*/ 1974 h 11600"/>
              <a:gd name="T12" fmla="*/ 10406 w 11600"/>
              <a:gd name="T13" fmla="*/ 2408 h 11600"/>
              <a:gd name="T14" fmla="*/ 3478 w 11600"/>
              <a:gd name="T15" fmla="*/ 6531 h 11600"/>
              <a:gd name="T16" fmla="*/ 4930 w 11600"/>
              <a:gd name="T17" fmla="*/ 7900 h 11600"/>
              <a:gd name="T18" fmla="*/ 2790 w 11600"/>
              <a:gd name="T19" fmla="*/ 8630 h 11600"/>
              <a:gd name="T20" fmla="*/ 3478 w 11600"/>
              <a:gd name="T21" fmla="*/ 6531 h 11600"/>
              <a:gd name="T22" fmla="*/ 10045 w 11600"/>
              <a:gd name="T23" fmla="*/ 2760 h 11600"/>
              <a:gd name="T24" fmla="*/ 5282 w 11600"/>
              <a:gd name="T25" fmla="*/ 7548 h 11600"/>
              <a:gd name="T26" fmla="*/ 3831 w 11600"/>
              <a:gd name="T27" fmla="*/ 6179 h 11600"/>
              <a:gd name="T28" fmla="*/ 8594 w 11600"/>
              <a:gd name="T29" fmla="*/ 1391 h 11600"/>
              <a:gd name="T30" fmla="*/ 10045 w 11600"/>
              <a:gd name="T31" fmla="*/ 2760 h 11600"/>
              <a:gd name="T32" fmla="*/ 11600 w 11600"/>
              <a:gd name="T33" fmla="*/ 5413 h 11600"/>
              <a:gd name="T34" fmla="*/ 11200 w 11600"/>
              <a:gd name="T35" fmla="*/ 5013 h 11600"/>
              <a:gd name="T36" fmla="*/ 10800 w 11600"/>
              <a:gd name="T37" fmla="*/ 5413 h 11600"/>
              <a:gd name="T38" fmla="*/ 10800 w 11600"/>
              <a:gd name="T39" fmla="*/ 10000 h 11600"/>
              <a:gd name="T40" fmla="*/ 10000 w 11600"/>
              <a:gd name="T41" fmla="*/ 10800 h 11600"/>
              <a:gd name="T42" fmla="*/ 1600 w 11600"/>
              <a:gd name="T43" fmla="*/ 10800 h 11600"/>
              <a:gd name="T44" fmla="*/ 800 w 11600"/>
              <a:gd name="T45" fmla="*/ 10000 h 11600"/>
              <a:gd name="T46" fmla="*/ 800 w 11600"/>
              <a:gd name="T47" fmla="*/ 1600 h 11600"/>
              <a:gd name="T48" fmla="*/ 1600 w 11600"/>
              <a:gd name="T49" fmla="*/ 800 h 11600"/>
              <a:gd name="T50" fmla="*/ 6151 w 11600"/>
              <a:gd name="T51" fmla="*/ 800 h 11600"/>
              <a:gd name="T52" fmla="*/ 6536 w 11600"/>
              <a:gd name="T53" fmla="*/ 400 h 11600"/>
              <a:gd name="T54" fmla="*/ 6151 w 11600"/>
              <a:gd name="T55" fmla="*/ 0 h 11600"/>
              <a:gd name="T56" fmla="*/ 1600 w 11600"/>
              <a:gd name="T57" fmla="*/ 0 h 11600"/>
              <a:gd name="T58" fmla="*/ 0 w 11600"/>
              <a:gd name="T59" fmla="*/ 1600 h 11600"/>
              <a:gd name="T60" fmla="*/ 0 w 11600"/>
              <a:gd name="T61" fmla="*/ 10000 h 11600"/>
              <a:gd name="T62" fmla="*/ 1600 w 11600"/>
              <a:gd name="T63" fmla="*/ 11600 h 11600"/>
              <a:gd name="T64" fmla="*/ 10000 w 11600"/>
              <a:gd name="T65" fmla="*/ 11600 h 11600"/>
              <a:gd name="T66" fmla="*/ 11600 w 11600"/>
              <a:gd name="T67" fmla="*/ 10000 h 11600"/>
              <a:gd name="T68" fmla="*/ 11600 w 11600"/>
              <a:gd name="T69" fmla="*/ 5426 h 11600"/>
              <a:gd name="T70" fmla="*/ 11600 w 11600"/>
              <a:gd name="T71" fmla="*/ 5413 h 1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600" h="11600">
                <a:moveTo>
                  <a:pt x="10406" y="2408"/>
                </a:moveTo>
                <a:lnTo>
                  <a:pt x="8955" y="1039"/>
                </a:lnTo>
                <a:lnTo>
                  <a:pt x="9397" y="596"/>
                </a:lnTo>
                <a:cubicBezTo>
                  <a:pt x="9741" y="253"/>
                  <a:pt x="10299" y="244"/>
                  <a:pt x="10651" y="580"/>
                </a:cubicBezTo>
                <a:lnTo>
                  <a:pt x="10831" y="753"/>
                </a:lnTo>
                <a:cubicBezTo>
                  <a:pt x="11184" y="1080"/>
                  <a:pt x="11192" y="1630"/>
                  <a:pt x="10847" y="1974"/>
                </a:cubicBezTo>
                <a:lnTo>
                  <a:pt x="10406" y="2408"/>
                </a:lnTo>
                <a:close/>
                <a:moveTo>
                  <a:pt x="3478" y="6531"/>
                </a:moveTo>
                <a:lnTo>
                  <a:pt x="4930" y="7900"/>
                </a:lnTo>
                <a:lnTo>
                  <a:pt x="2790" y="8630"/>
                </a:lnTo>
                <a:lnTo>
                  <a:pt x="3478" y="6531"/>
                </a:lnTo>
                <a:close/>
                <a:moveTo>
                  <a:pt x="10045" y="2760"/>
                </a:moveTo>
                <a:lnTo>
                  <a:pt x="5282" y="7548"/>
                </a:lnTo>
                <a:lnTo>
                  <a:pt x="3831" y="6179"/>
                </a:lnTo>
                <a:lnTo>
                  <a:pt x="8594" y="1391"/>
                </a:lnTo>
                <a:lnTo>
                  <a:pt x="10045" y="2760"/>
                </a:lnTo>
                <a:close/>
                <a:moveTo>
                  <a:pt x="11600" y="5413"/>
                </a:moveTo>
                <a:cubicBezTo>
                  <a:pt x="11600" y="5191"/>
                  <a:pt x="11421" y="5013"/>
                  <a:pt x="11200" y="5013"/>
                </a:cubicBezTo>
                <a:cubicBezTo>
                  <a:pt x="10979" y="5013"/>
                  <a:pt x="10800" y="5191"/>
                  <a:pt x="10800" y="5413"/>
                </a:cubicBezTo>
                <a:lnTo>
                  <a:pt x="10800" y="10000"/>
                </a:lnTo>
                <a:cubicBezTo>
                  <a:pt x="10800" y="10441"/>
                  <a:pt x="10441" y="10800"/>
                  <a:pt x="10000" y="10800"/>
                </a:cubicBezTo>
                <a:lnTo>
                  <a:pt x="1600" y="10800"/>
                </a:lnTo>
                <a:cubicBezTo>
                  <a:pt x="1159" y="10800"/>
                  <a:pt x="800" y="10441"/>
                  <a:pt x="800" y="10000"/>
                </a:cubicBezTo>
                <a:lnTo>
                  <a:pt x="800" y="1600"/>
                </a:lnTo>
                <a:cubicBezTo>
                  <a:pt x="800" y="1159"/>
                  <a:pt x="1159" y="800"/>
                  <a:pt x="1600" y="800"/>
                </a:cubicBezTo>
                <a:lnTo>
                  <a:pt x="6151" y="800"/>
                </a:lnTo>
                <a:cubicBezTo>
                  <a:pt x="6365" y="793"/>
                  <a:pt x="6536" y="616"/>
                  <a:pt x="6536" y="400"/>
                </a:cubicBezTo>
                <a:cubicBezTo>
                  <a:pt x="6536" y="184"/>
                  <a:pt x="6365" y="9"/>
                  <a:pt x="6151" y="0"/>
                </a:cubicBezTo>
                <a:lnTo>
                  <a:pt x="1600" y="0"/>
                </a:lnTo>
                <a:cubicBezTo>
                  <a:pt x="717" y="0"/>
                  <a:pt x="0" y="718"/>
                  <a:pt x="0" y="1600"/>
                </a:cubicBezTo>
                <a:lnTo>
                  <a:pt x="0" y="10000"/>
                </a:lnTo>
                <a:cubicBezTo>
                  <a:pt x="0" y="10883"/>
                  <a:pt x="717" y="11600"/>
                  <a:pt x="1600" y="11600"/>
                </a:cubicBezTo>
                <a:lnTo>
                  <a:pt x="10000" y="11600"/>
                </a:lnTo>
                <a:cubicBezTo>
                  <a:pt x="10882" y="11600"/>
                  <a:pt x="11600" y="10883"/>
                  <a:pt x="11600" y="10000"/>
                </a:cubicBezTo>
                <a:lnTo>
                  <a:pt x="11600" y="5426"/>
                </a:lnTo>
                <a:lnTo>
                  <a:pt x="11600" y="5413"/>
                </a:lnTo>
                <a:close/>
              </a:path>
            </a:pathLst>
          </a:custGeom>
          <a:solidFill>
            <a:schemeClr val="bg1"/>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dirty="0">
              <a:latin typeface="思源黑体 CN Normal" panose="020B0400000000000000" charset="-122"/>
              <a:ea typeface="思源黑体 CN Normal" panose="020B0400000000000000" charset="-122"/>
            </a:endParaRPr>
          </a:p>
        </p:txBody>
      </p:sp>
      <p:sp>
        <p:nvSpPr>
          <p:cNvPr id="22" name="文本框 21">
            <a:extLst>
              <a:ext uri="{FF2B5EF4-FFF2-40B4-BE49-F238E27FC236}">
                <a16:creationId xmlns:a16="http://schemas.microsoft.com/office/drawing/2014/main" id="{AE727CE9-1F5A-44E3-A9E5-3DDA9E5B5CF5}"/>
              </a:ext>
            </a:extLst>
          </p:cNvPr>
          <p:cNvSpPr txBox="1"/>
          <p:nvPr/>
        </p:nvSpPr>
        <p:spPr>
          <a:xfrm>
            <a:off x="630092" y="1132555"/>
            <a:ext cx="2197893" cy="338554"/>
          </a:xfrm>
          <a:prstGeom prst="rect">
            <a:avLst/>
          </a:prstGeom>
          <a:noFill/>
        </p:spPr>
        <p:txBody>
          <a:bodyPr wrap="square" rtlCol="0">
            <a:spAutoFit/>
          </a:bodyPr>
          <a:lstStyle/>
          <a:p>
            <a:pPr algn="ctr"/>
            <a:r>
              <a:rPr lang="zh-CN" altLang="en-US" sz="1600" dirty="0">
                <a:solidFill>
                  <a:schemeClr val="bg1"/>
                </a:solidFill>
                <a:latin typeface="思源黑体 CN Normal" panose="020B0400000000000000" charset="-122"/>
                <a:ea typeface="思源黑体 CN Normal" panose="020B0400000000000000" charset="-122"/>
                <a:cs typeface="黑体" panose="02010609060101010101" charset="-122"/>
              </a:rPr>
              <a:t>创新点</a:t>
            </a:r>
            <a:endParaRPr lang="en-US" altLang="zh-CN" sz="1600" dirty="0">
              <a:solidFill>
                <a:schemeClr val="bg1"/>
              </a:solidFill>
              <a:latin typeface="思源黑体 CN Normal" panose="020B0400000000000000" charset="-122"/>
              <a:ea typeface="思源黑体 CN Normal" panose="020B0400000000000000" charset="-122"/>
              <a:cs typeface="黑体" panose="02010609060101010101" charset="-122"/>
            </a:endParaRPr>
          </a:p>
        </p:txBody>
      </p:sp>
      <p:sp>
        <p:nvSpPr>
          <p:cNvPr id="23" name="TextBox 7">
            <a:extLst>
              <a:ext uri="{FF2B5EF4-FFF2-40B4-BE49-F238E27FC236}">
                <a16:creationId xmlns:a16="http://schemas.microsoft.com/office/drawing/2014/main" id="{D912EE8E-2472-4932-89D0-D46199C2EF93}"/>
              </a:ext>
            </a:extLst>
          </p:cNvPr>
          <p:cNvSpPr txBox="1">
            <a:spLocks noChangeArrowheads="1"/>
          </p:cNvSpPr>
          <p:nvPr/>
        </p:nvSpPr>
        <p:spPr bwMode="auto">
          <a:xfrm flipH="1">
            <a:off x="778247" y="1452134"/>
            <a:ext cx="3538379" cy="3435480"/>
          </a:xfrm>
          <a:prstGeom prst="rect">
            <a:avLst/>
          </a:prstGeom>
          <a:noFill/>
        </p:spPr>
        <p:txBody>
          <a:bodyPr vert="horz" wrap="square" lIns="91428" tIns="45714" rIns="91428" bIns="45714" rtlCol="0">
            <a:spAutoFit/>
          </a:bodyPr>
          <a:lstStyle/>
          <a:p>
            <a:pPr indent="261938">
              <a:lnSpc>
                <a:spcPct val="150000"/>
              </a:lnSpc>
            </a:pPr>
            <a:r>
              <a:rPr lang="zh-CN" altLang="en-US" sz="1400" dirty="0">
                <a:solidFill>
                  <a:schemeClr val="bg1"/>
                </a:solidFill>
              </a:rPr>
              <a:t>      莫达非尼是一种新型的非苯丙胺类中枢神经系统振奋剂，是精神类药品的重大突破。莫达非尼胶囊是国内独家（全球独家剂型）用于阻塞性睡眠呼吸暂停（</a:t>
            </a:r>
            <a:r>
              <a:rPr lang="en-US" altLang="zh-CN" sz="1400" dirty="0">
                <a:solidFill>
                  <a:schemeClr val="bg1"/>
                </a:solidFill>
              </a:rPr>
              <a:t>OSA</a:t>
            </a:r>
            <a:r>
              <a:rPr lang="zh-CN" altLang="en-US" sz="1400" dirty="0">
                <a:solidFill>
                  <a:schemeClr val="bg1"/>
                </a:solidFill>
              </a:rPr>
              <a:t>）引起嗜睡的成年患者促醒的新药。</a:t>
            </a:r>
            <a:endParaRPr lang="en-US" altLang="zh-CN" sz="1400" dirty="0">
              <a:solidFill>
                <a:schemeClr val="bg1"/>
              </a:solidFill>
            </a:endParaRPr>
          </a:p>
          <a:p>
            <a:pPr indent="261938">
              <a:lnSpc>
                <a:spcPct val="150000"/>
              </a:lnSpc>
            </a:pPr>
            <a:r>
              <a:rPr lang="zh-CN" altLang="en-US" sz="1400" dirty="0">
                <a:solidFill>
                  <a:schemeClr val="bg1"/>
                </a:solidFill>
              </a:rPr>
              <a:t>莫达非尼的关键技术研究及产业化课题（编号：</a:t>
            </a:r>
            <a:r>
              <a:rPr lang="en-US" altLang="zh-CN" sz="1400" dirty="0">
                <a:solidFill>
                  <a:schemeClr val="bg1"/>
                </a:solidFill>
              </a:rPr>
              <a:t>2020ZX09301040</a:t>
            </a:r>
            <a:r>
              <a:rPr lang="zh-CN" altLang="en-US" sz="1400" dirty="0">
                <a:solidFill>
                  <a:schemeClr val="bg1"/>
                </a:solidFill>
              </a:rPr>
              <a:t>）在国家“十三五</a:t>
            </a:r>
            <a:r>
              <a:rPr lang="en-US" altLang="zh-CN" sz="1400" dirty="0">
                <a:solidFill>
                  <a:schemeClr val="bg1"/>
                </a:solidFill>
              </a:rPr>
              <a:t>”</a:t>
            </a:r>
            <a:r>
              <a:rPr lang="zh-CN" altLang="en-US" sz="1400" dirty="0">
                <a:solidFill>
                  <a:schemeClr val="bg1"/>
                </a:solidFill>
              </a:rPr>
              <a:t>期间获得了国家卫健委“</a:t>
            </a:r>
            <a:r>
              <a:rPr lang="zh-CN" altLang="en-US" sz="1400" b="1" dirty="0">
                <a:solidFill>
                  <a:schemeClr val="bg1"/>
                </a:solidFill>
              </a:rPr>
              <a:t>重大新药创制“科技重大专项</a:t>
            </a:r>
            <a:r>
              <a:rPr lang="zh-CN" altLang="en-US" sz="1400" dirty="0">
                <a:solidFill>
                  <a:schemeClr val="bg1"/>
                </a:solidFill>
              </a:rPr>
              <a:t>支持</a:t>
            </a:r>
            <a:r>
              <a:rPr lang="zh-CN" altLang="en-US" sz="1200" dirty="0">
                <a:solidFill>
                  <a:schemeClr val="bg1"/>
                </a:solidFill>
              </a:rPr>
              <a:t>。</a:t>
            </a:r>
            <a:endParaRPr lang="en-US" altLang="zh-CN" sz="1200" dirty="0">
              <a:solidFill>
                <a:schemeClr val="bg1"/>
              </a:solidFill>
            </a:endParaRPr>
          </a:p>
          <a:p>
            <a:pPr indent="261938">
              <a:lnSpc>
                <a:spcPct val="150000"/>
              </a:lnSpc>
            </a:pPr>
            <a:endParaRPr lang="en-US" altLang="zh-CN" sz="1000" dirty="0">
              <a:solidFill>
                <a:schemeClr val="bg1"/>
              </a:solidFill>
            </a:endParaRPr>
          </a:p>
          <a:p>
            <a:pPr indent="261938">
              <a:lnSpc>
                <a:spcPct val="150000"/>
              </a:lnSpc>
            </a:pPr>
            <a:endParaRPr lang="zh-CN" altLang="en-US" sz="1001" dirty="0">
              <a:solidFill>
                <a:schemeClr val="bg1"/>
              </a:solidFill>
              <a:latin typeface="思源黑体 CN Normal" panose="020B0400000000000000" charset="-122"/>
              <a:ea typeface="思源黑体 CN Normal" panose="020B0400000000000000" charset="-122"/>
              <a:cs typeface="+mn-ea"/>
              <a:sym typeface="+mn-ea"/>
            </a:endParaRPr>
          </a:p>
        </p:txBody>
      </p:sp>
      <p:sp>
        <p:nvSpPr>
          <p:cNvPr id="24" name="矩形 23">
            <a:extLst>
              <a:ext uri="{FF2B5EF4-FFF2-40B4-BE49-F238E27FC236}">
                <a16:creationId xmlns:a16="http://schemas.microsoft.com/office/drawing/2014/main" id="{B0F38BA1-A7E8-43BD-9BF5-1832B41A61FE}"/>
              </a:ext>
            </a:extLst>
          </p:cNvPr>
          <p:cNvSpPr/>
          <p:nvPr/>
        </p:nvSpPr>
        <p:spPr>
          <a:xfrm>
            <a:off x="4721694" y="1000750"/>
            <a:ext cx="4150455" cy="386490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思源黑体 CN Normal" panose="020B0400000000000000" charset="-122"/>
              <a:ea typeface="思源黑体 CN Normal" panose="020B0400000000000000" charset="-122"/>
            </a:endParaRPr>
          </a:p>
        </p:txBody>
      </p:sp>
      <p:sp>
        <p:nvSpPr>
          <p:cNvPr id="25" name="magnifier-and-mark-help_64670">
            <a:extLst>
              <a:ext uri="{FF2B5EF4-FFF2-40B4-BE49-F238E27FC236}">
                <a16:creationId xmlns:a16="http://schemas.microsoft.com/office/drawing/2014/main" id="{7C651AA5-CC68-437A-A7F8-B5A1BB45C5E3}"/>
              </a:ext>
            </a:extLst>
          </p:cNvPr>
          <p:cNvSpPr>
            <a:spLocks noChangeAspect="1"/>
          </p:cNvSpPr>
          <p:nvPr/>
        </p:nvSpPr>
        <p:spPr bwMode="auto">
          <a:xfrm>
            <a:off x="4899473" y="1132555"/>
            <a:ext cx="667703" cy="657225"/>
          </a:xfrm>
          <a:custGeom>
            <a:avLst/>
            <a:gdLst>
              <a:gd name="T0" fmla="*/ 6176 w 10375"/>
              <a:gd name="T1" fmla="*/ 2754 h 10375"/>
              <a:gd name="T2" fmla="*/ 2741 w 10375"/>
              <a:gd name="T3" fmla="*/ 6188 h 10375"/>
              <a:gd name="T4" fmla="*/ 2741 w 10375"/>
              <a:gd name="T5" fmla="*/ 6549 h 10375"/>
              <a:gd name="T6" fmla="*/ 3826 w 10375"/>
              <a:gd name="T7" fmla="*/ 7634 h 10375"/>
              <a:gd name="T8" fmla="*/ 4188 w 10375"/>
              <a:gd name="T9" fmla="*/ 7634 h 10375"/>
              <a:gd name="T10" fmla="*/ 7623 w 10375"/>
              <a:gd name="T11" fmla="*/ 4199 h 10375"/>
              <a:gd name="T12" fmla="*/ 7623 w 10375"/>
              <a:gd name="T13" fmla="*/ 3838 h 10375"/>
              <a:gd name="T14" fmla="*/ 6538 w 10375"/>
              <a:gd name="T15" fmla="*/ 2754 h 10375"/>
              <a:gd name="T16" fmla="*/ 6176 w 10375"/>
              <a:gd name="T17" fmla="*/ 2754 h 10375"/>
              <a:gd name="T18" fmla="*/ 7441 w 10375"/>
              <a:gd name="T19" fmla="*/ 1850 h 10375"/>
              <a:gd name="T20" fmla="*/ 8526 w 10375"/>
              <a:gd name="T21" fmla="*/ 2935 h 10375"/>
              <a:gd name="T22" fmla="*/ 8526 w 10375"/>
              <a:gd name="T23" fmla="*/ 3296 h 10375"/>
              <a:gd name="T24" fmla="*/ 8165 w 10375"/>
              <a:gd name="T25" fmla="*/ 3658 h 10375"/>
              <a:gd name="T26" fmla="*/ 7804 w 10375"/>
              <a:gd name="T27" fmla="*/ 3658 h 10375"/>
              <a:gd name="T28" fmla="*/ 6719 w 10375"/>
              <a:gd name="T29" fmla="*/ 2573 h 10375"/>
              <a:gd name="T30" fmla="*/ 6719 w 10375"/>
              <a:gd name="T31" fmla="*/ 2211 h 10375"/>
              <a:gd name="T32" fmla="*/ 7080 w 10375"/>
              <a:gd name="T33" fmla="*/ 1850 h 10375"/>
              <a:gd name="T34" fmla="*/ 7441 w 10375"/>
              <a:gd name="T35" fmla="*/ 1850 h 10375"/>
              <a:gd name="T36" fmla="*/ 2583 w 10375"/>
              <a:gd name="T37" fmla="*/ 6639 h 10375"/>
              <a:gd name="T38" fmla="*/ 3738 w 10375"/>
              <a:gd name="T39" fmla="*/ 7794 h 10375"/>
              <a:gd name="T40" fmla="*/ 3688 w 10375"/>
              <a:gd name="T41" fmla="*/ 8005 h 10375"/>
              <a:gd name="T42" fmla="*/ 1943 w 10375"/>
              <a:gd name="T43" fmla="*/ 8595 h 10375"/>
              <a:gd name="T44" fmla="*/ 1780 w 10375"/>
              <a:gd name="T45" fmla="*/ 8433 h 10375"/>
              <a:gd name="T46" fmla="*/ 2370 w 10375"/>
              <a:gd name="T47" fmla="*/ 6688 h 10375"/>
              <a:gd name="T48" fmla="*/ 2583 w 10375"/>
              <a:gd name="T49" fmla="*/ 6639 h 10375"/>
              <a:gd name="T50" fmla="*/ 10375 w 10375"/>
              <a:gd name="T51" fmla="*/ 10375 h 10375"/>
              <a:gd name="T52" fmla="*/ 0 w 10375"/>
              <a:gd name="T53" fmla="*/ 10375 h 10375"/>
              <a:gd name="T54" fmla="*/ 0 w 10375"/>
              <a:gd name="T55" fmla="*/ 0 h 10375"/>
              <a:gd name="T56" fmla="*/ 10375 w 10375"/>
              <a:gd name="T57" fmla="*/ 0 h 10375"/>
              <a:gd name="T58" fmla="*/ 10375 w 10375"/>
              <a:gd name="T59" fmla="*/ 10375 h 10375"/>
              <a:gd name="T60" fmla="*/ 9565 w 10375"/>
              <a:gd name="T61" fmla="*/ 812 h 10375"/>
              <a:gd name="T62" fmla="*/ 810 w 10375"/>
              <a:gd name="T63" fmla="*/ 812 h 10375"/>
              <a:gd name="T64" fmla="*/ 810 w 10375"/>
              <a:gd name="T65" fmla="*/ 9565 h 10375"/>
              <a:gd name="T66" fmla="*/ 9564 w 10375"/>
              <a:gd name="T67" fmla="*/ 9565 h 10375"/>
              <a:gd name="T68" fmla="*/ 9564 w 10375"/>
              <a:gd name="T69" fmla="*/ 812 h 10375"/>
              <a:gd name="T70" fmla="*/ 9565 w 10375"/>
              <a:gd name="T71" fmla="*/ 812 h 10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375" h="10375">
                <a:moveTo>
                  <a:pt x="6176" y="2754"/>
                </a:moveTo>
                <a:lnTo>
                  <a:pt x="2741" y="6188"/>
                </a:lnTo>
                <a:cubicBezTo>
                  <a:pt x="2641" y="6288"/>
                  <a:pt x="2641" y="6449"/>
                  <a:pt x="2741" y="6549"/>
                </a:cubicBezTo>
                <a:lnTo>
                  <a:pt x="3826" y="7634"/>
                </a:lnTo>
                <a:cubicBezTo>
                  <a:pt x="3926" y="7734"/>
                  <a:pt x="4088" y="7734"/>
                  <a:pt x="4188" y="7634"/>
                </a:cubicBezTo>
                <a:lnTo>
                  <a:pt x="7623" y="4199"/>
                </a:lnTo>
                <a:cubicBezTo>
                  <a:pt x="7723" y="4099"/>
                  <a:pt x="7723" y="3938"/>
                  <a:pt x="7623" y="3838"/>
                </a:cubicBezTo>
                <a:lnTo>
                  <a:pt x="6538" y="2754"/>
                </a:lnTo>
                <a:cubicBezTo>
                  <a:pt x="6438" y="2654"/>
                  <a:pt x="6276" y="2654"/>
                  <a:pt x="6176" y="2754"/>
                </a:cubicBezTo>
                <a:close/>
                <a:moveTo>
                  <a:pt x="7441" y="1850"/>
                </a:moveTo>
                <a:lnTo>
                  <a:pt x="8526" y="2935"/>
                </a:lnTo>
                <a:cubicBezTo>
                  <a:pt x="8626" y="3035"/>
                  <a:pt x="8626" y="3196"/>
                  <a:pt x="8526" y="3296"/>
                </a:cubicBezTo>
                <a:lnTo>
                  <a:pt x="8165" y="3658"/>
                </a:lnTo>
                <a:cubicBezTo>
                  <a:pt x="8065" y="3758"/>
                  <a:pt x="7904" y="3758"/>
                  <a:pt x="7804" y="3658"/>
                </a:cubicBezTo>
                <a:lnTo>
                  <a:pt x="6719" y="2573"/>
                </a:lnTo>
                <a:cubicBezTo>
                  <a:pt x="6619" y="2473"/>
                  <a:pt x="6619" y="2311"/>
                  <a:pt x="6719" y="2211"/>
                </a:cubicBezTo>
                <a:lnTo>
                  <a:pt x="7080" y="1850"/>
                </a:lnTo>
                <a:cubicBezTo>
                  <a:pt x="7180" y="1750"/>
                  <a:pt x="7341" y="1750"/>
                  <a:pt x="7441" y="1850"/>
                </a:cubicBezTo>
                <a:close/>
                <a:moveTo>
                  <a:pt x="2583" y="6639"/>
                </a:moveTo>
                <a:lnTo>
                  <a:pt x="3738" y="7794"/>
                </a:lnTo>
                <a:cubicBezTo>
                  <a:pt x="3805" y="7862"/>
                  <a:pt x="3778" y="7975"/>
                  <a:pt x="3688" y="8005"/>
                </a:cubicBezTo>
                <a:lnTo>
                  <a:pt x="1943" y="8595"/>
                </a:lnTo>
                <a:cubicBezTo>
                  <a:pt x="1843" y="8629"/>
                  <a:pt x="1746" y="8534"/>
                  <a:pt x="1780" y="8433"/>
                </a:cubicBezTo>
                <a:lnTo>
                  <a:pt x="2370" y="6688"/>
                </a:lnTo>
                <a:cubicBezTo>
                  <a:pt x="2401" y="6599"/>
                  <a:pt x="2515" y="6572"/>
                  <a:pt x="2583" y="6639"/>
                </a:cubicBezTo>
                <a:close/>
                <a:moveTo>
                  <a:pt x="10375" y="10375"/>
                </a:moveTo>
                <a:lnTo>
                  <a:pt x="0" y="10375"/>
                </a:lnTo>
                <a:lnTo>
                  <a:pt x="0" y="0"/>
                </a:lnTo>
                <a:lnTo>
                  <a:pt x="10375" y="0"/>
                </a:lnTo>
                <a:lnTo>
                  <a:pt x="10375" y="10375"/>
                </a:lnTo>
                <a:close/>
                <a:moveTo>
                  <a:pt x="9565" y="812"/>
                </a:moveTo>
                <a:lnTo>
                  <a:pt x="810" y="812"/>
                </a:lnTo>
                <a:lnTo>
                  <a:pt x="810" y="9565"/>
                </a:lnTo>
                <a:lnTo>
                  <a:pt x="9564" y="9565"/>
                </a:lnTo>
                <a:lnTo>
                  <a:pt x="9564" y="812"/>
                </a:lnTo>
                <a:lnTo>
                  <a:pt x="9565" y="812"/>
                </a:lnTo>
                <a:close/>
              </a:path>
            </a:pathLst>
          </a:custGeom>
          <a:solidFill>
            <a:schemeClr val="bg1"/>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013">
              <a:latin typeface="思源黑体 CN Normal" panose="020B0400000000000000" charset="-122"/>
              <a:ea typeface="思源黑体 CN Normal" panose="020B0400000000000000" charset="-122"/>
            </a:endParaRPr>
          </a:p>
        </p:txBody>
      </p:sp>
      <p:sp>
        <p:nvSpPr>
          <p:cNvPr id="30" name="文本框 29">
            <a:extLst>
              <a:ext uri="{FF2B5EF4-FFF2-40B4-BE49-F238E27FC236}">
                <a16:creationId xmlns:a16="http://schemas.microsoft.com/office/drawing/2014/main" id="{D8119AE4-26BF-4246-8B8E-B4DDDC8624D1}"/>
              </a:ext>
            </a:extLst>
          </p:cNvPr>
          <p:cNvSpPr txBox="1"/>
          <p:nvPr/>
        </p:nvSpPr>
        <p:spPr>
          <a:xfrm>
            <a:off x="4852505" y="1058233"/>
            <a:ext cx="2250281" cy="338554"/>
          </a:xfrm>
          <a:prstGeom prst="rect">
            <a:avLst/>
          </a:prstGeom>
          <a:noFill/>
        </p:spPr>
        <p:txBody>
          <a:bodyPr wrap="square" rtlCol="0">
            <a:spAutoFit/>
          </a:bodyPr>
          <a:lstStyle/>
          <a:p>
            <a:pPr lvl="0" algn="ctr">
              <a:buClrTx/>
              <a:buSzTx/>
              <a:buFontTx/>
            </a:pPr>
            <a:r>
              <a:rPr lang="zh-CN" altLang="en-US" sz="1600" dirty="0">
                <a:solidFill>
                  <a:schemeClr val="bg1"/>
                </a:solidFill>
                <a:latin typeface="思源黑体 CN Normal" panose="020B0400000000000000" charset="-122"/>
                <a:ea typeface="思源黑体 CN Normal" panose="020B0400000000000000" charset="-122"/>
                <a:cs typeface="黑体" panose="02010609060101010101" charset="-122"/>
                <a:sym typeface="+mn-ea"/>
              </a:rPr>
              <a:t>优势</a:t>
            </a:r>
            <a:endParaRPr lang="en-US" altLang="zh-CN" sz="1600" dirty="0">
              <a:solidFill>
                <a:schemeClr val="bg1"/>
              </a:solidFill>
              <a:latin typeface="思源黑体 CN Normal" panose="020B0400000000000000" charset="-122"/>
              <a:ea typeface="思源黑体 CN Normal" panose="020B0400000000000000" charset="-122"/>
              <a:cs typeface="黑体" panose="02010609060101010101" charset="-122"/>
              <a:sym typeface="+mn-ea"/>
            </a:endParaRPr>
          </a:p>
        </p:txBody>
      </p:sp>
      <p:sp>
        <p:nvSpPr>
          <p:cNvPr id="31" name="TextBox 7">
            <a:extLst>
              <a:ext uri="{FF2B5EF4-FFF2-40B4-BE49-F238E27FC236}">
                <a16:creationId xmlns:a16="http://schemas.microsoft.com/office/drawing/2014/main" id="{4ED3F44A-DCC7-4C7A-964C-65BE5380A71A}"/>
              </a:ext>
            </a:extLst>
          </p:cNvPr>
          <p:cNvSpPr txBox="1">
            <a:spLocks noChangeArrowheads="1"/>
          </p:cNvSpPr>
          <p:nvPr/>
        </p:nvSpPr>
        <p:spPr bwMode="auto">
          <a:xfrm flipH="1">
            <a:off x="4827375" y="1452134"/>
            <a:ext cx="4044773" cy="3568337"/>
          </a:xfrm>
          <a:prstGeom prst="rect">
            <a:avLst/>
          </a:prstGeom>
          <a:noFill/>
        </p:spPr>
        <p:txBody>
          <a:bodyPr vert="horz" wrap="square" lIns="91428" tIns="45714" rIns="91428" bIns="45714" rtlCol="0">
            <a:spAutoFit/>
          </a:bodyPr>
          <a:lstStyle/>
          <a:p>
            <a:pPr>
              <a:lnSpc>
                <a:spcPct val="150000"/>
              </a:lnSpc>
            </a:pPr>
            <a:r>
              <a:rPr lang="zh-CN" altLang="en-US" sz="1400" dirty="0">
                <a:solidFill>
                  <a:schemeClr val="bg1"/>
                </a:solidFill>
              </a:rPr>
              <a:t>                 莫达非尼胶囊是国内治疗阻塞性睡眠呼吸暂停（</a:t>
            </a:r>
            <a:r>
              <a:rPr lang="en-US" altLang="zh-CN" sz="1400" dirty="0">
                <a:solidFill>
                  <a:schemeClr val="bg1"/>
                </a:solidFill>
              </a:rPr>
              <a:t>OSA</a:t>
            </a:r>
            <a:r>
              <a:rPr lang="zh-CN" altLang="en-US" sz="1400" dirty="0">
                <a:solidFill>
                  <a:schemeClr val="bg1"/>
                </a:solidFill>
              </a:rPr>
              <a:t>）引起嗜睡成年患者的唯一促醒药物。在国际上是治疗发作性睡病的首选用药，能有效地缓解发作性睡病患者的嗜睡症状。</a:t>
            </a:r>
            <a:endParaRPr lang="en-US" altLang="zh-CN" sz="1400" dirty="0">
              <a:solidFill>
                <a:schemeClr val="bg1"/>
              </a:solidFill>
            </a:endParaRPr>
          </a:p>
          <a:p>
            <a:pPr>
              <a:lnSpc>
                <a:spcPct val="150000"/>
              </a:lnSpc>
            </a:pPr>
            <a:r>
              <a:rPr lang="en-US" altLang="zh-CN" sz="1400" dirty="0">
                <a:solidFill>
                  <a:schemeClr val="bg1"/>
                </a:solidFill>
              </a:rPr>
              <a:t>OSA</a:t>
            </a:r>
            <a:r>
              <a:rPr lang="zh-CN" altLang="en-US" sz="1400" dirty="0">
                <a:solidFill>
                  <a:schemeClr val="bg1"/>
                </a:solidFill>
              </a:rPr>
              <a:t>疾病对社会经济影响巨大，每年所导致的日间嗜睡由此引起全身性疾病合并其它疾病治疗费用数十亿元。莫达非尼作为新型的促醒剂，保持日间的警觉醒，促进认知改善，能带来良好的临床价值和社会效益，是减少人体全身性疾病的发生和保障人身体多个系统的健康的保障性用药。</a:t>
            </a:r>
          </a:p>
          <a:p>
            <a:pPr indent="261938">
              <a:lnSpc>
                <a:spcPct val="150000"/>
              </a:lnSpc>
            </a:pPr>
            <a:endParaRPr lang="zh-CN" altLang="en-US" sz="1200" dirty="0">
              <a:solidFill>
                <a:schemeClr val="bg1"/>
              </a:solidFill>
              <a:latin typeface="思源黑体 CN Normal" panose="020B0400000000000000" charset="-122"/>
              <a:ea typeface="思源黑体 CN Normal" panose="020B0400000000000000" charset="-122"/>
              <a:cs typeface="+mn-ea"/>
              <a:sym typeface="+mn-ea"/>
            </a:endParaRPr>
          </a:p>
        </p:txBody>
      </p:sp>
      <p:sp>
        <p:nvSpPr>
          <p:cNvPr id="14" name="PA_矩形 2">
            <a:extLst>
              <a:ext uri="{FF2B5EF4-FFF2-40B4-BE49-F238E27FC236}">
                <a16:creationId xmlns:a16="http://schemas.microsoft.com/office/drawing/2014/main" id="{BB916245-9DD4-8D3B-088B-4556863BF0C4}"/>
              </a:ext>
            </a:extLst>
          </p:cNvPr>
          <p:cNvSpPr/>
          <p:nvPr>
            <p:custDataLst>
              <p:tags r:id="rId3"/>
            </p:custDataLst>
          </p:nvPr>
        </p:nvSpPr>
        <p:spPr>
          <a:xfrm>
            <a:off x="442210" y="211848"/>
            <a:ext cx="835854" cy="585472"/>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04</a:t>
            </a:r>
            <a:endParaRPr lang="zh-CN" altLang="en-US" sz="4500" b="1" dirty="0">
              <a:solidFill>
                <a:srgbClr val="FCFCFC"/>
              </a:solidFill>
              <a:latin typeface="+mj-ea"/>
              <a:ea typeface="+mj-ea"/>
            </a:endParaRPr>
          </a:p>
        </p:txBody>
      </p:sp>
    </p:spTree>
    <p:custDataLst>
      <p:tags r:id="rId1"/>
    </p:custDataLst>
    <p:extLst>
      <p:ext uri="{BB962C8B-B14F-4D97-AF65-F5344CB8AC3E}">
        <p14:creationId xmlns:p14="http://schemas.microsoft.com/office/powerpoint/2010/main" val="1523069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80330F47-CD13-4DC9-B2F1-B6AE5CB09E1E"/>
  <p:tag name="ISPRING_SCORM_RATE_SLIDES" val="1"/>
  <p:tag name="ISPRINGONLINEFOLDERID" val="0"/>
  <p:tag name="ISPRINGONLINEFOLDERPATH" val="Content List"/>
  <p:tag name="ISPRINGCLOUDFOLDERID" val="0"/>
  <p:tag name="ISPRINGCLOUDFOLDERPATH" val="Repository"/>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PRESENTATION_TITLE" val="简约质感商业计划书PPT模板"/>
  <p:tag name="ISPRING_SCORM_ENDPOINT" val="&lt;endpoint&gt;&lt;enable&gt;0&lt;/enable&gt;&lt;lrs&gt;http://&lt;/lrs&gt;&lt;auth&gt;0&lt;/auth&gt;&lt;login&gt;&lt;/login&gt;&lt;password&gt;&lt;/password&gt;&lt;key&gt;&lt;/key&gt;&lt;name&gt;&lt;/name&gt;&lt;email&gt;&lt;/email&gt;&lt;/endpoint&gt;&#10;"/>
  <p:tag name="KSO_WPP_MARK_KEY" val="4731c91d-4e58-44c5-a94a-75fc0c7881c8"/>
  <p:tag name="COMMONDATA" val="eyJoZGlkIjoiN2YzNjBkOTgyNWQ1YTMxYzM3MzMwNWFiODNmOWIzYWMifQ=="/>
</p:tagLst>
</file>

<file path=ppt/tags/tag10.xml><?xml version="1.0" encoding="utf-8"?>
<p:tagLst xmlns:a="http://schemas.openxmlformats.org/drawingml/2006/main" xmlns:r="http://schemas.openxmlformats.org/officeDocument/2006/relationships" xmlns:p="http://schemas.openxmlformats.org/presentationml/2006/main">
  <p:tag name="MH" val="20171015153257"/>
  <p:tag name="MH_LIBRARY" val="GRAPHIC"/>
</p:tagLst>
</file>

<file path=ppt/tags/tag11.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Rectangle 2"/>
  <p:tag name="PA" val="v3.2.0"/>
</p:tagLst>
</file>

<file path=ppt/tags/tag12.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TextBox 4"/>
  <p:tag name="PA" val="v3.2.0"/>
</p:tagLst>
</file>

<file path=ppt/tags/tag13.xml><?xml version="1.0" encoding="utf-8"?>
<p:tagLst xmlns:a="http://schemas.openxmlformats.org/drawingml/2006/main" xmlns:r="http://schemas.openxmlformats.org/officeDocument/2006/relationships" xmlns:p="http://schemas.openxmlformats.org/presentationml/2006/main">
  <p:tag name="MH" val="20171015153257"/>
  <p:tag name="MH_LIBRARY" val="GRAPHIC"/>
</p:tagLst>
</file>

<file path=ppt/tags/tag14.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Rectangle 2"/>
  <p:tag name="PA" val="v3.2.0"/>
</p:tagLst>
</file>

<file path=ppt/tags/tag15.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TextBox 4"/>
  <p:tag name="PA" val="v3.2.0"/>
</p:tagLst>
</file>

<file path=ppt/tags/tag16.xml><?xml version="1.0" encoding="utf-8"?>
<p:tagLst xmlns:a="http://schemas.openxmlformats.org/drawingml/2006/main" xmlns:r="http://schemas.openxmlformats.org/officeDocument/2006/relationships" xmlns:p="http://schemas.openxmlformats.org/presentationml/2006/main">
  <p:tag name="MH" val="20171015153257"/>
  <p:tag name="MH_LIBRARY" val="GRAPHIC"/>
</p:tagLst>
</file>

<file path=ppt/tags/tag17.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Rectangle 2"/>
  <p:tag name="PA" val="v3.2.0"/>
</p:tagLst>
</file>

<file path=ppt/tags/tag18.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TextBox 4"/>
  <p:tag name="PA" val="v3.2.0"/>
</p:tagLst>
</file>

<file path=ppt/tags/tag19.xml><?xml version="1.0" encoding="utf-8"?>
<p:tagLst xmlns:a="http://schemas.openxmlformats.org/drawingml/2006/main" xmlns:r="http://schemas.openxmlformats.org/officeDocument/2006/relationships" xmlns:p="http://schemas.openxmlformats.org/presentationml/2006/main">
  <p:tag name="MH" val="20171015153257"/>
  <p:tag name="MH_LIBRARY" val="GRAPHIC"/>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20.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TextBox 4"/>
  <p:tag name="PA" val="v3.2.0"/>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o1-1"/>
  <p:tag name="KSO_WM_UNIT_ID" val="diagram20186091_1*o_h_a*1_1_1"/>
  <p:tag name="KSO_WM_TEMPLATE_CATEGORY" val="diagram"/>
  <p:tag name="KSO_WM_TEMPLATE_INDEX" val="20186091"/>
  <p:tag name="KSO_WM_UNIT_LAYERLEVEL" val="1_1_1"/>
  <p:tag name="KSO_WM_TAG_VERSION" val="1.0"/>
  <p:tag name="KSO_WM_BEAUTIFY_FLAG" val="#wm#"/>
  <p:tag name="KSO_WM_UNIT_ISCONTENTSTITLE" val="0"/>
  <p:tag name="KSO_WM_UNIT_NOCLEAR" val="0"/>
  <p:tag name="KSO_WM_UNIT_TYPE" val="o_h_a"/>
  <p:tag name="KSO_WM_UNIT_INDEX" val="1_1_1"/>
  <p:tag name="KSO_WM_UNIT_PRESET_TEXT" val="添加标题"/>
  <p:tag name="KSO_WM_UNIT_VALUE" val="10"/>
  <p:tag name="KSO_WM_UNIT_TEXT_FILL_FORE_SCHEMECOLOR_INDEX_BRIGHTNESS" val="0"/>
  <p:tag name="KSO_WM_UNIT_TEXT_FILL_FORE_SCHEMECOLOR_INDEX" val="5"/>
  <p:tag name="KSO_WM_UNIT_TEXT_FILL_TYPE" val="1"/>
  <p:tag name="KSO_WM_UNIT_USESOURCEFORMAT_APPLY" val="1"/>
</p:tagLst>
</file>

<file path=ppt/tags/tag2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091"/>
  <p:tag name="KSO_WM_UNIT_TYPE" val="o_h_f"/>
  <p:tag name="KSO_WM_UNIT_INDEX" val="1_1_1"/>
  <p:tag name="KSO_WM_UNIT_ID" val="diagram20186091_1*o_h_f*1_1_1"/>
  <p:tag name="KSO_WM_UNIT_LAYERLEVEL" val="1_1_1"/>
  <p:tag name="KSO_WM_UNIT_HIGHLIGHT" val="0"/>
  <p:tag name="KSO_WM_UNIT_COMPATIBLE" val="0"/>
  <p:tag name="KSO_WM_BEAUTIFY_FLAG" val="#wm#"/>
  <p:tag name="KSO_WM_TAG_VERSION" val="1.0"/>
  <p:tag name="KSO_WM_DIAGRAM_GROUP_CODE" val="o1-1"/>
  <p:tag name="KSO_WM_UNIT_PRESET_TEXT" val="单击此处添加文本具体内容，简明扼要的阐述您的观点。"/>
  <p:tag name="KSO_WM_UNIT_NOCLEAR" val="0"/>
  <p:tag name="KSO_WM_UNIT_DIAGRAM_ISNUMVISUAL" val="0"/>
  <p:tag name="KSO_WM_UNIT_DIAGRAM_ISREFERUNIT" val="0"/>
  <p:tag name="KSO_WM_UNIT_VALUE" val="26"/>
  <p:tag name="KSO_WM_UNIT_TEXT_FILL_FORE_SCHEMECOLOR_INDEX_BRIGHTNESS" val="0.25"/>
  <p:tag name="KSO_WM_UNIT_TEXT_FILL_FORE_SCHEMECOLOR_INDEX" val="13"/>
  <p:tag name="KSO_WM_UNIT_TEXT_FILL_TYPE" val="1"/>
  <p:tag name="KSO_WM_UNIT_USESOURCEFORMAT_APPLY" val="1"/>
</p:tagLst>
</file>

<file path=ppt/tags/tag2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091"/>
  <p:tag name="KSO_WM_UNIT_TYPE" val="o_h_f"/>
  <p:tag name="KSO_WM_UNIT_INDEX" val="1_2_1"/>
  <p:tag name="KSO_WM_UNIT_ID" val="diagram20186091_1*o_h_f*1_2_1"/>
  <p:tag name="KSO_WM_UNIT_LAYERLEVEL" val="1_1_1"/>
  <p:tag name="KSO_WM_UNIT_HIGHLIGHT" val="0"/>
  <p:tag name="KSO_WM_UNIT_COMPATIBLE" val="0"/>
  <p:tag name="KSO_WM_BEAUTIFY_FLAG" val="#wm#"/>
  <p:tag name="KSO_WM_TAG_VERSION" val="1.0"/>
  <p:tag name="KSO_WM_DIAGRAM_GROUP_CODE" val="o1-1"/>
  <p:tag name="KSO_WM_UNIT_PRESET_TEXT" val="单击此处添加文本具体内容，简明扼要的阐述您的观点。"/>
  <p:tag name="KSO_WM_UNIT_NOCLEAR" val="0"/>
  <p:tag name="KSO_WM_UNIT_DIAGRAM_ISNUMVISUAL" val="0"/>
  <p:tag name="KSO_WM_UNIT_DIAGRAM_ISREFERUNIT" val="0"/>
  <p:tag name="KSO_WM_UNIT_TEXT_FILL_FORE_SCHEMECOLOR_INDEX_BRIGHTNESS" val="0.25"/>
  <p:tag name="KSO_WM_UNIT_TEXT_FILL_FORE_SCHEMECOLOR_INDEX" val="13"/>
  <p:tag name="KSO_WM_UNIT_TEXT_FILL_TYPE" val="1"/>
  <p:tag name="KSO_WM_UNIT_USESOURCEFORMAT_APPLY" val="1"/>
</p:tagLst>
</file>

<file path=ppt/tags/tag24.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Rectangle 2"/>
  <p:tag name="PA" val="v3.2.0"/>
</p:tagLst>
</file>

<file path=ppt/tags/tag2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091"/>
  <p:tag name="KSO_WM_UNIT_TYPE" val="o_h_z"/>
  <p:tag name="KSO_WM_UNIT_INDEX" val="1_2_1"/>
  <p:tag name="KSO_WM_UNIT_ID" val="diagram20186091_1*o_h_z*1_2_1"/>
  <p:tag name="KSO_WM_UNIT_LAYERLEVEL" val="1_1_1"/>
  <p:tag name="KSO_WM_BEAUTIFY_FLAG" val="#wm#"/>
  <p:tag name="KSO_WM_TAG_VERSION" val="1.0"/>
  <p:tag name="KSO_WM_DIAGRAM_GROUP_CODE" val="o1-1"/>
  <p:tag name="KSO_WM_UNIT_HIGHLIGHT" val="0"/>
  <p:tag name="KSO_WM_UNIT_COMPATIBLE" val="0"/>
  <p:tag name="KSO_WM_UNIT_DIAGRAM_ISNUMVISUAL" val="0"/>
  <p:tag name="KSO_WM_UNIT_DIAGRAM_ISREFERUNIT" val="0"/>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2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091"/>
  <p:tag name="KSO_WM_UNIT_TYPE" val="o_h_i"/>
  <p:tag name="KSO_WM_UNIT_INDEX" val="1_2_3"/>
  <p:tag name="KSO_WM_UNIT_ID" val="diagram20186091_1*o_h_i*1_2_3"/>
  <p:tag name="KSO_WM_UNIT_LAYERLEVEL" val="1_1_1"/>
  <p:tag name="KSO_WM_BEAUTIFY_FLAG" val="#wm#"/>
  <p:tag name="KSO_WM_TAG_VERSION" val="1.0"/>
  <p:tag name="KSO_WM_DIAGRAM_GROUP_CODE" val="o1-1"/>
  <p:tag name="KSO_WM_UNIT_HIGHLIGHT" val="0"/>
  <p:tag name="KSO_WM_UNIT_COMPATIBLE" val="0"/>
  <p:tag name="KSO_WM_UNIT_DIAGRAM_ISNUMVISUAL" val="0"/>
  <p:tag name="KSO_WM_UNIT_DIAGRAM_ISREFERUNIT" val="0"/>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2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091"/>
  <p:tag name="KSO_WM_UNIT_TYPE" val="o_h_i"/>
  <p:tag name="KSO_WM_UNIT_INDEX" val="1_1_3"/>
  <p:tag name="KSO_WM_UNIT_ID" val="diagram20186091_1*o_h_i*1_1_3"/>
  <p:tag name="KSO_WM_UNIT_LAYERLEVEL" val="1_1_1"/>
  <p:tag name="KSO_WM_BEAUTIFY_FLAG" val="#wm#"/>
  <p:tag name="KSO_WM_TAG_VERSION" val="1.0"/>
  <p:tag name="KSO_WM_DIAGRAM_GROUP_CODE" val="o1-1"/>
  <p:tag name="KSO_WM_UNIT_HIGHLIGHT" val="0"/>
  <p:tag name="KSO_WM_UNIT_COMPATIBLE" val="0"/>
  <p:tag name="KSO_WM_UNIT_DIAGRAM_ISNUMVISUAL" val="0"/>
  <p:tag name="KSO_WM_UNIT_DIAGRAM_ISREFERUNIT" val="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28.xml><?xml version="1.0" encoding="utf-8"?>
<p:tagLst xmlns:a="http://schemas.openxmlformats.org/drawingml/2006/main" xmlns:r="http://schemas.openxmlformats.org/officeDocument/2006/relationships" xmlns:p="http://schemas.openxmlformats.org/presentationml/2006/main">
  <p:tag name="MH" val="20171015153257"/>
  <p:tag name="MH_LIBRARY" val="GRAPHIC"/>
</p:tagLst>
</file>

<file path=ppt/tags/tag29.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TextBox 4"/>
  <p:tag name="PA" val="v3.2.0"/>
</p:tagLst>
</file>

<file path=ppt/tags/tag3.xml><?xml version="1.0" encoding="utf-8"?>
<p:tagLst xmlns:a="http://schemas.openxmlformats.org/drawingml/2006/main" xmlns:r="http://schemas.openxmlformats.org/officeDocument/2006/relationships" xmlns:p="http://schemas.openxmlformats.org/presentationml/2006/main">
  <p:tag name="MH" val="20171015152015"/>
  <p:tag name="MH_LIBRARY" val="CONTENTS"/>
  <p:tag name="MH_AUTOCOLOR" val="TRUE"/>
  <p:tag name="MH_TYPE" val="CONTENTS"/>
  <p:tag name="ID" val="547146"/>
</p:tagLst>
</file>

<file path=ppt/tags/tag30.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TextBox 4"/>
  <p:tag name="PA" val="v3.2.0"/>
</p:tagLst>
</file>

<file path=ppt/tags/tag31.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TextBox 4"/>
  <p:tag name="PA" val="v3.2.0"/>
</p:tagLst>
</file>

<file path=ppt/tags/tag32.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Rectangle 2"/>
  <p:tag name="PA" val="v3.2.0"/>
</p:tagLst>
</file>

<file path=ppt/tags/tag33.xml><?xml version="1.0" encoding="utf-8"?>
<p:tagLst xmlns:a="http://schemas.openxmlformats.org/drawingml/2006/main" xmlns:r="http://schemas.openxmlformats.org/officeDocument/2006/relationships" xmlns:p="http://schemas.openxmlformats.org/presentationml/2006/main">
  <p:tag name="MH" val="20171015153257"/>
  <p:tag name="MH_LIBRARY" val="GRAPHIC"/>
</p:tagLst>
</file>

<file path=ppt/tags/tag34.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TextBox 4"/>
  <p:tag name="PA" val="v3.2.0"/>
</p:tagLst>
</file>

<file path=ppt/tags/tag35.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Rectangle 2"/>
  <p:tag name="PA" val="v3.2.0"/>
</p:tagLst>
</file>

<file path=ppt/tags/tag36.xml><?xml version="1.0" encoding="utf-8"?>
<p:tagLst xmlns:a="http://schemas.openxmlformats.org/drawingml/2006/main" xmlns:r="http://schemas.openxmlformats.org/officeDocument/2006/relationships" xmlns:p="http://schemas.openxmlformats.org/presentationml/2006/main">
  <p:tag name="MH" val="20171015153257"/>
  <p:tag name="MH_LIBRARY" val="GRAPHIC"/>
</p:tagLst>
</file>

<file path=ppt/tags/tag37.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TextBox 4"/>
  <p:tag name="PA" val="v3.2.0"/>
</p:tagLst>
</file>

<file path=ppt/tags/tag38.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Rectangle 2"/>
  <p:tag name="PA" val="v3.2.0"/>
</p:tagLst>
</file>

<file path=ppt/tags/tag39.xml><?xml version="1.0" encoding="utf-8"?>
<p:tagLst xmlns:a="http://schemas.openxmlformats.org/drawingml/2006/main" xmlns:r="http://schemas.openxmlformats.org/officeDocument/2006/relationships" xmlns:p="http://schemas.openxmlformats.org/presentationml/2006/main">
  <p:tag name="MH" val="20171015153257"/>
  <p:tag name="MH_LIBRARY" val="GRAPHIC"/>
</p:tagLst>
</file>

<file path=ppt/tags/tag4.xml><?xml version="1.0" encoding="utf-8"?>
<p:tagLst xmlns:a="http://schemas.openxmlformats.org/drawingml/2006/main" xmlns:r="http://schemas.openxmlformats.org/officeDocument/2006/relationships" xmlns:p="http://schemas.openxmlformats.org/presentationml/2006/main">
  <p:tag name="MH" val="20171015152015"/>
  <p:tag name="MH_LIBRARY" val="CONTENTS"/>
  <p:tag name="MH_TYPE" val="ENTRY"/>
  <p:tag name="ID" val="547146"/>
  <p:tag name="MH_ORDER" val="1"/>
  <p:tag name="PA" val="v3.2.0"/>
</p:tagLst>
</file>

<file path=ppt/tags/tag40.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TextBox 4"/>
  <p:tag name="PA" val="v3.2.0"/>
</p:tagLst>
</file>

<file path=ppt/tags/tag41.xml><?xml version="1.0" encoding="utf-8"?>
<p:tagLst xmlns:a="http://schemas.openxmlformats.org/drawingml/2006/main" xmlns:r="http://schemas.openxmlformats.org/officeDocument/2006/relationships" xmlns:p="http://schemas.openxmlformats.org/presentationml/2006/main">
  <p:tag name="MH" val="20171015153257"/>
  <p:tag name="MH_LIBRARY" val="GRAPHIC"/>
  <p:tag name="MH_ORDER" val="Rectangle 2"/>
  <p:tag name="PA" val="v3.2.0"/>
</p:tagLst>
</file>

<file path=ppt/tags/tag5.xml><?xml version="1.0" encoding="utf-8"?>
<p:tagLst xmlns:a="http://schemas.openxmlformats.org/drawingml/2006/main" xmlns:r="http://schemas.openxmlformats.org/officeDocument/2006/relationships" xmlns:p="http://schemas.openxmlformats.org/presentationml/2006/main">
  <p:tag name="MH" val="20171015152015"/>
  <p:tag name="MH_LIBRARY" val="CONTENTS"/>
  <p:tag name="MH_TYPE" val="OTHERS"/>
  <p:tag name="ID" val="547146"/>
  <p:tag name="PA" val="v3.2.0"/>
</p:tagLst>
</file>

<file path=ppt/tags/tag6.xml><?xml version="1.0" encoding="utf-8"?>
<p:tagLst xmlns:a="http://schemas.openxmlformats.org/drawingml/2006/main" xmlns:r="http://schemas.openxmlformats.org/officeDocument/2006/relationships" xmlns:p="http://schemas.openxmlformats.org/presentationml/2006/main">
  <p:tag name="MH" val="20171015152015"/>
  <p:tag name="MH_LIBRARY" val="CONTENTS"/>
  <p:tag name="MH_TYPE" val="ENTRY"/>
  <p:tag name="ID" val="547146"/>
  <p:tag name="MH_ORDER" val="1"/>
  <p:tag name="PA" val="v3.2.0"/>
</p:tagLst>
</file>

<file path=ppt/tags/tag7.xml><?xml version="1.0" encoding="utf-8"?>
<p:tagLst xmlns:a="http://schemas.openxmlformats.org/drawingml/2006/main" xmlns:r="http://schemas.openxmlformats.org/officeDocument/2006/relationships" xmlns:p="http://schemas.openxmlformats.org/presentationml/2006/main">
  <p:tag name="MH" val="20171015152015"/>
  <p:tag name="MH_LIBRARY" val="CONTENTS"/>
  <p:tag name="MH_TYPE" val="ENTRY"/>
  <p:tag name="ID" val="547146"/>
  <p:tag name="MH_ORDER" val="1"/>
  <p:tag name="PA" val="v3.2.0"/>
</p:tagLst>
</file>

<file path=ppt/tags/tag8.xml><?xml version="1.0" encoding="utf-8"?>
<p:tagLst xmlns:a="http://schemas.openxmlformats.org/drawingml/2006/main" xmlns:r="http://schemas.openxmlformats.org/officeDocument/2006/relationships" xmlns:p="http://schemas.openxmlformats.org/presentationml/2006/main">
  <p:tag name="MH" val="20171015152015"/>
  <p:tag name="MH_LIBRARY" val="CONTENTS"/>
  <p:tag name="MH_TYPE" val="ENTRY"/>
  <p:tag name="ID" val="547146"/>
  <p:tag name="MH_ORDER" val="1"/>
  <p:tag name="PA" val="v3.2.0"/>
</p:tagLst>
</file>

<file path=ppt/tags/tag9.xml><?xml version="1.0" encoding="utf-8"?>
<p:tagLst xmlns:a="http://schemas.openxmlformats.org/drawingml/2006/main" xmlns:r="http://schemas.openxmlformats.org/officeDocument/2006/relationships" xmlns:p="http://schemas.openxmlformats.org/presentationml/2006/main">
  <p:tag name="MH" val="20171015152015"/>
  <p:tag name="MH_LIBRARY" val="CONTENTS"/>
  <p:tag name="MH_TYPE" val="ENTRY"/>
  <p:tag name="ID" val="547146"/>
  <p:tag name="MH_ORDER" val="1"/>
  <p:tag name="PA" val="v3.2.0"/>
</p:tagLst>
</file>

<file path=ppt/theme/theme1.xml><?xml version="1.0" encoding="utf-8"?>
<a:theme xmlns:a="http://schemas.openxmlformats.org/drawingml/2006/main" name="Office 主题​​">
  <a:themeElements>
    <a:clrScheme name="Office">
      <a:dk1>
        <a:srgbClr val="000000"/>
      </a:dk1>
      <a:lt1>
        <a:srgbClr val="FFFFFF"/>
      </a:lt1>
      <a:dk2>
        <a:srgbClr val="44546A"/>
      </a:dk2>
      <a:lt2>
        <a:srgbClr val="E7E6E6"/>
      </a:lt2>
      <a:accent1>
        <a:srgbClr val="063D54"/>
      </a:accent1>
      <a:accent2>
        <a:srgbClr val="ED7D31"/>
      </a:accent2>
      <a:accent3>
        <a:srgbClr val="A5A5A5"/>
      </a:accent3>
      <a:accent4>
        <a:srgbClr val="FFC000"/>
      </a:accent4>
      <a:accent5>
        <a:srgbClr val="E2E2E2"/>
      </a:accent5>
      <a:accent6>
        <a:srgbClr val="70AD47"/>
      </a:accent6>
      <a:hlink>
        <a:srgbClr val="D3D4D4"/>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44546A"/>
    </a:dk2>
    <a:lt2>
      <a:srgbClr val="E7E6E6"/>
    </a:lt2>
    <a:accent1>
      <a:srgbClr val="063D54"/>
    </a:accent1>
    <a:accent2>
      <a:srgbClr val="ED7D31"/>
    </a:accent2>
    <a:accent3>
      <a:srgbClr val="A5A5A5"/>
    </a:accent3>
    <a:accent4>
      <a:srgbClr val="FFC000"/>
    </a:accent4>
    <a:accent5>
      <a:srgbClr val="E2E2E2"/>
    </a:accent5>
    <a:accent6>
      <a:srgbClr val="70AD47"/>
    </a:accent6>
    <a:hlink>
      <a:srgbClr val="D3D4D4"/>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Office Theme</Template>
  <TotalTime>856</TotalTime>
  <Words>2170</Words>
  <Application>Microsoft Office PowerPoint</Application>
  <PresentationFormat>全屏显示(16:9)</PresentationFormat>
  <Paragraphs>119</Paragraphs>
  <Slides>10</Slides>
  <Notes>10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10</vt:i4>
      </vt:variant>
    </vt:vector>
  </HeadingPairs>
  <TitlesOfParts>
    <vt:vector size="23" baseType="lpstr">
      <vt:lpstr>等线</vt:lpstr>
      <vt:lpstr>等线 Light</vt:lpstr>
      <vt:lpstr>方正兰亭黑_GBK</vt:lpstr>
      <vt:lpstr>思源黑体 CN Normal</vt:lpstr>
      <vt:lpstr>宋体</vt:lpstr>
      <vt:lpstr>微软雅黑</vt:lpstr>
      <vt:lpstr>Arial</vt:lpstr>
      <vt:lpstr>Calibri</vt:lpstr>
      <vt:lpstr>Lato</vt:lpstr>
      <vt:lpstr>Tahoma</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简约质感商业计划书PPT模板</dc:title>
  <dc:creator>Administrator</dc:creator>
  <cp:lastModifiedBy>邝英贤</cp:lastModifiedBy>
  <cp:revision>1508</cp:revision>
  <cp:lastPrinted>2022-07-06T06:16:00Z</cp:lastPrinted>
  <dcterms:created xsi:type="dcterms:W3CDTF">2016-04-24T15:52:00Z</dcterms:created>
  <dcterms:modified xsi:type="dcterms:W3CDTF">2022-07-12T10:18:00Z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2052-11.1.0.11636</vt:lpwstr>
  </property>
  <property fmtid="{D5CDD505-2E9C-101B-9397-08002B2CF9AE}" pid="3" name="ICV">
    <vt:lpwstr>E89C175208E54880B4C9A55DF797AD7F</vt:lpwstr>
  </property>
</Properties>
</file>