
<file path=[Content_Types].xml><?xml version="1.0" encoding="utf-8"?>
<Types xmlns="http://schemas.openxmlformats.org/package/2006/content-types">
  <Default Extension="jpeg" ContentType="image/jpeg"/>
  <Default Extension="JPG" ContentType="image/.jpg"/>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677" r:id="rId3"/>
    <p:sldId id="678" r:id="rId5"/>
    <p:sldId id="725" r:id="rId6"/>
    <p:sldId id="708" r:id="rId7"/>
    <p:sldId id="709" r:id="rId8"/>
    <p:sldId id="718" r:id="rId9"/>
    <p:sldId id="717" r:id="rId10"/>
    <p:sldId id="715" r:id="rId11"/>
    <p:sldId id="716" r:id="rId12"/>
  </p:sldIdLst>
  <p:sldSz cx="9144000" cy="5143500" type="screen16x9"/>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28E"/>
    <a:srgbClr val="F4FD8C"/>
    <a:srgbClr val="FFEBAD"/>
    <a:srgbClr val="FFE289"/>
    <a:srgbClr val="FFE697"/>
    <a:srgbClr val="FFD965"/>
    <a:srgbClr val="F6FC14"/>
    <a:srgbClr val="FECC2B"/>
    <a:srgbClr val="07301B"/>
    <a:srgbClr val="33D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870" autoAdjust="0"/>
    <p:restoredTop sz="90542" autoAdjust="0"/>
  </p:normalViewPr>
  <p:slideViewPr>
    <p:cSldViewPr>
      <p:cViewPr>
        <p:scale>
          <a:sx n="110" d="100"/>
          <a:sy n="110" d="100"/>
        </p:scale>
        <p:origin x="-1080" y="-222"/>
      </p:cViewPr>
      <p:guideLst>
        <p:guide orient="horz" pos="1620"/>
        <p:guide pos="2814"/>
        <p:guide pos="257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TextBox 23"/>
          <p:cNvSpPr txBox="1"/>
          <p:nvPr userDrawn="1"/>
        </p:nvSpPr>
        <p:spPr>
          <a:xfrm>
            <a:off x="827584" y="168626"/>
            <a:ext cx="3240360" cy="458908"/>
          </a:xfrm>
          <a:prstGeom prst="rect">
            <a:avLst/>
          </a:prstGeom>
          <a:noFill/>
        </p:spPr>
        <p:txBody>
          <a:bodyPr wrap="square" rtlCol="0">
            <a:spAutoFit/>
          </a:bodyPr>
          <a:lstStyle/>
          <a:p>
            <a:pPr>
              <a:lnSpc>
                <a:spcPct val="150000"/>
              </a:lnSpc>
            </a:pPr>
            <a:r>
              <a:rPr lang="zh-CN" altLang="en-US" dirty="0">
                <a:solidFill>
                  <a:schemeClr val="tx2"/>
                </a:solidFill>
                <a:latin typeface="微软雅黑" panose="020B0503020204020204" pitchFamily="34" charset="-122"/>
                <a:ea typeface="微软雅黑" panose="020B0503020204020204" pitchFamily="34" charset="-122"/>
                <a:cs typeface="+mn-ea"/>
                <a:sym typeface="+mn-lt"/>
              </a:rPr>
              <a:t>此处添加标题内容</a:t>
            </a:r>
            <a:endParaRPr lang="zh-CN" altLang="en-US" dirty="0">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userDrawn="1"/>
        </p:nvGrpSpPr>
        <p:grpSpPr>
          <a:xfrm>
            <a:off x="258371" y="267494"/>
            <a:ext cx="454218" cy="432048"/>
            <a:chOff x="1988368" y="411510"/>
            <a:chExt cx="1657349" cy="1654175"/>
          </a:xfrm>
          <a:solidFill>
            <a:schemeClr val="accent2"/>
          </a:solidFill>
        </p:grpSpPr>
        <p:sp>
          <p:nvSpPr>
            <p:cNvPr id="7" name="Freeform 7"/>
            <p:cNvSpPr/>
            <p:nvPr/>
          </p:nvSpPr>
          <p:spPr bwMode="auto">
            <a:xfrm>
              <a:off x="3032944" y="825848"/>
              <a:ext cx="563563" cy="825500"/>
            </a:xfrm>
            <a:custGeom>
              <a:avLst/>
              <a:gdLst>
                <a:gd name="T0" fmla="*/ 2769 w 5152"/>
                <a:gd name="T1" fmla="*/ 287 h 7543"/>
                <a:gd name="T2" fmla="*/ 4806 w 5152"/>
                <a:gd name="T3" fmla="*/ 2323 h 7543"/>
                <a:gd name="T4" fmla="*/ 5137 w 5152"/>
                <a:gd name="T5" fmla="*/ 3070 h 7543"/>
                <a:gd name="T6" fmla="*/ 4742 w 5152"/>
                <a:gd name="T7" fmla="*/ 3772 h 7543"/>
                <a:gd name="T8" fmla="*/ 5137 w 5152"/>
                <a:gd name="T9" fmla="*/ 4473 h 7543"/>
                <a:gd name="T10" fmla="*/ 4806 w 5152"/>
                <a:gd name="T11" fmla="*/ 5220 h 7543"/>
                <a:gd name="T12" fmla="*/ 2769 w 5152"/>
                <a:gd name="T13" fmla="*/ 7256 h 7543"/>
                <a:gd name="T14" fmla="*/ 1725 w 5152"/>
                <a:gd name="T15" fmla="*/ 7256 h 7543"/>
                <a:gd name="T16" fmla="*/ 0 w 5152"/>
                <a:gd name="T17" fmla="*/ 5531 h 7543"/>
                <a:gd name="T18" fmla="*/ 3454 w 5152"/>
                <a:gd name="T19" fmla="*/ 5531 h 7543"/>
                <a:gd name="T20" fmla="*/ 3454 w 5152"/>
                <a:gd name="T21" fmla="*/ 2012 h 7543"/>
                <a:gd name="T22" fmla="*/ 0 w 5152"/>
                <a:gd name="T23" fmla="*/ 2012 h 7543"/>
                <a:gd name="T24" fmla="*/ 1725 w 5152"/>
                <a:gd name="T25" fmla="*/ 287 h 7543"/>
                <a:gd name="T26" fmla="*/ 2769 w 5152"/>
                <a:gd name="T27" fmla="*/ 287 h 7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2" h="7543">
                  <a:moveTo>
                    <a:pt x="2769" y="287"/>
                  </a:moveTo>
                  <a:lnTo>
                    <a:pt x="4806" y="2323"/>
                  </a:lnTo>
                  <a:cubicBezTo>
                    <a:pt x="5005" y="2522"/>
                    <a:pt x="5152" y="2800"/>
                    <a:pt x="5137" y="3070"/>
                  </a:cubicBezTo>
                  <a:cubicBezTo>
                    <a:pt x="5123" y="3308"/>
                    <a:pt x="4995" y="3625"/>
                    <a:pt x="4742" y="3772"/>
                  </a:cubicBezTo>
                  <a:cubicBezTo>
                    <a:pt x="4995" y="3918"/>
                    <a:pt x="5123" y="4235"/>
                    <a:pt x="5137" y="4473"/>
                  </a:cubicBezTo>
                  <a:cubicBezTo>
                    <a:pt x="5152" y="4743"/>
                    <a:pt x="5005" y="5021"/>
                    <a:pt x="4806" y="5220"/>
                  </a:cubicBezTo>
                  <a:lnTo>
                    <a:pt x="2769" y="7256"/>
                  </a:lnTo>
                  <a:cubicBezTo>
                    <a:pt x="2482" y="7543"/>
                    <a:pt x="2012" y="7543"/>
                    <a:pt x="1725" y="7256"/>
                  </a:cubicBezTo>
                  <a:lnTo>
                    <a:pt x="0" y="5531"/>
                  </a:lnTo>
                  <a:lnTo>
                    <a:pt x="3454" y="5531"/>
                  </a:lnTo>
                  <a:lnTo>
                    <a:pt x="3454" y="2012"/>
                  </a:lnTo>
                  <a:lnTo>
                    <a:pt x="0" y="2012"/>
                  </a:lnTo>
                  <a:lnTo>
                    <a:pt x="1725" y="287"/>
                  </a:lnTo>
                  <a:cubicBezTo>
                    <a:pt x="2012" y="0"/>
                    <a:pt x="2482" y="0"/>
                    <a:pt x="2769" y="287"/>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2035993" y="825848"/>
              <a:ext cx="563562" cy="825500"/>
            </a:xfrm>
            <a:custGeom>
              <a:avLst/>
              <a:gdLst>
                <a:gd name="T0" fmla="*/ 2383 w 5153"/>
                <a:gd name="T1" fmla="*/ 7256 h 7544"/>
                <a:gd name="T2" fmla="*/ 346 w 5153"/>
                <a:gd name="T3" fmla="*/ 5220 h 7544"/>
                <a:gd name="T4" fmla="*/ 15 w 5153"/>
                <a:gd name="T5" fmla="*/ 4473 h 7544"/>
                <a:gd name="T6" fmla="*/ 410 w 5153"/>
                <a:gd name="T7" fmla="*/ 3772 h 7544"/>
                <a:gd name="T8" fmla="*/ 15 w 5153"/>
                <a:gd name="T9" fmla="*/ 3070 h 7544"/>
                <a:gd name="T10" fmla="*/ 346 w 5153"/>
                <a:gd name="T11" fmla="*/ 2324 h 7544"/>
                <a:gd name="T12" fmla="*/ 2383 w 5153"/>
                <a:gd name="T13" fmla="*/ 287 h 7544"/>
                <a:gd name="T14" fmla="*/ 3427 w 5153"/>
                <a:gd name="T15" fmla="*/ 287 h 7544"/>
                <a:gd name="T16" fmla="*/ 5153 w 5153"/>
                <a:gd name="T17" fmla="*/ 2012 h 7544"/>
                <a:gd name="T18" fmla="*/ 1698 w 5153"/>
                <a:gd name="T19" fmla="*/ 2012 h 7544"/>
                <a:gd name="T20" fmla="*/ 1698 w 5153"/>
                <a:gd name="T21" fmla="*/ 5531 h 7544"/>
                <a:gd name="T22" fmla="*/ 5153 w 5153"/>
                <a:gd name="T23" fmla="*/ 5531 h 7544"/>
                <a:gd name="T24" fmla="*/ 3427 w 5153"/>
                <a:gd name="T25" fmla="*/ 7256 h 7544"/>
                <a:gd name="T26" fmla="*/ 2383 w 5153"/>
                <a:gd name="T27" fmla="*/ 7256 h 7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3" h="7544">
                  <a:moveTo>
                    <a:pt x="2383" y="7256"/>
                  </a:moveTo>
                  <a:lnTo>
                    <a:pt x="346" y="5220"/>
                  </a:lnTo>
                  <a:cubicBezTo>
                    <a:pt x="148" y="5021"/>
                    <a:pt x="0" y="4743"/>
                    <a:pt x="15" y="4473"/>
                  </a:cubicBezTo>
                  <a:cubicBezTo>
                    <a:pt x="29" y="4236"/>
                    <a:pt x="158" y="3919"/>
                    <a:pt x="410" y="3772"/>
                  </a:cubicBezTo>
                  <a:cubicBezTo>
                    <a:pt x="158" y="3625"/>
                    <a:pt x="29" y="3308"/>
                    <a:pt x="15" y="3070"/>
                  </a:cubicBezTo>
                  <a:cubicBezTo>
                    <a:pt x="0" y="2800"/>
                    <a:pt x="148" y="2522"/>
                    <a:pt x="346" y="2324"/>
                  </a:cubicBezTo>
                  <a:lnTo>
                    <a:pt x="2383" y="287"/>
                  </a:lnTo>
                  <a:cubicBezTo>
                    <a:pt x="2670" y="0"/>
                    <a:pt x="3140" y="0"/>
                    <a:pt x="3427" y="287"/>
                  </a:cubicBezTo>
                  <a:lnTo>
                    <a:pt x="5153" y="2012"/>
                  </a:lnTo>
                  <a:lnTo>
                    <a:pt x="1698" y="2012"/>
                  </a:lnTo>
                  <a:lnTo>
                    <a:pt x="1698" y="5531"/>
                  </a:lnTo>
                  <a:lnTo>
                    <a:pt x="5153" y="5531"/>
                  </a:lnTo>
                  <a:lnTo>
                    <a:pt x="3427" y="7256"/>
                  </a:lnTo>
                  <a:cubicBezTo>
                    <a:pt x="3140" y="7544"/>
                    <a:pt x="2670" y="7544"/>
                    <a:pt x="2383" y="7256"/>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2404293" y="1454498"/>
              <a:ext cx="823912" cy="563563"/>
            </a:xfrm>
            <a:custGeom>
              <a:avLst/>
              <a:gdLst>
                <a:gd name="T0" fmla="*/ 7257 w 7544"/>
                <a:gd name="T1" fmla="*/ 2769 h 5152"/>
                <a:gd name="T2" fmla="*/ 5220 w 7544"/>
                <a:gd name="T3" fmla="*/ 4806 h 5152"/>
                <a:gd name="T4" fmla="*/ 4474 w 7544"/>
                <a:gd name="T5" fmla="*/ 5137 h 5152"/>
                <a:gd name="T6" fmla="*/ 3772 w 7544"/>
                <a:gd name="T7" fmla="*/ 4742 h 5152"/>
                <a:gd name="T8" fmla="*/ 3071 w 7544"/>
                <a:gd name="T9" fmla="*/ 5137 h 5152"/>
                <a:gd name="T10" fmla="*/ 2324 w 7544"/>
                <a:gd name="T11" fmla="*/ 4806 h 5152"/>
                <a:gd name="T12" fmla="*/ 288 w 7544"/>
                <a:gd name="T13" fmla="*/ 2769 h 5152"/>
                <a:gd name="T14" fmla="*/ 288 w 7544"/>
                <a:gd name="T15" fmla="*/ 1725 h 5152"/>
                <a:gd name="T16" fmla="*/ 2013 w 7544"/>
                <a:gd name="T17" fmla="*/ 0 h 5152"/>
                <a:gd name="T18" fmla="*/ 2013 w 7544"/>
                <a:gd name="T19" fmla="*/ 3454 h 5152"/>
                <a:gd name="T20" fmla="*/ 5532 w 7544"/>
                <a:gd name="T21" fmla="*/ 3454 h 5152"/>
                <a:gd name="T22" fmla="*/ 5532 w 7544"/>
                <a:gd name="T23" fmla="*/ 0 h 5152"/>
                <a:gd name="T24" fmla="*/ 7257 w 7544"/>
                <a:gd name="T25" fmla="*/ 1725 h 5152"/>
                <a:gd name="T26" fmla="*/ 7257 w 7544"/>
                <a:gd name="T27" fmla="*/ 2769 h 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4" h="5152">
                  <a:moveTo>
                    <a:pt x="7257" y="2769"/>
                  </a:moveTo>
                  <a:lnTo>
                    <a:pt x="5220" y="4806"/>
                  </a:lnTo>
                  <a:cubicBezTo>
                    <a:pt x="5022" y="5005"/>
                    <a:pt x="4744" y="5152"/>
                    <a:pt x="4474" y="5137"/>
                  </a:cubicBezTo>
                  <a:cubicBezTo>
                    <a:pt x="4236" y="5123"/>
                    <a:pt x="3919" y="4995"/>
                    <a:pt x="3772" y="4742"/>
                  </a:cubicBezTo>
                  <a:cubicBezTo>
                    <a:pt x="3625" y="4995"/>
                    <a:pt x="3308" y="5123"/>
                    <a:pt x="3071" y="5137"/>
                  </a:cubicBezTo>
                  <a:cubicBezTo>
                    <a:pt x="2801" y="5152"/>
                    <a:pt x="2523" y="5005"/>
                    <a:pt x="2324" y="4806"/>
                  </a:cubicBezTo>
                  <a:lnTo>
                    <a:pt x="288" y="2769"/>
                  </a:lnTo>
                  <a:cubicBezTo>
                    <a:pt x="0" y="2482"/>
                    <a:pt x="0" y="2012"/>
                    <a:pt x="288" y="1725"/>
                  </a:cubicBezTo>
                  <a:lnTo>
                    <a:pt x="2013" y="0"/>
                  </a:lnTo>
                  <a:lnTo>
                    <a:pt x="2013" y="3454"/>
                  </a:lnTo>
                  <a:lnTo>
                    <a:pt x="5532" y="3454"/>
                  </a:lnTo>
                  <a:lnTo>
                    <a:pt x="5532" y="0"/>
                  </a:lnTo>
                  <a:lnTo>
                    <a:pt x="7257" y="1725"/>
                  </a:lnTo>
                  <a:cubicBezTo>
                    <a:pt x="7544" y="2012"/>
                    <a:pt x="7544" y="2482"/>
                    <a:pt x="7257" y="2769"/>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2404293" y="459135"/>
              <a:ext cx="823912" cy="563563"/>
            </a:xfrm>
            <a:custGeom>
              <a:avLst/>
              <a:gdLst>
                <a:gd name="T0" fmla="*/ 287 w 7543"/>
                <a:gd name="T1" fmla="*/ 2383 h 5153"/>
                <a:gd name="T2" fmla="*/ 2323 w 7543"/>
                <a:gd name="T3" fmla="*/ 346 h 5153"/>
                <a:gd name="T4" fmla="*/ 3070 w 7543"/>
                <a:gd name="T5" fmla="*/ 15 h 5153"/>
                <a:gd name="T6" fmla="*/ 3772 w 7543"/>
                <a:gd name="T7" fmla="*/ 410 h 5153"/>
                <a:gd name="T8" fmla="*/ 4473 w 7543"/>
                <a:gd name="T9" fmla="*/ 15 h 5153"/>
                <a:gd name="T10" fmla="*/ 5220 w 7543"/>
                <a:gd name="T11" fmla="*/ 346 h 5153"/>
                <a:gd name="T12" fmla="*/ 7256 w 7543"/>
                <a:gd name="T13" fmla="*/ 2383 h 5153"/>
                <a:gd name="T14" fmla="*/ 7256 w 7543"/>
                <a:gd name="T15" fmla="*/ 3427 h 5153"/>
                <a:gd name="T16" fmla="*/ 5531 w 7543"/>
                <a:gd name="T17" fmla="*/ 5153 h 5153"/>
                <a:gd name="T18" fmla="*/ 5531 w 7543"/>
                <a:gd name="T19" fmla="*/ 1698 h 5153"/>
                <a:gd name="T20" fmla="*/ 2012 w 7543"/>
                <a:gd name="T21" fmla="*/ 1698 h 5153"/>
                <a:gd name="T22" fmla="*/ 2012 w 7543"/>
                <a:gd name="T23" fmla="*/ 5153 h 5153"/>
                <a:gd name="T24" fmla="*/ 287 w 7543"/>
                <a:gd name="T25" fmla="*/ 3427 h 5153"/>
                <a:gd name="T26" fmla="*/ 287 w 7543"/>
                <a:gd name="T27" fmla="*/ 2383 h 5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3" h="5153">
                  <a:moveTo>
                    <a:pt x="287" y="2383"/>
                  </a:moveTo>
                  <a:lnTo>
                    <a:pt x="2323" y="346"/>
                  </a:lnTo>
                  <a:cubicBezTo>
                    <a:pt x="2522" y="148"/>
                    <a:pt x="2800" y="0"/>
                    <a:pt x="3070" y="15"/>
                  </a:cubicBezTo>
                  <a:cubicBezTo>
                    <a:pt x="3308" y="29"/>
                    <a:pt x="3625" y="158"/>
                    <a:pt x="3772" y="410"/>
                  </a:cubicBezTo>
                  <a:cubicBezTo>
                    <a:pt x="3918" y="158"/>
                    <a:pt x="4235" y="29"/>
                    <a:pt x="4473" y="15"/>
                  </a:cubicBezTo>
                  <a:cubicBezTo>
                    <a:pt x="4743" y="0"/>
                    <a:pt x="5021" y="148"/>
                    <a:pt x="5220" y="346"/>
                  </a:cubicBezTo>
                  <a:lnTo>
                    <a:pt x="7256" y="2383"/>
                  </a:lnTo>
                  <a:cubicBezTo>
                    <a:pt x="7543" y="2670"/>
                    <a:pt x="7543" y="3140"/>
                    <a:pt x="7256" y="3427"/>
                  </a:cubicBezTo>
                  <a:lnTo>
                    <a:pt x="5531" y="5153"/>
                  </a:lnTo>
                  <a:lnTo>
                    <a:pt x="5531" y="1698"/>
                  </a:lnTo>
                  <a:lnTo>
                    <a:pt x="2012" y="1698"/>
                  </a:lnTo>
                  <a:lnTo>
                    <a:pt x="2012" y="5153"/>
                  </a:lnTo>
                  <a:lnTo>
                    <a:pt x="287" y="3427"/>
                  </a:lnTo>
                  <a:cubicBezTo>
                    <a:pt x="0" y="3140"/>
                    <a:pt x="0" y="2670"/>
                    <a:pt x="287" y="2383"/>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1988368" y="411510"/>
              <a:ext cx="1657349" cy="1654175"/>
            </a:xfrm>
            <a:custGeom>
              <a:avLst/>
              <a:gdLst>
                <a:gd name="T0" fmla="*/ 2683 w 15153"/>
                <a:gd name="T1" fmla="*/ 11525 h 15152"/>
                <a:gd name="T2" fmla="*/ 31 w 15153"/>
                <a:gd name="T3" fmla="*/ 8555 h 15152"/>
                <a:gd name="T4" fmla="*/ 15 w 15153"/>
                <a:gd name="T5" fmla="*/ 6693 h 15152"/>
                <a:gd name="T6" fmla="*/ 2551 w 15153"/>
                <a:gd name="T7" fmla="*/ 3727 h 15152"/>
                <a:gd name="T8" fmla="*/ 3679 w 15153"/>
                <a:gd name="T9" fmla="*/ 2610 h 15152"/>
                <a:gd name="T10" fmla="*/ 6596 w 15153"/>
                <a:gd name="T11" fmla="*/ 31 h 15152"/>
                <a:gd name="T12" fmla="*/ 8191 w 15153"/>
                <a:gd name="T13" fmla="*/ 12 h 15152"/>
                <a:gd name="T14" fmla="*/ 11424 w 15153"/>
                <a:gd name="T15" fmla="*/ 2551 h 15152"/>
                <a:gd name="T16" fmla="*/ 12084 w 15153"/>
                <a:gd name="T17" fmla="*/ 3455 h 15152"/>
                <a:gd name="T18" fmla="*/ 15083 w 15153"/>
                <a:gd name="T19" fmla="*/ 6453 h 15152"/>
                <a:gd name="T20" fmla="*/ 15144 w 15153"/>
                <a:gd name="T21" fmla="*/ 8258 h 15152"/>
                <a:gd name="T22" fmla="*/ 14683 w 15153"/>
                <a:gd name="T23" fmla="*/ 9343 h 15152"/>
                <a:gd name="T24" fmla="*/ 11727 w 15153"/>
                <a:gd name="T25" fmla="*/ 11727 h 15152"/>
                <a:gd name="T26" fmla="*/ 9090 w 15153"/>
                <a:gd name="T27" fmla="*/ 14891 h 15152"/>
                <a:gd name="T28" fmla="*/ 7576 w 15153"/>
                <a:gd name="T29" fmla="*/ 14924 h 15152"/>
                <a:gd name="T30" fmla="*/ 6112 w 15153"/>
                <a:gd name="T31" fmla="*/ 14924 h 15152"/>
                <a:gd name="T32" fmla="*/ 3504 w 15153"/>
                <a:gd name="T33" fmla="*/ 12235 h 15152"/>
                <a:gd name="T34" fmla="*/ 7654 w 15153"/>
                <a:gd name="T35" fmla="*/ 14806 h 15152"/>
                <a:gd name="T36" fmla="*/ 7029 w 15153"/>
                <a:gd name="T37" fmla="*/ 14986 h 15152"/>
                <a:gd name="T38" fmla="*/ 6572 w 15153"/>
                <a:gd name="T39" fmla="*/ 14970 h 15152"/>
                <a:gd name="T40" fmla="*/ 6014 w 15153"/>
                <a:gd name="T41" fmla="*/ 14678 h 15152"/>
                <a:gd name="T42" fmla="*/ 3617 w 15153"/>
                <a:gd name="T43" fmla="*/ 12134 h 15152"/>
                <a:gd name="T44" fmla="*/ 3588 w 15153"/>
                <a:gd name="T45" fmla="*/ 11563 h 15152"/>
                <a:gd name="T46" fmla="*/ 2802 w 15153"/>
                <a:gd name="T47" fmla="*/ 11434 h 15152"/>
                <a:gd name="T48" fmla="*/ 341 w 15153"/>
                <a:gd name="T49" fmla="*/ 8954 h 15152"/>
                <a:gd name="T50" fmla="*/ 155 w 15153"/>
                <a:gd name="T51" fmla="*/ 8429 h 15152"/>
                <a:gd name="T52" fmla="*/ 357 w 15153"/>
                <a:gd name="T53" fmla="*/ 7635 h 15152"/>
                <a:gd name="T54" fmla="*/ 169 w 15153"/>
                <a:gd name="T55" fmla="*/ 7050 h 15152"/>
                <a:gd name="T56" fmla="*/ 181 w 15153"/>
                <a:gd name="T57" fmla="*/ 6572 h 15152"/>
                <a:gd name="T58" fmla="*/ 473 w 15153"/>
                <a:gd name="T59" fmla="*/ 6014 h 15152"/>
                <a:gd name="T60" fmla="*/ 3017 w 15153"/>
                <a:gd name="T61" fmla="*/ 3617 h 15152"/>
                <a:gd name="T62" fmla="*/ 3588 w 15153"/>
                <a:gd name="T63" fmla="*/ 3588 h 15152"/>
                <a:gd name="T64" fmla="*/ 3701 w 15153"/>
                <a:gd name="T65" fmla="*/ 2829 h 15152"/>
                <a:gd name="T66" fmla="*/ 6197 w 15153"/>
                <a:gd name="T67" fmla="*/ 341 h 15152"/>
                <a:gd name="T68" fmla="*/ 6722 w 15153"/>
                <a:gd name="T69" fmla="*/ 155 h 15152"/>
                <a:gd name="T70" fmla="*/ 7535 w 15153"/>
                <a:gd name="T71" fmla="*/ 370 h 15152"/>
                <a:gd name="T72" fmla="*/ 8122 w 15153"/>
                <a:gd name="T73" fmla="*/ 165 h 15152"/>
                <a:gd name="T74" fmla="*/ 8579 w 15153"/>
                <a:gd name="T75" fmla="*/ 181 h 15152"/>
                <a:gd name="T76" fmla="*/ 9137 w 15153"/>
                <a:gd name="T77" fmla="*/ 473 h 15152"/>
                <a:gd name="T78" fmla="*/ 11484 w 15153"/>
                <a:gd name="T79" fmla="*/ 2895 h 15152"/>
                <a:gd name="T80" fmla="*/ 11576 w 15153"/>
                <a:gd name="T81" fmla="*/ 3508 h 15152"/>
                <a:gd name="T82" fmla="*/ 12237 w 15153"/>
                <a:gd name="T83" fmla="*/ 3658 h 15152"/>
                <a:gd name="T84" fmla="*/ 14754 w 15153"/>
                <a:gd name="T85" fmla="*/ 6113 h 15152"/>
                <a:gd name="T86" fmla="*/ 14987 w 15153"/>
                <a:gd name="T87" fmla="*/ 6656 h 15152"/>
                <a:gd name="T88" fmla="*/ 14851 w 15153"/>
                <a:gd name="T89" fmla="*/ 7420 h 15152"/>
                <a:gd name="T90" fmla="*/ 14963 w 15153"/>
                <a:gd name="T91" fmla="*/ 8018 h 15152"/>
                <a:gd name="T92" fmla="*/ 14985 w 15153"/>
                <a:gd name="T93" fmla="*/ 8511 h 15152"/>
                <a:gd name="T94" fmla="*/ 14744 w 15153"/>
                <a:gd name="T95" fmla="*/ 9053 h 15152"/>
                <a:gd name="T96" fmla="*/ 12328 w 15153"/>
                <a:gd name="T97" fmla="*/ 11446 h 15152"/>
                <a:gd name="T98" fmla="*/ 11750 w 15153"/>
                <a:gd name="T99" fmla="*/ 11586 h 15152"/>
                <a:gd name="T100" fmla="*/ 11546 w 15153"/>
                <a:gd name="T101" fmla="*/ 12099 h 15152"/>
                <a:gd name="T102" fmla="*/ 9145 w 15153"/>
                <a:gd name="T103" fmla="*/ 14672 h 15152"/>
                <a:gd name="T104" fmla="*/ 8592 w 15153"/>
                <a:gd name="T105" fmla="*/ 14967 h 1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53" h="15152">
                  <a:moveTo>
                    <a:pt x="3504" y="12235"/>
                  </a:moveTo>
                  <a:lnTo>
                    <a:pt x="3483" y="12179"/>
                  </a:lnTo>
                  <a:cubicBezTo>
                    <a:pt x="3435" y="12031"/>
                    <a:pt x="3415" y="11883"/>
                    <a:pt x="3424" y="11727"/>
                  </a:cubicBezTo>
                  <a:cubicBezTo>
                    <a:pt x="3297" y="11734"/>
                    <a:pt x="3173" y="11721"/>
                    <a:pt x="3049" y="11692"/>
                  </a:cubicBezTo>
                  <a:cubicBezTo>
                    <a:pt x="2959" y="11669"/>
                    <a:pt x="2873" y="11633"/>
                    <a:pt x="2791" y="11590"/>
                  </a:cubicBezTo>
                  <a:cubicBezTo>
                    <a:pt x="2754" y="11570"/>
                    <a:pt x="2718" y="11549"/>
                    <a:pt x="2683" y="11525"/>
                  </a:cubicBezTo>
                  <a:cubicBezTo>
                    <a:pt x="2622" y="11483"/>
                    <a:pt x="2566" y="11437"/>
                    <a:pt x="2512" y="11387"/>
                  </a:cubicBezTo>
                  <a:lnTo>
                    <a:pt x="420" y="9292"/>
                  </a:lnTo>
                  <a:cubicBezTo>
                    <a:pt x="354" y="9218"/>
                    <a:pt x="295" y="9142"/>
                    <a:pt x="240" y="9060"/>
                  </a:cubicBezTo>
                  <a:cubicBezTo>
                    <a:pt x="201" y="8997"/>
                    <a:pt x="166" y="8935"/>
                    <a:pt x="134" y="8868"/>
                  </a:cubicBezTo>
                  <a:cubicBezTo>
                    <a:pt x="99" y="8789"/>
                    <a:pt x="70" y="8711"/>
                    <a:pt x="47" y="8627"/>
                  </a:cubicBezTo>
                  <a:lnTo>
                    <a:pt x="31" y="8555"/>
                  </a:lnTo>
                  <a:cubicBezTo>
                    <a:pt x="11" y="8447"/>
                    <a:pt x="0" y="8336"/>
                    <a:pt x="9" y="8226"/>
                  </a:cubicBezTo>
                  <a:cubicBezTo>
                    <a:pt x="14" y="8176"/>
                    <a:pt x="21" y="8128"/>
                    <a:pt x="29" y="8079"/>
                  </a:cubicBezTo>
                  <a:cubicBezTo>
                    <a:pt x="65" y="7900"/>
                    <a:pt x="130" y="7730"/>
                    <a:pt x="227" y="7576"/>
                  </a:cubicBezTo>
                  <a:cubicBezTo>
                    <a:pt x="126" y="7416"/>
                    <a:pt x="60" y="7240"/>
                    <a:pt x="26" y="7054"/>
                  </a:cubicBezTo>
                  <a:cubicBezTo>
                    <a:pt x="22" y="7031"/>
                    <a:pt x="18" y="7007"/>
                    <a:pt x="15" y="6984"/>
                  </a:cubicBezTo>
                  <a:cubicBezTo>
                    <a:pt x="3" y="6886"/>
                    <a:pt x="5" y="6791"/>
                    <a:pt x="15" y="6693"/>
                  </a:cubicBezTo>
                  <a:cubicBezTo>
                    <a:pt x="24" y="6627"/>
                    <a:pt x="37" y="6564"/>
                    <a:pt x="54" y="6500"/>
                  </a:cubicBezTo>
                  <a:cubicBezTo>
                    <a:pt x="76" y="6425"/>
                    <a:pt x="102" y="6354"/>
                    <a:pt x="135" y="6282"/>
                  </a:cubicBezTo>
                  <a:cubicBezTo>
                    <a:pt x="169" y="6211"/>
                    <a:pt x="206" y="6145"/>
                    <a:pt x="248" y="6079"/>
                  </a:cubicBezTo>
                  <a:cubicBezTo>
                    <a:pt x="292" y="6014"/>
                    <a:pt x="339" y="5953"/>
                    <a:pt x="389" y="5894"/>
                  </a:cubicBezTo>
                  <a:cubicBezTo>
                    <a:pt x="415" y="5865"/>
                    <a:pt x="442" y="5836"/>
                    <a:pt x="469" y="5808"/>
                  </a:cubicBezTo>
                  <a:lnTo>
                    <a:pt x="2551" y="3727"/>
                  </a:lnTo>
                  <a:lnTo>
                    <a:pt x="2644" y="3651"/>
                  </a:lnTo>
                  <a:cubicBezTo>
                    <a:pt x="2706" y="3610"/>
                    <a:pt x="2767" y="3573"/>
                    <a:pt x="2834" y="3540"/>
                  </a:cubicBezTo>
                  <a:cubicBezTo>
                    <a:pt x="2907" y="3506"/>
                    <a:pt x="2979" y="3479"/>
                    <a:pt x="3057" y="3458"/>
                  </a:cubicBezTo>
                  <a:cubicBezTo>
                    <a:pt x="3178" y="3429"/>
                    <a:pt x="3299" y="3416"/>
                    <a:pt x="3424" y="3424"/>
                  </a:cubicBezTo>
                  <a:cubicBezTo>
                    <a:pt x="3418" y="3303"/>
                    <a:pt x="3429" y="3185"/>
                    <a:pt x="3455" y="3067"/>
                  </a:cubicBezTo>
                  <a:cubicBezTo>
                    <a:pt x="3494" y="2901"/>
                    <a:pt x="3575" y="2745"/>
                    <a:pt x="3679" y="2610"/>
                  </a:cubicBezTo>
                  <a:cubicBezTo>
                    <a:pt x="3706" y="2576"/>
                    <a:pt x="3735" y="2544"/>
                    <a:pt x="3765" y="2512"/>
                  </a:cubicBezTo>
                  <a:lnTo>
                    <a:pt x="5859" y="420"/>
                  </a:lnTo>
                  <a:cubicBezTo>
                    <a:pt x="5933" y="354"/>
                    <a:pt x="6009" y="295"/>
                    <a:pt x="6092" y="240"/>
                  </a:cubicBezTo>
                  <a:cubicBezTo>
                    <a:pt x="6154" y="201"/>
                    <a:pt x="6217" y="166"/>
                    <a:pt x="6283" y="134"/>
                  </a:cubicBezTo>
                  <a:cubicBezTo>
                    <a:pt x="6362" y="99"/>
                    <a:pt x="6440" y="70"/>
                    <a:pt x="6524" y="47"/>
                  </a:cubicBezTo>
                  <a:lnTo>
                    <a:pt x="6596" y="31"/>
                  </a:lnTo>
                  <a:cubicBezTo>
                    <a:pt x="6705" y="11"/>
                    <a:pt x="6815" y="0"/>
                    <a:pt x="6925" y="9"/>
                  </a:cubicBezTo>
                  <a:cubicBezTo>
                    <a:pt x="7033" y="20"/>
                    <a:pt x="7136" y="40"/>
                    <a:pt x="7239" y="71"/>
                  </a:cubicBezTo>
                  <a:cubicBezTo>
                    <a:pt x="7357" y="110"/>
                    <a:pt x="7470" y="161"/>
                    <a:pt x="7576" y="227"/>
                  </a:cubicBezTo>
                  <a:cubicBezTo>
                    <a:pt x="7653" y="176"/>
                    <a:pt x="7740" y="135"/>
                    <a:pt x="7827" y="101"/>
                  </a:cubicBezTo>
                  <a:cubicBezTo>
                    <a:pt x="7930" y="62"/>
                    <a:pt x="8034" y="35"/>
                    <a:pt x="8144" y="18"/>
                  </a:cubicBezTo>
                  <a:lnTo>
                    <a:pt x="8191" y="12"/>
                  </a:lnTo>
                  <a:cubicBezTo>
                    <a:pt x="8280" y="3"/>
                    <a:pt x="8369" y="6"/>
                    <a:pt x="8458" y="15"/>
                  </a:cubicBezTo>
                  <a:cubicBezTo>
                    <a:pt x="8537" y="26"/>
                    <a:pt x="8612" y="42"/>
                    <a:pt x="8688" y="65"/>
                  </a:cubicBezTo>
                  <a:cubicBezTo>
                    <a:pt x="8725" y="77"/>
                    <a:pt x="8762" y="90"/>
                    <a:pt x="8798" y="104"/>
                  </a:cubicBezTo>
                  <a:cubicBezTo>
                    <a:pt x="8907" y="149"/>
                    <a:pt x="9006" y="204"/>
                    <a:pt x="9104" y="270"/>
                  </a:cubicBezTo>
                  <a:cubicBezTo>
                    <a:pt x="9179" y="323"/>
                    <a:pt x="9248" y="379"/>
                    <a:pt x="9315" y="442"/>
                  </a:cubicBezTo>
                  <a:lnTo>
                    <a:pt x="11424" y="2551"/>
                  </a:lnTo>
                  <a:lnTo>
                    <a:pt x="11500" y="2644"/>
                  </a:lnTo>
                  <a:cubicBezTo>
                    <a:pt x="11518" y="2671"/>
                    <a:pt x="11536" y="2698"/>
                    <a:pt x="11553" y="2726"/>
                  </a:cubicBezTo>
                  <a:cubicBezTo>
                    <a:pt x="11610" y="2823"/>
                    <a:pt x="11653" y="2921"/>
                    <a:pt x="11685" y="3029"/>
                  </a:cubicBezTo>
                  <a:lnTo>
                    <a:pt x="11700" y="3086"/>
                  </a:lnTo>
                  <a:cubicBezTo>
                    <a:pt x="11724" y="3198"/>
                    <a:pt x="11734" y="3309"/>
                    <a:pt x="11727" y="3424"/>
                  </a:cubicBezTo>
                  <a:cubicBezTo>
                    <a:pt x="11848" y="3418"/>
                    <a:pt x="11966" y="3429"/>
                    <a:pt x="12084" y="3455"/>
                  </a:cubicBezTo>
                  <a:cubicBezTo>
                    <a:pt x="12250" y="3495"/>
                    <a:pt x="12406" y="3575"/>
                    <a:pt x="12541" y="3679"/>
                  </a:cubicBezTo>
                  <a:cubicBezTo>
                    <a:pt x="12575" y="3706"/>
                    <a:pt x="12608" y="3735"/>
                    <a:pt x="12640" y="3765"/>
                  </a:cubicBezTo>
                  <a:lnTo>
                    <a:pt x="14732" y="5859"/>
                  </a:lnTo>
                  <a:cubicBezTo>
                    <a:pt x="14789" y="5924"/>
                    <a:pt x="14841" y="5990"/>
                    <a:pt x="14891" y="6061"/>
                  </a:cubicBezTo>
                  <a:cubicBezTo>
                    <a:pt x="14938" y="6133"/>
                    <a:pt x="14980" y="6205"/>
                    <a:pt x="15017" y="6283"/>
                  </a:cubicBezTo>
                  <a:cubicBezTo>
                    <a:pt x="15042" y="6339"/>
                    <a:pt x="15064" y="6395"/>
                    <a:pt x="15083" y="6453"/>
                  </a:cubicBezTo>
                  <a:lnTo>
                    <a:pt x="15104" y="6524"/>
                  </a:lnTo>
                  <a:cubicBezTo>
                    <a:pt x="15136" y="6655"/>
                    <a:pt x="15153" y="6790"/>
                    <a:pt x="15142" y="6925"/>
                  </a:cubicBezTo>
                  <a:cubicBezTo>
                    <a:pt x="15131" y="7041"/>
                    <a:pt x="15108" y="7151"/>
                    <a:pt x="15072" y="7262"/>
                  </a:cubicBezTo>
                  <a:cubicBezTo>
                    <a:pt x="15035" y="7372"/>
                    <a:pt x="14986" y="7478"/>
                    <a:pt x="14924" y="7576"/>
                  </a:cubicBezTo>
                  <a:cubicBezTo>
                    <a:pt x="14945" y="7609"/>
                    <a:pt x="14964" y="7643"/>
                    <a:pt x="14983" y="7678"/>
                  </a:cubicBezTo>
                  <a:cubicBezTo>
                    <a:pt x="15075" y="7859"/>
                    <a:pt x="15132" y="8055"/>
                    <a:pt x="15144" y="8258"/>
                  </a:cubicBezTo>
                  <a:cubicBezTo>
                    <a:pt x="15146" y="8326"/>
                    <a:pt x="15143" y="8391"/>
                    <a:pt x="15136" y="8458"/>
                  </a:cubicBezTo>
                  <a:cubicBezTo>
                    <a:pt x="15129" y="8511"/>
                    <a:pt x="15119" y="8562"/>
                    <a:pt x="15108" y="8613"/>
                  </a:cubicBezTo>
                  <a:cubicBezTo>
                    <a:pt x="15088" y="8690"/>
                    <a:pt x="15063" y="8761"/>
                    <a:pt x="15033" y="8834"/>
                  </a:cubicBezTo>
                  <a:cubicBezTo>
                    <a:pt x="15000" y="8906"/>
                    <a:pt x="14965" y="8973"/>
                    <a:pt x="14924" y="9039"/>
                  </a:cubicBezTo>
                  <a:cubicBezTo>
                    <a:pt x="14881" y="9105"/>
                    <a:pt x="14836" y="9167"/>
                    <a:pt x="14787" y="9228"/>
                  </a:cubicBezTo>
                  <a:cubicBezTo>
                    <a:pt x="14753" y="9268"/>
                    <a:pt x="14719" y="9306"/>
                    <a:pt x="14683" y="9343"/>
                  </a:cubicBezTo>
                  <a:lnTo>
                    <a:pt x="12600" y="11424"/>
                  </a:lnTo>
                  <a:lnTo>
                    <a:pt x="12507" y="11500"/>
                  </a:lnTo>
                  <a:cubicBezTo>
                    <a:pt x="12454" y="11536"/>
                    <a:pt x="12401" y="11568"/>
                    <a:pt x="12345" y="11598"/>
                  </a:cubicBezTo>
                  <a:cubicBezTo>
                    <a:pt x="12272" y="11634"/>
                    <a:pt x="12200" y="11662"/>
                    <a:pt x="12123" y="11685"/>
                  </a:cubicBezTo>
                  <a:cubicBezTo>
                    <a:pt x="12046" y="11706"/>
                    <a:pt x="11970" y="11720"/>
                    <a:pt x="11891" y="11726"/>
                  </a:cubicBezTo>
                  <a:cubicBezTo>
                    <a:pt x="11836" y="11730"/>
                    <a:pt x="11782" y="11730"/>
                    <a:pt x="11727" y="11727"/>
                  </a:cubicBezTo>
                  <a:cubicBezTo>
                    <a:pt x="11734" y="11854"/>
                    <a:pt x="11721" y="11978"/>
                    <a:pt x="11692" y="12102"/>
                  </a:cubicBezTo>
                  <a:cubicBezTo>
                    <a:pt x="11669" y="12192"/>
                    <a:pt x="11633" y="12279"/>
                    <a:pt x="11590" y="12361"/>
                  </a:cubicBezTo>
                  <a:cubicBezTo>
                    <a:pt x="11540" y="12452"/>
                    <a:pt x="11482" y="12534"/>
                    <a:pt x="11413" y="12611"/>
                  </a:cubicBezTo>
                  <a:lnTo>
                    <a:pt x="11386" y="12640"/>
                  </a:lnTo>
                  <a:lnTo>
                    <a:pt x="9292" y="14732"/>
                  </a:lnTo>
                  <a:cubicBezTo>
                    <a:pt x="9227" y="14789"/>
                    <a:pt x="9161" y="14841"/>
                    <a:pt x="9090" y="14891"/>
                  </a:cubicBezTo>
                  <a:cubicBezTo>
                    <a:pt x="9029" y="14932"/>
                    <a:pt x="8967" y="14968"/>
                    <a:pt x="8901" y="15001"/>
                  </a:cubicBezTo>
                  <a:cubicBezTo>
                    <a:pt x="8823" y="15039"/>
                    <a:pt x="8746" y="15069"/>
                    <a:pt x="8663" y="15094"/>
                  </a:cubicBezTo>
                  <a:lnTo>
                    <a:pt x="8591" y="15113"/>
                  </a:lnTo>
                  <a:cubicBezTo>
                    <a:pt x="8471" y="15138"/>
                    <a:pt x="8349" y="15152"/>
                    <a:pt x="8226" y="15142"/>
                  </a:cubicBezTo>
                  <a:cubicBezTo>
                    <a:pt x="8110" y="15131"/>
                    <a:pt x="8000" y="15108"/>
                    <a:pt x="7889" y="15072"/>
                  </a:cubicBezTo>
                  <a:cubicBezTo>
                    <a:pt x="7779" y="15035"/>
                    <a:pt x="7673" y="14986"/>
                    <a:pt x="7576" y="14924"/>
                  </a:cubicBezTo>
                  <a:cubicBezTo>
                    <a:pt x="7425" y="15021"/>
                    <a:pt x="7253" y="15086"/>
                    <a:pt x="7077" y="15121"/>
                  </a:cubicBezTo>
                  <a:cubicBezTo>
                    <a:pt x="7038" y="15128"/>
                    <a:pt x="6999" y="15134"/>
                    <a:pt x="6960" y="15139"/>
                  </a:cubicBezTo>
                  <a:cubicBezTo>
                    <a:pt x="6884" y="15147"/>
                    <a:pt x="6809" y="15146"/>
                    <a:pt x="6732" y="15140"/>
                  </a:cubicBezTo>
                  <a:cubicBezTo>
                    <a:pt x="6653" y="15132"/>
                    <a:pt x="6578" y="15118"/>
                    <a:pt x="6500" y="15098"/>
                  </a:cubicBezTo>
                  <a:cubicBezTo>
                    <a:pt x="6463" y="15087"/>
                    <a:pt x="6426" y="15075"/>
                    <a:pt x="6389" y="15062"/>
                  </a:cubicBezTo>
                  <a:cubicBezTo>
                    <a:pt x="6291" y="15024"/>
                    <a:pt x="6201" y="14979"/>
                    <a:pt x="6112" y="14924"/>
                  </a:cubicBezTo>
                  <a:cubicBezTo>
                    <a:pt x="6046" y="14881"/>
                    <a:pt x="5984" y="14836"/>
                    <a:pt x="5923" y="14787"/>
                  </a:cubicBezTo>
                  <a:cubicBezTo>
                    <a:pt x="5884" y="14753"/>
                    <a:pt x="5845" y="14719"/>
                    <a:pt x="5808" y="14683"/>
                  </a:cubicBezTo>
                  <a:lnTo>
                    <a:pt x="3727" y="12600"/>
                  </a:lnTo>
                  <a:lnTo>
                    <a:pt x="3651" y="12507"/>
                  </a:lnTo>
                  <a:cubicBezTo>
                    <a:pt x="3633" y="12480"/>
                    <a:pt x="3615" y="12453"/>
                    <a:pt x="3598" y="12425"/>
                  </a:cubicBezTo>
                  <a:cubicBezTo>
                    <a:pt x="3562" y="12363"/>
                    <a:pt x="3531" y="12301"/>
                    <a:pt x="3504" y="12235"/>
                  </a:cubicBezTo>
                  <a:close/>
                  <a:moveTo>
                    <a:pt x="8260" y="15003"/>
                  </a:moveTo>
                  <a:cubicBezTo>
                    <a:pt x="8223" y="15000"/>
                    <a:pt x="8186" y="14996"/>
                    <a:pt x="8149" y="14990"/>
                  </a:cubicBezTo>
                  <a:cubicBezTo>
                    <a:pt x="8098" y="14982"/>
                    <a:pt x="8047" y="14971"/>
                    <a:pt x="7997" y="14958"/>
                  </a:cubicBezTo>
                  <a:cubicBezTo>
                    <a:pt x="7962" y="14947"/>
                    <a:pt x="7927" y="14936"/>
                    <a:pt x="7892" y="14924"/>
                  </a:cubicBezTo>
                  <a:cubicBezTo>
                    <a:pt x="7851" y="14908"/>
                    <a:pt x="7811" y="14890"/>
                    <a:pt x="7771" y="14871"/>
                  </a:cubicBezTo>
                  <a:cubicBezTo>
                    <a:pt x="7731" y="14851"/>
                    <a:pt x="7692" y="14829"/>
                    <a:pt x="7654" y="14806"/>
                  </a:cubicBezTo>
                  <a:cubicBezTo>
                    <a:pt x="7627" y="14789"/>
                    <a:pt x="7602" y="14771"/>
                    <a:pt x="7576" y="14754"/>
                  </a:cubicBezTo>
                  <a:cubicBezTo>
                    <a:pt x="7551" y="14771"/>
                    <a:pt x="7526" y="14788"/>
                    <a:pt x="7500" y="14804"/>
                  </a:cubicBezTo>
                  <a:cubicBezTo>
                    <a:pt x="7458" y="14830"/>
                    <a:pt x="7415" y="14854"/>
                    <a:pt x="7370" y="14876"/>
                  </a:cubicBezTo>
                  <a:cubicBezTo>
                    <a:pt x="7338" y="14891"/>
                    <a:pt x="7306" y="14905"/>
                    <a:pt x="7273" y="14918"/>
                  </a:cubicBezTo>
                  <a:cubicBezTo>
                    <a:pt x="7227" y="14936"/>
                    <a:pt x="7181" y="14950"/>
                    <a:pt x="7133" y="14963"/>
                  </a:cubicBezTo>
                  <a:cubicBezTo>
                    <a:pt x="7098" y="14972"/>
                    <a:pt x="7064" y="14979"/>
                    <a:pt x="7029" y="14986"/>
                  </a:cubicBezTo>
                  <a:cubicBezTo>
                    <a:pt x="7001" y="14991"/>
                    <a:pt x="6973" y="14995"/>
                    <a:pt x="6944" y="14998"/>
                  </a:cubicBezTo>
                  <a:cubicBezTo>
                    <a:pt x="6913" y="15002"/>
                    <a:pt x="6883" y="15003"/>
                    <a:pt x="6851" y="15003"/>
                  </a:cubicBezTo>
                  <a:lnTo>
                    <a:pt x="6780" y="15002"/>
                  </a:lnTo>
                  <a:lnTo>
                    <a:pt x="6710" y="14995"/>
                  </a:lnTo>
                  <a:lnTo>
                    <a:pt x="6640" y="14985"/>
                  </a:lnTo>
                  <a:lnTo>
                    <a:pt x="6572" y="14970"/>
                  </a:lnTo>
                  <a:cubicBezTo>
                    <a:pt x="6538" y="14961"/>
                    <a:pt x="6505" y="14951"/>
                    <a:pt x="6471" y="14941"/>
                  </a:cubicBezTo>
                  <a:cubicBezTo>
                    <a:pt x="6438" y="14929"/>
                    <a:pt x="6406" y="14916"/>
                    <a:pt x="6374" y="14903"/>
                  </a:cubicBezTo>
                  <a:cubicBezTo>
                    <a:pt x="6341" y="14888"/>
                    <a:pt x="6310" y="14873"/>
                    <a:pt x="6279" y="14857"/>
                  </a:cubicBezTo>
                  <a:cubicBezTo>
                    <a:pt x="6248" y="14840"/>
                    <a:pt x="6217" y="14822"/>
                    <a:pt x="6187" y="14804"/>
                  </a:cubicBezTo>
                  <a:cubicBezTo>
                    <a:pt x="6157" y="14785"/>
                    <a:pt x="6128" y="14765"/>
                    <a:pt x="6099" y="14744"/>
                  </a:cubicBezTo>
                  <a:cubicBezTo>
                    <a:pt x="6070" y="14723"/>
                    <a:pt x="6042" y="14701"/>
                    <a:pt x="6014" y="14678"/>
                  </a:cubicBezTo>
                  <a:cubicBezTo>
                    <a:pt x="5986" y="14655"/>
                    <a:pt x="5960" y="14631"/>
                    <a:pt x="5933" y="14607"/>
                  </a:cubicBezTo>
                  <a:lnTo>
                    <a:pt x="3832" y="12505"/>
                  </a:lnTo>
                  <a:lnTo>
                    <a:pt x="3765" y="12422"/>
                  </a:lnTo>
                  <a:cubicBezTo>
                    <a:pt x="3744" y="12391"/>
                    <a:pt x="3724" y="12360"/>
                    <a:pt x="3705" y="12328"/>
                  </a:cubicBezTo>
                  <a:cubicBezTo>
                    <a:pt x="3688" y="12297"/>
                    <a:pt x="3672" y="12265"/>
                    <a:pt x="3656" y="12232"/>
                  </a:cubicBezTo>
                  <a:cubicBezTo>
                    <a:pt x="3642" y="12200"/>
                    <a:pt x="3629" y="12167"/>
                    <a:pt x="3617" y="12134"/>
                  </a:cubicBezTo>
                  <a:cubicBezTo>
                    <a:pt x="3607" y="12101"/>
                    <a:pt x="3597" y="12068"/>
                    <a:pt x="3589" y="12034"/>
                  </a:cubicBezTo>
                  <a:cubicBezTo>
                    <a:pt x="3582" y="12000"/>
                    <a:pt x="3576" y="11967"/>
                    <a:pt x="3571" y="11932"/>
                  </a:cubicBezTo>
                  <a:cubicBezTo>
                    <a:pt x="3567" y="11898"/>
                    <a:pt x="3565" y="11863"/>
                    <a:pt x="3564" y="11829"/>
                  </a:cubicBezTo>
                  <a:cubicBezTo>
                    <a:pt x="3563" y="11802"/>
                    <a:pt x="3564" y="11776"/>
                    <a:pt x="3565" y="11750"/>
                  </a:cubicBezTo>
                  <a:cubicBezTo>
                    <a:pt x="3567" y="11714"/>
                    <a:pt x="3571" y="11678"/>
                    <a:pt x="3575" y="11643"/>
                  </a:cubicBezTo>
                  <a:lnTo>
                    <a:pt x="3588" y="11563"/>
                  </a:lnTo>
                  <a:cubicBezTo>
                    <a:pt x="3546" y="11570"/>
                    <a:pt x="3505" y="11578"/>
                    <a:pt x="3463" y="11582"/>
                  </a:cubicBezTo>
                  <a:cubicBezTo>
                    <a:pt x="3433" y="11585"/>
                    <a:pt x="3404" y="11587"/>
                    <a:pt x="3374" y="11588"/>
                  </a:cubicBezTo>
                  <a:cubicBezTo>
                    <a:pt x="3312" y="11588"/>
                    <a:pt x="3252" y="11584"/>
                    <a:pt x="3192" y="11575"/>
                  </a:cubicBezTo>
                  <a:cubicBezTo>
                    <a:pt x="3144" y="11568"/>
                    <a:pt x="3098" y="11558"/>
                    <a:pt x="3052" y="11546"/>
                  </a:cubicBezTo>
                  <a:cubicBezTo>
                    <a:pt x="3005" y="11531"/>
                    <a:pt x="2959" y="11513"/>
                    <a:pt x="2914" y="11493"/>
                  </a:cubicBezTo>
                  <a:cubicBezTo>
                    <a:pt x="2876" y="11475"/>
                    <a:pt x="2839" y="11456"/>
                    <a:pt x="2802" y="11434"/>
                  </a:cubicBezTo>
                  <a:cubicBezTo>
                    <a:pt x="2771" y="11414"/>
                    <a:pt x="2740" y="11393"/>
                    <a:pt x="2711" y="11371"/>
                  </a:cubicBezTo>
                  <a:cubicBezTo>
                    <a:pt x="2676" y="11344"/>
                    <a:pt x="2642" y="11315"/>
                    <a:pt x="2610" y="11285"/>
                  </a:cubicBezTo>
                  <a:lnTo>
                    <a:pt x="548" y="9222"/>
                  </a:lnTo>
                  <a:cubicBezTo>
                    <a:pt x="517" y="9188"/>
                    <a:pt x="487" y="9154"/>
                    <a:pt x="458" y="9119"/>
                  </a:cubicBezTo>
                  <a:cubicBezTo>
                    <a:pt x="437" y="9093"/>
                    <a:pt x="417" y="9066"/>
                    <a:pt x="397" y="9038"/>
                  </a:cubicBezTo>
                  <a:cubicBezTo>
                    <a:pt x="378" y="9011"/>
                    <a:pt x="359" y="8983"/>
                    <a:pt x="341" y="8954"/>
                  </a:cubicBezTo>
                  <a:cubicBezTo>
                    <a:pt x="324" y="8926"/>
                    <a:pt x="308" y="8897"/>
                    <a:pt x="292" y="8868"/>
                  </a:cubicBezTo>
                  <a:cubicBezTo>
                    <a:pt x="277" y="8838"/>
                    <a:pt x="263" y="8809"/>
                    <a:pt x="249" y="8778"/>
                  </a:cubicBezTo>
                  <a:cubicBezTo>
                    <a:pt x="236" y="8748"/>
                    <a:pt x="224" y="8718"/>
                    <a:pt x="213" y="8686"/>
                  </a:cubicBezTo>
                  <a:cubicBezTo>
                    <a:pt x="203" y="8655"/>
                    <a:pt x="193" y="8624"/>
                    <a:pt x="185" y="8592"/>
                  </a:cubicBezTo>
                  <a:cubicBezTo>
                    <a:pt x="177" y="8560"/>
                    <a:pt x="170" y="8528"/>
                    <a:pt x="164" y="8495"/>
                  </a:cubicBezTo>
                  <a:lnTo>
                    <a:pt x="155" y="8429"/>
                  </a:lnTo>
                  <a:cubicBezTo>
                    <a:pt x="149" y="8365"/>
                    <a:pt x="145" y="8302"/>
                    <a:pt x="150" y="8238"/>
                  </a:cubicBezTo>
                  <a:cubicBezTo>
                    <a:pt x="154" y="8201"/>
                    <a:pt x="158" y="8164"/>
                    <a:pt x="165" y="8127"/>
                  </a:cubicBezTo>
                  <a:cubicBezTo>
                    <a:pt x="172" y="8083"/>
                    <a:pt x="182" y="8040"/>
                    <a:pt x="194" y="7997"/>
                  </a:cubicBezTo>
                  <a:cubicBezTo>
                    <a:pt x="206" y="7955"/>
                    <a:pt x="220" y="7913"/>
                    <a:pt x="236" y="7872"/>
                  </a:cubicBezTo>
                  <a:cubicBezTo>
                    <a:pt x="252" y="7831"/>
                    <a:pt x="270" y="7791"/>
                    <a:pt x="290" y="7751"/>
                  </a:cubicBezTo>
                  <a:cubicBezTo>
                    <a:pt x="311" y="7711"/>
                    <a:pt x="333" y="7673"/>
                    <a:pt x="357" y="7635"/>
                  </a:cubicBezTo>
                  <a:lnTo>
                    <a:pt x="398" y="7576"/>
                  </a:lnTo>
                  <a:cubicBezTo>
                    <a:pt x="380" y="7551"/>
                    <a:pt x="363" y="7526"/>
                    <a:pt x="347" y="7500"/>
                  </a:cubicBezTo>
                  <a:cubicBezTo>
                    <a:pt x="321" y="7458"/>
                    <a:pt x="297" y="7415"/>
                    <a:pt x="275" y="7370"/>
                  </a:cubicBezTo>
                  <a:cubicBezTo>
                    <a:pt x="257" y="7332"/>
                    <a:pt x="241" y="7293"/>
                    <a:pt x="226" y="7253"/>
                  </a:cubicBezTo>
                  <a:cubicBezTo>
                    <a:pt x="211" y="7214"/>
                    <a:pt x="199" y="7174"/>
                    <a:pt x="188" y="7133"/>
                  </a:cubicBezTo>
                  <a:cubicBezTo>
                    <a:pt x="181" y="7105"/>
                    <a:pt x="175" y="7078"/>
                    <a:pt x="169" y="7050"/>
                  </a:cubicBezTo>
                  <a:cubicBezTo>
                    <a:pt x="161" y="7008"/>
                    <a:pt x="155" y="6966"/>
                    <a:pt x="151" y="6923"/>
                  </a:cubicBezTo>
                  <a:lnTo>
                    <a:pt x="148" y="6851"/>
                  </a:lnTo>
                  <a:lnTo>
                    <a:pt x="150" y="6780"/>
                  </a:lnTo>
                  <a:lnTo>
                    <a:pt x="156" y="6710"/>
                  </a:lnTo>
                  <a:lnTo>
                    <a:pt x="166" y="6640"/>
                  </a:lnTo>
                  <a:lnTo>
                    <a:pt x="181" y="6572"/>
                  </a:lnTo>
                  <a:cubicBezTo>
                    <a:pt x="190" y="6538"/>
                    <a:pt x="200" y="6505"/>
                    <a:pt x="211" y="6471"/>
                  </a:cubicBezTo>
                  <a:cubicBezTo>
                    <a:pt x="222" y="6438"/>
                    <a:pt x="235" y="6406"/>
                    <a:pt x="248" y="6374"/>
                  </a:cubicBezTo>
                  <a:cubicBezTo>
                    <a:pt x="263" y="6341"/>
                    <a:pt x="278" y="6310"/>
                    <a:pt x="294" y="6279"/>
                  </a:cubicBezTo>
                  <a:cubicBezTo>
                    <a:pt x="311" y="6248"/>
                    <a:pt x="329" y="6217"/>
                    <a:pt x="347" y="6187"/>
                  </a:cubicBezTo>
                  <a:cubicBezTo>
                    <a:pt x="367" y="6157"/>
                    <a:pt x="386" y="6128"/>
                    <a:pt x="407" y="6099"/>
                  </a:cubicBezTo>
                  <a:cubicBezTo>
                    <a:pt x="428" y="6070"/>
                    <a:pt x="450" y="6042"/>
                    <a:pt x="473" y="6014"/>
                  </a:cubicBezTo>
                  <a:cubicBezTo>
                    <a:pt x="496" y="5986"/>
                    <a:pt x="520" y="5960"/>
                    <a:pt x="545" y="5933"/>
                  </a:cubicBezTo>
                  <a:lnTo>
                    <a:pt x="2646" y="3832"/>
                  </a:lnTo>
                  <a:lnTo>
                    <a:pt x="2729" y="3765"/>
                  </a:lnTo>
                  <a:cubicBezTo>
                    <a:pt x="2760" y="3744"/>
                    <a:pt x="2791" y="3724"/>
                    <a:pt x="2823" y="3706"/>
                  </a:cubicBezTo>
                  <a:cubicBezTo>
                    <a:pt x="2855" y="3688"/>
                    <a:pt x="2886" y="3672"/>
                    <a:pt x="2919" y="3656"/>
                  </a:cubicBezTo>
                  <a:cubicBezTo>
                    <a:pt x="2952" y="3642"/>
                    <a:pt x="2984" y="3629"/>
                    <a:pt x="3017" y="3617"/>
                  </a:cubicBezTo>
                  <a:cubicBezTo>
                    <a:pt x="3042" y="3609"/>
                    <a:pt x="3067" y="3602"/>
                    <a:pt x="3092" y="3595"/>
                  </a:cubicBezTo>
                  <a:cubicBezTo>
                    <a:pt x="3134" y="3585"/>
                    <a:pt x="3176" y="3577"/>
                    <a:pt x="3219" y="3571"/>
                  </a:cubicBezTo>
                  <a:cubicBezTo>
                    <a:pt x="3254" y="3567"/>
                    <a:pt x="3288" y="3565"/>
                    <a:pt x="3323" y="3564"/>
                  </a:cubicBezTo>
                  <a:cubicBezTo>
                    <a:pt x="3349" y="3563"/>
                    <a:pt x="3375" y="3564"/>
                    <a:pt x="3402" y="3565"/>
                  </a:cubicBezTo>
                  <a:cubicBezTo>
                    <a:pt x="3437" y="3567"/>
                    <a:pt x="3473" y="3571"/>
                    <a:pt x="3508" y="3575"/>
                  </a:cubicBezTo>
                  <a:lnTo>
                    <a:pt x="3588" y="3588"/>
                  </a:lnTo>
                  <a:cubicBezTo>
                    <a:pt x="3583" y="3556"/>
                    <a:pt x="3577" y="3524"/>
                    <a:pt x="3572" y="3492"/>
                  </a:cubicBezTo>
                  <a:cubicBezTo>
                    <a:pt x="3565" y="3438"/>
                    <a:pt x="3563" y="3384"/>
                    <a:pt x="3564" y="3329"/>
                  </a:cubicBezTo>
                  <a:lnTo>
                    <a:pt x="3565" y="3299"/>
                  </a:lnTo>
                  <a:cubicBezTo>
                    <a:pt x="3570" y="3215"/>
                    <a:pt x="3584" y="3133"/>
                    <a:pt x="3605" y="3052"/>
                  </a:cubicBezTo>
                  <a:cubicBezTo>
                    <a:pt x="3619" y="3010"/>
                    <a:pt x="3634" y="2969"/>
                    <a:pt x="3652" y="2929"/>
                  </a:cubicBezTo>
                  <a:cubicBezTo>
                    <a:pt x="3667" y="2895"/>
                    <a:pt x="3683" y="2862"/>
                    <a:pt x="3701" y="2829"/>
                  </a:cubicBezTo>
                  <a:cubicBezTo>
                    <a:pt x="3725" y="2788"/>
                    <a:pt x="3752" y="2749"/>
                    <a:pt x="3780" y="2711"/>
                  </a:cubicBezTo>
                  <a:cubicBezTo>
                    <a:pt x="3807" y="2676"/>
                    <a:pt x="3836" y="2642"/>
                    <a:pt x="3866" y="2610"/>
                  </a:cubicBezTo>
                  <a:lnTo>
                    <a:pt x="5929" y="548"/>
                  </a:lnTo>
                  <a:cubicBezTo>
                    <a:pt x="5963" y="517"/>
                    <a:pt x="5997" y="487"/>
                    <a:pt x="6032" y="458"/>
                  </a:cubicBezTo>
                  <a:cubicBezTo>
                    <a:pt x="6059" y="437"/>
                    <a:pt x="6085" y="417"/>
                    <a:pt x="6113" y="397"/>
                  </a:cubicBezTo>
                  <a:cubicBezTo>
                    <a:pt x="6140" y="378"/>
                    <a:pt x="6168" y="359"/>
                    <a:pt x="6197" y="341"/>
                  </a:cubicBezTo>
                  <a:cubicBezTo>
                    <a:pt x="6225" y="324"/>
                    <a:pt x="6254" y="308"/>
                    <a:pt x="6283" y="292"/>
                  </a:cubicBezTo>
                  <a:cubicBezTo>
                    <a:pt x="6313" y="277"/>
                    <a:pt x="6343" y="263"/>
                    <a:pt x="6373" y="249"/>
                  </a:cubicBezTo>
                  <a:cubicBezTo>
                    <a:pt x="6403" y="236"/>
                    <a:pt x="6434" y="224"/>
                    <a:pt x="6465" y="213"/>
                  </a:cubicBezTo>
                  <a:cubicBezTo>
                    <a:pt x="6496" y="203"/>
                    <a:pt x="6527" y="193"/>
                    <a:pt x="6559" y="185"/>
                  </a:cubicBezTo>
                  <a:cubicBezTo>
                    <a:pt x="6592" y="177"/>
                    <a:pt x="6624" y="170"/>
                    <a:pt x="6656" y="164"/>
                  </a:cubicBezTo>
                  <a:lnTo>
                    <a:pt x="6722" y="155"/>
                  </a:lnTo>
                  <a:cubicBezTo>
                    <a:pt x="6786" y="148"/>
                    <a:pt x="6849" y="145"/>
                    <a:pt x="6913" y="150"/>
                  </a:cubicBezTo>
                  <a:cubicBezTo>
                    <a:pt x="6958" y="154"/>
                    <a:pt x="7002" y="161"/>
                    <a:pt x="7046" y="169"/>
                  </a:cubicBezTo>
                  <a:cubicBezTo>
                    <a:pt x="7090" y="177"/>
                    <a:pt x="7132" y="187"/>
                    <a:pt x="7175" y="200"/>
                  </a:cubicBezTo>
                  <a:cubicBezTo>
                    <a:pt x="7218" y="213"/>
                    <a:pt x="7259" y="227"/>
                    <a:pt x="7300" y="244"/>
                  </a:cubicBezTo>
                  <a:cubicBezTo>
                    <a:pt x="7341" y="261"/>
                    <a:pt x="7381" y="280"/>
                    <a:pt x="7420" y="301"/>
                  </a:cubicBezTo>
                  <a:cubicBezTo>
                    <a:pt x="7460" y="322"/>
                    <a:pt x="7498" y="345"/>
                    <a:pt x="7535" y="370"/>
                  </a:cubicBezTo>
                  <a:lnTo>
                    <a:pt x="7576" y="397"/>
                  </a:lnTo>
                  <a:cubicBezTo>
                    <a:pt x="7601" y="380"/>
                    <a:pt x="7626" y="363"/>
                    <a:pt x="7651" y="347"/>
                  </a:cubicBezTo>
                  <a:cubicBezTo>
                    <a:pt x="7694" y="321"/>
                    <a:pt x="7737" y="297"/>
                    <a:pt x="7781" y="275"/>
                  </a:cubicBezTo>
                  <a:cubicBezTo>
                    <a:pt x="7813" y="260"/>
                    <a:pt x="7845" y="246"/>
                    <a:pt x="7878" y="233"/>
                  </a:cubicBezTo>
                  <a:cubicBezTo>
                    <a:pt x="7924" y="216"/>
                    <a:pt x="7971" y="201"/>
                    <a:pt x="8018" y="188"/>
                  </a:cubicBezTo>
                  <a:cubicBezTo>
                    <a:pt x="8053" y="179"/>
                    <a:pt x="8087" y="172"/>
                    <a:pt x="8122" y="165"/>
                  </a:cubicBezTo>
                  <a:cubicBezTo>
                    <a:pt x="8157" y="159"/>
                    <a:pt x="8192" y="154"/>
                    <a:pt x="8228" y="151"/>
                  </a:cubicBezTo>
                  <a:lnTo>
                    <a:pt x="8300" y="148"/>
                  </a:lnTo>
                  <a:lnTo>
                    <a:pt x="8371" y="150"/>
                  </a:lnTo>
                  <a:lnTo>
                    <a:pt x="8441" y="156"/>
                  </a:lnTo>
                  <a:lnTo>
                    <a:pt x="8511" y="166"/>
                  </a:lnTo>
                  <a:lnTo>
                    <a:pt x="8579" y="181"/>
                  </a:lnTo>
                  <a:cubicBezTo>
                    <a:pt x="8613" y="190"/>
                    <a:pt x="8646" y="200"/>
                    <a:pt x="8680" y="211"/>
                  </a:cubicBezTo>
                  <a:cubicBezTo>
                    <a:pt x="8713" y="222"/>
                    <a:pt x="8745" y="235"/>
                    <a:pt x="8778" y="248"/>
                  </a:cubicBezTo>
                  <a:cubicBezTo>
                    <a:pt x="8810" y="263"/>
                    <a:pt x="8841" y="278"/>
                    <a:pt x="8872" y="294"/>
                  </a:cubicBezTo>
                  <a:cubicBezTo>
                    <a:pt x="8904" y="311"/>
                    <a:pt x="8934" y="329"/>
                    <a:pt x="8964" y="347"/>
                  </a:cubicBezTo>
                  <a:cubicBezTo>
                    <a:pt x="8994" y="367"/>
                    <a:pt x="9023" y="386"/>
                    <a:pt x="9053" y="407"/>
                  </a:cubicBezTo>
                  <a:cubicBezTo>
                    <a:pt x="9081" y="428"/>
                    <a:pt x="9109" y="450"/>
                    <a:pt x="9137" y="473"/>
                  </a:cubicBezTo>
                  <a:cubicBezTo>
                    <a:pt x="9165" y="496"/>
                    <a:pt x="9192" y="520"/>
                    <a:pt x="9218" y="545"/>
                  </a:cubicBezTo>
                  <a:lnTo>
                    <a:pt x="9244" y="570"/>
                  </a:lnTo>
                  <a:lnTo>
                    <a:pt x="11319" y="2646"/>
                  </a:lnTo>
                  <a:lnTo>
                    <a:pt x="11386" y="2729"/>
                  </a:lnTo>
                  <a:cubicBezTo>
                    <a:pt x="11407" y="2760"/>
                    <a:pt x="11427" y="2791"/>
                    <a:pt x="11446" y="2823"/>
                  </a:cubicBezTo>
                  <a:cubicBezTo>
                    <a:pt x="11459" y="2847"/>
                    <a:pt x="11471" y="2871"/>
                    <a:pt x="11484" y="2895"/>
                  </a:cubicBezTo>
                  <a:cubicBezTo>
                    <a:pt x="11502" y="2935"/>
                    <a:pt x="11519" y="2976"/>
                    <a:pt x="11534" y="3017"/>
                  </a:cubicBezTo>
                  <a:cubicBezTo>
                    <a:pt x="11544" y="3051"/>
                    <a:pt x="11554" y="3084"/>
                    <a:pt x="11562" y="3117"/>
                  </a:cubicBezTo>
                  <a:cubicBezTo>
                    <a:pt x="11567" y="3143"/>
                    <a:pt x="11572" y="3168"/>
                    <a:pt x="11576" y="3193"/>
                  </a:cubicBezTo>
                  <a:cubicBezTo>
                    <a:pt x="11582" y="3237"/>
                    <a:pt x="11586" y="3279"/>
                    <a:pt x="11587" y="3323"/>
                  </a:cubicBezTo>
                  <a:cubicBezTo>
                    <a:pt x="11588" y="3349"/>
                    <a:pt x="11587" y="3375"/>
                    <a:pt x="11586" y="3402"/>
                  </a:cubicBezTo>
                  <a:cubicBezTo>
                    <a:pt x="11584" y="3438"/>
                    <a:pt x="11580" y="3473"/>
                    <a:pt x="11576" y="3508"/>
                  </a:cubicBezTo>
                  <a:lnTo>
                    <a:pt x="11563" y="3588"/>
                  </a:lnTo>
                  <a:cubicBezTo>
                    <a:pt x="11595" y="3583"/>
                    <a:pt x="11627" y="3577"/>
                    <a:pt x="11659" y="3572"/>
                  </a:cubicBezTo>
                  <a:cubicBezTo>
                    <a:pt x="11714" y="3565"/>
                    <a:pt x="11767" y="3563"/>
                    <a:pt x="11822" y="3564"/>
                  </a:cubicBezTo>
                  <a:cubicBezTo>
                    <a:pt x="11869" y="3565"/>
                    <a:pt x="11914" y="3569"/>
                    <a:pt x="11960" y="3576"/>
                  </a:cubicBezTo>
                  <a:cubicBezTo>
                    <a:pt x="12007" y="3583"/>
                    <a:pt x="12053" y="3593"/>
                    <a:pt x="12099" y="3605"/>
                  </a:cubicBezTo>
                  <a:cubicBezTo>
                    <a:pt x="12146" y="3620"/>
                    <a:pt x="12192" y="3638"/>
                    <a:pt x="12237" y="3658"/>
                  </a:cubicBezTo>
                  <a:cubicBezTo>
                    <a:pt x="12276" y="3676"/>
                    <a:pt x="12313" y="3696"/>
                    <a:pt x="12349" y="3718"/>
                  </a:cubicBezTo>
                  <a:cubicBezTo>
                    <a:pt x="12385" y="3740"/>
                    <a:pt x="12419" y="3764"/>
                    <a:pt x="12453" y="3790"/>
                  </a:cubicBezTo>
                  <a:cubicBezTo>
                    <a:pt x="12484" y="3814"/>
                    <a:pt x="12513" y="3840"/>
                    <a:pt x="12541" y="3866"/>
                  </a:cubicBezTo>
                  <a:lnTo>
                    <a:pt x="14604" y="5929"/>
                  </a:lnTo>
                  <a:cubicBezTo>
                    <a:pt x="14635" y="5963"/>
                    <a:pt x="14664" y="5997"/>
                    <a:pt x="14693" y="6032"/>
                  </a:cubicBezTo>
                  <a:cubicBezTo>
                    <a:pt x="14714" y="6059"/>
                    <a:pt x="14734" y="6085"/>
                    <a:pt x="14754" y="6113"/>
                  </a:cubicBezTo>
                  <a:cubicBezTo>
                    <a:pt x="14774" y="6141"/>
                    <a:pt x="14792" y="6168"/>
                    <a:pt x="14810" y="6197"/>
                  </a:cubicBezTo>
                  <a:cubicBezTo>
                    <a:pt x="14827" y="6225"/>
                    <a:pt x="14843" y="6254"/>
                    <a:pt x="14859" y="6283"/>
                  </a:cubicBezTo>
                  <a:cubicBezTo>
                    <a:pt x="14874" y="6313"/>
                    <a:pt x="14889" y="6343"/>
                    <a:pt x="14902" y="6373"/>
                  </a:cubicBezTo>
                  <a:cubicBezTo>
                    <a:pt x="14915" y="6403"/>
                    <a:pt x="14927" y="6434"/>
                    <a:pt x="14938" y="6465"/>
                  </a:cubicBezTo>
                  <a:cubicBezTo>
                    <a:pt x="14949" y="6496"/>
                    <a:pt x="14958" y="6527"/>
                    <a:pt x="14967" y="6559"/>
                  </a:cubicBezTo>
                  <a:cubicBezTo>
                    <a:pt x="14974" y="6592"/>
                    <a:pt x="14981" y="6624"/>
                    <a:pt x="14987" y="6656"/>
                  </a:cubicBezTo>
                  <a:lnTo>
                    <a:pt x="14997" y="6722"/>
                  </a:lnTo>
                  <a:cubicBezTo>
                    <a:pt x="15003" y="6786"/>
                    <a:pt x="15006" y="6849"/>
                    <a:pt x="15001" y="6913"/>
                  </a:cubicBezTo>
                  <a:cubicBezTo>
                    <a:pt x="14997" y="6958"/>
                    <a:pt x="14991" y="7002"/>
                    <a:pt x="14983" y="7046"/>
                  </a:cubicBezTo>
                  <a:cubicBezTo>
                    <a:pt x="14974" y="7090"/>
                    <a:pt x="14964" y="7133"/>
                    <a:pt x="14951" y="7175"/>
                  </a:cubicBezTo>
                  <a:cubicBezTo>
                    <a:pt x="14938" y="7218"/>
                    <a:pt x="14924" y="7259"/>
                    <a:pt x="14907" y="7300"/>
                  </a:cubicBezTo>
                  <a:cubicBezTo>
                    <a:pt x="14890" y="7341"/>
                    <a:pt x="14871" y="7381"/>
                    <a:pt x="14851" y="7420"/>
                  </a:cubicBezTo>
                  <a:cubicBezTo>
                    <a:pt x="14829" y="7460"/>
                    <a:pt x="14806" y="7498"/>
                    <a:pt x="14781" y="7535"/>
                  </a:cubicBezTo>
                  <a:lnTo>
                    <a:pt x="14754" y="7576"/>
                  </a:lnTo>
                  <a:cubicBezTo>
                    <a:pt x="14771" y="7601"/>
                    <a:pt x="14788" y="7626"/>
                    <a:pt x="14804" y="7651"/>
                  </a:cubicBezTo>
                  <a:cubicBezTo>
                    <a:pt x="14830" y="7694"/>
                    <a:pt x="14854" y="7737"/>
                    <a:pt x="14876" y="7781"/>
                  </a:cubicBezTo>
                  <a:cubicBezTo>
                    <a:pt x="14891" y="7813"/>
                    <a:pt x="14905" y="7845"/>
                    <a:pt x="14918" y="7878"/>
                  </a:cubicBezTo>
                  <a:cubicBezTo>
                    <a:pt x="14936" y="7924"/>
                    <a:pt x="14950" y="7971"/>
                    <a:pt x="14963" y="8018"/>
                  </a:cubicBezTo>
                  <a:cubicBezTo>
                    <a:pt x="14972" y="8053"/>
                    <a:pt x="14979" y="8087"/>
                    <a:pt x="14986" y="8122"/>
                  </a:cubicBezTo>
                  <a:cubicBezTo>
                    <a:pt x="14992" y="8157"/>
                    <a:pt x="14997" y="8192"/>
                    <a:pt x="15000" y="8228"/>
                  </a:cubicBezTo>
                  <a:lnTo>
                    <a:pt x="15003" y="8300"/>
                  </a:lnTo>
                  <a:lnTo>
                    <a:pt x="15002" y="8371"/>
                  </a:lnTo>
                  <a:lnTo>
                    <a:pt x="14995" y="8441"/>
                  </a:lnTo>
                  <a:lnTo>
                    <a:pt x="14985" y="8511"/>
                  </a:lnTo>
                  <a:lnTo>
                    <a:pt x="14970" y="8579"/>
                  </a:lnTo>
                  <a:cubicBezTo>
                    <a:pt x="14961" y="8613"/>
                    <a:pt x="14951" y="8646"/>
                    <a:pt x="14941" y="8680"/>
                  </a:cubicBezTo>
                  <a:cubicBezTo>
                    <a:pt x="14929" y="8713"/>
                    <a:pt x="14916" y="8745"/>
                    <a:pt x="14903" y="8778"/>
                  </a:cubicBezTo>
                  <a:cubicBezTo>
                    <a:pt x="14888" y="8810"/>
                    <a:pt x="14873" y="8841"/>
                    <a:pt x="14857" y="8872"/>
                  </a:cubicBezTo>
                  <a:cubicBezTo>
                    <a:pt x="14840" y="8904"/>
                    <a:pt x="14822" y="8934"/>
                    <a:pt x="14804" y="8964"/>
                  </a:cubicBezTo>
                  <a:cubicBezTo>
                    <a:pt x="14785" y="8994"/>
                    <a:pt x="14765" y="9024"/>
                    <a:pt x="14744" y="9053"/>
                  </a:cubicBezTo>
                  <a:cubicBezTo>
                    <a:pt x="14723" y="9081"/>
                    <a:pt x="14701" y="9110"/>
                    <a:pt x="14678" y="9137"/>
                  </a:cubicBezTo>
                  <a:cubicBezTo>
                    <a:pt x="14655" y="9165"/>
                    <a:pt x="14631" y="9192"/>
                    <a:pt x="14606" y="9218"/>
                  </a:cubicBezTo>
                  <a:lnTo>
                    <a:pt x="14582" y="9244"/>
                  </a:lnTo>
                  <a:lnTo>
                    <a:pt x="12505" y="11319"/>
                  </a:lnTo>
                  <a:lnTo>
                    <a:pt x="12422" y="11386"/>
                  </a:lnTo>
                  <a:cubicBezTo>
                    <a:pt x="12391" y="11407"/>
                    <a:pt x="12360" y="11427"/>
                    <a:pt x="12328" y="11446"/>
                  </a:cubicBezTo>
                  <a:cubicBezTo>
                    <a:pt x="12305" y="11459"/>
                    <a:pt x="12281" y="11472"/>
                    <a:pt x="12256" y="11484"/>
                  </a:cubicBezTo>
                  <a:cubicBezTo>
                    <a:pt x="12216" y="11502"/>
                    <a:pt x="12176" y="11519"/>
                    <a:pt x="12134" y="11534"/>
                  </a:cubicBezTo>
                  <a:cubicBezTo>
                    <a:pt x="12109" y="11542"/>
                    <a:pt x="12084" y="11549"/>
                    <a:pt x="12059" y="11556"/>
                  </a:cubicBezTo>
                  <a:cubicBezTo>
                    <a:pt x="12017" y="11566"/>
                    <a:pt x="11975" y="11574"/>
                    <a:pt x="11932" y="11580"/>
                  </a:cubicBezTo>
                  <a:cubicBezTo>
                    <a:pt x="11897" y="11584"/>
                    <a:pt x="11863" y="11586"/>
                    <a:pt x="11829" y="11588"/>
                  </a:cubicBezTo>
                  <a:cubicBezTo>
                    <a:pt x="11802" y="11588"/>
                    <a:pt x="11776" y="11587"/>
                    <a:pt x="11750" y="11586"/>
                  </a:cubicBezTo>
                  <a:cubicBezTo>
                    <a:pt x="11714" y="11584"/>
                    <a:pt x="11678" y="11581"/>
                    <a:pt x="11643" y="11576"/>
                  </a:cubicBezTo>
                  <a:lnTo>
                    <a:pt x="11563" y="11563"/>
                  </a:lnTo>
                  <a:cubicBezTo>
                    <a:pt x="11569" y="11595"/>
                    <a:pt x="11574" y="11627"/>
                    <a:pt x="11579" y="11659"/>
                  </a:cubicBezTo>
                  <a:cubicBezTo>
                    <a:pt x="11586" y="11714"/>
                    <a:pt x="11588" y="11768"/>
                    <a:pt x="11587" y="11822"/>
                  </a:cubicBezTo>
                  <a:cubicBezTo>
                    <a:pt x="11586" y="11869"/>
                    <a:pt x="11582" y="11914"/>
                    <a:pt x="11575" y="11960"/>
                  </a:cubicBezTo>
                  <a:cubicBezTo>
                    <a:pt x="11568" y="12007"/>
                    <a:pt x="11558" y="12053"/>
                    <a:pt x="11546" y="12099"/>
                  </a:cubicBezTo>
                  <a:cubicBezTo>
                    <a:pt x="11531" y="12146"/>
                    <a:pt x="11513" y="12192"/>
                    <a:pt x="11493" y="12237"/>
                  </a:cubicBezTo>
                  <a:cubicBezTo>
                    <a:pt x="11475" y="12276"/>
                    <a:pt x="11455" y="12313"/>
                    <a:pt x="11434" y="12349"/>
                  </a:cubicBezTo>
                  <a:cubicBezTo>
                    <a:pt x="11411" y="12385"/>
                    <a:pt x="11387" y="12420"/>
                    <a:pt x="11361" y="12453"/>
                  </a:cubicBezTo>
                  <a:cubicBezTo>
                    <a:pt x="11337" y="12484"/>
                    <a:pt x="11311" y="12513"/>
                    <a:pt x="11285" y="12541"/>
                  </a:cubicBezTo>
                  <a:lnTo>
                    <a:pt x="9222" y="14604"/>
                  </a:lnTo>
                  <a:cubicBezTo>
                    <a:pt x="9197" y="14627"/>
                    <a:pt x="9171" y="14649"/>
                    <a:pt x="9145" y="14672"/>
                  </a:cubicBezTo>
                  <a:cubicBezTo>
                    <a:pt x="9110" y="14700"/>
                    <a:pt x="9075" y="14728"/>
                    <a:pt x="9038" y="14754"/>
                  </a:cubicBezTo>
                  <a:cubicBezTo>
                    <a:pt x="9011" y="14774"/>
                    <a:pt x="8983" y="14792"/>
                    <a:pt x="8954" y="14810"/>
                  </a:cubicBezTo>
                  <a:cubicBezTo>
                    <a:pt x="8926" y="14827"/>
                    <a:pt x="8897" y="14844"/>
                    <a:pt x="8868" y="14859"/>
                  </a:cubicBezTo>
                  <a:cubicBezTo>
                    <a:pt x="8838" y="14874"/>
                    <a:pt x="8809" y="14889"/>
                    <a:pt x="8778" y="14902"/>
                  </a:cubicBezTo>
                  <a:cubicBezTo>
                    <a:pt x="8748" y="14915"/>
                    <a:pt x="8717" y="14927"/>
                    <a:pt x="8686" y="14938"/>
                  </a:cubicBezTo>
                  <a:cubicBezTo>
                    <a:pt x="8655" y="14949"/>
                    <a:pt x="8624" y="14958"/>
                    <a:pt x="8592" y="14967"/>
                  </a:cubicBezTo>
                  <a:cubicBezTo>
                    <a:pt x="8559" y="14975"/>
                    <a:pt x="8527" y="14981"/>
                    <a:pt x="8495" y="14987"/>
                  </a:cubicBezTo>
                  <a:cubicBezTo>
                    <a:pt x="8462" y="14992"/>
                    <a:pt x="8429" y="14997"/>
                    <a:pt x="8396" y="15000"/>
                  </a:cubicBezTo>
                  <a:cubicBezTo>
                    <a:pt x="8361" y="15002"/>
                    <a:pt x="8328" y="15003"/>
                    <a:pt x="8294" y="15004"/>
                  </a:cubicBezTo>
                  <a:lnTo>
                    <a:pt x="8260" y="1500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cxnSp>
        <p:nvCxnSpPr>
          <p:cNvPr id="12" name="直接连接符 11"/>
          <p:cNvCxnSpPr/>
          <p:nvPr userDrawn="1"/>
        </p:nvCxnSpPr>
        <p:spPr>
          <a:xfrm>
            <a:off x="827584" y="627534"/>
            <a:ext cx="79928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fld>
            <a:endParaRPr lang="zh-CN" altLang="en-US"/>
          </a:p>
        </p:txBody>
      </p:sp>
    </p:spTree>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fld>
            <a:endParaRPr lang="zh-CN" altLang="en-US"/>
          </a:p>
        </p:txBody>
      </p:sp>
    </p:spTree>
  </p:cSld>
  <p:clrMapOvr>
    <a:masterClrMapping/>
  </p:clrMapOvr>
  <p:transition spd="slow"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fld>
            <a:endParaRPr lang="zh-CN" altLang="en-US"/>
          </a:p>
        </p:txBody>
      </p:sp>
    </p:spTree>
  </p:cSld>
  <p:clrMapOvr>
    <a:masterClrMapping/>
  </p:clrMapOvr>
  <p:transition spd="slow"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1594247" y="812126"/>
            <a:ext cx="5955507" cy="31432"/>
            <a:chOff x="3060700" y="4724400"/>
            <a:chExt cx="5955507" cy="31432"/>
          </a:xfrm>
        </p:grpSpPr>
        <p:cxnSp>
          <p:nvCxnSpPr>
            <p:cNvPr id="16" name="直接连接符 1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248235" y="543819"/>
            <a:ext cx="8522632" cy="0"/>
          </a:xfrm>
          <a:prstGeom prst="line">
            <a:avLst/>
          </a:prstGeom>
          <a:ln w="28575">
            <a:solidFill>
              <a:schemeClr val="bg1">
                <a:lumMod val="75000"/>
              </a:schemeClr>
            </a:solidFill>
          </a:ln>
          <a:effectLst>
            <a:outerShdw dist="254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222983" y="119494"/>
            <a:ext cx="175509" cy="175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 name="矩形 4"/>
          <p:cNvSpPr/>
          <p:nvPr userDrawn="1"/>
        </p:nvSpPr>
        <p:spPr>
          <a:xfrm>
            <a:off x="398493" y="295013"/>
            <a:ext cx="175509" cy="175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spd="slow"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3738563" y="100231"/>
            <a:ext cx="1666875" cy="369332"/>
          </a:xfrm>
          <a:prstGeom prst="rect">
            <a:avLst/>
          </a:prstGeom>
          <a:noFill/>
        </p:spPr>
        <p:txBody>
          <a:bodyPr wrap="square" rtlCol="0">
            <a:spAutoFit/>
          </a:bodyPr>
          <a:lstStyle/>
          <a:p>
            <a:pPr algn="ctr"/>
            <a:r>
              <a:rPr lang="zh-CN" altLang="en-US" sz="1800" dirty="0">
                <a:solidFill>
                  <a:schemeClr val="tx1">
                    <a:lumMod val="50000"/>
                    <a:lumOff val="50000"/>
                  </a:schemeClr>
                </a:solidFill>
                <a:latin typeface="黑体" panose="02010609060101010101" pitchFamily="49" charset="-122"/>
                <a:ea typeface="黑体" panose="02010609060101010101" pitchFamily="49" charset="-122"/>
              </a:rPr>
              <a:t>标题文字内容</a:t>
            </a:r>
            <a:endParaRPr lang="zh-CN" altLang="en-US" sz="1800"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p:cNvSpPr txBox="1"/>
          <p:nvPr userDrawn="1"/>
        </p:nvSpPr>
        <p:spPr>
          <a:xfrm>
            <a:off x="3371850" y="399227"/>
            <a:ext cx="2400300" cy="253916"/>
          </a:xfrm>
          <a:prstGeom prst="rect">
            <a:avLst/>
          </a:prstGeom>
          <a:noFill/>
        </p:spPr>
        <p:txBody>
          <a:bodyPr wrap="square" rtlCol="0">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文本框 1"/>
          <p:cNvSpPr txBox="1"/>
          <p:nvPr userDrawn="1"/>
        </p:nvSpPr>
        <p:spPr>
          <a:xfrm>
            <a:off x="3671754" y="336076"/>
            <a:ext cx="1800493" cy="369332"/>
          </a:xfrm>
          <a:prstGeom prst="rect">
            <a:avLst/>
          </a:prstGeom>
          <a:noFill/>
        </p:spPr>
        <p:txBody>
          <a:bodyPr wrap="none" rtlCol="0">
            <a:spAutoFit/>
          </a:bodyPr>
          <a:lstStyle/>
          <a:p>
            <a:pPr algn="ctr"/>
            <a:r>
              <a:rPr lang="zh-CN" altLang="en-US" sz="1800" b="0" dirty="0">
                <a:solidFill>
                  <a:schemeClr val="tx2"/>
                </a:solidFill>
                <a:latin typeface="微软雅黑" panose="020B0503020204020204" pitchFamily="34" charset="-122"/>
                <a:ea typeface="微软雅黑" panose="020B0503020204020204" pitchFamily="34" charset="-122"/>
              </a:rPr>
              <a:t>添加标题暨内容</a:t>
            </a:r>
            <a:endParaRPr lang="zh-CN" altLang="en-US" sz="1800" b="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Picture 2" descr="C:\Users\Administrator\Desktop\精品清新多功能PPT模板下载.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userDrawn="1"/>
        </p:nvCxnSpPr>
        <p:spPr>
          <a:xfrm>
            <a:off x="755576" y="625398"/>
            <a:ext cx="784887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251520" y="208004"/>
            <a:ext cx="432048" cy="419531"/>
            <a:chOff x="298460" y="987574"/>
            <a:chExt cx="288032" cy="279687"/>
          </a:xfrm>
        </p:grpSpPr>
        <p:sp>
          <p:nvSpPr>
            <p:cNvPr id="11" name="矩形 10"/>
            <p:cNvSpPr/>
            <p:nvPr/>
          </p:nvSpPr>
          <p:spPr>
            <a:xfrm>
              <a:off x="298460" y="987574"/>
              <a:ext cx="216024" cy="216024"/>
            </a:xfrm>
            <a:prstGeom prst="rect">
              <a:avLst/>
            </a:prstGeom>
            <a:noFill/>
            <a:ln w="12700">
              <a:solidFill>
                <a:srgbClr val="83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6472" y="1087241"/>
              <a:ext cx="18002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userDrawn="1"/>
        </p:nvSpPr>
        <p:spPr>
          <a:xfrm>
            <a:off x="462120" y="251963"/>
            <a:ext cx="273630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2100" b="0" dirty="0">
                <a:solidFill>
                  <a:schemeClr val="tx2">
                    <a:lumMod val="50000"/>
                  </a:schemeClr>
                </a:solidFill>
                <a:latin typeface="微软雅黑" panose="020B0503020204020204" pitchFamily="34" charset="-122"/>
                <a:ea typeface="微软雅黑" panose="020B0503020204020204" pitchFamily="34" charset="-122"/>
              </a:rPr>
              <a:t>工作不足之处</a:t>
            </a:r>
            <a:endParaRPr lang="zh-CN" altLang="en-US" sz="2100" b="0" dirty="0">
              <a:solidFill>
                <a:schemeClr val="tx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7" name="Picture 2" descr="C:\Users\Administrator\Desktop\精品清新多功能PPT模板下载.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userDrawn="1"/>
        </p:nvCxnSpPr>
        <p:spPr>
          <a:xfrm>
            <a:off x="755576" y="625398"/>
            <a:ext cx="784887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251520" y="208004"/>
            <a:ext cx="432048" cy="419531"/>
            <a:chOff x="298460" y="987574"/>
            <a:chExt cx="288032" cy="279687"/>
          </a:xfrm>
        </p:grpSpPr>
        <p:sp>
          <p:nvSpPr>
            <p:cNvPr id="15" name="矩形 14"/>
            <p:cNvSpPr/>
            <p:nvPr/>
          </p:nvSpPr>
          <p:spPr>
            <a:xfrm>
              <a:off x="298460" y="987574"/>
              <a:ext cx="216024" cy="216024"/>
            </a:xfrm>
            <a:prstGeom prst="rect">
              <a:avLst/>
            </a:prstGeom>
            <a:noFill/>
            <a:ln w="12700">
              <a:solidFill>
                <a:srgbClr val="83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06472" y="1087241"/>
              <a:ext cx="18002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userDrawn="1"/>
        </p:nvSpPr>
        <p:spPr>
          <a:xfrm>
            <a:off x="462120" y="251963"/>
            <a:ext cx="273630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2100" b="0" dirty="0">
                <a:solidFill>
                  <a:schemeClr val="tx2">
                    <a:lumMod val="50000"/>
                  </a:schemeClr>
                </a:solidFill>
                <a:latin typeface="微软雅黑" panose="020B0503020204020204" pitchFamily="34" charset="-122"/>
                <a:ea typeface="微软雅黑" panose="020B0503020204020204" pitchFamily="34" charset="-122"/>
              </a:rPr>
              <a:t>明年工作计划</a:t>
            </a:r>
            <a:endParaRPr lang="zh-CN" altLang="en-US" sz="2100" b="0" dirty="0">
              <a:solidFill>
                <a:schemeClr val="tx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
        <p:nvSpPr>
          <p:cNvPr id="47" name="Text Placeholder 4"/>
          <p:cNvSpPr txBox="1"/>
          <p:nvPr userDrawn="1"/>
        </p:nvSpPr>
        <p:spPr>
          <a:xfrm>
            <a:off x="611561" y="339502"/>
            <a:ext cx="2808311" cy="504056"/>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gn="l">
              <a:buFont typeface="Wingdings" panose="05000000000000000000" pitchFamily="2" charset="2"/>
              <a:buChar char="n"/>
            </a:pPr>
            <a:r>
              <a:rPr lang="zh-CN" altLang="en-US" sz="2000" b="1" dirty="0">
                <a:solidFill>
                  <a:schemeClr val="accent1">
                    <a:lumMod val="60000"/>
                    <a:lumOff val="40000"/>
                  </a:schemeClr>
                </a:solidFill>
                <a:latin typeface="微软雅黑" panose="020B0503020204020204" pitchFamily="34" charset="-122"/>
                <a:ea typeface="微软雅黑" panose="020B0503020204020204" pitchFamily="34" charset="-122"/>
              </a:rPr>
              <a:t>明年工作计划</a:t>
            </a:r>
            <a:endParaRPr lang="zh-CN" altLang="en-US" sz="20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userDrawn="1"/>
        </p:nvCxnSpPr>
        <p:spPr>
          <a:xfrm>
            <a:off x="697103" y="843558"/>
            <a:ext cx="774979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dissolve">
                                      <p:cBhvr>
                                        <p:cTn id="7" dur="500"/>
                                        <p:tgtEl>
                                          <p:spTgt spid="4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Text Placeholder 4"/>
          <p:cNvSpPr txBox="1"/>
          <p:nvPr userDrawn="1"/>
        </p:nvSpPr>
        <p:spPr>
          <a:xfrm>
            <a:off x="611561" y="339502"/>
            <a:ext cx="2808311" cy="504056"/>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gn="l">
              <a:buFont typeface="Wingdings" panose="05000000000000000000" pitchFamily="2" charset="2"/>
              <a:buChar char="n"/>
            </a:pPr>
            <a:r>
              <a:rPr lang="zh-CN" altLang="en-US" sz="2000" b="1" dirty="0">
                <a:solidFill>
                  <a:schemeClr val="accent1">
                    <a:lumMod val="60000"/>
                    <a:lumOff val="40000"/>
                  </a:schemeClr>
                </a:solidFill>
                <a:latin typeface="微软雅黑" panose="020B0503020204020204" pitchFamily="34" charset="-122"/>
                <a:ea typeface="微软雅黑" panose="020B0503020204020204" pitchFamily="34" charset="-122"/>
              </a:rPr>
              <a:t>工作完成情况</a:t>
            </a:r>
            <a:endParaRPr lang="zh-CN" altLang="en-US" sz="20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697103" y="843558"/>
            <a:ext cx="774979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文本框 2"/>
          <p:cNvSpPr txBox="1"/>
          <p:nvPr userDrawn="1"/>
        </p:nvSpPr>
        <p:spPr>
          <a:xfrm>
            <a:off x="3671754" y="336076"/>
            <a:ext cx="1800493" cy="369332"/>
          </a:xfrm>
          <a:prstGeom prst="rect">
            <a:avLst/>
          </a:prstGeom>
          <a:noFill/>
        </p:spPr>
        <p:txBody>
          <a:bodyPr wrap="none" rtlCol="0">
            <a:spAutoFit/>
          </a:bodyPr>
          <a:lstStyle/>
          <a:p>
            <a:pPr algn="ctr"/>
            <a:r>
              <a:rPr lang="zh-CN" altLang="en-US" sz="1800" b="0" dirty="0">
                <a:solidFill>
                  <a:schemeClr val="tx2"/>
                </a:solidFill>
                <a:latin typeface="微软雅黑" panose="020B0503020204020204" pitchFamily="34" charset="-122"/>
                <a:ea typeface="微软雅黑" panose="020B0503020204020204" pitchFamily="34" charset="-122"/>
              </a:rPr>
              <a:t>添加标题暨内容</a:t>
            </a:r>
            <a:endParaRPr lang="zh-CN" altLang="en-US" sz="1800" b="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fld>
            <a:endParaRPr lang="zh-CN" altLang="en-US"/>
          </a:p>
        </p:txBody>
      </p:sp>
    </p:spTree>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fld>
            <a:endParaRPr lang="zh-CN" altLang="en-US"/>
          </a:p>
        </p:txBody>
      </p:sp>
    </p:spTree>
  </p:cSld>
  <p:clrMapOvr>
    <a:masterClrMapping/>
  </p:clrMapOvr>
  <p:transition spd="slow"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fld>
            <a:endParaRPr lang="zh-CN" altLang="en-US"/>
          </a:p>
        </p:txBody>
      </p:sp>
    </p:spTree>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media" Target="../media/media1.wma"/><Relationship Id="rId3" Type="http://schemas.openxmlformats.org/officeDocument/2006/relationships/audio" Target="../media/media1.wma"/><Relationship Id="rId2" Type="http://schemas.openxmlformats.org/officeDocument/2006/relationships/image" Target="../media/image5.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7.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7.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r="-34000"/>
          </a:stretch>
        </a:blipFill>
        <a:effectLst/>
      </p:bgPr>
    </p:bg>
    <p:spTree>
      <p:nvGrpSpPr>
        <p:cNvPr id="1" name=""/>
        <p:cNvGrpSpPr/>
        <p:nvPr/>
      </p:nvGrpSpPr>
      <p:grpSpPr>
        <a:xfrm>
          <a:off x="0" y="0"/>
          <a:ext cx="0" cy="0"/>
          <a:chOff x="0" y="0"/>
          <a:chExt cx="0" cy="0"/>
        </a:xfrm>
      </p:grpSpPr>
      <p:pic>
        <p:nvPicPr>
          <p:cNvPr id="7" name="图片 6" descr="b37d57d0bbfab194-9429aa682b55e7aa-a6f336d8907568e6dcf86132bca18853.jpg"/>
          <p:cNvPicPr>
            <a:picLocks noChangeAspect="1"/>
          </p:cNvPicPr>
          <p:nvPr/>
        </p:nvPicPr>
        <p:blipFill>
          <a:blip r:embed="rId2">
            <a:lum bright="20000"/>
          </a:blip>
          <a:stretch>
            <a:fillRect/>
          </a:stretch>
        </p:blipFill>
        <p:spPr>
          <a:xfrm>
            <a:off x="0" y="1"/>
            <a:ext cx="9144000" cy="5143499"/>
          </a:xfrm>
          <a:prstGeom prst="rect">
            <a:avLst/>
          </a:prstGeom>
        </p:spPr>
      </p:pic>
      <p:sp>
        <p:nvSpPr>
          <p:cNvPr id="332" name="矩形 331"/>
          <p:cNvSpPr/>
          <p:nvPr/>
        </p:nvSpPr>
        <p:spPr>
          <a:xfrm>
            <a:off x="0" y="-15745"/>
            <a:ext cx="9144000" cy="5174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2"/>
              </a:solidFill>
            </a:endParaRPr>
          </a:p>
        </p:txBody>
      </p:sp>
      <p:sp>
        <p:nvSpPr>
          <p:cNvPr id="17" name="矩形 259"/>
          <p:cNvSpPr>
            <a:spLocks noChangeArrowheads="1"/>
          </p:cNvSpPr>
          <p:nvPr/>
        </p:nvSpPr>
        <p:spPr bwMode="auto">
          <a:xfrm>
            <a:off x="785786" y="1428742"/>
            <a:ext cx="7572428" cy="159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zh-CN" altLang="en-US" sz="4400" b="1" dirty="0" smtClean="0">
                <a:latin typeface="华文新魏" panose="02010800040101010101" pitchFamily="2" charset="-122"/>
                <a:ea typeface="华文新魏" panose="02010800040101010101" pitchFamily="2" charset="-122"/>
              </a:rPr>
              <a:t>复方氨基酸注射液</a:t>
            </a:r>
            <a:r>
              <a:rPr lang="zh-CN" altLang="en-US" sz="4400" b="1" dirty="0" smtClean="0">
                <a:latin typeface="Times New Roman" panose="02020603050405020304" pitchFamily="18" charset="0"/>
                <a:cs typeface="Times New Roman" panose="02020603050405020304" pitchFamily="18" charset="0"/>
              </a:rPr>
              <a:t>（</a:t>
            </a:r>
            <a:r>
              <a:rPr lang="en-US" altLang="zh-CN" sz="4400" b="1" dirty="0" smtClean="0">
                <a:latin typeface="Times New Roman" panose="02020603050405020304" pitchFamily="18" charset="0"/>
                <a:cs typeface="Times New Roman" panose="02020603050405020304" pitchFamily="18" charset="0"/>
              </a:rPr>
              <a:t>17AA-Ⅱ</a:t>
            </a:r>
            <a:r>
              <a:rPr lang="zh-CN" altLang="en-US" sz="4400" b="1" dirty="0" smtClean="0">
                <a:latin typeface="Times New Roman" panose="02020603050405020304" pitchFamily="18" charset="0"/>
                <a:cs typeface="Times New Roman" panose="02020603050405020304" pitchFamily="18" charset="0"/>
              </a:rPr>
              <a:t>）</a:t>
            </a:r>
            <a:br>
              <a:rPr lang="en-US" altLang="zh-CN" sz="2800" b="1" dirty="0" smtClean="0">
                <a:latin typeface="Times New Roman" panose="02020603050405020304" pitchFamily="18" charset="0"/>
                <a:cs typeface="Times New Roman" panose="02020603050405020304" pitchFamily="18" charset="0"/>
              </a:rPr>
            </a:br>
            <a:r>
              <a:rPr lang="en-US" altLang="zh-CN" sz="2400" b="1" dirty="0" smtClean="0">
                <a:latin typeface="Times New Roman" panose="02020603050405020304" pitchFamily="18" charset="0"/>
                <a:cs typeface="Times New Roman" panose="02020603050405020304" pitchFamily="18" charset="0"/>
              </a:rPr>
              <a:t>Compound Amino Acid Injection (17AA-Ⅱ)</a:t>
            </a:r>
            <a:endParaRPr lang="zh-CN" altLang="en-US" sz="2400" b="1" cap="all" dirty="0">
              <a:solidFill>
                <a:schemeClr val="accent1"/>
              </a:solidFill>
              <a:latin typeface="Times New Roman" panose="02020603050405020304" pitchFamily="18" charset="0"/>
              <a:cs typeface="Times New Roman" panose="02020603050405020304" pitchFamily="18" charset="0"/>
            </a:endParaRPr>
          </a:p>
        </p:txBody>
      </p:sp>
      <p:pic>
        <p:nvPicPr>
          <p:cNvPr id="9" name="超喜欢.mp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3905348" y="-1363826"/>
            <a:ext cx="457200" cy="457200"/>
          </a:xfrm>
          <a:prstGeom prst="rect">
            <a:avLst/>
          </a:prstGeom>
        </p:spPr>
      </p:pic>
      <p:sp>
        <p:nvSpPr>
          <p:cNvPr id="6" name="副标题 2"/>
          <p:cNvSpPr txBox="1"/>
          <p:nvPr/>
        </p:nvSpPr>
        <p:spPr>
          <a:xfrm>
            <a:off x="857224" y="4286262"/>
            <a:ext cx="7215238" cy="500066"/>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defRPr/>
            </a:pPr>
            <a:r>
              <a:rPr kumimoji="0" lang="zh-CN" altLang="en-US" sz="2400" b="1" i="0" u="none" strike="noStrike" kern="1200" cap="none" spc="0" normalizeH="0" baseline="0" noProof="0" dirty="0" smtClean="0">
                <a:ln>
                  <a:noFill/>
                </a:ln>
                <a:effectLst/>
                <a:uLnTx/>
                <a:uFillTx/>
                <a:latin typeface="华文行楷" panose="02010800040101010101" pitchFamily="2" charset="-122"/>
                <a:ea typeface="华文行楷" panose="02010800040101010101" pitchFamily="2" charset="-122"/>
              </a:rPr>
              <a:t>企业名称：天津金耀集团湖北天药药业股份有限公司</a:t>
            </a:r>
            <a:endParaRPr kumimoji="0" lang="en-US" altLang="zh-CN" sz="2400" b="1" i="0" u="none" strike="noStrike" kern="1200" cap="none" spc="0" normalizeH="0" baseline="0" noProof="0" dirty="0" smtClean="0">
              <a:ln>
                <a:noFill/>
              </a:ln>
              <a:effectLst/>
              <a:uLnTx/>
              <a:uFillTx/>
              <a:latin typeface="华文行楷" panose="02010800040101010101" pitchFamily="2" charset="-122"/>
              <a:ea typeface="华文行楷" panose="02010800040101010101" pitchFamily="2"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23" presetClass="entr" presetSubtype="288" fill="hold" grpId="0" nodeType="afterEffect" nodePh="1">
                                  <p:stCondLst>
                                    <p:cond delay="0"/>
                                  </p:stCondLst>
                                  <p:endCondLst>
                                    <p:cond evt="begin" delay="0">
                                      <p:tn val="8"/>
                                    </p:cond>
                                  </p:endCondLst>
                                  <p:childTnLst>
                                    <p:set>
                                      <p:cBhvr>
                                        <p:cTn id="9" dur="1" fill="hold">
                                          <p:stCondLst>
                                            <p:cond delay="0"/>
                                          </p:stCondLst>
                                        </p:cTn>
                                        <p:tgtEl>
                                          <p:spTgt spid="332"/>
                                        </p:tgtEl>
                                        <p:attrNameLst>
                                          <p:attrName>style.visibility</p:attrName>
                                        </p:attrNameLst>
                                      </p:cBhvr>
                                      <p:to>
                                        <p:strVal val="visible"/>
                                      </p:to>
                                    </p:set>
                                    <p:anim calcmode="lin" valueType="num">
                                      <p:cBhvr>
                                        <p:cTn id="10" dur="500" fill="hold"/>
                                        <p:tgtEl>
                                          <p:spTgt spid="332"/>
                                        </p:tgtEl>
                                        <p:attrNameLst>
                                          <p:attrName>ppt_w</p:attrName>
                                        </p:attrNameLst>
                                      </p:cBhvr>
                                      <p:tavLst>
                                        <p:tav tm="0">
                                          <p:val>
                                            <p:strVal val="4/3*#ppt_w"/>
                                          </p:val>
                                        </p:tav>
                                        <p:tav tm="100000">
                                          <p:val>
                                            <p:strVal val="#ppt_w"/>
                                          </p:val>
                                        </p:tav>
                                      </p:tavLst>
                                    </p:anim>
                                    <p:anim calcmode="lin" valueType="num">
                                      <p:cBhvr>
                                        <p:cTn id="11" dur="500" fill="hold"/>
                                        <p:tgtEl>
                                          <p:spTgt spid="332"/>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36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4" repeatCount="indefinite" fill="remove" display="0">
                  <p:stCondLst>
                    <p:cond delay="indefinite"/>
                  </p:stCondLst>
                  <p:endCondLst>
                    <p:cond evt="onStopAudio" delay="0">
                      <p:tgtEl>
                        <p:sldTgt/>
                      </p:tgtEl>
                    </p:cond>
                  </p:endCondLst>
                </p:cTn>
                <p:tgtEl>
                  <p:spTgt spid="9"/>
                </p:tgtEl>
              </p:cMediaNode>
            </p:video>
          </p:childTnLst>
        </p:cTn>
      </p:par>
    </p:tnLst>
    <p:bldLst>
      <p:bldP spid="332" grpId="0"/>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tile tx="0" ty="0" sx="100000" sy="100000" flip="none" algn="tl"/>
        </a:blipFill>
        <a:effectLst/>
      </p:bgPr>
    </p:bg>
    <p:spTree>
      <p:nvGrpSpPr>
        <p:cNvPr id="1" name=""/>
        <p:cNvGrpSpPr/>
        <p:nvPr/>
      </p:nvGrpSpPr>
      <p:grpSpPr>
        <a:xfrm>
          <a:off x="0" y="0"/>
          <a:ext cx="0" cy="0"/>
          <a:chOff x="0" y="0"/>
          <a:chExt cx="0" cy="0"/>
        </a:xfrm>
      </p:grpSpPr>
      <p:pic>
        <p:nvPicPr>
          <p:cNvPr id="40" name="图片 39" descr="绿色.jpg"/>
          <p:cNvPicPr>
            <a:picLocks noChangeAspect="1"/>
          </p:cNvPicPr>
          <p:nvPr/>
        </p:nvPicPr>
        <p:blipFill>
          <a:blip r:embed="rId1">
            <a:lum bright="57000"/>
          </a:blip>
          <a:stretch>
            <a:fillRect/>
          </a:stretch>
        </p:blipFill>
        <p:spPr>
          <a:xfrm>
            <a:off x="0" y="0"/>
            <a:ext cx="9144000" cy="5143500"/>
          </a:xfrm>
          <a:prstGeom prst="rect">
            <a:avLst/>
          </a:prstGeom>
        </p:spPr>
      </p:pic>
      <p:sp>
        <p:nvSpPr>
          <p:cNvPr id="3" name="MH_Others_1"/>
          <p:cNvSpPr txBox="1"/>
          <p:nvPr>
            <p:custDataLst>
              <p:tags r:id="rId2"/>
            </p:custDataLst>
          </p:nvPr>
        </p:nvSpPr>
        <p:spPr>
          <a:xfrm>
            <a:off x="785786" y="214296"/>
            <a:ext cx="1785950" cy="692497"/>
          </a:xfrm>
          <a:prstGeom prst="rect">
            <a:avLst/>
          </a:prstGeom>
          <a:noFill/>
        </p:spPr>
        <p:txBody>
          <a:bodyPr vert="horz" wrap="square" lIns="0" tIns="0" rIns="0" bIns="0" rtlCol="0" anchor="ctr" anchorCtr="0">
            <a:spAutoFit/>
          </a:bodyPr>
          <a:lstStyle/>
          <a:p>
            <a:r>
              <a:rPr lang="zh-CN" altLang="en-US" sz="45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MH_Others_2"/>
          <p:cNvSpPr txBox="1"/>
          <p:nvPr>
            <p:custDataLst>
              <p:tags r:id="rId3"/>
            </p:custDataLst>
          </p:nvPr>
        </p:nvSpPr>
        <p:spPr>
          <a:xfrm>
            <a:off x="714348" y="1000114"/>
            <a:ext cx="2346166" cy="369332"/>
          </a:xfrm>
          <a:prstGeom prst="rect">
            <a:avLst/>
          </a:prstGeom>
          <a:noFill/>
        </p:spPr>
        <p:txBody>
          <a:bodyPr wrap="square" lIns="0" tIns="0" rIns="0" bIns="0">
            <a:spAutoFit/>
          </a:bodyPr>
          <a:lstStyle/>
          <a:p>
            <a:pPr>
              <a:defRPr/>
            </a:pPr>
            <a:r>
              <a:rPr lang="en-US" altLang="zh-CN" sz="2400" dirty="0">
                <a:solidFill>
                  <a:schemeClr val="tx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4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2357422" y="1285866"/>
            <a:ext cx="2857520" cy="785794"/>
            <a:chOff x="1571604" y="1571618"/>
            <a:chExt cx="2857520" cy="785794"/>
          </a:xfrm>
        </p:grpSpPr>
        <p:grpSp>
          <p:nvGrpSpPr>
            <p:cNvPr id="12" name="组合 11"/>
            <p:cNvGrpSpPr/>
            <p:nvPr/>
          </p:nvGrpSpPr>
          <p:grpSpPr>
            <a:xfrm>
              <a:off x="1571604" y="1571618"/>
              <a:ext cx="2857520" cy="785794"/>
              <a:chOff x="1000100" y="0"/>
              <a:chExt cx="2857520" cy="785794"/>
            </a:xfrm>
          </p:grpSpPr>
          <p:sp>
            <p:nvSpPr>
              <p:cNvPr id="13" name="矩形 12"/>
              <p:cNvSpPr/>
              <p:nvPr/>
            </p:nvSpPr>
            <p:spPr>
              <a:xfrm>
                <a:off x="1000100" y="0"/>
                <a:ext cx="2857520" cy="78579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chemeClr val="tx1"/>
                  </a:solidFill>
                </a:endParaRPr>
              </a:p>
              <a:p>
                <a:pPr algn="ctr"/>
                <a:endParaRPr lang="zh-CN" altLang="en-US" dirty="0"/>
              </a:p>
            </p:txBody>
          </p:sp>
          <p:sp>
            <p:nvSpPr>
              <p:cNvPr id="14" name="圆角矩形 13"/>
              <p:cNvSpPr/>
              <p:nvPr/>
            </p:nvSpPr>
            <p:spPr>
              <a:xfrm>
                <a:off x="1071538" y="142852"/>
                <a:ext cx="2643206" cy="500066"/>
              </a:xfrm>
              <a:prstGeom prst="round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 </a:t>
                </a:r>
                <a:r>
                  <a:rPr lang="zh-CN" altLang="en-US" sz="2400" b="1" dirty="0" smtClean="0">
                    <a:solidFill>
                      <a:schemeClr val="tx1"/>
                    </a:solidFill>
                  </a:rPr>
                  <a:t>药品基本信息</a:t>
                </a:r>
                <a:r>
                  <a:rPr lang="en-US" altLang="zh-CN" sz="2400" b="1" dirty="0" smtClean="0">
                    <a:solidFill>
                      <a:schemeClr val="tx1"/>
                    </a:solidFill>
                  </a:rPr>
                  <a:t> </a:t>
                </a:r>
                <a:endParaRPr lang="zh-CN" altLang="en-US" sz="2400" b="1" dirty="0" smtClean="0">
                  <a:solidFill>
                    <a:schemeClr val="tx1"/>
                  </a:solidFill>
                </a:endParaRPr>
              </a:p>
            </p:txBody>
          </p:sp>
        </p:grpSp>
        <p:sp>
          <p:nvSpPr>
            <p:cNvPr id="2" name="MH_Number_1"/>
            <p:cNvSpPr/>
            <p:nvPr>
              <p:custDataLst>
                <p:tags r:id="rId4"/>
              </p:custDataLst>
            </p:nvPr>
          </p:nvSpPr>
          <p:spPr>
            <a:xfrm>
              <a:off x="1714480" y="1873137"/>
              <a:ext cx="269985" cy="26998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20" name="组合 19"/>
          <p:cNvGrpSpPr/>
          <p:nvPr/>
        </p:nvGrpSpPr>
        <p:grpSpPr>
          <a:xfrm>
            <a:off x="5715008" y="1285866"/>
            <a:ext cx="2857520" cy="785794"/>
            <a:chOff x="5715008" y="1285866"/>
            <a:chExt cx="2857520" cy="785794"/>
          </a:xfrm>
        </p:grpSpPr>
        <p:grpSp>
          <p:nvGrpSpPr>
            <p:cNvPr id="16" name="组合 15"/>
            <p:cNvGrpSpPr/>
            <p:nvPr/>
          </p:nvGrpSpPr>
          <p:grpSpPr>
            <a:xfrm>
              <a:off x="5715008" y="1285866"/>
              <a:ext cx="2857520" cy="785794"/>
              <a:chOff x="1000100" y="0"/>
              <a:chExt cx="2857520" cy="785794"/>
            </a:xfrm>
          </p:grpSpPr>
          <p:sp>
            <p:nvSpPr>
              <p:cNvPr id="17" name="矩形 16"/>
              <p:cNvSpPr/>
              <p:nvPr/>
            </p:nvSpPr>
            <p:spPr>
              <a:xfrm>
                <a:off x="1000100" y="0"/>
                <a:ext cx="2857520" cy="78579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chemeClr val="tx1"/>
                  </a:solidFill>
                </a:endParaRPr>
              </a:p>
              <a:p>
                <a:pPr algn="ctr"/>
                <a:endParaRPr lang="zh-CN" altLang="en-US" dirty="0"/>
              </a:p>
            </p:txBody>
          </p:sp>
          <p:sp>
            <p:nvSpPr>
              <p:cNvPr id="18" name="圆角矩形 17"/>
              <p:cNvSpPr/>
              <p:nvPr/>
            </p:nvSpPr>
            <p:spPr>
              <a:xfrm>
                <a:off x="1071538" y="142852"/>
                <a:ext cx="2643206" cy="500066"/>
              </a:xfrm>
              <a:prstGeom prst="round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zh-CN" altLang="en-US" sz="2400" b="1" dirty="0" smtClean="0">
                    <a:solidFill>
                      <a:schemeClr val="tx1"/>
                    </a:solidFill>
                    <a:latin typeface="Times New Roman" panose="02020603050405020304" pitchFamily="18" charset="0"/>
                    <a:cs typeface="Times New Roman" panose="02020603050405020304" pitchFamily="18" charset="0"/>
                  </a:rPr>
                  <a:t>安全性</a:t>
                </a:r>
                <a:endParaRPr lang="zh-CN" altLang="en-US" sz="2400" b="1" dirty="0" smtClean="0">
                  <a:solidFill>
                    <a:schemeClr val="tx1"/>
                  </a:solidFill>
                </a:endParaRPr>
              </a:p>
            </p:txBody>
          </p:sp>
        </p:grpSp>
        <p:sp>
          <p:nvSpPr>
            <p:cNvPr id="19" name="MH_Number_2"/>
            <p:cNvSpPr/>
            <p:nvPr>
              <p:custDataLst>
                <p:tags r:id="rId5"/>
              </p:custDataLst>
            </p:nvPr>
          </p:nvSpPr>
          <p:spPr>
            <a:xfrm>
              <a:off x="6000760" y="1587385"/>
              <a:ext cx="269985" cy="269985"/>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31" name="组合 30"/>
          <p:cNvGrpSpPr/>
          <p:nvPr/>
        </p:nvGrpSpPr>
        <p:grpSpPr>
          <a:xfrm>
            <a:off x="2357422" y="2428874"/>
            <a:ext cx="2857520" cy="785794"/>
            <a:chOff x="2428860" y="3286130"/>
            <a:chExt cx="2857520" cy="785794"/>
          </a:xfrm>
        </p:grpSpPr>
        <p:grpSp>
          <p:nvGrpSpPr>
            <p:cNvPr id="21" name="组合 20"/>
            <p:cNvGrpSpPr/>
            <p:nvPr/>
          </p:nvGrpSpPr>
          <p:grpSpPr>
            <a:xfrm>
              <a:off x="2428860" y="3286130"/>
              <a:ext cx="2857520" cy="785794"/>
              <a:chOff x="1000100" y="0"/>
              <a:chExt cx="2857520" cy="785794"/>
            </a:xfrm>
          </p:grpSpPr>
          <p:sp>
            <p:nvSpPr>
              <p:cNvPr id="22" name="矩形 21"/>
              <p:cNvSpPr/>
              <p:nvPr/>
            </p:nvSpPr>
            <p:spPr>
              <a:xfrm>
                <a:off x="1000100" y="0"/>
                <a:ext cx="2857520" cy="78579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chemeClr val="tx1"/>
                  </a:solidFill>
                </a:endParaRPr>
              </a:p>
              <a:p>
                <a:pPr algn="ctr"/>
                <a:endParaRPr lang="zh-CN" altLang="en-US" dirty="0"/>
              </a:p>
            </p:txBody>
          </p:sp>
          <p:sp>
            <p:nvSpPr>
              <p:cNvPr id="23" name="圆角矩形 22"/>
              <p:cNvSpPr/>
              <p:nvPr/>
            </p:nvSpPr>
            <p:spPr>
              <a:xfrm>
                <a:off x="1071538" y="142852"/>
                <a:ext cx="2643206" cy="500066"/>
              </a:xfrm>
              <a:prstGeom prst="round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zh-CN" altLang="en-US" sz="2400" b="1" dirty="0" smtClean="0">
                    <a:solidFill>
                      <a:schemeClr val="tx1"/>
                    </a:solidFill>
                    <a:latin typeface="Times New Roman" panose="02020603050405020304" pitchFamily="18" charset="0"/>
                    <a:cs typeface="Times New Roman" panose="02020603050405020304" pitchFamily="18" charset="0"/>
                  </a:rPr>
                  <a:t>有效性</a:t>
                </a:r>
                <a:endParaRPr lang="zh-CN" altLang="en-US" sz="2400" b="1" dirty="0" smtClean="0">
                  <a:solidFill>
                    <a:schemeClr val="tx1"/>
                  </a:solidFill>
                </a:endParaRPr>
              </a:p>
            </p:txBody>
          </p:sp>
        </p:grpSp>
        <p:sp>
          <p:nvSpPr>
            <p:cNvPr id="8" name="MH_Number_3"/>
            <p:cNvSpPr/>
            <p:nvPr>
              <p:custDataLst>
                <p:tags r:id="rId6"/>
              </p:custDataLst>
            </p:nvPr>
          </p:nvSpPr>
          <p:spPr>
            <a:xfrm>
              <a:off x="2571736" y="3571882"/>
              <a:ext cx="269985" cy="26998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42" name="组合 41"/>
          <p:cNvGrpSpPr/>
          <p:nvPr/>
        </p:nvGrpSpPr>
        <p:grpSpPr>
          <a:xfrm>
            <a:off x="5724192" y="2428565"/>
            <a:ext cx="2857520" cy="785794"/>
            <a:chOff x="2357422" y="3643320"/>
            <a:chExt cx="2857520" cy="785794"/>
          </a:xfrm>
        </p:grpSpPr>
        <p:grpSp>
          <p:nvGrpSpPr>
            <p:cNvPr id="27" name="组合 26"/>
            <p:cNvGrpSpPr/>
            <p:nvPr/>
          </p:nvGrpSpPr>
          <p:grpSpPr>
            <a:xfrm>
              <a:off x="2357422" y="3643320"/>
              <a:ext cx="2857520" cy="785794"/>
              <a:chOff x="1000100" y="0"/>
              <a:chExt cx="2857520" cy="785794"/>
            </a:xfrm>
          </p:grpSpPr>
          <p:sp>
            <p:nvSpPr>
              <p:cNvPr id="28" name="矩形 27"/>
              <p:cNvSpPr/>
              <p:nvPr/>
            </p:nvSpPr>
            <p:spPr>
              <a:xfrm>
                <a:off x="1000100" y="0"/>
                <a:ext cx="2857520" cy="78579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chemeClr val="tx1"/>
                  </a:solidFill>
                </a:endParaRPr>
              </a:p>
              <a:p>
                <a:pPr algn="ctr"/>
                <a:endParaRPr lang="zh-CN" altLang="en-US" dirty="0"/>
              </a:p>
            </p:txBody>
          </p:sp>
          <p:sp>
            <p:nvSpPr>
              <p:cNvPr id="29" name="圆角矩形 28"/>
              <p:cNvSpPr/>
              <p:nvPr/>
            </p:nvSpPr>
            <p:spPr>
              <a:xfrm>
                <a:off x="1071538" y="142852"/>
                <a:ext cx="2643206" cy="500066"/>
              </a:xfrm>
              <a:prstGeom prst="round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zh-CN" altLang="en-US" sz="2400" b="1" dirty="0" smtClean="0">
                    <a:solidFill>
                      <a:schemeClr val="tx1"/>
                    </a:solidFill>
                    <a:latin typeface="Times New Roman" panose="02020603050405020304" pitchFamily="18" charset="0"/>
                    <a:cs typeface="Times New Roman" panose="02020603050405020304" pitchFamily="18" charset="0"/>
                  </a:rPr>
                  <a:t>创新性</a:t>
                </a:r>
                <a:endParaRPr lang="zh-CN" altLang="en-US" sz="2400" b="1" dirty="0" smtClean="0">
                  <a:solidFill>
                    <a:schemeClr val="tx1"/>
                  </a:solidFill>
                  <a:latin typeface="Times New Roman" panose="02020603050405020304" pitchFamily="18" charset="0"/>
                  <a:cs typeface="Times New Roman" panose="02020603050405020304" pitchFamily="18" charset="0"/>
                </a:endParaRPr>
              </a:p>
            </p:txBody>
          </p:sp>
        </p:grpSp>
        <p:sp>
          <p:nvSpPr>
            <p:cNvPr id="35" name="MH_Number_3"/>
            <p:cNvSpPr/>
            <p:nvPr>
              <p:custDataLst>
                <p:tags r:id="rId7"/>
              </p:custDataLst>
            </p:nvPr>
          </p:nvSpPr>
          <p:spPr>
            <a:xfrm>
              <a:off x="2643808" y="3929072"/>
              <a:ext cx="269985" cy="26998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36" name="组合 35"/>
          <p:cNvGrpSpPr/>
          <p:nvPr/>
        </p:nvGrpSpPr>
        <p:grpSpPr>
          <a:xfrm>
            <a:off x="2339983" y="3714440"/>
            <a:ext cx="2857520" cy="785794"/>
            <a:chOff x="5786446" y="4071948"/>
            <a:chExt cx="2857520" cy="785794"/>
          </a:xfrm>
        </p:grpSpPr>
        <p:grpSp>
          <p:nvGrpSpPr>
            <p:cNvPr id="32" name="组合 31"/>
            <p:cNvGrpSpPr/>
            <p:nvPr/>
          </p:nvGrpSpPr>
          <p:grpSpPr>
            <a:xfrm>
              <a:off x="5786446" y="4071948"/>
              <a:ext cx="2857520" cy="785794"/>
              <a:chOff x="1000100" y="0"/>
              <a:chExt cx="2857520" cy="785794"/>
            </a:xfrm>
          </p:grpSpPr>
          <p:sp>
            <p:nvSpPr>
              <p:cNvPr id="33" name="矩形 32"/>
              <p:cNvSpPr/>
              <p:nvPr/>
            </p:nvSpPr>
            <p:spPr>
              <a:xfrm>
                <a:off x="1000100" y="0"/>
                <a:ext cx="2857520" cy="785794"/>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chemeClr val="tx1"/>
                  </a:solidFill>
                </a:endParaRPr>
              </a:p>
              <a:p>
                <a:pPr algn="ctr"/>
                <a:endParaRPr lang="zh-CN" altLang="en-US" dirty="0"/>
              </a:p>
            </p:txBody>
          </p:sp>
          <p:sp>
            <p:nvSpPr>
              <p:cNvPr id="34" name="圆角矩形 33"/>
              <p:cNvSpPr/>
              <p:nvPr/>
            </p:nvSpPr>
            <p:spPr>
              <a:xfrm>
                <a:off x="1071538" y="142852"/>
                <a:ext cx="2643206" cy="500066"/>
              </a:xfrm>
              <a:prstGeom prst="round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zh-CN" altLang="en-US" sz="2400" b="1" dirty="0" smtClean="0">
                    <a:solidFill>
                      <a:schemeClr val="tx1"/>
                    </a:solidFill>
                    <a:latin typeface="Times New Roman" panose="02020603050405020304" pitchFamily="18" charset="0"/>
                    <a:cs typeface="Times New Roman" panose="02020603050405020304" pitchFamily="18" charset="0"/>
                  </a:rPr>
                  <a:t>公平性</a:t>
                </a:r>
                <a:endParaRPr lang="zh-CN" altLang="en-US" sz="2400" b="1" dirty="0" smtClean="0">
                  <a:solidFill>
                    <a:schemeClr val="tx1"/>
                  </a:solidFill>
                </a:endParaRPr>
              </a:p>
            </p:txBody>
          </p:sp>
        </p:grpSp>
        <p:sp>
          <p:nvSpPr>
            <p:cNvPr id="6" name="MH_Number_2"/>
            <p:cNvSpPr/>
            <p:nvPr>
              <p:custDataLst>
                <p:tags r:id="rId8"/>
              </p:custDataLst>
            </p:nvPr>
          </p:nvSpPr>
          <p:spPr>
            <a:xfrm>
              <a:off x="6000443" y="4357700"/>
              <a:ext cx="269985" cy="269985"/>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38" name="Picture 2" descr="E:\17AA-II申报医保目录\ba27d67833d2e4b13e8b26f107c7f08.png"/>
          <p:cNvPicPr>
            <a:picLocks noChangeAspect="1" noChangeArrowheads="1"/>
          </p:cNvPicPr>
          <p:nvPr/>
        </p:nvPicPr>
        <p:blipFill>
          <a:blip r:embed="rId9" cstate="print"/>
          <a:srcRect/>
          <a:stretch>
            <a:fillRect/>
          </a:stretch>
        </p:blipFill>
        <p:spPr bwMode="auto">
          <a:xfrm>
            <a:off x="142844" y="4786328"/>
            <a:ext cx="2928958" cy="285752"/>
          </a:xfrm>
          <a:prstGeom prst="rect">
            <a:avLst/>
          </a:prstGeom>
          <a:noFill/>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绿色.jpg"/>
          <p:cNvPicPr>
            <a:picLocks noChangeAspect="1"/>
          </p:cNvPicPr>
          <p:nvPr/>
        </p:nvPicPr>
        <p:blipFill>
          <a:blip r:embed="rId1">
            <a:lum bright="57000"/>
          </a:blip>
          <a:stretch>
            <a:fillRect/>
          </a:stretch>
        </p:blipFill>
        <p:spPr>
          <a:xfrm>
            <a:off x="0" y="0"/>
            <a:ext cx="9144000" cy="5143500"/>
          </a:xfrm>
          <a:prstGeom prst="rect">
            <a:avLst/>
          </a:prstGeom>
        </p:spPr>
      </p:pic>
      <p:sp>
        <p:nvSpPr>
          <p:cNvPr id="14" name="矩形 13"/>
          <p:cNvSpPr/>
          <p:nvPr/>
        </p:nvSpPr>
        <p:spPr>
          <a:xfrm rot="16200000">
            <a:off x="49399" y="-49416"/>
            <a:ext cx="615553" cy="714350"/>
          </a:xfrm>
          <a:prstGeom prst="rect">
            <a:avLst/>
          </a:prstGeom>
          <a:ln w="28575">
            <a:solidFill>
              <a:schemeClr val="accent1"/>
            </a:solidFill>
          </a:ln>
        </p:spPr>
        <p:txBody>
          <a:bodyPr vert="eaVert" wrap="square" lIns="0" tIns="0" rIns="0" bIns="0">
            <a:spAutoFit/>
          </a:bodyPr>
          <a:lstStyle/>
          <a:p>
            <a:pPr algn="ctr"/>
            <a:r>
              <a:rPr lang="en-US" altLang="zh-CN" sz="4000" b="1" spc="-225" dirty="0">
                <a:solidFill>
                  <a:schemeClr val="accent1"/>
                </a:solidFill>
                <a:latin typeface="Agency FB" panose="020B0503020202020204" pitchFamily="34" charset="0"/>
                <a:ea typeface="造字工房俊雅（非商用）常规体" pitchFamily="50" charset="-122"/>
              </a:rPr>
              <a:t>01</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857224" y="142858"/>
            <a:ext cx="2214578" cy="461665"/>
          </a:xfrm>
          <a:prstGeom prst="rect">
            <a:avLst/>
          </a:prstGeom>
          <a:noFill/>
        </p:spPr>
        <p:txBody>
          <a:bodyPr wrap="square" rtlCol="0">
            <a:spAutoFit/>
          </a:bodyPr>
          <a:lstStyle/>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药品基本信息</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85720" y="571486"/>
            <a:ext cx="4857784" cy="1666240"/>
          </a:xfrm>
          <a:prstGeom prst="rect">
            <a:avLst/>
          </a:prstGeom>
          <a:noFill/>
        </p:spPr>
        <p:txBody>
          <a:bodyPr wrap="square" rtlCol="0">
            <a:spAutoFit/>
          </a:bodyPr>
          <a:lstStyle/>
          <a:p>
            <a:pPr>
              <a:lnSpc>
                <a:spcPct val="140000"/>
              </a:lnSpc>
              <a:spcBef>
                <a:spcPts val="0"/>
              </a:spcBef>
              <a:spcAft>
                <a:spcPts val="0"/>
              </a:spcAft>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药品通用名称：</a:t>
            </a:r>
            <a:r>
              <a:rPr lang="zh-CN" altLang="en-US" sz="1600" dirty="0" smtClean="0"/>
              <a:t>复方氨基酸注射液（</a:t>
            </a:r>
            <a:r>
              <a:rPr lang="en-US" altLang="zh-CN" sz="1600" dirty="0" smtClean="0">
                <a:latin typeface="Times New Roman" panose="02020603050405020304" pitchFamily="18" charset="0"/>
                <a:cs typeface="Times New Roman" panose="02020603050405020304" pitchFamily="18" charset="0"/>
              </a:rPr>
              <a:t>17AA-II</a:t>
            </a:r>
            <a:r>
              <a:rPr lang="zh-CN" altLang="en-US" sz="1600" dirty="0" smtClean="0"/>
              <a:t>）    </a:t>
            </a:r>
            <a:endParaRPr lang="en-US" altLang="zh-CN" sz="1600" dirty="0" smtClean="0">
              <a:latin typeface="Times New Roman" panose="02020603050405020304" pitchFamily="18" charset="0"/>
              <a:cs typeface="Times New Roman" panose="02020603050405020304" pitchFamily="18" charset="0"/>
            </a:endParaRPr>
          </a:p>
          <a:p>
            <a:pPr>
              <a:lnSpc>
                <a:spcPct val="140000"/>
              </a:lnSpc>
              <a:spcBef>
                <a:spcPts val="0"/>
              </a:spcBef>
              <a:spcAft>
                <a:spcPts val="0"/>
              </a:spcAft>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注册规格：</a:t>
            </a:r>
            <a:r>
              <a:rPr lang="zh-CN" altLang="en-US" sz="1600" dirty="0" smtClean="0"/>
              <a:t>按总氨基酸计</a:t>
            </a:r>
            <a:r>
              <a:rPr lang="en-US" altLang="zh-CN" sz="1600" dirty="0" smtClean="0">
                <a:latin typeface="Times New Roman" panose="02020603050405020304" pitchFamily="18" charset="0"/>
                <a:cs typeface="Times New Roman" panose="02020603050405020304" pitchFamily="18" charset="0"/>
              </a:rPr>
              <a:t>200ml:12.200g</a:t>
            </a:r>
            <a:endParaRPr lang="en-US" altLang="zh-CN" sz="1600" dirty="0" smtClean="0"/>
          </a:p>
          <a:p>
            <a:pPr>
              <a:lnSpc>
                <a:spcPct val="130000"/>
              </a:lnSpc>
              <a:spcBef>
                <a:spcPts val="0"/>
              </a:spcBef>
              <a:spcAft>
                <a:spcPts val="0"/>
              </a:spcAft>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中国大陆首次上市时间：</a:t>
            </a:r>
            <a:r>
              <a:rPr lang="en-US" altLang="zh-CN" sz="1600" dirty="0" smtClean="0">
                <a:latin typeface="Times New Roman" panose="02020603050405020304" pitchFamily="18" charset="0"/>
                <a:cs typeface="Times New Roman" panose="02020603050405020304" pitchFamily="18" charset="0"/>
              </a:rPr>
              <a:t>2022</a:t>
            </a:r>
            <a:r>
              <a:rPr lang="zh-CN" altLang="en-US" sz="1600" dirty="0" smtClean="0">
                <a:latin typeface="Times New Roman" panose="02020603050405020304" pitchFamily="18" charset="0"/>
                <a:cs typeface="Times New Roman" panose="02020603050405020304" pitchFamily="18" charset="0"/>
              </a:rPr>
              <a:t>年</a:t>
            </a:r>
            <a:r>
              <a:rPr lang="en-US" altLang="zh-CN" sz="1600" dirty="0" smtClean="0">
                <a:latin typeface="Times New Roman" panose="02020603050405020304" pitchFamily="18" charset="0"/>
                <a:cs typeface="Times New Roman" panose="02020603050405020304" pitchFamily="18" charset="0"/>
              </a:rPr>
              <a:t>1</a:t>
            </a:r>
            <a:r>
              <a:rPr lang="zh-CN" altLang="en-US" sz="1600" dirty="0" smtClean="0">
                <a:latin typeface="Times New Roman" panose="02020603050405020304" pitchFamily="18" charset="0"/>
                <a:cs typeface="Times New Roman" panose="02020603050405020304" pitchFamily="18" charset="0"/>
              </a:rPr>
              <a:t>月</a:t>
            </a:r>
            <a:endParaRPr lang="en-US" altLang="zh-CN" sz="1600" dirty="0" smtClean="0">
              <a:latin typeface="Times New Roman" panose="02020603050405020304" pitchFamily="18" charset="0"/>
              <a:cs typeface="Times New Roman" panose="02020603050405020304" pitchFamily="18" charset="0"/>
            </a:endParaRPr>
          </a:p>
          <a:p>
            <a:pPr>
              <a:lnSpc>
                <a:spcPct val="130000"/>
              </a:lnSpc>
              <a:spcBef>
                <a:spcPts val="0"/>
              </a:spcBef>
              <a:spcAft>
                <a:spcPts val="0"/>
              </a:spcAft>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cs typeface="Times New Roman" panose="02020603050405020304" pitchFamily="18" charset="0"/>
              </a:rPr>
              <a:t>参照药品：</a:t>
            </a:r>
            <a:r>
              <a:rPr lang="zh-CN" altLang="en-US" sz="1600" b="1" dirty="0" smtClean="0">
                <a:latin typeface="+mn-ea"/>
                <a:cs typeface="Times New Roman" panose="02020603050405020304" pitchFamily="18" charset="0"/>
              </a:rPr>
              <a:t>复方</a:t>
            </a:r>
            <a:r>
              <a:rPr lang="zh-CN" altLang="en-US" sz="1600" dirty="0" smtClean="0">
                <a:latin typeface="Times New Roman" panose="02020603050405020304" pitchFamily="18" charset="0"/>
                <a:cs typeface="Times New Roman" panose="02020603050405020304" pitchFamily="18" charset="0"/>
              </a:rPr>
              <a:t>氨基酸注射液（</a:t>
            </a:r>
            <a:r>
              <a:rPr lang="en-US" sz="1600"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sym typeface="+mn-ea"/>
              </a:rPr>
              <a:t>9AA</a:t>
            </a:r>
            <a:r>
              <a:rPr lang="zh-CN" altLang="en-US" sz="1600" dirty="0" smtClean="0">
                <a:latin typeface="Times New Roman" panose="02020603050405020304" pitchFamily="18" charset="0"/>
                <a:cs typeface="Times New Roman" panose="02020603050405020304" pitchFamily="18" charset="0"/>
              </a:rPr>
              <a:t>）</a:t>
            </a:r>
            <a:r>
              <a:rPr lang="zh-CN" altLang="en-US" sz="1600" dirty="0" smtClean="0">
                <a:latin typeface="Times New Roman" panose="02020603050405020304" pitchFamily="18" charset="0"/>
                <a:cs typeface="Times New Roman" panose="02020603050405020304" pitchFamily="18" charset="0"/>
                <a:sym typeface="+mn-ea"/>
              </a:rPr>
              <a:t>和</a:t>
            </a:r>
            <a:r>
              <a:rPr lang="en-US" altLang="zh-CN" sz="1600" dirty="0" smtClean="0">
                <a:latin typeface="Times New Roman" panose="02020603050405020304" pitchFamily="18" charset="0"/>
                <a:cs typeface="Times New Roman" panose="02020603050405020304" pitchFamily="18" charset="0"/>
                <a:sym typeface="+mn-ea"/>
              </a:rPr>
              <a:t> </a:t>
            </a:r>
            <a:endParaRPr lang="zh-CN" altLang="en-US" sz="1600" dirty="0" smtClean="0">
              <a:latin typeface="Times New Roman" panose="02020603050405020304" pitchFamily="18" charset="0"/>
              <a:cs typeface="Times New Roman" panose="02020603050405020304" pitchFamily="18" charset="0"/>
            </a:endParaRPr>
          </a:p>
          <a:p>
            <a:pPr indent="0">
              <a:lnSpc>
                <a:spcPct val="100000"/>
              </a:lnSpc>
              <a:spcBef>
                <a:spcPts val="0"/>
              </a:spcBef>
              <a:spcAft>
                <a:spcPts val="0"/>
              </a:spcAft>
              <a:buFont typeface="Wingdings" panose="05000000000000000000" pitchFamily="2" charset="2"/>
              <a:buNone/>
            </a:pPr>
            <a:r>
              <a:rPr lang="en-US" altLang="zh-CN" sz="1400" dirty="0" smtClean="0">
                <a:latin typeface="Times New Roman" panose="02020603050405020304" pitchFamily="18" charset="0"/>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复方氨基酸注射液（</a:t>
            </a:r>
            <a:r>
              <a:rPr lang="en-US" sz="1600" dirty="0" smtClean="0">
                <a:latin typeface="Times New Roman" panose="02020603050405020304" pitchFamily="18" charset="0"/>
                <a:cs typeface="Times New Roman" panose="02020603050405020304" pitchFamily="18" charset="0"/>
                <a:sym typeface="+mn-ea"/>
              </a:rPr>
              <a:t>14AA-SF </a:t>
            </a:r>
            <a:r>
              <a:rPr lang="zh-CN" altLang="en-US" sz="1600" dirty="0" smtClean="0">
                <a:latin typeface="Times New Roman" panose="02020603050405020304" pitchFamily="18" charset="0"/>
                <a:cs typeface="Times New Roman" panose="02020603050405020304" pitchFamily="18" charset="0"/>
              </a:rPr>
              <a:t>）</a:t>
            </a:r>
            <a:endParaRPr lang="zh-CN" altLang="en-US" sz="1600" dirty="0" smtClean="0">
              <a:latin typeface="Times New Roman" panose="02020603050405020304" pitchFamily="18" charset="0"/>
              <a:cs typeface="Times New Roman" panose="02020603050405020304" pitchFamily="18" charset="0"/>
            </a:endParaRPr>
          </a:p>
        </p:txBody>
      </p:sp>
      <p:pic>
        <p:nvPicPr>
          <p:cNvPr id="5"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786328"/>
            <a:ext cx="2928958" cy="285752"/>
          </a:xfrm>
          <a:prstGeom prst="rect">
            <a:avLst/>
          </a:prstGeom>
          <a:noFill/>
        </p:spPr>
      </p:pic>
      <p:sp>
        <p:nvSpPr>
          <p:cNvPr id="7" name="矩形 6"/>
          <p:cNvSpPr/>
          <p:nvPr/>
        </p:nvSpPr>
        <p:spPr>
          <a:xfrm>
            <a:off x="4929190" y="642924"/>
            <a:ext cx="4000528" cy="1567096"/>
          </a:xfrm>
          <a:prstGeom prst="rect">
            <a:avLst/>
          </a:prstGeom>
        </p:spPr>
        <p:txBody>
          <a:bodyPr wrap="square">
            <a:spAutoFit/>
          </a:bodyPr>
          <a:lstStyle/>
          <a:p>
            <a:pPr>
              <a:lnSpc>
                <a:spcPts val="23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全球首个上市国家</a:t>
            </a:r>
            <a:r>
              <a:rPr lang="en-US" altLang="zh-CN" sz="1600" b="1" dirty="0" smtClean="0">
                <a:latin typeface="黑体" panose="02010609060101010101" pitchFamily="49" charset="-122"/>
                <a:ea typeface="黑体" panose="02010609060101010101" pitchFamily="49" charset="-122"/>
              </a:rPr>
              <a:t>/</a:t>
            </a:r>
            <a:r>
              <a:rPr lang="zh-CN" altLang="en-US" sz="1600" b="1" dirty="0" smtClean="0">
                <a:latin typeface="黑体" panose="02010609060101010101" pitchFamily="49" charset="-122"/>
                <a:ea typeface="黑体" panose="02010609060101010101" pitchFamily="49" charset="-122"/>
              </a:rPr>
              <a:t>地区及上市时间：</a:t>
            </a:r>
            <a:endParaRPr lang="en-US" altLang="zh-CN" sz="1600" b="1" dirty="0" smtClean="0">
              <a:latin typeface="黑体" panose="02010609060101010101" pitchFamily="49" charset="-122"/>
              <a:ea typeface="黑体" panose="02010609060101010101" pitchFamily="49" charset="-122"/>
            </a:endParaRPr>
          </a:p>
          <a:p>
            <a:pPr>
              <a:lnSpc>
                <a:spcPts val="2300"/>
              </a:lnSpc>
            </a:pPr>
            <a:r>
              <a:rPr lang="en-US" altLang="zh-CN" sz="1600" b="1"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日本  </a:t>
            </a:r>
            <a:r>
              <a:rPr lang="en-US" altLang="zh-CN" sz="1600" dirty="0" smtClean="0">
                <a:latin typeface="Times New Roman" panose="02020603050405020304" pitchFamily="18" charset="0"/>
                <a:cs typeface="Times New Roman" panose="02020603050405020304" pitchFamily="18" charset="0"/>
              </a:rPr>
              <a:t>1996</a:t>
            </a:r>
            <a:r>
              <a:rPr lang="zh-CN" altLang="en-US" sz="1600" dirty="0" smtClean="0">
                <a:latin typeface="Times New Roman" panose="02020603050405020304" pitchFamily="18" charset="0"/>
                <a:cs typeface="Times New Roman" panose="02020603050405020304" pitchFamily="18" charset="0"/>
              </a:rPr>
              <a:t>年</a:t>
            </a:r>
            <a:r>
              <a:rPr lang="en-US" altLang="zh-CN" sz="1600" dirty="0" smtClean="0">
                <a:latin typeface="Times New Roman" panose="02020603050405020304" pitchFamily="18" charset="0"/>
                <a:cs typeface="Times New Roman" panose="02020603050405020304" pitchFamily="18" charset="0"/>
              </a:rPr>
              <a:t>7</a:t>
            </a:r>
            <a:r>
              <a:rPr lang="zh-CN" altLang="en-US" sz="1600" dirty="0" smtClean="0">
                <a:latin typeface="Times New Roman" panose="02020603050405020304" pitchFamily="18" charset="0"/>
                <a:cs typeface="Times New Roman" panose="02020603050405020304" pitchFamily="18" charset="0"/>
              </a:rPr>
              <a:t>月</a:t>
            </a:r>
            <a:endParaRPr lang="en-US" altLang="zh-CN" sz="1600" dirty="0" smtClean="0">
              <a:latin typeface="Times New Roman" panose="02020603050405020304" pitchFamily="18" charset="0"/>
              <a:cs typeface="Times New Roman" panose="02020603050405020304" pitchFamily="18" charset="0"/>
            </a:endParaRPr>
          </a:p>
          <a:p>
            <a:pPr>
              <a:lnSpc>
                <a:spcPts val="23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目前大陆地区同通用名药品的上市情况：</a:t>
            </a:r>
            <a:endParaRPr lang="en-US" altLang="zh-CN" sz="1600" b="1" dirty="0" smtClean="0">
              <a:latin typeface="黑体" panose="02010609060101010101" pitchFamily="49" charset="-122"/>
              <a:ea typeface="黑体" panose="02010609060101010101" pitchFamily="49" charset="-122"/>
            </a:endParaRPr>
          </a:p>
          <a:p>
            <a:pPr>
              <a:lnSpc>
                <a:spcPts val="2300"/>
              </a:lnSpc>
            </a:pPr>
            <a:r>
              <a:rPr lang="en-US" altLang="zh-CN" sz="1600" b="1"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仅</a:t>
            </a:r>
            <a:r>
              <a:rPr lang="en-US" altLang="zh-CN" sz="1600" dirty="0" smtClean="0">
                <a:latin typeface="Times New Roman" panose="02020603050405020304" pitchFamily="18" charset="0"/>
                <a:cs typeface="Times New Roman" panose="02020603050405020304" pitchFamily="18" charset="0"/>
              </a:rPr>
              <a:t>1</a:t>
            </a:r>
            <a:r>
              <a:rPr lang="zh-CN" altLang="en-US" sz="1600" dirty="0" smtClean="0">
                <a:latin typeface="Times New Roman" panose="02020603050405020304" pitchFamily="18" charset="0"/>
                <a:cs typeface="Times New Roman" panose="02020603050405020304" pitchFamily="18" charset="0"/>
              </a:rPr>
              <a:t>家</a:t>
            </a:r>
            <a:endParaRPr lang="en-US" altLang="zh-CN" sz="1600" dirty="0" smtClean="0">
              <a:latin typeface="Times New Roman" panose="02020603050405020304" pitchFamily="18" charset="0"/>
              <a:cs typeface="Times New Roman" panose="02020603050405020304" pitchFamily="18" charset="0"/>
            </a:endParaRPr>
          </a:p>
          <a:p>
            <a:pPr>
              <a:lnSpc>
                <a:spcPts val="23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是否为</a:t>
            </a:r>
            <a:r>
              <a:rPr lang="en-US" altLang="zh-CN" sz="1600" b="1" dirty="0" smtClean="0">
                <a:latin typeface="Times New Roman" panose="02020603050405020304" pitchFamily="18" charset="0"/>
                <a:ea typeface="黑体" panose="02010609060101010101" pitchFamily="49" charset="-122"/>
                <a:cs typeface="Times New Roman" panose="02020603050405020304" pitchFamily="18" charset="0"/>
              </a:rPr>
              <a:t>OTC</a:t>
            </a:r>
            <a:r>
              <a:rPr lang="zh-CN" altLang="en-US" sz="1600" b="1" dirty="0" smtClean="0">
                <a:latin typeface="黑体" panose="02010609060101010101" pitchFamily="49" charset="-122"/>
                <a:ea typeface="黑体" panose="02010609060101010101" pitchFamily="49" charset="-122"/>
              </a:rPr>
              <a:t>药品：</a:t>
            </a:r>
            <a:r>
              <a:rPr lang="zh-CN" altLang="en-US" sz="1600" dirty="0" smtClean="0">
                <a:latin typeface="Times New Roman" panose="02020603050405020304" pitchFamily="18" charset="0"/>
                <a:cs typeface="Times New Roman" panose="02020603050405020304" pitchFamily="18" charset="0"/>
              </a:rPr>
              <a:t>否</a:t>
            </a:r>
            <a:endParaRPr lang="en-US" altLang="zh-CN" dirty="0" smtClean="0">
              <a:latin typeface="Times New Roman" panose="02020603050405020304" pitchFamily="18" charset="0"/>
              <a:cs typeface="Times New Roman" panose="02020603050405020304" pitchFamily="18" charset="0"/>
            </a:endParaRPr>
          </a:p>
        </p:txBody>
      </p:sp>
      <p:sp>
        <p:nvSpPr>
          <p:cNvPr id="8" name="矩形 7"/>
          <p:cNvSpPr/>
          <p:nvPr/>
        </p:nvSpPr>
        <p:spPr>
          <a:xfrm>
            <a:off x="285720" y="2214560"/>
            <a:ext cx="8143932" cy="2306955"/>
          </a:xfrm>
          <a:prstGeom prst="rect">
            <a:avLst/>
          </a:prstGeom>
        </p:spPr>
        <p:txBody>
          <a:bodyPr wrap="square">
            <a:spAutoFit/>
          </a:bodyPr>
          <a:lstStyle/>
          <a:p>
            <a:pPr algn="just">
              <a:lnSpc>
                <a:spcPct val="1500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所治疗疾病基本情况：</a:t>
            </a:r>
            <a:r>
              <a:rPr lang="zh-CN" altLang="en-US" sz="1600" dirty="0" smtClean="0">
                <a:latin typeface="Times New Roman" panose="02020603050405020304" pitchFamily="18" charset="0"/>
                <a:cs typeface="Times New Roman" panose="02020603050405020304" pitchFamily="18" charset="0"/>
              </a:rPr>
              <a:t>肾功能不全是由肾功能下降引起的临床综合征，常见症状为少尿、   </a:t>
            </a:r>
            <a:endParaRPr lang="en-US" altLang="zh-CN" sz="1600" dirty="0" smtClean="0">
              <a:latin typeface="Times New Roman" panose="02020603050405020304" pitchFamily="18" charset="0"/>
              <a:cs typeface="Times New Roman" panose="02020603050405020304" pitchFamily="18" charset="0"/>
            </a:endParaRPr>
          </a:p>
          <a:p>
            <a:pPr algn="just">
              <a:lnSpc>
                <a:spcPct val="150000"/>
              </a:lnSpc>
            </a:pPr>
            <a:r>
              <a:rPr lang="en-US" altLang="zh-CN" sz="1600" dirty="0" smtClean="0">
                <a:latin typeface="Times New Roman" panose="02020603050405020304" pitchFamily="18" charset="0"/>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水肿、食欲减退，治疗关键为对因治疗及防治并发症。</a:t>
            </a:r>
            <a:endParaRPr lang="en-US" altLang="zh-CN" sz="16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弥补未满足的治疗需求情况：</a:t>
            </a:r>
            <a:r>
              <a:rPr lang="zh-CN" altLang="en-US" sz="1600" dirty="0" smtClean="0">
                <a:latin typeface="Times New Roman" panose="02020603050405020304" pitchFamily="18" charset="0"/>
                <a:cs typeface="Times New Roman" panose="02020603050405020304" pitchFamily="18" charset="0"/>
              </a:rPr>
              <a:t>在肾脏病末期，除肾移植和肾透析外，没有有效的治疗方</a:t>
            </a:r>
            <a:endParaRPr lang="en-US" altLang="zh-CN" sz="1600" dirty="0" smtClean="0">
              <a:latin typeface="Times New Roman" panose="02020603050405020304" pitchFamily="18" charset="0"/>
              <a:cs typeface="Times New Roman" panose="02020603050405020304" pitchFamily="18" charset="0"/>
            </a:endParaRPr>
          </a:p>
          <a:p>
            <a:pPr algn="just">
              <a:lnSpc>
                <a:spcPct val="150000"/>
              </a:lnSpc>
            </a:pPr>
            <a:r>
              <a:rPr lang="en-US" altLang="zh-CN" sz="1600" dirty="0" smtClean="0">
                <a:latin typeface="Times New Roman" panose="02020603050405020304" pitchFamily="18" charset="0"/>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式用以延缓病情进展及防止病情恶化。</a:t>
            </a:r>
            <a:endParaRPr lang="en-US" altLang="zh-CN" sz="16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大陆地区发病率：</a:t>
            </a:r>
            <a:r>
              <a:rPr lang="zh-CN" altLang="en-US" sz="1600" dirty="0" smtClean="0">
                <a:latin typeface="Times New Roman" panose="02020603050405020304" pitchFamily="18" charset="0"/>
                <a:cs typeface="Times New Roman" panose="02020603050405020304" pitchFamily="18" charset="0"/>
              </a:rPr>
              <a:t>据统计，</a:t>
            </a:r>
            <a:r>
              <a:rPr lang="zh-CN" altLang="en-US" sz="1600" dirty="0" smtClean="0"/>
              <a:t>中国慢性肾病患病率已达</a:t>
            </a:r>
            <a:r>
              <a:rPr lang="en-US" altLang="zh-CN" sz="1600" dirty="0" smtClean="0">
                <a:latin typeface="Times New Roman" panose="02020603050405020304" pitchFamily="18" charset="0"/>
                <a:cs typeface="Times New Roman" panose="02020603050405020304" pitchFamily="18" charset="0"/>
              </a:rPr>
              <a:t>10.8%</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u"/>
            </a:pPr>
            <a:r>
              <a:rPr lang="zh-CN" altLang="en-US" sz="1600" b="1" dirty="0" smtClean="0">
                <a:latin typeface="黑体" panose="02010609060101010101" pitchFamily="49" charset="-122"/>
                <a:ea typeface="黑体" panose="02010609060101010101" pitchFamily="49" charset="-122"/>
              </a:rPr>
              <a:t>年发病患者总数：</a:t>
            </a:r>
            <a:r>
              <a:rPr lang="zh-CN" altLang="en-US" sz="1600" dirty="0" smtClean="0"/>
              <a:t>急性肾损伤患者每年新发</a:t>
            </a:r>
            <a:r>
              <a:rPr lang="en-US" altLang="zh-CN" sz="1600" dirty="0" smtClean="0">
                <a:latin typeface="Times New Roman" panose="02020603050405020304" pitchFamily="18" charset="0"/>
                <a:cs typeface="Times New Roman" panose="02020603050405020304" pitchFamily="18" charset="0"/>
              </a:rPr>
              <a:t>100</a:t>
            </a:r>
            <a:r>
              <a:rPr lang="zh-CN" altLang="en-US" sz="1600" dirty="0" smtClean="0"/>
              <a:t>万</a:t>
            </a:r>
            <a:r>
              <a:rPr lang="en-US" altLang="zh-CN" sz="1600" dirty="0" smtClean="0"/>
              <a:t>~</a:t>
            </a:r>
            <a:r>
              <a:rPr lang="en-US" altLang="zh-CN" sz="1600" dirty="0" smtClean="0">
                <a:latin typeface="Times New Roman" panose="02020603050405020304" pitchFamily="18" charset="0"/>
                <a:cs typeface="Times New Roman" panose="02020603050405020304" pitchFamily="18" charset="0"/>
              </a:rPr>
              <a:t>300</a:t>
            </a:r>
            <a:r>
              <a:rPr lang="zh-CN" altLang="en-US" sz="1600" dirty="0" smtClean="0"/>
              <a:t>万，尿毒症患者</a:t>
            </a:r>
            <a:r>
              <a:rPr lang="en-US" altLang="zh-CN" sz="1600" dirty="0" smtClean="0">
                <a:latin typeface="Times New Roman" panose="02020603050405020304" pitchFamily="18" charset="0"/>
                <a:cs typeface="Times New Roman" panose="02020603050405020304" pitchFamily="18" charset="0"/>
              </a:rPr>
              <a:t>100</a:t>
            </a:r>
            <a:r>
              <a:rPr lang="zh-CN" altLang="en-US" sz="1600" dirty="0" smtClean="0"/>
              <a:t>万</a:t>
            </a:r>
            <a:r>
              <a:rPr lang="en-US" altLang="zh-CN" sz="1600" dirty="0" smtClean="0"/>
              <a:t>~</a:t>
            </a:r>
            <a:r>
              <a:rPr lang="en-US" altLang="zh-CN" sz="1600" dirty="0" smtClean="0">
                <a:latin typeface="Times New Roman" panose="02020603050405020304" pitchFamily="18" charset="0"/>
                <a:cs typeface="Times New Roman" panose="02020603050405020304" pitchFamily="18" charset="0"/>
              </a:rPr>
              <a:t>200</a:t>
            </a:r>
            <a:r>
              <a:rPr lang="zh-CN" altLang="en-US" sz="1600" dirty="0" smtClean="0"/>
              <a:t>万。</a:t>
            </a:r>
            <a:endParaRPr lang="en-US" altLang="zh-CN" sz="16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2000"/>
                            </p:stCondLst>
                            <p:childTnLst>
                              <p:par>
                                <p:cTn id="16" presetID="4" presetClass="entr" presetSubtype="16" fill="hold" grpId="1"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1000"/>
                                        <p:tgtEl>
                                          <p:spTgt spid="12"/>
                                        </p:tgtEl>
                                      </p:cBhvr>
                                    </p:animEffect>
                                  </p:childTnLst>
                                </p:cTn>
                              </p:par>
                            </p:childTnLst>
                          </p:cTn>
                        </p:par>
                        <p:par>
                          <p:cTn id="19" fill="hold">
                            <p:stCondLst>
                              <p:cond delay="3000"/>
                            </p:stCondLst>
                            <p:childTnLst>
                              <p:par>
                                <p:cTn id="20" presetID="8"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par>
                          <p:cTn id="23" fill="hold">
                            <p:stCondLst>
                              <p:cond delay="5000"/>
                            </p:stCondLst>
                            <p:childTnLst>
                              <p:par>
                                <p:cTn id="24" presetID="21"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4)">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2" grpId="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绿色.jpg"/>
          <p:cNvPicPr>
            <a:picLocks noChangeAspect="1"/>
          </p:cNvPicPr>
          <p:nvPr/>
        </p:nvPicPr>
        <p:blipFill>
          <a:blip r:embed="rId1">
            <a:lum bright="60000"/>
          </a:blip>
          <a:stretch>
            <a:fillRect/>
          </a:stretch>
        </p:blipFill>
        <p:spPr>
          <a:xfrm>
            <a:off x="0" y="0"/>
            <a:ext cx="9144000" cy="5143500"/>
          </a:xfrm>
          <a:prstGeom prst="rect">
            <a:avLst/>
          </a:prstGeom>
        </p:spPr>
      </p:pic>
      <p:sp>
        <p:nvSpPr>
          <p:cNvPr id="14" name="矩形 13"/>
          <p:cNvSpPr/>
          <p:nvPr/>
        </p:nvSpPr>
        <p:spPr>
          <a:xfrm rot="16200000">
            <a:off x="49637" y="-49416"/>
            <a:ext cx="615315" cy="714350"/>
          </a:xfrm>
          <a:prstGeom prst="rect">
            <a:avLst/>
          </a:prstGeom>
          <a:ln w="28575">
            <a:solidFill>
              <a:schemeClr val="accent1"/>
            </a:solidFill>
          </a:ln>
        </p:spPr>
        <p:txBody>
          <a:bodyPr vert="eaVert" wrap="square" lIns="0" tIns="0" rIns="0" bIns="0">
            <a:spAutoFit/>
          </a:bodyPr>
          <a:lstStyle/>
          <a:p>
            <a:pPr algn="ctr"/>
            <a:r>
              <a:rPr lang="en-US" altLang="zh-CN" sz="4000" b="1" spc="-225" dirty="0">
                <a:solidFill>
                  <a:schemeClr val="accent1"/>
                </a:solidFill>
                <a:latin typeface="Agency FB" panose="020B0503020202020204" pitchFamily="34" charset="0"/>
                <a:ea typeface="造字工房俊雅（非商用）常规体" pitchFamily="50" charset="-122"/>
              </a:rPr>
              <a:t>01</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857224" y="142858"/>
            <a:ext cx="2214578" cy="460375"/>
          </a:xfrm>
          <a:prstGeom prst="rect">
            <a:avLst/>
          </a:prstGeom>
          <a:noFill/>
        </p:spPr>
        <p:txBody>
          <a:bodyPr wrap="square" rtlCol="0">
            <a:spAutoFit/>
          </a:bodyPr>
          <a:lstStyle/>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药品基本信息</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428596" y="1500180"/>
            <a:ext cx="4357718" cy="3169285"/>
          </a:xfrm>
          <a:prstGeom prst="rect">
            <a:avLst/>
          </a:prstGeom>
          <a:ln w="28575" cmpd="sng">
            <a:solidFill>
              <a:schemeClr val="accent1">
                <a:shade val="50000"/>
              </a:schemeClr>
            </a:solidFill>
            <a:prstDash val="sysDot"/>
          </a:ln>
        </p:spPr>
        <p:txBody>
          <a:bodyPr wrap="square" lIns="71755" rIns="36195">
            <a:spAutoFit/>
          </a:bodyPr>
          <a:lstStyle/>
          <a:p>
            <a:pPr>
              <a:lnSpc>
                <a:spcPts val="2000"/>
              </a:lnSpc>
            </a:pPr>
            <a:r>
              <a:rPr lang="zh-CN" altLang="en-US" sz="1200" dirty="0" smtClean="0">
                <a:latin typeface="Times New Roman" panose="02020603050405020304" pitchFamily="18" charset="0"/>
                <a:cs typeface="Times New Roman" panose="02020603050405020304" pitchFamily="18" charset="0"/>
              </a:rPr>
              <a:t>         肾功能不全患者系因多种原因引起</a:t>
            </a:r>
            <a:r>
              <a:rPr lang="zh-CN" altLang="en-US" sz="1200" dirty="0" smtClean="0">
                <a:latin typeface="Times New Roman" panose="02020603050405020304" pitchFamily="18" charset="0"/>
                <a:cs typeface="Times New Roman" panose="02020603050405020304" pitchFamily="18" charset="0"/>
                <a:sym typeface="+mn-ea"/>
              </a:rPr>
              <a:t>肾小球严重破坏</a:t>
            </a:r>
            <a:r>
              <a:rPr lang="zh-CN" altLang="en-US" sz="1200" dirty="0" smtClean="0">
                <a:latin typeface="Times New Roman" panose="02020603050405020304" pitchFamily="18" charset="0"/>
                <a:cs typeface="Times New Roman" panose="02020603050405020304" pitchFamily="18" charset="0"/>
              </a:rPr>
              <a:t>，</a:t>
            </a:r>
            <a:r>
              <a:rPr lang="zh-CN" altLang="en-US" sz="1200" dirty="0" smtClean="0">
                <a:latin typeface="Times New Roman" panose="02020603050405020304" pitchFamily="18" charset="0"/>
                <a:cs typeface="Times New Roman" panose="02020603050405020304" pitchFamily="18" charset="0"/>
                <a:sym typeface="+mn-ea"/>
              </a:rPr>
              <a:t>使身体在排泄代谢废物和调节水电解质、酸碱平衡等方面出现紊乱的临床综合症候群，分为急性肾损伤和慢性肾脏病。患者可表现为乏力、尿量减少、水肿、恶心、食欲降低、血压高、呼吸困难、皮肤瘙痒等症状，严重时可导致尿毒症的发生。 </a:t>
            </a:r>
            <a:endParaRPr lang="en-US" altLang="zh-CN" sz="1200" dirty="0" smtClean="0">
              <a:latin typeface="Times New Roman" panose="02020603050405020304" pitchFamily="18" charset="0"/>
              <a:cs typeface="Times New Roman" panose="02020603050405020304" pitchFamily="18" charset="0"/>
              <a:sym typeface="+mn-ea"/>
            </a:endParaRPr>
          </a:p>
          <a:p>
            <a:pPr>
              <a:lnSpc>
                <a:spcPts val="2000"/>
              </a:lnSpc>
            </a:pP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据统计，</a:t>
            </a:r>
            <a:r>
              <a:rPr lang="zh-CN" altLang="en-US" sz="1200" dirty="0" smtClean="0">
                <a:sym typeface="+mn-ea"/>
              </a:rPr>
              <a:t>中国慢性肾病患病率已达约 </a:t>
            </a:r>
            <a:r>
              <a:rPr lang="en-US" altLang="zh-CN" sz="1200" dirty="0" smtClean="0">
                <a:latin typeface="Times New Roman" panose="02020603050405020304" pitchFamily="18" charset="0"/>
                <a:cs typeface="Times New Roman" panose="02020603050405020304" pitchFamily="18" charset="0"/>
                <a:sym typeface="+mn-ea"/>
              </a:rPr>
              <a:t>10.8%</a:t>
            </a:r>
            <a:r>
              <a:rPr lang="zh-CN" altLang="en-US" sz="1200" dirty="0" smtClean="0">
                <a:latin typeface="Times New Roman" panose="02020603050405020304" pitchFamily="18" charset="0"/>
                <a:cs typeface="Times New Roman" panose="02020603050405020304" pitchFamily="18" charset="0"/>
                <a:sym typeface="+mn-ea"/>
              </a:rPr>
              <a:t>，</a:t>
            </a:r>
            <a:r>
              <a:rPr lang="en-US" altLang="zh-CN" sz="1200" dirty="0" smtClean="0">
                <a:latin typeface="Times New Roman" panose="02020603050405020304" pitchFamily="18" charset="0"/>
                <a:cs typeface="Times New Roman" panose="02020603050405020304" pitchFamily="18" charset="0"/>
                <a:sym typeface="+mn-ea"/>
              </a:rPr>
              <a:t>40</a:t>
            </a:r>
            <a:r>
              <a:rPr lang="zh-CN" altLang="en-US" sz="1200" dirty="0" smtClean="0">
                <a:latin typeface="Times New Roman" panose="02020603050405020304" pitchFamily="18" charset="0"/>
                <a:cs typeface="Times New Roman" panose="02020603050405020304" pitchFamily="18" charset="0"/>
                <a:sym typeface="+mn-ea"/>
              </a:rPr>
              <a:t>岁以上人群为高发人群，发病率可达</a:t>
            </a:r>
            <a:r>
              <a:rPr lang="en-US" altLang="zh-CN" sz="1200" dirty="0" smtClean="0">
                <a:latin typeface="Times New Roman" panose="02020603050405020304" pitchFamily="18" charset="0"/>
                <a:cs typeface="Times New Roman" panose="02020603050405020304" pitchFamily="18" charset="0"/>
                <a:sym typeface="+mn-ea"/>
              </a:rPr>
              <a:t>18%</a:t>
            </a:r>
            <a:r>
              <a:rPr lang="zh-CN" altLang="en-US" sz="1200" dirty="0" smtClean="0">
                <a:latin typeface="Times New Roman" panose="02020603050405020304" pitchFamily="18" charset="0"/>
                <a:cs typeface="Times New Roman" panose="02020603050405020304" pitchFamily="18" charset="0"/>
                <a:sym typeface="+mn-ea"/>
              </a:rPr>
              <a:t>。</a:t>
            </a:r>
            <a:r>
              <a:rPr lang="zh-CN" altLang="en-US" sz="1200" dirty="0" smtClean="0">
                <a:sym typeface="+mn-ea"/>
              </a:rPr>
              <a:t>急性肾损伤患者每年新发</a:t>
            </a:r>
            <a:r>
              <a:rPr lang="en-US" altLang="zh-CN" sz="1200" dirty="0" smtClean="0">
                <a:latin typeface="Times New Roman" panose="02020603050405020304" pitchFamily="18" charset="0"/>
                <a:cs typeface="Times New Roman" panose="02020603050405020304" pitchFamily="18" charset="0"/>
                <a:sym typeface="+mn-ea"/>
              </a:rPr>
              <a:t>100</a:t>
            </a:r>
            <a:r>
              <a:rPr lang="zh-CN" altLang="en-US" sz="1200" dirty="0" smtClean="0">
                <a:sym typeface="+mn-ea"/>
              </a:rPr>
              <a:t>万</a:t>
            </a:r>
            <a:r>
              <a:rPr lang="en-US" altLang="zh-CN" sz="1200" dirty="0" smtClean="0">
                <a:sym typeface="+mn-ea"/>
              </a:rPr>
              <a:t>~</a:t>
            </a:r>
            <a:r>
              <a:rPr lang="en-US" altLang="zh-CN" sz="1200" dirty="0" smtClean="0">
                <a:latin typeface="Times New Roman" panose="02020603050405020304" pitchFamily="18" charset="0"/>
                <a:cs typeface="Times New Roman" panose="02020603050405020304" pitchFamily="18" charset="0"/>
                <a:sym typeface="+mn-ea"/>
              </a:rPr>
              <a:t>300</a:t>
            </a:r>
            <a:r>
              <a:rPr lang="zh-CN" altLang="en-US" sz="1200" dirty="0" smtClean="0">
                <a:sym typeface="+mn-ea"/>
              </a:rPr>
              <a:t>万，尿毒症</a:t>
            </a:r>
            <a:r>
              <a:rPr lang="zh-CN" altLang="en-US" sz="1200" dirty="0" smtClean="0">
                <a:sym typeface="+mn-ea"/>
              </a:rPr>
              <a:t>患者</a:t>
            </a:r>
            <a:r>
              <a:rPr lang="en-US" altLang="zh-CN" sz="1200" dirty="0" smtClean="0">
                <a:latin typeface="Times New Roman" panose="02020603050405020304" pitchFamily="18" charset="0"/>
                <a:cs typeface="Times New Roman" panose="02020603050405020304" pitchFamily="18" charset="0"/>
                <a:sym typeface="+mn-ea"/>
              </a:rPr>
              <a:t>100</a:t>
            </a:r>
            <a:r>
              <a:rPr lang="zh-CN" altLang="en-US" sz="1200" dirty="0" smtClean="0">
                <a:sym typeface="+mn-ea"/>
              </a:rPr>
              <a:t>万 </a:t>
            </a:r>
            <a:r>
              <a:rPr lang="en-US" altLang="zh-CN" sz="1200" dirty="0" smtClean="0">
                <a:sym typeface="+mn-ea"/>
              </a:rPr>
              <a:t>~</a:t>
            </a:r>
            <a:r>
              <a:rPr lang="en-US" altLang="zh-CN" sz="1200" dirty="0" smtClean="0">
                <a:latin typeface="Times New Roman" panose="02020603050405020304" pitchFamily="18" charset="0"/>
                <a:cs typeface="Times New Roman" panose="02020603050405020304" pitchFamily="18" charset="0"/>
                <a:sym typeface="+mn-ea"/>
              </a:rPr>
              <a:t>200</a:t>
            </a:r>
            <a:r>
              <a:rPr lang="zh-CN" altLang="en-US" sz="1200" dirty="0" smtClean="0">
                <a:sym typeface="+mn-ea"/>
              </a:rPr>
              <a:t>万。</a:t>
            </a:r>
            <a:r>
              <a:rPr lang="zh-CN" altLang="en-US" sz="1200" dirty="0" smtClean="0">
                <a:latin typeface="Times New Roman" panose="02020603050405020304" pitchFamily="18" charset="0"/>
                <a:cs typeface="Times New Roman" panose="02020603050405020304" pitchFamily="18" charset="0"/>
                <a:sym typeface="+mn-ea"/>
              </a:rPr>
              <a:t>患者经过长期治疗会出现低蛋白血症、低营养状态，无法继续透析或肾移植时，使用本药物可以治疗改善患者症状。另外，除肾功能不全患者之外，凡有低蛋白血症、低营养状态症状的患者，手术前后也可使用本品，达到好的疗效。</a:t>
            </a:r>
            <a:endParaRPr lang="zh-CN" altLang="en-US" sz="1400" dirty="0" smtClean="0">
              <a:latin typeface="Times New Roman" panose="02020603050405020304" pitchFamily="18" charset="0"/>
              <a:cs typeface="Times New Roman" panose="02020603050405020304" pitchFamily="18" charset="0"/>
              <a:sym typeface="+mn-ea"/>
            </a:endParaRPr>
          </a:p>
        </p:txBody>
      </p:sp>
      <p:pic>
        <p:nvPicPr>
          <p:cNvPr id="6"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786328"/>
            <a:ext cx="2928958" cy="285752"/>
          </a:xfrm>
          <a:prstGeom prst="rect">
            <a:avLst/>
          </a:prstGeom>
          <a:noFill/>
        </p:spPr>
      </p:pic>
      <p:sp>
        <p:nvSpPr>
          <p:cNvPr id="7" name="矩形 6"/>
          <p:cNvSpPr/>
          <p:nvPr/>
        </p:nvSpPr>
        <p:spPr>
          <a:xfrm>
            <a:off x="857224" y="714362"/>
            <a:ext cx="7358114" cy="347345"/>
          </a:xfrm>
          <a:prstGeom prst="rect">
            <a:avLst/>
          </a:prstGeom>
          <a:solidFill>
            <a:schemeClr val="accent2">
              <a:lumMod val="20000"/>
              <a:lumOff val="80000"/>
            </a:schemeClr>
          </a:solidFill>
        </p:spPr>
        <p:txBody>
          <a:bodyPr wrap="square">
            <a:spAutoFit/>
          </a:bodyPr>
          <a:lstStyle/>
          <a:p>
            <a:pPr>
              <a:lnSpc>
                <a:spcPts val="2000"/>
              </a:lnSpc>
            </a:pPr>
            <a:r>
              <a:rPr lang="zh-CN" altLang="en-US" sz="1200" b="1" dirty="0" smtClean="0">
                <a:latin typeface="Times New Roman" panose="02020603050405020304" pitchFamily="18" charset="0"/>
                <a:cs typeface="Times New Roman" panose="02020603050405020304" pitchFamily="18" charset="0"/>
              </a:rPr>
              <a:t>适应症：</a:t>
            </a:r>
            <a:r>
              <a:rPr lang="zh-CN" altLang="en-US" sz="1200" dirty="0" smtClean="0">
                <a:latin typeface="Times New Roman" panose="02020603050405020304" pitchFamily="18" charset="0"/>
                <a:cs typeface="Times New Roman" panose="02020603050405020304" pitchFamily="18" charset="0"/>
              </a:rPr>
              <a:t>本品主要用于急、慢性肾功能不全患者出现低蛋白血症、低营养状态和手术前后的氨基酸补充。</a:t>
            </a:r>
            <a:endParaRPr lang="en-US" altLang="zh-CN" sz="1200" dirty="0" smtClean="0">
              <a:latin typeface="Times New Roman" panose="02020603050405020304" pitchFamily="18" charset="0"/>
              <a:cs typeface="Times New Roman" panose="02020603050405020304" pitchFamily="18" charset="0"/>
            </a:endParaRPr>
          </a:p>
        </p:txBody>
      </p:sp>
      <p:grpSp>
        <p:nvGrpSpPr>
          <p:cNvPr id="24" name="组合 23"/>
          <p:cNvGrpSpPr/>
          <p:nvPr/>
        </p:nvGrpSpPr>
        <p:grpSpPr>
          <a:xfrm>
            <a:off x="0" y="989186"/>
            <a:ext cx="987980" cy="796746"/>
            <a:chOff x="0" y="928676"/>
            <a:chExt cx="987980" cy="796746"/>
          </a:xfrm>
        </p:grpSpPr>
        <p:sp>
          <p:nvSpPr>
            <p:cNvPr id="17" name="等腰三角形 2"/>
            <p:cNvSpPr/>
            <p:nvPr/>
          </p:nvSpPr>
          <p:spPr bwMode="auto">
            <a:xfrm rot="6756059">
              <a:off x="134320" y="871762"/>
              <a:ext cx="796746" cy="910574"/>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76200">
              <a:noFill/>
            </a:ln>
            <a:effectLst/>
          </p:spPr>
          <p:txBody>
            <a:bodyPr wrap="none" lIns="68579" tIns="34289" rIns="68579" bIns="34289" anchor="ctr"/>
            <a:lstStyle/>
            <a:p>
              <a:pPr algn="ct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0" y="1000114"/>
              <a:ext cx="944649" cy="584687"/>
            </a:xfrm>
            <a:prstGeom prst="rect">
              <a:avLst/>
            </a:prstGeom>
            <a:noFill/>
            <a:ln>
              <a:noFill/>
            </a:ln>
          </p:spPr>
          <p:txBody>
            <a:bodyPr wrap="none" lIns="68579" tIns="34289" rIns="68579" bIns="34289"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400" b="1" dirty="0" smtClean="0">
                  <a:latin typeface="Times New Roman" panose="02020603050405020304" pitchFamily="18" charset="0"/>
                  <a:cs typeface="Times New Roman" panose="02020603050405020304" pitchFamily="18" charset="0"/>
                </a:rPr>
                <a:t>疾病</a:t>
              </a:r>
              <a:endParaRPr lang="en-US" altLang="zh-CN" sz="1400" b="1" dirty="0" smtClean="0">
                <a:latin typeface="Times New Roman" panose="02020603050405020304" pitchFamily="18" charset="0"/>
                <a:cs typeface="Times New Roman" panose="02020603050405020304" pitchFamily="18" charset="0"/>
              </a:endParaRPr>
            </a:p>
            <a:p>
              <a:r>
                <a:rPr lang="zh-CN" altLang="en-US" sz="1400" b="1" dirty="0" smtClean="0">
                  <a:latin typeface="Times New Roman" panose="02020603050405020304" pitchFamily="18" charset="0"/>
                  <a:cs typeface="Times New Roman" panose="02020603050405020304" pitchFamily="18" charset="0"/>
                </a:rPr>
                <a:t>基本情况</a:t>
              </a:r>
              <a:endParaRPr lang="en-US" altLang="zh-CN" sz="1400" b="1" dirty="0" smtClean="0">
                <a:latin typeface="Times New Roman" panose="02020603050405020304" pitchFamily="18" charset="0"/>
                <a:cs typeface="Times New Roman" panose="02020603050405020304" pitchFamily="18" charset="0"/>
              </a:endParaRPr>
            </a:p>
          </p:txBody>
        </p:sp>
      </p:grpSp>
      <p:sp>
        <p:nvSpPr>
          <p:cNvPr id="19" name="矩形 18"/>
          <p:cNvSpPr/>
          <p:nvPr/>
        </p:nvSpPr>
        <p:spPr>
          <a:xfrm>
            <a:off x="5072380" y="1499870"/>
            <a:ext cx="3570605" cy="3169285"/>
          </a:xfrm>
          <a:prstGeom prst="rect">
            <a:avLst/>
          </a:prstGeom>
          <a:ln w="28575" cmpd="sng">
            <a:solidFill>
              <a:schemeClr val="accent1">
                <a:shade val="50000"/>
              </a:schemeClr>
            </a:solidFill>
            <a:prstDash val="sysDot"/>
          </a:ln>
        </p:spPr>
        <p:txBody>
          <a:bodyPr wrap="square">
            <a:spAutoFit/>
          </a:bodyPr>
          <a:lstStyle/>
          <a:p>
            <a:pPr algn="just">
              <a:lnSpc>
                <a:spcPts val="2000"/>
              </a:lnSpc>
            </a:pPr>
            <a:r>
              <a:rPr lang="zh-CN" altLang="en-US"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sym typeface="+mn-ea"/>
              </a:rPr>
              <a:t>静脉滴注。慢性肾功能不全</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CN" sz="1200" dirty="0" smtClean="0">
                <a:latin typeface="Times New Roman" panose="02020603050405020304" pitchFamily="18" charset="0"/>
                <a:cs typeface="Times New Roman" panose="02020603050405020304" pitchFamily="18" charset="0"/>
                <a:sym typeface="+mn-ea"/>
              </a:rPr>
              <a:t>(1)</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 外周静脉给药：通常成人一日一次，一次</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200ml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缓慢滴注给药速度为每</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200ml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控制在</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120~180</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分钟滴完，透析时在透析结束前</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60~90</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分钟由透析回路的静脉一侧注入，使用本品时热量给予最好在</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1,500kcal/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日以上；</a:t>
            </a:r>
            <a:r>
              <a:rPr lang="en-US" altLang="zh-CN" sz="1200" dirty="0" smtClean="0">
                <a:latin typeface="Times New Roman" panose="02020603050405020304" pitchFamily="18" charset="0"/>
                <a:cs typeface="Times New Roman" panose="02020603050405020304" pitchFamily="18" charset="0"/>
                <a:sym typeface="+mn-ea"/>
              </a:rPr>
              <a:t>(2)</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 中心静脉给药：通常成人一日</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400ml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通过中心静脉持续滴注，每</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1.6</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克氮（本品：</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200ml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）应给予</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500kcal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以上的非蛋白热量。</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endParaRPr>
          </a:p>
          <a:p>
            <a:pPr algn="just">
              <a:lnSpc>
                <a:spcPts val="2000"/>
              </a:lnSpc>
            </a:pP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急性肾功能不全</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通常为成人一日</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400ml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通过中心静脉持续滴注，每</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1.6</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克氮（本品：</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200ml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）应给予</a:t>
            </a:r>
            <a:r>
              <a:rPr lang="en-US" altLang="zh-CN" sz="1200" dirty="0" smtClean="0">
                <a:latin typeface="Times New Roman" panose="02020603050405020304" pitchFamily="18" charset="0"/>
                <a:cs typeface="Times New Roman" panose="02020603050405020304" pitchFamily="18" charset="0"/>
                <a:sym typeface="Wingdings" panose="05000000000000000000" pitchFamily="2" charset="2"/>
              </a:rPr>
              <a:t>500kcal</a:t>
            </a:r>
            <a:r>
              <a:rPr lang="zh-CN" altLang="en-US" sz="1200" dirty="0" smtClean="0">
                <a:latin typeface="Times New Roman" panose="02020603050405020304" pitchFamily="18" charset="0"/>
                <a:cs typeface="Times New Roman" panose="02020603050405020304" pitchFamily="18" charset="0"/>
                <a:sym typeface="Wingdings" panose="05000000000000000000" pitchFamily="2" charset="2"/>
              </a:rPr>
              <a:t>以上的非蛋白热量。具体用量根据年龄、症状和体重适当增减。</a:t>
            </a:r>
            <a:endParaRPr lang="zh-CN" altLang="en-US" sz="1200" dirty="0" smtClean="0">
              <a:latin typeface="Times New Roman" panose="02020603050405020304" pitchFamily="18" charset="0"/>
              <a:cs typeface="Times New Roman" panose="02020603050405020304" pitchFamily="18" charset="0"/>
              <a:sym typeface="+mn-ea"/>
            </a:endParaRPr>
          </a:p>
        </p:txBody>
      </p:sp>
      <p:grpSp>
        <p:nvGrpSpPr>
          <p:cNvPr id="23" name="组合 22"/>
          <p:cNvGrpSpPr/>
          <p:nvPr/>
        </p:nvGrpSpPr>
        <p:grpSpPr>
          <a:xfrm>
            <a:off x="4643121" y="1142990"/>
            <a:ext cx="879295" cy="693962"/>
            <a:chOff x="4714876" y="1071552"/>
            <a:chExt cx="879295" cy="693962"/>
          </a:xfrm>
        </p:grpSpPr>
        <p:sp>
          <p:nvSpPr>
            <p:cNvPr id="21" name="等腰三角形 2"/>
            <p:cNvSpPr/>
            <p:nvPr/>
          </p:nvSpPr>
          <p:spPr bwMode="auto">
            <a:xfrm rot="6074738">
              <a:off x="4807543" y="978885"/>
              <a:ext cx="693962" cy="87929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76200">
              <a:noFill/>
            </a:ln>
            <a:effectLst/>
          </p:spPr>
          <p:txBody>
            <a:bodyPr wrap="none" lIns="68579" tIns="34289" rIns="68579" bIns="34289"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786314" y="1214428"/>
              <a:ext cx="643835" cy="369258"/>
            </a:xfrm>
            <a:prstGeom prst="rect">
              <a:avLst/>
            </a:prstGeom>
            <a:noFill/>
            <a:ln>
              <a:noFill/>
            </a:ln>
          </p:spPr>
          <p:txBody>
            <a:bodyPr wrap="none" lIns="68579" tIns="34289" rIns="68579" bIns="34289"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b="1" dirty="0" smtClean="0"/>
                <a:t>用法</a:t>
              </a:r>
              <a:endParaRPr lang="en-US" altLang="zh-CN" sz="1600" b="1" dirty="0" smtClean="0"/>
            </a:p>
            <a:p>
              <a:r>
                <a:rPr lang="zh-CN" altLang="en-US" sz="1600" b="1" dirty="0" smtClean="0"/>
                <a:t>用量</a:t>
              </a:r>
              <a:endParaRPr lang="zh-CN" altLang="en-US" sz="1600" b="1" dirty="0"/>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70"/>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4500"/>
                            </p:stCondLst>
                            <p:childTnLst>
                              <p:par>
                                <p:cTn id="25" presetID="2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edg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5" grpId="0" bldLvl="0" animBg="1"/>
      <p:bldP spid="7"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绿色.jpg"/>
          <p:cNvPicPr>
            <a:picLocks noChangeAspect="1"/>
          </p:cNvPicPr>
          <p:nvPr/>
        </p:nvPicPr>
        <p:blipFill>
          <a:blip r:embed="rId1">
            <a:lum bright="60000"/>
          </a:blip>
          <a:stretch>
            <a:fillRect/>
          </a:stretch>
        </p:blipFill>
        <p:spPr>
          <a:xfrm>
            <a:off x="0" y="0"/>
            <a:ext cx="9144000" cy="5143500"/>
          </a:xfrm>
          <a:prstGeom prst="rect">
            <a:avLst/>
          </a:prstGeom>
        </p:spPr>
      </p:pic>
      <p:sp>
        <p:nvSpPr>
          <p:cNvPr id="14" name="矩形 13"/>
          <p:cNvSpPr/>
          <p:nvPr/>
        </p:nvSpPr>
        <p:spPr>
          <a:xfrm rot="16200000">
            <a:off x="49399" y="-49416"/>
            <a:ext cx="615553" cy="714350"/>
          </a:xfrm>
          <a:prstGeom prst="rect">
            <a:avLst/>
          </a:prstGeom>
          <a:ln w="28575">
            <a:solidFill>
              <a:schemeClr val="accent1"/>
            </a:solidFill>
          </a:ln>
        </p:spPr>
        <p:txBody>
          <a:bodyPr vert="eaVert" wrap="square" lIns="0" tIns="0" rIns="0" bIns="0">
            <a:spAutoFit/>
          </a:bodyPr>
          <a:lstStyle/>
          <a:p>
            <a:pPr algn="ctr"/>
            <a:r>
              <a:rPr lang="en-US" altLang="zh-CN" sz="4000" b="1" spc="-225" dirty="0" smtClean="0">
                <a:solidFill>
                  <a:schemeClr val="accent1"/>
                </a:solidFill>
                <a:latin typeface="Agency FB" panose="020B0503020202020204" pitchFamily="34" charset="0"/>
                <a:ea typeface="造字工房俊雅（非商用）常规体" pitchFamily="50" charset="-122"/>
              </a:rPr>
              <a:t>02</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714348" y="71420"/>
            <a:ext cx="2214578" cy="461665"/>
          </a:xfrm>
          <a:prstGeom prst="rect">
            <a:avLst/>
          </a:prstGeom>
          <a:noFill/>
        </p:spPr>
        <p:txBody>
          <a:bodyPr wrap="square" rtlCol="0">
            <a:spAutoFit/>
          </a:bodyPr>
          <a:lstStyle/>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安全性</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39722" y="411466"/>
            <a:ext cx="8001056" cy="1780540"/>
          </a:xfrm>
          <a:prstGeom prst="rect">
            <a:avLst/>
          </a:prstGeom>
          <a:noFill/>
        </p:spPr>
        <p:txBody>
          <a:bodyPr wrap="square" rtlCol="0">
            <a:spAutoFit/>
          </a:bodyPr>
          <a:lstStyle/>
          <a:p>
            <a:pPr indent="0" algn="ctr">
              <a:lnSpc>
                <a:spcPct val="110000"/>
              </a:lnSpc>
              <a:spcBef>
                <a:spcPts val="0"/>
              </a:spcBef>
              <a:spcAft>
                <a:spcPts val="0"/>
              </a:spcAft>
              <a:buFont typeface="Wingdings" panose="05000000000000000000" charset="0"/>
              <a:buNone/>
            </a:pPr>
            <a:r>
              <a:rPr lang="zh-CN" altLang="en-US" b="1" dirty="0" smtClean="0"/>
              <a:t>不良反应情况</a:t>
            </a:r>
            <a:endParaRPr lang="en-US" altLang="zh-CN" b="1" dirty="0" smtClean="0"/>
          </a:p>
          <a:p>
            <a:pPr marL="285750" indent="-285750">
              <a:lnSpc>
                <a:spcPct val="100000"/>
              </a:lnSpc>
              <a:spcBef>
                <a:spcPts val="0"/>
              </a:spcBef>
              <a:spcAft>
                <a:spcPts val="0"/>
              </a:spcAft>
            </a:pPr>
            <a:r>
              <a:rPr lang="en-US" altLang="zh-CN" sz="1000" dirty="0" smtClean="0"/>
              <a:t>         1.</a:t>
            </a:r>
            <a:r>
              <a:rPr lang="zh-CN" altLang="en-US" sz="1000" dirty="0" smtClean="0"/>
              <a:t>过敏反应：由于含有抗氧化剂亚硫酸氢钠，因此可能会诱发过敏反应（尤其是哮喘病人），表现为皮疹、瘙痒等，严重者可发生过敏</a:t>
            </a:r>
            <a:endParaRPr lang="en-US" altLang="zh-CN" sz="1000" dirty="0" smtClean="0"/>
          </a:p>
          <a:p>
            <a:pPr marL="285750" indent="-285750">
              <a:lnSpc>
                <a:spcPct val="100000"/>
              </a:lnSpc>
              <a:spcBef>
                <a:spcPts val="0"/>
              </a:spcBef>
              <a:spcAft>
                <a:spcPts val="0"/>
              </a:spcAft>
            </a:pPr>
            <a:r>
              <a:rPr lang="zh-CN" altLang="en-US" sz="1000" dirty="0" smtClean="0"/>
              <a:t>性休</a:t>
            </a:r>
            <a:r>
              <a:rPr lang="en-US" altLang="zh-CN" sz="1000" dirty="0" smtClean="0"/>
              <a:t> </a:t>
            </a:r>
            <a:r>
              <a:rPr lang="zh-CN" altLang="en-US" sz="1000" dirty="0" smtClean="0"/>
              <a:t>克，如发生应立即停药。</a:t>
            </a:r>
            <a:endParaRPr lang="en-US" altLang="zh-CN" sz="1000" dirty="0" smtClean="0"/>
          </a:p>
          <a:p>
            <a:pPr>
              <a:lnSpc>
                <a:spcPct val="100000"/>
              </a:lnSpc>
              <a:spcBef>
                <a:spcPts val="0"/>
              </a:spcBef>
              <a:spcAft>
                <a:spcPts val="0"/>
              </a:spcAft>
            </a:pPr>
            <a:r>
              <a:rPr lang="en-US" altLang="zh-CN" sz="1000" dirty="0" smtClean="0"/>
              <a:t>          2.</a:t>
            </a:r>
            <a:r>
              <a:rPr lang="zh-CN" altLang="en-US" sz="1000" dirty="0" smtClean="0"/>
              <a:t>消化系统：偶见恶心、呕吐、食欲不振等症状。</a:t>
            </a:r>
            <a:endParaRPr lang="en-US" altLang="zh-CN" sz="1000" dirty="0" smtClean="0"/>
          </a:p>
          <a:p>
            <a:pPr>
              <a:lnSpc>
                <a:spcPct val="100000"/>
              </a:lnSpc>
              <a:spcBef>
                <a:spcPts val="0"/>
              </a:spcBef>
              <a:spcAft>
                <a:spcPts val="0"/>
              </a:spcAft>
            </a:pPr>
            <a:r>
              <a:rPr lang="en-US" altLang="zh-CN" sz="1000" dirty="0" smtClean="0"/>
              <a:t>          3.</a:t>
            </a:r>
            <a:r>
              <a:rPr lang="zh-CN" altLang="en-US" sz="1000" dirty="0" smtClean="0"/>
              <a:t>循环系统：偶见胸部不适、心悸、胸闷、呼吸困难等症状。</a:t>
            </a:r>
            <a:endParaRPr lang="en-US" altLang="zh-CN" sz="1000" dirty="0" smtClean="0"/>
          </a:p>
          <a:p>
            <a:pPr>
              <a:lnSpc>
                <a:spcPct val="100000"/>
              </a:lnSpc>
              <a:spcBef>
                <a:spcPts val="0"/>
              </a:spcBef>
              <a:spcAft>
                <a:spcPts val="0"/>
              </a:spcAft>
            </a:pPr>
            <a:r>
              <a:rPr lang="en-US" altLang="zh-CN" sz="1000" dirty="0" smtClean="0"/>
              <a:t>          4.</a:t>
            </a:r>
            <a:r>
              <a:rPr lang="zh-CN" altLang="en-US" sz="1000" dirty="0" smtClean="0"/>
              <a:t>过量或快速输注可能引起代谢性酸中毒，可影响肝及肾功能。</a:t>
            </a:r>
            <a:endParaRPr lang="en-US" altLang="zh-CN" sz="1000" dirty="0" smtClean="0"/>
          </a:p>
          <a:p>
            <a:pPr>
              <a:lnSpc>
                <a:spcPct val="100000"/>
              </a:lnSpc>
              <a:spcBef>
                <a:spcPts val="0"/>
              </a:spcBef>
              <a:spcAft>
                <a:spcPts val="0"/>
              </a:spcAft>
            </a:pPr>
            <a:r>
              <a:rPr lang="en-US" altLang="zh-CN" sz="1000" dirty="0" smtClean="0"/>
              <a:t>          5.</a:t>
            </a:r>
            <a:r>
              <a:rPr lang="zh-CN" altLang="en-US" sz="1000" dirty="0" smtClean="0"/>
              <a:t>其他：偶见头痛、鼻塞和流涕、肌酐升高、肝损伤、</a:t>
            </a:r>
            <a:r>
              <a:rPr lang="en-US" altLang="zh-CN" sz="1000" dirty="0" smtClean="0"/>
              <a:t>GOT</a:t>
            </a:r>
            <a:r>
              <a:rPr lang="zh-CN" altLang="en-US" sz="1000" dirty="0" smtClean="0"/>
              <a:t>和</a:t>
            </a:r>
            <a:r>
              <a:rPr lang="en-US" altLang="zh-CN" sz="1000" dirty="0" smtClean="0"/>
              <a:t>GPT</a:t>
            </a:r>
            <a:r>
              <a:rPr lang="zh-CN" altLang="en-US" sz="1000" dirty="0" smtClean="0"/>
              <a:t>升高。另外，本品给药导致氨基酸过量时，偶见</a:t>
            </a:r>
            <a:r>
              <a:rPr lang="en-US" altLang="zh-CN" sz="1000" dirty="0" smtClean="0"/>
              <a:t>BUN</a:t>
            </a:r>
            <a:r>
              <a:rPr lang="zh-CN" altLang="en-US" sz="1000" dirty="0" smtClean="0"/>
              <a:t>升高。罕见畏寒、寒战、发热、热感、头部灼烧感、头晕、头痛、血管痛、面部潮红、多汗等症状。</a:t>
            </a:r>
            <a:endParaRPr lang="en-US" altLang="zh-CN" sz="1000" dirty="0" smtClean="0"/>
          </a:p>
          <a:p>
            <a:pPr>
              <a:lnSpc>
                <a:spcPct val="100000"/>
              </a:lnSpc>
              <a:spcBef>
                <a:spcPts val="0"/>
              </a:spcBef>
              <a:spcAft>
                <a:spcPts val="0"/>
              </a:spcAft>
            </a:pPr>
            <a:r>
              <a:rPr lang="en-US" altLang="zh-CN" sz="1000" dirty="0" smtClean="0"/>
              <a:t>           6.</a:t>
            </a:r>
            <a:r>
              <a:rPr lang="zh-CN" altLang="en-US" sz="1000" dirty="0" smtClean="0"/>
              <a:t>对非透析患者，本品可能引起血浆尿素氮升高和碳酸氢根下降，使用本品时须进行肾功能的监测。</a:t>
            </a:r>
            <a:endParaRPr lang="en-US" altLang="zh-CN" sz="1000" dirty="0" smtClean="0"/>
          </a:p>
          <a:p>
            <a:pPr>
              <a:lnSpc>
                <a:spcPct val="100000"/>
              </a:lnSpc>
              <a:spcBef>
                <a:spcPts val="0"/>
              </a:spcBef>
              <a:spcAft>
                <a:spcPts val="0"/>
              </a:spcAft>
            </a:pPr>
            <a:r>
              <a:rPr lang="en-US" altLang="zh-CN" sz="1000" dirty="0" smtClean="0"/>
              <a:t>           7.</a:t>
            </a:r>
            <a:r>
              <a:rPr lang="zh-CN" altLang="en-US" sz="1000" dirty="0" smtClean="0"/>
              <a:t>本品为高渗溶液，从周围静脉输注或滴注速度过快时，有可能导致血栓性静脉炎和注射部位疼痛。</a:t>
            </a:r>
            <a:endParaRPr lang="zh-CN" altLang="en-US" sz="1000" dirty="0" smtClean="0"/>
          </a:p>
        </p:txBody>
      </p:sp>
      <p:sp>
        <p:nvSpPr>
          <p:cNvPr id="7" name="矩形 6"/>
          <p:cNvSpPr/>
          <p:nvPr/>
        </p:nvSpPr>
        <p:spPr>
          <a:xfrm>
            <a:off x="539722" y="2211707"/>
            <a:ext cx="7715304" cy="276999"/>
          </a:xfrm>
          <a:prstGeom prst="rect">
            <a:avLst/>
          </a:prstGeom>
        </p:spPr>
        <p:txBody>
          <a:bodyPr wrap="square">
            <a:spAutoFit/>
          </a:bodyPr>
          <a:lstStyle/>
          <a:p>
            <a:r>
              <a:rPr lang="zh-CN" altLang="en-US" sz="1200" b="1" dirty="0" smtClean="0">
                <a:solidFill>
                  <a:srgbClr val="000000"/>
                </a:solidFill>
                <a:sym typeface="+mn-ea"/>
              </a:rPr>
              <a:t>该药品上市后，</a:t>
            </a:r>
            <a:r>
              <a:rPr lang="en-US" altLang="zh-CN" sz="1200" b="1" dirty="0" smtClean="0">
                <a:solidFill>
                  <a:srgbClr val="000000"/>
                </a:solidFill>
                <a:sym typeface="+mn-ea"/>
              </a:rPr>
              <a:t>5</a:t>
            </a:r>
            <a:r>
              <a:rPr lang="zh-CN" altLang="en-US" sz="1200" b="1" dirty="0" smtClean="0">
                <a:solidFill>
                  <a:srgbClr val="000000"/>
                </a:solidFill>
                <a:sym typeface="+mn-ea"/>
              </a:rPr>
              <a:t>年内无国家或地区药监部门发布的安全性警告、黑框警告、撤市信息等不良信息的相关报道。</a:t>
            </a:r>
            <a:endParaRPr lang="zh-CN" altLang="en-US" b="1" dirty="0"/>
          </a:p>
        </p:txBody>
      </p:sp>
      <p:grpSp>
        <p:nvGrpSpPr>
          <p:cNvPr id="8" name="组合 7"/>
          <p:cNvGrpSpPr/>
          <p:nvPr/>
        </p:nvGrpSpPr>
        <p:grpSpPr>
          <a:xfrm>
            <a:off x="251460" y="2488565"/>
            <a:ext cx="8436610" cy="2298065"/>
            <a:chOff x="3467029" y="1577668"/>
            <a:chExt cx="1862287" cy="2632602"/>
          </a:xfrm>
          <a:effectLst/>
        </p:grpSpPr>
        <p:sp>
          <p:nvSpPr>
            <p:cNvPr id="9" name="矩形 7"/>
            <p:cNvSpPr/>
            <p:nvPr/>
          </p:nvSpPr>
          <p:spPr>
            <a:xfrm flipH="1" flipV="1">
              <a:off x="3467029" y="1577668"/>
              <a:ext cx="1862287" cy="263260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6">
                <a:lumMod val="40000"/>
                <a:lumOff val="60000"/>
              </a:schemeClr>
            </a:solid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948194" y="1590034"/>
              <a:ext cx="668594" cy="42773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lnSpc>
                  <a:spcPts val="2200"/>
                </a:lnSpc>
                <a:buFont typeface="Wingdings" panose="05000000000000000000" pitchFamily="2" charset="2"/>
                <a:buChar char="n"/>
              </a:pPr>
              <a:r>
                <a:rPr lang="zh-CN" altLang="en-US" sz="1600" dirty="0" smtClean="0">
                  <a:solidFill>
                    <a:schemeClr val="accent5">
                      <a:lumMod val="50000"/>
                    </a:schemeClr>
                  </a:solidFill>
                </a:rPr>
                <a:t>安全性方面的优势和不足</a:t>
              </a:r>
              <a:endParaRPr lang="zh-CN" altLang="en-US" sz="1600" dirty="0" smtClean="0">
                <a:solidFill>
                  <a:schemeClr val="accent5">
                    <a:lumMod val="50000"/>
                  </a:schemeClr>
                </a:solidFill>
              </a:endParaRPr>
            </a:p>
          </p:txBody>
        </p:sp>
        <p:sp>
          <p:nvSpPr>
            <p:cNvPr id="11" name="TextBox 10"/>
            <p:cNvSpPr txBox="1"/>
            <p:nvPr/>
          </p:nvSpPr>
          <p:spPr>
            <a:xfrm>
              <a:off x="3515203" y="1901760"/>
              <a:ext cx="1793313" cy="2308165"/>
            </a:xfrm>
            <a:prstGeom prst="rect">
              <a:avLst/>
            </a:prstGeom>
            <a:noFill/>
          </p:spPr>
          <p:txBody>
            <a:bodyPr wrap="square" rtlCol="0">
              <a:spAutoFit/>
            </a:bodyPr>
            <a:lstStyle/>
            <a:p>
              <a:pPr>
                <a:lnSpc>
                  <a:spcPts val="2000"/>
                </a:lnSpc>
              </a:pPr>
              <a:r>
                <a:rPr lang="en-US" altLang="zh-CN" sz="1200" b="1" dirty="0" smtClean="0">
                  <a:solidFill>
                    <a:srgbClr val="07301B"/>
                  </a:solidFill>
                  <a:latin typeface="+mn-ea"/>
                  <a:cs typeface="Times New Roman" panose="02020603050405020304" pitchFamily="18" charset="0"/>
                  <a:sym typeface="+mn-ea"/>
                </a:rPr>
                <a:t>1.</a:t>
              </a:r>
              <a:r>
                <a:rPr lang="zh-CN" altLang="en-US" sz="1200" b="1" dirty="0" smtClean="0">
                  <a:solidFill>
                    <a:srgbClr val="07301B"/>
                  </a:solidFill>
                  <a:latin typeface="+mn-ea"/>
                  <a:cs typeface="Times New Roman" panose="02020603050405020304" pitchFamily="18" charset="0"/>
                  <a:sym typeface="+mn-ea"/>
                </a:rPr>
                <a:t>在药物处方中利用半胱氨酸的抗氧化作用，将半胱氨酸作为抗氧化剂，增加其用量，同时将亚硫酸氢钠用量降至</a:t>
              </a:r>
              <a:r>
                <a:rPr lang="en-US" altLang="zh-CN" sz="1200" b="1" dirty="0" smtClean="0">
                  <a:solidFill>
                    <a:srgbClr val="07301B"/>
                  </a:solidFill>
                  <a:latin typeface="+mn-ea"/>
                  <a:cs typeface="Times New Roman" panose="02020603050405020304" pitchFamily="18" charset="0"/>
                  <a:sym typeface="+mn-ea"/>
                </a:rPr>
                <a:t>0.25g/L</a:t>
              </a:r>
              <a:r>
                <a:rPr lang="zh-CN" altLang="en-US" sz="1200" b="1" dirty="0" smtClean="0">
                  <a:solidFill>
                    <a:srgbClr val="07301B"/>
                  </a:solidFill>
                  <a:latin typeface="+mn-ea"/>
                  <a:cs typeface="Times New Roman" panose="02020603050405020304" pitchFamily="18" charset="0"/>
                  <a:sym typeface="+mn-ea"/>
                </a:rPr>
                <a:t>，减少临床使用过程中因抗氧化剂导致的一些不良反应的发生；</a:t>
              </a:r>
              <a:endParaRPr lang="zh-CN" altLang="en-US" sz="1200" b="1" dirty="0" smtClean="0">
                <a:solidFill>
                  <a:srgbClr val="07301B"/>
                </a:solidFill>
                <a:latin typeface="+mn-ea"/>
                <a:cs typeface="Times New Roman" panose="02020603050405020304" pitchFamily="18" charset="0"/>
                <a:sym typeface="+mn-ea"/>
              </a:endParaRPr>
            </a:p>
            <a:p>
              <a:pPr>
                <a:lnSpc>
                  <a:spcPts val="2000"/>
                </a:lnSpc>
              </a:pPr>
              <a:r>
                <a:rPr lang="en-US" altLang="zh-CN" sz="1200" b="1" dirty="0" smtClean="0">
                  <a:solidFill>
                    <a:srgbClr val="07301B"/>
                  </a:solidFill>
                  <a:latin typeface="+mn-ea"/>
                  <a:cs typeface="Times New Roman" panose="02020603050405020304" pitchFamily="18" charset="0"/>
                  <a:sym typeface="+mn-ea"/>
                </a:rPr>
                <a:t>2.在国家药品注册标准（WS1-X G-022-2011-2012）基础上增加了铝盐</a:t>
              </a:r>
              <a:r>
                <a:rPr lang="zh-CN" altLang="en-US" sz="1200" b="1" dirty="0" smtClean="0">
                  <a:solidFill>
                    <a:srgbClr val="07301B"/>
                  </a:solidFill>
                  <a:latin typeface="+mn-ea"/>
                  <a:cs typeface="Times New Roman" panose="02020603050405020304" pitchFamily="18" charset="0"/>
                  <a:sym typeface="+mn-ea"/>
                </a:rPr>
                <a:t>、</a:t>
              </a:r>
              <a:r>
                <a:rPr lang="en-US" altLang="zh-CN" sz="1200" b="1" dirty="0" smtClean="0">
                  <a:solidFill>
                    <a:srgbClr val="07301B"/>
                  </a:solidFill>
                  <a:latin typeface="+mn-ea"/>
                  <a:cs typeface="Times New Roman" panose="02020603050405020304" pitchFamily="18" charset="0"/>
                  <a:sym typeface="+mn-ea"/>
                </a:rPr>
                <a:t>半胱氨酸、甲硫氨酸亚砜、焦谷氨酸及色氨酸有关物质等检测项目，各限度均符合相关管理法规要求，更好地保障了病人的用药安全</a:t>
              </a:r>
              <a:r>
                <a:rPr lang="zh-CN" altLang="en-US" sz="1200" b="1" dirty="0" smtClean="0">
                  <a:solidFill>
                    <a:srgbClr val="07301B"/>
                  </a:solidFill>
                  <a:latin typeface="+mn-ea"/>
                  <a:cs typeface="Times New Roman" panose="02020603050405020304" pitchFamily="18" charset="0"/>
                  <a:sym typeface="+mn-ea"/>
                </a:rPr>
                <a:t>；</a:t>
              </a:r>
              <a:endParaRPr lang="zh-CN" altLang="en-US" sz="1200" b="1" dirty="0" smtClean="0">
                <a:solidFill>
                  <a:srgbClr val="07301B"/>
                </a:solidFill>
                <a:latin typeface="+mn-ea"/>
                <a:cs typeface="Times New Roman" panose="02020603050405020304" pitchFamily="18" charset="0"/>
                <a:sym typeface="+mn-ea"/>
              </a:endParaRPr>
            </a:p>
            <a:p>
              <a:pPr>
                <a:lnSpc>
                  <a:spcPts val="2000"/>
                </a:lnSpc>
              </a:pPr>
              <a:r>
                <a:rPr lang="en-US" altLang="zh-CN" sz="1200" b="1" dirty="0" smtClean="0">
                  <a:solidFill>
                    <a:srgbClr val="07301B"/>
                  </a:solidFill>
                  <a:latin typeface="+mn-ea"/>
                  <a:cs typeface="Times New Roman" panose="02020603050405020304" pitchFamily="18" charset="0"/>
                  <a:sym typeface="+mn-ea"/>
                </a:rPr>
                <a:t>3.</a:t>
              </a:r>
              <a:r>
                <a:rPr lang="zh-CN" altLang="en-US" sz="1200" b="1" dirty="0" smtClean="0">
                  <a:solidFill>
                    <a:srgbClr val="07301B"/>
                  </a:solidFill>
                  <a:latin typeface="+mn-ea"/>
                  <a:cs typeface="Times New Roman" panose="02020603050405020304" pitchFamily="18" charset="0"/>
                  <a:sym typeface="+mn-ea"/>
                </a:rPr>
                <a:t>本品</a:t>
              </a:r>
              <a:r>
                <a:rPr lang="en-US" altLang="zh-CN" sz="1200" b="1" dirty="0" smtClean="0">
                  <a:solidFill>
                    <a:srgbClr val="07301B"/>
                  </a:solidFill>
                  <a:latin typeface="+mn-ea"/>
                  <a:cs typeface="Times New Roman" panose="02020603050405020304" pitchFamily="18" charset="0"/>
                  <a:sym typeface="+mn-ea"/>
                </a:rPr>
                <a:t>pH值7.0</a:t>
              </a:r>
              <a:r>
                <a:rPr lang="zh-CN" altLang="en-US" sz="1200" b="1" dirty="0" smtClean="0">
                  <a:solidFill>
                    <a:srgbClr val="07301B"/>
                  </a:solidFill>
                  <a:latin typeface="+mn-ea"/>
                  <a:cs typeface="Times New Roman" panose="02020603050405020304" pitchFamily="18" charset="0"/>
                  <a:sym typeface="+mn-ea"/>
                </a:rPr>
                <a:t>左右，</a:t>
              </a:r>
              <a:r>
                <a:rPr lang="en-US" altLang="zh-CN" sz="1200" b="1" dirty="0" smtClean="0">
                  <a:solidFill>
                    <a:srgbClr val="07301B"/>
                  </a:solidFill>
                  <a:latin typeface="+mn-ea"/>
                  <a:cs typeface="Times New Roman" panose="02020603050405020304" pitchFamily="18" charset="0"/>
                  <a:sym typeface="+mn-ea"/>
                </a:rPr>
                <a:t>接近人体生理值，</a:t>
              </a:r>
              <a:r>
                <a:rPr lang="zh-CN" altLang="en-US" sz="1200" b="1" dirty="0" smtClean="0">
                  <a:solidFill>
                    <a:srgbClr val="07301B"/>
                  </a:solidFill>
                  <a:latin typeface="+mn-ea"/>
                  <a:cs typeface="Times New Roman" panose="02020603050405020304" pitchFamily="18" charset="0"/>
                  <a:sym typeface="+mn-ea"/>
                </a:rPr>
                <a:t>且处方中</a:t>
              </a:r>
              <a:r>
                <a:rPr lang="en-US" altLang="zh-CN" sz="1200" b="1" dirty="0" smtClean="0">
                  <a:solidFill>
                    <a:srgbClr val="07301B"/>
                  </a:solidFill>
                  <a:latin typeface="+mn-ea"/>
                  <a:cs typeface="Times New Roman" panose="02020603050405020304" pitchFamily="18" charset="0"/>
                  <a:sym typeface="+mn-ea"/>
                </a:rPr>
                <a:t>不含氯离子，避免大量输液高氯性酸中毒；</a:t>
              </a:r>
              <a:endParaRPr lang="en-US" altLang="zh-CN" sz="1200" b="1" dirty="0" smtClean="0">
                <a:solidFill>
                  <a:srgbClr val="07301B"/>
                </a:solidFill>
                <a:latin typeface="+mn-ea"/>
                <a:cs typeface="Times New Roman" panose="02020603050405020304" pitchFamily="18" charset="0"/>
                <a:sym typeface="+mn-ea"/>
              </a:endParaRPr>
            </a:p>
            <a:p>
              <a:pPr>
                <a:lnSpc>
                  <a:spcPts val="2000"/>
                </a:lnSpc>
              </a:pPr>
              <a:r>
                <a:rPr lang="en-US" altLang="zh-CN" sz="1200" b="1" dirty="0" smtClean="0">
                  <a:solidFill>
                    <a:srgbClr val="07301B"/>
                  </a:solidFill>
                  <a:latin typeface="+mn-ea"/>
                  <a:cs typeface="Times New Roman" panose="02020603050405020304" pitchFamily="18" charset="0"/>
                  <a:sym typeface="+mn-ea"/>
                </a:rPr>
                <a:t>4.</a:t>
              </a:r>
              <a:r>
                <a:rPr lang="zh-CN" altLang="en-US" sz="1200" b="1" dirty="0" smtClean="0">
                  <a:solidFill>
                    <a:srgbClr val="07301B"/>
                  </a:solidFill>
                  <a:sym typeface="+mn-ea"/>
                </a:rPr>
                <a:t>在临床使用时采用高热量输液疗法结合</a:t>
              </a:r>
              <a:r>
                <a:rPr lang="en-US" altLang="zh-CN" sz="1200" b="1" dirty="0" smtClean="0">
                  <a:solidFill>
                    <a:srgbClr val="07301B"/>
                  </a:solidFill>
                  <a:sym typeface="+mn-ea"/>
                </a:rPr>
                <a:t>TPN</a:t>
              </a:r>
              <a:r>
                <a:rPr lang="zh-CN" altLang="en-US" sz="1200" b="1" dirty="0" smtClean="0">
                  <a:solidFill>
                    <a:srgbClr val="07301B"/>
                  </a:solidFill>
                  <a:sym typeface="+mn-ea"/>
                </a:rPr>
                <a:t>疗法，极大减少了不良反应的发生。</a:t>
              </a:r>
              <a:endParaRPr lang="en-US" altLang="zh-CN" sz="1200" b="1" dirty="0" smtClean="0">
                <a:solidFill>
                  <a:srgbClr val="07301B"/>
                </a:solidFill>
                <a:sym typeface="+mn-ea"/>
              </a:endParaRPr>
            </a:p>
            <a:p>
              <a:pPr>
                <a:lnSpc>
                  <a:spcPts val="1500"/>
                </a:lnSpc>
              </a:pPr>
              <a:r>
                <a:rPr lang="en-US" sz="1000" dirty="0" smtClean="0">
                  <a:latin typeface="Times New Roman" panose="02020603050405020304" pitchFamily="18" charset="0"/>
                  <a:cs typeface="Times New Roman" panose="02020603050405020304" pitchFamily="18" charset="0"/>
                </a:rPr>
                <a:t>        TPN </a:t>
              </a:r>
              <a:r>
                <a:rPr lang="en-US" sz="1000" dirty="0" smtClean="0"/>
                <a:t>(</a:t>
              </a:r>
              <a:r>
                <a:rPr lang="en-US" sz="1000" dirty="0" smtClean="0">
                  <a:latin typeface="Times New Roman" panose="02020603050405020304" pitchFamily="18" charset="0"/>
                  <a:cs typeface="Times New Roman" panose="02020603050405020304" pitchFamily="18" charset="0"/>
                </a:rPr>
                <a:t>Total </a:t>
              </a:r>
              <a:r>
                <a:rPr lang="en-US" sz="1000" dirty="0" err="1" smtClean="0">
                  <a:latin typeface="Times New Roman" panose="02020603050405020304" pitchFamily="18" charset="0"/>
                  <a:cs typeface="Times New Roman" panose="02020603050405020304" pitchFamily="18" charset="0"/>
                </a:rPr>
                <a:t>Parenteral</a:t>
              </a:r>
              <a:r>
                <a:rPr lang="en-US" sz="1000" dirty="0" smtClean="0">
                  <a:latin typeface="Times New Roman" panose="02020603050405020304" pitchFamily="18" charset="0"/>
                  <a:cs typeface="Times New Roman" panose="02020603050405020304" pitchFamily="18" charset="0"/>
                </a:rPr>
                <a:t> Nutrition </a:t>
              </a:r>
              <a:r>
                <a:rPr lang="en-US" sz="1000" dirty="0" smtClean="0"/>
                <a:t>)</a:t>
              </a:r>
              <a:r>
                <a:rPr lang="zh-CN" altLang="en-US" sz="1000" dirty="0" smtClean="0"/>
                <a:t>即全胃肠外营养，系指对不能进食或对饮食吸收不良的人，胃肠道需要休息或超高代谢而又需要足够</a:t>
              </a:r>
              <a:endParaRPr lang="zh-CN" altLang="en-US" sz="1000" dirty="0" smtClean="0"/>
            </a:p>
            <a:p>
              <a:pPr>
                <a:lnSpc>
                  <a:spcPts val="1500"/>
                </a:lnSpc>
              </a:pPr>
              <a:r>
                <a:rPr lang="zh-CN" altLang="en-US" sz="1000" dirty="0" smtClean="0"/>
                <a:t>营养的病人，经静脉提供全部必须营养物质的技术。</a:t>
              </a:r>
              <a:endParaRPr lang="zh-CN" altLang="en-US" sz="1000" b="1" dirty="0"/>
            </a:p>
          </p:txBody>
        </p:sp>
      </p:grpSp>
      <p:pic>
        <p:nvPicPr>
          <p:cNvPr id="12"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858083"/>
            <a:ext cx="2928958" cy="285752"/>
          </a:xfrm>
          <a:prstGeom prst="rect">
            <a:avLst/>
          </a:prstGeom>
          <a:noFill/>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5" grpId="0"/>
      <p:bldP spid="5"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绿色.jpg"/>
          <p:cNvPicPr>
            <a:picLocks noChangeAspect="1"/>
          </p:cNvPicPr>
          <p:nvPr/>
        </p:nvPicPr>
        <p:blipFill>
          <a:blip r:embed="rId1">
            <a:lum bright="57000"/>
          </a:blip>
          <a:stretch>
            <a:fillRect/>
          </a:stretch>
        </p:blipFill>
        <p:spPr>
          <a:xfrm>
            <a:off x="35560" y="0"/>
            <a:ext cx="9144000" cy="5143500"/>
          </a:xfrm>
          <a:prstGeom prst="rect">
            <a:avLst/>
          </a:prstGeom>
        </p:spPr>
      </p:pic>
      <p:pic>
        <p:nvPicPr>
          <p:cNvPr id="5"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786328"/>
            <a:ext cx="2928958" cy="285752"/>
          </a:xfrm>
          <a:prstGeom prst="rect">
            <a:avLst/>
          </a:prstGeom>
          <a:noFill/>
        </p:spPr>
      </p:pic>
      <p:sp>
        <p:nvSpPr>
          <p:cNvPr id="2" name="矩形 1"/>
          <p:cNvSpPr/>
          <p:nvPr/>
        </p:nvSpPr>
        <p:spPr>
          <a:xfrm rot="16200000">
            <a:off x="49399" y="-49416"/>
            <a:ext cx="615553" cy="714350"/>
          </a:xfrm>
          <a:prstGeom prst="rect">
            <a:avLst/>
          </a:prstGeom>
          <a:ln w="28575">
            <a:solidFill>
              <a:schemeClr val="accent1"/>
            </a:solidFill>
          </a:ln>
        </p:spPr>
        <p:txBody>
          <a:bodyPr vert="eaVert" wrap="square" lIns="0" tIns="0" rIns="0" bIns="0">
            <a:spAutoFit/>
          </a:bodyPr>
          <a:p>
            <a:pPr algn="ctr"/>
            <a:r>
              <a:rPr lang="en-US" altLang="zh-CN" sz="4000" b="1" spc="-225" dirty="0" smtClean="0">
                <a:solidFill>
                  <a:schemeClr val="accent1"/>
                </a:solidFill>
                <a:latin typeface="Agency FB" panose="020B0503020202020204" pitchFamily="34" charset="0"/>
                <a:ea typeface="造字工房俊雅（非商用）常规体" pitchFamily="50" charset="-122"/>
              </a:rPr>
              <a:t>03</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3" name="TextBox 15"/>
          <p:cNvSpPr txBox="1"/>
          <p:nvPr/>
        </p:nvSpPr>
        <p:spPr>
          <a:xfrm>
            <a:off x="714375" y="71120"/>
            <a:ext cx="1247775" cy="460375"/>
          </a:xfrm>
          <a:prstGeom prst="rect">
            <a:avLst/>
          </a:prstGeom>
          <a:noFill/>
        </p:spPr>
        <p:txBody>
          <a:bodyPr wrap="square" rtlCol="0">
            <a:spAutoFit/>
          </a:bodyPr>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有效性</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50215" y="3430905"/>
            <a:ext cx="4048125" cy="1014730"/>
          </a:xfrm>
          <a:prstGeom prst="rect">
            <a:avLst/>
          </a:prstGeom>
          <a:noFill/>
          <a:ln w="9525">
            <a:noFill/>
          </a:ln>
        </p:spPr>
        <p:txBody>
          <a:bodyPr wrap="square">
            <a:spAutoFit/>
          </a:bodyPr>
          <a:p>
            <a:pPr indent="304800" algn="just">
              <a:lnSpc>
                <a:spcPct val="120000"/>
              </a:lnSpc>
              <a:spcBef>
                <a:spcPts val="0"/>
              </a:spcBef>
              <a:spcAft>
                <a:spcPts val="0"/>
              </a:spcAft>
            </a:pPr>
            <a:r>
              <a:rPr lang="zh-CN" sz="1000" b="0">
                <a:latin typeface="Times New Roman" panose="02020603050405020304" pitchFamily="18" charset="0"/>
                <a:ea typeface="宋体" panose="02010600030101010101" pitchFamily="2" charset="-122"/>
              </a:rPr>
              <a:t>《</a:t>
            </a:r>
            <a:r>
              <a:rPr lang="en-US" sz="1000" b="0">
                <a:latin typeface="Times New Roman" panose="02020603050405020304" pitchFamily="18" charset="0"/>
              </a:rPr>
              <a:t>2016</a:t>
            </a:r>
            <a:r>
              <a:rPr lang="zh-CN" sz="1000" b="0">
                <a:latin typeface="Times New Roman" panose="02020603050405020304" pitchFamily="18" charset="0"/>
                <a:ea typeface="宋体" panose="02010600030101010101" pitchFamily="2" charset="-122"/>
              </a:rPr>
              <a:t>意大利肾病学会共识：慢性肾脏病的营养治疗》指出：要改善慢性肾病病程，必须在纠正代谢性酸中毒的同时满足能量和必需氨基酸的要求。</a:t>
            </a:r>
            <a:r>
              <a:rPr lang="en-US" altLang="zh-CN" sz="1000">
                <a:latin typeface="Times New Roman" panose="02020603050405020304" pitchFamily="18" charset="0"/>
                <a:ea typeface="宋体" panose="02010600030101010101" pitchFamily="2" charset="-122"/>
                <a:sym typeface="+mn-ea"/>
              </a:rPr>
              <a:t> </a:t>
            </a:r>
            <a:r>
              <a:rPr lang="zh-CN" sz="1000">
                <a:latin typeface="Times New Roman" panose="02020603050405020304" pitchFamily="18" charset="0"/>
                <a:ea typeface="宋体" panose="02010600030101010101" pitchFamily="2" charset="-122"/>
                <a:sym typeface="+mn-ea"/>
              </a:rPr>
              <a:t>肾功能不全患者氨基酸代谢发生改变，会导致氮质血症，必需氨基酸下降，EAA/NEAA下降，支链氨基酸下降，非必需氨基酸中组氨酸</a:t>
            </a:r>
            <a:r>
              <a:rPr lang="en-US" altLang="zh-CN" sz="1000">
                <a:latin typeface="Times New Roman" panose="02020603050405020304" pitchFamily="18" charset="0"/>
                <a:ea typeface="宋体" panose="02010600030101010101" pitchFamily="2" charset="-122"/>
                <a:sym typeface="+mn-ea"/>
              </a:rPr>
              <a:t>(</a:t>
            </a:r>
            <a:r>
              <a:rPr lang="zh-CN" altLang="en-US" sz="1000">
                <a:latin typeface="Times New Roman" panose="02020603050405020304" pitchFamily="18" charset="0"/>
                <a:ea typeface="宋体" panose="02010600030101010101" pitchFamily="2" charset="-122"/>
                <a:sym typeface="+mn-ea"/>
              </a:rPr>
              <a:t>见文献</a:t>
            </a:r>
            <a:r>
              <a:rPr lang="en-US" altLang="zh-CN" sz="1000">
                <a:latin typeface="Times New Roman" panose="02020603050405020304" pitchFamily="18" charset="0"/>
                <a:ea typeface="宋体" panose="02010600030101010101" pitchFamily="2" charset="-122"/>
                <a:sym typeface="+mn-ea"/>
              </a:rPr>
              <a:t>[1])</a:t>
            </a:r>
            <a:r>
              <a:rPr lang="zh-CN" sz="1000">
                <a:latin typeface="Times New Roman" panose="02020603050405020304" pitchFamily="18" charset="0"/>
                <a:ea typeface="宋体" panose="02010600030101010101" pitchFamily="2" charset="-122"/>
                <a:sym typeface="+mn-ea"/>
              </a:rPr>
              <a:t>和酪氨酸下降</a:t>
            </a:r>
            <a:r>
              <a:rPr lang="en-US" altLang="zh-CN" sz="1000">
                <a:latin typeface="Times New Roman" panose="02020603050405020304" pitchFamily="18" charset="0"/>
                <a:ea typeface="宋体" panose="02010600030101010101" pitchFamily="2" charset="-122"/>
                <a:sym typeface="+mn-ea"/>
              </a:rPr>
              <a:t>(</a:t>
            </a:r>
            <a:r>
              <a:rPr lang="zh-CN" altLang="en-US" sz="1000">
                <a:latin typeface="Times New Roman" panose="02020603050405020304" pitchFamily="18" charset="0"/>
                <a:ea typeface="宋体" panose="02010600030101010101" pitchFamily="2" charset="-122"/>
                <a:sym typeface="+mn-ea"/>
              </a:rPr>
              <a:t>见文献</a:t>
            </a:r>
            <a:r>
              <a:rPr lang="en-US" altLang="zh-CN" sz="1000">
                <a:latin typeface="Times New Roman" panose="02020603050405020304" pitchFamily="18" charset="0"/>
                <a:ea typeface="宋体" panose="02010600030101010101" pitchFamily="2" charset="-122"/>
                <a:sym typeface="+mn-ea"/>
              </a:rPr>
              <a:t>[2])</a:t>
            </a:r>
            <a:r>
              <a:rPr lang="zh-CN" sz="1000">
                <a:latin typeface="Times New Roman" panose="02020603050405020304" pitchFamily="18" charset="0"/>
                <a:ea typeface="宋体" panose="02010600030101010101" pitchFamily="2" charset="-122"/>
                <a:sym typeface="+mn-ea"/>
              </a:rPr>
              <a:t>。</a:t>
            </a:r>
            <a:endParaRPr lang="zh-CN" altLang="en-US" sz="1000">
              <a:latin typeface="Times New Roman" panose="02020603050405020304" pitchFamily="18" charset="0"/>
              <a:ea typeface="宋体" panose="02010600030101010101" pitchFamily="2" charset="-122"/>
            </a:endParaRPr>
          </a:p>
        </p:txBody>
      </p:sp>
      <p:sp>
        <p:nvSpPr>
          <p:cNvPr id="9" name="文本框 8"/>
          <p:cNvSpPr txBox="1"/>
          <p:nvPr/>
        </p:nvSpPr>
        <p:spPr>
          <a:xfrm>
            <a:off x="4572000" y="2067560"/>
            <a:ext cx="4196080" cy="2320290"/>
          </a:xfrm>
          <a:prstGeom prst="rect">
            <a:avLst/>
          </a:prstGeom>
          <a:noFill/>
          <a:ln w="9525">
            <a:noFill/>
          </a:ln>
        </p:spPr>
        <p:txBody>
          <a:bodyPr wrap="square">
            <a:spAutoFit/>
          </a:bodyPr>
          <a:p>
            <a:pPr indent="0">
              <a:lnSpc>
                <a:spcPct val="110000"/>
              </a:lnSpc>
              <a:spcBef>
                <a:spcPts val="0"/>
              </a:spcBef>
              <a:spcAft>
                <a:spcPts val="0"/>
              </a:spcAft>
            </a:pPr>
            <a:r>
              <a:rPr lang="en-US" altLang="zh-CN" sz="1200">
                <a:latin typeface="Times New Roman" panose="02020603050405020304" pitchFamily="18" charset="0"/>
                <a:ea typeface="宋体" panose="02010600030101010101" pitchFamily="2" charset="-122"/>
              </a:rPr>
              <a:t>      </a:t>
            </a:r>
            <a:r>
              <a:rPr lang="zh-CN" sz="1000">
                <a:latin typeface="Times New Roman" panose="02020603050405020304" pitchFamily="18" charset="0"/>
                <a:ea typeface="宋体" panose="02010600030101010101" pitchFamily="2" charset="-122"/>
              </a:rPr>
              <a:t> </a:t>
            </a:r>
            <a:r>
              <a:rPr lang="en-US" altLang="zh-CN" sz="1000">
                <a:latin typeface="Times New Roman" panose="02020603050405020304" pitchFamily="18" charset="0"/>
                <a:ea typeface="宋体" panose="02010600030101010101" pitchFamily="2" charset="-122"/>
              </a:rPr>
              <a:t> </a:t>
            </a:r>
            <a:r>
              <a:rPr lang="zh-CN" altLang="en-US" sz="1200">
                <a:latin typeface="Times New Roman" panose="02020603050405020304" pitchFamily="18" charset="0"/>
                <a:ea typeface="宋体" panose="02010600030101010101" pitchFamily="2" charset="-122"/>
              </a:rPr>
              <a:t>与</a:t>
            </a:r>
            <a:r>
              <a:rPr lang="en-US" altLang="zh-CN" sz="1200">
                <a:latin typeface="Times New Roman" panose="02020603050405020304" pitchFamily="18" charset="0"/>
                <a:ea typeface="宋体" panose="02010600030101010101" pitchFamily="2" charset="-122"/>
              </a:rPr>
              <a:t>14AA-SF</a:t>
            </a:r>
            <a:r>
              <a:rPr lang="zh-CN" altLang="en-US" sz="1200">
                <a:latin typeface="Times New Roman" panose="02020603050405020304" pitchFamily="18" charset="0"/>
                <a:ea typeface="宋体" panose="02010600030101010101" pitchFamily="2" charset="-122"/>
              </a:rPr>
              <a:t>相比，</a:t>
            </a:r>
            <a:r>
              <a:rPr lang="zh-CN" sz="1200">
                <a:latin typeface="Times New Roman" panose="02020603050405020304" pitchFamily="18" charset="0"/>
                <a:ea typeface="宋体" panose="02010600030101010101" pitchFamily="2" charset="-122"/>
              </a:rPr>
              <a:t>本品氨基酸更全面，</a:t>
            </a:r>
            <a:r>
              <a:rPr lang="en-US" altLang="zh-CN" sz="1200">
                <a:latin typeface="Times New Roman" panose="02020603050405020304" pitchFamily="18" charset="0"/>
                <a:ea typeface="宋体" panose="02010600030101010101" pitchFamily="2" charset="-122"/>
              </a:rPr>
              <a:t>BCAA</a:t>
            </a:r>
            <a:r>
              <a:rPr lang="zh-CN" altLang="en-US" sz="1200">
                <a:latin typeface="Times New Roman" panose="02020603050405020304" pitchFamily="18" charset="0"/>
                <a:ea typeface="宋体" panose="02010600030101010101" pitchFamily="2" charset="-122"/>
              </a:rPr>
              <a:t>比率更高，适用于手术前后的氨基酸补充，同时</a:t>
            </a:r>
            <a:r>
              <a:rPr lang="en-US" altLang="zh-CN" sz="1200">
                <a:latin typeface="Times New Roman" panose="02020603050405020304" pitchFamily="18" charset="0"/>
                <a:ea typeface="宋体" panose="02010600030101010101" pitchFamily="2" charset="-122"/>
              </a:rPr>
              <a:t>EAA/NEAA</a:t>
            </a:r>
            <a:r>
              <a:rPr lang="zh-CN" altLang="en-US" sz="1200">
                <a:latin typeface="Times New Roman" panose="02020603050405020304" pitchFamily="18" charset="0"/>
                <a:ea typeface="宋体" panose="02010600030101010101" pitchFamily="2" charset="-122"/>
              </a:rPr>
              <a:t>比率高，</a:t>
            </a:r>
            <a:r>
              <a:rPr lang="zh-CN" altLang="en-US" sz="1200">
                <a:latin typeface="Times New Roman" panose="02020603050405020304" pitchFamily="18" charset="0"/>
                <a:ea typeface="宋体" panose="02010600030101010101" pitchFamily="2" charset="-122"/>
                <a:sym typeface="+mn-ea"/>
              </a:rPr>
              <a:t>适用于肾病患者</a:t>
            </a:r>
            <a:r>
              <a:rPr lang="zh-CN" altLang="en-US" sz="1200">
                <a:latin typeface="Times New Roman" panose="02020603050405020304" pitchFamily="18" charset="0"/>
                <a:ea typeface="宋体" panose="02010600030101010101" pitchFamily="2" charset="-122"/>
                <a:sym typeface="+mn-ea"/>
              </a:rPr>
              <a:t>；</a:t>
            </a:r>
            <a:r>
              <a:rPr lang="zh-CN" altLang="en-US" sz="1200">
                <a:latin typeface="Times New Roman" panose="02020603050405020304" pitchFamily="18" charset="0"/>
                <a:ea typeface="宋体" panose="02010600030101010101" pitchFamily="2" charset="-122"/>
              </a:rPr>
              <a:t>而</a:t>
            </a:r>
            <a:r>
              <a:rPr lang="en-US" altLang="zh-CN" sz="1200">
                <a:latin typeface="Times New Roman" panose="02020603050405020304" pitchFamily="18" charset="0"/>
                <a:ea typeface="宋体" panose="02010600030101010101" pitchFamily="2" charset="-122"/>
              </a:rPr>
              <a:t>14AA-SF</a:t>
            </a:r>
            <a:r>
              <a:rPr lang="zh-CN" altLang="en-US" sz="1200">
                <a:latin typeface="Times New Roman" panose="02020603050405020304" pitchFamily="18" charset="0"/>
                <a:ea typeface="宋体" panose="02010600030101010101" pitchFamily="2" charset="-122"/>
              </a:rPr>
              <a:t>仅能用于改善手术前后病人营养状态，</a:t>
            </a:r>
            <a:r>
              <a:rPr lang="zh-CN" altLang="en-US" sz="1200">
                <a:latin typeface="Times New Roman" panose="02020603050405020304" pitchFamily="18" charset="0"/>
                <a:ea typeface="宋体" panose="02010600030101010101" pitchFamily="2" charset="-122"/>
                <a:sym typeface="+mn-ea"/>
              </a:rPr>
              <a:t>禁用于</a:t>
            </a:r>
            <a:r>
              <a:rPr lang="zh-CN" altLang="en-US" sz="1200">
                <a:latin typeface="Times New Roman" panose="02020603050405020304" pitchFamily="18" charset="0"/>
                <a:ea typeface="宋体" panose="02010600030101010101" pitchFamily="2" charset="-122"/>
              </a:rPr>
              <a:t>肾病患者。</a:t>
            </a:r>
            <a:endParaRPr lang="zh-CN" altLang="en-US" sz="1200">
              <a:latin typeface="Times New Roman" panose="02020603050405020304" pitchFamily="18" charset="0"/>
              <a:ea typeface="宋体" panose="02010600030101010101" pitchFamily="2" charset="-122"/>
            </a:endParaRPr>
          </a:p>
          <a:p>
            <a:pPr indent="0">
              <a:lnSpc>
                <a:spcPct val="110000"/>
              </a:lnSpc>
              <a:spcBef>
                <a:spcPts val="0"/>
              </a:spcBef>
              <a:spcAft>
                <a:spcPts val="0"/>
              </a:spcAft>
            </a:pPr>
            <a:r>
              <a:rPr lang="en-US" altLang="zh-CN" sz="1200">
                <a:latin typeface="Times New Roman" panose="02020603050405020304" pitchFamily="18" charset="0"/>
                <a:ea typeface="宋体" panose="02010600030101010101" pitchFamily="2" charset="-122"/>
              </a:rPr>
              <a:t>        </a:t>
            </a:r>
            <a:r>
              <a:rPr lang="zh-CN" altLang="en-US" sz="1200">
                <a:latin typeface="Times New Roman" panose="02020603050405020304" pitchFamily="18" charset="0"/>
                <a:ea typeface="宋体" panose="02010600030101010101" pitchFamily="2" charset="-122"/>
              </a:rPr>
              <a:t>与</a:t>
            </a:r>
            <a:r>
              <a:rPr lang="en-US" altLang="zh-CN" sz="1200">
                <a:latin typeface="Times New Roman" panose="02020603050405020304" pitchFamily="18" charset="0"/>
                <a:ea typeface="宋体" panose="02010600030101010101" pitchFamily="2" charset="-122"/>
              </a:rPr>
              <a:t>9AA</a:t>
            </a:r>
            <a:r>
              <a:rPr lang="zh-CN" altLang="en-US" sz="1200">
                <a:latin typeface="Times New Roman" panose="02020603050405020304" pitchFamily="18" charset="0"/>
                <a:ea typeface="宋体" panose="02010600030101010101" pitchFamily="2" charset="-122"/>
              </a:rPr>
              <a:t>相比，本品不仅增加了酪氨酸，还包含其他非必需氨基酸，</a:t>
            </a:r>
            <a:r>
              <a:rPr lang="en-US" altLang="zh-CN" sz="1200">
                <a:latin typeface="Times New Roman" panose="02020603050405020304" pitchFamily="18" charset="0"/>
                <a:ea typeface="宋体" panose="02010600030101010101" pitchFamily="2" charset="-122"/>
                <a:sym typeface="+mn-ea"/>
              </a:rPr>
              <a:t>EAA/NEAA</a:t>
            </a:r>
            <a:r>
              <a:rPr lang="zh-CN" altLang="en-US" sz="1200">
                <a:latin typeface="Times New Roman" panose="02020603050405020304" pitchFamily="18" charset="0"/>
                <a:ea typeface="宋体" panose="02010600030101010101" pitchFamily="2" charset="-122"/>
                <a:sym typeface="+mn-ea"/>
              </a:rPr>
              <a:t>比率高，可快速纠正患者氨基酸代谢紊乱，使下降的必需氨基酸血浆浓度恢复，如同时供给足够能量，可加强同化作用，使蛋白质无需作为能源被分解利用，不产生或极少产生氮的终末代谢产物，有利于减轻尿毒症症状</a:t>
            </a:r>
            <a:r>
              <a:rPr lang="zh-CN" altLang="en-US" sz="1200">
                <a:latin typeface="Times New Roman" panose="02020603050405020304" pitchFamily="18" charset="0"/>
                <a:ea typeface="宋体" panose="02010600030101010101" pitchFamily="2" charset="-122"/>
                <a:sym typeface="+mn-ea"/>
              </a:rPr>
              <a:t>，同时</a:t>
            </a:r>
            <a:r>
              <a:rPr lang="en-US" altLang="zh-CN" sz="1200">
                <a:latin typeface="Times New Roman" panose="02020603050405020304" pitchFamily="18" charset="0"/>
                <a:ea typeface="宋体" panose="02010600030101010101" pitchFamily="2" charset="-122"/>
                <a:sym typeface="+mn-ea"/>
              </a:rPr>
              <a:t>BCAA</a:t>
            </a:r>
            <a:r>
              <a:rPr lang="zh-CN" altLang="en-US" sz="1200">
                <a:latin typeface="Times New Roman" panose="02020603050405020304" pitchFamily="18" charset="0"/>
                <a:ea typeface="宋体" panose="02010600030101010101" pitchFamily="2" charset="-122"/>
                <a:sym typeface="+mn-ea"/>
              </a:rPr>
              <a:t>比率高，也</a:t>
            </a:r>
            <a:r>
              <a:rPr lang="zh-CN" altLang="en-US" sz="1200">
                <a:latin typeface="Times New Roman" panose="02020603050405020304" pitchFamily="18" charset="0"/>
                <a:ea typeface="宋体" panose="02010600030101010101" pitchFamily="2" charset="-122"/>
                <a:sym typeface="+mn-ea"/>
              </a:rPr>
              <a:t>适用于手术前后的氨基酸补充；而</a:t>
            </a:r>
            <a:r>
              <a:rPr lang="en-US" altLang="zh-CN" sz="1200">
                <a:latin typeface="Times New Roman" panose="02020603050405020304" pitchFamily="18" charset="0"/>
                <a:ea typeface="宋体" panose="02010600030101010101" pitchFamily="2" charset="-122"/>
                <a:sym typeface="+mn-ea"/>
              </a:rPr>
              <a:t>9AA</a:t>
            </a:r>
            <a:r>
              <a:rPr lang="zh-CN" altLang="en-US" sz="1200">
                <a:latin typeface="Times New Roman" panose="02020603050405020304" pitchFamily="18" charset="0"/>
                <a:ea typeface="宋体" panose="02010600030101010101" pitchFamily="2" charset="-122"/>
                <a:sym typeface="+mn-ea"/>
              </a:rPr>
              <a:t>仅用于急性和慢性肾功能不全患者的肠道外支持。</a:t>
            </a:r>
            <a:endParaRPr lang="zh-CN" altLang="en-US" sz="1200">
              <a:latin typeface="Times New Roman" panose="02020603050405020304" pitchFamily="18" charset="0"/>
              <a:ea typeface="宋体" panose="02010600030101010101" pitchFamily="2" charset="-122"/>
              <a:sym typeface="+mn-ea"/>
            </a:endParaRPr>
          </a:p>
        </p:txBody>
      </p:sp>
      <p:graphicFrame>
        <p:nvGraphicFramePr>
          <p:cNvPr id="10" name="表格 9"/>
          <p:cNvGraphicFramePr/>
          <p:nvPr>
            <p:custDataLst>
              <p:tags r:id="rId3"/>
            </p:custDataLst>
          </p:nvPr>
        </p:nvGraphicFramePr>
        <p:xfrm>
          <a:off x="783590" y="563880"/>
          <a:ext cx="7682230" cy="1219200"/>
        </p:xfrm>
        <a:graphic>
          <a:graphicData uri="http://schemas.openxmlformats.org/drawingml/2006/table">
            <a:tbl>
              <a:tblPr firstRow="1" bandRow="1">
                <a:tableStyleId>{BDBED569-4797-4DF1-A0F4-6AAB3CD982D8}</a:tableStyleId>
              </a:tblPr>
              <a:tblGrid>
                <a:gridCol w="1109980"/>
                <a:gridCol w="1997710"/>
                <a:gridCol w="1885950"/>
                <a:gridCol w="2688590"/>
              </a:tblGrid>
              <a:tr h="243840">
                <a:tc>
                  <a:txBody>
                    <a:bodyPr/>
                    <a:p>
                      <a:pPr algn="ctr">
                        <a:buNone/>
                      </a:pPr>
                      <a:r>
                        <a:rPr lang="zh-CN" altLang="en-US" sz="1000"/>
                        <a:t>氨基酸类型</a:t>
                      </a:r>
                      <a:endParaRPr lang="zh-CN" altLang="en-US" sz="1000"/>
                    </a:p>
                  </a:txBody>
                  <a:tcPr/>
                </a:tc>
                <a:tc>
                  <a:txBody>
                    <a:bodyPr/>
                    <a:p>
                      <a:pPr algn="ctr">
                        <a:buNone/>
                      </a:pPr>
                      <a:r>
                        <a:rPr lang="zh-CN" altLang="en-US" sz="1000">
                          <a:sym typeface="+mn-ea"/>
                        </a:rPr>
                        <a:t>处方依据</a:t>
                      </a:r>
                      <a:r>
                        <a:rPr lang="zh-CN" altLang="en-US" sz="1000"/>
                        <a:t>特点</a:t>
                      </a:r>
                      <a:endParaRPr lang="zh-CN" altLang="en-US" sz="1000"/>
                    </a:p>
                  </a:txBody>
                  <a:tcPr/>
                </a:tc>
                <a:tc>
                  <a:txBody>
                    <a:bodyPr/>
                    <a:p>
                      <a:pPr algn="ctr">
                        <a:buNone/>
                      </a:pPr>
                      <a:r>
                        <a:rPr lang="zh-CN" altLang="en-US" sz="1000"/>
                        <a:t>适应人群</a:t>
                      </a:r>
                      <a:endParaRPr lang="zh-CN" altLang="en-US" sz="1000"/>
                    </a:p>
                  </a:txBody>
                  <a:tcPr/>
                </a:tc>
                <a:tc>
                  <a:txBody>
                    <a:bodyPr/>
                    <a:p>
                      <a:pPr algn="ctr">
                        <a:buNone/>
                      </a:pPr>
                      <a:r>
                        <a:rPr lang="zh-CN" altLang="en-US" sz="1000"/>
                        <a:t>产品</a:t>
                      </a:r>
                      <a:endParaRPr lang="zh-CN" altLang="en-US" sz="1000"/>
                    </a:p>
                  </a:txBody>
                  <a:tcPr/>
                </a:tc>
              </a:tr>
              <a:tr h="243840">
                <a:tc>
                  <a:txBody>
                    <a:bodyPr/>
                    <a:p>
                      <a:pPr algn="ctr">
                        <a:buNone/>
                      </a:pPr>
                      <a:r>
                        <a:rPr lang="zh-CN" altLang="en-US" sz="1000"/>
                        <a:t>平衡型氨基酸</a:t>
                      </a:r>
                      <a:endParaRPr lang="zh-CN" altLang="en-US" sz="1000"/>
                    </a:p>
                  </a:txBody>
                  <a:tcPr/>
                </a:tc>
                <a:tc>
                  <a:txBody>
                    <a:bodyPr/>
                    <a:p>
                      <a:pPr algn="ctr">
                        <a:buNone/>
                      </a:pPr>
                      <a:r>
                        <a:rPr lang="zh-CN" altLang="en-US" sz="1000"/>
                        <a:t>正常人生理状态下血浆氨基酸谱</a:t>
                      </a:r>
                      <a:endParaRPr lang="zh-CN" altLang="en-US" sz="1000"/>
                    </a:p>
                  </a:txBody>
                  <a:tcPr/>
                </a:tc>
                <a:tc>
                  <a:txBody>
                    <a:bodyPr/>
                    <a:p>
                      <a:pPr algn="ctr">
                        <a:buNone/>
                      </a:pPr>
                      <a:r>
                        <a:rPr lang="zh-CN" altLang="en-US" sz="1000"/>
                        <a:t>普通患者</a:t>
                      </a:r>
                      <a:endParaRPr lang="zh-CN" altLang="en-US" sz="1000"/>
                    </a:p>
                  </a:txBody>
                  <a:tcPr/>
                </a:tc>
                <a:tc>
                  <a:txBody>
                    <a:bodyPr/>
                    <a:p>
                      <a:pPr algn="ctr">
                        <a:buNone/>
                      </a:pPr>
                      <a:r>
                        <a:rPr lang="en-US" altLang="zh-CN" sz="1000">
                          <a:latin typeface="Times New Roman" panose="02020603050405020304" pitchFamily="18" charset="0"/>
                          <a:cs typeface="Times New Roman" panose="02020603050405020304" pitchFamily="18" charset="0"/>
                        </a:rPr>
                        <a:t>18AA</a:t>
                      </a: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sym typeface="+mn-ea"/>
                        </a:rPr>
                        <a:t>18AA-II</a:t>
                      </a: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sym typeface="+mn-ea"/>
                        </a:rPr>
                        <a:t>18AA-IV</a:t>
                      </a: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sym typeface="+mn-ea"/>
                        </a:rPr>
                        <a:t>18AA-V</a:t>
                      </a:r>
                      <a:endParaRPr lang="en-US" altLang="zh-CN" sz="1000">
                        <a:latin typeface="Times New Roman" panose="02020603050405020304" pitchFamily="18" charset="0"/>
                        <a:cs typeface="Times New Roman" panose="02020603050405020304" pitchFamily="18" charset="0"/>
                      </a:endParaRPr>
                    </a:p>
                  </a:txBody>
                  <a:tcPr/>
                </a:tc>
              </a:tr>
              <a:tr h="243840">
                <a:tc>
                  <a:txBody>
                    <a:bodyPr/>
                    <a:p>
                      <a:pPr algn="ctr">
                        <a:buNone/>
                      </a:pPr>
                      <a:r>
                        <a:rPr lang="zh-CN" altLang="en-US" sz="1000"/>
                        <a:t>创伤应激型</a:t>
                      </a:r>
                      <a:endParaRPr lang="zh-CN" altLang="en-US" sz="1000"/>
                    </a:p>
                  </a:txBody>
                  <a:tcPr/>
                </a:tc>
                <a:tc>
                  <a:txBody>
                    <a:bodyPr/>
                    <a:p>
                      <a:pPr algn="ctr">
                        <a:buNone/>
                      </a:pPr>
                      <a:r>
                        <a:rPr lang="en-US" altLang="zh-CN" sz="1000"/>
                        <a:t>BCAA</a:t>
                      </a:r>
                      <a:r>
                        <a:rPr lang="zh-CN" altLang="en-US" sz="1000"/>
                        <a:t>浓度高</a:t>
                      </a:r>
                      <a:endParaRPr lang="zh-CN" altLang="en-US" sz="1000"/>
                    </a:p>
                  </a:txBody>
                  <a:tcPr/>
                </a:tc>
                <a:tc>
                  <a:txBody>
                    <a:bodyPr/>
                    <a:p>
                      <a:pPr algn="ctr">
                        <a:buNone/>
                      </a:pPr>
                      <a:r>
                        <a:rPr lang="zh-CN" altLang="en-US" sz="1000"/>
                        <a:t>手术、应激、创伤、感染患者</a:t>
                      </a:r>
                      <a:endParaRPr lang="zh-CN" altLang="en-US" sz="1000"/>
                    </a:p>
                  </a:txBody>
                  <a:tcPr/>
                </a:tc>
                <a:tc>
                  <a:txBody>
                    <a:bodyPr/>
                    <a:p>
                      <a:pPr algn="ctr">
                        <a:buNone/>
                      </a:pPr>
                      <a:r>
                        <a:rPr lang="en-US" altLang="zh-CN" sz="1000">
                          <a:latin typeface="Times New Roman" panose="02020603050405020304" pitchFamily="18" charset="0"/>
                          <a:cs typeface="Times New Roman" panose="02020603050405020304" pitchFamily="18" charset="0"/>
                          <a:sym typeface="+mn-ea"/>
                        </a:rPr>
                        <a:t>18AA-VII</a:t>
                      </a:r>
                      <a:r>
                        <a:rPr lang="zh-CN" altLang="en-US" sz="1000">
                          <a:latin typeface="Times New Roman" panose="02020603050405020304" pitchFamily="18" charset="0"/>
                          <a:cs typeface="Times New Roman" panose="02020603050405020304" pitchFamily="18" charset="0"/>
                          <a:sym typeface="+mn-ea"/>
                        </a:rPr>
                        <a:t>、</a:t>
                      </a:r>
                      <a:r>
                        <a:rPr lang="en-US" altLang="zh-CN" sz="1000">
                          <a:latin typeface="Times New Roman" panose="02020603050405020304" pitchFamily="18" charset="0"/>
                          <a:cs typeface="Times New Roman" panose="02020603050405020304" pitchFamily="18" charset="0"/>
                          <a:sym typeface="+mn-ea"/>
                        </a:rPr>
                        <a:t>15-HBC</a:t>
                      </a:r>
                      <a:r>
                        <a:rPr lang="zh-CN" altLang="en-US" sz="1000">
                          <a:latin typeface="Times New Roman" panose="02020603050405020304" pitchFamily="18" charset="0"/>
                          <a:cs typeface="Times New Roman" panose="02020603050405020304" pitchFamily="18" charset="0"/>
                          <a:sym typeface="+mn-ea"/>
                        </a:rPr>
                        <a:t>、</a:t>
                      </a:r>
                      <a:r>
                        <a:rPr lang="en-US" altLang="zh-CN" sz="1000">
                          <a:latin typeface="Times New Roman" panose="02020603050405020304" pitchFamily="18" charset="0"/>
                          <a:cs typeface="Times New Roman" panose="02020603050405020304" pitchFamily="18" charset="0"/>
                          <a:sym typeface="+mn-ea"/>
                        </a:rPr>
                        <a:t>14AA-SF</a:t>
                      </a:r>
                      <a:r>
                        <a:rPr lang="zh-CN" altLang="en-US" sz="1000">
                          <a:latin typeface="Times New Roman" panose="02020603050405020304" pitchFamily="18" charset="0"/>
                          <a:cs typeface="Times New Roman" panose="02020603050405020304" pitchFamily="18" charset="0"/>
                          <a:sym typeface="+mn-ea"/>
                        </a:rPr>
                        <a:t>、</a:t>
                      </a:r>
                      <a:r>
                        <a:rPr lang="en-US" altLang="zh-CN" sz="1000">
                          <a:latin typeface="Times New Roman" panose="02020603050405020304" pitchFamily="18" charset="0"/>
                          <a:cs typeface="Times New Roman" panose="02020603050405020304" pitchFamily="18" charset="0"/>
                          <a:sym typeface="+mn-ea"/>
                        </a:rPr>
                        <a:t>17AA-II</a:t>
                      </a:r>
                      <a:endParaRPr lang="en-US" altLang="zh-CN" sz="1000">
                        <a:latin typeface="Times New Roman" panose="02020603050405020304" pitchFamily="18" charset="0"/>
                        <a:cs typeface="Times New Roman" panose="02020603050405020304" pitchFamily="18" charset="0"/>
                        <a:sym typeface="+mn-ea"/>
                      </a:endParaRPr>
                    </a:p>
                  </a:txBody>
                  <a:tcPr/>
                </a:tc>
              </a:tr>
              <a:tr h="243840">
                <a:tc>
                  <a:txBody>
                    <a:bodyPr/>
                    <a:p>
                      <a:pPr algn="ctr">
                        <a:buNone/>
                      </a:pPr>
                      <a:r>
                        <a:rPr lang="zh-CN" altLang="en-US" sz="1000"/>
                        <a:t>肝病适用型</a:t>
                      </a:r>
                      <a:endParaRPr lang="zh-CN" altLang="en-US" sz="1000"/>
                    </a:p>
                  </a:txBody>
                  <a:tcPr/>
                </a:tc>
                <a:tc>
                  <a:txBody>
                    <a:bodyPr/>
                    <a:p>
                      <a:pPr algn="ctr">
                        <a:buNone/>
                      </a:pPr>
                      <a:r>
                        <a:rPr lang="en-US" altLang="zh-CN" sz="1000"/>
                        <a:t>BCAA/AAA&gt;1</a:t>
                      </a:r>
                      <a:endParaRPr lang="en-US" altLang="zh-CN" sz="1000"/>
                    </a:p>
                  </a:txBody>
                  <a:tcPr/>
                </a:tc>
                <a:tc>
                  <a:txBody>
                    <a:bodyPr/>
                    <a:p>
                      <a:pPr algn="ctr">
                        <a:buNone/>
                      </a:pPr>
                      <a:r>
                        <a:rPr lang="zh-CN" altLang="en-US" sz="1000"/>
                        <a:t>肝功能不全患者</a:t>
                      </a:r>
                      <a:endParaRPr lang="zh-CN" altLang="en-US" sz="1000"/>
                    </a:p>
                  </a:txBody>
                  <a:tcPr/>
                </a:tc>
                <a:tc>
                  <a:txBody>
                    <a:bodyPr/>
                    <a:p>
                      <a:pPr algn="ctr">
                        <a:buNone/>
                      </a:pPr>
                      <a:r>
                        <a:rPr lang="en-US" altLang="zh-CN" sz="1000">
                          <a:latin typeface="Times New Roman" panose="02020603050405020304" pitchFamily="18" charset="0"/>
                          <a:cs typeface="Times New Roman" panose="02020603050405020304" pitchFamily="18" charset="0"/>
                        </a:rPr>
                        <a:t>3AA</a:t>
                      </a: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sym typeface="+mn-ea"/>
                        </a:rPr>
                        <a:t>6AA</a:t>
                      </a:r>
                      <a:r>
                        <a:rPr lang="zh-CN" altLang="en-US" sz="1000">
                          <a:latin typeface="Times New Roman" panose="02020603050405020304" pitchFamily="18" charset="0"/>
                          <a:cs typeface="Times New Roman" panose="02020603050405020304" pitchFamily="18" charset="0"/>
                          <a:sym typeface="+mn-ea"/>
                        </a:rPr>
                        <a:t>、</a:t>
                      </a:r>
                      <a:r>
                        <a:rPr lang="en-US" altLang="zh-CN" sz="1000">
                          <a:latin typeface="Times New Roman" panose="02020603050405020304" pitchFamily="18" charset="0"/>
                          <a:cs typeface="Times New Roman" panose="02020603050405020304" pitchFamily="18" charset="0"/>
                          <a:sym typeface="+mn-ea"/>
                        </a:rPr>
                        <a:t>15AA</a:t>
                      </a:r>
                      <a:r>
                        <a:rPr lang="zh-CN" altLang="en-US" sz="1000">
                          <a:latin typeface="Times New Roman" panose="02020603050405020304" pitchFamily="18" charset="0"/>
                          <a:cs typeface="Times New Roman" panose="02020603050405020304" pitchFamily="18" charset="0"/>
                          <a:sym typeface="+mn-ea"/>
                        </a:rPr>
                        <a:t>、</a:t>
                      </a:r>
                      <a:r>
                        <a:rPr lang="en-US" altLang="zh-CN" sz="1000">
                          <a:latin typeface="Times New Roman" panose="02020603050405020304" pitchFamily="18" charset="0"/>
                          <a:cs typeface="Times New Roman" panose="02020603050405020304" pitchFamily="18" charset="0"/>
                        </a:rPr>
                        <a:t>20AA</a:t>
                      </a:r>
                      <a:endParaRPr lang="en-US" altLang="zh-CN" sz="1000">
                        <a:latin typeface="Times New Roman" panose="02020603050405020304" pitchFamily="18" charset="0"/>
                        <a:cs typeface="Times New Roman" panose="02020603050405020304" pitchFamily="18" charset="0"/>
                      </a:endParaRPr>
                    </a:p>
                  </a:txBody>
                  <a:tcPr/>
                </a:tc>
              </a:tr>
              <a:tr h="243840">
                <a:tc>
                  <a:txBody>
                    <a:bodyPr/>
                    <a:p>
                      <a:pPr algn="ctr">
                        <a:buNone/>
                      </a:pPr>
                      <a:r>
                        <a:rPr lang="zh-CN" altLang="en-US" sz="1000"/>
                        <a:t>肾病适用型</a:t>
                      </a:r>
                      <a:endParaRPr lang="zh-CN" altLang="en-US" sz="1000"/>
                    </a:p>
                  </a:txBody>
                  <a:tcPr/>
                </a:tc>
                <a:tc>
                  <a:txBody>
                    <a:bodyPr/>
                    <a:p>
                      <a:pPr algn="ctr">
                        <a:buNone/>
                      </a:pPr>
                      <a:r>
                        <a:rPr lang="zh-CN" altLang="en-US" sz="1000"/>
                        <a:t>以</a:t>
                      </a:r>
                      <a:r>
                        <a:rPr lang="en-US" altLang="zh-CN" sz="1000"/>
                        <a:t>EAA</a:t>
                      </a:r>
                      <a:r>
                        <a:rPr lang="zh-CN" altLang="en-US" sz="1000"/>
                        <a:t>为主，</a:t>
                      </a:r>
                      <a:r>
                        <a:rPr lang="en-US" altLang="zh-CN" sz="1000"/>
                        <a:t>EAA/NEAA&gt;1</a:t>
                      </a:r>
                      <a:endParaRPr lang="zh-CN" altLang="en-US" sz="1000"/>
                    </a:p>
                  </a:txBody>
                  <a:tcPr/>
                </a:tc>
                <a:tc>
                  <a:txBody>
                    <a:bodyPr/>
                    <a:p>
                      <a:pPr algn="ctr">
                        <a:buNone/>
                      </a:pPr>
                      <a:r>
                        <a:rPr lang="zh-CN" altLang="en-US" sz="1000"/>
                        <a:t>肾功能不全患者</a:t>
                      </a:r>
                      <a:endParaRPr lang="zh-CN" altLang="en-US" sz="1000"/>
                    </a:p>
                  </a:txBody>
                  <a:tcPr/>
                </a:tc>
                <a:tc>
                  <a:txBody>
                    <a:bodyPr/>
                    <a:p>
                      <a:pPr algn="ctr">
                        <a:buNone/>
                      </a:pPr>
                      <a:r>
                        <a:rPr lang="en-US" altLang="zh-CN" sz="1000">
                          <a:latin typeface="Times New Roman" panose="02020603050405020304" pitchFamily="18" charset="0"/>
                          <a:cs typeface="Times New Roman" panose="02020603050405020304" pitchFamily="18" charset="0"/>
                        </a:rPr>
                        <a:t>9AA</a:t>
                      </a: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17AA-II</a:t>
                      </a:r>
                      <a:endParaRPr lang="en-US" altLang="zh-CN" sz="100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1" name="表格 10"/>
          <p:cNvGraphicFramePr>
            <a:graphicFrameLocks noGrp="1"/>
          </p:cNvGraphicFramePr>
          <p:nvPr>
            <p:custDataLst>
              <p:tags r:id="rId4"/>
            </p:custDataLst>
          </p:nvPr>
        </p:nvGraphicFramePr>
        <p:xfrm>
          <a:off x="466725" y="2357120"/>
          <a:ext cx="4016375" cy="1091565"/>
        </p:xfrm>
        <a:graphic>
          <a:graphicData uri="http://schemas.openxmlformats.org/drawingml/2006/table">
            <a:tbl>
              <a:tblPr>
                <a:tableStyleId>{BDBED569-4797-4DF1-A0F4-6AAB3CD982D8}</a:tableStyleId>
              </a:tblPr>
              <a:tblGrid>
                <a:gridCol w="806450"/>
                <a:gridCol w="1416685"/>
                <a:gridCol w="606425"/>
                <a:gridCol w="481330"/>
                <a:gridCol w="705485"/>
              </a:tblGrid>
              <a:tr h="304800">
                <a:tc>
                  <a:txBody>
                    <a:bodyPr/>
                    <a:p>
                      <a:pPr algn="ctr">
                        <a:spcAft>
                          <a:spcPts val="0"/>
                        </a:spcAft>
                        <a:tabLst>
                          <a:tab pos="3465830" algn="l"/>
                        </a:tabLst>
                      </a:pPr>
                      <a:r>
                        <a:rPr lang="zh-CN" sz="1000" kern="100" dirty="0"/>
                        <a:t>通用名</a:t>
                      </a:r>
                      <a:endParaRPr lang="zh-CN" sz="1000" kern="100" dirty="0"/>
                    </a:p>
                  </a:txBody>
                  <a:tcPr marL="68580" marR="68580" marT="0" marB="0" anchor="ctr" anchorCtr="0">
                    <a:solidFill>
                      <a:srgbClr val="F4FD8C"/>
                    </a:solidFill>
                  </a:tcPr>
                </a:tc>
                <a:tc>
                  <a:txBody>
                    <a:bodyPr/>
                    <a:p>
                      <a:pPr algn="ctr">
                        <a:spcAft>
                          <a:spcPts val="0"/>
                        </a:spcAft>
                        <a:tabLst>
                          <a:tab pos="3465830" algn="l"/>
                        </a:tabLst>
                      </a:pPr>
                      <a:r>
                        <a:rPr lang="zh-CN" sz="1000" kern="100" dirty="0"/>
                        <a:t>氨基酸数量</a:t>
                      </a:r>
                      <a:endParaRPr lang="zh-CN" sz="1000" kern="100" dirty="0"/>
                    </a:p>
                  </a:txBody>
                  <a:tcPr marL="68580" marR="68580" marT="0" marB="0" anchor="ctr" anchorCtr="0">
                    <a:solidFill>
                      <a:srgbClr val="F4FD8C"/>
                    </a:solidFill>
                  </a:tcPr>
                </a:tc>
                <a:tc>
                  <a:txBody>
                    <a:bodyPr/>
                    <a:p>
                      <a:pPr algn="ctr">
                        <a:spcAft>
                          <a:spcPts val="0"/>
                        </a:spcAft>
                        <a:tabLst>
                          <a:tab pos="3465830" algn="l"/>
                        </a:tabLst>
                      </a:pPr>
                      <a:r>
                        <a:rPr lang="zh-CN" sz="1000" kern="100" dirty="0"/>
                        <a:t>氨基酸含量</a:t>
                      </a:r>
                      <a:endParaRPr lang="zh-CN" sz="1000" kern="100" dirty="0"/>
                    </a:p>
                  </a:txBody>
                  <a:tcPr marL="68580" marR="68580" marT="0" marB="0" anchor="ctr" anchorCtr="0">
                    <a:solidFill>
                      <a:srgbClr val="F4FD8C"/>
                    </a:solidFill>
                  </a:tcPr>
                </a:tc>
                <a:tc>
                  <a:txBody>
                    <a:bodyPr/>
                    <a:p>
                      <a:pPr algn="ctr">
                        <a:spcAft>
                          <a:spcPts val="0"/>
                        </a:spcAft>
                        <a:tabLst>
                          <a:tab pos="3465830" algn="l"/>
                        </a:tabLst>
                      </a:pPr>
                      <a:r>
                        <a:rPr lang="en-US" sz="1000" kern="100"/>
                        <a:t>BCAA</a:t>
                      </a:r>
                      <a:r>
                        <a:rPr lang="zh-CN" sz="1000" kern="100"/>
                        <a:t>比率</a:t>
                      </a:r>
                      <a:endParaRPr lang="zh-CN" sz="1000" kern="100"/>
                    </a:p>
                  </a:txBody>
                  <a:tcPr marL="68580" marR="68580" marT="0" marB="0" anchor="ctr" anchorCtr="0">
                    <a:solidFill>
                      <a:srgbClr val="F4FD8C"/>
                    </a:solidFill>
                  </a:tcPr>
                </a:tc>
                <a:tc>
                  <a:txBody>
                    <a:bodyPr/>
                    <a:p>
                      <a:pPr algn="ctr">
                        <a:spcAft>
                          <a:spcPts val="0"/>
                        </a:spcAft>
                        <a:tabLst>
                          <a:tab pos="3465830" algn="l"/>
                        </a:tabLst>
                      </a:pPr>
                      <a:r>
                        <a:rPr lang="en-US" sz="1000" kern="100"/>
                        <a:t>EAA/NEAA</a:t>
                      </a:r>
                      <a:r>
                        <a:rPr lang="zh-CN" sz="1000" kern="100"/>
                        <a:t>比率</a:t>
                      </a:r>
                      <a:endParaRPr lang="zh-CN" sz="1000" kern="100"/>
                    </a:p>
                  </a:txBody>
                  <a:tcPr marL="68580" marR="68580" marT="0" marB="0" anchor="ctr" anchorCtr="0">
                    <a:solidFill>
                      <a:srgbClr val="F4FD8C"/>
                    </a:solidFill>
                  </a:tcPr>
                </a:tc>
              </a:tr>
              <a:tr h="304800">
                <a:tc>
                  <a:txBody>
                    <a:bodyPr/>
                    <a:p>
                      <a:pPr algn="ctr">
                        <a:spcAft>
                          <a:spcPts val="0"/>
                        </a:spcAft>
                        <a:tabLst>
                          <a:tab pos="3465830" algn="l"/>
                        </a:tabLst>
                      </a:pPr>
                      <a:r>
                        <a:rPr lang="en-US" sz="1000" kern="100" dirty="0" smtClean="0"/>
                        <a:t>14AA-SF</a:t>
                      </a:r>
                      <a:endParaRPr lang="en-US" sz="1000" kern="100" dirty="0" smtClean="0"/>
                    </a:p>
                    <a:p>
                      <a:pPr algn="ctr">
                        <a:spcAft>
                          <a:spcPts val="0"/>
                        </a:spcAft>
                        <a:tabLst>
                          <a:tab pos="3465830" algn="l"/>
                        </a:tabLst>
                      </a:pPr>
                      <a:r>
                        <a:rPr lang="zh-CN" sz="1000" kern="100" dirty="0" smtClean="0"/>
                        <a:t>（</a:t>
                      </a:r>
                      <a:r>
                        <a:rPr lang="zh-CN" sz="1000" kern="100" dirty="0"/>
                        <a:t>参照药品）</a:t>
                      </a:r>
                      <a:endParaRPr lang="zh-CN" sz="1000" kern="100" dirty="0"/>
                    </a:p>
                  </a:txBody>
                  <a:tcPr marL="68580" marR="68580" marT="0" marB="0" anchor="ctr" anchorCtr="0">
                    <a:solidFill>
                      <a:srgbClr val="F4FD8C"/>
                    </a:solidFill>
                  </a:tcPr>
                </a:tc>
                <a:tc>
                  <a:txBody>
                    <a:bodyPr/>
                    <a:p>
                      <a:pPr algn="ctr">
                        <a:spcAft>
                          <a:spcPts val="0"/>
                        </a:spcAft>
                        <a:tabLst>
                          <a:tab pos="3465830" algn="l"/>
                        </a:tabLst>
                      </a:pPr>
                      <a:r>
                        <a:rPr lang="en-US" sz="1000" kern="100" dirty="0"/>
                        <a:t>14</a:t>
                      </a:r>
                      <a:r>
                        <a:rPr lang="zh-CN" sz="1000" kern="100" dirty="0"/>
                        <a:t>种</a:t>
                      </a:r>
                      <a:endParaRPr lang="zh-CN" sz="1000" kern="100" dirty="0"/>
                    </a:p>
                  </a:txBody>
                  <a:tcPr marL="68580" marR="68580" marT="0" marB="0" anchor="ctr" anchorCtr="0">
                    <a:solidFill>
                      <a:srgbClr val="F4FD8C"/>
                    </a:solidFill>
                  </a:tcPr>
                </a:tc>
                <a:tc>
                  <a:txBody>
                    <a:bodyPr/>
                    <a:p>
                      <a:pPr algn="ctr">
                        <a:spcAft>
                          <a:spcPts val="0"/>
                        </a:spcAft>
                        <a:tabLst>
                          <a:tab pos="3465830" algn="l"/>
                        </a:tabLst>
                      </a:pPr>
                      <a:r>
                        <a:rPr lang="en-US" sz="1000" kern="100" dirty="0"/>
                        <a:t>8.48%</a:t>
                      </a:r>
                      <a:endParaRPr lang="en-US" sz="1000" kern="100" dirty="0"/>
                    </a:p>
                  </a:txBody>
                  <a:tcPr marL="68580" marR="68580" marT="0" marB="0" anchor="ctr" anchorCtr="0">
                    <a:solidFill>
                      <a:srgbClr val="F4FD8C"/>
                    </a:solidFill>
                  </a:tcPr>
                </a:tc>
                <a:tc>
                  <a:txBody>
                    <a:bodyPr/>
                    <a:p>
                      <a:pPr algn="ctr">
                        <a:spcAft>
                          <a:spcPts val="0"/>
                        </a:spcAft>
                        <a:tabLst>
                          <a:tab pos="3465830" algn="l"/>
                        </a:tabLst>
                      </a:pPr>
                      <a:r>
                        <a:rPr lang="en-US" sz="1000" kern="100" dirty="0"/>
                        <a:t>22.6%</a:t>
                      </a:r>
                      <a:endParaRPr lang="en-US" sz="1000" kern="100" dirty="0"/>
                    </a:p>
                  </a:txBody>
                  <a:tcPr marL="68580" marR="68580" marT="0" marB="0" anchor="ctr" anchorCtr="0">
                    <a:solidFill>
                      <a:srgbClr val="F4FD8C"/>
                    </a:solidFill>
                  </a:tcPr>
                </a:tc>
                <a:tc>
                  <a:txBody>
                    <a:bodyPr/>
                    <a:p>
                      <a:pPr algn="ctr">
                        <a:spcAft>
                          <a:spcPts val="0"/>
                        </a:spcAft>
                        <a:tabLst>
                          <a:tab pos="3465830" algn="l"/>
                        </a:tabLst>
                      </a:pPr>
                      <a:r>
                        <a:rPr lang="en-US" sz="1000" kern="100" dirty="0"/>
                        <a:t>0.98</a:t>
                      </a:r>
                      <a:endParaRPr lang="en-US" sz="1000" kern="100" dirty="0"/>
                    </a:p>
                  </a:txBody>
                  <a:tcPr marL="68580" marR="68580" marT="0" marB="0" anchor="ctr" anchorCtr="0">
                    <a:solidFill>
                      <a:srgbClr val="F4FD8C"/>
                    </a:solidFill>
                  </a:tcPr>
                </a:tc>
              </a:tr>
              <a:tr h="304800">
                <a:tc>
                  <a:txBody>
                    <a:bodyPr/>
                    <a:p>
                      <a:pPr algn="ctr">
                        <a:spcAft>
                          <a:spcPts val="0"/>
                        </a:spcAft>
                        <a:buNone/>
                        <a:tabLst>
                          <a:tab pos="3465830" algn="l"/>
                        </a:tabLst>
                      </a:pPr>
                      <a:r>
                        <a:rPr lang="en-US" altLang="zh-CN" sz="1000" kern="100"/>
                        <a:t>9AA</a:t>
                      </a:r>
                      <a:endParaRPr lang="en-US" altLang="zh-CN" sz="1000" kern="100"/>
                    </a:p>
                    <a:p>
                      <a:pPr algn="ctr">
                        <a:spcAft>
                          <a:spcPts val="0"/>
                        </a:spcAft>
                        <a:buNone/>
                        <a:tabLst>
                          <a:tab pos="3465830" algn="l"/>
                        </a:tabLst>
                      </a:pPr>
                      <a:r>
                        <a:rPr lang="zh-CN" sz="1000" kern="100" dirty="0" smtClean="0"/>
                        <a:t>（</a:t>
                      </a:r>
                      <a:r>
                        <a:rPr lang="zh-CN" sz="1000" kern="100" dirty="0"/>
                        <a:t>参照药品）</a:t>
                      </a:r>
                      <a:endParaRPr lang="zh-CN" altLang="zh-CN" sz="1000" kern="100" dirty="0"/>
                    </a:p>
                  </a:txBody>
                  <a:tcPr marL="68580" marR="68580" marT="0" marB="0" anchor="ctr" anchorCtr="0">
                    <a:solidFill>
                      <a:srgbClr val="F4FD8C"/>
                    </a:solidFill>
                  </a:tcPr>
                </a:tc>
                <a:tc>
                  <a:txBody>
                    <a:bodyPr/>
                    <a:p>
                      <a:pPr algn="ctr">
                        <a:spcAft>
                          <a:spcPts val="0"/>
                        </a:spcAft>
                        <a:buNone/>
                        <a:tabLst>
                          <a:tab pos="3465830" algn="l"/>
                        </a:tabLst>
                      </a:pPr>
                      <a:r>
                        <a:rPr lang="en-US" altLang="zh-CN" sz="1000" kern="100"/>
                        <a:t>8</a:t>
                      </a:r>
                      <a:r>
                        <a:rPr lang="zh-CN" altLang="en-US" sz="1000" kern="100"/>
                        <a:t>种必需氨基酸</a:t>
                      </a:r>
                      <a:r>
                        <a:rPr lang="en-US" altLang="zh-CN" sz="1000" kern="100"/>
                        <a:t>+</a:t>
                      </a:r>
                      <a:r>
                        <a:rPr lang="zh-CN" altLang="en-US" sz="1000" kern="100"/>
                        <a:t>组氨酸</a:t>
                      </a:r>
                      <a:endParaRPr lang="zh-CN" altLang="en-US" sz="1000" kern="100"/>
                    </a:p>
                  </a:txBody>
                  <a:tcPr marL="68580" marR="68580" marT="0" marB="0" anchor="ctr" anchorCtr="0">
                    <a:solidFill>
                      <a:srgbClr val="F4FD8C"/>
                    </a:solidFill>
                  </a:tcPr>
                </a:tc>
                <a:tc>
                  <a:txBody>
                    <a:bodyPr/>
                    <a:p>
                      <a:pPr algn="ctr">
                        <a:spcAft>
                          <a:spcPts val="0"/>
                        </a:spcAft>
                        <a:buNone/>
                        <a:tabLst>
                          <a:tab pos="3465830" algn="l"/>
                        </a:tabLst>
                      </a:pPr>
                      <a:r>
                        <a:rPr lang="en-US" altLang="zh-CN" sz="1000" kern="100"/>
                        <a:t>5.59%</a:t>
                      </a:r>
                      <a:endParaRPr lang="en-US" altLang="zh-CN" sz="1000" kern="100"/>
                    </a:p>
                  </a:txBody>
                  <a:tcPr marL="68580" marR="68580" marT="0" marB="0" anchor="ctr" anchorCtr="0">
                    <a:solidFill>
                      <a:srgbClr val="F4FD8C"/>
                    </a:solidFill>
                  </a:tcPr>
                </a:tc>
                <a:tc>
                  <a:txBody>
                    <a:bodyPr/>
                    <a:p>
                      <a:pPr algn="ctr">
                        <a:lnSpc>
                          <a:spcPct val="110000"/>
                        </a:lnSpc>
                        <a:spcAft>
                          <a:spcPts val="0"/>
                        </a:spcAft>
                        <a:buNone/>
                        <a:tabLst>
                          <a:tab pos="3465830" algn="l"/>
                        </a:tabLst>
                      </a:pPr>
                      <a:r>
                        <a:rPr lang="en-US" altLang="zh-CN" sz="1000" kern="100"/>
                        <a:t>   —</a:t>
                      </a:r>
                      <a:endParaRPr lang="en-US" altLang="zh-CN" sz="1000" kern="100"/>
                    </a:p>
                  </a:txBody>
                  <a:tcPr marL="68580" marR="68580" marT="0" marB="0" anchor="ctr" anchorCtr="0">
                    <a:solidFill>
                      <a:srgbClr val="F4FD8C"/>
                    </a:solidFill>
                  </a:tcPr>
                </a:tc>
                <a:tc>
                  <a:txBody>
                    <a:bodyPr/>
                    <a:p>
                      <a:pPr algn="ctr">
                        <a:spcAft>
                          <a:spcPts val="0"/>
                        </a:spcAft>
                        <a:buNone/>
                        <a:tabLst>
                          <a:tab pos="3465830" algn="l"/>
                        </a:tabLst>
                      </a:pPr>
                      <a:r>
                        <a:rPr lang="en-US" altLang="zh-CN" sz="1000" kern="100" dirty="0"/>
                        <a:t>   —</a:t>
                      </a:r>
                      <a:endParaRPr lang="en-US" altLang="zh-CN" sz="1000" kern="100" dirty="0"/>
                    </a:p>
                  </a:txBody>
                  <a:tcPr marL="68580" marR="68580" marT="0" marB="0" anchor="ctr" anchorCtr="0">
                    <a:solidFill>
                      <a:srgbClr val="F4FD8C"/>
                    </a:solidFill>
                  </a:tcPr>
                </a:tc>
              </a:tr>
              <a:tr h="177165">
                <a:tc>
                  <a:txBody>
                    <a:bodyPr/>
                    <a:p>
                      <a:pPr algn="ctr">
                        <a:spcAft>
                          <a:spcPts val="0"/>
                        </a:spcAft>
                        <a:tabLst>
                          <a:tab pos="3465830" algn="l"/>
                        </a:tabLst>
                      </a:pPr>
                      <a:r>
                        <a:rPr lang="en-US" sz="1000" kern="100"/>
                        <a:t>17AA-II</a:t>
                      </a:r>
                      <a:endParaRPr lang="en-US" sz="1000" kern="100"/>
                    </a:p>
                  </a:txBody>
                  <a:tcPr marL="68580" marR="68580" marT="0" marB="0" anchor="ctr" anchorCtr="0">
                    <a:solidFill>
                      <a:srgbClr val="FAE28E"/>
                    </a:solidFill>
                  </a:tcPr>
                </a:tc>
                <a:tc>
                  <a:txBody>
                    <a:bodyPr/>
                    <a:p>
                      <a:pPr algn="ctr">
                        <a:spcAft>
                          <a:spcPts val="0"/>
                        </a:spcAft>
                        <a:tabLst>
                          <a:tab pos="3465830" algn="l"/>
                        </a:tabLst>
                      </a:pPr>
                      <a:r>
                        <a:rPr lang="en-US" sz="1000" kern="100"/>
                        <a:t>17</a:t>
                      </a:r>
                      <a:r>
                        <a:rPr lang="zh-CN" sz="1000" kern="100"/>
                        <a:t>种（组氨酸、酪氨酸）</a:t>
                      </a:r>
                      <a:endParaRPr lang="zh-CN" sz="1000" kern="100"/>
                    </a:p>
                  </a:txBody>
                  <a:tcPr marL="68580" marR="68580" marT="0" marB="0" anchor="ctr" anchorCtr="0">
                    <a:solidFill>
                      <a:srgbClr val="FAE28E"/>
                    </a:solidFill>
                  </a:tcPr>
                </a:tc>
                <a:tc>
                  <a:txBody>
                    <a:bodyPr/>
                    <a:p>
                      <a:pPr algn="ctr">
                        <a:spcAft>
                          <a:spcPts val="0"/>
                        </a:spcAft>
                        <a:tabLst>
                          <a:tab pos="3465830" algn="l"/>
                        </a:tabLst>
                      </a:pPr>
                      <a:r>
                        <a:rPr lang="en-US" sz="1000" kern="100"/>
                        <a:t>6.1%</a:t>
                      </a:r>
                      <a:endParaRPr lang="en-US" sz="1000" kern="100"/>
                    </a:p>
                  </a:txBody>
                  <a:tcPr marL="68580" marR="68580" marT="0" marB="0" anchor="ctr" anchorCtr="0">
                    <a:solidFill>
                      <a:srgbClr val="FAE28E"/>
                    </a:solidFill>
                  </a:tcPr>
                </a:tc>
                <a:tc>
                  <a:txBody>
                    <a:bodyPr/>
                    <a:p>
                      <a:pPr algn="ctr">
                        <a:spcAft>
                          <a:spcPts val="0"/>
                        </a:spcAft>
                        <a:tabLst>
                          <a:tab pos="3465830" algn="l"/>
                        </a:tabLst>
                      </a:pPr>
                      <a:r>
                        <a:rPr lang="en-US" sz="1000" kern="100"/>
                        <a:t>41%</a:t>
                      </a:r>
                      <a:endParaRPr lang="en-US" sz="1000" kern="100"/>
                    </a:p>
                  </a:txBody>
                  <a:tcPr marL="68580" marR="68580" marT="0" marB="0" anchor="ctr" anchorCtr="0">
                    <a:solidFill>
                      <a:srgbClr val="FAE28E"/>
                    </a:solidFill>
                  </a:tcPr>
                </a:tc>
                <a:tc>
                  <a:txBody>
                    <a:bodyPr/>
                    <a:p>
                      <a:pPr algn="ctr">
                        <a:spcAft>
                          <a:spcPts val="0"/>
                        </a:spcAft>
                        <a:tabLst>
                          <a:tab pos="3465830" algn="l"/>
                        </a:tabLst>
                      </a:pPr>
                      <a:r>
                        <a:rPr lang="en-US" sz="1000" kern="100" dirty="0"/>
                        <a:t>3.21</a:t>
                      </a:r>
                      <a:endParaRPr lang="en-US" sz="1000" kern="100" dirty="0"/>
                    </a:p>
                  </a:txBody>
                  <a:tcPr marL="68580" marR="68580" marT="0" marB="0" anchor="ctr" anchorCtr="0">
                    <a:solidFill>
                      <a:srgbClr val="FAE28E"/>
                    </a:solidFill>
                  </a:tcPr>
                </a:tc>
              </a:tr>
            </a:tbl>
          </a:graphicData>
        </a:graphic>
      </p:graphicFrame>
      <p:sp>
        <p:nvSpPr>
          <p:cNvPr id="12" name="文本框 11"/>
          <p:cNvSpPr txBox="1"/>
          <p:nvPr/>
        </p:nvSpPr>
        <p:spPr>
          <a:xfrm>
            <a:off x="755650" y="1795145"/>
            <a:ext cx="5367655" cy="245110"/>
          </a:xfrm>
          <a:prstGeom prst="rect">
            <a:avLst/>
          </a:prstGeom>
          <a:noFill/>
        </p:spPr>
        <p:txBody>
          <a:bodyPr wrap="square" rtlCol="0">
            <a:spAutoFit/>
          </a:bodyPr>
          <a:p>
            <a:r>
              <a:rPr lang="zh-CN" altLang="en-US" sz="1000"/>
              <a:t>注：</a:t>
            </a:r>
            <a:r>
              <a:rPr lang="en-US" altLang="zh-CN" sz="1000"/>
              <a:t>BCAA</a:t>
            </a:r>
            <a:r>
              <a:rPr lang="zh-CN" altLang="en-US" sz="1000"/>
              <a:t>为支链氨基酸，</a:t>
            </a:r>
            <a:r>
              <a:rPr lang="en-US" altLang="zh-CN" sz="1000"/>
              <a:t>AAA</a:t>
            </a:r>
            <a:r>
              <a:rPr lang="zh-CN" altLang="en-US" sz="1000"/>
              <a:t>为芳香族氨基酸，</a:t>
            </a:r>
            <a:r>
              <a:rPr lang="en-US" altLang="zh-CN" sz="1000"/>
              <a:t>  EAA</a:t>
            </a:r>
            <a:r>
              <a:rPr lang="zh-CN" altLang="en-US" sz="1000"/>
              <a:t>为必需氨基酸，</a:t>
            </a:r>
            <a:r>
              <a:rPr lang="en-US" altLang="zh-CN" sz="1000"/>
              <a:t>NEAA</a:t>
            </a:r>
            <a:r>
              <a:rPr lang="zh-CN" altLang="en-US" sz="1000"/>
              <a:t>为非必需氨基酸。</a:t>
            </a:r>
            <a:endParaRPr lang="zh-CN" altLang="en-US" sz="1000"/>
          </a:p>
        </p:txBody>
      </p:sp>
      <p:sp>
        <p:nvSpPr>
          <p:cNvPr id="13" name="文本框 12"/>
          <p:cNvSpPr txBox="1"/>
          <p:nvPr/>
        </p:nvSpPr>
        <p:spPr>
          <a:xfrm>
            <a:off x="3636010" y="288290"/>
            <a:ext cx="1756410" cy="275590"/>
          </a:xfrm>
          <a:prstGeom prst="rect">
            <a:avLst/>
          </a:prstGeom>
          <a:noFill/>
          <a:ln w="9525">
            <a:noFill/>
          </a:ln>
        </p:spPr>
        <p:txBody>
          <a:bodyPr wrap="square">
            <a:spAutoFit/>
          </a:bodyPr>
          <a:p>
            <a:pPr indent="0"/>
            <a:r>
              <a:rPr lang="zh-CN" sz="1200" b="1">
                <a:solidFill>
                  <a:srgbClr val="191919"/>
                </a:solidFill>
                <a:latin typeface="黑体" panose="02010609060101010101" pitchFamily="49" charset="-122"/>
                <a:ea typeface="黑体" panose="02010609060101010101" pitchFamily="49" charset="-122"/>
              </a:rPr>
              <a:t>复方氨基酸注射液分类</a:t>
            </a:r>
            <a:endParaRPr lang="zh-CN" altLang="en-US" b="1">
              <a:latin typeface="黑体" panose="02010609060101010101" pitchFamily="49" charset="-122"/>
              <a:ea typeface="黑体" panose="02010609060101010101" pitchFamily="49" charset="-122"/>
            </a:endParaRPr>
          </a:p>
        </p:txBody>
      </p:sp>
      <p:sp>
        <p:nvSpPr>
          <p:cNvPr id="14" name="文本框 13"/>
          <p:cNvSpPr txBox="1"/>
          <p:nvPr/>
        </p:nvSpPr>
        <p:spPr>
          <a:xfrm>
            <a:off x="1835785" y="2067560"/>
            <a:ext cx="1545590" cy="275590"/>
          </a:xfrm>
          <a:prstGeom prst="rect">
            <a:avLst/>
          </a:prstGeom>
          <a:noFill/>
          <a:ln w="9525">
            <a:noFill/>
          </a:ln>
        </p:spPr>
        <p:txBody>
          <a:bodyPr wrap="square">
            <a:spAutoFit/>
          </a:bodyPr>
          <a:p>
            <a:pPr indent="0"/>
            <a:r>
              <a:rPr lang="zh-CN" sz="1200" b="1">
                <a:solidFill>
                  <a:srgbClr val="191919"/>
                </a:solidFill>
                <a:latin typeface="黑体" panose="02010609060101010101" pitchFamily="49" charset="-122"/>
                <a:ea typeface="黑体" panose="02010609060101010101" pitchFamily="49" charset="-122"/>
              </a:rPr>
              <a:t>与参照药品的对比</a:t>
            </a:r>
            <a:endParaRPr lang="zh-CN" altLang="en-US">
              <a:latin typeface="黑体" panose="02010609060101010101" pitchFamily="49" charset="-122"/>
              <a:ea typeface="黑体" panose="02010609060101010101" pitchFamily="49" charset="-122"/>
            </a:endParaRPr>
          </a:p>
        </p:txBody>
      </p:sp>
      <p:sp>
        <p:nvSpPr>
          <p:cNvPr id="16" name="文本框 15"/>
          <p:cNvSpPr txBox="1"/>
          <p:nvPr/>
        </p:nvSpPr>
        <p:spPr>
          <a:xfrm>
            <a:off x="2915920" y="4427220"/>
            <a:ext cx="5714365" cy="706755"/>
          </a:xfrm>
          <a:prstGeom prst="rect">
            <a:avLst/>
          </a:prstGeom>
          <a:noFill/>
          <a:ln w="9525">
            <a:noFill/>
          </a:ln>
        </p:spPr>
        <p:txBody>
          <a:bodyPr wrap="square">
            <a:spAutoFit/>
          </a:bodyPr>
          <a:p>
            <a:pPr indent="0" algn="just"/>
            <a:r>
              <a:rPr lang="zh-CN" altLang="en-US" sz="1000" b="0">
                <a:latin typeface="Times New Roman" panose="02020603050405020304" pitchFamily="18" charset="0"/>
              </a:rPr>
              <a:t>引用文献：[1]符馨尹,任少琳. 复方氨基酸注射液的临床种类及区别[C]//.2016年中国药学大会暨第十</a:t>
            </a:r>
            <a:endParaRPr lang="zh-CN" altLang="en-US" sz="1000" b="0">
              <a:latin typeface="Times New Roman" panose="02020603050405020304" pitchFamily="18" charset="0"/>
            </a:endParaRPr>
          </a:p>
          <a:p>
            <a:pPr indent="0" algn="just"/>
            <a:r>
              <a:rPr lang="zh-CN" altLang="en-US" sz="1000" b="0">
                <a:latin typeface="Times New Roman" panose="02020603050405020304" pitchFamily="18" charset="0"/>
              </a:rPr>
              <a:t> </a:t>
            </a:r>
            <a:r>
              <a:rPr lang="en-US" altLang="zh-CN" sz="1000" b="0">
                <a:latin typeface="Times New Roman" panose="02020603050405020304" pitchFamily="18" charset="0"/>
              </a:rPr>
              <a:t>                         </a:t>
            </a:r>
            <a:r>
              <a:rPr lang="zh-CN" altLang="en-US" sz="1000" b="0">
                <a:latin typeface="Times New Roman" panose="02020603050405020304" pitchFamily="18" charset="0"/>
              </a:rPr>
              <a:t>六届中国药师周论文集.[出版者不详],2016:378-384.</a:t>
            </a:r>
            <a:endParaRPr lang="zh-CN" altLang="en-US" sz="1000" b="0">
              <a:latin typeface="Times New Roman" panose="02020603050405020304" pitchFamily="18" charset="0"/>
            </a:endParaRPr>
          </a:p>
          <a:p>
            <a:pPr indent="0" algn="just"/>
            <a:r>
              <a:rPr lang="zh-CN" altLang="en-US" sz="1000">
                <a:latin typeface="Times New Roman" panose="02020603050405020304" pitchFamily="18" charset="0"/>
              </a:rPr>
              <a:t>                    [2]高纯,李梦,韦军民,等.复方氨基酸注射液临床应用专家共识[J].肿瘤代谢与营养电子杂志,   </a:t>
            </a:r>
            <a:endParaRPr lang="zh-CN" altLang="en-US" sz="1000">
              <a:latin typeface="Times New Roman" panose="02020603050405020304" pitchFamily="18" charset="0"/>
            </a:endParaRPr>
          </a:p>
          <a:p>
            <a:pPr indent="0" algn="just"/>
            <a:r>
              <a:rPr lang="zh-CN" altLang="en-US" sz="1000">
                <a:latin typeface="Times New Roman" panose="02020603050405020304" pitchFamily="18" charset="0"/>
              </a:rPr>
              <a:t>                          2019,6(02):183-189.DOI:10.16689/j.cnki.cn11-9349/r.2019.02.006.</a:t>
            </a:r>
            <a:endParaRPr lang="zh-CN" altLang="en-US" sz="1000">
              <a:latin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strips(downLef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13" grpId="0"/>
      <p:bldP spid="12" grpId="0"/>
      <p:bldP spid="1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绿色.jpg"/>
          <p:cNvPicPr>
            <a:picLocks noChangeAspect="1"/>
          </p:cNvPicPr>
          <p:nvPr/>
        </p:nvPicPr>
        <p:blipFill>
          <a:blip r:embed="rId1">
            <a:lum bright="57000"/>
          </a:blip>
          <a:stretch>
            <a:fillRect/>
          </a:stretch>
        </p:blipFill>
        <p:spPr>
          <a:xfrm>
            <a:off x="-36195" y="0"/>
            <a:ext cx="9144000" cy="5143500"/>
          </a:xfrm>
          <a:prstGeom prst="rect">
            <a:avLst/>
          </a:prstGeom>
          <a:ln w="19050" cmpd="sng">
            <a:solidFill>
              <a:schemeClr val="accent1">
                <a:shade val="50000"/>
              </a:schemeClr>
            </a:solidFill>
            <a:prstDash val="solid"/>
          </a:ln>
        </p:spPr>
      </p:pic>
      <p:pic>
        <p:nvPicPr>
          <p:cNvPr id="5"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786328"/>
            <a:ext cx="2928958" cy="285752"/>
          </a:xfrm>
          <a:prstGeom prst="rect">
            <a:avLst/>
          </a:prstGeom>
          <a:noFill/>
        </p:spPr>
      </p:pic>
      <p:sp>
        <p:nvSpPr>
          <p:cNvPr id="2" name="矩形 1"/>
          <p:cNvSpPr/>
          <p:nvPr/>
        </p:nvSpPr>
        <p:spPr>
          <a:xfrm rot="16200000">
            <a:off x="49399" y="-49416"/>
            <a:ext cx="615553" cy="714350"/>
          </a:xfrm>
          <a:prstGeom prst="rect">
            <a:avLst/>
          </a:prstGeom>
          <a:ln w="28575">
            <a:solidFill>
              <a:schemeClr val="accent1"/>
            </a:solidFill>
          </a:ln>
        </p:spPr>
        <p:txBody>
          <a:bodyPr vert="eaVert" wrap="square" lIns="0" tIns="0" rIns="0" bIns="0">
            <a:spAutoFit/>
          </a:bodyPr>
          <a:p>
            <a:pPr algn="ctr"/>
            <a:r>
              <a:rPr lang="en-US" altLang="zh-CN" sz="4000" b="1" spc="-225" dirty="0" smtClean="0">
                <a:solidFill>
                  <a:schemeClr val="accent1"/>
                </a:solidFill>
                <a:latin typeface="Agency FB" panose="020B0503020202020204" pitchFamily="34" charset="0"/>
                <a:ea typeface="造字工房俊雅（非商用）常规体" pitchFamily="50" charset="-122"/>
              </a:rPr>
              <a:t>03</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3" name="TextBox 15"/>
          <p:cNvSpPr txBox="1"/>
          <p:nvPr/>
        </p:nvSpPr>
        <p:spPr>
          <a:xfrm>
            <a:off x="714375" y="71120"/>
            <a:ext cx="1247775" cy="460375"/>
          </a:xfrm>
          <a:prstGeom prst="rect">
            <a:avLst/>
          </a:prstGeom>
          <a:noFill/>
        </p:spPr>
        <p:txBody>
          <a:bodyPr wrap="square" rtlCol="0">
            <a:spAutoFit/>
          </a:bodyPr>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有效性</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41020" y="1661160"/>
            <a:ext cx="8069580" cy="1198880"/>
          </a:xfrm>
          <a:prstGeom prst="rect">
            <a:avLst/>
          </a:prstGeom>
          <a:noFill/>
          <a:ln w="9525">
            <a:noFill/>
          </a:ln>
        </p:spPr>
        <p:txBody>
          <a:bodyPr wrap="square">
            <a:spAutoFit/>
          </a:bodyPr>
          <a:p>
            <a:pPr indent="0" algn="just">
              <a:lnSpc>
                <a:spcPct val="150000"/>
              </a:lnSpc>
              <a:spcBef>
                <a:spcPts val="0"/>
              </a:spcBef>
              <a:spcAft>
                <a:spcPts val="0"/>
              </a:spcAft>
            </a:pPr>
            <a:r>
              <a:rPr lang="en-US" altLang="zh-CN" sz="1200" b="0">
                <a:solidFill>
                  <a:srgbClr val="000000"/>
                </a:solidFill>
                <a:ea typeface="宋体" panose="02010600030101010101" pitchFamily="2" charset="-122"/>
              </a:rPr>
              <a:t>        </a:t>
            </a:r>
            <a:r>
              <a:rPr lang="zh-CN" altLang="en-US" sz="1200" dirty="0" smtClean="0">
                <a:sym typeface="+mn-ea"/>
              </a:rPr>
              <a:t>复方氨基酸注射液（</a:t>
            </a:r>
            <a:r>
              <a:rPr lang="en-US" altLang="zh-CN" sz="1200" dirty="0" smtClean="0">
                <a:latin typeface="Times New Roman" panose="02020603050405020304" pitchFamily="18" charset="0"/>
                <a:cs typeface="Times New Roman" panose="02020603050405020304" pitchFamily="18" charset="0"/>
                <a:sym typeface="+mn-ea"/>
              </a:rPr>
              <a:t>17AA-II</a:t>
            </a:r>
            <a:r>
              <a:rPr lang="zh-CN" altLang="en-US" sz="1200" dirty="0" smtClean="0">
                <a:sym typeface="+mn-ea"/>
              </a:rPr>
              <a:t>）</a:t>
            </a:r>
            <a:r>
              <a:rPr lang="zh-CN" sz="1200" b="0">
                <a:solidFill>
                  <a:srgbClr val="000000"/>
                </a:solidFill>
                <a:ea typeface="宋体" panose="02010600030101010101" pitchFamily="2" charset="-122"/>
              </a:rPr>
              <a:t>原研品</a:t>
            </a:r>
            <a:r>
              <a:rPr lang="zh-CN" sz="1200" b="0">
                <a:ea typeface="宋体" panose="02010600030101010101" pitchFamily="2" charset="-122"/>
              </a:rPr>
              <a:t>是</a:t>
            </a:r>
            <a:r>
              <a:rPr lang="zh-CN" sz="1200">
                <a:ea typeface="宋体" panose="02010600030101010101" pitchFamily="2" charset="-122"/>
                <a:sym typeface="+mn-ea"/>
              </a:rPr>
              <a:t>日本森下制药株式会社研发的</a:t>
            </a:r>
            <a:r>
              <a:rPr sz="1200" b="0"/>
              <a:t>Neoamiyu®注射液</a:t>
            </a:r>
            <a:r>
              <a:rPr lang="zh-CN" sz="1200" b="0">
                <a:ea typeface="宋体" panose="02010600030101010101" pitchFamily="2" charset="-122"/>
              </a:rPr>
              <a:t>。我公司于2010年获得药物临床试验审批件，后药品审评中心于2013年4月25日提出“对于营养支持和体液平衡等领域的产品，在一般情况下，该类复方制剂无需通过临床试验验证其有效性，临床试验可不作为常规要求。”我公司提出免临床申请，获得批准。本品的产品剂型、含量、功效、用法用量均与日本原研处方一致。</a:t>
            </a:r>
            <a:endParaRPr lang="zh-CN" sz="1200" b="0">
              <a:ea typeface="宋体" panose="02010600030101010101" pitchFamily="2" charset="-122"/>
            </a:endParaRPr>
          </a:p>
        </p:txBody>
      </p:sp>
      <p:sp>
        <p:nvSpPr>
          <p:cNvPr id="9" name="文本框 8"/>
          <p:cNvSpPr txBox="1"/>
          <p:nvPr/>
        </p:nvSpPr>
        <p:spPr>
          <a:xfrm>
            <a:off x="611505" y="2931795"/>
            <a:ext cx="4218940" cy="1476375"/>
          </a:xfrm>
          <a:prstGeom prst="rect">
            <a:avLst/>
          </a:prstGeom>
          <a:noFill/>
          <a:ln w="9525">
            <a:noFill/>
          </a:ln>
        </p:spPr>
        <p:txBody>
          <a:bodyPr wrap="square">
            <a:spAutoFit/>
          </a:bodyPr>
          <a:p>
            <a:pPr indent="0" algn="just">
              <a:lnSpc>
                <a:spcPct val="150000"/>
              </a:lnSpc>
              <a:spcBef>
                <a:spcPts val="0"/>
              </a:spcBef>
              <a:spcAft>
                <a:spcPts val="0"/>
              </a:spcAft>
            </a:pPr>
            <a:r>
              <a:rPr lang="en-US" sz="1200" b="0">
                <a:latin typeface="Times New Roman" panose="02020603050405020304" pitchFamily="18" charset="0"/>
              </a:rPr>
              <a:t>                       </a:t>
            </a:r>
            <a:r>
              <a:rPr sz="1200">
                <a:sym typeface="+mn-ea"/>
              </a:rPr>
              <a:t>Neoamiyu®注射液</a:t>
            </a:r>
            <a:r>
              <a:rPr lang="zh-CN" sz="1200">
                <a:sym typeface="+mn-ea"/>
              </a:rPr>
              <a:t>的</a:t>
            </a:r>
            <a:r>
              <a:rPr lang="zh-CN" sz="1200" b="0">
                <a:ea typeface="宋体" panose="02010600030101010101" pitchFamily="2" charset="-122"/>
              </a:rPr>
              <a:t>比较临床试验</a:t>
            </a:r>
            <a:endParaRPr lang="zh-CN" sz="1200" b="0">
              <a:ea typeface="宋体" panose="02010600030101010101" pitchFamily="2" charset="-122"/>
            </a:endParaRPr>
          </a:p>
          <a:p>
            <a:pPr indent="0" algn="just">
              <a:lnSpc>
                <a:spcPct val="150000"/>
              </a:lnSpc>
              <a:spcBef>
                <a:spcPts val="0"/>
              </a:spcBef>
              <a:spcAft>
                <a:spcPts val="0"/>
              </a:spcAft>
            </a:pPr>
            <a:r>
              <a:rPr lang="en-US" altLang="zh-CN" sz="1200" b="0">
                <a:ea typeface="宋体" panose="02010600030101010101" pitchFamily="2" charset="-122"/>
              </a:rPr>
              <a:t>        </a:t>
            </a:r>
            <a:r>
              <a:rPr lang="zh-CN" sz="1200" b="0">
                <a:ea typeface="宋体" panose="02010600030101010101" pitchFamily="2" charset="-122"/>
              </a:rPr>
              <a:t>以</a:t>
            </a:r>
            <a:r>
              <a:rPr lang="en-US" sz="1200" b="0">
                <a:latin typeface="Times New Roman" panose="02020603050405020304" pitchFamily="18" charset="0"/>
              </a:rPr>
              <a:t>Amiyu® ※</a:t>
            </a:r>
            <a:r>
              <a:rPr lang="zh-CN" sz="1200" b="0">
                <a:ea typeface="宋体" panose="02010600030101010101" pitchFamily="2" charset="-122"/>
              </a:rPr>
              <a:t>作为对照，以需要住院治疗的慢性肾功能障碍透析患者中血清总蛋白在</a:t>
            </a:r>
            <a:r>
              <a:rPr lang="en-US" sz="1200" b="0">
                <a:latin typeface="Times New Roman" panose="02020603050405020304" pitchFamily="18" charset="0"/>
              </a:rPr>
              <a:t>6.5g/dL</a:t>
            </a:r>
            <a:r>
              <a:rPr lang="zh-CN" sz="1200" b="0">
                <a:ea typeface="宋体" panose="02010600030101010101" pitchFamily="2" charset="-122"/>
              </a:rPr>
              <a:t>以下或者血清白蛋白在</a:t>
            </a:r>
            <a:r>
              <a:rPr lang="en-US" sz="1200" b="0">
                <a:latin typeface="Times New Roman" panose="02020603050405020304" pitchFamily="18" charset="0"/>
              </a:rPr>
              <a:t>3.5g/dL</a:t>
            </a:r>
            <a:r>
              <a:rPr lang="zh-CN" sz="1200" b="0">
                <a:ea typeface="宋体" panose="02010600030101010101" pitchFamily="2" charset="-122"/>
              </a:rPr>
              <a:t>以下的低营养状态的患者为对象，每天使用</a:t>
            </a:r>
            <a:r>
              <a:rPr lang="en-US" sz="1200" b="0">
                <a:latin typeface="Times New Roman" panose="02020603050405020304" pitchFamily="18" charset="0"/>
              </a:rPr>
              <a:t>200mL</a:t>
            </a:r>
            <a:r>
              <a:rPr lang="zh-CN" sz="1200" b="0">
                <a:ea typeface="宋体" panose="02010600030101010101" pitchFamily="2" charset="-122"/>
              </a:rPr>
              <a:t>经末梢静脉进行给药，其结果证实了如表</a:t>
            </a:r>
            <a:r>
              <a:rPr lang="en-US" altLang="zh-CN" sz="1200" b="0">
                <a:ea typeface="宋体" panose="02010600030101010101" pitchFamily="2" charset="-122"/>
              </a:rPr>
              <a:t>1</a:t>
            </a:r>
            <a:r>
              <a:rPr lang="zh-CN" sz="1200" b="0">
                <a:ea typeface="宋体" panose="02010600030101010101" pitchFamily="2" charset="-122"/>
              </a:rPr>
              <a:t>所示的有效率。</a:t>
            </a:r>
            <a:endParaRPr lang="en-US" altLang="zh-CN" sz="1200" b="0">
              <a:ea typeface="宋体" panose="02010600030101010101" pitchFamily="2" charset="-122"/>
            </a:endParaRPr>
          </a:p>
        </p:txBody>
      </p:sp>
      <p:sp>
        <p:nvSpPr>
          <p:cNvPr id="11" name="文本框 10"/>
          <p:cNvSpPr txBox="1"/>
          <p:nvPr/>
        </p:nvSpPr>
        <p:spPr>
          <a:xfrm>
            <a:off x="3195320" y="4659630"/>
            <a:ext cx="5144770" cy="414020"/>
          </a:xfrm>
          <a:prstGeom prst="rect">
            <a:avLst/>
          </a:prstGeom>
          <a:noFill/>
          <a:ln w="9525">
            <a:noFill/>
          </a:ln>
        </p:spPr>
        <p:txBody>
          <a:bodyPr wrap="square">
            <a:spAutoFit/>
          </a:bodyPr>
          <a:p>
            <a:pPr indent="400050" algn="just"/>
            <a:r>
              <a:rPr lang="zh-CN" altLang="en-US" sz="1050" b="0">
                <a:latin typeface="Times New Roman" panose="02020603050405020304" pitchFamily="18" charset="0"/>
              </a:rPr>
              <a:t>引用文献</a:t>
            </a:r>
            <a:r>
              <a:rPr lang="en-US" altLang="zh-CN" sz="1050" b="0">
                <a:latin typeface="Times New Roman" panose="02020603050405020304" pitchFamily="18" charset="0"/>
              </a:rPr>
              <a:t>: 医药品概要说明书(Neoamiyu®注射液)[EB/OL].Aypharma株式会  </a:t>
            </a:r>
            <a:endParaRPr lang="en-US" altLang="zh-CN" sz="1050" b="0">
              <a:latin typeface="Times New Roman" panose="02020603050405020304" pitchFamily="18" charset="0"/>
            </a:endParaRPr>
          </a:p>
          <a:p>
            <a:pPr indent="400050" algn="just"/>
            <a:r>
              <a:rPr lang="en-US" altLang="zh-CN" sz="1050" b="0">
                <a:latin typeface="Times New Roman" panose="02020603050405020304" pitchFamily="18" charset="0"/>
              </a:rPr>
              <a:t>                  社,2013,7(1): 6-7,21-22</a:t>
            </a:r>
            <a:endParaRPr lang="en-US" altLang="zh-CN" sz="1050" b="0">
              <a:latin typeface="Times New Roman" panose="02020603050405020304" pitchFamily="18" charset="0"/>
            </a:endParaRPr>
          </a:p>
        </p:txBody>
      </p:sp>
      <p:sp>
        <p:nvSpPr>
          <p:cNvPr id="17" name="文本框 16"/>
          <p:cNvSpPr txBox="1"/>
          <p:nvPr/>
        </p:nvSpPr>
        <p:spPr>
          <a:xfrm>
            <a:off x="5106035" y="3931285"/>
            <a:ext cx="2905760" cy="406400"/>
          </a:xfrm>
          <a:prstGeom prst="rect">
            <a:avLst/>
          </a:prstGeom>
          <a:noFill/>
          <a:ln w="9525">
            <a:noFill/>
          </a:ln>
        </p:spPr>
        <p:txBody>
          <a:bodyPr wrap="square">
            <a:spAutoFit/>
          </a:bodyPr>
          <a:p>
            <a:pPr indent="0"/>
            <a:r>
              <a:rPr lang="en-US" sz="1050">
                <a:latin typeface="Times New Roman" panose="02020603050405020304" pitchFamily="18" charset="0"/>
                <a:sym typeface="+mn-ea"/>
              </a:rPr>
              <a:t>  </a:t>
            </a:r>
            <a:r>
              <a:rPr lang="en-US" sz="1000">
                <a:latin typeface="Times New Roman" panose="02020603050405020304" pitchFamily="18" charset="0"/>
                <a:sym typeface="+mn-ea"/>
              </a:rPr>
              <a:t>     Amiyu®※</a:t>
            </a:r>
            <a:r>
              <a:rPr lang="zh-CN" altLang="en-US" sz="1000">
                <a:latin typeface="Times New Roman" panose="02020603050405020304" pitchFamily="18" charset="0"/>
                <a:sym typeface="+mn-ea"/>
              </a:rPr>
              <a:t>为</a:t>
            </a:r>
            <a:r>
              <a:rPr lang="en-US" sz="1000" b="0">
                <a:latin typeface="Times New Roman" panose="02020603050405020304" pitchFamily="18" charset="0"/>
              </a:rPr>
              <a:t>8</a:t>
            </a:r>
            <a:r>
              <a:rPr lang="zh-CN" sz="1000" b="0">
                <a:ea typeface="宋体" panose="02010600030101010101" pitchFamily="2" charset="-122"/>
              </a:rPr>
              <a:t>种必需氨基酸中添加了组氨酸的肾功能障碍用氨基酸注射液。</a:t>
            </a:r>
            <a:endParaRPr lang="zh-CN" altLang="en-US" sz="1000"/>
          </a:p>
        </p:txBody>
      </p:sp>
      <p:graphicFrame>
        <p:nvGraphicFramePr>
          <p:cNvPr id="18" name="表格 17"/>
          <p:cNvGraphicFramePr/>
          <p:nvPr>
            <p:custDataLst>
              <p:tags r:id="rId3"/>
            </p:custDataLst>
          </p:nvPr>
        </p:nvGraphicFramePr>
        <p:xfrm>
          <a:off x="5106035" y="3070860"/>
          <a:ext cx="3074670" cy="788670"/>
        </p:xfrm>
        <a:graphic>
          <a:graphicData uri="http://schemas.openxmlformats.org/drawingml/2006/table">
            <a:tbl>
              <a:tblPr firstRow="1" bandRow="1">
                <a:tableStyleId>{5C22544A-7EE6-4342-B048-85BDC9FD1C3A}</a:tableStyleId>
              </a:tblPr>
              <a:tblGrid>
                <a:gridCol w="1684020"/>
                <a:gridCol w="1390650"/>
              </a:tblGrid>
              <a:tr h="243840">
                <a:tc>
                  <a:txBody>
                    <a:bodyPr/>
                    <a:p>
                      <a:pPr>
                        <a:buNone/>
                      </a:pPr>
                      <a:endParaRPr lang="zh-CN" altLang="en-US" sz="1000"/>
                    </a:p>
                  </a:txBody>
                  <a:tcPr>
                    <a:solidFill>
                      <a:srgbClr val="33DF88"/>
                    </a:solidFill>
                  </a:tcPr>
                </a:tc>
                <a:tc>
                  <a:txBody>
                    <a:bodyPr/>
                    <a:p>
                      <a:pPr>
                        <a:buNone/>
                      </a:pPr>
                      <a:r>
                        <a:rPr lang="en-US" sz="1000" b="0">
                          <a:solidFill>
                            <a:schemeClr val="tx1"/>
                          </a:solidFill>
                          <a:latin typeface="Times New Roman" panose="02020603050405020304" pitchFamily="18" charset="0"/>
                          <a:cs typeface="Times New Roman" panose="02020603050405020304" pitchFamily="18" charset="0"/>
                          <a:sym typeface="+mn-ea"/>
                        </a:rPr>
                        <a:t>有效率（有效以上）</a:t>
                      </a:r>
                      <a:endParaRPr lang="en-US" altLang="en-US" sz="1000" b="0">
                        <a:solidFill>
                          <a:schemeClr val="tx1"/>
                        </a:solidFill>
                        <a:latin typeface="Times New Roman" panose="02020603050405020304" pitchFamily="18" charset="0"/>
                        <a:cs typeface="Times New Roman" panose="02020603050405020304" pitchFamily="18" charset="0"/>
                        <a:sym typeface="+mn-ea"/>
                      </a:endParaRPr>
                    </a:p>
                  </a:txBody>
                  <a:tcPr>
                    <a:solidFill>
                      <a:srgbClr val="33DF88"/>
                    </a:solidFill>
                  </a:tcPr>
                </a:tc>
              </a:tr>
              <a:tr h="300990">
                <a:tc>
                  <a:txBody>
                    <a:bodyPr/>
                    <a:p>
                      <a:pPr>
                        <a:buNone/>
                      </a:pPr>
                      <a:r>
                        <a:rPr lang="en-US" sz="1000">
                          <a:latin typeface="Times New Roman" panose="02020603050405020304" pitchFamily="18" charset="0"/>
                          <a:cs typeface="Times New Roman" panose="02020603050405020304" pitchFamily="18" charset="0"/>
                          <a:sym typeface="+mn-ea"/>
                        </a:rPr>
                        <a:t>Neoamiyu®注射液  66 病例</a:t>
                      </a:r>
                      <a:endParaRPr lang="en-US" altLang="en-US" sz="1000">
                        <a:latin typeface="Times New Roman" panose="02020603050405020304" pitchFamily="18" charset="0"/>
                        <a:cs typeface="Times New Roman" panose="02020603050405020304" pitchFamily="18" charset="0"/>
                        <a:sym typeface="+mn-ea"/>
                      </a:endParaRPr>
                    </a:p>
                  </a:txBody>
                  <a:tcPr/>
                </a:tc>
                <a:tc>
                  <a:txBody>
                    <a:bodyPr/>
                    <a:p>
                      <a:pPr>
                        <a:buNone/>
                      </a:pPr>
                      <a:r>
                        <a:rPr lang="en-US" sz="1000">
                          <a:latin typeface="Times New Roman" panose="02020603050405020304" pitchFamily="18" charset="0"/>
                          <a:cs typeface="Times New Roman" panose="02020603050405020304" pitchFamily="18" charset="0"/>
                          <a:sym typeface="+mn-ea"/>
                        </a:rPr>
                        <a:t>78.8％（52/66）</a:t>
                      </a:r>
                      <a:endParaRPr lang="en-US" altLang="en-US" sz="1000">
                        <a:latin typeface="Times New Roman" panose="02020603050405020304" pitchFamily="18" charset="0"/>
                        <a:cs typeface="Times New Roman" panose="02020603050405020304" pitchFamily="18" charset="0"/>
                        <a:sym typeface="+mn-ea"/>
                      </a:endParaRPr>
                    </a:p>
                  </a:txBody>
                  <a:tcPr/>
                </a:tc>
              </a:tr>
              <a:tr h="243840">
                <a:tc>
                  <a:txBody>
                    <a:bodyPr/>
                    <a:p>
                      <a:pPr>
                        <a:buNone/>
                      </a:pPr>
                      <a:r>
                        <a:rPr lang="zh-CN" altLang="en-US" sz="1000"/>
                        <a:t>Amiyu® ※</a:t>
                      </a:r>
                      <a:r>
                        <a:rPr lang="zh-CN" altLang="en-US" sz="1000">
                          <a:sym typeface="+mn-ea"/>
                        </a:rPr>
                        <a:t>72 病例</a:t>
                      </a:r>
                      <a:endParaRPr lang="zh-CN" altLang="en-US" sz="1000"/>
                    </a:p>
                  </a:txBody>
                  <a:tcPr/>
                </a:tc>
                <a:tc>
                  <a:txBody>
                    <a:bodyPr/>
                    <a:p>
                      <a:pPr>
                        <a:buNone/>
                      </a:pPr>
                      <a:r>
                        <a:rPr lang="en-US" sz="1000">
                          <a:latin typeface="Times New Roman" panose="02020603050405020304" pitchFamily="18" charset="0"/>
                          <a:cs typeface="Times New Roman" panose="02020603050405020304" pitchFamily="18" charset="0"/>
                          <a:sym typeface="+mn-ea"/>
                        </a:rPr>
                        <a:t>68.1％（49/72）</a:t>
                      </a:r>
                      <a:endParaRPr lang="en-US" altLang="en-US" sz="1000">
                        <a:latin typeface="Times New Roman" panose="02020603050405020304" pitchFamily="18" charset="0"/>
                        <a:cs typeface="Times New Roman" panose="02020603050405020304" pitchFamily="18" charset="0"/>
                        <a:sym typeface="+mn-ea"/>
                      </a:endParaRPr>
                    </a:p>
                  </a:txBody>
                  <a:tcPr/>
                </a:tc>
              </a:tr>
            </a:tbl>
          </a:graphicData>
        </a:graphic>
      </p:graphicFrame>
      <p:sp>
        <p:nvSpPr>
          <p:cNvPr id="20" name="文本框 19"/>
          <p:cNvSpPr txBox="1"/>
          <p:nvPr/>
        </p:nvSpPr>
        <p:spPr>
          <a:xfrm>
            <a:off x="541020" y="554990"/>
            <a:ext cx="8186420" cy="1124585"/>
          </a:xfrm>
          <a:prstGeom prst="rect">
            <a:avLst/>
          </a:prstGeom>
          <a:noFill/>
          <a:ln w="9525">
            <a:noFill/>
          </a:ln>
        </p:spPr>
        <p:txBody>
          <a:bodyPr wrap="square">
            <a:spAutoFit/>
          </a:bodyPr>
          <a:p>
            <a:pPr indent="0" algn="just">
              <a:lnSpc>
                <a:spcPct val="140000"/>
              </a:lnSpc>
              <a:spcBef>
                <a:spcPts val="0"/>
              </a:spcBef>
              <a:spcAft>
                <a:spcPts val="0"/>
              </a:spcAft>
            </a:pPr>
            <a:r>
              <a:rPr lang="en-US" sz="1200" b="0">
                <a:latin typeface="Times New Roman" panose="02020603050405020304" pitchFamily="18" charset="0"/>
              </a:rPr>
              <a:t>        临床</a:t>
            </a:r>
            <a:r>
              <a:rPr lang="zh-CN" altLang="en-US" sz="1200" b="0">
                <a:latin typeface="Times New Roman" panose="02020603050405020304" pitchFamily="18" charset="0"/>
              </a:rPr>
              <a:t>研究</a:t>
            </a:r>
            <a:r>
              <a:rPr lang="en-US" sz="1200" b="0">
                <a:latin typeface="Times New Roman" panose="02020603050405020304" pitchFamily="18" charset="0"/>
              </a:rPr>
              <a:t>发现，肾功能障碍时的氨基酸代谢异常会导致</a:t>
            </a:r>
            <a:r>
              <a:rPr lang="zh-CN" altLang="en-US" sz="1200" b="0">
                <a:latin typeface="Times New Roman" panose="02020603050405020304" pitchFamily="18" charset="0"/>
              </a:rPr>
              <a:t>必需氨基酸水平下降，以及</a:t>
            </a:r>
            <a:r>
              <a:rPr lang="en-US" sz="1200" b="0">
                <a:latin typeface="Times New Roman" panose="02020603050405020304" pitchFamily="18" charset="0"/>
              </a:rPr>
              <a:t>部分非必需氨基酸难以在体内合成</a:t>
            </a:r>
            <a:r>
              <a:rPr lang="en-US" altLang="zh-CN" sz="1200" baseline="30000">
                <a:ea typeface="宋体" panose="02010600030101010101" pitchFamily="2" charset="-122"/>
                <a:sym typeface="+mn-ea"/>
              </a:rPr>
              <a:t> </a:t>
            </a:r>
            <a:r>
              <a:rPr lang="zh-CN" altLang="en-US" sz="1200">
                <a:latin typeface="Times New Roman" panose="02020603050405020304" pitchFamily="18" charset="0"/>
                <a:sym typeface="+mn-ea"/>
              </a:rPr>
              <a:t>；</a:t>
            </a:r>
            <a:r>
              <a:rPr lang="en-US" sz="1200" b="0">
                <a:latin typeface="Times New Roman" panose="02020603050405020304" pitchFamily="18" charset="0"/>
              </a:rPr>
              <a:t>另一方面，</a:t>
            </a:r>
            <a:r>
              <a:rPr lang="zh-CN" altLang="en-US" sz="1200" b="0">
                <a:latin typeface="Times New Roman" panose="02020603050405020304" pitchFamily="18" charset="0"/>
              </a:rPr>
              <a:t>肾功能障碍患者</a:t>
            </a:r>
            <a:r>
              <a:rPr lang="en-US" sz="1200" b="0">
                <a:latin typeface="Times New Roman" panose="02020603050405020304" pitchFamily="18" charset="0"/>
              </a:rPr>
              <a:t>施行TPN</a:t>
            </a:r>
            <a:r>
              <a:rPr lang="zh-CN" altLang="en-US" sz="1200" b="0">
                <a:latin typeface="Times New Roman" panose="02020603050405020304" pitchFamily="18" charset="0"/>
              </a:rPr>
              <a:t>疗法</a:t>
            </a:r>
            <a:r>
              <a:rPr lang="en-US" sz="1200" b="0">
                <a:latin typeface="Times New Roman" panose="02020603050405020304" pitchFamily="18" charset="0"/>
              </a:rPr>
              <a:t>时</a:t>
            </a:r>
            <a:r>
              <a:rPr lang="zh-CN" altLang="en-US" sz="1200" b="0">
                <a:latin typeface="Times New Roman" panose="02020603050405020304" pitchFamily="18" charset="0"/>
              </a:rPr>
              <a:t>使用</a:t>
            </a:r>
            <a:r>
              <a:rPr lang="en-US" sz="1200" b="0">
                <a:latin typeface="Times New Roman" panose="02020603050405020304" pitchFamily="18" charset="0"/>
              </a:rPr>
              <a:t>Amiyu® ※</a:t>
            </a:r>
            <a:r>
              <a:rPr lang="zh-CN" altLang="en-US" sz="1200" b="0">
                <a:latin typeface="Times New Roman" panose="02020603050405020304" pitchFamily="18" charset="0"/>
              </a:rPr>
              <a:t>（</a:t>
            </a:r>
            <a:r>
              <a:rPr lang="en-US" sz="1200">
                <a:latin typeface="Times New Roman" panose="02020603050405020304" pitchFamily="18" charset="0"/>
                <a:sym typeface="+mn-ea"/>
              </a:rPr>
              <a:t>8</a:t>
            </a:r>
            <a:r>
              <a:rPr lang="zh-CN" sz="1200">
                <a:ea typeface="宋体" panose="02010600030101010101" pitchFamily="2" charset="-122"/>
                <a:sym typeface="+mn-ea"/>
              </a:rPr>
              <a:t>种必需氨基酸中添加组氨酸的氨基酸注射液</a:t>
            </a:r>
            <a:r>
              <a:rPr lang="zh-CN" altLang="en-US" sz="1200" b="0">
                <a:latin typeface="Times New Roman" panose="02020603050405020304" pitchFamily="18" charset="0"/>
              </a:rPr>
              <a:t>）</a:t>
            </a:r>
            <a:r>
              <a:rPr lang="en-US" sz="1200" b="0">
                <a:latin typeface="Times New Roman" panose="02020603050405020304" pitchFamily="18" charset="0"/>
              </a:rPr>
              <a:t>，可能导致血氨浓度上升或血液中氨基酸含量失衡，且非蛋白质热量/氮比存在限制的弊端得到证实</a:t>
            </a:r>
            <a:r>
              <a:rPr lang="en-US" sz="1200">
                <a:latin typeface="Times New Roman" panose="02020603050405020304" pitchFamily="18" charset="0"/>
                <a:sym typeface="+mn-ea"/>
              </a:rPr>
              <a:t>。</a:t>
            </a:r>
            <a:r>
              <a:rPr lang="zh-CN" altLang="en-US" sz="1200">
                <a:latin typeface="Times New Roman" panose="02020603050405020304" pitchFamily="18" charset="0"/>
                <a:sym typeface="+mn-ea"/>
              </a:rPr>
              <a:t>因此</a:t>
            </a:r>
            <a:r>
              <a:rPr lang="zh-CN" sz="1200">
                <a:ea typeface="宋体" panose="02010600030101010101" pitchFamily="2" charset="-122"/>
                <a:sym typeface="+mn-ea"/>
              </a:rPr>
              <a:t>日本森下制药株式会社为弥补临床应用上的不足，</a:t>
            </a:r>
            <a:r>
              <a:rPr lang="zh-CN" altLang="en-US" sz="1200">
                <a:latin typeface="Times New Roman" panose="02020603050405020304" pitchFamily="18" charset="0"/>
                <a:sym typeface="+mn-ea"/>
              </a:rPr>
              <a:t>研发出了</a:t>
            </a:r>
            <a:r>
              <a:rPr lang="en-US" sz="1200" b="0">
                <a:latin typeface="Times New Roman" panose="02020603050405020304" pitchFamily="18" charset="0"/>
              </a:rPr>
              <a:t>一种更安全</a:t>
            </a:r>
            <a:r>
              <a:rPr lang="zh-CN" altLang="en-US" sz="1200" b="0">
                <a:latin typeface="Times New Roman" panose="02020603050405020304" pitchFamily="18" charset="0"/>
              </a:rPr>
              <a:t>有效</a:t>
            </a:r>
            <a:r>
              <a:rPr lang="en-US" sz="1200" b="0">
                <a:latin typeface="Times New Roman" panose="02020603050405020304" pitchFamily="18" charset="0"/>
              </a:rPr>
              <a:t>的药物</a:t>
            </a:r>
            <a:r>
              <a:rPr sz="1200">
                <a:sym typeface="+mn-ea"/>
              </a:rPr>
              <a:t>Neoamiyu®注射液</a:t>
            </a:r>
            <a:r>
              <a:rPr lang="zh-CN" sz="1200">
                <a:sym typeface="+mn-ea"/>
              </a:rPr>
              <a:t>（</a:t>
            </a:r>
            <a:r>
              <a:rPr lang="en-US" altLang="zh-CN" sz="1200" dirty="0" smtClean="0">
                <a:latin typeface="Times New Roman" panose="02020603050405020304" pitchFamily="18" charset="0"/>
                <a:cs typeface="Times New Roman" panose="02020603050405020304" pitchFamily="18" charset="0"/>
                <a:sym typeface="+mn-ea"/>
              </a:rPr>
              <a:t>17AA-II</a:t>
            </a:r>
            <a:r>
              <a:rPr lang="zh-CN" altLang="en-US" sz="1200" dirty="0" smtClean="0">
                <a:latin typeface="Times New Roman" panose="02020603050405020304" pitchFamily="18" charset="0"/>
                <a:cs typeface="Times New Roman" panose="02020603050405020304" pitchFamily="18" charset="0"/>
                <a:sym typeface="+mn-ea"/>
              </a:rPr>
              <a:t>的原研品</a:t>
            </a:r>
            <a:r>
              <a:rPr lang="zh-CN" sz="1200">
                <a:sym typeface="+mn-ea"/>
              </a:rPr>
              <a:t>）。</a:t>
            </a:r>
            <a:endParaRPr lang="zh-CN" sz="1200" b="0">
              <a:latin typeface="Times New Roman" panose="02020603050405020304" pitchFamily="18" charset="0"/>
              <a:ea typeface="宋体" panose="02010600030101010101" pitchFamily="2" charset="-122"/>
              <a:sym typeface="+mn-ea"/>
            </a:endParaRPr>
          </a:p>
        </p:txBody>
      </p:sp>
      <p:sp>
        <p:nvSpPr>
          <p:cNvPr id="16" name="文本框 15"/>
          <p:cNvSpPr txBox="1"/>
          <p:nvPr/>
        </p:nvSpPr>
        <p:spPr>
          <a:xfrm>
            <a:off x="6372225" y="2795270"/>
            <a:ext cx="412750" cy="275590"/>
          </a:xfrm>
          <a:prstGeom prst="rect">
            <a:avLst/>
          </a:prstGeom>
          <a:noFill/>
        </p:spPr>
        <p:txBody>
          <a:bodyPr wrap="none" rtlCol="0">
            <a:spAutoFit/>
          </a:bodyPr>
          <a:p>
            <a:pPr indent="0" algn="just"/>
            <a:r>
              <a:rPr lang="zh-CN" sz="1200">
                <a:ea typeface="宋体" panose="02010600030101010101" pitchFamily="2" charset="-122"/>
                <a:sym typeface="+mn-ea"/>
              </a:rPr>
              <a:t>表</a:t>
            </a:r>
            <a:r>
              <a:rPr lang="en-US" altLang="zh-CN" sz="1200">
                <a:ea typeface="宋体" panose="02010600030101010101" pitchFamily="2" charset="-122"/>
                <a:sym typeface="+mn-ea"/>
              </a:rPr>
              <a:t>1</a:t>
            </a:r>
            <a:endParaRPr lang="en-US" altLang="zh-CN" sz="1200" b="0">
              <a:ea typeface="宋体" panose="02010600030101010101" pitchFamily="2"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strips(downLeft)">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20" grpId="0"/>
      <p:bldP spid="20" grpId="1"/>
      <p:bldP spid="100" grpId="0"/>
      <p:bldP spid="100" grpId="1"/>
      <p:bldP spid="9" grpId="0"/>
      <p:bldP spid="9" grpId="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绿色.jpg"/>
          <p:cNvPicPr>
            <a:picLocks noChangeAspect="1"/>
          </p:cNvPicPr>
          <p:nvPr/>
        </p:nvPicPr>
        <p:blipFill>
          <a:blip r:embed="rId1">
            <a:lum bright="57000"/>
          </a:blip>
          <a:stretch>
            <a:fillRect/>
          </a:stretch>
        </p:blipFill>
        <p:spPr>
          <a:xfrm>
            <a:off x="0" y="0"/>
            <a:ext cx="9144000" cy="5143500"/>
          </a:xfrm>
          <a:prstGeom prst="rect">
            <a:avLst/>
          </a:prstGeom>
        </p:spPr>
      </p:pic>
      <p:sp>
        <p:nvSpPr>
          <p:cNvPr id="2" name="矩形 1"/>
          <p:cNvSpPr/>
          <p:nvPr/>
        </p:nvSpPr>
        <p:spPr>
          <a:xfrm rot="16200000">
            <a:off x="49637" y="-49416"/>
            <a:ext cx="615315" cy="714350"/>
          </a:xfrm>
          <a:prstGeom prst="rect">
            <a:avLst/>
          </a:prstGeom>
          <a:ln w="28575">
            <a:solidFill>
              <a:schemeClr val="accent1"/>
            </a:solidFill>
          </a:ln>
        </p:spPr>
        <p:txBody>
          <a:bodyPr vert="eaVert" wrap="square" lIns="0" tIns="0" rIns="0" bIns="0">
            <a:spAutoFit/>
          </a:bodyPr>
          <a:lstStyle/>
          <a:p>
            <a:pPr algn="ctr"/>
            <a:r>
              <a:rPr lang="en-US" altLang="zh-CN" sz="4000" b="1" spc="-225" dirty="0" smtClean="0">
                <a:solidFill>
                  <a:schemeClr val="accent1"/>
                </a:solidFill>
                <a:latin typeface="Agency FB" panose="020B0503020202020204" pitchFamily="34" charset="0"/>
                <a:ea typeface="造字工房俊雅（非商用）常规体" pitchFamily="50" charset="-122"/>
              </a:rPr>
              <a:t>04</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3" name="TextBox 15"/>
          <p:cNvSpPr txBox="1"/>
          <p:nvPr/>
        </p:nvSpPr>
        <p:spPr>
          <a:xfrm>
            <a:off x="714348" y="71420"/>
            <a:ext cx="2214578" cy="461665"/>
          </a:xfrm>
          <a:prstGeom prst="rect">
            <a:avLst/>
          </a:prstGeom>
          <a:noFill/>
        </p:spPr>
        <p:txBody>
          <a:bodyPr wrap="square" rtlCol="0">
            <a:spAutoFit/>
          </a:bodyPr>
          <a:lstStyle/>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创新性</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01377" name="Rectangle 1"/>
          <p:cNvSpPr>
            <a:spLocks noChangeArrowheads="1"/>
          </p:cNvSpPr>
          <p:nvPr/>
        </p:nvSpPr>
        <p:spPr bwMode="auto">
          <a:xfrm>
            <a:off x="467995" y="3003550"/>
            <a:ext cx="8249920" cy="13735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3465195" algn="l"/>
              </a:tabLst>
            </a:pPr>
            <a:r>
              <a:rPr lang="zh-CN" altLang="en-US" sz="1400" b="1" dirty="0" smtClean="0">
                <a:latin typeface="Calibri" panose="020F0502020204030204" pitchFamily="34" charset="0"/>
                <a:ea typeface="宋体" panose="02010600030101010101" pitchFamily="2" charset="-122"/>
                <a:cs typeface="Calibri" panose="020F0502020204030204" pitchFamily="34" charset="0"/>
              </a:rPr>
              <a:t>应用创新</a:t>
            </a:r>
            <a:endParaRPr lang="en-US" altLang="zh-CN" sz="1400" b="1" dirty="0" smtClean="0">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base" latinLnBrk="0" hangingPunct="1">
              <a:lnSpc>
                <a:spcPct val="130000"/>
              </a:lnSpc>
              <a:spcBef>
                <a:spcPts val="0"/>
              </a:spcBef>
              <a:spcAft>
                <a:spcPts val="0"/>
              </a:spcAft>
              <a:buClrTx/>
              <a:buSzTx/>
              <a:buFontTx/>
              <a:buNone/>
              <a:tabLst>
                <a:tab pos="3465195" algn="l"/>
              </a:tabLst>
            </a:pPr>
            <a:r>
              <a:rPr kumimoji="0"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1.在临床上可适用于肾功能不全患者，对于老年体弱患者及不能自主进食患者尤为适用；使用本品时应给予非蛋白热量，保证非蛋白热量/氮比有利于患者恢复，可以有效的降低不良反应的发生；</a:t>
            </a:r>
            <a:endParaRPr kumimoji="0"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30000"/>
              </a:lnSpc>
              <a:spcBef>
                <a:spcPts val="0"/>
              </a:spcBef>
              <a:spcAft>
                <a:spcPts val="0"/>
              </a:spcAft>
              <a:buClrTx/>
              <a:buSzTx/>
              <a:buFontTx/>
              <a:buNone/>
              <a:tabLst>
                <a:tab pos="3465195" algn="l"/>
              </a:tabLst>
            </a:pPr>
            <a:r>
              <a:rPr kumimoji="0"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2.在肾功能不全患者使用时，可以采用中心静脉给药，增加了给药途径，并减少了给药次数；透析时在透析结束前60~90分钟由透析回路的静脉一侧注入，给患者带来了极大的便利，总体上提高了患者的依从性。</a:t>
            </a:r>
            <a:endParaRPr kumimoji="0"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p:txBody>
      </p:sp>
      <p:sp>
        <p:nvSpPr>
          <p:cNvPr id="101378" name="Rectangle 2"/>
          <p:cNvSpPr>
            <a:spLocks noChangeArrowheads="1"/>
          </p:cNvSpPr>
          <p:nvPr/>
        </p:nvSpPr>
        <p:spPr bwMode="auto">
          <a:xfrm>
            <a:off x="423545" y="533400"/>
            <a:ext cx="8133080" cy="23329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3465195" algn="l"/>
              </a:tabLst>
            </a:pPr>
            <a:r>
              <a:rPr kumimoji="0" lang="zh-CN" sz="14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创新程度</a:t>
            </a:r>
            <a:endParaRPr kumimoji="0" lang="zh-CN" sz="7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algn="just" eaLnBrk="0" fontAlgn="base" hangingPunct="0">
              <a:lnSpc>
                <a:spcPct val="130000"/>
              </a:lnSpc>
              <a:spcBef>
                <a:spcPts val="0"/>
              </a:spcBef>
              <a:spcAft>
                <a:spcPts val="0"/>
              </a:spcAft>
              <a:tabLst>
                <a:tab pos="3465195" algn="l"/>
              </a:tabLst>
            </a:pPr>
            <a:r>
              <a:rPr kumimoji="0" 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参照日本原研处方，自研制剂工艺的研究，本品质量与原研品完全一致。</a:t>
            </a:r>
            <a:endParaRPr kumimoji="0" 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lvl="0" algn="just" eaLnBrk="0" fontAlgn="base" hangingPunct="0">
              <a:lnSpc>
                <a:spcPct val="130000"/>
              </a:lnSpc>
              <a:spcBef>
                <a:spcPts val="0"/>
              </a:spcBef>
              <a:spcAft>
                <a:spcPts val="0"/>
              </a:spcAft>
              <a:tabLst>
                <a:tab pos="3465195" algn="l"/>
              </a:tabLst>
            </a:pPr>
            <a:r>
              <a:rPr kumimoji="0" lang="en-US" alt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a:t>
            </a: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研发思路：</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利用半胱氨酸的抗氧化作用，在处方中</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将其作为抗氧化剂使用，减少常用抗氧化剂的用量（</a:t>
            </a:r>
            <a:r>
              <a:rPr lang="en-US" altLang="zh-CN"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17AA-II</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中亚硫</a:t>
            </a:r>
            <a:endPar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endParaRPr>
          </a:p>
          <a:p>
            <a:pPr lvl="0" algn="just" eaLnBrk="0" fontAlgn="base" hangingPunct="0">
              <a:lnSpc>
                <a:spcPct val="130000"/>
              </a:lnSpc>
              <a:spcBef>
                <a:spcPts val="0"/>
              </a:spcBef>
              <a:spcAft>
                <a:spcPts val="0"/>
              </a:spcAft>
              <a:tabLst>
                <a:tab pos="3465195" algn="l"/>
              </a:tabLst>
            </a:pP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 </a:t>
            </a:r>
            <a:r>
              <a:rPr lang="en-US" altLang="zh-CN"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   </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酸氢钠</a:t>
            </a:r>
            <a:r>
              <a:rPr lang="en-US" altLang="zh-CN"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 0.25g/L, 9AA</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中焦亚硫酸钠</a:t>
            </a:r>
            <a:r>
              <a:rPr lang="en-US" altLang="zh-CN"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:1.0g/L</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），可减少临床使用过程中不良反应的发生。</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lvl="0" algn="just" eaLnBrk="0" fontAlgn="base" hangingPunct="0">
              <a:lnSpc>
                <a:spcPct val="130000"/>
              </a:lnSpc>
              <a:spcBef>
                <a:spcPts val="0"/>
              </a:spcBef>
              <a:spcAft>
                <a:spcPts val="0"/>
              </a:spcAft>
              <a:tabLst>
                <a:tab pos="3465195" algn="l"/>
              </a:tabLst>
            </a:pPr>
            <a:r>
              <a:rPr kumimoji="0" lang="en-US" alt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2.</a:t>
            </a: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分析方法：运用独有的氨基酸分析方法（专利号：</a:t>
            </a:r>
            <a:r>
              <a:rPr kumimoji="0" lang="en-US" alt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ZL2005 10014478.0</a:t>
            </a: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），提高了产品检测的准确性。</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lvl="0" algn="just" eaLnBrk="0" fontAlgn="base" hangingPunct="0">
              <a:lnSpc>
                <a:spcPct val="130000"/>
              </a:lnSpc>
              <a:spcBef>
                <a:spcPts val="0"/>
              </a:spcBef>
              <a:spcAft>
                <a:spcPts val="0"/>
              </a:spcAft>
              <a:tabLst>
                <a:tab pos="3465195" algn="l"/>
              </a:tabLst>
            </a:pPr>
            <a:r>
              <a:rPr kumimoji="0" lang="en-US" alt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3.</a:t>
            </a: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制备工艺：</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在满足产品质量符合要求的前提下，该品制备工艺在</a:t>
            </a:r>
            <a:r>
              <a:rPr lang="zh-CN" altLang="en-US" sz="1200" dirty="0" smtClean="0">
                <a:latin typeface="Calibri" panose="020F0502020204030204" pitchFamily="34" charset="0"/>
                <a:ea typeface="宋体" panose="02010600030101010101" pitchFamily="2" charset="-122"/>
                <a:cs typeface="Calibri" panose="020F0502020204030204" pitchFamily="34" charset="0"/>
                <a:sym typeface="+mn-ea"/>
              </a:rPr>
              <a:t>终端灭菌时采用过度</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杀灭法，提高了产品的无菌保障</a:t>
            </a:r>
            <a:endPar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endParaRPr>
          </a:p>
          <a:p>
            <a:pPr lvl="0" algn="just" eaLnBrk="0" fontAlgn="base" hangingPunct="0">
              <a:lnSpc>
                <a:spcPct val="130000"/>
              </a:lnSpc>
              <a:spcBef>
                <a:spcPts val="0"/>
              </a:spcBef>
              <a:spcAft>
                <a:spcPts val="0"/>
              </a:spcAft>
              <a:tabLst>
                <a:tab pos="3465195" algn="l"/>
              </a:tabLst>
            </a:pP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 </a:t>
            </a:r>
            <a:r>
              <a:rPr lang="en-US" altLang="zh-CN"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  </a:t>
            </a:r>
            <a:r>
              <a:rPr lang="zh-CN" altLang="en-US" sz="1200" dirty="0" smtClean="0">
                <a:ln>
                  <a:noFill/>
                </a:ln>
                <a:effectLst/>
                <a:latin typeface="Calibri" panose="020F0502020204030204" pitchFamily="34" charset="0"/>
                <a:ea typeface="宋体" panose="02010600030101010101" pitchFamily="2" charset="-122"/>
                <a:cs typeface="Calibri" panose="020F0502020204030204" pitchFamily="34" charset="0"/>
                <a:sym typeface="+mn-ea"/>
              </a:rPr>
              <a:t>水平。</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lvl="0" algn="just" eaLnBrk="0" fontAlgn="base" hangingPunct="0">
              <a:lnSpc>
                <a:spcPct val="130000"/>
              </a:lnSpc>
              <a:spcBef>
                <a:spcPts val="0"/>
              </a:spcBef>
              <a:spcAft>
                <a:spcPts val="0"/>
              </a:spcAft>
              <a:tabLst>
                <a:tab pos="3465195" algn="l"/>
              </a:tabLst>
            </a:pPr>
            <a:r>
              <a:rPr kumimoji="0" lang="en-US" alt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4.</a:t>
            </a: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质量标准：在国家药品注册标准基础上增加了铝盐、半胱氨酸、甲硫氨酸亚砜、焦谷氨酸及色氨酸有关物质等检测项</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lvl="0" algn="just" eaLnBrk="0" fontAlgn="base" hangingPunct="0">
              <a:lnSpc>
                <a:spcPct val="130000"/>
              </a:lnSpc>
              <a:spcBef>
                <a:spcPts val="0"/>
              </a:spcBef>
              <a:spcAft>
                <a:spcPts val="0"/>
              </a:spcAft>
              <a:tabLst>
                <a:tab pos="3465195" algn="l"/>
              </a:tabLst>
            </a:pP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r>
              <a:rPr kumimoji="0" lang="en-US" altLang="zh-CN"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目，质量标准控制高于原有标准，最大程度提高药品的安全性。</a:t>
            </a:r>
            <a:endPar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p:txBody>
      </p:sp>
      <p:pic>
        <p:nvPicPr>
          <p:cNvPr id="6"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786328"/>
            <a:ext cx="2928958" cy="285752"/>
          </a:xfrm>
          <a:prstGeom prst="rect">
            <a:avLst/>
          </a:prstGeom>
          <a:noFill/>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绿色.jpg"/>
          <p:cNvPicPr>
            <a:picLocks noChangeAspect="1"/>
          </p:cNvPicPr>
          <p:nvPr/>
        </p:nvPicPr>
        <p:blipFill>
          <a:blip r:embed="rId1">
            <a:lum bright="57000"/>
          </a:blip>
          <a:stretch>
            <a:fillRect/>
          </a:stretch>
        </p:blipFill>
        <p:spPr>
          <a:xfrm>
            <a:off x="0" y="-20320"/>
            <a:ext cx="9144000" cy="5143500"/>
          </a:xfrm>
          <a:prstGeom prst="rect">
            <a:avLst/>
          </a:prstGeom>
        </p:spPr>
      </p:pic>
      <p:sp>
        <p:nvSpPr>
          <p:cNvPr id="2" name="矩形 1"/>
          <p:cNvSpPr/>
          <p:nvPr/>
        </p:nvSpPr>
        <p:spPr>
          <a:xfrm rot="16200000">
            <a:off x="49637" y="-49416"/>
            <a:ext cx="615315" cy="714350"/>
          </a:xfrm>
          <a:prstGeom prst="rect">
            <a:avLst/>
          </a:prstGeom>
          <a:ln w="28575">
            <a:solidFill>
              <a:schemeClr val="accent1"/>
            </a:solidFill>
          </a:ln>
        </p:spPr>
        <p:txBody>
          <a:bodyPr vert="eaVert" wrap="square" lIns="0" tIns="0" rIns="0" bIns="0">
            <a:spAutoFit/>
          </a:bodyPr>
          <a:lstStyle/>
          <a:p>
            <a:pPr algn="ctr"/>
            <a:r>
              <a:rPr lang="en-US" altLang="zh-CN" sz="4000" b="1" spc="-225" dirty="0" smtClean="0">
                <a:solidFill>
                  <a:schemeClr val="accent1"/>
                </a:solidFill>
                <a:latin typeface="Agency FB" panose="020B0503020202020204" pitchFamily="34" charset="0"/>
                <a:ea typeface="造字工房俊雅（非商用）常规体" pitchFamily="50" charset="-122"/>
              </a:rPr>
              <a:t>05</a:t>
            </a:r>
            <a:endParaRPr lang="zh-CN" altLang="en-US" sz="4000" b="1" spc="-225" dirty="0">
              <a:solidFill>
                <a:schemeClr val="accent1"/>
              </a:solidFill>
              <a:latin typeface="Agency FB" panose="020B0503020202020204" pitchFamily="34" charset="0"/>
              <a:ea typeface="造字工房俊雅（非商用）常规体" pitchFamily="50" charset="-122"/>
            </a:endParaRPr>
          </a:p>
        </p:txBody>
      </p:sp>
      <p:sp>
        <p:nvSpPr>
          <p:cNvPr id="3" name="TextBox 15"/>
          <p:cNvSpPr txBox="1"/>
          <p:nvPr/>
        </p:nvSpPr>
        <p:spPr>
          <a:xfrm>
            <a:off x="714348" y="71420"/>
            <a:ext cx="2214578" cy="461665"/>
          </a:xfrm>
          <a:prstGeom prst="rect">
            <a:avLst/>
          </a:prstGeom>
          <a:noFill/>
        </p:spPr>
        <p:txBody>
          <a:bodyPr wrap="square" rtlCol="0">
            <a:spAutoFit/>
          </a:bodyPr>
          <a:lstStyle/>
          <a:p>
            <a:pPr defTabSz="800100"/>
            <a:r>
              <a:rPr lang="zh-CN" altLang="en-US" sz="2400" b="1" dirty="0" smtClean="0">
                <a:solidFill>
                  <a:schemeClr val="accent2"/>
                </a:solidFill>
                <a:latin typeface="微软雅黑" panose="020B0503020204020204" pitchFamily="34" charset="-122"/>
                <a:ea typeface="微软雅黑" panose="020B0503020204020204" pitchFamily="34" charset="-122"/>
              </a:rPr>
              <a:t>公平性</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42910" y="714362"/>
            <a:ext cx="6885940" cy="1256665"/>
            <a:chOff x="1735685" y="1838604"/>
            <a:chExt cx="7652863" cy="2214171"/>
          </a:xfrm>
        </p:grpSpPr>
        <p:sp>
          <p:nvSpPr>
            <p:cNvPr id="5" name="圆角矩形 4"/>
            <p:cNvSpPr/>
            <p:nvPr/>
          </p:nvSpPr>
          <p:spPr>
            <a:xfrm>
              <a:off x="1735685" y="1838604"/>
              <a:ext cx="7652863" cy="2022850"/>
            </a:xfrm>
            <a:prstGeom prst="roundRect">
              <a:avLst>
                <a:gd name="adj" fmla="val 1189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6" name="文本框 31"/>
            <p:cNvSpPr txBox="1"/>
            <p:nvPr/>
          </p:nvSpPr>
          <p:spPr>
            <a:xfrm>
              <a:off x="1816843" y="1940418"/>
              <a:ext cx="7565354" cy="2112357"/>
            </a:xfrm>
            <a:prstGeom prst="rect">
              <a:avLst/>
            </a:prstGeom>
            <a:noFill/>
          </p:spPr>
          <p:txBody>
            <a:bodyPr wrap="square" rtlCol="0">
              <a:spAutoFit/>
            </a:bodyPr>
            <a:lstStyle/>
            <a:p>
              <a:pPr lvl="0" algn="just"/>
              <a:r>
                <a:rPr lang="zh-CN" altLang="en-US" sz="1200" b="1" dirty="0" smtClean="0"/>
                <a:t>所治疗疾病对公共健康的影响：</a:t>
              </a:r>
              <a:r>
                <a:rPr lang="zh-CN" altLang="en-US" sz="1200" dirty="0" smtClean="0"/>
                <a:t>我国肾脏病患病率高达</a:t>
              </a:r>
              <a:r>
                <a:rPr lang="en-US" sz="1200" dirty="0" smtClean="0"/>
                <a:t>10.8%</a:t>
              </a:r>
              <a:r>
                <a:rPr lang="zh-CN" altLang="en-US" sz="1200" dirty="0" smtClean="0"/>
                <a:t>，急性肾损伤患者每年新发</a:t>
              </a:r>
              <a:r>
                <a:rPr lang="en-US" sz="1200" dirty="0" smtClean="0"/>
                <a:t>100</a:t>
              </a:r>
              <a:r>
                <a:rPr lang="zh-CN" altLang="en-US" sz="1200" dirty="0" smtClean="0"/>
                <a:t>万～</a:t>
              </a:r>
              <a:r>
                <a:rPr lang="en-US" sz="1200" dirty="0" smtClean="0"/>
                <a:t>300</a:t>
              </a:r>
              <a:r>
                <a:rPr lang="zh-CN" altLang="en-US" sz="1200" dirty="0" smtClean="0"/>
                <a:t>万，尿毒症患者</a:t>
              </a:r>
              <a:r>
                <a:rPr lang="en-US" sz="1200" dirty="0" smtClean="0"/>
                <a:t>100</a:t>
              </a:r>
              <a:r>
                <a:rPr lang="zh-CN" altLang="en-US" sz="1200" dirty="0" smtClean="0"/>
                <a:t>万～</a:t>
              </a:r>
              <a:r>
                <a:rPr lang="en-US" sz="1200" dirty="0" smtClean="0"/>
                <a:t>200</a:t>
              </a:r>
              <a:r>
                <a:rPr lang="zh-CN" altLang="en-US" sz="1200" dirty="0" smtClean="0"/>
                <a:t>万，晚期有效治疗是肾透析和肾脏移植。复方氨基酸注射液（</a:t>
              </a:r>
              <a:r>
                <a:rPr lang="en-US" sz="1200" dirty="0" smtClean="0"/>
                <a:t>17AA-II</a:t>
              </a:r>
              <a:r>
                <a:rPr lang="zh-CN" altLang="en-US" sz="1200" dirty="0" smtClean="0"/>
                <a:t>）处方对肾病患者疗效确切，同时减少临床上协同治疗药物（护肝、护肾、高端营养液、脂肪乳、白蛋白、其他辅助用药、频繁透析等）的使用量，大幅降低肾透析的昂贵费用并缓解肾脏移植的资源不足，对延缓肾脏疾病的病程及降低人群疾病负担起到积极作用。</a:t>
              </a:r>
              <a:endParaRPr lang="zh-CN" altLang="en-US" sz="1200" dirty="0" smtClean="0"/>
            </a:p>
            <a:p>
              <a:pPr indent="342900"/>
              <a:endParaRPr lang="zh-CN" altLang="en-US" sz="1200" b="1" dirty="0">
                <a:solidFill>
                  <a:schemeClr val="tx2"/>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41375" y="2068508"/>
            <a:ext cx="7000924" cy="1051479"/>
            <a:chOff x="2569417" y="4241919"/>
            <a:chExt cx="7463076" cy="1932445"/>
          </a:xfrm>
          <a:solidFill>
            <a:schemeClr val="tx1"/>
          </a:solidFill>
        </p:grpSpPr>
        <p:sp>
          <p:nvSpPr>
            <p:cNvPr id="8" name="圆角矩形 7"/>
            <p:cNvSpPr/>
            <p:nvPr/>
          </p:nvSpPr>
          <p:spPr>
            <a:xfrm>
              <a:off x="2569417" y="4241919"/>
              <a:ext cx="7463076" cy="1575492"/>
            </a:xfrm>
            <a:prstGeom prst="roundRect">
              <a:avLst>
                <a:gd name="adj" fmla="val 1189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9" name="文本框 32"/>
            <p:cNvSpPr txBox="1"/>
            <p:nvPr/>
          </p:nvSpPr>
          <p:spPr>
            <a:xfrm>
              <a:off x="2682459" y="4309457"/>
              <a:ext cx="7236886" cy="1864907"/>
            </a:xfrm>
            <a:prstGeom prst="rect">
              <a:avLst/>
            </a:prstGeom>
            <a:noFill/>
          </p:spPr>
          <p:txBody>
            <a:bodyPr wrap="square" rtlCol="0">
              <a:spAutoFit/>
            </a:bodyPr>
            <a:lstStyle/>
            <a:p>
              <a:pPr lvl="0"/>
              <a:r>
                <a:rPr lang="zh-CN" altLang="en-US" sz="1200" b="1" dirty="0" smtClean="0"/>
                <a:t>符合“保基本”原则：</a:t>
              </a:r>
              <a:r>
                <a:rPr lang="zh-CN" altLang="en-US" sz="1200" dirty="0" smtClean="0"/>
                <a:t>肾脏病患者大多为收入较低的基层百姓，在因病致穷的情形下，医疗费用过高对他们是雪上加霜。在医保资源公平性的倡导下，更多的肾脏病患者在临床上可以使用具有良好疗效且价格合理的药物，参保人员合理的用药需求得到了保障。在使用本品后，</a:t>
              </a:r>
              <a:r>
                <a:rPr lang="zh-CN" altLang="en-US" sz="1200" dirty="0" smtClean="0">
                  <a:sym typeface="+mn-ea"/>
                </a:rPr>
                <a:t>可以为</a:t>
              </a:r>
              <a:r>
                <a:rPr lang="zh-CN" altLang="en-US" sz="1200" dirty="0" smtClean="0"/>
                <a:t>患者减少疾病带来的痛苦，提高生存质量，保障了患者的基本生活。</a:t>
              </a:r>
              <a:endParaRPr lang="zh-CN" altLang="en-US" sz="1200" dirty="0" smtClean="0"/>
            </a:p>
            <a:p>
              <a:pPr indent="342900"/>
              <a:endParaRPr lang="zh-CN" altLang="en-US" sz="1200" b="1" dirty="0">
                <a:solidFill>
                  <a:schemeClr val="tx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344907" y="3147438"/>
            <a:ext cx="7264783" cy="721432"/>
            <a:chOff x="2512370" y="4096634"/>
            <a:chExt cx="7463076" cy="1193725"/>
          </a:xfrm>
          <a:solidFill>
            <a:schemeClr val="tx1"/>
          </a:solidFill>
        </p:grpSpPr>
        <p:sp>
          <p:nvSpPr>
            <p:cNvPr id="12" name="圆角矩形 11"/>
            <p:cNvSpPr/>
            <p:nvPr/>
          </p:nvSpPr>
          <p:spPr>
            <a:xfrm>
              <a:off x="2512370" y="4097064"/>
              <a:ext cx="7463076" cy="1193295"/>
            </a:xfrm>
            <a:prstGeom prst="roundRect">
              <a:avLst>
                <a:gd name="adj" fmla="val 1189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3" name="文本框 32"/>
            <p:cNvSpPr txBox="1"/>
            <p:nvPr/>
          </p:nvSpPr>
          <p:spPr>
            <a:xfrm>
              <a:off x="2597657" y="4096634"/>
              <a:ext cx="7293237" cy="1187947"/>
            </a:xfrm>
            <a:prstGeom prst="rect">
              <a:avLst/>
            </a:prstGeom>
            <a:noFill/>
          </p:spPr>
          <p:txBody>
            <a:bodyPr wrap="square" rtlCol="0">
              <a:spAutoFit/>
            </a:bodyPr>
            <a:lstStyle/>
            <a:p>
              <a:pPr lvl="0"/>
              <a:r>
                <a:rPr lang="zh-CN" altLang="en-US" sz="1200" b="1" dirty="0" smtClean="0"/>
                <a:t>弥补目录短板：</a:t>
              </a:r>
              <a:r>
                <a:rPr lang="zh-CN" altLang="en-US" sz="1200" dirty="0" smtClean="0"/>
                <a:t>肾病发病率高，在医保目录中能有效改善肾脏病病情的药物少，疗效甚微，所以急需疗效好的药物用于临床。本品弥补药品目录中用于尿毒症、肾衰竭后期的治疗型氨基酸药物的短板；增加了药品目录中用于肾病的复方氨基酸注射液品种，为临床肾病的治疗提供了疗效更好的氨基酸制剂。</a:t>
              </a:r>
              <a:endParaRPr lang="zh-CN" altLang="en-US" sz="1200" dirty="0"/>
            </a:p>
          </p:txBody>
        </p:sp>
      </p:grpSp>
      <p:grpSp>
        <p:nvGrpSpPr>
          <p:cNvPr id="14" name="组合 13"/>
          <p:cNvGrpSpPr/>
          <p:nvPr/>
        </p:nvGrpSpPr>
        <p:grpSpPr>
          <a:xfrm>
            <a:off x="1835448" y="3962727"/>
            <a:ext cx="6561653" cy="738021"/>
            <a:chOff x="3171593" y="5320971"/>
            <a:chExt cx="7463076" cy="1597897"/>
          </a:xfrm>
        </p:grpSpPr>
        <p:sp>
          <p:nvSpPr>
            <p:cNvPr id="15" name="圆角矩形 14"/>
            <p:cNvSpPr/>
            <p:nvPr/>
          </p:nvSpPr>
          <p:spPr>
            <a:xfrm>
              <a:off x="3171593" y="5320971"/>
              <a:ext cx="7463076" cy="1597897"/>
            </a:xfrm>
            <a:prstGeom prst="roundRect">
              <a:avLst>
                <a:gd name="adj" fmla="val 1189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6" name="文本框 33"/>
            <p:cNvSpPr txBox="1"/>
            <p:nvPr/>
          </p:nvSpPr>
          <p:spPr>
            <a:xfrm>
              <a:off x="3206879" y="5394067"/>
              <a:ext cx="7243285" cy="1451936"/>
            </a:xfrm>
            <a:prstGeom prst="rect">
              <a:avLst/>
            </a:prstGeom>
            <a:noFill/>
          </p:spPr>
          <p:txBody>
            <a:bodyPr wrap="square" rtlCol="0">
              <a:spAutoFit/>
            </a:bodyPr>
            <a:lstStyle/>
            <a:p>
              <a:pPr lvl="0"/>
              <a:r>
                <a:rPr lang="zh-CN" altLang="en-US" sz="1200" b="1" dirty="0" smtClean="0"/>
                <a:t>临床管理难度</a:t>
              </a:r>
              <a:endParaRPr lang="zh-CN" altLang="en-US" sz="1200" b="1" dirty="0" smtClean="0"/>
            </a:p>
            <a:p>
              <a:r>
                <a:rPr lang="zh-CN" altLang="en-US" sz="1200" dirty="0" smtClean="0"/>
                <a:t>该品适应症明确、用法用量详尽，在临床得到合理应用的情况下，对于患者的肾功能的改善和预后提供了极大的帮助，患者服药依从性高，临床管理更便利。</a:t>
              </a:r>
              <a:endParaRPr lang="zh-CN" altLang="en-US" sz="1200" dirty="0" smtClean="0"/>
            </a:p>
            <a:p>
              <a:r>
                <a:rPr lang="en-US" sz="1200" dirty="0" smtClean="0"/>
                <a:t> </a:t>
              </a:r>
              <a:endParaRPr lang="zh-CN" altLang="en-US" sz="1200" dirty="0" smtClean="0"/>
            </a:p>
            <a:p>
              <a:pPr indent="342900"/>
              <a:endParaRPr lang="zh-CN" altLang="en-US" sz="1200" b="1" dirty="0">
                <a:solidFill>
                  <a:schemeClr val="tx2"/>
                </a:solidFill>
                <a:latin typeface="微软雅黑" panose="020B0503020204020204" pitchFamily="34" charset="-122"/>
                <a:ea typeface="微软雅黑" panose="020B0503020204020204" pitchFamily="34" charset="-122"/>
              </a:endParaRPr>
            </a:p>
          </p:txBody>
        </p:sp>
      </p:grpSp>
      <p:pic>
        <p:nvPicPr>
          <p:cNvPr id="17" name="Picture 2" descr="E:\17AA-II申报医保目录\ba27d67833d2e4b13e8b26f107c7f08.png"/>
          <p:cNvPicPr>
            <a:picLocks noChangeAspect="1" noChangeArrowheads="1"/>
          </p:cNvPicPr>
          <p:nvPr/>
        </p:nvPicPr>
        <p:blipFill>
          <a:blip r:embed="rId2" cstate="print"/>
          <a:srcRect/>
          <a:stretch>
            <a:fillRect/>
          </a:stretch>
        </p:blipFill>
        <p:spPr bwMode="auto">
          <a:xfrm>
            <a:off x="142844" y="4786328"/>
            <a:ext cx="2928958" cy="285752"/>
          </a:xfrm>
          <a:prstGeom prst="rect">
            <a:avLst/>
          </a:prstGeom>
          <a:noFill/>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7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22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7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32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KSO_WM_UNIT_TABLE_BEAUTIFY" val="smartTable{d4e06fbd-f47b-4e15-92f6-22cbf62d7422}"/>
  <p:tag name="TABLE_ENDDRAG_ORIGIN_RECT" val="242*59"/>
  <p:tag name="TABLE_ENDDRAG_RECT" val="84*207*242*59"/>
</p:tagLst>
</file>

<file path=ppt/tags/tag11.xml><?xml version="1.0" encoding="utf-8"?>
<p:tagLst xmlns:p="http://schemas.openxmlformats.org/presentationml/2006/main">
  <p:tag name="ISPRING_PRESENTATION_TITLE" val="PowerPoint 演示文稿"/>
  <p:tag name="ISPRING_ULTRA_SCORM_COURSE_ID" val="F290BEDB-9D25-4034-886F-8F97E3B6AB9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Dh26U4JluQMdgQAABERAAAdAAAAdW5pdmVyc2FsL2NvbW1vbl9tZXNzYWdlcy5sbmetWN1u2zYUvi/QdyAEFNiALW0HtCiGxIEsMTYRmXIlOk72A4GRGJuoJGb6cZtd9Xp7it3sDQb0eYbe7C12SMlJ3B9ISgLYgEn5fOfwnO/8UPuH77IUbURRSpUfWM/3nllI5LFKZL46sBbs6PtXFiornic8Vbk4sHJlocPR40f7Kc9XNV8J+P34EUL7mShLWJYjvbpZI5kcWPNx5PizuU3PIs+f+NGYTKyRo7JLnl8hT63UL8U3P7x89e75i5ff7j9tJfsAhTPb83ahkEF68awHEGWB70WAhr2I4lNmjT5++PPjh/f//fXPMGF/wTxCsTVqfwyTngf4RKv+o6fqRRBgyqLQIy6OSBhRnxmveJhh1xqdqRqt+UagSqGNFG9RtRYQ00oWApWpTMyDWMFGXosuZa4/swmNAhyygDiM+NQahaoorr4zsLyu1qoAdSVKZMnPU5EYncAe8/yyECWo5hWwC8GnWkv4p8q4zPc6VQf2ktBJxHzfCyNM3e2ONcJ5gtyCazUDUQI7xAEAFLwUxR1kI8M3I47sNB2GMCWTqQdfpk2YytU6hW811I45hhjMRd4lBRzBAVAsDJd+4GqngSrE0SUvy7eqSHb4cTtQXcCEOj5Q0GG3wJnG2AJDjCXUkKIQcdUFNsNhaE9wNPZPgcjWiPpDJPxjyLnjIRJnOIQUwWGXDLVPyMTWhNcptuX/Nr9irumcXiEexyCn3beRqi5hR7sUssBkWrk3TE2IXy8gbMT2vpLGDSp416xWciPAjiIRRaciKDIOdjWLXi/IT9GRTTzsRkAr119GzBQ/rTHjVyhXFeLJhuexQOci5jVw/QqeJTIxz3Scjf7favk74lVbVZ60BYm6+PTJUHt2atgXzKpLsKmqRHZZdanWDmvNv4sVmtNfNaHP0e+mP3QwtQPiP0xkSpnVaVN17x2fa8uGxqjTiHt6qn+0HtqSsKmtYwIFayxVfwkM3VT3D2iAaX8pQo9A0bwp0VDDSX4xQCf1WwCq0F0xTsBVOyacgAsHyC/xOCQMBqSlOC9l1Tl2mGxsAvTl0MYw8aWiEjfJeC4uFEw4qeCbZvqALmQi3RnQW8PNTqtghHlgMgXAVUMegExlBvYnPTAXM7z1QFPgd06yVHWamORN5RtT5MG3dSY+H5suCpWZ3ZSXW/I2TebwPlY0hwsapfMB7f86/3rH51b63T1KIbYDZxo5NnWwHvl1rqY9hSAFtCs8FkaePdbikAsZr+I1NNMLVedJT6BmYHfxkQ1g7ZlDwYt4/e/7v3tifGJJs4va3R8HgUBi6yqIr8F+pqoS5a9dIMwe78qZRR+p9oKzlet532EEWPggdwjetJZMZbC1160XSN4GzWbMdqYzyIPQ0F7VBYxuQxBmdnAMtcxM4dZoxos3UAiZUukgFONqTcBqmPabO2ZdpTIXQ2Tv10r0gRmZR7brmls3JF8q4zdNz0zgRhG31+8Urt99wZypTaHOfoInElkNBDStaVuFINGb9U2abz7vVNer0ry82H96613G/1BLAwQUAAIACAA4dulOhvZqvDoDAACQDAAAJwAAAHVuaXZlcnNhbC9mbGFzaF9wdWJsaXNoaW5nX3NldHRpbmdzLnhtbNVX3W7aMBS+5yksT70saTu6diihqgpo1VpAhWnrVWViQ6w6dhY7UHrV6+0pdrM3mNTnmXqzt9hxDBTUrkt/kDYhRHx+vvN/Yvy9i1igEUs1VzLAm+UNjJgMFeVyGOAPveb6LkbaEEmJUJIFWCqM9molP8n6guuoy4wBUY0ARupqYgIcGZNUPW88Hpe5TlLLVSIzgK/LoYq9JGWaScNSLxFkAj9mkjCNpwgFAOAbKzlVq5VKCPkO6VjRTDDEKXguuQ2KiKYgOsKeE+uT8HyYqkzSAyVUitJhP8CvdvftZybjoOo8ZtLmRNeAaMmmSijl1gsiuvySoYjxYQTu7lQwGnNqogBvVSwKSHt3UXJsFzqxKAcKciDNFD5mhlBiiDs6e4ZdGD0jOBKdSBLzsAccZOMPcL139u600zg5Omy9P+u120e9w45zItfxlnF8b9mQDw6pLA3Z3I5PjCFhBH6DzoAIzXxvkTQTGyi55Jw9o74SkPtcC9oo7jPaIjFbqEb3nMsmSG5iNIBAxCTA+yknAiNuiODhXFlnfW24yaveXJREgAXtydBxF9+ad9kJI5JqtujWjKNtzsPaR5UJiiYqQ4KfM2QUgvizGJ4ihhaLgwapinMqtI9BWnCwOOJszOhentMp4J8MnYKJOANN6NVEMOMsfM74JeqzgUoBl5ERdDbQuXb45UcBJ0TrW1Ay83Gte3RYb5wdtuqNT2s2QEJHRIaPBIeCszgxK8EnEySVmelBOkKSaZYXhXKa84rEVn56GTSPM+HK/NLFWIBeYUlWY+UxhfmrB4XNRmSUD6IdrhwaRpBDSRwmMEJYF1xmrChgSCRSUkwQCWGtaTvWI64yDRQ3wA5aP91Dp4+4zE9DWG1gMaUsLQS5sbn1urL9Zmf3bbXs/bz6vv6g0nThdwSx5tzGP3hw5c/X/t1t6Ht2S9+/tE2a/Zs7++b6y8311a9vP4ok9+b6a3Hh00a3iFirXUSq/b6I1Il73XQWXjWFXID1NHTjBgtK8JgbRl+y2Z7QMM96y7tuW03DrDDm5wzJfxOyO80vjEs3RN+79wprOTGXPIZE2OU4v/fWtisbcOe8l1UqAdryv4ha6TdQSwMEFAACAAgAOHbpTn4dtWa3AgAAUAoAACEAAAB1bml2ZXJzYWwvZmxhc2hfc2tpbl9zZXR0aW5ncy54bWyVVm1v2jAQ/r5fgdh30r3SSSkSpUyq1K3VWvW7kxyJhWNHtkPHv5/PsRsbCGScKuG75/G9+O5oqraULz5MJmkumJDPoDXlpUKN101ocTPNWq0Fn+WCa+B6xoWsCZsuPv60nzSxyEsssQM5lrMhOfRu5vYzhuJ8fJujDBFyUTeE7x9EKWYZybelFC0vLoZW7RuQjPKtQV79mK/Wgw4YVfpeQx3FtL5GGUdpJCgFGNL3NcpFFiMZMO/pyn5GcnpX57M/oO2ootrSlp9QhmgNKSEu8vUSZRjPze3xq8xRzhM0/NUG+uUzyiCUkT3I+PK7ryiDDNG0zf/0SCNFiQWNOecf8Z3DBCnM+GFUVygXCZgQOrr4Cq48Nte7AOS+hnOf4rhKwZ6wrgcLAR89Y7DQsoU08afOpirx9thqMx+w2BCmDCBU9aAnE/QTaZW/Jtb1uD/wRnkRgJyiR7wK1taw6uINgLG+x69Wt3ZVhPG964IAJeycMoiwV/bI36asR8hA2SOfGS3gkbP9EfzQ0nH8E98S95jnq2+swIk5+nr5k7eipwccXBW4dgqPqUUBC4XhvNAa8NXSxOq6kJKjmFJOdrQkmgr+C3HZ3iaj0uTA4DrtdF+lmmoGp9rNxmiWdPhe9hx3o7PG7dj9KPTJdeeJNjv8Zkq0JnlVmx8lNZ04nhkSU5hpcpqBW9LAQd7zjRjJqYncgnwRgo31woWGEGszGwKLbrKG4GkSlCBNThc5dZecqj5v6wzk2jwaBd81sa7DVbSsmPnTrxTeoIgJA8aOqStzHSf0vSkDhesAIDKvfMt2h85St0xTBjvwgx8obMJDmaXKtOhQty31A2x02G9OM6oh3Z7oGyXExYYThFcTl4g3TmgY0fOaZMpmFo2938D9zdFO9qsMWy/cYvbsOim62NiPK2iU+J/kP1BLAwQUAAIACAA4dulO9XiUsQ0DAAChCwAAJgAAAHVuaXZlcnNhbC9odG1sX3B1Ymxpc2hpbmdfc2V0dGluZ3MueG1szVbfTloxGL/nKZouXspR56YjB4wRjEQnRFg2r0w5LZzGnvas7QHxyuvtKXazN1ji8yze7C329RQQomNHI8tCCPT78/v+f224d5UINGTacCWreLO8gRGTkaJcDqr4Q/dwfRcjY4mkRCjJqlgqjPZqpTDNeoKbuMOsBVGDAEaaSmqrOLY2rQTBaDQqc5Nqx1Uis4BvypFKglQzw6RlOkgFGcOPHafM4AlCAQD4JkpO1GqlEkKhR3qvaCYY4hQ8l9wFRcSRTQQOvFSPRJcDrTJJD5RQGulBr4pf7e67z1TGI9V5wqRLiakB0ZFthVDKnRNEdPg1QzHjgxi83dnGaMSpjat4a9uhgHTwECXH9pETh3KgIAXSTuATZgkllvijt2fZlTVTgifRsSQJj7rAQS78Kq53L47O242zk+bp8UW31TrpNtveiVwnWMQJg0VDITikMh2xmZ2QWEuiGPwGnT4RhoXBPGkq1ldywTl3Rj0lIPW5FkZ98FSMq3hfcyIw4pYIHs24lugBs4dcQAxOd7PclxbfA/p4o5how+YNTTnGZTGqfVSZoGisMiT4JUNWIYgoS+BfzNB8ulFfqySnCmIsMoJThoacjRjdy7M0AfyToXMwkWSgCc2XCma9hc8Zv0Y91lcacBkZQqsCnRuPX34ScEqMuQclUx/XOifNeuOieVpvfFpzARI6JDJ6IjiUkCWpXQk+GSOp7FQP0hGRzLC8KJTTnFcktvLzy2B4kglf5pcuxhz0CkuyGitPKcxfPShsNibDfBDdcOXQMIIcSuIxgRHBuHOZsaKAEZFISTFGJIJFZdxYD7nKDFD8AHto83wPvT7iMj8N4OYAi5oyXQhyY3Pr9fabtzu77yrl4OfN9/WlSpMV3hbEmfM7/GDpEp8t8ofbMAzc7nx8DVud/astfHf75e725te3H0XSdXf7tbjweaNTROy0VUSqdVxE6sxfIO25y6OQC7BwBn6AYOUInnDL6Eu2zzNaYPlN7BvkhVpghVEsbeT/Nwh/mj28Fl5aYfDoU7AE9MVnda30G1BLAwQUAAIACAA4dulO/tkGXaABAAAtBgAAHwAAAHVuaXZlcnNhbC9odG1sX3NraW5fc2V0dGluZ3MuanONlE1vwjAMhu/8iiq7Toh9wnZDg0lIHCaN27RDKKZUpHGUhA6G+O+rw1fTpoP40rx9+jp25WxbUbFYzKLXaOue3f7D3zsNSLN6Bbe+Lhr0jHRmRDqDSZqBSCWwCpIfPz3JuzMRMmbSmU43n2RrSn4M6c2cC1PGVcBCBzQT0PKA9hPQ1qHEv15lh6r2FZXaPF1Zi7Ido7QgbVuizrhj2M27W+UCKzDmoC+gcx6DZ9p1q4k8Oz51KcpcjJnicjPGBNtTHi8TjSs5a8q/2CjQxQ9f7oHOS/dt6NmJ1NiRhayaeNijaCaVBmPgkPd5SBGEBZ+CKPl23PoH9YzrBVXoPDWpPdL9O4oyrXgCtS71+hQ+JguvWje7FHXOwtruiYd7Co8QfAO6ZjV4pPBAVCt1xQ9UGhPqSA2t9/yECuSzVCaH1B2KIEeHJdum7p0LdccfMG+EsDJCi8BEZk0XxxVTb4ODaypZx6GZFyExlBcDmgp9nJ9E7zS2eo3Q/iti3FoeL7LidihuRuo4mOIZ9EjOkYSM6yXoCaIo6vm+dPJq8tbuD1BLAwQUAAIACAA4dulO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4dulODNK2rG4AAABuAAAAHAAAAHVuaXZlcnNhbC9sb2NhbF9zZXR0aW5ncy54bWyzsa/IzVEoSy0qzszPs1Uy1DNQUkjNS85PycxLt1UKDXHTtVBSKC5JzEtJzMnPS7VVystXUrC347LJyU9OzAlOLSkBKixWKMhJrEwtCknNBTJKUv0Sc4Eqn7aueNm8QkFX4cn+dc+m7FTSt+MC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4dulO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Dl26U721Uo2uAwAAIMhAAAXAAAAdW5pdmVyc2FsL3VuaXZlcnNhbC5wbmftmvtfkvcewPFUdldrKzMvLHO5lpO0JZq3LpYQ5bW85IU82NxSwEvIIUVbx83KjNRNM1LnstJMmTklQcCtTdYUKBVIgcxMURBIGZAoeB7onJ3X65zX6/wB58UPz/O8vt/39/K5fb/fz+t5nssRYaHr12xdAwKB1sNhIVEg0HI4CLQMu8oaqNlGLZoCHlY5UaEHQa1cp2mgsDztwPEDIFAbae1iygqgvDoTFp8DAtk8Nl1WbGxjKtBvCzzkwIm/JSskx0tSJxzYY/PH5kEFIOqXHhcds+xDYnfY/XQ6NfPh9Ug7N6vI2K9hsMzt2+zs4VtWpIQs33AZ8+nBnuoaVf0caxehf89efGwsTlhtL9+X+SwQx43mNSlb67kUXhPzh5uVvOClfM0sG0wJWnzzuAM/SrQHJHqZh/qUJAPzD0xO0GFzvEJju/M6oPoN8WRgqocclq0Y6cg9BFRcUNFlrnLYHD8W2eEIlEFOJbLt9rKttzAfAoWetsag7DGDbhQb+5d/MdomUzP2ETcr4LGqbDlw/yBko2koO7iJHLQAC7AAC7AAC7AAC7AAC7AAC7AAC7AAC7AAC7CA/z/gmT/7q/0uE0S5l5toEcz00tDOdTVw33/JzVS17X+DX6pdn2jkwlgKQzsi65LWJgTOv65orjPMpOFvjVBGWCO8kVFllvnF5E2Sgj4uQ589Nv8YbPxB6IVHJ6B63yqZ1CYvhItU5QwPMvwxyIcUzJbkpqlOdLA6RiXjVibZ1M9Cwc4zDcX7JlsX5JPVfJ9i2eoOFb2/i8LY/qQPwhIrX9a0aul5AVLNwuhSQUsCdRrokUR8O1YMlRh1rCWiZqad18p4+6oE2pLmp+pWc/HIhWDDdDj0AZkF6ZB0Y2JG29skLKOG4igoFeENzNo/9mRf8gsTKQfuIBLAUgLnW73dkkOdJsNrwQpQpblilc3s1nPan9dCfszhnCVjZuL5KN8/Vm/ICy2nKzzK683SRK4kB7/9yVawslaiP24b8KbnOPXk6SaR/EK3OE/FkJPIorar+pFYpybK/GPb4MWkj5rsvJj2E6HB+meXv2zu5bO3JohKcZqcyLF6QSlP2lajTHttl5MhanVJlxQaPIR6grjeg2h9SqLzXPIbsQWBriUZDirmJvoU8t/UskkyDsVtdunbVgh/hHebzpVhngXWtt//++/74lpIuKfD6D3Ny2aUoE6u0w3bY3Jmblcwl8JU5mQ2tn/08dUhKXlb/cU4IkWmXpMwnufj2ve8tcClt/rwJufJ9iAl4GifH9e5G67ewl07v25cjRbxUS7BPMTh8oQs6xHPtJJhszQ1BDGjIKAIw4yHTtrJvHDqmq9g2UfGHxYl3T7inMpbSXPP2vGkJXq0gqNK+rVI/8gBmC6rMvSrqxt2fuxzFf37W0IjqI0QAzPkiXTahrqydm5knZA3/YWoNM57NPdzRO1eryEniXiPySdezbo3U8n+Lkeh0geOOas0I7oIVbhr+a1B39MKAUcG1aixc/6400HcmNMEiQ4TUs45HVGH/fpr705wLzFXVLd5W5jewU/lRMfgR4w1obr8xINQ3QPH9iKMMh762WqJGARyukdzm3iqOvSwiYwXlPp9Q5u5S85Buj7xK10mwEgy1B/gYlb2diR/0NVBU0kUV90kBvuyVLxE3I7p30jrSpPcqKgcNSjxCi19atIa9NLXWX882l/SDeBt/LrNyklJMSw7bPxCRwJ06MP33dHRXza8WPt9HmRN5cmq/v6UswXh5TRiYlT0pM6tmq8dz/7W+wWkAeOo25uRF16ODt4urUEJFRi8G2H6TlWMirmglIGX3rKrH+//tx53E7jvwY5CoSAQW/r7t7sU8l8PySdrcSgbhYzfrBDTaeiy1JxhnIRwjiTtzr3stml/mH7wPu5l4IvdOc8D/nbGQYNrjdvNhGoYW7Y1uIYQkR//tfT63u/hRCevFJdo3R528Zr31Dc4EV7+irTXHjlDvImghWy665PB8GCG/nVFuFGXsaSakwYvdUm0n5oN80XYSNUpmghhlrHrliZ9t9xkm0cehqpNaZJFoEU9HxXIQ55/H85tsvFl/ySF+0BwW3rP+JDD6ME295gCnB/CITL1QfNuLwF/2HFcO1+aELrfQcQZpW/4VKbVP/pk/5COQWcAkUrjbUjOHa5C109206SopqWe1iS6lpWmP2sg4Hc8aaYwacmxVOyCLZOcB7gXzoleiEJQjQ3/Ei7fOC+VXxhC05sxGCC6+6IKldRBTrC812MswBRqoBJ5LelMyKVTnTV+kVVj/X0JWAbfGrD78KTWfV5DKWRcex9VLSwtJJFqzEHloXneG7WQWSsb5awH9cw26qamkt0974iKAbYzjVi4sWx5XKIu/0H7wd6olO9En/l+MbxuF2A1gui4qJKjmHw3zN3KLGvOYkcTooy79Sitywrka6Ni6JIXtmbBJQX9NC/EfcoBKlh0ya3nFU067uvf4Hl7eLOVbH2S9A63tdE3qmolGiPiBIrEBZ1oBzn9n7KpN97eF33XRU7wpE+bg1V8hfVZe5OIBDC4Zu+UFuX4TjqnPuSSXphr2I0siELUxD9Dx5pDPUXkLcCD/U0+Pnbv1W+EF1UNZEfQhfGnjKDEU1Qw4NcBmuH5EbfhV3+3DYozTEJZ8Uu952OofBpmXWa7ct63ctB4BdFCaYfLxuNoiqMmF+zJSOjVK1H3TO4ZPom35sDfqSuRP76DW/ACHNEiIqFDyo+suL7PjjBVXxzD0vMpMbwAdf96z+TuR/on4QUPXxzx+HIQx2O33crd8SRCVHonAfmfAvd7yh7cVM6RK7g+73QPAM40RfovH76bpIlpLSnI2F6e8RY4VWJIAXO/7SsawlLC5xbVPAq1CZ1+DI/sKQSmmK1CywLhNA1Z5k0+hRFO+Khz1ewwkyY5N/Ul/qjqQ3Dig0IsBvlODQrLeP6/veYoO1ZWt7QoRW+ZHurce5cOeckC3LhonxhGf323Nh1F0PBjRWizfQarIYqmM8lQY2BQrlmnpH5k+5rtGpU+DkElmlf9OLBzpyP/DDLNczrRtxTmTZDW4AVVzzK+vj4oxo8Sm4ONs6Rm6mgBmd6/i9L9kPngSgW/eo1EfQYsUbcNxbuh/HZ+M5STUXRB/0gBGTuXw6N5uTftgXauuFSBgZhN2DoZ4Q2RdJq3TZJcSMESDfmfS4JMmjWyE0kMUfHgJbeK84cE523LOauiVmILF0SjApmaowkPmP1FNssGY21/7lLjUi444nhVxHM8trfnJgdE0tFoXlvKYvXLtiF1C72u3hwKd405LX0XabiOc9Qqc/CCNR3DiTSF2aye5sVwKmu1eTPZ2JrMGOGySkSb4Zhi5Wy/S/6bnzRYkhQUdU+LdTkhRKt9cFt5pMLFcXLnuPLpYSvMUCBS+ywQXHx+2evZgu3un2yKknUNl9bhTDojpkybZ26HQ2XvAFpkXsQERYdwRFhSLOAEynudRkzZCZexqyx1rmeZrdgu+Cg+IsmHujBmW/gcw66hlPxF3JjHnLmdF8SVXS29QlJPQDuGWHLKyIw+DUs3ufBDs3HpvjuvDw2gzftEFi1/Pnvh5ux1GgHgh+6zPssR9GVYl6W6ljvd81yTeVs5/5CknH/058H17vgBTBFWV6CffqUKH+D4A7INhIKJQ1y6bVnqQBImWmj8p/qe1C46LvKd1cVXoCX3/YBQ0i4D0rAYFf8ZIzfgGwwXOM4jWhO7BrhdkLLUqMLfqXnjAtbiBGTUOUIoJcvlpQnycCveyhfiQNpHPaU0aV+QjNaj9CPA6Il5nweDQL65COZmhSlBsRm7TiHqrrlRX0G/QzyfoN7Hds/26i9k7rl4a9K4oEIatFQW2ranq50xP0mGrrDC/DFYZ/yRyJxBTUcvyJjp1zDKagOQI0IEsYfOUbbzbr+wbSCnx4jOoXi3XRBQYbzCGY75Fbu/6of0+PMzbewYe0hyBgp2r7PFS0K0WooVrvScrcuSSIOELuYESrKR9aNo4sbC08CUy0gbpTO80rh+aqN2/mfi4ixbrtsxPwEpHD5SNjYvrUNio0WCG0qm6dN92AlWnP9Qm6GVLS6eWY0LRixmZ6pgUZV6oDN3LoF/xUVjdMNVHyCK17mFB2qG9N5Fp9yvAz0zoft+aTMw2WIqiku8tbPcqUSILCTipgfuaOqsa/nojlbHZUAzcc1/5/CX1iIL5s/QTXn5y7gT4K43GiGSustErh3WlK1dAhJf0bfmD//f63/76uTmtApz4T4N9okcFtUHHc0fxKz68weD0cPlp5gGrYgfiyTybUyDvmU2GiOdXy/1ndWANxZe1JfOrq0yjQA/HBbSevD0xX8AUEsDBBQAAgAIADl26U4rC8BtSgAAAGsAAAAbAAAAdW5pdmVyc2FsL3VuaXZlcnNhbC5wbmcueG1ss7GvyM1RKEstKs7Mz7NVMtQzULK34+WyKShKLctMLVeoAIoZ6RlAgJJCJSq3PDOlJAMoZGBujBDMSM1MzyixVbIwMIUL6gPNBABQSwECAAAUAAIACAA4dulOCZbkDHYEAAAREQAAHQAAAAAAAAABAAAAAAAAAAAAdW5pdmVyc2FsL2NvbW1vbl9tZXNzYWdlcy5sbmdQSwECAAAUAAIACAA4dulOhvZqvDoDAACQDAAAJwAAAAAAAAABAAAAAACxBAAAdW5pdmVyc2FsL2ZsYXNoX3B1Ymxpc2hpbmdfc2V0dGluZ3MueG1sUEsBAgAAFAACAAgAOHbpTn4dtWa3AgAAUAoAACEAAAAAAAAAAQAAAAAAMAgAAHVuaXZlcnNhbC9mbGFzaF9za2luX3NldHRpbmdzLnhtbFBLAQIAABQAAgAIADh26U71eJSxDQMAAKELAAAmAAAAAAAAAAEAAAAAACYLAAB1bml2ZXJzYWwvaHRtbF9wdWJsaXNoaW5nX3NldHRpbmdzLnhtbFBLAQIAABQAAgAIADh26U7+2QZdoAEAAC0GAAAfAAAAAAAAAAEAAAAAAHcOAAB1bml2ZXJzYWwvaHRtbF9za2luX3NldHRpbmdzLmpzUEsBAgAAFAACAAgAOHbpTj08L9HBAAAA5QEAABoAAAAAAAAAAQAAAAAAVBAAAHVuaXZlcnNhbC9pMThuX3ByZXNldHMueG1sUEsBAgAAFAACAAgAOHbpTgzStqxuAAAAbgAAABwAAAAAAAAAAQAAAAAATREAAHVuaXZlcnNhbC9sb2NhbF9zZXR0aW5ncy54bWxQSwECAAAUAAIACABElFdHI7RO+/sCAACwCAAAFAAAAAAAAAABAAAAAAD1EQAAdW5pdmVyc2FsL3BsYXllci54bWxQSwECAAAUAAIACAA4dulONdvZrWgBAADzAgAAKQAAAAAAAAABAAAAAAAiFQAAdW5pdmVyc2FsL3NraW5fY3VzdG9taXphdGlvbl9zZXR0aW5ncy54bWxQSwECAAAUAAIACAA5dulO9tVKNrgMAACDIQAAFwAAAAAAAAAAAAAAAADRFgAAdW5pdmVyc2FsL3VuaXZlcnNhbC5wbmdQSwECAAAUAAIACAA5dulOKwvAbUoAAABrAAAAGwAAAAAAAAABAAAAAAC+IwAAdW5pdmVyc2FsL3VuaXZlcnNhbC5wbmcueG1sUEsFBgAAAAALAAsASQMAAEEkAAAAAA=="/>
  <p:tag name="COMMONDATA" val="eyJoZGlkIjoiOTE3ZjU3YzAyYTMxODM0ZGI4MzJhNTQzNGRhM2IyNWIifQ=="/>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0830110146"/>
  <p:tag name="MH_LIBRARY" val="CONTENTS"/>
  <p:tag name="MH_TYPE" val="NUMBER"/>
  <p:tag name="ID" val="553512"/>
  <p:tag name="MH_ORDER" val="1"/>
</p:tagLst>
</file>

<file path=ppt/tags/tag4.xml><?xml version="1.0" encoding="utf-8"?>
<p:tagLst xmlns:p="http://schemas.openxmlformats.org/presentationml/2006/main">
  <p:tag name="MH" val="20160830110146"/>
  <p:tag name="MH_LIBRARY" val="CONTENTS"/>
  <p:tag name="MH_TYPE" val="NUMBER"/>
  <p:tag name="ID" val="553512"/>
  <p:tag name="MH_ORDER" val="2"/>
</p:tagLst>
</file>

<file path=ppt/tags/tag5.xml><?xml version="1.0" encoding="utf-8"?>
<p:tagLst xmlns:p="http://schemas.openxmlformats.org/presentationml/2006/main">
  <p:tag name="MH" val="20160830110146"/>
  <p:tag name="MH_LIBRARY" val="CONTENTS"/>
  <p:tag name="MH_TYPE" val="NUMBER"/>
  <p:tag name="ID" val="553512"/>
  <p:tag name="MH_ORDER" val="3"/>
</p:tagLst>
</file>

<file path=ppt/tags/tag6.xml><?xml version="1.0" encoding="utf-8"?>
<p:tagLst xmlns:p="http://schemas.openxmlformats.org/presentationml/2006/main">
  <p:tag name="MH" val="20160830110146"/>
  <p:tag name="MH_LIBRARY" val="CONTENTS"/>
  <p:tag name="MH_TYPE" val="NUMBER"/>
  <p:tag name="ID" val="553512"/>
  <p:tag name="MH_ORDER" val="3"/>
</p:tagLst>
</file>

<file path=ppt/tags/tag7.xml><?xml version="1.0" encoding="utf-8"?>
<p:tagLst xmlns:p="http://schemas.openxmlformats.org/presentationml/2006/main">
  <p:tag name="MH" val="20160830110146"/>
  <p:tag name="MH_LIBRARY" val="CONTENTS"/>
  <p:tag name="MH_TYPE" val="NUMBER"/>
  <p:tag name="ID" val="553512"/>
  <p:tag name="MH_ORDER" val="2"/>
</p:tagLst>
</file>

<file path=ppt/tags/tag8.xml><?xml version="1.0" encoding="utf-8"?>
<p:tagLst xmlns:p="http://schemas.openxmlformats.org/presentationml/2006/main">
  <p:tag name="KSO_WM_UNIT_TABLE_BEAUTIFY" val="smartTable{b3c86f22-7588-4f24-a769-2be02170d97b}"/>
  <p:tag name="TABLE_ENDDRAG_ORIGIN_RECT" val="614*96"/>
  <p:tag name="TABLE_ENDDRAG_RECT" val="41*51*614*96"/>
</p:tagLst>
</file>

<file path=ppt/tags/tag9.xml><?xml version="1.0" encoding="utf-8"?>
<p:tagLst xmlns:p="http://schemas.openxmlformats.org/presentationml/2006/main">
  <p:tag name="KSO_WM_UNIT_TABLE_BEAUTIFY" val="smartTable{3e1d7086-75b5-4323-a296-97f90a85bebd}"/>
  <p:tag name="TABLE_ENDDRAG_ORIGIN_RECT" val="316*81"/>
  <p:tag name="TABLE_ENDDRAG_RECT" val="36*182*316*81"/>
  <p:tag name="TABLE_EMPHASIZE_COLOR" val="16377506"/>
</p:tagLst>
</file>

<file path=ppt/theme/theme1.xml><?xml version="1.0" encoding="utf-8"?>
<a:theme xmlns:a="http://schemas.openxmlformats.org/drawingml/2006/main" name="Office 主题​​">
  <a:themeElements>
    <a:clrScheme name="自定义 353">
      <a:dk1>
        <a:srgbClr val="000000"/>
      </a:dk1>
      <a:lt1>
        <a:srgbClr val="FFFFFF"/>
      </a:lt1>
      <a:dk2>
        <a:srgbClr val="595959"/>
      </a:dk2>
      <a:lt2>
        <a:srgbClr val="333333"/>
      </a:lt2>
      <a:accent1>
        <a:srgbClr val="168D51"/>
      </a:accent1>
      <a:accent2>
        <a:srgbClr val="7EC565"/>
      </a:accent2>
      <a:accent3>
        <a:srgbClr val="168D51"/>
      </a:accent3>
      <a:accent4>
        <a:srgbClr val="7EC565"/>
      </a:accent4>
      <a:accent5>
        <a:srgbClr val="168D51"/>
      </a:accent5>
      <a:accent6>
        <a:srgbClr val="7EC565"/>
      </a:accent6>
      <a:hlink>
        <a:srgbClr val="168D51"/>
      </a:hlink>
      <a:folHlink>
        <a:srgbClr val="7EC5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lstStyle>
        <a:defPP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5177</Words>
  <Application>WPS 演示</Application>
  <PresentationFormat>全屏显示(16:9)</PresentationFormat>
  <Paragraphs>269</Paragraphs>
  <Slides>9</Slides>
  <Notes>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宋体</vt:lpstr>
      <vt:lpstr>Wingdings</vt:lpstr>
      <vt:lpstr>微软雅黑</vt:lpstr>
      <vt:lpstr>黑体</vt:lpstr>
      <vt:lpstr>Calibri</vt:lpstr>
      <vt:lpstr>华文新魏</vt:lpstr>
      <vt:lpstr>Times New Roman</vt:lpstr>
      <vt:lpstr>华文行楷</vt:lpstr>
      <vt:lpstr>Agency FB</vt:lpstr>
      <vt:lpstr>Trebuchet MS</vt:lpstr>
      <vt:lpstr>造字工房俊雅（非商用）常规体</vt:lpstr>
      <vt:lpstr>Wingdings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精美医药行业药品PPT模板</dc:title>
  <dc:creator>极简办公</dc:creator>
  <cp:keywords>www.jjppt.com</cp:keywords>
  <dc:description>www.jjppt.com</dc:description>
  <dc:subject> </dc:subject>
  <cp:category> </cp:category>
  <cp:lastModifiedBy>wangfeng</cp:lastModifiedBy>
  <cp:revision>86</cp:revision>
  <dcterms:created xsi:type="dcterms:W3CDTF">2016-03-09T04:37:00Z</dcterms:created>
  <dcterms:modified xsi:type="dcterms:W3CDTF">2022-07-14T01:26:22Z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57C6B4B6FF67466783BFDC4F46487B8F</vt:lpwstr>
  </property>
  <property fmtid="{D5CDD505-2E9C-101B-9397-08002B2CF9AE}" pid="3" name="KSOProductBuildVer">
    <vt:lpwstr>2052-11.1.0.11744</vt:lpwstr>
  </property>
</Properties>
</file>