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png"/>
  <Override PartName="/ppt/media/image6.jpg" ContentType="image/png"/>
  <Override PartName="/ppt/media/image7.jpg" ContentType="image/png"/>
  <Override PartName="/ppt/media/image8.jpg" ContentType="image/png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8" r:id="rId4"/>
    <p:sldId id="260" r:id="rId5"/>
    <p:sldId id="269" r:id="rId6"/>
    <p:sldId id="265" r:id="rId7"/>
    <p:sldId id="264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274"/>
    <a:srgbClr val="FEF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08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8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91FE1-2A45-47C6-A5DC-BF44380EFD09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DC68-8E90-46FC-8114-2A486A0798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BFD07-0DE1-4287-17BA-D82878B0F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CF5B5D-72D9-707B-4D03-2CB5AB378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F4AE7A-6D76-FD35-3A63-BA6DE94A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8101AC-C140-8093-D04E-8A16FCFD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509CDD-5DE9-769D-689A-D8AAD09A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6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DA995-F8F7-DD56-EB94-D434FA87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F068B8-D39C-97C2-BF0A-433FCD54C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B80B01-6A74-8CA7-4E2D-9331C4E1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7E5D34-0CF1-C9FF-7E96-F40999DB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BBEF71-D5EE-0A07-0EE0-BC5891DE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4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9450D9-B80D-7BD9-B6E8-AEC43D847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D5DC13-11D0-9783-2AE6-0C24B956E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D9F687-0A24-9438-EF4F-34E0382B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AC8B8-AC93-1A07-0B92-8909233D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DB345F-0AF8-277E-76F0-1A484D09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77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39564-C0F4-6A59-A81F-B959A4E9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4B3ECE-2DF0-069D-98E9-498D43222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E53C7-34CB-F810-D2EF-E0665882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29ED8-E29B-94A0-0B71-6BDA901F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479B60-960C-B93B-9E97-3B392B3E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76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5471A-C209-F062-AD55-ECF8970F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5FB21F-B859-9CB3-4127-EF918D55E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DB7CAE-7ABB-5382-091A-29CFA58D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A559CE-7C48-8D43-CCED-CA8A65A2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5E940-7CD9-5818-2A70-8D8A9D61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04552-43E4-7E72-86A8-92B2C139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9BD8C6-09F4-B795-7312-A0965A42F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DF0ACC-EA7F-CDA9-9B0A-30DD47BE8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B6CD70-B708-CB2A-3E1A-86F7D667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28FE12-A7CE-9329-C9F2-4986DA54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D82107-516A-03F9-3BDA-BA98874A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37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FB11D-E047-3139-233E-F5B9CC6D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65E876-53F1-0414-FBC2-69BFA3724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ED3C75-B7FF-3B3F-BAF7-DD6DC860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83E5DE-DD19-A876-5C27-7C2B52E84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D227543-CFD8-E75B-7DCE-5D73B6705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583C2F-75B5-4BC4-2E16-BE2251EC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3D5DEF8-9985-D6F1-DD55-4B01A746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7FCD9-60DD-3D36-02BC-3511C55E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03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25313-D46A-4554-F0D4-3DF23C83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D81465-C7DC-A8CE-8298-7F3DD15F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E3463E-7C2C-8D85-B7D7-EECD7F31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3BA898-A3A2-CF54-3107-30E4E363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02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5F3E63-6DE0-5EBC-D469-FD499060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B4FCBD1-A381-2E1A-88E6-1A1E6ADA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4B9D01-4DE9-632B-741C-6F55933C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16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24EB45-3A81-BF2B-A792-505424D3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00E28-3FEC-AADF-8863-1B4E66B4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412440-177F-D899-1BD5-3D903A947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434A63-ED3C-BA4A-99E9-ABB94D2C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6F7148-40D7-526F-C479-8AB0BA24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10B5B9-5B16-EBD1-A2D3-8EDFA38B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98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B911E-A750-4D1E-7710-F13AE393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14F07B4-F3E9-51DB-1238-81A9C584C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4F46B1-CF55-9C20-7B75-96735B73B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AB0E12-9939-61A1-CF81-5EB68911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880C33-0123-C725-F56A-4C6A2661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D052D6-951D-B96D-0C0E-E92D6697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6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E8DB951-D2E8-1959-4E7F-E03829CD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64F454-5428-26E2-22E7-ECE9C083B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BC8DB-B36E-4D37-AF9D-FB86EAEFD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98F8-0ACB-4E89-BEF4-C60525ACEF15}" type="datetimeFigureOut">
              <a:rPr lang="zh-CN" altLang="en-US" smtClean="0"/>
              <a:t>2022/7/13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0FBAA8-E7D9-95B5-181E-F1DC2D574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ED55BB-B5A1-9159-7FBD-18694DCFF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E9F89-F9A1-4DD2-8FD8-BE3298A6D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8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F968F1C-1518-5AB1-5AFD-C59B5F385B83}"/>
              </a:ext>
            </a:extLst>
          </p:cNvPr>
          <p:cNvSpPr txBox="1"/>
          <p:nvPr/>
        </p:nvSpPr>
        <p:spPr>
          <a:xfrm>
            <a:off x="-12702" y="2556851"/>
            <a:ext cx="1219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203864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npin heiti" panose="00000500000000000000" pitchFamily="2" charset="-122"/>
              </a:rPr>
              <a:t>清 肺 排 毒 颗 粒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06D0A8D-C950-69D3-4E23-86829FB80A39}"/>
              </a:ext>
            </a:extLst>
          </p:cNvPr>
          <p:cNvCxnSpPr>
            <a:cxnSpLocks/>
          </p:cNvCxnSpPr>
          <p:nvPr/>
        </p:nvCxnSpPr>
        <p:spPr>
          <a:xfrm>
            <a:off x="3059112" y="3598153"/>
            <a:ext cx="6073775" cy="0"/>
          </a:xfrm>
          <a:prstGeom prst="line">
            <a:avLst/>
          </a:prstGeom>
          <a:ln>
            <a:solidFill>
              <a:srgbClr val="0B407B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AA27C21-060D-8CFE-FCBF-46DD955B0CBD}"/>
              </a:ext>
            </a:extLst>
          </p:cNvPr>
          <p:cNvSpPr txBox="1"/>
          <p:nvPr/>
        </p:nvSpPr>
        <p:spPr>
          <a:xfrm>
            <a:off x="0" y="869624"/>
            <a:ext cx="939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2022</a:t>
            </a:r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年国家医保药品目录调整申报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CAA365-2946-632B-2F29-862B8128D710}"/>
              </a:ext>
            </a:extLst>
          </p:cNvPr>
          <p:cNvSpPr txBox="1"/>
          <p:nvPr/>
        </p:nvSpPr>
        <p:spPr>
          <a:xfrm>
            <a:off x="3209724" y="4663607"/>
            <a:ext cx="5753498" cy="1682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B407B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药品上市许可持有人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inpin heiti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中国中医科学院中医临床基础医学研究所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inpin heiti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2022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7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月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3F5DB4-FC7F-B35D-44B3-9DEE3E9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24" y="281239"/>
            <a:ext cx="1547205" cy="15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9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E1EAC9A-1827-71B8-121A-2D2B804F84EF}"/>
              </a:ext>
            </a:extLst>
          </p:cNvPr>
          <p:cNvSpPr/>
          <p:nvPr/>
        </p:nvSpPr>
        <p:spPr>
          <a:xfrm rot="2700000">
            <a:off x="1907698" y="1812472"/>
            <a:ext cx="2146300" cy="214630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6D1D2B2-4616-9A67-EA01-099BB9B7CB2B}"/>
              </a:ext>
            </a:extLst>
          </p:cNvPr>
          <p:cNvSpPr/>
          <p:nvPr/>
        </p:nvSpPr>
        <p:spPr>
          <a:xfrm rot="2700000">
            <a:off x="1907698" y="2320472"/>
            <a:ext cx="2146300" cy="214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352C83-1668-1E05-8535-5A0277437AFF}"/>
              </a:ext>
            </a:extLst>
          </p:cNvPr>
          <p:cNvSpPr txBox="1"/>
          <p:nvPr/>
        </p:nvSpPr>
        <p:spPr>
          <a:xfrm>
            <a:off x="2375554" y="275227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目录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B8A5B0-1906-3967-9FB9-31AB98877E54}"/>
              </a:ext>
            </a:extLst>
          </p:cNvPr>
          <p:cNvSpPr txBox="1"/>
          <p:nvPr/>
        </p:nvSpPr>
        <p:spPr>
          <a:xfrm>
            <a:off x="2026099" y="3546309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CONTENTS</a:t>
            </a:r>
            <a:endParaRPr lang="zh-CN" altLang="en-US" sz="2400" b="1" dirty="0">
              <a:solidFill>
                <a:srgbClr val="203864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15F179F-1111-E4CF-CCC6-D1CE1BEACB55}"/>
              </a:ext>
            </a:extLst>
          </p:cNvPr>
          <p:cNvGrpSpPr/>
          <p:nvPr/>
        </p:nvGrpSpPr>
        <p:grpSpPr>
          <a:xfrm>
            <a:off x="5275824" y="1493216"/>
            <a:ext cx="583986" cy="722207"/>
            <a:chOff x="6540512" y="1593850"/>
            <a:chExt cx="2146300" cy="265430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06914D6-1D13-412D-2875-75B79CD38D14}"/>
                </a:ext>
              </a:extLst>
            </p:cNvPr>
            <p:cNvSpPr/>
            <p:nvPr/>
          </p:nvSpPr>
          <p:spPr>
            <a:xfrm rot="2700000">
              <a:off x="6540512" y="1593850"/>
              <a:ext cx="2146300" cy="21463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0A5E110-2E1F-CB8F-73FE-BED82AC44066}"/>
                </a:ext>
              </a:extLst>
            </p:cNvPr>
            <p:cNvSpPr/>
            <p:nvPr/>
          </p:nvSpPr>
          <p:spPr>
            <a:xfrm rot="2700000">
              <a:off x="6540512" y="2101850"/>
              <a:ext cx="2146300" cy="214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9A9CE7-F694-6F44-F6EF-4735DB3654DF}"/>
              </a:ext>
            </a:extLst>
          </p:cNvPr>
          <p:cNvGrpSpPr/>
          <p:nvPr/>
        </p:nvGrpSpPr>
        <p:grpSpPr>
          <a:xfrm>
            <a:off x="5275824" y="2339673"/>
            <a:ext cx="583986" cy="722207"/>
            <a:chOff x="6540512" y="1593850"/>
            <a:chExt cx="2146300" cy="26543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7B7D058-B1B7-A1DF-0354-70E9F2A5BFAF}"/>
                </a:ext>
              </a:extLst>
            </p:cNvPr>
            <p:cNvSpPr/>
            <p:nvPr/>
          </p:nvSpPr>
          <p:spPr>
            <a:xfrm rot="2700000">
              <a:off x="6540512" y="1593850"/>
              <a:ext cx="2146300" cy="2146300"/>
            </a:xfrm>
            <a:prstGeom prst="rect">
              <a:avLst/>
            </a:prstGeom>
            <a:solidFill>
              <a:srgbClr val="0C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5D24F17-1B01-1D66-A20B-C70FCCCB8379}"/>
                </a:ext>
              </a:extLst>
            </p:cNvPr>
            <p:cNvSpPr/>
            <p:nvPr/>
          </p:nvSpPr>
          <p:spPr>
            <a:xfrm rot="2700000">
              <a:off x="6540512" y="2101850"/>
              <a:ext cx="2146300" cy="214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7D0D005-FBB8-811D-70E6-3B5598DD37D0}"/>
              </a:ext>
            </a:extLst>
          </p:cNvPr>
          <p:cNvGrpSpPr/>
          <p:nvPr/>
        </p:nvGrpSpPr>
        <p:grpSpPr>
          <a:xfrm>
            <a:off x="5275824" y="3193919"/>
            <a:ext cx="583986" cy="722207"/>
            <a:chOff x="6540512" y="1593850"/>
            <a:chExt cx="2146300" cy="26543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A0695E1-83CC-EAE4-E793-482248AFB991}"/>
                </a:ext>
              </a:extLst>
            </p:cNvPr>
            <p:cNvSpPr/>
            <p:nvPr/>
          </p:nvSpPr>
          <p:spPr>
            <a:xfrm rot="2700000">
              <a:off x="6540512" y="1593850"/>
              <a:ext cx="2146300" cy="21463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EDF78F8-9BB9-2E58-DDCD-6F73D538E0C5}"/>
                </a:ext>
              </a:extLst>
            </p:cNvPr>
            <p:cNvSpPr/>
            <p:nvPr/>
          </p:nvSpPr>
          <p:spPr>
            <a:xfrm rot="2700000">
              <a:off x="6540512" y="2101850"/>
              <a:ext cx="2146300" cy="214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1DE5E3-E2F2-01AB-E475-414B6E6A98F9}"/>
              </a:ext>
            </a:extLst>
          </p:cNvPr>
          <p:cNvGrpSpPr/>
          <p:nvPr/>
        </p:nvGrpSpPr>
        <p:grpSpPr>
          <a:xfrm>
            <a:off x="5275824" y="3977011"/>
            <a:ext cx="583986" cy="722207"/>
            <a:chOff x="6540512" y="1593850"/>
            <a:chExt cx="2146300" cy="265430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72504D3-2CFA-A852-15A0-215EB479EA07}"/>
                </a:ext>
              </a:extLst>
            </p:cNvPr>
            <p:cNvSpPr/>
            <p:nvPr/>
          </p:nvSpPr>
          <p:spPr>
            <a:xfrm rot="2700000">
              <a:off x="6540512" y="1593850"/>
              <a:ext cx="2146300" cy="2146300"/>
            </a:xfrm>
            <a:prstGeom prst="rect">
              <a:avLst/>
            </a:prstGeom>
            <a:solidFill>
              <a:srgbClr val="0C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1537714-382E-FE73-3ACD-90EB089BD7F2}"/>
                </a:ext>
              </a:extLst>
            </p:cNvPr>
            <p:cNvSpPr/>
            <p:nvPr/>
          </p:nvSpPr>
          <p:spPr>
            <a:xfrm rot="2700000">
              <a:off x="6540512" y="2101850"/>
              <a:ext cx="2146300" cy="214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E1C1F40-FEA1-49FC-4576-44DCEDAAE213}"/>
              </a:ext>
            </a:extLst>
          </p:cNvPr>
          <p:cNvCxnSpPr/>
          <p:nvPr/>
        </p:nvCxnSpPr>
        <p:spPr>
          <a:xfrm>
            <a:off x="5754727" y="2140263"/>
            <a:ext cx="4136571" cy="0"/>
          </a:xfrm>
          <a:prstGeom prst="line">
            <a:avLst/>
          </a:prstGeom>
          <a:ln>
            <a:solidFill>
              <a:srgbClr val="203864">
                <a:alpha val="61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8F45FE1-2925-EA6B-7775-79222CEA7B50}"/>
              </a:ext>
            </a:extLst>
          </p:cNvPr>
          <p:cNvCxnSpPr/>
          <p:nvPr/>
        </p:nvCxnSpPr>
        <p:spPr>
          <a:xfrm>
            <a:off x="5754725" y="3010156"/>
            <a:ext cx="4136571" cy="0"/>
          </a:xfrm>
          <a:prstGeom prst="line">
            <a:avLst/>
          </a:prstGeom>
          <a:ln>
            <a:solidFill>
              <a:srgbClr val="203864">
                <a:alpha val="61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F7C1393-D774-D2FE-8186-2CD2ACCF0B67}"/>
              </a:ext>
            </a:extLst>
          </p:cNvPr>
          <p:cNvCxnSpPr/>
          <p:nvPr/>
        </p:nvCxnSpPr>
        <p:spPr>
          <a:xfrm>
            <a:off x="5754725" y="3875315"/>
            <a:ext cx="4136571" cy="0"/>
          </a:xfrm>
          <a:prstGeom prst="line">
            <a:avLst/>
          </a:prstGeom>
          <a:ln>
            <a:solidFill>
              <a:srgbClr val="203864">
                <a:alpha val="61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204CE8D-9397-EEFB-9BF3-E5101F9E3284}"/>
              </a:ext>
            </a:extLst>
          </p:cNvPr>
          <p:cNvCxnSpPr/>
          <p:nvPr/>
        </p:nvCxnSpPr>
        <p:spPr>
          <a:xfrm>
            <a:off x="5754724" y="4666512"/>
            <a:ext cx="4136571" cy="0"/>
          </a:xfrm>
          <a:prstGeom prst="line">
            <a:avLst/>
          </a:prstGeom>
          <a:ln>
            <a:solidFill>
              <a:srgbClr val="203864">
                <a:alpha val="61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947A775-7BF7-B5C6-42B2-67AD35141F1D}"/>
              </a:ext>
            </a:extLst>
          </p:cNvPr>
          <p:cNvSpPr txBox="1"/>
          <p:nvPr/>
        </p:nvSpPr>
        <p:spPr>
          <a:xfrm>
            <a:off x="6620439" y="169259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药品基本信息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DF2CBFC-C329-5C83-1143-0EE09583643D}"/>
              </a:ext>
            </a:extLst>
          </p:cNvPr>
          <p:cNvSpPr txBox="1"/>
          <p:nvPr/>
        </p:nvSpPr>
        <p:spPr>
          <a:xfrm>
            <a:off x="7082254" y="25014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安全性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D757C3F-E56C-031B-7039-6AC448479947}"/>
              </a:ext>
            </a:extLst>
          </p:cNvPr>
          <p:cNvSpPr txBox="1"/>
          <p:nvPr/>
        </p:nvSpPr>
        <p:spPr>
          <a:xfrm>
            <a:off x="7082254" y="33933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有效性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8138DB3-2A24-9BA2-D691-04254A8820A7}"/>
              </a:ext>
            </a:extLst>
          </p:cNvPr>
          <p:cNvSpPr txBox="1"/>
          <p:nvPr/>
        </p:nvSpPr>
        <p:spPr>
          <a:xfrm>
            <a:off x="7082254" y="41519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创新性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5C02D6F-D45A-15C3-B3B6-67C6C6F43A0F}"/>
              </a:ext>
            </a:extLst>
          </p:cNvPr>
          <p:cNvSpPr/>
          <p:nvPr/>
        </p:nvSpPr>
        <p:spPr>
          <a:xfrm>
            <a:off x="0" y="-29028"/>
            <a:ext cx="12192000" cy="24022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794CF0A-69D5-508A-D599-D84D1727FB5F}"/>
              </a:ext>
            </a:extLst>
          </p:cNvPr>
          <p:cNvSpPr/>
          <p:nvPr/>
        </p:nvSpPr>
        <p:spPr>
          <a:xfrm>
            <a:off x="0" y="6649232"/>
            <a:ext cx="12192000" cy="240228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6A92893-0211-A5B9-5AEB-6210929D8359}"/>
              </a:ext>
            </a:extLst>
          </p:cNvPr>
          <p:cNvGrpSpPr/>
          <p:nvPr/>
        </p:nvGrpSpPr>
        <p:grpSpPr>
          <a:xfrm>
            <a:off x="5275824" y="4805894"/>
            <a:ext cx="583986" cy="722207"/>
            <a:chOff x="6540512" y="1593850"/>
            <a:chExt cx="2146300" cy="26543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8DF04F3-4ACB-D7FC-F066-13A0931533AE}"/>
                </a:ext>
              </a:extLst>
            </p:cNvPr>
            <p:cNvSpPr/>
            <p:nvPr/>
          </p:nvSpPr>
          <p:spPr>
            <a:xfrm rot="2700000">
              <a:off x="6540512" y="1593850"/>
              <a:ext cx="2146300" cy="21463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BBD1B9C-F63D-6D47-313D-37275341C3EE}"/>
                </a:ext>
              </a:extLst>
            </p:cNvPr>
            <p:cNvSpPr/>
            <p:nvPr/>
          </p:nvSpPr>
          <p:spPr>
            <a:xfrm rot="2700000">
              <a:off x="6540512" y="2101850"/>
              <a:ext cx="2146300" cy="214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42A9863-643B-2F72-38A8-131F744E8A82}"/>
              </a:ext>
            </a:extLst>
          </p:cNvPr>
          <p:cNvCxnSpPr/>
          <p:nvPr/>
        </p:nvCxnSpPr>
        <p:spPr>
          <a:xfrm>
            <a:off x="5754723" y="5464524"/>
            <a:ext cx="4136571" cy="0"/>
          </a:xfrm>
          <a:prstGeom prst="line">
            <a:avLst/>
          </a:prstGeom>
          <a:ln>
            <a:solidFill>
              <a:srgbClr val="203864">
                <a:alpha val="61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EAB45E41-2FAE-F888-42BB-30DCE464BD13}"/>
              </a:ext>
            </a:extLst>
          </p:cNvPr>
          <p:cNvSpPr txBox="1"/>
          <p:nvPr/>
        </p:nvSpPr>
        <p:spPr>
          <a:xfrm>
            <a:off x="7082254" y="497484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公平性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D0DA290-5728-940D-84F8-FC07F94480B3}"/>
              </a:ext>
            </a:extLst>
          </p:cNvPr>
          <p:cNvSpPr txBox="1"/>
          <p:nvPr/>
        </p:nvSpPr>
        <p:spPr>
          <a:xfrm>
            <a:off x="5380907" y="1678598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1</a:t>
            </a:r>
            <a:endParaRPr lang="zh-CN" altLang="en-US" sz="2400" b="1" dirty="0">
              <a:solidFill>
                <a:srgbClr val="203864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CD98394-02CD-9201-5DFA-244D8990A977}"/>
              </a:ext>
            </a:extLst>
          </p:cNvPr>
          <p:cNvSpPr txBox="1"/>
          <p:nvPr/>
        </p:nvSpPr>
        <p:spPr>
          <a:xfrm>
            <a:off x="5380907" y="254849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2</a:t>
            </a:r>
            <a:endParaRPr lang="zh-CN" altLang="en-US" sz="2400" b="1" dirty="0">
              <a:solidFill>
                <a:srgbClr val="203864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772D9A0-94B1-4318-69AF-67D38412365B}"/>
              </a:ext>
            </a:extLst>
          </p:cNvPr>
          <p:cNvSpPr txBox="1"/>
          <p:nvPr/>
        </p:nvSpPr>
        <p:spPr>
          <a:xfrm>
            <a:off x="5380907" y="339669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3</a:t>
            </a:r>
            <a:endParaRPr lang="zh-CN" altLang="en-US" sz="2400" b="1" dirty="0">
              <a:solidFill>
                <a:srgbClr val="203864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117CF6E-2956-C4FB-D51F-F3B57C7FBCE9}"/>
              </a:ext>
            </a:extLst>
          </p:cNvPr>
          <p:cNvSpPr txBox="1"/>
          <p:nvPr/>
        </p:nvSpPr>
        <p:spPr>
          <a:xfrm>
            <a:off x="5380907" y="4204847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4</a:t>
            </a:r>
            <a:endParaRPr lang="zh-CN" altLang="en-US" sz="2400" b="1" dirty="0">
              <a:solidFill>
                <a:srgbClr val="203864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073C0E8-31A4-13DF-36ED-0AA28374CC3A}"/>
              </a:ext>
            </a:extLst>
          </p:cNvPr>
          <p:cNvSpPr txBox="1"/>
          <p:nvPr/>
        </p:nvSpPr>
        <p:spPr>
          <a:xfrm>
            <a:off x="5380907" y="501792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03864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5</a:t>
            </a:r>
            <a:endParaRPr lang="zh-CN" altLang="en-US" sz="2400" b="1" dirty="0">
              <a:solidFill>
                <a:srgbClr val="203864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7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F34A0E8-E770-191F-2256-11906B10A707}"/>
              </a:ext>
            </a:extLst>
          </p:cNvPr>
          <p:cNvSpPr/>
          <p:nvPr/>
        </p:nvSpPr>
        <p:spPr>
          <a:xfrm>
            <a:off x="0" y="-29028"/>
            <a:ext cx="12192000" cy="798285"/>
          </a:xfrm>
          <a:custGeom>
            <a:avLst/>
            <a:gdLst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7681900 w 12192000"/>
              <a:gd name="connsiteY7" fmla="*/ 667657 h 667657"/>
              <a:gd name="connsiteX8" fmla="*/ 0 w 12192000"/>
              <a:gd name="connsiteY8" fmla="*/ 667657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74013"/>
              <a:gd name="connsiteX1" fmla="*/ 12192000 w 12192000"/>
              <a:gd name="connsiteY1" fmla="*/ 0 h 674013"/>
              <a:gd name="connsiteX2" fmla="*/ 12192000 w 12192000"/>
              <a:gd name="connsiteY2" fmla="*/ 105228 h 674013"/>
              <a:gd name="connsiteX3" fmla="*/ 9540229 w 12192000"/>
              <a:gd name="connsiteY3" fmla="*/ 105228 h 674013"/>
              <a:gd name="connsiteX4" fmla="*/ 8562191 w 12192000"/>
              <a:gd name="connsiteY4" fmla="*/ 101598 h 674013"/>
              <a:gd name="connsiteX5" fmla="*/ 8088064 w 12192000"/>
              <a:gd name="connsiteY5" fmla="*/ 217914 h 674013"/>
              <a:gd name="connsiteX6" fmla="*/ 7699097 w 12192000"/>
              <a:gd name="connsiteY6" fmla="*/ 674013 h 674013"/>
              <a:gd name="connsiteX7" fmla="*/ 0 w 12192000"/>
              <a:gd name="connsiteY7" fmla="*/ 667657 h 674013"/>
              <a:gd name="connsiteX8" fmla="*/ 0 w 12192000"/>
              <a:gd name="connsiteY8" fmla="*/ 0 h 674013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8000"/>
              <a:gd name="connsiteX1" fmla="*/ 12192000 w 12192000"/>
              <a:gd name="connsiteY1" fmla="*/ 0 h 678000"/>
              <a:gd name="connsiteX2" fmla="*/ 12192000 w 12192000"/>
              <a:gd name="connsiteY2" fmla="*/ 105228 h 678000"/>
              <a:gd name="connsiteX3" fmla="*/ 9540229 w 12192000"/>
              <a:gd name="connsiteY3" fmla="*/ 105228 h 678000"/>
              <a:gd name="connsiteX4" fmla="*/ 8562191 w 12192000"/>
              <a:gd name="connsiteY4" fmla="*/ 101598 h 678000"/>
              <a:gd name="connsiteX5" fmla="*/ 8088064 w 12192000"/>
              <a:gd name="connsiteY5" fmla="*/ 217914 h 678000"/>
              <a:gd name="connsiteX6" fmla="*/ 7699097 w 12192000"/>
              <a:gd name="connsiteY6" fmla="*/ 674013 h 678000"/>
              <a:gd name="connsiteX7" fmla="*/ 0 w 12192000"/>
              <a:gd name="connsiteY7" fmla="*/ 667657 h 678000"/>
              <a:gd name="connsiteX8" fmla="*/ 0 w 12192000"/>
              <a:gd name="connsiteY8" fmla="*/ 0 h 678000"/>
              <a:gd name="connsiteX0" fmla="*/ 0 w 12192000"/>
              <a:gd name="connsiteY0" fmla="*/ 0 h 676746"/>
              <a:gd name="connsiteX1" fmla="*/ 12192000 w 12192000"/>
              <a:gd name="connsiteY1" fmla="*/ 0 h 676746"/>
              <a:gd name="connsiteX2" fmla="*/ 12192000 w 12192000"/>
              <a:gd name="connsiteY2" fmla="*/ 105228 h 676746"/>
              <a:gd name="connsiteX3" fmla="*/ 9540229 w 12192000"/>
              <a:gd name="connsiteY3" fmla="*/ 105228 h 676746"/>
              <a:gd name="connsiteX4" fmla="*/ 8562191 w 12192000"/>
              <a:gd name="connsiteY4" fmla="*/ 101598 h 676746"/>
              <a:gd name="connsiteX5" fmla="*/ 8088064 w 12192000"/>
              <a:gd name="connsiteY5" fmla="*/ 217914 h 676746"/>
              <a:gd name="connsiteX6" fmla="*/ 7699097 w 12192000"/>
              <a:gd name="connsiteY6" fmla="*/ 674013 h 676746"/>
              <a:gd name="connsiteX7" fmla="*/ 0 w 12192000"/>
              <a:gd name="connsiteY7" fmla="*/ 667657 h 676746"/>
              <a:gd name="connsiteX8" fmla="*/ 0 w 12192000"/>
              <a:gd name="connsiteY8" fmla="*/ 0 h 676746"/>
              <a:gd name="connsiteX0" fmla="*/ 0 w 12192000"/>
              <a:gd name="connsiteY0" fmla="*/ 0 h 674859"/>
              <a:gd name="connsiteX1" fmla="*/ 12192000 w 12192000"/>
              <a:gd name="connsiteY1" fmla="*/ 0 h 674859"/>
              <a:gd name="connsiteX2" fmla="*/ 12192000 w 12192000"/>
              <a:gd name="connsiteY2" fmla="*/ 105228 h 674859"/>
              <a:gd name="connsiteX3" fmla="*/ 9540229 w 12192000"/>
              <a:gd name="connsiteY3" fmla="*/ 105228 h 674859"/>
              <a:gd name="connsiteX4" fmla="*/ 8562191 w 12192000"/>
              <a:gd name="connsiteY4" fmla="*/ 101598 h 674859"/>
              <a:gd name="connsiteX5" fmla="*/ 8088064 w 12192000"/>
              <a:gd name="connsiteY5" fmla="*/ 217914 h 674859"/>
              <a:gd name="connsiteX6" fmla="*/ 7699097 w 12192000"/>
              <a:gd name="connsiteY6" fmla="*/ 674013 h 674859"/>
              <a:gd name="connsiteX7" fmla="*/ 0 w 12192000"/>
              <a:gd name="connsiteY7" fmla="*/ 667657 h 674859"/>
              <a:gd name="connsiteX8" fmla="*/ 0 w 12192000"/>
              <a:gd name="connsiteY8" fmla="*/ 0 h 674859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74025">
                <a:moveTo>
                  <a:pt x="0" y="0"/>
                </a:moveTo>
                <a:lnTo>
                  <a:pt x="12192000" y="0"/>
                </a:lnTo>
                <a:lnTo>
                  <a:pt x="12192000" y="105228"/>
                </a:lnTo>
                <a:lnTo>
                  <a:pt x="9540229" y="105228"/>
                </a:lnTo>
                <a:lnTo>
                  <a:pt x="8562191" y="101598"/>
                </a:lnTo>
                <a:cubicBezTo>
                  <a:pt x="8258501" y="101598"/>
                  <a:pt x="8144651" y="158786"/>
                  <a:pt x="8088064" y="217914"/>
                </a:cubicBezTo>
                <a:cubicBezTo>
                  <a:pt x="7928458" y="417588"/>
                  <a:pt x="7884213" y="676132"/>
                  <a:pt x="7699097" y="674013"/>
                </a:cubicBezTo>
                <a:cubicBezTo>
                  <a:pt x="7513981" y="671894"/>
                  <a:pt x="2556841" y="677743"/>
                  <a:pt x="0" y="667657"/>
                </a:cubicBez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02097B-DCD6-7AA0-3E65-36DE8194F222}"/>
              </a:ext>
            </a:extLst>
          </p:cNvPr>
          <p:cNvSpPr txBox="1"/>
          <p:nvPr/>
        </p:nvSpPr>
        <p:spPr>
          <a:xfrm>
            <a:off x="459880" y="99402"/>
            <a:ext cx="311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1  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药品基本信息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AD51E5-88B2-47F0-2352-A7B3A125042B}"/>
              </a:ext>
            </a:extLst>
          </p:cNvPr>
          <p:cNvSpPr txBox="1"/>
          <p:nvPr/>
        </p:nvSpPr>
        <p:spPr>
          <a:xfrm>
            <a:off x="6779029" y="1614255"/>
            <a:ext cx="5098190" cy="78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Font typeface="宋体" panose="02010600030101010101" pitchFamily="2" charset="-122"/>
              <a:buNone/>
            </a:pP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名称：中国中医科学院中医临床基础医学研究所</a:t>
            </a:r>
            <a:endParaRPr lang="en-US" altLang="zh-CN" sz="16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indent="0" algn="l" fontAlgn="auto">
              <a:lnSpc>
                <a:spcPct val="150000"/>
              </a:lnSpc>
              <a:buFont typeface="宋体" panose="02010600030101010101" pitchFamily="2" charset="-122"/>
              <a:buNone/>
            </a:pP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注册地址：北京市东城区东直门内南小街</a:t>
            </a:r>
            <a:r>
              <a:rPr lang="en-US" altLang="zh-CN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16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号</a:t>
            </a:r>
            <a:endParaRPr lang="en-US" altLang="zh-CN" sz="1600" b="1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A41A15-AFED-4DF0-A496-0077E7229155}"/>
              </a:ext>
            </a:extLst>
          </p:cNvPr>
          <p:cNvSpPr txBox="1"/>
          <p:nvPr/>
        </p:nvSpPr>
        <p:spPr>
          <a:xfrm>
            <a:off x="6317673" y="1230922"/>
            <a:ext cx="348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rgbClr val="324274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药品上市许可持有人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6FF0BA-AF1C-8DEA-FAB6-DEB146C1765D}"/>
              </a:ext>
            </a:extLst>
          </p:cNvPr>
          <p:cNvSpPr txBox="1"/>
          <p:nvPr/>
        </p:nvSpPr>
        <p:spPr>
          <a:xfrm>
            <a:off x="193607" y="1118737"/>
            <a:ext cx="6021531" cy="521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药品通用名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：清肺排毒颗粒</a:t>
            </a:r>
            <a:endParaRPr lang="en-US" altLang="zh-CN" sz="16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批准文号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C20210001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功能与主治</a:t>
            </a:r>
            <a:r>
              <a:rPr lang="zh-CN" altLang="en-US" sz="1600" b="1" spc="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散寒祛湿，理肺排毒。用于感受寒湿疫毒所致的疫病。症见发热恶寒，周身酸痛，困乏肢重；或咳嗽少痰，喘憋气促；或口淡无味，食欲不振，恶心呕吐，大便不爽；舌淡或胖，苔腻，脉滑或濡。</a:t>
            </a:r>
            <a:endParaRPr lang="en-US" altLang="zh-CN" sz="16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注册规格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：每袋装</a:t>
            </a:r>
            <a:r>
              <a:rPr lang="en-US" altLang="zh-CN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15g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（相当于饮片</a:t>
            </a:r>
            <a:r>
              <a:rPr lang="en-US" altLang="zh-CN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49g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  <a:endParaRPr lang="en-US" altLang="zh-CN" sz="1600" b="1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用法用量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：开水冲服。一次</a:t>
            </a:r>
            <a:r>
              <a:rPr lang="en-US" altLang="zh-CN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袋，一日</a:t>
            </a:r>
            <a:r>
              <a:rPr lang="en-US" altLang="zh-CN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次。疗程</a:t>
            </a:r>
            <a:r>
              <a:rPr lang="en-US" altLang="zh-CN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3-6</a:t>
            </a:r>
            <a:r>
              <a:rPr lang="zh-CN" altLang="en-US" sz="16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天</a:t>
            </a:r>
            <a:endParaRPr lang="en-US" altLang="zh-CN" sz="1600" b="1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大陆地区发病率</a:t>
            </a:r>
            <a:r>
              <a:rPr lang="zh-CN" altLang="en-US" sz="1600" b="1" spc="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1600" b="1" i="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1.0812/10</a:t>
            </a:r>
            <a:r>
              <a:rPr lang="zh-CN" altLang="en-US" sz="1600" b="1" i="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万</a:t>
            </a:r>
            <a:r>
              <a:rPr lang="en-US" altLang="zh-CN" sz="1200" b="1" i="0" baseline="80000" dirty="0"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[1]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年发病患者总数</a:t>
            </a:r>
            <a:r>
              <a:rPr lang="zh-CN" altLang="en-US" sz="1600" b="1" spc="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1600" b="1" spc="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15243</a:t>
            </a:r>
            <a:r>
              <a:rPr lang="en-US" altLang="zh-CN" sz="1200" b="1" baseline="80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[1]</a:t>
            </a: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中国大陆首次上市时间</a:t>
            </a:r>
            <a:r>
              <a:rPr lang="zh-CN" altLang="en-US" sz="1600" b="1" spc="200" dirty="0"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</a:t>
            </a:r>
            <a:r>
              <a:rPr lang="en-US" altLang="zh-CN" sz="1600" b="1" spc="200" dirty="0"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2021-03</a:t>
            </a: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独家产品</a:t>
            </a:r>
            <a:r>
              <a:rPr lang="zh-CN" altLang="en-US" sz="1600" b="1" spc="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：是</a:t>
            </a:r>
            <a:endParaRPr lang="en-US" altLang="zh-CN" sz="1600" b="1" spc="2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是否为</a:t>
            </a:r>
            <a:r>
              <a:rPr lang="en-US" altLang="zh-CN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OTC</a:t>
            </a: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药品</a:t>
            </a:r>
            <a:r>
              <a:rPr lang="zh-CN" altLang="en-US" sz="1600" b="1" spc="200" dirty="0"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：否</a:t>
            </a:r>
            <a:endParaRPr lang="en-US" altLang="zh-CN" sz="1600" b="1" spc="200" dirty="0"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参照药品建议</a:t>
            </a:r>
            <a:r>
              <a:rPr lang="zh-CN" altLang="en-US" sz="1600" b="1" spc="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：宣肺败毒颗粒</a:t>
            </a:r>
            <a:endParaRPr lang="en-US" altLang="zh-CN" sz="1600" b="1" spc="2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DAB3F8-E524-8C49-417A-E25620979FCF}"/>
              </a:ext>
            </a:extLst>
          </p:cNvPr>
          <p:cNvSpPr txBox="1"/>
          <p:nvPr/>
        </p:nvSpPr>
        <p:spPr>
          <a:xfrm>
            <a:off x="0" y="6564715"/>
            <a:ext cx="6021531" cy="2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Font typeface="宋体" panose="02010600030101010101" pitchFamily="2" charset="-122"/>
              <a:buNone/>
            </a:pPr>
            <a:r>
              <a:rPr lang="zh-CN" altLang="en-US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备注</a:t>
            </a:r>
            <a:r>
              <a:rPr lang="en-US" altLang="zh-CN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zh-CN" altLang="en-US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[1] </a:t>
            </a:r>
            <a:r>
              <a:rPr lang="zh-CN" alt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国家卫生健康委员会</a:t>
            </a:r>
            <a:r>
              <a:rPr lang="en-US" altLang="zh-CN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2021</a:t>
            </a:r>
            <a:r>
              <a:rPr lang="zh-CN" alt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年全国法定传染病疫情概况</a:t>
            </a:r>
            <a:endParaRPr lang="zh-CN" altLang="en-US" sz="1000" spc="200" dirty="0"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48BEC66-A87A-C03E-276E-8A2565FEC463}"/>
              </a:ext>
            </a:extLst>
          </p:cNvPr>
          <p:cNvSpPr txBox="1"/>
          <p:nvPr/>
        </p:nvSpPr>
        <p:spPr>
          <a:xfrm>
            <a:off x="6317673" y="2852342"/>
            <a:ext cx="5559546" cy="226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fontAlgn="auto">
              <a:lnSpc>
                <a:spcPct val="200000"/>
              </a:lnSpc>
              <a:buFont typeface="宋体" panose="02010600030101010101" pitchFamily="2" charset="-12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600" dirty="0">
                <a:sym typeface="+mn-ea"/>
              </a:rPr>
              <a:t>        </a:t>
            </a:r>
            <a:r>
              <a:rPr lang="en-US" altLang="zh-CN" sz="1600" dirty="0">
                <a:sym typeface="+mn-ea"/>
              </a:rPr>
              <a:t>2021</a:t>
            </a:r>
            <a:r>
              <a:rPr lang="zh-CN" altLang="en-US" sz="1600" dirty="0">
                <a:sym typeface="+mn-ea"/>
              </a:rPr>
              <a:t>年</a:t>
            </a:r>
            <a:r>
              <a:rPr lang="en-US" altLang="zh-CN" sz="1600" dirty="0">
                <a:sym typeface="+mn-ea"/>
              </a:rPr>
              <a:t>1</a:t>
            </a:r>
            <a:r>
              <a:rPr lang="zh-CN" altLang="en-US" sz="1600" dirty="0">
                <a:sym typeface="+mn-ea"/>
              </a:rPr>
              <a:t>月</a:t>
            </a:r>
            <a:r>
              <a:rPr lang="en-US" altLang="zh-CN" sz="1600" dirty="0">
                <a:sym typeface="+mn-ea"/>
              </a:rPr>
              <a:t>1</a:t>
            </a:r>
            <a:r>
              <a:rPr lang="zh-CN" altLang="en-US" sz="1600" dirty="0">
                <a:sym typeface="+mn-ea"/>
              </a:rPr>
              <a:t>日至</a:t>
            </a:r>
            <a:r>
              <a:rPr lang="en-US" altLang="zh-CN" sz="1600" dirty="0">
                <a:sym typeface="+mn-ea"/>
              </a:rPr>
              <a:t>2021</a:t>
            </a:r>
            <a:r>
              <a:rPr lang="zh-CN" altLang="en-US" sz="1600" dirty="0">
                <a:sym typeface="+mn-ea"/>
              </a:rPr>
              <a:t>年</a:t>
            </a:r>
            <a:r>
              <a:rPr lang="en-US" altLang="zh-CN" sz="1600" dirty="0">
                <a:sym typeface="+mn-ea"/>
              </a:rPr>
              <a:t>12</a:t>
            </a:r>
            <a:r>
              <a:rPr lang="zh-CN" altLang="en-US" sz="1600" dirty="0">
                <a:sym typeface="+mn-ea"/>
              </a:rPr>
              <a:t>月</a:t>
            </a:r>
            <a:r>
              <a:rPr lang="en-US" altLang="zh-CN" sz="1600" dirty="0">
                <a:sym typeface="+mn-ea"/>
              </a:rPr>
              <a:t>31</a:t>
            </a:r>
            <a:r>
              <a:rPr lang="zh-CN" altLang="en-US" sz="1600" dirty="0">
                <a:sym typeface="+mn-ea"/>
              </a:rPr>
              <a:t>日，新冠肺炎患者累计</a:t>
            </a:r>
            <a:r>
              <a:rPr lang="en-US" altLang="zh-CN" sz="1600" dirty="0">
                <a:sym typeface="+mn-ea"/>
              </a:rPr>
              <a:t>15243</a:t>
            </a:r>
            <a:r>
              <a:rPr lang="zh-CN" altLang="en-US" sz="1600" dirty="0">
                <a:sym typeface="+mn-ea"/>
              </a:rPr>
              <a:t>人次。 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ym typeface="+mn-ea"/>
              </a:rPr>
              <a:t>        患者症状：①发热和（或）呼吸道症状等新型冠状病毒肺炎相关临床表现；②具有上述新型冠状病毒肺炎影像学特征；</a:t>
            </a:r>
            <a:r>
              <a:rPr lang="en-US" altLang="zh-CN" sz="1600" dirty="0">
                <a:sym typeface="+mn-ea"/>
              </a:rPr>
              <a:t>③</a:t>
            </a:r>
            <a:r>
              <a:rPr lang="zh-CN" altLang="en-US" sz="1600" dirty="0">
                <a:sym typeface="+mn-ea"/>
              </a:rPr>
              <a:t>发病早期白细胞总数正常或降低，淋巴细胞计数正常或减少。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C970987-3B85-A45E-016B-365252DF5437}"/>
              </a:ext>
            </a:extLst>
          </p:cNvPr>
          <p:cNvSpPr/>
          <p:nvPr/>
        </p:nvSpPr>
        <p:spPr>
          <a:xfrm>
            <a:off x="6317673" y="2455534"/>
            <a:ext cx="331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疾病基本情况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131B930-1AEA-C1DA-B7EC-CD5C4AFA1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34578" r="22617" b="21856"/>
          <a:stretch/>
        </p:blipFill>
        <p:spPr>
          <a:xfrm>
            <a:off x="7679922" y="4892524"/>
            <a:ext cx="3405466" cy="184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96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C78CED0-7AB9-BA27-074B-0D5E6CB66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08" y="2903189"/>
            <a:ext cx="5290589" cy="2740374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37CEBBC-A29D-492F-2FE9-1863B70B68B4}"/>
              </a:ext>
            </a:extLst>
          </p:cNvPr>
          <p:cNvSpPr/>
          <p:nvPr/>
        </p:nvSpPr>
        <p:spPr>
          <a:xfrm>
            <a:off x="0" y="-29028"/>
            <a:ext cx="12192000" cy="798285"/>
          </a:xfrm>
          <a:custGeom>
            <a:avLst/>
            <a:gdLst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7681900 w 12192000"/>
              <a:gd name="connsiteY7" fmla="*/ 667657 h 667657"/>
              <a:gd name="connsiteX8" fmla="*/ 0 w 12192000"/>
              <a:gd name="connsiteY8" fmla="*/ 667657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74013"/>
              <a:gd name="connsiteX1" fmla="*/ 12192000 w 12192000"/>
              <a:gd name="connsiteY1" fmla="*/ 0 h 674013"/>
              <a:gd name="connsiteX2" fmla="*/ 12192000 w 12192000"/>
              <a:gd name="connsiteY2" fmla="*/ 105228 h 674013"/>
              <a:gd name="connsiteX3" fmla="*/ 9540229 w 12192000"/>
              <a:gd name="connsiteY3" fmla="*/ 105228 h 674013"/>
              <a:gd name="connsiteX4" fmla="*/ 8562191 w 12192000"/>
              <a:gd name="connsiteY4" fmla="*/ 101598 h 674013"/>
              <a:gd name="connsiteX5" fmla="*/ 8088064 w 12192000"/>
              <a:gd name="connsiteY5" fmla="*/ 217914 h 674013"/>
              <a:gd name="connsiteX6" fmla="*/ 7699097 w 12192000"/>
              <a:gd name="connsiteY6" fmla="*/ 674013 h 674013"/>
              <a:gd name="connsiteX7" fmla="*/ 0 w 12192000"/>
              <a:gd name="connsiteY7" fmla="*/ 667657 h 674013"/>
              <a:gd name="connsiteX8" fmla="*/ 0 w 12192000"/>
              <a:gd name="connsiteY8" fmla="*/ 0 h 674013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8000"/>
              <a:gd name="connsiteX1" fmla="*/ 12192000 w 12192000"/>
              <a:gd name="connsiteY1" fmla="*/ 0 h 678000"/>
              <a:gd name="connsiteX2" fmla="*/ 12192000 w 12192000"/>
              <a:gd name="connsiteY2" fmla="*/ 105228 h 678000"/>
              <a:gd name="connsiteX3" fmla="*/ 9540229 w 12192000"/>
              <a:gd name="connsiteY3" fmla="*/ 105228 h 678000"/>
              <a:gd name="connsiteX4" fmla="*/ 8562191 w 12192000"/>
              <a:gd name="connsiteY4" fmla="*/ 101598 h 678000"/>
              <a:gd name="connsiteX5" fmla="*/ 8088064 w 12192000"/>
              <a:gd name="connsiteY5" fmla="*/ 217914 h 678000"/>
              <a:gd name="connsiteX6" fmla="*/ 7699097 w 12192000"/>
              <a:gd name="connsiteY6" fmla="*/ 674013 h 678000"/>
              <a:gd name="connsiteX7" fmla="*/ 0 w 12192000"/>
              <a:gd name="connsiteY7" fmla="*/ 667657 h 678000"/>
              <a:gd name="connsiteX8" fmla="*/ 0 w 12192000"/>
              <a:gd name="connsiteY8" fmla="*/ 0 h 678000"/>
              <a:gd name="connsiteX0" fmla="*/ 0 w 12192000"/>
              <a:gd name="connsiteY0" fmla="*/ 0 h 676746"/>
              <a:gd name="connsiteX1" fmla="*/ 12192000 w 12192000"/>
              <a:gd name="connsiteY1" fmla="*/ 0 h 676746"/>
              <a:gd name="connsiteX2" fmla="*/ 12192000 w 12192000"/>
              <a:gd name="connsiteY2" fmla="*/ 105228 h 676746"/>
              <a:gd name="connsiteX3" fmla="*/ 9540229 w 12192000"/>
              <a:gd name="connsiteY3" fmla="*/ 105228 h 676746"/>
              <a:gd name="connsiteX4" fmla="*/ 8562191 w 12192000"/>
              <a:gd name="connsiteY4" fmla="*/ 101598 h 676746"/>
              <a:gd name="connsiteX5" fmla="*/ 8088064 w 12192000"/>
              <a:gd name="connsiteY5" fmla="*/ 217914 h 676746"/>
              <a:gd name="connsiteX6" fmla="*/ 7699097 w 12192000"/>
              <a:gd name="connsiteY6" fmla="*/ 674013 h 676746"/>
              <a:gd name="connsiteX7" fmla="*/ 0 w 12192000"/>
              <a:gd name="connsiteY7" fmla="*/ 667657 h 676746"/>
              <a:gd name="connsiteX8" fmla="*/ 0 w 12192000"/>
              <a:gd name="connsiteY8" fmla="*/ 0 h 676746"/>
              <a:gd name="connsiteX0" fmla="*/ 0 w 12192000"/>
              <a:gd name="connsiteY0" fmla="*/ 0 h 674859"/>
              <a:gd name="connsiteX1" fmla="*/ 12192000 w 12192000"/>
              <a:gd name="connsiteY1" fmla="*/ 0 h 674859"/>
              <a:gd name="connsiteX2" fmla="*/ 12192000 w 12192000"/>
              <a:gd name="connsiteY2" fmla="*/ 105228 h 674859"/>
              <a:gd name="connsiteX3" fmla="*/ 9540229 w 12192000"/>
              <a:gd name="connsiteY3" fmla="*/ 105228 h 674859"/>
              <a:gd name="connsiteX4" fmla="*/ 8562191 w 12192000"/>
              <a:gd name="connsiteY4" fmla="*/ 101598 h 674859"/>
              <a:gd name="connsiteX5" fmla="*/ 8088064 w 12192000"/>
              <a:gd name="connsiteY5" fmla="*/ 217914 h 674859"/>
              <a:gd name="connsiteX6" fmla="*/ 7699097 w 12192000"/>
              <a:gd name="connsiteY6" fmla="*/ 674013 h 674859"/>
              <a:gd name="connsiteX7" fmla="*/ 0 w 12192000"/>
              <a:gd name="connsiteY7" fmla="*/ 667657 h 674859"/>
              <a:gd name="connsiteX8" fmla="*/ 0 w 12192000"/>
              <a:gd name="connsiteY8" fmla="*/ 0 h 674859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74025">
                <a:moveTo>
                  <a:pt x="0" y="0"/>
                </a:moveTo>
                <a:lnTo>
                  <a:pt x="12192000" y="0"/>
                </a:lnTo>
                <a:lnTo>
                  <a:pt x="12192000" y="105228"/>
                </a:lnTo>
                <a:lnTo>
                  <a:pt x="9540229" y="105228"/>
                </a:lnTo>
                <a:lnTo>
                  <a:pt x="8562191" y="101598"/>
                </a:lnTo>
                <a:cubicBezTo>
                  <a:pt x="8258501" y="101598"/>
                  <a:pt x="8144651" y="158786"/>
                  <a:pt x="8088064" y="217914"/>
                </a:cubicBezTo>
                <a:cubicBezTo>
                  <a:pt x="7928458" y="417588"/>
                  <a:pt x="7884213" y="676132"/>
                  <a:pt x="7699097" y="674013"/>
                </a:cubicBezTo>
                <a:cubicBezTo>
                  <a:pt x="7513981" y="671894"/>
                  <a:pt x="2556841" y="677743"/>
                  <a:pt x="0" y="667657"/>
                </a:cubicBez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25A337-6A8B-29B2-DBD2-F178782DDC98}"/>
              </a:ext>
            </a:extLst>
          </p:cNvPr>
          <p:cNvSpPr txBox="1"/>
          <p:nvPr/>
        </p:nvSpPr>
        <p:spPr>
          <a:xfrm>
            <a:off x="459880" y="99402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2  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安全性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F7CB8F5-0463-3581-5F77-DBC5D9836882}"/>
              </a:ext>
            </a:extLst>
          </p:cNvPr>
          <p:cNvSpPr/>
          <p:nvPr/>
        </p:nvSpPr>
        <p:spPr>
          <a:xfrm>
            <a:off x="5910237" y="863607"/>
            <a:ext cx="608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药品说明书安全信息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004BF8-3414-17C4-4C52-A4CC228AC42B}"/>
              </a:ext>
            </a:extLst>
          </p:cNvPr>
          <p:cNvSpPr txBox="1"/>
          <p:nvPr/>
        </p:nvSpPr>
        <p:spPr>
          <a:xfrm>
            <a:off x="5910237" y="1271382"/>
            <a:ext cx="6083494" cy="558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fontAlgn="auto">
              <a:lnSpc>
                <a:spcPct val="200000"/>
              </a:lnSpc>
              <a:buFont typeface="宋体" panose="02010600030101010101" pitchFamily="2" charset="-12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US" altLang="zh-CN" dirty="0"/>
              <a:t>【</a:t>
            </a:r>
            <a:r>
              <a:rPr lang="zh-CN" altLang="en-US" dirty="0"/>
              <a:t>不良反应</a:t>
            </a:r>
            <a:r>
              <a:rPr lang="en-US" altLang="zh-CN" dirty="0"/>
              <a:t>】</a:t>
            </a:r>
          </a:p>
          <a:p>
            <a:pPr>
              <a:lnSpc>
                <a:spcPts val="2800"/>
              </a:lnSpc>
            </a:pPr>
            <a:r>
              <a:rPr lang="zh-CN" altLang="en-US" dirty="0"/>
              <a:t>        在临床实践中，常见腹泻，偶见胃脘不适、恶心、大便次数增多、肝生化学指标异常。</a:t>
            </a:r>
            <a:endParaRPr lang="en-US" altLang="zh-CN" dirty="0"/>
          </a:p>
          <a:p>
            <a:pPr>
              <a:lnSpc>
                <a:spcPts val="2800"/>
              </a:lnSpc>
            </a:pPr>
            <a:r>
              <a:rPr lang="en-US" altLang="zh-CN" dirty="0"/>
              <a:t>【</a:t>
            </a:r>
            <a:r>
              <a:rPr lang="zh-CN" altLang="en-US" dirty="0"/>
              <a:t>禁 忌</a:t>
            </a:r>
            <a:r>
              <a:rPr lang="en-US" altLang="zh-CN" dirty="0"/>
              <a:t>】</a:t>
            </a:r>
          </a:p>
          <a:p>
            <a:pPr>
              <a:lnSpc>
                <a:spcPts val="2800"/>
              </a:lnSpc>
            </a:pPr>
            <a:r>
              <a:rPr lang="en-US" altLang="zh-CN" dirty="0"/>
              <a:t>        1. </a:t>
            </a:r>
            <a:r>
              <a:rPr lang="zh-CN" altLang="en-US" dirty="0"/>
              <a:t>对本品以及本品所含成份过敏者禁用。</a:t>
            </a:r>
            <a:endParaRPr lang="en-US" altLang="zh-CN" dirty="0"/>
          </a:p>
          <a:p>
            <a:pPr>
              <a:lnSpc>
                <a:spcPts val="2800"/>
              </a:lnSpc>
            </a:pPr>
            <a:r>
              <a:rPr lang="en-US" altLang="zh-CN" dirty="0"/>
              <a:t>        2. </a:t>
            </a:r>
            <a:r>
              <a:rPr lang="zh-CN" altLang="en-US" dirty="0"/>
              <a:t>孕妇、哺乳期妇女、婴幼儿禁用。</a:t>
            </a:r>
          </a:p>
          <a:p>
            <a:pPr>
              <a:lnSpc>
                <a:spcPts val="2800"/>
              </a:lnSpc>
            </a:pPr>
            <a:r>
              <a:rPr lang="en-US" altLang="zh-CN" dirty="0"/>
              <a:t>【</a:t>
            </a:r>
            <a:r>
              <a:rPr lang="zh-CN" altLang="en-US" dirty="0"/>
              <a:t>注意事项</a:t>
            </a:r>
            <a:r>
              <a:rPr lang="en-US" altLang="zh-CN" dirty="0"/>
              <a:t>】</a:t>
            </a:r>
          </a:p>
          <a:p>
            <a:pPr>
              <a:lnSpc>
                <a:spcPts val="2800"/>
              </a:lnSpc>
            </a:pPr>
            <a:r>
              <a:rPr lang="en-US" altLang="zh-CN" dirty="0"/>
              <a:t>        1. </a:t>
            </a:r>
            <a:r>
              <a:rPr lang="zh-CN" altLang="en-US" dirty="0"/>
              <a:t>阴虚火旺、血虚内热者在中医师指导下合理使用。</a:t>
            </a:r>
          </a:p>
          <a:p>
            <a:pPr>
              <a:lnSpc>
                <a:spcPts val="2800"/>
              </a:lnSpc>
            </a:pPr>
            <a:r>
              <a:rPr lang="en-US" altLang="zh-CN" dirty="0"/>
              <a:t>        2. </a:t>
            </a:r>
            <a:r>
              <a:rPr lang="zh-CN" altLang="en-US" dirty="0"/>
              <a:t>肝、肾功能不全者慎用。</a:t>
            </a:r>
          </a:p>
          <a:p>
            <a:pPr>
              <a:lnSpc>
                <a:spcPts val="2800"/>
              </a:lnSpc>
            </a:pPr>
            <a:r>
              <a:rPr lang="en-US" altLang="zh-CN" dirty="0"/>
              <a:t>        3. </a:t>
            </a:r>
            <a:r>
              <a:rPr lang="zh-CN" altLang="en-US" dirty="0"/>
              <a:t>本品含细辛、姜半夏、炙甘草，不宜和含“藜芦”、“乌 头</a:t>
            </a:r>
            <a:r>
              <a:rPr lang="en-US" altLang="zh-CN" dirty="0"/>
              <a:t>"</a:t>
            </a:r>
            <a:r>
              <a:rPr lang="zh-CN" altLang="en-US" dirty="0"/>
              <a:t>、“附子</a:t>
            </a:r>
            <a:r>
              <a:rPr lang="en-US" altLang="zh-CN" dirty="0"/>
              <a:t>"</a:t>
            </a:r>
            <a:r>
              <a:rPr lang="zh-CN" altLang="en-US" dirty="0"/>
              <a:t>、“海藻</a:t>
            </a:r>
            <a:r>
              <a:rPr lang="en-US" altLang="zh-CN" dirty="0"/>
              <a:t>"</a:t>
            </a:r>
            <a:r>
              <a:rPr lang="zh-CN" altLang="en-US" dirty="0"/>
              <a:t>、</a:t>
            </a:r>
            <a:r>
              <a:rPr lang="en-US" altLang="zh-CN" dirty="0"/>
              <a:t>"</a:t>
            </a:r>
            <a:r>
              <a:rPr lang="zh-CN" altLang="en-US" dirty="0"/>
              <a:t>大戟</a:t>
            </a:r>
            <a:r>
              <a:rPr lang="en-US" altLang="zh-CN" dirty="0"/>
              <a:t>"</a:t>
            </a:r>
            <a:r>
              <a:rPr lang="zh-CN" altLang="en-US" dirty="0"/>
              <a:t>、“甘遂</a:t>
            </a:r>
            <a:r>
              <a:rPr lang="en-US" altLang="zh-CN" dirty="0"/>
              <a:t>"</a:t>
            </a:r>
            <a:r>
              <a:rPr lang="zh-CN" altLang="en-US" dirty="0"/>
              <a:t>、“芫花”的 中药方剂或成药同时服用。</a:t>
            </a:r>
          </a:p>
          <a:p>
            <a:pPr>
              <a:lnSpc>
                <a:spcPts val="2800"/>
              </a:lnSpc>
            </a:pPr>
            <a:r>
              <a:rPr lang="en-US" altLang="zh-CN" dirty="0"/>
              <a:t>        4. </a:t>
            </a:r>
            <a:r>
              <a:rPr lang="zh-CN" altLang="en-US" dirty="0"/>
              <a:t>本品含有麻黄、细辛，须警惕配伍联用及特殊人群用药。</a:t>
            </a:r>
          </a:p>
          <a:p>
            <a:pPr>
              <a:lnSpc>
                <a:spcPts val="2800"/>
              </a:lnSpc>
            </a:pPr>
            <a:r>
              <a:rPr lang="en-US" altLang="zh-CN" dirty="0"/>
              <a:t>        5. </a:t>
            </a:r>
            <a:r>
              <a:rPr lang="zh-CN" altLang="en-US" dirty="0"/>
              <a:t>不得超剂量、长时间、反复使用本品。</a:t>
            </a:r>
          </a:p>
          <a:p>
            <a:pPr>
              <a:lnSpc>
                <a:spcPts val="2800"/>
              </a:lnSpc>
            </a:pPr>
            <a:r>
              <a:rPr lang="en-US" altLang="zh-CN" dirty="0"/>
              <a:t>        6. </a:t>
            </a:r>
            <a:r>
              <a:rPr lang="zh-CN" altLang="en-US" dirty="0"/>
              <a:t>忌烟、酒及辛辣、生冷、油腻食物。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BA4BD39-3F3A-D971-A380-00742AE8A4B8}"/>
              </a:ext>
            </a:extLst>
          </p:cNvPr>
          <p:cNvSpPr/>
          <p:nvPr/>
        </p:nvSpPr>
        <p:spPr>
          <a:xfrm>
            <a:off x="341008" y="863607"/>
            <a:ext cx="219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不良反应情况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42DEB63-0608-D2CD-3524-645C7E846CFB}"/>
              </a:ext>
            </a:extLst>
          </p:cNvPr>
          <p:cNvSpPr/>
          <p:nvPr/>
        </p:nvSpPr>
        <p:spPr>
          <a:xfrm>
            <a:off x="341008" y="1883398"/>
            <a:ext cx="353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安全性方面优势和不足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7DDC0F-167B-C10C-0E99-54841333D5C4}"/>
              </a:ext>
            </a:extLst>
          </p:cNvPr>
          <p:cNvSpPr txBox="1"/>
          <p:nvPr/>
        </p:nvSpPr>
        <p:spPr>
          <a:xfrm>
            <a:off x="899769" y="1460008"/>
            <a:ext cx="4891596" cy="246221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>
            <a:defPPr>
              <a:defRPr lang="zh-CN"/>
            </a:defPPr>
            <a:lvl1pPr indent="0" fontAlgn="auto">
              <a:lnSpc>
                <a:spcPct val="200000"/>
              </a:lnSpc>
              <a:buFont typeface="宋体" panose="02010600030101010101" pitchFamily="2" charset="-12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通过临床研究发现的不良反应</a:t>
            </a:r>
            <a:r>
              <a:rPr lang="zh-CN" altLang="en-US" dirty="0">
                <a:solidFill>
                  <a:srgbClr val="C00000"/>
                </a:solidFill>
              </a:rPr>
              <a:t>均已列入</a:t>
            </a:r>
            <a:r>
              <a:rPr lang="zh-CN" altLang="en-US" dirty="0"/>
              <a:t>药品说明书。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4485A9-D76A-CEA2-12CE-E06F42F508CA}"/>
              </a:ext>
            </a:extLst>
          </p:cNvPr>
          <p:cNvSpPr txBox="1"/>
          <p:nvPr/>
        </p:nvSpPr>
        <p:spPr>
          <a:xfrm>
            <a:off x="899769" y="2422216"/>
            <a:ext cx="2880764" cy="246221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>
            <a:defPPr>
              <a:defRPr lang="zh-CN"/>
            </a:defPPr>
            <a:lvl1pPr indent="0" fontAlgn="auto">
              <a:lnSpc>
                <a:spcPct val="200000"/>
              </a:lnSpc>
              <a:buFont typeface="宋体" panose="02010600030101010101" pitchFamily="2" charset="-12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</a:rPr>
              <a:t>优势：</a:t>
            </a:r>
            <a:r>
              <a:rPr lang="zh-CN" altLang="en-US" dirty="0">
                <a:solidFill>
                  <a:srgbClr val="C00000"/>
                </a:solidFill>
              </a:rPr>
              <a:t>无肝肾功能严重损害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D5D6C1-6324-F82E-9E8F-F71D3F3BA1C6}"/>
              </a:ext>
            </a:extLst>
          </p:cNvPr>
          <p:cNvSpPr txBox="1"/>
          <p:nvPr/>
        </p:nvSpPr>
        <p:spPr>
          <a:xfrm>
            <a:off x="341009" y="5773443"/>
            <a:ext cx="5290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与单用西药相比，清肺排毒汤联合西药可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减少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56%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不良反应（主要表现为恶心、腹泻、瘙痒等）发生</a:t>
            </a:r>
            <a:r>
              <a:rPr lang="en-US" altLang="zh-CN" sz="1200" b="1" baseline="8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[1]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A350CB-839F-354F-AB8B-E066339A7FAC}"/>
              </a:ext>
            </a:extLst>
          </p:cNvPr>
          <p:cNvSpPr txBox="1"/>
          <p:nvPr/>
        </p:nvSpPr>
        <p:spPr>
          <a:xfrm>
            <a:off x="1" y="6564716"/>
            <a:ext cx="3136392" cy="29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Font typeface="宋体" panose="02010600030101010101" pitchFamily="2" charset="-122"/>
              <a:buNone/>
            </a:pPr>
            <a:r>
              <a:rPr lang="zh-CN" altLang="en-US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备注</a:t>
            </a:r>
            <a:r>
              <a:rPr lang="en-US" altLang="zh-CN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zh-CN" altLang="en-US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[1]  </a:t>
            </a:r>
            <a:r>
              <a:rPr lang="en-US" altLang="zh-CN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Phytomedicine. 2022 Jul 20;102:154166.</a:t>
            </a:r>
            <a:endParaRPr lang="zh-CN" altLang="en-US" sz="1000" spc="200" dirty="0"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990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37CEBBC-A29D-492F-2FE9-1863B70B68B4}"/>
              </a:ext>
            </a:extLst>
          </p:cNvPr>
          <p:cNvSpPr/>
          <p:nvPr/>
        </p:nvSpPr>
        <p:spPr>
          <a:xfrm>
            <a:off x="0" y="-29028"/>
            <a:ext cx="12192000" cy="798285"/>
          </a:xfrm>
          <a:custGeom>
            <a:avLst/>
            <a:gdLst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7681900 w 12192000"/>
              <a:gd name="connsiteY7" fmla="*/ 667657 h 667657"/>
              <a:gd name="connsiteX8" fmla="*/ 0 w 12192000"/>
              <a:gd name="connsiteY8" fmla="*/ 667657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74013"/>
              <a:gd name="connsiteX1" fmla="*/ 12192000 w 12192000"/>
              <a:gd name="connsiteY1" fmla="*/ 0 h 674013"/>
              <a:gd name="connsiteX2" fmla="*/ 12192000 w 12192000"/>
              <a:gd name="connsiteY2" fmla="*/ 105228 h 674013"/>
              <a:gd name="connsiteX3" fmla="*/ 9540229 w 12192000"/>
              <a:gd name="connsiteY3" fmla="*/ 105228 h 674013"/>
              <a:gd name="connsiteX4" fmla="*/ 8562191 w 12192000"/>
              <a:gd name="connsiteY4" fmla="*/ 101598 h 674013"/>
              <a:gd name="connsiteX5" fmla="*/ 8088064 w 12192000"/>
              <a:gd name="connsiteY5" fmla="*/ 217914 h 674013"/>
              <a:gd name="connsiteX6" fmla="*/ 7699097 w 12192000"/>
              <a:gd name="connsiteY6" fmla="*/ 674013 h 674013"/>
              <a:gd name="connsiteX7" fmla="*/ 0 w 12192000"/>
              <a:gd name="connsiteY7" fmla="*/ 667657 h 674013"/>
              <a:gd name="connsiteX8" fmla="*/ 0 w 12192000"/>
              <a:gd name="connsiteY8" fmla="*/ 0 h 674013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8000"/>
              <a:gd name="connsiteX1" fmla="*/ 12192000 w 12192000"/>
              <a:gd name="connsiteY1" fmla="*/ 0 h 678000"/>
              <a:gd name="connsiteX2" fmla="*/ 12192000 w 12192000"/>
              <a:gd name="connsiteY2" fmla="*/ 105228 h 678000"/>
              <a:gd name="connsiteX3" fmla="*/ 9540229 w 12192000"/>
              <a:gd name="connsiteY3" fmla="*/ 105228 h 678000"/>
              <a:gd name="connsiteX4" fmla="*/ 8562191 w 12192000"/>
              <a:gd name="connsiteY4" fmla="*/ 101598 h 678000"/>
              <a:gd name="connsiteX5" fmla="*/ 8088064 w 12192000"/>
              <a:gd name="connsiteY5" fmla="*/ 217914 h 678000"/>
              <a:gd name="connsiteX6" fmla="*/ 7699097 w 12192000"/>
              <a:gd name="connsiteY6" fmla="*/ 674013 h 678000"/>
              <a:gd name="connsiteX7" fmla="*/ 0 w 12192000"/>
              <a:gd name="connsiteY7" fmla="*/ 667657 h 678000"/>
              <a:gd name="connsiteX8" fmla="*/ 0 w 12192000"/>
              <a:gd name="connsiteY8" fmla="*/ 0 h 678000"/>
              <a:gd name="connsiteX0" fmla="*/ 0 w 12192000"/>
              <a:gd name="connsiteY0" fmla="*/ 0 h 676746"/>
              <a:gd name="connsiteX1" fmla="*/ 12192000 w 12192000"/>
              <a:gd name="connsiteY1" fmla="*/ 0 h 676746"/>
              <a:gd name="connsiteX2" fmla="*/ 12192000 w 12192000"/>
              <a:gd name="connsiteY2" fmla="*/ 105228 h 676746"/>
              <a:gd name="connsiteX3" fmla="*/ 9540229 w 12192000"/>
              <a:gd name="connsiteY3" fmla="*/ 105228 h 676746"/>
              <a:gd name="connsiteX4" fmla="*/ 8562191 w 12192000"/>
              <a:gd name="connsiteY4" fmla="*/ 101598 h 676746"/>
              <a:gd name="connsiteX5" fmla="*/ 8088064 w 12192000"/>
              <a:gd name="connsiteY5" fmla="*/ 217914 h 676746"/>
              <a:gd name="connsiteX6" fmla="*/ 7699097 w 12192000"/>
              <a:gd name="connsiteY6" fmla="*/ 674013 h 676746"/>
              <a:gd name="connsiteX7" fmla="*/ 0 w 12192000"/>
              <a:gd name="connsiteY7" fmla="*/ 667657 h 676746"/>
              <a:gd name="connsiteX8" fmla="*/ 0 w 12192000"/>
              <a:gd name="connsiteY8" fmla="*/ 0 h 676746"/>
              <a:gd name="connsiteX0" fmla="*/ 0 w 12192000"/>
              <a:gd name="connsiteY0" fmla="*/ 0 h 674859"/>
              <a:gd name="connsiteX1" fmla="*/ 12192000 w 12192000"/>
              <a:gd name="connsiteY1" fmla="*/ 0 h 674859"/>
              <a:gd name="connsiteX2" fmla="*/ 12192000 w 12192000"/>
              <a:gd name="connsiteY2" fmla="*/ 105228 h 674859"/>
              <a:gd name="connsiteX3" fmla="*/ 9540229 w 12192000"/>
              <a:gd name="connsiteY3" fmla="*/ 105228 h 674859"/>
              <a:gd name="connsiteX4" fmla="*/ 8562191 w 12192000"/>
              <a:gd name="connsiteY4" fmla="*/ 101598 h 674859"/>
              <a:gd name="connsiteX5" fmla="*/ 8088064 w 12192000"/>
              <a:gd name="connsiteY5" fmla="*/ 217914 h 674859"/>
              <a:gd name="connsiteX6" fmla="*/ 7699097 w 12192000"/>
              <a:gd name="connsiteY6" fmla="*/ 674013 h 674859"/>
              <a:gd name="connsiteX7" fmla="*/ 0 w 12192000"/>
              <a:gd name="connsiteY7" fmla="*/ 667657 h 674859"/>
              <a:gd name="connsiteX8" fmla="*/ 0 w 12192000"/>
              <a:gd name="connsiteY8" fmla="*/ 0 h 674859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74025">
                <a:moveTo>
                  <a:pt x="0" y="0"/>
                </a:moveTo>
                <a:lnTo>
                  <a:pt x="12192000" y="0"/>
                </a:lnTo>
                <a:lnTo>
                  <a:pt x="12192000" y="105228"/>
                </a:lnTo>
                <a:lnTo>
                  <a:pt x="9540229" y="105228"/>
                </a:lnTo>
                <a:lnTo>
                  <a:pt x="8562191" y="101598"/>
                </a:lnTo>
                <a:cubicBezTo>
                  <a:pt x="8258501" y="101598"/>
                  <a:pt x="8144651" y="158786"/>
                  <a:pt x="8088064" y="217914"/>
                </a:cubicBezTo>
                <a:cubicBezTo>
                  <a:pt x="7928458" y="417588"/>
                  <a:pt x="7884213" y="676132"/>
                  <a:pt x="7699097" y="674013"/>
                </a:cubicBezTo>
                <a:cubicBezTo>
                  <a:pt x="7513981" y="671894"/>
                  <a:pt x="2556841" y="677743"/>
                  <a:pt x="0" y="667657"/>
                </a:cubicBez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25A337-6A8B-29B2-DBD2-F178782DDC98}"/>
              </a:ext>
            </a:extLst>
          </p:cNvPr>
          <p:cNvSpPr txBox="1"/>
          <p:nvPr/>
        </p:nvSpPr>
        <p:spPr>
          <a:xfrm>
            <a:off x="459880" y="99402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3  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有效性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E71D2E2-CFD2-E0E7-7508-EAB3A3ACDA9C}"/>
              </a:ext>
            </a:extLst>
          </p:cNvPr>
          <p:cNvSpPr/>
          <p:nvPr/>
        </p:nvSpPr>
        <p:spPr>
          <a:xfrm>
            <a:off x="1029076" y="894304"/>
            <a:ext cx="487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国家临床指南</a:t>
            </a:r>
            <a:r>
              <a:rPr lang="en-US" altLang="zh-CN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诊疗规范推荐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F3AB49-8252-C97B-D5F0-EE6114A0A769}"/>
              </a:ext>
            </a:extLst>
          </p:cNvPr>
          <p:cNvSpPr txBox="1"/>
          <p:nvPr/>
        </p:nvSpPr>
        <p:spPr>
          <a:xfrm>
            <a:off x="852216" y="1371077"/>
            <a:ext cx="5047255" cy="86304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indent="0" fontAlgn="auto">
              <a:lnSpc>
                <a:spcPct val="200000"/>
              </a:lnSpc>
              <a:buFont typeface="宋体" panose="02010600030101010101" pitchFamily="2" charset="-12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     国家卫生健康委员会、国家中医药管理局发布的</a:t>
            </a:r>
            <a:r>
              <a:rPr lang="en-US" altLang="zh-CN" dirty="0"/>
              <a:t>《</a:t>
            </a:r>
            <a:r>
              <a:rPr lang="zh-CN" altLang="en-US" dirty="0"/>
              <a:t>新型冠状病毒肺炎诊疗方案</a:t>
            </a:r>
            <a:r>
              <a:rPr lang="en-US" altLang="zh-CN" dirty="0"/>
              <a:t>》</a:t>
            </a:r>
            <a:r>
              <a:rPr lang="zh-CN" altLang="en-US" dirty="0"/>
              <a:t>第六至九版，</a:t>
            </a:r>
            <a:r>
              <a:rPr lang="zh-CN" altLang="en-US" sz="1800" dirty="0">
                <a:solidFill>
                  <a:srgbClr val="C00000"/>
                </a:solidFill>
              </a:rPr>
              <a:t>强推荐</a:t>
            </a:r>
            <a:r>
              <a:rPr lang="zh-CN" altLang="en-US" sz="1800" dirty="0">
                <a:solidFill>
                  <a:schemeClr val="tx1"/>
                </a:solidFill>
              </a:rPr>
              <a:t>。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269CAB9-785F-F982-F647-D4E7859BE959}"/>
              </a:ext>
            </a:extLst>
          </p:cNvPr>
          <p:cNvGrpSpPr/>
          <p:nvPr/>
        </p:nvGrpSpPr>
        <p:grpSpPr>
          <a:xfrm>
            <a:off x="261461" y="2404035"/>
            <a:ext cx="6354783" cy="4120349"/>
            <a:chOff x="5497830" y="981840"/>
            <a:chExt cx="6354783" cy="412034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5FCB5BD-D7E4-DDB0-ABCC-253F0F45353E}"/>
                </a:ext>
              </a:extLst>
            </p:cNvPr>
            <p:cNvSpPr/>
            <p:nvPr/>
          </p:nvSpPr>
          <p:spPr>
            <a:xfrm>
              <a:off x="5497830" y="981840"/>
              <a:ext cx="6354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200" dirty="0">
                  <a:solidFill>
                    <a:srgbClr val="324274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与对照药品疗效方面优势和不足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C5CA6C8-3766-9EA1-927E-4A58C0F996C7}"/>
                </a:ext>
              </a:extLst>
            </p:cNvPr>
            <p:cNvSpPr txBox="1"/>
            <p:nvPr/>
          </p:nvSpPr>
          <p:spPr>
            <a:xfrm>
              <a:off x="5497830" y="1868044"/>
              <a:ext cx="6354783" cy="22604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 fontAlgn="auto">
                <a:lnSpc>
                  <a:spcPct val="200000"/>
                </a:lnSpc>
                <a:buFont typeface="宋体" panose="02010600030101010101" pitchFamily="2" charset="-122"/>
                <a:buNone/>
                <a:def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en-US" altLang="zh-CN" dirty="0"/>
                <a:t>1. </a:t>
              </a:r>
              <a:r>
                <a:rPr lang="zh-CN" altLang="en-US" dirty="0">
                  <a:solidFill>
                    <a:srgbClr val="002060"/>
                  </a:solidFill>
                </a:rPr>
                <a:t>临床优势明显</a:t>
              </a:r>
              <a:r>
                <a:rPr lang="en-US" altLang="zh-CN" dirty="0"/>
                <a:t>——</a:t>
              </a:r>
              <a:r>
                <a:rPr lang="zh-CN" altLang="en-US" dirty="0"/>
                <a:t>作为</a:t>
              </a:r>
              <a:r>
                <a:rPr lang="zh-CN" altLang="en-US" dirty="0">
                  <a:solidFill>
                    <a:srgbClr val="C00000"/>
                  </a:solidFill>
                </a:rPr>
                <a:t>唯一通治方剂</a:t>
              </a:r>
              <a:r>
                <a:rPr lang="zh-CN" altLang="en-US" dirty="0"/>
                <a:t>纳入国家诊疗方案。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dirty="0"/>
                <a:t>2. </a:t>
              </a:r>
              <a:r>
                <a:rPr lang="zh-CN" altLang="en-US" dirty="0">
                  <a:solidFill>
                    <a:srgbClr val="002060"/>
                  </a:solidFill>
                </a:rPr>
                <a:t>高级别循证证据</a:t>
              </a:r>
              <a:r>
                <a:rPr lang="en-US" altLang="zh-CN" dirty="0"/>
                <a:t>——</a:t>
              </a:r>
              <a:r>
                <a:rPr lang="zh-CN" altLang="en-US" dirty="0"/>
                <a:t>获得</a:t>
              </a:r>
              <a:r>
                <a:rPr lang="zh-CN" altLang="en-US" dirty="0">
                  <a:solidFill>
                    <a:srgbClr val="C00000"/>
                  </a:solidFill>
                </a:rPr>
                <a:t>首个</a:t>
              </a:r>
              <a:r>
                <a:rPr lang="zh-CN" altLang="en-US" dirty="0"/>
                <a:t>中医</a:t>
              </a:r>
              <a:r>
                <a:rPr lang="en-US" altLang="zh-CN" dirty="0"/>
                <a:t>/</a:t>
              </a:r>
              <a:r>
                <a:rPr lang="zh-CN" altLang="en-US" dirty="0"/>
                <a:t>中西医治疗新冠肺炎循证临床实践指南</a:t>
              </a:r>
              <a:r>
                <a:rPr lang="zh-CN" altLang="en-US" dirty="0">
                  <a:solidFill>
                    <a:srgbClr val="C00000"/>
                  </a:solidFill>
                </a:rPr>
                <a:t>强推荐</a:t>
              </a:r>
              <a:r>
                <a:rPr lang="zh-CN" altLang="en-US" dirty="0">
                  <a:solidFill>
                    <a:schemeClr val="tx1"/>
                  </a:solidFill>
                </a:rPr>
                <a:t>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dirty="0"/>
                <a:t>3. </a:t>
              </a:r>
              <a:r>
                <a:rPr lang="zh-CN" altLang="en-US" dirty="0">
                  <a:solidFill>
                    <a:srgbClr val="002060"/>
                  </a:solidFill>
                </a:rPr>
                <a:t>特殊人群疗效确切</a:t>
              </a:r>
              <a:r>
                <a:rPr lang="en-US" altLang="zh-CN" dirty="0"/>
                <a:t>——</a:t>
              </a:r>
              <a:r>
                <a:rPr lang="zh-CN" altLang="en-US" dirty="0"/>
                <a:t>包括</a:t>
              </a:r>
              <a:r>
                <a:rPr lang="zh-CN" altLang="en-US" dirty="0">
                  <a:solidFill>
                    <a:srgbClr val="C00000"/>
                  </a:solidFill>
                </a:rPr>
                <a:t>儿童及孕妇</a:t>
              </a:r>
              <a:r>
                <a:rPr lang="zh-CN" altLang="en-US" dirty="0">
                  <a:solidFill>
                    <a:schemeClr val="tx1"/>
                  </a:solidFill>
                </a:rPr>
                <a:t>。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dirty="0"/>
                <a:t>4. </a:t>
              </a:r>
              <a:r>
                <a:rPr lang="zh-CN" altLang="en-US" dirty="0">
                  <a:solidFill>
                    <a:srgbClr val="002060"/>
                  </a:solidFill>
                </a:rPr>
                <a:t>作用机制明确</a:t>
              </a:r>
              <a:r>
                <a:rPr lang="en-US" altLang="zh-CN" dirty="0"/>
                <a:t>——</a:t>
              </a:r>
              <a:r>
                <a:rPr lang="zh-CN" altLang="en-US" dirty="0"/>
                <a:t>通过</a:t>
              </a:r>
              <a:r>
                <a:rPr lang="zh-CN" altLang="en-US" dirty="0">
                  <a:solidFill>
                    <a:srgbClr val="C00000"/>
                  </a:solidFill>
                </a:rPr>
                <a:t>多成分、多靶点、多通路</a:t>
              </a:r>
              <a:r>
                <a:rPr lang="zh-CN" altLang="en-US" dirty="0"/>
                <a:t>对新冠肺炎发挥治疗作用，</a:t>
              </a:r>
              <a:r>
                <a:rPr lang="zh-CN" altLang="en-US" dirty="0">
                  <a:solidFill>
                    <a:srgbClr val="C00000"/>
                  </a:solidFill>
                </a:rPr>
                <a:t>亮肽素</a:t>
              </a:r>
              <a:r>
                <a:rPr lang="zh-CN" altLang="en-US" dirty="0"/>
                <a:t>进一步证明其抗病毒活性作用。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E2B220A-1680-77DE-1FA6-4092A33B166F}"/>
                </a:ext>
              </a:extLst>
            </p:cNvPr>
            <p:cNvSpPr/>
            <p:nvPr/>
          </p:nvSpPr>
          <p:spPr>
            <a:xfrm>
              <a:off x="5497831" y="1415796"/>
              <a:ext cx="944217" cy="37361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优势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BA61CBD-79D9-D212-BE6B-F3C5D5C67670}"/>
                </a:ext>
              </a:extLst>
            </p:cNvPr>
            <p:cNvSpPr/>
            <p:nvPr/>
          </p:nvSpPr>
          <p:spPr>
            <a:xfrm>
              <a:off x="5497830" y="4234657"/>
              <a:ext cx="944217" cy="37361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不足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4D709E8-27B4-40ED-32BC-F1871B38241C}"/>
                </a:ext>
              </a:extLst>
            </p:cNvPr>
            <p:cNvSpPr txBox="1"/>
            <p:nvPr/>
          </p:nvSpPr>
          <p:spPr>
            <a:xfrm>
              <a:off x="5497830" y="4688358"/>
              <a:ext cx="6354783" cy="413831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indent="0" fontAlgn="auto">
                <a:lnSpc>
                  <a:spcPct val="200000"/>
                </a:lnSpc>
                <a:buFont typeface="宋体" panose="02010600030101010101" pitchFamily="2" charset="-122"/>
                <a:buNone/>
                <a:def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dirty="0">
                  <a:sym typeface="+mn-ea"/>
                </a:rPr>
                <a:t>由于未进医保目录，目前没有更大的样本量数据来证明有效性的不足。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740DE38-240F-3F64-3341-16C070D8421A}"/>
              </a:ext>
            </a:extLst>
          </p:cNvPr>
          <p:cNvGrpSpPr/>
          <p:nvPr/>
        </p:nvGrpSpPr>
        <p:grpSpPr>
          <a:xfrm>
            <a:off x="6170363" y="938644"/>
            <a:ext cx="5823187" cy="2272966"/>
            <a:chOff x="6379204" y="854466"/>
            <a:chExt cx="5303366" cy="207006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BF61554-9AF7-7C7E-5B0C-71B8FACC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7431" y="854466"/>
              <a:ext cx="1803242" cy="1044988"/>
            </a:xfrm>
            <a:prstGeom prst="rect">
              <a:avLst/>
            </a:prstGeom>
            <a:ln w="19050">
              <a:solidFill>
                <a:srgbClr val="203864"/>
              </a:solidFill>
            </a:ln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AE9F185-B0BE-0301-9476-7E721A772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39" y="854466"/>
              <a:ext cx="1837988" cy="1310818"/>
            </a:xfrm>
            <a:prstGeom prst="rect">
              <a:avLst/>
            </a:prstGeom>
            <a:ln w="19050">
              <a:solidFill>
                <a:srgbClr val="203864"/>
              </a:solidFill>
            </a:ln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4D9D3E4-C363-A23A-6379-738ED089F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204" y="1241424"/>
              <a:ext cx="1887789" cy="1310818"/>
            </a:xfrm>
            <a:prstGeom prst="rect">
              <a:avLst/>
            </a:prstGeom>
            <a:ln w="19050">
              <a:solidFill>
                <a:srgbClr val="203864"/>
              </a:solidFill>
            </a:ln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D0B901C-41F3-D472-FCD1-2852795F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062" y="1462172"/>
              <a:ext cx="1839508" cy="1031821"/>
            </a:xfrm>
            <a:prstGeom prst="rect">
              <a:avLst/>
            </a:prstGeom>
            <a:ln w="19050">
              <a:solidFill>
                <a:srgbClr val="203864"/>
              </a:solidFill>
            </a:ln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2E841EF-1EB4-5580-8296-59254BF87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224" y="1749249"/>
              <a:ext cx="1854413" cy="1175281"/>
            </a:xfrm>
            <a:prstGeom prst="rect">
              <a:avLst/>
            </a:prstGeom>
            <a:ln w="19050">
              <a:solidFill>
                <a:srgbClr val="203864"/>
              </a:solidFill>
            </a:ln>
          </p:spPr>
        </p:pic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05C2C0F-6C92-EC94-0E92-43A076AF72F1}"/>
              </a:ext>
            </a:extLst>
          </p:cNvPr>
          <p:cNvSpPr txBox="1"/>
          <p:nvPr/>
        </p:nvSpPr>
        <p:spPr>
          <a:xfrm>
            <a:off x="0" y="6566322"/>
            <a:ext cx="7648512" cy="2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Font typeface="宋体" panose="02010600030101010101" pitchFamily="2" charset="-122"/>
              <a:buNone/>
            </a:pPr>
            <a:r>
              <a:rPr lang="zh-CN" altLang="en-US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备注</a:t>
            </a:r>
            <a:r>
              <a:rPr lang="en-US" altLang="zh-CN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zh-CN" altLang="en-US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[1]  </a:t>
            </a:r>
            <a:r>
              <a:rPr lang="en-US" altLang="zh-CN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Phytomedicine. 2022 Jul 20;102:154166.</a:t>
            </a:r>
            <a:r>
              <a:rPr lang="en-US" altLang="zh-CN" sz="1000" dirty="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[2] mBio. 2021 Oct 26;12(5):e0222021</a:t>
            </a:r>
            <a:r>
              <a:rPr lang="en-US" altLang="zh-CN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1000" dirty="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[3] Phytomedicine. 2022 Mar;97:153922.</a:t>
            </a:r>
            <a:endParaRPr lang="en-US" altLang="zh-CN" sz="1000" b="0" i="0" dirty="0">
              <a:solidFill>
                <a:srgbClr val="333333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6E04EBE-91F0-A15F-676A-05E5DE14F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57" y="4900291"/>
            <a:ext cx="2138948" cy="145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内容占位符 3">
            <a:extLst>
              <a:ext uri="{FF2B5EF4-FFF2-40B4-BE49-F238E27FC236}">
                <a16:creationId xmlns:a16="http://schemas.microsoft.com/office/drawing/2014/main" id="{C5CFC033-FF31-40B9-DCFB-4AB248FF61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07"/>
          <a:stretch/>
        </p:blipFill>
        <p:spPr>
          <a:xfrm>
            <a:off x="9656949" y="3381891"/>
            <a:ext cx="2388920" cy="297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93EAF81-FDA7-F7D2-BE7D-52BFBAEDA1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934" y="3381891"/>
            <a:ext cx="2138948" cy="111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A13E7AF2-B5F4-3C69-4B59-E4604F3B2F96}"/>
              </a:ext>
            </a:extLst>
          </p:cNvPr>
          <p:cNvSpPr txBox="1"/>
          <p:nvPr/>
        </p:nvSpPr>
        <p:spPr>
          <a:xfrm>
            <a:off x="6680692" y="4485356"/>
            <a:ext cx="296833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lvl="1" algn="ctr">
              <a:buClr>
                <a:srgbClr val="0000CC"/>
              </a:buClr>
            </a:pPr>
            <a:r>
              <a:rPr lang="zh-CN" altLang="en-US" sz="1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清肺排毒汤治疗新冠肺炎疗效确切，</a:t>
            </a:r>
            <a:endParaRPr lang="en-US" altLang="zh-CN" sz="1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1" algn="ctr">
              <a:buClr>
                <a:srgbClr val="0000CC"/>
              </a:buClr>
            </a:pPr>
            <a:r>
              <a:rPr lang="zh-CN" altLang="en-US" sz="1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显著降低转重比例</a:t>
            </a:r>
            <a:r>
              <a:rPr lang="en-US" altLang="zh-CN" sz="1000" b="1" baseline="30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[1]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EAEC1B-C10B-2FF1-7D2C-A66211F595CB}"/>
              </a:ext>
            </a:extLst>
          </p:cNvPr>
          <p:cNvSpPr txBox="1"/>
          <p:nvPr/>
        </p:nvSpPr>
        <p:spPr>
          <a:xfrm>
            <a:off x="9691775" y="6312203"/>
            <a:ext cx="2319269" cy="2870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清肺排毒汤可增强肺炎小鼠免疫功能</a:t>
            </a:r>
            <a:r>
              <a:rPr lang="en-US" altLang="zh-CN" sz="1000" b="1" baseline="30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[3]</a:t>
            </a:r>
            <a:endParaRPr lang="zh-CN" altLang="en-US" sz="1000" b="1" baseline="300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9890E54-78B6-9FD5-123F-EA7D3127501A}"/>
              </a:ext>
            </a:extLst>
          </p:cNvPr>
          <p:cNvSpPr txBox="1"/>
          <p:nvPr/>
        </p:nvSpPr>
        <p:spPr>
          <a:xfrm>
            <a:off x="6514082" y="6317570"/>
            <a:ext cx="3274697" cy="2870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清肺排毒汤含有亮肽素</a:t>
            </a:r>
            <a:r>
              <a:rPr lang="zh-CN" altLang="en-US" sz="1000" b="1" kern="1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发挥抗病毒活性作用</a:t>
            </a:r>
            <a:r>
              <a:rPr lang="en-US" altLang="zh-CN" sz="1000" b="1" kern="100" baseline="300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[2]</a:t>
            </a:r>
            <a:endParaRPr lang="zh-CN" altLang="zh-CN" sz="1000" b="1" kern="100" baseline="300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0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37CEBBC-A29D-492F-2FE9-1863B70B68B4}"/>
              </a:ext>
            </a:extLst>
          </p:cNvPr>
          <p:cNvSpPr/>
          <p:nvPr/>
        </p:nvSpPr>
        <p:spPr>
          <a:xfrm>
            <a:off x="0" y="-29028"/>
            <a:ext cx="12192000" cy="798285"/>
          </a:xfrm>
          <a:custGeom>
            <a:avLst/>
            <a:gdLst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7681900 w 12192000"/>
              <a:gd name="connsiteY7" fmla="*/ 667657 h 667657"/>
              <a:gd name="connsiteX8" fmla="*/ 0 w 12192000"/>
              <a:gd name="connsiteY8" fmla="*/ 667657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74013"/>
              <a:gd name="connsiteX1" fmla="*/ 12192000 w 12192000"/>
              <a:gd name="connsiteY1" fmla="*/ 0 h 674013"/>
              <a:gd name="connsiteX2" fmla="*/ 12192000 w 12192000"/>
              <a:gd name="connsiteY2" fmla="*/ 105228 h 674013"/>
              <a:gd name="connsiteX3" fmla="*/ 9540229 w 12192000"/>
              <a:gd name="connsiteY3" fmla="*/ 105228 h 674013"/>
              <a:gd name="connsiteX4" fmla="*/ 8562191 w 12192000"/>
              <a:gd name="connsiteY4" fmla="*/ 101598 h 674013"/>
              <a:gd name="connsiteX5" fmla="*/ 8088064 w 12192000"/>
              <a:gd name="connsiteY5" fmla="*/ 217914 h 674013"/>
              <a:gd name="connsiteX6" fmla="*/ 7699097 w 12192000"/>
              <a:gd name="connsiteY6" fmla="*/ 674013 h 674013"/>
              <a:gd name="connsiteX7" fmla="*/ 0 w 12192000"/>
              <a:gd name="connsiteY7" fmla="*/ 667657 h 674013"/>
              <a:gd name="connsiteX8" fmla="*/ 0 w 12192000"/>
              <a:gd name="connsiteY8" fmla="*/ 0 h 674013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8000"/>
              <a:gd name="connsiteX1" fmla="*/ 12192000 w 12192000"/>
              <a:gd name="connsiteY1" fmla="*/ 0 h 678000"/>
              <a:gd name="connsiteX2" fmla="*/ 12192000 w 12192000"/>
              <a:gd name="connsiteY2" fmla="*/ 105228 h 678000"/>
              <a:gd name="connsiteX3" fmla="*/ 9540229 w 12192000"/>
              <a:gd name="connsiteY3" fmla="*/ 105228 h 678000"/>
              <a:gd name="connsiteX4" fmla="*/ 8562191 w 12192000"/>
              <a:gd name="connsiteY4" fmla="*/ 101598 h 678000"/>
              <a:gd name="connsiteX5" fmla="*/ 8088064 w 12192000"/>
              <a:gd name="connsiteY5" fmla="*/ 217914 h 678000"/>
              <a:gd name="connsiteX6" fmla="*/ 7699097 w 12192000"/>
              <a:gd name="connsiteY6" fmla="*/ 674013 h 678000"/>
              <a:gd name="connsiteX7" fmla="*/ 0 w 12192000"/>
              <a:gd name="connsiteY7" fmla="*/ 667657 h 678000"/>
              <a:gd name="connsiteX8" fmla="*/ 0 w 12192000"/>
              <a:gd name="connsiteY8" fmla="*/ 0 h 678000"/>
              <a:gd name="connsiteX0" fmla="*/ 0 w 12192000"/>
              <a:gd name="connsiteY0" fmla="*/ 0 h 676746"/>
              <a:gd name="connsiteX1" fmla="*/ 12192000 w 12192000"/>
              <a:gd name="connsiteY1" fmla="*/ 0 h 676746"/>
              <a:gd name="connsiteX2" fmla="*/ 12192000 w 12192000"/>
              <a:gd name="connsiteY2" fmla="*/ 105228 h 676746"/>
              <a:gd name="connsiteX3" fmla="*/ 9540229 w 12192000"/>
              <a:gd name="connsiteY3" fmla="*/ 105228 h 676746"/>
              <a:gd name="connsiteX4" fmla="*/ 8562191 w 12192000"/>
              <a:gd name="connsiteY4" fmla="*/ 101598 h 676746"/>
              <a:gd name="connsiteX5" fmla="*/ 8088064 w 12192000"/>
              <a:gd name="connsiteY5" fmla="*/ 217914 h 676746"/>
              <a:gd name="connsiteX6" fmla="*/ 7699097 w 12192000"/>
              <a:gd name="connsiteY6" fmla="*/ 674013 h 676746"/>
              <a:gd name="connsiteX7" fmla="*/ 0 w 12192000"/>
              <a:gd name="connsiteY7" fmla="*/ 667657 h 676746"/>
              <a:gd name="connsiteX8" fmla="*/ 0 w 12192000"/>
              <a:gd name="connsiteY8" fmla="*/ 0 h 676746"/>
              <a:gd name="connsiteX0" fmla="*/ 0 w 12192000"/>
              <a:gd name="connsiteY0" fmla="*/ 0 h 674859"/>
              <a:gd name="connsiteX1" fmla="*/ 12192000 w 12192000"/>
              <a:gd name="connsiteY1" fmla="*/ 0 h 674859"/>
              <a:gd name="connsiteX2" fmla="*/ 12192000 w 12192000"/>
              <a:gd name="connsiteY2" fmla="*/ 105228 h 674859"/>
              <a:gd name="connsiteX3" fmla="*/ 9540229 w 12192000"/>
              <a:gd name="connsiteY3" fmla="*/ 105228 h 674859"/>
              <a:gd name="connsiteX4" fmla="*/ 8562191 w 12192000"/>
              <a:gd name="connsiteY4" fmla="*/ 101598 h 674859"/>
              <a:gd name="connsiteX5" fmla="*/ 8088064 w 12192000"/>
              <a:gd name="connsiteY5" fmla="*/ 217914 h 674859"/>
              <a:gd name="connsiteX6" fmla="*/ 7699097 w 12192000"/>
              <a:gd name="connsiteY6" fmla="*/ 674013 h 674859"/>
              <a:gd name="connsiteX7" fmla="*/ 0 w 12192000"/>
              <a:gd name="connsiteY7" fmla="*/ 667657 h 674859"/>
              <a:gd name="connsiteX8" fmla="*/ 0 w 12192000"/>
              <a:gd name="connsiteY8" fmla="*/ 0 h 674859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74025">
                <a:moveTo>
                  <a:pt x="0" y="0"/>
                </a:moveTo>
                <a:lnTo>
                  <a:pt x="12192000" y="0"/>
                </a:lnTo>
                <a:lnTo>
                  <a:pt x="12192000" y="105228"/>
                </a:lnTo>
                <a:lnTo>
                  <a:pt x="9540229" y="105228"/>
                </a:lnTo>
                <a:lnTo>
                  <a:pt x="8562191" y="101598"/>
                </a:lnTo>
                <a:cubicBezTo>
                  <a:pt x="8258501" y="101598"/>
                  <a:pt x="8144651" y="158786"/>
                  <a:pt x="8088064" y="217914"/>
                </a:cubicBezTo>
                <a:cubicBezTo>
                  <a:pt x="7928458" y="417588"/>
                  <a:pt x="7884213" y="676132"/>
                  <a:pt x="7699097" y="674013"/>
                </a:cubicBezTo>
                <a:cubicBezTo>
                  <a:pt x="7513981" y="671894"/>
                  <a:pt x="2556841" y="677743"/>
                  <a:pt x="0" y="667657"/>
                </a:cubicBez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25A337-6A8B-29B2-DBD2-F178782DDC98}"/>
              </a:ext>
            </a:extLst>
          </p:cNvPr>
          <p:cNvSpPr txBox="1"/>
          <p:nvPr/>
        </p:nvSpPr>
        <p:spPr>
          <a:xfrm>
            <a:off x="459880" y="99402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4  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创新性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C2AC06A-9935-8D0D-CDF7-2F78771F354F}"/>
              </a:ext>
            </a:extLst>
          </p:cNvPr>
          <p:cNvSpPr/>
          <p:nvPr/>
        </p:nvSpPr>
        <p:spPr>
          <a:xfrm>
            <a:off x="6250587" y="1009997"/>
            <a:ext cx="583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2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国家“重大新药创制”科技重大专项支持上市药品</a:t>
            </a:r>
            <a:endParaRPr lang="en-US" altLang="zh-CN" b="1" spc="2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b="1" spc="2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具有自主知识产权的创新药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34B33B-FBDA-1035-76AA-031E0B6C6673}"/>
              </a:ext>
            </a:extLst>
          </p:cNvPr>
          <p:cNvSpPr/>
          <p:nvPr/>
        </p:nvSpPr>
        <p:spPr>
          <a:xfrm>
            <a:off x="244167" y="3142522"/>
            <a:ext cx="578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传承性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EF645E-3E8A-A06C-5E8E-A41A6FAD5AA9}"/>
              </a:ext>
            </a:extLst>
          </p:cNvPr>
          <p:cNvSpPr txBox="1"/>
          <p:nvPr/>
        </p:nvSpPr>
        <p:spPr>
          <a:xfrm>
            <a:off x="244167" y="3626606"/>
            <a:ext cx="2440844" cy="261002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indent="0" fontAlgn="auto">
              <a:lnSpc>
                <a:spcPct val="200000"/>
              </a:lnSpc>
              <a:buFont typeface="宋体" panose="02010600030101010101" pitchFamily="2" charset="-12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200"/>
              </a:lnSpc>
            </a:pPr>
            <a:r>
              <a:rPr lang="zh-CN" altLang="en-US" dirty="0"/>
              <a:t>本品由</a:t>
            </a:r>
            <a:r>
              <a:rPr lang="zh-CN" altLang="en-US" dirty="0">
                <a:solidFill>
                  <a:srgbClr val="C00000"/>
                </a:solidFill>
              </a:rPr>
              <a:t>麻杏石甘汤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C00000"/>
                </a:solidFill>
              </a:rPr>
              <a:t>小柴胡汤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C00000"/>
                </a:solidFill>
              </a:rPr>
              <a:t>五苓散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C00000"/>
                </a:solidFill>
              </a:rPr>
              <a:t>射干麻黄汤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C00000"/>
                </a:solidFill>
              </a:rPr>
              <a:t>四个经典名方</a:t>
            </a:r>
            <a:r>
              <a:rPr lang="zh-CN" altLang="en-US" dirty="0"/>
              <a:t>加减化裁至</a:t>
            </a:r>
            <a:r>
              <a:rPr lang="en-US" altLang="zh-CN" dirty="0">
                <a:solidFill>
                  <a:srgbClr val="C00000"/>
                </a:solidFill>
              </a:rPr>
              <a:t>21</a:t>
            </a:r>
            <a:r>
              <a:rPr lang="zh-CN" altLang="en-US" dirty="0">
                <a:solidFill>
                  <a:srgbClr val="C00000"/>
                </a:solidFill>
              </a:rPr>
              <a:t>味中药</a:t>
            </a:r>
            <a:r>
              <a:rPr lang="zh-CN" altLang="en-US" dirty="0"/>
              <a:t>而来，能体现中医经典理论、临床经验的传承。经过新冠肺炎临床救治实践证明，是</a:t>
            </a:r>
            <a:r>
              <a:rPr lang="zh-CN" altLang="en-US" dirty="0">
                <a:solidFill>
                  <a:srgbClr val="C00000"/>
                </a:solidFill>
              </a:rPr>
              <a:t>全国临床应用最广、投放量最大的方剂</a:t>
            </a:r>
            <a:r>
              <a:rPr lang="en-US" altLang="zh-CN" sz="1200" baseline="80000" dirty="0">
                <a:solidFill>
                  <a:schemeClr val="tx1"/>
                </a:solidFill>
              </a:rPr>
              <a:t>[1]</a:t>
            </a:r>
            <a:r>
              <a:rPr lang="zh-CN" altLang="en-US" dirty="0"/>
              <a:t>。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578D76B-1E72-566F-B6D4-576458141411}"/>
              </a:ext>
            </a:extLst>
          </p:cNvPr>
          <p:cNvSpPr txBox="1"/>
          <p:nvPr/>
        </p:nvSpPr>
        <p:spPr>
          <a:xfrm>
            <a:off x="6438449" y="1659367"/>
            <a:ext cx="5457316" cy="14769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以成果转化为契机，推动国家药品监督管理局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完善中药注册分类与审评审批制度改革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首次按照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中药注册分类及申报资料要求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》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2020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年第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68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号）“</a:t>
            </a:r>
            <a:r>
              <a: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3.2</a:t>
            </a:r>
            <a:r>
              <a:rPr lang="zh-CN" altLang="en-US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类其他来源于古代经典名方的中药复方制剂”审评审批，为古代经典名方中药新药研发提供了示范和参考。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9993C3B2-0B34-623C-C9C0-EDB944C25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821687"/>
              </p:ext>
            </p:extLst>
          </p:nvPr>
        </p:nvGraphicFramePr>
        <p:xfrm>
          <a:off x="6372439" y="3311896"/>
          <a:ext cx="5523326" cy="8404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88760">
                  <a:extLst>
                    <a:ext uri="{9D8B030D-6E8A-4147-A177-3AD203B41FA5}">
                      <a16:colId xmlns:a16="http://schemas.microsoft.com/office/drawing/2014/main" val="3563190040"/>
                    </a:ext>
                  </a:extLst>
                </a:gridCol>
                <a:gridCol w="1390766">
                  <a:extLst>
                    <a:ext uri="{9D8B030D-6E8A-4147-A177-3AD203B41FA5}">
                      <a16:colId xmlns:a16="http://schemas.microsoft.com/office/drawing/2014/main" val="574988220"/>
                    </a:ext>
                  </a:extLst>
                </a:gridCol>
                <a:gridCol w="2066280">
                  <a:extLst>
                    <a:ext uri="{9D8B030D-6E8A-4147-A177-3AD203B41FA5}">
                      <a16:colId xmlns:a16="http://schemas.microsoft.com/office/drawing/2014/main" val="1643440120"/>
                    </a:ext>
                  </a:extLst>
                </a:gridCol>
                <a:gridCol w="688760">
                  <a:extLst>
                    <a:ext uri="{9D8B030D-6E8A-4147-A177-3AD203B41FA5}">
                      <a16:colId xmlns:a16="http://schemas.microsoft.com/office/drawing/2014/main" val="2449904787"/>
                    </a:ext>
                  </a:extLst>
                </a:gridCol>
                <a:gridCol w="688760">
                  <a:extLst>
                    <a:ext uri="{9D8B030D-6E8A-4147-A177-3AD203B41FA5}">
                      <a16:colId xmlns:a16="http://schemas.microsoft.com/office/drawing/2014/main" val="3455678504"/>
                    </a:ext>
                  </a:extLst>
                </a:gridCol>
              </a:tblGrid>
              <a:tr h="21012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第二十三届中国专利银奖获奖项目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83682"/>
                  </a:ext>
                </a:extLst>
              </a:tr>
              <a:tr h="2101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序号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专利号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专利名称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专利权人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发明人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0211869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ZL202010081961.5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一种治疗新型冠状病毒肺炎的中药复方及其应用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葛又文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葛又文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8738526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E85FF753-FECF-12B2-75AD-BBB1A248A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50" y="4275113"/>
            <a:ext cx="2558970" cy="1697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4EB674B-3467-8F35-3A14-1130337B28F0}"/>
              </a:ext>
            </a:extLst>
          </p:cNvPr>
          <p:cNvSpPr txBox="1"/>
          <p:nvPr/>
        </p:nvSpPr>
        <p:spPr>
          <a:xfrm>
            <a:off x="6438449" y="6006827"/>
            <a:ext cx="2558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中国中医科学院中医临床基础医学研究所</a:t>
            </a:r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荣获全国科技系统抗击新冠肺炎疫情先进集体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381E028-CE87-3522-50C9-349B7D692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15" y="4275113"/>
            <a:ext cx="2558970" cy="1697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103D02F-63C2-0409-AFE8-50663AC2395B}"/>
              </a:ext>
            </a:extLst>
          </p:cNvPr>
          <p:cNvSpPr txBox="1"/>
          <p:nvPr/>
        </p:nvSpPr>
        <p:spPr>
          <a:xfrm>
            <a:off x="9342716" y="6019934"/>
            <a:ext cx="2544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清肺排毒汤科研团队多人</a:t>
            </a:r>
            <a:endParaRPr lang="en-US" altLang="zh-CN" sz="1400" b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荣获全国科技系统</a:t>
            </a:r>
            <a:endParaRPr lang="en-US" altLang="zh-CN" sz="1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抗击新冠肺炎疫情先进个人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2117CA2-531F-4384-8BF5-41B71313F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64" y="3622042"/>
            <a:ext cx="3288072" cy="2610021"/>
          </a:xfrm>
          <a:prstGeom prst="rect">
            <a:avLst/>
          </a:prstGeom>
          <a:ln w="15875">
            <a:solidFill>
              <a:srgbClr val="324274"/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33DDE92-5884-D398-05F3-1FA6274A1CFC}"/>
              </a:ext>
            </a:extLst>
          </p:cNvPr>
          <p:cNvSpPr txBox="1"/>
          <p:nvPr/>
        </p:nvSpPr>
        <p:spPr>
          <a:xfrm>
            <a:off x="235897" y="1537260"/>
            <a:ext cx="5826827" cy="147694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indent="0" fontAlgn="auto">
              <a:lnSpc>
                <a:spcPct val="200000"/>
              </a:lnSpc>
              <a:buFont typeface="宋体" panose="02010600030101010101" pitchFamily="2" charset="-12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marL="285750" indent="-285750"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是</a:t>
            </a:r>
            <a:r>
              <a:rPr lang="zh-CN" altLang="en-US" dirty="0">
                <a:solidFill>
                  <a:srgbClr val="C00000"/>
                </a:solidFill>
              </a:rPr>
              <a:t>唯一</a:t>
            </a:r>
            <a:r>
              <a:rPr lang="zh-CN" altLang="en-US" dirty="0"/>
              <a:t>具备</a:t>
            </a:r>
            <a:r>
              <a:rPr lang="zh-CN" altLang="en-US" dirty="0">
                <a:solidFill>
                  <a:srgbClr val="C00000"/>
                </a:solidFill>
              </a:rPr>
              <a:t>散寒祛湿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C00000"/>
                </a:solidFill>
              </a:rPr>
              <a:t>理肺排毒</a:t>
            </a:r>
            <a:r>
              <a:rPr lang="zh-CN" altLang="en-US" dirty="0"/>
              <a:t>功能，治疗</a:t>
            </a:r>
            <a:r>
              <a:rPr lang="zh-CN" altLang="en-US" dirty="0">
                <a:solidFill>
                  <a:srgbClr val="C00000"/>
                </a:solidFill>
              </a:rPr>
              <a:t>感受寒湿疫毒所致疫病</a:t>
            </a:r>
            <a:r>
              <a:rPr lang="zh-CN" altLang="en-US" dirty="0"/>
              <a:t>的药品。</a:t>
            </a:r>
            <a:endParaRPr lang="en-US" altLang="zh-CN" dirty="0"/>
          </a:p>
          <a:p>
            <a:pPr marL="285750" indent="-285750"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是</a:t>
            </a:r>
            <a:r>
              <a:rPr lang="zh-CN" altLang="en-US" dirty="0">
                <a:solidFill>
                  <a:srgbClr val="C00000"/>
                </a:solidFill>
              </a:rPr>
              <a:t>唯一</a:t>
            </a:r>
            <a:r>
              <a:rPr lang="zh-CN" altLang="en-US" dirty="0"/>
              <a:t>用于治疗</a:t>
            </a:r>
            <a:r>
              <a:rPr lang="zh-CN" altLang="en-US" dirty="0">
                <a:solidFill>
                  <a:srgbClr val="C00000"/>
                </a:solidFill>
              </a:rPr>
              <a:t>轻型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zh-CN" altLang="en-US" dirty="0">
                <a:solidFill>
                  <a:srgbClr val="C00000"/>
                </a:solidFill>
              </a:rPr>
              <a:t>普通型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zh-CN" altLang="en-US" dirty="0">
                <a:solidFill>
                  <a:srgbClr val="C00000"/>
                </a:solidFill>
              </a:rPr>
              <a:t>重型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zh-CN" altLang="en-US" dirty="0">
                <a:solidFill>
                  <a:srgbClr val="C00000"/>
                </a:solidFill>
              </a:rPr>
              <a:t>危重型</a:t>
            </a:r>
            <a:r>
              <a:rPr lang="zh-CN" altLang="en-US" dirty="0"/>
              <a:t>新冠肺炎的</a:t>
            </a:r>
            <a:r>
              <a:rPr lang="zh-CN" altLang="en-US" dirty="0">
                <a:solidFill>
                  <a:srgbClr val="C00000"/>
                </a:solidFill>
              </a:rPr>
              <a:t>通治</a:t>
            </a:r>
            <a:r>
              <a:rPr lang="zh-CN" altLang="en-US" dirty="0"/>
              <a:t>药品。</a:t>
            </a:r>
            <a:endParaRPr lang="en-US" altLang="zh-CN" dirty="0"/>
          </a:p>
          <a:p>
            <a:pPr marL="285750" indent="-285750"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ym typeface="+mn-ea"/>
              </a:rPr>
              <a:t>是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唯一</a:t>
            </a:r>
            <a:r>
              <a:rPr lang="zh-CN" altLang="en-US">
                <a:sym typeface="+mn-ea"/>
              </a:rPr>
              <a:t>具有用于新冠肺炎</a:t>
            </a:r>
            <a:r>
              <a:rPr lang="zh-CN" altLang="en-US">
                <a:solidFill>
                  <a:srgbClr val="C00000"/>
                </a:solidFill>
                <a:sym typeface="+mn-ea"/>
              </a:rPr>
              <a:t>孕妇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en-US" dirty="0">
                <a:solidFill>
                  <a:srgbClr val="C00000"/>
                </a:solidFill>
                <a:sym typeface="+mn-ea"/>
              </a:rPr>
              <a:t>儿童</a:t>
            </a:r>
            <a:r>
              <a:rPr lang="zh-CN" altLang="en-US" dirty="0">
                <a:sym typeface="+mn-ea"/>
              </a:rPr>
              <a:t>临床治疗证据的药品。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90F41E4-647E-4BE8-5BC8-25E2EC08AA14}"/>
              </a:ext>
            </a:extLst>
          </p:cNvPr>
          <p:cNvSpPr/>
          <p:nvPr/>
        </p:nvSpPr>
        <p:spPr>
          <a:xfrm>
            <a:off x="235898" y="1041884"/>
            <a:ext cx="570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满足临床未满足需求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76129CB-0CE4-DE52-5189-8031BCCF5A90}"/>
              </a:ext>
            </a:extLst>
          </p:cNvPr>
          <p:cNvSpPr txBox="1"/>
          <p:nvPr/>
        </p:nvSpPr>
        <p:spPr>
          <a:xfrm>
            <a:off x="0" y="6564715"/>
            <a:ext cx="4764881" cy="2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  <a:buFont typeface="宋体" panose="02010600030101010101" pitchFamily="2" charset="-122"/>
              <a:buNone/>
            </a:pPr>
            <a:r>
              <a:rPr lang="zh-CN" altLang="en-US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备注</a:t>
            </a:r>
            <a:r>
              <a:rPr lang="en-US" altLang="zh-CN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zh-CN" altLang="en-US" sz="1000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[1] </a:t>
            </a:r>
            <a:r>
              <a:rPr lang="en-US" altLang="zh-CN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2020</a:t>
            </a:r>
            <a:r>
              <a:rPr lang="zh-CN" alt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CN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17</a:t>
            </a:r>
            <a:r>
              <a:rPr lang="zh-CN" alt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日国务院联防联控机制新闻发布会；人民日报；光明日报</a:t>
            </a:r>
            <a:endParaRPr lang="zh-CN" altLang="en-US" sz="1000" spc="200" dirty="0"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978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37CEBBC-A29D-492F-2FE9-1863B70B68B4}"/>
              </a:ext>
            </a:extLst>
          </p:cNvPr>
          <p:cNvSpPr/>
          <p:nvPr/>
        </p:nvSpPr>
        <p:spPr>
          <a:xfrm>
            <a:off x="0" y="-29028"/>
            <a:ext cx="12192000" cy="798285"/>
          </a:xfrm>
          <a:custGeom>
            <a:avLst/>
            <a:gdLst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7681900 w 12192000"/>
              <a:gd name="connsiteY7" fmla="*/ 667657 h 667657"/>
              <a:gd name="connsiteX8" fmla="*/ 0 w 12192000"/>
              <a:gd name="connsiteY8" fmla="*/ 667657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67657"/>
              <a:gd name="connsiteX1" fmla="*/ 12192000 w 12192000"/>
              <a:gd name="connsiteY1" fmla="*/ 0 h 667657"/>
              <a:gd name="connsiteX2" fmla="*/ 12192000 w 12192000"/>
              <a:gd name="connsiteY2" fmla="*/ 105228 h 667657"/>
              <a:gd name="connsiteX3" fmla="*/ 9540229 w 12192000"/>
              <a:gd name="connsiteY3" fmla="*/ 105228 h 667657"/>
              <a:gd name="connsiteX4" fmla="*/ 8562191 w 12192000"/>
              <a:gd name="connsiteY4" fmla="*/ 101598 h 667657"/>
              <a:gd name="connsiteX5" fmla="*/ 8088064 w 12192000"/>
              <a:gd name="connsiteY5" fmla="*/ 217914 h 667657"/>
              <a:gd name="connsiteX6" fmla="*/ 7708622 w 12192000"/>
              <a:gd name="connsiteY6" fmla="*/ 650113 h 667657"/>
              <a:gd name="connsiteX7" fmla="*/ 0 w 12192000"/>
              <a:gd name="connsiteY7" fmla="*/ 667657 h 667657"/>
              <a:gd name="connsiteX8" fmla="*/ 0 w 12192000"/>
              <a:gd name="connsiteY8" fmla="*/ 0 h 667657"/>
              <a:gd name="connsiteX0" fmla="*/ 0 w 12192000"/>
              <a:gd name="connsiteY0" fmla="*/ 0 h 674013"/>
              <a:gd name="connsiteX1" fmla="*/ 12192000 w 12192000"/>
              <a:gd name="connsiteY1" fmla="*/ 0 h 674013"/>
              <a:gd name="connsiteX2" fmla="*/ 12192000 w 12192000"/>
              <a:gd name="connsiteY2" fmla="*/ 105228 h 674013"/>
              <a:gd name="connsiteX3" fmla="*/ 9540229 w 12192000"/>
              <a:gd name="connsiteY3" fmla="*/ 105228 h 674013"/>
              <a:gd name="connsiteX4" fmla="*/ 8562191 w 12192000"/>
              <a:gd name="connsiteY4" fmla="*/ 101598 h 674013"/>
              <a:gd name="connsiteX5" fmla="*/ 8088064 w 12192000"/>
              <a:gd name="connsiteY5" fmla="*/ 217914 h 674013"/>
              <a:gd name="connsiteX6" fmla="*/ 7699097 w 12192000"/>
              <a:gd name="connsiteY6" fmla="*/ 674013 h 674013"/>
              <a:gd name="connsiteX7" fmla="*/ 0 w 12192000"/>
              <a:gd name="connsiteY7" fmla="*/ 667657 h 674013"/>
              <a:gd name="connsiteX8" fmla="*/ 0 w 12192000"/>
              <a:gd name="connsiteY8" fmla="*/ 0 h 674013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8000"/>
              <a:gd name="connsiteX1" fmla="*/ 12192000 w 12192000"/>
              <a:gd name="connsiteY1" fmla="*/ 0 h 678000"/>
              <a:gd name="connsiteX2" fmla="*/ 12192000 w 12192000"/>
              <a:gd name="connsiteY2" fmla="*/ 105228 h 678000"/>
              <a:gd name="connsiteX3" fmla="*/ 9540229 w 12192000"/>
              <a:gd name="connsiteY3" fmla="*/ 105228 h 678000"/>
              <a:gd name="connsiteX4" fmla="*/ 8562191 w 12192000"/>
              <a:gd name="connsiteY4" fmla="*/ 101598 h 678000"/>
              <a:gd name="connsiteX5" fmla="*/ 8088064 w 12192000"/>
              <a:gd name="connsiteY5" fmla="*/ 217914 h 678000"/>
              <a:gd name="connsiteX6" fmla="*/ 7699097 w 12192000"/>
              <a:gd name="connsiteY6" fmla="*/ 674013 h 678000"/>
              <a:gd name="connsiteX7" fmla="*/ 0 w 12192000"/>
              <a:gd name="connsiteY7" fmla="*/ 667657 h 678000"/>
              <a:gd name="connsiteX8" fmla="*/ 0 w 12192000"/>
              <a:gd name="connsiteY8" fmla="*/ 0 h 678000"/>
              <a:gd name="connsiteX0" fmla="*/ 0 w 12192000"/>
              <a:gd name="connsiteY0" fmla="*/ 0 h 676746"/>
              <a:gd name="connsiteX1" fmla="*/ 12192000 w 12192000"/>
              <a:gd name="connsiteY1" fmla="*/ 0 h 676746"/>
              <a:gd name="connsiteX2" fmla="*/ 12192000 w 12192000"/>
              <a:gd name="connsiteY2" fmla="*/ 105228 h 676746"/>
              <a:gd name="connsiteX3" fmla="*/ 9540229 w 12192000"/>
              <a:gd name="connsiteY3" fmla="*/ 105228 h 676746"/>
              <a:gd name="connsiteX4" fmla="*/ 8562191 w 12192000"/>
              <a:gd name="connsiteY4" fmla="*/ 101598 h 676746"/>
              <a:gd name="connsiteX5" fmla="*/ 8088064 w 12192000"/>
              <a:gd name="connsiteY5" fmla="*/ 217914 h 676746"/>
              <a:gd name="connsiteX6" fmla="*/ 7699097 w 12192000"/>
              <a:gd name="connsiteY6" fmla="*/ 674013 h 676746"/>
              <a:gd name="connsiteX7" fmla="*/ 0 w 12192000"/>
              <a:gd name="connsiteY7" fmla="*/ 667657 h 676746"/>
              <a:gd name="connsiteX8" fmla="*/ 0 w 12192000"/>
              <a:gd name="connsiteY8" fmla="*/ 0 h 676746"/>
              <a:gd name="connsiteX0" fmla="*/ 0 w 12192000"/>
              <a:gd name="connsiteY0" fmla="*/ 0 h 674859"/>
              <a:gd name="connsiteX1" fmla="*/ 12192000 w 12192000"/>
              <a:gd name="connsiteY1" fmla="*/ 0 h 674859"/>
              <a:gd name="connsiteX2" fmla="*/ 12192000 w 12192000"/>
              <a:gd name="connsiteY2" fmla="*/ 105228 h 674859"/>
              <a:gd name="connsiteX3" fmla="*/ 9540229 w 12192000"/>
              <a:gd name="connsiteY3" fmla="*/ 105228 h 674859"/>
              <a:gd name="connsiteX4" fmla="*/ 8562191 w 12192000"/>
              <a:gd name="connsiteY4" fmla="*/ 101598 h 674859"/>
              <a:gd name="connsiteX5" fmla="*/ 8088064 w 12192000"/>
              <a:gd name="connsiteY5" fmla="*/ 217914 h 674859"/>
              <a:gd name="connsiteX6" fmla="*/ 7699097 w 12192000"/>
              <a:gd name="connsiteY6" fmla="*/ 674013 h 674859"/>
              <a:gd name="connsiteX7" fmla="*/ 0 w 12192000"/>
              <a:gd name="connsiteY7" fmla="*/ 667657 h 674859"/>
              <a:gd name="connsiteX8" fmla="*/ 0 w 12192000"/>
              <a:gd name="connsiteY8" fmla="*/ 0 h 674859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  <a:gd name="connsiteX0" fmla="*/ 0 w 12192000"/>
              <a:gd name="connsiteY0" fmla="*/ 0 h 674025"/>
              <a:gd name="connsiteX1" fmla="*/ 12192000 w 12192000"/>
              <a:gd name="connsiteY1" fmla="*/ 0 h 674025"/>
              <a:gd name="connsiteX2" fmla="*/ 12192000 w 12192000"/>
              <a:gd name="connsiteY2" fmla="*/ 105228 h 674025"/>
              <a:gd name="connsiteX3" fmla="*/ 9540229 w 12192000"/>
              <a:gd name="connsiteY3" fmla="*/ 105228 h 674025"/>
              <a:gd name="connsiteX4" fmla="*/ 8562191 w 12192000"/>
              <a:gd name="connsiteY4" fmla="*/ 101598 h 674025"/>
              <a:gd name="connsiteX5" fmla="*/ 8088064 w 12192000"/>
              <a:gd name="connsiteY5" fmla="*/ 217914 h 674025"/>
              <a:gd name="connsiteX6" fmla="*/ 7699097 w 12192000"/>
              <a:gd name="connsiteY6" fmla="*/ 674013 h 674025"/>
              <a:gd name="connsiteX7" fmla="*/ 0 w 12192000"/>
              <a:gd name="connsiteY7" fmla="*/ 667657 h 674025"/>
              <a:gd name="connsiteX8" fmla="*/ 0 w 12192000"/>
              <a:gd name="connsiteY8" fmla="*/ 0 h 67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74025">
                <a:moveTo>
                  <a:pt x="0" y="0"/>
                </a:moveTo>
                <a:lnTo>
                  <a:pt x="12192000" y="0"/>
                </a:lnTo>
                <a:lnTo>
                  <a:pt x="12192000" y="105228"/>
                </a:lnTo>
                <a:lnTo>
                  <a:pt x="9540229" y="105228"/>
                </a:lnTo>
                <a:lnTo>
                  <a:pt x="8562191" y="101598"/>
                </a:lnTo>
                <a:cubicBezTo>
                  <a:pt x="8258501" y="101598"/>
                  <a:pt x="8144651" y="158786"/>
                  <a:pt x="8088064" y="217914"/>
                </a:cubicBezTo>
                <a:cubicBezTo>
                  <a:pt x="7928458" y="417588"/>
                  <a:pt x="7884213" y="676132"/>
                  <a:pt x="7699097" y="674013"/>
                </a:cubicBezTo>
                <a:cubicBezTo>
                  <a:pt x="7513981" y="671894"/>
                  <a:pt x="2556841" y="677743"/>
                  <a:pt x="0" y="667657"/>
                </a:cubicBezTo>
                <a:lnTo>
                  <a:pt x="0" y="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25A337-6A8B-29B2-DBD2-F178782DDC98}"/>
              </a:ext>
            </a:extLst>
          </p:cNvPr>
          <p:cNvSpPr txBox="1"/>
          <p:nvPr/>
        </p:nvSpPr>
        <p:spPr>
          <a:xfrm>
            <a:off x="459880" y="99402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5  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公平性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1DD60B-3B1A-1A63-F15E-CADCE9C3E32D}"/>
              </a:ext>
            </a:extLst>
          </p:cNvPr>
          <p:cNvSpPr txBox="1"/>
          <p:nvPr/>
        </p:nvSpPr>
        <p:spPr>
          <a:xfrm>
            <a:off x="781026" y="1715215"/>
            <a:ext cx="3481688" cy="137114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indent="0" fontAlgn="auto">
              <a:lnSpc>
                <a:spcPct val="150000"/>
              </a:lnSpc>
              <a:buFont typeface="宋体" panose="02010600030101010101" pitchFamily="2" charset="-122"/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       本品说明书对功能主治约束明确，在现有使用期内</a:t>
            </a:r>
            <a:r>
              <a:rPr lang="zh-CN" altLang="en-US" sz="1600" dirty="0">
                <a:solidFill>
                  <a:srgbClr val="C00000"/>
                </a:solidFill>
              </a:rPr>
              <a:t>未发现</a:t>
            </a:r>
            <a:r>
              <a:rPr lang="zh-CN" altLang="en-US" sz="1600" dirty="0">
                <a:solidFill>
                  <a:schemeClr val="tx1"/>
                </a:solidFill>
              </a:rPr>
              <a:t>药品滥用或超说明书用药情况，临床管理</a:t>
            </a:r>
            <a:r>
              <a:rPr lang="zh-CN" altLang="en-US" sz="1600" dirty="0">
                <a:solidFill>
                  <a:srgbClr val="C00000"/>
                </a:solidFill>
              </a:rPr>
              <a:t>难度低</a:t>
            </a:r>
            <a:r>
              <a:rPr lang="zh-CN" altLang="en-US" sz="160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8BEB5DB-C359-AE78-B861-C2ED1D2490D2}"/>
              </a:ext>
            </a:extLst>
          </p:cNvPr>
          <p:cNvSpPr/>
          <p:nvPr/>
        </p:nvSpPr>
        <p:spPr>
          <a:xfrm>
            <a:off x="4801225" y="1045138"/>
            <a:ext cx="663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符合“保基本”原则描述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5D00AF-C43B-853E-5096-9BAD70EE6AC9}"/>
              </a:ext>
            </a:extLst>
          </p:cNvPr>
          <p:cNvSpPr txBox="1"/>
          <p:nvPr/>
        </p:nvSpPr>
        <p:spPr>
          <a:xfrm>
            <a:off x="4801225" y="1506803"/>
            <a:ext cx="6630504" cy="226049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indent="0" fontAlgn="auto">
              <a:lnSpc>
                <a:spcPct val="150000"/>
              </a:lnSpc>
              <a:buFont typeface="宋体" panose="02010600030101010101" pitchFamily="2" charset="-122"/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altLang="zh-CN" sz="1600" dirty="0"/>
              <a:t>       《</a:t>
            </a:r>
            <a:r>
              <a:rPr lang="zh-CN" altLang="en-US" sz="1600" dirty="0"/>
              <a:t>抗击新冠肺炎疫情的中国行动</a:t>
            </a:r>
            <a:r>
              <a:rPr lang="en-US" altLang="zh-CN" sz="1600" dirty="0"/>
              <a:t>》</a:t>
            </a:r>
            <a:r>
              <a:rPr lang="zh-CN" altLang="en-US" sz="1600" dirty="0"/>
              <a:t>（白皮书）“新冠肺炎”确诊患者的</a:t>
            </a:r>
            <a:r>
              <a:rPr lang="zh-CN" altLang="en-US" sz="1600" dirty="0">
                <a:solidFill>
                  <a:srgbClr val="C00000"/>
                </a:solidFill>
              </a:rPr>
              <a:t>人均医疗费用</a:t>
            </a:r>
            <a:r>
              <a:rPr lang="en-US" altLang="zh-CN" sz="1600" dirty="0">
                <a:solidFill>
                  <a:srgbClr val="C00000"/>
                </a:solidFill>
              </a:rPr>
              <a:t>2.3</a:t>
            </a:r>
            <a:r>
              <a:rPr lang="zh-CN" altLang="en-US" sz="1600" dirty="0">
                <a:solidFill>
                  <a:srgbClr val="C00000"/>
                </a:solidFill>
              </a:rPr>
              <a:t>万元</a:t>
            </a:r>
            <a:r>
              <a:rPr lang="zh-CN" altLang="en-US" sz="1600" dirty="0"/>
              <a:t>，重症患者人均治疗费用超过</a:t>
            </a:r>
            <a:r>
              <a:rPr lang="en-US" altLang="zh-CN" sz="1600" dirty="0">
                <a:solidFill>
                  <a:srgbClr val="C00000"/>
                </a:solidFill>
              </a:rPr>
              <a:t>15</a:t>
            </a:r>
            <a:r>
              <a:rPr lang="zh-CN" altLang="en-US" sz="1600" dirty="0">
                <a:solidFill>
                  <a:srgbClr val="C00000"/>
                </a:solidFill>
              </a:rPr>
              <a:t>万元</a:t>
            </a:r>
            <a:r>
              <a:rPr lang="zh-CN" altLang="en-US" sz="1600" dirty="0"/>
              <a:t>。根据清肺排毒颗粒临床研究数据，在阻止轻型、普通型转为重型、危重型方面发挥了积极的作用，阻断了病情的恶化，极大的降低了病死率，降低疫情的危害程度。</a:t>
            </a:r>
            <a:r>
              <a:rPr lang="zh-CN" altLang="en-US" sz="1600" dirty="0">
                <a:solidFill>
                  <a:srgbClr val="C00000"/>
                </a:solidFill>
              </a:rPr>
              <a:t>一个疗程</a:t>
            </a:r>
            <a:r>
              <a:rPr lang="en-US" altLang="zh-CN" sz="1600" dirty="0">
                <a:solidFill>
                  <a:srgbClr val="C00000"/>
                </a:solidFill>
              </a:rPr>
              <a:t>390</a:t>
            </a:r>
            <a:r>
              <a:rPr lang="zh-CN" altLang="en-US" sz="1600" dirty="0">
                <a:solidFill>
                  <a:srgbClr val="C00000"/>
                </a:solidFill>
              </a:rPr>
              <a:t>元，两个疗程</a:t>
            </a:r>
            <a:r>
              <a:rPr lang="en-US" altLang="zh-CN" sz="1600" dirty="0">
                <a:solidFill>
                  <a:srgbClr val="C00000"/>
                </a:solidFill>
              </a:rPr>
              <a:t>780</a:t>
            </a:r>
            <a:r>
              <a:rPr lang="zh-CN" altLang="en-US" sz="1600" dirty="0">
                <a:solidFill>
                  <a:srgbClr val="C00000"/>
                </a:solidFill>
              </a:rPr>
              <a:t>元，极大节约医疗成本，节约医保基金，降低治疗费用水平，满足参保人承受能力</a:t>
            </a:r>
            <a:r>
              <a:rPr lang="zh-CN" altLang="en-US" sz="1600" dirty="0"/>
              <a:t>。</a:t>
            </a:r>
            <a:endParaRPr lang="zh-CN" altLang="en-US" sz="1600" dirty="0">
              <a:sym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1E0B3B-DE67-C04F-4DF2-47DDE1299767}"/>
              </a:ext>
            </a:extLst>
          </p:cNvPr>
          <p:cNvSpPr/>
          <p:nvPr/>
        </p:nvSpPr>
        <p:spPr>
          <a:xfrm>
            <a:off x="781024" y="3595917"/>
            <a:ext cx="348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弥补药品目录短板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49C5D2F-1747-3EF0-30E0-C004616F874A}"/>
              </a:ext>
            </a:extLst>
          </p:cNvPr>
          <p:cNvSpPr txBox="1"/>
          <p:nvPr/>
        </p:nvSpPr>
        <p:spPr>
          <a:xfrm>
            <a:off x="781026" y="4221221"/>
            <a:ext cx="3481688" cy="226882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indent="0" fontAlgn="auto">
              <a:lnSpc>
                <a:spcPct val="150000"/>
              </a:lnSpc>
              <a:buFont typeface="宋体" panose="02010600030101010101" pitchFamily="2" charset="-122"/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       目前医保目录中</a:t>
            </a:r>
            <a:r>
              <a:rPr lang="zh-CN" altLang="en-US" sz="1600" dirty="0">
                <a:solidFill>
                  <a:srgbClr val="C00000"/>
                </a:solidFill>
              </a:rPr>
              <a:t>缺少用于治疗感受寒湿疫毒所致疫病的品种</a:t>
            </a:r>
            <a:r>
              <a:rPr lang="zh-CN" altLang="en-US" sz="1600" dirty="0">
                <a:solidFill>
                  <a:schemeClr val="tx1"/>
                </a:solidFill>
              </a:rPr>
              <a:t>。本品具有</a:t>
            </a:r>
            <a:r>
              <a:rPr lang="zh-CN" altLang="en-US" sz="1600" dirty="0">
                <a:solidFill>
                  <a:srgbClr val="C00000"/>
                </a:solidFill>
              </a:rPr>
              <a:t>散寒祛湿、理肺排毒</a:t>
            </a:r>
            <a:r>
              <a:rPr lang="zh-CN" altLang="en-US" sz="1600" dirty="0">
                <a:solidFill>
                  <a:schemeClr val="tx1"/>
                </a:solidFill>
              </a:rPr>
              <a:t>功能，能够弥补这一现状，更好的满足新冠肺炎疫情防控和临床使用需求。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44F65F4-A776-DAA5-0A8B-3F4941A80252}"/>
              </a:ext>
            </a:extLst>
          </p:cNvPr>
          <p:cNvSpPr/>
          <p:nvPr/>
        </p:nvSpPr>
        <p:spPr>
          <a:xfrm>
            <a:off x="781025" y="1080251"/>
            <a:ext cx="348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rgbClr val="32427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临床管理难度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3728DF6-71F4-E9EE-6044-A1CD5DA89EFD}"/>
              </a:ext>
            </a:extLst>
          </p:cNvPr>
          <p:cNvGrpSpPr/>
          <p:nvPr/>
        </p:nvGrpSpPr>
        <p:grpSpPr>
          <a:xfrm>
            <a:off x="4908004" y="4016620"/>
            <a:ext cx="6425958" cy="2579532"/>
            <a:chOff x="5398533" y="3851878"/>
            <a:chExt cx="6576073" cy="284737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04346C2-B9D2-A612-09D6-F4C7EDCB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55" t="1178" r="17234" b="1345"/>
            <a:stretch/>
          </p:blipFill>
          <p:spPr>
            <a:xfrm>
              <a:off x="9948460" y="3851878"/>
              <a:ext cx="2026146" cy="28375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2D21F9E-671E-0F26-3BE1-27A06CD0D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" t="2138" r="1733" b="2138"/>
            <a:stretch/>
          </p:blipFill>
          <p:spPr>
            <a:xfrm>
              <a:off x="7673496" y="3851878"/>
              <a:ext cx="2026146" cy="28375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863C549-9846-4ED3-B76B-2E82A0AF5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" t="2536" r="4829" b="2810"/>
            <a:stretch/>
          </p:blipFill>
          <p:spPr>
            <a:xfrm>
              <a:off x="5398533" y="3851878"/>
              <a:ext cx="2026145" cy="28473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953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F968F1C-1518-5AB1-5AFD-C59B5F385B83}"/>
              </a:ext>
            </a:extLst>
          </p:cNvPr>
          <p:cNvSpPr txBox="1"/>
          <p:nvPr/>
        </p:nvSpPr>
        <p:spPr>
          <a:xfrm>
            <a:off x="-12702" y="2556851"/>
            <a:ext cx="12198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203864"/>
                </a:solidFill>
                <a:latin typeface="黑体" panose="02010609060101010101" pitchFamily="49" charset="-122"/>
                <a:ea typeface="黑体" panose="02010609060101010101" pitchFamily="49" charset="-122"/>
                <a:sym typeface="inpin heiti" panose="00000500000000000000" pitchFamily="2" charset="-122"/>
              </a:rPr>
              <a:t>谢  谢！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06D0A8D-C950-69D3-4E23-86829FB80A39}"/>
              </a:ext>
            </a:extLst>
          </p:cNvPr>
          <p:cNvCxnSpPr>
            <a:cxnSpLocks/>
          </p:cNvCxnSpPr>
          <p:nvPr/>
        </p:nvCxnSpPr>
        <p:spPr>
          <a:xfrm>
            <a:off x="3059112" y="3598153"/>
            <a:ext cx="6073775" cy="0"/>
          </a:xfrm>
          <a:prstGeom prst="line">
            <a:avLst/>
          </a:prstGeom>
          <a:ln>
            <a:solidFill>
              <a:srgbClr val="0B407B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AA27C21-060D-8CFE-FCBF-46DD955B0CBD}"/>
              </a:ext>
            </a:extLst>
          </p:cNvPr>
          <p:cNvSpPr txBox="1"/>
          <p:nvPr/>
        </p:nvSpPr>
        <p:spPr>
          <a:xfrm>
            <a:off x="0" y="869624"/>
            <a:ext cx="939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2022</a:t>
            </a:r>
            <a:r>
              <a:rPr lang="zh-CN" alt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inpin heiti" panose="00000500000000000000" pitchFamily="2" charset="-122"/>
              </a:rPr>
              <a:t>年国家医保药品目录调整申报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CAA365-2946-632B-2F29-862B8128D710}"/>
              </a:ext>
            </a:extLst>
          </p:cNvPr>
          <p:cNvSpPr txBox="1"/>
          <p:nvPr/>
        </p:nvSpPr>
        <p:spPr>
          <a:xfrm>
            <a:off x="3209724" y="4663607"/>
            <a:ext cx="5753498" cy="1682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B407B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药品上市许可持有人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inpin heiti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中国中医科学院中医临床基础医学研究所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inpin heiti" panose="000005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2022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7</a:t>
            </a:r>
            <a:r>
              <a:rPr lang="zh-CN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inpin heiti" panose="00000500000000000000" pitchFamily="2" charset="-122"/>
              </a:rPr>
              <a:t>月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3F5DB4-FC7F-B35D-44B3-9DEE3E95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24" y="281239"/>
            <a:ext cx="1547205" cy="150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7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1388</Words>
  <Application>Microsoft Office PowerPoint</Application>
  <PresentationFormat>宽屏</PresentationFormat>
  <Paragraphs>111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inpin heiti</vt:lpstr>
      <vt:lpstr>等线</vt:lpstr>
      <vt:lpstr>等线 Light</vt:lpstr>
      <vt:lpstr>黑体</vt:lpstr>
      <vt:lpstr>宋体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徐 潇</cp:lastModifiedBy>
  <cp:revision>117</cp:revision>
  <dcterms:created xsi:type="dcterms:W3CDTF">2022-07-09T00:07:19Z</dcterms:created>
  <dcterms:modified xsi:type="dcterms:W3CDTF">2022-07-13T01:47:05Z</dcterms:modified>
</cp:coreProperties>
</file>