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431" r:id="rId3"/>
    <p:sldId id="463" r:id="rId4"/>
    <p:sldId id="465" r:id="rId5"/>
    <p:sldId id="466" r:id="rId6"/>
    <p:sldId id="467" r:id="rId7"/>
    <p:sldId id="469" r:id="rId8"/>
    <p:sldId id="470" r:id="rId9"/>
    <p:sldId id="278" r:id="rId10"/>
  </p:sldIdLst>
  <p:sldSz cx="12192000" cy="6858000"/>
  <p:notesSz cx="7099300" cy="1023461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8086"/>
    <a:srgbClr val="0E8146"/>
    <a:srgbClr val="EBFFEB"/>
    <a:srgbClr val="D5FFEA"/>
    <a:srgbClr val="B9BDBF"/>
    <a:srgbClr val="95C53E"/>
    <a:srgbClr val="E8E6E8"/>
    <a:srgbClr val="E8E6E7"/>
    <a:srgbClr val="007F4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9687" autoAdjust="0"/>
  </p:normalViewPr>
  <p:slideViewPr>
    <p:cSldViewPr snapToGrid="0">
      <p:cViewPr varScale="1">
        <p:scale>
          <a:sx n="63" d="100"/>
          <a:sy n="63" d="100"/>
        </p:scale>
        <p:origin x="-996" y="-96"/>
      </p:cViewPr>
      <p:guideLst>
        <p:guide orient="horz" pos="22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4613" cy="737346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6D55334-A702-4CA1-90AB-7F161F47B320}" type="datetimeFigureOut">
              <a:rPr lang="zh-CN" altLang="en-US" smtClean="0"/>
              <a:pPr/>
              <a:t>2022-7-13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A0EDEA5B-A7BB-4788-A647-54861A7EF4A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buFont typeface="Arial" panose="020B0604020202020204" pitchFamily="34" charset="0"/>
              <a:buNone/>
              <a:defRPr sz="13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1295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buFont typeface="Arial" panose="020B0604020202020204" pitchFamily="34" charset="0"/>
              <a:buNone/>
              <a:defRPr sz="13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EAB26D97-2446-4B57-8E39-549415528498}" type="datetimeFigureOut">
              <a:rPr lang="zh-CN" altLang="en-US"/>
              <a:pPr>
                <a:defRPr/>
              </a:pPr>
              <a:t>2022-7-13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80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buFont typeface="Arial" panose="020B0604020202020204" pitchFamily="34" charset="0"/>
              <a:buNone/>
              <a:defRPr sz="13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buFont typeface="Arial" panose="020B0604020202020204" pitchFamily="34" charset="0"/>
              <a:buNone/>
              <a:defRPr sz="13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5E74B1A6-2D38-4A41-93BC-93D0B466259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74B1A6-2D38-4A41-93BC-93D0B466259C}" type="slidenum">
              <a:rPr lang="zh-CN" altLang="en-US" smtClean="0"/>
              <a:pPr>
                <a:defRPr/>
              </a:pPr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E74B1A6-2D38-4A41-93BC-93D0B466259C}" type="slidenum">
              <a:rPr lang="zh-CN" altLang="en-US" smtClean="0"/>
              <a:pPr>
                <a:defRPr/>
              </a:pPr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5D916-4BC2-485A-A477-2CEF3EA89DC0}" type="datetime1">
              <a:rPr lang="zh-CN" altLang="en-US"/>
              <a:pPr>
                <a:defRPr/>
              </a:pPr>
              <a:t>2022-7-13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EA298-7F2D-41B6-922F-89D2CDB1E4EC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442A7-E3E0-4D13-B5EE-5752B65DBF02}" type="datetime1">
              <a:rPr lang="zh-CN" altLang="en-US"/>
              <a:pPr>
                <a:defRPr/>
              </a:pPr>
              <a:t>2022-7-13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467B9-D2EB-4906-A5F5-583175974B3F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5CCED-4EAA-434E-8150-2B956D3250EB}" type="datetime1">
              <a:rPr lang="zh-CN" altLang="en-US"/>
              <a:pPr>
                <a:defRPr/>
              </a:pPr>
              <a:t>2022-7-13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AD4BD3-A8E1-45D0-8D34-02DEF32E8911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32251-FC81-4828-B00A-6D9261E19E8E}" type="datetime1">
              <a:rPr lang="zh-CN" altLang="en-US"/>
              <a:pPr>
                <a:defRPr/>
              </a:pPr>
              <a:t>2022-7-13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69106-CCF8-48D3-B1E0-6E60B17DCB90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D019B-3A8A-4F10-8EA7-048CAD176BBD}" type="datetime1">
              <a:rPr lang="zh-CN" altLang="en-US"/>
              <a:pPr>
                <a:defRPr/>
              </a:pPr>
              <a:t>2022-7-13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25EE9-0EF8-4B24-AF88-492B2EF43B34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95143B-A499-4D8A-ADA4-14E2F5F857F9}" type="datetime1">
              <a:rPr lang="zh-CN" altLang="en-US"/>
              <a:pPr>
                <a:defRPr/>
              </a:pPr>
              <a:t>2022-7-13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5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6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CE141-0D45-4C4B-B6C6-C112B622E416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18603-F026-4514-82F4-BABEBE6AE41C}" type="datetime1">
              <a:rPr lang="zh-CN" altLang="en-US"/>
              <a:pPr>
                <a:defRPr/>
              </a:pPr>
              <a:t>2022-7-13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3E8F1F-35F6-40F8-BF0B-1982039ADA3C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D80AA-0952-4391-B545-52CE91957F29}" type="datetime1">
              <a:rPr lang="zh-CN" altLang="en-US"/>
              <a:pPr>
                <a:defRPr/>
              </a:pPr>
              <a:t>2022-7-13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8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9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A4881-4E25-45A1-B22E-A7FB770E8D6B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EB39D-59E6-4681-9934-778020734239}" type="datetime1">
              <a:rPr lang="zh-CN" altLang="en-US"/>
              <a:pPr>
                <a:defRPr/>
              </a:pPr>
              <a:t>2022-7-13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4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3E0BD-9458-4AB5-90EF-945E640A1DEF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942B3-5225-41C8-9BCE-829931E8842C}" type="datetime1">
              <a:rPr lang="zh-CN" altLang="en-US"/>
              <a:pPr>
                <a:defRPr/>
              </a:pPr>
              <a:t>2022-7-13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3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4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68AB50-18A5-40BA-8525-1AF7B610A30B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A2687F-66D4-4D54-9504-A0D565BDB621}" type="datetime1">
              <a:rPr lang="zh-CN" altLang="en-US"/>
              <a:pPr>
                <a:defRPr/>
              </a:pPr>
              <a:t>2022-7-13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76F787-560E-4B5F-8302-E6FAFDDBE2F9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>
              <a:sym typeface="Arial" panose="020B060402020202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79BE9-7B5B-40A5-809A-81E94CE10975}" type="datetime1">
              <a:rPr lang="zh-CN" altLang="en-US"/>
              <a:pPr>
                <a:defRPr/>
              </a:pPr>
              <a:t>2022-7-13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6" name="页脚占位符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7" name="灯片编号占位符 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50377-BBB8-460E-A8D4-546F5AE6726A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zh-CN">
                <a:sym typeface="MS PGothic" panose="020B0600070205080204" pitchFamily="34" charset="-128"/>
              </a:rPr>
              <a:t>单击此处编辑母版标题样式</a:t>
            </a:r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zh-CN">
                <a:sym typeface="Arial" panose="020B0604020202020204" pitchFamily="34" charset="0"/>
              </a:rPr>
              <a:t>单击此处编辑母版文本样式</a:t>
            </a:r>
          </a:p>
          <a:p>
            <a:pPr lvl="1"/>
            <a:r>
              <a:rPr lang="zh-CN" altLang="zh-CN">
                <a:sym typeface="Arial" panose="020B0604020202020204" pitchFamily="34" charset="0"/>
              </a:rPr>
              <a:t>第二级</a:t>
            </a:r>
          </a:p>
          <a:p>
            <a:pPr lvl="2"/>
            <a:r>
              <a:rPr lang="zh-CN" altLang="zh-CN">
                <a:sym typeface="Arial" panose="020B0604020202020204" pitchFamily="34" charset="0"/>
              </a:rPr>
              <a:t>第三级</a:t>
            </a:r>
          </a:p>
          <a:p>
            <a:pPr lvl="3"/>
            <a:r>
              <a:rPr lang="zh-CN" altLang="zh-CN">
                <a:sym typeface="Arial" panose="020B0604020202020204" pitchFamily="34" charset="0"/>
              </a:rPr>
              <a:t>第四级</a:t>
            </a:r>
          </a:p>
          <a:p>
            <a:pPr lvl="4"/>
            <a:r>
              <a:rPr lang="zh-CN" altLang="zh-CN">
                <a:sym typeface="Arial" panose="020B0604020202020204" pitchFamily="34" charset="0"/>
              </a:rPr>
              <a:t>第五级</a:t>
            </a:r>
          </a:p>
        </p:txBody>
      </p:sp>
      <p:sp>
        <p:nvSpPr>
          <p:cNvPr id="1028" name="日期占位符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81179766-477F-453C-9F06-CF9B4E293C31}" type="datetime1">
              <a:rPr lang="zh-CN" altLang="en-US"/>
              <a:pPr>
                <a:defRPr/>
              </a:pPr>
              <a:t>2022-7-13</a:t>
            </a:fld>
            <a:endParaRPr lang="zh-CN" altLang="en-US" sz="1800">
              <a:solidFill>
                <a:schemeClr val="tx1"/>
              </a:solidFill>
            </a:endParaRPr>
          </a:p>
        </p:txBody>
      </p:sp>
      <p:sp>
        <p:nvSpPr>
          <p:cNvPr id="1029" name="页脚占位符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ctr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1030" name="灯片编号占位符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/>
          <a:lstStyle>
            <a:lvl1pPr algn="r">
              <a:buFont typeface="Arial" panose="020B0604020202020204" pitchFamily="34" charset="0"/>
              <a:buNone/>
              <a:defRPr sz="1200">
                <a:solidFill>
                  <a:srgbClr val="898989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80257AAF-0A80-4049-8CBF-8D3ED2A4C682}" type="slidenum">
              <a:rPr lang="zh-CN" altLang="en-US"/>
              <a:pPr>
                <a:defRPr/>
              </a:pPr>
              <a:t>‹#›</a:t>
            </a:fld>
            <a:endParaRPr lang="zh-CN" altLang="en-US" sz="1800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  <a:sym typeface="MS PGothic" panose="020B0600070205080204" pitchFamily="34" charset="-128"/>
        </a:defRPr>
      </a:lvl1pPr>
      <a:lvl2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2pPr>
      <a:lvl3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3pPr>
      <a:lvl4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4pPr>
      <a:lvl5pPr marL="914400" indent="-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5pPr>
      <a:lvl6pPr marL="13716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6pPr>
      <a:lvl7pPr marL="18288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7pPr>
      <a:lvl8pPr marL="22860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8pPr>
      <a:lvl9pPr marL="2743200" indent="-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S PGothic" panose="020B0600070205080204" pitchFamily="34" charset="-128"/>
          <a:ea typeface="微软雅黑" panose="020B0503020204020204" pitchFamily="34" charset="-122"/>
          <a:sym typeface="MS PGothic" panose="020B0600070205080204" pitchFamily="34" charset="-128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  <a:sym typeface="Arial" panose="020B0604020202020204" pitchFamily="34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5pPr>
      <a:lvl6pPr marL="25146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6pPr>
      <a:lvl7pPr marL="2971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7pPr>
      <a:lvl8pPr marL="3429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8pPr>
      <a:lvl9pPr marL="3886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>
          <a:solidFill>
            <a:schemeClr val="tx1"/>
          </a:solidFill>
          <a:latin typeface="+mn-lt"/>
          <a:ea typeface="+mn-ea"/>
          <a:sym typeface="Arial" panose="020B0604020202020204" pitchFamily="34" charset="0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梯形 12"/>
          <p:cNvSpPr>
            <a:spLocks noChangeArrowheads="1"/>
          </p:cNvSpPr>
          <p:nvPr/>
        </p:nvSpPr>
        <p:spPr bwMode="auto">
          <a:xfrm>
            <a:off x="2178050" y="5530850"/>
            <a:ext cx="7837488" cy="869950"/>
          </a:xfrm>
          <a:custGeom>
            <a:avLst/>
            <a:gdLst>
              <a:gd name="T0" fmla="*/ 0 w 1936750"/>
              <a:gd name="T1" fmla="*/ 111280135 h 435016"/>
              <a:gd name="T2" fmla="*/ 2147483647 w 1936750"/>
              <a:gd name="T3" fmla="*/ 10495 h 435016"/>
              <a:gd name="T4" fmla="*/ 2147483647 w 1936750"/>
              <a:gd name="T5" fmla="*/ 10495 h 435016"/>
              <a:gd name="T6" fmla="*/ 2147483647 w 1936750"/>
              <a:gd name="T7" fmla="*/ 111280135 h 435016"/>
              <a:gd name="T8" fmla="*/ 0 w 1936750"/>
              <a:gd name="T9" fmla="*/ 111280135 h 4350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36750"/>
              <a:gd name="T16" fmla="*/ 0 h 435016"/>
              <a:gd name="T17" fmla="*/ 1936750 w 1936750"/>
              <a:gd name="T18" fmla="*/ 435016 h 4350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36750" h="435016">
                <a:moveTo>
                  <a:pt x="0" y="435016"/>
                </a:moveTo>
                <a:cubicBezTo>
                  <a:pt x="201348" y="315424"/>
                  <a:pt x="110597" y="-4192"/>
                  <a:pt x="337345" y="41"/>
                </a:cubicBezTo>
                <a:lnTo>
                  <a:pt x="1599405" y="41"/>
                </a:lnTo>
                <a:cubicBezTo>
                  <a:pt x="1838853" y="-1017"/>
                  <a:pt x="1729052" y="305899"/>
                  <a:pt x="1936750" y="435016"/>
                </a:cubicBezTo>
                <a:lnTo>
                  <a:pt x="0" y="435016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15362" name="矩形 5"/>
          <p:cNvSpPr>
            <a:spLocks noChangeArrowheads="1"/>
          </p:cNvSpPr>
          <p:nvPr/>
        </p:nvSpPr>
        <p:spPr bwMode="auto">
          <a:xfrm>
            <a:off x="0" y="6400800"/>
            <a:ext cx="12192000" cy="457200"/>
          </a:xfrm>
          <a:prstGeom prst="rect">
            <a:avLst/>
          </a:prstGeom>
          <a:solidFill>
            <a:srgbClr val="008086"/>
          </a:solidFill>
          <a:ln w="9525">
            <a:noFill/>
            <a:miter lim="800000"/>
          </a:ln>
        </p:spPr>
        <p:txBody>
          <a:bodyPr anchor="ctr"/>
          <a:lstStyle/>
          <a:p>
            <a:pPr algn="ctr">
              <a:buFont typeface="Arial" panose="020B0604020202020204" pitchFamily="34" charset="0"/>
              <a:buNone/>
            </a:pPr>
            <a:endParaRPr lang="zh-CN" altLang="zh-CN" sz="1800">
              <a:solidFill>
                <a:srgbClr val="FFFFFF"/>
              </a:solidFill>
            </a:endParaRPr>
          </a:p>
        </p:txBody>
      </p:sp>
      <p:pic>
        <p:nvPicPr>
          <p:cNvPr id="15365" name="Picture 12" descr="2016-07-14新企业logo说明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8331" y="416835"/>
            <a:ext cx="3389313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6" name="Oval 13"/>
          <p:cNvSpPr>
            <a:spLocks noChangeArrowheads="1"/>
          </p:cNvSpPr>
          <p:nvPr/>
        </p:nvSpPr>
        <p:spPr bwMode="auto">
          <a:xfrm>
            <a:off x="4647406" y="497797"/>
            <a:ext cx="2933700" cy="2760663"/>
          </a:xfrm>
          <a:prstGeom prst="ellipse">
            <a:avLst/>
          </a:prstGeom>
          <a:noFill/>
          <a:ln w="76200">
            <a:solidFill>
              <a:srgbClr val="B9BDBF"/>
            </a:solidFill>
            <a:round/>
          </a:ln>
        </p:spPr>
        <p:txBody>
          <a:bodyPr wrap="none" anchor="ctr"/>
          <a:lstStyle/>
          <a:p>
            <a:endParaRPr lang="zh-CN" altLang="en-US" sz="1800"/>
          </a:p>
        </p:txBody>
      </p:sp>
      <p:sp>
        <p:nvSpPr>
          <p:cNvPr id="2" name="矩形 1"/>
          <p:cNvSpPr/>
          <p:nvPr/>
        </p:nvSpPr>
        <p:spPr>
          <a:xfrm>
            <a:off x="7379525" y="4734586"/>
            <a:ext cx="39626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sz="280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</a:p>
        </p:txBody>
      </p:sp>
      <p:sp>
        <p:nvSpPr>
          <p:cNvPr id="3" name="矩形 2"/>
          <p:cNvSpPr/>
          <p:nvPr/>
        </p:nvSpPr>
        <p:spPr>
          <a:xfrm>
            <a:off x="2747327" y="4128731"/>
            <a:ext cx="67513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5400" dirty="0" smtClean="0"/>
              <a:t>注射用赤芝孢子多糖</a:t>
            </a:r>
            <a:endParaRPr lang="zh-CN" altLang="en-US" sz="5400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pPr algn="ctr"/>
            <a:r>
              <a:rPr lang="zh-CN" altLang="en-US" sz="48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目录</a:t>
            </a:r>
            <a:endParaRPr lang="zh-CN" altLang="en-US" sz="48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6280" y="1507568"/>
            <a:ext cx="3318420" cy="5127868"/>
          </a:xfrm>
          <a:prstGeom prst="rect">
            <a:avLst/>
          </a:prstGeom>
        </p:spPr>
      </p:pic>
      <p:sp>
        <p:nvSpPr>
          <p:cNvPr id="9" name="单圆角矩形 8"/>
          <p:cNvSpPr/>
          <p:nvPr/>
        </p:nvSpPr>
        <p:spPr bwMode="auto">
          <a:xfrm>
            <a:off x="493295" y="1792705"/>
            <a:ext cx="2671010" cy="613611"/>
          </a:xfrm>
          <a:prstGeom prst="round1Rect">
            <a:avLst/>
          </a:prstGeom>
          <a:solidFill>
            <a:srgbClr val="008086"/>
          </a:solidFill>
          <a:ln w="9525" cap="flat" cmpd="sng" algn="ctr">
            <a:solidFill>
              <a:srgbClr val="0E8146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8086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" name="单圆角矩形 9"/>
          <p:cNvSpPr/>
          <p:nvPr/>
        </p:nvSpPr>
        <p:spPr bwMode="auto">
          <a:xfrm>
            <a:off x="525379" y="3172326"/>
            <a:ext cx="2671010" cy="613611"/>
          </a:xfrm>
          <a:prstGeom prst="round1Rect">
            <a:avLst/>
          </a:prstGeom>
          <a:solidFill>
            <a:srgbClr val="008086"/>
          </a:solidFill>
          <a:ln w="9525" cap="flat" cmpd="sng" algn="ctr">
            <a:solidFill>
              <a:srgbClr val="0E8146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8086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" name="单圆角矩形 10"/>
          <p:cNvSpPr/>
          <p:nvPr/>
        </p:nvSpPr>
        <p:spPr bwMode="auto">
          <a:xfrm>
            <a:off x="561474" y="4628148"/>
            <a:ext cx="2671010" cy="613611"/>
          </a:xfrm>
          <a:prstGeom prst="round1Rect">
            <a:avLst/>
          </a:prstGeom>
          <a:solidFill>
            <a:srgbClr val="008086"/>
          </a:solidFill>
          <a:ln w="9525" cap="flat" cmpd="sng" algn="ctr">
            <a:solidFill>
              <a:srgbClr val="0E8146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8086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" name="单圆角矩形 11"/>
          <p:cNvSpPr/>
          <p:nvPr/>
        </p:nvSpPr>
        <p:spPr bwMode="auto">
          <a:xfrm>
            <a:off x="4327359" y="1836821"/>
            <a:ext cx="2671010" cy="613611"/>
          </a:xfrm>
          <a:prstGeom prst="round1Rect">
            <a:avLst/>
          </a:prstGeom>
          <a:solidFill>
            <a:srgbClr val="008086"/>
          </a:solidFill>
          <a:ln w="9525" cap="flat" cmpd="sng" algn="ctr">
            <a:solidFill>
              <a:srgbClr val="0E8146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8086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" name="单圆角矩形 12"/>
          <p:cNvSpPr/>
          <p:nvPr/>
        </p:nvSpPr>
        <p:spPr bwMode="auto">
          <a:xfrm>
            <a:off x="4399547" y="3184358"/>
            <a:ext cx="2671010" cy="613611"/>
          </a:xfrm>
          <a:prstGeom prst="round1Rect">
            <a:avLst/>
          </a:prstGeom>
          <a:solidFill>
            <a:srgbClr val="008086"/>
          </a:solidFill>
          <a:ln w="9525" cap="flat" cmpd="sng" algn="ctr">
            <a:solidFill>
              <a:srgbClr val="0E8146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rgbClr val="008086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1737" y="1876926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01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药品基本信息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519863" y="1945104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02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安全性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17884" y="3292641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03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有效性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592052" y="3292643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04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创新性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3979" y="4736431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05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公平性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604085" y="4736431"/>
            <a:ext cx="2273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 smtClean="0">
                <a:solidFill>
                  <a:schemeClr val="bg1"/>
                </a:solidFill>
                <a:latin typeface="+mn-ea"/>
                <a:ea typeface="+mn-ea"/>
              </a:rPr>
              <a:t>06 </a:t>
            </a:r>
            <a:r>
              <a:rPr lang="zh-CN" altLang="en-US" b="1" dirty="0" smtClean="0">
                <a:solidFill>
                  <a:schemeClr val="bg1"/>
                </a:solidFill>
                <a:latin typeface="+mn-ea"/>
                <a:ea typeface="+mn-ea"/>
              </a:rPr>
              <a:t>公平性</a:t>
            </a:r>
            <a:endParaRPr lang="zh-CN" altLang="en-US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01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75097" y="1465446"/>
            <a:ext cx="10424160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>
              <a:lnSpc>
                <a:spcPct val="200000"/>
              </a:lnSpc>
            </a:pPr>
            <a:r>
              <a:rPr lang="zh-CN" altLang="zh-CN" sz="2400" dirty="0" smtClean="0">
                <a:latin typeface="+mn-ea"/>
                <a:ea typeface="+mn-ea"/>
              </a:rPr>
              <a:t>通  </a:t>
            </a:r>
            <a:r>
              <a:rPr lang="zh-CN" altLang="zh-CN" sz="2400" dirty="0">
                <a:latin typeface="+mn-ea"/>
                <a:ea typeface="+mn-ea"/>
              </a:rPr>
              <a:t>用 </a:t>
            </a:r>
            <a:r>
              <a:rPr lang="zh-CN" altLang="zh-CN" sz="2400" dirty="0" smtClean="0">
                <a:latin typeface="+mn-ea"/>
                <a:ea typeface="+mn-ea"/>
              </a:rPr>
              <a:t>名</a:t>
            </a:r>
            <a:r>
              <a:rPr lang="en-US" altLang="zh-CN" sz="2400" dirty="0" smtClean="0">
                <a:latin typeface="+mn-ea"/>
                <a:ea typeface="+mn-ea"/>
              </a:rPr>
              <a:t> </a:t>
            </a:r>
            <a:r>
              <a:rPr lang="zh-CN" altLang="zh-CN" sz="2400" dirty="0" smtClean="0">
                <a:latin typeface="+mn-ea"/>
                <a:ea typeface="+mn-ea"/>
              </a:rPr>
              <a:t>：</a:t>
            </a:r>
            <a:r>
              <a:rPr lang="zh-CN" altLang="en-US" sz="2400" dirty="0" smtClean="0">
                <a:latin typeface="+mn-ea"/>
                <a:ea typeface="+mn-ea"/>
              </a:rPr>
              <a:t>注射用赤芝孢子多糖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注册规格 </a:t>
            </a:r>
            <a:r>
              <a:rPr lang="zh-CN" altLang="zh-CN" sz="2400" dirty="0" smtClean="0">
                <a:latin typeface="+mn-ea"/>
                <a:ea typeface="+mn-ea"/>
              </a:rPr>
              <a:t>：</a:t>
            </a:r>
            <a:r>
              <a:rPr lang="en-US" altLang="zh-CN" sz="2400" dirty="0" smtClean="0">
                <a:latin typeface="+mn-ea"/>
                <a:ea typeface="+mn-ea"/>
              </a:rPr>
              <a:t>4.5mg/</a:t>
            </a:r>
            <a:r>
              <a:rPr lang="zh-CN" altLang="en-US" sz="2400" dirty="0" smtClean="0">
                <a:latin typeface="+mn-ea"/>
                <a:ea typeface="+mn-ea"/>
              </a:rPr>
              <a:t>支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中国大陆首次上市时间：</a:t>
            </a:r>
            <a:r>
              <a:rPr lang="en-US" altLang="zh-CN" sz="2400" dirty="0" smtClean="0">
                <a:latin typeface="+mn-ea"/>
                <a:ea typeface="+mn-ea"/>
              </a:rPr>
              <a:t>2022-12</a:t>
            </a: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目前大陆地区同通用名药品的上市情况：无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全球首个上市国家</a:t>
            </a:r>
            <a:r>
              <a:rPr lang="en-US" altLang="zh-CN" sz="2400" dirty="0" smtClean="0">
                <a:latin typeface="+mn-ea"/>
                <a:ea typeface="+mn-ea"/>
              </a:rPr>
              <a:t>/</a:t>
            </a:r>
            <a:r>
              <a:rPr lang="zh-CN" altLang="en-US" sz="2400" dirty="0" smtClean="0">
                <a:latin typeface="+mn-ea"/>
                <a:ea typeface="+mn-ea"/>
              </a:rPr>
              <a:t>地区及上市时间：</a:t>
            </a:r>
            <a:r>
              <a:rPr lang="en-US" altLang="zh-CN" sz="2400" dirty="0" smtClean="0">
                <a:latin typeface="+mn-ea"/>
                <a:ea typeface="+mn-ea"/>
              </a:rPr>
              <a:t>2022-12</a:t>
            </a: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是否为</a:t>
            </a:r>
            <a:r>
              <a:rPr lang="en-US" altLang="zh-CN" sz="2400" dirty="0" smtClean="0">
                <a:latin typeface="+mn-ea"/>
                <a:ea typeface="+mn-ea"/>
              </a:rPr>
              <a:t>OTC</a:t>
            </a:r>
            <a:r>
              <a:rPr lang="zh-CN" altLang="en-US" sz="2400" dirty="0" smtClean="0">
                <a:latin typeface="+mn-ea"/>
                <a:ea typeface="+mn-ea"/>
              </a:rPr>
              <a:t>药品：否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r>
              <a:rPr lang="zh-CN" altLang="en-US" sz="2400" dirty="0" smtClean="0">
                <a:latin typeface="+mn-ea"/>
                <a:ea typeface="+mn-ea"/>
              </a:rPr>
              <a:t>参照药品建议：灵孢多糖注射液</a:t>
            </a: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endParaRPr lang="en-US" altLang="zh-CN" sz="2400" dirty="0" smtClean="0">
              <a:latin typeface="+mn-ea"/>
              <a:ea typeface="+mn-ea"/>
            </a:endParaRPr>
          </a:p>
          <a:p>
            <a:pPr fontAlgn="t">
              <a:lnSpc>
                <a:spcPct val="200000"/>
              </a:lnSpc>
            </a:pPr>
            <a:endParaRPr lang="zh-CN" altLang="zh-CN" sz="2400" dirty="0">
              <a:latin typeface="+mn-ea"/>
              <a:ea typeface="+mn-ea"/>
            </a:endParaRPr>
          </a:p>
          <a:p>
            <a:pPr>
              <a:lnSpc>
                <a:spcPct val="150000"/>
              </a:lnSpc>
            </a:pPr>
            <a:endParaRPr lang="zh-CN" altLang="en-US" sz="2400" dirty="0"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01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774031" y="1601377"/>
            <a:ext cx="9825789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适  应  症：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神经官能症、多发性皮肌炎、皮肌炎、萎缩性肌强直与进行性肌营养不良以及因免 疫功能低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下所致的各种疾病。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疾病基本情况：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进行性肌营养不良症是一组遗传性骨骼肌变性的罕见疾病，病理上以骨骼肌纤 维变性、  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坏死为主要特点，临床上以缓慢进行性发展的肌肉萎缩、肌无力为主要表现，部分类型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还可累及心脏、骨骼系统。</a:t>
            </a:r>
            <a:r>
              <a:rPr lang="en-US" altLang="zh-CN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Duchenne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/Becker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型肌营养不良遗传方式为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X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连锁隐性遗传，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发病率在各个国家、地区和人种间无明显差异，每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3600~6000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出生男婴中有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例发病。                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我国的发病率约为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1/3853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b="1" kern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用药剂量：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肌肉注射。一次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4.5mg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，一日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次，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2ml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灭菌注射用水溶解。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1~3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个月为 一疗程或遵医嘱。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02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85274" y="1689483"/>
            <a:ext cx="980172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不良反应情况：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个别患者有过敏反应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安全性方面优势和不足：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赤芝孢子多糖产品中含有多种单糖，氨基酸等物质，氨基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酸物质，液体环境 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                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中发生化学变化和物理变化的几率相对较大，从而影响药品的质量，同时影                   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                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响用药的安全性。故 注射用赤芝孢子多糖质量标准包括：成品标准，破壁赤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                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芝孢子粉质量标准，赤芝孢子多糖溶液质量标准。新增多项检查：氨基酸、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                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生物碱、蛋白质、鞣质、重金属、腺苷、细菌内毒素等项。采用冻干制剂，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                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避免多糖成分氧化聚合，保证临床用药的安全性和有效性。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03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85274" y="1689483"/>
            <a:ext cx="980172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与对照药品疗效方面优势和不足：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质量标准中规定重均分子量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500-15000,10%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大分子部分重均分子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                                 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量不得大于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50000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10%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小分子部分重均分子量不得小于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1000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 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                                 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有效的保证产品的有效性。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临床指南</a:t>
            </a:r>
            <a:r>
              <a:rPr lang="en-US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/</a:t>
            </a: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诊疗规范推荐：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第十一次中国中西医结合神经科学术会议，推荐本品对</a:t>
            </a:r>
            <a:r>
              <a:rPr lang="en-US" altLang="zh-CN" sz="16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Duchenne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型肌营养                            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                   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不良症患者的肌肉有一定的营养作用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04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127760" y="2151728"/>
            <a:ext cx="950976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、工艺创新</a:t>
            </a:r>
            <a:r>
              <a:rPr lang="zh-CN" altLang="en-US" dirty="0" smtClean="0"/>
              <a:t>：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全国独家赤芝孢子多糖冻干产品，冻干产品极其严格的控制了含水量，解决了多糖水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溶液易氧化和易水解难题，保证了产品的有效成分不降解，减少了杂质的生成。确保了产品的有效性和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安全性。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endParaRPr lang="en-US" altLang="zh-CN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endParaRPr lang="en-US" altLang="zh-CN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、</a:t>
            </a:r>
            <a:r>
              <a:rPr lang="en-US" altLang="zh-CN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标准创新</a:t>
            </a:r>
            <a:r>
              <a:rPr lang="zh-CN" altLang="en-US" dirty="0" smtClean="0"/>
              <a:t>：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结合冻干产品降低了多糖在水溶液中聚合作用，减少了由于多糖聚合而引起的大分量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物质的增加，升级了质控标准，在质量标准中增加了分子量分布的质控方法，确保了患者的用药安全。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任意多边形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 flipV="1">
            <a:off x="0" y="0"/>
            <a:ext cx="12192000" cy="1327150"/>
          </a:xfrm>
          <a:custGeom>
            <a:avLst/>
            <a:gdLst>
              <a:gd name="T0" fmla="*/ 0 w 12192000"/>
              <a:gd name="T1" fmla="*/ 1321363 h 1327979"/>
              <a:gd name="T2" fmla="*/ 12192000 w 12192000"/>
              <a:gd name="T3" fmla="*/ 1321363 h 1327979"/>
              <a:gd name="T4" fmla="*/ 12192000 w 12192000"/>
              <a:gd name="T5" fmla="*/ 866439 h 1327979"/>
              <a:gd name="T6" fmla="*/ 7562844 w 12192000"/>
              <a:gd name="T7" fmla="*/ 866439 h 1327979"/>
              <a:gd name="T8" fmla="*/ 7397872 w 12192000"/>
              <a:gd name="T9" fmla="*/ 814304 h 1327979"/>
              <a:gd name="T10" fmla="*/ 5990048 w 12192000"/>
              <a:gd name="T11" fmla="*/ 6 h 1327979"/>
              <a:gd name="T12" fmla="*/ 105952 w 12192000"/>
              <a:gd name="T13" fmla="*/ 6 h 1327979"/>
              <a:gd name="T14" fmla="*/ 0 w 12192000"/>
              <a:gd name="T15" fmla="*/ 3347 h 1327979"/>
              <a:gd name="T16" fmla="*/ 0 w 12192000"/>
              <a:gd name="T17" fmla="*/ 866439 h 1327979"/>
              <a:gd name="T18" fmla="*/ 0 w 12192000"/>
              <a:gd name="T19" fmla="*/ 866441 h 1327979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2192000"/>
              <a:gd name="T31" fmla="*/ 0 h 1327979"/>
              <a:gd name="T32" fmla="*/ 12192000 w 12192000"/>
              <a:gd name="T33" fmla="*/ 1327979 h 1327979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2192000" h="1327979">
                <a:moveTo>
                  <a:pt x="0" y="1327979"/>
                </a:moveTo>
                <a:lnTo>
                  <a:pt x="12192000" y="1327979"/>
                </a:lnTo>
                <a:lnTo>
                  <a:pt x="12192000" y="870779"/>
                </a:lnTo>
                <a:lnTo>
                  <a:pt x="7562844" y="870779"/>
                </a:lnTo>
                <a:lnTo>
                  <a:pt x="7397873" y="818383"/>
                </a:lnTo>
                <a:cubicBezTo>
                  <a:pt x="6652131" y="537909"/>
                  <a:pt x="7036652" y="-1980"/>
                  <a:pt x="5990049" y="6"/>
                </a:cubicBezTo>
                <a:lnTo>
                  <a:pt x="105952" y="6"/>
                </a:lnTo>
                <a:lnTo>
                  <a:pt x="0" y="3363"/>
                </a:lnTo>
                <a:lnTo>
                  <a:pt x="0" y="870779"/>
                </a:lnTo>
                <a:lnTo>
                  <a:pt x="0" y="870781"/>
                </a:lnTo>
                <a:lnTo>
                  <a:pt x="0" y="1327979"/>
                </a:lnTo>
                <a:close/>
              </a:path>
            </a:pathLst>
          </a:custGeom>
          <a:solidFill>
            <a:srgbClr val="00808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20482" name="任意多边形 2"/>
          <p:cNvSpPr>
            <a:spLocks noChangeArrowheads="1"/>
          </p:cNvSpPr>
          <p:nvPr/>
        </p:nvSpPr>
        <p:spPr bwMode="auto">
          <a:xfrm flipH="1">
            <a:off x="6096000" y="420688"/>
            <a:ext cx="6096000" cy="908050"/>
          </a:xfrm>
          <a:custGeom>
            <a:avLst/>
            <a:gdLst>
              <a:gd name="T0" fmla="*/ 4523197 w 6096000"/>
              <a:gd name="T1" fmla="*/ 6 h 870781"/>
              <a:gd name="T2" fmla="*/ 0 w 6096000"/>
              <a:gd name="T3" fmla="*/ 6 h 870781"/>
              <a:gd name="T4" fmla="*/ 0 w 6096000"/>
              <a:gd name="T5" fmla="*/ 1217630 h 870781"/>
              <a:gd name="T6" fmla="*/ 6096000 w 6096000"/>
              <a:gd name="T7" fmla="*/ 1217630 h 870781"/>
              <a:gd name="T8" fmla="*/ 4523197 w 6096000"/>
              <a:gd name="T9" fmla="*/ 6 h 87078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096000"/>
              <a:gd name="T16" fmla="*/ 0 h 870781"/>
              <a:gd name="T17" fmla="*/ 6096000 w 6096000"/>
              <a:gd name="T18" fmla="*/ 870781 h 87078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096000" h="870781">
                <a:moveTo>
                  <a:pt x="4523198" y="6"/>
                </a:moveTo>
                <a:lnTo>
                  <a:pt x="0" y="6"/>
                </a:lnTo>
                <a:lnTo>
                  <a:pt x="0" y="870781"/>
                </a:lnTo>
                <a:lnTo>
                  <a:pt x="6096000" y="870781"/>
                </a:lnTo>
                <a:cubicBezTo>
                  <a:pt x="5127651" y="612302"/>
                  <a:pt x="5639575" y="-2112"/>
                  <a:pt x="4523198" y="6"/>
                </a:cubicBezTo>
                <a:close/>
              </a:path>
            </a:pathLst>
          </a:custGeom>
          <a:solidFill>
            <a:srgbClr val="95C53E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pic>
        <p:nvPicPr>
          <p:cNvPr id="20492" name="Picture 15" descr="新企业logo说明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393581" y="240270"/>
            <a:ext cx="1592859" cy="1327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标题 1"/>
          <p:cNvSpPr>
            <a:spLocks noGrp="1"/>
          </p:cNvSpPr>
          <p:nvPr>
            <p:ph type="title"/>
          </p:nvPr>
        </p:nvSpPr>
        <p:spPr>
          <a:xfrm>
            <a:off x="-1826" y="167799"/>
            <a:ext cx="9145825" cy="1320800"/>
          </a:xfrm>
        </p:spPr>
        <p:txBody>
          <a:bodyPr>
            <a:normAutofit/>
          </a:bodyPr>
          <a:lstStyle/>
          <a:p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05 </a:t>
            </a:r>
            <a:r>
              <a:rPr lang="zh-CN" altLang="en-US" sz="3200" b="1" spc="3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  <a:endParaRPr lang="zh-CN" altLang="en-US" sz="3200" b="1" spc="3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85274" y="1689483"/>
            <a:ext cx="980172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年发病患者总数：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DMD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以进行性肌肉萎缩和无力为特征，大部分患儿三至五岁发病，十岁左右丧失行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    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走功能，二十岁左右就会因呼吸衰竭、心功能衰竭死亡。我国的年发病率约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1/3853,    </a:t>
            </a:r>
          </a:p>
          <a:p>
            <a:pPr>
              <a:lnSpc>
                <a:spcPct val="20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    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估算全国患者约</a:t>
            </a: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70000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人。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弥补药品目录短板：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弥补了目录内无治疗进行性肌营养不良罕见病的短板。</a:t>
            </a:r>
          </a:p>
          <a:p>
            <a:pPr>
              <a:lnSpc>
                <a:spcPct val="200000"/>
              </a:lnSpc>
            </a:pPr>
            <a:r>
              <a:rPr lang="zh-CN" altLang="en-US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临床管理难度：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采用肌肉注射给药途径，药物吸收速度较快、疼痛较小、进入体内药量较为准确，安全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 </a:t>
            </a:r>
            <a:r>
              <a:rPr lang="zh-CN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性高。</a:t>
            </a:r>
            <a:endParaRPr lang="en-US" altLang="zh-CN" sz="1600" dirty="0" smtClea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矩形 8"/>
          <p:cNvSpPr>
            <a:spLocks noChangeArrowheads="1"/>
          </p:cNvSpPr>
          <p:nvPr/>
        </p:nvSpPr>
        <p:spPr bwMode="auto">
          <a:xfrm>
            <a:off x="4380820" y="3351213"/>
            <a:ext cx="3430360" cy="1200329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dist">
              <a:buFont typeface="Arial" panose="020B0604020202020204" pitchFamily="34" charset="0"/>
              <a:buNone/>
            </a:pPr>
            <a:r>
              <a:rPr lang="zh-CN" altLang="en-US" sz="7200" b="1" i="1" u="sng">
                <a:solidFill>
                  <a:srgbClr val="008086"/>
                </a:solidFill>
                <a:ea typeface="微软雅黑" panose="020B0503020204020204" pitchFamily="34" charset="-122"/>
                <a:sym typeface="Arial" panose="020B0604020202020204" pitchFamily="34" charset="0"/>
              </a:rPr>
              <a:t>谢谢！</a:t>
            </a:r>
          </a:p>
        </p:txBody>
      </p:sp>
      <p:sp>
        <p:nvSpPr>
          <p:cNvPr id="37890" name="梯形 12"/>
          <p:cNvSpPr>
            <a:spLocks noChangeArrowheads="1"/>
          </p:cNvSpPr>
          <p:nvPr/>
        </p:nvSpPr>
        <p:spPr bwMode="auto">
          <a:xfrm rot="10800000">
            <a:off x="2168525" y="1241425"/>
            <a:ext cx="7837488" cy="869950"/>
          </a:xfrm>
          <a:custGeom>
            <a:avLst/>
            <a:gdLst>
              <a:gd name="T0" fmla="*/ 0 w 1936750"/>
              <a:gd name="T1" fmla="*/ 111280135 h 435016"/>
              <a:gd name="T2" fmla="*/ 2147483647 w 1936750"/>
              <a:gd name="T3" fmla="*/ 10495 h 435016"/>
              <a:gd name="T4" fmla="*/ 2147483647 w 1936750"/>
              <a:gd name="T5" fmla="*/ 10495 h 435016"/>
              <a:gd name="T6" fmla="*/ 2147483647 w 1936750"/>
              <a:gd name="T7" fmla="*/ 111280135 h 435016"/>
              <a:gd name="T8" fmla="*/ 0 w 1936750"/>
              <a:gd name="T9" fmla="*/ 111280135 h 4350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36750"/>
              <a:gd name="T16" fmla="*/ 0 h 435016"/>
              <a:gd name="T17" fmla="*/ 1936750 w 1936750"/>
              <a:gd name="T18" fmla="*/ 435016 h 4350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36750" h="435016">
                <a:moveTo>
                  <a:pt x="0" y="435016"/>
                </a:moveTo>
                <a:cubicBezTo>
                  <a:pt x="201348" y="315424"/>
                  <a:pt x="110597" y="-4192"/>
                  <a:pt x="337345" y="41"/>
                </a:cubicBezTo>
                <a:lnTo>
                  <a:pt x="1599405" y="41"/>
                </a:lnTo>
                <a:cubicBezTo>
                  <a:pt x="1838853" y="-1017"/>
                  <a:pt x="1729052" y="305899"/>
                  <a:pt x="1936750" y="435016"/>
                </a:cubicBezTo>
                <a:lnTo>
                  <a:pt x="0" y="435016"/>
                </a:lnTo>
                <a:close/>
              </a:path>
            </a:pathLst>
          </a:custGeom>
          <a:solidFill>
            <a:srgbClr val="0E8146"/>
          </a:solidFill>
          <a:ln w="9525">
            <a:noFill/>
            <a:rou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37891" name="矩形 5"/>
          <p:cNvSpPr>
            <a:spLocks noChangeArrowheads="1"/>
          </p:cNvSpPr>
          <p:nvPr/>
        </p:nvSpPr>
        <p:spPr bwMode="auto">
          <a:xfrm>
            <a:off x="0" y="0"/>
            <a:ext cx="12192000" cy="1303338"/>
          </a:xfrm>
          <a:prstGeom prst="rect">
            <a:avLst/>
          </a:prstGeom>
          <a:solidFill>
            <a:srgbClr val="0E8146"/>
          </a:solidFill>
          <a:ln w="9525">
            <a:noFill/>
            <a:miter lim="800000"/>
          </a:ln>
        </p:spPr>
        <p:txBody>
          <a:bodyPr anchor="ctr"/>
          <a:lstStyle/>
          <a:p>
            <a:pPr algn="ctr">
              <a:buFont typeface="Arial" panose="020B0604020202020204" pitchFamily="34" charset="0"/>
              <a:buNone/>
            </a:pPr>
            <a:endParaRPr lang="zh-CN" altLang="zh-CN" sz="1800">
              <a:solidFill>
                <a:srgbClr val="FFFFFF"/>
              </a:solidFill>
            </a:endParaRPr>
          </a:p>
        </p:txBody>
      </p:sp>
      <p:pic>
        <p:nvPicPr>
          <p:cNvPr id="37892" name="Picture 27" descr="新企业logo说明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3588" y="0"/>
            <a:ext cx="2928937" cy="244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OPIC_ID" val="2869567"/>
  <p:tag name="KSO_WM_TEMPLATE_OUTLINE_ID" val="15"/>
  <p:tag name="KSO_WM_TEMPLATE_SCENE_ID" val="1"/>
  <p:tag name="KSO_WM_TEMPLATE_JOB_ID" val="2"/>
  <p:tag name="KSO_WM_TEMPLATE_TOPIC_DEFAULT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27890730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PLACING_PICTURE_USER_VIEWPORT" val="{&quot;height&quot;:2090,&quot;width&quot;:2508.43937007874}"/>
</p:tagLst>
</file>

<file path=ppt/theme/theme1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FFFFFF"/>
      </a:accent3>
      <a:accent4>
        <a:srgbClr val="000000"/>
      </a:accent4>
      <a:accent5>
        <a:srgbClr val="B5CBE7"/>
      </a:accent5>
      <a:accent6>
        <a:srgbClr val="D7712B"/>
      </a:accent6>
      <a:hlink>
        <a:srgbClr val="0563C1"/>
      </a:hlink>
      <a:folHlink>
        <a:srgbClr val="954F72"/>
      </a:folHlink>
    </a:clrScheme>
    <a:fontScheme name="Office 主题">
      <a:majorFont>
        <a:latin typeface="MS PGothic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875</TotalTime>
  <Words>1142</Words>
  <Application>Microsoft Office PowerPoint</Application>
  <PresentationFormat>自定义</PresentationFormat>
  <Paragraphs>62</Paragraphs>
  <Slides>9</Slides>
  <Notes>2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0" baseType="lpstr">
      <vt:lpstr>Office 主题</vt:lpstr>
      <vt:lpstr>幻灯片 1</vt:lpstr>
      <vt:lpstr>目录</vt:lpstr>
      <vt:lpstr> 01 药品基本信息</vt:lpstr>
      <vt:lpstr> 01 药品基本信息</vt:lpstr>
      <vt:lpstr> 02 安全性</vt:lpstr>
      <vt:lpstr> 03 有效性</vt:lpstr>
      <vt:lpstr> 04 创新性</vt:lpstr>
      <vt:lpstr> 05 公平性</vt:lpstr>
      <vt:lpstr>幻灯片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keywords>ppt</cp:keywords>
  <cp:lastModifiedBy>xtzj</cp:lastModifiedBy>
  <cp:revision>348</cp:revision>
  <cp:lastPrinted>2017-08-23T06:25:00Z</cp:lastPrinted>
  <dcterms:created xsi:type="dcterms:W3CDTF">2015-05-03T12:40:00Z</dcterms:created>
  <dcterms:modified xsi:type="dcterms:W3CDTF">2022-07-13T01:19:23Z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  <property fmtid="{D5CDD505-2E9C-101B-9397-08002B2CF9AE}" pid="3" name="KSORubyTemplateID">
    <vt:lpwstr>2</vt:lpwstr>
  </property>
</Properties>
</file>