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57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94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3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ED2F-8345-45EB-B44B-0BFDB0B4BB6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E6681-E838-4F3D-BDD9-BBC8B07D2B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4479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C15D2-6D33-4241-9D30-0EEB4F4D2EF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47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96DA6E-770D-FBEC-7E79-329B39E70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167D35-3F92-E34A-E1EE-1FB798283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A81A86-2176-DFEE-FDDF-68D8CB80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AD877C-6630-54AC-D527-EF8E56616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BE1C36-1848-EEC4-DBAB-B17E7366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01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9438BF-AB55-C6BE-581F-6EBBE75E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322582-06B0-B082-092E-1062622D7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C7A9F5-375C-512C-1AED-C81EC28E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956203-FF77-43C8-EE29-A90C92F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897B87-62D2-E4B3-32EA-2717BD1E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60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5F42F89-996C-79A6-D59E-649A42F9D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6EEA7A5-63D0-FE1D-7F2B-C3031424A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1BBD7A-C6E9-9964-18F6-19410C502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9969FB-9E67-CADA-7050-0937F148F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29D1CD-8620-D354-BB82-EF01BA9F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08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669972-4E92-67A2-4FA7-EEB9F971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CF9856-5B02-6C66-A33F-E4ACF4EC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321316-4E25-78EC-BD74-9C825980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2951EA-5DA6-9661-B581-68F50094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4DF30C-F856-CDDC-C7CA-313AFD44E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912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F20274-928E-D767-A8BA-970AC3D3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E6C713-27C7-C2A6-B8FC-BD668E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02F1D9-2ADC-1B73-823A-33E29A91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75AB57-D672-1577-8AFC-936B5EEF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A118A3-7AF7-C801-B01B-BBE81982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359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2B16AC-20F2-D6E4-DCCA-8C2E451CA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0650E6-09C5-9FBD-F038-235101A4D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3D51A2B-04C5-C418-AEAB-3A0A32A46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F6A3DA-E441-51E5-F887-762276A3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890EBF-27BA-3E06-EDDD-7E184838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7589472-E05F-6DD8-1C65-C06F625C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17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1F56A-B848-D263-2BC4-2C126CCC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631F5D-8E64-7F45-F94F-F40E11975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D0D888A-C43C-AFB3-4B5D-5AE04340E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4627F5C-3490-687A-437E-ADA047194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0AC9F21-0519-891A-FEED-1C617BBF0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76E258F-C4C0-34FE-E962-CF3B0DF7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C9D68E7-8908-7321-0219-C70B84C3C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AD5634A-96D3-4B96-FDB3-FFA92FB23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27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F53465-4556-2BDE-721B-09D54A76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40619A-7152-4CCF-D4D0-60546F8B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81EF741-5F7F-4942-F88C-513F362C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86FE3DC-FB75-D83A-EC67-AF31638F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14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45CA23-ACF3-93DA-E8E0-D755838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17E71EF-65EC-E8F2-AE68-B1BAE2BCD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2ADB2C-A0B2-0A4D-8A9D-3EBF0965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23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08A952-DF6D-A28D-C088-B5848E91C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29C3F0-DD3D-C494-445D-5091BFFEE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CD23E81-14FE-B415-B2B9-6ECE91C97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C072B0-67BA-87E2-9A6A-27538348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6410CE-C321-6CE1-ACB7-CC8B9871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F7053F-1B66-96DD-8597-005807DD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40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068CAC-3880-B203-8CEB-1A9604CF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6D77C60-CFA0-5848-4006-27228D3AF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9D5D27-149C-6C6C-565B-230DCFEE2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3C1A2D-9EC2-A396-E982-9F798358D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89D8F2-AF2A-0FE2-B1CE-D413B3FB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2D3870-3C4A-3DBF-BA1D-B55981C69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26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40A9772-1170-8212-9ACF-93FDE0FC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B5019DA-9FE9-E90B-A8A4-03C636E80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61076A-1CD4-E896-73A1-34A50293B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71779-E953-4BC6-8F0B-DB569E65BBF3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A2484B-B6C5-2D09-8548-45F517C5C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7599B9-DE1A-8996-0C1B-2E812B42E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92DF9-BB9C-451A-A767-DB114A60D3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40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85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8">
            <a:extLst>
              <a:ext uri="{FF2B5EF4-FFF2-40B4-BE49-F238E27FC236}">
                <a16:creationId xmlns:a16="http://schemas.microsoft.com/office/drawing/2014/main" id="{E4C26738-4B37-216A-B91B-BFA2432CD15D}"/>
              </a:ext>
            </a:extLst>
          </p:cNvPr>
          <p:cNvSpPr/>
          <p:nvPr/>
        </p:nvSpPr>
        <p:spPr>
          <a:xfrm>
            <a:off x="4251959" y="4886554"/>
            <a:ext cx="3897086" cy="6625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61CE6F9-B441-ED71-D5E6-352DAAAC8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326" y="-80211"/>
            <a:ext cx="6381994" cy="398076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CECE543-0AD7-9078-B2C5-60B86243F1A4}"/>
              </a:ext>
            </a:extLst>
          </p:cNvPr>
          <p:cNvSpPr txBox="1"/>
          <p:nvPr/>
        </p:nvSpPr>
        <p:spPr>
          <a:xfrm>
            <a:off x="4149633" y="3070225"/>
            <a:ext cx="4101737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匹多莫德口服溶液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芙露饮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1EFC8B9-D45E-BFA6-E44E-A47253FEC230}"/>
              </a:ext>
            </a:extLst>
          </p:cNvPr>
          <p:cNvSpPr txBox="1"/>
          <p:nvPr/>
        </p:nvSpPr>
        <p:spPr>
          <a:xfrm>
            <a:off x="4149633" y="4798074"/>
            <a:ext cx="4101737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江苏吴中医药有限公司</a:t>
            </a:r>
          </a:p>
        </p:txBody>
      </p:sp>
    </p:spTree>
    <p:extLst>
      <p:ext uri="{BB962C8B-B14F-4D97-AF65-F5344CB8AC3E}">
        <p14:creationId xmlns:p14="http://schemas.microsoft.com/office/powerpoint/2010/main" val="305559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0" y="1339"/>
            <a:ext cx="4260774" cy="6869605"/>
          </a:xfrm>
          <a:custGeom>
            <a:avLst/>
            <a:gdLst>
              <a:gd name="T0" fmla="*/ 0 w 5566"/>
              <a:gd name="T1" fmla="*/ 0 h 9000"/>
              <a:gd name="T2" fmla="*/ 3311315 w 5566"/>
              <a:gd name="T3" fmla="*/ 0 h 9000"/>
              <a:gd name="T4" fmla="*/ 4262438 w 5566"/>
              <a:gd name="T5" fmla="*/ 6872288 h 9000"/>
              <a:gd name="T6" fmla="*/ 0 w 5566"/>
              <a:gd name="T7" fmla="*/ 6872288 h 9000"/>
              <a:gd name="T8" fmla="*/ 0 w 5566"/>
              <a:gd name="T9" fmla="*/ 0 h 9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66" h="9000">
                <a:moveTo>
                  <a:pt x="0" y="0"/>
                </a:moveTo>
                <a:lnTo>
                  <a:pt x="4324" y="0"/>
                </a:lnTo>
                <a:lnTo>
                  <a:pt x="5566" y="9000"/>
                </a:lnTo>
                <a:lnTo>
                  <a:pt x="0" y="9000"/>
                </a:lnTo>
                <a:lnTo>
                  <a:pt x="0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3" name="TextBox 54"/>
          <p:cNvSpPr txBox="1"/>
          <p:nvPr/>
        </p:nvSpPr>
        <p:spPr>
          <a:xfrm>
            <a:off x="789223" y="3761355"/>
            <a:ext cx="2169760" cy="1231074"/>
          </a:xfrm>
          <a:prstGeom prst="rect">
            <a:avLst/>
          </a:prstGeom>
          <a:noFill/>
        </p:spPr>
        <p:txBody>
          <a:bodyPr wrap="none" lIns="121888" tIns="60944" rIns="121888" bIns="60944" rtlCol="0">
            <a:spAutoFit/>
          </a:bodyPr>
          <a:lstStyle/>
          <a:p>
            <a:pPr algn="ctr" defTabSz="914377">
              <a:defRPr/>
            </a:pPr>
            <a:r>
              <a:rPr lang="zh-CN" altLang="en-US" sz="7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4" name="TextBox 55"/>
          <p:cNvSpPr txBox="1"/>
          <p:nvPr/>
        </p:nvSpPr>
        <p:spPr>
          <a:xfrm>
            <a:off x="98910" y="4992429"/>
            <a:ext cx="3891386" cy="800187"/>
          </a:xfrm>
          <a:prstGeom prst="rect">
            <a:avLst/>
          </a:prstGeom>
          <a:noFill/>
        </p:spPr>
        <p:txBody>
          <a:bodyPr wrap="none" lIns="121888" tIns="60944" rIns="121888" bIns="60944" rtlCol="0">
            <a:spAutoFit/>
          </a:bodyPr>
          <a:lstStyle/>
          <a:p>
            <a:pPr algn="ctr" defTabSz="914377">
              <a:defRPr/>
            </a:pPr>
            <a:r>
              <a:rPr lang="en-US" altLang="zh-CN" sz="44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zh-CN" altLang="en-US" sz="4400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5337041" y="913710"/>
            <a:ext cx="89182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5173592" y="1002576"/>
            <a:ext cx="5740555" cy="701401"/>
          </a:xfrm>
          <a:custGeom>
            <a:avLst/>
            <a:gdLst>
              <a:gd name="T0" fmla="*/ 74828 w 8676"/>
              <a:gd name="T1" fmla="*/ 0 h 884"/>
              <a:gd name="T2" fmla="*/ 6537843 w 8676"/>
              <a:gd name="T3" fmla="*/ 0 h 884"/>
              <a:gd name="T4" fmla="*/ 6692900 w 8676"/>
              <a:gd name="T5" fmla="*/ 160338 h 884"/>
              <a:gd name="T6" fmla="*/ 6692900 w 8676"/>
              <a:gd name="T7" fmla="*/ 625475 h 884"/>
              <a:gd name="T8" fmla="*/ 6618072 w 8676"/>
              <a:gd name="T9" fmla="*/ 701675 h 884"/>
              <a:gd name="T10" fmla="*/ 74828 w 8676"/>
              <a:gd name="T11" fmla="*/ 701675 h 884"/>
              <a:gd name="T12" fmla="*/ 0 w 8676"/>
              <a:gd name="T13" fmla="*/ 625475 h 884"/>
              <a:gd name="T14" fmla="*/ 0 w 8676"/>
              <a:gd name="T15" fmla="*/ 76200 h 884"/>
              <a:gd name="T16" fmla="*/ 74828 w 8676"/>
              <a:gd name="T17" fmla="*/ 0 h 8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6" h="884">
                <a:moveTo>
                  <a:pt x="97" y="0"/>
                </a:moveTo>
                <a:lnTo>
                  <a:pt x="8475" y="0"/>
                </a:lnTo>
                <a:lnTo>
                  <a:pt x="8676" y="202"/>
                </a:lnTo>
                <a:lnTo>
                  <a:pt x="8676" y="788"/>
                </a:lnTo>
                <a:cubicBezTo>
                  <a:pt x="8676" y="841"/>
                  <a:pt x="8632" y="884"/>
                  <a:pt x="8579" y="884"/>
                </a:cubicBezTo>
                <a:lnTo>
                  <a:pt x="97" y="884"/>
                </a:lnTo>
                <a:cubicBezTo>
                  <a:pt x="44" y="884"/>
                  <a:pt x="0" y="841"/>
                  <a:pt x="0" y="788"/>
                </a:cubicBezTo>
                <a:lnTo>
                  <a:pt x="0" y="96"/>
                </a:lnTo>
                <a:cubicBezTo>
                  <a:pt x="0" y="43"/>
                  <a:pt x="44" y="0"/>
                  <a:pt x="97" y="0"/>
                </a:cubicBezTo>
                <a:close/>
              </a:path>
            </a:pathLst>
          </a:custGeom>
          <a:solidFill>
            <a:srgbClr val="FFFFFF"/>
          </a:solidFill>
          <a:ln w="10" cap="flat" cmpd="sng">
            <a:solidFill>
              <a:srgbClr val="A8A9AD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422732" y="913710"/>
            <a:ext cx="720444" cy="737899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337041" y="1934074"/>
            <a:ext cx="891827" cy="112669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3 h 142"/>
              <a:gd name="T6" fmla="*/ 0 w 1156"/>
              <a:gd name="T7" fmla="*/ 112713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5173592" y="2022939"/>
            <a:ext cx="5740555" cy="701401"/>
          </a:xfrm>
          <a:custGeom>
            <a:avLst/>
            <a:gdLst>
              <a:gd name="T0" fmla="*/ 74828 w 8676"/>
              <a:gd name="T1" fmla="*/ 0 h 884"/>
              <a:gd name="T2" fmla="*/ 6537843 w 8676"/>
              <a:gd name="T3" fmla="*/ 0 h 884"/>
              <a:gd name="T4" fmla="*/ 6692900 w 8676"/>
              <a:gd name="T5" fmla="*/ 160338 h 884"/>
              <a:gd name="T6" fmla="*/ 6692900 w 8676"/>
              <a:gd name="T7" fmla="*/ 625475 h 884"/>
              <a:gd name="T8" fmla="*/ 6618072 w 8676"/>
              <a:gd name="T9" fmla="*/ 701675 h 884"/>
              <a:gd name="T10" fmla="*/ 74828 w 8676"/>
              <a:gd name="T11" fmla="*/ 701675 h 884"/>
              <a:gd name="T12" fmla="*/ 0 w 8676"/>
              <a:gd name="T13" fmla="*/ 625475 h 884"/>
              <a:gd name="T14" fmla="*/ 0 w 8676"/>
              <a:gd name="T15" fmla="*/ 76200 h 884"/>
              <a:gd name="T16" fmla="*/ 74828 w 8676"/>
              <a:gd name="T17" fmla="*/ 0 h 8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6" h="884">
                <a:moveTo>
                  <a:pt x="97" y="0"/>
                </a:moveTo>
                <a:lnTo>
                  <a:pt x="8475" y="0"/>
                </a:lnTo>
                <a:lnTo>
                  <a:pt x="8676" y="202"/>
                </a:lnTo>
                <a:lnTo>
                  <a:pt x="8676" y="788"/>
                </a:lnTo>
                <a:cubicBezTo>
                  <a:pt x="8676" y="841"/>
                  <a:pt x="8632" y="884"/>
                  <a:pt x="8579" y="884"/>
                </a:cubicBezTo>
                <a:lnTo>
                  <a:pt x="97" y="884"/>
                </a:lnTo>
                <a:cubicBezTo>
                  <a:pt x="44" y="884"/>
                  <a:pt x="0" y="841"/>
                  <a:pt x="0" y="788"/>
                </a:cubicBezTo>
                <a:lnTo>
                  <a:pt x="0" y="96"/>
                </a:lnTo>
                <a:cubicBezTo>
                  <a:pt x="0" y="43"/>
                  <a:pt x="44" y="0"/>
                  <a:pt x="97" y="0"/>
                </a:cubicBezTo>
                <a:close/>
              </a:path>
            </a:pathLst>
          </a:custGeom>
          <a:solidFill>
            <a:srgbClr val="FFFFFF"/>
          </a:solidFill>
          <a:ln w="10" cap="flat" cmpd="sng">
            <a:solidFill>
              <a:srgbClr val="A8A9AD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422732" y="1934073"/>
            <a:ext cx="720444" cy="737900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5337041" y="2932222"/>
            <a:ext cx="89182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5173592" y="3019500"/>
            <a:ext cx="5740555" cy="701401"/>
          </a:xfrm>
          <a:custGeom>
            <a:avLst/>
            <a:gdLst>
              <a:gd name="T0" fmla="*/ 74828 w 8676"/>
              <a:gd name="T1" fmla="*/ 0 h 884"/>
              <a:gd name="T2" fmla="*/ 6537843 w 8676"/>
              <a:gd name="T3" fmla="*/ 0 h 884"/>
              <a:gd name="T4" fmla="*/ 6692900 w 8676"/>
              <a:gd name="T5" fmla="*/ 160338 h 884"/>
              <a:gd name="T6" fmla="*/ 6692900 w 8676"/>
              <a:gd name="T7" fmla="*/ 625475 h 884"/>
              <a:gd name="T8" fmla="*/ 6618072 w 8676"/>
              <a:gd name="T9" fmla="*/ 701675 h 884"/>
              <a:gd name="T10" fmla="*/ 74828 w 8676"/>
              <a:gd name="T11" fmla="*/ 701675 h 884"/>
              <a:gd name="T12" fmla="*/ 0 w 8676"/>
              <a:gd name="T13" fmla="*/ 625475 h 884"/>
              <a:gd name="T14" fmla="*/ 0 w 8676"/>
              <a:gd name="T15" fmla="*/ 76200 h 884"/>
              <a:gd name="T16" fmla="*/ 74828 w 8676"/>
              <a:gd name="T17" fmla="*/ 0 h 8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6" h="884">
                <a:moveTo>
                  <a:pt x="97" y="0"/>
                </a:moveTo>
                <a:lnTo>
                  <a:pt x="8475" y="0"/>
                </a:lnTo>
                <a:lnTo>
                  <a:pt x="8676" y="202"/>
                </a:lnTo>
                <a:lnTo>
                  <a:pt x="8676" y="788"/>
                </a:lnTo>
                <a:cubicBezTo>
                  <a:pt x="8676" y="841"/>
                  <a:pt x="8632" y="884"/>
                  <a:pt x="8579" y="884"/>
                </a:cubicBezTo>
                <a:lnTo>
                  <a:pt x="97" y="884"/>
                </a:lnTo>
                <a:cubicBezTo>
                  <a:pt x="44" y="884"/>
                  <a:pt x="0" y="841"/>
                  <a:pt x="0" y="788"/>
                </a:cubicBezTo>
                <a:lnTo>
                  <a:pt x="0" y="96"/>
                </a:lnTo>
                <a:cubicBezTo>
                  <a:pt x="0" y="43"/>
                  <a:pt x="44" y="0"/>
                  <a:pt x="97" y="0"/>
                </a:cubicBezTo>
                <a:close/>
              </a:path>
            </a:pathLst>
          </a:custGeom>
          <a:solidFill>
            <a:srgbClr val="FFFFFF"/>
          </a:solidFill>
          <a:ln w="10" cap="flat" cmpd="sng">
            <a:solidFill>
              <a:srgbClr val="A8A9AD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422732" y="2932222"/>
            <a:ext cx="720444" cy="737899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5337041" y="3909060"/>
            <a:ext cx="89182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5173592" y="3996339"/>
            <a:ext cx="5740555" cy="701401"/>
          </a:xfrm>
          <a:custGeom>
            <a:avLst/>
            <a:gdLst>
              <a:gd name="T0" fmla="*/ 74828 w 8676"/>
              <a:gd name="T1" fmla="*/ 0 h 884"/>
              <a:gd name="T2" fmla="*/ 6537843 w 8676"/>
              <a:gd name="T3" fmla="*/ 0 h 884"/>
              <a:gd name="T4" fmla="*/ 6692900 w 8676"/>
              <a:gd name="T5" fmla="*/ 160338 h 884"/>
              <a:gd name="T6" fmla="*/ 6692900 w 8676"/>
              <a:gd name="T7" fmla="*/ 625475 h 884"/>
              <a:gd name="T8" fmla="*/ 6618072 w 8676"/>
              <a:gd name="T9" fmla="*/ 701675 h 884"/>
              <a:gd name="T10" fmla="*/ 74828 w 8676"/>
              <a:gd name="T11" fmla="*/ 701675 h 884"/>
              <a:gd name="T12" fmla="*/ 0 w 8676"/>
              <a:gd name="T13" fmla="*/ 625475 h 884"/>
              <a:gd name="T14" fmla="*/ 0 w 8676"/>
              <a:gd name="T15" fmla="*/ 76200 h 884"/>
              <a:gd name="T16" fmla="*/ 74828 w 8676"/>
              <a:gd name="T17" fmla="*/ 0 h 8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6" h="884">
                <a:moveTo>
                  <a:pt x="97" y="0"/>
                </a:moveTo>
                <a:lnTo>
                  <a:pt x="8475" y="0"/>
                </a:lnTo>
                <a:lnTo>
                  <a:pt x="8676" y="202"/>
                </a:lnTo>
                <a:lnTo>
                  <a:pt x="8676" y="788"/>
                </a:lnTo>
                <a:cubicBezTo>
                  <a:pt x="8676" y="841"/>
                  <a:pt x="8632" y="884"/>
                  <a:pt x="8579" y="884"/>
                </a:cubicBezTo>
                <a:lnTo>
                  <a:pt x="97" y="884"/>
                </a:lnTo>
                <a:cubicBezTo>
                  <a:pt x="44" y="884"/>
                  <a:pt x="0" y="841"/>
                  <a:pt x="0" y="788"/>
                </a:cubicBezTo>
                <a:lnTo>
                  <a:pt x="0" y="96"/>
                </a:lnTo>
                <a:cubicBezTo>
                  <a:pt x="0" y="43"/>
                  <a:pt x="44" y="0"/>
                  <a:pt x="97" y="0"/>
                </a:cubicBezTo>
                <a:close/>
              </a:path>
            </a:pathLst>
          </a:custGeom>
          <a:solidFill>
            <a:srgbClr val="FFFFFF"/>
          </a:solidFill>
          <a:ln w="10" cap="flat" cmpd="sng">
            <a:solidFill>
              <a:srgbClr val="A8A9AD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422732" y="3909061"/>
            <a:ext cx="720444" cy="737899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105"/>
          <p:cNvSpPr txBox="1">
            <a:spLocks noChangeArrowheads="1"/>
          </p:cNvSpPr>
          <p:nvPr/>
        </p:nvSpPr>
        <p:spPr bwMode="auto">
          <a:xfrm>
            <a:off x="6352643" y="1064463"/>
            <a:ext cx="2492990" cy="5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999" dirty="0">
                <a:solidFill>
                  <a:srgbClr val="006494"/>
                </a:solidFill>
                <a:latin typeface="微软雅黑" panose="020B0503020204020204" pitchFamily="34" charset="-122"/>
                <a:cs typeface="+mn-ea"/>
                <a:sym typeface="+mn-lt"/>
              </a:rPr>
              <a:t>药品基本信息</a:t>
            </a:r>
          </a:p>
        </p:txBody>
      </p:sp>
      <p:sp>
        <p:nvSpPr>
          <p:cNvPr id="21" name="TextBox 106"/>
          <p:cNvSpPr txBox="1">
            <a:spLocks noChangeArrowheads="1"/>
          </p:cNvSpPr>
          <p:nvPr/>
        </p:nvSpPr>
        <p:spPr bwMode="auto">
          <a:xfrm>
            <a:off x="5628128" y="956556"/>
            <a:ext cx="304892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998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sz="3998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108"/>
          <p:cNvSpPr txBox="1">
            <a:spLocks noChangeArrowheads="1"/>
          </p:cNvSpPr>
          <p:nvPr/>
        </p:nvSpPr>
        <p:spPr bwMode="auto">
          <a:xfrm>
            <a:off x="6352643" y="2114978"/>
            <a:ext cx="1338828" cy="5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zh-CN" altLang="en-US" sz="2999" dirty="0">
                <a:solidFill>
                  <a:srgbClr val="006494"/>
                </a:solidFill>
                <a:latin typeface="微软雅黑" panose="020B0503020204020204" pitchFamily="34" charset="-122"/>
                <a:cs typeface="+mn-ea"/>
                <a:sym typeface="+mn-lt"/>
              </a:rPr>
              <a:t>安全性</a:t>
            </a:r>
          </a:p>
        </p:txBody>
      </p:sp>
      <p:sp>
        <p:nvSpPr>
          <p:cNvPr id="23" name="TextBox 109"/>
          <p:cNvSpPr txBox="1">
            <a:spLocks noChangeArrowheads="1"/>
          </p:cNvSpPr>
          <p:nvPr/>
        </p:nvSpPr>
        <p:spPr bwMode="auto">
          <a:xfrm>
            <a:off x="5552787" y="1954704"/>
            <a:ext cx="455574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998" b="1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sz="3998" b="1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TextBox 115"/>
          <p:cNvSpPr txBox="1">
            <a:spLocks noChangeArrowheads="1"/>
          </p:cNvSpPr>
          <p:nvPr/>
        </p:nvSpPr>
        <p:spPr bwMode="auto">
          <a:xfrm>
            <a:off x="6352643" y="3059172"/>
            <a:ext cx="1338828" cy="5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zh-CN" altLang="en-US" sz="2999" dirty="0">
                <a:solidFill>
                  <a:srgbClr val="006494"/>
                </a:solidFill>
                <a:latin typeface="微软雅黑" panose="020B0503020204020204" pitchFamily="34" charset="-122"/>
                <a:cs typeface="+mn-ea"/>
                <a:sym typeface="+mn-lt"/>
              </a:rPr>
              <a:t>有效性</a:t>
            </a:r>
          </a:p>
        </p:txBody>
      </p:sp>
      <p:sp>
        <p:nvSpPr>
          <p:cNvPr id="25" name="TextBox 116"/>
          <p:cNvSpPr txBox="1">
            <a:spLocks noChangeArrowheads="1"/>
          </p:cNvSpPr>
          <p:nvPr/>
        </p:nvSpPr>
        <p:spPr bwMode="auto">
          <a:xfrm>
            <a:off x="5555192" y="2951264"/>
            <a:ext cx="450764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998" b="1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endParaRPr lang="zh-CN" altLang="en-US" sz="3998" b="1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Box 119"/>
          <p:cNvSpPr txBox="1">
            <a:spLocks noChangeArrowheads="1"/>
          </p:cNvSpPr>
          <p:nvPr/>
        </p:nvSpPr>
        <p:spPr bwMode="auto">
          <a:xfrm>
            <a:off x="6352643" y="4077270"/>
            <a:ext cx="1338828" cy="5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zh-CN" altLang="en-US" sz="2999" dirty="0">
                <a:solidFill>
                  <a:srgbClr val="006494"/>
                </a:solidFill>
                <a:latin typeface="微软雅黑" panose="020B0503020204020204" pitchFamily="34" charset="-122"/>
                <a:cs typeface="+mn-ea"/>
                <a:sym typeface="+mn-lt"/>
              </a:rPr>
              <a:t>创新性</a:t>
            </a:r>
          </a:p>
        </p:txBody>
      </p:sp>
      <p:sp>
        <p:nvSpPr>
          <p:cNvPr id="29" name="TextBox 120"/>
          <p:cNvSpPr txBox="1">
            <a:spLocks noChangeArrowheads="1"/>
          </p:cNvSpPr>
          <p:nvPr/>
        </p:nvSpPr>
        <p:spPr bwMode="auto">
          <a:xfrm>
            <a:off x="5545574" y="3916995"/>
            <a:ext cx="470000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998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4</a:t>
            </a:r>
            <a:endParaRPr lang="zh-CN" altLang="en-US" sz="3998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63C981E4-544F-2041-636F-83CCF584ABED}"/>
              </a:ext>
            </a:extLst>
          </p:cNvPr>
          <p:cNvSpPr>
            <a:spLocks/>
          </p:cNvSpPr>
          <p:nvPr/>
        </p:nvSpPr>
        <p:spPr bwMode="auto">
          <a:xfrm>
            <a:off x="5337041" y="4902447"/>
            <a:ext cx="89182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99992095-9FF9-0F47-3DA7-F52FED0348FE}"/>
              </a:ext>
            </a:extLst>
          </p:cNvPr>
          <p:cNvSpPr>
            <a:spLocks/>
          </p:cNvSpPr>
          <p:nvPr/>
        </p:nvSpPr>
        <p:spPr bwMode="auto">
          <a:xfrm>
            <a:off x="5173592" y="4989726"/>
            <a:ext cx="5740555" cy="701401"/>
          </a:xfrm>
          <a:custGeom>
            <a:avLst/>
            <a:gdLst>
              <a:gd name="T0" fmla="*/ 74828 w 8676"/>
              <a:gd name="T1" fmla="*/ 0 h 884"/>
              <a:gd name="T2" fmla="*/ 6537843 w 8676"/>
              <a:gd name="T3" fmla="*/ 0 h 884"/>
              <a:gd name="T4" fmla="*/ 6692900 w 8676"/>
              <a:gd name="T5" fmla="*/ 160338 h 884"/>
              <a:gd name="T6" fmla="*/ 6692900 w 8676"/>
              <a:gd name="T7" fmla="*/ 625475 h 884"/>
              <a:gd name="T8" fmla="*/ 6618072 w 8676"/>
              <a:gd name="T9" fmla="*/ 701675 h 884"/>
              <a:gd name="T10" fmla="*/ 74828 w 8676"/>
              <a:gd name="T11" fmla="*/ 701675 h 884"/>
              <a:gd name="T12" fmla="*/ 0 w 8676"/>
              <a:gd name="T13" fmla="*/ 625475 h 884"/>
              <a:gd name="T14" fmla="*/ 0 w 8676"/>
              <a:gd name="T15" fmla="*/ 76200 h 884"/>
              <a:gd name="T16" fmla="*/ 74828 w 8676"/>
              <a:gd name="T17" fmla="*/ 0 h 8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6" h="884">
                <a:moveTo>
                  <a:pt x="97" y="0"/>
                </a:moveTo>
                <a:lnTo>
                  <a:pt x="8475" y="0"/>
                </a:lnTo>
                <a:lnTo>
                  <a:pt x="8676" y="202"/>
                </a:lnTo>
                <a:lnTo>
                  <a:pt x="8676" y="788"/>
                </a:lnTo>
                <a:cubicBezTo>
                  <a:pt x="8676" y="841"/>
                  <a:pt x="8632" y="884"/>
                  <a:pt x="8579" y="884"/>
                </a:cubicBezTo>
                <a:lnTo>
                  <a:pt x="97" y="884"/>
                </a:lnTo>
                <a:cubicBezTo>
                  <a:pt x="44" y="884"/>
                  <a:pt x="0" y="841"/>
                  <a:pt x="0" y="788"/>
                </a:cubicBezTo>
                <a:lnTo>
                  <a:pt x="0" y="96"/>
                </a:lnTo>
                <a:cubicBezTo>
                  <a:pt x="0" y="43"/>
                  <a:pt x="44" y="0"/>
                  <a:pt x="97" y="0"/>
                </a:cubicBezTo>
                <a:close/>
              </a:path>
            </a:pathLst>
          </a:custGeom>
          <a:solidFill>
            <a:srgbClr val="FFFFFF"/>
          </a:solidFill>
          <a:ln w="10" cap="flat" cmpd="sng">
            <a:solidFill>
              <a:srgbClr val="A8A9AD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9E1529DB-1400-953C-8E33-CF2D60922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732" y="4902448"/>
            <a:ext cx="720444" cy="737899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TextBox 119">
            <a:extLst>
              <a:ext uri="{FF2B5EF4-FFF2-40B4-BE49-F238E27FC236}">
                <a16:creationId xmlns:a16="http://schemas.microsoft.com/office/drawing/2014/main" id="{7EB8E5AE-A057-9584-6260-C0740EFE9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643" y="5070657"/>
            <a:ext cx="1338828" cy="55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zh-CN" altLang="en-US" sz="2999" dirty="0">
                <a:solidFill>
                  <a:srgbClr val="006494"/>
                </a:solidFill>
                <a:latin typeface="微软雅黑" panose="020B0503020204020204" pitchFamily="34" charset="-122"/>
                <a:cs typeface="+mn-ea"/>
                <a:sym typeface="+mn-lt"/>
              </a:rPr>
              <a:t>公平性</a:t>
            </a:r>
          </a:p>
        </p:txBody>
      </p:sp>
      <p:sp>
        <p:nvSpPr>
          <p:cNvPr id="34" name="TextBox 120">
            <a:extLst>
              <a:ext uri="{FF2B5EF4-FFF2-40B4-BE49-F238E27FC236}">
                <a16:creationId xmlns:a16="http://schemas.microsoft.com/office/drawing/2014/main" id="{51C87582-47A0-02F8-D533-3D6DA5E4F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574" y="4910382"/>
            <a:ext cx="470000" cy="70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998" b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rPr>
              <a:t>5</a:t>
            </a:r>
            <a:endParaRPr lang="zh-CN" altLang="en-US" sz="3998" b="1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497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D7809594-494A-1F14-1CD5-F7103921B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337" y="164311"/>
            <a:ext cx="2179307" cy="2203985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39A2323-C49A-0661-F273-7244E796A65D}"/>
              </a:ext>
            </a:extLst>
          </p:cNvPr>
          <p:cNvSpPr txBox="1"/>
          <p:nvPr/>
        </p:nvSpPr>
        <p:spPr>
          <a:xfrm>
            <a:off x="1884320" y="679403"/>
            <a:ext cx="1491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BD391F8-B103-D1E8-7A79-05AD0ADDE7B0}"/>
              </a:ext>
            </a:extLst>
          </p:cNvPr>
          <p:cNvSpPr txBox="1"/>
          <p:nvPr/>
        </p:nvSpPr>
        <p:spPr>
          <a:xfrm>
            <a:off x="677091" y="2960510"/>
            <a:ext cx="4101737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B6F635F-CC11-6174-2BE6-7188B5BF813F}"/>
              </a:ext>
            </a:extLst>
          </p:cNvPr>
          <p:cNvSpPr txBox="1"/>
          <p:nvPr/>
        </p:nvSpPr>
        <p:spPr>
          <a:xfrm>
            <a:off x="5351366" y="952011"/>
            <a:ext cx="6413863" cy="4923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  用 名：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匹多莫德口服溶液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药理类别：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免疫增加剂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注册规格：</a:t>
            </a:r>
            <a:r>
              <a:rPr lang="en-US" altLang="zh-CN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10ml:0.2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10ml:0.4g</a:t>
            </a: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中国大陆首次上市时间：</a:t>
            </a:r>
            <a:r>
              <a:rPr lang="en-US" altLang="zh-CN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2003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目前大陆同通用名药品的上市情况：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</a:t>
            </a:r>
            <a:r>
              <a:rPr lang="en-US" altLang="zh-CN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全球首个上市国家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地区及上市时间：</a:t>
            </a:r>
            <a:r>
              <a:rPr lang="en-US" altLang="zh-CN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1993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年，意大利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药品：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否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参照药品建议：</a:t>
            </a:r>
            <a:r>
              <a:rPr lang="zh-CN" altLang="en-US" sz="2000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脾氨肽冻干粉</a:t>
            </a:r>
            <a:endParaRPr lang="en-US" altLang="zh-CN" sz="2000" dirty="0">
              <a:solidFill>
                <a:srgbClr val="00649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77A86B5-D706-2174-62D2-2547FB407E5B}"/>
              </a:ext>
            </a:extLst>
          </p:cNvPr>
          <p:cNvSpPr txBox="1"/>
          <p:nvPr/>
        </p:nvSpPr>
        <p:spPr>
          <a:xfrm>
            <a:off x="1115568" y="3654866"/>
            <a:ext cx="315468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400" b="1" dirty="0">
                <a:solidFill>
                  <a:schemeClr val="bg2">
                    <a:lumMod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Basic Information</a:t>
            </a:r>
            <a:endParaRPr lang="zh-CN" altLang="en-US" sz="2400" b="1" dirty="0">
              <a:solidFill>
                <a:schemeClr val="bg2">
                  <a:lumMod val="9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7B2F335C-947E-0BA8-7316-59B7C44113F9}"/>
              </a:ext>
            </a:extLst>
          </p:cNvPr>
          <p:cNvSpPr>
            <a:spLocks/>
          </p:cNvSpPr>
          <p:nvPr/>
        </p:nvSpPr>
        <p:spPr bwMode="auto">
          <a:xfrm>
            <a:off x="1540337" y="51643"/>
            <a:ext cx="217930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460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9297D096-9BC1-31C6-9A1D-E9B6CC3D6055}"/>
              </a:ext>
            </a:extLst>
          </p:cNvPr>
          <p:cNvSpPr/>
          <p:nvPr/>
        </p:nvSpPr>
        <p:spPr>
          <a:xfrm>
            <a:off x="328745" y="2877721"/>
            <a:ext cx="11480077" cy="1996466"/>
          </a:xfrm>
          <a:prstGeom prst="roundRect">
            <a:avLst/>
          </a:prstGeom>
          <a:noFill/>
          <a:ln w="1905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3DC32B81-0411-ED35-9A99-E2D2B4657F2C}"/>
              </a:ext>
            </a:extLst>
          </p:cNvPr>
          <p:cNvSpPr/>
          <p:nvPr/>
        </p:nvSpPr>
        <p:spPr>
          <a:xfrm>
            <a:off x="328746" y="1672591"/>
            <a:ext cx="11480077" cy="772256"/>
          </a:xfrm>
          <a:prstGeom prst="roundRect">
            <a:avLst/>
          </a:prstGeom>
          <a:noFill/>
          <a:ln w="1905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流程图: 延期 1">
            <a:extLst>
              <a:ext uri="{FF2B5EF4-FFF2-40B4-BE49-F238E27FC236}">
                <a16:creationId xmlns:a16="http://schemas.microsoft.com/office/drawing/2014/main" id="{4CD5E8CC-C92B-7080-06EE-859DC4F659CC}"/>
              </a:ext>
            </a:extLst>
          </p:cNvPr>
          <p:cNvSpPr/>
          <p:nvPr/>
        </p:nvSpPr>
        <p:spPr>
          <a:xfrm>
            <a:off x="-13063" y="322217"/>
            <a:ext cx="1380307" cy="857798"/>
          </a:xfrm>
          <a:prstGeom prst="flowChartDelay">
            <a:avLst/>
          </a:prstGeom>
          <a:solidFill>
            <a:srgbClr val="006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39A2323-C49A-0661-F273-7244E796A65D}"/>
              </a:ext>
            </a:extLst>
          </p:cNvPr>
          <p:cNvSpPr txBox="1"/>
          <p:nvPr/>
        </p:nvSpPr>
        <p:spPr>
          <a:xfrm>
            <a:off x="151314" y="406470"/>
            <a:ext cx="78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BD391F8-B103-D1E8-7A79-05AD0ADDE7B0}"/>
              </a:ext>
            </a:extLst>
          </p:cNvPr>
          <p:cNvSpPr txBox="1"/>
          <p:nvPr/>
        </p:nvSpPr>
        <p:spPr>
          <a:xfrm>
            <a:off x="781593" y="156350"/>
            <a:ext cx="4101737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77A86B5-D706-2174-62D2-2547FB407E5B}"/>
              </a:ext>
            </a:extLst>
          </p:cNvPr>
          <p:cNvSpPr txBox="1"/>
          <p:nvPr/>
        </p:nvSpPr>
        <p:spPr>
          <a:xfrm>
            <a:off x="1534884" y="757781"/>
            <a:ext cx="259515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Basic Information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ïṣľîḓè">
            <a:extLst>
              <a:ext uri="{FF2B5EF4-FFF2-40B4-BE49-F238E27FC236}">
                <a16:creationId xmlns:a16="http://schemas.microsoft.com/office/drawing/2014/main" id="{B2C557B8-3024-8FD5-C638-C5740FBFFD64}"/>
              </a:ext>
            </a:extLst>
          </p:cNvPr>
          <p:cNvSpPr/>
          <p:nvPr/>
        </p:nvSpPr>
        <p:spPr>
          <a:xfrm>
            <a:off x="781593" y="1495298"/>
            <a:ext cx="1733492" cy="354587"/>
          </a:xfrm>
          <a:prstGeom prst="flowChartAlternateProcess">
            <a:avLst/>
          </a:prstGeom>
          <a:solidFill>
            <a:srgbClr val="006494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54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适应症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5B9B6B0-1812-0C01-A238-64AC801572C4}"/>
              </a:ext>
            </a:extLst>
          </p:cNvPr>
          <p:cNvSpPr txBox="1"/>
          <p:nvPr/>
        </p:nvSpPr>
        <p:spPr>
          <a:xfrm>
            <a:off x="781592" y="1939248"/>
            <a:ext cx="965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本品用于慢性或反复发作的呼吸道感染和尿路感染的辅助治疗。 可缓解症状、缩短病程，降低再次感染率</a:t>
            </a:r>
          </a:p>
        </p:txBody>
      </p:sp>
      <p:sp>
        <p:nvSpPr>
          <p:cNvPr id="9" name="ïṣľîḓè">
            <a:extLst>
              <a:ext uri="{FF2B5EF4-FFF2-40B4-BE49-F238E27FC236}">
                <a16:creationId xmlns:a16="http://schemas.microsoft.com/office/drawing/2014/main" id="{16303C75-39DD-1C83-074D-B7D19461ABB2}"/>
              </a:ext>
            </a:extLst>
          </p:cNvPr>
          <p:cNvSpPr/>
          <p:nvPr/>
        </p:nvSpPr>
        <p:spPr>
          <a:xfrm>
            <a:off x="781593" y="2668141"/>
            <a:ext cx="1733492" cy="354587"/>
          </a:xfrm>
          <a:prstGeom prst="flowChartAlternateProcess">
            <a:avLst/>
          </a:prstGeom>
          <a:solidFill>
            <a:srgbClr val="006494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54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疾病基本情况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E410BA6-6280-70B4-22AF-725A38B62E2F}"/>
              </a:ext>
            </a:extLst>
          </p:cNvPr>
          <p:cNvSpPr txBox="1"/>
          <p:nvPr/>
        </p:nvSpPr>
        <p:spPr>
          <a:xfrm>
            <a:off x="383178" y="3066231"/>
            <a:ext cx="11323321" cy="1526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反复呼吸道感染（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RRTI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）是儿童常见病，发病率约为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。该病病因复杂，研究表明机体免疫功能低下是该病发生的重要原因之一。研究发现，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 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50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％的反复呼吸道感染患儿的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T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细胞功能低下，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30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％的患儿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NK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细胞活性低下，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60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％～</a:t>
            </a:r>
            <a:r>
              <a:rPr lang="en-US" altLang="zh-CN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100</a:t>
            </a:r>
            <a:r>
              <a:rPr lang="zh-CN" altLang="en-US" sz="1600" dirty="0">
                <a:solidFill>
                  <a:schemeClr val="tx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％的患儿中性粒细胞功能低下，</a:t>
            </a:r>
            <a:r>
              <a:rPr lang="zh-CN" altLang="en-US" sz="1600" b="1" dirty="0">
                <a:solidFill>
                  <a:schemeClr val="accent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MingLiU" panose="02020509000000000000" charset="-120"/>
                <a:sym typeface="+mn-ea"/>
              </a:rPr>
              <a:t>这些继发免疫功能低下使患儿容易发生再次呼吸道感染，形成恶性循环；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尿路感染发病率同样较高，尤其是女性，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女性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在一生当中曾经患过尿感，患者常因局部免疫功能异常，造成反复感染的发生，导致治疗效果欠佳。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F5CF3C11-F24C-082A-12BB-215739D25762}"/>
              </a:ext>
            </a:extLst>
          </p:cNvPr>
          <p:cNvSpPr/>
          <p:nvPr/>
        </p:nvSpPr>
        <p:spPr>
          <a:xfrm>
            <a:off x="328745" y="5272933"/>
            <a:ext cx="11480077" cy="1110449"/>
          </a:xfrm>
          <a:prstGeom prst="roundRect">
            <a:avLst/>
          </a:prstGeom>
          <a:noFill/>
          <a:ln w="1905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ïṣľîḓè">
            <a:extLst>
              <a:ext uri="{FF2B5EF4-FFF2-40B4-BE49-F238E27FC236}">
                <a16:creationId xmlns:a16="http://schemas.microsoft.com/office/drawing/2014/main" id="{064A9037-EB3C-2004-6321-29D394C72848}"/>
              </a:ext>
            </a:extLst>
          </p:cNvPr>
          <p:cNvSpPr/>
          <p:nvPr/>
        </p:nvSpPr>
        <p:spPr>
          <a:xfrm>
            <a:off x="781592" y="5095641"/>
            <a:ext cx="1733492" cy="354587"/>
          </a:xfrm>
          <a:prstGeom prst="flowChartAlternateProcess">
            <a:avLst/>
          </a:prstGeom>
          <a:solidFill>
            <a:srgbClr val="006494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54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用法用量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2034C2B-D944-CAE4-52F5-A5E90D2976D3}"/>
              </a:ext>
            </a:extLst>
          </p:cNvPr>
          <p:cNvSpPr txBox="1"/>
          <p:nvPr/>
        </p:nvSpPr>
        <p:spPr>
          <a:xfrm>
            <a:off x="1818154" y="5418424"/>
            <a:ext cx="9659984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儿童：每次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0.4g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，每日两次，不超过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成人：每次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0.8g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，每日两次，不超过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1818559-5C0C-0745-1945-C73AC923CEC1}"/>
              </a:ext>
            </a:extLst>
          </p:cNvPr>
          <p:cNvSpPr txBox="1"/>
          <p:nvPr/>
        </p:nvSpPr>
        <p:spPr>
          <a:xfrm>
            <a:off x="807719" y="5418424"/>
            <a:ext cx="9659984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口服给药。</a:t>
            </a:r>
          </a:p>
        </p:txBody>
      </p:sp>
    </p:spTree>
    <p:extLst>
      <p:ext uri="{BB962C8B-B14F-4D97-AF65-F5344CB8AC3E}">
        <p14:creationId xmlns:p14="http://schemas.microsoft.com/office/powerpoint/2010/main" val="114702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7C93A9F1-6597-A17E-A7A3-1CD61CFCA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105" y="112668"/>
            <a:ext cx="2179307" cy="2203985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DFD3F4E9-191E-34D3-5177-741C0D8F3D50}"/>
              </a:ext>
            </a:extLst>
          </p:cNvPr>
          <p:cNvSpPr>
            <a:spLocks/>
          </p:cNvSpPr>
          <p:nvPr/>
        </p:nvSpPr>
        <p:spPr bwMode="auto">
          <a:xfrm>
            <a:off x="827105" y="0"/>
            <a:ext cx="217930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3AAA070-AF09-1A67-AB42-81BC9D4975E4}"/>
              </a:ext>
            </a:extLst>
          </p:cNvPr>
          <p:cNvSpPr txBox="1"/>
          <p:nvPr/>
        </p:nvSpPr>
        <p:spPr>
          <a:xfrm>
            <a:off x="1070504" y="679401"/>
            <a:ext cx="1491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B673E5-CF6B-28AD-829C-E1503FA3B48C}"/>
              </a:ext>
            </a:extLst>
          </p:cNvPr>
          <p:cNvSpPr txBox="1"/>
          <p:nvPr/>
        </p:nvSpPr>
        <p:spPr>
          <a:xfrm>
            <a:off x="-136726" y="2835602"/>
            <a:ext cx="4101737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CF08225-2876-C79B-D813-8E223B603B2C}"/>
              </a:ext>
            </a:extLst>
          </p:cNvPr>
          <p:cNvSpPr txBox="1"/>
          <p:nvPr/>
        </p:nvSpPr>
        <p:spPr>
          <a:xfrm>
            <a:off x="1110205" y="3520050"/>
            <a:ext cx="1607874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400" b="1" dirty="0" err="1">
                <a:solidFill>
                  <a:schemeClr val="bg2">
                    <a:lumMod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Sccurity</a:t>
            </a:r>
            <a:endParaRPr lang="zh-CN" altLang="en-US" sz="2400" b="1" dirty="0">
              <a:solidFill>
                <a:schemeClr val="bg2">
                  <a:lumMod val="9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F66DC46-F0A0-55BA-7579-3F58D448F44D}"/>
              </a:ext>
            </a:extLst>
          </p:cNvPr>
          <p:cNvSpPr txBox="1"/>
          <p:nvPr/>
        </p:nvSpPr>
        <p:spPr>
          <a:xfrm>
            <a:off x="3769076" y="679401"/>
            <a:ext cx="6163056" cy="833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不良反应情况：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上市后监测和文献资料可观察到以下不良反应：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16CA993-A29F-6705-748A-E193E2A183C3}"/>
              </a:ext>
            </a:extLst>
          </p:cNvPr>
          <p:cNvSpPr txBox="1"/>
          <p:nvPr/>
        </p:nvSpPr>
        <p:spPr>
          <a:xfrm>
            <a:off x="3769076" y="1466924"/>
            <a:ext cx="8172988" cy="2634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消化系统损害：偶见恶心、呕吐、腹泻、腹痛、胃部不适、口干、腹胀、食欲异常、胃灼热等，罕见肝脏氨基转移酶升高等；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皮肤及其附件损害：偶见可致皮肤过敏（包括皮疹和瘙痒）、皮肤潮红等；严重者可罕见皮肤、粘膜溃疡；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神经系统损害：偶见头晕、头痛、眩晕等；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其他：偶见胸闷、发热、嗜睡、心悸、面部水肿、唇部水肿等，罕见过敏性紫癜、过敏性休克等。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2B894A5-5FC8-1DCF-F065-1FABDFBD3C50}"/>
              </a:ext>
            </a:extLst>
          </p:cNvPr>
          <p:cNvSpPr txBox="1"/>
          <p:nvPr/>
        </p:nvSpPr>
        <p:spPr>
          <a:xfrm>
            <a:off x="3769076" y="4302526"/>
            <a:ext cx="8172988" cy="1838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安全性分析：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优势：不良反应少而轻微，多数可自行缓解，上市以来未见严重不良反应报告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劣势：三岁以下儿童应用数据尚不充足，暂不建议该部分患者使用</a:t>
            </a:r>
          </a:p>
        </p:txBody>
      </p:sp>
    </p:spTree>
    <p:extLst>
      <p:ext uri="{BB962C8B-B14F-4D97-AF65-F5344CB8AC3E}">
        <p14:creationId xmlns:p14="http://schemas.microsoft.com/office/powerpoint/2010/main" val="245251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2607AB86-115C-7104-6A8A-089C99732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105" y="112668"/>
            <a:ext cx="2179307" cy="2203985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8C5F7FBE-3211-50EF-CD0A-9E501DB402DD}"/>
              </a:ext>
            </a:extLst>
          </p:cNvPr>
          <p:cNvSpPr>
            <a:spLocks/>
          </p:cNvSpPr>
          <p:nvPr/>
        </p:nvSpPr>
        <p:spPr bwMode="auto">
          <a:xfrm>
            <a:off x="827105" y="0"/>
            <a:ext cx="217930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3AAA070-AF09-1A67-AB42-81BC9D4975E4}"/>
              </a:ext>
            </a:extLst>
          </p:cNvPr>
          <p:cNvSpPr txBox="1"/>
          <p:nvPr/>
        </p:nvSpPr>
        <p:spPr>
          <a:xfrm>
            <a:off x="1070504" y="679401"/>
            <a:ext cx="1491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B673E5-CF6B-28AD-829C-E1503FA3B48C}"/>
              </a:ext>
            </a:extLst>
          </p:cNvPr>
          <p:cNvSpPr txBox="1"/>
          <p:nvPr/>
        </p:nvSpPr>
        <p:spPr>
          <a:xfrm>
            <a:off x="-136726" y="2835602"/>
            <a:ext cx="4101737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CF08225-2876-C79B-D813-8E223B603B2C}"/>
              </a:ext>
            </a:extLst>
          </p:cNvPr>
          <p:cNvSpPr txBox="1"/>
          <p:nvPr/>
        </p:nvSpPr>
        <p:spPr>
          <a:xfrm>
            <a:off x="1114777" y="3561939"/>
            <a:ext cx="159873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400" b="1" dirty="0">
                <a:solidFill>
                  <a:schemeClr val="bg2">
                    <a:lumMod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Validity</a:t>
            </a:r>
            <a:endParaRPr lang="zh-CN" altLang="en-US" sz="2400" b="1" dirty="0">
              <a:solidFill>
                <a:schemeClr val="bg2">
                  <a:lumMod val="9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9FA7AA4-EC05-E110-501D-0E659E915F00}"/>
              </a:ext>
            </a:extLst>
          </p:cNvPr>
          <p:cNvSpPr txBox="1"/>
          <p:nvPr/>
        </p:nvSpPr>
        <p:spPr>
          <a:xfrm>
            <a:off x="3858768" y="844220"/>
            <a:ext cx="7708392" cy="1895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一项基于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310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RCTs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儿童应用匹多莫德有效性的系统评价</a:t>
            </a:r>
            <a:r>
              <a:rPr lang="zh-CN" altLang="en-US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结果提示：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对于反复呼吸道感染患儿使用常规治疗加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用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匹多莫德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可改善患儿免疫功能，缩短退热时间、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减少再次感染次数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缩短再次感染时间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等；</a:t>
            </a:r>
            <a:endParaRPr lang="en-US" altLang="zh-CN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一项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匹多莫德口服溶液治疗反复尿路感染的临床试验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研究结果显示，相比于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环丙沙星对照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组，匹多莫德组疗效更优、复发率更低。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551DB83-2C42-3523-4B7F-B4EBABD02121}"/>
              </a:ext>
            </a:extLst>
          </p:cNvPr>
          <p:cNvSpPr txBox="1"/>
          <p:nvPr/>
        </p:nvSpPr>
        <p:spPr>
          <a:xfrm>
            <a:off x="3858768" y="263163"/>
            <a:ext cx="8172988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临床研究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29AE45E-C503-9524-B172-CACAF3A77C48}"/>
              </a:ext>
            </a:extLst>
          </p:cNvPr>
          <p:cNvSpPr txBox="1"/>
          <p:nvPr/>
        </p:nvSpPr>
        <p:spPr>
          <a:xfrm>
            <a:off x="3858768" y="2824954"/>
            <a:ext cx="8172988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共识及临床路径推荐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1A15B22-A838-18BB-48E0-870D0168661B}"/>
              </a:ext>
            </a:extLst>
          </p:cNvPr>
          <p:cNvSpPr txBox="1"/>
          <p:nvPr/>
        </p:nvSpPr>
        <p:spPr>
          <a:xfrm>
            <a:off x="4200794" y="3390344"/>
            <a:ext cx="7732126" cy="3188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2017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儿童反复上呼吸道感染临床诊治管理专家共识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</a:p>
          <a:p>
            <a:pPr indent="457200">
              <a:lnSpc>
                <a:spcPct val="150000"/>
              </a:lnSpc>
            </a:pP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常见预防措施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免疫调节剂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匹多莫德</a:t>
            </a:r>
            <a:endParaRPr lang="en-US" altLang="zh-CN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2018《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临床路径释义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-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小儿内科分册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</a:p>
          <a:p>
            <a:pPr indent="457200">
              <a:lnSpc>
                <a:spcPct val="150000"/>
              </a:lnSpc>
            </a:pP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对于反复呼吸道感染的细胞免疫功能低下患者，可加用免疫调节剂匹多莫德，缩短症状消退时间，减少反复发作次数</a:t>
            </a:r>
            <a:endParaRPr lang="en-US" altLang="zh-CN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2021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意大利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-《</a:t>
            </a:r>
            <a:r>
              <a:rPr lang="zh-CN" altLang="en-US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多学会共识：反复呼吸道感染的预防</a:t>
            </a:r>
            <a:r>
              <a:rPr lang="en-US" altLang="zh-CN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</a:p>
          <a:p>
            <a:pPr indent="457200">
              <a:lnSpc>
                <a:spcPct val="150000"/>
              </a:lnSpc>
            </a:pP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匹多莫德经能够降低复发感染、减少抗生素等药物使用、缩短症状持续时间等临床获益。可作为预防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RRTIs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患儿反复感染的用药选择</a:t>
            </a:r>
            <a:endParaRPr lang="en-US" altLang="zh-CN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6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>
            <a:extLst>
              <a:ext uri="{FF2B5EF4-FFF2-40B4-BE49-F238E27FC236}">
                <a16:creationId xmlns:a16="http://schemas.microsoft.com/office/drawing/2014/main" id="{7CAAFF17-9712-A569-8FCD-1B64B1345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105" y="112668"/>
            <a:ext cx="2179307" cy="2203985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401F7C18-5A4E-233F-12B2-85038A1A3C43}"/>
              </a:ext>
            </a:extLst>
          </p:cNvPr>
          <p:cNvSpPr>
            <a:spLocks/>
          </p:cNvSpPr>
          <p:nvPr/>
        </p:nvSpPr>
        <p:spPr bwMode="auto">
          <a:xfrm>
            <a:off x="827105" y="0"/>
            <a:ext cx="217930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3AAA070-AF09-1A67-AB42-81BC9D4975E4}"/>
              </a:ext>
            </a:extLst>
          </p:cNvPr>
          <p:cNvSpPr txBox="1"/>
          <p:nvPr/>
        </p:nvSpPr>
        <p:spPr>
          <a:xfrm>
            <a:off x="1070504" y="679401"/>
            <a:ext cx="1491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B673E5-CF6B-28AD-829C-E1503FA3B48C}"/>
              </a:ext>
            </a:extLst>
          </p:cNvPr>
          <p:cNvSpPr txBox="1"/>
          <p:nvPr/>
        </p:nvSpPr>
        <p:spPr>
          <a:xfrm>
            <a:off x="926807" y="2842603"/>
            <a:ext cx="1974670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40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CF08225-2876-C79B-D813-8E223B603B2C}"/>
              </a:ext>
            </a:extLst>
          </p:cNvPr>
          <p:cNvSpPr txBox="1"/>
          <p:nvPr/>
        </p:nvSpPr>
        <p:spPr>
          <a:xfrm>
            <a:off x="733694" y="3561939"/>
            <a:ext cx="2525487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b="1" dirty="0">
                <a:solidFill>
                  <a:schemeClr val="bg2">
                    <a:lumMod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Innovativeness</a:t>
            </a:r>
            <a:endParaRPr lang="zh-CN" altLang="en-US" sz="2000" b="1" dirty="0">
              <a:solidFill>
                <a:schemeClr val="bg2">
                  <a:lumMod val="9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0549CC1-5970-8029-EC7B-4E0895328339}"/>
              </a:ext>
            </a:extLst>
          </p:cNvPr>
          <p:cNvSpPr txBox="1"/>
          <p:nvPr/>
        </p:nvSpPr>
        <p:spPr>
          <a:xfrm>
            <a:off x="3452294" y="206961"/>
            <a:ext cx="8172988" cy="662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A6F3AF-E39D-54B1-C024-5516494AD13A}"/>
              </a:ext>
            </a:extLst>
          </p:cNvPr>
          <p:cNvSpPr txBox="1"/>
          <p:nvPr/>
        </p:nvSpPr>
        <p:spPr>
          <a:xfrm>
            <a:off x="3452294" y="869515"/>
            <a:ext cx="8172988" cy="2311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1800" b="1" kern="100" dirty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恢复反复呼吸道感染患儿代谢组学变化</a:t>
            </a:r>
          </a:p>
          <a:p>
            <a:pPr indent="304800" algn="l">
              <a:lnSpc>
                <a:spcPct val="150000"/>
              </a:lnSpc>
            </a:pP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研究表明患有反复呼吸道感染（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RRI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）的儿童与健康同龄人相比，尿液代谢组学谱存在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138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项差异变量，在服用匹多莫德治疗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个月后，仅有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35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项仍然存在，</a:t>
            </a:r>
            <a:r>
              <a:rPr lang="en-US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103</a:t>
            </a: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项恢复与健康同龄人无差异水平；</a:t>
            </a:r>
          </a:p>
          <a:p>
            <a:pPr algn="l">
              <a:lnSpc>
                <a:spcPct val="150000"/>
              </a:lnSpc>
            </a:pPr>
            <a:r>
              <a:rPr lang="zh-CN" altLang="zh-CN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优势：匹多莫德可以部分“恢复”反复呼吸道感染患儿的代谢特征，预防儿童反复呼吸道感染的再次发生。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9CF6A14-8CD1-7F64-0459-1C7485B76E8B}"/>
              </a:ext>
            </a:extLst>
          </p:cNvPr>
          <p:cNvSpPr txBox="1"/>
          <p:nvPr/>
        </p:nvSpPr>
        <p:spPr>
          <a:xfrm>
            <a:off x="3452294" y="3296060"/>
            <a:ext cx="8172988" cy="3049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800" b="1" kern="100" dirty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全面调节免疫，预防反复感染</a:t>
            </a:r>
            <a:endParaRPr lang="en-US" altLang="zh-CN" sz="1800" b="1" kern="100" dirty="0">
              <a:solidFill>
                <a:srgbClr val="C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457200" algn="l">
              <a:lnSpc>
                <a:spcPct val="150000"/>
              </a:lnSpc>
            </a:pP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研究发现，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50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％的反复呼吸道感染患儿的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细胞功能低下，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30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％的患儿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NK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细胞活性低下，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60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％～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％的患儿中性粒细胞功能低下，这些继发免疫功能低下使患儿容易发生再次呼吸道感染，形成恶性循环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lang="en-US" altLang="zh-CN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457200" algn="l">
              <a:lnSpc>
                <a:spcPct val="150000"/>
              </a:lnSpc>
            </a:pP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研究表明</a:t>
            </a:r>
            <a:r>
              <a:rPr lang="zh-CN" altLang="en-US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匹多莫德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既能促进非特异性免疫反应，又能促进特异性免疫反应。其作用机制为匹多莫德可以促进巨噬细胞及中性粒细胞的吞噬活性，提高其趋化性，激活自然杀伤细胞；促进淋巴细胞增殖，使免疫功能低下时辅助性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细胞与抑制性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细胞比值恢复正常；通过刺激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IL-2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γ</a:t>
            </a:r>
            <a:r>
              <a:rPr lang="zh-CN" altLang="zh-CN" sz="1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干扰素促进细胞免疫反应</a:t>
            </a:r>
          </a:p>
        </p:txBody>
      </p:sp>
    </p:spTree>
    <p:extLst>
      <p:ext uri="{BB962C8B-B14F-4D97-AF65-F5344CB8AC3E}">
        <p14:creationId xmlns:p14="http://schemas.microsoft.com/office/powerpoint/2010/main" val="416450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5000"/>
                <a:lumOff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359B291-3D92-30C0-CF01-30EC061FD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105" y="112668"/>
            <a:ext cx="2179307" cy="2203985"/>
          </a:xfrm>
          <a:prstGeom prst="rect">
            <a:avLst/>
          </a:pr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799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153C4D8-679E-31F0-4527-402B28F5E150}"/>
              </a:ext>
            </a:extLst>
          </p:cNvPr>
          <p:cNvSpPr>
            <a:spLocks/>
          </p:cNvSpPr>
          <p:nvPr/>
        </p:nvSpPr>
        <p:spPr bwMode="auto">
          <a:xfrm>
            <a:off x="827105" y="0"/>
            <a:ext cx="2179307" cy="112668"/>
          </a:xfrm>
          <a:custGeom>
            <a:avLst/>
            <a:gdLst>
              <a:gd name="T0" fmla="*/ 85667 w 1156"/>
              <a:gd name="T1" fmla="*/ 0 h 142"/>
              <a:gd name="T2" fmla="*/ 806508 w 1156"/>
              <a:gd name="T3" fmla="*/ 0 h 142"/>
              <a:gd name="T4" fmla="*/ 892175 w 1156"/>
              <a:gd name="T5" fmla="*/ 112712 h 142"/>
              <a:gd name="T6" fmla="*/ 0 w 1156"/>
              <a:gd name="T7" fmla="*/ 112712 h 142"/>
              <a:gd name="T8" fmla="*/ 85667 w 1156"/>
              <a:gd name="T9" fmla="*/ 0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6" h="142">
                <a:moveTo>
                  <a:pt x="111" y="0"/>
                </a:moveTo>
                <a:lnTo>
                  <a:pt x="1045" y="0"/>
                </a:lnTo>
                <a:lnTo>
                  <a:pt x="1156" y="142"/>
                </a:lnTo>
                <a:lnTo>
                  <a:pt x="0" y="142"/>
                </a:lnTo>
                <a:lnTo>
                  <a:pt x="111" y="0"/>
                </a:lnTo>
                <a:close/>
              </a:path>
            </a:pathLst>
          </a:custGeom>
          <a:solidFill>
            <a:srgbClr val="00649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zh-CN" altLang="en-US" sz="1799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3AAA070-AF09-1A67-AB42-81BC9D4975E4}"/>
              </a:ext>
            </a:extLst>
          </p:cNvPr>
          <p:cNvSpPr txBox="1"/>
          <p:nvPr/>
        </p:nvSpPr>
        <p:spPr>
          <a:xfrm>
            <a:off x="1070504" y="679401"/>
            <a:ext cx="1491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B673E5-CF6B-28AD-829C-E1503FA3B48C}"/>
              </a:ext>
            </a:extLst>
          </p:cNvPr>
          <p:cNvSpPr txBox="1"/>
          <p:nvPr/>
        </p:nvSpPr>
        <p:spPr>
          <a:xfrm>
            <a:off x="926807" y="2842603"/>
            <a:ext cx="183097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4000" b="1" dirty="0">
                <a:solidFill>
                  <a:srgbClr val="00649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CF08225-2876-C79B-D813-8E223B603B2C}"/>
              </a:ext>
            </a:extLst>
          </p:cNvPr>
          <p:cNvSpPr txBox="1"/>
          <p:nvPr/>
        </p:nvSpPr>
        <p:spPr>
          <a:xfrm>
            <a:off x="1070505" y="3561939"/>
            <a:ext cx="157211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b="1" dirty="0">
                <a:solidFill>
                  <a:schemeClr val="bg2">
                    <a:lumMod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Fairness</a:t>
            </a:r>
            <a:endParaRPr lang="zh-CN" altLang="en-US" sz="2000" b="1" dirty="0">
              <a:solidFill>
                <a:schemeClr val="bg2">
                  <a:lumMod val="9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0549CC1-5970-8029-EC7B-4E0895328339}"/>
              </a:ext>
            </a:extLst>
          </p:cNvPr>
          <p:cNvSpPr txBox="1"/>
          <p:nvPr/>
        </p:nvSpPr>
        <p:spPr>
          <a:xfrm>
            <a:off x="3785398" y="1341120"/>
            <a:ext cx="8172988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年发病患者总数：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2A6F3AF-E39D-54B1-C024-5516494AD13A}"/>
              </a:ext>
            </a:extLst>
          </p:cNvPr>
          <p:cNvSpPr txBox="1"/>
          <p:nvPr/>
        </p:nvSpPr>
        <p:spPr>
          <a:xfrm>
            <a:off x="3721390" y="1922177"/>
            <a:ext cx="7708392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2000</a:t>
            </a:r>
            <a:r>
              <a:rPr lang="zh-CN" altLang="en-US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万，反复呼吸道感染患者；约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200</a:t>
            </a:r>
            <a:r>
              <a:rPr lang="zh-CN" altLang="en-US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万反复尿路感染患者</a:t>
            </a:r>
            <a:endParaRPr lang="zh-CN" altLang="en-US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727F356-B32D-E826-A789-3512AAD182D6}"/>
              </a:ext>
            </a:extLst>
          </p:cNvPr>
          <p:cNvSpPr txBox="1"/>
          <p:nvPr/>
        </p:nvSpPr>
        <p:spPr>
          <a:xfrm>
            <a:off x="3785398" y="4460378"/>
            <a:ext cx="8172988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临床管理难度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0FBD4B-5AE1-8E52-3B8D-2CBF29F7A03C}"/>
              </a:ext>
            </a:extLst>
          </p:cNvPr>
          <p:cNvSpPr txBox="1"/>
          <p:nvPr/>
        </p:nvSpPr>
        <p:spPr>
          <a:xfrm>
            <a:off x="3721390" y="5063915"/>
            <a:ext cx="8037576" cy="418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提高患者治疗满意度，增加患者依从性，减少患者再次住院及就诊次数</a:t>
            </a:r>
            <a:endParaRPr lang="zh-CN" altLang="en-US" sz="1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C1DE54D-FB97-FA30-325F-486A6D8173E3}"/>
              </a:ext>
            </a:extLst>
          </p:cNvPr>
          <p:cNvSpPr txBox="1"/>
          <p:nvPr/>
        </p:nvSpPr>
        <p:spPr>
          <a:xfrm>
            <a:off x="3785398" y="2910652"/>
            <a:ext cx="8172988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弥补药品目录短板：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3A7CD66-9147-086A-F54A-E135E8C8A099}"/>
              </a:ext>
            </a:extLst>
          </p:cNvPr>
          <p:cNvSpPr txBox="1"/>
          <p:nvPr/>
        </p:nvSpPr>
        <p:spPr>
          <a:xfrm>
            <a:off x="3721390" y="3494383"/>
            <a:ext cx="7708392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弥补了目录内无呼吸道感染及尿路感染免疫增强剂的短板</a:t>
            </a:r>
          </a:p>
        </p:txBody>
      </p:sp>
    </p:spTree>
    <p:extLst>
      <p:ext uri="{BB962C8B-B14F-4D97-AF65-F5344CB8AC3E}">
        <p14:creationId xmlns:p14="http://schemas.microsoft.com/office/powerpoint/2010/main" val="173258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984</Words>
  <Application>Microsoft Office PowerPoint</Application>
  <PresentationFormat>宽屏</PresentationFormat>
  <Paragraphs>82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周达</dc:creator>
  <cp:lastModifiedBy>周达</cp:lastModifiedBy>
  <cp:revision>7</cp:revision>
  <dcterms:created xsi:type="dcterms:W3CDTF">2022-06-27T05:14:13Z</dcterms:created>
  <dcterms:modified xsi:type="dcterms:W3CDTF">2022-07-12T01:25:28Z</dcterms:modified>
</cp:coreProperties>
</file>