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5"/>
  </p:sldMasterIdLst>
  <p:notesMasterIdLst>
    <p:notesMasterId r:id="rId15"/>
  </p:notesMasterIdLst>
  <p:handoutMasterIdLst>
    <p:handoutMasterId r:id="rId16"/>
  </p:handoutMasterIdLst>
  <p:sldIdLst>
    <p:sldId id="700" r:id="rId6"/>
    <p:sldId id="3090" r:id="rId7"/>
    <p:sldId id="3099" r:id="rId8"/>
    <p:sldId id="3093" r:id="rId9"/>
    <p:sldId id="3094" r:id="rId10"/>
    <p:sldId id="3102" r:id="rId11"/>
    <p:sldId id="3097" r:id="rId12"/>
    <p:sldId id="3100" r:id="rId13"/>
    <p:sldId id="3101" r:id="rId14"/>
  </p:sldIdLst>
  <p:sldSz cx="9144000" cy="5143500" type="screen16x9"/>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0" userDrawn="1">
          <p15:clr>
            <a:srgbClr val="A4A3A4"/>
          </p15:clr>
        </p15:guide>
        <p15:guide id="2" orient="horz" pos="667" userDrawn="1">
          <p15:clr>
            <a:srgbClr val="A4A3A4"/>
          </p15:clr>
        </p15:guide>
        <p15:guide id="3" orient="horz" pos="2754" userDrawn="1">
          <p15:clr>
            <a:srgbClr val="A4A3A4"/>
          </p15:clr>
        </p15:guide>
        <p15:guide id="4" orient="horz" pos="2232" userDrawn="1">
          <p15:clr>
            <a:srgbClr val="A4A3A4"/>
          </p15:clr>
        </p15:guide>
        <p15:guide id="5" orient="horz" pos="962">
          <p15:clr>
            <a:srgbClr val="A4A3A4"/>
          </p15:clr>
        </p15:guide>
        <p15:guide id="6" orient="horz" pos="1280" userDrawn="1">
          <p15:clr>
            <a:srgbClr val="A4A3A4"/>
          </p15:clr>
        </p15:guide>
        <p15:guide id="7" orient="horz" pos="1620" userDrawn="1">
          <p15:clr>
            <a:srgbClr val="A4A3A4"/>
          </p15:clr>
        </p15:guide>
        <p15:guide id="8" orient="horz" pos="1938" userDrawn="1">
          <p15:clr>
            <a:srgbClr val="A4A3A4"/>
          </p15:clr>
        </p15:guide>
        <p15:guide id="9" orient="horz" pos="2913" userDrawn="1">
          <p15:clr>
            <a:srgbClr val="A4A3A4"/>
          </p15:clr>
        </p15:guide>
        <p15:guide id="10" orient="horz" pos="2595" userDrawn="1">
          <p15:clr>
            <a:srgbClr val="A4A3A4"/>
          </p15:clr>
        </p15:guide>
        <p15:guide id="11" pos="4037" userDrawn="1">
          <p15:clr>
            <a:srgbClr val="A4A3A4"/>
          </p15:clr>
        </p15:guide>
        <p15:guide id="12" pos="1156" userDrawn="1">
          <p15:clr>
            <a:srgbClr val="A4A3A4"/>
          </p15:clr>
        </p15:guide>
        <p15:guide id="13" pos="1655" userDrawn="1">
          <p15:clr>
            <a:srgbClr val="A4A3A4"/>
          </p15:clr>
        </p15:guide>
        <p15:guide id="14" pos="5465" userDrawn="1">
          <p15:clr>
            <a:srgbClr val="A4A3A4"/>
          </p15:clr>
        </p15:guide>
        <p15:guide id="15" pos="4626" userDrawn="1">
          <p15:clr>
            <a:srgbClr val="A4A3A4"/>
          </p15:clr>
        </p15:guide>
        <p15:guide id="16" pos="3470" userDrawn="1">
          <p15:clr>
            <a:srgbClr val="A4A3A4"/>
          </p15:clr>
        </p15:guide>
        <p15:guide id="17" pos="2903" userDrawn="1">
          <p15:clr>
            <a:srgbClr val="A4A3A4"/>
          </p15:clr>
        </p15:guide>
        <p15:guide id="18" pos="2313" userDrawn="1">
          <p15:clr>
            <a:srgbClr val="A4A3A4"/>
          </p15:clr>
        </p15:guide>
        <p15:guide id="19" pos="1723" userDrawn="1">
          <p15:clr>
            <a:srgbClr val="A4A3A4"/>
          </p15:clr>
        </p15:guide>
        <p15:guide id="20" pos="567" userDrawn="1">
          <p15:clr>
            <a:srgbClr val="A4A3A4"/>
          </p15:clr>
        </p15:guide>
        <p15:guide id="21" pos="519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Yang Shi" initials="YS" lastIdx="2" clrIdx="1">
    <p:extLst>
      <p:ext uri="{19B8F6BF-5375-455C-9EA6-DF929625EA0E}">
        <p15:presenceInfo xmlns:p15="http://schemas.microsoft.com/office/powerpoint/2012/main" userId="S::YAHI@lundbeck.com::40867403-6286-401e-a442-9d23b31c8fc9" providerId="AD"/>
      </p:ext>
    </p:extLst>
  </p:cmAuthor>
  <p:cmAuthor id="3" name="Yaozhu Jia" initials="YJ" lastIdx="1" clrIdx="2">
    <p:extLst>
      <p:ext uri="{19B8F6BF-5375-455C-9EA6-DF929625EA0E}">
        <p15:presenceInfo xmlns:p15="http://schemas.microsoft.com/office/powerpoint/2012/main" userId="S::YAIJ@lundbeck.com::4d178d81-2ea8-4e58-be28-fdd2233e20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BF7"/>
    <a:srgbClr val="41AA9C"/>
    <a:srgbClr val="FF5757"/>
    <a:srgbClr val="299EEF"/>
    <a:srgbClr val="B80000"/>
    <a:srgbClr val="2197B5"/>
    <a:srgbClr val="FF2525"/>
    <a:srgbClr val="5B5134"/>
    <a:srgbClr val="6895A8"/>
    <a:srgbClr val="004D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49" autoAdjust="0"/>
  </p:normalViewPr>
  <p:slideViewPr>
    <p:cSldViewPr snapToGrid="0">
      <p:cViewPr varScale="1">
        <p:scale>
          <a:sx n="109" d="100"/>
          <a:sy n="109" d="100"/>
        </p:scale>
        <p:origin x="614" y="77"/>
      </p:cViewPr>
      <p:guideLst>
        <p:guide orient="horz" pos="1960"/>
        <p:guide orient="horz" pos="667"/>
        <p:guide orient="horz" pos="2754"/>
        <p:guide orient="horz" pos="2232"/>
        <p:guide orient="horz" pos="962"/>
        <p:guide orient="horz" pos="1280"/>
        <p:guide orient="horz" pos="1620"/>
        <p:guide orient="horz" pos="1938"/>
        <p:guide orient="horz" pos="2913"/>
        <p:guide orient="horz" pos="2595"/>
        <p:guide pos="4037"/>
        <p:guide pos="1156"/>
        <p:guide pos="1655"/>
        <p:guide pos="5465"/>
        <p:guide pos="4626"/>
        <p:guide pos="3470"/>
        <p:guide pos="2903"/>
        <p:guide pos="2313"/>
        <p:guide pos="1723"/>
        <p:guide pos="567"/>
        <p:guide pos="5193"/>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g Shi" userId="40867403-6286-401e-a442-9d23b31c8fc9" providerId="ADAL" clId="{A89104ED-B319-4AE9-8187-5111543B6593}"/>
    <pc:docChg chg="custSel delSld modSld">
      <pc:chgData name="Yang Shi" userId="40867403-6286-401e-a442-9d23b31c8fc9" providerId="ADAL" clId="{A89104ED-B319-4AE9-8187-5111543B6593}" dt="2022-07-07T04:37:31.598" v="61" actId="20577"/>
      <pc:docMkLst>
        <pc:docMk/>
      </pc:docMkLst>
      <pc:sldChg chg="delSp modSp mod">
        <pc:chgData name="Yang Shi" userId="40867403-6286-401e-a442-9d23b31c8fc9" providerId="ADAL" clId="{A89104ED-B319-4AE9-8187-5111543B6593}" dt="2022-07-07T04:30:04.411" v="33" actId="478"/>
        <pc:sldMkLst>
          <pc:docMk/>
          <pc:sldMk cId="3311914932" sldId="3090"/>
        </pc:sldMkLst>
        <pc:spChg chg="mod">
          <ac:chgData name="Yang Shi" userId="40867403-6286-401e-a442-9d23b31c8fc9" providerId="ADAL" clId="{A89104ED-B319-4AE9-8187-5111543B6593}" dt="2022-07-07T04:29:52.440" v="22" actId="20577"/>
          <ac:spMkLst>
            <pc:docMk/>
            <pc:sldMk cId="3311914932" sldId="3090"/>
            <ac:spMk id="19" creationId="{BC696F94-8BF7-46CB-8F07-46FEF047F407}"/>
          </ac:spMkLst>
        </pc:spChg>
        <pc:spChg chg="mod">
          <ac:chgData name="Yang Shi" userId="40867403-6286-401e-a442-9d23b31c8fc9" providerId="ADAL" clId="{A89104ED-B319-4AE9-8187-5111543B6593}" dt="2022-07-07T04:29:58.712" v="32" actId="20577"/>
          <ac:spMkLst>
            <pc:docMk/>
            <pc:sldMk cId="3311914932" sldId="3090"/>
            <ac:spMk id="44" creationId="{597A4A0A-CD54-4C93-B600-079BD613503F}"/>
          </ac:spMkLst>
        </pc:spChg>
        <pc:grpChg chg="del">
          <ac:chgData name="Yang Shi" userId="40867403-6286-401e-a442-9d23b31c8fc9" providerId="ADAL" clId="{A89104ED-B319-4AE9-8187-5111543B6593}" dt="2022-07-07T04:30:04.411" v="33" actId="478"/>
          <ac:grpSpMkLst>
            <pc:docMk/>
            <pc:sldMk cId="3311914932" sldId="3090"/>
            <ac:grpSpMk id="34" creationId="{B99720F3-7752-42E0-8C73-37629DE3E961}"/>
          </ac:grpSpMkLst>
        </pc:grpChg>
      </pc:sldChg>
      <pc:sldChg chg="modSp mod">
        <pc:chgData name="Yang Shi" userId="40867403-6286-401e-a442-9d23b31c8fc9" providerId="ADAL" clId="{A89104ED-B319-4AE9-8187-5111543B6593}" dt="2022-07-07T04:37:31.598" v="61" actId="20577"/>
        <pc:sldMkLst>
          <pc:docMk/>
          <pc:sldMk cId="3295095729" sldId="3094"/>
        </pc:sldMkLst>
        <pc:spChg chg="mod">
          <ac:chgData name="Yang Shi" userId="40867403-6286-401e-a442-9d23b31c8fc9" providerId="ADAL" clId="{A89104ED-B319-4AE9-8187-5111543B6593}" dt="2022-07-07T04:37:31.598" v="61" actId="20577"/>
          <ac:spMkLst>
            <pc:docMk/>
            <pc:sldMk cId="3295095729" sldId="3094"/>
            <ac:spMk id="8" creationId="{1270F817-29FE-4763-BEC8-3030EBF8B2FF}"/>
          </ac:spMkLst>
        </pc:spChg>
      </pc:sldChg>
      <pc:sldChg chg="modSp mod">
        <pc:chgData name="Yang Shi" userId="40867403-6286-401e-a442-9d23b31c8fc9" providerId="ADAL" clId="{A89104ED-B319-4AE9-8187-5111543B6593}" dt="2022-07-07T04:33:12.116" v="53" actId="20577"/>
        <pc:sldMkLst>
          <pc:docMk/>
          <pc:sldMk cId="684060202" sldId="3097"/>
        </pc:sldMkLst>
        <pc:spChg chg="mod">
          <ac:chgData name="Yang Shi" userId="40867403-6286-401e-a442-9d23b31c8fc9" providerId="ADAL" clId="{A89104ED-B319-4AE9-8187-5111543B6593}" dt="2022-07-07T04:30:34.028" v="37" actId="20577"/>
          <ac:spMkLst>
            <pc:docMk/>
            <pc:sldMk cId="684060202" sldId="3097"/>
            <ac:spMk id="5" creationId="{CB3E3BC7-B43D-45DC-A735-4EC7D6D8B90D}"/>
          </ac:spMkLst>
        </pc:spChg>
        <pc:spChg chg="mod">
          <ac:chgData name="Yang Shi" userId="40867403-6286-401e-a442-9d23b31c8fc9" providerId="ADAL" clId="{A89104ED-B319-4AE9-8187-5111543B6593}" dt="2022-07-07T04:33:12.116" v="53" actId="20577"/>
          <ac:spMkLst>
            <pc:docMk/>
            <pc:sldMk cId="684060202" sldId="3097"/>
            <ac:spMk id="12" creationId="{8F81E7FA-AC43-4057-BB61-4ED0BBCF6C73}"/>
          </ac:spMkLst>
        </pc:spChg>
      </pc:sldChg>
      <pc:sldChg chg="modSp mod">
        <pc:chgData name="Yang Shi" userId="40867403-6286-401e-a442-9d23b31c8fc9" providerId="ADAL" clId="{A89104ED-B319-4AE9-8187-5111543B6593}" dt="2022-07-07T04:30:41.625" v="39" actId="20577"/>
        <pc:sldMkLst>
          <pc:docMk/>
          <pc:sldMk cId="753433290" sldId="3100"/>
        </pc:sldMkLst>
        <pc:spChg chg="mod">
          <ac:chgData name="Yang Shi" userId="40867403-6286-401e-a442-9d23b31c8fc9" providerId="ADAL" clId="{A89104ED-B319-4AE9-8187-5111543B6593}" dt="2022-07-07T04:30:41.625" v="39" actId="20577"/>
          <ac:spMkLst>
            <pc:docMk/>
            <pc:sldMk cId="753433290" sldId="3100"/>
            <ac:spMk id="5" creationId="{CB3E3BC7-B43D-45DC-A735-4EC7D6D8B90D}"/>
          </ac:spMkLst>
        </pc:spChg>
      </pc:sldChg>
      <pc:sldChg chg="modSp mod">
        <pc:chgData name="Yang Shi" userId="40867403-6286-401e-a442-9d23b31c8fc9" providerId="ADAL" clId="{A89104ED-B319-4AE9-8187-5111543B6593}" dt="2022-07-07T04:36:32.862" v="54" actId="20577"/>
        <pc:sldMkLst>
          <pc:docMk/>
          <pc:sldMk cId="2213925655" sldId="3102"/>
        </pc:sldMkLst>
        <pc:spChg chg="mod">
          <ac:chgData name="Yang Shi" userId="40867403-6286-401e-a442-9d23b31c8fc9" providerId="ADAL" clId="{A89104ED-B319-4AE9-8187-5111543B6593}" dt="2022-07-07T04:36:32.862" v="54" actId="20577"/>
          <ac:spMkLst>
            <pc:docMk/>
            <pc:sldMk cId="2213925655" sldId="3102"/>
            <ac:spMk id="127" creationId="{305786FB-C320-44A4-83F5-7840CC4BD129}"/>
          </ac:spMkLst>
        </pc:spChg>
      </pc:sldChg>
      <pc:sldChg chg="del">
        <pc:chgData name="Yang Shi" userId="40867403-6286-401e-a442-9d23b31c8fc9" providerId="ADAL" clId="{A89104ED-B319-4AE9-8187-5111543B6593}" dt="2022-07-07T04:30:25.194" v="34" actId="2696"/>
        <pc:sldMkLst>
          <pc:docMk/>
          <pc:sldMk cId="2739839170" sldId="3104"/>
        </pc:sldMkLst>
      </pc:sldChg>
      <pc:sldChg chg="del">
        <pc:chgData name="Yang Shi" userId="40867403-6286-401e-a442-9d23b31c8fc9" providerId="ADAL" clId="{A89104ED-B319-4AE9-8187-5111543B6593}" dt="2022-07-07T04:30:28.628" v="35" actId="2696"/>
        <pc:sldMkLst>
          <pc:docMk/>
          <pc:sldMk cId="2990042113" sldId="310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5467451C-3127-9345-B215-375E581185A4}" type="datetimeFigureOut">
              <a:t>2022/7/7</a:t>
            </a:fld>
            <a:endParaRPr lang="da-DK"/>
          </a:p>
        </p:txBody>
      </p:sp>
      <p:sp>
        <p:nvSpPr>
          <p:cNvPr id="4" name="Pladsholder til sidefod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B3335C2-AFF5-5541-82EE-05BA89BFE7AD}" type="slidenum">
              <a:t>‹#›</a:t>
            </a:fld>
            <a:endParaRPr lang="da-DK"/>
          </a:p>
        </p:txBody>
      </p:sp>
    </p:spTree>
    <p:extLst>
      <p:ext uri="{BB962C8B-B14F-4D97-AF65-F5344CB8AC3E}">
        <p14:creationId xmlns:p14="http://schemas.microsoft.com/office/powerpoint/2010/main" val="26635660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55E0C4C2-CF67-4705-8C7E-37F3D76E11DA}" type="datetimeFigureOut">
              <a:rPr lang="en-US" smtClean="0"/>
              <a:t>7/7/2022</a:t>
            </a:fld>
            <a:endParaRPr lang="en-US"/>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FEE19878-C735-4833-80BB-BD34E17CD45F}" type="slidenum">
              <a:rPr lang="en-US" smtClean="0"/>
              <a:t>‹#›</a:t>
            </a:fld>
            <a:endParaRPr lang="en-US"/>
          </a:p>
        </p:txBody>
      </p:sp>
    </p:spTree>
    <p:extLst>
      <p:ext uri="{BB962C8B-B14F-4D97-AF65-F5344CB8AC3E}">
        <p14:creationId xmlns:p14="http://schemas.microsoft.com/office/powerpoint/2010/main" val="36058387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38" indent="-185738">
              <a:spcAft>
                <a:spcPts val="288"/>
              </a:spcAft>
              <a:buFontTx/>
              <a:buChar char="•"/>
            </a:pPr>
            <a:r>
              <a:rPr lang="en-GB" altLang="zh-CN" dirty="0"/>
              <a:t>Vortioxetine is a novel multimodal antidepressant, with </a:t>
            </a:r>
            <a:r>
              <a:rPr lang="en-GB" altLang="zh-CN" dirty="0">
                <a:sym typeface="Arial" charset="0"/>
              </a:rPr>
              <a:t>five pharmacological targets and two modes of action, which elevates the levels of several key neurotransmitters involved in the aetiology of depression in specific areas of the brain.</a:t>
            </a:r>
            <a:r>
              <a:rPr lang="en-GB" altLang="zh-CN" baseline="30000" dirty="0">
                <a:sym typeface="Arial" charset="0"/>
              </a:rPr>
              <a:t>1-4</a:t>
            </a:r>
          </a:p>
          <a:p>
            <a:pPr marL="185738" indent="-185738">
              <a:spcAft>
                <a:spcPts val="288"/>
              </a:spcAft>
              <a:buFontTx/>
              <a:buChar char="•"/>
            </a:pPr>
            <a:r>
              <a:rPr lang="en-GB" altLang="zh-CN" dirty="0">
                <a:sym typeface="Arial" charset="0"/>
              </a:rPr>
              <a:t>With its unique neuropharmacological profile, vortioxetine may offer improved outcomes for patients with major depressive disorder (MDD), with fewer side effects and improved cognitive activity compared to current treatments.</a:t>
            </a:r>
          </a:p>
          <a:p>
            <a:pPr marL="185738" indent="-185738">
              <a:spcAft>
                <a:spcPts val="288"/>
              </a:spcAft>
              <a:buFontTx/>
              <a:buChar char="•"/>
            </a:pPr>
            <a:r>
              <a:rPr lang="en-GB" altLang="zh-CN" dirty="0">
                <a:sym typeface="Arial" charset="0"/>
              </a:rPr>
              <a:t>This slide kit has been designed to communicate the mode of action and therapeutic potential of vortioxetine for patients with MDD to clinical advisory boards.</a:t>
            </a:r>
          </a:p>
          <a:p>
            <a:pPr marL="185738" indent="-185738" eaLnBrk="1" hangingPunct="1">
              <a:spcAft>
                <a:spcPts val="288"/>
              </a:spcAft>
            </a:pPr>
            <a:endParaRPr lang="en-GB" altLang="zh-CN" dirty="0">
              <a:solidFill>
                <a:srgbClr val="000000"/>
              </a:solidFill>
              <a:ea typeface="MS PGothic" pitchFamily="34" charset="-128"/>
              <a:sym typeface="Arial" charset="0"/>
            </a:endParaRPr>
          </a:p>
          <a:p>
            <a:pPr marL="185738" indent="-185738">
              <a:spcAft>
                <a:spcPts val="288"/>
              </a:spcAft>
            </a:pPr>
            <a:r>
              <a:rPr lang="en-GB" altLang="zh-CN" sz="1050" b="1" dirty="0">
                <a:sym typeface="Arial" charset="0"/>
              </a:rPr>
              <a:t>References</a:t>
            </a:r>
          </a:p>
          <a:p>
            <a:pPr>
              <a:spcAft>
                <a:spcPts val="288"/>
              </a:spcAft>
            </a:pPr>
            <a:r>
              <a:rPr lang="en-GB" altLang="zh-CN" sz="1050" dirty="0"/>
              <a:t>1. Bang-Andersen B, </a:t>
            </a:r>
            <a:r>
              <a:rPr lang="en-GB" altLang="zh-CN" sz="1050" dirty="0" err="1"/>
              <a:t>Ruhland</a:t>
            </a:r>
            <a:r>
              <a:rPr lang="en-GB" altLang="zh-CN" sz="1050" dirty="0"/>
              <a:t> T, </a:t>
            </a:r>
            <a:r>
              <a:rPr lang="en-GB" altLang="zh-CN" sz="1050" dirty="0" err="1"/>
              <a:t>Jørgensen</a:t>
            </a:r>
            <a:r>
              <a:rPr lang="en-GB" altLang="zh-CN" sz="1050" dirty="0"/>
              <a:t> M, </a:t>
            </a:r>
            <a:r>
              <a:rPr lang="en-GB" altLang="zh-CN" sz="1050" i="0" dirty="0"/>
              <a:t>et al. J Med </a:t>
            </a:r>
            <a:r>
              <a:rPr lang="en-GB" altLang="zh-CN" sz="1050" i="0" dirty="0" err="1"/>
              <a:t>Chem</a:t>
            </a:r>
            <a:r>
              <a:rPr lang="en-GB" altLang="zh-CN" sz="1050" i="0" dirty="0"/>
              <a:t> </a:t>
            </a:r>
            <a:r>
              <a:rPr lang="en-GB" altLang="zh-CN" sz="1050" dirty="0"/>
              <a:t>2011; 54: 3206</a:t>
            </a:r>
            <a:r>
              <a:rPr lang="en-GB" altLang="zh-CN" sz="1050" baseline="0" dirty="0"/>
              <a:t>–</a:t>
            </a:r>
            <a:r>
              <a:rPr lang="en-GB" altLang="zh-CN" sz="1050" dirty="0"/>
              <a:t>3221.</a:t>
            </a:r>
          </a:p>
          <a:p>
            <a:pPr>
              <a:spcAft>
                <a:spcPts val="288"/>
              </a:spcAft>
            </a:pPr>
            <a:r>
              <a:rPr lang="en-US" altLang="zh-CN" sz="1050" dirty="0"/>
              <a:t>2. </a:t>
            </a:r>
            <a:r>
              <a:rPr lang="en-US" altLang="zh-CN" sz="1050" dirty="0" err="1"/>
              <a:t>Mørk</a:t>
            </a:r>
            <a:r>
              <a:rPr lang="en-US" altLang="zh-CN" sz="1050" dirty="0"/>
              <a:t> A, </a:t>
            </a:r>
            <a:r>
              <a:rPr lang="en-US" altLang="zh-CN" sz="1050" dirty="0" err="1"/>
              <a:t>Montezinho</a:t>
            </a:r>
            <a:r>
              <a:rPr lang="en-US" altLang="zh-CN" sz="1050" dirty="0"/>
              <a:t> LC, </a:t>
            </a:r>
            <a:r>
              <a:rPr lang="en-US" altLang="zh-CN" sz="1050" dirty="0" err="1"/>
              <a:t>Hovelsø</a:t>
            </a:r>
            <a:r>
              <a:rPr lang="en-US" altLang="zh-CN" sz="1050" dirty="0"/>
              <a:t> N, </a:t>
            </a:r>
            <a:r>
              <a:rPr lang="en-US" altLang="zh-CN" sz="1050" i="0" dirty="0"/>
              <a:t>et al. </a:t>
            </a:r>
            <a:r>
              <a:rPr lang="en-US" altLang="zh-CN" sz="1050" i="0" dirty="0" err="1"/>
              <a:t>Eur</a:t>
            </a:r>
            <a:r>
              <a:rPr lang="en-US" altLang="zh-CN" sz="1050" i="0" dirty="0"/>
              <a:t> </a:t>
            </a:r>
            <a:r>
              <a:rPr lang="en-US" altLang="zh-CN" sz="1050" i="0" dirty="0" err="1"/>
              <a:t>Neuropsychopharmacol</a:t>
            </a:r>
            <a:r>
              <a:rPr lang="en-US" altLang="zh-CN" sz="1050" i="0" dirty="0"/>
              <a:t> </a:t>
            </a:r>
            <a:r>
              <a:rPr lang="en-US" altLang="zh-CN" sz="1050" dirty="0"/>
              <a:t>2011; 21 (</a:t>
            </a:r>
            <a:r>
              <a:rPr lang="en-US" altLang="zh-CN" sz="1050" dirty="0" err="1"/>
              <a:t>Suppl</a:t>
            </a:r>
            <a:r>
              <a:rPr lang="en-US" altLang="zh-CN" sz="1050" dirty="0"/>
              <a:t> 3): S407.</a:t>
            </a:r>
          </a:p>
          <a:p>
            <a:pPr>
              <a:spcAft>
                <a:spcPts val="288"/>
              </a:spcAft>
            </a:pPr>
            <a:r>
              <a:rPr lang="en-US" altLang="zh-CN" sz="1050" dirty="0"/>
              <a:t>3. </a:t>
            </a:r>
            <a:r>
              <a:rPr lang="en-US" altLang="zh-CN" sz="1050" dirty="0" err="1"/>
              <a:t>Mørk</a:t>
            </a:r>
            <a:r>
              <a:rPr lang="en-US" altLang="zh-CN" sz="1050" dirty="0"/>
              <a:t> A, </a:t>
            </a:r>
            <a:r>
              <a:rPr lang="en-US" altLang="zh-CN" sz="1050" i="0" dirty="0"/>
              <a:t>et al. </a:t>
            </a:r>
            <a:r>
              <a:rPr lang="en-US" altLang="zh-CN" sz="1050" dirty="0"/>
              <a:t>Poster 616 presented at the Society of Biological Psychiatry 66</a:t>
            </a:r>
            <a:r>
              <a:rPr lang="en-US" altLang="zh-CN" sz="1050" baseline="30000" dirty="0"/>
              <a:t>th</a:t>
            </a:r>
            <a:r>
              <a:rPr lang="en-US" altLang="zh-CN" sz="1050" dirty="0"/>
              <a:t> Annual Meeting, San Francisco, California, USA, 12</a:t>
            </a:r>
            <a:r>
              <a:rPr lang="en-US" altLang="zh-CN" sz="1050" baseline="0" dirty="0"/>
              <a:t>–</a:t>
            </a:r>
            <a:r>
              <a:rPr lang="en-US" altLang="zh-CN" sz="1050" dirty="0"/>
              <a:t>14 May 2011.</a:t>
            </a:r>
          </a:p>
          <a:p>
            <a:pPr>
              <a:spcAft>
                <a:spcPts val="288"/>
              </a:spcAft>
            </a:pPr>
            <a:r>
              <a:rPr lang="en-US" altLang="zh-CN" sz="1050" dirty="0"/>
              <a:t>4. </a:t>
            </a:r>
            <a:r>
              <a:rPr lang="en-US" altLang="zh-CN" sz="1050" dirty="0" err="1"/>
              <a:t>Cremers</a:t>
            </a:r>
            <a:r>
              <a:rPr lang="en-US" altLang="zh-CN" sz="1050" dirty="0"/>
              <a:t> T, </a:t>
            </a:r>
            <a:r>
              <a:rPr lang="en-US" altLang="zh-CN" sz="1050" i="0" dirty="0"/>
              <a:t>et al. </a:t>
            </a:r>
            <a:r>
              <a:rPr lang="en-US" altLang="zh-CN" sz="1050" dirty="0"/>
              <a:t>Poster E004528 presented at the American Psychiatric Association 164</a:t>
            </a:r>
            <a:r>
              <a:rPr lang="en-US" altLang="zh-CN" sz="1050" baseline="30000" dirty="0"/>
              <a:t>th</a:t>
            </a:r>
            <a:r>
              <a:rPr lang="en-US" altLang="zh-CN" sz="1050" dirty="0"/>
              <a:t> Annual Meeting, Honolulu, Hawaii, USA, 14</a:t>
            </a:r>
            <a:r>
              <a:rPr lang="en-US" altLang="zh-CN" sz="1050" baseline="0" dirty="0"/>
              <a:t>–</a:t>
            </a:r>
            <a:r>
              <a:rPr lang="en-US" altLang="zh-CN" sz="1050" dirty="0"/>
              <a:t>18 May 2011.</a:t>
            </a:r>
            <a:endParaRPr lang="zh-CN" altLang="en-US" dirty="0"/>
          </a:p>
        </p:txBody>
      </p:sp>
      <p:sp>
        <p:nvSpPr>
          <p:cNvPr id="4" name="Slide Number Placeholder 3"/>
          <p:cNvSpPr>
            <a:spLocks noGrp="1"/>
          </p:cNvSpPr>
          <p:nvPr>
            <p:ph type="sldNum" sz="quarter" idx="10"/>
          </p:nvPr>
        </p:nvSpPr>
        <p:spPr/>
        <p:txBody>
          <a:bodyPr/>
          <a:lstStyle/>
          <a:p>
            <a:fld id="{EEF68D75-6775-4AC7-86B3-530FEB6FF9A4}" type="slidenum">
              <a:rPr lang="en-US" smtClean="0"/>
              <a:t>1</a:t>
            </a:fld>
            <a:endParaRPr lang="en-US" dirty="0"/>
          </a:p>
        </p:txBody>
      </p:sp>
    </p:spTree>
    <p:extLst>
      <p:ext uri="{BB962C8B-B14F-4D97-AF65-F5344CB8AC3E}">
        <p14:creationId xmlns:p14="http://schemas.microsoft.com/office/powerpoint/2010/main" val="1186746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38" indent="-185738">
              <a:spcAft>
                <a:spcPts val="288"/>
              </a:spcAft>
              <a:buFontTx/>
              <a:buChar char="•"/>
            </a:pPr>
            <a:r>
              <a:rPr lang="en-GB" altLang="zh-CN" dirty="0"/>
              <a:t>Vortioxetine is a novel multimodal antidepressant, with </a:t>
            </a:r>
            <a:r>
              <a:rPr lang="en-GB" altLang="zh-CN" dirty="0">
                <a:sym typeface="Arial" charset="0"/>
              </a:rPr>
              <a:t>five pharmacological targets and two modes of action, which elevates the levels of several key neurotransmitters involved in the aetiology of depression in specific areas of the brain.</a:t>
            </a:r>
            <a:r>
              <a:rPr lang="en-GB" altLang="zh-CN" baseline="30000" dirty="0">
                <a:sym typeface="Arial" charset="0"/>
              </a:rPr>
              <a:t>1-4</a:t>
            </a:r>
          </a:p>
          <a:p>
            <a:pPr marL="185738" indent="-185738">
              <a:spcAft>
                <a:spcPts val="288"/>
              </a:spcAft>
              <a:buFontTx/>
              <a:buChar char="•"/>
            </a:pPr>
            <a:r>
              <a:rPr lang="en-GB" altLang="zh-CN" dirty="0">
                <a:sym typeface="Arial" charset="0"/>
              </a:rPr>
              <a:t>With its unique neuropharmacological profile, vortioxetine may offer improved outcomes for patients with major depressive disorder (MDD), with fewer side effects and improved cognitive activity compared to current treatments.</a:t>
            </a:r>
          </a:p>
          <a:p>
            <a:pPr marL="185738" indent="-185738">
              <a:spcAft>
                <a:spcPts val="288"/>
              </a:spcAft>
              <a:buFontTx/>
              <a:buChar char="•"/>
            </a:pPr>
            <a:r>
              <a:rPr lang="en-GB" altLang="zh-CN" dirty="0">
                <a:sym typeface="Arial" charset="0"/>
              </a:rPr>
              <a:t>This slide kit has been designed to communicate the mode of action and therapeutic potential of vortioxetine for patients with MDD to clinical advisory boards.</a:t>
            </a:r>
          </a:p>
          <a:p>
            <a:pPr marL="185738" indent="-185738" eaLnBrk="1" hangingPunct="1">
              <a:spcAft>
                <a:spcPts val="288"/>
              </a:spcAft>
            </a:pPr>
            <a:endParaRPr lang="en-GB" altLang="zh-CN" dirty="0">
              <a:solidFill>
                <a:srgbClr val="000000"/>
              </a:solidFill>
              <a:ea typeface="MS PGothic" pitchFamily="34" charset="-128"/>
              <a:sym typeface="Arial" charset="0"/>
            </a:endParaRPr>
          </a:p>
          <a:p>
            <a:pPr marL="185738" indent="-185738">
              <a:spcAft>
                <a:spcPts val="288"/>
              </a:spcAft>
            </a:pPr>
            <a:r>
              <a:rPr lang="en-GB" altLang="zh-CN" sz="1050" b="1" dirty="0">
                <a:sym typeface="Arial" charset="0"/>
              </a:rPr>
              <a:t>References</a:t>
            </a:r>
          </a:p>
          <a:p>
            <a:pPr>
              <a:spcAft>
                <a:spcPts val="288"/>
              </a:spcAft>
            </a:pPr>
            <a:r>
              <a:rPr lang="en-GB" altLang="zh-CN" sz="1050" dirty="0"/>
              <a:t>1. Bang-Andersen B, </a:t>
            </a:r>
            <a:r>
              <a:rPr lang="en-GB" altLang="zh-CN" sz="1050" dirty="0" err="1"/>
              <a:t>Ruhland</a:t>
            </a:r>
            <a:r>
              <a:rPr lang="en-GB" altLang="zh-CN" sz="1050" dirty="0"/>
              <a:t> T, </a:t>
            </a:r>
            <a:r>
              <a:rPr lang="en-GB" altLang="zh-CN" sz="1050" dirty="0" err="1"/>
              <a:t>Jørgensen</a:t>
            </a:r>
            <a:r>
              <a:rPr lang="en-GB" altLang="zh-CN" sz="1050" dirty="0"/>
              <a:t> M, </a:t>
            </a:r>
            <a:r>
              <a:rPr lang="en-GB" altLang="zh-CN" sz="1050" i="0" dirty="0"/>
              <a:t>et al. J Med </a:t>
            </a:r>
            <a:r>
              <a:rPr lang="en-GB" altLang="zh-CN" sz="1050" i="0" dirty="0" err="1"/>
              <a:t>Chem</a:t>
            </a:r>
            <a:r>
              <a:rPr lang="en-GB" altLang="zh-CN" sz="1050" i="0" dirty="0"/>
              <a:t> </a:t>
            </a:r>
            <a:r>
              <a:rPr lang="en-GB" altLang="zh-CN" sz="1050" dirty="0"/>
              <a:t>2011; 54: 3206</a:t>
            </a:r>
            <a:r>
              <a:rPr lang="en-GB" altLang="zh-CN" sz="1050" baseline="0" dirty="0"/>
              <a:t>–</a:t>
            </a:r>
            <a:r>
              <a:rPr lang="en-GB" altLang="zh-CN" sz="1050" dirty="0"/>
              <a:t>3221.</a:t>
            </a:r>
          </a:p>
          <a:p>
            <a:pPr>
              <a:spcAft>
                <a:spcPts val="288"/>
              </a:spcAft>
            </a:pPr>
            <a:r>
              <a:rPr lang="en-US" altLang="zh-CN" sz="1050" dirty="0"/>
              <a:t>2. </a:t>
            </a:r>
            <a:r>
              <a:rPr lang="en-US" altLang="zh-CN" sz="1050" dirty="0" err="1"/>
              <a:t>Mørk</a:t>
            </a:r>
            <a:r>
              <a:rPr lang="en-US" altLang="zh-CN" sz="1050" dirty="0"/>
              <a:t> A, </a:t>
            </a:r>
            <a:r>
              <a:rPr lang="en-US" altLang="zh-CN" sz="1050" dirty="0" err="1"/>
              <a:t>Montezinho</a:t>
            </a:r>
            <a:r>
              <a:rPr lang="en-US" altLang="zh-CN" sz="1050" dirty="0"/>
              <a:t> LC, </a:t>
            </a:r>
            <a:r>
              <a:rPr lang="en-US" altLang="zh-CN" sz="1050" dirty="0" err="1"/>
              <a:t>Hovelsø</a:t>
            </a:r>
            <a:r>
              <a:rPr lang="en-US" altLang="zh-CN" sz="1050" dirty="0"/>
              <a:t> N, </a:t>
            </a:r>
            <a:r>
              <a:rPr lang="en-US" altLang="zh-CN" sz="1050" i="0" dirty="0"/>
              <a:t>et al. </a:t>
            </a:r>
            <a:r>
              <a:rPr lang="en-US" altLang="zh-CN" sz="1050" i="0" dirty="0" err="1"/>
              <a:t>Eur</a:t>
            </a:r>
            <a:r>
              <a:rPr lang="en-US" altLang="zh-CN" sz="1050" i="0" dirty="0"/>
              <a:t> </a:t>
            </a:r>
            <a:r>
              <a:rPr lang="en-US" altLang="zh-CN" sz="1050" i="0" dirty="0" err="1"/>
              <a:t>Neuropsychopharmacol</a:t>
            </a:r>
            <a:r>
              <a:rPr lang="en-US" altLang="zh-CN" sz="1050" i="0" dirty="0"/>
              <a:t> </a:t>
            </a:r>
            <a:r>
              <a:rPr lang="en-US" altLang="zh-CN" sz="1050" dirty="0"/>
              <a:t>2011; 21 (</a:t>
            </a:r>
            <a:r>
              <a:rPr lang="en-US" altLang="zh-CN" sz="1050" dirty="0" err="1"/>
              <a:t>Suppl</a:t>
            </a:r>
            <a:r>
              <a:rPr lang="en-US" altLang="zh-CN" sz="1050" dirty="0"/>
              <a:t> 3): S407.</a:t>
            </a:r>
          </a:p>
          <a:p>
            <a:pPr>
              <a:spcAft>
                <a:spcPts val="288"/>
              </a:spcAft>
            </a:pPr>
            <a:r>
              <a:rPr lang="en-US" altLang="zh-CN" sz="1050" dirty="0"/>
              <a:t>3. </a:t>
            </a:r>
            <a:r>
              <a:rPr lang="en-US" altLang="zh-CN" sz="1050" dirty="0" err="1"/>
              <a:t>Mørk</a:t>
            </a:r>
            <a:r>
              <a:rPr lang="en-US" altLang="zh-CN" sz="1050" dirty="0"/>
              <a:t> A, </a:t>
            </a:r>
            <a:r>
              <a:rPr lang="en-US" altLang="zh-CN" sz="1050" i="0" dirty="0"/>
              <a:t>et al. </a:t>
            </a:r>
            <a:r>
              <a:rPr lang="en-US" altLang="zh-CN" sz="1050" dirty="0"/>
              <a:t>Poster 616 presented at the Society of Biological Psychiatry 66</a:t>
            </a:r>
            <a:r>
              <a:rPr lang="en-US" altLang="zh-CN" sz="1050" baseline="30000" dirty="0"/>
              <a:t>th</a:t>
            </a:r>
            <a:r>
              <a:rPr lang="en-US" altLang="zh-CN" sz="1050" dirty="0"/>
              <a:t> Annual Meeting, San Francisco, California, USA, 12</a:t>
            </a:r>
            <a:r>
              <a:rPr lang="en-US" altLang="zh-CN" sz="1050" baseline="0" dirty="0"/>
              <a:t>–</a:t>
            </a:r>
            <a:r>
              <a:rPr lang="en-US" altLang="zh-CN" sz="1050" dirty="0"/>
              <a:t>14 May 2011.</a:t>
            </a:r>
          </a:p>
          <a:p>
            <a:pPr>
              <a:spcAft>
                <a:spcPts val="288"/>
              </a:spcAft>
            </a:pPr>
            <a:r>
              <a:rPr lang="en-US" altLang="zh-CN" sz="1050" dirty="0"/>
              <a:t>4. </a:t>
            </a:r>
            <a:r>
              <a:rPr lang="en-US" altLang="zh-CN" sz="1050" dirty="0" err="1"/>
              <a:t>Cremers</a:t>
            </a:r>
            <a:r>
              <a:rPr lang="en-US" altLang="zh-CN" sz="1050" dirty="0"/>
              <a:t> T, </a:t>
            </a:r>
            <a:r>
              <a:rPr lang="en-US" altLang="zh-CN" sz="1050" i="0" dirty="0"/>
              <a:t>et al. </a:t>
            </a:r>
            <a:r>
              <a:rPr lang="en-US" altLang="zh-CN" sz="1050" dirty="0"/>
              <a:t>Poster E004528 presented at the American Psychiatric Association 164</a:t>
            </a:r>
            <a:r>
              <a:rPr lang="en-US" altLang="zh-CN" sz="1050" baseline="30000" dirty="0"/>
              <a:t>th</a:t>
            </a:r>
            <a:r>
              <a:rPr lang="en-US" altLang="zh-CN" sz="1050" dirty="0"/>
              <a:t> Annual Meeting, Honolulu, Hawaii, USA, 14</a:t>
            </a:r>
            <a:r>
              <a:rPr lang="en-US" altLang="zh-CN" sz="1050" baseline="0" dirty="0"/>
              <a:t>–</a:t>
            </a:r>
            <a:r>
              <a:rPr lang="en-US" altLang="zh-CN" sz="1050" dirty="0"/>
              <a:t>18 May 2011.</a:t>
            </a:r>
            <a:endParaRPr lang="zh-CN" altLang="en-US" dirty="0"/>
          </a:p>
        </p:txBody>
      </p:sp>
      <p:sp>
        <p:nvSpPr>
          <p:cNvPr id="4" name="Slide Number Placeholder 3"/>
          <p:cNvSpPr>
            <a:spLocks noGrp="1"/>
          </p:cNvSpPr>
          <p:nvPr>
            <p:ph type="sldNum" sz="quarter" idx="10"/>
          </p:nvPr>
        </p:nvSpPr>
        <p:spPr/>
        <p:txBody>
          <a:bodyPr/>
          <a:lstStyle/>
          <a:p>
            <a:fld id="{EEF68D75-6775-4AC7-86B3-530FEB6FF9A4}" type="slidenum">
              <a:rPr lang="en-US" smtClean="0"/>
              <a:t>9</a:t>
            </a:fld>
            <a:endParaRPr lang="en-US" dirty="0"/>
          </a:p>
        </p:txBody>
      </p:sp>
    </p:spTree>
    <p:extLst>
      <p:ext uri="{BB962C8B-B14F-4D97-AF65-F5344CB8AC3E}">
        <p14:creationId xmlns:p14="http://schemas.microsoft.com/office/powerpoint/2010/main" val="2182438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577850"/>
            <a:ext cx="8086725" cy="2514600"/>
          </a:xfrm>
        </p:spPr>
        <p:txBody>
          <a:bodyPr anchor="b">
            <a:noAutofit/>
          </a:bodyPr>
          <a:lstStyle>
            <a:lvl1pPr algn="l">
              <a:lnSpc>
                <a:spcPct val="80000"/>
              </a:lnSpc>
              <a:defRPr sz="6600" spc="-9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3155157"/>
            <a:ext cx="6921151" cy="1234440"/>
          </a:xfrm>
        </p:spPr>
        <p:txBody>
          <a:bodyPr>
            <a:normAutofit/>
          </a:bodyPr>
          <a:lstStyle>
            <a:lvl1pPr marL="0" indent="0" algn="l">
              <a:buNone/>
              <a:defRPr sz="2400">
                <a:solidFill>
                  <a:schemeClr val="bg1"/>
                </a:solidFill>
                <a:latin typeface="+mj-lt"/>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endParaRPr lang="en-GB"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6AC7BE3E-27AC-43DE-A021-75828ED76538}" type="slidenum">
              <a:rPr lang="en-GB" noProof="0" smtClean="0"/>
              <a:pPr/>
              <a:t>‹#›</a:t>
            </a:fld>
            <a:endParaRPr lang="en-GB" noProof="0" dirty="0"/>
          </a:p>
        </p:txBody>
      </p:sp>
    </p:spTree>
    <p:extLst>
      <p:ext uri="{BB962C8B-B14F-4D97-AF65-F5344CB8AC3E}">
        <p14:creationId xmlns:p14="http://schemas.microsoft.com/office/powerpoint/2010/main" val="343433925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C7BE3E-27AC-43DE-A021-75828ED76538}" type="slidenum">
              <a:rPr lang="en-GB" noProof="0" smtClean="0"/>
              <a:pPr/>
              <a:t>‹#›</a:t>
            </a:fld>
            <a:endParaRPr lang="en-GB" noProof="0" dirty="0"/>
          </a:p>
        </p:txBody>
      </p:sp>
    </p:spTree>
    <p:extLst>
      <p:ext uri="{BB962C8B-B14F-4D97-AF65-F5344CB8AC3E}">
        <p14:creationId xmlns:p14="http://schemas.microsoft.com/office/powerpoint/2010/main" val="364327872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521494"/>
            <a:ext cx="1971675" cy="36004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535782"/>
            <a:ext cx="5800725" cy="40505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C7BE3E-27AC-43DE-A021-75828ED76538}" type="slidenum">
              <a:rPr lang="en-GB" noProof="0" smtClean="0"/>
              <a:pPr/>
              <a:t>‹#›</a:t>
            </a:fld>
            <a:endParaRPr lang="en-GB" noProof="0" dirty="0"/>
          </a:p>
        </p:txBody>
      </p:sp>
    </p:spTree>
    <p:extLst>
      <p:ext uri="{BB962C8B-B14F-4D97-AF65-F5344CB8AC3E}">
        <p14:creationId xmlns:p14="http://schemas.microsoft.com/office/powerpoint/2010/main" val="44155487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011311"/>
            <a:ext cx="6248400" cy="752130"/>
          </a:xfrm>
        </p:spPr>
        <p:txBody>
          <a:bodyPr anchor="b">
            <a:normAutofit/>
          </a:bodyPr>
          <a:lstStyle>
            <a:lvl1pPr>
              <a:defRPr sz="1800"/>
            </a:lvl1pPr>
          </a:lstStyle>
          <a:p>
            <a:r>
              <a:rPr lang="en-US" dirty="0"/>
              <a:t>Click to edit Master title style</a:t>
            </a:r>
          </a:p>
        </p:txBody>
      </p:sp>
      <p:sp>
        <p:nvSpPr>
          <p:cNvPr id="4" name="Text Placeholder 3"/>
          <p:cNvSpPr>
            <a:spLocks noGrp="1"/>
          </p:cNvSpPr>
          <p:nvPr>
            <p:ph type="body" sz="quarter" idx="10" hasCustomPrompt="1"/>
          </p:nvPr>
        </p:nvSpPr>
        <p:spPr>
          <a:xfrm>
            <a:off x="304800" y="2763442"/>
            <a:ext cx="6248400" cy="436959"/>
          </a:xfrm>
        </p:spPr>
        <p:txBody>
          <a:bodyPr/>
          <a:lstStyle>
            <a:lvl1pPr marL="0" indent="0">
              <a:lnSpc>
                <a:spcPct val="90000"/>
              </a:lnSpc>
              <a:buNone/>
              <a:defRPr>
                <a:solidFill>
                  <a:schemeClr val="bg1"/>
                </a:solidFill>
              </a:defRPr>
            </a:lvl1pPr>
            <a:lvl2pPr marL="215498" indent="0">
              <a:buNone/>
              <a:defRPr>
                <a:solidFill>
                  <a:schemeClr val="bg1"/>
                </a:solidFill>
              </a:defRPr>
            </a:lvl2pPr>
            <a:lvl3pPr marL="342892" indent="0">
              <a:buNone/>
              <a:defRPr>
                <a:solidFill>
                  <a:schemeClr val="bg1"/>
                </a:solidFill>
              </a:defRPr>
            </a:lvl3pPr>
            <a:lvl4pPr marL="558389" indent="0">
              <a:buNone/>
              <a:defRPr>
                <a:solidFill>
                  <a:schemeClr val="bg1"/>
                </a:solidFill>
              </a:defRPr>
            </a:lvl4pPr>
            <a:lvl5pPr marL="1371566" indent="0">
              <a:buNone/>
              <a:defRPr>
                <a:solidFill>
                  <a:schemeClr val="bg1"/>
                </a:solidFill>
              </a:defRPr>
            </a:lvl5pPr>
          </a:lstStyle>
          <a:p>
            <a:pPr lvl="0"/>
            <a:r>
              <a:rPr lang="en-US" dirty="0"/>
              <a:t>Click to edit subtitle</a:t>
            </a: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6963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red">
    <p:bg>
      <p:bgPr>
        <a:solidFill>
          <a:schemeClr val="bg1"/>
        </a:solidFill>
        <a:effectLst/>
      </p:bgPr>
    </p:bg>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stretch>
            <a:fillRect/>
          </a:stretch>
        </p:blipFill>
        <p:spPr>
          <a:xfrm>
            <a:off x="3026" y="0"/>
            <a:ext cx="9137948" cy="4602480"/>
          </a:xfrm>
          <a:prstGeom prst="rect">
            <a:avLst/>
          </a:prstGeom>
        </p:spPr>
      </p:pic>
      <p:sp>
        <p:nvSpPr>
          <p:cNvPr id="17" name="Pladsholder til dato 16"/>
          <p:cNvSpPr>
            <a:spLocks noGrp="1"/>
          </p:cNvSpPr>
          <p:nvPr>
            <p:ph type="dt" sz="half" idx="11"/>
          </p:nvPr>
        </p:nvSpPr>
        <p:spPr/>
        <p:txBody>
          <a:bodyPr/>
          <a:lstStyle/>
          <a:p>
            <a:endParaRPr lang="en-US" noProof="0" dirty="0"/>
          </a:p>
        </p:txBody>
      </p:sp>
      <p:sp>
        <p:nvSpPr>
          <p:cNvPr id="18" name="Pladsholder til sidefod 17"/>
          <p:cNvSpPr>
            <a:spLocks noGrp="1"/>
          </p:cNvSpPr>
          <p:nvPr>
            <p:ph type="ftr" sz="quarter" idx="12"/>
          </p:nvPr>
        </p:nvSpPr>
        <p:spPr/>
        <p:txBody>
          <a:bodyPr/>
          <a:lstStyle/>
          <a:p>
            <a:endParaRPr lang="en-US" noProof="0" dirty="0"/>
          </a:p>
        </p:txBody>
      </p:sp>
      <p:sp>
        <p:nvSpPr>
          <p:cNvPr id="19" name="Pladsholder til diasnummer 18"/>
          <p:cNvSpPr>
            <a:spLocks noGrp="1"/>
          </p:cNvSpPr>
          <p:nvPr>
            <p:ph type="sldNum" sz="quarter" idx="13"/>
          </p:nvPr>
        </p:nvSpPr>
        <p:spPr/>
        <p:txBody>
          <a:bodyPr/>
          <a:lstStyle/>
          <a:p>
            <a:fld id="{6AC7BE3E-27AC-43DE-A021-75828ED76538}" type="slidenum">
              <a:rPr lang="en-US" noProof="0" smtClean="0"/>
              <a:pPr/>
              <a:t>‹#›</a:t>
            </a:fld>
            <a:endParaRPr lang="en-US" noProof="0" dirty="0"/>
          </a:p>
        </p:txBody>
      </p:sp>
      <p:sp>
        <p:nvSpPr>
          <p:cNvPr id="11" name="Rektangel 1"/>
          <p:cNvSpPr/>
          <p:nvPr userDrawn="1"/>
        </p:nvSpPr>
        <p:spPr>
          <a:xfrm>
            <a:off x="461963" y="1023938"/>
            <a:ext cx="5942012" cy="3089672"/>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12" name="Rektangel 1"/>
          <p:cNvSpPr/>
          <p:nvPr userDrawn="1"/>
        </p:nvSpPr>
        <p:spPr>
          <a:xfrm>
            <a:off x="461963" y="1023938"/>
            <a:ext cx="5942012" cy="3089672"/>
          </a:xfrm>
          <a:prstGeom prst="rect">
            <a:avLst/>
          </a:prstGeom>
          <a:solidFill>
            <a:schemeClr val="accent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13" name="Title 1"/>
          <p:cNvSpPr>
            <a:spLocks noGrp="1"/>
          </p:cNvSpPr>
          <p:nvPr>
            <p:ph type="ctrTitle" hasCustomPrompt="1"/>
          </p:nvPr>
        </p:nvSpPr>
        <p:spPr>
          <a:xfrm>
            <a:off x="461963" y="1018587"/>
            <a:ext cx="5021262" cy="1021556"/>
          </a:xfrm>
          <a:noFill/>
        </p:spPr>
        <p:txBody>
          <a:bodyPr lIns="180000" tIns="0" rIns="180000" bIns="0" anchor="b" anchorCtr="0">
            <a:normAutofit/>
          </a:bodyPr>
          <a:lstStyle>
            <a:lvl1pPr algn="l">
              <a:lnSpc>
                <a:spcPts val="2200"/>
              </a:lnSpc>
              <a:defRPr sz="1800" b="1" cap="all" baseline="0">
                <a:solidFill>
                  <a:schemeClr val="bg1"/>
                </a:solidFill>
              </a:defRPr>
            </a:lvl1pPr>
          </a:lstStyle>
          <a:p>
            <a:r>
              <a:rPr lang="en-US" noProof="0" dirty="0"/>
              <a:t>[Breaker title – 3 lines MAX]</a:t>
            </a:r>
          </a:p>
        </p:txBody>
      </p:sp>
      <p:sp>
        <p:nvSpPr>
          <p:cNvPr id="14" name="Pladsholder til tekst 6"/>
          <p:cNvSpPr>
            <a:spLocks noGrp="1"/>
          </p:cNvSpPr>
          <p:nvPr>
            <p:ph type="body" sz="quarter" idx="10" hasCustomPrompt="1"/>
          </p:nvPr>
        </p:nvSpPr>
        <p:spPr>
          <a:xfrm>
            <a:off x="461963" y="2044700"/>
            <a:ext cx="5021262" cy="2068513"/>
          </a:xfrm>
          <a:prstGeom prst="rect">
            <a:avLst/>
          </a:prstGeom>
        </p:spPr>
        <p:txBody>
          <a:bodyPr lIns="180000" tIns="72000" rIns="72000"/>
          <a:lstStyle>
            <a:lvl1pPr marL="0" indent="0">
              <a:buFontTx/>
              <a:buNone/>
              <a:defRPr sz="1800">
                <a:solidFill>
                  <a:srgbClr val="FFFFFF"/>
                </a:solidFill>
              </a:defRPr>
            </a:lvl1pPr>
            <a:lvl2pPr marL="1257300" indent="-1257300">
              <a:buFontTx/>
              <a:buNone/>
              <a:defRPr sz="1600">
                <a:solidFill>
                  <a:srgbClr val="FFFFFF"/>
                </a:solidFill>
              </a:defRPr>
            </a:lvl2pPr>
            <a:lvl3pPr marL="1257300" indent="-1257300">
              <a:buFontTx/>
              <a:buNone/>
              <a:defRPr sz="1600">
                <a:solidFill>
                  <a:srgbClr val="FFFFFF"/>
                </a:solidFill>
              </a:defRPr>
            </a:lvl3pPr>
            <a:lvl4pPr marL="1257300" indent="-1257300">
              <a:buFontTx/>
              <a:buNone/>
              <a:defRPr sz="1400">
                <a:solidFill>
                  <a:srgbClr val="FFFFFF"/>
                </a:solidFill>
              </a:defRPr>
            </a:lvl4pPr>
            <a:lvl5pPr marL="1257300" indent="-1257300">
              <a:buFontTx/>
              <a:buNone/>
              <a:defRPr sz="1400">
                <a:solidFill>
                  <a:srgbClr val="FFFFFF"/>
                </a:solidFill>
              </a:defRPr>
            </a:lvl5pPr>
          </a:lstStyle>
          <a:p>
            <a:pPr lvl="0"/>
            <a:r>
              <a:rPr lang="en-US" noProof="0" dirty="0"/>
              <a:t>Click to add text</a:t>
            </a:r>
          </a:p>
          <a:p>
            <a:pPr lvl="1"/>
            <a:r>
              <a:rPr lang="en-US" noProof="0" dirty="0" err="1"/>
              <a:t>Andet</a:t>
            </a:r>
            <a:r>
              <a:rPr lang="en-US" noProof="0" dirty="0"/>
              <a:t> </a:t>
            </a:r>
            <a:r>
              <a:rPr lang="en-US" noProof="0" dirty="0" err="1"/>
              <a:t>niveau</a:t>
            </a:r>
            <a:endParaRPr lang="en-US" noProof="0" dirty="0"/>
          </a:p>
          <a:p>
            <a:pPr lvl="2"/>
            <a:r>
              <a:rPr lang="en-US" noProof="0" dirty="0" err="1"/>
              <a:t>Tredje</a:t>
            </a:r>
            <a:r>
              <a:rPr lang="en-US" noProof="0" dirty="0"/>
              <a:t> </a:t>
            </a:r>
            <a:r>
              <a:rPr lang="en-US" noProof="0" dirty="0" err="1"/>
              <a:t>niveau</a:t>
            </a:r>
            <a:endParaRPr lang="en-US" noProof="0" dirty="0"/>
          </a:p>
          <a:p>
            <a:pPr lvl="3"/>
            <a:r>
              <a:rPr lang="en-US" noProof="0" dirty="0" err="1"/>
              <a:t>Fjerde</a:t>
            </a:r>
            <a:r>
              <a:rPr lang="en-US" noProof="0" dirty="0"/>
              <a:t> </a:t>
            </a:r>
            <a:r>
              <a:rPr lang="en-US" noProof="0" dirty="0" err="1"/>
              <a:t>niveau</a:t>
            </a:r>
            <a:endParaRPr lang="en-US" noProof="0" dirty="0"/>
          </a:p>
          <a:p>
            <a:pPr lvl="4"/>
            <a:r>
              <a:rPr lang="en-US" noProof="0" dirty="0" err="1"/>
              <a:t>Femte</a:t>
            </a:r>
            <a:r>
              <a:rPr lang="en-US" noProof="0" dirty="0"/>
              <a:t> </a:t>
            </a:r>
            <a:r>
              <a:rPr lang="en-US" noProof="0" dirty="0" err="1"/>
              <a:t>niveau</a:t>
            </a:r>
            <a:endParaRPr lang="en-US" noProof="0" dirty="0"/>
          </a:p>
        </p:txBody>
      </p:sp>
      <p:pic>
        <p:nvPicPr>
          <p:cNvPr id="20" name="Billede 1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21043" y="4718639"/>
            <a:ext cx="859141" cy="366208"/>
          </a:xfrm>
          <a:prstGeom prst="rect">
            <a:avLst/>
          </a:prstGeom>
        </p:spPr>
      </p:pic>
    </p:spTree>
    <p:extLst>
      <p:ext uri="{BB962C8B-B14F-4D97-AF65-F5344CB8AC3E}">
        <p14:creationId xmlns:p14="http://schemas.microsoft.com/office/powerpoint/2010/main" val="459932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reaker gold">
    <p:bg>
      <p:bgPr>
        <a:solidFill>
          <a:schemeClr val="bg1"/>
        </a:solidFill>
        <a:effectLst/>
      </p:bgPr>
    </p:bg>
    <p:spTree>
      <p:nvGrpSpPr>
        <p:cNvPr id="1" name=""/>
        <p:cNvGrpSpPr/>
        <p:nvPr/>
      </p:nvGrpSpPr>
      <p:grpSpPr>
        <a:xfrm>
          <a:off x="0" y="0"/>
          <a:ext cx="0" cy="0"/>
          <a:chOff x="0" y="0"/>
          <a:chExt cx="0" cy="0"/>
        </a:xfrm>
      </p:grpSpPr>
      <p:pic>
        <p:nvPicPr>
          <p:cNvPr id="15" name="Billede 14"/>
          <p:cNvPicPr>
            <a:picLocks noChangeAspect="1"/>
          </p:cNvPicPr>
          <p:nvPr userDrawn="1"/>
        </p:nvPicPr>
        <p:blipFill>
          <a:blip r:embed="rId2"/>
          <a:stretch>
            <a:fillRect/>
          </a:stretch>
        </p:blipFill>
        <p:spPr>
          <a:xfrm>
            <a:off x="3026" y="0"/>
            <a:ext cx="9137948" cy="4602480"/>
          </a:xfrm>
          <a:prstGeom prst="rect">
            <a:avLst/>
          </a:prstGeom>
        </p:spPr>
      </p:pic>
      <p:sp>
        <p:nvSpPr>
          <p:cNvPr id="17" name="Pladsholder til dato 16"/>
          <p:cNvSpPr>
            <a:spLocks noGrp="1"/>
          </p:cNvSpPr>
          <p:nvPr>
            <p:ph type="dt" sz="half" idx="11"/>
          </p:nvPr>
        </p:nvSpPr>
        <p:spPr/>
        <p:txBody>
          <a:bodyPr/>
          <a:lstStyle/>
          <a:p>
            <a:endParaRPr lang="en-US" noProof="0" dirty="0"/>
          </a:p>
        </p:txBody>
      </p:sp>
      <p:sp>
        <p:nvSpPr>
          <p:cNvPr id="18" name="Pladsholder til sidefod 17"/>
          <p:cNvSpPr>
            <a:spLocks noGrp="1"/>
          </p:cNvSpPr>
          <p:nvPr>
            <p:ph type="ftr" sz="quarter" idx="12"/>
          </p:nvPr>
        </p:nvSpPr>
        <p:spPr/>
        <p:txBody>
          <a:bodyPr/>
          <a:lstStyle/>
          <a:p>
            <a:endParaRPr lang="en-US" noProof="0" dirty="0"/>
          </a:p>
        </p:txBody>
      </p:sp>
      <p:sp>
        <p:nvSpPr>
          <p:cNvPr id="19" name="Pladsholder til diasnummer 18"/>
          <p:cNvSpPr>
            <a:spLocks noGrp="1"/>
          </p:cNvSpPr>
          <p:nvPr>
            <p:ph type="sldNum" sz="quarter" idx="13"/>
          </p:nvPr>
        </p:nvSpPr>
        <p:spPr/>
        <p:txBody>
          <a:bodyPr/>
          <a:lstStyle/>
          <a:p>
            <a:fld id="{6AC7BE3E-27AC-43DE-A021-75828ED76538}" type="slidenum">
              <a:rPr lang="en-US" noProof="0" smtClean="0"/>
              <a:pPr/>
              <a:t>‹#›</a:t>
            </a:fld>
            <a:endParaRPr lang="en-US" noProof="0" dirty="0"/>
          </a:p>
        </p:txBody>
      </p:sp>
      <p:sp>
        <p:nvSpPr>
          <p:cNvPr id="11" name="Rektangel 1"/>
          <p:cNvSpPr/>
          <p:nvPr userDrawn="1"/>
        </p:nvSpPr>
        <p:spPr>
          <a:xfrm>
            <a:off x="461963" y="1023938"/>
            <a:ext cx="5942012" cy="3089672"/>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12" name="Rektangel 1"/>
          <p:cNvSpPr/>
          <p:nvPr userDrawn="1"/>
        </p:nvSpPr>
        <p:spPr>
          <a:xfrm>
            <a:off x="461963" y="1023938"/>
            <a:ext cx="5942012" cy="3089672"/>
          </a:xfrm>
          <a:prstGeom prst="rect">
            <a:avLst/>
          </a:prstGeom>
          <a:solidFill>
            <a:schemeClr val="accent3">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13" name="Title 1"/>
          <p:cNvSpPr>
            <a:spLocks noGrp="1"/>
          </p:cNvSpPr>
          <p:nvPr>
            <p:ph type="ctrTitle" hasCustomPrompt="1"/>
          </p:nvPr>
        </p:nvSpPr>
        <p:spPr>
          <a:xfrm>
            <a:off x="461963" y="1018587"/>
            <a:ext cx="5021262" cy="1021556"/>
          </a:xfrm>
          <a:noFill/>
        </p:spPr>
        <p:txBody>
          <a:bodyPr lIns="180000" tIns="0" rIns="180000" bIns="0" anchor="b" anchorCtr="0">
            <a:normAutofit/>
          </a:bodyPr>
          <a:lstStyle>
            <a:lvl1pPr algn="l">
              <a:lnSpc>
                <a:spcPts val="2200"/>
              </a:lnSpc>
              <a:defRPr sz="1800" b="1" cap="all" baseline="0">
                <a:solidFill>
                  <a:schemeClr val="bg1"/>
                </a:solidFill>
              </a:defRPr>
            </a:lvl1pPr>
          </a:lstStyle>
          <a:p>
            <a:r>
              <a:rPr lang="en-US" noProof="0" dirty="0"/>
              <a:t>[Breaker title – 3 lines MAX]</a:t>
            </a:r>
          </a:p>
        </p:txBody>
      </p:sp>
      <p:sp>
        <p:nvSpPr>
          <p:cNvPr id="14" name="Pladsholder til tekst 6"/>
          <p:cNvSpPr>
            <a:spLocks noGrp="1"/>
          </p:cNvSpPr>
          <p:nvPr>
            <p:ph type="body" sz="quarter" idx="10" hasCustomPrompt="1"/>
          </p:nvPr>
        </p:nvSpPr>
        <p:spPr>
          <a:xfrm>
            <a:off x="461963" y="2044700"/>
            <a:ext cx="5021262" cy="2068513"/>
          </a:xfrm>
          <a:prstGeom prst="rect">
            <a:avLst/>
          </a:prstGeom>
        </p:spPr>
        <p:txBody>
          <a:bodyPr lIns="180000" tIns="72000" rIns="72000"/>
          <a:lstStyle>
            <a:lvl1pPr marL="0" indent="0">
              <a:buFontTx/>
              <a:buNone/>
              <a:defRPr sz="1800">
                <a:solidFill>
                  <a:srgbClr val="FFFFFF"/>
                </a:solidFill>
              </a:defRPr>
            </a:lvl1pPr>
            <a:lvl2pPr marL="1257300" indent="-1257300">
              <a:buFontTx/>
              <a:buNone/>
              <a:defRPr sz="1600">
                <a:solidFill>
                  <a:srgbClr val="FFFFFF"/>
                </a:solidFill>
              </a:defRPr>
            </a:lvl2pPr>
            <a:lvl3pPr marL="1257300" indent="-1257300">
              <a:buFontTx/>
              <a:buNone/>
              <a:defRPr sz="1600">
                <a:solidFill>
                  <a:srgbClr val="FFFFFF"/>
                </a:solidFill>
              </a:defRPr>
            </a:lvl3pPr>
            <a:lvl4pPr marL="1257300" indent="-1257300">
              <a:buFontTx/>
              <a:buNone/>
              <a:defRPr sz="1400">
                <a:solidFill>
                  <a:srgbClr val="FFFFFF"/>
                </a:solidFill>
              </a:defRPr>
            </a:lvl4pPr>
            <a:lvl5pPr marL="1257300" indent="-1257300">
              <a:buFontTx/>
              <a:buNone/>
              <a:defRPr sz="1400">
                <a:solidFill>
                  <a:srgbClr val="FFFFFF"/>
                </a:solidFill>
              </a:defRPr>
            </a:lvl5pPr>
          </a:lstStyle>
          <a:p>
            <a:pPr lvl="0"/>
            <a:r>
              <a:rPr lang="en-US" noProof="0" dirty="0"/>
              <a:t>Click to add text</a:t>
            </a:r>
          </a:p>
          <a:p>
            <a:pPr lvl="1"/>
            <a:r>
              <a:rPr lang="en-US" noProof="0" dirty="0" err="1"/>
              <a:t>Andet</a:t>
            </a:r>
            <a:r>
              <a:rPr lang="en-US" noProof="0" dirty="0"/>
              <a:t> </a:t>
            </a:r>
            <a:r>
              <a:rPr lang="en-US" noProof="0" dirty="0" err="1"/>
              <a:t>niveau</a:t>
            </a:r>
            <a:endParaRPr lang="en-US" noProof="0" dirty="0"/>
          </a:p>
          <a:p>
            <a:pPr lvl="2"/>
            <a:r>
              <a:rPr lang="en-US" noProof="0" dirty="0" err="1"/>
              <a:t>Tredje</a:t>
            </a:r>
            <a:r>
              <a:rPr lang="en-US" noProof="0" dirty="0"/>
              <a:t> </a:t>
            </a:r>
            <a:r>
              <a:rPr lang="en-US" noProof="0" dirty="0" err="1"/>
              <a:t>niveau</a:t>
            </a:r>
            <a:endParaRPr lang="en-US" noProof="0" dirty="0"/>
          </a:p>
          <a:p>
            <a:pPr lvl="3"/>
            <a:r>
              <a:rPr lang="en-US" noProof="0" dirty="0" err="1"/>
              <a:t>Fjerde</a:t>
            </a:r>
            <a:r>
              <a:rPr lang="en-US" noProof="0" dirty="0"/>
              <a:t> </a:t>
            </a:r>
            <a:r>
              <a:rPr lang="en-US" noProof="0" dirty="0" err="1"/>
              <a:t>niveau</a:t>
            </a:r>
            <a:endParaRPr lang="en-US" noProof="0" dirty="0"/>
          </a:p>
          <a:p>
            <a:pPr lvl="4"/>
            <a:r>
              <a:rPr lang="en-US" noProof="0" dirty="0" err="1"/>
              <a:t>Femte</a:t>
            </a:r>
            <a:r>
              <a:rPr lang="en-US" noProof="0" dirty="0"/>
              <a:t> </a:t>
            </a:r>
            <a:r>
              <a:rPr lang="en-US" noProof="0" dirty="0" err="1"/>
              <a:t>niveau</a:t>
            </a:r>
            <a:endParaRPr lang="en-US" noProof="0" dirty="0"/>
          </a:p>
        </p:txBody>
      </p:sp>
      <p:pic>
        <p:nvPicPr>
          <p:cNvPr id="20" name="Billede 1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21043" y="4718639"/>
            <a:ext cx="859141" cy="366208"/>
          </a:xfrm>
          <a:prstGeom prst="rect">
            <a:avLst/>
          </a:prstGeom>
        </p:spPr>
      </p:pic>
    </p:spTree>
    <p:extLst>
      <p:ext uri="{BB962C8B-B14F-4D97-AF65-F5344CB8AC3E}">
        <p14:creationId xmlns:p14="http://schemas.microsoft.com/office/powerpoint/2010/main" val="278155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6AC7BE3E-27AC-43DE-A021-75828ED76538}" type="slidenum">
              <a:rPr lang="en-US" noProof="0" smtClean="0"/>
              <a:pPr/>
              <a:t>‹#›</a:t>
            </a:fld>
            <a:endParaRPr lang="en-US" noProof="0" dirty="0"/>
          </a:p>
        </p:txBody>
      </p:sp>
    </p:spTree>
    <p:extLst>
      <p:ext uri="{BB962C8B-B14F-4D97-AF65-F5344CB8AC3E}">
        <p14:creationId xmlns:p14="http://schemas.microsoft.com/office/powerpoint/2010/main" val="2143925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575564"/>
            <a:ext cx="8085582" cy="2516886"/>
          </a:xfrm>
        </p:spPr>
        <p:txBody>
          <a:bodyPr anchor="b">
            <a:normAutofit/>
          </a:bodyPr>
          <a:lstStyle>
            <a:lvl1pPr>
              <a:lnSpc>
                <a:spcPct val="80000"/>
              </a:lnSpc>
              <a:defRPr sz="66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3153157"/>
            <a:ext cx="6919722" cy="1234440"/>
          </a:xfrm>
        </p:spPr>
        <p:txBody>
          <a:bodyPr anchor="t">
            <a:normAutofit/>
          </a:bodyPr>
          <a:lstStyle>
            <a:lvl1pPr marL="0" indent="0">
              <a:buNone/>
              <a:defRPr sz="2400">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C7BE3E-27AC-43DE-A021-75828ED76538}" type="slidenum">
              <a:rPr lang="en-GB" noProof="0" smtClean="0"/>
              <a:pPr/>
              <a:t>‹#›</a:t>
            </a:fld>
            <a:endParaRPr lang="en-GB" noProof="0" dirty="0"/>
          </a:p>
        </p:txBody>
      </p:sp>
    </p:spTree>
    <p:extLst>
      <p:ext uri="{BB962C8B-B14F-4D97-AF65-F5344CB8AC3E}">
        <p14:creationId xmlns:p14="http://schemas.microsoft.com/office/powerpoint/2010/main" val="54357508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498601"/>
            <a:ext cx="3497580" cy="282549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08498" y="1498601"/>
            <a:ext cx="3497580" cy="282549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6AC7BE3E-27AC-43DE-A021-75828ED76538}" type="slidenum">
              <a:rPr lang="en-US" noProof="0" smtClean="0"/>
              <a:pPr/>
              <a:t>‹#›</a:t>
            </a:fld>
            <a:endParaRPr lang="en-US" noProof="0" dirty="0"/>
          </a:p>
        </p:txBody>
      </p:sp>
    </p:spTree>
    <p:extLst>
      <p:ext uri="{BB962C8B-B14F-4D97-AF65-F5344CB8AC3E}">
        <p14:creationId xmlns:p14="http://schemas.microsoft.com/office/powerpoint/2010/main" val="413297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1530350"/>
            <a:ext cx="3497580" cy="542550"/>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7492" y="2064813"/>
            <a:ext cx="3497580" cy="24003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05706" y="1528826"/>
            <a:ext cx="3497580" cy="541782"/>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505706" y="2063243"/>
            <a:ext cx="3497580" cy="24003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AC7BE3E-27AC-43DE-A021-75828ED76538}" type="slidenum">
              <a:rPr lang="en-GB" noProof="0" smtClean="0"/>
              <a:pPr/>
              <a:t>‹#›</a:t>
            </a:fld>
            <a:endParaRPr lang="en-GB" noProof="0" dirty="0"/>
          </a:p>
        </p:txBody>
      </p:sp>
    </p:spTree>
    <p:extLst>
      <p:ext uri="{BB962C8B-B14F-4D97-AF65-F5344CB8AC3E}">
        <p14:creationId xmlns:p14="http://schemas.microsoft.com/office/powerpoint/2010/main" val="384914451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6AC7BE3E-27AC-43DE-A021-75828ED76538}" type="slidenum">
              <a:rPr lang="en-US" noProof="0" smtClean="0"/>
              <a:pPr/>
              <a:t>‹#›</a:t>
            </a:fld>
            <a:endParaRPr lang="en-US" noProof="0" dirty="0"/>
          </a:p>
        </p:txBody>
      </p:sp>
    </p:spTree>
    <p:extLst>
      <p:ext uri="{BB962C8B-B14F-4D97-AF65-F5344CB8AC3E}">
        <p14:creationId xmlns:p14="http://schemas.microsoft.com/office/powerpoint/2010/main" val="3027256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noProof="0" dirty="0"/>
          </a:p>
        </p:txBody>
      </p:sp>
      <p:sp>
        <p:nvSpPr>
          <p:cNvPr id="3" name="Footer Placeholder 2"/>
          <p:cNvSpPr>
            <a:spLocks noGrp="1"/>
          </p:cNvSpPr>
          <p:nvPr>
            <p:ph type="ftr" sz="quarter" idx="11"/>
          </p:nvPr>
        </p:nvSpPr>
        <p:spPr/>
        <p:txBody>
          <a:bodyPr/>
          <a:lstStyle/>
          <a:p>
            <a:endParaRPr lang="en-US" noProof="0" dirty="0"/>
          </a:p>
        </p:txBody>
      </p:sp>
      <p:sp>
        <p:nvSpPr>
          <p:cNvPr id="4" name="Slide Number Placeholder 3"/>
          <p:cNvSpPr>
            <a:spLocks noGrp="1"/>
          </p:cNvSpPr>
          <p:nvPr>
            <p:ph type="sldNum" sz="quarter" idx="12"/>
          </p:nvPr>
        </p:nvSpPr>
        <p:spPr/>
        <p:txBody>
          <a:bodyPr/>
          <a:lstStyle/>
          <a:p>
            <a:fld id="{6AC7BE3E-27AC-43DE-A021-75828ED76538}" type="slidenum">
              <a:rPr lang="en-US" noProof="0" smtClean="0"/>
              <a:pPr/>
              <a:t>‹#›</a:t>
            </a:fld>
            <a:endParaRPr lang="en-US" noProof="0" dirty="0"/>
          </a:p>
        </p:txBody>
      </p:sp>
    </p:spTree>
    <p:extLst>
      <p:ext uri="{BB962C8B-B14F-4D97-AF65-F5344CB8AC3E}">
        <p14:creationId xmlns:p14="http://schemas.microsoft.com/office/powerpoint/2010/main" val="3086628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406712"/>
            <a:ext cx="2537460" cy="1440180"/>
          </a:xfrm>
        </p:spPr>
        <p:txBody>
          <a:bodyPr anchor="b">
            <a:noAutofit/>
          </a:bodyPr>
          <a:lstStyle>
            <a:lvl1pPr>
              <a:lnSpc>
                <a:spcPct val="85000"/>
              </a:lnSpc>
              <a:defRPr sz="3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571500"/>
            <a:ext cx="4572000" cy="3429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1883860"/>
            <a:ext cx="2548890" cy="2345240"/>
          </a:xfrm>
        </p:spPr>
        <p:txBody>
          <a:bodyPr>
            <a:normAutofit/>
          </a:bodyPr>
          <a:lstStyle>
            <a:lvl1pPr marL="0" marR="0" indent="0" algn="l" defTabSz="685800" rtl="0" eaLnBrk="1" fontAlgn="auto" latinLnBrk="0" hangingPunct="1">
              <a:lnSpc>
                <a:spcPct val="100000"/>
              </a:lnSpc>
              <a:spcBef>
                <a:spcPts val="900"/>
              </a:spcBef>
              <a:spcAft>
                <a:spcPts val="0"/>
              </a:spcAft>
              <a:buClrTx/>
              <a:buSzTx/>
              <a:buFontTx/>
              <a:buNone/>
              <a:tabLst/>
              <a:defRPr sz="13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ts val="105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AC7BE3E-27AC-43DE-A021-75828ED76538}" type="slidenum">
              <a:rPr lang="en-GB" noProof="0" smtClean="0"/>
              <a:pPr/>
              <a:t>‹#›</a:t>
            </a:fld>
            <a:endParaRPr lang="en-GB" noProof="0" dirty="0"/>
          </a:p>
        </p:txBody>
      </p:sp>
    </p:spTree>
    <p:extLst>
      <p:ext uri="{BB962C8B-B14F-4D97-AF65-F5344CB8AC3E}">
        <p14:creationId xmlns:p14="http://schemas.microsoft.com/office/powerpoint/2010/main" val="54695167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4064001"/>
            <a:ext cx="8085582" cy="459962"/>
          </a:xfrm>
        </p:spPr>
        <p:txBody>
          <a:bodyPr anchor="b">
            <a:normAutofit/>
          </a:bodyPr>
          <a:lstStyle>
            <a:lvl1pPr>
              <a:defRPr sz="24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3998214"/>
          </a:xfrm>
          <a:solidFill>
            <a:schemeClr val="accent1">
              <a:lumMod val="40000"/>
              <a:lumOff val="60000"/>
            </a:schemeClr>
          </a:solidFill>
        </p:spPr>
        <p:txBody>
          <a:bodyPr anchor="t"/>
          <a:lstStyle>
            <a:lvl1pPr marL="0" indent="0" algn="ctr">
              <a:spcBef>
                <a:spcPts val="600"/>
              </a:spcBef>
              <a:buNone/>
              <a:defRPr sz="2400">
                <a:solidFill>
                  <a:schemeClr val="tx1">
                    <a:lumMod val="75000"/>
                    <a:lumOff val="2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07492" y="4432301"/>
            <a:ext cx="6922008" cy="400050"/>
          </a:xfrm>
        </p:spPr>
        <p:txBody>
          <a:bodyPr>
            <a:normAutofit/>
          </a:bodyPr>
          <a:lstStyle>
            <a:lvl1pPr marL="0" indent="0">
              <a:lnSpc>
                <a:spcPct val="90000"/>
              </a:lnSpc>
              <a:buNone/>
              <a:defRPr sz="10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endParaRPr lang="en-GB"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6AC7BE3E-27AC-43DE-A021-75828ED76538}" type="slidenum">
              <a:rPr lang="en-GB" noProof="0" smtClean="0"/>
              <a:pPr/>
              <a:t>‹#›</a:t>
            </a:fld>
            <a:endParaRPr lang="en-GB" noProof="0" dirty="0"/>
          </a:p>
        </p:txBody>
      </p:sp>
    </p:spTree>
    <p:extLst>
      <p:ext uri="{BB962C8B-B14F-4D97-AF65-F5344CB8AC3E}">
        <p14:creationId xmlns:p14="http://schemas.microsoft.com/office/powerpoint/2010/main" val="2768191079"/>
      </p:ext>
    </p:extLst>
  </p:cSld>
  <p:clrMapOvr>
    <a:overrideClrMapping bg1="lt1" tx1="dk1" bg2="lt2" tx2="dk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374650"/>
            <a:ext cx="8079581" cy="124364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492" y="1508760"/>
            <a:ext cx="8065294" cy="28246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4809335"/>
            <a:ext cx="3086100" cy="171450"/>
          </a:xfrm>
          <a:prstGeom prst="rect">
            <a:avLst/>
          </a:prstGeom>
        </p:spPr>
        <p:txBody>
          <a:bodyPr vert="horz" lIns="91440" tIns="45720" rIns="91440" bIns="45720" rtlCol="0" anchor="ctr"/>
          <a:lstStyle>
            <a:lvl1pPr algn="l">
              <a:defRPr sz="713">
                <a:solidFill>
                  <a:schemeClr val="tx1">
                    <a:alpha val="80000"/>
                  </a:schemeClr>
                </a:solidFill>
              </a:defRPr>
            </a:lvl1pPr>
          </a:lstStyle>
          <a:p>
            <a:endParaRPr lang="en-GB" dirty="0"/>
          </a:p>
        </p:txBody>
      </p:sp>
      <p:sp>
        <p:nvSpPr>
          <p:cNvPr id="5" name="Footer Placeholder 4"/>
          <p:cNvSpPr>
            <a:spLocks noGrp="1"/>
          </p:cNvSpPr>
          <p:nvPr>
            <p:ph type="ftr" sz="quarter" idx="3"/>
          </p:nvPr>
        </p:nvSpPr>
        <p:spPr>
          <a:xfrm>
            <a:off x="514350" y="4916023"/>
            <a:ext cx="3771900" cy="171450"/>
          </a:xfrm>
          <a:prstGeom prst="rect">
            <a:avLst/>
          </a:prstGeom>
        </p:spPr>
        <p:txBody>
          <a:bodyPr vert="horz" lIns="91440" tIns="45720" rIns="91440" bIns="45720" rtlCol="0" anchor="ctr"/>
          <a:lstStyle>
            <a:lvl1pPr algn="l">
              <a:defRPr sz="713" cap="all" baseline="0">
                <a:solidFill>
                  <a:schemeClr val="tx1">
                    <a:alpha val="80000"/>
                  </a:schemeClr>
                </a:solidFill>
              </a:defRPr>
            </a:lvl1pPr>
          </a:lstStyle>
          <a:p>
            <a:endParaRPr lang="en-GB" dirty="0"/>
          </a:p>
        </p:txBody>
      </p:sp>
      <p:sp>
        <p:nvSpPr>
          <p:cNvPr id="6" name="Slide Number Placeholder 5"/>
          <p:cNvSpPr>
            <a:spLocks noGrp="1"/>
          </p:cNvSpPr>
          <p:nvPr>
            <p:ph type="sldNum" sz="quarter" idx="4"/>
          </p:nvPr>
        </p:nvSpPr>
        <p:spPr>
          <a:xfrm>
            <a:off x="6572945" y="4407310"/>
            <a:ext cx="2194560" cy="1047779"/>
          </a:xfrm>
          <a:prstGeom prst="rect">
            <a:avLst/>
          </a:prstGeom>
        </p:spPr>
        <p:txBody>
          <a:bodyPr vert="horz" lIns="91440" tIns="45720" rIns="91440" bIns="45720" rtlCol="0" anchor="b"/>
          <a:lstStyle>
            <a:lvl1pPr algn="r">
              <a:defRPr sz="7725" b="0">
                <a:ln>
                  <a:noFill/>
                </a:ln>
                <a:solidFill>
                  <a:schemeClr val="accent1">
                    <a:alpha val="25000"/>
                  </a:schemeClr>
                </a:solidFill>
                <a:latin typeface="+mj-lt"/>
              </a:defRPr>
            </a:lvl1pPr>
          </a:lstStyle>
          <a:p>
            <a:fld id="{6AC7BE3E-27AC-43DE-A021-75828ED76538}" type="slidenum">
              <a:rPr lang="en-GB" noProof="0" smtClean="0"/>
              <a:pPr/>
              <a:t>‹#›</a:t>
            </a:fld>
            <a:endParaRPr lang="en-GB" noProof="0" dirty="0"/>
          </a:p>
        </p:txBody>
      </p:sp>
    </p:spTree>
    <p:extLst>
      <p:ext uri="{BB962C8B-B14F-4D97-AF65-F5344CB8AC3E}">
        <p14:creationId xmlns:p14="http://schemas.microsoft.com/office/powerpoint/2010/main" val="420580773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7" r:id="rId12"/>
    <p:sldLayoutId id="2147483712" r:id="rId13"/>
    <p:sldLayoutId id="2147483710" r:id="rId14"/>
  </p:sldLayoutIdLst>
  <p:hf hdr="0" ftr="0" dt="0"/>
  <p:txStyles>
    <p:title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p:titleStyle>
    <p:bodyStyle>
      <a:lvl1pPr marL="68580" indent="-68580" algn="l" defTabSz="685800" rtl="0" eaLnBrk="1" latinLnBrk="0" hangingPunct="1">
        <a:lnSpc>
          <a:spcPct val="85000"/>
        </a:lnSpc>
        <a:spcBef>
          <a:spcPts val="975"/>
        </a:spcBef>
        <a:buFont typeface="Arial" pitchFamily="34" charset="0"/>
        <a:buChar char=" "/>
        <a:defRPr sz="1800" kern="1200">
          <a:solidFill>
            <a:schemeClr val="tx1">
              <a:lumMod val="85000"/>
              <a:lumOff val="15000"/>
            </a:schemeClr>
          </a:solidFill>
          <a:latin typeface="+mn-lt"/>
          <a:ea typeface="+mn-ea"/>
          <a:cs typeface="+mn-cs"/>
        </a:defRPr>
      </a:lvl1pPr>
      <a:lvl2pPr marL="260604" indent="-257175" algn="l" defTabSz="685800" rtl="0" eaLnBrk="1" latinLnBrk="0" hangingPunct="1">
        <a:lnSpc>
          <a:spcPct val="85000"/>
        </a:lnSpc>
        <a:spcBef>
          <a:spcPts val="450"/>
        </a:spcBef>
        <a:buFont typeface="Arial" pitchFamily="34" charset="0"/>
        <a:buChar char=" "/>
        <a:defRPr sz="1800" kern="1200">
          <a:solidFill>
            <a:schemeClr val="tx1">
              <a:lumMod val="85000"/>
              <a:lumOff val="15000"/>
            </a:schemeClr>
          </a:solidFill>
          <a:latin typeface="+mn-lt"/>
          <a:ea typeface="+mn-ea"/>
          <a:cs typeface="+mn-cs"/>
        </a:defRPr>
      </a:lvl2pPr>
      <a:lvl3pPr marL="411480" indent="-411480" algn="l" defTabSz="685800" rtl="0" eaLnBrk="1" latinLnBrk="0" hangingPunct="1">
        <a:lnSpc>
          <a:spcPct val="85000"/>
        </a:lnSpc>
        <a:spcBef>
          <a:spcPts val="450"/>
        </a:spcBef>
        <a:buFont typeface="Arial" pitchFamily="34" charset="0"/>
        <a:buChar char=" "/>
        <a:defRPr sz="1500" i="1" kern="1200">
          <a:solidFill>
            <a:schemeClr val="tx1">
              <a:lumMod val="85000"/>
              <a:lumOff val="15000"/>
            </a:schemeClr>
          </a:solidFill>
          <a:latin typeface="+mn-lt"/>
          <a:ea typeface="+mn-ea"/>
          <a:cs typeface="+mn-cs"/>
        </a:defRPr>
      </a:lvl3pPr>
      <a:lvl4pPr marL="617220" indent="-61722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4pPr>
      <a:lvl5pPr marL="822960" indent="-82296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5pPr>
      <a:lvl6pPr marL="9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6pPr>
      <a:lvl7pPr marL="10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7pPr>
      <a:lvl8pPr marL="12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8pPr>
      <a:lvl9pPr marL="13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10"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95685"/>
            <a:ext cx="6248400" cy="752130"/>
          </a:xfrm>
        </p:spPr>
        <p:txBody>
          <a:bodyPr>
            <a:noAutofit/>
          </a:bodyPr>
          <a:lstStyle/>
          <a:p>
            <a:pPr>
              <a:lnSpc>
                <a:spcPct val="100000"/>
              </a:lnSpc>
            </a:pPr>
            <a:r>
              <a:rPr lang="zh-CN" altLang="en-US" sz="2700" dirty="0">
                <a:solidFill>
                  <a:schemeClr val="tx1">
                    <a:lumMod val="75000"/>
                    <a:lumOff val="25000"/>
                  </a:schemeClr>
                </a:solidFill>
                <a:latin typeface="Microsoft YaHei" panose="020B0503020204020204" pitchFamily="34" charset="-122"/>
                <a:ea typeface="Microsoft YaHei" panose="020B0503020204020204" pitchFamily="34" charset="-122"/>
              </a:rPr>
              <a:t>氢溴酸伏硫西汀片（心达悦</a:t>
            </a:r>
            <a:r>
              <a:rPr lang="en-US" altLang="zh-CN" sz="2700" baseline="30000" dirty="0">
                <a:solidFill>
                  <a:schemeClr val="tx1">
                    <a:lumMod val="75000"/>
                    <a:lumOff val="25000"/>
                  </a:schemeClr>
                </a:solidFill>
                <a:latin typeface="Microsoft YaHei" panose="020B0503020204020204" pitchFamily="34" charset="-122"/>
                <a:ea typeface="Microsoft YaHei" panose="020B0503020204020204" pitchFamily="34" charset="-122"/>
              </a:rPr>
              <a:t>®</a:t>
            </a:r>
            <a:r>
              <a:rPr lang="zh-CN" altLang="en-US" sz="2700" dirty="0">
                <a:solidFill>
                  <a:schemeClr val="tx1">
                    <a:lumMod val="75000"/>
                    <a:lumOff val="25000"/>
                  </a:schemeClr>
                </a:solidFill>
                <a:latin typeface="Microsoft YaHei" panose="020B0503020204020204" pitchFamily="34" charset="-122"/>
                <a:ea typeface="Microsoft YaHei" panose="020B0503020204020204" pitchFamily="34" charset="-122"/>
              </a:rPr>
              <a:t>）</a:t>
            </a:r>
            <a:r>
              <a:rPr lang="en-GB" altLang="zh-CN" sz="2700" dirty="0">
                <a:solidFill>
                  <a:schemeClr val="tx1">
                    <a:lumMod val="75000"/>
                    <a:lumOff val="25000"/>
                  </a:schemeClr>
                </a:solidFill>
                <a:latin typeface="Microsoft YaHei" panose="020B0503020204020204" pitchFamily="34" charset="-122"/>
                <a:ea typeface="Microsoft YaHei" panose="020B0503020204020204" pitchFamily="34" charset="-122"/>
              </a:rPr>
              <a:t>2022</a:t>
            </a:r>
            <a:r>
              <a:rPr lang="zh-CN" altLang="en-US" sz="2700" dirty="0">
                <a:solidFill>
                  <a:schemeClr val="tx1">
                    <a:lumMod val="75000"/>
                    <a:lumOff val="25000"/>
                  </a:schemeClr>
                </a:solidFill>
                <a:latin typeface="Microsoft YaHei" panose="020B0503020204020204" pitchFamily="34" charset="-122"/>
                <a:ea typeface="Microsoft YaHei" panose="020B0503020204020204" pitchFamily="34" charset="-122"/>
              </a:rPr>
              <a:t>年</a:t>
            </a:r>
            <a:r>
              <a:rPr lang="en-GB" altLang="zh-CN" sz="2700" dirty="0">
                <a:solidFill>
                  <a:schemeClr val="tx1">
                    <a:lumMod val="75000"/>
                    <a:lumOff val="25000"/>
                  </a:schemeClr>
                </a:solidFill>
                <a:latin typeface="Microsoft YaHei" panose="020B0503020204020204" pitchFamily="34" charset="-122"/>
                <a:ea typeface="Microsoft YaHei" panose="020B0503020204020204" pitchFamily="34" charset="-122"/>
              </a:rPr>
              <a:t>NRDL</a:t>
            </a:r>
            <a:r>
              <a:rPr lang="zh-CN" altLang="en-US" sz="2700" dirty="0">
                <a:solidFill>
                  <a:schemeClr val="tx1">
                    <a:lumMod val="75000"/>
                    <a:lumOff val="25000"/>
                  </a:schemeClr>
                </a:solidFill>
                <a:latin typeface="Microsoft YaHei" panose="020B0503020204020204" pitchFamily="34" charset="-122"/>
                <a:ea typeface="Microsoft YaHei" panose="020B0503020204020204" pitchFamily="34" charset="-122"/>
              </a:rPr>
              <a:t>申请材料关键信息总结</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3015" y="141448"/>
            <a:ext cx="1676400" cy="100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D36CEE8-53D9-4911-BB66-A3877640629B}"/>
              </a:ext>
            </a:extLst>
          </p:cNvPr>
          <p:cNvSpPr txBox="1"/>
          <p:nvPr/>
        </p:nvSpPr>
        <p:spPr>
          <a:xfrm>
            <a:off x="552090" y="3442262"/>
            <a:ext cx="3903633" cy="646331"/>
          </a:xfrm>
          <a:prstGeom prst="rect">
            <a:avLst/>
          </a:prstGeom>
          <a:noFill/>
        </p:spPr>
        <p:txBody>
          <a:bodyPr wrap="none" rtlCol="0">
            <a:spAutoFit/>
          </a:bodyPr>
          <a:lstStyle/>
          <a:p>
            <a:pPr algn="l"/>
            <a:r>
              <a:rPr lang="zh-CN" altLang="en-US" b="1" dirty="0">
                <a:solidFill>
                  <a:schemeClr val="accent1">
                    <a:lumMod val="20000"/>
                    <a:lumOff val="80000"/>
                  </a:schemeClr>
                </a:solidFill>
              </a:rPr>
              <a:t>灵北（北京）医药信息咨询有限公司</a:t>
            </a:r>
            <a:endParaRPr lang="en-GB" altLang="zh-CN" b="1" dirty="0">
              <a:solidFill>
                <a:schemeClr val="accent1">
                  <a:lumMod val="20000"/>
                  <a:lumOff val="80000"/>
                </a:schemeClr>
              </a:solidFill>
            </a:endParaRPr>
          </a:p>
          <a:p>
            <a:pPr algn="l"/>
            <a:r>
              <a:rPr lang="en-GB" b="1" dirty="0">
                <a:solidFill>
                  <a:schemeClr val="accent1">
                    <a:lumMod val="20000"/>
                    <a:lumOff val="80000"/>
                  </a:schemeClr>
                </a:solidFill>
              </a:rPr>
              <a:t>2022</a:t>
            </a:r>
            <a:r>
              <a:rPr lang="zh-CN" altLang="en-US" b="1" dirty="0">
                <a:solidFill>
                  <a:schemeClr val="accent1">
                    <a:lumMod val="20000"/>
                    <a:lumOff val="80000"/>
                  </a:schemeClr>
                </a:solidFill>
              </a:rPr>
              <a:t>年</a:t>
            </a:r>
            <a:r>
              <a:rPr lang="en-GB" altLang="zh-CN" b="1" dirty="0">
                <a:solidFill>
                  <a:schemeClr val="accent1">
                    <a:lumMod val="20000"/>
                    <a:lumOff val="80000"/>
                  </a:schemeClr>
                </a:solidFill>
              </a:rPr>
              <a:t>7</a:t>
            </a:r>
            <a:r>
              <a:rPr lang="zh-CN" altLang="en-US" b="1" dirty="0">
                <a:solidFill>
                  <a:schemeClr val="accent1">
                    <a:lumMod val="20000"/>
                    <a:lumOff val="80000"/>
                  </a:schemeClr>
                </a:solidFill>
              </a:rPr>
              <a:t>月</a:t>
            </a:r>
            <a:endParaRPr lang="en-GB" b="1" dirty="0" err="1">
              <a:solidFill>
                <a:schemeClr val="accent1">
                  <a:lumMod val="20000"/>
                  <a:lumOff val="80000"/>
                </a:schemeClr>
              </a:solidFill>
            </a:endParaRPr>
          </a:p>
        </p:txBody>
      </p:sp>
    </p:spTree>
    <p:extLst>
      <p:ext uri="{BB962C8B-B14F-4D97-AF65-F5344CB8AC3E}">
        <p14:creationId xmlns:p14="http://schemas.microsoft.com/office/powerpoint/2010/main" val="439130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DE05C48-A391-4ECD-9F8C-D5677C12B9CD}"/>
              </a:ext>
            </a:extLst>
          </p:cNvPr>
          <p:cNvGrpSpPr/>
          <p:nvPr/>
        </p:nvGrpSpPr>
        <p:grpSpPr>
          <a:xfrm>
            <a:off x="5475418" y="1289610"/>
            <a:ext cx="2717321" cy="517585"/>
            <a:chOff x="1742536" y="983411"/>
            <a:chExt cx="2829464" cy="517585"/>
          </a:xfrm>
        </p:grpSpPr>
        <p:sp>
          <p:nvSpPr>
            <p:cNvPr id="13" name="Rectangle: Rounded Corners 12">
              <a:extLst>
                <a:ext uri="{FF2B5EF4-FFF2-40B4-BE49-F238E27FC236}">
                  <a16:creationId xmlns:a16="http://schemas.microsoft.com/office/drawing/2014/main" id="{F575B4D8-42BF-4365-BEAA-609EA65FD2C7}"/>
                </a:ext>
              </a:extLst>
            </p:cNvPr>
            <p:cNvSpPr/>
            <p:nvPr/>
          </p:nvSpPr>
          <p:spPr>
            <a:xfrm>
              <a:off x="1742536" y="983411"/>
              <a:ext cx="2829464" cy="517585"/>
            </a:xfrm>
            <a:prstGeom prst="roundRect">
              <a:avLst/>
            </a:prstGeom>
            <a:ln/>
            <a:effectLst>
              <a:outerShdw blurRad="50800" dist="38100" algn="l" rotWithShape="0">
                <a:prstClr val="black">
                  <a:alpha val="40000"/>
                </a:prstClr>
              </a:outerShdw>
            </a:effectLst>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dirty="0"/>
                <a:t>安全性</a:t>
              </a:r>
              <a:endParaRPr lang="en-GB" dirty="0" err="1"/>
            </a:p>
          </p:txBody>
        </p:sp>
        <p:sp>
          <p:nvSpPr>
            <p:cNvPr id="14" name="Rectangle: Rounded Corners 13">
              <a:extLst>
                <a:ext uri="{FF2B5EF4-FFF2-40B4-BE49-F238E27FC236}">
                  <a16:creationId xmlns:a16="http://schemas.microsoft.com/office/drawing/2014/main" id="{626D9A99-63B0-4809-993F-97B39D7BE75E}"/>
                </a:ext>
              </a:extLst>
            </p:cNvPr>
            <p:cNvSpPr/>
            <p:nvPr/>
          </p:nvSpPr>
          <p:spPr>
            <a:xfrm>
              <a:off x="1742536" y="983411"/>
              <a:ext cx="543464" cy="517585"/>
            </a:xfrm>
            <a:prstGeom prst="roundRect">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02</a:t>
              </a:r>
            </a:p>
          </p:txBody>
        </p:sp>
      </p:grpSp>
      <p:grpSp>
        <p:nvGrpSpPr>
          <p:cNvPr id="18" name="Group 17">
            <a:extLst>
              <a:ext uri="{FF2B5EF4-FFF2-40B4-BE49-F238E27FC236}">
                <a16:creationId xmlns:a16="http://schemas.microsoft.com/office/drawing/2014/main" id="{C8B1031F-6C9A-49F2-92D4-76B0D0CEA773}"/>
              </a:ext>
            </a:extLst>
          </p:cNvPr>
          <p:cNvGrpSpPr/>
          <p:nvPr/>
        </p:nvGrpSpPr>
        <p:grpSpPr>
          <a:xfrm>
            <a:off x="5475418" y="2334486"/>
            <a:ext cx="2717321" cy="517585"/>
            <a:chOff x="1742536" y="983411"/>
            <a:chExt cx="2829464" cy="517585"/>
          </a:xfrm>
        </p:grpSpPr>
        <p:sp>
          <p:nvSpPr>
            <p:cNvPr id="19" name="Rectangle: Rounded Corners 18">
              <a:extLst>
                <a:ext uri="{FF2B5EF4-FFF2-40B4-BE49-F238E27FC236}">
                  <a16:creationId xmlns:a16="http://schemas.microsoft.com/office/drawing/2014/main" id="{BC696F94-8BF7-46CB-8F07-46FEF047F407}"/>
                </a:ext>
              </a:extLst>
            </p:cNvPr>
            <p:cNvSpPr/>
            <p:nvPr/>
          </p:nvSpPr>
          <p:spPr>
            <a:xfrm>
              <a:off x="1742536" y="983411"/>
              <a:ext cx="2829464" cy="517585"/>
            </a:xfrm>
            <a:prstGeom prst="roundRect">
              <a:avLst/>
            </a:prstGeom>
            <a:ln/>
            <a:effectLst>
              <a:outerShdw blurRad="50800" dist="38100" algn="l" rotWithShape="0">
                <a:prstClr val="black">
                  <a:alpha val="40000"/>
                </a:prstClr>
              </a:outerShdw>
            </a:effectLst>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dirty="0"/>
                <a:t>创新性</a:t>
              </a:r>
              <a:endParaRPr lang="en-GB" dirty="0" err="1"/>
            </a:p>
          </p:txBody>
        </p:sp>
        <p:sp>
          <p:nvSpPr>
            <p:cNvPr id="20" name="Rectangle: Rounded Corners 19">
              <a:extLst>
                <a:ext uri="{FF2B5EF4-FFF2-40B4-BE49-F238E27FC236}">
                  <a16:creationId xmlns:a16="http://schemas.microsoft.com/office/drawing/2014/main" id="{35F4E83F-553F-40ED-BD07-42777754F362}"/>
                </a:ext>
              </a:extLst>
            </p:cNvPr>
            <p:cNvSpPr/>
            <p:nvPr/>
          </p:nvSpPr>
          <p:spPr>
            <a:xfrm>
              <a:off x="1742536" y="983411"/>
              <a:ext cx="543464" cy="517585"/>
            </a:xfrm>
            <a:prstGeom prst="roundRect">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04</a:t>
              </a:r>
            </a:p>
          </p:txBody>
        </p:sp>
      </p:grpSp>
      <p:sp>
        <p:nvSpPr>
          <p:cNvPr id="11" name="Rectangle 10">
            <a:extLst>
              <a:ext uri="{FF2B5EF4-FFF2-40B4-BE49-F238E27FC236}">
                <a16:creationId xmlns:a16="http://schemas.microsoft.com/office/drawing/2014/main" id="{F2979A81-F080-4845-B342-35D56638EEDB}"/>
              </a:ext>
            </a:extLst>
          </p:cNvPr>
          <p:cNvSpPr/>
          <p:nvPr/>
        </p:nvSpPr>
        <p:spPr>
          <a:xfrm>
            <a:off x="164829" y="535145"/>
            <a:ext cx="1572863" cy="3926252"/>
          </a:xfrm>
          <a:prstGeom prst="rect">
            <a:avLst/>
          </a:prstGeom>
          <a:ln>
            <a:noFill/>
          </a:ln>
          <a:effectLst>
            <a:reflection blurRad="6350" stA="50000" endA="300" endPos="55500" dist="101600" dir="5400000" sy="-100000" algn="bl" rotWithShape="0"/>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a:extLst>
              <a:ext uri="{FF2B5EF4-FFF2-40B4-BE49-F238E27FC236}">
                <a16:creationId xmlns:a16="http://schemas.microsoft.com/office/drawing/2014/main" id="{306776D1-1F5F-43BC-88F1-DC98F2D91C7A}"/>
              </a:ext>
            </a:extLst>
          </p:cNvPr>
          <p:cNvGrpSpPr/>
          <p:nvPr/>
        </p:nvGrpSpPr>
        <p:grpSpPr>
          <a:xfrm>
            <a:off x="1872374" y="1289610"/>
            <a:ext cx="2717321" cy="517585"/>
            <a:chOff x="1742536" y="983411"/>
            <a:chExt cx="2829464" cy="517585"/>
          </a:xfrm>
        </p:grpSpPr>
        <p:sp>
          <p:nvSpPr>
            <p:cNvPr id="38" name="Rectangle: Rounded Corners 37">
              <a:extLst>
                <a:ext uri="{FF2B5EF4-FFF2-40B4-BE49-F238E27FC236}">
                  <a16:creationId xmlns:a16="http://schemas.microsoft.com/office/drawing/2014/main" id="{D9111C25-AC9E-4D84-ADEF-67BCE07FFEAD}"/>
                </a:ext>
              </a:extLst>
            </p:cNvPr>
            <p:cNvSpPr/>
            <p:nvPr/>
          </p:nvSpPr>
          <p:spPr>
            <a:xfrm>
              <a:off x="1742536" y="983411"/>
              <a:ext cx="2829464" cy="517585"/>
            </a:xfrm>
            <a:prstGeom prst="roundRect">
              <a:avLst/>
            </a:prstGeom>
            <a:ln/>
            <a:effectLst>
              <a:outerShdw blurRad="50800" dist="38100" algn="l" rotWithShape="0">
                <a:prstClr val="black">
                  <a:alpha val="40000"/>
                </a:prstClr>
              </a:outerShdw>
            </a:effectLst>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dirty="0"/>
                <a:t>药品基本信息</a:t>
              </a:r>
              <a:endParaRPr lang="en-GB" dirty="0" err="1"/>
            </a:p>
          </p:txBody>
        </p:sp>
        <p:sp>
          <p:nvSpPr>
            <p:cNvPr id="39" name="Rectangle: Rounded Corners 38">
              <a:extLst>
                <a:ext uri="{FF2B5EF4-FFF2-40B4-BE49-F238E27FC236}">
                  <a16:creationId xmlns:a16="http://schemas.microsoft.com/office/drawing/2014/main" id="{88C5E54C-0A9A-4E12-930D-D5E620BAAF44}"/>
                </a:ext>
              </a:extLst>
            </p:cNvPr>
            <p:cNvSpPr/>
            <p:nvPr/>
          </p:nvSpPr>
          <p:spPr>
            <a:xfrm>
              <a:off x="1742536" y="983411"/>
              <a:ext cx="543464" cy="517585"/>
            </a:xfrm>
            <a:prstGeom prst="roundRect">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01</a:t>
              </a:r>
            </a:p>
          </p:txBody>
        </p:sp>
      </p:grpSp>
      <p:grpSp>
        <p:nvGrpSpPr>
          <p:cNvPr id="40" name="Group 39">
            <a:extLst>
              <a:ext uri="{FF2B5EF4-FFF2-40B4-BE49-F238E27FC236}">
                <a16:creationId xmlns:a16="http://schemas.microsoft.com/office/drawing/2014/main" id="{E894E969-0988-466F-9D77-D799C208C1AB}"/>
              </a:ext>
            </a:extLst>
          </p:cNvPr>
          <p:cNvGrpSpPr/>
          <p:nvPr/>
        </p:nvGrpSpPr>
        <p:grpSpPr>
          <a:xfrm>
            <a:off x="1872374" y="2334486"/>
            <a:ext cx="2717321" cy="517585"/>
            <a:chOff x="1742536" y="983411"/>
            <a:chExt cx="2829464" cy="517585"/>
          </a:xfrm>
        </p:grpSpPr>
        <p:sp>
          <p:nvSpPr>
            <p:cNvPr id="41" name="Rectangle: Rounded Corners 40">
              <a:extLst>
                <a:ext uri="{FF2B5EF4-FFF2-40B4-BE49-F238E27FC236}">
                  <a16:creationId xmlns:a16="http://schemas.microsoft.com/office/drawing/2014/main" id="{CB0D3453-7C6F-4901-9B13-2BBB433C53E6}"/>
                </a:ext>
              </a:extLst>
            </p:cNvPr>
            <p:cNvSpPr/>
            <p:nvPr/>
          </p:nvSpPr>
          <p:spPr>
            <a:xfrm>
              <a:off x="1742536" y="983411"/>
              <a:ext cx="2829464" cy="517585"/>
            </a:xfrm>
            <a:prstGeom prst="roundRect">
              <a:avLst/>
            </a:prstGeom>
            <a:ln/>
            <a:effectLst>
              <a:outerShdw blurRad="50800" dist="38100" algn="l" rotWithShape="0">
                <a:prstClr val="black">
                  <a:alpha val="40000"/>
                </a:prstClr>
              </a:outerShdw>
            </a:effectLst>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dirty="0"/>
                <a:t>有效性</a:t>
              </a:r>
              <a:endParaRPr lang="en-GB" dirty="0" err="1"/>
            </a:p>
          </p:txBody>
        </p:sp>
        <p:sp>
          <p:nvSpPr>
            <p:cNvPr id="42" name="Rectangle: Rounded Corners 41">
              <a:extLst>
                <a:ext uri="{FF2B5EF4-FFF2-40B4-BE49-F238E27FC236}">
                  <a16:creationId xmlns:a16="http://schemas.microsoft.com/office/drawing/2014/main" id="{0673556A-43C3-43E5-ACA3-4E3E3E6AEBE6}"/>
                </a:ext>
              </a:extLst>
            </p:cNvPr>
            <p:cNvSpPr/>
            <p:nvPr/>
          </p:nvSpPr>
          <p:spPr>
            <a:xfrm>
              <a:off x="1742536" y="983411"/>
              <a:ext cx="543464" cy="517585"/>
            </a:xfrm>
            <a:prstGeom prst="roundRect">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03</a:t>
              </a:r>
            </a:p>
          </p:txBody>
        </p:sp>
      </p:grpSp>
      <p:grpSp>
        <p:nvGrpSpPr>
          <p:cNvPr id="43" name="Group 42">
            <a:extLst>
              <a:ext uri="{FF2B5EF4-FFF2-40B4-BE49-F238E27FC236}">
                <a16:creationId xmlns:a16="http://schemas.microsoft.com/office/drawing/2014/main" id="{C4C53B92-BB33-4BF1-8199-9EB4BFD7CD4F}"/>
              </a:ext>
            </a:extLst>
          </p:cNvPr>
          <p:cNvGrpSpPr/>
          <p:nvPr/>
        </p:nvGrpSpPr>
        <p:grpSpPr>
          <a:xfrm>
            <a:off x="1872374" y="3379362"/>
            <a:ext cx="2717321" cy="517585"/>
            <a:chOff x="1742536" y="983411"/>
            <a:chExt cx="2829464" cy="517585"/>
          </a:xfrm>
        </p:grpSpPr>
        <p:sp>
          <p:nvSpPr>
            <p:cNvPr id="44" name="Rectangle: Rounded Corners 43">
              <a:extLst>
                <a:ext uri="{FF2B5EF4-FFF2-40B4-BE49-F238E27FC236}">
                  <a16:creationId xmlns:a16="http://schemas.microsoft.com/office/drawing/2014/main" id="{597A4A0A-CD54-4C93-B600-079BD613503F}"/>
                </a:ext>
              </a:extLst>
            </p:cNvPr>
            <p:cNvSpPr/>
            <p:nvPr/>
          </p:nvSpPr>
          <p:spPr>
            <a:xfrm>
              <a:off x="1742536" y="983411"/>
              <a:ext cx="2829464" cy="517585"/>
            </a:xfrm>
            <a:prstGeom prst="roundRect">
              <a:avLst/>
            </a:prstGeom>
            <a:ln/>
            <a:effectLst>
              <a:outerShdw blurRad="50800" dist="38100" algn="l" rotWithShape="0">
                <a:prstClr val="black">
                  <a:alpha val="40000"/>
                </a:prstClr>
              </a:outerShdw>
            </a:effectLst>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dirty="0"/>
                <a:t>公平性</a:t>
              </a:r>
              <a:endParaRPr lang="en-GB" dirty="0" err="1"/>
            </a:p>
          </p:txBody>
        </p:sp>
        <p:sp>
          <p:nvSpPr>
            <p:cNvPr id="45" name="Rectangle: Rounded Corners 44">
              <a:extLst>
                <a:ext uri="{FF2B5EF4-FFF2-40B4-BE49-F238E27FC236}">
                  <a16:creationId xmlns:a16="http://schemas.microsoft.com/office/drawing/2014/main" id="{0567D784-6F69-49A9-94B0-9E2CDC31956F}"/>
                </a:ext>
              </a:extLst>
            </p:cNvPr>
            <p:cNvSpPr/>
            <p:nvPr/>
          </p:nvSpPr>
          <p:spPr>
            <a:xfrm>
              <a:off x="1742536" y="983411"/>
              <a:ext cx="543464" cy="517585"/>
            </a:xfrm>
            <a:prstGeom prst="roundRect">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05</a:t>
              </a:r>
            </a:p>
          </p:txBody>
        </p:sp>
      </p:grpSp>
      <p:sp>
        <p:nvSpPr>
          <p:cNvPr id="2" name="Title 1">
            <a:extLst>
              <a:ext uri="{FF2B5EF4-FFF2-40B4-BE49-F238E27FC236}">
                <a16:creationId xmlns:a16="http://schemas.microsoft.com/office/drawing/2014/main" id="{8A02CD0B-4571-460A-BAE5-A328FFE717B2}"/>
              </a:ext>
            </a:extLst>
          </p:cNvPr>
          <p:cNvSpPr>
            <a:spLocks noGrp="1"/>
          </p:cNvSpPr>
          <p:nvPr>
            <p:ph type="title"/>
          </p:nvPr>
        </p:nvSpPr>
        <p:spPr>
          <a:xfrm>
            <a:off x="234126" y="2084898"/>
            <a:ext cx="1638248" cy="776377"/>
          </a:xfrm>
          <a:effectLst>
            <a:outerShdw blurRad="50800" dist="38100" dir="5400000" algn="t" rotWithShape="0">
              <a:prstClr val="black">
                <a:alpha val="40000"/>
              </a:prstClr>
            </a:outerShdw>
          </a:effectLst>
          <a:scene3d>
            <a:camera prst="isometricRightUp"/>
            <a:lightRig rig="threePt" dir="t"/>
          </a:scene3d>
        </p:spPr>
        <p:txBody>
          <a:bodyPr anchor="ctr">
            <a:normAutofit/>
          </a:bodyPr>
          <a:lstStyle/>
          <a:p>
            <a:r>
              <a:rPr lang="zh-CN" altLang="en-US" sz="4000" b="1" dirty="0">
                <a:solidFill>
                  <a:schemeClr val="bg1"/>
                </a:solidFill>
              </a:rPr>
              <a:t>目录</a:t>
            </a:r>
            <a:endParaRPr lang="en-GB" sz="4000" b="1" dirty="0">
              <a:solidFill>
                <a:schemeClr val="bg1"/>
              </a:solidFill>
            </a:endParaRPr>
          </a:p>
        </p:txBody>
      </p:sp>
    </p:spTree>
    <p:extLst>
      <p:ext uri="{BB962C8B-B14F-4D97-AF65-F5344CB8AC3E}">
        <p14:creationId xmlns:p14="http://schemas.microsoft.com/office/powerpoint/2010/main" val="3311914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0D9A692-7C92-4C2C-B569-814FC43AF014}"/>
              </a:ext>
            </a:extLst>
          </p:cNvPr>
          <p:cNvGrpSpPr/>
          <p:nvPr/>
        </p:nvGrpSpPr>
        <p:grpSpPr>
          <a:xfrm>
            <a:off x="182521" y="483079"/>
            <a:ext cx="8778958" cy="431322"/>
            <a:chOff x="1742536" y="983411"/>
            <a:chExt cx="2801500" cy="517585"/>
          </a:xfrm>
        </p:grpSpPr>
        <p:sp>
          <p:nvSpPr>
            <p:cNvPr id="4" name="Rectangle: Rounded Corners 3">
              <a:extLst>
                <a:ext uri="{FF2B5EF4-FFF2-40B4-BE49-F238E27FC236}">
                  <a16:creationId xmlns:a16="http://schemas.microsoft.com/office/drawing/2014/main" id="{5B4D83BD-35B6-4270-B02D-635CEF685F95}"/>
                </a:ext>
              </a:extLst>
            </p:cNvPr>
            <p:cNvSpPr/>
            <p:nvPr/>
          </p:nvSpPr>
          <p:spPr>
            <a:xfrm>
              <a:off x="1742536" y="983411"/>
              <a:ext cx="2801500" cy="517585"/>
            </a:xfrm>
            <a:prstGeom prst="roundRect">
              <a:avLst/>
            </a:prstGeom>
            <a:ln/>
            <a:effectLst>
              <a:outerShdw blurRad="50800" dist="38100" algn="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dirty="0"/>
                <a:t>药品基本信息（</a:t>
              </a:r>
              <a:r>
                <a:rPr lang="en-GB" altLang="zh-CN" dirty="0"/>
                <a:t>1/2</a:t>
              </a:r>
              <a:r>
                <a:rPr lang="zh-CN" altLang="en-US" dirty="0"/>
                <a:t>）</a:t>
              </a:r>
              <a:endParaRPr lang="en-GB" dirty="0" err="1"/>
            </a:p>
          </p:txBody>
        </p:sp>
        <p:sp>
          <p:nvSpPr>
            <p:cNvPr id="5" name="Rectangle: Rounded Corners 4">
              <a:extLst>
                <a:ext uri="{FF2B5EF4-FFF2-40B4-BE49-F238E27FC236}">
                  <a16:creationId xmlns:a16="http://schemas.microsoft.com/office/drawing/2014/main" id="{CB3E3BC7-B43D-45DC-A735-4EC7D6D8B90D}"/>
                </a:ext>
              </a:extLst>
            </p:cNvPr>
            <p:cNvSpPr/>
            <p:nvPr/>
          </p:nvSpPr>
          <p:spPr>
            <a:xfrm>
              <a:off x="1742536" y="983411"/>
              <a:ext cx="178497" cy="5175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01</a:t>
              </a:r>
            </a:p>
          </p:txBody>
        </p:sp>
      </p:grpSp>
      <p:sp>
        <p:nvSpPr>
          <p:cNvPr id="8" name="TextBox 7">
            <a:extLst>
              <a:ext uri="{FF2B5EF4-FFF2-40B4-BE49-F238E27FC236}">
                <a16:creationId xmlns:a16="http://schemas.microsoft.com/office/drawing/2014/main" id="{1270F817-29FE-4763-BEC8-3030EBF8B2FF}"/>
              </a:ext>
            </a:extLst>
          </p:cNvPr>
          <p:cNvSpPr txBox="1"/>
          <p:nvPr/>
        </p:nvSpPr>
        <p:spPr>
          <a:xfrm>
            <a:off x="238180" y="1054066"/>
            <a:ext cx="4464449" cy="3607462"/>
          </a:xfrm>
          <a:prstGeom prst="rect">
            <a:avLst/>
          </a:prstGeom>
          <a:solidFill>
            <a:schemeClr val="tx2">
              <a:lumMod val="10000"/>
              <a:lumOff val="90000"/>
            </a:schemeClr>
          </a:solidFill>
          <a:ln>
            <a:solidFill>
              <a:schemeClr val="accent1">
                <a:lumMod val="40000"/>
                <a:lumOff val="60000"/>
              </a:schemeClr>
            </a:solidFill>
            <a:prstDash val="dash"/>
          </a:ln>
        </p:spPr>
        <p:txBody>
          <a:bodyPr wrap="square" rtlCol="0">
            <a:spAutoFit/>
          </a:bodyPr>
          <a:lstStyle/>
          <a:p>
            <a:pPr marL="171450" indent="-171450">
              <a:lnSpc>
                <a:spcPct val="150000"/>
              </a:lnSpc>
              <a:buFont typeface="Wingdings" panose="05000000000000000000" pitchFamily="2" charset="2"/>
              <a:buChar char="Ø"/>
            </a:pPr>
            <a:r>
              <a:rPr lang="zh-CN" altLang="en-US" sz="1100" dirty="0">
                <a:latin typeface="+mn-ea"/>
              </a:rPr>
              <a:t>通用名（中</a:t>
            </a:r>
            <a:r>
              <a:rPr lang="en-GB" altLang="zh-CN" sz="1100" dirty="0">
                <a:latin typeface="+mn-ea"/>
              </a:rPr>
              <a:t>/</a:t>
            </a:r>
            <a:r>
              <a:rPr lang="zh-CN" altLang="en-US" sz="1100" dirty="0">
                <a:latin typeface="+mn-ea"/>
              </a:rPr>
              <a:t>英）：氢溴酸伏硫西汀片</a:t>
            </a:r>
            <a:r>
              <a:rPr lang="en-GB" altLang="zh-CN" sz="1100" dirty="0">
                <a:latin typeface="+mn-ea"/>
              </a:rPr>
              <a:t>/Vortioxetine Hydrobromide Tablets</a:t>
            </a:r>
          </a:p>
          <a:p>
            <a:pPr marL="171450" indent="-171450">
              <a:lnSpc>
                <a:spcPct val="150000"/>
              </a:lnSpc>
              <a:buFont typeface="Wingdings" panose="05000000000000000000" pitchFamily="2" charset="2"/>
              <a:buChar char="Ø"/>
            </a:pPr>
            <a:r>
              <a:rPr lang="zh-CN" altLang="en-US" sz="1100" dirty="0">
                <a:latin typeface="+mn-ea"/>
              </a:rPr>
              <a:t>商品名（中文</a:t>
            </a:r>
            <a:r>
              <a:rPr lang="en-US" altLang="zh-CN" sz="1100" dirty="0">
                <a:latin typeface="+mn-ea"/>
              </a:rPr>
              <a:t>/</a:t>
            </a:r>
            <a:r>
              <a:rPr lang="zh-CN" altLang="en-US" sz="1100" dirty="0">
                <a:latin typeface="+mn-ea"/>
              </a:rPr>
              <a:t>英文）： 心达悦</a:t>
            </a:r>
            <a:r>
              <a:rPr lang="en-US" altLang="zh-CN" sz="1100" dirty="0">
                <a:latin typeface="+mn-ea"/>
              </a:rPr>
              <a:t>® / </a:t>
            </a:r>
            <a:r>
              <a:rPr lang="en-GB" altLang="zh-CN" sz="1100" dirty="0">
                <a:latin typeface="+mn-ea"/>
              </a:rPr>
              <a:t>Brintellix® </a:t>
            </a:r>
          </a:p>
          <a:p>
            <a:pPr marL="171450" indent="-171450">
              <a:lnSpc>
                <a:spcPct val="150000"/>
              </a:lnSpc>
              <a:buFont typeface="Wingdings" panose="05000000000000000000" pitchFamily="2" charset="2"/>
              <a:buChar char="Ø"/>
            </a:pPr>
            <a:r>
              <a:rPr lang="zh-CN" altLang="en-US" sz="1100" dirty="0">
                <a:latin typeface="+mn-ea"/>
              </a:rPr>
              <a:t>所有注册规格（片、支、瓶等最小计价单位）：按</a:t>
            </a:r>
            <a:r>
              <a:rPr lang="en-GB" altLang="zh-CN" sz="1100" dirty="0">
                <a:latin typeface="+mn-ea"/>
              </a:rPr>
              <a:t>C18H22N2S</a:t>
            </a:r>
            <a:r>
              <a:rPr lang="zh-CN" altLang="en-US" sz="1100" dirty="0">
                <a:latin typeface="+mn-ea"/>
              </a:rPr>
              <a:t>计 </a:t>
            </a:r>
            <a:endParaRPr lang="en-GB" altLang="zh-CN" sz="1100" dirty="0">
              <a:latin typeface="+mn-ea"/>
            </a:endParaRPr>
          </a:p>
          <a:p>
            <a:pPr marL="171450">
              <a:lnSpc>
                <a:spcPct val="150000"/>
              </a:lnSpc>
            </a:pPr>
            <a:r>
              <a:rPr lang="en-US" altLang="zh-CN" sz="1100" dirty="0">
                <a:latin typeface="+mn-ea"/>
              </a:rPr>
              <a:t>(1) 5</a:t>
            </a:r>
            <a:r>
              <a:rPr lang="en-GB" altLang="zh-CN" sz="1100" dirty="0">
                <a:latin typeface="+mn-ea"/>
              </a:rPr>
              <a:t>mg (2) 10mg (3) 20mg</a:t>
            </a:r>
            <a:r>
              <a:rPr lang="zh-CN" altLang="en-US" sz="1100" dirty="0">
                <a:latin typeface="+mn-ea"/>
              </a:rPr>
              <a:t>；</a:t>
            </a:r>
            <a:endParaRPr lang="en-GB" altLang="zh-CN" sz="1100" dirty="0">
              <a:highlight>
                <a:srgbClr val="FFFF00"/>
              </a:highlight>
              <a:latin typeface="+mn-ea"/>
            </a:endParaRPr>
          </a:p>
          <a:p>
            <a:pPr marL="171450" indent="-171450">
              <a:lnSpc>
                <a:spcPct val="150000"/>
              </a:lnSpc>
              <a:buFont typeface="Wingdings" panose="05000000000000000000" pitchFamily="2" charset="2"/>
              <a:buChar char="Ø"/>
            </a:pPr>
            <a:r>
              <a:rPr lang="zh-CN" altLang="en-US" sz="1100" dirty="0">
                <a:latin typeface="+mn-ea"/>
              </a:rPr>
              <a:t>中国上市规格：</a:t>
            </a:r>
            <a:r>
              <a:rPr lang="en-GB" altLang="zh-CN" sz="1100" dirty="0">
                <a:latin typeface="+mn-ea"/>
              </a:rPr>
              <a:t>10</a:t>
            </a:r>
            <a:r>
              <a:rPr lang="en-US" altLang="zh-CN" sz="1100" dirty="0">
                <a:latin typeface="+mn-ea"/>
              </a:rPr>
              <a:t>mg</a:t>
            </a:r>
          </a:p>
          <a:p>
            <a:pPr marL="171450" indent="-171450">
              <a:lnSpc>
                <a:spcPct val="150000"/>
              </a:lnSpc>
              <a:buFont typeface="Wingdings" panose="05000000000000000000" pitchFamily="2" charset="2"/>
              <a:buChar char="Ø"/>
            </a:pPr>
            <a:r>
              <a:rPr lang="zh-CN" altLang="en-US" sz="1100" dirty="0">
                <a:latin typeface="+mn-ea"/>
              </a:rPr>
              <a:t>中国大陆首次上市时间：</a:t>
            </a:r>
            <a:r>
              <a:rPr lang="en-GB" altLang="zh-CN" sz="1100" dirty="0">
                <a:latin typeface="+mn-ea"/>
              </a:rPr>
              <a:t>2017</a:t>
            </a:r>
            <a:r>
              <a:rPr lang="zh-CN" altLang="en-US" sz="1100" dirty="0">
                <a:latin typeface="+mn-ea"/>
              </a:rPr>
              <a:t>年</a:t>
            </a:r>
            <a:r>
              <a:rPr lang="en-GB" altLang="zh-CN" sz="1100" dirty="0">
                <a:latin typeface="+mn-ea"/>
              </a:rPr>
              <a:t>11</a:t>
            </a:r>
            <a:r>
              <a:rPr lang="zh-CN" altLang="en-US" sz="1100" dirty="0">
                <a:latin typeface="+mn-ea"/>
              </a:rPr>
              <a:t>月；</a:t>
            </a:r>
            <a:endParaRPr lang="en-GB" altLang="zh-CN" sz="1100" dirty="0">
              <a:latin typeface="+mn-ea"/>
            </a:endParaRPr>
          </a:p>
          <a:p>
            <a:pPr marL="171450" indent="-171450">
              <a:lnSpc>
                <a:spcPct val="150000"/>
              </a:lnSpc>
              <a:buFont typeface="Wingdings" panose="05000000000000000000" pitchFamily="2" charset="2"/>
              <a:buChar char="Ø"/>
            </a:pPr>
            <a:r>
              <a:rPr lang="zh-CN" altLang="en-US" sz="1100" dirty="0">
                <a:latin typeface="+mn-ea"/>
              </a:rPr>
              <a:t>全球首个上市国家</a:t>
            </a:r>
            <a:r>
              <a:rPr lang="en-GB" altLang="zh-CN" sz="1100" dirty="0">
                <a:latin typeface="+mn-ea"/>
              </a:rPr>
              <a:t>/</a:t>
            </a:r>
            <a:r>
              <a:rPr lang="zh-CN" altLang="en-US" sz="1100" dirty="0">
                <a:latin typeface="+mn-ea"/>
              </a:rPr>
              <a:t>地区及上市时间： 美国，</a:t>
            </a:r>
            <a:r>
              <a:rPr lang="en-GB" altLang="zh-CN" sz="1100" dirty="0">
                <a:latin typeface="+mn-ea"/>
              </a:rPr>
              <a:t>2013</a:t>
            </a:r>
            <a:r>
              <a:rPr lang="zh-CN" altLang="en-US" sz="1100" dirty="0">
                <a:latin typeface="+mn-ea"/>
              </a:rPr>
              <a:t>年</a:t>
            </a:r>
            <a:r>
              <a:rPr lang="en-GB" altLang="zh-CN" sz="1100" dirty="0">
                <a:latin typeface="+mn-ea"/>
              </a:rPr>
              <a:t>9</a:t>
            </a:r>
            <a:r>
              <a:rPr lang="zh-CN" altLang="en-US" sz="1100" dirty="0">
                <a:latin typeface="+mn-ea"/>
              </a:rPr>
              <a:t>月</a:t>
            </a:r>
            <a:endParaRPr lang="en-GB" altLang="zh-CN" sz="1100" dirty="0">
              <a:latin typeface="+mn-ea"/>
            </a:endParaRPr>
          </a:p>
          <a:p>
            <a:pPr marL="171450" indent="-171450">
              <a:lnSpc>
                <a:spcPct val="150000"/>
              </a:lnSpc>
              <a:buFont typeface="Wingdings" panose="05000000000000000000" pitchFamily="2" charset="2"/>
              <a:buChar char="Ø"/>
            </a:pPr>
            <a:r>
              <a:rPr lang="zh-CN" altLang="en-US" sz="1100" dirty="0">
                <a:latin typeface="+mn-ea"/>
              </a:rPr>
              <a:t>专利信息：</a:t>
            </a:r>
            <a:endParaRPr lang="en-GB" altLang="zh-CN" sz="1100" dirty="0">
              <a:latin typeface="+mn-ea"/>
            </a:endParaRPr>
          </a:p>
          <a:p>
            <a:pPr marL="628650" lvl="1" indent="-171450">
              <a:lnSpc>
                <a:spcPct val="150000"/>
              </a:lnSpc>
              <a:buFont typeface="Wingdings" panose="05000000000000000000" pitchFamily="2" charset="2"/>
              <a:buChar char="§"/>
            </a:pPr>
            <a:r>
              <a:rPr lang="zh-CN" altLang="en-US" sz="1100" dirty="0">
                <a:latin typeface="+mn-ea"/>
              </a:rPr>
              <a:t>专利号：</a:t>
            </a:r>
            <a:r>
              <a:rPr lang="en-US" altLang="zh-CN" sz="1100" dirty="0">
                <a:latin typeface="+mn-ea"/>
              </a:rPr>
              <a:t>ZL02819025.4/CN1319958C</a:t>
            </a:r>
            <a:r>
              <a:rPr lang="zh-CN" altLang="en-US" sz="1100" dirty="0">
                <a:latin typeface="+mn-ea"/>
              </a:rPr>
              <a:t>；</a:t>
            </a:r>
            <a:endParaRPr lang="en-US" altLang="zh-CN" sz="1100">
              <a:latin typeface="+mn-ea"/>
            </a:endParaRPr>
          </a:p>
          <a:p>
            <a:pPr marL="628650" lvl="1" indent="-171450">
              <a:lnSpc>
                <a:spcPct val="150000"/>
              </a:lnSpc>
              <a:buFont typeface="Wingdings" panose="05000000000000000000" pitchFamily="2" charset="2"/>
              <a:buChar char="§"/>
            </a:pPr>
            <a:r>
              <a:rPr lang="zh-CN" altLang="en-US" sz="1100">
                <a:latin typeface="+mn-ea"/>
              </a:rPr>
              <a:t>是否</a:t>
            </a:r>
            <a:r>
              <a:rPr lang="zh-CN" altLang="en-US" sz="1100" dirty="0">
                <a:latin typeface="+mn-ea"/>
              </a:rPr>
              <a:t>为化合物专利：是；</a:t>
            </a:r>
          </a:p>
          <a:p>
            <a:pPr marL="628650" lvl="1" indent="-171450">
              <a:lnSpc>
                <a:spcPct val="150000"/>
              </a:lnSpc>
              <a:buFont typeface="Wingdings" panose="05000000000000000000" pitchFamily="2" charset="2"/>
              <a:buChar char="§"/>
            </a:pPr>
            <a:r>
              <a:rPr lang="zh-CN" altLang="en-US" sz="1100" dirty="0">
                <a:latin typeface="+mn-ea"/>
              </a:rPr>
              <a:t>专利权期限届满日： </a:t>
            </a:r>
            <a:r>
              <a:rPr lang="en-US" altLang="zh-CN" sz="1100" dirty="0">
                <a:latin typeface="+mn-ea"/>
              </a:rPr>
              <a:t>2022 </a:t>
            </a:r>
            <a:r>
              <a:rPr lang="zh-CN" altLang="en-US" sz="1100" dirty="0">
                <a:latin typeface="+mn-ea"/>
              </a:rPr>
              <a:t>年 </a:t>
            </a:r>
            <a:r>
              <a:rPr lang="en-US" altLang="zh-CN" sz="1100" dirty="0">
                <a:latin typeface="+mn-ea"/>
              </a:rPr>
              <a:t>10 </a:t>
            </a:r>
            <a:r>
              <a:rPr lang="zh-CN" altLang="en-US" sz="1100" dirty="0">
                <a:latin typeface="+mn-ea"/>
              </a:rPr>
              <a:t>月 </a:t>
            </a:r>
            <a:r>
              <a:rPr lang="en-US" altLang="zh-CN" sz="1100" dirty="0">
                <a:latin typeface="+mn-ea"/>
              </a:rPr>
              <a:t>2 </a:t>
            </a:r>
            <a:r>
              <a:rPr lang="zh-CN" altLang="en-US" sz="1100" dirty="0">
                <a:latin typeface="+mn-ea"/>
              </a:rPr>
              <a:t>日；</a:t>
            </a:r>
          </a:p>
          <a:p>
            <a:pPr marL="628650" lvl="1" indent="-171450">
              <a:lnSpc>
                <a:spcPct val="150000"/>
              </a:lnSpc>
              <a:buFont typeface="Wingdings" panose="05000000000000000000" pitchFamily="2" charset="2"/>
              <a:buChar char="§"/>
            </a:pPr>
            <a:r>
              <a:rPr lang="zh-CN" altLang="en-US" sz="1100" dirty="0">
                <a:latin typeface="+mn-ea"/>
              </a:rPr>
              <a:t>是否有涉及法律效力的诉讼：否</a:t>
            </a:r>
            <a:endParaRPr lang="en-GB" altLang="zh-CN" sz="1100" dirty="0">
              <a:latin typeface="+mn-ea"/>
            </a:endParaRPr>
          </a:p>
          <a:p>
            <a:pPr marL="171450" indent="-171450">
              <a:lnSpc>
                <a:spcPct val="150000"/>
              </a:lnSpc>
              <a:buFont typeface="Wingdings" panose="05000000000000000000" pitchFamily="2" charset="2"/>
              <a:buChar char="Ø"/>
            </a:pPr>
            <a:r>
              <a:rPr lang="zh-CN" altLang="en-US" sz="1100" dirty="0">
                <a:latin typeface="+mn-ea"/>
              </a:rPr>
              <a:t>是否</a:t>
            </a:r>
            <a:r>
              <a:rPr lang="en-GB" altLang="zh-CN" sz="1100" dirty="0">
                <a:latin typeface="+mn-ea"/>
              </a:rPr>
              <a:t>OTC</a:t>
            </a:r>
            <a:r>
              <a:rPr lang="zh-CN" altLang="en-US" sz="1100" dirty="0">
                <a:latin typeface="+mn-ea"/>
              </a:rPr>
              <a:t>药品：否</a:t>
            </a:r>
            <a:endParaRPr lang="en-GB" altLang="zh-CN" sz="1100" dirty="0">
              <a:latin typeface="+mn-ea"/>
            </a:endParaRPr>
          </a:p>
        </p:txBody>
      </p:sp>
      <p:sp>
        <p:nvSpPr>
          <p:cNvPr id="9" name="TextBox 8">
            <a:extLst>
              <a:ext uri="{FF2B5EF4-FFF2-40B4-BE49-F238E27FC236}">
                <a16:creationId xmlns:a16="http://schemas.microsoft.com/office/drawing/2014/main" id="{73B9E5E1-9A1C-43D2-86AF-6A79173B3B26}"/>
              </a:ext>
            </a:extLst>
          </p:cNvPr>
          <p:cNvSpPr txBox="1"/>
          <p:nvPr/>
        </p:nvSpPr>
        <p:spPr>
          <a:xfrm>
            <a:off x="4963886" y="1045902"/>
            <a:ext cx="3886276" cy="3614259"/>
          </a:xfrm>
          <a:prstGeom prst="rect">
            <a:avLst/>
          </a:prstGeom>
          <a:solidFill>
            <a:schemeClr val="tx2">
              <a:lumMod val="10000"/>
              <a:lumOff val="90000"/>
            </a:schemeClr>
          </a:solidFill>
          <a:ln>
            <a:solidFill>
              <a:schemeClr val="accent1">
                <a:lumMod val="40000"/>
                <a:lumOff val="60000"/>
              </a:schemeClr>
            </a:solidFill>
            <a:prstDash val="dash"/>
          </a:ln>
        </p:spPr>
        <p:txBody>
          <a:bodyPr wrap="square" rtlCol="0">
            <a:spAutoFit/>
          </a:bodyPr>
          <a:lstStyle>
            <a:defPPr>
              <a:defRPr lang="en-US"/>
            </a:defPPr>
            <a:lvl1pPr marL="171450" indent="-171450">
              <a:lnSpc>
                <a:spcPct val="150000"/>
              </a:lnSpc>
              <a:buFont typeface="Wingdings" panose="05000000000000000000" pitchFamily="2" charset="2"/>
              <a:buChar char="Ø"/>
              <a:defRPr sz="1100">
                <a:latin typeface="+mn-ea"/>
              </a:defRPr>
            </a:lvl1pPr>
            <a:lvl2pPr marL="628650" lvl="1" indent="-171450">
              <a:lnSpc>
                <a:spcPct val="150000"/>
              </a:lnSpc>
              <a:buFont typeface="Wingdings" panose="05000000000000000000" pitchFamily="2" charset="2"/>
              <a:buChar char="§"/>
              <a:defRPr sz="1100">
                <a:latin typeface="+mn-ea"/>
              </a:defRPr>
            </a:lvl2pPr>
          </a:lstStyle>
          <a:p>
            <a:r>
              <a:rPr lang="zh-CN" altLang="en-US" dirty="0"/>
              <a:t>伏硫西汀是一种安全性卓越的新型抗抑郁药，抑制</a:t>
            </a:r>
            <a:r>
              <a:rPr lang="en-US" altLang="zh-CN" dirty="0"/>
              <a:t>5-HT</a:t>
            </a:r>
            <a:r>
              <a:rPr lang="zh-CN" altLang="en-US" dirty="0"/>
              <a:t>转运体和调节多种</a:t>
            </a:r>
            <a:r>
              <a:rPr lang="en-US" altLang="zh-CN" dirty="0"/>
              <a:t>5-HT</a:t>
            </a:r>
            <a:r>
              <a:rPr lang="zh-CN" altLang="en-US" dirty="0"/>
              <a:t>受体，同时作用于</a:t>
            </a:r>
            <a:r>
              <a:rPr lang="en-US" altLang="zh-CN" dirty="0"/>
              <a:t>6</a:t>
            </a:r>
            <a:r>
              <a:rPr lang="zh-CN" altLang="en-US" dirty="0"/>
              <a:t>个药理学靶点，引起下游多种神经递质的改变，带来不同的临床获益。</a:t>
            </a:r>
            <a:endParaRPr lang="en-GB" altLang="zh-CN" dirty="0"/>
          </a:p>
          <a:p>
            <a:r>
              <a:rPr lang="zh-CN" altLang="en-US" dirty="0"/>
              <a:t>适应症：本品用于治疗成人抑郁症。</a:t>
            </a:r>
            <a:endParaRPr lang="en-US" altLang="zh-CN" dirty="0"/>
          </a:p>
          <a:p>
            <a:r>
              <a:rPr lang="zh-CN" altLang="en-US" dirty="0"/>
              <a:t>说明书用法用量：本品应口服给药，可以与食物同服或空腹服用。本品初始剂量和推荐剂量均为</a:t>
            </a:r>
            <a:r>
              <a:rPr lang="en-US" altLang="zh-CN" dirty="0"/>
              <a:t>10mg</a:t>
            </a:r>
            <a:r>
              <a:rPr lang="zh-CN" altLang="en-US" dirty="0"/>
              <a:t>，每日</a:t>
            </a:r>
            <a:r>
              <a:rPr lang="en-US" altLang="zh-CN" dirty="0"/>
              <a:t>1</a:t>
            </a:r>
            <a:r>
              <a:rPr lang="zh-CN" altLang="en-US" dirty="0"/>
              <a:t>次。根据患者个体反应进行调整，最低可剂量可增加至最大</a:t>
            </a:r>
            <a:r>
              <a:rPr lang="en-US" altLang="zh-CN" dirty="0"/>
              <a:t>20mg, </a:t>
            </a:r>
            <a:r>
              <a:rPr lang="zh-CN" altLang="en-US" dirty="0"/>
              <a:t>每日一次，或最低可降低至</a:t>
            </a:r>
            <a:r>
              <a:rPr lang="en-US" altLang="zh-CN" dirty="0"/>
              <a:t>5mg</a:t>
            </a:r>
            <a:r>
              <a:rPr lang="zh-CN" altLang="en-US" dirty="0"/>
              <a:t>，每日一次。</a:t>
            </a:r>
            <a:endParaRPr lang="en-GB" altLang="zh-CN" dirty="0"/>
          </a:p>
          <a:p>
            <a:r>
              <a:rPr lang="zh-CN" altLang="en-US" dirty="0"/>
              <a:t>参照药品建议：盐酸度洛西汀缓释胶囊</a:t>
            </a:r>
            <a:r>
              <a:rPr lang="en-US" altLang="zh-CN" dirty="0"/>
              <a:t>【</a:t>
            </a:r>
            <a:r>
              <a:rPr lang="zh-CN" altLang="en-US" dirty="0"/>
              <a:t>参照药品选择理由：多个大型国际多中心临床试验均选择度洛西汀作为参照药品，度洛西汀在丹麦，意大利</a:t>
            </a:r>
            <a:r>
              <a:rPr lang="en-US" altLang="zh-CN" dirty="0"/>
              <a:t>2</a:t>
            </a:r>
            <a:r>
              <a:rPr lang="zh-CN" altLang="en-US" dirty="0"/>
              <a:t>个国家被当作上市评价和医保准入评价的参照药品。中国已发表的</a:t>
            </a:r>
            <a:r>
              <a:rPr lang="en-US" altLang="zh-CN" dirty="0"/>
              <a:t>《</a:t>
            </a:r>
            <a:r>
              <a:rPr lang="zh-CN" altLang="en-US" dirty="0"/>
              <a:t>伏硫西汀治疗抑郁症的药物经济学评价</a:t>
            </a:r>
            <a:r>
              <a:rPr lang="en-US" altLang="zh-CN" dirty="0"/>
              <a:t>》</a:t>
            </a:r>
            <a:r>
              <a:rPr lang="zh-CN" altLang="en-US" dirty="0"/>
              <a:t>选择度洛西汀作为对照药。</a:t>
            </a:r>
            <a:r>
              <a:rPr lang="en-US" altLang="zh-CN" dirty="0"/>
              <a:t>】</a:t>
            </a:r>
            <a:endParaRPr lang="en-GB" dirty="0"/>
          </a:p>
        </p:txBody>
      </p:sp>
    </p:spTree>
    <p:extLst>
      <p:ext uri="{BB962C8B-B14F-4D97-AF65-F5344CB8AC3E}">
        <p14:creationId xmlns:p14="http://schemas.microsoft.com/office/powerpoint/2010/main" val="2019008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0D9A692-7C92-4C2C-B569-814FC43AF014}"/>
              </a:ext>
            </a:extLst>
          </p:cNvPr>
          <p:cNvGrpSpPr/>
          <p:nvPr/>
        </p:nvGrpSpPr>
        <p:grpSpPr>
          <a:xfrm>
            <a:off x="182521" y="483079"/>
            <a:ext cx="8778958" cy="431322"/>
            <a:chOff x="1742536" y="983411"/>
            <a:chExt cx="2801500" cy="517585"/>
          </a:xfrm>
        </p:grpSpPr>
        <p:sp>
          <p:nvSpPr>
            <p:cNvPr id="4" name="Rectangle: Rounded Corners 3">
              <a:extLst>
                <a:ext uri="{FF2B5EF4-FFF2-40B4-BE49-F238E27FC236}">
                  <a16:creationId xmlns:a16="http://schemas.microsoft.com/office/drawing/2014/main" id="{5B4D83BD-35B6-4270-B02D-635CEF685F95}"/>
                </a:ext>
              </a:extLst>
            </p:cNvPr>
            <p:cNvSpPr/>
            <p:nvPr/>
          </p:nvSpPr>
          <p:spPr>
            <a:xfrm>
              <a:off x="1742536" y="983411"/>
              <a:ext cx="2801500" cy="517585"/>
            </a:xfrm>
            <a:prstGeom prst="roundRect">
              <a:avLst/>
            </a:prstGeom>
            <a:ln/>
            <a:effectLst>
              <a:outerShdw blurRad="50800" dist="38100" algn="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dirty="0"/>
                <a:t>药品基本信息（</a:t>
              </a:r>
              <a:r>
                <a:rPr lang="en-GB" altLang="zh-CN" dirty="0"/>
                <a:t>2/2</a:t>
              </a:r>
              <a:r>
                <a:rPr lang="zh-CN" altLang="en-US" dirty="0"/>
                <a:t>）</a:t>
              </a:r>
              <a:endParaRPr lang="en-GB" dirty="0" err="1"/>
            </a:p>
          </p:txBody>
        </p:sp>
        <p:sp>
          <p:nvSpPr>
            <p:cNvPr id="5" name="Rectangle: Rounded Corners 4">
              <a:extLst>
                <a:ext uri="{FF2B5EF4-FFF2-40B4-BE49-F238E27FC236}">
                  <a16:creationId xmlns:a16="http://schemas.microsoft.com/office/drawing/2014/main" id="{CB3E3BC7-B43D-45DC-A735-4EC7D6D8B90D}"/>
                </a:ext>
              </a:extLst>
            </p:cNvPr>
            <p:cNvSpPr/>
            <p:nvPr/>
          </p:nvSpPr>
          <p:spPr>
            <a:xfrm>
              <a:off x="1742536" y="983411"/>
              <a:ext cx="178497" cy="5175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01</a:t>
              </a:r>
            </a:p>
          </p:txBody>
        </p:sp>
      </p:grpSp>
      <p:sp>
        <p:nvSpPr>
          <p:cNvPr id="8" name="TextBox 7">
            <a:extLst>
              <a:ext uri="{FF2B5EF4-FFF2-40B4-BE49-F238E27FC236}">
                <a16:creationId xmlns:a16="http://schemas.microsoft.com/office/drawing/2014/main" id="{1270F817-29FE-4763-BEC8-3030EBF8B2FF}"/>
              </a:ext>
            </a:extLst>
          </p:cNvPr>
          <p:cNvSpPr txBox="1"/>
          <p:nvPr/>
        </p:nvSpPr>
        <p:spPr>
          <a:xfrm>
            <a:off x="462196" y="1130061"/>
            <a:ext cx="8345374" cy="3984745"/>
          </a:xfrm>
          <a:prstGeom prst="rect">
            <a:avLst/>
          </a:prstGeom>
          <a:solidFill>
            <a:schemeClr val="tx2">
              <a:lumMod val="10000"/>
              <a:lumOff val="90000"/>
            </a:schemeClr>
          </a:solidFill>
        </p:spPr>
        <p:txBody>
          <a:bodyPr wrap="square" rtlCol="0">
            <a:spAutoFit/>
          </a:bodyPr>
          <a:lstStyle/>
          <a:p>
            <a:pPr marL="171450" indent="-171450">
              <a:lnSpc>
                <a:spcPts val="1800"/>
              </a:lnSpc>
              <a:buFont typeface="Wingdings" panose="05000000000000000000" pitchFamily="2" charset="2"/>
              <a:buChar char="Ø"/>
            </a:pPr>
            <a:r>
              <a:rPr lang="zh-CN" altLang="en-US" sz="1200" dirty="0">
                <a:latin typeface="+mn-ea"/>
              </a:rPr>
              <a:t>抑郁症疾病负担较重</a:t>
            </a:r>
            <a:endParaRPr lang="en-GB" altLang="zh-CN" sz="1200" dirty="0">
              <a:latin typeface="+mn-ea"/>
            </a:endParaRPr>
          </a:p>
          <a:p>
            <a:pPr marL="628650" lvl="1" indent="-171450">
              <a:lnSpc>
                <a:spcPts val="1800"/>
              </a:lnSpc>
              <a:buFont typeface="Wingdings" panose="05000000000000000000" pitchFamily="2" charset="2"/>
              <a:buChar char="§"/>
            </a:pPr>
            <a:r>
              <a:rPr lang="zh-CN" altLang="en-US" sz="1200" dirty="0">
                <a:latin typeface="+mn-ea"/>
              </a:rPr>
              <a:t>抑郁症是常见精神疾病，全球约有</a:t>
            </a:r>
            <a:r>
              <a:rPr lang="en-US" altLang="zh-CN" sz="1200" dirty="0">
                <a:latin typeface="+mn-ea"/>
              </a:rPr>
              <a:t>3.22</a:t>
            </a:r>
            <a:r>
              <a:rPr lang="zh-CN" altLang="en-US" sz="1200" dirty="0">
                <a:latin typeface="+mn-ea"/>
              </a:rPr>
              <a:t>亿人患有抑郁症，占总人口的</a:t>
            </a:r>
            <a:r>
              <a:rPr lang="en-US" altLang="zh-CN" sz="1200" dirty="0">
                <a:latin typeface="+mn-ea"/>
              </a:rPr>
              <a:t>4%</a:t>
            </a:r>
            <a:r>
              <a:rPr lang="zh-CN" altLang="en-US" sz="1200" dirty="0">
                <a:latin typeface="+mn-ea"/>
              </a:rPr>
              <a:t>以上。</a:t>
            </a:r>
            <a:r>
              <a:rPr lang="en-US" altLang="zh-CN" sz="1200" dirty="0">
                <a:latin typeface="+mn-ea"/>
              </a:rPr>
              <a:t>2005-2015</a:t>
            </a:r>
            <a:r>
              <a:rPr lang="zh-CN" altLang="en-US" sz="1200" dirty="0">
                <a:latin typeface="+mn-ea"/>
              </a:rPr>
              <a:t>年之间抑郁症患者人数增加了</a:t>
            </a:r>
            <a:r>
              <a:rPr lang="en-US" altLang="zh-CN" sz="1200" dirty="0">
                <a:latin typeface="+mn-ea"/>
              </a:rPr>
              <a:t>18%</a:t>
            </a:r>
            <a:r>
              <a:rPr lang="zh-CN" altLang="en-US" sz="1200" dirty="0">
                <a:latin typeface="+mn-ea"/>
              </a:rPr>
              <a:t>。抑郁症是全世界致残的主要原因，也是造成全球疾病负担的主要因素</a:t>
            </a:r>
            <a:endParaRPr lang="en-GB" altLang="zh-CN" sz="1200" dirty="0">
              <a:latin typeface="+mn-ea"/>
            </a:endParaRPr>
          </a:p>
          <a:p>
            <a:pPr marL="628650" lvl="1" indent="-171450">
              <a:lnSpc>
                <a:spcPts val="1800"/>
              </a:lnSpc>
              <a:buFont typeface="Wingdings" panose="05000000000000000000" pitchFamily="2" charset="2"/>
              <a:buChar char="§"/>
            </a:pPr>
            <a:r>
              <a:rPr lang="zh-CN" altLang="en-US" sz="1200" dirty="0">
                <a:latin typeface="+mn-ea"/>
              </a:rPr>
              <a:t>中国重度抑郁症（</a:t>
            </a:r>
            <a:r>
              <a:rPr lang="en-GB" altLang="zh-CN" sz="1200" dirty="0">
                <a:latin typeface="+mn-ea"/>
              </a:rPr>
              <a:t>Major depressive disorder, </a:t>
            </a:r>
            <a:r>
              <a:rPr lang="en-US" altLang="zh-CN" sz="1200" dirty="0">
                <a:latin typeface="+mn-ea"/>
              </a:rPr>
              <a:t>MDD)</a:t>
            </a:r>
            <a:r>
              <a:rPr lang="zh-CN" altLang="en-US" sz="1200" dirty="0">
                <a:latin typeface="+mn-ea"/>
              </a:rPr>
              <a:t>患者的终身患病率为</a:t>
            </a:r>
            <a:r>
              <a:rPr lang="en-US" altLang="zh-CN" sz="1200" dirty="0">
                <a:latin typeface="+mn-ea"/>
              </a:rPr>
              <a:t>3.4%</a:t>
            </a:r>
            <a:r>
              <a:rPr lang="zh-CN" altLang="en-US" sz="1200" dirty="0">
                <a:latin typeface="+mn-ea"/>
              </a:rPr>
              <a:t>。</a:t>
            </a:r>
            <a:r>
              <a:rPr lang="en-US" altLang="zh-CN" sz="1200" dirty="0">
                <a:latin typeface="+mn-ea"/>
              </a:rPr>
              <a:t>MDD</a:t>
            </a:r>
            <a:r>
              <a:rPr lang="zh-CN" altLang="en-US" sz="1200" dirty="0">
                <a:latin typeface="+mn-ea"/>
              </a:rPr>
              <a:t>与患者功能和生活质量严重损害相关，在中国</a:t>
            </a:r>
            <a:r>
              <a:rPr lang="en-US" altLang="zh-CN" sz="1200" dirty="0">
                <a:latin typeface="+mn-ea"/>
              </a:rPr>
              <a:t>MDD</a:t>
            </a:r>
            <a:r>
              <a:rPr lang="zh-CN" altLang="en-US" sz="1200" dirty="0">
                <a:latin typeface="+mn-ea"/>
              </a:rPr>
              <a:t>是所有疾病中伤残损失寿命年排名第二的疾病，抑郁症导致的缺勤、医药费和丧葬费每年造成</a:t>
            </a:r>
            <a:r>
              <a:rPr lang="en-US" altLang="zh-CN" sz="1200" dirty="0">
                <a:latin typeface="+mn-ea"/>
              </a:rPr>
              <a:t>78</a:t>
            </a:r>
            <a:r>
              <a:rPr lang="zh-CN" altLang="en-US" sz="1200" dirty="0">
                <a:latin typeface="+mn-ea"/>
              </a:rPr>
              <a:t>亿美元的损失。中国抑郁症诊断率</a:t>
            </a:r>
            <a:r>
              <a:rPr lang="en-US" altLang="zh-CN" sz="1200" dirty="0">
                <a:latin typeface="+mn-ea"/>
              </a:rPr>
              <a:t>8.3%</a:t>
            </a:r>
            <a:r>
              <a:rPr lang="zh-CN" altLang="en-US" sz="1200" dirty="0">
                <a:latin typeface="+mn-ea"/>
              </a:rPr>
              <a:t>和治疗率</a:t>
            </a:r>
            <a:r>
              <a:rPr lang="en-US" altLang="zh-CN" sz="1200" dirty="0">
                <a:latin typeface="+mn-ea"/>
              </a:rPr>
              <a:t>51.5%</a:t>
            </a:r>
            <a:r>
              <a:rPr lang="zh-CN" altLang="en-US" sz="1200" dirty="0">
                <a:latin typeface="+mn-ea"/>
              </a:rPr>
              <a:t>，远低于国际水平</a:t>
            </a:r>
            <a:endParaRPr lang="en-GB" altLang="zh-CN" sz="1200" dirty="0">
              <a:latin typeface="+mn-ea"/>
            </a:endParaRPr>
          </a:p>
          <a:p>
            <a:pPr marL="171450" indent="-171450">
              <a:lnSpc>
                <a:spcPts val="1800"/>
              </a:lnSpc>
              <a:buFont typeface="Wingdings" panose="05000000000000000000" pitchFamily="2" charset="2"/>
              <a:buChar char="Ø"/>
            </a:pPr>
            <a:r>
              <a:rPr lang="zh-CN" altLang="en-US" sz="1200" dirty="0">
                <a:latin typeface="+mn-ea"/>
              </a:rPr>
              <a:t>抑郁症治疗存在临床未满足需求</a:t>
            </a:r>
            <a:endParaRPr lang="en-GB" altLang="zh-CN" sz="1200" dirty="0">
              <a:latin typeface="+mn-ea"/>
            </a:endParaRPr>
          </a:p>
          <a:p>
            <a:pPr marL="628650" lvl="1" indent="-171450">
              <a:lnSpc>
                <a:spcPts val="1800"/>
              </a:lnSpc>
              <a:buFont typeface="Wingdings" panose="05000000000000000000" pitchFamily="2" charset="2"/>
              <a:buChar char="§"/>
            </a:pPr>
            <a:r>
              <a:rPr lang="zh-CN" altLang="en-US" sz="1200" dirty="0">
                <a:latin typeface="+mn-ea"/>
              </a:rPr>
              <a:t>目前，大部分抗抑郁药相对依赖单一作用机制，抑郁症的治疗仍然未能满足临床的诸多需求</a:t>
            </a:r>
          </a:p>
          <a:p>
            <a:pPr marL="628650" lvl="1" indent="-171450">
              <a:lnSpc>
                <a:spcPts val="1800"/>
              </a:lnSpc>
              <a:buFont typeface="Wingdings" panose="05000000000000000000" pitchFamily="2" charset="2"/>
              <a:buChar char="§"/>
            </a:pPr>
            <a:r>
              <a:rPr lang="zh-CN" altLang="en-US" sz="1200" dirty="0">
                <a:latin typeface="+mn-ea"/>
              </a:rPr>
              <a:t>多模式作用机制的新型抗抑郁药如伏硫西汀，结合了转运体抑制和多种受体调节这两种不同作用机制，它可诱发除单胺类递质系统以外的神经传递改变，促进突触可塑性的发生</a:t>
            </a:r>
            <a:endParaRPr lang="en-GB" altLang="zh-CN" sz="1200" dirty="0">
              <a:latin typeface="+mn-ea"/>
            </a:endParaRPr>
          </a:p>
          <a:p>
            <a:pPr marL="628650" lvl="1" indent="-171450">
              <a:lnSpc>
                <a:spcPts val="1800"/>
              </a:lnSpc>
              <a:buFont typeface="Wingdings" panose="05000000000000000000" pitchFamily="2" charset="2"/>
              <a:buChar char="§"/>
            </a:pPr>
            <a:r>
              <a:rPr lang="zh-CN" altLang="en-US" sz="1200" dirty="0">
                <a:latin typeface="+mn-ea"/>
              </a:rPr>
              <a:t>抑郁症患者治疗的最终目标是患者症状和功能均实现恢复，且之前已有研究表明抑郁症的治疗应该将认知功能的恢复作为优先目标</a:t>
            </a:r>
          </a:p>
          <a:p>
            <a:pPr marL="171450" indent="-171450">
              <a:lnSpc>
                <a:spcPts val="1800"/>
              </a:lnSpc>
              <a:buFont typeface="Wingdings" panose="05000000000000000000" pitchFamily="2" charset="2"/>
              <a:buChar char="Ø"/>
            </a:pPr>
            <a:r>
              <a:rPr lang="zh-CN" altLang="en-US" sz="1200" dirty="0">
                <a:latin typeface="+mn-ea"/>
              </a:rPr>
              <a:t>关于伏硫西汀</a:t>
            </a:r>
            <a:endParaRPr lang="en-GB" altLang="zh-CN" sz="1200" dirty="0">
              <a:latin typeface="+mn-ea"/>
            </a:endParaRPr>
          </a:p>
          <a:p>
            <a:pPr marL="628650" lvl="1" indent="-171450">
              <a:lnSpc>
                <a:spcPts val="1800"/>
              </a:lnSpc>
              <a:buFont typeface="Wingdings" panose="05000000000000000000" pitchFamily="2" charset="2"/>
              <a:buChar char="§"/>
            </a:pPr>
            <a:r>
              <a:rPr lang="zh-CN" altLang="en-US" sz="1200" dirty="0">
                <a:latin typeface="+mn-ea"/>
              </a:rPr>
              <a:t>多模式抗抑郁机制，全面控制抑郁的三种症状，尤其因为显著、可独立于情感症状的改善从而显著改善抑郁症患者的认知症状</a:t>
            </a:r>
            <a:endParaRPr lang="en-GB" altLang="zh-CN" sz="1200" dirty="0">
              <a:latin typeface="+mn-ea"/>
            </a:endParaRPr>
          </a:p>
          <a:p>
            <a:pPr marL="628650" lvl="1" indent="-171450">
              <a:lnSpc>
                <a:spcPts val="1800"/>
              </a:lnSpc>
              <a:buFont typeface="Wingdings" panose="05000000000000000000" pitchFamily="2" charset="2"/>
              <a:buChar char="§"/>
            </a:pPr>
            <a:r>
              <a:rPr lang="en-US" altLang="zh-CN" sz="1200" dirty="0">
                <a:latin typeface="+mn-ea"/>
              </a:rPr>
              <a:t>2017</a:t>
            </a:r>
            <a:r>
              <a:rPr lang="zh-CN" altLang="en-US" sz="1200" dirty="0">
                <a:latin typeface="+mn-ea"/>
              </a:rPr>
              <a:t>年被国家药监局纳入第十四批优先审评审评目录，属于“与现有治疗手段相比具有明显优势”的药物</a:t>
            </a:r>
            <a:endParaRPr lang="en-GB" altLang="zh-CN" sz="1200" dirty="0">
              <a:latin typeface="+mn-ea"/>
            </a:endParaRPr>
          </a:p>
          <a:p>
            <a:pPr marL="628650" lvl="1" indent="-171450">
              <a:lnSpc>
                <a:spcPts val="1800"/>
              </a:lnSpc>
              <a:buFont typeface="Wingdings" panose="05000000000000000000" pitchFamily="2" charset="2"/>
              <a:buChar char="§"/>
            </a:pPr>
            <a:r>
              <a:rPr lang="zh-CN" altLang="en-US" sz="1200" dirty="0">
                <a:latin typeface="+mn-ea"/>
              </a:rPr>
              <a:t>中国近十年来唯一上市的新型抗抑郁药</a:t>
            </a:r>
          </a:p>
        </p:txBody>
      </p:sp>
    </p:spTree>
    <p:extLst>
      <p:ext uri="{BB962C8B-B14F-4D97-AF65-F5344CB8AC3E}">
        <p14:creationId xmlns:p14="http://schemas.microsoft.com/office/powerpoint/2010/main" val="3787768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0D9A692-7C92-4C2C-B569-814FC43AF014}"/>
              </a:ext>
            </a:extLst>
          </p:cNvPr>
          <p:cNvGrpSpPr/>
          <p:nvPr/>
        </p:nvGrpSpPr>
        <p:grpSpPr>
          <a:xfrm>
            <a:off x="182521" y="483079"/>
            <a:ext cx="8778958" cy="431322"/>
            <a:chOff x="1742536" y="983411"/>
            <a:chExt cx="2801500" cy="517585"/>
          </a:xfrm>
        </p:grpSpPr>
        <p:sp>
          <p:nvSpPr>
            <p:cNvPr id="4" name="Rectangle: Rounded Corners 3">
              <a:extLst>
                <a:ext uri="{FF2B5EF4-FFF2-40B4-BE49-F238E27FC236}">
                  <a16:creationId xmlns:a16="http://schemas.microsoft.com/office/drawing/2014/main" id="{5B4D83BD-35B6-4270-B02D-635CEF685F95}"/>
                </a:ext>
              </a:extLst>
            </p:cNvPr>
            <p:cNvSpPr/>
            <p:nvPr/>
          </p:nvSpPr>
          <p:spPr>
            <a:xfrm>
              <a:off x="1742536" y="983411"/>
              <a:ext cx="2801500" cy="517585"/>
            </a:xfrm>
            <a:prstGeom prst="roundRect">
              <a:avLst/>
            </a:prstGeom>
            <a:ln/>
            <a:effectLst>
              <a:outerShdw blurRad="50800" dist="38100" algn="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dirty="0"/>
                <a:t>安全性</a:t>
              </a:r>
              <a:endParaRPr lang="en-GB" dirty="0" err="1"/>
            </a:p>
          </p:txBody>
        </p:sp>
        <p:sp>
          <p:nvSpPr>
            <p:cNvPr id="5" name="Rectangle: Rounded Corners 4">
              <a:extLst>
                <a:ext uri="{FF2B5EF4-FFF2-40B4-BE49-F238E27FC236}">
                  <a16:creationId xmlns:a16="http://schemas.microsoft.com/office/drawing/2014/main" id="{CB3E3BC7-B43D-45DC-A735-4EC7D6D8B90D}"/>
                </a:ext>
              </a:extLst>
            </p:cNvPr>
            <p:cNvSpPr/>
            <p:nvPr/>
          </p:nvSpPr>
          <p:spPr>
            <a:xfrm>
              <a:off x="1742536" y="983411"/>
              <a:ext cx="178497" cy="5175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02</a:t>
              </a:r>
            </a:p>
          </p:txBody>
        </p:sp>
      </p:grpSp>
      <p:sp>
        <p:nvSpPr>
          <p:cNvPr id="8" name="TextBox 7">
            <a:extLst>
              <a:ext uri="{FF2B5EF4-FFF2-40B4-BE49-F238E27FC236}">
                <a16:creationId xmlns:a16="http://schemas.microsoft.com/office/drawing/2014/main" id="{1270F817-29FE-4763-BEC8-3030EBF8B2FF}"/>
              </a:ext>
            </a:extLst>
          </p:cNvPr>
          <p:cNvSpPr txBox="1"/>
          <p:nvPr/>
        </p:nvSpPr>
        <p:spPr>
          <a:xfrm>
            <a:off x="182521" y="1091652"/>
            <a:ext cx="4015768" cy="3927037"/>
          </a:xfrm>
          <a:prstGeom prst="rect">
            <a:avLst/>
          </a:prstGeom>
          <a:solidFill>
            <a:schemeClr val="accent6">
              <a:lumMod val="20000"/>
              <a:lumOff val="80000"/>
            </a:schemeClr>
          </a:solidFill>
        </p:spPr>
        <p:txBody>
          <a:bodyPr wrap="square" rtlCol="0">
            <a:spAutoFit/>
          </a:bodyPr>
          <a:lstStyle/>
          <a:p>
            <a:pPr marL="171450" indent="-171450">
              <a:lnSpc>
                <a:spcPct val="150000"/>
              </a:lnSpc>
              <a:buFont typeface="Wingdings" panose="05000000000000000000" pitchFamily="2" charset="2"/>
              <a:buChar char="Ø"/>
            </a:pPr>
            <a:r>
              <a:rPr lang="zh-CN" altLang="en-US" sz="1200" dirty="0">
                <a:latin typeface="+mn-ea"/>
              </a:rPr>
              <a:t>伏硫西汀是一种安全性卓越的新型抗抑郁药</a:t>
            </a:r>
          </a:p>
          <a:p>
            <a:pPr marL="171450" indent="-171450">
              <a:lnSpc>
                <a:spcPct val="150000"/>
              </a:lnSpc>
              <a:buFont typeface="Wingdings" panose="05000000000000000000" pitchFamily="2" charset="2"/>
              <a:buChar char="Ø"/>
            </a:pPr>
            <a:r>
              <a:rPr lang="zh-CN" altLang="en-US" sz="1200" dirty="0">
                <a:latin typeface="+mn-ea"/>
              </a:rPr>
              <a:t>具有良好的安全性与耐受性</a:t>
            </a:r>
            <a:endParaRPr lang="en-GB" altLang="zh-CN" sz="1200" dirty="0">
              <a:latin typeface="+mn-ea"/>
            </a:endParaRPr>
          </a:p>
          <a:p>
            <a:pPr marL="341313" lvl="1" indent="-166688">
              <a:buFont typeface="Wingdings" panose="05000000000000000000" pitchFamily="2" charset="2"/>
              <a:buChar char="§"/>
            </a:pPr>
            <a:r>
              <a:rPr lang="zh-CN" altLang="en-US" sz="1200" dirty="0">
                <a:latin typeface="+mn-ea"/>
              </a:rPr>
              <a:t>整体不良反应发生率较低，服药依从性高，并且停药症状的发生率与安慰剂相似</a:t>
            </a:r>
            <a:endParaRPr lang="en-GB" altLang="zh-CN" sz="1200" dirty="0">
              <a:latin typeface="+mn-ea"/>
            </a:endParaRPr>
          </a:p>
          <a:p>
            <a:pPr marL="341313" lvl="1" indent="-166688">
              <a:buFont typeface="Wingdings" panose="05000000000000000000" pitchFamily="2" charset="2"/>
              <a:buChar char="§"/>
            </a:pPr>
            <a:r>
              <a:rPr lang="zh-CN" altLang="en-US" sz="1200" dirty="0">
                <a:latin typeface="+mn-ea"/>
              </a:rPr>
              <a:t>药物相互作用少，无需根据肾功能或肝功能调整剂量</a:t>
            </a:r>
            <a:endParaRPr lang="en-GB" altLang="zh-CN" sz="1200" dirty="0">
              <a:latin typeface="+mn-ea"/>
            </a:endParaRPr>
          </a:p>
          <a:p>
            <a:pPr marL="341313" lvl="1" indent="-166688">
              <a:buFont typeface="Wingdings" panose="05000000000000000000" pitchFamily="2" charset="2"/>
              <a:buChar char="§"/>
            </a:pPr>
            <a:r>
              <a:rPr lang="zh-CN" altLang="en-US" sz="1200" dirty="0">
                <a:latin typeface="+mn-ea"/>
              </a:rPr>
              <a:t>使用伏硫西汀</a:t>
            </a:r>
            <a:r>
              <a:rPr lang="en-US" altLang="zh-CN" sz="1200" dirty="0">
                <a:latin typeface="+mn-ea"/>
              </a:rPr>
              <a:t>10mg</a:t>
            </a:r>
            <a:r>
              <a:rPr lang="zh-CN" altLang="en-US" sz="1200" dirty="0">
                <a:latin typeface="+mn-ea"/>
              </a:rPr>
              <a:t>治疗的患者中因不良事件而退出的患者的比例为</a:t>
            </a:r>
            <a:r>
              <a:rPr lang="en-US" altLang="zh-CN" sz="1200" dirty="0">
                <a:latin typeface="+mn-ea"/>
              </a:rPr>
              <a:t>4.8%</a:t>
            </a:r>
            <a:r>
              <a:rPr lang="zh-CN" altLang="en-US" sz="1200" dirty="0">
                <a:latin typeface="+mn-ea"/>
              </a:rPr>
              <a:t>，远低于度洛西汀</a:t>
            </a:r>
            <a:r>
              <a:rPr lang="en-US" altLang="zh-CN" sz="1200" dirty="0">
                <a:latin typeface="+mn-ea"/>
              </a:rPr>
              <a:t>60mg</a:t>
            </a:r>
            <a:r>
              <a:rPr lang="zh-CN" altLang="en-US" sz="1200" dirty="0">
                <a:latin typeface="+mn-ea"/>
              </a:rPr>
              <a:t>的</a:t>
            </a:r>
            <a:r>
              <a:rPr lang="en-US" altLang="zh-CN" sz="1200" dirty="0">
                <a:latin typeface="+mn-ea"/>
              </a:rPr>
              <a:t>8.8%</a:t>
            </a:r>
            <a:r>
              <a:rPr lang="zh-CN" altLang="en-US" sz="1200" dirty="0">
                <a:latin typeface="+mn-ea"/>
              </a:rPr>
              <a:t>，且与安慰剂相当</a:t>
            </a:r>
          </a:p>
          <a:p>
            <a:pPr marL="171450" indent="-171450">
              <a:lnSpc>
                <a:spcPct val="150000"/>
              </a:lnSpc>
              <a:buFont typeface="Wingdings" panose="05000000000000000000" pitchFamily="2" charset="2"/>
              <a:buChar char="Ø"/>
            </a:pPr>
            <a:r>
              <a:rPr lang="zh-CN" altLang="en-US" sz="1200" dirty="0">
                <a:latin typeface="+mn-ea"/>
              </a:rPr>
              <a:t>本品最常见的不良反应是恶心</a:t>
            </a:r>
            <a:endParaRPr lang="en-GB" altLang="zh-CN" sz="1200" dirty="0">
              <a:latin typeface="+mn-ea"/>
            </a:endParaRPr>
          </a:p>
          <a:p>
            <a:pPr marL="341313" lvl="1" indent="-222250">
              <a:buFont typeface="Wingdings" panose="05000000000000000000" pitchFamily="2" charset="2"/>
              <a:buChar char="§"/>
            </a:pPr>
            <a:r>
              <a:rPr lang="zh-CN" altLang="en-US" sz="1200" dirty="0">
                <a:latin typeface="+mn-ea"/>
              </a:rPr>
              <a:t>根据临床试验信息和上市后的经验，</a:t>
            </a:r>
            <a:r>
              <a:rPr lang="zh-CN" altLang="en-US" sz="1200" b="1" dirty="0">
                <a:latin typeface="+mn-ea"/>
              </a:rPr>
              <a:t>常见的</a:t>
            </a:r>
            <a:r>
              <a:rPr lang="zh-CN" altLang="en-US" sz="1200" dirty="0">
                <a:latin typeface="+mn-ea"/>
              </a:rPr>
              <a:t>不良反应有梦境异常，头晕，腹泻，便秘，呕吐和瘙痒（包括全身瘙痒）；</a:t>
            </a:r>
            <a:r>
              <a:rPr lang="zh-CN" altLang="en-US" sz="1200" b="1" dirty="0">
                <a:latin typeface="+mn-ea"/>
              </a:rPr>
              <a:t>偶见的</a:t>
            </a:r>
            <a:r>
              <a:rPr lang="zh-CN" altLang="en-US" sz="1200" dirty="0">
                <a:latin typeface="+mn-ea"/>
              </a:rPr>
              <a:t>不良反应有潮红和盗汗；罕见的不良反应有瞳孔散大（可能导致急性闭角型青光眼）；</a:t>
            </a:r>
            <a:r>
              <a:rPr lang="zh-CN" altLang="en-US" sz="1200" b="1" dirty="0">
                <a:latin typeface="+mn-ea"/>
              </a:rPr>
              <a:t>未知的</a:t>
            </a:r>
            <a:r>
              <a:rPr lang="zh-CN" altLang="en-US" sz="1200" dirty="0">
                <a:latin typeface="+mn-ea"/>
              </a:rPr>
              <a:t>不良反应有过敏反应，低钠血症，失眠，激越、攻击，</a:t>
            </a:r>
            <a:r>
              <a:rPr lang="en-US" altLang="zh-CN" sz="1200" dirty="0">
                <a:latin typeface="+mn-ea"/>
              </a:rPr>
              <a:t>5-</a:t>
            </a:r>
            <a:r>
              <a:rPr lang="zh-CN" altLang="en-US" sz="1200" dirty="0">
                <a:latin typeface="+mn-ea"/>
              </a:rPr>
              <a:t>羟色胺综合征，出血（包括血肿，瘀斑，鼻衄，胃肠道或阴道出血），血管性水肿，荨麻疹</a:t>
            </a:r>
            <a:r>
              <a:rPr lang="zh-CN" altLang="en-US" sz="1200">
                <a:latin typeface="+mn-ea"/>
              </a:rPr>
              <a:t>和皮疹</a:t>
            </a:r>
            <a:endParaRPr lang="en-GB" altLang="zh-CN" sz="1200" dirty="0">
              <a:latin typeface="+mn-ea"/>
            </a:endParaRPr>
          </a:p>
          <a:p>
            <a:pPr marL="171450" indent="-171450">
              <a:lnSpc>
                <a:spcPct val="150000"/>
              </a:lnSpc>
              <a:buFont typeface="Wingdings" panose="05000000000000000000" pitchFamily="2" charset="2"/>
              <a:buChar char="Ø"/>
            </a:pPr>
            <a:r>
              <a:rPr lang="zh-CN" altLang="en-US" sz="1200" dirty="0">
                <a:latin typeface="+mn-ea"/>
              </a:rPr>
              <a:t>肾或肝功能损害：无需根据肾功能或肝功能调整剂量</a:t>
            </a:r>
          </a:p>
        </p:txBody>
      </p:sp>
      <p:pic>
        <p:nvPicPr>
          <p:cNvPr id="6" name="Picture 5">
            <a:extLst>
              <a:ext uri="{FF2B5EF4-FFF2-40B4-BE49-F238E27FC236}">
                <a16:creationId xmlns:a16="http://schemas.microsoft.com/office/drawing/2014/main" id="{44BFDA25-BD21-46D8-AC53-0CC673CD125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8485" y="1846283"/>
            <a:ext cx="4622994" cy="3088187"/>
          </a:xfrm>
          <a:prstGeom prst="rect">
            <a:avLst/>
          </a:prstGeom>
          <a:noFill/>
          <a:ln>
            <a:solidFill>
              <a:srgbClr val="DDEBF7"/>
            </a:solidFill>
          </a:ln>
        </p:spPr>
      </p:pic>
      <p:sp>
        <p:nvSpPr>
          <p:cNvPr id="2" name="TextBox 1">
            <a:extLst>
              <a:ext uri="{FF2B5EF4-FFF2-40B4-BE49-F238E27FC236}">
                <a16:creationId xmlns:a16="http://schemas.microsoft.com/office/drawing/2014/main" id="{A55B73BF-2B01-4C80-ACE9-E07710AD963E}"/>
              </a:ext>
            </a:extLst>
          </p:cNvPr>
          <p:cNvSpPr txBox="1"/>
          <p:nvPr/>
        </p:nvSpPr>
        <p:spPr>
          <a:xfrm>
            <a:off x="4338485" y="1091652"/>
            <a:ext cx="4551073" cy="523220"/>
          </a:xfrm>
          <a:prstGeom prst="rect">
            <a:avLst/>
          </a:prstGeom>
          <a:noFill/>
        </p:spPr>
        <p:txBody>
          <a:bodyPr wrap="square" rtlCol="0">
            <a:spAutoFit/>
          </a:bodyPr>
          <a:lstStyle/>
          <a:p>
            <a:pPr algn="ctr"/>
            <a:r>
              <a:rPr lang="en-GB" sz="1400" dirty="0"/>
              <a:t>2016</a:t>
            </a:r>
            <a:r>
              <a:rPr lang="zh-CN" altLang="en-US" sz="1400" dirty="0"/>
              <a:t>年加拿大成人抑郁症指南对比抗抑郁药物结果显示</a:t>
            </a:r>
            <a:r>
              <a:rPr lang="zh-CN" altLang="en-US" sz="1400" b="1" u="sng" dirty="0">
                <a:solidFill>
                  <a:schemeClr val="accent1">
                    <a:lumMod val="75000"/>
                  </a:schemeClr>
                </a:solidFill>
              </a:rPr>
              <a:t>伏硫西汀具有卓越的安全性</a:t>
            </a:r>
            <a:r>
              <a:rPr lang="en-GB" altLang="zh-CN" sz="1400" b="1" u="sng" dirty="0">
                <a:solidFill>
                  <a:schemeClr val="accent1">
                    <a:lumMod val="75000"/>
                  </a:schemeClr>
                </a:solidFill>
              </a:rPr>
              <a:t>/</a:t>
            </a:r>
            <a:r>
              <a:rPr lang="zh-CN" altLang="en-US" sz="1400" b="1" u="sng" dirty="0">
                <a:solidFill>
                  <a:schemeClr val="accent1">
                    <a:lumMod val="75000"/>
                  </a:schemeClr>
                </a:solidFill>
              </a:rPr>
              <a:t>可接受度</a:t>
            </a:r>
            <a:endParaRPr lang="en-GB" sz="1400" b="1" u="sng" dirty="0">
              <a:solidFill>
                <a:schemeClr val="accent1">
                  <a:lumMod val="75000"/>
                </a:schemeClr>
              </a:solidFill>
            </a:endParaRPr>
          </a:p>
        </p:txBody>
      </p:sp>
      <p:sp>
        <p:nvSpPr>
          <p:cNvPr id="3" name="Arrow: Down 2">
            <a:extLst>
              <a:ext uri="{FF2B5EF4-FFF2-40B4-BE49-F238E27FC236}">
                <a16:creationId xmlns:a16="http://schemas.microsoft.com/office/drawing/2014/main" id="{701AD512-C855-4724-AEDB-98A3CB2F5644}"/>
              </a:ext>
            </a:extLst>
          </p:cNvPr>
          <p:cNvSpPr/>
          <p:nvPr/>
        </p:nvSpPr>
        <p:spPr>
          <a:xfrm>
            <a:off x="6538664" y="1614872"/>
            <a:ext cx="294199" cy="1382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5095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2150BECF-7842-4A38-B958-7B1A934FFDA1}"/>
              </a:ext>
            </a:extLst>
          </p:cNvPr>
          <p:cNvSpPr/>
          <p:nvPr/>
        </p:nvSpPr>
        <p:spPr>
          <a:xfrm>
            <a:off x="1176268" y="1083188"/>
            <a:ext cx="7785211" cy="1028568"/>
          </a:xfrm>
          <a:prstGeom prst="rect">
            <a:avLst/>
          </a:prstGeom>
          <a:solidFill>
            <a:schemeClr val="accent6">
              <a:lumMod val="20000"/>
              <a:lumOff val="80000"/>
            </a:schemeClr>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B0D9A692-7C92-4C2C-B569-814FC43AF014}"/>
              </a:ext>
            </a:extLst>
          </p:cNvPr>
          <p:cNvGrpSpPr/>
          <p:nvPr/>
        </p:nvGrpSpPr>
        <p:grpSpPr>
          <a:xfrm>
            <a:off x="182521" y="483079"/>
            <a:ext cx="8778958" cy="431322"/>
            <a:chOff x="1742536" y="983411"/>
            <a:chExt cx="2801500" cy="517585"/>
          </a:xfrm>
        </p:grpSpPr>
        <p:sp>
          <p:nvSpPr>
            <p:cNvPr id="4" name="Rectangle: Rounded Corners 3">
              <a:extLst>
                <a:ext uri="{FF2B5EF4-FFF2-40B4-BE49-F238E27FC236}">
                  <a16:creationId xmlns:a16="http://schemas.microsoft.com/office/drawing/2014/main" id="{5B4D83BD-35B6-4270-B02D-635CEF685F95}"/>
                </a:ext>
              </a:extLst>
            </p:cNvPr>
            <p:cNvSpPr/>
            <p:nvPr/>
          </p:nvSpPr>
          <p:spPr>
            <a:xfrm>
              <a:off x="1742536" y="983411"/>
              <a:ext cx="2801500" cy="517585"/>
            </a:xfrm>
            <a:prstGeom prst="roundRect">
              <a:avLst/>
            </a:prstGeom>
            <a:ln/>
            <a:effectLst>
              <a:outerShdw blurRad="50800" dist="38100" algn="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dirty="0"/>
                <a:t>有效性</a:t>
              </a:r>
              <a:endParaRPr lang="en-GB" dirty="0" err="1"/>
            </a:p>
          </p:txBody>
        </p:sp>
        <p:sp>
          <p:nvSpPr>
            <p:cNvPr id="5" name="Rectangle: Rounded Corners 4">
              <a:extLst>
                <a:ext uri="{FF2B5EF4-FFF2-40B4-BE49-F238E27FC236}">
                  <a16:creationId xmlns:a16="http://schemas.microsoft.com/office/drawing/2014/main" id="{CB3E3BC7-B43D-45DC-A735-4EC7D6D8B90D}"/>
                </a:ext>
              </a:extLst>
            </p:cNvPr>
            <p:cNvSpPr/>
            <p:nvPr/>
          </p:nvSpPr>
          <p:spPr>
            <a:xfrm>
              <a:off x="1742536" y="983411"/>
              <a:ext cx="178497" cy="5175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03</a:t>
              </a:r>
            </a:p>
          </p:txBody>
        </p:sp>
      </p:grpSp>
      <p:sp>
        <p:nvSpPr>
          <p:cNvPr id="8" name="TextBox 7">
            <a:extLst>
              <a:ext uri="{FF2B5EF4-FFF2-40B4-BE49-F238E27FC236}">
                <a16:creationId xmlns:a16="http://schemas.microsoft.com/office/drawing/2014/main" id="{1270F817-29FE-4763-BEC8-3030EBF8B2FF}"/>
              </a:ext>
            </a:extLst>
          </p:cNvPr>
          <p:cNvSpPr txBox="1"/>
          <p:nvPr/>
        </p:nvSpPr>
        <p:spPr>
          <a:xfrm>
            <a:off x="1176267" y="3570859"/>
            <a:ext cx="7785210" cy="1434047"/>
          </a:xfrm>
          <a:prstGeom prst="rect">
            <a:avLst/>
          </a:prstGeom>
          <a:solidFill>
            <a:schemeClr val="accent6">
              <a:lumMod val="20000"/>
              <a:lumOff val="80000"/>
            </a:schemeClr>
          </a:solidFill>
          <a:ln>
            <a:solidFill>
              <a:schemeClr val="accent1">
                <a:lumMod val="75000"/>
              </a:schemeClr>
            </a:solidFill>
            <a:prstDash val="dash"/>
          </a:ln>
        </p:spPr>
        <p:txBody>
          <a:bodyPr wrap="square" rtlCol="0">
            <a:spAutoFit/>
          </a:bodyPr>
          <a:lstStyle/>
          <a:p>
            <a:pPr marL="171450" indent="-171450">
              <a:lnSpc>
                <a:spcPct val="150000"/>
              </a:lnSpc>
              <a:buFont typeface="Wingdings" panose="05000000000000000000" pitchFamily="2" charset="2"/>
              <a:buChar char="Ø"/>
            </a:pPr>
            <a:r>
              <a:rPr lang="zh-CN" altLang="en-US" sz="1200" dirty="0">
                <a:latin typeface="+mn-ea"/>
              </a:rPr>
              <a:t>伏硫西汀是</a:t>
            </a:r>
            <a:r>
              <a:rPr lang="zh-CN" altLang="en-US" sz="1200" u="sng" dirty="0">
                <a:latin typeface="+mn-ea"/>
              </a:rPr>
              <a:t>第一个，也是唯一一个在产品说明书中加入其对认知症状疗效数据的抗抑郁药物</a:t>
            </a:r>
            <a:r>
              <a:rPr lang="zh-CN" altLang="en-US" sz="1200" dirty="0">
                <a:latin typeface="+mn-ea"/>
              </a:rPr>
              <a:t>。伏硫西汀上市后</a:t>
            </a:r>
            <a:r>
              <a:rPr lang="zh-CN" altLang="en-US" sz="1200" u="sng" dirty="0">
                <a:latin typeface="+mn-ea"/>
              </a:rPr>
              <a:t>中国真实世界</a:t>
            </a:r>
            <a:r>
              <a:rPr lang="en-US" altLang="zh-CN" sz="1200" u="sng" dirty="0">
                <a:latin typeface="+mn-ea"/>
              </a:rPr>
              <a:t>RELIEVE</a:t>
            </a:r>
            <a:r>
              <a:rPr lang="zh-CN" altLang="en-US" sz="1200" u="sng" dirty="0">
                <a:latin typeface="+mn-ea"/>
              </a:rPr>
              <a:t>研究</a:t>
            </a:r>
            <a:r>
              <a:rPr lang="zh-CN" altLang="en-US" sz="1200" dirty="0">
                <a:latin typeface="+mn-ea"/>
              </a:rPr>
              <a:t>纳入大样本量</a:t>
            </a:r>
            <a:r>
              <a:rPr lang="en-US" altLang="zh-CN" sz="1200" dirty="0">
                <a:latin typeface="+mn-ea"/>
              </a:rPr>
              <a:t>1000</a:t>
            </a:r>
            <a:r>
              <a:rPr lang="zh-CN" altLang="en-US" sz="1200" dirty="0">
                <a:latin typeface="+mn-ea"/>
              </a:rPr>
              <a:t>例患者，收集随访</a:t>
            </a:r>
            <a:r>
              <a:rPr lang="en-US" altLang="zh-CN" sz="1200" dirty="0">
                <a:latin typeface="+mn-ea"/>
              </a:rPr>
              <a:t>8</a:t>
            </a:r>
            <a:r>
              <a:rPr lang="zh-CN" altLang="en-US" sz="1200" dirty="0">
                <a:latin typeface="+mn-ea"/>
              </a:rPr>
              <a:t>周、</a:t>
            </a:r>
            <a:r>
              <a:rPr lang="en-US" altLang="zh-CN" sz="1200" dirty="0">
                <a:latin typeface="+mn-ea"/>
              </a:rPr>
              <a:t>24</a:t>
            </a:r>
            <a:r>
              <a:rPr lang="zh-CN" altLang="en-US" sz="1200" dirty="0">
                <a:latin typeface="+mn-ea"/>
              </a:rPr>
              <a:t>周数据，</a:t>
            </a:r>
            <a:r>
              <a:rPr lang="zh-CN" altLang="en-US" sz="1200" b="1" dirty="0">
                <a:latin typeface="+mn-ea"/>
              </a:rPr>
              <a:t>结果表明伏硫西汀治疗抑郁症短期和长期均可获得持续的临床改善结局，显著改善患者抑郁、焦虑和认知症状，促进患者全面功能恢复、提高生命质量。</a:t>
            </a:r>
            <a:r>
              <a:rPr lang="en-US" altLang="zh-CN" sz="1200" dirty="0">
                <a:latin typeface="+mn-ea"/>
              </a:rPr>
              <a:t>【</a:t>
            </a:r>
            <a:r>
              <a:rPr lang="zh-CN" altLang="en-US" sz="1200" dirty="0">
                <a:latin typeface="+mn-ea"/>
              </a:rPr>
              <a:t>相关研究结果发表在第</a:t>
            </a:r>
            <a:r>
              <a:rPr lang="en-US" altLang="zh-CN" sz="1200" dirty="0">
                <a:latin typeface="+mn-ea"/>
              </a:rPr>
              <a:t>34</a:t>
            </a:r>
            <a:r>
              <a:rPr lang="zh-CN" altLang="en-US" sz="1200" dirty="0">
                <a:latin typeface="+mn-ea"/>
              </a:rPr>
              <a:t>届欧洲神经精神药理学大会（</a:t>
            </a:r>
            <a:r>
              <a:rPr lang="en-US" altLang="zh-CN" sz="1200" dirty="0">
                <a:latin typeface="+mn-ea"/>
              </a:rPr>
              <a:t>ECNP</a:t>
            </a:r>
            <a:r>
              <a:rPr lang="zh-CN" altLang="en-US" sz="1200" dirty="0">
                <a:latin typeface="+mn-ea"/>
              </a:rPr>
              <a:t>），</a:t>
            </a:r>
            <a:r>
              <a:rPr lang="en-US" altLang="zh-CN" sz="1200" dirty="0">
                <a:latin typeface="+mn-ea"/>
              </a:rPr>
              <a:t>2021</a:t>
            </a:r>
            <a:r>
              <a:rPr lang="zh-CN" altLang="en-US" sz="1200" dirty="0">
                <a:latin typeface="+mn-ea"/>
              </a:rPr>
              <a:t>年</a:t>
            </a:r>
            <a:r>
              <a:rPr lang="en-US" altLang="zh-CN" sz="1200" dirty="0">
                <a:latin typeface="+mn-ea"/>
              </a:rPr>
              <a:t>10</a:t>
            </a:r>
            <a:r>
              <a:rPr lang="zh-CN" altLang="en-US" sz="1200" dirty="0">
                <a:latin typeface="+mn-ea"/>
              </a:rPr>
              <a:t>月</a:t>
            </a:r>
            <a:r>
              <a:rPr lang="en-US" altLang="zh-CN" sz="1200" dirty="0">
                <a:latin typeface="+mn-ea"/>
              </a:rPr>
              <a:t>2-5</a:t>
            </a:r>
            <a:r>
              <a:rPr lang="zh-CN" altLang="en-US" sz="1200" dirty="0">
                <a:latin typeface="+mn-ea"/>
              </a:rPr>
              <a:t>日，葡萄牙，里斯本</a:t>
            </a:r>
            <a:r>
              <a:rPr lang="en-US" altLang="zh-CN" sz="1200" dirty="0">
                <a:latin typeface="+mn-ea"/>
              </a:rPr>
              <a:t>】</a:t>
            </a:r>
            <a:endParaRPr lang="zh-CN" altLang="en-US" sz="1200" dirty="0">
              <a:latin typeface="+mn-ea"/>
            </a:endParaRPr>
          </a:p>
        </p:txBody>
      </p:sp>
      <p:grpSp>
        <p:nvGrpSpPr>
          <p:cNvPr id="38" name="Group 37">
            <a:extLst>
              <a:ext uri="{FF2B5EF4-FFF2-40B4-BE49-F238E27FC236}">
                <a16:creationId xmlns:a16="http://schemas.microsoft.com/office/drawing/2014/main" id="{EA80233A-FF87-4652-9EDD-CC96C1B3566F}"/>
              </a:ext>
            </a:extLst>
          </p:cNvPr>
          <p:cNvGrpSpPr/>
          <p:nvPr/>
        </p:nvGrpSpPr>
        <p:grpSpPr>
          <a:xfrm>
            <a:off x="328665" y="3930272"/>
            <a:ext cx="729776" cy="628576"/>
            <a:chOff x="6476724" y="3366653"/>
            <a:chExt cx="3132974" cy="3166010"/>
          </a:xfrm>
          <a:solidFill>
            <a:schemeClr val="accent1">
              <a:lumMod val="60000"/>
              <a:lumOff val="40000"/>
            </a:schemeClr>
          </a:solidFill>
        </p:grpSpPr>
        <p:grpSp>
          <p:nvGrpSpPr>
            <p:cNvPr id="39" name="Group 38">
              <a:extLst>
                <a:ext uri="{FF2B5EF4-FFF2-40B4-BE49-F238E27FC236}">
                  <a16:creationId xmlns:a16="http://schemas.microsoft.com/office/drawing/2014/main" id="{6BED907E-6692-439C-8176-B041B9049E55}"/>
                </a:ext>
              </a:extLst>
            </p:cNvPr>
            <p:cNvGrpSpPr/>
            <p:nvPr/>
          </p:nvGrpSpPr>
          <p:grpSpPr>
            <a:xfrm>
              <a:off x="6476724" y="5894489"/>
              <a:ext cx="3132974" cy="638174"/>
              <a:chOff x="6645858" y="5145438"/>
              <a:chExt cx="3132974" cy="638174"/>
            </a:xfrm>
            <a:grpFill/>
          </p:grpSpPr>
          <p:pic>
            <p:nvPicPr>
              <p:cNvPr id="59" name="Graphic 58" descr="Man">
                <a:extLst>
                  <a:ext uri="{FF2B5EF4-FFF2-40B4-BE49-F238E27FC236}">
                    <a16:creationId xmlns:a16="http://schemas.microsoft.com/office/drawing/2014/main" id="{58601D5D-B35F-47C6-AE1C-03D44D9DD8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81408" y="5145438"/>
                <a:ext cx="638174" cy="638174"/>
              </a:xfrm>
              <a:prstGeom prst="rect">
                <a:avLst/>
              </a:prstGeom>
            </p:spPr>
          </p:pic>
          <p:pic>
            <p:nvPicPr>
              <p:cNvPr id="60" name="Graphic 59" descr="Woman">
                <a:extLst>
                  <a:ext uri="{FF2B5EF4-FFF2-40B4-BE49-F238E27FC236}">
                    <a16:creationId xmlns:a16="http://schemas.microsoft.com/office/drawing/2014/main" id="{EAD1C811-0F06-42BE-B61B-0538FEC36F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93258" y="5145438"/>
                <a:ext cx="638174" cy="638174"/>
              </a:xfrm>
              <a:prstGeom prst="rect">
                <a:avLst/>
              </a:prstGeom>
            </p:spPr>
          </p:pic>
          <p:pic>
            <p:nvPicPr>
              <p:cNvPr id="61" name="Graphic 60" descr="Man">
                <a:extLst>
                  <a:ext uri="{FF2B5EF4-FFF2-40B4-BE49-F238E27FC236}">
                    <a16:creationId xmlns:a16="http://schemas.microsoft.com/office/drawing/2014/main" id="{545F2184-E86B-422D-812F-4DC70582BE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05108" y="5145438"/>
                <a:ext cx="638174" cy="638174"/>
              </a:xfrm>
              <a:prstGeom prst="rect">
                <a:avLst/>
              </a:prstGeom>
            </p:spPr>
          </p:pic>
          <p:pic>
            <p:nvPicPr>
              <p:cNvPr id="62" name="Graphic 61" descr="Woman">
                <a:extLst>
                  <a:ext uri="{FF2B5EF4-FFF2-40B4-BE49-F238E27FC236}">
                    <a16:creationId xmlns:a16="http://schemas.microsoft.com/office/drawing/2014/main" id="{26392BD5-67CE-4C3B-BDC6-2C6226B976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16958" y="5145438"/>
                <a:ext cx="638174" cy="638174"/>
              </a:xfrm>
              <a:prstGeom prst="rect">
                <a:avLst/>
              </a:prstGeom>
            </p:spPr>
          </p:pic>
          <p:pic>
            <p:nvPicPr>
              <p:cNvPr id="63" name="Graphic 62" descr="Woman">
                <a:extLst>
                  <a:ext uri="{FF2B5EF4-FFF2-40B4-BE49-F238E27FC236}">
                    <a16:creationId xmlns:a16="http://schemas.microsoft.com/office/drawing/2014/main" id="{BCBBF63B-5A6A-451F-A09F-F4F90DE2A7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9558" y="5145438"/>
                <a:ext cx="638174" cy="638174"/>
              </a:xfrm>
              <a:prstGeom prst="rect">
                <a:avLst/>
              </a:prstGeom>
            </p:spPr>
          </p:pic>
          <p:pic>
            <p:nvPicPr>
              <p:cNvPr id="64" name="Graphic 63" descr="Man">
                <a:extLst>
                  <a:ext uri="{FF2B5EF4-FFF2-40B4-BE49-F238E27FC236}">
                    <a16:creationId xmlns:a16="http://schemas.microsoft.com/office/drawing/2014/main" id="{B321E14D-2D9D-47E5-A63D-4D88A3F757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57708" y="5145438"/>
                <a:ext cx="638174" cy="638174"/>
              </a:xfrm>
              <a:prstGeom prst="rect">
                <a:avLst/>
              </a:prstGeom>
            </p:spPr>
          </p:pic>
          <p:pic>
            <p:nvPicPr>
              <p:cNvPr id="65" name="Graphic 64" descr="Man">
                <a:extLst>
                  <a:ext uri="{FF2B5EF4-FFF2-40B4-BE49-F238E27FC236}">
                    <a16:creationId xmlns:a16="http://schemas.microsoft.com/office/drawing/2014/main" id="{B2E404CA-A96F-4DBE-A668-1A86029A49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8808" y="5145438"/>
                <a:ext cx="638174" cy="638174"/>
              </a:xfrm>
              <a:prstGeom prst="rect">
                <a:avLst/>
              </a:prstGeom>
            </p:spPr>
          </p:pic>
          <p:pic>
            <p:nvPicPr>
              <p:cNvPr id="66" name="Graphic 65" descr="Woman">
                <a:extLst>
                  <a:ext uri="{FF2B5EF4-FFF2-40B4-BE49-F238E27FC236}">
                    <a16:creationId xmlns:a16="http://schemas.microsoft.com/office/drawing/2014/main" id="{44B05F79-7629-4C37-A379-3C76F5CD27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45858" y="5145438"/>
                <a:ext cx="638174" cy="638174"/>
              </a:xfrm>
              <a:prstGeom prst="rect">
                <a:avLst/>
              </a:prstGeom>
            </p:spPr>
          </p:pic>
          <p:pic>
            <p:nvPicPr>
              <p:cNvPr id="67" name="Graphic 66" descr="Man">
                <a:extLst>
                  <a:ext uri="{FF2B5EF4-FFF2-40B4-BE49-F238E27FC236}">
                    <a16:creationId xmlns:a16="http://schemas.microsoft.com/office/drawing/2014/main" id="{E1023D43-87E1-4E2F-AED5-E596B36592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0658" y="5145438"/>
                <a:ext cx="638174" cy="638174"/>
              </a:xfrm>
              <a:prstGeom prst="rect">
                <a:avLst/>
              </a:prstGeom>
            </p:spPr>
          </p:pic>
        </p:grpSp>
        <p:grpSp>
          <p:nvGrpSpPr>
            <p:cNvPr id="40" name="Group 39">
              <a:extLst>
                <a:ext uri="{FF2B5EF4-FFF2-40B4-BE49-F238E27FC236}">
                  <a16:creationId xmlns:a16="http://schemas.microsoft.com/office/drawing/2014/main" id="{9BB615D3-68A6-4BD3-BC09-FE2992D5CF6B}"/>
                </a:ext>
              </a:extLst>
            </p:cNvPr>
            <p:cNvGrpSpPr/>
            <p:nvPr/>
          </p:nvGrpSpPr>
          <p:grpSpPr>
            <a:xfrm>
              <a:off x="6788574" y="5268278"/>
              <a:ext cx="2509274" cy="638174"/>
              <a:chOff x="6957708" y="5145438"/>
              <a:chExt cx="2509274" cy="638174"/>
            </a:xfrm>
            <a:grpFill/>
          </p:grpSpPr>
          <p:pic>
            <p:nvPicPr>
              <p:cNvPr id="52" name="Graphic 51" descr="Man">
                <a:extLst>
                  <a:ext uri="{FF2B5EF4-FFF2-40B4-BE49-F238E27FC236}">
                    <a16:creationId xmlns:a16="http://schemas.microsoft.com/office/drawing/2014/main" id="{87A15889-E6F0-4A9B-9413-F89A7931CD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81408" y="5145438"/>
                <a:ext cx="638174" cy="638174"/>
              </a:xfrm>
              <a:prstGeom prst="rect">
                <a:avLst/>
              </a:prstGeom>
            </p:spPr>
          </p:pic>
          <p:pic>
            <p:nvPicPr>
              <p:cNvPr id="53" name="Graphic 52" descr="Woman">
                <a:extLst>
                  <a:ext uri="{FF2B5EF4-FFF2-40B4-BE49-F238E27FC236}">
                    <a16:creationId xmlns:a16="http://schemas.microsoft.com/office/drawing/2014/main" id="{FC24B178-8CF2-42C7-A88E-FF8C6FF0EF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93258" y="5145438"/>
                <a:ext cx="638174" cy="638174"/>
              </a:xfrm>
              <a:prstGeom prst="rect">
                <a:avLst/>
              </a:prstGeom>
            </p:spPr>
          </p:pic>
          <p:pic>
            <p:nvPicPr>
              <p:cNvPr id="54" name="Graphic 53" descr="Man">
                <a:extLst>
                  <a:ext uri="{FF2B5EF4-FFF2-40B4-BE49-F238E27FC236}">
                    <a16:creationId xmlns:a16="http://schemas.microsoft.com/office/drawing/2014/main" id="{D995CB2A-14B7-4079-9EBF-E40D3FD5A5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05108" y="5145438"/>
                <a:ext cx="638174" cy="638174"/>
              </a:xfrm>
              <a:prstGeom prst="rect">
                <a:avLst/>
              </a:prstGeom>
            </p:spPr>
          </p:pic>
          <p:pic>
            <p:nvPicPr>
              <p:cNvPr id="55" name="Graphic 54" descr="Woman">
                <a:extLst>
                  <a:ext uri="{FF2B5EF4-FFF2-40B4-BE49-F238E27FC236}">
                    <a16:creationId xmlns:a16="http://schemas.microsoft.com/office/drawing/2014/main" id="{F424E528-99EB-45C1-96BF-91105A8264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16958" y="5145438"/>
                <a:ext cx="638174" cy="638174"/>
              </a:xfrm>
              <a:prstGeom prst="rect">
                <a:avLst/>
              </a:prstGeom>
            </p:spPr>
          </p:pic>
          <p:pic>
            <p:nvPicPr>
              <p:cNvPr id="56" name="Graphic 55" descr="Woman">
                <a:extLst>
                  <a:ext uri="{FF2B5EF4-FFF2-40B4-BE49-F238E27FC236}">
                    <a16:creationId xmlns:a16="http://schemas.microsoft.com/office/drawing/2014/main" id="{68370E74-2E41-4EBA-AC19-CD33BB4B99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9558" y="5145438"/>
                <a:ext cx="638174" cy="638174"/>
              </a:xfrm>
              <a:prstGeom prst="rect">
                <a:avLst/>
              </a:prstGeom>
            </p:spPr>
          </p:pic>
          <p:pic>
            <p:nvPicPr>
              <p:cNvPr id="57" name="Graphic 56" descr="Man">
                <a:extLst>
                  <a:ext uri="{FF2B5EF4-FFF2-40B4-BE49-F238E27FC236}">
                    <a16:creationId xmlns:a16="http://schemas.microsoft.com/office/drawing/2014/main" id="{6CA5F46C-C0E1-4DD6-964A-0A87B14DB6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57708" y="5145438"/>
                <a:ext cx="638174" cy="638174"/>
              </a:xfrm>
              <a:prstGeom prst="rect">
                <a:avLst/>
              </a:prstGeom>
            </p:spPr>
          </p:pic>
          <p:pic>
            <p:nvPicPr>
              <p:cNvPr id="58" name="Graphic 57" descr="Man">
                <a:extLst>
                  <a:ext uri="{FF2B5EF4-FFF2-40B4-BE49-F238E27FC236}">
                    <a16:creationId xmlns:a16="http://schemas.microsoft.com/office/drawing/2014/main" id="{0DD13F50-7BCB-4BC2-BA17-999C6DD410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8808" y="5145438"/>
                <a:ext cx="638174" cy="638174"/>
              </a:xfrm>
              <a:prstGeom prst="rect">
                <a:avLst/>
              </a:prstGeom>
            </p:spPr>
          </p:pic>
        </p:grpSp>
        <p:grpSp>
          <p:nvGrpSpPr>
            <p:cNvPr id="41" name="Group 40">
              <a:extLst>
                <a:ext uri="{FF2B5EF4-FFF2-40B4-BE49-F238E27FC236}">
                  <a16:creationId xmlns:a16="http://schemas.microsoft.com/office/drawing/2014/main" id="{0608CAE6-6A92-4428-9BA3-57069138C438}"/>
                </a:ext>
              </a:extLst>
            </p:cNvPr>
            <p:cNvGrpSpPr/>
            <p:nvPr/>
          </p:nvGrpSpPr>
          <p:grpSpPr>
            <a:xfrm>
              <a:off x="7100424" y="4656168"/>
              <a:ext cx="1885574" cy="638174"/>
              <a:chOff x="7269558" y="5145438"/>
              <a:chExt cx="1885574" cy="638174"/>
            </a:xfrm>
            <a:grpFill/>
          </p:grpSpPr>
          <p:pic>
            <p:nvPicPr>
              <p:cNvPr id="47" name="Graphic 46" descr="Woman">
                <a:extLst>
                  <a:ext uri="{FF2B5EF4-FFF2-40B4-BE49-F238E27FC236}">
                    <a16:creationId xmlns:a16="http://schemas.microsoft.com/office/drawing/2014/main" id="{105DCF04-4604-4383-A65C-0B2D0604655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16958" y="5145438"/>
                <a:ext cx="638174" cy="638174"/>
              </a:xfrm>
              <a:prstGeom prst="rect">
                <a:avLst/>
              </a:prstGeom>
            </p:spPr>
          </p:pic>
          <p:pic>
            <p:nvPicPr>
              <p:cNvPr id="48" name="Graphic 47" descr="Woman">
                <a:extLst>
                  <a:ext uri="{FF2B5EF4-FFF2-40B4-BE49-F238E27FC236}">
                    <a16:creationId xmlns:a16="http://schemas.microsoft.com/office/drawing/2014/main" id="{5FE8B05C-C677-4BF0-BE52-4D14DF7C2C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9558" y="5145438"/>
                <a:ext cx="638173" cy="638174"/>
              </a:xfrm>
              <a:prstGeom prst="rect">
                <a:avLst/>
              </a:prstGeom>
            </p:spPr>
          </p:pic>
          <p:pic>
            <p:nvPicPr>
              <p:cNvPr id="49" name="Graphic 48" descr="Woman">
                <a:extLst>
                  <a:ext uri="{FF2B5EF4-FFF2-40B4-BE49-F238E27FC236}">
                    <a16:creationId xmlns:a16="http://schemas.microsoft.com/office/drawing/2014/main" id="{D1E00152-5F5D-4843-9D38-B84CEBB96F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93258" y="5145438"/>
                <a:ext cx="638173" cy="638174"/>
              </a:xfrm>
              <a:prstGeom prst="rect">
                <a:avLst/>
              </a:prstGeom>
            </p:spPr>
          </p:pic>
          <p:pic>
            <p:nvPicPr>
              <p:cNvPr id="50" name="Graphic 49" descr="Man">
                <a:extLst>
                  <a:ext uri="{FF2B5EF4-FFF2-40B4-BE49-F238E27FC236}">
                    <a16:creationId xmlns:a16="http://schemas.microsoft.com/office/drawing/2014/main" id="{98375AA9-889C-427E-8C1D-BD0A1640D8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81408" y="5145438"/>
                <a:ext cx="638174" cy="638174"/>
              </a:xfrm>
              <a:prstGeom prst="rect">
                <a:avLst/>
              </a:prstGeom>
            </p:spPr>
          </p:pic>
          <p:pic>
            <p:nvPicPr>
              <p:cNvPr id="51" name="Graphic 50" descr="Man">
                <a:extLst>
                  <a:ext uri="{FF2B5EF4-FFF2-40B4-BE49-F238E27FC236}">
                    <a16:creationId xmlns:a16="http://schemas.microsoft.com/office/drawing/2014/main" id="{3D771E55-285B-44FD-87A0-932EA47B83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05108" y="5145438"/>
                <a:ext cx="638174" cy="638174"/>
              </a:xfrm>
              <a:prstGeom prst="rect">
                <a:avLst/>
              </a:prstGeom>
            </p:spPr>
          </p:pic>
        </p:grpSp>
        <p:grpSp>
          <p:nvGrpSpPr>
            <p:cNvPr id="42" name="Group 41">
              <a:extLst>
                <a:ext uri="{FF2B5EF4-FFF2-40B4-BE49-F238E27FC236}">
                  <a16:creationId xmlns:a16="http://schemas.microsoft.com/office/drawing/2014/main" id="{24129C82-2F8A-4135-8763-D3D142E3A266}"/>
                </a:ext>
              </a:extLst>
            </p:cNvPr>
            <p:cNvGrpSpPr/>
            <p:nvPr/>
          </p:nvGrpSpPr>
          <p:grpSpPr>
            <a:xfrm>
              <a:off x="7412274" y="4024859"/>
              <a:ext cx="1261874" cy="638174"/>
              <a:chOff x="7581408" y="5145438"/>
              <a:chExt cx="1261874" cy="638174"/>
            </a:xfrm>
            <a:grpFill/>
          </p:grpSpPr>
          <p:pic>
            <p:nvPicPr>
              <p:cNvPr id="44" name="Graphic 43" descr="Man">
                <a:extLst>
                  <a:ext uri="{FF2B5EF4-FFF2-40B4-BE49-F238E27FC236}">
                    <a16:creationId xmlns:a16="http://schemas.microsoft.com/office/drawing/2014/main" id="{C8F1AB0C-54C0-4A46-B1FB-B267BBC80A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81408" y="5145438"/>
                <a:ext cx="638174" cy="638174"/>
              </a:xfrm>
              <a:prstGeom prst="rect">
                <a:avLst/>
              </a:prstGeom>
            </p:spPr>
          </p:pic>
          <p:pic>
            <p:nvPicPr>
              <p:cNvPr id="45" name="Graphic 44" descr="Woman">
                <a:extLst>
                  <a:ext uri="{FF2B5EF4-FFF2-40B4-BE49-F238E27FC236}">
                    <a16:creationId xmlns:a16="http://schemas.microsoft.com/office/drawing/2014/main" id="{90F6AB21-0BA6-4BD6-A8FF-310BBAD60D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93258" y="5145438"/>
                <a:ext cx="638174" cy="638174"/>
              </a:xfrm>
              <a:prstGeom prst="rect">
                <a:avLst/>
              </a:prstGeom>
            </p:spPr>
          </p:pic>
          <p:pic>
            <p:nvPicPr>
              <p:cNvPr id="46" name="Graphic 45" descr="Man">
                <a:extLst>
                  <a:ext uri="{FF2B5EF4-FFF2-40B4-BE49-F238E27FC236}">
                    <a16:creationId xmlns:a16="http://schemas.microsoft.com/office/drawing/2014/main" id="{41E878C1-4423-4530-9484-131DBE93FE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05108" y="5145438"/>
                <a:ext cx="638174" cy="638174"/>
              </a:xfrm>
              <a:prstGeom prst="rect">
                <a:avLst/>
              </a:prstGeom>
            </p:spPr>
          </p:pic>
        </p:grpSp>
        <p:pic>
          <p:nvPicPr>
            <p:cNvPr id="43" name="Graphic 42" descr="Woman">
              <a:extLst>
                <a:ext uri="{FF2B5EF4-FFF2-40B4-BE49-F238E27FC236}">
                  <a16:creationId xmlns:a16="http://schemas.microsoft.com/office/drawing/2014/main" id="{FBDEADF9-08EF-4D9F-84A7-6ACE72DE1D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24124" y="3366653"/>
              <a:ext cx="638174" cy="638174"/>
            </a:xfrm>
            <a:prstGeom prst="rect">
              <a:avLst/>
            </a:prstGeom>
          </p:spPr>
        </p:pic>
      </p:grpSp>
      <p:sp>
        <p:nvSpPr>
          <p:cNvPr id="127" name="TextBox 126">
            <a:extLst>
              <a:ext uri="{FF2B5EF4-FFF2-40B4-BE49-F238E27FC236}">
                <a16:creationId xmlns:a16="http://schemas.microsoft.com/office/drawing/2014/main" id="{305786FB-C320-44A4-83F5-7840CC4BD129}"/>
              </a:ext>
            </a:extLst>
          </p:cNvPr>
          <p:cNvSpPr txBox="1"/>
          <p:nvPr/>
        </p:nvSpPr>
        <p:spPr>
          <a:xfrm>
            <a:off x="1176268" y="2245024"/>
            <a:ext cx="7785210" cy="1157048"/>
          </a:xfrm>
          <a:prstGeom prst="rect">
            <a:avLst/>
          </a:prstGeom>
          <a:solidFill>
            <a:schemeClr val="accent6">
              <a:lumMod val="20000"/>
              <a:lumOff val="80000"/>
            </a:schemeClr>
          </a:solidFill>
          <a:ln>
            <a:solidFill>
              <a:schemeClr val="accent1">
                <a:lumMod val="75000"/>
              </a:schemeClr>
            </a:solidFill>
            <a:prstDash val="dash"/>
          </a:ln>
        </p:spPr>
        <p:txBody>
          <a:bodyPr wrap="square" rtlCol="0">
            <a:spAutoFit/>
          </a:bodyPr>
          <a:lstStyle>
            <a:defPPr>
              <a:defRPr lang="en-US"/>
            </a:defPPr>
            <a:lvl1pPr marL="171450" indent="-171450">
              <a:lnSpc>
                <a:spcPct val="150000"/>
              </a:lnSpc>
              <a:buFont typeface="Wingdings" panose="05000000000000000000" pitchFamily="2" charset="2"/>
              <a:buChar char="Ø"/>
              <a:defRPr sz="1200">
                <a:latin typeface="+mn-ea"/>
              </a:defRPr>
            </a:lvl1pPr>
          </a:lstStyle>
          <a:p>
            <a:r>
              <a:rPr lang="zh-CN" altLang="en-US" dirty="0"/>
              <a:t>临床价值高，获国际权威指南一线推荐，患者获益显著，疗效俱佳。经中国真实世界研究得到实证。</a:t>
            </a:r>
          </a:p>
          <a:p>
            <a:r>
              <a:rPr lang="zh-CN" altLang="en-US" dirty="0"/>
              <a:t>与其它抗抑郁药物的头对头比较，伏硫西汀可兼顾疗效与耐受性，获得多个国外权威指南推荐，</a:t>
            </a:r>
            <a:r>
              <a:rPr lang="zh-CN" altLang="en-US" b="1" dirty="0"/>
              <a:t>且</a:t>
            </a:r>
            <a:r>
              <a:rPr lang="en-US" altLang="zh-CN" b="1" dirty="0"/>
              <a:t>2020</a:t>
            </a:r>
            <a:r>
              <a:rPr lang="zh-CN" altLang="en-US" b="1" dirty="0"/>
              <a:t>年</a:t>
            </a:r>
            <a:r>
              <a:rPr lang="en-US" altLang="zh-CN" b="1" dirty="0"/>
              <a:t>12</a:t>
            </a:r>
            <a:r>
              <a:rPr lang="zh-CN" altLang="en-US" b="1" dirty="0"/>
              <a:t>月国家卫健委发布</a:t>
            </a:r>
            <a:r>
              <a:rPr lang="en-US" altLang="zh-CN" b="1" dirty="0"/>
              <a:t>《</a:t>
            </a:r>
            <a:r>
              <a:rPr lang="zh-CN" altLang="en-US" b="1" dirty="0"/>
              <a:t>精神障碍诊疗规范（</a:t>
            </a:r>
            <a:r>
              <a:rPr lang="en-US" altLang="zh-CN" b="1" dirty="0"/>
              <a:t>2020</a:t>
            </a:r>
            <a:r>
              <a:rPr lang="zh-CN" altLang="en-US" b="1" dirty="0"/>
              <a:t>年版）</a:t>
            </a:r>
            <a:r>
              <a:rPr lang="en-US" altLang="zh-CN" b="1" dirty="0"/>
              <a:t>》</a:t>
            </a:r>
            <a:r>
              <a:rPr lang="zh-CN" altLang="en-US" dirty="0"/>
              <a:t>，推荐多模式抗抑郁药伏硫西汀作为抑郁症治疗的常用药物，强调对认知症状有一定改善作用</a:t>
            </a:r>
          </a:p>
        </p:txBody>
      </p:sp>
      <p:pic>
        <p:nvPicPr>
          <p:cNvPr id="3" name="Graphic 2" descr="Checklist with solid fill">
            <a:extLst>
              <a:ext uri="{FF2B5EF4-FFF2-40B4-BE49-F238E27FC236}">
                <a16:creationId xmlns:a16="http://schemas.microsoft.com/office/drawing/2014/main" id="{1A329D9B-AAA7-4509-B749-B34F34054C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8190" y="2399951"/>
            <a:ext cx="671259" cy="671259"/>
          </a:xfrm>
          <a:prstGeom prst="rect">
            <a:avLst/>
          </a:prstGeom>
        </p:spPr>
      </p:pic>
      <p:sp>
        <p:nvSpPr>
          <p:cNvPr id="128" name="TextBox 127">
            <a:extLst>
              <a:ext uri="{FF2B5EF4-FFF2-40B4-BE49-F238E27FC236}">
                <a16:creationId xmlns:a16="http://schemas.microsoft.com/office/drawing/2014/main" id="{7997FB48-E94A-4A86-B2E4-07BC078E1A82}"/>
              </a:ext>
            </a:extLst>
          </p:cNvPr>
          <p:cNvSpPr txBox="1"/>
          <p:nvPr/>
        </p:nvSpPr>
        <p:spPr>
          <a:xfrm>
            <a:off x="1176267" y="1098438"/>
            <a:ext cx="5296096" cy="880049"/>
          </a:xfrm>
          <a:prstGeom prst="rect">
            <a:avLst/>
          </a:prstGeom>
          <a:noFill/>
          <a:ln>
            <a:noFill/>
            <a:prstDash val="dash"/>
          </a:ln>
        </p:spPr>
        <p:txBody>
          <a:bodyPr wrap="square" rtlCol="0">
            <a:spAutoFit/>
          </a:bodyPr>
          <a:lstStyle>
            <a:defPPr>
              <a:defRPr lang="en-US"/>
            </a:defPPr>
            <a:lvl1pPr marL="171450" indent="-171450">
              <a:lnSpc>
                <a:spcPct val="150000"/>
              </a:lnSpc>
              <a:buFont typeface="Wingdings" panose="05000000000000000000" pitchFamily="2" charset="2"/>
              <a:buChar char="Ø"/>
              <a:defRPr sz="1200">
                <a:latin typeface="+mn-ea"/>
              </a:defRPr>
            </a:lvl1pPr>
          </a:lstStyle>
          <a:p>
            <a:r>
              <a:rPr lang="en-US" altLang="zh-CN" dirty="0"/>
              <a:t>2018</a:t>
            </a:r>
            <a:r>
              <a:rPr lang="zh-CN" altLang="en-US" dirty="0"/>
              <a:t>年，</a:t>
            </a:r>
            <a:r>
              <a:rPr lang="en-US" altLang="zh-CN" dirty="0"/>
              <a:t>Lancet</a:t>
            </a:r>
            <a:r>
              <a:rPr lang="zh-CN" altLang="en-US" dirty="0"/>
              <a:t>上发表的“对</a:t>
            </a:r>
            <a:r>
              <a:rPr lang="en-US" altLang="zh-CN" dirty="0"/>
              <a:t>21</a:t>
            </a:r>
            <a:r>
              <a:rPr lang="zh-CN" altLang="en-US" dirty="0"/>
              <a:t>种抗抑郁药物抑郁症急性期治疗疗效和可接受度的比较：系统综述与网络荟萃分析”中，纳入</a:t>
            </a:r>
            <a:r>
              <a:rPr lang="en-US" altLang="zh-CN" dirty="0"/>
              <a:t>522</a:t>
            </a:r>
            <a:r>
              <a:rPr lang="zh-CN" altLang="en-US" dirty="0"/>
              <a:t>个研究的</a:t>
            </a:r>
            <a:r>
              <a:rPr lang="en-US" altLang="zh-CN" dirty="0"/>
              <a:t>116477</a:t>
            </a:r>
            <a:r>
              <a:rPr lang="zh-CN" altLang="en-US" dirty="0"/>
              <a:t>例患者，结果显示伏硫西汀同时具有卓越的疗效和可接受度</a:t>
            </a:r>
          </a:p>
        </p:txBody>
      </p:sp>
      <p:pic>
        <p:nvPicPr>
          <p:cNvPr id="129" name="Picture 128">
            <a:extLst>
              <a:ext uri="{FF2B5EF4-FFF2-40B4-BE49-F238E27FC236}">
                <a16:creationId xmlns:a16="http://schemas.microsoft.com/office/drawing/2014/main" id="{596DFBC3-D0E3-43B3-9303-919BB3A05E5F}"/>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14367" y="1098438"/>
            <a:ext cx="2249404" cy="1013318"/>
          </a:xfrm>
          <a:prstGeom prst="rect">
            <a:avLst/>
          </a:prstGeom>
          <a:noFill/>
          <a:ln>
            <a:noFill/>
          </a:ln>
        </p:spPr>
      </p:pic>
      <p:sp>
        <p:nvSpPr>
          <p:cNvPr id="130" name="TextBox 129">
            <a:extLst>
              <a:ext uri="{FF2B5EF4-FFF2-40B4-BE49-F238E27FC236}">
                <a16:creationId xmlns:a16="http://schemas.microsoft.com/office/drawing/2014/main" id="{CD2624A6-DB92-40BB-B31D-E8B222539969}"/>
              </a:ext>
            </a:extLst>
          </p:cNvPr>
          <p:cNvSpPr txBox="1"/>
          <p:nvPr/>
        </p:nvSpPr>
        <p:spPr>
          <a:xfrm>
            <a:off x="101462" y="4552330"/>
            <a:ext cx="1107996" cy="276999"/>
          </a:xfrm>
          <a:prstGeom prst="rect">
            <a:avLst/>
          </a:prstGeom>
          <a:noFill/>
        </p:spPr>
        <p:txBody>
          <a:bodyPr wrap="none" rtlCol="0">
            <a:spAutoFit/>
          </a:bodyPr>
          <a:lstStyle/>
          <a:p>
            <a:r>
              <a:rPr lang="zh-CN" altLang="en-US" sz="1200" b="1" dirty="0"/>
              <a:t>真实世界研究</a:t>
            </a:r>
            <a:endParaRPr lang="en-GB" sz="1200" b="1" dirty="0"/>
          </a:p>
        </p:txBody>
      </p:sp>
      <p:sp>
        <p:nvSpPr>
          <p:cNvPr id="131" name="TextBox 130">
            <a:extLst>
              <a:ext uri="{FF2B5EF4-FFF2-40B4-BE49-F238E27FC236}">
                <a16:creationId xmlns:a16="http://schemas.microsoft.com/office/drawing/2014/main" id="{DEAAB57E-F12C-47E6-90AB-64EDC095763C}"/>
              </a:ext>
            </a:extLst>
          </p:cNvPr>
          <p:cNvSpPr txBox="1"/>
          <p:nvPr/>
        </p:nvSpPr>
        <p:spPr>
          <a:xfrm>
            <a:off x="255351" y="3148827"/>
            <a:ext cx="800219" cy="276999"/>
          </a:xfrm>
          <a:prstGeom prst="rect">
            <a:avLst/>
          </a:prstGeom>
          <a:noFill/>
        </p:spPr>
        <p:txBody>
          <a:bodyPr wrap="none" rtlCol="0">
            <a:spAutoFit/>
          </a:bodyPr>
          <a:lstStyle/>
          <a:p>
            <a:r>
              <a:rPr lang="zh-CN" altLang="en-US" sz="1200" b="1" dirty="0"/>
              <a:t>诊疗规范</a:t>
            </a:r>
            <a:endParaRPr lang="en-GB" sz="1200" b="1" dirty="0"/>
          </a:p>
        </p:txBody>
      </p:sp>
      <p:pic>
        <p:nvPicPr>
          <p:cNvPr id="134" name="Graphic 133" descr="Document with solid fill">
            <a:extLst>
              <a:ext uri="{FF2B5EF4-FFF2-40B4-BE49-F238E27FC236}">
                <a16:creationId xmlns:a16="http://schemas.microsoft.com/office/drawing/2014/main" id="{B76A392E-FEC6-4BCD-A697-103CF45528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9832" y="1103066"/>
            <a:ext cx="671259" cy="671259"/>
          </a:xfrm>
          <a:prstGeom prst="rect">
            <a:avLst/>
          </a:prstGeom>
        </p:spPr>
      </p:pic>
      <p:sp>
        <p:nvSpPr>
          <p:cNvPr id="135" name="TextBox 134">
            <a:extLst>
              <a:ext uri="{FF2B5EF4-FFF2-40B4-BE49-F238E27FC236}">
                <a16:creationId xmlns:a16="http://schemas.microsoft.com/office/drawing/2014/main" id="{EA4DDFE7-DF25-493C-8FA2-34F36258FFDA}"/>
              </a:ext>
            </a:extLst>
          </p:cNvPr>
          <p:cNvSpPr txBox="1"/>
          <p:nvPr/>
        </p:nvSpPr>
        <p:spPr>
          <a:xfrm>
            <a:off x="280229" y="1795292"/>
            <a:ext cx="800219" cy="276999"/>
          </a:xfrm>
          <a:prstGeom prst="rect">
            <a:avLst/>
          </a:prstGeom>
          <a:noFill/>
        </p:spPr>
        <p:txBody>
          <a:bodyPr wrap="none" rtlCol="0">
            <a:spAutoFit/>
          </a:bodyPr>
          <a:lstStyle/>
          <a:p>
            <a:r>
              <a:rPr lang="zh-CN" altLang="en-US" sz="1200" b="1" dirty="0"/>
              <a:t>关键研究</a:t>
            </a:r>
            <a:endParaRPr lang="en-GB" sz="1200" b="1" dirty="0"/>
          </a:p>
        </p:txBody>
      </p:sp>
    </p:spTree>
    <p:extLst>
      <p:ext uri="{BB962C8B-B14F-4D97-AF65-F5344CB8AC3E}">
        <p14:creationId xmlns:p14="http://schemas.microsoft.com/office/powerpoint/2010/main" val="2213925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0D9A692-7C92-4C2C-B569-814FC43AF014}"/>
              </a:ext>
            </a:extLst>
          </p:cNvPr>
          <p:cNvGrpSpPr/>
          <p:nvPr/>
        </p:nvGrpSpPr>
        <p:grpSpPr>
          <a:xfrm>
            <a:off x="182521" y="483079"/>
            <a:ext cx="8778958" cy="431322"/>
            <a:chOff x="1742536" y="983411"/>
            <a:chExt cx="2801500" cy="517585"/>
          </a:xfrm>
        </p:grpSpPr>
        <p:sp>
          <p:nvSpPr>
            <p:cNvPr id="4" name="Rectangle: Rounded Corners 3">
              <a:extLst>
                <a:ext uri="{FF2B5EF4-FFF2-40B4-BE49-F238E27FC236}">
                  <a16:creationId xmlns:a16="http://schemas.microsoft.com/office/drawing/2014/main" id="{5B4D83BD-35B6-4270-B02D-635CEF685F95}"/>
                </a:ext>
              </a:extLst>
            </p:cNvPr>
            <p:cNvSpPr/>
            <p:nvPr/>
          </p:nvSpPr>
          <p:spPr>
            <a:xfrm>
              <a:off x="1742536" y="983411"/>
              <a:ext cx="2801500" cy="517585"/>
            </a:xfrm>
            <a:prstGeom prst="roundRect">
              <a:avLst/>
            </a:prstGeom>
            <a:ln/>
            <a:effectLst>
              <a:outerShdw blurRad="50800" dist="38100" algn="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dirty="0"/>
                <a:t>创新性</a:t>
              </a:r>
              <a:endParaRPr lang="en-GB" dirty="0" err="1"/>
            </a:p>
          </p:txBody>
        </p:sp>
        <p:sp>
          <p:nvSpPr>
            <p:cNvPr id="5" name="Rectangle: Rounded Corners 4">
              <a:extLst>
                <a:ext uri="{FF2B5EF4-FFF2-40B4-BE49-F238E27FC236}">
                  <a16:creationId xmlns:a16="http://schemas.microsoft.com/office/drawing/2014/main" id="{CB3E3BC7-B43D-45DC-A735-4EC7D6D8B90D}"/>
                </a:ext>
              </a:extLst>
            </p:cNvPr>
            <p:cNvSpPr/>
            <p:nvPr/>
          </p:nvSpPr>
          <p:spPr>
            <a:xfrm>
              <a:off x="1742536" y="983411"/>
              <a:ext cx="178497" cy="5175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04</a:t>
              </a:r>
            </a:p>
          </p:txBody>
        </p:sp>
      </p:grpSp>
      <p:sp>
        <p:nvSpPr>
          <p:cNvPr id="6" name="Rectangle: Rounded Corners 5">
            <a:extLst>
              <a:ext uri="{FF2B5EF4-FFF2-40B4-BE49-F238E27FC236}">
                <a16:creationId xmlns:a16="http://schemas.microsoft.com/office/drawing/2014/main" id="{480182CE-2F1C-46BD-AC3D-E791DA43181E}"/>
              </a:ext>
            </a:extLst>
          </p:cNvPr>
          <p:cNvSpPr/>
          <p:nvPr/>
        </p:nvSpPr>
        <p:spPr>
          <a:xfrm>
            <a:off x="477188" y="1279893"/>
            <a:ext cx="2395727" cy="539496"/>
          </a:xfrm>
          <a:prstGeom prst="roundRect">
            <a:avLst/>
          </a:prstGeom>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创新程度</a:t>
            </a:r>
            <a:endParaRPr lang="en-GB" dirty="0"/>
          </a:p>
        </p:txBody>
      </p:sp>
      <p:sp>
        <p:nvSpPr>
          <p:cNvPr id="10" name="Rectangle: Rounded Corners 9">
            <a:extLst>
              <a:ext uri="{FF2B5EF4-FFF2-40B4-BE49-F238E27FC236}">
                <a16:creationId xmlns:a16="http://schemas.microsoft.com/office/drawing/2014/main" id="{F907F5AE-AE3E-45A3-A9CA-6DE623881945}"/>
              </a:ext>
            </a:extLst>
          </p:cNvPr>
          <p:cNvSpPr/>
          <p:nvPr/>
        </p:nvSpPr>
        <p:spPr>
          <a:xfrm>
            <a:off x="6227281" y="1279893"/>
            <a:ext cx="2392326" cy="539496"/>
          </a:xfrm>
          <a:prstGeom prst="roundRect">
            <a:avLst/>
          </a:prstGeom>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拥有中国化合物专利</a:t>
            </a:r>
            <a:endParaRPr lang="en-GB" dirty="0"/>
          </a:p>
        </p:txBody>
      </p:sp>
      <p:sp>
        <p:nvSpPr>
          <p:cNvPr id="11" name="Rectangle: Rounded Corners 10">
            <a:extLst>
              <a:ext uri="{FF2B5EF4-FFF2-40B4-BE49-F238E27FC236}">
                <a16:creationId xmlns:a16="http://schemas.microsoft.com/office/drawing/2014/main" id="{A472971F-1448-41AB-B73E-074DF4AD2DC3}"/>
              </a:ext>
            </a:extLst>
          </p:cNvPr>
          <p:cNvSpPr/>
          <p:nvPr/>
        </p:nvSpPr>
        <p:spPr>
          <a:xfrm>
            <a:off x="477188" y="2115986"/>
            <a:ext cx="2395728" cy="2381693"/>
          </a:xfrm>
          <a:prstGeom prst="roundRect">
            <a:avLst/>
          </a:prstGeom>
          <a:solidFill>
            <a:schemeClr val="accent1">
              <a:lumMod val="20000"/>
              <a:lumOff val="80000"/>
            </a:schemeClr>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rPr>
              <a:t>本品具有创新的多模式作用机制。被纳入了“第十四批优先审评程序药品注册申请”，属于“与现有治疗手段相比具有明显治疗优势”的药品</a:t>
            </a:r>
            <a:endParaRPr lang="en-GB" sz="1400" dirty="0">
              <a:solidFill>
                <a:schemeClr val="tx1"/>
              </a:solidFill>
            </a:endParaRPr>
          </a:p>
        </p:txBody>
      </p:sp>
      <p:sp>
        <p:nvSpPr>
          <p:cNvPr id="12" name="Rectangle: Rounded Corners 11">
            <a:extLst>
              <a:ext uri="{FF2B5EF4-FFF2-40B4-BE49-F238E27FC236}">
                <a16:creationId xmlns:a16="http://schemas.microsoft.com/office/drawing/2014/main" id="{8F81E7FA-AC43-4057-BB61-4ED0BBCF6C73}"/>
              </a:ext>
            </a:extLst>
          </p:cNvPr>
          <p:cNvSpPr/>
          <p:nvPr/>
        </p:nvSpPr>
        <p:spPr>
          <a:xfrm>
            <a:off x="3353935" y="2115986"/>
            <a:ext cx="2395728" cy="2381693"/>
          </a:xfrm>
          <a:prstGeom prst="roundRect">
            <a:avLst/>
          </a:prstGeom>
          <a:solidFill>
            <a:schemeClr val="accent1">
              <a:lumMod val="20000"/>
              <a:lumOff val="80000"/>
            </a:schemeClr>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lang="zh-CN" altLang="en-US" sz="1200" dirty="0">
                <a:solidFill>
                  <a:schemeClr val="tx1"/>
                </a:solidFill>
              </a:rPr>
              <a:t>口服给药，每日一次</a:t>
            </a:r>
            <a:endParaRPr lang="en-US" altLang="zh-CN" sz="1200" dirty="0">
              <a:solidFill>
                <a:schemeClr val="tx1"/>
              </a:solidFill>
            </a:endParaRPr>
          </a:p>
          <a:p>
            <a:pPr marL="171450" indent="-171450">
              <a:buFont typeface="Wingdings" panose="05000000000000000000" pitchFamily="2" charset="2"/>
              <a:buChar char="Ø"/>
            </a:pPr>
            <a:r>
              <a:rPr lang="zh-CN" altLang="en-US" sz="1200" dirty="0">
                <a:solidFill>
                  <a:schemeClr val="tx1"/>
                </a:solidFill>
              </a:rPr>
              <a:t>接受本品治疗的患者停药时无需逐步减量</a:t>
            </a:r>
            <a:endParaRPr lang="en-US" altLang="zh-CN" sz="1200" dirty="0">
              <a:solidFill>
                <a:schemeClr val="tx1"/>
              </a:solidFill>
            </a:endParaRPr>
          </a:p>
          <a:p>
            <a:pPr marL="171450" indent="-171450">
              <a:buFont typeface="Wingdings" panose="05000000000000000000" pitchFamily="2" charset="2"/>
              <a:buChar char="Ø"/>
            </a:pPr>
            <a:r>
              <a:rPr lang="zh-CN" altLang="en-US" sz="1200" dirty="0">
                <a:solidFill>
                  <a:schemeClr val="tx1"/>
                </a:solidFill>
              </a:rPr>
              <a:t>肾或肝功能损害：无需根据肾功能或肝功能调整剂量。不良反应少，最常见的不良反应为恶心</a:t>
            </a:r>
            <a:endParaRPr lang="en-US" altLang="zh-CN" sz="1200" dirty="0">
              <a:solidFill>
                <a:schemeClr val="tx1"/>
              </a:solidFill>
            </a:endParaRPr>
          </a:p>
          <a:p>
            <a:pPr marL="171450" indent="-171450">
              <a:buFont typeface="Wingdings" panose="05000000000000000000" pitchFamily="2" charset="2"/>
              <a:buChar char="Ø"/>
            </a:pPr>
            <a:r>
              <a:rPr lang="zh-CN" altLang="en-US" sz="1200" dirty="0">
                <a:solidFill>
                  <a:schemeClr val="tx1"/>
                </a:solidFill>
              </a:rPr>
              <a:t>老年用药：对于</a:t>
            </a:r>
            <a:r>
              <a:rPr lang="en-US" altLang="zh-CN" sz="1200" dirty="0">
                <a:solidFill>
                  <a:schemeClr val="tx1"/>
                </a:solidFill>
              </a:rPr>
              <a:t>65</a:t>
            </a:r>
            <a:r>
              <a:rPr lang="zh-CN" altLang="en-US" sz="1200" dirty="0">
                <a:solidFill>
                  <a:schemeClr val="tx1"/>
                </a:solidFill>
              </a:rPr>
              <a:t>岁及以上的患者，本品的初始剂量为最低有效剂量每日</a:t>
            </a:r>
            <a:r>
              <a:rPr lang="en-US" altLang="zh-CN" sz="1200" dirty="0">
                <a:solidFill>
                  <a:schemeClr val="tx1"/>
                </a:solidFill>
              </a:rPr>
              <a:t>5mg</a:t>
            </a:r>
            <a:r>
              <a:rPr lang="zh-CN" altLang="en-US" sz="1200" dirty="0">
                <a:solidFill>
                  <a:schemeClr val="tx1"/>
                </a:solidFill>
              </a:rPr>
              <a:t>，每日一次</a:t>
            </a:r>
            <a:endParaRPr lang="en-GB" sz="1200" dirty="0">
              <a:solidFill>
                <a:schemeClr val="tx1"/>
              </a:solidFill>
            </a:endParaRPr>
          </a:p>
        </p:txBody>
      </p:sp>
      <p:sp>
        <p:nvSpPr>
          <p:cNvPr id="13" name="Rectangle: Rounded Corners 12">
            <a:extLst>
              <a:ext uri="{FF2B5EF4-FFF2-40B4-BE49-F238E27FC236}">
                <a16:creationId xmlns:a16="http://schemas.microsoft.com/office/drawing/2014/main" id="{FC37F10B-4A63-4065-9995-CDD26D17BFA8}"/>
              </a:ext>
            </a:extLst>
          </p:cNvPr>
          <p:cNvSpPr/>
          <p:nvPr/>
        </p:nvSpPr>
        <p:spPr>
          <a:xfrm>
            <a:off x="6227281" y="2115986"/>
            <a:ext cx="2395728" cy="2381693"/>
          </a:xfrm>
          <a:prstGeom prst="roundRect">
            <a:avLst/>
          </a:prstGeom>
          <a:solidFill>
            <a:schemeClr val="accent1">
              <a:lumMod val="20000"/>
              <a:lumOff val="80000"/>
            </a:schemeClr>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rPr>
              <a:t>国内目前唯一处在化合物专利期的治疗成人抑郁症的药品，也是中国近十年来唯一上市的新型抗抑郁药</a:t>
            </a:r>
            <a:endParaRPr lang="en-GB" sz="1400" dirty="0">
              <a:solidFill>
                <a:schemeClr val="tx1"/>
              </a:solidFill>
            </a:endParaRPr>
          </a:p>
        </p:txBody>
      </p:sp>
      <p:sp>
        <p:nvSpPr>
          <p:cNvPr id="15" name="Rectangle: Rounded Corners 14">
            <a:extLst>
              <a:ext uri="{FF2B5EF4-FFF2-40B4-BE49-F238E27FC236}">
                <a16:creationId xmlns:a16="http://schemas.microsoft.com/office/drawing/2014/main" id="{D0A9FAD4-3A25-4F50-B3FA-AD7846C49575}"/>
              </a:ext>
            </a:extLst>
          </p:cNvPr>
          <p:cNvSpPr/>
          <p:nvPr/>
        </p:nvSpPr>
        <p:spPr>
          <a:xfrm>
            <a:off x="3353935" y="1279893"/>
            <a:ext cx="2395728" cy="539496"/>
          </a:xfrm>
          <a:prstGeom prst="roundRect">
            <a:avLst/>
          </a:prstGeom>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应用创新</a:t>
            </a:r>
            <a:endParaRPr lang="en-GB" dirty="0"/>
          </a:p>
        </p:txBody>
      </p:sp>
    </p:spTree>
    <p:extLst>
      <p:ext uri="{BB962C8B-B14F-4D97-AF65-F5344CB8AC3E}">
        <p14:creationId xmlns:p14="http://schemas.microsoft.com/office/powerpoint/2010/main" val="684060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A472971F-1448-41AB-B73E-074DF4AD2DC3}"/>
              </a:ext>
            </a:extLst>
          </p:cNvPr>
          <p:cNvSpPr/>
          <p:nvPr/>
        </p:nvSpPr>
        <p:spPr>
          <a:xfrm>
            <a:off x="520991" y="1777400"/>
            <a:ext cx="3749040" cy="1133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抑郁症严重影响患者的学习、工作和社会生活，成为家庭和社会的沉重负担。超过</a:t>
            </a:r>
            <a:r>
              <a:rPr lang="en-US" altLang="zh-CN" sz="1200" dirty="0">
                <a:solidFill>
                  <a:schemeClr val="tx1"/>
                </a:solidFill>
              </a:rPr>
              <a:t>90%</a:t>
            </a:r>
            <a:r>
              <a:rPr lang="zh-CN" altLang="en-US" sz="1200" dirty="0">
                <a:solidFill>
                  <a:schemeClr val="tx1"/>
                </a:solidFill>
              </a:rPr>
              <a:t>的患者出现了功能障碍，影响学习，就业和收入。伏硫西汀全新多模式作用机制全面改善情感、认知和躯体症状，使患者回归家庭社会。</a:t>
            </a:r>
            <a:endParaRPr lang="en-GB" sz="1200" dirty="0">
              <a:solidFill>
                <a:schemeClr val="tx1"/>
              </a:solidFill>
            </a:endParaRPr>
          </a:p>
        </p:txBody>
      </p:sp>
      <p:sp>
        <p:nvSpPr>
          <p:cNvPr id="12" name="Rectangle: Rounded Corners 11">
            <a:extLst>
              <a:ext uri="{FF2B5EF4-FFF2-40B4-BE49-F238E27FC236}">
                <a16:creationId xmlns:a16="http://schemas.microsoft.com/office/drawing/2014/main" id="{8F81E7FA-AC43-4057-BB61-4ED0BBCF6C73}"/>
              </a:ext>
            </a:extLst>
          </p:cNvPr>
          <p:cNvSpPr/>
          <p:nvPr/>
        </p:nvSpPr>
        <p:spPr>
          <a:xfrm>
            <a:off x="4723194" y="1777400"/>
            <a:ext cx="3749040" cy="113263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相对于抑郁症未满足的临床需求和其所带来的严重社会及经济负担，将伏硫西汀纳入医保目录的整体获益将远大于对医保基金的影响，且伏硫西汀无需联合用药，不会增加额外的基金负担。且对目录内日均治疗费用较高的药品形成替代作用，将整体上带动抑郁症治疗费用的降低，节省医保基金支出。</a:t>
            </a:r>
            <a:endParaRPr lang="en-GB" sz="1200" dirty="0">
              <a:solidFill>
                <a:schemeClr val="tx1"/>
              </a:solidFill>
            </a:endParaRPr>
          </a:p>
        </p:txBody>
      </p:sp>
      <p:sp>
        <p:nvSpPr>
          <p:cNvPr id="13" name="Rectangle: Rounded Corners 12">
            <a:extLst>
              <a:ext uri="{FF2B5EF4-FFF2-40B4-BE49-F238E27FC236}">
                <a16:creationId xmlns:a16="http://schemas.microsoft.com/office/drawing/2014/main" id="{FC37F10B-4A63-4065-9995-CDD26D17BFA8}"/>
              </a:ext>
            </a:extLst>
          </p:cNvPr>
          <p:cNvSpPr/>
          <p:nvPr/>
        </p:nvSpPr>
        <p:spPr>
          <a:xfrm>
            <a:off x="520991" y="3674360"/>
            <a:ext cx="3749040" cy="1133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伏硫西汀是第一个，也是唯一一个在产品说明书中加入其对认知症状疗效数据的新型抗抑郁药物。其对认知症状持续改善，提升整体功能并提高生命质量弥补目录中抗抑郁药品的短板。</a:t>
            </a:r>
            <a:endParaRPr lang="en-GB" sz="1200" dirty="0">
              <a:solidFill>
                <a:schemeClr val="tx1"/>
              </a:solidFill>
            </a:endParaRPr>
          </a:p>
        </p:txBody>
      </p:sp>
      <p:sp>
        <p:nvSpPr>
          <p:cNvPr id="16" name="Rectangle: Rounded Corners 15">
            <a:extLst>
              <a:ext uri="{FF2B5EF4-FFF2-40B4-BE49-F238E27FC236}">
                <a16:creationId xmlns:a16="http://schemas.microsoft.com/office/drawing/2014/main" id="{110FF24C-DA12-4315-A0D9-B61AB6B2F0BB}"/>
              </a:ext>
            </a:extLst>
          </p:cNvPr>
          <p:cNvSpPr/>
          <p:nvPr/>
        </p:nvSpPr>
        <p:spPr>
          <a:xfrm>
            <a:off x="4684215" y="3659546"/>
            <a:ext cx="3749040" cy="1133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与其他抑郁产品说明书相比较，伏硫西汀是安全性最好的抗抑郁药，患者停药无需逐步减量。目前没有其他适应症在研或已发表的研究，不会滥用和超适应症使用，且患者主观性滥用精神疾病药物的可能性极低。</a:t>
            </a:r>
            <a:endParaRPr lang="en-GB" sz="1200" dirty="0">
              <a:solidFill>
                <a:schemeClr val="tx1"/>
              </a:solidFill>
            </a:endParaRPr>
          </a:p>
        </p:txBody>
      </p:sp>
      <p:grpSp>
        <p:nvGrpSpPr>
          <p:cNvPr id="7" name="Group 6">
            <a:extLst>
              <a:ext uri="{FF2B5EF4-FFF2-40B4-BE49-F238E27FC236}">
                <a16:creationId xmlns:a16="http://schemas.microsoft.com/office/drawing/2014/main" id="{B0D9A692-7C92-4C2C-B569-814FC43AF014}"/>
              </a:ext>
            </a:extLst>
          </p:cNvPr>
          <p:cNvGrpSpPr/>
          <p:nvPr/>
        </p:nvGrpSpPr>
        <p:grpSpPr>
          <a:xfrm>
            <a:off x="182521" y="483079"/>
            <a:ext cx="8778958" cy="431322"/>
            <a:chOff x="1742536" y="983411"/>
            <a:chExt cx="2801500" cy="517585"/>
          </a:xfrm>
        </p:grpSpPr>
        <p:sp>
          <p:nvSpPr>
            <p:cNvPr id="4" name="Rectangle: Rounded Corners 3">
              <a:extLst>
                <a:ext uri="{FF2B5EF4-FFF2-40B4-BE49-F238E27FC236}">
                  <a16:creationId xmlns:a16="http://schemas.microsoft.com/office/drawing/2014/main" id="{5B4D83BD-35B6-4270-B02D-635CEF685F95}"/>
                </a:ext>
              </a:extLst>
            </p:cNvPr>
            <p:cNvSpPr/>
            <p:nvPr/>
          </p:nvSpPr>
          <p:spPr>
            <a:xfrm>
              <a:off x="1742536" y="983411"/>
              <a:ext cx="2801500" cy="517585"/>
            </a:xfrm>
            <a:prstGeom prst="roundRect">
              <a:avLst/>
            </a:prstGeom>
            <a:ln/>
            <a:effectLst>
              <a:outerShdw blurRad="50800" dist="38100" algn="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dirty="0"/>
                <a:t>公平性</a:t>
              </a:r>
              <a:endParaRPr lang="en-GB" dirty="0" err="1"/>
            </a:p>
          </p:txBody>
        </p:sp>
        <p:sp>
          <p:nvSpPr>
            <p:cNvPr id="5" name="Rectangle: Rounded Corners 4">
              <a:extLst>
                <a:ext uri="{FF2B5EF4-FFF2-40B4-BE49-F238E27FC236}">
                  <a16:creationId xmlns:a16="http://schemas.microsoft.com/office/drawing/2014/main" id="{CB3E3BC7-B43D-45DC-A735-4EC7D6D8B90D}"/>
                </a:ext>
              </a:extLst>
            </p:cNvPr>
            <p:cNvSpPr/>
            <p:nvPr/>
          </p:nvSpPr>
          <p:spPr>
            <a:xfrm>
              <a:off x="1742536" y="983411"/>
              <a:ext cx="178497" cy="5175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05</a:t>
              </a:r>
            </a:p>
          </p:txBody>
        </p:sp>
      </p:grpSp>
      <p:sp>
        <p:nvSpPr>
          <p:cNvPr id="6" name="Rectangle: Rounded Corners 5">
            <a:extLst>
              <a:ext uri="{FF2B5EF4-FFF2-40B4-BE49-F238E27FC236}">
                <a16:creationId xmlns:a16="http://schemas.microsoft.com/office/drawing/2014/main" id="{480182CE-2F1C-46BD-AC3D-E791DA43181E}"/>
              </a:ext>
            </a:extLst>
          </p:cNvPr>
          <p:cNvSpPr/>
          <p:nvPr/>
        </p:nvSpPr>
        <p:spPr>
          <a:xfrm>
            <a:off x="520991" y="1236842"/>
            <a:ext cx="3749040" cy="539496"/>
          </a:xfrm>
          <a:prstGeom prst="roundRect">
            <a:avLst/>
          </a:prstGeom>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所治疗疾病对公共健康的影响</a:t>
            </a:r>
            <a:endParaRPr lang="en-GB" dirty="0"/>
          </a:p>
        </p:txBody>
      </p:sp>
      <p:sp>
        <p:nvSpPr>
          <p:cNvPr id="10" name="Rectangle: Rounded Corners 9">
            <a:extLst>
              <a:ext uri="{FF2B5EF4-FFF2-40B4-BE49-F238E27FC236}">
                <a16:creationId xmlns:a16="http://schemas.microsoft.com/office/drawing/2014/main" id="{F907F5AE-AE3E-45A3-A9CA-6DE623881945}"/>
              </a:ext>
            </a:extLst>
          </p:cNvPr>
          <p:cNvSpPr/>
          <p:nvPr/>
        </p:nvSpPr>
        <p:spPr>
          <a:xfrm>
            <a:off x="520991" y="3124231"/>
            <a:ext cx="3749040" cy="539496"/>
          </a:xfrm>
          <a:prstGeom prst="roundRect">
            <a:avLst/>
          </a:prstGeom>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弥补目录</a:t>
            </a:r>
            <a:r>
              <a:rPr lang="zh-CN" altLang="en-US"/>
              <a:t>短板</a:t>
            </a:r>
            <a:endParaRPr lang="en-GB" dirty="0"/>
          </a:p>
        </p:txBody>
      </p:sp>
      <p:sp>
        <p:nvSpPr>
          <p:cNvPr id="15" name="Rectangle: Rounded Corners 14">
            <a:extLst>
              <a:ext uri="{FF2B5EF4-FFF2-40B4-BE49-F238E27FC236}">
                <a16:creationId xmlns:a16="http://schemas.microsoft.com/office/drawing/2014/main" id="{D0A9FAD4-3A25-4F50-B3FA-AD7846C49575}"/>
              </a:ext>
            </a:extLst>
          </p:cNvPr>
          <p:cNvSpPr/>
          <p:nvPr/>
        </p:nvSpPr>
        <p:spPr>
          <a:xfrm>
            <a:off x="4723194" y="1236842"/>
            <a:ext cx="3749040" cy="539496"/>
          </a:xfrm>
          <a:prstGeom prst="roundRect">
            <a:avLst/>
          </a:prstGeom>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符合</a:t>
            </a:r>
            <a:r>
              <a:rPr lang="zh-CN" altLang="en-US"/>
              <a:t>“保基本”原则</a:t>
            </a:r>
            <a:endParaRPr lang="en-GB" dirty="0"/>
          </a:p>
        </p:txBody>
      </p:sp>
      <p:sp>
        <p:nvSpPr>
          <p:cNvPr id="14" name="Rectangle: Rounded Corners 13">
            <a:extLst>
              <a:ext uri="{FF2B5EF4-FFF2-40B4-BE49-F238E27FC236}">
                <a16:creationId xmlns:a16="http://schemas.microsoft.com/office/drawing/2014/main" id="{4048625C-B596-4D1D-8B2A-CC2AE674B91D}"/>
              </a:ext>
            </a:extLst>
          </p:cNvPr>
          <p:cNvSpPr/>
          <p:nvPr/>
        </p:nvSpPr>
        <p:spPr>
          <a:xfrm>
            <a:off x="4684215" y="3124231"/>
            <a:ext cx="3749040" cy="539496"/>
          </a:xfrm>
          <a:prstGeom prst="roundRect">
            <a:avLst/>
          </a:prstGeom>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临床管理难度小</a:t>
            </a:r>
            <a:endParaRPr lang="en-GB" dirty="0"/>
          </a:p>
        </p:txBody>
      </p:sp>
    </p:spTree>
    <p:extLst>
      <p:ext uri="{BB962C8B-B14F-4D97-AF65-F5344CB8AC3E}">
        <p14:creationId xmlns:p14="http://schemas.microsoft.com/office/powerpoint/2010/main" val="753433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nSpc>
                <a:spcPct val="100000"/>
              </a:lnSpc>
            </a:pPr>
            <a:r>
              <a:rPr lang="zh-CN" altLang="en-US" sz="4000" dirty="0">
                <a:solidFill>
                  <a:schemeClr val="bg1"/>
                </a:solidFill>
                <a:latin typeface="Microsoft YaHei" panose="020B0503020204020204" pitchFamily="34" charset="-122"/>
                <a:ea typeface="Microsoft YaHei" panose="020B0503020204020204" pitchFamily="34" charset="-122"/>
              </a:rPr>
              <a:t>感谢您的关注！</a:t>
            </a:r>
          </a:p>
        </p:txBody>
      </p:sp>
    </p:spTree>
    <p:extLst>
      <p:ext uri="{BB962C8B-B14F-4D97-AF65-F5344CB8AC3E}">
        <p14:creationId xmlns:p14="http://schemas.microsoft.com/office/powerpoint/2010/main" val="3475104746"/>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9158AE43CEC34CB210C9BD1685734B" ma:contentTypeVersion="1" ma:contentTypeDescription="Create a new document." ma:contentTypeScope="" ma:versionID="cfbfcc5ad25c3f92a09effcf8514f9d7">
  <xsd:schema xmlns:xsd="http://www.w3.org/2001/XMLSchema" xmlns:xs="http://www.w3.org/2001/XMLSchema" xmlns:p="http://schemas.microsoft.com/office/2006/metadata/properties" xmlns:ns1="http://schemas.microsoft.com/sharepoint/v3" xmlns:ns2="619f8f53-5f22-4306-80fc-4bbe4d0bea23" targetNamespace="http://schemas.microsoft.com/office/2006/metadata/properties" ma:root="true" ma:fieldsID="33b22be00555c4979284adbbb7613775" ns1:_="" ns2:_="">
    <xsd:import namespace="http://schemas.microsoft.com/sharepoint/v3"/>
    <xsd:import namespace="619f8f53-5f22-4306-80fc-4bbe4d0bea23"/>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9f8f53-5f22-4306-80fc-4bbe4d0bea2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619f8f53-5f22-4306-80fc-4bbe4d0bea23">HSW56HK3J2MT-298-145</_dlc_DocId>
    <_dlc_DocIdUrl xmlns="619f8f53-5f22-4306-80fc-4bbe4d0bea23">
      <Url>http://brainweb/Portals/Tools/Global/Corporate-presentation-and-movies-/_layouts/15/DocIdRedir.aspx?ID=HSW56HK3J2MT-298-145</Url>
      <Description>HSW56HK3J2MT-298-145</Description>
    </_dlc_DocIdUrl>
  </documentManagement>
</p:properties>
</file>

<file path=customXml/itemProps1.xml><?xml version="1.0" encoding="utf-8"?>
<ds:datastoreItem xmlns:ds="http://schemas.openxmlformats.org/officeDocument/2006/customXml" ds:itemID="{0F2A3832-272C-4766-B510-459BBEB3A755}">
  <ds:schemaRefs>
    <ds:schemaRef ds:uri="http://schemas.microsoft.com/sharepoint/v3/contenttype/forms"/>
  </ds:schemaRefs>
</ds:datastoreItem>
</file>

<file path=customXml/itemProps2.xml><?xml version="1.0" encoding="utf-8"?>
<ds:datastoreItem xmlns:ds="http://schemas.openxmlformats.org/officeDocument/2006/customXml" ds:itemID="{1F24B87B-F75C-439A-A59D-54D29DDA6C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19f8f53-5f22-4306-80fc-4bbe4d0bea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7A8AFF-EA1C-438D-8559-CF2B104C2000}">
  <ds:schemaRefs>
    <ds:schemaRef ds:uri="http://schemas.microsoft.com/sharepoint/events"/>
  </ds:schemaRefs>
</ds:datastoreItem>
</file>

<file path=customXml/itemProps4.xml><?xml version="1.0" encoding="utf-8"?>
<ds:datastoreItem xmlns:ds="http://schemas.openxmlformats.org/officeDocument/2006/customXml" ds:itemID="{33F2BF7A-4C8A-44B6-B7F9-78274F378166}">
  <ds:schemaRefs>
    <ds:schemaRef ds:uri="http://schemas.openxmlformats.org/package/2006/metadata/core-properties"/>
    <ds:schemaRef ds:uri="http://purl.org/dc/elements/1.1/"/>
    <ds:schemaRef ds:uri="http://schemas.microsoft.com/office/infopath/2007/PartnerControls"/>
    <ds:schemaRef ds:uri="http://purl.org/dc/terms/"/>
    <ds:schemaRef ds:uri="619f8f53-5f22-4306-80fc-4bbe4d0bea23"/>
    <ds:schemaRef ds:uri="http://schemas.microsoft.com/office/2006/documentManagement/types"/>
    <ds:schemaRef ds:uri="http://schemas.microsoft.com/sharepoint/v3"/>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0</TotalTime>
  <Words>2047</Words>
  <Application>Microsoft Office PowerPoint</Application>
  <PresentationFormat>全屏显示(16:9)</PresentationFormat>
  <Paragraphs>108</Paragraphs>
  <Slides>9</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9</vt:i4>
      </vt:variant>
    </vt:vector>
  </HeadingPairs>
  <TitlesOfParts>
    <vt:vector size="16" baseType="lpstr">
      <vt:lpstr>Microsoft YaHei</vt:lpstr>
      <vt:lpstr>宋体</vt:lpstr>
      <vt:lpstr>Arial</vt:lpstr>
      <vt:lpstr>Calibri</vt:lpstr>
      <vt:lpstr>Calibri Light</vt:lpstr>
      <vt:lpstr>Wingdings</vt:lpstr>
      <vt:lpstr>Metropolitan</vt:lpstr>
      <vt:lpstr>氢溴酸伏硫西汀片（心达悦®）2022年NRDL申请材料关键信息总结</vt:lpstr>
      <vt:lpstr>目录</vt:lpstr>
      <vt:lpstr>PowerPoint 演示文稿</vt:lpstr>
      <vt:lpstr>PowerPoint 演示文稿</vt:lpstr>
      <vt:lpstr>PowerPoint 演示文稿</vt:lpstr>
      <vt:lpstr>PowerPoint 演示文稿</vt:lpstr>
      <vt:lpstr>PowerPoint 演示文稿</vt:lpstr>
      <vt:lpstr>PowerPoint 演示文稿</vt:lpstr>
      <vt:lpstr>感谢您的关注！</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Morten Brudholm</dc:creator>
  <cp:lastModifiedBy>Yang Shi</cp:lastModifiedBy>
  <cp:revision>1103</cp:revision>
  <cp:lastPrinted>2019-12-16T09:27:13Z</cp:lastPrinted>
  <dcterms:created xsi:type="dcterms:W3CDTF">2019-01-17T15:23:40Z</dcterms:created>
  <dcterms:modified xsi:type="dcterms:W3CDTF">2022-07-07T04:37:33Z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0x0101004F9158AE43CEC34CB210C9BD1685734B</vt:lpwstr>
  </property>
  <property fmtid="{D5CDD505-2E9C-101B-9397-08002B2CF9AE}" pid="3" name="_dlc_DocIdItemGuid">
    <vt:lpwstr>132d34e1-c6d7-49e2-93a4-544188e837fa</vt:lpwstr>
  </property>
</Properties>
</file>