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dp" ContentType="image/vnd.ms-photo"/>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3"/>
  </p:sldMasterIdLst>
  <p:notesMasterIdLst>
    <p:notesMasterId r:id="rId7"/>
  </p:notesMasterIdLst>
  <p:sldIdLst>
    <p:sldId id="1595" r:id="rId4"/>
    <p:sldId id="1596" r:id="rId5"/>
    <p:sldId id="261" r:id="rId6"/>
    <p:sldId id="262" r:id="rId8"/>
    <p:sldId id="263" r:id="rId9"/>
    <p:sldId id="264" r:id="rId10"/>
    <p:sldId id="265" r:id="rId11"/>
    <p:sldId id="266" r:id="rId12"/>
    <p:sldId id="16491623" r:id="rId13"/>
    <p:sldId id="270" r:id="rId14"/>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4660"/>
  </p:normalViewPr>
  <p:slideViewPr>
    <p:cSldViewPr snapToGrid="0">
      <p:cViewPr varScale="1">
        <p:scale>
          <a:sx n="80" d="100"/>
          <a:sy n="80" d="100"/>
        </p:scale>
        <p:origin x="1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9.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10F0A5-13A0-45D0-A4A4-916E0395381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8049F8-C714-4368-8B6C-951B82F4AF1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专利申请人：苏州康宁杰瑞生物科技有限公司 </a:t>
            </a:r>
            <a:endParaRPr lang="en-US" altLang="zh-CN" dirty="0"/>
          </a:p>
          <a:p>
            <a:r>
              <a:rPr lang="zh-CN" altLang="en-US" dirty="0"/>
              <a:t>申请日：</a:t>
            </a:r>
            <a:r>
              <a:rPr lang="en-US" altLang="zh-CN" dirty="0"/>
              <a:t>2015.07.31</a:t>
            </a:r>
            <a:r>
              <a:rPr lang="zh-CN" altLang="en-US" dirty="0"/>
              <a:t>，</a:t>
            </a:r>
            <a:r>
              <a:rPr lang="en-US" altLang="zh-CN" dirty="0"/>
              <a:t>20</a:t>
            </a:r>
            <a:r>
              <a:rPr lang="zh-CN" altLang="en-US" dirty="0"/>
              <a:t>年专利</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1163053E-2925-417B-9FEC-5E941BE06CE6}" type="slidenum">
              <a:rPr lang="zh-CN" altLang="en-US" smtClean="0">
                <a:solidFill>
                  <a:prstClr val="black"/>
                </a:solidFill>
                <a:latin typeface="等线" panose="02010600030101010101" pitchFamily="2" charset="-122"/>
                <a:ea typeface="等线" panose="02010600030101010101" pitchFamily="2" charset="-122"/>
              </a:rPr>
            </a:fld>
            <a:endParaRPr lang="zh-CN" altLang="en-US">
              <a:solidFill>
                <a:prstClr val="black"/>
              </a:solidFill>
              <a:latin typeface="等线" panose="02010600030101010101" pitchFamily="2" charset="-122"/>
              <a:ea typeface="等线"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1163053E-2925-417B-9FEC-5E941BE06CE6}" type="slidenum">
              <a:rPr lang="zh-CN" altLang="en-US" smtClean="0">
                <a:solidFill>
                  <a:prstClr val="black"/>
                </a:solidFill>
                <a:latin typeface="等线" panose="02010600030101010101" pitchFamily="2" charset="-122"/>
                <a:ea typeface="等线" panose="02010600030101010101" pitchFamily="2" charset="-122"/>
              </a:rPr>
            </a:fld>
            <a:endParaRPr lang="zh-CN" altLang="en-US">
              <a:solidFill>
                <a:prstClr val="black"/>
              </a:solidFill>
              <a:latin typeface="等线" panose="02010600030101010101" pitchFamily="2" charset="-122"/>
              <a:ea typeface="等线"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nSpc>
                <a:spcPct val="150000"/>
              </a:lnSpc>
            </a:pPr>
            <a:r>
              <a:rPr lang="zh-CN" altLang="en-US" sz="1200" dirty="0"/>
              <a:t>恩维达</a:t>
            </a:r>
            <a:r>
              <a:rPr lang="en-US" altLang="zh-CN" sz="1200" dirty="0"/>
              <a:t>®</a:t>
            </a:r>
            <a:r>
              <a:rPr lang="zh-CN" altLang="en-US" sz="1200" dirty="0"/>
              <a:t>（恩沃利单抗）</a:t>
            </a:r>
            <a:r>
              <a:rPr lang="en-US" altLang="zh-CN" sz="1200" dirty="0"/>
              <a:t>2022</a:t>
            </a:r>
            <a:r>
              <a:rPr lang="zh-CN" altLang="en-US" sz="1200" dirty="0"/>
              <a:t>年被</a:t>
            </a:r>
            <a:r>
              <a:rPr lang="en-US" altLang="zh-CN" sz="1200" dirty="0"/>
              <a:t>CSCO</a:t>
            </a:r>
            <a:r>
              <a:rPr lang="zh-CN" altLang="en-US" sz="1200" dirty="0"/>
              <a:t>三大指南推荐</a:t>
            </a:r>
            <a:endParaRPr lang="en-US" altLang="zh-CN" sz="1200" dirty="0"/>
          </a:p>
          <a:p>
            <a:pPr>
              <a:lnSpc>
                <a:spcPct val="150000"/>
              </a:lnSpc>
            </a:pPr>
            <a:r>
              <a:rPr lang="en-US" altLang="zh-CN" sz="1200" b="1" dirty="0"/>
              <a:t>1</a:t>
            </a:r>
            <a:r>
              <a:rPr lang="zh-CN" altLang="en-US" sz="1200" b="1" dirty="0"/>
              <a:t>、</a:t>
            </a:r>
            <a:r>
              <a:rPr lang="en-US" altLang="zh-CN" sz="1200" b="1" dirty="0"/>
              <a:t>《CSCO</a:t>
            </a:r>
            <a:r>
              <a:rPr lang="zh-CN" altLang="en-US" sz="1200" b="1" dirty="0"/>
              <a:t>胃癌诊疗指南</a:t>
            </a:r>
            <a:r>
              <a:rPr lang="en-US" altLang="zh-CN" sz="1200" b="1" dirty="0"/>
              <a:t>2022</a:t>
            </a:r>
            <a:r>
              <a:rPr lang="zh-CN" altLang="en-US" sz="1200" b="1" dirty="0"/>
              <a:t>版</a:t>
            </a:r>
            <a:r>
              <a:rPr lang="en-US" altLang="zh-CN" sz="1200" b="1" dirty="0"/>
              <a:t>》</a:t>
            </a:r>
            <a:r>
              <a:rPr lang="zh-CN" altLang="en-US" sz="1200" b="1" dirty="0"/>
              <a:t>（</a:t>
            </a:r>
            <a:r>
              <a:rPr lang="en-US" altLang="zh-CN" sz="1200" b="1" dirty="0"/>
              <a:t>Ⅰ</a:t>
            </a:r>
            <a:r>
              <a:rPr lang="zh-CN" altLang="en-US" sz="1200" b="1" dirty="0"/>
              <a:t>级推荐，</a:t>
            </a:r>
            <a:r>
              <a:rPr lang="en-US" altLang="zh-CN" sz="1200" b="1" dirty="0"/>
              <a:t>2A</a:t>
            </a:r>
            <a:r>
              <a:rPr lang="zh-CN" altLang="en-US" sz="1200" b="1" dirty="0"/>
              <a:t>类证据）：</a:t>
            </a:r>
            <a:r>
              <a:rPr lang="en-US" altLang="zh-CN" sz="1200" b="1" dirty="0"/>
              <a:t> </a:t>
            </a:r>
            <a:r>
              <a:rPr lang="en-US" altLang="zh-CN" sz="1200" dirty="0"/>
              <a:t>Ⅰ</a:t>
            </a:r>
            <a:r>
              <a:rPr lang="zh-CN" altLang="en-US" sz="1200" dirty="0"/>
              <a:t>级推荐用于</a:t>
            </a:r>
            <a:r>
              <a:rPr lang="en-US" altLang="zh-CN" sz="1200" dirty="0"/>
              <a:t>MSI-H/</a:t>
            </a:r>
            <a:r>
              <a:rPr lang="en-US" altLang="zh-CN" sz="1200" dirty="0" err="1"/>
              <a:t>dMMR</a:t>
            </a:r>
            <a:r>
              <a:rPr lang="zh-CN" altLang="en-US" sz="1200" dirty="0"/>
              <a:t>人群二线免疫治疗</a:t>
            </a:r>
            <a:endParaRPr lang="en-US" altLang="zh-CN" sz="1200" dirty="0"/>
          </a:p>
          <a:p>
            <a:pPr>
              <a:lnSpc>
                <a:spcPct val="150000"/>
              </a:lnSpc>
            </a:pPr>
            <a:r>
              <a:rPr lang="en-US" altLang="zh-CN" sz="1200" b="1" dirty="0"/>
              <a:t>2</a:t>
            </a:r>
            <a:r>
              <a:rPr lang="zh-CN" altLang="en-US" sz="1200" b="1" dirty="0"/>
              <a:t>、</a:t>
            </a:r>
            <a:r>
              <a:rPr lang="en-US" altLang="zh-CN" sz="1200" b="1" dirty="0"/>
              <a:t>《CSCO</a:t>
            </a:r>
            <a:r>
              <a:rPr lang="zh-CN" altLang="en-US" sz="1200" b="1" dirty="0"/>
              <a:t>结直肠癌诊疗指南</a:t>
            </a:r>
            <a:r>
              <a:rPr lang="en-US" altLang="zh-CN" sz="1200" b="1" dirty="0"/>
              <a:t>2022</a:t>
            </a:r>
            <a:r>
              <a:rPr lang="zh-CN" altLang="en-US" sz="1200" b="1" dirty="0"/>
              <a:t>版</a:t>
            </a:r>
            <a:r>
              <a:rPr lang="en-US" altLang="zh-CN" sz="1200" b="1" dirty="0"/>
              <a:t>》</a:t>
            </a:r>
            <a:r>
              <a:rPr lang="zh-CN" altLang="en-US" sz="1200" b="1" dirty="0"/>
              <a:t>（</a:t>
            </a:r>
            <a:r>
              <a:rPr lang="en-US" altLang="zh-CN" sz="1200" b="1" dirty="0"/>
              <a:t>Ⅱ</a:t>
            </a:r>
            <a:r>
              <a:rPr lang="zh-CN" altLang="en-US" sz="1200" b="1" dirty="0"/>
              <a:t>级推荐，</a:t>
            </a:r>
            <a:r>
              <a:rPr lang="en-US" altLang="zh-CN" sz="1200" b="1" dirty="0"/>
              <a:t>2A</a:t>
            </a:r>
            <a:r>
              <a:rPr lang="zh-CN" altLang="en-US" sz="1200" b="1" dirty="0"/>
              <a:t>类证据）：</a:t>
            </a:r>
            <a:r>
              <a:rPr lang="en-US" altLang="zh-CN" sz="1200" dirty="0"/>
              <a:t>Ⅱ</a:t>
            </a:r>
            <a:r>
              <a:rPr lang="zh-CN" altLang="en-US" sz="1200" dirty="0"/>
              <a:t>级推荐用于</a:t>
            </a:r>
            <a:r>
              <a:rPr lang="en-US" altLang="zh-CN" sz="1200" dirty="0"/>
              <a:t>MSI-H/</a:t>
            </a:r>
            <a:r>
              <a:rPr lang="en-US" altLang="zh-CN" sz="1200" dirty="0" err="1"/>
              <a:t>dMMR</a:t>
            </a:r>
            <a:r>
              <a:rPr lang="zh-CN" altLang="en-US" sz="1200" dirty="0"/>
              <a:t>人群二</a:t>
            </a:r>
            <a:r>
              <a:rPr lang="en-US" altLang="zh-CN" sz="1200" dirty="0"/>
              <a:t>/</a:t>
            </a:r>
            <a:r>
              <a:rPr lang="zh-CN" altLang="en-US" sz="1200" dirty="0"/>
              <a:t>三线免疫治疗</a:t>
            </a:r>
            <a:endParaRPr lang="en-US" altLang="zh-CN" sz="1200" b="1" dirty="0"/>
          </a:p>
          <a:p>
            <a:pPr>
              <a:lnSpc>
                <a:spcPct val="150000"/>
              </a:lnSpc>
            </a:pPr>
            <a:r>
              <a:rPr lang="en-US" altLang="zh-CN" sz="1200" b="1" dirty="0"/>
              <a:t>3</a:t>
            </a:r>
            <a:r>
              <a:rPr lang="zh-CN" altLang="en-US" sz="1200" b="1" dirty="0"/>
              <a:t>、</a:t>
            </a:r>
            <a:r>
              <a:rPr lang="en-US" altLang="zh-CN" sz="1200" b="1" dirty="0"/>
              <a:t>《CSCO</a:t>
            </a:r>
            <a:r>
              <a:rPr lang="zh-CN" altLang="en-US" sz="1200" b="1" dirty="0"/>
              <a:t>免疫检查点抑制剂临床应用指南</a:t>
            </a:r>
            <a:r>
              <a:rPr lang="en-US" altLang="zh-CN" sz="1200" b="1" dirty="0"/>
              <a:t>2022</a:t>
            </a:r>
            <a:r>
              <a:rPr lang="zh-CN" altLang="en-US" sz="1200" b="1" dirty="0"/>
              <a:t>版</a:t>
            </a:r>
            <a:r>
              <a:rPr lang="en-US" altLang="zh-CN" sz="1200" b="1" dirty="0"/>
              <a:t>》</a:t>
            </a:r>
            <a:r>
              <a:rPr lang="zh-CN" altLang="en-US" sz="1200" b="1" dirty="0"/>
              <a:t>（</a:t>
            </a:r>
            <a:r>
              <a:rPr lang="en-US" altLang="zh-CN" sz="1200" b="1" dirty="0"/>
              <a:t>Ⅰ</a:t>
            </a:r>
            <a:r>
              <a:rPr lang="zh-CN" altLang="en-US" sz="1200" b="1" dirty="0"/>
              <a:t>级推荐，</a:t>
            </a:r>
            <a:r>
              <a:rPr lang="en-US" altLang="zh-CN" sz="1200" b="1" dirty="0"/>
              <a:t>2A</a:t>
            </a:r>
            <a:r>
              <a:rPr lang="zh-CN" altLang="en-US" sz="1200" b="1" dirty="0"/>
              <a:t>类证据）：</a:t>
            </a:r>
            <a:r>
              <a:rPr lang="en-US" altLang="zh-CN" sz="1200" b="1" dirty="0"/>
              <a:t> </a:t>
            </a:r>
            <a:r>
              <a:rPr lang="en-US" altLang="zh-CN" sz="1200" dirty="0"/>
              <a:t>Ⅰ</a:t>
            </a:r>
            <a:r>
              <a:rPr lang="zh-CN" altLang="en-US" sz="1200" dirty="0"/>
              <a:t>级推荐用于</a:t>
            </a:r>
            <a:r>
              <a:rPr lang="en-US" altLang="zh-CN" sz="1200" dirty="0"/>
              <a:t>MSI-H/</a:t>
            </a:r>
            <a:r>
              <a:rPr lang="en-US" altLang="zh-CN" sz="1200" dirty="0" err="1"/>
              <a:t>dMMR</a:t>
            </a:r>
            <a:r>
              <a:rPr lang="zh-CN" altLang="en-US" sz="1200" dirty="0"/>
              <a:t>人群二线</a:t>
            </a:r>
            <a:r>
              <a:rPr lang="en-US" altLang="zh-CN" sz="1200" dirty="0"/>
              <a:t>/</a:t>
            </a:r>
            <a:r>
              <a:rPr lang="zh-CN" altLang="en-US" sz="1200" dirty="0"/>
              <a:t>三线免疫治疗</a:t>
            </a:r>
            <a:endParaRPr lang="en-US" altLang="zh-CN" sz="1200" b="1" dirty="0"/>
          </a:p>
          <a:p>
            <a:endParaRPr lang="zh-CN" altLang="en-US" dirty="0"/>
          </a:p>
        </p:txBody>
      </p:sp>
      <p:sp>
        <p:nvSpPr>
          <p:cNvPr id="4" name="灯片编号占位符 3"/>
          <p:cNvSpPr>
            <a:spLocks noGrp="1"/>
          </p:cNvSpPr>
          <p:nvPr>
            <p:ph type="sldNum" sz="quarter" idx="5"/>
          </p:nvPr>
        </p:nvSpPr>
        <p:spPr/>
        <p:txBody>
          <a:bodyPr/>
          <a:lstStyle/>
          <a:p>
            <a:fld id="{1163053E-2925-417B-9FEC-5E941BE06CE6}" type="slidenum">
              <a:rPr lang="zh-CN" altLang="en-US" smtClean="0">
                <a:solidFill>
                  <a:prstClr val="black"/>
                </a:solidFill>
                <a:latin typeface="等线" panose="02010600030101010101" pitchFamily="2" charset="-122"/>
                <a:ea typeface="等线" panose="02010600030101010101" pitchFamily="2" charset="-122"/>
              </a:rPr>
            </a:fld>
            <a:endParaRPr lang="zh-CN" altLang="en-US">
              <a:solidFill>
                <a:prstClr val="black"/>
              </a:solidFill>
              <a:latin typeface="等线" panose="02010600030101010101" pitchFamily="2" charset="-122"/>
              <a:ea typeface="等线"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05BBAFD-149C-4064-91DC-6C566868F06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仅标题页">
    <p:spTree>
      <p:nvGrpSpPr>
        <p:cNvPr id="1" name=""/>
        <p:cNvGrpSpPr/>
        <p:nvPr/>
      </p:nvGrpSpPr>
      <p:grpSpPr>
        <a:xfrm>
          <a:off x="0" y="0"/>
          <a:ext cx="0" cy="0"/>
          <a:chOff x="0" y="0"/>
          <a:chExt cx="0" cy="0"/>
        </a:xfrm>
      </p:grpSpPr>
      <p:sp>
        <p:nvSpPr>
          <p:cNvPr id="8" name="灯片编号占位符 12"/>
          <p:cNvSpPr>
            <a:spLocks noGrp="1"/>
          </p:cNvSpPr>
          <p:nvPr>
            <p:ph type="sldNum" sz="quarter" idx="4"/>
          </p:nvPr>
        </p:nvSpPr>
        <p:spPr>
          <a:xfrm>
            <a:off x="11430000" y="6442883"/>
            <a:ext cx="513568" cy="206381"/>
          </a:xfrm>
          <a:prstGeom prst="rect">
            <a:avLst/>
          </a:prstGeom>
        </p:spPr>
        <p:txBody>
          <a:bodyPr vert="horz" lIns="91440" tIns="45720" rIns="91440" bIns="45720" rtlCol="0" anchor="ctr"/>
          <a:lstStyle>
            <a:lvl1pPr algn="ctr">
              <a:defRPr sz="1600">
                <a:solidFill>
                  <a:schemeClr val="bg1"/>
                </a:solidFill>
              </a:defRPr>
            </a:lvl1pPr>
          </a:lstStyle>
          <a:p>
            <a:fld id="{5DD3DB80-B894-403A-B48E-6FDC1A72010E}" type="slidenum">
              <a:rPr lang="zh-CN" altLang="en-US" smtClean="0">
                <a:solidFill>
                  <a:srgbClr val="FFFFFF"/>
                </a:solidFill>
              </a:rPr>
            </a:fld>
            <a:endParaRPr lang="zh-CN" altLang="en-US" dirty="0">
              <a:solidFill>
                <a:srgbClr val="FFFFFF"/>
              </a:solidFill>
            </a:endParaRPr>
          </a:p>
        </p:txBody>
      </p:sp>
      <p:sp>
        <p:nvSpPr>
          <p:cNvPr id="10" name="标题占位符 7"/>
          <p:cNvSpPr>
            <a:spLocks noGrp="1"/>
          </p:cNvSpPr>
          <p:nvPr>
            <p:ph type="title" hasCustomPrompt="1"/>
          </p:nvPr>
        </p:nvSpPr>
        <p:spPr>
          <a:xfrm>
            <a:off x="571500" y="599325"/>
            <a:ext cx="9040460" cy="466827"/>
          </a:xfrm>
          <a:prstGeom prst="rect">
            <a:avLst/>
          </a:prstGeom>
        </p:spPr>
        <p:txBody>
          <a:bodyPr vert="horz" lIns="91440" tIns="45720" rIns="91440" bIns="45720" rtlCol="0" anchor="t">
            <a:noAutofit/>
          </a:bodyPr>
          <a:lstStyle>
            <a:lvl1pPr>
              <a:defRPr sz="2800"/>
            </a:lvl1pPr>
          </a:lstStyle>
          <a:p>
            <a:r>
              <a:rPr lang="en-US" altLang="zh-CN" dirty="0"/>
              <a:t>Insert slide title here (max. 1 line with Action Title)</a:t>
            </a:r>
            <a:endParaRPr lang="en-US" altLang="zh-CN" dirty="0"/>
          </a:p>
        </p:txBody>
      </p:sp>
      <p:sp>
        <p:nvSpPr>
          <p:cNvPr id="11" name="文本占位符 4"/>
          <p:cNvSpPr>
            <a:spLocks noGrp="1"/>
          </p:cNvSpPr>
          <p:nvPr>
            <p:ph type="body" sz="quarter" idx="15" hasCustomPrompt="1"/>
          </p:nvPr>
        </p:nvSpPr>
        <p:spPr>
          <a:xfrm>
            <a:off x="571500" y="310770"/>
            <a:ext cx="9040460" cy="366248"/>
          </a:xfrm>
          <a:prstGeom prst="rect">
            <a:avLst/>
          </a:prstGeom>
        </p:spPr>
        <p:txBody>
          <a:bodyPr vert="horz" lIns="91440" tIns="18000" rIns="91440" bIns="45720" rtlCol="0" anchor="ctr">
            <a:noAutofit/>
          </a:bodyPr>
          <a:lstStyle>
            <a:lvl1pPr marL="0" indent="0">
              <a:buFont typeface="Arial" panose="020B0604020202020204" pitchFamily="34" charset="0"/>
              <a:buNone/>
              <a:defRPr lang="zh-CN" altLang="en-US" sz="2200" b="0" baseline="0" smtClean="0"/>
            </a:lvl1pPr>
            <a:lvl2pPr>
              <a:defRPr lang="zh-CN" altLang="en-US" sz="2200" b="0" dirty="0" smtClean="0">
                <a:solidFill>
                  <a:schemeClr val="accent1"/>
                </a:solidFill>
              </a:defRPr>
            </a:lvl2pPr>
            <a:lvl3pPr>
              <a:defRPr lang="zh-CN" altLang="en-US" sz="2200" b="0" dirty="0" smtClean="0">
                <a:solidFill>
                  <a:schemeClr val="accent1"/>
                </a:solidFill>
              </a:defRPr>
            </a:lvl3pPr>
            <a:lvl4pPr>
              <a:defRPr lang="zh-CN" altLang="en-US" sz="2200" b="0" dirty="0" smtClean="0">
                <a:solidFill>
                  <a:schemeClr val="accent1"/>
                </a:solidFill>
              </a:defRPr>
            </a:lvl4pPr>
            <a:lvl5pPr>
              <a:defRPr lang="zh-CN" altLang="en-US" sz="2200" b="0" dirty="0">
                <a:solidFill>
                  <a:schemeClr val="accent1"/>
                </a:solidFill>
              </a:defRPr>
            </a:lvl5pPr>
          </a:lstStyle>
          <a:p>
            <a:r>
              <a:rPr lang="en-US" altLang="zh-CN" dirty="0">
                <a:solidFill>
                  <a:schemeClr val="tx1"/>
                </a:solidFill>
              </a:rPr>
              <a:t>Click to add action title</a:t>
            </a:r>
            <a:endParaRPr lang="en-US" altLang="zh-CN" dirty="0">
              <a:solidFill>
                <a:schemeClr val="tx1"/>
              </a:solidFill>
            </a:endParaRPr>
          </a:p>
        </p:txBody>
      </p:sp>
      <p:sp>
        <p:nvSpPr>
          <p:cNvPr id="6" name="页脚占位符 11"/>
          <p:cNvSpPr>
            <a:spLocks noGrp="1"/>
          </p:cNvSpPr>
          <p:nvPr>
            <p:ph type="ftr" sz="quarter" idx="3"/>
          </p:nvPr>
        </p:nvSpPr>
        <p:spPr>
          <a:xfrm>
            <a:off x="574388" y="6395115"/>
            <a:ext cx="4140201" cy="206381"/>
          </a:xfrm>
          <a:prstGeom prst="rect">
            <a:avLst/>
          </a:prstGeom>
        </p:spPr>
        <p:txBody>
          <a:bodyPr vert="horz" lIns="91440" tIns="45720" rIns="91440" bIns="45720" rtlCol="0" anchor="ctr"/>
          <a:lstStyle>
            <a:lvl1pPr algn="l">
              <a:defRPr sz="1200" i="1">
                <a:solidFill>
                  <a:schemeClr val="tx1">
                    <a:lumMod val="50000"/>
                    <a:lumOff val="50000"/>
                  </a:schemeClr>
                </a:solidFill>
              </a:defRPr>
            </a:lvl1pPr>
          </a:lstStyle>
          <a:p>
            <a:r>
              <a:rPr lang="en-US" altLang="zh-CN" dirty="0">
                <a:solidFill>
                  <a:srgbClr val="333333">
                    <a:lumMod val="50000"/>
                    <a:lumOff val="50000"/>
                  </a:srgbClr>
                </a:solidFill>
              </a:rPr>
              <a:t>Copyright © 2020 </a:t>
            </a:r>
            <a:r>
              <a:rPr lang="en-US" altLang="zh-CN" dirty="0" err="1">
                <a:solidFill>
                  <a:srgbClr val="333333">
                    <a:lumMod val="50000"/>
                    <a:lumOff val="50000"/>
                  </a:srgbClr>
                </a:solidFill>
              </a:rPr>
              <a:t>Simcere</a:t>
            </a:r>
            <a:r>
              <a:rPr lang="en-US" altLang="zh-CN" dirty="0">
                <a:solidFill>
                  <a:srgbClr val="333333">
                    <a:lumMod val="50000"/>
                    <a:lumOff val="50000"/>
                  </a:srgbClr>
                </a:solidFill>
              </a:rPr>
              <a:t>. All rights reserved</a:t>
            </a:r>
            <a:endParaRPr lang="zh-CN" altLang="en-US" dirty="0">
              <a:solidFill>
                <a:srgbClr val="333333">
                  <a:lumMod val="50000"/>
                  <a:lumOff val="50000"/>
                </a:srgbClr>
              </a:solidFill>
            </a:endParaRPr>
          </a:p>
        </p:txBody>
      </p:sp>
      <p:sp>
        <p:nvSpPr>
          <p:cNvPr id="7" name="文本框 6"/>
          <p:cNvSpPr txBox="1"/>
          <p:nvPr userDrawn="1"/>
        </p:nvSpPr>
        <p:spPr>
          <a:xfrm>
            <a:off x="9640388" y="209006"/>
            <a:ext cx="2394857" cy="1149531"/>
          </a:xfrm>
          <a:prstGeom prst="rect">
            <a:avLst/>
          </a:prstGeom>
          <a:solidFill>
            <a:schemeClr val="bg1"/>
          </a:solidFill>
        </p:spPr>
        <p:txBody>
          <a:bodyPr wrap="square" rtlCol="0">
            <a:spAutoFit/>
          </a:bodyPr>
          <a:lstStyle/>
          <a:p>
            <a:endParaRPr lang="zh-CN" altLang="en-US" dirty="0">
              <a:solidFill>
                <a:srgbClr val="333333"/>
              </a:solidFill>
            </a:endParaRPr>
          </a:p>
        </p:txBody>
      </p:sp>
      <p:sp>
        <p:nvSpPr>
          <p:cNvPr id="9" name="矩形 8"/>
          <p:cNvSpPr/>
          <p:nvPr userDrawn="1"/>
        </p:nvSpPr>
        <p:spPr>
          <a:xfrm>
            <a:off x="0" y="6505257"/>
            <a:ext cx="12192000" cy="365760"/>
          </a:xfrm>
          <a:prstGeom prst="rect">
            <a:avLst/>
          </a:prstGeom>
          <a:gradFill flip="none" rotWithShape="1">
            <a:gsLst>
              <a:gs pos="0">
                <a:schemeClr val="bg1"/>
              </a:gs>
              <a:gs pos="28009">
                <a:srgbClr val="E8EDFA"/>
              </a:gs>
              <a:gs pos="28009">
                <a:srgbClr val="E8EDFA"/>
              </a:gs>
              <a:gs pos="1975">
                <a:srgbClr val="FDFEFF"/>
              </a:gs>
              <a:gs pos="79000">
                <a:schemeClr val="accent1">
                  <a:tint val="44500"/>
                  <a:satMod val="160000"/>
                </a:schemeClr>
              </a:gs>
              <a:gs pos="100000">
                <a:schemeClr val="accent1">
                  <a:tint val="23500"/>
                  <a:satMod val="16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2" name="矩形 11"/>
          <p:cNvSpPr/>
          <p:nvPr userDrawn="1"/>
        </p:nvSpPr>
        <p:spPr>
          <a:xfrm>
            <a:off x="1" y="6534248"/>
            <a:ext cx="12192000" cy="307777"/>
          </a:xfrm>
          <a:prstGeom prst="rect">
            <a:avLst/>
          </a:prstGeom>
        </p:spPr>
        <p:txBody>
          <a:bodyPr wrap="square">
            <a:spAutoFit/>
          </a:bodyPr>
          <a:lstStyle/>
          <a:p>
            <a:pPr algn="ctr"/>
            <a:r>
              <a:rPr lang="zh-CN" altLang="en-US" sz="1400" b="1" kern="1000" spc="0" dirty="0">
                <a:solidFill>
                  <a:schemeClr val="accent1">
                    <a:lumMod val="50000"/>
                  </a:schemeClr>
                </a:solidFill>
              </a:rPr>
              <a:t>帮助肿瘤患者活得更久更好</a:t>
            </a:r>
            <a:endParaRPr lang="en-US" altLang="zh-CN" sz="1400" b="1" kern="1000" spc="0" dirty="0">
              <a:solidFill>
                <a:schemeClr val="accent1">
                  <a:lumMod val="50000"/>
                </a:scheme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pSp>
        <p:nvGrpSpPr>
          <p:cNvPr id="63" name="Group 62"/>
          <p:cNvGrpSpPr/>
          <p:nvPr/>
        </p:nvGrpSpPr>
        <p:grpSpPr>
          <a:xfrm>
            <a:off x="-396000" y="-396000"/>
            <a:ext cx="12985200" cy="7650000"/>
            <a:chOff x="-396000" y="-396000"/>
            <a:chExt cx="12985200" cy="7650000"/>
          </a:xfrm>
        </p:grpSpPr>
        <p:cxnSp>
          <p:nvCxnSpPr>
            <p:cNvPr id="64" name="Guide"/>
            <p:cNvCxnSpPr/>
            <p:nvPr/>
          </p:nvCxnSpPr>
          <p:spPr>
            <a:xfrm>
              <a:off x="-396000" y="36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66" name="Guide"/>
            <p:cNvCxnSpPr/>
            <p:nvPr/>
          </p:nvCxnSpPr>
          <p:spPr>
            <a:xfrm>
              <a:off x="-396000" y="72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67" name="Guide"/>
            <p:cNvCxnSpPr/>
            <p:nvPr/>
          </p:nvCxnSpPr>
          <p:spPr>
            <a:xfrm>
              <a:off x="-396000" y="577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68" name="Guide"/>
            <p:cNvCxnSpPr/>
            <p:nvPr/>
          </p:nvCxnSpPr>
          <p:spPr>
            <a:xfrm>
              <a:off x="-396000" y="613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69" name="Guide"/>
            <p:cNvCxnSpPr/>
            <p:nvPr/>
          </p:nvCxnSpPr>
          <p:spPr>
            <a:xfrm>
              <a:off x="-396000" y="649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0" name="Guide"/>
            <p:cNvCxnSpPr/>
            <p:nvPr/>
          </p:nvCxnSpPr>
          <p:spPr>
            <a:xfrm>
              <a:off x="12229200" y="36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1" name="Guide"/>
            <p:cNvCxnSpPr/>
            <p:nvPr/>
          </p:nvCxnSpPr>
          <p:spPr>
            <a:xfrm>
              <a:off x="12229200" y="72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2" name="Guide"/>
            <p:cNvCxnSpPr/>
            <p:nvPr/>
          </p:nvCxnSpPr>
          <p:spPr>
            <a:xfrm flipV="1">
              <a:off x="360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3" name="Guide"/>
            <p:cNvCxnSpPr/>
            <p:nvPr/>
          </p:nvCxnSpPr>
          <p:spPr>
            <a:xfrm flipV="1">
              <a:off x="11833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4" name="Guide"/>
            <p:cNvCxnSpPr/>
            <p:nvPr/>
          </p:nvCxnSpPr>
          <p:spPr>
            <a:xfrm flipV="1">
              <a:off x="720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5" name="Guide"/>
            <p:cNvCxnSpPr/>
            <p:nvPr/>
          </p:nvCxnSpPr>
          <p:spPr>
            <a:xfrm flipV="1">
              <a:off x="11473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6" name="Guide"/>
            <p:cNvCxnSpPr/>
            <p:nvPr/>
          </p:nvCxnSpPr>
          <p:spPr>
            <a:xfrm flipV="1">
              <a:off x="6096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7" name="Guide"/>
            <p:cNvCxnSpPr/>
            <p:nvPr/>
          </p:nvCxnSpPr>
          <p:spPr>
            <a:xfrm flipV="1">
              <a:off x="57348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8" name="Guide"/>
            <p:cNvCxnSpPr/>
            <p:nvPr/>
          </p:nvCxnSpPr>
          <p:spPr>
            <a:xfrm flipV="1">
              <a:off x="64548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9" name="Guide"/>
            <p:cNvCxnSpPr/>
            <p:nvPr/>
          </p:nvCxnSpPr>
          <p:spPr>
            <a:xfrm flipV="1">
              <a:off x="3049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0" name="Guide"/>
            <p:cNvCxnSpPr/>
            <p:nvPr/>
          </p:nvCxnSpPr>
          <p:spPr>
            <a:xfrm flipV="1">
              <a:off x="2689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1" name="Guide"/>
            <p:cNvCxnSpPr/>
            <p:nvPr/>
          </p:nvCxnSpPr>
          <p:spPr>
            <a:xfrm flipV="1">
              <a:off x="3409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2" name="Guide"/>
            <p:cNvCxnSpPr/>
            <p:nvPr/>
          </p:nvCxnSpPr>
          <p:spPr>
            <a:xfrm flipV="1">
              <a:off x="9142438"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3" name="Guide"/>
            <p:cNvCxnSpPr/>
            <p:nvPr/>
          </p:nvCxnSpPr>
          <p:spPr>
            <a:xfrm flipV="1">
              <a:off x="8784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4" name="Guide"/>
            <p:cNvCxnSpPr/>
            <p:nvPr/>
          </p:nvCxnSpPr>
          <p:spPr>
            <a:xfrm flipV="1">
              <a:off x="9504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5" name="Guide"/>
            <p:cNvCxnSpPr/>
            <p:nvPr/>
          </p:nvCxnSpPr>
          <p:spPr>
            <a:xfrm flipV="1">
              <a:off x="3600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6" name="Guide"/>
            <p:cNvCxnSpPr/>
            <p:nvPr/>
          </p:nvCxnSpPr>
          <p:spPr>
            <a:xfrm flipV="1">
              <a:off x="118332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7" name="Guide"/>
            <p:cNvCxnSpPr/>
            <p:nvPr/>
          </p:nvCxnSpPr>
          <p:spPr>
            <a:xfrm flipV="1">
              <a:off x="7200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8" name="Guide"/>
            <p:cNvCxnSpPr/>
            <p:nvPr/>
          </p:nvCxnSpPr>
          <p:spPr>
            <a:xfrm flipV="1">
              <a:off x="114732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9" name="Guide"/>
            <p:cNvCxnSpPr/>
            <p:nvPr/>
          </p:nvCxnSpPr>
          <p:spPr>
            <a:xfrm flipV="1">
              <a:off x="60960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0" name="Guide"/>
            <p:cNvCxnSpPr/>
            <p:nvPr/>
          </p:nvCxnSpPr>
          <p:spPr>
            <a:xfrm flipV="1">
              <a:off x="57348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1" name="Guide"/>
            <p:cNvCxnSpPr/>
            <p:nvPr/>
          </p:nvCxnSpPr>
          <p:spPr>
            <a:xfrm flipV="1">
              <a:off x="64548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2" name="Guide"/>
            <p:cNvCxnSpPr/>
            <p:nvPr/>
          </p:nvCxnSpPr>
          <p:spPr>
            <a:xfrm>
              <a:off x="-396000" y="306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3" name="Guide"/>
            <p:cNvCxnSpPr/>
            <p:nvPr/>
          </p:nvCxnSpPr>
          <p:spPr>
            <a:xfrm>
              <a:off x="-396000" y="342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4" name="Guide"/>
            <p:cNvCxnSpPr/>
            <p:nvPr/>
          </p:nvCxnSpPr>
          <p:spPr>
            <a:xfrm>
              <a:off x="-396000" y="378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5" name="Guide"/>
            <p:cNvCxnSpPr/>
            <p:nvPr/>
          </p:nvCxnSpPr>
          <p:spPr>
            <a:xfrm>
              <a:off x="12229200" y="306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6" name="Guide"/>
            <p:cNvCxnSpPr/>
            <p:nvPr/>
          </p:nvCxnSpPr>
          <p:spPr>
            <a:xfrm>
              <a:off x="12229200" y="342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7" name="Guide"/>
            <p:cNvCxnSpPr/>
            <p:nvPr/>
          </p:nvCxnSpPr>
          <p:spPr>
            <a:xfrm>
              <a:off x="12229200" y="378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8" name="Guide"/>
            <p:cNvCxnSpPr/>
            <p:nvPr/>
          </p:nvCxnSpPr>
          <p:spPr>
            <a:xfrm>
              <a:off x="12229200" y="577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9" name="Guide"/>
            <p:cNvCxnSpPr/>
            <p:nvPr/>
          </p:nvCxnSpPr>
          <p:spPr>
            <a:xfrm>
              <a:off x="12229200" y="613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0" name="Guide"/>
            <p:cNvCxnSpPr/>
            <p:nvPr/>
          </p:nvCxnSpPr>
          <p:spPr>
            <a:xfrm>
              <a:off x="12229200" y="649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1" name="Guide"/>
            <p:cNvCxnSpPr/>
            <p:nvPr/>
          </p:nvCxnSpPr>
          <p:spPr>
            <a:xfrm flipV="1">
              <a:off x="1080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2" name="Guide"/>
            <p:cNvCxnSpPr/>
            <p:nvPr/>
          </p:nvCxnSpPr>
          <p:spPr>
            <a:xfrm>
              <a:off x="-396000" y="108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3" name="Guide"/>
            <p:cNvCxnSpPr/>
            <p:nvPr/>
          </p:nvCxnSpPr>
          <p:spPr>
            <a:xfrm>
              <a:off x="12229200" y="108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grpSp>
      <p:sp>
        <p:nvSpPr>
          <p:cNvPr id="42" name="文本框 41"/>
          <p:cNvSpPr txBox="1"/>
          <p:nvPr userDrawn="1"/>
        </p:nvSpPr>
        <p:spPr>
          <a:xfrm>
            <a:off x="9640388" y="209006"/>
            <a:ext cx="2394857" cy="1149531"/>
          </a:xfrm>
          <a:prstGeom prst="rect">
            <a:avLst/>
          </a:prstGeom>
          <a:solidFill>
            <a:schemeClr val="bg1"/>
          </a:solidFill>
        </p:spPr>
        <p:txBody>
          <a:bodyPr wrap="square" rtlCol="0">
            <a:spAutoFit/>
          </a:bodyPr>
          <a:lstStyle/>
          <a:p>
            <a:endParaRPr lang="zh-CN" altLang="en-US" dirty="0">
              <a:solidFill>
                <a:srgbClr val="333333"/>
              </a:solidFill>
            </a:endParaRPr>
          </a:p>
        </p:txBody>
      </p:sp>
      <p:sp>
        <p:nvSpPr>
          <p:cNvPr id="43" name="矩形 42"/>
          <p:cNvSpPr/>
          <p:nvPr userDrawn="1"/>
        </p:nvSpPr>
        <p:spPr>
          <a:xfrm>
            <a:off x="0" y="6505257"/>
            <a:ext cx="12192000" cy="365760"/>
          </a:xfrm>
          <a:prstGeom prst="rect">
            <a:avLst/>
          </a:prstGeom>
          <a:gradFill flip="none" rotWithShape="1">
            <a:gsLst>
              <a:gs pos="0">
                <a:schemeClr val="bg1"/>
              </a:gs>
              <a:gs pos="28009">
                <a:srgbClr val="E8EDFA"/>
              </a:gs>
              <a:gs pos="28009">
                <a:srgbClr val="E8EDFA"/>
              </a:gs>
              <a:gs pos="1975">
                <a:srgbClr val="FDFEFF"/>
              </a:gs>
              <a:gs pos="79000">
                <a:schemeClr val="accent1">
                  <a:tint val="44500"/>
                  <a:satMod val="160000"/>
                </a:schemeClr>
              </a:gs>
              <a:gs pos="100000">
                <a:schemeClr val="accent1">
                  <a:tint val="23500"/>
                  <a:satMod val="16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44" name="矩形 43"/>
          <p:cNvSpPr/>
          <p:nvPr userDrawn="1"/>
        </p:nvSpPr>
        <p:spPr>
          <a:xfrm>
            <a:off x="1" y="6534248"/>
            <a:ext cx="12192000" cy="307777"/>
          </a:xfrm>
          <a:prstGeom prst="rect">
            <a:avLst/>
          </a:prstGeom>
        </p:spPr>
        <p:txBody>
          <a:bodyPr wrap="square">
            <a:spAutoFit/>
          </a:bodyPr>
          <a:lstStyle/>
          <a:p>
            <a:pPr algn="ctr"/>
            <a:r>
              <a:rPr lang="zh-CN" altLang="en-US" sz="1400" b="1" kern="1000" spc="0" dirty="0">
                <a:solidFill>
                  <a:schemeClr val="accent1">
                    <a:lumMod val="50000"/>
                  </a:schemeClr>
                </a:solidFill>
              </a:rPr>
              <a:t>帮助肿瘤患者活得更久更好</a:t>
            </a:r>
            <a:endParaRPr lang="en-US" altLang="zh-CN" sz="1400" b="1" kern="1000" spc="0" dirty="0">
              <a:solidFill>
                <a:schemeClr val="accent1">
                  <a:lumMod val="50000"/>
                </a:scheme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仅标题">
    <p:spTree>
      <p:nvGrpSpPr>
        <p:cNvPr id="1" name=""/>
        <p:cNvGrpSpPr/>
        <p:nvPr/>
      </p:nvGrpSpPr>
      <p:grpSpPr>
        <a:xfrm>
          <a:off x="0" y="0"/>
          <a:ext cx="0" cy="0"/>
          <a:chOff x="0" y="0"/>
          <a:chExt cx="0" cy="0"/>
        </a:xfrm>
      </p:grpSpPr>
      <p:sp>
        <p:nvSpPr>
          <p:cNvPr id="2" name="Date Placeholder 2"/>
          <p:cNvSpPr>
            <a:spLocks noGrp="1"/>
          </p:cNvSpPr>
          <p:nvPr>
            <p:ph type="dt" sz="half" idx="10"/>
          </p:nvPr>
        </p:nvSpPr>
        <p:spPr>
          <a:xfrm>
            <a:off x="838200" y="6356350"/>
            <a:ext cx="2743200" cy="365125"/>
          </a:xfrm>
          <a:prstGeom prst="rect">
            <a:avLst/>
          </a:prstGeom>
        </p:spPr>
        <p:txBody>
          <a:bodyPr/>
          <a:lstStyle>
            <a:lvl1pPr>
              <a:defRPr/>
            </a:lvl1pPr>
          </a:lstStyle>
          <a:p>
            <a:pPr>
              <a:defRPr/>
            </a:pPr>
            <a:fld id="{56CB0A08-86D0-452B-AD36-EBA2ED31926C}" type="datetime1">
              <a:rPr lang="zh-CN" altLang="en-US" smtClean="0">
                <a:solidFill>
                  <a:srgbClr val="333333"/>
                </a:solidFill>
              </a:rPr>
            </a:fld>
            <a:endParaRPr lang="en-US" altLang="zh-CN">
              <a:solidFill>
                <a:srgbClr val="333333"/>
              </a:solidFill>
            </a:endParaRPr>
          </a:p>
        </p:txBody>
      </p:sp>
      <p:sp>
        <p:nvSpPr>
          <p:cNvPr id="3" name="Footer Placeholder 3"/>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en-US" altLang="zh-CN">
              <a:solidFill>
                <a:srgbClr val="333333">
                  <a:lumMod val="50000"/>
                  <a:lumOff val="50000"/>
                </a:srgbClr>
              </a:solidFill>
            </a:endParaRPr>
          </a:p>
        </p:txBody>
      </p:sp>
      <p:sp>
        <p:nvSpPr>
          <p:cNvPr id="4" name="Slide Number Placeholder 4"/>
          <p:cNvSpPr>
            <a:spLocks noGrp="1"/>
          </p:cNvSpPr>
          <p:nvPr>
            <p:ph type="sldNum" sz="quarter" idx="12"/>
          </p:nvPr>
        </p:nvSpPr>
        <p:spPr>
          <a:xfrm>
            <a:off x="8610600" y="6356350"/>
            <a:ext cx="2743200" cy="365125"/>
          </a:xfrm>
          <a:prstGeom prst="rect">
            <a:avLst/>
          </a:prstGeom>
        </p:spPr>
        <p:txBody>
          <a:bodyPr/>
          <a:lstStyle>
            <a:lvl1pPr>
              <a:defRPr/>
            </a:lvl1pPr>
          </a:lstStyle>
          <a:p>
            <a:pPr>
              <a:defRPr/>
            </a:pPr>
            <a:fld id="{D06F4F10-B37C-4667-A96A-871C1A50F8CE}" type="slidenum">
              <a:rPr lang="en-US" altLang="zh-CN">
                <a:solidFill>
                  <a:srgbClr val="333333"/>
                </a:solidFill>
              </a:rPr>
            </a:fld>
            <a:endParaRPr lang="en-US" altLang="zh-CN">
              <a:solidFill>
                <a:srgbClr val="333333"/>
              </a:solidFill>
            </a:endParaRPr>
          </a:p>
        </p:txBody>
      </p:sp>
      <p:sp>
        <p:nvSpPr>
          <p:cNvPr id="5" name="文本框 4"/>
          <p:cNvSpPr txBox="1"/>
          <p:nvPr userDrawn="1"/>
        </p:nvSpPr>
        <p:spPr>
          <a:xfrm>
            <a:off x="9640388" y="209006"/>
            <a:ext cx="2394857" cy="1149531"/>
          </a:xfrm>
          <a:prstGeom prst="rect">
            <a:avLst/>
          </a:prstGeom>
          <a:solidFill>
            <a:schemeClr val="bg1"/>
          </a:solidFill>
        </p:spPr>
        <p:txBody>
          <a:bodyPr wrap="square" rtlCol="0">
            <a:spAutoFit/>
          </a:bodyPr>
          <a:lstStyle/>
          <a:p>
            <a:endParaRPr lang="zh-CN" altLang="en-US" dirty="0">
              <a:solidFill>
                <a:srgbClr val="333333"/>
              </a:solidFill>
            </a:endParaRPr>
          </a:p>
        </p:txBody>
      </p:sp>
      <p:sp>
        <p:nvSpPr>
          <p:cNvPr id="6" name="矩形 5"/>
          <p:cNvSpPr/>
          <p:nvPr userDrawn="1"/>
        </p:nvSpPr>
        <p:spPr>
          <a:xfrm>
            <a:off x="0" y="6505257"/>
            <a:ext cx="12192000" cy="365760"/>
          </a:xfrm>
          <a:prstGeom prst="rect">
            <a:avLst/>
          </a:prstGeom>
          <a:gradFill flip="none" rotWithShape="1">
            <a:gsLst>
              <a:gs pos="0">
                <a:schemeClr val="bg1"/>
              </a:gs>
              <a:gs pos="28009">
                <a:srgbClr val="E8EDFA"/>
              </a:gs>
              <a:gs pos="28009">
                <a:srgbClr val="E8EDFA"/>
              </a:gs>
              <a:gs pos="1975">
                <a:srgbClr val="FDFEFF"/>
              </a:gs>
              <a:gs pos="79000">
                <a:schemeClr val="accent1">
                  <a:tint val="44500"/>
                  <a:satMod val="160000"/>
                </a:schemeClr>
              </a:gs>
              <a:gs pos="100000">
                <a:schemeClr val="accent1">
                  <a:tint val="23500"/>
                  <a:satMod val="16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矩形 6"/>
          <p:cNvSpPr/>
          <p:nvPr userDrawn="1"/>
        </p:nvSpPr>
        <p:spPr>
          <a:xfrm>
            <a:off x="1" y="6534248"/>
            <a:ext cx="12192000" cy="307777"/>
          </a:xfrm>
          <a:prstGeom prst="rect">
            <a:avLst/>
          </a:prstGeom>
        </p:spPr>
        <p:txBody>
          <a:bodyPr wrap="square">
            <a:spAutoFit/>
          </a:bodyPr>
          <a:lstStyle/>
          <a:p>
            <a:pPr algn="ctr"/>
            <a:r>
              <a:rPr lang="zh-CN" altLang="en-US" sz="1400" b="1" kern="1000" spc="0" dirty="0">
                <a:solidFill>
                  <a:schemeClr val="accent1">
                    <a:lumMod val="50000"/>
                  </a:schemeClr>
                </a:solidFill>
              </a:rPr>
              <a:t>帮助肿瘤患者活得更久更好</a:t>
            </a:r>
            <a:endParaRPr lang="en-US" altLang="zh-CN" sz="1400" b="1" kern="1000" spc="0" dirty="0">
              <a:solidFill>
                <a:schemeClr val="accent1">
                  <a:lumMod val="50000"/>
                </a:scheme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extLst>
              <a:ext uri="{BEBA8EAE-BF5A-486C-A8C5-ECC9F3942E4B}">
                <a14:imgProps xmlns:a14="http://schemas.microsoft.com/office/drawing/2010/main">
                  <a14:imgLayer r:embed="rId3">
                    <a14:imgEffect>
                      <a14:sharpenSoften amount="-100000"/>
                    </a14:imgEffect>
                  </a14:imgLayer>
                </a14:imgProps>
              </a:ext>
              <a:ext uri="{28A0092B-C50C-407E-A947-70E740481C1C}">
                <a14:useLocalDpi xmlns:a14="http://schemas.microsoft.com/office/drawing/2010/main" val="0"/>
              </a:ext>
            </a:extLst>
          </a:blip>
          <a:srcRect l="990" t="3327" r="1916" b="12116"/>
          <a:stretch>
            <a:fillRect/>
          </a:stretch>
        </p:blipFill>
        <p:spPr>
          <a:xfrm>
            <a:off x="0" y="0"/>
            <a:ext cx="12192000" cy="6858000"/>
          </a:xfrm>
          <a:prstGeom prst="rect">
            <a:avLst/>
          </a:prstGeom>
          <a:ln>
            <a:noFill/>
          </a:ln>
          <a:effectLst/>
        </p:spPr>
      </p:pic>
      <p:sp>
        <p:nvSpPr>
          <p:cNvPr id="2" name="Title 1"/>
          <p:cNvSpPr>
            <a:spLocks noGrp="1"/>
          </p:cNvSpPr>
          <p:nvPr>
            <p:ph type="ctrTitle"/>
          </p:nvPr>
        </p:nvSpPr>
        <p:spPr>
          <a:xfrm>
            <a:off x="1524000" y="1122363"/>
            <a:ext cx="9144000" cy="2387600"/>
          </a:xfrm>
        </p:spPr>
        <p:txBody>
          <a:bodyPr anchor="b">
            <a:normAutofit/>
          </a:bodyPr>
          <a:lstStyle>
            <a:lvl1pPr algn="ctr">
              <a:defRPr sz="4800" b="1">
                <a:solidFill>
                  <a:schemeClr val="bg1"/>
                </a:solidFill>
                <a:latin typeface="黑体" panose="02010609060101010101" pitchFamily="49" charset="-122"/>
                <a:ea typeface="黑体" panose="02010609060101010101" pitchFamily="49" charset="-122"/>
              </a:defRPr>
            </a:lvl1pPr>
          </a:lstStyle>
          <a:p>
            <a:r>
              <a:rPr lang="zh-CN" altLang="en-US" dirty="0"/>
              <a:t>单击此处编辑母版标题样式</a:t>
            </a:r>
            <a:endParaRPr lang="en-US"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altLang="zh-CN" dirty="0"/>
          </a:p>
          <a:p>
            <a:endParaRPr lang="en-US" dirty="0"/>
          </a:p>
          <a:p>
            <a:r>
              <a:rPr lang="zh-CN" altLang="en-US" dirty="0"/>
              <a:t>作者</a:t>
            </a:r>
            <a:endParaRPr lang="en-US" altLang="zh-CN" dirty="0"/>
          </a:p>
          <a:p>
            <a:r>
              <a:rPr lang="zh-CN" altLang="en-US" dirty="0"/>
              <a:t>日期</a:t>
            </a:r>
            <a:endParaRPr lang="en-US" dirty="0"/>
          </a:p>
        </p:txBody>
      </p:sp>
    </p:spTree>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showMasterSp="0" userDrawn="1">
  <p:cSld name="1_Title Slide">
    <p:bg>
      <p:bgPr>
        <a:pattFill prst="pct5">
          <a:fgClr>
            <a:srgbClr val="DFF2FB"/>
          </a:fgClr>
          <a:bgClr>
            <a:schemeClr val="bg1"/>
          </a:bgClr>
        </a:patt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extLst>
              <a:ext uri="{BEBA8EAE-BF5A-486C-A8C5-ECC9F3942E4B}">
                <a14:imgProps xmlns:a14="http://schemas.microsoft.com/office/drawing/2010/main">
                  <a14:imgLayer r:embed="rId3">
                    <a14:imgEffect>
                      <a14:sharpenSoften amount="-100000"/>
                    </a14:imgEffect>
                  </a14:imgLayer>
                </a14:imgProps>
              </a:ext>
              <a:ext uri="{28A0092B-C50C-407E-A947-70E740481C1C}">
                <a14:useLocalDpi xmlns:a14="http://schemas.microsoft.com/office/drawing/2010/main" val="0"/>
              </a:ext>
            </a:extLst>
          </a:blip>
          <a:srcRect l="1644" t="6875" r="58592" b="8571"/>
          <a:stretch>
            <a:fillRect/>
          </a:stretch>
        </p:blipFill>
        <p:spPr>
          <a:xfrm>
            <a:off x="0" y="0"/>
            <a:ext cx="4993106" cy="6858000"/>
          </a:xfrm>
          <a:prstGeom prst="rect">
            <a:avLst/>
          </a:prstGeom>
          <a:ln>
            <a:noFill/>
          </a:ln>
          <a:effectLst/>
        </p:spPr>
      </p:pic>
      <p:sp>
        <p:nvSpPr>
          <p:cNvPr id="4" name="内容占位符 3"/>
          <p:cNvSpPr>
            <a:spLocks noGrp="1"/>
          </p:cNvSpPr>
          <p:nvPr>
            <p:ph sz="quarter" idx="10"/>
          </p:nvPr>
        </p:nvSpPr>
        <p:spPr>
          <a:xfrm>
            <a:off x="5501267" y="1040780"/>
            <a:ext cx="6348761" cy="5543008"/>
          </a:xfrm>
        </p:spPr>
        <p:txBody>
          <a:bodyPr>
            <a:normAutofit/>
          </a:bodyPr>
          <a:lstStyle>
            <a:lvl1pPr>
              <a:defRPr sz="2400"/>
            </a:lvl1pPr>
            <a:lvl2pPr>
              <a:defRPr sz="2000"/>
            </a:lvl2pPr>
            <a:lvl3pPr>
              <a:defRPr sz="1800"/>
            </a:lvl3pPr>
            <a:lvl4pPr>
              <a:defRPr sz="1600"/>
            </a:lvl4pPr>
            <a:lvl5pPr>
              <a:defRPr sz="1600"/>
            </a:lvl5p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6" name="标题 1"/>
          <p:cNvSpPr>
            <a:spLocks noGrp="1"/>
          </p:cNvSpPr>
          <p:nvPr>
            <p:ph type="title"/>
          </p:nvPr>
        </p:nvSpPr>
        <p:spPr>
          <a:xfrm>
            <a:off x="5501267" y="281952"/>
            <a:ext cx="6348761" cy="542886"/>
          </a:xfrm>
        </p:spPr>
        <p:txBody>
          <a:bodyPr>
            <a:normAutofit/>
          </a:bodyPr>
          <a:lstStyle>
            <a:lvl1pPr>
              <a:defRPr sz="2800" b="1">
                <a:solidFill>
                  <a:srgbClr val="002060"/>
                </a:solidFill>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94011" y="987425"/>
            <a:ext cx="11456018" cy="5192658"/>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9" name="矩形 8"/>
          <p:cNvSpPr/>
          <p:nvPr userDrawn="1"/>
        </p:nvSpPr>
        <p:spPr>
          <a:xfrm>
            <a:off x="0" y="6505257"/>
            <a:ext cx="12192000" cy="365760"/>
          </a:xfrm>
          <a:prstGeom prst="rect">
            <a:avLst/>
          </a:prstGeom>
          <a:gradFill flip="none" rotWithShape="1">
            <a:gsLst>
              <a:gs pos="0">
                <a:schemeClr val="bg1"/>
              </a:gs>
              <a:gs pos="28009">
                <a:srgbClr val="E8EDFA"/>
              </a:gs>
              <a:gs pos="28009">
                <a:srgbClr val="E8EDFA"/>
              </a:gs>
              <a:gs pos="1975">
                <a:srgbClr val="FDFEFF"/>
              </a:gs>
              <a:gs pos="79000">
                <a:schemeClr val="accent1">
                  <a:tint val="44500"/>
                  <a:satMod val="160000"/>
                </a:schemeClr>
              </a:gs>
              <a:gs pos="100000">
                <a:schemeClr val="accent1">
                  <a:tint val="23500"/>
                  <a:satMod val="16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矩形 10"/>
          <p:cNvSpPr/>
          <p:nvPr userDrawn="1"/>
        </p:nvSpPr>
        <p:spPr>
          <a:xfrm>
            <a:off x="1" y="6534248"/>
            <a:ext cx="12192000" cy="307777"/>
          </a:xfrm>
          <a:prstGeom prst="rect">
            <a:avLst/>
          </a:prstGeom>
        </p:spPr>
        <p:txBody>
          <a:bodyPr wrap="square">
            <a:spAutoFit/>
          </a:bodyPr>
          <a:lstStyle/>
          <a:p>
            <a:pPr algn="ctr"/>
            <a:r>
              <a:rPr lang="zh-CN" altLang="en-US" sz="1400" b="1" kern="1000" spc="0" dirty="0">
                <a:solidFill>
                  <a:schemeClr val="accent1">
                    <a:lumMod val="50000"/>
                  </a:schemeClr>
                </a:solidFill>
              </a:rPr>
              <a:t>帮助肿瘤患者活得更久更好</a:t>
            </a:r>
            <a:endParaRPr lang="en-US" altLang="zh-CN" sz="1400" b="1" kern="1000" spc="0" dirty="0">
              <a:solidFill>
                <a:schemeClr val="accent1">
                  <a:lumMod val="50000"/>
                </a:schemeClr>
              </a:solidFill>
            </a:endParaRPr>
          </a:p>
        </p:txBody>
      </p:sp>
      <p:sp>
        <p:nvSpPr>
          <p:cNvPr id="13" name="灯片编号占位符 1"/>
          <p:cNvSpPr txBox="1"/>
          <p:nvPr userDrawn="1"/>
        </p:nvSpPr>
        <p:spPr>
          <a:xfrm>
            <a:off x="9362104" y="6492876"/>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FC1B41-11FD-484C-857A-EB390EB5F97E}" type="slidenum">
              <a:rPr lang="zh-CN" altLang="en-US" b="1" smtClean="0">
                <a:solidFill>
                  <a:srgbClr val="002060"/>
                </a:solidFill>
              </a:rPr>
            </a:fld>
            <a:endParaRPr lang="zh-CN" altLang="en-US" b="1" dirty="0">
              <a:solidFill>
                <a:srgbClr val="002060"/>
              </a:solidFill>
            </a:endParaRPr>
          </a:p>
        </p:txBody>
      </p:sp>
      <p:sp>
        <p:nvSpPr>
          <p:cNvPr id="2" name="标题 1"/>
          <p:cNvSpPr>
            <a:spLocks noGrp="1"/>
          </p:cNvSpPr>
          <p:nvPr>
            <p:ph type="title"/>
          </p:nvPr>
        </p:nvSpPr>
        <p:spPr>
          <a:xfrm>
            <a:off x="394011" y="281952"/>
            <a:ext cx="11456018" cy="542886"/>
          </a:xfrm>
        </p:spPr>
        <p:txBody>
          <a:bodyPr>
            <a:normAutofit/>
          </a:bodyPr>
          <a:lstStyle>
            <a:lvl1pPr>
              <a:defRPr sz="2800" b="1">
                <a:solidFill>
                  <a:srgbClr val="002060"/>
                </a:solidFill>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Tree>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仅标题页">
    <p:spTree>
      <p:nvGrpSpPr>
        <p:cNvPr id="1" name=""/>
        <p:cNvGrpSpPr/>
        <p:nvPr/>
      </p:nvGrpSpPr>
      <p:grpSpPr>
        <a:xfrm>
          <a:off x="0" y="0"/>
          <a:ext cx="0" cy="0"/>
          <a:chOff x="0" y="0"/>
          <a:chExt cx="0" cy="0"/>
        </a:xfrm>
      </p:grpSpPr>
      <p:sp>
        <p:nvSpPr>
          <p:cNvPr id="8" name="灯片编号占位符 12"/>
          <p:cNvSpPr>
            <a:spLocks noGrp="1"/>
          </p:cNvSpPr>
          <p:nvPr>
            <p:ph type="sldNum" sz="quarter" idx="4"/>
          </p:nvPr>
        </p:nvSpPr>
        <p:spPr>
          <a:xfrm>
            <a:off x="11430000" y="6442883"/>
            <a:ext cx="513568" cy="206381"/>
          </a:xfrm>
          <a:prstGeom prst="rect">
            <a:avLst/>
          </a:prstGeom>
        </p:spPr>
        <p:txBody>
          <a:bodyPr vert="horz" lIns="91440" tIns="45720" rIns="91440" bIns="45720" rtlCol="0" anchor="ctr"/>
          <a:lstStyle>
            <a:lvl1pPr algn="ctr">
              <a:defRPr sz="1600">
                <a:solidFill>
                  <a:schemeClr val="bg1"/>
                </a:solidFill>
              </a:defRPr>
            </a:lvl1pPr>
          </a:lstStyle>
          <a:p>
            <a:fld id="{5DD3DB80-B894-403A-B48E-6FDC1A72010E}" type="slidenum">
              <a:rPr lang="zh-CN" altLang="en-US" smtClean="0">
                <a:solidFill>
                  <a:srgbClr val="FFFFFF"/>
                </a:solidFill>
              </a:rPr>
            </a:fld>
            <a:endParaRPr lang="zh-CN" altLang="en-US" dirty="0">
              <a:solidFill>
                <a:srgbClr val="FFFFFF"/>
              </a:solidFill>
            </a:endParaRPr>
          </a:p>
        </p:txBody>
      </p:sp>
      <p:sp>
        <p:nvSpPr>
          <p:cNvPr id="10" name="标题占位符 7"/>
          <p:cNvSpPr>
            <a:spLocks noGrp="1"/>
          </p:cNvSpPr>
          <p:nvPr>
            <p:ph type="title" hasCustomPrompt="1"/>
          </p:nvPr>
        </p:nvSpPr>
        <p:spPr>
          <a:xfrm>
            <a:off x="571500" y="599325"/>
            <a:ext cx="9040460" cy="466827"/>
          </a:xfrm>
          <a:prstGeom prst="rect">
            <a:avLst/>
          </a:prstGeom>
        </p:spPr>
        <p:txBody>
          <a:bodyPr vert="horz" lIns="91440" tIns="45720" rIns="91440" bIns="45720" rtlCol="0" anchor="t">
            <a:noAutofit/>
          </a:bodyPr>
          <a:lstStyle>
            <a:lvl1pPr>
              <a:defRPr sz="2800"/>
            </a:lvl1pPr>
          </a:lstStyle>
          <a:p>
            <a:r>
              <a:rPr lang="en-US" altLang="zh-CN" dirty="0"/>
              <a:t>Insert slide title here (max. 1 line with Action Title)</a:t>
            </a:r>
            <a:endParaRPr lang="en-US" altLang="zh-CN" dirty="0"/>
          </a:p>
        </p:txBody>
      </p:sp>
      <p:sp>
        <p:nvSpPr>
          <p:cNvPr id="11" name="文本占位符 4"/>
          <p:cNvSpPr>
            <a:spLocks noGrp="1"/>
          </p:cNvSpPr>
          <p:nvPr>
            <p:ph type="body" sz="quarter" idx="15" hasCustomPrompt="1"/>
          </p:nvPr>
        </p:nvSpPr>
        <p:spPr>
          <a:xfrm>
            <a:off x="571500" y="310770"/>
            <a:ext cx="9040460" cy="366248"/>
          </a:xfrm>
          <a:prstGeom prst="rect">
            <a:avLst/>
          </a:prstGeom>
        </p:spPr>
        <p:txBody>
          <a:bodyPr vert="horz" lIns="91440" tIns="18000" rIns="91440" bIns="45720" rtlCol="0" anchor="ctr">
            <a:noAutofit/>
          </a:bodyPr>
          <a:lstStyle>
            <a:lvl1pPr marL="0" indent="0">
              <a:buFont typeface="Arial" panose="020B0604020202020204" pitchFamily="34" charset="0"/>
              <a:buNone/>
              <a:defRPr lang="zh-CN" altLang="en-US" sz="2200" b="0" baseline="0" smtClean="0"/>
            </a:lvl1pPr>
            <a:lvl2pPr>
              <a:defRPr lang="zh-CN" altLang="en-US" sz="2200" b="0" dirty="0" smtClean="0">
                <a:solidFill>
                  <a:schemeClr val="accent1"/>
                </a:solidFill>
              </a:defRPr>
            </a:lvl2pPr>
            <a:lvl3pPr>
              <a:defRPr lang="zh-CN" altLang="en-US" sz="2200" b="0" dirty="0" smtClean="0">
                <a:solidFill>
                  <a:schemeClr val="accent1"/>
                </a:solidFill>
              </a:defRPr>
            </a:lvl3pPr>
            <a:lvl4pPr>
              <a:defRPr lang="zh-CN" altLang="en-US" sz="2200" b="0" dirty="0" smtClean="0">
                <a:solidFill>
                  <a:schemeClr val="accent1"/>
                </a:solidFill>
              </a:defRPr>
            </a:lvl4pPr>
            <a:lvl5pPr>
              <a:defRPr lang="zh-CN" altLang="en-US" sz="2200" b="0" dirty="0">
                <a:solidFill>
                  <a:schemeClr val="accent1"/>
                </a:solidFill>
              </a:defRPr>
            </a:lvl5pPr>
          </a:lstStyle>
          <a:p>
            <a:r>
              <a:rPr lang="en-US" altLang="zh-CN" dirty="0">
                <a:solidFill>
                  <a:schemeClr val="tx1"/>
                </a:solidFill>
              </a:rPr>
              <a:t>Click to add action title</a:t>
            </a:r>
            <a:endParaRPr lang="en-US" altLang="zh-CN" dirty="0">
              <a:solidFill>
                <a:schemeClr val="tx1"/>
              </a:solidFill>
            </a:endParaRPr>
          </a:p>
        </p:txBody>
      </p:sp>
      <p:sp>
        <p:nvSpPr>
          <p:cNvPr id="6" name="页脚占位符 11"/>
          <p:cNvSpPr>
            <a:spLocks noGrp="1"/>
          </p:cNvSpPr>
          <p:nvPr>
            <p:ph type="ftr" sz="quarter" idx="3"/>
          </p:nvPr>
        </p:nvSpPr>
        <p:spPr>
          <a:xfrm>
            <a:off x="574388" y="6395115"/>
            <a:ext cx="4140201" cy="206381"/>
          </a:xfrm>
          <a:prstGeom prst="rect">
            <a:avLst/>
          </a:prstGeom>
        </p:spPr>
        <p:txBody>
          <a:bodyPr vert="horz" lIns="91440" tIns="45720" rIns="91440" bIns="45720" rtlCol="0" anchor="ctr"/>
          <a:lstStyle>
            <a:lvl1pPr algn="l">
              <a:defRPr sz="1200" i="1">
                <a:solidFill>
                  <a:schemeClr val="tx1">
                    <a:lumMod val="50000"/>
                    <a:lumOff val="50000"/>
                  </a:schemeClr>
                </a:solidFill>
              </a:defRPr>
            </a:lvl1pPr>
          </a:lstStyle>
          <a:p>
            <a:r>
              <a:rPr lang="en-US" altLang="zh-CN" dirty="0">
                <a:solidFill>
                  <a:srgbClr val="333333">
                    <a:lumMod val="50000"/>
                    <a:lumOff val="50000"/>
                  </a:srgbClr>
                </a:solidFill>
              </a:rPr>
              <a:t>Copyright © 2020 </a:t>
            </a:r>
            <a:r>
              <a:rPr lang="en-US" altLang="zh-CN" dirty="0" err="1">
                <a:solidFill>
                  <a:srgbClr val="333333">
                    <a:lumMod val="50000"/>
                    <a:lumOff val="50000"/>
                  </a:srgbClr>
                </a:solidFill>
              </a:rPr>
              <a:t>Simcere</a:t>
            </a:r>
            <a:r>
              <a:rPr lang="en-US" altLang="zh-CN" dirty="0">
                <a:solidFill>
                  <a:srgbClr val="333333">
                    <a:lumMod val="50000"/>
                    <a:lumOff val="50000"/>
                  </a:srgbClr>
                </a:solidFill>
              </a:rPr>
              <a:t>. All rights reserved</a:t>
            </a:r>
            <a:endParaRPr lang="zh-CN" altLang="en-US" dirty="0">
              <a:solidFill>
                <a:srgbClr val="333333">
                  <a:lumMod val="50000"/>
                  <a:lumOff val="50000"/>
                </a:srgbClr>
              </a:solidFill>
            </a:endParaRPr>
          </a:p>
        </p:txBody>
      </p:sp>
      <p:sp>
        <p:nvSpPr>
          <p:cNvPr id="7" name="文本框 6"/>
          <p:cNvSpPr txBox="1"/>
          <p:nvPr userDrawn="1"/>
        </p:nvSpPr>
        <p:spPr>
          <a:xfrm>
            <a:off x="9640388" y="209006"/>
            <a:ext cx="2394857" cy="1149531"/>
          </a:xfrm>
          <a:prstGeom prst="rect">
            <a:avLst/>
          </a:prstGeom>
          <a:solidFill>
            <a:schemeClr val="bg1"/>
          </a:solidFill>
        </p:spPr>
        <p:txBody>
          <a:bodyPr wrap="square" rtlCol="0">
            <a:spAutoFit/>
          </a:bodyPr>
          <a:lstStyle/>
          <a:p>
            <a:endParaRPr lang="zh-CN" altLang="en-US" dirty="0">
              <a:solidFill>
                <a:srgbClr val="333333"/>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pSp>
        <p:nvGrpSpPr>
          <p:cNvPr id="63" name="Group 62"/>
          <p:cNvGrpSpPr/>
          <p:nvPr/>
        </p:nvGrpSpPr>
        <p:grpSpPr>
          <a:xfrm>
            <a:off x="-396000" y="-396000"/>
            <a:ext cx="12985200" cy="7650000"/>
            <a:chOff x="-396000" y="-396000"/>
            <a:chExt cx="12985200" cy="7650000"/>
          </a:xfrm>
        </p:grpSpPr>
        <p:cxnSp>
          <p:nvCxnSpPr>
            <p:cNvPr id="64" name="Guide"/>
            <p:cNvCxnSpPr/>
            <p:nvPr/>
          </p:nvCxnSpPr>
          <p:spPr>
            <a:xfrm>
              <a:off x="-396000" y="36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66" name="Guide"/>
            <p:cNvCxnSpPr/>
            <p:nvPr/>
          </p:nvCxnSpPr>
          <p:spPr>
            <a:xfrm>
              <a:off x="-396000" y="72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67" name="Guide"/>
            <p:cNvCxnSpPr/>
            <p:nvPr/>
          </p:nvCxnSpPr>
          <p:spPr>
            <a:xfrm>
              <a:off x="-396000" y="577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68" name="Guide"/>
            <p:cNvCxnSpPr/>
            <p:nvPr/>
          </p:nvCxnSpPr>
          <p:spPr>
            <a:xfrm>
              <a:off x="-396000" y="613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69" name="Guide"/>
            <p:cNvCxnSpPr/>
            <p:nvPr/>
          </p:nvCxnSpPr>
          <p:spPr>
            <a:xfrm>
              <a:off x="-396000" y="649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0" name="Guide"/>
            <p:cNvCxnSpPr/>
            <p:nvPr/>
          </p:nvCxnSpPr>
          <p:spPr>
            <a:xfrm>
              <a:off x="12229200" y="36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1" name="Guide"/>
            <p:cNvCxnSpPr/>
            <p:nvPr/>
          </p:nvCxnSpPr>
          <p:spPr>
            <a:xfrm>
              <a:off x="12229200" y="72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2" name="Guide"/>
            <p:cNvCxnSpPr/>
            <p:nvPr/>
          </p:nvCxnSpPr>
          <p:spPr>
            <a:xfrm flipV="1">
              <a:off x="360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3" name="Guide"/>
            <p:cNvCxnSpPr/>
            <p:nvPr/>
          </p:nvCxnSpPr>
          <p:spPr>
            <a:xfrm flipV="1">
              <a:off x="11833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4" name="Guide"/>
            <p:cNvCxnSpPr/>
            <p:nvPr/>
          </p:nvCxnSpPr>
          <p:spPr>
            <a:xfrm flipV="1">
              <a:off x="720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5" name="Guide"/>
            <p:cNvCxnSpPr/>
            <p:nvPr/>
          </p:nvCxnSpPr>
          <p:spPr>
            <a:xfrm flipV="1">
              <a:off x="11473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6" name="Guide"/>
            <p:cNvCxnSpPr/>
            <p:nvPr/>
          </p:nvCxnSpPr>
          <p:spPr>
            <a:xfrm flipV="1">
              <a:off x="6096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7" name="Guide"/>
            <p:cNvCxnSpPr/>
            <p:nvPr/>
          </p:nvCxnSpPr>
          <p:spPr>
            <a:xfrm flipV="1">
              <a:off x="57348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8" name="Guide"/>
            <p:cNvCxnSpPr/>
            <p:nvPr/>
          </p:nvCxnSpPr>
          <p:spPr>
            <a:xfrm flipV="1">
              <a:off x="64548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9" name="Guide"/>
            <p:cNvCxnSpPr/>
            <p:nvPr/>
          </p:nvCxnSpPr>
          <p:spPr>
            <a:xfrm flipV="1">
              <a:off x="3049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0" name="Guide"/>
            <p:cNvCxnSpPr/>
            <p:nvPr/>
          </p:nvCxnSpPr>
          <p:spPr>
            <a:xfrm flipV="1">
              <a:off x="2689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1" name="Guide"/>
            <p:cNvCxnSpPr/>
            <p:nvPr/>
          </p:nvCxnSpPr>
          <p:spPr>
            <a:xfrm flipV="1">
              <a:off x="34092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2" name="Guide"/>
            <p:cNvCxnSpPr/>
            <p:nvPr/>
          </p:nvCxnSpPr>
          <p:spPr>
            <a:xfrm flipV="1">
              <a:off x="9142438"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3" name="Guide"/>
            <p:cNvCxnSpPr/>
            <p:nvPr/>
          </p:nvCxnSpPr>
          <p:spPr>
            <a:xfrm flipV="1">
              <a:off x="8784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4" name="Guide"/>
            <p:cNvCxnSpPr/>
            <p:nvPr/>
          </p:nvCxnSpPr>
          <p:spPr>
            <a:xfrm flipV="1">
              <a:off x="9504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5" name="Guide"/>
            <p:cNvCxnSpPr/>
            <p:nvPr/>
          </p:nvCxnSpPr>
          <p:spPr>
            <a:xfrm flipV="1">
              <a:off x="3600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6" name="Guide"/>
            <p:cNvCxnSpPr/>
            <p:nvPr/>
          </p:nvCxnSpPr>
          <p:spPr>
            <a:xfrm flipV="1">
              <a:off x="118332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7" name="Guide"/>
            <p:cNvCxnSpPr/>
            <p:nvPr/>
          </p:nvCxnSpPr>
          <p:spPr>
            <a:xfrm flipV="1">
              <a:off x="7200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8" name="Guide"/>
            <p:cNvCxnSpPr/>
            <p:nvPr/>
          </p:nvCxnSpPr>
          <p:spPr>
            <a:xfrm flipV="1">
              <a:off x="114732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9" name="Guide"/>
            <p:cNvCxnSpPr/>
            <p:nvPr/>
          </p:nvCxnSpPr>
          <p:spPr>
            <a:xfrm flipV="1">
              <a:off x="60960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0" name="Guide"/>
            <p:cNvCxnSpPr/>
            <p:nvPr/>
          </p:nvCxnSpPr>
          <p:spPr>
            <a:xfrm flipV="1">
              <a:off x="57348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1" name="Guide"/>
            <p:cNvCxnSpPr/>
            <p:nvPr/>
          </p:nvCxnSpPr>
          <p:spPr>
            <a:xfrm flipV="1">
              <a:off x="6454800" y="6894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2" name="Guide"/>
            <p:cNvCxnSpPr/>
            <p:nvPr/>
          </p:nvCxnSpPr>
          <p:spPr>
            <a:xfrm>
              <a:off x="-396000" y="306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3" name="Guide"/>
            <p:cNvCxnSpPr/>
            <p:nvPr/>
          </p:nvCxnSpPr>
          <p:spPr>
            <a:xfrm>
              <a:off x="-396000" y="342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4" name="Guide"/>
            <p:cNvCxnSpPr/>
            <p:nvPr/>
          </p:nvCxnSpPr>
          <p:spPr>
            <a:xfrm>
              <a:off x="-396000" y="378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5" name="Guide"/>
            <p:cNvCxnSpPr/>
            <p:nvPr/>
          </p:nvCxnSpPr>
          <p:spPr>
            <a:xfrm>
              <a:off x="12229200" y="306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6" name="Guide"/>
            <p:cNvCxnSpPr/>
            <p:nvPr/>
          </p:nvCxnSpPr>
          <p:spPr>
            <a:xfrm>
              <a:off x="12229200" y="342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7" name="Guide"/>
            <p:cNvCxnSpPr/>
            <p:nvPr/>
          </p:nvCxnSpPr>
          <p:spPr>
            <a:xfrm>
              <a:off x="12229200" y="378981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8" name="Guide"/>
            <p:cNvCxnSpPr/>
            <p:nvPr/>
          </p:nvCxnSpPr>
          <p:spPr>
            <a:xfrm>
              <a:off x="12229200" y="577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9" name="Guide"/>
            <p:cNvCxnSpPr/>
            <p:nvPr/>
          </p:nvCxnSpPr>
          <p:spPr>
            <a:xfrm>
              <a:off x="12229200" y="613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0" name="Guide"/>
            <p:cNvCxnSpPr/>
            <p:nvPr/>
          </p:nvCxnSpPr>
          <p:spPr>
            <a:xfrm>
              <a:off x="12229200" y="6498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1" name="Guide"/>
            <p:cNvCxnSpPr/>
            <p:nvPr/>
          </p:nvCxnSpPr>
          <p:spPr>
            <a:xfrm flipV="1">
              <a:off x="1080000" y="-396000"/>
              <a:ext cx="0" cy="36000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2" name="Guide"/>
            <p:cNvCxnSpPr/>
            <p:nvPr/>
          </p:nvCxnSpPr>
          <p:spPr>
            <a:xfrm>
              <a:off x="-396000" y="108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3" name="Guide"/>
            <p:cNvCxnSpPr/>
            <p:nvPr/>
          </p:nvCxnSpPr>
          <p:spPr>
            <a:xfrm>
              <a:off x="12229200" y="1080000"/>
              <a:ext cx="360000" cy="0"/>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grpSp>
      <p:sp>
        <p:nvSpPr>
          <p:cNvPr id="42" name="文本框 41"/>
          <p:cNvSpPr txBox="1"/>
          <p:nvPr userDrawn="1"/>
        </p:nvSpPr>
        <p:spPr>
          <a:xfrm>
            <a:off x="9640388" y="209006"/>
            <a:ext cx="2394857" cy="1149531"/>
          </a:xfrm>
          <a:prstGeom prst="rect">
            <a:avLst/>
          </a:prstGeom>
          <a:solidFill>
            <a:schemeClr val="bg1"/>
          </a:solidFill>
        </p:spPr>
        <p:txBody>
          <a:bodyPr wrap="square" rtlCol="0">
            <a:spAutoFit/>
          </a:bodyPr>
          <a:lstStyle/>
          <a:p>
            <a:endParaRPr lang="zh-CN" altLang="en-US" dirty="0">
              <a:solidFill>
                <a:srgbClr val="333333"/>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仅标题">
    <p:spTree>
      <p:nvGrpSpPr>
        <p:cNvPr id="1" name=""/>
        <p:cNvGrpSpPr/>
        <p:nvPr/>
      </p:nvGrpSpPr>
      <p:grpSpPr>
        <a:xfrm>
          <a:off x="0" y="0"/>
          <a:ext cx="0" cy="0"/>
          <a:chOff x="0" y="0"/>
          <a:chExt cx="0" cy="0"/>
        </a:xfrm>
      </p:grpSpPr>
      <p:sp>
        <p:nvSpPr>
          <p:cNvPr id="2" name="Date Placeholder 2"/>
          <p:cNvSpPr>
            <a:spLocks noGrp="1"/>
          </p:cNvSpPr>
          <p:nvPr>
            <p:ph type="dt" sz="half" idx="10"/>
          </p:nvPr>
        </p:nvSpPr>
        <p:spPr>
          <a:xfrm>
            <a:off x="838200" y="6356350"/>
            <a:ext cx="2743200" cy="365125"/>
          </a:xfrm>
          <a:prstGeom prst="rect">
            <a:avLst/>
          </a:prstGeom>
        </p:spPr>
        <p:txBody>
          <a:bodyPr/>
          <a:lstStyle>
            <a:lvl1pPr>
              <a:defRPr/>
            </a:lvl1pPr>
          </a:lstStyle>
          <a:p>
            <a:pPr>
              <a:defRPr/>
            </a:pPr>
            <a:fld id="{56CB0A08-86D0-452B-AD36-EBA2ED31926C}" type="datetime1">
              <a:rPr lang="zh-CN" altLang="en-US" smtClean="0">
                <a:solidFill>
                  <a:srgbClr val="333333"/>
                </a:solidFill>
              </a:rPr>
            </a:fld>
            <a:endParaRPr lang="en-US" altLang="zh-CN">
              <a:solidFill>
                <a:srgbClr val="333333"/>
              </a:solidFill>
            </a:endParaRPr>
          </a:p>
        </p:txBody>
      </p:sp>
      <p:sp>
        <p:nvSpPr>
          <p:cNvPr id="3" name="Footer Placeholder 3"/>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en-US" altLang="zh-CN">
              <a:solidFill>
                <a:srgbClr val="333333">
                  <a:lumMod val="50000"/>
                  <a:lumOff val="50000"/>
                </a:srgbClr>
              </a:solidFill>
            </a:endParaRPr>
          </a:p>
        </p:txBody>
      </p:sp>
      <p:sp>
        <p:nvSpPr>
          <p:cNvPr id="4" name="Slide Number Placeholder 4"/>
          <p:cNvSpPr>
            <a:spLocks noGrp="1"/>
          </p:cNvSpPr>
          <p:nvPr>
            <p:ph type="sldNum" sz="quarter" idx="12"/>
          </p:nvPr>
        </p:nvSpPr>
        <p:spPr>
          <a:xfrm>
            <a:off x="8610600" y="6356350"/>
            <a:ext cx="2743200" cy="365125"/>
          </a:xfrm>
          <a:prstGeom prst="rect">
            <a:avLst/>
          </a:prstGeom>
        </p:spPr>
        <p:txBody>
          <a:bodyPr/>
          <a:lstStyle>
            <a:lvl1pPr>
              <a:defRPr/>
            </a:lvl1pPr>
          </a:lstStyle>
          <a:p>
            <a:pPr>
              <a:defRPr/>
            </a:pPr>
            <a:fld id="{D06F4F10-B37C-4667-A96A-871C1A50F8CE}" type="slidenum">
              <a:rPr lang="en-US" altLang="zh-CN">
                <a:solidFill>
                  <a:srgbClr val="333333"/>
                </a:solidFill>
              </a:rPr>
            </a:fld>
            <a:endParaRPr lang="en-US" altLang="zh-CN">
              <a:solidFill>
                <a:srgbClr val="333333"/>
              </a:solidFill>
            </a:endParaRPr>
          </a:p>
        </p:txBody>
      </p:sp>
      <p:sp>
        <p:nvSpPr>
          <p:cNvPr id="5" name="文本框 4"/>
          <p:cNvSpPr txBox="1"/>
          <p:nvPr userDrawn="1"/>
        </p:nvSpPr>
        <p:spPr>
          <a:xfrm>
            <a:off x="9640388" y="209006"/>
            <a:ext cx="2394857" cy="1149531"/>
          </a:xfrm>
          <a:prstGeom prst="rect">
            <a:avLst/>
          </a:prstGeom>
          <a:solidFill>
            <a:schemeClr val="bg1"/>
          </a:solidFill>
        </p:spPr>
        <p:txBody>
          <a:bodyPr wrap="square" rtlCol="0">
            <a:spAutoFit/>
          </a:bodyPr>
          <a:lstStyle/>
          <a:p>
            <a:endParaRPr lang="zh-CN" altLang="en-US" dirty="0">
              <a:solidFill>
                <a:srgbClr val="333333"/>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C96B3610-DB56-47B1-BEB4-CB139A25599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10CC318-1425-4006-BF5E-57360C52C4B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7" Type="http://schemas.openxmlformats.org/officeDocument/2006/relationships/theme" Target="../theme/theme2.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6B3610-DB56-47B1-BEB4-CB139A25599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0CC318-1425-4006-BF5E-57360C52C4B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C1B41-11FD-484C-857A-EB390EB5F97E}" type="slidenum">
              <a:rPr lang="zh-CN" altLang="en-US" smtClean="0"/>
            </a:fld>
            <a:endParaRPr lang="zh-CN" altLang="en-US"/>
          </a:p>
        </p:txBody>
      </p:sp>
      <p:sp>
        <p:nvSpPr>
          <p:cNvPr id="7" name="Rectangle 6"/>
          <p:cNvSpPr/>
          <p:nvPr userDrawn="1"/>
        </p:nvSpPr>
        <p:spPr>
          <a:xfrm>
            <a:off x="-1806709" y="1087185"/>
            <a:ext cx="1328928" cy="603504"/>
          </a:xfrm>
          <a:prstGeom prst="rect">
            <a:avLst/>
          </a:prstGeom>
          <a:solidFill>
            <a:srgbClr val="151B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lang="en-US" altLang="zh-CN" sz="800" b="0" dirty="0"/>
              <a:t>R: 21</a:t>
            </a:r>
            <a:endParaRPr lang="en-US" altLang="zh-CN" sz="800" b="0" dirty="0"/>
          </a:p>
          <a:p>
            <a:pPr algn="l"/>
            <a:r>
              <a:rPr lang="en-US" sz="800" b="0" dirty="0"/>
              <a:t>G: 27</a:t>
            </a:r>
            <a:endParaRPr lang="en-US" sz="800" b="0" dirty="0"/>
          </a:p>
          <a:p>
            <a:pPr algn="l"/>
            <a:r>
              <a:rPr lang="en-US" sz="800" b="0" dirty="0"/>
              <a:t>B: 96</a:t>
            </a:r>
            <a:endParaRPr lang="en-US" sz="800" b="0" dirty="0"/>
          </a:p>
        </p:txBody>
      </p:sp>
      <p:sp>
        <p:nvSpPr>
          <p:cNvPr id="8" name="Rectangle 7"/>
          <p:cNvSpPr/>
          <p:nvPr userDrawn="1"/>
        </p:nvSpPr>
        <p:spPr>
          <a:xfrm>
            <a:off x="-1806709" y="1733797"/>
            <a:ext cx="1328928" cy="603504"/>
          </a:xfrm>
          <a:prstGeom prst="rect">
            <a:avLst/>
          </a:prstGeom>
          <a:solidFill>
            <a:srgbClr val="0E6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lang="en-US" altLang="zh-CN" sz="800" b="0" dirty="0"/>
              <a:t>R: 14</a:t>
            </a:r>
            <a:endParaRPr lang="en-US" altLang="zh-CN" sz="800" b="0" dirty="0"/>
          </a:p>
          <a:p>
            <a:pPr algn="l"/>
            <a:r>
              <a:rPr lang="en-US" sz="800" b="0" dirty="0"/>
              <a:t>G: 110</a:t>
            </a:r>
            <a:endParaRPr lang="en-US" sz="800" b="0" dirty="0"/>
          </a:p>
          <a:p>
            <a:pPr algn="l"/>
            <a:r>
              <a:rPr lang="en-US" sz="800" b="0" dirty="0"/>
              <a:t>B: 184</a:t>
            </a:r>
            <a:endParaRPr lang="en-US" sz="800" b="0" dirty="0"/>
          </a:p>
        </p:txBody>
      </p:sp>
      <p:sp>
        <p:nvSpPr>
          <p:cNvPr id="9" name="Rectangle 8"/>
          <p:cNvSpPr/>
          <p:nvPr userDrawn="1"/>
        </p:nvSpPr>
        <p:spPr>
          <a:xfrm>
            <a:off x="-1806709" y="2380409"/>
            <a:ext cx="1328928" cy="603504"/>
          </a:xfrm>
          <a:prstGeom prst="rect">
            <a:avLst/>
          </a:prstGeom>
          <a:solidFill>
            <a:srgbClr val="5EBF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lang="en-US" altLang="zh-CN" sz="800" b="0" dirty="0"/>
              <a:t>R: 94</a:t>
            </a:r>
            <a:endParaRPr lang="en-US" altLang="zh-CN" sz="800" b="0" dirty="0"/>
          </a:p>
          <a:p>
            <a:pPr algn="l"/>
            <a:r>
              <a:rPr lang="en-US" sz="800" b="0" dirty="0"/>
              <a:t>G: 191</a:t>
            </a:r>
            <a:endParaRPr lang="en-US" sz="800" b="0" dirty="0"/>
          </a:p>
          <a:p>
            <a:pPr algn="l"/>
            <a:r>
              <a:rPr lang="en-US" sz="800" b="0" dirty="0"/>
              <a:t>B: 236</a:t>
            </a:r>
            <a:endParaRPr lang="en-US" sz="800" b="0" dirty="0"/>
          </a:p>
        </p:txBody>
      </p:sp>
      <p:sp>
        <p:nvSpPr>
          <p:cNvPr id="10" name="Rectangle 9"/>
          <p:cNvSpPr/>
          <p:nvPr userDrawn="1"/>
        </p:nvSpPr>
        <p:spPr>
          <a:xfrm>
            <a:off x="-1806709" y="3027021"/>
            <a:ext cx="1328928" cy="603504"/>
          </a:xfrm>
          <a:prstGeom prst="rect">
            <a:avLst/>
          </a:prstGeom>
          <a:solidFill>
            <a:srgbClr val="FFB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lang="en-US" altLang="zh-CN" sz="800" b="0" dirty="0"/>
              <a:t>R: 255</a:t>
            </a:r>
            <a:endParaRPr lang="en-US" altLang="zh-CN" sz="800" b="0" dirty="0"/>
          </a:p>
          <a:p>
            <a:pPr algn="l"/>
            <a:r>
              <a:rPr lang="en-US" sz="800" b="0" dirty="0"/>
              <a:t>G: 183</a:t>
            </a:r>
            <a:endParaRPr lang="en-US" sz="800" b="0" dirty="0"/>
          </a:p>
          <a:p>
            <a:pPr algn="l"/>
            <a:r>
              <a:rPr lang="en-US" sz="800" b="0" dirty="0"/>
              <a:t>B: 57</a:t>
            </a:r>
            <a:endParaRPr lang="en-US" sz="800" b="0" dirty="0"/>
          </a:p>
        </p:txBody>
      </p:sp>
      <p:sp>
        <p:nvSpPr>
          <p:cNvPr id="11" name="Rectangle 10"/>
          <p:cNvSpPr/>
          <p:nvPr userDrawn="1"/>
        </p:nvSpPr>
        <p:spPr>
          <a:xfrm>
            <a:off x="-1806709" y="3673633"/>
            <a:ext cx="1328928" cy="603504"/>
          </a:xfrm>
          <a:prstGeom prst="rect">
            <a:avLst/>
          </a:prstGeom>
          <a:solidFill>
            <a:srgbClr val="48CF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lang="en-US" altLang="zh-CN" sz="800" b="0" dirty="0"/>
              <a:t>R: 72</a:t>
            </a:r>
            <a:endParaRPr lang="en-US" altLang="zh-CN" sz="800" b="0" dirty="0"/>
          </a:p>
          <a:p>
            <a:pPr algn="l"/>
            <a:r>
              <a:rPr lang="en-US" sz="800" b="0" dirty="0"/>
              <a:t>G: 207</a:t>
            </a:r>
            <a:endParaRPr lang="en-US" sz="800" b="0" dirty="0"/>
          </a:p>
          <a:p>
            <a:pPr algn="l"/>
            <a:r>
              <a:rPr lang="en-US" sz="800" b="0" dirty="0"/>
              <a:t>B: 173</a:t>
            </a:r>
            <a:endParaRPr lang="en-US" sz="800" b="0" dirty="0"/>
          </a:p>
        </p:txBody>
      </p:sp>
      <p:sp>
        <p:nvSpPr>
          <p:cNvPr id="12" name="Rectangle 11"/>
          <p:cNvSpPr/>
          <p:nvPr userDrawn="1"/>
        </p:nvSpPr>
        <p:spPr>
          <a:xfrm>
            <a:off x="-1806709" y="4320245"/>
            <a:ext cx="1328928" cy="603504"/>
          </a:xfrm>
          <a:prstGeom prst="rect">
            <a:avLst/>
          </a:prstGeom>
          <a:solidFill>
            <a:srgbClr val="FB6E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lang="en-US" altLang="zh-CN" sz="800" b="0" dirty="0"/>
              <a:t>R: 251</a:t>
            </a:r>
            <a:endParaRPr lang="en-US" altLang="zh-CN" sz="800" b="0" dirty="0"/>
          </a:p>
          <a:p>
            <a:pPr algn="l"/>
            <a:r>
              <a:rPr lang="en-US" sz="800" b="0" dirty="0"/>
              <a:t>G: 110</a:t>
            </a:r>
            <a:endParaRPr lang="en-US" sz="800" b="0" dirty="0"/>
          </a:p>
          <a:p>
            <a:pPr algn="l"/>
            <a:r>
              <a:rPr lang="en-US" sz="800" b="0" dirty="0"/>
              <a:t>B: 80</a:t>
            </a:r>
            <a:endParaRPr lang="en-US" sz="800" b="0" dirty="0"/>
          </a:p>
        </p:txBody>
      </p:sp>
      <p:sp>
        <p:nvSpPr>
          <p:cNvPr id="13" name="Rectangle 12"/>
          <p:cNvSpPr/>
          <p:nvPr userDrawn="1"/>
        </p:nvSpPr>
        <p:spPr>
          <a:xfrm>
            <a:off x="-1806709" y="4966857"/>
            <a:ext cx="1328928" cy="603504"/>
          </a:xfrm>
          <a:prstGeom prst="rect">
            <a:avLst/>
          </a:prstGeom>
          <a:solidFill>
            <a:srgbClr val="D404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lang="en-US" altLang="zh-CN" sz="800" b="0" dirty="0"/>
              <a:t>R: 212</a:t>
            </a:r>
            <a:endParaRPr lang="en-US" altLang="zh-CN" sz="800" b="0" dirty="0"/>
          </a:p>
          <a:p>
            <a:pPr algn="l"/>
            <a:r>
              <a:rPr lang="en-US" sz="800" b="0" dirty="0"/>
              <a:t>G: 4</a:t>
            </a:r>
            <a:endParaRPr lang="en-US" sz="800" b="0" dirty="0"/>
          </a:p>
          <a:p>
            <a:pPr algn="l"/>
            <a:r>
              <a:rPr lang="en-US" sz="800" b="0" dirty="0"/>
              <a:t>B: 19</a:t>
            </a:r>
            <a:endParaRPr lang="en-US" sz="800" b="0" dirty="0"/>
          </a:p>
        </p:txBody>
      </p:sp>
      <p:sp>
        <p:nvSpPr>
          <p:cNvPr id="14" name="Rectangle 13"/>
          <p:cNvSpPr/>
          <p:nvPr userDrawn="1"/>
        </p:nvSpPr>
        <p:spPr>
          <a:xfrm>
            <a:off x="-1806709" y="5613469"/>
            <a:ext cx="1328928" cy="603504"/>
          </a:xfrm>
          <a:prstGeom prst="rect">
            <a:avLst/>
          </a:prstGeom>
          <a:solidFill>
            <a:srgbClr val="A502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lang="en-US" altLang="zh-CN" sz="800" b="0" dirty="0"/>
              <a:t>R: 165</a:t>
            </a:r>
            <a:endParaRPr lang="en-US" altLang="zh-CN" sz="800" b="0" dirty="0"/>
          </a:p>
          <a:p>
            <a:pPr algn="l"/>
            <a:r>
              <a:rPr lang="en-US" sz="800" b="0" dirty="0"/>
              <a:t>G: 2</a:t>
            </a:r>
            <a:endParaRPr lang="en-US" sz="800" b="0" dirty="0"/>
          </a:p>
          <a:p>
            <a:pPr algn="l"/>
            <a:r>
              <a:rPr lang="en-US" sz="800" b="0" dirty="0"/>
              <a:t>B: 131</a:t>
            </a:r>
            <a:endParaRPr lang="en-US" sz="800" b="0" dirty="0"/>
          </a:p>
        </p:txBody>
      </p:sp>
      <p:sp>
        <p:nvSpPr>
          <p:cNvPr id="15" name="Rectangle 14"/>
          <p:cNvSpPr/>
          <p:nvPr userDrawn="1"/>
        </p:nvSpPr>
        <p:spPr>
          <a:xfrm>
            <a:off x="-1806709" y="6260079"/>
            <a:ext cx="1328928" cy="60350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lang="en-US" altLang="zh-CN" sz="800" b="0" dirty="0"/>
              <a:t>R: 175</a:t>
            </a:r>
            <a:endParaRPr lang="en-US" altLang="zh-CN" sz="800" b="0" dirty="0"/>
          </a:p>
          <a:p>
            <a:pPr algn="l"/>
            <a:r>
              <a:rPr lang="en-US" sz="800" b="0" dirty="0"/>
              <a:t>G: 171</a:t>
            </a:r>
            <a:endParaRPr lang="en-US" sz="800" b="0" dirty="0"/>
          </a:p>
          <a:p>
            <a:pPr algn="l"/>
            <a:r>
              <a:rPr lang="en-US" sz="800" b="0" dirty="0"/>
              <a:t>B: 171</a:t>
            </a:r>
            <a:endParaRPr lang="en-US" sz="800" b="0" dirty="0"/>
          </a:p>
        </p:txBody>
      </p:sp>
      <p:sp>
        <p:nvSpPr>
          <p:cNvPr id="16" name="Rectangle 15"/>
          <p:cNvSpPr/>
          <p:nvPr userDrawn="1"/>
        </p:nvSpPr>
        <p:spPr>
          <a:xfrm>
            <a:off x="-1806709" y="440573"/>
            <a:ext cx="1328928" cy="603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dirty="0">
                <a:solidFill>
                  <a:schemeClr val="tx1"/>
                </a:solidFill>
              </a:rPr>
              <a:t>华文楷体</a:t>
            </a:r>
            <a:endParaRPr lang="en-US" altLang="zh-CN" sz="1100" dirty="0">
              <a:solidFill>
                <a:schemeClr val="tx1"/>
              </a:solidFill>
            </a:endParaRPr>
          </a:p>
          <a:p>
            <a:r>
              <a:rPr lang="en-US" sz="800" dirty="0">
                <a:solidFill>
                  <a:schemeClr val="tx1"/>
                </a:solidFill>
                <a:latin typeface="+mj-lt"/>
              </a:rPr>
              <a:t>Franklin Gothic Book</a:t>
            </a:r>
            <a:endParaRPr lang="en-US" sz="800" dirty="0">
              <a:solidFill>
                <a:schemeClr val="tx1"/>
              </a:solidFill>
              <a:latin typeface="+mj-lt"/>
            </a:endParaRPr>
          </a:p>
          <a:p>
            <a:r>
              <a:rPr lang="en-US" sz="800" dirty="0">
                <a:solidFill>
                  <a:schemeClr val="tx1"/>
                </a:solidFill>
                <a:latin typeface="+mj-lt"/>
              </a:rPr>
              <a:t>(Headings)</a:t>
            </a:r>
            <a:endParaRPr lang="en-US" sz="800" dirty="0">
              <a:solidFill>
                <a:schemeClr val="tx1"/>
              </a:solidFill>
              <a:latin typeface="+mj-lt"/>
            </a:endParaRPr>
          </a:p>
          <a:p>
            <a:r>
              <a:rPr lang="en-US" sz="800" dirty="0">
                <a:solidFill>
                  <a:schemeClr val="tx1"/>
                </a:solidFill>
              </a:rPr>
              <a:t>Calibri </a:t>
            </a:r>
            <a:r>
              <a:rPr lang="en-US" altLang="zh-CN" sz="800" dirty="0">
                <a:solidFill>
                  <a:schemeClr val="tx1"/>
                </a:solidFill>
              </a:rPr>
              <a:t>Light (Body)</a:t>
            </a:r>
            <a:endParaRPr lang="en-US" sz="800" dirty="0">
              <a:solidFill>
                <a:schemeClr val="tx1"/>
              </a:solidFill>
            </a:endParaRPr>
          </a:p>
        </p:txBody>
      </p:sp>
      <p:sp>
        <p:nvSpPr>
          <p:cNvPr id="17" name="矩形 16"/>
          <p:cNvSpPr/>
          <p:nvPr userDrawn="1"/>
        </p:nvSpPr>
        <p:spPr>
          <a:xfrm>
            <a:off x="0" y="6505257"/>
            <a:ext cx="12192000" cy="365760"/>
          </a:xfrm>
          <a:prstGeom prst="rect">
            <a:avLst/>
          </a:prstGeom>
          <a:gradFill flip="none" rotWithShape="1">
            <a:gsLst>
              <a:gs pos="0">
                <a:schemeClr val="bg1"/>
              </a:gs>
              <a:gs pos="28009">
                <a:srgbClr val="E8EDFA"/>
              </a:gs>
              <a:gs pos="28009">
                <a:srgbClr val="E8EDFA"/>
              </a:gs>
              <a:gs pos="1975">
                <a:srgbClr val="FDFEFF"/>
              </a:gs>
              <a:gs pos="79000">
                <a:schemeClr val="accent1">
                  <a:tint val="44500"/>
                  <a:satMod val="160000"/>
                </a:schemeClr>
              </a:gs>
              <a:gs pos="100000">
                <a:schemeClr val="accent1">
                  <a:tint val="23500"/>
                  <a:satMod val="16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8" name="矩形 17"/>
          <p:cNvSpPr/>
          <p:nvPr userDrawn="1"/>
        </p:nvSpPr>
        <p:spPr>
          <a:xfrm>
            <a:off x="1" y="6534248"/>
            <a:ext cx="12192000" cy="307777"/>
          </a:xfrm>
          <a:prstGeom prst="rect">
            <a:avLst/>
          </a:prstGeom>
        </p:spPr>
        <p:txBody>
          <a:bodyPr wrap="square">
            <a:spAutoFit/>
          </a:bodyPr>
          <a:lstStyle/>
          <a:p>
            <a:pPr algn="ctr"/>
            <a:r>
              <a:rPr lang="zh-CN" altLang="en-US" sz="1400" b="1" kern="1000" spc="0" dirty="0">
                <a:solidFill>
                  <a:schemeClr val="accent1">
                    <a:lumMod val="50000"/>
                  </a:schemeClr>
                </a:solidFill>
              </a:rPr>
              <a:t>帮助肿瘤患者活得更久更好</a:t>
            </a:r>
            <a:endParaRPr lang="en-US" altLang="zh-CN" sz="1400" b="1" kern="1000" spc="0" dirty="0">
              <a:solidFill>
                <a:schemeClr val="accent1">
                  <a:lumMod val="50000"/>
                </a:schemeClr>
              </a:solidFill>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vmlDrawing" Target="../drawings/vmlDrawing6.vml"/><Relationship Id="rId4" Type="http://schemas.openxmlformats.org/officeDocument/2006/relationships/slideLayout" Target="../slideLayouts/slideLayout12.xml"/><Relationship Id="rId3" Type="http://schemas.openxmlformats.org/officeDocument/2006/relationships/image" Target="../media/image4.emf"/><Relationship Id="rId2" Type="http://schemas.openxmlformats.org/officeDocument/2006/relationships/oleObject" Target="../embeddings/oleObject6.bin"/><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vmlDrawing" Target="../drawings/vmlDrawing1.vml"/><Relationship Id="rId4" Type="http://schemas.openxmlformats.org/officeDocument/2006/relationships/slideLayout" Target="../slideLayouts/slideLayout12.xml"/><Relationship Id="rId3" Type="http://schemas.openxmlformats.org/officeDocument/2006/relationships/image" Target="../media/image4.emf"/><Relationship Id="rId2" Type="http://schemas.openxmlformats.org/officeDocument/2006/relationships/oleObject" Target="../embeddings/oleObject1.bin"/><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12.xml"/><Relationship Id="rId3" Type="http://schemas.openxmlformats.org/officeDocument/2006/relationships/image" Target="../media/image4.emf"/><Relationship Id="rId2" Type="http://schemas.openxmlformats.org/officeDocument/2006/relationships/oleObject" Target="../embeddings/oleObject2.bin"/><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vmlDrawing" Target="../drawings/vmlDrawing3.vml"/><Relationship Id="rId4" Type="http://schemas.openxmlformats.org/officeDocument/2006/relationships/slideLayout" Target="../slideLayouts/slideLayout12.xml"/><Relationship Id="rId3" Type="http://schemas.openxmlformats.org/officeDocument/2006/relationships/image" Target="../media/image4.emf"/><Relationship Id="rId2" Type="http://schemas.openxmlformats.org/officeDocument/2006/relationships/oleObject" Target="../embeddings/oleObject3.bin"/><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vmlDrawing" Target="../drawings/vmlDrawing4.vml"/><Relationship Id="rId4" Type="http://schemas.openxmlformats.org/officeDocument/2006/relationships/slideLayout" Target="../slideLayouts/slideLayout12.xml"/><Relationship Id="rId3" Type="http://schemas.openxmlformats.org/officeDocument/2006/relationships/image" Target="../media/image4.emf"/><Relationship Id="rId2" Type="http://schemas.openxmlformats.org/officeDocument/2006/relationships/oleObject" Target="../embeddings/oleObject4.bin"/><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5" Type="http://schemas.openxmlformats.org/officeDocument/2006/relationships/vmlDrawing" Target="../drawings/vmlDrawing5.vml"/><Relationship Id="rId4" Type="http://schemas.openxmlformats.org/officeDocument/2006/relationships/slideLayout" Target="../slideLayouts/slideLayout12.xml"/><Relationship Id="rId3" Type="http://schemas.openxmlformats.org/officeDocument/2006/relationships/image" Target="../media/image4.emf"/><Relationship Id="rId2" Type="http://schemas.openxmlformats.org/officeDocument/2006/relationships/oleObject" Target="../embeddings/oleObject5.bin"/><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2074127"/>
            <a:ext cx="9144000" cy="1435836"/>
          </a:xfrm>
        </p:spPr>
        <p:txBody>
          <a:bodyPr>
            <a:normAutofit/>
          </a:bodyPr>
          <a:lstStyle/>
          <a:p>
            <a:pPr>
              <a:lnSpc>
                <a:spcPct val="150000"/>
              </a:lnSpc>
            </a:pPr>
            <a:r>
              <a:rPr lang="zh-CN" altLang="en-US" dirty="0"/>
              <a:t>恩沃利单抗注射液</a:t>
            </a:r>
            <a:endParaRPr lang="zh-CN" altLang="en-US" dirty="0"/>
          </a:p>
        </p:txBody>
      </p:sp>
      <p:sp>
        <p:nvSpPr>
          <p:cNvPr id="3" name="副标题 2"/>
          <p:cNvSpPr>
            <a:spLocks noGrp="1"/>
          </p:cNvSpPr>
          <p:nvPr>
            <p:ph type="subTitle" idx="1"/>
          </p:nvPr>
        </p:nvSpPr>
        <p:spPr>
          <a:xfrm>
            <a:off x="1524000" y="3602038"/>
            <a:ext cx="9144000" cy="1036869"/>
          </a:xfrm>
        </p:spPr>
        <p:txBody>
          <a:bodyPr/>
          <a:lstStyle/>
          <a:p>
            <a:r>
              <a:rPr lang="zh-CN" altLang="en-US" dirty="0"/>
              <a:t>恩维达</a:t>
            </a:r>
            <a:r>
              <a:rPr lang="en-US" altLang="zh-CN" baseline="30000" dirty="0">
                <a:latin typeface="微软雅黑" panose="020B0503020204020204" pitchFamily="34" charset="-122"/>
              </a:rPr>
              <a:t>® </a:t>
            </a:r>
            <a:endParaRPr lang="en-US" altLang="zh-CN" baseline="30000" dirty="0">
              <a:latin typeface="微软雅黑" panose="020B0503020204020204" pitchFamily="34" charset="-122"/>
            </a:endParaRPr>
          </a:p>
          <a:p>
            <a:r>
              <a:rPr lang="zh-CN" altLang="en-US" dirty="0"/>
              <a:t>四川思路康瑞药业有限公司</a:t>
            </a:r>
            <a:endParaRPr lang="zh-CN" altLang="en-US" dirty="0"/>
          </a:p>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对象 7"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88" name="think-cell 幻灯片" r:id="rId2" imgW="5715" imgH="5715" progId="TCLayout.ActiveDocument.1">
                  <p:embed/>
                </p:oleObj>
              </mc:Choice>
              <mc:Fallback>
                <p:oleObj name="think-cell 幻灯片" r:id="rId2" imgW="5715" imgH="5715" progId="TCLayout.ActiveDocument.1">
                  <p:embed/>
                  <p:pic>
                    <p:nvPicPr>
                      <p:cNvPr id="0" name="对象 7" hidden="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5" name="矩形: 圆角 4"/>
          <p:cNvSpPr/>
          <p:nvPr/>
        </p:nvSpPr>
        <p:spPr>
          <a:xfrm>
            <a:off x="586597" y="569343"/>
            <a:ext cx="992038" cy="496809"/>
          </a:xfrm>
          <a:prstGeom prst="roundRect">
            <a:avLst>
              <a:gd name="adj" fmla="val 322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FFFFFF"/>
                </a:solidFill>
              </a:rPr>
              <a:t>05</a:t>
            </a:r>
            <a:endParaRPr lang="zh-CN" altLang="en-US" sz="2800" b="1" dirty="0">
              <a:solidFill>
                <a:srgbClr val="FFFFFF"/>
              </a:solidFill>
            </a:endParaRPr>
          </a:p>
        </p:txBody>
      </p:sp>
      <p:sp>
        <p:nvSpPr>
          <p:cNvPr id="6" name="文本框 5"/>
          <p:cNvSpPr txBox="1"/>
          <p:nvPr/>
        </p:nvSpPr>
        <p:spPr>
          <a:xfrm>
            <a:off x="1664895" y="556137"/>
            <a:ext cx="2605177" cy="523220"/>
          </a:xfrm>
          <a:prstGeom prst="rect">
            <a:avLst/>
          </a:prstGeom>
          <a:noFill/>
        </p:spPr>
        <p:txBody>
          <a:bodyPr wrap="square" rtlCol="0">
            <a:spAutoFit/>
          </a:bodyPr>
          <a:lstStyle/>
          <a:p>
            <a:pPr>
              <a:defRPr/>
            </a:pPr>
            <a:r>
              <a:rPr lang="zh-CN" altLang="en-US" sz="2800" b="1" dirty="0">
                <a:solidFill>
                  <a:srgbClr val="333333"/>
                </a:solidFill>
                <a:latin typeface="微软雅黑" panose="020B0503020204020204" pitchFamily="34" charset="-122"/>
                <a:ea typeface="微软雅黑" panose="020B0503020204020204" pitchFamily="34" charset="-122"/>
              </a:rPr>
              <a:t>公平性</a:t>
            </a:r>
            <a:endParaRPr lang="zh-CN" altLang="en-US" sz="2800" b="1" dirty="0">
              <a:solidFill>
                <a:srgbClr val="333333"/>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586597" y="1154644"/>
            <a:ext cx="11395494" cy="5703356"/>
          </a:xfrm>
          <a:prstGeom prst="rect">
            <a:avLst/>
          </a:prstGeom>
          <a:noFill/>
        </p:spPr>
        <p:txBody>
          <a:bodyPr wrap="square" rtlCol="0">
            <a:spAutoFit/>
          </a:bodyPr>
          <a:lstStyle/>
          <a:p>
            <a:pPr>
              <a:lnSpc>
                <a:spcPct val="300000"/>
              </a:lnSpc>
            </a:pPr>
            <a:r>
              <a:rPr lang="zh-CN" altLang="en-US" sz="1600" b="1" dirty="0">
                <a:solidFill>
                  <a:schemeClr val="accent5">
                    <a:lumMod val="75000"/>
                  </a:schemeClr>
                </a:solidFill>
              </a:rPr>
              <a:t>弥补药品目录短板：</a:t>
            </a:r>
            <a:r>
              <a:rPr lang="en-US" altLang="zh-CN" sz="1400" dirty="0">
                <a:solidFill>
                  <a:srgbClr val="333333"/>
                </a:solidFill>
              </a:rPr>
              <a:t>MSI-H/</a:t>
            </a:r>
            <a:r>
              <a:rPr lang="en-US" altLang="zh-CN" sz="1400" dirty="0" err="1">
                <a:solidFill>
                  <a:srgbClr val="333333"/>
                </a:solidFill>
              </a:rPr>
              <a:t>dMMR</a:t>
            </a:r>
            <a:r>
              <a:rPr lang="zh-CN" altLang="zh-CN" sz="1400" dirty="0">
                <a:solidFill>
                  <a:srgbClr val="333333"/>
                </a:solidFill>
              </a:rPr>
              <a:t>患者没有</a:t>
            </a:r>
            <a:r>
              <a:rPr lang="zh-CN" altLang="en-US" sz="1400" dirty="0">
                <a:solidFill>
                  <a:srgbClr val="333333"/>
                </a:solidFill>
              </a:rPr>
              <a:t>相应的免疫和靶向</a:t>
            </a:r>
            <a:r>
              <a:rPr lang="zh-CN" altLang="zh-CN" sz="1400" dirty="0">
                <a:solidFill>
                  <a:srgbClr val="333333"/>
                </a:solidFill>
              </a:rPr>
              <a:t>药物</a:t>
            </a:r>
            <a:r>
              <a:rPr lang="zh-CN" altLang="en-US" sz="1400" dirty="0">
                <a:solidFill>
                  <a:srgbClr val="333333"/>
                </a:solidFill>
              </a:rPr>
              <a:t>进入</a:t>
            </a:r>
            <a:r>
              <a:rPr lang="zh-CN" altLang="zh-CN" sz="1400" dirty="0">
                <a:solidFill>
                  <a:srgbClr val="333333"/>
                </a:solidFill>
              </a:rPr>
              <a:t>医保</a:t>
            </a:r>
            <a:endParaRPr lang="en-US" altLang="zh-CN" sz="1400" dirty="0">
              <a:solidFill>
                <a:srgbClr val="333333"/>
              </a:solidFill>
            </a:endParaRPr>
          </a:p>
          <a:p>
            <a:pPr>
              <a:lnSpc>
                <a:spcPct val="300000"/>
              </a:lnSpc>
            </a:pPr>
            <a:r>
              <a:rPr lang="zh-CN" altLang="en-US" sz="1600" b="1" dirty="0">
                <a:solidFill>
                  <a:schemeClr val="accent5">
                    <a:lumMod val="75000"/>
                  </a:schemeClr>
                </a:solidFill>
              </a:rPr>
              <a:t>保基本：</a:t>
            </a:r>
            <a:r>
              <a:rPr lang="zh-CN" altLang="en-US" sz="1400" dirty="0">
                <a:solidFill>
                  <a:srgbClr val="333333"/>
                </a:solidFill>
              </a:rPr>
              <a:t>恩沃利单抗是目前中国市场上价格最低的</a:t>
            </a:r>
            <a:r>
              <a:rPr lang="en-US" altLang="zh-CN" sz="1400" dirty="0">
                <a:solidFill>
                  <a:srgbClr val="333333"/>
                </a:solidFill>
              </a:rPr>
              <a:t>PD-L1</a:t>
            </a:r>
            <a:r>
              <a:rPr lang="zh-CN" altLang="en-US" sz="1400" dirty="0">
                <a:solidFill>
                  <a:srgbClr val="333333"/>
                </a:solidFill>
              </a:rPr>
              <a:t>单抗，年费用为</a:t>
            </a:r>
            <a:r>
              <a:rPr lang="en-US" altLang="zh-CN" sz="1400" dirty="0">
                <a:solidFill>
                  <a:srgbClr val="333333"/>
                </a:solidFill>
              </a:rPr>
              <a:t>7.2</a:t>
            </a:r>
            <a:r>
              <a:rPr lang="zh-CN" altLang="en-US" sz="1400" dirty="0">
                <a:solidFill>
                  <a:srgbClr val="333333"/>
                </a:solidFill>
              </a:rPr>
              <a:t>万元（</a:t>
            </a:r>
            <a:r>
              <a:rPr lang="en-US" altLang="zh-CN" sz="1400" dirty="0">
                <a:solidFill>
                  <a:srgbClr val="333333"/>
                </a:solidFill>
              </a:rPr>
              <a:t>PAP)</a:t>
            </a:r>
            <a:r>
              <a:rPr lang="zh-CN" altLang="en-US" sz="1400" dirty="0">
                <a:solidFill>
                  <a:srgbClr val="333333"/>
                </a:solidFill>
              </a:rPr>
              <a:t>。在治疗</a:t>
            </a:r>
            <a:r>
              <a:rPr lang="en-US" altLang="zh-CN" sz="1400" dirty="0">
                <a:solidFill>
                  <a:srgbClr val="333333"/>
                </a:solidFill>
              </a:rPr>
              <a:t>MSI-H/</a:t>
            </a:r>
            <a:r>
              <a:rPr lang="en-US" altLang="zh-CN" sz="1400" dirty="0" err="1">
                <a:solidFill>
                  <a:srgbClr val="333333"/>
                </a:solidFill>
              </a:rPr>
              <a:t>dMMR</a:t>
            </a:r>
            <a:r>
              <a:rPr lang="zh-CN" altLang="en-US" sz="1400" dirty="0">
                <a:solidFill>
                  <a:srgbClr val="333333"/>
                </a:solidFill>
              </a:rPr>
              <a:t>实体瘤患者，恩沃利单抗年治疗费用仅高于医保目录内的替雷利珠单抗；远低于获批相同适应症的帕博利珠单抗（</a:t>
            </a:r>
            <a:r>
              <a:rPr lang="en-US" altLang="zh-CN" sz="1400" dirty="0">
                <a:solidFill>
                  <a:srgbClr val="333333"/>
                </a:solidFill>
              </a:rPr>
              <a:t>14.3</a:t>
            </a:r>
            <a:r>
              <a:rPr lang="zh-CN" altLang="en-US" sz="1400" dirty="0">
                <a:solidFill>
                  <a:srgbClr val="333333"/>
                </a:solidFill>
              </a:rPr>
              <a:t>万）</a:t>
            </a:r>
            <a:endParaRPr lang="en-US" altLang="zh-CN" sz="1400" dirty="0">
              <a:solidFill>
                <a:srgbClr val="333333"/>
              </a:solidFill>
            </a:endParaRPr>
          </a:p>
          <a:p>
            <a:pPr>
              <a:lnSpc>
                <a:spcPct val="300000"/>
              </a:lnSpc>
            </a:pPr>
            <a:r>
              <a:rPr lang="zh-CN" altLang="en-US" sz="1600" b="1" dirty="0">
                <a:solidFill>
                  <a:schemeClr val="accent5">
                    <a:lumMod val="75000"/>
                  </a:schemeClr>
                </a:solidFill>
              </a:rPr>
              <a:t>临床管理难度：</a:t>
            </a:r>
            <a:r>
              <a:rPr lang="zh-CN" altLang="en-US" sz="1400" dirty="0">
                <a:solidFill>
                  <a:srgbClr val="333333"/>
                </a:solidFill>
              </a:rPr>
              <a:t>患者无需住院，依从性更好，有利于肿瘤慢病化管理</a:t>
            </a:r>
            <a:endParaRPr lang="en-US" altLang="zh-CN" sz="1400" dirty="0">
              <a:solidFill>
                <a:srgbClr val="333333"/>
              </a:solidFill>
            </a:endParaRPr>
          </a:p>
          <a:p>
            <a:pPr>
              <a:lnSpc>
                <a:spcPct val="300000"/>
              </a:lnSpc>
            </a:pPr>
            <a:r>
              <a:rPr lang="zh-CN" altLang="en-US" sz="1600" b="1" dirty="0">
                <a:solidFill>
                  <a:schemeClr val="accent5">
                    <a:lumMod val="75000"/>
                  </a:schemeClr>
                </a:solidFill>
              </a:rPr>
              <a:t>公共卫生事件（疫情）：</a:t>
            </a:r>
            <a:r>
              <a:rPr lang="zh-CN" altLang="en-US" sz="1400" dirty="0">
                <a:solidFill>
                  <a:srgbClr val="333333"/>
                </a:solidFill>
              </a:rPr>
              <a:t>避免住院接触，而可能带来的感染或者传染（疫情</a:t>
            </a:r>
            <a:r>
              <a:rPr lang="en-US" altLang="zh-CN" sz="1400" dirty="0">
                <a:solidFill>
                  <a:srgbClr val="333333"/>
                </a:solidFill>
              </a:rPr>
              <a:t>/</a:t>
            </a:r>
            <a:r>
              <a:rPr lang="zh-CN" altLang="en-US" sz="1400" dirty="0">
                <a:solidFill>
                  <a:srgbClr val="333333"/>
                </a:solidFill>
              </a:rPr>
              <a:t>肝炎）等风险</a:t>
            </a:r>
            <a:endParaRPr lang="en-US" altLang="zh-CN" sz="1400" b="1" dirty="0">
              <a:solidFill>
                <a:srgbClr val="00B050"/>
              </a:solidFill>
            </a:endParaRPr>
          </a:p>
          <a:p>
            <a:pPr>
              <a:lnSpc>
                <a:spcPct val="300000"/>
              </a:lnSpc>
            </a:pPr>
            <a:r>
              <a:rPr lang="zh-CN" altLang="en-US" sz="1600" b="1" dirty="0">
                <a:solidFill>
                  <a:schemeClr val="accent5">
                    <a:lumMod val="75000"/>
                  </a:schemeClr>
                </a:solidFill>
              </a:rPr>
              <a:t>有利于实现分级诊疗：</a:t>
            </a:r>
            <a:r>
              <a:rPr lang="en-US" altLang="zh-CN" sz="1600" b="1" dirty="0">
                <a:solidFill>
                  <a:schemeClr val="accent5">
                    <a:lumMod val="75000"/>
                  </a:schemeClr>
                </a:solidFill>
              </a:rPr>
              <a:t> </a:t>
            </a:r>
            <a:r>
              <a:rPr lang="zh-CN" altLang="en-US" sz="1400" dirty="0">
                <a:solidFill>
                  <a:srgbClr val="333333"/>
                </a:solidFill>
              </a:rPr>
              <a:t>为偏远地区患者就诊提供便利条件，有利于实现分级诊疗</a:t>
            </a:r>
            <a:endParaRPr lang="en-US" altLang="zh-CN" sz="1400" dirty="0">
              <a:solidFill>
                <a:srgbClr val="333333"/>
              </a:solidFill>
            </a:endParaRPr>
          </a:p>
          <a:p>
            <a:pPr>
              <a:lnSpc>
                <a:spcPct val="300000"/>
              </a:lnSpc>
            </a:pPr>
            <a:r>
              <a:rPr lang="zh-CN" altLang="en-US" sz="1600" b="1" dirty="0">
                <a:solidFill>
                  <a:schemeClr val="accent5">
                    <a:lumMod val="75000"/>
                  </a:schemeClr>
                </a:solidFill>
              </a:rPr>
              <a:t>便于创新药走出国门：</a:t>
            </a:r>
            <a:r>
              <a:rPr lang="zh-CN" altLang="en-US" sz="1400" dirty="0">
                <a:solidFill>
                  <a:srgbClr val="333333"/>
                </a:solidFill>
              </a:rPr>
              <a:t>全球首个皮下注射剂型，创新药出海有利于满足全球患者的治疗需求</a:t>
            </a:r>
            <a:endParaRPr lang="en-US" altLang="zh-CN" sz="1400" dirty="0">
              <a:solidFill>
                <a:srgbClr val="333333"/>
              </a:solidFill>
            </a:endParaRPr>
          </a:p>
          <a:p>
            <a:pPr>
              <a:lnSpc>
                <a:spcPct val="300000"/>
              </a:lnSpc>
            </a:pPr>
            <a:endParaRPr lang="en-US" altLang="zh-CN" sz="1400" b="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5501267" y="163551"/>
            <a:ext cx="6348761" cy="661287"/>
          </a:xfrm>
        </p:spPr>
        <p:txBody>
          <a:bodyPr>
            <a:normAutofit/>
          </a:bodyPr>
          <a:lstStyle/>
          <a:p>
            <a:r>
              <a:rPr lang="zh-CN" altLang="en-US" sz="2800" dirty="0"/>
              <a:t>目录</a:t>
            </a:r>
            <a:endParaRPr lang="zh-CN" altLang="en-US" sz="2800" dirty="0"/>
          </a:p>
        </p:txBody>
      </p:sp>
      <p:grpSp>
        <p:nvGrpSpPr>
          <p:cNvPr id="2" name="组合 1"/>
          <p:cNvGrpSpPr/>
          <p:nvPr/>
        </p:nvGrpSpPr>
        <p:grpSpPr>
          <a:xfrm>
            <a:off x="6544070" y="1366703"/>
            <a:ext cx="4966141" cy="468248"/>
            <a:chOff x="6550123" y="1366703"/>
            <a:chExt cx="4966141" cy="468248"/>
          </a:xfrm>
        </p:grpSpPr>
        <p:sp>
          <p:nvSpPr>
            <p:cNvPr id="4" name="TextBox 20"/>
            <p:cNvSpPr txBox="1"/>
            <p:nvPr/>
          </p:nvSpPr>
          <p:spPr>
            <a:xfrm>
              <a:off x="7511351" y="1369995"/>
              <a:ext cx="4004913" cy="461665"/>
            </a:xfrm>
            <a:prstGeom prst="rect">
              <a:avLst/>
            </a:prstGeom>
            <a:noFill/>
            <a:effectLst/>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rPr>
                <a:t>基本信息</a:t>
              </a:r>
              <a:endPar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endParaRPr>
            </a:p>
          </p:txBody>
        </p:sp>
        <p:sp>
          <p:nvSpPr>
            <p:cNvPr id="7" name="矩形 8"/>
            <p:cNvSpPr/>
            <p:nvPr/>
          </p:nvSpPr>
          <p:spPr>
            <a:xfrm>
              <a:off x="6550123" y="1366703"/>
              <a:ext cx="527197" cy="468248"/>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151B60"/>
            </a:solidFill>
            <a:ln w="25400" cap="flat" cmpd="sng" algn="ctr">
              <a:solidFill>
                <a:srgbClr val="0E6EB8"/>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defRPr/>
              </a:pPr>
              <a:r>
                <a:rPr kumimoji="0" lang="en-US" altLang="zh-CN"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rPr>
                <a:t>01</a:t>
              </a:r>
              <a:endParaRPr kumimoji="0" lang="zh-CN" altLang="en-US"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endParaRPr>
            </a:p>
          </p:txBody>
        </p:sp>
      </p:grpSp>
      <p:grpSp>
        <p:nvGrpSpPr>
          <p:cNvPr id="8" name="组合 7"/>
          <p:cNvGrpSpPr/>
          <p:nvPr/>
        </p:nvGrpSpPr>
        <p:grpSpPr>
          <a:xfrm>
            <a:off x="6544070" y="2193346"/>
            <a:ext cx="4966141" cy="468248"/>
            <a:chOff x="1434659" y="2903695"/>
            <a:chExt cx="4966141" cy="468248"/>
          </a:xfrm>
        </p:grpSpPr>
        <p:sp>
          <p:nvSpPr>
            <p:cNvPr id="9" name="TextBox 20"/>
            <p:cNvSpPr txBox="1"/>
            <p:nvPr/>
          </p:nvSpPr>
          <p:spPr>
            <a:xfrm>
              <a:off x="2395887" y="2906987"/>
              <a:ext cx="4004913" cy="461665"/>
            </a:xfrm>
            <a:prstGeom prst="rect">
              <a:avLst/>
            </a:prstGeom>
            <a:noFill/>
            <a:effectLst/>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rPr>
                <a:t>安全性</a:t>
              </a:r>
              <a:endPar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endParaRPr>
            </a:p>
          </p:txBody>
        </p:sp>
        <p:sp>
          <p:nvSpPr>
            <p:cNvPr id="10" name="矩形 8"/>
            <p:cNvSpPr/>
            <p:nvPr/>
          </p:nvSpPr>
          <p:spPr>
            <a:xfrm>
              <a:off x="1434659" y="2903695"/>
              <a:ext cx="527197" cy="468248"/>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008A3E"/>
            </a:solidFill>
            <a:ln w="25400" cap="flat" cmpd="sng" algn="ctr">
              <a:solidFill>
                <a:srgbClr val="0E6EB8"/>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defRPr/>
              </a:pPr>
              <a:r>
                <a:rPr kumimoji="0" lang="en-US" altLang="zh-CN"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rPr>
                <a:t>02</a:t>
              </a:r>
              <a:endParaRPr kumimoji="0" lang="zh-CN" altLang="en-US"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endParaRPr>
            </a:p>
          </p:txBody>
        </p:sp>
      </p:grpSp>
      <p:grpSp>
        <p:nvGrpSpPr>
          <p:cNvPr id="11" name="组合 10"/>
          <p:cNvGrpSpPr/>
          <p:nvPr/>
        </p:nvGrpSpPr>
        <p:grpSpPr>
          <a:xfrm>
            <a:off x="6544070" y="3019989"/>
            <a:ext cx="5647930" cy="468248"/>
            <a:chOff x="1434659" y="3989828"/>
            <a:chExt cx="5647930" cy="468248"/>
          </a:xfrm>
        </p:grpSpPr>
        <p:sp>
          <p:nvSpPr>
            <p:cNvPr id="12" name="TextBox 20"/>
            <p:cNvSpPr txBox="1"/>
            <p:nvPr/>
          </p:nvSpPr>
          <p:spPr>
            <a:xfrm>
              <a:off x="2395887" y="3993120"/>
              <a:ext cx="4686702" cy="461665"/>
            </a:xfrm>
            <a:prstGeom prst="rect">
              <a:avLst/>
            </a:prstGeom>
            <a:noFill/>
            <a:effectLst/>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rPr>
                <a:t>有效性</a:t>
              </a:r>
              <a:endPar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endParaRPr>
            </a:p>
          </p:txBody>
        </p:sp>
        <p:sp>
          <p:nvSpPr>
            <p:cNvPr id="13" name="矩形 8"/>
            <p:cNvSpPr/>
            <p:nvPr/>
          </p:nvSpPr>
          <p:spPr>
            <a:xfrm>
              <a:off x="1434659" y="3989828"/>
              <a:ext cx="527197" cy="468248"/>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008A3E"/>
            </a:solidFill>
            <a:ln w="25400" cap="flat" cmpd="sng" algn="ctr">
              <a:solidFill>
                <a:srgbClr val="0E6EB8"/>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defRPr/>
              </a:pPr>
              <a:r>
                <a:rPr kumimoji="0" lang="en-US" altLang="zh-CN"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rPr>
                <a:t>03</a:t>
              </a:r>
              <a:endParaRPr kumimoji="0" lang="zh-CN" altLang="en-US"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endParaRPr>
            </a:p>
          </p:txBody>
        </p:sp>
      </p:grpSp>
      <p:grpSp>
        <p:nvGrpSpPr>
          <p:cNvPr id="14" name="组合 13"/>
          <p:cNvGrpSpPr/>
          <p:nvPr/>
        </p:nvGrpSpPr>
        <p:grpSpPr>
          <a:xfrm>
            <a:off x="6544070" y="3846632"/>
            <a:ext cx="5647930" cy="468248"/>
            <a:chOff x="1434659" y="5066311"/>
            <a:chExt cx="5647930" cy="468248"/>
          </a:xfrm>
        </p:grpSpPr>
        <p:sp>
          <p:nvSpPr>
            <p:cNvPr id="15" name="TextBox 20"/>
            <p:cNvSpPr txBox="1"/>
            <p:nvPr/>
          </p:nvSpPr>
          <p:spPr>
            <a:xfrm>
              <a:off x="2395887" y="5069603"/>
              <a:ext cx="4686702" cy="461665"/>
            </a:xfrm>
            <a:prstGeom prst="rect">
              <a:avLst/>
            </a:prstGeom>
            <a:noFill/>
            <a:effectLst/>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rPr>
                <a:t>创新性</a:t>
              </a:r>
              <a:endPar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endParaRPr>
            </a:p>
          </p:txBody>
        </p:sp>
        <p:sp>
          <p:nvSpPr>
            <p:cNvPr id="16" name="矩形 8"/>
            <p:cNvSpPr/>
            <p:nvPr/>
          </p:nvSpPr>
          <p:spPr>
            <a:xfrm>
              <a:off x="1434659" y="5066311"/>
              <a:ext cx="527197" cy="468248"/>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008A3E"/>
            </a:solidFill>
            <a:ln w="25400" cap="flat" cmpd="sng" algn="ctr">
              <a:solidFill>
                <a:srgbClr val="0E6EB8"/>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defRPr/>
              </a:pPr>
              <a:r>
                <a:rPr kumimoji="0" lang="en-US" altLang="zh-CN"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rPr>
                <a:t>04</a:t>
              </a:r>
              <a:endParaRPr kumimoji="0" lang="zh-CN" altLang="en-US"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endParaRPr>
            </a:p>
          </p:txBody>
        </p:sp>
      </p:grpSp>
      <p:grpSp>
        <p:nvGrpSpPr>
          <p:cNvPr id="17" name="组合 16"/>
          <p:cNvGrpSpPr/>
          <p:nvPr/>
        </p:nvGrpSpPr>
        <p:grpSpPr>
          <a:xfrm>
            <a:off x="6544070" y="4673275"/>
            <a:ext cx="5647930" cy="468248"/>
            <a:chOff x="1434659" y="3989828"/>
            <a:chExt cx="5647930" cy="468248"/>
          </a:xfrm>
        </p:grpSpPr>
        <p:sp>
          <p:nvSpPr>
            <p:cNvPr id="18" name="TextBox 20"/>
            <p:cNvSpPr txBox="1"/>
            <p:nvPr/>
          </p:nvSpPr>
          <p:spPr>
            <a:xfrm>
              <a:off x="2395887" y="3993120"/>
              <a:ext cx="4686702" cy="460375"/>
            </a:xfrm>
            <a:prstGeom prst="rect">
              <a:avLst/>
            </a:prstGeom>
            <a:noFill/>
            <a:effectLst/>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rPr>
                <a:t>公平性</a:t>
              </a:r>
              <a:endParaRPr kumimoji="0" lang="zh-CN" altLang="en-US" sz="2400" b="1" i="0" u="none" strike="noStrike" kern="0" cap="none" spc="0" normalizeH="0" baseline="0" noProof="0" dirty="0">
                <a:ln>
                  <a:noFill/>
                </a:ln>
                <a:solidFill>
                  <a:srgbClr val="151B60"/>
                </a:solidFill>
                <a:effectLst/>
                <a:uLnTx/>
                <a:uFillTx/>
                <a:latin typeface="微软雅黑" panose="020B0503020204020204" pitchFamily="34" charset="-122"/>
                <a:ea typeface="等线" panose="02010600030101010101" pitchFamily="2" charset="-122"/>
                <a:cs typeface="Arial" panose="020B0604020202020204" pitchFamily="34" charset="0"/>
              </a:endParaRPr>
            </a:p>
          </p:txBody>
        </p:sp>
        <p:sp>
          <p:nvSpPr>
            <p:cNvPr id="19" name="矩形 8"/>
            <p:cNvSpPr/>
            <p:nvPr/>
          </p:nvSpPr>
          <p:spPr>
            <a:xfrm>
              <a:off x="1434659" y="3989828"/>
              <a:ext cx="527197" cy="468248"/>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008A3E"/>
            </a:solidFill>
            <a:ln w="25400" cap="flat" cmpd="sng" algn="ctr">
              <a:solidFill>
                <a:srgbClr val="0E6EB8"/>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defRPr/>
              </a:pPr>
              <a:r>
                <a:rPr kumimoji="0" lang="en-US" altLang="zh-CN"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rPr>
                <a:t>05</a:t>
              </a:r>
              <a:endParaRPr kumimoji="0" lang="zh-CN" altLang="en-US" sz="2000" b="1" i="0" u="none" strike="noStrike" kern="0" cap="none" spc="0" normalizeH="0" baseline="0" noProof="0" dirty="0">
                <a:ln>
                  <a:noFill/>
                </a:ln>
                <a:solidFill>
                  <a:srgbClr val="333333"/>
                </a:solidFill>
                <a:effectLst/>
                <a:uLnTx/>
                <a:uFillTx/>
                <a:latin typeface="微软雅黑" panose="020B0503020204020204" pitchFamily="34" charset="-122"/>
                <a:ea typeface="等线" panose="02010600030101010101" pitchFamily="2" charset="-122"/>
                <a:cs typeface="Arial" panose="020B0604020202020204"/>
              </a:endParaRPr>
            </a:p>
          </p:txBody>
        </p:sp>
      </p:grpSp>
      <p:grpSp>
        <p:nvGrpSpPr>
          <p:cNvPr id="23" name="组合 22"/>
          <p:cNvGrpSpPr/>
          <p:nvPr/>
        </p:nvGrpSpPr>
        <p:grpSpPr>
          <a:xfrm>
            <a:off x="83128" y="1831660"/>
            <a:ext cx="3851564" cy="3338682"/>
            <a:chOff x="57798" y="1284088"/>
            <a:chExt cx="3336024" cy="2891792"/>
          </a:xfrm>
        </p:grpSpPr>
        <p:sp>
          <p:nvSpPr>
            <p:cNvPr id="24" name="任意多边形: 形状 9"/>
            <p:cNvSpPr/>
            <p:nvPr/>
          </p:nvSpPr>
          <p:spPr>
            <a:xfrm>
              <a:off x="57798" y="2870828"/>
              <a:ext cx="2991292" cy="1220864"/>
            </a:xfrm>
            <a:custGeom>
              <a:avLst/>
              <a:gdLst>
                <a:gd name="connsiteX0" fmla="*/ 1566863 w 3743325"/>
                <a:gd name="connsiteY0" fmla="*/ 1157287 h 1157287"/>
                <a:gd name="connsiteX1" fmla="*/ 0 w 3743325"/>
                <a:gd name="connsiteY1" fmla="*/ 361950 h 1157287"/>
                <a:gd name="connsiteX2" fmla="*/ 42863 w 3743325"/>
                <a:gd name="connsiteY2" fmla="*/ 338137 h 1157287"/>
                <a:gd name="connsiteX3" fmla="*/ 1857375 w 3743325"/>
                <a:gd name="connsiteY3" fmla="*/ 0 h 1157287"/>
                <a:gd name="connsiteX4" fmla="*/ 3743325 w 3743325"/>
                <a:gd name="connsiteY4" fmla="*/ 876300 h 1157287"/>
                <a:gd name="connsiteX5" fmla="*/ 1566863 w 3743325"/>
                <a:gd name="connsiteY5" fmla="*/ 1157287 h 1157287"/>
                <a:gd name="connsiteX0-1" fmla="*/ 1566863 w 2863447"/>
                <a:gd name="connsiteY0-2" fmla="*/ 1157287 h 1157287"/>
                <a:gd name="connsiteX1-3" fmla="*/ 0 w 2863447"/>
                <a:gd name="connsiteY1-4" fmla="*/ 361950 h 1157287"/>
                <a:gd name="connsiteX2-5" fmla="*/ 42863 w 2863447"/>
                <a:gd name="connsiteY2-6" fmla="*/ 338137 h 1157287"/>
                <a:gd name="connsiteX3-7" fmla="*/ 1857375 w 2863447"/>
                <a:gd name="connsiteY3-8" fmla="*/ 0 h 1157287"/>
                <a:gd name="connsiteX4-9" fmla="*/ 2863447 w 2863447"/>
                <a:gd name="connsiteY4-10" fmla="*/ 780562 h 1157287"/>
                <a:gd name="connsiteX5-11" fmla="*/ 1566863 w 2863447"/>
                <a:gd name="connsiteY5-12" fmla="*/ 1157287 h 1157287"/>
                <a:gd name="connsiteX0-13" fmla="*/ 1580540 w 2863447"/>
                <a:gd name="connsiteY0-14" fmla="*/ 1168685 h 1168685"/>
                <a:gd name="connsiteX1-15" fmla="*/ 0 w 2863447"/>
                <a:gd name="connsiteY1-16" fmla="*/ 361950 h 1168685"/>
                <a:gd name="connsiteX2-17" fmla="*/ 42863 w 2863447"/>
                <a:gd name="connsiteY2-18" fmla="*/ 338137 h 1168685"/>
                <a:gd name="connsiteX3-19" fmla="*/ 1857375 w 2863447"/>
                <a:gd name="connsiteY3-20" fmla="*/ 0 h 1168685"/>
                <a:gd name="connsiteX4-21" fmla="*/ 2863447 w 2863447"/>
                <a:gd name="connsiteY4-22" fmla="*/ 780562 h 1168685"/>
                <a:gd name="connsiteX5-23" fmla="*/ 1580540 w 2863447"/>
                <a:gd name="connsiteY5-24" fmla="*/ 1168685 h 116868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863447" h="1168685">
                  <a:moveTo>
                    <a:pt x="1580540" y="1168685"/>
                  </a:moveTo>
                  <a:lnTo>
                    <a:pt x="0" y="361950"/>
                  </a:lnTo>
                  <a:lnTo>
                    <a:pt x="42863" y="338137"/>
                  </a:lnTo>
                  <a:lnTo>
                    <a:pt x="1857375" y="0"/>
                  </a:lnTo>
                  <a:lnTo>
                    <a:pt x="2863447" y="780562"/>
                  </a:lnTo>
                  <a:lnTo>
                    <a:pt x="1580540" y="1168685"/>
                  </a:lnTo>
                  <a:close/>
                </a:path>
              </a:pathLst>
            </a:custGeom>
            <a:gradFill flip="none" rotWithShape="1">
              <a:gsLst>
                <a:gs pos="20000">
                  <a:schemeClr val="bg1">
                    <a:lumMod val="95000"/>
                    <a:alpha val="0"/>
                  </a:schemeClr>
                </a:gs>
                <a:gs pos="68000">
                  <a:schemeClr val="bg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pic>
          <p:nvPicPr>
            <p:cNvPr id="25" name="图片 2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133970" y="1284088"/>
              <a:ext cx="2259852" cy="2891792"/>
            </a:xfrm>
            <a:prstGeom prst="rect">
              <a:avLst/>
            </a:prstGeom>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对象 7"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44" name="think-cell 幻灯片" r:id="rId2" imgW="5715" imgH="5715" progId="TCLayout.ActiveDocument.1">
                  <p:embed/>
                </p:oleObj>
              </mc:Choice>
              <mc:Fallback>
                <p:oleObj name="think-cell 幻灯片" r:id="rId2" imgW="5715" imgH="5715" progId="TCLayout.ActiveDocument.1">
                  <p:embed/>
                  <p:pic>
                    <p:nvPicPr>
                      <p:cNvPr id="0" name="对象 7" hidden="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5" name="矩形: 圆角 4"/>
          <p:cNvSpPr/>
          <p:nvPr/>
        </p:nvSpPr>
        <p:spPr>
          <a:xfrm>
            <a:off x="586597" y="569343"/>
            <a:ext cx="992038" cy="496809"/>
          </a:xfrm>
          <a:prstGeom prst="roundRect">
            <a:avLst>
              <a:gd name="adj" fmla="val 322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FFFFFF"/>
                </a:solidFill>
              </a:rPr>
              <a:t>01</a:t>
            </a:r>
            <a:endParaRPr lang="zh-CN" altLang="en-US" sz="2800" b="1" dirty="0">
              <a:solidFill>
                <a:srgbClr val="FFFFFF"/>
              </a:solidFill>
            </a:endParaRPr>
          </a:p>
        </p:txBody>
      </p:sp>
      <p:sp>
        <p:nvSpPr>
          <p:cNvPr id="6" name="文本框 5"/>
          <p:cNvSpPr txBox="1"/>
          <p:nvPr/>
        </p:nvSpPr>
        <p:spPr>
          <a:xfrm>
            <a:off x="1664894" y="556138"/>
            <a:ext cx="3412943" cy="523220"/>
          </a:xfrm>
          <a:prstGeom prst="rect">
            <a:avLst/>
          </a:prstGeom>
          <a:noFill/>
        </p:spPr>
        <p:txBody>
          <a:bodyPr wrap="square" rtlCol="0">
            <a:spAutoFit/>
          </a:bodyPr>
          <a:lstStyle/>
          <a:p>
            <a:r>
              <a:rPr lang="zh-CN" altLang="en-US" sz="2800" b="1" dirty="0">
                <a:solidFill>
                  <a:srgbClr val="333333"/>
                </a:solidFill>
                <a:latin typeface="微软雅黑" panose="020B0503020204020204" pitchFamily="34" charset="-122"/>
                <a:ea typeface="微软雅黑" panose="020B0503020204020204" pitchFamily="34" charset="-122"/>
              </a:rPr>
              <a:t>基本信息（</a:t>
            </a:r>
            <a:r>
              <a:rPr lang="en-US" altLang="zh-CN" sz="2800" b="1" dirty="0">
                <a:solidFill>
                  <a:srgbClr val="333333"/>
                </a:solidFill>
                <a:latin typeface="微软雅黑" panose="020B0503020204020204" pitchFamily="34" charset="-122"/>
                <a:ea typeface="微软雅黑" panose="020B0503020204020204" pitchFamily="34" charset="-122"/>
              </a:rPr>
              <a:t>1/2</a:t>
            </a:r>
            <a:r>
              <a:rPr lang="zh-CN" altLang="en-US" sz="2800" b="1" dirty="0">
                <a:solidFill>
                  <a:srgbClr val="333333"/>
                </a:solidFill>
                <a:latin typeface="微软雅黑" panose="020B0503020204020204" pitchFamily="34" charset="-122"/>
                <a:ea typeface="微软雅黑" panose="020B0503020204020204" pitchFamily="34" charset="-122"/>
              </a:rPr>
              <a:t>）</a:t>
            </a:r>
            <a:endParaRPr lang="zh-CN" altLang="en-US" sz="2800" b="1" dirty="0">
              <a:solidFill>
                <a:srgbClr val="333333"/>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586597" y="1476884"/>
            <a:ext cx="8146856" cy="4961615"/>
          </a:xfrm>
          <a:prstGeom prst="rect">
            <a:avLst/>
          </a:prstGeom>
          <a:noFill/>
        </p:spPr>
        <p:txBody>
          <a:bodyPr wrap="square" rtlCol="0">
            <a:spAutoFit/>
          </a:bodyPr>
          <a:lstStyle/>
          <a:p>
            <a:pPr>
              <a:lnSpc>
                <a:spcPct val="150000"/>
              </a:lnSpc>
              <a:spcBef>
                <a:spcPts val="1200"/>
              </a:spcBef>
              <a:defRPr/>
            </a:pPr>
            <a:r>
              <a:rPr lang="zh-CN" altLang="en-US" b="1" dirty="0">
                <a:solidFill>
                  <a:schemeClr val="accent5">
                    <a:lumMod val="75000"/>
                  </a:schemeClr>
                </a:solidFill>
                <a:latin typeface="微软雅黑" panose="020B0503020204020204" pitchFamily="34" charset="-122"/>
              </a:rPr>
              <a:t>商品名：</a:t>
            </a:r>
            <a:r>
              <a:rPr lang="zh-CN" altLang="en-US" dirty="0">
                <a:solidFill>
                  <a:srgbClr val="000000"/>
                </a:solidFill>
                <a:latin typeface="微软雅黑" panose="020B0503020204020204" pitchFamily="34" charset="-122"/>
              </a:rPr>
              <a:t>恩维达</a:t>
            </a:r>
            <a:r>
              <a:rPr lang="en-US" altLang="zh-CN" baseline="30000" dirty="0">
                <a:solidFill>
                  <a:srgbClr val="000000"/>
                </a:solidFill>
                <a:latin typeface="微软雅黑" panose="020B0503020204020204" pitchFamily="34" charset="-122"/>
              </a:rPr>
              <a:t>® </a:t>
            </a:r>
            <a:endParaRPr lang="en-US" altLang="zh-CN" b="1" dirty="0">
              <a:solidFill>
                <a:srgbClr val="00B052"/>
              </a:solidFill>
              <a:latin typeface="微软雅黑" panose="020B0503020204020204" pitchFamily="34" charset="-122"/>
            </a:endParaRPr>
          </a:p>
          <a:p>
            <a:pPr>
              <a:lnSpc>
                <a:spcPct val="150000"/>
              </a:lnSpc>
              <a:spcBef>
                <a:spcPts val="1200"/>
              </a:spcBef>
              <a:defRPr/>
            </a:pPr>
            <a:r>
              <a:rPr lang="zh-CN" altLang="en-US" b="1" dirty="0">
                <a:solidFill>
                  <a:schemeClr val="accent5">
                    <a:lumMod val="75000"/>
                  </a:schemeClr>
                </a:solidFill>
                <a:latin typeface="微软雅黑" panose="020B0503020204020204" pitchFamily="34" charset="-122"/>
              </a:rPr>
              <a:t>通用名：</a:t>
            </a:r>
            <a:r>
              <a:rPr lang="zh-CN" altLang="en-US" dirty="0">
                <a:solidFill>
                  <a:srgbClr val="000000"/>
                </a:solidFill>
                <a:latin typeface="微软雅黑" panose="020B0503020204020204" pitchFamily="34" charset="-122"/>
              </a:rPr>
              <a:t>恩沃利单抗注射液</a:t>
            </a:r>
            <a:endParaRPr lang="en-US" altLang="zh-CN" dirty="0">
              <a:solidFill>
                <a:srgbClr val="000000"/>
              </a:solidFill>
              <a:latin typeface="微软雅黑" panose="020B0503020204020204" pitchFamily="34" charset="-122"/>
            </a:endParaRPr>
          </a:p>
          <a:p>
            <a:pPr>
              <a:lnSpc>
                <a:spcPct val="150000"/>
              </a:lnSpc>
              <a:spcBef>
                <a:spcPts val="1200"/>
              </a:spcBef>
              <a:defRPr/>
            </a:pPr>
            <a:r>
              <a:rPr lang="zh-CN" altLang="en-US" b="1" dirty="0">
                <a:solidFill>
                  <a:schemeClr val="accent5">
                    <a:lumMod val="75000"/>
                  </a:schemeClr>
                </a:solidFill>
                <a:latin typeface="微软雅黑" panose="020B0503020204020204" pitchFamily="34" charset="-122"/>
              </a:rPr>
              <a:t>规格及包装：</a:t>
            </a:r>
            <a:r>
              <a:rPr lang="nn-NO" altLang="zh-CN" dirty="0">
                <a:solidFill>
                  <a:srgbClr val="000000"/>
                </a:solidFill>
                <a:latin typeface="微软雅黑" panose="020B0503020204020204" pitchFamily="34" charset="-122"/>
              </a:rPr>
              <a:t>1.0ml</a:t>
            </a:r>
            <a:r>
              <a:rPr lang="zh-CN" altLang="nn-NO" dirty="0">
                <a:solidFill>
                  <a:srgbClr val="000000"/>
                </a:solidFill>
                <a:latin typeface="微软雅黑" panose="020B0503020204020204" pitchFamily="34" charset="-122"/>
              </a:rPr>
              <a:t>：</a:t>
            </a:r>
            <a:r>
              <a:rPr lang="nn-NO" altLang="zh-CN" dirty="0">
                <a:solidFill>
                  <a:srgbClr val="000000"/>
                </a:solidFill>
                <a:latin typeface="微软雅黑" panose="020B0503020204020204" pitchFamily="34" charset="-122"/>
              </a:rPr>
              <a:t>200mg </a:t>
            </a:r>
            <a:r>
              <a:rPr lang="zh-CN" altLang="en-US" dirty="0">
                <a:solidFill>
                  <a:srgbClr val="000000"/>
                </a:solidFill>
                <a:latin typeface="微软雅黑" panose="020B0503020204020204" pitchFamily="34" charset="-122"/>
              </a:rPr>
              <a:t>；</a:t>
            </a:r>
            <a:r>
              <a:rPr lang="en-US" altLang="zh-CN" dirty="0">
                <a:solidFill>
                  <a:srgbClr val="000000"/>
                </a:solidFill>
                <a:latin typeface="微软雅黑" panose="020B0503020204020204" pitchFamily="34" charset="-122"/>
              </a:rPr>
              <a:t>200mg/</a:t>
            </a:r>
            <a:r>
              <a:rPr lang="zh-CN" altLang="en-US" dirty="0">
                <a:solidFill>
                  <a:srgbClr val="000000"/>
                </a:solidFill>
                <a:latin typeface="微软雅黑" panose="020B0503020204020204" pitchFamily="34" charset="-122"/>
              </a:rPr>
              <a:t>支</a:t>
            </a:r>
            <a:r>
              <a:rPr lang="en-US" altLang="zh-CN" dirty="0">
                <a:solidFill>
                  <a:srgbClr val="000000"/>
                </a:solidFill>
                <a:latin typeface="微软雅黑" panose="020B0503020204020204" pitchFamily="34" charset="-122"/>
              </a:rPr>
              <a:t>/</a:t>
            </a:r>
            <a:r>
              <a:rPr lang="zh-CN" altLang="en-US" dirty="0">
                <a:solidFill>
                  <a:srgbClr val="000000"/>
                </a:solidFill>
                <a:latin typeface="微软雅黑" panose="020B0503020204020204" pitchFamily="34" charset="-122"/>
              </a:rPr>
              <a:t>瓶，</a:t>
            </a:r>
            <a:r>
              <a:rPr lang="en-US" altLang="zh-CN" dirty="0">
                <a:solidFill>
                  <a:srgbClr val="000000"/>
                </a:solidFill>
                <a:latin typeface="微软雅黑" panose="020B0503020204020204" pitchFamily="34" charset="-122"/>
              </a:rPr>
              <a:t> 40</a:t>
            </a:r>
            <a:r>
              <a:rPr lang="zh-CN" altLang="en-US" dirty="0">
                <a:solidFill>
                  <a:srgbClr val="000000"/>
                </a:solidFill>
                <a:latin typeface="微软雅黑" panose="020B0503020204020204" pitchFamily="34" charset="-122"/>
              </a:rPr>
              <a:t>支</a:t>
            </a:r>
            <a:r>
              <a:rPr lang="en-US" altLang="zh-CN" dirty="0">
                <a:solidFill>
                  <a:srgbClr val="000000"/>
                </a:solidFill>
                <a:latin typeface="微软雅黑" panose="020B0503020204020204" pitchFamily="34" charset="-122"/>
              </a:rPr>
              <a:t>/</a:t>
            </a:r>
            <a:r>
              <a:rPr lang="zh-CN" altLang="en-US" dirty="0">
                <a:solidFill>
                  <a:srgbClr val="000000"/>
                </a:solidFill>
                <a:latin typeface="微软雅黑" panose="020B0503020204020204" pitchFamily="34" charset="-122"/>
              </a:rPr>
              <a:t>箱</a:t>
            </a:r>
            <a:endParaRPr lang="en-US" altLang="zh-CN" dirty="0">
              <a:solidFill>
                <a:srgbClr val="000000"/>
              </a:solidFill>
              <a:latin typeface="微软雅黑" panose="020B0503020204020204" pitchFamily="34" charset="-122"/>
            </a:endParaRPr>
          </a:p>
          <a:p>
            <a:pPr>
              <a:lnSpc>
                <a:spcPct val="150000"/>
              </a:lnSpc>
              <a:spcBef>
                <a:spcPts val="1200"/>
              </a:spcBef>
              <a:defRPr/>
            </a:pPr>
            <a:r>
              <a:rPr lang="zh-CN" altLang="en-US" b="1" dirty="0">
                <a:solidFill>
                  <a:schemeClr val="accent5">
                    <a:lumMod val="75000"/>
                  </a:schemeClr>
                </a:solidFill>
                <a:latin typeface="微软雅黑" panose="020B0503020204020204" pitchFamily="34" charset="-122"/>
              </a:rPr>
              <a:t>中国大陆首次上市时间：</a:t>
            </a:r>
            <a:r>
              <a:rPr lang="en-US" altLang="zh-CN" dirty="0">
                <a:solidFill>
                  <a:schemeClr val="accent5">
                    <a:lumMod val="75000"/>
                  </a:schemeClr>
                </a:solidFill>
                <a:latin typeface="微软雅黑" panose="020B0503020204020204" pitchFamily="34" charset="-122"/>
              </a:rPr>
              <a:t> </a:t>
            </a:r>
            <a:r>
              <a:rPr lang="en-US" altLang="zh-CN" dirty="0">
                <a:solidFill>
                  <a:srgbClr val="000000"/>
                </a:solidFill>
                <a:latin typeface="微软雅黑" panose="020B0503020204020204" pitchFamily="34" charset="-122"/>
              </a:rPr>
              <a:t>2021</a:t>
            </a:r>
            <a:r>
              <a:rPr lang="zh-CN" altLang="en-US" dirty="0">
                <a:solidFill>
                  <a:srgbClr val="000000"/>
                </a:solidFill>
                <a:latin typeface="微软雅黑" panose="020B0503020204020204" pitchFamily="34" charset="-122"/>
              </a:rPr>
              <a:t>年</a:t>
            </a:r>
            <a:r>
              <a:rPr lang="en-US" altLang="zh-CN" dirty="0">
                <a:solidFill>
                  <a:srgbClr val="000000"/>
                </a:solidFill>
                <a:latin typeface="微软雅黑" panose="020B0503020204020204" pitchFamily="34" charset="-122"/>
              </a:rPr>
              <a:t>11</a:t>
            </a:r>
            <a:r>
              <a:rPr lang="zh-CN" altLang="en-US" dirty="0">
                <a:solidFill>
                  <a:srgbClr val="000000"/>
                </a:solidFill>
                <a:latin typeface="微软雅黑" panose="020B0503020204020204" pitchFamily="34" charset="-122"/>
              </a:rPr>
              <a:t>月</a:t>
            </a:r>
            <a:r>
              <a:rPr lang="en-US" altLang="zh-CN" dirty="0">
                <a:solidFill>
                  <a:srgbClr val="000000"/>
                </a:solidFill>
                <a:latin typeface="微软雅黑" panose="020B0503020204020204" pitchFamily="34" charset="-122"/>
              </a:rPr>
              <a:t>24</a:t>
            </a:r>
            <a:r>
              <a:rPr lang="zh-CN" altLang="en-US" dirty="0">
                <a:solidFill>
                  <a:srgbClr val="000000"/>
                </a:solidFill>
                <a:latin typeface="微软雅黑" panose="020B0503020204020204" pitchFamily="34" charset="-122"/>
              </a:rPr>
              <a:t>日</a:t>
            </a:r>
            <a:endParaRPr lang="en-US" altLang="zh-CN" dirty="0">
              <a:solidFill>
                <a:srgbClr val="000000"/>
              </a:solidFill>
              <a:latin typeface="微软雅黑" panose="020B0503020204020204" pitchFamily="34" charset="-122"/>
            </a:endParaRPr>
          </a:p>
          <a:p>
            <a:pPr>
              <a:lnSpc>
                <a:spcPct val="150000"/>
              </a:lnSpc>
              <a:spcBef>
                <a:spcPts val="1200"/>
              </a:spcBef>
              <a:defRPr/>
            </a:pPr>
            <a:r>
              <a:rPr lang="zh-CN" altLang="en-US" b="1" dirty="0">
                <a:solidFill>
                  <a:schemeClr val="accent5">
                    <a:lumMod val="75000"/>
                  </a:schemeClr>
                </a:solidFill>
                <a:latin typeface="微软雅黑" panose="020B0503020204020204" pitchFamily="34" charset="-122"/>
              </a:rPr>
              <a:t>目前中国大陆同通用名上市情况：</a:t>
            </a:r>
            <a:r>
              <a:rPr lang="en-US" altLang="zh-CN" dirty="0">
                <a:solidFill>
                  <a:schemeClr val="accent5">
                    <a:lumMod val="75000"/>
                  </a:schemeClr>
                </a:solidFill>
                <a:latin typeface="微软雅黑" panose="020B0503020204020204" pitchFamily="34" charset="-122"/>
              </a:rPr>
              <a:t> </a:t>
            </a:r>
            <a:r>
              <a:rPr lang="zh-CN" altLang="en-US" dirty="0">
                <a:solidFill>
                  <a:srgbClr val="000000"/>
                </a:solidFill>
                <a:latin typeface="微软雅黑" panose="020B0503020204020204" pitchFamily="34" charset="-122"/>
              </a:rPr>
              <a:t>无</a:t>
            </a:r>
            <a:endParaRPr lang="en-US" altLang="zh-CN" dirty="0">
              <a:solidFill>
                <a:srgbClr val="000000"/>
              </a:solidFill>
              <a:latin typeface="微软雅黑" panose="020B0503020204020204" pitchFamily="34" charset="-122"/>
            </a:endParaRPr>
          </a:p>
          <a:p>
            <a:pPr>
              <a:lnSpc>
                <a:spcPct val="150000"/>
              </a:lnSpc>
              <a:spcBef>
                <a:spcPts val="1200"/>
              </a:spcBef>
              <a:defRPr/>
            </a:pPr>
            <a:r>
              <a:rPr lang="zh-CN" altLang="en-US" b="1" dirty="0">
                <a:solidFill>
                  <a:schemeClr val="accent5">
                    <a:lumMod val="75000"/>
                  </a:schemeClr>
                </a:solidFill>
                <a:latin typeface="微软雅黑" panose="020B0503020204020204" pitchFamily="34" charset="-122"/>
              </a:rPr>
              <a:t>全球首个上市国家</a:t>
            </a:r>
            <a:r>
              <a:rPr lang="en-US" altLang="zh-CN" b="1" dirty="0">
                <a:solidFill>
                  <a:schemeClr val="accent5">
                    <a:lumMod val="75000"/>
                  </a:schemeClr>
                </a:solidFill>
                <a:latin typeface="微软雅黑" panose="020B0503020204020204" pitchFamily="34" charset="-122"/>
              </a:rPr>
              <a:t>/</a:t>
            </a:r>
            <a:r>
              <a:rPr lang="zh-CN" altLang="en-US" b="1" dirty="0">
                <a:solidFill>
                  <a:schemeClr val="accent5">
                    <a:lumMod val="75000"/>
                  </a:schemeClr>
                </a:solidFill>
                <a:latin typeface="微软雅黑" panose="020B0503020204020204" pitchFamily="34" charset="-122"/>
              </a:rPr>
              <a:t>地区上市时间：</a:t>
            </a:r>
            <a:r>
              <a:rPr lang="zh-CN" altLang="en-US" dirty="0">
                <a:solidFill>
                  <a:srgbClr val="000000"/>
                </a:solidFill>
                <a:latin typeface="微软雅黑" panose="020B0503020204020204" pitchFamily="34" charset="-122"/>
              </a:rPr>
              <a:t>中国</a:t>
            </a:r>
            <a:r>
              <a:rPr lang="en-US" altLang="zh-CN" dirty="0">
                <a:solidFill>
                  <a:srgbClr val="000000"/>
                </a:solidFill>
                <a:latin typeface="微软雅黑" panose="020B0503020204020204" pitchFamily="34" charset="-122"/>
              </a:rPr>
              <a:t>/2021</a:t>
            </a:r>
            <a:r>
              <a:rPr lang="zh-CN" altLang="en-US" dirty="0">
                <a:solidFill>
                  <a:srgbClr val="000000"/>
                </a:solidFill>
                <a:latin typeface="微软雅黑" panose="020B0503020204020204" pitchFamily="34" charset="-122"/>
              </a:rPr>
              <a:t>年</a:t>
            </a:r>
            <a:r>
              <a:rPr lang="en-US" altLang="zh-CN" dirty="0">
                <a:solidFill>
                  <a:srgbClr val="000000"/>
                </a:solidFill>
                <a:latin typeface="微软雅黑" panose="020B0503020204020204" pitchFamily="34" charset="-122"/>
              </a:rPr>
              <a:t>11</a:t>
            </a:r>
            <a:r>
              <a:rPr lang="zh-CN" altLang="en-US" dirty="0">
                <a:solidFill>
                  <a:srgbClr val="000000"/>
                </a:solidFill>
                <a:latin typeface="微软雅黑" panose="020B0503020204020204" pitchFamily="34" charset="-122"/>
              </a:rPr>
              <a:t>月</a:t>
            </a:r>
            <a:r>
              <a:rPr lang="en-US" altLang="zh-CN" dirty="0">
                <a:solidFill>
                  <a:srgbClr val="000000"/>
                </a:solidFill>
                <a:latin typeface="微软雅黑" panose="020B0503020204020204" pitchFamily="34" charset="-122"/>
              </a:rPr>
              <a:t>24</a:t>
            </a:r>
            <a:r>
              <a:rPr lang="zh-CN" altLang="en-US" dirty="0">
                <a:solidFill>
                  <a:srgbClr val="000000"/>
                </a:solidFill>
                <a:latin typeface="微软雅黑" panose="020B0503020204020204" pitchFamily="34" charset="-122"/>
              </a:rPr>
              <a:t>日</a:t>
            </a:r>
            <a:endParaRPr lang="en-US" altLang="zh-CN" dirty="0">
              <a:solidFill>
                <a:srgbClr val="000000"/>
              </a:solidFill>
              <a:latin typeface="微软雅黑" panose="020B0503020204020204" pitchFamily="34" charset="-122"/>
            </a:endParaRPr>
          </a:p>
          <a:p>
            <a:pPr>
              <a:lnSpc>
                <a:spcPct val="150000"/>
              </a:lnSpc>
              <a:spcBef>
                <a:spcPts val="1200"/>
              </a:spcBef>
              <a:defRPr/>
            </a:pPr>
            <a:r>
              <a:rPr lang="zh-CN" altLang="en-US" b="1" dirty="0">
                <a:solidFill>
                  <a:schemeClr val="accent5">
                    <a:lumMod val="75000"/>
                  </a:schemeClr>
                </a:solidFill>
                <a:latin typeface="微软雅黑" panose="020B0503020204020204" pitchFamily="34" charset="-122"/>
              </a:rPr>
              <a:t>是否</a:t>
            </a:r>
            <a:r>
              <a:rPr lang="en-US" altLang="zh-CN" b="1" dirty="0">
                <a:solidFill>
                  <a:schemeClr val="accent5">
                    <a:lumMod val="75000"/>
                  </a:schemeClr>
                </a:solidFill>
                <a:latin typeface="微软雅黑" panose="020B0503020204020204" pitchFamily="34" charset="-122"/>
              </a:rPr>
              <a:t>OTC</a:t>
            </a:r>
            <a:r>
              <a:rPr lang="zh-CN" altLang="en-US" b="1" dirty="0">
                <a:solidFill>
                  <a:schemeClr val="accent5">
                    <a:lumMod val="75000"/>
                  </a:schemeClr>
                </a:solidFill>
                <a:latin typeface="微软雅黑" panose="020B0503020204020204" pitchFamily="34" charset="-122"/>
              </a:rPr>
              <a:t>药品：</a:t>
            </a:r>
            <a:r>
              <a:rPr lang="en-US" altLang="zh-CN" dirty="0">
                <a:solidFill>
                  <a:schemeClr val="accent5">
                    <a:lumMod val="75000"/>
                  </a:schemeClr>
                </a:solidFill>
                <a:latin typeface="微软雅黑" panose="020B0503020204020204" pitchFamily="34" charset="-122"/>
              </a:rPr>
              <a:t> </a:t>
            </a:r>
            <a:r>
              <a:rPr lang="zh-CN" altLang="en-US" dirty="0">
                <a:solidFill>
                  <a:srgbClr val="000000"/>
                </a:solidFill>
                <a:latin typeface="微软雅黑" panose="020B0503020204020204" pitchFamily="34" charset="-122"/>
              </a:rPr>
              <a:t>否</a:t>
            </a:r>
            <a:endParaRPr lang="en-US" altLang="zh-CN" dirty="0">
              <a:solidFill>
                <a:srgbClr val="000000"/>
              </a:solidFill>
              <a:latin typeface="微软雅黑" panose="020B0503020204020204" pitchFamily="34" charset="-122"/>
            </a:endParaRPr>
          </a:p>
          <a:p>
            <a:pPr>
              <a:lnSpc>
                <a:spcPct val="150000"/>
              </a:lnSpc>
              <a:spcBef>
                <a:spcPts val="1200"/>
              </a:spcBef>
              <a:defRPr/>
            </a:pPr>
            <a:r>
              <a:rPr lang="zh-CN" altLang="en-US" b="1" dirty="0">
                <a:solidFill>
                  <a:schemeClr val="accent5">
                    <a:lumMod val="75000"/>
                  </a:schemeClr>
                </a:solidFill>
                <a:latin typeface="微软雅黑" panose="020B0503020204020204" pitchFamily="34" charset="-122"/>
              </a:rPr>
              <a:t>参照药品：</a:t>
            </a:r>
            <a:r>
              <a:rPr lang="en-US" altLang="zh-CN" dirty="0">
                <a:solidFill>
                  <a:schemeClr val="accent5">
                    <a:lumMod val="75000"/>
                  </a:schemeClr>
                </a:solidFill>
                <a:latin typeface="微软雅黑" panose="020B0503020204020204" pitchFamily="34" charset="-122"/>
              </a:rPr>
              <a:t> </a:t>
            </a:r>
            <a:r>
              <a:rPr lang="zh-CN" altLang="en-US" dirty="0">
                <a:solidFill>
                  <a:srgbClr val="000000"/>
                </a:solidFill>
                <a:latin typeface="微软雅黑" panose="020B0503020204020204" pitchFamily="34" charset="-122"/>
              </a:rPr>
              <a:t>替雷利珠单抗</a:t>
            </a:r>
            <a:endParaRPr lang="en-US" altLang="zh-CN" dirty="0">
              <a:solidFill>
                <a:srgbClr val="000000"/>
              </a:solidFill>
              <a:latin typeface="微软雅黑" panose="020B0503020204020204" pitchFamily="34" charset="-122"/>
            </a:endParaRPr>
          </a:p>
          <a:p>
            <a:pPr>
              <a:lnSpc>
                <a:spcPct val="200000"/>
              </a:lnSpc>
            </a:pPr>
            <a:endParaRPr lang="zh-CN" altLang="en-US" dirty="0">
              <a:solidFill>
                <a:srgbClr val="333333"/>
              </a:solidFill>
            </a:endParaRPr>
          </a:p>
        </p:txBody>
      </p:sp>
      <p:sp>
        <p:nvSpPr>
          <p:cNvPr id="9" name="页脚占位符 2"/>
          <p:cNvSpPr txBox="1"/>
          <p:nvPr/>
        </p:nvSpPr>
        <p:spPr>
          <a:xfrm>
            <a:off x="87549" y="6547468"/>
            <a:ext cx="4140201" cy="206381"/>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CN" altLang="en-US" sz="1100" dirty="0">
                <a:solidFill>
                  <a:srgbClr val="C6C7C7">
                    <a:lumMod val="75000"/>
                  </a:srgbClr>
                </a:solidFill>
              </a:rPr>
              <a:t>数据来源：产品说明书</a:t>
            </a:r>
            <a:endParaRPr lang="zh-CN" altLang="en-US" sz="1100" dirty="0">
              <a:solidFill>
                <a:srgbClr val="C6C7C7">
                  <a:lumMod val="75000"/>
                </a:srgb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对象 7"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68" name="think-cell 幻灯片" r:id="rId2" imgW="5715" imgH="5715" progId="TCLayout.ActiveDocument.1">
                  <p:embed/>
                </p:oleObj>
              </mc:Choice>
              <mc:Fallback>
                <p:oleObj name="think-cell 幻灯片" r:id="rId2" imgW="5715" imgH="5715" progId="TCLayout.ActiveDocument.1">
                  <p:embed/>
                  <p:pic>
                    <p:nvPicPr>
                      <p:cNvPr id="0" name="对象 7" hidden="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5" name="矩形: 圆角 4"/>
          <p:cNvSpPr/>
          <p:nvPr/>
        </p:nvSpPr>
        <p:spPr>
          <a:xfrm>
            <a:off x="586597" y="569343"/>
            <a:ext cx="992038" cy="496809"/>
          </a:xfrm>
          <a:prstGeom prst="roundRect">
            <a:avLst>
              <a:gd name="adj" fmla="val 322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FFFFFF"/>
                </a:solidFill>
              </a:rPr>
              <a:t>01</a:t>
            </a:r>
            <a:endParaRPr lang="zh-CN" altLang="en-US" sz="2800" b="1" dirty="0">
              <a:solidFill>
                <a:srgbClr val="FFFFFF"/>
              </a:solidFill>
            </a:endParaRPr>
          </a:p>
        </p:txBody>
      </p:sp>
      <p:sp>
        <p:nvSpPr>
          <p:cNvPr id="6" name="文本框 5"/>
          <p:cNvSpPr txBox="1"/>
          <p:nvPr/>
        </p:nvSpPr>
        <p:spPr>
          <a:xfrm>
            <a:off x="1765479" y="542932"/>
            <a:ext cx="3325394" cy="523220"/>
          </a:xfrm>
          <a:prstGeom prst="rect">
            <a:avLst/>
          </a:prstGeom>
          <a:noFill/>
        </p:spPr>
        <p:txBody>
          <a:bodyPr wrap="square" rtlCol="0">
            <a:spAutoFit/>
          </a:bodyPr>
          <a:lstStyle/>
          <a:p>
            <a:r>
              <a:rPr lang="zh-CN" altLang="en-US" sz="2800" b="1" dirty="0">
                <a:solidFill>
                  <a:srgbClr val="333333"/>
                </a:solidFill>
                <a:latin typeface="微软雅黑" panose="020B0503020204020204" pitchFamily="34" charset="-122"/>
                <a:ea typeface="微软雅黑" panose="020B0503020204020204" pitchFamily="34" charset="-122"/>
              </a:rPr>
              <a:t>基本信息（</a:t>
            </a:r>
            <a:r>
              <a:rPr lang="en-US" altLang="zh-CN" sz="2800" b="1" dirty="0">
                <a:solidFill>
                  <a:srgbClr val="333333"/>
                </a:solidFill>
                <a:latin typeface="微软雅黑" panose="020B0503020204020204" pitchFamily="34" charset="-122"/>
                <a:ea typeface="微软雅黑" panose="020B0503020204020204" pitchFamily="34" charset="-122"/>
              </a:rPr>
              <a:t>2/2)</a:t>
            </a:r>
            <a:endParaRPr lang="zh-CN" altLang="en-US" sz="2800" b="1" dirty="0">
              <a:solidFill>
                <a:srgbClr val="333333"/>
              </a:solidFill>
              <a:latin typeface="微软雅黑" panose="020B0503020204020204" pitchFamily="34" charset="-122"/>
              <a:ea typeface="微软雅黑" panose="020B0503020204020204" pitchFamily="34" charset="-122"/>
            </a:endParaRPr>
          </a:p>
        </p:txBody>
      </p:sp>
      <p:sp>
        <p:nvSpPr>
          <p:cNvPr id="13" name="矩形 12"/>
          <p:cNvSpPr/>
          <p:nvPr/>
        </p:nvSpPr>
        <p:spPr>
          <a:xfrm>
            <a:off x="529119" y="1131082"/>
            <a:ext cx="11317962" cy="5288756"/>
          </a:xfrm>
          <a:prstGeom prst="rect">
            <a:avLst/>
          </a:prstGeom>
        </p:spPr>
        <p:txBody>
          <a:bodyPr wrap="square">
            <a:spAutoFit/>
          </a:bodyPr>
          <a:lstStyle/>
          <a:p>
            <a:pPr>
              <a:lnSpc>
                <a:spcPct val="150000"/>
              </a:lnSpc>
              <a:spcBef>
                <a:spcPts val="1200"/>
              </a:spcBef>
              <a:defRPr/>
            </a:pPr>
            <a:r>
              <a:rPr lang="zh-CN" altLang="en-US" sz="1600" b="1" dirty="0">
                <a:solidFill>
                  <a:schemeClr val="accent5">
                    <a:lumMod val="75000"/>
                  </a:schemeClr>
                </a:solidFill>
                <a:latin typeface="微软雅黑" panose="020B0503020204020204" pitchFamily="34" charset="-122"/>
              </a:rPr>
              <a:t>适应症：</a:t>
            </a:r>
            <a:r>
              <a:rPr lang="zh-CN" altLang="en-US" sz="1500" dirty="0">
                <a:solidFill>
                  <a:srgbClr val="000000"/>
                </a:solidFill>
                <a:latin typeface="微软雅黑" panose="020B0503020204020204" pitchFamily="34" charset="-122"/>
              </a:rPr>
              <a:t>适用于不可切除或转移性微卫星高度不稳定（</a:t>
            </a:r>
            <a:r>
              <a:rPr lang="en-US" altLang="zh-CN" sz="1500" dirty="0">
                <a:solidFill>
                  <a:srgbClr val="000000"/>
                </a:solidFill>
                <a:latin typeface="微软雅黑" panose="020B0503020204020204" pitchFamily="34" charset="-122"/>
              </a:rPr>
              <a:t>MSI-H</a:t>
            </a:r>
            <a:r>
              <a:rPr lang="zh-CN" altLang="en-US" sz="1500" dirty="0">
                <a:solidFill>
                  <a:srgbClr val="000000"/>
                </a:solidFill>
                <a:latin typeface="微软雅黑" panose="020B0503020204020204" pitchFamily="34" charset="-122"/>
              </a:rPr>
              <a:t>）或错配修复功能缺陷型（</a:t>
            </a:r>
            <a:r>
              <a:rPr lang="en-US" altLang="zh-CN" sz="1500" dirty="0" err="1">
                <a:solidFill>
                  <a:srgbClr val="000000"/>
                </a:solidFill>
                <a:latin typeface="微软雅黑" panose="020B0503020204020204" pitchFamily="34" charset="-122"/>
              </a:rPr>
              <a:t>dMMR</a:t>
            </a:r>
            <a:r>
              <a:rPr lang="zh-CN" altLang="en-US" sz="1500" dirty="0">
                <a:solidFill>
                  <a:srgbClr val="000000"/>
                </a:solidFill>
                <a:latin typeface="微软雅黑" panose="020B0503020204020204" pitchFamily="34" charset="-122"/>
              </a:rPr>
              <a:t>）的成人晚期实体瘤患者</a:t>
            </a:r>
            <a:endParaRPr lang="en-US" altLang="zh-CN" sz="1500" dirty="0">
              <a:solidFill>
                <a:srgbClr val="000000"/>
              </a:solidFill>
              <a:latin typeface="微软雅黑" panose="020B0503020204020204" pitchFamily="34" charset="-122"/>
            </a:endParaRPr>
          </a:p>
          <a:p>
            <a:pPr marL="285750" indent="-285750">
              <a:lnSpc>
                <a:spcPct val="150000"/>
              </a:lnSpc>
              <a:spcBef>
                <a:spcPts val="1200"/>
              </a:spcBef>
              <a:buFont typeface="Arial" panose="020B0604020202020204" pitchFamily="34" charset="0"/>
              <a:buChar char="•"/>
              <a:defRPr/>
            </a:pPr>
            <a:r>
              <a:rPr lang="zh-CN" altLang="en-US" sz="1500" dirty="0">
                <a:solidFill>
                  <a:srgbClr val="000000"/>
                </a:solidFill>
                <a:latin typeface="微软雅黑" panose="020B0503020204020204" pitchFamily="34" charset="-122"/>
              </a:rPr>
              <a:t>既往经过氟尿嘧啶类、奥沙利铂和伊立替康治疗后出现疾病进展的晚期结直肠癌患者</a:t>
            </a:r>
            <a:endParaRPr lang="en-US" altLang="zh-CN" sz="1500" dirty="0">
              <a:solidFill>
                <a:srgbClr val="000000"/>
              </a:solidFill>
              <a:latin typeface="微软雅黑" panose="020B0503020204020204" pitchFamily="34" charset="-122"/>
            </a:endParaRPr>
          </a:p>
          <a:p>
            <a:pPr marL="285750" indent="-285750">
              <a:lnSpc>
                <a:spcPct val="200000"/>
              </a:lnSpc>
              <a:spcBef>
                <a:spcPts val="1200"/>
              </a:spcBef>
              <a:buFont typeface="Arial" panose="020B0604020202020204" pitchFamily="34" charset="0"/>
              <a:buChar char="•"/>
              <a:defRPr/>
            </a:pPr>
            <a:r>
              <a:rPr lang="zh-CN" altLang="en-US" sz="1500" dirty="0">
                <a:solidFill>
                  <a:srgbClr val="000000"/>
                </a:solidFill>
                <a:latin typeface="微软雅黑" panose="020B0503020204020204" pitchFamily="34" charset="-122"/>
              </a:rPr>
              <a:t>既往治疗后出现疾病进展且无满意替代治疗方案的其他晚期实体瘤患者</a:t>
            </a:r>
            <a:endParaRPr lang="en-US" altLang="zh-CN" sz="1500" dirty="0">
              <a:solidFill>
                <a:srgbClr val="000000"/>
              </a:solidFill>
              <a:latin typeface="微软雅黑" panose="020B0503020204020204" pitchFamily="34" charset="-122"/>
            </a:endParaRPr>
          </a:p>
          <a:p>
            <a:pPr>
              <a:lnSpc>
                <a:spcPct val="200000"/>
              </a:lnSpc>
              <a:spcBef>
                <a:spcPts val="1200"/>
              </a:spcBef>
              <a:defRPr/>
            </a:pPr>
            <a:r>
              <a:rPr lang="zh-CN" altLang="en-US" sz="1600" b="1" dirty="0">
                <a:solidFill>
                  <a:schemeClr val="accent5">
                    <a:lumMod val="75000"/>
                  </a:schemeClr>
                </a:solidFill>
                <a:latin typeface="微软雅黑" panose="020B0503020204020204" pitchFamily="34" charset="-122"/>
              </a:rPr>
              <a:t>疾病基本情况：</a:t>
            </a:r>
            <a:r>
              <a:rPr lang="zh-CN" altLang="en-US" sz="1600" dirty="0">
                <a:solidFill>
                  <a:schemeClr val="accent5">
                    <a:lumMod val="75000"/>
                  </a:schemeClr>
                </a:solidFill>
              </a:rPr>
              <a:t> </a:t>
            </a:r>
            <a:r>
              <a:rPr lang="en-US" altLang="zh-CN" sz="1500" dirty="0">
                <a:solidFill>
                  <a:srgbClr val="333333"/>
                </a:solidFill>
              </a:rPr>
              <a:t>MSI-H/</a:t>
            </a:r>
            <a:r>
              <a:rPr lang="en-US" altLang="zh-CN" sz="1500" dirty="0" err="1">
                <a:solidFill>
                  <a:srgbClr val="333333"/>
                </a:solidFill>
              </a:rPr>
              <a:t>dMMR</a:t>
            </a:r>
            <a:r>
              <a:rPr lang="zh-CN" altLang="en-US" sz="1500" dirty="0">
                <a:solidFill>
                  <a:srgbClr val="333333"/>
                </a:solidFill>
              </a:rPr>
              <a:t>靶点作用的药物，目前在中国还未纳入医保，患者没有更好的药物选择，无法接受更标准化的治疗。</a:t>
            </a:r>
            <a:r>
              <a:rPr lang="en-US" altLang="zh-CN" sz="1500" dirty="0">
                <a:solidFill>
                  <a:srgbClr val="333333"/>
                </a:solidFill>
              </a:rPr>
              <a:t>MSI-H</a:t>
            </a:r>
            <a:r>
              <a:rPr lang="zh-CN" altLang="en-US" sz="1500" dirty="0">
                <a:solidFill>
                  <a:srgbClr val="333333"/>
                </a:solidFill>
              </a:rPr>
              <a:t>在不同癌种中的发生率存在较大差异，其在子宫内膜癌、胃癌和结直肠癌中发生率较高，其中子宫内膜癌发生率</a:t>
            </a:r>
            <a:r>
              <a:rPr lang="en-US" altLang="zh-CN" sz="1500" dirty="0">
                <a:solidFill>
                  <a:srgbClr val="333333"/>
                </a:solidFill>
              </a:rPr>
              <a:t>16.85%</a:t>
            </a:r>
            <a:r>
              <a:rPr lang="zh-CN" altLang="en-US" sz="1500" dirty="0">
                <a:solidFill>
                  <a:srgbClr val="333333"/>
                </a:solidFill>
              </a:rPr>
              <a:t>，肠癌发生率</a:t>
            </a:r>
            <a:r>
              <a:rPr lang="en-US" altLang="zh-CN" sz="1500" dirty="0">
                <a:solidFill>
                  <a:srgbClr val="333333"/>
                </a:solidFill>
              </a:rPr>
              <a:t>8.63%</a:t>
            </a:r>
            <a:r>
              <a:rPr lang="zh-CN" altLang="en-US" sz="1500" dirty="0">
                <a:solidFill>
                  <a:srgbClr val="333333"/>
                </a:solidFill>
              </a:rPr>
              <a:t>，胃癌发生率</a:t>
            </a:r>
            <a:r>
              <a:rPr lang="en-US" altLang="zh-CN" sz="1500" dirty="0">
                <a:solidFill>
                  <a:srgbClr val="333333"/>
                </a:solidFill>
              </a:rPr>
              <a:t>6.47%</a:t>
            </a:r>
            <a:r>
              <a:rPr lang="zh-CN" altLang="en-US" sz="1500" dirty="0">
                <a:solidFill>
                  <a:srgbClr val="333333"/>
                </a:solidFill>
              </a:rPr>
              <a:t>，每年约有</a:t>
            </a:r>
            <a:r>
              <a:rPr lang="en-US" altLang="zh-CN" sz="1500" dirty="0">
                <a:solidFill>
                  <a:srgbClr val="333333"/>
                </a:solidFill>
              </a:rPr>
              <a:t>8.2</a:t>
            </a:r>
            <a:r>
              <a:rPr lang="zh-CN" altLang="en-US" sz="1500" dirty="0">
                <a:solidFill>
                  <a:srgbClr val="333333"/>
                </a:solidFill>
              </a:rPr>
              <a:t>万人患病，但因诊断率低，目前国内该类型的患者约</a:t>
            </a:r>
            <a:r>
              <a:rPr lang="en-US" altLang="zh-CN" sz="1500" dirty="0">
                <a:solidFill>
                  <a:srgbClr val="333333"/>
                </a:solidFill>
              </a:rPr>
              <a:t>2.6</a:t>
            </a:r>
            <a:r>
              <a:rPr lang="zh-CN" altLang="en-US" sz="1500" dirty="0">
                <a:solidFill>
                  <a:srgbClr val="333333"/>
                </a:solidFill>
              </a:rPr>
              <a:t>万人，能够接受精准治疗患者有限。</a:t>
            </a:r>
            <a:endParaRPr lang="en-US" altLang="zh-CN" sz="1500" dirty="0">
              <a:solidFill>
                <a:srgbClr val="333333"/>
              </a:solidFill>
            </a:endParaRPr>
          </a:p>
          <a:p>
            <a:pPr>
              <a:lnSpc>
                <a:spcPct val="200000"/>
              </a:lnSpc>
              <a:spcBef>
                <a:spcPts val="1200"/>
              </a:spcBef>
              <a:defRPr/>
            </a:pPr>
            <a:r>
              <a:rPr lang="zh-CN" altLang="en-US" sz="1600" b="1" dirty="0">
                <a:solidFill>
                  <a:schemeClr val="accent5">
                    <a:lumMod val="75000"/>
                  </a:schemeClr>
                </a:solidFill>
                <a:latin typeface="微软雅黑" panose="020B0503020204020204" pitchFamily="34" charset="-122"/>
              </a:rPr>
              <a:t>未满足的治疗需求：</a:t>
            </a:r>
            <a:r>
              <a:rPr lang="en-US" altLang="zh-CN" sz="1600" dirty="0">
                <a:solidFill>
                  <a:schemeClr val="accent5">
                    <a:lumMod val="75000"/>
                  </a:schemeClr>
                </a:solidFill>
              </a:rPr>
              <a:t> </a:t>
            </a:r>
            <a:r>
              <a:rPr lang="en-US" altLang="zh-CN" sz="1500" dirty="0">
                <a:solidFill>
                  <a:srgbClr val="333333"/>
                </a:solidFill>
              </a:rPr>
              <a:t>1. </a:t>
            </a:r>
            <a:r>
              <a:rPr lang="zh-CN" altLang="en-US" sz="1500" dirty="0">
                <a:solidFill>
                  <a:srgbClr val="333333"/>
                </a:solidFill>
              </a:rPr>
              <a:t>检出</a:t>
            </a:r>
            <a:r>
              <a:rPr lang="en-US" altLang="zh-CN" sz="1500" dirty="0">
                <a:solidFill>
                  <a:srgbClr val="333333"/>
                </a:solidFill>
              </a:rPr>
              <a:t> MSI-H/</a:t>
            </a:r>
            <a:r>
              <a:rPr lang="en-US" altLang="zh-CN" sz="1500" dirty="0" err="1">
                <a:solidFill>
                  <a:srgbClr val="333333"/>
                </a:solidFill>
              </a:rPr>
              <a:t>dMMR</a:t>
            </a:r>
            <a:r>
              <a:rPr lang="zh-CN" altLang="en-US" sz="1500" dirty="0">
                <a:solidFill>
                  <a:srgbClr val="333333"/>
                </a:solidFill>
              </a:rPr>
              <a:t>的患者 ；其他治疗失败，高度疑似</a:t>
            </a:r>
            <a:r>
              <a:rPr lang="en-US" altLang="zh-CN" sz="1500" dirty="0">
                <a:solidFill>
                  <a:srgbClr val="333333"/>
                </a:solidFill>
              </a:rPr>
              <a:t>MSI-H</a:t>
            </a:r>
            <a:r>
              <a:rPr lang="zh-CN" altLang="en-US" sz="1500" dirty="0">
                <a:solidFill>
                  <a:srgbClr val="333333"/>
                </a:solidFill>
              </a:rPr>
              <a:t>或</a:t>
            </a:r>
            <a:r>
              <a:rPr lang="en-US" altLang="zh-CN" sz="1500" dirty="0" err="1">
                <a:solidFill>
                  <a:srgbClr val="333333"/>
                </a:solidFill>
              </a:rPr>
              <a:t>dMMR</a:t>
            </a:r>
            <a:r>
              <a:rPr lang="zh-CN" altLang="en-US" sz="1500" dirty="0">
                <a:solidFill>
                  <a:srgbClr val="333333"/>
                </a:solidFill>
              </a:rPr>
              <a:t>的患者   </a:t>
            </a:r>
            <a:r>
              <a:rPr lang="en-US" altLang="zh-CN" sz="1500" dirty="0">
                <a:solidFill>
                  <a:srgbClr val="333333"/>
                </a:solidFill>
              </a:rPr>
              <a:t>2.</a:t>
            </a:r>
            <a:r>
              <a:rPr lang="zh-CN" altLang="en-US" sz="1500" dirty="0">
                <a:solidFill>
                  <a:srgbClr val="333333"/>
                </a:solidFill>
              </a:rPr>
              <a:t>老年以及偏远区域（疫情等）不方便住院的患者。 </a:t>
            </a:r>
            <a:r>
              <a:rPr lang="en-US" altLang="zh-CN" sz="1500" dirty="0">
                <a:solidFill>
                  <a:srgbClr val="333333"/>
                </a:solidFill>
              </a:rPr>
              <a:t>3.</a:t>
            </a:r>
            <a:r>
              <a:rPr lang="zh-CN" altLang="en-US" sz="1500" dirty="0">
                <a:solidFill>
                  <a:srgbClr val="333333"/>
                </a:solidFill>
              </a:rPr>
              <a:t>患严重静脉炎或者无法使用静脉输注的患者。</a:t>
            </a:r>
            <a:endParaRPr lang="en-US" altLang="zh-CN" sz="1500" dirty="0">
              <a:solidFill>
                <a:srgbClr val="333333"/>
              </a:solidFill>
            </a:endParaRPr>
          </a:p>
          <a:p>
            <a:pPr>
              <a:lnSpc>
                <a:spcPct val="200000"/>
              </a:lnSpc>
              <a:spcBef>
                <a:spcPts val="1200"/>
              </a:spcBef>
              <a:defRPr/>
            </a:pPr>
            <a:r>
              <a:rPr lang="zh-CN" altLang="en-US" sz="1600" b="1" dirty="0">
                <a:solidFill>
                  <a:schemeClr val="accent5">
                    <a:lumMod val="75000"/>
                  </a:schemeClr>
                </a:solidFill>
                <a:latin typeface="微软雅黑" panose="020B0503020204020204" pitchFamily="34" charset="-122"/>
              </a:rPr>
              <a:t>用法用量：</a:t>
            </a:r>
            <a:r>
              <a:rPr lang="zh-CN" altLang="en-US" sz="1500" dirty="0">
                <a:solidFill>
                  <a:srgbClr val="333333"/>
                </a:solidFill>
                <a:latin typeface="微软雅黑" panose="020B0503020204020204" pitchFamily="34" charset="-122"/>
              </a:rPr>
              <a:t>皮下注射的推荐剂量为</a:t>
            </a:r>
            <a:r>
              <a:rPr lang="en-US" altLang="zh-CN" sz="1500" dirty="0">
                <a:solidFill>
                  <a:srgbClr val="333333"/>
                </a:solidFill>
                <a:latin typeface="微软雅黑" panose="020B0503020204020204" pitchFamily="34" charset="-122"/>
              </a:rPr>
              <a:t>150 mg</a:t>
            </a:r>
            <a:r>
              <a:rPr lang="zh-CN" altLang="en-US" sz="1500" dirty="0">
                <a:solidFill>
                  <a:srgbClr val="333333"/>
                </a:solidFill>
                <a:latin typeface="微软雅黑" panose="020B0503020204020204" pitchFamily="34" charset="-122"/>
              </a:rPr>
              <a:t>，每周给药一次（</a:t>
            </a:r>
            <a:r>
              <a:rPr lang="en-US" altLang="zh-CN" sz="1500" dirty="0">
                <a:solidFill>
                  <a:srgbClr val="333333"/>
                </a:solidFill>
                <a:latin typeface="微软雅黑" panose="020B0503020204020204" pitchFamily="34" charset="-122"/>
              </a:rPr>
              <a:t>QW</a:t>
            </a:r>
            <a:r>
              <a:rPr lang="zh-CN" altLang="en-US" sz="1500" dirty="0">
                <a:solidFill>
                  <a:srgbClr val="333333"/>
                </a:solidFill>
                <a:latin typeface="微软雅黑" panose="020B0503020204020204" pitchFamily="34" charset="-122"/>
              </a:rPr>
              <a:t>），直至出现疾病进展或产生不可耐受的毒性。</a:t>
            </a:r>
            <a:endParaRPr lang="en-US" altLang="zh-CN" sz="1500" dirty="0">
              <a:solidFill>
                <a:srgbClr val="000000">
                  <a:lumMod val="85000"/>
                  <a:lumOff val="15000"/>
                </a:srgbClr>
              </a:solidFill>
              <a:latin typeface="微软雅黑" panose="020B0503020204020204" pitchFamily="34" charset="-122"/>
            </a:endParaRPr>
          </a:p>
        </p:txBody>
      </p:sp>
      <p:sp>
        <p:nvSpPr>
          <p:cNvPr id="7" name="页脚占位符 2"/>
          <p:cNvSpPr txBox="1"/>
          <p:nvPr/>
        </p:nvSpPr>
        <p:spPr>
          <a:xfrm>
            <a:off x="-81948" y="6481187"/>
            <a:ext cx="10170543" cy="29010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CN" altLang="en-US" sz="1050" dirty="0">
                <a:solidFill>
                  <a:srgbClr val="C6C7C7">
                    <a:lumMod val="75000"/>
                  </a:srgbClr>
                </a:solidFill>
              </a:rPr>
              <a:t>数据来源：</a:t>
            </a:r>
            <a:r>
              <a:rPr lang="en-US" altLang="zh-CN" sz="1050" dirty="0">
                <a:solidFill>
                  <a:srgbClr val="C6C7C7">
                    <a:lumMod val="75000"/>
                  </a:srgbClr>
                </a:solidFill>
              </a:rPr>
              <a:t>1. </a:t>
            </a:r>
            <a:r>
              <a:rPr lang="zh-CN" altLang="en-US" sz="1050" dirty="0">
                <a:solidFill>
                  <a:srgbClr val="C6C7C7">
                    <a:lumMod val="75000"/>
                  </a:srgbClr>
                </a:solidFill>
              </a:rPr>
              <a:t>产品说明书 </a:t>
            </a:r>
            <a:r>
              <a:rPr lang="en-US" altLang="zh-CN" sz="1050" dirty="0">
                <a:solidFill>
                  <a:srgbClr val="C6C7C7">
                    <a:lumMod val="75000"/>
                  </a:srgbClr>
                </a:solidFill>
              </a:rPr>
              <a:t>   2.</a:t>
            </a:r>
            <a:r>
              <a:rPr lang="zh-CN" altLang="en-US" sz="1050" dirty="0">
                <a:solidFill>
                  <a:srgbClr val="C6C7C7">
                    <a:lumMod val="75000"/>
                  </a:srgbClr>
                </a:solidFill>
              </a:rPr>
              <a:t> </a:t>
            </a:r>
            <a:r>
              <a:rPr lang="en-US" altLang="zh-CN" sz="1050" dirty="0" err="1">
                <a:solidFill>
                  <a:srgbClr val="C6C7C7">
                    <a:lumMod val="75000"/>
                  </a:srgbClr>
                </a:solidFill>
              </a:rPr>
              <a:t>Lorenzi</a:t>
            </a:r>
            <a:r>
              <a:rPr lang="en-US" altLang="zh-CN" sz="1050" dirty="0">
                <a:solidFill>
                  <a:srgbClr val="C6C7C7">
                    <a:lumMod val="75000"/>
                  </a:srgbClr>
                </a:solidFill>
              </a:rPr>
              <a:t> M, et al. Journal of Oncology, 2020,2020(22):1-17.   </a:t>
            </a:r>
            <a:endParaRPr lang="en-US" altLang="zh-CN" sz="1050" dirty="0">
              <a:solidFill>
                <a:srgbClr val="C6C7C7">
                  <a:lumMod val="75000"/>
                </a:srgbClr>
              </a:solidFill>
            </a:endParaRPr>
          </a:p>
          <a:p>
            <a:pPr>
              <a:defRPr/>
            </a:pPr>
            <a:r>
              <a:rPr lang="en-US" altLang="zh-CN" sz="1050" dirty="0">
                <a:solidFill>
                  <a:srgbClr val="C6C7C7">
                    <a:lumMod val="75000"/>
                  </a:srgbClr>
                </a:solidFill>
              </a:rPr>
              <a:t> 3. </a:t>
            </a:r>
            <a:r>
              <a:rPr lang="en-US" altLang="zh-CN" sz="1050" dirty="0" err="1">
                <a:solidFill>
                  <a:srgbClr val="C6C7C7">
                    <a:lumMod val="75000"/>
                  </a:srgbClr>
                </a:solidFill>
              </a:rPr>
              <a:t>Haraldsdottir</a:t>
            </a:r>
            <a:r>
              <a:rPr lang="en-US" altLang="zh-CN" sz="1050" dirty="0">
                <a:solidFill>
                  <a:srgbClr val="C6C7C7">
                    <a:lumMod val="75000"/>
                  </a:srgbClr>
                </a:solidFill>
              </a:rPr>
              <a:t> S. JCO Precision Oncology, 2017(1):1-4.</a:t>
            </a:r>
            <a:endParaRPr lang="zh-CN" altLang="en-US" sz="1050" dirty="0">
              <a:solidFill>
                <a:srgbClr val="C6C7C7">
                  <a:lumMod val="75000"/>
                </a:srgb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对象 7"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92" name="think-cell 幻灯片" r:id="rId2" imgW="5715" imgH="5715" progId="TCLayout.ActiveDocument.1">
                  <p:embed/>
                </p:oleObj>
              </mc:Choice>
              <mc:Fallback>
                <p:oleObj name="think-cell 幻灯片" r:id="rId2" imgW="5715" imgH="5715" progId="TCLayout.ActiveDocument.1">
                  <p:embed/>
                  <p:pic>
                    <p:nvPicPr>
                      <p:cNvPr id="0" name="对象 7" hidden="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5" name="矩形: 圆角 4"/>
          <p:cNvSpPr/>
          <p:nvPr/>
        </p:nvSpPr>
        <p:spPr>
          <a:xfrm>
            <a:off x="586597" y="569343"/>
            <a:ext cx="992038" cy="496809"/>
          </a:xfrm>
          <a:prstGeom prst="roundRect">
            <a:avLst>
              <a:gd name="adj" fmla="val 322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FFFFFF"/>
                </a:solidFill>
              </a:rPr>
              <a:t>02</a:t>
            </a:r>
            <a:endParaRPr lang="zh-CN" altLang="en-US" sz="2800" b="1" dirty="0">
              <a:solidFill>
                <a:srgbClr val="FFFFFF"/>
              </a:solidFill>
            </a:endParaRPr>
          </a:p>
        </p:txBody>
      </p:sp>
      <p:sp>
        <p:nvSpPr>
          <p:cNvPr id="7" name="文本框 6"/>
          <p:cNvSpPr txBox="1"/>
          <p:nvPr/>
        </p:nvSpPr>
        <p:spPr>
          <a:xfrm>
            <a:off x="511013" y="1020379"/>
            <a:ext cx="11169974" cy="5731056"/>
          </a:xfrm>
          <a:prstGeom prst="rect">
            <a:avLst/>
          </a:prstGeom>
          <a:noFill/>
        </p:spPr>
        <p:txBody>
          <a:bodyPr wrap="square" rtlCol="0">
            <a:spAutoFit/>
          </a:bodyPr>
          <a:lstStyle/>
          <a:p>
            <a:pPr>
              <a:lnSpc>
                <a:spcPct val="200000"/>
              </a:lnSpc>
            </a:pPr>
            <a:r>
              <a:rPr lang="zh-CN" altLang="en-US" b="1" dirty="0">
                <a:solidFill>
                  <a:schemeClr val="accent5">
                    <a:lumMod val="75000"/>
                  </a:schemeClr>
                </a:solidFill>
              </a:rPr>
              <a:t>不良反应情况</a:t>
            </a:r>
            <a:endParaRPr lang="en-US" altLang="zh-CN" b="1" dirty="0">
              <a:solidFill>
                <a:schemeClr val="accent5">
                  <a:lumMod val="75000"/>
                </a:schemeClr>
              </a:solidFill>
            </a:endParaRPr>
          </a:p>
          <a:p>
            <a:pPr marL="285750" indent="-285750">
              <a:lnSpc>
                <a:spcPct val="150000"/>
              </a:lnSpc>
              <a:buFont typeface="Wingdings" panose="05000000000000000000" pitchFamily="2" charset="2"/>
              <a:buChar char="Ø"/>
            </a:pPr>
            <a:r>
              <a:rPr lang="zh-CN" altLang="zh-CN" sz="1600" dirty="0">
                <a:solidFill>
                  <a:srgbClr val="333333"/>
                </a:solidFill>
              </a:rPr>
              <a:t>接受过至少一次恩沃利单抗治疗的</a:t>
            </a:r>
            <a:r>
              <a:rPr lang="en-US" altLang="zh-CN" sz="1600" dirty="0">
                <a:solidFill>
                  <a:srgbClr val="333333"/>
                </a:solidFill>
              </a:rPr>
              <a:t>390</a:t>
            </a:r>
            <a:r>
              <a:rPr lang="zh-CN" altLang="zh-CN" sz="1600" dirty="0">
                <a:solidFill>
                  <a:srgbClr val="333333"/>
                </a:solidFill>
              </a:rPr>
              <a:t>例患者中所有级别的不良反应发生率为</a:t>
            </a:r>
            <a:r>
              <a:rPr lang="en-US" altLang="zh-CN" sz="1600" dirty="0">
                <a:solidFill>
                  <a:srgbClr val="333333"/>
                </a:solidFill>
              </a:rPr>
              <a:t>93.8%</a:t>
            </a:r>
            <a:r>
              <a:rPr lang="zh-CN" altLang="zh-CN" sz="1600" dirty="0">
                <a:solidFill>
                  <a:srgbClr val="333333"/>
                </a:solidFill>
              </a:rPr>
              <a:t>，发生率≥</a:t>
            </a:r>
            <a:r>
              <a:rPr lang="en-US" altLang="zh-CN" sz="1600" dirty="0">
                <a:solidFill>
                  <a:srgbClr val="333333"/>
                </a:solidFill>
              </a:rPr>
              <a:t>10%</a:t>
            </a:r>
            <a:r>
              <a:rPr lang="zh-CN" altLang="zh-CN" sz="1600" dirty="0">
                <a:solidFill>
                  <a:srgbClr val="333333"/>
                </a:solidFill>
              </a:rPr>
              <a:t>的不良反应按发生率由高到低的顺序，依次包括：天门冬氨酸氨基转移酶升高、丙氨酸氨基转移酶升高、血胆红素升高、贫血、皮疹、体重降低、白细胞计数降低、乏力、甲状腺功能减退症、中性粒细胞计数降低和食欲下降。</a:t>
            </a:r>
            <a:endParaRPr lang="en-US" altLang="zh-CN" sz="1600" dirty="0">
              <a:solidFill>
                <a:srgbClr val="333333"/>
              </a:solidFill>
            </a:endParaRPr>
          </a:p>
          <a:p>
            <a:pPr>
              <a:lnSpc>
                <a:spcPct val="150000"/>
              </a:lnSpc>
            </a:pPr>
            <a:endParaRPr lang="zh-CN" altLang="zh-CN" sz="1600" dirty="0">
              <a:solidFill>
                <a:srgbClr val="333333"/>
              </a:solidFill>
            </a:endParaRPr>
          </a:p>
          <a:p>
            <a:pPr marL="285750" indent="-285750">
              <a:lnSpc>
                <a:spcPct val="150000"/>
              </a:lnSpc>
              <a:buFont typeface="Wingdings" panose="05000000000000000000" pitchFamily="2" charset="2"/>
              <a:buChar char="Ø"/>
            </a:pPr>
            <a:r>
              <a:rPr lang="en-US" altLang="zh-CN" sz="1600" dirty="0">
                <a:solidFill>
                  <a:srgbClr val="333333"/>
                </a:solidFill>
              </a:rPr>
              <a:t>3</a:t>
            </a:r>
            <a:r>
              <a:rPr lang="zh-CN" altLang="zh-CN" sz="1600" dirty="0">
                <a:solidFill>
                  <a:srgbClr val="333333"/>
                </a:solidFill>
              </a:rPr>
              <a:t>级及以上不良反应发生率为</a:t>
            </a:r>
            <a:r>
              <a:rPr lang="en-US" altLang="zh-CN" sz="1600" dirty="0">
                <a:solidFill>
                  <a:srgbClr val="333333"/>
                </a:solidFill>
              </a:rPr>
              <a:t>37.9%</a:t>
            </a:r>
            <a:r>
              <a:rPr lang="zh-CN" altLang="zh-CN" sz="1600" dirty="0">
                <a:solidFill>
                  <a:srgbClr val="333333"/>
                </a:solidFill>
              </a:rPr>
              <a:t>，发生率≥</a:t>
            </a:r>
            <a:r>
              <a:rPr lang="en-US" altLang="zh-CN" sz="1600" dirty="0">
                <a:solidFill>
                  <a:srgbClr val="333333"/>
                </a:solidFill>
              </a:rPr>
              <a:t>1%</a:t>
            </a:r>
            <a:r>
              <a:rPr lang="zh-CN" altLang="zh-CN" sz="1600" dirty="0">
                <a:solidFill>
                  <a:srgbClr val="333333"/>
                </a:solidFill>
              </a:rPr>
              <a:t>的</a:t>
            </a:r>
            <a:r>
              <a:rPr lang="en-US" altLang="zh-CN" sz="1600" dirty="0">
                <a:solidFill>
                  <a:srgbClr val="333333"/>
                </a:solidFill>
              </a:rPr>
              <a:t>3</a:t>
            </a:r>
            <a:r>
              <a:rPr lang="zh-CN" altLang="zh-CN" sz="1600" dirty="0">
                <a:solidFill>
                  <a:srgbClr val="333333"/>
                </a:solidFill>
              </a:rPr>
              <a:t>级及以上不良反应按发生率由高到低的顺序，依次包括：天门冬氨酸氨基转移酶升高、血胆红素升高、贫血、γ</a:t>
            </a:r>
            <a:r>
              <a:rPr lang="en-US" altLang="zh-CN" sz="1600" dirty="0">
                <a:solidFill>
                  <a:srgbClr val="333333"/>
                </a:solidFill>
              </a:rPr>
              <a:t>-</a:t>
            </a:r>
            <a:r>
              <a:rPr lang="zh-CN" altLang="zh-CN" sz="1600" dirty="0">
                <a:solidFill>
                  <a:srgbClr val="333333"/>
                </a:solidFill>
              </a:rPr>
              <a:t>谷氨酰转移酶升高、丙氨酸氨基转移酶升高、低钠血症、肺部感染、淋巴细胞计数降低、低钾血症、腹泻、高血压和发热。</a:t>
            </a:r>
            <a:endParaRPr lang="en-US" altLang="zh-CN" dirty="0">
              <a:solidFill>
                <a:srgbClr val="333333"/>
              </a:solidFill>
            </a:endParaRPr>
          </a:p>
          <a:p>
            <a:pPr>
              <a:lnSpc>
                <a:spcPct val="200000"/>
              </a:lnSpc>
            </a:pPr>
            <a:r>
              <a:rPr lang="zh-CN" altLang="en-US" b="1" dirty="0">
                <a:solidFill>
                  <a:schemeClr val="accent5">
                    <a:lumMod val="75000"/>
                  </a:schemeClr>
                </a:solidFill>
              </a:rPr>
              <a:t>安全性方面优势和不足：</a:t>
            </a:r>
            <a:endParaRPr lang="en-US" altLang="zh-CN" b="1" dirty="0">
              <a:solidFill>
                <a:schemeClr val="accent5">
                  <a:lumMod val="75000"/>
                </a:schemeClr>
              </a:solidFill>
            </a:endParaRPr>
          </a:p>
          <a:p>
            <a:pPr>
              <a:lnSpc>
                <a:spcPct val="150000"/>
              </a:lnSpc>
            </a:pPr>
            <a:r>
              <a:rPr lang="zh-CN" altLang="en-US" sz="1600" b="1" dirty="0">
                <a:solidFill>
                  <a:srgbClr val="333333"/>
                </a:solidFill>
              </a:rPr>
              <a:t>更好的安全性：</a:t>
            </a:r>
            <a:endParaRPr lang="en-US" altLang="zh-CN" sz="1600" b="1" dirty="0">
              <a:solidFill>
                <a:srgbClr val="333333"/>
              </a:solidFill>
            </a:endParaRPr>
          </a:p>
          <a:p>
            <a:pPr marL="285750" indent="-285750">
              <a:lnSpc>
                <a:spcPct val="150000"/>
              </a:lnSpc>
              <a:buFont typeface="Wingdings" panose="05000000000000000000" pitchFamily="2" charset="2"/>
              <a:buChar char="Ø"/>
            </a:pPr>
            <a:r>
              <a:rPr lang="zh-CN" altLang="en-US" sz="1600" dirty="0">
                <a:solidFill>
                  <a:srgbClr val="333333"/>
                </a:solidFill>
              </a:rPr>
              <a:t>恩沃利单抗是该治疗领域唯一皮下注射剂，因为剂型的优势，更安全</a:t>
            </a:r>
            <a:endParaRPr lang="en-US" altLang="zh-CN" sz="1600" b="1" dirty="0">
              <a:solidFill>
                <a:srgbClr val="333333"/>
              </a:solidFill>
            </a:endParaRPr>
          </a:p>
          <a:p>
            <a:pPr marL="285750" indent="-285750">
              <a:lnSpc>
                <a:spcPct val="150000"/>
              </a:lnSpc>
              <a:buFont typeface="Wingdings" panose="05000000000000000000" pitchFamily="2" charset="2"/>
              <a:buChar char="Ø"/>
            </a:pPr>
            <a:r>
              <a:rPr lang="en-US" altLang="zh-CN" sz="1600" dirty="0">
                <a:solidFill>
                  <a:srgbClr val="333333"/>
                </a:solidFill>
              </a:rPr>
              <a:t>2021</a:t>
            </a:r>
            <a:r>
              <a:rPr lang="zh-CN" altLang="en-US" sz="1600" dirty="0">
                <a:solidFill>
                  <a:srgbClr val="333333"/>
                </a:solidFill>
              </a:rPr>
              <a:t>年版</a:t>
            </a:r>
            <a:r>
              <a:rPr lang="en-US" altLang="zh-CN" sz="1600" dirty="0">
                <a:solidFill>
                  <a:srgbClr val="333333"/>
                </a:solidFill>
              </a:rPr>
              <a:t>CSCO</a:t>
            </a:r>
            <a:r>
              <a:rPr lang="zh-CN" altLang="en-US" sz="1600" dirty="0">
                <a:solidFill>
                  <a:srgbClr val="333333"/>
                </a:solidFill>
              </a:rPr>
              <a:t>指南：</a:t>
            </a:r>
            <a:r>
              <a:rPr lang="en-US" altLang="zh-CN" sz="1600" dirty="0">
                <a:solidFill>
                  <a:srgbClr val="333333"/>
                </a:solidFill>
              </a:rPr>
              <a:t>PD-L1</a:t>
            </a:r>
            <a:r>
              <a:rPr lang="zh-CN" altLang="en-US" sz="1600" dirty="0">
                <a:solidFill>
                  <a:srgbClr val="333333"/>
                </a:solidFill>
              </a:rPr>
              <a:t>抑制剂安全性更高</a:t>
            </a:r>
            <a:endParaRPr lang="en-US" altLang="zh-CN" sz="1600" dirty="0">
              <a:solidFill>
                <a:srgbClr val="333333"/>
              </a:solidFill>
            </a:endParaRPr>
          </a:p>
          <a:p>
            <a:pPr marL="285750" indent="-285750">
              <a:lnSpc>
                <a:spcPct val="150000"/>
              </a:lnSpc>
              <a:buFont typeface="Wingdings" panose="05000000000000000000" pitchFamily="2" charset="2"/>
              <a:buChar char="Ø"/>
            </a:pPr>
            <a:r>
              <a:rPr lang="en-US" altLang="zh-CN" sz="1600" dirty="0">
                <a:solidFill>
                  <a:srgbClr val="333333"/>
                </a:solidFill>
              </a:rPr>
              <a:t>MSI-H/</a:t>
            </a:r>
            <a:r>
              <a:rPr lang="en-US" altLang="zh-CN" sz="1600" dirty="0" err="1">
                <a:solidFill>
                  <a:srgbClr val="333333"/>
                </a:solidFill>
              </a:rPr>
              <a:t>dMMR</a:t>
            </a:r>
            <a:r>
              <a:rPr lang="en-US" altLang="zh-CN" sz="1600" dirty="0">
                <a:solidFill>
                  <a:srgbClr val="333333"/>
                </a:solidFill>
              </a:rPr>
              <a:t> </a:t>
            </a:r>
            <a:r>
              <a:rPr lang="zh-CN" altLang="en-US" sz="1600" dirty="0">
                <a:solidFill>
                  <a:srgbClr val="333333"/>
                </a:solidFill>
              </a:rPr>
              <a:t>晚期实体瘤中，安全性数据相较进口</a:t>
            </a:r>
            <a:r>
              <a:rPr lang="en-US" altLang="zh-CN" sz="1600" dirty="0">
                <a:solidFill>
                  <a:srgbClr val="333333"/>
                </a:solidFill>
              </a:rPr>
              <a:t>PD-1</a:t>
            </a:r>
            <a:r>
              <a:rPr lang="zh-CN" altLang="en-US" sz="1600" dirty="0">
                <a:solidFill>
                  <a:srgbClr val="333333"/>
                </a:solidFill>
              </a:rPr>
              <a:t>更优</a:t>
            </a:r>
            <a:endParaRPr lang="en-US" altLang="zh-CN" sz="1600" dirty="0">
              <a:solidFill>
                <a:srgbClr val="333333"/>
              </a:solidFill>
            </a:endParaRPr>
          </a:p>
          <a:p>
            <a:pPr>
              <a:lnSpc>
                <a:spcPct val="200000"/>
              </a:lnSpc>
            </a:pPr>
            <a:endParaRPr lang="en-US" altLang="zh-CN" b="1" dirty="0">
              <a:solidFill>
                <a:srgbClr val="00B050"/>
              </a:solidFill>
            </a:endParaRPr>
          </a:p>
        </p:txBody>
      </p:sp>
      <p:sp>
        <p:nvSpPr>
          <p:cNvPr id="9" name="文本框 8"/>
          <p:cNvSpPr txBox="1"/>
          <p:nvPr/>
        </p:nvSpPr>
        <p:spPr>
          <a:xfrm>
            <a:off x="1664895" y="556137"/>
            <a:ext cx="2605177" cy="523220"/>
          </a:xfrm>
          <a:prstGeom prst="rect">
            <a:avLst/>
          </a:prstGeom>
          <a:noFill/>
        </p:spPr>
        <p:txBody>
          <a:bodyPr wrap="square" rtlCol="0">
            <a:spAutoFit/>
          </a:bodyPr>
          <a:lstStyle/>
          <a:p>
            <a:r>
              <a:rPr lang="zh-CN" altLang="en-US" sz="2800" b="1" dirty="0">
                <a:solidFill>
                  <a:srgbClr val="333333"/>
                </a:solidFill>
                <a:latin typeface="微软雅黑" panose="020B0503020204020204" pitchFamily="34" charset="-122"/>
                <a:ea typeface="微软雅黑" panose="020B0503020204020204" pitchFamily="34" charset="-122"/>
              </a:rPr>
              <a:t>安全性</a:t>
            </a:r>
            <a:endParaRPr lang="zh-CN" altLang="en-US" sz="2800" b="1" dirty="0">
              <a:solidFill>
                <a:srgbClr val="333333"/>
              </a:solidFill>
              <a:latin typeface="微软雅黑" panose="020B0503020204020204" pitchFamily="34" charset="-122"/>
              <a:ea typeface="微软雅黑" panose="020B0503020204020204" pitchFamily="34" charset="-122"/>
            </a:endParaRPr>
          </a:p>
        </p:txBody>
      </p:sp>
      <p:sp>
        <p:nvSpPr>
          <p:cNvPr id="2" name="矩形 1"/>
          <p:cNvSpPr/>
          <p:nvPr/>
        </p:nvSpPr>
        <p:spPr>
          <a:xfrm>
            <a:off x="93984" y="6596390"/>
            <a:ext cx="1774845" cy="261610"/>
          </a:xfrm>
          <a:prstGeom prst="rect">
            <a:avLst/>
          </a:prstGeom>
        </p:spPr>
        <p:txBody>
          <a:bodyPr wrap="none">
            <a:spAutoFit/>
          </a:bodyPr>
          <a:lstStyle/>
          <a:p>
            <a:r>
              <a:rPr lang="zh-CN" altLang="en-US" sz="1100" dirty="0">
                <a:solidFill>
                  <a:srgbClr val="C6C7C7">
                    <a:lumMod val="75000"/>
                  </a:srgbClr>
                </a:solidFill>
              </a:rPr>
              <a:t>数据来源：产品说明书等 </a:t>
            </a:r>
            <a:endParaRPr lang="zh-CN" altLang="en-US" sz="1100" dirty="0">
              <a:solidFill>
                <a:srgbClr val="C6C7C7">
                  <a:lumMod val="75000"/>
                </a:srgb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4294967295"/>
          </p:nvPr>
        </p:nvSpPr>
        <p:spPr>
          <a:xfrm>
            <a:off x="11774488" y="6394450"/>
            <a:ext cx="417512" cy="79375"/>
          </a:xfrm>
        </p:spPr>
        <p:txBody>
          <a:bodyPr/>
          <a:lstStyle/>
          <a:p>
            <a:pPr>
              <a:defRPr/>
            </a:pPr>
            <a:fld id="{21EC338A-3A73-443D-8436-59A9E31FD34D}" type="slidenum">
              <a:rPr lang="zh-CN" altLang="en-US" sz="1400">
                <a:solidFill>
                  <a:srgbClr val="333333"/>
                </a:solidFill>
              </a:rPr>
            </a:fld>
            <a:endParaRPr lang="zh-CN" altLang="en-US" sz="1400" dirty="0">
              <a:solidFill>
                <a:srgbClr val="333333"/>
              </a:solidFill>
            </a:endParaRPr>
          </a:p>
        </p:txBody>
      </p:sp>
      <p:graphicFrame>
        <p:nvGraphicFramePr>
          <p:cNvPr id="5" name="表格 4"/>
          <p:cNvGraphicFramePr>
            <a:graphicFrameLocks noGrp="1"/>
          </p:cNvGraphicFramePr>
          <p:nvPr>
            <p:custDataLst>
              <p:tags r:id="rId1"/>
            </p:custDataLst>
          </p:nvPr>
        </p:nvGraphicFramePr>
        <p:xfrm>
          <a:off x="365372" y="1088814"/>
          <a:ext cx="7775575" cy="4806966"/>
        </p:xfrm>
        <a:graphic>
          <a:graphicData uri="http://schemas.openxmlformats.org/drawingml/2006/table">
            <a:tbl>
              <a:tblPr/>
              <a:tblGrid>
                <a:gridCol w="2665095"/>
                <a:gridCol w="1014095"/>
                <a:gridCol w="1207770"/>
                <a:gridCol w="963295"/>
                <a:gridCol w="962660"/>
                <a:gridCol w="962660"/>
              </a:tblGrid>
              <a:tr h="321186">
                <a:tc rowSpan="2">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buClrTx/>
                        <a:buSzTx/>
                        <a:buNone/>
                      </a:pPr>
                      <a:r>
                        <a:rPr lang="en-US" sz="100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　</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p>
                      <a:pPr algn="ctr" fontAlgn="ctr">
                        <a:buClrTx/>
                        <a:buSzTx/>
                        <a:buNone/>
                      </a:pPr>
                      <a:r>
                        <a:rPr lang="en-US" sz="100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　</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buClrTx/>
                        <a:buSzTx/>
                        <a:buNone/>
                      </a:pPr>
                      <a:r>
                        <a:rPr lang="en-US" sz="100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Pembrolizumab</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buClrTx/>
                        <a:buSzTx/>
                        <a:buNone/>
                      </a:pPr>
                      <a:r>
                        <a:rPr lang="en-US" sz="1000" b="1" u="none" strike="noStrike">
                          <a:solidFill>
                            <a:schemeClr val="bg1"/>
                          </a:solidFill>
                          <a:effectLst/>
                          <a:latin typeface="Arial" panose="020B0604020202020204" pitchFamily="34" charset="0"/>
                          <a:ea typeface="微软雅黑" panose="020B0503020204020204" pitchFamily="34" charset="-122"/>
                          <a:cs typeface="Arial" panose="020B0604020202020204" pitchFamily="34" charset="0"/>
                        </a:rPr>
                        <a:t>Nivolumab</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buNone/>
                      </a:pPr>
                      <a:r>
                        <a:rPr lang="zh-CN" alt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rPr>
                        <a:t>替雷利珠单抗</a:t>
                      </a:r>
                      <a:r>
                        <a:rPr lang="zh-CN" altLang="en-US" sz="1000" b="1" i="0" u="none" strike="noStrike" baseline="300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rPr>
                        <a:t>5</a:t>
                      </a:r>
                      <a:endParaRPr lang="zh-CN" altLang="en-US" sz="1000" b="1" i="0" u="none" strike="noStrike" baseline="300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buNone/>
                      </a:pPr>
                      <a:r>
                        <a:rPr lang="zh-CN" alt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rPr>
                        <a:t>斯鲁利单抗</a:t>
                      </a:r>
                      <a:r>
                        <a:rPr lang="zh-CN" altLang="en-US" sz="1000" b="1" i="0" u="none" strike="noStrike" baseline="300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rPr>
                        <a:t>6</a:t>
                      </a:r>
                      <a:endParaRPr lang="zh-CN" altLang="en-US" sz="1000" b="1" i="0" u="none" strike="noStrike" baseline="300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r>
                        <a:rPr lang="zh-CN" altLang="en-US" sz="105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恩沃利单抗</a:t>
                      </a:r>
                      <a:endParaRPr lang="en-US" sz="105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r h="481780">
                <a:tc vMerge="1">
                  <a:tcPr marL="7721" marR="7721" marT="7721"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181D64"/>
                    </a:solidFill>
                  </a:tcPr>
                </a:tc>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buClrTx/>
                        <a:buSzTx/>
                        <a:buNone/>
                      </a:pPr>
                      <a:r>
                        <a:rPr lang="en-US" sz="100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KEYNOTE-164</a:t>
                      </a:r>
                      <a:r>
                        <a:rPr lang="en-US" sz="1000" b="1" u="none" strike="noStrike" baseline="30000"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1</a:t>
                      </a:r>
                      <a:endParaRPr lang="en-US" sz="100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p>
                      <a:pPr algn="ctr" fontAlgn="ctr">
                        <a:buClrTx/>
                        <a:buSzTx/>
                        <a:buNone/>
                      </a:pPr>
                      <a:r>
                        <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N=63</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buClrTx/>
                        <a:buSzTx/>
                        <a:buNone/>
                      </a:pPr>
                      <a:r>
                        <a:rPr lang="en-US" sz="100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CHECKMATE-142</a:t>
                      </a:r>
                      <a:r>
                        <a:rPr lang="en-US" sz="1000" b="1" u="none" strike="noStrike" baseline="30000"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2</a:t>
                      </a:r>
                      <a:endParaRPr lang="en-US" sz="100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p>
                      <a:pPr algn="ctr" fontAlgn="ctr">
                        <a:buClrTx/>
                        <a:buSzTx/>
                        <a:buNone/>
                      </a:pPr>
                      <a:r>
                        <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N=74</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buNone/>
                      </a:pPr>
                      <a:r>
                        <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rPr>
                        <a:t>NCT03736889</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endParaRPr>
                    </a:p>
                    <a:p>
                      <a:pPr algn="ctr" fontAlgn="ctr">
                        <a:buNone/>
                      </a:pPr>
                      <a:r>
                        <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rPr>
                        <a:t>n=80</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buNone/>
                      </a:pPr>
                      <a:r>
                        <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rPr>
                        <a:t>CTR20190719</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endParaRPr>
                    </a:p>
                    <a:p>
                      <a:pPr algn="ctr" fontAlgn="ctr">
                        <a:buNone/>
                      </a:pPr>
                      <a:r>
                        <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rPr>
                        <a:t>N=108</a:t>
                      </a:r>
                      <a:endParaRPr lang="en-US" sz="100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mn-lt"/>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r>
                        <a:rPr lang="en-US" sz="105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KN035-CN</a:t>
                      </a:r>
                      <a:r>
                        <a:rPr lang="en-US" altLang="zh-CN" sz="105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a:t>
                      </a:r>
                      <a:r>
                        <a:rPr lang="en-US" sz="105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006</a:t>
                      </a:r>
                      <a:endParaRPr lang="en-US" sz="1050" b="1"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p>
                      <a:pPr algn="ctr" fontAlgn="ctr"/>
                      <a:r>
                        <a:rPr lang="en-US" altLang="zh-CN" sz="1050" b="1" i="0" u="none" strike="noStrike"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N=103</a:t>
                      </a:r>
                      <a:r>
                        <a:rPr lang="en-US" altLang="zh-CN" sz="1050" b="1" i="0" u="none" strike="noStrike" baseline="30000" dirty="0">
                          <a:solidFill>
                            <a:schemeClr val="bg1"/>
                          </a:solidFill>
                          <a:effectLst/>
                          <a:latin typeface="Arial" panose="020B0604020202020204" pitchFamily="34" charset="0"/>
                          <a:ea typeface="微软雅黑" panose="020B0503020204020204" pitchFamily="34" charset="-122"/>
                          <a:cs typeface="Arial" panose="020B0604020202020204" pitchFamily="34" charset="0"/>
                        </a:rPr>
                        <a:t>4</a:t>
                      </a:r>
                      <a:endParaRPr lang="en-US" altLang="zh-CN" sz="1050" b="1" i="0" u="none" strike="noStrike" baseline="30000" dirty="0">
                        <a:solidFill>
                          <a:schemeClr val="bg1"/>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r h="322422">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marL="0" indent="180975" algn="l" fontAlgn="ctr"/>
                      <a:r>
                        <a:rPr lang="zh-CN" altLang="en-US" sz="1100" b="0" u="none" strike="noStrike" dirty="0">
                          <a:effectLst/>
                          <a:latin typeface="Arial" panose="020B0604020202020204" pitchFamily="34" charset="0"/>
                          <a:ea typeface="微软雅黑" panose="020B0503020204020204" pitchFamily="34" charset="-122"/>
                          <a:cs typeface="Arial" panose="020B0604020202020204" pitchFamily="34" charset="0"/>
                        </a:rPr>
                        <a:t>所有级别</a:t>
                      </a:r>
                      <a:r>
                        <a:rPr lang="en-US" altLang="zh-CN" sz="1100" b="0" u="none" strike="noStrike" dirty="0">
                          <a:effectLst/>
                          <a:latin typeface="Arial" panose="020B0604020202020204" pitchFamily="34" charset="0"/>
                          <a:ea typeface="微软雅黑" panose="020B0503020204020204" pitchFamily="34" charset="-122"/>
                          <a:cs typeface="Arial" panose="020B0604020202020204" pitchFamily="34" charset="0"/>
                        </a:rPr>
                        <a:t>TEAE,</a:t>
                      </a:r>
                      <a:r>
                        <a:rPr lang="zh-CN" altLang="en-US" sz="1100" b="0" u="none" strike="noStrike" dirty="0">
                          <a:effectLst/>
                          <a:latin typeface="Arial" panose="020B0604020202020204" pitchFamily="34" charset="0"/>
                          <a:ea typeface="微软雅黑" panose="020B0503020204020204" pitchFamily="34" charset="-122"/>
                          <a:cs typeface="Arial" panose="020B0604020202020204" pitchFamily="34" charset="0"/>
                        </a:rPr>
                        <a:t> </a:t>
                      </a:r>
                      <a:r>
                        <a:rPr lang="en-US" altLang="zh-CN" sz="1100" b="0" u="none" strike="noStrike" dirty="0">
                          <a:effectLst/>
                          <a:latin typeface="Arial" panose="020B0604020202020204" pitchFamily="34" charset="0"/>
                          <a:ea typeface="微软雅黑" panose="020B0503020204020204" pitchFamily="34" charset="-122"/>
                          <a:cs typeface="Arial" panose="020B0604020202020204" pitchFamily="34" charset="0"/>
                        </a:rPr>
                        <a:t>%</a:t>
                      </a:r>
                      <a:r>
                        <a:rPr lang="zh-CN" altLang="en-US" sz="1100" b="0" u="none" strike="noStrike" dirty="0">
                          <a:effectLst/>
                          <a:latin typeface="Arial" panose="020B0604020202020204" pitchFamily="34" charset="0"/>
                          <a:ea typeface="微软雅黑" panose="020B0503020204020204" pitchFamily="34" charset="-122"/>
                          <a:cs typeface="Arial" panose="020B0604020202020204" pitchFamily="34" charset="0"/>
                        </a:rPr>
                        <a:t>　</a:t>
                      </a:r>
                      <a:endParaRPr lang="zh-CN" altLang="en-US" sz="1100" b="0"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r>
                        <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a:t>
                      </a:r>
                      <a:endParaRPr lang="en-US"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r>
                        <a:rPr lang="en-US" sz="1100" u="none" strike="noStrike" dirty="0">
                          <a:effectLst/>
                          <a:latin typeface="Arial" panose="020B0604020202020204" pitchFamily="34" charset="0"/>
                          <a:ea typeface="微软雅黑" panose="020B0503020204020204" pitchFamily="34" charset="-122"/>
                          <a:cs typeface="Arial" panose="020B0604020202020204" pitchFamily="34" charset="0"/>
                        </a:rPr>
                        <a:t>99</a:t>
                      </a:r>
                      <a:r>
                        <a:rPr lang="en-US" altLang="zh-CN" sz="1100" u="none" strike="noStrike" dirty="0">
                          <a:effectLst/>
                          <a:latin typeface="Arial" panose="020B0604020202020204" pitchFamily="34" charset="0"/>
                          <a:ea typeface="微软雅黑" panose="020B0503020204020204" pitchFamily="34" charset="-122"/>
                          <a:cs typeface="Arial" panose="020B0604020202020204" pitchFamily="34" charset="0"/>
                        </a:rPr>
                        <a:t>%</a:t>
                      </a:r>
                      <a:endParaRPr lang="en-US"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buNone/>
                      </a:pPr>
                      <a:r>
                        <a:rPr 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100%</a:t>
                      </a:r>
                      <a:endParaRPr 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buNone/>
                      </a:pPr>
                      <a:r>
                        <a:rPr lang="en-US" alt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97.2%</a:t>
                      </a:r>
                      <a:endParaRPr lang="en-US" alt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1pPr>
                      <a:lvl2pPr marL="457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2pPr>
                      <a:lvl3pPr marL="914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3pPr>
                      <a:lvl4pPr marL="1371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4pPr>
                      <a:lvl5pPr marL="18288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5pPr>
                      <a:lvl6pPr marL="22860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6pPr>
                      <a:lvl7pPr marL="27432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7pPr>
                      <a:lvl8pPr marL="32004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8pPr>
                      <a:lvl9pPr marL="3657600" algn="l" defTabSz="914400" rtl="0" eaLnBrk="1" latinLnBrk="0" hangingPunct="1">
                        <a:defRPr sz="1800" kern="1200">
                          <a:solidFill>
                            <a:schemeClr val="dk1"/>
                          </a:solidFill>
                          <a:latin typeface="微软雅黑" panose="020B0503020204020204" pitchFamily="34" charset="-122"/>
                          <a:ea typeface="微软雅黑" panose="020B0503020204020204" pitchFamily="34" charset="-122"/>
                        </a:defRPr>
                      </a:lvl9pPr>
                    </a:lstStyle>
                    <a:p>
                      <a:pPr algn="ctr" fontAlgn="ctr"/>
                      <a:r>
                        <a:rPr lang="en-US" altLang="zh-CN" sz="1100" u="none" strike="noStrike" dirty="0">
                          <a:effectLst/>
                          <a:latin typeface="Arial" panose="020B0604020202020204" pitchFamily="34" charset="0"/>
                          <a:ea typeface="微软雅黑" panose="020B0503020204020204" pitchFamily="34" charset="-122"/>
                          <a:cs typeface="Arial" panose="020B0604020202020204" pitchFamily="34" charset="0"/>
                        </a:rPr>
                        <a:t>96.1%</a:t>
                      </a:r>
                      <a:endParaRPr lang="en-US"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endParaRPr>
                    </a:p>
                  </a:txBody>
                  <a:tcPr marL="7721" marR="7721" marT="772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422">
                <a:tc>
                  <a:txBody>
                    <a:bodyPr/>
                    <a:lstStyle/>
                    <a:p>
                      <a:pPr marL="0" indent="92075" algn="l" defTabSz="914400" rtl="0" eaLnBrk="1" fontAlgn="ctr" latinLnBrk="0" hangingPunct="1">
                        <a:lnSpc>
                          <a:spcPct val="150000"/>
                        </a:lnSpc>
                      </a:pPr>
                      <a:r>
                        <a:rPr 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3-4</a:t>
                      </a:r>
                      <a:r>
                        <a:rPr lang="zh-CN" alt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级</a:t>
                      </a:r>
                      <a:r>
                        <a:rPr 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TEAE,%</a:t>
                      </a:r>
                      <a:endParaRPr lang="zh-CN" alt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a:t>
                      </a:r>
                      <a:endPar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45%</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buNone/>
                      </a:pPr>
                      <a:r>
                        <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47.5%</a:t>
                      </a:r>
                      <a:endPar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buNone/>
                      </a:pPr>
                      <a:r>
                        <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49.1%</a:t>
                      </a:r>
                      <a:endPar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36.9%</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422">
                <a:tc>
                  <a:txBody>
                    <a:bodyPr/>
                    <a:lstStyle/>
                    <a:p>
                      <a:pPr marL="0" indent="92075" algn="l" defTabSz="914400" rtl="0" eaLnBrk="1" fontAlgn="ctr" latinLnBrk="0" hangingPunct="1">
                        <a:lnSpc>
                          <a:spcPct val="150000"/>
                        </a:lnSpc>
                      </a:pPr>
                      <a:r>
                        <a:rPr lang="zh-CN" alt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研究药物相关的所有级别</a:t>
                      </a:r>
                      <a:r>
                        <a:rPr 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TEAE</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r>
                        <a:rPr 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a:t>
                      </a:r>
                      <a:endParaRPr lang="zh-CN" alt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63%</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70%</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buNone/>
                      </a:pPr>
                      <a:r>
                        <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79.6%</a:t>
                      </a:r>
                      <a:endPar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84.5%</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422">
                <a:tc>
                  <a:txBody>
                    <a:bodyPr/>
                    <a:lstStyle/>
                    <a:p>
                      <a:pPr marL="0" indent="133350" algn="l" defTabSz="914400" rtl="0" eaLnBrk="1" fontAlgn="ctr" latinLnBrk="0" hangingPunct="1">
                        <a:lnSpc>
                          <a:spcPct val="150000"/>
                        </a:lnSpc>
                      </a:pPr>
                      <a:r>
                        <a:rPr 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r>
                        <a:rPr lang="en-US" sz="1100" b="0" u="none" strike="noStrike" kern="1200" dirty="0" err="1">
                          <a:solidFill>
                            <a:schemeClr val="dk1"/>
                          </a:solidFill>
                          <a:effectLst/>
                          <a:latin typeface="Arial" panose="020B0604020202020204" pitchFamily="34" charset="0"/>
                          <a:ea typeface="微软雅黑" panose="020B0503020204020204" pitchFamily="34" charset="-122"/>
                          <a:cs typeface="Arial" panose="020B0604020202020204" pitchFamily="34" charset="0"/>
                        </a:rPr>
                        <a:t>乏力</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endParaRPr lang="zh-CN" alt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17%</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23%</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a:solidFill>
                            <a:schemeClr val="dk1"/>
                          </a:solidFill>
                          <a:effectLst/>
                          <a:latin typeface="Arial" panose="020B0604020202020204" pitchFamily="34" charset="0"/>
                          <a:ea typeface="微软雅黑" panose="020B0503020204020204" pitchFamily="34" charset="-122"/>
                          <a:cs typeface="Arial" panose="020B0604020202020204" pitchFamily="34" charset="0"/>
                        </a:rPr>
                        <a:t>19.4%</a:t>
                      </a:r>
                      <a:endParaRPr lang="zh-CN" altLang="en-US" sz="1100" u="none" strike="noStrike" kern="120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1945">
                <a:tc>
                  <a:txBody>
                    <a:bodyPr/>
                    <a:lstStyle/>
                    <a:p>
                      <a:pPr marL="0" indent="133350" algn="l" defTabSz="914400" rtl="0" eaLnBrk="1" fontAlgn="ctr" latinLnBrk="0" hangingPunct="1">
                        <a:lnSpc>
                          <a:spcPct val="150000"/>
                        </a:lnSpc>
                      </a:pPr>
                      <a:r>
                        <a:rPr 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r>
                        <a:rPr lang="en-US" sz="1100" b="0" u="none" strike="noStrike" kern="1200" dirty="0" err="1">
                          <a:solidFill>
                            <a:schemeClr val="dk1"/>
                          </a:solidFill>
                          <a:effectLst/>
                          <a:latin typeface="Arial" panose="020B0604020202020204" pitchFamily="34" charset="0"/>
                          <a:ea typeface="微软雅黑" panose="020B0503020204020204" pitchFamily="34" charset="-122"/>
                          <a:cs typeface="Arial" panose="020B0604020202020204" pitchFamily="34" charset="0"/>
                        </a:rPr>
                        <a:t>甲状腺功能减退症</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endParaRPr lang="zh-CN" alt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16%</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10%</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buNone/>
                      </a:pPr>
                      <a:r>
                        <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18.8%</a:t>
                      </a:r>
                      <a:endPar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buNone/>
                      </a:pPr>
                      <a:r>
                        <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16.7%</a:t>
                      </a:r>
                      <a:r>
                        <a:rPr lang="zh-CN" alt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a:t>
                      </a:r>
                      <a:r>
                        <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irAE</a:t>
                      </a:r>
                      <a:r>
                        <a:rPr lang="zh-CN" alt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a:t>
                      </a:r>
                      <a:endParaRPr lang="zh-CN" alt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15.5%</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422">
                <a:tc>
                  <a:txBody>
                    <a:bodyPr/>
                    <a:lstStyle/>
                    <a:p>
                      <a:pPr marL="0" indent="133350" algn="l" defTabSz="914400" rtl="0" eaLnBrk="1" fontAlgn="ctr" latinLnBrk="0" hangingPunct="1">
                        <a:lnSpc>
                          <a:spcPct val="150000"/>
                        </a:lnSpc>
                      </a:pPr>
                      <a:r>
                        <a:rPr 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r>
                        <a:rPr lang="en-US" sz="1100" b="0" u="none" strike="noStrike" kern="1200" dirty="0" err="1">
                          <a:solidFill>
                            <a:schemeClr val="dk1"/>
                          </a:solidFill>
                          <a:effectLst/>
                          <a:latin typeface="Arial" panose="020B0604020202020204" pitchFamily="34" charset="0"/>
                          <a:ea typeface="微软雅黑" panose="020B0503020204020204" pitchFamily="34" charset="-122"/>
                          <a:cs typeface="Arial" panose="020B0604020202020204" pitchFamily="34" charset="0"/>
                        </a:rPr>
                        <a:t>甲状腺功能亢进症</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endParaRPr lang="zh-CN" alt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11%</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a:t>
                      </a:r>
                      <a:endPar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buNone/>
                      </a:pPr>
                      <a:r>
                        <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8.3%</a:t>
                      </a:r>
                      <a:r>
                        <a:rPr lang="zh-CN" alt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a:t>
                      </a:r>
                      <a:r>
                        <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irAE</a:t>
                      </a:r>
                      <a:r>
                        <a:rPr lang="zh-CN" alt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a:t>
                      </a:r>
                      <a:endParaRPr lang="zh-CN" altLang="en-US"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11.7%</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580">
                <a:tc>
                  <a:txBody>
                    <a:bodyPr/>
                    <a:lstStyle/>
                    <a:p>
                      <a:pPr marL="0" indent="133350" algn="l" defTabSz="914400" rtl="0" eaLnBrk="1" fontAlgn="ctr" latinLnBrk="0" hangingPunct="1">
                        <a:lnSpc>
                          <a:spcPct val="150000"/>
                        </a:lnSpc>
                      </a:pPr>
                      <a:r>
                        <a:rPr 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r>
                        <a:rPr lang="en-US" sz="1100" b="0" u="none" strike="noStrike" kern="1200" dirty="0" err="1">
                          <a:solidFill>
                            <a:schemeClr val="dk1"/>
                          </a:solidFill>
                          <a:effectLst/>
                          <a:latin typeface="Arial" panose="020B0604020202020204" pitchFamily="34" charset="0"/>
                          <a:ea typeface="微软雅黑" panose="020B0503020204020204" pitchFamily="34" charset="-122"/>
                          <a:cs typeface="Arial" panose="020B0604020202020204" pitchFamily="34" charset="0"/>
                        </a:rPr>
                        <a:t>免疫性肺炎</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endParaRPr lang="zh-CN" alt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3%</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a:t>
                      </a:r>
                      <a:endPar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buNone/>
                      </a:pPr>
                      <a:r>
                        <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4.6%</a:t>
                      </a:r>
                      <a:endParaRPr lang="en-US" altLang="zh-CN" sz="10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0</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422">
                <a:tc>
                  <a:txBody>
                    <a:bodyPr/>
                    <a:lstStyle/>
                    <a:p>
                      <a:pPr marL="0" indent="133350" algn="l" defTabSz="914400" rtl="0" eaLnBrk="1" fontAlgn="ctr" latinLnBrk="0" hangingPunct="1">
                        <a:lnSpc>
                          <a:spcPct val="150000"/>
                        </a:lnSpc>
                      </a:pPr>
                      <a:r>
                        <a:rPr 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r>
                        <a:rPr lang="en-US" sz="1100" b="0" u="none" strike="noStrike" kern="1200" dirty="0" err="1">
                          <a:solidFill>
                            <a:schemeClr val="dk1"/>
                          </a:solidFill>
                          <a:effectLst/>
                          <a:latin typeface="Arial" panose="020B0604020202020204" pitchFamily="34" charset="0"/>
                          <a:ea typeface="微软雅黑" panose="020B0503020204020204" pitchFamily="34" charset="-122"/>
                          <a:cs typeface="Arial" panose="020B0604020202020204" pitchFamily="34" charset="0"/>
                        </a:rPr>
                        <a:t>免疫性结肠炎</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endParaRPr lang="zh-CN" altLang="en-US"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2%</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1%</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27000" algn="ctr" defTabSz="914400" rtl="0" eaLnBrk="1" fontAlgn="ctr" latinLnBrk="0" hangingPunct="1">
                        <a:lnSpc>
                          <a:spcPct val="150000"/>
                        </a:lnSpc>
                      </a:pPr>
                      <a:r>
                        <a:rPr 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0</a:t>
                      </a:r>
                      <a:endParaRPr lang="zh-CN" altLang="en-US" sz="110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422">
                <a:tc>
                  <a:txBody>
                    <a:bodyPr/>
                    <a:lstStyle/>
                    <a:p>
                      <a:pPr indent="127000" algn="l" hangingPunct="0">
                        <a:lnSpc>
                          <a:spcPct val="150000"/>
                        </a:lnSpc>
                      </a:pPr>
                      <a:r>
                        <a:rPr lang="zh-CN"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与研究药物相关的</a:t>
                      </a:r>
                      <a:r>
                        <a:rPr lang="en-US"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3-4</a:t>
                      </a:r>
                      <a:r>
                        <a:rPr lang="zh-CN"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级</a:t>
                      </a:r>
                      <a:r>
                        <a:rPr lang="en-US"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TEAE</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endParaRPr lang="zh-CN" sz="1100" b="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11%</a:t>
                      </a:r>
                      <a:endParaRPr lang="zh-CN" sz="110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20%</a:t>
                      </a:r>
                      <a:endParaRPr lang="zh-CN" sz="110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15.5%</a:t>
                      </a:r>
                      <a:endParaRPr lang="zh-CN" sz="110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422">
                <a:tc>
                  <a:txBody>
                    <a:bodyPr/>
                    <a:lstStyle/>
                    <a:p>
                      <a:pPr indent="127000" algn="l" hangingPunct="0">
                        <a:lnSpc>
                          <a:spcPct val="150000"/>
                        </a:lnSpc>
                      </a:pPr>
                      <a:r>
                        <a:rPr lang="zh-CN"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与研究药物相关的</a:t>
                      </a:r>
                      <a:r>
                        <a:rPr lang="en-US"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5</a:t>
                      </a:r>
                      <a:r>
                        <a:rPr lang="zh-CN"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级</a:t>
                      </a:r>
                      <a:r>
                        <a:rPr lang="en-US"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TEAE</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endParaRPr lang="zh-CN" sz="1100" b="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a:solidFill>
                            <a:srgbClr val="000000"/>
                          </a:solidFill>
                          <a:effectLst/>
                          <a:latin typeface="Arial" panose="020B0604020202020204" pitchFamily="34" charset="0"/>
                          <a:ea typeface="微软雅黑" panose="020B0503020204020204" pitchFamily="34" charset="-122"/>
                          <a:cs typeface="Arial" panose="020B0604020202020204" pitchFamily="34" charset="0"/>
                        </a:rPr>
                        <a:t>0</a:t>
                      </a:r>
                      <a:endParaRPr lang="zh-CN" sz="110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a:t>
                      </a:r>
                      <a:endPar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0</a:t>
                      </a:r>
                      <a:endParaRPr lang="zh-CN" sz="110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422">
                <a:tc>
                  <a:txBody>
                    <a:bodyPr/>
                    <a:lstStyle/>
                    <a:p>
                      <a:pPr indent="127000" algn="l" hangingPunct="0">
                        <a:lnSpc>
                          <a:spcPct val="150000"/>
                        </a:lnSpc>
                      </a:pPr>
                      <a:r>
                        <a:rPr lang="zh-CN" altLang="en-US"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与</a:t>
                      </a:r>
                      <a:r>
                        <a:rPr lang="zh-CN"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研究药物相关的</a:t>
                      </a:r>
                      <a:r>
                        <a:rPr lang="en-US"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SAE</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endParaRPr lang="zh-CN" sz="1100" b="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a:t>
                      </a:r>
                      <a:endParaRPr lang="en-US" altLang="zh-CN" sz="1100" b="1" i="0" u="none" strike="noStrike" dirty="0">
                        <a:solidFill>
                          <a:srgbClr val="000000"/>
                        </a:solidFill>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a:solidFill>
                            <a:srgbClr val="000000"/>
                          </a:solidFill>
                          <a:effectLst/>
                          <a:latin typeface="Arial" panose="020B0604020202020204" pitchFamily="34" charset="0"/>
                          <a:ea typeface="微软雅黑" panose="020B0503020204020204" pitchFamily="34" charset="-122"/>
                          <a:cs typeface="Arial" panose="020B0604020202020204" pitchFamily="34" charset="0"/>
                        </a:rPr>
                        <a:t>12%</a:t>
                      </a:r>
                      <a:endParaRPr lang="zh-CN" sz="110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buClrTx/>
                        <a:buSzTx/>
                        <a:buFontTx/>
                        <a:buNone/>
                      </a:pP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9.7%</a:t>
                      </a:r>
                      <a:endParaRPr lang="zh-CN" sz="110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2422">
                <a:tc>
                  <a:txBody>
                    <a:bodyPr/>
                    <a:lstStyle/>
                    <a:p>
                      <a:pPr indent="127000" algn="l" hangingPunct="0">
                        <a:lnSpc>
                          <a:spcPct val="150000"/>
                        </a:lnSpc>
                      </a:pPr>
                      <a:r>
                        <a:rPr lang="zh-CN"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导致永久停药的研究药物相关</a:t>
                      </a:r>
                      <a:r>
                        <a:rPr lang="en-US" sz="1100" b="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TEAE</a:t>
                      </a:r>
                      <a:r>
                        <a:rPr lang="en-US" altLang="zh-CN" sz="1100" b="0" u="none" strike="noStrike" kern="1200" dirty="0">
                          <a:solidFill>
                            <a:schemeClr val="dk1"/>
                          </a:solidFill>
                          <a:effectLst/>
                          <a:latin typeface="Arial" panose="020B0604020202020204" pitchFamily="34" charset="0"/>
                          <a:ea typeface="微软雅黑" panose="020B0503020204020204" pitchFamily="34" charset="-122"/>
                          <a:cs typeface="Arial" panose="020B0604020202020204" pitchFamily="34" charset="0"/>
                        </a:rPr>
                        <a:t>, %</a:t>
                      </a:r>
                      <a:endParaRPr lang="zh-CN" sz="1100" b="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a:solidFill>
                            <a:srgbClr val="000000"/>
                          </a:solidFill>
                          <a:effectLst/>
                          <a:latin typeface="Arial" panose="020B0604020202020204" pitchFamily="34" charset="0"/>
                          <a:ea typeface="微软雅黑" panose="020B0503020204020204" pitchFamily="34" charset="-122"/>
                          <a:cs typeface="Arial" panose="020B0604020202020204" pitchFamily="34" charset="0"/>
                        </a:rPr>
                        <a:t>2%</a:t>
                      </a:r>
                      <a:endParaRPr lang="zh-CN" sz="110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a:solidFill>
                            <a:srgbClr val="000000"/>
                          </a:solidFill>
                          <a:effectLst/>
                          <a:latin typeface="Arial" panose="020B0604020202020204" pitchFamily="34" charset="0"/>
                          <a:ea typeface="微软雅黑" panose="020B0503020204020204" pitchFamily="34" charset="-122"/>
                          <a:cs typeface="Arial" panose="020B0604020202020204" pitchFamily="34" charset="0"/>
                        </a:rPr>
                        <a:t>7%</a:t>
                      </a:r>
                      <a:endParaRPr lang="zh-CN" sz="110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buClrTx/>
                        <a:buSzTx/>
                        <a:buFontTx/>
                        <a:buNone/>
                      </a:pP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buClrTx/>
                        <a:buSzTx/>
                        <a:buFontTx/>
                        <a:buNone/>
                      </a:pPr>
                      <a:r>
                        <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rPr>
                        <a:t>—</a:t>
                      </a:r>
                      <a:endParaRPr lang="en-US" altLang="zh-CN" sz="1000" b="1"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127000" algn="ctr" hangingPunct="0">
                        <a:lnSpc>
                          <a:spcPct val="150000"/>
                        </a:lnSpc>
                      </a:pPr>
                      <a:r>
                        <a:rPr lang="en-US" sz="1100" dirty="0">
                          <a:solidFill>
                            <a:srgbClr val="000000"/>
                          </a:solidFill>
                          <a:effectLst/>
                          <a:latin typeface="Arial" panose="020B0604020202020204" pitchFamily="34" charset="0"/>
                          <a:ea typeface="微软雅黑" panose="020B0503020204020204" pitchFamily="34" charset="-122"/>
                          <a:cs typeface="Arial" panose="020B0604020202020204" pitchFamily="34" charset="0"/>
                        </a:rPr>
                        <a:t>2.9%</a:t>
                      </a:r>
                      <a:endParaRPr lang="zh-CN" sz="1100" dirty="0">
                        <a:effectLst/>
                        <a:latin typeface="Arial" panose="020B0604020202020204" pitchFamily="34" charset="0"/>
                        <a:ea typeface="微软雅黑" panose="020B0503020204020204" pitchFamily="34"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ïṩļîďe"/>
          <p:cNvSpPr/>
          <p:nvPr/>
        </p:nvSpPr>
        <p:spPr bwMode="auto">
          <a:xfrm>
            <a:off x="9234573" y="2181655"/>
            <a:ext cx="4167930" cy="296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50000"/>
              </a:lnSpc>
              <a:defRPr/>
            </a:pPr>
            <a:r>
              <a:rPr lang="en-US" altLang="zh-CN" sz="3600" b="1" i="1" dirty="0">
                <a:solidFill>
                  <a:schemeClr val="accent5">
                    <a:lumMod val="75000"/>
                  </a:schemeClr>
                </a:solidFill>
              </a:rPr>
              <a:t>0</a:t>
            </a:r>
            <a:r>
              <a:rPr lang="en-US" altLang="zh-CN" sz="3600" dirty="0">
                <a:solidFill>
                  <a:srgbClr val="00B052"/>
                </a:solidFill>
              </a:rPr>
              <a:t> </a:t>
            </a:r>
            <a:r>
              <a:rPr lang="zh-CN" altLang="en-US" sz="2000" dirty="0">
                <a:solidFill>
                  <a:srgbClr val="333333"/>
                </a:solidFill>
              </a:rPr>
              <a:t>输液相关不良反应</a:t>
            </a:r>
            <a:endParaRPr lang="zh-CN" altLang="en-US" sz="2000" dirty="0">
              <a:solidFill>
                <a:srgbClr val="333333"/>
              </a:solidFill>
            </a:endParaRPr>
          </a:p>
          <a:p>
            <a:pPr>
              <a:lnSpc>
                <a:spcPct val="150000"/>
              </a:lnSpc>
              <a:defRPr/>
            </a:pPr>
            <a:r>
              <a:rPr lang="en-US" altLang="zh-CN" sz="3600" b="1" i="1" dirty="0">
                <a:solidFill>
                  <a:schemeClr val="accent5">
                    <a:lumMod val="75000"/>
                  </a:schemeClr>
                </a:solidFill>
              </a:rPr>
              <a:t>0 </a:t>
            </a:r>
            <a:r>
              <a:rPr lang="zh-CN" altLang="en-US" sz="2000" dirty="0">
                <a:solidFill>
                  <a:srgbClr val="333333"/>
                </a:solidFill>
              </a:rPr>
              <a:t>免疫性肺炎</a:t>
            </a:r>
            <a:endParaRPr lang="zh-CN" altLang="en-US" sz="2000" dirty="0">
              <a:solidFill>
                <a:srgbClr val="333333"/>
              </a:solidFill>
            </a:endParaRPr>
          </a:p>
          <a:p>
            <a:pPr>
              <a:lnSpc>
                <a:spcPct val="150000"/>
              </a:lnSpc>
              <a:defRPr/>
            </a:pPr>
            <a:r>
              <a:rPr lang="en-US" altLang="zh-CN" sz="3600" b="1" i="1" dirty="0">
                <a:solidFill>
                  <a:schemeClr val="accent5">
                    <a:lumMod val="75000"/>
                  </a:schemeClr>
                </a:solidFill>
              </a:rPr>
              <a:t>0 </a:t>
            </a:r>
            <a:r>
              <a:rPr lang="zh-CN" altLang="en-US" sz="2000" dirty="0">
                <a:solidFill>
                  <a:srgbClr val="333333"/>
                </a:solidFill>
              </a:rPr>
              <a:t>免疫性肠炎</a:t>
            </a:r>
            <a:endParaRPr lang="zh-CN" altLang="en-US" sz="2000" dirty="0">
              <a:solidFill>
                <a:srgbClr val="333333"/>
              </a:solidFill>
            </a:endParaRPr>
          </a:p>
          <a:p>
            <a:pPr>
              <a:lnSpc>
                <a:spcPct val="150000"/>
              </a:lnSpc>
              <a:defRPr/>
            </a:pPr>
            <a:endParaRPr lang="zh-CN" altLang="en-US" sz="2000" dirty="0">
              <a:solidFill>
                <a:srgbClr val="333333"/>
              </a:solidFill>
            </a:endParaRPr>
          </a:p>
        </p:txBody>
      </p:sp>
      <p:sp>
        <p:nvSpPr>
          <p:cNvPr id="10" name="右箭头 18"/>
          <p:cNvSpPr/>
          <p:nvPr/>
        </p:nvSpPr>
        <p:spPr>
          <a:xfrm>
            <a:off x="8434171" y="3411854"/>
            <a:ext cx="564515" cy="601345"/>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defRPr/>
            </a:pPr>
            <a:endParaRPr lang="zh-CN" altLang="en-US">
              <a:solidFill>
                <a:srgbClr val="FFFFFF"/>
              </a:solidFill>
            </a:endParaRPr>
          </a:p>
        </p:txBody>
      </p:sp>
      <p:sp>
        <p:nvSpPr>
          <p:cNvPr id="11" name="矩形 10"/>
          <p:cNvSpPr/>
          <p:nvPr/>
        </p:nvSpPr>
        <p:spPr>
          <a:xfrm>
            <a:off x="9131300" y="1983105"/>
            <a:ext cx="2750820" cy="3458845"/>
          </a:xfrm>
          <a:prstGeom prst="rect">
            <a:avLst/>
          </a:prstGeom>
          <a:noFill/>
          <a:ln w="1905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endParaRPr>
          </a:p>
        </p:txBody>
      </p:sp>
      <p:sp>
        <p:nvSpPr>
          <p:cNvPr id="2" name="TextBox 5"/>
          <p:cNvSpPr txBox="1"/>
          <p:nvPr/>
        </p:nvSpPr>
        <p:spPr>
          <a:xfrm>
            <a:off x="77206" y="5934041"/>
            <a:ext cx="10141338" cy="553998"/>
          </a:xfrm>
          <a:prstGeom prst="rect">
            <a:avLst/>
          </a:prstGeom>
          <a:noFill/>
        </p:spPr>
        <p:txBody>
          <a:bodyPr wrap="square" rtlCol="0" anchor="b">
            <a:spAutoFit/>
          </a:bodyPr>
          <a:lstStyle/>
          <a:p>
            <a:pPr>
              <a:defRPr/>
            </a:pPr>
            <a:r>
              <a:rPr lang="zh-CN" altLang="en-US" sz="1000" dirty="0">
                <a:solidFill>
                  <a:srgbClr val="C6C7C7">
                    <a:lumMod val="75000"/>
                  </a:srgbClr>
                </a:solidFill>
              </a:rPr>
              <a:t>数据来源：</a:t>
            </a:r>
            <a:endParaRPr lang="en-US" altLang="zh-CN" sz="1000" dirty="0">
              <a:solidFill>
                <a:srgbClr val="C6C7C7">
                  <a:lumMod val="75000"/>
                </a:srgbClr>
              </a:solidFill>
            </a:endParaRPr>
          </a:p>
          <a:p>
            <a:pPr>
              <a:defRPr/>
            </a:pPr>
            <a:r>
              <a:rPr lang="en-US" altLang="zh-CN" sz="1000" dirty="0">
                <a:solidFill>
                  <a:srgbClr val="C6C7C7">
                    <a:lumMod val="75000"/>
                  </a:srgbClr>
                </a:solidFill>
              </a:rPr>
              <a:t>1. Dung T Le, et al. J Clin Oncol. 2020 Jan 1;38(1):11-19.      2. Michael J Overman et al. </a:t>
            </a:r>
            <a:r>
              <a:rPr lang="it-IT" altLang="zh-CN" sz="1000" dirty="0">
                <a:solidFill>
                  <a:srgbClr val="C6C7C7">
                    <a:lumMod val="75000"/>
                  </a:srgbClr>
                </a:solidFill>
              </a:rPr>
              <a:t>Lancet Oncol. 2017 Sep;18(9):1182-1191. </a:t>
            </a:r>
            <a:r>
              <a:rPr lang="en-US" altLang="zh-CN" sz="1000" dirty="0">
                <a:solidFill>
                  <a:srgbClr val="C6C7C7">
                    <a:lumMod val="75000"/>
                  </a:srgbClr>
                </a:solidFill>
              </a:rPr>
              <a:t>   3. </a:t>
            </a:r>
            <a:r>
              <a:rPr lang="zh-CN" altLang="en-US" sz="1000" dirty="0">
                <a:solidFill>
                  <a:srgbClr val="C6C7C7">
                    <a:lumMod val="75000"/>
                  </a:srgbClr>
                </a:solidFill>
              </a:rPr>
              <a:t>沈琳，</a:t>
            </a:r>
            <a:r>
              <a:rPr lang="en-US" altLang="zh-CN" sz="1000" dirty="0">
                <a:solidFill>
                  <a:srgbClr val="C6C7C7">
                    <a:lumMod val="75000"/>
                  </a:srgbClr>
                </a:solidFill>
              </a:rPr>
              <a:t>2020</a:t>
            </a:r>
            <a:r>
              <a:rPr lang="zh-CN" altLang="en-US" sz="1000" dirty="0">
                <a:solidFill>
                  <a:srgbClr val="C6C7C7">
                    <a:lumMod val="75000"/>
                  </a:srgbClr>
                </a:solidFill>
              </a:rPr>
              <a:t>年</a:t>
            </a:r>
            <a:r>
              <a:rPr lang="en-US" altLang="zh-CN" sz="1000" dirty="0">
                <a:solidFill>
                  <a:srgbClr val="C6C7C7">
                    <a:lumMod val="75000"/>
                  </a:srgbClr>
                </a:solidFill>
              </a:rPr>
              <a:t>CSCO </a:t>
            </a:r>
            <a:r>
              <a:rPr lang="zh-CN" altLang="en-US" sz="1000" dirty="0">
                <a:solidFill>
                  <a:srgbClr val="C6C7C7">
                    <a:lumMod val="75000"/>
                  </a:srgbClr>
                </a:solidFill>
              </a:rPr>
              <a:t>口头报告</a:t>
            </a:r>
            <a:r>
              <a:rPr lang="en-US" altLang="zh-CN" sz="1000" dirty="0">
                <a:solidFill>
                  <a:srgbClr val="C6C7C7">
                    <a:lumMod val="75000"/>
                  </a:srgbClr>
                </a:solidFill>
              </a:rPr>
              <a:t>.                                            4. Li J,</a:t>
            </a:r>
            <a:r>
              <a:rPr lang="zh-CN" altLang="en-US" sz="1000" dirty="0">
                <a:solidFill>
                  <a:srgbClr val="C6C7C7">
                    <a:lumMod val="75000"/>
                  </a:srgbClr>
                </a:solidFill>
              </a:rPr>
              <a:t> </a:t>
            </a:r>
            <a:r>
              <a:rPr lang="en-US" altLang="zh-CN" sz="1000" dirty="0">
                <a:solidFill>
                  <a:srgbClr val="C6C7C7">
                    <a:lumMod val="75000"/>
                  </a:srgbClr>
                </a:solidFill>
              </a:rPr>
              <a:t>et</a:t>
            </a:r>
            <a:r>
              <a:rPr lang="zh-CN" altLang="en-US" sz="1000" dirty="0">
                <a:solidFill>
                  <a:srgbClr val="C6C7C7">
                    <a:lumMod val="75000"/>
                  </a:srgbClr>
                </a:solidFill>
              </a:rPr>
              <a:t> </a:t>
            </a:r>
            <a:r>
              <a:rPr lang="en-US" altLang="zh-CN" sz="1000" dirty="0">
                <a:solidFill>
                  <a:srgbClr val="C6C7C7">
                    <a:lumMod val="75000"/>
                  </a:srgbClr>
                </a:solidFill>
              </a:rPr>
              <a:t>al.. J </a:t>
            </a:r>
            <a:r>
              <a:rPr lang="en-US" altLang="zh-CN" sz="1000" dirty="0" err="1">
                <a:solidFill>
                  <a:srgbClr val="C6C7C7">
                    <a:lumMod val="75000"/>
                  </a:srgbClr>
                </a:solidFill>
              </a:rPr>
              <a:t>Hematol</a:t>
            </a:r>
            <a:r>
              <a:rPr lang="en-US" altLang="zh-CN" sz="1000" dirty="0">
                <a:solidFill>
                  <a:srgbClr val="C6C7C7">
                    <a:lumMod val="75000"/>
                  </a:srgbClr>
                </a:solidFill>
              </a:rPr>
              <a:t> Oncol. 2021 Jun 21;14(1):95</a:t>
            </a:r>
            <a:r>
              <a:rPr lang="zh-CN" altLang="en-US" sz="1000" dirty="0">
                <a:solidFill>
                  <a:srgbClr val="C6C7C7">
                    <a:lumMod val="75000"/>
                  </a:srgbClr>
                </a:solidFill>
              </a:rPr>
              <a:t> </a:t>
            </a:r>
            <a:r>
              <a:rPr lang="en-US" altLang="zh-CN" sz="1000" dirty="0">
                <a:solidFill>
                  <a:srgbClr val="C6C7C7">
                    <a:lumMod val="75000"/>
                  </a:srgbClr>
                </a:solidFill>
              </a:rPr>
              <a:t>          </a:t>
            </a:r>
            <a:r>
              <a:rPr lang="en-US" altLang="zh-CN" sz="1000" dirty="0">
                <a:solidFill>
                  <a:srgbClr val="C6C7C7">
                    <a:lumMod val="75000"/>
                  </a:srgbClr>
                </a:solidFill>
                <a:sym typeface="+mn-ea"/>
              </a:rPr>
              <a:t>5. </a:t>
            </a:r>
            <a:r>
              <a:rPr lang="nl-NL" altLang="zh-CN" sz="1000" dirty="0">
                <a:solidFill>
                  <a:srgbClr val="C6C7C7">
                    <a:lumMod val="75000"/>
                  </a:srgbClr>
                </a:solidFill>
                <a:sym typeface="+mn-ea"/>
              </a:rPr>
              <a:t>Jian Li, </a:t>
            </a:r>
            <a:r>
              <a:rPr lang="en-US" altLang="nl-NL" sz="1000" dirty="0">
                <a:solidFill>
                  <a:srgbClr val="C6C7C7">
                    <a:lumMod val="75000"/>
                  </a:srgbClr>
                </a:solidFill>
                <a:sym typeface="+mn-ea"/>
              </a:rPr>
              <a:t>et al</a:t>
            </a:r>
            <a:r>
              <a:rPr lang="nl-NL" altLang="zh-CN" sz="1000" dirty="0">
                <a:solidFill>
                  <a:srgbClr val="C6C7C7">
                    <a:lumMod val="75000"/>
                  </a:srgbClr>
                </a:solidFill>
                <a:sym typeface="+mn-ea"/>
              </a:rPr>
              <a:t>. 2021 </a:t>
            </a:r>
            <a:r>
              <a:rPr lang="en-US" altLang="nl-NL" sz="1000" dirty="0">
                <a:solidFill>
                  <a:srgbClr val="C6C7C7">
                    <a:lumMod val="75000"/>
                  </a:srgbClr>
                </a:solidFill>
                <a:sym typeface="+mn-ea"/>
              </a:rPr>
              <a:t>ACSO</a:t>
            </a:r>
            <a:r>
              <a:rPr lang="nl-NL" altLang="zh-CN" sz="1000" dirty="0">
                <a:solidFill>
                  <a:srgbClr val="C6C7C7">
                    <a:lumMod val="75000"/>
                  </a:srgbClr>
                </a:solidFill>
                <a:sym typeface="+mn-ea"/>
              </a:rPr>
              <a:t> </a:t>
            </a:r>
            <a:r>
              <a:rPr lang="en-US" altLang="nl-NL" sz="1000" dirty="0">
                <a:solidFill>
                  <a:srgbClr val="C6C7C7">
                    <a:lumMod val="75000"/>
                  </a:srgbClr>
                </a:solidFill>
                <a:sym typeface="+mn-ea"/>
              </a:rPr>
              <a:t>Abstract</a:t>
            </a:r>
            <a:r>
              <a:rPr lang="nl-NL" altLang="zh-CN" sz="1000" dirty="0">
                <a:solidFill>
                  <a:srgbClr val="C6C7C7">
                    <a:lumMod val="75000"/>
                  </a:srgbClr>
                </a:solidFill>
                <a:sym typeface="+mn-ea"/>
              </a:rPr>
              <a:t>2569</a:t>
            </a:r>
            <a:r>
              <a:rPr lang="en-US" altLang="nl-NL" sz="1000" dirty="0">
                <a:solidFill>
                  <a:srgbClr val="C6C7C7">
                    <a:lumMod val="75000"/>
                  </a:srgbClr>
                </a:solidFill>
                <a:sym typeface="+mn-ea"/>
              </a:rPr>
              <a:t>.</a:t>
            </a:r>
            <a:r>
              <a:rPr lang="en-US" altLang="zh-CN" sz="1000" dirty="0">
                <a:solidFill>
                  <a:srgbClr val="C6C7C7">
                    <a:lumMod val="75000"/>
                  </a:srgbClr>
                </a:solidFill>
                <a:sym typeface="+mn-ea"/>
              </a:rPr>
              <a:t>                              6. </a:t>
            </a:r>
            <a:r>
              <a:rPr lang="nl-NL" altLang="zh-CN" sz="1000" dirty="0">
                <a:solidFill>
                  <a:srgbClr val="C6C7C7">
                    <a:lumMod val="75000"/>
                  </a:srgbClr>
                </a:solidFill>
                <a:sym typeface="+mn-ea"/>
              </a:rPr>
              <a:t>Shukui Qin, </a:t>
            </a:r>
            <a:r>
              <a:rPr lang="en-US" altLang="nl-NL" sz="1000" dirty="0">
                <a:solidFill>
                  <a:srgbClr val="C6C7C7">
                    <a:lumMod val="75000"/>
                  </a:srgbClr>
                </a:solidFill>
                <a:sym typeface="+mn-ea"/>
              </a:rPr>
              <a:t>et al</a:t>
            </a:r>
            <a:r>
              <a:rPr lang="nl-NL" altLang="zh-CN" sz="1000" dirty="0">
                <a:solidFill>
                  <a:srgbClr val="C6C7C7">
                    <a:lumMod val="75000"/>
                  </a:srgbClr>
                </a:solidFill>
                <a:sym typeface="+mn-ea"/>
              </a:rPr>
              <a:t>. 2021 </a:t>
            </a:r>
            <a:r>
              <a:rPr lang="en-US" altLang="nl-NL" sz="1000" dirty="0">
                <a:solidFill>
                  <a:srgbClr val="C6C7C7">
                    <a:lumMod val="75000"/>
                  </a:srgbClr>
                </a:solidFill>
                <a:sym typeface="+mn-ea"/>
              </a:rPr>
              <a:t>ACSO</a:t>
            </a:r>
            <a:r>
              <a:rPr lang="nl-NL" altLang="zh-CN" sz="1000" dirty="0">
                <a:solidFill>
                  <a:srgbClr val="C6C7C7">
                    <a:lumMod val="75000"/>
                  </a:srgbClr>
                </a:solidFill>
                <a:sym typeface="+mn-ea"/>
              </a:rPr>
              <a:t> </a:t>
            </a:r>
            <a:r>
              <a:rPr lang="en-US" altLang="nl-NL" sz="1000" dirty="0">
                <a:solidFill>
                  <a:srgbClr val="C6C7C7">
                    <a:lumMod val="75000"/>
                  </a:srgbClr>
                </a:solidFill>
                <a:sym typeface="+mn-ea"/>
              </a:rPr>
              <a:t>Abstract </a:t>
            </a:r>
            <a:r>
              <a:rPr lang="nl-NL" altLang="zh-CN" sz="1000" dirty="0">
                <a:solidFill>
                  <a:srgbClr val="C6C7C7">
                    <a:lumMod val="75000"/>
                  </a:srgbClr>
                </a:solidFill>
                <a:sym typeface="+mn-ea"/>
              </a:rPr>
              <a:t>256</a:t>
            </a:r>
            <a:r>
              <a:rPr lang="en-US" altLang="nl-NL" sz="1000" dirty="0">
                <a:solidFill>
                  <a:srgbClr val="C6C7C7">
                    <a:lumMod val="75000"/>
                  </a:srgbClr>
                </a:solidFill>
                <a:sym typeface="+mn-ea"/>
              </a:rPr>
              <a:t>6</a:t>
            </a:r>
            <a:r>
              <a:rPr lang="en-US" altLang="zh-CN" sz="1000" dirty="0">
                <a:solidFill>
                  <a:srgbClr val="C6C7C7">
                    <a:lumMod val="75000"/>
                  </a:srgbClr>
                </a:solidFill>
                <a:sym typeface="+mn-ea"/>
              </a:rPr>
              <a:t>     </a:t>
            </a:r>
            <a:endParaRPr lang="en-US" altLang="zh-CN" sz="1000" dirty="0">
              <a:solidFill>
                <a:srgbClr val="C6C7C7">
                  <a:lumMod val="75000"/>
                </a:srgbClr>
              </a:solidFill>
            </a:endParaRPr>
          </a:p>
        </p:txBody>
      </p:sp>
      <p:sp>
        <p:nvSpPr>
          <p:cNvPr id="13" name="标题 2"/>
          <p:cNvSpPr txBox="1"/>
          <p:nvPr/>
        </p:nvSpPr>
        <p:spPr>
          <a:xfrm>
            <a:off x="320398" y="470187"/>
            <a:ext cx="9040460" cy="466827"/>
          </a:xfrm>
          <a:prstGeom prst="rect">
            <a:avLst/>
          </a:prstGeom>
        </p:spPr>
        <p:txBody>
          <a:bodyPr/>
          <a:lstStyle>
            <a:lvl1pPr marL="0" indent="0" algn="l" defTabSz="914400" rtl="0" eaLnBrk="1" latinLnBrk="0" hangingPunct="1">
              <a:lnSpc>
                <a:spcPct val="90000"/>
              </a:lnSpc>
              <a:spcBef>
                <a:spcPct val="0"/>
              </a:spcBef>
              <a:buNone/>
              <a:defRPr sz="2400" b="1" kern="1200">
                <a:solidFill>
                  <a:srgbClr val="00B140"/>
                </a:solidFill>
                <a:latin typeface="+mj-lt"/>
                <a:ea typeface="+mj-ea"/>
                <a:cs typeface="+mj-cs"/>
              </a:defRPr>
            </a:lvl1pPr>
          </a:lstStyle>
          <a:p>
            <a:r>
              <a:rPr lang="zh-CN" altLang="en-US" dirty="0">
                <a:solidFill>
                  <a:srgbClr val="333333"/>
                </a:solidFill>
                <a:latin typeface="微软雅黑" panose="020B0503020204020204" pitchFamily="34" charset="-122"/>
                <a:ea typeface="微软雅黑" panose="020B0503020204020204" pitchFamily="34" charset="-122"/>
              </a:rPr>
              <a:t>同类产品治疗</a:t>
            </a:r>
            <a:r>
              <a:rPr lang="en-US" altLang="zh-CN" dirty="0">
                <a:solidFill>
                  <a:srgbClr val="333333"/>
                </a:solidFill>
                <a:latin typeface="微软雅黑" panose="020B0503020204020204" pitchFamily="34" charset="-122"/>
                <a:ea typeface="微软雅黑" panose="020B0503020204020204" pitchFamily="34" charset="-122"/>
              </a:rPr>
              <a:t>MSI-H/</a:t>
            </a:r>
            <a:r>
              <a:rPr lang="en-US" altLang="zh-CN" dirty="0" err="1">
                <a:solidFill>
                  <a:srgbClr val="333333"/>
                </a:solidFill>
                <a:latin typeface="微软雅黑" panose="020B0503020204020204" pitchFamily="34" charset="-122"/>
                <a:ea typeface="微软雅黑" panose="020B0503020204020204" pitchFamily="34" charset="-122"/>
              </a:rPr>
              <a:t>dMMR</a:t>
            </a:r>
            <a:r>
              <a:rPr lang="zh-CN" altLang="en-US" dirty="0">
                <a:solidFill>
                  <a:srgbClr val="333333"/>
                </a:solidFill>
                <a:latin typeface="微软雅黑" panose="020B0503020204020204" pitchFamily="34" charset="-122"/>
                <a:ea typeface="微软雅黑" panose="020B0503020204020204" pitchFamily="34" charset="-122"/>
              </a:rPr>
              <a:t>晚期实体瘤的安全性数据对比</a:t>
            </a:r>
            <a:endParaRPr lang="zh-CN" altLang="en-US" dirty="0">
              <a:solidFill>
                <a:srgbClr val="333333"/>
              </a:solidFill>
              <a:latin typeface="微软雅黑" panose="020B0503020204020204" pitchFamily="34" charset="-122"/>
              <a:ea typeface="微软雅黑" panose="020B0503020204020204" pitchFamily="34" charset="-122"/>
            </a:endParaRPr>
          </a:p>
        </p:txBody>
      </p:sp>
      <p:sp>
        <p:nvSpPr>
          <p:cNvPr id="14" name="矩形 13"/>
          <p:cNvSpPr/>
          <p:nvPr/>
        </p:nvSpPr>
        <p:spPr>
          <a:xfrm>
            <a:off x="246185" y="3947746"/>
            <a:ext cx="8027376" cy="668216"/>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对象 7"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216" name="think-cell 幻灯片" r:id="rId2" imgW="5715" imgH="5715" progId="TCLayout.ActiveDocument.1">
                  <p:embed/>
                </p:oleObj>
              </mc:Choice>
              <mc:Fallback>
                <p:oleObj name="think-cell 幻灯片" r:id="rId2" imgW="5715" imgH="5715" progId="TCLayout.ActiveDocument.1">
                  <p:embed/>
                  <p:pic>
                    <p:nvPicPr>
                      <p:cNvPr id="0" name="对象 7" hidden="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5" name="矩形: 圆角 4"/>
          <p:cNvSpPr/>
          <p:nvPr/>
        </p:nvSpPr>
        <p:spPr>
          <a:xfrm>
            <a:off x="586597" y="569343"/>
            <a:ext cx="992038" cy="496809"/>
          </a:xfrm>
          <a:prstGeom prst="roundRect">
            <a:avLst>
              <a:gd name="adj" fmla="val 322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FFFFFF"/>
                </a:solidFill>
              </a:rPr>
              <a:t>03</a:t>
            </a:r>
            <a:endParaRPr lang="zh-CN" altLang="en-US" sz="2800" b="1" dirty="0">
              <a:solidFill>
                <a:srgbClr val="FFFFFF"/>
              </a:solidFill>
            </a:endParaRPr>
          </a:p>
        </p:txBody>
      </p:sp>
      <p:sp>
        <p:nvSpPr>
          <p:cNvPr id="6" name="文本框 5"/>
          <p:cNvSpPr txBox="1"/>
          <p:nvPr/>
        </p:nvSpPr>
        <p:spPr>
          <a:xfrm>
            <a:off x="1664895" y="556137"/>
            <a:ext cx="2605177" cy="523220"/>
          </a:xfrm>
          <a:prstGeom prst="rect">
            <a:avLst/>
          </a:prstGeom>
          <a:noFill/>
        </p:spPr>
        <p:txBody>
          <a:bodyPr wrap="square" rtlCol="0">
            <a:spAutoFit/>
          </a:bodyPr>
          <a:lstStyle/>
          <a:p>
            <a:r>
              <a:rPr lang="zh-CN" altLang="en-US" sz="2800" b="1" dirty="0">
                <a:solidFill>
                  <a:srgbClr val="333333"/>
                </a:solidFill>
                <a:latin typeface="微软雅黑" panose="020B0503020204020204" pitchFamily="34" charset="-122"/>
                <a:ea typeface="微软雅黑" panose="020B0503020204020204" pitchFamily="34" charset="-122"/>
              </a:rPr>
              <a:t>有效性</a:t>
            </a:r>
            <a:endParaRPr lang="zh-CN" altLang="en-US" sz="2800" b="1" dirty="0">
              <a:solidFill>
                <a:srgbClr val="333333"/>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521282" y="1079357"/>
            <a:ext cx="11309934" cy="4619213"/>
          </a:xfrm>
          <a:prstGeom prst="rect">
            <a:avLst/>
          </a:prstGeom>
          <a:noFill/>
        </p:spPr>
        <p:txBody>
          <a:bodyPr wrap="square" rtlCol="0">
            <a:spAutoFit/>
          </a:bodyPr>
          <a:lstStyle/>
          <a:p>
            <a:pPr>
              <a:lnSpc>
                <a:spcPct val="200000"/>
              </a:lnSpc>
            </a:pPr>
            <a:r>
              <a:rPr lang="zh-CN" altLang="en-US" b="1" dirty="0">
                <a:solidFill>
                  <a:schemeClr val="accent5">
                    <a:lumMod val="75000"/>
                  </a:schemeClr>
                </a:solidFill>
              </a:rPr>
              <a:t>与对照药品疗效方面优势和不足：</a:t>
            </a:r>
            <a:endParaRPr lang="en-US" altLang="zh-CN" b="1" dirty="0">
              <a:solidFill>
                <a:schemeClr val="accent5">
                  <a:lumMod val="75000"/>
                </a:schemeClr>
              </a:solidFill>
            </a:endParaRPr>
          </a:p>
          <a:p>
            <a:pPr fontAlgn="ctr">
              <a:lnSpc>
                <a:spcPct val="150000"/>
              </a:lnSpc>
              <a:spcBef>
                <a:spcPts val="800"/>
              </a:spcBef>
            </a:pPr>
            <a:r>
              <a:rPr lang="zh-CN" altLang="en-US" sz="1400" dirty="0">
                <a:solidFill>
                  <a:srgbClr val="333333"/>
                </a:solidFill>
              </a:rPr>
              <a:t>与对照药物替雷利珠单抗无头对头临床研究，从研究数据上对比，在</a:t>
            </a:r>
            <a:r>
              <a:rPr lang="en-US" altLang="zh-CN" sz="1400" dirty="0">
                <a:solidFill>
                  <a:srgbClr val="333333"/>
                </a:solidFill>
              </a:rPr>
              <a:t>MSI-H/</a:t>
            </a:r>
            <a:r>
              <a:rPr lang="en-US" altLang="zh-CN" sz="1400" dirty="0" err="1">
                <a:solidFill>
                  <a:srgbClr val="333333"/>
                </a:solidFill>
              </a:rPr>
              <a:t>dMMR</a:t>
            </a:r>
            <a:r>
              <a:rPr lang="zh-CN" altLang="en-US" sz="1400" dirty="0">
                <a:solidFill>
                  <a:srgbClr val="333333"/>
                </a:solidFill>
              </a:rPr>
              <a:t>人群中疗效相当</a:t>
            </a:r>
            <a:endParaRPr lang="en-US" altLang="zh-CN" sz="1400" dirty="0">
              <a:solidFill>
                <a:srgbClr val="333333"/>
              </a:solidFill>
              <a:latin typeface="微软雅黑" panose="020B0503020204020204" pitchFamily="34" charset="-122"/>
              <a:cs typeface="+mn-ea"/>
              <a:sym typeface="+mn-lt"/>
            </a:endParaRPr>
          </a:p>
          <a:p>
            <a:pPr marL="285750" indent="-285750" fontAlgn="ctr">
              <a:lnSpc>
                <a:spcPct val="150000"/>
              </a:lnSpc>
              <a:spcBef>
                <a:spcPts val="800"/>
              </a:spcBef>
              <a:buFont typeface="Arial" panose="020B0604020202020204" pitchFamily="34" charset="0"/>
              <a:buChar char="•"/>
            </a:pPr>
            <a:r>
              <a:rPr lang="zh-CN" altLang="en-US" sz="1400" dirty="0">
                <a:solidFill>
                  <a:srgbClr val="333333"/>
                </a:solidFill>
                <a:latin typeface="微软雅黑" panose="020B0503020204020204" pitchFamily="34" charset="-122"/>
                <a:cs typeface="+mn-ea"/>
                <a:sym typeface="+mn-lt"/>
              </a:rPr>
              <a:t>替雷利珠单抗</a:t>
            </a:r>
            <a:r>
              <a:rPr lang="zh-CN" altLang="en-US" sz="1400" dirty="0"/>
              <a:t>经独立盲审委员会评估（</a:t>
            </a:r>
            <a:r>
              <a:rPr lang="en-US" altLang="zh-CN" sz="1400" dirty="0">
                <a:latin typeface="微软雅黑" panose="020B0503020204020204" pitchFamily="34" charset="-122"/>
                <a:ea typeface="微软雅黑" panose="020B0503020204020204" pitchFamily="34" charset="-122"/>
                <a:cs typeface="+mn-ea"/>
                <a:sym typeface="+mn-lt"/>
              </a:rPr>
              <a:t>ORR, %; IRC</a:t>
            </a:r>
            <a:r>
              <a:rPr lang="zh-CN" altLang="en-US" sz="1400" dirty="0"/>
              <a:t>）</a:t>
            </a:r>
            <a:r>
              <a:rPr lang="en-US" altLang="zh-CN" sz="1400" dirty="0"/>
              <a:t>ORR</a:t>
            </a:r>
            <a:r>
              <a:rPr lang="zh-CN" altLang="en-US" sz="1400" dirty="0"/>
              <a:t>为</a:t>
            </a:r>
            <a:r>
              <a:rPr lang="en-US" altLang="zh-CN" sz="1400" dirty="0">
                <a:solidFill>
                  <a:srgbClr val="333333"/>
                </a:solidFill>
                <a:latin typeface="微软雅黑" panose="020B0503020204020204" pitchFamily="34" charset="-122"/>
                <a:cs typeface="+mn-ea"/>
                <a:sym typeface="+mn-lt"/>
              </a:rPr>
              <a:t>45.9%</a:t>
            </a:r>
            <a:r>
              <a:rPr lang="zh-CN" altLang="en-US" sz="1400" dirty="0">
                <a:solidFill>
                  <a:srgbClr val="333333"/>
                </a:solidFill>
                <a:latin typeface="微软雅黑" panose="020B0503020204020204" pitchFamily="34" charset="-122"/>
                <a:cs typeface="+mn-ea"/>
                <a:sym typeface="+mn-lt"/>
              </a:rPr>
              <a:t>；恩沃利单抗</a:t>
            </a:r>
            <a:r>
              <a:rPr lang="zh-CN" altLang="en-US" sz="1400" dirty="0"/>
              <a:t>经独立盲审委员会评估</a:t>
            </a:r>
            <a:r>
              <a:rPr lang="en-US" altLang="zh-CN" sz="1400" dirty="0"/>
              <a:t>ORR</a:t>
            </a:r>
            <a:r>
              <a:rPr lang="zh-CN" altLang="en-US" sz="1400" dirty="0"/>
              <a:t>为</a:t>
            </a:r>
            <a:r>
              <a:rPr lang="en-US" altLang="zh-CN" sz="1400" dirty="0">
                <a:solidFill>
                  <a:srgbClr val="333333"/>
                </a:solidFill>
                <a:latin typeface="微软雅黑" panose="020B0503020204020204" pitchFamily="34" charset="-122"/>
                <a:cs typeface="+mn-ea"/>
                <a:sym typeface="+mn-lt"/>
              </a:rPr>
              <a:t>44.7%</a:t>
            </a:r>
            <a:r>
              <a:rPr lang="zh-CN" altLang="en-US" sz="1400" dirty="0">
                <a:solidFill>
                  <a:srgbClr val="333333"/>
                </a:solidFill>
                <a:latin typeface="微软雅黑" panose="020B0503020204020204" pitchFamily="34" charset="-122"/>
                <a:cs typeface="+mn-ea"/>
                <a:sym typeface="+mn-lt"/>
              </a:rPr>
              <a:t>，</a:t>
            </a:r>
            <a:r>
              <a:rPr lang="en-US" altLang="zh-CN" sz="1400" dirty="0">
                <a:solidFill>
                  <a:srgbClr val="333333"/>
                </a:solidFill>
                <a:latin typeface="微软雅黑" panose="020B0503020204020204" pitchFamily="34" charset="-122"/>
                <a:cs typeface="+mn-ea"/>
                <a:sym typeface="+mn-lt"/>
              </a:rPr>
              <a:t>DOR </a:t>
            </a:r>
            <a:r>
              <a:rPr lang="zh-CN" altLang="en-US" sz="1400" dirty="0">
                <a:solidFill>
                  <a:srgbClr val="333333"/>
                </a:solidFill>
                <a:latin typeface="微软雅黑" panose="020B0503020204020204" pitchFamily="34" charset="-122"/>
                <a:cs typeface="+mn-ea"/>
                <a:sym typeface="+mn-lt"/>
              </a:rPr>
              <a:t>截至统计日期尚未达到，≥ </a:t>
            </a:r>
            <a:r>
              <a:rPr lang="en-US" altLang="zh-CN" sz="1400" dirty="0">
                <a:solidFill>
                  <a:srgbClr val="333333"/>
                </a:solidFill>
                <a:latin typeface="微软雅黑" panose="020B0503020204020204" pitchFamily="34" charset="-122"/>
                <a:cs typeface="+mn-ea"/>
                <a:sym typeface="+mn-lt"/>
              </a:rPr>
              <a:t>6 </a:t>
            </a:r>
            <a:r>
              <a:rPr lang="zh-CN" altLang="en-US" sz="1400" dirty="0">
                <a:solidFill>
                  <a:srgbClr val="333333"/>
                </a:solidFill>
                <a:latin typeface="微软雅黑" panose="020B0503020204020204" pitchFamily="34" charset="-122"/>
                <a:cs typeface="+mn-ea"/>
                <a:sym typeface="+mn-lt"/>
              </a:rPr>
              <a:t>个月 </a:t>
            </a:r>
            <a:r>
              <a:rPr lang="en-US" altLang="zh-CN" sz="1400" dirty="0" err="1">
                <a:solidFill>
                  <a:srgbClr val="333333"/>
                </a:solidFill>
                <a:latin typeface="微软雅黑" panose="020B0503020204020204" pitchFamily="34" charset="-122"/>
                <a:cs typeface="+mn-ea"/>
                <a:sym typeface="+mn-lt"/>
              </a:rPr>
              <a:t>DoR</a:t>
            </a:r>
            <a:r>
              <a:rPr lang="zh-CN" altLang="en-US" sz="1400" dirty="0">
                <a:solidFill>
                  <a:srgbClr val="333333"/>
                </a:solidFill>
                <a:latin typeface="微软雅黑" panose="020B0503020204020204" pitchFamily="34" charset="-122"/>
                <a:cs typeface="+mn-ea"/>
                <a:sym typeface="+mn-lt"/>
              </a:rPr>
              <a:t>率 </a:t>
            </a:r>
            <a:r>
              <a:rPr lang="en-US" altLang="zh-CN" sz="1400" dirty="0">
                <a:solidFill>
                  <a:srgbClr val="333333"/>
                </a:solidFill>
                <a:latin typeface="微软雅黑" panose="020B0503020204020204" pitchFamily="34" charset="-122"/>
                <a:cs typeface="+mn-ea"/>
                <a:sym typeface="+mn-lt"/>
              </a:rPr>
              <a:t>90.2%</a:t>
            </a:r>
            <a:r>
              <a:rPr lang="zh-CN" altLang="en-US" sz="1400" dirty="0">
                <a:solidFill>
                  <a:srgbClr val="333333"/>
                </a:solidFill>
                <a:latin typeface="微软雅黑" panose="020B0503020204020204" pitchFamily="34" charset="-122"/>
                <a:cs typeface="+mn-ea"/>
                <a:sym typeface="+mn-lt"/>
              </a:rPr>
              <a:t>，≥ </a:t>
            </a:r>
            <a:r>
              <a:rPr lang="en-US" altLang="zh-CN" sz="1400" dirty="0">
                <a:solidFill>
                  <a:srgbClr val="333333"/>
                </a:solidFill>
                <a:latin typeface="微软雅黑" panose="020B0503020204020204" pitchFamily="34" charset="-122"/>
                <a:cs typeface="+mn-ea"/>
                <a:sym typeface="+mn-lt"/>
              </a:rPr>
              <a:t>12</a:t>
            </a:r>
            <a:r>
              <a:rPr lang="zh-CN" altLang="en-US" sz="1400" dirty="0">
                <a:solidFill>
                  <a:srgbClr val="333333"/>
                </a:solidFill>
                <a:latin typeface="微软雅黑" panose="020B0503020204020204" pitchFamily="34" charset="-122"/>
                <a:cs typeface="+mn-ea"/>
                <a:sym typeface="+mn-lt"/>
              </a:rPr>
              <a:t>个月 </a:t>
            </a:r>
            <a:r>
              <a:rPr lang="en-US" altLang="zh-CN" sz="1400" dirty="0" err="1">
                <a:solidFill>
                  <a:srgbClr val="333333"/>
                </a:solidFill>
                <a:latin typeface="微软雅黑" panose="020B0503020204020204" pitchFamily="34" charset="-122"/>
                <a:cs typeface="+mn-ea"/>
                <a:sym typeface="+mn-lt"/>
              </a:rPr>
              <a:t>DoR</a:t>
            </a:r>
            <a:r>
              <a:rPr lang="zh-CN" altLang="en-US" sz="1400" dirty="0">
                <a:solidFill>
                  <a:srgbClr val="333333"/>
                </a:solidFill>
                <a:latin typeface="微软雅黑" panose="020B0503020204020204" pitchFamily="34" charset="-122"/>
                <a:cs typeface="+mn-ea"/>
                <a:sym typeface="+mn-lt"/>
              </a:rPr>
              <a:t>率</a:t>
            </a:r>
            <a:r>
              <a:rPr lang="en-US" altLang="zh-CN" sz="1400" dirty="0">
                <a:solidFill>
                  <a:srgbClr val="333333"/>
                </a:solidFill>
                <a:latin typeface="微软雅黑" panose="020B0503020204020204" pitchFamily="34" charset="-122"/>
                <a:cs typeface="+mn-ea"/>
                <a:sym typeface="+mn-lt"/>
              </a:rPr>
              <a:t>90.2%</a:t>
            </a:r>
            <a:endParaRPr lang="en-US" altLang="zh-CN" sz="1400" dirty="0">
              <a:solidFill>
                <a:srgbClr val="333333"/>
              </a:solidFill>
              <a:latin typeface="微软雅黑" panose="020B0503020204020204" pitchFamily="34" charset="-122"/>
              <a:cs typeface="+mn-ea"/>
              <a:sym typeface="+mn-lt"/>
            </a:endParaRPr>
          </a:p>
          <a:p>
            <a:pPr marL="285750" indent="-285750" fontAlgn="ctr">
              <a:lnSpc>
                <a:spcPct val="150000"/>
              </a:lnSpc>
              <a:spcBef>
                <a:spcPts val="800"/>
              </a:spcBef>
              <a:buFont typeface="Arial" panose="020B0604020202020204" pitchFamily="34" charset="0"/>
              <a:buChar char="•"/>
            </a:pPr>
            <a:r>
              <a:rPr lang="zh-CN" altLang="en-US" sz="1400" dirty="0">
                <a:solidFill>
                  <a:srgbClr val="333333"/>
                </a:solidFill>
                <a:latin typeface="微软雅黑" panose="020B0503020204020204" pitchFamily="34" charset="-122"/>
                <a:cs typeface="+mn-ea"/>
                <a:sym typeface="+mn-lt"/>
              </a:rPr>
              <a:t>替雷利珠单抗的</a:t>
            </a:r>
            <a:r>
              <a:rPr lang="en-US" altLang="zh-CN" sz="1400" dirty="0">
                <a:solidFill>
                  <a:srgbClr val="000000"/>
                </a:solidFill>
                <a:latin typeface="微软雅黑" panose="020B0503020204020204" pitchFamily="34" charset="-122"/>
                <a:cs typeface="+mn-ea"/>
                <a:sym typeface="+mn-lt"/>
              </a:rPr>
              <a:t>12-m OS </a:t>
            </a:r>
            <a:r>
              <a:rPr lang="zh-CN" altLang="en-US" sz="1400" dirty="0">
                <a:solidFill>
                  <a:srgbClr val="000000"/>
                </a:solidFill>
                <a:latin typeface="微软雅黑" panose="020B0503020204020204" pitchFamily="34" charset="-122"/>
                <a:cs typeface="+mn-ea"/>
                <a:sym typeface="+mn-lt"/>
              </a:rPr>
              <a:t>率为</a:t>
            </a:r>
            <a:r>
              <a:rPr lang="en-US" altLang="zh-CN" sz="1400" dirty="0">
                <a:solidFill>
                  <a:srgbClr val="000000"/>
                </a:solidFill>
                <a:latin typeface="微软雅黑" panose="020B0503020204020204" pitchFamily="34" charset="-122"/>
                <a:cs typeface="+mn-ea"/>
                <a:sym typeface="+mn-lt"/>
              </a:rPr>
              <a:t>75.3%</a:t>
            </a:r>
            <a:r>
              <a:rPr lang="zh-CN" altLang="en-US" sz="1400" dirty="0">
                <a:solidFill>
                  <a:srgbClr val="000000"/>
                </a:solidFill>
                <a:latin typeface="微软雅黑" panose="020B0503020204020204" pitchFamily="34" charset="-122"/>
                <a:cs typeface="+mn-ea"/>
                <a:sym typeface="+mn-lt"/>
              </a:rPr>
              <a:t>；恩沃利单抗的</a:t>
            </a:r>
            <a:r>
              <a:rPr lang="en-US" altLang="zh-CN" sz="1400" dirty="0">
                <a:solidFill>
                  <a:srgbClr val="000000"/>
                </a:solidFill>
                <a:latin typeface="微软雅黑" panose="020B0503020204020204" pitchFamily="34" charset="-122"/>
                <a:cs typeface="+mn-ea"/>
                <a:sym typeface="+mn-lt"/>
              </a:rPr>
              <a:t>12-m OS </a:t>
            </a:r>
            <a:r>
              <a:rPr lang="zh-CN" altLang="en-US" sz="1400" dirty="0">
                <a:solidFill>
                  <a:srgbClr val="000000"/>
                </a:solidFill>
                <a:latin typeface="微软雅黑" panose="020B0503020204020204" pitchFamily="34" charset="-122"/>
                <a:cs typeface="+mn-ea"/>
                <a:sym typeface="+mn-lt"/>
              </a:rPr>
              <a:t>率 </a:t>
            </a:r>
            <a:r>
              <a:rPr lang="en-US" altLang="zh-CN" sz="1400" dirty="0">
                <a:solidFill>
                  <a:srgbClr val="000000"/>
                </a:solidFill>
                <a:latin typeface="微软雅黑" panose="020B0503020204020204" pitchFamily="34" charset="-122"/>
                <a:cs typeface="+mn-ea"/>
                <a:sym typeface="+mn-lt"/>
              </a:rPr>
              <a:t>74.6%</a:t>
            </a:r>
            <a:endParaRPr lang="en-US" altLang="zh-CN" sz="1400" dirty="0">
              <a:solidFill>
                <a:srgbClr val="000000"/>
              </a:solidFill>
              <a:latin typeface="微软雅黑" panose="020B0503020204020204" pitchFamily="34" charset="-122"/>
              <a:cs typeface="+mn-ea"/>
              <a:sym typeface="+mn-lt"/>
            </a:endParaRPr>
          </a:p>
          <a:p>
            <a:pPr marL="285750" indent="-285750" fontAlgn="ctr">
              <a:lnSpc>
                <a:spcPct val="150000"/>
              </a:lnSpc>
              <a:spcBef>
                <a:spcPts val="800"/>
              </a:spcBef>
              <a:buFont typeface="Arial" panose="020B0604020202020204" pitchFamily="34" charset="0"/>
              <a:buChar char="•"/>
            </a:pPr>
            <a:r>
              <a:rPr lang="zh-CN" altLang="en-US" sz="1400" dirty="0">
                <a:solidFill>
                  <a:srgbClr val="333333"/>
                </a:solidFill>
              </a:rPr>
              <a:t>样本量：</a:t>
            </a:r>
            <a:r>
              <a:rPr lang="zh-CN" altLang="en-US" sz="1400" dirty="0">
                <a:solidFill>
                  <a:srgbClr val="333333"/>
                </a:solidFill>
                <a:latin typeface="微软雅黑" panose="020B0503020204020204" pitchFamily="34" charset="-122"/>
                <a:cs typeface="+mn-ea"/>
                <a:sym typeface="+mn-lt"/>
              </a:rPr>
              <a:t>替雷利珠</a:t>
            </a:r>
            <a:r>
              <a:rPr lang="en-US" altLang="zh-CN" sz="1400" dirty="0">
                <a:solidFill>
                  <a:srgbClr val="333333"/>
                </a:solidFill>
                <a:latin typeface="微软雅黑" panose="020B0503020204020204" pitchFamily="34" charset="-122"/>
                <a:cs typeface="+mn-ea"/>
                <a:sym typeface="+mn-lt"/>
              </a:rPr>
              <a:t>80</a:t>
            </a:r>
            <a:r>
              <a:rPr lang="zh-CN" altLang="en-US" sz="1400" dirty="0">
                <a:solidFill>
                  <a:srgbClr val="333333"/>
                </a:solidFill>
                <a:latin typeface="微软雅黑" panose="020B0503020204020204" pitchFamily="34" charset="-122"/>
                <a:cs typeface="+mn-ea"/>
                <a:sym typeface="+mn-lt"/>
              </a:rPr>
              <a:t>例；</a:t>
            </a:r>
            <a:r>
              <a:rPr lang="zh-CN" altLang="en-US" sz="1400" dirty="0">
                <a:solidFill>
                  <a:srgbClr val="333333"/>
                </a:solidFill>
              </a:rPr>
              <a:t>恩沃利单抗</a:t>
            </a:r>
            <a:r>
              <a:rPr lang="en-US" altLang="zh-CN" sz="1400" dirty="0">
                <a:solidFill>
                  <a:srgbClr val="333333"/>
                </a:solidFill>
              </a:rPr>
              <a:t>106</a:t>
            </a:r>
            <a:r>
              <a:rPr lang="zh-CN" altLang="en-US" sz="1400" dirty="0">
                <a:solidFill>
                  <a:srgbClr val="333333"/>
                </a:solidFill>
              </a:rPr>
              <a:t>例</a:t>
            </a:r>
            <a:endParaRPr lang="en-US" altLang="zh-CN" sz="1400" dirty="0">
              <a:solidFill>
                <a:srgbClr val="333333"/>
              </a:solidFill>
            </a:endParaRPr>
          </a:p>
          <a:p>
            <a:endParaRPr lang="en-US" altLang="zh-CN" b="1" dirty="0">
              <a:solidFill>
                <a:srgbClr val="00B050"/>
              </a:solidFill>
            </a:endParaRPr>
          </a:p>
          <a:p>
            <a:pPr>
              <a:lnSpc>
                <a:spcPct val="150000"/>
              </a:lnSpc>
            </a:pPr>
            <a:r>
              <a:rPr lang="zh-CN" altLang="en-US" b="1" dirty="0">
                <a:solidFill>
                  <a:schemeClr val="accent5">
                    <a:lumMod val="75000"/>
                  </a:schemeClr>
                </a:solidFill>
              </a:rPr>
              <a:t>临床指南</a:t>
            </a:r>
            <a:r>
              <a:rPr lang="en-US" altLang="zh-CN" b="1" dirty="0">
                <a:solidFill>
                  <a:schemeClr val="accent5">
                    <a:lumMod val="75000"/>
                  </a:schemeClr>
                </a:solidFill>
              </a:rPr>
              <a:t>/</a:t>
            </a:r>
            <a:r>
              <a:rPr lang="zh-CN" altLang="en-US" b="1" dirty="0">
                <a:solidFill>
                  <a:schemeClr val="accent5">
                    <a:lumMod val="75000"/>
                  </a:schemeClr>
                </a:solidFill>
              </a:rPr>
              <a:t>诊疗规范推荐：</a:t>
            </a:r>
            <a:endParaRPr lang="en-US" altLang="zh-CN" b="1" dirty="0">
              <a:solidFill>
                <a:schemeClr val="accent5">
                  <a:lumMod val="75000"/>
                </a:schemeClr>
              </a:solidFill>
            </a:endParaRPr>
          </a:p>
          <a:p>
            <a:pPr>
              <a:lnSpc>
                <a:spcPct val="150000"/>
              </a:lnSpc>
            </a:pPr>
            <a:r>
              <a:rPr lang="zh-CN" altLang="en-US" sz="1400" dirty="0">
                <a:solidFill>
                  <a:srgbClr val="333333"/>
                </a:solidFill>
              </a:rPr>
              <a:t>恩维达</a:t>
            </a:r>
            <a:r>
              <a:rPr lang="en-US" altLang="zh-CN" sz="1400" dirty="0">
                <a:solidFill>
                  <a:srgbClr val="333333"/>
                </a:solidFill>
              </a:rPr>
              <a:t>®</a:t>
            </a:r>
            <a:r>
              <a:rPr lang="zh-CN" altLang="en-US" sz="1400" dirty="0">
                <a:solidFill>
                  <a:srgbClr val="333333"/>
                </a:solidFill>
              </a:rPr>
              <a:t>（恩沃利单抗）</a:t>
            </a:r>
            <a:r>
              <a:rPr lang="en-US" altLang="zh-CN" sz="1400" dirty="0">
                <a:solidFill>
                  <a:srgbClr val="333333"/>
                </a:solidFill>
              </a:rPr>
              <a:t>2022</a:t>
            </a:r>
            <a:r>
              <a:rPr lang="zh-CN" altLang="en-US" sz="1400" dirty="0">
                <a:solidFill>
                  <a:srgbClr val="333333"/>
                </a:solidFill>
              </a:rPr>
              <a:t>年被</a:t>
            </a:r>
            <a:r>
              <a:rPr lang="en-US" altLang="zh-CN" sz="1400" dirty="0">
                <a:solidFill>
                  <a:srgbClr val="333333"/>
                </a:solidFill>
              </a:rPr>
              <a:t>CSCO</a:t>
            </a:r>
            <a:r>
              <a:rPr lang="zh-CN" altLang="en-US" sz="1400" dirty="0">
                <a:solidFill>
                  <a:srgbClr val="333333"/>
                </a:solidFill>
              </a:rPr>
              <a:t>三大指南推荐</a:t>
            </a:r>
            <a:endParaRPr lang="en-US" altLang="zh-CN" sz="1400" dirty="0">
              <a:solidFill>
                <a:srgbClr val="333333"/>
              </a:solidFill>
            </a:endParaRPr>
          </a:p>
          <a:p>
            <a:pPr>
              <a:lnSpc>
                <a:spcPct val="150000"/>
              </a:lnSpc>
            </a:pPr>
            <a:r>
              <a:rPr lang="en-US" altLang="zh-CN" sz="1400" b="1" dirty="0">
                <a:solidFill>
                  <a:srgbClr val="333333"/>
                </a:solidFill>
              </a:rPr>
              <a:t>1</a:t>
            </a:r>
            <a:r>
              <a:rPr lang="zh-CN" altLang="en-US" sz="1400" b="1" dirty="0">
                <a:solidFill>
                  <a:srgbClr val="333333"/>
                </a:solidFill>
              </a:rPr>
              <a:t>、</a:t>
            </a:r>
            <a:r>
              <a:rPr lang="en-US" altLang="zh-CN" sz="1400" b="1" dirty="0">
                <a:solidFill>
                  <a:srgbClr val="333333"/>
                </a:solidFill>
              </a:rPr>
              <a:t>《CSCO</a:t>
            </a:r>
            <a:r>
              <a:rPr lang="zh-CN" altLang="en-US" sz="1400" b="1" dirty="0">
                <a:solidFill>
                  <a:srgbClr val="333333"/>
                </a:solidFill>
              </a:rPr>
              <a:t>胃癌诊疗指南</a:t>
            </a:r>
            <a:r>
              <a:rPr lang="en-US" altLang="zh-CN" sz="1400" b="1" dirty="0">
                <a:solidFill>
                  <a:srgbClr val="333333"/>
                </a:solidFill>
              </a:rPr>
              <a:t>2022</a:t>
            </a:r>
            <a:r>
              <a:rPr lang="zh-CN" altLang="en-US" sz="1400" b="1" dirty="0">
                <a:solidFill>
                  <a:srgbClr val="333333"/>
                </a:solidFill>
              </a:rPr>
              <a:t>版</a:t>
            </a:r>
            <a:r>
              <a:rPr lang="en-US" altLang="zh-CN" sz="1400" b="1" dirty="0">
                <a:solidFill>
                  <a:srgbClr val="333333"/>
                </a:solidFill>
              </a:rPr>
              <a:t>》</a:t>
            </a:r>
            <a:r>
              <a:rPr lang="zh-CN" altLang="en-US" sz="1400" b="1" dirty="0">
                <a:solidFill>
                  <a:srgbClr val="333333"/>
                </a:solidFill>
              </a:rPr>
              <a:t>（</a:t>
            </a:r>
            <a:r>
              <a:rPr lang="en-US" altLang="zh-CN" sz="1400" b="1" dirty="0">
                <a:solidFill>
                  <a:srgbClr val="333333"/>
                </a:solidFill>
              </a:rPr>
              <a:t>Ⅰ</a:t>
            </a:r>
            <a:r>
              <a:rPr lang="zh-CN" altLang="en-US" sz="1400" b="1" dirty="0">
                <a:solidFill>
                  <a:srgbClr val="333333"/>
                </a:solidFill>
              </a:rPr>
              <a:t>级推荐，</a:t>
            </a:r>
            <a:r>
              <a:rPr lang="en-US" altLang="zh-CN" sz="1400" b="1" dirty="0">
                <a:solidFill>
                  <a:srgbClr val="333333"/>
                </a:solidFill>
              </a:rPr>
              <a:t>2A</a:t>
            </a:r>
            <a:r>
              <a:rPr lang="zh-CN" altLang="en-US" sz="1400" b="1" dirty="0">
                <a:solidFill>
                  <a:srgbClr val="333333"/>
                </a:solidFill>
              </a:rPr>
              <a:t>类证据）：</a:t>
            </a:r>
            <a:r>
              <a:rPr lang="en-US" altLang="zh-CN" sz="1400" b="1" dirty="0">
                <a:solidFill>
                  <a:srgbClr val="333333"/>
                </a:solidFill>
              </a:rPr>
              <a:t> </a:t>
            </a:r>
            <a:r>
              <a:rPr lang="en-US" altLang="zh-CN" sz="1400" dirty="0">
                <a:solidFill>
                  <a:srgbClr val="333333"/>
                </a:solidFill>
              </a:rPr>
              <a:t>Ⅰ</a:t>
            </a:r>
            <a:r>
              <a:rPr lang="zh-CN" altLang="en-US" sz="1400" dirty="0">
                <a:solidFill>
                  <a:srgbClr val="333333"/>
                </a:solidFill>
              </a:rPr>
              <a:t>级推荐用于</a:t>
            </a:r>
            <a:r>
              <a:rPr lang="en-US" altLang="zh-CN" sz="1400" dirty="0">
                <a:solidFill>
                  <a:srgbClr val="333333"/>
                </a:solidFill>
              </a:rPr>
              <a:t>MSI-H/</a:t>
            </a:r>
            <a:r>
              <a:rPr lang="en-US" altLang="zh-CN" sz="1400" dirty="0" err="1">
                <a:solidFill>
                  <a:srgbClr val="333333"/>
                </a:solidFill>
              </a:rPr>
              <a:t>dMMR</a:t>
            </a:r>
            <a:r>
              <a:rPr lang="zh-CN" altLang="en-US" sz="1400" dirty="0">
                <a:solidFill>
                  <a:srgbClr val="333333"/>
                </a:solidFill>
              </a:rPr>
              <a:t>人群二线免疫治疗</a:t>
            </a:r>
            <a:endParaRPr lang="en-US" altLang="zh-CN" sz="1400" dirty="0">
              <a:solidFill>
                <a:srgbClr val="333333"/>
              </a:solidFill>
            </a:endParaRPr>
          </a:p>
          <a:p>
            <a:pPr>
              <a:lnSpc>
                <a:spcPct val="150000"/>
              </a:lnSpc>
            </a:pPr>
            <a:r>
              <a:rPr lang="en-US" altLang="zh-CN" sz="1400" b="1" dirty="0">
                <a:solidFill>
                  <a:srgbClr val="333333"/>
                </a:solidFill>
              </a:rPr>
              <a:t>2</a:t>
            </a:r>
            <a:r>
              <a:rPr lang="zh-CN" altLang="en-US" sz="1400" b="1" dirty="0">
                <a:solidFill>
                  <a:srgbClr val="333333"/>
                </a:solidFill>
              </a:rPr>
              <a:t>、</a:t>
            </a:r>
            <a:r>
              <a:rPr lang="en-US" altLang="zh-CN" sz="1400" b="1" dirty="0">
                <a:solidFill>
                  <a:srgbClr val="333333"/>
                </a:solidFill>
              </a:rPr>
              <a:t>《CSCO</a:t>
            </a:r>
            <a:r>
              <a:rPr lang="zh-CN" altLang="en-US" sz="1400" b="1" dirty="0">
                <a:solidFill>
                  <a:srgbClr val="333333"/>
                </a:solidFill>
              </a:rPr>
              <a:t>结直肠癌诊疗指南</a:t>
            </a:r>
            <a:r>
              <a:rPr lang="en-US" altLang="zh-CN" sz="1400" b="1" dirty="0">
                <a:solidFill>
                  <a:srgbClr val="333333"/>
                </a:solidFill>
              </a:rPr>
              <a:t>2022</a:t>
            </a:r>
            <a:r>
              <a:rPr lang="zh-CN" altLang="en-US" sz="1400" b="1" dirty="0">
                <a:solidFill>
                  <a:srgbClr val="333333"/>
                </a:solidFill>
              </a:rPr>
              <a:t>版</a:t>
            </a:r>
            <a:r>
              <a:rPr lang="en-US" altLang="zh-CN" sz="1400" b="1" dirty="0">
                <a:solidFill>
                  <a:srgbClr val="333333"/>
                </a:solidFill>
              </a:rPr>
              <a:t>》</a:t>
            </a:r>
            <a:r>
              <a:rPr lang="zh-CN" altLang="en-US" sz="1400" b="1" dirty="0">
                <a:solidFill>
                  <a:srgbClr val="333333"/>
                </a:solidFill>
              </a:rPr>
              <a:t>（</a:t>
            </a:r>
            <a:r>
              <a:rPr lang="en-US" altLang="zh-CN" sz="1400" b="1" dirty="0">
                <a:solidFill>
                  <a:srgbClr val="333333"/>
                </a:solidFill>
              </a:rPr>
              <a:t>Ⅱ</a:t>
            </a:r>
            <a:r>
              <a:rPr lang="zh-CN" altLang="en-US" sz="1400" b="1" dirty="0">
                <a:solidFill>
                  <a:srgbClr val="333333"/>
                </a:solidFill>
              </a:rPr>
              <a:t>级推荐，</a:t>
            </a:r>
            <a:r>
              <a:rPr lang="en-US" altLang="zh-CN" sz="1400" b="1" dirty="0">
                <a:solidFill>
                  <a:srgbClr val="333333"/>
                </a:solidFill>
              </a:rPr>
              <a:t>2A</a:t>
            </a:r>
            <a:r>
              <a:rPr lang="zh-CN" altLang="en-US" sz="1400" b="1" dirty="0">
                <a:solidFill>
                  <a:srgbClr val="333333"/>
                </a:solidFill>
              </a:rPr>
              <a:t>类证据）：</a:t>
            </a:r>
            <a:r>
              <a:rPr lang="en-US" altLang="zh-CN" sz="1400" dirty="0">
                <a:solidFill>
                  <a:srgbClr val="333333"/>
                </a:solidFill>
              </a:rPr>
              <a:t>Ⅱ</a:t>
            </a:r>
            <a:r>
              <a:rPr lang="zh-CN" altLang="en-US" sz="1400" dirty="0">
                <a:solidFill>
                  <a:srgbClr val="333333"/>
                </a:solidFill>
              </a:rPr>
              <a:t>级推荐用于</a:t>
            </a:r>
            <a:r>
              <a:rPr lang="en-US" altLang="zh-CN" sz="1400" dirty="0">
                <a:solidFill>
                  <a:srgbClr val="333333"/>
                </a:solidFill>
              </a:rPr>
              <a:t>MSI-H/</a:t>
            </a:r>
            <a:r>
              <a:rPr lang="en-US" altLang="zh-CN" sz="1400" dirty="0" err="1">
                <a:solidFill>
                  <a:srgbClr val="333333"/>
                </a:solidFill>
              </a:rPr>
              <a:t>dMMR</a:t>
            </a:r>
            <a:r>
              <a:rPr lang="zh-CN" altLang="en-US" sz="1400" dirty="0">
                <a:solidFill>
                  <a:srgbClr val="333333"/>
                </a:solidFill>
              </a:rPr>
              <a:t>人群二</a:t>
            </a:r>
            <a:r>
              <a:rPr lang="en-US" altLang="zh-CN" sz="1400" dirty="0">
                <a:solidFill>
                  <a:srgbClr val="333333"/>
                </a:solidFill>
              </a:rPr>
              <a:t>/</a:t>
            </a:r>
            <a:r>
              <a:rPr lang="zh-CN" altLang="en-US" sz="1400" dirty="0">
                <a:solidFill>
                  <a:srgbClr val="333333"/>
                </a:solidFill>
              </a:rPr>
              <a:t>三线免疫治疗</a:t>
            </a:r>
            <a:endParaRPr lang="en-US" altLang="zh-CN" sz="1400" b="1" dirty="0">
              <a:solidFill>
                <a:srgbClr val="333333"/>
              </a:solidFill>
            </a:endParaRPr>
          </a:p>
          <a:p>
            <a:pPr>
              <a:lnSpc>
                <a:spcPct val="150000"/>
              </a:lnSpc>
            </a:pPr>
            <a:r>
              <a:rPr lang="en-US" altLang="zh-CN" sz="1400" b="1" dirty="0">
                <a:solidFill>
                  <a:srgbClr val="333333"/>
                </a:solidFill>
              </a:rPr>
              <a:t>3</a:t>
            </a:r>
            <a:r>
              <a:rPr lang="zh-CN" altLang="en-US" sz="1400" b="1" dirty="0">
                <a:solidFill>
                  <a:srgbClr val="333333"/>
                </a:solidFill>
              </a:rPr>
              <a:t>、</a:t>
            </a:r>
            <a:r>
              <a:rPr lang="en-US" altLang="zh-CN" sz="1400" b="1" dirty="0">
                <a:solidFill>
                  <a:srgbClr val="333333"/>
                </a:solidFill>
              </a:rPr>
              <a:t>《CSCO</a:t>
            </a:r>
            <a:r>
              <a:rPr lang="zh-CN" altLang="en-US" sz="1400" b="1" dirty="0">
                <a:solidFill>
                  <a:srgbClr val="333333"/>
                </a:solidFill>
              </a:rPr>
              <a:t>免疫检查点抑制剂临床应用指南</a:t>
            </a:r>
            <a:r>
              <a:rPr lang="en-US" altLang="zh-CN" sz="1400" b="1" dirty="0">
                <a:solidFill>
                  <a:srgbClr val="333333"/>
                </a:solidFill>
              </a:rPr>
              <a:t>2022</a:t>
            </a:r>
            <a:r>
              <a:rPr lang="zh-CN" altLang="en-US" sz="1400" b="1" dirty="0">
                <a:solidFill>
                  <a:srgbClr val="333333"/>
                </a:solidFill>
              </a:rPr>
              <a:t>版</a:t>
            </a:r>
            <a:r>
              <a:rPr lang="en-US" altLang="zh-CN" sz="1400" b="1" dirty="0">
                <a:solidFill>
                  <a:srgbClr val="333333"/>
                </a:solidFill>
              </a:rPr>
              <a:t>》</a:t>
            </a:r>
            <a:r>
              <a:rPr lang="zh-CN" altLang="en-US" sz="1400" b="1" dirty="0">
                <a:solidFill>
                  <a:srgbClr val="333333"/>
                </a:solidFill>
              </a:rPr>
              <a:t>（</a:t>
            </a:r>
            <a:r>
              <a:rPr lang="en-US" altLang="zh-CN" sz="1400" b="1" dirty="0">
                <a:solidFill>
                  <a:srgbClr val="333333"/>
                </a:solidFill>
              </a:rPr>
              <a:t>Ⅰ</a:t>
            </a:r>
            <a:r>
              <a:rPr lang="zh-CN" altLang="en-US" sz="1400" b="1" dirty="0">
                <a:solidFill>
                  <a:srgbClr val="333333"/>
                </a:solidFill>
              </a:rPr>
              <a:t>级推荐，</a:t>
            </a:r>
            <a:r>
              <a:rPr lang="en-US" altLang="zh-CN" sz="1400" b="1" dirty="0">
                <a:solidFill>
                  <a:srgbClr val="333333"/>
                </a:solidFill>
              </a:rPr>
              <a:t>2A</a:t>
            </a:r>
            <a:r>
              <a:rPr lang="zh-CN" altLang="en-US" sz="1400" b="1" dirty="0">
                <a:solidFill>
                  <a:srgbClr val="333333"/>
                </a:solidFill>
              </a:rPr>
              <a:t>类证据）：</a:t>
            </a:r>
            <a:r>
              <a:rPr lang="en-US" altLang="zh-CN" sz="1400" b="1" dirty="0">
                <a:solidFill>
                  <a:srgbClr val="333333"/>
                </a:solidFill>
              </a:rPr>
              <a:t> </a:t>
            </a:r>
            <a:r>
              <a:rPr lang="en-US" altLang="zh-CN" sz="1400" dirty="0">
                <a:solidFill>
                  <a:srgbClr val="333333"/>
                </a:solidFill>
              </a:rPr>
              <a:t>Ⅰ</a:t>
            </a:r>
            <a:r>
              <a:rPr lang="zh-CN" altLang="en-US" sz="1400" dirty="0">
                <a:solidFill>
                  <a:srgbClr val="333333"/>
                </a:solidFill>
              </a:rPr>
              <a:t>级推荐用于</a:t>
            </a:r>
            <a:r>
              <a:rPr lang="en-US" altLang="zh-CN" sz="1400" dirty="0">
                <a:solidFill>
                  <a:srgbClr val="333333"/>
                </a:solidFill>
              </a:rPr>
              <a:t>MSI-H/</a:t>
            </a:r>
            <a:r>
              <a:rPr lang="en-US" altLang="zh-CN" sz="1400" dirty="0" err="1">
                <a:solidFill>
                  <a:srgbClr val="333333"/>
                </a:solidFill>
              </a:rPr>
              <a:t>dMMR</a:t>
            </a:r>
            <a:r>
              <a:rPr lang="zh-CN" altLang="en-US" sz="1400" dirty="0">
                <a:solidFill>
                  <a:srgbClr val="333333"/>
                </a:solidFill>
              </a:rPr>
              <a:t>人群二线</a:t>
            </a:r>
            <a:r>
              <a:rPr lang="en-US" altLang="zh-CN" sz="1400" dirty="0">
                <a:solidFill>
                  <a:srgbClr val="333333"/>
                </a:solidFill>
              </a:rPr>
              <a:t>/</a:t>
            </a:r>
            <a:r>
              <a:rPr lang="zh-CN" altLang="en-US" sz="1400" dirty="0">
                <a:solidFill>
                  <a:srgbClr val="333333"/>
                </a:solidFill>
              </a:rPr>
              <a:t>三线免疫治疗</a:t>
            </a:r>
            <a:endParaRPr lang="en-US" altLang="zh-CN" sz="1400" b="1" dirty="0">
              <a:solidFill>
                <a:srgbClr val="333333"/>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p:cNvSpPr txBox="1"/>
          <p:nvPr/>
        </p:nvSpPr>
        <p:spPr>
          <a:xfrm>
            <a:off x="218290" y="5832157"/>
            <a:ext cx="11363001" cy="706755"/>
          </a:xfrm>
          <a:prstGeom prst="rect">
            <a:avLst/>
          </a:prstGeom>
          <a:noFill/>
        </p:spPr>
        <p:txBody>
          <a:bodyPr wrap="square" rtlCol="0" anchor="b">
            <a:spAutoFit/>
          </a:bodyPr>
          <a:lstStyle/>
          <a:p>
            <a:pPr>
              <a:defRPr/>
            </a:pPr>
            <a:r>
              <a:rPr lang="zh-CN" altLang="en-US" sz="1000" dirty="0">
                <a:solidFill>
                  <a:schemeClr val="bg1">
                    <a:lumMod val="65000"/>
                  </a:schemeClr>
                </a:solidFill>
              </a:rPr>
              <a:t>数据来源：</a:t>
            </a:r>
            <a:r>
              <a:rPr lang="en-US" altLang="zh-CN" sz="1000" dirty="0">
                <a:solidFill>
                  <a:schemeClr val="bg1">
                    <a:lumMod val="65000"/>
                  </a:schemeClr>
                </a:solidFill>
              </a:rPr>
              <a:t>1. Dung T Le, et al. J Clin Oncol. 2020 Jan 1;38(1):11-19.                           2. </a:t>
            </a:r>
            <a:r>
              <a:rPr lang="en-US" altLang="zh-CN" sz="1000" dirty="0" err="1">
                <a:solidFill>
                  <a:schemeClr val="bg1">
                    <a:lumMod val="65000"/>
                  </a:schemeClr>
                </a:solidFill>
              </a:rPr>
              <a:t>Aurelien</a:t>
            </a:r>
            <a:r>
              <a:rPr lang="en-US" altLang="zh-CN" sz="1000" dirty="0">
                <a:solidFill>
                  <a:schemeClr val="bg1">
                    <a:lumMod val="65000"/>
                  </a:schemeClr>
                </a:solidFill>
              </a:rPr>
              <a:t> </a:t>
            </a:r>
            <a:r>
              <a:rPr lang="en-US" altLang="zh-CN" sz="1000" dirty="0" err="1">
                <a:solidFill>
                  <a:schemeClr val="bg1">
                    <a:lumMod val="65000"/>
                  </a:schemeClr>
                </a:solidFill>
              </a:rPr>
              <a:t>Marabelle</a:t>
            </a:r>
            <a:r>
              <a:rPr lang="en-US" altLang="zh-CN" sz="1000" dirty="0">
                <a:solidFill>
                  <a:schemeClr val="bg1">
                    <a:lumMod val="65000"/>
                  </a:schemeClr>
                </a:solidFill>
              </a:rPr>
              <a:t> et al. J Clin Oncol. 2020 Jan 1;38(1):1-10.   </a:t>
            </a:r>
            <a:endParaRPr lang="en-US" altLang="zh-CN" sz="1000" dirty="0">
              <a:solidFill>
                <a:schemeClr val="bg1">
                  <a:lumMod val="65000"/>
                </a:schemeClr>
              </a:solidFill>
            </a:endParaRPr>
          </a:p>
          <a:p>
            <a:pPr>
              <a:defRPr/>
            </a:pPr>
            <a:r>
              <a:rPr lang="en-US" altLang="zh-CN" sz="1000" dirty="0">
                <a:solidFill>
                  <a:schemeClr val="bg1">
                    <a:lumMod val="65000"/>
                  </a:schemeClr>
                </a:solidFill>
              </a:rPr>
              <a:t>3. Michael J Overman et al. </a:t>
            </a:r>
            <a:r>
              <a:rPr lang="it-IT" altLang="zh-CN" sz="1000" dirty="0">
                <a:solidFill>
                  <a:schemeClr val="bg1">
                    <a:lumMod val="65000"/>
                  </a:schemeClr>
                </a:solidFill>
              </a:rPr>
              <a:t>Lancet Oncol. 2017 Sep;18(9):1182-1191. </a:t>
            </a:r>
            <a:r>
              <a:rPr lang="en-US" altLang="zh-CN" sz="1000" dirty="0">
                <a:solidFill>
                  <a:schemeClr val="bg1">
                    <a:lumMod val="65000"/>
                  </a:schemeClr>
                </a:solidFill>
              </a:rPr>
              <a:t>     4. </a:t>
            </a:r>
            <a:r>
              <a:rPr lang="zh-CN" altLang="en-US" sz="1000" dirty="0">
                <a:solidFill>
                  <a:schemeClr val="bg1">
                    <a:lumMod val="65000"/>
                  </a:schemeClr>
                </a:solidFill>
              </a:rPr>
              <a:t>沈琳，</a:t>
            </a:r>
            <a:r>
              <a:rPr lang="en-US" altLang="zh-CN" sz="1000" dirty="0">
                <a:solidFill>
                  <a:schemeClr val="bg1">
                    <a:lumMod val="65000"/>
                  </a:schemeClr>
                </a:solidFill>
              </a:rPr>
              <a:t>2020</a:t>
            </a:r>
            <a:r>
              <a:rPr lang="zh-CN" altLang="en-US" sz="1000" dirty="0">
                <a:solidFill>
                  <a:schemeClr val="bg1">
                    <a:lumMod val="65000"/>
                  </a:schemeClr>
                </a:solidFill>
              </a:rPr>
              <a:t>年</a:t>
            </a:r>
            <a:r>
              <a:rPr lang="en-US" altLang="zh-CN" sz="1000" dirty="0">
                <a:solidFill>
                  <a:schemeClr val="bg1">
                    <a:lumMod val="65000"/>
                  </a:schemeClr>
                </a:solidFill>
              </a:rPr>
              <a:t>CSCO </a:t>
            </a:r>
            <a:r>
              <a:rPr lang="zh-CN" altLang="en-US" sz="1000" dirty="0">
                <a:solidFill>
                  <a:schemeClr val="bg1">
                    <a:lumMod val="65000"/>
                  </a:schemeClr>
                </a:solidFill>
              </a:rPr>
              <a:t>口头报告 </a:t>
            </a:r>
            <a:r>
              <a:rPr lang="en-US" altLang="zh-CN" sz="1000" dirty="0">
                <a:solidFill>
                  <a:schemeClr val="bg1">
                    <a:lumMod val="65000"/>
                  </a:schemeClr>
                </a:solidFill>
              </a:rPr>
              <a:t>.</a:t>
            </a:r>
            <a:r>
              <a:rPr lang="zh-CN" altLang="en-US" sz="1000" dirty="0">
                <a:solidFill>
                  <a:schemeClr val="bg1">
                    <a:lumMod val="65000"/>
                  </a:schemeClr>
                </a:solidFill>
              </a:rPr>
              <a:t>                </a:t>
            </a:r>
            <a:r>
              <a:rPr lang="en-US" altLang="zh-CN" sz="1000" dirty="0">
                <a:solidFill>
                  <a:schemeClr val="bg1">
                    <a:lumMod val="65000"/>
                  </a:schemeClr>
                </a:solidFill>
              </a:rPr>
              <a:t>                             </a:t>
            </a:r>
            <a:r>
              <a:rPr lang="zh-CN" altLang="en-US" sz="1000" dirty="0">
                <a:solidFill>
                  <a:schemeClr val="bg1">
                    <a:lumMod val="65000"/>
                  </a:schemeClr>
                </a:solidFill>
              </a:rPr>
              <a:t> </a:t>
            </a:r>
            <a:r>
              <a:rPr lang="en-US" altLang="zh-CN" sz="1000" dirty="0">
                <a:solidFill>
                  <a:schemeClr val="bg1">
                    <a:lumMod val="65000"/>
                  </a:schemeClr>
                </a:solidFill>
              </a:rPr>
              <a:t>5. Li J, et al.. J </a:t>
            </a:r>
            <a:r>
              <a:rPr lang="en-US" altLang="zh-CN" sz="1000" dirty="0" err="1">
                <a:solidFill>
                  <a:schemeClr val="bg1">
                    <a:lumMod val="65000"/>
                  </a:schemeClr>
                </a:solidFill>
              </a:rPr>
              <a:t>Hematol</a:t>
            </a:r>
            <a:r>
              <a:rPr lang="en-US" altLang="zh-CN" sz="1000" dirty="0">
                <a:solidFill>
                  <a:schemeClr val="bg1">
                    <a:lumMod val="65000"/>
                  </a:schemeClr>
                </a:solidFill>
              </a:rPr>
              <a:t> Oncol. 2021 Jun 21;14(1):95</a:t>
            </a:r>
            <a:endParaRPr lang="en-US" altLang="zh-CN" sz="1000" dirty="0">
              <a:solidFill>
                <a:schemeClr val="bg1">
                  <a:lumMod val="65000"/>
                </a:schemeClr>
              </a:solidFill>
            </a:endParaRPr>
          </a:p>
          <a:p>
            <a:pPr>
              <a:defRPr/>
            </a:pPr>
            <a:r>
              <a:rPr lang="en-US" altLang="zh-CN" sz="1000" dirty="0">
                <a:solidFill>
                  <a:schemeClr val="bg1">
                    <a:lumMod val="65000"/>
                  </a:schemeClr>
                </a:solidFill>
              </a:rPr>
              <a:t>6.2021 ESMO 432P                                                                                      7. </a:t>
            </a:r>
            <a:r>
              <a:rPr lang="nl-NL" altLang="zh-CN" sz="1000" dirty="0">
                <a:solidFill>
                  <a:schemeClr val="bg1">
                    <a:lumMod val="65000"/>
                  </a:schemeClr>
                </a:solidFill>
                <a:sym typeface="+mn-ea"/>
              </a:rPr>
              <a:t>Jian Li, </a:t>
            </a:r>
            <a:r>
              <a:rPr lang="en-US" altLang="nl-NL" sz="1000" dirty="0">
                <a:solidFill>
                  <a:schemeClr val="bg1">
                    <a:lumMod val="65000"/>
                  </a:schemeClr>
                </a:solidFill>
                <a:sym typeface="+mn-ea"/>
              </a:rPr>
              <a:t>et al</a:t>
            </a:r>
            <a:r>
              <a:rPr lang="nl-NL" altLang="zh-CN" sz="1000" dirty="0">
                <a:solidFill>
                  <a:schemeClr val="bg1">
                    <a:lumMod val="65000"/>
                  </a:schemeClr>
                </a:solidFill>
                <a:sym typeface="+mn-ea"/>
              </a:rPr>
              <a:t>. 2021 </a:t>
            </a:r>
            <a:r>
              <a:rPr lang="en-US" altLang="nl-NL" sz="1000" dirty="0">
                <a:solidFill>
                  <a:schemeClr val="bg1">
                    <a:lumMod val="65000"/>
                  </a:schemeClr>
                </a:solidFill>
                <a:sym typeface="+mn-ea"/>
              </a:rPr>
              <a:t>ACSO</a:t>
            </a:r>
            <a:r>
              <a:rPr lang="nl-NL" altLang="zh-CN" sz="1000" dirty="0">
                <a:solidFill>
                  <a:schemeClr val="bg1">
                    <a:lumMod val="65000"/>
                  </a:schemeClr>
                </a:solidFill>
                <a:sym typeface="+mn-ea"/>
              </a:rPr>
              <a:t> </a:t>
            </a:r>
            <a:r>
              <a:rPr lang="en-US" altLang="nl-NL" sz="1000" dirty="0">
                <a:solidFill>
                  <a:schemeClr val="bg1">
                    <a:lumMod val="65000"/>
                  </a:schemeClr>
                </a:solidFill>
                <a:sym typeface="+mn-ea"/>
              </a:rPr>
              <a:t>Abstract</a:t>
            </a:r>
            <a:r>
              <a:rPr lang="nl-NL" altLang="zh-CN" sz="1000" dirty="0">
                <a:solidFill>
                  <a:schemeClr val="bg1">
                    <a:lumMod val="65000"/>
                  </a:schemeClr>
                </a:solidFill>
                <a:sym typeface="+mn-ea"/>
              </a:rPr>
              <a:t>2569</a:t>
            </a:r>
            <a:r>
              <a:rPr lang="en-US" altLang="nl-NL" sz="1000" dirty="0">
                <a:solidFill>
                  <a:schemeClr val="bg1">
                    <a:lumMod val="65000"/>
                  </a:schemeClr>
                </a:solidFill>
                <a:sym typeface="+mn-ea"/>
              </a:rPr>
              <a:t>.</a:t>
            </a:r>
            <a:r>
              <a:rPr lang="en-US" altLang="zh-CN" sz="1000" dirty="0">
                <a:solidFill>
                  <a:schemeClr val="bg1">
                    <a:lumMod val="65000"/>
                  </a:schemeClr>
                </a:solidFill>
              </a:rPr>
              <a:t>                                 8. </a:t>
            </a:r>
            <a:r>
              <a:rPr lang="nl-NL" altLang="zh-CN" sz="1000" dirty="0">
                <a:solidFill>
                  <a:schemeClr val="bg1">
                    <a:lumMod val="65000"/>
                  </a:schemeClr>
                </a:solidFill>
                <a:sym typeface="+mn-ea"/>
              </a:rPr>
              <a:t>Shukui Qin, </a:t>
            </a:r>
            <a:r>
              <a:rPr lang="en-US" altLang="nl-NL" sz="1000" dirty="0">
                <a:solidFill>
                  <a:schemeClr val="bg1">
                    <a:lumMod val="65000"/>
                  </a:schemeClr>
                </a:solidFill>
                <a:sym typeface="+mn-ea"/>
              </a:rPr>
              <a:t>et al</a:t>
            </a:r>
            <a:r>
              <a:rPr lang="nl-NL" altLang="zh-CN" sz="1000" dirty="0">
                <a:solidFill>
                  <a:schemeClr val="bg1">
                    <a:lumMod val="65000"/>
                  </a:schemeClr>
                </a:solidFill>
                <a:sym typeface="+mn-ea"/>
              </a:rPr>
              <a:t>. 2021 </a:t>
            </a:r>
            <a:r>
              <a:rPr lang="en-US" altLang="nl-NL" sz="1000" dirty="0">
                <a:solidFill>
                  <a:schemeClr val="bg1">
                    <a:lumMod val="65000"/>
                  </a:schemeClr>
                </a:solidFill>
                <a:sym typeface="+mn-ea"/>
              </a:rPr>
              <a:t>ACSO</a:t>
            </a:r>
            <a:r>
              <a:rPr lang="nl-NL" altLang="zh-CN" sz="1000" dirty="0">
                <a:solidFill>
                  <a:schemeClr val="bg1">
                    <a:lumMod val="65000"/>
                  </a:schemeClr>
                </a:solidFill>
                <a:sym typeface="+mn-ea"/>
              </a:rPr>
              <a:t> </a:t>
            </a:r>
            <a:r>
              <a:rPr lang="en-US" altLang="nl-NL" sz="1000" dirty="0">
                <a:solidFill>
                  <a:schemeClr val="bg1">
                    <a:lumMod val="65000"/>
                  </a:schemeClr>
                </a:solidFill>
                <a:sym typeface="+mn-ea"/>
              </a:rPr>
              <a:t>Abstract </a:t>
            </a:r>
            <a:r>
              <a:rPr lang="nl-NL" altLang="zh-CN" sz="1000" dirty="0">
                <a:solidFill>
                  <a:schemeClr val="bg1">
                    <a:lumMod val="65000"/>
                  </a:schemeClr>
                </a:solidFill>
                <a:sym typeface="+mn-ea"/>
              </a:rPr>
              <a:t>256</a:t>
            </a:r>
            <a:r>
              <a:rPr lang="en-US" altLang="nl-NL" sz="1000" dirty="0">
                <a:solidFill>
                  <a:schemeClr val="bg1">
                    <a:lumMod val="65000"/>
                  </a:schemeClr>
                </a:solidFill>
                <a:sym typeface="+mn-ea"/>
              </a:rPr>
              <a:t>6</a:t>
            </a:r>
            <a:r>
              <a:rPr lang="en-US" altLang="zh-CN" sz="1000" dirty="0">
                <a:solidFill>
                  <a:schemeClr val="bg1">
                    <a:lumMod val="65000"/>
                  </a:schemeClr>
                </a:solidFill>
              </a:rPr>
              <a:t>       </a:t>
            </a:r>
            <a:endParaRPr lang="en-US" altLang="zh-CN" sz="1000" dirty="0">
              <a:solidFill>
                <a:schemeClr val="bg1">
                  <a:lumMod val="65000"/>
                </a:schemeClr>
              </a:solidFill>
            </a:endParaRPr>
          </a:p>
          <a:p>
            <a:pPr>
              <a:defRPr/>
            </a:pPr>
            <a:r>
              <a:rPr lang="en-US" altLang="zh-CN" sz="1000" dirty="0">
                <a:solidFill>
                  <a:schemeClr val="bg1">
                    <a:lumMod val="65000"/>
                  </a:schemeClr>
                </a:solidFill>
              </a:rPr>
              <a:t>9. </a:t>
            </a:r>
            <a:r>
              <a:rPr lang="zh-CN" altLang="en-US" sz="1000" dirty="0">
                <a:solidFill>
                  <a:schemeClr val="bg1">
                    <a:lumMod val="65000"/>
                  </a:schemeClr>
                </a:solidFill>
                <a:sym typeface="+mn-ea"/>
              </a:rPr>
              <a:t>Michael J, et al. 2022 ASCO, abstract 3510.</a:t>
            </a:r>
            <a:endParaRPr lang="zh-CN" altLang="en-US" sz="1000" dirty="0">
              <a:solidFill>
                <a:schemeClr val="bg1">
                  <a:lumMod val="65000"/>
                </a:schemeClr>
              </a:solidFill>
            </a:endParaRPr>
          </a:p>
        </p:txBody>
      </p:sp>
      <p:sp>
        <p:nvSpPr>
          <p:cNvPr id="4" name="灯片编号占位符 3"/>
          <p:cNvSpPr>
            <a:spLocks noGrp="1"/>
          </p:cNvSpPr>
          <p:nvPr>
            <p:ph type="sldNum" sz="quarter" idx="12"/>
          </p:nvPr>
        </p:nvSpPr>
        <p:spPr/>
        <p:txBody>
          <a:bodyPr/>
          <a:lstStyle/>
          <a:p>
            <a:pPr>
              <a:defRPr/>
            </a:pPr>
            <a:fld id="{21EC338A-3A73-443D-8436-59A9E31FD34D}" type="slidenum">
              <a:rPr lang="zh-CN" altLang="en-US" sz="1400" smtClean="0">
                <a:solidFill>
                  <a:srgbClr val="333333"/>
                </a:solidFill>
              </a:rPr>
            </a:fld>
            <a:endParaRPr lang="zh-CN" altLang="en-US" sz="1400" dirty="0">
              <a:solidFill>
                <a:srgbClr val="333333"/>
              </a:solidFill>
            </a:endParaRPr>
          </a:p>
        </p:txBody>
      </p:sp>
      <p:graphicFrame>
        <p:nvGraphicFramePr>
          <p:cNvPr id="6" name="表格 5"/>
          <p:cNvGraphicFramePr>
            <a:graphicFrameLocks noGrp="1"/>
          </p:cNvGraphicFramePr>
          <p:nvPr>
            <p:custDataLst>
              <p:tags r:id="rId1"/>
            </p:custDataLst>
          </p:nvPr>
        </p:nvGraphicFramePr>
        <p:xfrm>
          <a:off x="372906" y="1000519"/>
          <a:ext cx="11208385" cy="4333976"/>
        </p:xfrm>
        <a:graphic>
          <a:graphicData uri="http://schemas.openxmlformats.org/drawingml/2006/table">
            <a:tbl>
              <a:tblPr/>
              <a:tblGrid>
                <a:gridCol w="882015"/>
                <a:gridCol w="1089025"/>
                <a:gridCol w="1148715"/>
                <a:gridCol w="1172645"/>
                <a:gridCol w="1371600"/>
                <a:gridCol w="1275915"/>
                <a:gridCol w="1163320"/>
                <a:gridCol w="932180"/>
                <a:gridCol w="1126490"/>
                <a:gridCol w="1046480"/>
              </a:tblGrid>
              <a:tr h="373380">
                <a:tc rowSpan="2">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　</a:t>
                      </a:r>
                      <a:endParaRPr lang="zh-CN" alt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endParaRPr>
                    </a:p>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　</a:t>
                      </a:r>
                      <a:endParaRPr lang="zh-CN" alt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gridSpan="3">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帕博利珠单抗</a:t>
                      </a:r>
                      <a:endParaRPr lang="zh-CN" alt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cPr/>
                </a:tc>
                <a:tc hMerge="1">
                  <a:tcPr/>
                </a:tc>
                <a:tc>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纳武利尤单抗</a:t>
                      </a:r>
                      <a:r>
                        <a:rPr lang="en-US" altLang="zh-CN" sz="1200" b="1"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3</a:t>
                      </a:r>
                      <a:r>
                        <a:rPr lang="zh-CN" altLang="en-US" sz="1200" b="1"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a:t>
                      </a:r>
                      <a:r>
                        <a:rPr lang="en-US" altLang="zh-CN" sz="1200" b="1"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9</a:t>
                      </a:r>
                      <a:endParaRPr lang="en-US" altLang="zh-CN" sz="1200" b="1" i="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buNone/>
                      </a:pPr>
                      <a:r>
                        <a:rPr lang="zh-CN" alt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rPr>
                        <a:t>替雷利珠单抗</a:t>
                      </a:r>
                      <a:r>
                        <a:rPr lang="en-US" altLang="en-US" sz="1200" b="1" i="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7</a:t>
                      </a:r>
                      <a:endParaRPr lang="en-US" altLang="en-US" sz="1200" b="1" i="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buNone/>
                      </a:pPr>
                      <a:r>
                        <a:rPr lang="en-US" alt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rPr>
                        <a:t>斯鲁利单抗</a:t>
                      </a:r>
                      <a:r>
                        <a:rPr lang="en-US" altLang="en-US" sz="1200" b="1" i="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8</a:t>
                      </a:r>
                      <a:endParaRPr lang="en-US" altLang="en-US" sz="1200" b="1" i="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gridSpan="3">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恩沃利单抗</a:t>
                      </a:r>
                      <a:r>
                        <a:rPr lang="en-US" sz="1200" b="1"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4</a:t>
                      </a:r>
                      <a:r>
                        <a:rPr lang="zh-CN" altLang="en-US" sz="1200" b="1"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a:t>
                      </a:r>
                      <a:r>
                        <a:rPr lang="en-US" altLang="zh-CN" sz="1200" b="1"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5</a:t>
                      </a:r>
                      <a:endParaRPr lang="en-US" altLang="zh-CN" sz="1200" b="1" i="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cPr/>
                </a:tc>
                <a:tc hMerge="1">
                  <a:tcPr/>
                </a:tc>
              </a:tr>
              <a:tr h="373380">
                <a:tc vMerge="1">
                  <a:tcPr marL="7721" marR="7721" marT="7721"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181D64"/>
                    </a:solidFill>
                  </a:tcPr>
                </a:tc>
                <a:tc gridSpan="2">
                  <a:txBody>
                    <a:bodyPr/>
                    <a:lstStyle/>
                    <a:p>
                      <a:pPr algn="ctr" fontAlgn="ctr"/>
                      <a:r>
                        <a:rPr 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KEYNOTE-164</a:t>
                      </a:r>
                      <a:r>
                        <a:rPr lang="en-US" altLang="zh-CN" sz="120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1</a:t>
                      </a:r>
                      <a:r>
                        <a:rPr lang="zh-CN" altLang="en-US" sz="120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a:t>
                      </a:r>
                      <a:r>
                        <a:rPr lang="en-US" altLang="zh-CN" sz="120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6</a:t>
                      </a:r>
                      <a:endParaRPr lang="en-US" altLang="zh-CN" sz="1200" b="1" i="0"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cPr/>
                </a:tc>
                <a:tc>
                  <a:txBody>
                    <a:bodyPr/>
                    <a:lstStyle/>
                    <a:p>
                      <a:pPr algn="ctr" fontAlgn="ctr"/>
                      <a:r>
                        <a:rPr lang="en-US" altLang="zh-CN"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KEYNOTE-</a:t>
                      </a:r>
                      <a:r>
                        <a:rPr 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158</a:t>
                      </a:r>
                      <a:r>
                        <a:rPr lang="en-US" sz="1200" b="1" u="none" strike="noStrike" baseline="30000" dirty="0">
                          <a:solidFill>
                            <a:schemeClr val="bg1"/>
                          </a:solidFill>
                          <a:effectLst/>
                          <a:latin typeface="微软雅黑" panose="020B0503020204020204" pitchFamily="34" charset="-122"/>
                          <a:ea typeface="微软雅黑" panose="020B0503020204020204" pitchFamily="34" charset="-122"/>
                          <a:cs typeface="+mn-ea"/>
                          <a:sym typeface="+mn-lt"/>
                        </a:rPr>
                        <a:t>2</a:t>
                      </a:r>
                      <a:endParaRPr 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r>
                        <a:rPr 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CHECKMATE-142</a:t>
                      </a:r>
                      <a:endParaRPr 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buNone/>
                      </a:pPr>
                      <a:r>
                        <a:rPr lang="en-US" alt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rPr>
                        <a:t>NCT03736889</a:t>
                      </a:r>
                      <a:endParaRPr lang="en-US" alt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buNone/>
                      </a:pPr>
                      <a:r>
                        <a:rPr lang="en-US" alt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rPr>
                        <a:t>CTR20190719</a:t>
                      </a:r>
                      <a:endParaRPr lang="en-US" alt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gridSpan="3">
                  <a:txBody>
                    <a:bodyPr/>
                    <a:lstStyle/>
                    <a:p>
                      <a:pPr algn="ctr" fontAlgn="ctr"/>
                      <a:r>
                        <a:rPr 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KN035-CN</a:t>
                      </a:r>
                      <a:r>
                        <a:rPr lang="en-US" altLang="zh-CN"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a:t>
                      </a:r>
                      <a:r>
                        <a:rPr lang="en-US" sz="1200" b="1" u="none" strike="noStrike" dirty="0">
                          <a:solidFill>
                            <a:schemeClr val="bg1"/>
                          </a:solidFill>
                          <a:effectLst/>
                          <a:latin typeface="微软雅黑" panose="020B0503020204020204" pitchFamily="34" charset="-122"/>
                          <a:ea typeface="微软雅黑" panose="020B0503020204020204" pitchFamily="34" charset="-122"/>
                          <a:cs typeface="+mn-ea"/>
                          <a:sym typeface="+mn-lt"/>
                        </a:rPr>
                        <a:t>006</a:t>
                      </a:r>
                      <a:endParaRPr lang="en-US" sz="1200" b="1" i="0" u="none" strike="noStrike" dirty="0">
                        <a:solidFill>
                          <a:schemeClr val="bg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cPr/>
                </a:tc>
                <a:tc hMerge="1">
                  <a:tcPr/>
                </a:tc>
              </a:tr>
              <a:tr h="409575">
                <a:tc>
                  <a:txBody>
                    <a:bodyPr/>
                    <a:lstStyle/>
                    <a:p>
                      <a:pPr algn="ctr" fontAlgn="ctr"/>
                      <a:r>
                        <a:rPr lang="zh-CN" altLang="en-US" sz="1400" u="none" strike="noStrike" dirty="0">
                          <a:effectLst/>
                          <a:latin typeface="微软雅黑" panose="020B0503020204020204" pitchFamily="34" charset="-122"/>
                          <a:ea typeface="微软雅黑" panose="020B0503020204020204" pitchFamily="34" charset="-122"/>
                          <a:cs typeface="+mn-ea"/>
                          <a:sym typeface="+mn-lt"/>
                        </a:rPr>
                        <a:t>　</a:t>
                      </a:r>
                      <a:endParaRPr lang="zh-CN" altLang="en-US" sz="1400" b="1"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u="none" strike="noStrike" dirty="0">
                          <a:effectLst/>
                          <a:latin typeface="微软雅黑" panose="020B0503020204020204" pitchFamily="34" charset="-122"/>
                          <a:ea typeface="微软雅黑" panose="020B0503020204020204" pitchFamily="34" charset="-122"/>
                          <a:cs typeface="+mn-ea"/>
                          <a:sym typeface="+mn-lt"/>
                        </a:rPr>
                        <a:t>CRC- </a:t>
                      </a:r>
                      <a:r>
                        <a:rPr lang="zh-CN" altLang="en-US" sz="1200" u="none" strike="noStrike" dirty="0">
                          <a:effectLst/>
                          <a:latin typeface="微软雅黑" panose="020B0503020204020204" pitchFamily="34" charset="-122"/>
                          <a:ea typeface="微软雅黑" panose="020B0503020204020204" pitchFamily="34" charset="-122"/>
                          <a:cs typeface="+mn-ea"/>
                          <a:sym typeface="+mn-lt"/>
                        </a:rPr>
                        <a:t>队列 </a:t>
                      </a:r>
                      <a:r>
                        <a:rPr lang="en-US" altLang="zh-CN" sz="1200" u="none" strike="noStrike" dirty="0">
                          <a:effectLst/>
                          <a:latin typeface="微软雅黑" panose="020B0503020204020204" pitchFamily="34" charset="-122"/>
                          <a:ea typeface="微软雅黑" panose="020B0503020204020204" pitchFamily="34" charset="-122"/>
                          <a:cs typeface="+mn-ea"/>
                          <a:sym typeface="+mn-lt"/>
                        </a:rPr>
                        <a:t>A</a:t>
                      </a:r>
                      <a:endParaRPr lang="en-US" sz="1200" u="none" strike="noStrike" dirty="0">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u="none" strike="noStrike" dirty="0">
                          <a:effectLst/>
                          <a:latin typeface="微软雅黑" panose="020B0503020204020204" pitchFamily="34" charset="-122"/>
                          <a:ea typeface="微软雅黑" panose="020B0503020204020204" pitchFamily="34" charset="-122"/>
                          <a:cs typeface="+mn-ea"/>
                          <a:sym typeface="+mn-lt"/>
                        </a:rPr>
                        <a:t>CRC- </a:t>
                      </a:r>
                      <a:r>
                        <a:rPr lang="zh-CN" altLang="en-US" sz="1200" u="none" strike="noStrike" dirty="0">
                          <a:effectLst/>
                          <a:latin typeface="微软雅黑" panose="020B0503020204020204" pitchFamily="34" charset="-122"/>
                          <a:ea typeface="微软雅黑" panose="020B0503020204020204" pitchFamily="34" charset="-122"/>
                          <a:cs typeface="+mn-ea"/>
                          <a:sym typeface="+mn-lt"/>
                        </a:rPr>
                        <a:t>队列 </a:t>
                      </a:r>
                      <a:r>
                        <a:rPr lang="en-US" altLang="zh-CN" sz="1200" u="none" strike="noStrike" dirty="0">
                          <a:effectLst/>
                          <a:latin typeface="微软雅黑" panose="020B0503020204020204" pitchFamily="34" charset="-122"/>
                          <a:ea typeface="微软雅黑" panose="020B0503020204020204" pitchFamily="34" charset="-122"/>
                          <a:cs typeface="+mn-ea"/>
                          <a:sym typeface="+mn-lt"/>
                        </a:rPr>
                        <a:t>B</a:t>
                      </a:r>
                      <a:endParaRPr lang="en-US" altLang="zh-CN" sz="1200" u="none" strike="noStrike" dirty="0">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u="none" strike="noStrike" dirty="0">
                          <a:effectLst/>
                          <a:latin typeface="微软雅黑" panose="020B0503020204020204" pitchFamily="34" charset="-122"/>
                          <a:ea typeface="微软雅黑" panose="020B0503020204020204" pitchFamily="34" charset="-122"/>
                          <a:cs typeface="+mn-ea"/>
                          <a:sym typeface="+mn-lt"/>
                        </a:rPr>
                        <a:t>non-CRC</a:t>
                      </a:r>
                      <a:endParaRPr lang="en-US" sz="1200" b="1"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zh-CN" altLang="en-US" sz="1200" u="none" strike="noStrike" dirty="0">
                          <a:effectLst/>
                          <a:latin typeface="微软雅黑" panose="020B0503020204020204" pitchFamily="34" charset="-122"/>
                          <a:ea typeface="微软雅黑" panose="020B0503020204020204" pitchFamily="34" charset="-122"/>
                          <a:cs typeface="+mn-ea"/>
                          <a:sym typeface="+mn-lt"/>
                        </a:rPr>
                        <a:t>单药治疗</a:t>
                      </a:r>
                      <a:r>
                        <a:rPr lang="en-US" sz="1200" u="none" strike="noStrike" dirty="0">
                          <a:effectLst/>
                          <a:latin typeface="微软雅黑" panose="020B0503020204020204" pitchFamily="34" charset="-122"/>
                          <a:ea typeface="微软雅黑" panose="020B0503020204020204" pitchFamily="34" charset="-122"/>
                          <a:cs typeface="+mn-ea"/>
                          <a:sym typeface="+mn-lt"/>
                        </a:rPr>
                        <a:t>CRC</a:t>
                      </a:r>
                      <a:endParaRPr lang="en-US" sz="1200" b="1"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buNone/>
                      </a:pPr>
                      <a:r>
                        <a:rPr lang="zh-CN" altLang="en-US" sz="1200" i="0" u="none" strike="noStrike" dirty="0">
                          <a:effectLst/>
                          <a:latin typeface="微软雅黑" panose="020B0503020204020204" pitchFamily="34" charset="-122"/>
                          <a:ea typeface="微软雅黑" panose="020B0503020204020204" pitchFamily="34" charset="-122"/>
                          <a:cs typeface="+mn-ea"/>
                          <a:sym typeface="+mn-lt"/>
                        </a:rPr>
                        <a:t>单药治疗实体瘤</a:t>
                      </a:r>
                      <a:endParaRPr lang="zh-CN" altLang="en-US" sz="1200" i="0" u="none" strike="noStrike" dirty="0">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buNone/>
                      </a:pPr>
                      <a:r>
                        <a:rPr lang="zh-CN" altLang="en-US" sz="1200" i="0" u="none" strike="noStrike" dirty="0">
                          <a:effectLst/>
                          <a:latin typeface="微软雅黑" panose="020B0503020204020204" pitchFamily="34" charset="-122"/>
                          <a:ea typeface="微软雅黑" panose="020B0503020204020204" pitchFamily="34" charset="-122"/>
                          <a:cs typeface="+mn-ea"/>
                          <a:sym typeface="+mn-lt"/>
                        </a:rPr>
                        <a:t>单药治疗实体瘤</a:t>
                      </a:r>
                      <a:endParaRPr lang="zh-CN" altLang="en-US" sz="1200" i="0" u="none" strike="noStrike" dirty="0">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cs typeface="+mn-ea"/>
                          <a:sym typeface="+mn-lt"/>
                        </a:rPr>
                        <a:t>3</a:t>
                      </a:r>
                      <a:r>
                        <a:rPr lang="zh-CN" altLang="en-US" sz="1200" u="none" strike="noStrike" dirty="0">
                          <a:effectLst/>
                          <a:latin typeface="微软雅黑" panose="020B0503020204020204" pitchFamily="34" charset="-122"/>
                          <a:ea typeface="微软雅黑" panose="020B0503020204020204" pitchFamily="34" charset="-122"/>
                          <a:cs typeface="+mn-ea"/>
                          <a:sym typeface="+mn-lt"/>
                        </a:rPr>
                        <a:t>药失败</a:t>
                      </a:r>
                      <a:r>
                        <a:rPr lang="en-US" altLang="zh-CN" sz="1200" u="none" strike="noStrike" dirty="0">
                          <a:effectLst/>
                          <a:latin typeface="微软雅黑" panose="020B0503020204020204" pitchFamily="34" charset="-122"/>
                          <a:ea typeface="微软雅黑" panose="020B0503020204020204" pitchFamily="34" charset="-122"/>
                          <a:cs typeface="+mn-ea"/>
                          <a:sym typeface="+mn-lt"/>
                        </a:rPr>
                        <a:t>CRC</a:t>
                      </a:r>
                      <a:endParaRPr lang="en-US" sz="1200" b="1"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algn="ctr" fontAlgn="ctr"/>
                      <a:r>
                        <a:rPr lang="zh-CN" altLang="en-US" sz="1200" u="none" strike="noStrike" dirty="0">
                          <a:effectLst/>
                          <a:latin typeface="微软雅黑" panose="020B0503020204020204" pitchFamily="34" charset="-122"/>
                          <a:ea typeface="微软雅黑" panose="020B0503020204020204" pitchFamily="34" charset="-122"/>
                          <a:cs typeface="+mn-ea"/>
                          <a:sym typeface="+mn-lt"/>
                        </a:rPr>
                        <a:t>所有</a:t>
                      </a:r>
                      <a:r>
                        <a:rPr lang="en-US" altLang="zh-CN" sz="1200" u="none" strike="noStrike" dirty="0">
                          <a:effectLst/>
                          <a:latin typeface="微软雅黑" panose="020B0503020204020204" pitchFamily="34" charset="-122"/>
                          <a:ea typeface="微软雅黑" panose="020B0503020204020204" pitchFamily="34" charset="-122"/>
                          <a:cs typeface="+mn-ea"/>
                          <a:sym typeface="+mn-lt"/>
                        </a:rPr>
                        <a:t>CRC</a:t>
                      </a:r>
                      <a:endParaRPr lang="en-US" sz="1200" b="1"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algn="ctr" fontAlgn="ctr"/>
                      <a:r>
                        <a:rPr lang="zh-CN" altLang="en-US" sz="1200" u="none" strike="noStrike" dirty="0">
                          <a:effectLst/>
                          <a:latin typeface="微软雅黑" panose="020B0503020204020204" pitchFamily="34" charset="-122"/>
                          <a:ea typeface="微软雅黑" panose="020B0503020204020204" pitchFamily="34" charset="-122"/>
                          <a:cs typeface="+mn-ea"/>
                          <a:sym typeface="+mn-lt"/>
                        </a:rPr>
                        <a:t>所有受试者</a:t>
                      </a:r>
                      <a:endParaRPr lang="en-US" sz="1200" b="1"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r>
              <a:tr h="971550">
                <a:tc>
                  <a:txBody>
                    <a:bodyPr/>
                    <a:lstStyle/>
                    <a:p>
                      <a:pPr algn="ctr" fontAlgn="ctr"/>
                      <a:r>
                        <a:rPr lang="zh-CN" altLang="en-US" sz="1200" b="0" i="0" u="none" strike="noStrike" dirty="0">
                          <a:solidFill>
                            <a:schemeClr val="dk1"/>
                          </a:solidFill>
                          <a:effectLst/>
                          <a:latin typeface="微软雅黑" panose="020B0503020204020204" pitchFamily="34" charset="-122"/>
                          <a:ea typeface="微软雅黑" panose="020B0503020204020204" pitchFamily="34" charset="-122"/>
                          <a:cs typeface="+mn-ea"/>
                          <a:sym typeface="+mn-lt"/>
                        </a:rPr>
                        <a:t>研究人群</a:t>
                      </a:r>
                      <a:endParaRPr lang="en-US" sz="1200" b="1"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5250" indent="-95250" algn="ctr" fontAlgn="ctr">
                        <a:spcBef>
                          <a:spcPts val="800"/>
                        </a:spcBef>
                        <a:buFont typeface="Arial" panose="020B0604020202020204" pitchFamily="34" charset="0"/>
                        <a:buChar char="•"/>
                      </a:pPr>
                      <a:r>
                        <a:rPr lang="zh-CN" altLang="en-US" sz="1100" u="none" strike="noStrike" dirty="0">
                          <a:effectLst/>
                          <a:latin typeface="微软雅黑" panose="020B0503020204020204" pitchFamily="34" charset="-122"/>
                          <a:ea typeface="微软雅黑" panose="020B0503020204020204" pitchFamily="34" charset="-122"/>
                          <a:cs typeface="+mn-ea"/>
                          <a:sym typeface="+mn-lt"/>
                        </a:rPr>
                        <a:t>当地或中心实验室确认的</a:t>
                      </a:r>
                      <a:r>
                        <a:rPr lang="en-US" sz="1100" u="none" strike="noStrike" dirty="0">
                          <a:effectLst/>
                          <a:latin typeface="微软雅黑" panose="020B0503020204020204" pitchFamily="34" charset="-122"/>
                          <a:ea typeface="微软雅黑" panose="020B0503020204020204" pitchFamily="34" charset="-122"/>
                          <a:cs typeface="+mn-ea"/>
                          <a:sym typeface="+mn-lt"/>
                        </a:rPr>
                        <a:t>MSI-H/</a:t>
                      </a:r>
                      <a:r>
                        <a:rPr lang="en-US" sz="1100" u="none" strike="noStrike" dirty="0" err="1">
                          <a:effectLst/>
                          <a:latin typeface="微软雅黑" panose="020B0503020204020204" pitchFamily="34" charset="-122"/>
                          <a:ea typeface="微软雅黑" panose="020B0503020204020204" pitchFamily="34" charset="-122"/>
                          <a:cs typeface="+mn-ea"/>
                          <a:sym typeface="+mn-lt"/>
                        </a:rPr>
                        <a:t>dMMR</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a:t>
                      </a:r>
                      <a:r>
                        <a:rPr lang="en-US" sz="1100" u="none" strike="noStrike" dirty="0">
                          <a:effectLst/>
                          <a:latin typeface="微软雅黑" panose="020B0503020204020204" pitchFamily="34" charset="-122"/>
                          <a:ea typeface="微软雅黑" panose="020B0503020204020204" pitchFamily="34" charset="-122"/>
                          <a:cs typeface="+mn-ea"/>
                          <a:sym typeface="+mn-lt"/>
                        </a:rPr>
                        <a:t> </a:t>
                      </a:r>
                      <a:endParaRPr lang="en-US" sz="1100" u="none" strike="noStrike" dirty="0">
                        <a:effectLst/>
                        <a:latin typeface="微软雅黑" panose="020B0503020204020204" pitchFamily="34" charset="-122"/>
                        <a:ea typeface="微软雅黑" panose="020B0503020204020204" pitchFamily="34" charset="-122"/>
                        <a:cs typeface="+mn-ea"/>
                        <a:sym typeface="+mn-lt"/>
                      </a:endParaRPr>
                    </a:p>
                    <a:p>
                      <a:pPr marL="95250" indent="-95250" algn="ctr" fontAlgn="ctr">
                        <a:spcBef>
                          <a:spcPts val="800"/>
                        </a:spcBef>
                        <a:buFont typeface="Arial" panose="020B0604020202020204" pitchFamily="34" charset="0"/>
                        <a:buChar char="•"/>
                      </a:pPr>
                      <a:r>
                        <a:rPr lang="zh-CN" altLang="en-US" sz="1100" u="none" strike="noStrike" dirty="0">
                          <a:effectLst/>
                          <a:latin typeface="微软雅黑" panose="020B0503020204020204" pitchFamily="34" charset="-122"/>
                          <a:ea typeface="微软雅黑" panose="020B0503020204020204" pitchFamily="34" charset="-122"/>
                          <a:cs typeface="+mn-ea"/>
                          <a:sym typeface="+mn-lt"/>
                        </a:rPr>
                        <a:t>既往</a:t>
                      </a:r>
                      <a:r>
                        <a:rPr lang="zh-CN" altLang="en-US" sz="1100" u="none" strike="noStrike" baseline="0" dirty="0">
                          <a:effectLst/>
                          <a:latin typeface="微软雅黑" panose="020B0503020204020204" pitchFamily="34" charset="-122"/>
                          <a:ea typeface="微软雅黑" panose="020B0503020204020204" pitchFamily="34" charset="-122"/>
                          <a:cs typeface="+mn-ea"/>
                          <a:sym typeface="+mn-lt"/>
                        </a:rPr>
                        <a:t> </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a:t>
                      </a:r>
                      <a:r>
                        <a:rPr lang="en-US" altLang="zh-CN" sz="1100" u="none" strike="noStrike" baseline="0" dirty="0">
                          <a:effectLst/>
                          <a:latin typeface="微软雅黑" panose="020B0503020204020204" pitchFamily="34" charset="-122"/>
                          <a:ea typeface="微软雅黑" panose="020B0503020204020204" pitchFamily="34" charset="-122"/>
                          <a:cs typeface="+mn-ea"/>
                          <a:sym typeface="+mn-lt"/>
                        </a:rPr>
                        <a:t> 2</a:t>
                      </a:r>
                      <a:r>
                        <a:rPr lang="zh-CN" altLang="en-US" sz="1100" u="none" strike="noStrike" baseline="0" dirty="0">
                          <a:effectLst/>
                          <a:latin typeface="微软雅黑" panose="020B0503020204020204" pitchFamily="34" charset="-122"/>
                          <a:ea typeface="微软雅黑" panose="020B0503020204020204" pitchFamily="34" charset="-122"/>
                          <a:cs typeface="+mn-ea"/>
                          <a:sym typeface="+mn-lt"/>
                        </a:rPr>
                        <a:t>线</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治疗者</a:t>
                      </a:r>
                      <a:endParaRPr lang="en-US" sz="11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5250" indent="-95250" algn="ctr" fontAlgn="ctr">
                        <a:spcBef>
                          <a:spcPts val="800"/>
                        </a:spcBef>
                        <a:buFont typeface="Arial" panose="020B0604020202020204" pitchFamily="34" charset="0"/>
                        <a:buChar char="•"/>
                      </a:pPr>
                      <a:r>
                        <a:rPr lang="zh-CN" altLang="en-US" sz="1100" u="none" strike="noStrike" dirty="0">
                          <a:effectLst/>
                          <a:latin typeface="微软雅黑" panose="020B0503020204020204" pitchFamily="34" charset="-122"/>
                          <a:ea typeface="微软雅黑" panose="020B0503020204020204" pitchFamily="34" charset="-122"/>
                          <a:cs typeface="+mn-ea"/>
                          <a:sym typeface="+mn-lt"/>
                        </a:rPr>
                        <a:t>当地或中心实验室确认的</a:t>
                      </a:r>
                      <a:r>
                        <a:rPr lang="en-US" sz="1100" u="none" strike="noStrike" dirty="0">
                          <a:effectLst/>
                          <a:latin typeface="微软雅黑" panose="020B0503020204020204" pitchFamily="34" charset="-122"/>
                          <a:ea typeface="微软雅黑" panose="020B0503020204020204" pitchFamily="34" charset="-122"/>
                          <a:cs typeface="+mn-ea"/>
                          <a:sym typeface="+mn-lt"/>
                        </a:rPr>
                        <a:t>MSI-H/</a:t>
                      </a:r>
                      <a:r>
                        <a:rPr lang="en-US" sz="1100" u="none" strike="noStrike" dirty="0" err="1">
                          <a:effectLst/>
                          <a:latin typeface="微软雅黑" panose="020B0503020204020204" pitchFamily="34" charset="-122"/>
                          <a:ea typeface="微软雅黑" panose="020B0503020204020204" pitchFamily="34" charset="-122"/>
                          <a:cs typeface="+mn-ea"/>
                          <a:sym typeface="+mn-lt"/>
                        </a:rPr>
                        <a:t>dMMR</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a:t>
                      </a:r>
                      <a:r>
                        <a:rPr lang="en-US" sz="1100" u="none" strike="noStrike" dirty="0">
                          <a:effectLst/>
                          <a:latin typeface="微软雅黑" panose="020B0503020204020204" pitchFamily="34" charset="-122"/>
                          <a:ea typeface="微软雅黑" panose="020B0503020204020204" pitchFamily="34" charset="-122"/>
                          <a:cs typeface="+mn-ea"/>
                          <a:sym typeface="+mn-lt"/>
                        </a:rPr>
                        <a:t> </a:t>
                      </a:r>
                      <a:endParaRPr lang="en-US" sz="1100" u="none" strike="noStrike" dirty="0">
                        <a:effectLst/>
                        <a:latin typeface="微软雅黑" panose="020B0503020204020204" pitchFamily="34" charset="-122"/>
                        <a:ea typeface="微软雅黑" panose="020B0503020204020204" pitchFamily="34" charset="-122"/>
                        <a:cs typeface="+mn-ea"/>
                        <a:sym typeface="+mn-lt"/>
                      </a:endParaRPr>
                    </a:p>
                    <a:p>
                      <a:pPr marL="95250" indent="-95250" algn="ctr" fontAlgn="ctr">
                        <a:spcBef>
                          <a:spcPts val="800"/>
                        </a:spcBef>
                        <a:buFont typeface="Arial" panose="020B0604020202020204" pitchFamily="34" charset="0"/>
                        <a:buChar char="•"/>
                      </a:pPr>
                      <a:r>
                        <a:rPr lang="zh-CN" altLang="en-US" sz="1100" u="none" strike="noStrike" dirty="0">
                          <a:effectLst/>
                          <a:latin typeface="微软雅黑" panose="020B0503020204020204" pitchFamily="34" charset="-122"/>
                          <a:ea typeface="微软雅黑" panose="020B0503020204020204" pitchFamily="34" charset="-122"/>
                          <a:cs typeface="+mn-ea"/>
                          <a:sym typeface="+mn-lt"/>
                        </a:rPr>
                        <a:t>既往</a:t>
                      </a:r>
                      <a:r>
                        <a:rPr lang="zh-CN" altLang="en-US" sz="1100" u="none" strike="noStrike" baseline="0" dirty="0">
                          <a:effectLst/>
                          <a:latin typeface="微软雅黑" panose="020B0503020204020204" pitchFamily="34" charset="-122"/>
                          <a:ea typeface="微软雅黑" panose="020B0503020204020204" pitchFamily="34" charset="-122"/>
                          <a:cs typeface="+mn-ea"/>
                          <a:sym typeface="+mn-lt"/>
                        </a:rPr>
                        <a:t> </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a:t>
                      </a:r>
                      <a:r>
                        <a:rPr lang="en-US" altLang="zh-CN" sz="1100" u="none" strike="noStrike" baseline="0" dirty="0">
                          <a:effectLst/>
                          <a:latin typeface="微软雅黑" panose="020B0503020204020204" pitchFamily="34" charset="-122"/>
                          <a:ea typeface="微软雅黑" panose="020B0503020204020204" pitchFamily="34" charset="-122"/>
                          <a:cs typeface="+mn-ea"/>
                          <a:sym typeface="+mn-lt"/>
                        </a:rPr>
                        <a:t>1</a:t>
                      </a:r>
                      <a:r>
                        <a:rPr lang="zh-CN" altLang="en-US" sz="1100" u="none" strike="noStrike" baseline="0" dirty="0">
                          <a:effectLst/>
                          <a:latin typeface="微软雅黑" panose="020B0503020204020204" pitchFamily="34" charset="-122"/>
                          <a:ea typeface="微软雅黑" panose="020B0503020204020204" pitchFamily="34" charset="-122"/>
                          <a:cs typeface="+mn-ea"/>
                          <a:sym typeface="+mn-lt"/>
                        </a:rPr>
                        <a:t>线</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治疗者</a:t>
                      </a:r>
                      <a:endParaRPr lang="en-US" sz="11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5250" indent="-95250" algn="ctr" defTabSz="914400" rtl="0" eaLnBrk="1" fontAlgn="ctr" latinLnBrk="0" hangingPunct="1">
                        <a:spcBef>
                          <a:spcPts val="800"/>
                        </a:spcBef>
                        <a:buFont typeface="Arial" panose="020B0604020202020204" pitchFamily="34" charset="0"/>
                        <a:buChar char="•"/>
                      </a:pP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当地或中心实验室确认的</a:t>
                      </a:r>
                      <a:r>
                        <a:rPr 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MSI-H/</a:t>
                      </a:r>
                      <a:r>
                        <a:rPr lang="en-US" sz="1100" u="none" strike="noStrike" kern="1200" dirty="0" err="1">
                          <a:solidFill>
                            <a:schemeClr val="dk1"/>
                          </a:solidFill>
                          <a:effectLst/>
                          <a:latin typeface="微软雅黑" panose="020B0503020204020204" pitchFamily="34" charset="-122"/>
                          <a:ea typeface="微软雅黑" panose="020B0503020204020204" pitchFamily="34" charset="-122"/>
                          <a:cs typeface="+mn-ea"/>
                          <a:sym typeface="+mn-lt"/>
                        </a:rPr>
                        <a:t>dMMR</a:t>
                      </a:r>
                      <a:endParaRPr 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p>
                      <a:pPr marL="95250" marR="0" indent="-95250" algn="ctr" defTabSz="914400" rtl="0" eaLnBrk="1" fontAlgn="ctr" latinLnBrk="0" hangingPunct="1">
                        <a:lnSpc>
                          <a:spcPct val="100000"/>
                        </a:lnSpc>
                        <a:spcBef>
                          <a:spcPts val="800"/>
                        </a:spcBef>
                        <a:spcAft>
                          <a:spcPts val="0"/>
                        </a:spcAft>
                        <a:buClrTx/>
                        <a:buSzTx/>
                        <a:buFont typeface="Arial" panose="020B0604020202020204" pitchFamily="34" charset="0"/>
                        <a:buChar char="•"/>
                        <a:defRPr/>
                      </a:pP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既往≥</a:t>
                      </a: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 1 </a:t>
                      </a: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线治疗者</a:t>
                      </a:r>
                      <a:endPar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5250" marR="0" indent="-95250" algn="ctr" defTabSz="914400" rtl="0" eaLnBrk="1" fontAlgn="ctr" latinLnBrk="0" hangingPunct="1">
                        <a:lnSpc>
                          <a:spcPct val="100000"/>
                        </a:lnSpc>
                        <a:spcBef>
                          <a:spcPts val="800"/>
                        </a:spcBef>
                        <a:spcAft>
                          <a:spcPts val="0"/>
                        </a:spcAft>
                        <a:buClrTx/>
                        <a:buSzTx/>
                        <a:buFont typeface="Arial" panose="020B0604020202020204" pitchFamily="34" charset="0"/>
                        <a:buChar char="•"/>
                        <a:defRPr/>
                      </a:pP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当地</a:t>
                      </a: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a:t>
                      </a: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中心实验室确认的</a:t>
                      </a: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MSI-H/</a:t>
                      </a:r>
                      <a:r>
                        <a:rPr lang="en-US" altLang="zh-CN" sz="1100" u="none" strike="noStrike" kern="1200" dirty="0" err="1">
                          <a:solidFill>
                            <a:schemeClr val="dk1"/>
                          </a:solidFill>
                          <a:effectLst/>
                          <a:latin typeface="微软雅黑" panose="020B0503020204020204" pitchFamily="34" charset="-122"/>
                          <a:ea typeface="微软雅黑" panose="020B0503020204020204" pitchFamily="34" charset="-122"/>
                          <a:cs typeface="+mn-ea"/>
                          <a:sym typeface="+mn-lt"/>
                        </a:rPr>
                        <a:t>dMMR</a:t>
                      </a:r>
                      <a:endParaRPr 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p>
                      <a:pPr marL="95250" indent="-95250" algn="ctr" defTabSz="914400" rtl="0" eaLnBrk="1" fontAlgn="ctr" latinLnBrk="0" hangingPunct="1">
                        <a:spcBef>
                          <a:spcPts val="800"/>
                        </a:spcBef>
                        <a:buFont typeface="Arial" panose="020B0604020202020204" pitchFamily="34" charset="0"/>
                        <a:buChar char="•"/>
                      </a:pP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既往≥ </a:t>
                      </a: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1</a:t>
                      </a: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线治疗者</a:t>
                      </a:r>
                      <a:endParaRPr 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ctr" defTabSz="914400" rtl="0" eaLnBrk="1" fontAlgn="ctr" latinLnBrk="0" hangingPunct="1">
                        <a:spcBef>
                          <a:spcPts val="800"/>
                        </a:spcBef>
                        <a:buFont typeface="Arial" panose="020B0604020202020204" pitchFamily="34" charset="0"/>
                        <a:buChar char="•"/>
                      </a:pP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MSI-H/dMMR</a:t>
                      </a:r>
                      <a:endPar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p>
                      <a:pPr marL="171450" indent="-171450" algn="ctr" defTabSz="914400" rtl="0" eaLnBrk="1" fontAlgn="ctr" latinLnBrk="0" hangingPunct="1">
                        <a:spcBef>
                          <a:spcPts val="800"/>
                        </a:spcBef>
                        <a:buFont typeface="Arial" panose="020B0604020202020204" pitchFamily="34" charset="0"/>
                        <a:buChar char="•"/>
                      </a:pP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既往</a:t>
                      </a: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≥1</a:t>
                      </a: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线治疗者</a:t>
                      </a:r>
                      <a:endPar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5250" indent="-95250" algn="ctr" defTabSz="914400" rtl="0" eaLnBrk="1" fontAlgn="ctr" latinLnBrk="0" hangingPunct="1">
                        <a:spcBef>
                          <a:spcPts val="800"/>
                        </a:spcBef>
                        <a:buFont typeface="Arial" panose="020B0604020202020204" pitchFamily="34" charset="0"/>
                        <a:buChar char="•"/>
                      </a:pPr>
                      <a:r>
                        <a:rPr lang="en-US"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MSI-H/dMMR </a:t>
                      </a:r>
                      <a:endParaRPr lang="en-US"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p>
                      <a:pPr marL="95250" indent="-95250" algn="ctr" defTabSz="914400" rtl="0" eaLnBrk="1" fontAlgn="ctr" latinLnBrk="0" hangingPunct="1">
                        <a:spcBef>
                          <a:spcPts val="800"/>
                        </a:spcBef>
                        <a:buFont typeface="Arial" panose="020B0604020202020204" pitchFamily="34" charset="0"/>
                        <a:buChar char="•"/>
                      </a:pP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既往</a:t>
                      </a: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≥1</a:t>
                      </a: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线治疗者</a:t>
                      </a:r>
                      <a:endPar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5250" indent="-95250" algn="ctr" defTabSz="914400" rtl="0" eaLnBrk="1" fontAlgn="ctr" latinLnBrk="0" hangingPunct="1">
                        <a:spcBef>
                          <a:spcPts val="800"/>
                        </a:spcBef>
                        <a:buFont typeface="Arial" panose="020B0604020202020204" pitchFamily="34" charset="0"/>
                        <a:buChar char="•"/>
                      </a:pPr>
                      <a:r>
                        <a:rPr lang="zh-CN" altLang="en-US" sz="1100" u="none" strike="noStrike" dirty="0">
                          <a:effectLst/>
                          <a:latin typeface="微软雅黑" panose="020B0503020204020204" pitchFamily="34" charset="-122"/>
                          <a:ea typeface="微软雅黑" panose="020B0503020204020204" pitchFamily="34" charset="-122"/>
                          <a:cs typeface="+mn-ea"/>
                          <a:sym typeface="+mn-lt"/>
                        </a:rPr>
                        <a:t>中心实验室确认的</a:t>
                      </a:r>
                      <a:r>
                        <a:rPr lang="en-US" sz="1100" u="none" strike="noStrike" dirty="0">
                          <a:effectLst/>
                          <a:latin typeface="微软雅黑" panose="020B0503020204020204" pitchFamily="34" charset="-122"/>
                          <a:ea typeface="微软雅黑" panose="020B0503020204020204" pitchFamily="34" charset="-122"/>
                          <a:cs typeface="+mn-ea"/>
                          <a:sym typeface="+mn-lt"/>
                        </a:rPr>
                        <a:t>MSI-H</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a:t>
                      </a:r>
                      <a:endParaRPr lang="en-US" altLang="zh-CN" sz="1100" u="none" strike="noStrike" dirty="0">
                        <a:effectLst/>
                        <a:latin typeface="微软雅黑" panose="020B0503020204020204" pitchFamily="34" charset="-122"/>
                        <a:ea typeface="微软雅黑" panose="020B0503020204020204" pitchFamily="34" charset="-122"/>
                        <a:cs typeface="+mn-ea"/>
                        <a:sym typeface="+mn-lt"/>
                      </a:endParaRPr>
                    </a:p>
                    <a:p>
                      <a:pPr marL="95250" marR="0" indent="-95250" algn="ctr" defTabSz="914400" rtl="0" eaLnBrk="1" fontAlgn="ctr" latinLnBrk="0" hangingPunct="1">
                        <a:lnSpc>
                          <a:spcPct val="100000"/>
                        </a:lnSpc>
                        <a:spcBef>
                          <a:spcPts val="800"/>
                        </a:spcBef>
                        <a:spcAft>
                          <a:spcPts val="0"/>
                        </a:spcAft>
                        <a:buClrTx/>
                        <a:buSzTx/>
                        <a:buFont typeface="Arial" panose="020B0604020202020204" pitchFamily="34" charset="0"/>
                        <a:buChar char="•"/>
                        <a:defRPr/>
                      </a:pPr>
                      <a:r>
                        <a:rPr lang="zh-CN" altLang="en-US" sz="1100" u="none" strike="noStrike" dirty="0">
                          <a:effectLst/>
                          <a:latin typeface="微软雅黑" panose="020B0503020204020204" pitchFamily="34" charset="-122"/>
                          <a:ea typeface="微软雅黑" panose="020B0503020204020204" pitchFamily="34" charset="-122"/>
                          <a:cs typeface="+mn-ea"/>
                          <a:sym typeface="+mn-lt"/>
                        </a:rPr>
                        <a:t>既往</a:t>
                      </a:r>
                      <a:r>
                        <a:rPr lang="zh-CN" altLang="en-US" sz="1100" u="none" strike="noStrike" baseline="0" dirty="0">
                          <a:effectLst/>
                          <a:latin typeface="微软雅黑" panose="020B0503020204020204" pitchFamily="34" charset="-122"/>
                          <a:ea typeface="微软雅黑" panose="020B0503020204020204" pitchFamily="34" charset="-122"/>
                          <a:cs typeface="+mn-ea"/>
                          <a:sym typeface="+mn-lt"/>
                        </a:rPr>
                        <a:t> </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a:t>
                      </a:r>
                      <a:r>
                        <a:rPr lang="en-US" altLang="zh-CN" sz="1100" u="none" strike="noStrike" baseline="0" dirty="0">
                          <a:effectLst/>
                          <a:latin typeface="微软雅黑" panose="020B0503020204020204" pitchFamily="34" charset="-122"/>
                          <a:ea typeface="微软雅黑" panose="020B0503020204020204" pitchFamily="34" charset="-122"/>
                          <a:cs typeface="+mn-ea"/>
                          <a:sym typeface="+mn-lt"/>
                        </a:rPr>
                        <a:t> </a:t>
                      </a:r>
                      <a:r>
                        <a:rPr lang="en-US" altLang="zh-CN" sz="1100" u="none" strike="noStrike" dirty="0">
                          <a:effectLst/>
                          <a:latin typeface="微软雅黑" panose="020B0503020204020204" pitchFamily="34" charset="-122"/>
                          <a:ea typeface="微软雅黑" panose="020B0503020204020204" pitchFamily="34" charset="-122"/>
                          <a:cs typeface="+mn-ea"/>
                          <a:sym typeface="+mn-lt"/>
                        </a:rPr>
                        <a:t>3</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药治疗者</a:t>
                      </a:r>
                      <a:endParaRPr lang="en-US" altLang="zh-CN" sz="1100" u="none" strike="noStrike" baseline="0" dirty="0">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marL="95250" marR="0" indent="-95250" algn="ctr" defTabSz="914400" rtl="0" eaLnBrk="1" fontAlgn="ctr" latinLnBrk="0" hangingPunct="1">
                        <a:lnSpc>
                          <a:spcPct val="100000"/>
                        </a:lnSpc>
                        <a:spcBef>
                          <a:spcPts val="800"/>
                        </a:spcBef>
                        <a:spcAft>
                          <a:spcPts val="0"/>
                        </a:spcAft>
                        <a:buClrTx/>
                        <a:buSzTx/>
                        <a:buFont typeface="Arial" panose="020B0604020202020204" pitchFamily="34" charset="0"/>
                        <a:buChar char="•"/>
                        <a:defRPr/>
                      </a:pPr>
                      <a:r>
                        <a:rPr lang="zh-CN" altLang="en-US" sz="1100" u="none" strike="noStrike" dirty="0">
                          <a:effectLst/>
                          <a:latin typeface="微软雅黑" panose="020B0503020204020204" pitchFamily="34" charset="-122"/>
                          <a:ea typeface="微软雅黑" panose="020B0503020204020204" pitchFamily="34" charset="-122"/>
                          <a:cs typeface="+mn-ea"/>
                          <a:sym typeface="+mn-lt"/>
                        </a:rPr>
                        <a:t>中心实验室确认的</a:t>
                      </a:r>
                      <a:r>
                        <a:rPr lang="en-US" altLang="zh-CN" sz="1100" u="none" strike="noStrike" dirty="0">
                          <a:effectLst/>
                          <a:latin typeface="微软雅黑" panose="020B0503020204020204" pitchFamily="34" charset="-122"/>
                          <a:ea typeface="微软雅黑" panose="020B0503020204020204" pitchFamily="34" charset="-122"/>
                          <a:cs typeface="+mn-ea"/>
                          <a:sym typeface="+mn-lt"/>
                        </a:rPr>
                        <a:t>MSI-H</a:t>
                      </a:r>
                      <a:r>
                        <a:rPr lang="zh-CN" altLang="en-US" sz="1100" u="none" strike="noStrike" dirty="0">
                          <a:effectLst/>
                          <a:latin typeface="微软雅黑" panose="020B0503020204020204" pitchFamily="34" charset="-122"/>
                          <a:ea typeface="微软雅黑" panose="020B0503020204020204" pitchFamily="34" charset="-122"/>
                          <a:cs typeface="+mn-ea"/>
                          <a:sym typeface="+mn-lt"/>
                        </a:rPr>
                        <a:t>；</a:t>
                      </a:r>
                      <a:endParaRPr lang="en-US" sz="1100" u="none" strike="noStrike" dirty="0">
                        <a:effectLst/>
                        <a:latin typeface="微软雅黑" panose="020B0503020204020204" pitchFamily="34" charset="-122"/>
                        <a:ea typeface="微软雅黑" panose="020B0503020204020204" pitchFamily="34" charset="-122"/>
                        <a:cs typeface="+mn-ea"/>
                        <a:sym typeface="+mn-lt"/>
                      </a:endParaRPr>
                    </a:p>
                    <a:p>
                      <a:pPr marL="95250" marR="0" indent="-95250" algn="ctr" defTabSz="914400" rtl="0" eaLnBrk="1" fontAlgn="ctr" latinLnBrk="0" hangingPunct="1">
                        <a:lnSpc>
                          <a:spcPct val="100000"/>
                        </a:lnSpc>
                        <a:spcBef>
                          <a:spcPts val="800"/>
                        </a:spcBef>
                        <a:spcAft>
                          <a:spcPts val="0"/>
                        </a:spcAft>
                        <a:buClrTx/>
                        <a:buSzTx/>
                        <a:buFont typeface="Arial" panose="020B0604020202020204" pitchFamily="34" charset="0"/>
                        <a:buChar char="•"/>
                        <a:defRPr/>
                      </a:pP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既往≥</a:t>
                      </a: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 2 </a:t>
                      </a: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药治疗者</a:t>
                      </a:r>
                      <a:endPar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marL="95250" marR="0" indent="-95250" algn="ctr" defTabSz="914400" rtl="0" eaLnBrk="1" fontAlgn="ctr" latinLnBrk="0" hangingPunct="1">
                        <a:lnSpc>
                          <a:spcPct val="100000"/>
                        </a:lnSpc>
                        <a:spcBef>
                          <a:spcPts val="800"/>
                        </a:spcBef>
                        <a:spcAft>
                          <a:spcPts val="0"/>
                        </a:spcAft>
                        <a:buClrTx/>
                        <a:buSzTx/>
                        <a:buFont typeface="Arial" panose="020B0604020202020204" pitchFamily="34" charset="0"/>
                        <a:buChar char="•"/>
                        <a:defRPr/>
                      </a:pP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当地或中心实验室确认的</a:t>
                      </a: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MSI-H/</a:t>
                      </a:r>
                      <a:r>
                        <a:rPr lang="en-US" altLang="zh-CN" sz="1100" u="none" strike="noStrike" kern="1200" dirty="0" err="1">
                          <a:solidFill>
                            <a:schemeClr val="dk1"/>
                          </a:solidFill>
                          <a:effectLst/>
                          <a:latin typeface="微软雅黑" panose="020B0503020204020204" pitchFamily="34" charset="-122"/>
                          <a:ea typeface="微软雅黑" panose="020B0503020204020204" pitchFamily="34" charset="-122"/>
                          <a:cs typeface="+mn-ea"/>
                          <a:sym typeface="+mn-lt"/>
                        </a:rPr>
                        <a:t>dMMR</a:t>
                      </a: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a:t>
                      </a:r>
                      <a:endPar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p>
                      <a:pPr marL="95250" marR="0" indent="-95250" algn="ctr" defTabSz="914400" rtl="0" eaLnBrk="1" fontAlgn="ctr" latinLnBrk="0" hangingPunct="1">
                        <a:lnSpc>
                          <a:spcPct val="100000"/>
                        </a:lnSpc>
                        <a:spcBef>
                          <a:spcPts val="800"/>
                        </a:spcBef>
                        <a:spcAft>
                          <a:spcPts val="0"/>
                        </a:spcAft>
                        <a:buClrTx/>
                        <a:buSzTx/>
                        <a:buFont typeface="Arial" panose="020B0604020202020204" pitchFamily="34" charset="0"/>
                        <a:buChar char="•"/>
                        <a:defRPr/>
                      </a:pP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既往≥</a:t>
                      </a:r>
                      <a:r>
                        <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 1 </a:t>
                      </a:r>
                      <a:r>
                        <a:rPr lang="zh-CN" altLang="en-US"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线治疗者</a:t>
                      </a:r>
                      <a:endParaRPr lang="en-US" altLang="zh-CN" sz="11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r>
              <a:tr h="304800">
                <a:tc>
                  <a:txBody>
                    <a:bodyPr/>
                    <a:lstStyle/>
                    <a:p>
                      <a:pPr algn="ctr" fontAlgn="ctr"/>
                      <a:r>
                        <a:rPr lang="zh-CN" altLang="en-US" sz="1200" u="none" strike="noStrike" dirty="0">
                          <a:effectLst/>
                          <a:latin typeface="微软雅黑" panose="020B0503020204020204" pitchFamily="34" charset="-122"/>
                          <a:ea typeface="微软雅黑" panose="020B0503020204020204" pitchFamily="34" charset="-122"/>
                          <a:cs typeface="+mn-ea"/>
                          <a:sym typeface="+mn-lt"/>
                        </a:rPr>
                        <a:t>样本量</a:t>
                      </a:r>
                      <a:endParaRPr lang="en-US" sz="1200" b="1"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cs typeface="+mn-ea"/>
                          <a:sym typeface="+mn-lt"/>
                        </a:rPr>
                        <a:t>61</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cs typeface="+mn-ea"/>
                          <a:sym typeface="+mn-lt"/>
                        </a:rPr>
                        <a:t>63</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cs typeface="+mn-ea"/>
                          <a:sym typeface="+mn-lt"/>
                        </a:rPr>
                        <a:t>233</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b="0" i="0" u="none" strike="noStrike" baseline="0" dirty="0">
                          <a:solidFill>
                            <a:srgbClr val="000000"/>
                          </a:solidFill>
                          <a:effectLst/>
                          <a:latin typeface="微软雅黑" panose="020B0503020204020204" pitchFamily="34" charset="-122"/>
                          <a:ea typeface="微软雅黑" panose="020B0503020204020204" pitchFamily="34" charset="-122"/>
                          <a:cs typeface="+mn-ea"/>
                          <a:sym typeface="+mn-lt"/>
                        </a:rPr>
                        <a:t>74</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buNone/>
                      </a:pP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80</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buNone/>
                      </a:pP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108</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b="1" u="none" strike="noStrike" dirty="0">
                          <a:solidFill>
                            <a:schemeClr val="tx2"/>
                          </a:solidFill>
                          <a:effectLst/>
                          <a:latin typeface="微软雅黑" panose="020B0503020204020204" pitchFamily="34" charset="-122"/>
                          <a:ea typeface="微软雅黑" panose="020B0503020204020204" pitchFamily="34" charset="-122"/>
                          <a:cs typeface="+mn-ea"/>
                          <a:sym typeface="+mn-lt"/>
                        </a:rPr>
                        <a:t>41</a:t>
                      </a:r>
                      <a:endPar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algn="ctr" fontAlgn="ctr"/>
                      <a:r>
                        <a:rPr lang="en-US" altLang="zh-CN" sz="1200" b="1" u="none" strike="noStrike" dirty="0">
                          <a:solidFill>
                            <a:schemeClr val="tx2"/>
                          </a:solidFill>
                          <a:effectLst/>
                          <a:latin typeface="微软雅黑" panose="020B0503020204020204" pitchFamily="34" charset="-122"/>
                          <a:ea typeface="微软雅黑" panose="020B0503020204020204" pitchFamily="34" charset="-122"/>
                          <a:cs typeface="+mn-ea"/>
                          <a:sym typeface="+mn-lt"/>
                        </a:rPr>
                        <a:t>65</a:t>
                      </a:r>
                      <a:endPar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algn="ctr" fontAlgn="ctr"/>
                      <a:r>
                        <a:rPr lang="en-US" altLang="zh-CN" sz="1200" b="1" u="none" strike="noStrike" dirty="0">
                          <a:solidFill>
                            <a:schemeClr val="tx2"/>
                          </a:solidFill>
                          <a:effectLst/>
                          <a:latin typeface="微软雅黑" panose="020B0503020204020204" pitchFamily="34" charset="-122"/>
                          <a:ea typeface="微软雅黑" panose="020B0503020204020204" pitchFamily="34" charset="-122"/>
                          <a:cs typeface="+mn-ea"/>
                          <a:sym typeface="+mn-lt"/>
                        </a:rPr>
                        <a:t>103</a:t>
                      </a:r>
                      <a:endPar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r>
              <a:tr h="383540">
                <a:tc>
                  <a:txBody>
                    <a:bodyPr/>
                    <a:lstStyle/>
                    <a:p>
                      <a:pPr algn="ctr" fontAlgn="ctr"/>
                      <a:r>
                        <a:rPr lang="en-US" sz="1200" u="none" strike="noStrike" dirty="0">
                          <a:solidFill>
                            <a:schemeClr val="tx1"/>
                          </a:solidFill>
                          <a:effectLst/>
                          <a:latin typeface="微软雅黑" panose="020B0503020204020204" pitchFamily="34" charset="-122"/>
                          <a:ea typeface="微软雅黑" panose="020B0503020204020204" pitchFamily="34" charset="-122"/>
                          <a:cs typeface="+mn-ea"/>
                          <a:sym typeface="+mn-lt"/>
                        </a:rPr>
                        <a:t>ORR, %; IRC</a:t>
                      </a:r>
                      <a:endParaRPr lang="en-US" sz="1200" b="1" i="0" u="none" strike="noStrike" dirty="0">
                        <a:solidFill>
                          <a:schemeClr val="tx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cs typeface="+mn-ea"/>
                          <a:sym typeface="+mn-lt"/>
                        </a:rPr>
                        <a:t>33% </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cs typeface="+mn-ea"/>
                          <a:sym typeface="+mn-lt"/>
                        </a:rPr>
                        <a:t>34.9% </a:t>
                      </a:r>
                      <a:r>
                        <a:rPr lang="en-US" altLang="zh-CN" sz="1200" u="none" strike="noStrike" baseline="30000" dirty="0">
                          <a:effectLst/>
                          <a:latin typeface="微软雅黑" panose="020B0503020204020204" pitchFamily="34" charset="-122"/>
                          <a:ea typeface="微软雅黑" panose="020B0503020204020204" pitchFamily="34" charset="-122"/>
                          <a:cs typeface="+mn-ea"/>
                          <a:sym typeface="+mn-lt"/>
                        </a:rPr>
                        <a:t>6</a:t>
                      </a:r>
                      <a:endParaRPr lang="en-US" altLang="zh-CN" sz="1200" b="0" i="0" u="none" strike="noStrike" baseline="30000"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cs typeface="+mn-ea"/>
                          <a:sym typeface="+mn-lt"/>
                        </a:rPr>
                        <a:t>34.3%</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zh-CN" sz="1200" b="0" i="0" u="none" strike="noStrike" dirty="0">
                          <a:solidFill>
                            <a:schemeClr val="tx1"/>
                          </a:solidFill>
                          <a:effectLst/>
                          <a:latin typeface="微软雅黑" panose="020B0503020204020204" pitchFamily="34" charset="-122"/>
                          <a:ea typeface="微软雅黑" panose="020B0503020204020204" pitchFamily="34" charset="-122"/>
                          <a:cs typeface="+mn-ea"/>
                          <a:sym typeface="+mn-lt"/>
                        </a:rPr>
                        <a:t>39%</a:t>
                      </a:r>
                      <a:endParaRPr lang="en-US" altLang="zh-CN" sz="1200" b="0" i="0" u="none" strike="noStrike" dirty="0">
                        <a:solidFill>
                          <a:schemeClr val="tx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buNone/>
                      </a:pP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45.9%</a:t>
                      </a:r>
                      <a:endParaRPr lang="en-US" altLang="zh-CN" sz="1200" b="0" i="0" u="none" strike="noStrike" baseline="30000"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buNone/>
                      </a:pP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38.2%</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1" u="none" strike="noStrike" dirty="0">
                          <a:solidFill>
                            <a:schemeClr val="tx2"/>
                          </a:solidFill>
                          <a:effectLst/>
                          <a:latin typeface="微软雅黑" panose="020B0503020204020204" pitchFamily="34" charset="-122"/>
                          <a:ea typeface="微软雅黑" panose="020B0503020204020204" pitchFamily="34" charset="-122"/>
                          <a:cs typeface="+mn-ea"/>
                          <a:sym typeface="+mn-lt"/>
                        </a:rPr>
                        <a:t>31.7</a:t>
                      </a:r>
                      <a:r>
                        <a:rPr lang="en-US" altLang="zh-CN" sz="1200" b="1" u="none" strike="noStrike" dirty="0">
                          <a:solidFill>
                            <a:schemeClr val="tx2"/>
                          </a:solidFill>
                          <a:effectLst/>
                          <a:latin typeface="微软雅黑" panose="020B0503020204020204" pitchFamily="34" charset="-122"/>
                          <a:ea typeface="微软雅黑" panose="020B0503020204020204" pitchFamily="34" charset="-122"/>
                          <a:cs typeface="+mn-ea"/>
                          <a:sym typeface="+mn-lt"/>
                        </a:rPr>
                        <a:t>%</a:t>
                      </a:r>
                      <a:endPar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algn="ctr" fontAlgn="ctr"/>
                      <a:r>
                        <a:rPr lang="en-US" sz="1200" b="1" u="none" strike="noStrike" dirty="0">
                          <a:solidFill>
                            <a:schemeClr val="tx2"/>
                          </a:solidFill>
                          <a:effectLst/>
                          <a:latin typeface="微软雅黑" panose="020B0503020204020204" pitchFamily="34" charset="-122"/>
                          <a:ea typeface="微软雅黑" panose="020B0503020204020204" pitchFamily="34" charset="-122"/>
                          <a:cs typeface="+mn-ea"/>
                          <a:sym typeface="+mn-lt"/>
                        </a:rPr>
                        <a:t>43.1</a:t>
                      </a:r>
                      <a:r>
                        <a:rPr lang="en-US" altLang="zh-CN" sz="1200" b="1" u="none" strike="noStrike" dirty="0">
                          <a:solidFill>
                            <a:schemeClr val="tx2"/>
                          </a:solidFill>
                          <a:effectLst/>
                          <a:latin typeface="微软雅黑" panose="020B0503020204020204" pitchFamily="34" charset="-122"/>
                          <a:ea typeface="微软雅黑" panose="020B0503020204020204" pitchFamily="34" charset="-122"/>
                          <a:cs typeface="+mn-ea"/>
                          <a:sym typeface="+mn-lt"/>
                        </a:rPr>
                        <a:t>%</a:t>
                      </a:r>
                      <a:endPar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algn="ctr" fontAlgn="ctr"/>
                      <a:r>
                        <a:rPr lang="en-US" altLang="zh-CN" sz="1200" b="1" u="none" strike="noStrike" dirty="0">
                          <a:solidFill>
                            <a:schemeClr val="tx2"/>
                          </a:solidFill>
                          <a:effectLst/>
                          <a:latin typeface="微软雅黑" panose="020B0503020204020204" pitchFamily="34" charset="-122"/>
                          <a:ea typeface="微软雅黑" panose="020B0503020204020204" pitchFamily="34" charset="-122"/>
                          <a:cs typeface="+mn-ea"/>
                          <a:sym typeface="+mn-lt"/>
                        </a:rPr>
                        <a:t>44.7%</a:t>
                      </a:r>
                      <a:endPar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r>
              <a:tr h="304165">
                <a:tc>
                  <a:txBody>
                    <a:bodyPr/>
                    <a:lstStyle/>
                    <a:p>
                      <a:pPr algn="ctr" fontAlgn="ctr"/>
                      <a:r>
                        <a:rPr lang="en-US" altLang="zh-CN" sz="1200" b="0" i="0" u="none" strike="noStrike" dirty="0" err="1">
                          <a:solidFill>
                            <a:srgbClr val="000000"/>
                          </a:solidFill>
                          <a:effectLst/>
                          <a:latin typeface="微软雅黑" panose="020B0503020204020204" pitchFamily="34" charset="-122"/>
                          <a:ea typeface="微软雅黑" panose="020B0503020204020204" pitchFamily="34" charset="-122"/>
                          <a:cs typeface="+mn-ea"/>
                          <a:sym typeface="+mn-lt"/>
                        </a:rPr>
                        <a:t>mPFS</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 </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月</a:t>
                      </a:r>
                      <a:endParaRPr 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2.3</a:t>
                      </a:r>
                      <a:endPar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4.1</a:t>
                      </a:r>
                      <a:endPar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4.1</a:t>
                      </a:r>
                      <a:endPar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200" b="0" i="0" u="none" strike="noStrike" dirty="0">
                          <a:solidFill>
                            <a:schemeClr val="tx1"/>
                          </a:solidFill>
                          <a:effectLst/>
                          <a:latin typeface="微软雅黑" panose="020B0503020204020204" pitchFamily="34" charset="-122"/>
                          <a:ea typeface="微软雅黑" panose="020B0503020204020204" pitchFamily="34" charset="-122"/>
                          <a:cs typeface="+mn-ea"/>
                          <a:sym typeface="+mn-lt"/>
                        </a:rPr>
                        <a:t>13.8</a:t>
                      </a:r>
                      <a:endParaRPr lang="en-US" altLang="zh-CN" sz="1200" b="0" i="0" u="none" strike="noStrike" dirty="0">
                        <a:solidFill>
                          <a:schemeClr val="tx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未达到</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未达到</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pt-BR"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rPr>
                        <a:t>4.9</a:t>
                      </a:r>
                      <a:endParaRPr lang="pt-BR"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marL="0" algn="ctr" defTabSz="914400" rtl="0" eaLnBrk="1" fontAlgn="ctr" latinLnBrk="0" hangingPunct="1"/>
                      <a:r>
                        <a:rPr lang="pt-BR"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rPr>
                        <a:t>7.2</a:t>
                      </a:r>
                      <a:endParaRPr lang="pt-BR"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marL="0" algn="ctr" defTabSz="914400" rtl="0" eaLnBrk="1" fontAlgn="ctr" latinLnBrk="0" hangingPunct="1"/>
                      <a:r>
                        <a:rPr lang="pt-BR"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rPr>
                        <a:t>11.1</a:t>
                      </a:r>
                      <a:endParaRPr lang="pt-BR"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r>
              <a:tr h="382270">
                <a:tc>
                  <a:txBody>
                    <a:bodyPr/>
                    <a:lstStyle/>
                    <a:p>
                      <a:pPr algn="ctr" fontAlgn="ctr"/>
                      <a:r>
                        <a:rPr lang="en-US" altLang="zh-CN" sz="1200" b="0" u="none" strike="noStrike" dirty="0">
                          <a:effectLst/>
                          <a:latin typeface="微软雅黑" panose="020B0503020204020204" pitchFamily="34" charset="-122"/>
                          <a:ea typeface="微软雅黑" panose="020B0503020204020204" pitchFamily="34" charset="-122"/>
                          <a:cs typeface="+mn-ea"/>
                          <a:sym typeface="+mn-lt"/>
                        </a:rPr>
                        <a:t>12-m PFS </a:t>
                      </a:r>
                      <a:r>
                        <a:rPr lang="zh-CN" altLang="en-US" sz="1200" b="0" u="none" strike="noStrike" dirty="0">
                          <a:effectLst/>
                          <a:latin typeface="微软雅黑" panose="020B0503020204020204" pitchFamily="34" charset="-122"/>
                          <a:ea typeface="微软雅黑" panose="020B0503020204020204" pitchFamily="34" charset="-122"/>
                          <a:cs typeface="+mn-ea"/>
                          <a:sym typeface="+mn-lt"/>
                        </a:rPr>
                        <a:t>率</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pt-BR"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34%</a:t>
                      </a:r>
                      <a:endParaRPr lang="pt-BR"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41%</a:t>
                      </a:r>
                      <a:endParaRPr lang="pt-BR"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33.9%</a:t>
                      </a:r>
                      <a:endParaRPr lang="pt-BR"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tx1"/>
                          </a:solidFill>
                          <a:effectLst/>
                          <a:latin typeface="微软雅黑" panose="020B0503020204020204" pitchFamily="34" charset="-122"/>
                          <a:ea typeface="微软雅黑" panose="020B0503020204020204" pitchFamily="34" charset="-122"/>
                          <a:cs typeface="+mn-ea"/>
                          <a:sym typeface="+mn-lt"/>
                        </a:rPr>
                        <a:t>50.4%</a:t>
                      </a:r>
                      <a:endParaRPr lang="en-US" altLang="zh-CN" sz="1200" u="none" strike="noStrike" kern="1200" dirty="0">
                        <a:solidFill>
                          <a:schemeClr val="tx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buNone/>
                      </a:pPr>
                      <a:r>
                        <a:rPr lang="en-US" alt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59.3%</a:t>
                      </a:r>
                      <a:endParaRPr lang="en-US" alt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buNone/>
                      </a:pPr>
                      <a:r>
                        <a:rPr lang="en-US" alt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61.9%</a:t>
                      </a:r>
                      <a:endParaRPr lang="en-US" alt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rPr>
                        <a:t>32.1</a:t>
                      </a:r>
                      <a:r>
                        <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rPr>
                        <a:t>%</a:t>
                      </a:r>
                      <a:endPar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algn="ctr" fontAlgn="ctr"/>
                      <a:r>
                        <a:rPr lang="en-US"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rPr>
                        <a:t>43.7</a:t>
                      </a:r>
                      <a:r>
                        <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rPr>
                        <a:t>%</a:t>
                      </a:r>
                      <a:endPar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algn="ctr" fontAlgn="ctr"/>
                      <a:r>
                        <a:rPr lang="en-US" altLang="zh-CN" sz="1200" b="1" u="none" strike="noStrike" dirty="0">
                          <a:solidFill>
                            <a:schemeClr val="tx2"/>
                          </a:solidFill>
                          <a:effectLst/>
                          <a:latin typeface="微软雅黑" panose="020B0503020204020204" pitchFamily="34" charset="-122"/>
                          <a:ea typeface="微软雅黑" panose="020B0503020204020204" pitchFamily="34" charset="-122"/>
                          <a:cs typeface="+mn-ea"/>
                          <a:sym typeface="+mn-lt"/>
                        </a:rPr>
                        <a:t>48.5%</a:t>
                      </a:r>
                      <a:endParaRPr lang="en-US" altLang="zh-CN" sz="1200" b="1" i="0" u="none" strike="noStrike"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r>
              <a:tr h="304800">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中位</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OS (</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月</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a:t>
                      </a:r>
                      <a:endParaRPr 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31.4</a:t>
                      </a:r>
                      <a:endPar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47.0</a:t>
                      </a:r>
                      <a:r>
                        <a:rPr lang="en-US" altLang="pt-BR" sz="1200" u="none" strike="noStrike" kern="1200" baseline="30000" dirty="0">
                          <a:solidFill>
                            <a:schemeClr val="dk1"/>
                          </a:solidFill>
                          <a:effectLst/>
                          <a:latin typeface="微软雅黑" panose="020B0503020204020204" pitchFamily="34" charset="-122"/>
                          <a:ea typeface="微软雅黑" panose="020B0503020204020204" pitchFamily="34" charset="-122"/>
                          <a:cs typeface="+mn-ea"/>
                          <a:sym typeface="+mn-lt"/>
                        </a:rPr>
                        <a:t>6</a:t>
                      </a:r>
                      <a:endParaRPr lang="en-US" altLang="pt-BR" sz="1200" u="none" strike="noStrike" kern="1200" baseline="300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23.5</a:t>
                      </a:r>
                      <a:endPar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en-US" altLang="pt-BR" sz="1200" u="none" strike="noStrike" kern="1200" dirty="0">
                          <a:solidFill>
                            <a:schemeClr val="tx1"/>
                          </a:solidFill>
                          <a:effectLst/>
                          <a:latin typeface="微软雅黑" panose="020B0503020204020204" pitchFamily="34" charset="-122"/>
                          <a:ea typeface="微软雅黑" panose="020B0503020204020204" pitchFamily="34" charset="-122"/>
                          <a:cs typeface="+mn-ea"/>
                          <a:sym typeface="+mn-lt"/>
                        </a:rPr>
                        <a:t>44.2</a:t>
                      </a:r>
                      <a:endParaRPr lang="en-US" altLang="pt-BR" sz="1200" u="none" strike="noStrike" kern="1200" dirty="0">
                        <a:solidFill>
                          <a:schemeClr val="tx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未达到</a:t>
                      </a:r>
                      <a:endParaRPr lang="zh-CN" alt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未达到</a:t>
                      </a:r>
                      <a:endParaRPr lang="zh-CN" alt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zh-CN" alt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rPr>
                        <a:t>未达到</a:t>
                      </a:r>
                      <a:endParaRPr lang="zh-CN" alt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marL="0" algn="ctr" defTabSz="914400" rtl="0" eaLnBrk="1" fontAlgn="ctr" latinLnBrk="0" hangingPunct="1"/>
                      <a:r>
                        <a:rPr lang="zh-CN" alt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rPr>
                        <a:t>未达到</a:t>
                      </a:r>
                      <a:endParaRPr lang="zh-CN" alt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marL="0" algn="ctr" defTabSz="914400" rtl="0" eaLnBrk="1" fontAlgn="ctr" latinLnBrk="0" hangingPunct="1"/>
                      <a:r>
                        <a:rPr lang="zh-CN" alt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rPr>
                        <a:t>未达到</a:t>
                      </a:r>
                      <a:endParaRPr lang="zh-CN" alt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r>
              <a:tr h="382905">
                <a:tc>
                  <a:txBody>
                    <a:bodyPr/>
                    <a:lstStyle/>
                    <a:p>
                      <a:pPr algn="ctr" fontAlgn="ctr"/>
                      <a:r>
                        <a:rPr 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12</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-m OS </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rPr>
                        <a:t>率</a:t>
                      </a:r>
                      <a:endParaRPr lang="en-US" sz="1200" b="0" i="0" u="none" strike="noStrike" dirty="0">
                        <a:solidFill>
                          <a:srgbClr val="000000"/>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72%</a:t>
                      </a:r>
                      <a:endPar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76%</a:t>
                      </a:r>
                      <a:endPar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60.7%</a:t>
                      </a:r>
                      <a:endParaRPr lang="pt-BR"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en-US" altLang="zh-CN" sz="1200" u="none" strike="noStrike" kern="1200" dirty="0">
                          <a:solidFill>
                            <a:schemeClr val="tx1"/>
                          </a:solidFill>
                          <a:effectLst/>
                          <a:latin typeface="微软雅黑" panose="020B0503020204020204" pitchFamily="34" charset="-122"/>
                          <a:ea typeface="微软雅黑" panose="020B0503020204020204" pitchFamily="34" charset="-122"/>
                          <a:cs typeface="+mn-ea"/>
                          <a:sym typeface="+mn-lt"/>
                        </a:rPr>
                        <a:t>73.4% </a:t>
                      </a:r>
                      <a:endParaRPr lang="en-US" altLang="zh-CN" sz="1200" u="none" strike="noStrike" kern="1200" dirty="0">
                        <a:solidFill>
                          <a:schemeClr val="tx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buNone/>
                      </a:pPr>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75.3%</a:t>
                      </a:r>
                      <a:endPar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buNone/>
                      </a:pPr>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rPr>
                        <a:t>81.2%</a:t>
                      </a:r>
                      <a:endPar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ea"/>
                        <a:sym typeface="+mn-lt"/>
                      </a:endParaRPr>
                    </a:p>
                  </a:txBody>
                  <a:tcPr marL="7721" marR="7721" marT="7721"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127000" algn="ctr" defTabSz="914400" rtl="0" eaLnBrk="1" fontAlgn="ctr" latinLnBrk="0" hangingPunct="1">
                        <a:lnSpc>
                          <a:spcPct val="150000"/>
                        </a:lnSpc>
                        <a:spcAft>
                          <a:spcPts val="0"/>
                        </a:spcAft>
                      </a:pPr>
                      <a:r>
                        <a:rPr 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rPr>
                        <a:t>64.7%</a:t>
                      </a:r>
                      <a:endParaRPr 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68580" marR="6858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marL="0" indent="127000" algn="ctr" defTabSz="914400" rtl="0" eaLnBrk="1" fontAlgn="ctr" latinLnBrk="0" hangingPunct="1">
                        <a:lnSpc>
                          <a:spcPct val="150000"/>
                        </a:lnSpc>
                        <a:spcAft>
                          <a:spcPts val="0"/>
                        </a:spcAft>
                      </a:pPr>
                      <a:r>
                        <a:rPr 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rPr>
                        <a:t>72.9%</a:t>
                      </a:r>
                      <a:endParaRPr 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68580" marR="6858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c>
                  <a:txBody>
                    <a:bodyPr/>
                    <a:lstStyle/>
                    <a:p>
                      <a:pPr marL="0" indent="127000" algn="ctr" defTabSz="914400" rtl="0" eaLnBrk="1" fontAlgn="ctr" latinLnBrk="0" hangingPunct="1">
                        <a:lnSpc>
                          <a:spcPct val="150000"/>
                        </a:lnSpc>
                        <a:spcAft>
                          <a:spcPts val="0"/>
                        </a:spcAft>
                      </a:pPr>
                      <a:r>
                        <a:rPr 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rPr>
                        <a:t>74.6%</a:t>
                      </a:r>
                      <a:endParaRPr lang="en-US" sz="1200" b="1" u="none" strike="noStrike" kern="1200" dirty="0">
                        <a:solidFill>
                          <a:schemeClr val="tx2"/>
                        </a:solidFill>
                        <a:effectLst/>
                        <a:latin typeface="微软雅黑" panose="020B0503020204020204" pitchFamily="34" charset="-122"/>
                        <a:ea typeface="微软雅黑" panose="020B0503020204020204" pitchFamily="34" charset="-122"/>
                        <a:cs typeface="+mn-ea"/>
                        <a:sym typeface="+mn-lt"/>
                      </a:endParaRPr>
                    </a:p>
                  </a:txBody>
                  <a:tcPr marL="68580" marR="6858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981B20">
                        <a:alpha val="5000"/>
                      </a:srgbClr>
                    </a:solidFill>
                  </a:tcPr>
                </a:tc>
              </a:tr>
            </a:tbl>
          </a:graphicData>
        </a:graphic>
      </p:graphicFrame>
      <p:sp>
        <p:nvSpPr>
          <p:cNvPr id="14" name="矩形 13"/>
          <p:cNvSpPr/>
          <p:nvPr/>
        </p:nvSpPr>
        <p:spPr>
          <a:xfrm>
            <a:off x="8462171" y="3545456"/>
            <a:ext cx="3119120" cy="1789139"/>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endParaRPr>
          </a:p>
        </p:txBody>
      </p:sp>
      <p:sp>
        <p:nvSpPr>
          <p:cNvPr id="12" name="文本框 11"/>
          <p:cNvSpPr txBox="1"/>
          <p:nvPr/>
        </p:nvSpPr>
        <p:spPr>
          <a:xfrm>
            <a:off x="372906" y="5414615"/>
            <a:ext cx="11901378" cy="261610"/>
          </a:xfrm>
          <a:prstGeom prst="rect">
            <a:avLst/>
          </a:prstGeom>
          <a:noFill/>
        </p:spPr>
        <p:txBody>
          <a:bodyPr wrap="square">
            <a:spAutoFit/>
          </a:bodyPr>
          <a:lstStyle/>
          <a:p>
            <a:pPr>
              <a:defRPr/>
            </a:pPr>
            <a:r>
              <a:rPr lang="en-US" altLang="zh-CN" sz="1100" dirty="0">
                <a:solidFill>
                  <a:srgbClr val="000000"/>
                </a:solidFill>
                <a:latin typeface="微软雅黑" panose="020B0503020204020204" pitchFamily="34" charset="-122"/>
              </a:rPr>
              <a:t>3</a:t>
            </a:r>
            <a:r>
              <a:rPr lang="zh-CN" altLang="en-US" sz="1100" dirty="0">
                <a:solidFill>
                  <a:srgbClr val="000000"/>
                </a:solidFill>
                <a:latin typeface="微软雅黑" panose="020B0503020204020204" pitchFamily="34" charset="-122"/>
              </a:rPr>
              <a:t>药失败：氟尿嘧啶类、奥沙利铂和伊立替康 治疗失败；</a:t>
            </a:r>
            <a:r>
              <a:rPr lang="en-US" altLang="zh-CN" sz="1100" dirty="0">
                <a:solidFill>
                  <a:srgbClr val="000000"/>
                </a:solidFill>
                <a:latin typeface="微软雅黑" panose="020B0503020204020204" pitchFamily="34" charset="-122"/>
              </a:rPr>
              <a:t>2</a:t>
            </a:r>
            <a:r>
              <a:rPr lang="zh-CN" altLang="en-US" sz="1100" dirty="0">
                <a:solidFill>
                  <a:srgbClr val="000000"/>
                </a:solidFill>
                <a:latin typeface="微软雅黑" panose="020B0503020204020204" pitchFamily="34" charset="-122"/>
              </a:rPr>
              <a:t>药失败：氟尿嘧啶类联合奥沙利铂，或氟尿嘧啶类联合伊立替康 治疗失败；仅数据罗列，非头对头比较</a:t>
            </a:r>
            <a:endParaRPr lang="zh-CN" altLang="en-US" sz="1100" dirty="0">
              <a:solidFill>
                <a:srgbClr val="333333"/>
              </a:solidFill>
              <a:latin typeface="微软雅黑" panose="020B0503020204020204" pitchFamily="34" charset="-122"/>
            </a:endParaRPr>
          </a:p>
        </p:txBody>
      </p:sp>
      <p:sp>
        <p:nvSpPr>
          <p:cNvPr id="10" name="标题 2"/>
          <p:cNvSpPr txBox="1"/>
          <p:nvPr/>
        </p:nvSpPr>
        <p:spPr>
          <a:xfrm>
            <a:off x="320398" y="470187"/>
            <a:ext cx="9040460" cy="466827"/>
          </a:xfrm>
          <a:prstGeom prst="rect">
            <a:avLst/>
          </a:prstGeom>
        </p:spPr>
        <p:txBody>
          <a:bodyPr/>
          <a:lstStyle>
            <a:lvl1pPr marL="0" indent="0" algn="l" defTabSz="914400" rtl="0" eaLnBrk="1" latinLnBrk="0" hangingPunct="1">
              <a:lnSpc>
                <a:spcPct val="90000"/>
              </a:lnSpc>
              <a:spcBef>
                <a:spcPct val="0"/>
              </a:spcBef>
              <a:buNone/>
              <a:defRPr sz="2400" b="1" kern="1200">
                <a:solidFill>
                  <a:srgbClr val="00B140"/>
                </a:solidFill>
                <a:latin typeface="+mj-lt"/>
                <a:ea typeface="+mj-ea"/>
                <a:cs typeface="+mj-cs"/>
              </a:defRPr>
            </a:lvl1pPr>
          </a:lstStyle>
          <a:p>
            <a:r>
              <a:rPr lang="zh-CN" altLang="en-US" dirty="0">
                <a:solidFill>
                  <a:srgbClr val="333333"/>
                </a:solidFill>
                <a:latin typeface="微软雅黑" panose="020B0503020204020204" pitchFamily="34" charset="-122"/>
                <a:ea typeface="微软雅黑" panose="020B0503020204020204" pitchFamily="34" charset="-122"/>
                <a:cs typeface="+mn-cs"/>
              </a:rPr>
              <a:t>同类产品治疗</a:t>
            </a:r>
            <a:r>
              <a:rPr lang="en-US" altLang="zh-CN" dirty="0">
                <a:solidFill>
                  <a:srgbClr val="333333"/>
                </a:solidFill>
                <a:latin typeface="微软雅黑" panose="020B0503020204020204" pitchFamily="34" charset="-122"/>
                <a:ea typeface="微软雅黑" panose="020B0503020204020204" pitchFamily="34" charset="-122"/>
                <a:cs typeface="+mn-cs"/>
              </a:rPr>
              <a:t>MSI-H/</a:t>
            </a:r>
            <a:r>
              <a:rPr lang="en-US" altLang="zh-CN" dirty="0" err="1">
                <a:solidFill>
                  <a:srgbClr val="333333"/>
                </a:solidFill>
                <a:latin typeface="微软雅黑" panose="020B0503020204020204" pitchFamily="34" charset="-122"/>
                <a:ea typeface="微软雅黑" panose="020B0503020204020204" pitchFamily="34" charset="-122"/>
                <a:cs typeface="+mn-cs"/>
              </a:rPr>
              <a:t>dMMR</a:t>
            </a:r>
            <a:r>
              <a:rPr lang="zh-CN" altLang="en-US" dirty="0">
                <a:solidFill>
                  <a:srgbClr val="333333"/>
                </a:solidFill>
                <a:latin typeface="微软雅黑" panose="020B0503020204020204" pitchFamily="34" charset="-122"/>
                <a:ea typeface="微软雅黑" panose="020B0503020204020204" pitchFamily="34" charset="-122"/>
                <a:cs typeface="+mn-cs"/>
              </a:rPr>
              <a:t>晚期实体瘤的疗效数据对比</a:t>
            </a:r>
            <a:endParaRPr lang="zh-CN" altLang="en-US" dirty="0">
              <a:solidFill>
                <a:srgbClr val="333333"/>
              </a:solidFill>
              <a:latin typeface="微软雅黑" panose="020B0503020204020204" pitchFamily="34" charset="-122"/>
              <a:ea typeface="微软雅黑" panose="020B0503020204020204" pitchFamily="34" charset="-122"/>
              <a:cs typeface="+mn-cs"/>
            </a:endParaRPr>
          </a:p>
        </p:txBody>
      </p:sp>
      <p:sp>
        <p:nvSpPr>
          <p:cNvPr id="9" name="矩形 8"/>
          <p:cNvSpPr/>
          <p:nvPr/>
        </p:nvSpPr>
        <p:spPr>
          <a:xfrm>
            <a:off x="6096000" y="937014"/>
            <a:ext cx="1237488" cy="4477602"/>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对象 7"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240" name="think-cell 幻灯片" r:id="rId2" imgW="5715" imgH="5715" progId="TCLayout.ActiveDocument.1">
                  <p:embed/>
                </p:oleObj>
              </mc:Choice>
              <mc:Fallback>
                <p:oleObj name="think-cell 幻灯片" r:id="rId2" imgW="5715" imgH="5715" progId="TCLayout.ActiveDocument.1">
                  <p:embed/>
                  <p:pic>
                    <p:nvPicPr>
                      <p:cNvPr id="0" name="对象 7" hidden="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5" name="矩形: 圆角 4"/>
          <p:cNvSpPr/>
          <p:nvPr/>
        </p:nvSpPr>
        <p:spPr>
          <a:xfrm>
            <a:off x="586597" y="569343"/>
            <a:ext cx="992038" cy="496809"/>
          </a:xfrm>
          <a:prstGeom prst="roundRect">
            <a:avLst>
              <a:gd name="adj" fmla="val 322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t>04</a:t>
            </a:r>
            <a:endParaRPr lang="zh-CN" altLang="en-US" sz="2800" b="1" dirty="0"/>
          </a:p>
        </p:txBody>
      </p:sp>
      <p:sp>
        <p:nvSpPr>
          <p:cNvPr id="6" name="文本框 5"/>
          <p:cNvSpPr txBox="1"/>
          <p:nvPr/>
        </p:nvSpPr>
        <p:spPr>
          <a:xfrm>
            <a:off x="1664895" y="547511"/>
            <a:ext cx="2605177" cy="523220"/>
          </a:xfrm>
          <a:prstGeom prst="rect">
            <a:avLst/>
          </a:prstGeom>
          <a:noFill/>
        </p:spPr>
        <p:txBody>
          <a:bodyPr wrap="square" rtlCol="0">
            <a:spAutoFit/>
          </a:bodyPr>
          <a:lstStyle/>
          <a:p>
            <a:r>
              <a:rPr lang="zh-CN" altLang="en-US" sz="2800" b="1" dirty="0">
                <a:solidFill>
                  <a:srgbClr val="333333"/>
                </a:solidFill>
                <a:latin typeface="微软雅黑" panose="020B0503020204020204" pitchFamily="34" charset="-122"/>
                <a:ea typeface="微软雅黑" panose="020B0503020204020204" pitchFamily="34" charset="-122"/>
              </a:rPr>
              <a:t>创新性</a:t>
            </a:r>
            <a:endParaRPr lang="zh-CN" altLang="en-US" sz="2800" b="1" dirty="0">
              <a:solidFill>
                <a:srgbClr val="333333"/>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586597" y="1145343"/>
            <a:ext cx="11453943" cy="5693995"/>
          </a:xfrm>
          <a:prstGeom prst="rect">
            <a:avLst/>
          </a:prstGeom>
          <a:noFill/>
        </p:spPr>
        <p:txBody>
          <a:bodyPr wrap="square" rtlCol="0">
            <a:spAutoFit/>
          </a:bodyPr>
          <a:lstStyle/>
          <a:p>
            <a:pPr>
              <a:lnSpc>
                <a:spcPct val="200000"/>
              </a:lnSpc>
            </a:pPr>
            <a:r>
              <a:rPr lang="zh-CN" altLang="en-US" b="1" dirty="0">
                <a:solidFill>
                  <a:schemeClr val="accent5">
                    <a:lumMod val="75000"/>
                  </a:schemeClr>
                </a:solidFill>
              </a:rPr>
              <a:t>创新点：</a:t>
            </a:r>
            <a:endParaRPr lang="en-US" altLang="zh-CN" b="1" dirty="0">
              <a:solidFill>
                <a:schemeClr val="accent5">
                  <a:lumMod val="75000"/>
                </a:schemeClr>
              </a:solidFill>
            </a:endParaRPr>
          </a:p>
          <a:p>
            <a:pPr>
              <a:lnSpc>
                <a:spcPct val="150000"/>
              </a:lnSpc>
            </a:pPr>
            <a:r>
              <a:rPr lang="zh-CN" altLang="en-US" sz="1400" b="1" dirty="0"/>
              <a:t>重大新药创制：</a:t>
            </a:r>
            <a:r>
              <a:rPr lang="en-US" altLang="zh-CN" sz="1400" dirty="0"/>
              <a:t>2018</a:t>
            </a:r>
            <a:r>
              <a:rPr lang="zh-CN" altLang="en-US" sz="1400" dirty="0"/>
              <a:t>年获得国家卫健委新药重大专项，并于</a:t>
            </a:r>
            <a:r>
              <a:rPr lang="en-US" altLang="zh-CN" sz="1400" dirty="0"/>
              <a:t>2021</a:t>
            </a:r>
            <a:r>
              <a:rPr lang="zh-CN" altLang="en-US" sz="1400" dirty="0"/>
              <a:t>年</a:t>
            </a:r>
            <a:r>
              <a:rPr lang="en-US" altLang="zh-CN" sz="1400" dirty="0"/>
              <a:t>11</a:t>
            </a:r>
            <a:r>
              <a:rPr lang="zh-CN" altLang="en-US" sz="1400" dirty="0"/>
              <a:t>月顺利完成结题评估。</a:t>
            </a:r>
            <a:endParaRPr lang="en-US" altLang="zh-CN" sz="1400" dirty="0"/>
          </a:p>
          <a:p>
            <a:pPr>
              <a:lnSpc>
                <a:spcPct val="150000"/>
              </a:lnSpc>
            </a:pPr>
            <a:r>
              <a:rPr lang="zh-CN" altLang="en-US" sz="1400" b="1" dirty="0"/>
              <a:t>全球唯一</a:t>
            </a:r>
            <a:r>
              <a:rPr lang="zh-CN" altLang="zh-CN" sz="1400" b="1" dirty="0"/>
              <a:t>皮下注射：</a:t>
            </a:r>
            <a:r>
              <a:rPr lang="zh-CN" altLang="zh-CN" sz="1400" dirty="0"/>
              <a:t>皮下注射的给药方式</a:t>
            </a:r>
            <a:r>
              <a:rPr lang="zh-CN" altLang="en-US" sz="1400" dirty="0"/>
              <a:t>的创新，保证了给药的</a:t>
            </a:r>
            <a:r>
              <a:rPr lang="zh-CN" altLang="zh-CN" sz="1400" dirty="0"/>
              <a:t>安全性</a:t>
            </a:r>
            <a:r>
              <a:rPr lang="zh-CN" altLang="en-US" sz="1400" dirty="0"/>
              <a:t>和便捷性。</a:t>
            </a:r>
            <a:endParaRPr lang="en-US" altLang="zh-CN" sz="1400" dirty="0"/>
          </a:p>
          <a:p>
            <a:pPr>
              <a:lnSpc>
                <a:spcPct val="150000"/>
              </a:lnSpc>
            </a:pPr>
            <a:r>
              <a:rPr lang="zh-CN" altLang="en-US" sz="1400" b="1" dirty="0"/>
              <a:t>专利情况：</a:t>
            </a:r>
            <a:r>
              <a:rPr lang="zh-CN" altLang="en-US" sz="1400" dirty="0"/>
              <a:t>有</a:t>
            </a:r>
            <a:r>
              <a:rPr lang="en-US" altLang="zh-CN" sz="1400" dirty="0"/>
              <a:t>10</a:t>
            </a:r>
            <a:r>
              <a:rPr lang="zh-CN" altLang="en-US" sz="1400" dirty="0"/>
              <a:t>项授权专利和</a:t>
            </a:r>
            <a:r>
              <a:rPr lang="en-US" altLang="zh-CN" sz="1400" dirty="0"/>
              <a:t>10</a:t>
            </a:r>
            <a:r>
              <a:rPr lang="zh-CN" altLang="en-US" sz="1400" dirty="0"/>
              <a:t>项提交专利申请。分别在中国、俄罗斯、欧洲、加拿大、韩国、日本等国家地区提交</a:t>
            </a:r>
            <a:r>
              <a:rPr lang="en-US" altLang="zh-CN" sz="1400" dirty="0"/>
              <a:t>26</a:t>
            </a:r>
            <a:r>
              <a:rPr lang="zh-CN" altLang="en-US" sz="1400" dirty="0"/>
              <a:t>项专利或授权专利申请。</a:t>
            </a:r>
            <a:endParaRPr lang="en-US" altLang="zh-CN" sz="1400" dirty="0"/>
          </a:p>
          <a:p>
            <a:pPr>
              <a:lnSpc>
                <a:spcPct val="150000"/>
              </a:lnSpc>
            </a:pPr>
            <a:r>
              <a:rPr lang="zh-CN" altLang="en-US" sz="1400" b="1" dirty="0"/>
              <a:t>独特</a:t>
            </a:r>
            <a:r>
              <a:rPr lang="zh-CN" altLang="zh-CN" sz="1400" b="1" dirty="0"/>
              <a:t>化学结构：</a:t>
            </a:r>
            <a:r>
              <a:rPr lang="zh-CN" altLang="zh-CN" sz="1400" dirty="0"/>
              <a:t>恩沃利单抗的</a:t>
            </a:r>
            <a:r>
              <a:rPr lang="en-US" altLang="zh-CN" sz="1400" dirty="0"/>
              <a:t>CDR</a:t>
            </a:r>
            <a:r>
              <a:rPr lang="zh-CN" altLang="zh-CN" sz="1400" dirty="0"/>
              <a:t>由</a:t>
            </a:r>
            <a:r>
              <a:rPr lang="en-US" altLang="zh-CN" sz="1400" dirty="0"/>
              <a:t>4</a:t>
            </a:r>
            <a:r>
              <a:rPr lang="zh-CN" altLang="zh-CN" sz="1400" dirty="0"/>
              <a:t>个保守序列和</a:t>
            </a:r>
            <a:r>
              <a:rPr lang="en-US" altLang="zh-CN" sz="1400" dirty="0"/>
              <a:t>3</a:t>
            </a:r>
            <a:r>
              <a:rPr lang="zh-CN" altLang="zh-CN" sz="1400" dirty="0"/>
              <a:t>个互补决定区组成</a:t>
            </a:r>
            <a:r>
              <a:rPr lang="en-US" altLang="zh-CN" sz="1400" dirty="0"/>
              <a:t>(CDR)</a:t>
            </a:r>
            <a:r>
              <a:rPr lang="zh-CN" altLang="zh-CN" sz="1400" dirty="0"/>
              <a:t>；其</a:t>
            </a:r>
            <a:r>
              <a:rPr lang="en-US" altLang="zh-CN" sz="1400" dirty="0"/>
              <a:t>CDR3</a:t>
            </a:r>
            <a:r>
              <a:rPr lang="zh-CN" altLang="zh-CN" sz="1400" dirty="0"/>
              <a:t>含有</a:t>
            </a:r>
            <a:r>
              <a:rPr lang="en-US" altLang="zh-CN" sz="1400" dirty="0"/>
              <a:t>21</a:t>
            </a:r>
            <a:r>
              <a:rPr lang="zh-CN" altLang="zh-CN" sz="1400" dirty="0"/>
              <a:t>个氨基酸残基，并且可以形成凸环结构，使得恩沃利单抗更易与抗原结合，结构稳定。分子量</a:t>
            </a:r>
            <a:r>
              <a:rPr lang="en-US" altLang="zh-CN" sz="1400" dirty="0"/>
              <a:t>80KD</a:t>
            </a:r>
            <a:r>
              <a:rPr lang="zh-CN" altLang="zh-CN" sz="1400" dirty="0"/>
              <a:t>，仅为常规抗体的一半；可快速、均匀的扩散至全身</a:t>
            </a:r>
            <a:r>
              <a:rPr lang="zh-CN" altLang="en-US" sz="1400" dirty="0"/>
              <a:t>，</a:t>
            </a:r>
            <a:r>
              <a:rPr lang="zh-CN" altLang="zh-CN" sz="1400" dirty="0"/>
              <a:t>具有良好的组织穿透能力。</a:t>
            </a:r>
            <a:endParaRPr lang="en-US" altLang="zh-CN" sz="1400" dirty="0"/>
          </a:p>
          <a:p>
            <a:pPr>
              <a:lnSpc>
                <a:spcPct val="150000"/>
              </a:lnSpc>
            </a:pPr>
            <a:r>
              <a:rPr lang="zh-CN" altLang="zh-CN" sz="1400" b="1" dirty="0"/>
              <a:t>进入快速评审通道</a:t>
            </a:r>
            <a:r>
              <a:rPr lang="en-US" altLang="zh-CN" sz="1400" b="1" dirty="0"/>
              <a:t>:</a:t>
            </a:r>
            <a:r>
              <a:rPr lang="zh-CN" altLang="zh-CN" sz="1400" dirty="0"/>
              <a:t>该适应症的上市注册申请于</a:t>
            </a:r>
            <a:r>
              <a:rPr lang="en-US" altLang="zh-CN" sz="1400" dirty="0"/>
              <a:t>2021</a:t>
            </a:r>
            <a:r>
              <a:rPr lang="zh-CN" altLang="zh-CN" sz="1400" dirty="0"/>
              <a:t>年</a:t>
            </a:r>
            <a:r>
              <a:rPr lang="en-US" altLang="zh-CN" sz="1400" dirty="0"/>
              <a:t>1</a:t>
            </a:r>
            <a:r>
              <a:rPr lang="zh-CN" altLang="zh-CN" sz="1400" dirty="0"/>
              <a:t>月</a:t>
            </a:r>
            <a:r>
              <a:rPr lang="en-US" altLang="zh-CN" sz="1400" dirty="0"/>
              <a:t>8</a:t>
            </a:r>
            <a:r>
              <a:rPr lang="zh-CN" altLang="zh-CN" sz="1400" dirty="0"/>
              <a:t>日 纳入优先审评品种清单。</a:t>
            </a:r>
            <a:endParaRPr lang="zh-CN" altLang="zh-CN" sz="1400" dirty="0"/>
          </a:p>
          <a:p>
            <a:pPr>
              <a:lnSpc>
                <a:spcPct val="150000"/>
              </a:lnSpc>
            </a:pPr>
            <a:r>
              <a:rPr lang="zh-CN" altLang="en-US" b="1" dirty="0">
                <a:solidFill>
                  <a:schemeClr val="accent5">
                    <a:lumMod val="75000"/>
                  </a:schemeClr>
                </a:solidFill>
              </a:rPr>
              <a:t>应用创新：</a:t>
            </a:r>
            <a:endParaRPr lang="en-US" altLang="zh-CN" b="1" dirty="0">
              <a:solidFill>
                <a:schemeClr val="accent5">
                  <a:lumMod val="75000"/>
                </a:schemeClr>
              </a:solidFill>
            </a:endParaRPr>
          </a:p>
          <a:p>
            <a:pPr>
              <a:lnSpc>
                <a:spcPct val="150000"/>
              </a:lnSpc>
            </a:pPr>
            <a:r>
              <a:rPr lang="zh-CN" altLang="en-US" sz="1400" b="1" dirty="0"/>
              <a:t>依从性提升：</a:t>
            </a:r>
            <a:endParaRPr lang="en-US" altLang="zh-CN" sz="1400" b="1" dirty="0"/>
          </a:p>
          <a:p>
            <a:pPr marL="285750" indent="-285750">
              <a:lnSpc>
                <a:spcPct val="150000"/>
              </a:lnSpc>
              <a:buFont typeface="Wingdings" panose="05000000000000000000" pitchFamily="2" charset="2"/>
              <a:buChar char="Ø"/>
            </a:pPr>
            <a:r>
              <a:rPr lang="zh-CN" altLang="en-US" sz="1400" dirty="0"/>
              <a:t>皮下注射仅需</a:t>
            </a:r>
            <a:r>
              <a:rPr lang="en-US" altLang="zh-CN" sz="1400" dirty="0"/>
              <a:t>30</a:t>
            </a:r>
            <a:r>
              <a:rPr lang="zh-CN" altLang="en-US" sz="1400" dirty="0"/>
              <a:t>秒，患者无需住院。</a:t>
            </a:r>
            <a:endParaRPr lang="en-US" altLang="zh-CN" sz="1400" dirty="0"/>
          </a:p>
          <a:p>
            <a:pPr marL="285750" indent="-285750">
              <a:lnSpc>
                <a:spcPct val="150000"/>
              </a:lnSpc>
              <a:buFont typeface="Wingdings" panose="05000000000000000000" pitchFamily="2" charset="2"/>
              <a:buChar char="Ø"/>
            </a:pPr>
            <a:r>
              <a:rPr lang="zh-CN" altLang="en-US" sz="1400" dirty="0">
                <a:solidFill>
                  <a:srgbClr val="333333"/>
                </a:solidFill>
              </a:rPr>
              <a:t>皮下注射便于社区或居家治疗，</a:t>
            </a:r>
            <a:r>
              <a:rPr lang="zh-CN" altLang="en-US" sz="1400" dirty="0"/>
              <a:t>节约患者就诊时间。</a:t>
            </a:r>
            <a:endParaRPr lang="en-US" altLang="zh-CN" sz="1400" dirty="0"/>
          </a:p>
          <a:p>
            <a:pPr marL="285750" indent="-285750">
              <a:lnSpc>
                <a:spcPct val="150000"/>
              </a:lnSpc>
              <a:buFont typeface="Wingdings" panose="05000000000000000000" pitchFamily="2" charset="2"/>
              <a:buChar char="Ø"/>
            </a:pPr>
            <a:r>
              <a:rPr lang="zh-CN" altLang="en-US" sz="1400" dirty="0">
                <a:solidFill>
                  <a:srgbClr val="333333"/>
                </a:solidFill>
              </a:rPr>
              <a:t>皮下注射减轻患者痛苦，提升生活质量。</a:t>
            </a:r>
            <a:endParaRPr lang="en-US" altLang="zh-CN" sz="1400" dirty="0">
              <a:solidFill>
                <a:srgbClr val="333333"/>
              </a:solidFill>
            </a:endParaRPr>
          </a:p>
          <a:p>
            <a:pPr marL="285750" indent="-285750">
              <a:lnSpc>
                <a:spcPct val="150000"/>
              </a:lnSpc>
              <a:buFont typeface="Wingdings" panose="05000000000000000000" pitchFamily="2" charset="2"/>
              <a:buChar char="Ø"/>
            </a:pPr>
            <a:r>
              <a:rPr lang="zh-CN" altLang="en-US" sz="1400" dirty="0"/>
              <a:t>小分子联合用药更高协同性。</a:t>
            </a:r>
            <a:endParaRPr lang="en-US" altLang="zh-CN" sz="1400" dirty="0"/>
          </a:p>
          <a:p>
            <a:pPr>
              <a:lnSpc>
                <a:spcPct val="150000"/>
              </a:lnSpc>
            </a:pPr>
            <a:r>
              <a:rPr lang="zh-CN" altLang="en-US" sz="1400" b="1" dirty="0"/>
              <a:t>特殊人群提供全新治疗通路</a:t>
            </a:r>
            <a:r>
              <a:rPr lang="zh-CN" altLang="en-US" sz="1400" dirty="0"/>
              <a:t>：</a:t>
            </a:r>
            <a:r>
              <a:rPr lang="zh-CN" altLang="en-US" sz="1200" dirty="0"/>
              <a:t>除了老年人等行动不便捷的患者，</a:t>
            </a:r>
            <a:r>
              <a:rPr lang="zh-CN" altLang="zh-CN" sz="1200" dirty="0"/>
              <a:t>部分</a:t>
            </a:r>
            <a:r>
              <a:rPr lang="zh-CN" altLang="en-US" sz="1200" dirty="0"/>
              <a:t>患有静脉炎</a:t>
            </a:r>
            <a:r>
              <a:rPr lang="zh-CN" altLang="zh-CN" sz="1200" dirty="0"/>
              <a:t>患</a:t>
            </a:r>
            <a:r>
              <a:rPr lang="zh-CN" altLang="en-US" sz="1200" dirty="0"/>
              <a:t>的 肿瘤</a:t>
            </a:r>
            <a:r>
              <a:rPr lang="zh-CN" altLang="zh-CN" sz="1200" dirty="0"/>
              <a:t>者</a:t>
            </a:r>
            <a:r>
              <a:rPr lang="zh-CN" altLang="en-US" sz="1200" dirty="0"/>
              <a:t>因</a:t>
            </a:r>
            <a:r>
              <a:rPr lang="zh-CN" altLang="zh-CN" sz="1200" dirty="0"/>
              <a:t>不能静脉输液</a:t>
            </a:r>
            <a:r>
              <a:rPr lang="zh-CN" altLang="en-US" sz="1200" dirty="0"/>
              <a:t>而</a:t>
            </a:r>
            <a:r>
              <a:rPr lang="zh-CN" altLang="zh-CN" sz="1200" dirty="0"/>
              <a:t>终止治疗</a:t>
            </a:r>
            <a:r>
              <a:rPr lang="zh-CN" altLang="en-US" sz="1200" dirty="0"/>
              <a:t>（</a:t>
            </a:r>
            <a:r>
              <a:rPr lang="zh-CN" altLang="zh-CN" sz="1200" dirty="0"/>
              <a:t>静脉炎的发生率为</a:t>
            </a:r>
            <a:r>
              <a:rPr lang="en-US" altLang="zh-CN" sz="1200" dirty="0"/>
              <a:t>30.7%</a:t>
            </a:r>
            <a:r>
              <a:rPr lang="zh-CN" altLang="en-US" sz="1200" dirty="0"/>
              <a:t>，</a:t>
            </a:r>
            <a:r>
              <a:rPr lang="zh-CN" altLang="zh-CN" sz="1200" dirty="0"/>
              <a:t>严重静脉炎的发生率为</a:t>
            </a:r>
            <a:r>
              <a:rPr lang="en-US" altLang="zh-CN" sz="1200" dirty="0"/>
              <a:t>3.6%</a:t>
            </a:r>
            <a:r>
              <a:rPr lang="zh-CN" altLang="en-US" sz="1200" dirty="0"/>
              <a:t>）；</a:t>
            </a:r>
            <a:r>
              <a:rPr lang="zh-CN" altLang="zh-CN" sz="1200" dirty="0"/>
              <a:t>皮下</a:t>
            </a:r>
            <a:r>
              <a:rPr lang="zh-CN" altLang="en-US" sz="1200" dirty="0"/>
              <a:t>注射为不能输液的</a:t>
            </a:r>
            <a:r>
              <a:rPr lang="zh-CN" altLang="zh-CN" sz="1200" dirty="0"/>
              <a:t>肿瘤患者</a:t>
            </a:r>
            <a:r>
              <a:rPr lang="zh-CN" altLang="en-US" sz="1200" dirty="0"/>
              <a:t>提供全新治疗选择，</a:t>
            </a:r>
            <a:r>
              <a:rPr lang="zh-CN" altLang="zh-CN" sz="1200" dirty="0"/>
              <a:t>延续</a:t>
            </a:r>
            <a:r>
              <a:rPr lang="zh-CN" altLang="en-US" sz="1200" dirty="0"/>
              <a:t>患者</a:t>
            </a:r>
            <a:r>
              <a:rPr lang="zh-CN" altLang="zh-CN" sz="1200" dirty="0"/>
              <a:t>生命。</a:t>
            </a:r>
            <a:endParaRPr lang="zh-CN" altLang="zh-CN" sz="1200" dirty="0"/>
          </a:p>
          <a:p>
            <a:pPr>
              <a:lnSpc>
                <a:spcPct val="200000"/>
              </a:lnSpc>
            </a:pPr>
            <a:endParaRPr lang="en-US" altLang="zh-CN" b="1" dirty="0">
              <a:solidFill>
                <a:srgbClr val="00B050"/>
              </a:solidFill>
            </a:endParaRPr>
          </a:p>
        </p:txBody>
      </p:sp>
      <p:sp>
        <p:nvSpPr>
          <p:cNvPr id="10" name="页脚占位符 2"/>
          <p:cNvSpPr txBox="1"/>
          <p:nvPr/>
        </p:nvSpPr>
        <p:spPr>
          <a:xfrm>
            <a:off x="0" y="6549233"/>
            <a:ext cx="10170543" cy="29010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CN" altLang="en-US" sz="1100" dirty="0">
                <a:solidFill>
                  <a:schemeClr val="bg2">
                    <a:lumMod val="75000"/>
                  </a:schemeClr>
                </a:solidFill>
                <a:ea typeface="微软雅黑" panose="020B0503020204020204" pitchFamily="34" charset="-122"/>
              </a:rPr>
              <a:t>数据来源：</a:t>
            </a:r>
            <a:r>
              <a:rPr lang="en-US" altLang="zh-CN" sz="1100" dirty="0">
                <a:solidFill>
                  <a:schemeClr val="bg2">
                    <a:lumMod val="75000"/>
                  </a:schemeClr>
                </a:solidFill>
                <a:ea typeface="微软雅黑" panose="020B0503020204020204" pitchFamily="34" charset="-122"/>
              </a:rPr>
              <a:t>1. CDE</a:t>
            </a:r>
            <a:r>
              <a:rPr lang="zh-CN" altLang="en-US" sz="1100" dirty="0">
                <a:solidFill>
                  <a:schemeClr val="bg2">
                    <a:lumMod val="75000"/>
                  </a:schemeClr>
                </a:solidFill>
                <a:ea typeface="微软雅黑" panose="020B0503020204020204" pitchFamily="34" charset="-122"/>
              </a:rPr>
              <a:t>官网  </a:t>
            </a:r>
            <a:r>
              <a:rPr lang="en-US" altLang="zh-CN" sz="1100" dirty="0">
                <a:solidFill>
                  <a:schemeClr val="bg2">
                    <a:lumMod val="75000"/>
                  </a:schemeClr>
                </a:solidFill>
                <a:ea typeface="微软雅黑" panose="020B0503020204020204" pitchFamily="34" charset="-122"/>
              </a:rPr>
              <a:t>2.</a:t>
            </a:r>
            <a:r>
              <a:rPr lang="zh-CN" altLang="en-US" sz="1100" dirty="0">
                <a:solidFill>
                  <a:schemeClr val="bg2">
                    <a:lumMod val="75000"/>
                  </a:schemeClr>
                </a:solidFill>
                <a:ea typeface="微软雅黑" panose="020B0503020204020204" pitchFamily="34" charset="-122"/>
              </a:rPr>
              <a:t> </a:t>
            </a:r>
            <a:r>
              <a:rPr lang="en-US" altLang="zh-CN" sz="1100" dirty="0">
                <a:solidFill>
                  <a:schemeClr val="bg2">
                    <a:lumMod val="75000"/>
                  </a:schemeClr>
                </a:solidFill>
                <a:ea typeface="微软雅黑" panose="020B0503020204020204" pitchFamily="34" charset="-122"/>
              </a:rPr>
              <a:t>The Journal of Vascular Access1–8</a:t>
            </a:r>
            <a:endParaRPr lang="zh-CN" altLang="en-US" sz="1100" dirty="0">
              <a:solidFill>
                <a:schemeClr val="bg2">
                  <a:lumMod val="75000"/>
                </a:schemeClr>
              </a:solidFill>
              <a:latin typeface="Arial" panose="020B0604020202020204"/>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THINKCELLSHAPEDONOTDELETE" val="thinkcellActiveDocDoNotDelete"/>
</p:tagLst>
</file>

<file path=ppt/tags/tag2.xml><?xml version="1.0" encoding="utf-8"?>
<p:tagLst xmlns:p="http://schemas.openxmlformats.org/presentationml/2006/main">
  <p:tag name="THINKCELLSHAPEDONOTDELETE" val="thinkcellActiveDocDoNotDelete"/>
</p:tagLst>
</file>

<file path=ppt/tags/tag3.xml><?xml version="1.0" encoding="utf-8"?>
<p:tagLst xmlns:p="http://schemas.openxmlformats.org/presentationml/2006/main">
  <p:tag name="THINKCELLSHAPEDONOTDELETE" val="thinkcellActiveDocDoNotDelete"/>
</p:tagLst>
</file>

<file path=ppt/tags/tag4.xml><?xml version="1.0" encoding="utf-8"?>
<p:tagLst xmlns:p="http://schemas.openxmlformats.org/presentationml/2006/main">
  <p:tag name="KSO_WM_UNIT_TABLE_BEAUTIFY" val="smartTable{4de78f6f-b2b2-4321-8f59-082d41563db4}"/>
  <p:tag name="TABLE_ENDDRAG_ORIGIN_RECT" val="558*425"/>
  <p:tag name="TABLE_ENDDRAG_RECT" val="37*135*558*425"/>
</p:tagLst>
</file>

<file path=ppt/tags/tag5.xml><?xml version="1.0" encoding="utf-8"?>
<p:tagLst xmlns:p="http://schemas.openxmlformats.org/presentationml/2006/main">
  <p:tag name="THINKCELLSHAPEDONOTDELETE" val="thinkcellActiveDocDoNotDelete"/>
</p:tagLst>
</file>

<file path=ppt/tags/tag6.xml><?xml version="1.0" encoding="utf-8"?>
<p:tagLst xmlns:p="http://schemas.openxmlformats.org/presentationml/2006/main">
  <p:tag name="KSO_WM_UNIT_TABLE_BEAUTIFY" val="smartTable{fac5740d-bc9b-4b70-92e3-d879b9aa2d4d}"/>
  <p:tag name="TABLE_ENDDRAG_ORIGIN_RECT" val="882*341"/>
  <p:tag name="TABLE_ENDDRAG_RECT" val="35*90*882*341"/>
</p:tagLst>
</file>

<file path=ppt/tags/tag7.xml><?xml version="1.0" encoding="utf-8"?>
<p:tagLst xmlns:p="http://schemas.openxmlformats.org/presentationml/2006/main">
  <p:tag name="THINKCELLSHAPEDONOTDELETE" val="thinkcellActiveDocDoNotDelete"/>
</p:tagLst>
</file>

<file path=ppt/tags/tag8.xml><?xml version="1.0" encoding="utf-8"?>
<p:tagLst xmlns:p="http://schemas.openxmlformats.org/presentationml/2006/main">
  <p:tag name="THINKCELLSHAPEDONOTDELETE" val="thinkcellActiveDocDoNotDelete"/>
</p:tagLst>
</file>

<file path=ppt/tags/tag9.xml><?xml version="1.0" encoding="utf-8"?>
<p:tagLst xmlns:p="http://schemas.openxmlformats.org/presentationml/2006/main">
  <p:tag name="COMMONDATA" val="eyJoZGlkIjoiYWJmNTAxYTA0NTllZTU0OWY5NWY0MWNlMzBjNGU2OTY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DMED-temple2020">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4996</Words>
  <Application>WPS 演示</Application>
  <PresentationFormat>宽屏</PresentationFormat>
  <Paragraphs>533</Paragraphs>
  <Slides>10</Slides>
  <Notes>5</Notes>
  <HiddenSlides>0</HiddenSlides>
  <MMClips>0</MMClips>
  <ScaleCrop>false</ScaleCrop>
  <HeadingPairs>
    <vt:vector size="8" baseType="variant">
      <vt:variant>
        <vt:lpstr>已用的字体</vt:lpstr>
      </vt:variant>
      <vt:variant>
        <vt:i4>12</vt:i4>
      </vt:variant>
      <vt:variant>
        <vt:lpstr>主题</vt:lpstr>
      </vt:variant>
      <vt:variant>
        <vt:i4>2</vt:i4>
      </vt:variant>
      <vt:variant>
        <vt:lpstr>嵌入 OLE 服务器</vt:lpstr>
      </vt:variant>
      <vt:variant>
        <vt:i4>6</vt:i4>
      </vt:variant>
      <vt:variant>
        <vt:lpstr>幻灯片标题</vt:lpstr>
      </vt:variant>
      <vt:variant>
        <vt:i4>10</vt:i4>
      </vt:variant>
    </vt:vector>
  </HeadingPairs>
  <TitlesOfParts>
    <vt:vector size="30" baseType="lpstr">
      <vt:lpstr>Arial</vt:lpstr>
      <vt:lpstr>宋体</vt:lpstr>
      <vt:lpstr>Wingdings</vt:lpstr>
      <vt:lpstr>黑体</vt:lpstr>
      <vt:lpstr>微软雅黑</vt:lpstr>
      <vt:lpstr>等线</vt:lpstr>
      <vt:lpstr>Arial</vt:lpstr>
      <vt:lpstr>Times New Roman</vt:lpstr>
      <vt:lpstr>Calibri</vt:lpstr>
      <vt:lpstr>Calibri Light</vt:lpstr>
      <vt:lpstr>Arial Unicode MS</vt:lpstr>
      <vt:lpstr>等线 Light</vt:lpstr>
      <vt:lpstr>Office 主题​​</vt:lpstr>
      <vt:lpstr>3DMED-temple2020</vt:lpstr>
      <vt:lpstr>TCLayout.ActiveDocument.1</vt:lpstr>
      <vt:lpstr>TCLayout.ActiveDocument.1</vt:lpstr>
      <vt:lpstr>TCLayout.ActiveDocument.1</vt:lpstr>
      <vt:lpstr>TCLayout.ActiveDocument.1</vt:lpstr>
      <vt:lpstr>TCLayout.ActiveDocument.1</vt:lpstr>
      <vt:lpstr>TCLayout.ActiveDocument.1</vt:lpstr>
      <vt:lpstr>恩沃利单抗注射液</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叶琼(Ye Qiong)</dc:creator>
  <cp:lastModifiedBy>月月鸟</cp:lastModifiedBy>
  <cp:revision>25</cp:revision>
  <dcterms:created xsi:type="dcterms:W3CDTF">2022-07-13T02:45:00Z</dcterms:created>
  <dcterms:modified xsi:type="dcterms:W3CDTF">2022-07-13T09:41:15Z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3A858B6BC31E488482E028B3019742D4</vt:lpwstr>
  </property>
  <property fmtid="{D5CDD505-2E9C-101B-9397-08002B2CF9AE}" pid="3" name="KSOProductBuildVer">
    <vt:lpwstr>2052-11.1.0.11830</vt:lpwstr>
  </property>
</Properties>
</file>