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7" r:id="rId3"/>
    <p:sldId id="258" r:id="rId4"/>
    <p:sldId id="259" r:id="rId6"/>
    <p:sldId id="260" r:id="rId7"/>
    <p:sldId id="263" r:id="rId8"/>
    <p:sldId id="261" r:id="rId9"/>
    <p:sldId id="262" r:id="rId10"/>
    <p:sldId id="264" r:id="rId11"/>
  </p:sldIdLst>
  <p:sldSz cx="12192000" cy="6858000"/>
  <p:notesSz cx="6858000" cy="9144000"/>
  <p:custDataLst>
    <p:tags r:id="rId1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36"/>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tags" Target="tags/tag1.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ADC15D2-6D33-4241-9D30-0EEB4F4D2EF0}"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35471779-E953-4BC6-8F0B-DB569E65BBF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C592DF9-BB9C-451A-A767-DB114A60D3EC}"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35471779-E953-4BC6-8F0B-DB569E65BBF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C592DF9-BB9C-451A-A767-DB114A60D3EC}"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35471779-E953-4BC6-8F0B-DB569E65BBF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C592DF9-BB9C-451A-A767-DB114A60D3EC}"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35471779-E953-4BC6-8F0B-DB569E65BBF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C592DF9-BB9C-451A-A767-DB114A60D3EC}"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35471779-E953-4BC6-8F0B-DB569E65BBF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C592DF9-BB9C-451A-A767-DB114A60D3EC}"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35471779-E953-4BC6-8F0B-DB569E65BBF3}"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C592DF9-BB9C-451A-A767-DB114A60D3EC}"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35471779-E953-4BC6-8F0B-DB569E65BBF3}"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C592DF9-BB9C-451A-A767-DB114A60D3EC}"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35471779-E953-4BC6-8F0B-DB569E65BBF3}"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C592DF9-BB9C-451A-A767-DB114A60D3EC}"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35471779-E953-4BC6-8F0B-DB569E65BBF3}"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C592DF9-BB9C-451A-A767-DB114A60D3EC}"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35471779-E953-4BC6-8F0B-DB569E65BBF3}"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C592DF9-BB9C-451A-A767-DB114A60D3EC}"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35471779-E953-4BC6-8F0B-DB569E65BBF3}"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C592DF9-BB9C-451A-A767-DB114A60D3EC}"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471779-E953-4BC6-8F0B-DB569E65BBF3}"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592DF9-BB9C-451A-A767-DB114A60D3EC}"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16000">
              <a:schemeClr val="accent5">
                <a:lumMod val="5000"/>
                <a:lumOff val="95000"/>
              </a:schemeClr>
            </a:gs>
            <a:gs pos="0">
              <a:schemeClr val="accent1">
                <a:lumMod val="20000"/>
                <a:lumOff val="80000"/>
              </a:schemeClr>
            </a:gs>
            <a:gs pos="100000">
              <a:schemeClr val="accent1">
                <a:lumMod val="20000"/>
                <a:lumOff val="80000"/>
              </a:schemeClr>
            </a:gs>
            <a:gs pos="85000">
              <a:schemeClr val="bg1"/>
            </a:gs>
          </a:gsLst>
          <a:lin ang="5400000" scaled="1"/>
          <a:tileRect/>
        </a:gradFill>
        <a:effectLst/>
      </p:bgPr>
    </p:bg>
    <p:spTree>
      <p:nvGrpSpPr>
        <p:cNvPr id="1" name=""/>
        <p:cNvGrpSpPr/>
        <p:nvPr/>
      </p:nvGrpSpPr>
      <p:grpSpPr>
        <a:xfrm>
          <a:off x="0" y="0"/>
          <a:ext cx="0" cy="0"/>
          <a:chOff x="0" y="0"/>
          <a:chExt cx="0" cy="0"/>
        </a:xfrm>
      </p:grpSpPr>
      <p:sp>
        <p:nvSpPr>
          <p:cNvPr id="9" name="矩形: 圆角 8"/>
          <p:cNvSpPr/>
          <p:nvPr/>
        </p:nvSpPr>
        <p:spPr>
          <a:xfrm>
            <a:off x="4251959" y="4886554"/>
            <a:ext cx="3897086" cy="662553"/>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4149633" y="3070225"/>
            <a:ext cx="4101737" cy="1568450"/>
          </a:xfrm>
          <a:prstGeom prst="rect">
            <a:avLst/>
          </a:prstGeom>
          <a:noFill/>
        </p:spPr>
        <p:txBody>
          <a:bodyPr wrap="square" rtlCol="0">
            <a:spAutoFit/>
          </a:bodyPr>
          <a:lstStyle/>
          <a:p>
            <a:pPr algn="ctr">
              <a:lnSpc>
                <a:spcPct val="150000"/>
              </a:lnSpc>
            </a:pPr>
            <a:r>
              <a:rPr lang="zh-CN" altLang="en-US" sz="3200" dirty="0">
                <a:latin typeface="微软雅黑" panose="020B0503020204020204" charset="-122"/>
                <a:ea typeface="微软雅黑" panose="020B0503020204020204" charset="-122"/>
              </a:rPr>
              <a:t>美索巴莫注射液</a:t>
            </a:r>
            <a:endParaRPr lang="en-US" altLang="zh-CN" sz="3200" dirty="0">
              <a:latin typeface="微软雅黑" panose="020B0503020204020204" charset="-122"/>
              <a:ea typeface="微软雅黑" panose="020B0503020204020204" charset="-122"/>
            </a:endParaRPr>
          </a:p>
          <a:p>
            <a:pPr algn="ctr">
              <a:lnSpc>
                <a:spcPct val="150000"/>
              </a:lnSpc>
            </a:pPr>
            <a:r>
              <a:rPr lang="zh-CN" altLang="en-US" sz="3200" dirty="0">
                <a:latin typeface="微软雅黑" panose="020B0503020204020204" charset="-122"/>
                <a:ea typeface="微软雅黑" panose="020B0503020204020204" charset="-122"/>
              </a:rPr>
              <a:t>力制同</a:t>
            </a:r>
            <a:endParaRPr lang="zh-CN" altLang="en-US" sz="3200" dirty="0">
              <a:latin typeface="微软雅黑" panose="020B0503020204020204" charset="-122"/>
              <a:ea typeface="微软雅黑" panose="020B0503020204020204" charset="-122"/>
            </a:endParaRPr>
          </a:p>
        </p:txBody>
      </p:sp>
      <p:sp>
        <p:nvSpPr>
          <p:cNvPr id="8" name="文本框 7"/>
          <p:cNvSpPr txBox="1"/>
          <p:nvPr/>
        </p:nvSpPr>
        <p:spPr>
          <a:xfrm>
            <a:off x="4149633" y="4798074"/>
            <a:ext cx="4101737" cy="662554"/>
          </a:xfrm>
          <a:prstGeom prst="rect">
            <a:avLst/>
          </a:prstGeom>
          <a:noFill/>
        </p:spPr>
        <p:txBody>
          <a:bodyPr wrap="square" rtlCol="0">
            <a:spAutoFit/>
          </a:bodyPr>
          <a:lstStyle/>
          <a:p>
            <a:pPr algn="ctr">
              <a:lnSpc>
                <a:spcPct val="150000"/>
              </a:lnSpc>
            </a:pPr>
            <a:r>
              <a:rPr lang="zh-CN" altLang="en-US" sz="2800" dirty="0">
                <a:solidFill>
                  <a:schemeClr val="bg1"/>
                </a:solidFill>
                <a:latin typeface="微软雅黑" panose="020B0503020204020204" charset="-122"/>
                <a:ea typeface="微软雅黑" panose="020B0503020204020204" charset="-122"/>
              </a:rPr>
              <a:t>江苏吴中医药有限公司</a:t>
            </a:r>
            <a:endParaRPr lang="zh-CN" altLang="en-US" sz="2800" dirty="0">
              <a:solidFill>
                <a:schemeClr val="bg1"/>
              </a:solidFill>
              <a:latin typeface="微软雅黑" panose="020B0503020204020204" charset="-122"/>
              <a:ea typeface="微软雅黑" panose="020B0503020204020204" charset="-122"/>
            </a:endParaRPr>
          </a:p>
        </p:txBody>
      </p:sp>
      <p:pic>
        <p:nvPicPr>
          <p:cNvPr id="10" name="图片 9" descr="文本, 信件&#10;&#10;描述已自动生成"/>
          <p:cNvPicPr>
            <a:picLocks noChangeAspect="1"/>
          </p:cNvPicPr>
          <p:nvPr/>
        </p:nvPicPr>
        <p:blipFill>
          <a:blip r:embed="rId1" cstate="print">
            <a:extLst>
              <a:ext uri="{28A0092B-C50C-407E-A947-70E740481C1C}">
                <a14:useLocalDpi xmlns:a14="http://schemas.microsoft.com/office/drawing/2010/main" val="0"/>
              </a:ext>
            </a:extLst>
          </a:blip>
          <a:srcRect t="13977" b="11376"/>
          <a:stretch>
            <a:fillRect/>
          </a:stretch>
        </p:blipFill>
        <p:spPr>
          <a:xfrm>
            <a:off x="4532630" y="1134745"/>
            <a:ext cx="3542665" cy="215011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
          <p:cNvSpPr/>
          <p:nvPr/>
        </p:nvSpPr>
        <p:spPr bwMode="auto">
          <a:xfrm>
            <a:off x="0" y="1339"/>
            <a:ext cx="4260774" cy="6869605"/>
          </a:xfrm>
          <a:custGeom>
            <a:avLst/>
            <a:gdLst>
              <a:gd name="T0" fmla="*/ 0 w 5566"/>
              <a:gd name="T1" fmla="*/ 0 h 9000"/>
              <a:gd name="T2" fmla="*/ 3311315 w 5566"/>
              <a:gd name="T3" fmla="*/ 0 h 9000"/>
              <a:gd name="T4" fmla="*/ 4262438 w 5566"/>
              <a:gd name="T5" fmla="*/ 6872288 h 9000"/>
              <a:gd name="T6" fmla="*/ 0 w 5566"/>
              <a:gd name="T7" fmla="*/ 6872288 h 9000"/>
              <a:gd name="T8" fmla="*/ 0 w 5566"/>
              <a:gd name="T9" fmla="*/ 0 h 9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566" h="9000">
                <a:moveTo>
                  <a:pt x="0" y="0"/>
                </a:moveTo>
                <a:lnTo>
                  <a:pt x="4324" y="0"/>
                </a:lnTo>
                <a:lnTo>
                  <a:pt x="5566" y="9000"/>
                </a:lnTo>
                <a:lnTo>
                  <a:pt x="0" y="9000"/>
                </a:lnTo>
                <a:lnTo>
                  <a:pt x="0" y="0"/>
                </a:lnTo>
                <a:close/>
              </a:path>
            </a:pathLst>
          </a:custGeom>
          <a:solidFill>
            <a:srgbClr val="006494"/>
          </a:solidFill>
          <a:ln>
            <a:noFill/>
          </a:ln>
          <a:effectLst>
            <a:outerShdw blurRad="63500" algn="ctr" rotWithShape="0">
              <a:prstClr val="black">
                <a:alpha val="40000"/>
              </a:prstClr>
            </a:outerShdw>
          </a:effectLst>
        </p:spPr>
        <p:txBody>
          <a:bodyPr/>
          <a:lstStyle/>
          <a:p>
            <a:endParaRPr lang="zh-CN" altLang="en-US" sz="1800" dirty="0">
              <a:cs typeface="+mn-ea"/>
              <a:sym typeface="+mn-lt"/>
            </a:endParaRPr>
          </a:p>
        </p:txBody>
      </p:sp>
      <p:sp>
        <p:nvSpPr>
          <p:cNvPr id="3" name="TextBox 54"/>
          <p:cNvSpPr txBox="1"/>
          <p:nvPr/>
        </p:nvSpPr>
        <p:spPr>
          <a:xfrm>
            <a:off x="789223" y="3761355"/>
            <a:ext cx="2169760" cy="1231074"/>
          </a:xfrm>
          <a:prstGeom prst="rect">
            <a:avLst/>
          </a:prstGeom>
          <a:noFill/>
        </p:spPr>
        <p:txBody>
          <a:bodyPr wrap="none" lIns="121888" tIns="60944" rIns="121888" bIns="60944" rtlCol="0">
            <a:spAutoFit/>
          </a:bodyPr>
          <a:lstStyle/>
          <a:p>
            <a:pPr algn="ctr" defTabSz="914400">
              <a:defRPr/>
            </a:pPr>
            <a:r>
              <a:rPr lang="zh-CN" altLang="en-US" sz="7200" spc="300" dirty="0">
                <a:solidFill>
                  <a:schemeClr val="bg1"/>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ea"/>
                <a:sym typeface="+mn-lt"/>
              </a:rPr>
              <a:t>目录</a:t>
            </a:r>
            <a:endParaRPr lang="zh-CN" altLang="en-US" sz="7200" spc="300" dirty="0">
              <a:solidFill>
                <a:schemeClr val="bg1"/>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ea"/>
              <a:sym typeface="+mn-lt"/>
            </a:endParaRPr>
          </a:p>
        </p:txBody>
      </p:sp>
      <p:sp>
        <p:nvSpPr>
          <p:cNvPr id="4" name="TextBox 55"/>
          <p:cNvSpPr txBox="1"/>
          <p:nvPr/>
        </p:nvSpPr>
        <p:spPr>
          <a:xfrm>
            <a:off x="98910" y="4992429"/>
            <a:ext cx="3891386" cy="800187"/>
          </a:xfrm>
          <a:prstGeom prst="rect">
            <a:avLst/>
          </a:prstGeom>
          <a:noFill/>
        </p:spPr>
        <p:txBody>
          <a:bodyPr wrap="none" lIns="121888" tIns="60944" rIns="121888" bIns="60944" rtlCol="0">
            <a:spAutoFit/>
          </a:bodyPr>
          <a:lstStyle/>
          <a:p>
            <a:pPr algn="ctr" defTabSz="914400">
              <a:defRPr/>
            </a:pPr>
            <a:r>
              <a:rPr lang="en-US" altLang="zh-CN" sz="4400" spc="600" dirty="0">
                <a:solidFill>
                  <a:schemeClr val="bg1"/>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ea"/>
                <a:sym typeface="+mn-lt"/>
              </a:rPr>
              <a:t>CONTENTS</a:t>
            </a:r>
            <a:endParaRPr lang="zh-CN" altLang="en-US" sz="4400" spc="600" dirty="0">
              <a:solidFill>
                <a:schemeClr val="bg1"/>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ea"/>
              <a:sym typeface="+mn-lt"/>
            </a:endParaRPr>
          </a:p>
        </p:txBody>
      </p:sp>
      <p:sp>
        <p:nvSpPr>
          <p:cNvPr id="5" name="Freeform 11"/>
          <p:cNvSpPr/>
          <p:nvPr/>
        </p:nvSpPr>
        <p:spPr bwMode="auto">
          <a:xfrm>
            <a:off x="5461682" y="1111286"/>
            <a:ext cx="891827" cy="112668"/>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006494"/>
          </a:solidFill>
          <a:ln>
            <a:noFill/>
          </a:ln>
          <a:effectLst>
            <a:outerShdw blurRad="63500" algn="ctr" rotWithShape="0">
              <a:prstClr val="black">
                <a:alpha val="40000"/>
              </a:prstClr>
            </a:outerShdw>
          </a:effectLst>
        </p:spPr>
        <p:txBody>
          <a:bodyPr/>
          <a:lstStyle/>
          <a:p>
            <a:pPr algn="ctr"/>
            <a:endParaRPr lang="zh-CN" altLang="en-US" sz="1800">
              <a:cs typeface="+mn-ea"/>
              <a:sym typeface="+mn-lt"/>
            </a:endParaRPr>
          </a:p>
        </p:txBody>
      </p:sp>
      <p:sp>
        <p:nvSpPr>
          <p:cNvPr id="6" name="Freeform 10"/>
          <p:cNvSpPr/>
          <p:nvPr/>
        </p:nvSpPr>
        <p:spPr bwMode="auto">
          <a:xfrm>
            <a:off x="5298233" y="1200152"/>
            <a:ext cx="5740555" cy="701401"/>
          </a:xfrm>
          <a:custGeom>
            <a:avLst/>
            <a:gdLst>
              <a:gd name="T0" fmla="*/ 74828 w 8676"/>
              <a:gd name="T1" fmla="*/ 0 h 884"/>
              <a:gd name="T2" fmla="*/ 6537843 w 8676"/>
              <a:gd name="T3" fmla="*/ 0 h 884"/>
              <a:gd name="T4" fmla="*/ 6692900 w 8676"/>
              <a:gd name="T5" fmla="*/ 160338 h 884"/>
              <a:gd name="T6" fmla="*/ 6692900 w 8676"/>
              <a:gd name="T7" fmla="*/ 625475 h 884"/>
              <a:gd name="T8" fmla="*/ 6618072 w 8676"/>
              <a:gd name="T9" fmla="*/ 701675 h 884"/>
              <a:gd name="T10" fmla="*/ 74828 w 8676"/>
              <a:gd name="T11" fmla="*/ 701675 h 884"/>
              <a:gd name="T12" fmla="*/ 0 w 8676"/>
              <a:gd name="T13" fmla="*/ 625475 h 884"/>
              <a:gd name="T14" fmla="*/ 0 w 8676"/>
              <a:gd name="T15" fmla="*/ 76200 h 884"/>
              <a:gd name="T16" fmla="*/ 74828 w 8676"/>
              <a:gd name="T17" fmla="*/ 0 h 8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676" h="884">
                <a:moveTo>
                  <a:pt x="97" y="0"/>
                </a:moveTo>
                <a:lnTo>
                  <a:pt x="8475" y="0"/>
                </a:lnTo>
                <a:lnTo>
                  <a:pt x="8676" y="202"/>
                </a:lnTo>
                <a:lnTo>
                  <a:pt x="8676" y="788"/>
                </a:lnTo>
                <a:cubicBezTo>
                  <a:pt x="8676" y="841"/>
                  <a:pt x="8632" y="884"/>
                  <a:pt x="8579" y="884"/>
                </a:cubicBezTo>
                <a:lnTo>
                  <a:pt x="97" y="884"/>
                </a:lnTo>
                <a:cubicBezTo>
                  <a:pt x="44" y="884"/>
                  <a:pt x="0" y="841"/>
                  <a:pt x="0" y="788"/>
                </a:cubicBezTo>
                <a:lnTo>
                  <a:pt x="0" y="96"/>
                </a:lnTo>
                <a:cubicBezTo>
                  <a:pt x="0" y="43"/>
                  <a:pt x="44" y="0"/>
                  <a:pt x="97" y="0"/>
                </a:cubicBezTo>
                <a:close/>
              </a:path>
            </a:pathLst>
          </a:custGeom>
          <a:solidFill>
            <a:srgbClr val="FFFFFF"/>
          </a:solidFill>
          <a:ln w="10" cap="flat" cmpd="sng">
            <a:solidFill>
              <a:srgbClr val="A8A9AD"/>
            </a:solidFill>
            <a:round/>
          </a:ln>
        </p:spPr>
        <p:txBody>
          <a:bodyPr/>
          <a:lstStyle/>
          <a:p>
            <a:endParaRPr lang="zh-CN" altLang="en-US" sz="1800">
              <a:cs typeface="+mn-ea"/>
              <a:sym typeface="+mn-lt"/>
            </a:endParaRPr>
          </a:p>
        </p:txBody>
      </p:sp>
      <p:sp>
        <p:nvSpPr>
          <p:cNvPr id="7" name="Rectangle 12"/>
          <p:cNvSpPr>
            <a:spLocks noChangeArrowheads="1"/>
          </p:cNvSpPr>
          <p:nvPr/>
        </p:nvSpPr>
        <p:spPr bwMode="auto">
          <a:xfrm>
            <a:off x="5547373" y="1111286"/>
            <a:ext cx="720444" cy="737899"/>
          </a:xfrm>
          <a:prstGeom prst="rect">
            <a:avLst/>
          </a:prstGeom>
          <a:solidFill>
            <a:srgbClr val="00649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800">
              <a:solidFill>
                <a:schemeClr val="tx1"/>
              </a:solidFill>
              <a:latin typeface="+mn-lt"/>
              <a:ea typeface="+mn-ea"/>
              <a:cs typeface="+mn-ea"/>
              <a:sym typeface="+mn-lt"/>
            </a:endParaRPr>
          </a:p>
        </p:txBody>
      </p:sp>
      <p:sp>
        <p:nvSpPr>
          <p:cNvPr id="8" name="Freeform 11"/>
          <p:cNvSpPr/>
          <p:nvPr/>
        </p:nvSpPr>
        <p:spPr bwMode="auto">
          <a:xfrm>
            <a:off x="5461682" y="2131650"/>
            <a:ext cx="891827" cy="112669"/>
          </a:xfrm>
          <a:custGeom>
            <a:avLst/>
            <a:gdLst>
              <a:gd name="T0" fmla="*/ 85667 w 1156"/>
              <a:gd name="T1" fmla="*/ 0 h 142"/>
              <a:gd name="T2" fmla="*/ 806508 w 1156"/>
              <a:gd name="T3" fmla="*/ 0 h 142"/>
              <a:gd name="T4" fmla="*/ 892175 w 1156"/>
              <a:gd name="T5" fmla="*/ 112713 h 142"/>
              <a:gd name="T6" fmla="*/ 0 w 1156"/>
              <a:gd name="T7" fmla="*/ 112713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006494"/>
          </a:solidFill>
          <a:ln>
            <a:noFill/>
          </a:ln>
          <a:effectLst>
            <a:outerShdw blurRad="63500" algn="ctr" rotWithShape="0">
              <a:prstClr val="black">
                <a:alpha val="40000"/>
              </a:prstClr>
            </a:outerShdw>
          </a:effectLst>
        </p:spPr>
        <p:txBody>
          <a:bodyPr/>
          <a:lstStyle/>
          <a:p>
            <a:pPr algn="ctr"/>
            <a:endParaRPr lang="zh-CN" altLang="en-US" sz="1800">
              <a:cs typeface="+mn-ea"/>
              <a:sym typeface="+mn-lt"/>
            </a:endParaRPr>
          </a:p>
        </p:txBody>
      </p:sp>
      <p:sp>
        <p:nvSpPr>
          <p:cNvPr id="9" name="Freeform 10"/>
          <p:cNvSpPr/>
          <p:nvPr/>
        </p:nvSpPr>
        <p:spPr bwMode="auto">
          <a:xfrm>
            <a:off x="5298233" y="2220515"/>
            <a:ext cx="5740555" cy="701401"/>
          </a:xfrm>
          <a:custGeom>
            <a:avLst/>
            <a:gdLst>
              <a:gd name="T0" fmla="*/ 74828 w 8676"/>
              <a:gd name="T1" fmla="*/ 0 h 884"/>
              <a:gd name="T2" fmla="*/ 6537843 w 8676"/>
              <a:gd name="T3" fmla="*/ 0 h 884"/>
              <a:gd name="T4" fmla="*/ 6692900 w 8676"/>
              <a:gd name="T5" fmla="*/ 160338 h 884"/>
              <a:gd name="T6" fmla="*/ 6692900 w 8676"/>
              <a:gd name="T7" fmla="*/ 625475 h 884"/>
              <a:gd name="T8" fmla="*/ 6618072 w 8676"/>
              <a:gd name="T9" fmla="*/ 701675 h 884"/>
              <a:gd name="T10" fmla="*/ 74828 w 8676"/>
              <a:gd name="T11" fmla="*/ 701675 h 884"/>
              <a:gd name="T12" fmla="*/ 0 w 8676"/>
              <a:gd name="T13" fmla="*/ 625475 h 884"/>
              <a:gd name="T14" fmla="*/ 0 w 8676"/>
              <a:gd name="T15" fmla="*/ 76200 h 884"/>
              <a:gd name="T16" fmla="*/ 74828 w 8676"/>
              <a:gd name="T17" fmla="*/ 0 h 8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676" h="884">
                <a:moveTo>
                  <a:pt x="97" y="0"/>
                </a:moveTo>
                <a:lnTo>
                  <a:pt x="8475" y="0"/>
                </a:lnTo>
                <a:lnTo>
                  <a:pt x="8676" y="202"/>
                </a:lnTo>
                <a:lnTo>
                  <a:pt x="8676" y="788"/>
                </a:lnTo>
                <a:cubicBezTo>
                  <a:pt x="8676" y="841"/>
                  <a:pt x="8632" y="884"/>
                  <a:pt x="8579" y="884"/>
                </a:cubicBezTo>
                <a:lnTo>
                  <a:pt x="97" y="884"/>
                </a:lnTo>
                <a:cubicBezTo>
                  <a:pt x="44" y="884"/>
                  <a:pt x="0" y="841"/>
                  <a:pt x="0" y="788"/>
                </a:cubicBezTo>
                <a:lnTo>
                  <a:pt x="0" y="96"/>
                </a:lnTo>
                <a:cubicBezTo>
                  <a:pt x="0" y="43"/>
                  <a:pt x="44" y="0"/>
                  <a:pt x="97" y="0"/>
                </a:cubicBezTo>
                <a:close/>
              </a:path>
            </a:pathLst>
          </a:custGeom>
          <a:solidFill>
            <a:srgbClr val="FFFFFF"/>
          </a:solidFill>
          <a:ln w="10" cap="flat" cmpd="sng">
            <a:solidFill>
              <a:srgbClr val="A8A9AD"/>
            </a:solidFill>
            <a:round/>
          </a:ln>
        </p:spPr>
        <p:txBody>
          <a:bodyPr/>
          <a:lstStyle/>
          <a:p>
            <a:endParaRPr lang="zh-CN" altLang="en-US" sz="1800">
              <a:cs typeface="+mn-ea"/>
              <a:sym typeface="+mn-lt"/>
            </a:endParaRPr>
          </a:p>
        </p:txBody>
      </p:sp>
      <p:sp>
        <p:nvSpPr>
          <p:cNvPr id="10" name="Rectangle 12"/>
          <p:cNvSpPr>
            <a:spLocks noChangeArrowheads="1"/>
          </p:cNvSpPr>
          <p:nvPr/>
        </p:nvSpPr>
        <p:spPr bwMode="auto">
          <a:xfrm>
            <a:off x="5547373" y="2131649"/>
            <a:ext cx="720444" cy="737900"/>
          </a:xfrm>
          <a:prstGeom prst="rect">
            <a:avLst/>
          </a:prstGeom>
          <a:solidFill>
            <a:srgbClr val="00649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800">
              <a:solidFill>
                <a:schemeClr val="tx1"/>
              </a:solidFill>
              <a:latin typeface="+mn-lt"/>
              <a:ea typeface="+mn-ea"/>
              <a:cs typeface="+mn-ea"/>
              <a:sym typeface="+mn-lt"/>
            </a:endParaRPr>
          </a:p>
        </p:txBody>
      </p:sp>
      <p:sp>
        <p:nvSpPr>
          <p:cNvPr id="11" name="Freeform 11"/>
          <p:cNvSpPr/>
          <p:nvPr/>
        </p:nvSpPr>
        <p:spPr bwMode="auto">
          <a:xfrm>
            <a:off x="5461682" y="3129798"/>
            <a:ext cx="891827" cy="112668"/>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006494"/>
          </a:solidFill>
          <a:ln>
            <a:noFill/>
          </a:ln>
          <a:effectLst>
            <a:outerShdw blurRad="63500" algn="ctr" rotWithShape="0">
              <a:prstClr val="black">
                <a:alpha val="40000"/>
              </a:prstClr>
            </a:outerShdw>
          </a:effectLst>
        </p:spPr>
        <p:txBody>
          <a:bodyPr/>
          <a:lstStyle/>
          <a:p>
            <a:pPr algn="ctr"/>
            <a:endParaRPr lang="zh-CN" altLang="en-US" sz="1800">
              <a:cs typeface="+mn-ea"/>
              <a:sym typeface="+mn-lt"/>
            </a:endParaRPr>
          </a:p>
        </p:txBody>
      </p:sp>
      <p:sp>
        <p:nvSpPr>
          <p:cNvPr id="12" name="Freeform 10"/>
          <p:cNvSpPr/>
          <p:nvPr/>
        </p:nvSpPr>
        <p:spPr bwMode="auto">
          <a:xfrm>
            <a:off x="5298233" y="3217076"/>
            <a:ext cx="5740555" cy="701401"/>
          </a:xfrm>
          <a:custGeom>
            <a:avLst/>
            <a:gdLst>
              <a:gd name="T0" fmla="*/ 74828 w 8676"/>
              <a:gd name="T1" fmla="*/ 0 h 884"/>
              <a:gd name="T2" fmla="*/ 6537843 w 8676"/>
              <a:gd name="T3" fmla="*/ 0 h 884"/>
              <a:gd name="T4" fmla="*/ 6692900 w 8676"/>
              <a:gd name="T5" fmla="*/ 160338 h 884"/>
              <a:gd name="T6" fmla="*/ 6692900 w 8676"/>
              <a:gd name="T7" fmla="*/ 625475 h 884"/>
              <a:gd name="T8" fmla="*/ 6618072 w 8676"/>
              <a:gd name="T9" fmla="*/ 701675 h 884"/>
              <a:gd name="T10" fmla="*/ 74828 w 8676"/>
              <a:gd name="T11" fmla="*/ 701675 h 884"/>
              <a:gd name="T12" fmla="*/ 0 w 8676"/>
              <a:gd name="T13" fmla="*/ 625475 h 884"/>
              <a:gd name="T14" fmla="*/ 0 w 8676"/>
              <a:gd name="T15" fmla="*/ 76200 h 884"/>
              <a:gd name="T16" fmla="*/ 74828 w 8676"/>
              <a:gd name="T17" fmla="*/ 0 h 8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676" h="884">
                <a:moveTo>
                  <a:pt x="97" y="0"/>
                </a:moveTo>
                <a:lnTo>
                  <a:pt x="8475" y="0"/>
                </a:lnTo>
                <a:lnTo>
                  <a:pt x="8676" y="202"/>
                </a:lnTo>
                <a:lnTo>
                  <a:pt x="8676" y="788"/>
                </a:lnTo>
                <a:cubicBezTo>
                  <a:pt x="8676" y="841"/>
                  <a:pt x="8632" y="884"/>
                  <a:pt x="8579" y="884"/>
                </a:cubicBezTo>
                <a:lnTo>
                  <a:pt x="97" y="884"/>
                </a:lnTo>
                <a:cubicBezTo>
                  <a:pt x="44" y="884"/>
                  <a:pt x="0" y="841"/>
                  <a:pt x="0" y="788"/>
                </a:cubicBezTo>
                <a:lnTo>
                  <a:pt x="0" y="96"/>
                </a:lnTo>
                <a:cubicBezTo>
                  <a:pt x="0" y="43"/>
                  <a:pt x="44" y="0"/>
                  <a:pt x="97" y="0"/>
                </a:cubicBezTo>
                <a:close/>
              </a:path>
            </a:pathLst>
          </a:custGeom>
          <a:solidFill>
            <a:srgbClr val="FFFFFF"/>
          </a:solidFill>
          <a:ln w="10" cap="flat" cmpd="sng">
            <a:solidFill>
              <a:srgbClr val="A8A9AD"/>
            </a:solidFill>
            <a:round/>
          </a:ln>
        </p:spPr>
        <p:txBody>
          <a:bodyPr/>
          <a:lstStyle/>
          <a:p>
            <a:endParaRPr lang="zh-CN" altLang="en-US" sz="1800">
              <a:cs typeface="+mn-ea"/>
              <a:sym typeface="+mn-lt"/>
            </a:endParaRPr>
          </a:p>
        </p:txBody>
      </p:sp>
      <p:sp>
        <p:nvSpPr>
          <p:cNvPr id="13" name="Rectangle 12"/>
          <p:cNvSpPr>
            <a:spLocks noChangeArrowheads="1"/>
          </p:cNvSpPr>
          <p:nvPr/>
        </p:nvSpPr>
        <p:spPr bwMode="auto">
          <a:xfrm>
            <a:off x="5547373" y="3129798"/>
            <a:ext cx="720444" cy="737899"/>
          </a:xfrm>
          <a:prstGeom prst="rect">
            <a:avLst/>
          </a:prstGeom>
          <a:solidFill>
            <a:srgbClr val="00649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800">
              <a:solidFill>
                <a:schemeClr val="tx1"/>
              </a:solidFill>
              <a:latin typeface="+mn-lt"/>
              <a:ea typeface="+mn-ea"/>
              <a:cs typeface="+mn-ea"/>
              <a:sym typeface="+mn-lt"/>
            </a:endParaRPr>
          </a:p>
        </p:txBody>
      </p:sp>
      <p:sp>
        <p:nvSpPr>
          <p:cNvPr id="14" name="Freeform 11"/>
          <p:cNvSpPr/>
          <p:nvPr/>
        </p:nvSpPr>
        <p:spPr bwMode="auto">
          <a:xfrm>
            <a:off x="5461682" y="4139053"/>
            <a:ext cx="891827" cy="112668"/>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006494"/>
          </a:solidFill>
          <a:ln>
            <a:noFill/>
          </a:ln>
          <a:effectLst>
            <a:outerShdw blurRad="63500" algn="ctr" rotWithShape="0">
              <a:prstClr val="black">
                <a:alpha val="40000"/>
              </a:prstClr>
            </a:outerShdw>
          </a:effectLst>
        </p:spPr>
        <p:txBody>
          <a:bodyPr/>
          <a:lstStyle/>
          <a:p>
            <a:pPr algn="ctr"/>
            <a:endParaRPr lang="zh-CN" altLang="en-US" sz="1800">
              <a:cs typeface="+mn-ea"/>
              <a:sym typeface="+mn-lt"/>
            </a:endParaRPr>
          </a:p>
        </p:txBody>
      </p:sp>
      <p:sp>
        <p:nvSpPr>
          <p:cNvPr id="15" name="Freeform 10"/>
          <p:cNvSpPr/>
          <p:nvPr/>
        </p:nvSpPr>
        <p:spPr bwMode="auto">
          <a:xfrm>
            <a:off x="5298233" y="4226332"/>
            <a:ext cx="5740555" cy="701401"/>
          </a:xfrm>
          <a:custGeom>
            <a:avLst/>
            <a:gdLst>
              <a:gd name="T0" fmla="*/ 74828 w 8676"/>
              <a:gd name="T1" fmla="*/ 0 h 884"/>
              <a:gd name="T2" fmla="*/ 6537843 w 8676"/>
              <a:gd name="T3" fmla="*/ 0 h 884"/>
              <a:gd name="T4" fmla="*/ 6692900 w 8676"/>
              <a:gd name="T5" fmla="*/ 160338 h 884"/>
              <a:gd name="T6" fmla="*/ 6692900 w 8676"/>
              <a:gd name="T7" fmla="*/ 625475 h 884"/>
              <a:gd name="T8" fmla="*/ 6618072 w 8676"/>
              <a:gd name="T9" fmla="*/ 701675 h 884"/>
              <a:gd name="T10" fmla="*/ 74828 w 8676"/>
              <a:gd name="T11" fmla="*/ 701675 h 884"/>
              <a:gd name="T12" fmla="*/ 0 w 8676"/>
              <a:gd name="T13" fmla="*/ 625475 h 884"/>
              <a:gd name="T14" fmla="*/ 0 w 8676"/>
              <a:gd name="T15" fmla="*/ 76200 h 884"/>
              <a:gd name="T16" fmla="*/ 74828 w 8676"/>
              <a:gd name="T17" fmla="*/ 0 h 8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676" h="884">
                <a:moveTo>
                  <a:pt x="97" y="0"/>
                </a:moveTo>
                <a:lnTo>
                  <a:pt x="8475" y="0"/>
                </a:lnTo>
                <a:lnTo>
                  <a:pt x="8676" y="202"/>
                </a:lnTo>
                <a:lnTo>
                  <a:pt x="8676" y="788"/>
                </a:lnTo>
                <a:cubicBezTo>
                  <a:pt x="8676" y="841"/>
                  <a:pt x="8632" y="884"/>
                  <a:pt x="8579" y="884"/>
                </a:cubicBezTo>
                <a:lnTo>
                  <a:pt x="97" y="884"/>
                </a:lnTo>
                <a:cubicBezTo>
                  <a:pt x="44" y="884"/>
                  <a:pt x="0" y="841"/>
                  <a:pt x="0" y="788"/>
                </a:cubicBezTo>
                <a:lnTo>
                  <a:pt x="0" y="96"/>
                </a:lnTo>
                <a:cubicBezTo>
                  <a:pt x="0" y="43"/>
                  <a:pt x="44" y="0"/>
                  <a:pt x="97" y="0"/>
                </a:cubicBezTo>
                <a:close/>
              </a:path>
            </a:pathLst>
          </a:custGeom>
          <a:solidFill>
            <a:srgbClr val="FFFFFF"/>
          </a:solidFill>
          <a:ln w="10" cap="flat" cmpd="sng">
            <a:solidFill>
              <a:srgbClr val="A8A9AD"/>
            </a:solidFill>
            <a:round/>
          </a:ln>
        </p:spPr>
        <p:txBody>
          <a:bodyPr/>
          <a:lstStyle/>
          <a:p>
            <a:endParaRPr lang="zh-CN" altLang="en-US" sz="1800">
              <a:cs typeface="+mn-ea"/>
              <a:sym typeface="+mn-lt"/>
            </a:endParaRPr>
          </a:p>
        </p:txBody>
      </p:sp>
      <p:sp>
        <p:nvSpPr>
          <p:cNvPr id="16" name="Rectangle 12"/>
          <p:cNvSpPr>
            <a:spLocks noChangeArrowheads="1"/>
          </p:cNvSpPr>
          <p:nvPr/>
        </p:nvSpPr>
        <p:spPr bwMode="auto">
          <a:xfrm>
            <a:off x="5547373" y="4139054"/>
            <a:ext cx="720444" cy="737899"/>
          </a:xfrm>
          <a:prstGeom prst="rect">
            <a:avLst/>
          </a:prstGeom>
          <a:solidFill>
            <a:srgbClr val="00649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800">
              <a:solidFill>
                <a:schemeClr val="tx1"/>
              </a:solidFill>
              <a:latin typeface="+mn-lt"/>
              <a:ea typeface="+mn-ea"/>
              <a:cs typeface="+mn-ea"/>
              <a:sym typeface="+mn-lt"/>
            </a:endParaRPr>
          </a:p>
        </p:txBody>
      </p:sp>
      <p:sp>
        <p:nvSpPr>
          <p:cNvPr id="17" name="Freeform 11"/>
          <p:cNvSpPr/>
          <p:nvPr/>
        </p:nvSpPr>
        <p:spPr bwMode="auto">
          <a:xfrm>
            <a:off x="5461682" y="5183220"/>
            <a:ext cx="891827" cy="112668"/>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006494"/>
          </a:solidFill>
          <a:ln>
            <a:noFill/>
          </a:ln>
          <a:effectLst>
            <a:outerShdw blurRad="63500" algn="ctr" rotWithShape="0">
              <a:prstClr val="black">
                <a:alpha val="40000"/>
              </a:prstClr>
            </a:outerShdw>
          </a:effectLst>
        </p:spPr>
        <p:txBody>
          <a:bodyPr/>
          <a:lstStyle/>
          <a:p>
            <a:pPr algn="ctr"/>
            <a:endParaRPr lang="zh-CN" altLang="en-US" sz="1800">
              <a:cs typeface="+mn-ea"/>
              <a:sym typeface="+mn-lt"/>
            </a:endParaRPr>
          </a:p>
        </p:txBody>
      </p:sp>
      <p:sp>
        <p:nvSpPr>
          <p:cNvPr id="18" name="Freeform 10"/>
          <p:cNvSpPr/>
          <p:nvPr/>
        </p:nvSpPr>
        <p:spPr bwMode="auto">
          <a:xfrm>
            <a:off x="5298233" y="5270499"/>
            <a:ext cx="5740555" cy="701401"/>
          </a:xfrm>
          <a:custGeom>
            <a:avLst/>
            <a:gdLst>
              <a:gd name="T0" fmla="*/ 74828 w 8676"/>
              <a:gd name="T1" fmla="*/ 0 h 884"/>
              <a:gd name="T2" fmla="*/ 6537843 w 8676"/>
              <a:gd name="T3" fmla="*/ 0 h 884"/>
              <a:gd name="T4" fmla="*/ 6692900 w 8676"/>
              <a:gd name="T5" fmla="*/ 160338 h 884"/>
              <a:gd name="T6" fmla="*/ 6692900 w 8676"/>
              <a:gd name="T7" fmla="*/ 625475 h 884"/>
              <a:gd name="T8" fmla="*/ 6618072 w 8676"/>
              <a:gd name="T9" fmla="*/ 701675 h 884"/>
              <a:gd name="T10" fmla="*/ 74828 w 8676"/>
              <a:gd name="T11" fmla="*/ 701675 h 884"/>
              <a:gd name="T12" fmla="*/ 0 w 8676"/>
              <a:gd name="T13" fmla="*/ 625475 h 884"/>
              <a:gd name="T14" fmla="*/ 0 w 8676"/>
              <a:gd name="T15" fmla="*/ 76200 h 884"/>
              <a:gd name="T16" fmla="*/ 74828 w 8676"/>
              <a:gd name="T17" fmla="*/ 0 h 8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676" h="884">
                <a:moveTo>
                  <a:pt x="97" y="0"/>
                </a:moveTo>
                <a:lnTo>
                  <a:pt x="8475" y="0"/>
                </a:lnTo>
                <a:lnTo>
                  <a:pt x="8676" y="202"/>
                </a:lnTo>
                <a:lnTo>
                  <a:pt x="8676" y="788"/>
                </a:lnTo>
                <a:cubicBezTo>
                  <a:pt x="8676" y="841"/>
                  <a:pt x="8632" y="884"/>
                  <a:pt x="8579" y="884"/>
                </a:cubicBezTo>
                <a:lnTo>
                  <a:pt x="97" y="884"/>
                </a:lnTo>
                <a:cubicBezTo>
                  <a:pt x="44" y="884"/>
                  <a:pt x="0" y="841"/>
                  <a:pt x="0" y="788"/>
                </a:cubicBezTo>
                <a:lnTo>
                  <a:pt x="0" y="96"/>
                </a:lnTo>
                <a:cubicBezTo>
                  <a:pt x="0" y="43"/>
                  <a:pt x="44" y="0"/>
                  <a:pt x="97" y="0"/>
                </a:cubicBezTo>
                <a:close/>
              </a:path>
            </a:pathLst>
          </a:custGeom>
          <a:solidFill>
            <a:srgbClr val="FFFFFF"/>
          </a:solidFill>
          <a:ln w="10" cap="flat" cmpd="sng">
            <a:solidFill>
              <a:srgbClr val="A8A9AD"/>
            </a:solidFill>
            <a:round/>
          </a:ln>
        </p:spPr>
        <p:txBody>
          <a:bodyPr/>
          <a:lstStyle/>
          <a:p>
            <a:endParaRPr lang="zh-CN" altLang="en-US" sz="1800">
              <a:cs typeface="+mn-ea"/>
              <a:sym typeface="+mn-lt"/>
            </a:endParaRPr>
          </a:p>
        </p:txBody>
      </p:sp>
      <p:sp>
        <p:nvSpPr>
          <p:cNvPr id="19" name="Rectangle 12"/>
          <p:cNvSpPr>
            <a:spLocks noChangeArrowheads="1"/>
          </p:cNvSpPr>
          <p:nvPr/>
        </p:nvSpPr>
        <p:spPr bwMode="auto">
          <a:xfrm>
            <a:off x="5547373" y="5183221"/>
            <a:ext cx="720444" cy="737899"/>
          </a:xfrm>
          <a:prstGeom prst="rect">
            <a:avLst/>
          </a:prstGeom>
          <a:solidFill>
            <a:srgbClr val="00649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800">
              <a:solidFill>
                <a:schemeClr val="tx1"/>
              </a:solidFill>
              <a:latin typeface="+mn-lt"/>
              <a:ea typeface="+mn-ea"/>
              <a:cs typeface="+mn-ea"/>
              <a:sym typeface="+mn-lt"/>
            </a:endParaRPr>
          </a:p>
        </p:txBody>
      </p:sp>
      <p:sp>
        <p:nvSpPr>
          <p:cNvPr id="20" name="TextBox 105"/>
          <p:cNvSpPr txBox="1">
            <a:spLocks noChangeArrowheads="1"/>
          </p:cNvSpPr>
          <p:nvPr/>
        </p:nvSpPr>
        <p:spPr bwMode="auto">
          <a:xfrm>
            <a:off x="6477284" y="1262039"/>
            <a:ext cx="2492990" cy="553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3000" dirty="0">
                <a:solidFill>
                  <a:srgbClr val="006494"/>
                </a:solidFill>
                <a:latin typeface="微软雅黑" panose="020B0503020204020204" charset="-122"/>
                <a:cs typeface="+mn-ea"/>
                <a:sym typeface="+mn-lt"/>
              </a:rPr>
              <a:t>药品基本信息</a:t>
            </a:r>
            <a:endParaRPr lang="zh-CN" altLang="en-US" sz="3000" dirty="0">
              <a:solidFill>
                <a:srgbClr val="006494"/>
              </a:solidFill>
              <a:latin typeface="微软雅黑" panose="020B0503020204020204" charset="-122"/>
              <a:cs typeface="+mn-ea"/>
              <a:sym typeface="+mn-lt"/>
            </a:endParaRPr>
          </a:p>
        </p:txBody>
      </p:sp>
      <p:sp>
        <p:nvSpPr>
          <p:cNvPr id="21" name="TextBox 106"/>
          <p:cNvSpPr txBox="1">
            <a:spLocks noChangeArrowheads="1"/>
          </p:cNvSpPr>
          <p:nvPr/>
        </p:nvSpPr>
        <p:spPr bwMode="auto">
          <a:xfrm>
            <a:off x="5752769" y="1154132"/>
            <a:ext cx="304892" cy="7075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en-US" altLang="zh-CN" sz="4000" b="1" dirty="0">
                <a:solidFill>
                  <a:srgbClr val="FFFFFF"/>
                </a:solidFill>
                <a:latin typeface="+mn-lt"/>
                <a:ea typeface="+mn-ea"/>
                <a:cs typeface="+mn-ea"/>
                <a:sym typeface="+mn-lt"/>
              </a:rPr>
              <a:t>1</a:t>
            </a:r>
            <a:endParaRPr lang="zh-CN" altLang="en-US" sz="4000" b="1" dirty="0">
              <a:solidFill>
                <a:srgbClr val="FFFFFF"/>
              </a:solidFill>
              <a:latin typeface="+mn-lt"/>
              <a:ea typeface="+mn-ea"/>
              <a:cs typeface="+mn-ea"/>
              <a:sym typeface="+mn-lt"/>
            </a:endParaRPr>
          </a:p>
        </p:txBody>
      </p:sp>
      <p:sp>
        <p:nvSpPr>
          <p:cNvPr id="22" name="TextBox 108"/>
          <p:cNvSpPr txBox="1">
            <a:spLocks noChangeArrowheads="1"/>
          </p:cNvSpPr>
          <p:nvPr/>
        </p:nvSpPr>
        <p:spPr bwMode="auto">
          <a:xfrm>
            <a:off x="6477284" y="2312554"/>
            <a:ext cx="1338828" cy="553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None/>
            </a:pPr>
            <a:r>
              <a:rPr lang="zh-CN" altLang="en-US" sz="3000" dirty="0">
                <a:solidFill>
                  <a:srgbClr val="006494"/>
                </a:solidFill>
                <a:latin typeface="微软雅黑" panose="020B0503020204020204" charset="-122"/>
                <a:cs typeface="+mn-ea"/>
                <a:sym typeface="+mn-lt"/>
              </a:rPr>
              <a:t>安全性</a:t>
            </a:r>
            <a:endParaRPr lang="zh-CN" altLang="en-US" sz="3000" dirty="0">
              <a:solidFill>
                <a:srgbClr val="006494"/>
              </a:solidFill>
              <a:latin typeface="微软雅黑" panose="020B0503020204020204" charset="-122"/>
              <a:cs typeface="+mn-ea"/>
              <a:sym typeface="+mn-lt"/>
            </a:endParaRPr>
          </a:p>
        </p:txBody>
      </p:sp>
      <p:sp>
        <p:nvSpPr>
          <p:cNvPr id="23" name="TextBox 109"/>
          <p:cNvSpPr txBox="1">
            <a:spLocks noChangeArrowheads="1"/>
          </p:cNvSpPr>
          <p:nvPr/>
        </p:nvSpPr>
        <p:spPr bwMode="auto">
          <a:xfrm>
            <a:off x="5677428" y="2152280"/>
            <a:ext cx="455574" cy="7075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en-US" altLang="zh-CN" sz="4000" b="1">
                <a:solidFill>
                  <a:srgbClr val="FFFFFF"/>
                </a:solidFill>
                <a:latin typeface="+mn-lt"/>
                <a:ea typeface="+mn-ea"/>
                <a:cs typeface="+mn-ea"/>
                <a:sym typeface="+mn-lt"/>
              </a:rPr>
              <a:t>2</a:t>
            </a:r>
            <a:endParaRPr lang="zh-CN" altLang="en-US" sz="4000" b="1">
              <a:solidFill>
                <a:srgbClr val="FFFFFF"/>
              </a:solidFill>
              <a:latin typeface="+mn-lt"/>
              <a:ea typeface="+mn-ea"/>
              <a:cs typeface="+mn-ea"/>
              <a:sym typeface="+mn-lt"/>
            </a:endParaRPr>
          </a:p>
        </p:txBody>
      </p:sp>
      <p:sp>
        <p:nvSpPr>
          <p:cNvPr id="24" name="TextBox 115"/>
          <p:cNvSpPr txBox="1">
            <a:spLocks noChangeArrowheads="1"/>
          </p:cNvSpPr>
          <p:nvPr/>
        </p:nvSpPr>
        <p:spPr bwMode="auto">
          <a:xfrm>
            <a:off x="6477284" y="3256748"/>
            <a:ext cx="1338828" cy="553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None/>
            </a:pPr>
            <a:r>
              <a:rPr lang="zh-CN" altLang="en-US" sz="3000" dirty="0">
                <a:solidFill>
                  <a:srgbClr val="006494"/>
                </a:solidFill>
                <a:latin typeface="微软雅黑" panose="020B0503020204020204" charset="-122"/>
                <a:cs typeface="+mn-ea"/>
                <a:sym typeface="+mn-lt"/>
              </a:rPr>
              <a:t>有效性</a:t>
            </a:r>
            <a:endParaRPr lang="zh-CN" altLang="en-US" sz="3000" dirty="0">
              <a:solidFill>
                <a:srgbClr val="006494"/>
              </a:solidFill>
              <a:latin typeface="微软雅黑" panose="020B0503020204020204" charset="-122"/>
              <a:cs typeface="+mn-ea"/>
              <a:sym typeface="+mn-lt"/>
            </a:endParaRPr>
          </a:p>
        </p:txBody>
      </p:sp>
      <p:sp>
        <p:nvSpPr>
          <p:cNvPr id="25" name="TextBox 116"/>
          <p:cNvSpPr txBox="1">
            <a:spLocks noChangeArrowheads="1"/>
          </p:cNvSpPr>
          <p:nvPr/>
        </p:nvSpPr>
        <p:spPr bwMode="auto">
          <a:xfrm>
            <a:off x="5679833" y="3148840"/>
            <a:ext cx="450764" cy="7075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en-US" altLang="zh-CN" sz="4000" b="1">
                <a:solidFill>
                  <a:srgbClr val="FFFFFF"/>
                </a:solidFill>
                <a:latin typeface="+mn-lt"/>
                <a:ea typeface="+mn-ea"/>
                <a:cs typeface="+mn-ea"/>
                <a:sym typeface="+mn-lt"/>
              </a:rPr>
              <a:t>3</a:t>
            </a:r>
            <a:endParaRPr lang="zh-CN" altLang="en-US" sz="4000" b="1">
              <a:solidFill>
                <a:srgbClr val="FFFFFF"/>
              </a:solidFill>
              <a:latin typeface="+mn-lt"/>
              <a:ea typeface="+mn-ea"/>
              <a:cs typeface="+mn-ea"/>
              <a:sym typeface="+mn-lt"/>
            </a:endParaRPr>
          </a:p>
        </p:txBody>
      </p:sp>
      <p:sp>
        <p:nvSpPr>
          <p:cNvPr id="26" name="TextBox 117"/>
          <p:cNvSpPr txBox="1">
            <a:spLocks noChangeArrowheads="1"/>
          </p:cNvSpPr>
          <p:nvPr/>
        </p:nvSpPr>
        <p:spPr bwMode="auto">
          <a:xfrm>
            <a:off x="6477284" y="4277111"/>
            <a:ext cx="1338828" cy="553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None/>
            </a:pPr>
            <a:r>
              <a:rPr lang="zh-CN" altLang="en-US" sz="3000" dirty="0">
                <a:solidFill>
                  <a:srgbClr val="006494"/>
                </a:solidFill>
                <a:latin typeface="微软雅黑" panose="020B0503020204020204" charset="-122"/>
                <a:cs typeface="+mn-ea"/>
                <a:sym typeface="+mn-lt"/>
              </a:rPr>
              <a:t>创新性</a:t>
            </a:r>
            <a:endParaRPr lang="zh-CN" altLang="en-US" sz="3000" dirty="0">
              <a:solidFill>
                <a:srgbClr val="006494"/>
              </a:solidFill>
              <a:latin typeface="微软雅黑" panose="020B0503020204020204" charset="-122"/>
              <a:cs typeface="+mn-ea"/>
              <a:sym typeface="+mn-lt"/>
            </a:endParaRPr>
          </a:p>
        </p:txBody>
      </p:sp>
      <p:sp>
        <p:nvSpPr>
          <p:cNvPr id="27" name="TextBox 118"/>
          <p:cNvSpPr txBox="1">
            <a:spLocks noChangeArrowheads="1"/>
          </p:cNvSpPr>
          <p:nvPr/>
        </p:nvSpPr>
        <p:spPr bwMode="auto">
          <a:xfrm>
            <a:off x="5668612" y="4169204"/>
            <a:ext cx="473206" cy="7075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en-US" altLang="zh-CN" sz="4000" b="1">
                <a:solidFill>
                  <a:srgbClr val="FFFFFF"/>
                </a:solidFill>
                <a:latin typeface="+mn-lt"/>
                <a:ea typeface="+mn-ea"/>
                <a:cs typeface="+mn-ea"/>
                <a:sym typeface="+mn-lt"/>
              </a:rPr>
              <a:t>4</a:t>
            </a:r>
            <a:endParaRPr lang="zh-CN" altLang="en-US" sz="4000" b="1">
              <a:solidFill>
                <a:srgbClr val="FFFFFF"/>
              </a:solidFill>
              <a:latin typeface="+mn-lt"/>
              <a:ea typeface="+mn-ea"/>
              <a:cs typeface="+mn-ea"/>
              <a:sym typeface="+mn-lt"/>
            </a:endParaRPr>
          </a:p>
        </p:txBody>
      </p:sp>
      <p:sp>
        <p:nvSpPr>
          <p:cNvPr id="28" name="TextBox 119"/>
          <p:cNvSpPr txBox="1">
            <a:spLocks noChangeArrowheads="1"/>
          </p:cNvSpPr>
          <p:nvPr/>
        </p:nvSpPr>
        <p:spPr bwMode="auto">
          <a:xfrm>
            <a:off x="6477284" y="5351430"/>
            <a:ext cx="1338828" cy="553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None/>
            </a:pPr>
            <a:r>
              <a:rPr lang="zh-CN" altLang="en-US" sz="3000" dirty="0">
                <a:solidFill>
                  <a:srgbClr val="006494"/>
                </a:solidFill>
                <a:latin typeface="微软雅黑" panose="020B0503020204020204" charset="-122"/>
                <a:cs typeface="+mn-ea"/>
                <a:sym typeface="+mn-lt"/>
              </a:rPr>
              <a:t>公平性</a:t>
            </a:r>
            <a:endParaRPr lang="zh-CN" altLang="en-US" sz="3000" dirty="0">
              <a:solidFill>
                <a:srgbClr val="006494"/>
              </a:solidFill>
              <a:latin typeface="微软雅黑" panose="020B0503020204020204" charset="-122"/>
              <a:cs typeface="+mn-ea"/>
              <a:sym typeface="+mn-lt"/>
            </a:endParaRPr>
          </a:p>
        </p:txBody>
      </p:sp>
      <p:sp>
        <p:nvSpPr>
          <p:cNvPr id="29" name="TextBox 120"/>
          <p:cNvSpPr txBox="1">
            <a:spLocks noChangeArrowheads="1"/>
          </p:cNvSpPr>
          <p:nvPr/>
        </p:nvSpPr>
        <p:spPr bwMode="auto">
          <a:xfrm>
            <a:off x="5676626" y="5191155"/>
            <a:ext cx="457177" cy="7075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en-US" altLang="zh-CN" sz="4000" b="1">
                <a:solidFill>
                  <a:srgbClr val="FFFFFF"/>
                </a:solidFill>
                <a:latin typeface="+mn-lt"/>
                <a:ea typeface="+mn-ea"/>
                <a:cs typeface="+mn-ea"/>
                <a:sym typeface="+mn-lt"/>
              </a:rPr>
              <a:t>5</a:t>
            </a:r>
            <a:endParaRPr lang="zh-CN" altLang="en-US" sz="4000" b="1">
              <a:solidFill>
                <a:srgbClr val="FFFFFF"/>
              </a:solidFill>
              <a:latin typeface="+mn-lt"/>
              <a:ea typeface="+mn-ea"/>
              <a:cs typeface="+mn-ea"/>
              <a:sym typeface="+mn-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12000">
              <a:schemeClr val="accent5">
                <a:lumMod val="5000"/>
                <a:lumOff val="95000"/>
              </a:schemeClr>
            </a:gs>
            <a:gs pos="0">
              <a:schemeClr val="accent1">
                <a:lumMod val="20000"/>
                <a:lumOff val="80000"/>
              </a:schemeClr>
            </a:gs>
            <a:gs pos="100000">
              <a:schemeClr val="accent1">
                <a:lumMod val="20000"/>
                <a:lumOff val="80000"/>
              </a:schemeClr>
            </a:gs>
            <a:gs pos="90000">
              <a:schemeClr val="bg1"/>
            </a:gs>
          </a:gsLst>
          <a:lin ang="5400000" scaled="1"/>
          <a:tileRect/>
        </a:gradFill>
        <a:effectLst/>
      </p:bgPr>
    </p:bg>
    <p:spTree>
      <p:nvGrpSpPr>
        <p:cNvPr id="1" name=""/>
        <p:cNvGrpSpPr/>
        <p:nvPr/>
      </p:nvGrpSpPr>
      <p:grpSpPr>
        <a:xfrm>
          <a:off x="0" y="0"/>
          <a:ext cx="0" cy="0"/>
          <a:chOff x="0" y="0"/>
          <a:chExt cx="0" cy="0"/>
        </a:xfrm>
      </p:grpSpPr>
      <p:sp>
        <p:nvSpPr>
          <p:cNvPr id="21" name="Rectangle 12"/>
          <p:cNvSpPr>
            <a:spLocks noChangeArrowheads="1"/>
          </p:cNvSpPr>
          <p:nvPr/>
        </p:nvSpPr>
        <p:spPr bwMode="auto">
          <a:xfrm>
            <a:off x="1540337" y="164311"/>
            <a:ext cx="2179307" cy="2203985"/>
          </a:xfrm>
          <a:prstGeom prst="rect">
            <a:avLst/>
          </a:prstGeom>
          <a:solidFill>
            <a:srgbClr val="00649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800">
              <a:solidFill>
                <a:schemeClr val="tx1"/>
              </a:solidFill>
              <a:latin typeface="+mn-lt"/>
              <a:ea typeface="+mn-ea"/>
              <a:cs typeface="+mn-ea"/>
              <a:sym typeface="+mn-lt"/>
            </a:endParaRPr>
          </a:p>
        </p:txBody>
      </p:sp>
      <p:sp>
        <p:nvSpPr>
          <p:cNvPr id="3" name="文本框 2"/>
          <p:cNvSpPr txBox="1"/>
          <p:nvPr/>
        </p:nvSpPr>
        <p:spPr>
          <a:xfrm>
            <a:off x="1884320" y="679403"/>
            <a:ext cx="1491342" cy="1323439"/>
          </a:xfrm>
          <a:prstGeom prst="rect">
            <a:avLst/>
          </a:prstGeom>
          <a:noFill/>
        </p:spPr>
        <p:txBody>
          <a:bodyPr wrap="square" rtlCol="0">
            <a:spAutoFit/>
          </a:bodyPr>
          <a:lstStyle/>
          <a:p>
            <a:pPr algn="dist"/>
            <a:r>
              <a:rPr lang="en-US" altLang="zh-CN" sz="8000" b="1" dirty="0">
                <a:solidFill>
                  <a:schemeClr val="bg1"/>
                </a:solidFill>
                <a:latin typeface="微软雅黑" panose="020B0503020204020204" charset="-122"/>
                <a:ea typeface="微软雅黑" panose="020B0503020204020204" charset="-122"/>
              </a:rPr>
              <a:t>01</a:t>
            </a:r>
            <a:endParaRPr lang="zh-CN" altLang="en-US" sz="8000" b="1" dirty="0">
              <a:solidFill>
                <a:schemeClr val="bg1"/>
              </a:solidFill>
              <a:latin typeface="微软雅黑" panose="020B0503020204020204" charset="-122"/>
              <a:ea typeface="微软雅黑" panose="020B0503020204020204" charset="-122"/>
            </a:endParaRPr>
          </a:p>
        </p:txBody>
      </p:sp>
      <p:sp>
        <p:nvSpPr>
          <p:cNvPr id="10" name="文本框 9"/>
          <p:cNvSpPr txBox="1"/>
          <p:nvPr/>
        </p:nvSpPr>
        <p:spPr>
          <a:xfrm>
            <a:off x="677091" y="2960510"/>
            <a:ext cx="4101737" cy="906915"/>
          </a:xfrm>
          <a:prstGeom prst="rect">
            <a:avLst/>
          </a:prstGeom>
          <a:noFill/>
        </p:spPr>
        <p:txBody>
          <a:bodyPr wrap="square" rtlCol="0">
            <a:spAutoFit/>
          </a:bodyPr>
          <a:lstStyle/>
          <a:p>
            <a:pPr algn="ctr">
              <a:lnSpc>
                <a:spcPct val="150000"/>
              </a:lnSpc>
            </a:pPr>
            <a:r>
              <a:rPr lang="zh-CN" altLang="en-US" sz="4000" b="1" dirty="0">
                <a:solidFill>
                  <a:srgbClr val="006494"/>
                </a:solidFill>
                <a:latin typeface="微软雅黑" panose="020B0503020204020204" charset="-122"/>
                <a:ea typeface="微软雅黑" panose="020B0503020204020204" charset="-122"/>
              </a:rPr>
              <a:t>药品基本信息</a:t>
            </a:r>
            <a:endParaRPr lang="zh-CN" altLang="en-US" sz="4000" b="1" dirty="0">
              <a:solidFill>
                <a:srgbClr val="006494"/>
              </a:solidFill>
              <a:latin typeface="微软雅黑" panose="020B0503020204020204" charset="-122"/>
              <a:ea typeface="微软雅黑" panose="020B0503020204020204" charset="-122"/>
            </a:endParaRPr>
          </a:p>
        </p:txBody>
      </p:sp>
      <p:sp>
        <p:nvSpPr>
          <p:cNvPr id="11" name="文本框 10"/>
          <p:cNvSpPr txBox="1"/>
          <p:nvPr/>
        </p:nvSpPr>
        <p:spPr>
          <a:xfrm>
            <a:off x="5351366" y="952011"/>
            <a:ext cx="6413863" cy="4399915"/>
          </a:xfrm>
          <a:prstGeom prst="rect">
            <a:avLst/>
          </a:prstGeom>
          <a:noFill/>
        </p:spPr>
        <p:txBody>
          <a:bodyPr wrap="square" rtlCol="0">
            <a:spAutoFit/>
          </a:bodyPr>
          <a:lstStyle/>
          <a:p>
            <a:pPr>
              <a:lnSpc>
                <a:spcPct val="200000"/>
              </a:lnSpc>
            </a:pPr>
            <a:r>
              <a:rPr lang="zh-CN" altLang="en-US" sz="2000" dirty="0">
                <a:latin typeface="微软雅黑" panose="020B0503020204020204" charset="-122"/>
                <a:ea typeface="微软雅黑" panose="020B0503020204020204" charset="-122"/>
              </a:rPr>
              <a:t>通  用 名：</a:t>
            </a:r>
            <a:r>
              <a:rPr lang="zh-CN" altLang="en-US" sz="2000" dirty="0">
                <a:solidFill>
                  <a:srgbClr val="006494"/>
                </a:solidFill>
                <a:latin typeface="微软雅黑" panose="020B0503020204020204" charset="-122"/>
                <a:ea typeface="微软雅黑" panose="020B0503020204020204" charset="-122"/>
              </a:rPr>
              <a:t>美索巴莫注射液</a:t>
            </a:r>
            <a:endParaRPr lang="en-US" altLang="zh-CN" sz="2000" dirty="0">
              <a:solidFill>
                <a:srgbClr val="006494"/>
              </a:solidFill>
              <a:latin typeface="微软雅黑" panose="020B0503020204020204" charset="-122"/>
              <a:ea typeface="微软雅黑" panose="020B0503020204020204" charset="-122"/>
            </a:endParaRPr>
          </a:p>
          <a:p>
            <a:pPr>
              <a:lnSpc>
                <a:spcPct val="200000"/>
              </a:lnSpc>
            </a:pPr>
            <a:r>
              <a:rPr lang="zh-CN" altLang="en-US" sz="2000" dirty="0">
                <a:latin typeface="微软雅黑" panose="020B0503020204020204" charset="-122"/>
                <a:ea typeface="微软雅黑" panose="020B0503020204020204" charset="-122"/>
              </a:rPr>
              <a:t>注册规格：</a:t>
            </a:r>
            <a:r>
              <a:rPr lang="en-US" altLang="zh-CN" sz="2000" dirty="0">
                <a:solidFill>
                  <a:srgbClr val="006494"/>
                </a:solidFill>
                <a:latin typeface="微软雅黑" panose="020B0503020204020204" charset="-122"/>
                <a:ea typeface="微软雅黑" panose="020B0503020204020204" charset="-122"/>
              </a:rPr>
              <a:t>10ml:1g</a:t>
            </a:r>
            <a:endParaRPr lang="en-US" altLang="zh-CN" sz="2000" dirty="0">
              <a:solidFill>
                <a:srgbClr val="006494"/>
              </a:solidFill>
              <a:latin typeface="微软雅黑" panose="020B0503020204020204" charset="-122"/>
              <a:ea typeface="微软雅黑" panose="020B0503020204020204" charset="-122"/>
            </a:endParaRPr>
          </a:p>
          <a:p>
            <a:pPr>
              <a:lnSpc>
                <a:spcPct val="200000"/>
              </a:lnSpc>
            </a:pPr>
            <a:r>
              <a:rPr lang="zh-CN" altLang="en-US" sz="2000" dirty="0">
                <a:latin typeface="微软雅黑" panose="020B0503020204020204" charset="-122"/>
                <a:ea typeface="微软雅黑" panose="020B0503020204020204" charset="-122"/>
              </a:rPr>
              <a:t>中国大陆首次上市时间：</a:t>
            </a:r>
            <a:r>
              <a:rPr lang="en-US" altLang="zh-CN" sz="2000" dirty="0">
                <a:solidFill>
                  <a:srgbClr val="006494"/>
                </a:solidFill>
                <a:latin typeface="微软雅黑" panose="020B0503020204020204" charset="-122"/>
                <a:ea typeface="微软雅黑" panose="020B0503020204020204" charset="-122"/>
              </a:rPr>
              <a:t>2009</a:t>
            </a:r>
            <a:r>
              <a:rPr lang="zh-CN" altLang="en-US" sz="2000" dirty="0">
                <a:solidFill>
                  <a:srgbClr val="006494"/>
                </a:solidFill>
                <a:latin typeface="微软雅黑" panose="020B0503020204020204" charset="-122"/>
                <a:ea typeface="微软雅黑" panose="020B0503020204020204" charset="-122"/>
              </a:rPr>
              <a:t>年</a:t>
            </a:r>
            <a:endParaRPr lang="en-US" altLang="zh-CN" sz="2000" dirty="0">
              <a:solidFill>
                <a:srgbClr val="006494"/>
              </a:solidFill>
              <a:latin typeface="微软雅黑" panose="020B0503020204020204" charset="-122"/>
              <a:ea typeface="微软雅黑" panose="020B0503020204020204" charset="-122"/>
            </a:endParaRPr>
          </a:p>
          <a:p>
            <a:pPr>
              <a:lnSpc>
                <a:spcPct val="200000"/>
              </a:lnSpc>
            </a:pPr>
            <a:r>
              <a:rPr lang="zh-CN" altLang="en-US" sz="2000" dirty="0">
                <a:latin typeface="微软雅黑" panose="020B0503020204020204" charset="-122"/>
                <a:ea typeface="微软雅黑" panose="020B0503020204020204" charset="-122"/>
              </a:rPr>
              <a:t>目前大陆同通用名药品的上市情况：</a:t>
            </a:r>
            <a:r>
              <a:rPr lang="zh-CN" altLang="en-US" sz="2000" dirty="0">
                <a:solidFill>
                  <a:srgbClr val="006494"/>
                </a:solidFill>
                <a:latin typeface="微软雅黑" panose="020B0503020204020204" charset="-122"/>
                <a:ea typeface="微软雅黑" panose="020B0503020204020204" charset="-122"/>
              </a:rPr>
              <a:t>共</a:t>
            </a:r>
            <a:r>
              <a:rPr lang="en-US" altLang="zh-CN" sz="2000" dirty="0">
                <a:solidFill>
                  <a:srgbClr val="006494"/>
                </a:solidFill>
                <a:latin typeface="微软雅黑" panose="020B0503020204020204" charset="-122"/>
                <a:ea typeface="微软雅黑" panose="020B0503020204020204" charset="-122"/>
              </a:rPr>
              <a:t>1</a:t>
            </a:r>
            <a:r>
              <a:rPr lang="zh-CN" altLang="en-US" sz="2000" dirty="0">
                <a:solidFill>
                  <a:srgbClr val="006494"/>
                </a:solidFill>
                <a:latin typeface="微软雅黑" panose="020B0503020204020204" charset="-122"/>
                <a:ea typeface="微软雅黑" panose="020B0503020204020204" charset="-122"/>
              </a:rPr>
              <a:t>家</a:t>
            </a:r>
            <a:endParaRPr lang="en-US" altLang="zh-CN" sz="2000" dirty="0">
              <a:solidFill>
                <a:srgbClr val="006494"/>
              </a:solidFill>
              <a:latin typeface="微软雅黑" panose="020B0503020204020204" charset="-122"/>
              <a:ea typeface="微软雅黑" panose="020B0503020204020204" charset="-122"/>
            </a:endParaRPr>
          </a:p>
          <a:p>
            <a:pPr>
              <a:lnSpc>
                <a:spcPct val="200000"/>
              </a:lnSpc>
            </a:pPr>
            <a:r>
              <a:rPr lang="zh-CN" altLang="en-US" sz="2000" dirty="0">
                <a:latin typeface="微软雅黑" panose="020B0503020204020204" charset="-122"/>
                <a:ea typeface="微软雅黑" panose="020B0503020204020204" charset="-122"/>
              </a:rPr>
              <a:t>全球首个上市国家</a:t>
            </a:r>
            <a:r>
              <a:rPr lang="en-US" altLang="zh-CN" sz="2000" dirty="0">
                <a:latin typeface="微软雅黑" panose="020B0503020204020204" charset="-122"/>
                <a:ea typeface="微软雅黑" panose="020B0503020204020204" charset="-122"/>
              </a:rPr>
              <a:t>/</a:t>
            </a:r>
            <a:r>
              <a:rPr lang="zh-CN" altLang="en-US" sz="2000" dirty="0">
                <a:latin typeface="微软雅黑" panose="020B0503020204020204" charset="-122"/>
                <a:ea typeface="微软雅黑" panose="020B0503020204020204" charset="-122"/>
              </a:rPr>
              <a:t>地区及上市时间：</a:t>
            </a:r>
            <a:r>
              <a:rPr lang="en-US" altLang="zh-CN" sz="2000" dirty="0">
                <a:solidFill>
                  <a:srgbClr val="006494"/>
                </a:solidFill>
                <a:latin typeface="微软雅黑" panose="020B0503020204020204" charset="-122"/>
                <a:ea typeface="微软雅黑" panose="020B0503020204020204" charset="-122"/>
              </a:rPr>
              <a:t>1982</a:t>
            </a:r>
            <a:r>
              <a:rPr lang="zh-CN" altLang="en-US" sz="2000" dirty="0">
                <a:solidFill>
                  <a:srgbClr val="006494"/>
                </a:solidFill>
                <a:latin typeface="微软雅黑" panose="020B0503020204020204" charset="-122"/>
                <a:ea typeface="微软雅黑" panose="020B0503020204020204" charset="-122"/>
              </a:rPr>
              <a:t>年，美国</a:t>
            </a:r>
            <a:endParaRPr lang="en-US" altLang="zh-CN" sz="2000" dirty="0">
              <a:solidFill>
                <a:srgbClr val="006494"/>
              </a:solidFill>
              <a:latin typeface="微软雅黑" panose="020B0503020204020204" charset="-122"/>
              <a:ea typeface="微软雅黑" panose="020B0503020204020204" charset="-122"/>
            </a:endParaRPr>
          </a:p>
          <a:p>
            <a:pPr>
              <a:lnSpc>
                <a:spcPct val="200000"/>
              </a:lnSpc>
            </a:pPr>
            <a:r>
              <a:rPr lang="zh-CN" altLang="en-US" sz="2000" dirty="0">
                <a:latin typeface="微软雅黑" panose="020B0503020204020204" charset="-122"/>
                <a:ea typeface="微软雅黑" panose="020B0503020204020204" charset="-122"/>
              </a:rPr>
              <a:t>是否为</a:t>
            </a:r>
            <a:r>
              <a:rPr lang="en-US" altLang="zh-CN" sz="2000" dirty="0">
                <a:latin typeface="微软雅黑" panose="020B0503020204020204" charset="-122"/>
                <a:ea typeface="微软雅黑" panose="020B0503020204020204" charset="-122"/>
              </a:rPr>
              <a:t>OTC</a:t>
            </a:r>
            <a:r>
              <a:rPr lang="zh-CN" altLang="en-US" sz="2000" dirty="0">
                <a:latin typeface="微软雅黑" panose="020B0503020204020204" charset="-122"/>
                <a:ea typeface="微软雅黑" panose="020B0503020204020204" charset="-122"/>
              </a:rPr>
              <a:t>药品：</a:t>
            </a:r>
            <a:r>
              <a:rPr lang="zh-CN" altLang="en-US" sz="2000" dirty="0">
                <a:solidFill>
                  <a:srgbClr val="006494"/>
                </a:solidFill>
                <a:latin typeface="微软雅黑" panose="020B0503020204020204" charset="-122"/>
                <a:ea typeface="微软雅黑" panose="020B0503020204020204" charset="-122"/>
              </a:rPr>
              <a:t>否</a:t>
            </a:r>
            <a:endParaRPr lang="en-US" altLang="zh-CN" sz="2000" dirty="0">
              <a:solidFill>
                <a:srgbClr val="006494"/>
              </a:solidFill>
              <a:latin typeface="微软雅黑" panose="020B0503020204020204" charset="-122"/>
              <a:ea typeface="微软雅黑" panose="020B0503020204020204" charset="-122"/>
            </a:endParaRPr>
          </a:p>
          <a:p>
            <a:pPr>
              <a:lnSpc>
                <a:spcPct val="200000"/>
              </a:lnSpc>
            </a:pPr>
            <a:r>
              <a:rPr lang="zh-CN" altLang="en-US" sz="2000" dirty="0">
                <a:latin typeface="微软雅黑" panose="020B0503020204020204" charset="-122"/>
                <a:ea typeface="微软雅黑" panose="020B0503020204020204" charset="-122"/>
              </a:rPr>
              <a:t>参照药品建议：</a:t>
            </a:r>
            <a:r>
              <a:rPr lang="zh-CN" altLang="en-US" sz="2000" dirty="0">
                <a:solidFill>
                  <a:srgbClr val="006494"/>
                </a:solidFill>
                <a:latin typeface="微软雅黑" panose="020B0503020204020204" charset="-122"/>
                <a:ea typeface="微软雅黑" panose="020B0503020204020204" charset="-122"/>
              </a:rPr>
              <a:t>乙哌立松</a:t>
            </a:r>
            <a:endParaRPr lang="zh-CN" altLang="en-US" sz="2000" dirty="0">
              <a:solidFill>
                <a:srgbClr val="006494"/>
              </a:solidFill>
              <a:latin typeface="微软雅黑" panose="020B0503020204020204" charset="-122"/>
              <a:ea typeface="微软雅黑" panose="020B0503020204020204" charset="-122"/>
            </a:endParaRPr>
          </a:p>
        </p:txBody>
      </p:sp>
      <p:sp>
        <p:nvSpPr>
          <p:cNvPr id="15" name="文本框 14"/>
          <p:cNvSpPr txBox="1"/>
          <p:nvPr/>
        </p:nvSpPr>
        <p:spPr>
          <a:xfrm>
            <a:off x="1115568" y="3654866"/>
            <a:ext cx="3154680" cy="581057"/>
          </a:xfrm>
          <a:prstGeom prst="rect">
            <a:avLst/>
          </a:prstGeom>
          <a:noFill/>
        </p:spPr>
        <p:txBody>
          <a:bodyPr wrap="square" rtlCol="0">
            <a:spAutoFit/>
          </a:bodyPr>
          <a:lstStyle/>
          <a:p>
            <a:pPr algn="dist">
              <a:lnSpc>
                <a:spcPct val="150000"/>
              </a:lnSpc>
            </a:pPr>
            <a:r>
              <a:rPr lang="en-US" altLang="zh-CN" sz="2400" b="1" dirty="0">
                <a:solidFill>
                  <a:schemeClr val="bg2">
                    <a:lumMod val="90000"/>
                  </a:schemeClr>
                </a:solidFill>
                <a:latin typeface="微软雅黑" panose="020B0503020204020204" charset="-122"/>
                <a:ea typeface="微软雅黑" panose="020B0503020204020204" charset="-122"/>
              </a:rPr>
              <a:t>Basic Information</a:t>
            </a:r>
            <a:endParaRPr lang="zh-CN" altLang="en-US" sz="2400" b="1" dirty="0">
              <a:solidFill>
                <a:schemeClr val="bg2">
                  <a:lumMod val="90000"/>
                </a:schemeClr>
              </a:solidFill>
              <a:latin typeface="微软雅黑" panose="020B0503020204020204" charset="-122"/>
              <a:ea typeface="微软雅黑" panose="020B0503020204020204" charset="-122"/>
            </a:endParaRPr>
          </a:p>
        </p:txBody>
      </p:sp>
      <p:sp>
        <p:nvSpPr>
          <p:cNvPr id="22" name="Freeform 11"/>
          <p:cNvSpPr/>
          <p:nvPr/>
        </p:nvSpPr>
        <p:spPr bwMode="auto">
          <a:xfrm>
            <a:off x="1540337" y="51643"/>
            <a:ext cx="2179307" cy="112668"/>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006494"/>
          </a:solidFill>
          <a:ln>
            <a:noFill/>
          </a:ln>
          <a:effectLst>
            <a:outerShdw blurRad="63500" algn="ctr" rotWithShape="0">
              <a:prstClr val="black">
                <a:alpha val="40000"/>
              </a:prstClr>
            </a:outerShdw>
          </a:effectLst>
        </p:spPr>
        <p:txBody>
          <a:bodyPr/>
          <a:lstStyle/>
          <a:p>
            <a:pPr algn="ctr"/>
            <a:endParaRPr lang="zh-CN" altLang="en-US" sz="1800">
              <a:cs typeface="+mn-ea"/>
              <a:sym typeface="+mn-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11000">
              <a:schemeClr val="accent5">
                <a:lumMod val="5000"/>
                <a:lumOff val="95000"/>
              </a:schemeClr>
            </a:gs>
            <a:gs pos="0">
              <a:schemeClr val="accent1">
                <a:lumMod val="20000"/>
                <a:lumOff val="80000"/>
              </a:schemeClr>
            </a:gs>
            <a:gs pos="100000">
              <a:schemeClr val="accent1">
                <a:lumMod val="20000"/>
                <a:lumOff val="80000"/>
              </a:schemeClr>
            </a:gs>
            <a:gs pos="91000">
              <a:schemeClr val="bg1"/>
            </a:gs>
          </a:gsLst>
          <a:lin ang="5400000" scaled="1"/>
          <a:tileRect/>
        </a:gradFill>
        <a:effectLst/>
      </p:bgPr>
    </p:bg>
    <p:spTree>
      <p:nvGrpSpPr>
        <p:cNvPr id="1" name=""/>
        <p:cNvGrpSpPr/>
        <p:nvPr/>
      </p:nvGrpSpPr>
      <p:grpSpPr>
        <a:xfrm>
          <a:off x="0" y="0"/>
          <a:ext cx="0" cy="0"/>
          <a:chOff x="0" y="0"/>
          <a:chExt cx="0" cy="0"/>
        </a:xfrm>
      </p:grpSpPr>
      <p:sp>
        <p:nvSpPr>
          <p:cNvPr id="13" name="矩形: 圆角 12"/>
          <p:cNvSpPr/>
          <p:nvPr/>
        </p:nvSpPr>
        <p:spPr>
          <a:xfrm>
            <a:off x="328930" y="2877820"/>
            <a:ext cx="11480165" cy="1819910"/>
          </a:xfrm>
          <a:prstGeom prst="roundRect">
            <a:avLst/>
          </a:prstGeom>
          <a:noFill/>
          <a:ln w="19050">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圆角 4"/>
          <p:cNvSpPr/>
          <p:nvPr/>
        </p:nvSpPr>
        <p:spPr>
          <a:xfrm>
            <a:off x="328746" y="1672591"/>
            <a:ext cx="11480077" cy="772256"/>
          </a:xfrm>
          <a:prstGeom prst="roundRect">
            <a:avLst/>
          </a:prstGeom>
          <a:noFill/>
          <a:ln w="19050">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流程图: 延期 1"/>
          <p:cNvSpPr/>
          <p:nvPr/>
        </p:nvSpPr>
        <p:spPr>
          <a:xfrm>
            <a:off x="-13063" y="322217"/>
            <a:ext cx="1380307" cy="857798"/>
          </a:xfrm>
          <a:prstGeom prst="flowChartDelay">
            <a:avLst/>
          </a:prstGeom>
          <a:solidFill>
            <a:srgbClr val="006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 name="文本框 2"/>
          <p:cNvSpPr txBox="1"/>
          <p:nvPr/>
        </p:nvSpPr>
        <p:spPr>
          <a:xfrm>
            <a:off x="151314" y="406470"/>
            <a:ext cx="780503" cy="646331"/>
          </a:xfrm>
          <a:prstGeom prst="rect">
            <a:avLst/>
          </a:prstGeom>
          <a:noFill/>
        </p:spPr>
        <p:txBody>
          <a:bodyPr wrap="square" rtlCol="0">
            <a:spAutoFit/>
          </a:bodyPr>
          <a:lstStyle/>
          <a:p>
            <a:pPr algn="dist"/>
            <a:r>
              <a:rPr lang="en-US" altLang="zh-CN" sz="3600" b="1" dirty="0">
                <a:solidFill>
                  <a:schemeClr val="bg1"/>
                </a:solidFill>
                <a:latin typeface="微软雅黑" panose="020B0503020204020204" charset="-122"/>
                <a:ea typeface="微软雅黑" panose="020B0503020204020204" charset="-122"/>
              </a:rPr>
              <a:t>01</a:t>
            </a:r>
            <a:endParaRPr lang="zh-CN" altLang="en-US" sz="3600" b="1" dirty="0">
              <a:solidFill>
                <a:schemeClr val="bg1"/>
              </a:solidFill>
              <a:latin typeface="微软雅黑" panose="020B0503020204020204" charset="-122"/>
              <a:ea typeface="微软雅黑" panose="020B0503020204020204" charset="-122"/>
            </a:endParaRPr>
          </a:p>
        </p:txBody>
      </p:sp>
      <p:sp>
        <p:nvSpPr>
          <p:cNvPr id="10" name="文本框 9"/>
          <p:cNvSpPr txBox="1"/>
          <p:nvPr/>
        </p:nvSpPr>
        <p:spPr>
          <a:xfrm>
            <a:off x="781593" y="156350"/>
            <a:ext cx="4101737" cy="743986"/>
          </a:xfrm>
          <a:prstGeom prst="rect">
            <a:avLst/>
          </a:prstGeom>
          <a:noFill/>
        </p:spPr>
        <p:txBody>
          <a:bodyPr wrap="square" rtlCol="0">
            <a:spAutoFit/>
          </a:bodyPr>
          <a:lstStyle/>
          <a:p>
            <a:pPr algn="ctr">
              <a:lnSpc>
                <a:spcPct val="150000"/>
              </a:lnSpc>
            </a:pPr>
            <a:r>
              <a:rPr lang="zh-CN" altLang="en-US" sz="3200" b="1" dirty="0">
                <a:solidFill>
                  <a:srgbClr val="006494"/>
                </a:solidFill>
                <a:latin typeface="微软雅黑" panose="020B0503020204020204" charset="-122"/>
                <a:ea typeface="微软雅黑" panose="020B0503020204020204" charset="-122"/>
              </a:rPr>
              <a:t>药品基本信息</a:t>
            </a:r>
            <a:endParaRPr lang="zh-CN" altLang="en-US" sz="3200" b="1" dirty="0">
              <a:solidFill>
                <a:srgbClr val="006494"/>
              </a:solidFill>
              <a:latin typeface="微软雅黑" panose="020B0503020204020204" charset="-122"/>
              <a:ea typeface="微软雅黑" panose="020B0503020204020204" charset="-122"/>
            </a:endParaRPr>
          </a:p>
        </p:txBody>
      </p:sp>
      <p:sp>
        <p:nvSpPr>
          <p:cNvPr id="15" name="文本框 14"/>
          <p:cNvSpPr txBox="1"/>
          <p:nvPr/>
        </p:nvSpPr>
        <p:spPr>
          <a:xfrm>
            <a:off x="1534884" y="757781"/>
            <a:ext cx="2595154" cy="499624"/>
          </a:xfrm>
          <a:prstGeom prst="rect">
            <a:avLst/>
          </a:prstGeom>
          <a:noFill/>
        </p:spPr>
        <p:txBody>
          <a:bodyPr wrap="square" rtlCol="0">
            <a:spAutoFit/>
          </a:bodyPr>
          <a:lstStyle/>
          <a:p>
            <a:pPr algn="dist">
              <a:lnSpc>
                <a:spcPct val="150000"/>
              </a:lnSpc>
            </a:pPr>
            <a:r>
              <a:rPr lang="en-US" altLang="zh-CN" sz="2000" b="1" dirty="0">
                <a:solidFill>
                  <a:schemeClr val="bg1">
                    <a:lumMod val="50000"/>
                  </a:schemeClr>
                </a:solidFill>
                <a:latin typeface="微软雅黑" panose="020B0503020204020204" charset="-122"/>
                <a:ea typeface="微软雅黑" panose="020B0503020204020204" charset="-122"/>
              </a:rPr>
              <a:t>Basic Information</a:t>
            </a:r>
            <a:endParaRPr lang="zh-CN" altLang="en-US" sz="2000" b="1" dirty="0">
              <a:solidFill>
                <a:schemeClr val="bg1">
                  <a:lumMod val="50000"/>
                </a:schemeClr>
              </a:solidFill>
              <a:latin typeface="微软雅黑" panose="020B0503020204020204" charset="-122"/>
              <a:ea typeface="微软雅黑" panose="020B0503020204020204" charset="-122"/>
            </a:endParaRPr>
          </a:p>
        </p:txBody>
      </p:sp>
      <p:sp>
        <p:nvSpPr>
          <p:cNvPr id="7" name="ïṣľîḓè"/>
          <p:cNvSpPr/>
          <p:nvPr/>
        </p:nvSpPr>
        <p:spPr>
          <a:xfrm>
            <a:off x="781593" y="1495298"/>
            <a:ext cx="1733492" cy="354587"/>
          </a:xfrm>
          <a:prstGeom prst="flowChartAlternateProcess">
            <a:avLst/>
          </a:prstGeom>
          <a:solidFill>
            <a:srgbClr val="006494"/>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a:r>
              <a:rPr lang="zh-CN" altLang="en-US" b="1" dirty="0">
                <a:solidFill>
                  <a:schemeClr val="bg1"/>
                </a:solidFill>
                <a:latin typeface="微软雅黑" panose="020B0503020204020204" charset="-122"/>
                <a:ea typeface="微软雅黑" panose="020B0503020204020204" charset="-122"/>
              </a:rPr>
              <a:t>适应症</a:t>
            </a:r>
            <a:endParaRPr lang="zh-CN" altLang="en-US" b="1" dirty="0">
              <a:solidFill>
                <a:schemeClr val="bg1"/>
              </a:solidFill>
              <a:latin typeface="微软雅黑" panose="020B0503020204020204" charset="-122"/>
              <a:ea typeface="微软雅黑" panose="020B0503020204020204" charset="-122"/>
            </a:endParaRPr>
          </a:p>
        </p:txBody>
      </p:sp>
      <p:sp>
        <p:nvSpPr>
          <p:cNvPr id="4" name="文本框 3"/>
          <p:cNvSpPr txBox="1"/>
          <p:nvPr/>
        </p:nvSpPr>
        <p:spPr>
          <a:xfrm>
            <a:off x="781592" y="1939248"/>
            <a:ext cx="9659984" cy="337185"/>
          </a:xfrm>
          <a:prstGeom prst="rect">
            <a:avLst/>
          </a:prstGeom>
          <a:noFill/>
        </p:spPr>
        <p:txBody>
          <a:bodyPr wrap="square" rtlCol="0">
            <a:spAutoFit/>
          </a:bodyPr>
          <a:lstStyle/>
          <a:p>
            <a:r>
              <a:rPr lang="zh-CN" altLang="en-US" sz="1600" dirty="0">
                <a:latin typeface="微软雅黑" panose="020B0503020204020204" charset="-122"/>
                <a:ea typeface="微软雅黑" panose="020B0503020204020204" charset="-122"/>
                <a:cs typeface="微软雅黑" panose="020B0503020204020204" charset="-122"/>
                <a:sym typeface="+mn-ea"/>
              </a:rPr>
              <a:t>主要用于急性骨骼肌疼痛或不适症状治疗。</a:t>
            </a:r>
            <a:endParaRPr lang="zh-CN" altLang="en-US" sz="1600" dirty="0">
              <a:latin typeface="微软雅黑" panose="020B0503020204020204" charset="-122"/>
              <a:ea typeface="微软雅黑" panose="020B0503020204020204" charset="-122"/>
            </a:endParaRPr>
          </a:p>
        </p:txBody>
      </p:sp>
      <p:sp>
        <p:nvSpPr>
          <p:cNvPr id="9" name="ïṣľîḓè"/>
          <p:cNvSpPr/>
          <p:nvPr/>
        </p:nvSpPr>
        <p:spPr>
          <a:xfrm>
            <a:off x="781593" y="2668141"/>
            <a:ext cx="1733492" cy="354587"/>
          </a:xfrm>
          <a:prstGeom prst="flowChartAlternateProcess">
            <a:avLst/>
          </a:prstGeom>
          <a:solidFill>
            <a:srgbClr val="006494"/>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a:r>
              <a:rPr lang="zh-CN" altLang="en-US" b="1" dirty="0">
                <a:solidFill>
                  <a:schemeClr val="bg1"/>
                </a:solidFill>
                <a:latin typeface="微软雅黑" panose="020B0503020204020204" charset="-122"/>
                <a:ea typeface="微软雅黑" panose="020B0503020204020204" charset="-122"/>
              </a:rPr>
              <a:t>疾病基本情况</a:t>
            </a:r>
            <a:endParaRPr lang="zh-CN" altLang="en-US" b="1" dirty="0">
              <a:solidFill>
                <a:schemeClr val="bg1"/>
              </a:solidFill>
              <a:latin typeface="微软雅黑" panose="020B0503020204020204" charset="-122"/>
              <a:ea typeface="微软雅黑" panose="020B0503020204020204" charset="-122"/>
            </a:endParaRPr>
          </a:p>
        </p:txBody>
      </p:sp>
      <p:sp>
        <p:nvSpPr>
          <p:cNvPr id="12" name="文本框 11"/>
          <p:cNvSpPr txBox="1"/>
          <p:nvPr/>
        </p:nvSpPr>
        <p:spPr>
          <a:xfrm>
            <a:off x="383178" y="3066231"/>
            <a:ext cx="11323321" cy="1322070"/>
          </a:xfrm>
          <a:prstGeom prst="rect">
            <a:avLst/>
          </a:prstGeom>
          <a:noFill/>
        </p:spPr>
        <p:txBody>
          <a:bodyPr wrap="square" rtlCol="0">
            <a:spAutoFit/>
          </a:bodyPr>
          <a:lstStyle/>
          <a:p>
            <a:pPr marL="285750" indent="-285750" algn="l">
              <a:buClrTx/>
              <a:buSzTx/>
              <a:buFont typeface="Arial" panose="020B0604020202020204" pitchFamily="34" charset="0"/>
              <a:buChar char="•"/>
            </a:pPr>
            <a:r>
              <a:rPr lang="zh-CN" altLang="en-US" sz="1600" dirty="0">
                <a:latin typeface="微软雅黑" panose="020B0503020204020204" charset="-122"/>
                <a:ea typeface="微软雅黑" panose="020B0503020204020204" charset="-122"/>
                <a:cs typeface="微软雅黑" panose="020B0503020204020204" charset="-122"/>
                <a:sym typeface="+mn-ea"/>
              </a:rPr>
              <a:t>急性骨骼肌疼痛主要以组织损伤为临床特点，其中以筋膜、肌肉损伤发生率最高，可达22%。</a:t>
            </a:r>
            <a:endParaRPr lang="zh-CN" altLang="en-US" sz="1600" dirty="0">
              <a:latin typeface="微软雅黑" panose="020B0503020204020204" charset="-122"/>
              <a:ea typeface="微软雅黑" panose="020B0503020204020204" charset="-122"/>
              <a:cs typeface="微软雅黑" panose="020B0503020204020204" charset="-122"/>
              <a:sym typeface="+mn-ea"/>
            </a:endParaRPr>
          </a:p>
          <a:p>
            <a:pPr marL="285750" indent="-285750" algn="l">
              <a:buClrTx/>
              <a:buSzTx/>
              <a:buFont typeface="Arial" panose="020B0604020202020204" pitchFamily="34" charset="0"/>
              <a:buChar char="•"/>
            </a:pPr>
            <a:r>
              <a:rPr lang="zh-CN" altLang="en-US" sz="1600" dirty="0">
                <a:latin typeface="微软雅黑" panose="020B0503020204020204" charset="-122"/>
                <a:ea typeface="微软雅黑" panose="020B0503020204020204" charset="-122"/>
                <a:cs typeface="微软雅黑" panose="020B0503020204020204" charset="-122"/>
                <a:sym typeface="+mn-ea"/>
              </a:rPr>
              <a:t>多表现为：急性损伤后立即出现剧烈疼痛，局部出现不同程度的肿胀、淤青、肢体活动功能障碍。受损肌肉、韧带、关节可单独发生，亦可合并损伤。</a:t>
            </a:r>
            <a:endParaRPr lang="zh-CN" altLang="en-US" sz="1600" dirty="0">
              <a:latin typeface="微软雅黑" panose="020B0503020204020204" charset="-122"/>
              <a:ea typeface="微软雅黑" panose="020B0503020204020204" charset="-122"/>
              <a:cs typeface="微软雅黑" panose="020B0503020204020204" charset="-122"/>
              <a:sym typeface="+mn-ea"/>
            </a:endParaRPr>
          </a:p>
          <a:p>
            <a:pPr marL="285750" indent="-285750" algn="l">
              <a:lnSpc>
                <a:spcPct val="100000"/>
              </a:lnSpc>
              <a:buClrTx/>
              <a:buSzTx/>
              <a:buFont typeface="Arial" panose="020B0604020202020204" pitchFamily="34" charset="0"/>
              <a:buChar char="•"/>
            </a:pPr>
            <a:r>
              <a:rPr lang="zh-CN" altLang="en-US" sz="1600" dirty="0">
                <a:latin typeface="微软雅黑" panose="020B0503020204020204" charset="-122"/>
                <a:ea typeface="微软雅黑" panose="020B0503020204020204" charset="-122"/>
                <a:cs typeface="微软雅黑" panose="020B0503020204020204" charset="-122"/>
              </a:rPr>
              <a:t>多发生在：关节或软组织扭伤、关节脱位、骨折。</a:t>
            </a:r>
            <a:endParaRPr lang="zh-CN" altLang="en-US" sz="1600" dirty="0">
              <a:latin typeface="微软雅黑" panose="020B0503020204020204" charset="-122"/>
              <a:ea typeface="微软雅黑" panose="020B0503020204020204" charset="-122"/>
              <a:cs typeface="微软雅黑" panose="020B0503020204020204" charset="-122"/>
            </a:endParaRPr>
          </a:p>
          <a:p>
            <a:pPr marL="285750" indent="-285750" algn="l">
              <a:lnSpc>
                <a:spcPct val="100000"/>
              </a:lnSpc>
              <a:buClrTx/>
              <a:buSzTx/>
              <a:buFont typeface="Arial" panose="020B0604020202020204" pitchFamily="34" charset="0"/>
              <a:buChar char="•"/>
            </a:pPr>
            <a:r>
              <a:rPr lang="zh-CN" altLang="en-US" sz="1600" dirty="0">
                <a:latin typeface="微软雅黑" panose="020B0503020204020204" charset="-122"/>
                <a:ea typeface="微软雅黑" panose="020B0503020204020204" charset="-122"/>
                <a:cs typeface="微软雅黑" panose="020B0503020204020204" charset="-122"/>
              </a:rPr>
              <a:t>常见部位：四肢和颈、肩、胸、腰、背部。</a:t>
            </a:r>
            <a:endParaRPr lang="zh-CN" altLang="en-US" sz="1600" dirty="0">
              <a:latin typeface="微软雅黑" panose="020B0503020204020204" charset="-122"/>
              <a:ea typeface="微软雅黑" panose="020B0503020204020204" charset="-122"/>
              <a:cs typeface="微软雅黑" panose="020B0503020204020204" charset="-122"/>
            </a:endParaRPr>
          </a:p>
        </p:txBody>
      </p:sp>
      <p:sp>
        <p:nvSpPr>
          <p:cNvPr id="14" name="矩形: 圆角 13"/>
          <p:cNvSpPr/>
          <p:nvPr/>
        </p:nvSpPr>
        <p:spPr>
          <a:xfrm>
            <a:off x="328745" y="5272933"/>
            <a:ext cx="11480077" cy="1110449"/>
          </a:xfrm>
          <a:prstGeom prst="roundRect">
            <a:avLst/>
          </a:prstGeom>
          <a:noFill/>
          <a:ln w="19050">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ïṣľîḓè"/>
          <p:cNvSpPr/>
          <p:nvPr/>
        </p:nvSpPr>
        <p:spPr>
          <a:xfrm>
            <a:off x="851535" y="5085715"/>
            <a:ext cx="1691005" cy="354330"/>
          </a:xfrm>
          <a:prstGeom prst="flowChartAlternateProcess">
            <a:avLst/>
          </a:prstGeom>
          <a:solidFill>
            <a:srgbClr val="006494"/>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a:r>
              <a:rPr lang="zh-CN" altLang="en-US" b="1" dirty="0">
                <a:solidFill>
                  <a:schemeClr val="bg1"/>
                </a:solidFill>
                <a:latin typeface="微软雅黑" panose="020B0503020204020204" charset="-122"/>
                <a:ea typeface="微软雅黑" panose="020B0503020204020204" charset="-122"/>
              </a:rPr>
              <a:t>用法用量</a:t>
            </a:r>
            <a:endParaRPr lang="zh-CN" altLang="en-US" b="1" dirty="0">
              <a:solidFill>
                <a:schemeClr val="bg1"/>
              </a:solidFill>
              <a:latin typeface="微软雅黑" panose="020B0503020204020204" charset="-122"/>
              <a:ea typeface="微软雅黑" panose="020B0503020204020204" charset="-122"/>
            </a:endParaRPr>
          </a:p>
        </p:txBody>
      </p:sp>
      <p:sp>
        <p:nvSpPr>
          <p:cNvPr id="18" name="文本框 17"/>
          <p:cNvSpPr txBox="1"/>
          <p:nvPr/>
        </p:nvSpPr>
        <p:spPr>
          <a:xfrm>
            <a:off x="851535" y="5475605"/>
            <a:ext cx="10854690" cy="829945"/>
          </a:xfrm>
          <a:prstGeom prst="rect">
            <a:avLst/>
          </a:prstGeom>
          <a:noFill/>
        </p:spPr>
        <p:txBody>
          <a:bodyPr wrap="square" rtlCol="0">
            <a:spAutoFit/>
          </a:bodyPr>
          <a:lstStyle/>
          <a:p>
            <a:pPr indent="0"/>
            <a:r>
              <a:rPr lang="zh-CN" altLang="en-US" sz="1600" dirty="0">
                <a:latin typeface="微软雅黑" panose="020B0503020204020204" charset="-122"/>
                <a:ea typeface="微软雅黑" panose="020B0503020204020204" charset="-122"/>
                <a:cs typeface="微软雅黑" panose="020B0503020204020204" charset="-122"/>
                <a:sym typeface="+mn-ea"/>
              </a:rPr>
              <a:t>静脉推注：给药速度不得超过</a:t>
            </a:r>
            <a:r>
              <a:rPr lang="en-US" altLang="zh-CN" sz="1600" dirty="0">
                <a:latin typeface="微软雅黑" panose="020B0503020204020204" charset="-122"/>
                <a:ea typeface="微软雅黑" panose="020B0503020204020204" charset="-122"/>
                <a:cs typeface="微软雅黑" panose="020B0503020204020204" charset="-122"/>
                <a:sym typeface="+mn-ea"/>
              </a:rPr>
              <a:t>3ml/min</a:t>
            </a:r>
            <a:r>
              <a:rPr lang="zh-CN" altLang="en-US" sz="1600" dirty="0">
                <a:latin typeface="微软雅黑" panose="020B0503020204020204" charset="-122"/>
                <a:ea typeface="微软雅黑" panose="020B0503020204020204" charset="-122"/>
                <a:cs typeface="微软雅黑" panose="020B0503020204020204" charset="-122"/>
                <a:sym typeface="+mn-ea"/>
              </a:rPr>
              <a:t>，注射后应至少休息</a:t>
            </a:r>
            <a:r>
              <a:rPr lang="en-US" altLang="zh-CN" sz="1600" dirty="0">
                <a:latin typeface="微软雅黑" panose="020B0503020204020204" charset="-122"/>
                <a:ea typeface="微软雅黑" panose="020B0503020204020204" charset="-122"/>
                <a:cs typeface="微软雅黑" panose="020B0503020204020204" charset="-122"/>
                <a:sym typeface="+mn-ea"/>
              </a:rPr>
              <a:t>10</a:t>
            </a:r>
            <a:r>
              <a:rPr lang="zh-CN" altLang="en-US" sz="1600" dirty="0">
                <a:latin typeface="微软雅黑" panose="020B0503020204020204" charset="-122"/>
                <a:ea typeface="微软雅黑" panose="020B0503020204020204" charset="-122"/>
                <a:cs typeface="微软雅黑" panose="020B0503020204020204" charset="-122"/>
                <a:sym typeface="+mn-ea"/>
              </a:rPr>
              <a:t>～</a:t>
            </a:r>
            <a:r>
              <a:rPr lang="en-US" altLang="zh-CN" sz="1600" dirty="0">
                <a:latin typeface="微软雅黑" panose="020B0503020204020204" charset="-122"/>
                <a:ea typeface="微软雅黑" panose="020B0503020204020204" charset="-122"/>
                <a:cs typeface="微软雅黑" panose="020B0503020204020204" charset="-122"/>
                <a:sym typeface="+mn-ea"/>
              </a:rPr>
              <a:t>15</a:t>
            </a:r>
            <a:r>
              <a:rPr lang="zh-CN" altLang="en-US" sz="1600" dirty="0">
                <a:latin typeface="微软雅黑" panose="020B0503020204020204" charset="-122"/>
                <a:ea typeface="微软雅黑" panose="020B0503020204020204" charset="-122"/>
                <a:cs typeface="微软雅黑" panose="020B0503020204020204" charset="-122"/>
                <a:sym typeface="+mn-ea"/>
              </a:rPr>
              <a:t>分钟。</a:t>
            </a:r>
            <a:endParaRPr lang="zh-CN" altLang="en-US" sz="1600" b="0" dirty="0">
              <a:latin typeface="微软雅黑" panose="020B0503020204020204" charset="-122"/>
              <a:ea typeface="微软雅黑" panose="020B0503020204020204" charset="-122"/>
              <a:cs typeface="微软雅黑" panose="020B0503020204020204" charset="-122"/>
            </a:endParaRPr>
          </a:p>
          <a:p>
            <a:pPr indent="0"/>
            <a:r>
              <a:rPr lang="zh-CN" altLang="en-US" sz="1600" dirty="0">
                <a:latin typeface="微软雅黑" panose="020B0503020204020204" charset="-122"/>
                <a:ea typeface="微软雅黑" panose="020B0503020204020204" charset="-122"/>
                <a:cs typeface="微软雅黑" panose="020B0503020204020204" charset="-122"/>
                <a:sym typeface="+mn-ea"/>
              </a:rPr>
              <a:t>静脉滴注：配于</a:t>
            </a:r>
            <a:r>
              <a:rPr lang="en-US" altLang="zh-CN" sz="1600" dirty="0">
                <a:latin typeface="微软雅黑" panose="020B0503020204020204" charset="-122"/>
                <a:ea typeface="微软雅黑" panose="020B0503020204020204" charset="-122"/>
                <a:cs typeface="微软雅黑" panose="020B0503020204020204" charset="-122"/>
                <a:sym typeface="+mn-ea"/>
              </a:rPr>
              <a:t>0.9%</a:t>
            </a:r>
            <a:r>
              <a:rPr lang="zh-CN" altLang="en-US" sz="1600" dirty="0">
                <a:latin typeface="微软雅黑" panose="020B0503020204020204" charset="-122"/>
                <a:ea typeface="微软雅黑" panose="020B0503020204020204" charset="-122"/>
                <a:cs typeface="微软雅黑" panose="020B0503020204020204" charset="-122"/>
                <a:sym typeface="+mn-ea"/>
              </a:rPr>
              <a:t>氯化钠注射液或</a:t>
            </a:r>
            <a:r>
              <a:rPr lang="en-US" altLang="zh-CN" sz="1600" dirty="0">
                <a:latin typeface="微软雅黑" panose="020B0503020204020204" charset="-122"/>
                <a:ea typeface="微软雅黑" panose="020B0503020204020204" charset="-122"/>
                <a:cs typeface="微软雅黑" panose="020B0503020204020204" charset="-122"/>
                <a:sym typeface="+mn-ea"/>
              </a:rPr>
              <a:t>5%</a:t>
            </a:r>
            <a:r>
              <a:rPr lang="zh-CN" altLang="en-US" sz="1600" dirty="0">
                <a:latin typeface="微软雅黑" panose="020B0503020204020204" charset="-122"/>
                <a:ea typeface="微软雅黑" panose="020B0503020204020204" charset="-122"/>
                <a:cs typeface="微软雅黑" panose="020B0503020204020204" charset="-122"/>
                <a:sym typeface="+mn-ea"/>
              </a:rPr>
              <a:t>葡萄糖注射液中静脉滴注，</a:t>
            </a:r>
            <a:r>
              <a:rPr lang="en-US" altLang="zh-CN" sz="1600" dirty="0">
                <a:latin typeface="微软雅黑" panose="020B0503020204020204" charset="-122"/>
                <a:ea typeface="微软雅黑" panose="020B0503020204020204" charset="-122"/>
                <a:cs typeface="微软雅黑" panose="020B0503020204020204" charset="-122"/>
                <a:sym typeface="+mn-ea"/>
              </a:rPr>
              <a:t>1.0g</a:t>
            </a:r>
            <a:r>
              <a:rPr lang="zh-CN" altLang="en-US" sz="1600" dirty="0">
                <a:latin typeface="微软雅黑" panose="020B0503020204020204" charset="-122"/>
                <a:ea typeface="微软雅黑" panose="020B0503020204020204" charset="-122"/>
                <a:cs typeface="微软雅黑" panose="020B0503020204020204" charset="-122"/>
                <a:sym typeface="+mn-ea"/>
              </a:rPr>
              <a:t>的稀释量不应超过</a:t>
            </a:r>
            <a:r>
              <a:rPr lang="en-US" altLang="zh-CN" sz="1600" dirty="0">
                <a:latin typeface="微软雅黑" panose="020B0503020204020204" charset="-122"/>
                <a:ea typeface="微软雅黑" panose="020B0503020204020204" charset="-122"/>
                <a:cs typeface="微软雅黑" panose="020B0503020204020204" charset="-122"/>
                <a:sym typeface="+mn-ea"/>
              </a:rPr>
              <a:t>250ml</a:t>
            </a:r>
            <a:r>
              <a:rPr lang="zh-CN" altLang="en-US" sz="1600" dirty="0">
                <a:latin typeface="微软雅黑" panose="020B0503020204020204" charset="-122"/>
                <a:ea typeface="微软雅黑" panose="020B0503020204020204" charset="-122"/>
                <a:cs typeface="微软雅黑" panose="020B0503020204020204" charset="-122"/>
                <a:sym typeface="+mn-ea"/>
              </a:rPr>
              <a:t>。成人一次使用剂量为</a:t>
            </a:r>
            <a:r>
              <a:rPr lang="en-US" altLang="zh-CN" sz="1600" dirty="0">
                <a:latin typeface="微软雅黑" panose="020B0503020204020204" charset="-122"/>
                <a:ea typeface="微软雅黑" panose="020B0503020204020204" charset="-122"/>
                <a:cs typeface="微软雅黑" panose="020B0503020204020204" charset="-122"/>
                <a:sym typeface="+mn-ea"/>
              </a:rPr>
              <a:t>1.0g</a:t>
            </a:r>
            <a:r>
              <a:rPr lang="zh-CN" altLang="en-US" sz="1600" dirty="0">
                <a:latin typeface="微软雅黑" panose="020B0503020204020204" charset="-122"/>
                <a:ea typeface="微软雅黑" panose="020B0503020204020204" charset="-122"/>
                <a:cs typeface="微软雅黑" panose="020B0503020204020204" charset="-122"/>
                <a:sym typeface="+mn-ea"/>
              </a:rPr>
              <a:t>，一日最大剂量为</a:t>
            </a:r>
            <a:r>
              <a:rPr lang="en-US" altLang="zh-CN" sz="1600" dirty="0">
                <a:latin typeface="微软雅黑" panose="020B0503020204020204" charset="-122"/>
                <a:ea typeface="微软雅黑" panose="020B0503020204020204" charset="-122"/>
                <a:cs typeface="微软雅黑" panose="020B0503020204020204" charset="-122"/>
                <a:sym typeface="+mn-ea"/>
              </a:rPr>
              <a:t>3.0g</a:t>
            </a:r>
            <a:r>
              <a:rPr lang="zh-CN" altLang="en-US" sz="1600" dirty="0">
                <a:latin typeface="微软雅黑" panose="020B0503020204020204" charset="-122"/>
                <a:ea typeface="微软雅黑" panose="020B0503020204020204" charset="-122"/>
                <a:cs typeface="微软雅黑" panose="020B0503020204020204" charset="-122"/>
                <a:sym typeface="+mn-ea"/>
              </a:rPr>
              <a:t>，连续使用不得超过</a:t>
            </a:r>
            <a:r>
              <a:rPr lang="en-US" altLang="zh-CN" sz="1600" dirty="0">
                <a:latin typeface="微软雅黑" panose="020B0503020204020204" charset="-122"/>
                <a:ea typeface="微软雅黑" panose="020B0503020204020204" charset="-122"/>
                <a:cs typeface="微软雅黑" panose="020B0503020204020204" charset="-122"/>
                <a:sym typeface="+mn-ea"/>
              </a:rPr>
              <a:t>3</a:t>
            </a:r>
            <a:r>
              <a:rPr lang="zh-CN" altLang="en-US" sz="1600" dirty="0">
                <a:latin typeface="微软雅黑" panose="020B0503020204020204" charset="-122"/>
                <a:ea typeface="微软雅黑" panose="020B0503020204020204" charset="-122"/>
                <a:cs typeface="微软雅黑" panose="020B0503020204020204" charset="-122"/>
                <a:sym typeface="+mn-ea"/>
              </a:rPr>
              <a:t>天。</a:t>
            </a:r>
            <a:endParaRPr lang="zh-CN" altLang="en-US" sz="1600" dirty="0">
              <a:latin typeface="微软雅黑" panose="020B0503020204020204" charset="-122"/>
              <a:ea typeface="微软雅黑" panose="020B050302020402020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12000">
              <a:schemeClr val="accent5">
                <a:lumMod val="5000"/>
                <a:lumOff val="95000"/>
              </a:schemeClr>
            </a:gs>
            <a:gs pos="0">
              <a:schemeClr val="accent1">
                <a:lumMod val="20000"/>
                <a:lumOff val="80000"/>
              </a:schemeClr>
            </a:gs>
            <a:gs pos="100000">
              <a:schemeClr val="accent1">
                <a:lumMod val="20000"/>
                <a:lumOff val="80000"/>
              </a:schemeClr>
            </a:gs>
            <a:gs pos="90000">
              <a:schemeClr val="bg1"/>
            </a:gs>
          </a:gsLst>
          <a:lin ang="5400000" scaled="1"/>
          <a:tileRect/>
        </a:gradFill>
        <a:effectLst/>
      </p:bgPr>
    </p:bg>
    <p:spTree>
      <p:nvGrpSpPr>
        <p:cNvPr id="1" name=""/>
        <p:cNvGrpSpPr/>
        <p:nvPr/>
      </p:nvGrpSpPr>
      <p:grpSpPr>
        <a:xfrm>
          <a:off x="0" y="0"/>
          <a:ext cx="0" cy="0"/>
          <a:chOff x="0" y="0"/>
          <a:chExt cx="0" cy="0"/>
        </a:xfrm>
      </p:grpSpPr>
      <p:sp>
        <p:nvSpPr>
          <p:cNvPr id="21" name="Rectangle 12"/>
          <p:cNvSpPr>
            <a:spLocks noChangeArrowheads="1"/>
          </p:cNvSpPr>
          <p:nvPr/>
        </p:nvSpPr>
        <p:spPr bwMode="auto">
          <a:xfrm>
            <a:off x="827105" y="112668"/>
            <a:ext cx="2179307" cy="2203985"/>
          </a:xfrm>
          <a:prstGeom prst="rect">
            <a:avLst/>
          </a:prstGeom>
          <a:solidFill>
            <a:srgbClr val="00649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800">
              <a:solidFill>
                <a:schemeClr val="tx1"/>
              </a:solidFill>
              <a:latin typeface="+mn-lt"/>
              <a:ea typeface="+mn-ea"/>
              <a:cs typeface="+mn-ea"/>
              <a:sym typeface="+mn-lt"/>
            </a:endParaRPr>
          </a:p>
        </p:txBody>
      </p:sp>
      <p:sp>
        <p:nvSpPr>
          <p:cNvPr id="23" name="Freeform 11"/>
          <p:cNvSpPr/>
          <p:nvPr/>
        </p:nvSpPr>
        <p:spPr bwMode="auto">
          <a:xfrm>
            <a:off x="827105" y="0"/>
            <a:ext cx="2179307" cy="112668"/>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006494"/>
          </a:solidFill>
          <a:ln>
            <a:noFill/>
          </a:ln>
          <a:effectLst>
            <a:outerShdw blurRad="63500" algn="ctr" rotWithShape="0">
              <a:prstClr val="black">
                <a:alpha val="40000"/>
              </a:prstClr>
            </a:outerShdw>
          </a:effectLst>
        </p:spPr>
        <p:txBody>
          <a:bodyPr/>
          <a:lstStyle/>
          <a:p>
            <a:pPr algn="ctr"/>
            <a:endParaRPr lang="zh-CN" altLang="en-US" sz="1800">
              <a:cs typeface="+mn-ea"/>
              <a:sym typeface="+mn-lt"/>
            </a:endParaRPr>
          </a:p>
        </p:txBody>
      </p:sp>
      <p:sp>
        <p:nvSpPr>
          <p:cNvPr id="8" name="文本框 7"/>
          <p:cNvSpPr txBox="1"/>
          <p:nvPr/>
        </p:nvSpPr>
        <p:spPr>
          <a:xfrm>
            <a:off x="1070504" y="679401"/>
            <a:ext cx="1491342" cy="1323439"/>
          </a:xfrm>
          <a:prstGeom prst="rect">
            <a:avLst/>
          </a:prstGeom>
          <a:noFill/>
        </p:spPr>
        <p:txBody>
          <a:bodyPr wrap="square" rtlCol="0">
            <a:spAutoFit/>
          </a:bodyPr>
          <a:lstStyle/>
          <a:p>
            <a:pPr algn="dist"/>
            <a:r>
              <a:rPr lang="en-US" altLang="zh-CN" sz="8000" b="1" dirty="0">
                <a:solidFill>
                  <a:schemeClr val="bg1"/>
                </a:solidFill>
                <a:latin typeface="微软雅黑" panose="020B0503020204020204" charset="-122"/>
                <a:ea typeface="微软雅黑" panose="020B0503020204020204" charset="-122"/>
              </a:rPr>
              <a:t>02</a:t>
            </a:r>
            <a:endParaRPr lang="zh-CN" altLang="en-US" sz="8000" b="1" dirty="0">
              <a:solidFill>
                <a:schemeClr val="bg1"/>
              </a:solidFill>
              <a:latin typeface="微软雅黑" panose="020B0503020204020204" charset="-122"/>
              <a:ea typeface="微软雅黑" panose="020B0503020204020204" charset="-122"/>
            </a:endParaRPr>
          </a:p>
        </p:txBody>
      </p:sp>
      <p:sp>
        <p:nvSpPr>
          <p:cNvPr id="9" name="文本框 8"/>
          <p:cNvSpPr txBox="1"/>
          <p:nvPr/>
        </p:nvSpPr>
        <p:spPr>
          <a:xfrm>
            <a:off x="-136726" y="2835602"/>
            <a:ext cx="4101737" cy="906915"/>
          </a:xfrm>
          <a:prstGeom prst="rect">
            <a:avLst/>
          </a:prstGeom>
          <a:noFill/>
        </p:spPr>
        <p:txBody>
          <a:bodyPr wrap="square" rtlCol="0">
            <a:spAutoFit/>
          </a:bodyPr>
          <a:lstStyle/>
          <a:p>
            <a:pPr algn="ctr">
              <a:lnSpc>
                <a:spcPct val="150000"/>
              </a:lnSpc>
            </a:pPr>
            <a:r>
              <a:rPr lang="zh-CN" altLang="en-US" sz="4000" b="1" dirty="0">
                <a:solidFill>
                  <a:srgbClr val="006494"/>
                </a:solidFill>
                <a:latin typeface="微软雅黑" panose="020B0503020204020204" charset="-122"/>
                <a:ea typeface="微软雅黑" panose="020B0503020204020204" charset="-122"/>
              </a:rPr>
              <a:t>安全性</a:t>
            </a:r>
            <a:endParaRPr lang="zh-CN" altLang="en-US" sz="4000" b="1" dirty="0">
              <a:solidFill>
                <a:srgbClr val="006494"/>
              </a:solidFill>
              <a:latin typeface="微软雅黑" panose="020B0503020204020204" charset="-122"/>
              <a:ea typeface="微软雅黑" panose="020B0503020204020204" charset="-122"/>
            </a:endParaRPr>
          </a:p>
        </p:txBody>
      </p:sp>
      <p:sp>
        <p:nvSpPr>
          <p:cNvPr id="12" name="文本框 11"/>
          <p:cNvSpPr txBox="1"/>
          <p:nvPr/>
        </p:nvSpPr>
        <p:spPr>
          <a:xfrm>
            <a:off x="1110205" y="3520050"/>
            <a:ext cx="1607874" cy="581057"/>
          </a:xfrm>
          <a:prstGeom prst="rect">
            <a:avLst/>
          </a:prstGeom>
          <a:noFill/>
        </p:spPr>
        <p:txBody>
          <a:bodyPr wrap="square" rtlCol="0">
            <a:spAutoFit/>
          </a:bodyPr>
          <a:lstStyle/>
          <a:p>
            <a:pPr algn="dist">
              <a:lnSpc>
                <a:spcPct val="150000"/>
              </a:lnSpc>
            </a:pPr>
            <a:r>
              <a:rPr lang="en-US" altLang="zh-CN" sz="2400" b="1" dirty="0" err="1">
                <a:solidFill>
                  <a:schemeClr val="bg2">
                    <a:lumMod val="90000"/>
                  </a:schemeClr>
                </a:solidFill>
                <a:latin typeface="微软雅黑" panose="020B0503020204020204" charset="-122"/>
                <a:ea typeface="微软雅黑" panose="020B0503020204020204" charset="-122"/>
              </a:rPr>
              <a:t>Sccurity</a:t>
            </a:r>
            <a:endParaRPr lang="zh-CN" altLang="en-US" sz="2400" b="1" dirty="0">
              <a:solidFill>
                <a:schemeClr val="bg2">
                  <a:lumMod val="90000"/>
                </a:schemeClr>
              </a:solidFill>
              <a:latin typeface="微软雅黑" panose="020B0503020204020204" charset="-122"/>
              <a:ea typeface="微软雅黑" panose="020B0503020204020204" charset="-122"/>
            </a:endParaRPr>
          </a:p>
        </p:txBody>
      </p:sp>
      <p:sp>
        <p:nvSpPr>
          <p:cNvPr id="18" name="文本框 17"/>
          <p:cNvSpPr txBox="1"/>
          <p:nvPr/>
        </p:nvSpPr>
        <p:spPr>
          <a:xfrm>
            <a:off x="3769076" y="404446"/>
            <a:ext cx="6163056" cy="553085"/>
          </a:xfrm>
          <a:prstGeom prst="rect">
            <a:avLst/>
          </a:prstGeom>
          <a:noFill/>
        </p:spPr>
        <p:txBody>
          <a:bodyPr wrap="square">
            <a:spAutoFit/>
          </a:bodyPr>
          <a:lstStyle/>
          <a:p>
            <a:pPr marL="342900" indent="-342900" algn="l">
              <a:lnSpc>
                <a:spcPct val="150000"/>
              </a:lnSpc>
              <a:buFont typeface="Wingdings" panose="05000000000000000000" pitchFamily="2" charset="2"/>
              <a:buChar char="l"/>
            </a:pPr>
            <a:r>
              <a:rPr lang="zh-CN" altLang="en-US" sz="2000" b="1" dirty="0">
                <a:solidFill>
                  <a:srgbClr val="C00000"/>
                </a:solidFill>
                <a:latin typeface="微软雅黑" panose="020B0503020204020204" charset="-122"/>
                <a:ea typeface="微软雅黑" panose="020B0503020204020204" charset="-122"/>
                <a:sym typeface="+mn-ea"/>
              </a:rPr>
              <a:t>不良反应情况</a:t>
            </a:r>
            <a:endParaRPr lang="zh-CN" altLang="en-US" sz="2000" b="1" dirty="0">
              <a:solidFill>
                <a:srgbClr val="C00000"/>
              </a:solidFill>
              <a:latin typeface="微软雅黑" panose="020B0503020204020204" charset="-122"/>
              <a:ea typeface="微软雅黑" panose="020B0503020204020204" charset="-122"/>
              <a:sym typeface="+mn-ea"/>
            </a:endParaRPr>
          </a:p>
        </p:txBody>
      </p:sp>
      <p:sp>
        <p:nvSpPr>
          <p:cNvPr id="19" name="文本框 18"/>
          <p:cNvSpPr txBox="1"/>
          <p:nvPr/>
        </p:nvSpPr>
        <p:spPr>
          <a:xfrm>
            <a:off x="3833846" y="957654"/>
            <a:ext cx="8172988" cy="3538220"/>
          </a:xfrm>
          <a:prstGeom prst="rect">
            <a:avLst/>
          </a:prstGeom>
          <a:noFill/>
        </p:spPr>
        <p:txBody>
          <a:bodyPr wrap="square">
            <a:spAutoFit/>
          </a:bodyPr>
          <a:lstStyle/>
          <a:p>
            <a:pPr>
              <a:lnSpc>
                <a:spcPct val="100000"/>
              </a:lnSpc>
            </a:pPr>
            <a:r>
              <a:rPr sz="1600" dirty="0">
                <a:latin typeface="微软雅黑" panose="020B0503020204020204" charset="-122"/>
                <a:ea typeface="微软雅黑" panose="020B0503020204020204" charset="-122"/>
              </a:rPr>
              <a:t>据报告，使用美索巴莫曾出现过以下不良反应。有些可能是由于静脉注射速度过快造成的。</a:t>
            </a:r>
            <a:endParaRPr sz="1600" dirty="0">
              <a:latin typeface="微软雅黑" panose="020B0503020204020204" charset="-122"/>
              <a:ea typeface="微软雅黑" panose="020B0503020204020204" charset="-122"/>
            </a:endParaRPr>
          </a:p>
          <a:p>
            <a:pPr>
              <a:lnSpc>
                <a:spcPct val="100000"/>
              </a:lnSpc>
            </a:pPr>
            <a:r>
              <a:rPr sz="1600" dirty="0">
                <a:latin typeface="微软雅黑" panose="020B0503020204020204" charset="-122"/>
                <a:ea typeface="微软雅黑" panose="020B0503020204020204" charset="-122"/>
              </a:rPr>
              <a:t>全身:过敏反应、血管神经性水肿、发热、头痛。</a:t>
            </a:r>
            <a:endParaRPr sz="1600" dirty="0">
              <a:latin typeface="微软雅黑" panose="020B0503020204020204" charset="-122"/>
              <a:ea typeface="微软雅黑" panose="020B0503020204020204" charset="-122"/>
            </a:endParaRPr>
          </a:p>
          <a:p>
            <a:pPr>
              <a:lnSpc>
                <a:spcPct val="100000"/>
              </a:lnSpc>
            </a:pPr>
            <a:r>
              <a:rPr sz="1600" dirty="0">
                <a:latin typeface="微软雅黑" panose="020B0503020204020204" charset="-122"/>
                <a:ea typeface="微软雅黑" panose="020B0503020204020204" charset="-122"/>
              </a:rPr>
              <a:t>心血管系统:心动过缓、潮红、低血压、晕厥、血栓性静脉炎。大多数情况下，晕厥患者均有自发恢复。也可使用肾上腺素、注射类固醇和/或注射抗组胺药物用于缓解症状。</a:t>
            </a:r>
            <a:endParaRPr sz="1600" dirty="0">
              <a:latin typeface="微软雅黑" panose="020B0503020204020204" charset="-122"/>
              <a:ea typeface="微软雅黑" panose="020B0503020204020204" charset="-122"/>
            </a:endParaRPr>
          </a:p>
          <a:p>
            <a:pPr>
              <a:lnSpc>
                <a:spcPct val="100000"/>
              </a:lnSpc>
            </a:pPr>
            <a:r>
              <a:rPr sz="1600" dirty="0">
                <a:latin typeface="微软雅黑" panose="020B0503020204020204" charset="-122"/>
                <a:ea typeface="微软雅黑" panose="020B0503020204020204" charset="-122"/>
              </a:rPr>
              <a:t>消化系统:消化不良、黄疸(包括胆源性黄疸)、恶心呕吐。</a:t>
            </a:r>
            <a:endParaRPr sz="1600" dirty="0">
              <a:latin typeface="微软雅黑" panose="020B0503020204020204" charset="-122"/>
              <a:ea typeface="微软雅黑" panose="020B0503020204020204" charset="-122"/>
            </a:endParaRPr>
          </a:p>
          <a:p>
            <a:pPr>
              <a:lnSpc>
                <a:spcPct val="100000"/>
              </a:lnSpc>
            </a:pPr>
            <a:r>
              <a:rPr sz="1600" dirty="0">
                <a:latin typeface="微软雅黑" panose="020B0503020204020204" charset="-122"/>
                <a:ea typeface="微软雅黑" panose="020B0503020204020204" charset="-122"/>
              </a:rPr>
              <a:t>血液和淋巴系统:白细胞减少。</a:t>
            </a:r>
            <a:endParaRPr sz="1600" dirty="0">
              <a:latin typeface="微软雅黑" panose="020B0503020204020204" charset="-122"/>
              <a:ea typeface="微软雅黑" panose="020B0503020204020204" charset="-122"/>
            </a:endParaRPr>
          </a:p>
          <a:p>
            <a:pPr>
              <a:lnSpc>
                <a:spcPct val="100000"/>
              </a:lnSpc>
            </a:pPr>
            <a:r>
              <a:rPr sz="1600" dirty="0">
                <a:latin typeface="微软雅黑" panose="020B0503020204020204" charset="-122"/>
                <a:ea typeface="微软雅黑" panose="020B0503020204020204" charset="-122"/>
              </a:rPr>
              <a:t>免疫系统:过敏反应。</a:t>
            </a:r>
            <a:endParaRPr sz="1600" dirty="0">
              <a:latin typeface="微软雅黑" panose="020B0503020204020204" charset="-122"/>
              <a:ea typeface="微软雅黑" panose="020B0503020204020204" charset="-122"/>
            </a:endParaRPr>
          </a:p>
          <a:p>
            <a:pPr>
              <a:lnSpc>
                <a:spcPct val="100000"/>
              </a:lnSpc>
            </a:pPr>
            <a:r>
              <a:rPr sz="1600" dirty="0">
                <a:latin typeface="微软雅黑" panose="020B0503020204020204" charset="-122"/>
                <a:ea typeface="微软雅黑" panose="020B0503020204020204" charset="-122"/>
              </a:rPr>
              <a:t>神经系统:健忘症、神经错乱、复视、头晕或轻度头晕、嗜睡、失眠、轻度肌肉不协调、眼球震颤、镇静、癫痫(包括癫痫大发作)、眩晕。</a:t>
            </a:r>
            <a:endParaRPr sz="1600" dirty="0">
              <a:latin typeface="微软雅黑" panose="020B0503020204020204" charset="-122"/>
              <a:ea typeface="微软雅黑" panose="020B0503020204020204" charset="-122"/>
            </a:endParaRPr>
          </a:p>
          <a:p>
            <a:pPr>
              <a:lnSpc>
                <a:spcPct val="100000"/>
              </a:lnSpc>
            </a:pPr>
            <a:r>
              <a:rPr sz="1600" dirty="0">
                <a:latin typeface="微软雅黑" panose="020B0503020204020204" charset="-122"/>
                <a:ea typeface="微软雅黑" panose="020B0503020204020204" charset="-122"/>
              </a:rPr>
              <a:t>据报告，癫痫患者在静脉注射美索巴莫时出现惊厥性发作。可能是手术的精神创伤原因。虽有案例表明几名患者使用美索巴莫注射液成功地终止了癫痫样发作，但不建议对癫痫患者使用美索巴莫。</a:t>
            </a:r>
            <a:endParaRPr sz="1600" dirty="0">
              <a:latin typeface="微软雅黑" panose="020B0503020204020204" charset="-122"/>
              <a:ea typeface="微软雅黑" panose="020B0503020204020204" charset="-122"/>
            </a:endParaRPr>
          </a:p>
          <a:p>
            <a:pPr>
              <a:lnSpc>
                <a:spcPct val="100000"/>
              </a:lnSpc>
            </a:pPr>
            <a:r>
              <a:rPr sz="1600" dirty="0">
                <a:latin typeface="微软雅黑" panose="020B0503020204020204" charset="-122"/>
                <a:ea typeface="微软雅黑" panose="020B0503020204020204" charset="-122"/>
              </a:rPr>
              <a:t>皮肤和特殊感官:视力模糊，结膜炎，鼻塞，口有金属味，瘙痒，皮疹，荨麻疹。</a:t>
            </a:r>
            <a:endParaRPr sz="1600" dirty="0">
              <a:latin typeface="微软雅黑" panose="020B0503020204020204" charset="-122"/>
              <a:ea typeface="微软雅黑" panose="020B0503020204020204" charset="-122"/>
            </a:endParaRPr>
          </a:p>
          <a:p>
            <a:pPr>
              <a:lnSpc>
                <a:spcPct val="100000"/>
              </a:lnSpc>
            </a:pPr>
            <a:r>
              <a:rPr sz="1600" dirty="0">
                <a:latin typeface="微软雅黑" panose="020B0503020204020204" charset="-122"/>
                <a:ea typeface="微软雅黑" panose="020B0503020204020204" charset="-122"/>
              </a:rPr>
              <a:t>其他:注射部位疼痛和脱皮。</a:t>
            </a:r>
            <a:endParaRPr sz="1600" dirty="0">
              <a:latin typeface="微软雅黑" panose="020B0503020204020204" charset="-122"/>
              <a:ea typeface="微软雅黑" panose="020B0503020204020204" charset="-122"/>
            </a:endParaRPr>
          </a:p>
        </p:txBody>
      </p:sp>
      <p:sp>
        <p:nvSpPr>
          <p:cNvPr id="20" name="文本框 19"/>
          <p:cNvSpPr txBox="1"/>
          <p:nvPr/>
        </p:nvSpPr>
        <p:spPr>
          <a:xfrm>
            <a:off x="3833211" y="4400316"/>
            <a:ext cx="8172988" cy="1537970"/>
          </a:xfrm>
          <a:prstGeom prst="rect">
            <a:avLst/>
          </a:prstGeom>
          <a:noFill/>
        </p:spPr>
        <p:txBody>
          <a:bodyPr wrap="square">
            <a:spAutoFit/>
          </a:bodyPr>
          <a:lstStyle/>
          <a:p>
            <a:pPr marL="342900" indent="-342900" algn="l">
              <a:lnSpc>
                <a:spcPct val="150000"/>
              </a:lnSpc>
              <a:buClrTx/>
              <a:buSzTx/>
              <a:buFont typeface="Wingdings" panose="05000000000000000000" pitchFamily="2" charset="2"/>
              <a:buChar char="l"/>
            </a:pPr>
            <a:r>
              <a:rPr lang="zh-CN" altLang="en-US" sz="2000" b="1" dirty="0">
                <a:solidFill>
                  <a:srgbClr val="C00000"/>
                </a:solidFill>
                <a:latin typeface="微软雅黑" panose="020B0503020204020204" charset="-122"/>
                <a:ea typeface="微软雅黑" panose="020B0503020204020204" charset="-122"/>
              </a:rPr>
              <a:t>安全性方面优势和不足：</a:t>
            </a:r>
            <a:endParaRPr lang="zh-CN" altLang="en-US" sz="2000" b="1" dirty="0">
              <a:solidFill>
                <a:srgbClr val="C00000"/>
              </a:solidFill>
              <a:latin typeface="微软雅黑" panose="020B0503020204020204" charset="-122"/>
              <a:ea typeface="微软雅黑" panose="020B0503020204020204" charset="-122"/>
            </a:endParaRPr>
          </a:p>
          <a:p>
            <a:pPr>
              <a:lnSpc>
                <a:spcPct val="100000"/>
              </a:lnSpc>
            </a:pPr>
            <a:r>
              <a:rPr lang="zh-CN" altLang="en-US" sz="1600" dirty="0">
                <a:solidFill>
                  <a:schemeClr val="tx1"/>
                </a:solidFill>
                <a:latin typeface="微软雅黑" panose="020B0503020204020204" charset="-122"/>
                <a:ea typeface="微软雅黑" panose="020B0503020204020204" charset="-122"/>
              </a:rPr>
              <a:t>优势：美索巴莫不抑制呼吸、无成瘾性；美索巴莫对心血管系统功能无影响；美索巴莫几乎无恶心、呕吐不良反应；美索巴莫胃肠道反应轻微</a:t>
            </a:r>
            <a:endParaRPr lang="zh-CN" altLang="en-US" sz="1600" dirty="0">
              <a:solidFill>
                <a:schemeClr val="tx1"/>
              </a:solidFill>
              <a:latin typeface="微软雅黑" panose="020B0503020204020204" charset="-122"/>
              <a:ea typeface="微软雅黑" panose="020B0503020204020204" charset="-122"/>
            </a:endParaRPr>
          </a:p>
          <a:p>
            <a:pPr>
              <a:lnSpc>
                <a:spcPct val="100000"/>
              </a:lnSpc>
            </a:pPr>
            <a:r>
              <a:rPr lang="zh-CN" altLang="en-US" sz="1600" dirty="0">
                <a:solidFill>
                  <a:schemeClr val="tx1"/>
                </a:solidFill>
                <a:latin typeface="微软雅黑" panose="020B0503020204020204" charset="-122"/>
                <a:ea typeface="微软雅黑" panose="020B0503020204020204" charset="-122"/>
              </a:rPr>
              <a:t>劣势：美索巴莫可能会导致嗜睡或头晕，可能会影响其操作机动车或机械的能力。因此用药期间不得从事操作机械或驾驶机动车等。</a:t>
            </a:r>
            <a:endParaRPr lang="zh-CN" altLang="en-US" sz="1600" dirty="0">
              <a:solidFill>
                <a:schemeClr val="tx1"/>
              </a:solidFill>
              <a:latin typeface="微软雅黑" panose="020B0503020204020204" charset="-122"/>
              <a:ea typeface="微软雅黑" panose="020B0503020204020204" charset="-122"/>
            </a:endParaRPr>
          </a:p>
        </p:txBody>
      </p:sp>
      <p:sp>
        <p:nvSpPr>
          <p:cNvPr id="2" name="文本框 1"/>
          <p:cNvSpPr txBox="1"/>
          <p:nvPr/>
        </p:nvSpPr>
        <p:spPr>
          <a:xfrm>
            <a:off x="80645" y="6304915"/>
            <a:ext cx="11386185" cy="553085"/>
          </a:xfrm>
          <a:prstGeom prst="rect">
            <a:avLst/>
          </a:prstGeom>
          <a:noFill/>
        </p:spPr>
        <p:txBody>
          <a:bodyPr wrap="square" rtlCol="0" anchor="t">
            <a:spAutoFit/>
          </a:bodyPr>
          <a:p>
            <a:r>
              <a:rPr lang="en-US" sz="1000" kern="100" dirty="0">
                <a:latin typeface="微软雅黑" panose="020B0503020204020204" charset="-122"/>
                <a:ea typeface="微软雅黑" panose="020B0503020204020204" charset="-122"/>
                <a:sym typeface="+mn-ea"/>
              </a:rPr>
              <a:t>4.</a:t>
            </a:r>
            <a:r>
              <a:rPr sz="1000" kern="100" dirty="0">
                <a:latin typeface="微软雅黑" panose="020B0503020204020204" charset="-122"/>
                <a:ea typeface="微软雅黑" panose="020B0503020204020204" charset="-122"/>
                <a:sym typeface="+mn-ea"/>
              </a:rPr>
              <a:t>丁连仁. 美索巴莫注射液治疗急性骨骼肌疼痛的效果观察[J]. 中国卫生产业, 2012, 000(003):67,152</a:t>
            </a:r>
            <a:endParaRPr sz="1000" kern="100" dirty="0">
              <a:latin typeface="微软雅黑" panose="020B0503020204020204" charset="-122"/>
              <a:ea typeface="微软雅黑" panose="020B0503020204020204" charset="-122"/>
              <a:sym typeface="+mn-ea"/>
            </a:endParaRPr>
          </a:p>
          <a:p>
            <a:r>
              <a:rPr lang="en-US" altLang="zh-CN" sz="1000" dirty="0">
                <a:latin typeface="微软雅黑" panose="020B0503020204020204" charset="-122"/>
                <a:ea typeface="微软雅黑" panose="020B0503020204020204" charset="-122"/>
                <a:sym typeface="+mn-ea"/>
              </a:rPr>
              <a:t>5.</a:t>
            </a:r>
            <a:r>
              <a:rPr lang="zh-CN" altLang="en-US" sz="1000" dirty="0">
                <a:latin typeface="微软雅黑" panose="020B0503020204020204" charset="-122"/>
                <a:ea typeface="微软雅黑" panose="020B0503020204020204" charset="-122"/>
                <a:sym typeface="+mn-ea"/>
              </a:rPr>
              <a:t>王显勋, 马辰, 帅波, et al. 美索巴莫注射液对全膝关节置换术后镇痛的效果评价[J]. 中国中医骨伤科杂志, 2017, 25(005):64-66.</a:t>
            </a:r>
            <a:endParaRPr lang="zh-CN" altLang="en-US" sz="1000" dirty="0">
              <a:latin typeface="微软雅黑" panose="020B0503020204020204" charset="-122"/>
              <a:ea typeface="微软雅黑" panose="020B0503020204020204" charset="-122"/>
              <a:sym typeface="+mn-ea"/>
            </a:endParaRPr>
          </a:p>
          <a:p>
            <a:r>
              <a:rPr lang="en-US" altLang="zh-CN" sz="1000" dirty="0">
                <a:latin typeface="微软雅黑" panose="020B0503020204020204" charset="-122"/>
                <a:ea typeface="微软雅黑" panose="020B0503020204020204" charset="-122"/>
                <a:sym typeface="+mn-ea"/>
              </a:rPr>
              <a:t>6.</a:t>
            </a:r>
            <a:r>
              <a:rPr lang="zh-CN" altLang="en-US" sz="1000" dirty="0">
                <a:latin typeface="微软雅黑" panose="020B0503020204020204" charset="-122"/>
                <a:ea typeface="微软雅黑" panose="020B0503020204020204" charset="-122"/>
                <a:sym typeface="+mn-ea"/>
              </a:rPr>
              <a:t>徐燕, 王黎明, 桂鉴超,等. 美索巴莫注射液治疗急性骨骼肌疼痛的疗效和安全性[J]. 医药导报, 2008, 27(7).</a:t>
            </a:r>
            <a:endParaRPr lang="zh-CN" altLang="en-US" sz="1000" kern="100" dirty="0">
              <a:latin typeface="微软雅黑" panose="020B0503020204020204" charset="-122"/>
              <a:ea typeface="微软雅黑" panose="020B0503020204020204" charset="-122"/>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12000">
              <a:schemeClr val="accent5">
                <a:lumMod val="5000"/>
                <a:lumOff val="95000"/>
              </a:schemeClr>
            </a:gs>
            <a:gs pos="0">
              <a:schemeClr val="accent1">
                <a:lumMod val="20000"/>
                <a:lumOff val="80000"/>
              </a:schemeClr>
            </a:gs>
            <a:gs pos="100000">
              <a:schemeClr val="accent1">
                <a:lumMod val="20000"/>
                <a:lumOff val="80000"/>
              </a:schemeClr>
            </a:gs>
            <a:gs pos="90000">
              <a:schemeClr val="bg1"/>
            </a:gs>
          </a:gsLst>
          <a:lin ang="5400000" scaled="1"/>
          <a:tileRect/>
        </a:gradFill>
        <a:effectLst/>
      </p:bgPr>
    </p:bg>
    <p:spTree>
      <p:nvGrpSpPr>
        <p:cNvPr id="1" name=""/>
        <p:cNvGrpSpPr/>
        <p:nvPr/>
      </p:nvGrpSpPr>
      <p:grpSpPr>
        <a:xfrm>
          <a:off x="0" y="0"/>
          <a:ext cx="0" cy="0"/>
          <a:chOff x="0" y="0"/>
          <a:chExt cx="0" cy="0"/>
        </a:xfrm>
      </p:grpSpPr>
      <p:sp>
        <p:nvSpPr>
          <p:cNvPr id="17" name="Rectangle 12"/>
          <p:cNvSpPr>
            <a:spLocks noChangeArrowheads="1"/>
          </p:cNvSpPr>
          <p:nvPr/>
        </p:nvSpPr>
        <p:spPr bwMode="auto">
          <a:xfrm>
            <a:off x="827105" y="112668"/>
            <a:ext cx="2179307" cy="2203985"/>
          </a:xfrm>
          <a:prstGeom prst="rect">
            <a:avLst/>
          </a:prstGeom>
          <a:solidFill>
            <a:srgbClr val="00649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800">
              <a:solidFill>
                <a:schemeClr val="tx1"/>
              </a:solidFill>
              <a:latin typeface="+mn-lt"/>
              <a:ea typeface="+mn-ea"/>
              <a:cs typeface="+mn-ea"/>
              <a:sym typeface="+mn-lt"/>
            </a:endParaRPr>
          </a:p>
        </p:txBody>
      </p:sp>
      <p:sp>
        <p:nvSpPr>
          <p:cNvPr id="21" name="Freeform 11"/>
          <p:cNvSpPr/>
          <p:nvPr/>
        </p:nvSpPr>
        <p:spPr bwMode="auto">
          <a:xfrm>
            <a:off x="827105" y="0"/>
            <a:ext cx="2179307" cy="112668"/>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006494"/>
          </a:solidFill>
          <a:ln>
            <a:noFill/>
          </a:ln>
          <a:effectLst>
            <a:outerShdw blurRad="63500" algn="ctr" rotWithShape="0">
              <a:prstClr val="black">
                <a:alpha val="40000"/>
              </a:prstClr>
            </a:outerShdw>
          </a:effectLst>
        </p:spPr>
        <p:txBody>
          <a:bodyPr/>
          <a:lstStyle/>
          <a:p>
            <a:pPr algn="ctr"/>
            <a:endParaRPr lang="zh-CN" altLang="en-US" sz="1800">
              <a:cs typeface="+mn-ea"/>
              <a:sym typeface="+mn-lt"/>
            </a:endParaRPr>
          </a:p>
        </p:txBody>
      </p:sp>
      <p:sp>
        <p:nvSpPr>
          <p:cNvPr id="8" name="文本框 7"/>
          <p:cNvSpPr txBox="1"/>
          <p:nvPr/>
        </p:nvSpPr>
        <p:spPr>
          <a:xfrm>
            <a:off x="1070504" y="679401"/>
            <a:ext cx="1491342" cy="1323439"/>
          </a:xfrm>
          <a:prstGeom prst="rect">
            <a:avLst/>
          </a:prstGeom>
          <a:noFill/>
        </p:spPr>
        <p:txBody>
          <a:bodyPr wrap="square" rtlCol="0">
            <a:spAutoFit/>
          </a:bodyPr>
          <a:lstStyle/>
          <a:p>
            <a:pPr algn="dist"/>
            <a:r>
              <a:rPr lang="en-US" altLang="zh-CN" sz="8000" b="1" dirty="0">
                <a:solidFill>
                  <a:schemeClr val="bg1"/>
                </a:solidFill>
                <a:latin typeface="微软雅黑" panose="020B0503020204020204" charset="-122"/>
                <a:ea typeface="微软雅黑" panose="020B0503020204020204" charset="-122"/>
              </a:rPr>
              <a:t>03</a:t>
            </a:r>
            <a:endParaRPr lang="zh-CN" altLang="en-US" sz="8000" b="1" dirty="0">
              <a:solidFill>
                <a:schemeClr val="bg1"/>
              </a:solidFill>
              <a:latin typeface="微软雅黑" panose="020B0503020204020204" charset="-122"/>
              <a:ea typeface="微软雅黑" panose="020B0503020204020204" charset="-122"/>
            </a:endParaRPr>
          </a:p>
        </p:txBody>
      </p:sp>
      <p:sp>
        <p:nvSpPr>
          <p:cNvPr id="9" name="文本框 8"/>
          <p:cNvSpPr txBox="1"/>
          <p:nvPr/>
        </p:nvSpPr>
        <p:spPr>
          <a:xfrm>
            <a:off x="-136726" y="2835602"/>
            <a:ext cx="4101737" cy="906915"/>
          </a:xfrm>
          <a:prstGeom prst="rect">
            <a:avLst/>
          </a:prstGeom>
          <a:noFill/>
        </p:spPr>
        <p:txBody>
          <a:bodyPr wrap="square" rtlCol="0">
            <a:spAutoFit/>
          </a:bodyPr>
          <a:lstStyle/>
          <a:p>
            <a:pPr algn="ctr">
              <a:lnSpc>
                <a:spcPct val="150000"/>
              </a:lnSpc>
            </a:pPr>
            <a:r>
              <a:rPr lang="zh-CN" altLang="en-US" sz="4000" b="1" dirty="0">
                <a:solidFill>
                  <a:srgbClr val="006494"/>
                </a:solidFill>
                <a:latin typeface="微软雅黑" panose="020B0503020204020204" charset="-122"/>
                <a:ea typeface="微软雅黑" panose="020B0503020204020204" charset="-122"/>
              </a:rPr>
              <a:t>有效性</a:t>
            </a:r>
            <a:endParaRPr lang="zh-CN" altLang="en-US" sz="4000" b="1" dirty="0">
              <a:solidFill>
                <a:srgbClr val="006494"/>
              </a:solidFill>
              <a:latin typeface="微软雅黑" panose="020B0503020204020204" charset="-122"/>
              <a:ea typeface="微软雅黑" panose="020B0503020204020204" charset="-122"/>
            </a:endParaRPr>
          </a:p>
        </p:txBody>
      </p:sp>
      <p:sp>
        <p:nvSpPr>
          <p:cNvPr id="12" name="文本框 11"/>
          <p:cNvSpPr txBox="1"/>
          <p:nvPr/>
        </p:nvSpPr>
        <p:spPr>
          <a:xfrm>
            <a:off x="1114777" y="3561939"/>
            <a:ext cx="1598730" cy="581057"/>
          </a:xfrm>
          <a:prstGeom prst="rect">
            <a:avLst/>
          </a:prstGeom>
          <a:noFill/>
        </p:spPr>
        <p:txBody>
          <a:bodyPr wrap="square" rtlCol="0">
            <a:spAutoFit/>
          </a:bodyPr>
          <a:lstStyle/>
          <a:p>
            <a:pPr algn="dist">
              <a:lnSpc>
                <a:spcPct val="150000"/>
              </a:lnSpc>
            </a:pPr>
            <a:r>
              <a:rPr lang="en-US" altLang="zh-CN" sz="2400" b="1" dirty="0">
                <a:solidFill>
                  <a:schemeClr val="bg2">
                    <a:lumMod val="90000"/>
                  </a:schemeClr>
                </a:solidFill>
                <a:latin typeface="微软雅黑" panose="020B0503020204020204" charset="-122"/>
                <a:ea typeface="微软雅黑" panose="020B0503020204020204" charset="-122"/>
              </a:rPr>
              <a:t>Validity</a:t>
            </a:r>
            <a:endParaRPr lang="zh-CN" altLang="en-US" sz="2400" b="1" dirty="0">
              <a:solidFill>
                <a:schemeClr val="bg2">
                  <a:lumMod val="90000"/>
                </a:schemeClr>
              </a:solidFill>
              <a:latin typeface="微软雅黑" panose="020B0503020204020204" charset="-122"/>
              <a:ea typeface="微软雅黑" panose="020B0503020204020204" charset="-122"/>
            </a:endParaRPr>
          </a:p>
        </p:txBody>
      </p:sp>
      <p:sp>
        <p:nvSpPr>
          <p:cNvPr id="10" name="文本框 9"/>
          <p:cNvSpPr txBox="1"/>
          <p:nvPr/>
        </p:nvSpPr>
        <p:spPr>
          <a:xfrm>
            <a:off x="3153410" y="414655"/>
            <a:ext cx="8769350" cy="1599565"/>
          </a:xfrm>
          <a:prstGeom prst="rect">
            <a:avLst/>
          </a:prstGeom>
          <a:noFill/>
        </p:spPr>
        <p:txBody>
          <a:bodyPr wrap="square">
            <a:spAutoFit/>
          </a:bodyPr>
          <a:lstStyle/>
          <a:p>
            <a:pPr indent="457200">
              <a:lnSpc>
                <a:spcPct val="100000"/>
              </a:lnSpc>
            </a:pPr>
            <a:r>
              <a:rPr sz="1400" kern="100" dirty="0">
                <a:latin typeface="微软雅黑" panose="020B0503020204020204" charset="-122"/>
                <a:ea typeface="微软雅黑" panose="020B0503020204020204" charset="-122"/>
              </a:rPr>
              <a:t>E.J.Valtonen</a:t>
            </a:r>
            <a:r>
              <a:rPr lang="en-US" sz="1400" kern="100" baseline="30000" dirty="0">
                <a:latin typeface="微软雅黑" panose="020B0503020204020204" charset="-122"/>
                <a:ea typeface="微软雅黑" panose="020B0503020204020204" charset="-122"/>
              </a:rPr>
              <a:t>1</a:t>
            </a:r>
            <a:r>
              <a:rPr sz="1400" kern="100" dirty="0">
                <a:latin typeface="微软雅黑" panose="020B0503020204020204" charset="-122"/>
                <a:ea typeface="微软雅黑" panose="020B0503020204020204" charset="-122"/>
              </a:rPr>
              <a:t>学者进行美索巴莫与安慰剂治疗疼痛性肌肉痉挛的双盲对照研究时，结果显示治疗1周后，美索巴莫组有效率为57.6%，对照组为27.8%，组间比较差异有统计学意义。</a:t>
            </a:r>
            <a:endParaRPr sz="1400" kern="100" dirty="0">
              <a:latin typeface="微软雅黑" panose="020B0503020204020204" charset="-122"/>
              <a:ea typeface="微软雅黑" panose="020B0503020204020204" charset="-122"/>
            </a:endParaRPr>
          </a:p>
          <a:p>
            <a:pPr indent="457200">
              <a:lnSpc>
                <a:spcPct val="100000"/>
              </a:lnSpc>
            </a:pPr>
            <a:r>
              <a:rPr lang="zh-CN" sz="1400" kern="100" dirty="0">
                <a:latin typeface="微软雅黑" panose="020B0503020204020204" charset="-122"/>
                <a:ea typeface="微软雅黑" panose="020B0503020204020204" charset="-122"/>
                <a:cs typeface="Times New Roman" panose="02020603050405020304" pitchFamily="18" charset="0"/>
              </a:rPr>
              <a:t>James L.Poppen, M.D.和Martin E.Flanagan,M.D. </a:t>
            </a:r>
            <a:r>
              <a:rPr lang="en-US" altLang="zh-CN" sz="1400" kern="100" baseline="30000" dirty="0">
                <a:latin typeface="微软雅黑" panose="020B0503020204020204" charset="-122"/>
                <a:ea typeface="微软雅黑" panose="020B0503020204020204" charset="-122"/>
                <a:cs typeface="Times New Roman" panose="02020603050405020304" pitchFamily="18" charset="0"/>
              </a:rPr>
              <a:t>2</a:t>
            </a:r>
            <a:r>
              <a:rPr lang="zh-CN" sz="1400" kern="100" dirty="0">
                <a:latin typeface="微软雅黑" panose="020B0503020204020204" charset="-122"/>
                <a:ea typeface="微软雅黑" panose="020B0503020204020204" charset="-122"/>
                <a:cs typeface="Times New Roman" panose="02020603050405020304" pitchFamily="18" charset="0"/>
              </a:rPr>
              <a:t>的研究证明注射用和口服美索巴莫可有效缓解颈椎和腰椎椎板切除术患者的椎旁肌痉挛。</a:t>
            </a:r>
            <a:endParaRPr lang="zh-CN" sz="1400" kern="100" dirty="0">
              <a:latin typeface="微软雅黑" panose="020B0503020204020204" charset="-122"/>
              <a:ea typeface="微软雅黑" panose="020B0503020204020204" charset="-122"/>
              <a:cs typeface="Times New Roman" panose="02020603050405020304" pitchFamily="18" charset="0"/>
            </a:endParaRPr>
          </a:p>
          <a:p>
            <a:pPr indent="457200">
              <a:lnSpc>
                <a:spcPct val="100000"/>
              </a:lnSpc>
            </a:pPr>
            <a:r>
              <a:rPr lang="zh-CN" sz="1400" kern="100" dirty="0">
                <a:latin typeface="微软雅黑" panose="020B0503020204020204" charset="-122"/>
                <a:ea typeface="微软雅黑" panose="020B0503020204020204" charset="-122"/>
                <a:cs typeface="Times New Roman" panose="02020603050405020304" pitchFamily="18" charset="0"/>
              </a:rPr>
              <a:t>H.Jung</a:t>
            </a:r>
            <a:r>
              <a:rPr lang="en-US" sz="1400" kern="100" baseline="30000" dirty="0">
                <a:latin typeface="微软雅黑" panose="020B0503020204020204" charset="-122"/>
                <a:ea typeface="微软雅黑" panose="020B0503020204020204" charset="-122"/>
                <a:cs typeface="Times New Roman" panose="02020603050405020304" pitchFamily="18" charset="0"/>
              </a:rPr>
              <a:t>3</a:t>
            </a:r>
            <a:r>
              <a:rPr lang="zh-CN" sz="1400" kern="100" dirty="0">
                <a:latin typeface="微软雅黑" panose="020B0503020204020204" charset="-122"/>
                <a:ea typeface="微软雅黑" panose="020B0503020204020204" charset="-122"/>
                <a:cs typeface="Times New Roman" panose="02020603050405020304" pitchFamily="18" charset="0"/>
              </a:rPr>
              <a:t>等学者研究显示当口服或注射给药时，美索巴莫具有良好的安全性。副作用的发生率不超过其他常用的脊髓松弛剂。美索巴莫已被证明是一种有效和安全的药物，可作为运动方案（肌肉休息）、物理治疗和其他活动的补充，以缓解与急性肌肉骨骼疾病相关的不适。</a:t>
            </a:r>
            <a:endParaRPr lang="zh-CN" sz="1400" kern="100" dirty="0">
              <a:latin typeface="微软雅黑" panose="020B0503020204020204" charset="-122"/>
              <a:ea typeface="微软雅黑" panose="020B0503020204020204" charset="-122"/>
              <a:cs typeface="Times New Roman" panose="02020603050405020304" pitchFamily="18" charset="0"/>
            </a:endParaRPr>
          </a:p>
        </p:txBody>
      </p:sp>
      <p:sp>
        <p:nvSpPr>
          <p:cNvPr id="11" name="文本框 10"/>
          <p:cNvSpPr txBox="1"/>
          <p:nvPr/>
        </p:nvSpPr>
        <p:spPr>
          <a:xfrm>
            <a:off x="3153283" y="289"/>
            <a:ext cx="8172988" cy="553085"/>
          </a:xfrm>
          <a:prstGeom prst="rect">
            <a:avLst/>
          </a:prstGeom>
          <a:noFill/>
        </p:spPr>
        <p:txBody>
          <a:bodyPr wrap="square" anchor="ctr" anchorCtr="0">
            <a:spAutoFit/>
          </a:bodyPr>
          <a:lstStyle/>
          <a:p>
            <a:pPr marL="342900" indent="-342900" algn="l">
              <a:lnSpc>
                <a:spcPct val="150000"/>
              </a:lnSpc>
              <a:buFont typeface="Wingdings" panose="05000000000000000000" pitchFamily="2" charset="2"/>
              <a:buChar char="l"/>
            </a:pPr>
            <a:r>
              <a:rPr lang="zh-CN" altLang="en-US" sz="2000" b="1" dirty="0">
                <a:solidFill>
                  <a:srgbClr val="C00000"/>
                </a:solidFill>
                <a:latin typeface="微软雅黑" panose="020B0503020204020204" charset="-122"/>
                <a:ea typeface="微软雅黑" panose="020B0503020204020204" charset="-122"/>
              </a:rPr>
              <a:t>临床研究</a:t>
            </a:r>
            <a:endParaRPr lang="zh-CN" altLang="en-US" sz="2000" b="1" dirty="0">
              <a:solidFill>
                <a:srgbClr val="C00000"/>
              </a:solidFill>
              <a:latin typeface="微软雅黑" panose="020B0503020204020204" charset="-122"/>
              <a:ea typeface="微软雅黑" panose="020B0503020204020204" charset="-122"/>
            </a:endParaRPr>
          </a:p>
        </p:txBody>
      </p:sp>
      <p:sp>
        <p:nvSpPr>
          <p:cNvPr id="13" name="文本框 12"/>
          <p:cNvSpPr txBox="1"/>
          <p:nvPr/>
        </p:nvSpPr>
        <p:spPr>
          <a:xfrm>
            <a:off x="3153283" y="1831830"/>
            <a:ext cx="8172988" cy="553085"/>
          </a:xfrm>
          <a:prstGeom prst="rect">
            <a:avLst/>
          </a:prstGeom>
          <a:noFill/>
        </p:spPr>
        <p:txBody>
          <a:bodyPr wrap="square" anchor="ctr" anchorCtr="0">
            <a:spAutoFit/>
          </a:bodyPr>
          <a:lstStyle/>
          <a:p>
            <a:pPr marL="342900" indent="-342900">
              <a:lnSpc>
                <a:spcPct val="150000"/>
              </a:lnSpc>
              <a:buFont typeface="Wingdings" panose="05000000000000000000" pitchFamily="2" charset="2"/>
              <a:buChar char="l"/>
            </a:pPr>
            <a:r>
              <a:rPr lang="zh-CN" altLang="en-US" sz="2000" b="1" dirty="0">
                <a:solidFill>
                  <a:srgbClr val="C00000"/>
                </a:solidFill>
                <a:latin typeface="微软雅黑" panose="020B0503020204020204" charset="-122"/>
                <a:ea typeface="微软雅黑" panose="020B0503020204020204" charset="-122"/>
              </a:rPr>
              <a:t>共识及临床路径推荐</a:t>
            </a:r>
            <a:endParaRPr lang="zh-CN" altLang="en-US" sz="2000" b="1" dirty="0">
              <a:solidFill>
                <a:srgbClr val="C00000"/>
              </a:solidFill>
              <a:latin typeface="微软雅黑" panose="020B0503020204020204" charset="-122"/>
              <a:ea typeface="微软雅黑" panose="020B0503020204020204" charset="-122"/>
            </a:endParaRPr>
          </a:p>
        </p:txBody>
      </p:sp>
      <p:sp>
        <p:nvSpPr>
          <p:cNvPr id="14" name="文本框 13"/>
          <p:cNvSpPr txBox="1"/>
          <p:nvPr/>
        </p:nvSpPr>
        <p:spPr>
          <a:xfrm>
            <a:off x="2928620" y="2316480"/>
            <a:ext cx="9149715" cy="4184650"/>
          </a:xfrm>
          <a:prstGeom prst="rect">
            <a:avLst/>
          </a:prstGeom>
          <a:noFill/>
        </p:spPr>
        <p:txBody>
          <a:bodyPr wrap="square">
            <a:spAutoFit/>
          </a:bodyPr>
          <a:lstStyle/>
          <a:p>
            <a:pPr>
              <a:lnSpc>
                <a:spcPct val="100000"/>
              </a:lnSpc>
            </a:pPr>
            <a:r>
              <a:rPr lang="en-US" altLang="zh-CN" sz="1400" kern="100" dirty="0">
                <a:latin typeface="微软雅黑" panose="020B0503020204020204" charset="-122"/>
                <a:ea typeface="微软雅黑" panose="020B0503020204020204" charset="-122"/>
                <a:cs typeface="Times New Roman" panose="02020603050405020304" pitchFamily="18" charset="0"/>
              </a:rPr>
              <a:t>1.临床路径</a:t>
            </a:r>
            <a:endParaRPr lang="en-US" altLang="zh-CN" sz="1400" kern="100" dirty="0">
              <a:latin typeface="微软雅黑" panose="020B0503020204020204" charset="-122"/>
              <a:ea typeface="微软雅黑" panose="020B0503020204020204" charset="-122"/>
              <a:cs typeface="Times New Roman" panose="02020603050405020304" pitchFamily="18" charset="0"/>
            </a:endParaRPr>
          </a:p>
          <a:p>
            <a:pPr>
              <a:lnSpc>
                <a:spcPct val="100000"/>
              </a:lnSpc>
            </a:pPr>
            <a:r>
              <a:rPr lang="en-US" altLang="zh-CN" sz="1400" kern="100" dirty="0">
                <a:latin typeface="微软雅黑" panose="020B0503020204020204" charset="-122"/>
                <a:ea typeface="微软雅黑" panose="020B0503020204020204" charset="-122"/>
                <a:cs typeface="Times New Roman" panose="02020603050405020304" pitchFamily="18" charset="0"/>
              </a:rPr>
              <a:t>《全膝关节置换临床路径（2018）》：临床研究显示，在常规自控镇痛基础上加用美索巴莫注射液，可有效提高关节活动度，有利于早期功能恢复，不良反应少。</a:t>
            </a:r>
            <a:endParaRPr lang="en-US" altLang="zh-CN" sz="1400" kern="100" dirty="0">
              <a:latin typeface="微软雅黑" panose="020B0503020204020204" charset="-122"/>
              <a:ea typeface="微软雅黑" panose="020B0503020204020204" charset="-122"/>
              <a:cs typeface="Times New Roman" panose="02020603050405020304" pitchFamily="18" charset="0"/>
            </a:endParaRPr>
          </a:p>
          <a:p>
            <a:pPr>
              <a:lnSpc>
                <a:spcPct val="100000"/>
              </a:lnSpc>
            </a:pPr>
            <a:r>
              <a:rPr lang="en-US" altLang="zh-CN" sz="1400" kern="100" dirty="0">
                <a:latin typeface="微软雅黑" panose="020B0503020204020204" charset="-122"/>
                <a:ea typeface="微软雅黑" panose="020B0503020204020204" charset="-122"/>
                <a:cs typeface="Times New Roman" panose="02020603050405020304" pitchFamily="18" charset="0"/>
              </a:rPr>
              <a:t>2.指南共识</a:t>
            </a:r>
            <a:endParaRPr lang="en-US" altLang="zh-CN" sz="1400" kern="100" dirty="0">
              <a:latin typeface="微软雅黑" panose="020B0503020204020204" charset="-122"/>
              <a:ea typeface="微软雅黑" panose="020B0503020204020204" charset="-122"/>
              <a:cs typeface="Times New Roman" panose="02020603050405020304" pitchFamily="18" charset="0"/>
            </a:endParaRPr>
          </a:p>
          <a:p>
            <a:pPr>
              <a:lnSpc>
                <a:spcPct val="100000"/>
              </a:lnSpc>
            </a:pPr>
            <a:r>
              <a:rPr lang="en-US" altLang="zh-CN" sz="1400" kern="100" dirty="0">
                <a:latin typeface="微软雅黑" panose="020B0503020204020204" charset="-122"/>
                <a:ea typeface="微软雅黑" panose="020B0503020204020204" charset="-122"/>
                <a:cs typeface="Times New Roman" panose="02020603050405020304" pitchFamily="18" charset="0"/>
              </a:rPr>
              <a:t>①Diagnosis and Treatment of Face Pain: A Brief Guide</a:t>
            </a:r>
            <a:endParaRPr lang="en-US" altLang="zh-CN" sz="1400" kern="100" dirty="0">
              <a:latin typeface="微软雅黑" panose="020B0503020204020204" charset="-122"/>
              <a:ea typeface="微软雅黑" panose="020B0503020204020204" charset="-122"/>
              <a:cs typeface="Times New Roman" panose="02020603050405020304" pitchFamily="18" charset="0"/>
            </a:endParaRPr>
          </a:p>
          <a:p>
            <a:pPr>
              <a:lnSpc>
                <a:spcPct val="100000"/>
              </a:lnSpc>
            </a:pPr>
            <a:r>
              <a:rPr lang="en-US" altLang="zh-CN" sz="1400" kern="100" dirty="0">
                <a:latin typeface="微软雅黑" panose="020B0503020204020204" charset="-122"/>
                <a:ea typeface="微软雅黑" panose="020B0503020204020204" charset="-122"/>
                <a:cs typeface="Times New Roman" panose="02020603050405020304" pitchFamily="18" charset="0"/>
              </a:rPr>
              <a:t>（面部疼痛的诊断和治疗：简要指南） -- 美索巴莫可作为持续性伤害性面部疼痛的治疗药物。</a:t>
            </a:r>
            <a:endParaRPr lang="en-US" altLang="zh-CN" sz="1400" kern="100" dirty="0">
              <a:latin typeface="微软雅黑" panose="020B0503020204020204" charset="-122"/>
              <a:ea typeface="微软雅黑" panose="020B0503020204020204" charset="-122"/>
              <a:cs typeface="Times New Roman" panose="02020603050405020304" pitchFamily="18" charset="0"/>
            </a:endParaRPr>
          </a:p>
          <a:p>
            <a:pPr>
              <a:lnSpc>
                <a:spcPct val="100000"/>
              </a:lnSpc>
            </a:pPr>
            <a:r>
              <a:rPr lang="en-US" altLang="zh-CN" sz="1400" kern="100" dirty="0">
                <a:latin typeface="微软雅黑" panose="020B0503020204020204" charset="-122"/>
                <a:ea typeface="微软雅黑" panose="020B0503020204020204" charset="-122"/>
                <a:cs typeface="Times New Roman" panose="02020603050405020304" pitchFamily="18" charset="0"/>
              </a:rPr>
              <a:t>②《儿童意外伤害救治指南》第20章 -- 美索巴莫及贝克洛芬对痉挛、扭曲、抽搐等症状、体征有缓解发作的作用。其次苯巴比妥、地西泮也可应用。</a:t>
            </a:r>
            <a:endParaRPr lang="en-US" altLang="zh-CN" sz="1400" kern="100" dirty="0">
              <a:latin typeface="微软雅黑" panose="020B0503020204020204" charset="-122"/>
              <a:ea typeface="微软雅黑" panose="020B0503020204020204" charset="-122"/>
              <a:cs typeface="Times New Roman" panose="02020603050405020304" pitchFamily="18" charset="0"/>
            </a:endParaRPr>
          </a:p>
          <a:p>
            <a:pPr>
              <a:lnSpc>
                <a:spcPct val="100000"/>
              </a:lnSpc>
            </a:pPr>
            <a:r>
              <a:rPr lang="en-US" altLang="zh-CN" sz="1400" kern="100" dirty="0">
                <a:latin typeface="微软雅黑" panose="020B0503020204020204" charset="-122"/>
                <a:ea typeface="微软雅黑" panose="020B0503020204020204" charset="-122"/>
                <a:cs typeface="Times New Roman" panose="02020603050405020304" pitchFamily="18" charset="0"/>
              </a:rPr>
              <a:t>③《疼痛和姑息治疗手册》 -- 治疗慢性疼痛的镇痛剂包括骨骼松弛剂（美索巴莫、奥芬那定）…</a:t>
            </a:r>
            <a:endParaRPr lang="en-US" altLang="zh-CN" sz="1400" kern="100" dirty="0">
              <a:latin typeface="微软雅黑" panose="020B0503020204020204" charset="-122"/>
              <a:ea typeface="微软雅黑" panose="020B0503020204020204" charset="-122"/>
              <a:cs typeface="Times New Roman" panose="02020603050405020304" pitchFamily="18" charset="0"/>
            </a:endParaRPr>
          </a:p>
          <a:p>
            <a:pPr>
              <a:lnSpc>
                <a:spcPct val="100000"/>
              </a:lnSpc>
            </a:pPr>
            <a:r>
              <a:rPr lang="en-US" altLang="zh-CN" sz="1400" kern="100" dirty="0">
                <a:latin typeface="微软雅黑" panose="020B0503020204020204" charset="-122"/>
                <a:ea typeface="微软雅黑" panose="020B0503020204020204" charset="-122"/>
                <a:cs typeface="Times New Roman" panose="02020603050405020304" pitchFamily="18" charset="0"/>
              </a:rPr>
              <a:t>④2016腰椎管疾病诊断与治疗指南  </a:t>
            </a:r>
            <a:endParaRPr lang="en-US" altLang="zh-CN" sz="1400" kern="100" dirty="0">
              <a:latin typeface="微软雅黑" panose="020B0503020204020204" charset="-122"/>
              <a:ea typeface="微软雅黑" panose="020B0503020204020204" charset="-122"/>
              <a:cs typeface="Times New Roman" panose="02020603050405020304" pitchFamily="18" charset="0"/>
            </a:endParaRPr>
          </a:p>
          <a:p>
            <a:pPr>
              <a:lnSpc>
                <a:spcPct val="100000"/>
              </a:lnSpc>
            </a:pPr>
            <a:r>
              <a:rPr lang="en-US" altLang="zh-CN" sz="1400" kern="100" dirty="0">
                <a:latin typeface="微软雅黑" panose="020B0503020204020204" charset="-122"/>
                <a:ea typeface="微软雅黑" panose="020B0503020204020204" charset="-122"/>
                <a:cs typeface="Times New Roman" panose="02020603050405020304" pitchFamily="18" charset="0"/>
              </a:rPr>
              <a:t>治疗腰背痛的常见药物：肌松药（如美索巴莫）；骨骼肌松弛剂作为止痛药物的辅助药物，已经在试验中显示比单独镇痛更有效。</a:t>
            </a:r>
            <a:endParaRPr lang="en-US" altLang="zh-CN" sz="1400" kern="100" dirty="0">
              <a:latin typeface="微软雅黑" panose="020B0503020204020204" charset="-122"/>
              <a:ea typeface="微软雅黑" panose="020B0503020204020204" charset="-122"/>
              <a:cs typeface="Times New Roman" panose="02020603050405020304" pitchFamily="18" charset="0"/>
            </a:endParaRPr>
          </a:p>
          <a:p>
            <a:pPr>
              <a:lnSpc>
                <a:spcPct val="100000"/>
              </a:lnSpc>
            </a:pPr>
            <a:r>
              <a:rPr lang="en-US" altLang="zh-CN" sz="1400" kern="100" dirty="0">
                <a:latin typeface="微软雅黑" panose="020B0503020204020204" charset="-122"/>
                <a:ea typeface="微软雅黑" panose="020B0503020204020204" charset="-122"/>
                <a:cs typeface="Times New Roman" panose="02020603050405020304" pitchFamily="18" charset="0"/>
              </a:rPr>
              <a:t>⑤2009 APS关于低位腰背痛的评价管理指南  </a:t>
            </a:r>
            <a:endParaRPr lang="en-US" altLang="zh-CN" sz="1400" kern="100" dirty="0">
              <a:latin typeface="微软雅黑" panose="020B0503020204020204" charset="-122"/>
              <a:ea typeface="微软雅黑" panose="020B0503020204020204" charset="-122"/>
              <a:cs typeface="Times New Roman" panose="02020603050405020304" pitchFamily="18" charset="0"/>
            </a:endParaRPr>
          </a:p>
          <a:p>
            <a:pPr>
              <a:lnSpc>
                <a:spcPct val="100000"/>
              </a:lnSpc>
            </a:pPr>
            <a:r>
              <a:rPr lang="en-US" altLang="zh-CN" sz="1400" kern="100" dirty="0">
                <a:latin typeface="微软雅黑" panose="020B0503020204020204" charset="-122"/>
                <a:ea typeface="微软雅黑" panose="020B0503020204020204" charset="-122"/>
                <a:cs typeface="Times New Roman" panose="02020603050405020304" pitchFamily="18" charset="0"/>
              </a:rPr>
              <a:t>术语“骨骼肌松弛剂”通常指一组药理上不相关的药物，FDA批准用于治疗两种不同的潜在疾病:由上运动神经元综合征引起的痉挛和由上运动神经元综合征引起的疼痛或痉挛。如美索巴莫，FDA批准的用于治疗肌肉骨骼疾病的适应症。</a:t>
            </a:r>
            <a:endParaRPr lang="en-US" altLang="zh-CN" sz="1400" kern="100" dirty="0">
              <a:latin typeface="微软雅黑" panose="020B0503020204020204" charset="-122"/>
              <a:ea typeface="微软雅黑" panose="020B0503020204020204" charset="-122"/>
              <a:cs typeface="Times New Roman" panose="02020603050405020304" pitchFamily="18" charset="0"/>
            </a:endParaRPr>
          </a:p>
          <a:p>
            <a:pPr indent="0">
              <a:lnSpc>
                <a:spcPct val="100000"/>
              </a:lnSpc>
              <a:buFont typeface="+mj-ea"/>
              <a:buNone/>
            </a:pPr>
            <a:r>
              <a:rPr lang="en-US" altLang="zh-CN" sz="1400" kern="100" dirty="0">
                <a:latin typeface="微软雅黑" panose="020B0503020204020204" charset="-122"/>
                <a:ea typeface="微软雅黑" panose="020B0503020204020204" charset="-122"/>
                <a:cs typeface="Times New Roman" panose="02020603050405020304" pitchFamily="18" charset="0"/>
              </a:rPr>
              <a:t>⑥髋膝关节置换围手术期中西医结合加速康复专家共识（2020）</a:t>
            </a:r>
            <a:endParaRPr lang="en-US" altLang="zh-CN" sz="1400" kern="100" dirty="0">
              <a:latin typeface="微软雅黑" panose="020B0503020204020204" charset="-122"/>
              <a:ea typeface="微软雅黑" panose="020B0503020204020204" charset="-122"/>
              <a:cs typeface="Times New Roman" panose="02020603050405020304" pitchFamily="18" charset="0"/>
            </a:endParaRPr>
          </a:p>
          <a:p>
            <a:pPr>
              <a:lnSpc>
                <a:spcPct val="100000"/>
              </a:lnSpc>
            </a:pPr>
            <a:r>
              <a:rPr lang="en-US" altLang="zh-CN" sz="1400" kern="100" dirty="0">
                <a:latin typeface="微软雅黑" panose="020B0503020204020204" charset="-122"/>
                <a:ea typeface="微软雅黑" panose="020B0503020204020204" charset="-122"/>
                <a:cs typeface="Times New Roman" panose="02020603050405020304" pitchFamily="18" charset="0"/>
              </a:rPr>
              <a:t>关节置换术后镇痛：疼痛重时联合阿片类药物镇痛，肌松药如美索巴莫注射液等能有效缓解术后疼痛，提高患者术后的关节活动度，有助于早期功能康复。</a:t>
            </a:r>
            <a:endParaRPr lang="en-US" altLang="zh-CN" sz="1400" kern="100" dirty="0">
              <a:latin typeface="微软雅黑" panose="020B0503020204020204" charset="-122"/>
              <a:ea typeface="微软雅黑" panose="020B0503020204020204" charset="-122"/>
              <a:cs typeface="Times New Roman" panose="02020603050405020304" pitchFamily="18" charset="0"/>
            </a:endParaRPr>
          </a:p>
        </p:txBody>
      </p:sp>
      <p:sp>
        <p:nvSpPr>
          <p:cNvPr id="2" name="文本框 1"/>
          <p:cNvSpPr txBox="1"/>
          <p:nvPr/>
        </p:nvSpPr>
        <p:spPr>
          <a:xfrm>
            <a:off x="227965" y="6304915"/>
            <a:ext cx="11386185" cy="553085"/>
          </a:xfrm>
          <a:prstGeom prst="rect">
            <a:avLst/>
          </a:prstGeom>
          <a:noFill/>
        </p:spPr>
        <p:txBody>
          <a:bodyPr wrap="square" rtlCol="0" anchor="t">
            <a:spAutoFit/>
          </a:bodyPr>
          <a:p>
            <a:r>
              <a:rPr lang="en-US" sz="1000" kern="100" dirty="0">
                <a:latin typeface="微软雅黑" panose="020B0503020204020204" charset="-122"/>
                <a:ea typeface="微软雅黑" panose="020B0503020204020204" charset="-122"/>
                <a:sym typeface="+mn-ea"/>
              </a:rPr>
              <a:t>1.</a:t>
            </a:r>
            <a:r>
              <a:rPr sz="1000" kern="100" dirty="0">
                <a:latin typeface="微软雅黑" panose="020B0503020204020204" charset="-122"/>
                <a:ea typeface="微软雅黑" panose="020B0503020204020204" charset="-122"/>
                <a:sym typeface="+mn-ea"/>
              </a:rPr>
              <a:t>Valtonen E J. A double-blind trial of methocarbamol versus placebo in painful muscle spasm[J]. Current medical research and opinion, 1975, 3(6): 382-385.</a:t>
            </a:r>
            <a:endParaRPr sz="1000" kern="100" dirty="0">
              <a:latin typeface="微软雅黑" panose="020B0503020204020204" charset="-122"/>
              <a:ea typeface="微软雅黑" panose="020B0503020204020204" charset="-122"/>
              <a:sym typeface="+mn-ea"/>
            </a:endParaRPr>
          </a:p>
          <a:p>
            <a:r>
              <a:rPr lang="en-US" altLang="zh-CN" sz="1000" kern="100" dirty="0">
                <a:latin typeface="微软雅黑" panose="020B0503020204020204" charset="-122"/>
                <a:ea typeface="微软雅黑" panose="020B0503020204020204" charset="-122"/>
                <a:sym typeface="+mn-ea"/>
              </a:rPr>
              <a:t>2.</a:t>
            </a:r>
            <a:r>
              <a:rPr lang="zh-CN" altLang="en-US" sz="1000" kern="100" dirty="0">
                <a:latin typeface="微软雅黑" panose="020B0503020204020204" charset="-122"/>
                <a:ea typeface="微软雅黑" panose="020B0503020204020204" charset="-122"/>
                <a:sym typeface="+mn-ea"/>
              </a:rPr>
              <a:t>Poppen, James L . USE OF METHOCARBAMOL FOR MUSCLE SPASM AFTER LUMBAR AND CERVICAL LAMINECTOMIES[J]. Journal of the American Medical Association, 1959, 171(3):298.</a:t>
            </a:r>
            <a:endParaRPr lang="zh-CN" altLang="en-US" sz="1000" kern="100" dirty="0">
              <a:latin typeface="微软雅黑" panose="020B0503020204020204" charset="-122"/>
              <a:ea typeface="微软雅黑" panose="020B0503020204020204" charset="-122"/>
              <a:sym typeface="+mn-ea"/>
            </a:endParaRPr>
          </a:p>
          <a:p>
            <a:r>
              <a:rPr lang="en-US" altLang="zh-CN" sz="1000" kern="100" dirty="0">
                <a:latin typeface="微软雅黑" panose="020B0503020204020204" charset="-122"/>
                <a:ea typeface="微软雅黑" panose="020B0503020204020204" charset="-122"/>
                <a:cs typeface="Times New Roman" panose="02020603050405020304" pitchFamily="18" charset="0"/>
                <a:sym typeface="+mn-ea"/>
              </a:rPr>
              <a:t>3.</a:t>
            </a:r>
            <a:r>
              <a:rPr lang="zh-CN" sz="1000" kern="100" dirty="0">
                <a:latin typeface="微软雅黑" panose="020B0503020204020204" charset="-122"/>
                <a:ea typeface="微软雅黑" panose="020B0503020204020204" charset="-122"/>
                <a:cs typeface="Times New Roman" panose="02020603050405020304" pitchFamily="18" charset="0"/>
                <a:sym typeface="+mn-ea"/>
              </a:rPr>
              <a:t>Jung H , Chae H K . The Safety and Efficacy of Methocarbamol as a Muscle Relaxant with Analgesic Action: Analysis of Current Data[J]. 2019.</a:t>
            </a:r>
            <a:endParaRPr lang="zh-CN" altLang="en-US" sz="1000" kern="100" dirty="0">
              <a:latin typeface="微软雅黑" panose="020B0503020204020204" charset="-122"/>
              <a:ea typeface="微软雅黑" panose="020B0503020204020204" charset="-122"/>
              <a:sym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12000">
              <a:schemeClr val="accent5">
                <a:lumMod val="5000"/>
                <a:lumOff val="95000"/>
              </a:schemeClr>
            </a:gs>
            <a:gs pos="0">
              <a:schemeClr val="accent1">
                <a:lumMod val="20000"/>
                <a:lumOff val="80000"/>
              </a:schemeClr>
            </a:gs>
            <a:gs pos="100000">
              <a:schemeClr val="accent1">
                <a:lumMod val="20000"/>
                <a:lumOff val="80000"/>
              </a:schemeClr>
            </a:gs>
            <a:gs pos="90000">
              <a:schemeClr val="bg1"/>
            </a:gs>
          </a:gsLst>
          <a:lin ang="5400000" scaled="1"/>
          <a:tileRect/>
        </a:gradFill>
        <a:effectLst/>
      </p:bgPr>
    </p:bg>
    <p:spTree>
      <p:nvGrpSpPr>
        <p:cNvPr id="1" name=""/>
        <p:cNvGrpSpPr/>
        <p:nvPr/>
      </p:nvGrpSpPr>
      <p:grpSpPr>
        <a:xfrm>
          <a:off x="0" y="0"/>
          <a:ext cx="0" cy="0"/>
          <a:chOff x="0" y="0"/>
          <a:chExt cx="0" cy="0"/>
        </a:xfrm>
      </p:grpSpPr>
      <p:sp>
        <p:nvSpPr>
          <p:cNvPr id="19" name="Rectangle 12"/>
          <p:cNvSpPr>
            <a:spLocks noChangeArrowheads="1"/>
          </p:cNvSpPr>
          <p:nvPr/>
        </p:nvSpPr>
        <p:spPr bwMode="auto">
          <a:xfrm>
            <a:off x="827105" y="112668"/>
            <a:ext cx="2179307" cy="2203985"/>
          </a:xfrm>
          <a:prstGeom prst="rect">
            <a:avLst/>
          </a:prstGeom>
          <a:solidFill>
            <a:srgbClr val="00649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800">
              <a:solidFill>
                <a:schemeClr val="tx1"/>
              </a:solidFill>
              <a:latin typeface="+mn-lt"/>
              <a:ea typeface="+mn-ea"/>
              <a:cs typeface="+mn-ea"/>
              <a:sym typeface="+mn-lt"/>
            </a:endParaRPr>
          </a:p>
        </p:txBody>
      </p:sp>
      <p:sp>
        <p:nvSpPr>
          <p:cNvPr id="20" name="Freeform 11"/>
          <p:cNvSpPr/>
          <p:nvPr/>
        </p:nvSpPr>
        <p:spPr bwMode="auto">
          <a:xfrm>
            <a:off x="827105" y="0"/>
            <a:ext cx="2179307" cy="112668"/>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006494"/>
          </a:solidFill>
          <a:ln>
            <a:noFill/>
          </a:ln>
          <a:effectLst>
            <a:outerShdw blurRad="63500" algn="ctr" rotWithShape="0">
              <a:prstClr val="black">
                <a:alpha val="40000"/>
              </a:prstClr>
            </a:outerShdw>
          </a:effectLst>
        </p:spPr>
        <p:txBody>
          <a:bodyPr/>
          <a:lstStyle/>
          <a:p>
            <a:pPr algn="ctr"/>
            <a:endParaRPr lang="zh-CN" altLang="en-US" sz="1800">
              <a:cs typeface="+mn-ea"/>
              <a:sym typeface="+mn-lt"/>
            </a:endParaRPr>
          </a:p>
        </p:txBody>
      </p:sp>
      <p:sp>
        <p:nvSpPr>
          <p:cNvPr id="8" name="文本框 7"/>
          <p:cNvSpPr txBox="1"/>
          <p:nvPr/>
        </p:nvSpPr>
        <p:spPr>
          <a:xfrm>
            <a:off x="1070504" y="679401"/>
            <a:ext cx="1491342" cy="1323439"/>
          </a:xfrm>
          <a:prstGeom prst="rect">
            <a:avLst/>
          </a:prstGeom>
          <a:noFill/>
        </p:spPr>
        <p:txBody>
          <a:bodyPr wrap="square" rtlCol="0">
            <a:spAutoFit/>
          </a:bodyPr>
          <a:lstStyle/>
          <a:p>
            <a:pPr algn="dist"/>
            <a:r>
              <a:rPr lang="en-US" altLang="zh-CN" sz="8000" b="1" dirty="0">
                <a:solidFill>
                  <a:schemeClr val="bg1"/>
                </a:solidFill>
                <a:latin typeface="微软雅黑" panose="020B0503020204020204" charset="-122"/>
                <a:ea typeface="微软雅黑" panose="020B0503020204020204" charset="-122"/>
              </a:rPr>
              <a:t>04</a:t>
            </a:r>
            <a:endParaRPr lang="zh-CN" altLang="en-US" sz="8000" b="1" dirty="0">
              <a:solidFill>
                <a:schemeClr val="bg1"/>
              </a:solidFill>
              <a:latin typeface="微软雅黑" panose="020B0503020204020204" charset="-122"/>
              <a:ea typeface="微软雅黑" panose="020B0503020204020204" charset="-122"/>
            </a:endParaRPr>
          </a:p>
        </p:txBody>
      </p:sp>
      <p:sp>
        <p:nvSpPr>
          <p:cNvPr id="9" name="文本框 8"/>
          <p:cNvSpPr txBox="1"/>
          <p:nvPr/>
        </p:nvSpPr>
        <p:spPr>
          <a:xfrm>
            <a:off x="926807" y="2842603"/>
            <a:ext cx="1974670" cy="906915"/>
          </a:xfrm>
          <a:prstGeom prst="rect">
            <a:avLst/>
          </a:prstGeom>
          <a:noFill/>
        </p:spPr>
        <p:txBody>
          <a:bodyPr wrap="square" rtlCol="0">
            <a:spAutoFit/>
          </a:bodyPr>
          <a:lstStyle/>
          <a:p>
            <a:pPr algn="dist">
              <a:lnSpc>
                <a:spcPct val="150000"/>
              </a:lnSpc>
            </a:pPr>
            <a:r>
              <a:rPr lang="zh-CN" altLang="en-US" sz="4000" b="1" dirty="0">
                <a:solidFill>
                  <a:srgbClr val="006494"/>
                </a:solidFill>
                <a:latin typeface="微软雅黑" panose="020B0503020204020204" charset="-122"/>
                <a:ea typeface="微软雅黑" panose="020B0503020204020204" charset="-122"/>
              </a:rPr>
              <a:t>创新性</a:t>
            </a:r>
            <a:endParaRPr lang="zh-CN" altLang="en-US" sz="4000" b="1" dirty="0">
              <a:solidFill>
                <a:srgbClr val="006494"/>
              </a:solidFill>
              <a:latin typeface="微软雅黑" panose="020B0503020204020204" charset="-122"/>
              <a:ea typeface="微软雅黑" panose="020B0503020204020204" charset="-122"/>
            </a:endParaRPr>
          </a:p>
        </p:txBody>
      </p:sp>
      <p:sp>
        <p:nvSpPr>
          <p:cNvPr id="12" name="文本框 11"/>
          <p:cNvSpPr txBox="1"/>
          <p:nvPr/>
        </p:nvSpPr>
        <p:spPr>
          <a:xfrm>
            <a:off x="733694" y="3561939"/>
            <a:ext cx="2525487" cy="499624"/>
          </a:xfrm>
          <a:prstGeom prst="rect">
            <a:avLst/>
          </a:prstGeom>
          <a:noFill/>
        </p:spPr>
        <p:txBody>
          <a:bodyPr wrap="square" rtlCol="0">
            <a:spAutoFit/>
          </a:bodyPr>
          <a:lstStyle/>
          <a:p>
            <a:pPr algn="dist">
              <a:lnSpc>
                <a:spcPct val="150000"/>
              </a:lnSpc>
            </a:pPr>
            <a:r>
              <a:rPr lang="en-US" altLang="zh-CN" sz="2000" b="1" dirty="0">
                <a:solidFill>
                  <a:schemeClr val="bg2">
                    <a:lumMod val="90000"/>
                  </a:schemeClr>
                </a:solidFill>
                <a:latin typeface="微软雅黑" panose="020B0503020204020204" charset="-122"/>
                <a:ea typeface="微软雅黑" panose="020B0503020204020204" charset="-122"/>
              </a:rPr>
              <a:t>Innovativeness</a:t>
            </a:r>
            <a:endParaRPr lang="zh-CN" altLang="en-US" sz="2000" b="1" dirty="0">
              <a:solidFill>
                <a:schemeClr val="bg2">
                  <a:lumMod val="90000"/>
                </a:schemeClr>
              </a:solidFill>
              <a:latin typeface="微软雅黑" panose="020B0503020204020204" charset="-122"/>
              <a:ea typeface="微软雅黑" panose="020B0503020204020204" charset="-122"/>
            </a:endParaRPr>
          </a:p>
        </p:txBody>
      </p:sp>
      <p:sp>
        <p:nvSpPr>
          <p:cNvPr id="15" name="文本框 14"/>
          <p:cNvSpPr txBox="1"/>
          <p:nvPr/>
        </p:nvSpPr>
        <p:spPr>
          <a:xfrm>
            <a:off x="3776254" y="762787"/>
            <a:ext cx="8172988" cy="581057"/>
          </a:xfrm>
          <a:prstGeom prst="rect">
            <a:avLst/>
          </a:prstGeom>
          <a:noFill/>
        </p:spPr>
        <p:txBody>
          <a:bodyPr wrap="square">
            <a:spAutoFit/>
          </a:bodyPr>
          <a:lstStyle/>
          <a:p>
            <a:pPr marL="342900" indent="-342900">
              <a:lnSpc>
                <a:spcPct val="150000"/>
              </a:lnSpc>
              <a:buFont typeface="Wingdings" panose="05000000000000000000" pitchFamily="2" charset="2"/>
              <a:buChar char="l"/>
            </a:pPr>
            <a:r>
              <a:rPr lang="zh-CN" altLang="en-US" sz="2400" b="1" dirty="0">
                <a:solidFill>
                  <a:srgbClr val="C00000"/>
                </a:solidFill>
                <a:latin typeface="微软雅黑" panose="020B0503020204020204" charset="-122"/>
                <a:ea typeface="微软雅黑" panose="020B0503020204020204" charset="-122"/>
              </a:rPr>
              <a:t>创新性</a:t>
            </a:r>
            <a:endParaRPr lang="zh-CN" altLang="en-US" sz="2400" b="1" dirty="0">
              <a:solidFill>
                <a:srgbClr val="C00000"/>
              </a:solidFill>
              <a:latin typeface="微软雅黑" panose="020B0503020204020204" charset="-122"/>
              <a:ea typeface="微软雅黑" panose="020B0503020204020204" charset="-122"/>
            </a:endParaRPr>
          </a:p>
        </p:txBody>
      </p:sp>
      <p:sp>
        <p:nvSpPr>
          <p:cNvPr id="16" name="文本框 15"/>
          <p:cNvSpPr txBox="1"/>
          <p:nvPr/>
        </p:nvSpPr>
        <p:spPr>
          <a:xfrm>
            <a:off x="3776254" y="1449680"/>
            <a:ext cx="7708392" cy="1814830"/>
          </a:xfrm>
          <a:prstGeom prst="rect">
            <a:avLst/>
          </a:prstGeom>
          <a:noFill/>
        </p:spPr>
        <p:txBody>
          <a:bodyPr wrap="square">
            <a:spAutoFit/>
          </a:bodyPr>
          <a:lstStyle/>
          <a:p>
            <a:pPr indent="457200">
              <a:lnSpc>
                <a:spcPct val="100000"/>
              </a:lnSpc>
            </a:pPr>
            <a:r>
              <a:rPr sz="1600" kern="100" dirty="0">
                <a:latin typeface="微软雅黑" panose="020B0503020204020204" charset="-122"/>
                <a:ea typeface="微软雅黑" panose="020B0503020204020204" charset="-122"/>
                <a:cs typeface="Times New Roman" panose="02020603050405020304" pitchFamily="18" charset="0"/>
              </a:rPr>
              <a:t>是国内第一个获批的静脉用中枢作用肌肉松弛剂，使得美索巴莫可以静脉给药，解决了美索巴莫口服制剂、小剂量肌注制剂剂量小、起效慢的问题。</a:t>
            </a:r>
            <a:endParaRPr sz="1600" kern="100" dirty="0">
              <a:latin typeface="微软雅黑" panose="020B0503020204020204" charset="-122"/>
              <a:ea typeface="微软雅黑" panose="020B0503020204020204" charset="-122"/>
              <a:cs typeface="Times New Roman" panose="02020603050405020304" pitchFamily="18" charset="0"/>
            </a:endParaRPr>
          </a:p>
          <a:p>
            <a:pPr indent="457200">
              <a:lnSpc>
                <a:spcPct val="100000"/>
              </a:lnSpc>
            </a:pPr>
            <a:r>
              <a:rPr sz="1600" kern="100" dirty="0">
                <a:latin typeface="微软雅黑" panose="020B0503020204020204" charset="-122"/>
                <a:ea typeface="微软雅黑" panose="020B0503020204020204" charset="-122"/>
                <a:cs typeface="Times New Roman" panose="02020603050405020304" pitchFamily="18" charset="0"/>
              </a:rPr>
              <a:t>施永周</a:t>
            </a:r>
            <a:r>
              <a:rPr lang="en-US" sz="1600" kern="100" baseline="30000" dirty="0">
                <a:latin typeface="微软雅黑" panose="020B0503020204020204" charset="-122"/>
                <a:ea typeface="微软雅黑" panose="020B0503020204020204" charset="-122"/>
                <a:cs typeface="Times New Roman" panose="02020603050405020304" pitchFamily="18" charset="0"/>
              </a:rPr>
              <a:t>4</a:t>
            </a:r>
            <a:r>
              <a:rPr sz="1600" kern="100" dirty="0">
                <a:latin typeface="微软雅黑" panose="020B0503020204020204" charset="-122"/>
                <a:ea typeface="微软雅黑" panose="020B0503020204020204" charset="-122"/>
                <a:cs typeface="Times New Roman" panose="02020603050405020304" pitchFamily="18" charset="0"/>
              </a:rPr>
              <a:t>等人的研究表明：与盐酸哌替啶注射液相比，在单纯肩关节脱位患者中美索巴莫注射液的舒适度更好，手术复位的牵引时间更长，不良反应更少。可见，美索巴莫是单纯肩关节脱位手法复位有效、安全的药物。丁连仁</a:t>
            </a:r>
            <a:r>
              <a:rPr lang="en-US" sz="1600" kern="100" baseline="30000" dirty="0">
                <a:latin typeface="微软雅黑" panose="020B0503020204020204" charset="-122"/>
                <a:ea typeface="微软雅黑" panose="020B0503020204020204" charset="-122"/>
                <a:cs typeface="Times New Roman" panose="02020603050405020304" pitchFamily="18" charset="0"/>
              </a:rPr>
              <a:t>5</a:t>
            </a:r>
            <a:r>
              <a:rPr sz="1600" kern="100" dirty="0">
                <a:latin typeface="微软雅黑" panose="020B0503020204020204" charset="-122"/>
                <a:ea typeface="微软雅黑" panose="020B0503020204020204" charset="-122"/>
                <a:cs typeface="Times New Roman" panose="02020603050405020304" pitchFamily="18" charset="0"/>
              </a:rPr>
              <a:t>等人的研究结果显示：与盐酸曲马多氯化钠注射液相比，美索巴莫注射液对急性骨骼肌疼痛患者的镇痛效果更好，不良反应更少。</a:t>
            </a:r>
            <a:endParaRPr sz="1600" kern="100" dirty="0">
              <a:latin typeface="微软雅黑" panose="020B0503020204020204" charset="-122"/>
              <a:ea typeface="微软雅黑" panose="020B0503020204020204" charset="-122"/>
              <a:cs typeface="Times New Roman" panose="02020603050405020304" pitchFamily="18" charset="0"/>
            </a:endParaRPr>
          </a:p>
        </p:txBody>
      </p:sp>
      <p:sp>
        <p:nvSpPr>
          <p:cNvPr id="17" name="文本框 16"/>
          <p:cNvSpPr txBox="1"/>
          <p:nvPr/>
        </p:nvSpPr>
        <p:spPr>
          <a:xfrm>
            <a:off x="3701959" y="3247560"/>
            <a:ext cx="8172988" cy="645160"/>
          </a:xfrm>
          <a:prstGeom prst="rect">
            <a:avLst/>
          </a:prstGeom>
          <a:noFill/>
        </p:spPr>
        <p:txBody>
          <a:bodyPr wrap="square">
            <a:spAutoFit/>
          </a:bodyPr>
          <a:lstStyle/>
          <a:p>
            <a:pPr marL="342900" indent="-342900">
              <a:lnSpc>
                <a:spcPct val="150000"/>
              </a:lnSpc>
              <a:buFont typeface="Wingdings" panose="05000000000000000000" pitchFamily="2" charset="2"/>
              <a:buChar char="l"/>
            </a:pPr>
            <a:r>
              <a:rPr lang="zh-CN" altLang="en-US" sz="2400" b="1" dirty="0">
                <a:solidFill>
                  <a:srgbClr val="C00000"/>
                </a:solidFill>
                <a:latin typeface="微软雅黑" panose="020B0503020204020204" charset="-122"/>
                <a:ea typeface="微软雅黑" panose="020B0503020204020204" charset="-122"/>
                <a:sym typeface="+mn-ea"/>
              </a:rPr>
              <a:t>力制同</a:t>
            </a:r>
            <a:r>
              <a:rPr lang="en-US" altLang="zh-CN" sz="2400" b="1" baseline="30000" dirty="0">
                <a:solidFill>
                  <a:srgbClr val="C00000"/>
                </a:solidFill>
                <a:effectLst/>
                <a:latin typeface="微软雅黑" panose="020B0503020204020204" charset="-122"/>
                <a:ea typeface="微软雅黑" panose="020B0503020204020204" charset="-122"/>
                <a:sym typeface="+mn-ea"/>
              </a:rPr>
              <a:t>®</a:t>
            </a:r>
            <a:r>
              <a:rPr lang="zh-CN" altLang="en-US" sz="2400" b="1" dirty="0">
                <a:solidFill>
                  <a:srgbClr val="C00000"/>
                </a:solidFill>
                <a:effectLst/>
                <a:latin typeface="微软雅黑" panose="020B0503020204020204" charset="-122"/>
                <a:ea typeface="微软雅黑" panose="020B0503020204020204" charset="-122"/>
                <a:sym typeface="+mn-ea"/>
              </a:rPr>
              <a:t>美索巴莫注射液</a:t>
            </a:r>
            <a:r>
              <a:rPr lang="zh-CN" altLang="en-US" sz="2400" b="1" dirty="0">
                <a:solidFill>
                  <a:srgbClr val="C00000"/>
                </a:solidFill>
                <a:latin typeface="微软雅黑" panose="020B0503020204020204" charset="-122"/>
                <a:ea typeface="微软雅黑" panose="020B0503020204020204" charset="-122"/>
                <a:sym typeface="+mn-ea"/>
              </a:rPr>
              <a:t>优势</a:t>
            </a:r>
            <a:endParaRPr lang="zh-CN" altLang="en-US" sz="2400" b="1" dirty="0">
              <a:solidFill>
                <a:srgbClr val="C00000"/>
              </a:solidFill>
              <a:latin typeface="微软雅黑" panose="020B0503020204020204" charset="-122"/>
              <a:ea typeface="微软雅黑" panose="020B0503020204020204" charset="-122"/>
            </a:endParaRPr>
          </a:p>
        </p:txBody>
      </p:sp>
      <p:sp>
        <p:nvSpPr>
          <p:cNvPr id="18" name="文本框 17"/>
          <p:cNvSpPr txBox="1"/>
          <p:nvPr/>
        </p:nvSpPr>
        <p:spPr>
          <a:xfrm>
            <a:off x="3775710" y="3892550"/>
            <a:ext cx="7708265" cy="1814830"/>
          </a:xfrm>
          <a:prstGeom prst="rect">
            <a:avLst/>
          </a:prstGeom>
          <a:noFill/>
        </p:spPr>
        <p:txBody>
          <a:bodyPr wrap="square">
            <a:spAutoFit/>
          </a:bodyPr>
          <a:lstStyle/>
          <a:p>
            <a:pPr indent="457200" algn="l">
              <a:lnSpc>
                <a:spcPct val="100000"/>
              </a:lnSpc>
            </a:pPr>
            <a:r>
              <a:rPr sz="1600" kern="100" dirty="0">
                <a:effectLst/>
                <a:latin typeface="微软雅黑" panose="020B0503020204020204" charset="-122"/>
                <a:ea typeface="微软雅黑" panose="020B0503020204020204" charset="-122"/>
                <a:cs typeface="Times New Roman" panose="02020603050405020304" pitchFamily="18" charset="0"/>
                <a:sym typeface="+mn-ea"/>
              </a:rPr>
              <a:t>现阶段中枢作用肌肉松弛药的市场主要竞品：乙哌立松片、替扎尼定片。以竞品相比，美索巴莫注射液具有以下优势：</a:t>
            </a:r>
            <a:endParaRPr sz="1600" kern="100" dirty="0">
              <a:effectLst/>
              <a:latin typeface="微软雅黑" panose="020B0503020204020204" charset="-122"/>
              <a:ea typeface="微软雅黑" panose="020B0503020204020204" charset="-122"/>
              <a:cs typeface="Times New Roman" panose="02020603050405020304" pitchFamily="18" charset="0"/>
            </a:endParaRPr>
          </a:p>
          <a:p>
            <a:pPr algn="l">
              <a:lnSpc>
                <a:spcPct val="100000"/>
              </a:lnSpc>
            </a:pPr>
            <a:r>
              <a:rPr sz="1600" kern="100" dirty="0">
                <a:effectLst/>
                <a:latin typeface="微软雅黑" panose="020B0503020204020204" charset="-122"/>
                <a:ea typeface="微软雅黑" panose="020B0503020204020204" charset="-122"/>
                <a:cs typeface="Times New Roman" panose="02020603050405020304" pitchFamily="18" charset="0"/>
                <a:sym typeface="+mn-ea"/>
              </a:rPr>
              <a:t>（1）剂型上为静脉用注射液，起效迅速、作用持久，从而快速解痉，起到迅速止痛的效果；</a:t>
            </a:r>
            <a:endParaRPr sz="1600" kern="100" dirty="0">
              <a:effectLst/>
              <a:latin typeface="微软雅黑" panose="020B0503020204020204" charset="-122"/>
              <a:ea typeface="微软雅黑" panose="020B0503020204020204" charset="-122"/>
              <a:cs typeface="Times New Roman" panose="02020603050405020304" pitchFamily="18" charset="0"/>
            </a:endParaRPr>
          </a:p>
          <a:p>
            <a:pPr algn="l">
              <a:lnSpc>
                <a:spcPct val="100000"/>
              </a:lnSpc>
            </a:pPr>
            <a:r>
              <a:rPr sz="1600" kern="100" dirty="0">
                <a:effectLst/>
                <a:latin typeface="微软雅黑" panose="020B0503020204020204" charset="-122"/>
                <a:ea typeface="微软雅黑" panose="020B0503020204020204" charset="-122"/>
                <a:cs typeface="Times New Roman" panose="02020603050405020304" pitchFamily="18" charset="0"/>
                <a:sym typeface="+mn-ea"/>
              </a:rPr>
              <a:t>（2）吸收分布方面：主要在肝脏代谢，原型药及其代谢产物经尿液快速且几乎完全排除，体内无蓄积，肝脏影响小，安全可靠；</a:t>
            </a:r>
            <a:endParaRPr sz="1600" kern="100" dirty="0">
              <a:effectLst/>
              <a:latin typeface="微软雅黑" panose="020B0503020204020204" charset="-122"/>
              <a:ea typeface="微软雅黑" panose="020B0503020204020204" charset="-122"/>
              <a:cs typeface="Times New Roman" panose="02020603050405020304" pitchFamily="18" charset="0"/>
            </a:endParaRPr>
          </a:p>
          <a:p>
            <a:pPr algn="l">
              <a:lnSpc>
                <a:spcPct val="100000"/>
              </a:lnSpc>
            </a:pPr>
            <a:r>
              <a:rPr sz="1600" kern="100" dirty="0">
                <a:effectLst/>
                <a:latin typeface="微软雅黑" panose="020B0503020204020204" charset="-122"/>
                <a:ea typeface="微软雅黑" panose="020B0503020204020204" charset="-122"/>
                <a:cs typeface="Times New Roman" panose="02020603050405020304" pitchFamily="18" charset="0"/>
                <a:sym typeface="+mn-ea"/>
              </a:rPr>
              <a:t>（3）作用脊髓低位中枢，安全性高，不引起成瘾性及呼吸抑制。</a:t>
            </a:r>
            <a:endParaRPr lang="zh-CN" altLang="en-US" sz="1600" kern="100" dirty="0">
              <a:latin typeface="微软雅黑" panose="020B0503020204020204" charset="-122"/>
              <a:ea typeface="微软雅黑" panose="020B0503020204020204" charset="-122"/>
              <a:cs typeface="Times New Roman" panose="02020603050405020304" pitchFamily="18" charset="0"/>
            </a:endParaRPr>
          </a:p>
        </p:txBody>
      </p:sp>
      <p:sp>
        <p:nvSpPr>
          <p:cNvPr id="2" name="文本框 1"/>
          <p:cNvSpPr txBox="1"/>
          <p:nvPr/>
        </p:nvSpPr>
        <p:spPr>
          <a:xfrm>
            <a:off x="227965" y="6304915"/>
            <a:ext cx="11386185" cy="398780"/>
          </a:xfrm>
          <a:prstGeom prst="rect">
            <a:avLst/>
          </a:prstGeom>
          <a:noFill/>
        </p:spPr>
        <p:txBody>
          <a:bodyPr wrap="square" rtlCol="0" anchor="t">
            <a:spAutoFit/>
          </a:bodyPr>
          <a:p>
            <a:r>
              <a:rPr lang="en-US" sz="1000" kern="100" dirty="0">
                <a:latin typeface="微软雅黑" panose="020B0503020204020204" charset="-122"/>
                <a:ea typeface="微软雅黑" panose="020B0503020204020204" charset="-122"/>
                <a:sym typeface="+mn-ea"/>
              </a:rPr>
              <a:t>4.</a:t>
            </a:r>
            <a:r>
              <a:rPr sz="1000" kern="100" dirty="0">
                <a:latin typeface="微软雅黑" panose="020B0503020204020204" charset="-122"/>
                <a:ea typeface="微软雅黑" panose="020B0503020204020204" charset="-122"/>
                <a:sym typeface="+mn-ea"/>
              </a:rPr>
              <a:t>施永周, 宋斌, 李晨,等. 美索巴莫在单纯肩关节脱位手法复位辅助治疗中的疗效观察[J]. 临床和实验医学杂志, 2012(11):854-855.</a:t>
            </a:r>
            <a:endParaRPr sz="1000" kern="100" dirty="0">
              <a:latin typeface="微软雅黑" panose="020B0503020204020204" charset="-122"/>
              <a:ea typeface="微软雅黑" panose="020B0503020204020204" charset="-122"/>
              <a:sym typeface="+mn-ea"/>
            </a:endParaRPr>
          </a:p>
          <a:p>
            <a:r>
              <a:rPr lang="en-US" sz="1000" kern="100" dirty="0">
                <a:latin typeface="微软雅黑" panose="020B0503020204020204" charset="-122"/>
                <a:ea typeface="微软雅黑" panose="020B0503020204020204" charset="-122"/>
                <a:sym typeface="+mn-ea"/>
              </a:rPr>
              <a:t>5.</a:t>
            </a:r>
            <a:r>
              <a:rPr sz="1000" kern="100" dirty="0">
                <a:latin typeface="微软雅黑" panose="020B0503020204020204" charset="-122"/>
                <a:ea typeface="微软雅黑" panose="020B0503020204020204" charset="-122"/>
                <a:sym typeface="+mn-ea"/>
              </a:rPr>
              <a:t>丁连仁. 美索巴莫注射液治疗急性骨骼肌疼痛的效果观察[J]. 中国卫生产业, 2012, 000(003):67,152.</a:t>
            </a:r>
            <a:r>
              <a:rPr lang="en-US" altLang="zh-CN" sz="1000" kern="100" dirty="0">
                <a:latin typeface="微软雅黑" panose="020B0503020204020204" charset="-122"/>
                <a:ea typeface="微软雅黑" panose="020B0503020204020204" charset="-122"/>
                <a:sym typeface="+mn-ea"/>
              </a:rPr>
              <a:t>2.</a:t>
            </a:r>
            <a:endParaRPr lang="zh-CN" sz="1000" kern="100" dirty="0">
              <a:latin typeface="微软雅黑" panose="020B0503020204020204" charset="-122"/>
              <a:ea typeface="微软雅黑" panose="020B0503020204020204" charset="-122"/>
              <a:sym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12000">
              <a:schemeClr val="accent5">
                <a:lumMod val="5000"/>
                <a:lumOff val="95000"/>
              </a:schemeClr>
            </a:gs>
            <a:gs pos="0">
              <a:schemeClr val="accent1">
                <a:lumMod val="20000"/>
                <a:lumOff val="80000"/>
              </a:schemeClr>
            </a:gs>
            <a:gs pos="100000">
              <a:schemeClr val="accent1">
                <a:lumMod val="20000"/>
                <a:lumOff val="80000"/>
              </a:schemeClr>
            </a:gs>
            <a:gs pos="90000">
              <a:schemeClr val="bg1"/>
            </a:gs>
          </a:gsLst>
          <a:lin ang="5400000" scaled="1"/>
          <a:tileRect/>
        </a:gradFill>
        <a:effectLst/>
      </p:bgPr>
    </p:bg>
    <p:spTree>
      <p:nvGrpSpPr>
        <p:cNvPr id="1" name=""/>
        <p:cNvGrpSpPr/>
        <p:nvPr/>
      </p:nvGrpSpPr>
      <p:grpSpPr>
        <a:xfrm>
          <a:off x="0" y="0"/>
          <a:ext cx="0" cy="0"/>
          <a:chOff x="0" y="0"/>
          <a:chExt cx="0" cy="0"/>
        </a:xfrm>
      </p:grpSpPr>
      <p:sp>
        <p:nvSpPr>
          <p:cNvPr id="13" name="Rectangle 12"/>
          <p:cNvSpPr>
            <a:spLocks noChangeArrowheads="1"/>
          </p:cNvSpPr>
          <p:nvPr/>
        </p:nvSpPr>
        <p:spPr bwMode="auto">
          <a:xfrm>
            <a:off x="827105" y="112668"/>
            <a:ext cx="2179307" cy="2203985"/>
          </a:xfrm>
          <a:prstGeom prst="rect">
            <a:avLst/>
          </a:prstGeom>
          <a:solidFill>
            <a:srgbClr val="00649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800">
              <a:solidFill>
                <a:schemeClr val="tx1"/>
              </a:solidFill>
              <a:latin typeface="+mn-lt"/>
              <a:ea typeface="+mn-ea"/>
              <a:cs typeface="+mn-ea"/>
              <a:sym typeface="+mn-lt"/>
            </a:endParaRPr>
          </a:p>
        </p:txBody>
      </p:sp>
      <p:sp>
        <p:nvSpPr>
          <p:cNvPr id="14" name="Freeform 11"/>
          <p:cNvSpPr/>
          <p:nvPr/>
        </p:nvSpPr>
        <p:spPr bwMode="auto">
          <a:xfrm>
            <a:off x="827105" y="0"/>
            <a:ext cx="2179307" cy="112668"/>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006494"/>
          </a:solidFill>
          <a:ln>
            <a:noFill/>
          </a:ln>
          <a:effectLst>
            <a:outerShdw blurRad="63500" algn="ctr" rotWithShape="0">
              <a:prstClr val="black">
                <a:alpha val="40000"/>
              </a:prstClr>
            </a:outerShdw>
          </a:effectLst>
        </p:spPr>
        <p:txBody>
          <a:bodyPr/>
          <a:lstStyle/>
          <a:p>
            <a:pPr algn="ctr"/>
            <a:endParaRPr lang="zh-CN" altLang="en-US" sz="1800">
              <a:cs typeface="+mn-ea"/>
              <a:sym typeface="+mn-lt"/>
            </a:endParaRPr>
          </a:p>
        </p:txBody>
      </p:sp>
      <p:sp>
        <p:nvSpPr>
          <p:cNvPr id="8" name="文本框 7"/>
          <p:cNvSpPr txBox="1"/>
          <p:nvPr/>
        </p:nvSpPr>
        <p:spPr>
          <a:xfrm>
            <a:off x="1070504" y="679401"/>
            <a:ext cx="1491342" cy="1323439"/>
          </a:xfrm>
          <a:prstGeom prst="rect">
            <a:avLst/>
          </a:prstGeom>
          <a:noFill/>
        </p:spPr>
        <p:txBody>
          <a:bodyPr wrap="square" rtlCol="0">
            <a:spAutoFit/>
          </a:bodyPr>
          <a:lstStyle/>
          <a:p>
            <a:pPr algn="dist"/>
            <a:r>
              <a:rPr lang="en-US" altLang="zh-CN" sz="8000" b="1" dirty="0">
                <a:solidFill>
                  <a:schemeClr val="bg1"/>
                </a:solidFill>
                <a:latin typeface="微软雅黑" panose="020B0503020204020204" charset="-122"/>
                <a:ea typeface="微软雅黑" panose="020B0503020204020204" charset="-122"/>
              </a:rPr>
              <a:t>05</a:t>
            </a:r>
            <a:endParaRPr lang="zh-CN" altLang="en-US" sz="8000" b="1" dirty="0">
              <a:solidFill>
                <a:schemeClr val="bg1"/>
              </a:solidFill>
              <a:latin typeface="微软雅黑" panose="020B0503020204020204" charset="-122"/>
              <a:ea typeface="微软雅黑" panose="020B0503020204020204" charset="-122"/>
            </a:endParaRPr>
          </a:p>
        </p:txBody>
      </p:sp>
      <p:sp>
        <p:nvSpPr>
          <p:cNvPr id="9" name="文本框 8"/>
          <p:cNvSpPr txBox="1"/>
          <p:nvPr/>
        </p:nvSpPr>
        <p:spPr>
          <a:xfrm>
            <a:off x="926807" y="2842603"/>
            <a:ext cx="1830973" cy="906915"/>
          </a:xfrm>
          <a:prstGeom prst="rect">
            <a:avLst/>
          </a:prstGeom>
          <a:noFill/>
        </p:spPr>
        <p:txBody>
          <a:bodyPr wrap="square" rtlCol="0">
            <a:spAutoFit/>
          </a:bodyPr>
          <a:lstStyle/>
          <a:p>
            <a:pPr algn="dist">
              <a:lnSpc>
                <a:spcPct val="150000"/>
              </a:lnSpc>
            </a:pPr>
            <a:r>
              <a:rPr lang="zh-CN" altLang="en-US" sz="4000" b="1" dirty="0">
                <a:solidFill>
                  <a:srgbClr val="006494"/>
                </a:solidFill>
                <a:latin typeface="微软雅黑" panose="020B0503020204020204" charset="-122"/>
                <a:ea typeface="微软雅黑" panose="020B0503020204020204" charset="-122"/>
              </a:rPr>
              <a:t>公平性</a:t>
            </a:r>
            <a:endParaRPr lang="zh-CN" altLang="en-US" sz="4000" b="1" dirty="0">
              <a:solidFill>
                <a:srgbClr val="006494"/>
              </a:solidFill>
              <a:latin typeface="微软雅黑" panose="020B0503020204020204" charset="-122"/>
              <a:ea typeface="微软雅黑" panose="020B0503020204020204" charset="-122"/>
            </a:endParaRPr>
          </a:p>
        </p:txBody>
      </p:sp>
      <p:sp>
        <p:nvSpPr>
          <p:cNvPr id="12" name="文本框 11"/>
          <p:cNvSpPr txBox="1"/>
          <p:nvPr/>
        </p:nvSpPr>
        <p:spPr>
          <a:xfrm>
            <a:off x="1070505" y="3561939"/>
            <a:ext cx="1572112" cy="499624"/>
          </a:xfrm>
          <a:prstGeom prst="rect">
            <a:avLst/>
          </a:prstGeom>
          <a:noFill/>
        </p:spPr>
        <p:txBody>
          <a:bodyPr wrap="square" rtlCol="0">
            <a:spAutoFit/>
          </a:bodyPr>
          <a:lstStyle/>
          <a:p>
            <a:pPr algn="dist">
              <a:lnSpc>
                <a:spcPct val="150000"/>
              </a:lnSpc>
            </a:pPr>
            <a:r>
              <a:rPr lang="en-US" altLang="zh-CN" sz="2000" b="1" dirty="0">
                <a:solidFill>
                  <a:schemeClr val="bg2">
                    <a:lumMod val="90000"/>
                  </a:schemeClr>
                </a:solidFill>
                <a:latin typeface="微软雅黑" panose="020B0503020204020204" charset="-122"/>
                <a:ea typeface="微软雅黑" panose="020B0503020204020204" charset="-122"/>
              </a:rPr>
              <a:t>Fairness</a:t>
            </a:r>
            <a:endParaRPr lang="zh-CN" altLang="en-US" sz="2000" b="1" dirty="0">
              <a:solidFill>
                <a:schemeClr val="bg2">
                  <a:lumMod val="90000"/>
                </a:schemeClr>
              </a:solidFill>
              <a:latin typeface="微软雅黑" panose="020B0503020204020204" charset="-122"/>
              <a:ea typeface="微软雅黑" panose="020B0503020204020204" charset="-122"/>
            </a:endParaRPr>
          </a:p>
        </p:txBody>
      </p:sp>
      <p:sp>
        <p:nvSpPr>
          <p:cNvPr id="15" name="文本框 14"/>
          <p:cNvSpPr txBox="1"/>
          <p:nvPr/>
        </p:nvSpPr>
        <p:spPr>
          <a:xfrm>
            <a:off x="3785398" y="1341120"/>
            <a:ext cx="8172988" cy="581057"/>
          </a:xfrm>
          <a:prstGeom prst="rect">
            <a:avLst/>
          </a:prstGeom>
          <a:noFill/>
        </p:spPr>
        <p:txBody>
          <a:bodyPr wrap="square">
            <a:spAutoFit/>
          </a:bodyPr>
          <a:lstStyle/>
          <a:p>
            <a:pPr marL="342900" indent="-342900">
              <a:lnSpc>
                <a:spcPct val="150000"/>
              </a:lnSpc>
              <a:buFont typeface="Wingdings" panose="05000000000000000000" pitchFamily="2" charset="2"/>
              <a:buChar char="l"/>
            </a:pPr>
            <a:r>
              <a:rPr lang="zh-CN" altLang="en-US" sz="2400" b="1" dirty="0">
                <a:solidFill>
                  <a:srgbClr val="C00000"/>
                </a:solidFill>
                <a:latin typeface="微软雅黑" panose="020B0503020204020204" charset="-122"/>
                <a:ea typeface="微软雅黑" panose="020B0503020204020204" charset="-122"/>
              </a:rPr>
              <a:t>年发病患者总数：</a:t>
            </a:r>
            <a:endParaRPr lang="zh-CN" altLang="en-US" sz="2400" b="1" dirty="0">
              <a:solidFill>
                <a:srgbClr val="C00000"/>
              </a:solidFill>
              <a:latin typeface="微软雅黑" panose="020B0503020204020204" charset="-122"/>
              <a:ea typeface="微软雅黑" panose="020B0503020204020204" charset="-122"/>
            </a:endParaRPr>
          </a:p>
        </p:txBody>
      </p:sp>
      <p:sp>
        <p:nvSpPr>
          <p:cNvPr id="16" name="文本框 15"/>
          <p:cNvSpPr txBox="1"/>
          <p:nvPr/>
        </p:nvSpPr>
        <p:spPr>
          <a:xfrm>
            <a:off x="3721390" y="1922177"/>
            <a:ext cx="7708392" cy="922020"/>
          </a:xfrm>
          <a:prstGeom prst="rect">
            <a:avLst/>
          </a:prstGeom>
          <a:noFill/>
        </p:spPr>
        <p:txBody>
          <a:bodyPr wrap="square">
            <a:spAutoFit/>
          </a:bodyPr>
          <a:lstStyle/>
          <a:p>
            <a:pPr indent="457200">
              <a:lnSpc>
                <a:spcPct val="150000"/>
              </a:lnSpc>
            </a:pPr>
            <a:r>
              <a:rPr lang="zh-CN" kern="100" dirty="0">
                <a:effectLst/>
                <a:latin typeface="微软雅黑" panose="020B0503020204020204" charset="-122"/>
                <a:ea typeface="微软雅黑" panose="020B0503020204020204" charset="-122"/>
                <a:cs typeface="Times New Roman" panose="02020603050405020304" pitchFamily="18" charset="0"/>
              </a:rPr>
              <a:t>骨科手术</a:t>
            </a:r>
            <a:r>
              <a:rPr kern="100" dirty="0">
                <a:effectLst/>
                <a:latin typeface="微软雅黑" panose="020B0503020204020204" charset="-122"/>
                <a:ea typeface="微软雅黑" panose="020B0503020204020204" charset="-122"/>
                <a:cs typeface="Times New Roman" panose="02020603050405020304" pitchFamily="18" charset="0"/>
              </a:rPr>
              <a:t>2021年</a:t>
            </a:r>
            <a:r>
              <a:rPr lang="zh-CN" kern="100" dirty="0">
                <a:effectLst/>
                <a:latin typeface="微软雅黑" panose="020B0503020204020204" charset="-122"/>
                <a:ea typeface="微软雅黑" panose="020B0503020204020204" charset="-122"/>
                <a:cs typeface="Times New Roman" panose="02020603050405020304" pitchFamily="18" charset="0"/>
              </a:rPr>
              <a:t>约</a:t>
            </a:r>
            <a:r>
              <a:rPr kern="100" dirty="0">
                <a:effectLst/>
                <a:latin typeface="微软雅黑" panose="020B0503020204020204" charset="-122"/>
                <a:ea typeface="微软雅黑" panose="020B0503020204020204" charset="-122"/>
                <a:cs typeface="Times New Roman" panose="02020603050405020304" pitchFamily="18" charset="0"/>
              </a:rPr>
              <a:t>460万例左右，其中创伤类手术量占比最高，达到310万例。</a:t>
            </a:r>
            <a:endParaRPr kern="100" dirty="0">
              <a:effectLst/>
              <a:latin typeface="微软雅黑" panose="020B0503020204020204" charset="-122"/>
              <a:ea typeface="微软雅黑" panose="020B0503020204020204" charset="-122"/>
              <a:cs typeface="Times New Roman" panose="02020603050405020304" pitchFamily="18" charset="0"/>
            </a:endParaRPr>
          </a:p>
        </p:txBody>
      </p:sp>
      <p:sp>
        <p:nvSpPr>
          <p:cNvPr id="17" name="文本框 16"/>
          <p:cNvSpPr txBox="1"/>
          <p:nvPr/>
        </p:nvSpPr>
        <p:spPr>
          <a:xfrm>
            <a:off x="3785398" y="4460378"/>
            <a:ext cx="8172988" cy="581057"/>
          </a:xfrm>
          <a:prstGeom prst="rect">
            <a:avLst/>
          </a:prstGeom>
          <a:noFill/>
        </p:spPr>
        <p:txBody>
          <a:bodyPr wrap="square">
            <a:spAutoFit/>
          </a:bodyPr>
          <a:lstStyle/>
          <a:p>
            <a:pPr marL="342900" indent="-342900">
              <a:lnSpc>
                <a:spcPct val="150000"/>
              </a:lnSpc>
              <a:buFont typeface="Wingdings" panose="05000000000000000000" pitchFamily="2" charset="2"/>
              <a:buChar char="l"/>
            </a:pPr>
            <a:r>
              <a:rPr lang="zh-CN" altLang="en-US" sz="2400" b="1" dirty="0">
                <a:solidFill>
                  <a:srgbClr val="C00000"/>
                </a:solidFill>
                <a:latin typeface="微软雅黑" panose="020B0503020204020204" charset="-122"/>
                <a:ea typeface="微软雅黑" panose="020B0503020204020204" charset="-122"/>
              </a:rPr>
              <a:t>临床管理难度</a:t>
            </a:r>
            <a:endParaRPr lang="zh-CN" altLang="en-US" sz="2400" b="1" dirty="0">
              <a:solidFill>
                <a:srgbClr val="C00000"/>
              </a:solidFill>
              <a:latin typeface="微软雅黑" panose="020B0503020204020204" charset="-122"/>
              <a:ea typeface="微软雅黑" panose="020B0503020204020204" charset="-122"/>
            </a:endParaRPr>
          </a:p>
        </p:txBody>
      </p:sp>
      <p:sp>
        <p:nvSpPr>
          <p:cNvPr id="18" name="文本框 17"/>
          <p:cNvSpPr txBox="1"/>
          <p:nvPr/>
        </p:nvSpPr>
        <p:spPr>
          <a:xfrm>
            <a:off x="3721390" y="5063915"/>
            <a:ext cx="8037576" cy="922020"/>
          </a:xfrm>
          <a:prstGeom prst="rect">
            <a:avLst/>
          </a:prstGeom>
          <a:noFill/>
        </p:spPr>
        <p:txBody>
          <a:bodyPr wrap="square">
            <a:spAutoFit/>
          </a:bodyPr>
          <a:lstStyle/>
          <a:p>
            <a:pPr indent="457200">
              <a:lnSpc>
                <a:spcPct val="150000"/>
              </a:lnSpc>
            </a:pPr>
            <a:r>
              <a:rPr lang="zh-CN" altLang="en-US" kern="100" dirty="0">
                <a:effectLst/>
                <a:latin typeface="微软雅黑" panose="020B0503020204020204" charset="-122"/>
                <a:ea typeface="微软雅黑" panose="020B0503020204020204" charset="-122"/>
                <a:cs typeface="Times New Roman" panose="02020603050405020304" pitchFamily="18" charset="0"/>
              </a:rPr>
              <a:t>提高患者治疗满意度，增加患者依从性，加快患者术后</a:t>
            </a:r>
            <a:r>
              <a:rPr lang="zh-CN" altLang="en-US" kern="100" dirty="0">
                <a:effectLst/>
                <a:latin typeface="微软雅黑" panose="020B0503020204020204" charset="-122"/>
                <a:ea typeface="微软雅黑" panose="020B0503020204020204" charset="-122"/>
                <a:cs typeface="Times New Roman" panose="02020603050405020304" pitchFamily="18" charset="0"/>
              </a:rPr>
              <a:t>恢复，缩短患者</a:t>
            </a:r>
            <a:r>
              <a:rPr lang="zh-CN" altLang="en-US" kern="100" dirty="0">
                <a:effectLst/>
                <a:latin typeface="微软雅黑" panose="020B0503020204020204" charset="-122"/>
                <a:ea typeface="微软雅黑" panose="020B0503020204020204" charset="-122"/>
                <a:cs typeface="Times New Roman" panose="02020603050405020304" pitchFamily="18" charset="0"/>
              </a:rPr>
              <a:t>住院时间。</a:t>
            </a:r>
            <a:endParaRPr lang="zh-CN" altLang="en-US" kern="100" dirty="0">
              <a:effectLst/>
              <a:latin typeface="微软雅黑" panose="020B0503020204020204" charset="-122"/>
              <a:ea typeface="微软雅黑" panose="020B0503020204020204" charset="-122"/>
              <a:cs typeface="Times New Roman" panose="02020603050405020304" pitchFamily="18" charset="0"/>
            </a:endParaRPr>
          </a:p>
        </p:txBody>
      </p:sp>
      <p:sp>
        <p:nvSpPr>
          <p:cNvPr id="10" name="文本框 9"/>
          <p:cNvSpPr txBox="1"/>
          <p:nvPr/>
        </p:nvSpPr>
        <p:spPr>
          <a:xfrm>
            <a:off x="3785398" y="2842707"/>
            <a:ext cx="8172988" cy="581057"/>
          </a:xfrm>
          <a:prstGeom prst="rect">
            <a:avLst/>
          </a:prstGeom>
          <a:noFill/>
          <a:ln>
            <a:noFill/>
          </a:ln>
          <a:extLst>
            <a:ext uri="{909E8E84-426E-40DD-AFC4-6F175D3DCCD1}">
              <a14:hiddenFill xmlns:a14="http://schemas.microsoft.com/office/drawing/2010/main">
                <a:solidFill>
                  <a:schemeClr val="lt1"/>
                </a:solidFill>
              </a14:hiddenFill>
            </a:ext>
          </a:extLst>
        </p:spPr>
        <p:style>
          <a:lnRef idx="2">
            <a:schemeClr val="accent2"/>
          </a:lnRef>
          <a:fillRef idx="1">
            <a:schemeClr val="lt1"/>
          </a:fillRef>
          <a:effectRef idx="0">
            <a:schemeClr val="accent2"/>
          </a:effectRef>
          <a:fontRef idx="minor">
            <a:schemeClr val="dk1"/>
          </a:fontRef>
        </p:style>
        <p:txBody>
          <a:bodyPr wrap="square">
            <a:spAutoFit/>
          </a:bodyPr>
          <a:lstStyle/>
          <a:p>
            <a:pPr marL="342900" indent="-342900">
              <a:lnSpc>
                <a:spcPct val="150000"/>
              </a:lnSpc>
              <a:buFont typeface="Wingdings" panose="05000000000000000000" pitchFamily="2" charset="2"/>
              <a:buChar char="l"/>
            </a:pPr>
            <a:r>
              <a:rPr lang="zh-CN" altLang="en-US" sz="2400" b="1" dirty="0">
                <a:solidFill>
                  <a:srgbClr val="C00000"/>
                </a:solidFill>
                <a:latin typeface="微软雅黑" panose="020B0503020204020204" charset="-122"/>
                <a:ea typeface="微软雅黑" panose="020B0503020204020204" charset="-122"/>
              </a:rPr>
              <a:t>弥补药品目录短板：</a:t>
            </a:r>
            <a:endParaRPr lang="zh-CN" altLang="en-US" sz="2400" b="1" dirty="0">
              <a:solidFill>
                <a:srgbClr val="C00000"/>
              </a:solidFill>
              <a:latin typeface="微软雅黑" panose="020B0503020204020204" charset="-122"/>
              <a:ea typeface="微软雅黑" panose="020B0503020204020204" charset="-122"/>
            </a:endParaRPr>
          </a:p>
        </p:txBody>
      </p:sp>
      <p:sp>
        <p:nvSpPr>
          <p:cNvPr id="11" name="文本框 10"/>
          <p:cNvSpPr txBox="1"/>
          <p:nvPr/>
        </p:nvSpPr>
        <p:spPr>
          <a:xfrm>
            <a:off x="3721390" y="3494383"/>
            <a:ext cx="7708392" cy="506730"/>
          </a:xfrm>
          <a:prstGeom prst="rect">
            <a:avLst/>
          </a:prstGeom>
          <a:noFill/>
        </p:spPr>
        <p:txBody>
          <a:bodyPr wrap="square">
            <a:spAutoFit/>
          </a:bodyPr>
          <a:lstStyle/>
          <a:p>
            <a:pPr indent="457200">
              <a:lnSpc>
                <a:spcPct val="150000"/>
              </a:lnSpc>
            </a:pPr>
            <a:r>
              <a:rPr lang="zh-CN" altLang="en-US" kern="100" dirty="0">
                <a:latin typeface="微软雅黑" panose="020B0503020204020204" charset="-122"/>
                <a:ea typeface="微软雅黑" panose="020B0503020204020204" charset="-122"/>
                <a:cs typeface="Times New Roman" panose="02020603050405020304" pitchFamily="18" charset="0"/>
              </a:rPr>
              <a:t>弥补了目录内无中枢作用肌松药注射剂型</a:t>
            </a:r>
            <a:r>
              <a:rPr lang="zh-CN" altLang="en-US" kern="100" dirty="0">
                <a:latin typeface="微软雅黑" panose="020B0503020204020204" charset="-122"/>
                <a:ea typeface="微软雅黑" panose="020B0503020204020204" charset="-122"/>
                <a:cs typeface="Times New Roman" panose="02020603050405020304" pitchFamily="18" charset="0"/>
              </a:rPr>
              <a:t>短板。</a:t>
            </a:r>
            <a:endParaRPr lang="zh-CN" altLang="en-US" kern="100" dirty="0">
              <a:latin typeface="微软雅黑" panose="020B0503020204020204" charset="-122"/>
              <a:ea typeface="微软雅黑" panose="020B0503020204020204" charset="-122"/>
              <a:cs typeface="Times New Roman" panose="02020603050405020304" pitchFamily="18" charset="0"/>
            </a:endParaRPr>
          </a:p>
        </p:txBody>
      </p:sp>
    </p:spTree>
  </p:cSld>
  <p:clrMapOvr>
    <a:masterClrMapping/>
  </p:clrMapOvr>
</p:sld>
</file>

<file path=ppt/tags/tag1.xml><?xml version="1.0" encoding="utf-8"?>
<p:tagLst xmlns:p="http://schemas.openxmlformats.org/presentationml/2006/main">
  <p:tag name="KSO_WPP_MARK_KEY" val="4dd63967-6bf4-4376-9d98-5f06da9d5a45"/>
  <p:tag name="COMMONDATA" val="eyJoZGlkIjoiODdjOWFlM2M2YWUyN2NlOWRkZmZjZDMxN2NhYjA3MGMifQ=="/>
</p:tagLst>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3352</Words>
  <Application>WPS 演示</Application>
  <PresentationFormat>宽屏</PresentationFormat>
  <Paragraphs>163</Paragraphs>
  <Slides>8</Slides>
  <Notes>4</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8</vt:i4>
      </vt:variant>
    </vt:vector>
  </HeadingPairs>
  <TitlesOfParts>
    <vt:vector size="23" baseType="lpstr">
      <vt:lpstr>Arial</vt:lpstr>
      <vt:lpstr>宋体</vt:lpstr>
      <vt:lpstr>Wingdings</vt:lpstr>
      <vt:lpstr>Wingdings</vt:lpstr>
      <vt:lpstr>微软雅黑</vt:lpstr>
      <vt:lpstr>Arial Unicode MS</vt:lpstr>
      <vt:lpstr>Calibri</vt:lpstr>
      <vt:lpstr>仿宋_GB2312</vt:lpstr>
      <vt:lpstr>仿宋</vt:lpstr>
      <vt:lpstr>MingLiU</vt:lpstr>
      <vt:lpstr>PMingLiU-ExtB</vt:lpstr>
      <vt:lpstr>Times New Roman</vt:lpstr>
      <vt:lpstr>等线</vt:lpstr>
      <vt:lpstr>等线 Light</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一品炼药师</cp:lastModifiedBy>
  <cp:revision>172</cp:revision>
  <dcterms:created xsi:type="dcterms:W3CDTF">2019-06-19T02:08:00Z</dcterms:created>
  <dcterms:modified xsi:type="dcterms:W3CDTF">2022-07-11T06:42:21Z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2052-11.1.0.11744</vt:lpwstr>
  </property>
  <property fmtid="{D5CDD505-2E9C-101B-9397-08002B2CF9AE}" pid="3" name="ICV">
    <vt:lpwstr>DE7F0B0DBF044B5DA772485630D66EB9</vt:lpwstr>
  </property>
</Properties>
</file>