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4.xml" ContentType="application/vnd.openxmlformats-officedocument.presentationml.notesSlide+xml"/>
  <Override PartName="/ppt/tags/tag43.xml" ContentType="application/vnd.openxmlformats-officedocument.presentationml.tags+xml"/>
  <Override PartName="/ppt/notesSlides/notesSlide5.xml" ContentType="application/vnd.openxmlformats-officedocument.presentationml.notesSlide+xml"/>
  <Override PartName="/ppt/tags/tag44.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7.xml" ContentType="application/vnd.openxmlformats-officedocument.presentationml.notesSlide+xml"/>
  <Override PartName="/ppt/tags/tag57.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91" r:id="rId3"/>
  </p:sldMasterIdLst>
  <p:notesMasterIdLst>
    <p:notesMasterId r:id="rId14"/>
  </p:notesMasterIdLst>
  <p:sldIdLst>
    <p:sldId id="258" r:id="rId4"/>
    <p:sldId id="256" r:id="rId5"/>
    <p:sldId id="306" r:id="rId6"/>
    <p:sldId id="268" r:id="rId7"/>
    <p:sldId id="287" r:id="rId8"/>
    <p:sldId id="279" r:id="rId9"/>
    <p:sldId id="280" r:id="rId10"/>
    <p:sldId id="281" r:id="rId11"/>
    <p:sldId id="289" r:id="rId12"/>
    <p:sldId id="283" r:id="rId13"/>
  </p:sldIdLst>
  <p:sldSz cx="12192000" cy="6858000"/>
  <p:notesSz cx="6858000" cy="9144000"/>
  <p:custDataLst>
    <p:tags r:id="rId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1162" userDrawn="1">
          <p15:clr>
            <a:srgbClr val="A4A3A4"/>
          </p15:clr>
        </p15:guide>
        <p15:guide id="3" pos="234" userDrawn="1">
          <p15:clr>
            <a:srgbClr val="A4A3A4"/>
          </p15:clr>
        </p15:guide>
        <p15:guide id="4" pos="7423" userDrawn="1">
          <p15:clr>
            <a:srgbClr val="A4A3A4"/>
          </p15:clr>
        </p15:guide>
        <p15:guide id="5" orient="horz" pos="40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Wang" initials="AW" lastIdx="1" clrIdx="0">
    <p:extLst>
      <p:ext uri="{19B8F6BF-5375-455C-9EA6-DF929625EA0E}">
        <p15:presenceInfo xmlns:p15="http://schemas.microsoft.com/office/powerpoint/2012/main" userId="S::M261023@ap.merckgroup.com::f3015f5d-eec5-4510-b033-f28231ab2773" providerId="AD"/>
      </p:ext>
    </p:extLst>
  </p:cmAuthor>
  <p:cmAuthor id="2" name="Meng Zhang" initials="MZ" lastIdx="35" clrIdx="1">
    <p:extLst>
      <p:ext uri="{19B8F6BF-5375-455C-9EA6-DF929625EA0E}">
        <p15:presenceInfo xmlns:p15="http://schemas.microsoft.com/office/powerpoint/2012/main" userId="S::Meng.Zhang@globalservs.com::26844f24-5ce5-44a2-a343-7618b1fc1ca1" providerId="AD"/>
      </p:ext>
    </p:extLst>
  </p:cmAuthor>
  <p:cmAuthor id="3" name="Beryl Chen" initials="BC" lastIdx="1" clrIdx="2">
    <p:extLst>
      <p:ext uri="{19B8F6BF-5375-455C-9EA6-DF929625EA0E}">
        <p15:presenceInfo xmlns:p15="http://schemas.microsoft.com/office/powerpoint/2012/main" userId="S::M318638@one.merckgroup.com::ba3cfb11-f27c-466c-9733-b23a8b4ee5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70BF"/>
    <a:srgbClr val="1F347E"/>
    <a:srgbClr val="CA4449"/>
    <a:srgbClr val="2D78C5"/>
    <a:srgbClr val="503291"/>
    <a:srgbClr val="F2F2F2"/>
    <a:srgbClr val="D5696D"/>
    <a:srgbClr val="FFC832"/>
    <a:srgbClr val="E74242"/>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67" autoAdjust="0"/>
    <p:restoredTop sz="93886" autoAdjust="0"/>
  </p:normalViewPr>
  <p:slideViewPr>
    <p:cSldViewPr snapToGrid="0">
      <p:cViewPr varScale="1">
        <p:scale>
          <a:sx n="106" d="100"/>
          <a:sy n="106" d="100"/>
        </p:scale>
        <p:origin x="384" y="114"/>
      </p:cViewPr>
      <p:guideLst>
        <p:guide pos="3840"/>
        <p:guide orient="horz" pos="1162"/>
        <p:guide pos="234"/>
        <p:guide pos="7423"/>
        <p:guide orient="horz" pos="4065"/>
      </p:guideLst>
    </p:cSldViewPr>
  </p:slideViewPr>
  <p:notesTextViewPr>
    <p:cViewPr>
      <p:scale>
        <a:sx n="1" d="1"/>
        <a:sy n="1" d="1"/>
      </p:scale>
      <p:origin x="0" y="0"/>
    </p:cViewPr>
  </p:notesTextViewPr>
  <p:sorterViewPr>
    <p:cViewPr>
      <p:scale>
        <a:sx n="100" d="100"/>
        <a:sy n="100" d="100"/>
      </p:scale>
      <p:origin x="0" y="-1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23519014510002E-2"/>
          <c:y val="0.23534709904243953"/>
          <c:w val="0.92669764358953555"/>
          <c:h val="0.57267952828233926"/>
        </c:manualLayout>
      </c:layout>
      <c:barChart>
        <c:barDir val="col"/>
        <c:grouping val="clustered"/>
        <c:varyColors val="0"/>
        <c:ser>
          <c:idx val="0"/>
          <c:order val="0"/>
          <c:tx>
            <c:strRef>
              <c:f>Sheet1!$B$1</c:f>
              <c:strCache>
                <c:ptCount val="1"/>
                <c:pt idx="0">
                  <c:v>基线</c:v>
                </c:pt>
              </c:strCache>
            </c:strRef>
          </c:tx>
          <c:spPr>
            <a:solidFill>
              <a:schemeClr val="bg1">
                <a:lumMod val="85000"/>
              </a:schemeClr>
            </a:solidFill>
            <a:ln>
              <a:noFill/>
            </a:ln>
            <a:effectLst/>
          </c:spPr>
          <c:invertIfNegative val="0"/>
          <c:cat>
            <c:strRef>
              <c:f>Sheet1!$A$2:$A$4</c:f>
              <c:strCache>
                <c:ptCount val="3"/>
                <c:pt idx="0">
                  <c:v>收缩压（均值,mmHg）</c:v>
                </c:pt>
                <c:pt idx="1">
                  <c:v>舒张压（均值,mmHg）</c:v>
                </c:pt>
                <c:pt idx="2">
                  <c:v>心率（均值,次/分）</c:v>
                </c:pt>
              </c:strCache>
            </c:strRef>
          </c:cat>
          <c:val>
            <c:numRef>
              <c:f>Sheet1!$B$2:$B$4</c:f>
              <c:numCache>
                <c:formatCode>General</c:formatCode>
                <c:ptCount val="3"/>
                <c:pt idx="0">
                  <c:v>147.30000000000001</c:v>
                </c:pt>
                <c:pt idx="1">
                  <c:v>87.9</c:v>
                </c:pt>
                <c:pt idx="2">
                  <c:v>75</c:v>
                </c:pt>
              </c:numCache>
            </c:numRef>
          </c:val>
          <c:extLst>
            <c:ext xmlns:c16="http://schemas.microsoft.com/office/drawing/2014/chart" uri="{C3380CC4-5D6E-409C-BE32-E72D297353CC}">
              <c16:uniqueId val="{00000000-DC4F-4DF2-A64A-0FA152D1F841}"/>
            </c:ext>
          </c:extLst>
        </c:ser>
        <c:ser>
          <c:idx val="1"/>
          <c:order val="1"/>
          <c:tx>
            <c:strRef>
              <c:f>Sheet1!$C$1</c:f>
              <c:strCache>
                <c:ptCount val="1"/>
                <c:pt idx="0">
                  <c:v>6个月</c:v>
                </c:pt>
              </c:strCache>
            </c:strRef>
          </c:tx>
          <c:spPr>
            <a:solidFill>
              <a:srgbClr val="2570BF"/>
            </a:solidFill>
            <a:ln>
              <a:noFill/>
            </a:ln>
            <a:effectLst/>
          </c:spPr>
          <c:invertIfNegative val="0"/>
          <c:cat>
            <c:strRef>
              <c:f>Sheet1!$A$2:$A$4</c:f>
              <c:strCache>
                <c:ptCount val="3"/>
                <c:pt idx="0">
                  <c:v>收缩压（均值,mmHg）</c:v>
                </c:pt>
                <c:pt idx="1">
                  <c:v>舒张压（均值,mmHg）</c:v>
                </c:pt>
                <c:pt idx="2">
                  <c:v>心率（均值,次/分）</c:v>
                </c:pt>
              </c:strCache>
            </c:strRef>
          </c:cat>
          <c:val>
            <c:numRef>
              <c:f>Sheet1!$C$2:$C$4</c:f>
              <c:numCache>
                <c:formatCode>General</c:formatCode>
                <c:ptCount val="3"/>
                <c:pt idx="0">
                  <c:v>130.9</c:v>
                </c:pt>
                <c:pt idx="1">
                  <c:v>79.099999999999994</c:v>
                </c:pt>
                <c:pt idx="2">
                  <c:v>68.599999999999994</c:v>
                </c:pt>
              </c:numCache>
            </c:numRef>
          </c:val>
          <c:extLst>
            <c:ext xmlns:c16="http://schemas.microsoft.com/office/drawing/2014/chart" uri="{C3380CC4-5D6E-409C-BE32-E72D297353CC}">
              <c16:uniqueId val="{00000001-DC4F-4DF2-A64A-0FA152D1F841}"/>
            </c:ext>
          </c:extLst>
        </c:ser>
        <c:dLbls>
          <c:showLegendKey val="0"/>
          <c:showVal val="0"/>
          <c:showCatName val="0"/>
          <c:showSerName val="0"/>
          <c:showPercent val="0"/>
          <c:showBubbleSize val="0"/>
        </c:dLbls>
        <c:gapWidth val="50"/>
        <c:overlap val="-20"/>
        <c:axId val="760787423"/>
        <c:axId val="785476623"/>
      </c:barChart>
      <c:catAx>
        <c:axId val="760787423"/>
        <c:scaling>
          <c:orientation val="minMax"/>
        </c:scaling>
        <c:delete val="0"/>
        <c:axPos val="b"/>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仿宋" panose="02010609060101010101" pitchFamily="49" charset="-122"/>
                <a:cs typeface="+mn-cs"/>
                <a:sym typeface="Arial" panose="020B0604020202020204" pitchFamily="34" charset="0"/>
              </a:defRPr>
            </a:pPr>
            <a:endParaRPr lang="zh-CN"/>
          </a:p>
        </c:txPr>
        <c:crossAx val="785476623"/>
        <c:crosses val="autoZero"/>
        <c:auto val="1"/>
        <c:lblAlgn val="ctr"/>
        <c:lblOffset val="100"/>
        <c:noMultiLvlLbl val="0"/>
      </c:catAx>
      <c:valAx>
        <c:axId val="785476623"/>
        <c:scaling>
          <c:orientation val="minMax"/>
        </c:scaling>
        <c:delete val="1"/>
        <c:axPos val="l"/>
        <c:numFmt formatCode="General" sourceLinked="1"/>
        <c:majorTickMark val="out"/>
        <c:minorTickMark val="none"/>
        <c:tickLblPos val="nextTo"/>
        <c:crossAx val="760787423"/>
        <c:crosses val="autoZero"/>
        <c:crossBetween val="between"/>
      </c:valAx>
      <c:spPr>
        <a:noFill/>
        <a:ln>
          <a:noFill/>
        </a:ln>
        <a:effectLst/>
      </c:spPr>
    </c:plotArea>
    <c:legend>
      <c:legendPos val="b"/>
      <c:layout>
        <c:manualLayout>
          <c:xMode val="edge"/>
          <c:yMode val="edge"/>
          <c:x val="0.64498866980183678"/>
          <c:y val="0.87035644750682084"/>
          <c:w val="0.34940314319134402"/>
          <c:h val="9.460983296071459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仿宋" panose="02010609060101010101" pitchFamily="49" charset="-122"/>
              <a:cs typeface="+mn-cs"/>
              <a:sym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ea typeface="仿宋" panose="02010609060101010101" pitchFamily="49" charset="-122"/>
          <a:sym typeface="Arial" panose="020B0604020202020204" pitchFamily="34" charset="0"/>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688389103431E-2"/>
          <c:y val="0.1662841792659695"/>
          <c:w val="0.90196643225164208"/>
          <c:h val="0.66796004961065425"/>
        </c:manualLayout>
      </c:layout>
      <c:barChart>
        <c:barDir val="col"/>
        <c:grouping val="clustered"/>
        <c:varyColors val="0"/>
        <c:ser>
          <c:idx val="0"/>
          <c:order val="0"/>
          <c:tx>
            <c:strRef>
              <c:f>Sheet1!$B$1</c:f>
              <c:strCache>
                <c:ptCount val="1"/>
                <c:pt idx="0">
                  <c:v>依从性</c:v>
                </c:pt>
              </c:strCache>
            </c:strRef>
          </c:tx>
          <c:spPr>
            <a:solidFill>
              <a:schemeClr val="accent1"/>
            </a:solidFill>
            <a:ln>
              <a:noFill/>
            </a:ln>
            <a:effectLst/>
          </c:spPr>
          <c:invertIfNegative val="0"/>
          <c:dPt>
            <c:idx val="0"/>
            <c:invertIfNegative val="0"/>
            <c:bubble3D val="0"/>
            <c:spPr>
              <a:pattFill prst="wdDnDiag">
                <a:fgClr>
                  <a:schemeClr val="accent1">
                    <a:lumMod val="40000"/>
                    <a:lumOff val="60000"/>
                  </a:schemeClr>
                </a:fgClr>
                <a:bgClr>
                  <a:schemeClr val="bg1"/>
                </a:bgClr>
              </a:pattFill>
              <a:ln>
                <a:noFill/>
              </a:ln>
              <a:effectLst/>
            </c:spPr>
            <c:extLst>
              <c:ext xmlns:c16="http://schemas.microsoft.com/office/drawing/2014/chart" uri="{C3380CC4-5D6E-409C-BE32-E72D297353CC}">
                <c16:uniqueId val="{00000001-313D-4D1E-8683-03339A31E244}"/>
              </c:ext>
            </c:extLst>
          </c:dPt>
          <c:dPt>
            <c:idx val="1"/>
            <c:invertIfNegative val="0"/>
            <c:bubble3D val="0"/>
            <c:spPr>
              <a:solidFill>
                <a:srgbClr val="2570BF"/>
              </a:solidFill>
              <a:ln>
                <a:noFill/>
              </a:ln>
              <a:effectLst/>
            </c:spPr>
            <c:extLst>
              <c:ext xmlns:c16="http://schemas.microsoft.com/office/drawing/2014/chart" uri="{C3380CC4-5D6E-409C-BE32-E72D297353CC}">
                <c16:uniqueId val="{00000003-313D-4D1E-8683-03339A31E244}"/>
              </c:ext>
            </c:extLst>
          </c:dPt>
          <c:dLbls>
            <c:dLbl>
              <c:idx val="1"/>
              <c:layout>
                <c:manualLayout>
                  <c:x val="1.6238592229130298E-2"/>
                  <c:y val="1.6052060971609123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1575015583294707"/>
                      <c:h val="0.20049924494457966"/>
                    </c:manualLayout>
                  </c15:layout>
                </c:ext>
                <c:ext xmlns:c16="http://schemas.microsoft.com/office/drawing/2014/chart" uri="{C3380CC4-5D6E-409C-BE32-E72D297353CC}">
                  <c16:uniqueId val="{00000003-313D-4D1E-8683-03339A31E244}"/>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仿宋" panose="02010609060101010101" pitchFamily="49" charset="-122"/>
                    <a:cs typeface="+mn-cs"/>
                    <a:sym typeface="Arial" panose="020B0604020202020204" pitchFamily="34"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两个单药联合</c:v>
                </c:pt>
                <c:pt idx="1">
                  <c:v>比索洛尔氨氯地平片</c:v>
                </c:pt>
              </c:strCache>
            </c:strRef>
          </c:cat>
          <c:val>
            <c:numRef>
              <c:f>Sheet1!$B$2:$B$3</c:f>
              <c:numCache>
                <c:formatCode>0.0%</c:formatCode>
                <c:ptCount val="2"/>
                <c:pt idx="0">
                  <c:v>0.7</c:v>
                </c:pt>
                <c:pt idx="1">
                  <c:v>0.98099999999999998</c:v>
                </c:pt>
              </c:numCache>
            </c:numRef>
          </c:val>
          <c:extLst>
            <c:ext xmlns:c16="http://schemas.microsoft.com/office/drawing/2014/chart" uri="{C3380CC4-5D6E-409C-BE32-E72D297353CC}">
              <c16:uniqueId val="{00000004-313D-4D1E-8683-03339A31E244}"/>
            </c:ext>
          </c:extLst>
        </c:ser>
        <c:dLbls>
          <c:dLblPos val="outEnd"/>
          <c:showLegendKey val="0"/>
          <c:showVal val="1"/>
          <c:showCatName val="0"/>
          <c:showSerName val="0"/>
          <c:showPercent val="0"/>
          <c:showBubbleSize val="0"/>
        </c:dLbls>
        <c:gapWidth val="200"/>
        <c:axId val="1163815999"/>
        <c:axId val="1163818911"/>
      </c:barChart>
      <c:catAx>
        <c:axId val="1163815999"/>
        <c:scaling>
          <c:orientation val="minMax"/>
        </c:scaling>
        <c:delete val="0"/>
        <c:axPos val="b"/>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仿宋" panose="02010609060101010101" pitchFamily="49" charset="-122"/>
                <a:cs typeface="+mn-cs"/>
                <a:sym typeface="Arial" panose="020B0604020202020204" pitchFamily="34" charset="0"/>
              </a:defRPr>
            </a:pPr>
            <a:endParaRPr lang="zh-CN"/>
          </a:p>
        </c:txPr>
        <c:crossAx val="1163818911"/>
        <c:crosses val="autoZero"/>
        <c:auto val="1"/>
        <c:lblAlgn val="ctr"/>
        <c:lblOffset val="100"/>
        <c:noMultiLvlLbl val="0"/>
      </c:catAx>
      <c:valAx>
        <c:axId val="1163818911"/>
        <c:scaling>
          <c:orientation val="minMax"/>
          <c:max val="1"/>
        </c:scaling>
        <c:delete val="1"/>
        <c:axPos val="l"/>
        <c:numFmt formatCode="0.0%" sourceLinked="1"/>
        <c:majorTickMark val="none"/>
        <c:minorTickMark val="none"/>
        <c:tickLblPos val="nextTo"/>
        <c:crossAx val="1163815999"/>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ea typeface="仿宋" panose="02010609060101010101" pitchFamily="49" charset="-122"/>
          <a:sym typeface="Arial" panose="020B0604020202020204" pitchFamily="34"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5C930-1F70-41A8-BC8B-7FA8303E864B}" type="datetimeFigureOut">
              <a:rPr lang="zh-CN" altLang="en-US" smtClean="0"/>
              <a:t>2022/7/14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27E49E-1999-44A9-874A-D69C2185D9D4}" type="slidenum">
              <a:rPr lang="zh-CN" altLang="en-US" smtClean="0"/>
              <a:t>‹#›</a:t>
            </a:fld>
            <a:endParaRPr lang="zh-CN" altLang="en-US"/>
          </a:p>
        </p:txBody>
      </p:sp>
    </p:spTree>
    <p:extLst>
      <p:ext uri="{BB962C8B-B14F-4D97-AF65-F5344CB8AC3E}">
        <p14:creationId xmlns:p14="http://schemas.microsoft.com/office/powerpoint/2010/main" val="153428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t>1</a:t>
            </a:fld>
            <a:endParaRPr lang="zh-CN" altLang="en-US"/>
          </a:p>
        </p:txBody>
      </p:sp>
    </p:spTree>
    <p:extLst>
      <p:ext uri="{BB962C8B-B14F-4D97-AF65-F5344CB8AC3E}">
        <p14:creationId xmlns:p14="http://schemas.microsoft.com/office/powerpoint/2010/main" val="349780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t>4</a:t>
            </a:fld>
            <a:endParaRPr lang="zh-CN" altLang="en-US"/>
          </a:p>
        </p:txBody>
      </p:sp>
    </p:spTree>
    <p:extLst>
      <p:ext uri="{BB962C8B-B14F-4D97-AF65-F5344CB8AC3E}">
        <p14:creationId xmlns:p14="http://schemas.microsoft.com/office/powerpoint/2010/main" val="4268960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t>5</a:t>
            </a:fld>
            <a:endParaRPr lang="zh-CN" altLang="en-US"/>
          </a:p>
        </p:txBody>
      </p:sp>
    </p:spTree>
    <p:extLst>
      <p:ext uri="{BB962C8B-B14F-4D97-AF65-F5344CB8AC3E}">
        <p14:creationId xmlns:p14="http://schemas.microsoft.com/office/powerpoint/2010/main" val="3123166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t>6</a:t>
            </a:fld>
            <a:endParaRPr lang="zh-CN" altLang="en-US"/>
          </a:p>
        </p:txBody>
      </p:sp>
    </p:spTree>
    <p:extLst>
      <p:ext uri="{BB962C8B-B14F-4D97-AF65-F5344CB8AC3E}">
        <p14:creationId xmlns:p14="http://schemas.microsoft.com/office/powerpoint/2010/main" val="3534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t>7</a:t>
            </a:fld>
            <a:endParaRPr lang="zh-CN" altLang="en-US"/>
          </a:p>
        </p:txBody>
      </p:sp>
    </p:spTree>
    <p:extLst>
      <p:ext uri="{BB962C8B-B14F-4D97-AF65-F5344CB8AC3E}">
        <p14:creationId xmlns:p14="http://schemas.microsoft.com/office/powerpoint/2010/main" val="150909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t>8</a:t>
            </a:fld>
            <a:endParaRPr lang="zh-CN" altLang="en-US"/>
          </a:p>
        </p:txBody>
      </p:sp>
    </p:spTree>
    <p:extLst>
      <p:ext uri="{BB962C8B-B14F-4D97-AF65-F5344CB8AC3E}">
        <p14:creationId xmlns:p14="http://schemas.microsoft.com/office/powerpoint/2010/main" val="3586189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a:sym typeface="Arial" panose="020B0604020202020204" pitchFamily="34" charset="0"/>
              </a:rPr>
              <a:t>*按照国家医学科学组织委员会（</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a:sym typeface="Arial" panose="020B0604020202020204" pitchFamily="34" charset="0"/>
              </a:rPr>
              <a:t>CIOMS</a:t>
            </a:r>
            <a:r>
              <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a:sym typeface="Arial" panose="020B0604020202020204" pitchFamily="34" charset="0"/>
              </a:rPr>
              <a:t>）推荐，</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a:sym typeface="Arial" panose="020B0604020202020204" pitchFamily="34" charset="0"/>
              </a:rPr>
              <a:t>0.7%</a:t>
            </a:r>
            <a:r>
              <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a:sym typeface="Arial" panose="020B0604020202020204" pitchFamily="34" charset="0"/>
              </a:rPr>
              <a:t>属于偶见不良事件发生率</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a:sym typeface="Arial" panose="020B0604020202020204" pitchFamily="34" charset="0"/>
              </a:rPr>
              <a:t>10532</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a:sym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t>9</a:t>
            </a:fld>
            <a:endParaRPr lang="zh-CN" altLang="en-US"/>
          </a:p>
        </p:txBody>
      </p:sp>
    </p:spTree>
    <p:extLst>
      <p:ext uri="{BB962C8B-B14F-4D97-AF65-F5344CB8AC3E}">
        <p14:creationId xmlns:p14="http://schemas.microsoft.com/office/powerpoint/2010/main" val="871007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t>10</a:t>
            </a:fld>
            <a:endParaRPr lang="zh-CN" altLang="en-US"/>
          </a:p>
        </p:txBody>
      </p:sp>
    </p:spTree>
    <p:extLst>
      <p:ext uri="{BB962C8B-B14F-4D97-AF65-F5344CB8AC3E}">
        <p14:creationId xmlns:p14="http://schemas.microsoft.com/office/powerpoint/2010/main" val="3873135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82821-6075-446C-A6F0-200C28147E3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2B7D96A-1CF2-486C-9673-538A9D9AE1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6235346-AE4D-4806-9C79-D6D20E85A7BE}"/>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DCA1F718-814F-44B0-A9A4-ED6C5920B0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25F8CA-32BC-4328-A094-204C18D2AC45}"/>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693330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仅标题">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6A743-7E00-4AF7-B75D-DB814B4D034E}"/>
              </a:ext>
            </a:extLst>
          </p:cNvPr>
          <p:cNvSpPr>
            <a:spLocks noGrp="1"/>
          </p:cNvSpPr>
          <p:nvPr>
            <p:ph type="title"/>
          </p:nvPr>
        </p:nvSpPr>
        <p:spPr>
          <a:xfrm>
            <a:off x="838201" y="905815"/>
            <a:ext cx="10515600" cy="659946"/>
          </a:xfrm>
        </p:spPr>
        <p:txBody>
          <a:bodyPr>
            <a:normAutofit/>
          </a:bodyPr>
          <a:lstStyle>
            <a:lvl1pPr algn="ctr">
              <a:lnSpc>
                <a:spcPct val="100000"/>
              </a:lnSpc>
              <a:defRPr sz="2400">
                <a:solidFill>
                  <a:srgbClr val="1F347E"/>
                </a:solidFill>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C37F4D4D-823B-48F3-84A3-ECB3E05A68BF}"/>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4" name="页脚占位符 3">
            <a:extLst>
              <a:ext uri="{FF2B5EF4-FFF2-40B4-BE49-F238E27FC236}">
                <a16:creationId xmlns:a16="http://schemas.microsoft.com/office/drawing/2014/main" id="{02D98FED-8854-414F-BC83-A443EA6D667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F63916-6FCB-46AA-834D-7B2598B10B5C}"/>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pic>
        <p:nvPicPr>
          <p:cNvPr id="14" name="图片 13" descr="黄色和橙色的天空下的山脉">
            <a:extLst>
              <a:ext uri="{FF2B5EF4-FFF2-40B4-BE49-F238E27FC236}">
                <a16:creationId xmlns:a16="http://schemas.microsoft.com/office/drawing/2014/main" id="{F10135DE-6940-4884-9A57-7BE4BB8258D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90762"/>
          <a:stretch/>
        </p:blipFill>
        <p:spPr>
          <a:xfrm>
            <a:off x="0" y="-1"/>
            <a:ext cx="12192000" cy="740229"/>
          </a:xfrm>
          <a:prstGeom prst="rect">
            <a:avLst/>
          </a:prstGeom>
        </p:spPr>
      </p:pic>
      <p:cxnSp>
        <p:nvCxnSpPr>
          <p:cNvPr id="15" name="直接连接符 14">
            <a:extLst>
              <a:ext uri="{FF2B5EF4-FFF2-40B4-BE49-F238E27FC236}">
                <a16:creationId xmlns:a16="http://schemas.microsoft.com/office/drawing/2014/main" id="{C9BA565F-13A4-4363-A15D-67516D6959F8}"/>
              </a:ext>
            </a:extLst>
          </p:cNvPr>
          <p:cNvCxnSpPr>
            <a:cxnSpLocks/>
          </p:cNvCxnSpPr>
          <p:nvPr userDrawn="1"/>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327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5B71871-AB18-4CD6-8A1B-5B9BD6E71889}"/>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3" name="页脚占位符 2">
            <a:extLst>
              <a:ext uri="{FF2B5EF4-FFF2-40B4-BE49-F238E27FC236}">
                <a16:creationId xmlns:a16="http://schemas.microsoft.com/office/drawing/2014/main" id="{FB0F4838-2B93-4A8F-8CDE-AAFEC4BE42C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8772FA0-10F0-449D-8E34-1644E966F16C}"/>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2987395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DBE29D-E365-4C17-B00B-A6CC64E12AC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C5ABC4-B617-441D-85FA-68BF089CCA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3E21D6-82D7-4578-A787-9E1C7F8E44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803CAAD-0338-445C-9CD7-F2449401450D}"/>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6" name="页脚占位符 5">
            <a:extLst>
              <a:ext uri="{FF2B5EF4-FFF2-40B4-BE49-F238E27FC236}">
                <a16:creationId xmlns:a16="http://schemas.microsoft.com/office/drawing/2014/main" id="{1A39749D-AA47-403D-AAEF-422CBA22B95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2226628-73C8-49C7-873F-44BE290CF417}"/>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183675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CBB0D3-D077-414C-920B-BC04873C46E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CF524F1-0323-47D2-A061-4111D282F3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4CE4595-88D5-4FBB-BAC9-FCD124351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54BCA4-7AE1-44FE-B48C-BB2C91E06CA4}"/>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6" name="页脚占位符 5">
            <a:extLst>
              <a:ext uri="{FF2B5EF4-FFF2-40B4-BE49-F238E27FC236}">
                <a16:creationId xmlns:a16="http://schemas.microsoft.com/office/drawing/2014/main" id="{B8C2E5F0-EFC0-4B65-94A9-4767F86E36F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C028223-4149-442E-8722-91623A4448F0}"/>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3756812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0D0D99-2F7D-4ABE-88D4-F9CB3AB00DF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4F3683C-05EC-4931-A2ED-EB7230F9B7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CDC05E-25DF-4BA4-8034-9C0F5C43D782}"/>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E5C85651-C51B-4ADD-A2B1-570E1D402DC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4C3DF6-F91C-4F8E-A4FF-1911C2FB11E0}"/>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3479685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586153E-76DB-4543-9188-329A008E728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F23704B-F78C-4726-AC00-01754C19C8A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16E757-F23E-4927-9BAE-3F5CFDB0BD49}"/>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965A4427-F72B-4A70-99FA-05B3528772B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D09944-587C-4F06-A594-B83E4663EB4A}"/>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3485916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4D505F-653E-44CC-A6E7-75CD70C715C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28DAB53-B8F6-466C-8ADB-EC07D08ED0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EDD766B-78E3-43D3-9445-03A31BBD0FC5}"/>
              </a:ext>
            </a:extLst>
          </p:cNvPr>
          <p:cNvSpPr>
            <a:spLocks noGrp="1"/>
          </p:cNvSpPr>
          <p:nvPr>
            <p:ph type="dt" sz="half" idx="10"/>
          </p:nvPr>
        </p:nvSpPr>
        <p:spPr/>
        <p:txBody>
          <a:bodyPr/>
          <a:lstStyle/>
          <a:p>
            <a:fld id="{8A799AA9-B2C3-4639-A291-9F2CBDF3739E}"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A877B687-373C-4715-8A00-1961C9983B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2A969B-092B-442B-81BF-616DA659EFDD}"/>
              </a:ext>
            </a:extLst>
          </p:cNvPr>
          <p:cNvSpPr>
            <a:spLocks noGrp="1"/>
          </p:cNvSpPr>
          <p:nvPr>
            <p:ph type="sldNum" sz="quarter" idx="12"/>
          </p:nvPr>
        </p:nvSpPr>
        <p:spPr/>
        <p:txBody>
          <a:bodyPr/>
          <a:lstStyle/>
          <a:p>
            <a:fld id="{F10A5A84-DEBC-463B-A52F-EB06BF6D276E}" type="slidenum">
              <a:rPr lang="zh-CN" altLang="en-US" smtClean="0"/>
              <a:t>‹#›</a:t>
            </a:fld>
            <a:endParaRPr lang="zh-CN" altLang="en-US"/>
          </a:p>
        </p:txBody>
      </p:sp>
    </p:spTree>
    <p:extLst>
      <p:ext uri="{BB962C8B-B14F-4D97-AF65-F5344CB8AC3E}">
        <p14:creationId xmlns:p14="http://schemas.microsoft.com/office/powerpoint/2010/main" val="755700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742602-E05D-4E7A-9BB3-D9D734EDC88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9DAF41-7382-4CA0-8E13-1FF318B50D8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223708B-76AB-4155-93BA-576A929ABD0C}"/>
              </a:ext>
            </a:extLst>
          </p:cNvPr>
          <p:cNvSpPr>
            <a:spLocks noGrp="1"/>
          </p:cNvSpPr>
          <p:nvPr>
            <p:ph type="dt" sz="half" idx="10"/>
          </p:nvPr>
        </p:nvSpPr>
        <p:spPr/>
        <p:txBody>
          <a:bodyPr/>
          <a:lstStyle/>
          <a:p>
            <a:fld id="{8A799AA9-B2C3-4639-A291-9F2CBDF3739E}"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8B8DE9E7-AC68-4D45-B434-D8462BA6F1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91E99F-6187-4E19-9AF1-87A95066F7FA}"/>
              </a:ext>
            </a:extLst>
          </p:cNvPr>
          <p:cNvSpPr>
            <a:spLocks noGrp="1"/>
          </p:cNvSpPr>
          <p:nvPr>
            <p:ph type="sldNum" sz="quarter" idx="12"/>
          </p:nvPr>
        </p:nvSpPr>
        <p:spPr/>
        <p:txBody>
          <a:bodyPr/>
          <a:lstStyle/>
          <a:p>
            <a:fld id="{F10A5A84-DEBC-463B-A52F-EB06BF6D276E}" type="slidenum">
              <a:rPr lang="zh-CN" altLang="en-US" smtClean="0"/>
              <a:t>‹#›</a:t>
            </a:fld>
            <a:endParaRPr lang="zh-CN" altLang="en-US"/>
          </a:p>
        </p:txBody>
      </p:sp>
    </p:spTree>
    <p:extLst>
      <p:ext uri="{BB962C8B-B14F-4D97-AF65-F5344CB8AC3E}">
        <p14:creationId xmlns:p14="http://schemas.microsoft.com/office/powerpoint/2010/main" val="3793551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591A3-8A6B-4337-A87F-80BE926C139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1700A7A-879C-43B6-A353-A394AC717B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259912D-5E66-4B90-873A-0795F410E47E}"/>
              </a:ext>
            </a:extLst>
          </p:cNvPr>
          <p:cNvSpPr>
            <a:spLocks noGrp="1"/>
          </p:cNvSpPr>
          <p:nvPr>
            <p:ph type="dt" sz="half" idx="10"/>
          </p:nvPr>
        </p:nvSpPr>
        <p:spPr/>
        <p:txBody>
          <a:bodyPr/>
          <a:lstStyle/>
          <a:p>
            <a:fld id="{8A799AA9-B2C3-4639-A291-9F2CBDF3739E}"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3CD5BFA4-C5B6-48E4-96EE-E5514BF1EF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A53ABFF-6430-4C7E-B1C7-3EB8D8167C27}"/>
              </a:ext>
            </a:extLst>
          </p:cNvPr>
          <p:cNvSpPr>
            <a:spLocks noGrp="1"/>
          </p:cNvSpPr>
          <p:nvPr>
            <p:ph type="sldNum" sz="quarter" idx="12"/>
          </p:nvPr>
        </p:nvSpPr>
        <p:spPr/>
        <p:txBody>
          <a:bodyPr/>
          <a:lstStyle/>
          <a:p>
            <a:fld id="{F10A5A84-DEBC-463B-A52F-EB06BF6D276E}" type="slidenum">
              <a:rPr lang="zh-CN" altLang="en-US" smtClean="0"/>
              <a:t>‹#›</a:t>
            </a:fld>
            <a:endParaRPr lang="zh-CN" altLang="en-US"/>
          </a:p>
        </p:txBody>
      </p:sp>
    </p:spTree>
    <p:extLst>
      <p:ext uri="{BB962C8B-B14F-4D97-AF65-F5344CB8AC3E}">
        <p14:creationId xmlns:p14="http://schemas.microsoft.com/office/powerpoint/2010/main" val="230074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95E794-80D4-4137-BD01-C26282D3F99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713B94-E1CB-430F-ABF8-E46D62FE9B1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3985563-CFEB-4E5C-980F-7EC6647867D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256463F-E98E-4EF9-B532-E4CD6A7B0774}"/>
              </a:ext>
            </a:extLst>
          </p:cNvPr>
          <p:cNvSpPr>
            <a:spLocks noGrp="1"/>
          </p:cNvSpPr>
          <p:nvPr>
            <p:ph type="dt" sz="half" idx="10"/>
          </p:nvPr>
        </p:nvSpPr>
        <p:spPr/>
        <p:txBody>
          <a:bodyPr/>
          <a:lstStyle/>
          <a:p>
            <a:fld id="{8A799AA9-B2C3-4639-A291-9F2CBDF3739E}" type="datetimeFigureOut">
              <a:rPr lang="zh-CN" altLang="en-US" smtClean="0"/>
              <a:t>2022/7/14</a:t>
            </a:fld>
            <a:endParaRPr lang="zh-CN" altLang="en-US"/>
          </a:p>
        </p:txBody>
      </p:sp>
      <p:sp>
        <p:nvSpPr>
          <p:cNvPr id="6" name="页脚占位符 5">
            <a:extLst>
              <a:ext uri="{FF2B5EF4-FFF2-40B4-BE49-F238E27FC236}">
                <a16:creationId xmlns:a16="http://schemas.microsoft.com/office/drawing/2014/main" id="{C88D4D54-D938-4D3F-B001-441B1DC18E9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9E1B318-711A-4626-863C-F1724B75A62B}"/>
              </a:ext>
            </a:extLst>
          </p:cNvPr>
          <p:cNvSpPr>
            <a:spLocks noGrp="1"/>
          </p:cNvSpPr>
          <p:nvPr>
            <p:ph type="sldNum" sz="quarter" idx="12"/>
          </p:nvPr>
        </p:nvSpPr>
        <p:spPr/>
        <p:txBody>
          <a:bodyPr/>
          <a:lstStyle/>
          <a:p>
            <a:fld id="{F10A5A84-DEBC-463B-A52F-EB06BF6D276E}" type="slidenum">
              <a:rPr lang="zh-CN" altLang="en-US" smtClean="0"/>
              <a:t>‹#›</a:t>
            </a:fld>
            <a:endParaRPr lang="zh-CN" altLang="en-US"/>
          </a:p>
        </p:txBody>
      </p:sp>
    </p:spTree>
    <p:extLst>
      <p:ext uri="{BB962C8B-B14F-4D97-AF65-F5344CB8AC3E}">
        <p14:creationId xmlns:p14="http://schemas.microsoft.com/office/powerpoint/2010/main" val="1283620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0EEEF-2727-4611-85F5-046DBD2CCE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BA641CE-0E59-4ABD-B0C6-14B75BF9B0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43AD61-EF64-46B8-94C5-4E07991AA9A5}"/>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A75A9935-0B45-46A2-B109-3CE2A2A545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42DE84-940B-43A5-A7D9-4229DBEFDF1F}"/>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1742632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EA1377-B00E-43AA-9E7E-FBE8E222B1A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248A044-72B7-49BB-A925-EBA01BE1E3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8771DBE-1DDE-44A4-A6E6-81BF7A955A0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1CB3E7D-340B-4454-A747-E0AD5BF814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F297D50-8DC6-4455-B982-E90783C8ADB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6B2F126-2FF2-4000-A1EB-12AEB5D2CE24}"/>
              </a:ext>
            </a:extLst>
          </p:cNvPr>
          <p:cNvSpPr>
            <a:spLocks noGrp="1"/>
          </p:cNvSpPr>
          <p:nvPr>
            <p:ph type="dt" sz="half" idx="10"/>
          </p:nvPr>
        </p:nvSpPr>
        <p:spPr/>
        <p:txBody>
          <a:bodyPr/>
          <a:lstStyle/>
          <a:p>
            <a:fld id="{8A799AA9-B2C3-4639-A291-9F2CBDF3739E}" type="datetimeFigureOut">
              <a:rPr lang="zh-CN" altLang="en-US" smtClean="0"/>
              <a:t>2022/7/14</a:t>
            </a:fld>
            <a:endParaRPr lang="zh-CN" altLang="en-US"/>
          </a:p>
        </p:txBody>
      </p:sp>
      <p:sp>
        <p:nvSpPr>
          <p:cNvPr id="8" name="页脚占位符 7">
            <a:extLst>
              <a:ext uri="{FF2B5EF4-FFF2-40B4-BE49-F238E27FC236}">
                <a16:creationId xmlns:a16="http://schemas.microsoft.com/office/drawing/2014/main" id="{4F227493-6AB1-46FE-B2C9-09294FC0B96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A94285D-697C-4DF9-BA1A-0100946CA8DD}"/>
              </a:ext>
            </a:extLst>
          </p:cNvPr>
          <p:cNvSpPr>
            <a:spLocks noGrp="1"/>
          </p:cNvSpPr>
          <p:nvPr>
            <p:ph type="sldNum" sz="quarter" idx="12"/>
          </p:nvPr>
        </p:nvSpPr>
        <p:spPr/>
        <p:txBody>
          <a:bodyPr/>
          <a:lstStyle/>
          <a:p>
            <a:fld id="{F10A5A84-DEBC-463B-A52F-EB06BF6D276E}" type="slidenum">
              <a:rPr lang="zh-CN" altLang="en-US" smtClean="0"/>
              <a:t>‹#›</a:t>
            </a:fld>
            <a:endParaRPr lang="zh-CN" altLang="en-US"/>
          </a:p>
        </p:txBody>
      </p:sp>
    </p:spTree>
    <p:extLst>
      <p:ext uri="{BB962C8B-B14F-4D97-AF65-F5344CB8AC3E}">
        <p14:creationId xmlns:p14="http://schemas.microsoft.com/office/powerpoint/2010/main" val="99402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1401F-8029-46EB-9729-F81FA624FE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ECA234-2DBE-456B-8EB0-0B542DE4D1FB}"/>
              </a:ext>
            </a:extLst>
          </p:cNvPr>
          <p:cNvSpPr>
            <a:spLocks noGrp="1"/>
          </p:cNvSpPr>
          <p:nvPr>
            <p:ph type="dt" sz="half" idx="10"/>
          </p:nvPr>
        </p:nvSpPr>
        <p:spPr/>
        <p:txBody>
          <a:bodyPr/>
          <a:lstStyle/>
          <a:p>
            <a:fld id="{8A799AA9-B2C3-4639-A291-9F2CBDF3739E}" type="datetimeFigureOut">
              <a:rPr lang="zh-CN" altLang="en-US" smtClean="0"/>
              <a:t>2022/7/14</a:t>
            </a:fld>
            <a:endParaRPr lang="zh-CN" altLang="en-US"/>
          </a:p>
        </p:txBody>
      </p:sp>
      <p:sp>
        <p:nvSpPr>
          <p:cNvPr id="4" name="页脚占位符 3">
            <a:extLst>
              <a:ext uri="{FF2B5EF4-FFF2-40B4-BE49-F238E27FC236}">
                <a16:creationId xmlns:a16="http://schemas.microsoft.com/office/drawing/2014/main" id="{F9E46C6C-F6AF-4B76-832C-03BE5EF18F3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474D52F-DB06-445D-A07C-FF7BE7FFE7FE}"/>
              </a:ext>
            </a:extLst>
          </p:cNvPr>
          <p:cNvSpPr>
            <a:spLocks noGrp="1"/>
          </p:cNvSpPr>
          <p:nvPr>
            <p:ph type="sldNum" sz="quarter" idx="12"/>
          </p:nvPr>
        </p:nvSpPr>
        <p:spPr/>
        <p:txBody>
          <a:bodyPr/>
          <a:lstStyle/>
          <a:p>
            <a:fld id="{F10A5A84-DEBC-463B-A52F-EB06BF6D276E}" type="slidenum">
              <a:rPr lang="zh-CN" altLang="en-US" smtClean="0"/>
              <a:t>‹#›</a:t>
            </a:fld>
            <a:endParaRPr lang="zh-CN" altLang="en-US"/>
          </a:p>
        </p:txBody>
      </p:sp>
    </p:spTree>
    <p:extLst>
      <p:ext uri="{BB962C8B-B14F-4D97-AF65-F5344CB8AC3E}">
        <p14:creationId xmlns:p14="http://schemas.microsoft.com/office/powerpoint/2010/main" val="1445626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4BDFD2-5113-4BE6-8E41-003B40982505}"/>
              </a:ext>
            </a:extLst>
          </p:cNvPr>
          <p:cNvSpPr>
            <a:spLocks noGrp="1"/>
          </p:cNvSpPr>
          <p:nvPr>
            <p:ph type="dt" sz="half" idx="10"/>
          </p:nvPr>
        </p:nvSpPr>
        <p:spPr/>
        <p:txBody>
          <a:bodyPr/>
          <a:lstStyle/>
          <a:p>
            <a:fld id="{8A799AA9-B2C3-4639-A291-9F2CBDF3739E}" type="datetimeFigureOut">
              <a:rPr lang="zh-CN" altLang="en-US" smtClean="0"/>
              <a:t>2022/7/14</a:t>
            </a:fld>
            <a:endParaRPr lang="zh-CN" altLang="en-US"/>
          </a:p>
        </p:txBody>
      </p:sp>
      <p:sp>
        <p:nvSpPr>
          <p:cNvPr id="3" name="页脚占位符 2">
            <a:extLst>
              <a:ext uri="{FF2B5EF4-FFF2-40B4-BE49-F238E27FC236}">
                <a16:creationId xmlns:a16="http://schemas.microsoft.com/office/drawing/2014/main" id="{38458F47-97B4-44D8-B882-26037AE544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CBC3BAF-9195-4C31-9B33-CA57C557058B}"/>
              </a:ext>
            </a:extLst>
          </p:cNvPr>
          <p:cNvSpPr>
            <a:spLocks noGrp="1"/>
          </p:cNvSpPr>
          <p:nvPr>
            <p:ph type="sldNum" sz="quarter" idx="12"/>
          </p:nvPr>
        </p:nvSpPr>
        <p:spPr/>
        <p:txBody>
          <a:bodyPr/>
          <a:lstStyle/>
          <a:p>
            <a:fld id="{F10A5A84-DEBC-463B-A52F-EB06BF6D276E}" type="slidenum">
              <a:rPr lang="zh-CN" altLang="en-US" smtClean="0"/>
              <a:t>‹#›</a:t>
            </a:fld>
            <a:endParaRPr lang="zh-CN" altLang="en-US"/>
          </a:p>
        </p:txBody>
      </p:sp>
      <p:pic>
        <p:nvPicPr>
          <p:cNvPr id="5" name="图片 4" descr="黄色和橙色的天空下的山脉">
            <a:extLst>
              <a:ext uri="{FF2B5EF4-FFF2-40B4-BE49-F238E27FC236}">
                <a16:creationId xmlns:a16="http://schemas.microsoft.com/office/drawing/2014/main" id="{4AD48AD5-B5BB-4E29-B81F-53E3035064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2734" b="75661"/>
          <a:stretch/>
        </p:blipFill>
        <p:spPr>
          <a:xfrm>
            <a:off x="0" y="-1"/>
            <a:ext cx="12192000" cy="1731147"/>
          </a:xfrm>
          <a:prstGeom prst="rect">
            <a:avLst/>
          </a:prstGeom>
        </p:spPr>
      </p:pic>
      <p:grpSp>
        <p:nvGrpSpPr>
          <p:cNvPr id="6" name="îşḷïď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EE0AF876-00C9-48C5-AD99-65764728812E}"/>
              </a:ext>
            </a:extLst>
          </p:cNvPr>
          <p:cNvGrpSpPr>
            <a:grpSpLocks noChangeAspect="1"/>
          </p:cNvGrpSpPr>
          <p:nvPr userDrawn="1"/>
        </p:nvGrpSpPr>
        <p:grpSpPr>
          <a:xfrm>
            <a:off x="0" y="384175"/>
            <a:ext cx="12192000" cy="4206875"/>
            <a:chOff x="0" y="1927225"/>
            <a:chExt cx="12192000" cy="4206875"/>
          </a:xfrm>
        </p:grpSpPr>
        <p:sp>
          <p:nvSpPr>
            <p:cNvPr id="7" name="iŝ1ïḓé">
              <a:extLst>
                <a:ext uri="{FF2B5EF4-FFF2-40B4-BE49-F238E27FC236}">
                  <a16:creationId xmlns:a16="http://schemas.microsoft.com/office/drawing/2014/main" id="{3FB853A6-F8BD-4AE7-905A-4522D8E8F9FE}"/>
                </a:ext>
              </a:extLst>
            </p:cNvPr>
            <p:cNvSpPr/>
            <p:nvPr/>
          </p:nvSpPr>
          <p:spPr>
            <a:xfrm>
              <a:off x="0" y="3272607"/>
              <a:ext cx="12192000" cy="775517"/>
            </a:xfrm>
            <a:prstGeom prst="rect">
              <a:avLst/>
            </a:prstGeom>
            <a:solidFill>
              <a:srgbClr val="1F347E"/>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sp>
          <p:nvSpPr>
            <p:cNvPr id="8" name="ïŝḻiḑé">
              <a:extLst>
                <a:ext uri="{FF2B5EF4-FFF2-40B4-BE49-F238E27FC236}">
                  <a16:creationId xmlns:a16="http://schemas.microsoft.com/office/drawing/2014/main" id="{F3173E3E-EA9C-4518-9185-238162E0ED91}"/>
                </a:ext>
              </a:extLst>
            </p:cNvPr>
            <p:cNvSpPr/>
            <p:nvPr/>
          </p:nvSpPr>
          <p:spPr>
            <a:xfrm>
              <a:off x="0" y="1927225"/>
              <a:ext cx="3181349" cy="1069221"/>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3600" b="1" dirty="0">
                  <a:solidFill>
                    <a:schemeClr val="accent1"/>
                  </a:solidFill>
                  <a:latin typeface="微软雅黑 Light" panose="020B0502040204020203" pitchFamily="34" charset="-122"/>
                  <a:ea typeface="微软雅黑 Light" panose="020B0502040204020203" pitchFamily="34" charset="-122"/>
                </a:rPr>
                <a:t>      </a:t>
              </a:r>
              <a:r>
                <a:rPr lang="en-US" altLang="zh-CN" sz="3600" b="1" dirty="0">
                  <a:solidFill>
                    <a:schemeClr val="bg1"/>
                  </a:solidFill>
                  <a:latin typeface="微软雅黑 Light" panose="020B0502040204020203" pitchFamily="34" charset="-122"/>
                  <a:ea typeface="微软雅黑 Light" panose="020B0502040204020203" pitchFamily="34" charset="-122"/>
                </a:rPr>
                <a:t>Contents</a:t>
              </a:r>
              <a:endParaRPr lang="zh-CN" altLang="en-US" sz="3600" b="1" dirty="0">
                <a:solidFill>
                  <a:schemeClr val="bg1"/>
                </a:solidFill>
                <a:latin typeface="微软雅黑 Light" panose="020B0502040204020203" pitchFamily="34" charset="-122"/>
                <a:ea typeface="微软雅黑 Light" panose="020B0502040204020203" pitchFamily="34" charset="-122"/>
              </a:endParaRPr>
            </a:p>
          </p:txBody>
        </p:sp>
        <p:grpSp>
          <p:nvGrpSpPr>
            <p:cNvPr id="9" name="ï$ḷiḓe">
              <a:extLst>
                <a:ext uri="{FF2B5EF4-FFF2-40B4-BE49-F238E27FC236}">
                  <a16:creationId xmlns:a16="http://schemas.microsoft.com/office/drawing/2014/main" id="{3FA0113B-7FAC-4AA9-8393-04A728D708FF}"/>
                </a:ext>
              </a:extLst>
            </p:cNvPr>
            <p:cNvGrpSpPr/>
            <p:nvPr/>
          </p:nvGrpSpPr>
          <p:grpSpPr>
            <a:xfrm>
              <a:off x="660400" y="3526672"/>
              <a:ext cx="1756508" cy="2607428"/>
              <a:chOff x="660400" y="3526672"/>
              <a:chExt cx="2082800" cy="2607428"/>
            </a:xfrm>
          </p:grpSpPr>
          <p:sp>
            <p:nvSpPr>
              <p:cNvPr id="30" name="îşľiḑè">
                <a:extLst>
                  <a:ext uri="{FF2B5EF4-FFF2-40B4-BE49-F238E27FC236}">
                    <a16:creationId xmlns:a16="http://schemas.microsoft.com/office/drawing/2014/main" id="{EC1EFB61-54DA-4561-AA6D-E2EE8AED85F8}"/>
                  </a:ext>
                </a:extLst>
              </p:cNvPr>
              <p:cNvSpPr/>
              <p:nvPr/>
            </p:nvSpPr>
            <p:spPr>
              <a:xfrm>
                <a:off x="660400" y="4048124"/>
                <a:ext cx="2082800" cy="2085976"/>
              </a:xfrm>
              <a:prstGeom prst="rect">
                <a:avLst/>
              </a:prstGeom>
              <a:solidFill>
                <a:schemeClr val="bg1"/>
              </a:solidFill>
              <a:ln w="12700" cap="rnd">
                <a:noFill/>
                <a:prstDash val="solid"/>
                <a:round/>
                <a:headEnd/>
                <a:tailE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31" name="îṩ1îḓe">
                <a:extLst>
                  <a:ext uri="{FF2B5EF4-FFF2-40B4-BE49-F238E27FC236}">
                    <a16:creationId xmlns:a16="http://schemas.microsoft.com/office/drawing/2014/main" id="{E1A9F488-C038-4F05-B85E-BFB4A6E22570}"/>
                  </a:ext>
                </a:extLst>
              </p:cNvPr>
              <p:cNvCxnSpPr/>
              <p:nvPr/>
            </p:nvCxnSpPr>
            <p:spPr>
              <a:xfrm>
                <a:off x="13555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2" name="iṣ1ïḓé">
                <a:extLst>
                  <a:ext uri="{FF2B5EF4-FFF2-40B4-BE49-F238E27FC236}">
                    <a16:creationId xmlns:a16="http://schemas.microsoft.com/office/drawing/2014/main" id="{2EADEE8D-49B4-4895-BC2B-AD164214C148}"/>
                  </a:ext>
                </a:extLst>
              </p:cNvPr>
              <p:cNvSpPr/>
              <p:nvPr/>
            </p:nvSpPr>
            <p:spPr>
              <a:xfrm>
                <a:off x="660400" y="3526672"/>
                <a:ext cx="2082800" cy="521452"/>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0" name="íslïḓe">
              <a:extLst>
                <a:ext uri="{FF2B5EF4-FFF2-40B4-BE49-F238E27FC236}">
                  <a16:creationId xmlns:a16="http://schemas.microsoft.com/office/drawing/2014/main" id="{8CFC0EEF-AFAA-4353-B0B0-0E71CA55C971}"/>
                </a:ext>
              </a:extLst>
            </p:cNvPr>
            <p:cNvGrpSpPr/>
            <p:nvPr/>
          </p:nvGrpSpPr>
          <p:grpSpPr>
            <a:xfrm>
              <a:off x="2480798" y="3526672"/>
              <a:ext cx="1756508" cy="2607428"/>
              <a:chOff x="2854325" y="3526672"/>
              <a:chExt cx="2082800" cy="2607428"/>
            </a:xfrm>
          </p:grpSpPr>
          <p:sp>
            <p:nvSpPr>
              <p:cNvPr id="27" name="ïṧlîḑe">
                <a:extLst>
                  <a:ext uri="{FF2B5EF4-FFF2-40B4-BE49-F238E27FC236}">
                    <a16:creationId xmlns:a16="http://schemas.microsoft.com/office/drawing/2014/main" id="{FAE6A086-AC7A-4DCE-9597-894D37945FF7}"/>
                  </a:ext>
                </a:extLst>
              </p:cNvPr>
              <p:cNvSpPr/>
              <p:nvPr/>
            </p:nvSpPr>
            <p:spPr>
              <a:xfrm>
                <a:off x="2854325" y="4048124"/>
                <a:ext cx="2082800" cy="2085976"/>
              </a:xfrm>
              <a:prstGeom prst="rect">
                <a:avLst/>
              </a:prstGeom>
              <a:solidFill>
                <a:schemeClr val="bg1"/>
              </a:solidFill>
              <a:ln w="12700" cap="rnd">
                <a:noFill/>
                <a:prstDash val="solid"/>
                <a:round/>
                <a:headEnd/>
                <a:tailE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8" name="íś1îḍè">
                <a:extLst>
                  <a:ext uri="{FF2B5EF4-FFF2-40B4-BE49-F238E27FC236}">
                    <a16:creationId xmlns:a16="http://schemas.microsoft.com/office/drawing/2014/main" id="{689DA6BD-0CFD-4758-857D-38C5EA0879E7}"/>
                  </a:ext>
                </a:extLst>
              </p:cNvPr>
              <p:cNvCxnSpPr/>
              <p:nvPr/>
            </p:nvCxnSpPr>
            <p:spPr>
              <a:xfrm>
                <a:off x="3549496"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9" name="îSľïḓè">
                <a:extLst>
                  <a:ext uri="{FF2B5EF4-FFF2-40B4-BE49-F238E27FC236}">
                    <a16:creationId xmlns:a16="http://schemas.microsoft.com/office/drawing/2014/main" id="{A5ED1330-FB7D-458F-B2A6-2106AF4265E4}"/>
                  </a:ext>
                </a:extLst>
              </p:cNvPr>
              <p:cNvSpPr/>
              <p:nvPr/>
            </p:nvSpPr>
            <p:spPr>
              <a:xfrm>
                <a:off x="2854325" y="3526672"/>
                <a:ext cx="2082800" cy="521452"/>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1" name="ïSļïḑé">
              <a:extLst>
                <a:ext uri="{FF2B5EF4-FFF2-40B4-BE49-F238E27FC236}">
                  <a16:creationId xmlns:a16="http://schemas.microsoft.com/office/drawing/2014/main" id="{8F68134F-3C50-4669-AF1C-9AAD8D604915}"/>
                </a:ext>
              </a:extLst>
            </p:cNvPr>
            <p:cNvGrpSpPr/>
            <p:nvPr/>
          </p:nvGrpSpPr>
          <p:grpSpPr>
            <a:xfrm>
              <a:off x="4301196" y="3526672"/>
              <a:ext cx="1756508" cy="2607428"/>
              <a:chOff x="5048250" y="3526672"/>
              <a:chExt cx="2082800" cy="2607428"/>
            </a:xfrm>
          </p:grpSpPr>
          <p:sp>
            <p:nvSpPr>
              <p:cNvPr id="24" name="ïšľiḍè">
                <a:extLst>
                  <a:ext uri="{FF2B5EF4-FFF2-40B4-BE49-F238E27FC236}">
                    <a16:creationId xmlns:a16="http://schemas.microsoft.com/office/drawing/2014/main" id="{DA1DA869-F60E-4511-850B-ADB97B23D8BE}"/>
                  </a:ext>
                </a:extLst>
              </p:cNvPr>
              <p:cNvSpPr/>
              <p:nvPr/>
            </p:nvSpPr>
            <p:spPr>
              <a:xfrm>
                <a:off x="5048250" y="4048124"/>
                <a:ext cx="2082800" cy="2085976"/>
              </a:xfrm>
              <a:prstGeom prst="rect">
                <a:avLst/>
              </a:prstGeom>
              <a:solidFill>
                <a:schemeClr val="bg1"/>
              </a:solidFill>
              <a:ln w="12700" cap="rnd">
                <a:noFill/>
                <a:prstDash val="solid"/>
                <a:round/>
                <a:headEnd/>
                <a:tailE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5" name="îslîḋe">
                <a:extLst>
                  <a:ext uri="{FF2B5EF4-FFF2-40B4-BE49-F238E27FC236}">
                    <a16:creationId xmlns:a16="http://schemas.microsoft.com/office/drawing/2014/main" id="{07BD1D31-49B6-40F5-B550-A0885426D2E1}"/>
                  </a:ext>
                </a:extLst>
              </p:cNvPr>
              <p:cNvCxnSpPr/>
              <p:nvPr/>
            </p:nvCxnSpPr>
            <p:spPr>
              <a:xfrm>
                <a:off x="574342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6" name="îŝľídé">
                <a:extLst>
                  <a:ext uri="{FF2B5EF4-FFF2-40B4-BE49-F238E27FC236}">
                    <a16:creationId xmlns:a16="http://schemas.microsoft.com/office/drawing/2014/main" id="{42ADBB32-02C4-4F8D-82F0-EAC6DE0C4D1C}"/>
                  </a:ext>
                </a:extLst>
              </p:cNvPr>
              <p:cNvSpPr/>
              <p:nvPr/>
            </p:nvSpPr>
            <p:spPr>
              <a:xfrm>
                <a:off x="5048250" y="3526672"/>
                <a:ext cx="2082800" cy="521452"/>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2" name="iśľiďê">
              <a:extLst>
                <a:ext uri="{FF2B5EF4-FFF2-40B4-BE49-F238E27FC236}">
                  <a16:creationId xmlns:a16="http://schemas.microsoft.com/office/drawing/2014/main" id="{E85C2FAA-191F-4255-803D-AD8A852A398D}"/>
                </a:ext>
              </a:extLst>
            </p:cNvPr>
            <p:cNvGrpSpPr/>
            <p:nvPr/>
          </p:nvGrpSpPr>
          <p:grpSpPr>
            <a:xfrm>
              <a:off x="6121594" y="3526672"/>
              <a:ext cx="1756508" cy="2607428"/>
              <a:chOff x="7242175" y="3526672"/>
              <a:chExt cx="2082800" cy="2607428"/>
            </a:xfrm>
          </p:grpSpPr>
          <p:sp>
            <p:nvSpPr>
              <p:cNvPr id="21" name="ïṡliḓé">
                <a:extLst>
                  <a:ext uri="{FF2B5EF4-FFF2-40B4-BE49-F238E27FC236}">
                    <a16:creationId xmlns:a16="http://schemas.microsoft.com/office/drawing/2014/main" id="{1EFFCEC9-88A8-4FC3-83CF-37A24460D95F}"/>
                  </a:ext>
                </a:extLst>
              </p:cNvPr>
              <p:cNvSpPr/>
              <p:nvPr/>
            </p:nvSpPr>
            <p:spPr>
              <a:xfrm>
                <a:off x="7242175" y="4048124"/>
                <a:ext cx="2082800" cy="2085976"/>
              </a:xfrm>
              <a:prstGeom prst="rect">
                <a:avLst/>
              </a:prstGeom>
              <a:solidFill>
                <a:schemeClr val="bg1"/>
              </a:solidFill>
              <a:ln w="12700" cap="rnd">
                <a:noFill/>
                <a:prstDash val="solid"/>
                <a:round/>
                <a:headEnd/>
                <a:tailE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2" name="iṥlïḍè">
                <a:extLst>
                  <a:ext uri="{FF2B5EF4-FFF2-40B4-BE49-F238E27FC236}">
                    <a16:creationId xmlns:a16="http://schemas.microsoft.com/office/drawing/2014/main" id="{0F9EB3D6-DE59-4770-B770-EA560FDA68F5}"/>
                  </a:ext>
                </a:extLst>
              </p:cNvPr>
              <p:cNvCxnSpPr/>
              <p:nvPr/>
            </p:nvCxnSpPr>
            <p:spPr>
              <a:xfrm>
                <a:off x="7937346"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iŝ1îďe">
                <a:extLst>
                  <a:ext uri="{FF2B5EF4-FFF2-40B4-BE49-F238E27FC236}">
                    <a16:creationId xmlns:a16="http://schemas.microsoft.com/office/drawing/2014/main" id="{D60A7D2F-815E-420D-B657-7D228EEC2B67}"/>
                  </a:ext>
                </a:extLst>
              </p:cNvPr>
              <p:cNvSpPr/>
              <p:nvPr/>
            </p:nvSpPr>
            <p:spPr>
              <a:xfrm>
                <a:off x="7242175" y="3526672"/>
                <a:ext cx="2082800" cy="521452"/>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04</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3" name="íşľïďê">
              <a:extLst>
                <a:ext uri="{FF2B5EF4-FFF2-40B4-BE49-F238E27FC236}">
                  <a16:creationId xmlns:a16="http://schemas.microsoft.com/office/drawing/2014/main" id="{F5B1EFF8-6F39-4417-B8CA-974CD4C7DD90}"/>
                </a:ext>
              </a:extLst>
            </p:cNvPr>
            <p:cNvGrpSpPr/>
            <p:nvPr/>
          </p:nvGrpSpPr>
          <p:grpSpPr>
            <a:xfrm>
              <a:off x="7941992" y="3526672"/>
              <a:ext cx="1756508" cy="2607428"/>
              <a:chOff x="9436100" y="3526672"/>
              <a:chExt cx="2082800" cy="2607428"/>
            </a:xfrm>
          </p:grpSpPr>
          <p:sp>
            <p:nvSpPr>
              <p:cNvPr id="18" name="íšḷïḋê">
                <a:extLst>
                  <a:ext uri="{FF2B5EF4-FFF2-40B4-BE49-F238E27FC236}">
                    <a16:creationId xmlns:a16="http://schemas.microsoft.com/office/drawing/2014/main" id="{74BE2A1B-28DA-4BC6-9832-B3EF04F7DF93}"/>
                  </a:ext>
                </a:extLst>
              </p:cNvPr>
              <p:cNvSpPr/>
              <p:nvPr/>
            </p:nvSpPr>
            <p:spPr>
              <a:xfrm>
                <a:off x="9436100" y="4048124"/>
                <a:ext cx="2082800" cy="2085976"/>
              </a:xfrm>
              <a:prstGeom prst="rect">
                <a:avLst/>
              </a:prstGeom>
              <a:solidFill>
                <a:schemeClr val="bg1"/>
              </a:solidFill>
              <a:ln w="12700" cap="rnd">
                <a:noFill/>
                <a:prstDash val="solid"/>
                <a:round/>
                <a:headEnd/>
                <a:tailE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19" name="íṧļîďe">
                <a:extLst>
                  <a:ext uri="{FF2B5EF4-FFF2-40B4-BE49-F238E27FC236}">
                    <a16:creationId xmlns:a16="http://schemas.microsoft.com/office/drawing/2014/main" id="{92270507-BCAD-484B-98EE-3CFE46955D3A}"/>
                  </a:ext>
                </a:extLst>
              </p:cNvPr>
              <p:cNvCxnSpPr/>
              <p:nvPr/>
            </p:nvCxnSpPr>
            <p:spPr>
              <a:xfrm>
                <a:off x="101312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0" name="îṣḻiḑe">
                <a:extLst>
                  <a:ext uri="{FF2B5EF4-FFF2-40B4-BE49-F238E27FC236}">
                    <a16:creationId xmlns:a16="http://schemas.microsoft.com/office/drawing/2014/main" id="{119245CF-EE02-4101-AC15-AFF639F569DE}"/>
                  </a:ext>
                </a:extLst>
              </p:cNvPr>
              <p:cNvSpPr/>
              <p:nvPr/>
            </p:nvSpPr>
            <p:spPr>
              <a:xfrm>
                <a:off x="9436100" y="3526672"/>
                <a:ext cx="2082800" cy="521452"/>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05</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4" name="íśľiḑe">
              <a:extLst>
                <a:ext uri="{FF2B5EF4-FFF2-40B4-BE49-F238E27FC236}">
                  <a16:creationId xmlns:a16="http://schemas.microsoft.com/office/drawing/2014/main" id="{B2587D88-4B0E-4AC1-AB06-F6005F391EC9}"/>
                </a:ext>
              </a:extLst>
            </p:cNvPr>
            <p:cNvGrpSpPr/>
            <p:nvPr/>
          </p:nvGrpSpPr>
          <p:grpSpPr>
            <a:xfrm>
              <a:off x="9762392" y="3526672"/>
              <a:ext cx="1756508" cy="2607428"/>
              <a:chOff x="9436100" y="3526672"/>
              <a:chExt cx="2082800" cy="2607428"/>
            </a:xfrm>
          </p:grpSpPr>
          <p:sp>
            <p:nvSpPr>
              <p:cNvPr id="15" name="îṡḷiďé">
                <a:extLst>
                  <a:ext uri="{FF2B5EF4-FFF2-40B4-BE49-F238E27FC236}">
                    <a16:creationId xmlns:a16="http://schemas.microsoft.com/office/drawing/2014/main" id="{111C4853-2F70-44DB-9784-75D7B49E1F70}"/>
                  </a:ext>
                </a:extLst>
              </p:cNvPr>
              <p:cNvSpPr/>
              <p:nvPr/>
            </p:nvSpPr>
            <p:spPr>
              <a:xfrm>
                <a:off x="9436100" y="4048124"/>
                <a:ext cx="2082800" cy="2085976"/>
              </a:xfrm>
              <a:prstGeom prst="rect">
                <a:avLst/>
              </a:prstGeom>
              <a:solidFill>
                <a:schemeClr val="bg1"/>
              </a:solidFill>
              <a:ln w="12700" cap="rnd">
                <a:noFill/>
                <a:prstDash val="solid"/>
                <a:round/>
                <a:headEnd/>
                <a:tailE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16" name="îšḷîdé">
                <a:extLst>
                  <a:ext uri="{FF2B5EF4-FFF2-40B4-BE49-F238E27FC236}">
                    <a16:creationId xmlns:a16="http://schemas.microsoft.com/office/drawing/2014/main" id="{3F0DE53C-77B1-4FB0-AA5F-CF628D8479A1}"/>
                  </a:ext>
                </a:extLst>
              </p:cNvPr>
              <p:cNvCxnSpPr/>
              <p:nvPr/>
            </p:nvCxnSpPr>
            <p:spPr>
              <a:xfrm>
                <a:off x="101312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7" name="i$ḷíde">
                <a:extLst>
                  <a:ext uri="{FF2B5EF4-FFF2-40B4-BE49-F238E27FC236}">
                    <a16:creationId xmlns:a16="http://schemas.microsoft.com/office/drawing/2014/main" id="{31556D1A-3C0E-41E8-A5D1-64FF78193D85}"/>
                  </a:ext>
                </a:extLst>
              </p:cNvPr>
              <p:cNvSpPr/>
              <p:nvPr/>
            </p:nvSpPr>
            <p:spPr>
              <a:xfrm>
                <a:off x="9436100" y="3526672"/>
                <a:ext cx="2082800" cy="521452"/>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06</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spTree>
    <p:extLst>
      <p:ext uri="{BB962C8B-B14F-4D97-AF65-F5344CB8AC3E}">
        <p14:creationId xmlns:p14="http://schemas.microsoft.com/office/powerpoint/2010/main" val="943345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4BDFD2-5113-4BE6-8E41-003B40982505}"/>
              </a:ext>
            </a:extLst>
          </p:cNvPr>
          <p:cNvSpPr>
            <a:spLocks noGrp="1"/>
          </p:cNvSpPr>
          <p:nvPr>
            <p:ph type="dt" sz="half" idx="10"/>
          </p:nvPr>
        </p:nvSpPr>
        <p:spPr/>
        <p:txBody>
          <a:bodyPr/>
          <a:lstStyle/>
          <a:p>
            <a:fld id="{8A799AA9-B2C3-4639-A291-9F2CBDF3739E}" type="datetimeFigureOut">
              <a:rPr lang="zh-CN" altLang="en-US" smtClean="0"/>
              <a:t>2022/7/14</a:t>
            </a:fld>
            <a:endParaRPr lang="zh-CN" altLang="en-US"/>
          </a:p>
        </p:txBody>
      </p:sp>
      <p:sp>
        <p:nvSpPr>
          <p:cNvPr id="3" name="页脚占位符 2">
            <a:extLst>
              <a:ext uri="{FF2B5EF4-FFF2-40B4-BE49-F238E27FC236}">
                <a16:creationId xmlns:a16="http://schemas.microsoft.com/office/drawing/2014/main" id="{38458F47-97B4-44D8-B882-26037AE544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CBC3BAF-9195-4C31-9B33-CA57C557058B}"/>
              </a:ext>
            </a:extLst>
          </p:cNvPr>
          <p:cNvSpPr>
            <a:spLocks noGrp="1"/>
          </p:cNvSpPr>
          <p:nvPr>
            <p:ph type="sldNum" sz="quarter" idx="12"/>
          </p:nvPr>
        </p:nvSpPr>
        <p:spPr/>
        <p:txBody>
          <a:bodyPr/>
          <a:lstStyle/>
          <a:p>
            <a:fld id="{F10A5A84-DEBC-463B-A52F-EB06BF6D276E}" type="slidenum">
              <a:rPr lang="zh-CN" altLang="en-US" smtClean="0"/>
              <a:t>‹#›</a:t>
            </a:fld>
            <a:endParaRPr lang="zh-CN" altLang="en-US"/>
          </a:p>
        </p:txBody>
      </p:sp>
      <p:grpSp>
        <p:nvGrpSpPr>
          <p:cNvPr id="5" name="iṧ1iďê"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A85ED8DF-B65F-49C5-BF4C-8B9ECA8B2350}"/>
              </a:ext>
            </a:extLst>
          </p:cNvPr>
          <p:cNvGrpSpPr>
            <a:grpSpLocks noChangeAspect="1"/>
          </p:cNvGrpSpPr>
          <p:nvPr userDrawn="1"/>
        </p:nvGrpSpPr>
        <p:grpSpPr>
          <a:xfrm>
            <a:off x="-1" y="-14289"/>
            <a:ext cx="12207242" cy="6930695"/>
            <a:chOff x="-1" y="-14289"/>
            <a:chExt cx="12207242" cy="6930695"/>
          </a:xfrm>
        </p:grpSpPr>
        <p:sp>
          <p:nvSpPr>
            <p:cNvPr id="6" name="íṧḷiḋé">
              <a:extLst>
                <a:ext uri="{FF2B5EF4-FFF2-40B4-BE49-F238E27FC236}">
                  <a16:creationId xmlns:a16="http://schemas.microsoft.com/office/drawing/2014/main" id="{D2DD04D5-8817-4081-98D8-1B3CBB185634}"/>
                </a:ext>
              </a:extLst>
            </p:cNvPr>
            <p:cNvSpPr/>
            <p:nvPr/>
          </p:nvSpPr>
          <p:spPr>
            <a:xfrm>
              <a:off x="-1" y="-14289"/>
              <a:ext cx="12198349" cy="6930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rmAutofit/>
            </a:bodyPr>
            <a:lstStyle/>
            <a:p>
              <a:pPr algn="ctr"/>
              <a:endParaRPr dirty="0">
                <a:solidFill>
                  <a:schemeClr val="bg1"/>
                </a:solidFill>
                <a:latin typeface="微软雅黑 Light" panose="020B0502040204020203" pitchFamily="34" charset="-122"/>
                <a:ea typeface="微软雅黑 Light" panose="020B0502040204020203" pitchFamily="34" charset="-122"/>
              </a:endParaRPr>
            </a:p>
          </p:txBody>
        </p:sp>
        <p:sp>
          <p:nvSpPr>
            <p:cNvPr id="7" name="ïṡľíḑé">
              <a:extLst>
                <a:ext uri="{FF2B5EF4-FFF2-40B4-BE49-F238E27FC236}">
                  <a16:creationId xmlns:a16="http://schemas.microsoft.com/office/drawing/2014/main" id="{A186B9AC-AB15-4122-8724-8C7E3D05B3F3}"/>
                </a:ext>
              </a:extLst>
            </p:cNvPr>
            <p:cNvSpPr/>
            <p:nvPr/>
          </p:nvSpPr>
          <p:spPr>
            <a:xfrm>
              <a:off x="1" y="5114926"/>
              <a:ext cx="12207240" cy="657225"/>
            </a:xfrm>
            <a:custGeom>
              <a:avLst/>
              <a:gdLst>
                <a:gd name="connsiteX0" fmla="*/ 9884260 w 12198348"/>
                <a:gd name="connsiteY0" fmla="*/ 1 h 761563"/>
                <a:gd name="connsiteX1" fmla="*/ 12031031 w 12198348"/>
                <a:gd name="connsiteY1" fmla="*/ 323664 h 761563"/>
                <a:gd name="connsiteX2" fmla="*/ 12191998 w 12198348"/>
                <a:gd name="connsiteY2" fmla="*/ 354352 h 761563"/>
                <a:gd name="connsiteX3" fmla="*/ 12198348 w 12198348"/>
                <a:gd name="connsiteY3" fmla="*/ 696071 h 761563"/>
                <a:gd name="connsiteX4" fmla="*/ 11964908 w 12198348"/>
                <a:gd name="connsiteY4" fmla="*/ 616486 h 761563"/>
                <a:gd name="connsiteX5" fmla="*/ 9882540 w 12198348"/>
                <a:gd name="connsiteY5" fmla="*/ 321608 h 761563"/>
                <a:gd name="connsiteX6" fmla="*/ 8020936 w 12198348"/>
                <a:gd name="connsiteY6" fmla="*/ 665649 h 761563"/>
                <a:gd name="connsiteX7" fmla="*/ 7868466 w 12198348"/>
                <a:gd name="connsiteY7" fmla="*/ 688006 h 761563"/>
                <a:gd name="connsiteX8" fmla="*/ 7735514 w 12198348"/>
                <a:gd name="connsiteY8" fmla="*/ 716943 h 761563"/>
                <a:gd name="connsiteX9" fmla="*/ 7250619 w 12198348"/>
                <a:gd name="connsiteY9" fmla="*/ 761502 h 761563"/>
                <a:gd name="connsiteX10" fmla="*/ 6676931 w 12198348"/>
                <a:gd name="connsiteY10" fmla="*/ 695380 h 761563"/>
                <a:gd name="connsiteX11" fmla="*/ 6602954 w 12198348"/>
                <a:gd name="connsiteY11" fmla="*/ 680689 h 761563"/>
                <a:gd name="connsiteX12" fmla="*/ 6328547 w 12198348"/>
                <a:gd name="connsiteY12" fmla="*/ 644471 h 761563"/>
                <a:gd name="connsiteX13" fmla="*/ 5821528 w 12198348"/>
                <a:gd name="connsiteY13" fmla="*/ 548122 h 761563"/>
                <a:gd name="connsiteX14" fmla="*/ 5540401 w 12198348"/>
                <a:gd name="connsiteY14" fmla="*/ 461789 h 761563"/>
                <a:gd name="connsiteX15" fmla="*/ 5276618 w 12198348"/>
                <a:gd name="connsiteY15" fmla="*/ 413737 h 761563"/>
                <a:gd name="connsiteX16" fmla="*/ 4594564 w 12198348"/>
                <a:gd name="connsiteY16" fmla="*/ 349702 h 761563"/>
                <a:gd name="connsiteX17" fmla="*/ 2131596 w 12198348"/>
                <a:gd name="connsiteY17" fmla="*/ 756963 h 761563"/>
                <a:gd name="connsiteX18" fmla="*/ 143723 w 12198348"/>
                <a:gd name="connsiteY18" fmla="*/ 456501 h 761563"/>
                <a:gd name="connsiteX19" fmla="*/ 0 w 12198348"/>
                <a:gd name="connsiteY19" fmla="*/ 381278 h 761563"/>
                <a:gd name="connsiteX20" fmla="*/ 0 w 12198348"/>
                <a:gd name="connsiteY20" fmla="*/ 66998 h 761563"/>
                <a:gd name="connsiteX21" fmla="*/ 15278 w 12198348"/>
                <a:gd name="connsiteY21" fmla="*/ 66768 h 761563"/>
                <a:gd name="connsiteX22" fmla="*/ 145442 w 12198348"/>
                <a:gd name="connsiteY22" fmla="*/ 134893 h 761563"/>
                <a:gd name="connsiteX23" fmla="*/ 2133315 w 12198348"/>
                <a:gd name="connsiteY23" fmla="*/ 435355 h 761563"/>
                <a:gd name="connsiteX24" fmla="*/ 4596283 w 12198348"/>
                <a:gd name="connsiteY24" fmla="*/ 28095 h 761563"/>
                <a:gd name="connsiteX25" fmla="*/ 4934533 w 12198348"/>
                <a:gd name="connsiteY25" fmla="*/ 43683 h 761563"/>
                <a:gd name="connsiteX26" fmla="*/ 5287977 w 12198348"/>
                <a:gd name="connsiteY26" fmla="*/ 83460 h 761563"/>
                <a:gd name="connsiteX27" fmla="*/ 5287977 w 12198348"/>
                <a:gd name="connsiteY27" fmla="*/ 38904 h 761563"/>
                <a:gd name="connsiteX28" fmla="*/ 5303255 w 12198348"/>
                <a:gd name="connsiteY28" fmla="*/ 38674 h 761563"/>
                <a:gd name="connsiteX29" fmla="*/ 5430292 w 12198348"/>
                <a:gd name="connsiteY29" fmla="*/ 105162 h 761563"/>
                <a:gd name="connsiteX30" fmla="*/ 5677696 w 12198348"/>
                <a:gd name="connsiteY30" fmla="*/ 143786 h 761563"/>
                <a:gd name="connsiteX31" fmla="*/ 6743055 w 12198348"/>
                <a:gd name="connsiteY31" fmla="*/ 351758 h 761563"/>
                <a:gd name="connsiteX32" fmla="*/ 6941720 w 12198348"/>
                <a:gd name="connsiteY32" fmla="*/ 389633 h 761563"/>
                <a:gd name="connsiteX33" fmla="*/ 7160363 w 12198348"/>
                <a:gd name="connsiteY33" fmla="*/ 402684 h 761563"/>
                <a:gd name="connsiteX34" fmla="*/ 7421291 w 12198348"/>
                <a:gd name="connsiteY34" fmla="*/ 407261 h 761563"/>
                <a:gd name="connsiteX35" fmla="*/ 9884260 w 12198348"/>
                <a:gd name="connsiteY35" fmla="*/ 1 h 76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8348" h="761563">
                  <a:moveTo>
                    <a:pt x="9884260" y="1"/>
                  </a:moveTo>
                  <a:cubicBezTo>
                    <a:pt x="10524138" y="568"/>
                    <a:pt x="11412560" y="200057"/>
                    <a:pt x="12031031" y="323664"/>
                  </a:cubicBezTo>
                  <a:lnTo>
                    <a:pt x="12191998" y="354352"/>
                  </a:lnTo>
                  <a:lnTo>
                    <a:pt x="12198348" y="696071"/>
                  </a:lnTo>
                  <a:cubicBezTo>
                    <a:pt x="12122651" y="684359"/>
                    <a:pt x="12040605" y="628198"/>
                    <a:pt x="11964908" y="616486"/>
                  </a:cubicBezTo>
                  <a:cubicBezTo>
                    <a:pt x="11324969" y="500217"/>
                    <a:pt x="10640096" y="302878"/>
                    <a:pt x="9882540" y="321608"/>
                  </a:cubicBezTo>
                  <a:cubicBezTo>
                    <a:pt x="9314373" y="335656"/>
                    <a:pt x="8643778" y="554756"/>
                    <a:pt x="8020936" y="665649"/>
                  </a:cubicBezTo>
                  <a:lnTo>
                    <a:pt x="7868466" y="688006"/>
                  </a:lnTo>
                  <a:lnTo>
                    <a:pt x="7735514" y="716943"/>
                  </a:lnTo>
                  <a:cubicBezTo>
                    <a:pt x="7594705" y="744203"/>
                    <a:pt x="7439320" y="762777"/>
                    <a:pt x="7250619" y="761502"/>
                  </a:cubicBezTo>
                  <a:cubicBezTo>
                    <a:pt x="7085490" y="760385"/>
                    <a:pt x="6890244" y="734137"/>
                    <a:pt x="6676931" y="695380"/>
                  </a:cubicBezTo>
                  <a:lnTo>
                    <a:pt x="6602954" y="680689"/>
                  </a:lnTo>
                  <a:lnTo>
                    <a:pt x="6328547" y="644471"/>
                  </a:lnTo>
                  <a:cubicBezTo>
                    <a:pt x="6147636" y="617310"/>
                    <a:pt x="5974816" y="584663"/>
                    <a:pt x="5821528" y="548122"/>
                  </a:cubicBezTo>
                  <a:lnTo>
                    <a:pt x="5540401" y="461789"/>
                  </a:lnTo>
                  <a:lnTo>
                    <a:pt x="5276618" y="413737"/>
                  </a:lnTo>
                  <a:cubicBezTo>
                    <a:pt x="5039224" y="375444"/>
                    <a:pt x="4807856" y="349892"/>
                    <a:pt x="4594564" y="349702"/>
                  </a:cubicBezTo>
                  <a:cubicBezTo>
                    <a:pt x="3741393" y="348946"/>
                    <a:pt x="2897357" y="751701"/>
                    <a:pt x="2131596" y="756963"/>
                  </a:cubicBezTo>
                  <a:cubicBezTo>
                    <a:pt x="1461556" y="761567"/>
                    <a:pt x="554856" y="627452"/>
                    <a:pt x="143723" y="456501"/>
                  </a:cubicBezTo>
                  <a:lnTo>
                    <a:pt x="0" y="381278"/>
                  </a:lnTo>
                  <a:lnTo>
                    <a:pt x="0" y="66998"/>
                  </a:lnTo>
                  <a:lnTo>
                    <a:pt x="15278" y="66768"/>
                  </a:lnTo>
                  <a:lnTo>
                    <a:pt x="145442" y="134893"/>
                  </a:lnTo>
                  <a:cubicBezTo>
                    <a:pt x="556575" y="305846"/>
                    <a:pt x="1463274" y="439959"/>
                    <a:pt x="2133315" y="435355"/>
                  </a:cubicBezTo>
                  <a:cubicBezTo>
                    <a:pt x="2899076" y="430093"/>
                    <a:pt x="3743112" y="27338"/>
                    <a:pt x="4596283" y="28095"/>
                  </a:cubicBezTo>
                  <a:cubicBezTo>
                    <a:pt x="4702929" y="28189"/>
                    <a:pt x="4816479" y="33809"/>
                    <a:pt x="4934533" y="43683"/>
                  </a:cubicBezTo>
                  <a:lnTo>
                    <a:pt x="5287977" y="83460"/>
                  </a:lnTo>
                  <a:lnTo>
                    <a:pt x="5287977" y="38904"/>
                  </a:lnTo>
                  <a:lnTo>
                    <a:pt x="5303255" y="38674"/>
                  </a:lnTo>
                  <a:lnTo>
                    <a:pt x="5430292" y="105162"/>
                  </a:lnTo>
                  <a:lnTo>
                    <a:pt x="5677696" y="143786"/>
                  </a:lnTo>
                  <a:cubicBezTo>
                    <a:pt x="6057096" y="209180"/>
                    <a:pt x="6433819" y="289954"/>
                    <a:pt x="6743055" y="351758"/>
                  </a:cubicBezTo>
                  <a:lnTo>
                    <a:pt x="6941720" y="389633"/>
                  </a:lnTo>
                  <a:lnTo>
                    <a:pt x="7160363" y="402684"/>
                  </a:lnTo>
                  <a:cubicBezTo>
                    <a:pt x="7250083" y="406245"/>
                    <a:pt x="7337536" y="407837"/>
                    <a:pt x="7421291" y="407261"/>
                  </a:cubicBezTo>
                  <a:cubicBezTo>
                    <a:pt x="8187053" y="401999"/>
                    <a:pt x="9031088" y="-756"/>
                    <a:pt x="9884260" y="1"/>
                  </a:cubicBezTo>
                  <a:close/>
                </a:path>
              </a:pathLst>
            </a:custGeom>
            <a:solidFill>
              <a:srgbClr val="CA444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 name="işḷïḍé">
              <a:extLst>
                <a:ext uri="{FF2B5EF4-FFF2-40B4-BE49-F238E27FC236}">
                  <a16:creationId xmlns:a16="http://schemas.microsoft.com/office/drawing/2014/main" id="{F9D9750F-C96D-4FE5-806E-1F104E3C5637}"/>
                </a:ext>
              </a:extLst>
            </p:cNvPr>
            <p:cNvSpPr/>
            <p:nvPr/>
          </p:nvSpPr>
          <p:spPr>
            <a:xfrm>
              <a:off x="3090209" y="47739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02</a:t>
              </a:r>
              <a:endParaRPr lang="zh-CN" altLang="en-US" b="1">
                <a:latin typeface="微软雅黑 Light" panose="020B0502040204020203" pitchFamily="34" charset="-122"/>
                <a:ea typeface="微软雅黑 Light" panose="020B0502040204020203" pitchFamily="34" charset="-122"/>
              </a:endParaRPr>
            </a:p>
          </p:txBody>
        </p:sp>
        <p:sp>
          <p:nvSpPr>
            <p:cNvPr id="9" name="ïSḻîḑè">
              <a:extLst>
                <a:ext uri="{FF2B5EF4-FFF2-40B4-BE49-F238E27FC236}">
                  <a16:creationId xmlns:a16="http://schemas.microsoft.com/office/drawing/2014/main" id="{2C32F0FB-DB6A-44CE-83FD-A890C433491D}"/>
                </a:ext>
              </a:extLst>
            </p:cNvPr>
            <p:cNvSpPr/>
            <p:nvPr/>
          </p:nvSpPr>
          <p:spPr>
            <a:xfrm>
              <a:off x="4905282" y="4634919"/>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03</a:t>
              </a:r>
              <a:endParaRPr lang="zh-CN" altLang="en-US" b="1">
                <a:latin typeface="微软雅黑 Light" panose="020B0502040204020203" pitchFamily="34" charset="-122"/>
                <a:ea typeface="微软雅黑 Light" panose="020B0502040204020203" pitchFamily="34" charset="-122"/>
              </a:endParaRPr>
            </a:p>
          </p:txBody>
        </p:sp>
        <p:sp>
          <p:nvSpPr>
            <p:cNvPr id="10" name="íşḻiḓé">
              <a:extLst>
                <a:ext uri="{FF2B5EF4-FFF2-40B4-BE49-F238E27FC236}">
                  <a16:creationId xmlns:a16="http://schemas.microsoft.com/office/drawing/2014/main" id="{872471D3-513C-4D52-97C4-DE81E5003FA3}"/>
                </a:ext>
              </a:extLst>
            </p:cNvPr>
            <p:cNvSpPr/>
            <p:nvPr/>
          </p:nvSpPr>
          <p:spPr>
            <a:xfrm>
              <a:off x="6720355" y="49771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04</a:t>
              </a:r>
              <a:endParaRPr lang="zh-CN" altLang="en-US" b="1">
                <a:latin typeface="微软雅黑 Light" panose="020B0502040204020203" pitchFamily="34" charset="-122"/>
                <a:ea typeface="微软雅黑 Light" panose="020B0502040204020203" pitchFamily="34" charset="-122"/>
              </a:endParaRPr>
            </a:p>
          </p:txBody>
        </p:sp>
        <p:sp>
          <p:nvSpPr>
            <p:cNvPr id="11" name="išľîḍé">
              <a:extLst>
                <a:ext uri="{FF2B5EF4-FFF2-40B4-BE49-F238E27FC236}">
                  <a16:creationId xmlns:a16="http://schemas.microsoft.com/office/drawing/2014/main" id="{BAAB7D3E-8C9A-4858-8678-9F5032156862}"/>
                </a:ext>
              </a:extLst>
            </p:cNvPr>
            <p:cNvSpPr/>
            <p:nvPr/>
          </p:nvSpPr>
          <p:spPr>
            <a:xfrm>
              <a:off x="8535428" y="4748190"/>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05</a:t>
              </a:r>
              <a:endParaRPr lang="zh-CN" altLang="en-US" b="1">
                <a:latin typeface="微软雅黑 Light" panose="020B0502040204020203" pitchFamily="34" charset="-122"/>
                <a:ea typeface="微软雅黑 Light" panose="020B0502040204020203" pitchFamily="34" charset="-122"/>
              </a:endParaRPr>
            </a:p>
          </p:txBody>
        </p:sp>
        <p:sp>
          <p:nvSpPr>
            <p:cNvPr id="12" name="iŝļîďê">
              <a:extLst>
                <a:ext uri="{FF2B5EF4-FFF2-40B4-BE49-F238E27FC236}">
                  <a16:creationId xmlns:a16="http://schemas.microsoft.com/office/drawing/2014/main" id="{44654A0A-70B4-4BB0-95D5-248FDF0F9891}"/>
                </a:ext>
              </a:extLst>
            </p:cNvPr>
            <p:cNvSpPr/>
            <p:nvPr/>
          </p:nvSpPr>
          <p:spPr>
            <a:xfrm>
              <a:off x="10350502" y="4634918"/>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06</a:t>
              </a:r>
              <a:endParaRPr lang="zh-CN" altLang="en-US" b="1">
                <a:latin typeface="微软雅黑 Light" panose="020B0502040204020203" pitchFamily="34" charset="-122"/>
                <a:ea typeface="微软雅黑 Light" panose="020B0502040204020203" pitchFamily="34" charset="-122"/>
              </a:endParaRPr>
            </a:p>
          </p:txBody>
        </p:sp>
        <p:sp>
          <p:nvSpPr>
            <p:cNvPr id="13" name="íṣľidé">
              <a:extLst>
                <a:ext uri="{FF2B5EF4-FFF2-40B4-BE49-F238E27FC236}">
                  <a16:creationId xmlns:a16="http://schemas.microsoft.com/office/drawing/2014/main" id="{4D07D7FF-1ED8-4E3D-ADE7-88136E7EEE1F}"/>
                </a:ext>
              </a:extLst>
            </p:cNvPr>
            <p:cNvSpPr/>
            <p:nvPr/>
          </p:nvSpPr>
          <p:spPr>
            <a:xfrm>
              <a:off x="1275136" y="49771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01</a:t>
              </a:r>
              <a:endParaRPr lang="zh-CN" altLang="en-US" b="1">
                <a:latin typeface="微软雅黑 Light" panose="020B0502040204020203" pitchFamily="34" charset="-122"/>
                <a:ea typeface="微软雅黑 Light" panose="020B0502040204020203" pitchFamily="34" charset="-122"/>
              </a:endParaRPr>
            </a:p>
          </p:txBody>
        </p:sp>
        <p:cxnSp>
          <p:nvCxnSpPr>
            <p:cNvPr id="14" name="îśḷîḑè">
              <a:extLst>
                <a:ext uri="{FF2B5EF4-FFF2-40B4-BE49-F238E27FC236}">
                  <a16:creationId xmlns:a16="http://schemas.microsoft.com/office/drawing/2014/main" id="{6DFC1E54-1430-445F-BB5B-FCB4D8CB3128}"/>
                </a:ext>
              </a:extLst>
            </p:cNvPr>
            <p:cNvCxnSpPr>
              <a:cxnSpLocks/>
              <a:stCxn id="13" idx="0"/>
            </p:cNvCxnSpPr>
            <p:nvPr/>
          </p:nvCxnSpPr>
          <p:spPr>
            <a:xfrm flipV="1">
              <a:off x="1603749" y="3458202"/>
              <a:ext cx="0" cy="1518901"/>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5" name="ïŝľîḑe">
              <a:extLst>
                <a:ext uri="{FF2B5EF4-FFF2-40B4-BE49-F238E27FC236}">
                  <a16:creationId xmlns:a16="http://schemas.microsoft.com/office/drawing/2014/main" id="{E32FF61D-73C8-4E0A-89EF-E4C7E8C551C9}"/>
                </a:ext>
              </a:extLst>
            </p:cNvPr>
            <p:cNvCxnSpPr>
              <a:cxnSpLocks/>
              <a:stCxn id="8" idx="0"/>
            </p:cNvCxnSpPr>
            <p:nvPr/>
          </p:nvCxnSpPr>
          <p:spPr>
            <a:xfrm flipH="1" flipV="1">
              <a:off x="3418820" y="3458203"/>
              <a:ext cx="2" cy="1315700"/>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 name="ïṣḷïḑe">
              <a:extLst>
                <a:ext uri="{FF2B5EF4-FFF2-40B4-BE49-F238E27FC236}">
                  <a16:creationId xmlns:a16="http://schemas.microsoft.com/office/drawing/2014/main" id="{19F5ECD1-CE82-453A-B935-B94B817AE255}"/>
                </a:ext>
              </a:extLst>
            </p:cNvPr>
            <p:cNvCxnSpPr>
              <a:cxnSpLocks/>
            </p:cNvCxnSpPr>
            <p:nvPr/>
          </p:nvCxnSpPr>
          <p:spPr>
            <a:xfrm flipV="1">
              <a:off x="5233891" y="3458203"/>
              <a:ext cx="0" cy="1176715"/>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7" name="iṧḻîďé">
              <a:extLst>
                <a:ext uri="{FF2B5EF4-FFF2-40B4-BE49-F238E27FC236}">
                  <a16:creationId xmlns:a16="http://schemas.microsoft.com/office/drawing/2014/main" id="{14B17B81-A23D-4D82-9522-D20695AB62FF}"/>
                </a:ext>
              </a:extLst>
            </p:cNvPr>
            <p:cNvCxnSpPr>
              <a:cxnSpLocks/>
              <a:stCxn id="10" idx="0"/>
            </p:cNvCxnSpPr>
            <p:nvPr/>
          </p:nvCxnSpPr>
          <p:spPr>
            <a:xfrm flipH="1" flipV="1">
              <a:off x="7048962" y="3458203"/>
              <a:ext cx="6" cy="1518900"/>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8" name="iš1îde">
              <a:extLst>
                <a:ext uri="{FF2B5EF4-FFF2-40B4-BE49-F238E27FC236}">
                  <a16:creationId xmlns:a16="http://schemas.microsoft.com/office/drawing/2014/main" id="{56E42238-9BB0-4550-A402-74942E5E0EFB}"/>
                </a:ext>
              </a:extLst>
            </p:cNvPr>
            <p:cNvCxnSpPr>
              <a:cxnSpLocks/>
              <a:stCxn id="11" idx="0"/>
            </p:cNvCxnSpPr>
            <p:nvPr/>
          </p:nvCxnSpPr>
          <p:spPr>
            <a:xfrm flipH="1" flipV="1">
              <a:off x="8864033" y="3458204"/>
              <a:ext cx="8" cy="1289986"/>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9" name="îślíḋê">
              <a:extLst>
                <a:ext uri="{FF2B5EF4-FFF2-40B4-BE49-F238E27FC236}">
                  <a16:creationId xmlns:a16="http://schemas.microsoft.com/office/drawing/2014/main" id="{48308D82-BFF6-4839-8FEF-5DB5F44D2C73}"/>
                </a:ext>
              </a:extLst>
            </p:cNvPr>
            <p:cNvCxnSpPr>
              <a:cxnSpLocks/>
              <a:stCxn id="12" idx="0"/>
            </p:cNvCxnSpPr>
            <p:nvPr/>
          </p:nvCxnSpPr>
          <p:spPr>
            <a:xfrm flipH="1" flipV="1">
              <a:off x="10679105" y="3458204"/>
              <a:ext cx="10" cy="1176714"/>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20" name="ïṣlïḍè">
              <a:extLst>
                <a:ext uri="{FF2B5EF4-FFF2-40B4-BE49-F238E27FC236}">
                  <a16:creationId xmlns:a16="http://schemas.microsoft.com/office/drawing/2014/main" id="{900EEBE1-188C-44CC-9E94-B566E9B13CFF}"/>
                </a:ext>
              </a:extLst>
            </p:cNvPr>
            <p:cNvSpPr/>
            <p:nvPr/>
          </p:nvSpPr>
          <p:spPr>
            <a:xfrm>
              <a:off x="5053216" y="1141499"/>
              <a:ext cx="2176421" cy="653988"/>
            </a:xfrm>
            <a:prstGeom prst="rect">
              <a:avLst/>
            </a:prstGeom>
            <a:noFill/>
            <a:ln>
              <a:noFill/>
            </a:ln>
          </p:spPr>
          <p:txBody>
            <a:bodyPr wrap="square" lIns="91440" tIns="45720" rIns="91440" bIns="45720" anchor="ctr">
              <a:normAutofit/>
            </a:bodyPr>
            <a:lstStyle/>
            <a:p>
              <a:pPr algn="ctr"/>
              <a:r>
                <a:rPr lang="en-US" altLang="zh-CN" sz="2400" b="1" dirty="0">
                  <a:solidFill>
                    <a:srgbClr val="CA4449"/>
                  </a:solidFill>
                  <a:latin typeface="微软雅黑 Light" panose="020B0502040204020203" pitchFamily="34" charset="-122"/>
                  <a:ea typeface="微软雅黑 Light" panose="020B0502040204020203" pitchFamily="34" charset="-122"/>
                </a:rPr>
                <a:t>CONTENTS</a:t>
              </a:r>
            </a:p>
          </p:txBody>
        </p:sp>
        <p:cxnSp>
          <p:nvCxnSpPr>
            <p:cNvPr id="21" name="iṩľïḋè">
              <a:extLst>
                <a:ext uri="{FF2B5EF4-FFF2-40B4-BE49-F238E27FC236}">
                  <a16:creationId xmlns:a16="http://schemas.microsoft.com/office/drawing/2014/main" id="{A6074E6B-1208-4983-BF2A-87F44AF6B67E}"/>
                </a:ext>
              </a:extLst>
            </p:cNvPr>
            <p:cNvCxnSpPr/>
            <p:nvPr/>
          </p:nvCxnSpPr>
          <p:spPr>
            <a:xfrm>
              <a:off x="4102100" y="1468493"/>
              <a:ext cx="1131791" cy="0"/>
            </a:xfrm>
            <a:prstGeom prst="line">
              <a:avLst/>
            </a:prstGeom>
            <a:ln w="3175" cap="rnd">
              <a:solidFill>
                <a:srgbClr val="CA4449"/>
              </a:solidFill>
              <a:round/>
            </a:ln>
          </p:spPr>
          <p:style>
            <a:lnRef idx="1">
              <a:schemeClr val="accent1"/>
            </a:lnRef>
            <a:fillRef idx="0">
              <a:schemeClr val="accent1"/>
            </a:fillRef>
            <a:effectRef idx="0">
              <a:schemeClr val="accent1"/>
            </a:effectRef>
            <a:fontRef idx="minor">
              <a:schemeClr val="tx1"/>
            </a:fontRef>
          </p:style>
        </p:cxnSp>
        <p:cxnSp>
          <p:nvCxnSpPr>
            <p:cNvPr id="22" name="îṥḻiḑé">
              <a:extLst>
                <a:ext uri="{FF2B5EF4-FFF2-40B4-BE49-F238E27FC236}">
                  <a16:creationId xmlns:a16="http://schemas.microsoft.com/office/drawing/2014/main" id="{57F43EB6-AAD9-48FE-954D-87645514C216}"/>
                </a:ext>
              </a:extLst>
            </p:cNvPr>
            <p:cNvCxnSpPr/>
            <p:nvPr/>
          </p:nvCxnSpPr>
          <p:spPr>
            <a:xfrm>
              <a:off x="7048962" y="1468493"/>
              <a:ext cx="1131791" cy="0"/>
            </a:xfrm>
            <a:prstGeom prst="line">
              <a:avLst/>
            </a:prstGeom>
            <a:ln w="3175" cap="rnd">
              <a:solidFill>
                <a:srgbClr val="CA4449"/>
              </a:solidFill>
              <a:round/>
            </a:ln>
          </p:spPr>
          <p:style>
            <a:lnRef idx="1">
              <a:schemeClr val="accent1"/>
            </a:lnRef>
            <a:fillRef idx="0">
              <a:schemeClr val="accent1"/>
            </a:fillRef>
            <a:effectRef idx="0">
              <a:schemeClr val="accent1"/>
            </a:effectRef>
            <a:fontRef idx="minor">
              <a:schemeClr val="tx1"/>
            </a:fontRef>
          </p:style>
        </p:cxnSp>
      </p:grpSp>
      <p:pic>
        <p:nvPicPr>
          <p:cNvPr id="23" name="图片 22" descr="黄色和橙色的天空下的山脉">
            <a:extLst>
              <a:ext uri="{FF2B5EF4-FFF2-40B4-BE49-F238E27FC236}">
                <a16:creationId xmlns:a16="http://schemas.microsoft.com/office/drawing/2014/main" id="{95F29B47-A111-46D8-BCDE-09AEB29852B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3494" b="76642"/>
          <a:stretch/>
        </p:blipFill>
        <p:spPr>
          <a:xfrm>
            <a:off x="-8892" y="5318797"/>
            <a:ext cx="12216134" cy="1591685"/>
          </a:xfrm>
          <a:custGeom>
            <a:avLst/>
            <a:gdLst>
              <a:gd name="connsiteX0" fmla="*/ 9781557 w 12192000"/>
              <a:gd name="connsiteY0" fmla="*/ 407 h 1591685"/>
              <a:gd name="connsiteX1" fmla="*/ 12183730 w 12192000"/>
              <a:gd name="connsiteY1" fmla="*/ 359240 h 1591685"/>
              <a:gd name="connsiteX2" fmla="*/ 12191959 w 12192000"/>
              <a:gd name="connsiteY2" fmla="*/ 1523448 h 1591685"/>
              <a:gd name="connsiteX3" fmla="*/ 12192000 w 12192000"/>
              <a:gd name="connsiteY3" fmla="*/ 1591685 h 1591685"/>
              <a:gd name="connsiteX4" fmla="*/ 0 w 12192000"/>
              <a:gd name="connsiteY4" fmla="*/ 1591685 h 1591685"/>
              <a:gd name="connsiteX5" fmla="*/ 0 w 12192000"/>
              <a:gd name="connsiteY5" fmla="*/ 58855 h 1591685"/>
              <a:gd name="connsiteX6" fmla="*/ 131948 w 12192000"/>
              <a:gd name="connsiteY6" fmla="*/ 127382 h 1591685"/>
              <a:gd name="connsiteX7" fmla="*/ 2119821 w 12192000"/>
              <a:gd name="connsiteY7" fmla="*/ 425529 h 1591685"/>
              <a:gd name="connsiteX8" fmla="*/ 4582789 w 12192000"/>
              <a:gd name="connsiteY8" fmla="*/ 21407 h 1591685"/>
              <a:gd name="connsiteX9" fmla="*/ 7238844 w 12192000"/>
              <a:gd name="connsiteY9" fmla="*/ 430033 h 1591685"/>
              <a:gd name="connsiteX10" fmla="*/ 9781557 w 12192000"/>
              <a:gd name="connsiteY10" fmla="*/ 407 h 159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591685">
                <a:moveTo>
                  <a:pt x="9781557" y="407"/>
                </a:moveTo>
                <a:cubicBezTo>
                  <a:pt x="10605705" y="-11392"/>
                  <a:pt x="11685415" y="236686"/>
                  <a:pt x="12183730" y="359240"/>
                </a:cubicBezTo>
                <a:cubicBezTo>
                  <a:pt x="12187219" y="660525"/>
                  <a:pt x="12190949" y="1080010"/>
                  <a:pt x="12191959" y="1523448"/>
                </a:cubicBezTo>
                <a:lnTo>
                  <a:pt x="12192000" y="1591685"/>
                </a:lnTo>
                <a:lnTo>
                  <a:pt x="0" y="1591685"/>
                </a:lnTo>
                <a:lnTo>
                  <a:pt x="0" y="58855"/>
                </a:lnTo>
                <a:lnTo>
                  <a:pt x="131948" y="127382"/>
                </a:lnTo>
                <a:cubicBezTo>
                  <a:pt x="543081" y="297017"/>
                  <a:pt x="1449781" y="430098"/>
                  <a:pt x="2119821" y="425529"/>
                </a:cubicBezTo>
                <a:cubicBezTo>
                  <a:pt x="2885582" y="420307"/>
                  <a:pt x="3729618" y="20656"/>
                  <a:pt x="4582789" y="21407"/>
                </a:cubicBezTo>
                <a:cubicBezTo>
                  <a:pt x="5435959" y="22158"/>
                  <a:pt x="6372383" y="433532"/>
                  <a:pt x="7238844" y="430033"/>
                </a:cubicBezTo>
                <a:cubicBezTo>
                  <a:pt x="8105305" y="426533"/>
                  <a:pt x="8957410" y="12206"/>
                  <a:pt x="9781557" y="407"/>
                </a:cubicBezTo>
                <a:close/>
              </a:path>
            </a:pathLst>
          </a:custGeom>
        </p:spPr>
      </p:pic>
    </p:spTree>
    <p:extLst>
      <p:ext uri="{BB962C8B-B14F-4D97-AF65-F5344CB8AC3E}">
        <p14:creationId xmlns:p14="http://schemas.microsoft.com/office/powerpoint/2010/main" val="1136267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081720-B4B4-473B-96E2-68D000AE2C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5F2FAE-305F-489A-8A35-8E438AFAE1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5A374FD-6908-49A8-8CEE-1A21F7B18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9282C1-00AE-452C-BB6D-4D6E3AC778FA}"/>
              </a:ext>
            </a:extLst>
          </p:cNvPr>
          <p:cNvSpPr>
            <a:spLocks noGrp="1"/>
          </p:cNvSpPr>
          <p:nvPr>
            <p:ph type="dt" sz="half" idx="10"/>
          </p:nvPr>
        </p:nvSpPr>
        <p:spPr/>
        <p:txBody>
          <a:bodyPr/>
          <a:lstStyle/>
          <a:p>
            <a:fld id="{8A799AA9-B2C3-4639-A291-9F2CBDF3739E}" type="datetimeFigureOut">
              <a:rPr lang="zh-CN" altLang="en-US" smtClean="0"/>
              <a:t>2022/7/14</a:t>
            </a:fld>
            <a:endParaRPr lang="zh-CN" altLang="en-US"/>
          </a:p>
        </p:txBody>
      </p:sp>
      <p:sp>
        <p:nvSpPr>
          <p:cNvPr id="6" name="页脚占位符 5">
            <a:extLst>
              <a:ext uri="{FF2B5EF4-FFF2-40B4-BE49-F238E27FC236}">
                <a16:creationId xmlns:a16="http://schemas.microsoft.com/office/drawing/2014/main" id="{7497FC01-BA3D-4A67-854D-00A759637A6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C38FCA-34F8-4C9C-BEEB-09BF1831888E}"/>
              </a:ext>
            </a:extLst>
          </p:cNvPr>
          <p:cNvSpPr>
            <a:spLocks noGrp="1"/>
          </p:cNvSpPr>
          <p:nvPr>
            <p:ph type="sldNum" sz="quarter" idx="12"/>
          </p:nvPr>
        </p:nvSpPr>
        <p:spPr/>
        <p:txBody>
          <a:bodyPr/>
          <a:lstStyle/>
          <a:p>
            <a:fld id="{F10A5A84-DEBC-463B-A52F-EB06BF6D276E}" type="slidenum">
              <a:rPr lang="zh-CN" altLang="en-US" smtClean="0"/>
              <a:t>‹#›</a:t>
            </a:fld>
            <a:endParaRPr lang="zh-CN" altLang="en-US"/>
          </a:p>
        </p:txBody>
      </p:sp>
    </p:spTree>
    <p:extLst>
      <p:ext uri="{BB962C8B-B14F-4D97-AF65-F5344CB8AC3E}">
        <p14:creationId xmlns:p14="http://schemas.microsoft.com/office/powerpoint/2010/main" val="4251675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468159-19E4-420A-8736-C9842875AD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FCF403B-F7D8-4330-9024-2831D33C4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1F82D6F-C088-4A65-8F58-A8E302844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E85EDE-2E25-49E1-82DC-6D90E8AD33E0}"/>
              </a:ext>
            </a:extLst>
          </p:cNvPr>
          <p:cNvSpPr>
            <a:spLocks noGrp="1"/>
          </p:cNvSpPr>
          <p:nvPr>
            <p:ph type="dt" sz="half" idx="10"/>
          </p:nvPr>
        </p:nvSpPr>
        <p:spPr/>
        <p:txBody>
          <a:bodyPr/>
          <a:lstStyle/>
          <a:p>
            <a:fld id="{8A799AA9-B2C3-4639-A291-9F2CBDF3739E}" type="datetimeFigureOut">
              <a:rPr lang="zh-CN" altLang="en-US" smtClean="0"/>
              <a:t>2022/7/14</a:t>
            </a:fld>
            <a:endParaRPr lang="zh-CN" altLang="en-US"/>
          </a:p>
        </p:txBody>
      </p:sp>
      <p:sp>
        <p:nvSpPr>
          <p:cNvPr id="6" name="页脚占位符 5">
            <a:extLst>
              <a:ext uri="{FF2B5EF4-FFF2-40B4-BE49-F238E27FC236}">
                <a16:creationId xmlns:a16="http://schemas.microsoft.com/office/drawing/2014/main" id="{85374C49-336E-4843-914F-CFF38F596B1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3802E77-2BA1-458E-8B8C-A7DCEB57CA1A}"/>
              </a:ext>
            </a:extLst>
          </p:cNvPr>
          <p:cNvSpPr>
            <a:spLocks noGrp="1"/>
          </p:cNvSpPr>
          <p:nvPr>
            <p:ph type="sldNum" sz="quarter" idx="12"/>
          </p:nvPr>
        </p:nvSpPr>
        <p:spPr/>
        <p:txBody>
          <a:bodyPr/>
          <a:lstStyle/>
          <a:p>
            <a:fld id="{F10A5A84-DEBC-463B-A52F-EB06BF6D276E}" type="slidenum">
              <a:rPr lang="zh-CN" altLang="en-US" smtClean="0"/>
              <a:t>‹#›</a:t>
            </a:fld>
            <a:endParaRPr lang="zh-CN" altLang="en-US"/>
          </a:p>
        </p:txBody>
      </p:sp>
    </p:spTree>
    <p:extLst>
      <p:ext uri="{BB962C8B-B14F-4D97-AF65-F5344CB8AC3E}">
        <p14:creationId xmlns:p14="http://schemas.microsoft.com/office/powerpoint/2010/main" val="203684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4037D0-D3DD-4E14-8158-3742CD29864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0324FE1-2AB7-4C5B-B435-8FBDF109F7B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66E3DD-1116-456A-A945-3C011D98FA33}"/>
              </a:ext>
            </a:extLst>
          </p:cNvPr>
          <p:cNvSpPr>
            <a:spLocks noGrp="1"/>
          </p:cNvSpPr>
          <p:nvPr>
            <p:ph type="dt" sz="half" idx="10"/>
          </p:nvPr>
        </p:nvSpPr>
        <p:spPr/>
        <p:txBody>
          <a:bodyPr/>
          <a:lstStyle/>
          <a:p>
            <a:fld id="{8A799AA9-B2C3-4639-A291-9F2CBDF3739E}"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2FB8B2B0-BC45-4E45-8424-55C7494A400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E995A49-E92A-48F2-BB04-848CD24BC128}"/>
              </a:ext>
            </a:extLst>
          </p:cNvPr>
          <p:cNvSpPr>
            <a:spLocks noGrp="1"/>
          </p:cNvSpPr>
          <p:nvPr>
            <p:ph type="sldNum" sz="quarter" idx="12"/>
          </p:nvPr>
        </p:nvSpPr>
        <p:spPr/>
        <p:txBody>
          <a:bodyPr/>
          <a:lstStyle/>
          <a:p>
            <a:fld id="{F10A5A84-DEBC-463B-A52F-EB06BF6D276E}" type="slidenum">
              <a:rPr lang="zh-CN" altLang="en-US" smtClean="0"/>
              <a:t>‹#›</a:t>
            </a:fld>
            <a:endParaRPr lang="zh-CN" altLang="en-US"/>
          </a:p>
        </p:txBody>
      </p:sp>
    </p:spTree>
    <p:extLst>
      <p:ext uri="{BB962C8B-B14F-4D97-AF65-F5344CB8AC3E}">
        <p14:creationId xmlns:p14="http://schemas.microsoft.com/office/powerpoint/2010/main" val="1714687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8EA7E64-978B-47EB-8D40-63ED3CD787F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73E1375-7BCC-4C66-BFAF-EFCD2003EC2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4D9964-07A1-4BA9-85BB-7D2746BBD563}"/>
              </a:ext>
            </a:extLst>
          </p:cNvPr>
          <p:cNvSpPr>
            <a:spLocks noGrp="1"/>
          </p:cNvSpPr>
          <p:nvPr>
            <p:ph type="dt" sz="half" idx="10"/>
          </p:nvPr>
        </p:nvSpPr>
        <p:spPr/>
        <p:txBody>
          <a:bodyPr/>
          <a:lstStyle/>
          <a:p>
            <a:fld id="{8A799AA9-B2C3-4639-A291-9F2CBDF3739E}"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1938D8AC-D99F-4CDA-9986-3C0E0214412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A0B410-93CF-49BE-AF61-9D6608E0C60E}"/>
              </a:ext>
            </a:extLst>
          </p:cNvPr>
          <p:cNvSpPr>
            <a:spLocks noGrp="1"/>
          </p:cNvSpPr>
          <p:nvPr>
            <p:ph type="sldNum" sz="quarter" idx="12"/>
          </p:nvPr>
        </p:nvSpPr>
        <p:spPr/>
        <p:txBody>
          <a:bodyPr/>
          <a:lstStyle/>
          <a:p>
            <a:fld id="{F10A5A84-DEBC-463B-A52F-EB06BF6D276E}" type="slidenum">
              <a:rPr lang="zh-CN" altLang="en-US" smtClean="0"/>
              <a:t>‹#›</a:t>
            </a:fld>
            <a:endParaRPr lang="zh-CN" altLang="en-US"/>
          </a:p>
        </p:txBody>
      </p:sp>
    </p:spTree>
    <p:extLst>
      <p:ext uri="{BB962C8B-B14F-4D97-AF65-F5344CB8AC3E}">
        <p14:creationId xmlns:p14="http://schemas.microsoft.com/office/powerpoint/2010/main" val="3465054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82821-6075-446C-A6F0-200C28147E3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2B7D96A-1CF2-486C-9673-538A9D9AE1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6235346-AE4D-4806-9C79-D6D20E85A7BE}"/>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DCA1F718-814F-44B0-A9A4-ED6C5920B0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25F8CA-32BC-4328-A094-204C18D2AC45}"/>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2008865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0EEEF-2727-4611-85F5-046DBD2CCE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BA641CE-0E59-4ABD-B0C6-14B75BF9B0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43AD61-EF64-46B8-94C5-4E07991AA9A5}"/>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A75A9935-0B45-46A2-B109-3CE2A2A545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42DE84-940B-43A5-A7D9-4229DBEFDF1F}"/>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2984853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B9598-9388-4B4F-A64A-FCA028D950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E718265-D1D0-465A-BBBD-23BFEAF641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5C54741-B564-4904-A1CC-5D251DB99C38}"/>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6659B112-81BD-43A4-906E-3C047E24BB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1F58A9-95A2-4A72-A64B-867DFB7AEA33}"/>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2843372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B9598-9388-4B4F-A64A-FCA028D950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E718265-D1D0-465A-BBBD-23BFEAF641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5C54741-B564-4904-A1CC-5D251DB99C38}"/>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6659B112-81BD-43A4-906E-3C047E24BB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1F58A9-95A2-4A72-A64B-867DFB7AEA33}"/>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1867873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72D18E-DB28-42A3-A540-94D791A088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F4CABD9-C0D4-4BF4-B1D9-7200C7B3F04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11B6573-7978-49D2-B522-34ED99C5F2C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5CC8EAA-8AA8-4010-9060-5E2201180879}"/>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6" name="页脚占位符 5">
            <a:extLst>
              <a:ext uri="{FF2B5EF4-FFF2-40B4-BE49-F238E27FC236}">
                <a16:creationId xmlns:a16="http://schemas.microsoft.com/office/drawing/2014/main" id="{EB53387B-612C-411D-BAF3-1565DD8C33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8C353E-7165-4BEA-9A6D-8A1A1BF99EF0}"/>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341147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E58EBB-95E9-4001-AF65-6C0CEBC5DFE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4FB3609-9FCD-45D6-8827-78BBD6D152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0E7E0B7-E653-4D9D-894D-D670C69D877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837AC1D-65DF-4290-B725-DA8D42BED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0C0FAB-EE11-4779-8973-D306EB82109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D9AA03A-733B-4443-AE84-32C9339C449D}"/>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8" name="页脚占位符 7">
            <a:extLst>
              <a:ext uri="{FF2B5EF4-FFF2-40B4-BE49-F238E27FC236}">
                <a16:creationId xmlns:a16="http://schemas.microsoft.com/office/drawing/2014/main" id="{6A868910-7E72-45B8-A86B-1262EFCBEC9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BB559BF-EBCF-45E5-A0D7-03FA3F96E6C2}"/>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4195959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形 5" descr="由小点组成的正方形">
            <a:extLst>
              <a:ext uri="{FF2B5EF4-FFF2-40B4-BE49-F238E27FC236}">
                <a16:creationId xmlns:a16="http://schemas.microsoft.com/office/drawing/2014/main" id="{C3710727-562F-40A3-976D-5DE2BDDE05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640" y="-555172"/>
            <a:ext cx="4572000" cy="4572000"/>
          </a:xfrm>
          <a:prstGeom prst="rect">
            <a:avLst/>
          </a:prstGeom>
        </p:spPr>
      </p:pic>
      <p:pic>
        <p:nvPicPr>
          <p:cNvPr id="7" name="图形 6" descr="由小点组成的正方形">
            <a:extLst>
              <a:ext uri="{FF2B5EF4-FFF2-40B4-BE49-F238E27FC236}">
                <a16:creationId xmlns:a16="http://schemas.microsoft.com/office/drawing/2014/main" id="{79DD76F9-F223-4FD4-926D-62643CD040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640" y="2852057"/>
            <a:ext cx="4572000" cy="4572000"/>
          </a:xfrm>
          <a:prstGeom prst="rect">
            <a:avLst/>
          </a:prstGeom>
        </p:spPr>
      </p:pic>
      <p:pic>
        <p:nvPicPr>
          <p:cNvPr id="8" name="图形 7" descr="由小点组成的正方形">
            <a:extLst>
              <a:ext uri="{FF2B5EF4-FFF2-40B4-BE49-F238E27FC236}">
                <a16:creationId xmlns:a16="http://schemas.microsoft.com/office/drawing/2014/main" id="{71EB1383-853E-4F99-BB03-8C18BDC008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0360" y="-555172"/>
            <a:ext cx="4572000" cy="4572000"/>
          </a:xfrm>
          <a:prstGeom prst="rect">
            <a:avLst/>
          </a:prstGeom>
        </p:spPr>
      </p:pic>
      <p:pic>
        <p:nvPicPr>
          <p:cNvPr id="9" name="图形 8" descr="由小点组成的正方形">
            <a:extLst>
              <a:ext uri="{FF2B5EF4-FFF2-40B4-BE49-F238E27FC236}">
                <a16:creationId xmlns:a16="http://schemas.microsoft.com/office/drawing/2014/main" id="{DD69C7F4-65D4-4E14-94B9-2D3658CEF1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0360" y="2852057"/>
            <a:ext cx="4572000" cy="4572000"/>
          </a:xfrm>
          <a:prstGeom prst="rect">
            <a:avLst/>
          </a:prstGeom>
        </p:spPr>
      </p:pic>
      <p:pic>
        <p:nvPicPr>
          <p:cNvPr id="10" name="图形 9" descr="由小点组成的正方形">
            <a:extLst>
              <a:ext uri="{FF2B5EF4-FFF2-40B4-BE49-F238E27FC236}">
                <a16:creationId xmlns:a16="http://schemas.microsoft.com/office/drawing/2014/main" id="{B15B9A96-22C0-451B-B4C9-983A03D41B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09360" y="-555172"/>
            <a:ext cx="4572000" cy="4572000"/>
          </a:xfrm>
          <a:prstGeom prst="rect">
            <a:avLst/>
          </a:prstGeom>
        </p:spPr>
      </p:pic>
      <p:pic>
        <p:nvPicPr>
          <p:cNvPr id="11" name="图形 10" descr="由小点组成的正方形">
            <a:extLst>
              <a:ext uri="{FF2B5EF4-FFF2-40B4-BE49-F238E27FC236}">
                <a16:creationId xmlns:a16="http://schemas.microsoft.com/office/drawing/2014/main" id="{BCB5D514-6CE3-479E-85AE-37A745794A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09360" y="2852057"/>
            <a:ext cx="4572000" cy="4572000"/>
          </a:xfrm>
          <a:prstGeom prst="rect">
            <a:avLst/>
          </a:prstGeom>
        </p:spPr>
      </p:pic>
      <p:pic>
        <p:nvPicPr>
          <p:cNvPr id="12" name="图形 11" descr="由小点组成的正方形">
            <a:extLst>
              <a:ext uri="{FF2B5EF4-FFF2-40B4-BE49-F238E27FC236}">
                <a16:creationId xmlns:a16="http://schemas.microsoft.com/office/drawing/2014/main" id="{108D661B-9E1F-4A1E-8802-2D32032AD4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8360" y="-555172"/>
            <a:ext cx="4572000" cy="4572000"/>
          </a:xfrm>
          <a:prstGeom prst="rect">
            <a:avLst/>
          </a:prstGeom>
        </p:spPr>
      </p:pic>
      <p:pic>
        <p:nvPicPr>
          <p:cNvPr id="13" name="图形 12" descr="由小点组成的正方形">
            <a:extLst>
              <a:ext uri="{FF2B5EF4-FFF2-40B4-BE49-F238E27FC236}">
                <a16:creationId xmlns:a16="http://schemas.microsoft.com/office/drawing/2014/main" id="{4A0BC698-612C-4541-88AC-D842EF65E3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8360" y="2852057"/>
            <a:ext cx="4572000" cy="4572000"/>
          </a:xfrm>
          <a:prstGeom prst="rect">
            <a:avLst/>
          </a:prstGeom>
        </p:spPr>
      </p:pic>
      <p:sp>
        <p:nvSpPr>
          <p:cNvPr id="2" name="标题 1">
            <a:extLst>
              <a:ext uri="{FF2B5EF4-FFF2-40B4-BE49-F238E27FC236}">
                <a16:creationId xmlns:a16="http://schemas.microsoft.com/office/drawing/2014/main" id="{B7B6A743-7E00-4AF7-B75D-DB814B4D034E}"/>
              </a:ext>
            </a:extLst>
          </p:cNvPr>
          <p:cNvSpPr>
            <a:spLocks noGrp="1"/>
          </p:cNvSpPr>
          <p:nvPr>
            <p:ph type="title"/>
          </p:nvPr>
        </p:nvSpPr>
        <p:spPr>
          <a:xfrm>
            <a:off x="1730829" y="365125"/>
            <a:ext cx="9622971" cy="919389"/>
          </a:xfrm>
        </p:spPr>
        <p:txBody>
          <a:bodyPr/>
          <a:lstStyle/>
          <a:p>
            <a:r>
              <a:rPr lang="zh-CN" altLang="en-US" dirty="0"/>
              <a:t>单击此处编辑母版标题样式</a:t>
            </a:r>
          </a:p>
        </p:txBody>
      </p:sp>
      <p:sp>
        <p:nvSpPr>
          <p:cNvPr id="3" name="日期占位符 2">
            <a:extLst>
              <a:ext uri="{FF2B5EF4-FFF2-40B4-BE49-F238E27FC236}">
                <a16:creationId xmlns:a16="http://schemas.microsoft.com/office/drawing/2014/main" id="{C37F4D4D-823B-48F3-84A3-ECB3E05A68BF}"/>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4" name="页脚占位符 3">
            <a:extLst>
              <a:ext uri="{FF2B5EF4-FFF2-40B4-BE49-F238E27FC236}">
                <a16:creationId xmlns:a16="http://schemas.microsoft.com/office/drawing/2014/main" id="{02D98FED-8854-414F-BC83-A443EA6D667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F63916-6FCB-46AA-834D-7B2598B10B5C}"/>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
        <p:nvSpPr>
          <p:cNvPr id="15" name="矩形 14">
            <a:extLst>
              <a:ext uri="{FF2B5EF4-FFF2-40B4-BE49-F238E27FC236}">
                <a16:creationId xmlns:a16="http://schemas.microsoft.com/office/drawing/2014/main" id="{684651E3-930E-40CE-B9DC-9C63B4769DBD}"/>
              </a:ext>
            </a:extLst>
          </p:cNvPr>
          <p:cNvSpPr/>
          <p:nvPr userDrawn="1"/>
        </p:nvSpPr>
        <p:spPr>
          <a:xfrm>
            <a:off x="1894114" y="1400090"/>
            <a:ext cx="2307771" cy="88985"/>
          </a:xfrm>
          <a:prstGeom prst="rect">
            <a:avLst/>
          </a:prstGeom>
          <a:solidFill>
            <a:srgbClr val="1F3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 name="矩形 15">
            <a:extLst>
              <a:ext uri="{FF2B5EF4-FFF2-40B4-BE49-F238E27FC236}">
                <a16:creationId xmlns:a16="http://schemas.microsoft.com/office/drawing/2014/main" id="{1A387E1E-B7CF-45AB-BE0B-8E9022DF3FBD}"/>
              </a:ext>
            </a:extLst>
          </p:cNvPr>
          <p:cNvSpPr/>
          <p:nvPr userDrawn="1"/>
        </p:nvSpPr>
        <p:spPr>
          <a:xfrm>
            <a:off x="4354286" y="1400089"/>
            <a:ext cx="533400" cy="88985"/>
          </a:xfrm>
          <a:prstGeom prst="rect">
            <a:avLst/>
          </a:prstGeom>
          <a:solidFill>
            <a:srgbClr val="CA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 name="矩形 16">
            <a:extLst>
              <a:ext uri="{FF2B5EF4-FFF2-40B4-BE49-F238E27FC236}">
                <a16:creationId xmlns:a16="http://schemas.microsoft.com/office/drawing/2014/main" id="{2B7EEB3C-4B12-4E80-9BE4-0FC5B1A97949}"/>
              </a:ext>
            </a:extLst>
          </p:cNvPr>
          <p:cNvSpPr/>
          <p:nvPr userDrawn="1"/>
        </p:nvSpPr>
        <p:spPr>
          <a:xfrm>
            <a:off x="5040087" y="1400088"/>
            <a:ext cx="533400" cy="88985"/>
          </a:xfrm>
          <a:prstGeom prst="rect">
            <a:avLst/>
          </a:pr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Tree>
    <p:extLst>
      <p:ext uri="{BB962C8B-B14F-4D97-AF65-F5344CB8AC3E}">
        <p14:creationId xmlns:p14="http://schemas.microsoft.com/office/powerpoint/2010/main" val="491202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pic>
        <p:nvPicPr>
          <p:cNvPr id="6" name="图形 5" descr="由小点组成的正方形">
            <a:extLst>
              <a:ext uri="{FF2B5EF4-FFF2-40B4-BE49-F238E27FC236}">
                <a16:creationId xmlns:a16="http://schemas.microsoft.com/office/drawing/2014/main" id="{C3710727-562F-40A3-976D-5DE2BDDE05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640" y="-555172"/>
            <a:ext cx="4572000" cy="4572000"/>
          </a:xfrm>
          <a:prstGeom prst="rect">
            <a:avLst/>
          </a:prstGeom>
        </p:spPr>
      </p:pic>
      <p:pic>
        <p:nvPicPr>
          <p:cNvPr id="7" name="图形 6" descr="由小点组成的正方形">
            <a:extLst>
              <a:ext uri="{FF2B5EF4-FFF2-40B4-BE49-F238E27FC236}">
                <a16:creationId xmlns:a16="http://schemas.microsoft.com/office/drawing/2014/main" id="{79DD76F9-F223-4FD4-926D-62643CD040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640" y="2852057"/>
            <a:ext cx="4572000" cy="4572000"/>
          </a:xfrm>
          <a:prstGeom prst="rect">
            <a:avLst/>
          </a:prstGeom>
        </p:spPr>
      </p:pic>
      <p:pic>
        <p:nvPicPr>
          <p:cNvPr id="8" name="图形 7" descr="由小点组成的正方形">
            <a:extLst>
              <a:ext uri="{FF2B5EF4-FFF2-40B4-BE49-F238E27FC236}">
                <a16:creationId xmlns:a16="http://schemas.microsoft.com/office/drawing/2014/main" id="{71EB1383-853E-4F99-BB03-8C18BDC008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0360" y="-555172"/>
            <a:ext cx="4572000" cy="4572000"/>
          </a:xfrm>
          <a:prstGeom prst="rect">
            <a:avLst/>
          </a:prstGeom>
        </p:spPr>
      </p:pic>
      <p:pic>
        <p:nvPicPr>
          <p:cNvPr id="9" name="图形 8" descr="由小点组成的正方形">
            <a:extLst>
              <a:ext uri="{FF2B5EF4-FFF2-40B4-BE49-F238E27FC236}">
                <a16:creationId xmlns:a16="http://schemas.microsoft.com/office/drawing/2014/main" id="{DD69C7F4-65D4-4E14-94B9-2D3658CEF1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0360" y="2852057"/>
            <a:ext cx="4572000" cy="4572000"/>
          </a:xfrm>
          <a:prstGeom prst="rect">
            <a:avLst/>
          </a:prstGeom>
        </p:spPr>
      </p:pic>
      <p:pic>
        <p:nvPicPr>
          <p:cNvPr id="10" name="图形 9" descr="由小点组成的正方形">
            <a:extLst>
              <a:ext uri="{FF2B5EF4-FFF2-40B4-BE49-F238E27FC236}">
                <a16:creationId xmlns:a16="http://schemas.microsoft.com/office/drawing/2014/main" id="{B15B9A96-22C0-451B-B4C9-983A03D41B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09360" y="-555172"/>
            <a:ext cx="4572000" cy="4572000"/>
          </a:xfrm>
          <a:prstGeom prst="rect">
            <a:avLst/>
          </a:prstGeom>
        </p:spPr>
      </p:pic>
      <p:pic>
        <p:nvPicPr>
          <p:cNvPr id="11" name="图形 10" descr="由小点组成的正方形">
            <a:extLst>
              <a:ext uri="{FF2B5EF4-FFF2-40B4-BE49-F238E27FC236}">
                <a16:creationId xmlns:a16="http://schemas.microsoft.com/office/drawing/2014/main" id="{BCB5D514-6CE3-479E-85AE-37A745794A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09360" y="2852057"/>
            <a:ext cx="4572000" cy="4572000"/>
          </a:xfrm>
          <a:prstGeom prst="rect">
            <a:avLst/>
          </a:prstGeom>
        </p:spPr>
      </p:pic>
      <p:pic>
        <p:nvPicPr>
          <p:cNvPr id="12" name="图形 11" descr="由小点组成的正方形">
            <a:extLst>
              <a:ext uri="{FF2B5EF4-FFF2-40B4-BE49-F238E27FC236}">
                <a16:creationId xmlns:a16="http://schemas.microsoft.com/office/drawing/2014/main" id="{108D661B-9E1F-4A1E-8802-2D32032AD4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8360" y="-555172"/>
            <a:ext cx="4572000" cy="4572000"/>
          </a:xfrm>
          <a:prstGeom prst="rect">
            <a:avLst/>
          </a:prstGeom>
        </p:spPr>
      </p:pic>
      <p:pic>
        <p:nvPicPr>
          <p:cNvPr id="13" name="图形 12" descr="由小点组成的正方形">
            <a:extLst>
              <a:ext uri="{FF2B5EF4-FFF2-40B4-BE49-F238E27FC236}">
                <a16:creationId xmlns:a16="http://schemas.microsoft.com/office/drawing/2014/main" id="{4A0BC698-612C-4541-88AC-D842EF65E3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8360" y="2852057"/>
            <a:ext cx="4572000" cy="4572000"/>
          </a:xfrm>
          <a:prstGeom prst="rect">
            <a:avLst/>
          </a:prstGeom>
        </p:spPr>
      </p:pic>
      <p:sp>
        <p:nvSpPr>
          <p:cNvPr id="2" name="标题 1">
            <a:extLst>
              <a:ext uri="{FF2B5EF4-FFF2-40B4-BE49-F238E27FC236}">
                <a16:creationId xmlns:a16="http://schemas.microsoft.com/office/drawing/2014/main" id="{B7B6A743-7E00-4AF7-B75D-DB814B4D034E}"/>
              </a:ext>
            </a:extLst>
          </p:cNvPr>
          <p:cNvSpPr>
            <a:spLocks noGrp="1"/>
          </p:cNvSpPr>
          <p:nvPr>
            <p:ph type="title"/>
          </p:nvPr>
        </p:nvSpPr>
        <p:spPr>
          <a:xfrm>
            <a:off x="1730829" y="365125"/>
            <a:ext cx="9622971" cy="919389"/>
          </a:xfrm>
        </p:spPr>
        <p:txBody>
          <a:bodyPr/>
          <a:lstStyle/>
          <a:p>
            <a:r>
              <a:rPr lang="zh-CN" altLang="en-US" dirty="0"/>
              <a:t>单击此处编辑母版标题样式</a:t>
            </a:r>
          </a:p>
        </p:txBody>
      </p:sp>
      <p:sp>
        <p:nvSpPr>
          <p:cNvPr id="3" name="日期占位符 2">
            <a:extLst>
              <a:ext uri="{FF2B5EF4-FFF2-40B4-BE49-F238E27FC236}">
                <a16:creationId xmlns:a16="http://schemas.microsoft.com/office/drawing/2014/main" id="{C37F4D4D-823B-48F3-84A3-ECB3E05A68BF}"/>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4" name="页脚占位符 3">
            <a:extLst>
              <a:ext uri="{FF2B5EF4-FFF2-40B4-BE49-F238E27FC236}">
                <a16:creationId xmlns:a16="http://schemas.microsoft.com/office/drawing/2014/main" id="{02D98FED-8854-414F-BC83-A443EA6D667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F63916-6FCB-46AA-834D-7B2598B10B5C}"/>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3262044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1_仅标题">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6A743-7E00-4AF7-B75D-DB814B4D034E}"/>
              </a:ext>
            </a:extLst>
          </p:cNvPr>
          <p:cNvSpPr>
            <a:spLocks noGrp="1"/>
          </p:cNvSpPr>
          <p:nvPr>
            <p:ph type="title"/>
          </p:nvPr>
        </p:nvSpPr>
        <p:spPr>
          <a:xfrm>
            <a:off x="838201" y="895349"/>
            <a:ext cx="10515600" cy="847726"/>
          </a:xfrm>
        </p:spPr>
        <p:txBody>
          <a:bodyPr>
            <a:normAutofit/>
          </a:bodyPr>
          <a:lstStyle>
            <a:lvl1pPr algn="l">
              <a:defRPr sz="2800">
                <a:solidFill>
                  <a:srgbClr val="1F347E"/>
                </a:solidFill>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C37F4D4D-823B-48F3-84A3-ECB3E05A68BF}"/>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4" name="页脚占位符 3">
            <a:extLst>
              <a:ext uri="{FF2B5EF4-FFF2-40B4-BE49-F238E27FC236}">
                <a16:creationId xmlns:a16="http://schemas.microsoft.com/office/drawing/2014/main" id="{02D98FED-8854-414F-BC83-A443EA6D667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F63916-6FCB-46AA-834D-7B2598B10B5C}"/>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pic>
        <p:nvPicPr>
          <p:cNvPr id="14" name="图片 13" descr="黄色和橙色的天空下的山脉">
            <a:extLst>
              <a:ext uri="{FF2B5EF4-FFF2-40B4-BE49-F238E27FC236}">
                <a16:creationId xmlns:a16="http://schemas.microsoft.com/office/drawing/2014/main" id="{F10135DE-6940-4884-9A57-7BE4BB8258D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90762"/>
          <a:stretch/>
        </p:blipFill>
        <p:spPr>
          <a:xfrm>
            <a:off x="0" y="-1"/>
            <a:ext cx="12192000" cy="740229"/>
          </a:xfrm>
          <a:prstGeom prst="rect">
            <a:avLst/>
          </a:prstGeom>
        </p:spPr>
      </p:pic>
      <p:cxnSp>
        <p:nvCxnSpPr>
          <p:cNvPr id="15" name="直接连接符 14">
            <a:extLst>
              <a:ext uri="{FF2B5EF4-FFF2-40B4-BE49-F238E27FC236}">
                <a16:creationId xmlns:a16="http://schemas.microsoft.com/office/drawing/2014/main" id="{C9BA565F-13A4-4363-A15D-67516D6959F8}"/>
              </a:ext>
            </a:extLst>
          </p:cNvPr>
          <p:cNvCxnSpPr>
            <a:cxnSpLocks/>
          </p:cNvCxnSpPr>
          <p:nvPr userDrawn="1"/>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825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5B71871-AB18-4CD6-8A1B-5B9BD6E71889}"/>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3" name="页脚占位符 2">
            <a:extLst>
              <a:ext uri="{FF2B5EF4-FFF2-40B4-BE49-F238E27FC236}">
                <a16:creationId xmlns:a16="http://schemas.microsoft.com/office/drawing/2014/main" id="{FB0F4838-2B93-4A8F-8CDE-AAFEC4BE42C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8772FA0-10F0-449D-8E34-1644E966F16C}"/>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4246386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DBE29D-E365-4C17-B00B-A6CC64E12AC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C5ABC4-B617-441D-85FA-68BF089CCA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3E21D6-82D7-4578-A787-9E1C7F8E44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803CAAD-0338-445C-9CD7-F2449401450D}"/>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6" name="页脚占位符 5">
            <a:extLst>
              <a:ext uri="{FF2B5EF4-FFF2-40B4-BE49-F238E27FC236}">
                <a16:creationId xmlns:a16="http://schemas.microsoft.com/office/drawing/2014/main" id="{1A39749D-AA47-403D-AAEF-422CBA22B95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2226628-73C8-49C7-873F-44BE290CF417}"/>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1200038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CBB0D3-D077-414C-920B-BC04873C46E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CF524F1-0323-47D2-A061-4111D282F3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4CE4595-88D5-4FBB-BAC9-FCD124351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54BCA4-7AE1-44FE-B48C-BB2C91E06CA4}"/>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6" name="页脚占位符 5">
            <a:extLst>
              <a:ext uri="{FF2B5EF4-FFF2-40B4-BE49-F238E27FC236}">
                <a16:creationId xmlns:a16="http://schemas.microsoft.com/office/drawing/2014/main" id="{B8C2E5F0-EFC0-4B65-94A9-4767F86E36F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C028223-4149-442E-8722-91623A4448F0}"/>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877369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0D0D99-2F7D-4ABE-88D4-F9CB3AB00DF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4F3683C-05EC-4931-A2ED-EB7230F9B7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CDC05E-25DF-4BA4-8034-9C0F5C43D782}"/>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E5C85651-C51B-4ADD-A2B1-570E1D402DC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4C3DF6-F91C-4F8E-A4FF-1911C2FB11E0}"/>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3998054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72D18E-DB28-42A3-A540-94D791A088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F4CABD9-C0D4-4BF4-B1D9-7200C7B3F04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11B6573-7978-49D2-B522-34ED99C5F2C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5CC8EAA-8AA8-4010-9060-5E2201180879}"/>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6" name="页脚占位符 5">
            <a:extLst>
              <a:ext uri="{FF2B5EF4-FFF2-40B4-BE49-F238E27FC236}">
                <a16:creationId xmlns:a16="http://schemas.microsoft.com/office/drawing/2014/main" id="{EB53387B-612C-411D-BAF3-1565DD8C33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8C353E-7165-4BEA-9A6D-8A1A1BF99EF0}"/>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242473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586153E-76DB-4543-9188-329A008E728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F23704B-F78C-4726-AC00-01754C19C8A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16E757-F23E-4927-9BAE-3F5CFDB0BD49}"/>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965A4427-F72B-4A70-99FA-05B3528772B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D09944-587C-4F06-A594-B83E4663EB4A}"/>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206985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E58EBB-95E9-4001-AF65-6C0CEBC5DFE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4FB3609-9FCD-45D6-8827-78BBD6D152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0E7E0B7-E653-4D9D-894D-D670C69D877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837AC1D-65DF-4290-B725-DA8D42BED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0C0FAB-EE11-4779-8973-D306EB82109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D9AA03A-733B-4443-AE84-32C9339C449D}"/>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8" name="页脚占位符 7">
            <a:extLst>
              <a:ext uri="{FF2B5EF4-FFF2-40B4-BE49-F238E27FC236}">
                <a16:creationId xmlns:a16="http://schemas.microsoft.com/office/drawing/2014/main" id="{6A868910-7E72-45B8-A86B-1262EFCBEC9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BB559BF-EBCF-45E5-A0D7-03FA3F96E6C2}"/>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369715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形 5" descr="由小点组成的正方形">
            <a:extLst>
              <a:ext uri="{FF2B5EF4-FFF2-40B4-BE49-F238E27FC236}">
                <a16:creationId xmlns:a16="http://schemas.microsoft.com/office/drawing/2014/main" id="{C3710727-562F-40A3-976D-5DE2BDDE05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640" y="-555172"/>
            <a:ext cx="4572000" cy="4572000"/>
          </a:xfrm>
          <a:prstGeom prst="rect">
            <a:avLst/>
          </a:prstGeom>
        </p:spPr>
      </p:pic>
      <p:pic>
        <p:nvPicPr>
          <p:cNvPr id="7" name="图形 6" descr="由小点组成的正方形">
            <a:extLst>
              <a:ext uri="{FF2B5EF4-FFF2-40B4-BE49-F238E27FC236}">
                <a16:creationId xmlns:a16="http://schemas.microsoft.com/office/drawing/2014/main" id="{79DD76F9-F223-4FD4-926D-62643CD040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640" y="2852057"/>
            <a:ext cx="4572000" cy="4572000"/>
          </a:xfrm>
          <a:prstGeom prst="rect">
            <a:avLst/>
          </a:prstGeom>
        </p:spPr>
      </p:pic>
      <p:pic>
        <p:nvPicPr>
          <p:cNvPr id="8" name="图形 7" descr="由小点组成的正方形">
            <a:extLst>
              <a:ext uri="{FF2B5EF4-FFF2-40B4-BE49-F238E27FC236}">
                <a16:creationId xmlns:a16="http://schemas.microsoft.com/office/drawing/2014/main" id="{71EB1383-853E-4F99-BB03-8C18BDC008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0360" y="-555172"/>
            <a:ext cx="4572000" cy="4572000"/>
          </a:xfrm>
          <a:prstGeom prst="rect">
            <a:avLst/>
          </a:prstGeom>
        </p:spPr>
      </p:pic>
      <p:pic>
        <p:nvPicPr>
          <p:cNvPr id="9" name="图形 8" descr="由小点组成的正方形">
            <a:extLst>
              <a:ext uri="{FF2B5EF4-FFF2-40B4-BE49-F238E27FC236}">
                <a16:creationId xmlns:a16="http://schemas.microsoft.com/office/drawing/2014/main" id="{DD69C7F4-65D4-4E14-94B9-2D3658CEF1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0360" y="2852057"/>
            <a:ext cx="4572000" cy="4572000"/>
          </a:xfrm>
          <a:prstGeom prst="rect">
            <a:avLst/>
          </a:prstGeom>
        </p:spPr>
      </p:pic>
      <p:pic>
        <p:nvPicPr>
          <p:cNvPr id="10" name="图形 9" descr="由小点组成的正方形">
            <a:extLst>
              <a:ext uri="{FF2B5EF4-FFF2-40B4-BE49-F238E27FC236}">
                <a16:creationId xmlns:a16="http://schemas.microsoft.com/office/drawing/2014/main" id="{B15B9A96-22C0-451B-B4C9-983A03D41B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09360" y="-555172"/>
            <a:ext cx="4572000" cy="4572000"/>
          </a:xfrm>
          <a:prstGeom prst="rect">
            <a:avLst/>
          </a:prstGeom>
        </p:spPr>
      </p:pic>
      <p:pic>
        <p:nvPicPr>
          <p:cNvPr id="11" name="图形 10" descr="由小点组成的正方形">
            <a:extLst>
              <a:ext uri="{FF2B5EF4-FFF2-40B4-BE49-F238E27FC236}">
                <a16:creationId xmlns:a16="http://schemas.microsoft.com/office/drawing/2014/main" id="{BCB5D514-6CE3-479E-85AE-37A745794A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09360" y="2852057"/>
            <a:ext cx="4572000" cy="4572000"/>
          </a:xfrm>
          <a:prstGeom prst="rect">
            <a:avLst/>
          </a:prstGeom>
        </p:spPr>
      </p:pic>
      <p:pic>
        <p:nvPicPr>
          <p:cNvPr id="12" name="图形 11" descr="由小点组成的正方形">
            <a:extLst>
              <a:ext uri="{FF2B5EF4-FFF2-40B4-BE49-F238E27FC236}">
                <a16:creationId xmlns:a16="http://schemas.microsoft.com/office/drawing/2014/main" id="{108D661B-9E1F-4A1E-8802-2D32032AD4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8360" y="-555172"/>
            <a:ext cx="4572000" cy="4572000"/>
          </a:xfrm>
          <a:prstGeom prst="rect">
            <a:avLst/>
          </a:prstGeom>
        </p:spPr>
      </p:pic>
      <p:pic>
        <p:nvPicPr>
          <p:cNvPr id="13" name="图形 12" descr="由小点组成的正方形">
            <a:extLst>
              <a:ext uri="{FF2B5EF4-FFF2-40B4-BE49-F238E27FC236}">
                <a16:creationId xmlns:a16="http://schemas.microsoft.com/office/drawing/2014/main" id="{4A0BC698-612C-4541-88AC-D842EF65E3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8360" y="2852057"/>
            <a:ext cx="4572000" cy="4572000"/>
          </a:xfrm>
          <a:prstGeom prst="rect">
            <a:avLst/>
          </a:prstGeom>
        </p:spPr>
      </p:pic>
      <p:sp>
        <p:nvSpPr>
          <p:cNvPr id="2" name="标题 1">
            <a:extLst>
              <a:ext uri="{FF2B5EF4-FFF2-40B4-BE49-F238E27FC236}">
                <a16:creationId xmlns:a16="http://schemas.microsoft.com/office/drawing/2014/main" id="{B7B6A743-7E00-4AF7-B75D-DB814B4D034E}"/>
              </a:ext>
            </a:extLst>
          </p:cNvPr>
          <p:cNvSpPr>
            <a:spLocks noGrp="1"/>
          </p:cNvSpPr>
          <p:nvPr>
            <p:ph type="title"/>
          </p:nvPr>
        </p:nvSpPr>
        <p:spPr>
          <a:xfrm>
            <a:off x="1730829" y="365125"/>
            <a:ext cx="9622971" cy="919389"/>
          </a:xfrm>
        </p:spPr>
        <p:txBody>
          <a:bodyPr/>
          <a:lstStyle/>
          <a:p>
            <a:r>
              <a:rPr lang="zh-CN" altLang="en-US" dirty="0"/>
              <a:t>单击此处编辑母版标题样式</a:t>
            </a:r>
          </a:p>
        </p:txBody>
      </p:sp>
      <p:sp>
        <p:nvSpPr>
          <p:cNvPr id="3" name="日期占位符 2">
            <a:extLst>
              <a:ext uri="{FF2B5EF4-FFF2-40B4-BE49-F238E27FC236}">
                <a16:creationId xmlns:a16="http://schemas.microsoft.com/office/drawing/2014/main" id="{C37F4D4D-823B-48F3-84A3-ECB3E05A68BF}"/>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4" name="页脚占位符 3">
            <a:extLst>
              <a:ext uri="{FF2B5EF4-FFF2-40B4-BE49-F238E27FC236}">
                <a16:creationId xmlns:a16="http://schemas.microsoft.com/office/drawing/2014/main" id="{02D98FED-8854-414F-BC83-A443EA6D667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F63916-6FCB-46AA-834D-7B2598B10B5C}"/>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
        <p:nvSpPr>
          <p:cNvPr id="15" name="矩形 14">
            <a:extLst>
              <a:ext uri="{FF2B5EF4-FFF2-40B4-BE49-F238E27FC236}">
                <a16:creationId xmlns:a16="http://schemas.microsoft.com/office/drawing/2014/main" id="{684651E3-930E-40CE-B9DC-9C63B4769DBD}"/>
              </a:ext>
            </a:extLst>
          </p:cNvPr>
          <p:cNvSpPr/>
          <p:nvPr userDrawn="1"/>
        </p:nvSpPr>
        <p:spPr>
          <a:xfrm>
            <a:off x="1894114" y="1400090"/>
            <a:ext cx="2307771" cy="88985"/>
          </a:xfrm>
          <a:prstGeom prst="rect">
            <a:avLst/>
          </a:prstGeom>
          <a:solidFill>
            <a:srgbClr val="1F3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 name="矩形 15">
            <a:extLst>
              <a:ext uri="{FF2B5EF4-FFF2-40B4-BE49-F238E27FC236}">
                <a16:creationId xmlns:a16="http://schemas.microsoft.com/office/drawing/2014/main" id="{1A387E1E-B7CF-45AB-BE0B-8E9022DF3FBD}"/>
              </a:ext>
            </a:extLst>
          </p:cNvPr>
          <p:cNvSpPr/>
          <p:nvPr userDrawn="1"/>
        </p:nvSpPr>
        <p:spPr>
          <a:xfrm>
            <a:off x="4354286" y="1400089"/>
            <a:ext cx="533400" cy="88985"/>
          </a:xfrm>
          <a:prstGeom prst="rect">
            <a:avLst/>
          </a:prstGeom>
          <a:solidFill>
            <a:srgbClr val="CA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 name="矩形 16">
            <a:extLst>
              <a:ext uri="{FF2B5EF4-FFF2-40B4-BE49-F238E27FC236}">
                <a16:creationId xmlns:a16="http://schemas.microsoft.com/office/drawing/2014/main" id="{2B7EEB3C-4B12-4E80-9BE4-0FC5B1A97949}"/>
              </a:ext>
            </a:extLst>
          </p:cNvPr>
          <p:cNvSpPr/>
          <p:nvPr userDrawn="1"/>
        </p:nvSpPr>
        <p:spPr>
          <a:xfrm>
            <a:off x="5040087" y="1400088"/>
            <a:ext cx="533400" cy="88985"/>
          </a:xfrm>
          <a:prstGeom prst="rect">
            <a:avLst/>
          </a:pr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Tree>
    <p:extLst>
      <p:ext uri="{BB962C8B-B14F-4D97-AF65-F5344CB8AC3E}">
        <p14:creationId xmlns:p14="http://schemas.microsoft.com/office/powerpoint/2010/main" val="2734166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6A743-7E00-4AF7-B75D-DB814B4D034E}"/>
              </a:ext>
            </a:extLst>
          </p:cNvPr>
          <p:cNvSpPr>
            <a:spLocks noGrp="1"/>
          </p:cNvSpPr>
          <p:nvPr>
            <p:ph type="title"/>
          </p:nvPr>
        </p:nvSpPr>
        <p:spPr>
          <a:xfrm>
            <a:off x="1730829" y="365125"/>
            <a:ext cx="9622971" cy="919389"/>
          </a:xfrm>
        </p:spPr>
        <p:txBody>
          <a:bodyPr/>
          <a:lstStyle/>
          <a:p>
            <a:r>
              <a:rPr lang="zh-CN" altLang="en-US" dirty="0"/>
              <a:t>单击此处编辑母版标题样式</a:t>
            </a:r>
          </a:p>
        </p:txBody>
      </p:sp>
      <p:sp>
        <p:nvSpPr>
          <p:cNvPr id="3" name="日期占位符 2">
            <a:extLst>
              <a:ext uri="{FF2B5EF4-FFF2-40B4-BE49-F238E27FC236}">
                <a16:creationId xmlns:a16="http://schemas.microsoft.com/office/drawing/2014/main" id="{C37F4D4D-823B-48F3-84A3-ECB3E05A68BF}"/>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4" name="页脚占位符 3">
            <a:extLst>
              <a:ext uri="{FF2B5EF4-FFF2-40B4-BE49-F238E27FC236}">
                <a16:creationId xmlns:a16="http://schemas.microsoft.com/office/drawing/2014/main" id="{02D98FED-8854-414F-BC83-A443EA6D667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F63916-6FCB-46AA-834D-7B2598B10B5C}"/>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
        <p:nvSpPr>
          <p:cNvPr id="14" name="ïṩļíḍê">
            <a:extLst>
              <a:ext uri="{FF2B5EF4-FFF2-40B4-BE49-F238E27FC236}">
                <a16:creationId xmlns:a16="http://schemas.microsoft.com/office/drawing/2014/main" id="{95F91BD6-3B54-4FFD-8504-54B04CB4FF35}"/>
              </a:ext>
            </a:extLst>
          </p:cNvPr>
          <p:cNvSpPr>
            <a:spLocks/>
          </p:cNvSpPr>
          <p:nvPr userDrawn="1"/>
        </p:nvSpPr>
        <p:spPr>
          <a:xfrm>
            <a:off x="11472000" y="6138000"/>
            <a:ext cx="720000" cy="720000"/>
          </a:xfrm>
          <a:prstGeom prst="rect">
            <a:avLst/>
          </a:prstGeom>
          <a:solidFill>
            <a:srgbClr val="25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îṥľïḑê">
            <a:extLst>
              <a:ext uri="{FF2B5EF4-FFF2-40B4-BE49-F238E27FC236}">
                <a16:creationId xmlns:a16="http://schemas.microsoft.com/office/drawing/2014/main" id="{028B6937-DD0E-405A-89E4-122ABABFD574}"/>
              </a:ext>
            </a:extLst>
          </p:cNvPr>
          <p:cNvSpPr/>
          <p:nvPr userDrawn="1"/>
        </p:nvSpPr>
        <p:spPr>
          <a:xfrm>
            <a:off x="0" y="0"/>
            <a:ext cx="660400" cy="5413068"/>
          </a:xfrm>
          <a:prstGeom prst="round2SameRect">
            <a:avLst>
              <a:gd name="adj1" fmla="val 0"/>
              <a:gd name="adj2" fmla="val 50000"/>
            </a:avLst>
          </a:prstGeom>
          <a:solidFill>
            <a:srgbClr val="1F347E"/>
          </a:solidFill>
          <a:ln>
            <a:solidFill>
              <a:srgbClr val="1F3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îśļïďe">
            <a:extLst>
              <a:ext uri="{FF2B5EF4-FFF2-40B4-BE49-F238E27FC236}">
                <a16:creationId xmlns:a16="http://schemas.microsoft.com/office/drawing/2014/main" id="{E746FB75-86BB-4E2D-BCE2-0A8E510450B1}"/>
              </a:ext>
            </a:extLst>
          </p:cNvPr>
          <p:cNvSpPr>
            <a:spLocks/>
          </p:cNvSpPr>
          <p:nvPr userDrawn="1"/>
        </p:nvSpPr>
        <p:spPr>
          <a:xfrm>
            <a:off x="11472000" y="5422212"/>
            <a:ext cx="720000" cy="720000"/>
          </a:xfrm>
          <a:prstGeom prst="round2SameRect">
            <a:avLst>
              <a:gd name="adj1" fmla="val 50000"/>
              <a:gd name="adj2" fmla="val 0"/>
            </a:avLst>
          </a:prstGeom>
          <a:solidFill>
            <a:srgbClr val="1F3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şḻíḍè">
            <a:extLst>
              <a:ext uri="{FF2B5EF4-FFF2-40B4-BE49-F238E27FC236}">
                <a16:creationId xmlns:a16="http://schemas.microsoft.com/office/drawing/2014/main" id="{EDE00556-0890-4B29-A840-9684A6A36841}"/>
              </a:ext>
            </a:extLst>
          </p:cNvPr>
          <p:cNvSpPr/>
          <p:nvPr userDrawn="1"/>
        </p:nvSpPr>
        <p:spPr>
          <a:xfrm rot="5400000">
            <a:off x="10752000" y="6138000"/>
            <a:ext cx="720000" cy="720000"/>
          </a:xfrm>
          <a:prstGeom prst="round2SameRect">
            <a:avLst>
              <a:gd name="adj1" fmla="val 0"/>
              <a:gd name="adj2" fmla="val 50000"/>
            </a:avLst>
          </a:prstGeom>
          <a:solidFill>
            <a:srgbClr val="1F3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912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6A743-7E00-4AF7-B75D-DB814B4D034E}"/>
              </a:ext>
            </a:extLst>
          </p:cNvPr>
          <p:cNvSpPr>
            <a:spLocks noGrp="1"/>
          </p:cNvSpPr>
          <p:nvPr>
            <p:ph type="title"/>
          </p:nvPr>
        </p:nvSpPr>
        <p:spPr>
          <a:xfrm>
            <a:off x="838201" y="365126"/>
            <a:ext cx="10515600" cy="592818"/>
          </a:xfrm>
        </p:spPr>
        <p:txBody>
          <a:bodyPr>
            <a:normAutofit/>
          </a:bodyPr>
          <a:lstStyle>
            <a:lvl1pPr>
              <a:lnSpc>
                <a:spcPct val="100000"/>
              </a:lnSpc>
              <a:defRPr sz="2400" b="1">
                <a:solidFill>
                  <a:schemeClr val="tx1"/>
                </a:solidFill>
                <a:latin typeface="微软雅黑 Light" panose="020B0502040204020203" pitchFamily="34" charset="-122"/>
                <a:ea typeface="微软雅黑 Light" panose="020B0502040204020203" pitchFamily="34"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C37F4D4D-823B-48F3-84A3-ECB3E05A68BF}"/>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4" name="页脚占位符 3">
            <a:extLst>
              <a:ext uri="{FF2B5EF4-FFF2-40B4-BE49-F238E27FC236}">
                <a16:creationId xmlns:a16="http://schemas.microsoft.com/office/drawing/2014/main" id="{02D98FED-8854-414F-BC83-A443EA6D667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F63916-6FCB-46AA-834D-7B2598B10B5C}"/>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
        <p:nvSpPr>
          <p:cNvPr id="14" name="ïṩļíḍê">
            <a:extLst>
              <a:ext uri="{FF2B5EF4-FFF2-40B4-BE49-F238E27FC236}">
                <a16:creationId xmlns:a16="http://schemas.microsoft.com/office/drawing/2014/main" id="{95F91BD6-3B54-4FFD-8504-54B04CB4FF35}"/>
              </a:ext>
            </a:extLst>
          </p:cNvPr>
          <p:cNvSpPr>
            <a:spLocks/>
          </p:cNvSpPr>
          <p:nvPr userDrawn="1"/>
        </p:nvSpPr>
        <p:spPr>
          <a:xfrm>
            <a:off x="11472000" y="6138000"/>
            <a:ext cx="720000" cy="720000"/>
          </a:xfrm>
          <a:prstGeom prst="rect">
            <a:avLst/>
          </a:prstGeom>
          <a:solidFill>
            <a:srgbClr val="25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îśļïďe">
            <a:extLst>
              <a:ext uri="{FF2B5EF4-FFF2-40B4-BE49-F238E27FC236}">
                <a16:creationId xmlns:a16="http://schemas.microsoft.com/office/drawing/2014/main" id="{E746FB75-86BB-4E2D-BCE2-0A8E510450B1}"/>
              </a:ext>
            </a:extLst>
          </p:cNvPr>
          <p:cNvSpPr>
            <a:spLocks/>
          </p:cNvSpPr>
          <p:nvPr userDrawn="1"/>
        </p:nvSpPr>
        <p:spPr>
          <a:xfrm>
            <a:off x="11472000" y="5422212"/>
            <a:ext cx="720000" cy="720000"/>
          </a:xfrm>
          <a:prstGeom prst="round2SameRect">
            <a:avLst>
              <a:gd name="adj1" fmla="val 50000"/>
              <a:gd name="adj2" fmla="val 0"/>
            </a:avLst>
          </a:prstGeom>
          <a:solidFill>
            <a:srgbClr val="1F3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şḻíḍè">
            <a:extLst>
              <a:ext uri="{FF2B5EF4-FFF2-40B4-BE49-F238E27FC236}">
                <a16:creationId xmlns:a16="http://schemas.microsoft.com/office/drawing/2014/main" id="{EDE00556-0890-4B29-A840-9684A6A36841}"/>
              </a:ext>
            </a:extLst>
          </p:cNvPr>
          <p:cNvSpPr/>
          <p:nvPr userDrawn="1"/>
        </p:nvSpPr>
        <p:spPr>
          <a:xfrm rot="5400000">
            <a:off x="10752000" y="6138000"/>
            <a:ext cx="720000" cy="720000"/>
          </a:xfrm>
          <a:prstGeom prst="round2SameRect">
            <a:avLst>
              <a:gd name="adj1" fmla="val 0"/>
              <a:gd name="adj2" fmla="val 50000"/>
            </a:avLst>
          </a:prstGeom>
          <a:solidFill>
            <a:srgbClr val="1F3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îṥľïḑê">
            <a:extLst>
              <a:ext uri="{FF2B5EF4-FFF2-40B4-BE49-F238E27FC236}">
                <a16:creationId xmlns:a16="http://schemas.microsoft.com/office/drawing/2014/main" id="{2FD9D877-B781-4C65-87EB-3DBEBB18BA47}"/>
              </a:ext>
            </a:extLst>
          </p:cNvPr>
          <p:cNvSpPr/>
          <p:nvPr userDrawn="1"/>
        </p:nvSpPr>
        <p:spPr>
          <a:xfrm>
            <a:off x="0" y="0"/>
            <a:ext cx="664029" cy="2819400"/>
          </a:xfrm>
          <a:prstGeom prst="round2SameRect">
            <a:avLst>
              <a:gd name="adj1" fmla="val 0"/>
              <a:gd name="adj2" fmla="val 50000"/>
            </a:avLst>
          </a:prstGeom>
          <a:solidFill>
            <a:srgbClr val="1F347E"/>
          </a:solidFill>
          <a:ln>
            <a:solidFill>
              <a:srgbClr val="1F3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1143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3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6A743-7E00-4AF7-B75D-DB814B4D034E}"/>
              </a:ext>
            </a:extLst>
          </p:cNvPr>
          <p:cNvSpPr>
            <a:spLocks noGrp="1"/>
          </p:cNvSpPr>
          <p:nvPr>
            <p:ph type="title"/>
          </p:nvPr>
        </p:nvSpPr>
        <p:spPr>
          <a:xfrm>
            <a:off x="1730829" y="365125"/>
            <a:ext cx="9622971" cy="919389"/>
          </a:xfrm>
        </p:spPr>
        <p:txBody>
          <a:bodyPr/>
          <a:lstStyle/>
          <a:p>
            <a:r>
              <a:rPr lang="zh-CN" altLang="en-US" dirty="0"/>
              <a:t>单击此处编辑母版标题样式</a:t>
            </a:r>
          </a:p>
        </p:txBody>
      </p:sp>
      <p:sp>
        <p:nvSpPr>
          <p:cNvPr id="3" name="日期占位符 2">
            <a:extLst>
              <a:ext uri="{FF2B5EF4-FFF2-40B4-BE49-F238E27FC236}">
                <a16:creationId xmlns:a16="http://schemas.microsoft.com/office/drawing/2014/main" id="{C37F4D4D-823B-48F3-84A3-ECB3E05A68BF}"/>
              </a:ext>
            </a:extLst>
          </p:cNvPr>
          <p:cNvSpPr>
            <a:spLocks noGrp="1"/>
          </p:cNvSpPr>
          <p:nvPr>
            <p:ph type="dt" sz="half" idx="10"/>
          </p:nvPr>
        </p:nvSpPr>
        <p:spPr/>
        <p:txBody>
          <a:bodyPr/>
          <a:lstStyle/>
          <a:p>
            <a:fld id="{5745FD7E-6DE5-4D22-A55F-9D2587B9D61A}" type="datetimeFigureOut">
              <a:rPr lang="zh-CN" altLang="en-US" smtClean="0"/>
              <a:t>2022/7/14</a:t>
            </a:fld>
            <a:endParaRPr lang="zh-CN" altLang="en-US"/>
          </a:p>
        </p:txBody>
      </p:sp>
      <p:sp>
        <p:nvSpPr>
          <p:cNvPr id="4" name="页脚占位符 3">
            <a:extLst>
              <a:ext uri="{FF2B5EF4-FFF2-40B4-BE49-F238E27FC236}">
                <a16:creationId xmlns:a16="http://schemas.microsoft.com/office/drawing/2014/main" id="{02D98FED-8854-414F-BC83-A443EA6D667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F63916-6FCB-46AA-834D-7B2598B10B5C}"/>
              </a:ext>
            </a:extLst>
          </p:cNvPr>
          <p:cNvSpPr>
            <a:spLocks noGrp="1"/>
          </p:cNvSpPr>
          <p:nvPr>
            <p:ph type="sldNum" sz="quarter" idx="12"/>
          </p:nvPr>
        </p:nvSpPr>
        <p:spPr/>
        <p:txBody>
          <a:bodyPr/>
          <a:lstStyle/>
          <a:p>
            <a:fld id="{DF368CB6-0B7D-4203-8765-A0699FA5893E}" type="slidenum">
              <a:rPr lang="zh-CN" altLang="en-US" smtClean="0"/>
              <a:t>‹#›</a:t>
            </a:fld>
            <a:endParaRPr lang="zh-CN" altLang="en-US"/>
          </a:p>
        </p:txBody>
      </p:sp>
      <p:sp>
        <p:nvSpPr>
          <p:cNvPr id="14" name="ïṩļíḍê">
            <a:extLst>
              <a:ext uri="{FF2B5EF4-FFF2-40B4-BE49-F238E27FC236}">
                <a16:creationId xmlns:a16="http://schemas.microsoft.com/office/drawing/2014/main" id="{95F91BD6-3B54-4FFD-8504-54B04CB4FF35}"/>
              </a:ext>
            </a:extLst>
          </p:cNvPr>
          <p:cNvSpPr>
            <a:spLocks/>
          </p:cNvSpPr>
          <p:nvPr userDrawn="1"/>
        </p:nvSpPr>
        <p:spPr>
          <a:xfrm>
            <a:off x="11472000" y="6138000"/>
            <a:ext cx="720000" cy="720000"/>
          </a:xfrm>
          <a:prstGeom prst="rect">
            <a:avLst/>
          </a:prstGeom>
          <a:solidFill>
            <a:srgbClr val="25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îṥľïḑê">
            <a:extLst>
              <a:ext uri="{FF2B5EF4-FFF2-40B4-BE49-F238E27FC236}">
                <a16:creationId xmlns:a16="http://schemas.microsoft.com/office/drawing/2014/main" id="{028B6937-DD0E-405A-89E4-122ABABFD574}"/>
              </a:ext>
            </a:extLst>
          </p:cNvPr>
          <p:cNvSpPr/>
          <p:nvPr userDrawn="1"/>
        </p:nvSpPr>
        <p:spPr>
          <a:xfrm>
            <a:off x="0" y="0"/>
            <a:ext cx="660400" cy="5413068"/>
          </a:xfrm>
          <a:prstGeom prst="round2SameRect">
            <a:avLst>
              <a:gd name="adj1" fmla="val 0"/>
              <a:gd name="adj2" fmla="val 50000"/>
            </a:avLst>
          </a:prstGeom>
          <a:solidFill>
            <a:srgbClr val="1F347E"/>
          </a:solidFill>
          <a:ln>
            <a:solidFill>
              <a:srgbClr val="1F3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îśļïďe">
            <a:extLst>
              <a:ext uri="{FF2B5EF4-FFF2-40B4-BE49-F238E27FC236}">
                <a16:creationId xmlns:a16="http://schemas.microsoft.com/office/drawing/2014/main" id="{E746FB75-86BB-4E2D-BCE2-0A8E510450B1}"/>
              </a:ext>
            </a:extLst>
          </p:cNvPr>
          <p:cNvSpPr>
            <a:spLocks/>
          </p:cNvSpPr>
          <p:nvPr userDrawn="1"/>
        </p:nvSpPr>
        <p:spPr>
          <a:xfrm>
            <a:off x="11472000" y="5422212"/>
            <a:ext cx="720000" cy="720000"/>
          </a:xfrm>
          <a:prstGeom prst="round2SameRect">
            <a:avLst>
              <a:gd name="adj1" fmla="val 50000"/>
              <a:gd name="adj2" fmla="val 0"/>
            </a:avLst>
          </a:prstGeom>
          <a:solidFill>
            <a:srgbClr val="1F3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şḻíḍè">
            <a:extLst>
              <a:ext uri="{FF2B5EF4-FFF2-40B4-BE49-F238E27FC236}">
                <a16:creationId xmlns:a16="http://schemas.microsoft.com/office/drawing/2014/main" id="{EDE00556-0890-4B29-A840-9684A6A36841}"/>
              </a:ext>
            </a:extLst>
          </p:cNvPr>
          <p:cNvSpPr/>
          <p:nvPr userDrawn="1"/>
        </p:nvSpPr>
        <p:spPr>
          <a:xfrm rot="5400000">
            <a:off x="10752000" y="6138000"/>
            <a:ext cx="720000" cy="720000"/>
          </a:xfrm>
          <a:prstGeom prst="round2SameRect">
            <a:avLst>
              <a:gd name="adj1" fmla="val 0"/>
              <a:gd name="adj2" fmla="val 50000"/>
            </a:avLst>
          </a:prstGeom>
          <a:solidFill>
            <a:srgbClr val="1F3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îşḷïď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0EC377B6-B26C-449B-A63B-7964C0BE7673}"/>
              </a:ext>
            </a:extLst>
          </p:cNvPr>
          <p:cNvGrpSpPr>
            <a:grpSpLocks noChangeAspect="1"/>
          </p:cNvGrpSpPr>
          <p:nvPr userDrawn="1"/>
        </p:nvGrpSpPr>
        <p:grpSpPr>
          <a:xfrm>
            <a:off x="0" y="384175"/>
            <a:ext cx="12192000" cy="4206875"/>
            <a:chOff x="0" y="1927225"/>
            <a:chExt cx="12192000" cy="4206875"/>
          </a:xfrm>
        </p:grpSpPr>
        <p:sp>
          <p:nvSpPr>
            <p:cNvPr id="11" name="iŝ1ïḓé">
              <a:extLst>
                <a:ext uri="{FF2B5EF4-FFF2-40B4-BE49-F238E27FC236}">
                  <a16:creationId xmlns:a16="http://schemas.microsoft.com/office/drawing/2014/main" id="{93C8F5EA-DF2E-46B3-8EA3-04536483BEA6}"/>
                </a:ext>
              </a:extLst>
            </p:cNvPr>
            <p:cNvSpPr/>
            <p:nvPr/>
          </p:nvSpPr>
          <p:spPr>
            <a:xfrm>
              <a:off x="0" y="3272607"/>
              <a:ext cx="12192000" cy="775517"/>
            </a:xfrm>
            <a:prstGeom prst="rect">
              <a:avLst/>
            </a:prstGeom>
            <a:solidFill>
              <a:srgbClr val="1F347E"/>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sp>
          <p:nvSpPr>
            <p:cNvPr id="12" name="ïŝḻiḑé">
              <a:extLst>
                <a:ext uri="{FF2B5EF4-FFF2-40B4-BE49-F238E27FC236}">
                  <a16:creationId xmlns:a16="http://schemas.microsoft.com/office/drawing/2014/main" id="{1FB836BB-0D24-4F27-959A-44750EF16CC9}"/>
                </a:ext>
              </a:extLst>
            </p:cNvPr>
            <p:cNvSpPr/>
            <p:nvPr/>
          </p:nvSpPr>
          <p:spPr>
            <a:xfrm>
              <a:off x="0" y="1927225"/>
              <a:ext cx="3181349" cy="1069221"/>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3600" b="1" dirty="0">
                  <a:solidFill>
                    <a:schemeClr val="accent1"/>
                  </a:solidFill>
                  <a:latin typeface="微软雅黑 Light" panose="020B0502040204020203" pitchFamily="34" charset="-122"/>
                  <a:ea typeface="微软雅黑 Light" panose="020B0502040204020203" pitchFamily="34" charset="-122"/>
                </a:rPr>
                <a:t>      </a:t>
              </a:r>
              <a:endParaRPr lang="zh-CN" altLang="en-US" sz="3600" b="1" dirty="0">
                <a:solidFill>
                  <a:schemeClr val="bg1"/>
                </a:solidFill>
                <a:latin typeface="微软雅黑 Light" panose="020B0502040204020203" pitchFamily="34" charset="-122"/>
                <a:ea typeface="微软雅黑 Light" panose="020B0502040204020203" pitchFamily="34" charset="-122"/>
              </a:endParaRPr>
            </a:p>
          </p:txBody>
        </p:sp>
        <p:grpSp>
          <p:nvGrpSpPr>
            <p:cNvPr id="13" name="ï$ḷiḓe">
              <a:extLst>
                <a:ext uri="{FF2B5EF4-FFF2-40B4-BE49-F238E27FC236}">
                  <a16:creationId xmlns:a16="http://schemas.microsoft.com/office/drawing/2014/main" id="{0C7EEBD9-4930-4850-88A6-3AE41F9C1DAC}"/>
                </a:ext>
              </a:extLst>
            </p:cNvPr>
            <p:cNvGrpSpPr/>
            <p:nvPr/>
          </p:nvGrpSpPr>
          <p:grpSpPr>
            <a:xfrm>
              <a:off x="660400" y="3526672"/>
              <a:ext cx="1756508" cy="2607428"/>
              <a:chOff x="660400" y="3526672"/>
              <a:chExt cx="2082800" cy="2607428"/>
            </a:xfrm>
          </p:grpSpPr>
          <p:sp>
            <p:nvSpPr>
              <p:cNvPr id="38" name="îşľiḑè">
                <a:extLst>
                  <a:ext uri="{FF2B5EF4-FFF2-40B4-BE49-F238E27FC236}">
                    <a16:creationId xmlns:a16="http://schemas.microsoft.com/office/drawing/2014/main" id="{4C231246-AF96-4C87-84FD-54B8A7FE5CF7}"/>
                  </a:ext>
                </a:extLst>
              </p:cNvPr>
              <p:cNvSpPr/>
              <p:nvPr/>
            </p:nvSpPr>
            <p:spPr>
              <a:xfrm>
                <a:off x="660400" y="4048124"/>
                <a:ext cx="2082800" cy="2085976"/>
              </a:xfrm>
              <a:prstGeom prst="rect">
                <a:avLst/>
              </a:prstGeom>
              <a:solidFill>
                <a:schemeClr val="bg1"/>
              </a:solidFill>
              <a:ln w="12700" cap="rnd">
                <a:noFill/>
                <a:prstDash val="solid"/>
                <a:round/>
                <a:headEnd/>
                <a:tailE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39" name="îṩ1îḓe">
                <a:extLst>
                  <a:ext uri="{FF2B5EF4-FFF2-40B4-BE49-F238E27FC236}">
                    <a16:creationId xmlns:a16="http://schemas.microsoft.com/office/drawing/2014/main" id="{6A98020C-B3D3-42FC-9895-7AE2C1D52101}"/>
                  </a:ext>
                </a:extLst>
              </p:cNvPr>
              <p:cNvCxnSpPr/>
              <p:nvPr/>
            </p:nvCxnSpPr>
            <p:spPr>
              <a:xfrm>
                <a:off x="13555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40" name="iṣ1ïḓé">
                <a:extLst>
                  <a:ext uri="{FF2B5EF4-FFF2-40B4-BE49-F238E27FC236}">
                    <a16:creationId xmlns:a16="http://schemas.microsoft.com/office/drawing/2014/main" id="{06E531B6-2047-4441-BDA4-C88307320A37}"/>
                  </a:ext>
                </a:extLst>
              </p:cNvPr>
              <p:cNvSpPr/>
              <p:nvPr/>
            </p:nvSpPr>
            <p:spPr>
              <a:xfrm>
                <a:off x="660400" y="3526672"/>
                <a:ext cx="2082800" cy="521452"/>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8" name="íslïḓe">
              <a:extLst>
                <a:ext uri="{FF2B5EF4-FFF2-40B4-BE49-F238E27FC236}">
                  <a16:creationId xmlns:a16="http://schemas.microsoft.com/office/drawing/2014/main" id="{6E3160E0-4A7D-4844-BA5B-9AB95113EC18}"/>
                </a:ext>
              </a:extLst>
            </p:cNvPr>
            <p:cNvGrpSpPr/>
            <p:nvPr/>
          </p:nvGrpSpPr>
          <p:grpSpPr>
            <a:xfrm>
              <a:off x="2480798" y="3526672"/>
              <a:ext cx="1756508" cy="2607428"/>
              <a:chOff x="2854325" y="3526672"/>
              <a:chExt cx="2082800" cy="2607428"/>
            </a:xfrm>
          </p:grpSpPr>
          <p:sp>
            <p:nvSpPr>
              <p:cNvPr id="35" name="ïṧlîḑe">
                <a:extLst>
                  <a:ext uri="{FF2B5EF4-FFF2-40B4-BE49-F238E27FC236}">
                    <a16:creationId xmlns:a16="http://schemas.microsoft.com/office/drawing/2014/main" id="{373D3442-F96D-4B52-BDAA-7FA5347665AA}"/>
                  </a:ext>
                </a:extLst>
              </p:cNvPr>
              <p:cNvSpPr/>
              <p:nvPr/>
            </p:nvSpPr>
            <p:spPr>
              <a:xfrm>
                <a:off x="2854325" y="4048124"/>
                <a:ext cx="2082800" cy="2085976"/>
              </a:xfrm>
              <a:prstGeom prst="rect">
                <a:avLst/>
              </a:prstGeom>
              <a:solidFill>
                <a:schemeClr val="bg1"/>
              </a:solidFill>
              <a:ln w="12700" cap="rnd">
                <a:noFill/>
                <a:prstDash val="solid"/>
                <a:round/>
                <a:headEnd/>
                <a:tailE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36" name="íś1îḍè">
                <a:extLst>
                  <a:ext uri="{FF2B5EF4-FFF2-40B4-BE49-F238E27FC236}">
                    <a16:creationId xmlns:a16="http://schemas.microsoft.com/office/drawing/2014/main" id="{CF309E49-3688-4A29-A7B4-0658C3B94D16}"/>
                  </a:ext>
                </a:extLst>
              </p:cNvPr>
              <p:cNvCxnSpPr/>
              <p:nvPr/>
            </p:nvCxnSpPr>
            <p:spPr>
              <a:xfrm>
                <a:off x="3549496"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7" name="îSľïḓè">
                <a:extLst>
                  <a:ext uri="{FF2B5EF4-FFF2-40B4-BE49-F238E27FC236}">
                    <a16:creationId xmlns:a16="http://schemas.microsoft.com/office/drawing/2014/main" id="{181BD93C-0657-42A0-885C-B7E29B355646}"/>
                  </a:ext>
                </a:extLst>
              </p:cNvPr>
              <p:cNvSpPr/>
              <p:nvPr/>
            </p:nvSpPr>
            <p:spPr>
              <a:xfrm>
                <a:off x="2854325" y="3526672"/>
                <a:ext cx="2082800" cy="521452"/>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9" name="ïSļïḑé">
              <a:extLst>
                <a:ext uri="{FF2B5EF4-FFF2-40B4-BE49-F238E27FC236}">
                  <a16:creationId xmlns:a16="http://schemas.microsoft.com/office/drawing/2014/main" id="{1CE58DDE-59DC-4D8F-8647-E4DB69A854B0}"/>
                </a:ext>
              </a:extLst>
            </p:cNvPr>
            <p:cNvGrpSpPr/>
            <p:nvPr/>
          </p:nvGrpSpPr>
          <p:grpSpPr>
            <a:xfrm>
              <a:off x="4301196" y="3526672"/>
              <a:ext cx="1756508" cy="2607428"/>
              <a:chOff x="5048250" y="3526672"/>
              <a:chExt cx="2082800" cy="2607428"/>
            </a:xfrm>
          </p:grpSpPr>
          <p:sp>
            <p:nvSpPr>
              <p:cNvPr id="32" name="ïšľiḍè">
                <a:extLst>
                  <a:ext uri="{FF2B5EF4-FFF2-40B4-BE49-F238E27FC236}">
                    <a16:creationId xmlns:a16="http://schemas.microsoft.com/office/drawing/2014/main" id="{B81FD591-7C42-4CB8-A2CD-8AECADC513E7}"/>
                  </a:ext>
                </a:extLst>
              </p:cNvPr>
              <p:cNvSpPr/>
              <p:nvPr/>
            </p:nvSpPr>
            <p:spPr>
              <a:xfrm>
                <a:off x="5048250" y="4048124"/>
                <a:ext cx="2082800" cy="2085976"/>
              </a:xfrm>
              <a:prstGeom prst="rect">
                <a:avLst/>
              </a:prstGeom>
              <a:solidFill>
                <a:schemeClr val="bg1"/>
              </a:solidFill>
              <a:ln w="12700" cap="rnd">
                <a:noFill/>
                <a:prstDash val="solid"/>
                <a:round/>
                <a:headEnd/>
                <a:tailE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33" name="îslîḋe">
                <a:extLst>
                  <a:ext uri="{FF2B5EF4-FFF2-40B4-BE49-F238E27FC236}">
                    <a16:creationId xmlns:a16="http://schemas.microsoft.com/office/drawing/2014/main" id="{2751224D-CD8F-4C16-A503-2E438F0FC855}"/>
                  </a:ext>
                </a:extLst>
              </p:cNvPr>
              <p:cNvCxnSpPr/>
              <p:nvPr/>
            </p:nvCxnSpPr>
            <p:spPr>
              <a:xfrm>
                <a:off x="574342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4" name="îŝľídé">
                <a:extLst>
                  <a:ext uri="{FF2B5EF4-FFF2-40B4-BE49-F238E27FC236}">
                    <a16:creationId xmlns:a16="http://schemas.microsoft.com/office/drawing/2014/main" id="{33D74125-C8C0-43BB-BA76-87740CFA2BA0}"/>
                  </a:ext>
                </a:extLst>
              </p:cNvPr>
              <p:cNvSpPr/>
              <p:nvPr/>
            </p:nvSpPr>
            <p:spPr>
              <a:xfrm>
                <a:off x="5048250" y="3526672"/>
                <a:ext cx="2082800" cy="521452"/>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20" name="iśľiďê">
              <a:extLst>
                <a:ext uri="{FF2B5EF4-FFF2-40B4-BE49-F238E27FC236}">
                  <a16:creationId xmlns:a16="http://schemas.microsoft.com/office/drawing/2014/main" id="{287C6B26-82AD-4A9E-95E9-15EBD78F2E87}"/>
                </a:ext>
              </a:extLst>
            </p:cNvPr>
            <p:cNvGrpSpPr/>
            <p:nvPr/>
          </p:nvGrpSpPr>
          <p:grpSpPr>
            <a:xfrm>
              <a:off x="6121594" y="3526672"/>
              <a:ext cx="1756508" cy="2607428"/>
              <a:chOff x="7242175" y="3526672"/>
              <a:chExt cx="2082800" cy="2607428"/>
            </a:xfrm>
          </p:grpSpPr>
          <p:sp>
            <p:nvSpPr>
              <p:cNvPr id="29" name="ïṡliḓé">
                <a:extLst>
                  <a:ext uri="{FF2B5EF4-FFF2-40B4-BE49-F238E27FC236}">
                    <a16:creationId xmlns:a16="http://schemas.microsoft.com/office/drawing/2014/main" id="{031CF668-116A-4475-836E-318B201C97E3}"/>
                  </a:ext>
                </a:extLst>
              </p:cNvPr>
              <p:cNvSpPr/>
              <p:nvPr/>
            </p:nvSpPr>
            <p:spPr>
              <a:xfrm>
                <a:off x="7242175" y="4048124"/>
                <a:ext cx="2082800" cy="2085976"/>
              </a:xfrm>
              <a:prstGeom prst="rect">
                <a:avLst/>
              </a:prstGeom>
              <a:solidFill>
                <a:schemeClr val="bg1"/>
              </a:solidFill>
              <a:ln w="12700" cap="rnd">
                <a:noFill/>
                <a:prstDash val="solid"/>
                <a:round/>
                <a:headEnd/>
                <a:tailE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30" name="iṥlïḍè">
                <a:extLst>
                  <a:ext uri="{FF2B5EF4-FFF2-40B4-BE49-F238E27FC236}">
                    <a16:creationId xmlns:a16="http://schemas.microsoft.com/office/drawing/2014/main" id="{6118C23F-16C2-49F4-8D2E-82921DFD8C21}"/>
                  </a:ext>
                </a:extLst>
              </p:cNvPr>
              <p:cNvCxnSpPr/>
              <p:nvPr/>
            </p:nvCxnSpPr>
            <p:spPr>
              <a:xfrm>
                <a:off x="7937346"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1" name="iŝ1îďe">
                <a:extLst>
                  <a:ext uri="{FF2B5EF4-FFF2-40B4-BE49-F238E27FC236}">
                    <a16:creationId xmlns:a16="http://schemas.microsoft.com/office/drawing/2014/main" id="{108FDC2C-3A88-4F6E-831E-103131123D1D}"/>
                  </a:ext>
                </a:extLst>
              </p:cNvPr>
              <p:cNvSpPr/>
              <p:nvPr/>
            </p:nvSpPr>
            <p:spPr>
              <a:xfrm>
                <a:off x="7242175" y="3526672"/>
                <a:ext cx="2082800" cy="521452"/>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04</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21" name="íşľïďê">
              <a:extLst>
                <a:ext uri="{FF2B5EF4-FFF2-40B4-BE49-F238E27FC236}">
                  <a16:creationId xmlns:a16="http://schemas.microsoft.com/office/drawing/2014/main" id="{60263528-A5CD-416F-8025-C2415435062C}"/>
                </a:ext>
              </a:extLst>
            </p:cNvPr>
            <p:cNvGrpSpPr/>
            <p:nvPr/>
          </p:nvGrpSpPr>
          <p:grpSpPr>
            <a:xfrm>
              <a:off x="7941992" y="3526672"/>
              <a:ext cx="1756508" cy="2607428"/>
              <a:chOff x="9436100" y="3526672"/>
              <a:chExt cx="2082800" cy="2607428"/>
            </a:xfrm>
          </p:grpSpPr>
          <p:sp>
            <p:nvSpPr>
              <p:cNvPr id="26" name="íšḷïḋê">
                <a:extLst>
                  <a:ext uri="{FF2B5EF4-FFF2-40B4-BE49-F238E27FC236}">
                    <a16:creationId xmlns:a16="http://schemas.microsoft.com/office/drawing/2014/main" id="{A090E31D-9307-45FF-8EB6-FFB29947B724}"/>
                  </a:ext>
                </a:extLst>
              </p:cNvPr>
              <p:cNvSpPr/>
              <p:nvPr/>
            </p:nvSpPr>
            <p:spPr>
              <a:xfrm>
                <a:off x="9436100" y="4048124"/>
                <a:ext cx="2082800" cy="2085976"/>
              </a:xfrm>
              <a:prstGeom prst="rect">
                <a:avLst/>
              </a:prstGeom>
              <a:solidFill>
                <a:schemeClr val="bg1"/>
              </a:solidFill>
              <a:ln w="12700" cap="rnd">
                <a:noFill/>
                <a:prstDash val="solid"/>
                <a:round/>
                <a:headEnd/>
                <a:tailE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7" name="íṧļîďe">
                <a:extLst>
                  <a:ext uri="{FF2B5EF4-FFF2-40B4-BE49-F238E27FC236}">
                    <a16:creationId xmlns:a16="http://schemas.microsoft.com/office/drawing/2014/main" id="{2F2DE5A0-DC9D-4CDA-B294-FC6445C514E9}"/>
                  </a:ext>
                </a:extLst>
              </p:cNvPr>
              <p:cNvCxnSpPr/>
              <p:nvPr/>
            </p:nvCxnSpPr>
            <p:spPr>
              <a:xfrm>
                <a:off x="101312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8" name="îṣḻiḑe">
                <a:extLst>
                  <a:ext uri="{FF2B5EF4-FFF2-40B4-BE49-F238E27FC236}">
                    <a16:creationId xmlns:a16="http://schemas.microsoft.com/office/drawing/2014/main" id="{A077280C-1393-4766-8779-5380F01513F1}"/>
                  </a:ext>
                </a:extLst>
              </p:cNvPr>
              <p:cNvSpPr/>
              <p:nvPr/>
            </p:nvSpPr>
            <p:spPr>
              <a:xfrm>
                <a:off x="9436100" y="3526672"/>
                <a:ext cx="2082800" cy="521452"/>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05</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22" name="íśľiḑe">
              <a:extLst>
                <a:ext uri="{FF2B5EF4-FFF2-40B4-BE49-F238E27FC236}">
                  <a16:creationId xmlns:a16="http://schemas.microsoft.com/office/drawing/2014/main" id="{471B8C5D-96C5-463D-B3D3-E8E85E122C06}"/>
                </a:ext>
              </a:extLst>
            </p:cNvPr>
            <p:cNvGrpSpPr/>
            <p:nvPr/>
          </p:nvGrpSpPr>
          <p:grpSpPr>
            <a:xfrm>
              <a:off x="9762392" y="3526672"/>
              <a:ext cx="1756508" cy="2607428"/>
              <a:chOff x="9436100" y="3526672"/>
              <a:chExt cx="2082800" cy="2607428"/>
            </a:xfrm>
          </p:grpSpPr>
          <p:sp>
            <p:nvSpPr>
              <p:cNvPr id="23" name="îṡḷiďé">
                <a:extLst>
                  <a:ext uri="{FF2B5EF4-FFF2-40B4-BE49-F238E27FC236}">
                    <a16:creationId xmlns:a16="http://schemas.microsoft.com/office/drawing/2014/main" id="{17911DE5-05B0-4540-82BF-23463B5D6B68}"/>
                  </a:ext>
                </a:extLst>
              </p:cNvPr>
              <p:cNvSpPr/>
              <p:nvPr/>
            </p:nvSpPr>
            <p:spPr>
              <a:xfrm>
                <a:off x="9436100" y="4048124"/>
                <a:ext cx="2082800" cy="2085976"/>
              </a:xfrm>
              <a:prstGeom prst="rect">
                <a:avLst/>
              </a:prstGeom>
              <a:solidFill>
                <a:schemeClr val="bg1"/>
              </a:solidFill>
              <a:ln w="12700" cap="rnd">
                <a:noFill/>
                <a:prstDash val="solid"/>
                <a:round/>
                <a:headEnd/>
                <a:tailE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4" name="îšḷîdé">
                <a:extLst>
                  <a:ext uri="{FF2B5EF4-FFF2-40B4-BE49-F238E27FC236}">
                    <a16:creationId xmlns:a16="http://schemas.microsoft.com/office/drawing/2014/main" id="{2C840E7E-560E-4A1F-B167-DFBB7D8FE4B4}"/>
                  </a:ext>
                </a:extLst>
              </p:cNvPr>
              <p:cNvCxnSpPr/>
              <p:nvPr/>
            </p:nvCxnSpPr>
            <p:spPr>
              <a:xfrm>
                <a:off x="101312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5" name="i$ḷíde">
                <a:extLst>
                  <a:ext uri="{FF2B5EF4-FFF2-40B4-BE49-F238E27FC236}">
                    <a16:creationId xmlns:a16="http://schemas.microsoft.com/office/drawing/2014/main" id="{1A9AB183-30A2-439F-AABD-2257AA911347}"/>
                  </a:ext>
                </a:extLst>
              </p:cNvPr>
              <p:cNvSpPr/>
              <p:nvPr/>
            </p:nvSpPr>
            <p:spPr>
              <a:xfrm>
                <a:off x="9436100" y="3526672"/>
                <a:ext cx="2082800" cy="521452"/>
              </a:xfrm>
              <a:prstGeom prst="rect">
                <a:avLst/>
              </a:prstGeom>
              <a:solidFill>
                <a:srgbClr val="2570B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06</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spTree>
    <p:extLst>
      <p:ext uri="{BB962C8B-B14F-4D97-AF65-F5344CB8AC3E}">
        <p14:creationId xmlns:p14="http://schemas.microsoft.com/office/powerpoint/2010/main" val="245603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emf"/><Relationship Id="rId2" Type="http://schemas.openxmlformats.org/officeDocument/2006/relationships/slideLayout" Target="../slideLayouts/slideLayout17.xml"/><Relationship Id="rId16" Type="http://schemas.openxmlformats.org/officeDocument/2006/relationships/oleObject" Target="../embeddings/oleObject2.bin"/><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ags" Target="../tags/tag3.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oleObject" Target="../embeddings/oleObject3.bin"/><Relationship Id="rId2" Type="http://schemas.openxmlformats.org/officeDocument/2006/relationships/slideLayout" Target="../slideLayouts/slideLayout29.xml"/><Relationship Id="rId16" Type="http://schemas.openxmlformats.org/officeDocument/2006/relationships/tags" Target="../tags/tag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vmlDrawing" Target="../drawings/vmlDrawing3.v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对象 6" hidden="1">
            <a:extLst>
              <a:ext uri="{FF2B5EF4-FFF2-40B4-BE49-F238E27FC236}">
                <a16:creationId xmlns:a16="http://schemas.microsoft.com/office/drawing/2014/main" id="{0D4E4870-EEFF-44FC-A7FF-7F9763B97BB0}"/>
              </a:ext>
            </a:extLst>
          </p:cNvPr>
          <p:cNvGraphicFramePr>
            <a:graphicFrameLocks noChangeAspect="1"/>
          </p:cNvGraphicFramePr>
          <p:nvPr userDrawn="1">
            <p:custDataLst>
              <p:tags r:id="rId18"/>
            </p:custDataLst>
            <p:extLst>
              <p:ext uri="{D42A27DB-BD31-4B8C-83A1-F6EECF244321}">
                <p14:modId xmlns:p14="http://schemas.microsoft.com/office/powerpoint/2010/main" val="719388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8" name="think-cell 幻灯片" r:id="rId19" imgW="275" imgH="275" progId="TCLayout.ActiveDocument.1">
                  <p:embed/>
                </p:oleObj>
              </mc:Choice>
              <mc:Fallback>
                <p:oleObj name="think-cell 幻灯片" r:id="rId19" imgW="275" imgH="275" progId="TCLayout.ActiveDocument.1">
                  <p:embed/>
                  <p:pic>
                    <p:nvPicPr>
                      <p:cNvPr id="0" name=""/>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标题占位符 1">
            <a:extLst>
              <a:ext uri="{FF2B5EF4-FFF2-40B4-BE49-F238E27FC236}">
                <a16:creationId xmlns:a16="http://schemas.microsoft.com/office/drawing/2014/main" id="{7D0F46E9-B07B-4A4B-B029-D6C5C1AFDE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971C99D-149C-4DD4-85DB-6177A770A1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28F4366-EC39-48BA-BAF0-89CB1B8355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5FD7E-6DE5-4D22-A55F-9D2587B9D61A}"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D935EAFD-9C58-4749-8CA6-4EB2C7F195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26D8F4A-1F10-480E-A6D9-BD100FF81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4019404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76" r:id="rId8"/>
    <p:sldLayoutId id="2147483675" r:id="rId9"/>
    <p:sldLayoutId id="2147483660"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对象 6" hidden="1">
            <a:extLst>
              <a:ext uri="{FF2B5EF4-FFF2-40B4-BE49-F238E27FC236}">
                <a16:creationId xmlns:a16="http://schemas.microsoft.com/office/drawing/2014/main" id="{F609BE33-B985-4354-BC9F-75D19342E630}"/>
              </a:ext>
            </a:extLst>
          </p:cNvPr>
          <p:cNvGraphicFramePr>
            <a:graphicFrameLocks noChangeAspect="1"/>
          </p:cNvGraphicFramePr>
          <p:nvPr userDrawn="1">
            <p:custDataLst>
              <p:tags r:id="rId15"/>
            </p:custDataLst>
            <p:extLst>
              <p:ext uri="{D42A27DB-BD31-4B8C-83A1-F6EECF244321}">
                <p14:modId xmlns:p14="http://schemas.microsoft.com/office/powerpoint/2010/main" val="3634926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2" name="think-cell 幻灯片" r:id="rId16" imgW="275" imgH="275" progId="TCLayout.ActiveDocument.1">
                  <p:embed/>
                </p:oleObj>
              </mc:Choice>
              <mc:Fallback>
                <p:oleObj name="think-cell 幻灯片" r:id="rId16" imgW="275" imgH="275" progId="TCLayout.ActiveDocument.1">
                  <p:embed/>
                  <p:pic>
                    <p:nvPicPr>
                      <p:cNvPr id="0" name=""/>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标题占位符 1">
            <a:extLst>
              <a:ext uri="{FF2B5EF4-FFF2-40B4-BE49-F238E27FC236}">
                <a16:creationId xmlns:a16="http://schemas.microsoft.com/office/drawing/2014/main" id="{11B6630C-A642-4D73-A10E-441636D084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5C84A02-698F-4F79-AA1D-B69505C21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8DC18A5-1D65-4A80-915B-22A8E3FC2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99AA9-B2C3-4639-A291-9F2CBDF3739E}"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26E48131-387F-4EA5-954A-A7331CAE05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D016F4-30BA-4807-BBC3-5092A0AB6B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A5A84-DEBC-463B-A52F-EB06BF6D276E}" type="slidenum">
              <a:rPr lang="zh-CN" altLang="en-US" smtClean="0"/>
              <a:t>‹#›</a:t>
            </a:fld>
            <a:endParaRPr lang="zh-CN" altLang="en-US"/>
          </a:p>
        </p:txBody>
      </p:sp>
    </p:spTree>
    <p:extLst>
      <p:ext uri="{BB962C8B-B14F-4D97-AF65-F5344CB8AC3E}">
        <p14:creationId xmlns:p14="http://schemas.microsoft.com/office/powerpoint/2010/main" val="34475617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对象 6" hidden="1">
            <a:extLst>
              <a:ext uri="{FF2B5EF4-FFF2-40B4-BE49-F238E27FC236}">
                <a16:creationId xmlns:a16="http://schemas.microsoft.com/office/drawing/2014/main" id="{C750A5F9-06AB-4CC8-9E67-2CCFE8CAAB90}"/>
              </a:ext>
            </a:extLst>
          </p:cNvPr>
          <p:cNvGraphicFramePr>
            <a:graphicFrameLocks noChangeAspect="1"/>
          </p:cNvGraphicFramePr>
          <p:nvPr userDrawn="1">
            <p:custDataLst>
              <p:tags r:id="rId16"/>
            </p:custDataLst>
            <p:extLst>
              <p:ext uri="{D42A27DB-BD31-4B8C-83A1-F6EECF244321}">
                <p14:modId xmlns:p14="http://schemas.microsoft.com/office/powerpoint/2010/main" val="1205535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06" name="think-cell 幻灯片" r:id="rId17" imgW="275" imgH="275" progId="TCLayout.ActiveDocument.1">
                  <p:embed/>
                </p:oleObj>
              </mc:Choice>
              <mc:Fallback>
                <p:oleObj name="think-cell 幻灯片" r:id="rId17" imgW="275" imgH="275" progId="TCLayout.ActiveDocument.1">
                  <p:embed/>
                  <p:pic>
                    <p:nvPicPr>
                      <p:cNvPr id="0" name=""/>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标题占位符 1">
            <a:extLst>
              <a:ext uri="{FF2B5EF4-FFF2-40B4-BE49-F238E27FC236}">
                <a16:creationId xmlns:a16="http://schemas.microsoft.com/office/drawing/2014/main" id="{7D0F46E9-B07B-4A4B-B029-D6C5C1AFDE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971C99D-149C-4DD4-85DB-6177A770A1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28F4366-EC39-48BA-BAF0-89CB1B8355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5FD7E-6DE5-4D22-A55F-9D2587B9D61A}" type="datetimeFigureOut">
              <a:rPr lang="zh-CN" altLang="en-US" smtClean="0"/>
              <a:t>2022/7/14</a:t>
            </a:fld>
            <a:endParaRPr lang="zh-CN" altLang="en-US"/>
          </a:p>
        </p:txBody>
      </p:sp>
      <p:sp>
        <p:nvSpPr>
          <p:cNvPr id="5" name="页脚占位符 4">
            <a:extLst>
              <a:ext uri="{FF2B5EF4-FFF2-40B4-BE49-F238E27FC236}">
                <a16:creationId xmlns:a16="http://schemas.microsoft.com/office/drawing/2014/main" id="{D935EAFD-9C58-4749-8CA6-4EB2C7F195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26D8F4A-1F10-480E-A6D9-BD100FF81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68CB6-0B7D-4203-8765-A0699FA5893E}" type="slidenum">
              <a:rPr lang="zh-CN" altLang="en-US" smtClean="0"/>
              <a:t>‹#›</a:t>
            </a:fld>
            <a:endParaRPr lang="zh-CN" altLang="en-US"/>
          </a:p>
        </p:txBody>
      </p:sp>
    </p:spTree>
    <p:extLst>
      <p:ext uri="{BB962C8B-B14F-4D97-AF65-F5344CB8AC3E}">
        <p14:creationId xmlns:p14="http://schemas.microsoft.com/office/powerpoint/2010/main" val="360648460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5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5.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slideLayout" Target="../slideLayouts/slideLayout35.xml"/><Relationship Id="rId5" Type="http://schemas.openxmlformats.org/officeDocument/2006/relationships/tags" Target="../tags/tag9.xml"/><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tags" Target="../tags/tag1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microsoft.com/office/2007/relationships/hdphoto" Target="../media/hdphoto2.wdp"/><Relationship Id="rId2" Type="http://schemas.openxmlformats.org/officeDocument/2006/relationships/slideLayout" Target="../slideLayouts/slideLayout10.xml"/><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 Type="http://schemas.openxmlformats.org/officeDocument/2006/relationships/tags" Target="../tags/tag19.xml"/><Relationship Id="rId21" Type="http://schemas.openxmlformats.org/officeDocument/2006/relationships/tags" Target="../tags/tag37.xml"/><Relationship Id="rId34" Type="http://schemas.openxmlformats.org/officeDocument/2006/relationships/image" Target="../media/image15.svg"/><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33" Type="http://schemas.openxmlformats.org/officeDocument/2006/relationships/image" Target="../media/image14.png"/><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29" Type="http://schemas.openxmlformats.org/officeDocument/2006/relationships/image" Target="../media/image11.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tags" Target="../tags/tag40.xml"/><Relationship Id="rId32" Type="http://schemas.openxmlformats.org/officeDocument/2006/relationships/image" Target="../media/image13.svg"/><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notesSlide" Target="../notesSlides/notesSlide4.xml"/><Relationship Id="rId10" Type="http://schemas.openxmlformats.org/officeDocument/2006/relationships/tags" Target="../tags/tag26.xml"/><Relationship Id="rId19" Type="http://schemas.openxmlformats.org/officeDocument/2006/relationships/tags" Target="../tags/tag35.xml"/><Relationship Id="rId31" Type="http://schemas.openxmlformats.org/officeDocument/2006/relationships/image" Target="../media/image12.png"/><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slideLayout" Target="../slideLayouts/slideLayout10.xml"/><Relationship Id="rId30" Type="http://schemas.microsoft.com/office/2007/relationships/hdphoto" Target="../media/hdphoto3.wdp"/><Relationship Id="rId8" Type="http://schemas.openxmlformats.org/officeDocument/2006/relationships/tags" Target="../tags/tag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4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44.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image" Target="../media/image1.emf"/><Relationship Id="rId2" Type="http://schemas.openxmlformats.org/officeDocument/2006/relationships/tags" Target="../tags/tag45.xml"/><Relationship Id="rId16" Type="http://schemas.openxmlformats.org/officeDocument/2006/relationships/oleObject" Target="../embeddings/oleObject5.bin"/><Relationship Id="rId1" Type="http://schemas.openxmlformats.org/officeDocument/2006/relationships/vmlDrawing" Target="../drawings/vmlDrawing5.v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notesSlide" Target="../notesSlides/notesSlide7.xml"/><Relationship Id="rId10" Type="http://schemas.openxmlformats.org/officeDocument/2006/relationships/tags" Target="../tags/tag53.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44E7C9-812C-44C2-87EF-337912A39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2636" y="707571"/>
            <a:ext cx="2176950" cy="865701"/>
          </a:xfrm>
          <a:prstGeom prst="rect">
            <a:avLst/>
          </a:prstGeom>
        </p:spPr>
      </p:pic>
      <p:pic>
        <p:nvPicPr>
          <p:cNvPr id="11" name="图片 10" descr="文本, 信件&#10;&#10;描述已自动生成">
            <a:extLst>
              <a:ext uri="{FF2B5EF4-FFF2-40B4-BE49-F238E27FC236}">
                <a16:creationId xmlns:a16="http://schemas.microsoft.com/office/drawing/2014/main" id="{9F09FF3A-DE70-4EED-B284-FF2D0C342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771" y="3648569"/>
            <a:ext cx="6136200" cy="2996031"/>
          </a:xfrm>
          <a:prstGeom prst="rect">
            <a:avLst/>
          </a:prstGeom>
          <a:effectLst>
            <a:outerShdw blurRad="50800" dist="38100" dir="8100000" algn="tr" rotWithShape="0">
              <a:prstClr val="black">
                <a:alpha val="40000"/>
              </a:prstClr>
            </a:outerShdw>
          </a:effectLst>
        </p:spPr>
      </p:pic>
      <p:sp>
        <p:nvSpPr>
          <p:cNvPr id="12" name="标题 11">
            <a:extLst>
              <a:ext uri="{FF2B5EF4-FFF2-40B4-BE49-F238E27FC236}">
                <a16:creationId xmlns:a16="http://schemas.microsoft.com/office/drawing/2014/main" id="{B06E2C4A-2108-49E3-A77C-6527426AE918}"/>
              </a:ext>
            </a:extLst>
          </p:cNvPr>
          <p:cNvSpPr>
            <a:spLocks noGrp="1"/>
          </p:cNvSpPr>
          <p:nvPr>
            <p:ph type="ctrTitle"/>
          </p:nvPr>
        </p:nvSpPr>
        <p:spPr>
          <a:xfrm>
            <a:off x="1524000" y="1122363"/>
            <a:ext cx="9144000" cy="2001837"/>
          </a:xfrm>
        </p:spPr>
        <p:txBody>
          <a:bodyPr/>
          <a:lstStyle/>
          <a:p>
            <a:r>
              <a:rPr lang="zh-CN" altLang="en-US" dirty="0">
                <a:latin typeface="Arial" panose="020B0604020202020204" pitchFamily="34" charset="0"/>
                <a:ea typeface="仿宋" panose="02010609060101010101" pitchFamily="49" charset="-122"/>
                <a:sym typeface="Arial" panose="020B0604020202020204" pitchFamily="34" charset="0"/>
              </a:rPr>
              <a:t>比索洛尔氨氯地平片</a:t>
            </a:r>
          </a:p>
        </p:txBody>
      </p:sp>
      <p:sp>
        <p:nvSpPr>
          <p:cNvPr id="13" name="副标题 12">
            <a:extLst>
              <a:ext uri="{FF2B5EF4-FFF2-40B4-BE49-F238E27FC236}">
                <a16:creationId xmlns:a16="http://schemas.microsoft.com/office/drawing/2014/main" id="{CB0CA0EC-C738-4C0E-BA2C-ECDC925E4749}"/>
              </a:ext>
            </a:extLst>
          </p:cNvPr>
          <p:cNvSpPr>
            <a:spLocks noGrp="1"/>
          </p:cNvSpPr>
          <p:nvPr>
            <p:ph type="subTitle" idx="1"/>
          </p:nvPr>
        </p:nvSpPr>
        <p:spPr>
          <a:xfrm>
            <a:off x="1524000" y="3733800"/>
            <a:ext cx="9144000" cy="1523999"/>
          </a:xfrm>
        </p:spPr>
        <p:txBody>
          <a:bodyPr/>
          <a:lstStyle/>
          <a:p>
            <a:r>
              <a:rPr lang="zh-CN" altLang="en-US" b="1" i="1" dirty="0">
                <a:solidFill>
                  <a:srgbClr val="2570BF"/>
                </a:solidFill>
                <a:latin typeface="Arial" panose="020B0604020202020204" pitchFamily="34" charset="0"/>
                <a:ea typeface="仿宋" panose="02010609060101010101" pitchFamily="49" charset="-122"/>
                <a:sym typeface="Arial" panose="020B0604020202020204" pitchFamily="34" charset="0"/>
              </a:rPr>
              <a:t>感谢专家评审！</a:t>
            </a:r>
          </a:p>
          <a:p>
            <a:endParaRPr lang="zh-CN" altLang="en-US" b="1" dirty="0">
              <a:solidFill>
                <a:srgbClr val="1F347E"/>
              </a:solidFill>
              <a:latin typeface="Arial" panose="020B0604020202020204" pitchFamily="34" charset="0"/>
              <a:ea typeface="仿宋" panose="02010609060101010101" pitchFamily="49" charset="-122"/>
              <a:sym typeface="Arial" panose="020B0604020202020204" pitchFamily="34" charset="0"/>
            </a:endParaRPr>
          </a:p>
          <a:p>
            <a:r>
              <a:rPr lang="zh-CN" altLang="en-US" dirty="0">
                <a:latin typeface="Arial" panose="020B0604020202020204" pitchFamily="34" charset="0"/>
                <a:ea typeface="仿宋" panose="02010609060101010101" pitchFamily="49" charset="-122"/>
                <a:sym typeface="Arial" panose="020B0604020202020204" pitchFamily="34" charset="0"/>
              </a:rPr>
              <a:t>默克雪兰诺有限公司</a:t>
            </a:r>
          </a:p>
        </p:txBody>
      </p:sp>
      <p:pic>
        <p:nvPicPr>
          <p:cNvPr id="15" name="图片 14" descr="黄色和橙色的天空下的山脉">
            <a:extLst>
              <a:ext uri="{FF2B5EF4-FFF2-40B4-BE49-F238E27FC236}">
                <a16:creationId xmlns:a16="http://schemas.microsoft.com/office/drawing/2014/main" id="{FFA1A1E5-7293-4B50-B346-9185124A4C3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b="90762"/>
          <a:stretch/>
        </p:blipFill>
        <p:spPr>
          <a:xfrm>
            <a:off x="0" y="-1"/>
            <a:ext cx="12192000" cy="740229"/>
          </a:xfrm>
          <a:prstGeom prst="rect">
            <a:avLst/>
          </a:prstGeom>
        </p:spPr>
      </p:pic>
      <p:cxnSp>
        <p:nvCxnSpPr>
          <p:cNvPr id="16" name="直接连接符 15">
            <a:extLst>
              <a:ext uri="{FF2B5EF4-FFF2-40B4-BE49-F238E27FC236}">
                <a16:creationId xmlns:a16="http://schemas.microsoft.com/office/drawing/2014/main" id="{AEB314E7-79C4-4FED-AE3E-DC976DD597C7}"/>
              </a:ext>
            </a:extLst>
          </p:cNvPr>
          <p:cNvCxnSpPr>
            <a:cxnSpLocks/>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755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圆角 50">
            <a:extLst>
              <a:ext uri="{FF2B5EF4-FFF2-40B4-BE49-F238E27FC236}">
                <a16:creationId xmlns:a16="http://schemas.microsoft.com/office/drawing/2014/main" id="{F0248858-9169-4BD0-B31B-4DE0FA85AEFF}"/>
              </a:ext>
            </a:extLst>
          </p:cNvPr>
          <p:cNvSpPr/>
          <p:nvPr/>
        </p:nvSpPr>
        <p:spPr>
          <a:xfrm>
            <a:off x="7343964" y="4079189"/>
            <a:ext cx="3255711" cy="544025"/>
          </a:xfrm>
          <a:prstGeom prst="roundRect">
            <a:avLst>
              <a:gd name="adj" fmla="val 22761"/>
            </a:avLst>
          </a:prstGeom>
          <a:solidFill>
            <a:srgbClr val="25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ea typeface="仿宋" panose="02010609060101010101" pitchFamily="49" charset="-122"/>
                <a:sym typeface="Arial" panose="020B0604020202020204" pitchFamily="34" charset="0"/>
              </a:rPr>
              <a:t>          B</a:t>
            </a:r>
            <a:r>
              <a:rPr lang="en-US" altLang="zh-CN" b="1" dirty="0">
                <a:latin typeface="Arial" panose="020B0604020202020204" pitchFamily="34" charset="0"/>
                <a:ea typeface="仿宋" panose="02010609060101010101" pitchFamily="49" charset="-122"/>
                <a:sym typeface="Arial" panose="020B0604020202020204" pitchFamily="34" charset="0"/>
              </a:rPr>
              <a:t>+C</a:t>
            </a:r>
            <a:endParaRPr lang="en-US" b="1" dirty="0">
              <a:latin typeface="Arial" panose="020B0604020202020204" pitchFamily="34" charset="0"/>
              <a:ea typeface="仿宋" panose="02010609060101010101" pitchFamily="49" charset="-122"/>
              <a:sym typeface="Arial" panose="020B0604020202020204" pitchFamily="34" charset="0"/>
            </a:endParaRPr>
          </a:p>
        </p:txBody>
      </p:sp>
      <p:sp>
        <p:nvSpPr>
          <p:cNvPr id="52" name="矩形: 圆角 51">
            <a:extLst>
              <a:ext uri="{FF2B5EF4-FFF2-40B4-BE49-F238E27FC236}">
                <a16:creationId xmlns:a16="http://schemas.microsoft.com/office/drawing/2014/main" id="{74BE9DD1-8706-48B2-898F-3B38FF5B0544}"/>
              </a:ext>
            </a:extLst>
          </p:cNvPr>
          <p:cNvSpPr/>
          <p:nvPr/>
        </p:nvSpPr>
        <p:spPr>
          <a:xfrm>
            <a:off x="7343964" y="3314512"/>
            <a:ext cx="3255711" cy="544025"/>
          </a:xfrm>
          <a:prstGeom prst="roundRect">
            <a:avLst>
              <a:gd name="adj" fmla="val 2276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ea typeface="仿宋" panose="02010609060101010101" pitchFamily="49" charset="-122"/>
                <a:sym typeface="Arial" panose="020B0604020202020204" pitchFamily="34" charset="0"/>
              </a:rPr>
              <a:t>          A+D   </a:t>
            </a:r>
          </a:p>
        </p:txBody>
      </p:sp>
      <p:sp>
        <p:nvSpPr>
          <p:cNvPr id="53" name="矩形: 圆角 52">
            <a:extLst>
              <a:ext uri="{FF2B5EF4-FFF2-40B4-BE49-F238E27FC236}">
                <a16:creationId xmlns:a16="http://schemas.microsoft.com/office/drawing/2014/main" id="{CB5A3F87-B3CB-450B-BCBB-70F2903C1F55}"/>
              </a:ext>
            </a:extLst>
          </p:cNvPr>
          <p:cNvSpPr/>
          <p:nvPr/>
        </p:nvSpPr>
        <p:spPr>
          <a:xfrm>
            <a:off x="7343964" y="2571217"/>
            <a:ext cx="3255711" cy="544025"/>
          </a:xfrm>
          <a:prstGeom prst="roundRect">
            <a:avLst>
              <a:gd name="adj" fmla="val 2276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ea typeface="仿宋" panose="02010609060101010101" pitchFamily="49" charset="-122"/>
                <a:sym typeface="Arial" panose="020B0604020202020204" pitchFamily="34" charset="0"/>
              </a:rPr>
              <a:t>          C+A </a:t>
            </a:r>
          </a:p>
        </p:txBody>
      </p:sp>
      <p:sp>
        <p:nvSpPr>
          <p:cNvPr id="17" name="标题 16">
            <a:extLst>
              <a:ext uri="{FF2B5EF4-FFF2-40B4-BE49-F238E27FC236}">
                <a16:creationId xmlns:a16="http://schemas.microsoft.com/office/drawing/2014/main" id="{C2A474CF-43FE-438F-9CA1-0B8658C68909}"/>
              </a:ext>
            </a:extLst>
          </p:cNvPr>
          <p:cNvSpPr>
            <a:spLocks noGrp="1"/>
          </p:cNvSpPr>
          <p:nvPr>
            <p:ph type="title"/>
          </p:nvPr>
        </p:nvSpPr>
        <p:spPr/>
        <p:txBody>
          <a:bodyPr>
            <a:noAutofit/>
          </a:bodyPr>
          <a:lstStyle/>
          <a:p>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比索洛尔氨氯地平片</a:t>
            </a:r>
            <a:r>
              <a:rPr lang="zh-CN" altLang="en-US" b="1" dirty="0">
                <a:solidFill>
                  <a:srgbClr val="2570BF"/>
                </a:solidFill>
                <a:latin typeface="Arial" panose="020B0604020202020204" pitchFamily="34" charset="0"/>
                <a:ea typeface="仿宋" panose="02010609060101010101" pitchFamily="49" charset="-122"/>
                <a:sym typeface="Arial" panose="020B0604020202020204" pitchFamily="34" charset="0"/>
              </a:rPr>
              <a:t>填补</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医保目录中</a:t>
            </a:r>
            <a:br>
              <a:rPr lang="en-US" altLang="zh-CN" sz="2200" b="1" dirty="0">
                <a:solidFill>
                  <a:schemeClr val="tx1"/>
                </a:solidFill>
                <a:latin typeface="Arial" panose="020B0604020202020204" pitchFamily="34" charset="0"/>
                <a:ea typeface="仿宋" panose="02010609060101010101" pitchFamily="49" charset="-122"/>
                <a:sym typeface="Arial" panose="020B0604020202020204" pitchFamily="34" charset="0"/>
              </a:rPr>
            </a:br>
            <a:r>
              <a:rPr lang="zh-CN" altLang="en-US" sz="2200" dirty="0">
                <a:solidFill>
                  <a:schemeClr val="tx1"/>
                </a:solidFill>
                <a:latin typeface="Arial" panose="020B0604020202020204" pitchFamily="34" charset="0"/>
                <a:ea typeface="仿宋" panose="02010609060101010101" pitchFamily="49" charset="-122"/>
                <a:sym typeface="Arial" panose="020B0604020202020204" pitchFamily="34" charset="0"/>
              </a:rPr>
              <a:t>“</a:t>
            </a:r>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β</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受体阻滞剂</a:t>
            </a:r>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钙通道阻滞剂长效单片复方制剂</a:t>
            </a:r>
            <a:r>
              <a:rPr lang="zh-CN" altLang="en-US" sz="2200" dirty="0">
                <a:solidFill>
                  <a:schemeClr val="tx1"/>
                </a:solidFill>
                <a:latin typeface="Arial" panose="020B0604020202020204" pitchFamily="34" charset="0"/>
                <a:ea typeface="仿宋" panose="02010609060101010101" pitchFamily="49" charset="-122"/>
                <a:sym typeface="Arial" panose="020B0604020202020204" pitchFamily="34" charset="0"/>
              </a:rPr>
              <a:t>”</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的</a:t>
            </a:r>
            <a:r>
              <a:rPr lang="zh-CN" altLang="en-US" b="1" dirty="0">
                <a:solidFill>
                  <a:srgbClr val="2570BF"/>
                </a:solidFill>
                <a:latin typeface="Arial" panose="020B0604020202020204" pitchFamily="34" charset="0"/>
                <a:ea typeface="仿宋" panose="02010609060101010101" pitchFamily="49" charset="-122"/>
                <a:sym typeface="Arial" panose="020B0604020202020204" pitchFamily="34" charset="0"/>
              </a:rPr>
              <a:t>空白</a:t>
            </a:r>
            <a:endParaRPr lang="zh-CN" altLang="en-US" sz="2200" b="1" dirty="0">
              <a:solidFill>
                <a:srgbClr val="2570BF"/>
              </a:solidFill>
              <a:latin typeface="Arial" panose="020B0604020202020204" pitchFamily="34" charset="0"/>
              <a:ea typeface="仿宋" panose="02010609060101010101" pitchFamily="49" charset="-122"/>
              <a:sym typeface="Arial" panose="020B0604020202020204" pitchFamily="34" charset="0"/>
            </a:endParaRPr>
          </a:p>
        </p:txBody>
      </p:sp>
      <p:sp>
        <p:nvSpPr>
          <p:cNvPr id="23" name="矩形 22">
            <a:extLst>
              <a:ext uri="{FF2B5EF4-FFF2-40B4-BE49-F238E27FC236}">
                <a16:creationId xmlns:a16="http://schemas.microsoft.com/office/drawing/2014/main" id="{9D22C8B7-CCDE-4C81-B072-1FE9869C6D17}"/>
              </a:ext>
            </a:extLst>
          </p:cNvPr>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Arial" panose="020B0604020202020204" pitchFamily="34" charset="0"/>
                <a:ea typeface="仿宋" panose="02010609060101010101" pitchFamily="49" charset="-122"/>
                <a:sym typeface="Arial" panose="020B0604020202020204" pitchFamily="34" charset="0"/>
              </a:rPr>
              <a:t>公平性</a:t>
            </a:r>
          </a:p>
        </p:txBody>
      </p:sp>
      <p:sp>
        <p:nvSpPr>
          <p:cNvPr id="25" name="等腰三角形 24">
            <a:extLst>
              <a:ext uri="{FF2B5EF4-FFF2-40B4-BE49-F238E27FC236}">
                <a16:creationId xmlns:a16="http://schemas.microsoft.com/office/drawing/2014/main" id="{FB26276E-F1DF-4C81-885F-D338F1C533AF}"/>
              </a:ext>
            </a:extLst>
          </p:cNvPr>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55" name="文本框 54">
            <a:extLst>
              <a:ext uri="{FF2B5EF4-FFF2-40B4-BE49-F238E27FC236}">
                <a16:creationId xmlns:a16="http://schemas.microsoft.com/office/drawing/2014/main" id="{F9A65DC0-8CAF-4865-843C-B4BF4857D9AB}"/>
              </a:ext>
            </a:extLst>
          </p:cNvPr>
          <p:cNvSpPr txBox="1"/>
          <p:nvPr/>
        </p:nvSpPr>
        <p:spPr>
          <a:xfrm>
            <a:off x="6414013" y="5059945"/>
            <a:ext cx="5047989" cy="246221"/>
          </a:xfrm>
          <a:prstGeom prst="rect">
            <a:avLst/>
          </a:prstGeom>
          <a:noFill/>
        </p:spPr>
        <p:txBody>
          <a:bodyPr wrap="square">
            <a:spAutoFit/>
          </a:bodyPr>
          <a:lstStyle/>
          <a:p>
            <a:r>
              <a:rPr lang="en-US" altLang="zh-CN" sz="1000" b="0" i="0" u="none" strike="noStrike" baseline="0" dirty="0">
                <a:latin typeface="Arial" panose="020B0604020202020204" pitchFamily="34" charset="0"/>
                <a:ea typeface="仿宋" panose="02010609060101010101" pitchFamily="49" charset="-122"/>
                <a:sym typeface="Arial" panose="020B0604020202020204" pitchFamily="34" charset="0"/>
              </a:rPr>
              <a:t>A</a:t>
            </a:r>
            <a:r>
              <a:rPr lang="zh-CN" altLang="en-US" sz="1000" b="0" i="0" u="none" strike="noStrike" baseline="0" dirty="0">
                <a:latin typeface="Arial" panose="020B0604020202020204" pitchFamily="34" charset="0"/>
                <a:ea typeface="仿宋" panose="02010609060101010101" pitchFamily="49" charset="-122"/>
                <a:sym typeface="Arial" panose="020B0604020202020204" pitchFamily="34" charset="0"/>
              </a:rPr>
              <a:t>：</a:t>
            </a:r>
            <a:r>
              <a:rPr lang="en-US" altLang="zh-CN" sz="1000" b="0" i="0" u="none" strike="noStrike" baseline="0" dirty="0">
                <a:latin typeface="Arial" panose="020B0604020202020204" pitchFamily="34" charset="0"/>
                <a:ea typeface="仿宋" panose="02010609060101010101" pitchFamily="49" charset="-122"/>
                <a:sym typeface="Arial" panose="020B0604020202020204" pitchFamily="34" charset="0"/>
              </a:rPr>
              <a:t>ACEI</a:t>
            </a:r>
            <a:r>
              <a:rPr lang="zh-CN" altLang="en-US" sz="1000" b="0" i="0" u="none" strike="noStrike" baseline="0" dirty="0">
                <a:latin typeface="Arial" panose="020B0604020202020204" pitchFamily="34" charset="0"/>
                <a:ea typeface="仿宋" panose="02010609060101010101" pitchFamily="49" charset="-122"/>
                <a:sym typeface="Arial" panose="020B0604020202020204" pitchFamily="34" charset="0"/>
              </a:rPr>
              <a:t>或</a:t>
            </a:r>
            <a:r>
              <a:rPr lang="en-US" altLang="zh-CN" sz="1000" b="0" i="0" u="none" strike="noStrike" baseline="0" dirty="0">
                <a:latin typeface="Arial" panose="020B0604020202020204" pitchFamily="34" charset="0"/>
                <a:ea typeface="仿宋" panose="02010609060101010101" pitchFamily="49" charset="-122"/>
                <a:sym typeface="Arial" panose="020B0604020202020204" pitchFamily="34" charset="0"/>
              </a:rPr>
              <a:t>ARB</a:t>
            </a:r>
            <a:r>
              <a:rPr lang="zh-CN" altLang="en-US" sz="1000" dirty="0">
                <a:latin typeface="Arial" panose="020B0604020202020204" pitchFamily="34" charset="0"/>
                <a:ea typeface="仿宋" panose="02010609060101010101" pitchFamily="49" charset="-122"/>
                <a:sym typeface="Arial" panose="020B0604020202020204" pitchFamily="34" charset="0"/>
              </a:rPr>
              <a:t>   </a:t>
            </a:r>
            <a:r>
              <a:rPr lang="en-US" altLang="zh-CN" sz="1000" b="1" i="0" u="none" strike="noStrike" baseline="0" dirty="0">
                <a:solidFill>
                  <a:srgbClr val="2570BF"/>
                </a:solidFill>
                <a:latin typeface="Arial" panose="020B0604020202020204" pitchFamily="34" charset="0"/>
                <a:ea typeface="仿宋" panose="02010609060101010101" pitchFamily="49" charset="-122"/>
                <a:sym typeface="Arial" panose="020B0604020202020204" pitchFamily="34" charset="0"/>
              </a:rPr>
              <a:t>B</a:t>
            </a:r>
            <a:r>
              <a:rPr lang="zh-CN" altLang="en-US" sz="1000" b="1" i="0" u="none" strike="noStrike" baseline="0" dirty="0">
                <a:solidFill>
                  <a:srgbClr val="2570BF"/>
                </a:solidFill>
                <a:latin typeface="Arial" panose="020B0604020202020204" pitchFamily="34" charset="0"/>
                <a:ea typeface="仿宋" panose="02010609060101010101" pitchFamily="49" charset="-122"/>
                <a:sym typeface="Arial" panose="020B0604020202020204" pitchFamily="34" charset="0"/>
              </a:rPr>
              <a:t>：</a:t>
            </a:r>
            <a:r>
              <a:rPr lang="en-US" altLang="zh-CN" sz="1000" b="1" i="0" u="none" strike="noStrike" baseline="0" dirty="0">
                <a:solidFill>
                  <a:srgbClr val="2570BF"/>
                </a:solidFill>
                <a:latin typeface="Arial" panose="020B0604020202020204" pitchFamily="34" charset="0"/>
                <a:ea typeface="仿宋" panose="02010609060101010101" pitchFamily="49" charset="-122"/>
                <a:sym typeface="Arial" panose="020B0604020202020204" pitchFamily="34" charset="0"/>
              </a:rPr>
              <a:t>β</a:t>
            </a:r>
            <a:r>
              <a:rPr lang="zh-CN" altLang="en-US" sz="1000" b="1" i="0" u="none" strike="noStrike" baseline="0" dirty="0">
                <a:solidFill>
                  <a:srgbClr val="2570BF"/>
                </a:solidFill>
                <a:latin typeface="Arial" panose="020B0604020202020204" pitchFamily="34" charset="0"/>
                <a:ea typeface="仿宋" panose="02010609060101010101" pitchFamily="49" charset="-122"/>
                <a:sym typeface="Arial" panose="020B0604020202020204" pitchFamily="34" charset="0"/>
              </a:rPr>
              <a:t>受体阻滞剂   </a:t>
            </a:r>
            <a:r>
              <a:rPr lang="en-US" altLang="zh-CN" sz="1000" b="1" i="0" u="none" strike="noStrike" baseline="0" dirty="0">
                <a:solidFill>
                  <a:srgbClr val="2570BF"/>
                </a:solidFill>
                <a:latin typeface="Arial" panose="020B0604020202020204" pitchFamily="34" charset="0"/>
                <a:ea typeface="仿宋" panose="02010609060101010101" pitchFamily="49" charset="-122"/>
                <a:sym typeface="Arial" panose="020B0604020202020204" pitchFamily="34" charset="0"/>
              </a:rPr>
              <a:t>C</a:t>
            </a:r>
            <a:r>
              <a:rPr lang="zh-CN" altLang="en-US" sz="1000" b="1" i="0" u="none" strike="noStrike" baseline="0" dirty="0">
                <a:solidFill>
                  <a:srgbClr val="2570BF"/>
                </a:solidFill>
                <a:latin typeface="Arial" panose="020B0604020202020204" pitchFamily="34" charset="0"/>
                <a:ea typeface="仿宋" panose="02010609060101010101" pitchFamily="49" charset="-122"/>
                <a:sym typeface="Arial" panose="020B0604020202020204" pitchFamily="34" charset="0"/>
              </a:rPr>
              <a:t>：二氢吡啶类钙通道阻滞剂</a:t>
            </a:r>
            <a:r>
              <a:rPr lang="zh-CN" altLang="en-US" sz="1000" b="0" i="0" u="none" strike="noStrike" baseline="0" dirty="0">
                <a:solidFill>
                  <a:srgbClr val="2570BF"/>
                </a:solidFill>
                <a:latin typeface="Arial" panose="020B0604020202020204" pitchFamily="34" charset="0"/>
                <a:ea typeface="仿宋" panose="02010609060101010101" pitchFamily="49" charset="-122"/>
                <a:sym typeface="Arial" panose="020B0604020202020204" pitchFamily="34" charset="0"/>
              </a:rPr>
              <a:t>   </a:t>
            </a:r>
            <a:r>
              <a:rPr lang="en-US" altLang="zh-CN" sz="1000" b="0" i="0" u="none" strike="noStrike" baseline="0" dirty="0">
                <a:latin typeface="Arial" panose="020B0604020202020204" pitchFamily="34" charset="0"/>
                <a:ea typeface="仿宋" panose="02010609060101010101" pitchFamily="49" charset="-122"/>
                <a:sym typeface="Arial" panose="020B0604020202020204" pitchFamily="34" charset="0"/>
              </a:rPr>
              <a:t>D</a:t>
            </a:r>
            <a:r>
              <a:rPr lang="zh-CN" altLang="en-US" sz="1000" b="0" i="0" u="none" strike="noStrike" baseline="0" dirty="0">
                <a:latin typeface="Arial" panose="020B0604020202020204" pitchFamily="34" charset="0"/>
                <a:ea typeface="仿宋" panose="02010609060101010101" pitchFamily="49" charset="-122"/>
                <a:sym typeface="Arial" panose="020B0604020202020204" pitchFamily="34" charset="0"/>
              </a:rPr>
              <a:t>：噻嗪类利尿剂</a:t>
            </a:r>
            <a:endParaRPr lang="en-US" sz="1000" dirty="0">
              <a:latin typeface="Arial" panose="020B0604020202020204" pitchFamily="34" charset="0"/>
              <a:ea typeface="仿宋" panose="02010609060101010101" pitchFamily="49" charset="-122"/>
              <a:sym typeface="Arial" panose="020B0604020202020204" pitchFamily="34" charset="0"/>
            </a:endParaRPr>
          </a:p>
        </p:txBody>
      </p:sp>
      <p:sp>
        <p:nvSpPr>
          <p:cNvPr id="56" name="矩形 15">
            <a:extLst>
              <a:ext uri="{FF2B5EF4-FFF2-40B4-BE49-F238E27FC236}">
                <a16:creationId xmlns:a16="http://schemas.microsoft.com/office/drawing/2014/main" id="{25EA9347-0F25-4601-A42A-0EFB8748B9D0}"/>
              </a:ext>
            </a:extLst>
          </p:cNvPr>
          <p:cNvSpPr txBox="1"/>
          <p:nvPr/>
        </p:nvSpPr>
        <p:spPr>
          <a:xfrm>
            <a:off x="2327400" y="2974583"/>
            <a:ext cx="2686273" cy="5343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nSpc>
                <a:spcPct val="120000"/>
              </a:lnSpc>
              <a:defRPr/>
            </a:pP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高血压合并高交感</a:t>
            </a:r>
            <a:r>
              <a:rPr lang="en-US" altLang="zh-CN" sz="1400" b="0" baseline="3000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2-5  </a:t>
            </a:r>
          </a:p>
          <a:p>
            <a:pPr>
              <a:lnSpc>
                <a:spcPct val="120000"/>
              </a:lnSpc>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占我国高血压人群的</a:t>
            </a:r>
            <a:r>
              <a:rPr lang="en-US" altLang="zh-CN" sz="1400" b="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38.2%</a:t>
            </a:r>
            <a:r>
              <a:rPr lang="en-US" altLang="zh-CN" sz="1400" b="0" baseline="3000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3</a:t>
            </a:r>
            <a:endParaRPr lang="en-US" altLang="zh-CN"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57" name="矩形 15">
            <a:extLst>
              <a:ext uri="{FF2B5EF4-FFF2-40B4-BE49-F238E27FC236}">
                <a16:creationId xmlns:a16="http://schemas.microsoft.com/office/drawing/2014/main" id="{DE877CDE-DDB6-48E7-8486-1756E7EE240D}"/>
              </a:ext>
            </a:extLst>
          </p:cNvPr>
          <p:cNvSpPr txBox="1"/>
          <p:nvPr/>
        </p:nvSpPr>
        <p:spPr>
          <a:xfrm>
            <a:off x="1745077" y="4446982"/>
            <a:ext cx="2374372" cy="5343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r">
              <a:lnSpc>
                <a:spcPct val="120000"/>
              </a:lnSpc>
              <a:defRPr/>
            </a:pP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高血压合并冠心病</a:t>
            </a:r>
            <a:r>
              <a:rPr lang="en-US" altLang="zh-CN" sz="1400" b="0" baseline="3000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2,6-9</a:t>
            </a:r>
          </a:p>
          <a:p>
            <a:pPr algn="r">
              <a:lnSpc>
                <a:spcPct val="120000"/>
              </a:lnSpc>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占我国高血压人群的</a:t>
            </a:r>
            <a:r>
              <a:rPr lang="en-US" altLang="zh-CN" sz="1400" b="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14.1%</a:t>
            </a:r>
            <a:r>
              <a:rPr lang="en-US" altLang="zh-CN" sz="1400" b="0" baseline="3000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10</a:t>
            </a:r>
            <a:endParaRPr lang="en-US" altLang="zh-CN"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58" name="文本框 57">
            <a:extLst>
              <a:ext uri="{FF2B5EF4-FFF2-40B4-BE49-F238E27FC236}">
                <a16:creationId xmlns:a16="http://schemas.microsoft.com/office/drawing/2014/main" id="{B8539B2E-CF42-4B21-94D0-58642C7E37F1}"/>
              </a:ext>
            </a:extLst>
          </p:cNvPr>
          <p:cNvSpPr txBox="1"/>
          <p:nvPr/>
        </p:nvSpPr>
        <p:spPr>
          <a:xfrm>
            <a:off x="276225" y="6152402"/>
            <a:ext cx="4858197" cy="707886"/>
          </a:xfrm>
          <a:prstGeom prst="rect">
            <a:avLst/>
          </a:prstGeom>
          <a:noFill/>
        </p:spPr>
        <p:txBody>
          <a:bodyPr wrap="square">
            <a:spAutoFit/>
          </a:bodyPr>
          <a:lstStyle/>
          <a:p>
            <a:pPr marL="228600" indent="-228600">
              <a:buAutoNum type="arabicPeriod"/>
            </a:pPr>
            <a:r>
              <a:rPr lang="en-US" altLang="zh-CN" sz="800" dirty="0" err="1">
                <a:latin typeface="Arial" panose="020B0604020202020204" pitchFamily="34" charset="0"/>
                <a:ea typeface="仿宋" panose="02010609060101010101" pitchFamily="49" charset="-122"/>
                <a:sym typeface="Arial" panose="020B0604020202020204" pitchFamily="34" charset="0"/>
              </a:rPr>
              <a:t>Qinghui</a:t>
            </a:r>
            <a:r>
              <a:rPr lang="en-US" altLang="zh-CN" sz="800" dirty="0">
                <a:latin typeface="Arial" panose="020B0604020202020204" pitchFamily="34" charset="0"/>
                <a:ea typeface="仿宋" panose="02010609060101010101" pitchFamily="49" charset="-122"/>
                <a:sym typeface="Arial" panose="020B0604020202020204" pitchFamily="34" charset="0"/>
              </a:rPr>
              <a:t> Guo MD, PhD, et al. Presented at 2022 ESH. Poster. Tracking Code = [ESH22-ABS-4327-195-120439-20211221151136]</a:t>
            </a:r>
          </a:p>
          <a:p>
            <a:pPr marL="228600" indent="-228600">
              <a:buAutoNum type="arabicPeriod"/>
            </a:pPr>
            <a:r>
              <a:rPr lang="zh-CN" altLang="en-US" sz="800" dirty="0">
                <a:latin typeface="Arial" panose="020B0604020202020204" pitchFamily="34" charset="0"/>
                <a:ea typeface="仿宋" panose="02010609060101010101" pitchFamily="49" charset="-122"/>
                <a:sym typeface="Arial" panose="020B0604020202020204" pitchFamily="34" charset="0"/>
              </a:rPr>
              <a:t>中国高血压防治指南修订委员会</a:t>
            </a:r>
            <a:r>
              <a:rPr lang="en-US" altLang="zh-CN" sz="800" dirty="0">
                <a:latin typeface="Arial" panose="020B0604020202020204" pitchFamily="34" charset="0"/>
                <a:ea typeface="仿宋" panose="02010609060101010101" pitchFamily="49" charset="-122"/>
                <a:sym typeface="Arial" panose="020B0604020202020204" pitchFamily="34" charset="0"/>
              </a:rPr>
              <a:t>, </a:t>
            </a:r>
            <a:r>
              <a:rPr lang="zh-CN" altLang="en-US" sz="800" dirty="0">
                <a:latin typeface="Arial" panose="020B0604020202020204" pitchFamily="34" charset="0"/>
                <a:ea typeface="仿宋" panose="02010609060101010101" pitchFamily="49" charset="-122"/>
                <a:sym typeface="Arial" panose="020B0604020202020204" pitchFamily="34" charset="0"/>
              </a:rPr>
              <a:t>等</a:t>
            </a:r>
            <a:r>
              <a:rPr lang="en-US" altLang="zh-CN" sz="800" dirty="0">
                <a:latin typeface="Arial" panose="020B0604020202020204" pitchFamily="34" charset="0"/>
                <a:ea typeface="仿宋" panose="02010609060101010101" pitchFamily="49" charset="-122"/>
                <a:sym typeface="Arial" panose="020B0604020202020204" pitchFamily="34" charset="0"/>
              </a:rPr>
              <a:t>. </a:t>
            </a:r>
            <a:r>
              <a:rPr lang="zh-CN" altLang="en-US" sz="800" dirty="0">
                <a:latin typeface="Arial" panose="020B0604020202020204" pitchFamily="34" charset="0"/>
                <a:ea typeface="仿宋" panose="02010609060101010101" pitchFamily="49" charset="-122"/>
                <a:sym typeface="Arial" panose="020B0604020202020204" pitchFamily="34" charset="0"/>
              </a:rPr>
              <a:t>中国心血管杂志</a:t>
            </a:r>
            <a:r>
              <a:rPr lang="en-US" altLang="zh-CN" sz="800" dirty="0">
                <a:latin typeface="Arial" panose="020B0604020202020204" pitchFamily="34" charset="0"/>
                <a:ea typeface="仿宋" panose="02010609060101010101" pitchFamily="49" charset="-122"/>
                <a:sym typeface="Arial" panose="020B0604020202020204" pitchFamily="34" charset="0"/>
              </a:rPr>
              <a:t>,2019,24 (1):24-56.</a:t>
            </a:r>
          </a:p>
          <a:p>
            <a:pPr marL="228600" indent="-228600">
              <a:buAutoNum type="arabicPeriod"/>
            </a:pPr>
            <a:r>
              <a:rPr lang="zh-CN" altLang="en-US" sz="800" dirty="0">
                <a:latin typeface="Arial" panose="020B0604020202020204" pitchFamily="34" charset="0"/>
                <a:ea typeface="仿宋" panose="02010609060101010101" pitchFamily="49" charset="-122"/>
                <a:sym typeface="Arial" panose="020B0604020202020204" pitchFamily="34" charset="0"/>
              </a:rPr>
              <a:t>高血压心率管理多学科共识组</a:t>
            </a:r>
            <a:r>
              <a:rPr lang="en-US" altLang="zh-CN" sz="800" dirty="0">
                <a:latin typeface="Arial" panose="020B0604020202020204" pitchFamily="34" charset="0"/>
                <a:ea typeface="仿宋" panose="02010609060101010101" pitchFamily="49" charset="-122"/>
                <a:sym typeface="Arial" panose="020B0604020202020204" pitchFamily="34" charset="0"/>
              </a:rPr>
              <a:t>.  </a:t>
            </a:r>
            <a:r>
              <a:rPr lang="zh-CN" altLang="en-US" sz="800" dirty="0">
                <a:latin typeface="Arial" panose="020B0604020202020204" pitchFamily="34" charset="0"/>
                <a:ea typeface="仿宋" panose="02010609060101010101" pitchFamily="49" charset="-122"/>
                <a:sym typeface="Arial" panose="020B0604020202020204" pitchFamily="34" charset="0"/>
              </a:rPr>
              <a:t>中国医学前沿杂志（电子版）</a:t>
            </a:r>
            <a:r>
              <a:rPr lang="en-US" altLang="zh-CN" sz="800" dirty="0">
                <a:latin typeface="Arial" panose="020B0604020202020204" pitchFamily="34" charset="0"/>
                <a:ea typeface="仿宋" panose="02010609060101010101" pitchFamily="49" charset="-122"/>
                <a:sym typeface="Arial" panose="020B0604020202020204" pitchFamily="34" charset="0"/>
              </a:rPr>
              <a:t>. 2021,13(4):38-48.</a:t>
            </a:r>
          </a:p>
          <a:p>
            <a:pPr marL="228600" indent="-228600">
              <a:buAutoNum type="arabicPeriod"/>
            </a:pPr>
            <a:r>
              <a:rPr lang="en-US" altLang="zh-CN" sz="800" dirty="0">
                <a:latin typeface="Arial" panose="020B0604020202020204" pitchFamily="34" charset="0"/>
                <a:ea typeface="仿宋" panose="02010609060101010101" pitchFamily="49" charset="-122"/>
                <a:sym typeface="Arial" panose="020B0604020202020204" pitchFamily="34" charset="0"/>
              </a:rPr>
              <a:t>Palatini P, et al. J </a:t>
            </a:r>
            <a:r>
              <a:rPr lang="en-US" altLang="zh-CN" sz="800" dirty="0" err="1">
                <a:latin typeface="Arial" panose="020B0604020202020204" pitchFamily="34" charset="0"/>
                <a:ea typeface="仿宋" panose="02010609060101010101" pitchFamily="49" charset="-122"/>
                <a:sym typeface="Arial" panose="020B0604020202020204" pitchFamily="34" charset="0"/>
              </a:rPr>
              <a:t>Hypertens</a:t>
            </a:r>
            <a:r>
              <a:rPr lang="en-US" altLang="zh-CN" sz="800" dirty="0">
                <a:latin typeface="Arial" panose="020B0604020202020204" pitchFamily="34" charset="0"/>
                <a:ea typeface="仿宋" panose="02010609060101010101" pitchFamily="49" charset="-122"/>
                <a:sym typeface="Arial" panose="020B0604020202020204" pitchFamily="34" charset="0"/>
              </a:rPr>
              <a:t>. 2016;34(5):813-21. </a:t>
            </a:r>
          </a:p>
        </p:txBody>
      </p:sp>
      <p:sp>
        <p:nvSpPr>
          <p:cNvPr id="59" name="文本框 58">
            <a:extLst>
              <a:ext uri="{FF2B5EF4-FFF2-40B4-BE49-F238E27FC236}">
                <a16:creationId xmlns:a16="http://schemas.microsoft.com/office/drawing/2014/main" id="{C54B9DB7-880C-409A-B488-D801714D16CC}"/>
              </a:ext>
            </a:extLst>
          </p:cNvPr>
          <p:cNvSpPr txBox="1"/>
          <p:nvPr/>
        </p:nvSpPr>
        <p:spPr>
          <a:xfrm>
            <a:off x="4905822" y="6152402"/>
            <a:ext cx="3947074" cy="584775"/>
          </a:xfrm>
          <a:prstGeom prst="rect">
            <a:avLst/>
          </a:prstGeom>
          <a:noFill/>
        </p:spPr>
        <p:txBody>
          <a:bodyPr wrap="square">
            <a:spAutoFit/>
          </a:bodyPr>
          <a:lstStyle/>
          <a:p>
            <a:pPr marL="228600" indent="-228600">
              <a:buAutoNum type="arabicPeriod" startAt="5"/>
            </a:pPr>
            <a:r>
              <a:rPr lang="zh-CN" altLang="en-US" sz="800" dirty="0">
                <a:latin typeface="Arial" panose="020B0604020202020204" pitchFamily="34" charset="0"/>
                <a:ea typeface="仿宋" panose="02010609060101010101" pitchFamily="49" charset="-122"/>
                <a:sym typeface="Arial" panose="020B0604020202020204" pitchFamily="34" charset="0"/>
              </a:rPr>
              <a:t>中国医师协会高血压专业委员会</a:t>
            </a:r>
            <a:r>
              <a:rPr lang="en-US" altLang="zh-CN" sz="800" dirty="0">
                <a:latin typeface="Arial" panose="020B0604020202020204" pitchFamily="34" charset="0"/>
                <a:ea typeface="仿宋" panose="02010609060101010101" pitchFamily="49" charset="-122"/>
                <a:sym typeface="Arial" panose="020B0604020202020204" pitchFamily="34" charset="0"/>
              </a:rPr>
              <a:t>.</a:t>
            </a:r>
            <a:r>
              <a:rPr lang="zh-CN" altLang="en-US" sz="800" dirty="0">
                <a:latin typeface="Arial" panose="020B0604020202020204" pitchFamily="34" charset="0"/>
                <a:ea typeface="仿宋" panose="02010609060101010101" pitchFamily="49" charset="-122"/>
                <a:sym typeface="Arial" panose="020B0604020202020204" pitchFamily="34" charset="0"/>
              </a:rPr>
              <a:t>中国医学前沿杂志</a:t>
            </a:r>
            <a:r>
              <a:rPr lang="en-US" altLang="zh-CN" sz="800" dirty="0">
                <a:latin typeface="Arial" panose="020B0604020202020204" pitchFamily="34" charset="0"/>
                <a:ea typeface="仿宋" panose="02010609060101010101" pitchFamily="49" charset="-122"/>
                <a:sym typeface="Arial" panose="020B0604020202020204" pitchFamily="34" charset="0"/>
              </a:rPr>
              <a:t>. 2019;11(4):29-40.</a:t>
            </a:r>
          </a:p>
          <a:p>
            <a:pPr marL="228600" indent="-228600">
              <a:buAutoNum type="arabicPeriod" startAt="5"/>
            </a:pPr>
            <a:r>
              <a:rPr lang="en-US" altLang="zh-CN" sz="800" dirty="0">
                <a:latin typeface="Arial" panose="020B0604020202020204" pitchFamily="34" charset="0"/>
                <a:ea typeface="仿宋" panose="02010609060101010101" pitchFamily="49" charset="-122"/>
                <a:sym typeface="Arial" panose="020B0604020202020204" pitchFamily="34" charset="0"/>
              </a:rPr>
              <a:t>Unger T, et </a:t>
            </a:r>
            <a:r>
              <a:rPr lang="en-US" altLang="zh-CN" sz="800" dirty="0" err="1">
                <a:latin typeface="Arial" panose="020B0604020202020204" pitchFamily="34" charset="0"/>
                <a:ea typeface="仿宋" panose="02010609060101010101" pitchFamily="49" charset="-122"/>
                <a:sym typeface="Arial" panose="020B0604020202020204" pitchFamily="34" charset="0"/>
              </a:rPr>
              <a:t>al.J</a:t>
            </a:r>
            <a:r>
              <a:rPr lang="en-US" altLang="zh-CN" sz="800" dirty="0">
                <a:latin typeface="Arial" panose="020B0604020202020204" pitchFamily="34" charset="0"/>
                <a:ea typeface="仿宋" panose="02010609060101010101" pitchFamily="49" charset="-122"/>
                <a:sym typeface="Arial" panose="020B0604020202020204" pitchFamily="34" charset="0"/>
              </a:rPr>
              <a:t> </a:t>
            </a:r>
            <a:r>
              <a:rPr lang="en-US" altLang="zh-CN" sz="800" dirty="0" err="1">
                <a:latin typeface="Arial" panose="020B0604020202020204" pitchFamily="34" charset="0"/>
                <a:ea typeface="仿宋" panose="02010609060101010101" pitchFamily="49" charset="-122"/>
                <a:sym typeface="Arial" panose="020B0604020202020204" pitchFamily="34" charset="0"/>
              </a:rPr>
              <a:t>Hypertens</a:t>
            </a:r>
            <a:r>
              <a:rPr lang="en-US" altLang="zh-CN" sz="800" dirty="0">
                <a:latin typeface="Arial" panose="020B0604020202020204" pitchFamily="34" charset="0"/>
                <a:ea typeface="仿宋" panose="02010609060101010101" pitchFamily="49" charset="-122"/>
                <a:sym typeface="Arial" panose="020B0604020202020204" pitchFamily="34" charset="0"/>
              </a:rPr>
              <a:t>. 2020 Jun;38(6):982-1004. </a:t>
            </a:r>
          </a:p>
          <a:p>
            <a:pPr marL="228600" indent="-228600">
              <a:buAutoNum type="arabicPeriod" startAt="5"/>
            </a:pPr>
            <a:r>
              <a:rPr lang="zh-CN" altLang="en-US" sz="800" dirty="0">
                <a:latin typeface="Arial" panose="020B0604020202020204" pitchFamily="34" charset="0"/>
                <a:ea typeface="仿宋" panose="02010609060101010101" pitchFamily="49" charset="-122"/>
                <a:sym typeface="Arial" panose="020B0604020202020204" pitchFamily="34" charset="0"/>
              </a:rPr>
              <a:t>稳定性冠心病诊断与治疗指南</a:t>
            </a:r>
            <a:r>
              <a:rPr lang="en-US" altLang="zh-CN" sz="800" dirty="0">
                <a:latin typeface="Arial" panose="020B0604020202020204" pitchFamily="34" charset="0"/>
                <a:ea typeface="仿宋" panose="02010609060101010101" pitchFamily="49" charset="-122"/>
                <a:sym typeface="Arial" panose="020B0604020202020204" pitchFamily="34" charset="0"/>
              </a:rPr>
              <a:t>. </a:t>
            </a:r>
            <a:r>
              <a:rPr lang="zh-CN" altLang="en-US" sz="800" dirty="0">
                <a:latin typeface="Arial" panose="020B0604020202020204" pitchFamily="34" charset="0"/>
                <a:ea typeface="仿宋" panose="02010609060101010101" pitchFamily="49" charset="-122"/>
                <a:sym typeface="Arial" panose="020B0604020202020204" pitchFamily="34" charset="0"/>
              </a:rPr>
              <a:t>中华心血管病杂志</a:t>
            </a:r>
            <a:r>
              <a:rPr lang="en-US" altLang="zh-CN" sz="800" dirty="0">
                <a:latin typeface="Arial" panose="020B0604020202020204" pitchFamily="34" charset="0"/>
                <a:ea typeface="仿宋" panose="02010609060101010101" pitchFamily="49" charset="-122"/>
                <a:sym typeface="Arial" panose="020B0604020202020204" pitchFamily="34" charset="0"/>
              </a:rPr>
              <a:t>, 2018(9):680-694.</a:t>
            </a:r>
          </a:p>
          <a:p>
            <a:pPr marL="228600" indent="-228600">
              <a:buAutoNum type="arabicPeriod" startAt="5"/>
            </a:pPr>
            <a:r>
              <a:rPr lang="zh-CN" altLang="en-US" sz="800" dirty="0">
                <a:latin typeface="Arial" panose="020B0604020202020204" pitchFamily="34" charset="0"/>
                <a:ea typeface="仿宋" panose="02010609060101010101" pitchFamily="49" charset="-122"/>
                <a:sym typeface="Arial" panose="020B0604020202020204" pitchFamily="34" charset="0"/>
              </a:rPr>
              <a:t>赵连友</a:t>
            </a:r>
            <a:r>
              <a:rPr lang="en-US" altLang="zh-CN" sz="800" dirty="0">
                <a:latin typeface="Arial" panose="020B0604020202020204" pitchFamily="34" charset="0"/>
                <a:ea typeface="仿宋" panose="02010609060101010101" pitchFamily="49" charset="-122"/>
                <a:sym typeface="Arial" panose="020B0604020202020204" pitchFamily="34" charset="0"/>
              </a:rPr>
              <a:t>,</a:t>
            </a:r>
            <a:r>
              <a:rPr lang="zh-CN" altLang="en-US" sz="800" dirty="0">
                <a:latin typeface="Arial" panose="020B0604020202020204" pitchFamily="34" charset="0"/>
                <a:ea typeface="仿宋" panose="02010609060101010101" pitchFamily="49" charset="-122"/>
                <a:sym typeface="Arial" panose="020B0604020202020204" pitchFamily="34" charset="0"/>
              </a:rPr>
              <a:t>等</a:t>
            </a:r>
            <a:r>
              <a:rPr lang="en-US" altLang="zh-CN" sz="800" dirty="0">
                <a:latin typeface="Arial" panose="020B0604020202020204" pitchFamily="34" charset="0"/>
                <a:ea typeface="仿宋" panose="02010609060101010101" pitchFamily="49" charset="-122"/>
                <a:sym typeface="Arial" panose="020B0604020202020204" pitchFamily="34" charset="0"/>
              </a:rPr>
              <a:t>. </a:t>
            </a:r>
            <a:r>
              <a:rPr lang="zh-CN" altLang="en-US" sz="800" dirty="0">
                <a:latin typeface="Arial" panose="020B0604020202020204" pitchFamily="34" charset="0"/>
                <a:ea typeface="仿宋" panose="02010609060101010101" pitchFamily="49" charset="-122"/>
                <a:sym typeface="Arial" panose="020B0604020202020204" pitchFamily="34" charset="0"/>
              </a:rPr>
              <a:t>中华高血压杂志</a:t>
            </a:r>
            <a:r>
              <a:rPr lang="en-US" altLang="zh-CN" sz="800" dirty="0">
                <a:latin typeface="Arial" panose="020B0604020202020204" pitchFamily="34" charset="0"/>
                <a:ea typeface="仿宋" panose="02010609060101010101" pitchFamily="49" charset="-122"/>
                <a:sym typeface="Arial" panose="020B0604020202020204" pitchFamily="34" charset="0"/>
              </a:rPr>
              <a:t>, 2020,28(02):116-123.</a:t>
            </a:r>
          </a:p>
        </p:txBody>
      </p:sp>
      <p:grpSp>
        <p:nvGrpSpPr>
          <p:cNvPr id="60" name="组合 59">
            <a:extLst>
              <a:ext uri="{FF2B5EF4-FFF2-40B4-BE49-F238E27FC236}">
                <a16:creationId xmlns:a16="http://schemas.microsoft.com/office/drawing/2014/main" id="{7E2FD55E-B1BF-4681-9146-362F19E97304}"/>
              </a:ext>
            </a:extLst>
          </p:cNvPr>
          <p:cNvGrpSpPr/>
          <p:nvPr/>
        </p:nvGrpSpPr>
        <p:grpSpPr>
          <a:xfrm>
            <a:off x="687232" y="2594873"/>
            <a:ext cx="1477742" cy="1382860"/>
            <a:chOff x="9079006" y="2538441"/>
            <a:chExt cx="1899986" cy="1777993"/>
          </a:xfrm>
        </p:grpSpPr>
        <p:sp>
          <p:nvSpPr>
            <p:cNvPr id="61" name="椭圆 60">
              <a:extLst>
                <a:ext uri="{FF2B5EF4-FFF2-40B4-BE49-F238E27FC236}">
                  <a16:creationId xmlns:a16="http://schemas.microsoft.com/office/drawing/2014/main" id="{A86C1485-F0AB-4952-A409-4293F4693DDC}"/>
                </a:ext>
              </a:extLst>
            </p:cNvPr>
            <p:cNvSpPr/>
            <p:nvPr/>
          </p:nvSpPr>
          <p:spPr>
            <a:xfrm>
              <a:off x="9200999" y="2538441"/>
              <a:ext cx="1777993" cy="1777993"/>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62" name="椭圆 61">
              <a:extLst>
                <a:ext uri="{FF2B5EF4-FFF2-40B4-BE49-F238E27FC236}">
                  <a16:creationId xmlns:a16="http://schemas.microsoft.com/office/drawing/2014/main" id="{B11CD61F-DBDF-4018-8726-455FF7AACE45}"/>
                </a:ext>
              </a:extLst>
            </p:cNvPr>
            <p:cNvSpPr/>
            <p:nvPr/>
          </p:nvSpPr>
          <p:spPr>
            <a:xfrm>
              <a:off x="9279984" y="2617426"/>
              <a:ext cx="1620021" cy="1620021"/>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63" name="矩形 62">
              <a:extLst>
                <a:ext uri="{FF2B5EF4-FFF2-40B4-BE49-F238E27FC236}">
                  <a16:creationId xmlns:a16="http://schemas.microsoft.com/office/drawing/2014/main" id="{6FD276CA-2A62-45AE-9982-FE35977EC92F}"/>
                </a:ext>
              </a:extLst>
            </p:cNvPr>
            <p:cNvSpPr/>
            <p:nvPr/>
          </p:nvSpPr>
          <p:spPr>
            <a:xfrm rot="2395487">
              <a:off x="9079006" y="2690097"/>
              <a:ext cx="401955" cy="134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64" name="矩形 63">
              <a:extLst>
                <a:ext uri="{FF2B5EF4-FFF2-40B4-BE49-F238E27FC236}">
                  <a16:creationId xmlns:a16="http://schemas.microsoft.com/office/drawing/2014/main" id="{CA8C16A1-8343-44EC-B25D-1A08F6619648}"/>
                </a:ext>
              </a:extLst>
            </p:cNvPr>
            <p:cNvSpPr/>
            <p:nvPr/>
          </p:nvSpPr>
          <p:spPr>
            <a:xfrm rot="18688357">
              <a:off x="10408732" y="3912186"/>
              <a:ext cx="401955" cy="134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65" name="矩形 64">
              <a:extLst>
                <a:ext uri="{FF2B5EF4-FFF2-40B4-BE49-F238E27FC236}">
                  <a16:creationId xmlns:a16="http://schemas.microsoft.com/office/drawing/2014/main" id="{0CBA88FB-A11E-4374-AA48-2BD7B69FE449}"/>
                </a:ext>
              </a:extLst>
            </p:cNvPr>
            <p:cNvSpPr/>
            <p:nvPr/>
          </p:nvSpPr>
          <p:spPr>
            <a:xfrm rot="8833012">
              <a:off x="9230681" y="4162411"/>
              <a:ext cx="401955" cy="134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grpSp>
      <p:grpSp>
        <p:nvGrpSpPr>
          <p:cNvPr id="66" name="组合 65">
            <a:extLst>
              <a:ext uri="{FF2B5EF4-FFF2-40B4-BE49-F238E27FC236}">
                <a16:creationId xmlns:a16="http://schemas.microsoft.com/office/drawing/2014/main" id="{C1A9B983-B6BF-4642-9F47-9613A027BE8D}"/>
              </a:ext>
            </a:extLst>
          </p:cNvPr>
          <p:cNvGrpSpPr/>
          <p:nvPr/>
        </p:nvGrpSpPr>
        <p:grpSpPr>
          <a:xfrm>
            <a:off x="4106328" y="3910261"/>
            <a:ext cx="1477742" cy="1382860"/>
            <a:chOff x="9079006" y="2538441"/>
            <a:chExt cx="1899986" cy="1777993"/>
          </a:xfrm>
        </p:grpSpPr>
        <p:sp>
          <p:nvSpPr>
            <p:cNvPr id="67" name="椭圆 66">
              <a:extLst>
                <a:ext uri="{FF2B5EF4-FFF2-40B4-BE49-F238E27FC236}">
                  <a16:creationId xmlns:a16="http://schemas.microsoft.com/office/drawing/2014/main" id="{DA3C9599-3E18-404A-AF19-2005BA759A41}"/>
                </a:ext>
              </a:extLst>
            </p:cNvPr>
            <p:cNvSpPr/>
            <p:nvPr/>
          </p:nvSpPr>
          <p:spPr>
            <a:xfrm>
              <a:off x="9200999" y="2538441"/>
              <a:ext cx="1777993" cy="1777993"/>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68" name="椭圆 67">
              <a:extLst>
                <a:ext uri="{FF2B5EF4-FFF2-40B4-BE49-F238E27FC236}">
                  <a16:creationId xmlns:a16="http://schemas.microsoft.com/office/drawing/2014/main" id="{7D77A1D1-65B4-4227-93B7-1CDAFA1427CA}"/>
                </a:ext>
              </a:extLst>
            </p:cNvPr>
            <p:cNvSpPr/>
            <p:nvPr/>
          </p:nvSpPr>
          <p:spPr>
            <a:xfrm>
              <a:off x="9279984" y="2617426"/>
              <a:ext cx="1620021" cy="1620021"/>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69" name="矩形 68">
              <a:extLst>
                <a:ext uri="{FF2B5EF4-FFF2-40B4-BE49-F238E27FC236}">
                  <a16:creationId xmlns:a16="http://schemas.microsoft.com/office/drawing/2014/main" id="{CBB4AF1F-6B96-48BF-8479-B7C976E591F0}"/>
                </a:ext>
              </a:extLst>
            </p:cNvPr>
            <p:cNvSpPr/>
            <p:nvPr/>
          </p:nvSpPr>
          <p:spPr>
            <a:xfrm rot="2395487">
              <a:off x="9079006" y="2690097"/>
              <a:ext cx="401955" cy="134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70" name="矩形 69">
              <a:extLst>
                <a:ext uri="{FF2B5EF4-FFF2-40B4-BE49-F238E27FC236}">
                  <a16:creationId xmlns:a16="http://schemas.microsoft.com/office/drawing/2014/main" id="{62E91CEC-F004-4264-9E00-C8877B4D45E2}"/>
                </a:ext>
              </a:extLst>
            </p:cNvPr>
            <p:cNvSpPr/>
            <p:nvPr/>
          </p:nvSpPr>
          <p:spPr>
            <a:xfrm rot="18688357">
              <a:off x="10408732" y="3912186"/>
              <a:ext cx="401955" cy="134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71" name="矩形 70">
              <a:extLst>
                <a:ext uri="{FF2B5EF4-FFF2-40B4-BE49-F238E27FC236}">
                  <a16:creationId xmlns:a16="http://schemas.microsoft.com/office/drawing/2014/main" id="{1EFA870D-9F2D-4A73-9623-3E29042C5690}"/>
                </a:ext>
              </a:extLst>
            </p:cNvPr>
            <p:cNvSpPr/>
            <p:nvPr/>
          </p:nvSpPr>
          <p:spPr>
            <a:xfrm rot="8833012">
              <a:off x="9230681" y="4162411"/>
              <a:ext cx="401955" cy="134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grpSp>
      <p:sp>
        <p:nvSpPr>
          <p:cNvPr id="73" name="矩形: 圆角 72">
            <a:extLst>
              <a:ext uri="{FF2B5EF4-FFF2-40B4-BE49-F238E27FC236}">
                <a16:creationId xmlns:a16="http://schemas.microsoft.com/office/drawing/2014/main" id="{C1D8EAC5-BB07-48A1-BE34-3034F91F6804}"/>
              </a:ext>
            </a:extLst>
          </p:cNvPr>
          <p:cNvSpPr/>
          <p:nvPr/>
        </p:nvSpPr>
        <p:spPr>
          <a:xfrm>
            <a:off x="9096137" y="4203415"/>
            <a:ext cx="1078920" cy="32795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ea typeface="仿宋" panose="02010609060101010101" pitchFamily="49" charset="-122"/>
                <a:sym typeface="Arial" panose="020B0604020202020204" pitchFamily="34" charset="0"/>
              </a:rPr>
              <a:t>0</a:t>
            </a:r>
            <a:r>
              <a:rPr lang="zh-CN" altLang="en-US" sz="1400" b="1" dirty="0">
                <a:solidFill>
                  <a:schemeClr val="bg1"/>
                </a:solidFill>
                <a:latin typeface="Arial" panose="020B0604020202020204" pitchFamily="34" charset="0"/>
                <a:ea typeface="仿宋" panose="02010609060101010101" pitchFamily="49" charset="-122"/>
                <a:sym typeface="Arial" panose="020B0604020202020204" pitchFamily="34" charset="0"/>
              </a:rPr>
              <a:t>种</a:t>
            </a:r>
            <a:endParaRPr lang="en-US" sz="1400" b="1" dirty="0">
              <a:solidFill>
                <a:schemeClr val="bg1"/>
              </a:solidFill>
              <a:latin typeface="Arial" panose="020B0604020202020204" pitchFamily="34" charset="0"/>
              <a:ea typeface="仿宋" panose="02010609060101010101" pitchFamily="49" charset="-122"/>
              <a:sym typeface="Arial" panose="020B0604020202020204" pitchFamily="34" charset="0"/>
            </a:endParaRPr>
          </a:p>
        </p:txBody>
      </p:sp>
      <p:sp>
        <p:nvSpPr>
          <p:cNvPr id="74" name="矩形: 圆角 73">
            <a:extLst>
              <a:ext uri="{FF2B5EF4-FFF2-40B4-BE49-F238E27FC236}">
                <a16:creationId xmlns:a16="http://schemas.microsoft.com/office/drawing/2014/main" id="{ECA177FA-30ED-4810-964A-F850999DC08B}"/>
              </a:ext>
            </a:extLst>
          </p:cNvPr>
          <p:cNvSpPr/>
          <p:nvPr/>
        </p:nvSpPr>
        <p:spPr>
          <a:xfrm>
            <a:off x="9096137" y="3398725"/>
            <a:ext cx="1078920" cy="32795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ea typeface="仿宋" panose="02010609060101010101" pitchFamily="49" charset="-122"/>
                <a:sym typeface="Arial" panose="020B0604020202020204" pitchFamily="34" charset="0"/>
              </a:rPr>
              <a:t>9</a:t>
            </a:r>
            <a:r>
              <a:rPr lang="zh-CN" altLang="en-US" sz="1400" dirty="0">
                <a:solidFill>
                  <a:schemeClr val="tx1"/>
                </a:solidFill>
                <a:latin typeface="Arial" panose="020B0604020202020204" pitchFamily="34" charset="0"/>
                <a:ea typeface="仿宋" panose="02010609060101010101" pitchFamily="49" charset="-122"/>
                <a:sym typeface="Arial" panose="020B0604020202020204" pitchFamily="34" charset="0"/>
              </a:rPr>
              <a:t>种</a:t>
            </a:r>
            <a:endParaRPr lang="en-US" sz="1400" dirty="0">
              <a:solidFill>
                <a:schemeClr val="tx1"/>
              </a:solidFill>
              <a:latin typeface="Arial" panose="020B0604020202020204" pitchFamily="34" charset="0"/>
              <a:ea typeface="仿宋" panose="02010609060101010101" pitchFamily="49" charset="-122"/>
              <a:sym typeface="Arial" panose="020B0604020202020204" pitchFamily="34" charset="0"/>
            </a:endParaRPr>
          </a:p>
        </p:txBody>
      </p:sp>
      <p:sp>
        <p:nvSpPr>
          <p:cNvPr id="75" name="矩形: 圆角 74">
            <a:extLst>
              <a:ext uri="{FF2B5EF4-FFF2-40B4-BE49-F238E27FC236}">
                <a16:creationId xmlns:a16="http://schemas.microsoft.com/office/drawing/2014/main" id="{321B0BC9-C57B-4084-BDC1-CA38C7267DDC}"/>
              </a:ext>
            </a:extLst>
          </p:cNvPr>
          <p:cNvSpPr/>
          <p:nvPr/>
        </p:nvSpPr>
        <p:spPr>
          <a:xfrm>
            <a:off x="9096137" y="2653834"/>
            <a:ext cx="1078920" cy="32795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latin typeface="Arial" panose="020B0604020202020204" pitchFamily="34" charset="0"/>
                <a:ea typeface="仿宋" panose="02010609060101010101" pitchFamily="49" charset="-122"/>
                <a:sym typeface="Arial" panose="020B0604020202020204" pitchFamily="34" charset="0"/>
              </a:rPr>
              <a:t>9</a:t>
            </a:r>
            <a:r>
              <a:rPr lang="zh-CN" altLang="en-US" sz="1400" dirty="0">
                <a:solidFill>
                  <a:schemeClr val="tx1"/>
                </a:solidFill>
                <a:latin typeface="Arial" panose="020B0604020202020204" pitchFamily="34" charset="0"/>
                <a:ea typeface="仿宋" panose="02010609060101010101" pitchFamily="49" charset="-122"/>
                <a:sym typeface="Arial" panose="020B0604020202020204" pitchFamily="34" charset="0"/>
              </a:rPr>
              <a:t>种</a:t>
            </a:r>
            <a:endParaRPr lang="en-US" sz="1400" dirty="0">
              <a:solidFill>
                <a:schemeClr val="tx1"/>
              </a:solidFill>
              <a:latin typeface="Arial" panose="020B0604020202020204" pitchFamily="34" charset="0"/>
              <a:ea typeface="仿宋" panose="02010609060101010101" pitchFamily="49" charset="-122"/>
              <a:sym typeface="Arial" panose="020B0604020202020204" pitchFamily="34" charset="0"/>
            </a:endParaRPr>
          </a:p>
        </p:txBody>
      </p:sp>
      <p:sp>
        <p:nvSpPr>
          <p:cNvPr id="35" name="文本框 34">
            <a:extLst>
              <a:ext uri="{FF2B5EF4-FFF2-40B4-BE49-F238E27FC236}">
                <a16:creationId xmlns:a16="http://schemas.microsoft.com/office/drawing/2014/main" id="{5AA8EC1C-9190-4300-B4C1-D972FE32A2D6}"/>
              </a:ext>
            </a:extLst>
          </p:cNvPr>
          <p:cNvSpPr txBox="1"/>
          <p:nvPr/>
        </p:nvSpPr>
        <p:spPr>
          <a:xfrm>
            <a:off x="8425922" y="6152402"/>
            <a:ext cx="3632728" cy="461665"/>
          </a:xfrm>
          <a:prstGeom prst="rect">
            <a:avLst/>
          </a:prstGeom>
          <a:noFill/>
        </p:spPr>
        <p:txBody>
          <a:bodyPr wrap="square">
            <a:spAutoFit/>
          </a:bodyPr>
          <a:lstStyle/>
          <a:p>
            <a:r>
              <a:rPr lang="da-DK" altLang="zh-CN" sz="800" dirty="0">
                <a:latin typeface="Arial" panose="020B0604020202020204" pitchFamily="34" charset="0"/>
                <a:ea typeface="仿宋" panose="02010609060101010101" pitchFamily="49" charset="-122"/>
                <a:sym typeface="Arial" panose="020B0604020202020204" pitchFamily="34" charset="0"/>
              </a:rPr>
              <a:t>9.     Paul K Whelton, et al. Circulation. 2018 Oct 23;138(17):e426-e483.</a:t>
            </a:r>
          </a:p>
          <a:p>
            <a:r>
              <a:rPr lang="da-DK" altLang="zh-CN" sz="800" dirty="0">
                <a:latin typeface="Arial" panose="020B0604020202020204" pitchFamily="34" charset="0"/>
                <a:ea typeface="仿宋" panose="02010609060101010101" pitchFamily="49" charset="-122"/>
                <a:sym typeface="Arial" panose="020B0604020202020204" pitchFamily="34" charset="0"/>
              </a:rPr>
              <a:t>10.   Wang J, et al.Int J Med Sci. 2017 Feb 23;14(3):201-212. </a:t>
            </a:r>
          </a:p>
          <a:p>
            <a:r>
              <a:rPr lang="da-DK" altLang="zh-CN" sz="800" dirty="0">
                <a:latin typeface="Arial" panose="020B0604020202020204" pitchFamily="34" charset="0"/>
                <a:ea typeface="仿宋" panose="02010609060101010101" pitchFamily="49" charset="-122"/>
                <a:sym typeface="Arial" panose="020B0604020202020204" pitchFamily="34" charset="0"/>
              </a:rPr>
              <a:t>11.   http://www.nhsa.gov.cn/art/2020/12/28/art_37_4220.html</a:t>
            </a:r>
          </a:p>
        </p:txBody>
      </p:sp>
      <p:sp>
        <p:nvSpPr>
          <p:cNvPr id="36" name="矩形: 圆角 35">
            <a:extLst>
              <a:ext uri="{FF2B5EF4-FFF2-40B4-BE49-F238E27FC236}">
                <a16:creationId xmlns:a16="http://schemas.microsoft.com/office/drawing/2014/main" id="{37056A67-0ABE-4194-B10B-7E3276C5FC4D}"/>
              </a:ext>
            </a:extLst>
          </p:cNvPr>
          <p:cNvSpPr/>
          <p:nvPr/>
        </p:nvSpPr>
        <p:spPr>
          <a:xfrm>
            <a:off x="371475" y="2316372"/>
            <a:ext cx="5612596" cy="3209599"/>
          </a:xfrm>
          <a:prstGeom prst="roundRect">
            <a:avLst>
              <a:gd name="adj" fmla="val 5778"/>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38" name="矩形: 圆角 37">
            <a:extLst>
              <a:ext uri="{FF2B5EF4-FFF2-40B4-BE49-F238E27FC236}">
                <a16:creationId xmlns:a16="http://schemas.microsoft.com/office/drawing/2014/main" id="{E0DAFEDE-2512-42B0-B48F-B386160DB926}"/>
              </a:ext>
            </a:extLst>
          </p:cNvPr>
          <p:cNvSpPr/>
          <p:nvPr/>
        </p:nvSpPr>
        <p:spPr>
          <a:xfrm>
            <a:off x="6207930" y="2316372"/>
            <a:ext cx="5592185" cy="3209599"/>
          </a:xfrm>
          <a:prstGeom prst="roundRect">
            <a:avLst>
              <a:gd name="adj" fmla="val 5778"/>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39" name="文本框 38">
            <a:extLst>
              <a:ext uri="{FF2B5EF4-FFF2-40B4-BE49-F238E27FC236}">
                <a16:creationId xmlns:a16="http://schemas.microsoft.com/office/drawing/2014/main" id="{7E51745C-8F22-433A-BE91-D7EDDD3824E9}"/>
              </a:ext>
            </a:extLst>
          </p:cNvPr>
          <p:cNvSpPr txBox="1"/>
          <p:nvPr/>
        </p:nvSpPr>
        <p:spPr>
          <a:xfrm>
            <a:off x="522514" y="1856820"/>
            <a:ext cx="5217804" cy="584775"/>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60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β</a:t>
            </a:r>
            <a:r>
              <a:rPr kumimoji="0" lang="zh-CN" altLang="en-US" sz="160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受体阻滞剂</a:t>
            </a:r>
            <a:r>
              <a:rPr kumimoji="0" lang="en-US" altLang="zh-CN" sz="160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160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钙通道阻滞剂带来</a:t>
            </a:r>
            <a:r>
              <a:rPr kumimoji="0" lang="zh-CN" altLang="en-US" sz="16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血压和心率的双重控制，</a:t>
            </a:r>
            <a:endParaRPr kumimoji="0" lang="en-US" altLang="zh-CN" sz="16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降低主要心血管事件风险</a:t>
            </a:r>
            <a:r>
              <a:rPr kumimoji="0" lang="en-US" altLang="zh-CN" sz="1600" u="none" strike="noStrike" kern="1200" cap="none" spc="0" normalizeH="0" baseline="30000" noProof="0" dirty="0">
                <a:ln>
                  <a:noFill/>
                </a:ln>
                <a:effectLst/>
                <a:uLnTx/>
                <a:uFillTx/>
                <a:latin typeface="Arial" panose="020B0604020202020204" pitchFamily="34" charset="0"/>
                <a:ea typeface="仿宋" panose="02010609060101010101" pitchFamily="49" charset="-122"/>
                <a:sym typeface="Arial" panose="020B0604020202020204" pitchFamily="34" charset="0"/>
              </a:rPr>
              <a:t>1</a:t>
            </a:r>
            <a:r>
              <a:rPr kumimoji="0" lang="zh-CN" altLang="en-US" sz="16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，尤其适用于：</a:t>
            </a:r>
          </a:p>
        </p:txBody>
      </p:sp>
      <p:sp>
        <p:nvSpPr>
          <p:cNvPr id="40" name="文本框 39">
            <a:extLst>
              <a:ext uri="{FF2B5EF4-FFF2-40B4-BE49-F238E27FC236}">
                <a16:creationId xmlns:a16="http://schemas.microsoft.com/office/drawing/2014/main" id="{0631DF78-14D2-4D8C-827A-1A2C4C3EDAFE}"/>
              </a:ext>
            </a:extLst>
          </p:cNvPr>
          <p:cNvSpPr txBox="1"/>
          <p:nvPr/>
        </p:nvSpPr>
        <p:spPr>
          <a:xfrm>
            <a:off x="6402327" y="1856820"/>
            <a:ext cx="5217804" cy="58477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1600" dirty="0">
                <a:latin typeface="Arial" panose="020B0604020202020204" pitchFamily="34" charset="0"/>
                <a:ea typeface="仿宋" panose="02010609060101010101" pitchFamily="49" charset="-122"/>
                <a:sym typeface="Arial" panose="020B0604020202020204" pitchFamily="34" charset="0"/>
              </a:rPr>
              <a:t>最新版中国高血压防治指南推荐的优选联合治疗方案中，</a:t>
            </a:r>
          </a:p>
          <a:p>
            <a:pPr marL="0" marR="0" lvl="0" indent="0" defTabSz="914400" rtl="0" eaLnBrk="1" fontAlgn="auto" latinLnBrk="0" hangingPunct="1">
              <a:lnSpc>
                <a:spcPct val="100000"/>
              </a:lnSpc>
              <a:spcBef>
                <a:spcPts val="0"/>
              </a:spcBef>
              <a:spcAft>
                <a:spcPts val="0"/>
              </a:spcAft>
              <a:buClrTx/>
              <a:buSzTx/>
              <a:buFontTx/>
              <a:buNone/>
              <a:tabLst/>
              <a:defRPr/>
            </a:pPr>
            <a:r>
              <a:rPr lang="zh-CN" altLang="en-US" sz="1600" dirty="0">
                <a:latin typeface="Arial" panose="020B0604020202020204" pitchFamily="34" charset="0"/>
                <a:ea typeface="仿宋" panose="02010609060101010101" pitchFamily="49" charset="-122"/>
                <a:sym typeface="Arial" panose="020B0604020202020204" pitchFamily="34" charset="0"/>
              </a:rPr>
              <a:t>医保目录已纳入的</a:t>
            </a:r>
            <a:r>
              <a:rPr lang="zh-CN" altLang="en-US" sz="1600" b="1" dirty="0">
                <a:solidFill>
                  <a:srgbClr val="2570BF"/>
                </a:solidFill>
                <a:latin typeface="Arial" panose="020B0604020202020204" pitchFamily="34" charset="0"/>
                <a:ea typeface="仿宋" panose="02010609060101010101" pitchFamily="49" charset="-122"/>
                <a:sym typeface="Arial" panose="020B0604020202020204" pitchFamily="34" charset="0"/>
              </a:rPr>
              <a:t>长效单片复方制剂</a:t>
            </a:r>
            <a:r>
              <a:rPr lang="zh-CN" altLang="en-US" sz="1600" dirty="0">
                <a:latin typeface="Arial" panose="020B0604020202020204" pitchFamily="34" charset="0"/>
                <a:ea typeface="仿宋" panose="02010609060101010101" pitchFamily="49" charset="-122"/>
                <a:sym typeface="Arial" panose="020B0604020202020204" pitchFamily="34" charset="0"/>
              </a:rPr>
              <a:t>包括</a:t>
            </a:r>
            <a:r>
              <a:rPr lang="en-US" altLang="zh-CN" sz="1600" baseline="30000" dirty="0">
                <a:latin typeface="Arial" panose="020B0604020202020204" pitchFamily="34" charset="0"/>
                <a:ea typeface="仿宋" panose="02010609060101010101" pitchFamily="49" charset="-122"/>
                <a:sym typeface="Arial" panose="020B0604020202020204" pitchFamily="34" charset="0"/>
              </a:rPr>
              <a:t>11</a:t>
            </a:r>
            <a:r>
              <a:rPr lang="zh-CN" altLang="en-US" sz="1600" dirty="0">
                <a:latin typeface="Arial" panose="020B0604020202020204" pitchFamily="34" charset="0"/>
                <a:ea typeface="仿宋" panose="02010609060101010101" pitchFamily="49" charset="-122"/>
                <a:sym typeface="Arial" panose="020B0604020202020204" pitchFamily="34" charset="0"/>
              </a:rPr>
              <a:t>：</a:t>
            </a:r>
          </a:p>
        </p:txBody>
      </p:sp>
      <p:pic>
        <p:nvPicPr>
          <p:cNvPr id="5" name="图片 4" descr="图标&#10;&#10;描述已自动生成">
            <a:extLst>
              <a:ext uri="{FF2B5EF4-FFF2-40B4-BE49-F238E27FC236}">
                <a16:creationId xmlns:a16="http://schemas.microsoft.com/office/drawing/2014/main" id="{35A9C70F-D89E-45D4-97D7-6E22C8FB2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409" y="2779921"/>
            <a:ext cx="1167945" cy="1167945"/>
          </a:xfrm>
          <a:prstGeom prst="rect">
            <a:avLst/>
          </a:prstGeom>
        </p:spPr>
      </p:pic>
      <p:sp>
        <p:nvSpPr>
          <p:cNvPr id="10" name="矩形 9">
            <a:extLst>
              <a:ext uri="{FF2B5EF4-FFF2-40B4-BE49-F238E27FC236}">
                <a16:creationId xmlns:a16="http://schemas.microsoft.com/office/drawing/2014/main" id="{91097C24-5BBC-475B-AAA0-F7BB259C942C}"/>
              </a:ext>
            </a:extLst>
          </p:cNvPr>
          <p:cNvSpPr/>
          <p:nvPr/>
        </p:nvSpPr>
        <p:spPr>
          <a:xfrm>
            <a:off x="1166440" y="2954996"/>
            <a:ext cx="425885" cy="359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徽标&#10;&#10;描述已自动生成">
            <a:extLst>
              <a:ext uri="{FF2B5EF4-FFF2-40B4-BE49-F238E27FC236}">
                <a16:creationId xmlns:a16="http://schemas.microsoft.com/office/drawing/2014/main" id="{296E8538-3FD2-4F80-B5A1-918F9FAE43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92926">
            <a:off x="1031423" y="2743511"/>
            <a:ext cx="556613" cy="556613"/>
          </a:xfrm>
          <a:prstGeom prst="rect">
            <a:avLst/>
          </a:prstGeom>
        </p:spPr>
      </p:pic>
      <p:pic>
        <p:nvPicPr>
          <p:cNvPr id="12" name="图片 11" descr="图标&#10;&#10;描述已自动生成">
            <a:extLst>
              <a:ext uri="{FF2B5EF4-FFF2-40B4-BE49-F238E27FC236}">
                <a16:creationId xmlns:a16="http://schemas.microsoft.com/office/drawing/2014/main" id="{D3400206-FD49-4BFD-B85A-671A6E7159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0643" y="4118458"/>
            <a:ext cx="949459" cy="949459"/>
          </a:xfrm>
          <a:prstGeom prst="rect">
            <a:avLst/>
          </a:prstGeom>
        </p:spPr>
      </p:pic>
      <p:sp>
        <p:nvSpPr>
          <p:cNvPr id="41" name="文本框 40">
            <a:extLst>
              <a:ext uri="{FF2B5EF4-FFF2-40B4-BE49-F238E27FC236}">
                <a16:creationId xmlns:a16="http://schemas.microsoft.com/office/drawing/2014/main" id="{8E6EECDF-CD6C-4745-9E71-0E4BC99B2BC6}"/>
              </a:ext>
            </a:extLst>
          </p:cNvPr>
          <p:cNvSpPr txBox="1"/>
          <p:nvPr/>
        </p:nvSpPr>
        <p:spPr>
          <a:xfrm>
            <a:off x="814994" y="5589643"/>
            <a:ext cx="10549440" cy="369332"/>
          </a:xfrm>
          <a:prstGeom prst="rect">
            <a:avLst/>
          </a:prstGeom>
          <a:noFill/>
        </p:spPr>
        <p:txBody>
          <a:bodyPr wrap="square">
            <a:spAutoFit/>
          </a:bodyPr>
          <a:lstStyle/>
          <a:p>
            <a:r>
              <a:rPr lang="zh-CN" altLang="en-US" sz="1800" b="1" i="0" u="none" strike="noStrike" baseline="0" dirty="0">
                <a:solidFill>
                  <a:srgbClr val="2570BF"/>
                </a:solidFill>
                <a:latin typeface="仿宋" panose="02010609060101010101" pitchFamily="49" charset="-122"/>
                <a:ea typeface="仿宋" panose="02010609060101010101" pitchFamily="49" charset="-122"/>
              </a:rPr>
              <a:t>比索洛尔氨氯地平片人群范围明确清晰，有利于临床的规范使用和管理，方便医保审核和基金监管</a:t>
            </a:r>
            <a:endParaRPr lang="en-US" altLang="zh-CN" sz="1800" b="1" i="0" u="none" strike="noStrike" baseline="0" dirty="0">
              <a:solidFill>
                <a:srgbClr val="2570BF"/>
              </a:solidFill>
              <a:latin typeface="仿宋" panose="02010609060101010101" pitchFamily="49" charset="-122"/>
              <a:ea typeface="仿宋" panose="02010609060101010101" pitchFamily="49" charset="-122"/>
            </a:endParaRPr>
          </a:p>
        </p:txBody>
      </p:sp>
    </p:spTree>
    <p:custDataLst>
      <p:tags r:id="rId1"/>
    </p:custDataLst>
    <p:extLst>
      <p:ext uri="{BB962C8B-B14F-4D97-AF65-F5344CB8AC3E}">
        <p14:creationId xmlns:p14="http://schemas.microsoft.com/office/powerpoint/2010/main" val="560584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DF6D0BE-349F-49DF-B796-4D667135F543}"/>
              </a:ext>
            </a:extLst>
          </p:cNvPr>
          <p:cNvSpPr/>
          <p:nvPr/>
        </p:nvSpPr>
        <p:spPr>
          <a:xfrm flipH="1">
            <a:off x="396528" y="3161985"/>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chemeClr val="tx1"/>
                </a:solidFill>
                <a:effectLst/>
                <a:uLnTx/>
                <a:uFillTx/>
                <a:latin typeface="Arial" panose="020B0604020202020204" pitchFamily="34" charset="0"/>
                <a:ea typeface="仿宋" panose="02010609060101010101" pitchFamily="49" charset="-122"/>
                <a:sym typeface="Arial" panose="020B0604020202020204" pitchFamily="34" charset="0"/>
              </a:rPr>
              <a:t>药品</a:t>
            </a:r>
            <a:endParaRPr kumimoji="0" lang="en-US" altLang="zh-CN" sz="2800" b="1" i="0" u="none" strike="noStrike" kern="1200" cap="none" spc="0" normalizeH="0" baseline="0" noProof="0" dirty="0">
              <a:ln>
                <a:noFill/>
              </a:ln>
              <a:solidFill>
                <a:schemeClr val="tx1"/>
              </a:solidFill>
              <a:effectLst/>
              <a:uLnTx/>
              <a:uFillTx/>
              <a:latin typeface="Arial" panose="020B0604020202020204" pitchFamily="34" charset="0"/>
              <a:ea typeface="仿宋" panose="02010609060101010101" pitchFamily="49" charset="-122"/>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chemeClr val="tx1"/>
                </a:solidFill>
                <a:effectLst/>
                <a:uLnTx/>
                <a:uFillTx/>
                <a:latin typeface="Arial" panose="020B0604020202020204" pitchFamily="34" charset="0"/>
                <a:ea typeface="仿宋" panose="02010609060101010101" pitchFamily="49" charset="-122"/>
                <a:sym typeface="Arial" panose="020B0604020202020204" pitchFamily="34" charset="0"/>
              </a:rPr>
              <a:t>基本信息</a:t>
            </a:r>
          </a:p>
        </p:txBody>
      </p:sp>
      <p:sp>
        <p:nvSpPr>
          <p:cNvPr id="5" name="矩形 4">
            <a:extLst>
              <a:ext uri="{FF2B5EF4-FFF2-40B4-BE49-F238E27FC236}">
                <a16:creationId xmlns:a16="http://schemas.microsoft.com/office/drawing/2014/main" id="{BDE3CD17-85FB-44E8-BFBF-85A510AFB5AA}"/>
              </a:ext>
            </a:extLst>
          </p:cNvPr>
          <p:cNvSpPr/>
          <p:nvPr/>
        </p:nvSpPr>
        <p:spPr>
          <a:xfrm flipH="1">
            <a:off x="2164904" y="3161984"/>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chemeClr val="tx1"/>
                </a:solidFill>
                <a:effectLst/>
                <a:uLnTx/>
                <a:uFillTx/>
                <a:latin typeface="Arial" panose="020B0604020202020204" pitchFamily="34" charset="0"/>
                <a:ea typeface="仿宋" panose="02010609060101010101" pitchFamily="49" charset="-122"/>
                <a:sym typeface="Arial" panose="020B0604020202020204" pitchFamily="34" charset="0"/>
              </a:rPr>
              <a:t>创新性</a:t>
            </a:r>
          </a:p>
        </p:txBody>
      </p:sp>
      <p:sp>
        <p:nvSpPr>
          <p:cNvPr id="6" name="矩形 5">
            <a:extLst>
              <a:ext uri="{FF2B5EF4-FFF2-40B4-BE49-F238E27FC236}">
                <a16:creationId xmlns:a16="http://schemas.microsoft.com/office/drawing/2014/main" id="{85E6CF85-94CA-41A4-B3D1-F09F4722E54D}"/>
              </a:ext>
            </a:extLst>
          </p:cNvPr>
          <p:cNvSpPr/>
          <p:nvPr/>
        </p:nvSpPr>
        <p:spPr>
          <a:xfrm flipH="1">
            <a:off x="3985302" y="3161984"/>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chemeClr val="tx1"/>
                </a:solidFill>
                <a:effectLst/>
                <a:uLnTx/>
                <a:uFillTx/>
                <a:latin typeface="Arial" panose="020B0604020202020204" pitchFamily="34" charset="0"/>
                <a:ea typeface="仿宋" panose="02010609060101010101" pitchFamily="49" charset="-122"/>
                <a:sym typeface="Arial" panose="020B0604020202020204" pitchFamily="34" charset="0"/>
              </a:rPr>
              <a:t>有效性</a:t>
            </a:r>
          </a:p>
        </p:txBody>
      </p:sp>
      <p:sp>
        <p:nvSpPr>
          <p:cNvPr id="7" name="矩形 6">
            <a:extLst>
              <a:ext uri="{FF2B5EF4-FFF2-40B4-BE49-F238E27FC236}">
                <a16:creationId xmlns:a16="http://schemas.microsoft.com/office/drawing/2014/main" id="{4CF0DCCF-A755-41B9-8F0E-E9962A4ACE5C}"/>
              </a:ext>
            </a:extLst>
          </p:cNvPr>
          <p:cNvSpPr/>
          <p:nvPr/>
        </p:nvSpPr>
        <p:spPr>
          <a:xfrm flipH="1">
            <a:off x="5805700" y="3161983"/>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chemeClr val="tx1"/>
                </a:solidFill>
                <a:effectLst/>
                <a:uLnTx/>
                <a:uFillTx/>
                <a:latin typeface="Arial" panose="020B0604020202020204" pitchFamily="34" charset="0"/>
                <a:ea typeface="仿宋" panose="02010609060101010101" pitchFamily="49" charset="-122"/>
                <a:sym typeface="Arial" panose="020B0604020202020204" pitchFamily="34" charset="0"/>
              </a:rPr>
              <a:t>安全性</a:t>
            </a:r>
          </a:p>
        </p:txBody>
      </p:sp>
      <p:sp>
        <p:nvSpPr>
          <p:cNvPr id="8" name="矩形 7">
            <a:extLst>
              <a:ext uri="{FF2B5EF4-FFF2-40B4-BE49-F238E27FC236}">
                <a16:creationId xmlns:a16="http://schemas.microsoft.com/office/drawing/2014/main" id="{D9EF9C93-0759-41F6-B8DD-D7B4A81151A3}"/>
              </a:ext>
            </a:extLst>
          </p:cNvPr>
          <p:cNvSpPr/>
          <p:nvPr/>
        </p:nvSpPr>
        <p:spPr>
          <a:xfrm flipH="1">
            <a:off x="7638802" y="3161983"/>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chemeClr val="tx1"/>
                </a:solidFill>
                <a:effectLst/>
                <a:uLnTx/>
                <a:uFillTx/>
                <a:latin typeface="Arial" panose="020B0604020202020204" pitchFamily="34" charset="0"/>
                <a:ea typeface="仿宋" panose="02010609060101010101" pitchFamily="49" charset="-122"/>
                <a:sym typeface="Arial" panose="020B0604020202020204" pitchFamily="34" charset="0"/>
              </a:rPr>
              <a:t>公平性</a:t>
            </a:r>
          </a:p>
        </p:txBody>
      </p:sp>
      <p:sp>
        <p:nvSpPr>
          <p:cNvPr id="9" name="矩形 8">
            <a:extLst>
              <a:ext uri="{FF2B5EF4-FFF2-40B4-BE49-F238E27FC236}">
                <a16:creationId xmlns:a16="http://schemas.microsoft.com/office/drawing/2014/main" id="{4D0F6F48-BF47-4493-8D65-1F359ED09C8F}"/>
              </a:ext>
            </a:extLst>
          </p:cNvPr>
          <p:cNvSpPr/>
          <p:nvPr/>
        </p:nvSpPr>
        <p:spPr>
          <a:xfrm flipH="1">
            <a:off x="9446498" y="3161983"/>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chemeClr val="tx1"/>
                </a:solidFill>
                <a:effectLst/>
                <a:uLnTx/>
                <a:uFillTx/>
                <a:latin typeface="Arial" panose="020B0604020202020204" pitchFamily="34" charset="0"/>
                <a:ea typeface="仿宋" panose="02010609060101010101" pitchFamily="49" charset="-122"/>
                <a:sym typeface="Arial" panose="020B0604020202020204" pitchFamily="34" charset="0"/>
              </a:rPr>
              <a:t>经济性</a:t>
            </a:r>
          </a:p>
        </p:txBody>
      </p:sp>
      <p:sp>
        <p:nvSpPr>
          <p:cNvPr id="2" name="文本框 1">
            <a:extLst>
              <a:ext uri="{FF2B5EF4-FFF2-40B4-BE49-F238E27FC236}">
                <a16:creationId xmlns:a16="http://schemas.microsoft.com/office/drawing/2014/main" id="{3B855937-0F26-4540-91C2-3AF4CC3AADCD}"/>
              </a:ext>
            </a:extLst>
          </p:cNvPr>
          <p:cNvSpPr txBox="1"/>
          <p:nvPr/>
        </p:nvSpPr>
        <p:spPr>
          <a:xfrm>
            <a:off x="662509" y="619254"/>
            <a:ext cx="2484695" cy="646331"/>
          </a:xfrm>
          <a:prstGeom prst="rect">
            <a:avLst/>
          </a:prstGeom>
          <a:solidFill>
            <a:srgbClr val="2570BF"/>
          </a:solidFill>
        </p:spPr>
        <p:txBody>
          <a:bodyPr wrap="square" rtlCol="0">
            <a:spAutoFit/>
          </a:bodyPr>
          <a:lstStyle/>
          <a:p>
            <a:pPr algn="ctr"/>
            <a:r>
              <a:rPr lang="zh-CN" altLang="en-US" sz="3600" b="1" dirty="0">
                <a:solidFill>
                  <a:schemeClr val="bg1"/>
                </a:solidFill>
                <a:latin typeface="Arial" panose="020B0604020202020204" pitchFamily="34" charset="0"/>
                <a:ea typeface="仿宋" panose="02010609060101010101" pitchFamily="49" charset="-122"/>
                <a:sym typeface="Arial" panose="020B0604020202020204" pitchFamily="34" charset="0"/>
              </a:rPr>
              <a:t>主要内容</a:t>
            </a:r>
          </a:p>
        </p:txBody>
      </p:sp>
    </p:spTree>
    <p:extLst>
      <p:ext uri="{BB962C8B-B14F-4D97-AF65-F5344CB8AC3E}">
        <p14:creationId xmlns:p14="http://schemas.microsoft.com/office/powerpoint/2010/main" val="1518825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a:extLst>
              <a:ext uri="{FF2B5EF4-FFF2-40B4-BE49-F238E27FC236}">
                <a16:creationId xmlns:a16="http://schemas.microsoft.com/office/drawing/2014/main" id="{E5CB06CB-2098-488F-87B7-FC53E8E8FDBA}"/>
              </a:ext>
            </a:extLst>
          </p:cNvPr>
          <p:cNvSpPr/>
          <p:nvPr/>
        </p:nvSpPr>
        <p:spPr>
          <a:xfrm flipH="1">
            <a:off x="281755" y="-51060"/>
            <a:ext cx="3366418"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Arial" panose="020B0604020202020204" pitchFamily="34" charset="0"/>
                <a:ea typeface="仿宋" panose="02010609060101010101" pitchFamily="49" charset="-122"/>
                <a:sym typeface="Arial" panose="020B0604020202020204" pitchFamily="34" charset="0"/>
              </a:rPr>
              <a:t>药品关键价值信息</a:t>
            </a:r>
          </a:p>
        </p:txBody>
      </p:sp>
      <p:sp>
        <p:nvSpPr>
          <p:cNvPr id="46" name="等腰三角形 45">
            <a:extLst>
              <a:ext uri="{FF2B5EF4-FFF2-40B4-BE49-F238E27FC236}">
                <a16:creationId xmlns:a16="http://schemas.microsoft.com/office/drawing/2014/main" id="{05F1A2F3-898F-4CB1-A79C-E4C77D11EDC0}"/>
              </a:ext>
            </a:extLst>
          </p:cNvPr>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grpSp>
        <p:nvGrpSpPr>
          <p:cNvPr id="2" name="组合 1">
            <a:extLst>
              <a:ext uri="{FF2B5EF4-FFF2-40B4-BE49-F238E27FC236}">
                <a16:creationId xmlns:a16="http://schemas.microsoft.com/office/drawing/2014/main" id="{B23A9D37-3569-48E8-BEF7-6D0EFB10AD9A}"/>
              </a:ext>
            </a:extLst>
          </p:cNvPr>
          <p:cNvGrpSpPr/>
          <p:nvPr/>
        </p:nvGrpSpPr>
        <p:grpSpPr>
          <a:xfrm>
            <a:off x="1036075" y="1976165"/>
            <a:ext cx="10498700" cy="4283881"/>
            <a:chOff x="560944" y="1632729"/>
            <a:chExt cx="11448389" cy="4671391"/>
          </a:xfrm>
        </p:grpSpPr>
        <p:grpSp>
          <p:nvGrpSpPr>
            <p:cNvPr id="44" name="组合 43">
              <a:extLst>
                <a:ext uri="{FF2B5EF4-FFF2-40B4-BE49-F238E27FC236}">
                  <a16:creationId xmlns:a16="http://schemas.microsoft.com/office/drawing/2014/main" id="{70FF4BB0-118E-4236-9949-2254024940E3}"/>
                </a:ext>
              </a:extLst>
            </p:cNvPr>
            <p:cNvGrpSpPr/>
            <p:nvPr/>
          </p:nvGrpSpPr>
          <p:grpSpPr>
            <a:xfrm>
              <a:off x="560944" y="1632729"/>
              <a:ext cx="11448389" cy="4671391"/>
              <a:chOff x="818119" y="1451754"/>
              <a:chExt cx="11448389" cy="4671391"/>
            </a:xfrm>
          </p:grpSpPr>
          <p:grpSp>
            <p:nvGrpSpPr>
              <p:cNvPr id="47" name="组合 46">
                <a:extLst>
                  <a:ext uri="{FF2B5EF4-FFF2-40B4-BE49-F238E27FC236}">
                    <a16:creationId xmlns:a16="http://schemas.microsoft.com/office/drawing/2014/main" id="{22CC94B4-CCB3-40F5-A733-2E4BB1A6837F}"/>
                  </a:ext>
                </a:extLst>
              </p:cNvPr>
              <p:cNvGrpSpPr/>
              <p:nvPr/>
            </p:nvGrpSpPr>
            <p:grpSpPr>
              <a:xfrm>
                <a:off x="818119" y="1451754"/>
                <a:ext cx="11448389" cy="4671391"/>
                <a:chOff x="586800" y="1647697"/>
                <a:chExt cx="11448389" cy="4671391"/>
              </a:xfrm>
            </p:grpSpPr>
            <p:grpSp>
              <p:nvGrpSpPr>
                <p:cNvPr id="55" name="组合 54">
                  <a:extLst>
                    <a:ext uri="{FF2B5EF4-FFF2-40B4-BE49-F238E27FC236}">
                      <a16:creationId xmlns:a16="http://schemas.microsoft.com/office/drawing/2014/main" id="{474C4C4E-0F3E-4152-9CFC-CE970B2F8553}"/>
                    </a:ext>
                  </a:extLst>
                </p:cNvPr>
                <p:cNvGrpSpPr/>
                <p:nvPr/>
              </p:nvGrpSpPr>
              <p:grpSpPr>
                <a:xfrm>
                  <a:off x="586800" y="1901352"/>
                  <a:ext cx="5344515" cy="584954"/>
                  <a:chOff x="1367573" y="1665012"/>
                  <a:chExt cx="5344515" cy="584954"/>
                </a:xfrm>
              </p:grpSpPr>
              <p:sp>
                <p:nvSpPr>
                  <p:cNvPr id="77" name="MH_Other_1">
                    <a:extLst>
                      <a:ext uri="{FF2B5EF4-FFF2-40B4-BE49-F238E27FC236}">
                        <a16:creationId xmlns:a16="http://schemas.microsoft.com/office/drawing/2014/main" id="{E74ED4B5-401B-4C9B-9709-C5704B01E92A}"/>
                      </a:ext>
                    </a:extLst>
                  </p:cNvPr>
                  <p:cNvSpPr>
                    <a:spLocks/>
                  </p:cNvSpPr>
                  <p:nvPr>
                    <p:custDataLst>
                      <p:tags r:id="rId9"/>
                    </p:custDataLst>
                  </p:nvPr>
                </p:nvSpPr>
                <p:spPr bwMode="auto">
                  <a:xfrm>
                    <a:off x="6330883" y="1665012"/>
                    <a:ext cx="381205" cy="584954"/>
                  </a:xfrm>
                  <a:custGeom>
                    <a:avLst/>
                    <a:gdLst>
                      <a:gd name="T0" fmla="*/ 110762 w 646488"/>
                      <a:gd name="T1" fmla="*/ 0 h 990214"/>
                      <a:gd name="T2" fmla="*/ 473021 w 646488"/>
                      <a:gd name="T3" fmla="*/ 362922 h 990214"/>
                      <a:gd name="T4" fmla="*/ 110762 w 646488"/>
                      <a:gd name="T5" fmla="*/ 725842 h 990214"/>
                      <a:gd name="T6" fmla="*/ 37754 w 646488"/>
                      <a:gd name="T7" fmla="*/ 718469 h 990214"/>
                      <a:gd name="T8" fmla="*/ 0 w 646488"/>
                      <a:gd name="T9" fmla="*/ 706728 h 990214"/>
                      <a:gd name="T10" fmla="*/ 64516 w 646488"/>
                      <a:gd name="T11" fmla="*/ 686665 h 990214"/>
                      <a:gd name="T12" fmla="*/ 278715 w 646488"/>
                      <a:gd name="T13" fmla="*/ 362922 h 990214"/>
                      <a:gd name="T14" fmla="*/ 64516 w 646488"/>
                      <a:gd name="T15" fmla="*/ 39178 h 990214"/>
                      <a:gd name="T16" fmla="*/ 0 w 646488"/>
                      <a:gd name="T17" fmla="*/ 19114 h 990214"/>
                      <a:gd name="T18" fmla="*/ 37754 w 646488"/>
                      <a:gd name="T19" fmla="*/ 7374 h 990214"/>
                      <a:gd name="T20" fmla="*/ 110762 w 646488"/>
                      <a:gd name="T21" fmla="*/ 0 h 990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6488" h="990214">
                        <a:moveTo>
                          <a:pt x="151381" y="0"/>
                        </a:moveTo>
                        <a:cubicBezTo>
                          <a:pt x="424821" y="0"/>
                          <a:pt x="646488" y="221667"/>
                          <a:pt x="646488" y="495107"/>
                        </a:cubicBezTo>
                        <a:cubicBezTo>
                          <a:pt x="646488" y="768547"/>
                          <a:pt x="424821" y="990214"/>
                          <a:pt x="151381" y="990214"/>
                        </a:cubicBezTo>
                        <a:cubicBezTo>
                          <a:pt x="117201" y="990214"/>
                          <a:pt x="83830" y="986751"/>
                          <a:pt x="51600" y="980155"/>
                        </a:cubicBezTo>
                        <a:lnTo>
                          <a:pt x="0" y="964138"/>
                        </a:lnTo>
                        <a:lnTo>
                          <a:pt x="88175" y="936767"/>
                        </a:lnTo>
                        <a:cubicBezTo>
                          <a:pt x="260213" y="864002"/>
                          <a:pt x="380926" y="693652"/>
                          <a:pt x="380926" y="495107"/>
                        </a:cubicBezTo>
                        <a:cubicBezTo>
                          <a:pt x="380926" y="296563"/>
                          <a:pt x="260213" y="126213"/>
                          <a:pt x="88175" y="53447"/>
                        </a:cubicBezTo>
                        <a:lnTo>
                          <a:pt x="0" y="26076"/>
                        </a:lnTo>
                        <a:lnTo>
                          <a:pt x="51600" y="10059"/>
                        </a:lnTo>
                        <a:cubicBezTo>
                          <a:pt x="83830" y="3464"/>
                          <a:pt x="117201" y="0"/>
                          <a:pt x="151381" y="0"/>
                        </a:cubicBezTo>
                        <a:close/>
                      </a:path>
                    </a:pathLst>
                  </a:custGeom>
                  <a:solidFill>
                    <a:srgbClr val="99B0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78" name="MH_SubTitle_1">
                    <a:extLst>
                      <a:ext uri="{FF2B5EF4-FFF2-40B4-BE49-F238E27FC236}">
                        <a16:creationId xmlns:a16="http://schemas.microsoft.com/office/drawing/2014/main" id="{6804D751-68CA-4E7D-937D-903DAB024607}"/>
                      </a:ext>
                    </a:extLst>
                  </p:cNvPr>
                  <p:cNvSpPr/>
                  <p:nvPr>
                    <p:custDataLst>
                      <p:tags r:id="rId10"/>
                    </p:custDataLst>
                  </p:nvPr>
                </p:nvSpPr>
                <p:spPr>
                  <a:xfrm>
                    <a:off x="1367573" y="1756259"/>
                    <a:ext cx="5040000" cy="396949"/>
                  </a:xfrm>
                  <a:prstGeom prst="roundRect">
                    <a:avLst>
                      <a:gd name="adj" fmla="val 50000"/>
                    </a:avLst>
                  </a:prstGeom>
                  <a:solidFill>
                    <a:srgbClr val="306BB2"/>
                  </a:solidFill>
                </p:spPr>
                <p:txBody>
                  <a:bodyPr lIns="0" tIns="0" rIns="0" bIns="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rPr>
                      <a:t>创新专利和机制，确保疗效和安全性</a:t>
                    </a:r>
                    <a:endParaRPr kumimoji="0" lang="da-DK" altLang="zh-CN" sz="1800" b="1"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grpSp>
              <p:nvGrpSpPr>
                <p:cNvPr id="56" name="组合 55">
                  <a:extLst>
                    <a:ext uri="{FF2B5EF4-FFF2-40B4-BE49-F238E27FC236}">
                      <a16:creationId xmlns:a16="http://schemas.microsoft.com/office/drawing/2014/main" id="{A3C553FA-AF17-424F-8E24-0DB6E64B364E}"/>
                    </a:ext>
                  </a:extLst>
                </p:cNvPr>
                <p:cNvGrpSpPr/>
                <p:nvPr/>
              </p:nvGrpSpPr>
              <p:grpSpPr>
                <a:xfrm>
                  <a:off x="6354193" y="2591756"/>
                  <a:ext cx="5289117" cy="584953"/>
                  <a:chOff x="5739896" y="2468287"/>
                  <a:chExt cx="5289117" cy="584953"/>
                </a:xfrm>
              </p:grpSpPr>
              <p:sp>
                <p:nvSpPr>
                  <p:cNvPr id="75" name="MH_Other_4">
                    <a:extLst>
                      <a:ext uri="{FF2B5EF4-FFF2-40B4-BE49-F238E27FC236}">
                        <a16:creationId xmlns:a16="http://schemas.microsoft.com/office/drawing/2014/main" id="{1AAEC402-5090-4CE7-9B43-3E7E0BDA5149}"/>
                      </a:ext>
                    </a:extLst>
                  </p:cNvPr>
                  <p:cNvSpPr>
                    <a:spLocks/>
                  </p:cNvSpPr>
                  <p:nvPr>
                    <p:custDataLst>
                      <p:tags r:id="rId7"/>
                    </p:custDataLst>
                  </p:nvPr>
                </p:nvSpPr>
                <p:spPr bwMode="auto">
                  <a:xfrm flipH="1">
                    <a:off x="5739896" y="2468287"/>
                    <a:ext cx="381205" cy="584953"/>
                  </a:xfrm>
                  <a:custGeom>
                    <a:avLst/>
                    <a:gdLst>
                      <a:gd name="T0" fmla="*/ 110762 w 646488"/>
                      <a:gd name="T1" fmla="*/ 0 h 990214"/>
                      <a:gd name="T2" fmla="*/ 473021 w 646488"/>
                      <a:gd name="T3" fmla="*/ 362922 h 990214"/>
                      <a:gd name="T4" fmla="*/ 110762 w 646488"/>
                      <a:gd name="T5" fmla="*/ 725842 h 990214"/>
                      <a:gd name="T6" fmla="*/ 37754 w 646488"/>
                      <a:gd name="T7" fmla="*/ 718469 h 990214"/>
                      <a:gd name="T8" fmla="*/ 0 w 646488"/>
                      <a:gd name="T9" fmla="*/ 706728 h 990214"/>
                      <a:gd name="T10" fmla="*/ 64516 w 646488"/>
                      <a:gd name="T11" fmla="*/ 686665 h 990214"/>
                      <a:gd name="T12" fmla="*/ 278715 w 646488"/>
                      <a:gd name="T13" fmla="*/ 362922 h 990214"/>
                      <a:gd name="T14" fmla="*/ 64516 w 646488"/>
                      <a:gd name="T15" fmla="*/ 39178 h 990214"/>
                      <a:gd name="T16" fmla="*/ 0 w 646488"/>
                      <a:gd name="T17" fmla="*/ 19114 h 990214"/>
                      <a:gd name="T18" fmla="*/ 37754 w 646488"/>
                      <a:gd name="T19" fmla="*/ 7374 h 990214"/>
                      <a:gd name="T20" fmla="*/ 110762 w 646488"/>
                      <a:gd name="T21" fmla="*/ 0 h 990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6488" h="990214">
                        <a:moveTo>
                          <a:pt x="151381" y="0"/>
                        </a:moveTo>
                        <a:cubicBezTo>
                          <a:pt x="424821" y="0"/>
                          <a:pt x="646488" y="221667"/>
                          <a:pt x="646488" y="495107"/>
                        </a:cubicBezTo>
                        <a:cubicBezTo>
                          <a:pt x="646488" y="768547"/>
                          <a:pt x="424821" y="990214"/>
                          <a:pt x="151381" y="990214"/>
                        </a:cubicBezTo>
                        <a:cubicBezTo>
                          <a:pt x="117201" y="990214"/>
                          <a:pt x="83830" y="986751"/>
                          <a:pt x="51600" y="980155"/>
                        </a:cubicBezTo>
                        <a:lnTo>
                          <a:pt x="0" y="964138"/>
                        </a:lnTo>
                        <a:lnTo>
                          <a:pt x="88175" y="936767"/>
                        </a:lnTo>
                        <a:cubicBezTo>
                          <a:pt x="260213" y="864002"/>
                          <a:pt x="380926" y="693652"/>
                          <a:pt x="380926" y="495107"/>
                        </a:cubicBezTo>
                        <a:cubicBezTo>
                          <a:pt x="380926" y="296563"/>
                          <a:pt x="260213" y="126213"/>
                          <a:pt x="88175" y="53447"/>
                        </a:cubicBezTo>
                        <a:lnTo>
                          <a:pt x="0" y="26076"/>
                        </a:lnTo>
                        <a:lnTo>
                          <a:pt x="51600" y="10059"/>
                        </a:lnTo>
                        <a:cubicBezTo>
                          <a:pt x="83830" y="3464"/>
                          <a:pt x="117201" y="0"/>
                          <a:pt x="151381" y="0"/>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76" name="MH_SubTitle_2">
                    <a:extLst>
                      <a:ext uri="{FF2B5EF4-FFF2-40B4-BE49-F238E27FC236}">
                        <a16:creationId xmlns:a16="http://schemas.microsoft.com/office/drawing/2014/main" id="{C3AD57E2-071D-4326-96D9-FEF961526B5D}"/>
                      </a:ext>
                    </a:extLst>
                  </p:cNvPr>
                  <p:cNvSpPr/>
                  <p:nvPr>
                    <p:custDataLst>
                      <p:tags r:id="rId8"/>
                    </p:custDataLst>
                  </p:nvPr>
                </p:nvSpPr>
                <p:spPr>
                  <a:xfrm flipH="1">
                    <a:off x="5989013" y="2558884"/>
                    <a:ext cx="5040000" cy="396949"/>
                  </a:xfrm>
                  <a:prstGeom prst="roundRect">
                    <a:avLst>
                      <a:gd name="adj" fmla="val 50000"/>
                    </a:avLst>
                  </a:prstGeom>
                  <a:solidFill>
                    <a:srgbClr val="1F347E"/>
                  </a:solidFill>
                </p:spPr>
                <p:txBody>
                  <a:bodyPr lIns="0" tIns="0" rIns="0" bIns="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rPr>
                      <a:t>填补目录空白，易管理</a:t>
                    </a:r>
                  </a:p>
                </p:txBody>
              </p:sp>
            </p:grpSp>
            <p:sp>
              <p:nvSpPr>
                <p:cNvPr id="57" name="文本框 56">
                  <a:extLst>
                    <a:ext uri="{FF2B5EF4-FFF2-40B4-BE49-F238E27FC236}">
                      <a16:creationId xmlns:a16="http://schemas.microsoft.com/office/drawing/2014/main" id="{6BF1AACC-E8FA-4575-B7B4-6C41798F4A05}"/>
                    </a:ext>
                  </a:extLst>
                </p:cNvPr>
                <p:cNvSpPr txBox="1"/>
                <p:nvPr/>
              </p:nvSpPr>
              <p:spPr>
                <a:xfrm>
                  <a:off x="683718" y="2502182"/>
                  <a:ext cx="5247597" cy="1000980"/>
                </a:xfrm>
                <a:prstGeom prst="rect">
                  <a:avLst/>
                </a:prstGeom>
                <a:noFill/>
              </p:spPr>
              <p:txBody>
                <a:bodyPr wrap="square">
                  <a:spAutoFit/>
                </a:bodyPr>
                <a:lstStyle/>
                <a:p>
                  <a:pPr marL="171450" marR="0" lvl="0" indent="-171450" algn="l" defTabSz="914400" rtl="0" eaLnBrk="1" fontAlgn="auto" latinLnBrk="0" hangingPunct="1">
                    <a:lnSpc>
                      <a:spcPts val="1700"/>
                    </a:lnSpc>
                    <a:spcBef>
                      <a:spcPts val="0"/>
                    </a:spcBef>
                    <a:spcAft>
                      <a:spcPts val="0"/>
                    </a:spcAft>
                    <a:buClrTx/>
                    <a:buSzTx/>
                    <a:buFontTx/>
                    <a:buBlip>
                      <a:blip r:embed="rId12"/>
                    </a:buBlip>
                    <a:tabLst/>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独家创新专利解决化学不相容性，保障组合物的稳定性</a:t>
                  </a:r>
                  <a:b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b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让</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β</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受体阻滞剂</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钙通道阻滞剂长效单片复方制剂的上市成为可能</a:t>
                  </a:r>
                  <a:endPar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a:p>
                  <a:pPr marL="171450" marR="0" lvl="0" indent="-171450" algn="l" defTabSz="914400" rtl="0" eaLnBrk="1" fontAlgn="auto" latinLnBrk="0" hangingPunct="1">
                    <a:lnSpc>
                      <a:spcPts val="1700"/>
                    </a:lnSpc>
                    <a:spcBef>
                      <a:spcPts val="0"/>
                    </a:spcBef>
                    <a:spcAft>
                      <a:spcPts val="0"/>
                    </a:spcAft>
                    <a:buClrTx/>
                    <a:buSzTx/>
                    <a:buFontTx/>
                    <a:buBlip>
                      <a:blip r:embed="rId12"/>
                    </a:buBlip>
                    <a:tabLst/>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分子长效，半衰期长，平稳持久控制药效</a:t>
                  </a:r>
                  <a:endPar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a:p>
                  <a:pPr marL="171450" marR="0" lvl="0" indent="-171450" algn="l" defTabSz="914400" rtl="0" eaLnBrk="1" fontAlgn="auto" latinLnBrk="0" hangingPunct="1">
                    <a:lnSpc>
                      <a:spcPts val="1700"/>
                    </a:lnSpc>
                    <a:spcBef>
                      <a:spcPts val="0"/>
                    </a:spcBef>
                    <a:spcAft>
                      <a:spcPts val="0"/>
                    </a:spcAft>
                    <a:buClrTx/>
                    <a:buSzTx/>
                    <a:buFontTx/>
                    <a:buBlip>
                      <a:blip r:embed="rId12"/>
                    </a:buBlip>
                    <a:tabLst/>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三重机制，血压心率双重控制，提供心脏保护</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58" name="文本框 57">
                  <a:extLst>
                    <a:ext uri="{FF2B5EF4-FFF2-40B4-BE49-F238E27FC236}">
                      <a16:creationId xmlns:a16="http://schemas.microsoft.com/office/drawing/2014/main" id="{271974DC-3845-4A5C-88A4-24DE41B50D62}"/>
                    </a:ext>
                  </a:extLst>
                </p:cNvPr>
                <p:cNvSpPr txBox="1"/>
                <p:nvPr/>
              </p:nvSpPr>
              <p:spPr>
                <a:xfrm>
                  <a:off x="683717" y="4093410"/>
                  <a:ext cx="5415792" cy="1028598"/>
                </a:xfrm>
                <a:prstGeom prst="rect">
                  <a:avLst/>
                </a:prstGeom>
                <a:noFill/>
              </p:spPr>
              <p:txBody>
                <a:bodyPr wrap="square">
                  <a:spAutoFit/>
                </a:bodyPr>
                <a:lstStyle/>
                <a:p>
                  <a:pPr marL="171450" marR="0" lvl="0" indent="-171450" algn="l" defTabSz="914400" rtl="0" eaLnBrk="1" fontAlgn="auto" latinLnBrk="0" hangingPunct="1">
                    <a:lnSpc>
                      <a:spcPts val="1700"/>
                    </a:lnSpc>
                    <a:spcBef>
                      <a:spcPts val="0"/>
                    </a:spcBef>
                    <a:spcAft>
                      <a:spcPts val="0"/>
                    </a:spcAft>
                    <a:buClrTx/>
                    <a:buSzTx/>
                    <a:buFontTx/>
                    <a:buBlip>
                      <a:blip r:embed="rId12"/>
                    </a:buBlip>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β</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受体阻滞剂</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钙通道阻滞剂是指南推荐的联合方案，</a:t>
                  </a:r>
                  <a:b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b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较其他联合方案显著降低主要心血管事件风险</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15%</a:t>
                  </a:r>
                </a:p>
                <a:p>
                  <a:pPr marL="171450" marR="0" lvl="0" indent="-171450" algn="l" defTabSz="914400" rtl="0" eaLnBrk="1" fontAlgn="auto" latinLnBrk="0" hangingPunct="1">
                    <a:lnSpc>
                      <a:spcPts val="1700"/>
                    </a:lnSpc>
                    <a:spcBef>
                      <a:spcPts val="0"/>
                    </a:spcBef>
                    <a:spcAft>
                      <a:spcPts val="0"/>
                    </a:spcAft>
                    <a:buClrTx/>
                    <a:buSzTx/>
                    <a:buFontTx/>
                    <a:buBlip>
                      <a:blip r:embed="rId12"/>
                    </a:buBlip>
                    <a:tabLst/>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真实世界研究显示，比索洛尔氨氯地平片明显提高患者依从性达</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98%</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a:t>
                  </a:r>
                  <a:endPar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a:p>
                  <a:pPr marR="0" lvl="0" algn="l" defTabSz="914400" rtl="0" eaLnBrk="1" fontAlgn="auto" latinLnBrk="0" hangingPunct="1">
                    <a:lnSpc>
                      <a:spcPts val="1700"/>
                    </a:lnSpc>
                    <a:spcBef>
                      <a:spcPts val="0"/>
                    </a:spcBef>
                    <a:spcAft>
                      <a:spcPts val="0"/>
                    </a:spcAft>
                    <a:buClrTx/>
                    <a:buSzTx/>
                    <a:tabLst/>
                    <a:defRPr/>
                  </a:pPr>
                  <a:r>
                    <a:rPr lang="en-US" altLang="zh-CN" sz="1200" b="1" dirty="0">
                      <a:solidFill>
                        <a:prstClr val="black"/>
                      </a:solidFill>
                      <a:latin typeface="Arial" panose="020B0604020202020204" pitchFamily="34" charset="0"/>
                      <a:ea typeface="仿宋" panose="02010609060101010101" pitchFamily="49" charset="-122"/>
                      <a:sym typeface="Arial" panose="020B0604020202020204" pitchFamily="34" charset="0"/>
                    </a:rPr>
                    <a:t>    </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从而进一步降低患者收缩压</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16.6mmHg</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和心率</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6.4</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次</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分</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nvGrpSpPr>
                <p:cNvPr id="59" name="组合 58">
                  <a:extLst>
                    <a:ext uri="{FF2B5EF4-FFF2-40B4-BE49-F238E27FC236}">
                      <a16:creationId xmlns:a16="http://schemas.microsoft.com/office/drawing/2014/main" id="{66A1ADF3-2F1E-4886-BB75-31EF0F552641}"/>
                    </a:ext>
                  </a:extLst>
                </p:cNvPr>
                <p:cNvGrpSpPr/>
                <p:nvPr/>
              </p:nvGrpSpPr>
              <p:grpSpPr>
                <a:xfrm>
                  <a:off x="586800" y="3547271"/>
                  <a:ext cx="5344515" cy="584953"/>
                  <a:chOff x="1367573" y="1665012"/>
                  <a:chExt cx="5344515" cy="584953"/>
                </a:xfrm>
              </p:grpSpPr>
              <p:sp>
                <p:nvSpPr>
                  <p:cNvPr id="73" name="MH_Other_1">
                    <a:extLst>
                      <a:ext uri="{FF2B5EF4-FFF2-40B4-BE49-F238E27FC236}">
                        <a16:creationId xmlns:a16="http://schemas.microsoft.com/office/drawing/2014/main" id="{0C3F87B2-1BD2-4B08-904A-E21B28E1A3B1}"/>
                      </a:ext>
                    </a:extLst>
                  </p:cNvPr>
                  <p:cNvSpPr>
                    <a:spLocks/>
                  </p:cNvSpPr>
                  <p:nvPr>
                    <p:custDataLst>
                      <p:tags r:id="rId5"/>
                    </p:custDataLst>
                  </p:nvPr>
                </p:nvSpPr>
                <p:spPr bwMode="auto">
                  <a:xfrm>
                    <a:off x="6330883" y="1665012"/>
                    <a:ext cx="381205" cy="584953"/>
                  </a:xfrm>
                  <a:custGeom>
                    <a:avLst/>
                    <a:gdLst>
                      <a:gd name="T0" fmla="*/ 110762 w 646488"/>
                      <a:gd name="T1" fmla="*/ 0 h 990214"/>
                      <a:gd name="T2" fmla="*/ 473021 w 646488"/>
                      <a:gd name="T3" fmla="*/ 362922 h 990214"/>
                      <a:gd name="T4" fmla="*/ 110762 w 646488"/>
                      <a:gd name="T5" fmla="*/ 725842 h 990214"/>
                      <a:gd name="T6" fmla="*/ 37754 w 646488"/>
                      <a:gd name="T7" fmla="*/ 718469 h 990214"/>
                      <a:gd name="T8" fmla="*/ 0 w 646488"/>
                      <a:gd name="T9" fmla="*/ 706728 h 990214"/>
                      <a:gd name="T10" fmla="*/ 64516 w 646488"/>
                      <a:gd name="T11" fmla="*/ 686665 h 990214"/>
                      <a:gd name="T12" fmla="*/ 278715 w 646488"/>
                      <a:gd name="T13" fmla="*/ 362922 h 990214"/>
                      <a:gd name="T14" fmla="*/ 64516 w 646488"/>
                      <a:gd name="T15" fmla="*/ 39178 h 990214"/>
                      <a:gd name="T16" fmla="*/ 0 w 646488"/>
                      <a:gd name="T17" fmla="*/ 19114 h 990214"/>
                      <a:gd name="T18" fmla="*/ 37754 w 646488"/>
                      <a:gd name="T19" fmla="*/ 7374 h 990214"/>
                      <a:gd name="T20" fmla="*/ 110762 w 646488"/>
                      <a:gd name="T21" fmla="*/ 0 h 990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6488" h="990214">
                        <a:moveTo>
                          <a:pt x="151381" y="0"/>
                        </a:moveTo>
                        <a:cubicBezTo>
                          <a:pt x="424821" y="0"/>
                          <a:pt x="646488" y="221667"/>
                          <a:pt x="646488" y="495107"/>
                        </a:cubicBezTo>
                        <a:cubicBezTo>
                          <a:pt x="646488" y="768547"/>
                          <a:pt x="424821" y="990214"/>
                          <a:pt x="151381" y="990214"/>
                        </a:cubicBezTo>
                        <a:cubicBezTo>
                          <a:pt x="117201" y="990214"/>
                          <a:pt x="83830" y="986751"/>
                          <a:pt x="51600" y="980155"/>
                        </a:cubicBezTo>
                        <a:lnTo>
                          <a:pt x="0" y="964138"/>
                        </a:lnTo>
                        <a:lnTo>
                          <a:pt x="88175" y="936767"/>
                        </a:lnTo>
                        <a:cubicBezTo>
                          <a:pt x="260213" y="864002"/>
                          <a:pt x="380926" y="693652"/>
                          <a:pt x="380926" y="495107"/>
                        </a:cubicBezTo>
                        <a:cubicBezTo>
                          <a:pt x="380926" y="296563"/>
                          <a:pt x="260213" y="126213"/>
                          <a:pt x="88175" y="53447"/>
                        </a:cubicBezTo>
                        <a:lnTo>
                          <a:pt x="0" y="26076"/>
                        </a:lnTo>
                        <a:lnTo>
                          <a:pt x="51600" y="10059"/>
                        </a:lnTo>
                        <a:cubicBezTo>
                          <a:pt x="83830" y="3464"/>
                          <a:pt x="117201" y="0"/>
                          <a:pt x="151381" y="0"/>
                        </a:cubicBezTo>
                        <a:close/>
                      </a:path>
                    </a:pathLst>
                  </a:custGeom>
                  <a:solidFill>
                    <a:srgbClr val="99B0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74" name="MH_SubTitle_1">
                    <a:extLst>
                      <a:ext uri="{FF2B5EF4-FFF2-40B4-BE49-F238E27FC236}">
                        <a16:creationId xmlns:a16="http://schemas.microsoft.com/office/drawing/2014/main" id="{BBAA589E-8E98-4FBB-983E-57619C445967}"/>
                      </a:ext>
                    </a:extLst>
                  </p:cNvPr>
                  <p:cNvSpPr/>
                  <p:nvPr>
                    <p:custDataLst>
                      <p:tags r:id="rId6"/>
                    </p:custDataLst>
                  </p:nvPr>
                </p:nvSpPr>
                <p:spPr>
                  <a:xfrm>
                    <a:off x="1367573" y="1755609"/>
                    <a:ext cx="5040000" cy="396949"/>
                  </a:xfrm>
                  <a:prstGeom prst="roundRect">
                    <a:avLst>
                      <a:gd name="adj" fmla="val 50000"/>
                    </a:avLst>
                  </a:prstGeom>
                  <a:solidFill>
                    <a:srgbClr val="306BB2"/>
                  </a:solidFill>
                </p:spPr>
                <p:txBody>
                  <a:bodyPr lIns="0" tIns="0" rIns="0" bIns="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rPr>
                      <a:t>提高依从性，进一步降低血压和心率</a:t>
                    </a:r>
                    <a:endParaRPr kumimoji="0" lang="da-DK" altLang="zh-CN" sz="1800" b="1"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grpSp>
              <p:nvGrpSpPr>
                <p:cNvPr id="60" name="组合 59">
                  <a:extLst>
                    <a:ext uri="{FF2B5EF4-FFF2-40B4-BE49-F238E27FC236}">
                      <a16:creationId xmlns:a16="http://schemas.microsoft.com/office/drawing/2014/main" id="{65F1C1C3-E50C-46E6-801F-625748846F41}"/>
                    </a:ext>
                  </a:extLst>
                </p:cNvPr>
                <p:cNvGrpSpPr/>
                <p:nvPr/>
              </p:nvGrpSpPr>
              <p:grpSpPr>
                <a:xfrm>
                  <a:off x="6354193" y="4389073"/>
                  <a:ext cx="5289117" cy="584953"/>
                  <a:chOff x="5739896" y="2468287"/>
                  <a:chExt cx="5289117" cy="584953"/>
                </a:xfrm>
              </p:grpSpPr>
              <p:sp>
                <p:nvSpPr>
                  <p:cNvPr id="71" name="MH_Other_4">
                    <a:extLst>
                      <a:ext uri="{FF2B5EF4-FFF2-40B4-BE49-F238E27FC236}">
                        <a16:creationId xmlns:a16="http://schemas.microsoft.com/office/drawing/2014/main" id="{23D2BEC7-F244-40C5-BF73-442D04DD2FEA}"/>
                      </a:ext>
                    </a:extLst>
                  </p:cNvPr>
                  <p:cNvSpPr>
                    <a:spLocks/>
                  </p:cNvSpPr>
                  <p:nvPr>
                    <p:custDataLst>
                      <p:tags r:id="rId3"/>
                    </p:custDataLst>
                  </p:nvPr>
                </p:nvSpPr>
                <p:spPr bwMode="auto">
                  <a:xfrm flipH="1">
                    <a:off x="5739896" y="2468287"/>
                    <a:ext cx="381205" cy="584953"/>
                  </a:xfrm>
                  <a:custGeom>
                    <a:avLst/>
                    <a:gdLst>
                      <a:gd name="T0" fmla="*/ 110762 w 646488"/>
                      <a:gd name="T1" fmla="*/ 0 h 990214"/>
                      <a:gd name="T2" fmla="*/ 473021 w 646488"/>
                      <a:gd name="T3" fmla="*/ 362922 h 990214"/>
                      <a:gd name="T4" fmla="*/ 110762 w 646488"/>
                      <a:gd name="T5" fmla="*/ 725842 h 990214"/>
                      <a:gd name="T6" fmla="*/ 37754 w 646488"/>
                      <a:gd name="T7" fmla="*/ 718469 h 990214"/>
                      <a:gd name="T8" fmla="*/ 0 w 646488"/>
                      <a:gd name="T9" fmla="*/ 706728 h 990214"/>
                      <a:gd name="T10" fmla="*/ 64516 w 646488"/>
                      <a:gd name="T11" fmla="*/ 686665 h 990214"/>
                      <a:gd name="T12" fmla="*/ 278715 w 646488"/>
                      <a:gd name="T13" fmla="*/ 362922 h 990214"/>
                      <a:gd name="T14" fmla="*/ 64516 w 646488"/>
                      <a:gd name="T15" fmla="*/ 39178 h 990214"/>
                      <a:gd name="T16" fmla="*/ 0 w 646488"/>
                      <a:gd name="T17" fmla="*/ 19114 h 990214"/>
                      <a:gd name="T18" fmla="*/ 37754 w 646488"/>
                      <a:gd name="T19" fmla="*/ 7374 h 990214"/>
                      <a:gd name="T20" fmla="*/ 110762 w 646488"/>
                      <a:gd name="T21" fmla="*/ 0 h 990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6488" h="990214">
                        <a:moveTo>
                          <a:pt x="151381" y="0"/>
                        </a:moveTo>
                        <a:cubicBezTo>
                          <a:pt x="424821" y="0"/>
                          <a:pt x="646488" y="221667"/>
                          <a:pt x="646488" y="495107"/>
                        </a:cubicBezTo>
                        <a:cubicBezTo>
                          <a:pt x="646488" y="768547"/>
                          <a:pt x="424821" y="990214"/>
                          <a:pt x="151381" y="990214"/>
                        </a:cubicBezTo>
                        <a:cubicBezTo>
                          <a:pt x="117201" y="990214"/>
                          <a:pt x="83830" y="986751"/>
                          <a:pt x="51600" y="980155"/>
                        </a:cubicBezTo>
                        <a:lnTo>
                          <a:pt x="0" y="964138"/>
                        </a:lnTo>
                        <a:lnTo>
                          <a:pt x="88175" y="936767"/>
                        </a:lnTo>
                        <a:cubicBezTo>
                          <a:pt x="260213" y="864002"/>
                          <a:pt x="380926" y="693652"/>
                          <a:pt x="380926" y="495107"/>
                        </a:cubicBezTo>
                        <a:cubicBezTo>
                          <a:pt x="380926" y="296563"/>
                          <a:pt x="260213" y="126213"/>
                          <a:pt x="88175" y="53447"/>
                        </a:cubicBezTo>
                        <a:lnTo>
                          <a:pt x="0" y="26076"/>
                        </a:lnTo>
                        <a:lnTo>
                          <a:pt x="51600" y="10059"/>
                        </a:lnTo>
                        <a:cubicBezTo>
                          <a:pt x="83830" y="3464"/>
                          <a:pt x="117201" y="0"/>
                          <a:pt x="151381" y="0"/>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72" name="MH_SubTitle_2">
                    <a:extLst>
                      <a:ext uri="{FF2B5EF4-FFF2-40B4-BE49-F238E27FC236}">
                        <a16:creationId xmlns:a16="http://schemas.microsoft.com/office/drawing/2014/main" id="{1F36E704-3FD6-4437-9AF0-A9F9DE3C4E92}"/>
                      </a:ext>
                    </a:extLst>
                  </p:cNvPr>
                  <p:cNvSpPr/>
                  <p:nvPr>
                    <p:custDataLst>
                      <p:tags r:id="rId4"/>
                    </p:custDataLst>
                  </p:nvPr>
                </p:nvSpPr>
                <p:spPr>
                  <a:xfrm flipH="1">
                    <a:off x="5989013" y="2558884"/>
                    <a:ext cx="5040000" cy="396949"/>
                  </a:xfrm>
                  <a:prstGeom prst="roundRect">
                    <a:avLst>
                      <a:gd name="adj" fmla="val 50000"/>
                    </a:avLst>
                  </a:prstGeom>
                  <a:solidFill>
                    <a:srgbClr val="1F347E"/>
                  </a:solidFill>
                </p:spPr>
                <p:txBody>
                  <a:bodyPr lIns="0" tIns="0" rIns="0" bIns="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rPr>
                      <a:t>极具成本效果优势，节省医保基金</a:t>
                    </a:r>
                  </a:p>
                </p:txBody>
              </p:sp>
            </p:grpSp>
            <p:sp>
              <p:nvSpPr>
                <p:cNvPr id="61" name="文本框 60">
                  <a:extLst>
                    <a:ext uri="{FF2B5EF4-FFF2-40B4-BE49-F238E27FC236}">
                      <a16:creationId xmlns:a16="http://schemas.microsoft.com/office/drawing/2014/main" id="{2ABFD6F9-A5CF-40EE-924C-40F63171BF78}"/>
                    </a:ext>
                  </a:extLst>
                </p:cNvPr>
                <p:cNvSpPr txBox="1"/>
                <p:nvPr/>
              </p:nvSpPr>
              <p:spPr>
                <a:xfrm>
                  <a:off x="6744489" y="3257032"/>
                  <a:ext cx="5290700" cy="844480"/>
                </a:xfrm>
                <a:prstGeom prst="rect">
                  <a:avLst/>
                </a:prstGeom>
                <a:noFill/>
              </p:spPr>
              <p:txBody>
                <a:bodyPr wrap="square">
                  <a:spAutoFit/>
                </a:bodyPr>
                <a:lstStyle/>
                <a:p>
                  <a:pPr marL="171450" marR="0" lvl="0" indent="-171450" algn="l" defTabSz="914400" rtl="0" eaLnBrk="1" fontAlgn="auto" latinLnBrk="0" hangingPunct="1">
                    <a:lnSpc>
                      <a:spcPts val="1900"/>
                    </a:lnSpc>
                    <a:spcBef>
                      <a:spcPts val="0"/>
                    </a:spcBef>
                    <a:spcAft>
                      <a:spcPts val="0"/>
                    </a:spcAft>
                    <a:buClrTx/>
                    <a:buSzTx/>
                    <a:buFontTx/>
                    <a:buBlip>
                      <a:blip r:embed="rId12"/>
                    </a:buBlip>
                    <a:tabLst/>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比索洛尔氨氯地平片填补医保目录中</a:t>
                  </a:r>
                  <a:b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b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β</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受体阻滞剂</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钙通道阻滞剂长效单片复方制剂”的空白</a:t>
                  </a:r>
                </a:p>
                <a:p>
                  <a:pPr marL="171450" marR="0" lvl="0" indent="-171450" algn="l" defTabSz="914400" rtl="0" eaLnBrk="1" fontAlgn="auto" latinLnBrk="0" hangingPunct="1">
                    <a:lnSpc>
                      <a:spcPts val="1900"/>
                    </a:lnSpc>
                    <a:spcBef>
                      <a:spcPts val="0"/>
                    </a:spcBef>
                    <a:spcAft>
                      <a:spcPts val="0"/>
                    </a:spcAft>
                    <a:buClrTx/>
                    <a:buSzTx/>
                    <a:buFontTx/>
                    <a:buBlip>
                      <a:blip r:embed="rId12"/>
                    </a:buBlip>
                    <a:tabLst/>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人群范围明确清晰， 有利于临床的规范使用和管理</a:t>
                  </a:r>
                </a:p>
              </p:txBody>
            </p:sp>
            <p:grpSp>
              <p:nvGrpSpPr>
                <p:cNvPr id="62" name="组合 61">
                  <a:extLst>
                    <a:ext uri="{FF2B5EF4-FFF2-40B4-BE49-F238E27FC236}">
                      <a16:creationId xmlns:a16="http://schemas.microsoft.com/office/drawing/2014/main" id="{DE22BE80-83BC-4497-B4B7-CABFA337F98B}"/>
                    </a:ext>
                  </a:extLst>
                </p:cNvPr>
                <p:cNvGrpSpPr/>
                <p:nvPr/>
              </p:nvGrpSpPr>
              <p:grpSpPr>
                <a:xfrm>
                  <a:off x="586800" y="5083862"/>
                  <a:ext cx="5344515" cy="584953"/>
                  <a:chOff x="1367573" y="1665012"/>
                  <a:chExt cx="5344515" cy="584953"/>
                </a:xfrm>
              </p:grpSpPr>
              <p:sp>
                <p:nvSpPr>
                  <p:cNvPr id="69" name="MH_Other_1">
                    <a:extLst>
                      <a:ext uri="{FF2B5EF4-FFF2-40B4-BE49-F238E27FC236}">
                        <a16:creationId xmlns:a16="http://schemas.microsoft.com/office/drawing/2014/main" id="{7D76884C-A424-4616-A12F-D05DBC79D764}"/>
                      </a:ext>
                    </a:extLst>
                  </p:cNvPr>
                  <p:cNvSpPr>
                    <a:spLocks/>
                  </p:cNvSpPr>
                  <p:nvPr>
                    <p:custDataLst>
                      <p:tags r:id="rId1"/>
                    </p:custDataLst>
                  </p:nvPr>
                </p:nvSpPr>
                <p:spPr bwMode="auto">
                  <a:xfrm>
                    <a:off x="6330883" y="1665012"/>
                    <a:ext cx="381205" cy="584953"/>
                  </a:xfrm>
                  <a:custGeom>
                    <a:avLst/>
                    <a:gdLst>
                      <a:gd name="T0" fmla="*/ 110762 w 646488"/>
                      <a:gd name="T1" fmla="*/ 0 h 990214"/>
                      <a:gd name="T2" fmla="*/ 473021 w 646488"/>
                      <a:gd name="T3" fmla="*/ 362922 h 990214"/>
                      <a:gd name="T4" fmla="*/ 110762 w 646488"/>
                      <a:gd name="T5" fmla="*/ 725842 h 990214"/>
                      <a:gd name="T6" fmla="*/ 37754 w 646488"/>
                      <a:gd name="T7" fmla="*/ 718469 h 990214"/>
                      <a:gd name="T8" fmla="*/ 0 w 646488"/>
                      <a:gd name="T9" fmla="*/ 706728 h 990214"/>
                      <a:gd name="T10" fmla="*/ 64516 w 646488"/>
                      <a:gd name="T11" fmla="*/ 686665 h 990214"/>
                      <a:gd name="T12" fmla="*/ 278715 w 646488"/>
                      <a:gd name="T13" fmla="*/ 362922 h 990214"/>
                      <a:gd name="T14" fmla="*/ 64516 w 646488"/>
                      <a:gd name="T15" fmla="*/ 39178 h 990214"/>
                      <a:gd name="T16" fmla="*/ 0 w 646488"/>
                      <a:gd name="T17" fmla="*/ 19114 h 990214"/>
                      <a:gd name="T18" fmla="*/ 37754 w 646488"/>
                      <a:gd name="T19" fmla="*/ 7374 h 990214"/>
                      <a:gd name="T20" fmla="*/ 110762 w 646488"/>
                      <a:gd name="T21" fmla="*/ 0 h 990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6488" h="990214">
                        <a:moveTo>
                          <a:pt x="151381" y="0"/>
                        </a:moveTo>
                        <a:cubicBezTo>
                          <a:pt x="424821" y="0"/>
                          <a:pt x="646488" y="221667"/>
                          <a:pt x="646488" y="495107"/>
                        </a:cubicBezTo>
                        <a:cubicBezTo>
                          <a:pt x="646488" y="768547"/>
                          <a:pt x="424821" y="990214"/>
                          <a:pt x="151381" y="990214"/>
                        </a:cubicBezTo>
                        <a:cubicBezTo>
                          <a:pt x="117201" y="990214"/>
                          <a:pt x="83830" y="986751"/>
                          <a:pt x="51600" y="980155"/>
                        </a:cubicBezTo>
                        <a:lnTo>
                          <a:pt x="0" y="964138"/>
                        </a:lnTo>
                        <a:lnTo>
                          <a:pt x="88175" y="936767"/>
                        </a:lnTo>
                        <a:cubicBezTo>
                          <a:pt x="260213" y="864002"/>
                          <a:pt x="380926" y="693652"/>
                          <a:pt x="380926" y="495107"/>
                        </a:cubicBezTo>
                        <a:cubicBezTo>
                          <a:pt x="380926" y="296563"/>
                          <a:pt x="260213" y="126213"/>
                          <a:pt x="88175" y="53447"/>
                        </a:cubicBezTo>
                        <a:lnTo>
                          <a:pt x="0" y="26076"/>
                        </a:lnTo>
                        <a:lnTo>
                          <a:pt x="51600" y="10059"/>
                        </a:lnTo>
                        <a:cubicBezTo>
                          <a:pt x="83830" y="3464"/>
                          <a:pt x="117201" y="0"/>
                          <a:pt x="151381" y="0"/>
                        </a:cubicBezTo>
                        <a:close/>
                      </a:path>
                    </a:pathLst>
                  </a:custGeom>
                  <a:solidFill>
                    <a:srgbClr val="99B0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70" name="MH_SubTitle_1">
                    <a:extLst>
                      <a:ext uri="{FF2B5EF4-FFF2-40B4-BE49-F238E27FC236}">
                        <a16:creationId xmlns:a16="http://schemas.microsoft.com/office/drawing/2014/main" id="{75FCC2DA-9093-4D1B-A58E-732C71A7BAC6}"/>
                      </a:ext>
                    </a:extLst>
                  </p:cNvPr>
                  <p:cNvSpPr/>
                  <p:nvPr>
                    <p:custDataLst>
                      <p:tags r:id="rId2"/>
                    </p:custDataLst>
                  </p:nvPr>
                </p:nvSpPr>
                <p:spPr>
                  <a:xfrm>
                    <a:off x="1367573" y="1755609"/>
                    <a:ext cx="5040000" cy="396949"/>
                  </a:xfrm>
                  <a:prstGeom prst="roundRect">
                    <a:avLst>
                      <a:gd name="adj" fmla="val 50000"/>
                    </a:avLst>
                  </a:prstGeom>
                  <a:solidFill>
                    <a:srgbClr val="306BB2"/>
                  </a:solidFill>
                </p:spPr>
                <p:txBody>
                  <a:bodyPr lIns="0" tIns="0" rIns="0" bIns="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rPr>
                      <a:t>副作用相抵，安全性良好</a:t>
                    </a:r>
                  </a:p>
                </p:txBody>
              </p:sp>
            </p:grpSp>
            <p:cxnSp>
              <p:nvCxnSpPr>
                <p:cNvPr id="63" name="直接连接符 62">
                  <a:extLst>
                    <a:ext uri="{FF2B5EF4-FFF2-40B4-BE49-F238E27FC236}">
                      <a16:creationId xmlns:a16="http://schemas.microsoft.com/office/drawing/2014/main" id="{853B9CF5-AD9A-4898-B9AC-36FF18650DB3}"/>
                    </a:ext>
                  </a:extLst>
                </p:cNvPr>
                <p:cNvCxnSpPr/>
                <p:nvPr/>
              </p:nvCxnSpPr>
              <p:spPr>
                <a:xfrm>
                  <a:off x="6125816" y="1647697"/>
                  <a:ext cx="0" cy="4671391"/>
                </a:xfrm>
                <a:prstGeom prst="line">
                  <a:avLst/>
                </a:prstGeom>
                <a:ln w="19050">
                  <a:solidFill>
                    <a:schemeClr val="tx1">
                      <a:lumMod val="50000"/>
                      <a:lumOff val="50000"/>
                    </a:schemeClr>
                  </a:solidFill>
                  <a:prstDash val="dash"/>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502C6221-74DB-44FB-AD6A-58B61EC7BE2C}"/>
                    </a:ext>
                  </a:extLst>
                </p:cNvPr>
                <p:cNvCxnSpPr>
                  <a:cxnSpLocks/>
                </p:cNvCxnSpPr>
                <p:nvPr/>
              </p:nvCxnSpPr>
              <p:spPr>
                <a:xfrm flipH="1">
                  <a:off x="6120711" y="2890964"/>
                  <a:ext cx="108000" cy="0"/>
                </a:xfrm>
                <a:prstGeom prst="line">
                  <a:avLst/>
                </a:prstGeom>
                <a:ln w="19050">
                  <a:solidFill>
                    <a:schemeClr val="tx1">
                      <a:lumMod val="50000"/>
                      <a:lumOff val="50000"/>
                    </a:schemeClr>
                  </a:solidFill>
                  <a:prstDash val="dash"/>
                  <a:headEnd type="diamond"/>
                  <a:tailEnd type="none"/>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3B64F2EB-8D78-4903-BC1A-F915BAE8D1A6}"/>
                    </a:ext>
                  </a:extLst>
                </p:cNvPr>
                <p:cNvCxnSpPr>
                  <a:cxnSpLocks/>
                </p:cNvCxnSpPr>
                <p:nvPr/>
              </p:nvCxnSpPr>
              <p:spPr>
                <a:xfrm flipH="1">
                  <a:off x="6133965" y="4703198"/>
                  <a:ext cx="108000" cy="0"/>
                </a:xfrm>
                <a:prstGeom prst="line">
                  <a:avLst/>
                </a:prstGeom>
                <a:ln w="19050">
                  <a:solidFill>
                    <a:schemeClr val="tx1">
                      <a:lumMod val="50000"/>
                      <a:lumOff val="50000"/>
                    </a:schemeClr>
                  </a:solidFill>
                  <a:prstDash val="dash"/>
                  <a:headEnd type="diamond"/>
                  <a:tailEnd type="none"/>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E09DB366-4189-404B-9BB3-452211E78875}"/>
                    </a:ext>
                  </a:extLst>
                </p:cNvPr>
                <p:cNvCxnSpPr>
                  <a:cxnSpLocks/>
                </p:cNvCxnSpPr>
                <p:nvPr/>
              </p:nvCxnSpPr>
              <p:spPr>
                <a:xfrm flipH="1">
                  <a:off x="5965002" y="2198537"/>
                  <a:ext cx="108000" cy="0"/>
                </a:xfrm>
                <a:prstGeom prst="line">
                  <a:avLst/>
                </a:prstGeom>
                <a:ln w="19050">
                  <a:solidFill>
                    <a:schemeClr val="tx1">
                      <a:lumMod val="50000"/>
                      <a:lumOff val="50000"/>
                    </a:schemeClr>
                  </a:solidFill>
                  <a:prstDash val="dash"/>
                  <a:headEnd type="none"/>
                  <a:tailEnd type="diamond"/>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4564A92A-7E01-4F6C-B226-C8D8DA60205B}"/>
                    </a:ext>
                  </a:extLst>
                </p:cNvPr>
                <p:cNvCxnSpPr>
                  <a:cxnSpLocks/>
                </p:cNvCxnSpPr>
                <p:nvPr/>
              </p:nvCxnSpPr>
              <p:spPr>
                <a:xfrm flipH="1">
                  <a:off x="5968317" y="3841808"/>
                  <a:ext cx="108000" cy="0"/>
                </a:xfrm>
                <a:prstGeom prst="line">
                  <a:avLst/>
                </a:prstGeom>
                <a:ln w="19050">
                  <a:solidFill>
                    <a:schemeClr val="tx1">
                      <a:lumMod val="50000"/>
                      <a:lumOff val="50000"/>
                    </a:schemeClr>
                  </a:solidFill>
                  <a:prstDash val="dash"/>
                  <a:headEnd type="none"/>
                  <a:tailEnd type="diamond"/>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3A01F1D4-F34E-4F54-AD11-C7853A5BDC22}"/>
                    </a:ext>
                  </a:extLst>
                </p:cNvPr>
                <p:cNvCxnSpPr>
                  <a:cxnSpLocks/>
                </p:cNvCxnSpPr>
                <p:nvPr/>
              </p:nvCxnSpPr>
              <p:spPr>
                <a:xfrm flipH="1">
                  <a:off x="5991510" y="5425443"/>
                  <a:ext cx="108000" cy="0"/>
                </a:xfrm>
                <a:prstGeom prst="line">
                  <a:avLst/>
                </a:prstGeom>
                <a:ln w="19050">
                  <a:solidFill>
                    <a:schemeClr val="tx1">
                      <a:lumMod val="50000"/>
                      <a:lumOff val="50000"/>
                    </a:schemeClr>
                  </a:solidFill>
                  <a:prstDash val="dash"/>
                  <a:headEnd type="none"/>
                  <a:tailEnd type="diamond"/>
                </a:ln>
              </p:spPr>
              <p:style>
                <a:lnRef idx="1">
                  <a:schemeClr val="accent1"/>
                </a:lnRef>
                <a:fillRef idx="0">
                  <a:schemeClr val="accent1"/>
                </a:fillRef>
                <a:effectRef idx="0">
                  <a:schemeClr val="accent1"/>
                </a:effectRef>
                <a:fontRef idx="minor">
                  <a:schemeClr val="tx1"/>
                </a:fontRef>
              </p:style>
            </p:cxnSp>
          </p:grpSp>
          <p:sp>
            <p:nvSpPr>
              <p:cNvPr id="53" name="文本框 52">
                <a:extLst>
                  <a:ext uri="{FF2B5EF4-FFF2-40B4-BE49-F238E27FC236}">
                    <a16:creationId xmlns:a16="http://schemas.microsoft.com/office/drawing/2014/main" id="{2BBD7C1B-EA9B-46EC-B980-B2F5857318F1}"/>
                  </a:ext>
                </a:extLst>
              </p:cNvPr>
              <p:cNvSpPr txBox="1"/>
              <p:nvPr/>
            </p:nvSpPr>
            <p:spPr>
              <a:xfrm>
                <a:off x="915037" y="5473058"/>
                <a:ext cx="4847550" cy="538288"/>
              </a:xfrm>
              <a:prstGeom prst="rect">
                <a:avLst/>
              </a:prstGeom>
              <a:noFill/>
            </p:spPr>
            <p:txBody>
              <a:bodyPr wrap="square">
                <a:spAutoFit/>
              </a:bodyPr>
              <a:lstStyle/>
              <a:p>
                <a:pPr marL="171450" marR="0" lvl="0" indent="-171450" algn="l" defTabSz="914400" rtl="0" eaLnBrk="1" fontAlgn="auto" latinLnBrk="0" hangingPunct="1">
                  <a:lnSpc>
                    <a:spcPts val="1700"/>
                  </a:lnSpc>
                  <a:spcBef>
                    <a:spcPts val="0"/>
                  </a:spcBef>
                  <a:spcAft>
                    <a:spcPts val="0"/>
                  </a:spcAft>
                  <a:buClrTx/>
                  <a:buSzTx/>
                  <a:buFontTx/>
                  <a:buBlip>
                    <a:blip r:embed="rId12"/>
                  </a:buBlip>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β</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受体阻滞剂</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钙通道阻滞剂副作用相抵</a:t>
                </a:r>
                <a:endPar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a:p>
                <a:pPr marL="171450" marR="0" lvl="0" indent="-171450" algn="l" defTabSz="914400" rtl="0" eaLnBrk="1" fontAlgn="auto" latinLnBrk="0" hangingPunct="1">
                  <a:lnSpc>
                    <a:spcPts val="1700"/>
                  </a:lnSpc>
                  <a:spcBef>
                    <a:spcPts val="0"/>
                  </a:spcBef>
                  <a:spcAft>
                    <a:spcPts val="0"/>
                  </a:spcAft>
                  <a:buClrTx/>
                  <a:buSzTx/>
                  <a:buFontTx/>
                  <a:buBlip>
                    <a:blip r:embed="rId12"/>
                  </a:buBlip>
                  <a:tabLst/>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比索洛尔氨氯地平片安全性良好，不良事件发生率仅为</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0.7%</a:t>
                </a:r>
              </a:p>
            </p:txBody>
          </p:sp>
          <p:sp>
            <p:nvSpPr>
              <p:cNvPr id="54" name="文本框 53">
                <a:extLst>
                  <a:ext uri="{FF2B5EF4-FFF2-40B4-BE49-F238E27FC236}">
                    <a16:creationId xmlns:a16="http://schemas.microsoft.com/office/drawing/2014/main" id="{177BC172-0C09-41C0-962F-BF4926451606}"/>
                  </a:ext>
                </a:extLst>
              </p:cNvPr>
              <p:cNvSpPr txBox="1"/>
              <p:nvPr/>
            </p:nvSpPr>
            <p:spPr>
              <a:xfrm>
                <a:off x="6975808" y="4890474"/>
                <a:ext cx="4943177" cy="1028598"/>
              </a:xfrm>
              <a:prstGeom prst="rect">
                <a:avLst/>
              </a:prstGeom>
              <a:noFill/>
            </p:spPr>
            <p:txBody>
              <a:bodyPr wrap="square">
                <a:spAutoFit/>
              </a:bodyPr>
              <a:lstStyle/>
              <a:p>
                <a:pPr marL="171450" marR="0" lvl="0" indent="-171450" algn="l" defTabSz="914400" rtl="0" eaLnBrk="1" fontAlgn="auto" latinLnBrk="0" hangingPunct="1">
                  <a:lnSpc>
                    <a:spcPts val="1700"/>
                  </a:lnSpc>
                  <a:spcBef>
                    <a:spcPts val="0"/>
                  </a:spcBef>
                  <a:spcAft>
                    <a:spcPts val="0"/>
                  </a:spcAft>
                  <a:buClrTx/>
                  <a:buSzTx/>
                  <a:buFontTx/>
                  <a:buBlip>
                    <a:blip r:embed="rId12"/>
                  </a:buBlip>
                  <a:tabLst/>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预算影响分析模型</a:t>
                </a:r>
                <a:r>
                  <a:rPr lang="zh-CN" altLang="en-US" sz="1200" b="1" dirty="0">
                    <a:solidFill>
                      <a:prstClr val="black"/>
                    </a:solidFill>
                    <a:latin typeface="Arial" panose="020B0604020202020204" pitchFamily="34" charset="0"/>
                    <a:ea typeface="仿宋" panose="02010609060101010101" pitchFamily="49" charset="-122"/>
                    <a:sym typeface="Arial" panose="020B0604020202020204" pitchFamily="34" charset="0"/>
                  </a:rPr>
                  <a:t>显示，如进入医保，三年（</a:t>
                </a:r>
                <a:r>
                  <a:rPr lang="en-US" altLang="zh-CN" sz="1200" b="1" dirty="0">
                    <a:solidFill>
                      <a:prstClr val="black"/>
                    </a:solidFill>
                    <a:latin typeface="Arial" panose="020B0604020202020204" pitchFamily="34" charset="0"/>
                    <a:ea typeface="仿宋" panose="02010609060101010101" pitchFamily="49" charset="-122"/>
                    <a:sym typeface="Arial" panose="020B0604020202020204" pitchFamily="34" charset="0"/>
                  </a:rPr>
                  <a:t>2023-2025</a:t>
                </a:r>
                <a:r>
                  <a:rPr lang="zh-CN" altLang="en-US" sz="1200" b="1" dirty="0">
                    <a:solidFill>
                      <a:prstClr val="black"/>
                    </a:solidFill>
                    <a:latin typeface="Arial" panose="020B0604020202020204" pitchFamily="34" charset="0"/>
                    <a:ea typeface="仿宋" panose="02010609060101010101" pitchFamily="49" charset="-122"/>
                    <a:sym typeface="Arial" panose="020B0604020202020204" pitchFamily="34" charset="0"/>
                  </a:rPr>
                  <a:t>）</a:t>
                </a:r>
                <a:endParaRPr lang="en-US" altLang="zh-CN" sz="1200" b="1" dirty="0">
                  <a:solidFill>
                    <a:prstClr val="black"/>
                  </a:solidFill>
                  <a:latin typeface="Arial" panose="020B0604020202020204" pitchFamily="34" charset="0"/>
                  <a:ea typeface="仿宋" panose="02010609060101010101" pitchFamily="49" charset="-122"/>
                  <a:sym typeface="Arial" panose="020B0604020202020204" pitchFamily="34" charset="0"/>
                </a:endParaRPr>
              </a:p>
              <a:p>
                <a:pPr marL="180975" lvl="1">
                  <a:lnSpc>
                    <a:spcPts val="1700"/>
                  </a:lnSpc>
                  <a:tabLst>
                    <a:tab pos="180975" algn="l"/>
                  </a:tabLst>
                  <a:defRPr/>
                </a:pPr>
                <a:r>
                  <a:rPr lang="zh-CN" altLang="en-US" sz="1200" b="1" dirty="0">
                    <a:solidFill>
                      <a:prstClr val="black"/>
                    </a:solidFill>
                    <a:latin typeface="Arial" panose="020B0604020202020204" pitchFamily="34" charset="0"/>
                    <a:ea typeface="仿宋" panose="02010609060101010101" pitchFamily="49" charset="-122"/>
                    <a:sym typeface="Arial" panose="020B0604020202020204" pitchFamily="34" charset="0"/>
                  </a:rPr>
                  <a:t>可累计节约近</a:t>
                </a:r>
                <a:r>
                  <a:rPr lang="en-US" altLang="zh-CN" sz="1200" b="1" dirty="0">
                    <a:solidFill>
                      <a:prstClr val="black"/>
                    </a:solidFill>
                    <a:latin typeface="Arial" panose="020B0604020202020204" pitchFamily="34" charset="0"/>
                    <a:ea typeface="仿宋" panose="02010609060101010101" pitchFamily="49" charset="-122"/>
                    <a:sym typeface="Arial" panose="020B0604020202020204" pitchFamily="34" charset="0"/>
                  </a:rPr>
                  <a:t>1.4</a:t>
                </a:r>
                <a:r>
                  <a:rPr lang="zh-CN" altLang="en-US" sz="1200" b="1" dirty="0">
                    <a:solidFill>
                      <a:prstClr val="black"/>
                    </a:solidFill>
                    <a:latin typeface="Arial" panose="020B0604020202020204" pitchFamily="34" charset="0"/>
                    <a:ea typeface="仿宋" panose="02010609060101010101" pitchFamily="49" charset="-122"/>
                    <a:sym typeface="Arial" panose="020B0604020202020204" pitchFamily="34" charset="0"/>
                  </a:rPr>
                  <a:t>亿医保基金</a:t>
                </a:r>
              </a:p>
              <a:p>
                <a:pPr marL="171450" marR="0" lvl="0" indent="-171450" algn="l" defTabSz="914400" rtl="0" eaLnBrk="1" fontAlgn="auto" latinLnBrk="0" hangingPunct="1">
                  <a:lnSpc>
                    <a:spcPts val="1700"/>
                  </a:lnSpc>
                  <a:spcBef>
                    <a:spcPts val="0"/>
                  </a:spcBef>
                  <a:spcAft>
                    <a:spcPts val="0"/>
                  </a:spcAft>
                  <a:buClrTx/>
                  <a:buSzTx/>
                  <a:buFontTx/>
                  <a:buBlip>
                    <a:blip r:embed="rId12"/>
                  </a:buBlip>
                  <a:tabLst/>
                  <a:defRPr/>
                </a:pPr>
                <a:r>
                  <a:rPr lang="zh-CN" altLang="en-US" sz="1200" b="1" dirty="0">
                    <a:solidFill>
                      <a:prstClr val="black"/>
                    </a:solidFill>
                    <a:latin typeface="Arial" panose="020B0604020202020204" pitchFamily="34" charset="0"/>
                    <a:ea typeface="仿宋" panose="02010609060101010101" pitchFamily="49" charset="-122"/>
                    <a:sym typeface="Arial" panose="020B0604020202020204" pitchFamily="34" charset="0"/>
                  </a:rPr>
                  <a:t>减少心血管事件所致的疾病</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管理成本，使患者和社会长期获益极具成本效果优势</a:t>
                </a:r>
              </a:p>
            </p:txBody>
          </p:sp>
        </p:grpSp>
        <p:pic>
          <p:nvPicPr>
            <p:cNvPr id="48" name="图片 47">
              <a:extLst>
                <a:ext uri="{FF2B5EF4-FFF2-40B4-BE49-F238E27FC236}">
                  <a16:creationId xmlns:a16="http://schemas.microsoft.com/office/drawing/2014/main" id="{BDDE29C6-638D-4F59-B5D5-54E6B83CF2C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07" t="20650" r="64590" b="16478"/>
            <a:stretch/>
          </p:blipFill>
          <p:spPr>
            <a:xfrm>
              <a:off x="715443" y="2553623"/>
              <a:ext cx="188263" cy="165144"/>
            </a:xfrm>
            <a:prstGeom prst="rect">
              <a:avLst/>
            </a:prstGeom>
          </p:spPr>
        </p:pic>
        <p:pic>
          <p:nvPicPr>
            <p:cNvPr id="49" name="图片 48">
              <a:extLst>
                <a:ext uri="{FF2B5EF4-FFF2-40B4-BE49-F238E27FC236}">
                  <a16:creationId xmlns:a16="http://schemas.microsoft.com/office/drawing/2014/main" id="{56876000-4948-454E-AFBD-657BC4A8473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07" t="20650" r="64590" b="16478"/>
            <a:stretch/>
          </p:blipFill>
          <p:spPr>
            <a:xfrm>
              <a:off x="715443" y="3051280"/>
              <a:ext cx="188263" cy="165144"/>
            </a:xfrm>
            <a:prstGeom prst="rect">
              <a:avLst/>
            </a:prstGeom>
          </p:spPr>
        </p:pic>
        <p:pic>
          <p:nvPicPr>
            <p:cNvPr id="50" name="图片 49">
              <a:extLst>
                <a:ext uri="{FF2B5EF4-FFF2-40B4-BE49-F238E27FC236}">
                  <a16:creationId xmlns:a16="http://schemas.microsoft.com/office/drawing/2014/main" id="{0EA45209-2B10-455A-AC4A-E44DF1CC71A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07" t="20650" r="64590" b="16478"/>
            <a:stretch/>
          </p:blipFill>
          <p:spPr>
            <a:xfrm>
              <a:off x="715443" y="3284987"/>
              <a:ext cx="188263" cy="165144"/>
            </a:xfrm>
            <a:prstGeom prst="rect">
              <a:avLst/>
            </a:prstGeom>
          </p:spPr>
        </p:pic>
        <p:pic>
          <p:nvPicPr>
            <p:cNvPr id="51" name="图片 50">
              <a:extLst>
                <a:ext uri="{FF2B5EF4-FFF2-40B4-BE49-F238E27FC236}">
                  <a16:creationId xmlns:a16="http://schemas.microsoft.com/office/drawing/2014/main" id="{C5E4D0DD-7173-4C46-9490-B9949EC5964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07" t="20650" r="64590" b="16478"/>
            <a:stretch/>
          </p:blipFill>
          <p:spPr>
            <a:xfrm>
              <a:off x="715443" y="4153645"/>
              <a:ext cx="188263" cy="165144"/>
            </a:xfrm>
            <a:prstGeom prst="rect">
              <a:avLst/>
            </a:prstGeom>
          </p:spPr>
        </p:pic>
        <p:pic>
          <p:nvPicPr>
            <p:cNvPr id="52" name="图片 51">
              <a:extLst>
                <a:ext uri="{FF2B5EF4-FFF2-40B4-BE49-F238E27FC236}">
                  <a16:creationId xmlns:a16="http://schemas.microsoft.com/office/drawing/2014/main" id="{490A042B-545B-4207-A0C6-A7E9B731190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07" t="20650" r="64590" b="16478"/>
            <a:stretch/>
          </p:blipFill>
          <p:spPr>
            <a:xfrm>
              <a:off x="715443" y="4639747"/>
              <a:ext cx="188263" cy="165144"/>
            </a:xfrm>
            <a:prstGeom prst="rect">
              <a:avLst/>
            </a:prstGeom>
          </p:spPr>
        </p:pic>
        <p:pic>
          <p:nvPicPr>
            <p:cNvPr id="92" name="图片 91">
              <a:extLst>
                <a:ext uri="{FF2B5EF4-FFF2-40B4-BE49-F238E27FC236}">
                  <a16:creationId xmlns:a16="http://schemas.microsoft.com/office/drawing/2014/main" id="{26B80B39-B08E-4B48-A97A-142111B7AE1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07" t="20650" r="64590" b="16478"/>
            <a:stretch/>
          </p:blipFill>
          <p:spPr>
            <a:xfrm>
              <a:off x="715443" y="5740673"/>
              <a:ext cx="188263" cy="165144"/>
            </a:xfrm>
            <a:prstGeom prst="rect">
              <a:avLst/>
            </a:prstGeom>
          </p:spPr>
        </p:pic>
        <p:pic>
          <p:nvPicPr>
            <p:cNvPr id="93" name="图片 92">
              <a:extLst>
                <a:ext uri="{FF2B5EF4-FFF2-40B4-BE49-F238E27FC236}">
                  <a16:creationId xmlns:a16="http://schemas.microsoft.com/office/drawing/2014/main" id="{3C2B44E2-C866-4CD2-91A3-3FAF6D7B6D1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07" t="20650" r="64590" b="16478"/>
            <a:stretch/>
          </p:blipFill>
          <p:spPr>
            <a:xfrm>
              <a:off x="715443" y="5986556"/>
              <a:ext cx="188263" cy="165144"/>
            </a:xfrm>
            <a:prstGeom prst="rect">
              <a:avLst/>
            </a:prstGeom>
          </p:spPr>
        </p:pic>
        <p:pic>
          <p:nvPicPr>
            <p:cNvPr id="94" name="图片 93">
              <a:extLst>
                <a:ext uri="{FF2B5EF4-FFF2-40B4-BE49-F238E27FC236}">
                  <a16:creationId xmlns:a16="http://schemas.microsoft.com/office/drawing/2014/main" id="{7FED3418-34D8-47E9-8586-241102A723D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07" t="20650" r="64590" b="16478"/>
            <a:stretch/>
          </p:blipFill>
          <p:spPr>
            <a:xfrm>
              <a:off x="6783670" y="5633450"/>
              <a:ext cx="188263" cy="165144"/>
            </a:xfrm>
            <a:prstGeom prst="rect">
              <a:avLst/>
            </a:prstGeom>
          </p:spPr>
        </p:pic>
        <p:pic>
          <p:nvPicPr>
            <p:cNvPr id="95" name="图片 94">
              <a:extLst>
                <a:ext uri="{FF2B5EF4-FFF2-40B4-BE49-F238E27FC236}">
                  <a16:creationId xmlns:a16="http://schemas.microsoft.com/office/drawing/2014/main" id="{EC86FC4D-B303-419B-93E8-D7D00F6ADCB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07" t="20650" r="64590" b="16478"/>
            <a:stretch/>
          </p:blipFill>
          <p:spPr>
            <a:xfrm>
              <a:off x="6783670" y="5169010"/>
              <a:ext cx="188263" cy="165144"/>
            </a:xfrm>
            <a:prstGeom prst="rect">
              <a:avLst/>
            </a:prstGeom>
          </p:spPr>
        </p:pic>
        <p:pic>
          <p:nvPicPr>
            <p:cNvPr id="96" name="图片 95">
              <a:extLst>
                <a:ext uri="{FF2B5EF4-FFF2-40B4-BE49-F238E27FC236}">
                  <a16:creationId xmlns:a16="http://schemas.microsoft.com/office/drawing/2014/main" id="{F7C76408-2309-487F-B364-4E138E1C926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07" t="20650" r="64590" b="16478"/>
            <a:stretch/>
          </p:blipFill>
          <p:spPr>
            <a:xfrm>
              <a:off x="6783670" y="3877611"/>
              <a:ext cx="188263" cy="165144"/>
            </a:xfrm>
            <a:prstGeom prst="rect">
              <a:avLst/>
            </a:prstGeom>
          </p:spPr>
        </p:pic>
        <p:pic>
          <p:nvPicPr>
            <p:cNvPr id="97" name="图片 96">
              <a:extLst>
                <a:ext uri="{FF2B5EF4-FFF2-40B4-BE49-F238E27FC236}">
                  <a16:creationId xmlns:a16="http://schemas.microsoft.com/office/drawing/2014/main" id="{DC968C6F-EC98-448E-9867-40452F1659A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907" t="20650" r="64590" b="16478"/>
            <a:stretch/>
          </p:blipFill>
          <p:spPr>
            <a:xfrm>
              <a:off x="6783670" y="3360690"/>
              <a:ext cx="188263" cy="165144"/>
            </a:xfrm>
            <a:prstGeom prst="rect">
              <a:avLst/>
            </a:prstGeom>
          </p:spPr>
        </p:pic>
      </p:grpSp>
      <p:sp>
        <p:nvSpPr>
          <p:cNvPr id="3" name="标题 2">
            <a:extLst>
              <a:ext uri="{FF2B5EF4-FFF2-40B4-BE49-F238E27FC236}">
                <a16:creationId xmlns:a16="http://schemas.microsoft.com/office/drawing/2014/main" id="{E046DEB1-61F2-4D21-AE60-A6BEA2D033D7}"/>
              </a:ext>
            </a:extLst>
          </p:cNvPr>
          <p:cNvSpPr>
            <a:spLocks noGrp="1"/>
          </p:cNvSpPr>
          <p:nvPr>
            <p:ph type="title"/>
          </p:nvPr>
        </p:nvSpPr>
        <p:spPr>
          <a:xfrm>
            <a:off x="371476" y="895349"/>
            <a:ext cx="11412537" cy="847726"/>
          </a:xfrm>
        </p:spPr>
        <p:txBody>
          <a:bodyPr>
            <a:normAutofit fontScale="90000"/>
          </a:bodyPr>
          <a:lstStyle/>
          <a:p>
            <a:pPr algn="ctr">
              <a:lnSpc>
                <a:spcPct val="150000"/>
              </a:lnSpc>
            </a:pPr>
            <a:r>
              <a:rPr lang="zh-CN" altLang="en-US" sz="2400" b="1" dirty="0">
                <a:solidFill>
                  <a:schemeClr val="tx1"/>
                </a:solidFill>
                <a:latin typeface="仿宋" panose="02010609060101010101" pitchFamily="49" charset="-122"/>
                <a:ea typeface="仿宋" panose="02010609060101010101" pitchFamily="49" charset="-122"/>
              </a:rPr>
              <a:t>比索洛尔氨氯地平片</a:t>
            </a:r>
            <a:br>
              <a:rPr lang="zh-CN" altLang="en-US" b="1" dirty="0">
                <a:solidFill>
                  <a:schemeClr val="tx1"/>
                </a:solidFill>
                <a:latin typeface="仿宋" panose="02010609060101010101" pitchFamily="49" charset="-122"/>
                <a:ea typeface="仿宋" panose="02010609060101010101" pitchFamily="49" charset="-122"/>
              </a:rPr>
            </a:br>
            <a:r>
              <a:rPr lang="zh-CN" altLang="en-US" sz="1800" b="1" dirty="0">
                <a:solidFill>
                  <a:schemeClr val="tx1"/>
                </a:solidFill>
                <a:latin typeface="仿宋" panose="02010609060101010101" pitchFamily="49" charset="-122"/>
                <a:ea typeface="仿宋" panose="02010609060101010101" pitchFamily="49" charset="-122"/>
              </a:rPr>
              <a:t>目前唯一在中国上市的</a:t>
            </a:r>
            <a:r>
              <a:rPr lang="en-US" altLang="zh-CN" sz="1800" dirty="0">
                <a:solidFill>
                  <a:schemeClr val="tx1"/>
                </a:solidFill>
                <a:latin typeface="Arial" panose="020B0604020202020204" pitchFamily="34" charset="0"/>
                <a:ea typeface="仿宋" panose="02010609060101010101" pitchFamily="49" charset="-122"/>
                <a:cs typeface="Arial" panose="020B0604020202020204" pitchFamily="34" charset="0"/>
              </a:rPr>
              <a:t>β</a:t>
            </a:r>
            <a:r>
              <a:rPr lang="zh-CN" altLang="en-US" sz="1800" b="1" dirty="0">
                <a:solidFill>
                  <a:schemeClr val="tx1"/>
                </a:solidFill>
                <a:latin typeface="仿宋" panose="02010609060101010101" pitchFamily="49" charset="-122"/>
                <a:ea typeface="仿宋" panose="02010609060101010101" pitchFamily="49" charset="-122"/>
              </a:rPr>
              <a:t>受体阻滞剂</a:t>
            </a:r>
            <a:r>
              <a:rPr lang="en-US" altLang="zh-CN" sz="1800" b="1" dirty="0">
                <a:solidFill>
                  <a:schemeClr val="tx1"/>
                </a:solidFill>
                <a:latin typeface="仿宋" panose="02010609060101010101" pitchFamily="49" charset="-122"/>
                <a:ea typeface="仿宋" panose="02010609060101010101" pitchFamily="49" charset="-122"/>
              </a:rPr>
              <a:t>+</a:t>
            </a:r>
            <a:r>
              <a:rPr lang="zh-CN" altLang="en-US" sz="1800" b="1" dirty="0">
                <a:solidFill>
                  <a:schemeClr val="tx1"/>
                </a:solidFill>
                <a:latin typeface="仿宋" panose="02010609060101010101" pitchFamily="49" charset="-122"/>
                <a:ea typeface="仿宋" panose="02010609060101010101" pitchFamily="49" charset="-122"/>
              </a:rPr>
              <a:t>钙通道阻滞剂长效单片复方制剂，疗效和安全性良好，降低疾病负担和医保基金支出</a:t>
            </a:r>
            <a:endParaRPr lang="zh-CN" altLang="en-US" b="1" dirty="0">
              <a:solidFill>
                <a:schemeClr val="tx1"/>
              </a:solidFill>
              <a:latin typeface="仿宋" panose="02010609060101010101" pitchFamily="49" charset="-122"/>
              <a:ea typeface="仿宋" panose="02010609060101010101" pitchFamily="49" charset="-122"/>
            </a:endParaRPr>
          </a:p>
        </p:txBody>
      </p:sp>
      <p:sp>
        <p:nvSpPr>
          <p:cNvPr id="79" name="文本框 78">
            <a:extLst>
              <a:ext uri="{FF2B5EF4-FFF2-40B4-BE49-F238E27FC236}">
                <a16:creationId xmlns:a16="http://schemas.microsoft.com/office/drawing/2014/main" id="{9EE8628F-7250-4AFA-AFBA-C45F91A6CCF5}"/>
              </a:ext>
            </a:extLst>
          </p:cNvPr>
          <p:cNvSpPr txBox="1"/>
          <p:nvPr/>
        </p:nvSpPr>
        <p:spPr>
          <a:xfrm>
            <a:off x="281755" y="6414156"/>
            <a:ext cx="10789200" cy="246221"/>
          </a:xfrm>
          <a:prstGeom prst="rect">
            <a:avLst/>
          </a:prstGeom>
          <a:noFill/>
        </p:spPr>
        <p:txBody>
          <a:bodyPr wrap="square">
            <a:spAutoFit/>
          </a:bodyPr>
          <a:lstStyle/>
          <a:p>
            <a:r>
              <a:rPr lang="zh-CN" altLang="en-US" sz="1000" dirty="0">
                <a:solidFill>
                  <a:prstClr val="black"/>
                </a:solidFill>
                <a:latin typeface="Arial" panose="020B0604020202020204" pitchFamily="34" charset="0"/>
                <a:ea typeface="仿宋" panose="02010609060101010101" pitchFamily="49" charset="-122"/>
                <a:sym typeface="Arial" panose="020B0604020202020204" pitchFamily="34" charset="0"/>
              </a:rPr>
              <a:t>文献见后附幻灯片</a:t>
            </a:r>
            <a:endParaRPr lang="en-US" altLang="zh-CN" sz="1000" dirty="0">
              <a:solidFill>
                <a:prstClr val="black"/>
              </a:solidFill>
              <a:latin typeface="Arial" panose="020B0604020202020204" pitchFamily="34" charset="0"/>
              <a:ea typeface="仿宋" panose="02010609060101010101" pitchFamily="49" charset="-122"/>
              <a:sym typeface="Arial" panose="020B0604020202020204" pitchFamily="34" charset="0"/>
            </a:endParaRPr>
          </a:p>
        </p:txBody>
      </p:sp>
    </p:spTree>
    <p:extLst>
      <p:ext uri="{BB962C8B-B14F-4D97-AF65-F5344CB8AC3E}">
        <p14:creationId xmlns:p14="http://schemas.microsoft.com/office/powerpoint/2010/main" val="1117954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对象 1" hidden="1">
            <a:extLst>
              <a:ext uri="{FF2B5EF4-FFF2-40B4-BE49-F238E27FC236}">
                <a16:creationId xmlns:a16="http://schemas.microsoft.com/office/drawing/2014/main" id="{ACBBD728-EC40-42E9-A892-FD5AB7E501B1}"/>
              </a:ext>
            </a:extLst>
          </p:cNvPr>
          <p:cNvGraphicFramePr>
            <a:graphicFrameLocks noChangeAspect="1"/>
          </p:cNvGraphicFramePr>
          <p:nvPr>
            <p:custDataLst>
              <p:tags r:id="rId2"/>
            </p:custDataLst>
            <p:extLst>
              <p:ext uri="{D42A27DB-BD31-4B8C-83A1-F6EECF244321}">
                <p14:modId xmlns:p14="http://schemas.microsoft.com/office/powerpoint/2010/main" val="2428187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30" name="think-cell 幻灯片" r:id="rId5" imgW="275" imgH="275" progId="TCLayout.ActiveDocument.1">
                  <p:embed/>
                </p:oleObj>
              </mc:Choice>
              <mc:Fallback>
                <p:oleObj name="think-cell 幻灯片" r:id="rId5" imgW="275" imgH="27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5" name="直接连接符 4">
            <a:extLst>
              <a:ext uri="{FF2B5EF4-FFF2-40B4-BE49-F238E27FC236}">
                <a16:creationId xmlns:a16="http://schemas.microsoft.com/office/drawing/2014/main" id="{3BD70905-D3E6-4234-870E-0173C5BE8F1C}"/>
              </a:ext>
            </a:extLst>
          </p:cNvPr>
          <p:cNvCxnSpPr>
            <a:cxnSpLocks/>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F5F4722-5FE9-4B37-B850-DAB001CE2225}"/>
              </a:ext>
            </a:extLst>
          </p:cNvPr>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Arial" panose="020B0604020202020204" pitchFamily="34" charset="0"/>
                <a:ea typeface="仿宋" panose="02010609060101010101" pitchFamily="49" charset="-122"/>
                <a:sym typeface="Arial" panose="020B0604020202020204" pitchFamily="34" charset="0"/>
              </a:rPr>
              <a:t>药品基本信息</a:t>
            </a:r>
          </a:p>
        </p:txBody>
      </p:sp>
      <p:sp>
        <p:nvSpPr>
          <p:cNvPr id="8" name="标题 1">
            <a:extLst>
              <a:ext uri="{FF2B5EF4-FFF2-40B4-BE49-F238E27FC236}">
                <a16:creationId xmlns:a16="http://schemas.microsoft.com/office/drawing/2014/main" id="{1BFAE1D3-374C-4B2C-9DFA-E70B835ABBE6}"/>
              </a:ext>
            </a:extLst>
          </p:cNvPr>
          <p:cNvSpPr>
            <a:spLocks noGrp="1"/>
          </p:cNvSpPr>
          <p:nvPr>
            <p:ph type="title"/>
          </p:nvPr>
        </p:nvSpPr>
        <p:spPr>
          <a:xfrm>
            <a:off x="576944" y="905815"/>
            <a:ext cx="11050458" cy="659946"/>
          </a:xfrm>
        </p:spPr>
        <p:txBody>
          <a:bodyPr vert="horz">
            <a:noAutofit/>
          </a:bodyPr>
          <a:lstStyle/>
          <a:p>
            <a:pPr>
              <a:lnSpc>
                <a:spcPct val="100000"/>
              </a:lnSpc>
            </a:pP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目前</a:t>
            </a:r>
            <a:r>
              <a:rPr lang="zh-CN" altLang="en-US" b="1" dirty="0">
                <a:solidFill>
                  <a:srgbClr val="2570BF"/>
                </a:solidFill>
                <a:latin typeface="Arial" panose="020B0604020202020204" pitchFamily="34" charset="0"/>
                <a:ea typeface="仿宋" panose="02010609060101010101" pitchFamily="49" charset="-122"/>
                <a:sym typeface="Arial" panose="020B0604020202020204" pitchFamily="34" charset="0"/>
              </a:rPr>
              <a:t>唯一</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在中国上市的</a:t>
            </a:r>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β</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受体阻滞剂</a:t>
            </a:r>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钙通道阻滞剂长效单片复方制剂，独家</a:t>
            </a:r>
            <a:r>
              <a:rPr lang="zh-CN" altLang="en-US" b="1" dirty="0">
                <a:solidFill>
                  <a:srgbClr val="2570BF"/>
                </a:solidFill>
                <a:latin typeface="Arial" panose="020B0604020202020204" pitchFamily="34" charset="0"/>
                <a:ea typeface="仿宋" panose="02010609060101010101" pitchFamily="49" charset="-122"/>
                <a:sym typeface="Arial" panose="020B0604020202020204" pitchFamily="34" charset="0"/>
              </a:rPr>
              <a:t>专利</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产品</a:t>
            </a:r>
          </a:p>
        </p:txBody>
      </p:sp>
      <p:sp>
        <p:nvSpPr>
          <p:cNvPr id="9" name="等腰三角形 8">
            <a:extLst>
              <a:ext uri="{FF2B5EF4-FFF2-40B4-BE49-F238E27FC236}">
                <a16:creationId xmlns:a16="http://schemas.microsoft.com/office/drawing/2014/main" id="{BEFB85EE-9FCA-4C8A-9CB5-8F4C4FD07AC1}"/>
              </a:ext>
            </a:extLst>
          </p:cNvPr>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2" name="文本框 11">
            <a:extLst>
              <a:ext uri="{FF2B5EF4-FFF2-40B4-BE49-F238E27FC236}">
                <a16:creationId xmlns:a16="http://schemas.microsoft.com/office/drawing/2014/main" id="{132E3332-4842-4047-9DD9-1DD93BB2926D}"/>
              </a:ext>
            </a:extLst>
          </p:cNvPr>
          <p:cNvSpPr txBox="1"/>
          <p:nvPr/>
        </p:nvSpPr>
        <p:spPr>
          <a:xfrm>
            <a:off x="281755" y="6274304"/>
            <a:ext cx="10789200" cy="461665"/>
          </a:xfrm>
          <a:prstGeom prst="rect">
            <a:avLst/>
          </a:prstGeom>
          <a:noFill/>
        </p:spPr>
        <p:txBody>
          <a:bodyPr wrap="square">
            <a:spAutoFit/>
          </a:bodyPr>
          <a:lstStyle/>
          <a:p>
            <a:pPr marL="228600" indent="-228600">
              <a:buFont typeface="+mj-lt"/>
              <a:buAutoNum type="arabicPeriod"/>
            </a:pP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中华人民共和国国家知识产权局</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 (12) </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发明专利</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 (10)</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授权公告号 </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CN 102164585 B. (45)</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授权公告日 </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2016.04.27.</a:t>
            </a:r>
          </a:p>
          <a:p>
            <a:pPr marL="228600" indent="-228600">
              <a:buFont typeface="+mj-lt"/>
              <a:buAutoNum type="arabicPeriod"/>
            </a:pP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仿制药参比制剂目录（第五十二批）</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 </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国家药品监督管理局</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2022</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年第</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16</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号通告附件</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a:t>
            </a:r>
          </a:p>
          <a:p>
            <a:pPr marL="228600" indent="-228600">
              <a:buFont typeface="+mj-lt"/>
              <a:buAutoNum type="arabicPeriod"/>
            </a:pP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比索洛尔氨氯地平片说明书</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 </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核准日期</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 2021</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年</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5</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月</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11</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日</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a:t>
            </a:r>
          </a:p>
        </p:txBody>
      </p:sp>
      <p:sp>
        <p:nvSpPr>
          <p:cNvPr id="53" name="文本框 52">
            <a:extLst>
              <a:ext uri="{FF2B5EF4-FFF2-40B4-BE49-F238E27FC236}">
                <a16:creationId xmlns:a16="http://schemas.microsoft.com/office/drawing/2014/main" id="{2FC5A05C-E508-46AF-806E-438C2FCAAC5D}"/>
              </a:ext>
            </a:extLst>
          </p:cNvPr>
          <p:cNvSpPr txBox="1"/>
          <p:nvPr/>
        </p:nvSpPr>
        <p:spPr>
          <a:xfrm>
            <a:off x="6689035" y="6274304"/>
            <a:ext cx="5417240" cy="461665"/>
          </a:xfrm>
          <a:prstGeom prst="rect">
            <a:avLst/>
          </a:prstGeom>
          <a:noFill/>
        </p:spPr>
        <p:txBody>
          <a:bodyPr wrap="square">
            <a:spAutoFit/>
          </a:bodyPr>
          <a:lstStyle/>
          <a:p>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4.   </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中国心血管健康与疾病报告编写组</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 </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中国循环杂志</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,2022,37(06):553-578. </a:t>
            </a:r>
          </a:p>
          <a:p>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5.   Peter </a:t>
            </a:r>
            <a:r>
              <a:rPr lang="en-US" altLang="zh-CN" sz="800" dirty="0" err="1">
                <a:solidFill>
                  <a:prstClr val="black"/>
                </a:solidFill>
                <a:latin typeface="Arial" panose="020B0604020202020204" pitchFamily="34" charset="0"/>
                <a:ea typeface="仿宋" panose="02010609060101010101" pitchFamily="49" charset="-122"/>
                <a:sym typeface="Arial" panose="020B0604020202020204" pitchFamily="34" charset="0"/>
              </a:rPr>
              <a:t>Bramlage,et</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 </a:t>
            </a:r>
            <a:r>
              <a:rPr lang="en-US" altLang="zh-CN" sz="800" dirty="0" err="1">
                <a:solidFill>
                  <a:prstClr val="black"/>
                </a:solidFill>
                <a:latin typeface="Arial" panose="020B0604020202020204" pitchFamily="34" charset="0"/>
                <a:ea typeface="仿宋" panose="02010609060101010101" pitchFamily="49" charset="-122"/>
                <a:sym typeface="Arial" panose="020B0604020202020204" pitchFamily="34" charset="0"/>
              </a:rPr>
              <a:t>al.Current</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 Medical Research and Opinion,2007:23(4):783-91.</a:t>
            </a:r>
          </a:p>
          <a:p>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6.   </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健康中国行动（</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2019-2030 </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年）</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a:t>
            </a:r>
          </a:p>
        </p:txBody>
      </p:sp>
      <p:grpSp>
        <p:nvGrpSpPr>
          <p:cNvPr id="10" name="组合 9">
            <a:extLst>
              <a:ext uri="{FF2B5EF4-FFF2-40B4-BE49-F238E27FC236}">
                <a16:creationId xmlns:a16="http://schemas.microsoft.com/office/drawing/2014/main" id="{173D5B26-1109-4E83-91BA-224DDCA75846}"/>
              </a:ext>
            </a:extLst>
          </p:cNvPr>
          <p:cNvGrpSpPr/>
          <p:nvPr/>
        </p:nvGrpSpPr>
        <p:grpSpPr>
          <a:xfrm>
            <a:off x="762527" y="2203276"/>
            <a:ext cx="6307007" cy="469359"/>
            <a:chOff x="683015" y="2224396"/>
            <a:chExt cx="6307007" cy="469359"/>
          </a:xfrm>
        </p:grpSpPr>
        <p:sp>
          <p:nvSpPr>
            <p:cNvPr id="27" name="矩形 15">
              <a:extLst>
                <a:ext uri="{FF2B5EF4-FFF2-40B4-BE49-F238E27FC236}">
                  <a16:creationId xmlns:a16="http://schemas.microsoft.com/office/drawing/2014/main" id="{71CC2030-D587-46C7-8574-66B21FF023D7}"/>
                </a:ext>
              </a:extLst>
            </p:cNvPr>
            <p:cNvSpPr txBox="1"/>
            <p:nvPr/>
          </p:nvSpPr>
          <p:spPr>
            <a:xfrm>
              <a:off x="943007" y="2224396"/>
              <a:ext cx="6047015" cy="4693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just">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注册规格：</a:t>
              </a: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富马酸比索洛尔</a:t>
              </a:r>
              <a:r>
                <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5mg</a:t>
              </a: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与苯磺酸氨氯地平</a:t>
              </a:r>
              <a:endPar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algn="just">
                <a:defRPr/>
              </a:pPr>
              <a:r>
                <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                  </a:t>
              </a: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（按氨氯地平计）</a:t>
              </a:r>
              <a:r>
                <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5mg</a:t>
              </a:r>
            </a:p>
          </p:txBody>
        </p:sp>
        <p:pic>
          <p:nvPicPr>
            <p:cNvPr id="51" name="图片 50">
              <a:extLst>
                <a:ext uri="{FF2B5EF4-FFF2-40B4-BE49-F238E27FC236}">
                  <a16:creationId xmlns:a16="http://schemas.microsoft.com/office/drawing/2014/main" id="{A77E9709-D722-4FC5-8F17-EB20F6768F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07" t="20650" r="64590" b="16478"/>
            <a:stretch/>
          </p:blipFill>
          <p:spPr>
            <a:xfrm>
              <a:off x="683015" y="2269460"/>
              <a:ext cx="188263" cy="165144"/>
            </a:xfrm>
            <a:prstGeom prst="rect">
              <a:avLst/>
            </a:prstGeom>
          </p:spPr>
        </p:pic>
      </p:grpSp>
      <p:grpSp>
        <p:nvGrpSpPr>
          <p:cNvPr id="11" name="组合 10">
            <a:extLst>
              <a:ext uri="{FF2B5EF4-FFF2-40B4-BE49-F238E27FC236}">
                <a16:creationId xmlns:a16="http://schemas.microsoft.com/office/drawing/2014/main" id="{971C6866-255B-4C3B-8C37-E907BAAE7BA3}"/>
              </a:ext>
            </a:extLst>
          </p:cNvPr>
          <p:cNvGrpSpPr/>
          <p:nvPr/>
        </p:nvGrpSpPr>
        <p:grpSpPr>
          <a:xfrm>
            <a:off x="762527" y="2692883"/>
            <a:ext cx="6313112" cy="332014"/>
            <a:chOff x="683015" y="2773637"/>
            <a:chExt cx="6313112" cy="332014"/>
          </a:xfrm>
        </p:grpSpPr>
        <p:sp>
          <p:nvSpPr>
            <p:cNvPr id="18" name="矩形 15">
              <a:extLst>
                <a:ext uri="{FF2B5EF4-FFF2-40B4-BE49-F238E27FC236}">
                  <a16:creationId xmlns:a16="http://schemas.microsoft.com/office/drawing/2014/main" id="{004F7801-CD04-4743-9C64-684DC0D2C446}"/>
                </a:ext>
              </a:extLst>
            </p:cNvPr>
            <p:cNvSpPr txBox="1"/>
            <p:nvPr/>
          </p:nvSpPr>
          <p:spPr>
            <a:xfrm>
              <a:off x="949112" y="2773637"/>
              <a:ext cx="6047015" cy="332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just">
                <a:lnSpc>
                  <a:spcPts val="3000"/>
                </a:lnSpc>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中国大陆首次上市时间：</a:t>
              </a:r>
              <a:r>
                <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2021</a:t>
              </a: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年</a:t>
              </a:r>
              <a:r>
                <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5</a:t>
              </a: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月</a:t>
              </a:r>
              <a:endPar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pic>
          <p:nvPicPr>
            <p:cNvPr id="52" name="图片 51">
              <a:extLst>
                <a:ext uri="{FF2B5EF4-FFF2-40B4-BE49-F238E27FC236}">
                  <a16:creationId xmlns:a16="http://schemas.microsoft.com/office/drawing/2014/main" id="{FE0FCC30-3EC2-40EA-83AC-CD05D20D7A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07" t="20650" r="64590" b="16478"/>
            <a:stretch/>
          </p:blipFill>
          <p:spPr>
            <a:xfrm>
              <a:off x="683015" y="2932833"/>
              <a:ext cx="188263" cy="165144"/>
            </a:xfrm>
            <a:prstGeom prst="rect">
              <a:avLst/>
            </a:prstGeom>
          </p:spPr>
        </p:pic>
      </p:grpSp>
      <p:grpSp>
        <p:nvGrpSpPr>
          <p:cNvPr id="13" name="组合 12">
            <a:extLst>
              <a:ext uri="{FF2B5EF4-FFF2-40B4-BE49-F238E27FC236}">
                <a16:creationId xmlns:a16="http://schemas.microsoft.com/office/drawing/2014/main" id="{F068569E-B3FA-4948-8255-1AC6A811A163}"/>
              </a:ext>
            </a:extLst>
          </p:cNvPr>
          <p:cNvGrpSpPr/>
          <p:nvPr/>
        </p:nvGrpSpPr>
        <p:grpSpPr>
          <a:xfrm>
            <a:off x="762527" y="3094910"/>
            <a:ext cx="6319215" cy="332014"/>
            <a:chOff x="683015" y="3265115"/>
            <a:chExt cx="6319215" cy="332014"/>
          </a:xfrm>
        </p:grpSpPr>
        <p:sp>
          <p:nvSpPr>
            <p:cNvPr id="30" name="矩形 15">
              <a:extLst>
                <a:ext uri="{FF2B5EF4-FFF2-40B4-BE49-F238E27FC236}">
                  <a16:creationId xmlns:a16="http://schemas.microsoft.com/office/drawing/2014/main" id="{618344F6-F412-4F11-B9CD-A7CD42F93160}"/>
                </a:ext>
              </a:extLst>
            </p:cNvPr>
            <p:cNvSpPr txBox="1"/>
            <p:nvPr/>
          </p:nvSpPr>
          <p:spPr>
            <a:xfrm>
              <a:off x="955215" y="3265115"/>
              <a:ext cx="6047015" cy="332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just">
                <a:lnSpc>
                  <a:spcPts val="3000"/>
                </a:lnSpc>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目前大陆地区同通用名药品的上市情况：</a:t>
              </a: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独家</a:t>
              </a:r>
              <a:endPar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pic>
          <p:nvPicPr>
            <p:cNvPr id="54" name="图片 53">
              <a:extLst>
                <a:ext uri="{FF2B5EF4-FFF2-40B4-BE49-F238E27FC236}">
                  <a16:creationId xmlns:a16="http://schemas.microsoft.com/office/drawing/2014/main" id="{E2B3769E-77BF-4AE6-9378-BFB5FD5798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07" t="20650" r="64590" b="16478"/>
            <a:stretch/>
          </p:blipFill>
          <p:spPr>
            <a:xfrm>
              <a:off x="683015" y="3422376"/>
              <a:ext cx="188263" cy="165144"/>
            </a:xfrm>
            <a:prstGeom prst="rect">
              <a:avLst/>
            </a:prstGeom>
          </p:spPr>
        </p:pic>
      </p:grpSp>
      <p:grpSp>
        <p:nvGrpSpPr>
          <p:cNvPr id="67" name="组合 66">
            <a:extLst>
              <a:ext uri="{FF2B5EF4-FFF2-40B4-BE49-F238E27FC236}">
                <a16:creationId xmlns:a16="http://schemas.microsoft.com/office/drawing/2014/main" id="{36784141-8635-4842-ADCE-F0E9D4D88892}"/>
              </a:ext>
            </a:extLst>
          </p:cNvPr>
          <p:cNvGrpSpPr/>
          <p:nvPr/>
        </p:nvGrpSpPr>
        <p:grpSpPr>
          <a:xfrm>
            <a:off x="762527" y="3517136"/>
            <a:ext cx="6328072" cy="332014"/>
            <a:chOff x="683015" y="3766853"/>
            <a:chExt cx="6328072" cy="332014"/>
          </a:xfrm>
        </p:grpSpPr>
        <p:sp>
          <p:nvSpPr>
            <p:cNvPr id="39" name="矩形 15">
              <a:extLst>
                <a:ext uri="{FF2B5EF4-FFF2-40B4-BE49-F238E27FC236}">
                  <a16:creationId xmlns:a16="http://schemas.microsoft.com/office/drawing/2014/main" id="{EF55FBF9-333C-4E7D-9418-87D8F1E005AA}"/>
                </a:ext>
              </a:extLst>
            </p:cNvPr>
            <p:cNvSpPr txBox="1"/>
            <p:nvPr/>
          </p:nvSpPr>
          <p:spPr>
            <a:xfrm>
              <a:off x="964072" y="3766853"/>
              <a:ext cx="6047015" cy="332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just">
                <a:lnSpc>
                  <a:spcPts val="3000"/>
                </a:lnSpc>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全球首个上市国家</a:t>
              </a:r>
              <a:r>
                <a:rPr lang="en-US" altLang="zh-CN"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a:t>
              </a: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地区：</a:t>
              </a: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匈牙利</a:t>
              </a:r>
              <a:endPar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pic>
          <p:nvPicPr>
            <p:cNvPr id="55" name="图片 54">
              <a:extLst>
                <a:ext uri="{FF2B5EF4-FFF2-40B4-BE49-F238E27FC236}">
                  <a16:creationId xmlns:a16="http://schemas.microsoft.com/office/drawing/2014/main" id="{D98EA694-737E-4FA2-B3D4-18714A575B4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07" t="20650" r="64590" b="16478"/>
            <a:stretch/>
          </p:blipFill>
          <p:spPr>
            <a:xfrm>
              <a:off x="683015" y="3912381"/>
              <a:ext cx="188263" cy="165144"/>
            </a:xfrm>
            <a:prstGeom prst="rect">
              <a:avLst/>
            </a:prstGeom>
          </p:spPr>
        </p:pic>
      </p:grpSp>
      <p:grpSp>
        <p:nvGrpSpPr>
          <p:cNvPr id="68" name="组合 67">
            <a:extLst>
              <a:ext uri="{FF2B5EF4-FFF2-40B4-BE49-F238E27FC236}">
                <a16:creationId xmlns:a16="http://schemas.microsoft.com/office/drawing/2014/main" id="{09EC1D52-1868-423D-8D0B-9E8F552E1BD4}"/>
              </a:ext>
            </a:extLst>
          </p:cNvPr>
          <p:cNvGrpSpPr/>
          <p:nvPr/>
        </p:nvGrpSpPr>
        <p:grpSpPr>
          <a:xfrm>
            <a:off x="762527" y="3920400"/>
            <a:ext cx="6307007" cy="334924"/>
            <a:chOff x="683015" y="4269512"/>
            <a:chExt cx="6307007" cy="334924"/>
          </a:xfrm>
        </p:grpSpPr>
        <p:sp>
          <p:nvSpPr>
            <p:cNvPr id="21" name="矩形 15">
              <a:extLst>
                <a:ext uri="{FF2B5EF4-FFF2-40B4-BE49-F238E27FC236}">
                  <a16:creationId xmlns:a16="http://schemas.microsoft.com/office/drawing/2014/main" id="{58D2722D-7E17-4750-B937-88726D90A87F}"/>
                </a:ext>
              </a:extLst>
            </p:cNvPr>
            <p:cNvSpPr txBox="1"/>
            <p:nvPr/>
          </p:nvSpPr>
          <p:spPr>
            <a:xfrm>
              <a:off x="943007" y="4269512"/>
              <a:ext cx="6047015" cy="332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just">
                <a:lnSpc>
                  <a:spcPts val="3000"/>
                </a:lnSpc>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是否为</a:t>
              </a:r>
              <a:r>
                <a:rPr lang="en-US" altLang="zh-CN"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OTC</a:t>
              </a: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药品：</a:t>
              </a: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否</a:t>
              </a:r>
              <a:endPar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pic>
          <p:nvPicPr>
            <p:cNvPr id="56" name="图片 55">
              <a:extLst>
                <a:ext uri="{FF2B5EF4-FFF2-40B4-BE49-F238E27FC236}">
                  <a16:creationId xmlns:a16="http://schemas.microsoft.com/office/drawing/2014/main" id="{1587F1CB-2FDB-4B5C-98CD-331F6788CF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07" t="20650" r="64590" b="16478"/>
            <a:stretch/>
          </p:blipFill>
          <p:spPr>
            <a:xfrm>
              <a:off x="683015" y="4439292"/>
              <a:ext cx="188263" cy="165144"/>
            </a:xfrm>
            <a:prstGeom prst="rect">
              <a:avLst/>
            </a:prstGeom>
          </p:spPr>
        </p:pic>
      </p:grpSp>
      <p:grpSp>
        <p:nvGrpSpPr>
          <p:cNvPr id="69" name="组合 68">
            <a:extLst>
              <a:ext uri="{FF2B5EF4-FFF2-40B4-BE49-F238E27FC236}">
                <a16:creationId xmlns:a16="http://schemas.microsoft.com/office/drawing/2014/main" id="{F082DBC0-652D-43B7-9FF2-B7CB3D3205D9}"/>
              </a:ext>
            </a:extLst>
          </p:cNvPr>
          <p:cNvGrpSpPr/>
          <p:nvPr/>
        </p:nvGrpSpPr>
        <p:grpSpPr>
          <a:xfrm>
            <a:off x="762527" y="4351305"/>
            <a:ext cx="6313110" cy="343044"/>
            <a:chOff x="683015" y="4769985"/>
            <a:chExt cx="6313110" cy="343044"/>
          </a:xfrm>
        </p:grpSpPr>
        <p:sp>
          <p:nvSpPr>
            <p:cNvPr id="33" name="矩形 15">
              <a:extLst>
                <a:ext uri="{FF2B5EF4-FFF2-40B4-BE49-F238E27FC236}">
                  <a16:creationId xmlns:a16="http://schemas.microsoft.com/office/drawing/2014/main" id="{BC873EA6-F773-4951-939B-46F731AEAA3B}"/>
                </a:ext>
              </a:extLst>
            </p:cNvPr>
            <p:cNvSpPr txBox="1"/>
            <p:nvPr/>
          </p:nvSpPr>
          <p:spPr>
            <a:xfrm>
              <a:off x="949110" y="4769985"/>
              <a:ext cx="6047015" cy="332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just">
                <a:lnSpc>
                  <a:spcPts val="3000"/>
                </a:lnSpc>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参照药品建议：</a:t>
              </a: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比索洛尔</a:t>
              </a:r>
              <a:r>
                <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5mg</a:t>
              </a: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与氨氯地平</a:t>
              </a:r>
              <a:r>
                <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5mg</a:t>
              </a: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自由联合</a:t>
              </a:r>
              <a:endPar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pic>
          <p:nvPicPr>
            <p:cNvPr id="57" name="图片 56">
              <a:extLst>
                <a:ext uri="{FF2B5EF4-FFF2-40B4-BE49-F238E27FC236}">
                  <a16:creationId xmlns:a16="http://schemas.microsoft.com/office/drawing/2014/main" id="{FE49464E-C022-457F-A8AB-6FB51185B65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07" t="20650" r="64590" b="16478"/>
            <a:stretch/>
          </p:blipFill>
          <p:spPr>
            <a:xfrm>
              <a:off x="683015" y="4947885"/>
              <a:ext cx="188263" cy="165144"/>
            </a:xfrm>
            <a:prstGeom prst="rect">
              <a:avLst/>
            </a:prstGeom>
          </p:spPr>
        </p:pic>
      </p:grpSp>
      <p:grpSp>
        <p:nvGrpSpPr>
          <p:cNvPr id="70" name="组合 69">
            <a:extLst>
              <a:ext uri="{FF2B5EF4-FFF2-40B4-BE49-F238E27FC236}">
                <a16:creationId xmlns:a16="http://schemas.microsoft.com/office/drawing/2014/main" id="{AEA3D90E-0EBE-44FB-ADD3-69AAEFF15025}"/>
              </a:ext>
            </a:extLst>
          </p:cNvPr>
          <p:cNvGrpSpPr/>
          <p:nvPr/>
        </p:nvGrpSpPr>
        <p:grpSpPr>
          <a:xfrm>
            <a:off x="762527" y="4819872"/>
            <a:ext cx="6307008" cy="334661"/>
            <a:chOff x="683015" y="5268373"/>
            <a:chExt cx="6307008" cy="334661"/>
          </a:xfrm>
        </p:grpSpPr>
        <p:sp>
          <p:nvSpPr>
            <p:cNvPr id="24" name="矩形 15">
              <a:extLst>
                <a:ext uri="{FF2B5EF4-FFF2-40B4-BE49-F238E27FC236}">
                  <a16:creationId xmlns:a16="http://schemas.microsoft.com/office/drawing/2014/main" id="{20DABC77-70F8-414F-B9BF-CD0738E2E883}"/>
                </a:ext>
              </a:extLst>
            </p:cNvPr>
            <p:cNvSpPr txBox="1"/>
            <p:nvPr/>
          </p:nvSpPr>
          <p:spPr>
            <a:xfrm>
              <a:off x="943008" y="5268373"/>
              <a:ext cx="6047015" cy="332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just">
                <a:lnSpc>
                  <a:spcPts val="3000"/>
                </a:lnSpc>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中国组合物发明专利号</a:t>
              </a:r>
              <a:r>
                <a:rPr lang="en-US" altLang="zh-CN" sz="1400" b="0" baseline="3000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1</a:t>
              </a: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a:t>
              </a:r>
              <a:r>
                <a:rPr lang="en-US" altLang="zh-CN" sz="1400" b="0" dirty="0">
                  <a:latin typeface="Arial" panose="020B0604020202020204" pitchFamily="34" charset="0"/>
                  <a:ea typeface="仿宋" panose="02010609060101010101" pitchFamily="49" charset="-122"/>
                  <a:sym typeface="Arial" panose="020B0604020202020204" pitchFamily="34" charset="0"/>
                </a:rPr>
                <a:t> </a:t>
              </a:r>
              <a:r>
                <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CN 102164585 B</a:t>
              </a:r>
              <a:endParaRPr lang="en-US" altLang="zh-CN" sz="1400" baseline="300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pic>
          <p:nvPicPr>
            <p:cNvPr id="58" name="图片 57">
              <a:extLst>
                <a:ext uri="{FF2B5EF4-FFF2-40B4-BE49-F238E27FC236}">
                  <a16:creationId xmlns:a16="http://schemas.microsoft.com/office/drawing/2014/main" id="{B16FC993-F0F2-4984-8AB1-4579292B50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07" t="20650" r="64590" b="16478"/>
            <a:stretch/>
          </p:blipFill>
          <p:spPr>
            <a:xfrm>
              <a:off x="683015" y="5437890"/>
              <a:ext cx="188263" cy="165144"/>
            </a:xfrm>
            <a:prstGeom prst="rect">
              <a:avLst/>
            </a:prstGeom>
          </p:spPr>
        </p:pic>
      </p:grpSp>
      <p:grpSp>
        <p:nvGrpSpPr>
          <p:cNvPr id="71" name="组合 70">
            <a:extLst>
              <a:ext uri="{FF2B5EF4-FFF2-40B4-BE49-F238E27FC236}">
                <a16:creationId xmlns:a16="http://schemas.microsoft.com/office/drawing/2014/main" id="{A56B62E3-1BB6-44EF-85FB-7F75E9EA541C}"/>
              </a:ext>
            </a:extLst>
          </p:cNvPr>
          <p:cNvGrpSpPr/>
          <p:nvPr/>
        </p:nvGrpSpPr>
        <p:grpSpPr>
          <a:xfrm>
            <a:off x="762527" y="5305329"/>
            <a:ext cx="6313111" cy="318870"/>
            <a:chOff x="683015" y="5783648"/>
            <a:chExt cx="6313111" cy="318870"/>
          </a:xfrm>
        </p:grpSpPr>
        <p:sp>
          <p:nvSpPr>
            <p:cNvPr id="36" name="矩形 15">
              <a:extLst>
                <a:ext uri="{FF2B5EF4-FFF2-40B4-BE49-F238E27FC236}">
                  <a16:creationId xmlns:a16="http://schemas.microsoft.com/office/drawing/2014/main" id="{E75BBABF-EBCA-417D-A743-BD713DB72F86}"/>
                </a:ext>
              </a:extLst>
            </p:cNvPr>
            <p:cNvSpPr txBox="1"/>
            <p:nvPr/>
          </p:nvSpPr>
          <p:spPr>
            <a:xfrm>
              <a:off x="949111" y="5783648"/>
              <a:ext cx="6047015" cy="318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just">
                <a:lnSpc>
                  <a:spcPts val="3000"/>
                </a:lnSpc>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仿制药参比制剂</a:t>
              </a:r>
              <a:r>
                <a:rPr lang="en-US" altLang="zh-CN" sz="1400" b="0" baseline="3000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2</a:t>
              </a: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a:t>
              </a:r>
              <a:r>
                <a:rPr lang="zh-CN" altLang="en-US"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是（第五十二批）</a:t>
              </a:r>
              <a:endParaRPr lang="zh-CN" altLang="en-US" sz="1400" baseline="300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pic>
          <p:nvPicPr>
            <p:cNvPr id="59" name="图片 58">
              <a:extLst>
                <a:ext uri="{FF2B5EF4-FFF2-40B4-BE49-F238E27FC236}">
                  <a16:creationId xmlns:a16="http://schemas.microsoft.com/office/drawing/2014/main" id="{296DAB0F-6697-4297-B4C5-BBB95E7E88F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07" t="20650" r="64590" b="16478"/>
            <a:stretch/>
          </p:blipFill>
          <p:spPr>
            <a:xfrm>
              <a:off x="683015" y="5927895"/>
              <a:ext cx="188263" cy="165144"/>
            </a:xfrm>
            <a:prstGeom prst="rect">
              <a:avLst/>
            </a:prstGeom>
          </p:spPr>
        </p:pic>
      </p:grpSp>
      <p:grpSp>
        <p:nvGrpSpPr>
          <p:cNvPr id="6" name="组合 5">
            <a:extLst>
              <a:ext uri="{FF2B5EF4-FFF2-40B4-BE49-F238E27FC236}">
                <a16:creationId xmlns:a16="http://schemas.microsoft.com/office/drawing/2014/main" id="{BA43D4DB-AED8-4094-8C24-F3FAEA6FA314}"/>
              </a:ext>
            </a:extLst>
          </p:cNvPr>
          <p:cNvGrpSpPr/>
          <p:nvPr/>
        </p:nvGrpSpPr>
        <p:grpSpPr>
          <a:xfrm>
            <a:off x="762527" y="1715025"/>
            <a:ext cx="6313111" cy="332014"/>
            <a:chOff x="683015" y="1686450"/>
            <a:chExt cx="6313111" cy="332014"/>
          </a:xfrm>
        </p:grpSpPr>
        <p:sp>
          <p:nvSpPr>
            <p:cNvPr id="15" name="矩形 15">
              <a:extLst>
                <a:ext uri="{FF2B5EF4-FFF2-40B4-BE49-F238E27FC236}">
                  <a16:creationId xmlns:a16="http://schemas.microsoft.com/office/drawing/2014/main" id="{E50EEFF2-60ED-4C85-85B2-5132E95B76BE}"/>
                </a:ext>
              </a:extLst>
            </p:cNvPr>
            <p:cNvSpPr txBox="1"/>
            <p:nvPr/>
          </p:nvSpPr>
          <p:spPr>
            <a:xfrm>
              <a:off x="949111" y="1686450"/>
              <a:ext cx="6047015" cy="332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just">
                <a:lnSpc>
                  <a:spcPts val="3000"/>
                </a:lnSpc>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通用名称：</a:t>
              </a:r>
              <a:r>
                <a:rPr lang="zh-CN"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比索洛尔氨氯地平片</a:t>
              </a:r>
              <a:endParaRPr lang="en-US" altLang="zh-CN" sz="14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pic>
          <p:nvPicPr>
            <p:cNvPr id="60" name="图片 59">
              <a:extLst>
                <a:ext uri="{FF2B5EF4-FFF2-40B4-BE49-F238E27FC236}">
                  <a16:creationId xmlns:a16="http://schemas.microsoft.com/office/drawing/2014/main" id="{606E9775-E21A-4E9F-95C9-D8FFD89A0C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07" t="20650" r="64590" b="16478"/>
            <a:stretch/>
          </p:blipFill>
          <p:spPr>
            <a:xfrm>
              <a:off x="683015" y="1838453"/>
              <a:ext cx="188263" cy="165144"/>
            </a:xfrm>
            <a:prstGeom prst="rect">
              <a:avLst/>
            </a:prstGeom>
          </p:spPr>
        </p:pic>
      </p:grpSp>
      <p:grpSp>
        <p:nvGrpSpPr>
          <p:cNvPr id="74" name="组合 73">
            <a:extLst>
              <a:ext uri="{FF2B5EF4-FFF2-40B4-BE49-F238E27FC236}">
                <a16:creationId xmlns:a16="http://schemas.microsoft.com/office/drawing/2014/main" id="{21D28123-D26E-4A28-9519-6F797FC84575}"/>
              </a:ext>
            </a:extLst>
          </p:cNvPr>
          <p:cNvGrpSpPr/>
          <p:nvPr/>
        </p:nvGrpSpPr>
        <p:grpSpPr>
          <a:xfrm>
            <a:off x="6239767" y="4611071"/>
            <a:ext cx="5455152" cy="1503040"/>
            <a:chOff x="6249706" y="4582496"/>
            <a:chExt cx="5455152" cy="1503040"/>
          </a:xfrm>
        </p:grpSpPr>
        <p:sp>
          <p:nvSpPr>
            <p:cNvPr id="48" name="矩形 15">
              <a:extLst>
                <a:ext uri="{FF2B5EF4-FFF2-40B4-BE49-F238E27FC236}">
                  <a16:creationId xmlns:a16="http://schemas.microsoft.com/office/drawing/2014/main" id="{3A3D4839-DD95-4694-ABD7-C82EAA8B565F}"/>
                </a:ext>
              </a:extLst>
            </p:cNvPr>
            <p:cNvSpPr txBox="1"/>
            <p:nvPr/>
          </p:nvSpPr>
          <p:spPr>
            <a:xfrm>
              <a:off x="6506246" y="4582496"/>
              <a:ext cx="5198612" cy="15030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just">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用法用量</a:t>
              </a:r>
              <a:r>
                <a:rPr lang="en-US" altLang="zh-CN" sz="1400" b="0" baseline="3000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3</a:t>
              </a:r>
            </a:p>
            <a:p>
              <a:pPr marL="642937" lvl="3" indent="-285750" algn="just">
                <a:lnSpc>
                  <a:spcPts val="1800"/>
                </a:lnSpc>
                <a:spcBef>
                  <a:spcPts val="300"/>
                </a:spcBef>
                <a:buFont typeface="Arial" panose="020B0604020202020204" pitchFamily="34" charset="0"/>
                <a:buChar char="•"/>
                <a:defRPr/>
              </a:pP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用量：</a:t>
              </a:r>
              <a:r>
                <a:rPr lang="zh-CN" altLang="en-US" sz="1200" b="1"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每日推荐剂量为</a:t>
              </a:r>
              <a:r>
                <a:rPr lang="en-US" altLang="zh-CN" sz="1200" b="1"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1</a:t>
              </a:r>
              <a:r>
                <a:rPr lang="zh-CN" altLang="en-US" sz="1200" b="1"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片</a:t>
              </a: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。严禁突然停药，因为这可能会导致</a:t>
              </a:r>
              <a:endPar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marL="357187" lvl="3" algn="just">
                <a:lnSpc>
                  <a:spcPts val="1800"/>
                </a:lnSpc>
                <a:spcBef>
                  <a:spcPts val="300"/>
                </a:spcBef>
                <a:defRPr/>
              </a:pPr>
              <a:r>
                <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       </a:t>
              </a: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临床状况短时恶化。尤其是有缺血性心脏病患者不得突然停药</a:t>
              </a:r>
              <a:endPar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marL="642937" lvl="3" indent="-285750">
                <a:lnSpc>
                  <a:spcPts val="1800"/>
                </a:lnSpc>
                <a:spcBef>
                  <a:spcPts val="300"/>
                </a:spcBef>
                <a:buFont typeface="Arial" panose="020B0604020202020204" pitchFamily="34" charset="0"/>
                <a:buChar char="•"/>
                <a:defRPr/>
              </a:pP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用法：比索洛尔氨氯地平片应在早晨服用，与食物同服与否均可，整片服用勿嚼碎</a:t>
              </a:r>
              <a:endPar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marL="642937" lvl="3" indent="-285750" algn="just">
                <a:lnSpc>
                  <a:spcPts val="1800"/>
                </a:lnSpc>
                <a:spcBef>
                  <a:spcPts val="300"/>
                </a:spcBef>
                <a:buFont typeface="Arial" panose="020B0604020202020204" pitchFamily="34" charset="0"/>
                <a:buChar char="•"/>
                <a:defRPr/>
              </a:pP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其他详见说明书</a:t>
              </a:r>
              <a:endPar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pic>
          <p:nvPicPr>
            <p:cNvPr id="64" name="图片 63">
              <a:extLst>
                <a:ext uri="{FF2B5EF4-FFF2-40B4-BE49-F238E27FC236}">
                  <a16:creationId xmlns:a16="http://schemas.microsoft.com/office/drawing/2014/main" id="{93B2F7B4-7CE8-4E39-BAD1-D408771418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07" t="20650" r="64590" b="16478"/>
            <a:stretch/>
          </p:blipFill>
          <p:spPr>
            <a:xfrm>
              <a:off x="6249706" y="4618516"/>
              <a:ext cx="188263" cy="165144"/>
            </a:xfrm>
            <a:prstGeom prst="rect">
              <a:avLst/>
            </a:prstGeom>
          </p:spPr>
        </p:pic>
      </p:grpSp>
      <p:grpSp>
        <p:nvGrpSpPr>
          <p:cNvPr id="73" name="组合 72">
            <a:extLst>
              <a:ext uri="{FF2B5EF4-FFF2-40B4-BE49-F238E27FC236}">
                <a16:creationId xmlns:a16="http://schemas.microsoft.com/office/drawing/2014/main" id="{1E9970EE-A2D2-4C1B-B158-06F0BC770106}"/>
              </a:ext>
            </a:extLst>
          </p:cNvPr>
          <p:cNvGrpSpPr/>
          <p:nvPr/>
        </p:nvGrpSpPr>
        <p:grpSpPr>
          <a:xfrm>
            <a:off x="6239767" y="2680806"/>
            <a:ext cx="5534307" cy="1806970"/>
            <a:chOff x="6249706" y="2672109"/>
            <a:chExt cx="5534307" cy="1806970"/>
          </a:xfrm>
        </p:grpSpPr>
        <p:sp>
          <p:nvSpPr>
            <p:cNvPr id="45" name="矩形 15">
              <a:extLst>
                <a:ext uri="{FF2B5EF4-FFF2-40B4-BE49-F238E27FC236}">
                  <a16:creationId xmlns:a16="http://schemas.microsoft.com/office/drawing/2014/main" id="{B585221A-BF22-4FF8-9757-1AE57D77E05E}"/>
                </a:ext>
              </a:extLst>
            </p:cNvPr>
            <p:cNvSpPr txBox="1"/>
            <p:nvPr/>
          </p:nvSpPr>
          <p:spPr>
            <a:xfrm>
              <a:off x="6491284" y="2672109"/>
              <a:ext cx="5292729" cy="18069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just">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疾病基本情况</a:t>
              </a:r>
              <a:r>
                <a:rPr lang="en-US" altLang="zh-CN" sz="1400" b="0" baseline="3000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4,5,6</a:t>
              </a:r>
              <a:endParaRPr lang="en-US" altLang="zh-CN"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marL="642937" lvl="1" indent="-285750" algn="just">
                <a:lnSpc>
                  <a:spcPts val="1800"/>
                </a:lnSpc>
                <a:buFont typeface="Arial" panose="020B0604020202020204" pitchFamily="34" charset="0"/>
                <a:buChar char="•"/>
                <a:defRPr/>
              </a:pP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高血压是我国最常见的心血管疾病。长期高血压可导致心、脑、</a:t>
              </a:r>
              <a:endPar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marL="357187" lvl="1" algn="just">
                <a:lnSpc>
                  <a:spcPts val="1800"/>
                </a:lnSpc>
                <a:defRPr/>
              </a:pPr>
              <a:r>
                <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       </a:t>
              </a: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肾等靶器官的功能或器质性损害</a:t>
              </a:r>
              <a:endPar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marL="642937" lvl="1" indent="-285750" algn="just">
                <a:lnSpc>
                  <a:spcPts val="1800"/>
                </a:lnSpc>
                <a:buFont typeface="Arial" panose="020B0604020202020204" pitchFamily="34" charset="0"/>
                <a:buChar char="•"/>
                <a:defRPr/>
              </a:pP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现我国高血压人数高达</a:t>
              </a:r>
              <a:r>
                <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2.45</a:t>
              </a: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亿，</a:t>
              </a:r>
              <a:r>
                <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18</a:t>
              </a: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岁以上成人高血压的知晓率、</a:t>
              </a:r>
              <a:endPar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marL="357187" lvl="1" algn="just">
                <a:lnSpc>
                  <a:spcPts val="1800"/>
                </a:lnSpc>
                <a:defRPr/>
              </a:pPr>
              <a:r>
                <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       </a:t>
              </a: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治疗率、控制率分别为</a:t>
              </a:r>
              <a:r>
                <a:rPr lang="en-US" altLang="zh-CN" sz="1200" b="1"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51.6%, 45.8%, 16.8%</a:t>
              </a:r>
              <a:r>
                <a:rPr lang="zh-CN" altLang="en-US" sz="1200" b="1"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。依从性差</a:t>
              </a: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是导致</a:t>
              </a:r>
              <a:endPar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marL="357187" lvl="1" algn="just">
                <a:lnSpc>
                  <a:spcPts val="1800"/>
                </a:lnSpc>
                <a:defRPr/>
              </a:pPr>
              <a:r>
                <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       </a:t>
              </a: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控制率低的主要原因之一</a:t>
              </a:r>
              <a:endPar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marL="642937" lvl="1" indent="-285750" algn="just">
                <a:lnSpc>
                  <a:spcPts val="1800"/>
                </a:lnSpc>
                <a:buFont typeface="Arial" panose="020B0604020202020204" pitchFamily="34" charset="0"/>
                <a:buChar char="•"/>
                <a:defRPr/>
              </a:pP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健康中国</a:t>
              </a:r>
              <a:r>
                <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2030</a:t>
              </a: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规划纲要提出，到</a:t>
              </a:r>
              <a:r>
                <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2030</a:t>
              </a: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年实现高血压患者的知晓率</a:t>
              </a:r>
              <a:endPar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marL="357187" lvl="1" algn="just">
                <a:lnSpc>
                  <a:spcPts val="1800"/>
                </a:lnSpc>
                <a:defRPr/>
              </a:pP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       和规范治疗率</a:t>
              </a:r>
              <a:r>
                <a:rPr lang="zh-CN" altLang="en-US" sz="1200" b="1"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不低于</a:t>
              </a:r>
              <a:r>
                <a:rPr lang="en-US" altLang="zh-CN" sz="1200" b="1"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65%</a:t>
              </a:r>
              <a:r>
                <a:rPr lang="zh-CN" altLang="en-US" sz="1200" b="1"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和</a:t>
              </a:r>
              <a:r>
                <a:rPr lang="en-US" altLang="zh-CN" sz="1200" b="1"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70%</a:t>
              </a: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，高血压治疗率、控制率持续提高</a:t>
              </a:r>
              <a:endPar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pic>
          <p:nvPicPr>
            <p:cNvPr id="65" name="图片 64">
              <a:extLst>
                <a:ext uri="{FF2B5EF4-FFF2-40B4-BE49-F238E27FC236}">
                  <a16:creationId xmlns:a16="http://schemas.microsoft.com/office/drawing/2014/main" id="{2581612F-5328-455F-853E-A09BFB5692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07" t="20650" r="64590" b="16478"/>
            <a:stretch/>
          </p:blipFill>
          <p:spPr>
            <a:xfrm>
              <a:off x="6249706" y="2692756"/>
              <a:ext cx="188263" cy="165144"/>
            </a:xfrm>
            <a:prstGeom prst="rect">
              <a:avLst/>
            </a:prstGeom>
          </p:spPr>
        </p:pic>
      </p:grpSp>
      <p:grpSp>
        <p:nvGrpSpPr>
          <p:cNvPr id="72" name="组合 71">
            <a:extLst>
              <a:ext uri="{FF2B5EF4-FFF2-40B4-BE49-F238E27FC236}">
                <a16:creationId xmlns:a16="http://schemas.microsoft.com/office/drawing/2014/main" id="{68E95A92-6093-4EBD-9C14-C4F477D9A1AD}"/>
              </a:ext>
            </a:extLst>
          </p:cNvPr>
          <p:cNvGrpSpPr/>
          <p:nvPr/>
        </p:nvGrpSpPr>
        <p:grpSpPr>
          <a:xfrm>
            <a:off x="6239767" y="1764720"/>
            <a:ext cx="5455152" cy="764376"/>
            <a:chOff x="6249706" y="1736145"/>
            <a:chExt cx="5455152" cy="764376"/>
          </a:xfrm>
        </p:grpSpPr>
        <p:sp>
          <p:nvSpPr>
            <p:cNvPr id="42" name="矩形 15">
              <a:extLst>
                <a:ext uri="{FF2B5EF4-FFF2-40B4-BE49-F238E27FC236}">
                  <a16:creationId xmlns:a16="http://schemas.microsoft.com/office/drawing/2014/main" id="{3F835DD5-AC65-4F06-B74E-5AB910BA135E}"/>
                </a:ext>
              </a:extLst>
            </p:cNvPr>
            <p:cNvSpPr txBox="1"/>
            <p:nvPr/>
          </p:nvSpPr>
          <p:spPr>
            <a:xfrm>
              <a:off x="6506246" y="1736145"/>
              <a:ext cx="5198612" cy="7643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just">
                <a:lnSpc>
                  <a:spcPct val="150000"/>
                </a:lnSpc>
                <a:defRPr/>
              </a:pPr>
              <a:r>
                <a:rPr lang="zh-CN" altLang="en-US"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适应症</a:t>
              </a:r>
              <a:r>
                <a:rPr lang="en-US" altLang="zh-CN" sz="1400" b="0" baseline="3000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3</a:t>
              </a:r>
              <a:endParaRPr lang="en-US" altLang="zh-CN" sz="14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marL="357187" lvl="1" algn="just">
                <a:lnSpc>
                  <a:spcPts val="1800"/>
                </a:lnSpc>
                <a:defRPr/>
              </a:pP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作为高血压治疗的替代疗法，用于目前同时服用与复方制剂剂量相同</a:t>
              </a:r>
              <a:endPar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marL="357187" lvl="1" algn="just">
                <a:lnSpc>
                  <a:spcPts val="1800"/>
                </a:lnSpc>
                <a:defRPr/>
              </a:pPr>
              <a:r>
                <a:rPr lang="zh-CN" altLang="en-US"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的单药且血压控制良好的患者</a:t>
              </a:r>
              <a:endParaRPr lang="en-US" altLang="zh-CN" sz="1200" dirty="0">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pic>
          <p:nvPicPr>
            <p:cNvPr id="66" name="图片 65">
              <a:extLst>
                <a:ext uri="{FF2B5EF4-FFF2-40B4-BE49-F238E27FC236}">
                  <a16:creationId xmlns:a16="http://schemas.microsoft.com/office/drawing/2014/main" id="{3DE41CB4-9327-485F-B6CD-5ACBB7E4DD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07" t="20650" r="64590" b="16478"/>
            <a:stretch/>
          </p:blipFill>
          <p:spPr>
            <a:xfrm>
              <a:off x="6249706" y="1838453"/>
              <a:ext cx="188263" cy="165144"/>
            </a:xfrm>
            <a:prstGeom prst="rect">
              <a:avLst/>
            </a:prstGeom>
          </p:spPr>
        </p:pic>
      </p:grpSp>
    </p:spTree>
    <p:extLst>
      <p:ext uri="{BB962C8B-B14F-4D97-AF65-F5344CB8AC3E}">
        <p14:creationId xmlns:p14="http://schemas.microsoft.com/office/powerpoint/2010/main" val="3490654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iconfont-10499-5121490">
            <a:extLst>
              <a:ext uri="{FF2B5EF4-FFF2-40B4-BE49-F238E27FC236}">
                <a16:creationId xmlns:a16="http://schemas.microsoft.com/office/drawing/2014/main" id="{1259208A-5C63-4C83-B93E-C986DF2045C9}"/>
              </a:ext>
            </a:extLst>
          </p:cNvPr>
          <p:cNvSpPr/>
          <p:nvPr/>
        </p:nvSpPr>
        <p:spPr>
          <a:xfrm rot="594658">
            <a:off x="10862506" y="5266961"/>
            <a:ext cx="432649" cy="449738"/>
          </a:xfrm>
          <a:custGeom>
            <a:avLst/>
            <a:gdLst>
              <a:gd name="T0" fmla="*/ 7541 w 11198"/>
              <a:gd name="T1" fmla="*/ 8511 h 11197"/>
              <a:gd name="T2" fmla="*/ 2775 w 11198"/>
              <a:gd name="T3" fmla="*/ 8511 h 11197"/>
              <a:gd name="T4" fmla="*/ 2311 w 11198"/>
              <a:gd name="T5" fmla="*/ 8047 h 11197"/>
              <a:gd name="T6" fmla="*/ 2311 w 11198"/>
              <a:gd name="T7" fmla="*/ 4910 h 11197"/>
              <a:gd name="T8" fmla="*/ 2401 w 11198"/>
              <a:gd name="T9" fmla="*/ 4716 h 11197"/>
              <a:gd name="T10" fmla="*/ 2595 w 11198"/>
              <a:gd name="T11" fmla="*/ 4656 h 11197"/>
              <a:gd name="T12" fmla="*/ 3328 w 11198"/>
              <a:gd name="T13" fmla="*/ 4611 h 11197"/>
              <a:gd name="T14" fmla="*/ 4941 w 11198"/>
              <a:gd name="T15" fmla="*/ 2922 h 11197"/>
              <a:gd name="T16" fmla="*/ 4941 w 11198"/>
              <a:gd name="T17" fmla="*/ 2892 h 11197"/>
              <a:gd name="T18" fmla="*/ 5748 w 11198"/>
              <a:gd name="T19" fmla="*/ 2220 h 11197"/>
              <a:gd name="T20" fmla="*/ 6495 w 11198"/>
              <a:gd name="T21" fmla="*/ 2877 h 11197"/>
              <a:gd name="T22" fmla="*/ 6420 w 11198"/>
              <a:gd name="T23" fmla="*/ 4431 h 11197"/>
              <a:gd name="T24" fmla="*/ 8243 w 11198"/>
              <a:gd name="T25" fmla="*/ 4431 h 11197"/>
              <a:gd name="T26" fmla="*/ 8631 w 11198"/>
              <a:gd name="T27" fmla="*/ 4610 h 11197"/>
              <a:gd name="T28" fmla="*/ 8736 w 11198"/>
              <a:gd name="T29" fmla="*/ 5014 h 11197"/>
              <a:gd name="T30" fmla="*/ 8064 w 11198"/>
              <a:gd name="T31" fmla="*/ 8106 h 11197"/>
              <a:gd name="T32" fmla="*/ 7541 w 11198"/>
              <a:gd name="T33" fmla="*/ 8511 h 11197"/>
              <a:gd name="T34" fmla="*/ 2760 w 11198"/>
              <a:gd name="T35" fmla="*/ 5119 h 11197"/>
              <a:gd name="T36" fmla="*/ 2760 w 11198"/>
              <a:gd name="T37" fmla="*/ 8062 h 11197"/>
              <a:gd name="T38" fmla="*/ 2775 w 11198"/>
              <a:gd name="T39" fmla="*/ 8077 h 11197"/>
              <a:gd name="T40" fmla="*/ 7541 w 11198"/>
              <a:gd name="T41" fmla="*/ 8077 h 11197"/>
              <a:gd name="T42" fmla="*/ 7616 w 11198"/>
              <a:gd name="T43" fmla="*/ 8017 h 11197"/>
              <a:gd name="T44" fmla="*/ 8274 w 11198"/>
              <a:gd name="T45" fmla="*/ 4955 h 11197"/>
              <a:gd name="T46" fmla="*/ 8259 w 11198"/>
              <a:gd name="T47" fmla="*/ 4925 h 11197"/>
              <a:gd name="T48" fmla="*/ 8229 w 11198"/>
              <a:gd name="T49" fmla="*/ 4910 h 11197"/>
              <a:gd name="T50" fmla="*/ 6138 w 11198"/>
              <a:gd name="T51" fmla="*/ 4910 h 11197"/>
              <a:gd name="T52" fmla="*/ 5899 w 11198"/>
              <a:gd name="T53" fmla="*/ 4760 h 11197"/>
              <a:gd name="T54" fmla="*/ 5899 w 11198"/>
              <a:gd name="T55" fmla="*/ 4476 h 11197"/>
              <a:gd name="T56" fmla="*/ 6049 w 11198"/>
              <a:gd name="T57" fmla="*/ 3027 h 11197"/>
              <a:gd name="T58" fmla="*/ 6049 w 11198"/>
              <a:gd name="T59" fmla="*/ 2997 h 11197"/>
              <a:gd name="T60" fmla="*/ 5735 w 11198"/>
              <a:gd name="T61" fmla="*/ 2699 h 11197"/>
              <a:gd name="T62" fmla="*/ 5376 w 11198"/>
              <a:gd name="T63" fmla="*/ 2967 h 11197"/>
              <a:gd name="T64" fmla="*/ 3344 w 11198"/>
              <a:gd name="T65" fmla="*/ 5089 h 11197"/>
              <a:gd name="T66" fmla="*/ 2760 w 11198"/>
              <a:gd name="T67" fmla="*/ 5119 h 11197"/>
              <a:gd name="T68" fmla="*/ 2760 w 11198"/>
              <a:gd name="T69" fmla="*/ 5119 h 11197"/>
              <a:gd name="T70" fmla="*/ 3523 w 11198"/>
              <a:gd name="T71" fmla="*/ 4820 h 11197"/>
              <a:gd name="T72" fmla="*/ 3971 w 11198"/>
              <a:gd name="T73" fmla="*/ 4820 h 11197"/>
              <a:gd name="T74" fmla="*/ 3971 w 11198"/>
              <a:gd name="T75" fmla="*/ 8107 h 11197"/>
              <a:gd name="T76" fmla="*/ 3523 w 11198"/>
              <a:gd name="T77" fmla="*/ 8107 h 11197"/>
              <a:gd name="T78" fmla="*/ 3523 w 11198"/>
              <a:gd name="T79" fmla="*/ 4820 h 11197"/>
              <a:gd name="T80" fmla="*/ 5599 w 11198"/>
              <a:gd name="T81" fmla="*/ 11197 h 11197"/>
              <a:gd name="T82" fmla="*/ 1640 w 11198"/>
              <a:gd name="T83" fmla="*/ 9557 h 11197"/>
              <a:gd name="T84" fmla="*/ 0 w 11198"/>
              <a:gd name="T85" fmla="*/ 5599 h 11197"/>
              <a:gd name="T86" fmla="*/ 1640 w 11198"/>
              <a:gd name="T87" fmla="*/ 1640 h 11197"/>
              <a:gd name="T88" fmla="*/ 5599 w 11198"/>
              <a:gd name="T89" fmla="*/ 0 h 11197"/>
              <a:gd name="T90" fmla="*/ 9558 w 11198"/>
              <a:gd name="T91" fmla="*/ 1640 h 11197"/>
              <a:gd name="T92" fmla="*/ 11198 w 11198"/>
              <a:gd name="T93" fmla="*/ 5599 h 11197"/>
              <a:gd name="T94" fmla="*/ 9558 w 11198"/>
              <a:gd name="T95" fmla="*/ 9557 h 11197"/>
              <a:gd name="T96" fmla="*/ 5599 w 11198"/>
              <a:gd name="T97" fmla="*/ 11197 h 11197"/>
              <a:gd name="T98" fmla="*/ 5599 w 11198"/>
              <a:gd name="T99" fmla="*/ 472 h 11197"/>
              <a:gd name="T100" fmla="*/ 471 w 11198"/>
              <a:gd name="T101" fmla="*/ 5600 h 11197"/>
              <a:gd name="T102" fmla="*/ 5599 w 11198"/>
              <a:gd name="T103" fmla="*/ 10727 h 11197"/>
              <a:gd name="T104" fmla="*/ 10726 w 11198"/>
              <a:gd name="T105" fmla="*/ 5600 h 11197"/>
              <a:gd name="T106" fmla="*/ 5599 w 11198"/>
              <a:gd name="T107" fmla="*/ 472 h 1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98" h="11197">
                <a:moveTo>
                  <a:pt x="7541" y="8511"/>
                </a:moveTo>
                <a:lnTo>
                  <a:pt x="2775" y="8511"/>
                </a:lnTo>
                <a:cubicBezTo>
                  <a:pt x="2521" y="8511"/>
                  <a:pt x="2311" y="8302"/>
                  <a:pt x="2311" y="8047"/>
                </a:cubicBezTo>
                <a:lnTo>
                  <a:pt x="2311" y="4910"/>
                </a:lnTo>
                <a:cubicBezTo>
                  <a:pt x="2311" y="4835"/>
                  <a:pt x="2341" y="4760"/>
                  <a:pt x="2401" y="4716"/>
                </a:cubicBezTo>
                <a:cubicBezTo>
                  <a:pt x="2461" y="4671"/>
                  <a:pt x="2536" y="4641"/>
                  <a:pt x="2595" y="4656"/>
                </a:cubicBezTo>
                <a:cubicBezTo>
                  <a:pt x="2655" y="4656"/>
                  <a:pt x="2909" y="4641"/>
                  <a:pt x="3328" y="4611"/>
                </a:cubicBezTo>
                <a:cubicBezTo>
                  <a:pt x="4419" y="4521"/>
                  <a:pt x="4941" y="3968"/>
                  <a:pt x="4941" y="2922"/>
                </a:cubicBezTo>
                <a:lnTo>
                  <a:pt x="4941" y="2892"/>
                </a:lnTo>
                <a:cubicBezTo>
                  <a:pt x="4971" y="2653"/>
                  <a:pt x="5180" y="2220"/>
                  <a:pt x="5748" y="2220"/>
                </a:cubicBezTo>
                <a:cubicBezTo>
                  <a:pt x="6240" y="2220"/>
                  <a:pt x="6450" y="2638"/>
                  <a:pt x="6495" y="2877"/>
                </a:cubicBezTo>
                <a:cubicBezTo>
                  <a:pt x="6525" y="2997"/>
                  <a:pt x="6719" y="3728"/>
                  <a:pt x="6420" y="4431"/>
                </a:cubicBezTo>
                <a:lnTo>
                  <a:pt x="8243" y="4431"/>
                </a:lnTo>
                <a:cubicBezTo>
                  <a:pt x="8393" y="4431"/>
                  <a:pt x="8526" y="4491"/>
                  <a:pt x="8631" y="4610"/>
                </a:cubicBezTo>
                <a:cubicBezTo>
                  <a:pt x="8721" y="4730"/>
                  <a:pt x="8766" y="4879"/>
                  <a:pt x="8736" y="5014"/>
                </a:cubicBezTo>
                <a:lnTo>
                  <a:pt x="8064" y="8106"/>
                </a:lnTo>
                <a:cubicBezTo>
                  <a:pt x="8005" y="8346"/>
                  <a:pt x="7795" y="8511"/>
                  <a:pt x="7541" y="8511"/>
                </a:cubicBezTo>
                <a:close/>
                <a:moveTo>
                  <a:pt x="2760" y="5119"/>
                </a:moveTo>
                <a:lnTo>
                  <a:pt x="2760" y="8062"/>
                </a:lnTo>
                <a:cubicBezTo>
                  <a:pt x="2760" y="8077"/>
                  <a:pt x="2760" y="8077"/>
                  <a:pt x="2775" y="8077"/>
                </a:cubicBezTo>
                <a:lnTo>
                  <a:pt x="7541" y="8077"/>
                </a:lnTo>
                <a:cubicBezTo>
                  <a:pt x="7571" y="8077"/>
                  <a:pt x="7616" y="8047"/>
                  <a:pt x="7616" y="8017"/>
                </a:cubicBezTo>
                <a:lnTo>
                  <a:pt x="8274" y="4955"/>
                </a:lnTo>
                <a:cubicBezTo>
                  <a:pt x="8274" y="4940"/>
                  <a:pt x="8274" y="4925"/>
                  <a:pt x="8259" y="4925"/>
                </a:cubicBezTo>
                <a:cubicBezTo>
                  <a:pt x="8244" y="4925"/>
                  <a:pt x="8244" y="4910"/>
                  <a:pt x="8229" y="4910"/>
                </a:cubicBezTo>
                <a:lnTo>
                  <a:pt x="6138" y="4910"/>
                </a:lnTo>
                <a:cubicBezTo>
                  <a:pt x="6033" y="4910"/>
                  <a:pt x="5944" y="4850"/>
                  <a:pt x="5899" y="4760"/>
                </a:cubicBezTo>
                <a:cubicBezTo>
                  <a:pt x="5854" y="4670"/>
                  <a:pt x="5854" y="4566"/>
                  <a:pt x="5899" y="4476"/>
                </a:cubicBezTo>
                <a:cubicBezTo>
                  <a:pt x="6288" y="3834"/>
                  <a:pt x="6049" y="3027"/>
                  <a:pt x="6049" y="3027"/>
                </a:cubicBezTo>
                <a:lnTo>
                  <a:pt x="6049" y="2997"/>
                </a:lnTo>
                <a:cubicBezTo>
                  <a:pt x="6034" y="2952"/>
                  <a:pt x="5989" y="2699"/>
                  <a:pt x="5735" y="2699"/>
                </a:cubicBezTo>
                <a:cubicBezTo>
                  <a:pt x="5451" y="2699"/>
                  <a:pt x="5391" y="2892"/>
                  <a:pt x="5376" y="2967"/>
                </a:cubicBezTo>
                <a:cubicBezTo>
                  <a:pt x="5376" y="3864"/>
                  <a:pt x="5018" y="4940"/>
                  <a:pt x="3344" y="5089"/>
                </a:cubicBezTo>
                <a:cubicBezTo>
                  <a:pt x="3164" y="5089"/>
                  <a:pt x="2925" y="5104"/>
                  <a:pt x="2760" y="5119"/>
                </a:cubicBezTo>
                <a:close/>
                <a:moveTo>
                  <a:pt x="2760" y="5119"/>
                </a:moveTo>
                <a:close/>
                <a:moveTo>
                  <a:pt x="3523" y="4820"/>
                </a:moveTo>
                <a:lnTo>
                  <a:pt x="3971" y="4820"/>
                </a:lnTo>
                <a:lnTo>
                  <a:pt x="3971" y="8107"/>
                </a:lnTo>
                <a:lnTo>
                  <a:pt x="3523" y="8107"/>
                </a:lnTo>
                <a:lnTo>
                  <a:pt x="3523" y="4820"/>
                </a:lnTo>
                <a:close/>
                <a:moveTo>
                  <a:pt x="5599" y="11197"/>
                </a:moveTo>
                <a:cubicBezTo>
                  <a:pt x="4104" y="11197"/>
                  <a:pt x="2697" y="10615"/>
                  <a:pt x="1640" y="9557"/>
                </a:cubicBezTo>
                <a:cubicBezTo>
                  <a:pt x="583" y="8500"/>
                  <a:pt x="0" y="7095"/>
                  <a:pt x="0" y="5599"/>
                </a:cubicBezTo>
                <a:cubicBezTo>
                  <a:pt x="0" y="4102"/>
                  <a:pt x="583" y="2697"/>
                  <a:pt x="1640" y="1640"/>
                </a:cubicBezTo>
                <a:cubicBezTo>
                  <a:pt x="2697" y="582"/>
                  <a:pt x="4102" y="0"/>
                  <a:pt x="5599" y="0"/>
                </a:cubicBezTo>
                <a:cubicBezTo>
                  <a:pt x="7095" y="0"/>
                  <a:pt x="8500" y="582"/>
                  <a:pt x="9558" y="1640"/>
                </a:cubicBezTo>
                <a:cubicBezTo>
                  <a:pt x="10615" y="2697"/>
                  <a:pt x="11198" y="4102"/>
                  <a:pt x="11198" y="5599"/>
                </a:cubicBezTo>
                <a:cubicBezTo>
                  <a:pt x="11198" y="7095"/>
                  <a:pt x="10615" y="8500"/>
                  <a:pt x="9558" y="9557"/>
                </a:cubicBezTo>
                <a:cubicBezTo>
                  <a:pt x="8500" y="10616"/>
                  <a:pt x="7094" y="11197"/>
                  <a:pt x="5599" y="11197"/>
                </a:cubicBezTo>
                <a:close/>
                <a:moveTo>
                  <a:pt x="5599" y="472"/>
                </a:moveTo>
                <a:cubicBezTo>
                  <a:pt x="2771" y="472"/>
                  <a:pt x="471" y="2772"/>
                  <a:pt x="471" y="5600"/>
                </a:cubicBezTo>
                <a:cubicBezTo>
                  <a:pt x="471" y="8427"/>
                  <a:pt x="2771" y="10727"/>
                  <a:pt x="5599" y="10727"/>
                </a:cubicBezTo>
                <a:cubicBezTo>
                  <a:pt x="8426" y="10727"/>
                  <a:pt x="10726" y="8427"/>
                  <a:pt x="10726" y="5600"/>
                </a:cubicBezTo>
                <a:cubicBezTo>
                  <a:pt x="10726" y="2772"/>
                  <a:pt x="8426" y="472"/>
                  <a:pt x="5599" y="472"/>
                </a:cubicBezTo>
                <a:close/>
              </a:path>
            </a:pathLst>
          </a:custGeom>
          <a:solidFill>
            <a:srgbClr val="2570BF">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17" name="标题 16">
            <a:extLst>
              <a:ext uri="{FF2B5EF4-FFF2-40B4-BE49-F238E27FC236}">
                <a16:creationId xmlns:a16="http://schemas.microsoft.com/office/drawing/2014/main" id="{C2A474CF-43FE-438F-9CA1-0B8658C68909}"/>
              </a:ext>
            </a:extLst>
          </p:cNvPr>
          <p:cNvSpPr>
            <a:spLocks noGrp="1"/>
          </p:cNvSpPr>
          <p:nvPr>
            <p:ph type="title"/>
          </p:nvPr>
        </p:nvSpPr>
        <p:spPr/>
        <p:txBody>
          <a:bodyPr>
            <a:noAutofit/>
          </a:bodyPr>
          <a:lstStyle/>
          <a:p>
            <a:r>
              <a:rPr lang="zh-CN" altLang="en-US" b="1" dirty="0">
                <a:solidFill>
                  <a:srgbClr val="2570BF"/>
                </a:solidFill>
                <a:latin typeface="Arial" panose="020B0604020202020204" pitchFamily="34" charset="0"/>
                <a:ea typeface="仿宋" panose="02010609060101010101" pitchFamily="49" charset="-122"/>
                <a:sym typeface="Arial" panose="020B0604020202020204" pitchFamily="34" charset="0"/>
              </a:rPr>
              <a:t>独家创新专利</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解决化学不相容性，保障组合物的稳定性</a:t>
            </a:r>
            <a:b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b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让</a:t>
            </a:r>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β</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受体阻滞剂</a:t>
            </a:r>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钙通道阻滞剂长效单片复方制剂的</a:t>
            </a:r>
            <a:r>
              <a:rPr lang="zh-CN" altLang="en-US" b="1" dirty="0">
                <a:solidFill>
                  <a:srgbClr val="2570BF"/>
                </a:solidFill>
                <a:latin typeface="Arial" panose="020B0604020202020204" pitchFamily="34" charset="0"/>
                <a:ea typeface="仿宋" panose="02010609060101010101" pitchFamily="49" charset="-122"/>
                <a:sym typeface="Arial" panose="020B0604020202020204" pitchFamily="34" charset="0"/>
              </a:rPr>
              <a:t>上市成为可能</a:t>
            </a:r>
            <a:endParaRPr lang="zh-CN" altLang="en-US" sz="2200" b="1" dirty="0">
              <a:solidFill>
                <a:srgbClr val="2570BF"/>
              </a:solidFill>
              <a:latin typeface="Arial" panose="020B0604020202020204" pitchFamily="34" charset="0"/>
              <a:ea typeface="仿宋" panose="02010609060101010101" pitchFamily="49" charset="-122"/>
              <a:sym typeface="Arial" panose="020B0604020202020204" pitchFamily="34" charset="0"/>
            </a:endParaRPr>
          </a:p>
        </p:txBody>
      </p:sp>
      <p:sp>
        <p:nvSpPr>
          <p:cNvPr id="41" name="矩形 40">
            <a:extLst>
              <a:ext uri="{FF2B5EF4-FFF2-40B4-BE49-F238E27FC236}">
                <a16:creationId xmlns:a16="http://schemas.microsoft.com/office/drawing/2014/main" id="{E5D9EAA9-8E7A-4BB6-9270-A96A88DF2009}"/>
              </a:ext>
            </a:extLst>
          </p:cNvPr>
          <p:cNvSpPr/>
          <p:nvPr/>
        </p:nvSpPr>
        <p:spPr>
          <a:xfrm flipH="1">
            <a:off x="276225" y="-51060"/>
            <a:ext cx="3315782"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Arial" panose="020B0604020202020204" pitchFamily="34" charset="0"/>
                <a:ea typeface="仿宋" panose="02010609060101010101" pitchFamily="49" charset="-122"/>
                <a:sym typeface="Arial" panose="020B0604020202020204" pitchFamily="34" charset="0"/>
              </a:rPr>
              <a:t>创新性</a:t>
            </a:r>
          </a:p>
        </p:txBody>
      </p:sp>
      <p:sp>
        <p:nvSpPr>
          <p:cNvPr id="45" name="等腰三角形 44">
            <a:extLst>
              <a:ext uri="{FF2B5EF4-FFF2-40B4-BE49-F238E27FC236}">
                <a16:creationId xmlns:a16="http://schemas.microsoft.com/office/drawing/2014/main" id="{E4632E00-177F-4BED-8676-85DB4FEFE523}"/>
              </a:ext>
            </a:extLst>
          </p:cNvPr>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78" name="箭头: V 形 77">
            <a:extLst>
              <a:ext uri="{FF2B5EF4-FFF2-40B4-BE49-F238E27FC236}">
                <a16:creationId xmlns:a16="http://schemas.microsoft.com/office/drawing/2014/main" id="{DD5C1740-07E4-43F5-A166-C2C2D6A7AC29}"/>
              </a:ext>
            </a:extLst>
          </p:cNvPr>
          <p:cNvSpPr/>
          <p:nvPr/>
        </p:nvSpPr>
        <p:spPr>
          <a:xfrm>
            <a:off x="899933" y="3027917"/>
            <a:ext cx="10661268" cy="1861832"/>
          </a:xfrm>
          <a:prstGeom prst="chevron">
            <a:avLst>
              <a:gd name="adj" fmla="val 28957"/>
            </a:avLst>
          </a:prstGeom>
          <a:gradFill>
            <a:gsLst>
              <a:gs pos="0">
                <a:srgbClr val="2570BF">
                  <a:alpha val="13000"/>
                </a:srgbClr>
              </a:gs>
              <a:gs pos="87000">
                <a:schemeClr val="bg1">
                  <a:alpha val="37000"/>
                </a:schemeClr>
              </a:gs>
            </a:gsLst>
            <a:lin ang="10800000" scaled="1"/>
          </a:gradFill>
          <a:ln>
            <a:gradFill flip="none" rotWithShape="1">
              <a:gsLst>
                <a:gs pos="0">
                  <a:srgbClr val="2570BF"/>
                </a:gs>
                <a:gs pos="47000">
                  <a:schemeClr val="accent1">
                    <a:lumMod val="45000"/>
                    <a:lumOff val="55000"/>
                  </a:schemeClr>
                </a:gs>
                <a:gs pos="62000">
                  <a:schemeClr val="accent1">
                    <a:lumMod val="45000"/>
                    <a:lumOff val="55000"/>
                  </a:schemeClr>
                </a:gs>
                <a:gs pos="81000">
                  <a:schemeClr val="bg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Arial" panose="020B0604020202020204" pitchFamily="34" charset="0"/>
              <a:ea typeface="仿宋" panose="02010609060101010101" pitchFamily="49" charset="-122"/>
              <a:sym typeface="Arial" panose="020B0604020202020204" pitchFamily="34" charset="0"/>
            </a:endParaRPr>
          </a:p>
        </p:txBody>
      </p:sp>
      <p:sp>
        <p:nvSpPr>
          <p:cNvPr id="81" name="文本框 80">
            <a:extLst>
              <a:ext uri="{FF2B5EF4-FFF2-40B4-BE49-F238E27FC236}">
                <a16:creationId xmlns:a16="http://schemas.microsoft.com/office/drawing/2014/main" id="{99A8667D-C773-42C1-AA9F-574FC4BF8857}"/>
              </a:ext>
            </a:extLst>
          </p:cNvPr>
          <p:cNvSpPr txBox="1"/>
          <p:nvPr/>
        </p:nvSpPr>
        <p:spPr>
          <a:xfrm>
            <a:off x="276225" y="6302879"/>
            <a:ext cx="10789200" cy="338554"/>
          </a:xfrm>
          <a:prstGeom prst="rect">
            <a:avLst/>
          </a:prstGeom>
          <a:noFill/>
        </p:spPr>
        <p:txBody>
          <a:bodyPr wrap="square">
            <a:spAutoFit/>
          </a:bodyPr>
          <a:lstStyle/>
          <a:p>
            <a:pPr marL="228600" marR="0" lvl="0" indent="-228600" defTabSz="914400" rtl="0" eaLnBrk="1" fontAlgn="auto" latinLnBrk="0" hangingPunct="1">
              <a:lnSpc>
                <a:spcPct val="100000"/>
              </a:lnSpc>
              <a:spcBef>
                <a:spcPts val="0"/>
              </a:spcBef>
              <a:spcAft>
                <a:spcPts val="0"/>
              </a:spcAft>
              <a:buClrTx/>
              <a:buSzTx/>
              <a:buFont typeface="+mj-lt"/>
              <a:buAutoNum type="arabicPeriod"/>
              <a:tabLst/>
              <a:defRPr/>
            </a:pPr>
            <a:r>
              <a:rPr kumimoji="0" lang="zh-CN" altLang="en-US"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中华人民共和国国家知识产权局</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 (12) </a:t>
            </a:r>
            <a:r>
              <a:rPr kumimoji="0" lang="zh-CN" altLang="en-US"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发明专利</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 (10)</a:t>
            </a:r>
            <a:r>
              <a:rPr kumimoji="0" lang="zh-CN" altLang="en-US"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授权公告号 </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CN 102164585 B. (45)</a:t>
            </a:r>
            <a:r>
              <a:rPr kumimoji="0" lang="zh-CN" altLang="en-US"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授权公告日 </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2016.04.27</a:t>
            </a:r>
          </a:p>
          <a:p>
            <a:pPr marL="228600" marR="0" lvl="0" indent="-228600"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Ulrike </a:t>
            </a:r>
            <a:r>
              <a:rPr kumimoji="0" lang="en-US" altLang="zh-CN" sz="800" b="0" i="0" u="none" strike="noStrike" kern="1200" cap="none" spc="0" normalizeH="0" baseline="0" noProof="0" dirty="0" err="1">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Hostalek</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 et al. Clin </a:t>
            </a:r>
            <a:r>
              <a:rPr kumimoji="0" lang="en-US" altLang="zh-CN" sz="800" b="0" i="0" u="none" strike="noStrike" kern="1200" cap="none" spc="0" normalizeH="0" baseline="0" noProof="0" dirty="0" err="1">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Pharmacol</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 Drug Dev. 2017;6(1):9-18. </a:t>
            </a:r>
          </a:p>
        </p:txBody>
      </p:sp>
      <p:sp>
        <p:nvSpPr>
          <p:cNvPr id="83" name="文本框 82">
            <a:extLst>
              <a:ext uri="{FF2B5EF4-FFF2-40B4-BE49-F238E27FC236}">
                <a16:creationId xmlns:a16="http://schemas.microsoft.com/office/drawing/2014/main" id="{6A726528-6511-4DC7-918C-AF7DE335C30B}"/>
              </a:ext>
            </a:extLst>
          </p:cNvPr>
          <p:cNvSpPr txBox="1"/>
          <p:nvPr/>
        </p:nvSpPr>
        <p:spPr>
          <a:xfrm>
            <a:off x="4289993" y="3057253"/>
            <a:ext cx="3613070" cy="492443"/>
          </a:xfrm>
          <a:prstGeom prst="rect">
            <a:avLst/>
          </a:prstGeom>
          <a:noFill/>
        </p:spPr>
        <p:txBody>
          <a:bodyPr wrap="square" rtlCol="0">
            <a:spAutoFit/>
          </a:bodyPr>
          <a:lstStyle/>
          <a:p>
            <a:pPr lvl="0" algn="ctr" defTabSz="457200">
              <a:defRPr/>
            </a:pPr>
            <a:r>
              <a:rPr kumimoji="0" lang="zh-CN" altLang="en-US" sz="14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cs typeface="Arial"/>
                <a:sym typeface="Arial" panose="020B0604020202020204" pitchFamily="34" charset="0"/>
              </a:rPr>
              <a:t>高比表面积赋形剂</a:t>
            </a:r>
            <a:endParaRPr kumimoji="0" lang="en-US" altLang="zh-CN" sz="14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cs typeface="Arial"/>
              <a:sym typeface="Arial" panose="020B0604020202020204" pitchFamily="34" charset="0"/>
            </a:endParaRPr>
          </a:p>
          <a:p>
            <a:pPr lvl="0" algn="ctr" defTabSz="457200">
              <a:defRPr/>
            </a:pPr>
            <a:r>
              <a:rPr lang="zh-CN" altLang="en-US" sz="1200" dirty="0">
                <a:latin typeface="Arial" panose="020B0604020202020204" pitchFamily="34" charset="0"/>
                <a:ea typeface="仿宋" panose="02010609060101010101" pitchFamily="49" charset="-122"/>
                <a:cs typeface="Arial"/>
                <a:sym typeface="Arial" panose="020B0604020202020204" pitchFamily="34" charset="0"/>
              </a:rPr>
              <a:t>独家专利配方</a:t>
            </a: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Arial"/>
                <a:sym typeface="Arial" panose="020B0604020202020204" pitchFamily="34" charset="0"/>
              </a:rPr>
              <a:t>避免两个活性成分接触</a:t>
            </a:r>
          </a:p>
        </p:txBody>
      </p:sp>
      <p:sp>
        <p:nvSpPr>
          <p:cNvPr id="84" name="文本框 83">
            <a:extLst>
              <a:ext uri="{FF2B5EF4-FFF2-40B4-BE49-F238E27FC236}">
                <a16:creationId xmlns:a16="http://schemas.microsoft.com/office/drawing/2014/main" id="{31DFE9C0-0DE4-433F-B600-149E4E363951}"/>
              </a:ext>
            </a:extLst>
          </p:cNvPr>
          <p:cNvSpPr txBox="1"/>
          <p:nvPr/>
        </p:nvSpPr>
        <p:spPr>
          <a:xfrm>
            <a:off x="4300148" y="4300351"/>
            <a:ext cx="3592761" cy="49244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独特包材技术</a:t>
            </a:r>
            <a:endParaRPr kumimoji="0" lang="en-US" altLang="zh-CN" sz="14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rPr>
              <a:t>维持储存过程较低的水分</a:t>
            </a:r>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pic>
        <p:nvPicPr>
          <p:cNvPr id="85" name="图片 84" descr="图片包含 游戏机&#10;&#10;描述已自动生成">
            <a:extLst>
              <a:ext uri="{FF2B5EF4-FFF2-40B4-BE49-F238E27FC236}">
                <a16:creationId xmlns:a16="http://schemas.microsoft.com/office/drawing/2014/main" id="{B56DF515-D0FC-4FB9-B0A1-61AB85D25C32}"/>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9583" t="45555" r="41647" b="36525"/>
          <a:stretch/>
        </p:blipFill>
        <p:spPr>
          <a:xfrm rot="20534110">
            <a:off x="5956699" y="5120935"/>
            <a:ext cx="393833" cy="332293"/>
          </a:xfrm>
          <a:prstGeom prst="rect">
            <a:avLst/>
          </a:prstGeom>
        </p:spPr>
      </p:pic>
      <p:sp>
        <p:nvSpPr>
          <p:cNvPr id="87" name="文本框 86">
            <a:extLst>
              <a:ext uri="{FF2B5EF4-FFF2-40B4-BE49-F238E27FC236}">
                <a16:creationId xmlns:a16="http://schemas.microsoft.com/office/drawing/2014/main" id="{0578290D-9C0C-47BB-8DB1-BB2E02D61A31}"/>
              </a:ext>
            </a:extLst>
          </p:cNvPr>
          <p:cNvSpPr txBox="1"/>
          <p:nvPr/>
        </p:nvSpPr>
        <p:spPr>
          <a:xfrm>
            <a:off x="4289993" y="3735098"/>
            <a:ext cx="3613070" cy="49244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均质化直压工艺</a:t>
            </a:r>
            <a:endParaRPr kumimoji="0" lang="en-US" altLang="zh-CN" sz="14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rPr>
              <a:t>工业化级水准</a:t>
            </a:r>
            <a:r>
              <a:rPr lang="zh-CN" altLang="en-US" sz="1200" dirty="0">
                <a:solidFill>
                  <a:srgbClr val="000000"/>
                </a:solidFill>
                <a:latin typeface="Arial" panose="020B0604020202020204" pitchFamily="34" charset="0"/>
                <a:ea typeface="仿宋" panose="02010609060101010101" pitchFamily="49" charset="-122"/>
                <a:sym typeface="Arial" panose="020B0604020202020204" pitchFamily="34" charset="0"/>
              </a:rPr>
              <a:t>实现粉体</a:t>
            </a:r>
            <a:r>
              <a:rPr kumimoji="0" lang="zh-CN" altLang="en-US" sz="120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混合均一</a:t>
            </a:r>
            <a:r>
              <a:rPr lang="zh-CN" altLang="en-US" sz="1200" dirty="0">
                <a:latin typeface="Arial" panose="020B0604020202020204" pitchFamily="34" charset="0"/>
                <a:ea typeface="仿宋" panose="02010609060101010101" pitchFamily="49" charset="-122"/>
                <a:sym typeface="Arial" panose="020B0604020202020204" pitchFamily="34" charset="0"/>
              </a:rPr>
              <a:t>性，有效控制杂质</a:t>
            </a:r>
            <a:endParaRPr kumimoji="0" lang="en-US" altLang="zh-CN" sz="120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88" name="文本框 87">
            <a:extLst>
              <a:ext uri="{FF2B5EF4-FFF2-40B4-BE49-F238E27FC236}">
                <a16:creationId xmlns:a16="http://schemas.microsoft.com/office/drawing/2014/main" id="{72BD3773-4C30-448D-B80E-748997B513E7}"/>
              </a:ext>
            </a:extLst>
          </p:cNvPr>
          <p:cNvSpPr txBox="1"/>
          <p:nvPr/>
        </p:nvSpPr>
        <p:spPr>
          <a:xfrm>
            <a:off x="1141177" y="5094585"/>
            <a:ext cx="16783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Arial"/>
                <a:sym typeface="Arial" panose="020B0604020202020204" pitchFamily="34" charset="0"/>
              </a:rPr>
              <a:t>苯磺酸氨氯地平</a:t>
            </a:r>
          </a:p>
        </p:txBody>
      </p:sp>
      <p:sp>
        <p:nvSpPr>
          <p:cNvPr id="89" name="文本框 88">
            <a:extLst>
              <a:ext uri="{FF2B5EF4-FFF2-40B4-BE49-F238E27FC236}">
                <a16:creationId xmlns:a16="http://schemas.microsoft.com/office/drawing/2014/main" id="{CC59445A-70BA-468E-8C89-B0C006216B9E}"/>
              </a:ext>
            </a:extLst>
          </p:cNvPr>
          <p:cNvSpPr txBox="1"/>
          <p:nvPr/>
        </p:nvSpPr>
        <p:spPr>
          <a:xfrm>
            <a:off x="1152973" y="5505387"/>
            <a:ext cx="16783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Arial"/>
                <a:sym typeface="Arial" panose="020B0604020202020204" pitchFamily="34" charset="0"/>
              </a:rPr>
              <a:t>富马酸比索洛尔</a:t>
            </a:r>
          </a:p>
        </p:txBody>
      </p:sp>
      <p:sp>
        <p:nvSpPr>
          <p:cNvPr id="90" name="文本框 89">
            <a:extLst>
              <a:ext uri="{FF2B5EF4-FFF2-40B4-BE49-F238E27FC236}">
                <a16:creationId xmlns:a16="http://schemas.microsoft.com/office/drawing/2014/main" id="{0BAECF64-276B-4FD0-B67B-8B18175A0A2C}"/>
              </a:ext>
            </a:extLst>
          </p:cNvPr>
          <p:cNvSpPr txBox="1"/>
          <p:nvPr/>
        </p:nvSpPr>
        <p:spPr>
          <a:xfrm>
            <a:off x="1009830" y="4121372"/>
            <a:ext cx="1675670" cy="614912"/>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zh-CN" altLang="en-US" sz="120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Arial"/>
                <a:sym typeface="Arial" panose="020B0604020202020204" pitchFamily="34" charset="0"/>
              </a:rPr>
              <a:t>降低药物有效成分</a:t>
            </a:r>
            <a:endParaRPr kumimoji="0" lang="en-US" altLang="zh-CN" sz="120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Arial"/>
              <a:sym typeface="Arial" panose="020B0604020202020204"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zh-CN" altLang="en-US" sz="12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cs typeface="Arial"/>
                <a:sym typeface="Arial" panose="020B0604020202020204" pitchFamily="34" charset="0"/>
              </a:rPr>
              <a:t>增加杂质产生</a:t>
            </a:r>
          </a:p>
        </p:txBody>
      </p:sp>
      <p:sp>
        <p:nvSpPr>
          <p:cNvPr id="92" name="文本框 91">
            <a:extLst>
              <a:ext uri="{FF2B5EF4-FFF2-40B4-BE49-F238E27FC236}">
                <a16:creationId xmlns:a16="http://schemas.microsoft.com/office/drawing/2014/main" id="{C8AD6BD2-258F-4D71-AD43-C64DDF8528A3}"/>
              </a:ext>
            </a:extLst>
          </p:cNvPr>
          <p:cNvSpPr txBox="1"/>
          <p:nvPr/>
        </p:nvSpPr>
        <p:spPr>
          <a:xfrm>
            <a:off x="8928685" y="4116207"/>
            <a:ext cx="2267473" cy="461665"/>
          </a:xfrm>
          <a:prstGeom prst="rect">
            <a:avLst/>
          </a:prstGeom>
          <a:noFill/>
          <a:ln>
            <a:noFill/>
          </a:ln>
        </p:spPr>
        <p:txBody>
          <a:bodyPr wrap="square" rtlCol="0">
            <a:spAutoFit/>
          </a:bodyPr>
          <a:lstStyle>
            <a:defPPr>
              <a:defRPr lang="en-US"/>
            </a:defPPr>
            <a:lvl1pPr algn="ctr">
              <a:lnSpc>
                <a:spcPct val="125000"/>
              </a:lnSpc>
              <a:defRPr sz="2000" b="1">
                <a:solidFill>
                  <a:srgbClr val="E94140"/>
                </a:solidFill>
                <a:latin typeface="Arial" panose="020B0604020202020204" pitchFamily="34" charset="0"/>
                <a:ea typeface="微软雅黑" panose="020B0503020204020204" pitchFamily="34" charset="-122"/>
                <a:cs typeface="Arial"/>
              </a:defRPr>
            </a:lvl1pPr>
          </a:lstStyle>
          <a:p>
            <a:pPr lvl="0" defTabSz="457200">
              <a:lnSpc>
                <a:spcPct val="100000"/>
              </a:lnSpc>
              <a:defRPr/>
            </a:pPr>
            <a:r>
              <a:rPr kumimoji="0" lang="zh-CN" altLang="en-US" sz="1200" i="0" u="none" strike="noStrike" kern="1200" cap="none" spc="0" normalizeH="0" baseline="0" noProof="0" dirty="0">
                <a:ln>
                  <a:noFill/>
                </a:ln>
                <a:solidFill>
                  <a:srgbClr val="2570BF"/>
                </a:solidFill>
                <a:effectLst/>
                <a:uLnTx/>
                <a:uFillTx/>
                <a:ea typeface="仿宋" panose="02010609060101010101" pitchFamily="49" charset="-122"/>
                <a:sym typeface="Arial" panose="020B0604020202020204" pitchFamily="34" charset="0"/>
              </a:rPr>
              <a:t>杂质＜</a:t>
            </a:r>
            <a:r>
              <a:rPr kumimoji="0" lang="en-US" altLang="zh-CN" sz="1200" i="0" u="none" strike="noStrike" kern="1200" cap="none" spc="0" normalizeH="0" baseline="0" noProof="0" dirty="0">
                <a:ln>
                  <a:noFill/>
                </a:ln>
                <a:solidFill>
                  <a:srgbClr val="2570BF"/>
                </a:solidFill>
                <a:effectLst/>
                <a:uLnTx/>
                <a:uFillTx/>
                <a:ea typeface="仿宋" panose="02010609060101010101" pitchFamily="49" charset="-122"/>
                <a:sym typeface="Arial" panose="020B0604020202020204" pitchFamily="34" charset="0"/>
              </a:rPr>
              <a:t>0.5%</a:t>
            </a:r>
            <a:r>
              <a:rPr kumimoji="0" lang="zh-CN" altLang="en-US" sz="1200" i="0" u="none" strike="noStrike" kern="1200" cap="none" spc="0" normalizeH="0" baseline="0" noProof="0" dirty="0">
                <a:ln>
                  <a:noFill/>
                </a:ln>
                <a:solidFill>
                  <a:srgbClr val="2570BF"/>
                </a:solidFill>
                <a:effectLst/>
                <a:uLnTx/>
                <a:uFillTx/>
                <a:ea typeface="仿宋" panose="02010609060101010101" pitchFamily="49" charset="-122"/>
                <a:sym typeface="Arial" panose="020B0604020202020204" pitchFamily="34" charset="0"/>
              </a:rPr>
              <a:t>，</a:t>
            </a:r>
            <a:r>
              <a:rPr kumimoji="0" lang="zh-CN" altLang="en-US" sz="1200" b="0" i="0" u="none" strike="noStrike" kern="1200" cap="none" spc="0" normalizeH="0" baseline="0" noProof="0" dirty="0">
                <a:ln>
                  <a:noFill/>
                </a:ln>
                <a:solidFill>
                  <a:schemeClr val="tx1"/>
                </a:solidFill>
                <a:effectLst/>
                <a:uLnTx/>
                <a:uFillTx/>
                <a:ea typeface="仿宋" panose="02010609060101010101" pitchFamily="49" charset="-122"/>
                <a:sym typeface="Arial" panose="020B0604020202020204" pitchFamily="34" charset="0"/>
              </a:rPr>
              <a:t>避免潜在副作用，</a:t>
            </a:r>
            <a:r>
              <a:rPr kumimoji="0" lang="zh-CN" altLang="en-US" sz="1200" i="0" u="none" strike="noStrike" kern="1200" cap="none" spc="0" normalizeH="0" baseline="0" noProof="0" dirty="0">
                <a:ln>
                  <a:noFill/>
                </a:ln>
                <a:solidFill>
                  <a:srgbClr val="2570BF"/>
                </a:solidFill>
                <a:effectLst/>
                <a:uLnTx/>
                <a:uFillTx/>
                <a:ea typeface="仿宋" panose="02010609060101010101" pitchFamily="49" charset="-122"/>
                <a:sym typeface="Arial" panose="020B0604020202020204" pitchFamily="34" charset="0"/>
              </a:rPr>
              <a:t>提升安全性</a:t>
            </a:r>
          </a:p>
        </p:txBody>
      </p:sp>
      <p:sp>
        <p:nvSpPr>
          <p:cNvPr id="93" name="文本框 92">
            <a:extLst>
              <a:ext uri="{FF2B5EF4-FFF2-40B4-BE49-F238E27FC236}">
                <a16:creationId xmlns:a16="http://schemas.microsoft.com/office/drawing/2014/main" id="{19DA25D9-E850-400F-889C-B9391BDAA17E}"/>
              </a:ext>
            </a:extLst>
          </p:cNvPr>
          <p:cNvSpPr txBox="1"/>
          <p:nvPr/>
        </p:nvSpPr>
        <p:spPr>
          <a:xfrm>
            <a:off x="8463567" y="5082198"/>
            <a:ext cx="3088455" cy="738664"/>
          </a:xfrm>
          <a:prstGeom prst="rect">
            <a:avLst/>
          </a:prstGeom>
          <a:noFill/>
          <a:ln>
            <a:noFill/>
          </a:ln>
        </p:spPr>
        <p:txBody>
          <a:bodyPr wrap="square" rtlCol="0">
            <a:spAutoFit/>
          </a:bodyPr>
          <a:lstStyle>
            <a:defPPr>
              <a:defRPr lang="en-US"/>
            </a:defPPr>
            <a:lvl1pPr algn="ctr">
              <a:lnSpc>
                <a:spcPct val="125000"/>
              </a:lnSpc>
              <a:defRPr sz="2000" b="1">
                <a:solidFill>
                  <a:srgbClr val="E94140"/>
                </a:solidFill>
                <a:latin typeface="Arial" panose="020B0604020202020204" pitchFamily="34" charset="0"/>
                <a:ea typeface="微软雅黑" panose="020B0503020204020204" pitchFamily="34" charset="-122"/>
                <a:cs typeface="Arial"/>
              </a:defRPr>
            </a:lvl1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solidFill>
                <a:effectLst/>
                <a:uLnTx/>
                <a:uFillTx/>
                <a:ea typeface="仿宋" panose="02010609060101010101" pitchFamily="49" charset="-122"/>
                <a:sym typeface="Arial" panose="020B0604020202020204" pitchFamily="34" charset="0"/>
              </a:rPr>
              <a:t>提升依从性</a:t>
            </a:r>
            <a:endParaRPr kumimoji="0" lang="en-US" altLang="zh-CN" sz="1400" b="0" i="0" u="none" strike="noStrike" kern="1200" cap="none" spc="0" normalizeH="0" baseline="30000" noProof="0" dirty="0">
              <a:ln>
                <a:noFill/>
              </a:ln>
              <a:solidFill>
                <a:schemeClr val="tx1"/>
              </a:solidFill>
              <a:effectLst/>
              <a:uLnTx/>
              <a:uFillTx/>
              <a:ea typeface="仿宋" panose="02010609060101010101" pitchFamily="49" charset="-122"/>
              <a:sym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zh-CN" altLang="en-US" sz="1400" dirty="0">
                <a:solidFill>
                  <a:srgbClr val="2570BF"/>
                </a:solidFill>
                <a:ea typeface="仿宋" panose="02010609060101010101" pitchFamily="49" charset="-122"/>
                <a:sym typeface="Arial" panose="020B0604020202020204" pitchFamily="34" charset="0"/>
              </a:rPr>
              <a:t>降低患者服药负担</a:t>
            </a:r>
            <a:endParaRPr lang="en-US" altLang="zh-CN" sz="1400" dirty="0">
              <a:solidFill>
                <a:srgbClr val="2570BF"/>
              </a:solidFill>
              <a:ea typeface="仿宋" panose="02010609060101010101" pitchFamily="49" charset="-122"/>
              <a:sym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ea typeface="仿宋" panose="02010609060101010101" pitchFamily="49" charset="-122"/>
                <a:sym typeface="Arial" panose="020B0604020202020204" pitchFamily="34" charset="0"/>
              </a:rPr>
              <a:t>进一步降低血压和心率</a:t>
            </a:r>
            <a:endParaRPr kumimoji="0" lang="zh-CN" altLang="en-US" sz="1400" b="0" i="0" u="none" strike="noStrike" kern="1200" cap="none" spc="0" normalizeH="0" baseline="30000" noProof="0" dirty="0">
              <a:ln>
                <a:noFill/>
              </a:ln>
              <a:solidFill>
                <a:schemeClr val="tx1"/>
              </a:solidFill>
              <a:effectLst/>
              <a:uLnTx/>
              <a:uFillTx/>
              <a:ea typeface="仿宋" panose="02010609060101010101" pitchFamily="49" charset="-122"/>
              <a:sym typeface="Arial" panose="020B0604020202020204" pitchFamily="34" charset="0"/>
            </a:endParaRPr>
          </a:p>
        </p:txBody>
      </p:sp>
      <p:sp>
        <p:nvSpPr>
          <p:cNvPr id="94" name="文本框 93">
            <a:extLst>
              <a:ext uri="{FF2B5EF4-FFF2-40B4-BE49-F238E27FC236}">
                <a16:creationId xmlns:a16="http://schemas.microsoft.com/office/drawing/2014/main" id="{053D5514-D195-4E49-9DDE-1D750CD89EFD}"/>
              </a:ext>
            </a:extLst>
          </p:cNvPr>
          <p:cNvSpPr txBox="1"/>
          <p:nvPr/>
        </p:nvSpPr>
        <p:spPr>
          <a:xfrm>
            <a:off x="3920540" y="5443667"/>
            <a:ext cx="431519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2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cs typeface="Arial"/>
                <a:sym typeface="Arial" panose="020B0604020202020204" pitchFamily="34" charset="0"/>
              </a:rPr>
              <a:t>唯一</a:t>
            </a:r>
            <a:r>
              <a:rPr lang="en-US" altLang="zh-CN" sz="1200" dirty="0">
                <a:latin typeface="Arial" panose="020B0604020202020204" pitchFamily="34" charset="0"/>
                <a:ea typeface="仿宋" panose="02010609060101010101" pitchFamily="49" charset="-122"/>
                <a:sym typeface="Arial" panose="020B0604020202020204" pitchFamily="34" charset="0"/>
              </a:rPr>
              <a:t>β</a:t>
            </a:r>
            <a:r>
              <a:rPr lang="zh-CN" altLang="en-US" sz="1200" dirty="0">
                <a:latin typeface="Arial" panose="020B0604020202020204" pitchFamily="34" charset="0"/>
                <a:ea typeface="仿宋" panose="02010609060101010101" pitchFamily="49" charset="-122"/>
                <a:sym typeface="Arial" panose="020B0604020202020204" pitchFamily="34" charset="0"/>
              </a:rPr>
              <a:t>受体阻滞剂</a:t>
            </a:r>
            <a:r>
              <a:rPr lang="en-US" altLang="zh-CN" sz="1200" dirty="0">
                <a:latin typeface="Arial" panose="020B0604020202020204" pitchFamily="34" charset="0"/>
                <a:ea typeface="仿宋" panose="02010609060101010101" pitchFamily="49" charset="-122"/>
                <a:sym typeface="Arial" panose="020B0604020202020204" pitchFamily="34" charset="0"/>
              </a:rPr>
              <a:t>+</a:t>
            </a:r>
            <a:r>
              <a:rPr lang="zh-CN" altLang="en-US" sz="1200" dirty="0">
                <a:latin typeface="Arial" panose="020B0604020202020204" pitchFamily="34" charset="0"/>
                <a:ea typeface="仿宋" panose="02010609060101010101" pitchFamily="49" charset="-122"/>
                <a:sym typeface="Arial" panose="020B0604020202020204" pitchFamily="34" charset="0"/>
              </a:rPr>
              <a:t>钙通道阻滞剂</a:t>
            </a:r>
            <a:endParaRPr lang="en-US" altLang="zh-CN" sz="1200" dirty="0">
              <a:latin typeface="Arial" panose="020B0604020202020204" pitchFamily="34" charset="0"/>
              <a:ea typeface="仿宋" panose="02010609060101010101" pitchFamily="49"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ea typeface="仿宋" panose="02010609060101010101" pitchFamily="49" charset="-122"/>
                <a:sym typeface="Arial" panose="020B0604020202020204" pitchFamily="34" charset="0"/>
              </a:rPr>
              <a:t>长效</a:t>
            </a:r>
            <a:r>
              <a:rPr kumimoji="0" lang="zh-CN" altLang="en-US" sz="120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Arial"/>
                <a:sym typeface="Arial" panose="020B0604020202020204" pitchFamily="34" charset="0"/>
              </a:rPr>
              <a:t>单片复方制剂</a:t>
            </a:r>
          </a:p>
        </p:txBody>
      </p:sp>
      <p:grpSp>
        <p:nvGrpSpPr>
          <p:cNvPr id="95" name="组合 94">
            <a:extLst>
              <a:ext uri="{FF2B5EF4-FFF2-40B4-BE49-F238E27FC236}">
                <a16:creationId xmlns:a16="http://schemas.microsoft.com/office/drawing/2014/main" id="{6291AD3C-D1F6-49EE-8450-7AF900D84644}"/>
              </a:ext>
            </a:extLst>
          </p:cNvPr>
          <p:cNvGrpSpPr/>
          <p:nvPr/>
        </p:nvGrpSpPr>
        <p:grpSpPr>
          <a:xfrm>
            <a:off x="4721752" y="2079069"/>
            <a:ext cx="2751544" cy="689964"/>
            <a:chOff x="4928146" y="1596184"/>
            <a:chExt cx="2751544" cy="689964"/>
          </a:xfrm>
        </p:grpSpPr>
        <p:sp>
          <p:nvSpPr>
            <p:cNvPr id="96" name="矩形: 圆角 95">
              <a:extLst>
                <a:ext uri="{FF2B5EF4-FFF2-40B4-BE49-F238E27FC236}">
                  <a16:creationId xmlns:a16="http://schemas.microsoft.com/office/drawing/2014/main" id="{647EFA20-0A36-453B-8A31-48FFC3EA110B}"/>
                </a:ext>
              </a:extLst>
            </p:cNvPr>
            <p:cNvSpPr/>
            <p:nvPr/>
          </p:nvSpPr>
          <p:spPr>
            <a:xfrm>
              <a:off x="4928146" y="1596184"/>
              <a:ext cx="2716654" cy="689964"/>
            </a:xfrm>
            <a:prstGeom prst="roundRect">
              <a:avLst/>
            </a:prstGeom>
            <a:solidFill>
              <a:srgbClr val="25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仿宋" panose="02010609060101010101" pitchFamily="49" charset="-122"/>
                <a:sym typeface="Arial" panose="020B0604020202020204" pitchFamily="34" charset="0"/>
              </a:endParaRPr>
            </a:p>
          </p:txBody>
        </p:sp>
        <p:sp>
          <p:nvSpPr>
            <p:cNvPr id="97" name="文本框 96">
              <a:extLst>
                <a:ext uri="{FF2B5EF4-FFF2-40B4-BE49-F238E27FC236}">
                  <a16:creationId xmlns:a16="http://schemas.microsoft.com/office/drawing/2014/main" id="{069B1A64-6C2C-4A36-B65E-1D72D0DFC83C}"/>
                </a:ext>
              </a:extLst>
            </p:cNvPr>
            <p:cNvSpPr txBox="1"/>
            <p:nvPr/>
          </p:nvSpPr>
          <p:spPr>
            <a:xfrm>
              <a:off x="5562695" y="1666663"/>
              <a:ext cx="2116995" cy="55399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i="0" u="none" strike="noStrike" kern="120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a:sym typeface="Arial" panose="020B0604020202020204" pitchFamily="34" charset="0"/>
                </a:rPr>
                <a:t>比索洛尔氨氯地平片</a:t>
              </a:r>
              <a:endParaRPr kumimoji="0" lang="en-US" altLang="zh-CN" sz="1400" i="0" u="none" strike="noStrike" kern="120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i="0" u="none" strike="noStrike" kern="120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a:sym typeface="Arial" panose="020B0604020202020204" pitchFamily="34" charset="0"/>
                </a:rPr>
                <a:t> </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a:sym typeface="Arial" panose="020B0604020202020204" pitchFamily="34" charset="0"/>
                </a:rPr>
                <a:t>创新专利攻克难点</a:t>
              </a:r>
              <a:r>
                <a:rPr kumimoji="0" lang="en-US" altLang="zh-CN" sz="1600" i="0" u="none" strike="noStrike" kern="1200" cap="none" spc="0" normalizeH="0" baseline="30000" noProof="0" dirty="0">
                  <a:ln>
                    <a:noFill/>
                  </a:ln>
                  <a:solidFill>
                    <a:schemeClr val="bg1"/>
                  </a:solidFill>
                  <a:effectLst/>
                  <a:uLnTx/>
                  <a:uFillTx/>
                  <a:latin typeface="Arial" panose="020B0604020202020204" pitchFamily="34" charset="0"/>
                  <a:ea typeface="仿宋" panose="02010609060101010101" pitchFamily="49" charset="-122"/>
                  <a:cs typeface="Arial"/>
                  <a:sym typeface="Arial" panose="020B0604020202020204" pitchFamily="34" charset="0"/>
                </a:rPr>
                <a:t>1</a:t>
              </a:r>
              <a:endParaRPr kumimoji="0" lang="zh-CN" altLang="en-US" sz="1400" i="0" u="none" strike="noStrike" kern="1200" cap="none" spc="0" normalizeH="0" baseline="30000" noProof="0" dirty="0">
                <a:ln>
                  <a:noFill/>
                </a:ln>
                <a:solidFill>
                  <a:schemeClr val="bg1"/>
                </a:solidFill>
                <a:effectLst/>
                <a:uLnTx/>
                <a:uFillTx/>
                <a:latin typeface="Arial" panose="020B0604020202020204" pitchFamily="34" charset="0"/>
                <a:ea typeface="仿宋" panose="02010609060101010101" pitchFamily="49" charset="-122"/>
                <a:cs typeface="Arial"/>
                <a:sym typeface="Arial" panose="020B0604020202020204" pitchFamily="34" charset="0"/>
              </a:endParaRPr>
            </a:p>
          </p:txBody>
        </p:sp>
        <p:pic>
          <p:nvPicPr>
            <p:cNvPr id="98" name="图片 97" descr="图标&#10;&#10;描述已自动生成">
              <a:extLst>
                <a:ext uri="{FF2B5EF4-FFF2-40B4-BE49-F238E27FC236}">
                  <a16:creationId xmlns:a16="http://schemas.microsoft.com/office/drawing/2014/main" id="{3A20FC91-C505-4A33-A6F4-7B6189E17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766" y="1657913"/>
              <a:ext cx="592818" cy="592818"/>
            </a:xfrm>
            <a:prstGeom prst="rect">
              <a:avLst/>
            </a:prstGeom>
          </p:spPr>
        </p:pic>
      </p:grpSp>
      <p:grpSp>
        <p:nvGrpSpPr>
          <p:cNvPr id="99" name="组合 98">
            <a:extLst>
              <a:ext uri="{FF2B5EF4-FFF2-40B4-BE49-F238E27FC236}">
                <a16:creationId xmlns:a16="http://schemas.microsoft.com/office/drawing/2014/main" id="{80FE3411-4C53-4E2F-8036-5EB55B785434}"/>
              </a:ext>
            </a:extLst>
          </p:cNvPr>
          <p:cNvGrpSpPr/>
          <p:nvPr/>
        </p:nvGrpSpPr>
        <p:grpSpPr>
          <a:xfrm>
            <a:off x="841260" y="2079069"/>
            <a:ext cx="2376934" cy="689964"/>
            <a:chOff x="953282" y="1606931"/>
            <a:chExt cx="2376934" cy="689964"/>
          </a:xfrm>
        </p:grpSpPr>
        <p:sp>
          <p:nvSpPr>
            <p:cNvPr id="100" name="矩形: 圆角 99">
              <a:extLst>
                <a:ext uri="{FF2B5EF4-FFF2-40B4-BE49-F238E27FC236}">
                  <a16:creationId xmlns:a16="http://schemas.microsoft.com/office/drawing/2014/main" id="{AC718B2B-7DEB-4E3C-89EB-E803362DC253}"/>
                </a:ext>
              </a:extLst>
            </p:cNvPr>
            <p:cNvSpPr/>
            <p:nvPr/>
          </p:nvSpPr>
          <p:spPr>
            <a:xfrm>
              <a:off x="953282" y="1606931"/>
              <a:ext cx="2116995" cy="689964"/>
            </a:xfrm>
            <a:prstGeom prst="roundRect">
              <a:avLst/>
            </a:prstGeom>
            <a:solidFill>
              <a:srgbClr val="25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仿宋" panose="02010609060101010101" pitchFamily="49" charset="-122"/>
                <a:sym typeface="Arial" panose="020B0604020202020204" pitchFamily="34" charset="0"/>
              </a:endParaRPr>
            </a:p>
          </p:txBody>
        </p:sp>
        <p:sp>
          <p:nvSpPr>
            <p:cNvPr id="101" name="文本框 100">
              <a:extLst>
                <a:ext uri="{FF2B5EF4-FFF2-40B4-BE49-F238E27FC236}">
                  <a16:creationId xmlns:a16="http://schemas.microsoft.com/office/drawing/2014/main" id="{6849EFE7-6369-4FC8-B077-15EF544B76F9}"/>
                </a:ext>
              </a:extLst>
            </p:cNvPr>
            <p:cNvSpPr txBox="1"/>
            <p:nvPr/>
          </p:nvSpPr>
          <p:spPr>
            <a:xfrm>
              <a:off x="1213221" y="1668211"/>
              <a:ext cx="2116995" cy="584775"/>
            </a:xfrm>
            <a:prstGeom prst="rect">
              <a:avLst/>
            </a:prstGeom>
            <a:noFill/>
            <a:ln>
              <a:noFill/>
            </a:ln>
          </p:spPr>
          <p:txBody>
            <a:bodyPr wrap="square" rtlCol="0">
              <a:spAutoFit/>
            </a:bodyPr>
            <a:lstStyle/>
            <a:p>
              <a:pPr lvl="0" algn="ctr" defTabSz="457200">
                <a:defRPr/>
              </a:pPr>
              <a:r>
                <a:rPr lang="zh-CN" altLang="en-US" sz="1600" b="1" dirty="0">
                  <a:solidFill>
                    <a:schemeClr val="bg1"/>
                  </a:solidFill>
                  <a:latin typeface="Arial" panose="020B0604020202020204" pitchFamily="34" charset="0"/>
                  <a:ea typeface="仿宋" panose="02010609060101010101" pitchFamily="49" charset="-122"/>
                  <a:cs typeface="Arial"/>
                  <a:sym typeface="Arial" panose="020B0604020202020204" pitchFamily="34" charset="0"/>
                </a:rPr>
                <a:t>制备工艺</a:t>
              </a:r>
              <a:endParaRPr lang="en-US" altLang="zh-CN" sz="1600" b="1" dirty="0">
                <a:solidFill>
                  <a:schemeClr val="bg1"/>
                </a:solidFill>
                <a:latin typeface="Arial" panose="020B0604020202020204" pitchFamily="34" charset="0"/>
                <a:ea typeface="仿宋" panose="02010609060101010101" pitchFamily="49" charset="-122"/>
                <a:cs typeface="Arial"/>
                <a:sym typeface="Arial" panose="020B0604020202020204" pitchFamily="34" charset="0"/>
              </a:endParaRPr>
            </a:p>
            <a:p>
              <a:pPr lvl="0" algn="ctr" defTabSz="457200">
                <a:defRPr/>
              </a:pPr>
              <a:r>
                <a:rPr lang="zh-CN" altLang="en-US" sz="1600" b="1" dirty="0">
                  <a:solidFill>
                    <a:schemeClr val="bg1"/>
                  </a:solidFill>
                  <a:latin typeface="Arial" panose="020B0604020202020204" pitchFamily="34" charset="0"/>
                  <a:ea typeface="仿宋" panose="02010609060101010101" pitchFamily="49" charset="-122"/>
                  <a:cs typeface="Arial"/>
                  <a:sym typeface="Arial" panose="020B0604020202020204" pitchFamily="34" charset="0"/>
                </a:rPr>
                <a:t>存在难点</a:t>
              </a:r>
              <a:endPar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a:sym typeface="Arial" panose="020B0604020202020204" pitchFamily="34" charset="0"/>
              </a:endParaRPr>
            </a:p>
          </p:txBody>
        </p:sp>
        <p:sp>
          <p:nvSpPr>
            <p:cNvPr id="102" name="maze_160755">
              <a:extLst>
                <a:ext uri="{FF2B5EF4-FFF2-40B4-BE49-F238E27FC236}">
                  <a16:creationId xmlns:a16="http://schemas.microsoft.com/office/drawing/2014/main" id="{A9786C9A-7318-42F1-AA5F-D526B10AD177}"/>
                </a:ext>
              </a:extLst>
            </p:cNvPr>
            <p:cNvSpPr/>
            <p:nvPr/>
          </p:nvSpPr>
          <p:spPr>
            <a:xfrm>
              <a:off x="1086913" y="1712112"/>
              <a:ext cx="494319" cy="493724"/>
            </a:xfrm>
            <a:custGeom>
              <a:avLst/>
              <a:gdLst>
                <a:gd name="connsiteX0" fmla="*/ 92150 w 574179"/>
                <a:gd name="connsiteY0" fmla="*/ 137604 h 573488"/>
                <a:gd name="connsiteX1" fmla="*/ 275470 w 574179"/>
                <a:gd name="connsiteY1" fmla="*/ 137604 h 573488"/>
                <a:gd name="connsiteX2" fmla="*/ 298708 w 574179"/>
                <a:gd name="connsiteY2" fmla="*/ 137604 h 573488"/>
                <a:gd name="connsiteX3" fmla="*/ 482028 w 574179"/>
                <a:gd name="connsiteY3" fmla="*/ 137604 h 573488"/>
                <a:gd name="connsiteX4" fmla="*/ 482028 w 574179"/>
                <a:gd name="connsiteY4" fmla="*/ 160813 h 573488"/>
                <a:gd name="connsiteX5" fmla="*/ 298708 w 574179"/>
                <a:gd name="connsiteY5" fmla="*/ 160813 h 573488"/>
                <a:gd name="connsiteX6" fmla="*/ 298708 w 574179"/>
                <a:gd name="connsiteY6" fmla="*/ 412675 h 573488"/>
                <a:gd name="connsiteX7" fmla="*/ 482028 w 574179"/>
                <a:gd name="connsiteY7" fmla="*/ 412675 h 573488"/>
                <a:gd name="connsiteX8" fmla="*/ 482028 w 574179"/>
                <a:gd name="connsiteY8" fmla="*/ 435884 h 573488"/>
                <a:gd name="connsiteX9" fmla="*/ 298708 w 574179"/>
                <a:gd name="connsiteY9" fmla="*/ 435884 h 573488"/>
                <a:gd name="connsiteX10" fmla="*/ 275470 w 574179"/>
                <a:gd name="connsiteY10" fmla="*/ 435884 h 573488"/>
                <a:gd name="connsiteX11" fmla="*/ 92150 w 574179"/>
                <a:gd name="connsiteY11" fmla="*/ 435884 h 573488"/>
                <a:gd name="connsiteX12" fmla="*/ 92150 w 574179"/>
                <a:gd name="connsiteY12" fmla="*/ 412675 h 573488"/>
                <a:gd name="connsiteX13" fmla="*/ 275470 w 574179"/>
                <a:gd name="connsiteY13" fmla="*/ 412675 h 573488"/>
                <a:gd name="connsiteX14" fmla="*/ 275470 w 574179"/>
                <a:gd name="connsiteY14" fmla="*/ 160813 h 573488"/>
                <a:gd name="connsiteX15" fmla="*/ 92150 w 574179"/>
                <a:gd name="connsiteY15" fmla="*/ 160813 h 573488"/>
                <a:gd name="connsiteX16" fmla="*/ 424401 w 574179"/>
                <a:gd name="connsiteY16" fmla="*/ 0 h 573488"/>
                <a:gd name="connsiteX17" fmla="*/ 562128 w 574179"/>
                <a:gd name="connsiteY17" fmla="*/ 0 h 573488"/>
                <a:gd name="connsiteX18" fmla="*/ 574179 w 574179"/>
                <a:gd name="connsiteY18" fmla="*/ 11177 h 573488"/>
                <a:gd name="connsiteX19" fmla="*/ 574179 w 574179"/>
                <a:gd name="connsiteY19" fmla="*/ 275137 h 573488"/>
                <a:gd name="connsiteX20" fmla="*/ 574179 w 574179"/>
                <a:gd name="connsiteY20" fmla="*/ 298352 h 573488"/>
                <a:gd name="connsiteX21" fmla="*/ 574179 w 574179"/>
                <a:gd name="connsiteY21" fmla="*/ 561451 h 573488"/>
                <a:gd name="connsiteX22" fmla="*/ 562128 w 574179"/>
                <a:gd name="connsiteY22" fmla="*/ 573488 h 573488"/>
                <a:gd name="connsiteX23" fmla="*/ 286675 w 574179"/>
                <a:gd name="connsiteY23" fmla="*/ 573488 h 573488"/>
                <a:gd name="connsiteX24" fmla="*/ 286675 w 574179"/>
                <a:gd name="connsiteY24" fmla="*/ 550274 h 573488"/>
                <a:gd name="connsiteX25" fmla="*/ 550938 w 574179"/>
                <a:gd name="connsiteY25" fmla="*/ 550274 h 573488"/>
                <a:gd name="connsiteX26" fmla="*/ 550938 w 574179"/>
                <a:gd name="connsiteY26" fmla="*/ 298352 h 573488"/>
                <a:gd name="connsiteX27" fmla="*/ 482074 w 574179"/>
                <a:gd name="connsiteY27" fmla="*/ 298352 h 573488"/>
                <a:gd name="connsiteX28" fmla="*/ 482074 w 574179"/>
                <a:gd name="connsiteY28" fmla="*/ 275137 h 573488"/>
                <a:gd name="connsiteX29" fmla="*/ 550938 w 574179"/>
                <a:gd name="connsiteY29" fmla="*/ 275137 h 573488"/>
                <a:gd name="connsiteX30" fmla="*/ 550938 w 574179"/>
                <a:gd name="connsiteY30" fmla="*/ 23214 h 573488"/>
                <a:gd name="connsiteX31" fmla="*/ 424401 w 574179"/>
                <a:gd name="connsiteY31" fmla="*/ 23214 h 573488"/>
                <a:gd name="connsiteX32" fmla="*/ 11192 w 574179"/>
                <a:gd name="connsiteY32" fmla="*/ 0 h 573488"/>
                <a:gd name="connsiteX33" fmla="*/ 286675 w 574179"/>
                <a:gd name="connsiteY33" fmla="*/ 0 h 573488"/>
                <a:gd name="connsiteX34" fmla="*/ 286675 w 574179"/>
                <a:gd name="connsiteY34" fmla="*/ 23214 h 573488"/>
                <a:gd name="connsiteX35" fmla="*/ 23244 w 574179"/>
                <a:gd name="connsiteY35" fmla="*/ 23214 h 573488"/>
                <a:gd name="connsiteX36" fmla="*/ 23244 w 574179"/>
                <a:gd name="connsiteY36" fmla="*/ 275137 h 573488"/>
                <a:gd name="connsiteX37" fmla="*/ 92115 w 574179"/>
                <a:gd name="connsiteY37" fmla="*/ 275137 h 573488"/>
                <a:gd name="connsiteX38" fmla="*/ 92115 w 574179"/>
                <a:gd name="connsiteY38" fmla="*/ 298352 h 573488"/>
                <a:gd name="connsiteX39" fmla="*/ 23244 w 574179"/>
                <a:gd name="connsiteY39" fmla="*/ 298352 h 573488"/>
                <a:gd name="connsiteX40" fmla="*/ 23244 w 574179"/>
                <a:gd name="connsiteY40" fmla="*/ 550274 h 573488"/>
                <a:gd name="connsiteX41" fmla="*/ 148933 w 574179"/>
                <a:gd name="connsiteY41" fmla="*/ 550274 h 573488"/>
                <a:gd name="connsiteX42" fmla="*/ 148933 w 574179"/>
                <a:gd name="connsiteY42" fmla="*/ 573488 h 573488"/>
                <a:gd name="connsiteX43" fmla="*/ 11192 w 574179"/>
                <a:gd name="connsiteY43" fmla="*/ 573488 h 573488"/>
                <a:gd name="connsiteX44" fmla="*/ 0 w 574179"/>
                <a:gd name="connsiteY44" fmla="*/ 561451 h 573488"/>
                <a:gd name="connsiteX45" fmla="*/ 0 w 574179"/>
                <a:gd name="connsiteY45" fmla="*/ 298352 h 573488"/>
                <a:gd name="connsiteX46" fmla="*/ 0 w 574179"/>
                <a:gd name="connsiteY46" fmla="*/ 275137 h 573488"/>
                <a:gd name="connsiteX47" fmla="*/ 0 w 574179"/>
                <a:gd name="connsiteY47" fmla="*/ 11177 h 573488"/>
                <a:gd name="connsiteX48" fmla="*/ 11192 w 574179"/>
                <a:gd name="connsiteY48" fmla="*/ 0 h 57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74179" h="573488">
                  <a:moveTo>
                    <a:pt x="92150" y="137604"/>
                  </a:moveTo>
                  <a:lnTo>
                    <a:pt x="275470" y="137604"/>
                  </a:lnTo>
                  <a:lnTo>
                    <a:pt x="298708" y="137604"/>
                  </a:lnTo>
                  <a:lnTo>
                    <a:pt x="482028" y="137604"/>
                  </a:lnTo>
                  <a:lnTo>
                    <a:pt x="482028" y="160813"/>
                  </a:lnTo>
                  <a:lnTo>
                    <a:pt x="298708" y="160813"/>
                  </a:lnTo>
                  <a:lnTo>
                    <a:pt x="298708" y="412675"/>
                  </a:lnTo>
                  <a:lnTo>
                    <a:pt x="482028" y="412675"/>
                  </a:lnTo>
                  <a:lnTo>
                    <a:pt x="482028" y="435884"/>
                  </a:lnTo>
                  <a:lnTo>
                    <a:pt x="298708" y="435884"/>
                  </a:lnTo>
                  <a:lnTo>
                    <a:pt x="275470" y="435884"/>
                  </a:lnTo>
                  <a:lnTo>
                    <a:pt x="92150" y="435884"/>
                  </a:lnTo>
                  <a:lnTo>
                    <a:pt x="92150" y="412675"/>
                  </a:lnTo>
                  <a:lnTo>
                    <a:pt x="275470" y="412675"/>
                  </a:lnTo>
                  <a:lnTo>
                    <a:pt x="275470" y="160813"/>
                  </a:lnTo>
                  <a:lnTo>
                    <a:pt x="92150" y="160813"/>
                  </a:lnTo>
                  <a:close/>
                  <a:moveTo>
                    <a:pt x="424401" y="0"/>
                  </a:moveTo>
                  <a:lnTo>
                    <a:pt x="562128" y="0"/>
                  </a:lnTo>
                  <a:cubicBezTo>
                    <a:pt x="569014" y="0"/>
                    <a:pt x="574179" y="5159"/>
                    <a:pt x="574179" y="11177"/>
                  </a:cubicBezTo>
                  <a:lnTo>
                    <a:pt x="574179" y="275137"/>
                  </a:lnTo>
                  <a:lnTo>
                    <a:pt x="574179" y="298352"/>
                  </a:lnTo>
                  <a:lnTo>
                    <a:pt x="574179" y="561451"/>
                  </a:lnTo>
                  <a:cubicBezTo>
                    <a:pt x="574179" y="568329"/>
                    <a:pt x="569014" y="573488"/>
                    <a:pt x="562128" y="573488"/>
                  </a:cubicBezTo>
                  <a:lnTo>
                    <a:pt x="286675" y="573488"/>
                  </a:lnTo>
                  <a:lnTo>
                    <a:pt x="286675" y="550274"/>
                  </a:lnTo>
                  <a:lnTo>
                    <a:pt x="550938" y="550274"/>
                  </a:lnTo>
                  <a:lnTo>
                    <a:pt x="550938" y="298352"/>
                  </a:lnTo>
                  <a:lnTo>
                    <a:pt x="482074" y="298352"/>
                  </a:lnTo>
                  <a:lnTo>
                    <a:pt x="482074" y="275137"/>
                  </a:lnTo>
                  <a:lnTo>
                    <a:pt x="550938" y="275137"/>
                  </a:lnTo>
                  <a:lnTo>
                    <a:pt x="550938" y="23214"/>
                  </a:lnTo>
                  <a:lnTo>
                    <a:pt x="424401" y="23214"/>
                  </a:lnTo>
                  <a:close/>
                  <a:moveTo>
                    <a:pt x="11192" y="0"/>
                  </a:moveTo>
                  <a:lnTo>
                    <a:pt x="286675" y="0"/>
                  </a:lnTo>
                  <a:lnTo>
                    <a:pt x="286675" y="23214"/>
                  </a:lnTo>
                  <a:lnTo>
                    <a:pt x="23244" y="23214"/>
                  </a:lnTo>
                  <a:lnTo>
                    <a:pt x="23244" y="275137"/>
                  </a:lnTo>
                  <a:lnTo>
                    <a:pt x="92115" y="275137"/>
                  </a:lnTo>
                  <a:lnTo>
                    <a:pt x="92115" y="298352"/>
                  </a:lnTo>
                  <a:lnTo>
                    <a:pt x="23244" y="298352"/>
                  </a:lnTo>
                  <a:lnTo>
                    <a:pt x="23244" y="550274"/>
                  </a:lnTo>
                  <a:lnTo>
                    <a:pt x="148933" y="550274"/>
                  </a:lnTo>
                  <a:lnTo>
                    <a:pt x="148933" y="573488"/>
                  </a:lnTo>
                  <a:lnTo>
                    <a:pt x="11192" y="573488"/>
                  </a:lnTo>
                  <a:cubicBezTo>
                    <a:pt x="5165" y="573488"/>
                    <a:pt x="0" y="568329"/>
                    <a:pt x="0" y="561451"/>
                  </a:cubicBezTo>
                  <a:lnTo>
                    <a:pt x="0" y="298352"/>
                  </a:lnTo>
                  <a:lnTo>
                    <a:pt x="0" y="275137"/>
                  </a:lnTo>
                  <a:lnTo>
                    <a:pt x="0" y="11177"/>
                  </a:lnTo>
                  <a:cubicBezTo>
                    <a:pt x="0" y="5159"/>
                    <a:pt x="5165" y="0"/>
                    <a:pt x="11192"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ea typeface="仿宋" panose="02010609060101010101" pitchFamily="49" charset="-122"/>
                <a:sym typeface="Arial" panose="020B0604020202020204" pitchFamily="34" charset="0"/>
              </a:endParaRPr>
            </a:p>
          </p:txBody>
        </p:sp>
      </p:grpSp>
      <p:grpSp>
        <p:nvGrpSpPr>
          <p:cNvPr id="103" name="组合 102">
            <a:extLst>
              <a:ext uri="{FF2B5EF4-FFF2-40B4-BE49-F238E27FC236}">
                <a16:creationId xmlns:a16="http://schemas.microsoft.com/office/drawing/2014/main" id="{035F8C94-C852-4997-B2B8-1EF51301340A}"/>
              </a:ext>
            </a:extLst>
          </p:cNvPr>
          <p:cNvGrpSpPr/>
          <p:nvPr/>
        </p:nvGrpSpPr>
        <p:grpSpPr>
          <a:xfrm>
            <a:off x="8976854" y="2079069"/>
            <a:ext cx="2343681" cy="689964"/>
            <a:chOff x="9133845" y="1606931"/>
            <a:chExt cx="2343681" cy="689964"/>
          </a:xfrm>
        </p:grpSpPr>
        <p:sp>
          <p:nvSpPr>
            <p:cNvPr id="104" name="矩形: 圆角 103">
              <a:extLst>
                <a:ext uri="{FF2B5EF4-FFF2-40B4-BE49-F238E27FC236}">
                  <a16:creationId xmlns:a16="http://schemas.microsoft.com/office/drawing/2014/main" id="{E2D92684-3AAF-4EB0-A24C-CA92B579F693}"/>
                </a:ext>
              </a:extLst>
            </p:cNvPr>
            <p:cNvSpPr/>
            <p:nvPr/>
          </p:nvSpPr>
          <p:spPr>
            <a:xfrm>
              <a:off x="9133845" y="1606931"/>
              <a:ext cx="2116995" cy="689964"/>
            </a:xfrm>
            <a:prstGeom prst="roundRect">
              <a:avLst/>
            </a:prstGeom>
            <a:solidFill>
              <a:srgbClr val="25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仿宋" panose="02010609060101010101" pitchFamily="49" charset="-122"/>
                <a:sym typeface="Arial" panose="020B0604020202020204" pitchFamily="34" charset="0"/>
              </a:endParaRPr>
            </a:p>
          </p:txBody>
        </p:sp>
        <p:sp>
          <p:nvSpPr>
            <p:cNvPr id="105" name="文本框 104">
              <a:extLst>
                <a:ext uri="{FF2B5EF4-FFF2-40B4-BE49-F238E27FC236}">
                  <a16:creationId xmlns:a16="http://schemas.microsoft.com/office/drawing/2014/main" id="{BE040AFC-25B7-4E98-8E72-52DE5A08920A}"/>
                </a:ext>
              </a:extLst>
            </p:cNvPr>
            <p:cNvSpPr txBox="1"/>
            <p:nvPr/>
          </p:nvSpPr>
          <p:spPr>
            <a:xfrm>
              <a:off x="9360531" y="1659525"/>
              <a:ext cx="2116995" cy="5847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a:sym typeface="Arial" panose="020B0604020202020204" pitchFamily="34" charset="0"/>
                </a:rPr>
                <a:t> </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a:sym typeface="Arial" panose="020B0604020202020204" pitchFamily="34" charset="0"/>
                </a:rPr>
                <a:t>带来疗效</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a:sym typeface="Arial" panose="020B0604020202020204" pitchFamily="34" charset="0"/>
                </a:rPr>
                <a:t>安全性优势</a:t>
              </a:r>
              <a:r>
                <a:rPr kumimoji="0" lang="en-US" altLang="zh-CN" sz="1600" i="0" u="none" strike="noStrike" kern="1200" cap="none" spc="0" normalizeH="0" baseline="30000" noProof="0" dirty="0">
                  <a:ln>
                    <a:noFill/>
                  </a:ln>
                  <a:solidFill>
                    <a:schemeClr val="bg1"/>
                  </a:solidFill>
                  <a:effectLst/>
                  <a:uLnTx/>
                  <a:uFillTx/>
                  <a:latin typeface="Arial" panose="020B0604020202020204" pitchFamily="34" charset="0"/>
                  <a:ea typeface="仿宋" panose="02010609060101010101" pitchFamily="49" charset="-122"/>
                  <a:cs typeface="Arial"/>
                  <a:sym typeface="Arial" panose="020B0604020202020204" pitchFamily="34" charset="0"/>
                </a:rPr>
                <a:t>1</a:t>
              </a:r>
              <a:r>
                <a:rPr lang="en-US" altLang="zh-CN" sz="1600" baseline="30000" dirty="0">
                  <a:solidFill>
                    <a:schemeClr val="bg1"/>
                  </a:solidFill>
                  <a:latin typeface="Arial" panose="020B0604020202020204" pitchFamily="34" charset="0"/>
                  <a:ea typeface="仿宋" panose="02010609060101010101" pitchFamily="49" charset="-122"/>
                  <a:cs typeface="Arial"/>
                  <a:sym typeface="Arial" panose="020B0604020202020204" pitchFamily="34" charset="0"/>
                </a:rPr>
                <a:t>,2</a:t>
              </a:r>
              <a:endParaRPr kumimoji="0" lang="zh-CN" altLang="en-US" sz="1600" i="0" u="none" strike="noStrike" kern="1200" cap="none" spc="0" normalizeH="0" baseline="30000" noProof="0" dirty="0">
                <a:ln>
                  <a:noFill/>
                </a:ln>
                <a:solidFill>
                  <a:schemeClr val="bg1"/>
                </a:solidFill>
                <a:effectLst/>
                <a:uLnTx/>
                <a:uFillTx/>
                <a:latin typeface="Arial" panose="020B0604020202020204" pitchFamily="34" charset="0"/>
                <a:ea typeface="仿宋" panose="02010609060101010101" pitchFamily="49" charset="-122"/>
                <a:cs typeface="Arial"/>
                <a:sym typeface="Arial" panose="020B0604020202020204" pitchFamily="34" charset="0"/>
              </a:endParaRPr>
            </a:p>
          </p:txBody>
        </p:sp>
        <p:sp>
          <p:nvSpPr>
            <p:cNvPr id="106" name="iconfont-1142-850422">
              <a:extLst>
                <a:ext uri="{FF2B5EF4-FFF2-40B4-BE49-F238E27FC236}">
                  <a16:creationId xmlns:a16="http://schemas.microsoft.com/office/drawing/2014/main" id="{16EE3A7D-99B2-4FF8-9934-3F96E6CED6D5}"/>
                </a:ext>
              </a:extLst>
            </p:cNvPr>
            <p:cNvSpPr/>
            <p:nvPr/>
          </p:nvSpPr>
          <p:spPr>
            <a:xfrm>
              <a:off x="9271559" y="1703392"/>
              <a:ext cx="500741" cy="536847"/>
            </a:xfrm>
            <a:custGeom>
              <a:avLst/>
              <a:gdLst>
                <a:gd name="T0" fmla="*/ 5139 w 8146"/>
                <a:gd name="T1" fmla="*/ 2588 h 8734"/>
                <a:gd name="T2" fmla="*/ 4082 w 8146"/>
                <a:gd name="T3" fmla="*/ 1192 h 8734"/>
                <a:gd name="T4" fmla="*/ 3021 w 8146"/>
                <a:gd name="T5" fmla="*/ 2592 h 8734"/>
                <a:gd name="T6" fmla="*/ 1565 w 8146"/>
                <a:gd name="T7" fmla="*/ 3142 h 8734"/>
                <a:gd name="T8" fmla="*/ 1662 w 8146"/>
                <a:gd name="T9" fmla="*/ 3643 h 8734"/>
                <a:gd name="T10" fmla="*/ 2264 w 8146"/>
                <a:gd name="T11" fmla="*/ 5469 h 8734"/>
                <a:gd name="T12" fmla="*/ 2407 w 8146"/>
                <a:gd name="T13" fmla="*/ 5893 h 8734"/>
                <a:gd name="T14" fmla="*/ 3126 w 8146"/>
                <a:gd name="T15" fmla="*/ 6042 h 8734"/>
                <a:gd name="T16" fmla="*/ 4084 w 8146"/>
                <a:gd name="T17" fmla="*/ 5591 h 8734"/>
                <a:gd name="T18" fmla="*/ 5030 w 8146"/>
                <a:gd name="T19" fmla="*/ 6046 h 8734"/>
                <a:gd name="T20" fmla="*/ 5734 w 8146"/>
                <a:gd name="T21" fmla="*/ 5907 h 8734"/>
                <a:gd name="T22" fmla="*/ 5881 w 8146"/>
                <a:gd name="T23" fmla="*/ 5475 h 8734"/>
                <a:gd name="T24" fmla="*/ 6486 w 8146"/>
                <a:gd name="T25" fmla="*/ 3671 h 8734"/>
                <a:gd name="T26" fmla="*/ 6576 w 8146"/>
                <a:gd name="T27" fmla="*/ 3133 h 8734"/>
                <a:gd name="T28" fmla="*/ 5224 w 8146"/>
                <a:gd name="T29" fmla="*/ 4208 h 8734"/>
                <a:gd name="T30" fmla="*/ 5153 w 8146"/>
                <a:gd name="T31" fmla="*/ 4441 h 8734"/>
                <a:gd name="T32" fmla="*/ 4336 w 8146"/>
                <a:gd name="T33" fmla="*/ 5046 h 8734"/>
                <a:gd name="T34" fmla="*/ 3957 w 8146"/>
                <a:gd name="T35" fmla="*/ 4987 h 8734"/>
                <a:gd name="T36" fmla="*/ 2867 w 8146"/>
                <a:gd name="T37" fmla="*/ 5499 h 8734"/>
                <a:gd name="T38" fmla="*/ 3028 w 8146"/>
                <a:gd name="T39" fmla="*/ 4454 h 8734"/>
                <a:gd name="T40" fmla="*/ 2957 w 8146"/>
                <a:gd name="T41" fmla="*/ 4201 h 8734"/>
                <a:gd name="T42" fmla="*/ 3283 w 8146"/>
                <a:gd name="T43" fmla="*/ 3150 h 8734"/>
                <a:gd name="T44" fmla="*/ 3481 w 8146"/>
                <a:gd name="T45" fmla="*/ 3002 h 8734"/>
                <a:gd name="T46" fmla="*/ 4080 w 8146"/>
                <a:gd name="T47" fmla="*/ 1949 h 8734"/>
                <a:gd name="T48" fmla="*/ 4093 w 8146"/>
                <a:gd name="T49" fmla="*/ 1957 h 8734"/>
                <a:gd name="T50" fmla="*/ 4680 w 8146"/>
                <a:gd name="T51" fmla="*/ 3001 h 8734"/>
                <a:gd name="T52" fmla="*/ 4889 w 8146"/>
                <a:gd name="T53" fmla="*/ 3153 h 8734"/>
                <a:gd name="T54" fmla="*/ 5224 w 8146"/>
                <a:gd name="T55" fmla="*/ 4208 h 8734"/>
                <a:gd name="T56" fmla="*/ 854 w 8146"/>
                <a:gd name="T57" fmla="*/ 0 h 8734"/>
                <a:gd name="T58" fmla="*/ 0 w 8146"/>
                <a:gd name="T59" fmla="*/ 6122 h 8734"/>
                <a:gd name="T60" fmla="*/ 3382 w 8146"/>
                <a:gd name="T61" fmla="*/ 8454 h 8734"/>
                <a:gd name="T62" fmla="*/ 4843 w 8146"/>
                <a:gd name="T63" fmla="*/ 8424 h 8734"/>
                <a:gd name="T64" fmla="*/ 8146 w 8146"/>
                <a:gd name="T65" fmla="*/ 6011 h 8734"/>
                <a:gd name="T66" fmla="*/ 7292 w 8146"/>
                <a:gd name="T67" fmla="*/ 0 h 8734"/>
                <a:gd name="T68" fmla="*/ 7411 w 8146"/>
                <a:gd name="T69" fmla="*/ 6209 h 8734"/>
                <a:gd name="T70" fmla="*/ 4519 w 8146"/>
                <a:gd name="T71" fmla="*/ 7917 h 8734"/>
                <a:gd name="T72" fmla="*/ 4483 w 8146"/>
                <a:gd name="T73" fmla="*/ 7942 h 8734"/>
                <a:gd name="T74" fmla="*/ 3711 w 8146"/>
                <a:gd name="T75" fmla="*/ 7951 h 8734"/>
                <a:gd name="T76" fmla="*/ 782 w 8146"/>
                <a:gd name="T77" fmla="*/ 6288 h 8734"/>
                <a:gd name="T78" fmla="*/ 601 w 8146"/>
                <a:gd name="T79" fmla="*/ 805 h 8734"/>
                <a:gd name="T80" fmla="*/ 7292 w 8146"/>
                <a:gd name="T81" fmla="*/ 601 h 8734"/>
                <a:gd name="T82" fmla="*/ 7545 w 8146"/>
                <a:gd name="T83" fmla="*/ 6011 h 8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46" h="8734">
                  <a:moveTo>
                    <a:pt x="6131" y="2770"/>
                  </a:moveTo>
                  <a:cubicBezTo>
                    <a:pt x="5812" y="2713"/>
                    <a:pt x="5364" y="2630"/>
                    <a:pt x="5139" y="2588"/>
                  </a:cubicBezTo>
                  <a:cubicBezTo>
                    <a:pt x="5025" y="2380"/>
                    <a:pt x="4792" y="1959"/>
                    <a:pt x="4614" y="1657"/>
                  </a:cubicBezTo>
                  <a:cubicBezTo>
                    <a:pt x="4443" y="1357"/>
                    <a:pt x="4348" y="1192"/>
                    <a:pt x="4082" y="1192"/>
                  </a:cubicBezTo>
                  <a:cubicBezTo>
                    <a:pt x="3803" y="1192"/>
                    <a:pt x="3692" y="1398"/>
                    <a:pt x="3553" y="1660"/>
                  </a:cubicBezTo>
                  <a:cubicBezTo>
                    <a:pt x="3375" y="1962"/>
                    <a:pt x="3136" y="2387"/>
                    <a:pt x="3021" y="2592"/>
                  </a:cubicBezTo>
                  <a:cubicBezTo>
                    <a:pt x="2799" y="2640"/>
                    <a:pt x="2342" y="2738"/>
                    <a:pt x="2018" y="2796"/>
                  </a:cubicBezTo>
                  <a:cubicBezTo>
                    <a:pt x="1802" y="2831"/>
                    <a:pt x="1633" y="2961"/>
                    <a:pt x="1565" y="3142"/>
                  </a:cubicBezTo>
                  <a:cubicBezTo>
                    <a:pt x="1503" y="3311"/>
                    <a:pt x="1537" y="3497"/>
                    <a:pt x="1658" y="3639"/>
                  </a:cubicBezTo>
                  <a:lnTo>
                    <a:pt x="1662" y="3643"/>
                  </a:lnTo>
                  <a:cubicBezTo>
                    <a:pt x="1894" y="3908"/>
                    <a:pt x="2244" y="4302"/>
                    <a:pt x="2411" y="4491"/>
                  </a:cubicBezTo>
                  <a:cubicBezTo>
                    <a:pt x="2373" y="4712"/>
                    <a:pt x="2301" y="5141"/>
                    <a:pt x="2264" y="5469"/>
                  </a:cubicBezTo>
                  <a:lnTo>
                    <a:pt x="2263" y="5474"/>
                  </a:lnTo>
                  <a:cubicBezTo>
                    <a:pt x="2248" y="5626"/>
                    <a:pt x="2299" y="5775"/>
                    <a:pt x="2407" y="5893"/>
                  </a:cubicBezTo>
                  <a:cubicBezTo>
                    <a:pt x="2524" y="6022"/>
                    <a:pt x="2698" y="6101"/>
                    <a:pt x="2862" y="6101"/>
                  </a:cubicBezTo>
                  <a:cubicBezTo>
                    <a:pt x="2951" y="6101"/>
                    <a:pt x="3040" y="6082"/>
                    <a:pt x="3126" y="6042"/>
                  </a:cubicBezTo>
                  <a:lnTo>
                    <a:pt x="3130" y="6040"/>
                  </a:lnTo>
                  <a:cubicBezTo>
                    <a:pt x="3420" y="5904"/>
                    <a:pt x="3853" y="5700"/>
                    <a:pt x="4084" y="5591"/>
                  </a:cubicBezTo>
                  <a:cubicBezTo>
                    <a:pt x="4314" y="5702"/>
                    <a:pt x="4730" y="5904"/>
                    <a:pt x="5028" y="6045"/>
                  </a:cubicBezTo>
                  <a:lnTo>
                    <a:pt x="5030" y="6046"/>
                  </a:lnTo>
                  <a:cubicBezTo>
                    <a:pt x="5116" y="6087"/>
                    <a:pt x="5205" y="6107"/>
                    <a:pt x="5295" y="6107"/>
                  </a:cubicBezTo>
                  <a:cubicBezTo>
                    <a:pt x="5456" y="6107"/>
                    <a:pt x="5620" y="6032"/>
                    <a:pt x="5734" y="5907"/>
                  </a:cubicBezTo>
                  <a:cubicBezTo>
                    <a:pt x="5843" y="5788"/>
                    <a:pt x="5895" y="5637"/>
                    <a:pt x="5881" y="5482"/>
                  </a:cubicBezTo>
                  <a:lnTo>
                    <a:pt x="5881" y="5475"/>
                  </a:lnTo>
                  <a:cubicBezTo>
                    <a:pt x="5843" y="5152"/>
                    <a:pt x="5791" y="4717"/>
                    <a:pt x="5765" y="4502"/>
                  </a:cubicBezTo>
                  <a:cubicBezTo>
                    <a:pt x="5922" y="4322"/>
                    <a:pt x="6254" y="3939"/>
                    <a:pt x="6486" y="3671"/>
                  </a:cubicBezTo>
                  <a:lnTo>
                    <a:pt x="6488" y="3668"/>
                  </a:lnTo>
                  <a:cubicBezTo>
                    <a:pt x="6611" y="3523"/>
                    <a:pt x="6645" y="3318"/>
                    <a:pt x="6576" y="3133"/>
                  </a:cubicBezTo>
                  <a:cubicBezTo>
                    <a:pt x="6504" y="2940"/>
                    <a:pt x="6338" y="2805"/>
                    <a:pt x="6131" y="2770"/>
                  </a:cubicBezTo>
                  <a:close/>
                  <a:moveTo>
                    <a:pt x="5224" y="4208"/>
                  </a:moveTo>
                  <a:lnTo>
                    <a:pt x="5137" y="4309"/>
                  </a:lnTo>
                  <a:lnTo>
                    <a:pt x="5153" y="4441"/>
                  </a:lnTo>
                  <a:cubicBezTo>
                    <a:pt x="5154" y="4448"/>
                    <a:pt x="5228" y="5060"/>
                    <a:pt x="5278" y="5499"/>
                  </a:cubicBezTo>
                  <a:cubicBezTo>
                    <a:pt x="4979" y="5356"/>
                    <a:pt x="4561" y="5154"/>
                    <a:pt x="4336" y="5046"/>
                  </a:cubicBezTo>
                  <a:lnTo>
                    <a:pt x="4087" y="4925"/>
                  </a:lnTo>
                  <a:lnTo>
                    <a:pt x="3957" y="4987"/>
                  </a:lnTo>
                  <a:cubicBezTo>
                    <a:pt x="3824" y="5050"/>
                    <a:pt x="3239" y="5325"/>
                    <a:pt x="2877" y="5496"/>
                  </a:cubicBezTo>
                  <a:cubicBezTo>
                    <a:pt x="2872" y="5497"/>
                    <a:pt x="2869" y="5499"/>
                    <a:pt x="2867" y="5499"/>
                  </a:cubicBezTo>
                  <a:cubicBezTo>
                    <a:pt x="2866" y="5499"/>
                    <a:pt x="2866" y="5499"/>
                    <a:pt x="2865" y="5499"/>
                  </a:cubicBezTo>
                  <a:cubicBezTo>
                    <a:pt x="2917" y="5067"/>
                    <a:pt x="3027" y="4461"/>
                    <a:pt x="3028" y="4454"/>
                  </a:cubicBezTo>
                  <a:lnTo>
                    <a:pt x="3054" y="4311"/>
                  </a:lnTo>
                  <a:lnTo>
                    <a:pt x="2957" y="4201"/>
                  </a:lnTo>
                  <a:cubicBezTo>
                    <a:pt x="2952" y="4196"/>
                    <a:pt x="2534" y="3724"/>
                    <a:pt x="2222" y="3370"/>
                  </a:cubicBezTo>
                  <a:cubicBezTo>
                    <a:pt x="2668" y="3287"/>
                    <a:pt x="3257" y="3155"/>
                    <a:pt x="3283" y="3150"/>
                  </a:cubicBezTo>
                  <a:lnTo>
                    <a:pt x="3415" y="3120"/>
                  </a:lnTo>
                  <a:lnTo>
                    <a:pt x="3481" y="3002"/>
                  </a:lnTo>
                  <a:cubicBezTo>
                    <a:pt x="3484" y="2996"/>
                    <a:pt x="3836" y="2361"/>
                    <a:pt x="4073" y="1961"/>
                  </a:cubicBezTo>
                  <a:lnTo>
                    <a:pt x="4080" y="1949"/>
                  </a:lnTo>
                  <a:cubicBezTo>
                    <a:pt x="4081" y="1946"/>
                    <a:pt x="4083" y="1943"/>
                    <a:pt x="4084" y="1941"/>
                  </a:cubicBezTo>
                  <a:cubicBezTo>
                    <a:pt x="4088" y="1947"/>
                    <a:pt x="4091" y="1952"/>
                    <a:pt x="4093" y="1957"/>
                  </a:cubicBezTo>
                  <a:lnTo>
                    <a:pt x="4095" y="1959"/>
                  </a:lnTo>
                  <a:cubicBezTo>
                    <a:pt x="4329" y="2359"/>
                    <a:pt x="4677" y="2995"/>
                    <a:pt x="4680" y="3001"/>
                  </a:cubicBezTo>
                  <a:lnTo>
                    <a:pt x="4749" y="3127"/>
                  </a:lnTo>
                  <a:lnTo>
                    <a:pt x="4889" y="3153"/>
                  </a:lnTo>
                  <a:cubicBezTo>
                    <a:pt x="4896" y="3154"/>
                    <a:pt x="5527" y="3272"/>
                    <a:pt x="5968" y="3352"/>
                  </a:cubicBezTo>
                  <a:cubicBezTo>
                    <a:pt x="5655" y="3712"/>
                    <a:pt x="5224" y="4208"/>
                    <a:pt x="5224" y="4208"/>
                  </a:cubicBezTo>
                  <a:close/>
                  <a:moveTo>
                    <a:pt x="7292" y="0"/>
                  </a:moveTo>
                  <a:lnTo>
                    <a:pt x="854" y="0"/>
                  </a:lnTo>
                  <a:cubicBezTo>
                    <a:pt x="383" y="0"/>
                    <a:pt x="0" y="361"/>
                    <a:pt x="0" y="805"/>
                  </a:cubicBezTo>
                  <a:lnTo>
                    <a:pt x="0" y="6122"/>
                  </a:lnTo>
                  <a:cubicBezTo>
                    <a:pt x="0" y="6494"/>
                    <a:pt x="278" y="6694"/>
                    <a:pt x="486" y="6811"/>
                  </a:cubicBezTo>
                  <a:lnTo>
                    <a:pt x="3382" y="8454"/>
                  </a:lnTo>
                  <a:cubicBezTo>
                    <a:pt x="3492" y="8529"/>
                    <a:pt x="3818" y="8734"/>
                    <a:pt x="4081" y="8734"/>
                  </a:cubicBezTo>
                  <a:cubicBezTo>
                    <a:pt x="4419" y="8734"/>
                    <a:pt x="4745" y="8501"/>
                    <a:pt x="4843" y="8424"/>
                  </a:cubicBezTo>
                  <a:lnTo>
                    <a:pt x="7647" y="6762"/>
                  </a:lnTo>
                  <a:cubicBezTo>
                    <a:pt x="7938" y="6641"/>
                    <a:pt x="8146" y="6331"/>
                    <a:pt x="8146" y="6011"/>
                  </a:cubicBezTo>
                  <a:lnTo>
                    <a:pt x="8146" y="805"/>
                  </a:lnTo>
                  <a:cubicBezTo>
                    <a:pt x="8146" y="361"/>
                    <a:pt x="7763" y="0"/>
                    <a:pt x="7292" y="0"/>
                  </a:cubicBezTo>
                  <a:close/>
                  <a:moveTo>
                    <a:pt x="7545" y="6011"/>
                  </a:moveTo>
                  <a:cubicBezTo>
                    <a:pt x="7545" y="6089"/>
                    <a:pt x="7482" y="6184"/>
                    <a:pt x="7411" y="6209"/>
                  </a:cubicBezTo>
                  <a:lnTo>
                    <a:pt x="7385" y="6219"/>
                  </a:lnTo>
                  <a:lnTo>
                    <a:pt x="4519" y="7917"/>
                  </a:lnTo>
                  <a:lnTo>
                    <a:pt x="4501" y="7928"/>
                  </a:lnTo>
                  <a:lnTo>
                    <a:pt x="4483" y="7942"/>
                  </a:lnTo>
                  <a:cubicBezTo>
                    <a:pt x="4388" y="8019"/>
                    <a:pt x="4195" y="8132"/>
                    <a:pt x="4082" y="8133"/>
                  </a:cubicBezTo>
                  <a:cubicBezTo>
                    <a:pt x="4022" y="8129"/>
                    <a:pt x="3842" y="8041"/>
                    <a:pt x="3711" y="7951"/>
                  </a:cubicBezTo>
                  <a:lnTo>
                    <a:pt x="3700" y="7944"/>
                  </a:lnTo>
                  <a:lnTo>
                    <a:pt x="782" y="6288"/>
                  </a:lnTo>
                  <a:cubicBezTo>
                    <a:pt x="601" y="6186"/>
                    <a:pt x="601" y="6139"/>
                    <a:pt x="601" y="6122"/>
                  </a:cubicBezTo>
                  <a:lnTo>
                    <a:pt x="601" y="805"/>
                  </a:lnTo>
                  <a:cubicBezTo>
                    <a:pt x="601" y="694"/>
                    <a:pt x="716" y="601"/>
                    <a:pt x="854" y="601"/>
                  </a:cubicBezTo>
                  <a:lnTo>
                    <a:pt x="7292" y="601"/>
                  </a:lnTo>
                  <a:cubicBezTo>
                    <a:pt x="7430" y="601"/>
                    <a:pt x="7545" y="694"/>
                    <a:pt x="7545" y="805"/>
                  </a:cubicBezTo>
                  <a:lnTo>
                    <a:pt x="7545" y="60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ea typeface="仿宋" panose="02010609060101010101" pitchFamily="49" charset="-122"/>
                <a:sym typeface="Arial" panose="020B0604020202020204" pitchFamily="34" charset="0"/>
              </a:endParaRPr>
            </a:p>
          </p:txBody>
        </p:sp>
      </p:grpSp>
      <p:pic>
        <p:nvPicPr>
          <p:cNvPr id="107" name="图片 106" descr="手机屏幕的截图&#10;&#10;低可信度描述已自动生成">
            <a:extLst>
              <a:ext uri="{FF2B5EF4-FFF2-40B4-BE49-F238E27FC236}">
                <a16:creationId xmlns:a16="http://schemas.microsoft.com/office/drawing/2014/main" id="{E2763808-C1EF-4212-9C7A-473F38EDB2E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582" b="67713" l="37036" r="64443"/>
                    </a14:imgEffect>
                    <a14:imgEffect>
                      <a14:saturation sat="300000"/>
                    </a14:imgEffect>
                  </a14:imgLayer>
                </a14:imgProps>
              </a:ext>
              <a:ext uri="{28A0092B-C50C-407E-A947-70E740481C1C}">
                <a14:useLocalDpi xmlns:a14="http://schemas.microsoft.com/office/drawing/2010/main" val="0"/>
              </a:ext>
            </a:extLst>
          </a:blip>
          <a:srcRect l="33610" t="29315" r="32131" b="28021"/>
          <a:stretch/>
        </p:blipFill>
        <p:spPr>
          <a:xfrm>
            <a:off x="2336364" y="5449049"/>
            <a:ext cx="430202" cy="357162"/>
          </a:xfrm>
          <a:prstGeom prst="rect">
            <a:avLst/>
          </a:prstGeom>
          <a:effectLst>
            <a:outerShdw blurRad="50800" dist="38100" dir="5400000" algn="t" rotWithShape="0">
              <a:prstClr val="black">
                <a:alpha val="40000"/>
              </a:prstClr>
            </a:outerShdw>
          </a:effectLst>
        </p:spPr>
      </p:pic>
      <p:grpSp>
        <p:nvGrpSpPr>
          <p:cNvPr id="109" name="组合 108">
            <a:extLst>
              <a:ext uri="{FF2B5EF4-FFF2-40B4-BE49-F238E27FC236}">
                <a16:creationId xmlns:a16="http://schemas.microsoft.com/office/drawing/2014/main" id="{FFAB9D47-6970-4A9E-B8F5-656BC829B3C8}"/>
              </a:ext>
            </a:extLst>
          </p:cNvPr>
          <p:cNvGrpSpPr/>
          <p:nvPr/>
        </p:nvGrpSpPr>
        <p:grpSpPr>
          <a:xfrm>
            <a:off x="2340104" y="5069685"/>
            <a:ext cx="381080" cy="294380"/>
            <a:chOff x="9483732" y="3044021"/>
            <a:chExt cx="377825" cy="369888"/>
          </a:xfrm>
          <a:effectLst>
            <a:outerShdw blurRad="50800" dist="38100" dir="2700000" algn="tl" rotWithShape="0">
              <a:prstClr val="black">
                <a:alpha val="40000"/>
              </a:prstClr>
            </a:outerShdw>
          </a:effectLst>
        </p:grpSpPr>
        <p:sp>
          <p:nvSpPr>
            <p:cNvPr id="110" name="任意多边形 26">
              <a:extLst>
                <a:ext uri="{FF2B5EF4-FFF2-40B4-BE49-F238E27FC236}">
                  <a16:creationId xmlns:a16="http://schemas.microsoft.com/office/drawing/2014/main" id="{C0B32CD2-C433-4829-AD9C-720EEFEA3AB4}"/>
                </a:ext>
              </a:extLst>
            </p:cNvPr>
            <p:cNvSpPr/>
            <p:nvPr/>
          </p:nvSpPr>
          <p:spPr bwMode="auto">
            <a:xfrm>
              <a:off x="9556757" y="3044021"/>
              <a:ext cx="304800" cy="304800"/>
            </a:xfrm>
            <a:custGeom>
              <a:avLst/>
              <a:gdLst>
                <a:gd name="T0" fmla="*/ 29 w 38"/>
                <a:gd name="T1" fmla="*/ 38 h 38"/>
                <a:gd name="T2" fmla="*/ 0 w 38"/>
                <a:gd name="T3" fmla="*/ 8 h 38"/>
                <a:gd name="T4" fmla="*/ 29 w 38"/>
                <a:gd name="T5" fmla="*/ 8 h 38"/>
                <a:gd name="T6" fmla="*/ 29 w 38"/>
                <a:gd name="T7" fmla="*/ 38 h 38"/>
              </a:gdLst>
              <a:ahLst/>
              <a:cxnLst>
                <a:cxn ang="0">
                  <a:pos x="T0" y="T1"/>
                </a:cxn>
                <a:cxn ang="0">
                  <a:pos x="T2" y="T3"/>
                </a:cxn>
                <a:cxn ang="0">
                  <a:pos x="T4" y="T5"/>
                </a:cxn>
                <a:cxn ang="0">
                  <a:pos x="T6" y="T7"/>
                </a:cxn>
              </a:cxnLst>
              <a:rect l="0" t="0" r="r" b="b"/>
              <a:pathLst>
                <a:path w="38" h="38">
                  <a:moveTo>
                    <a:pt x="29" y="38"/>
                  </a:moveTo>
                  <a:cubicBezTo>
                    <a:pt x="0" y="8"/>
                    <a:pt x="0" y="8"/>
                    <a:pt x="0" y="8"/>
                  </a:cubicBezTo>
                  <a:cubicBezTo>
                    <a:pt x="8" y="0"/>
                    <a:pt x="21" y="0"/>
                    <a:pt x="29" y="8"/>
                  </a:cubicBezTo>
                  <a:cubicBezTo>
                    <a:pt x="38" y="17"/>
                    <a:pt x="38" y="30"/>
                    <a:pt x="29" y="3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11" name="任意多边形 27">
              <a:extLst>
                <a:ext uri="{FF2B5EF4-FFF2-40B4-BE49-F238E27FC236}">
                  <a16:creationId xmlns:a16="http://schemas.microsoft.com/office/drawing/2014/main" id="{FBF1773D-803B-45F4-A52F-77A2A205C49C}"/>
                </a:ext>
              </a:extLst>
            </p:cNvPr>
            <p:cNvSpPr/>
            <p:nvPr/>
          </p:nvSpPr>
          <p:spPr bwMode="auto">
            <a:xfrm>
              <a:off x="9483732" y="3109109"/>
              <a:ext cx="304800" cy="304800"/>
            </a:xfrm>
            <a:custGeom>
              <a:avLst/>
              <a:gdLst>
                <a:gd name="T0" fmla="*/ 38 w 38"/>
                <a:gd name="T1" fmla="*/ 30 h 38"/>
                <a:gd name="T2" fmla="*/ 9 w 38"/>
                <a:gd name="T3" fmla="*/ 30 h 38"/>
                <a:gd name="T4" fmla="*/ 9 w 38"/>
                <a:gd name="T5" fmla="*/ 0 h 38"/>
                <a:gd name="T6" fmla="*/ 38 w 38"/>
                <a:gd name="T7" fmla="*/ 30 h 38"/>
              </a:gdLst>
              <a:ahLst/>
              <a:cxnLst>
                <a:cxn ang="0">
                  <a:pos x="T0" y="T1"/>
                </a:cxn>
                <a:cxn ang="0">
                  <a:pos x="T2" y="T3"/>
                </a:cxn>
                <a:cxn ang="0">
                  <a:pos x="T4" y="T5"/>
                </a:cxn>
                <a:cxn ang="0">
                  <a:pos x="T6" y="T7"/>
                </a:cxn>
              </a:cxnLst>
              <a:rect l="0" t="0" r="r" b="b"/>
              <a:pathLst>
                <a:path w="38" h="38">
                  <a:moveTo>
                    <a:pt x="38" y="30"/>
                  </a:moveTo>
                  <a:cubicBezTo>
                    <a:pt x="30" y="38"/>
                    <a:pt x="17" y="38"/>
                    <a:pt x="9" y="30"/>
                  </a:cubicBezTo>
                  <a:cubicBezTo>
                    <a:pt x="0" y="22"/>
                    <a:pt x="0" y="9"/>
                    <a:pt x="9" y="0"/>
                  </a:cubicBezTo>
                  <a:lnTo>
                    <a:pt x="38"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仿宋" panose="02010609060101010101" pitchFamily="49" charset="-122"/>
                <a:sym typeface="Arial" panose="020B0604020202020204" pitchFamily="34" charset="0"/>
              </a:endParaRPr>
            </a:p>
          </p:txBody>
        </p:sp>
      </p:grpSp>
      <p:pic>
        <p:nvPicPr>
          <p:cNvPr id="113" name="图片 112">
            <a:extLst>
              <a:ext uri="{FF2B5EF4-FFF2-40B4-BE49-F238E27FC236}">
                <a16:creationId xmlns:a16="http://schemas.microsoft.com/office/drawing/2014/main" id="{9CB2DDEF-0736-4963-83CF-F5E9B96F82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07" t="20650" r="64590" b="16478"/>
          <a:stretch/>
        </p:blipFill>
        <p:spPr>
          <a:xfrm>
            <a:off x="10994769" y="3573977"/>
            <a:ext cx="902819" cy="791949"/>
          </a:xfrm>
          <a:prstGeom prst="rect">
            <a:avLst/>
          </a:prstGeom>
        </p:spPr>
      </p:pic>
      <p:sp>
        <p:nvSpPr>
          <p:cNvPr id="114" name="文本框 113">
            <a:extLst>
              <a:ext uri="{FF2B5EF4-FFF2-40B4-BE49-F238E27FC236}">
                <a16:creationId xmlns:a16="http://schemas.microsoft.com/office/drawing/2014/main" id="{B4282205-0DE6-4A61-82D5-065F5E188201}"/>
              </a:ext>
            </a:extLst>
          </p:cNvPr>
          <p:cNvSpPr txBox="1"/>
          <p:nvPr/>
        </p:nvSpPr>
        <p:spPr>
          <a:xfrm>
            <a:off x="716955" y="3114328"/>
            <a:ext cx="22614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200" b="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a:sym typeface="Arial" panose="020B0604020202020204" pitchFamily="34" charset="0"/>
              </a:rPr>
              <a:t>两个组分的</a:t>
            </a:r>
            <a:r>
              <a:rPr kumimoji="0" lang="zh-CN" altLang="en-US" sz="12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cs typeface="Arial"/>
                <a:sym typeface="Arial" panose="020B0604020202020204" pitchFamily="34" charset="0"/>
              </a:rPr>
              <a:t>化学不相容性</a:t>
            </a:r>
          </a:p>
        </p:txBody>
      </p:sp>
      <p:grpSp>
        <p:nvGrpSpPr>
          <p:cNvPr id="115" name="组合 114">
            <a:extLst>
              <a:ext uri="{FF2B5EF4-FFF2-40B4-BE49-F238E27FC236}">
                <a16:creationId xmlns:a16="http://schemas.microsoft.com/office/drawing/2014/main" id="{94034F5F-43A2-475B-833A-544299B5DCB2}"/>
              </a:ext>
            </a:extLst>
          </p:cNvPr>
          <p:cNvGrpSpPr/>
          <p:nvPr/>
        </p:nvGrpSpPr>
        <p:grpSpPr>
          <a:xfrm>
            <a:off x="1198458" y="3463343"/>
            <a:ext cx="1301510" cy="639921"/>
            <a:chOff x="41088" y="3016600"/>
            <a:chExt cx="1373188" cy="1016001"/>
          </a:xfrm>
        </p:grpSpPr>
        <p:sp>
          <p:nvSpPr>
            <p:cNvPr id="116" name="iSḻîdê">
              <a:extLst>
                <a:ext uri="{FF2B5EF4-FFF2-40B4-BE49-F238E27FC236}">
                  <a16:creationId xmlns:a16="http://schemas.microsoft.com/office/drawing/2014/main" id="{D550A3E1-AEFF-43C9-BA56-3413217F0A6C}"/>
                </a:ext>
              </a:extLst>
            </p:cNvPr>
            <p:cNvSpPr/>
            <p:nvPr/>
          </p:nvSpPr>
          <p:spPr bwMode="auto">
            <a:xfrm>
              <a:off x="56963" y="3078513"/>
              <a:ext cx="1341438" cy="895350"/>
            </a:xfrm>
            <a:custGeom>
              <a:avLst/>
              <a:gdLst>
                <a:gd name="T0" fmla="*/ 845 w 845"/>
                <a:gd name="T1" fmla="*/ 0 h 564"/>
                <a:gd name="T2" fmla="*/ 421 w 845"/>
                <a:gd name="T3" fmla="*/ 0 h 564"/>
                <a:gd name="T4" fmla="*/ 421 w 845"/>
                <a:gd name="T5" fmla="*/ 0 h 564"/>
                <a:gd name="T6" fmla="*/ 421 w 845"/>
                <a:gd name="T7" fmla="*/ 0 h 564"/>
                <a:gd name="T8" fmla="*/ 0 w 845"/>
                <a:gd name="T9" fmla="*/ 0 h 564"/>
                <a:gd name="T10" fmla="*/ 328 w 845"/>
                <a:gd name="T11" fmla="*/ 419 h 564"/>
                <a:gd name="T12" fmla="*/ 328 w 845"/>
                <a:gd name="T13" fmla="*/ 564 h 564"/>
                <a:gd name="T14" fmla="*/ 516 w 845"/>
                <a:gd name="T15" fmla="*/ 564 h 564"/>
                <a:gd name="T16" fmla="*/ 516 w 845"/>
                <a:gd name="T17" fmla="*/ 419 h 564"/>
                <a:gd name="T18" fmla="*/ 845 w 845"/>
                <a:gd name="T19" fmla="*/ 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5" h="564">
                  <a:moveTo>
                    <a:pt x="845" y="0"/>
                  </a:moveTo>
                  <a:lnTo>
                    <a:pt x="421" y="0"/>
                  </a:lnTo>
                  <a:lnTo>
                    <a:pt x="421" y="0"/>
                  </a:lnTo>
                  <a:lnTo>
                    <a:pt x="421" y="0"/>
                  </a:lnTo>
                  <a:lnTo>
                    <a:pt x="0" y="0"/>
                  </a:lnTo>
                  <a:lnTo>
                    <a:pt x="328" y="419"/>
                  </a:lnTo>
                  <a:lnTo>
                    <a:pt x="328" y="564"/>
                  </a:lnTo>
                  <a:lnTo>
                    <a:pt x="516" y="564"/>
                  </a:lnTo>
                  <a:lnTo>
                    <a:pt x="516" y="419"/>
                  </a:lnTo>
                  <a:lnTo>
                    <a:pt x="845"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600">
                <a:latin typeface="Arial" panose="020B0604020202020204" pitchFamily="34" charset="0"/>
                <a:ea typeface="仿宋" panose="02010609060101010101" pitchFamily="49" charset="-122"/>
                <a:sym typeface="Arial" panose="020B0604020202020204" pitchFamily="34" charset="0"/>
              </a:endParaRPr>
            </a:p>
          </p:txBody>
        </p:sp>
        <p:sp>
          <p:nvSpPr>
            <p:cNvPr id="117" name="iṡlïḋe">
              <a:extLst>
                <a:ext uri="{FF2B5EF4-FFF2-40B4-BE49-F238E27FC236}">
                  <a16:creationId xmlns:a16="http://schemas.microsoft.com/office/drawing/2014/main" id="{1D0B2F1B-0DFF-42B4-AB15-C9DB17C90EEA}"/>
                </a:ext>
              </a:extLst>
            </p:cNvPr>
            <p:cNvSpPr/>
            <p:nvPr/>
          </p:nvSpPr>
          <p:spPr bwMode="auto">
            <a:xfrm>
              <a:off x="41088" y="3016600"/>
              <a:ext cx="1373188" cy="1158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600">
                <a:latin typeface="Arial" panose="020B0604020202020204" pitchFamily="34" charset="0"/>
                <a:ea typeface="仿宋" panose="02010609060101010101" pitchFamily="49" charset="-122"/>
                <a:sym typeface="Arial" panose="020B0604020202020204" pitchFamily="34" charset="0"/>
              </a:endParaRPr>
            </a:p>
          </p:txBody>
        </p:sp>
        <p:sp>
          <p:nvSpPr>
            <p:cNvPr id="118" name="îşḻïḑê">
              <a:extLst>
                <a:ext uri="{FF2B5EF4-FFF2-40B4-BE49-F238E27FC236}">
                  <a16:creationId xmlns:a16="http://schemas.microsoft.com/office/drawing/2014/main" id="{5A6DF2E0-6CD3-47F8-8C3A-BE7D92185878}"/>
                </a:ext>
              </a:extLst>
            </p:cNvPr>
            <p:cNvSpPr/>
            <p:nvPr/>
          </p:nvSpPr>
          <p:spPr bwMode="auto">
            <a:xfrm>
              <a:off x="555438" y="3913538"/>
              <a:ext cx="339725" cy="119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600">
                <a:latin typeface="Arial" panose="020B0604020202020204" pitchFamily="34" charset="0"/>
                <a:ea typeface="仿宋" panose="02010609060101010101" pitchFamily="49" charset="-122"/>
                <a:sym typeface="Arial" panose="020B0604020202020204" pitchFamily="34" charset="0"/>
              </a:endParaRPr>
            </a:p>
          </p:txBody>
        </p:sp>
        <p:sp>
          <p:nvSpPr>
            <p:cNvPr id="119" name="íṩļiḑè">
              <a:extLst>
                <a:ext uri="{FF2B5EF4-FFF2-40B4-BE49-F238E27FC236}">
                  <a16:creationId xmlns:a16="http://schemas.microsoft.com/office/drawing/2014/main" id="{1C35BA7F-E91A-4C54-8B77-632C7B56DE56}"/>
                </a:ext>
              </a:extLst>
            </p:cNvPr>
            <p:cNvSpPr/>
            <p:nvPr/>
          </p:nvSpPr>
          <p:spPr bwMode="auto">
            <a:xfrm>
              <a:off x="471301" y="3132488"/>
              <a:ext cx="885825" cy="781050"/>
            </a:xfrm>
            <a:custGeom>
              <a:avLst/>
              <a:gdLst>
                <a:gd name="T0" fmla="*/ 0 w 558"/>
                <a:gd name="T1" fmla="*/ 0 h 492"/>
                <a:gd name="T2" fmla="*/ 378 w 558"/>
                <a:gd name="T3" fmla="*/ 55 h 492"/>
                <a:gd name="T4" fmla="*/ 168 w 558"/>
                <a:gd name="T5" fmla="*/ 385 h 492"/>
                <a:gd name="T6" fmla="*/ 224 w 558"/>
                <a:gd name="T7" fmla="*/ 397 h 492"/>
                <a:gd name="T8" fmla="*/ 224 w 558"/>
                <a:gd name="T9" fmla="*/ 476 h 492"/>
                <a:gd name="T10" fmla="*/ 67 w 558"/>
                <a:gd name="T11" fmla="*/ 492 h 492"/>
                <a:gd name="T12" fmla="*/ 255 w 558"/>
                <a:gd name="T13" fmla="*/ 492 h 492"/>
                <a:gd name="T14" fmla="*/ 255 w 558"/>
                <a:gd name="T15" fmla="*/ 385 h 492"/>
                <a:gd name="T16" fmla="*/ 558 w 558"/>
                <a:gd name="T17" fmla="*/ 0 h 492"/>
                <a:gd name="T18" fmla="*/ 0 w 558"/>
                <a:gd name="T19"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8" h="492">
                  <a:moveTo>
                    <a:pt x="0" y="0"/>
                  </a:moveTo>
                  <a:lnTo>
                    <a:pt x="378" y="55"/>
                  </a:lnTo>
                  <a:lnTo>
                    <a:pt x="168" y="385"/>
                  </a:lnTo>
                  <a:lnTo>
                    <a:pt x="224" y="397"/>
                  </a:lnTo>
                  <a:lnTo>
                    <a:pt x="224" y="476"/>
                  </a:lnTo>
                  <a:lnTo>
                    <a:pt x="67" y="492"/>
                  </a:lnTo>
                  <a:lnTo>
                    <a:pt x="255" y="492"/>
                  </a:lnTo>
                  <a:lnTo>
                    <a:pt x="255" y="385"/>
                  </a:lnTo>
                  <a:lnTo>
                    <a:pt x="558" y="0"/>
                  </a:lnTo>
                  <a:lnTo>
                    <a:pt x="0"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600">
                <a:latin typeface="Arial" panose="020B0604020202020204" pitchFamily="34" charset="0"/>
                <a:ea typeface="仿宋" panose="02010609060101010101" pitchFamily="49" charset="-122"/>
                <a:sym typeface="Arial" panose="020B0604020202020204" pitchFamily="34" charset="0"/>
              </a:endParaRPr>
            </a:p>
          </p:txBody>
        </p:sp>
      </p:grpSp>
      <p:sp>
        <p:nvSpPr>
          <p:cNvPr id="120" name="矩形: 圆角 119">
            <a:extLst>
              <a:ext uri="{FF2B5EF4-FFF2-40B4-BE49-F238E27FC236}">
                <a16:creationId xmlns:a16="http://schemas.microsoft.com/office/drawing/2014/main" id="{1699380B-CA1F-489F-8485-D4CFE2C67D8F}"/>
              </a:ext>
            </a:extLst>
          </p:cNvPr>
          <p:cNvSpPr/>
          <p:nvPr/>
        </p:nvSpPr>
        <p:spPr>
          <a:xfrm>
            <a:off x="1269828" y="3521148"/>
            <a:ext cx="1175973" cy="382337"/>
          </a:xfrm>
          <a:prstGeom prst="round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100" i="0" u="none" strike="noStrike" kern="1200" cap="none" spc="0" normalizeH="0" baseline="0" noProof="0" dirty="0">
                <a:ln>
                  <a:noFill/>
                </a:ln>
                <a:solidFill>
                  <a:schemeClr val="tx1"/>
                </a:solidFill>
                <a:effectLst/>
                <a:uLnTx/>
                <a:uFillTx/>
                <a:latin typeface="Arial" panose="020B0604020202020204" pitchFamily="34" charset="0"/>
                <a:ea typeface="仿宋" panose="02010609060101010101" pitchFamily="49" charset="-122"/>
                <a:cs typeface="Arial"/>
                <a:sym typeface="Arial" panose="020B0604020202020204" pitchFamily="34" charset="0"/>
              </a:rPr>
              <a:t>相互反应</a:t>
            </a:r>
          </a:p>
        </p:txBody>
      </p:sp>
      <p:sp>
        <p:nvSpPr>
          <p:cNvPr id="52" name="backward-arrows_17213">
            <a:extLst>
              <a:ext uri="{FF2B5EF4-FFF2-40B4-BE49-F238E27FC236}">
                <a16:creationId xmlns:a16="http://schemas.microsoft.com/office/drawing/2014/main" id="{8677B97A-728A-4A2A-BF0D-40C3EE958C72}"/>
              </a:ext>
            </a:extLst>
          </p:cNvPr>
          <p:cNvSpPr/>
          <p:nvPr/>
        </p:nvSpPr>
        <p:spPr>
          <a:xfrm rot="10800000">
            <a:off x="3687494" y="2140349"/>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53" name="backward-arrows_17213">
            <a:extLst>
              <a:ext uri="{FF2B5EF4-FFF2-40B4-BE49-F238E27FC236}">
                <a16:creationId xmlns:a16="http://schemas.microsoft.com/office/drawing/2014/main" id="{AC985880-F829-4373-87B4-502B64606A5A}"/>
              </a:ext>
            </a:extLst>
          </p:cNvPr>
          <p:cNvSpPr/>
          <p:nvPr/>
        </p:nvSpPr>
        <p:spPr>
          <a:xfrm rot="10800000">
            <a:off x="8135960" y="2140349"/>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54" name="backward-arrows_17213">
            <a:extLst>
              <a:ext uri="{FF2B5EF4-FFF2-40B4-BE49-F238E27FC236}">
                <a16:creationId xmlns:a16="http://schemas.microsoft.com/office/drawing/2014/main" id="{B42A1957-E78F-49DF-B891-42B779FB26DC}"/>
              </a:ext>
            </a:extLst>
          </p:cNvPr>
          <p:cNvSpPr/>
          <p:nvPr/>
        </p:nvSpPr>
        <p:spPr>
          <a:xfrm rot="10800000">
            <a:off x="3687493" y="5162325"/>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55" name="backward-arrows_17213">
            <a:extLst>
              <a:ext uri="{FF2B5EF4-FFF2-40B4-BE49-F238E27FC236}">
                <a16:creationId xmlns:a16="http://schemas.microsoft.com/office/drawing/2014/main" id="{4255E80B-C021-4610-AB50-11F7C8AADA5F}"/>
              </a:ext>
            </a:extLst>
          </p:cNvPr>
          <p:cNvSpPr/>
          <p:nvPr/>
        </p:nvSpPr>
        <p:spPr>
          <a:xfrm rot="10800000">
            <a:off x="8135960" y="5163181"/>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56" name="文本框 55">
            <a:extLst>
              <a:ext uri="{FF2B5EF4-FFF2-40B4-BE49-F238E27FC236}">
                <a16:creationId xmlns:a16="http://schemas.microsoft.com/office/drawing/2014/main" id="{9A2FECBA-6957-44AE-B442-603B0AA8A789}"/>
              </a:ext>
            </a:extLst>
          </p:cNvPr>
          <p:cNvSpPr txBox="1"/>
          <p:nvPr/>
        </p:nvSpPr>
        <p:spPr>
          <a:xfrm>
            <a:off x="8775987" y="3391327"/>
            <a:ext cx="2572868" cy="461665"/>
          </a:xfrm>
          <a:prstGeom prst="rect">
            <a:avLst/>
          </a:prstGeom>
          <a:noFill/>
          <a:ln>
            <a:noFill/>
          </a:ln>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lang="zh-CN" altLang="en-US" sz="1200" b="1" dirty="0">
                <a:solidFill>
                  <a:srgbClr val="2570BF"/>
                </a:solidFill>
                <a:latin typeface="Arial" panose="020B0604020202020204" pitchFamily="34" charset="0"/>
                <a:ea typeface="仿宋" panose="02010609060101010101" pitchFamily="49" charset="-122"/>
                <a:cs typeface="Arial"/>
                <a:sym typeface="Arial" panose="020B0604020202020204" pitchFamily="34" charset="0"/>
              </a:rPr>
              <a:t>权威</a:t>
            </a:r>
            <a:r>
              <a:rPr kumimoji="0" lang="en-US" altLang="zh-CN" sz="12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cs typeface="Arial"/>
                <a:sym typeface="Arial" panose="020B0604020202020204" pitchFamily="34" charset="0"/>
              </a:rPr>
              <a:t>GMP</a:t>
            </a:r>
            <a:r>
              <a:rPr kumimoji="0" lang="zh-CN" altLang="en-US" sz="1200" b="1" i="0" u="none" strike="noStrike" kern="1200" cap="none" spc="0" normalizeH="0" baseline="30000" noProof="0" dirty="0">
                <a:ln>
                  <a:noFill/>
                </a:ln>
                <a:solidFill>
                  <a:srgbClr val="2570BF"/>
                </a:solidFill>
                <a:effectLst/>
                <a:uLnTx/>
                <a:uFillTx/>
                <a:latin typeface="Arial" panose="020B0604020202020204" pitchFamily="34" charset="0"/>
                <a:ea typeface="仿宋" panose="02010609060101010101" pitchFamily="49" charset="-122"/>
                <a:cs typeface="Arial"/>
                <a:sym typeface="Arial" panose="020B0604020202020204" pitchFamily="34" charset="0"/>
              </a:rPr>
              <a:t>*</a:t>
            </a:r>
            <a:r>
              <a:rPr kumimoji="0" lang="zh-CN" altLang="en-US" sz="12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cs typeface="Arial"/>
                <a:sym typeface="Arial" panose="020B0604020202020204" pitchFamily="34" charset="0"/>
              </a:rPr>
              <a:t>认证，实现</a:t>
            </a:r>
            <a:r>
              <a:rPr lang="zh-CN" altLang="en-US" sz="1200" b="1" dirty="0">
                <a:solidFill>
                  <a:srgbClr val="2570BF"/>
                </a:solidFill>
                <a:latin typeface="Arial" panose="020B0604020202020204" pitchFamily="34" charset="0"/>
                <a:ea typeface="仿宋" panose="02010609060101010101" pitchFamily="49" charset="-122"/>
                <a:cs typeface="Arial"/>
                <a:sym typeface="Arial" panose="020B0604020202020204" pitchFamily="34" charset="0"/>
              </a:rPr>
              <a:t>质量稳定可控，确保药效足量发挥</a:t>
            </a:r>
            <a:endParaRPr kumimoji="0" lang="zh-CN" altLang="en-US" sz="12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cs typeface="Arial"/>
              <a:sym typeface="Arial" panose="020B0604020202020204" pitchFamily="34" charset="0"/>
            </a:endParaRPr>
          </a:p>
        </p:txBody>
      </p:sp>
      <p:sp>
        <p:nvSpPr>
          <p:cNvPr id="59" name="文本框 58">
            <a:extLst>
              <a:ext uri="{FF2B5EF4-FFF2-40B4-BE49-F238E27FC236}">
                <a16:creationId xmlns:a16="http://schemas.microsoft.com/office/drawing/2014/main" id="{AC579802-BF16-4CA5-AAF3-CDE865F5665C}"/>
              </a:ext>
            </a:extLst>
          </p:cNvPr>
          <p:cNvSpPr txBox="1"/>
          <p:nvPr/>
        </p:nvSpPr>
        <p:spPr>
          <a:xfrm>
            <a:off x="276225" y="6058101"/>
            <a:ext cx="9020174" cy="246221"/>
          </a:xfrm>
          <a:prstGeom prst="rect">
            <a:avLst/>
          </a:prstGeom>
          <a:noFill/>
        </p:spPr>
        <p:txBody>
          <a:bodyPr wrap="square">
            <a:spAutoFit/>
          </a:bodyPr>
          <a:lstStyle/>
          <a:p>
            <a:r>
              <a:rPr lang="zh-CN" altLang="en-US" sz="1000" baseline="30000" dirty="0">
                <a:latin typeface="Arial" panose="020B0604020202020204" pitchFamily="34" charset="0"/>
                <a:ea typeface="仿宋" panose="02010609060101010101" pitchFamily="49" charset="-122"/>
                <a:cs typeface="Arial"/>
                <a:sym typeface="Arial" panose="020B0604020202020204" pitchFamily="34" charset="0"/>
              </a:rPr>
              <a:t>*</a:t>
            </a:r>
            <a:r>
              <a:rPr kumimoji="0" lang="en-US" altLang="zh-CN" sz="1000"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Arial"/>
                <a:sym typeface="Arial" panose="020B0604020202020204" pitchFamily="34" charset="0"/>
              </a:rPr>
              <a:t>GMP</a:t>
            </a:r>
            <a:r>
              <a:rPr kumimoji="0" lang="zh-CN" altLang="en-US" sz="1000"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Arial"/>
                <a:sym typeface="Arial" panose="020B0604020202020204" pitchFamily="34" charset="0"/>
              </a:rPr>
              <a:t>：药品生产质量管理规范</a:t>
            </a:r>
            <a:endParaRPr lang="zh-CN" altLang="en-US" sz="1000" dirty="0">
              <a:latin typeface="Arial" panose="020B0604020202020204" pitchFamily="34" charset="0"/>
              <a:ea typeface="仿宋" panose="02010609060101010101" pitchFamily="49" charset="-122"/>
              <a:sym typeface="Arial" panose="020B0604020202020204" pitchFamily="34" charset="0"/>
            </a:endParaRPr>
          </a:p>
        </p:txBody>
      </p:sp>
    </p:spTree>
    <p:custDataLst>
      <p:tags r:id="rId1"/>
    </p:custDataLst>
    <p:extLst>
      <p:ext uri="{BB962C8B-B14F-4D97-AF65-F5344CB8AC3E}">
        <p14:creationId xmlns:p14="http://schemas.microsoft.com/office/powerpoint/2010/main" val="991273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a:extLst>
              <a:ext uri="{FF2B5EF4-FFF2-40B4-BE49-F238E27FC236}">
                <a16:creationId xmlns:a16="http://schemas.microsoft.com/office/drawing/2014/main" id="{C2A474CF-43FE-438F-9CA1-0B8658C68909}"/>
              </a:ext>
            </a:extLst>
          </p:cNvPr>
          <p:cNvSpPr>
            <a:spLocks noGrp="1"/>
          </p:cNvSpPr>
          <p:nvPr>
            <p:ph type="title"/>
          </p:nvPr>
        </p:nvSpPr>
        <p:spPr/>
        <p:txBody>
          <a:bodyPr>
            <a:noAutofit/>
          </a:bodyPr>
          <a:lstStyle/>
          <a:p>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比索洛尔氨氯地平片：</a:t>
            </a:r>
            <a:r>
              <a:rPr lang="zh-CN" altLang="en-US" b="1" dirty="0">
                <a:solidFill>
                  <a:srgbClr val="2570BF"/>
                </a:solidFill>
                <a:latin typeface="Arial" panose="020B0604020202020204" pitchFamily="34" charset="0"/>
                <a:ea typeface="仿宋" panose="02010609060101010101" pitchFamily="49" charset="-122"/>
                <a:sym typeface="Arial" panose="020B0604020202020204" pitchFamily="34" charset="0"/>
              </a:rPr>
              <a:t>分子长效</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，半衰期长，平稳持久控制药效</a:t>
            </a:r>
            <a:b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br>
            <a:r>
              <a:rPr lang="zh-CN" altLang="en-US" b="1" dirty="0">
                <a:solidFill>
                  <a:srgbClr val="2570BF"/>
                </a:solidFill>
                <a:latin typeface="Arial" panose="020B0604020202020204" pitchFamily="34" charset="0"/>
                <a:ea typeface="仿宋" panose="02010609060101010101" pitchFamily="49" charset="-122"/>
                <a:sym typeface="Arial" panose="020B0604020202020204" pitchFamily="34" charset="0"/>
              </a:rPr>
              <a:t>三重机制</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，血压心率双重控制，提供心脏保护</a:t>
            </a:r>
          </a:p>
        </p:txBody>
      </p:sp>
      <p:sp>
        <p:nvSpPr>
          <p:cNvPr id="78" name="矩形 77">
            <a:extLst>
              <a:ext uri="{FF2B5EF4-FFF2-40B4-BE49-F238E27FC236}">
                <a16:creationId xmlns:a16="http://schemas.microsoft.com/office/drawing/2014/main" id="{873690EE-767A-4D56-8F68-7D628AFA41A9}"/>
              </a:ext>
            </a:extLst>
          </p:cNvPr>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Arial" panose="020B0604020202020204" pitchFamily="34" charset="0"/>
                <a:ea typeface="仿宋" panose="02010609060101010101" pitchFamily="49" charset="-122"/>
                <a:sym typeface="Arial" panose="020B0604020202020204" pitchFamily="34" charset="0"/>
              </a:rPr>
              <a:t>创新性</a:t>
            </a:r>
          </a:p>
        </p:txBody>
      </p:sp>
      <p:sp>
        <p:nvSpPr>
          <p:cNvPr id="79" name="等腰三角形 78">
            <a:extLst>
              <a:ext uri="{FF2B5EF4-FFF2-40B4-BE49-F238E27FC236}">
                <a16:creationId xmlns:a16="http://schemas.microsoft.com/office/drawing/2014/main" id="{402E4784-51A2-4E82-A216-C8F97ECFE963}"/>
              </a:ext>
            </a:extLst>
          </p:cNvPr>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82" name="文本框 81">
            <a:extLst>
              <a:ext uri="{FF2B5EF4-FFF2-40B4-BE49-F238E27FC236}">
                <a16:creationId xmlns:a16="http://schemas.microsoft.com/office/drawing/2014/main" id="{27115CEA-7770-4CE2-9F22-63348E1F456C}"/>
              </a:ext>
            </a:extLst>
          </p:cNvPr>
          <p:cNvSpPr txBox="1"/>
          <p:nvPr/>
        </p:nvSpPr>
        <p:spPr>
          <a:xfrm>
            <a:off x="281755" y="6274304"/>
            <a:ext cx="10789200" cy="461665"/>
          </a:xfrm>
          <a:prstGeom prst="rect">
            <a:avLst/>
          </a:prstGeom>
          <a:noFill/>
        </p:spPr>
        <p:txBody>
          <a:bodyPr wrap="square">
            <a:spAutoFit/>
          </a:bodyPr>
          <a:lstStyle/>
          <a:p>
            <a:pPr marL="228600" indent="-228600">
              <a:buAutoNum type="arabicPeriod"/>
            </a:pPr>
            <a:r>
              <a:rPr lang="zh-CN" altLang="en-US" sz="800" dirty="0">
                <a:latin typeface="Arial" panose="020B0604020202020204" pitchFamily="34" charset="0"/>
                <a:ea typeface="仿宋" panose="02010609060101010101" pitchFamily="49" charset="-122"/>
                <a:sym typeface="Arial" panose="020B0604020202020204" pitchFamily="34" charset="0"/>
              </a:rPr>
              <a:t>富马酸比索洛尔片</a:t>
            </a:r>
            <a:r>
              <a:rPr lang="en-US" altLang="zh-CN" sz="800" dirty="0">
                <a:latin typeface="Arial" panose="020B0604020202020204" pitchFamily="34" charset="0"/>
                <a:ea typeface="仿宋" panose="02010609060101010101" pitchFamily="49" charset="-122"/>
                <a:sym typeface="Arial" panose="020B0604020202020204" pitchFamily="34" charset="0"/>
              </a:rPr>
              <a:t>(</a:t>
            </a:r>
            <a:r>
              <a:rPr lang="zh-CN" altLang="en-US" sz="800" dirty="0">
                <a:latin typeface="Arial" panose="020B0604020202020204" pitchFamily="34" charset="0"/>
                <a:ea typeface="仿宋" panose="02010609060101010101" pitchFamily="49" charset="-122"/>
                <a:sym typeface="Arial" panose="020B0604020202020204" pitchFamily="34" charset="0"/>
              </a:rPr>
              <a:t>康忻</a:t>
            </a:r>
            <a:r>
              <a:rPr lang="en-US" altLang="zh-CN" sz="800" dirty="0">
                <a:latin typeface="Arial" panose="020B0604020202020204" pitchFamily="34" charset="0"/>
                <a:ea typeface="仿宋" panose="02010609060101010101" pitchFamily="49" charset="-122"/>
                <a:sym typeface="Arial" panose="020B0604020202020204" pitchFamily="34" charset="0"/>
              </a:rPr>
              <a:t>)</a:t>
            </a:r>
            <a:r>
              <a:rPr lang="zh-CN" altLang="en-US" sz="800" dirty="0">
                <a:latin typeface="Arial" panose="020B0604020202020204" pitchFamily="34" charset="0"/>
                <a:ea typeface="仿宋" panose="02010609060101010101" pitchFamily="49" charset="-122"/>
                <a:sym typeface="Arial" panose="020B0604020202020204" pitchFamily="34" charset="0"/>
              </a:rPr>
              <a:t>说明书</a:t>
            </a:r>
            <a:r>
              <a:rPr lang="en-US" altLang="zh-CN" sz="800" dirty="0">
                <a:latin typeface="Arial" panose="020B0604020202020204" pitchFamily="34" charset="0"/>
                <a:ea typeface="仿宋" panose="02010609060101010101" pitchFamily="49" charset="-122"/>
                <a:sym typeface="Arial" panose="020B0604020202020204" pitchFamily="34" charset="0"/>
              </a:rPr>
              <a:t>. </a:t>
            </a:r>
            <a:r>
              <a:rPr lang="zh-CN" altLang="en-US" sz="800" dirty="0">
                <a:latin typeface="Arial" panose="020B0604020202020204" pitchFamily="34" charset="0"/>
                <a:ea typeface="仿宋" panose="02010609060101010101" pitchFamily="49" charset="-122"/>
                <a:sym typeface="Arial" panose="020B0604020202020204" pitchFamily="34" charset="0"/>
              </a:rPr>
              <a:t>修订日期</a:t>
            </a:r>
            <a:r>
              <a:rPr lang="en-US" altLang="zh-CN" sz="800" dirty="0">
                <a:latin typeface="Arial" panose="020B0604020202020204" pitchFamily="34" charset="0"/>
                <a:ea typeface="仿宋" panose="02010609060101010101" pitchFamily="49" charset="-122"/>
                <a:sym typeface="Arial" panose="020B0604020202020204" pitchFamily="34" charset="0"/>
              </a:rPr>
              <a:t>:2021</a:t>
            </a:r>
            <a:r>
              <a:rPr lang="zh-CN" altLang="en-US" sz="800" dirty="0">
                <a:latin typeface="Arial" panose="020B0604020202020204" pitchFamily="34" charset="0"/>
                <a:ea typeface="仿宋" panose="02010609060101010101" pitchFamily="49" charset="-122"/>
                <a:sym typeface="Arial" panose="020B0604020202020204" pitchFamily="34" charset="0"/>
              </a:rPr>
              <a:t>年</a:t>
            </a:r>
            <a:r>
              <a:rPr lang="en-US" altLang="zh-CN" sz="800" dirty="0">
                <a:latin typeface="Arial" panose="020B0604020202020204" pitchFamily="34" charset="0"/>
                <a:ea typeface="仿宋" panose="02010609060101010101" pitchFamily="49" charset="-122"/>
                <a:sym typeface="Arial" panose="020B0604020202020204" pitchFamily="34" charset="0"/>
              </a:rPr>
              <a:t>07</a:t>
            </a:r>
            <a:r>
              <a:rPr lang="zh-CN" altLang="en-US" sz="800" dirty="0">
                <a:latin typeface="Arial" panose="020B0604020202020204" pitchFamily="34" charset="0"/>
                <a:ea typeface="仿宋" panose="02010609060101010101" pitchFamily="49" charset="-122"/>
                <a:sym typeface="Arial" panose="020B0604020202020204" pitchFamily="34" charset="0"/>
              </a:rPr>
              <a:t>月</a:t>
            </a:r>
            <a:r>
              <a:rPr lang="en-US" altLang="zh-CN" sz="800" dirty="0">
                <a:latin typeface="Arial" panose="020B0604020202020204" pitchFamily="34" charset="0"/>
                <a:ea typeface="仿宋" panose="02010609060101010101" pitchFamily="49" charset="-122"/>
                <a:sym typeface="Arial" panose="020B0604020202020204" pitchFamily="34" charset="0"/>
              </a:rPr>
              <a:t>29</a:t>
            </a:r>
            <a:r>
              <a:rPr lang="zh-CN" altLang="en-US" sz="800" dirty="0">
                <a:latin typeface="Arial" panose="020B0604020202020204" pitchFamily="34" charset="0"/>
                <a:ea typeface="仿宋" panose="02010609060101010101" pitchFamily="49" charset="-122"/>
                <a:sym typeface="Arial" panose="020B0604020202020204" pitchFamily="34" charset="0"/>
              </a:rPr>
              <a:t>日 </a:t>
            </a:r>
            <a:r>
              <a:rPr lang="en-US" altLang="zh-CN" sz="800" dirty="0">
                <a:latin typeface="Arial" panose="020B0604020202020204" pitchFamily="34" charset="0"/>
                <a:ea typeface="仿宋" panose="02010609060101010101" pitchFamily="49" charset="-122"/>
                <a:sym typeface="Arial" panose="020B0604020202020204" pitchFamily="34" charset="0"/>
              </a:rPr>
              <a:t>20220602.</a:t>
            </a:r>
          </a:p>
          <a:p>
            <a:pPr marL="228600" indent="-228600">
              <a:buAutoNum type="arabicPeriod"/>
            </a:pPr>
            <a:r>
              <a:rPr lang="zh-CN" altLang="en-US" sz="800" dirty="0">
                <a:latin typeface="Arial" panose="020B0604020202020204" pitchFamily="34" charset="0"/>
                <a:ea typeface="仿宋" panose="02010609060101010101" pitchFamily="49" charset="-122"/>
                <a:sym typeface="Arial" panose="020B0604020202020204" pitchFamily="34" charset="0"/>
              </a:rPr>
              <a:t>苯磺酸氨氯地平片</a:t>
            </a:r>
            <a:r>
              <a:rPr lang="en-US" altLang="zh-CN" sz="800" dirty="0">
                <a:latin typeface="Arial" panose="020B0604020202020204" pitchFamily="34" charset="0"/>
                <a:ea typeface="仿宋" panose="02010609060101010101" pitchFamily="49" charset="-122"/>
                <a:sym typeface="Arial" panose="020B0604020202020204" pitchFamily="34" charset="0"/>
              </a:rPr>
              <a:t>(</a:t>
            </a:r>
            <a:r>
              <a:rPr lang="zh-CN" altLang="en-US" sz="800" dirty="0">
                <a:latin typeface="Arial" panose="020B0604020202020204" pitchFamily="34" charset="0"/>
                <a:ea typeface="仿宋" panose="02010609060101010101" pitchFamily="49" charset="-122"/>
                <a:sym typeface="Arial" panose="020B0604020202020204" pitchFamily="34" charset="0"/>
              </a:rPr>
              <a:t>络活喜</a:t>
            </a:r>
            <a:r>
              <a:rPr lang="en-US" altLang="zh-CN" sz="800" dirty="0">
                <a:latin typeface="Arial" panose="020B0604020202020204" pitchFamily="34" charset="0"/>
                <a:ea typeface="仿宋" panose="02010609060101010101" pitchFamily="49" charset="-122"/>
                <a:sym typeface="Arial" panose="020B0604020202020204" pitchFamily="34" charset="0"/>
              </a:rPr>
              <a:t>)</a:t>
            </a:r>
            <a:r>
              <a:rPr lang="zh-CN" altLang="en-US" sz="800" dirty="0">
                <a:latin typeface="Arial" panose="020B0604020202020204" pitchFamily="34" charset="0"/>
                <a:ea typeface="仿宋" panose="02010609060101010101" pitchFamily="49" charset="-122"/>
                <a:sym typeface="Arial" panose="020B0604020202020204" pitchFamily="34" charset="0"/>
              </a:rPr>
              <a:t>说明书</a:t>
            </a:r>
            <a:r>
              <a:rPr lang="en-US" altLang="zh-CN" sz="800" dirty="0">
                <a:latin typeface="Arial" panose="020B0604020202020204" pitchFamily="34" charset="0"/>
                <a:ea typeface="仿宋" panose="02010609060101010101" pitchFamily="49" charset="-122"/>
                <a:sym typeface="Arial" panose="020B0604020202020204" pitchFamily="34" charset="0"/>
              </a:rPr>
              <a:t>. </a:t>
            </a:r>
            <a:r>
              <a:rPr lang="zh-CN" altLang="en-US" sz="800" dirty="0">
                <a:latin typeface="Arial" panose="020B0604020202020204" pitchFamily="34" charset="0"/>
                <a:ea typeface="仿宋" panose="02010609060101010101" pitchFamily="49" charset="-122"/>
                <a:sym typeface="Arial" panose="020B0604020202020204" pitchFamily="34" charset="0"/>
              </a:rPr>
              <a:t>修改日期</a:t>
            </a:r>
            <a:r>
              <a:rPr lang="en-US" altLang="zh-CN" sz="800" dirty="0">
                <a:latin typeface="Arial" panose="020B0604020202020204" pitchFamily="34" charset="0"/>
                <a:ea typeface="仿宋" panose="02010609060101010101" pitchFamily="49" charset="-122"/>
                <a:sym typeface="Arial" panose="020B0604020202020204" pitchFamily="34" charset="0"/>
              </a:rPr>
              <a:t>: 2020</a:t>
            </a:r>
            <a:r>
              <a:rPr lang="zh-CN" altLang="en-US" sz="800" dirty="0">
                <a:latin typeface="Arial" panose="020B0604020202020204" pitchFamily="34" charset="0"/>
                <a:ea typeface="仿宋" panose="02010609060101010101" pitchFamily="49" charset="-122"/>
                <a:sym typeface="Arial" panose="020B0604020202020204" pitchFamily="34" charset="0"/>
              </a:rPr>
              <a:t>年</a:t>
            </a:r>
            <a:r>
              <a:rPr lang="en-US" altLang="zh-CN" sz="800" dirty="0">
                <a:latin typeface="Arial" panose="020B0604020202020204" pitchFamily="34" charset="0"/>
                <a:ea typeface="仿宋" panose="02010609060101010101" pitchFamily="49" charset="-122"/>
                <a:sym typeface="Arial" panose="020B0604020202020204" pitchFamily="34" charset="0"/>
              </a:rPr>
              <a:t>12</a:t>
            </a:r>
            <a:r>
              <a:rPr lang="zh-CN" altLang="en-US" sz="800" dirty="0">
                <a:latin typeface="Arial" panose="020B0604020202020204" pitchFamily="34" charset="0"/>
                <a:ea typeface="仿宋" panose="02010609060101010101" pitchFamily="49" charset="-122"/>
                <a:sym typeface="Arial" panose="020B0604020202020204" pitchFamily="34" charset="0"/>
              </a:rPr>
              <a:t>月</a:t>
            </a:r>
            <a:r>
              <a:rPr lang="en-US" altLang="zh-CN" sz="800" dirty="0">
                <a:latin typeface="Arial" panose="020B0604020202020204" pitchFamily="34" charset="0"/>
                <a:ea typeface="仿宋" panose="02010609060101010101" pitchFamily="49" charset="-122"/>
                <a:sym typeface="Arial" panose="020B0604020202020204" pitchFamily="34" charset="0"/>
              </a:rPr>
              <a:t>30</a:t>
            </a:r>
            <a:r>
              <a:rPr lang="zh-CN" altLang="en-US" sz="800" dirty="0">
                <a:latin typeface="Arial" panose="020B0604020202020204" pitchFamily="34" charset="0"/>
                <a:ea typeface="仿宋" panose="02010609060101010101" pitchFamily="49" charset="-122"/>
                <a:sym typeface="Arial" panose="020B0604020202020204" pitchFamily="34" charset="0"/>
              </a:rPr>
              <a:t>日</a:t>
            </a:r>
            <a:r>
              <a:rPr lang="en-US" altLang="zh-CN" sz="800" dirty="0">
                <a:latin typeface="Arial" panose="020B0604020202020204" pitchFamily="34" charset="0"/>
                <a:ea typeface="仿宋" panose="02010609060101010101" pitchFamily="49" charset="-122"/>
                <a:sym typeface="Arial" panose="020B0604020202020204" pitchFamily="34" charset="0"/>
              </a:rPr>
              <a:t>.</a:t>
            </a:r>
          </a:p>
          <a:p>
            <a:pPr marL="228600" indent="-228600">
              <a:buAutoNum type="arabicPeriod"/>
            </a:pPr>
            <a:r>
              <a:rPr lang="en-US" altLang="zh-CN" sz="800" dirty="0">
                <a:latin typeface="Arial" panose="020B0604020202020204" pitchFamily="34" charset="0"/>
                <a:ea typeface="仿宋" panose="02010609060101010101" pitchFamily="49" charset="-122"/>
                <a:sym typeface="Arial" panose="020B0604020202020204" pitchFamily="34" charset="0"/>
              </a:rPr>
              <a:t>Smith C, </a:t>
            </a:r>
            <a:r>
              <a:rPr lang="en-US" altLang="zh-CN" sz="800" dirty="0" err="1">
                <a:latin typeface="Arial" panose="020B0604020202020204" pitchFamily="34" charset="0"/>
                <a:ea typeface="仿宋" panose="02010609060101010101" pitchFamily="49" charset="-122"/>
                <a:sym typeface="Arial" panose="020B0604020202020204" pitchFamily="34" charset="0"/>
              </a:rPr>
              <a:t>Teitler</a:t>
            </a:r>
            <a:r>
              <a:rPr lang="en-US" altLang="zh-CN" sz="800" dirty="0">
                <a:latin typeface="Arial" panose="020B0604020202020204" pitchFamily="34" charset="0"/>
                <a:ea typeface="仿宋" panose="02010609060101010101" pitchFamily="49" charset="-122"/>
                <a:sym typeface="Arial" panose="020B0604020202020204" pitchFamily="34" charset="0"/>
              </a:rPr>
              <a:t> M. Cardiovasc Drugs </a:t>
            </a:r>
            <a:r>
              <a:rPr lang="en-US" altLang="zh-CN" sz="800" dirty="0" err="1">
                <a:latin typeface="Arial" panose="020B0604020202020204" pitchFamily="34" charset="0"/>
                <a:ea typeface="仿宋" panose="02010609060101010101" pitchFamily="49" charset="-122"/>
                <a:sym typeface="Arial" panose="020B0604020202020204" pitchFamily="34" charset="0"/>
              </a:rPr>
              <a:t>Ther</a:t>
            </a:r>
            <a:r>
              <a:rPr lang="en-US" altLang="zh-CN" sz="800" dirty="0">
                <a:latin typeface="Arial" panose="020B0604020202020204" pitchFamily="34" charset="0"/>
                <a:ea typeface="仿宋" panose="02010609060101010101" pitchFamily="49" charset="-122"/>
                <a:sym typeface="Arial" panose="020B0604020202020204" pitchFamily="34" charset="0"/>
              </a:rPr>
              <a:t> 1999;13:123-6.</a:t>
            </a:r>
          </a:p>
        </p:txBody>
      </p:sp>
      <p:sp>
        <p:nvSpPr>
          <p:cNvPr id="133" name="文本框 132">
            <a:extLst>
              <a:ext uri="{FF2B5EF4-FFF2-40B4-BE49-F238E27FC236}">
                <a16:creationId xmlns:a16="http://schemas.microsoft.com/office/drawing/2014/main" id="{798B18EA-734C-4130-AB9C-1AADC74E4C85}"/>
              </a:ext>
            </a:extLst>
          </p:cNvPr>
          <p:cNvSpPr txBox="1"/>
          <p:nvPr/>
        </p:nvSpPr>
        <p:spPr>
          <a:xfrm>
            <a:off x="4952334" y="6282900"/>
            <a:ext cx="7145882" cy="461665"/>
          </a:xfrm>
          <a:prstGeom prst="rect">
            <a:avLst/>
          </a:prstGeom>
          <a:noFill/>
        </p:spPr>
        <p:txBody>
          <a:bodyPr wrap="square">
            <a:spAutoFit/>
          </a:bodyPr>
          <a:lstStyle/>
          <a:p>
            <a:r>
              <a:rPr lang="en-US" altLang="zh-CN" sz="800" dirty="0">
                <a:latin typeface="Arial" panose="020B0604020202020204" pitchFamily="34" charset="0"/>
                <a:ea typeface="仿宋" panose="02010609060101010101" pitchFamily="49" charset="-122"/>
                <a:sym typeface="Arial" panose="020B0604020202020204" pitchFamily="34" charset="0"/>
              </a:rPr>
              <a:t>4. Cruickshank JM. The modern role of Beta-blockers (BBs) in cardiovascular medicine. Shelton, CT: People's Medical Publishing House; USA, 2010.   </a:t>
            </a:r>
          </a:p>
          <a:p>
            <a:r>
              <a:rPr lang="en-US" altLang="zh-CN" sz="800" dirty="0">
                <a:latin typeface="Arial" panose="020B0604020202020204" pitchFamily="34" charset="0"/>
                <a:ea typeface="仿宋" panose="02010609060101010101" pitchFamily="49" charset="-122"/>
                <a:sym typeface="Arial" panose="020B0604020202020204" pitchFamily="34" charset="0"/>
              </a:rPr>
              <a:t>5.  Sun N, et al. </a:t>
            </a:r>
            <a:r>
              <a:rPr lang="en-US" altLang="zh-CN" sz="800" dirty="0" err="1">
                <a:latin typeface="Arial" panose="020B0604020202020204" pitchFamily="34" charset="0"/>
                <a:ea typeface="仿宋" panose="02010609060101010101" pitchFamily="49" charset="-122"/>
                <a:sym typeface="Arial" panose="020B0604020202020204" pitchFamily="34" charset="0"/>
              </a:rPr>
              <a:t>Hypertens</a:t>
            </a:r>
            <a:r>
              <a:rPr lang="en-US" altLang="zh-CN" sz="800" dirty="0">
                <a:latin typeface="Arial" panose="020B0604020202020204" pitchFamily="34" charset="0"/>
                <a:ea typeface="仿宋" panose="02010609060101010101" pitchFamily="49" charset="-122"/>
                <a:sym typeface="Arial" panose="020B0604020202020204" pitchFamily="34" charset="0"/>
              </a:rPr>
              <a:t> Res 2000;23:537-40.</a:t>
            </a:r>
          </a:p>
          <a:p>
            <a:r>
              <a:rPr lang="en-US" altLang="zh-CN" sz="800" dirty="0">
                <a:latin typeface="Arial" panose="020B0604020202020204" pitchFamily="34" charset="0"/>
                <a:ea typeface="仿宋" panose="02010609060101010101" pitchFamily="49" charset="-122"/>
                <a:sym typeface="Arial" panose="020B0604020202020204" pitchFamily="34" charset="0"/>
              </a:rPr>
              <a:t>6.   Murdoch D, Heel RC. Drugs 1991;41:478-505.</a:t>
            </a:r>
          </a:p>
        </p:txBody>
      </p:sp>
      <p:sp>
        <p:nvSpPr>
          <p:cNvPr id="60" name="Abgerundetes Rechteck 50">
            <a:extLst>
              <a:ext uri="{FF2B5EF4-FFF2-40B4-BE49-F238E27FC236}">
                <a16:creationId xmlns:a16="http://schemas.microsoft.com/office/drawing/2014/main" id="{23DFC93C-D9BE-4687-99D5-3E57782C0516}"/>
              </a:ext>
            </a:extLst>
          </p:cNvPr>
          <p:cNvSpPr/>
          <p:nvPr>
            <p:custDataLst>
              <p:tags r:id="rId2"/>
            </p:custDataLst>
          </p:nvPr>
        </p:nvSpPr>
        <p:spPr>
          <a:xfrm>
            <a:off x="2197393" y="2742670"/>
            <a:ext cx="5336948" cy="633941"/>
          </a:xfrm>
          <a:prstGeom prst="roundRect">
            <a:avLst>
              <a:gd name="adj" fmla="val 0"/>
            </a:avLst>
          </a:prstGeom>
          <a:noFill/>
          <a:ln w="25400" cap="flat" cmpd="sng" algn="ctr">
            <a:solidFill>
              <a:srgbClr val="1F347E"/>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CA4449"/>
              </a:solidFill>
              <a:effectLst/>
              <a:uLnTx/>
              <a:uFillTx/>
              <a:latin typeface="Arial" panose="020B0604020202020204" pitchFamily="34" charset="0"/>
              <a:ea typeface="仿宋" panose="02010609060101010101" pitchFamily="49" charset="-122"/>
              <a:cs typeface="Arial" charset="0"/>
              <a:sym typeface="Arial" panose="020B0604020202020204" pitchFamily="34" charset="0"/>
            </a:endParaRPr>
          </a:p>
        </p:txBody>
      </p:sp>
      <p:sp>
        <p:nvSpPr>
          <p:cNvPr id="61" name="Abgerundetes Rechteck 50">
            <a:extLst>
              <a:ext uri="{FF2B5EF4-FFF2-40B4-BE49-F238E27FC236}">
                <a16:creationId xmlns:a16="http://schemas.microsoft.com/office/drawing/2014/main" id="{22EA6ECB-D63A-4213-AE2A-D41340860577}"/>
              </a:ext>
            </a:extLst>
          </p:cNvPr>
          <p:cNvSpPr/>
          <p:nvPr>
            <p:custDataLst>
              <p:tags r:id="rId3"/>
            </p:custDataLst>
          </p:nvPr>
        </p:nvSpPr>
        <p:spPr>
          <a:xfrm>
            <a:off x="7654511" y="2742477"/>
            <a:ext cx="2654338" cy="633941"/>
          </a:xfrm>
          <a:prstGeom prst="roundRect">
            <a:avLst>
              <a:gd name="adj" fmla="val 0"/>
            </a:avLst>
          </a:prstGeom>
          <a:noFill/>
          <a:ln w="25400" cap="flat" cmpd="sng" algn="ctr">
            <a:solidFill>
              <a:srgbClr val="2570BF"/>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CA4449"/>
              </a:solidFill>
              <a:effectLst/>
              <a:uLnTx/>
              <a:uFillTx/>
              <a:latin typeface="Arial" panose="020B0604020202020204" pitchFamily="34" charset="0"/>
              <a:ea typeface="仿宋" panose="02010609060101010101" pitchFamily="49" charset="-122"/>
              <a:cs typeface="Arial" charset="0"/>
              <a:sym typeface="Arial" panose="020B0604020202020204" pitchFamily="34" charset="0"/>
            </a:endParaRPr>
          </a:p>
        </p:txBody>
      </p:sp>
      <p:sp>
        <p:nvSpPr>
          <p:cNvPr id="62" name="文本框 61">
            <a:extLst>
              <a:ext uri="{FF2B5EF4-FFF2-40B4-BE49-F238E27FC236}">
                <a16:creationId xmlns:a16="http://schemas.microsoft.com/office/drawing/2014/main" id="{702EE755-C608-4B1F-B84D-139C5B87CCF8}"/>
              </a:ext>
            </a:extLst>
          </p:cNvPr>
          <p:cNvSpPr txBox="1"/>
          <p:nvPr/>
        </p:nvSpPr>
        <p:spPr bwMode="gray">
          <a:xfrm>
            <a:off x="2577897" y="2773812"/>
            <a:ext cx="4575939" cy="573555"/>
          </a:xfrm>
          <a:prstGeom prst="rect">
            <a:avLst/>
          </a:prstGeom>
          <a:noFill/>
          <a:ln w="28575">
            <a:noFill/>
            <a:prstDash val="sysDot"/>
          </a:ln>
        </p:spPr>
        <p:txBody>
          <a:bodyPr vert="horz" wrap="square" lIns="0" tIns="0" rIns="0" bIns="0" rtlCol="0">
            <a:spAutoFit/>
          </a:bodyPr>
          <a:lstStyle/>
          <a:p>
            <a:pPr marL="0" lvl="1" algn="ctr">
              <a:lnSpc>
                <a:spcPct val="120000"/>
              </a:lnSpc>
              <a:spcAft>
                <a:spcPts val="600"/>
              </a:spcAft>
            </a:pPr>
            <a:r>
              <a:rPr lang="zh-CN" altLang="en-US" sz="1400" dirty="0">
                <a:latin typeface="Arial" panose="020B0604020202020204" pitchFamily="34" charset="0"/>
                <a:ea typeface="仿宋" panose="02010609060101010101" pitchFamily="49" charset="-122"/>
                <a:sym typeface="Arial" panose="020B0604020202020204" pitchFamily="34" charset="0"/>
              </a:rPr>
              <a:t>半衰期为</a:t>
            </a:r>
            <a:r>
              <a:rPr lang="en-US" altLang="zh-CN" sz="1400" dirty="0">
                <a:latin typeface="Arial" panose="020B0604020202020204" pitchFamily="34" charset="0"/>
                <a:ea typeface="仿宋" panose="02010609060101010101" pitchFamily="49" charset="-122"/>
                <a:sym typeface="Arial" panose="020B0604020202020204" pitchFamily="34" charset="0"/>
              </a:rPr>
              <a:t>10-12</a:t>
            </a:r>
            <a:r>
              <a:rPr lang="zh-CN" altLang="en-US" sz="1400" dirty="0">
                <a:latin typeface="Arial" panose="020B0604020202020204" pitchFamily="34" charset="0"/>
                <a:ea typeface="仿宋" panose="02010609060101010101" pitchFamily="49" charset="-122"/>
                <a:sym typeface="Arial" panose="020B0604020202020204" pitchFamily="34" charset="0"/>
              </a:rPr>
              <a:t>小时</a:t>
            </a:r>
            <a:endParaRPr lang="en-US" altLang="zh-CN" sz="1400" dirty="0">
              <a:latin typeface="Arial" panose="020B0604020202020204" pitchFamily="34" charset="0"/>
              <a:ea typeface="仿宋" panose="02010609060101010101" pitchFamily="49" charset="-122"/>
              <a:sym typeface="Arial" panose="020B0604020202020204" pitchFamily="34" charset="0"/>
            </a:endParaRPr>
          </a:p>
          <a:p>
            <a:pPr marL="0" lvl="1" algn="ctr">
              <a:lnSpc>
                <a:spcPct val="120000"/>
              </a:lnSpc>
              <a:spcAft>
                <a:spcPts val="600"/>
              </a:spcAft>
            </a:pPr>
            <a:r>
              <a:rPr lang="zh-CN" altLang="en-US" sz="1400" dirty="0">
                <a:latin typeface="Arial" panose="020B0604020202020204" pitchFamily="34" charset="0"/>
                <a:ea typeface="仿宋" panose="02010609060101010101" pitchFamily="49" charset="-122"/>
                <a:sym typeface="Arial" panose="020B0604020202020204" pitchFamily="34" charset="0"/>
              </a:rPr>
              <a:t>比索洛尔的效应可维持</a:t>
            </a:r>
            <a:r>
              <a:rPr lang="en-US" altLang="zh-CN" sz="1400" dirty="0">
                <a:latin typeface="Arial" panose="020B0604020202020204" pitchFamily="34" charset="0"/>
                <a:ea typeface="仿宋" panose="02010609060101010101" pitchFamily="49" charset="-122"/>
                <a:sym typeface="Arial" panose="020B0604020202020204" pitchFamily="34" charset="0"/>
              </a:rPr>
              <a:t>24</a:t>
            </a:r>
            <a:r>
              <a:rPr lang="zh-CN" altLang="en-US" sz="1400" dirty="0">
                <a:latin typeface="Arial" panose="020B0604020202020204" pitchFamily="34" charset="0"/>
                <a:ea typeface="仿宋" panose="02010609060101010101" pitchFamily="49" charset="-122"/>
                <a:sym typeface="Arial" panose="020B0604020202020204" pitchFamily="34" charset="0"/>
              </a:rPr>
              <a:t>小时</a:t>
            </a:r>
            <a:r>
              <a:rPr lang="en-US" altLang="zh-CN" sz="1400" baseline="30000" dirty="0">
                <a:latin typeface="Arial" panose="020B0604020202020204" pitchFamily="34" charset="0"/>
                <a:ea typeface="仿宋" panose="02010609060101010101" pitchFamily="49" charset="-122"/>
                <a:sym typeface="Arial" panose="020B0604020202020204" pitchFamily="34" charset="0"/>
              </a:rPr>
              <a:t>1</a:t>
            </a:r>
          </a:p>
        </p:txBody>
      </p:sp>
      <p:sp>
        <p:nvSpPr>
          <p:cNvPr id="63" name="文本框 62">
            <a:extLst>
              <a:ext uri="{FF2B5EF4-FFF2-40B4-BE49-F238E27FC236}">
                <a16:creationId xmlns:a16="http://schemas.microsoft.com/office/drawing/2014/main" id="{9A3151D4-7FD6-4E75-B171-1E3D07F485AF}"/>
              </a:ext>
            </a:extLst>
          </p:cNvPr>
          <p:cNvSpPr txBox="1"/>
          <p:nvPr/>
        </p:nvSpPr>
        <p:spPr bwMode="gray">
          <a:xfrm>
            <a:off x="7248956" y="2773812"/>
            <a:ext cx="3416411" cy="573555"/>
          </a:xfrm>
          <a:prstGeom prst="rect">
            <a:avLst/>
          </a:prstGeom>
          <a:noFill/>
          <a:ln w="28575">
            <a:noFill/>
            <a:prstDash val="sysDot"/>
          </a:ln>
        </p:spPr>
        <p:txBody>
          <a:bodyPr vert="horz" wrap="square" lIns="0" tIns="0" rIns="0" bIns="0" rtlCol="0">
            <a:spAutoFit/>
          </a:bodyPr>
          <a:lstStyle>
            <a:defPPr>
              <a:defRPr lang="zh-CN"/>
            </a:defPPr>
            <a:lvl2pPr marL="285750" lvl="1" indent="-285750">
              <a:lnSpc>
                <a:spcPct val="120000"/>
              </a:lnSpc>
              <a:spcAft>
                <a:spcPts val="600"/>
              </a:spcAft>
              <a:buFont typeface="Arial" panose="020B0604020202020204" pitchFamily="34" charset="0"/>
              <a:buChar char="•"/>
              <a:defRPr sz="1400">
                <a:solidFill>
                  <a:srgbClr val="000000"/>
                </a:solidFill>
                <a:latin typeface="微软雅黑 Light" panose="020B0502040204020203" pitchFamily="34" charset="-122"/>
                <a:ea typeface="微软雅黑 Light" panose="020B0502040204020203" pitchFamily="34" charset="-122"/>
              </a:defRPr>
            </a:lvl2pPr>
          </a:lstStyle>
          <a:p>
            <a:pPr marL="0" lvl="1" indent="0" algn="ctr">
              <a:buNone/>
            </a:pPr>
            <a:r>
              <a:rPr lang="zh-CN" altLang="en-US" dirty="0">
                <a:latin typeface="Arial" panose="020B0604020202020204" pitchFamily="34" charset="0"/>
                <a:ea typeface="仿宋" panose="02010609060101010101" pitchFamily="49" charset="-122"/>
                <a:sym typeface="Arial" panose="020B0604020202020204" pitchFamily="34" charset="0"/>
              </a:rPr>
              <a:t>半衰期为</a:t>
            </a:r>
            <a:r>
              <a:rPr lang="en-US" altLang="zh-CN" dirty="0">
                <a:latin typeface="Arial" panose="020B0604020202020204" pitchFamily="34" charset="0"/>
                <a:ea typeface="仿宋" panose="02010609060101010101" pitchFamily="49" charset="-122"/>
                <a:sym typeface="Arial" panose="020B0604020202020204" pitchFamily="34" charset="0"/>
              </a:rPr>
              <a:t>35-50</a:t>
            </a:r>
            <a:r>
              <a:rPr lang="zh-CN" altLang="en-US" dirty="0">
                <a:latin typeface="Arial" panose="020B0604020202020204" pitchFamily="34" charset="0"/>
                <a:ea typeface="仿宋" panose="02010609060101010101" pitchFamily="49" charset="-122"/>
                <a:sym typeface="Arial" panose="020B0604020202020204" pitchFamily="34" charset="0"/>
              </a:rPr>
              <a:t>小时</a:t>
            </a:r>
            <a:endParaRPr lang="en-US" altLang="zh-CN" dirty="0">
              <a:latin typeface="Arial" panose="020B0604020202020204" pitchFamily="34" charset="0"/>
              <a:ea typeface="仿宋" panose="02010609060101010101" pitchFamily="49" charset="-122"/>
              <a:sym typeface="Arial" panose="020B0604020202020204" pitchFamily="34" charset="0"/>
            </a:endParaRPr>
          </a:p>
          <a:p>
            <a:pPr marL="0" lvl="1" indent="0" algn="ctr">
              <a:buNone/>
            </a:pPr>
            <a:r>
              <a:rPr lang="zh-CN" altLang="en-US" dirty="0">
                <a:solidFill>
                  <a:schemeClr val="tx1"/>
                </a:solidFill>
                <a:latin typeface="Arial" panose="020B0604020202020204" pitchFamily="34" charset="0"/>
                <a:ea typeface="仿宋" panose="02010609060101010101" pitchFamily="49" charset="-122"/>
                <a:sym typeface="Arial" panose="020B0604020202020204" pitchFamily="34" charset="0"/>
              </a:rPr>
              <a:t>降压作用可持续</a:t>
            </a:r>
            <a:r>
              <a:rPr lang="en-US" altLang="zh-CN" dirty="0">
                <a:solidFill>
                  <a:schemeClr val="tx1"/>
                </a:solidFill>
                <a:latin typeface="Arial" panose="020B0604020202020204" pitchFamily="34" charset="0"/>
                <a:ea typeface="仿宋" panose="02010609060101010101" pitchFamily="49" charset="-122"/>
                <a:sym typeface="Arial" panose="020B0604020202020204" pitchFamily="34" charset="0"/>
              </a:rPr>
              <a:t>24</a:t>
            </a:r>
            <a:r>
              <a:rPr lang="zh-CN" altLang="en-US" dirty="0">
                <a:solidFill>
                  <a:schemeClr val="tx1"/>
                </a:solidFill>
                <a:latin typeface="Arial" panose="020B0604020202020204" pitchFamily="34" charset="0"/>
                <a:ea typeface="仿宋" panose="02010609060101010101" pitchFamily="49" charset="-122"/>
                <a:sym typeface="Arial" panose="020B0604020202020204" pitchFamily="34" charset="0"/>
              </a:rPr>
              <a:t>小时</a:t>
            </a:r>
            <a:r>
              <a:rPr lang="en-US" altLang="zh-CN" baseline="30000" dirty="0">
                <a:solidFill>
                  <a:schemeClr val="tx1"/>
                </a:solidFill>
                <a:latin typeface="Arial" panose="020B0604020202020204" pitchFamily="34" charset="0"/>
                <a:ea typeface="仿宋" panose="02010609060101010101" pitchFamily="49" charset="-122"/>
                <a:sym typeface="Arial" panose="020B0604020202020204" pitchFamily="34" charset="0"/>
              </a:rPr>
              <a:t>2</a:t>
            </a:r>
            <a:endParaRPr lang="en-US" altLang="zh-CN" dirty="0">
              <a:solidFill>
                <a:schemeClr val="tx1"/>
              </a:solidFill>
              <a:latin typeface="Arial" panose="020B0604020202020204" pitchFamily="34" charset="0"/>
              <a:ea typeface="仿宋" panose="02010609060101010101" pitchFamily="49" charset="-122"/>
              <a:sym typeface="Arial" panose="020B0604020202020204" pitchFamily="34" charset="0"/>
            </a:endParaRPr>
          </a:p>
        </p:txBody>
      </p:sp>
      <p:sp>
        <p:nvSpPr>
          <p:cNvPr id="64" name="文本框 63">
            <a:extLst>
              <a:ext uri="{FF2B5EF4-FFF2-40B4-BE49-F238E27FC236}">
                <a16:creationId xmlns:a16="http://schemas.microsoft.com/office/drawing/2014/main" id="{5D1E2C5D-DBBD-47E5-81C6-A716E3FDC744}"/>
              </a:ext>
            </a:extLst>
          </p:cNvPr>
          <p:cNvSpPr txBox="1"/>
          <p:nvPr/>
        </p:nvSpPr>
        <p:spPr>
          <a:xfrm>
            <a:off x="1105546" y="2230018"/>
            <a:ext cx="971677" cy="343620"/>
          </a:xfrm>
          <a:prstGeom prst="rect">
            <a:avLst/>
          </a:prstGeom>
          <a:noFill/>
        </p:spPr>
        <p:txBody>
          <a:bodyPr wrap="square" rtlCol="0">
            <a:spAutoFit/>
          </a:bodyPr>
          <a:lstStyle/>
          <a:p>
            <a:pPr algn="r" defTabSz="829310">
              <a:defRPr/>
            </a:pPr>
            <a:r>
              <a:rPr lang="zh-CN" altLang="en-US" sz="1600" dirty="0">
                <a:solidFill>
                  <a:prstClr val="black"/>
                </a:solidFill>
                <a:latin typeface="Arial" panose="020B0604020202020204" pitchFamily="34" charset="0"/>
                <a:ea typeface="仿宋" panose="02010609060101010101" pitchFamily="49" charset="-122"/>
                <a:sym typeface="Arial" panose="020B0604020202020204" pitchFamily="34" charset="0"/>
              </a:rPr>
              <a:t>药物</a:t>
            </a:r>
          </a:p>
        </p:txBody>
      </p:sp>
      <p:sp>
        <p:nvSpPr>
          <p:cNvPr id="65" name="文本框 64">
            <a:extLst>
              <a:ext uri="{FF2B5EF4-FFF2-40B4-BE49-F238E27FC236}">
                <a16:creationId xmlns:a16="http://schemas.microsoft.com/office/drawing/2014/main" id="{17B0ED3A-5680-46A6-942F-DE47789E30D8}"/>
              </a:ext>
            </a:extLst>
          </p:cNvPr>
          <p:cNvSpPr txBox="1"/>
          <p:nvPr/>
        </p:nvSpPr>
        <p:spPr>
          <a:xfrm>
            <a:off x="1043276" y="3826481"/>
            <a:ext cx="1033947" cy="343940"/>
          </a:xfrm>
          <a:prstGeom prst="rect">
            <a:avLst/>
          </a:prstGeom>
          <a:noFill/>
        </p:spPr>
        <p:txBody>
          <a:bodyPr wrap="square" rtlCol="0">
            <a:spAutoFit/>
          </a:bodyPr>
          <a:lstStyle/>
          <a:p>
            <a:pPr algn="r" defTabSz="829310">
              <a:defRPr/>
            </a:pPr>
            <a:r>
              <a:rPr lang="zh-CN" altLang="en-US" sz="1600" dirty="0">
                <a:solidFill>
                  <a:prstClr val="black"/>
                </a:solidFill>
                <a:latin typeface="Arial" panose="020B0604020202020204" pitchFamily="34" charset="0"/>
                <a:ea typeface="仿宋" panose="02010609060101010101" pitchFamily="49" charset="-122"/>
                <a:sym typeface="Arial" panose="020B0604020202020204" pitchFamily="34" charset="0"/>
              </a:rPr>
              <a:t>目标系统</a:t>
            </a:r>
          </a:p>
        </p:txBody>
      </p:sp>
      <p:sp>
        <p:nvSpPr>
          <p:cNvPr id="66" name="文本框 65">
            <a:extLst>
              <a:ext uri="{FF2B5EF4-FFF2-40B4-BE49-F238E27FC236}">
                <a16:creationId xmlns:a16="http://schemas.microsoft.com/office/drawing/2014/main" id="{501DAFBC-89FE-4FC9-B667-A629645AC1BC}"/>
              </a:ext>
            </a:extLst>
          </p:cNvPr>
          <p:cNvSpPr txBox="1"/>
          <p:nvPr/>
        </p:nvSpPr>
        <p:spPr>
          <a:xfrm>
            <a:off x="1043276" y="4442325"/>
            <a:ext cx="1033947" cy="343620"/>
          </a:xfrm>
          <a:prstGeom prst="rect">
            <a:avLst/>
          </a:prstGeom>
          <a:noFill/>
        </p:spPr>
        <p:txBody>
          <a:bodyPr wrap="square" rtlCol="0">
            <a:spAutoFit/>
          </a:bodyPr>
          <a:lstStyle/>
          <a:p>
            <a:pPr algn="r" defTabSz="829310">
              <a:defRPr/>
            </a:pPr>
            <a:r>
              <a:rPr lang="zh-CN" altLang="en-US" sz="1600" dirty="0">
                <a:solidFill>
                  <a:prstClr val="black"/>
                </a:solidFill>
                <a:latin typeface="Arial" panose="020B0604020202020204" pitchFamily="34" charset="0"/>
                <a:ea typeface="仿宋" panose="02010609060101010101" pitchFamily="49" charset="-122"/>
                <a:sym typeface="Arial" panose="020B0604020202020204" pitchFamily="34" charset="0"/>
              </a:rPr>
              <a:t>疗效</a:t>
            </a:r>
          </a:p>
        </p:txBody>
      </p:sp>
      <p:sp>
        <p:nvSpPr>
          <p:cNvPr id="67" name="文本框 66">
            <a:extLst>
              <a:ext uri="{FF2B5EF4-FFF2-40B4-BE49-F238E27FC236}">
                <a16:creationId xmlns:a16="http://schemas.microsoft.com/office/drawing/2014/main" id="{5FFF482D-41BD-4DFE-B3C7-9BA7702CE75B}"/>
              </a:ext>
            </a:extLst>
          </p:cNvPr>
          <p:cNvSpPr txBox="1"/>
          <p:nvPr/>
        </p:nvSpPr>
        <p:spPr>
          <a:xfrm>
            <a:off x="1105546" y="5160515"/>
            <a:ext cx="971677" cy="343620"/>
          </a:xfrm>
          <a:prstGeom prst="rect">
            <a:avLst/>
          </a:prstGeom>
          <a:noFill/>
        </p:spPr>
        <p:txBody>
          <a:bodyPr wrap="square" rtlCol="0">
            <a:spAutoFit/>
          </a:bodyPr>
          <a:lstStyle/>
          <a:p>
            <a:pPr algn="r" defTabSz="829310">
              <a:defRPr/>
            </a:pPr>
            <a:r>
              <a:rPr lang="zh-CN" altLang="en-US" sz="1600" dirty="0">
                <a:solidFill>
                  <a:prstClr val="black"/>
                </a:solidFill>
                <a:latin typeface="Arial" panose="020B0604020202020204" pitchFamily="34" charset="0"/>
                <a:ea typeface="仿宋" panose="02010609060101010101" pitchFamily="49" charset="-122"/>
                <a:sym typeface="Arial" panose="020B0604020202020204" pitchFamily="34" charset="0"/>
              </a:rPr>
              <a:t>结果</a:t>
            </a:r>
          </a:p>
        </p:txBody>
      </p:sp>
      <p:pic>
        <p:nvPicPr>
          <p:cNvPr id="68" name="图片 67">
            <a:extLst>
              <a:ext uri="{FF2B5EF4-FFF2-40B4-BE49-F238E27FC236}">
                <a16:creationId xmlns:a16="http://schemas.microsoft.com/office/drawing/2014/main" id="{2A8EC1F7-B2D2-4644-9A49-ABE2725810FD}"/>
              </a:ext>
            </a:extLst>
          </p:cNvPr>
          <p:cNvPicPr>
            <a:picLocks noChangeAspect="1"/>
          </p:cNvPicPr>
          <p:nvPr/>
        </p:nvPicPr>
        <p:blipFill rotWithShape="1">
          <a:blip r:embed="rId29">
            <a:extLst>
              <a:ext uri="{BEBA8EAE-BF5A-486C-A8C5-ECC9F3942E4B}">
                <a14:imgProps xmlns:a14="http://schemas.microsoft.com/office/drawing/2010/main">
                  <a14:imgLayer r:embed="rId30">
                    <a14:imgEffect>
                      <a14:brightnessContrast bright="20000" contrast="-20000"/>
                    </a14:imgEffect>
                  </a14:imgLayer>
                </a14:imgProps>
              </a:ext>
            </a:extLst>
          </a:blip>
          <a:srcRect l="12174" t="5059" r="9054" b="4476"/>
          <a:stretch/>
        </p:blipFill>
        <p:spPr>
          <a:xfrm>
            <a:off x="7715383" y="3572323"/>
            <a:ext cx="852253" cy="852253"/>
          </a:xfrm>
          <a:prstGeom prst="ellipse">
            <a:avLst/>
          </a:prstGeom>
          <a:ln>
            <a:noFill/>
          </a:ln>
        </p:spPr>
      </p:pic>
      <p:sp>
        <p:nvSpPr>
          <p:cNvPr id="69" name="Textfeld 6">
            <a:extLst>
              <a:ext uri="{FF2B5EF4-FFF2-40B4-BE49-F238E27FC236}">
                <a16:creationId xmlns:a16="http://schemas.microsoft.com/office/drawing/2014/main" id="{46F3DFF6-6CF5-442D-B488-E9CB564D8494}"/>
              </a:ext>
            </a:extLst>
          </p:cNvPr>
          <p:cNvSpPr txBox="1"/>
          <p:nvPr/>
        </p:nvSpPr>
        <p:spPr>
          <a:xfrm>
            <a:off x="7301758" y="1829937"/>
            <a:ext cx="3388063" cy="307777"/>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zh-CN" altLang="en-US"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a:sym typeface="Arial" panose="020B0604020202020204" pitchFamily="34" charset="0"/>
              </a:rPr>
              <a:t>钙通道阻滞剂</a:t>
            </a:r>
            <a:endParaRPr kumimoji="0" lang="de-DE"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a:sym typeface="Arial" panose="020B0604020202020204" pitchFamily="34" charset="0"/>
            </a:endParaRPr>
          </a:p>
        </p:txBody>
      </p:sp>
      <p:grpSp>
        <p:nvGrpSpPr>
          <p:cNvPr id="70" name="Gruppieren 27">
            <a:extLst>
              <a:ext uri="{FF2B5EF4-FFF2-40B4-BE49-F238E27FC236}">
                <a16:creationId xmlns:a16="http://schemas.microsoft.com/office/drawing/2014/main" id="{AC067E46-493E-4911-9BD5-E06CFA9720E8}"/>
              </a:ext>
            </a:extLst>
          </p:cNvPr>
          <p:cNvGrpSpPr/>
          <p:nvPr/>
        </p:nvGrpSpPr>
        <p:grpSpPr>
          <a:xfrm>
            <a:off x="2197393" y="3504662"/>
            <a:ext cx="2691625" cy="1506867"/>
            <a:chOff x="2341990" y="2529170"/>
            <a:chExt cx="2798981" cy="2216471"/>
          </a:xfrm>
          <a:noFill/>
        </p:grpSpPr>
        <p:sp>
          <p:nvSpPr>
            <p:cNvPr id="71" name="Abgerundetes Rechteck 50">
              <a:extLst>
                <a:ext uri="{FF2B5EF4-FFF2-40B4-BE49-F238E27FC236}">
                  <a16:creationId xmlns:a16="http://schemas.microsoft.com/office/drawing/2014/main" id="{D6142585-4607-4E2F-BEC4-12F2515CD919}"/>
                </a:ext>
              </a:extLst>
            </p:cNvPr>
            <p:cNvSpPr/>
            <p:nvPr>
              <p:custDataLst>
                <p:tags r:id="rId26"/>
              </p:custDataLst>
            </p:nvPr>
          </p:nvSpPr>
          <p:spPr>
            <a:xfrm>
              <a:off x="2341990" y="2529170"/>
              <a:ext cx="2700000" cy="2216471"/>
            </a:xfrm>
            <a:prstGeom prst="roundRect">
              <a:avLst>
                <a:gd name="adj" fmla="val 0"/>
              </a:avLst>
            </a:prstGeom>
            <a:grpFill/>
            <a:ln w="25400" cap="flat" cmpd="sng" algn="ctr">
              <a:solidFill>
                <a:srgbClr val="1F347E"/>
              </a:solidFill>
              <a:prstDash val="solid"/>
            </a:ln>
            <a:effectLst/>
          </p:spPr>
          <p:txBody>
            <a:bodyPr tIns="13500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30000" noProof="0" dirty="0">
                <a:ln>
                  <a:noFill/>
                </a:ln>
                <a:solidFill>
                  <a:srgbClr val="A5CD5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72" name="Rechteck 2">
              <a:extLst>
                <a:ext uri="{FF2B5EF4-FFF2-40B4-BE49-F238E27FC236}">
                  <a16:creationId xmlns:a16="http://schemas.microsoft.com/office/drawing/2014/main" id="{45E6D4AD-490A-4996-BDF9-5BADAC84AA02}"/>
                </a:ext>
              </a:extLst>
            </p:cNvPr>
            <p:cNvSpPr/>
            <p:nvPr/>
          </p:nvSpPr>
          <p:spPr>
            <a:xfrm>
              <a:off x="3284252" y="3011996"/>
              <a:ext cx="1856719" cy="784798"/>
            </a:xfrm>
            <a:prstGeom prst="rect">
              <a:avLst/>
            </a:prstGeom>
            <a:grp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交感神经系统</a:t>
              </a:r>
              <a:endParaRPr kumimoji="0" lang="en-US" altLang="zh-CN"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endParaRPr>
            </a:p>
          </p:txBody>
        </p:sp>
      </p:grpSp>
      <p:grpSp>
        <p:nvGrpSpPr>
          <p:cNvPr id="73" name="Gruppieren 26">
            <a:extLst>
              <a:ext uri="{FF2B5EF4-FFF2-40B4-BE49-F238E27FC236}">
                <a16:creationId xmlns:a16="http://schemas.microsoft.com/office/drawing/2014/main" id="{931B94A4-5D5A-493B-8870-92364399622F}"/>
              </a:ext>
            </a:extLst>
          </p:cNvPr>
          <p:cNvGrpSpPr/>
          <p:nvPr/>
        </p:nvGrpSpPr>
        <p:grpSpPr>
          <a:xfrm>
            <a:off x="4921302" y="3504663"/>
            <a:ext cx="2643439" cy="1539280"/>
            <a:chOff x="5660816" y="2529170"/>
            <a:chExt cx="2748873" cy="2264147"/>
          </a:xfrm>
          <a:noFill/>
        </p:grpSpPr>
        <p:sp>
          <p:nvSpPr>
            <p:cNvPr id="74" name="Abgerundetes Rechteck 50">
              <a:extLst>
                <a:ext uri="{FF2B5EF4-FFF2-40B4-BE49-F238E27FC236}">
                  <a16:creationId xmlns:a16="http://schemas.microsoft.com/office/drawing/2014/main" id="{7509645A-6404-4CCB-995B-1E02AD1EE34B}"/>
                </a:ext>
              </a:extLst>
            </p:cNvPr>
            <p:cNvSpPr/>
            <p:nvPr>
              <p:custDataLst>
                <p:tags r:id="rId25"/>
              </p:custDataLst>
            </p:nvPr>
          </p:nvSpPr>
          <p:spPr>
            <a:xfrm>
              <a:off x="5660816" y="2529170"/>
              <a:ext cx="2717256" cy="2216471"/>
            </a:xfrm>
            <a:prstGeom prst="roundRect">
              <a:avLst>
                <a:gd name="adj" fmla="val 0"/>
              </a:avLst>
            </a:prstGeom>
            <a:grpFill/>
            <a:ln w="25400" cap="flat" cmpd="sng" algn="ctr">
              <a:solidFill>
                <a:srgbClr val="1F347E"/>
              </a:solidFill>
              <a:prstDash val="solid"/>
            </a:ln>
            <a:effectLst/>
          </p:spPr>
          <p:txBody>
            <a:bodyPr tIns="13500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30000" noProof="0" dirty="0">
                <a:ln>
                  <a:noFill/>
                </a:ln>
                <a:solidFill>
                  <a:srgbClr val="A5CD5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75" name="Rechteck 24">
              <a:extLst>
                <a:ext uri="{FF2B5EF4-FFF2-40B4-BE49-F238E27FC236}">
                  <a16:creationId xmlns:a16="http://schemas.microsoft.com/office/drawing/2014/main" id="{825152AB-8A63-4952-B2E6-7B0EA2F83EC3}"/>
                </a:ext>
              </a:extLst>
            </p:cNvPr>
            <p:cNvSpPr/>
            <p:nvPr/>
          </p:nvSpPr>
          <p:spPr>
            <a:xfrm>
              <a:off x="6650106" y="2941270"/>
              <a:ext cx="1759583" cy="1852047"/>
            </a:xfrm>
            <a:prstGeom prst="rect">
              <a:avLst/>
            </a:prstGeom>
            <a:grp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肾素</a:t>
              </a:r>
              <a:r>
                <a:rPr kumimoji="0" lang="en-US" altLang="zh-CN"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a:t>
              </a:r>
              <a:r>
                <a:rPr kumimoji="0" lang="zh-CN" altLang="en-US"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血管紧张素</a:t>
              </a:r>
              <a:r>
                <a:rPr kumimoji="0" lang="en-US" altLang="zh-CN"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a:t>
              </a:r>
              <a:r>
                <a:rPr kumimoji="0" lang="zh-CN" altLang="en-US"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醛固酮系统</a:t>
              </a:r>
              <a:endParaRPr kumimoji="0" lang="en-US"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endParaRPr>
            </a:p>
          </p:txBody>
        </p:sp>
      </p:grpSp>
      <p:grpSp>
        <p:nvGrpSpPr>
          <p:cNvPr id="76" name="Gruppieren 28">
            <a:extLst>
              <a:ext uri="{FF2B5EF4-FFF2-40B4-BE49-F238E27FC236}">
                <a16:creationId xmlns:a16="http://schemas.microsoft.com/office/drawing/2014/main" id="{D33BB6C7-1EFB-401F-B6F0-74ECDD675F21}"/>
              </a:ext>
            </a:extLst>
          </p:cNvPr>
          <p:cNvGrpSpPr/>
          <p:nvPr/>
        </p:nvGrpSpPr>
        <p:grpSpPr>
          <a:xfrm>
            <a:off x="2197393" y="2133419"/>
            <a:ext cx="5336948" cy="515668"/>
            <a:chOff x="2341990" y="1578276"/>
            <a:chExt cx="5549811" cy="845609"/>
          </a:xfrm>
          <a:solidFill>
            <a:srgbClr val="EB3C97"/>
          </a:solidFill>
        </p:grpSpPr>
        <p:sp>
          <p:nvSpPr>
            <p:cNvPr id="77" name="Abgerundetes Rechteck 50">
              <a:extLst>
                <a:ext uri="{FF2B5EF4-FFF2-40B4-BE49-F238E27FC236}">
                  <a16:creationId xmlns:a16="http://schemas.microsoft.com/office/drawing/2014/main" id="{67574A70-9C14-4B87-9A3D-5691838DAC3B}"/>
                </a:ext>
              </a:extLst>
            </p:cNvPr>
            <p:cNvSpPr/>
            <p:nvPr>
              <p:custDataLst>
                <p:tags r:id="rId24"/>
              </p:custDataLst>
            </p:nvPr>
          </p:nvSpPr>
          <p:spPr>
            <a:xfrm>
              <a:off x="2341990" y="1578276"/>
              <a:ext cx="5549811" cy="845609"/>
            </a:xfrm>
            <a:prstGeom prst="roundRect">
              <a:avLst>
                <a:gd name="adj" fmla="val 0"/>
              </a:avLst>
            </a:prstGeom>
            <a:solidFill>
              <a:srgbClr val="1F347E"/>
            </a:solidFill>
            <a:ln w="25400" cap="flat" cmpd="sng" algn="ctr">
              <a:no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CA4449"/>
                </a:solidFill>
                <a:effectLst/>
                <a:uLnTx/>
                <a:uFillTx/>
                <a:latin typeface="Arial" panose="020B0604020202020204" pitchFamily="34" charset="0"/>
                <a:ea typeface="仿宋" panose="02010609060101010101" pitchFamily="49" charset="-122"/>
                <a:cs typeface="Arial" charset="0"/>
                <a:sym typeface="Arial" panose="020B0604020202020204" pitchFamily="34" charset="0"/>
              </a:endParaRPr>
            </a:p>
          </p:txBody>
        </p:sp>
        <p:sp>
          <p:nvSpPr>
            <p:cNvPr id="134" name="Rechteck 25">
              <a:extLst>
                <a:ext uri="{FF2B5EF4-FFF2-40B4-BE49-F238E27FC236}">
                  <a16:creationId xmlns:a16="http://schemas.microsoft.com/office/drawing/2014/main" id="{B87667A1-1C42-4538-A4A0-068C5C935FCC}"/>
                </a:ext>
              </a:extLst>
            </p:cNvPr>
            <p:cNvSpPr/>
            <p:nvPr/>
          </p:nvSpPr>
          <p:spPr>
            <a:xfrm>
              <a:off x="4376075" y="1773037"/>
              <a:ext cx="1498911" cy="504703"/>
            </a:xfrm>
            <a:prstGeom prst="rect">
              <a:avLst/>
            </a:prstGeom>
            <a:noFill/>
            <a:ln>
              <a:noFill/>
            </a:ln>
          </p:spPr>
          <p:txBody>
            <a:bodyPr wrap="none">
              <a:spAutoFit/>
            </a:bodyPr>
            <a:lstStyle/>
            <a:p>
              <a:pPr algn="ctr" defTabSz="685800">
                <a:defRPr/>
              </a:pPr>
              <a:r>
                <a:rPr kumimoji="0" lang="zh-CN" altLang="en-US" sz="1400" b="1" i="0" u="none" strike="noStrike" kern="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charset="0"/>
                  <a:sym typeface="Arial" panose="020B0604020202020204" pitchFamily="34" charset="0"/>
                </a:rPr>
                <a:t>富马酸比索洛尔</a:t>
              </a:r>
            </a:p>
          </p:txBody>
        </p:sp>
      </p:grpSp>
      <p:grpSp>
        <p:nvGrpSpPr>
          <p:cNvPr id="135" name="Gruppieren 30">
            <a:extLst>
              <a:ext uri="{FF2B5EF4-FFF2-40B4-BE49-F238E27FC236}">
                <a16:creationId xmlns:a16="http://schemas.microsoft.com/office/drawing/2014/main" id="{6A99F228-16C0-4B4E-8E96-7A9BEB2C3494}"/>
              </a:ext>
            </a:extLst>
          </p:cNvPr>
          <p:cNvGrpSpPr/>
          <p:nvPr/>
        </p:nvGrpSpPr>
        <p:grpSpPr>
          <a:xfrm>
            <a:off x="7682725" y="2138615"/>
            <a:ext cx="2626124" cy="510466"/>
            <a:chOff x="2341990" y="1586795"/>
            <a:chExt cx="5549811" cy="837078"/>
          </a:xfrm>
          <a:solidFill>
            <a:srgbClr val="51A8DB"/>
          </a:solidFill>
        </p:grpSpPr>
        <p:sp>
          <p:nvSpPr>
            <p:cNvPr id="136" name="Abgerundetes Rechteck 50">
              <a:extLst>
                <a:ext uri="{FF2B5EF4-FFF2-40B4-BE49-F238E27FC236}">
                  <a16:creationId xmlns:a16="http://schemas.microsoft.com/office/drawing/2014/main" id="{25DDA1FB-45B7-4D29-9A28-154AF9BAE777}"/>
                </a:ext>
              </a:extLst>
            </p:cNvPr>
            <p:cNvSpPr/>
            <p:nvPr>
              <p:custDataLst>
                <p:tags r:id="rId23"/>
              </p:custDataLst>
            </p:nvPr>
          </p:nvSpPr>
          <p:spPr>
            <a:xfrm>
              <a:off x="2341990" y="1586795"/>
              <a:ext cx="5549811" cy="837078"/>
            </a:xfrm>
            <a:prstGeom prst="roundRect">
              <a:avLst>
                <a:gd name="adj" fmla="val 0"/>
              </a:avLst>
            </a:prstGeom>
            <a:solidFill>
              <a:srgbClr val="2570BF"/>
            </a:solidFill>
            <a:ln w="25400" cap="flat" cmpd="sng" algn="ctr">
              <a:no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1F347E"/>
                </a:solidFill>
                <a:effectLst/>
                <a:uLnTx/>
                <a:uFillTx/>
                <a:latin typeface="Arial" panose="020B0604020202020204" pitchFamily="34" charset="0"/>
                <a:ea typeface="仿宋" panose="02010609060101010101" pitchFamily="49" charset="-122"/>
                <a:cs typeface="Arial" charset="0"/>
                <a:sym typeface="Arial" panose="020B0604020202020204" pitchFamily="34" charset="0"/>
              </a:endParaRPr>
            </a:p>
          </p:txBody>
        </p:sp>
        <p:sp>
          <p:nvSpPr>
            <p:cNvPr id="137" name="Rechteck 32">
              <a:extLst>
                <a:ext uri="{FF2B5EF4-FFF2-40B4-BE49-F238E27FC236}">
                  <a16:creationId xmlns:a16="http://schemas.microsoft.com/office/drawing/2014/main" id="{41AEE8F2-9A13-424C-9F80-5D17BD939926}"/>
                </a:ext>
              </a:extLst>
            </p:cNvPr>
            <p:cNvSpPr/>
            <p:nvPr/>
          </p:nvSpPr>
          <p:spPr>
            <a:xfrm>
              <a:off x="3642713" y="1770698"/>
              <a:ext cx="3046168" cy="504702"/>
            </a:xfrm>
            <a:prstGeom prst="rect">
              <a:avLst/>
            </a:prstGeom>
            <a:noFill/>
            <a:ln>
              <a:noFill/>
            </a:ln>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charset="0"/>
                  <a:sym typeface="Arial" panose="020B0604020202020204" pitchFamily="34" charset="0"/>
                </a:rPr>
                <a:t>苯磺酸氨氯地平</a:t>
              </a:r>
            </a:p>
          </p:txBody>
        </p:sp>
      </p:grpSp>
      <p:grpSp>
        <p:nvGrpSpPr>
          <p:cNvPr id="138" name="Gruppieren 33">
            <a:extLst>
              <a:ext uri="{FF2B5EF4-FFF2-40B4-BE49-F238E27FC236}">
                <a16:creationId xmlns:a16="http://schemas.microsoft.com/office/drawing/2014/main" id="{63F8E84C-D980-4F20-AE1D-DFFC5C1DA07B}"/>
              </a:ext>
            </a:extLst>
          </p:cNvPr>
          <p:cNvGrpSpPr/>
          <p:nvPr/>
        </p:nvGrpSpPr>
        <p:grpSpPr>
          <a:xfrm>
            <a:off x="7654513" y="3504663"/>
            <a:ext cx="2698315" cy="1597073"/>
            <a:chOff x="5600609" y="2529170"/>
            <a:chExt cx="2805934" cy="2349154"/>
          </a:xfrm>
          <a:noFill/>
        </p:grpSpPr>
        <p:sp>
          <p:nvSpPr>
            <p:cNvPr id="139" name="Abgerundetes Rechteck 50">
              <a:extLst>
                <a:ext uri="{FF2B5EF4-FFF2-40B4-BE49-F238E27FC236}">
                  <a16:creationId xmlns:a16="http://schemas.microsoft.com/office/drawing/2014/main" id="{78A9A1F3-8E30-4D60-A7CE-3F3772212B1E}"/>
                </a:ext>
              </a:extLst>
            </p:cNvPr>
            <p:cNvSpPr/>
            <p:nvPr>
              <p:custDataLst>
                <p:tags r:id="rId22"/>
              </p:custDataLst>
            </p:nvPr>
          </p:nvSpPr>
          <p:spPr>
            <a:xfrm>
              <a:off x="5600609" y="2529170"/>
              <a:ext cx="2760202" cy="2216471"/>
            </a:xfrm>
            <a:prstGeom prst="roundRect">
              <a:avLst>
                <a:gd name="adj" fmla="val 0"/>
              </a:avLst>
            </a:prstGeom>
            <a:grpFill/>
            <a:ln w="25400" cap="flat" cmpd="sng" algn="ctr">
              <a:solidFill>
                <a:srgbClr val="2570BF"/>
              </a:solidFill>
              <a:prstDash val="solid"/>
            </a:ln>
            <a:effectLst/>
          </p:spPr>
          <p:txBody>
            <a:bodyPr tIns="13500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3000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40" name="Rechteck 35">
              <a:extLst>
                <a:ext uri="{FF2B5EF4-FFF2-40B4-BE49-F238E27FC236}">
                  <a16:creationId xmlns:a16="http://schemas.microsoft.com/office/drawing/2014/main" id="{F5C29A8C-5661-4982-89F8-ADACADBDC8B8}"/>
                </a:ext>
              </a:extLst>
            </p:cNvPr>
            <p:cNvSpPr/>
            <p:nvPr/>
          </p:nvSpPr>
          <p:spPr>
            <a:xfrm>
              <a:off x="6538862" y="3026277"/>
              <a:ext cx="1867681" cy="1852047"/>
            </a:xfrm>
            <a:prstGeom prst="rect">
              <a:avLst/>
            </a:prstGeom>
            <a:grp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外周动脉血管</a:t>
              </a:r>
              <a:endParaRPr kumimoji="0" lang="en-US" altLang="zh-CN"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endParaRPr>
            </a:p>
          </p:txBody>
        </p:sp>
      </p:grpSp>
      <p:grpSp>
        <p:nvGrpSpPr>
          <p:cNvPr id="141" name="Gruppieren 36">
            <a:extLst>
              <a:ext uri="{FF2B5EF4-FFF2-40B4-BE49-F238E27FC236}">
                <a16:creationId xmlns:a16="http://schemas.microsoft.com/office/drawing/2014/main" id="{C2E62DC6-7333-4939-9C52-B450AB4109FE}"/>
              </a:ext>
            </a:extLst>
          </p:cNvPr>
          <p:cNvGrpSpPr/>
          <p:nvPr/>
        </p:nvGrpSpPr>
        <p:grpSpPr>
          <a:xfrm>
            <a:off x="2183293" y="5117206"/>
            <a:ext cx="5351048" cy="403822"/>
            <a:chOff x="2327326" y="1800547"/>
            <a:chExt cx="5603708" cy="650555"/>
          </a:xfrm>
          <a:noFill/>
        </p:grpSpPr>
        <p:sp>
          <p:nvSpPr>
            <p:cNvPr id="142" name="Abgerundetes Rechteck 50">
              <a:extLst>
                <a:ext uri="{FF2B5EF4-FFF2-40B4-BE49-F238E27FC236}">
                  <a16:creationId xmlns:a16="http://schemas.microsoft.com/office/drawing/2014/main" id="{08B4D2E3-92AD-4AD5-8BA2-CB6BE7FF8A20}"/>
                </a:ext>
              </a:extLst>
            </p:cNvPr>
            <p:cNvSpPr/>
            <p:nvPr>
              <p:custDataLst>
                <p:tags r:id="rId21"/>
              </p:custDataLst>
            </p:nvPr>
          </p:nvSpPr>
          <p:spPr>
            <a:xfrm>
              <a:off x="2327326" y="1800547"/>
              <a:ext cx="5603708" cy="650555"/>
            </a:xfrm>
            <a:prstGeom prst="roundRect">
              <a:avLst>
                <a:gd name="adj" fmla="val 0"/>
              </a:avLst>
            </a:prstGeom>
            <a:grpFill/>
            <a:ln w="25400" cap="flat" cmpd="sng" algn="ctr">
              <a:solidFill>
                <a:srgbClr val="1F347E"/>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dirty="0">
                <a:ln>
                  <a:noFill/>
                </a:ln>
                <a:solidFill>
                  <a:srgbClr val="EB3C97"/>
                </a:solidFill>
                <a:effectLst/>
                <a:uLnTx/>
                <a:uFillTx/>
                <a:latin typeface="Arial" panose="020B0604020202020204" pitchFamily="34" charset="0"/>
                <a:ea typeface="仿宋" panose="02010609060101010101" pitchFamily="49" charset="-122"/>
                <a:cs typeface="Arial" charset="0"/>
                <a:sym typeface="Arial" panose="020B0604020202020204" pitchFamily="34" charset="0"/>
              </a:endParaRPr>
            </a:p>
          </p:txBody>
        </p:sp>
        <p:sp>
          <p:nvSpPr>
            <p:cNvPr id="143" name="Rechteck 38">
              <a:extLst>
                <a:ext uri="{FF2B5EF4-FFF2-40B4-BE49-F238E27FC236}">
                  <a16:creationId xmlns:a16="http://schemas.microsoft.com/office/drawing/2014/main" id="{0DCFD2EC-1E71-408F-9A54-6AB375142F32}"/>
                </a:ext>
              </a:extLst>
            </p:cNvPr>
            <p:cNvSpPr/>
            <p:nvPr/>
          </p:nvSpPr>
          <p:spPr>
            <a:xfrm>
              <a:off x="4448428" y="1880787"/>
              <a:ext cx="1452237" cy="483430"/>
            </a:xfrm>
            <a:prstGeom prst="rect">
              <a:avLst/>
            </a:prstGeom>
            <a:grpFill/>
            <a:ln>
              <a:noFill/>
            </a:ln>
          </p:spPr>
          <p:txBody>
            <a:bodyPr wrap="none">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zh-CN" altLang="en-US" sz="135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降低血压和心率</a:t>
              </a:r>
              <a:endParaRPr kumimoji="0" lang="en-US" sz="135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endParaRPr>
            </a:p>
          </p:txBody>
        </p:sp>
      </p:grpSp>
      <p:grpSp>
        <p:nvGrpSpPr>
          <p:cNvPr id="144" name="Gruppieren 39">
            <a:extLst>
              <a:ext uri="{FF2B5EF4-FFF2-40B4-BE49-F238E27FC236}">
                <a16:creationId xmlns:a16="http://schemas.microsoft.com/office/drawing/2014/main" id="{95F936B7-4052-4541-B15D-C66045C31D2A}"/>
              </a:ext>
            </a:extLst>
          </p:cNvPr>
          <p:cNvGrpSpPr/>
          <p:nvPr/>
        </p:nvGrpSpPr>
        <p:grpSpPr>
          <a:xfrm>
            <a:off x="7649466" y="5128888"/>
            <a:ext cx="2655756" cy="403822"/>
            <a:chOff x="2271697" y="1773331"/>
            <a:chExt cx="5612433" cy="650555"/>
          </a:xfrm>
          <a:noFill/>
        </p:grpSpPr>
        <p:sp>
          <p:nvSpPr>
            <p:cNvPr id="145" name="Abgerundetes Rechteck 50">
              <a:extLst>
                <a:ext uri="{FF2B5EF4-FFF2-40B4-BE49-F238E27FC236}">
                  <a16:creationId xmlns:a16="http://schemas.microsoft.com/office/drawing/2014/main" id="{1D1BE1B5-BFE0-409F-B20A-520494A953C7}"/>
                </a:ext>
              </a:extLst>
            </p:cNvPr>
            <p:cNvSpPr/>
            <p:nvPr>
              <p:custDataLst>
                <p:tags r:id="rId20"/>
              </p:custDataLst>
            </p:nvPr>
          </p:nvSpPr>
          <p:spPr>
            <a:xfrm>
              <a:off x="2271697" y="1773331"/>
              <a:ext cx="5612433" cy="650555"/>
            </a:xfrm>
            <a:prstGeom prst="roundRect">
              <a:avLst>
                <a:gd name="adj" fmla="val 0"/>
              </a:avLst>
            </a:prstGeom>
            <a:grpFill/>
            <a:ln w="25400" cap="flat" cmpd="sng" algn="ctr">
              <a:solidFill>
                <a:srgbClr val="2570BF"/>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cs typeface="Arial" charset="0"/>
                <a:sym typeface="Arial" panose="020B0604020202020204" pitchFamily="34" charset="0"/>
              </a:endParaRPr>
            </a:p>
          </p:txBody>
        </p:sp>
        <p:sp>
          <p:nvSpPr>
            <p:cNvPr id="146" name="Rechteck 41">
              <a:extLst>
                <a:ext uri="{FF2B5EF4-FFF2-40B4-BE49-F238E27FC236}">
                  <a16:creationId xmlns:a16="http://schemas.microsoft.com/office/drawing/2014/main" id="{DA1C672A-0781-4610-A956-A6E413FC9753}"/>
                </a:ext>
              </a:extLst>
            </p:cNvPr>
            <p:cNvSpPr/>
            <p:nvPr/>
          </p:nvSpPr>
          <p:spPr>
            <a:xfrm>
              <a:off x="4247690" y="1834753"/>
              <a:ext cx="1853716" cy="483430"/>
            </a:xfrm>
            <a:prstGeom prst="rect">
              <a:avLst/>
            </a:prstGeom>
            <a:grpFill/>
            <a:ln>
              <a:noFill/>
            </a:ln>
          </p:spPr>
          <p:txBody>
            <a:bodyPr wrap="none">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zh-CN" altLang="en-US" sz="135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降低血压</a:t>
              </a:r>
              <a:endParaRPr kumimoji="0" lang="en-US" sz="135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endParaRPr>
            </a:p>
          </p:txBody>
        </p:sp>
      </p:grpSp>
      <p:sp>
        <p:nvSpPr>
          <p:cNvPr id="147" name="Rounded Rectangle 8">
            <a:extLst>
              <a:ext uri="{FF2B5EF4-FFF2-40B4-BE49-F238E27FC236}">
                <a16:creationId xmlns:a16="http://schemas.microsoft.com/office/drawing/2014/main" id="{CDDB4656-8975-4F1F-97D2-9F246B77A4D4}"/>
              </a:ext>
            </a:extLst>
          </p:cNvPr>
          <p:cNvSpPr/>
          <p:nvPr>
            <p:custDataLst>
              <p:tags r:id="rId4"/>
            </p:custDataLst>
          </p:nvPr>
        </p:nvSpPr>
        <p:spPr bwMode="gray">
          <a:xfrm>
            <a:off x="2183293" y="5578824"/>
            <a:ext cx="8121929" cy="424937"/>
          </a:xfrm>
          <a:prstGeom prst="roundRect">
            <a:avLst>
              <a:gd name="adj" fmla="val 0"/>
            </a:avLst>
          </a:prstGeom>
          <a:solidFill>
            <a:schemeClr val="accent1">
              <a:lumMod val="20000"/>
              <a:lumOff val="80000"/>
            </a:schemeClr>
          </a:solidFill>
          <a:ln>
            <a:noFill/>
          </a:ln>
        </p:spPr>
        <p:txBody>
          <a:bodyPr vert="horz" wrap="square" lIns="54000" tIns="54000" rIns="54000" bIns="54000" numCol="1" anchor="ctr"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zh-CN" altLang="en-US" b="1" kern="0" dirty="0">
                <a:solidFill>
                  <a:srgbClr val="2570BF"/>
                </a:solidFill>
                <a:latin typeface="Arial" panose="020B0604020202020204" pitchFamily="34" charset="0"/>
                <a:ea typeface="仿宋" panose="02010609060101010101" pitchFamily="49" charset="-122"/>
                <a:cs typeface="Arial"/>
                <a:sym typeface="Arial" panose="020B0604020202020204" pitchFamily="34" charset="0"/>
              </a:rPr>
              <a:t>提供</a:t>
            </a:r>
            <a:r>
              <a:rPr kumimoji="0" lang="zh-CN" altLang="en-US" b="1" i="0" u="none" strike="noStrike" kern="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cs typeface="Arial"/>
                <a:sym typeface="Arial" panose="020B0604020202020204" pitchFamily="34" charset="0"/>
              </a:rPr>
              <a:t>心脏保护</a:t>
            </a:r>
          </a:p>
        </p:txBody>
      </p:sp>
      <p:grpSp>
        <p:nvGrpSpPr>
          <p:cNvPr id="148" name="Gruppieren 19">
            <a:extLst>
              <a:ext uri="{FF2B5EF4-FFF2-40B4-BE49-F238E27FC236}">
                <a16:creationId xmlns:a16="http://schemas.microsoft.com/office/drawing/2014/main" id="{8D6F514C-7C18-409F-9214-EBFFF83FC9BF}"/>
              </a:ext>
            </a:extLst>
          </p:cNvPr>
          <p:cNvGrpSpPr/>
          <p:nvPr>
            <p:custDataLst>
              <p:tags r:id="rId5"/>
            </p:custDataLst>
          </p:nvPr>
        </p:nvGrpSpPr>
        <p:grpSpPr>
          <a:xfrm rot="5400000">
            <a:off x="3356541" y="4738628"/>
            <a:ext cx="278149" cy="608655"/>
            <a:chOff x="6096000" y="3140968"/>
            <a:chExt cx="755638" cy="1390196"/>
          </a:xfrm>
        </p:grpSpPr>
        <p:sp>
          <p:nvSpPr>
            <p:cNvPr id="149" name="Freeform 22">
              <a:extLst>
                <a:ext uri="{FF2B5EF4-FFF2-40B4-BE49-F238E27FC236}">
                  <a16:creationId xmlns:a16="http://schemas.microsoft.com/office/drawing/2014/main" id="{78BE4B81-3D6D-43EC-ABC7-ACF6BDB5DD6B}"/>
                </a:ext>
              </a:extLst>
            </p:cNvPr>
            <p:cNvSpPr>
              <a:spLocks/>
            </p:cNvSpPr>
            <p:nvPr>
              <p:custDataLst>
                <p:tags r:id="rId18"/>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0" name="Freeform 22">
              <a:extLst>
                <a:ext uri="{FF2B5EF4-FFF2-40B4-BE49-F238E27FC236}">
                  <a16:creationId xmlns:a16="http://schemas.microsoft.com/office/drawing/2014/main" id="{42255504-74FA-42D5-BDD4-A56D747598F6}"/>
                </a:ext>
              </a:extLst>
            </p:cNvPr>
            <p:cNvSpPr>
              <a:spLocks/>
            </p:cNvSpPr>
            <p:nvPr>
              <p:custDataLst>
                <p:tags r:id="rId19"/>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grpSp>
        <p:nvGrpSpPr>
          <p:cNvPr id="151" name="Gruppieren 43">
            <a:extLst>
              <a:ext uri="{FF2B5EF4-FFF2-40B4-BE49-F238E27FC236}">
                <a16:creationId xmlns:a16="http://schemas.microsoft.com/office/drawing/2014/main" id="{47E38830-CF09-4D44-8A9B-2BFE81316517}"/>
              </a:ext>
            </a:extLst>
          </p:cNvPr>
          <p:cNvGrpSpPr/>
          <p:nvPr>
            <p:custDataLst>
              <p:tags r:id="rId6"/>
            </p:custDataLst>
          </p:nvPr>
        </p:nvGrpSpPr>
        <p:grpSpPr>
          <a:xfrm rot="5400000">
            <a:off x="6114049" y="4738628"/>
            <a:ext cx="278149" cy="608655"/>
            <a:chOff x="6096000" y="3140968"/>
            <a:chExt cx="755638" cy="1390196"/>
          </a:xfrm>
        </p:grpSpPr>
        <p:sp>
          <p:nvSpPr>
            <p:cNvPr id="152" name="Freeform 22">
              <a:extLst>
                <a:ext uri="{FF2B5EF4-FFF2-40B4-BE49-F238E27FC236}">
                  <a16:creationId xmlns:a16="http://schemas.microsoft.com/office/drawing/2014/main" id="{B1FF5916-A10A-4353-A56C-B312587DBDBA}"/>
                </a:ext>
              </a:extLst>
            </p:cNvPr>
            <p:cNvSpPr>
              <a:spLocks/>
            </p:cNvSpPr>
            <p:nvPr>
              <p:custDataLst>
                <p:tags r:id="rId16"/>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3" name="Freeform 22">
              <a:extLst>
                <a:ext uri="{FF2B5EF4-FFF2-40B4-BE49-F238E27FC236}">
                  <a16:creationId xmlns:a16="http://schemas.microsoft.com/office/drawing/2014/main" id="{ADAEB96A-BFDE-495E-8F34-27057809120B}"/>
                </a:ext>
              </a:extLst>
            </p:cNvPr>
            <p:cNvSpPr>
              <a:spLocks/>
            </p:cNvSpPr>
            <p:nvPr>
              <p:custDataLst>
                <p:tags r:id="rId17"/>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grpSp>
        <p:nvGrpSpPr>
          <p:cNvPr id="154" name="Gruppieren 46">
            <a:extLst>
              <a:ext uri="{FF2B5EF4-FFF2-40B4-BE49-F238E27FC236}">
                <a16:creationId xmlns:a16="http://schemas.microsoft.com/office/drawing/2014/main" id="{3AFCADD3-712C-43DA-AB3D-C4A62A9CC303}"/>
              </a:ext>
            </a:extLst>
          </p:cNvPr>
          <p:cNvGrpSpPr/>
          <p:nvPr>
            <p:custDataLst>
              <p:tags r:id="rId7"/>
            </p:custDataLst>
          </p:nvPr>
        </p:nvGrpSpPr>
        <p:grpSpPr>
          <a:xfrm rot="5400000">
            <a:off x="8879854" y="4738628"/>
            <a:ext cx="278149" cy="608655"/>
            <a:chOff x="6096000" y="3140968"/>
            <a:chExt cx="755638" cy="1390196"/>
          </a:xfrm>
        </p:grpSpPr>
        <p:sp>
          <p:nvSpPr>
            <p:cNvPr id="155" name="Freeform 22">
              <a:extLst>
                <a:ext uri="{FF2B5EF4-FFF2-40B4-BE49-F238E27FC236}">
                  <a16:creationId xmlns:a16="http://schemas.microsoft.com/office/drawing/2014/main" id="{AB0D9C2C-E803-4091-A08C-34C5158A23D1}"/>
                </a:ext>
              </a:extLst>
            </p:cNvPr>
            <p:cNvSpPr>
              <a:spLocks/>
            </p:cNvSpPr>
            <p:nvPr>
              <p:custDataLst>
                <p:tags r:id="rId14"/>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6" name="Freeform 22">
              <a:extLst>
                <a:ext uri="{FF2B5EF4-FFF2-40B4-BE49-F238E27FC236}">
                  <a16:creationId xmlns:a16="http://schemas.microsoft.com/office/drawing/2014/main" id="{7D2496FA-C7B1-469C-8E3A-84283ABEEB6A}"/>
                </a:ext>
              </a:extLst>
            </p:cNvPr>
            <p:cNvSpPr>
              <a:spLocks/>
            </p:cNvSpPr>
            <p:nvPr>
              <p:custDataLst>
                <p:tags r:id="rId15"/>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grpSp>
        <p:nvGrpSpPr>
          <p:cNvPr id="157" name="Gruppieren 49">
            <a:extLst>
              <a:ext uri="{FF2B5EF4-FFF2-40B4-BE49-F238E27FC236}">
                <a16:creationId xmlns:a16="http://schemas.microsoft.com/office/drawing/2014/main" id="{B3AF25DE-834B-411A-8F30-A8CE8C212C8A}"/>
              </a:ext>
            </a:extLst>
          </p:cNvPr>
          <p:cNvGrpSpPr/>
          <p:nvPr>
            <p:custDataLst>
              <p:tags r:id="rId8"/>
            </p:custDataLst>
          </p:nvPr>
        </p:nvGrpSpPr>
        <p:grpSpPr>
          <a:xfrm rot="5400000">
            <a:off x="8879854" y="5247189"/>
            <a:ext cx="278149" cy="608655"/>
            <a:chOff x="6096000" y="3140968"/>
            <a:chExt cx="755638" cy="1390196"/>
          </a:xfrm>
        </p:grpSpPr>
        <p:sp>
          <p:nvSpPr>
            <p:cNvPr id="158" name="Freeform 22">
              <a:extLst>
                <a:ext uri="{FF2B5EF4-FFF2-40B4-BE49-F238E27FC236}">
                  <a16:creationId xmlns:a16="http://schemas.microsoft.com/office/drawing/2014/main" id="{A96E2926-2B08-44A0-99FB-41C6FD93606F}"/>
                </a:ext>
              </a:extLst>
            </p:cNvPr>
            <p:cNvSpPr>
              <a:spLocks/>
            </p:cNvSpPr>
            <p:nvPr>
              <p:custDataLst>
                <p:tags r:id="rId12"/>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9" name="Freeform 22">
              <a:extLst>
                <a:ext uri="{FF2B5EF4-FFF2-40B4-BE49-F238E27FC236}">
                  <a16:creationId xmlns:a16="http://schemas.microsoft.com/office/drawing/2014/main" id="{DAEE1F9B-815E-4820-9306-DCC2303639C0}"/>
                </a:ext>
              </a:extLst>
            </p:cNvPr>
            <p:cNvSpPr>
              <a:spLocks/>
            </p:cNvSpPr>
            <p:nvPr>
              <p:custDataLst>
                <p:tags r:id="rId13"/>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grpSp>
        <p:nvGrpSpPr>
          <p:cNvPr id="160" name="Gruppieren 52">
            <a:extLst>
              <a:ext uri="{FF2B5EF4-FFF2-40B4-BE49-F238E27FC236}">
                <a16:creationId xmlns:a16="http://schemas.microsoft.com/office/drawing/2014/main" id="{2B1BCC26-1808-4DF9-ABC6-7668063B90B3}"/>
              </a:ext>
            </a:extLst>
          </p:cNvPr>
          <p:cNvGrpSpPr/>
          <p:nvPr>
            <p:custDataLst>
              <p:tags r:id="rId9"/>
            </p:custDataLst>
          </p:nvPr>
        </p:nvGrpSpPr>
        <p:grpSpPr>
          <a:xfrm rot="5400000">
            <a:off x="4782232" y="5247189"/>
            <a:ext cx="278149" cy="608655"/>
            <a:chOff x="6096000" y="3140968"/>
            <a:chExt cx="755638" cy="1390196"/>
          </a:xfrm>
        </p:grpSpPr>
        <p:sp>
          <p:nvSpPr>
            <p:cNvPr id="161" name="Freeform 22">
              <a:extLst>
                <a:ext uri="{FF2B5EF4-FFF2-40B4-BE49-F238E27FC236}">
                  <a16:creationId xmlns:a16="http://schemas.microsoft.com/office/drawing/2014/main" id="{63A40CAF-2E6D-48A3-86D1-07D30D129ED3}"/>
                </a:ext>
              </a:extLst>
            </p:cNvPr>
            <p:cNvSpPr>
              <a:spLocks/>
            </p:cNvSpPr>
            <p:nvPr>
              <p:custDataLst>
                <p:tags r:id="rId10"/>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62" name="Freeform 22">
              <a:extLst>
                <a:ext uri="{FF2B5EF4-FFF2-40B4-BE49-F238E27FC236}">
                  <a16:creationId xmlns:a16="http://schemas.microsoft.com/office/drawing/2014/main" id="{7054D8A9-41EA-46FB-B072-52471C3656E1}"/>
                </a:ext>
              </a:extLst>
            </p:cNvPr>
            <p:cNvSpPr>
              <a:spLocks/>
            </p:cNvSpPr>
            <p:nvPr>
              <p:custDataLst>
                <p:tags r:id="rId11"/>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163" name="Textfeld 58">
            <a:extLst>
              <a:ext uri="{FF2B5EF4-FFF2-40B4-BE49-F238E27FC236}">
                <a16:creationId xmlns:a16="http://schemas.microsoft.com/office/drawing/2014/main" id="{C7FBE29C-35F6-4418-92F6-B29CADB5B1D6}"/>
              </a:ext>
            </a:extLst>
          </p:cNvPr>
          <p:cNvSpPr txBox="1"/>
          <p:nvPr/>
        </p:nvSpPr>
        <p:spPr>
          <a:xfrm>
            <a:off x="2197393" y="1829937"/>
            <a:ext cx="5336948" cy="307777"/>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a:sym typeface="Arial" panose="020B0604020202020204" pitchFamily="34" charset="0"/>
              </a:rPr>
              <a:t>β</a:t>
            </a:r>
            <a:r>
              <a:rPr kumimoji="0" lang="zh-CN" altLang="en-US"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a:sym typeface="Arial" panose="020B0604020202020204" pitchFamily="34" charset="0"/>
              </a:rPr>
              <a:t>受体阻滞剂</a:t>
            </a:r>
            <a:endParaRPr kumimoji="0" lang="de-DE" sz="140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a:sym typeface="Arial" panose="020B0604020202020204" pitchFamily="34" charset="0"/>
            </a:endParaRPr>
          </a:p>
        </p:txBody>
      </p:sp>
      <p:sp>
        <p:nvSpPr>
          <p:cNvPr id="164" name="文本框 163">
            <a:extLst>
              <a:ext uri="{FF2B5EF4-FFF2-40B4-BE49-F238E27FC236}">
                <a16:creationId xmlns:a16="http://schemas.microsoft.com/office/drawing/2014/main" id="{DA72B512-7D81-46AA-9039-E54D21F3F1A3}"/>
              </a:ext>
            </a:extLst>
          </p:cNvPr>
          <p:cNvSpPr txBox="1"/>
          <p:nvPr/>
        </p:nvSpPr>
        <p:spPr>
          <a:xfrm>
            <a:off x="1043276" y="2914603"/>
            <a:ext cx="1033947" cy="343940"/>
          </a:xfrm>
          <a:prstGeom prst="rect">
            <a:avLst/>
          </a:prstGeom>
          <a:noFill/>
        </p:spPr>
        <p:txBody>
          <a:bodyPr wrap="square" rtlCol="0">
            <a:spAutoFit/>
          </a:bodyPr>
          <a:lstStyle/>
          <a:p>
            <a:pPr algn="r" defTabSz="829310">
              <a:defRPr/>
            </a:pPr>
            <a:r>
              <a:rPr lang="zh-CN" altLang="en-US" sz="1600" dirty="0">
                <a:solidFill>
                  <a:prstClr val="black"/>
                </a:solidFill>
                <a:latin typeface="Arial" panose="020B0604020202020204" pitchFamily="34" charset="0"/>
                <a:ea typeface="仿宋" panose="02010609060101010101" pitchFamily="49" charset="-122"/>
                <a:sym typeface="Arial" panose="020B0604020202020204" pitchFamily="34" charset="0"/>
              </a:rPr>
              <a:t>半衰期</a:t>
            </a:r>
          </a:p>
        </p:txBody>
      </p:sp>
      <p:grpSp>
        <p:nvGrpSpPr>
          <p:cNvPr id="165" name="组合 164">
            <a:extLst>
              <a:ext uri="{FF2B5EF4-FFF2-40B4-BE49-F238E27FC236}">
                <a16:creationId xmlns:a16="http://schemas.microsoft.com/office/drawing/2014/main" id="{FCD3A8FC-FCAC-4EE2-AA76-AB4052E43875}"/>
              </a:ext>
            </a:extLst>
          </p:cNvPr>
          <p:cNvGrpSpPr/>
          <p:nvPr/>
        </p:nvGrpSpPr>
        <p:grpSpPr>
          <a:xfrm>
            <a:off x="2292365" y="3572323"/>
            <a:ext cx="852253" cy="852253"/>
            <a:chOff x="10371827" y="3438872"/>
            <a:chExt cx="852253" cy="852253"/>
          </a:xfrm>
        </p:grpSpPr>
        <p:sp>
          <p:nvSpPr>
            <p:cNvPr id="166" name="椭圆 165">
              <a:extLst>
                <a:ext uri="{FF2B5EF4-FFF2-40B4-BE49-F238E27FC236}">
                  <a16:creationId xmlns:a16="http://schemas.microsoft.com/office/drawing/2014/main" id="{F13C7135-B01C-4857-8F60-AEFFBE32B5C8}"/>
                </a:ext>
              </a:extLst>
            </p:cNvPr>
            <p:cNvSpPr/>
            <p:nvPr/>
          </p:nvSpPr>
          <p:spPr>
            <a:xfrm>
              <a:off x="10371827" y="3438872"/>
              <a:ext cx="852253" cy="852253"/>
            </a:xfrm>
            <a:prstGeom prst="ellipse">
              <a:avLst/>
            </a:prstGeom>
            <a:solidFill>
              <a:srgbClr val="1F3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pic>
          <p:nvPicPr>
            <p:cNvPr id="167" name="图形 166" descr="心脏器官 轮廓">
              <a:extLst>
                <a:ext uri="{FF2B5EF4-FFF2-40B4-BE49-F238E27FC236}">
                  <a16:creationId xmlns:a16="http://schemas.microsoft.com/office/drawing/2014/main" id="{79D370FB-9DD5-4FDD-A222-D0DB90C59A38}"/>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396407" y="3469447"/>
              <a:ext cx="763558" cy="763558"/>
            </a:xfrm>
            <a:prstGeom prst="rect">
              <a:avLst/>
            </a:prstGeom>
          </p:spPr>
        </p:pic>
      </p:grpSp>
      <p:grpSp>
        <p:nvGrpSpPr>
          <p:cNvPr id="168" name="组合 167">
            <a:extLst>
              <a:ext uri="{FF2B5EF4-FFF2-40B4-BE49-F238E27FC236}">
                <a16:creationId xmlns:a16="http://schemas.microsoft.com/office/drawing/2014/main" id="{E490EDD2-9927-4AD5-B12A-155934206475}"/>
              </a:ext>
            </a:extLst>
          </p:cNvPr>
          <p:cNvGrpSpPr/>
          <p:nvPr/>
        </p:nvGrpSpPr>
        <p:grpSpPr>
          <a:xfrm>
            <a:off x="5003874" y="3572323"/>
            <a:ext cx="852253" cy="852253"/>
            <a:chOff x="11623684" y="3438872"/>
            <a:chExt cx="852253" cy="852253"/>
          </a:xfrm>
        </p:grpSpPr>
        <p:sp>
          <p:nvSpPr>
            <p:cNvPr id="169" name="椭圆 168">
              <a:extLst>
                <a:ext uri="{FF2B5EF4-FFF2-40B4-BE49-F238E27FC236}">
                  <a16:creationId xmlns:a16="http://schemas.microsoft.com/office/drawing/2014/main" id="{6ECEF1E8-EE56-4A5D-A738-C507F47B8F6C}"/>
                </a:ext>
              </a:extLst>
            </p:cNvPr>
            <p:cNvSpPr/>
            <p:nvPr/>
          </p:nvSpPr>
          <p:spPr>
            <a:xfrm>
              <a:off x="11623684" y="3438872"/>
              <a:ext cx="852253" cy="852253"/>
            </a:xfrm>
            <a:prstGeom prst="ellipse">
              <a:avLst/>
            </a:prstGeom>
            <a:solidFill>
              <a:srgbClr val="1F3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pic>
          <p:nvPicPr>
            <p:cNvPr id="170" name="图形 169" descr="肾脏 轮廓">
              <a:extLst>
                <a:ext uri="{FF2B5EF4-FFF2-40B4-BE49-F238E27FC236}">
                  <a16:creationId xmlns:a16="http://schemas.microsoft.com/office/drawing/2014/main" id="{0AB9DCEA-A2B0-4A9A-87DA-7B16FB96C0E0}"/>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1668031" y="3507658"/>
              <a:ext cx="763558" cy="763558"/>
            </a:xfrm>
            <a:prstGeom prst="rect">
              <a:avLst/>
            </a:prstGeom>
          </p:spPr>
        </p:pic>
      </p:grpSp>
      <p:sp>
        <p:nvSpPr>
          <p:cNvPr id="171" name="Rechteck 2">
            <a:extLst>
              <a:ext uri="{FF2B5EF4-FFF2-40B4-BE49-F238E27FC236}">
                <a16:creationId xmlns:a16="http://schemas.microsoft.com/office/drawing/2014/main" id="{92FAEC61-D7AF-45DA-B490-0E50A18582B7}"/>
              </a:ext>
            </a:extLst>
          </p:cNvPr>
          <p:cNvSpPr/>
          <p:nvPr/>
        </p:nvSpPr>
        <p:spPr>
          <a:xfrm>
            <a:off x="2991398" y="4457757"/>
            <a:ext cx="1877111" cy="1360072"/>
          </a:xfrm>
          <a:prstGeom prst="rect">
            <a:avLst/>
          </a:prstGeom>
          <a:no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特异性阻滞</a:t>
            </a:r>
            <a:r>
              <a:rPr kumimoji="0" lang="en-US" altLang="zh-CN" sz="1400" b="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β</a:t>
            </a:r>
            <a:r>
              <a:rPr kumimoji="0" lang="en-US" altLang="zh-CN" sz="1400" b="0" i="0" u="none" strike="noStrike" kern="0" cap="none" spc="0" normalizeH="0" baseline="-2500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1</a:t>
            </a:r>
            <a:r>
              <a:rPr lang="zh-CN" altLang="en-US" sz="1400" kern="0" dirty="0">
                <a:latin typeface="Arial" panose="020B0604020202020204" pitchFamily="34" charset="0"/>
                <a:ea typeface="仿宋" panose="02010609060101010101" pitchFamily="49" charset="-122"/>
                <a:cs typeface="Arial" charset="0"/>
                <a:sym typeface="Arial" panose="020B0604020202020204" pitchFamily="34" charset="0"/>
              </a:rPr>
              <a:t>受体</a:t>
            </a:r>
            <a:r>
              <a:rPr lang="en-US" altLang="zh-CN" sz="1400" kern="0" baseline="30000" dirty="0">
                <a:latin typeface="Arial" panose="020B0604020202020204" pitchFamily="34" charset="0"/>
                <a:ea typeface="仿宋" panose="02010609060101010101" pitchFamily="49" charset="-122"/>
                <a:cs typeface="Arial" charset="0"/>
                <a:sym typeface="Arial" panose="020B0604020202020204" pitchFamily="34" charset="0"/>
              </a:rPr>
              <a:t>3</a:t>
            </a:r>
            <a:r>
              <a:rPr kumimoji="0" lang="en-US" altLang="zh-CN" sz="1400" b="0" i="0" u="none" strike="noStrike" kern="0" cap="none" spc="0" normalizeH="0" baseline="3000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,4</a:t>
            </a:r>
          </a:p>
        </p:txBody>
      </p:sp>
      <p:sp>
        <p:nvSpPr>
          <p:cNvPr id="172" name="Rechteck 24">
            <a:extLst>
              <a:ext uri="{FF2B5EF4-FFF2-40B4-BE49-F238E27FC236}">
                <a16:creationId xmlns:a16="http://schemas.microsoft.com/office/drawing/2014/main" id="{D82A5E09-D19B-482D-9810-A489AD10BD62}"/>
              </a:ext>
            </a:extLst>
          </p:cNvPr>
          <p:cNvSpPr/>
          <p:nvPr/>
        </p:nvSpPr>
        <p:spPr>
          <a:xfrm>
            <a:off x="5786622" y="4457757"/>
            <a:ext cx="1692094" cy="1259114"/>
          </a:xfrm>
          <a:prstGeom prst="rect">
            <a:avLst/>
          </a:prstGeom>
          <a:noFill/>
          <a:ln>
            <a:noFill/>
          </a:ln>
        </p:spPr>
        <p:txBody>
          <a:bodyPr wrap="square">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降低血浆肾素活性</a:t>
            </a:r>
            <a:r>
              <a:rPr lang="en-US" altLang="zh-CN" sz="1400" b="1" kern="0" baseline="30000" dirty="0">
                <a:latin typeface="Arial" panose="020B0604020202020204" pitchFamily="34" charset="0"/>
                <a:ea typeface="仿宋" panose="02010609060101010101" pitchFamily="49" charset="-122"/>
                <a:cs typeface="Arial" charset="0"/>
                <a:sym typeface="Arial" panose="020B0604020202020204" pitchFamily="34" charset="0"/>
              </a:rPr>
              <a:t>5</a:t>
            </a:r>
            <a:endParaRPr kumimoji="0" lang="en-US" sz="1400" b="0" i="0" u="none" strike="noStrike" kern="0" cap="none" spc="0" normalizeH="0" baseline="30000" noProof="0" dirty="0">
              <a:ln>
                <a:noFill/>
              </a:ln>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73" name="Rechteck 35">
            <a:extLst>
              <a:ext uri="{FF2B5EF4-FFF2-40B4-BE49-F238E27FC236}">
                <a16:creationId xmlns:a16="http://schemas.microsoft.com/office/drawing/2014/main" id="{0C2053CD-5F90-44D4-8AA5-9B821F5F93C3}"/>
              </a:ext>
            </a:extLst>
          </p:cNvPr>
          <p:cNvSpPr/>
          <p:nvPr/>
        </p:nvSpPr>
        <p:spPr>
          <a:xfrm>
            <a:off x="8248556" y="4457757"/>
            <a:ext cx="2099105" cy="1259115"/>
          </a:xfrm>
          <a:prstGeom prst="rect">
            <a:avLst/>
          </a:prstGeom>
          <a:no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lang="zh-CN" altLang="en-US" sz="1400" kern="0" dirty="0">
                <a:latin typeface="Arial" panose="020B0604020202020204" pitchFamily="34" charset="0"/>
                <a:ea typeface="仿宋" panose="02010609060101010101" pitchFamily="49" charset="-122"/>
                <a:cs typeface="Arial" charset="0"/>
                <a:sym typeface="Arial" panose="020B0604020202020204" pitchFamily="34" charset="0"/>
              </a:rPr>
              <a:t>有力舒张</a:t>
            </a:r>
            <a:r>
              <a:rPr kumimoji="0" lang="zh-CN" altLang="en-US" sz="1400" b="0" i="0" u="none" strike="noStrike" kern="0" cap="none" spc="0" normalizeH="0" baseline="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rPr>
              <a:t>外周动脉血管</a:t>
            </a:r>
            <a:r>
              <a:rPr lang="en-US" altLang="zh-CN" sz="1400" kern="0" baseline="30000" dirty="0">
                <a:latin typeface="Arial" panose="020B0604020202020204" pitchFamily="34" charset="0"/>
                <a:ea typeface="仿宋" panose="02010609060101010101" pitchFamily="49" charset="-122"/>
                <a:cs typeface="Arial" charset="0"/>
                <a:sym typeface="Arial" panose="020B0604020202020204" pitchFamily="34" charset="0"/>
              </a:rPr>
              <a:t>6</a:t>
            </a:r>
            <a:endParaRPr kumimoji="0" lang="en-US" altLang="zh-CN" sz="1400" b="0" i="0" u="none" strike="noStrike" kern="0" cap="none" spc="0" normalizeH="0" baseline="30000" noProof="0" dirty="0">
              <a:ln>
                <a:noFill/>
              </a:ln>
              <a:effectLst/>
              <a:uLnTx/>
              <a:uFillTx/>
              <a:latin typeface="Arial" panose="020B0604020202020204" pitchFamily="34" charset="0"/>
              <a:ea typeface="仿宋" panose="02010609060101010101" pitchFamily="49" charset="-122"/>
              <a:cs typeface="Arial" charset="0"/>
              <a:sym typeface="Arial" panose="020B0604020202020204" pitchFamily="34" charset="0"/>
            </a:endParaRPr>
          </a:p>
        </p:txBody>
      </p:sp>
    </p:spTree>
    <p:custDataLst>
      <p:tags r:id="rId1"/>
    </p:custDataLst>
    <p:extLst>
      <p:ext uri="{BB962C8B-B14F-4D97-AF65-F5344CB8AC3E}">
        <p14:creationId xmlns:p14="http://schemas.microsoft.com/office/powerpoint/2010/main" val="3979041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623F636-EE12-41AF-994A-DF426E076C44}"/>
              </a:ext>
            </a:extLst>
          </p:cNvPr>
          <p:cNvSpPr/>
          <p:nvPr/>
        </p:nvSpPr>
        <p:spPr>
          <a:xfrm>
            <a:off x="371474" y="2316372"/>
            <a:ext cx="4462279" cy="3752965"/>
          </a:xfrm>
          <a:prstGeom prst="roundRect">
            <a:avLst>
              <a:gd name="adj" fmla="val 5778"/>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7" name="标题 16">
            <a:extLst>
              <a:ext uri="{FF2B5EF4-FFF2-40B4-BE49-F238E27FC236}">
                <a16:creationId xmlns:a16="http://schemas.microsoft.com/office/drawing/2014/main" id="{C2A474CF-43FE-438F-9CA1-0B8658C68909}"/>
              </a:ext>
            </a:extLst>
          </p:cNvPr>
          <p:cNvSpPr>
            <a:spLocks noGrp="1"/>
          </p:cNvSpPr>
          <p:nvPr>
            <p:ph type="title"/>
          </p:nvPr>
        </p:nvSpPr>
        <p:spPr/>
        <p:txBody>
          <a:bodyPr>
            <a:noAutofit/>
          </a:bodyPr>
          <a:lstStyle/>
          <a:p>
            <a:r>
              <a:rPr lang="el-GR"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β</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受体阻滞剂</a:t>
            </a:r>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钙通道阻滞剂是</a:t>
            </a:r>
            <a:r>
              <a:rPr lang="zh-CN" altLang="en-US" b="1" dirty="0">
                <a:solidFill>
                  <a:srgbClr val="2570BF"/>
                </a:solidFill>
                <a:latin typeface="Arial" panose="020B0604020202020204" pitchFamily="34" charset="0"/>
                <a:ea typeface="仿宋" panose="02010609060101010101" pitchFamily="49" charset="-122"/>
                <a:sym typeface="Arial" panose="020B0604020202020204" pitchFamily="34" charset="0"/>
              </a:rPr>
              <a:t>指南推荐</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的联合方案，</a:t>
            </a:r>
            <a:b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b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较其他联合方案显著降低中国高血压患者主要心血管事件风险</a:t>
            </a:r>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15%</a:t>
            </a:r>
            <a:endParaRPr lang="zh-CN" altLang="en-US" sz="2200" dirty="0">
              <a:solidFill>
                <a:schemeClr val="tx1"/>
              </a:solidFill>
              <a:latin typeface="Arial" panose="020B0604020202020204" pitchFamily="34" charset="0"/>
              <a:ea typeface="仿宋" panose="02010609060101010101" pitchFamily="49" charset="-122"/>
              <a:sym typeface="Arial" panose="020B0604020202020204" pitchFamily="34" charset="0"/>
            </a:endParaRPr>
          </a:p>
        </p:txBody>
      </p:sp>
      <p:sp>
        <p:nvSpPr>
          <p:cNvPr id="22" name="文本框 21">
            <a:extLst>
              <a:ext uri="{FF2B5EF4-FFF2-40B4-BE49-F238E27FC236}">
                <a16:creationId xmlns:a16="http://schemas.microsoft.com/office/drawing/2014/main" id="{CC1E8A39-7D2F-4A09-8389-A1F264ECCD60}"/>
              </a:ext>
            </a:extLst>
          </p:cNvPr>
          <p:cNvSpPr txBox="1"/>
          <p:nvPr/>
        </p:nvSpPr>
        <p:spPr>
          <a:xfrm>
            <a:off x="281755" y="6274304"/>
            <a:ext cx="10789200" cy="338554"/>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zh-CN" altLang="en-US"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中国高血压防治指南修订委员会</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 </a:t>
            </a:r>
            <a:r>
              <a:rPr kumimoji="0" lang="zh-CN" altLang="en-US"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中国心血管杂志</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,2019,24(01):24-56.</a:t>
            </a:r>
          </a:p>
          <a:p>
            <a:pPr marL="228600" indent="-228600">
              <a:buAutoNum type="arabicPeriod"/>
            </a:pPr>
            <a:r>
              <a:rPr lang="en-US" altLang="zh-CN" sz="800" dirty="0" err="1">
                <a:latin typeface="Arial" panose="020B0604020202020204" pitchFamily="34" charset="0"/>
                <a:ea typeface="仿宋" panose="02010609060101010101" pitchFamily="49" charset="-122"/>
                <a:sym typeface="Arial" panose="020B0604020202020204" pitchFamily="34" charset="0"/>
              </a:rPr>
              <a:t>Qinghui</a:t>
            </a:r>
            <a:r>
              <a:rPr lang="en-US" altLang="zh-CN" sz="800" dirty="0">
                <a:latin typeface="Arial" panose="020B0604020202020204" pitchFamily="34" charset="0"/>
                <a:ea typeface="仿宋" panose="02010609060101010101" pitchFamily="49" charset="-122"/>
                <a:sym typeface="Arial" panose="020B0604020202020204" pitchFamily="34" charset="0"/>
              </a:rPr>
              <a:t> Guo MD, PhD, et al. Presented at 2022 ESH. Poster. Tracking Code = [ESH22-ABS-4327-195-120439-20211221151136]</a:t>
            </a:r>
          </a:p>
        </p:txBody>
      </p:sp>
      <p:sp>
        <p:nvSpPr>
          <p:cNvPr id="50" name="矩形 49">
            <a:extLst>
              <a:ext uri="{FF2B5EF4-FFF2-40B4-BE49-F238E27FC236}">
                <a16:creationId xmlns:a16="http://schemas.microsoft.com/office/drawing/2014/main" id="{D4C888DF-BE04-4652-8F13-161929169404}"/>
              </a:ext>
            </a:extLst>
          </p:cNvPr>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Arial" panose="020B0604020202020204" pitchFamily="34" charset="0"/>
                <a:ea typeface="仿宋" panose="02010609060101010101" pitchFamily="49" charset="-122"/>
                <a:sym typeface="Arial" panose="020B0604020202020204" pitchFamily="34" charset="0"/>
              </a:rPr>
              <a:t>有效性</a:t>
            </a:r>
          </a:p>
        </p:txBody>
      </p:sp>
      <p:sp>
        <p:nvSpPr>
          <p:cNvPr id="51" name="等腰三角形 50">
            <a:extLst>
              <a:ext uri="{FF2B5EF4-FFF2-40B4-BE49-F238E27FC236}">
                <a16:creationId xmlns:a16="http://schemas.microsoft.com/office/drawing/2014/main" id="{2D9D562D-3EAA-4D5C-8BAC-9FFCF0FD6BFE}"/>
              </a:ext>
            </a:extLst>
          </p:cNvPr>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pic>
        <p:nvPicPr>
          <p:cNvPr id="21" name="图片 20">
            <a:extLst>
              <a:ext uri="{FF2B5EF4-FFF2-40B4-BE49-F238E27FC236}">
                <a16:creationId xmlns:a16="http://schemas.microsoft.com/office/drawing/2014/main" id="{5B10E0A5-9E48-4EEE-8D4C-2127730B3489}"/>
              </a:ext>
            </a:extLst>
          </p:cNvPr>
          <p:cNvPicPr>
            <a:picLocks noChangeAspect="1"/>
          </p:cNvPicPr>
          <p:nvPr/>
        </p:nvPicPr>
        <p:blipFill rotWithShape="1">
          <a:blip r:embed="rId4"/>
          <a:srcRect l="65334" t="22489" r="6852"/>
          <a:stretch/>
        </p:blipFill>
        <p:spPr>
          <a:xfrm>
            <a:off x="9247047" y="3152231"/>
            <a:ext cx="2069816" cy="2128976"/>
          </a:xfrm>
          <a:prstGeom prst="rect">
            <a:avLst/>
          </a:prstGeom>
        </p:spPr>
      </p:pic>
      <p:sp>
        <p:nvSpPr>
          <p:cNvPr id="24" name="文本框 23">
            <a:extLst>
              <a:ext uri="{FF2B5EF4-FFF2-40B4-BE49-F238E27FC236}">
                <a16:creationId xmlns:a16="http://schemas.microsoft.com/office/drawing/2014/main" id="{CF3B6DCB-BA6E-4D59-9B9C-271C2180827E}"/>
              </a:ext>
            </a:extLst>
          </p:cNvPr>
          <p:cNvSpPr txBox="1"/>
          <p:nvPr/>
        </p:nvSpPr>
        <p:spPr>
          <a:xfrm>
            <a:off x="392283" y="1856820"/>
            <a:ext cx="4462279" cy="569387"/>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最新版中国高血压防治指南推荐：</a:t>
            </a:r>
            <a:endParaRPr kumimoji="0" lang="en-US" altLang="zh-CN"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endParaRPr>
          </a:p>
          <a:p>
            <a:pPr marL="0" marR="0" lvl="0" indent="0" defTabSz="914400" rtl="0" eaLnBrk="1" fontAlgn="auto" latinLnBrk="0" hangingPunct="1">
              <a:lnSpc>
                <a:spcPct val="100000"/>
              </a:lnSpc>
              <a:spcBef>
                <a:spcPts val="600"/>
              </a:spcBef>
              <a:spcAft>
                <a:spcPts val="0"/>
              </a:spcAft>
              <a:buClrTx/>
              <a:buSzTx/>
              <a:buFontTx/>
              <a:buNone/>
              <a:tabLst/>
              <a:defRPr/>
            </a:pPr>
            <a:r>
              <a:rPr kumimoji="0" lang="en-US" altLang="zh-CN"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β</a:t>
            </a: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受体阻滞剂</a:t>
            </a:r>
            <a:r>
              <a:rPr kumimoji="0" lang="en-US" altLang="zh-CN"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钙通道阻滞剂是高血压患者的</a:t>
            </a:r>
            <a:r>
              <a:rPr kumimoji="0" lang="zh-CN" altLang="en-US" sz="12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优选联合治疗方案</a:t>
            </a:r>
            <a:r>
              <a:rPr kumimoji="0" lang="en-US" altLang="zh-CN" sz="1200" i="0" u="none" strike="noStrike" kern="1200" cap="none" spc="0" normalizeH="0" baseline="30000" noProof="0" dirty="0">
                <a:ln>
                  <a:noFill/>
                </a:ln>
                <a:effectLst/>
                <a:uLnTx/>
                <a:uFillTx/>
                <a:latin typeface="Arial" panose="020B0604020202020204" pitchFamily="34" charset="0"/>
                <a:ea typeface="仿宋" panose="02010609060101010101" pitchFamily="49" charset="-122"/>
                <a:sym typeface="Arial" panose="020B0604020202020204" pitchFamily="34" charset="0"/>
              </a:rPr>
              <a:t>1</a:t>
            </a:r>
            <a:endParaRPr kumimoji="0" lang="en-US" altLang="zh-CN"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25" name="文本框 24">
            <a:extLst>
              <a:ext uri="{FF2B5EF4-FFF2-40B4-BE49-F238E27FC236}">
                <a16:creationId xmlns:a16="http://schemas.microsoft.com/office/drawing/2014/main" id="{F89B7944-BF2B-469B-B822-302EFB94E329}"/>
              </a:ext>
            </a:extLst>
          </p:cNvPr>
          <p:cNvSpPr txBox="1"/>
          <p:nvPr/>
        </p:nvSpPr>
        <p:spPr>
          <a:xfrm>
            <a:off x="371475" y="5528287"/>
            <a:ext cx="4462278" cy="52777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A</a:t>
            </a:r>
            <a:r>
              <a:rPr kumimoji="0" lang="en-US" altLang="zh-CN" sz="1000" b="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 </a:t>
            </a:r>
            <a:r>
              <a:rPr kumimoji="0" lang="zh-CN" altLang="en-US" sz="1000" b="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ACEI或</a:t>
            </a:r>
            <a:r>
              <a:rPr kumimoji="0" lang="zh-CN" altLang="en-US" sz="10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ARB</a:t>
            </a:r>
            <a:r>
              <a:rPr kumimoji="0" lang="en-US" altLang="zh-CN" sz="10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        </a:t>
            </a:r>
            <a:r>
              <a:rPr kumimoji="0" lang="zh-CN" altLang="en-US" sz="10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B</a:t>
            </a:r>
            <a:r>
              <a:rPr kumimoji="0" lang="en-US" altLang="zh-CN" sz="10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 β</a:t>
            </a:r>
            <a:r>
              <a:rPr kumimoji="0" lang="zh-CN" altLang="en-US" sz="10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受体阻滞剂       C</a:t>
            </a:r>
            <a:r>
              <a:rPr kumimoji="0" lang="en-US" altLang="zh-CN" sz="10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 </a:t>
            </a:r>
            <a:r>
              <a:rPr kumimoji="0" lang="zh-CN" altLang="en-US" sz="10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二氢吡啶类</a:t>
            </a:r>
            <a:r>
              <a:rPr lang="zh-CN" altLang="en-US" sz="1000" b="1" dirty="0">
                <a:solidFill>
                  <a:srgbClr val="2570BF"/>
                </a:solidFill>
                <a:latin typeface="Arial" panose="020B0604020202020204" pitchFamily="34" charset="0"/>
                <a:ea typeface="仿宋" panose="02010609060101010101" pitchFamily="49" charset="-122"/>
                <a:sym typeface="Arial" panose="020B0604020202020204" pitchFamily="34" charset="0"/>
              </a:rPr>
              <a:t>钙通道阻滞剂</a:t>
            </a:r>
            <a:endParaRPr kumimoji="0" lang="en-US" altLang="zh-CN" sz="10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000" b="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D</a:t>
            </a:r>
            <a:r>
              <a:rPr kumimoji="0" lang="en-US" altLang="zh-CN" sz="1000" b="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1000" b="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 噻嗪类利尿剂      F</a:t>
            </a:r>
            <a:r>
              <a:rPr kumimoji="0" lang="en-US" altLang="zh-CN" sz="1000" b="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1000" b="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固定复方制剂</a:t>
            </a:r>
            <a:endParaRPr kumimoji="0" lang="en-US" altLang="zh-CN" sz="1000" b="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endParaRPr>
          </a:p>
        </p:txBody>
      </p:sp>
      <p:grpSp>
        <p:nvGrpSpPr>
          <p:cNvPr id="26" name="组合 25">
            <a:extLst>
              <a:ext uri="{FF2B5EF4-FFF2-40B4-BE49-F238E27FC236}">
                <a16:creationId xmlns:a16="http://schemas.microsoft.com/office/drawing/2014/main" id="{1B2EE257-E1BE-4052-B949-094ACFB3F2EB}"/>
              </a:ext>
            </a:extLst>
          </p:cNvPr>
          <p:cNvGrpSpPr/>
          <p:nvPr/>
        </p:nvGrpSpPr>
        <p:grpSpPr>
          <a:xfrm>
            <a:off x="355511" y="2776667"/>
            <a:ext cx="4588843" cy="2483072"/>
            <a:chOff x="502558" y="2471655"/>
            <a:chExt cx="4588843" cy="2483072"/>
          </a:xfrm>
        </p:grpSpPr>
        <p:grpSp>
          <p:nvGrpSpPr>
            <p:cNvPr id="27" name="组合 26">
              <a:extLst>
                <a:ext uri="{FF2B5EF4-FFF2-40B4-BE49-F238E27FC236}">
                  <a16:creationId xmlns:a16="http://schemas.microsoft.com/office/drawing/2014/main" id="{B393CA85-2D25-471E-8BF8-50D6AEC5BB86}"/>
                </a:ext>
              </a:extLst>
            </p:cNvPr>
            <p:cNvGrpSpPr/>
            <p:nvPr/>
          </p:nvGrpSpPr>
          <p:grpSpPr>
            <a:xfrm>
              <a:off x="502558" y="2471655"/>
              <a:ext cx="4588843" cy="2483072"/>
              <a:chOff x="499631" y="2258328"/>
              <a:chExt cx="4588843" cy="2483072"/>
            </a:xfrm>
          </p:grpSpPr>
          <p:sp>
            <p:nvSpPr>
              <p:cNvPr id="33" name="文本框 32">
                <a:extLst>
                  <a:ext uri="{FF2B5EF4-FFF2-40B4-BE49-F238E27FC236}">
                    <a16:creationId xmlns:a16="http://schemas.microsoft.com/office/drawing/2014/main" id="{375198E6-D56B-469A-BDEB-251DE1AF564E}"/>
                  </a:ext>
                </a:extLst>
              </p:cNvPr>
              <p:cNvSpPr txBox="1"/>
              <p:nvPr/>
            </p:nvSpPr>
            <p:spPr>
              <a:xfrm>
                <a:off x="606849" y="2430722"/>
                <a:ext cx="2458492" cy="461665"/>
              </a:xfrm>
              <a:prstGeom prst="rect">
                <a:avLst/>
              </a:prstGeom>
              <a:noFill/>
              <a:ln>
                <a:noFill/>
              </a:ln>
              <a:effectLst/>
            </p:spPr>
            <p:txBody>
              <a:bodyPr wrap="square" rtlCol="0" anchor="ctr">
                <a:spAutoFit/>
              </a:bodyPr>
              <a:lstStyle/>
              <a:p>
                <a:pPr algn="ctr"/>
                <a:r>
                  <a:rPr lang="zh-CN" altLang="en-US"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血压</a:t>
                </a:r>
                <a:r>
                  <a:rPr lang="en-US" altLang="zh-CN"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&lt;160/100mmHg</a:t>
                </a:r>
                <a:r>
                  <a:rPr lang="zh-CN" altLang="en-US"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a:t>
                </a:r>
                <a:endParaRPr lang="en-US" altLang="zh-CN"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algn="ctr"/>
                <a:r>
                  <a:rPr lang="zh-CN" altLang="en-US"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或高于目标血压</a:t>
                </a:r>
                <a:r>
                  <a:rPr lang="en-US" altLang="zh-CN"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&lt;20/10mmHg</a:t>
                </a:r>
                <a:r>
                  <a:rPr lang="zh-CN" altLang="en-US"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a:t>
                </a:r>
                <a:endParaRPr lang="en-US" altLang="zh-CN"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algn="ctr"/>
                <a:r>
                  <a:rPr lang="zh-CN" altLang="en-US"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或低</a:t>
                </a:r>
                <a:r>
                  <a:rPr lang="en-US" altLang="zh-CN"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a:t>
                </a:r>
                <a:r>
                  <a:rPr lang="zh-CN" altLang="en-US"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中危患者</a:t>
                </a:r>
              </a:p>
            </p:txBody>
          </p:sp>
          <p:sp>
            <p:nvSpPr>
              <p:cNvPr id="34" name="文本框 33">
                <a:extLst>
                  <a:ext uri="{FF2B5EF4-FFF2-40B4-BE49-F238E27FC236}">
                    <a16:creationId xmlns:a16="http://schemas.microsoft.com/office/drawing/2014/main" id="{1E900A47-3EDF-4F38-88D5-7E054D9D3ED5}"/>
                  </a:ext>
                </a:extLst>
              </p:cNvPr>
              <p:cNvSpPr txBox="1"/>
              <p:nvPr/>
            </p:nvSpPr>
            <p:spPr>
              <a:xfrm>
                <a:off x="3143686" y="2421185"/>
                <a:ext cx="1638087" cy="461665"/>
              </a:xfrm>
              <a:prstGeom prst="rect">
                <a:avLst/>
              </a:prstGeom>
              <a:noFill/>
              <a:ln>
                <a:noFill/>
              </a:ln>
              <a:effectLst/>
            </p:spPr>
            <p:txBody>
              <a:bodyPr wrap="square" rtlCol="0" anchor="ctr">
                <a:spAutoFit/>
              </a:bodyPr>
              <a:lstStyle/>
              <a:p>
                <a:pPr algn="ctr"/>
                <a:r>
                  <a:rPr lang="zh-CN" altLang="en-US"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血压≥</a:t>
                </a:r>
                <a:r>
                  <a:rPr lang="en-US" altLang="zh-CN"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160/100mmHg</a:t>
                </a:r>
                <a:r>
                  <a:rPr lang="zh-CN" altLang="en-US"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a:t>
                </a:r>
                <a:endParaRPr lang="en-US" altLang="zh-CN"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algn="ctr"/>
                <a:r>
                  <a:rPr lang="zh-CN" altLang="en-US"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或高于目标血压</a:t>
                </a:r>
                <a:r>
                  <a:rPr lang="en-US" altLang="zh-CN"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20/10mmHg</a:t>
                </a:r>
                <a:r>
                  <a:rPr lang="zh-CN" altLang="en-US"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a:t>
                </a:r>
                <a:endParaRPr lang="en-US" altLang="zh-CN"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algn="ctr"/>
                <a:r>
                  <a:rPr lang="zh-CN" altLang="en-US"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或高危</a:t>
                </a:r>
                <a:r>
                  <a:rPr lang="en-US" altLang="zh-CN"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a:t>
                </a:r>
                <a:r>
                  <a:rPr lang="zh-CN" altLang="en-US" sz="8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极高危患者</a:t>
                </a:r>
              </a:p>
            </p:txBody>
          </p:sp>
          <p:sp>
            <p:nvSpPr>
              <p:cNvPr id="35" name="文本框 34">
                <a:extLst>
                  <a:ext uri="{FF2B5EF4-FFF2-40B4-BE49-F238E27FC236}">
                    <a16:creationId xmlns:a16="http://schemas.microsoft.com/office/drawing/2014/main" id="{F341738E-E885-4650-825D-B0E3344C8713}"/>
                  </a:ext>
                </a:extLst>
              </p:cNvPr>
              <p:cNvSpPr txBox="1"/>
              <p:nvPr/>
            </p:nvSpPr>
            <p:spPr>
              <a:xfrm>
                <a:off x="1224232" y="3648213"/>
                <a:ext cx="184246"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C</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36" name="文本框 35">
                <a:extLst>
                  <a:ext uri="{FF2B5EF4-FFF2-40B4-BE49-F238E27FC236}">
                    <a16:creationId xmlns:a16="http://schemas.microsoft.com/office/drawing/2014/main" id="{8C87EC91-E8DA-4EFB-894B-D731562027D8}"/>
                  </a:ext>
                </a:extLst>
              </p:cNvPr>
              <p:cNvSpPr txBox="1"/>
              <p:nvPr/>
            </p:nvSpPr>
            <p:spPr>
              <a:xfrm>
                <a:off x="1647565" y="3648213"/>
                <a:ext cx="184246"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A</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37" name="文本框 36">
                <a:extLst>
                  <a:ext uri="{FF2B5EF4-FFF2-40B4-BE49-F238E27FC236}">
                    <a16:creationId xmlns:a16="http://schemas.microsoft.com/office/drawing/2014/main" id="{15DC4CE9-54B5-43CE-B887-9D2F065FD37F}"/>
                  </a:ext>
                </a:extLst>
              </p:cNvPr>
              <p:cNvSpPr txBox="1"/>
              <p:nvPr/>
            </p:nvSpPr>
            <p:spPr>
              <a:xfrm>
                <a:off x="2042204" y="3648213"/>
                <a:ext cx="184246"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D</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38" name="文本框 37">
                <a:extLst>
                  <a:ext uri="{FF2B5EF4-FFF2-40B4-BE49-F238E27FC236}">
                    <a16:creationId xmlns:a16="http://schemas.microsoft.com/office/drawing/2014/main" id="{CC99A1F6-A521-4FB7-BD61-7F05C44450F6}"/>
                  </a:ext>
                </a:extLst>
              </p:cNvPr>
              <p:cNvSpPr txBox="1"/>
              <p:nvPr/>
            </p:nvSpPr>
            <p:spPr>
              <a:xfrm>
                <a:off x="2391718" y="3648213"/>
                <a:ext cx="184246"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B</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39" name="文本框 38">
                <a:extLst>
                  <a:ext uri="{FF2B5EF4-FFF2-40B4-BE49-F238E27FC236}">
                    <a16:creationId xmlns:a16="http://schemas.microsoft.com/office/drawing/2014/main" id="{1E6CDDB9-5AAA-4E1A-B343-AB91A83FF3C8}"/>
                  </a:ext>
                </a:extLst>
              </p:cNvPr>
              <p:cNvSpPr txBox="1"/>
              <p:nvPr/>
            </p:nvSpPr>
            <p:spPr>
              <a:xfrm>
                <a:off x="1103427" y="4461024"/>
                <a:ext cx="835296"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C+A+D</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40" name="文本框 39">
                <a:extLst>
                  <a:ext uri="{FF2B5EF4-FFF2-40B4-BE49-F238E27FC236}">
                    <a16:creationId xmlns:a16="http://schemas.microsoft.com/office/drawing/2014/main" id="{EB6758C7-2538-47A0-AA67-E00FF5DD8575}"/>
                  </a:ext>
                </a:extLst>
              </p:cNvPr>
              <p:cNvSpPr txBox="1"/>
              <p:nvPr/>
            </p:nvSpPr>
            <p:spPr>
              <a:xfrm>
                <a:off x="2008275" y="4461024"/>
                <a:ext cx="899222"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C+A+B</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41" name="文本框 40">
                <a:extLst>
                  <a:ext uri="{FF2B5EF4-FFF2-40B4-BE49-F238E27FC236}">
                    <a16:creationId xmlns:a16="http://schemas.microsoft.com/office/drawing/2014/main" id="{2829E27E-28EB-4FCF-8EAA-D736DA93C14B}"/>
                  </a:ext>
                </a:extLst>
              </p:cNvPr>
              <p:cNvSpPr txBox="1"/>
              <p:nvPr/>
            </p:nvSpPr>
            <p:spPr>
              <a:xfrm>
                <a:off x="2964846" y="4062531"/>
                <a:ext cx="826429"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C+A+D</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42" name="文本框 41">
                <a:extLst>
                  <a:ext uri="{FF2B5EF4-FFF2-40B4-BE49-F238E27FC236}">
                    <a16:creationId xmlns:a16="http://schemas.microsoft.com/office/drawing/2014/main" id="{ECB47B54-D189-461B-B746-1D4EA05EC765}"/>
                  </a:ext>
                </a:extLst>
              </p:cNvPr>
              <p:cNvSpPr txBox="1"/>
              <p:nvPr/>
            </p:nvSpPr>
            <p:spPr>
              <a:xfrm>
                <a:off x="3869695" y="4062531"/>
                <a:ext cx="934001"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C+A+B</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43" name="文本框 42">
                <a:extLst>
                  <a:ext uri="{FF2B5EF4-FFF2-40B4-BE49-F238E27FC236}">
                    <a16:creationId xmlns:a16="http://schemas.microsoft.com/office/drawing/2014/main" id="{5B2F04AD-096F-4E79-B1A9-462AE0C73FF1}"/>
                  </a:ext>
                </a:extLst>
              </p:cNvPr>
              <p:cNvSpPr txBox="1"/>
              <p:nvPr/>
            </p:nvSpPr>
            <p:spPr>
              <a:xfrm>
                <a:off x="3080646" y="4461024"/>
                <a:ext cx="1578098"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可再加其他降压药</a:t>
                </a:r>
              </a:p>
            </p:txBody>
          </p:sp>
          <p:sp>
            <p:nvSpPr>
              <p:cNvPr id="44" name="矩形 43">
                <a:extLst>
                  <a:ext uri="{FF2B5EF4-FFF2-40B4-BE49-F238E27FC236}">
                    <a16:creationId xmlns:a16="http://schemas.microsoft.com/office/drawing/2014/main" id="{52B8D376-B4AE-4EE0-9621-05144DB67F31}"/>
                  </a:ext>
                </a:extLst>
              </p:cNvPr>
              <p:cNvSpPr/>
              <p:nvPr/>
            </p:nvSpPr>
            <p:spPr>
              <a:xfrm>
                <a:off x="499631" y="3661685"/>
                <a:ext cx="905086" cy="246221"/>
              </a:xfrm>
              <a:prstGeom prst="rect">
                <a:avLst/>
              </a:prstGeom>
            </p:spPr>
            <p:txBody>
              <a:bodyPr wrap="square" anchor="ctr">
                <a:spAutoFit/>
              </a:bodyPr>
              <a:lstStyle/>
              <a:p>
                <a:r>
                  <a:rPr lang="zh-CN" altLang="en-US" sz="10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第一步</a:t>
                </a:r>
              </a:p>
            </p:txBody>
          </p:sp>
          <p:sp>
            <p:nvSpPr>
              <p:cNvPr id="45" name="矩形 44">
                <a:extLst>
                  <a:ext uri="{FF2B5EF4-FFF2-40B4-BE49-F238E27FC236}">
                    <a16:creationId xmlns:a16="http://schemas.microsoft.com/office/drawing/2014/main" id="{CB72983D-F5A6-4CC0-B301-10CF4D4D9D4E}"/>
                  </a:ext>
                </a:extLst>
              </p:cNvPr>
              <p:cNvSpPr/>
              <p:nvPr/>
            </p:nvSpPr>
            <p:spPr>
              <a:xfrm>
                <a:off x="499631" y="4073111"/>
                <a:ext cx="905086" cy="246221"/>
              </a:xfrm>
              <a:prstGeom prst="rect">
                <a:avLst/>
              </a:prstGeom>
            </p:spPr>
            <p:txBody>
              <a:bodyPr wrap="square" anchor="ctr">
                <a:spAutoFit/>
              </a:bodyPr>
              <a:lstStyle/>
              <a:p>
                <a:r>
                  <a:rPr lang="zh-CN" altLang="en-US" sz="10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第二步</a:t>
                </a:r>
              </a:p>
            </p:txBody>
          </p:sp>
          <p:sp>
            <p:nvSpPr>
              <p:cNvPr id="46" name="矩形 45">
                <a:extLst>
                  <a:ext uri="{FF2B5EF4-FFF2-40B4-BE49-F238E27FC236}">
                    <a16:creationId xmlns:a16="http://schemas.microsoft.com/office/drawing/2014/main" id="{54825EF2-9F08-4BC9-88B1-A75CFF14DAF7}"/>
                  </a:ext>
                </a:extLst>
              </p:cNvPr>
              <p:cNvSpPr/>
              <p:nvPr/>
            </p:nvSpPr>
            <p:spPr>
              <a:xfrm>
                <a:off x="499631" y="4495179"/>
                <a:ext cx="905086" cy="246221"/>
              </a:xfrm>
              <a:prstGeom prst="rect">
                <a:avLst/>
              </a:prstGeom>
            </p:spPr>
            <p:txBody>
              <a:bodyPr wrap="square" anchor="ctr">
                <a:spAutoFit/>
              </a:bodyPr>
              <a:lstStyle/>
              <a:p>
                <a:r>
                  <a:rPr lang="zh-CN" altLang="en-US" sz="100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第三步</a:t>
                </a:r>
              </a:p>
            </p:txBody>
          </p:sp>
          <p:cxnSp>
            <p:nvCxnSpPr>
              <p:cNvPr id="47" name="直接箭头连接符 46">
                <a:extLst>
                  <a:ext uri="{FF2B5EF4-FFF2-40B4-BE49-F238E27FC236}">
                    <a16:creationId xmlns:a16="http://schemas.microsoft.com/office/drawing/2014/main" id="{BC90487D-0F20-448E-A66E-88D1BB143D1A}"/>
                  </a:ext>
                </a:extLst>
              </p:cNvPr>
              <p:cNvCxnSpPr/>
              <p:nvPr/>
            </p:nvCxnSpPr>
            <p:spPr>
              <a:xfrm>
                <a:off x="4074547" y="3841040"/>
                <a:ext cx="0" cy="335642"/>
              </a:xfrm>
              <a:prstGeom prst="straightConnector1">
                <a:avLst/>
              </a:prstGeom>
              <a:noFill/>
              <a:ln w="19050" cap="flat" cmpd="sng" algn="ctr">
                <a:noFill/>
                <a:prstDash val="solid"/>
                <a:miter lim="800000"/>
                <a:tailEnd type="triangle"/>
              </a:ln>
              <a:effectLst/>
            </p:spPr>
          </p:cxnSp>
          <p:sp>
            <p:nvSpPr>
              <p:cNvPr id="48" name="文本框 47">
                <a:extLst>
                  <a:ext uri="{FF2B5EF4-FFF2-40B4-BE49-F238E27FC236}">
                    <a16:creationId xmlns:a16="http://schemas.microsoft.com/office/drawing/2014/main" id="{052A6538-6E02-45C7-8490-53F20FC50C63}"/>
                  </a:ext>
                </a:extLst>
              </p:cNvPr>
              <p:cNvSpPr txBox="1"/>
              <p:nvPr/>
            </p:nvSpPr>
            <p:spPr>
              <a:xfrm>
                <a:off x="1647565" y="2258328"/>
                <a:ext cx="2458492" cy="246221"/>
              </a:xfrm>
              <a:prstGeom prst="rect">
                <a:avLst/>
              </a:prstGeom>
              <a:noFill/>
              <a:ln>
                <a:noFill/>
              </a:ln>
              <a:effectLst/>
            </p:spPr>
            <p:txBody>
              <a:bodyPr wrap="square" rtlCol="0" anchor="ctr">
                <a:spAutoFit/>
              </a:bodyPr>
              <a:lstStyle/>
              <a:p>
                <a:pPr algn="ctr"/>
                <a:r>
                  <a:rPr lang="zh-CN" altLang="en-US" sz="1000" b="1"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药物治疗选择</a:t>
                </a:r>
              </a:p>
            </p:txBody>
          </p:sp>
          <p:sp>
            <p:nvSpPr>
              <p:cNvPr id="49" name="文本框 48">
                <a:extLst>
                  <a:ext uri="{FF2B5EF4-FFF2-40B4-BE49-F238E27FC236}">
                    <a16:creationId xmlns:a16="http://schemas.microsoft.com/office/drawing/2014/main" id="{65FEF8C9-03EC-4B98-A1E1-C3C726991886}"/>
                  </a:ext>
                </a:extLst>
              </p:cNvPr>
              <p:cNvSpPr txBox="1"/>
              <p:nvPr/>
            </p:nvSpPr>
            <p:spPr>
              <a:xfrm>
                <a:off x="709118" y="3284947"/>
                <a:ext cx="2458492" cy="246221"/>
              </a:xfrm>
              <a:prstGeom prst="rect">
                <a:avLst/>
              </a:prstGeom>
              <a:noFill/>
              <a:ln>
                <a:noFill/>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单药起始治疗</a:t>
                </a:r>
              </a:p>
            </p:txBody>
          </p:sp>
          <p:sp>
            <p:nvSpPr>
              <p:cNvPr id="52" name="文本框 51">
                <a:extLst>
                  <a:ext uri="{FF2B5EF4-FFF2-40B4-BE49-F238E27FC236}">
                    <a16:creationId xmlns:a16="http://schemas.microsoft.com/office/drawing/2014/main" id="{05A1B997-0FC5-4A43-A5AB-38552B6C8897}"/>
                  </a:ext>
                </a:extLst>
              </p:cNvPr>
              <p:cNvSpPr txBox="1"/>
              <p:nvPr/>
            </p:nvSpPr>
            <p:spPr>
              <a:xfrm>
                <a:off x="2629982" y="3280792"/>
                <a:ext cx="2458492" cy="246221"/>
              </a:xfrm>
              <a:prstGeom prst="rect">
                <a:avLst/>
              </a:prstGeom>
              <a:noFill/>
              <a:ln>
                <a:noFill/>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0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联合起始治疗</a:t>
                </a:r>
              </a:p>
            </p:txBody>
          </p:sp>
          <p:cxnSp>
            <p:nvCxnSpPr>
              <p:cNvPr id="53" name="连接符: 肘形 52">
                <a:extLst>
                  <a:ext uri="{FF2B5EF4-FFF2-40B4-BE49-F238E27FC236}">
                    <a16:creationId xmlns:a16="http://schemas.microsoft.com/office/drawing/2014/main" id="{4B25978B-44C3-42A7-BD35-6CDEF99E6266}"/>
                  </a:ext>
                </a:extLst>
              </p:cNvPr>
              <p:cNvCxnSpPr>
                <a:stCxn id="48" idx="2"/>
                <a:endCxn id="49" idx="0"/>
              </p:cNvCxnSpPr>
              <p:nvPr/>
            </p:nvCxnSpPr>
            <p:spPr>
              <a:xfrm rot="5400000">
                <a:off x="2017389" y="2425525"/>
                <a:ext cx="780398" cy="93844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连接符: 肘形 53">
                <a:extLst>
                  <a:ext uri="{FF2B5EF4-FFF2-40B4-BE49-F238E27FC236}">
                    <a16:creationId xmlns:a16="http://schemas.microsoft.com/office/drawing/2014/main" id="{99B4B633-2103-4ECD-B210-3A6EDB8E0C7E}"/>
                  </a:ext>
                </a:extLst>
              </p:cNvPr>
              <p:cNvCxnSpPr>
                <a:stCxn id="48" idx="2"/>
                <a:endCxn id="52" idx="0"/>
              </p:cNvCxnSpPr>
              <p:nvPr/>
            </p:nvCxnSpPr>
            <p:spPr>
              <a:xfrm rot="16200000" flipH="1">
                <a:off x="2979898" y="2401461"/>
                <a:ext cx="776243" cy="98241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a16="http://schemas.microsoft.com/office/drawing/2014/main" id="{2E7E56EF-155F-4874-8189-18DA5CA028B5}"/>
                  </a:ext>
                </a:extLst>
              </p:cNvPr>
              <p:cNvSpPr txBox="1"/>
              <p:nvPr/>
            </p:nvSpPr>
            <p:spPr>
              <a:xfrm>
                <a:off x="1006907" y="4062531"/>
                <a:ext cx="417712"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C+A</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56" name="文本框 55">
                <a:extLst>
                  <a:ext uri="{FF2B5EF4-FFF2-40B4-BE49-F238E27FC236}">
                    <a16:creationId xmlns:a16="http://schemas.microsoft.com/office/drawing/2014/main" id="{8707EB61-199C-4832-9F49-FA864EB14F6B}"/>
                  </a:ext>
                </a:extLst>
              </p:cNvPr>
              <p:cNvSpPr txBox="1"/>
              <p:nvPr/>
            </p:nvSpPr>
            <p:spPr>
              <a:xfrm>
                <a:off x="2748610" y="4062531"/>
                <a:ext cx="184246"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900" kern="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F</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57" name="文本框 56">
                <a:extLst>
                  <a:ext uri="{FF2B5EF4-FFF2-40B4-BE49-F238E27FC236}">
                    <a16:creationId xmlns:a16="http://schemas.microsoft.com/office/drawing/2014/main" id="{61B3D552-52B3-4F6D-9679-32B753B23AE2}"/>
                  </a:ext>
                </a:extLst>
              </p:cNvPr>
              <p:cNvSpPr txBox="1"/>
              <p:nvPr/>
            </p:nvSpPr>
            <p:spPr>
              <a:xfrm>
                <a:off x="1424859" y="4062531"/>
                <a:ext cx="417712"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A+D</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58" name="文本框 57">
                <a:extLst>
                  <a:ext uri="{FF2B5EF4-FFF2-40B4-BE49-F238E27FC236}">
                    <a16:creationId xmlns:a16="http://schemas.microsoft.com/office/drawing/2014/main" id="{8C5EB415-2EC6-41F4-8865-EC6CE3BE8C7A}"/>
                  </a:ext>
                </a:extLst>
              </p:cNvPr>
              <p:cNvSpPr txBox="1"/>
              <p:nvPr/>
            </p:nvSpPr>
            <p:spPr>
              <a:xfrm>
                <a:off x="1849815" y="4062531"/>
                <a:ext cx="417712"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900" kern="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C</a:t>
                </a: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+D</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59" name="文本框 58">
                <a:extLst>
                  <a:ext uri="{FF2B5EF4-FFF2-40B4-BE49-F238E27FC236}">
                    <a16:creationId xmlns:a16="http://schemas.microsoft.com/office/drawing/2014/main" id="{6C6F2A71-EF69-4EE6-8B97-93D51331B842}"/>
                  </a:ext>
                </a:extLst>
              </p:cNvPr>
              <p:cNvSpPr txBox="1"/>
              <p:nvPr/>
            </p:nvSpPr>
            <p:spPr>
              <a:xfrm>
                <a:off x="2256776" y="4047143"/>
                <a:ext cx="479035" cy="261610"/>
              </a:xfrm>
              <a:prstGeom prst="rect">
                <a:avLst/>
              </a:prstGeom>
              <a:solidFill>
                <a:srgbClr val="2570BF"/>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050" kern="0" dirty="0">
                    <a:solidFill>
                      <a:schemeClr val="bg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C</a:t>
                </a:r>
                <a:r>
                  <a:rPr kumimoji="0" lang="en-US" altLang="zh-CN" sz="1050" i="0" u="none" strike="noStrike" kern="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+B</a:t>
                </a:r>
                <a:endParaRPr kumimoji="0" lang="zh-CN" altLang="en-US" sz="1050" i="0" u="none" strike="noStrike" kern="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grpSp>
        <p:sp>
          <p:nvSpPr>
            <p:cNvPr id="28" name="文本框 27">
              <a:extLst>
                <a:ext uri="{FF2B5EF4-FFF2-40B4-BE49-F238E27FC236}">
                  <a16:creationId xmlns:a16="http://schemas.microsoft.com/office/drawing/2014/main" id="{E2FC4AE5-752B-4122-AB96-9CF0622EF559}"/>
                </a:ext>
              </a:extLst>
            </p:cNvPr>
            <p:cNvSpPr txBox="1"/>
            <p:nvPr/>
          </p:nvSpPr>
          <p:spPr>
            <a:xfrm>
              <a:off x="2971194" y="3861540"/>
              <a:ext cx="417712"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C+A</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29" name="文本框 28">
              <a:extLst>
                <a:ext uri="{FF2B5EF4-FFF2-40B4-BE49-F238E27FC236}">
                  <a16:creationId xmlns:a16="http://schemas.microsoft.com/office/drawing/2014/main" id="{6B4AD758-6F88-4852-AEB2-C91C8752FEB0}"/>
                </a:ext>
              </a:extLst>
            </p:cNvPr>
            <p:cNvSpPr txBox="1"/>
            <p:nvPr/>
          </p:nvSpPr>
          <p:spPr>
            <a:xfrm>
              <a:off x="4692117" y="3861540"/>
              <a:ext cx="184246"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900" kern="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F</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30" name="文本框 29">
              <a:extLst>
                <a:ext uri="{FF2B5EF4-FFF2-40B4-BE49-F238E27FC236}">
                  <a16:creationId xmlns:a16="http://schemas.microsoft.com/office/drawing/2014/main" id="{D79953D2-B907-4BC2-ACB6-F171737C082B}"/>
                </a:ext>
              </a:extLst>
            </p:cNvPr>
            <p:cNvSpPr txBox="1"/>
            <p:nvPr/>
          </p:nvSpPr>
          <p:spPr>
            <a:xfrm>
              <a:off x="3375287" y="3861540"/>
              <a:ext cx="417712"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A+D</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31" name="文本框 30">
              <a:extLst>
                <a:ext uri="{FF2B5EF4-FFF2-40B4-BE49-F238E27FC236}">
                  <a16:creationId xmlns:a16="http://schemas.microsoft.com/office/drawing/2014/main" id="{BF051DA3-6420-4ECE-860A-29DA2CA9CE63}"/>
                </a:ext>
              </a:extLst>
            </p:cNvPr>
            <p:cNvSpPr txBox="1"/>
            <p:nvPr/>
          </p:nvSpPr>
          <p:spPr>
            <a:xfrm>
              <a:off x="3794203" y="3861540"/>
              <a:ext cx="417712" cy="23083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900" kern="0" dirty="0">
                  <a:solidFill>
                    <a:prstClr val="black"/>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C</a:t>
              </a:r>
              <a:r>
                <a:rPr kumimoji="0" lang="en-US" altLang="zh-CN"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+D</a:t>
              </a:r>
              <a:endParaRPr kumimoji="0" lang="zh-CN" altLang="en-US" sz="900" i="0" u="none" strike="noStrike" kern="0" cap="none" spc="0" normalizeH="0" baseline="0" noProof="0" dirty="0">
                <a:ln>
                  <a:noFill/>
                </a:ln>
                <a:solidFill>
                  <a:prstClr val="black"/>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32" name="文本框 31">
              <a:extLst>
                <a:ext uri="{FF2B5EF4-FFF2-40B4-BE49-F238E27FC236}">
                  <a16:creationId xmlns:a16="http://schemas.microsoft.com/office/drawing/2014/main" id="{F5221A0B-29E2-4025-A2E3-B870E0FD36C4}"/>
                </a:ext>
              </a:extLst>
            </p:cNvPr>
            <p:cNvSpPr txBox="1"/>
            <p:nvPr/>
          </p:nvSpPr>
          <p:spPr>
            <a:xfrm>
              <a:off x="4200283" y="3846152"/>
              <a:ext cx="479035" cy="261610"/>
            </a:xfrm>
            <a:prstGeom prst="rect">
              <a:avLst/>
            </a:prstGeom>
            <a:solidFill>
              <a:srgbClr val="2570BF"/>
            </a:solidFill>
            <a:ln>
              <a:no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050" kern="0" dirty="0">
                  <a:solidFill>
                    <a:schemeClr val="bg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C</a:t>
              </a:r>
              <a:r>
                <a:rPr kumimoji="0" lang="en-US" altLang="zh-CN" sz="1050" i="0" u="none" strike="noStrike" kern="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+B</a:t>
              </a:r>
              <a:endParaRPr kumimoji="0" lang="zh-CN" altLang="en-US" sz="1050" i="0" u="none" strike="noStrike" kern="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grpSp>
      <p:graphicFrame>
        <p:nvGraphicFramePr>
          <p:cNvPr id="61" name="表格 72">
            <a:extLst>
              <a:ext uri="{FF2B5EF4-FFF2-40B4-BE49-F238E27FC236}">
                <a16:creationId xmlns:a16="http://schemas.microsoft.com/office/drawing/2014/main" id="{C525217C-A395-4442-9770-E46E1BD3B89B}"/>
              </a:ext>
            </a:extLst>
          </p:cNvPr>
          <p:cNvGraphicFramePr>
            <a:graphicFrameLocks noGrp="1"/>
          </p:cNvGraphicFramePr>
          <p:nvPr>
            <p:extLst>
              <p:ext uri="{D42A27DB-BD31-4B8C-83A1-F6EECF244321}">
                <p14:modId xmlns:p14="http://schemas.microsoft.com/office/powerpoint/2010/main" val="1199842347"/>
              </p:ext>
            </p:extLst>
          </p:nvPr>
        </p:nvGraphicFramePr>
        <p:xfrm>
          <a:off x="5644838" y="2652957"/>
          <a:ext cx="6036147" cy="2496252"/>
        </p:xfrm>
        <a:graphic>
          <a:graphicData uri="http://schemas.openxmlformats.org/drawingml/2006/table">
            <a:tbl>
              <a:tblPr firstRow="1" bandRow="1">
                <a:tableStyleId>{5C22544A-7EE6-4342-B048-85BDC9FD1C3A}</a:tableStyleId>
              </a:tblPr>
              <a:tblGrid>
                <a:gridCol w="1044000">
                  <a:extLst>
                    <a:ext uri="{9D8B030D-6E8A-4147-A177-3AD203B41FA5}">
                      <a16:colId xmlns:a16="http://schemas.microsoft.com/office/drawing/2014/main" val="602985584"/>
                    </a:ext>
                  </a:extLst>
                </a:gridCol>
                <a:gridCol w="720000">
                  <a:extLst>
                    <a:ext uri="{9D8B030D-6E8A-4147-A177-3AD203B41FA5}">
                      <a16:colId xmlns:a16="http://schemas.microsoft.com/office/drawing/2014/main" val="1471940166"/>
                    </a:ext>
                  </a:extLst>
                </a:gridCol>
                <a:gridCol w="1080000">
                  <a:extLst>
                    <a:ext uri="{9D8B030D-6E8A-4147-A177-3AD203B41FA5}">
                      <a16:colId xmlns:a16="http://schemas.microsoft.com/office/drawing/2014/main" val="2232158485"/>
                    </a:ext>
                  </a:extLst>
                </a:gridCol>
                <a:gridCol w="828000">
                  <a:extLst>
                    <a:ext uri="{9D8B030D-6E8A-4147-A177-3AD203B41FA5}">
                      <a16:colId xmlns:a16="http://schemas.microsoft.com/office/drawing/2014/main" val="2919140053"/>
                    </a:ext>
                  </a:extLst>
                </a:gridCol>
                <a:gridCol w="1548000">
                  <a:extLst>
                    <a:ext uri="{9D8B030D-6E8A-4147-A177-3AD203B41FA5}">
                      <a16:colId xmlns:a16="http://schemas.microsoft.com/office/drawing/2014/main" val="1795402408"/>
                    </a:ext>
                  </a:extLst>
                </a:gridCol>
                <a:gridCol w="816147">
                  <a:extLst>
                    <a:ext uri="{9D8B030D-6E8A-4147-A177-3AD203B41FA5}">
                      <a16:colId xmlns:a16="http://schemas.microsoft.com/office/drawing/2014/main" val="2638017024"/>
                    </a:ext>
                  </a:extLst>
                </a:gridCol>
              </a:tblGrid>
              <a:tr h="416042">
                <a:tc>
                  <a:txBody>
                    <a:bodyPr/>
                    <a:lstStyle/>
                    <a:p>
                      <a:pPr algn="ctr"/>
                      <a:r>
                        <a:rPr lang="zh-CN" altLang="en-US" sz="1000" dirty="0">
                          <a:solidFill>
                            <a:schemeClr val="tx1"/>
                          </a:solidFill>
                          <a:latin typeface="Arial" panose="020B0604020202020204" pitchFamily="34" charset="0"/>
                          <a:ea typeface="仿宋" panose="02010609060101010101" pitchFamily="49" charset="-122"/>
                          <a:sym typeface="Arial" panose="020B0604020202020204" pitchFamily="34" charset="0"/>
                        </a:rPr>
                        <a:t>结局</a:t>
                      </a:r>
                    </a:p>
                  </a:txBody>
                  <a:tcPr anchor="ctr">
                    <a:lnL w="12700" cmpd="sng">
                      <a:noFill/>
                    </a:lnL>
                    <a:lnR w="12700" cmpd="sng">
                      <a:noFill/>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000" dirty="0">
                          <a:solidFill>
                            <a:schemeClr val="tx1"/>
                          </a:solidFill>
                          <a:latin typeface="Arial" panose="020B0604020202020204" pitchFamily="34" charset="0"/>
                          <a:ea typeface="仿宋" panose="02010609060101010101" pitchFamily="49" charset="-122"/>
                          <a:sym typeface="Arial" panose="020B0604020202020204" pitchFamily="34" charset="0"/>
                        </a:rPr>
                        <a:t>事件</a:t>
                      </a:r>
                      <a:endParaRPr lang="en-US" altLang="zh-CN" sz="1000" dirty="0">
                        <a:solidFill>
                          <a:schemeClr val="tx1"/>
                        </a:solidFill>
                        <a:latin typeface="Arial" panose="020B0604020202020204" pitchFamily="34" charset="0"/>
                        <a:ea typeface="仿宋" panose="02010609060101010101" pitchFamily="49" charset="-122"/>
                        <a:sym typeface="Arial" panose="020B0604020202020204" pitchFamily="34" charset="0"/>
                      </a:endParaRPr>
                    </a:p>
                    <a:p>
                      <a:pPr algn="ctr"/>
                      <a:r>
                        <a:rPr lang="en-US" altLang="zh-CN" sz="1000" dirty="0">
                          <a:solidFill>
                            <a:schemeClr val="tx1"/>
                          </a:solidFill>
                          <a:latin typeface="Arial" panose="020B0604020202020204" pitchFamily="34" charset="0"/>
                          <a:ea typeface="仿宋" panose="02010609060101010101" pitchFamily="49" charset="-122"/>
                          <a:sym typeface="Arial" panose="020B0604020202020204" pitchFamily="34" charset="0"/>
                        </a:rPr>
                        <a:t>(B+C</a:t>
                      </a:r>
                      <a:r>
                        <a:rPr lang="zh-CN" altLang="en-US" sz="1000" dirty="0">
                          <a:solidFill>
                            <a:schemeClr val="tx1"/>
                          </a:solidFill>
                          <a:latin typeface="Arial" panose="020B0604020202020204" pitchFamily="34" charset="0"/>
                          <a:ea typeface="仿宋" panose="02010609060101010101" pitchFamily="49" charset="-122"/>
                          <a:sym typeface="Arial" panose="020B0604020202020204" pitchFamily="34" charset="0"/>
                        </a:rPr>
                        <a:t>组</a:t>
                      </a:r>
                      <a:r>
                        <a:rPr lang="en-US" altLang="zh-CN" sz="1000" dirty="0">
                          <a:solidFill>
                            <a:schemeClr val="tx1"/>
                          </a:solidFill>
                          <a:latin typeface="Arial" panose="020B0604020202020204" pitchFamily="34" charset="0"/>
                          <a:ea typeface="仿宋" panose="02010609060101010101" pitchFamily="49" charset="-122"/>
                          <a:sym typeface="Arial" panose="020B0604020202020204" pitchFamily="34" charset="0"/>
                        </a:rPr>
                        <a:t>)</a:t>
                      </a:r>
                      <a:endParaRPr lang="zh-CN" altLang="en-US" sz="100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00" dirty="0">
                          <a:solidFill>
                            <a:schemeClr val="tx1"/>
                          </a:solidFill>
                          <a:latin typeface="Arial" panose="020B0604020202020204" pitchFamily="34" charset="0"/>
                          <a:ea typeface="仿宋" panose="02010609060101010101" pitchFamily="49" charset="-122"/>
                          <a:sym typeface="Arial" panose="020B0604020202020204" pitchFamily="34" charset="0"/>
                        </a:rPr>
                        <a:t>事件</a:t>
                      </a:r>
                      <a:endParaRPr lang="en-US" altLang="zh-CN" sz="1000" dirty="0">
                        <a:solidFill>
                          <a:schemeClr val="tx1"/>
                        </a:solidFill>
                        <a:latin typeface="Arial" panose="020B0604020202020204" pitchFamily="34" charset="0"/>
                        <a:ea typeface="仿宋" panose="02010609060101010101" pitchFamily="49" charset="-122"/>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dirty="0">
                          <a:solidFill>
                            <a:schemeClr val="tx1"/>
                          </a:solidFill>
                          <a:latin typeface="Arial" panose="020B0604020202020204" pitchFamily="34" charset="0"/>
                          <a:ea typeface="仿宋" panose="02010609060101010101" pitchFamily="49" charset="-122"/>
                          <a:sym typeface="Arial" panose="020B0604020202020204" pitchFamily="34" charset="0"/>
                        </a:rPr>
                        <a:t>(</a:t>
                      </a:r>
                      <a:r>
                        <a:rPr lang="zh-CN" altLang="en-US" sz="1000" dirty="0">
                          <a:solidFill>
                            <a:schemeClr val="tx1"/>
                          </a:solidFill>
                          <a:latin typeface="Arial" panose="020B0604020202020204" pitchFamily="34" charset="0"/>
                          <a:ea typeface="仿宋" panose="02010609060101010101" pitchFamily="49" charset="-122"/>
                          <a:sym typeface="Arial" panose="020B0604020202020204" pitchFamily="34" charset="0"/>
                        </a:rPr>
                        <a:t>其他联合方案</a:t>
                      </a:r>
                      <a:r>
                        <a:rPr lang="en-US" altLang="zh-CN" sz="1000" dirty="0">
                          <a:solidFill>
                            <a:schemeClr val="tx1"/>
                          </a:solidFill>
                          <a:latin typeface="Arial" panose="020B0604020202020204" pitchFamily="34" charset="0"/>
                          <a:ea typeface="仿宋" panose="02010609060101010101" pitchFamily="49" charset="-122"/>
                          <a:sym typeface="Arial" panose="020B0604020202020204" pitchFamily="34" charset="0"/>
                        </a:rPr>
                        <a:t>)</a:t>
                      </a:r>
                      <a:endParaRPr lang="zh-CN" altLang="en-US" sz="100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000" dirty="0">
                          <a:solidFill>
                            <a:schemeClr val="tx1"/>
                          </a:solidFill>
                          <a:latin typeface="Arial" panose="020B0604020202020204" pitchFamily="34" charset="0"/>
                          <a:ea typeface="仿宋" panose="02010609060101010101" pitchFamily="49" charset="-122"/>
                          <a:sym typeface="Arial" panose="020B0604020202020204" pitchFamily="34" charset="0"/>
                        </a:rPr>
                        <a:t>校正</a:t>
                      </a:r>
                      <a:r>
                        <a:rPr lang="en-US" altLang="zh-CN" sz="1000" dirty="0">
                          <a:solidFill>
                            <a:schemeClr val="tx1"/>
                          </a:solidFill>
                          <a:latin typeface="Arial" panose="020B0604020202020204" pitchFamily="34" charset="0"/>
                          <a:ea typeface="仿宋" panose="02010609060101010101" pitchFamily="49" charset="-122"/>
                          <a:sym typeface="Arial" panose="020B0604020202020204" pitchFamily="34" charset="0"/>
                        </a:rPr>
                        <a:t>HR</a:t>
                      </a:r>
                    </a:p>
                    <a:p>
                      <a:pPr algn="ctr"/>
                      <a:r>
                        <a:rPr lang="en-US" altLang="zh-CN" sz="1000" dirty="0">
                          <a:solidFill>
                            <a:schemeClr val="tx1"/>
                          </a:solidFill>
                          <a:latin typeface="Arial" panose="020B0604020202020204" pitchFamily="34" charset="0"/>
                          <a:ea typeface="仿宋" panose="02010609060101010101" pitchFamily="49" charset="-122"/>
                          <a:sym typeface="Arial" panose="020B0604020202020204" pitchFamily="34" charset="0"/>
                        </a:rPr>
                        <a:t>(95% CI</a:t>
                      </a:r>
                      <a:r>
                        <a:rPr lang="zh-CN" altLang="en-US" sz="1000" dirty="0">
                          <a:solidFill>
                            <a:schemeClr val="tx1"/>
                          </a:solidFill>
                          <a:latin typeface="Arial" panose="020B0604020202020204" pitchFamily="34" charset="0"/>
                          <a:ea typeface="仿宋" panose="02010609060101010101" pitchFamily="49" charset="-122"/>
                          <a:sym typeface="Arial" panose="020B0604020202020204" pitchFamily="34" charset="0"/>
                        </a:rPr>
                        <a:t>）</a:t>
                      </a:r>
                    </a:p>
                  </a:txBody>
                  <a:tcPr anchor="ctr">
                    <a:lnL w="12700" cmpd="sng">
                      <a:noFill/>
                    </a:lnL>
                    <a:lnR w="12700" cmpd="sng">
                      <a:noFill/>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00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dirty="0">
                          <a:solidFill>
                            <a:schemeClr val="tx1"/>
                          </a:solidFill>
                          <a:latin typeface="Arial" panose="020B0604020202020204" pitchFamily="34" charset="0"/>
                          <a:ea typeface="仿宋" panose="02010609060101010101" pitchFamily="49" charset="-122"/>
                          <a:sym typeface="Arial" panose="020B0604020202020204" pitchFamily="34" charset="0"/>
                        </a:rPr>
                        <a:t>P</a:t>
                      </a:r>
                      <a:r>
                        <a:rPr lang="zh-CN" altLang="en-US" sz="1000" dirty="0">
                          <a:solidFill>
                            <a:schemeClr val="tx1"/>
                          </a:solidFill>
                          <a:latin typeface="Arial" panose="020B0604020202020204" pitchFamily="34" charset="0"/>
                          <a:ea typeface="仿宋" panose="02010609060101010101" pitchFamily="49" charset="-122"/>
                          <a:sym typeface="Arial" panose="020B0604020202020204" pitchFamily="34" charset="0"/>
                        </a:rPr>
                        <a:t>值</a:t>
                      </a:r>
                    </a:p>
                  </a:txBody>
                  <a:tcPr anchor="ctr">
                    <a:lnL w="12700" cmpd="sng">
                      <a:noFill/>
                    </a:lnL>
                    <a:lnR w="12700" cmpd="sng">
                      <a:noFill/>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671592"/>
                  </a:ext>
                </a:extLst>
              </a:tr>
              <a:tr h="416042">
                <a:tc>
                  <a:txBody>
                    <a:bodyPr/>
                    <a:lstStyle/>
                    <a:p>
                      <a:pPr algn="ctr"/>
                      <a:r>
                        <a:rPr lang="zh-CN" altLang="en-US" sz="1000" b="1" dirty="0">
                          <a:solidFill>
                            <a:srgbClr val="2570BF"/>
                          </a:solidFill>
                          <a:latin typeface="Arial" panose="020B0604020202020204" pitchFamily="34" charset="0"/>
                          <a:ea typeface="仿宋" panose="02010609060101010101" pitchFamily="49" charset="-122"/>
                          <a:sym typeface="Arial" panose="020B0604020202020204" pitchFamily="34" charset="0"/>
                        </a:rPr>
                        <a:t>主要不良</a:t>
                      </a:r>
                      <a:endParaRPr lang="en-US" altLang="zh-CN" sz="1000" b="1" dirty="0">
                        <a:solidFill>
                          <a:srgbClr val="2570BF"/>
                        </a:solidFill>
                        <a:latin typeface="Arial" panose="020B0604020202020204" pitchFamily="34" charset="0"/>
                        <a:ea typeface="仿宋" panose="02010609060101010101" pitchFamily="49" charset="-122"/>
                        <a:sym typeface="Arial" panose="020B0604020202020204" pitchFamily="34" charset="0"/>
                      </a:endParaRPr>
                    </a:p>
                    <a:p>
                      <a:pPr algn="ctr"/>
                      <a:r>
                        <a:rPr lang="zh-CN" altLang="en-US" sz="1000" b="1" dirty="0">
                          <a:solidFill>
                            <a:srgbClr val="2570BF"/>
                          </a:solidFill>
                          <a:latin typeface="Arial" panose="020B0604020202020204" pitchFamily="34" charset="0"/>
                          <a:ea typeface="仿宋" panose="02010609060101010101" pitchFamily="49" charset="-122"/>
                          <a:sym typeface="Arial" panose="020B0604020202020204" pitchFamily="34" charset="0"/>
                        </a:rPr>
                        <a:t>心血管事件</a:t>
                      </a: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1" dirty="0">
                          <a:solidFill>
                            <a:srgbClr val="2570BF"/>
                          </a:solidFill>
                          <a:latin typeface="Arial" panose="020B0604020202020204" pitchFamily="34" charset="0"/>
                          <a:ea typeface="仿宋" panose="02010609060101010101" pitchFamily="49" charset="-122"/>
                          <a:sym typeface="Arial" panose="020B0604020202020204" pitchFamily="34" charset="0"/>
                        </a:rPr>
                        <a:t>851 (13.7)</a:t>
                      </a:r>
                      <a:endParaRPr lang="zh-CN" altLang="en-US" sz="1000" b="1"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1" dirty="0">
                          <a:solidFill>
                            <a:srgbClr val="2570BF"/>
                          </a:solidFill>
                          <a:latin typeface="Arial" panose="020B0604020202020204" pitchFamily="34" charset="0"/>
                          <a:ea typeface="仿宋" panose="02010609060101010101" pitchFamily="49" charset="-122"/>
                          <a:sym typeface="Arial" panose="020B0604020202020204" pitchFamily="34" charset="0"/>
                        </a:rPr>
                        <a:t>1825 (14.7)</a:t>
                      </a:r>
                      <a:endParaRPr lang="zh-CN" altLang="en-US" sz="1000" b="1"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1" dirty="0">
                          <a:solidFill>
                            <a:srgbClr val="2570BF"/>
                          </a:solidFill>
                          <a:latin typeface="Arial" panose="020B0604020202020204" pitchFamily="34" charset="0"/>
                          <a:ea typeface="仿宋" panose="02010609060101010101" pitchFamily="49" charset="-122"/>
                          <a:sym typeface="Arial" panose="020B0604020202020204" pitchFamily="34" charset="0"/>
                        </a:rPr>
                        <a:t>0.85 </a:t>
                      </a:r>
                    </a:p>
                    <a:p>
                      <a:pPr algn="ctr"/>
                      <a:r>
                        <a:rPr lang="en-US" altLang="zh-CN" sz="1000" b="1" dirty="0">
                          <a:solidFill>
                            <a:srgbClr val="2570BF"/>
                          </a:solidFill>
                          <a:latin typeface="Arial" panose="020B0604020202020204" pitchFamily="34" charset="0"/>
                          <a:ea typeface="仿宋" panose="02010609060101010101" pitchFamily="49" charset="-122"/>
                          <a:sym typeface="Arial" panose="020B0604020202020204" pitchFamily="34" charset="0"/>
                        </a:rPr>
                        <a:t>(0.78-0.92)</a:t>
                      </a:r>
                      <a:endParaRPr lang="zh-CN" altLang="en-US" sz="1000" b="1"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000" b="1"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000" b="1" dirty="0">
                          <a:solidFill>
                            <a:srgbClr val="2570BF"/>
                          </a:solidFill>
                          <a:latin typeface="Arial" panose="020B0604020202020204" pitchFamily="34" charset="0"/>
                          <a:ea typeface="仿宋" panose="02010609060101010101" pitchFamily="49" charset="-122"/>
                          <a:sym typeface="Arial" panose="020B0604020202020204" pitchFamily="34" charset="0"/>
                        </a:rPr>
                        <a:t>＜</a:t>
                      </a:r>
                      <a:r>
                        <a:rPr lang="en-US" altLang="zh-CN" sz="1000" b="1" dirty="0">
                          <a:solidFill>
                            <a:srgbClr val="2570BF"/>
                          </a:solidFill>
                          <a:latin typeface="Arial" panose="020B0604020202020204" pitchFamily="34" charset="0"/>
                          <a:ea typeface="仿宋" panose="02010609060101010101" pitchFamily="49" charset="-122"/>
                          <a:sym typeface="Arial" panose="020B0604020202020204" pitchFamily="34" charset="0"/>
                        </a:rPr>
                        <a:t>0.0001</a:t>
                      </a:r>
                      <a:endParaRPr lang="zh-CN" altLang="en-US" sz="1000" b="1"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599374"/>
                  </a:ext>
                </a:extLst>
              </a:tr>
              <a:tr h="416042">
                <a:tc>
                  <a:txBody>
                    <a:bodyPr/>
                    <a:lstStyle/>
                    <a:p>
                      <a:pPr algn="ctr"/>
                      <a:r>
                        <a:rPr lang="zh-CN" altLang="en-US" sz="1000" b="0" dirty="0">
                          <a:solidFill>
                            <a:srgbClr val="2570BF"/>
                          </a:solidFill>
                          <a:latin typeface="Arial" panose="020B0604020202020204" pitchFamily="34" charset="0"/>
                          <a:ea typeface="仿宋" panose="02010609060101010101" pitchFamily="49" charset="-122"/>
                          <a:sym typeface="Arial" panose="020B0604020202020204" pitchFamily="34" charset="0"/>
                        </a:rPr>
                        <a:t>非致死性卒中</a:t>
                      </a:r>
                      <a:endParaRPr lang="en-US" altLang="zh-CN" sz="1000" b="0"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0" dirty="0">
                          <a:solidFill>
                            <a:srgbClr val="2570BF"/>
                          </a:solidFill>
                          <a:latin typeface="Arial" panose="020B0604020202020204" pitchFamily="34" charset="0"/>
                          <a:ea typeface="仿宋" panose="02010609060101010101" pitchFamily="49" charset="-122"/>
                          <a:sym typeface="Arial" panose="020B0604020202020204" pitchFamily="34" charset="0"/>
                        </a:rPr>
                        <a:t>593 (9.5)</a:t>
                      </a:r>
                      <a:endParaRPr lang="zh-CN" altLang="en-US" sz="1000" b="0"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0" dirty="0">
                          <a:solidFill>
                            <a:srgbClr val="2570BF"/>
                          </a:solidFill>
                          <a:latin typeface="Arial" panose="020B0604020202020204" pitchFamily="34" charset="0"/>
                          <a:ea typeface="仿宋" panose="02010609060101010101" pitchFamily="49" charset="-122"/>
                          <a:sym typeface="Arial" panose="020B0604020202020204" pitchFamily="34" charset="0"/>
                        </a:rPr>
                        <a:t>1234 (0.9)</a:t>
                      </a:r>
                      <a:endParaRPr lang="zh-CN" altLang="en-US" sz="1000" b="0"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0" dirty="0">
                          <a:solidFill>
                            <a:srgbClr val="2570BF"/>
                          </a:solidFill>
                          <a:latin typeface="Arial" panose="020B0604020202020204" pitchFamily="34" charset="0"/>
                          <a:ea typeface="仿宋" panose="02010609060101010101" pitchFamily="49" charset="-122"/>
                          <a:sym typeface="Arial" panose="020B0604020202020204" pitchFamily="34" charset="0"/>
                        </a:rPr>
                        <a:t>0.89</a:t>
                      </a:r>
                    </a:p>
                    <a:p>
                      <a:pPr algn="ctr"/>
                      <a:r>
                        <a:rPr lang="en-US" altLang="zh-CN" sz="1000" b="0" dirty="0">
                          <a:solidFill>
                            <a:srgbClr val="2570BF"/>
                          </a:solidFill>
                          <a:latin typeface="Arial" panose="020B0604020202020204" pitchFamily="34" charset="0"/>
                          <a:ea typeface="仿宋" panose="02010609060101010101" pitchFamily="49" charset="-122"/>
                          <a:sym typeface="Arial" panose="020B0604020202020204" pitchFamily="34" charset="0"/>
                        </a:rPr>
                        <a:t>(0.81-0.98)</a:t>
                      </a:r>
                      <a:endParaRPr lang="zh-CN" altLang="en-US" sz="1000" b="0"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000" b="0"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0" dirty="0">
                          <a:solidFill>
                            <a:srgbClr val="2570BF"/>
                          </a:solidFill>
                          <a:latin typeface="Arial" panose="020B0604020202020204" pitchFamily="34" charset="0"/>
                          <a:ea typeface="仿宋" panose="02010609060101010101" pitchFamily="49" charset="-122"/>
                          <a:sym typeface="Arial" panose="020B0604020202020204" pitchFamily="34" charset="0"/>
                        </a:rPr>
                        <a:t>0.018</a:t>
                      </a:r>
                      <a:endParaRPr lang="zh-CN" altLang="en-US" sz="1000" b="0"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1347618"/>
                  </a:ext>
                </a:extLst>
              </a:tr>
              <a:tr h="416042">
                <a:tc>
                  <a:txBody>
                    <a:bodyPr/>
                    <a:lstStyle/>
                    <a:p>
                      <a:pPr algn="ctr"/>
                      <a:r>
                        <a:rPr lang="zh-CN" altLang="en-US" sz="1000" dirty="0">
                          <a:latin typeface="Arial" panose="020B0604020202020204" pitchFamily="34" charset="0"/>
                          <a:ea typeface="仿宋" panose="02010609060101010101" pitchFamily="49" charset="-122"/>
                          <a:sym typeface="Arial" panose="020B0604020202020204" pitchFamily="34" charset="0"/>
                        </a:rPr>
                        <a:t>非致死性心梗</a:t>
                      </a: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dirty="0">
                          <a:latin typeface="Arial" panose="020B0604020202020204" pitchFamily="34" charset="0"/>
                          <a:ea typeface="仿宋" panose="02010609060101010101" pitchFamily="49" charset="-122"/>
                          <a:sym typeface="Arial" panose="020B0604020202020204" pitchFamily="34" charset="0"/>
                        </a:rPr>
                        <a:t>8 (0.1)</a:t>
                      </a:r>
                      <a:endParaRPr lang="zh-CN" altLang="en-US" sz="1000" dirty="0">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dirty="0">
                          <a:latin typeface="Arial" panose="020B0604020202020204" pitchFamily="34" charset="0"/>
                          <a:ea typeface="仿宋" panose="02010609060101010101" pitchFamily="49" charset="-122"/>
                          <a:sym typeface="Arial" panose="020B0604020202020204" pitchFamily="34" charset="0"/>
                        </a:rPr>
                        <a:t>21 (0.2)</a:t>
                      </a:r>
                      <a:endParaRPr lang="zh-CN" altLang="en-US" sz="1000" dirty="0">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dirty="0">
                          <a:latin typeface="Arial" panose="020B0604020202020204" pitchFamily="34" charset="0"/>
                          <a:ea typeface="仿宋" panose="02010609060101010101" pitchFamily="49" charset="-122"/>
                          <a:sym typeface="Arial" panose="020B0604020202020204" pitchFamily="34" charset="0"/>
                        </a:rPr>
                        <a:t>0.73 </a:t>
                      </a:r>
                    </a:p>
                    <a:p>
                      <a:pPr algn="ctr"/>
                      <a:r>
                        <a:rPr lang="en-US" altLang="zh-CN" sz="1000" dirty="0">
                          <a:latin typeface="Arial" panose="020B0604020202020204" pitchFamily="34" charset="0"/>
                          <a:ea typeface="仿宋" panose="02010609060101010101" pitchFamily="49" charset="-122"/>
                          <a:sym typeface="Arial" panose="020B0604020202020204" pitchFamily="34" charset="0"/>
                        </a:rPr>
                        <a:t>(0.32-1.65)</a:t>
                      </a:r>
                      <a:endParaRPr lang="zh-CN" altLang="en-US" sz="1000" dirty="0">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000" dirty="0">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dirty="0">
                          <a:latin typeface="Arial" panose="020B0604020202020204" pitchFamily="34" charset="0"/>
                          <a:ea typeface="仿宋" panose="02010609060101010101" pitchFamily="49" charset="-122"/>
                          <a:sym typeface="Arial" panose="020B0604020202020204" pitchFamily="34" charset="0"/>
                        </a:rPr>
                        <a:t>0.442</a:t>
                      </a:r>
                      <a:endParaRPr lang="zh-CN" altLang="en-US" sz="1000" dirty="0">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2055246"/>
                  </a:ext>
                </a:extLst>
              </a:tr>
              <a:tr h="416042">
                <a:tc>
                  <a:txBody>
                    <a:bodyPr/>
                    <a:lstStyle/>
                    <a:p>
                      <a:pPr algn="ctr"/>
                      <a:r>
                        <a:rPr lang="zh-CN" altLang="en-US" sz="1000" dirty="0">
                          <a:solidFill>
                            <a:srgbClr val="2570BF"/>
                          </a:solidFill>
                          <a:latin typeface="Arial" panose="020B0604020202020204" pitchFamily="34" charset="0"/>
                          <a:ea typeface="仿宋" panose="02010609060101010101" pitchFamily="49" charset="-122"/>
                          <a:sym typeface="Arial" panose="020B0604020202020204" pitchFamily="34" charset="0"/>
                        </a:rPr>
                        <a:t>非致死性心衰</a:t>
                      </a: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dirty="0">
                          <a:solidFill>
                            <a:srgbClr val="2570BF"/>
                          </a:solidFill>
                          <a:latin typeface="Arial" panose="020B0604020202020204" pitchFamily="34" charset="0"/>
                          <a:ea typeface="仿宋" panose="02010609060101010101" pitchFamily="49" charset="-122"/>
                          <a:sym typeface="Arial" panose="020B0604020202020204" pitchFamily="34" charset="0"/>
                        </a:rPr>
                        <a:t>227 (3.6)</a:t>
                      </a:r>
                      <a:endParaRPr lang="zh-CN" altLang="en-US" sz="1000"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dirty="0">
                          <a:solidFill>
                            <a:srgbClr val="2570BF"/>
                          </a:solidFill>
                          <a:latin typeface="Arial" panose="020B0604020202020204" pitchFamily="34" charset="0"/>
                          <a:ea typeface="仿宋" panose="02010609060101010101" pitchFamily="49" charset="-122"/>
                          <a:sym typeface="Arial" panose="020B0604020202020204" pitchFamily="34" charset="0"/>
                        </a:rPr>
                        <a:t>573 (4.6)</a:t>
                      </a:r>
                      <a:endParaRPr lang="zh-CN" altLang="en-US" sz="1000"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dirty="0">
                          <a:solidFill>
                            <a:srgbClr val="2570BF"/>
                          </a:solidFill>
                          <a:latin typeface="Arial" panose="020B0604020202020204" pitchFamily="34" charset="0"/>
                          <a:ea typeface="仿宋" panose="02010609060101010101" pitchFamily="49" charset="-122"/>
                          <a:sym typeface="Arial" panose="020B0604020202020204" pitchFamily="34" charset="0"/>
                        </a:rPr>
                        <a:t>0.74 </a:t>
                      </a:r>
                    </a:p>
                    <a:p>
                      <a:pPr algn="ctr"/>
                      <a:r>
                        <a:rPr lang="en-US" altLang="zh-CN" sz="1000" dirty="0">
                          <a:solidFill>
                            <a:srgbClr val="2570BF"/>
                          </a:solidFill>
                          <a:latin typeface="Arial" panose="020B0604020202020204" pitchFamily="34" charset="0"/>
                          <a:ea typeface="仿宋" panose="02010609060101010101" pitchFamily="49" charset="-122"/>
                          <a:sym typeface="Arial" panose="020B0604020202020204" pitchFamily="34" charset="0"/>
                        </a:rPr>
                        <a:t>(0.63-0.86)</a:t>
                      </a:r>
                      <a:endParaRPr lang="zh-CN" altLang="en-US" sz="1000"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000"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00" dirty="0">
                          <a:solidFill>
                            <a:srgbClr val="2570BF"/>
                          </a:solidFill>
                          <a:latin typeface="Arial" panose="020B0604020202020204" pitchFamily="34" charset="0"/>
                          <a:ea typeface="仿宋" panose="02010609060101010101" pitchFamily="49" charset="-122"/>
                          <a:sym typeface="Arial" panose="020B0604020202020204" pitchFamily="34" charset="0"/>
                        </a:rPr>
                        <a:t>＜</a:t>
                      </a:r>
                      <a:r>
                        <a:rPr lang="en-US" altLang="zh-CN" sz="1000" dirty="0">
                          <a:solidFill>
                            <a:srgbClr val="2570BF"/>
                          </a:solidFill>
                          <a:latin typeface="Arial" panose="020B0604020202020204" pitchFamily="34" charset="0"/>
                          <a:ea typeface="仿宋" panose="02010609060101010101" pitchFamily="49" charset="-122"/>
                          <a:sym typeface="Arial" panose="020B0604020202020204" pitchFamily="34" charset="0"/>
                        </a:rPr>
                        <a:t>0.0001</a:t>
                      </a:r>
                      <a:endParaRPr lang="zh-CN" altLang="en-US" sz="1000" dirty="0">
                        <a:solidFill>
                          <a:srgbClr val="2570BF"/>
                        </a:solidFill>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8773251"/>
                  </a:ext>
                </a:extLst>
              </a:tr>
              <a:tr h="416042">
                <a:tc>
                  <a:txBody>
                    <a:bodyPr/>
                    <a:lstStyle/>
                    <a:p>
                      <a:pPr algn="ctr"/>
                      <a:r>
                        <a:rPr lang="zh-CN" altLang="en-US" sz="1000" dirty="0">
                          <a:latin typeface="Arial" panose="020B0604020202020204" pitchFamily="34" charset="0"/>
                          <a:ea typeface="仿宋" panose="02010609060101010101" pitchFamily="49" charset="-122"/>
                          <a:sym typeface="Arial" panose="020B0604020202020204" pitchFamily="34" charset="0"/>
                        </a:rPr>
                        <a:t>全因死亡</a:t>
                      </a:r>
                    </a:p>
                  </a:txBody>
                  <a:tcPr anchor="ctr">
                    <a:lnL w="12700" cmpd="sng">
                      <a:noFill/>
                    </a:lnL>
                    <a:lnR w="12700" cmpd="sng">
                      <a:noFill/>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CN" sz="1000" dirty="0">
                          <a:latin typeface="Arial" panose="020B0604020202020204" pitchFamily="34" charset="0"/>
                          <a:ea typeface="仿宋" panose="02010609060101010101" pitchFamily="49" charset="-122"/>
                          <a:sym typeface="Arial" panose="020B0604020202020204" pitchFamily="34" charset="0"/>
                        </a:rPr>
                        <a:t>147 (2.4)</a:t>
                      </a:r>
                      <a:endParaRPr lang="zh-CN" altLang="en-US" sz="1000" dirty="0">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CN" sz="1000" dirty="0">
                          <a:latin typeface="Arial" panose="020B0604020202020204" pitchFamily="34" charset="0"/>
                          <a:ea typeface="仿宋" panose="02010609060101010101" pitchFamily="49" charset="-122"/>
                          <a:sym typeface="Arial" panose="020B0604020202020204" pitchFamily="34" charset="0"/>
                        </a:rPr>
                        <a:t>273 (2.2)</a:t>
                      </a:r>
                      <a:endParaRPr lang="zh-CN" altLang="en-US" sz="1000" dirty="0">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CN" sz="1000" dirty="0">
                          <a:latin typeface="Arial" panose="020B0604020202020204" pitchFamily="34" charset="0"/>
                          <a:ea typeface="仿宋" panose="02010609060101010101" pitchFamily="49" charset="-122"/>
                          <a:sym typeface="Arial" panose="020B0604020202020204" pitchFamily="34" charset="0"/>
                        </a:rPr>
                        <a:t>0.91 </a:t>
                      </a:r>
                    </a:p>
                    <a:p>
                      <a:pPr algn="ctr"/>
                      <a:r>
                        <a:rPr lang="en-US" altLang="zh-CN" sz="1000" dirty="0">
                          <a:latin typeface="Arial" panose="020B0604020202020204" pitchFamily="34" charset="0"/>
                          <a:ea typeface="仿宋" panose="02010609060101010101" pitchFamily="49" charset="-122"/>
                          <a:sym typeface="Arial" panose="020B0604020202020204" pitchFamily="34" charset="0"/>
                        </a:rPr>
                        <a:t>(0.75-1.11)</a:t>
                      </a:r>
                      <a:endParaRPr lang="zh-CN" altLang="en-US" sz="1000" dirty="0">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zh-CN" altLang="en-US" sz="1000" dirty="0">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CN" sz="1000" dirty="0">
                          <a:latin typeface="Arial" panose="020B0604020202020204" pitchFamily="34" charset="0"/>
                          <a:ea typeface="仿宋" panose="02010609060101010101" pitchFamily="49" charset="-122"/>
                          <a:sym typeface="Arial" panose="020B0604020202020204" pitchFamily="34" charset="0"/>
                        </a:rPr>
                        <a:t>0.367</a:t>
                      </a:r>
                      <a:endParaRPr lang="zh-CN" altLang="en-US" sz="1000" dirty="0">
                        <a:latin typeface="Arial" panose="020B0604020202020204" pitchFamily="34" charset="0"/>
                        <a:ea typeface="仿宋" panose="02010609060101010101" pitchFamily="49" charset="-122"/>
                        <a:sym typeface="Arial" panose="020B0604020202020204" pitchFamily="34" charset="0"/>
                      </a:endParaRPr>
                    </a:p>
                  </a:txBody>
                  <a:tcPr anchor="ctr">
                    <a:lnL w="12700" cmpd="sng">
                      <a:noFill/>
                    </a:lnL>
                    <a:lnR w="12700" cmpd="sng">
                      <a:noFill/>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640331"/>
                  </a:ext>
                </a:extLst>
              </a:tr>
            </a:tbl>
          </a:graphicData>
        </a:graphic>
      </p:graphicFrame>
      <p:grpSp>
        <p:nvGrpSpPr>
          <p:cNvPr id="62" name="组合 61">
            <a:extLst>
              <a:ext uri="{FF2B5EF4-FFF2-40B4-BE49-F238E27FC236}">
                <a16:creationId xmlns:a16="http://schemas.microsoft.com/office/drawing/2014/main" id="{683107EE-F414-4D05-AED5-7E873C2B9EE2}"/>
              </a:ext>
            </a:extLst>
          </p:cNvPr>
          <p:cNvGrpSpPr/>
          <p:nvPr/>
        </p:nvGrpSpPr>
        <p:grpSpPr>
          <a:xfrm>
            <a:off x="5166479" y="2974421"/>
            <a:ext cx="1143759" cy="562891"/>
            <a:chOff x="11563676" y="2872543"/>
            <a:chExt cx="907070" cy="562891"/>
          </a:xfrm>
        </p:grpSpPr>
        <p:sp>
          <p:nvSpPr>
            <p:cNvPr id="63" name="right-arrow-black-shape_37486">
              <a:extLst>
                <a:ext uri="{FF2B5EF4-FFF2-40B4-BE49-F238E27FC236}">
                  <a16:creationId xmlns:a16="http://schemas.microsoft.com/office/drawing/2014/main" id="{A3C5F146-A86F-4C0A-9331-716D1420FFEC}"/>
                </a:ext>
              </a:extLst>
            </p:cNvPr>
            <p:cNvSpPr/>
            <p:nvPr/>
          </p:nvSpPr>
          <p:spPr>
            <a:xfrm rot="5400000">
              <a:off x="11558212" y="2878007"/>
              <a:ext cx="562891" cy="551964"/>
            </a:xfrm>
            <a:custGeom>
              <a:avLst/>
              <a:gdLst>
                <a:gd name="T0" fmla="*/ 4048 w 6714"/>
                <a:gd name="T1" fmla="*/ 194 h 6036"/>
                <a:gd name="T2" fmla="*/ 3696 w 6714"/>
                <a:gd name="T3" fmla="*/ 340 h 6036"/>
                <a:gd name="T4" fmla="*/ 3696 w 6714"/>
                <a:gd name="T5" fmla="*/ 1283 h 6036"/>
                <a:gd name="T6" fmla="*/ 199 w 6714"/>
                <a:gd name="T7" fmla="*/ 1283 h 6036"/>
                <a:gd name="T8" fmla="*/ 0 w 6714"/>
                <a:gd name="T9" fmla="*/ 1482 h 6036"/>
                <a:gd name="T10" fmla="*/ 0 w 6714"/>
                <a:gd name="T11" fmla="*/ 4553 h 6036"/>
                <a:gd name="T12" fmla="*/ 199 w 6714"/>
                <a:gd name="T13" fmla="*/ 4752 h 6036"/>
                <a:gd name="T14" fmla="*/ 3696 w 6714"/>
                <a:gd name="T15" fmla="*/ 4752 h 6036"/>
                <a:gd name="T16" fmla="*/ 3696 w 6714"/>
                <a:gd name="T17" fmla="*/ 5696 h 6036"/>
                <a:gd name="T18" fmla="*/ 4048 w 6714"/>
                <a:gd name="T19" fmla="*/ 5842 h 6036"/>
                <a:gd name="T20" fmla="*/ 6520 w 6714"/>
                <a:gd name="T21" fmla="*/ 3369 h 6036"/>
                <a:gd name="T22" fmla="*/ 6520 w 6714"/>
                <a:gd name="T23" fmla="*/ 2666 h 6036"/>
                <a:gd name="T24" fmla="*/ 4048 w 6714"/>
                <a:gd name="T25" fmla="*/ 194 h 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4" h="6036">
                  <a:moveTo>
                    <a:pt x="4048" y="194"/>
                  </a:moveTo>
                  <a:cubicBezTo>
                    <a:pt x="3853" y="0"/>
                    <a:pt x="3696" y="65"/>
                    <a:pt x="3696" y="340"/>
                  </a:cubicBezTo>
                  <a:lnTo>
                    <a:pt x="3696" y="1283"/>
                  </a:lnTo>
                  <a:lnTo>
                    <a:pt x="199" y="1283"/>
                  </a:lnTo>
                  <a:cubicBezTo>
                    <a:pt x="89" y="1283"/>
                    <a:pt x="0" y="1372"/>
                    <a:pt x="0" y="1482"/>
                  </a:cubicBezTo>
                  <a:lnTo>
                    <a:pt x="0" y="4553"/>
                  </a:lnTo>
                  <a:cubicBezTo>
                    <a:pt x="0" y="4663"/>
                    <a:pt x="89" y="4752"/>
                    <a:pt x="199" y="4752"/>
                  </a:cubicBezTo>
                  <a:lnTo>
                    <a:pt x="3696" y="4752"/>
                  </a:lnTo>
                  <a:lnTo>
                    <a:pt x="3696" y="5696"/>
                  </a:lnTo>
                  <a:cubicBezTo>
                    <a:pt x="3696" y="5971"/>
                    <a:pt x="3853" y="6036"/>
                    <a:pt x="4048" y="5842"/>
                  </a:cubicBezTo>
                  <a:lnTo>
                    <a:pt x="6520" y="3369"/>
                  </a:lnTo>
                  <a:cubicBezTo>
                    <a:pt x="6714" y="3175"/>
                    <a:pt x="6714" y="2860"/>
                    <a:pt x="6520" y="2666"/>
                  </a:cubicBezTo>
                  <a:lnTo>
                    <a:pt x="4048" y="194"/>
                  </a:lnTo>
                  <a:close/>
                </a:path>
              </a:pathLst>
            </a:custGeom>
            <a:solidFill>
              <a:srgbClr val="25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64" name="文本框 63">
              <a:extLst>
                <a:ext uri="{FF2B5EF4-FFF2-40B4-BE49-F238E27FC236}">
                  <a16:creationId xmlns:a16="http://schemas.microsoft.com/office/drawing/2014/main" id="{76B182DC-4FF6-415B-A9DB-59172505C21B}"/>
                </a:ext>
              </a:extLst>
            </p:cNvPr>
            <p:cNvSpPr txBox="1"/>
            <p:nvPr/>
          </p:nvSpPr>
          <p:spPr>
            <a:xfrm>
              <a:off x="11662883" y="3046099"/>
              <a:ext cx="807863" cy="276999"/>
            </a:xfrm>
            <a:prstGeom prst="rect">
              <a:avLst/>
            </a:prstGeom>
            <a:noFill/>
          </p:spPr>
          <p:txBody>
            <a:bodyPr wrap="square">
              <a:spAutoFit/>
            </a:bodyPr>
            <a:lstStyle/>
            <a:p>
              <a:r>
                <a:rPr lang="en-US" altLang="zh-CN" sz="1200" b="1" dirty="0">
                  <a:solidFill>
                    <a:schemeClr val="bg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15%</a:t>
              </a:r>
              <a:endParaRPr lang="zh-CN" altLang="en-US" sz="1200" b="1" dirty="0">
                <a:solidFill>
                  <a:schemeClr val="bg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grpSp>
      <p:sp>
        <p:nvSpPr>
          <p:cNvPr id="71" name="文本框 70">
            <a:extLst>
              <a:ext uri="{FF2B5EF4-FFF2-40B4-BE49-F238E27FC236}">
                <a16:creationId xmlns:a16="http://schemas.microsoft.com/office/drawing/2014/main" id="{ED0D5C9B-8CEC-4A7E-A43F-6764EDC6DED9}"/>
              </a:ext>
            </a:extLst>
          </p:cNvPr>
          <p:cNvSpPr txBox="1"/>
          <p:nvPr/>
        </p:nvSpPr>
        <p:spPr>
          <a:xfrm>
            <a:off x="5229885" y="5547539"/>
            <a:ext cx="6482390"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该项回顾性研究旨在比较中国新诊断高血压患者起始</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β</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受体阻滞剂</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钙通道阻滞剂治疗较其他联合方案的心血管事件结局。</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共纳入</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2012.1.1 - 2016.12.31</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期间区域电子数据库中接受</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2018</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年中国高血压指南推荐的起始联合方案治疗的所有新诊断</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高血压患者。经倾向性匹配得分后</a:t>
            </a:r>
            <a:r>
              <a:rPr lang="zh-CN" altLang="en-US" sz="900" dirty="0">
                <a:solidFill>
                  <a:prstClr val="black"/>
                </a:solidFill>
                <a:latin typeface="Arial" panose="020B0604020202020204" pitchFamily="34" charset="0"/>
                <a:ea typeface="仿宋" panose="02010609060101010101" pitchFamily="49" charset="-122"/>
                <a:sym typeface="Arial" panose="020B0604020202020204" pitchFamily="34" charset="0"/>
              </a:rPr>
              <a:t>，</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β</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受体阻滞剂</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钙通道阻滞剂组共纳入</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6,227</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例患者，其他联合方案组共</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12,454</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例患者。</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72" name="箭头: 五边形 71">
            <a:extLst>
              <a:ext uri="{FF2B5EF4-FFF2-40B4-BE49-F238E27FC236}">
                <a16:creationId xmlns:a16="http://schemas.microsoft.com/office/drawing/2014/main" id="{42141C1B-F203-4B5C-9D8E-62180A3A71BC}"/>
              </a:ext>
            </a:extLst>
          </p:cNvPr>
          <p:cNvSpPr/>
          <p:nvPr/>
        </p:nvSpPr>
        <p:spPr>
          <a:xfrm>
            <a:off x="10234501" y="5240934"/>
            <a:ext cx="1039961" cy="246221"/>
          </a:xfrm>
          <a:prstGeom prst="homePlat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latin typeface="Arial" panose="020B0604020202020204" pitchFamily="34" charset="0"/>
                <a:ea typeface="仿宋" panose="02010609060101010101" pitchFamily="49" charset="-122"/>
                <a:sym typeface="Arial" panose="020B0604020202020204" pitchFamily="34" charset="0"/>
              </a:rPr>
              <a:t>支持其他方案</a:t>
            </a:r>
            <a:endParaRPr lang="en-US" sz="1000" dirty="0">
              <a:latin typeface="Arial" panose="020B0604020202020204" pitchFamily="34" charset="0"/>
              <a:ea typeface="仿宋" panose="02010609060101010101" pitchFamily="49" charset="-122"/>
              <a:sym typeface="Arial" panose="020B0604020202020204" pitchFamily="34" charset="0"/>
            </a:endParaRPr>
          </a:p>
        </p:txBody>
      </p:sp>
      <p:sp>
        <p:nvSpPr>
          <p:cNvPr id="73" name="箭头: 五边形 72">
            <a:extLst>
              <a:ext uri="{FF2B5EF4-FFF2-40B4-BE49-F238E27FC236}">
                <a16:creationId xmlns:a16="http://schemas.microsoft.com/office/drawing/2014/main" id="{BB1569E9-00CA-4442-8DE4-D184C271037A}"/>
              </a:ext>
            </a:extLst>
          </p:cNvPr>
          <p:cNvSpPr/>
          <p:nvPr/>
        </p:nvSpPr>
        <p:spPr>
          <a:xfrm rot="10800000">
            <a:off x="9207257" y="5235499"/>
            <a:ext cx="987454" cy="257090"/>
          </a:xfrm>
          <a:prstGeom prst="homePlate">
            <a:avLst/>
          </a:prstGeom>
          <a:solidFill>
            <a:srgbClr val="25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ea typeface="仿宋" panose="02010609060101010101" pitchFamily="49" charset="-122"/>
              <a:sym typeface="Arial" panose="020B0604020202020204" pitchFamily="34" charset="0"/>
            </a:endParaRPr>
          </a:p>
        </p:txBody>
      </p:sp>
      <p:sp>
        <p:nvSpPr>
          <p:cNvPr id="74" name="文本框 73">
            <a:extLst>
              <a:ext uri="{FF2B5EF4-FFF2-40B4-BE49-F238E27FC236}">
                <a16:creationId xmlns:a16="http://schemas.microsoft.com/office/drawing/2014/main" id="{D30A3D53-E7FB-4457-88DD-8FEF36EAA338}"/>
              </a:ext>
            </a:extLst>
          </p:cNvPr>
          <p:cNvSpPr txBox="1"/>
          <p:nvPr/>
        </p:nvSpPr>
        <p:spPr>
          <a:xfrm>
            <a:off x="9285229" y="5205763"/>
            <a:ext cx="949272" cy="307777"/>
          </a:xfrm>
          <a:prstGeom prst="rect">
            <a:avLst/>
          </a:prstGeom>
          <a:noFill/>
        </p:spPr>
        <p:txBody>
          <a:bodyPr wrap="square">
            <a:spAutoFit/>
          </a:bodyPr>
          <a:lstStyle/>
          <a:p>
            <a:pPr algn="ctr"/>
            <a:r>
              <a:rPr lang="zh-CN" altLang="en-US" sz="700" dirty="0">
                <a:solidFill>
                  <a:schemeClr val="bg1"/>
                </a:solidFill>
                <a:latin typeface="Arial" panose="020B0604020202020204" pitchFamily="34" charset="0"/>
                <a:ea typeface="仿宋" panose="02010609060101010101" pitchFamily="49" charset="-122"/>
                <a:sym typeface="Arial" panose="020B0604020202020204" pitchFamily="34" charset="0"/>
              </a:rPr>
              <a:t>支持</a:t>
            </a:r>
            <a:r>
              <a:rPr lang="en-US" altLang="zh-CN" sz="700" dirty="0">
                <a:solidFill>
                  <a:schemeClr val="bg1"/>
                </a:solidFill>
                <a:latin typeface="Arial" panose="020B0604020202020204" pitchFamily="34" charset="0"/>
                <a:ea typeface="仿宋" panose="02010609060101010101" pitchFamily="49" charset="-122"/>
                <a:sym typeface="Arial" panose="020B0604020202020204" pitchFamily="34" charset="0"/>
              </a:rPr>
              <a:t>β</a:t>
            </a:r>
            <a:r>
              <a:rPr lang="zh-CN" altLang="en-US" sz="700" dirty="0">
                <a:solidFill>
                  <a:schemeClr val="bg1"/>
                </a:solidFill>
                <a:latin typeface="Arial" panose="020B0604020202020204" pitchFamily="34" charset="0"/>
                <a:ea typeface="仿宋" panose="02010609060101010101" pitchFamily="49" charset="-122"/>
                <a:sym typeface="Arial" panose="020B0604020202020204" pitchFamily="34" charset="0"/>
              </a:rPr>
              <a:t>受体阻滞剂</a:t>
            </a:r>
            <a:endParaRPr lang="en-US" altLang="zh-CN" sz="700" dirty="0">
              <a:solidFill>
                <a:schemeClr val="bg1"/>
              </a:solidFill>
              <a:latin typeface="Arial" panose="020B0604020202020204" pitchFamily="34" charset="0"/>
              <a:ea typeface="仿宋" panose="02010609060101010101" pitchFamily="49" charset="-122"/>
              <a:sym typeface="Arial" panose="020B0604020202020204" pitchFamily="34" charset="0"/>
            </a:endParaRPr>
          </a:p>
          <a:p>
            <a:pPr algn="ctr"/>
            <a:r>
              <a:rPr lang="en-US" altLang="zh-CN" sz="700" dirty="0">
                <a:solidFill>
                  <a:schemeClr val="bg1"/>
                </a:solidFill>
                <a:latin typeface="Arial" panose="020B0604020202020204" pitchFamily="34" charset="0"/>
                <a:ea typeface="仿宋" panose="02010609060101010101" pitchFamily="49" charset="-122"/>
                <a:sym typeface="Arial" panose="020B0604020202020204" pitchFamily="34" charset="0"/>
              </a:rPr>
              <a:t>+</a:t>
            </a:r>
            <a:r>
              <a:rPr lang="zh-CN" altLang="en-US" sz="700" dirty="0">
                <a:solidFill>
                  <a:schemeClr val="bg1"/>
                </a:solidFill>
                <a:latin typeface="Arial" panose="020B0604020202020204" pitchFamily="34" charset="0"/>
                <a:ea typeface="仿宋" panose="02010609060101010101" pitchFamily="49" charset="-122"/>
                <a:sym typeface="Arial" panose="020B0604020202020204" pitchFamily="34" charset="0"/>
              </a:rPr>
              <a:t>钙通道阻滞剂</a:t>
            </a:r>
            <a:endParaRPr lang="en-US" sz="700" dirty="0">
              <a:solidFill>
                <a:schemeClr val="bg1"/>
              </a:solidFill>
              <a:latin typeface="Arial" panose="020B0604020202020204" pitchFamily="34" charset="0"/>
              <a:ea typeface="仿宋" panose="02010609060101010101" pitchFamily="49" charset="-122"/>
              <a:sym typeface="Arial" panose="020B0604020202020204" pitchFamily="34" charset="0"/>
            </a:endParaRPr>
          </a:p>
        </p:txBody>
      </p:sp>
      <p:sp>
        <p:nvSpPr>
          <p:cNvPr id="75" name="矩形: 圆角 74">
            <a:extLst>
              <a:ext uri="{FF2B5EF4-FFF2-40B4-BE49-F238E27FC236}">
                <a16:creationId xmlns:a16="http://schemas.microsoft.com/office/drawing/2014/main" id="{114D3747-C6C1-4EFA-AE66-CCBF594D314E}"/>
              </a:ext>
            </a:extLst>
          </p:cNvPr>
          <p:cNvSpPr/>
          <p:nvPr/>
        </p:nvSpPr>
        <p:spPr>
          <a:xfrm>
            <a:off x="5006902" y="2316372"/>
            <a:ext cx="6793213" cy="3752965"/>
          </a:xfrm>
          <a:prstGeom prst="roundRect">
            <a:avLst>
              <a:gd name="adj" fmla="val 5778"/>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23" name="文本框 22">
            <a:extLst>
              <a:ext uri="{FF2B5EF4-FFF2-40B4-BE49-F238E27FC236}">
                <a16:creationId xmlns:a16="http://schemas.microsoft.com/office/drawing/2014/main" id="{FF15A1B2-4506-4265-A290-D72E43A9356F}"/>
              </a:ext>
            </a:extLst>
          </p:cNvPr>
          <p:cNvSpPr txBox="1"/>
          <p:nvPr/>
        </p:nvSpPr>
        <p:spPr>
          <a:xfrm>
            <a:off x="5229885" y="1856820"/>
            <a:ext cx="6390812" cy="754053"/>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2570BF"/>
                </a:solidFill>
                <a:latin typeface="Arial" panose="020B0604020202020204" pitchFamily="34" charset="0"/>
                <a:ea typeface="仿宋" panose="02010609060101010101" pitchFamily="49" charset="-122"/>
                <a:sym typeface="Arial" panose="020B0604020202020204" pitchFamily="34" charset="0"/>
              </a:rPr>
              <a:t>2022</a:t>
            </a:r>
            <a:r>
              <a:rPr lang="zh-CN" altLang="en-US" sz="1400" b="1" dirty="0">
                <a:solidFill>
                  <a:srgbClr val="2570BF"/>
                </a:solidFill>
                <a:latin typeface="Arial" panose="020B0604020202020204" pitchFamily="34" charset="0"/>
                <a:ea typeface="仿宋" panose="02010609060101010101" pitchFamily="49" charset="-122"/>
                <a:sym typeface="Arial" panose="020B0604020202020204" pitchFamily="34" charset="0"/>
              </a:rPr>
              <a:t>欧洲高血压年会发布的</a:t>
            </a:r>
            <a:r>
              <a:rPr kumimoji="0" lang="zh-CN" altLang="en-US"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中国真实世界研究报告显示：</a:t>
            </a:r>
            <a:endParaRPr kumimoji="0" lang="en-US" altLang="zh-CN"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endParaRPr>
          </a:p>
          <a:p>
            <a:pPr marL="0" marR="0" lvl="0" indent="0" defTabSz="914400" rtl="0" eaLnBrk="1" fontAlgn="auto" latinLnBrk="0" hangingPunct="1">
              <a:lnSpc>
                <a:spcPct val="100000"/>
              </a:lnSpc>
              <a:spcBef>
                <a:spcPts val="600"/>
              </a:spcBef>
              <a:spcAft>
                <a:spcPts val="0"/>
              </a:spcAft>
              <a:buClrTx/>
              <a:buSzTx/>
              <a:buFontTx/>
              <a:buNone/>
              <a:tabLst/>
              <a:defRPr/>
            </a:pPr>
            <a:r>
              <a:rPr kumimoji="0" lang="en-US" altLang="zh-CN"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β</a:t>
            </a: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受体阻滞剂</a:t>
            </a:r>
            <a:r>
              <a:rPr kumimoji="0" lang="en-US" altLang="zh-CN"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钙通道阻滞剂较其他联合降压方案，显著降低</a:t>
            </a:r>
            <a:r>
              <a:rPr kumimoji="0" lang="zh-CN" altLang="en-US" sz="12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主要心血管事件</a:t>
            </a:r>
            <a:r>
              <a:rPr kumimoji="0" lang="zh-CN" altLang="en-US" sz="1200"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12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非致死性卒中、及非致死性心衰风险</a:t>
            </a:r>
            <a:r>
              <a:rPr kumimoji="0" lang="en-US" altLang="zh-CN" sz="1200" i="0" u="none" strike="noStrike" kern="1200" cap="none" spc="0" normalizeH="0" baseline="30000" noProof="0" dirty="0">
                <a:ln>
                  <a:noFill/>
                </a:ln>
                <a:effectLst/>
                <a:uLnTx/>
                <a:uFillTx/>
                <a:latin typeface="Arial" panose="020B0604020202020204" pitchFamily="34" charset="0"/>
                <a:ea typeface="仿宋" panose="02010609060101010101" pitchFamily="49" charset="-122"/>
                <a:sym typeface="Arial" panose="020B0604020202020204" pitchFamily="34" charset="0"/>
              </a:rPr>
              <a:t>2</a:t>
            </a:r>
            <a:endPar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endParaRPr>
          </a:p>
        </p:txBody>
      </p:sp>
    </p:spTree>
    <p:custDataLst>
      <p:tags r:id="rId1"/>
    </p:custDataLst>
    <p:extLst>
      <p:ext uri="{BB962C8B-B14F-4D97-AF65-F5344CB8AC3E}">
        <p14:creationId xmlns:p14="http://schemas.microsoft.com/office/powerpoint/2010/main" val="2369433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50C07956-E0CA-497C-B9F5-8F0FB5799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11" y="2558057"/>
            <a:ext cx="3350446" cy="1040906"/>
          </a:xfrm>
          <a:prstGeom prst="rect">
            <a:avLst/>
          </a:prstGeom>
          <a:noFill/>
          <a:extLst>
            <a:ext uri="{909E8E84-426E-40DD-AFC4-6F175D3DCCD1}">
              <a14:hiddenFill xmlns:a14="http://schemas.microsoft.com/office/drawing/2010/main">
                <a:solidFill>
                  <a:srgbClr val="FFFFFF"/>
                </a:solidFill>
              </a14:hiddenFill>
            </a:ext>
          </a:extLst>
        </p:spPr>
      </p:pic>
      <p:sp>
        <p:nvSpPr>
          <p:cNvPr id="4" name="对话气泡: 圆角矩形 3">
            <a:extLst>
              <a:ext uri="{FF2B5EF4-FFF2-40B4-BE49-F238E27FC236}">
                <a16:creationId xmlns:a16="http://schemas.microsoft.com/office/drawing/2014/main" id="{EF3B1E8D-1C80-4493-8D15-F49A803760F1}"/>
              </a:ext>
            </a:extLst>
          </p:cNvPr>
          <p:cNvSpPr/>
          <p:nvPr/>
        </p:nvSpPr>
        <p:spPr>
          <a:xfrm rot="10800000">
            <a:off x="619387" y="3876477"/>
            <a:ext cx="2760785" cy="1694545"/>
          </a:xfrm>
          <a:prstGeom prst="wedgeRoundRectCallout">
            <a:avLst/>
          </a:prstGeom>
          <a:solidFill>
            <a:schemeClr val="accent1">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7" name="标题 16">
            <a:extLst>
              <a:ext uri="{FF2B5EF4-FFF2-40B4-BE49-F238E27FC236}">
                <a16:creationId xmlns:a16="http://schemas.microsoft.com/office/drawing/2014/main" id="{C2A474CF-43FE-438F-9CA1-0B8658C68909}"/>
              </a:ext>
            </a:extLst>
          </p:cNvPr>
          <p:cNvSpPr>
            <a:spLocks noGrp="1"/>
          </p:cNvSpPr>
          <p:nvPr>
            <p:ph type="title"/>
          </p:nvPr>
        </p:nvSpPr>
        <p:spPr/>
        <p:txBody>
          <a:bodyPr>
            <a:noAutofit/>
          </a:bodyPr>
          <a:lstStyle/>
          <a:p>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比索洛尔氨氯地平片明显提高患者依从性达</a:t>
            </a:r>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98.1%</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a:t>
            </a:r>
            <a:b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b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从而进一步降低患者收缩压</a:t>
            </a:r>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16.6mmHg</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和心率</a:t>
            </a:r>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6.4</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次</a:t>
            </a:r>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分</a:t>
            </a:r>
          </a:p>
        </p:txBody>
      </p:sp>
      <p:sp>
        <p:nvSpPr>
          <p:cNvPr id="22" name="文本框 21">
            <a:extLst>
              <a:ext uri="{FF2B5EF4-FFF2-40B4-BE49-F238E27FC236}">
                <a16:creationId xmlns:a16="http://schemas.microsoft.com/office/drawing/2014/main" id="{CC1E8A39-7D2F-4A09-8389-A1F264ECCD60}"/>
              </a:ext>
            </a:extLst>
          </p:cNvPr>
          <p:cNvSpPr txBox="1"/>
          <p:nvPr/>
        </p:nvSpPr>
        <p:spPr>
          <a:xfrm>
            <a:off x="281755" y="6274304"/>
            <a:ext cx="10789200" cy="461665"/>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zh-CN" altLang="en-US"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中国高血压防治指南修订委员会</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 </a:t>
            </a:r>
            <a:r>
              <a:rPr kumimoji="0" lang="zh-CN" altLang="en-US"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中国心血管杂志</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,2019,24(01):24-56.</a:t>
            </a:r>
          </a:p>
          <a:p>
            <a:pPr marL="228600" indent="-228600">
              <a:buFontTx/>
              <a:buAutoNum type="arabicPeriod"/>
              <a:defRPr/>
            </a:pP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Ulrike </a:t>
            </a:r>
            <a:r>
              <a:rPr kumimoji="0" lang="en-US" altLang="zh-CN" sz="800" b="0" i="0" u="none" strike="noStrike" kern="1200" cap="none" spc="0" normalizeH="0" baseline="0" noProof="0" dirty="0" err="1">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Hostalek</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 et al. Clin </a:t>
            </a:r>
            <a:r>
              <a:rPr kumimoji="0" lang="en-US" altLang="zh-CN" sz="800" b="0" i="0" u="none" strike="noStrike" kern="1200" cap="none" spc="0" normalizeH="0" baseline="0" noProof="0" dirty="0" err="1">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Pharmacol</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 Drug Dev. 2017;6(1):9-18. </a:t>
            </a:r>
          </a:p>
          <a:p>
            <a:pPr marL="228600" indent="-228600">
              <a:buFontTx/>
              <a:buAutoNum type="arabicPeriod"/>
              <a:defRPr/>
            </a:pP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Ulrike </a:t>
            </a:r>
            <a:r>
              <a:rPr lang="en-US" altLang="zh-CN" sz="800" dirty="0" err="1">
                <a:solidFill>
                  <a:prstClr val="black"/>
                </a:solidFill>
                <a:latin typeface="Arial" panose="020B0604020202020204" pitchFamily="34" charset="0"/>
                <a:ea typeface="仿宋" panose="02010609060101010101" pitchFamily="49" charset="-122"/>
                <a:sym typeface="Arial" panose="020B0604020202020204" pitchFamily="34" charset="0"/>
              </a:rPr>
              <a:t>Hostalek</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 et al. </a:t>
            </a:r>
            <a:r>
              <a:rPr lang="en-US" altLang="zh-CN" sz="800" dirty="0" err="1">
                <a:solidFill>
                  <a:prstClr val="black"/>
                </a:solidFill>
                <a:latin typeface="Arial" panose="020B0604020202020204" pitchFamily="34" charset="0"/>
                <a:ea typeface="仿宋" panose="02010609060101010101" pitchFamily="49" charset="-122"/>
                <a:sym typeface="Arial" panose="020B0604020202020204" pitchFamily="34" charset="0"/>
              </a:rPr>
              <a:t>Cardiol</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 </a:t>
            </a:r>
            <a:r>
              <a:rPr lang="en-US" altLang="zh-CN" sz="800" dirty="0" err="1">
                <a:solidFill>
                  <a:prstClr val="black"/>
                </a:solidFill>
                <a:latin typeface="Arial" panose="020B0604020202020204" pitchFamily="34" charset="0"/>
                <a:ea typeface="仿宋" panose="02010609060101010101" pitchFamily="49" charset="-122"/>
                <a:sym typeface="Arial" panose="020B0604020202020204" pitchFamily="34" charset="0"/>
              </a:rPr>
              <a:t>Ther</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 2015 Dec;4(2):179-90. </a:t>
            </a:r>
          </a:p>
        </p:txBody>
      </p:sp>
      <p:sp>
        <p:nvSpPr>
          <p:cNvPr id="36" name="矩形 35">
            <a:extLst>
              <a:ext uri="{FF2B5EF4-FFF2-40B4-BE49-F238E27FC236}">
                <a16:creationId xmlns:a16="http://schemas.microsoft.com/office/drawing/2014/main" id="{39E2544A-FE30-4DC4-9CB6-FFC25A55D189}"/>
              </a:ext>
            </a:extLst>
          </p:cNvPr>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Arial" panose="020B0604020202020204" pitchFamily="34" charset="0"/>
                <a:ea typeface="仿宋" panose="02010609060101010101" pitchFamily="49" charset="-122"/>
                <a:sym typeface="Arial" panose="020B0604020202020204" pitchFamily="34" charset="0"/>
              </a:rPr>
              <a:t>有效性</a:t>
            </a:r>
          </a:p>
        </p:txBody>
      </p:sp>
      <p:sp>
        <p:nvSpPr>
          <p:cNvPr id="37" name="等腰三角形 36">
            <a:extLst>
              <a:ext uri="{FF2B5EF4-FFF2-40B4-BE49-F238E27FC236}">
                <a16:creationId xmlns:a16="http://schemas.microsoft.com/office/drawing/2014/main" id="{11C035F1-96A1-4270-8C2B-A7999ECD04C2}"/>
              </a:ext>
            </a:extLst>
          </p:cNvPr>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graphicFrame>
        <p:nvGraphicFramePr>
          <p:cNvPr id="88" name="图表 87">
            <a:extLst>
              <a:ext uri="{FF2B5EF4-FFF2-40B4-BE49-F238E27FC236}">
                <a16:creationId xmlns:a16="http://schemas.microsoft.com/office/drawing/2014/main" id="{EC336A3E-749F-4A91-A1FA-A10D4C998673}"/>
              </a:ext>
            </a:extLst>
          </p:cNvPr>
          <p:cNvGraphicFramePr/>
          <p:nvPr>
            <p:extLst>
              <p:ext uri="{D42A27DB-BD31-4B8C-83A1-F6EECF244321}">
                <p14:modId xmlns:p14="http://schemas.microsoft.com/office/powerpoint/2010/main" val="4219564468"/>
              </p:ext>
            </p:extLst>
          </p:nvPr>
        </p:nvGraphicFramePr>
        <p:xfrm>
          <a:off x="7310761" y="2379054"/>
          <a:ext cx="4529047" cy="3286627"/>
        </p:xfrm>
        <a:graphic>
          <a:graphicData uri="http://schemas.openxmlformats.org/drawingml/2006/chart">
            <c:chart xmlns:c="http://schemas.openxmlformats.org/drawingml/2006/chart" xmlns:r="http://schemas.openxmlformats.org/officeDocument/2006/relationships" r:id="rId5"/>
          </a:graphicData>
        </a:graphic>
      </p:graphicFrame>
      <p:sp>
        <p:nvSpPr>
          <p:cNvPr id="89" name="文本框 88">
            <a:extLst>
              <a:ext uri="{FF2B5EF4-FFF2-40B4-BE49-F238E27FC236}">
                <a16:creationId xmlns:a16="http://schemas.microsoft.com/office/drawing/2014/main" id="{2A707B40-CFFD-4434-842B-1CA85B71C171}"/>
              </a:ext>
            </a:extLst>
          </p:cNvPr>
          <p:cNvSpPr txBox="1"/>
          <p:nvPr/>
        </p:nvSpPr>
        <p:spPr>
          <a:xfrm>
            <a:off x="7481863" y="5283823"/>
            <a:ext cx="327740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仿宋" panose="02010609060101010101" pitchFamily="49" charset="-122"/>
                <a:sym typeface="Arial" panose="020B0604020202020204" pitchFamily="34" charset="0"/>
              </a:rPr>
              <a:t>*数据根据文献数据直接计算所得：</a:t>
            </a:r>
            <a:r>
              <a:rPr kumimoji="0" lang="en-US" altLang="zh-CN"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仿宋" panose="02010609060101010101" pitchFamily="49" charset="-122"/>
                <a:sym typeface="Arial" panose="020B0604020202020204" pitchFamily="34" charset="0"/>
              </a:rPr>
              <a:t>6</a:t>
            </a:r>
            <a:r>
              <a:rPr kumimoji="0" lang="zh-CN" alt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仿宋" panose="02010609060101010101" pitchFamily="49" charset="-122"/>
                <a:sym typeface="Arial" panose="020B0604020202020204" pitchFamily="34" charset="0"/>
              </a:rPr>
              <a:t>个月</a:t>
            </a:r>
            <a:r>
              <a:rPr kumimoji="0" lang="en-US" altLang="zh-CN"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仿宋" panose="02010609060101010101" pitchFamily="49" charset="-122"/>
                <a:sym typeface="Arial" panose="020B0604020202020204" pitchFamily="34" charset="0"/>
              </a:rPr>
              <a:t>基线</a:t>
            </a:r>
            <a:endPar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90" name="文本框 89">
            <a:extLst>
              <a:ext uri="{FF2B5EF4-FFF2-40B4-BE49-F238E27FC236}">
                <a16:creationId xmlns:a16="http://schemas.microsoft.com/office/drawing/2014/main" id="{DE657B11-2D98-4586-9471-2AE302B3E728}"/>
              </a:ext>
            </a:extLst>
          </p:cNvPr>
          <p:cNvSpPr txBox="1"/>
          <p:nvPr/>
        </p:nvSpPr>
        <p:spPr>
          <a:xfrm>
            <a:off x="8237230" y="3227642"/>
            <a:ext cx="82630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130.9±10</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91" name="文本框 90">
            <a:extLst>
              <a:ext uri="{FF2B5EF4-FFF2-40B4-BE49-F238E27FC236}">
                <a16:creationId xmlns:a16="http://schemas.microsoft.com/office/drawing/2014/main" id="{15A9C1E0-0486-473D-9800-1127729AD547}"/>
              </a:ext>
            </a:extLst>
          </p:cNvPr>
          <p:cNvSpPr txBox="1"/>
          <p:nvPr/>
        </p:nvSpPr>
        <p:spPr>
          <a:xfrm>
            <a:off x="7604110" y="3017769"/>
            <a:ext cx="78177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147.3±15</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92" name="文本框 91">
            <a:extLst>
              <a:ext uri="{FF2B5EF4-FFF2-40B4-BE49-F238E27FC236}">
                <a16:creationId xmlns:a16="http://schemas.microsoft.com/office/drawing/2014/main" id="{233E61F1-5662-4DCB-A7DB-CB76CA5FA716}"/>
              </a:ext>
            </a:extLst>
          </p:cNvPr>
          <p:cNvSpPr txBox="1"/>
          <p:nvPr/>
        </p:nvSpPr>
        <p:spPr>
          <a:xfrm>
            <a:off x="9014173" y="3772672"/>
            <a:ext cx="77397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87.9±10</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93" name="文本框 92">
            <a:extLst>
              <a:ext uri="{FF2B5EF4-FFF2-40B4-BE49-F238E27FC236}">
                <a16:creationId xmlns:a16="http://schemas.microsoft.com/office/drawing/2014/main" id="{1CC99A93-1019-4BB7-96CA-5CB76E37061F}"/>
              </a:ext>
            </a:extLst>
          </p:cNvPr>
          <p:cNvSpPr txBox="1"/>
          <p:nvPr/>
        </p:nvSpPr>
        <p:spPr>
          <a:xfrm>
            <a:off x="10450292" y="3914136"/>
            <a:ext cx="69309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75±10</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94" name="文本框 93">
            <a:extLst>
              <a:ext uri="{FF2B5EF4-FFF2-40B4-BE49-F238E27FC236}">
                <a16:creationId xmlns:a16="http://schemas.microsoft.com/office/drawing/2014/main" id="{532F7389-E229-42DE-97A8-768EF6421FCA}"/>
              </a:ext>
            </a:extLst>
          </p:cNvPr>
          <p:cNvSpPr txBox="1"/>
          <p:nvPr/>
        </p:nvSpPr>
        <p:spPr>
          <a:xfrm>
            <a:off x="11006465" y="3995550"/>
            <a:ext cx="79227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68.6±10</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95" name="文本框 94">
            <a:extLst>
              <a:ext uri="{FF2B5EF4-FFF2-40B4-BE49-F238E27FC236}">
                <a16:creationId xmlns:a16="http://schemas.microsoft.com/office/drawing/2014/main" id="{53ACF40B-080F-47A9-BA90-DF578CA15120}"/>
              </a:ext>
            </a:extLst>
          </p:cNvPr>
          <p:cNvSpPr txBox="1"/>
          <p:nvPr/>
        </p:nvSpPr>
        <p:spPr>
          <a:xfrm>
            <a:off x="9676319" y="3872440"/>
            <a:ext cx="73547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79.1±7</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nvGrpSpPr>
          <p:cNvPr id="96" name="组合 95">
            <a:extLst>
              <a:ext uri="{FF2B5EF4-FFF2-40B4-BE49-F238E27FC236}">
                <a16:creationId xmlns:a16="http://schemas.microsoft.com/office/drawing/2014/main" id="{E588B6E0-1A39-4CE1-A3D4-14DB7888588F}"/>
              </a:ext>
            </a:extLst>
          </p:cNvPr>
          <p:cNvGrpSpPr/>
          <p:nvPr/>
        </p:nvGrpSpPr>
        <p:grpSpPr>
          <a:xfrm>
            <a:off x="10637983" y="3497437"/>
            <a:ext cx="792277" cy="467262"/>
            <a:chOff x="10693762" y="3015258"/>
            <a:chExt cx="792277" cy="467262"/>
          </a:xfrm>
        </p:grpSpPr>
        <p:sp>
          <p:nvSpPr>
            <p:cNvPr id="97" name="right-arrow-black-shape_37486">
              <a:extLst>
                <a:ext uri="{FF2B5EF4-FFF2-40B4-BE49-F238E27FC236}">
                  <a16:creationId xmlns:a16="http://schemas.microsoft.com/office/drawing/2014/main" id="{2CACD179-9ED0-4B4A-A62F-09CC20A576A6}"/>
                </a:ext>
              </a:extLst>
            </p:cNvPr>
            <p:cNvSpPr/>
            <p:nvPr/>
          </p:nvSpPr>
          <p:spPr>
            <a:xfrm rot="5400000">
              <a:off x="10872805" y="2869285"/>
              <a:ext cx="434192" cy="792277"/>
            </a:xfrm>
            <a:custGeom>
              <a:avLst/>
              <a:gdLst>
                <a:gd name="T0" fmla="*/ 4048 w 6714"/>
                <a:gd name="T1" fmla="*/ 194 h 6036"/>
                <a:gd name="T2" fmla="*/ 3696 w 6714"/>
                <a:gd name="T3" fmla="*/ 340 h 6036"/>
                <a:gd name="T4" fmla="*/ 3696 w 6714"/>
                <a:gd name="T5" fmla="*/ 1283 h 6036"/>
                <a:gd name="T6" fmla="*/ 199 w 6714"/>
                <a:gd name="T7" fmla="*/ 1283 h 6036"/>
                <a:gd name="T8" fmla="*/ 0 w 6714"/>
                <a:gd name="T9" fmla="*/ 1482 h 6036"/>
                <a:gd name="T10" fmla="*/ 0 w 6714"/>
                <a:gd name="T11" fmla="*/ 4553 h 6036"/>
                <a:gd name="T12" fmla="*/ 199 w 6714"/>
                <a:gd name="T13" fmla="*/ 4752 h 6036"/>
                <a:gd name="T14" fmla="*/ 3696 w 6714"/>
                <a:gd name="T15" fmla="*/ 4752 h 6036"/>
                <a:gd name="T16" fmla="*/ 3696 w 6714"/>
                <a:gd name="T17" fmla="*/ 5696 h 6036"/>
                <a:gd name="T18" fmla="*/ 4048 w 6714"/>
                <a:gd name="T19" fmla="*/ 5842 h 6036"/>
                <a:gd name="T20" fmla="*/ 6520 w 6714"/>
                <a:gd name="T21" fmla="*/ 3369 h 6036"/>
                <a:gd name="T22" fmla="*/ 6520 w 6714"/>
                <a:gd name="T23" fmla="*/ 2666 h 6036"/>
                <a:gd name="T24" fmla="*/ 4048 w 6714"/>
                <a:gd name="T25" fmla="*/ 194 h 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4" h="6036">
                  <a:moveTo>
                    <a:pt x="4048" y="194"/>
                  </a:moveTo>
                  <a:cubicBezTo>
                    <a:pt x="3853" y="0"/>
                    <a:pt x="3696" y="65"/>
                    <a:pt x="3696" y="340"/>
                  </a:cubicBezTo>
                  <a:lnTo>
                    <a:pt x="3696" y="1283"/>
                  </a:lnTo>
                  <a:lnTo>
                    <a:pt x="199" y="1283"/>
                  </a:lnTo>
                  <a:cubicBezTo>
                    <a:pt x="89" y="1283"/>
                    <a:pt x="0" y="1372"/>
                    <a:pt x="0" y="1482"/>
                  </a:cubicBezTo>
                  <a:lnTo>
                    <a:pt x="0" y="4553"/>
                  </a:lnTo>
                  <a:cubicBezTo>
                    <a:pt x="0" y="4663"/>
                    <a:pt x="89" y="4752"/>
                    <a:pt x="199" y="4752"/>
                  </a:cubicBezTo>
                  <a:lnTo>
                    <a:pt x="3696" y="4752"/>
                  </a:lnTo>
                  <a:lnTo>
                    <a:pt x="3696" y="5696"/>
                  </a:lnTo>
                  <a:cubicBezTo>
                    <a:pt x="3696" y="5971"/>
                    <a:pt x="3853" y="6036"/>
                    <a:pt x="4048" y="5842"/>
                  </a:cubicBezTo>
                  <a:lnTo>
                    <a:pt x="6520" y="3369"/>
                  </a:lnTo>
                  <a:cubicBezTo>
                    <a:pt x="6714" y="3175"/>
                    <a:pt x="6714" y="2860"/>
                    <a:pt x="6520" y="2666"/>
                  </a:cubicBezTo>
                  <a:lnTo>
                    <a:pt x="4048" y="194"/>
                  </a:lnTo>
                  <a:close/>
                </a:path>
              </a:pathLst>
            </a:custGeom>
            <a:solidFill>
              <a:srgbClr val="25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98" name="Rectangle 18">
              <a:extLst>
                <a:ext uri="{FF2B5EF4-FFF2-40B4-BE49-F238E27FC236}">
                  <a16:creationId xmlns:a16="http://schemas.microsoft.com/office/drawing/2014/main" id="{C751D93E-F8AC-4F15-8782-B2A730349FB5}"/>
                </a:ext>
              </a:extLst>
            </p:cNvPr>
            <p:cNvSpPr/>
            <p:nvPr/>
          </p:nvSpPr>
          <p:spPr>
            <a:xfrm>
              <a:off x="10848735" y="3015258"/>
              <a:ext cx="482825"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rPr>
                <a:t>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rPr>
                <a:t>bpm</a:t>
              </a: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grpSp>
        <p:nvGrpSpPr>
          <p:cNvPr id="99" name="组合 98">
            <a:extLst>
              <a:ext uri="{FF2B5EF4-FFF2-40B4-BE49-F238E27FC236}">
                <a16:creationId xmlns:a16="http://schemas.microsoft.com/office/drawing/2014/main" id="{6AF4F28E-E898-4122-A5E2-B1B097E8B108}"/>
              </a:ext>
            </a:extLst>
          </p:cNvPr>
          <p:cNvGrpSpPr/>
          <p:nvPr/>
        </p:nvGrpSpPr>
        <p:grpSpPr>
          <a:xfrm>
            <a:off x="9280180" y="3363783"/>
            <a:ext cx="792277" cy="455907"/>
            <a:chOff x="9244790" y="3058375"/>
            <a:chExt cx="792277" cy="455907"/>
          </a:xfrm>
        </p:grpSpPr>
        <p:sp>
          <p:nvSpPr>
            <p:cNvPr id="100" name="right-arrow-black-shape_37486">
              <a:extLst>
                <a:ext uri="{FF2B5EF4-FFF2-40B4-BE49-F238E27FC236}">
                  <a16:creationId xmlns:a16="http://schemas.microsoft.com/office/drawing/2014/main" id="{FF3DC506-373E-4E30-934E-0CEDFC57B877}"/>
                </a:ext>
              </a:extLst>
            </p:cNvPr>
            <p:cNvSpPr/>
            <p:nvPr/>
          </p:nvSpPr>
          <p:spPr>
            <a:xfrm rot="5400000">
              <a:off x="9423833" y="2901047"/>
              <a:ext cx="434192" cy="792277"/>
            </a:xfrm>
            <a:custGeom>
              <a:avLst/>
              <a:gdLst>
                <a:gd name="T0" fmla="*/ 4048 w 6714"/>
                <a:gd name="T1" fmla="*/ 194 h 6036"/>
                <a:gd name="T2" fmla="*/ 3696 w 6714"/>
                <a:gd name="T3" fmla="*/ 340 h 6036"/>
                <a:gd name="T4" fmla="*/ 3696 w 6714"/>
                <a:gd name="T5" fmla="*/ 1283 h 6036"/>
                <a:gd name="T6" fmla="*/ 199 w 6714"/>
                <a:gd name="T7" fmla="*/ 1283 h 6036"/>
                <a:gd name="T8" fmla="*/ 0 w 6714"/>
                <a:gd name="T9" fmla="*/ 1482 h 6036"/>
                <a:gd name="T10" fmla="*/ 0 w 6714"/>
                <a:gd name="T11" fmla="*/ 4553 h 6036"/>
                <a:gd name="T12" fmla="*/ 199 w 6714"/>
                <a:gd name="T13" fmla="*/ 4752 h 6036"/>
                <a:gd name="T14" fmla="*/ 3696 w 6714"/>
                <a:gd name="T15" fmla="*/ 4752 h 6036"/>
                <a:gd name="T16" fmla="*/ 3696 w 6714"/>
                <a:gd name="T17" fmla="*/ 5696 h 6036"/>
                <a:gd name="T18" fmla="*/ 4048 w 6714"/>
                <a:gd name="T19" fmla="*/ 5842 h 6036"/>
                <a:gd name="T20" fmla="*/ 6520 w 6714"/>
                <a:gd name="T21" fmla="*/ 3369 h 6036"/>
                <a:gd name="T22" fmla="*/ 6520 w 6714"/>
                <a:gd name="T23" fmla="*/ 2666 h 6036"/>
                <a:gd name="T24" fmla="*/ 4048 w 6714"/>
                <a:gd name="T25" fmla="*/ 194 h 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4" h="6036">
                  <a:moveTo>
                    <a:pt x="4048" y="194"/>
                  </a:moveTo>
                  <a:cubicBezTo>
                    <a:pt x="3853" y="0"/>
                    <a:pt x="3696" y="65"/>
                    <a:pt x="3696" y="340"/>
                  </a:cubicBezTo>
                  <a:lnTo>
                    <a:pt x="3696" y="1283"/>
                  </a:lnTo>
                  <a:lnTo>
                    <a:pt x="199" y="1283"/>
                  </a:lnTo>
                  <a:cubicBezTo>
                    <a:pt x="89" y="1283"/>
                    <a:pt x="0" y="1372"/>
                    <a:pt x="0" y="1482"/>
                  </a:cubicBezTo>
                  <a:lnTo>
                    <a:pt x="0" y="4553"/>
                  </a:lnTo>
                  <a:cubicBezTo>
                    <a:pt x="0" y="4663"/>
                    <a:pt x="89" y="4752"/>
                    <a:pt x="199" y="4752"/>
                  </a:cubicBezTo>
                  <a:lnTo>
                    <a:pt x="3696" y="4752"/>
                  </a:lnTo>
                  <a:lnTo>
                    <a:pt x="3696" y="5696"/>
                  </a:lnTo>
                  <a:cubicBezTo>
                    <a:pt x="3696" y="5971"/>
                    <a:pt x="3853" y="6036"/>
                    <a:pt x="4048" y="5842"/>
                  </a:cubicBezTo>
                  <a:lnTo>
                    <a:pt x="6520" y="3369"/>
                  </a:lnTo>
                  <a:cubicBezTo>
                    <a:pt x="6714" y="3175"/>
                    <a:pt x="6714" y="2860"/>
                    <a:pt x="6520" y="2666"/>
                  </a:cubicBezTo>
                  <a:lnTo>
                    <a:pt x="4048" y="194"/>
                  </a:lnTo>
                  <a:close/>
                </a:path>
              </a:pathLst>
            </a:custGeom>
            <a:solidFill>
              <a:srgbClr val="25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101" name="Rectangle 18">
              <a:extLst>
                <a:ext uri="{FF2B5EF4-FFF2-40B4-BE49-F238E27FC236}">
                  <a16:creationId xmlns:a16="http://schemas.microsoft.com/office/drawing/2014/main" id="{E6135ED4-6021-419E-982C-4BDBF6CC4AA4}"/>
                </a:ext>
              </a:extLst>
            </p:cNvPr>
            <p:cNvSpPr/>
            <p:nvPr/>
          </p:nvSpPr>
          <p:spPr>
            <a:xfrm>
              <a:off x="9328984" y="3058375"/>
              <a:ext cx="623889"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rPr>
                <a:t>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rPr>
                <a:t>mmHg</a:t>
              </a: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grpSp>
        <p:nvGrpSpPr>
          <p:cNvPr id="102" name="组合 101">
            <a:extLst>
              <a:ext uri="{FF2B5EF4-FFF2-40B4-BE49-F238E27FC236}">
                <a16:creationId xmlns:a16="http://schemas.microsoft.com/office/drawing/2014/main" id="{7B3039A9-4C93-4C11-A32B-D37CE475AFD0}"/>
              </a:ext>
            </a:extLst>
          </p:cNvPr>
          <p:cNvGrpSpPr/>
          <p:nvPr/>
        </p:nvGrpSpPr>
        <p:grpSpPr>
          <a:xfrm>
            <a:off x="7897842" y="2597520"/>
            <a:ext cx="792277" cy="455355"/>
            <a:chOff x="7960636" y="2434105"/>
            <a:chExt cx="792277" cy="455355"/>
          </a:xfrm>
        </p:grpSpPr>
        <p:sp>
          <p:nvSpPr>
            <p:cNvPr id="103" name="right-arrow-black-shape_37486">
              <a:extLst>
                <a:ext uri="{FF2B5EF4-FFF2-40B4-BE49-F238E27FC236}">
                  <a16:creationId xmlns:a16="http://schemas.microsoft.com/office/drawing/2014/main" id="{D6D6F363-8AE5-4F70-85BA-B0694E0272E5}"/>
                </a:ext>
              </a:extLst>
            </p:cNvPr>
            <p:cNvSpPr/>
            <p:nvPr/>
          </p:nvSpPr>
          <p:spPr>
            <a:xfrm rot="5400000">
              <a:off x="8139679" y="2276225"/>
              <a:ext cx="434192" cy="792277"/>
            </a:xfrm>
            <a:custGeom>
              <a:avLst/>
              <a:gdLst>
                <a:gd name="T0" fmla="*/ 4048 w 6714"/>
                <a:gd name="T1" fmla="*/ 194 h 6036"/>
                <a:gd name="T2" fmla="*/ 3696 w 6714"/>
                <a:gd name="T3" fmla="*/ 340 h 6036"/>
                <a:gd name="T4" fmla="*/ 3696 w 6714"/>
                <a:gd name="T5" fmla="*/ 1283 h 6036"/>
                <a:gd name="T6" fmla="*/ 199 w 6714"/>
                <a:gd name="T7" fmla="*/ 1283 h 6036"/>
                <a:gd name="T8" fmla="*/ 0 w 6714"/>
                <a:gd name="T9" fmla="*/ 1482 h 6036"/>
                <a:gd name="T10" fmla="*/ 0 w 6714"/>
                <a:gd name="T11" fmla="*/ 4553 h 6036"/>
                <a:gd name="T12" fmla="*/ 199 w 6714"/>
                <a:gd name="T13" fmla="*/ 4752 h 6036"/>
                <a:gd name="T14" fmla="*/ 3696 w 6714"/>
                <a:gd name="T15" fmla="*/ 4752 h 6036"/>
                <a:gd name="T16" fmla="*/ 3696 w 6714"/>
                <a:gd name="T17" fmla="*/ 5696 h 6036"/>
                <a:gd name="T18" fmla="*/ 4048 w 6714"/>
                <a:gd name="T19" fmla="*/ 5842 h 6036"/>
                <a:gd name="T20" fmla="*/ 6520 w 6714"/>
                <a:gd name="T21" fmla="*/ 3369 h 6036"/>
                <a:gd name="T22" fmla="*/ 6520 w 6714"/>
                <a:gd name="T23" fmla="*/ 2666 h 6036"/>
                <a:gd name="T24" fmla="*/ 4048 w 6714"/>
                <a:gd name="T25" fmla="*/ 194 h 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4" h="6036">
                  <a:moveTo>
                    <a:pt x="4048" y="194"/>
                  </a:moveTo>
                  <a:cubicBezTo>
                    <a:pt x="3853" y="0"/>
                    <a:pt x="3696" y="65"/>
                    <a:pt x="3696" y="340"/>
                  </a:cubicBezTo>
                  <a:lnTo>
                    <a:pt x="3696" y="1283"/>
                  </a:lnTo>
                  <a:lnTo>
                    <a:pt x="199" y="1283"/>
                  </a:lnTo>
                  <a:cubicBezTo>
                    <a:pt x="89" y="1283"/>
                    <a:pt x="0" y="1372"/>
                    <a:pt x="0" y="1482"/>
                  </a:cubicBezTo>
                  <a:lnTo>
                    <a:pt x="0" y="4553"/>
                  </a:lnTo>
                  <a:cubicBezTo>
                    <a:pt x="0" y="4663"/>
                    <a:pt x="89" y="4752"/>
                    <a:pt x="199" y="4752"/>
                  </a:cubicBezTo>
                  <a:lnTo>
                    <a:pt x="3696" y="4752"/>
                  </a:lnTo>
                  <a:lnTo>
                    <a:pt x="3696" y="5696"/>
                  </a:lnTo>
                  <a:cubicBezTo>
                    <a:pt x="3696" y="5971"/>
                    <a:pt x="3853" y="6036"/>
                    <a:pt x="4048" y="5842"/>
                  </a:cubicBezTo>
                  <a:lnTo>
                    <a:pt x="6520" y="3369"/>
                  </a:lnTo>
                  <a:cubicBezTo>
                    <a:pt x="6714" y="3175"/>
                    <a:pt x="6714" y="2860"/>
                    <a:pt x="6520" y="2666"/>
                  </a:cubicBezTo>
                  <a:lnTo>
                    <a:pt x="4048" y="194"/>
                  </a:lnTo>
                  <a:close/>
                </a:path>
              </a:pathLst>
            </a:custGeom>
            <a:solidFill>
              <a:srgbClr val="25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104" name="Rectangle 17">
              <a:extLst>
                <a:ext uri="{FF2B5EF4-FFF2-40B4-BE49-F238E27FC236}">
                  <a16:creationId xmlns:a16="http://schemas.microsoft.com/office/drawing/2014/main" id="{081D3EBC-8A40-4E86-A087-1883CA001EF4}"/>
                </a:ext>
              </a:extLst>
            </p:cNvPr>
            <p:cNvSpPr/>
            <p:nvPr/>
          </p:nvSpPr>
          <p:spPr>
            <a:xfrm>
              <a:off x="8044830" y="2434105"/>
              <a:ext cx="623889"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rPr>
                <a:t>16.6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rPr>
                <a:t>mmHg</a:t>
              </a: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105" name="文本框 104">
            <a:extLst>
              <a:ext uri="{FF2B5EF4-FFF2-40B4-BE49-F238E27FC236}">
                <a16:creationId xmlns:a16="http://schemas.microsoft.com/office/drawing/2014/main" id="{24727E67-F0EC-4649-905C-ABB2C539A00E}"/>
              </a:ext>
            </a:extLst>
          </p:cNvPr>
          <p:cNvSpPr txBox="1"/>
          <p:nvPr/>
        </p:nvSpPr>
        <p:spPr>
          <a:xfrm>
            <a:off x="3999306" y="5497374"/>
            <a:ext cx="7656782"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一项非干预性、多中心队列研究纳入超过</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1</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万名年龄＞</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18</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岁高血压患者，患者至少在入组前</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4</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周由比索洛尔和氨氯地平的自由剂量组合转换为固定剂量组合。依从性根据每次就诊时使用的药片与配给的药片的比率（</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）进行评估。在基线、</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3</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个月和</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6</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个月时测定血压和关键实验室值，评估比索洛尔和氨氯地平固定剂量组合对患者依从性以及血压的控制情况</a:t>
            </a:r>
            <a:r>
              <a:rPr kumimoji="0" lang="en-US" altLang="zh-CN" sz="900" b="0" i="0" u="none" strike="noStrike" kern="1200" cap="none" spc="0" normalizeH="0" baseline="3000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3</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nvGrpSpPr>
          <p:cNvPr id="5" name="组合 4">
            <a:extLst>
              <a:ext uri="{FF2B5EF4-FFF2-40B4-BE49-F238E27FC236}">
                <a16:creationId xmlns:a16="http://schemas.microsoft.com/office/drawing/2014/main" id="{28A0078F-6DA0-4A76-BD36-44254893F2BD}"/>
              </a:ext>
            </a:extLst>
          </p:cNvPr>
          <p:cNvGrpSpPr/>
          <p:nvPr/>
        </p:nvGrpSpPr>
        <p:grpSpPr>
          <a:xfrm>
            <a:off x="3974456" y="2731300"/>
            <a:ext cx="3128350" cy="2780048"/>
            <a:chOff x="3924216" y="2570531"/>
            <a:chExt cx="3128350" cy="2780048"/>
          </a:xfrm>
        </p:grpSpPr>
        <p:graphicFrame>
          <p:nvGraphicFramePr>
            <p:cNvPr id="86" name="图表 85">
              <a:extLst>
                <a:ext uri="{FF2B5EF4-FFF2-40B4-BE49-F238E27FC236}">
                  <a16:creationId xmlns:a16="http://schemas.microsoft.com/office/drawing/2014/main" id="{BDA51249-D46C-4631-BE0C-799D998075D2}"/>
                </a:ext>
              </a:extLst>
            </p:cNvPr>
            <p:cNvGraphicFramePr/>
            <p:nvPr>
              <p:extLst>
                <p:ext uri="{D42A27DB-BD31-4B8C-83A1-F6EECF244321}">
                  <p14:modId xmlns:p14="http://schemas.microsoft.com/office/powerpoint/2010/main" val="179721377"/>
                </p:ext>
              </p:extLst>
            </p:nvPr>
          </p:nvGraphicFramePr>
          <p:xfrm>
            <a:off x="3924216" y="2570531"/>
            <a:ext cx="3128350" cy="2780048"/>
          </p:xfrm>
          <a:graphic>
            <a:graphicData uri="http://schemas.openxmlformats.org/drawingml/2006/chart">
              <c:chart xmlns:c="http://schemas.openxmlformats.org/drawingml/2006/chart" xmlns:r="http://schemas.openxmlformats.org/officeDocument/2006/relationships" r:id="rId6"/>
            </a:graphicData>
          </a:graphic>
        </p:graphicFrame>
        <p:sp>
          <p:nvSpPr>
            <p:cNvPr id="2" name="矩形 1">
              <a:extLst>
                <a:ext uri="{FF2B5EF4-FFF2-40B4-BE49-F238E27FC236}">
                  <a16:creationId xmlns:a16="http://schemas.microsoft.com/office/drawing/2014/main" id="{00194EF6-2A70-48B3-84BF-73ED22CE41D3}"/>
                </a:ext>
              </a:extLst>
            </p:cNvPr>
            <p:cNvSpPr/>
            <p:nvPr/>
          </p:nvSpPr>
          <p:spPr>
            <a:xfrm>
              <a:off x="5324475" y="4676775"/>
              <a:ext cx="216415" cy="404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grpSp>
      <p:sp>
        <p:nvSpPr>
          <p:cNvPr id="44" name="矩形 15">
            <a:extLst>
              <a:ext uri="{FF2B5EF4-FFF2-40B4-BE49-F238E27FC236}">
                <a16:creationId xmlns:a16="http://schemas.microsoft.com/office/drawing/2014/main" id="{388AFFD4-8926-4F5F-993B-D0EC2B311568}"/>
              </a:ext>
            </a:extLst>
          </p:cNvPr>
          <p:cNvSpPr txBox="1"/>
          <p:nvPr/>
        </p:nvSpPr>
        <p:spPr>
          <a:xfrm>
            <a:off x="887795" y="4204376"/>
            <a:ext cx="2347275" cy="10387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003B5C"/>
                </a:solidFill>
                <a:latin typeface="微软雅黑"/>
                <a:ea typeface="微软雅黑"/>
                <a:cs typeface="微软雅黑"/>
                <a:sym typeface="微软雅黑"/>
              </a:defRPr>
            </a:lvl1pPr>
          </a:lstStyle>
          <a:p>
            <a:pPr algn="just">
              <a:defRPr/>
            </a:pPr>
            <a:r>
              <a:rPr lang="zh-CN" altLang="en-US" sz="12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与随机组方的降压联合治疗相比，</a:t>
            </a:r>
            <a:endParaRPr lang="en-US" altLang="zh-CN" sz="12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algn="just">
              <a:defRPr/>
            </a:pPr>
            <a:r>
              <a:rPr lang="zh-CN" altLang="en-US" sz="12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单片复方制剂（</a:t>
            </a:r>
            <a:r>
              <a:rPr lang="en-US" altLang="zh-CN" sz="12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SPC</a:t>
            </a:r>
            <a:r>
              <a:rPr lang="zh-CN" altLang="en-US" sz="12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）优点是：</a:t>
            </a:r>
            <a:endParaRPr lang="en-US" altLang="zh-CN" sz="12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algn="just">
              <a:defRPr/>
            </a:pPr>
            <a:endParaRPr lang="en-US" altLang="zh-CN" sz="12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a:p>
            <a:pPr algn="just">
              <a:defRPr/>
            </a:pPr>
            <a:r>
              <a:rPr lang="zh-CN" altLang="en-US" sz="12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使用方便</a:t>
            </a:r>
            <a:r>
              <a:rPr lang="zh-CN" altLang="en-US" sz="12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，可</a:t>
            </a:r>
            <a:r>
              <a:rPr lang="zh-CN" altLang="en-US" sz="12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改善</a:t>
            </a:r>
            <a:r>
              <a:rPr lang="zh-CN" altLang="en-US" sz="12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治疗的</a:t>
            </a:r>
            <a:r>
              <a:rPr lang="zh-CN" altLang="en-US" sz="12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依从性及疗效</a:t>
            </a:r>
            <a:r>
              <a:rPr lang="zh-CN" altLang="en-US" sz="1200" b="0" dirty="0">
                <a:solidFill>
                  <a:schemeClr val="tx1"/>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，是</a:t>
            </a:r>
            <a:r>
              <a:rPr lang="zh-CN" altLang="en-US" sz="120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rPr>
              <a:t>联合治疗的新趋势</a:t>
            </a:r>
            <a:endParaRPr lang="zh-CN" altLang="en-US" sz="1200" b="0" dirty="0">
              <a:solidFill>
                <a:srgbClr val="2570BF"/>
              </a:solidFill>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51" name="矩形: 圆角 50">
            <a:extLst>
              <a:ext uri="{FF2B5EF4-FFF2-40B4-BE49-F238E27FC236}">
                <a16:creationId xmlns:a16="http://schemas.microsoft.com/office/drawing/2014/main" id="{747EEC53-239F-4063-A93A-E4B38B0665BB}"/>
              </a:ext>
            </a:extLst>
          </p:cNvPr>
          <p:cNvSpPr/>
          <p:nvPr/>
        </p:nvSpPr>
        <p:spPr>
          <a:xfrm>
            <a:off x="371474" y="2316372"/>
            <a:ext cx="3379919" cy="3752965"/>
          </a:xfrm>
          <a:prstGeom prst="roundRect">
            <a:avLst>
              <a:gd name="adj" fmla="val 5778"/>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52" name="矩形: 圆角 51">
            <a:extLst>
              <a:ext uri="{FF2B5EF4-FFF2-40B4-BE49-F238E27FC236}">
                <a16:creationId xmlns:a16="http://schemas.microsoft.com/office/drawing/2014/main" id="{90CF54A7-1FB4-41DA-AAA2-F548217FCC15}"/>
              </a:ext>
            </a:extLst>
          </p:cNvPr>
          <p:cNvSpPr/>
          <p:nvPr/>
        </p:nvSpPr>
        <p:spPr>
          <a:xfrm>
            <a:off x="3915860" y="2316372"/>
            <a:ext cx="7884256" cy="3752965"/>
          </a:xfrm>
          <a:prstGeom prst="roundRect">
            <a:avLst>
              <a:gd name="adj" fmla="val 5778"/>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53" name="left-quote_59260">
            <a:extLst>
              <a:ext uri="{FF2B5EF4-FFF2-40B4-BE49-F238E27FC236}">
                <a16:creationId xmlns:a16="http://schemas.microsoft.com/office/drawing/2014/main" id="{E5D4F7A1-CAA9-4BD9-9A2B-9A3DF2CCA203}"/>
              </a:ext>
            </a:extLst>
          </p:cNvPr>
          <p:cNvSpPr/>
          <p:nvPr/>
        </p:nvSpPr>
        <p:spPr>
          <a:xfrm>
            <a:off x="500474" y="3911312"/>
            <a:ext cx="337882" cy="348752"/>
          </a:xfrm>
          <a:custGeom>
            <a:avLst/>
            <a:gdLst>
              <a:gd name="connsiteX0" fmla="*/ 573150 w 587053"/>
              <a:gd name="connsiteY0" fmla="*/ 0 h 605939"/>
              <a:gd name="connsiteX1" fmla="*/ 583081 w 587053"/>
              <a:gd name="connsiteY1" fmla="*/ 3471 h 605939"/>
              <a:gd name="connsiteX2" fmla="*/ 587053 w 587053"/>
              <a:gd name="connsiteY2" fmla="*/ 13388 h 605939"/>
              <a:gd name="connsiteX3" fmla="*/ 587053 w 587053"/>
              <a:gd name="connsiteY3" fmla="*/ 99668 h 605939"/>
              <a:gd name="connsiteX4" fmla="*/ 574639 w 587053"/>
              <a:gd name="connsiteY4" fmla="*/ 112560 h 605939"/>
              <a:gd name="connsiteX5" fmla="*/ 510586 w 587053"/>
              <a:gd name="connsiteY5" fmla="*/ 142312 h 605939"/>
              <a:gd name="connsiteX6" fmla="*/ 443553 w 587053"/>
              <a:gd name="connsiteY6" fmla="*/ 376853 h 605939"/>
              <a:gd name="connsiteX7" fmla="*/ 547330 w 587053"/>
              <a:gd name="connsiteY7" fmla="*/ 376853 h 605939"/>
              <a:gd name="connsiteX8" fmla="*/ 560240 w 587053"/>
              <a:gd name="connsiteY8" fmla="*/ 389745 h 605939"/>
              <a:gd name="connsiteX9" fmla="*/ 560240 w 587053"/>
              <a:gd name="connsiteY9" fmla="*/ 593047 h 605939"/>
              <a:gd name="connsiteX10" fmla="*/ 547330 w 587053"/>
              <a:gd name="connsiteY10" fmla="*/ 605939 h 605939"/>
              <a:gd name="connsiteX11" fmla="*/ 344244 w 587053"/>
              <a:gd name="connsiteY11" fmla="*/ 605939 h 605939"/>
              <a:gd name="connsiteX12" fmla="*/ 330838 w 587053"/>
              <a:gd name="connsiteY12" fmla="*/ 593047 h 605939"/>
              <a:gd name="connsiteX13" fmla="*/ 330838 w 587053"/>
              <a:gd name="connsiteY13" fmla="*/ 387266 h 605939"/>
              <a:gd name="connsiteX14" fmla="*/ 429649 w 587053"/>
              <a:gd name="connsiteY14" fmla="*/ 63966 h 605939"/>
              <a:gd name="connsiteX15" fmla="*/ 573150 w 587053"/>
              <a:gd name="connsiteY15" fmla="*/ 0 h 605939"/>
              <a:gd name="connsiteX16" fmla="*/ 242961 w 587053"/>
              <a:gd name="connsiteY16" fmla="*/ 0 h 605939"/>
              <a:gd name="connsiteX17" fmla="*/ 252397 w 587053"/>
              <a:gd name="connsiteY17" fmla="*/ 3471 h 605939"/>
              <a:gd name="connsiteX18" fmla="*/ 256867 w 587053"/>
              <a:gd name="connsiteY18" fmla="*/ 13388 h 605939"/>
              <a:gd name="connsiteX19" fmla="*/ 256867 w 587053"/>
              <a:gd name="connsiteY19" fmla="*/ 99668 h 605939"/>
              <a:gd name="connsiteX20" fmla="*/ 244451 w 587053"/>
              <a:gd name="connsiteY20" fmla="*/ 112560 h 605939"/>
              <a:gd name="connsiteX21" fmla="*/ 180382 w 587053"/>
              <a:gd name="connsiteY21" fmla="*/ 142312 h 605939"/>
              <a:gd name="connsiteX22" fmla="*/ 112836 w 587053"/>
              <a:gd name="connsiteY22" fmla="*/ 376853 h 605939"/>
              <a:gd name="connsiteX23" fmla="*/ 216638 w 587053"/>
              <a:gd name="connsiteY23" fmla="*/ 376853 h 605939"/>
              <a:gd name="connsiteX24" fmla="*/ 230047 w 587053"/>
              <a:gd name="connsiteY24" fmla="*/ 389745 h 605939"/>
              <a:gd name="connsiteX25" fmla="*/ 230047 w 587053"/>
              <a:gd name="connsiteY25" fmla="*/ 593047 h 605939"/>
              <a:gd name="connsiteX26" fmla="*/ 216638 w 587053"/>
              <a:gd name="connsiteY26" fmla="*/ 605939 h 605939"/>
              <a:gd name="connsiteX27" fmla="*/ 13504 w 587053"/>
              <a:gd name="connsiteY27" fmla="*/ 605939 h 605939"/>
              <a:gd name="connsiteX28" fmla="*/ 94 w 587053"/>
              <a:gd name="connsiteY28" fmla="*/ 593047 h 605939"/>
              <a:gd name="connsiteX29" fmla="*/ 94 w 587053"/>
              <a:gd name="connsiteY29" fmla="*/ 387266 h 605939"/>
              <a:gd name="connsiteX30" fmla="*/ 99426 w 587053"/>
              <a:gd name="connsiteY30" fmla="*/ 63966 h 605939"/>
              <a:gd name="connsiteX31" fmla="*/ 242961 w 587053"/>
              <a:gd name="connsiteY31" fmla="*/ 0 h 6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7053" h="605939">
                <a:moveTo>
                  <a:pt x="573150" y="0"/>
                </a:moveTo>
                <a:cubicBezTo>
                  <a:pt x="577122" y="0"/>
                  <a:pt x="580598" y="992"/>
                  <a:pt x="583081" y="3471"/>
                </a:cubicBezTo>
                <a:cubicBezTo>
                  <a:pt x="585563" y="5951"/>
                  <a:pt x="587053" y="9422"/>
                  <a:pt x="587053" y="13388"/>
                </a:cubicBezTo>
                <a:lnTo>
                  <a:pt x="587053" y="99668"/>
                </a:lnTo>
                <a:cubicBezTo>
                  <a:pt x="587053" y="106610"/>
                  <a:pt x="581591" y="112064"/>
                  <a:pt x="574639" y="112560"/>
                </a:cubicBezTo>
                <a:cubicBezTo>
                  <a:pt x="549316" y="114544"/>
                  <a:pt x="528461" y="123965"/>
                  <a:pt x="510586" y="142312"/>
                </a:cubicBezTo>
                <a:cubicBezTo>
                  <a:pt x="445539" y="209252"/>
                  <a:pt x="443553" y="359993"/>
                  <a:pt x="443553" y="376853"/>
                </a:cubicBezTo>
                <a:lnTo>
                  <a:pt x="547330" y="376853"/>
                </a:lnTo>
                <a:cubicBezTo>
                  <a:pt x="554778" y="376853"/>
                  <a:pt x="560240" y="382803"/>
                  <a:pt x="560240" y="389745"/>
                </a:cubicBezTo>
                <a:lnTo>
                  <a:pt x="560240" y="593047"/>
                </a:lnTo>
                <a:cubicBezTo>
                  <a:pt x="560240" y="599989"/>
                  <a:pt x="554778" y="605939"/>
                  <a:pt x="547330" y="605939"/>
                </a:cubicBezTo>
                <a:lnTo>
                  <a:pt x="344244" y="605939"/>
                </a:lnTo>
                <a:cubicBezTo>
                  <a:pt x="336796" y="605939"/>
                  <a:pt x="330838" y="599989"/>
                  <a:pt x="330838" y="593047"/>
                </a:cubicBezTo>
                <a:lnTo>
                  <a:pt x="330838" y="387266"/>
                </a:lnTo>
                <a:cubicBezTo>
                  <a:pt x="330341" y="365448"/>
                  <a:pt x="328355" y="168592"/>
                  <a:pt x="429649" y="63966"/>
                </a:cubicBezTo>
                <a:cubicBezTo>
                  <a:pt x="467883" y="24793"/>
                  <a:pt x="517537" y="2480"/>
                  <a:pt x="573150" y="0"/>
                </a:cubicBezTo>
                <a:close/>
                <a:moveTo>
                  <a:pt x="242961" y="0"/>
                </a:moveTo>
                <a:cubicBezTo>
                  <a:pt x="246437" y="0"/>
                  <a:pt x="249914" y="992"/>
                  <a:pt x="252397" y="3471"/>
                </a:cubicBezTo>
                <a:cubicBezTo>
                  <a:pt x="255377" y="5951"/>
                  <a:pt x="256867" y="9422"/>
                  <a:pt x="256867" y="13388"/>
                </a:cubicBezTo>
                <a:lnTo>
                  <a:pt x="256867" y="99668"/>
                </a:lnTo>
                <a:cubicBezTo>
                  <a:pt x="256867" y="106610"/>
                  <a:pt x="251404" y="112064"/>
                  <a:pt x="244451" y="112560"/>
                </a:cubicBezTo>
                <a:cubicBezTo>
                  <a:pt x="219121" y="114544"/>
                  <a:pt x="197765" y="123965"/>
                  <a:pt x="180382" y="142312"/>
                </a:cubicBezTo>
                <a:cubicBezTo>
                  <a:pt x="114823" y="209252"/>
                  <a:pt x="112836" y="359993"/>
                  <a:pt x="112836" y="376853"/>
                </a:cubicBezTo>
                <a:lnTo>
                  <a:pt x="216638" y="376853"/>
                </a:lnTo>
                <a:cubicBezTo>
                  <a:pt x="224088" y="376853"/>
                  <a:pt x="230047" y="382803"/>
                  <a:pt x="230047" y="389745"/>
                </a:cubicBezTo>
                <a:lnTo>
                  <a:pt x="230047" y="593047"/>
                </a:lnTo>
                <a:cubicBezTo>
                  <a:pt x="230047" y="599989"/>
                  <a:pt x="224088" y="605939"/>
                  <a:pt x="216638" y="605939"/>
                </a:cubicBezTo>
                <a:lnTo>
                  <a:pt x="13504" y="605939"/>
                </a:lnTo>
                <a:cubicBezTo>
                  <a:pt x="6054" y="605939"/>
                  <a:pt x="94" y="599989"/>
                  <a:pt x="94" y="593047"/>
                </a:cubicBezTo>
                <a:lnTo>
                  <a:pt x="94" y="387266"/>
                </a:lnTo>
                <a:cubicBezTo>
                  <a:pt x="-402" y="365448"/>
                  <a:pt x="-2389" y="168592"/>
                  <a:pt x="99426" y="63966"/>
                </a:cubicBezTo>
                <a:cubicBezTo>
                  <a:pt x="137669" y="24793"/>
                  <a:pt x="187335" y="2480"/>
                  <a:pt x="242961"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eft-quote_59260">
            <a:extLst>
              <a:ext uri="{FF2B5EF4-FFF2-40B4-BE49-F238E27FC236}">
                <a16:creationId xmlns:a16="http://schemas.microsoft.com/office/drawing/2014/main" id="{2C321B62-C0F2-4CB9-B2D5-B337D6BA0EEE}"/>
              </a:ext>
            </a:extLst>
          </p:cNvPr>
          <p:cNvSpPr/>
          <p:nvPr/>
        </p:nvSpPr>
        <p:spPr>
          <a:xfrm rot="10800000">
            <a:off x="3151335" y="5201745"/>
            <a:ext cx="337882" cy="348752"/>
          </a:xfrm>
          <a:custGeom>
            <a:avLst/>
            <a:gdLst>
              <a:gd name="connsiteX0" fmla="*/ 573150 w 587053"/>
              <a:gd name="connsiteY0" fmla="*/ 0 h 605939"/>
              <a:gd name="connsiteX1" fmla="*/ 583081 w 587053"/>
              <a:gd name="connsiteY1" fmla="*/ 3471 h 605939"/>
              <a:gd name="connsiteX2" fmla="*/ 587053 w 587053"/>
              <a:gd name="connsiteY2" fmla="*/ 13388 h 605939"/>
              <a:gd name="connsiteX3" fmla="*/ 587053 w 587053"/>
              <a:gd name="connsiteY3" fmla="*/ 99668 h 605939"/>
              <a:gd name="connsiteX4" fmla="*/ 574639 w 587053"/>
              <a:gd name="connsiteY4" fmla="*/ 112560 h 605939"/>
              <a:gd name="connsiteX5" fmla="*/ 510586 w 587053"/>
              <a:gd name="connsiteY5" fmla="*/ 142312 h 605939"/>
              <a:gd name="connsiteX6" fmla="*/ 443553 w 587053"/>
              <a:gd name="connsiteY6" fmla="*/ 376853 h 605939"/>
              <a:gd name="connsiteX7" fmla="*/ 547330 w 587053"/>
              <a:gd name="connsiteY7" fmla="*/ 376853 h 605939"/>
              <a:gd name="connsiteX8" fmla="*/ 560240 w 587053"/>
              <a:gd name="connsiteY8" fmla="*/ 389745 h 605939"/>
              <a:gd name="connsiteX9" fmla="*/ 560240 w 587053"/>
              <a:gd name="connsiteY9" fmla="*/ 593047 h 605939"/>
              <a:gd name="connsiteX10" fmla="*/ 547330 w 587053"/>
              <a:gd name="connsiteY10" fmla="*/ 605939 h 605939"/>
              <a:gd name="connsiteX11" fmla="*/ 344244 w 587053"/>
              <a:gd name="connsiteY11" fmla="*/ 605939 h 605939"/>
              <a:gd name="connsiteX12" fmla="*/ 330838 w 587053"/>
              <a:gd name="connsiteY12" fmla="*/ 593047 h 605939"/>
              <a:gd name="connsiteX13" fmla="*/ 330838 w 587053"/>
              <a:gd name="connsiteY13" fmla="*/ 387266 h 605939"/>
              <a:gd name="connsiteX14" fmla="*/ 429649 w 587053"/>
              <a:gd name="connsiteY14" fmla="*/ 63966 h 605939"/>
              <a:gd name="connsiteX15" fmla="*/ 573150 w 587053"/>
              <a:gd name="connsiteY15" fmla="*/ 0 h 605939"/>
              <a:gd name="connsiteX16" fmla="*/ 242961 w 587053"/>
              <a:gd name="connsiteY16" fmla="*/ 0 h 605939"/>
              <a:gd name="connsiteX17" fmla="*/ 252397 w 587053"/>
              <a:gd name="connsiteY17" fmla="*/ 3471 h 605939"/>
              <a:gd name="connsiteX18" fmla="*/ 256867 w 587053"/>
              <a:gd name="connsiteY18" fmla="*/ 13388 h 605939"/>
              <a:gd name="connsiteX19" fmla="*/ 256867 w 587053"/>
              <a:gd name="connsiteY19" fmla="*/ 99668 h 605939"/>
              <a:gd name="connsiteX20" fmla="*/ 244451 w 587053"/>
              <a:gd name="connsiteY20" fmla="*/ 112560 h 605939"/>
              <a:gd name="connsiteX21" fmla="*/ 180382 w 587053"/>
              <a:gd name="connsiteY21" fmla="*/ 142312 h 605939"/>
              <a:gd name="connsiteX22" fmla="*/ 112836 w 587053"/>
              <a:gd name="connsiteY22" fmla="*/ 376853 h 605939"/>
              <a:gd name="connsiteX23" fmla="*/ 216638 w 587053"/>
              <a:gd name="connsiteY23" fmla="*/ 376853 h 605939"/>
              <a:gd name="connsiteX24" fmla="*/ 230047 w 587053"/>
              <a:gd name="connsiteY24" fmla="*/ 389745 h 605939"/>
              <a:gd name="connsiteX25" fmla="*/ 230047 w 587053"/>
              <a:gd name="connsiteY25" fmla="*/ 593047 h 605939"/>
              <a:gd name="connsiteX26" fmla="*/ 216638 w 587053"/>
              <a:gd name="connsiteY26" fmla="*/ 605939 h 605939"/>
              <a:gd name="connsiteX27" fmla="*/ 13504 w 587053"/>
              <a:gd name="connsiteY27" fmla="*/ 605939 h 605939"/>
              <a:gd name="connsiteX28" fmla="*/ 94 w 587053"/>
              <a:gd name="connsiteY28" fmla="*/ 593047 h 605939"/>
              <a:gd name="connsiteX29" fmla="*/ 94 w 587053"/>
              <a:gd name="connsiteY29" fmla="*/ 387266 h 605939"/>
              <a:gd name="connsiteX30" fmla="*/ 99426 w 587053"/>
              <a:gd name="connsiteY30" fmla="*/ 63966 h 605939"/>
              <a:gd name="connsiteX31" fmla="*/ 242961 w 587053"/>
              <a:gd name="connsiteY31" fmla="*/ 0 h 6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7053" h="605939">
                <a:moveTo>
                  <a:pt x="573150" y="0"/>
                </a:moveTo>
                <a:cubicBezTo>
                  <a:pt x="577122" y="0"/>
                  <a:pt x="580598" y="992"/>
                  <a:pt x="583081" y="3471"/>
                </a:cubicBezTo>
                <a:cubicBezTo>
                  <a:pt x="585563" y="5951"/>
                  <a:pt x="587053" y="9422"/>
                  <a:pt x="587053" y="13388"/>
                </a:cubicBezTo>
                <a:lnTo>
                  <a:pt x="587053" y="99668"/>
                </a:lnTo>
                <a:cubicBezTo>
                  <a:pt x="587053" y="106610"/>
                  <a:pt x="581591" y="112064"/>
                  <a:pt x="574639" y="112560"/>
                </a:cubicBezTo>
                <a:cubicBezTo>
                  <a:pt x="549316" y="114544"/>
                  <a:pt x="528461" y="123965"/>
                  <a:pt x="510586" y="142312"/>
                </a:cubicBezTo>
                <a:cubicBezTo>
                  <a:pt x="445539" y="209252"/>
                  <a:pt x="443553" y="359993"/>
                  <a:pt x="443553" y="376853"/>
                </a:cubicBezTo>
                <a:lnTo>
                  <a:pt x="547330" y="376853"/>
                </a:lnTo>
                <a:cubicBezTo>
                  <a:pt x="554778" y="376853"/>
                  <a:pt x="560240" y="382803"/>
                  <a:pt x="560240" y="389745"/>
                </a:cubicBezTo>
                <a:lnTo>
                  <a:pt x="560240" y="593047"/>
                </a:lnTo>
                <a:cubicBezTo>
                  <a:pt x="560240" y="599989"/>
                  <a:pt x="554778" y="605939"/>
                  <a:pt x="547330" y="605939"/>
                </a:cubicBezTo>
                <a:lnTo>
                  <a:pt x="344244" y="605939"/>
                </a:lnTo>
                <a:cubicBezTo>
                  <a:pt x="336796" y="605939"/>
                  <a:pt x="330838" y="599989"/>
                  <a:pt x="330838" y="593047"/>
                </a:cubicBezTo>
                <a:lnTo>
                  <a:pt x="330838" y="387266"/>
                </a:lnTo>
                <a:cubicBezTo>
                  <a:pt x="330341" y="365448"/>
                  <a:pt x="328355" y="168592"/>
                  <a:pt x="429649" y="63966"/>
                </a:cubicBezTo>
                <a:cubicBezTo>
                  <a:pt x="467883" y="24793"/>
                  <a:pt x="517537" y="2480"/>
                  <a:pt x="573150" y="0"/>
                </a:cubicBezTo>
                <a:close/>
                <a:moveTo>
                  <a:pt x="242961" y="0"/>
                </a:moveTo>
                <a:cubicBezTo>
                  <a:pt x="246437" y="0"/>
                  <a:pt x="249914" y="992"/>
                  <a:pt x="252397" y="3471"/>
                </a:cubicBezTo>
                <a:cubicBezTo>
                  <a:pt x="255377" y="5951"/>
                  <a:pt x="256867" y="9422"/>
                  <a:pt x="256867" y="13388"/>
                </a:cubicBezTo>
                <a:lnTo>
                  <a:pt x="256867" y="99668"/>
                </a:lnTo>
                <a:cubicBezTo>
                  <a:pt x="256867" y="106610"/>
                  <a:pt x="251404" y="112064"/>
                  <a:pt x="244451" y="112560"/>
                </a:cubicBezTo>
                <a:cubicBezTo>
                  <a:pt x="219121" y="114544"/>
                  <a:pt x="197765" y="123965"/>
                  <a:pt x="180382" y="142312"/>
                </a:cubicBezTo>
                <a:cubicBezTo>
                  <a:pt x="114823" y="209252"/>
                  <a:pt x="112836" y="359993"/>
                  <a:pt x="112836" y="376853"/>
                </a:cubicBezTo>
                <a:lnTo>
                  <a:pt x="216638" y="376853"/>
                </a:lnTo>
                <a:cubicBezTo>
                  <a:pt x="224088" y="376853"/>
                  <a:pt x="230047" y="382803"/>
                  <a:pt x="230047" y="389745"/>
                </a:cubicBezTo>
                <a:lnTo>
                  <a:pt x="230047" y="593047"/>
                </a:lnTo>
                <a:cubicBezTo>
                  <a:pt x="230047" y="599989"/>
                  <a:pt x="224088" y="605939"/>
                  <a:pt x="216638" y="605939"/>
                </a:cubicBezTo>
                <a:lnTo>
                  <a:pt x="13504" y="605939"/>
                </a:lnTo>
                <a:cubicBezTo>
                  <a:pt x="6054" y="605939"/>
                  <a:pt x="94" y="599989"/>
                  <a:pt x="94" y="593047"/>
                </a:cubicBezTo>
                <a:lnTo>
                  <a:pt x="94" y="387266"/>
                </a:lnTo>
                <a:cubicBezTo>
                  <a:pt x="-402" y="365448"/>
                  <a:pt x="-2389" y="168592"/>
                  <a:pt x="99426" y="63966"/>
                </a:cubicBezTo>
                <a:cubicBezTo>
                  <a:pt x="137669" y="24793"/>
                  <a:pt x="187335" y="2480"/>
                  <a:pt x="242961"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文本框 54">
            <a:extLst>
              <a:ext uri="{FF2B5EF4-FFF2-40B4-BE49-F238E27FC236}">
                <a16:creationId xmlns:a16="http://schemas.microsoft.com/office/drawing/2014/main" id="{CD8BD821-BF5D-434C-9815-AF63700C17AB}"/>
              </a:ext>
            </a:extLst>
          </p:cNvPr>
          <p:cNvSpPr txBox="1"/>
          <p:nvPr/>
        </p:nvSpPr>
        <p:spPr>
          <a:xfrm>
            <a:off x="392283" y="1856820"/>
            <a:ext cx="3215075"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最新版中国高血压防治指南推荐</a:t>
            </a:r>
            <a:r>
              <a:rPr kumimoji="0" lang="en-US" altLang="zh-CN" sz="1400" u="none" strike="noStrike" kern="1200" cap="none" spc="0" normalizeH="0" baseline="30000" noProof="0" dirty="0">
                <a:ln>
                  <a:noFill/>
                </a:ln>
                <a:effectLst/>
                <a:uLnTx/>
                <a:uFillTx/>
                <a:latin typeface="Arial" panose="020B0604020202020204" pitchFamily="34" charset="0"/>
                <a:ea typeface="仿宋" panose="02010609060101010101" pitchFamily="49" charset="-122"/>
                <a:sym typeface="Arial" panose="020B0604020202020204" pitchFamily="34" charset="0"/>
              </a:rPr>
              <a:t>1</a:t>
            </a:r>
            <a:r>
              <a:rPr kumimoji="0" lang="zh-CN" altLang="en-US"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a:t>
            </a:r>
            <a:endParaRPr kumimoji="0" lang="en-US" altLang="zh-CN"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altLang="zh-CN"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56" name="文本框 55">
            <a:extLst>
              <a:ext uri="{FF2B5EF4-FFF2-40B4-BE49-F238E27FC236}">
                <a16:creationId xmlns:a16="http://schemas.microsoft.com/office/drawing/2014/main" id="{E88E4CB8-9EDB-4714-9A7D-E0279C0898C2}"/>
              </a:ext>
            </a:extLst>
          </p:cNvPr>
          <p:cNvSpPr txBox="1"/>
          <p:nvPr/>
        </p:nvSpPr>
        <p:spPr>
          <a:xfrm>
            <a:off x="4119824" y="1856820"/>
            <a:ext cx="7405635" cy="523220"/>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1400" b="1" dirty="0">
                <a:solidFill>
                  <a:srgbClr val="2570BF"/>
                </a:solidFill>
                <a:latin typeface="Arial" panose="020B0604020202020204" pitchFamily="34" charset="0"/>
                <a:ea typeface="仿宋" panose="02010609060101010101" pitchFamily="49" charset="-122"/>
                <a:sym typeface="Arial" panose="020B0604020202020204" pitchFamily="34" charset="0"/>
              </a:rPr>
              <a:t>                                                  大型</a:t>
            </a:r>
            <a:r>
              <a:rPr kumimoji="0" lang="zh-CN" altLang="en-US"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真实世界研究报告显示：</a:t>
            </a:r>
            <a:endParaRPr kumimoji="0" lang="en-US" altLang="zh-CN"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altLang="zh-CN"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84" name="文本框 83">
            <a:extLst>
              <a:ext uri="{FF2B5EF4-FFF2-40B4-BE49-F238E27FC236}">
                <a16:creationId xmlns:a16="http://schemas.microsoft.com/office/drawing/2014/main" id="{84838309-F582-43C4-A237-0ECDD539533F}"/>
              </a:ext>
            </a:extLst>
          </p:cNvPr>
          <p:cNvSpPr txBox="1"/>
          <p:nvPr/>
        </p:nvSpPr>
        <p:spPr>
          <a:xfrm>
            <a:off x="4119824" y="2199556"/>
            <a:ext cx="3379919" cy="404663"/>
          </a:xfrm>
          <a:prstGeom prst="rect">
            <a:avLst/>
          </a:prstGeom>
          <a:noFill/>
        </p:spPr>
        <p:txBody>
          <a:bodyPr wrap="square" rtlCol="0">
            <a:spAutoFit/>
          </a:bodyPr>
          <a:lstStyle/>
          <a:p>
            <a:pPr marL="0" marR="0" lvl="0" indent="0" algn="l" defTabSz="914400" rtl="0" eaLnBrk="1" fontAlgn="auto" latinLnBrk="0" hangingPunct="1">
              <a:lnSpc>
                <a:spcPts val="900"/>
              </a:lnSpc>
              <a:spcBef>
                <a:spcPts val="600"/>
              </a:spcBef>
              <a:spcAft>
                <a:spcPts val="0"/>
              </a:spcAft>
              <a:buClrTx/>
              <a:buSzTx/>
              <a:buFontTx/>
              <a:buNone/>
              <a:tabLst/>
              <a:defRPr/>
            </a:pP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与报道的服用</a:t>
            </a:r>
            <a:r>
              <a:rPr lang="en-US" altLang="zh-CN" sz="1200" dirty="0">
                <a:latin typeface="Arial" panose="020B0604020202020204" pitchFamily="34" charset="0"/>
                <a:ea typeface="仿宋" panose="02010609060101010101" pitchFamily="49" charset="-122"/>
                <a:sym typeface="Arial" panose="020B0604020202020204" pitchFamily="34" charset="0"/>
              </a:rPr>
              <a:t>2</a:t>
            </a:r>
            <a:r>
              <a:rPr lang="zh-CN" altLang="en-US" sz="1200" dirty="0">
                <a:latin typeface="Arial" panose="020B0604020202020204" pitchFamily="34" charset="0"/>
                <a:ea typeface="仿宋" panose="02010609060101010101" pitchFamily="49" charset="-122"/>
                <a:sym typeface="Arial" panose="020B0604020202020204" pitchFamily="34" charset="0"/>
              </a:rPr>
              <a:t>个单药的依从性</a:t>
            </a:r>
            <a:r>
              <a:rPr lang="en-US" altLang="zh-CN" sz="1200" dirty="0">
                <a:latin typeface="Arial" panose="020B0604020202020204" pitchFamily="34" charset="0"/>
                <a:ea typeface="仿宋" panose="02010609060101010101" pitchFamily="49" charset="-122"/>
                <a:sym typeface="Arial" panose="020B0604020202020204" pitchFamily="34" charset="0"/>
              </a:rPr>
              <a:t>70%</a:t>
            </a:r>
            <a:r>
              <a:rPr lang="zh-CN" altLang="en-US" sz="1200" dirty="0">
                <a:latin typeface="Arial" panose="020B0604020202020204" pitchFamily="34" charset="0"/>
                <a:ea typeface="仿宋" panose="02010609060101010101" pitchFamily="49" charset="-122"/>
                <a:sym typeface="Arial" panose="020B0604020202020204" pitchFamily="34" charset="0"/>
              </a:rPr>
              <a:t>相比，</a:t>
            </a:r>
            <a:endParaRPr lang="en-US" altLang="zh-CN" sz="1200" dirty="0">
              <a:latin typeface="Arial" panose="020B0604020202020204" pitchFamily="34" charset="0"/>
              <a:ea typeface="仿宋" panose="02010609060101010101" pitchFamily="49" charset="-122"/>
              <a:sym typeface="Arial" panose="020B0604020202020204" pitchFamily="34" charset="0"/>
            </a:endParaRPr>
          </a:p>
          <a:p>
            <a:pPr marL="0" marR="0" lvl="0" indent="0" algn="l" defTabSz="914400" rtl="0" eaLnBrk="1" fontAlgn="auto" latinLnBrk="0" hangingPunct="1">
              <a:lnSpc>
                <a:spcPts val="900"/>
              </a:lnSpc>
              <a:spcBef>
                <a:spcPts val="600"/>
              </a:spcBef>
              <a:spcAft>
                <a:spcPts val="0"/>
              </a:spcAft>
              <a:buClrTx/>
              <a:buSzTx/>
              <a:buFontTx/>
              <a:buNone/>
              <a:tabLst/>
              <a:defRPr/>
            </a:pP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比索洛尔氨氯地平片</a:t>
            </a:r>
            <a:r>
              <a:rPr kumimoji="0" lang="zh-CN" altLang="en-US" sz="12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依从性</a:t>
            </a: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良好率高达</a:t>
            </a:r>
            <a:r>
              <a:rPr kumimoji="0" lang="en-US" altLang="zh-CN" sz="12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98.1%</a:t>
            </a:r>
            <a:r>
              <a:rPr kumimoji="0" lang="en-US" altLang="zh-CN" sz="1200" i="0" u="none" strike="noStrike" kern="1200" cap="none" spc="0" normalizeH="0" baseline="30000" noProof="0" dirty="0">
                <a:ln>
                  <a:noFill/>
                </a:ln>
                <a:effectLst/>
                <a:uLnTx/>
                <a:uFillTx/>
                <a:latin typeface="Arial" panose="020B0604020202020204" pitchFamily="34" charset="0"/>
                <a:ea typeface="仿宋" panose="02010609060101010101" pitchFamily="49" charset="-122"/>
                <a:sym typeface="Arial" panose="020B0604020202020204" pitchFamily="34" charset="0"/>
              </a:rPr>
              <a:t>2</a:t>
            </a:r>
          </a:p>
        </p:txBody>
      </p:sp>
      <p:sp>
        <p:nvSpPr>
          <p:cNvPr id="83" name="文本框 82">
            <a:extLst>
              <a:ext uri="{FF2B5EF4-FFF2-40B4-BE49-F238E27FC236}">
                <a16:creationId xmlns:a16="http://schemas.microsoft.com/office/drawing/2014/main" id="{04A4A1EC-DDCF-4E6F-BF15-54FD77DCDEC3}"/>
              </a:ext>
            </a:extLst>
          </p:cNvPr>
          <p:cNvSpPr txBox="1"/>
          <p:nvPr/>
        </p:nvSpPr>
        <p:spPr>
          <a:xfrm>
            <a:off x="8491169" y="2201832"/>
            <a:ext cx="2634586" cy="400110"/>
          </a:xfrm>
          <a:prstGeom prst="rect">
            <a:avLst/>
          </a:prstGeom>
          <a:noFill/>
        </p:spPr>
        <p:txBody>
          <a:bodyPr wrap="square" rtlCol="0">
            <a:spAutoFit/>
          </a:bodyPr>
          <a:lstStyle/>
          <a:p>
            <a:pPr marL="0" marR="0" lvl="0" indent="0" algn="l" defTabSz="914400" rtl="0" eaLnBrk="1" fontAlgn="auto" latinLnBrk="0" hangingPunct="1">
              <a:lnSpc>
                <a:spcPts val="900"/>
              </a:lnSpc>
              <a:spcBef>
                <a:spcPts val="600"/>
              </a:spcBef>
              <a:spcAft>
                <a:spcPts val="0"/>
              </a:spcAft>
              <a:buClrTx/>
              <a:buSzTx/>
              <a:buFontTx/>
              <a:buNone/>
              <a:tabLst/>
              <a:defRPr/>
            </a:pP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比索洛尔氨氯地平片较自由联合，</a:t>
            </a:r>
            <a:endParaRPr kumimoji="0" lang="en-US" altLang="zh-CN"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endParaRPr>
          </a:p>
          <a:p>
            <a:pPr marL="0" marR="0" lvl="0" indent="0" algn="l" defTabSz="914400" rtl="0" eaLnBrk="1" fontAlgn="auto" latinLnBrk="0" hangingPunct="1">
              <a:lnSpc>
                <a:spcPts val="900"/>
              </a:lnSpc>
              <a:spcBef>
                <a:spcPts val="600"/>
              </a:spcBef>
              <a:spcAft>
                <a:spcPts val="0"/>
              </a:spcAft>
              <a:buClrTx/>
              <a:buSzTx/>
              <a:buFontTx/>
              <a:buNone/>
              <a:tabLst/>
              <a:defRPr/>
            </a:pP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进一步降低患者血压及心率</a:t>
            </a:r>
            <a:r>
              <a:rPr kumimoji="0" lang="en-US" altLang="zh-CN" sz="1200" i="0" u="none" strike="noStrike" kern="1200" cap="none" spc="0" normalizeH="0" baseline="30000" noProof="0" dirty="0">
                <a:ln>
                  <a:noFill/>
                </a:ln>
                <a:effectLst/>
                <a:uLnTx/>
                <a:uFillTx/>
                <a:latin typeface="Arial" panose="020B0604020202020204" pitchFamily="34" charset="0"/>
                <a:ea typeface="仿宋" panose="02010609060101010101" pitchFamily="49" charset="-122"/>
                <a:sym typeface="Arial" panose="020B0604020202020204" pitchFamily="34" charset="0"/>
              </a:rPr>
              <a:t>3</a:t>
            </a:r>
          </a:p>
        </p:txBody>
      </p:sp>
    </p:spTree>
    <p:custDataLst>
      <p:tags r:id="rId1"/>
    </p:custDataLst>
    <p:extLst>
      <p:ext uri="{BB962C8B-B14F-4D97-AF65-F5344CB8AC3E}">
        <p14:creationId xmlns:p14="http://schemas.microsoft.com/office/powerpoint/2010/main" val="1884813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hidden="1">
            <a:extLst>
              <a:ext uri="{FF2B5EF4-FFF2-40B4-BE49-F238E27FC236}">
                <a16:creationId xmlns:a16="http://schemas.microsoft.com/office/drawing/2014/main" id="{780ABAAD-C42A-4E0E-82F6-C479A5CB2113}"/>
              </a:ext>
            </a:extLst>
          </p:cNvPr>
          <p:cNvGraphicFramePr>
            <a:graphicFrameLocks noChangeAspect="1"/>
          </p:cNvGraphicFramePr>
          <p:nvPr>
            <p:custDataLst>
              <p:tags r:id="rId3"/>
            </p:custDataLst>
            <p:extLst>
              <p:ext uri="{D42A27DB-BD31-4B8C-83A1-F6EECF244321}">
                <p14:modId xmlns:p14="http://schemas.microsoft.com/office/powerpoint/2010/main" val="41524849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54" name="think-cell 幻灯片" r:id="rId16" imgW="275" imgH="275" progId="TCLayout.ActiveDocument.1">
                  <p:embed/>
                </p:oleObj>
              </mc:Choice>
              <mc:Fallback>
                <p:oleObj name="think-cell 幻灯片" r:id="rId16" imgW="275" imgH="275" progId="TCLayout.ActiveDocument.1">
                  <p:embed/>
                  <p:pic>
                    <p:nvPicPr>
                      <p:cNvPr id="0" name=""/>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17" name="标题 16">
            <a:extLst>
              <a:ext uri="{FF2B5EF4-FFF2-40B4-BE49-F238E27FC236}">
                <a16:creationId xmlns:a16="http://schemas.microsoft.com/office/drawing/2014/main" id="{C2A474CF-43FE-438F-9CA1-0B8658C68909}"/>
              </a:ext>
            </a:extLst>
          </p:cNvPr>
          <p:cNvSpPr>
            <a:spLocks noGrp="1"/>
          </p:cNvSpPr>
          <p:nvPr>
            <p:ph type="title"/>
          </p:nvPr>
        </p:nvSpPr>
        <p:spPr/>
        <p:txBody>
          <a:bodyPr vert="horz">
            <a:noAutofit/>
          </a:bodyPr>
          <a:lstStyle/>
          <a:p>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β</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受体阻滞剂</a:t>
            </a:r>
            <a:r>
              <a:rPr lang="en-US" altLang="zh-CN" sz="2200" dirty="0">
                <a:solidFill>
                  <a:schemeClr val="tx1"/>
                </a:solidFill>
                <a:latin typeface="Arial" panose="020B0604020202020204" pitchFamily="34" charset="0"/>
                <a:ea typeface="仿宋" panose="02010609060101010101" pitchFamily="49" charset="-122"/>
                <a:sym typeface="Arial" panose="020B0604020202020204" pitchFamily="34" charset="0"/>
              </a:rPr>
              <a:t>+</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钙通道阻滞剂</a:t>
            </a:r>
            <a:r>
              <a:rPr lang="zh-CN" altLang="en-US" b="1" dirty="0">
                <a:solidFill>
                  <a:srgbClr val="2570BF"/>
                </a:solidFill>
                <a:latin typeface="Arial" panose="020B0604020202020204" pitchFamily="34" charset="0"/>
                <a:ea typeface="仿宋" panose="02010609060101010101" pitchFamily="49" charset="-122"/>
                <a:sym typeface="Arial" panose="020B0604020202020204" pitchFamily="34" charset="0"/>
              </a:rPr>
              <a:t>副作用相抵</a:t>
            </a: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a:t>
            </a:r>
            <a:b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br>
            <a:r>
              <a:rPr lang="zh-CN" altLang="en-US" sz="2200" b="1" dirty="0">
                <a:solidFill>
                  <a:schemeClr val="tx1"/>
                </a:solidFill>
                <a:latin typeface="Arial" panose="020B0604020202020204" pitchFamily="34" charset="0"/>
                <a:ea typeface="仿宋" panose="02010609060101010101" pitchFamily="49" charset="-122"/>
                <a:sym typeface="Arial" panose="020B0604020202020204" pitchFamily="34" charset="0"/>
              </a:rPr>
              <a:t>真实世界研究显示，比索洛尔氨氯地平片安全性良好，不良事件发生率仅为</a:t>
            </a:r>
            <a:r>
              <a:rPr lang="en-US" altLang="zh-CN" sz="2200" b="1" dirty="0">
                <a:solidFill>
                  <a:srgbClr val="2570BF"/>
                </a:solidFill>
                <a:latin typeface="Arial" panose="020B0604020202020204" pitchFamily="34" charset="0"/>
                <a:ea typeface="仿宋" panose="02010609060101010101" pitchFamily="49" charset="-122"/>
                <a:sym typeface="Arial" panose="020B0604020202020204" pitchFamily="34" charset="0"/>
              </a:rPr>
              <a:t>0.7%</a:t>
            </a:r>
            <a:endParaRPr lang="zh-CN" altLang="en-US" sz="2200" b="1" dirty="0">
              <a:solidFill>
                <a:srgbClr val="2570BF"/>
              </a:solidFill>
              <a:latin typeface="Arial" panose="020B0604020202020204" pitchFamily="34" charset="0"/>
              <a:ea typeface="仿宋" panose="02010609060101010101" pitchFamily="49" charset="-122"/>
              <a:sym typeface="Arial" panose="020B0604020202020204" pitchFamily="34" charset="0"/>
            </a:endParaRPr>
          </a:p>
        </p:txBody>
      </p:sp>
      <p:sp>
        <p:nvSpPr>
          <p:cNvPr id="22" name="文本框 21">
            <a:extLst>
              <a:ext uri="{FF2B5EF4-FFF2-40B4-BE49-F238E27FC236}">
                <a16:creationId xmlns:a16="http://schemas.microsoft.com/office/drawing/2014/main" id="{CC1E8A39-7D2F-4A09-8389-A1F264ECCD60}"/>
              </a:ext>
            </a:extLst>
          </p:cNvPr>
          <p:cNvSpPr txBox="1"/>
          <p:nvPr/>
        </p:nvSpPr>
        <p:spPr>
          <a:xfrm>
            <a:off x="281755" y="6274304"/>
            <a:ext cx="10789200" cy="461665"/>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zh-CN" altLang="en-US"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中国高血压防治指南修订委员会</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 </a:t>
            </a:r>
            <a:r>
              <a:rPr kumimoji="0" lang="zh-CN" altLang="en-US"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等</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 </a:t>
            </a:r>
            <a:r>
              <a:rPr kumimoji="0" lang="zh-CN" altLang="en-US"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中国心血管杂志</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,2019,24 (1): 24-56.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Ulrike </a:t>
            </a:r>
            <a:r>
              <a:rPr kumimoji="0" lang="en-US" altLang="zh-CN" sz="800" b="0" i="0" u="none" strike="noStrike" kern="1200" cap="none" spc="0" normalizeH="0" baseline="0" noProof="0" dirty="0" err="1">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Hostalek</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 et al. </a:t>
            </a:r>
            <a:r>
              <a:rPr kumimoji="0" lang="en-US" altLang="zh-CN" sz="800" b="0" i="0" u="none" strike="noStrike" kern="1200" cap="none" spc="0" normalizeH="0" baseline="0" noProof="0" dirty="0" err="1">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Cardiol</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 </a:t>
            </a:r>
            <a:r>
              <a:rPr kumimoji="0" lang="en-US" altLang="zh-CN" sz="800" b="0" i="0" u="none" strike="noStrike" kern="1200" cap="none" spc="0" normalizeH="0" baseline="0" noProof="0" dirty="0" err="1">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Ther</a:t>
            </a:r>
            <a:r>
              <a:rPr kumimoji="0" lang="en-US" altLang="zh-CN" sz="8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 2015 Dec;4(2):179-90.</a:t>
            </a:r>
          </a:p>
          <a:p>
            <a:pPr marL="228600" indent="-228600">
              <a:buFontTx/>
              <a:buAutoNum type="arabicPeriod"/>
              <a:defRPr/>
            </a:pP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比索洛尔氨氯地平片说明书</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 </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核准日期</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 2021</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年</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5</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月</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11</a:t>
            </a:r>
            <a:r>
              <a:rPr lang="zh-CN" altLang="en-US" sz="800" dirty="0">
                <a:solidFill>
                  <a:prstClr val="black"/>
                </a:solidFill>
                <a:latin typeface="Arial" panose="020B0604020202020204" pitchFamily="34" charset="0"/>
                <a:ea typeface="仿宋" panose="02010609060101010101" pitchFamily="49" charset="-122"/>
                <a:sym typeface="Arial" panose="020B0604020202020204" pitchFamily="34" charset="0"/>
              </a:rPr>
              <a:t>日</a:t>
            </a:r>
            <a:r>
              <a:rPr lang="en-US" altLang="zh-CN" sz="800" dirty="0">
                <a:solidFill>
                  <a:prstClr val="black"/>
                </a:solidFill>
                <a:latin typeface="Arial" panose="020B0604020202020204" pitchFamily="34" charset="0"/>
                <a:ea typeface="仿宋" panose="02010609060101010101" pitchFamily="49" charset="-122"/>
                <a:sym typeface="Arial" panose="020B0604020202020204" pitchFamily="34" charset="0"/>
              </a:rPr>
              <a:t>.</a:t>
            </a:r>
          </a:p>
        </p:txBody>
      </p:sp>
      <p:sp>
        <p:nvSpPr>
          <p:cNvPr id="32" name="矩形 31">
            <a:extLst>
              <a:ext uri="{FF2B5EF4-FFF2-40B4-BE49-F238E27FC236}">
                <a16:creationId xmlns:a16="http://schemas.microsoft.com/office/drawing/2014/main" id="{650A01C3-2A28-44DD-9913-785533B62DA2}"/>
              </a:ext>
            </a:extLst>
          </p:cNvPr>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安全性</a:t>
            </a:r>
          </a:p>
        </p:txBody>
      </p:sp>
      <p:sp>
        <p:nvSpPr>
          <p:cNvPr id="33" name="等腰三角形 32">
            <a:extLst>
              <a:ext uri="{FF2B5EF4-FFF2-40B4-BE49-F238E27FC236}">
                <a16:creationId xmlns:a16="http://schemas.microsoft.com/office/drawing/2014/main" id="{265BE109-802F-4F87-8E70-049F02454D96}"/>
              </a:ext>
            </a:extLst>
          </p:cNvPr>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35" name="矩形: 圆角 34">
            <a:extLst>
              <a:ext uri="{FF2B5EF4-FFF2-40B4-BE49-F238E27FC236}">
                <a16:creationId xmlns:a16="http://schemas.microsoft.com/office/drawing/2014/main" id="{1EFDF8DA-2245-4D4B-AC99-B8524C5C8514}"/>
              </a:ext>
            </a:extLst>
          </p:cNvPr>
          <p:cNvSpPr/>
          <p:nvPr/>
        </p:nvSpPr>
        <p:spPr>
          <a:xfrm>
            <a:off x="8645105" y="2735013"/>
            <a:ext cx="2854567" cy="2635198"/>
          </a:xfrm>
          <a:prstGeom prst="roundRect">
            <a:avLst>
              <a:gd name="adj" fmla="val 5091"/>
            </a:avLst>
          </a:prstGeom>
          <a:no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48" name="矩形: 圆角 47">
            <a:extLst>
              <a:ext uri="{FF2B5EF4-FFF2-40B4-BE49-F238E27FC236}">
                <a16:creationId xmlns:a16="http://schemas.microsoft.com/office/drawing/2014/main" id="{7F76B699-4750-4F7E-9A93-D97E2522F1F2}"/>
              </a:ext>
            </a:extLst>
          </p:cNvPr>
          <p:cNvSpPr/>
          <p:nvPr/>
        </p:nvSpPr>
        <p:spPr>
          <a:xfrm>
            <a:off x="6082549" y="2723632"/>
            <a:ext cx="2196323" cy="2635198"/>
          </a:xfrm>
          <a:prstGeom prst="roundRect">
            <a:avLst>
              <a:gd name="adj" fmla="val 5091"/>
            </a:avLst>
          </a:prstGeom>
          <a:solidFill>
            <a:srgbClr val="25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49" name="文本框 48">
            <a:extLst>
              <a:ext uri="{FF2B5EF4-FFF2-40B4-BE49-F238E27FC236}">
                <a16:creationId xmlns:a16="http://schemas.microsoft.com/office/drawing/2014/main" id="{CB0CCBCE-1F6F-40CA-8FC8-3EA0F41ADC6D}"/>
              </a:ext>
            </a:extLst>
          </p:cNvPr>
          <p:cNvSpPr txBox="1"/>
          <p:nvPr>
            <p:custDataLst>
              <p:tags r:id="rId4"/>
            </p:custDataLst>
          </p:nvPr>
        </p:nvSpPr>
        <p:spPr>
          <a:xfrm>
            <a:off x="8671172" y="2752897"/>
            <a:ext cx="1766717" cy="307777"/>
          </a:xfrm>
          <a:prstGeom prst="rect">
            <a:avLst/>
          </a:prstGeom>
          <a:noFill/>
          <a:ln>
            <a:noFill/>
          </a:ln>
        </p:spPr>
        <p:txBody>
          <a:bodyPr wrap="square">
            <a:spAutoFit/>
          </a:bodyPr>
          <a:lstStyle>
            <a:lvl1pPr marL="228600" indent="-228600" algn="l" defTabSz="914400" rtl="0" eaLnBrk="1" latinLnBrk="0" hangingPunct="1">
              <a:buFont typeface="Arial" panose="020B0604020202020204" pitchFamily="34" charset="0"/>
              <a:buChar char="•"/>
            </a:lvl1pPr>
            <a:lvl2pPr marL="685800" indent="-228600" algn="l" defTabSz="914400" rtl="0" eaLnBrk="1" latinLnBrk="0" hangingPunct="1">
              <a:buFont typeface="Arial" panose="020B0604020202020204" pitchFamily="34" charset="0"/>
              <a:buChar char="•"/>
            </a:lvl2pPr>
            <a:lvl3pPr marL="1143000" indent="-228600" algn="l" defTabSz="914400" rtl="0" eaLnBrk="1" latinLnBrk="0" hangingPunct="1">
              <a:buFont typeface="Arial" panose="020B0604020202020204" pitchFamily="34" charset="0"/>
              <a:buChar char="•"/>
            </a:lvl3pPr>
            <a:lvl4pPr marL="1600200" indent="-228600" algn="l" defTabSz="914400" rtl="0" eaLnBrk="1" latinLnBrk="0" hangingPunct="1">
              <a:buFont typeface="Arial" panose="020B0604020202020204" pitchFamily="34" charset="0"/>
              <a:buChar char="•"/>
            </a:lvl4pPr>
            <a:lvl5pPr marL="2057400" indent="-228600" algn="l" defTabSz="914400" rtl="0" eaLnBrk="1" latinLnBrk="0" hangingPunct="1">
              <a:buFont typeface="Arial" panose="020B0604020202020204" pitchFamily="34" charset="0"/>
              <a:buChar char="•"/>
            </a:lvl5pPr>
            <a:lvl6pPr marL="2514600" indent="-228600" algn="l" defTabSz="914400" rtl="0" eaLnBrk="1" latinLnBrk="0" hangingPunct="1">
              <a:buFont typeface="Arial" panose="020B0604020202020204" pitchFamily="34" charset="0"/>
              <a:buChar char="•"/>
            </a:lvl6pPr>
            <a:lvl7pPr marL="2971800" indent="-228600" algn="l" defTabSz="914400" rtl="0" eaLnBrk="1" latinLnBrk="0" hangingPunct="1">
              <a:buFont typeface="Arial" panose="020B0604020202020204" pitchFamily="34" charset="0"/>
              <a:buChar char="•"/>
            </a:lvl7pPr>
            <a:lvl8pPr marL="3429000" indent="-228600" algn="l" defTabSz="914400" rtl="0" eaLnBrk="1" latinLnBrk="0" hangingPunct="1">
              <a:buFont typeface="Arial" panose="020B0604020202020204" pitchFamily="34" charset="0"/>
              <a:buChar char="•"/>
            </a:lvl8pPr>
            <a:lvl9pPr marL="3886200" indent="-228600" algn="l" defTabSz="914400" rtl="0" eaLnBrk="1" latinLnBrk="0" hangingPunct="1">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rPr>
              <a:t>比索洛尔</a:t>
            </a:r>
            <a:endParaRPr kumimoji="0" lang="en-US" altLang="zh-CN" sz="1400" b="1"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endParaRPr>
          </a:p>
        </p:txBody>
      </p:sp>
      <p:sp>
        <p:nvSpPr>
          <p:cNvPr id="50" name="文本框 49">
            <a:extLst>
              <a:ext uri="{FF2B5EF4-FFF2-40B4-BE49-F238E27FC236}">
                <a16:creationId xmlns:a16="http://schemas.microsoft.com/office/drawing/2014/main" id="{D5E451F3-021D-4F29-BA36-0AA8DA5B54AB}"/>
              </a:ext>
            </a:extLst>
          </p:cNvPr>
          <p:cNvSpPr txBox="1"/>
          <p:nvPr>
            <p:custDataLst>
              <p:tags r:id="rId5"/>
            </p:custDataLst>
          </p:nvPr>
        </p:nvSpPr>
        <p:spPr>
          <a:xfrm>
            <a:off x="10077339" y="2745780"/>
            <a:ext cx="1536093" cy="307777"/>
          </a:xfrm>
          <a:prstGeom prst="rect">
            <a:avLst/>
          </a:prstGeom>
          <a:noFill/>
          <a:ln>
            <a:noFill/>
          </a:ln>
        </p:spPr>
        <p:txBody>
          <a:bodyPr wrap="square">
            <a:spAutoFit/>
          </a:bodyPr>
          <a:lstStyle>
            <a:lvl1pPr marL="228600" indent="-228600" algn="l" defTabSz="914400" rtl="0" eaLnBrk="1" latinLnBrk="0" hangingPunct="1">
              <a:buFont typeface="Arial" panose="020B0604020202020204" pitchFamily="34" charset="0"/>
              <a:buChar char="•"/>
            </a:lvl1pPr>
            <a:lvl2pPr marL="685800" indent="-228600" algn="l" defTabSz="914400" rtl="0" eaLnBrk="1" latinLnBrk="0" hangingPunct="1">
              <a:buFont typeface="Arial" panose="020B0604020202020204" pitchFamily="34" charset="0"/>
              <a:buChar char="•"/>
            </a:lvl2pPr>
            <a:lvl3pPr marL="1143000" indent="-228600" algn="l" defTabSz="914400" rtl="0" eaLnBrk="1" latinLnBrk="0" hangingPunct="1">
              <a:buFont typeface="Arial" panose="020B0604020202020204" pitchFamily="34" charset="0"/>
              <a:buChar char="•"/>
            </a:lvl3pPr>
            <a:lvl4pPr marL="1600200" indent="-228600" algn="l" defTabSz="914400" rtl="0" eaLnBrk="1" latinLnBrk="0" hangingPunct="1">
              <a:buFont typeface="Arial" panose="020B0604020202020204" pitchFamily="34" charset="0"/>
              <a:buChar char="•"/>
            </a:lvl4pPr>
            <a:lvl5pPr marL="2057400" indent="-228600" algn="l" defTabSz="914400" rtl="0" eaLnBrk="1" latinLnBrk="0" hangingPunct="1">
              <a:buFont typeface="Arial" panose="020B0604020202020204" pitchFamily="34" charset="0"/>
              <a:buChar char="•"/>
            </a:lvl5pPr>
            <a:lvl6pPr marL="2514600" indent="-228600" algn="l" defTabSz="914400" rtl="0" eaLnBrk="1" latinLnBrk="0" hangingPunct="1">
              <a:buFont typeface="Arial" panose="020B0604020202020204" pitchFamily="34" charset="0"/>
              <a:buChar char="•"/>
            </a:lvl6pPr>
            <a:lvl7pPr marL="2971800" indent="-228600" algn="l" defTabSz="914400" rtl="0" eaLnBrk="1" latinLnBrk="0" hangingPunct="1">
              <a:buFont typeface="Arial" panose="020B0604020202020204" pitchFamily="34" charset="0"/>
              <a:buChar char="•"/>
            </a:lvl7pPr>
            <a:lvl8pPr marL="3429000" indent="-228600" algn="l" defTabSz="914400" rtl="0" eaLnBrk="1" latinLnBrk="0" hangingPunct="1">
              <a:buFont typeface="Arial" panose="020B0604020202020204" pitchFamily="34" charset="0"/>
              <a:buChar char="•"/>
            </a:lvl8pPr>
            <a:lvl9pPr marL="3886200" indent="-228600" algn="l" defTabSz="914400" rtl="0" eaLnBrk="1" latinLnBrk="0" hangingPunct="1">
              <a:buFont typeface="Arial" panose="020B0604020202020204" pitchFamily="34" charset="0"/>
              <a:buChar char="•"/>
            </a:lvl9pPr>
          </a:lstStyle>
          <a:p>
            <a:pPr marL="0" lvl="0" indent="0" algn="ctr">
              <a:buNone/>
              <a:defRPr/>
            </a:pPr>
            <a:r>
              <a:rPr lang="zh-CN" altLang="en-US" sz="1400" b="1" dirty="0">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rPr>
              <a:t>氨氯地平</a:t>
            </a:r>
            <a:endParaRPr kumimoji="0" lang="en-US" altLang="zh-CN" sz="1400" b="1"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endParaRPr>
          </a:p>
        </p:txBody>
      </p:sp>
      <p:sp>
        <p:nvSpPr>
          <p:cNvPr id="51" name="文本框 50">
            <a:extLst>
              <a:ext uri="{FF2B5EF4-FFF2-40B4-BE49-F238E27FC236}">
                <a16:creationId xmlns:a16="http://schemas.microsoft.com/office/drawing/2014/main" id="{00E5374A-CF17-4FA0-9564-5E45FDF05C40}"/>
              </a:ext>
            </a:extLst>
          </p:cNvPr>
          <p:cNvSpPr txBox="1"/>
          <p:nvPr>
            <p:custDataLst>
              <p:tags r:id="rId6"/>
            </p:custDataLst>
          </p:nvPr>
        </p:nvSpPr>
        <p:spPr>
          <a:xfrm>
            <a:off x="6022979" y="2759142"/>
            <a:ext cx="2495725" cy="307777"/>
          </a:xfrm>
          <a:prstGeom prst="rect">
            <a:avLst/>
          </a:prstGeom>
          <a:noFill/>
          <a:ln>
            <a:noFill/>
          </a:ln>
        </p:spPr>
        <p:txBody>
          <a:bodyPr wrap="square">
            <a:spAutoFit/>
          </a:bodyPr>
          <a:lstStyle>
            <a:lvl1pPr marL="228600" indent="-228600" algn="l" defTabSz="914400" rtl="0" eaLnBrk="1" latinLnBrk="0" hangingPunct="1">
              <a:buFont typeface="Arial" panose="020B0604020202020204" pitchFamily="34" charset="0"/>
              <a:buChar char="•"/>
            </a:lvl1pPr>
            <a:lvl2pPr marL="685800" indent="-228600" algn="l" defTabSz="914400" rtl="0" eaLnBrk="1" latinLnBrk="0" hangingPunct="1">
              <a:buFont typeface="Arial" panose="020B0604020202020204" pitchFamily="34" charset="0"/>
              <a:buChar char="•"/>
            </a:lvl2pPr>
            <a:lvl3pPr marL="1143000" indent="-228600" algn="l" defTabSz="914400" rtl="0" eaLnBrk="1" latinLnBrk="0" hangingPunct="1">
              <a:buFont typeface="Arial" panose="020B0604020202020204" pitchFamily="34" charset="0"/>
              <a:buChar char="•"/>
            </a:lvl3pPr>
            <a:lvl4pPr marL="1600200" indent="-228600" algn="l" defTabSz="914400" rtl="0" eaLnBrk="1" latinLnBrk="0" hangingPunct="1">
              <a:buFont typeface="Arial" panose="020B0604020202020204" pitchFamily="34" charset="0"/>
              <a:buChar char="•"/>
            </a:lvl4pPr>
            <a:lvl5pPr marL="2057400" indent="-228600" algn="l" defTabSz="914400" rtl="0" eaLnBrk="1" latinLnBrk="0" hangingPunct="1">
              <a:buFont typeface="Arial" panose="020B0604020202020204" pitchFamily="34" charset="0"/>
              <a:buChar char="•"/>
            </a:lvl5pPr>
            <a:lvl6pPr marL="2514600" indent="-228600" algn="l" defTabSz="914400" rtl="0" eaLnBrk="1" latinLnBrk="0" hangingPunct="1">
              <a:buFont typeface="Arial" panose="020B0604020202020204" pitchFamily="34" charset="0"/>
              <a:buChar char="•"/>
            </a:lvl6pPr>
            <a:lvl7pPr marL="2971800" indent="-228600" algn="l" defTabSz="914400" rtl="0" eaLnBrk="1" latinLnBrk="0" hangingPunct="1">
              <a:buFont typeface="Arial" panose="020B0604020202020204" pitchFamily="34" charset="0"/>
              <a:buChar char="•"/>
            </a:lvl7pPr>
            <a:lvl8pPr marL="3429000" indent="-228600" algn="l" defTabSz="914400" rtl="0" eaLnBrk="1" latinLnBrk="0" hangingPunct="1">
              <a:buFont typeface="Arial" panose="020B0604020202020204" pitchFamily="34" charset="0"/>
              <a:buChar char="•"/>
            </a:lvl8pPr>
            <a:lvl9pPr marL="3886200" indent="-228600" algn="l" defTabSz="914400" rtl="0" eaLnBrk="1" latinLnBrk="0" hangingPunct="1">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rPr>
              <a:t>比索洛尔氨氯地平片</a:t>
            </a:r>
            <a:r>
              <a:rPr kumimoji="0" lang="en-US" altLang="zh-CN" sz="1400" b="1" i="0" u="none" strike="noStrike" kern="1200" cap="none" spc="0" normalizeH="0" baseline="0" noProof="0" dirty="0">
                <a:ln>
                  <a:noFill/>
                </a:ln>
                <a:solidFill>
                  <a:schemeClr val="bg1"/>
                </a:solidFill>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rPr>
              <a:t>	</a:t>
            </a:r>
            <a:endParaRPr kumimoji="0" lang="en-US" sz="1200" b="1" i="0" u="none" strike="noStrike" kern="100" cap="none" spc="0" normalizeH="0" baseline="30000" noProof="0" dirty="0">
              <a:ln>
                <a:noFill/>
              </a:ln>
              <a:solidFill>
                <a:schemeClr val="bg1"/>
              </a:solidFill>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endParaRPr>
          </a:p>
        </p:txBody>
      </p:sp>
      <p:graphicFrame>
        <p:nvGraphicFramePr>
          <p:cNvPr id="52" name="表格 2">
            <a:extLst>
              <a:ext uri="{FF2B5EF4-FFF2-40B4-BE49-F238E27FC236}">
                <a16:creationId xmlns:a16="http://schemas.microsoft.com/office/drawing/2014/main" id="{DDF18032-4FE9-44CB-A0C8-B7C227EF40AB}"/>
              </a:ext>
            </a:extLst>
          </p:cNvPr>
          <p:cNvGraphicFramePr>
            <a:graphicFrameLocks noGrp="1"/>
          </p:cNvGraphicFramePr>
          <p:nvPr>
            <p:extLst>
              <p:ext uri="{D42A27DB-BD31-4B8C-83A1-F6EECF244321}">
                <p14:modId xmlns:p14="http://schemas.microsoft.com/office/powerpoint/2010/main" val="2181282526"/>
              </p:ext>
            </p:extLst>
          </p:nvPr>
        </p:nvGraphicFramePr>
        <p:xfrm>
          <a:off x="5014392" y="3261559"/>
          <a:ext cx="6396447" cy="2097270"/>
        </p:xfrm>
        <a:graphic>
          <a:graphicData uri="http://schemas.openxmlformats.org/drawingml/2006/table">
            <a:tbl>
              <a:tblPr firstRow="1" bandRow="1">
                <a:tableStyleId>{5C22544A-7EE6-4342-B048-85BDC9FD1C3A}</a:tableStyleId>
              </a:tblPr>
              <a:tblGrid>
                <a:gridCol w="945618">
                  <a:extLst>
                    <a:ext uri="{9D8B030D-6E8A-4147-A177-3AD203B41FA5}">
                      <a16:colId xmlns:a16="http://schemas.microsoft.com/office/drawing/2014/main" val="869016682"/>
                    </a:ext>
                  </a:extLst>
                </a:gridCol>
                <a:gridCol w="2340336">
                  <a:extLst>
                    <a:ext uri="{9D8B030D-6E8A-4147-A177-3AD203B41FA5}">
                      <a16:colId xmlns:a16="http://schemas.microsoft.com/office/drawing/2014/main" val="2290122328"/>
                    </a:ext>
                  </a:extLst>
                </a:gridCol>
                <a:gridCol w="623323">
                  <a:extLst>
                    <a:ext uri="{9D8B030D-6E8A-4147-A177-3AD203B41FA5}">
                      <a16:colId xmlns:a16="http://schemas.microsoft.com/office/drawing/2014/main" val="3646864353"/>
                    </a:ext>
                  </a:extLst>
                </a:gridCol>
                <a:gridCol w="1289250">
                  <a:extLst>
                    <a:ext uri="{9D8B030D-6E8A-4147-A177-3AD203B41FA5}">
                      <a16:colId xmlns:a16="http://schemas.microsoft.com/office/drawing/2014/main" val="3818409764"/>
                    </a:ext>
                  </a:extLst>
                </a:gridCol>
                <a:gridCol w="1197920">
                  <a:extLst>
                    <a:ext uri="{9D8B030D-6E8A-4147-A177-3AD203B41FA5}">
                      <a16:colId xmlns:a16="http://schemas.microsoft.com/office/drawing/2014/main" val="967936798"/>
                    </a:ext>
                  </a:extLst>
                </a:gridCol>
              </a:tblGrid>
              <a:tr h="328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rPr>
                        <a:t>水肿</a:t>
                      </a:r>
                    </a:p>
                  </a:txBody>
                  <a:tcPr anchor="ctr">
                    <a:lnL w="12700" cmpd="sng">
                      <a:noFill/>
                    </a:lnL>
                    <a:lnR w="6350" cap="flat" cmpd="sng" algn="ctr">
                      <a:noFill/>
                      <a:prstDash val="solid"/>
                      <a:round/>
                      <a:headEnd type="none" w="med" len="med"/>
                      <a:tailEnd type="none" w="med" len="med"/>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bg1"/>
                          </a:solidFill>
                          <a:latin typeface="Arial" panose="020B0604020202020204" pitchFamily="34" charset="0"/>
                          <a:ea typeface="仿宋" panose="02010609060101010101" pitchFamily="49" charset="-122"/>
                          <a:sym typeface="Arial" panose="020B0604020202020204" pitchFamily="34" charset="0"/>
                        </a:rPr>
                        <a:t>0.39%</a:t>
                      </a:r>
                      <a:endParaRPr lang="zh-CN" altLang="en-US" sz="1200" b="1" dirty="0">
                        <a:solidFill>
                          <a:schemeClr val="bg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b="1" dirty="0">
                        <a:solidFill>
                          <a:schemeClr val="bg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tx1"/>
                          </a:solidFill>
                          <a:latin typeface="Arial" panose="020B0604020202020204" pitchFamily="34" charset="0"/>
                          <a:ea typeface="仿宋" panose="02010609060101010101" pitchFamily="49" charset="-122"/>
                          <a:sym typeface="Arial" panose="020B0604020202020204" pitchFamily="34" charset="0"/>
                        </a:rPr>
                        <a:t>-</a:t>
                      </a:r>
                      <a:endPar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rPr>
                        <a:t>≥</a:t>
                      </a:r>
                      <a:r>
                        <a:rPr lang="en-US" altLang="zh-CN" sz="1200" b="0" dirty="0">
                          <a:solidFill>
                            <a:schemeClr val="tx1"/>
                          </a:solidFill>
                          <a:latin typeface="Arial" panose="020B0604020202020204" pitchFamily="34" charset="0"/>
                          <a:ea typeface="仿宋" panose="02010609060101010101" pitchFamily="49" charset="-122"/>
                          <a:sym typeface="Arial" panose="020B0604020202020204" pitchFamily="34" charset="0"/>
                        </a:rPr>
                        <a:t>10%</a:t>
                      </a:r>
                      <a:endPar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12700" cmpd="sng">
                      <a:noFill/>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570634"/>
                  </a:ext>
                </a:extLst>
              </a:tr>
              <a:tr h="328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rPr>
                        <a:t>头痛</a:t>
                      </a:r>
                    </a:p>
                  </a:txBody>
                  <a:tcPr anchor="ctr">
                    <a:lnL w="12700" cmpd="sng">
                      <a:noFill/>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bg1"/>
                          </a:solidFill>
                          <a:latin typeface="Arial" panose="020B0604020202020204" pitchFamily="34" charset="0"/>
                          <a:ea typeface="仿宋" panose="02010609060101010101" pitchFamily="49" charset="-122"/>
                          <a:sym typeface="Arial" panose="020B0604020202020204" pitchFamily="34" charset="0"/>
                        </a:rPr>
                        <a:t>0.07%</a:t>
                      </a:r>
                      <a:endParaRPr lang="zh-CN" altLang="en-US" sz="1200" b="1" dirty="0">
                        <a:solidFill>
                          <a:schemeClr val="bg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b="1" dirty="0">
                        <a:solidFill>
                          <a:schemeClr val="bg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tx1"/>
                          </a:solidFill>
                          <a:latin typeface="Arial" panose="020B0604020202020204" pitchFamily="34" charset="0"/>
                          <a:ea typeface="仿宋" panose="02010609060101010101" pitchFamily="49" charset="-122"/>
                          <a:sym typeface="Arial" panose="020B0604020202020204" pitchFamily="34" charset="0"/>
                        </a:rPr>
                        <a:t>1%~10%</a:t>
                      </a:r>
                      <a:endPar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Arial" panose="020B0604020202020204" pitchFamily="34" charset="0"/>
                          <a:ea typeface="仿宋" panose="02010609060101010101" pitchFamily="49" charset="-122"/>
                          <a:sym typeface="Arial" panose="020B0604020202020204" pitchFamily="34" charset="0"/>
                        </a:rPr>
                        <a:t>1%~10%</a:t>
                      </a:r>
                      <a:endPar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888370"/>
                  </a:ext>
                </a:extLst>
              </a:tr>
              <a:tr h="328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rPr>
                        <a:t>头晕</a:t>
                      </a:r>
                    </a:p>
                  </a:txBody>
                  <a:tcPr anchor="ctr">
                    <a:lnL w="12700" cmpd="sng">
                      <a:noFill/>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bg1"/>
                          </a:solidFill>
                          <a:latin typeface="Arial" panose="020B0604020202020204" pitchFamily="34" charset="0"/>
                          <a:ea typeface="仿宋" panose="02010609060101010101" pitchFamily="49" charset="-122"/>
                          <a:sym typeface="Arial" panose="020B0604020202020204" pitchFamily="34" charset="0"/>
                        </a:rPr>
                        <a:t>0.06%</a:t>
                      </a:r>
                      <a:endParaRPr lang="zh-CN" altLang="en-US" sz="1200" b="1" dirty="0">
                        <a:solidFill>
                          <a:schemeClr val="bg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b="1" dirty="0">
                        <a:solidFill>
                          <a:schemeClr val="bg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tx1"/>
                          </a:solidFill>
                          <a:latin typeface="Arial" panose="020B0604020202020204" pitchFamily="34" charset="0"/>
                          <a:ea typeface="仿宋" panose="02010609060101010101" pitchFamily="49" charset="-122"/>
                          <a:sym typeface="Arial" panose="020B0604020202020204" pitchFamily="34" charset="0"/>
                        </a:rPr>
                        <a:t>1%~10%</a:t>
                      </a:r>
                      <a:endPar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Arial" panose="020B0604020202020204" pitchFamily="34" charset="0"/>
                          <a:ea typeface="仿宋" panose="02010609060101010101" pitchFamily="49" charset="-122"/>
                          <a:sym typeface="Arial" panose="020B0604020202020204" pitchFamily="34" charset="0"/>
                        </a:rPr>
                        <a:t>1%~10%</a:t>
                      </a:r>
                      <a:endPar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2869690"/>
                  </a:ext>
                </a:extLst>
              </a:tr>
              <a:tr h="328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rPr>
                        <a:t>心动过缓</a:t>
                      </a:r>
                    </a:p>
                  </a:txBody>
                  <a:tcPr anchor="ctr">
                    <a:lnL w="12700" cmpd="sng">
                      <a:noFill/>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bg1"/>
                          </a:solidFill>
                          <a:latin typeface="Arial" panose="020B0604020202020204" pitchFamily="34" charset="0"/>
                          <a:ea typeface="仿宋" panose="02010609060101010101" pitchFamily="49" charset="-122"/>
                          <a:sym typeface="Arial" panose="020B0604020202020204" pitchFamily="34" charset="0"/>
                        </a:rPr>
                        <a:t>0.04%</a:t>
                      </a:r>
                      <a:endParaRPr lang="zh-CN" altLang="en-US" sz="1200" b="1" dirty="0">
                        <a:solidFill>
                          <a:schemeClr val="bg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b="1" dirty="0">
                        <a:solidFill>
                          <a:schemeClr val="bg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Arial" panose="020B0604020202020204" pitchFamily="34" charset="0"/>
                          <a:ea typeface="仿宋" panose="02010609060101010101" pitchFamily="49" charset="-122"/>
                          <a:sym typeface="Arial" panose="020B0604020202020204" pitchFamily="34" charset="0"/>
                        </a:rPr>
                        <a:t>0.1%~1%</a:t>
                      </a:r>
                      <a:endPar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tx1"/>
                          </a:solidFill>
                          <a:latin typeface="Arial" panose="020B0604020202020204" pitchFamily="34" charset="0"/>
                          <a:ea typeface="仿宋" panose="02010609060101010101" pitchFamily="49" charset="-122"/>
                          <a:sym typeface="Arial" panose="020B0604020202020204" pitchFamily="34" charset="0"/>
                        </a:rPr>
                        <a:t>0.1%~1%</a:t>
                      </a:r>
                      <a:endPar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481491"/>
                  </a:ext>
                </a:extLst>
              </a:tr>
              <a:tr h="328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rPr>
                        <a:t>恶心</a:t>
                      </a:r>
                    </a:p>
                  </a:txBody>
                  <a:tcPr anchor="ctr">
                    <a:lnL w="12700" cmpd="sng">
                      <a:noFill/>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1" dirty="0">
                          <a:solidFill>
                            <a:schemeClr val="bg1"/>
                          </a:solidFill>
                          <a:latin typeface="Arial" panose="020B0604020202020204" pitchFamily="34" charset="0"/>
                          <a:ea typeface="仿宋" panose="02010609060101010101" pitchFamily="49" charset="-122"/>
                          <a:sym typeface="Arial" panose="020B0604020202020204" pitchFamily="34" charset="0"/>
                        </a:rPr>
                        <a:t>0.04%</a:t>
                      </a:r>
                      <a:endParaRPr lang="zh-CN" altLang="en-US" sz="1200" b="1" dirty="0">
                        <a:solidFill>
                          <a:schemeClr val="bg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b="1" dirty="0">
                        <a:solidFill>
                          <a:schemeClr val="bg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tx1"/>
                          </a:solidFill>
                          <a:latin typeface="Arial" panose="020B0604020202020204" pitchFamily="34" charset="0"/>
                          <a:ea typeface="仿宋" panose="02010609060101010101" pitchFamily="49" charset="-122"/>
                          <a:sym typeface="Arial" panose="020B0604020202020204" pitchFamily="34" charset="0"/>
                        </a:rPr>
                        <a:t>1%~10%</a:t>
                      </a:r>
                      <a:endPar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Arial" panose="020B0604020202020204" pitchFamily="34" charset="0"/>
                          <a:ea typeface="仿宋" panose="02010609060101010101" pitchFamily="49" charset="-122"/>
                          <a:sym typeface="Arial" panose="020B0604020202020204" pitchFamily="34" charset="0"/>
                        </a:rPr>
                        <a:t>1%~10%</a:t>
                      </a:r>
                      <a:endPar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4506516"/>
                  </a:ext>
                </a:extLst>
              </a:tr>
              <a:tr h="4100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rPr>
                        <a:t>皮肤灼热感</a:t>
                      </a:r>
                      <a:r>
                        <a:rPr lang="en-US" altLang="zh-CN" sz="1200" b="0" dirty="0">
                          <a:solidFill>
                            <a:schemeClr val="tx1"/>
                          </a:solidFill>
                          <a:latin typeface="Arial" panose="020B0604020202020204" pitchFamily="34" charset="0"/>
                          <a:ea typeface="仿宋" panose="02010609060101010101" pitchFamily="49" charset="-122"/>
                          <a:sym typeface="Arial" panose="020B0604020202020204" pitchFamily="34" charset="0"/>
                        </a:rPr>
                        <a:t>/</a:t>
                      </a:r>
                      <a:r>
                        <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rPr>
                        <a:t>潮红</a:t>
                      </a:r>
                    </a:p>
                  </a:txBody>
                  <a:tcPr anchor="ctr">
                    <a:lnL w="12700" cmpd="sng">
                      <a:noFill/>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CN" sz="1200" b="1" dirty="0">
                          <a:solidFill>
                            <a:schemeClr val="bg1"/>
                          </a:solidFill>
                          <a:latin typeface="Arial" panose="020B0604020202020204" pitchFamily="34" charset="0"/>
                          <a:ea typeface="仿宋" panose="02010609060101010101" pitchFamily="49" charset="-122"/>
                          <a:sym typeface="Arial" panose="020B0604020202020204" pitchFamily="34" charset="0"/>
                        </a:rPr>
                        <a:t>0.04%</a:t>
                      </a:r>
                      <a:endParaRPr lang="zh-CN" altLang="en-US" sz="1200" b="1" dirty="0">
                        <a:solidFill>
                          <a:schemeClr val="bg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zh-CN" altLang="en-US" sz="1200" b="1" dirty="0">
                        <a:solidFill>
                          <a:schemeClr val="bg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altLang="zh-CN" sz="1200" b="0" dirty="0">
                          <a:solidFill>
                            <a:schemeClr val="tx1"/>
                          </a:solidFill>
                          <a:latin typeface="Arial" panose="020B0604020202020204" pitchFamily="34" charset="0"/>
                          <a:ea typeface="仿宋" panose="02010609060101010101" pitchFamily="49" charset="-122"/>
                          <a:sym typeface="Arial" panose="020B0604020202020204" pitchFamily="34" charset="0"/>
                        </a:rPr>
                        <a:t>0.01%~0.1%</a:t>
                      </a:r>
                      <a:endPar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Arial" panose="020B0604020202020204" pitchFamily="34" charset="0"/>
                          <a:ea typeface="仿宋" panose="02010609060101010101" pitchFamily="49" charset="-122"/>
                          <a:sym typeface="Arial" panose="020B0604020202020204" pitchFamily="34" charset="0"/>
                        </a:rPr>
                        <a:t>1%~10%</a:t>
                      </a:r>
                      <a:endParaRPr lang="zh-CN" altLang="en-US" sz="1200" b="0" dirty="0">
                        <a:solidFill>
                          <a:schemeClr val="tx1"/>
                        </a:solidFill>
                        <a:latin typeface="Arial" panose="020B0604020202020204" pitchFamily="34" charset="0"/>
                        <a:ea typeface="仿宋" panose="02010609060101010101" pitchFamily="49" charset="-122"/>
                        <a:sym typeface="Arial" panose="020B0604020202020204" pitchFamily="34" charset="0"/>
                      </a:endParaRPr>
                    </a:p>
                  </a:txBody>
                  <a:tcPr anchor="ctr">
                    <a:lnL w="635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2986386"/>
                  </a:ext>
                </a:extLst>
              </a:tr>
            </a:tbl>
          </a:graphicData>
        </a:graphic>
      </p:graphicFrame>
      <p:sp>
        <p:nvSpPr>
          <p:cNvPr id="53" name="文本框 52">
            <a:extLst>
              <a:ext uri="{FF2B5EF4-FFF2-40B4-BE49-F238E27FC236}">
                <a16:creationId xmlns:a16="http://schemas.microsoft.com/office/drawing/2014/main" id="{403BD353-F7FC-49AD-91F2-74FF00CB58A0}"/>
              </a:ext>
            </a:extLst>
          </p:cNvPr>
          <p:cNvSpPr txBox="1"/>
          <p:nvPr>
            <p:custDataLst>
              <p:tags r:id="rId7"/>
            </p:custDataLst>
          </p:nvPr>
        </p:nvSpPr>
        <p:spPr>
          <a:xfrm>
            <a:off x="4806889" y="2840250"/>
            <a:ext cx="1475227" cy="307777"/>
          </a:xfrm>
          <a:prstGeom prst="rect">
            <a:avLst/>
          </a:prstGeom>
          <a:noFill/>
          <a:ln>
            <a:noFill/>
          </a:ln>
        </p:spPr>
        <p:txBody>
          <a:bodyPr wrap="square">
            <a:spAutoFit/>
          </a:bodyPr>
          <a:lstStyle>
            <a:defPPr>
              <a:defRPr lang="zh-CN"/>
            </a:defPPr>
            <a:lvl1pPr indent="0" algn="ctr">
              <a:buFont typeface="Arial" panose="020B0604020202020204" pitchFamily="34" charset="0"/>
              <a:buNone/>
              <a:defRPr sz="1400" b="1">
                <a:solidFill>
                  <a:srgbClr val="CA4449"/>
                </a:solidFill>
                <a:latin typeface="微软雅黑 Light" panose="020B0502040204020203" pitchFamily="34" charset="-122"/>
                <a:ea typeface="微软雅黑 Light" panose="020B0502040204020203" pitchFamily="34" charset="-122"/>
                <a:cs typeface="Times New Roman" panose="02020603050405020304" pitchFamily="18" charset="0"/>
              </a:defRPr>
            </a:lvl1pPr>
            <a:lvl2pPr marL="685800" indent="-228600">
              <a:buFont typeface="Arial" panose="020B0604020202020204" pitchFamily="34" charset="0"/>
              <a:buChar char="•"/>
            </a:lvl2pPr>
            <a:lvl3pPr marL="1143000" indent="-228600">
              <a:buFont typeface="Arial" panose="020B0604020202020204" pitchFamily="34" charset="0"/>
              <a:buChar char="•"/>
            </a:lvl3pPr>
            <a:lvl4pPr marL="1600200" indent="-228600">
              <a:buFont typeface="Arial" panose="020B0604020202020204" pitchFamily="34" charset="0"/>
              <a:buChar char="•"/>
            </a:lvl4pPr>
            <a:lvl5pPr marL="2057400" indent="-228600">
              <a:buFont typeface="Arial" panose="020B0604020202020204" pitchFamily="34" charset="0"/>
              <a:buChar char="•"/>
            </a:lvl5pPr>
            <a:lvl6pPr marL="2514600" indent="-228600">
              <a:buFont typeface="Arial" panose="020B0604020202020204" pitchFamily="34" charset="0"/>
              <a:buChar char="•"/>
            </a:lvl6pPr>
            <a:lvl7pPr marL="2971800" indent="-228600">
              <a:buFont typeface="Arial" panose="020B0604020202020204" pitchFamily="34" charset="0"/>
              <a:buChar char="•"/>
            </a:lvl7pPr>
            <a:lvl8pPr marL="3429000" indent="-228600">
              <a:buFont typeface="Arial" panose="020B0604020202020204" pitchFamily="34" charset="0"/>
              <a:buChar char="•"/>
            </a:lvl8pPr>
            <a:lvl9pPr marL="3886200" indent="-228600">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不良</a:t>
            </a:r>
            <a:r>
              <a:rPr lang="zh-CN" altLang="en-US" dirty="0">
                <a:solidFill>
                  <a:prstClr val="black"/>
                </a:solidFill>
                <a:latin typeface="Arial" panose="020B0604020202020204" pitchFamily="34" charset="0"/>
                <a:ea typeface="仿宋" panose="02010609060101010101" pitchFamily="49" charset="-122"/>
                <a:sym typeface="Arial" panose="020B0604020202020204" pitchFamily="34" charset="0"/>
              </a:rPr>
              <a:t>反应</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54" name="文本框 53">
            <a:extLst>
              <a:ext uri="{FF2B5EF4-FFF2-40B4-BE49-F238E27FC236}">
                <a16:creationId xmlns:a16="http://schemas.microsoft.com/office/drawing/2014/main" id="{F826F519-551D-42E2-8B88-BA49240D4513}"/>
              </a:ext>
            </a:extLst>
          </p:cNvPr>
          <p:cNvSpPr txBox="1"/>
          <p:nvPr/>
        </p:nvSpPr>
        <p:spPr>
          <a:xfrm>
            <a:off x="6130063" y="3020550"/>
            <a:ext cx="245648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Arial" panose="020B0604020202020204" pitchFamily="34" charset="0"/>
                <a:ea typeface="微软雅黑" panose="020B0503020204020204" pitchFamily="34" charset="-122"/>
                <a:cs typeface="+mn-cs"/>
                <a:sym typeface="Arial" panose="020B0604020202020204" pitchFamily="34" charset="0"/>
              </a:defRPr>
            </a:pPr>
            <a:r>
              <a:rPr lang="zh-CN" altLang="en-US" sz="1000" dirty="0">
                <a:solidFill>
                  <a:prstClr val="white"/>
                </a:solidFill>
                <a:latin typeface="Arial" panose="020B0604020202020204" pitchFamily="34" charset="0"/>
                <a:ea typeface="仿宋" panose="02010609060101010101" pitchFamily="49" charset="-122"/>
                <a:sym typeface="Arial" panose="020B0604020202020204" pitchFamily="34" charset="0"/>
              </a:rPr>
              <a:t>大型真实世界研究中</a:t>
            </a:r>
            <a:r>
              <a:rPr kumimoji="0" lang="zh-CN" altLang="zh-CN" sz="1000" i="0" u="none" strike="noStrike" kern="1200" cap="none" spc="0" normalizeH="0" baseline="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rPr>
              <a:t>常见不良事件</a:t>
            </a:r>
            <a:r>
              <a:rPr kumimoji="0" lang="en-US" altLang="zh-CN" sz="1000" i="0" u="none" strike="noStrike" kern="1200" cap="none" spc="0" normalizeH="0" baseline="3000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rPr>
              <a:t>2</a:t>
            </a:r>
            <a:endParaRPr kumimoji="0" lang="zh-CN" altLang="zh-CN" sz="1000" i="0" u="none" strike="noStrike" kern="1200" cap="none" spc="0" normalizeH="0" baseline="30000" noProof="0" dirty="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55" name="文本框 54">
            <a:extLst>
              <a:ext uri="{FF2B5EF4-FFF2-40B4-BE49-F238E27FC236}">
                <a16:creationId xmlns:a16="http://schemas.microsoft.com/office/drawing/2014/main" id="{C4D42C8C-F670-4054-B8A1-BB5BA4ED40FF}"/>
              </a:ext>
            </a:extLst>
          </p:cNvPr>
          <p:cNvSpPr txBox="1"/>
          <p:nvPr/>
        </p:nvSpPr>
        <p:spPr>
          <a:xfrm>
            <a:off x="8762204" y="3052225"/>
            <a:ext cx="279441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Arial" panose="020B0604020202020204" pitchFamily="34" charset="0"/>
                <a:ea typeface="微软雅黑" panose="020B0503020204020204" pitchFamily="34" charset="-122"/>
                <a:cs typeface="+mn-cs"/>
                <a:sym typeface="Arial" panose="020B0604020202020204" pitchFamily="34" charset="0"/>
              </a:defRPr>
            </a:pPr>
            <a:r>
              <a:rPr lang="zh-CN" altLang="en-US" sz="1000" dirty="0">
                <a:latin typeface="Arial" panose="020B0604020202020204" pitchFamily="34" charset="0"/>
                <a:ea typeface="仿宋" panose="02010609060101010101" pitchFamily="49" charset="-122"/>
                <a:sym typeface="Arial" panose="020B0604020202020204" pitchFamily="34" charset="0"/>
              </a:rPr>
              <a:t>单药使用不良反应发生率</a:t>
            </a:r>
            <a:r>
              <a:rPr kumimoji="0" lang="en-US" altLang="zh-CN" sz="1000" i="0" u="none" strike="noStrike" kern="1200" cap="none" spc="0" normalizeH="0" baseline="30000" noProof="0" dirty="0">
                <a:ln>
                  <a:noFill/>
                </a:ln>
                <a:effectLst/>
                <a:uLnTx/>
                <a:uFillTx/>
                <a:latin typeface="Arial" panose="020B0604020202020204" pitchFamily="34" charset="0"/>
                <a:ea typeface="仿宋" panose="02010609060101010101" pitchFamily="49" charset="-122"/>
                <a:sym typeface="Arial" panose="020B0604020202020204" pitchFamily="34" charset="0"/>
              </a:rPr>
              <a:t>3</a:t>
            </a:r>
            <a:endParaRPr kumimoji="0" lang="zh-CN" altLang="zh-CN" sz="1000" i="0" u="none" strike="noStrike" kern="1200" cap="none" spc="0" normalizeH="0" baseline="30000" noProof="0" dirty="0">
              <a:ln>
                <a:noFill/>
              </a:ln>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56" name="文本框 55">
            <a:extLst>
              <a:ext uri="{FF2B5EF4-FFF2-40B4-BE49-F238E27FC236}">
                <a16:creationId xmlns:a16="http://schemas.microsoft.com/office/drawing/2014/main" id="{E348FBA3-97C2-4C9F-B0AF-B049CBAF46D2}"/>
              </a:ext>
            </a:extLst>
          </p:cNvPr>
          <p:cNvSpPr txBox="1"/>
          <p:nvPr/>
        </p:nvSpPr>
        <p:spPr>
          <a:xfrm flipH="1">
            <a:off x="8691456" y="3380303"/>
            <a:ext cx="400110" cy="1880279"/>
          </a:xfrm>
          <a:prstGeom prst="rect">
            <a:avLst/>
          </a:prstGeom>
          <a:noFill/>
        </p:spPr>
        <p:txBody>
          <a:bodyPr vert="eaVert" wrap="square" rtlCol="0">
            <a:spAutoFit/>
          </a:bodyPr>
          <a:lstStyle/>
          <a:p>
            <a:pPr algn="ctr"/>
            <a:r>
              <a:rPr lang="zh-CN" altLang="en-US" sz="1400" dirty="0">
                <a:latin typeface="Arial" panose="020B0604020202020204" pitchFamily="34" charset="0"/>
                <a:ea typeface="仿宋" panose="02010609060101010101" pitchFamily="49" charset="-122"/>
                <a:sym typeface="Arial" panose="020B0604020202020204" pitchFamily="34" charset="0"/>
              </a:rPr>
              <a:t>参考不良反应发生率</a:t>
            </a:r>
          </a:p>
        </p:txBody>
      </p:sp>
      <p:sp>
        <p:nvSpPr>
          <p:cNvPr id="57" name="文本框 56">
            <a:extLst>
              <a:ext uri="{FF2B5EF4-FFF2-40B4-BE49-F238E27FC236}">
                <a16:creationId xmlns:a16="http://schemas.microsoft.com/office/drawing/2014/main" id="{7E9279C7-C946-427C-A6CC-A834D9364C8F}"/>
              </a:ext>
            </a:extLst>
          </p:cNvPr>
          <p:cNvSpPr txBox="1"/>
          <p:nvPr/>
        </p:nvSpPr>
        <p:spPr>
          <a:xfrm>
            <a:off x="4920892" y="5500318"/>
            <a:ext cx="6899633"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一项非干预性、多中心队列研究纳入超过</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1</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万名年龄＞</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18</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岁高血压患者，患者至少在入组前</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4</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周由比索洛尔和氨氯地平的自由剂量组合转换为固定剂量组合。依从性根据每次就诊时使用的药片与配给的药片的比率（</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）进行评估。在基线、</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3</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个月和</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6</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个月时测定血压和关键实验室值，评估比索洛尔和氨氯地平固定剂量组合对患者依从性以及血压的控制情况</a:t>
            </a:r>
            <a:r>
              <a:rPr lang="en-US" altLang="zh-CN" sz="900" baseline="30000" dirty="0">
                <a:solidFill>
                  <a:prstClr val="black"/>
                </a:solidFill>
                <a:latin typeface="Arial" panose="020B0604020202020204" pitchFamily="34" charset="0"/>
                <a:ea typeface="仿宋" panose="02010609060101010101" pitchFamily="49" charset="-122"/>
                <a:sym typeface="Arial" panose="020B0604020202020204" pitchFamily="34" charset="0"/>
              </a:rPr>
              <a:t>2</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rPr>
              <a:t>。</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nvGrpSpPr>
          <p:cNvPr id="59" name="组合 58">
            <a:extLst>
              <a:ext uri="{FF2B5EF4-FFF2-40B4-BE49-F238E27FC236}">
                <a16:creationId xmlns:a16="http://schemas.microsoft.com/office/drawing/2014/main" id="{76DE2E0A-E073-459E-873B-87EA8F7DC3E3}"/>
              </a:ext>
            </a:extLst>
          </p:cNvPr>
          <p:cNvGrpSpPr/>
          <p:nvPr/>
        </p:nvGrpSpPr>
        <p:grpSpPr>
          <a:xfrm>
            <a:off x="659707" y="2989046"/>
            <a:ext cx="3689910" cy="2245145"/>
            <a:chOff x="516890" y="2764506"/>
            <a:chExt cx="3899958" cy="2245145"/>
          </a:xfrm>
        </p:grpSpPr>
        <p:sp>
          <p:nvSpPr>
            <p:cNvPr id="60" name="矩形: 圆角 59">
              <a:extLst>
                <a:ext uri="{FF2B5EF4-FFF2-40B4-BE49-F238E27FC236}">
                  <a16:creationId xmlns:a16="http://schemas.microsoft.com/office/drawing/2014/main" id="{BCD5C674-F6DD-4738-BC4D-8E7599C703B9}"/>
                </a:ext>
              </a:extLst>
            </p:cNvPr>
            <p:cNvSpPr/>
            <p:nvPr/>
          </p:nvSpPr>
          <p:spPr>
            <a:xfrm>
              <a:off x="562542" y="3298979"/>
              <a:ext cx="1389381" cy="665044"/>
            </a:xfrm>
            <a:prstGeom prst="roundRect">
              <a:avLst/>
            </a:prstGeom>
            <a:noFill/>
            <a:ln w="28575">
              <a:solidFill>
                <a:srgbClr val="CA4449">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61" name="矩形: 圆角 60">
              <a:extLst>
                <a:ext uri="{FF2B5EF4-FFF2-40B4-BE49-F238E27FC236}">
                  <a16:creationId xmlns:a16="http://schemas.microsoft.com/office/drawing/2014/main" id="{63E67978-0CC1-4C23-86EC-9B22D62515A8}"/>
                </a:ext>
              </a:extLst>
            </p:cNvPr>
            <p:cNvSpPr/>
            <p:nvPr/>
          </p:nvSpPr>
          <p:spPr>
            <a:xfrm>
              <a:off x="562542" y="4344607"/>
              <a:ext cx="1389381" cy="665044"/>
            </a:xfrm>
            <a:prstGeom prst="roundRect">
              <a:avLst/>
            </a:prstGeom>
            <a:noFill/>
            <a:ln w="28575">
              <a:solidFill>
                <a:srgbClr val="CA4449">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62" name="矩形: 圆角 61">
              <a:extLst>
                <a:ext uri="{FF2B5EF4-FFF2-40B4-BE49-F238E27FC236}">
                  <a16:creationId xmlns:a16="http://schemas.microsoft.com/office/drawing/2014/main" id="{A2E72B72-F963-4B82-87A7-B20D814B5D60}"/>
                </a:ext>
              </a:extLst>
            </p:cNvPr>
            <p:cNvSpPr/>
            <p:nvPr/>
          </p:nvSpPr>
          <p:spPr>
            <a:xfrm>
              <a:off x="2963780" y="3298979"/>
              <a:ext cx="1389381" cy="665044"/>
            </a:xfrm>
            <a:prstGeom prst="roundRect">
              <a:avLst/>
            </a:prstGeom>
            <a:noFill/>
            <a:ln w="2857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63" name="矩形: 圆角 62">
              <a:extLst>
                <a:ext uri="{FF2B5EF4-FFF2-40B4-BE49-F238E27FC236}">
                  <a16:creationId xmlns:a16="http://schemas.microsoft.com/office/drawing/2014/main" id="{348BB051-5EAC-4192-AEE2-A17C777BDF61}"/>
                </a:ext>
              </a:extLst>
            </p:cNvPr>
            <p:cNvSpPr/>
            <p:nvPr/>
          </p:nvSpPr>
          <p:spPr>
            <a:xfrm>
              <a:off x="2963780" y="4344607"/>
              <a:ext cx="1389381" cy="665044"/>
            </a:xfrm>
            <a:prstGeom prst="roundRect">
              <a:avLst/>
            </a:prstGeom>
            <a:noFill/>
            <a:ln w="2857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grpSp>
          <p:nvGrpSpPr>
            <p:cNvPr id="64" name="组合 63">
              <a:extLst>
                <a:ext uri="{FF2B5EF4-FFF2-40B4-BE49-F238E27FC236}">
                  <a16:creationId xmlns:a16="http://schemas.microsoft.com/office/drawing/2014/main" id="{A45CBC95-516C-4B22-8415-06A636BFDD6F}"/>
                </a:ext>
              </a:extLst>
            </p:cNvPr>
            <p:cNvGrpSpPr/>
            <p:nvPr/>
          </p:nvGrpSpPr>
          <p:grpSpPr>
            <a:xfrm>
              <a:off x="516890" y="2764506"/>
              <a:ext cx="3899958" cy="2051123"/>
              <a:chOff x="866919" y="2471682"/>
              <a:chExt cx="3441296" cy="1809896"/>
            </a:xfrm>
          </p:grpSpPr>
          <p:sp>
            <p:nvSpPr>
              <p:cNvPr id="69" name="文本框 68">
                <a:extLst>
                  <a:ext uri="{FF2B5EF4-FFF2-40B4-BE49-F238E27FC236}">
                    <a16:creationId xmlns:a16="http://schemas.microsoft.com/office/drawing/2014/main" id="{430FA00C-80F7-47F2-83D5-9E0F4EC6A9AC}"/>
                  </a:ext>
                </a:extLst>
              </p:cNvPr>
              <p:cNvSpPr txBox="1"/>
              <p:nvPr>
                <p:custDataLst>
                  <p:tags r:id="rId8"/>
                </p:custDataLst>
              </p:nvPr>
            </p:nvSpPr>
            <p:spPr>
              <a:xfrm>
                <a:off x="980190" y="3112563"/>
                <a:ext cx="1110852" cy="244422"/>
              </a:xfrm>
              <a:prstGeom prst="rect">
                <a:avLst/>
              </a:prstGeom>
              <a:noFill/>
              <a:ln>
                <a:noFill/>
              </a:ln>
            </p:spPr>
            <p:txBody>
              <a:bodyPr wrap="square">
                <a:spAutoFit/>
              </a:bodyPr>
              <a:lstStyle>
                <a:lvl1pPr marL="228600" indent="-228600" algn="l" defTabSz="914400" rtl="0" eaLnBrk="1" latinLnBrk="0" hangingPunct="1">
                  <a:buFont typeface="Arial" panose="020B0604020202020204" pitchFamily="34" charset="0"/>
                  <a:buChar char="•"/>
                </a:lvl1pPr>
                <a:lvl2pPr marL="685800" indent="-228600" algn="l" defTabSz="914400" rtl="0" eaLnBrk="1" latinLnBrk="0" hangingPunct="1">
                  <a:buFont typeface="Arial" panose="020B0604020202020204" pitchFamily="34" charset="0"/>
                  <a:buChar char="•"/>
                </a:lvl2pPr>
                <a:lvl3pPr marL="1143000" indent="-228600" algn="l" defTabSz="914400" rtl="0" eaLnBrk="1" latinLnBrk="0" hangingPunct="1">
                  <a:buFont typeface="Arial" panose="020B0604020202020204" pitchFamily="34" charset="0"/>
                  <a:buChar char="•"/>
                </a:lvl3pPr>
                <a:lvl4pPr marL="1600200" indent="-228600" algn="l" defTabSz="914400" rtl="0" eaLnBrk="1" latinLnBrk="0" hangingPunct="1">
                  <a:buFont typeface="Arial" panose="020B0604020202020204" pitchFamily="34" charset="0"/>
                  <a:buChar char="•"/>
                </a:lvl4pPr>
                <a:lvl5pPr marL="2057400" indent="-228600" algn="l" defTabSz="914400" rtl="0" eaLnBrk="1" latinLnBrk="0" hangingPunct="1">
                  <a:buFont typeface="Arial" panose="020B0604020202020204" pitchFamily="34" charset="0"/>
                  <a:buChar char="•"/>
                </a:lvl5pPr>
                <a:lvl6pPr marL="2514600" indent="-228600" algn="l" defTabSz="914400" rtl="0" eaLnBrk="1" latinLnBrk="0" hangingPunct="1">
                  <a:buFont typeface="Arial" panose="020B0604020202020204" pitchFamily="34" charset="0"/>
                  <a:buChar char="•"/>
                </a:lvl6pPr>
                <a:lvl7pPr marL="2971800" indent="-228600" algn="l" defTabSz="914400" rtl="0" eaLnBrk="1" latinLnBrk="0" hangingPunct="1">
                  <a:buFont typeface="Arial" panose="020B0604020202020204" pitchFamily="34" charset="0"/>
                  <a:buChar char="•"/>
                </a:lvl7pPr>
                <a:lvl8pPr marL="3429000" indent="-228600" algn="l" defTabSz="914400" rtl="0" eaLnBrk="1" latinLnBrk="0" hangingPunct="1">
                  <a:buFont typeface="Arial" panose="020B0604020202020204" pitchFamily="34" charset="0"/>
                  <a:buChar char="•"/>
                </a:lvl8pPr>
                <a:lvl9pPr marL="3886200" indent="-228600" algn="l" defTabSz="914400" rtl="0" eaLnBrk="1" latinLnBrk="0" hangingPunct="1">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200" b="0"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rPr>
                  <a:t>收缩外周血管</a:t>
                </a:r>
                <a:endParaRPr kumimoji="0" lang="en-US" sz="1100" b="1" i="0" u="none" strike="noStrike" kern="100" cap="none" spc="0" normalizeH="0" baseline="3000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endParaRPr>
              </a:p>
            </p:txBody>
          </p:sp>
          <p:sp>
            <p:nvSpPr>
              <p:cNvPr id="70" name="文本框 69">
                <a:extLst>
                  <a:ext uri="{FF2B5EF4-FFF2-40B4-BE49-F238E27FC236}">
                    <a16:creationId xmlns:a16="http://schemas.microsoft.com/office/drawing/2014/main" id="{F05C2237-9EF6-4E84-BBEA-3F7DCC9D50C7}"/>
                  </a:ext>
                </a:extLst>
              </p:cNvPr>
              <p:cNvSpPr txBox="1"/>
              <p:nvPr>
                <p:custDataLst>
                  <p:tags r:id="rId9"/>
                </p:custDataLst>
              </p:nvPr>
            </p:nvSpPr>
            <p:spPr>
              <a:xfrm>
                <a:off x="3088263" y="3112416"/>
                <a:ext cx="1110852" cy="244422"/>
              </a:xfrm>
              <a:prstGeom prst="rect">
                <a:avLst/>
              </a:prstGeom>
              <a:noFill/>
              <a:ln>
                <a:noFill/>
              </a:ln>
            </p:spPr>
            <p:txBody>
              <a:bodyPr wrap="square">
                <a:spAutoFit/>
              </a:bodyPr>
              <a:lstStyle>
                <a:lvl1pPr marL="228600" indent="-228600" algn="l" defTabSz="914400" rtl="0" eaLnBrk="1" latinLnBrk="0" hangingPunct="1">
                  <a:buFont typeface="Arial" panose="020B0604020202020204" pitchFamily="34" charset="0"/>
                  <a:buChar char="•"/>
                </a:lvl1pPr>
                <a:lvl2pPr marL="685800" indent="-228600" algn="l" defTabSz="914400" rtl="0" eaLnBrk="1" latinLnBrk="0" hangingPunct="1">
                  <a:buFont typeface="Arial" panose="020B0604020202020204" pitchFamily="34" charset="0"/>
                  <a:buChar char="•"/>
                </a:lvl2pPr>
                <a:lvl3pPr marL="1143000" indent="-228600" algn="l" defTabSz="914400" rtl="0" eaLnBrk="1" latinLnBrk="0" hangingPunct="1">
                  <a:buFont typeface="Arial" panose="020B0604020202020204" pitchFamily="34" charset="0"/>
                  <a:buChar char="•"/>
                </a:lvl3pPr>
                <a:lvl4pPr marL="1600200" indent="-228600" algn="l" defTabSz="914400" rtl="0" eaLnBrk="1" latinLnBrk="0" hangingPunct="1">
                  <a:buFont typeface="Arial" panose="020B0604020202020204" pitchFamily="34" charset="0"/>
                  <a:buChar char="•"/>
                </a:lvl4pPr>
                <a:lvl5pPr marL="2057400" indent="-228600" algn="l" defTabSz="914400" rtl="0" eaLnBrk="1" latinLnBrk="0" hangingPunct="1">
                  <a:buFont typeface="Arial" panose="020B0604020202020204" pitchFamily="34" charset="0"/>
                  <a:buChar char="•"/>
                </a:lvl5pPr>
                <a:lvl6pPr marL="2514600" indent="-228600" algn="l" defTabSz="914400" rtl="0" eaLnBrk="1" latinLnBrk="0" hangingPunct="1">
                  <a:buFont typeface="Arial" panose="020B0604020202020204" pitchFamily="34" charset="0"/>
                  <a:buChar char="•"/>
                </a:lvl6pPr>
                <a:lvl7pPr marL="2971800" indent="-228600" algn="l" defTabSz="914400" rtl="0" eaLnBrk="1" latinLnBrk="0" hangingPunct="1">
                  <a:buFont typeface="Arial" panose="020B0604020202020204" pitchFamily="34" charset="0"/>
                  <a:buChar char="•"/>
                </a:lvl7pPr>
                <a:lvl8pPr marL="3429000" indent="-228600" algn="l" defTabSz="914400" rtl="0" eaLnBrk="1" latinLnBrk="0" hangingPunct="1">
                  <a:buFont typeface="Arial" panose="020B0604020202020204" pitchFamily="34" charset="0"/>
                  <a:buChar char="•"/>
                </a:lvl8pPr>
                <a:lvl9pPr marL="3886200" indent="-228600" algn="l" defTabSz="914400" rtl="0" eaLnBrk="1" latinLnBrk="0" hangingPunct="1">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200" b="0"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rPr>
                  <a:t>舒张外周血管</a:t>
                </a:r>
                <a:endParaRPr kumimoji="0" lang="en-US" sz="1100" b="1" i="0" u="none" strike="noStrike" kern="100" cap="none" spc="0" normalizeH="0" baseline="3000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endParaRPr>
              </a:p>
            </p:txBody>
          </p:sp>
          <p:sp>
            <p:nvSpPr>
              <p:cNvPr id="71" name="文本框 70">
                <a:extLst>
                  <a:ext uri="{FF2B5EF4-FFF2-40B4-BE49-F238E27FC236}">
                    <a16:creationId xmlns:a16="http://schemas.microsoft.com/office/drawing/2014/main" id="{3BADA054-6000-4F6E-A909-BA9503C557D9}"/>
                  </a:ext>
                </a:extLst>
              </p:cNvPr>
              <p:cNvSpPr txBox="1"/>
              <p:nvPr>
                <p:custDataLst>
                  <p:tags r:id="rId10"/>
                </p:custDataLst>
              </p:nvPr>
            </p:nvSpPr>
            <p:spPr>
              <a:xfrm>
                <a:off x="963857" y="4037156"/>
                <a:ext cx="1110852" cy="244422"/>
              </a:xfrm>
              <a:prstGeom prst="rect">
                <a:avLst/>
              </a:prstGeom>
              <a:noFill/>
              <a:ln>
                <a:noFill/>
              </a:ln>
            </p:spPr>
            <p:txBody>
              <a:bodyPr wrap="square">
                <a:spAutoFit/>
              </a:bodyPr>
              <a:lstStyle>
                <a:lvl1pPr marL="228600" indent="-228600" algn="l" defTabSz="914400" rtl="0" eaLnBrk="1" latinLnBrk="0" hangingPunct="1">
                  <a:buFont typeface="Arial" panose="020B0604020202020204" pitchFamily="34" charset="0"/>
                  <a:buChar char="•"/>
                </a:lvl1pPr>
                <a:lvl2pPr marL="685800" indent="-228600" algn="l" defTabSz="914400" rtl="0" eaLnBrk="1" latinLnBrk="0" hangingPunct="1">
                  <a:buFont typeface="Arial" panose="020B0604020202020204" pitchFamily="34" charset="0"/>
                  <a:buChar char="•"/>
                </a:lvl2pPr>
                <a:lvl3pPr marL="1143000" indent="-228600" algn="l" defTabSz="914400" rtl="0" eaLnBrk="1" latinLnBrk="0" hangingPunct="1">
                  <a:buFont typeface="Arial" panose="020B0604020202020204" pitchFamily="34" charset="0"/>
                  <a:buChar char="•"/>
                </a:lvl3pPr>
                <a:lvl4pPr marL="1600200" indent="-228600" algn="l" defTabSz="914400" rtl="0" eaLnBrk="1" latinLnBrk="0" hangingPunct="1">
                  <a:buFont typeface="Arial" panose="020B0604020202020204" pitchFamily="34" charset="0"/>
                  <a:buChar char="•"/>
                </a:lvl4pPr>
                <a:lvl5pPr marL="2057400" indent="-228600" algn="l" defTabSz="914400" rtl="0" eaLnBrk="1" latinLnBrk="0" hangingPunct="1">
                  <a:buFont typeface="Arial" panose="020B0604020202020204" pitchFamily="34" charset="0"/>
                  <a:buChar char="•"/>
                </a:lvl5pPr>
                <a:lvl6pPr marL="2514600" indent="-228600" algn="l" defTabSz="914400" rtl="0" eaLnBrk="1" latinLnBrk="0" hangingPunct="1">
                  <a:buFont typeface="Arial" panose="020B0604020202020204" pitchFamily="34" charset="0"/>
                  <a:buChar char="•"/>
                </a:lvl6pPr>
                <a:lvl7pPr marL="2971800" indent="-228600" algn="l" defTabSz="914400" rtl="0" eaLnBrk="1" latinLnBrk="0" hangingPunct="1">
                  <a:buFont typeface="Arial" panose="020B0604020202020204" pitchFamily="34" charset="0"/>
                  <a:buChar char="•"/>
                </a:lvl7pPr>
                <a:lvl8pPr marL="3429000" indent="-228600" algn="l" defTabSz="914400" rtl="0" eaLnBrk="1" latinLnBrk="0" hangingPunct="1">
                  <a:buFont typeface="Arial" panose="020B0604020202020204" pitchFamily="34" charset="0"/>
                  <a:buChar char="•"/>
                </a:lvl8pPr>
                <a:lvl9pPr marL="3886200" indent="-228600" algn="l" defTabSz="914400" rtl="0" eaLnBrk="1" latinLnBrk="0" hangingPunct="1">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200" b="0"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rPr>
                  <a:t>减慢心率</a:t>
                </a:r>
                <a:endParaRPr kumimoji="0" lang="en-US" sz="1100" b="1" i="0" u="none" strike="noStrike" kern="100" cap="none" spc="0" normalizeH="0" baseline="3000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endParaRPr>
              </a:p>
            </p:txBody>
          </p:sp>
          <p:sp>
            <p:nvSpPr>
              <p:cNvPr id="73" name="文本框 72">
                <a:extLst>
                  <a:ext uri="{FF2B5EF4-FFF2-40B4-BE49-F238E27FC236}">
                    <a16:creationId xmlns:a16="http://schemas.microsoft.com/office/drawing/2014/main" id="{651EDDD4-750A-4B87-BB66-C52FEC1AB66F}"/>
                  </a:ext>
                </a:extLst>
              </p:cNvPr>
              <p:cNvSpPr txBox="1"/>
              <p:nvPr>
                <p:custDataLst>
                  <p:tags r:id="rId11"/>
                </p:custDataLst>
              </p:nvPr>
            </p:nvSpPr>
            <p:spPr>
              <a:xfrm>
                <a:off x="3102879" y="4033866"/>
                <a:ext cx="1110852" cy="244422"/>
              </a:xfrm>
              <a:prstGeom prst="rect">
                <a:avLst/>
              </a:prstGeom>
              <a:noFill/>
              <a:ln>
                <a:noFill/>
              </a:ln>
            </p:spPr>
            <p:txBody>
              <a:bodyPr wrap="square">
                <a:spAutoFit/>
              </a:bodyPr>
              <a:lstStyle>
                <a:lvl1pPr marL="228600" indent="-228600" algn="l" defTabSz="914400" rtl="0" eaLnBrk="1" latinLnBrk="0" hangingPunct="1">
                  <a:buFont typeface="Arial" panose="020B0604020202020204" pitchFamily="34" charset="0"/>
                  <a:buChar char="•"/>
                </a:lvl1pPr>
                <a:lvl2pPr marL="685800" indent="-228600" algn="l" defTabSz="914400" rtl="0" eaLnBrk="1" latinLnBrk="0" hangingPunct="1">
                  <a:buFont typeface="Arial" panose="020B0604020202020204" pitchFamily="34" charset="0"/>
                  <a:buChar char="•"/>
                </a:lvl2pPr>
                <a:lvl3pPr marL="1143000" indent="-228600" algn="l" defTabSz="914400" rtl="0" eaLnBrk="1" latinLnBrk="0" hangingPunct="1">
                  <a:buFont typeface="Arial" panose="020B0604020202020204" pitchFamily="34" charset="0"/>
                  <a:buChar char="•"/>
                </a:lvl3pPr>
                <a:lvl4pPr marL="1600200" indent="-228600" algn="l" defTabSz="914400" rtl="0" eaLnBrk="1" latinLnBrk="0" hangingPunct="1">
                  <a:buFont typeface="Arial" panose="020B0604020202020204" pitchFamily="34" charset="0"/>
                  <a:buChar char="•"/>
                </a:lvl4pPr>
                <a:lvl5pPr marL="2057400" indent="-228600" algn="l" defTabSz="914400" rtl="0" eaLnBrk="1" latinLnBrk="0" hangingPunct="1">
                  <a:buFont typeface="Arial" panose="020B0604020202020204" pitchFamily="34" charset="0"/>
                  <a:buChar char="•"/>
                </a:lvl5pPr>
                <a:lvl6pPr marL="2514600" indent="-228600" algn="l" defTabSz="914400" rtl="0" eaLnBrk="1" latinLnBrk="0" hangingPunct="1">
                  <a:buFont typeface="Arial" panose="020B0604020202020204" pitchFamily="34" charset="0"/>
                  <a:buChar char="•"/>
                </a:lvl6pPr>
                <a:lvl7pPr marL="2971800" indent="-228600" algn="l" defTabSz="914400" rtl="0" eaLnBrk="1" latinLnBrk="0" hangingPunct="1">
                  <a:buFont typeface="Arial" panose="020B0604020202020204" pitchFamily="34" charset="0"/>
                  <a:buChar char="•"/>
                </a:lvl7pPr>
                <a:lvl8pPr marL="3429000" indent="-228600" algn="l" defTabSz="914400" rtl="0" eaLnBrk="1" latinLnBrk="0" hangingPunct="1">
                  <a:buFont typeface="Arial" panose="020B0604020202020204" pitchFamily="34" charset="0"/>
                  <a:buChar char="•"/>
                </a:lvl8pPr>
                <a:lvl9pPr marL="3886200" indent="-228600" algn="l" defTabSz="914400" rtl="0" eaLnBrk="1" latinLnBrk="0" hangingPunct="1">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200" b="0"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rPr>
                  <a:t>增加心率</a:t>
                </a:r>
                <a:endParaRPr kumimoji="0" lang="en-US" sz="1100" b="1" i="0" u="none" strike="noStrike" kern="100" cap="none" spc="0" normalizeH="0" baseline="3000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endParaRPr>
              </a:p>
            </p:txBody>
          </p:sp>
          <p:sp>
            <p:nvSpPr>
              <p:cNvPr id="74" name="文本框 73">
                <a:extLst>
                  <a:ext uri="{FF2B5EF4-FFF2-40B4-BE49-F238E27FC236}">
                    <a16:creationId xmlns:a16="http://schemas.microsoft.com/office/drawing/2014/main" id="{F9A9F501-33D3-454D-BA0F-E87A114D4114}"/>
                  </a:ext>
                </a:extLst>
              </p:cNvPr>
              <p:cNvSpPr txBox="1"/>
              <p:nvPr>
                <p:custDataLst>
                  <p:tags r:id="rId12"/>
                </p:custDataLst>
              </p:nvPr>
            </p:nvSpPr>
            <p:spPr>
              <a:xfrm>
                <a:off x="866919" y="2471682"/>
                <a:ext cx="1318680" cy="271580"/>
              </a:xfrm>
              <a:prstGeom prst="rect">
                <a:avLst/>
              </a:prstGeom>
              <a:solidFill>
                <a:schemeClr val="bg1"/>
              </a:solidFill>
              <a:ln>
                <a:noFill/>
              </a:ln>
            </p:spPr>
            <p:txBody>
              <a:bodyPr wrap="square">
                <a:spAutoFit/>
              </a:bodyPr>
              <a:lstStyle>
                <a:lvl1pPr marL="228600" indent="-228600" algn="l" defTabSz="914400" rtl="0" eaLnBrk="1" latinLnBrk="0" hangingPunct="1">
                  <a:buFont typeface="Arial" panose="020B0604020202020204" pitchFamily="34" charset="0"/>
                  <a:buChar char="•"/>
                </a:lvl1pPr>
                <a:lvl2pPr marL="685800" indent="-228600" algn="l" defTabSz="914400" rtl="0" eaLnBrk="1" latinLnBrk="0" hangingPunct="1">
                  <a:buFont typeface="Arial" panose="020B0604020202020204" pitchFamily="34" charset="0"/>
                  <a:buChar char="•"/>
                </a:lvl2pPr>
                <a:lvl3pPr marL="1143000" indent="-228600" algn="l" defTabSz="914400" rtl="0" eaLnBrk="1" latinLnBrk="0" hangingPunct="1">
                  <a:buFont typeface="Arial" panose="020B0604020202020204" pitchFamily="34" charset="0"/>
                  <a:buChar char="•"/>
                </a:lvl3pPr>
                <a:lvl4pPr marL="1600200" indent="-228600" algn="l" defTabSz="914400" rtl="0" eaLnBrk="1" latinLnBrk="0" hangingPunct="1">
                  <a:buFont typeface="Arial" panose="020B0604020202020204" pitchFamily="34" charset="0"/>
                  <a:buChar char="•"/>
                </a:lvl4pPr>
                <a:lvl5pPr marL="2057400" indent="-228600" algn="l" defTabSz="914400" rtl="0" eaLnBrk="1" latinLnBrk="0" hangingPunct="1">
                  <a:buFont typeface="Arial" panose="020B0604020202020204" pitchFamily="34" charset="0"/>
                  <a:buChar char="•"/>
                </a:lvl5pPr>
                <a:lvl6pPr marL="2514600" indent="-228600" algn="l" defTabSz="914400" rtl="0" eaLnBrk="1" latinLnBrk="0" hangingPunct="1">
                  <a:buFont typeface="Arial" panose="020B0604020202020204" pitchFamily="34" charset="0"/>
                  <a:buChar char="•"/>
                </a:lvl6pPr>
                <a:lvl7pPr marL="2971800" indent="-228600" algn="l" defTabSz="914400" rtl="0" eaLnBrk="1" latinLnBrk="0" hangingPunct="1">
                  <a:buFont typeface="Arial" panose="020B0604020202020204" pitchFamily="34" charset="0"/>
                  <a:buChar char="•"/>
                </a:lvl7pPr>
                <a:lvl8pPr marL="3429000" indent="-228600" algn="l" defTabSz="914400" rtl="0" eaLnBrk="1" latinLnBrk="0" hangingPunct="1">
                  <a:buFont typeface="Arial" panose="020B0604020202020204" pitchFamily="34" charset="0"/>
                  <a:buChar char="•"/>
                </a:lvl8pPr>
                <a:lvl9pPr marL="3886200" indent="-228600" algn="l" defTabSz="914400" rtl="0" eaLnBrk="1" latinLnBrk="0" hangingPunct="1">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400" b="1"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rPr>
                  <a:t>β</a:t>
                </a:r>
                <a:r>
                  <a:rPr kumimoji="0" lang="zh-CN" altLang="en-US" sz="1400" b="1"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rPr>
                  <a:t>受体阻滞剂</a:t>
                </a:r>
                <a:endParaRPr kumimoji="0" lang="en-US" sz="1200" b="1" i="0" u="none" strike="noStrike" kern="100" cap="none" spc="0" normalizeH="0" baseline="3000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endParaRPr>
              </a:p>
            </p:txBody>
          </p:sp>
          <p:sp>
            <p:nvSpPr>
              <p:cNvPr id="75" name="文本框 74">
                <a:extLst>
                  <a:ext uri="{FF2B5EF4-FFF2-40B4-BE49-F238E27FC236}">
                    <a16:creationId xmlns:a16="http://schemas.microsoft.com/office/drawing/2014/main" id="{961B6467-98B9-4667-9BEE-FFE1AE9CDBC8}"/>
                  </a:ext>
                </a:extLst>
              </p:cNvPr>
              <p:cNvSpPr txBox="1"/>
              <p:nvPr>
                <p:custDataLst>
                  <p:tags r:id="rId13"/>
                </p:custDataLst>
              </p:nvPr>
            </p:nvSpPr>
            <p:spPr>
              <a:xfrm>
                <a:off x="2989535" y="2471682"/>
                <a:ext cx="1318680" cy="271580"/>
              </a:xfrm>
              <a:prstGeom prst="rect">
                <a:avLst/>
              </a:prstGeom>
              <a:solidFill>
                <a:schemeClr val="bg1"/>
              </a:solidFill>
              <a:ln>
                <a:noFill/>
              </a:ln>
            </p:spPr>
            <p:txBody>
              <a:bodyPr wrap="square">
                <a:spAutoFit/>
              </a:bodyPr>
              <a:lstStyle>
                <a:lvl1pPr marL="228600" indent="-228600" algn="l" defTabSz="914400" rtl="0" eaLnBrk="1" latinLnBrk="0" hangingPunct="1">
                  <a:buFont typeface="Arial" panose="020B0604020202020204" pitchFamily="34" charset="0"/>
                  <a:buChar char="•"/>
                </a:lvl1pPr>
                <a:lvl2pPr marL="685800" indent="-228600" algn="l" defTabSz="914400" rtl="0" eaLnBrk="1" latinLnBrk="0" hangingPunct="1">
                  <a:buFont typeface="Arial" panose="020B0604020202020204" pitchFamily="34" charset="0"/>
                  <a:buChar char="•"/>
                </a:lvl2pPr>
                <a:lvl3pPr marL="1143000" indent="-228600" algn="l" defTabSz="914400" rtl="0" eaLnBrk="1" latinLnBrk="0" hangingPunct="1">
                  <a:buFont typeface="Arial" panose="020B0604020202020204" pitchFamily="34" charset="0"/>
                  <a:buChar char="•"/>
                </a:lvl3pPr>
                <a:lvl4pPr marL="1600200" indent="-228600" algn="l" defTabSz="914400" rtl="0" eaLnBrk="1" latinLnBrk="0" hangingPunct="1">
                  <a:buFont typeface="Arial" panose="020B0604020202020204" pitchFamily="34" charset="0"/>
                  <a:buChar char="•"/>
                </a:lvl4pPr>
                <a:lvl5pPr marL="2057400" indent="-228600" algn="l" defTabSz="914400" rtl="0" eaLnBrk="1" latinLnBrk="0" hangingPunct="1">
                  <a:buFont typeface="Arial" panose="020B0604020202020204" pitchFamily="34" charset="0"/>
                  <a:buChar char="•"/>
                </a:lvl5pPr>
                <a:lvl6pPr marL="2514600" indent="-228600" algn="l" defTabSz="914400" rtl="0" eaLnBrk="1" latinLnBrk="0" hangingPunct="1">
                  <a:buFont typeface="Arial" panose="020B0604020202020204" pitchFamily="34" charset="0"/>
                  <a:buChar char="•"/>
                </a:lvl6pPr>
                <a:lvl7pPr marL="2971800" indent="-228600" algn="l" defTabSz="914400" rtl="0" eaLnBrk="1" latinLnBrk="0" hangingPunct="1">
                  <a:buFont typeface="Arial" panose="020B0604020202020204" pitchFamily="34" charset="0"/>
                  <a:buChar char="•"/>
                </a:lvl7pPr>
                <a:lvl8pPr marL="3429000" indent="-228600" algn="l" defTabSz="914400" rtl="0" eaLnBrk="1" latinLnBrk="0" hangingPunct="1">
                  <a:buFont typeface="Arial" panose="020B0604020202020204" pitchFamily="34" charset="0"/>
                  <a:buChar char="•"/>
                </a:lvl8pPr>
                <a:lvl9pPr marL="3886200" indent="-228600" algn="l" defTabSz="914400" rtl="0" eaLnBrk="1" latinLnBrk="0" hangingPunct="1">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rPr>
                  <a:t>钙通道阻滞剂</a:t>
                </a:r>
                <a:endParaRPr kumimoji="0" lang="en-US" sz="1200" b="1" i="0" u="none" strike="noStrike" kern="100" cap="none" spc="0" normalizeH="0" baseline="30000" noProof="0" dirty="0">
                  <a:ln>
                    <a:noFill/>
                  </a:ln>
                  <a:effectLst/>
                  <a:uLnTx/>
                  <a:uFillTx/>
                  <a:latin typeface="Arial" panose="020B0604020202020204" pitchFamily="34" charset="0"/>
                  <a:ea typeface="仿宋" panose="02010609060101010101" pitchFamily="49" charset="-122"/>
                  <a:cs typeface="Times New Roman" panose="02020603050405020304" pitchFamily="18" charset="0"/>
                  <a:sym typeface="Arial" panose="020B0604020202020204" pitchFamily="34" charset="0"/>
                </a:endParaRPr>
              </a:p>
            </p:txBody>
          </p:sp>
        </p:grpSp>
        <p:sp>
          <p:nvSpPr>
            <p:cNvPr id="65" name="backward-arrows_17213">
              <a:extLst>
                <a:ext uri="{FF2B5EF4-FFF2-40B4-BE49-F238E27FC236}">
                  <a16:creationId xmlns:a16="http://schemas.microsoft.com/office/drawing/2014/main" id="{D572B679-46B5-443E-A157-D57492351788}"/>
                </a:ext>
              </a:extLst>
            </p:cNvPr>
            <p:cNvSpPr/>
            <p:nvPr/>
          </p:nvSpPr>
          <p:spPr>
            <a:xfrm>
              <a:off x="2556045" y="3476827"/>
              <a:ext cx="327607" cy="311243"/>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66" name="backward-arrows_17213">
              <a:extLst>
                <a:ext uri="{FF2B5EF4-FFF2-40B4-BE49-F238E27FC236}">
                  <a16:creationId xmlns:a16="http://schemas.microsoft.com/office/drawing/2014/main" id="{91F3FE65-16B6-41D4-BCA6-6868C0974F7F}"/>
                </a:ext>
              </a:extLst>
            </p:cNvPr>
            <p:cNvSpPr/>
            <p:nvPr/>
          </p:nvSpPr>
          <p:spPr>
            <a:xfrm>
              <a:off x="2556045" y="4517672"/>
              <a:ext cx="327607" cy="311243"/>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67" name="backward-arrows_17213">
              <a:extLst>
                <a:ext uri="{FF2B5EF4-FFF2-40B4-BE49-F238E27FC236}">
                  <a16:creationId xmlns:a16="http://schemas.microsoft.com/office/drawing/2014/main" id="{6237B1FA-B4B0-4966-A199-7ED78ADB3E60}"/>
                </a:ext>
              </a:extLst>
            </p:cNvPr>
            <p:cNvSpPr/>
            <p:nvPr/>
          </p:nvSpPr>
          <p:spPr>
            <a:xfrm rot="10800000">
              <a:off x="2057312" y="3490638"/>
              <a:ext cx="327607" cy="311243"/>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rgbClr val="CA44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68" name="backward-arrows_17213">
              <a:extLst>
                <a:ext uri="{FF2B5EF4-FFF2-40B4-BE49-F238E27FC236}">
                  <a16:creationId xmlns:a16="http://schemas.microsoft.com/office/drawing/2014/main" id="{106D9780-59C5-43F7-848D-922EC8F38E3F}"/>
                </a:ext>
              </a:extLst>
            </p:cNvPr>
            <p:cNvSpPr/>
            <p:nvPr/>
          </p:nvSpPr>
          <p:spPr>
            <a:xfrm rot="10800000">
              <a:off x="2057312" y="4531483"/>
              <a:ext cx="327607" cy="311243"/>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rgbClr val="CA44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grpSp>
      <p:sp>
        <p:nvSpPr>
          <p:cNvPr id="40" name="矩形: 圆角 39">
            <a:extLst>
              <a:ext uri="{FF2B5EF4-FFF2-40B4-BE49-F238E27FC236}">
                <a16:creationId xmlns:a16="http://schemas.microsoft.com/office/drawing/2014/main" id="{F2F25776-72F6-43B8-82A0-99A6C63B6BB3}"/>
              </a:ext>
            </a:extLst>
          </p:cNvPr>
          <p:cNvSpPr/>
          <p:nvPr/>
        </p:nvSpPr>
        <p:spPr>
          <a:xfrm>
            <a:off x="371475" y="2316372"/>
            <a:ext cx="4255996" cy="3752965"/>
          </a:xfrm>
          <a:prstGeom prst="roundRect">
            <a:avLst>
              <a:gd name="adj" fmla="val 5778"/>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41" name="矩形: 圆角 40">
            <a:extLst>
              <a:ext uri="{FF2B5EF4-FFF2-40B4-BE49-F238E27FC236}">
                <a16:creationId xmlns:a16="http://schemas.microsoft.com/office/drawing/2014/main" id="{4AD165CB-C1EC-4BD6-85D1-717BC6C084D1}"/>
              </a:ext>
            </a:extLst>
          </p:cNvPr>
          <p:cNvSpPr/>
          <p:nvPr/>
        </p:nvSpPr>
        <p:spPr>
          <a:xfrm>
            <a:off x="4806890" y="2316372"/>
            <a:ext cx="6993226" cy="3752965"/>
          </a:xfrm>
          <a:prstGeom prst="roundRect">
            <a:avLst>
              <a:gd name="adj" fmla="val 5778"/>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38" name="文本框 37">
            <a:extLst>
              <a:ext uri="{FF2B5EF4-FFF2-40B4-BE49-F238E27FC236}">
                <a16:creationId xmlns:a16="http://schemas.microsoft.com/office/drawing/2014/main" id="{7442D65F-52B3-42C2-91A7-5A323F172F07}"/>
              </a:ext>
            </a:extLst>
          </p:cNvPr>
          <p:cNvSpPr txBox="1"/>
          <p:nvPr/>
        </p:nvSpPr>
        <p:spPr>
          <a:xfrm>
            <a:off x="392283" y="1856820"/>
            <a:ext cx="4189765" cy="569387"/>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最新版中国高血压防治指南推荐</a:t>
            </a:r>
            <a:r>
              <a:rPr kumimoji="0" lang="en-US" altLang="zh-CN" sz="1400" u="none" strike="noStrike" kern="1200" cap="none" spc="0" normalizeH="0" baseline="30000" noProof="0" dirty="0">
                <a:ln>
                  <a:noFill/>
                </a:ln>
                <a:effectLst/>
                <a:uLnTx/>
                <a:uFillTx/>
                <a:latin typeface="Arial" panose="020B0604020202020204" pitchFamily="34" charset="0"/>
                <a:ea typeface="仿宋" panose="02010609060101010101" pitchFamily="49" charset="-122"/>
                <a:sym typeface="Arial" panose="020B0604020202020204" pitchFamily="34" charset="0"/>
              </a:rPr>
              <a:t>1</a:t>
            </a:r>
            <a:r>
              <a:rPr kumimoji="0" lang="zh-CN" altLang="en-US"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a:t>
            </a:r>
            <a:endParaRPr kumimoji="0" lang="en-US" altLang="zh-CN"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endParaRPr>
          </a:p>
          <a:p>
            <a:pPr>
              <a:spcBef>
                <a:spcPts val="600"/>
              </a:spcBef>
              <a:defRPr/>
            </a:pPr>
            <a:r>
              <a:rPr kumimoji="0" lang="en-US" altLang="zh-CN"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β</a:t>
            </a: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受体阻滞剂</a:t>
            </a:r>
            <a:r>
              <a:rPr kumimoji="0" lang="en-US" altLang="zh-CN"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a:t>
            </a: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钙通道阻滞剂</a:t>
            </a:r>
            <a:r>
              <a:rPr kumimoji="0" lang="zh-CN" altLang="en-US" sz="1200" b="1" i="0"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副作用相互抵消</a:t>
            </a: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，安全性良好</a:t>
            </a:r>
            <a:r>
              <a:rPr kumimoji="0" lang="en-US" altLang="zh-CN" sz="1200" i="0" u="none" strike="noStrike" kern="1200" cap="none" spc="0" normalizeH="0" baseline="30000" noProof="0" dirty="0">
                <a:ln>
                  <a:noFill/>
                </a:ln>
                <a:effectLst/>
                <a:uLnTx/>
                <a:uFillTx/>
                <a:latin typeface="Arial" panose="020B0604020202020204" pitchFamily="34" charset="0"/>
                <a:ea typeface="仿宋" panose="02010609060101010101" pitchFamily="49" charset="-122"/>
                <a:sym typeface="Arial" panose="020B0604020202020204" pitchFamily="34" charset="0"/>
              </a:rPr>
              <a:t>1</a:t>
            </a:r>
            <a:endParaRPr kumimoji="0" lang="en-US" altLang="zh-CN"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39" name="文本框 38">
            <a:extLst>
              <a:ext uri="{FF2B5EF4-FFF2-40B4-BE49-F238E27FC236}">
                <a16:creationId xmlns:a16="http://schemas.microsoft.com/office/drawing/2014/main" id="{03892550-0C3F-45D3-91FB-A2DBFFD1029C}"/>
              </a:ext>
            </a:extLst>
          </p:cNvPr>
          <p:cNvSpPr txBox="1"/>
          <p:nvPr/>
        </p:nvSpPr>
        <p:spPr>
          <a:xfrm>
            <a:off x="5103617" y="1856820"/>
            <a:ext cx="6396055" cy="523220"/>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1400" b="1" dirty="0">
                <a:solidFill>
                  <a:srgbClr val="2570BF"/>
                </a:solidFill>
                <a:latin typeface="Arial" panose="020B0604020202020204" pitchFamily="34" charset="0"/>
                <a:ea typeface="仿宋" panose="02010609060101010101" pitchFamily="49" charset="-122"/>
                <a:sym typeface="Arial" panose="020B0604020202020204" pitchFamily="34" charset="0"/>
              </a:rPr>
              <a:t>大型</a:t>
            </a:r>
            <a:r>
              <a:rPr kumimoji="0" lang="zh-CN" altLang="en-US"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rPr>
              <a:t>真实世界研究报告显示：</a:t>
            </a:r>
            <a:endParaRPr kumimoji="0" lang="en-US" altLang="zh-CN"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altLang="zh-CN" sz="1400" b="1" u="none" strike="noStrike" kern="1200" cap="none" spc="0" normalizeH="0" baseline="0" noProof="0" dirty="0">
              <a:ln>
                <a:noFill/>
              </a:ln>
              <a:solidFill>
                <a:srgbClr val="2570BF"/>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31" name="文本框 30">
            <a:extLst>
              <a:ext uri="{FF2B5EF4-FFF2-40B4-BE49-F238E27FC236}">
                <a16:creationId xmlns:a16="http://schemas.microsoft.com/office/drawing/2014/main" id="{FE0FC2B4-8421-4D90-B308-AC5D7CDE4B54}"/>
              </a:ext>
            </a:extLst>
          </p:cNvPr>
          <p:cNvSpPr txBox="1"/>
          <p:nvPr/>
        </p:nvSpPr>
        <p:spPr>
          <a:xfrm>
            <a:off x="5103617" y="2198610"/>
            <a:ext cx="6509942" cy="400110"/>
          </a:xfrm>
          <a:prstGeom prst="rect">
            <a:avLst/>
          </a:prstGeom>
          <a:noFill/>
        </p:spPr>
        <p:txBody>
          <a:bodyPr wrap="square" rtlCol="0">
            <a:spAutoFit/>
          </a:bodyPr>
          <a:lstStyle/>
          <a:p>
            <a:pPr marL="0" marR="0" lvl="0" indent="0" algn="l" defTabSz="914400" rtl="0" eaLnBrk="1" fontAlgn="auto" latinLnBrk="0" hangingPunct="1">
              <a:lnSpc>
                <a:spcPts val="900"/>
              </a:lnSpc>
              <a:spcBef>
                <a:spcPts val="600"/>
              </a:spcBef>
              <a:spcAft>
                <a:spcPts val="0"/>
              </a:spcAft>
              <a:buClrTx/>
              <a:buSzTx/>
              <a:buFontTx/>
              <a:buNone/>
              <a:tabLst/>
              <a:defRPr/>
            </a:pP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比索洛尔氨氯地平片治疗高血压患者的不良事件发生率仅为</a:t>
            </a:r>
            <a:r>
              <a:rPr kumimoji="0" lang="en-US" altLang="zh-CN"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0.7%</a:t>
            </a:r>
            <a:r>
              <a:rPr kumimoji="0" lang="en-US" altLang="zh-CN" sz="1200" i="0" u="none" strike="noStrike" kern="1200" cap="none" spc="0" normalizeH="0" baseline="30000" noProof="0" dirty="0">
                <a:ln>
                  <a:noFill/>
                </a:ln>
                <a:effectLst/>
                <a:uLnTx/>
                <a:uFillTx/>
                <a:latin typeface="Arial" panose="020B0604020202020204" pitchFamily="34" charset="0"/>
                <a:ea typeface="仿宋" panose="02010609060101010101" pitchFamily="49" charset="-122"/>
                <a:sym typeface="Arial" panose="020B0604020202020204" pitchFamily="34" charset="0"/>
              </a:rPr>
              <a:t>2 </a:t>
            </a:r>
            <a:r>
              <a:rPr lang="zh-CN" altLang="en-US" sz="1200" dirty="0">
                <a:latin typeface="Arial" panose="020B0604020202020204" pitchFamily="34" charset="0"/>
                <a:ea typeface="仿宋" panose="02010609060101010101" pitchFamily="49" charset="-122"/>
                <a:sym typeface="Arial" panose="020B0604020202020204" pitchFamily="34" charset="0"/>
              </a:rPr>
              <a:t>，</a:t>
            </a:r>
            <a:endParaRPr lang="en-US" altLang="zh-CN" sz="1200" dirty="0">
              <a:latin typeface="Arial" panose="020B0604020202020204" pitchFamily="34" charset="0"/>
              <a:ea typeface="仿宋" panose="02010609060101010101" pitchFamily="49" charset="-122"/>
              <a:sym typeface="Arial" panose="020B0604020202020204" pitchFamily="34" charset="0"/>
            </a:endParaRPr>
          </a:p>
          <a:p>
            <a:pPr marL="0" marR="0" lvl="0" indent="0" algn="l" defTabSz="914400" rtl="0" eaLnBrk="1" fontAlgn="auto" latinLnBrk="0" hangingPunct="1">
              <a:lnSpc>
                <a:spcPts val="900"/>
              </a:lnSpc>
              <a:spcBef>
                <a:spcPts val="600"/>
              </a:spcBef>
              <a:spcAft>
                <a:spcPts val="0"/>
              </a:spcAft>
              <a:buClrTx/>
              <a:buSzTx/>
              <a:buFontTx/>
              <a:buNone/>
              <a:tabLst/>
              <a:defRPr/>
            </a:pPr>
            <a:r>
              <a:rPr kumimoji="0" lang="zh-CN" altLang="en-US" sz="1200" i="0" u="none" strike="noStrike" kern="1200" cap="none" spc="0" normalizeH="0" baseline="0" noProof="0" dirty="0">
                <a:ln>
                  <a:noFill/>
                </a:ln>
                <a:effectLst/>
                <a:uLnTx/>
                <a:uFillTx/>
                <a:latin typeface="Arial" panose="020B0604020202020204" pitchFamily="34" charset="0"/>
                <a:ea typeface="仿宋" panose="02010609060101010101" pitchFamily="49" charset="-122"/>
                <a:sym typeface="Arial" panose="020B0604020202020204" pitchFamily="34" charset="0"/>
              </a:rPr>
              <a:t>各主要不良反应发生率均低于说明书中单药使用的不良反应发生率</a:t>
            </a:r>
            <a:r>
              <a:rPr kumimoji="0" lang="en-US" altLang="zh-CN" sz="1200" i="0" u="none" strike="noStrike" kern="1200" cap="none" spc="0" normalizeH="0" baseline="30000" noProof="0" dirty="0">
                <a:ln>
                  <a:noFill/>
                </a:ln>
                <a:effectLst/>
                <a:uLnTx/>
                <a:uFillTx/>
                <a:latin typeface="Arial" panose="020B0604020202020204" pitchFamily="34" charset="0"/>
                <a:ea typeface="仿宋" panose="02010609060101010101" pitchFamily="49" charset="-122"/>
                <a:sym typeface="Arial" panose="020B0604020202020204" pitchFamily="34" charset="0"/>
              </a:rPr>
              <a:t>2, 3</a:t>
            </a:r>
          </a:p>
        </p:txBody>
      </p:sp>
    </p:spTree>
    <p:custDataLst>
      <p:tags r:id="rId2"/>
    </p:custDataLst>
    <p:extLst>
      <p:ext uri="{BB962C8B-B14F-4D97-AF65-F5344CB8AC3E}">
        <p14:creationId xmlns:p14="http://schemas.microsoft.com/office/powerpoint/2010/main" val="12084326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MH" val="2022071218252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220712182523"/>
  <p:tag name="MH_LIBRARY" val="GRAPHIC"/>
  <p:tag name="MH_TYPE" val="Other"/>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220712182523"/>
  <p:tag name="MH_LIBRARY" val="GRAPHIC"/>
  <p:tag name="MH_TYPE" val="SubTitle"/>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220712182523"/>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22071218252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ISLIDE.ICON" val="#372490;#379576;#40580;"/>
</p:tagLst>
</file>

<file path=ppt/tags/tag17.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18.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H:\EXTERN-Achat\Projekte\Merck\Merck-Approval\2016-CAD-Toolkit\RESULT Publish\data\asimages\{8C2D674F-AA0D-40EA-B848-2BC7AFBAB32A}_97.png&quot;/&gt;&lt;left val=&quot;453&quot;/&gt;&lt;top val=&quot;45&quot;/&gt;&lt;width val=&quot;58&quot;/&gt;&lt;height val=&quot;861&quot;/&gt;&lt;hasText val=&quot;1&quot;/&gt;&lt;/Image&gt;&lt;/ThreeDShapeInfo&gt;"/>
  <p:tag name="PRESENTER_SHAPETEXTINFO" val="&lt;ShapeTextInfo&gt;&lt;TableIndex row=&quot;-1&quot; col=&quot;-1&quot;&gt;&lt;linesCount val=&quot;2&quot;/&gt;&lt;lineCharCount val=&quot;108&quot;/&gt;&lt;lineCharCount val=&quot;10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44.xml><?xml version="1.0" encoding="utf-8"?>
<p:tagLst xmlns:a="http://schemas.openxmlformats.org/drawingml/2006/main" xmlns:r="http://schemas.openxmlformats.org/officeDocument/2006/relationships" xmlns:p="http://schemas.openxmlformats.org/presentationml/2006/main">
  <p:tag name="ISLIDE.ICON" val="#372490;#881646;#59759;"/>
</p:tagLst>
</file>

<file path=ppt/tags/tag45.xml><?xml version="1.0" encoding="utf-8"?>
<p:tagLst xmlns:a="http://schemas.openxmlformats.org/drawingml/2006/main" xmlns:r="http://schemas.openxmlformats.org/officeDocument/2006/relationships" xmlns:p="http://schemas.openxmlformats.org/presentationml/2006/main">
  <p:tag name="ISLIDE.ICON" val="#372490;#881646;#133183;#132882;"/>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48.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49.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5.xml><?xml version="1.0" encoding="utf-8"?>
<p:tagLst xmlns:a="http://schemas.openxmlformats.org/drawingml/2006/main" xmlns:r="http://schemas.openxmlformats.org/officeDocument/2006/relationships" xmlns:p="http://schemas.openxmlformats.org/presentationml/2006/main">
  <p:tag name="MH" val="20220712182523"/>
  <p:tag name="MH_LIBRARY" val="GRAPHIC"/>
  <p:tag name="MH_TYPE" val="Other"/>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51.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52.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53.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54.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55.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56.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57.xml><?xml version="1.0" encoding="utf-8"?>
<p:tagLst xmlns:a="http://schemas.openxmlformats.org/drawingml/2006/main" xmlns:r="http://schemas.openxmlformats.org/officeDocument/2006/relationships" xmlns:p="http://schemas.openxmlformats.org/presentationml/2006/main">
  <p:tag name="ISLIDE.ICON" val="#372490;#881646;#133183;#132882;"/>
</p:tagLst>
</file>

<file path=ppt/tags/tag6.xml><?xml version="1.0" encoding="utf-8"?>
<p:tagLst xmlns:a="http://schemas.openxmlformats.org/drawingml/2006/main" xmlns:r="http://schemas.openxmlformats.org/officeDocument/2006/relationships" xmlns:p="http://schemas.openxmlformats.org/presentationml/2006/main">
  <p:tag name="MH" val="2022071218252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220712182523"/>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220712182523"/>
  <p:tag name="MH_LIBRARY" val="GRAPHIC"/>
  <p:tag name="MH_TYPE" val="SubTitle"/>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22071218252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spPr>
      <a:bodyPr lIns="0" tIns="0" rIns="0" bIns="0" anchor="ctr">
        <a:normAutofit/>
      </a:bodyPr>
      <a:lstStyle>
        <a:defPPr algn="ctr">
          <a:defRPr dirty="0" smtClean="0">
            <a:solidFill>
              <a:schemeClr val="accent1"/>
            </a:solidFill>
            <a:latin typeface="微软雅黑 Light" panose="020B0502040204020203" pitchFamily="34" charset="-122"/>
            <a:ea typeface="微软雅黑 Light" panose="020B0502040204020203" pitchFamily="34" charset="-122"/>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2926</TotalTime>
  <Words>2728</Words>
  <Application>Microsoft Office PowerPoint</Application>
  <PresentationFormat>宽屏</PresentationFormat>
  <Paragraphs>330</Paragraphs>
  <Slides>10</Slides>
  <Notes>8</Notes>
  <HiddenSlides>0</HiddenSlides>
  <MMClips>0</MMClips>
  <ScaleCrop>false</ScaleCrop>
  <HeadingPairs>
    <vt:vector size="8" baseType="variant">
      <vt:variant>
        <vt:lpstr>已用的字体</vt:lpstr>
      </vt:variant>
      <vt:variant>
        <vt:i4>5</vt:i4>
      </vt:variant>
      <vt:variant>
        <vt:lpstr>主题</vt:lpstr>
      </vt:variant>
      <vt:variant>
        <vt:i4>3</vt:i4>
      </vt:variant>
      <vt:variant>
        <vt:lpstr>嵌入 OLE 服务器</vt:lpstr>
      </vt:variant>
      <vt:variant>
        <vt:i4>1</vt:i4>
      </vt:variant>
      <vt:variant>
        <vt:lpstr>幻灯片标题</vt:lpstr>
      </vt:variant>
      <vt:variant>
        <vt:i4>10</vt:i4>
      </vt:variant>
    </vt:vector>
  </HeadingPairs>
  <TitlesOfParts>
    <vt:vector size="19" baseType="lpstr">
      <vt:lpstr>等线</vt:lpstr>
      <vt:lpstr>等线 Light</vt:lpstr>
      <vt:lpstr>仿宋</vt:lpstr>
      <vt:lpstr>微软雅黑 Light</vt:lpstr>
      <vt:lpstr>Arial</vt:lpstr>
      <vt:lpstr>Office 主题​​</vt:lpstr>
      <vt:lpstr>1_Office 主题​​</vt:lpstr>
      <vt:lpstr>3_Office 主题​​</vt:lpstr>
      <vt:lpstr>think-cell 幻灯片</vt:lpstr>
      <vt:lpstr>比索洛尔氨氯地平片</vt:lpstr>
      <vt:lpstr>PowerPoint 演示文稿</vt:lpstr>
      <vt:lpstr>比索洛尔氨氯地平片 目前唯一在中国上市的β受体阻滞剂+钙通道阻滞剂长效单片复方制剂，疗效和安全性良好，降低疾病负担和医保基金支出</vt:lpstr>
      <vt:lpstr>目前唯一在中国上市的β受体阻滞剂+钙通道阻滞剂长效单片复方制剂，独家专利产品</vt:lpstr>
      <vt:lpstr>独家创新专利解决化学不相容性，保障组合物的稳定性 让β受体阻滞剂+钙通道阻滞剂长效单片复方制剂的上市成为可能</vt:lpstr>
      <vt:lpstr>比索洛尔氨氯地平片：分子长效，半衰期长，平稳持久控制药效 三重机制，血压心率双重控制，提供心脏保护</vt:lpstr>
      <vt:lpstr>β受体阻滞剂+钙通道阻滞剂是指南推荐的联合方案， 较其他联合方案显著降低中国高血压患者主要心血管事件风险15%</vt:lpstr>
      <vt:lpstr>比索洛尔氨氯地平片明显提高患者依从性达98.1%， 从而进一步降低患者收缩压16.6mmHg和心率6.4次/分</vt:lpstr>
      <vt:lpstr>β受体阻滞剂+钙通道阻滞剂副作用相抵， 真实世界研究显示，比索洛尔氨氯地平片安全性良好，不良事件发生率仅为0.7%</vt:lpstr>
      <vt:lpstr>比索洛尔氨氯地平片填补医保目录中 “β受体阻滞剂+钙通道阻滞剂长效单片复方制剂”的空白</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Meng Zhang</dc:creator>
  <cp:lastModifiedBy>Elyn Lu</cp:lastModifiedBy>
  <cp:revision>403</cp:revision>
  <dcterms:created xsi:type="dcterms:W3CDTF">2022-07-09T07:20:24Z</dcterms:created>
  <dcterms:modified xsi:type="dcterms:W3CDTF">2022-07-14T01:53:20Z</dcterms:modified>
</cp:coreProperties>
</file>